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68" r:id="rId2"/>
    <p:sldMasterId id="2147483780" r:id="rId3"/>
    <p:sldMasterId id="2147483826" r:id="rId4"/>
  </p:sldMasterIdLst>
  <p:notesMasterIdLst>
    <p:notesMasterId r:id="rId38"/>
  </p:notesMasterIdLst>
  <p:handoutMasterIdLst>
    <p:handoutMasterId r:id="rId39"/>
  </p:handoutMasterIdLst>
  <p:sldIdLst>
    <p:sldId id="341" r:id="rId5"/>
    <p:sldId id="336" r:id="rId6"/>
    <p:sldId id="328" r:id="rId7"/>
    <p:sldId id="326"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3" r:id="rId25"/>
    <p:sldId id="314" r:id="rId26"/>
    <p:sldId id="315" r:id="rId27"/>
    <p:sldId id="332" r:id="rId28"/>
    <p:sldId id="317" r:id="rId29"/>
    <p:sldId id="318" r:id="rId30"/>
    <p:sldId id="329" r:id="rId31"/>
    <p:sldId id="330" r:id="rId32"/>
    <p:sldId id="331" r:id="rId33"/>
    <p:sldId id="325" r:id="rId34"/>
    <p:sldId id="339" r:id="rId35"/>
    <p:sldId id="337" r:id="rId36"/>
    <p:sldId id="340"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B1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 d="1"/>
        <a:sy n="1" d="1"/>
      </p:scale>
      <p:origin x="0" y="0"/>
    </p:cViewPr>
  </p:notesTextViewPr>
  <p:sorterViewPr>
    <p:cViewPr>
      <p:scale>
        <a:sx n="82" d="100"/>
        <a:sy n="82" d="100"/>
      </p:scale>
      <p:origin x="0" y="-21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9B4406-5589-4117-B9C7-0AE8DE675A24}" type="datetimeFigureOut">
              <a:rPr lang="tr-TR" smtClean="0"/>
              <a:t>21.3.2019</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CC420E-F25F-4CDC-90B6-E38CE82F6459}" type="slidenum">
              <a:rPr lang="tr-TR" smtClean="0"/>
              <a:t>‹#›</a:t>
            </a:fld>
            <a:endParaRPr lang="tr-TR"/>
          </a:p>
        </p:txBody>
      </p:sp>
    </p:spTree>
    <p:extLst>
      <p:ext uri="{BB962C8B-B14F-4D97-AF65-F5344CB8AC3E}">
        <p14:creationId xmlns:p14="http://schemas.microsoft.com/office/powerpoint/2010/main" val="760747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19110-5C90-46E5-9555-13503B5D93C0}" type="datetimeFigureOut">
              <a:rPr lang="tr-TR" smtClean="0"/>
              <a:t>21.3.2019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655ED-5E27-4ECB-907E-8492282FD3CF}" type="slidenum">
              <a:rPr lang="tr-TR" smtClean="0"/>
              <a:t>‹#›</a:t>
            </a:fld>
            <a:endParaRPr lang="tr-TR"/>
          </a:p>
        </p:txBody>
      </p:sp>
    </p:spTree>
    <p:extLst>
      <p:ext uri="{BB962C8B-B14F-4D97-AF65-F5344CB8AC3E}">
        <p14:creationId xmlns:p14="http://schemas.microsoft.com/office/powerpoint/2010/main" val="14011530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2655ED-5E27-4ECB-907E-8492282FD3CF}" type="slidenum">
              <a:rPr lang="tr-TR" smtClean="0"/>
              <a:t>1</a:t>
            </a:fld>
            <a:endParaRPr lang="tr-TR"/>
          </a:p>
        </p:txBody>
      </p:sp>
    </p:spTree>
    <p:extLst>
      <p:ext uri="{BB962C8B-B14F-4D97-AF65-F5344CB8AC3E}">
        <p14:creationId xmlns:p14="http://schemas.microsoft.com/office/powerpoint/2010/main" val="98518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2655ED-5E27-4ECB-907E-8492282FD3CF}" type="slidenum">
              <a:rPr lang="tr-TR" smtClean="0"/>
              <a:t>3</a:t>
            </a:fld>
            <a:endParaRPr lang="tr-TR"/>
          </a:p>
        </p:txBody>
      </p:sp>
    </p:spTree>
    <p:extLst>
      <p:ext uri="{BB962C8B-B14F-4D97-AF65-F5344CB8AC3E}">
        <p14:creationId xmlns:p14="http://schemas.microsoft.com/office/powerpoint/2010/main" val="27881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31D7-572B-42AB-978F-4347E3167E63}"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2" name="Title 1"/>
          <p:cNvSpPr>
            <a:spLocks noGrp="1"/>
          </p:cNvSpPr>
          <p:nvPr>
            <p:ph type="ctrTitle"/>
          </p:nvPr>
        </p:nvSpPr>
        <p:spPr>
          <a:xfrm>
            <a:off x="817583" y="3132291"/>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extLst>
      <p:ext uri="{BB962C8B-B14F-4D97-AF65-F5344CB8AC3E}">
        <p14:creationId xmlns:p14="http://schemas.microsoft.com/office/powerpoint/2010/main" val="40696353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CF7FE-2295-4679-8823-28F96F644ADE}"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32879173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5" y="731521"/>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DA7BC-568A-4DF6-BDB3-4520B51BCC92}"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37133739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31D7-572B-42AB-978F-4347E3167E63}"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bwMode="whit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68106-D188-4FA2-81A8-AA40CEE0487C}"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EAC1E-4D7C-4BD4-A656-BEA8FF1CB730}"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DEB71-D535-42C8-B48C-57FD4B2E93B5}"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1857C-F90F-4A20-8782-7B72BC4B87E5}"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CA9A-97F7-4DFA-BA1E-4380BD463478}"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19EAB-DA27-4279-B1FA-29521F6CB278}"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Slide Number Placeholder 3"/>
          <p:cNvSpPr txBox="1">
            <a:spLocks/>
          </p:cNvSpPr>
          <p:nvPr userDrawn="1"/>
        </p:nvSpPr>
        <p:spPr>
          <a:xfrm>
            <a:off x="7884368" y="6381328"/>
            <a:ext cx="1161826" cy="365125"/>
          </a:xfrm>
          <a:prstGeom prst="rect">
            <a:avLst/>
          </a:prstGeom>
        </p:spPr>
        <p:txBody>
          <a:bodyPr/>
          <a:lstStyle>
            <a:defPPr>
              <a:defRPr lang="tr-TR"/>
            </a:defPPr>
            <a:lvl1pPr marL="0" algn="l" defTabSz="914400" rtl="0" eaLnBrk="1" latinLnBrk="0" hangingPunct="1">
              <a:defRPr sz="16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600" b="1" i="0" u="none" strike="noStrike" kern="1200" cap="none" spc="0" normalizeH="0" baseline="0" noProof="0" smtClean="0">
                <a:ln>
                  <a:noFill/>
                </a:ln>
                <a:solidFill>
                  <a:srgbClr val="5ECCF3"/>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600" b="1" i="0" u="none" strike="noStrike" kern="1200" cap="none" spc="0" normalizeH="0" baseline="0" noProof="0" dirty="0">
              <a:ln>
                <a:noFill/>
              </a:ln>
              <a:solidFill>
                <a:srgbClr val="5ECCF3"/>
              </a:solidFill>
              <a:effectLst/>
              <a:uLnTx/>
              <a:uFillTx/>
              <a:latin typeface="Trebuchet MS"/>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2F90C-D056-409A-9CC2-C184AB879847}"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68106-D188-4FA2-81A8-AA40CEE0487C}"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0880258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08372C-FAAD-416B-A05B-BA69BA0A4544}"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CF7FE-2295-4679-8823-28F96F644ADE}"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DA7BC-568A-4DF6-BDB3-4520B51BCC92}"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31D7-572B-42AB-978F-4347E3167E63}"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2" name="Title 1"/>
          <p:cNvSpPr>
            <a:spLocks noGrp="1"/>
          </p:cNvSpPr>
          <p:nvPr>
            <p:ph type="ctrTitle"/>
          </p:nvPr>
        </p:nvSpPr>
        <p:spPr>
          <a:xfrm>
            <a:off x="817583" y="3132291"/>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extLst>
      <p:ext uri="{BB962C8B-B14F-4D97-AF65-F5344CB8AC3E}">
        <p14:creationId xmlns:p14="http://schemas.microsoft.com/office/powerpoint/2010/main" val="3222256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68106-D188-4FA2-81A8-AA40CEE0487C}"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8463083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033195" y="2172648"/>
            <a:ext cx="5966666" cy="2423347"/>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EAC1E-4D7C-4BD4-A656-BEA8FF1CB730}"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24216434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DEB71-D535-42C8-B48C-57FD4B2E93B5}"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8393378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1857C-F90F-4A20-8782-7B72BC4B87E5}"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21312313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CA9A-97F7-4DFA-BA1E-4380BD463478}"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32199887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19EAB-DA27-4279-B1FA-29521F6CB278}"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Slide Number Placeholder 3"/>
          <p:cNvSpPr txBox="1">
            <a:spLocks/>
          </p:cNvSpPr>
          <p:nvPr userDrawn="1"/>
        </p:nvSpPr>
        <p:spPr>
          <a:xfrm>
            <a:off x="7884368" y="6381328"/>
            <a:ext cx="1161826" cy="365125"/>
          </a:xfrm>
          <a:prstGeom prst="rect">
            <a:avLst/>
          </a:prstGeom>
        </p:spPr>
        <p:txBody>
          <a:bodyPr/>
          <a:lstStyle>
            <a:defPPr>
              <a:defRPr lang="tr-TR"/>
            </a:defPPr>
            <a:lvl1pPr marL="0" algn="l" defTabSz="914400" rtl="0" eaLnBrk="1" latinLnBrk="0" hangingPunct="1">
              <a:defRPr sz="16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600" b="1" i="0" u="none" strike="noStrike" kern="1200" cap="none" spc="0" normalizeH="0" baseline="0" noProof="0" smtClean="0">
                <a:ln>
                  <a:noFill/>
                </a:ln>
                <a:solidFill>
                  <a:srgbClr val="5ECCF3"/>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600" b="1" i="0" u="none" strike="noStrike" kern="1200" cap="none" spc="0" normalizeH="0" baseline="0" noProof="0" dirty="0">
              <a:ln>
                <a:noFill/>
              </a:ln>
              <a:solidFill>
                <a:srgbClr val="5ECCF3"/>
              </a:solidFill>
              <a:effectLst/>
              <a:uLnTx/>
              <a:uFillTx/>
              <a:latin typeface="Trebuchet MS"/>
              <a:ea typeface="+mn-ea"/>
              <a:cs typeface="+mn-cs"/>
            </a:endParaRPr>
          </a:p>
        </p:txBody>
      </p:sp>
    </p:spTree>
    <p:extLst>
      <p:ext uri="{BB962C8B-B14F-4D97-AF65-F5344CB8AC3E}">
        <p14:creationId xmlns:p14="http://schemas.microsoft.com/office/powerpoint/2010/main" val="7359266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033195" y="2172648"/>
            <a:ext cx="5966666" cy="2423347"/>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EAC1E-4D7C-4BD4-A656-BEA8FF1CB730}"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23835018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7"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7"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2F90C-D056-409A-9CC2-C184AB879847}"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12268771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7"/>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08372C-FAAD-416B-A05B-BA69BA0A4544}"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extLst>
      <p:ext uri="{BB962C8B-B14F-4D97-AF65-F5344CB8AC3E}">
        <p14:creationId xmlns:p14="http://schemas.microsoft.com/office/powerpoint/2010/main" val="7874921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CF7FE-2295-4679-8823-28F96F644ADE}"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8700448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5" y="731521"/>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DA7BC-568A-4DF6-BDB3-4520B51BCC92}"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4134243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6065417" y="5054602"/>
            <a:ext cx="673276"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31D7-572B-42AB-978F-4347E3167E63}"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a:xfrm>
            <a:off x="1921934" y="5054602"/>
            <a:ext cx="4064860"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a:xfrm>
            <a:off x="6817317" y="5054602"/>
            <a:ext cx="413483" cy="2794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303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68106-D188-4FA2-81A8-AA40CEE0487C}"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2177258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EAC1E-4D7C-4BD4-A656-BEA8FF1CB730}"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488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DEB71-D535-42C8-B48C-57FD4B2E93B5}"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4116862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1857C-F90F-4A20-8782-7B72BC4B87E5}"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7857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CA9A-97F7-4DFA-BA1E-4380BD463478}"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19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DEB71-D535-42C8-B48C-57FD4B2E93B5}"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412181209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19EAB-DA27-4279-B1FA-29521F6CB278}"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Slide Number Placeholder 3"/>
          <p:cNvSpPr txBox="1">
            <a:spLocks/>
          </p:cNvSpPr>
          <p:nvPr userDrawn="1"/>
        </p:nvSpPr>
        <p:spPr>
          <a:xfrm>
            <a:off x="7884368" y="6381328"/>
            <a:ext cx="1161826" cy="365125"/>
          </a:xfrm>
          <a:prstGeom prst="rect">
            <a:avLst/>
          </a:prstGeom>
        </p:spPr>
        <p:txBody>
          <a:bodyPr/>
          <a:lstStyle>
            <a:defPPr>
              <a:defRPr lang="tr-TR"/>
            </a:defPPr>
            <a:lvl1pPr marL="0" algn="l" defTabSz="914400" rtl="0" eaLnBrk="1" latinLnBrk="0" hangingPunct="1">
              <a:defRPr sz="16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600" b="1" i="0" u="none" strike="noStrike" kern="1200" cap="none" spc="0" normalizeH="0" baseline="0" noProof="0" smtClean="0">
                <a:ln>
                  <a:noFill/>
                </a:ln>
                <a:solidFill>
                  <a:srgbClr val="5ECCF3"/>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600" b="1" i="0" u="none" strike="noStrike" kern="1200" cap="none" spc="0" normalizeH="0" baseline="0" noProof="0" dirty="0">
              <a:ln>
                <a:noFill/>
              </a:ln>
              <a:solidFill>
                <a:srgbClr val="5ECCF3"/>
              </a:solidFill>
              <a:effectLst/>
              <a:uLnTx/>
              <a:uFillTx/>
              <a:latin typeface="Trebuchet MS"/>
              <a:ea typeface="+mn-ea"/>
              <a:cs typeface="+mn-cs"/>
            </a:endParaRPr>
          </a:p>
        </p:txBody>
      </p:sp>
    </p:spTree>
    <p:extLst>
      <p:ext uri="{BB962C8B-B14F-4D97-AF65-F5344CB8AC3E}">
        <p14:creationId xmlns:p14="http://schemas.microsoft.com/office/powerpoint/2010/main" val="260766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2F90C-D056-409A-9CC2-C184AB879847}"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239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08372C-FAAD-416B-A05B-BA69BA0A4544}"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1759745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139793785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555422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687127"/>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14506679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676558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446614"/>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9631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1857C-F90F-4A20-8782-7B72BC4B87E5}"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197604845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DA7BC-568A-4DF6-BDB3-4520B51BCC92}"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15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CA9A-97F7-4DFA-BA1E-4380BD463478}"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6513361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19EAB-DA27-4279-B1FA-29521F6CB278}"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Slide Number Placeholder 3"/>
          <p:cNvSpPr txBox="1">
            <a:spLocks/>
          </p:cNvSpPr>
          <p:nvPr userDrawn="1"/>
        </p:nvSpPr>
        <p:spPr>
          <a:xfrm>
            <a:off x="7884368" y="6381328"/>
            <a:ext cx="1161826" cy="365125"/>
          </a:xfrm>
          <a:prstGeom prst="rect">
            <a:avLst/>
          </a:prstGeom>
        </p:spPr>
        <p:txBody>
          <a:bodyPr/>
          <a:lstStyle>
            <a:defPPr>
              <a:defRPr lang="tr-TR"/>
            </a:defPPr>
            <a:lvl1pPr marL="0" algn="l" defTabSz="914400" rtl="0" eaLnBrk="1" latinLnBrk="0" hangingPunct="1">
              <a:defRPr sz="16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600" b="1" i="0" u="none" strike="noStrike" kern="1200" cap="none" spc="0" normalizeH="0" baseline="0" noProof="0" smtClean="0">
                <a:ln>
                  <a:noFill/>
                </a:ln>
                <a:solidFill>
                  <a:srgbClr val="5ECCF3"/>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600" b="1" i="0" u="none" strike="noStrike" kern="1200" cap="none" spc="0" normalizeH="0" baseline="0" noProof="0" dirty="0">
              <a:ln>
                <a:noFill/>
              </a:ln>
              <a:solidFill>
                <a:srgbClr val="5ECCF3"/>
              </a:solidFill>
              <a:effectLst/>
              <a:uLnTx/>
              <a:uFillTx/>
              <a:latin typeface="Trebuchet MS"/>
              <a:ea typeface="+mn-ea"/>
              <a:cs typeface="+mn-cs"/>
            </a:endParaRPr>
          </a:p>
        </p:txBody>
      </p:sp>
    </p:spTree>
    <p:extLst>
      <p:ext uri="{BB962C8B-B14F-4D97-AF65-F5344CB8AC3E}">
        <p14:creationId xmlns:p14="http://schemas.microsoft.com/office/powerpoint/2010/main" val="9894861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7"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7"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2F90C-D056-409A-9CC2-C184AB879847}"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686354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7"/>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08372C-FAAD-416B-A05B-BA69BA0A4544}"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tr-TR"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302176B-0E47-46AC-8F43-DAB4B8A37D06}" type="slidenum">
              <a:rPr kumimoji="0" lang="tr-TR"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extLst>
      <p:ext uri="{BB962C8B-B14F-4D97-AF65-F5344CB8AC3E}">
        <p14:creationId xmlns:p14="http://schemas.microsoft.com/office/powerpoint/2010/main" val="13573539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1793291"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3"/>
          </p:nvPr>
        </p:nvSpPr>
        <p:spPr>
          <a:xfrm>
            <a:off x="457201"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11" name="Slide Number Placeholder 3"/>
          <p:cNvSpPr txBox="1">
            <a:spLocks/>
          </p:cNvSpPr>
          <p:nvPr userDrawn="1"/>
        </p:nvSpPr>
        <p:spPr>
          <a:xfrm>
            <a:off x="7884368" y="6381328"/>
            <a:ext cx="1161826" cy="365125"/>
          </a:xfrm>
          <a:prstGeom prst="rect">
            <a:avLst/>
          </a:prstGeom>
        </p:spPr>
        <p:txBody>
          <a:bodyPr/>
          <a:lstStyle>
            <a:defPPr>
              <a:defRPr lang="tr-TR"/>
            </a:defPPr>
            <a:lvl1pPr marL="0" algn="l" defTabSz="914400" rtl="0" eaLnBrk="1" latinLnBrk="0" hangingPunct="1">
              <a:defRPr sz="16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600" b="1" i="0" u="none" strike="noStrike" kern="1200" cap="none" spc="0" normalizeH="0" baseline="0" noProof="0" smtClean="0">
                <a:ln>
                  <a:noFill/>
                </a:ln>
                <a:solidFill>
                  <a:srgbClr val="5ECCF3"/>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600" b="1" i="0" u="none" strike="noStrike" kern="1200" cap="none" spc="0" normalizeH="0" baseline="0" noProof="0" dirty="0">
              <a:ln>
                <a:noFill/>
              </a:ln>
              <a:solidFill>
                <a:srgbClr val="5ECCF3"/>
              </a:solidFill>
              <a:effectLst/>
              <a:uLnTx/>
              <a:uFillTx/>
              <a:latin typeface="Trebuchet MS"/>
              <a:ea typeface="+mn-ea"/>
              <a:cs typeface="+mn-cs"/>
            </a:endParaRPr>
          </a:p>
        </p:txBody>
      </p:sp>
    </p:spTree>
    <p:extLst>
      <p:ext uri="{BB962C8B-B14F-4D97-AF65-F5344CB8AC3E}">
        <p14:creationId xmlns:p14="http://schemas.microsoft.com/office/powerpoint/2010/main" val="33065413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9" name="Slide Number Placeholder 3"/>
          <p:cNvSpPr txBox="1">
            <a:spLocks/>
          </p:cNvSpPr>
          <p:nvPr userDrawn="1"/>
        </p:nvSpPr>
        <p:spPr>
          <a:xfrm>
            <a:off x="7884368" y="6381328"/>
            <a:ext cx="1161826" cy="365125"/>
          </a:xfrm>
          <a:prstGeom prst="rect">
            <a:avLst/>
          </a:prstGeom>
        </p:spPr>
        <p:txBody>
          <a:bodyPr/>
          <a:lstStyle>
            <a:defPPr>
              <a:defRPr lang="tr-TR"/>
            </a:defPPr>
            <a:lvl1pPr marL="0" algn="l" defTabSz="914400" rtl="0" eaLnBrk="1" latinLnBrk="0" hangingPunct="1">
              <a:defRPr sz="16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600" b="1" i="0" u="none" strike="noStrike" kern="1200" cap="none" spc="0" normalizeH="0" baseline="0" noProof="0" smtClean="0">
                <a:ln>
                  <a:noFill/>
                </a:ln>
                <a:solidFill>
                  <a:srgbClr val="5ECCF3"/>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600" b="1" i="0" u="none" strike="noStrike" kern="1200" cap="none" spc="0" normalizeH="0" baseline="0" noProof="0" dirty="0">
              <a:ln>
                <a:noFill/>
              </a:ln>
              <a:solidFill>
                <a:srgbClr val="5ECCF3"/>
              </a:solidFill>
              <a:effectLst/>
              <a:uLnTx/>
              <a:uFillTx/>
              <a:latin typeface="Trebuchet MS"/>
              <a:ea typeface="+mn-ea"/>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1793291"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3"/>
          </p:nvPr>
        </p:nvSpPr>
        <p:spPr>
          <a:xfrm>
            <a:off x="457201"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11" name="Slide Number Placeholder 3"/>
          <p:cNvSpPr txBox="1">
            <a:spLocks/>
          </p:cNvSpPr>
          <p:nvPr userDrawn="1"/>
        </p:nvSpPr>
        <p:spPr>
          <a:xfrm>
            <a:off x="7884368" y="6381328"/>
            <a:ext cx="1161826" cy="365125"/>
          </a:xfrm>
          <a:prstGeom prst="rect">
            <a:avLst/>
          </a:prstGeom>
        </p:spPr>
        <p:txBody>
          <a:bodyPr/>
          <a:lstStyle>
            <a:defPPr>
              <a:defRPr lang="tr-TR"/>
            </a:defPPr>
            <a:lvl1pPr marL="0" algn="l" defTabSz="914400" rtl="0" eaLnBrk="1" latinLnBrk="0" hangingPunct="1">
              <a:defRPr sz="16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600" b="1" i="0" u="none" strike="noStrike" kern="1200" cap="none" spc="0" normalizeH="0" baseline="0" noProof="0" smtClean="0">
                <a:ln>
                  <a:noFill/>
                </a:ln>
                <a:solidFill>
                  <a:srgbClr val="5ECCF3"/>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600" b="1" i="0" u="none" strike="noStrike" kern="1200" cap="none" spc="0" normalizeH="0" baseline="0" noProof="0" dirty="0">
              <a:ln>
                <a:noFill/>
              </a:ln>
              <a:solidFill>
                <a:srgbClr val="5ECCF3"/>
              </a:solidFill>
              <a:effectLst/>
              <a:uLnTx/>
              <a:uFillTx/>
              <a:latin typeface="Trebuchet MS"/>
              <a:ea typeface="+mn-ea"/>
              <a:cs typeface="+mn-cs"/>
            </a:endParaRPr>
          </a:p>
        </p:txBody>
      </p:sp>
    </p:spTree>
    <p:extLst>
      <p:ext uri="{BB962C8B-B14F-4D97-AF65-F5344CB8AC3E}">
        <p14:creationId xmlns:p14="http://schemas.microsoft.com/office/powerpoint/2010/main" val="28927555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DB480D-198D-480C-92B6-AB167BA16EE9}" type="datetime1">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3/21/2019</a:t>
            </a:fld>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t>PERSONEL DAİRESİ BAŞKANLIĞI</a:t>
            </a:r>
            <a:endParaRPr kumimoji="0" lang="en-US" sz="11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Trebuchet MS"/>
              <a:ea typeface="+mn-ea"/>
              <a:cs typeface="+mn-cs"/>
            </a:endParaRPr>
          </a:p>
        </p:txBody>
      </p:sp>
      <p:sp>
        <p:nvSpPr>
          <p:cNvPr id="12" name="Slide Number Placeholder 3"/>
          <p:cNvSpPr txBox="1">
            <a:spLocks/>
          </p:cNvSpPr>
          <p:nvPr userDrawn="1"/>
        </p:nvSpPr>
        <p:spPr>
          <a:xfrm>
            <a:off x="7884368" y="6381328"/>
            <a:ext cx="1161826" cy="365125"/>
          </a:xfrm>
          <a:prstGeom prst="rect">
            <a:avLst/>
          </a:prstGeom>
        </p:spPr>
        <p:txBody>
          <a:bodyPr/>
          <a:lstStyle>
            <a:defPPr>
              <a:defRPr lang="tr-TR"/>
            </a:defPPr>
            <a:lvl1pPr marL="0" algn="l" defTabSz="914400" rtl="0" eaLnBrk="1" latinLnBrk="0" hangingPunct="1">
              <a:defRPr sz="16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1A99539-3E9E-4572-A755-778A5EF0974C}" type="slidenum">
              <a:rPr kumimoji="0" lang="tr-TR" sz="1600" b="1" i="0" u="none" strike="noStrike" kern="1200" cap="none" spc="0" normalizeH="0" baseline="0" noProof="0" smtClean="0">
                <a:ln>
                  <a:noFill/>
                </a:ln>
                <a:solidFill>
                  <a:srgbClr val="5ECCF3"/>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600" b="1" i="0" u="none" strike="noStrike" kern="1200" cap="none" spc="0" normalizeH="0" baseline="0" noProof="0" dirty="0">
              <a:ln>
                <a:noFill/>
              </a:ln>
              <a:solidFill>
                <a:srgbClr val="5ECCF3"/>
              </a:solidFill>
              <a:effectLst/>
              <a:uLnTx/>
              <a:uFillTx/>
              <a:latin typeface="Trebuchet MS"/>
              <a:ea typeface="+mn-ea"/>
              <a:cs typeface="+mn-cs"/>
            </a:endParaRPr>
          </a:p>
        </p:txBody>
      </p:sp>
    </p:spTree>
    <p:extLst>
      <p:ext uri="{BB962C8B-B14F-4D97-AF65-F5344CB8AC3E}">
        <p14:creationId xmlns:p14="http://schemas.microsoft.com/office/powerpoint/2010/main" val="199063159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4072674"/>
            <a:ext cx="7328996"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endParaRPr lang="tr-TR"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412776"/>
            <a:ext cx="6336704" cy="4032448"/>
          </a:xfrm>
          <a:prstGeom prst="rect">
            <a:avLst/>
          </a:prstGeom>
          <a:solidFill>
            <a:srgbClr val="FFC000"/>
          </a:solidFill>
          <a:effectLst>
            <a:outerShdw blurRad="50800" algn="ctr" rotWithShape="0">
              <a:srgbClr val="000000">
                <a:alpha val="66000"/>
              </a:srgbClr>
            </a:outerShdw>
          </a:effectLst>
        </p:spPr>
      </p:pic>
      <p:sp>
        <p:nvSpPr>
          <p:cNvPr id="3" name="Dikdörtgen 2"/>
          <p:cNvSpPr/>
          <p:nvPr/>
        </p:nvSpPr>
        <p:spPr>
          <a:xfrm>
            <a:off x="162529" y="765290"/>
            <a:ext cx="881895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altLang="tr-TR" sz="2000" b="1" dirty="0" smtClean="0">
                <a:solidFill>
                  <a:srgbClr val="FF0000"/>
                </a:solidFill>
                <a:effectLst>
                  <a:outerShdw blurRad="38100" dist="38100" dir="2700000" algn="tl">
                    <a:srgbClr val="000000">
                      <a:alpha val="43137"/>
                    </a:srgbClr>
                  </a:outerShdw>
                </a:effectLst>
                <a:latin typeface="Arial" charset="0"/>
                <a:ea typeface="Lucida Sans Unicode" pitchFamily="34" charset="0"/>
              </a:rPr>
              <a:t>BİLGİ TEKNOLOJİLERİ, İNSAN KAYNAKLARI VE DESTEK HİZMETLERİ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Arial" charset="0"/>
                <a:ea typeface="Lucida Sans Unicode" pitchFamily="34" charset="0"/>
                <a:cs typeface="+mn-cs"/>
              </a:rPr>
              <a:t>ŞUBE</a:t>
            </a:r>
            <a:r>
              <a:rPr kumimoji="0" lang="tr-TR" altLang="tr-TR" sz="2000" b="1" i="0" u="none" strike="noStrike" kern="1200" cap="none" spc="0" normalizeH="0" noProof="0" smtClean="0">
                <a:ln>
                  <a:noFill/>
                </a:ln>
                <a:solidFill>
                  <a:srgbClr val="FF0000"/>
                </a:solidFill>
                <a:effectLst>
                  <a:outerShdw blurRad="38100" dist="38100" dir="2700000" algn="tl">
                    <a:srgbClr val="000000">
                      <a:alpha val="43137"/>
                    </a:srgbClr>
                  </a:outerShdw>
                </a:effectLst>
                <a:uLnTx/>
                <a:uFillTx/>
                <a:latin typeface="Arial" charset="0"/>
                <a:ea typeface="Lucida Sans Unicode" pitchFamily="34" charset="0"/>
                <a:cs typeface="+mn-cs"/>
              </a:rPr>
              <a:t> MÜDÜRLÜĞÜ</a:t>
            </a:r>
            <a:endParaRPr kumimoji="0" lang="tr-TR" altLang="tr-TR"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Lucida Sans Unicode" pitchFamily="34" charset="0"/>
              <a:cs typeface="+mn-cs"/>
            </a:endParaRPr>
          </a:p>
        </p:txBody>
      </p:sp>
      <p:sp>
        <p:nvSpPr>
          <p:cNvPr id="7" name="Dikdörtgen 6"/>
          <p:cNvSpPr/>
          <p:nvPr/>
        </p:nvSpPr>
        <p:spPr>
          <a:xfrm>
            <a:off x="920836" y="-164184"/>
            <a:ext cx="7328996"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b="1" dirty="0" smtClean="0">
                <a:solidFill>
                  <a:srgbClr val="C00000"/>
                </a:solidFill>
                <a:effectLst>
                  <a:outerShdw blurRad="38100" dist="38100" dir="2700000" algn="tl">
                    <a:srgbClr val="000000">
                      <a:alpha val="43137"/>
                    </a:srgbClr>
                  </a:outerShdw>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srgbClr val="C00000"/>
                </a:solidFill>
                <a:effectLst>
                  <a:outerShdw blurRad="38100" dist="38100" dir="2700000" algn="tl">
                    <a:srgbClr val="000000">
                      <a:alpha val="43137"/>
                    </a:srgbClr>
                  </a:outerShdw>
                </a:effectLst>
              </a:rPr>
              <a:t>ÇEVRE VE ŞEHİRCİLİK İL MÜDÜRLÜĞÜ</a:t>
            </a:r>
          </a:p>
        </p:txBody>
      </p:sp>
      <p:sp>
        <p:nvSpPr>
          <p:cNvPr id="8" name="Dikdörtgen 7"/>
          <p:cNvSpPr/>
          <p:nvPr/>
        </p:nvSpPr>
        <p:spPr>
          <a:xfrm>
            <a:off x="13334" y="5157192"/>
            <a:ext cx="9144000" cy="193899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endParaRPr lang="tr-TR"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lvl="0" algn="ctr">
              <a:defRPr/>
            </a:pPr>
            <a:r>
              <a:rPr lang="tr-TR" sz="2400" b="1" dirty="0" smtClean="0">
                <a:solidFill>
                  <a:srgbClr val="C00000"/>
                </a:solidFill>
                <a:effectLst>
                  <a:outerShdw blurRad="38100" dist="38100" dir="2700000" algn="tl">
                    <a:srgbClr val="000000">
                      <a:alpha val="43137"/>
                    </a:srgbClr>
                  </a:outerShdw>
                </a:effectLst>
              </a:rPr>
              <a:t>3628 SAYILI </a:t>
            </a:r>
          </a:p>
          <a:p>
            <a:pPr lvl="0" algn="ctr">
              <a:defRPr/>
            </a:pPr>
            <a:r>
              <a:rPr lang="tr-TR" sz="2400" b="1" dirty="0" smtClean="0">
                <a:solidFill>
                  <a:srgbClr val="C00000"/>
                </a:solidFill>
                <a:effectLst>
                  <a:outerShdw blurRad="38100" dist="38100" dir="2700000" algn="tl">
                    <a:srgbClr val="000000">
                      <a:alpha val="43137"/>
                    </a:srgbClr>
                  </a:outerShdw>
                </a:effectLst>
              </a:rPr>
              <a:t>MAL </a:t>
            </a:r>
            <a:r>
              <a:rPr lang="tr-TR" sz="2400" b="1" dirty="0">
                <a:solidFill>
                  <a:srgbClr val="C00000"/>
                </a:solidFill>
                <a:effectLst>
                  <a:outerShdw blurRad="38100" dist="38100" dir="2700000" algn="tl">
                    <a:srgbClr val="000000">
                      <a:alpha val="43137"/>
                    </a:srgbClr>
                  </a:outerShdw>
                </a:effectLst>
              </a:rPr>
              <a:t>BİLDİRİMİNDE BULUNULMASI, </a:t>
            </a:r>
            <a:endParaRPr lang="tr-TR" sz="2400" b="1" dirty="0" smtClean="0">
              <a:solidFill>
                <a:srgbClr val="C00000"/>
              </a:solidFill>
              <a:effectLst>
                <a:outerShdw blurRad="38100" dist="38100" dir="2700000" algn="tl">
                  <a:srgbClr val="000000">
                    <a:alpha val="43137"/>
                  </a:srgbClr>
                </a:outerShdw>
              </a:effectLst>
            </a:endParaRPr>
          </a:p>
          <a:p>
            <a:pPr lvl="0" algn="ctr">
              <a:defRPr/>
            </a:pPr>
            <a:r>
              <a:rPr lang="tr-TR" sz="2400" b="1" dirty="0" smtClean="0">
                <a:solidFill>
                  <a:srgbClr val="C00000"/>
                </a:solidFill>
                <a:effectLst>
                  <a:outerShdw blurRad="38100" dist="38100" dir="2700000" algn="tl">
                    <a:srgbClr val="000000">
                      <a:alpha val="43137"/>
                    </a:srgbClr>
                  </a:outerShdw>
                </a:effectLst>
              </a:rPr>
              <a:t>RÜŞVET </a:t>
            </a:r>
            <a:r>
              <a:rPr lang="tr-TR" sz="2400" b="1" dirty="0">
                <a:solidFill>
                  <a:srgbClr val="C00000"/>
                </a:solidFill>
                <a:effectLst>
                  <a:outerShdw blurRad="38100" dist="38100" dir="2700000" algn="tl">
                    <a:srgbClr val="000000">
                      <a:alpha val="43137"/>
                    </a:srgbClr>
                  </a:outerShdw>
                </a:effectLst>
              </a:rPr>
              <a:t>VE YOLSUZLUKLARLA MÜCADELE </a:t>
            </a:r>
            <a:r>
              <a:rPr lang="tr-TR" sz="2400" b="1" dirty="0" smtClean="0">
                <a:solidFill>
                  <a:srgbClr val="C00000"/>
                </a:solidFill>
                <a:effectLst>
                  <a:outerShdw blurRad="38100" dist="38100" dir="2700000" algn="tl">
                    <a:srgbClr val="000000">
                      <a:alpha val="43137"/>
                    </a:srgbClr>
                  </a:outerShdw>
                </a:effectLst>
              </a:rPr>
              <a:t>KANUNU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210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
        <p:nvSpPr>
          <p:cNvPr id="2" name="8 Dikdörtgen"/>
          <p:cNvSpPr>
            <a:spLocks noChangeArrowheads="1"/>
          </p:cNvSpPr>
          <p:nvPr/>
        </p:nvSpPr>
        <p:spPr bwMode="auto">
          <a:xfrm>
            <a:off x="252413" y="738188"/>
            <a:ext cx="864076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tr-TR" sz="2000" b="1" dirty="0" smtClean="0">
                <a:solidFill>
                  <a:srgbClr val="0070C0"/>
                </a:solidFill>
                <a:effectLst>
                  <a:outerShdw blurRad="38100" dist="38100" dir="2700000" algn="tl">
                    <a:srgbClr val="000000">
                      <a:alpha val="43137"/>
                    </a:srgbClr>
                  </a:outerShdw>
                </a:effectLst>
              </a:rPr>
              <a:t>Siyasi </a:t>
            </a:r>
            <a:r>
              <a:rPr lang="tr-TR" sz="2000" b="1" dirty="0">
                <a:solidFill>
                  <a:srgbClr val="0070C0"/>
                </a:solidFill>
                <a:effectLst>
                  <a:outerShdw blurRad="38100" dist="38100" dir="2700000" algn="tl">
                    <a:srgbClr val="000000">
                      <a:alpha val="43137"/>
                    </a:srgbClr>
                  </a:outerShdw>
                </a:effectLst>
              </a:rPr>
              <a:t>Parti Genel Başkanları: </a:t>
            </a:r>
            <a:r>
              <a:rPr lang="tr-TR" sz="2000" b="1" dirty="0" smtClean="0">
                <a:solidFill>
                  <a:srgbClr val="C00000"/>
                </a:solidFill>
                <a:effectLst>
                  <a:outerShdw blurRad="38100" dist="38100" dir="2700000" algn="tl">
                    <a:srgbClr val="000000">
                      <a:alpha val="43137"/>
                    </a:srgbClr>
                  </a:outerShdw>
                </a:effectLst>
              </a:rPr>
              <a:t>	Yargıtay </a:t>
            </a:r>
            <a:r>
              <a:rPr lang="tr-TR" sz="2000" b="1" dirty="0">
                <a:solidFill>
                  <a:srgbClr val="C00000"/>
                </a:solidFill>
                <a:effectLst>
                  <a:outerShdw blurRad="38100" dist="38100" dir="2700000" algn="tl">
                    <a:srgbClr val="000000">
                      <a:alpha val="43137"/>
                    </a:srgbClr>
                  </a:outerShdw>
                </a:effectLst>
              </a:rPr>
              <a:t>Cumhuriyet </a:t>
            </a:r>
            <a:r>
              <a:rPr lang="tr-TR" sz="2000" b="1" dirty="0" smtClean="0">
                <a:solidFill>
                  <a:srgbClr val="C00000"/>
                </a:solidFill>
                <a:effectLst>
                  <a:outerShdw blurRad="38100" dist="38100" dir="2700000" algn="tl">
                    <a:srgbClr val="000000">
                      <a:alpha val="43137"/>
                    </a:srgbClr>
                  </a:outerShdw>
                </a:effectLst>
              </a:rPr>
              <a:t>Başsavcılığına</a:t>
            </a:r>
          </a:p>
          <a:p>
            <a:pPr>
              <a:defRPr/>
            </a:pPr>
            <a:endParaRPr lang="tr-TR" sz="2000" b="1" dirty="0">
              <a:solidFill>
                <a:srgbClr val="C00000"/>
              </a:solidFill>
              <a:effectLst>
                <a:outerShdw blurRad="38100" dist="38100" dir="2700000" algn="tl">
                  <a:srgbClr val="000000">
                    <a:alpha val="43137"/>
                  </a:srgbClr>
                </a:outerShdw>
              </a:effectLst>
            </a:endParaRPr>
          </a:p>
          <a:p>
            <a:pPr algn="just">
              <a:defRPr/>
            </a:pPr>
            <a:endParaRPr lang="tr-TR" sz="2000" b="1" dirty="0" smtClean="0">
              <a:solidFill>
                <a:srgbClr val="0070C0"/>
              </a:solidFill>
              <a:effectLst>
                <a:outerShdw blurRad="38100" dist="38100" dir="2700000" algn="tl">
                  <a:srgbClr val="000000">
                    <a:alpha val="43137"/>
                  </a:srgbClr>
                </a:outerShdw>
              </a:effectLst>
            </a:endParaRPr>
          </a:p>
          <a:p>
            <a:pPr algn="just">
              <a:defRPr/>
            </a:pPr>
            <a:r>
              <a:rPr lang="tr-TR" sz="2000" b="1" dirty="0" smtClean="0">
                <a:solidFill>
                  <a:srgbClr val="0070C0"/>
                </a:solidFill>
                <a:effectLst>
                  <a:outerShdw blurRad="38100" dist="38100" dir="2700000" algn="tl">
                    <a:srgbClr val="000000">
                      <a:alpha val="43137"/>
                    </a:srgbClr>
                  </a:outerShdw>
                </a:effectLst>
              </a:rPr>
              <a:t>Vakıfların </a:t>
            </a:r>
            <a:r>
              <a:rPr lang="tr-TR" sz="2000" b="1" dirty="0">
                <a:solidFill>
                  <a:srgbClr val="0070C0"/>
                </a:solidFill>
                <a:effectLst>
                  <a:outerShdw blurRad="38100" dist="38100" dir="2700000" algn="tl">
                    <a:srgbClr val="000000">
                      <a:alpha val="43137"/>
                    </a:srgbClr>
                  </a:outerShdw>
                </a:effectLst>
              </a:rPr>
              <a:t>İdare Organlarında</a:t>
            </a:r>
            <a:r>
              <a:rPr lang="tr-TR" sz="2000" dirty="0">
                <a:solidFill>
                  <a:srgbClr val="0070C0"/>
                </a:solidFill>
                <a:effectLst>
                  <a:outerShdw blurRad="38100" dist="38100" dir="2700000" algn="tl">
                    <a:srgbClr val="000000">
                      <a:alpha val="43137"/>
                    </a:srgbClr>
                  </a:outerShdw>
                </a:effectLst>
              </a:rPr>
              <a:t>  </a:t>
            </a:r>
            <a:endParaRPr lang="tr-TR" sz="2000" dirty="0" smtClean="0">
              <a:solidFill>
                <a:srgbClr val="0070C0"/>
              </a:solidFill>
              <a:effectLst>
                <a:outerShdw blurRad="38100" dist="38100" dir="2700000" algn="tl">
                  <a:srgbClr val="000000">
                    <a:alpha val="43137"/>
                  </a:srgbClr>
                </a:outerShdw>
              </a:effectLst>
            </a:endParaRPr>
          </a:p>
          <a:p>
            <a:pPr algn="just">
              <a:defRPr/>
            </a:pPr>
            <a:r>
              <a:rPr lang="tr-TR" sz="2000" dirty="0" smtClean="0">
                <a:solidFill>
                  <a:srgbClr val="0070C0"/>
                </a:solidFill>
                <a:effectLst>
                  <a:outerShdw blurRad="38100" dist="38100" dir="2700000" algn="tl">
                    <a:srgbClr val="000000">
                      <a:alpha val="43137"/>
                    </a:srgbClr>
                  </a:outerShdw>
                </a:effectLst>
              </a:rPr>
              <a:t> </a:t>
            </a:r>
            <a:r>
              <a:rPr lang="tr-TR" sz="2000" dirty="0">
                <a:solidFill>
                  <a:srgbClr val="0070C0"/>
                </a:solidFill>
                <a:effectLst>
                  <a:outerShdw blurRad="38100" dist="38100" dir="2700000" algn="tl">
                    <a:srgbClr val="000000">
                      <a:alpha val="43137"/>
                    </a:srgbClr>
                  </a:outerShdw>
                </a:effectLst>
              </a:rPr>
              <a:t>Görev Alanlar</a:t>
            </a:r>
            <a:r>
              <a:rPr lang="tr-TR" sz="2000" dirty="0">
                <a:effectLst>
                  <a:outerShdw blurRad="38100" dist="38100" dir="2700000" algn="tl">
                    <a:srgbClr val="000000">
                      <a:alpha val="43137"/>
                    </a:srgbClr>
                  </a:outerShdw>
                </a:effectLst>
              </a:rPr>
              <a:t>: </a:t>
            </a:r>
            <a:r>
              <a:rPr lang="tr-TR" sz="2000" b="1" dirty="0">
                <a:solidFill>
                  <a:srgbClr val="C0000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		Vakıflar Genel Müdürlüğüne</a:t>
            </a:r>
          </a:p>
          <a:p>
            <a:pPr>
              <a:defRPr/>
            </a:pPr>
            <a:r>
              <a:rPr lang="tr-TR" sz="2000" dirty="0"/>
              <a:t/>
            </a:r>
            <a:br>
              <a:rPr lang="tr-TR" sz="2000" dirty="0"/>
            </a:br>
            <a:endParaRPr lang="tr-TR" sz="2000" dirty="0" smtClean="0"/>
          </a:p>
          <a:p>
            <a:pPr>
              <a:defRPr/>
            </a:pPr>
            <a:r>
              <a:rPr lang="tr-TR" sz="2000" b="1" dirty="0" smtClean="0">
                <a:solidFill>
                  <a:srgbClr val="0070C0"/>
                </a:solidFill>
                <a:effectLst>
                  <a:outerShdw blurRad="38100" dist="38100" dir="2700000" algn="tl">
                    <a:srgbClr val="000000">
                      <a:alpha val="43137"/>
                    </a:srgbClr>
                  </a:outerShdw>
                </a:effectLst>
              </a:rPr>
              <a:t>Kooperatiflerin </a:t>
            </a:r>
            <a:r>
              <a:rPr lang="tr-TR" sz="2000" b="1" dirty="0">
                <a:solidFill>
                  <a:srgbClr val="0070C0"/>
                </a:solidFill>
                <a:effectLst>
                  <a:outerShdw blurRad="38100" dist="38100" dir="2700000" algn="tl">
                    <a:srgbClr val="000000">
                      <a:alpha val="43137"/>
                    </a:srgbClr>
                  </a:outerShdw>
                </a:effectLst>
              </a:rPr>
              <a:t>ve Birliklerinin </a:t>
            </a:r>
            <a:r>
              <a:rPr lang="tr-TR" sz="2000" b="1" dirty="0" smtClean="0">
                <a:solidFill>
                  <a:srgbClr val="C00000"/>
                </a:solidFill>
                <a:effectLst>
                  <a:outerShdw blurRad="38100" dist="38100" dir="2700000" algn="tl">
                    <a:srgbClr val="000000">
                      <a:alpha val="43137"/>
                    </a:srgbClr>
                  </a:outerShdw>
                </a:effectLst>
              </a:rPr>
              <a:t>Kooperatif </a:t>
            </a:r>
            <a:r>
              <a:rPr lang="tr-TR" sz="2000" b="1" dirty="0">
                <a:solidFill>
                  <a:srgbClr val="C00000"/>
                </a:solidFill>
                <a:effectLst>
                  <a:outerShdw blurRad="38100" dist="38100" dir="2700000" algn="tl">
                    <a:srgbClr val="000000">
                      <a:alpha val="43137"/>
                    </a:srgbClr>
                  </a:outerShdw>
                </a:effectLst>
              </a:rPr>
              <a:t>ve </a:t>
            </a:r>
            <a:r>
              <a:rPr lang="tr-TR" sz="2000" b="1" dirty="0" smtClean="0">
                <a:solidFill>
                  <a:srgbClr val="C00000"/>
                </a:solidFill>
                <a:effectLst>
                  <a:outerShdw blurRad="38100" dist="38100" dir="2700000" algn="tl">
                    <a:srgbClr val="000000">
                      <a:alpha val="43137"/>
                    </a:srgbClr>
                  </a:outerShdw>
                </a:effectLst>
              </a:rPr>
              <a:t>Birliklerinin</a:t>
            </a:r>
            <a:endParaRPr lang="tr-TR" sz="2000" b="1" dirty="0">
              <a:solidFill>
                <a:srgbClr val="C00000"/>
              </a:solidFill>
              <a:effectLst>
                <a:outerShdw blurRad="38100" dist="38100" dir="2700000" algn="tl">
                  <a:srgbClr val="000000">
                    <a:alpha val="43137"/>
                  </a:srgbClr>
                </a:outerShdw>
              </a:effectLst>
            </a:endParaRPr>
          </a:p>
          <a:p>
            <a:pPr>
              <a:defRPr/>
            </a:pPr>
            <a:r>
              <a:rPr lang="tr-TR" sz="2000" b="1" dirty="0" smtClean="0">
                <a:solidFill>
                  <a:srgbClr val="0070C0"/>
                </a:solidFill>
                <a:effectLst>
                  <a:outerShdw blurRad="38100" dist="38100" dir="2700000" algn="tl">
                    <a:srgbClr val="000000">
                      <a:alpha val="43137"/>
                    </a:srgbClr>
                  </a:outerShdw>
                </a:effectLst>
              </a:rPr>
              <a:t>Başkan ve  Yönetim </a:t>
            </a:r>
            <a:r>
              <a:rPr lang="tr-TR" sz="2000" b="1" dirty="0">
                <a:solidFill>
                  <a:srgbClr val="0070C0"/>
                </a:solidFill>
                <a:effectLst>
                  <a:outerShdw blurRad="38100" dist="38100" dir="2700000" algn="tl">
                    <a:srgbClr val="000000">
                      <a:alpha val="43137"/>
                    </a:srgbClr>
                  </a:outerShdw>
                </a:effectLst>
              </a:rPr>
              <a:t>Kurulu </a:t>
            </a:r>
            <a:r>
              <a:rPr lang="tr-TR" sz="2000" b="1" dirty="0" smtClean="0">
                <a:solidFill>
                  <a:srgbClr val="0070C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Denetimlerinin </a:t>
            </a:r>
            <a:r>
              <a:rPr lang="tr-TR" sz="2000" b="1" dirty="0">
                <a:solidFill>
                  <a:srgbClr val="C00000"/>
                </a:solidFill>
                <a:effectLst>
                  <a:outerShdw blurRad="38100" dist="38100" dir="2700000" algn="tl">
                    <a:srgbClr val="000000">
                      <a:alpha val="43137"/>
                    </a:srgbClr>
                  </a:outerShdw>
                </a:effectLst>
              </a:rPr>
              <a:t>Yapıldığı Kuruluşlara</a:t>
            </a:r>
            <a:endParaRPr lang="tr-TR" sz="2000" b="1" dirty="0" smtClean="0">
              <a:solidFill>
                <a:srgbClr val="0070C0"/>
              </a:solidFill>
              <a:effectLst>
                <a:outerShdw blurRad="38100" dist="38100" dir="2700000" algn="tl">
                  <a:srgbClr val="000000">
                    <a:alpha val="43137"/>
                  </a:srgbClr>
                </a:outerShdw>
              </a:effectLst>
            </a:endParaRPr>
          </a:p>
          <a:p>
            <a:pPr>
              <a:defRPr/>
            </a:pPr>
            <a:r>
              <a:rPr lang="tr-TR" sz="2000" b="1" dirty="0" smtClean="0">
                <a:solidFill>
                  <a:srgbClr val="0070C0"/>
                </a:solidFill>
                <a:effectLst>
                  <a:outerShdw blurRad="38100" dist="38100" dir="2700000" algn="tl">
                    <a:srgbClr val="000000">
                      <a:alpha val="43137"/>
                    </a:srgbClr>
                  </a:outerShdw>
                </a:effectLst>
              </a:rPr>
              <a:t>Üyeleri </a:t>
            </a:r>
            <a:r>
              <a:rPr lang="tr-TR" sz="2000" b="1" dirty="0">
                <a:solidFill>
                  <a:srgbClr val="0070C0"/>
                </a:solidFill>
                <a:effectLst>
                  <a:outerShdw blurRad="38100" dist="38100" dir="2700000" algn="tl">
                    <a:srgbClr val="000000">
                      <a:alpha val="43137"/>
                    </a:srgbClr>
                  </a:outerShdw>
                </a:effectLst>
              </a:rPr>
              <a:t>ve Genel Müdürleri: </a:t>
            </a:r>
            <a:endParaRPr lang="tr-TR" sz="2000" b="1" dirty="0" smtClean="0">
              <a:solidFill>
                <a:srgbClr val="0070C0"/>
              </a:solidFill>
              <a:effectLst>
                <a:outerShdw blurRad="38100" dist="38100" dir="2700000" algn="tl">
                  <a:srgbClr val="000000">
                    <a:alpha val="43137"/>
                  </a:srgbClr>
                </a:outerShdw>
              </a:effectLst>
            </a:endParaRPr>
          </a:p>
          <a:p>
            <a:pPr>
              <a:defRPr/>
            </a:pPr>
            <a:endParaRPr lang="tr-TR" sz="2000" b="1" dirty="0">
              <a:solidFill>
                <a:srgbClr val="C00000"/>
              </a:solidFill>
              <a:effectLst>
                <a:outerShdw blurRad="38100" dist="38100" dir="2700000" algn="tl">
                  <a:srgbClr val="000000">
                    <a:alpha val="43137"/>
                  </a:srgbClr>
                </a:outerShdw>
              </a:effectLst>
            </a:endParaRPr>
          </a:p>
          <a:p>
            <a:pPr>
              <a:defRPr/>
            </a:pPr>
            <a:endParaRPr lang="tr-TR" sz="2000" b="1" dirty="0" smtClean="0">
              <a:solidFill>
                <a:srgbClr val="C00000"/>
              </a:solidFill>
              <a:effectLst>
                <a:outerShdw blurRad="38100" dist="38100" dir="2700000" algn="tl">
                  <a:srgbClr val="000000">
                    <a:alpha val="43137"/>
                  </a:srgbClr>
                </a:outerShdw>
              </a:effectLst>
            </a:endParaRPr>
          </a:p>
          <a:p>
            <a:pPr>
              <a:defRPr/>
            </a:pPr>
            <a:endParaRPr lang="tr-TR" sz="2000" b="1" dirty="0">
              <a:solidFill>
                <a:srgbClr val="C00000"/>
              </a:solidFill>
              <a:effectLst>
                <a:outerShdw blurRad="38100" dist="38100" dir="2700000" algn="tl">
                  <a:srgbClr val="000000">
                    <a:alpha val="43137"/>
                  </a:srgbClr>
                </a:outerShdw>
              </a:effectLst>
            </a:endParaRPr>
          </a:p>
        </p:txBody>
      </p:sp>
      <p:sp>
        <p:nvSpPr>
          <p:cNvPr id="3" name="Dikdörtgen 2"/>
          <p:cNvSpPr/>
          <p:nvPr/>
        </p:nvSpPr>
        <p:spPr>
          <a:xfrm>
            <a:off x="246615" y="1582805"/>
            <a:ext cx="8196268" cy="1009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229838" y="2833968"/>
            <a:ext cx="8213817" cy="11505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29838" y="4242763"/>
            <a:ext cx="8247369" cy="916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46615" y="287181"/>
            <a:ext cx="8213817" cy="10646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57078" y="4501029"/>
            <a:ext cx="7992888" cy="400110"/>
          </a:xfrm>
          <a:prstGeom prst="rect">
            <a:avLst/>
          </a:prstGeom>
        </p:spPr>
        <p:txBody>
          <a:bodyPr wrap="square">
            <a:spAutoFit/>
          </a:bodyPr>
          <a:lstStyle/>
          <a:p>
            <a:pPr>
              <a:defRPr/>
            </a:pPr>
            <a:r>
              <a:rPr lang="tr-TR" sz="2000" b="1" dirty="0">
                <a:solidFill>
                  <a:srgbClr val="0070C0"/>
                </a:solidFill>
                <a:effectLst>
                  <a:outerShdw blurRad="38100" dist="38100" dir="2700000" algn="tl">
                    <a:srgbClr val="000000">
                      <a:alpha val="43137"/>
                    </a:srgbClr>
                  </a:outerShdw>
                </a:effectLst>
              </a:rPr>
              <a:t>Yeminli Mali Müşavirler:  </a:t>
            </a:r>
            <a:r>
              <a:rPr lang="tr-TR" b="1" dirty="0" smtClean="0">
                <a:solidFill>
                  <a:srgbClr val="0070C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Maliye </a:t>
            </a:r>
            <a:r>
              <a:rPr lang="tr-TR" sz="2000" b="1" dirty="0">
                <a:solidFill>
                  <a:srgbClr val="C00000"/>
                </a:solidFill>
                <a:effectLst>
                  <a:outerShdw blurRad="38100" dist="38100" dir="2700000" algn="tl">
                    <a:srgbClr val="000000">
                      <a:alpha val="43137"/>
                    </a:srgbClr>
                  </a:outerShdw>
                </a:effectLst>
              </a:rPr>
              <a:t>Bakanlığına</a:t>
            </a:r>
          </a:p>
        </p:txBody>
      </p:sp>
      <p:sp>
        <p:nvSpPr>
          <p:cNvPr id="8" name="Dikdörtgen 7"/>
          <p:cNvSpPr/>
          <p:nvPr/>
        </p:nvSpPr>
        <p:spPr>
          <a:xfrm>
            <a:off x="260836" y="5364421"/>
            <a:ext cx="8094969" cy="1323439"/>
          </a:xfrm>
          <a:prstGeom prst="rect">
            <a:avLst/>
          </a:prstGeom>
        </p:spPr>
        <p:txBody>
          <a:bodyPr wrap="square">
            <a:spAutoFit/>
          </a:bodyPr>
          <a:lstStyle/>
          <a:p>
            <a:pPr algn="just">
              <a:defRPr/>
            </a:pPr>
            <a:r>
              <a:rPr lang="tr-TR" sz="2000" b="1" dirty="0">
                <a:solidFill>
                  <a:srgbClr val="0070C0"/>
                </a:solidFill>
                <a:effectLst>
                  <a:outerShdw blurRad="38100" dist="38100" dir="2700000" algn="tl">
                    <a:srgbClr val="000000">
                      <a:alpha val="43137"/>
                    </a:srgbClr>
                  </a:outerShdw>
                </a:effectLst>
              </a:rPr>
              <a:t>Gazete Sahibi Gerçek Kişiler ile</a:t>
            </a:r>
            <a:r>
              <a:rPr lang="tr-TR" sz="2000" dirty="0">
                <a:solidFill>
                  <a:srgbClr val="0070C0"/>
                </a:solidFill>
                <a:effectLst>
                  <a:outerShdw blurRad="38100" dist="38100" dir="2700000" algn="tl">
                    <a:srgbClr val="000000">
                      <a:alpha val="43137"/>
                    </a:srgbClr>
                  </a:outerShdw>
                </a:effectLst>
              </a:rPr>
              <a:t> </a:t>
            </a:r>
            <a:r>
              <a:rPr lang="tr-TR" sz="2000" b="1" dirty="0">
                <a:solidFill>
                  <a:srgbClr val="0070C0"/>
                </a:solidFill>
                <a:effectLst>
                  <a:outerShdw blurRad="38100" dist="38100" dir="2700000" algn="tl">
                    <a:srgbClr val="000000">
                      <a:alpha val="43137"/>
                    </a:srgbClr>
                  </a:outerShdw>
                </a:effectLst>
              </a:rPr>
              <a:t>Gazete Sahibi Şirketlerin Yönetim ve Denetim Kurulu</a:t>
            </a:r>
            <a:r>
              <a:rPr lang="tr-TR" sz="2000" dirty="0">
                <a:solidFill>
                  <a:srgbClr val="0070C0"/>
                </a:solidFill>
                <a:effectLst>
                  <a:outerShdw blurRad="38100" dist="38100" dir="2700000" algn="tl">
                    <a:srgbClr val="000000">
                      <a:alpha val="43137"/>
                    </a:srgbClr>
                  </a:outerShdw>
                </a:effectLst>
              </a:rPr>
              <a:t> </a:t>
            </a:r>
            <a:r>
              <a:rPr lang="tr-TR" sz="2000" b="1" dirty="0">
                <a:solidFill>
                  <a:srgbClr val="0070C0"/>
                </a:solidFill>
                <a:effectLst>
                  <a:outerShdw blurRad="38100" dist="38100" dir="2700000" algn="tl">
                    <a:srgbClr val="000000">
                      <a:alpha val="43137"/>
                    </a:srgbClr>
                  </a:outerShdw>
                </a:effectLst>
              </a:rPr>
              <a:t>Üyeleri, Sorumlu Müdürleri, Başyazarları ve Fıkra Yazarları: </a:t>
            </a:r>
            <a:r>
              <a:rPr lang="tr-TR" sz="2000" b="1" dirty="0" smtClean="0">
                <a:solidFill>
                  <a:srgbClr val="0070C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Bulundukları </a:t>
            </a:r>
            <a:r>
              <a:rPr lang="tr-TR" sz="2000" b="1" dirty="0">
                <a:solidFill>
                  <a:srgbClr val="C00000"/>
                </a:solidFill>
                <a:effectLst>
                  <a:outerShdw blurRad="38100" dist="38100" dir="2700000" algn="tl">
                    <a:srgbClr val="000000">
                      <a:alpha val="43137"/>
                    </a:srgbClr>
                  </a:outerShdw>
                </a:effectLst>
              </a:rPr>
              <a:t>Yerin En Büyük Mülki Amirliğine</a:t>
            </a:r>
          </a:p>
        </p:txBody>
      </p:sp>
      <p:sp>
        <p:nvSpPr>
          <p:cNvPr id="9" name="Dikdörtgen 8"/>
          <p:cNvSpPr/>
          <p:nvPr/>
        </p:nvSpPr>
        <p:spPr>
          <a:xfrm>
            <a:off x="213063" y="5301801"/>
            <a:ext cx="8247369" cy="1360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01514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
        <p:nvSpPr>
          <p:cNvPr id="2" name="Dikdörtgen 1"/>
          <p:cNvSpPr/>
          <p:nvPr/>
        </p:nvSpPr>
        <p:spPr>
          <a:xfrm>
            <a:off x="547756" y="291253"/>
            <a:ext cx="8064896" cy="1323439"/>
          </a:xfrm>
          <a:prstGeom prst="rect">
            <a:avLst/>
          </a:prstGeom>
        </p:spPr>
        <p:txBody>
          <a:bodyPr wrap="square">
            <a:spAutoFit/>
          </a:bodyPr>
          <a:lstStyle/>
          <a:p>
            <a:pPr algn="just">
              <a:defRPr/>
            </a:pPr>
            <a:endParaRPr lang="tr-TR" sz="2000" b="1" dirty="0">
              <a:solidFill>
                <a:srgbClr val="C00000"/>
              </a:solidFill>
              <a:effectLst>
                <a:outerShdw blurRad="38100" dist="38100" dir="2700000" algn="tl">
                  <a:srgbClr val="000000">
                    <a:alpha val="43137"/>
                  </a:srgbClr>
                </a:outerShdw>
              </a:effectLst>
            </a:endParaRPr>
          </a:p>
          <a:p>
            <a:pPr algn="just">
              <a:defRPr/>
            </a:pPr>
            <a:r>
              <a:rPr lang="tr-TR" sz="2000" b="1" dirty="0" smtClean="0">
                <a:solidFill>
                  <a:srgbClr val="0070C0"/>
                </a:solidFill>
                <a:effectLst>
                  <a:outerShdw blurRad="38100" dist="38100" dir="2700000" algn="tl">
                    <a:srgbClr val="000000">
                      <a:alpha val="43137"/>
                    </a:srgbClr>
                  </a:outerShdw>
                </a:effectLst>
              </a:rPr>
              <a:t>Özel </a:t>
            </a:r>
            <a:r>
              <a:rPr lang="tr-TR" sz="2000" b="1" dirty="0">
                <a:solidFill>
                  <a:srgbClr val="0070C0"/>
                </a:solidFill>
                <a:effectLst>
                  <a:outerShdw blurRad="38100" dist="38100" dir="2700000" algn="tl">
                    <a:srgbClr val="000000">
                      <a:alpha val="43137"/>
                    </a:srgbClr>
                  </a:outerShdw>
                </a:effectLst>
              </a:rPr>
              <a:t>Kanunlarına Göre Mal</a:t>
            </a:r>
            <a:r>
              <a:rPr lang="tr-TR" sz="2000" dirty="0">
                <a:solidFill>
                  <a:srgbClr val="0070C0"/>
                </a:solidFill>
                <a:effectLst>
                  <a:outerShdw blurRad="38100" dist="38100" dir="2700000" algn="tl">
                    <a:srgbClr val="000000">
                      <a:alpha val="43137"/>
                    </a:srgbClr>
                  </a:outerShdw>
                </a:effectLst>
              </a:rPr>
              <a:t> </a:t>
            </a:r>
            <a:r>
              <a:rPr lang="tr-TR" sz="2000" b="1" dirty="0">
                <a:solidFill>
                  <a:srgbClr val="0070C0"/>
                </a:solidFill>
                <a:effectLst>
                  <a:outerShdw blurRad="38100" dist="38100" dir="2700000" algn="tl">
                    <a:srgbClr val="000000">
                      <a:alpha val="43137"/>
                    </a:srgbClr>
                  </a:outerShdw>
                </a:effectLst>
              </a:rPr>
              <a:t>Bildiriminde Bulunmak Zorunda</a:t>
            </a:r>
            <a:r>
              <a:rPr lang="tr-TR" sz="2000" dirty="0">
                <a:solidFill>
                  <a:srgbClr val="0070C0"/>
                </a:solidFill>
                <a:effectLst>
                  <a:outerShdw blurRad="38100" dist="38100" dir="2700000" algn="tl">
                    <a:srgbClr val="000000">
                      <a:alpha val="43137"/>
                    </a:srgbClr>
                  </a:outerShdw>
                </a:effectLst>
              </a:rPr>
              <a:t> </a:t>
            </a:r>
            <a:r>
              <a:rPr lang="tr-TR" sz="2000" b="1" dirty="0">
                <a:solidFill>
                  <a:srgbClr val="0070C0"/>
                </a:solidFill>
                <a:effectLst>
                  <a:outerShdw blurRad="38100" dist="38100" dir="2700000" algn="tl">
                    <a:srgbClr val="000000">
                      <a:alpha val="43137"/>
                    </a:srgbClr>
                  </a:outerShdw>
                </a:effectLst>
              </a:rPr>
              <a:t>Olanlar (Konfederasyon, Sendika ve Sendika Şubesi Başkan ve</a:t>
            </a:r>
            <a:r>
              <a:rPr lang="tr-TR" sz="2000" dirty="0">
                <a:solidFill>
                  <a:srgbClr val="0070C0"/>
                </a:solidFill>
                <a:effectLst>
                  <a:outerShdw blurRad="38100" dist="38100" dir="2700000" algn="tl">
                    <a:srgbClr val="000000">
                      <a:alpha val="43137"/>
                    </a:srgbClr>
                  </a:outerShdw>
                </a:effectLst>
              </a:rPr>
              <a:t> </a:t>
            </a:r>
            <a:r>
              <a:rPr lang="tr-TR" sz="2000" b="1" dirty="0">
                <a:solidFill>
                  <a:srgbClr val="0070C0"/>
                </a:solidFill>
                <a:effectLst>
                  <a:outerShdw blurRad="38100" dist="38100" dir="2700000" algn="tl">
                    <a:srgbClr val="000000">
                      <a:alpha val="43137"/>
                    </a:srgbClr>
                  </a:outerShdw>
                </a:effectLst>
              </a:rPr>
              <a:t>Yöneticileri </a:t>
            </a:r>
            <a:r>
              <a:rPr lang="tr-TR" sz="2000" b="1" dirty="0" smtClean="0">
                <a:solidFill>
                  <a:srgbClr val="0070C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Kanunlarında </a:t>
            </a:r>
            <a:r>
              <a:rPr lang="tr-TR" sz="2000" b="1" dirty="0">
                <a:solidFill>
                  <a:srgbClr val="C00000"/>
                </a:solidFill>
                <a:effectLst>
                  <a:outerShdw blurRad="38100" dist="38100" dir="2700000" algn="tl">
                    <a:srgbClr val="000000">
                      <a:alpha val="43137"/>
                    </a:srgbClr>
                  </a:outerShdw>
                </a:effectLst>
              </a:rPr>
              <a:t>Öngörülen Makam veya Mercilere</a:t>
            </a:r>
          </a:p>
        </p:txBody>
      </p:sp>
      <p:sp>
        <p:nvSpPr>
          <p:cNvPr id="3" name="Dikdörtgen 2"/>
          <p:cNvSpPr/>
          <p:nvPr/>
        </p:nvSpPr>
        <p:spPr>
          <a:xfrm>
            <a:off x="547756" y="2144418"/>
            <a:ext cx="8064896" cy="4401205"/>
          </a:xfrm>
          <a:prstGeom prst="rect">
            <a:avLst/>
          </a:prstGeom>
        </p:spPr>
        <p:txBody>
          <a:bodyPr wrap="square">
            <a:spAutoFit/>
          </a:bodyPr>
          <a:lstStyle/>
          <a:p>
            <a:pPr algn="just">
              <a:defRPr/>
            </a:pPr>
            <a:r>
              <a:rPr lang="tr-TR" sz="2000" b="1" dirty="0" smtClean="0">
                <a:solidFill>
                  <a:srgbClr val="0070C0"/>
                </a:solidFill>
                <a:effectLst>
                  <a:outerShdw blurRad="38100" dist="38100" dir="2700000" algn="tl">
                    <a:srgbClr val="000000">
                      <a:alpha val="43137"/>
                    </a:srgbClr>
                  </a:outerShdw>
                </a:effectLst>
              </a:rPr>
              <a:t>Görevlerinden </a:t>
            </a:r>
            <a:r>
              <a:rPr lang="tr-TR" sz="2000" b="1" dirty="0">
                <a:solidFill>
                  <a:srgbClr val="0070C0"/>
                </a:solidFill>
                <a:effectLst>
                  <a:outerShdw blurRad="38100" dist="38100" dir="2700000" algn="tl">
                    <a:srgbClr val="000000">
                      <a:alpha val="43137"/>
                    </a:srgbClr>
                  </a:outerShdw>
                </a:effectLst>
              </a:rPr>
              <a:t>Ayrılanlar:  </a:t>
            </a:r>
            <a:r>
              <a:rPr lang="tr-TR" sz="2000" b="1" dirty="0" smtClean="0">
                <a:solidFill>
                  <a:srgbClr val="0070C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Bu </a:t>
            </a:r>
            <a:r>
              <a:rPr lang="tr-TR" sz="2000" b="1" dirty="0">
                <a:solidFill>
                  <a:srgbClr val="C00000"/>
                </a:solidFill>
                <a:effectLst>
                  <a:outerShdw blurRad="38100" dist="38100" dir="2700000" algn="tl">
                    <a:srgbClr val="000000">
                      <a:alpha val="43137"/>
                    </a:srgbClr>
                  </a:outerShdw>
                </a:effectLst>
              </a:rPr>
              <a:t>Görevlerinde İken </a:t>
            </a:r>
            <a:r>
              <a:rPr lang="tr-TR" sz="2000" b="1" dirty="0" smtClean="0">
                <a:solidFill>
                  <a:srgbClr val="C00000"/>
                </a:solidFill>
                <a:effectLst>
                  <a:outerShdw blurRad="38100" dist="38100" dir="2700000" algn="tl">
                    <a:srgbClr val="000000">
                      <a:alpha val="43137"/>
                    </a:srgbClr>
                  </a:outerShdw>
                </a:effectLst>
              </a:rPr>
              <a:t>Bildirimlerini</a:t>
            </a:r>
          </a:p>
          <a:p>
            <a:pPr algn="just">
              <a:defRPr/>
            </a:pPr>
            <a:r>
              <a:rPr lang="tr-TR" sz="2000" b="1" dirty="0">
                <a:solidFill>
                  <a:srgbClr val="C0000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		          Vermeleri </a:t>
            </a:r>
            <a:r>
              <a:rPr lang="tr-TR" sz="2000" b="1" dirty="0">
                <a:solidFill>
                  <a:srgbClr val="C00000"/>
                </a:solidFill>
                <a:effectLst>
                  <a:outerShdw blurRad="38100" dist="38100" dir="2700000" algn="tl">
                    <a:srgbClr val="000000">
                      <a:alpha val="43137"/>
                    </a:srgbClr>
                  </a:outerShdw>
                </a:effectLst>
              </a:rPr>
              <a:t>Gereken Makam </a:t>
            </a:r>
            <a:r>
              <a:rPr lang="tr-TR" sz="2000" b="1" dirty="0" smtClean="0">
                <a:solidFill>
                  <a:srgbClr val="C00000"/>
                </a:solidFill>
                <a:effectLst>
                  <a:outerShdw blurRad="38100" dist="38100" dir="2700000" algn="tl">
                    <a:srgbClr val="000000">
                      <a:alpha val="43137"/>
                    </a:srgbClr>
                  </a:outerShdw>
                </a:effectLst>
              </a:rPr>
              <a:t>veya</a:t>
            </a:r>
          </a:p>
          <a:p>
            <a:pPr algn="just">
              <a:defRPr/>
            </a:pPr>
            <a:r>
              <a:rPr lang="tr-TR" sz="2000" b="1" dirty="0">
                <a:solidFill>
                  <a:srgbClr val="C0000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		          Mercilere</a:t>
            </a:r>
          </a:p>
          <a:p>
            <a:pPr algn="just">
              <a:defRPr/>
            </a:pPr>
            <a:endParaRPr lang="tr-TR" sz="2000" b="1" dirty="0">
              <a:solidFill>
                <a:srgbClr val="C00000"/>
              </a:solidFill>
              <a:effectLst>
                <a:outerShdw blurRad="38100" dist="38100" dir="2700000" algn="tl">
                  <a:srgbClr val="000000">
                    <a:alpha val="43137"/>
                  </a:srgbClr>
                </a:outerShdw>
              </a:effectLst>
            </a:endParaRPr>
          </a:p>
          <a:p>
            <a:pPr>
              <a:defRPr/>
            </a:pPr>
            <a:r>
              <a:rPr lang="tr-TR" sz="2000" b="1" dirty="0" smtClean="0">
                <a:solidFill>
                  <a:srgbClr val="0070C0"/>
                </a:solidFill>
                <a:effectLst>
                  <a:outerShdw blurRad="38100" dist="38100" dir="2700000" algn="tl">
                    <a:srgbClr val="000000">
                      <a:alpha val="43137"/>
                    </a:srgbClr>
                  </a:outerShdw>
                </a:effectLst>
              </a:rPr>
              <a:t>Mal </a:t>
            </a:r>
            <a:r>
              <a:rPr lang="tr-TR" sz="2000" b="1" dirty="0">
                <a:solidFill>
                  <a:srgbClr val="0070C0"/>
                </a:solidFill>
                <a:effectLst>
                  <a:outerShdw blurRad="38100" dist="38100" dir="2700000" algn="tl">
                    <a:srgbClr val="000000">
                      <a:alpha val="43137"/>
                    </a:srgbClr>
                  </a:outerShdw>
                </a:effectLst>
              </a:rPr>
              <a:t>Bildirimi Verecek Son </a:t>
            </a:r>
            <a:r>
              <a:rPr lang="tr-TR" sz="2000" b="1" dirty="0" smtClean="0">
                <a:solidFill>
                  <a:srgbClr val="0070C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Kendi </a:t>
            </a:r>
            <a:r>
              <a:rPr lang="tr-TR" sz="2000" b="1" dirty="0">
                <a:solidFill>
                  <a:srgbClr val="C00000"/>
                </a:solidFill>
                <a:effectLst>
                  <a:outerShdw blurRad="38100" dist="38100" dir="2700000" algn="tl">
                    <a:srgbClr val="000000">
                      <a:alpha val="43137"/>
                    </a:srgbClr>
                  </a:outerShdw>
                </a:effectLst>
              </a:rPr>
              <a:t>Kuruluşlarının Özlük </a:t>
            </a:r>
            <a:endParaRPr lang="tr-TR" sz="2000" b="1" dirty="0" smtClean="0">
              <a:solidFill>
                <a:srgbClr val="0070C0"/>
              </a:solidFill>
              <a:effectLst>
                <a:outerShdw blurRad="38100" dist="38100" dir="2700000" algn="tl">
                  <a:srgbClr val="000000">
                    <a:alpha val="43137"/>
                  </a:srgbClr>
                </a:outerShdw>
              </a:effectLst>
            </a:endParaRPr>
          </a:p>
          <a:p>
            <a:pPr>
              <a:defRPr/>
            </a:pPr>
            <a:r>
              <a:rPr lang="tr-TR" sz="2000" b="1" dirty="0" smtClean="0">
                <a:solidFill>
                  <a:srgbClr val="0070C0"/>
                </a:solidFill>
                <a:effectLst>
                  <a:outerShdw blurRad="38100" dist="38100" dir="2700000" algn="tl">
                    <a:srgbClr val="000000">
                      <a:alpha val="43137"/>
                    </a:srgbClr>
                  </a:outerShdw>
                </a:effectLst>
              </a:rPr>
              <a:t>Merciler</a:t>
            </a:r>
            <a:r>
              <a:rPr lang="tr-TR" sz="2000" b="1" dirty="0" smtClean="0"/>
              <a:t>:		          </a:t>
            </a:r>
            <a:r>
              <a:rPr lang="tr-TR" sz="2000" b="1" dirty="0" smtClean="0">
                <a:solidFill>
                  <a:srgbClr val="C00000"/>
                </a:solidFill>
                <a:effectLst>
                  <a:outerShdw blurRad="38100" dist="38100" dir="2700000" algn="tl">
                    <a:srgbClr val="000000">
                      <a:alpha val="43137"/>
                    </a:srgbClr>
                  </a:outerShdw>
                </a:effectLst>
              </a:rPr>
              <a:t>İşleri </a:t>
            </a:r>
            <a:r>
              <a:rPr lang="tr-TR" sz="2000" b="1" dirty="0">
                <a:solidFill>
                  <a:srgbClr val="C00000"/>
                </a:solidFill>
                <a:effectLst>
                  <a:outerShdw blurRad="38100" dist="38100" dir="2700000" algn="tl">
                    <a:srgbClr val="000000">
                      <a:alpha val="43137"/>
                    </a:srgbClr>
                  </a:outerShdw>
                </a:effectLst>
              </a:rPr>
              <a:t>İle İlgili Makam veya </a:t>
            </a:r>
            <a:endParaRPr lang="tr-TR" sz="2000" b="1" dirty="0" smtClean="0">
              <a:solidFill>
                <a:srgbClr val="C00000"/>
              </a:solidFill>
              <a:effectLst>
                <a:outerShdw blurRad="38100" dist="38100" dir="2700000" algn="tl">
                  <a:srgbClr val="000000">
                    <a:alpha val="43137"/>
                  </a:srgbClr>
                </a:outerShdw>
              </a:effectLst>
            </a:endParaRPr>
          </a:p>
          <a:p>
            <a:pPr>
              <a:defRPr/>
            </a:pPr>
            <a:r>
              <a:rPr lang="tr-TR" sz="2000" b="1" dirty="0">
                <a:solidFill>
                  <a:srgbClr val="C0000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		          Mercilere</a:t>
            </a:r>
          </a:p>
          <a:p>
            <a:pPr>
              <a:defRPr/>
            </a:pPr>
            <a:endParaRPr lang="tr-TR" sz="2000" b="1" dirty="0">
              <a:solidFill>
                <a:srgbClr val="C00000"/>
              </a:solidFill>
              <a:effectLst>
                <a:outerShdw blurRad="38100" dist="38100" dir="2700000" algn="tl">
                  <a:srgbClr val="000000">
                    <a:alpha val="43137"/>
                  </a:srgbClr>
                </a:outerShdw>
              </a:effectLst>
            </a:endParaRPr>
          </a:p>
          <a:p>
            <a:pPr>
              <a:defRPr/>
            </a:pPr>
            <a:r>
              <a:rPr lang="tr-TR" sz="2000" b="1" dirty="0" smtClean="0">
                <a:solidFill>
                  <a:srgbClr val="0070C0"/>
                </a:solidFill>
                <a:effectLst>
                  <a:outerShdw blurRad="38100" dist="38100" dir="2700000" algn="tl">
                    <a:srgbClr val="000000">
                      <a:alpha val="43137"/>
                    </a:srgbClr>
                  </a:outerShdw>
                </a:effectLst>
              </a:rPr>
              <a:t>Diğer </a:t>
            </a:r>
            <a:r>
              <a:rPr lang="tr-TR" sz="2000" b="1" dirty="0">
                <a:solidFill>
                  <a:srgbClr val="0070C0"/>
                </a:solidFill>
                <a:effectLst>
                  <a:outerShdw blurRad="38100" dist="38100" dir="2700000" algn="tl">
                    <a:srgbClr val="000000">
                      <a:alpha val="43137"/>
                    </a:srgbClr>
                  </a:outerShdw>
                </a:effectLst>
              </a:rPr>
              <a:t>Kurum ve Kuruluşların </a:t>
            </a:r>
            <a:endParaRPr lang="tr-TR" sz="2000" b="1" dirty="0" smtClean="0">
              <a:solidFill>
                <a:srgbClr val="0070C0"/>
              </a:solidFill>
              <a:effectLst>
                <a:outerShdw blurRad="38100" dist="38100" dir="2700000" algn="tl">
                  <a:srgbClr val="000000">
                    <a:alpha val="43137"/>
                  </a:srgbClr>
                </a:outerShdw>
              </a:effectLst>
            </a:endParaRPr>
          </a:p>
          <a:p>
            <a:pPr>
              <a:defRPr/>
            </a:pPr>
            <a:r>
              <a:rPr lang="tr-TR" sz="2000" b="1" dirty="0" smtClean="0">
                <a:solidFill>
                  <a:srgbClr val="0070C0"/>
                </a:solidFill>
                <a:effectLst>
                  <a:outerShdw blurRad="38100" dist="38100" dir="2700000" algn="tl">
                    <a:srgbClr val="000000">
                      <a:alpha val="43137"/>
                    </a:srgbClr>
                  </a:outerShdw>
                </a:effectLst>
              </a:rPr>
              <a:t>Memur </a:t>
            </a:r>
            <a:r>
              <a:rPr lang="tr-TR" sz="2000" b="1" dirty="0">
                <a:solidFill>
                  <a:srgbClr val="0070C0"/>
                </a:solidFill>
                <a:effectLst>
                  <a:outerShdw blurRad="38100" dist="38100" dir="2700000" algn="tl">
                    <a:srgbClr val="000000">
                      <a:alpha val="43137"/>
                    </a:srgbClr>
                  </a:outerShdw>
                </a:effectLst>
              </a:rPr>
              <a:t>ve Hizmetlileri</a:t>
            </a:r>
            <a:r>
              <a:rPr lang="tr-TR" sz="2000" b="1" dirty="0"/>
              <a:t>: </a:t>
            </a:r>
            <a:r>
              <a:rPr lang="tr-TR" sz="2000" b="1" dirty="0" smtClean="0"/>
              <a:t>	</a:t>
            </a:r>
            <a:r>
              <a:rPr lang="tr-TR" sz="2000" b="1" dirty="0" smtClean="0">
                <a:solidFill>
                  <a:srgbClr val="C00000"/>
                </a:solidFill>
                <a:effectLst>
                  <a:outerShdw blurRad="38100" dist="38100" dir="2700000" algn="tl">
                    <a:srgbClr val="000000">
                      <a:alpha val="43137"/>
                    </a:srgbClr>
                  </a:outerShdw>
                </a:effectLst>
              </a:rPr>
              <a:t>Atamaya </a:t>
            </a:r>
            <a:r>
              <a:rPr lang="tr-TR" sz="2000" b="1" dirty="0">
                <a:solidFill>
                  <a:srgbClr val="C00000"/>
                </a:solidFill>
                <a:effectLst>
                  <a:outerShdw blurRad="38100" dist="38100" dir="2700000" algn="tl">
                    <a:srgbClr val="000000">
                      <a:alpha val="43137"/>
                    </a:srgbClr>
                  </a:outerShdw>
                </a:effectLst>
              </a:rPr>
              <a:t>Yetkili </a:t>
            </a:r>
            <a:r>
              <a:rPr lang="tr-TR" sz="2000" b="1" dirty="0" smtClean="0">
                <a:solidFill>
                  <a:srgbClr val="C00000"/>
                </a:solidFill>
                <a:effectLst>
                  <a:outerShdw blurRad="38100" dist="38100" dir="2700000" algn="tl">
                    <a:srgbClr val="000000">
                      <a:alpha val="43137"/>
                    </a:srgbClr>
                  </a:outerShdw>
                </a:effectLst>
              </a:rPr>
              <a:t>Makamlarına</a:t>
            </a:r>
          </a:p>
          <a:p>
            <a:pPr>
              <a:defRPr/>
            </a:pPr>
            <a:endParaRPr lang="tr-TR" sz="2000" b="1" dirty="0">
              <a:solidFill>
                <a:srgbClr val="C00000"/>
              </a:solidFill>
              <a:effectLst>
                <a:outerShdw blurRad="38100" dist="38100" dir="2700000" algn="tl">
                  <a:srgbClr val="000000">
                    <a:alpha val="43137"/>
                  </a:srgbClr>
                </a:outerShdw>
              </a:effectLst>
            </a:endParaRPr>
          </a:p>
          <a:p>
            <a:pPr>
              <a:defRPr/>
            </a:pPr>
            <a:endParaRPr lang="tr-TR" sz="2000" b="1" dirty="0" smtClean="0">
              <a:solidFill>
                <a:srgbClr val="C00000"/>
              </a:solidFill>
              <a:effectLst>
                <a:outerShdw blurRad="38100" dist="38100" dir="2700000" algn="tl">
                  <a:srgbClr val="000000">
                    <a:alpha val="43137"/>
                  </a:srgbClr>
                </a:outerShdw>
              </a:effectLst>
            </a:endParaRPr>
          </a:p>
          <a:p>
            <a:pPr>
              <a:defRPr/>
            </a:pPr>
            <a:r>
              <a:rPr lang="tr-TR" sz="2000" b="1" dirty="0" smtClean="0">
                <a:effectLst>
                  <a:outerShdw blurRad="38100" dist="38100" dir="2700000" algn="tl">
                    <a:srgbClr val="000000">
                      <a:alpha val="43137"/>
                    </a:srgbClr>
                  </a:outerShdw>
                </a:effectLst>
              </a:rPr>
              <a:t>Vermeleri gerekmektedir.</a:t>
            </a:r>
            <a:endParaRPr lang="tr-TR" sz="2000" b="1" dirty="0">
              <a:effectLst>
                <a:outerShdw blurRad="38100" dist="38100" dir="2700000" algn="tl">
                  <a:srgbClr val="000000">
                    <a:alpha val="43137"/>
                  </a:srgbClr>
                </a:outerShdw>
              </a:effectLst>
            </a:endParaRPr>
          </a:p>
          <a:p>
            <a:pPr>
              <a:defRPr/>
            </a:pPr>
            <a:endParaRPr lang="tr-TR" sz="2000" b="1" dirty="0">
              <a:solidFill>
                <a:srgbClr val="C00000"/>
              </a:solidFill>
              <a:effectLst>
                <a:outerShdw blurRad="38100" dist="38100" dir="2700000" algn="tl">
                  <a:srgbClr val="000000">
                    <a:alpha val="43137"/>
                  </a:srgbClr>
                </a:outerShdw>
              </a:effectLst>
            </a:endParaRPr>
          </a:p>
        </p:txBody>
      </p:sp>
      <p:sp>
        <p:nvSpPr>
          <p:cNvPr id="4" name="Dikdörtgen 3"/>
          <p:cNvSpPr/>
          <p:nvPr/>
        </p:nvSpPr>
        <p:spPr>
          <a:xfrm>
            <a:off x="539552" y="548680"/>
            <a:ext cx="8247369" cy="1343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539552" y="2132855"/>
            <a:ext cx="8203961" cy="995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47756" y="4574725"/>
            <a:ext cx="8164337" cy="916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539552" y="3306924"/>
            <a:ext cx="8164337" cy="1130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48973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260648"/>
            <a:ext cx="7344816" cy="5201424"/>
          </a:xfrm>
          <a:prstGeom prst="rect">
            <a:avLst/>
          </a:prstGeom>
        </p:spPr>
        <p:txBody>
          <a:bodyPr wrap="square">
            <a:spAutoFit/>
          </a:bodyPr>
          <a:lstStyle/>
          <a:p>
            <a:pPr algn="just">
              <a:defRPr/>
            </a:pPr>
            <a:endParaRPr lang="tr-TR" sz="3600" b="1" dirty="0" smtClean="0">
              <a:solidFill>
                <a:srgbClr val="0070C0"/>
              </a:solidFill>
            </a:endParaRPr>
          </a:p>
          <a:p>
            <a:pPr algn="just">
              <a:defRPr/>
            </a:pPr>
            <a:endParaRPr lang="tr-TR" sz="3600" b="1" dirty="0" smtClean="0">
              <a:solidFill>
                <a:srgbClr val="0070C0"/>
              </a:solidFill>
            </a:endParaRPr>
          </a:p>
          <a:p>
            <a:pPr algn="just">
              <a:defRPr/>
            </a:pPr>
            <a:r>
              <a:rPr lang="tr-TR" sz="3600" b="1" dirty="0" smtClean="0">
                <a:solidFill>
                  <a:srgbClr val="0070C0"/>
                </a:solidFill>
              </a:rPr>
              <a:t>Buradan </a:t>
            </a:r>
            <a:r>
              <a:rPr lang="tr-TR" sz="3600" b="1" dirty="0">
                <a:solidFill>
                  <a:srgbClr val="0070C0"/>
                </a:solidFill>
              </a:rPr>
              <a:t>hareketle</a:t>
            </a:r>
            <a:r>
              <a:rPr lang="tr-TR" sz="3600" dirty="0"/>
              <a:t>, </a:t>
            </a:r>
            <a:endParaRPr lang="tr-TR" sz="3600" dirty="0" smtClean="0"/>
          </a:p>
          <a:p>
            <a:pPr algn="just">
              <a:defRPr/>
            </a:pPr>
            <a:r>
              <a:rPr lang="tr-TR" sz="3200" b="1" dirty="0" smtClean="0"/>
              <a:t>	657 </a:t>
            </a:r>
            <a:r>
              <a:rPr lang="tr-TR" sz="3200" b="1" dirty="0"/>
              <a:t>sayılı Kanunda belirtilen istihdam türlerinden işçiler hariç olmak üzere </a:t>
            </a:r>
            <a:r>
              <a:rPr lang="tr-TR" sz="3200" b="1" dirty="0">
                <a:solidFill>
                  <a:srgbClr val="C00000"/>
                </a:solidFill>
                <a:effectLst>
                  <a:outerShdw blurRad="38100" dist="38100" dir="2700000" algn="tl">
                    <a:srgbClr val="000000">
                      <a:alpha val="43137"/>
                    </a:srgbClr>
                  </a:outerShdw>
                </a:effectLst>
              </a:rPr>
              <a:t>memur, sözleşmeli personel ve geçici personel ile diğer kamu görevlilerinin özlük işleri ile ilgili birime belirlenen zamanlarda mal bildirimlerini vermeleri gerekmektedir.</a:t>
            </a:r>
            <a:endParaRPr lang="tr-TR" altLang="tr-TR" sz="3200" b="1" dirty="0">
              <a:solidFill>
                <a:srgbClr val="C00000"/>
              </a:solidFill>
              <a:effectLst>
                <a:outerShdw blurRad="38100" dist="38100" dir="2700000" algn="tl">
                  <a:srgbClr val="000000">
                    <a:alpha val="43137"/>
                  </a:srgbClr>
                </a:outerShdw>
              </a:effectLst>
            </a:endParaRP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353339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60648"/>
            <a:ext cx="8356351" cy="6370975"/>
          </a:xfrm>
          <a:prstGeom prst="rect">
            <a:avLst/>
          </a:prstGeom>
        </p:spPr>
        <p:txBody>
          <a:bodyPr wrap="square">
            <a:spAutoFit/>
          </a:bodyPr>
          <a:lstStyle/>
          <a:p>
            <a:pPr algn="just">
              <a:defRPr/>
            </a:pPr>
            <a:endParaRPr lang="tr-TR" sz="2800" b="1" dirty="0" smtClean="0">
              <a:solidFill>
                <a:srgbClr val="C00000"/>
              </a:solidFill>
              <a:effectLst>
                <a:outerShdw blurRad="38100" dist="38100" dir="2700000" algn="tl">
                  <a:srgbClr val="000000">
                    <a:alpha val="43137"/>
                  </a:srgbClr>
                </a:outerShdw>
              </a:effectLst>
            </a:endParaRPr>
          </a:p>
          <a:p>
            <a:pPr algn="just">
              <a:defRPr/>
            </a:pPr>
            <a:r>
              <a:rPr lang="tr-TR" sz="2800" b="1" dirty="0" smtClean="0">
                <a:solidFill>
                  <a:srgbClr val="C00000"/>
                </a:solidFill>
                <a:effectLst>
                  <a:outerShdw blurRad="38100" dist="38100" dir="2700000" algn="tl">
                    <a:srgbClr val="000000">
                      <a:alpha val="43137"/>
                    </a:srgbClr>
                  </a:outerShdw>
                </a:effectLst>
              </a:rPr>
              <a:t>Bildirime </a:t>
            </a:r>
            <a:r>
              <a:rPr lang="tr-TR" sz="2800" b="1" dirty="0">
                <a:solidFill>
                  <a:srgbClr val="C00000"/>
                </a:solidFill>
                <a:effectLst>
                  <a:outerShdw blurRad="38100" dist="38100" dir="2700000" algn="tl">
                    <a:srgbClr val="000000">
                      <a:alpha val="43137"/>
                    </a:srgbClr>
                  </a:outerShdw>
                </a:effectLst>
              </a:rPr>
              <a:t>Konu Olan Mallar ve değerler</a:t>
            </a:r>
            <a:r>
              <a:rPr lang="tr-TR" sz="2400" b="1" dirty="0" smtClean="0">
                <a:solidFill>
                  <a:srgbClr val="C00000"/>
                </a:solidFill>
              </a:rPr>
              <a:t>:</a:t>
            </a:r>
          </a:p>
          <a:p>
            <a:pPr algn="just">
              <a:defRPr/>
            </a:pPr>
            <a:r>
              <a:rPr lang="tr-TR" sz="2000" b="1" dirty="0" smtClean="0"/>
              <a:t>	</a:t>
            </a:r>
            <a:r>
              <a:rPr lang="tr-TR" sz="2200" b="1" dirty="0" smtClean="0"/>
              <a:t>Mal </a:t>
            </a:r>
            <a:r>
              <a:rPr lang="tr-TR" sz="2200" b="1" dirty="0"/>
              <a:t>bildiriminin konusu 3628 sayılı Kanunun 5 inci, ilgili Yönetmeliğin 8 inci maddesinde düzenlenmiştir.</a:t>
            </a:r>
            <a:r>
              <a:rPr lang="tr-TR" sz="2200" dirty="0"/>
              <a:t> </a:t>
            </a:r>
            <a:endParaRPr lang="tr-TR" sz="2200" dirty="0" smtClean="0"/>
          </a:p>
          <a:p>
            <a:pPr algn="just">
              <a:defRPr/>
            </a:pPr>
            <a:endParaRPr lang="tr-TR" sz="2200" dirty="0" smtClean="0"/>
          </a:p>
          <a:p>
            <a:pPr algn="just">
              <a:defRPr/>
            </a:pPr>
            <a:r>
              <a:rPr lang="tr-TR" sz="2200" dirty="0" smtClean="0"/>
              <a:t>	Mal </a:t>
            </a:r>
            <a:r>
              <a:rPr lang="tr-TR" sz="2200" dirty="0"/>
              <a:t>bildiriminde bulunmak zorunda olan görevliler;</a:t>
            </a:r>
            <a:r>
              <a:rPr lang="tr-TR" sz="2200" b="1" dirty="0"/>
              <a:t> </a:t>
            </a:r>
            <a:r>
              <a:rPr lang="tr-TR" sz="2200" b="1" dirty="0">
                <a:solidFill>
                  <a:srgbClr val="0070C0"/>
                </a:solidFill>
                <a:effectLst>
                  <a:outerShdw blurRad="38100" dist="38100" dir="2700000" algn="tl">
                    <a:srgbClr val="000000">
                      <a:alpha val="43137"/>
                    </a:srgbClr>
                  </a:outerShdw>
                </a:effectLst>
              </a:rPr>
              <a:t>kendilerine, eşlerine ve velayeti altındaki çocuklarına ait taşınır ve taşınmaz mallardan, alacak ve </a:t>
            </a:r>
            <a:r>
              <a:rPr lang="tr-TR" sz="2200" b="1" dirty="0" smtClean="0">
                <a:solidFill>
                  <a:srgbClr val="0070C0"/>
                </a:solidFill>
                <a:effectLst>
                  <a:outerShdw blurRad="38100" dist="38100" dir="2700000" algn="tl">
                    <a:srgbClr val="000000">
                      <a:alpha val="43137"/>
                    </a:srgbClr>
                  </a:outerShdw>
                </a:effectLst>
              </a:rPr>
              <a:t>borçlardan</a:t>
            </a:r>
            <a:r>
              <a:rPr lang="tr-TR" sz="2200" dirty="0" smtClean="0">
                <a:solidFill>
                  <a:srgbClr val="0070C0"/>
                </a:solidFill>
                <a:effectLst>
                  <a:outerShdw blurRad="38100" dist="38100" dir="2700000" algn="tl">
                    <a:srgbClr val="000000">
                      <a:alpha val="43137"/>
                    </a:srgbClr>
                  </a:outerShdw>
                </a:effectLst>
              </a:rPr>
              <a:t>;</a:t>
            </a:r>
            <a:r>
              <a:rPr lang="tr-TR" sz="2200" b="1" dirty="0">
                <a:solidFill>
                  <a:srgbClr val="002060"/>
                </a:solidFill>
                <a:effectLst>
                  <a:outerShdw blurRad="38100" dist="38100" dir="2700000" algn="tl">
                    <a:srgbClr val="000000">
                      <a:alpha val="43137"/>
                    </a:srgbClr>
                  </a:outerShdw>
                </a:effectLst>
              </a:rPr>
              <a:t> </a:t>
            </a:r>
            <a:r>
              <a:rPr lang="tr-TR" sz="2200" b="1" dirty="0" smtClean="0">
                <a:solidFill>
                  <a:srgbClr val="002060"/>
                </a:solidFill>
                <a:effectLst>
                  <a:outerShdw blurRad="38100" dist="38100" dir="2700000" algn="tl">
                    <a:srgbClr val="000000">
                      <a:alpha val="43137"/>
                    </a:srgbClr>
                  </a:outerShdw>
                </a:effectLst>
              </a:rPr>
              <a:t>Taşınmaz </a:t>
            </a:r>
            <a:r>
              <a:rPr lang="tr-TR" sz="2200" b="1" dirty="0">
                <a:solidFill>
                  <a:srgbClr val="002060"/>
                </a:solidFill>
                <a:effectLst>
                  <a:outerShdw blurRad="38100" dist="38100" dir="2700000" algn="tl">
                    <a:srgbClr val="000000">
                      <a:alpha val="43137"/>
                    </a:srgbClr>
                  </a:outerShdw>
                </a:effectLst>
              </a:rPr>
              <a:t>malları (arsa ve yapı kooperatif hisseleri dâhil) değerine bakılmaksızın beyan ederler</a:t>
            </a:r>
            <a:r>
              <a:rPr lang="tr-TR" sz="2200" b="1" dirty="0" smtClean="0">
                <a:solidFill>
                  <a:srgbClr val="002060"/>
                </a:solidFill>
                <a:effectLst>
                  <a:outerShdw blurRad="38100" dist="38100" dir="2700000" algn="tl">
                    <a:srgbClr val="000000">
                      <a:alpha val="43137"/>
                    </a:srgbClr>
                  </a:outerShdw>
                </a:effectLst>
              </a:rPr>
              <a:t>.</a:t>
            </a:r>
          </a:p>
          <a:p>
            <a:pPr algn="just">
              <a:defRPr/>
            </a:pPr>
            <a:endParaRPr lang="tr-TR" sz="2200" b="1" dirty="0" smtClean="0">
              <a:solidFill>
                <a:srgbClr val="002060"/>
              </a:solidFill>
              <a:effectLst>
                <a:outerShdw blurRad="38100" dist="38100" dir="2700000" algn="tl">
                  <a:srgbClr val="000000">
                    <a:alpha val="43137"/>
                  </a:srgbClr>
                </a:outerShdw>
              </a:effectLst>
            </a:endParaRPr>
          </a:p>
          <a:p>
            <a:pPr algn="just">
              <a:defRPr/>
            </a:pPr>
            <a:r>
              <a:rPr lang="tr-TR" sz="2200" b="1" dirty="0" smtClean="0">
                <a:solidFill>
                  <a:srgbClr val="C00000"/>
                </a:solidFill>
                <a:effectLst>
                  <a:outerShdw blurRad="38100" dist="38100" dir="2700000" algn="tl">
                    <a:srgbClr val="000000">
                      <a:alpha val="43137"/>
                    </a:srgbClr>
                  </a:outerShdw>
                </a:effectLst>
              </a:rPr>
              <a:t> 	Kendilerine </a:t>
            </a:r>
            <a:r>
              <a:rPr lang="tr-TR" sz="2200" b="1" dirty="0">
                <a:solidFill>
                  <a:srgbClr val="C00000"/>
                </a:solidFill>
                <a:effectLst>
                  <a:outerShdw blurRad="38100" dist="38100" dir="2700000" algn="tl">
                    <a:srgbClr val="000000">
                      <a:alpha val="43137"/>
                    </a:srgbClr>
                  </a:outerShdw>
                </a:effectLst>
              </a:rPr>
              <a:t>aylık ödenenler</a:t>
            </a:r>
            <a:r>
              <a:rPr lang="tr-TR" sz="2200" dirty="0"/>
              <a:t>, </a:t>
            </a:r>
            <a:r>
              <a:rPr lang="tr-TR" sz="2200" b="1" dirty="0">
                <a:solidFill>
                  <a:srgbClr val="002060"/>
                </a:solidFill>
                <a:effectLst>
                  <a:outerShdw blurRad="38100" dist="38100" dir="2700000" algn="tl">
                    <a:srgbClr val="000000">
                      <a:alpha val="43137"/>
                    </a:srgbClr>
                  </a:outerShdw>
                </a:effectLst>
              </a:rPr>
              <a:t>net aylık tutarının beş katından fazla değer tutarındaki</a:t>
            </a:r>
            <a:r>
              <a:rPr lang="tr-TR" sz="2200" b="1" dirty="0" smtClean="0">
                <a:solidFill>
                  <a:srgbClr val="002060"/>
                </a:solidFill>
                <a:effectLst>
                  <a:outerShdw blurRad="38100" dist="38100" dir="2700000" algn="tl">
                    <a:srgbClr val="000000">
                      <a:alpha val="43137"/>
                    </a:srgbClr>
                  </a:outerShdw>
                </a:effectLst>
              </a:rPr>
              <a:t>,</a:t>
            </a:r>
          </a:p>
          <a:p>
            <a:pPr algn="just">
              <a:defRPr/>
            </a:pPr>
            <a:endParaRPr lang="tr-TR" sz="2200" b="1" dirty="0" smtClean="0">
              <a:solidFill>
                <a:srgbClr val="002060"/>
              </a:solidFill>
              <a:effectLst>
                <a:outerShdw blurRad="38100" dist="38100" dir="2700000" algn="tl">
                  <a:srgbClr val="000000">
                    <a:alpha val="43137"/>
                  </a:srgbClr>
                </a:outerShdw>
              </a:effectLst>
            </a:endParaRPr>
          </a:p>
          <a:p>
            <a:pPr algn="just">
              <a:defRPr/>
            </a:pPr>
            <a:r>
              <a:rPr lang="tr-TR" sz="2200" b="1" dirty="0" smtClean="0">
                <a:solidFill>
                  <a:srgbClr val="C00000"/>
                </a:solidFill>
                <a:effectLst>
                  <a:outerShdw blurRad="38100" dist="38100" dir="2700000" algn="tl">
                    <a:srgbClr val="000000">
                      <a:alpha val="43137"/>
                    </a:srgbClr>
                  </a:outerShdw>
                </a:effectLst>
              </a:rPr>
              <a:t>	Aylık </a:t>
            </a:r>
            <a:r>
              <a:rPr lang="tr-TR" sz="2200" b="1" dirty="0">
                <a:solidFill>
                  <a:srgbClr val="C00000"/>
                </a:solidFill>
                <a:effectLst>
                  <a:outerShdw blurRad="38100" dist="38100" dir="2700000" algn="tl">
                    <a:srgbClr val="000000">
                      <a:alpha val="43137"/>
                    </a:srgbClr>
                  </a:outerShdw>
                </a:effectLst>
              </a:rPr>
              <a:t>ödenmeyenler ise</a:t>
            </a:r>
            <a:r>
              <a:rPr lang="tr-TR" sz="2200" dirty="0"/>
              <a:t>, </a:t>
            </a:r>
            <a:r>
              <a:rPr lang="tr-TR" sz="2200" b="1" dirty="0"/>
              <a:t>Genel İdare Hizmetleri sınıfında birinci derecenin birinci kademesindeki </a:t>
            </a:r>
            <a:r>
              <a:rPr lang="tr-TR" sz="2200" b="1" dirty="0">
                <a:solidFill>
                  <a:srgbClr val="C00000"/>
                </a:solidFill>
                <a:effectLst>
                  <a:outerShdw blurRad="38100" dist="38100" dir="2700000" algn="tl">
                    <a:srgbClr val="000000">
                      <a:alpha val="43137"/>
                    </a:srgbClr>
                  </a:outerShdw>
                </a:effectLst>
              </a:rPr>
              <a:t>şube müdürüne ödenen net aylığın beş katından fazla değer ve tutarındaki</a:t>
            </a:r>
            <a:r>
              <a:rPr lang="tr-TR" sz="2200" dirty="0"/>
              <a:t>; </a:t>
            </a: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2397291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16632"/>
            <a:ext cx="8596758" cy="7325082"/>
          </a:xfrm>
          <a:prstGeom prst="rect">
            <a:avLst/>
          </a:prstGeom>
        </p:spPr>
        <p:txBody>
          <a:bodyPr wrap="square">
            <a:spAutoFit/>
          </a:bodyPr>
          <a:lstStyle/>
          <a:p>
            <a:pPr marL="342900" indent="-342900">
              <a:buFont typeface="Wingdings" panose="05000000000000000000" pitchFamily="2" charset="2"/>
              <a:buChar char="ü"/>
              <a:defRPr/>
            </a:pPr>
            <a:r>
              <a:rPr lang="tr-TR" sz="2400" dirty="0" smtClean="0">
                <a:effectLst>
                  <a:outerShdw blurRad="38100" dist="38100" dir="2700000" algn="tl">
                    <a:srgbClr val="000000">
                      <a:alpha val="43137"/>
                    </a:srgbClr>
                  </a:outerShdw>
                </a:effectLst>
              </a:rPr>
              <a:t>Para ve para hükmündeki kıymetli kâğıtları, </a:t>
            </a:r>
          </a:p>
          <a:p>
            <a:pPr>
              <a:defRPr/>
            </a:pPr>
            <a:endParaRPr lang="tr-TR" sz="2400" dirty="0" smtClean="0">
              <a:effectLst>
                <a:outerShdw blurRad="38100" dist="38100" dir="2700000" algn="tl">
                  <a:srgbClr val="000000">
                    <a:alpha val="43137"/>
                  </a:srgbClr>
                </a:outerShdw>
              </a:effectLst>
            </a:endParaRPr>
          </a:p>
          <a:p>
            <a:pPr marL="342900" indent="-342900">
              <a:buFont typeface="Wingdings" panose="05000000000000000000" pitchFamily="2" charset="2"/>
              <a:buChar char="ü"/>
              <a:defRPr/>
            </a:pPr>
            <a:r>
              <a:rPr lang="tr-TR" sz="2400" dirty="0" smtClean="0">
                <a:effectLst>
                  <a:outerShdw blurRad="38100" dist="38100" dir="2700000" algn="tl">
                    <a:srgbClr val="000000">
                      <a:alpha val="43137"/>
                    </a:srgbClr>
                  </a:outerShdw>
                </a:effectLst>
              </a:rPr>
              <a:t>Hisse senedi ve tahvilleri, </a:t>
            </a:r>
          </a:p>
          <a:p>
            <a:pPr marL="342900" indent="-342900">
              <a:buFont typeface="Wingdings" panose="05000000000000000000" pitchFamily="2" charset="2"/>
              <a:buChar char="ü"/>
              <a:defRPr/>
            </a:pPr>
            <a:endParaRPr lang="tr-TR" sz="2400" dirty="0" smtClean="0">
              <a:effectLst>
                <a:outerShdw blurRad="38100" dist="38100" dir="2700000" algn="tl">
                  <a:srgbClr val="000000">
                    <a:alpha val="43137"/>
                  </a:srgbClr>
                </a:outerShdw>
              </a:effectLst>
            </a:endParaRPr>
          </a:p>
          <a:p>
            <a:pPr marL="342900" indent="-342900" algn="just">
              <a:buFont typeface="Wingdings" panose="05000000000000000000" pitchFamily="2" charset="2"/>
              <a:buChar char="ü"/>
              <a:defRPr/>
            </a:pPr>
            <a:r>
              <a:rPr lang="tr-TR" sz="2400" dirty="0" smtClean="0">
                <a:effectLst>
                  <a:outerShdw blurRad="38100" dist="38100" dir="2700000" algn="tl">
                    <a:srgbClr val="000000">
                      <a:alpha val="43137"/>
                    </a:srgbClr>
                  </a:outerShdw>
                </a:effectLst>
              </a:rPr>
              <a:t>Altın ve mücevheratı, </a:t>
            </a:r>
          </a:p>
          <a:p>
            <a:pPr marL="342900" indent="-342900" algn="just">
              <a:buFont typeface="Wingdings" panose="05000000000000000000" pitchFamily="2" charset="2"/>
              <a:buChar char="ü"/>
              <a:defRPr/>
            </a:pPr>
            <a:endParaRPr lang="tr-TR" sz="2400" dirty="0" smtClean="0">
              <a:effectLst>
                <a:outerShdw blurRad="38100" dist="38100" dir="2700000" algn="tl">
                  <a:srgbClr val="000000">
                    <a:alpha val="43137"/>
                  </a:srgbClr>
                </a:outerShdw>
              </a:effectLst>
            </a:endParaRPr>
          </a:p>
          <a:p>
            <a:pPr marL="342900" indent="-342900" algn="just">
              <a:buFont typeface="Wingdings" panose="05000000000000000000" pitchFamily="2" charset="2"/>
              <a:buChar char="ü"/>
              <a:defRPr/>
            </a:pPr>
            <a:r>
              <a:rPr lang="tr-TR" sz="2200" dirty="0" smtClean="0">
                <a:effectLst>
                  <a:outerShdw blurRad="38100" dist="38100" dir="2700000" algn="tl">
                    <a:srgbClr val="000000">
                      <a:alpha val="43137"/>
                    </a:srgbClr>
                  </a:outerShdw>
                </a:effectLst>
              </a:rPr>
              <a:t>Her türlü kara, deniz ve hava taşıt araçları, traktör, biçer-döver, harman makinası ve diğer ziraat makinaları, inşaat ve iş makinaları, hayvanlar, koleksiyon ve ev eşyaları ve diğer taşınır malları,</a:t>
            </a:r>
          </a:p>
          <a:p>
            <a:pPr marL="342900" indent="-342900" algn="just">
              <a:buFont typeface="Wingdings" panose="05000000000000000000" pitchFamily="2" charset="2"/>
              <a:buChar char="ü"/>
              <a:defRPr/>
            </a:pPr>
            <a:endParaRPr lang="tr-TR" sz="2400" dirty="0" smtClean="0">
              <a:effectLst>
                <a:outerShdw blurRad="38100" dist="38100" dir="2700000" algn="tl">
                  <a:srgbClr val="000000">
                    <a:alpha val="43137"/>
                  </a:srgbClr>
                </a:outerShdw>
              </a:effectLst>
            </a:endParaRPr>
          </a:p>
          <a:p>
            <a:pPr marL="342900" indent="-342900" algn="just">
              <a:buFont typeface="Wingdings" panose="05000000000000000000" pitchFamily="2" charset="2"/>
              <a:buChar char="ü"/>
              <a:defRPr/>
            </a:pPr>
            <a:r>
              <a:rPr lang="tr-TR" sz="2400" dirty="0" smtClean="0">
                <a:effectLst>
                  <a:outerShdw blurRad="38100" dist="38100" dir="2700000" algn="tl">
                    <a:srgbClr val="000000">
                      <a:alpha val="43137"/>
                    </a:srgbClr>
                  </a:outerShdw>
                </a:effectLst>
              </a:rPr>
              <a:t>Hakları,</a:t>
            </a:r>
          </a:p>
          <a:p>
            <a:pPr marL="342900" indent="-342900" algn="just">
              <a:buFont typeface="Wingdings" panose="05000000000000000000" pitchFamily="2" charset="2"/>
              <a:buChar char="ü"/>
              <a:defRPr/>
            </a:pPr>
            <a:endParaRPr lang="tr-TR" sz="2400" dirty="0" smtClean="0">
              <a:effectLst>
                <a:outerShdw blurRad="38100" dist="38100" dir="2700000" algn="tl">
                  <a:srgbClr val="000000">
                    <a:alpha val="43137"/>
                  </a:srgbClr>
                </a:outerShdw>
              </a:effectLst>
            </a:endParaRPr>
          </a:p>
          <a:p>
            <a:pPr marL="342900" indent="-342900" algn="just">
              <a:buFont typeface="Wingdings" panose="05000000000000000000" pitchFamily="2" charset="2"/>
              <a:buChar char="ü"/>
              <a:defRPr/>
            </a:pPr>
            <a:r>
              <a:rPr lang="tr-TR" sz="2400" dirty="0" smtClean="0">
                <a:effectLst>
                  <a:outerShdw blurRad="38100" dist="38100" dir="2700000" algn="tl">
                    <a:srgbClr val="000000">
                      <a:alpha val="43137"/>
                    </a:srgbClr>
                  </a:outerShdw>
                </a:effectLst>
              </a:rPr>
              <a:t>Alacakları ve Borçları, </a:t>
            </a:r>
          </a:p>
          <a:p>
            <a:pPr marL="342900" indent="-342900" algn="just">
              <a:buFont typeface="Wingdings" panose="05000000000000000000" pitchFamily="2" charset="2"/>
              <a:buChar char="ü"/>
              <a:defRPr/>
            </a:pPr>
            <a:endParaRPr lang="tr-TR" sz="2400" dirty="0" smtClean="0">
              <a:effectLst>
                <a:outerShdw blurRad="38100" dist="38100" dir="2700000" algn="tl">
                  <a:srgbClr val="000000">
                    <a:alpha val="43137"/>
                  </a:srgbClr>
                </a:outerShdw>
              </a:effectLst>
            </a:endParaRPr>
          </a:p>
          <a:p>
            <a:pPr marL="342900" indent="-342900">
              <a:buFont typeface="Wingdings" panose="05000000000000000000" pitchFamily="2" charset="2"/>
              <a:buChar char="ü"/>
              <a:defRPr/>
            </a:pPr>
            <a:r>
              <a:rPr lang="tr-TR" sz="2400" dirty="0" smtClean="0">
                <a:effectLst>
                  <a:outerShdw blurRad="38100" dist="38100" dir="2700000" algn="tl">
                    <a:srgbClr val="000000">
                      <a:alpha val="43137"/>
                    </a:srgbClr>
                  </a:outerShdw>
                </a:effectLst>
              </a:rPr>
              <a:t>Gelirleri,</a:t>
            </a:r>
          </a:p>
          <a:p>
            <a:pPr algn="just">
              <a:defRPr/>
            </a:pPr>
            <a:r>
              <a:rPr lang="tr-TR" sz="2400" b="1" dirty="0" smtClean="0"/>
              <a:t>		</a:t>
            </a:r>
          </a:p>
          <a:p>
            <a:pPr algn="just">
              <a:defRPr/>
            </a:pPr>
            <a:r>
              <a:rPr lang="tr-TR" sz="2400" b="1" dirty="0" smtClean="0"/>
              <a:t>Bildirmek zorundadırlar. </a:t>
            </a:r>
            <a:r>
              <a:rPr lang="tr-TR" b="1" dirty="0" smtClean="0">
                <a:solidFill>
                  <a:srgbClr val="C00000"/>
                </a:solidFill>
                <a:effectLst>
                  <a:outerShdw blurRad="38100" dist="38100" dir="2700000" algn="tl">
                    <a:srgbClr val="000000">
                      <a:alpha val="43137"/>
                    </a:srgbClr>
                  </a:outerShdw>
                </a:effectLst>
              </a:rPr>
              <a:t>Bildirimlerde </a:t>
            </a:r>
            <a:r>
              <a:rPr lang="tr-TR" b="1" dirty="0">
                <a:solidFill>
                  <a:srgbClr val="C00000"/>
                </a:solidFill>
                <a:effectLst>
                  <a:outerShdw blurRad="38100" dist="38100" dir="2700000" algn="tl">
                    <a:srgbClr val="000000">
                      <a:alpha val="43137"/>
                    </a:srgbClr>
                  </a:outerShdw>
                </a:effectLst>
              </a:rPr>
              <a:t>bildirim tarihindeki değerler esas alınır.</a:t>
            </a:r>
          </a:p>
          <a:p>
            <a:pPr algn="just">
              <a:defRPr/>
            </a:pPr>
            <a:endParaRPr lang="tr-TR" sz="2800" b="1" dirty="0"/>
          </a:p>
        </p:txBody>
      </p:sp>
    </p:spTree>
    <p:extLst>
      <p:ext uri="{BB962C8B-B14F-4D97-AF65-F5344CB8AC3E}">
        <p14:creationId xmlns:p14="http://schemas.microsoft.com/office/powerpoint/2010/main" val="3387514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6690" y="260648"/>
            <a:ext cx="8064896" cy="2677656"/>
          </a:xfrm>
          <a:prstGeom prst="rect">
            <a:avLst/>
          </a:prstGeom>
        </p:spPr>
        <p:txBody>
          <a:bodyPr wrap="square">
            <a:spAutoFit/>
          </a:bodyPr>
          <a:lstStyle/>
          <a:p>
            <a:pPr algn="just">
              <a:defRPr/>
            </a:pPr>
            <a:endParaRPr lang="tr-TR" sz="2400" dirty="0">
              <a:solidFill>
                <a:srgbClr val="C00000"/>
              </a:solidFill>
              <a:effectLst>
                <a:outerShdw blurRad="38100" dist="38100" dir="2700000" algn="tl">
                  <a:srgbClr val="000000">
                    <a:alpha val="43137"/>
                  </a:srgbClr>
                </a:outerShdw>
              </a:effectLst>
            </a:endParaRPr>
          </a:p>
          <a:p>
            <a:pPr algn="just">
              <a:defRPr/>
            </a:pPr>
            <a:r>
              <a:rPr lang="tr-TR" sz="2400" b="1" dirty="0" smtClean="0"/>
              <a:t>	</a:t>
            </a:r>
          </a:p>
          <a:p>
            <a:pPr algn="just">
              <a:defRPr/>
            </a:pPr>
            <a:r>
              <a:rPr lang="tr-TR" sz="2400" b="1" dirty="0"/>
              <a:t>	</a:t>
            </a:r>
            <a:r>
              <a:rPr lang="tr-TR" sz="2400" b="1" u="sng" dirty="0" smtClean="0">
                <a:solidFill>
                  <a:srgbClr val="FF0000"/>
                </a:solidFill>
                <a:effectLst>
                  <a:outerShdw blurRad="38100" dist="38100" dir="2700000" algn="tl">
                    <a:srgbClr val="000000">
                      <a:alpha val="43137"/>
                    </a:srgbClr>
                  </a:outerShdw>
                </a:effectLst>
              </a:rPr>
              <a:t>ÖRNEK:</a:t>
            </a:r>
            <a:r>
              <a:rPr lang="tr-TR" sz="2400" b="1" dirty="0" smtClean="0"/>
              <a:t> Aylık </a:t>
            </a:r>
            <a:r>
              <a:rPr lang="tr-TR" sz="2400" b="1" dirty="0"/>
              <a:t>net maaşı 2.500 TL olan bir memur</a:t>
            </a:r>
            <a:r>
              <a:rPr lang="tr-TR" sz="2400" dirty="0"/>
              <a:t>, </a:t>
            </a:r>
            <a:r>
              <a:rPr lang="tr-TR" sz="2400" b="1" dirty="0">
                <a:effectLst>
                  <a:outerShdw blurRad="38100" dist="38100" dir="2700000" algn="tl">
                    <a:srgbClr val="000000">
                      <a:alpha val="43137"/>
                    </a:srgbClr>
                  </a:outerShdw>
                </a:effectLst>
              </a:rPr>
              <a:t>2.500x5=</a:t>
            </a:r>
            <a:r>
              <a:rPr lang="tr-TR" sz="2400" b="1" dirty="0">
                <a:solidFill>
                  <a:srgbClr val="C00000"/>
                </a:solidFill>
                <a:effectLst>
                  <a:outerShdw blurRad="38100" dist="38100" dir="2700000" algn="tl">
                    <a:srgbClr val="000000">
                      <a:alpha val="43137"/>
                    </a:srgbClr>
                  </a:outerShdw>
                </a:effectLst>
              </a:rPr>
              <a:t>12.500</a:t>
            </a:r>
            <a:r>
              <a:rPr lang="tr-TR" sz="2400" b="1" dirty="0">
                <a:effectLst>
                  <a:outerShdw blurRad="38100" dist="38100" dir="2700000" algn="tl">
                    <a:srgbClr val="000000">
                      <a:alpha val="43137"/>
                    </a:srgbClr>
                  </a:outerShdw>
                </a:effectLst>
              </a:rPr>
              <a:t> TL’den </a:t>
            </a:r>
            <a:r>
              <a:rPr lang="tr-TR" sz="2400" b="1" dirty="0">
                <a:solidFill>
                  <a:srgbClr val="0070C0"/>
                </a:solidFill>
                <a:effectLst>
                  <a:outerShdw blurRad="38100" dist="38100" dir="2700000" algn="tl">
                    <a:srgbClr val="000000">
                      <a:alpha val="43137"/>
                    </a:srgbClr>
                  </a:outerShdw>
                </a:effectLst>
              </a:rPr>
              <a:t>fazla mal elde edinmesi ya da borçlanması halinde </a:t>
            </a:r>
            <a:r>
              <a:rPr lang="tr-TR" sz="2400" b="1" dirty="0">
                <a:solidFill>
                  <a:srgbClr val="C00000"/>
                </a:solidFill>
                <a:effectLst>
                  <a:outerShdw blurRad="38100" dist="38100" dir="2700000" algn="tl">
                    <a:srgbClr val="000000">
                      <a:alpha val="43137"/>
                    </a:srgbClr>
                  </a:outerShdw>
                </a:effectLst>
              </a:rPr>
              <a:t>ek mal bildiriminde</a:t>
            </a:r>
            <a:r>
              <a:rPr lang="tr-TR" sz="2400" b="1" dirty="0">
                <a:solidFill>
                  <a:srgbClr val="0070C0"/>
                </a:solidFill>
                <a:effectLst>
                  <a:outerShdw blurRad="38100" dist="38100" dir="2700000" algn="tl">
                    <a:srgbClr val="000000">
                      <a:alpha val="43137"/>
                    </a:srgbClr>
                  </a:outerShdw>
                </a:effectLst>
              </a:rPr>
              <a:t> ve genel beyan döneminde ise </a:t>
            </a:r>
            <a:r>
              <a:rPr lang="tr-TR" sz="2400" b="1" dirty="0">
                <a:solidFill>
                  <a:srgbClr val="C00000"/>
                </a:solidFill>
                <a:effectLst>
                  <a:outerShdw blurRad="38100" dist="38100" dir="2700000" algn="tl">
                    <a:srgbClr val="000000">
                      <a:alpha val="43137"/>
                    </a:srgbClr>
                  </a:outerShdw>
                </a:effectLst>
              </a:rPr>
              <a:t>genel mal beyanında </a:t>
            </a:r>
            <a:r>
              <a:rPr lang="tr-TR" sz="2400" b="1" dirty="0">
                <a:solidFill>
                  <a:srgbClr val="0070C0"/>
                </a:solidFill>
                <a:effectLst>
                  <a:outerShdw blurRad="38100" dist="38100" dir="2700000" algn="tl">
                    <a:srgbClr val="000000">
                      <a:alpha val="43137"/>
                    </a:srgbClr>
                  </a:outerShdw>
                </a:effectLst>
              </a:rPr>
              <a:t>bulunmak zorundadır.</a:t>
            </a:r>
          </a:p>
        </p:txBody>
      </p:sp>
      <p:sp>
        <p:nvSpPr>
          <p:cNvPr id="3" name="Dikdörtgen 2"/>
          <p:cNvSpPr/>
          <p:nvPr/>
        </p:nvSpPr>
        <p:spPr>
          <a:xfrm>
            <a:off x="436690" y="2996952"/>
            <a:ext cx="8064896" cy="2985433"/>
          </a:xfrm>
          <a:prstGeom prst="rect">
            <a:avLst/>
          </a:prstGeom>
        </p:spPr>
        <p:txBody>
          <a:bodyPr wrap="square">
            <a:spAutoFit/>
          </a:bodyPr>
          <a:lstStyle/>
          <a:p>
            <a:pPr algn="just">
              <a:defRPr/>
            </a:pPr>
            <a:endParaRPr lang="tr-TR" sz="2200" b="1" dirty="0" smtClean="0">
              <a:solidFill>
                <a:srgbClr val="C00000"/>
              </a:solidFill>
              <a:effectLst>
                <a:outerShdw blurRad="38100" dist="38100" dir="2700000" algn="tl">
                  <a:srgbClr val="000000">
                    <a:alpha val="43137"/>
                  </a:srgbClr>
                </a:outerShdw>
              </a:effectLst>
            </a:endParaRPr>
          </a:p>
          <a:p>
            <a:pPr algn="just">
              <a:defRPr/>
            </a:pPr>
            <a:r>
              <a:rPr lang="tr-TR" sz="2200" b="1" dirty="0" smtClean="0">
                <a:solidFill>
                  <a:srgbClr val="C00000"/>
                </a:solidFill>
                <a:effectLst>
                  <a:outerShdw blurRad="38100" dist="38100" dir="2700000" algn="tl">
                    <a:srgbClr val="000000">
                      <a:alpha val="43137"/>
                    </a:srgbClr>
                  </a:outerShdw>
                </a:effectLst>
              </a:rPr>
              <a:t>Kendilerine </a:t>
            </a:r>
            <a:r>
              <a:rPr lang="tr-TR" sz="2200" b="1" dirty="0">
                <a:solidFill>
                  <a:srgbClr val="C00000"/>
                </a:solidFill>
                <a:effectLst>
                  <a:outerShdw blurRad="38100" dist="38100" dir="2700000" algn="tl">
                    <a:srgbClr val="000000">
                      <a:alpha val="43137"/>
                    </a:srgbClr>
                  </a:outerShdw>
                </a:effectLst>
              </a:rPr>
              <a:t>aylık ödeme yapılmayanlar </a:t>
            </a:r>
            <a:r>
              <a:rPr lang="tr-TR" sz="2200" dirty="0"/>
              <a:t>için ise, </a:t>
            </a:r>
            <a:endParaRPr lang="tr-TR" sz="2200" dirty="0" smtClean="0"/>
          </a:p>
          <a:p>
            <a:pPr algn="just">
              <a:defRPr/>
            </a:pPr>
            <a:r>
              <a:rPr lang="tr-TR" sz="2200" b="1" dirty="0" smtClean="0"/>
              <a:t>	</a:t>
            </a:r>
            <a:r>
              <a:rPr lang="tr-TR" sz="2400" b="1" u="sng" dirty="0" smtClean="0">
                <a:solidFill>
                  <a:srgbClr val="FF0000"/>
                </a:solidFill>
                <a:effectLst>
                  <a:outerShdw blurRad="38100" dist="38100" dir="2700000" algn="tl">
                    <a:srgbClr val="000000">
                      <a:alpha val="43137"/>
                    </a:srgbClr>
                  </a:outerShdw>
                </a:effectLst>
              </a:rPr>
              <a:t>ÖRNEK :</a:t>
            </a:r>
            <a:r>
              <a:rPr lang="tr-TR" sz="2400" dirty="0" smtClean="0"/>
              <a:t> </a:t>
            </a:r>
            <a:r>
              <a:rPr lang="tr-TR" sz="2400" b="1" dirty="0" smtClean="0"/>
              <a:t>GİH sınıfında 1. derecede ortalama 5.000TL maaş alan bir şube müdürünün 5.000x5=25.000 TL’den fazla </a:t>
            </a:r>
            <a:r>
              <a:rPr lang="tr-TR" sz="2400" b="1" dirty="0">
                <a:effectLst>
                  <a:outerShdw blurRad="38100" dist="38100" dir="2700000" algn="tl">
                    <a:srgbClr val="000000">
                      <a:alpha val="43137"/>
                    </a:srgbClr>
                  </a:outerShdw>
                </a:effectLst>
              </a:rPr>
              <a:t>mal elde</a:t>
            </a:r>
            <a:r>
              <a:rPr lang="tr-TR" sz="2400" dirty="0">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edinmesi ya da borçlanması halinde ek mal bildiriminde </a:t>
            </a:r>
            <a:r>
              <a:rPr lang="tr-TR" sz="2400" b="1" dirty="0" smtClean="0">
                <a:effectLst>
                  <a:outerShdw blurRad="38100" dist="38100" dir="2700000" algn="tl">
                    <a:srgbClr val="000000">
                      <a:alpha val="43137"/>
                    </a:srgbClr>
                  </a:outerShdw>
                </a:effectLst>
              </a:rPr>
              <a:t>ve </a:t>
            </a:r>
            <a:r>
              <a:rPr lang="tr-TR" sz="2400" b="1" dirty="0">
                <a:effectLst>
                  <a:outerShdw blurRad="38100" dist="38100" dir="2700000" algn="tl">
                    <a:srgbClr val="000000">
                      <a:alpha val="43137"/>
                    </a:srgbClr>
                  </a:outerShdw>
                </a:effectLst>
              </a:rPr>
              <a:t>genel beyan döneminde ise genel mal beyanında bulunmak zorundadır.</a:t>
            </a:r>
          </a:p>
        </p:txBody>
      </p:sp>
      <p:pic>
        <p:nvPicPr>
          <p:cNvPr id="5"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1833750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476672"/>
            <a:ext cx="8352928" cy="6186309"/>
          </a:xfrm>
          <a:prstGeom prst="rect">
            <a:avLst/>
          </a:prstGeom>
        </p:spPr>
        <p:txBody>
          <a:bodyPr wrap="square">
            <a:spAutoFit/>
          </a:bodyPr>
          <a:lstStyle/>
          <a:p>
            <a:pPr algn="just">
              <a:defRPr/>
            </a:pPr>
            <a:r>
              <a:rPr lang="tr-TR" sz="2200" b="1" u="sng" dirty="0" smtClean="0">
                <a:solidFill>
                  <a:srgbClr val="C00000"/>
                </a:solidFill>
                <a:effectLst>
                  <a:outerShdw blurRad="38100" dist="38100" dir="2700000" algn="tl">
                    <a:srgbClr val="000000">
                      <a:alpha val="43137"/>
                    </a:srgbClr>
                  </a:outerShdw>
                </a:effectLst>
              </a:rPr>
              <a:t>Hediye </a:t>
            </a:r>
            <a:r>
              <a:rPr lang="tr-TR" sz="2200" b="1" u="sng" dirty="0">
                <a:solidFill>
                  <a:srgbClr val="C00000"/>
                </a:solidFill>
                <a:effectLst>
                  <a:outerShdw blurRad="38100" dist="38100" dir="2700000" algn="tl">
                    <a:srgbClr val="000000">
                      <a:alpha val="43137"/>
                    </a:srgbClr>
                  </a:outerShdw>
                </a:effectLst>
              </a:rPr>
              <a:t>Veya Hibelere İlişkin Bildirim</a:t>
            </a:r>
            <a:r>
              <a:rPr lang="tr-TR" sz="2200" b="1" dirty="0" smtClean="0"/>
              <a:t>:</a:t>
            </a:r>
          </a:p>
          <a:p>
            <a:pPr algn="just">
              <a:defRPr/>
            </a:pPr>
            <a:endParaRPr lang="tr-TR" sz="2200" dirty="0" smtClean="0"/>
          </a:p>
          <a:p>
            <a:pPr algn="just">
              <a:defRPr/>
            </a:pPr>
            <a:r>
              <a:rPr lang="tr-TR" sz="2200" dirty="0" smtClean="0"/>
              <a:t>	Mal </a:t>
            </a:r>
            <a:r>
              <a:rPr lang="tr-TR" sz="2200" dirty="0"/>
              <a:t>bildiriminde bulunmak zorunda olan kamu görevlileri, </a:t>
            </a:r>
            <a:r>
              <a:rPr lang="tr-TR" sz="2200" b="1" dirty="0">
                <a:effectLst>
                  <a:outerShdw blurRad="38100" dist="38100" dir="2700000" algn="tl">
                    <a:srgbClr val="000000">
                      <a:alpha val="43137"/>
                    </a:srgbClr>
                  </a:outerShdw>
                </a:effectLst>
              </a:rPr>
              <a:t>milletlerarası protokol, </a:t>
            </a:r>
            <a:r>
              <a:rPr lang="tr-TR" sz="2200" b="1" dirty="0" err="1">
                <a:effectLst>
                  <a:outerShdw blurRad="38100" dist="38100" dir="2700000" algn="tl">
                    <a:srgbClr val="000000">
                      <a:alpha val="43137"/>
                    </a:srgbClr>
                  </a:outerShdw>
                </a:effectLst>
              </a:rPr>
              <a:t>mücamele</a:t>
            </a:r>
            <a:r>
              <a:rPr lang="tr-TR" sz="2200" b="1" dirty="0">
                <a:effectLst>
                  <a:outerShdw blurRad="38100" dist="38100" dir="2700000" algn="tl">
                    <a:srgbClr val="000000">
                      <a:alpha val="43137"/>
                    </a:srgbClr>
                  </a:outerShdw>
                </a:effectLst>
              </a:rPr>
              <a:t> </a:t>
            </a:r>
            <a:r>
              <a:rPr lang="tr-TR" sz="2200" b="1" dirty="0"/>
              <a:t>(Devletlerarası iyi ilişki)</a:t>
            </a:r>
            <a:r>
              <a:rPr lang="tr-TR" sz="2200" b="1" dirty="0">
                <a:effectLst>
                  <a:outerShdw blurRad="38100" dist="38100" dir="2700000" algn="tl">
                    <a:srgbClr val="000000">
                      <a:alpha val="43137"/>
                    </a:srgbClr>
                  </a:outerShdw>
                </a:effectLst>
              </a:rPr>
              <a:t> </a:t>
            </a:r>
            <a:r>
              <a:rPr lang="tr-TR" sz="2200" b="1" dirty="0" smtClean="0">
                <a:effectLst>
                  <a:outerShdw blurRad="38100" dist="38100" dir="2700000" algn="tl">
                    <a:srgbClr val="000000">
                      <a:alpha val="43137"/>
                    </a:srgbClr>
                  </a:outerShdw>
                </a:effectLst>
              </a:rPr>
              <a:t>ve </a:t>
            </a:r>
            <a:r>
              <a:rPr lang="tr-TR" sz="2200" b="1" dirty="0">
                <a:effectLst>
                  <a:outerShdw blurRad="38100" dist="38100" dir="2700000" algn="tl">
                    <a:srgbClr val="000000">
                      <a:alpha val="43137"/>
                    </a:srgbClr>
                  </a:outerShdw>
                </a:effectLst>
              </a:rPr>
              <a:t>nezaket kaideleri uyarınca </a:t>
            </a:r>
            <a:r>
              <a:rPr lang="tr-TR" sz="2200" dirty="0"/>
              <a:t>veya diğer herhangi bir sebeple, </a:t>
            </a:r>
            <a:r>
              <a:rPr lang="tr-TR" sz="2200" b="1" dirty="0">
                <a:effectLst>
                  <a:outerShdw blurRad="38100" dist="38100" dir="2700000" algn="tl">
                    <a:srgbClr val="000000">
                      <a:alpha val="43137"/>
                    </a:srgbClr>
                  </a:outerShdw>
                </a:effectLst>
              </a:rPr>
              <a:t>yabancı devletlerden, milletlerarası kuruluşlardan, sair milletlerarası hukuk </a:t>
            </a:r>
            <a:r>
              <a:rPr lang="tr-TR" sz="2200" b="1" dirty="0" smtClean="0">
                <a:effectLst>
                  <a:outerShdw blurRad="38100" dist="38100" dir="2700000" algn="tl">
                    <a:srgbClr val="000000">
                      <a:alpha val="43137"/>
                    </a:srgbClr>
                  </a:outerShdw>
                </a:effectLst>
              </a:rPr>
              <a:t>tüzel kişiliklerinden</a:t>
            </a:r>
            <a:r>
              <a:rPr lang="tr-TR" sz="2200" b="1" dirty="0">
                <a:effectLst>
                  <a:outerShdw blurRad="38100" dist="38100" dir="2700000" algn="tl">
                    <a:srgbClr val="000000">
                      <a:alpha val="43137"/>
                    </a:srgbClr>
                  </a:outerShdw>
                </a:effectLst>
              </a:rPr>
              <a:t>,</a:t>
            </a:r>
            <a:r>
              <a:rPr lang="tr-TR" sz="2200" dirty="0"/>
              <a:t> </a:t>
            </a:r>
            <a:r>
              <a:rPr lang="tr-TR" sz="2200" b="1" dirty="0">
                <a:effectLst>
                  <a:outerShdw blurRad="38100" dist="38100" dir="2700000" algn="tl">
                    <a:srgbClr val="000000">
                      <a:alpha val="43137"/>
                    </a:srgbClr>
                  </a:outerShdw>
                </a:effectLst>
              </a:rPr>
              <a:t>Türk uyruğunda olmayan herhangi bir özel veya tüzel kişi veya kuruluştan</a:t>
            </a:r>
            <a:r>
              <a:rPr lang="tr-TR" sz="2200" dirty="0"/>
              <a:t>; </a:t>
            </a:r>
            <a:r>
              <a:rPr lang="tr-TR" sz="2200" dirty="0">
                <a:effectLst>
                  <a:outerShdw blurRad="38100" dist="38100" dir="2700000" algn="tl">
                    <a:srgbClr val="000000">
                      <a:alpha val="43137"/>
                    </a:srgbClr>
                  </a:outerShdw>
                </a:effectLst>
              </a:rPr>
              <a:t>aldıkları tarihteki değeri </a:t>
            </a:r>
            <a:r>
              <a:rPr lang="tr-TR" sz="2200" b="1" u="sng" dirty="0">
                <a:solidFill>
                  <a:srgbClr val="C00000"/>
                </a:solidFill>
                <a:effectLst>
                  <a:outerShdw blurRad="38100" dist="38100" dir="2700000" algn="tl">
                    <a:srgbClr val="000000">
                      <a:alpha val="43137"/>
                    </a:srgbClr>
                  </a:outerShdw>
                </a:effectLst>
              </a:rPr>
              <a:t>on aylık net asgari ücret toplamını aşan</a:t>
            </a:r>
            <a:r>
              <a:rPr lang="tr-TR" sz="2200" dirty="0">
                <a:solidFill>
                  <a:srgbClr val="C00000"/>
                </a:solidFill>
                <a:effectLst>
                  <a:outerShdw blurRad="38100" dist="38100" dir="2700000" algn="tl">
                    <a:srgbClr val="000000">
                      <a:alpha val="43137"/>
                    </a:srgbClr>
                  </a:outerShdw>
                </a:effectLst>
              </a:rPr>
              <a:t> </a:t>
            </a:r>
            <a:r>
              <a:rPr lang="tr-TR" sz="2200" b="1" dirty="0">
                <a:solidFill>
                  <a:srgbClr val="002060"/>
                </a:solidFill>
                <a:effectLst>
                  <a:outerShdw blurRad="38100" dist="38100" dir="2700000" algn="tl">
                    <a:srgbClr val="000000">
                      <a:alpha val="43137"/>
                    </a:srgbClr>
                  </a:outerShdw>
                </a:effectLst>
              </a:rPr>
              <a:t>hediye veya hibe niteliğindeki </a:t>
            </a:r>
            <a:r>
              <a:rPr lang="tr-TR" sz="2200" b="1" dirty="0">
                <a:solidFill>
                  <a:srgbClr val="7030A0"/>
                </a:solidFill>
                <a:effectLst>
                  <a:outerShdw blurRad="38100" dist="38100" dir="2700000" algn="tl">
                    <a:srgbClr val="000000">
                      <a:alpha val="43137"/>
                    </a:srgbClr>
                  </a:outerShdw>
                </a:effectLst>
              </a:rPr>
              <a:t>eşyayı</a:t>
            </a:r>
            <a:r>
              <a:rPr lang="tr-TR" sz="2200" b="1" dirty="0">
                <a:solidFill>
                  <a:srgbClr val="002060"/>
                </a:solidFill>
                <a:effectLst>
                  <a:outerShdw blurRad="38100" dist="38100" dir="2700000" algn="tl">
                    <a:srgbClr val="000000">
                      <a:alpha val="43137"/>
                    </a:srgbClr>
                  </a:outerShdw>
                </a:effectLst>
              </a:rPr>
              <a:t> aldıkları tarihten itibaren </a:t>
            </a:r>
            <a:r>
              <a:rPr lang="tr-TR" sz="2200" b="1" dirty="0">
                <a:solidFill>
                  <a:srgbClr val="C00000"/>
                </a:solidFill>
                <a:effectLst>
                  <a:outerShdw blurRad="38100" dist="38100" dir="2700000" algn="tl">
                    <a:srgbClr val="000000">
                      <a:alpha val="43137"/>
                    </a:srgbClr>
                  </a:outerShdw>
                </a:effectLst>
              </a:rPr>
              <a:t>bir ay içinde kendi kurumlarına teslim etmek zorundadırlar.</a:t>
            </a:r>
            <a:r>
              <a:rPr lang="tr-TR" sz="2200" dirty="0">
                <a:solidFill>
                  <a:srgbClr val="C00000"/>
                </a:solidFill>
                <a:effectLst>
                  <a:outerShdw blurRad="38100" dist="38100" dir="2700000" algn="tl">
                    <a:srgbClr val="000000">
                      <a:alpha val="43137"/>
                    </a:srgbClr>
                  </a:outerShdw>
                </a:effectLst>
              </a:rPr>
              <a:t> </a:t>
            </a:r>
            <a:r>
              <a:rPr lang="tr-TR" sz="2200" dirty="0" smtClean="0">
                <a:solidFill>
                  <a:srgbClr val="C00000"/>
                </a:solidFill>
                <a:effectLst>
                  <a:outerShdw blurRad="38100" dist="38100" dir="2700000" algn="tl">
                    <a:srgbClr val="000000">
                      <a:alpha val="43137"/>
                    </a:srgbClr>
                  </a:outerShdw>
                </a:effectLst>
              </a:rPr>
              <a:t>(İl Defterdarlığı veya Taktir Komisyonu Başkanlığı hediyenin veya hibenin değerini belirler)</a:t>
            </a:r>
          </a:p>
          <a:p>
            <a:pPr algn="just">
              <a:defRPr/>
            </a:pPr>
            <a:endParaRPr lang="tr-TR" sz="2200" b="1" u="sng" dirty="0">
              <a:solidFill>
                <a:srgbClr val="0070C0"/>
              </a:solidFill>
              <a:effectLst>
                <a:outerShdw blurRad="38100" dist="38100" dir="2700000" algn="tl">
                  <a:srgbClr val="000000">
                    <a:alpha val="43137"/>
                  </a:srgbClr>
                </a:outerShdw>
              </a:effectLst>
            </a:endParaRPr>
          </a:p>
          <a:p>
            <a:pPr algn="just">
              <a:defRPr/>
            </a:pPr>
            <a:r>
              <a:rPr lang="tr-TR" sz="2200" b="1" dirty="0" smtClean="0">
                <a:solidFill>
                  <a:srgbClr val="0070C0"/>
                </a:solidFill>
                <a:effectLst>
                  <a:outerShdw blurRad="38100" dist="38100" dir="2700000" algn="tl">
                    <a:srgbClr val="000000">
                      <a:alpha val="43137"/>
                    </a:srgbClr>
                  </a:outerShdw>
                </a:effectLst>
              </a:rPr>
              <a:t>	Ancak</a:t>
            </a:r>
            <a:r>
              <a:rPr lang="tr-TR" sz="2200" b="1" dirty="0">
                <a:solidFill>
                  <a:srgbClr val="0070C0"/>
                </a:solidFill>
                <a:effectLst>
                  <a:outerShdw blurRad="38100" dist="38100" dir="2700000" algn="tl">
                    <a:srgbClr val="000000">
                      <a:alpha val="43137"/>
                    </a:srgbClr>
                  </a:outerShdw>
                </a:effectLst>
              </a:rPr>
              <a:t>, </a:t>
            </a:r>
            <a:r>
              <a:rPr lang="tr-TR" sz="2200" b="1" dirty="0">
                <a:solidFill>
                  <a:srgbClr val="002060"/>
                </a:solidFill>
                <a:effectLst>
                  <a:outerShdw blurRad="38100" dist="38100" dir="2700000" algn="tl">
                    <a:srgbClr val="000000">
                      <a:alpha val="43137"/>
                    </a:srgbClr>
                  </a:outerShdw>
                </a:effectLst>
              </a:rPr>
              <a:t>yabancı devlet adamları </a:t>
            </a:r>
            <a:r>
              <a:rPr lang="tr-TR" sz="2200" b="1" dirty="0">
                <a:solidFill>
                  <a:srgbClr val="0070C0"/>
                </a:solidFill>
                <a:effectLst>
                  <a:outerShdw blurRad="38100" dist="38100" dir="2700000" algn="tl">
                    <a:srgbClr val="000000">
                      <a:alpha val="43137"/>
                    </a:srgbClr>
                  </a:outerShdw>
                </a:effectLst>
              </a:rPr>
              <a:t>ve </a:t>
            </a:r>
            <a:r>
              <a:rPr lang="tr-TR" sz="2200" b="1" dirty="0">
                <a:solidFill>
                  <a:schemeClr val="accent2">
                    <a:lumMod val="75000"/>
                  </a:schemeClr>
                </a:solidFill>
                <a:effectLst>
                  <a:outerShdw blurRad="38100" dist="38100" dir="2700000" algn="tl">
                    <a:srgbClr val="000000">
                      <a:alpha val="43137"/>
                    </a:srgbClr>
                  </a:outerShdw>
                </a:effectLst>
              </a:rPr>
              <a:t>milletlerarası kuruluş temsilcileri</a:t>
            </a:r>
            <a:r>
              <a:rPr lang="tr-TR" sz="2200" b="1" dirty="0">
                <a:solidFill>
                  <a:srgbClr val="0070C0"/>
                </a:solidFill>
                <a:effectLst>
                  <a:outerShdw blurRad="38100" dist="38100" dir="2700000" algn="tl">
                    <a:srgbClr val="000000">
                      <a:alpha val="43137"/>
                    </a:srgbClr>
                  </a:outerShdw>
                </a:effectLst>
              </a:rPr>
              <a:t> tarafından </a:t>
            </a:r>
            <a:r>
              <a:rPr lang="tr-TR" sz="2200" b="1" dirty="0">
                <a:solidFill>
                  <a:srgbClr val="002060"/>
                </a:solidFill>
                <a:effectLst>
                  <a:outerShdw blurRad="38100" dist="38100" dir="2700000" algn="tl">
                    <a:srgbClr val="000000">
                      <a:alpha val="43137"/>
                    </a:srgbClr>
                  </a:outerShdw>
                </a:effectLst>
              </a:rPr>
              <a:t>verilen imzalı hatıra fotoğraflarının çerçeveleri</a:t>
            </a:r>
            <a:r>
              <a:rPr lang="tr-TR" sz="2200" b="1" dirty="0">
                <a:solidFill>
                  <a:srgbClr val="0070C0"/>
                </a:solidFill>
                <a:effectLst>
                  <a:outerShdw blurRad="38100" dist="38100" dir="2700000" algn="tl">
                    <a:srgbClr val="000000">
                      <a:alpha val="43137"/>
                    </a:srgbClr>
                  </a:outerShdw>
                </a:effectLst>
              </a:rPr>
              <a:t> </a:t>
            </a:r>
            <a:r>
              <a:rPr lang="tr-TR" sz="2200" b="1" dirty="0">
                <a:solidFill>
                  <a:srgbClr val="C00000"/>
                </a:solidFill>
                <a:effectLst>
                  <a:outerShdw blurRad="38100" dist="38100" dir="2700000" algn="tl">
                    <a:srgbClr val="000000">
                      <a:alpha val="43137"/>
                    </a:srgbClr>
                  </a:outerShdw>
                </a:effectLst>
              </a:rPr>
              <a:t>bu madde hükümlerine dahil değildir</a:t>
            </a:r>
            <a:r>
              <a:rPr lang="tr-TR" sz="2200" b="1" dirty="0" smtClean="0">
                <a:solidFill>
                  <a:srgbClr val="C00000"/>
                </a:solidFill>
                <a:effectLst>
                  <a:outerShdw blurRad="38100" dist="38100" dir="2700000" algn="tl">
                    <a:srgbClr val="000000">
                      <a:alpha val="43137"/>
                    </a:srgbClr>
                  </a:outerShdw>
                </a:effectLst>
              </a:rPr>
              <a:t>.</a:t>
            </a:r>
            <a:endParaRPr lang="tr-TR" sz="2200" b="1" dirty="0">
              <a:solidFill>
                <a:srgbClr val="002060"/>
              </a:solidFill>
              <a:effectLst>
                <a:outerShdw blurRad="38100" dist="38100" dir="2700000" algn="tl">
                  <a:srgbClr val="000000">
                    <a:alpha val="43137"/>
                  </a:srgbClr>
                </a:outerShdw>
              </a:effectLst>
            </a:endParaRP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4131317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751" y="188640"/>
            <a:ext cx="8450728" cy="6586418"/>
          </a:xfrm>
          <a:prstGeom prst="rect">
            <a:avLst/>
          </a:prstGeom>
        </p:spPr>
        <p:txBody>
          <a:bodyPr wrap="square">
            <a:spAutoFit/>
          </a:bodyPr>
          <a:lstStyle/>
          <a:p>
            <a:pPr>
              <a:defRPr/>
            </a:pPr>
            <a:r>
              <a:rPr lang="tr-TR" sz="2200" b="1" dirty="0" smtClean="0">
                <a:solidFill>
                  <a:srgbClr val="FF0000"/>
                </a:solidFill>
                <a:effectLst>
                  <a:outerShdw blurRad="38100" dist="38100" dir="2700000" algn="tl">
                    <a:srgbClr val="000000">
                      <a:alpha val="43137"/>
                    </a:srgbClr>
                  </a:outerShdw>
                </a:effectLst>
              </a:rPr>
              <a:t>Bildirimin Zamanı</a:t>
            </a:r>
            <a:r>
              <a:rPr lang="tr-TR" sz="2200" b="1" dirty="0">
                <a:solidFill>
                  <a:srgbClr val="FF0000"/>
                </a:solidFill>
                <a:effectLst>
                  <a:outerShdw blurRad="38100" dist="38100" dir="2700000" algn="tl">
                    <a:srgbClr val="000000">
                      <a:alpha val="43137"/>
                    </a:srgbClr>
                  </a:outerShdw>
                </a:effectLst>
              </a:rPr>
              <a:t>:</a:t>
            </a:r>
            <a:r>
              <a:rPr lang="tr-TR" sz="2000" b="1" dirty="0">
                <a:solidFill>
                  <a:srgbClr val="FF0000"/>
                </a:solidFill>
                <a:effectLst>
                  <a:outerShdw blurRad="38100" dist="38100" dir="2700000" algn="tl">
                    <a:srgbClr val="000000">
                      <a:alpha val="43137"/>
                    </a:srgbClr>
                  </a:outerShdw>
                </a:effectLst>
              </a:rPr>
              <a:t> </a:t>
            </a:r>
            <a:r>
              <a:rPr lang="tr-TR" sz="1600" b="1" dirty="0" smtClean="0">
                <a:solidFill>
                  <a:srgbClr val="FF0000"/>
                </a:solidFill>
                <a:effectLst>
                  <a:outerShdw blurRad="38100" dist="38100" dir="2700000" algn="tl">
                    <a:srgbClr val="000000">
                      <a:alpha val="43137"/>
                    </a:srgbClr>
                  </a:outerShdw>
                </a:effectLst>
              </a:rPr>
              <a:t>(3628 S.K.6.md)</a:t>
            </a:r>
            <a:endParaRPr lang="tr-TR" sz="1600" dirty="0" smtClean="0">
              <a:solidFill>
                <a:srgbClr val="FF0000"/>
              </a:solidFill>
              <a:effectLst>
                <a:outerShdw blurRad="38100" dist="38100" dir="2700000" algn="tl">
                  <a:srgbClr val="000000">
                    <a:alpha val="43137"/>
                  </a:srgbClr>
                </a:outerShdw>
              </a:effectLst>
            </a:endParaRPr>
          </a:p>
          <a:p>
            <a:pPr>
              <a:defRPr/>
            </a:pPr>
            <a:endParaRPr lang="tr-TR" sz="2000" dirty="0"/>
          </a:p>
          <a:p>
            <a:pPr marL="342900" indent="-342900" algn="just">
              <a:buFont typeface="Wingdings" panose="05000000000000000000" pitchFamily="2" charset="2"/>
              <a:buChar char="Ø"/>
              <a:defRPr/>
            </a:pPr>
            <a:r>
              <a:rPr lang="tr-TR" sz="2000" b="1" dirty="0" smtClean="0">
                <a:solidFill>
                  <a:srgbClr val="0070C0"/>
                </a:solidFill>
                <a:effectLst>
                  <a:outerShdw blurRad="38100" dist="38100" dir="2700000" algn="tl">
                    <a:srgbClr val="000000">
                      <a:alpha val="43137"/>
                    </a:srgbClr>
                  </a:outerShdw>
                </a:effectLst>
              </a:rPr>
              <a:t>Bu </a:t>
            </a:r>
            <a:r>
              <a:rPr lang="tr-TR" sz="2000" b="1" dirty="0">
                <a:solidFill>
                  <a:srgbClr val="0070C0"/>
                </a:solidFill>
                <a:effectLst>
                  <a:outerShdw blurRad="38100" dist="38100" dir="2700000" algn="tl">
                    <a:srgbClr val="000000">
                      <a:alpha val="43137"/>
                    </a:srgbClr>
                  </a:outerShdw>
                </a:effectLst>
              </a:rPr>
              <a:t>Kanun </a:t>
            </a:r>
            <a:r>
              <a:rPr lang="tr-TR" sz="2000" b="1" dirty="0" smtClean="0">
                <a:solidFill>
                  <a:srgbClr val="0070C0"/>
                </a:solidFill>
                <a:effectLst>
                  <a:outerShdw blurRad="38100" dist="38100" dir="2700000" algn="tl">
                    <a:srgbClr val="000000">
                      <a:alpha val="43137"/>
                    </a:srgbClr>
                  </a:outerShdw>
                </a:effectLst>
              </a:rPr>
              <a:t>Kapsamında		</a:t>
            </a:r>
            <a:r>
              <a:rPr lang="tr-TR" sz="2000" b="1" dirty="0" smtClean="0">
                <a:solidFill>
                  <a:srgbClr val="C00000"/>
                </a:solidFill>
                <a:effectLst>
                  <a:outerShdw blurRad="38100" dist="38100" dir="2700000" algn="tl">
                    <a:srgbClr val="000000">
                      <a:alpha val="43137"/>
                    </a:srgbClr>
                  </a:outerShdw>
                </a:effectLst>
              </a:rPr>
              <a:t>Göreve </a:t>
            </a:r>
            <a:r>
              <a:rPr lang="tr-TR" sz="2000" b="1" dirty="0">
                <a:solidFill>
                  <a:srgbClr val="C00000"/>
                </a:solidFill>
                <a:effectLst>
                  <a:outerShdw blurRad="38100" dist="38100" dir="2700000" algn="tl">
                    <a:srgbClr val="000000">
                      <a:alpha val="43137"/>
                    </a:srgbClr>
                  </a:outerShdw>
                </a:effectLst>
              </a:rPr>
              <a:t>Başlamadan </a:t>
            </a:r>
            <a:r>
              <a:rPr lang="tr-TR" sz="2000" b="1" dirty="0" smtClean="0">
                <a:solidFill>
                  <a:srgbClr val="C00000"/>
                </a:solidFill>
                <a:effectLst>
                  <a:outerShdw blurRad="38100" dist="38100" dir="2700000" algn="tl">
                    <a:srgbClr val="000000">
                      <a:alpha val="43137"/>
                    </a:srgbClr>
                  </a:outerShdw>
                </a:effectLst>
              </a:rPr>
              <a:t>Önce</a:t>
            </a:r>
            <a:endParaRPr lang="tr-TR" sz="2000" b="1" dirty="0">
              <a:solidFill>
                <a:srgbClr val="C00000"/>
              </a:solidFill>
              <a:effectLst>
                <a:outerShdw blurRad="38100" dist="38100" dir="2700000" algn="tl">
                  <a:srgbClr val="000000">
                    <a:alpha val="43137"/>
                  </a:srgbClr>
                </a:outerShdw>
              </a:effectLst>
            </a:endParaRPr>
          </a:p>
          <a:p>
            <a:pPr algn="just">
              <a:defRPr/>
            </a:pPr>
            <a:r>
              <a:rPr lang="tr-TR" sz="2000" b="1" dirty="0">
                <a:solidFill>
                  <a:srgbClr val="0070C0"/>
                </a:solidFill>
                <a:effectLst>
                  <a:outerShdw blurRad="38100" dist="38100" dir="2700000" algn="tl">
                    <a:srgbClr val="000000">
                      <a:alpha val="43137"/>
                    </a:srgbClr>
                  </a:outerShdw>
                </a:effectLst>
              </a:rPr>
              <a:t> </a:t>
            </a:r>
            <a:r>
              <a:rPr lang="tr-TR" sz="2000" b="1" dirty="0" smtClean="0">
                <a:solidFill>
                  <a:srgbClr val="0070C0"/>
                </a:solidFill>
                <a:effectLst>
                  <a:outerShdw blurRad="38100" dist="38100" dir="2700000" algn="tl">
                    <a:srgbClr val="000000">
                      <a:alpha val="43137"/>
                    </a:srgbClr>
                  </a:outerShdw>
                </a:effectLst>
              </a:rPr>
              <a:t>   Göreve </a:t>
            </a:r>
            <a:r>
              <a:rPr lang="tr-TR" sz="2000" b="1" dirty="0">
                <a:solidFill>
                  <a:srgbClr val="0070C0"/>
                </a:solidFill>
                <a:effectLst>
                  <a:outerShdw blurRad="38100" dist="38100" dir="2700000" algn="tl">
                    <a:srgbClr val="000000">
                      <a:alpha val="43137"/>
                    </a:srgbClr>
                  </a:outerShdw>
                </a:effectLst>
              </a:rPr>
              <a:t>İlk Girişlerde</a:t>
            </a:r>
            <a:r>
              <a:rPr lang="tr-TR" sz="2000" b="1" dirty="0">
                <a:effectLst>
                  <a:outerShdw blurRad="38100" dist="38100" dir="2700000" algn="tl">
                    <a:srgbClr val="000000">
                      <a:alpha val="43137"/>
                    </a:srgbClr>
                  </a:outerShdw>
                </a:effectLst>
              </a:rPr>
              <a:t>, </a:t>
            </a:r>
            <a:r>
              <a:rPr lang="tr-TR" sz="2000" b="1" dirty="0" smtClean="0">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Göreve </a:t>
            </a:r>
            <a:r>
              <a:rPr lang="tr-TR" sz="2000" b="1" dirty="0">
                <a:solidFill>
                  <a:srgbClr val="C00000"/>
                </a:solidFill>
                <a:effectLst>
                  <a:outerShdw blurRad="38100" dist="38100" dir="2700000" algn="tl">
                    <a:srgbClr val="000000">
                      <a:alpha val="43137"/>
                    </a:srgbClr>
                  </a:outerShdw>
                </a:effectLst>
              </a:rPr>
              <a:t>Giriş İçin Belgelerle, </a:t>
            </a:r>
            <a:endParaRPr lang="tr-TR" sz="2000" b="1" dirty="0" smtClean="0">
              <a:effectLst>
                <a:outerShdw blurRad="38100" dist="38100" dir="2700000" algn="tl">
                  <a:srgbClr val="000000">
                    <a:alpha val="43137"/>
                  </a:srgbClr>
                </a:outerShdw>
              </a:effectLst>
            </a:endParaRPr>
          </a:p>
          <a:p>
            <a:pPr algn="just">
              <a:defRPr/>
            </a:pPr>
            <a:endParaRPr lang="tr-TR" sz="2000" b="1" dirty="0" smtClean="0">
              <a:solidFill>
                <a:srgbClr val="C00000"/>
              </a:solidFill>
              <a:effectLst>
                <a:outerShdw blurRad="38100" dist="38100" dir="2700000" algn="tl">
                  <a:srgbClr val="000000">
                    <a:alpha val="43137"/>
                  </a:srgbClr>
                </a:outerShdw>
              </a:effectLst>
            </a:endParaRPr>
          </a:p>
          <a:p>
            <a:pPr marL="342900" indent="-342900">
              <a:buFont typeface="Wingdings" panose="05000000000000000000" pitchFamily="2" charset="2"/>
              <a:buChar char="Ø"/>
              <a:defRPr/>
            </a:pPr>
            <a:r>
              <a:rPr lang="tr-TR" sz="2000" b="1" dirty="0" smtClean="0">
                <a:solidFill>
                  <a:srgbClr val="0070C0"/>
                </a:solidFill>
                <a:effectLst>
                  <a:outerShdw blurRad="38100" dist="38100" dir="2700000" algn="tl">
                    <a:srgbClr val="000000">
                      <a:alpha val="43137"/>
                    </a:srgbClr>
                  </a:outerShdw>
                </a:effectLst>
              </a:rPr>
              <a:t>Cumhurbaşkanı yardımcı 		</a:t>
            </a:r>
            <a:r>
              <a:rPr lang="tr-TR" sz="2000" b="1" dirty="0" smtClean="0">
                <a:solidFill>
                  <a:srgbClr val="C00000"/>
                </a:solidFill>
                <a:effectLst>
                  <a:outerShdw blurRad="38100" dist="38100" dir="2700000" algn="tl">
                    <a:srgbClr val="000000">
                      <a:alpha val="43137"/>
                    </a:srgbClr>
                  </a:outerShdw>
                </a:effectLst>
              </a:rPr>
              <a:t>Atamayı </a:t>
            </a:r>
            <a:r>
              <a:rPr lang="tr-TR" sz="2000" b="1" dirty="0">
                <a:solidFill>
                  <a:srgbClr val="C00000"/>
                </a:solidFill>
                <a:effectLst>
                  <a:outerShdw blurRad="38100" dist="38100" dir="2700000" algn="tl">
                    <a:srgbClr val="000000">
                      <a:alpha val="43137"/>
                    </a:srgbClr>
                  </a:outerShdw>
                </a:effectLst>
              </a:rPr>
              <a:t>İzleyen 1 Ay içinde, </a:t>
            </a:r>
            <a:endParaRPr lang="tr-TR" sz="2000" b="1" dirty="0" smtClean="0">
              <a:solidFill>
                <a:srgbClr val="0070C0"/>
              </a:solidFill>
              <a:effectLst>
                <a:outerShdw blurRad="38100" dist="38100" dir="2700000" algn="tl">
                  <a:srgbClr val="000000">
                    <a:alpha val="43137"/>
                  </a:srgbClr>
                </a:outerShdw>
              </a:effectLst>
            </a:endParaRPr>
          </a:p>
          <a:p>
            <a:pPr>
              <a:defRPr/>
            </a:pPr>
            <a:r>
              <a:rPr lang="tr-TR" sz="2000" b="1" dirty="0" smtClean="0">
                <a:solidFill>
                  <a:srgbClr val="0070C0"/>
                </a:solidFill>
                <a:effectLst>
                  <a:outerShdw blurRad="38100" dist="38100" dir="2700000" algn="tl">
                    <a:srgbClr val="000000">
                      <a:alpha val="43137"/>
                    </a:srgbClr>
                  </a:outerShdw>
                </a:effectLst>
              </a:rPr>
              <a:t>    veya Bakan olarak Atanmalarda</a:t>
            </a:r>
            <a:r>
              <a:rPr lang="tr-TR" sz="2000" dirty="0" smtClean="0"/>
              <a:t>, </a:t>
            </a:r>
          </a:p>
          <a:p>
            <a:pPr>
              <a:defRPr/>
            </a:pPr>
            <a:r>
              <a:rPr lang="tr-TR" sz="2000" b="1" dirty="0" smtClean="0">
                <a:solidFill>
                  <a:srgbClr val="C00000"/>
                </a:solidFill>
                <a:effectLst>
                  <a:outerShdw blurRad="38100" dist="38100" dir="2700000" algn="tl">
                    <a:srgbClr val="000000">
                      <a:alpha val="43137"/>
                    </a:srgbClr>
                  </a:outerShdw>
                </a:effectLst>
              </a:rPr>
              <a:t>     </a:t>
            </a:r>
          </a:p>
          <a:p>
            <a:pPr marL="342900" indent="-342900" algn="just">
              <a:buFont typeface="Wingdings" panose="05000000000000000000" pitchFamily="2" charset="2"/>
              <a:buChar char="Ø"/>
              <a:defRPr/>
            </a:pPr>
            <a:r>
              <a:rPr lang="tr-TR" sz="2000" b="1" dirty="0" smtClean="0">
                <a:solidFill>
                  <a:srgbClr val="0070C0"/>
                </a:solidFill>
                <a:effectLst>
                  <a:outerShdw blurRad="38100" dist="38100" dir="2700000" algn="tl">
                    <a:srgbClr val="000000">
                      <a:alpha val="43137"/>
                    </a:srgbClr>
                  </a:outerShdw>
                </a:effectLst>
              </a:rPr>
              <a:t>Seçimle </a:t>
            </a:r>
            <a:r>
              <a:rPr lang="tr-TR" sz="2000" b="1" dirty="0">
                <a:solidFill>
                  <a:srgbClr val="0070C0"/>
                </a:solidFill>
                <a:effectLst>
                  <a:outerShdw blurRad="38100" dist="38100" dir="2700000" algn="tl">
                    <a:srgbClr val="000000">
                      <a:alpha val="43137"/>
                    </a:srgbClr>
                  </a:outerShdw>
                </a:effectLst>
              </a:rPr>
              <a:t>Gelinen Görevlerde</a:t>
            </a:r>
            <a:r>
              <a:rPr lang="tr-TR" sz="2000" dirty="0" smtClean="0"/>
              <a:t>, 	</a:t>
            </a:r>
            <a:r>
              <a:rPr lang="tr-TR" sz="2000" b="1" dirty="0" smtClean="0">
                <a:solidFill>
                  <a:srgbClr val="C00000"/>
                </a:solidFill>
                <a:effectLst>
                  <a:outerShdw blurRad="38100" dist="38100" dir="2700000" algn="tl">
                    <a:srgbClr val="000000">
                      <a:alpha val="43137"/>
                    </a:srgbClr>
                  </a:outerShdw>
                </a:effectLst>
              </a:rPr>
              <a:t>Seçimin Kesinleşmesi Tarihini</a:t>
            </a:r>
          </a:p>
          <a:p>
            <a:pPr algn="just">
              <a:defRPr/>
            </a:pPr>
            <a:r>
              <a:rPr lang="tr-TR" sz="2000" b="1" dirty="0">
                <a:solidFill>
                  <a:srgbClr val="C0000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				İzleyen </a:t>
            </a:r>
            <a:r>
              <a:rPr lang="tr-TR" sz="2000" b="1" dirty="0">
                <a:solidFill>
                  <a:srgbClr val="C00000"/>
                </a:solidFill>
                <a:effectLst>
                  <a:outerShdw blurRad="38100" dist="38100" dir="2700000" algn="tl">
                    <a:srgbClr val="000000">
                      <a:alpha val="43137"/>
                    </a:srgbClr>
                  </a:outerShdw>
                </a:effectLst>
              </a:rPr>
              <a:t>2 Ay İçinde</a:t>
            </a:r>
            <a:r>
              <a:rPr lang="tr-TR" sz="2000" b="1" dirty="0" smtClean="0">
                <a:solidFill>
                  <a:srgbClr val="C00000"/>
                </a:solidFill>
                <a:effectLst>
                  <a:outerShdw blurRad="38100" dist="38100" dir="2700000" algn="tl">
                    <a:srgbClr val="000000">
                      <a:alpha val="43137"/>
                    </a:srgbClr>
                  </a:outerShdw>
                </a:effectLst>
              </a:rPr>
              <a:t>,</a:t>
            </a:r>
          </a:p>
          <a:p>
            <a:pPr marL="342900" indent="-342900" algn="just">
              <a:buFont typeface="Wingdings" panose="05000000000000000000" pitchFamily="2" charset="2"/>
              <a:buChar char="Ø"/>
              <a:defRPr/>
            </a:pPr>
            <a:endParaRPr lang="tr-TR" sz="2000" b="1" dirty="0">
              <a:solidFill>
                <a:srgbClr val="C00000"/>
              </a:solidFill>
              <a:effectLst>
                <a:outerShdw blurRad="38100" dist="38100" dir="2700000" algn="tl">
                  <a:srgbClr val="000000">
                    <a:alpha val="43137"/>
                  </a:srgbClr>
                </a:outerShdw>
              </a:effectLst>
            </a:endParaRPr>
          </a:p>
          <a:p>
            <a:pPr marL="342900" indent="-342900" algn="just">
              <a:buFont typeface="Wingdings" panose="05000000000000000000" pitchFamily="2" charset="2"/>
              <a:buChar char="Ø"/>
              <a:defRPr/>
            </a:pPr>
            <a:r>
              <a:rPr lang="tr-TR" sz="2000" b="1" dirty="0" smtClean="0">
                <a:solidFill>
                  <a:srgbClr val="0070C0"/>
                </a:solidFill>
                <a:effectLst>
                  <a:outerShdw blurRad="38100" dist="38100" dir="2700000" algn="tl">
                    <a:srgbClr val="000000">
                      <a:alpha val="43137"/>
                    </a:srgbClr>
                  </a:outerShdw>
                </a:effectLst>
              </a:rPr>
              <a:t>Mal Varlığında Önemli Bir</a:t>
            </a:r>
            <a:r>
              <a:rPr lang="tr-TR" sz="2000" b="1" dirty="0">
                <a:solidFill>
                  <a:srgbClr val="C0000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		Değişiklik </a:t>
            </a:r>
            <a:r>
              <a:rPr lang="tr-TR" sz="2000" b="1" dirty="0">
                <a:solidFill>
                  <a:srgbClr val="C00000"/>
                </a:solidFill>
                <a:effectLst>
                  <a:outerShdw blurRad="38100" dist="38100" dir="2700000" algn="tl">
                    <a:srgbClr val="000000">
                      <a:alpha val="43137"/>
                    </a:srgbClr>
                  </a:outerShdw>
                </a:effectLst>
              </a:rPr>
              <a:t>Tarihini İzleyen 1 </a:t>
            </a:r>
            <a:r>
              <a:rPr lang="tr-TR" sz="2000" b="1" dirty="0" smtClean="0">
                <a:solidFill>
                  <a:srgbClr val="C00000"/>
                </a:solidFill>
                <a:effectLst>
                  <a:outerShdw blurRad="38100" dist="38100" dir="2700000" algn="tl">
                    <a:srgbClr val="000000">
                      <a:alpha val="43137"/>
                    </a:srgbClr>
                  </a:outerShdw>
                </a:effectLst>
              </a:rPr>
              <a:t>Ay</a:t>
            </a:r>
          </a:p>
          <a:p>
            <a:pPr algn="just">
              <a:defRPr/>
            </a:pPr>
            <a:r>
              <a:rPr lang="tr-TR" sz="2000" b="1" dirty="0" smtClean="0">
                <a:solidFill>
                  <a:srgbClr val="0070C0"/>
                </a:solidFill>
                <a:effectLst>
                  <a:outerShdw blurRad="38100" dist="38100" dir="2700000" algn="tl">
                    <a:srgbClr val="000000">
                      <a:alpha val="43137"/>
                    </a:srgbClr>
                  </a:outerShdw>
                </a:effectLst>
              </a:rPr>
              <a:t>    Değişiklik Olduğunda,</a:t>
            </a:r>
            <a:r>
              <a:rPr lang="tr-TR" sz="2000" b="1" dirty="0">
                <a:solidFill>
                  <a:srgbClr val="C0000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		İçinde</a:t>
            </a:r>
            <a:r>
              <a:rPr lang="tr-TR" sz="2000" b="1" dirty="0">
                <a:solidFill>
                  <a:srgbClr val="C00000"/>
                </a:solidFill>
                <a:effectLst>
                  <a:outerShdw blurRad="38100" dist="38100" dir="2700000" algn="tl">
                    <a:srgbClr val="000000">
                      <a:alpha val="43137"/>
                    </a:srgbClr>
                  </a:outerShdw>
                </a:effectLst>
              </a:rPr>
              <a:t>, </a:t>
            </a:r>
            <a:endParaRPr lang="tr-TR" sz="2000" b="1" dirty="0" smtClean="0">
              <a:solidFill>
                <a:srgbClr val="0070C0"/>
              </a:solidFill>
              <a:effectLst>
                <a:outerShdw blurRad="38100" dist="38100" dir="2700000" algn="tl">
                  <a:srgbClr val="000000">
                    <a:alpha val="43137"/>
                  </a:srgbClr>
                </a:outerShdw>
              </a:effectLst>
            </a:endParaRPr>
          </a:p>
          <a:p>
            <a:pPr algn="just">
              <a:defRPr/>
            </a:pPr>
            <a:r>
              <a:rPr lang="tr-TR" sz="2000" b="1" dirty="0">
                <a:solidFill>
                  <a:srgbClr val="0070C0"/>
                </a:solidFill>
                <a:effectLst>
                  <a:outerShdw blurRad="38100" dist="38100" dir="2700000" algn="tl">
                    <a:srgbClr val="000000">
                      <a:alpha val="43137"/>
                    </a:srgbClr>
                  </a:outerShdw>
                </a:effectLst>
              </a:rPr>
              <a:t> </a:t>
            </a:r>
            <a:r>
              <a:rPr lang="tr-TR" sz="2000" b="1" dirty="0" smtClean="0">
                <a:solidFill>
                  <a:srgbClr val="0070C0"/>
                </a:solidFill>
                <a:effectLst>
                  <a:outerShdw blurRad="38100" dist="38100" dir="2700000" algn="tl">
                    <a:srgbClr val="000000">
                      <a:alpha val="43137"/>
                    </a:srgbClr>
                  </a:outerShdw>
                </a:effectLst>
              </a:rPr>
              <a:t>   </a:t>
            </a:r>
            <a:endParaRPr lang="tr-TR" sz="2000" b="1" dirty="0" smtClean="0">
              <a:solidFill>
                <a:srgbClr val="C00000"/>
              </a:solidFill>
              <a:effectLst>
                <a:outerShdw blurRad="38100" dist="38100" dir="2700000" algn="tl">
                  <a:srgbClr val="000000">
                    <a:alpha val="43137"/>
                  </a:srgbClr>
                </a:outerShdw>
              </a:effectLst>
            </a:endParaRPr>
          </a:p>
          <a:p>
            <a:pPr marL="342900" indent="-342900" algn="just">
              <a:buFont typeface="Wingdings" panose="05000000000000000000" pitchFamily="2" charset="2"/>
              <a:buChar char="Ø"/>
              <a:defRPr/>
            </a:pPr>
            <a:r>
              <a:rPr lang="tr-TR" sz="2000" b="1" dirty="0" smtClean="0">
                <a:solidFill>
                  <a:srgbClr val="0070C0"/>
                </a:solidFill>
                <a:effectLst>
                  <a:outerShdw blurRad="38100" dist="38100" dir="2700000" algn="tl">
                    <a:srgbClr val="000000">
                      <a:alpha val="43137"/>
                    </a:srgbClr>
                  </a:outerShdw>
                </a:effectLst>
              </a:rPr>
              <a:t>Yönetim </a:t>
            </a:r>
            <a:r>
              <a:rPr lang="tr-TR" sz="2000" b="1" dirty="0">
                <a:solidFill>
                  <a:srgbClr val="0070C0"/>
                </a:solidFill>
                <a:effectLst>
                  <a:outerShdw blurRad="38100" dist="38100" dir="2700000" algn="tl">
                    <a:srgbClr val="000000">
                      <a:alpha val="43137"/>
                    </a:srgbClr>
                  </a:outerShdw>
                </a:effectLst>
              </a:rPr>
              <a:t>ve Denetim Kurulu </a:t>
            </a:r>
            <a:r>
              <a:rPr lang="tr-TR" sz="2000" b="1" dirty="0" smtClean="0">
                <a:solidFill>
                  <a:srgbClr val="0070C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Göreve </a:t>
            </a:r>
            <a:r>
              <a:rPr lang="tr-TR" sz="2000" b="1" dirty="0">
                <a:solidFill>
                  <a:srgbClr val="C00000"/>
                </a:solidFill>
                <a:effectLst>
                  <a:outerShdw blurRad="38100" dist="38100" dir="2700000" algn="tl">
                    <a:srgbClr val="000000">
                      <a:alpha val="43137"/>
                    </a:srgbClr>
                  </a:outerShdw>
                </a:effectLst>
              </a:rPr>
              <a:t>Başlama </a:t>
            </a:r>
            <a:r>
              <a:rPr lang="tr-TR" sz="2000" b="1" dirty="0" smtClean="0">
                <a:solidFill>
                  <a:srgbClr val="C00000"/>
                </a:solidFill>
                <a:effectLst>
                  <a:outerShdw blurRad="38100" dist="38100" dir="2700000" algn="tl">
                    <a:srgbClr val="000000">
                      <a:alpha val="43137"/>
                    </a:srgbClr>
                  </a:outerShdw>
                </a:effectLst>
              </a:rPr>
              <a:t>Tarihini</a:t>
            </a:r>
            <a:endParaRPr lang="tr-TR" sz="2000" b="1" dirty="0" smtClean="0">
              <a:solidFill>
                <a:srgbClr val="0070C0"/>
              </a:solidFill>
              <a:effectLst>
                <a:outerShdw blurRad="38100" dist="38100" dir="2700000" algn="tl">
                  <a:srgbClr val="000000">
                    <a:alpha val="43137"/>
                  </a:srgbClr>
                </a:outerShdw>
              </a:effectLst>
            </a:endParaRPr>
          </a:p>
          <a:p>
            <a:pPr algn="just">
              <a:defRPr/>
            </a:pPr>
            <a:r>
              <a:rPr lang="tr-TR" sz="2000" b="1" dirty="0">
                <a:solidFill>
                  <a:srgbClr val="0070C0"/>
                </a:solidFill>
                <a:effectLst>
                  <a:outerShdw blurRad="38100" dist="38100" dir="2700000" algn="tl">
                    <a:srgbClr val="000000">
                      <a:alpha val="43137"/>
                    </a:srgbClr>
                  </a:outerShdw>
                </a:effectLst>
              </a:rPr>
              <a:t> </a:t>
            </a:r>
            <a:r>
              <a:rPr lang="tr-TR" sz="2000" b="1" dirty="0" smtClean="0">
                <a:solidFill>
                  <a:srgbClr val="0070C0"/>
                </a:solidFill>
                <a:effectLst>
                  <a:outerShdw blurRad="38100" dist="38100" dir="2700000" algn="tl">
                    <a:srgbClr val="000000">
                      <a:alpha val="43137"/>
                    </a:srgbClr>
                  </a:outerShdw>
                </a:effectLst>
              </a:rPr>
              <a:t>    Üyelikleri </a:t>
            </a:r>
            <a:r>
              <a:rPr lang="tr-TR" sz="2000" b="1" dirty="0">
                <a:solidFill>
                  <a:srgbClr val="0070C0"/>
                </a:solidFill>
                <a:effectLst>
                  <a:outerShdw blurRad="38100" dist="38100" dir="2700000" algn="tl">
                    <a:srgbClr val="000000">
                      <a:alpha val="43137"/>
                    </a:srgbClr>
                  </a:outerShdw>
                </a:effectLst>
              </a:rPr>
              <a:t>ile Komisyon </a:t>
            </a:r>
            <a:r>
              <a:rPr lang="tr-TR" sz="2000" b="1" dirty="0" smtClean="0">
                <a:solidFill>
                  <a:srgbClr val="0070C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İzleyen  </a:t>
            </a:r>
            <a:r>
              <a:rPr lang="tr-TR" sz="2000" b="1" dirty="0">
                <a:solidFill>
                  <a:srgbClr val="C00000"/>
                </a:solidFill>
                <a:effectLst>
                  <a:outerShdw blurRad="38100" dist="38100" dir="2700000" algn="tl">
                    <a:srgbClr val="000000">
                      <a:alpha val="43137"/>
                    </a:srgbClr>
                  </a:outerShdw>
                </a:effectLst>
              </a:rPr>
              <a:t>1 Ay İçinde</a:t>
            </a:r>
            <a:r>
              <a:rPr lang="tr-TR" sz="2000" dirty="0"/>
              <a:t>,</a:t>
            </a:r>
          </a:p>
          <a:p>
            <a:pPr algn="just">
              <a:defRPr/>
            </a:pPr>
            <a:r>
              <a:rPr lang="tr-TR" sz="2000" b="1" dirty="0" smtClean="0">
                <a:solidFill>
                  <a:srgbClr val="0070C0"/>
                </a:solidFill>
                <a:effectLst>
                  <a:outerShdw blurRad="38100" dist="38100" dir="2700000" algn="tl">
                    <a:srgbClr val="000000">
                      <a:alpha val="43137"/>
                    </a:srgbClr>
                  </a:outerShdw>
                </a:effectLst>
              </a:rPr>
              <a:t>     Üyeliklerine </a:t>
            </a:r>
            <a:r>
              <a:rPr lang="tr-TR" sz="2000" b="1" dirty="0">
                <a:solidFill>
                  <a:srgbClr val="0070C0"/>
                </a:solidFill>
                <a:effectLst>
                  <a:outerShdw blurRad="38100" dist="38100" dir="2700000" algn="tl">
                    <a:srgbClr val="000000">
                      <a:alpha val="43137"/>
                    </a:srgbClr>
                  </a:outerShdw>
                </a:effectLst>
              </a:rPr>
              <a:t>Seçim ve Atamalarda</a:t>
            </a:r>
            <a:endParaRPr lang="tr-TR" sz="2000" b="1" dirty="0" smtClean="0">
              <a:solidFill>
                <a:srgbClr val="0070C0"/>
              </a:solidFill>
              <a:effectLst>
                <a:outerShdw blurRad="38100" dist="38100" dir="2700000" algn="tl">
                  <a:srgbClr val="000000">
                    <a:alpha val="43137"/>
                  </a:srgbClr>
                </a:outerShdw>
              </a:effectLst>
            </a:endParaRPr>
          </a:p>
          <a:p>
            <a:pPr marL="342900" lvl="0" indent="-342900">
              <a:buFont typeface="Wingdings" panose="05000000000000000000" pitchFamily="2" charset="2"/>
              <a:buChar char="Ø"/>
              <a:defRPr/>
            </a:pPr>
            <a:endParaRPr lang="tr-TR" sz="2000" b="1" dirty="0" smtClean="0">
              <a:solidFill>
                <a:srgbClr val="C00000"/>
              </a:solidFill>
              <a:effectLst>
                <a:outerShdw blurRad="38100" dist="38100" dir="2700000" algn="tl">
                  <a:srgbClr val="000000">
                    <a:alpha val="43137"/>
                  </a:srgbClr>
                </a:outerShdw>
              </a:effectLst>
            </a:endParaRPr>
          </a:p>
          <a:p>
            <a:pPr marL="342900" lvl="0" indent="-342900">
              <a:buFont typeface="Wingdings" panose="05000000000000000000" pitchFamily="2" charset="2"/>
              <a:buChar char="Ø"/>
              <a:defRPr/>
            </a:pPr>
            <a:r>
              <a:rPr lang="tr-TR" sz="2000" b="1" dirty="0" smtClean="0">
                <a:solidFill>
                  <a:srgbClr val="C00000"/>
                </a:solidFill>
                <a:effectLst>
                  <a:outerShdw blurRad="38100" dist="38100" dir="2700000" algn="tl">
                    <a:srgbClr val="000000">
                      <a:alpha val="43137"/>
                    </a:srgbClr>
                  </a:outerShdw>
                </a:effectLst>
              </a:rPr>
              <a:t> </a:t>
            </a:r>
            <a:r>
              <a:rPr lang="tr-TR" sz="2000" b="1" dirty="0" smtClean="0">
                <a:solidFill>
                  <a:srgbClr val="0070C0"/>
                </a:solidFill>
                <a:effectLst>
                  <a:outerShdw blurRad="38100" dist="38100" dir="2700000" algn="tl">
                    <a:srgbClr val="000000">
                      <a:alpha val="43137"/>
                    </a:srgbClr>
                  </a:outerShdw>
                </a:effectLst>
              </a:rPr>
              <a:t>Görevin Sona Ermesi Halinde,  </a:t>
            </a:r>
            <a:r>
              <a:rPr lang="tr-TR" sz="2000" dirty="0" smtClean="0">
                <a:solidFill>
                  <a:prstClr val="black"/>
                </a:solidFill>
              </a:rPr>
              <a:t> 	</a:t>
            </a:r>
            <a:r>
              <a:rPr lang="tr-TR" sz="2000" b="1" dirty="0" smtClean="0">
                <a:solidFill>
                  <a:srgbClr val="FF0000"/>
                </a:solidFill>
                <a:effectLst>
                  <a:outerShdw blurRad="38100" dist="38100" dir="2700000" algn="tl">
                    <a:srgbClr val="000000">
                      <a:alpha val="43137"/>
                    </a:srgbClr>
                  </a:outerShdw>
                </a:effectLst>
              </a:rPr>
              <a:t>Ayrılma Tarihini İzleyen 1 ay </a:t>
            </a:r>
          </a:p>
          <a:p>
            <a:pPr lvl="0">
              <a:defRPr/>
            </a:pPr>
            <a:r>
              <a:rPr lang="tr-TR" sz="2000" b="1" dirty="0">
                <a:solidFill>
                  <a:srgbClr val="FF0000"/>
                </a:solidFill>
                <a:effectLst>
                  <a:outerShdw blurRad="38100" dist="38100" dir="2700000" algn="tl">
                    <a:srgbClr val="000000">
                      <a:alpha val="43137"/>
                    </a:srgbClr>
                  </a:outerShdw>
                </a:effectLst>
              </a:rPr>
              <a:t>	</a:t>
            </a:r>
            <a:r>
              <a:rPr lang="tr-TR" sz="2000" b="1" dirty="0" smtClean="0">
                <a:solidFill>
                  <a:srgbClr val="FF0000"/>
                </a:solidFill>
                <a:effectLst>
                  <a:outerShdw blurRad="38100" dist="38100" dir="2700000" algn="tl">
                    <a:srgbClr val="000000">
                      <a:alpha val="43137"/>
                    </a:srgbClr>
                  </a:outerShdw>
                </a:effectLst>
              </a:rPr>
              <a:t>				içinde,</a:t>
            </a:r>
          </a:p>
          <a:p>
            <a:pPr algn="just">
              <a:defRPr/>
            </a:pPr>
            <a:r>
              <a:rPr lang="tr-TR" sz="2000" b="1" dirty="0" smtClean="0">
                <a:solidFill>
                  <a:srgbClr val="C00000"/>
                </a:solidFill>
                <a:effectLst>
                  <a:outerShdw blurRad="38100" dist="38100" dir="2700000" algn="tl">
                    <a:srgbClr val="000000">
                      <a:alpha val="43137"/>
                    </a:srgbClr>
                  </a:outerShdw>
                </a:effectLst>
              </a:rPr>
              <a:t> </a:t>
            </a:r>
            <a:r>
              <a:rPr lang="tr-TR" sz="2000" b="1" dirty="0" smtClean="0">
                <a:solidFill>
                  <a:srgbClr val="0070C0"/>
                </a:solidFill>
                <a:effectLst>
                  <a:outerShdw blurRad="38100" dist="38100" dir="2700000" algn="tl">
                    <a:srgbClr val="000000">
                      <a:alpha val="43137"/>
                    </a:srgbClr>
                  </a:outerShdw>
                </a:effectLst>
              </a:rPr>
              <a:t>     </a:t>
            </a:r>
            <a:r>
              <a:rPr lang="tr-TR" b="1" dirty="0" smtClean="0">
                <a:solidFill>
                  <a:srgbClr val="00B050"/>
                </a:solidFill>
                <a:effectLst>
                  <a:outerShdw blurRad="38100" dist="38100" dir="2700000" algn="tl">
                    <a:srgbClr val="000000">
                      <a:alpha val="43137"/>
                    </a:srgbClr>
                  </a:outerShdw>
                </a:effectLst>
              </a:rPr>
              <a:t>Verilmesi zorunludur. Aksi halde atama yapılmaz.</a:t>
            </a:r>
            <a:endParaRPr lang="tr-TR" b="1" dirty="0">
              <a:solidFill>
                <a:srgbClr val="00B050"/>
              </a:solidFill>
              <a:effectLst>
                <a:outerShdw blurRad="38100" dist="38100" dir="2700000" algn="tl">
                  <a:srgbClr val="000000">
                    <a:alpha val="43137"/>
                  </a:srgbClr>
                </a:outerShdw>
              </a:effectLst>
            </a:endParaRPr>
          </a:p>
        </p:txBody>
      </p:sp>
      <p:sp>
        <p:nvSpPr>
          <p:cNvPr id="4" name="Dikdörtgen 3"/>
          <p:cNvSpPr/>
          <p:nvPr/>
        </p:nvSpPr>
        <p:spPr>
          <a:xfrm>
            <a:off x="359467" y="683061"/>
            <a:ext cx="8461005" cy="8536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372274" y="1566779"/>
            <a:ext cx="8461005" cy="916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89751" y="5505629"/>
            <a:ext cx="8430721" cy="882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a:off x="389750" y="4529585"/>
            <a:ext cx="8443529" cy="916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87073" y="3489702"/>
            <a:ext cx="8450728" cy="925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389751" y="2513528"/>
            <a:ext cx="8450728" cy="916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1208705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88640"/>
            <a:ext cx="8064896" cy="6309420"/>
          </a:xfrm>
          <a:prstGeom prst="rect">
            <a:avLst/>
          </a:prstGeom>
        </p:spPr>
        <p:txBody>
          <a:bodyPr wrap="square">
            <a:spAutoFit/>
          </a:bodyPr>
          <a:lstStyle/>
          <a:p>
            <a:pPr algn="just">
              <a:defRPr/>
            </a:pPr>
            <a:endParaRPr lang="tr-TR" sz="2800" b="1" dirty="0" smtClean="0"/>
          </a:p>
          <a:p>
            <a:pPr algn="just">
              <a:defRPr/>
            </a:pPr>
            <a:r>
              <a:rPr lang="tr-TR" sz="2800" b="1" dirty="0" smtClean="0"/>
              <a:t>Ek </a:t>
            </a:r>
            <a:r>
              <a:rPr lang="tr-TR" sz="2800" b="1" dirty="0"/>
              <a:t>Mal Bildirimi: </a:t>
            </a:r>
            <a:endParaRPr lang="tr-TR" sz="2800" b="1" dirty="0" smtClean="0"/>
          </a:p>
          <a:p>
            <a:pPr algn="just">
              <a:defRPr/>
            </a:pPr>
            <a:endParaRPr lang="tr-TR" sz="2000" dirty="0"/>
          </a:p>
          <a:p>
            <a:pPr algn="just">
              <a:defRPr/>
            </a:pPr>
            <a:r>
              <a:rPr lang="tr-TR" sz="2400" dirty="0" smtClean="0"/>
              <a:t>	</a:t>
            </a:r>
          </a:p>
          <a:p>
            <a:pPr algn="just">
              <a:defRPr/>
            </a:pPr>
            <a:r>
              <a:rPr lang="tr-TR" sz="2400" dirty="0" smtClean="0"/>
              <a:t>	3628 </a:t>
            </a:r>
            <a:r>
              <a:rPr lang="tr-TR" sz="2400" dirty="0"/>
              <a:t>sayı Kanun kapsamında bulunanlar, </a:t>
            </a:r>
            <a:r>
              <a:rPr lang="tr-TR" sz="2400" dirty="0">
                <a:effectLst>
                  <a:outerShdw blurRad="38100" dist="38100" dir="2700000" algn="tl">
                    <a:srgbClr val="000000">
                      <a:alpha val="43137"/>
                    </a:srgbClr>
                  </a:outerShdw>
                </a:effectLst>
              </a:rPr>
              <a:t>kendileri, eşleri ve velayeti altındaki ergin olmayan yani </a:t>
            </a:r>
            <a:r>
              <a:rPr lang="tr-TR" sz="2400" dirty="0" err="1">
                <a:effectLst>
                  <a:outerShdw blurRad="38100" dist="38100" dir="2700000" algn="tl">
                    <a:srgbClr val="000000">
                      <a:alpha val="43137"/>
                    </a:srgbClr>
                  </a:outerShdw>
                </a:effectLst>
              </a:rPr>
              <a:t>onsekiz</a:t>
            </a:r>
            <a:r>
              <a:rPr lang="tr-TR" sz="2400" dirty="0">
                <a:effectLst>
                  <a:outerShdw blurRad="38100" dist="38100" dir="2700000" algn="tl">
                    <a:srgbClr val="000000">
                      <a:alpha val="43137"/>
                    </a:srgbClr>
                  </a:outerShdw>
                </a:effectLst>
              </a:rPr>
              <a:t> yaşını doldurmamış çocuklarının</a:t>
            </a:r>
            <a:r>
              <a:rPr lang="tr-TR" sz="2400" dirty="0"/>
              <a:t> </a:t>
            </a:r>
            <a:r>
              <a:rPr lang="tr-TR" sz="2400" dirty="0">
                <a:effectLst>
                  <a:outerShdw blurRad="38100" dist="38100" dir="2700000" algn="tl">
                    <a:srgbClr val="000000">
                      <a:alpha val="43137"/>
                    </a:srgbClr>
                  </a:outerShdw>
                </a:effectLst>
              </a:rPr>
              <a:t>şahsi mal varlıklarında </a:t>
            </a:r>
            <a:r>
              <a:rPr lang="tr-TR" sz="2400" dirty="0">
                <a:solidFill>
                  <a:srgbClr val="FF0000"/>
                </a:solidFill>
                <a:effectLst>
                  <a:outerShdw blurRad="38100" dist="38100" dir="2700000" algn="tl">
                    <a:srgbClr val="000000">
                      <a:alpha val="43137"/>
                    </a:srgbClr>
                  </a:outerShdw>
                </a:effectLst>
              </a:rPr>
              <a:t>önemli </a:t>
            </a:r>
            <a:r>
              <a:rPr lang="tr-TR" sz="2400" dirty="0">
                <a:effectLst>
                  <a:outerShdw blurRad="38100" dist="38100" dir="2700000" algn="tl">
                    <a:srgbClr val="000000">
                      <a:alpha val="43137"/>
                    </a:srgbClr>
                  </a:outerShdw>
                </a:effectLst>
              </a:rPr>
              <a:t>bir değişiklik olduğunda</a:t>
            </a:r>
            <a:r>
              <a:rPr lang="tr-TR" sz="2400" dirty="0"/>
              <a:t>, </a:t>
            </a:r>
            <a:r>
              <a:rPr lang="tr-TR" sz="2400" dirty="0" smtClean="0"/>
              <a:t>(</a:t>
            </a:r>
            <a:r>
              <a:rPr lang="tr-TR" sz="2400" dirty="0">
                <a:solidFill>
                  <a:srgbClr val="FF0000"/>
                </a:solidFill>
                <a:effectLst>
                  <a:outerShdw blurRad="38100" dist="38100" dir="2700000" algn="tl">
                    <a:srgbClr val="000000">
                      <a:alpha val="43137"/>
                    </a:srgbClr>
                  </a:outerShdw>
                </a:effectLst>
              </a:rPr>
              <a:t>memurun net aylığının beş katını aşması gerekliliğidir</a:t>
            </a:r>
            <a:r>
              <a:rPr lang="tr-TR" sz="2400" dirty="0" smtClean="0"/>
              <a:t>.</a:t>
            </a:r>
            <a:r>
              <a:rPr lang="tr-TR" sz="2400" dirty="0" smtClean="0">
                <a:effectLst>
                  <a:outerShdw blurRad="38100" dist="38100" dir="2700000" algn="tl">
                    <a:srgbClr val="000000">
                      <a:alpha val="43137"/>
                    </a:srgbClr>
                  </a:outerShdw>
                </a:effectLst>
              </a:rPr>
              <a:t>) değişikliği </a:t>
            </a:r>
            <a:r>
              <a:rPr lang="tr-TR" sz="2400" dirty="0">
                <a:effectLst>
                  <a:outerShdw blurRad="38100" dist="38100" dir="2700000" algn="tl">
                    <a:srgbClr val="000000">
                      <a:alpha val="43137"/>
                    </a:srgbClr>
                  </a:outerShdw>
                </a:effectLst>
              </a:rPr>
              <a:t>izleyen bir ay içinde yeni edindikleri mal, hak, gelir, alacak ve borçlara münhasır olmak üzere ek mal bildirimi vermek zorundadırlar</a:t>
            </a:r>
            <a:r>
              <a:rPr lang="tr-TR" sz="2400" dirty="0" smtClean="0"/>
              <a:t>.</a:t>
            </a:r>
            <a:r>
              <a:rPr lang="tr-TR" sz="2400" dirty="0">
                <a:effectLst>
                  <a:outerShdw blurRad="38100" dist="38100" dir="2700000" algn="tl">
                    <a:srgbClr val="000000">
                      <a:alpha val="43137"/>
                    </a:srgbClr>
                  </a:outerShdw>
                </a:effectLst>
              </a:rPr>
              <a:t> </a:t>
            </a:r>
            <a:endParaRPr lang="tr-TR" sz="2400" dirty="0" smtClean="0">
              <a:effectLst>
                <a:outerShdw blurRad="38100" dist="38100" dir="2700000" algn="tl">
                  <a:srgbClr val="000000">
                    <a:alpha val="43137"/>
                  </a:srgbClr>
                </a:outerShdw>
              </a:effectLst>
            </a:endParaRPr>
          </a:p>
          <a:p>
            <a:pPr algn="just">
              <a:defRPr/>
            </a:pPr>
            <a:endParaRPr lang="tr-TR" sz="2400" dirty="0">
              <a:solidFill>
                <a:srgbClr val="FF0000"/>
              </a:solidFill>
              <a:effectLst>
                <a:outerShdw blurRad="38100" dist="38100" dir="2700000" algn="tl">
                  <a:srgbClr val="000000">
                    <a:alpha val="43137"/>
                  </a:srgbClr>
                </a:outerShdw>
              </a:effectLst>
            </a:endParaRPr>
          </a:p>
          <a:p>
            <a:pPr algn="just">
              <a:defRPr/>
            </a:pPr>
            <a:r>
              <a:rPr lang="tr-TR" sz="2400" dirty="0" smtClean="0">
                <a:solidFill>
                  <a:srgbClr val="FF0000"/>
                </a:solidFill>
                <a:effectLst>
                  <a:outerShdw blurRad="38100" dist="38100" dir="2700000" algn="tl">
                    <a:srgbClr val="000000">
                      <a:alpha val="43137"/>
                    </a:srgbClr>
                  </a:outerShdw>
                </a:effectLst>
              </a:rPr>
              <a:t>	Ek </a:t>
            </a:r>
            <a:r>
              <a:rPr lang="tr-TR" sz="2400" dirty="0">
                <a:solidFill>
                  <a:srgbClr val="FF0000"/>
                </a:solidFill>
                <a:effectLst>
                  <a:outerShdw blurRad="38100" dist="38100" dir="2700000" algn="tl">
                    <a:srgbClr val="000000">
                      <a:alpha val="43137"/>
                    </a:srgbClr>
                  </a:outerShdw>
                </a:effectLst>
              </a:rPr>
              <a:t>mal bildirimi verilmesinde malın mahiyetinin ve miktarının birlikte aranması gerektiği anlaşılmaktadır.</a:t>
            </a:r>
          </a:p>
          <a:p>
            <a:pPr algn="just">
              <a:defRPr/>
            </a:pPr>
            <a:endParaRPr lang="tr-TR" sz="2000" b="1" dirty="0">
              <a:solidFill>
                <a:srgbClr val="002060"/>
              </a:solidFill>
              <a:effectLst>
                <a:outerShdw blurRad="38100" dist="38100" dir="2700000" algn="tl">
                  <a:srgbClr val="000000">
                    <a:alpha val="43137"/>
                  </a:srgbClr>
                </a:outerShdw>
              </a:effectLst>
            </a:endParaRPr>
          </a:p>
          <a:p>
            <a:pPr algn="just">
              <a:defRPr/>
            </a:pPr>
            <a:endParaRPr lang="tr-TR" sz="2000" dirty="0">
              <a:solidFill>
                <a:srgbClr val="002060"/>
              </a:solidFill>
            </a:endParaRP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107933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88640"/>
            <a:ext cx="8064896" cy="3477875"/>
          </a:xfrm>
          <a:prstGeom prst="rect">
            <a:avLst/>
          </a:prstGeom>
        </p:spPr>
        <p:txBody>
          <a:bodyPr wrap="square">
            <a:spAutoFit/>
          </a:bodyPr>
          <a:lstStyle/>
          <a:p>
            <a:pPr algn="just">
              <a:defRPr/>
            </a:pPr>
            <a:r>
              <a:rPr lang="tr-TR" sz="2200" b="1" dirty="0">
                <a:effectLst>
                  <a:outerShdw blurRad="38100" dist="38100" dir="2700000" algn="tl">
                    <a:srgbClr val="000000">
                      <a:alpha val="43137"/>
                    </a:srgbClr>
                  </a:outerShdw>
                </a:effectLst>
              </a:rPr>
              <a:t>Yönetmeliğin bu hükmünden hareketle, </a:t>
            </a:r>
            <a:endParaRPr lang="tr-TR" sz="2200" b="1" dirty="0" smtClean="0">
              <a:effectLst>
                <a:outerShdw blurRad="38100" dist="38100" dir="2700000" algn="tl">
                  <a:srgbClr val="000000">
                    <a:alpha val="43137"/>
                  </a:srgbClr>
                </a:outerShdw>
              </a:effectLst>
            </a:endParaRPr>
          </a:p>
          <a:p>
            <a:pPr algn="just">
              <a:defRPr/>
            </a:pPr>
            <a:r>
              <a:rPr lang="tr-TR" sz="2200" b="1" dirty="0" smtClean="0">
                <a:solidFill>
                  <a:srgbClr val="FF0000"/>
                </a:solidFill>
                <a:effectLst>
                  <a:outerShdw blurRad="38100" dist="38100" dir="2700000" algn="tl">
                    <a:srgbClr val="000000">
                      <a:alpha val="43137"/>
                    </a:srgbClr>
                  </a:outerShdw>
                </a:effectLst>
              </a:rPr>
              <a:t>	Taşınır veya Taşınmaz malın tutarının; net </a:t>
            </a:r>
            <a:r>
              <a:rPr lang="tr-TR" sz="2200" b="1" dirty="0">
                <a:solidFill>
                  <a:srgbClr val="FF0000"/>
                </a:solidFill>
                <a:effectLst>
                  <a:outerShdw blurRad="38100" dist="38100" dir="2700000" algn="tl">
                    <a:srgbClr val="000000">
                      <a:alpha val="43137"/>
                    </a:srgbClr>
                  </a:outerShdw>
                </a:effectLst>
              </a:rPr>
              <a:t>aylık tutarının beş katından az </a:t>
            </a:r>
            <a:r>
              <a:rPr lang="tr-TR" sz="2200" b="1" dirty="0" smtClean="0">
                <a:solidFill>
                  <a:srgbClr val="FF0000"/>
                </a:solidFill>
                <a:effectLst>
                  <a:outerShdw blurRad="38100" dist="38100" dir="2700000" algn="tl">
                    <a:srgbClr val="000000">
                      <a:alpha val="43137"/>
                    </a:srgbClr>
                  </a:outerShdw>
                </a:effectLst>
              </a:rPr>
              <a:t>olması halinde ek beyan </a:t>
            </a:r>
            <a:r>
              <a:rPr lang="tr-TR" sz="2200" b="1" dirty="0">
                <a:solidFill>
                  <a:srgbClr val="FF0000"/>
                </a:solidFill>
                <a:effectLst>
                  <a:outerShdw blurRad="38100" dist="38100" dir="2700000" algn="tl">
                    <a:srgbClr val="000000">
                      <a:alpha val="43137"/>
                    </a:srgbClr>
                  </a:outerShdw>
                </a:effectLst>
              </a:rPr>
              <a:t>zorunluluğu bulunmamaktadır</a:t>
            </a:r>
            <a:r>
              <a:rPr lang="tr-TR" sz="2200" b="1" dirty="0">
                <a:solidFill>
                  <a:srgbClr val="FF0000"/>
                </a:solidFill>
              </a:rPr>
              <a:t>.</a:t>
            </a:r>
            <a:r>
              <a:rPr lang="tr-TR" sz="2200" dirty="0">
                <a:solidFill>
                  <a:srgbClr val="FF0000"/>
                </a:solidFill>
              </a:rPr>
              <a:t> </a:t>
            </a:r>
            <a:endParaRPr lang="tr-TR" sz="2200" dirty="0" smtClean="0">
              <a:solidFill>
                <a:srgbClr val="FF0000"/>
              </a:solidFill>
            </a:endParaRPr>
          </a:p>
          <a:p>
            <a:pPr algn="just">
              <a:defRPr/>
            </a:pPr>
            <a:r>
              <a:rPr lang="tr-TR" sz="2200" dirty="0" smtClean="0"/>
              <a:t>	Burada </a:t>
            </a:r>
            <a:r>
              <a:rPr lang="tr-TR" sz="2200" dirty="0"/>
              <a:t>dikkat edilmesi gereken husus; </a:t>
            </a:r>
            <a:endParaRPr lang="tr-TR" sz="2200" dirty="0" smtClean="0"/>
          </a:p>
          <a:p>
            <a:pPr algn="just">
              <a:defRPr/>
            </a:pPr>
            <a:r>
              <a:rPr lang="tr-TR" sz="2200" b="1" dirty="0" smtClean="0">
                <a:solidFill>
                  <a:srgbClr val="FF0000"/>
                </a:solidFill>
                <a:effectLst>
                  <a:outerShdw blurRad="38100" dist="38100" dir="2700000" algn="tl">
                    <a:srgbClr val="000000">
                      <a:alpha val="43137"/>
                    </a:srgbClr>
                  </a:outerShdw>
                </a:effectLst>
              </a:rPr>
              <a:t>	</a:t>
            </a:r>
            <a:r>
              <a:rPr lang="tr-TR" sz="2200" b="1" u="sng" dirty="0" smtClean="0">
                <a:solidFill>
                  <a:srgbClr val="FF0000"/>
                </a:solidFill>
                <a:effectLst>
                  <a:outerShdw blurRad="38100" dist="38100" dir="2700000" algn="tl">
                    <a:srgbClr val="000000">
                      <a:alpha val="43137"/>
                    </a:srgbClr>
                  </a:outerShdw>
                </a:effectLst>
              </a:rPr>
              <a:t>Taşınmazların</a:t>
            </a:r>
            <a:r>
              <a:rPr lang="tr-TR" sz="2200" b="1" dirty="0" smtClean="0">
                <a:solidFill>
                  <a:srgbClr val="FF0000"/>
                </a:solidFill>
                <a:effectLst>
                  <a:outerShdw blurRad="38100" dist="38100" dir="2700000" algn="tl">
                    <a:srgbClr val="000000">
                      <a:alpha val="43137"/>
                    </a:srgbClr>
                  </a:outerShdw>
                </a:effectLst>
              </a:rPr>
              <a:t> değerine </a:t>
            </a:r>
            <a:r>
              <a:rPr lang="tr-TR" sz="2200" b="1" dirty="0">
                <a:solidFill>
                  <a:srgbClr val="FF0000"/>
                </a:solidFill>
                <a:effectLst>
                  <a:outerShdw blurRad="38100" dist="38100" dir="2700000" algn="tl">
                    <a:srgbClr val="000000">
                      <a:alpha val="43137"/>
                    </a:srgbClr>
                  </a:outerShdw>
                </a:effectLst>
              </a:rPr>
              <a:t>bakılmaksızın </a:t>
            </a:r>
            <a:r>
              <a:rPr lang="tr-TR" sz="2200" b="1" dirty="0" smtClean="0">
                <a:solidFill>
                  <a:srgbClr val="FF0000"/>
                </a:solidFill>
                <a:effectLst>
                  <a:outerShdw blurRad="38100" dist="38100" dir="2700000" algn="tl">
                    <a:srgbClr val="000000">
                      <a:alpha val="43137"/>
                    </a:srgbClr>
                  </a:outerShdw>
                </a:effectLst>
              </a:rPr>
              <a:t>genel beyan döneminde bildirilmesi </a:t>
            </a:r>
            <a:r>
              <a:rPr lang="tr-TR" sz="2200" b="1" dirty="0">
                <a:solidFill>
                  <a:srgbClr val="FF0000"/>
                </a:solidFill>
                <a:effectLst>
                  <a:outerShdw blurRad="38100" dist="38100" dir="2700000" algn="tl">
                    <a:srgbClr val="000000">
                      <a:alpha val="43137"/>
                    </a:srgbClr>
                  </a:outerShdw>
                </a:effectLst>
              </a:rPr>
              <a:t>zorunluluğu </a:t>
            </a:r>
            <a:r>
              <a:rPr lang="tr-TR" sz="2200" b="1" dirty="0" smtClean="0">
                <a:solidFill>
                  <a:srgbClr val="FF0000"/>
                </a:solidFill>
                <a:effectLst>
                  <a:outerShdw blurRad="38100" dist="38100" dir="2700000" algn="tl">
                    <a:srgbClr val="000000">
                      <a:alpha val="43137"/>
                    </a:srgbClr>
                  </a:outerShdw>
                </a:effectLst>
              </a:rPr>
              <a:t>vardır.</a:t>
            </a:r>
          </a:p>
          <a:p>
            <a:pPr algn="just">
              <a:defRPr/>
            </a:pPr>
            <a:endParaRPr lang="tr-TR" sz="2200" b="1" dirty="0" smtClean="0">
              <a:solidFill>
                <a:srgbClr val="FF0000"/>
              </a:solidFill>
              <a:effectLst>
                <a:outerShdw blurRad="38100" dist="38100" dir="2700000" algn="tl">
                  <a:srgbClr val="000000">
                    <a:alpha val="43137"/>
                  </a:srgbClr>
                </a:outerShdw>
              </a:effectLst>
            </a:endParaRPr>
          </a:p>
          <a:p>
            <a:pPr algn="just">
              <a:defRPr/>
            </a:pPr>
            <a:r>
              <a:rPr lang="tr-TR" sz="2200" b="1" dirty="0" smtClean="0">
                <a:solidFill>
                  <a:srgbClr val="FF0000"/>
                </a:solidFill>
                <a:effectLst>
                  <a:outerShdw blurRad="38100" dist="38100" dir="2700000" algn="tl">
                    <a:srgbClr val="000000">
                      <a:alpha val="43137"/>
                    </a:srgbClr>
                  </a:outerShdw>
                </a:effectLst>
              </a:rPr>
              <a:t>	Veraset </a:t>
            </a:r>
            <a:r>
              <a:rPr lang="tr-TR" sz="2200" b="1" dirty="0">
                <a:solidFill>
                  <a:srgbClr val="FF0000"/>
                </a:solidFill>
                <a:effectLst>
                  <a:outerShdw blurRad="38100" dist="38100" dir="2700000" algn="tl">
                    <a:srgbClr val="000000">
                      <a:alpha val="43137"/>
                    </a:srgbClr>
                  </a:outerShdw>
                </a:effectLst>
              </a:rPr>
              <a:t>yoluyla </a:t>
            </a:r>
            <a:r>
              <a:rPr lang="tr-TR" sz="2200" b="1" dirty="0">
                <a:solidFill>
                  <a:srgbClr val="FF0000"/>
                </a:solidFill>
              </a:rPr>
              <a:t>edinilen </a:t>
            </a:r>
            <a:r>
              <a:rPr lang="tr-TR" sz="2200" b="1" dirty="0" smtClean="0">
                <a:solidFill>
                  <a:srgbClr val="FF0000"/>
                </a:solidFill>
              </a:rPr>
              <a:t>mallar için 1 ay içeresinde ek </a:t>
            </a:r>
            <a:r>
              <a:rPr lang="tr-TR" sz="2200" b="1" dirty="0">
                <a:solidFill>
                  <a:srgbClr val="FF0000"/>
                </a:solidFill>
              </a:rPr>
              <a:t>mal bildiriminde bulunulması gerekmektedir</a:t>
            </a:r>
            <a:r>
              <a:rPr lang="tr-TR" sz="2200" b="1" dirty="0"/>
              <a:t>.</a:t>
            </a:r>
            <a:endParaRPr lang="tr-TR" sz="2200" dirty="0"/>
          </a:p>
        </p:txBody>
      </p:sp>
      <p:sp>
        <p:nvSpPr>
          <p:cNvPr id="3" name="Dikdörtgen 2"/>
          <p:cNvSpPr/>
          <p:nvPr/>
        </p:nvSpPr>
        <p:spPr>
          <a:xfrm>
            <a:off x="470656" y="3671079"/>
            <a:ext cx="8064896" cy="2862322"/>
          </a:xfrm>
          <a:prstGeom prst="rect">
            <a:avLst/>
          </a:prstGeom>
        </p:spPr>
        <p:txBody>
          <a:bodyPr wrap="square">
            <a:spAutoFit/>
          </a:bodyPr>
          <a:lstStyle/>
          <a:p>
            <a:pPr algn="just">
              <a:defRPr/>
            </a:pPr>
            <a:r>
              <a:rPr lang="tr-TR" sz="2000" b="1" dirty="0" smtClean="0"/>
              <a:t>	ÖRNEK</a:t>
            </a:r>
            <a:r>
              <a:rPr lang="tr-TR" sz="2000" b="1" dirty="0"/>
              <a:t>:</a:t>
            </a:r>
            <a:r>
              <a:rPr lang="tr-TR" sz="2000" dirty="0"/>
              <a:t> </a:t>
            </a:r>
            <a:r>
              <a:rPr lang="tr-TR" sz="2000" b="1" dirty="0" smtClean="0"/>
              <a:t>Aylık </a:t>
            </a:r>
            <a:r>
              <a:rPr lang="tr-TR" sz="2000" b="1" dirty="0"/>
              <a:t>net maaşı </a:t>
            </a:r>
            <a:r>
              <a:rPr lang="tr-TR" sz="2000" b="1" dirty="0" smtClean="0"/>
              <a:t>4.000- </a:t>
            </a:r>
            <a:r>
              <a:rPr lang="tr-TR" sz="2000" b="1" dirty="0"/>
              <a:t>TL </a:t>
            </a:r>
            <a:r>
              <a:rPr lang="tr-TR" sz="2000" dirty="0"/>
              <a:t>olan bir </a:t>
            </a:r>
            <a:r>
              <a:rPr lang="tr-TR" sz="2000" dirty="0" smtClean="0"/>
              <a:t>memurun, 15</a:t>
            </a:r>
            <a:r>
              <a:rPr lang="tr-TR" sz="2000" b="1" dirty="0" smtClean="0"/>
              <a:t>/10/2018 </a:t>
            </a:r>
            <a:r>
              <a:rPr lang="tr-TR" sz="2000" b="1" dirty="0"/>
              <a:t>tarihinde </a:t>
            </a:r>
            <a:r>
              <a:rPr lang="tr-TR" sz="2000" b="1" dirty="0" smtClean="0"/>
              <a:t>65.000–TL </a:t>
            </a:r>
            <a:r>
              <a:rPr lang="tr-TR" sz="2000" b="1" dirty="0"/>
              <a:t>tutarında bir taşınmaz edindiği</a:t>
            </a:r>
            <a:r>
              <a:rPr lang="tr-TR" sz="2000" dirty="0"/>
              <a:t>, </a:t>
            </a:r>
            <a:r>
              <a:rPr lang="tr-TR" sz="2000" b="1" dirty="0" smtClean="0"/>
              <a:t>bunun için  17.000-TL </a:t>
            </a:r>
            <a:r>
              <a:rPr lang="tr-TR" sz="2000" b="1" dirty="0"/>
              <a:t>tutarında kredi çektiği ve </a:t>
            </a:r>
            <a:r>
              <a:rPr lang="tr-TR" sz="2000" b="1" dirty="0" smtClean="0"/>
              <a:t>48.000-TL </a:t>
            </a:r>
            <a:r>
              <a:rPr lang="tr-TR" sz="2000" b="1" dirty="0"/>
              <a:t>tutarındaki arabasını satması halinde;</a:t>
            </a:r>
            <a:r>
              <a:rPr lang="tr-TR" sz="2000" dirty="0"/>
              <a:t> - </a:t>
            </a:r>
            <a:r>
              <a:rPr lang="tr-TR" sz="2000" b="1" dirty="0" smtClean="0"/>
              <a:t>65.000-TL </a:t>
            </a:r>
            <a:r>
              <a:rPr lang="tr-TR" sz="2000" b="1" dirty="0" err="1"/>
              <a:t>lik</a:t>
            </a:r>
            <a:r>
              <a:rPr lang="tr-TR" sz="2000" b="1" dirty="0"/>
              <a:t> taşınmazın değeri ve </a:t>
            </a:r>
            <a:r>
              <a:rPr lang="tr-TR" sz="2000" b="1" dirty="0" smtClean="0"/>
              <a:t>48.000-TL </a:t>
            </a:r>
            <a:r>
              <a:rPr lang="tr-TR" sz="2000" b="1" dirty="0" err="1"/>
              <a:t>lik</a:t>
            </a:r>
            <a:r>
              <a:rPr lang="tr-TR" sz="2000" b="1" dirty="0"/>
              <a:t> araba satış tutarı; memurun net maaşının 5 katını </a:t>
            </a:r>
            <a:r>
              <a:rPr lang="tr-TR" sz="2000" b="1" dirty="0" smtClean="0"/>
              <a:t>aştığı </a:t>
            </a:r>
            <a:r>
              <a:rPr lang="tr-TR" sz="2000" b="1" dirty="0"/>
              <a:t>için hem taşınmaz hem de araba satışı için </a:t>
            </a:r>
            <a:r>
              <a:rPr lang="tr-TR" sz="2000" b="1" dirty="0" smtClean="0"/>
              <a:t>15/11/2018 </a:t>
            </a:r>
            <a:r>
              <a:rPr lang="tr-TR" sz="2000" b="1" dirty="0"/>
              <a:t>tarihine kadar ek mal bildiriminde ve </a:t>
            </a:r>
            <a:r>
              <a:rPr lang="tr-TR" sz="2000" b="1" dirty="0" smtClean="0"/>
              <a:t>28/02/2020 </a:t>
            </a:r>
            <a:r>
              <a:rPr lang="tr-TR" sz="2000" b="1" dirty="0"/>
              <a:t>tarihine kadar da genel mal bildiriminde bulunması gerekmektedir. </a:t>
            </a:r>
          </a:p>
        </p:txBody>
      </p:sp>
      <p:pic>
        <p:nvPicPr>
          <p:cNvPr id="5"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896295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enginlik belirtiler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7920880" cy="54006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illa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599639"/>
            <a:ext cx="3816424" cy="29977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ra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940152" y="5031178"/>
            <a:ext cx="3111488"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01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891213"/>
            <a:ext cx="8064896" cy="2677656"/>
          </a:xfrm>
          <a:prstGeom prst="rect">
            <a:avLst/>
          </a:prstGeom>
        </p:spPr>
        <p:txBody>
          <a:bodyPr wrap="square">
            <a:spAutoFit/>
          </a:bodyPr>
          <a:lstStyle/>
          <a:p>
            <a:pPr algn="just">
              <a:defRPr/>
            </a:pPr>
            <a:r>
              <a:rPr lang="tr-TR" sz="2400" b="1" dirty="0" smtClean="0"/>
              <a:t>	Ayrıca</a:t>
            </a:r>
            <a:r>
              <a:rPr lang="tr-TR" sz="2400" b="1" dirty="0"/>
              <a:t>, </a:t>
            </a:r>
            <a:r>
              <a:rPr lang="tr-TR" sz="2400" b="1" dirty="0" smtClean="0">
                <a:solidFill>
                  <a:srgbClr val="002060"/>
                </a:solidFill>
                <a:effectLst>
                  <a:outerShdw blurRad="38100" dist="38100" dir="2700000" algn="tl">
                    <a:srgbClr val="000000">
                      <a:alpha val="43137"/>
                    </a:srgbClr>
                  </a:outerShdw>
                </a:effectLst>
              </a:rPr>
              <a:t>17.000-TLlik </a:t>
            </a:r>
            <a:r>
              <a:rPr lang="tr-TR" sz="2400" b="1" dirty="0">
                <a:solidFill>
                  <a:srgbClr val="002060"/>
                </a:solidFill>
                <a:effectLst>
                  <a:outerShdw blurRad="38100" dist="38100" dir="2700000" algn="tl">
                    <a:srgbClr val="000000">
                      <a:alpha val="43137"/>
                    </a:srgbClr>
                  </a:outerShdw>
                </a:effectLst>
              </a:rPr>
              <a:t>kredinin memurun net maaşının 5 katını </a:t>
            </a:r>
            <a:r>
              <a:rPr lang="tr-TR" sz="2400" b="1" dirty="0" smtClean="0">
                <a:solidFill>
                  <a:srgbClr val="002060"/>
                </a:solidFill>
                <a:effectLst>
                  <a:outerShdw blurRad="38100" dist="38100" dir="2700000" algn="tl">
                    <a:srgbClr val="000000">
                      <a:alpha val="43137"/>
                    </a:srgbClr>
                  </a:outerShdw>
                </a:effectLst>
              </a:rPr>
              <a:t>(4.000 </a:t>
            </a:r>
            <a:r>
              <a:rPr lang="tr-TR" sz="2400" b="1" dirty="0">
                <a:solidFill>
                  <a:srgbClr val="002060"/>
                </a:solidFill>
                <a:effectLst>
                  <a:outerShdw blurRad="38100" dist="38100" dir="2700000" algn="tl">
                    <a:srgbClr val="000000">
                      <a:alpha val="43137"/>
                    </a:srgbClr>
                  </a:outerShdw>
                </a:effectLst>
              </a:rPr>
              <a:t>x 5 = </a:t>
            </a:r>
            <a:r>
              <a:rPr lang="tr-TR" sz="2400" b="1" dirty="0" smtClean="0">
                <a:solidFill>
                  <a:srgbClr val="002060"/>
                </a:solidFill>
                <a:effectLst>
                  <a:outerShdw blurRad="38100" dist="38100" dir="2700000" algn="tl">
                    <a:srgbClr val="000000">
                      <a:alpha val="43137"/>
                    </a:srgbClr>
                  </a:outerShdw>
                </a:effectLst>
              </a:rPr>
              <a:t>20.000-TL</a:t>
            </a:r>
            <a:r>
              <a:rPr lang="tr-TR" sz="2400" b="1" dirty="0">
                <a:solidFill>
                  <a:srgbClr val="002060"/>
                </a:solidFill>
                <a:effectLst>
                  <a:outerShdw blurRad="38100" dist="38100" dir="2700000" algn="tl">
                    <a:srgbClr val="000000">
                      <a:alpha val="43137"/>
                    </a:srgbClr>
                  </a:outerShdw>
                </a:effectLst>
              </a:rPr>
              <a:t>) aşmamasına rağmen </a:t>
            </a:r>
            <a:r>
              <a:rPr lang="tr-TR" sz="2400" b="1" dirty="0">
                <a:solidFill>
                  <a:schemeClr val="accent2">
                    <a:lumMod val="75000"/>
                  </a:schemeClr>
                </a:solidFill>
                <a:effectLst>
                  <a:outerShdw blurRad="38100" dist="38100" dir="2700000" algn="tl">
                    <a:srgbClr val="000000">
                      <a:alpha val="43137"/>
                    </a:srgbClr>
                  </a:outerShdw>
                </a:effectLst>
              </a:rPr>
              <a:t>aynı zaman dilimi ve aynı iş için kullanıldığı dikkate alındığında buna ilişkin bildirimde bulunulması </a:t>
            </a:r>
            <a:r>
              <a:rPr lang="tr-TR" sz="2400" b="1" dirty="0">
                <a:solidFill>
                  <a:srgbClr val="002060"/>
                </a:solidFill>
                <a:effectLst>
                  <a:outerShdw blurRad="38100" dist="38100" dir="2700000" algn="tl">
                    <a:srgbClr val="000000">
                      <a:alpha val="43137"/>
                    </a:srgbClr>
                  </a:outerShdw>
                </a:effectLst>
              </a:rPr>
              <a:t>gerektiğinden </a:t>
            </a:r>
            <a:r>
              <a:rPr lang="tr-TR" sz="2400" b="1" dirty="0">
                <a:solidFill>
                  <a:srgbClr val="C00000"/>
                </a:solidFill>
                <a:effectLst>
                  <a:outerShdw blurRad="38100" dist="38100" dir="2700000" algn="tl">
                    <a:srgbClr val="000000">
                      <a:alpha val="43137"/>
                    </a:srgbClr>
                  </a:outerShdw>
                </a:effectLst>
              </a:rPr>
              <a:t>bu kredi tutarının da aynı ek mal bildirimiyle birleştirilerek diğer mallar ile bildirilmesi gerekmektedir</a:t>
            </a:r>
            <a:r>
              <a:rPr lang="tr-TR" sz="2400" b="1" dirty="0"/>
              <a:t>.</a:t>
            </a:r>
            <a:endParaRPr lang="tr-TR" sz="2400" dirty="0"/>
          </a:p>
        </p:txBody>
      </p:sp>
      <p:sp>
        <p:nvSpPr>
          <p:cNvPr id="3" name="Dikdörtgen 2"/>
          <p:cNvSpPr/>
          <p:nvPr/>
        </p:nvSpPr>
        <p:spPr>
          <a:xfrm>
            <a:off x="438404" y="3789040"/>
            <a:ext cx="8064896" cy="2308324"/>
          </a:xfrm>
          <a:prstGeom prst="rect">
            <a:avLst/>
          </a:prstGeom>
        </p:spPr>
        <p:txBody>
          <a:bodyPr wrap="square">
            <a:spAutoFit/>
          </a:bodyPr>
          <a:lstStyle/>
          <a:p>
            <a:pPr algn="just">
              <a:defRPr/>
            </a:pPr>
            <a:r>
              <a:rPr lang="tr-TR" sz="2400" b="1" dirty="0" smtClean="0">
                <a:solidFill>
                  <a:srgbClr val="C00000"/>
                </a:solidFill>
              </a:rPr>
              <a:t>	ÖRNEK</a:t>
            </a:r>
            <a:r>
              <a:rPr lang="tr-TR" sz="2400" b="1" dirty="0">
                <a:solidFill>
                  <a:srgbClr val="C00000"/>
                </a:solidFill>
              </a:rPr>
              <a:t>:</a:t>
            </a:r>
            <a:r>
              <a:rPr lang="tr-TR" sz="2400" dirty="0"/>
              <a:t> </a:t>
            </a:r>
            <a:r>
              <a:rPr lang="tr-TR" sz="2400" b="1" dirty="0">
                <a:solidFill>
                  <a:srgbClr val="002060"/>
                </a:solidFill>
                <a:effectLst>
                  <a:outerShdw blurRad="38100" dist="38100" dir="2700000" algn="tl">
                    <a:srgbClr val="000000">
                      <a:alpha val="43137"/>
                    </a:srgbClr>
                  </a:outerShdw>
                </a:effectLst>
              </a:rPr>
              <a:t>Aynı kişinin her ay maaşından arttırarak biriktirdiği</a:t>
            </a:r>
            <a:r>
              <a:rPr lang="tr-TR" sz="2400" b="1" dirty="0">
                <a:solidFill>
                  <a:srgbClr val="C00000"/>
                </a:solidFill>
                <a:effectLst>
                  <a:outerShdw blurRad="38100" dist="38100" dir="2700000" algn="tl">
                    <a:srgbClr val="000000">
                      <a:alpha val="43137"/>
                    </a:srgbClr>
                  </a:outerShdw>
                </a:effectLst>
              </a:rPr>
              <a:t> ve net maaşının 5 katını aşacak şekilde </a:t>
            </a:r>
            <a:r>
              <a:rPr lang="tr-TR" sz="2400" b="1" dirty="0" smtClean="0">
                <a:solidFill>
                  <a:srgbClr val="C00000"/>
                </a:solidFill>
                <a:effectLst>
                  <a:outerShdw blurRad="38100" dist="38100" dir="2700000" algn="tl">
                    <a:srgbClr val="000000">
                      <a:alpha val="43137"/>
                    </a:srgbClr>
                  </a:outerShdw>
                </a:effectLst>
              </a:rPr>
              <a:t>25.000-TL </a:t>
            </a:r>
            <a:r>
              <a:rPr lang="tr-TR" sz="2400" b="1" dirty="0">
                <a:solidFill>
                  <a:srgbClr val="C00000"/>
                </a:solidFill>
                <a:effectLst>
                  <a:outerShdw blurRad="38100" dist="38100" dir="2700000" algn="tl">
                    <a:srgbClr val="000000">
                      <a:alpha val="43137"/>
                    </a:srgbClr>
                  </a:outerShdw>
                </a:effectLst>
              </a:rPr>
              <a:t>tutarında bir meblağ için de ek mal bildiriminde bulunmasına gerek bulunmamaktadır.</a:t>
            </a:r>
            <a:r>
              <a:rPr lang="tr-TR" sz="2400" dirty="0"/>
              <a:t> </a:t>
            </a:r>
            <a:endParaRPr lang="tr-TR" sz="2400" dirty="0" smtClean="0"/>
          </a:p>
          <a:p>
            <a:pPr algn="just">
              <a:defRPr/>
            </a:pPr>
            <a:r>
              <a:rPr lang="tr-TR" sz="2400" dirty="0" smtClean="0"/>
              <a:t>Çünkü </a:t>
            </a:r>
            <a:r>
              <a:rPr lang="tr-TR" sz="2400" b="1" dirty="0">
                <a:solidFill>
                  <a:srgbClr val="0070C0"/>
                </a:solidFill>
                <a:effectLst>
                  <a:outerShdw blurRad="38100" dist="38100" dir="2700000" algn="tl">
                    <a:srgbClr val="000000">
                      <a:alpha val="43137"/>
                    </a:srgbClr>
                  </a:outerShdw>
                </a:effectLst>
              </a:rPr>
              <a:t>bu meblağ ani bir artış olmadığı için kişinin mal varlığında önemli bir değişiklik sayılmamaktadır.</a:t>
            </a:r>
          </a:p>
        </p:txBody>
      </p:sp>
      <p:pic>
        <p:nvPicPr>
          <p:cNvPr id="5"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1263292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20688"/>
            <a:ext cx="8064896" cy="5940088"/>
          </a:xfrm>
          <a:prstGeom prst="rect">
            <a:avLst/>
          </a:prstGeom>
        </p:spPr>
        <p:txBody>
          <a:bodyPr wrap="square">
            <a:spAutoFit/>
          </a:bodyPr>
          <a:lstStyle/>
          <a:p>
            <a:pPr algn="just">
              <a:defRPr/>
            </a:pPr>
            <a:r>
              <a:rPr lang="tr-TR" sz="2400" b="1" dirty="0">
                <a:solidFill>
                  <a:srgbClr val="FF0000"/>
                </a:solidFill>
                <a:effectLst>
                  <a:outerShdw blurRad="38100" dist="38100" dir="2700000" algn="tl">
                    <a:srgbClr val="000000">
                      <a:alpha val="43137"/>
                    </a:srgbClr>
                  </a:outerShdw>
                </a:effectLst>
              </a:rPr>
              <a:t>Mal Bildirimlerinin Yenilenmesi (Genel Beyan):</a:t>
            </a:r>
            <a:r>
              <a:rPr lang="tr-TR" sz="2400" dirty="0">
                <a:solidFill>
                  <a:srgbClr val="FF0000"/>
                </a:solidFill>
                <a:effectLst>
                  <a:outerShdw blurRad="38100" dist="38100" dir="2700000" algn="tl">
                    <a:srgbClr val="000000">
                      <a:alpha val="43137"/>
                    </a:srgbClr>
                  </a:outerShdw>
                </a:effectLst>
              </a:rPr>
              <a:t> </a:t>
            </a:r>
            <a:endParaRPr lang="tr-TR" sz="2400" dirty="0" smtClean="0">
              <a:solidFill>
                <a:srgbClr val="FF0000"/>
              </a:solidFill>
              <a:effectLst>
                <a:outerShdw blurRad="38100" dist="38100" dir="2700000" algn="tl">
                  <a:srgbClr val="000000">
                    <a:alpha val="43137"/>
                  </a:srgbClr>
                </a:outerShdw>
              </a:effectLst>
            </a:endParaRPr>
          </a:p>
          <a:p>
            <a:pPr algn="just">
              <a:defRPr/>
            </a:pPr>
            <a:endParaRPr lang="tr-TR" sz="2400" dirty="0"/>
          </a:p>
          <a:p>
            <a:pPr algn="just">
              <a:defRPr/>
            </a:pPr>
            <a:r>
              <a:rPr lang="tr-TR" sz="2400" b="1" dirty="0" smtClean="0">
                <a:solidFill>
                  <a:srgbClr val="002060"/>
                </a:solidFill>
                <a:effectLst>
                  <a:outerShdw blurRad="38100" dist="38100" dir="2700000" algn="tl">
                    <a:srgbClr val="000000">
                      <a:alpha val="43137"/>
                    </a:srgbClr>
                  </a:outerShdw>
                </a:effectLst>
              </a:rPr>
              <a:t>	Mal Bildiriminde bulunması gereken ilgililer görevde </a:t>
            </a:r>
            <a:r>
              <a:rPr lang="tr-TR" sz="2400" b="1" dirty="0">
                <a:solidFill>
                  <a:srgbClr val="002060"/>
                </a:solidFill>
                <a:effectLst>
                  <a:outerShdw blurRad="38100" dist="38100" dir="2700000" algn="tl">
                    <a:srgbClr val="000000">
                      <a:alpha val="43137"/>
                    </a:srgbClr>
                  </a:outerShdw>
                </a:effectLst>
              </a:rPr>
              <a:t>bulundukları süre boyunca, sonu (0) ve (5) ile biten yılların en geç Şubat ayı sonuna kadar</a:t>
            </a:r>
            <a:r>
              <a:rPr lang="tr-TR" sz="2400" b="1" dirty="0"/>
              <a:t> </a:t>
            </a:r>
            <a:r>
              <a:rPr lang="tr-TR" sz="2400" b="1" dirty="0">
                <a:solidFill>
                  <a:srgbClr val="C00000"/>
                </a:solidFill>
                <a:effectLst>
                  <a:outerShdw blurRad="38100" dist="38100" dir="2700000" algn="tl">
                    <a:srgbClr val="000000">
                      <a:alpha val="43137"/>
                    </a:srgbClr>
                  </a:outerShdw>
                </a:effectLst>
              </a:rPr>
              <a:t>mal bildirimini yenilemek zorundadır. </a:t>
            </a:r>
            <a:endParaRPr lang="tr-TR" sz="2400" b="1" dirty="0" smtClean="0">
              <a:solidFill>
                <a:srgbClr val="C00000"/>
              </a:solidFill>
              <a:effectLst>
                <a:outerShdw blurRad="38100" dist="38100" dir="2700000" algn="tl">
                  <a:srgbClr val="000000">
                    <a:alpha val="43137"/>
                  </a:srgbClr>
                </a:outerShdw>
              </a:effectLst>
            </a:endParaRPr>
          </a:p>
          <a:p>
            <a:pPr algn="just">
              <a:defRPr/>
            </a:pPr>
            <a:r>
              <a:rPr lang="tr-TR" sz="2400" b="1" dirty="0" smtClean="0"/>
              <a:t>	</a:t>
            </a:r>
          </a:p>
          <a:p>
            <a:pPr algn="just">
              <a:defRPr/>
            </a:pPr>
            <a:r>
              <a:rPr lang="tr-TR" sz="2400" b="1" dirty="0"/>
              <a:t>	</a:t>
            </a:r>
            <a:r>
              <a:rPr lang="tr-TR" sz="2400" b="1" dirty="0" smtClean="0"/>
              <a:t>En </a:t>
            </a:r>
            <a:r>
              <a:rPr lang="tr-TR" sz="2400" b="1" dirty="0"/>
              <a:t>son 2015 yılı genel beyan dönemi için; 01/01/2015- 28/02/2015 tarihleri arasında verilmiştir</a:t>
            </a:r>
            <a:r>
              <a:rPr lang="tr-TR" sz="2400" b="1" dirty="0" smtClean="0"/>
              <a:t>.</a:t>
            </a:r>
          </a:p>
          <a:p>
            <a:pPr algn="just">
              <a:defRPr/>
            </a:pPr>
            <a:r>
              <a:rPr lang="tr-TR" sz="2400" b="1" dirty="0" smtClean="0">
                <a:effectLst>
                  <a:outerShdw blurRad="38100" dist="38100" dir="2700000" algn="tl">
                    <a:srgbClr val="000000">
                      <a:alpha val="43137"/>
                    </a:srgbClr>
                  </a:outerShdw>
                </a:effectLst>
              </a:rPr>
              <a:t>Mal </a:t>
            </a:r>
            <a:r>
              <a:rPr lang="tr-TR" sz="2400" b="1" dirty="0">
                <a:effectLst>
                  <a:outerShdw blurRad="38100" dist="38100" dir="2700000" algn="tl">
                    <a:srgbClr val="000000">
                      <a:alpha val="43137"/>
                    </a:srgbClr>
                  </a:outerShdw>
                </a:effectLst>
              </a:rPr>
              <a:t>bildirimleri yenilenirken</a:t>
            </a:r>
            <a:r>
              <a:rPr lang="tr-TR" sz="2400" dirty="0"/>
              <a:t>, </a:t>
            </a:r>
            <a:r>
              <a:rPr lang="tr-TR" sz="2400" b="1" dirty="0">
                <a:solidFill>
                  <a:srgbClr val="C00000"/>
                </a:solidFill>
                <a:effectLst>
                  <a:outerShdw blurRad="38100" dist="38100" dir="2700000" algn="tl">
                    <a:srgbClr val="000000">
                      <a:alpha val="43137"/>
                    </a:srgbClr>
                  </a:outerShdw>
                </a:effectLst>
              </a:rPr>
              <a:t>önceki genel beyanda bildirilenler </a:t>
            </a:r>
            <a:r>
              <a:rPr lang="tr-TR" sz="2400" dirty="0"/>
              <a:t>ile </a:t>
            </a:r>
            <a:r>
              <a:rPr lang="tr-TR" sz="2400" b="1" dirty="0">
                <a:solidFill>
                  <a:schemeClr val="accent2">
                    <a:lumMod val="50000"/>
                  </a:schemeClr>
                </a:solidFill>
                <a:effectLst>
                  <a:outerShdw blurRad="38100" dist="38100" dir="2700000" algn="tl">
                    <a:srgbClr val="000000">
                      <a:alpha val="43137"/>
                    </a:srgbClr>
                  </a:outerShdw>
                </a:effectLst>
              </a:rPr>
              <a:t>ek beyanda bildirilenlerin tamamı</a:t>
            </a:r>
            <a:r>
              <a:rPr lang="tr-TR" sz="2400" dirty="0"/>
              <a:t> </a:t>
            </a:r>
            <a:r>
              <a:rPr lang="tr-TR" sz="2400" b="1" dirty="0">
                <a:solidFill>
                  <a:srgbClr val="0070C0"/>
                </a:solidFill>
                <a:effectLst>
                  <a:outerShdw blurRad="38100" dist="38100" dir="2700000" algn="tl">
                    <a:srgbClr val="000000">
                      <a:alpha val="43137"/>
                    </a:srgbClr>
                  </a:outerShdw>
                </a:effectLst>
              </a:rPr>
              <a:t>tek bildirimde birleştirilerek beyan yapılır. </a:t>
            </a:r>
            <a:endParaRPr lang="tr-TR" sz="2400" b="1" dirty="0" smtClean="0">
              <a:solidFill>
                <a:srgbClr val="0070C0"/>
              </a:solidFill>
              <a:effectLst>
                <a:outerShdw blurRad="38100" dist="38100" dir="2700000" algn="tl">
                  <a:srgbClr val="000000">
                    <a:alpha val="43137"/>
                  </a:srgbClr>
                </a:outerShdw>
              </a:effectLst>
            </a:endParaRPr>
          </a:p>
          <a:p>
            <a:pPr algn="just">
              <a:defRPr/>
            </a:pPr>
            <a:endParaRPr lang="tr-TR" sz="2400" b="1" dirty="0" smtClean="0">
              <a:solidFill>
                <a:srgbClr val="002060"/>
              </a:solidFill>
              <a:effectLst>
                <a:outerShdw blurRad="38100" dist="38100" dir="2700000" algn="tl">
                  <a:srgbClr val="000000">
                    <a:alpha val="43137"/>
                  </a:srgbClr>
                </a:outerShdw>
              </a:effectLst>
            </a:endParaRPr>
          </a:p>
          <a:p>
            <a:pPr algn="just">
              <a:defRPr/>
            </a:pPr>
            <a:r>
              <a:rPr lang="tr-TR" sz="2400" b="1" dirty="0" smtClean="0">
                <a:solidFill>
                  <a:srgbClr val="002060"/>
                </a:solidFill>
                <a:effectLst>
                  <a:outerShdw blurRad="38100" dist="38100" dir="2700000" algn="tl">
                    <a:srgbClr val="000000">
                      <a:alpha val="43137"/>
                    </a:srgbClr>
                  </a:outerShdw>
                </a:effectLst>
              </a:rPr>
              <a:t>	Yeni </a:t>
            </a:r>
            <a:r>
              <a:rPr lang="tr-TR" sz="2400" b="1" dirty="0">
                <a:solidFill>
                  <a:srgbClr val="002060"/>
                </a:solidFill>
                <a:effectLst>
                  <a:outerShdw blurRad="38100" dist="38100" dir="2700000" algn="tl">
                    <a:srgbClr val="000000">
                      <a:alpha val="43137"/>
                    </a:srgbClr>
                  </a:outerShdw>
                </a:effectLst>
              </a:rPr>
              <a:t>bildirimler yetkili merci tarafından daha önceki bildirimler ile karşılaştırılır.</a:t>
            </a:r>
          </a:p>
          <a:p>
            <a:pPr algn="just">
              <a:defRPr/>
            </a:pPr>
            <a:endParaRPr lang="tr-TR" sz="2000" dirty="0"/>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2862743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980728"/>
            <a:ext cx="8064896" cy="4401205"/>
          </a:xfrm>
          <a:prstGeom prst="rect">
            <a:avLst/>
          </a:prstGeom>
        </p:spPr>
        <p:txBody>
          <a:bodyPr wrap="square">
            <a:spAutoFit/>
          </a:bodyPr>
          <a:lstStyle/>
          <a:p>
            <a:pPr algn="just">
              <a:defRPr/>
            </a:pPr>
            <a:endParaRPr lang="tr-TR" sz="2800" b="1" dirty="0" smtClean="0">
              <a:solidFill>
                <a:srgbClr val="0070C0"/>
              </a:solidFill>
              <a:effectLst>
                <a:outerShdw blurRad="38100" dist="38100" dir="2700000" algn="tl">
                  <a:srgbClr val="000000">
                    <a:alpha val="43137"/>
                  </a:srgbClr>
                </a:outerShdw>
              </a:effectLst>
            </a:endParaRPr>
          </a:p>
          <a:p>
            <a:pPr algn="just">
              <a:defRPr/>
            </a:pPr>
            <a:r>
              <a:rPr lang="tr-TR" sz="2800" b="1" dirty="0" smtClean="0">
                <a:solidFill>
                  <a:srgbClr val="0070C0"/>
                </a:solidFill>
                <a:effectLst>
                  <a:outerShdw blurRad="38100" dist="38100" dir="2700000" algn="tl">
                    <a:srgbClr val="000000">
                      <a:alpha val="43137"/>
                    </a:srgbClr>
                  </a:outerShdw>
                </a:effectLst>
              </a:rPr>
              <a:t>Eşlerin </a:t>
            </a:r>
            <a:r>
              <a:rPr lang="tr-TR" sz="2800" b="1" dirty="0">
                <a:solidFill>
                  <a:srgbClr val="0070C0"/>
                </a:solidFill>
                <a:effectLst>
                  <a:outerShdw blurRad="38100" dist="38100" dir="2700000" algn="tl">
                    <a:srgbClr val="000000">
                      <a:alpha val="43137"/>
                    </a:srgbClr>
                  </a:outerShdw>
                </a:effectLst>
              </a:rPr>
              <a:t>Mal Bildirimi</a:t>
            </a:r>
            <a:r>
              <a:rPr lang="tr-TR" sz="2800" b="1" dirty="0" smtClean="0">
                <a:solidFill>
                  <a:srgbClr val="0070C0"/>
                </a:solidFill>
                <a:effectLst>
                  <a:outerShdw blurRad="38100" dist="38100" dir="2700000" algn="tl">
                    <a:srgbClr val="000000">
                      <a:alpha val="43137"/>
                    </a:srgbClr>
                  </a:outerShdw>
                </a:effectLst>
              </a:rPr>
              <a:t>:</a:t>
            </a:r>
          </a:p>
          <a:p>
            <a:pPr algn="just">
              <a:defRPr/>
            </a:pPr>
            <a:endParaRPr lang="tr-TR" sz="2800" dirty="0"/>
          </a:p>
          <a:p>
            <a:pPr algn="just">
              <a:defRPr/>
            </a:pPr>
            <a:r>
              <a:rPr lang="tr-TR" sz="2800" b="1" dirty="0" smtClean="0">
                <a:solidFill>
                  <a:srgbClr val="C00000"/>
                </a:solidFill>
                <a:effectLst>
                  <a:outerShdw blurRad="38100" dist="38100" dir="2700000" algn="tl">
                    <a:srgbClr val="000000">
                      <a:alpha val="43137"/>
                    </a:srgbClr>
                  </a:outerShdw>
                </a:effectLst>
              </a:rPr>
              <a:t>	Eşlerin </a:t>
            </a:r>
            <a:r>
              <a:rPr lang="tr-TR" sz="2800" b="1" dirty="0">
                <a:solidFill>
                  <a:srgbClr val="C00000"/>
                </a:solidFill>
                <a:effectLst>
                  <a:outerShdw blurRad="38100" dist="38100" dir="2700000" algn="tl">
                    <a:srgbClr val="000000">
                      <a:alpha val="43137"/>
                    </a:srgbClr>
                  </a:outerShdw>
                </a:effectLst>
              </a:rPr>
              <a:t>her ikisinin de mal bildiriminde bulunması gereken kişiler olmaları halinde</a:t>
            </a:r>
            <a:r>
              <a:rPr lang="tr-TR" sz="2800" dirty="0"/>
              <a:t>, </a:t>
            </a:r>
            <a:r>
              <a:rPr lang="tr-TR" sz="2800" b="1" dirty="0"/>
              <a:t>her eş ayrı ayrı mal bildiriminde bulunur. </a:t>
            </a:r>
            <a:endParaRPr lang="tr-TR" sz="2800" b="1" dirty="0" smtClean="0"/>
          </a:p>
          <a:p>
            <a:pPr algn="just">
              <a:defRPr/>
            </a:pPr>
            <a:endParaRPr lang="tr-TR" sz="2800" b="1" dirty="0" smtClean="0"/>
          </a:p>
          <a:p>
            <a:pPr algn="just">
              <a:defRPr/>
            </a:pPr>
            <a:r>
              <a:rPr lang="tr-TR" sz="2800" b="1" dirty="0" smtClean="0">
                <a:solidFill>
                  <a:srgbClr val="C00000"/>
                </a:solidFill>
                <a:effectLst>
                  <a:outerShdw blurRad="38100" dist="38100" dir="2700000" algn="tl">
                    <a:srgbClr val="000000">
                      <a:alpha val="43137"/>
                    </a:srgbClr>
                  </a:outerShdw>
                </a:effectLst>
              </a:rPr>
              <a:t>	Memur ile </a:t>
            </a:r>
            <a:r>
              <a:rPr lang="tr-TR" sz="2800" b="1" dirty="0">
                <a:solidFill>
                  <a:srgbClr val="C00000"/>
                </a:solidFill>
                <a:effectLst>
                  <a:outerShdw blurRad="38100" dist="38100" dir="2700000" algn="tl">
                    <a:srgbClr val="000000">
                      <a:alpha val="43137"/>
                    </a:srgbClr>
                  </a:outerShdw>
                </a:effectLst>
              </a:rPr>
              <a:t>birlikte yaşayan ve velayet hakkı sona eren çocukların mal varlıklarının bildirilmesine gerek yoktur.</a:t>
            </a: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3315562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500910"/>
            <a:ext cx="7992888" cy="5262979"/>
          </a:xfrm>
          <a:prstGeom prst="rect">
            <a:avLst/>
          </a:prstGeom>
        </p:spPr>
        <p:txBody>
          <a:bodyPr wrap="square">
            <a:spAutoFit/>
          </a:bodyPr>
          <a:lstStyle/>
          <a:p>
            <a:pPr algn="just">
              <a:defRPr/>
            </a:pPr>
            <a:endParaRPr lang="tr-TR" sz="2800" b="1" dirty="0" smtClean="0">
              <a:solidFill>
                <a:srgbClr val="FF0000"/>
              </a:solidFill>
              <a:effectLst>
                <a:outerShdw blurRad="38100" dist="38100" dir="2700000" algn="tl">
                  <a:srgbClr val="000000">
                    <a:alpha val="43137"/>
                  </a:srgbClr>
                </a:outerShdw>
              </a:effectLst>
            </a:endParaRPr>
          </a:p>
          <a:p>
            <a:pPr algn="just">
              <a:defRPr/>
            </a:pPr>
            <a:r>
              <a:rPr lang="tr-TR" sz="2800" b="1" dirty="0" smtClean="0">
                <a:solidFill>
                  <a:srgbClr val="FF0000"/>
                </a:solidFill>
                <a:effectLst>
                  <a:outerShdw blurRad="38100" dist="38100" dir="2700000" algn="tl">
                    <a:srgbClr val="000000">
                      <a:alpha val="43137"/>
                    </a:srgbClr>
                  </a:outerShdw>
                </a:effectLst>
              </a:rPr>
              <a:t>Birden </a:t>
            </a:r>
            <a:r>
              <a:rPr lang="tr-TR" sz="2800" b="1" dirty="0">
                <a:solidFill>
                  <a:srgbClr val="FF0000"/>
                </a:solidFill>
                <a:effectLst>
                  <a:outerShdw blurRad="38100" dist="38100" dir="2700000" algn="tl">
                    <a:srgbClr val="000000">
                      <a:alpha val="43137"/>
                    </a:srgbClr>
                  </a:outerShdw>
                </a:effectLst>
              </a:rPr>
              <a:t>Fazla Mal Bildirimi</a:t>
            </a:r>
            <a:r>
              <a:rPr lang="tr-TR" sz="2800" b="1" dirty="0" smtClean="0">
                <a:solidFill>
                  <a:srgbClr val="FF0000"/>
                </a:solidFill>
                <a:effectLst>
                  <a:outerShdw blurRad="38100" dist="38100" dir="2700000" algn="tl">
                    <a:srgbClr val="000000">
                      <a:alpha val="43137"/>
                    </a:srgbClr>
                  </a:outerShdw>
                </a:effectLst>
              </a:rPr>
              <a:t>:</a:t>
            </a:r>
          </a:p>
          <a:p>
            <a:pPr algn="just">
              <a:defRPr/>
            </a:pPr>
            <a:endParaRPr lang="tr-TR" sz="2800" dirty="0"/>
          </a:p>
          <a:p>
            <a:pPr algn="just">
              <a:defRPr/>
            </a:pPr>
            <a:r>
              <a:rPr lang="tr-TR" sz="2800" b="1" dirty="0" smtClean="0">
                <a:solidFill>
                  <a:srgbClr val="C00000"/>
                </a:solidFill>
                <a:effectLst>
                  <a:outerShdw blurRad="38100" dist="38100" dir="2700000" algn="tl">
                    <a:srgbClr val="000000">
                      <a:alpha val="43137"/>
                    </a:srgbClr>
                  </a:outerShdw>
                </a:effectLst>
              </a:rPr>
              <a:t>	Asli </a:t>
            </a:r>
            <a:r>
              <a:rPr lang="tr-TR" sz="2800" b="1" dirty="0">
                <a:solidFill>
                  <a:srgbClr val="C00000"/>
                </a:solidFill>
                <a:effectLst>
                  <a:outerShdw blurRad="38100" dist="38100" dir="2700000" algn="tl">
                    <a:srgbClr val="000000">
                      <a:alpha val="43137"/>
                    </a:srgbClr>
                  </a:outerShdw>
                </a:effectLst>
              </a:rPr>
              <a:t>görevlerinin yanında ikinci bir görevi yürütenler </a:t>
            </a:r>
            <a:r>
              <a:rPr lang="tr-TR" sz="2800" dirty="0"/>
              <a:t>(</a:t>
            </a:r>
            <a:r>
              <a:rPr lang="tr-TR" sz="2800" b="1" dirty="0">
                <a:solidFill>
                  <a:srgbClr val="00B0F0"/>
                </a:solidFill>
                <a:effectLst>
                  <a:outerShdw blurRad="38100" dist="38100" dir="2700000" algn="tl">
                    <a:srgbClr val="000000">
                      <a:alpha val="43137"/>
                    </a:srgbClr>
                  </a:outerShdw>
                </a:effectLst>
              </a:rPr>
              <a:t>yönetim kurulu veya danışma kurulu üyeliği gibi</a:t>
            </a:r>
            <a:r>
              <a:rPr lang="tr-TR" sz="2800" b="1" dirty="0"/>
              <a:t>)</a:t>
            </a:r>
            <a:r>
              <a:rPr lang="tr-TR" sz="2800" dirty="0"/>
              <a:t> ya da </a:t>
            </a:r>
            <a:r>
              <a:rPr lang="tr-TR" sz="2800" b="1" i="1" u="sng" dirty="0">
                <a:solidFill>
                  <a:srgbClr val="0070C0"/>
                </a:solidFill>
                <a:effectLst>
                  <a:outerShdw blurRad="38100" dist="38100" dir="2700000" algn="tl">
                    <a:srgbClr val="000000">
                      <a:alpha val="43137"/>
                    </a:srgbClr>
                  </a:outerShdw>
                </a:effectLst>
              </a:rPr>
              <a:t>vekâleten veya tedviren görev yürütenler</a:t>
            </a:r>
            <a:r>
              <a:rPr lang="tr-TR" sz="2800" b="1" dirty="0">
                <a:solidFill>
                  <a:srgbClr val="0070C0"/>
                </a:solidFill>
                <a:effectLst>
                  <a:outerShdw blurRad="38100" dist="38100" dir="2700000" algn="tl">
                    <a:srgbClr val="000000">
                      <a:alpha val="43137"/>
                    </a:srgbClr>
                  </a:outerShdw>
                </a:effectLst>
              </a:rPr>
              <a:t>,</a:t>
            </a:r>
            <a:r>
              <a:rPr lang="tr-TR" sz="2800" dirty="0"/>
              <a:t> </a:t>
            </a:r>
            <a:r>
              <a:rPr lang="tr-TR" sz="2800" b="1" dirty="0">
                <a:solidFill>
                  <a:srgbClr val="002060"/>
                </a:solidFill>
                <a:effectLst>
                  <a:outerShdw blurRad="38100" dist="38100" dir="2700000" algn="tl">
                    <a:srgbClr val="000000">
                      <a:alpha val="43137"/>
                    </a:srgbClr>
                  </a:outerShdw>
                </a:effectLst>
              </a:rPr>
              <a:t>sadece </a:t>
            </a:r>
            <a:r>
              <a:rPr lang="tr-TR" sz="2800" b="1" i="1" u="sng" dirty="0">
                <a:solidFill>
                  <a:srgbClr val="002060"/>
                </a:solidFill>
                <a:effectLst>
                  <a:outerShdw blurRad="38100" dist="38100" dir="2700000" algn="tl">
                    <a:srgbClr val="000000">
                      <a:alpha val="43137"/>
                    </a:srgbClr>
                  </a:outerShdw>
                </a:effectLst>
              </a:rPr>
              <a:t>asli görevlerinden</a:t>
            </a:r>
            <a:r>
              <a:rPr lang="tr-TR" sz="2800" b="1" dirty="0">
                <a:solidFill>
                  <a:srgbClr val="002060"/>
                </a:solidFill>
                <a:effectLst>
                  <a:outerShdw blurRad="38100" dist="38100" dir="2700000" algn="tl">
                    <a:srgbClr val="000000">
                      <a:alpha val="43137"/>
                    </a:srgbClr>
                  </a:outerShdw>
                </a:effectLst>
              </a:rPr>
              <a:t> dolayı bir tek mal bildiriminde bulunurlar</a:t>
            </a:r>
            <a:r>
              <a:rPr lang="tr-TR" sz="2800" dirty="0"/>
              <a:t>. </a:t>
            </a:r>
            <a:endParaRPr lang="tr-TR" sz="2800" dirty="0" smtClean="0"/>
          </a:p>
          <a:p>
            <a:pPr algn="just">
              <a:defRPr/>
            </a:pPr>
            <a:r>
              <a:rPr lang="tr-TR" sz="2800" b="1" dirty="0" smtClean="0">
                <a:solidFill>
                  <a:srgbClr val="002060"/>
                </a:solidFill>
                <a:effectLst>
                  <a:outerShdw blurRad="38100" dist="38100" dir="2700000" algn="tl">
                    <a:srgbClr val="000000">
                      <a:alpha val="43137"/>
                    </a:srgbClr>
                  </a:outerShdw>
                </a:effectLst>
              </a:rPr>
              <a:t>	Ancak</a:t>
            </a:r>
            <a:r>
              <a:rPr lang="tr-TR" sz="2800" b="1" dirty="0">
                <a:solidFill>
                  <a:srgbClr val="002060"/>
                </a:solidFill>
                <a:effectLst>
                  <a:outerShdw blurRad="38100" dist="38100" dir="2700000" algn="tl">
                    <a:srgbClr val="000000">
                      <a:alpha val="43137"/>
                    </a:srgbClr>
                  </a:outerShdw>
                </a:effectLst>
              </a:rPr>
              <a:t>, mal bildiriminde bulunulan merci, diğer kuruma da bilgi vermekle yükümlüdür.</a:t>
            </a:r>
            <a:endParaRPr lang="tr-TR" sz="2800" dirty="0">
              <a:solidFill>
                <a:srgbClr val="002060"/>
              </a:solidFill>
              <a:effectLst>
                <a:outerShdw blurRad="38100" dist="38100" dir="2700000" algn="tl">
                  <a:srgbClr val="000000">
                    <a:alpha val="43137"/>
                  </a:srgbClr>
                </a:outerShdw>
              </a:effectLst>
            </a:endParaRP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2812662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404664"/>
            <a:ext cx="8064896" cy="5570756"/>
          </a:xfrm>
          <a:prstGeom prst="rect">
            <a:avLst/>
          </a:prstGeom>
        </p:spPr>
        <p:txBody>
          <a:bodyPr wrap="square">
            <a:spAutoFit/>
          </a:bodyPr>
          <a:lstStyle/>
          <a:p>
            <a:pPr algn="just">
              <a:defRPr/>
            </a:pPr>
            <a:r>
              <a:rPr lang="tr-TR" sz="2400" b="1" dirty="0" smtClean="0">
                <a:solidFill>
                  <a:srgbClr val="C00000"/>
                </a:solidFill>
                <a:effectLst>
                  <a:outerShdw blurRad="38100" dist="38100" dir="2700000" algn="tl">
                    <a:srgbClr val="000000">
                      <a:alpha val="43137"/>
                    </a:srgbClr>
                  </a:outerShdw>
                </a:effectLst>
              </a:rPr>
              <a:t>	</a:t>
            </a:r>
          </a:p>
          <a:p>
            <a:pPr algn="just">
              <a:defRPr/>
            </a:pPr>
            <a:endParaRPr lang="tr-TR" sz="2400" b="1" dirty="0" smtClean="0">
              <a:solidFill>
                <a:srgbClr val="C00000"/>
              </a:solidFill>
              <a:effectLst>
                <a:outerShdw blurRad="38100" dist="38100" dir="2700000" algn="tl">
                  <a:srgbClr val="000000">
                    <a:alpha val="43137"/>
                  </a:srgbClr>
                </a:outerShdw>
              </a:effectLst>
            </a:endParaRPr>
          </a:p>
          <a:p>
            <a:pPr algn="just">
              <a:defRPr/>
            </a:pPr>
            <a:r>
              <a:rPr lang="tr-TR" sz="2400" b="1" dirty="0">
                <a:solidFill>
                  <a:srgbClr val="0070C0"/>
                </a:solidFill>
                <a:effectLst>
                  <a:outerShdw blurRad="38100" dist="38100" dir="2700000" algn="tl">
                    <a:srgbClr val="000000">
                      <a:alpha val="43137"/>
                    </a:srgbClr>
                  </a:outerShdw>
                </a:effectLst>
              </a:rPr>
              <a:t>Görev Değişikliği Durumunda Mal Bildirimi:</a:t>
            </a:r>
          </a:p>
          <a:p>
            <a:pPr algn="just">
              <a:defRPr/>
            </a:pPr>
            <a:endParaRPr lang="tr-TR" sz="2400" b="1" dirty="0">
              <a:solidFill>
                <a:srgbClr val="C00000"/>
              </a:solidFill>
              <a:effectLst>
                <a:outerShdw blurRad="38100" dist="38100" dir="2700000" algn="tl">
                  <a:srgbClr val="000000">
                    <a:alpha val="43137"/>
                  </a:srgbClr>
                </a:outerShdw>
              </a:effectLst>
            </a:endParaRPr>
          </a:p>
          <a:p>
            <a:pPr algn="just">
              <a:defRPr/>
            </a:pPr>
            <a:r>
              <a:rPr lang="tr-TR" sz="2400" b="1" dirty="0" smtClean="0">
                <a:solidFill>
                  <a:srgbClr val="C00000"/>
                </a:solidFill>
                <a:effectLst>
                  <a:outerShdw blurRad="38100" dist="38100" dir="2700000" algn="tl">
                    <a:srgbClr val="000000">
                      <a:alpha val="43137"/>
                    </a:srgbClr>
                  </a:outerShdw>
                </a:effectLst>
              </a:rPr>
              <a:t>	</a:t>
            </a:r>
            <a:r>
              <a:rPr lang="tr-TR" sz="2600" b="1" dirty="0" smtClean="0">
                <a:solidFill>
                  <a:srgbClr val="C00000"/>
                </a:solidFill>
                <a:effectLst>
                  <a:outerShdw blurRad="38100" dist="38100" dir="2700000" algn="tl">
                    <a:srgbClr val="000000">
                      <a:alpha val="43137"/>
                    </a:srgbClr>
                  </a:outerShdw>
                </a:effectLst>
              </a:rPr>
              <a:t>*Kurum </a:t>
            </a:r>
            <a:r>
              <a:rPr lang="tr-TR" sz="2600" b="1" dirty="0">
                <a:solidFill>
                  <a:srgbClr val="C00000"/>
                </a:solidFill>
                <a:effectLst>
                  <a:outerShdw blurRad="38100" dist="38100" dir="2700000" algn="tl">
                    <a:srgbClr val="000000">
                      <a:alpha val="43137"/>
                    </a:srgbClr>
                  </a:outerShdw>
                </a:effectLst>
              </a:rPr>
              <a:t>içinden veya kurum dışından üst göreve atanma veya naklen atanma gibi </a:t>
            </a:r>
            <a:r>
              <a:rPr lang="tr-TR" sz="2600" b="1" dirty="0" smtClean="0">
                <a:solidFill>
                  <a:srgbClr val="C00000"/>
                </a:solidFill>
                <a:effectLst>
                  <a:outerShdw blurRad="38100" dist="38100" dir="2700000" algn="tl">
                    <a:srgbClr val="000000">
                      <a:alpha val="43137"/>
                    </a:srgbClr>
                  </a:outerShdw>
                </a:effectLst>
              </a:rPr>
              <a:t>hallerde, </a:t>
            </a:r>
            <a:r>
              <a:rPr lang="tr-TR" sz="2600" b="1" dirty="0">
                <a:solidFill>
                  <a:srgbClr val="C00000"/>
                </a:solidFill>
                <a:effectLst>
                  <a:outerShdw blurRad="38100" dist="38100" dir="2700000" algn="tl">
                    <a:srgbClr val="000000">
                      <a:alpha val="43137"/>
                    </a:srgbClr>
                  </a:outerShdw>
                </a:effectLst>
              </a:rPr>
              <a:t>	</a:t>
            </a:r>
            <a:endParaRPr lang="tr-TR" sz="2600" b="1" dirty="0" smtClean="0">
              <a:solidFill>
                <a:srgbClr val="C00000"/>
              </a:solidFill>
              <a:effectLst>
                <a:outerShdw blurRad="38100" dist="38100" dir="2700000" algn="tl">
                  <a:srgbClr val="000000">
                    <a:alpha val="43137"/>
                  </a:srgbClr>
                </a:outerShdw>
              </a:effectLst>
            </a:endParaRPr>
          </a:p>
          <a:p>
            <a:pPr algn="just">
              <a:defRPr/>
            </a:pPr>
            <a:r>
              <a:rPr lang="tr-TR" sz="2600" b="1" dirty="0" smtClean="0">
                <a:solidFill>
                  <a:srgbClr val="C00000"/>
                </a:solidFill>
                <a:effectLst>
                  <a:outerShdw blurRad="38100" dist="38100" dir="2700000" algn="tl">
                    <a:srgbClr val="000000">
                      <a:alpha val="43137"/>
                    </a:srgbClr>
                  </a:outerShdw>
                </a:effectLst>
              </a:rPr>
              <a:t>	*Üst </a:t>
            </a:r>
            <a:r>
              <a:rPr lang="tr-TR" sz="2600" b="1" dirty="0">
                <a:solidFill>
                  <a:srgbClr val="C00000"/>
                </a:solidFill>
                <a:effectLst>
                  <a:outerShdw blurRad="38100" dist="38100" dir="2700000" algn="tl">
                    <a:srgbClr val="000000">
                      <a:alpha val="43137"/>
                    </a:srgbClr>
                  </a:outerShdw>
                </a:effectLst>
              </a:rPr>
              <a:t>görevlere atanma veya naklen </a:t>
            </a:r>
            <a:r>
              <a:rPr lang="tr-TR" sz="2600" b="1" dirty="0" smtClean="0">
                <a:solidFill>
                  <a:srgbClr val="C00000"/>
                </a:solidFill>
                <a:effectLst>
                  <a:outerShdw blurRad="38100" dist="38100" dir="2700000" algn="tl">
                    <a:srgbClr val="000000">
                      <a:alpha val="43137"/>
                    </a:srgbClr>
                  </a:outerShdw>
                </a:effectLst>
              </a:rPr>
              <a:t>atanma,</a:t>
            </a:r>
          </a:p>
          <a:p>
            <a:pPr algn="just">
              <a:defRPr/>
            </a:pPr>
            <a:endParaRPr lang="tr-TR" sz="2600" b="1" dirty="0" smtClean="0">
              <a:solidFill>
                <a:srgbClr val="C00000"/>
              </a:solidFill>
              <a:effectLst>
                <a:outerShdw blurRad="38100" dist="38100" dir="2700000" algn="tl">
                  <a:srgbClr val="000000">
                    <a:alpha val="43137"/>
                  </a:srgbClr>
                </a:outerShdw>
              </a:effectLst>
            </a:endParaRPr>
          </a:p>
          <a:p>
            <a:pPr algn="just">
              <a:defRPr/>
            </a:pPr>
            <a:r>
              <a:rPr lang="tr-TR" sz="2600" b="1" dirty="0" smtClean="0">
                <a:solidFill>
                  <a:srgbClr val="C00000"/>
                </a:solidFill>
                <a:effectLst>
                  <a:outerShdw blurRad="38100" dist="38100" dir="2700000" algn="tl">
                    <a:srgbClr val="000000">
                      <a:alpha val="43137"/>
                    </a:srgbClr>
                  </a:outerShdw>
                </a:effectLst>
              </a:rPr>
              <a:t>	*Üst görevden ayrılma, görev </a:t>
            </a:r>
            <a:r>
              <a:rPr lang="tr-TR" sz="2600" b="1" dirty="0">
                <a:solidFill>
                  <a:srgbClr val="C00000"/>
                </a:solidFill>
                <a:effectLst>
                  <a:outerShdw blurRad="38100" dist="38100" dir="2700000" algn="tl">
                    <a:srgbClr val="000000">
                      <a:alpha val="43137"/>
                    </a:srgbClr>
                  </a:outerShdw>
                </a:effectLst>
              </a:rPr>
              <a:t>veya kurum </a:t>
            </a:r>
            <a:r>
              <a:rPr lang="tr-TR" sz="2600" b="1" dirty="0" smtClean="0">
                <a:solidFill>
                  <a:srgbClr val="C00000"/>
                </a:solidFill>
                <a:effectLst>
                  <a:outerShdw blurRad="38100" dist="38100" dir="2700000" algn="tl">
                    <a:srgbClr val="000000">
                      <a:alpha val="43137"/>
                    </a:srgbClr>
                  </a:outerShdw>
                </a:effectLst>
              </a:rPr>
              <a:t>değişikliği durumlarında;</a:t>
            </a:r>
          </a:p>
          <a:p>
            <a:pPr algn="just">
              <a:defRPr/>
            </a:pPr>
            <a:endParaRPr lang="tr-TR" sz="2600" b="1" dirty="0" smtClean="0">
              <a:solidFill>
                <a:srgbClr val="C00000"/>
              </a:solidFill>
              <a:effectLst>
                <a:outerShdw blurRad="38100" dist="38100" dir="2700000" algn="tl">
                  <a:srgbClr val="000000">
                    <a:alpha val="43137"/>
                  </a:srgbClr>
                </a:outerShdw>
              </a:effectLst>
            </a:endParaRPr>
          </a:p>
          <a:p>
            <a:pPr algn="just">
              <a:defRPr/>
            </a:pPr>
            <a:r>
              <a:rPr lang="tr-TR" sz="2600" b="1" dirty="0" smtClean="0">
                <a:solidFill>
                  <a:srgbClr val="C00000"/>
                </a:solidFill>
                <a:effectLst>
                  <a:outerShdw blurRad="38100" dist="38100" dir="2700000" algn="tl">
                    <a:srgbClr val="000000">
                      <a:alpha val="43137"/>
                    </a:srgbClr>
                  </a:outerShdw>
                </a:effectLst>
              </a:rPr>
              <a:t>mal </a:t>
            </a:r>
            <a:r>
              <a:rPr lang="tr-TR" sz="2600" b="1" dirty="0">
                <a:solidFill>
                  <a:srgbClr val="C00000"/>
                </a:solidFill>
                <a:effectLst>
                  <a:outerShdw blurRad="38100" dist="38100" dir="2700000" algn="tl">
                    <a:srgbClr val="000000">
                      <a:alpha val="43137"/>
                    </a:srgbClr>
                  </a:outerShdw>
                </a:effectLst>
              </a:rPr>
              <a:t>bildirimin verilmesi gerektiğine dair bir </a:t>
            </a:r>
            <a:r>
              <a:rPr lang="tr-TR" sz="2600" b="1" dirty="0" smtClean="0">
                <a:solidFill>
                  <a:srgbClr val="C00000"/>
                </a:solidFill>
                <a:effectLst>
                  <a:outerShdw blurRad="38100" dist="38100" dir="2700000" algn="tl">
                    <a:srgbClr val="000000">
                      <a:alpha val="43137"/>
                    </a:srgbClr>
                  </a:outerShdw>
                </a:effectLst>
              </a:rPr>
              <a:t>düzenleme bulunmamaktadır.</a:t>
            </a:r>
            <a:endParaRPr lang="tr-TR" sz="2600" b="1" dirty="0">
              <a:solidFill>
                <a:srgbClr val="C00000"/>
              </a:solidFill>
              <a:effectLst>
                <a:outerShdw blurRad="38100" dist="38100" dir="2700000" algn="tl">
                  <a:srgbClr val="000000">
                    <a:alpha val="43137"/>
                  </a:srgbClr>
                </a:outerShdw>
              </a:effectLst>
            </a:endParaRP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739946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980728"/>
            <a:ext cx="8064896" cy="3970318"/>
          </a:xfrm>
          <a:prstGeom prst="rect">
            <a:avLst/>
          </a:prstGeom>
        </p:spPr>
        <p:txBody>
          <a:bodyPr wrap="square">
            <a:spAutoFit/>
          </a:bodyPr>
          <a:lstStyle/>
          <a:p>
            <a:pPr algn="just">
              <a:defRPr/>
            </a:pPr>
            <a:r>
              <a:rPr lang="tr-TR" sz="2800" b="1" dirty="0">
                <a:solidFill>
                  <a:srgbClr val="C00000"/>
                </a:solidFill>
                <a:effectLst>
                  <a:outerShdw blurRad="38100" dist="38100" dir="2700000" algn="tl">
                    <a:srgbClr val="000000">
                      <a:alpha val="43137"/>
                    </a:srgbClr>
                  </a:outerShdw>
                </a:effectLst>
              </a:rPr>
              <a:t>Aylıksız İzinde Bulunanların </a:t>
            </a:r>
            <a:endParaRPr lang="tr-TR" sz="2800" b="1" dirty="0" smtClean="0">
              <a:solidFill>
                <a:srgbClr val="C00000"/>
              </a:solidFill>
              <a:effectLst>
                <a:outerShdw blurRad="38100" dist="38100" dir="2700000" algn="tl">
                  <a:srgbClr val="000000">
                    <a:alpha val="43137"/>
                  </a:srgbClr>
                </a:outerShdw>
              </a:effectLst>
            </a:endParaRPr>
          </a:p>
          <a:p>
            <a:pPr algn="just">
              <a:defRPr/>
            </a:pPr>
            <a:r>
              <a:rPr lang="tr-TR" sz="2800" b="1" dirty="0" smtClean="0">
                <a:solidFill>
                  <a:srgbClr val="C00000"/>
                </a:solidFill>
                <a:effectLst>
                  <a:outerShdw blurRad="38100" dist="38100" dir="2700000" algn="tl">
                    <a:srgbClr val="000000">
                      <a:alpha val="43137"/>
                    </a:srgbClr>
                  </a:outerShdw>
                </a:effectLst>
              </a:rPr>
              <a:t>Mal </a:t>
            </a:r>
            <a:r>
              <a:rPr lang="tr-TR" sz="2800" b="1" dirty="0">
                <a:solidFill>
                  <a:srgbClr val="C00000"/>
                </a:solidFill>
                <a:effectLst>
                  <a:outerShdw blurRad="38100" dist="38100" dir="2700000" algn="tl">
                    <a:srgbClr val="000000">
                      <a:alpha val="43137"/>
                    </a:srgbClr>
                  </a:outerShdw>
                </a:effectLst>
              </a:rPr>
              <a:t>Bildirimi</a:t>
            </a:r>
            <a:r>
              <a:rPr lang="tr-TR" sz="2800" b="1" dirty="0" smtClean="0">
                <a:solidFill>
                  <a:srgbClr val="C00000"/>
                </a:solidFill>
                <a:effectLst>
                  <a:outerShdw blurRad="38100" dist="38100" dir="2700000" algn="tl">
                    <a:srgbClr val="000000">
                      <a:alpha val="43137"/>
                    </a:srgbClr>
                  </a:outerShdw>
                </a:effectLst>
              </a:rPr>
              <a:t>:</a:t>
            </a:r>
          </a:p>
          <a:p>
            <a:pPr algn="just">
              <a:defRPr/>
            </a:pPr>
            <a:endParaRPr lang="tr-TR" sz="2800" dirty="0"/>
          </a:p>
          <a:p>
            <a:pPr algn="just">
              <a:defRPr/>
            </a:pPr>
            <a:r>
              <a:rPr lang="tr-TR" sz="2800" b="1" dirty="0" smtClean="0">
                <a:solidFill>
                  <a:srgbClr val="002060"/>
                </a:solidFill>
                <a:effectLst>
                  <a:outerShdw blurRad="38100" dist="38100" dir="2700000" algn="tl">
                    <a:srgbClr val="000000">
                      <a:alpha val="43137"/>
                    </a:srgbClr>
                  </a:outerShdw>
                </a:effectLst>
              </a:rPr>
              <a:t>	Aylıksız </a:t>
            </a:r>
            <a:r>
              <a:rPr lang="tr-TR" sz="2800" b="1" dirty="0">
                <a:solidFill>
                  <a:srgbClr val="002060"/>
                </a:solidFill>
                <a:effectLst>
                  <a:outerShdw blurRad="38100" dist="38100" dir="2700000" algn="tl">
                    <a:srgbClr val="000000">
                      <a:alpha val="43137"/>
                    </a:srgbClr>
                  </a:outerShdw>
                </a:effectLst>
              </a:rPr>
              <a:t>izin süresi içerisinde memurluk statüsü devam etmekte ol</a:t>
            </a:r>
            <a:r>
              <a:rPr lang="tr-TR" sz="2800" b="1" dirty="0">
                <a:effectLst>
                  <a:outerShdw blurRad="38100" dist="38100" dir="2700000" algn="tl">
                    <a:srgbClr val="000000">
                      <a:alpha val="43137"/>
                    </a:srgbClr>
                  </a:outerShdw>
                </a:effectLst>
              </a:rPr>
              <a:t>duğundan</a:t>
            </a:r>
            <a:r>
              <a:rPr lang="tr-TR" sz="2800" b="1" dirty="0"/>
              <a:t>, mal varlığında meydana gelen önemli değişikliklerin </a:t>
            </a:r>
            <a:r>
              <a:rPr lang="tr-TR" sz="2800" b="1" dirty="0">
                <a:solidFill>
                  <a:srgbClr val="002060"/>
                </a:solidFill>
                <a:effectLst>
                  <a:outerShdw blurRad="38100" dist="38100" dir="2700000" algn="tl">
                    <a:srgbClr val="000000">
                      <a:alpha val="43137"/>
                    </a:srgbClr>
                  </a:outerShdw>
                </a:effectLst>
              </a:rPr>
              <a:t>aylıksız izin dönüşünden itibaren bir ay içerisinde beyan edilmesi gerekmektedir.</a:t>
            </a:r>
            <a:endParaRPr lang="tr-TR" sz="2800" dirty="0">
              <a:solidFill>
                <a:srgbClr val="002060"/>
              </a:solidFill>
              <a:effectLst>
                <a:outerShdw blurRad="38100" dist="38100" dir="2700000" algn="tl">
                  <a:srgbClr val="000000">
                    <a:alpha val="43137"/>
                  </a:srgbClr>
                </a:outerShdw>
              </a:effectLst>
            </a:endParaRP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3182498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980728"/>
            <a:ext cx="8064896" cy="4524315"/>
          </a:xfrm>
          <a:prstGeom prst="rect">
            <a:avLst/>
          </a:prstGeom>
        </p:spPr>
        <p:txBody>
          <a:bodyPr wrap="square">
            <a:spAutoFit/>
          </a:bodyPr>
          <a:lstStyle/>
          <a:p>
            <a:pPr algn="just">
              <a:defRPr/>
            </a:pPr>
            <a:r>
              <a:rPr lang="tr-TR" sz="2400" b="1" dirty="0">
                <a:solidFill>
                  <a:srgbClr val="FF0000"/>
                </a:solidFill>
                <a:effectLst>
                  <a:outerShdw blurRad="38100" dist="38100" dir="2700000" algn="tl">
                    <a:srgbClr val="000000">
                      <a:alpha val="43137"/>
                    </a:srgbClr>
                  </a:outerShdw>
                </a:effectLst>
              </a:rPr>
              <a:t>Seçimlere Katılmak İçin İstifa </a:t>
            </a:r>
            <a:r>
              <a:rPr lang="tr-TR" sz="2400" b="1" dirty="0" smtClean="0">
                <a:solidFill>
                  <a:srgbClr val="FF0000"/>
                </a:solidFill>
                <a:effectLst>
                  <a:outerShdw blurRad="38100" dist="38100" dir="2700000" algn="tl">
                    <a:srgbClr val="000000">
                      <a:alpha val="43137"/>
                    </a:srgbClr>
                  </a:outerShdw>
                </a:effectLst>
              </a:rPr>
              <a:t>Edenlerin </a:t>
            </a:r>
            <a:r>
              <a:rPr lang="tr-TR" sz="2400" b="1" dirty="0">
                <a:solidFill>
                  <a:srgbClr val="FF0000"/>
                </a:solidFill>
                <a:effectLst>
                  <a:outerShdw blurRad="38100" dist="38100" dir="2700000" algn="tl">
                    <a:srgbClr val="000000">
                      <a:alpha val="43137"/>
                    </a:srgbClr>
                  </a:outerShdw>
                </a:effectLst>
              </a:rPr>
              <a:t>Mal Bildirimi</a:t>
            </a:r>
            <a:r>
              <a:rPr lang="tr-TR" sz="2400" b="1" dirty="0" smtClean="0">
                <a:solidFill>
                  <a:srgbClr val="FF0000"/>
                </a:solidFill>
              </a:rPr>
              <a:t>:</a:t>
            </a:r>
          </a:p>
          <a:p>
            <a:pPr algn="just">
              <a:defRPr/>
            </a:pPr>
            <a:endParaRPr lang="tr-TR" sz="2400" b="1" dirty="0"/>
          </a:p>
          <a:p>
            <a:pPr algn="just">
              <a:defRPr/>
            </a:pPr>
            <a:r>
              <a:rPr lang="tr-TR" sz="2400" dirty="0" smtClean="0"/>
              <a:t>	</a:t>
            </a:r>
            <a:r>
              <a:rPr lang="tr-TR" sz="2400" dirty="0" smtClean="0">
                <a:effectLst>
                  <a:outerShdw blurRad="38100" dist="38100" dir="2700000" algn="tl">
                    <a:srgbClr val="000000">
                      <a:alpha val="43137"/>
                    </a:srgbClr>
                  </a:outerShdw>
                </a:effectLst>
              </a:rPr>
              <a:t>Seçimler </a:t>
            </a:r>
            <a:r>
              <a:rPr lang="tr-TR" sz="2400" dirty="0">
                <a:effectLst>
                  <a:outerShdw blurRad="38100" dist="38100" dir="2700000" algn="tl">
                    <a:srgbClr val="000000">
                      <a:alpha val="43137"/>
                    </a:srgbClr>
                  </a:outerShdw>
                </a:effectLst>
              </a:rPr>
              <a:t>nedeniyle görevinden istifa eden memurların, istifa nedeniyle memurluk statüsü ile ilişiği kesildiğinden, </a:t>
            </a:r>
            <a:r>
              <a:rPr lang="tr-TR" sz="2400" b="1" i="1" u="sng" dirty="0" smtClean="0">
                <a:solidFill>
                  <a:srgbClr val="C00000"/>
                </a:solidFill>
                <a:effectLst>
                  <a:outerShdw blurRad="38100" dist="38100" dir="2700000" algn="tl">
                    <a:srgbClr val="000000">
                      <a:alpha val="43137"/>
                    </a:srgbClr>
                  </a:outerShdw>
                </a:effectLst>
              </a:rPr>
              <a:t>görevinden </a:t>
            </a:r>
            <a:r>
              <a:rPr lang="tr-TR" sz="2400" b="1" i="1" u="sng" dirty="0">
                <a:solidFill>
                  <a:srgbClr val="C00000"/>
                </a:solidFill>
                <a:effectLst>
                  <a:outerShdw blurRad="38100" dist="38100" dir="2700000" algn="tl">
                    <a:srgbClr val="000000">
                      <a:alpha val="43137"/>
                    </a:srgbClr>
                  </a:outerShdw>
                </a:effectLst>
              </a:rPr>
              <a:t>istifa ettiği tarihten itibaren 1 ay </a:t>
            </a:r>
            <a:r>
              <a:rPr lang="tr-TR" sz="2400" b="1" i="1" u="sng" dirty="0" smtClean="0">
                <a:solidFill>
                  <a:srgbClr val="C00000"/>
                </a:solidFill>
                <a:effectLst>
                  <a:outerShdw blurRad="38100" dist="38100" dir="2700000" algn="tl">
                    <a:srgbClr val="000000">
                      <a:alpha val="43137"/>
                    </a:srgbClr>
                  </a:outerShdw>
                </a:effectLst>
              </a:rPr>
              <a:t>içerisinde</a:t>
            </a:r>
            <a:r>
              <a:rPr lang="tr-TR" sz="2400" dirty="0" smtClean="0">
                <a:effectLst>
                  <a:outerShdw blurRad="38100" dist="38100" dir="2700000" algn="tl">
                    <a:srgbClr val="000000">
                      <a:alpha val="43137"/>
                    </a:srgbClr>
                  </a:outerShdw>
                </a:effectLst>
              </a:rPr>
              <a:t>,</a:t>
            </a:r>
          </a:p>
          <a:p>
            <a:pPr algn="just">
              <a:defRPr/>
            </a:pPr>
            <a:endParaRPr lang="tr-TR" sz="2400" dirty="0">
              <a:effectLst>
                <a:outerShdw blurRad="38100" dist="38100" dir="2700000" algn="tl">
                  <a:srgbClr val="000000">
                    <a:alpha val="43137"/>
                  </a:srgbClr>
                </a:outerShdw>
              </a:effectLst>
            </a:endParaRPr>
          </a:p>
          <a:p>
            <a:pPr algn="just">
              <a:defRPr/>
            </a:pPr>
            <a:r>
              <a:rPr lang="tr-TR" sz="2400" dirty="0" smtClean="0">
                <a:effectLst>
                  <a:outerShdw blurRad="38100" dist="38100" dir="2700000" algn="tl">
                    <a:srgbClr val="000000">
                      <a:alpha val="43137"/>
                    </a:srgbClr>
                  </a:outerShdw>
                </a:effectLst>
              </a:rPr>
              <a:t>	Seçimler </a:t>
            </a:r>
            <a:r>
              <a:rPr lang="tr-TR" sz="2400" dirty="0">
                <a:effectLst>
                  <a:outerShdw blurRad="38100" dist="38100" dir="2700000" algn="tl">
                    <a:srgbClr val="000000">
                      <a:alpha val="43137"/>
                    </a:srgbClr>
                  </a:outerShdw>
                </a:effectLst>
              </a:rPr>
              <a:t>nedeniyle istifa eden memurun </a:t>
            </a:r>
            <a:r>
              <a:rPr lang="tr-TR" sz="2400" b="1" dirty="0">
                <a:effectLst>
                  <a:outerShdw blurRad="38100" dist="38100" dir="2700000" algn="tl">
                    <a:srgbClr val="000000">
                      <a:alpha val="43137"/>
                    </a:srgbClr>
                  </a:outerShdw>
                </a:effectLst>
              </a:rPr>
              <a:t>seçilememesi </a:t>
            </a:r>
            <a:r>
              <a:rPr lang="tr-TR" sz="2400" b="1" dirty="0" smtClean="0">
                <a:effectLst>
                  <a:outerShdw blurRad="38100" dist="38100" dir="2700000" algn="tl">
                    <a:srgbClr val="000000">
                      <a:alpha val="43137"/>
                    </a:srgbClr>
                  </a:outerShdw>
                </a:effectLst>
              </a:rPr>
              <a:t>durumunda</a:t>
            </a:r>
            <a:r>
              <a:rPr lang="tr-TR" sz="2400" dirty="0" smtClean="0">
                <a:effectLst>
                  <a:outerShdw blurRad="38100" dist="38100" dir="2700000" algn="tl">
                    <a:srgbClr val="000000">
                      <a:alpha val="43137"/>
                    </a:srgbClr>
                  </a:outerShdw>
                </a:effectLst>
              </a:rPr>
              <a:t>; </a:t>
            </a:r>
            <a:r>
              <a:rPr lang="tr-TR" sz="2400" b="1" i="1" u="sng" dirty="0">
                <a:solidFill>
                  <a:srgbClr val="C00000"/>
                </a:solidFill>
                <a:effectLst>
                  <a:outerShdw blurRad="38100" dist="38100" dir="2700000" algn="tl">
                    <a:srgbClr val="000000">
                      <a:alpha val="43137"/>
                    </a:srgbClr>
                  </a:outerShdw>
                </a:effectLst>
              </a:rPr>
              <a:t>görevine dönmesi halinde de </a:t>
            </a:r>
            <a:r>
              <a:rPr lang="tr-TR" sz="2400" b="1" i="1" u="sng" dirty="0" smtClean="0">
                <a:solidFill>
                  <a:srgbClr val="C00000"/>
                </a:solidFill>
                <a:effectLst>
                  <a:outerShdw blurRad="38100" dist="38100" dir="2700000" algn="tl">
                    <a:srgbClr val="000000">
                      <a:alpha val="43137"/>
                    </a:srgbClr>
                  </a:outerShdw>
                </a:effectLst>
              </a:rPr>
              <a:t>göreve </a:t>
            </a:r>
            <a:r>
              <a:rPr lang="tr-TR" sz="2400" b="1" i="1" u="sng" dirty="0">
                <a:solidFill>
                  <a:srgbClr val="C00000"/>
                </a:solidFill>
                <a:effectLst>
                  <a:outerShdw blurRad="38100" dist="38100" dir="2700000" algn="tl">
                    <a:srgbClr val="000000">
                      <a:alpha val="43137"/>
                    </a:srgbClr>
                  </a:outerShdw>
                </a:effectLst>
              </a:rPr>
              <a:t>başlayış belgeleri ile birlikte </a:t>
            </a:r>
            <a:endParaRPr lang="tr-TR" sz="2400" b="1" i="1" u="sng" dirty="0" smtClean="0">
              <a:solidFill>
                <a:srgbClr val="C00000"/>
              </a:solidFill>
              <a:effectLst>
                <a:outerShdw blurRad="38100" dist="38100" dir="2700000" algn="tl">
                  <a:srgbClr val="000000">
                    <a:alpha val="43137"/>
                  </a:srgbClr>
                </a:outerShdw>
              </a:effectLst>
            </a:endParaRPr>
          </a:p>
          <a:p>
            <a:pPr algn="just">
              <a:defRPr/>
            </a:pPr>
            <a:endParaRPr lang="tr-TR" sz="2400" dirty="0" smtClean="0">
              <a:solidFill>
                <a:srgbClr val="C00000"/>
              </a:solidFill>
              <a:effectLst>
                <a:outerShdw blurRad="38100" dist="38100" dir="2700000" algn="tl">
                  <a:srgbClr val="000000">
                    <a:alpha val="43137"/>
                  </a:srgbClr>
                </a:outerShdw>
              </a:effectLst>
            </a:endParaRPr>
          </a:p>
          <a:p>
            <a:pPr algn="just">
              <a:defRPr/>
            </a:pPr>
            <a:r>
              <a:rPr lang="tr-TR" sz="2400" dirty="0">
                <a:solidFill>
                  <a:srgbClr val="C00000"/>
                </a:solidFill>
                <a:effectLst>
                  <a:outerShdw blurRad="38100" dist="38100" dir="2700000" algn="tl">
                    <a:srgbClr val="000000">
                      <a:alpha val="43137"/>
                    </a:srgbClr>
                  </a:outerShdw>
                </a:effectLst>
              </a:rPr>
              <a:t>	</a:t>
            </a:r>
            <a:r>
              <a:rPr lang="tr-TR" sz="2400" b="1" i="1" dirty="0" smtClean="0">
                <a:solidFill>
                  <a:srgbClr val="C00000"/>
                </a:solidFill>
                <a:effectLst>
                  <a:outerShdw blurRad="38100" dist="38100" dir="2700000" algn="tl">
                    <a:srgbClr val="000000">
                      <a:alpha val="43137"/>
                    </a:srgbClr>
                  </a:outerShdw>
                </a:effectLst>
              </a:rPr>
              <a:t>mal </a:t>
            </a:r>
            <a:r>
              <a:rPr lang="tr-TR" sz="2400" b="1" i="1" dirty="0">
                <a:solidFill>
                  <a:srgbClr val="C00000"/>
                </a:solidFill>
                <a:effectLst>
                  <a:outerShdw blurRad="38100" dist="38100" dir="2700000" algn="tl">
                    <a:srgbClr val="000000">
                      <a:alpha val="43137"/>
                    </a:srgbClr>
                  </a:outerShdw>
                </a:effectLst>
              </a:rPr>
              <a:t>bildiriminde bulunması </a:t>
            </a:r>
            <a:r>
              <a:rPr lang="tr-TR" sz="2400" b="1" dirty="0">
                <a:effectLst>
                  <a:outerShdw blurRad="38100" dist="38100" dir="2700000" algn="tl">
                    <a:srgbClr val="000000">
                      <a:alpha val="43137"/>
                    </a:srgbClr>
                  </a:outerShdw>
                </a:effectLst>
              </a:rPr>
              <a:t>gerekmektedir.</a:t>
            </a:r>
            <a:r>
              <a:rPr lang="tr-TR" sz="2400" dirty="0">
                <a:effectLst>
                  <a:outerShdw blurRad="38100" dist="38100" dir="2700000" algn="tl">
                    <a:srgbClr val="000000">
                      <a:alpha val="43137"/>
                    </a:srgbClr>
                  </a:outerShdw>
                </a:effectLst>
              </a:rPr>
              <a:t> </a:t>
            </a: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1018735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subTitle" idx="4294967295"/>
          </p:nvPr>
        </p:nvSpPr>
        <p:spPr bwMode="auto">
          <a:xfrm>
            <a:off x="1079500" y="692150"/>
            <a:ext cx="80645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Times New Roman" pitchFamily="18" charset="0"/>
                <a:ea typeface="Lucida Sans Unicode" pitchFamily="34" charset="0"/>
                <a:cs typeface="Lucida Sans Unicode"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rgbClr val="000000"/>
                </a:solidFill>
                <a:latin typeface="Times New Roman" pitchFamily="18" charset="0"/>
                <a:ea typeface="Lucida Sans Unicode" pitchFamily="34" charset="0"/>
                <a:cs typeface="Lucida Sans Unicode"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5pPr>
            <a:lvl6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6pPr>
            <a:lvl7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7pPr>
            <a:lvl8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8pPr>
            <a:lvl9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9pPr>
          </a:lstStyle>
          <a:p>
            <a:pPr algn="just" hangingPunct="1">
              <a:lnSpc>
                <a:spcPct val="100000"/>
              </a:lnSpc>
              <a:spcBef>
                <a:spcPts val="525"/>
              </a:spcBef>
              <a:buClrTx/>
              <a:buFontTx/>
              <a:buNone/>
            </a:pPr>
            <a:endParaRPr lang="tr-TR" altLang="tr-TR" dirty="0"/>
          </a:p>
          <a:p>
            <a:pPr algn="just" hangingPunct="1">
              <a:lnSpc>
                <a:spcPct val="100000"/>
              </a:lnSpc>
              <a:spcBef>
                <a:spcPts val="525"/>
              </a:spcBef>
              <a:buClrTx/>
              <a:buFontTx/>
              <a:buNone/>
            </a:pPr>
            <a:endParaRPr lang="tr-TR" altLang="tr-TR" dirty="0"/>
          </a:p>
          <a:p>
            <a:pPr algn="just" hangingPunct="1">
              <a:lnSpc>
                <a:spcPct val="100000"/>
              </a:lnSpc>
              <a:spcBef>
                <a:spcPts val="525"/>
              </a:spcBef>
              <a:buClrTx/>
              <a:buFontTx/>
              <a:buNone/>
            </a:pPr>
            <a:endParaRPr lang="tr-TR" altLang="tr-TR" dirty="0"/>
          </a:p>
        </p:txBody>
      </p:sp>
      <p:sp>
        <p:nvSpPr>
          <p:cNvPr id="3" name="Text Box 2"/>
          <p:cNvSpPr txBox="1">
            <a:spLocks noChangeArrowheads="1"/>
          </p:cNvSpPr>
          <p:nvPr/>
        </p:nvSpPr>
        <p:spPr bwMode="auto">
          <a:xfrm>
            <a:off x="251520" y="178682"/>
            <a:ext cx="8604956" cy="598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Times New Roman" pitchFamily="18" charset="0"/>
                <a:ea typeface="Lucida Sans Unicode" pitchFamily="34" charset="0"/>
                <a:cs typeface="Lucida Sans Unicode"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rgbClr val="000000"/>
                </a:solidFill>
                <a:latin typeface="Times New Roman" pitchFamily="18" charset="0"/>
                <a:ea typeface="Lucida Sans Unicode" pitchFamily="34" charset="0"/>
                <a:cs typeface="Lucida Sans Unicode"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5pPr>
            <a:lvl6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6pPr>
            <a:lvl7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7pPr>
            <a:lvl8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8pPr>
            <a:lvl9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9pPr>
          </a:lstStyle>
          <a:p>
            <a:pPr algn="just">
              <a:defRPr/>
            </a:pPr>
            <a:endParaRPr lang="tr-TR" sz="2800" b="1" dirty="0" smtClean="0">
              <a:latin typeface="Tahoma" panose="020B0604030504040204" pitchFamily="34" charset="0"/>
              <a:ea typeface="Tahoma" panose="020B0604030504040204" pitchFamily="34" charset="0"/>
              <a:cs typeface="Tahoma" panose="020B0604030504040204" pitchFamily="34" charset="0"/>
            </a:endParaRPr>
          </a:p>
          <a:p>
            <a:pPr algn="just">
              <a:defRPr/>
            </a:pPr>
            <a:r>
              <a:rPr lang="tr-TR" sz="28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Mal Bildirimlerinin Gizliliği</a:t>
            </a:r>
          </a:p>
          <a:p>
            <a:pPr algn="just">
              <a:defRPr/>
            </a:pPr>
            <a:endParaRPr lang="tr-TR" sz="28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a:defRPr/>
            </a:pPr>
            <a:r>
              <a:rPr lang="tr-TR" sz="2800" b="1" dirty="0">
                <a:latin typeface="Tahoma" panose="020B0604030504040204" pitchFamily="34" charset="0"/>
                <a:ea typeface="Tahoma" panose="020B0604030504040204" pitchFamily="34" charset="0"/>
                <a:cs typeface="Tahoma" panose="020B0604030504040204" pitchFamily="34" charset="0"/>
              </a:rPr>
              <a:t>	</a:t>
            </a:r>
            <a:r>
              <a:rPr lang="tr-TR" sz="2800" b="1" dirty="0" smtClean="0">
                <a:latin typeface="Tahoma" panose="020B0604030504040204" pitchFamily="34" charset="0"/>
                <a:ea typeface="Tahoma" panose="020B0604030504040204" pitchFamily="34" charset="0"/>
                <a:cs typeface="Tahoma" panose="020B0604030504040204" pitchFamily="34" charset="0"/>
              </a:rPr>
              <a:t>	</a:t>
            </a:r>
            <a:r>
              <a:rPr lang="tr-TR" dirty="0"/>
              <a:t>Mal bildirimleri, </a:t>
            </a:r>
            <a:r>
              <a:rPr lang="tr-TR" dirty="0" smtClean="0"/>
              <a:t>ilgilinin özel </a:t>
            </a:r>
            <a:r>
              <a:rPr lang="tr-TR" dirty="0"/>
              <a:t>dosyasında saklanır. Bildirimlerin içeriği </a:t>
            </a:r>
            <a:r>
              <a:rPr lang="tr-TR" dirty="0" smtClean="0"/>
              <a:t>hakkında; </a:t>
            </a:r>
            <a:r>
              <a:rPr lang="tr-TR" dirty="0"/>
              <a:t>hiçbir şekilde açıklama yapılamaz ve bilgi verilemez. Ayrıca mal bildirimlerindeki bilgiler ve kayıtlar esas alınarak içeriği hakkında yayında </a:t>
            </a:r>
            <a:r>
              <a:rPr lang="tr-TR" dirty="0" smtClean="0"/>
              <a:t>bulunulamaz</a:t>
            </a:r>
          </a:p>
          <a:p>
            <a:pPr algn="just">
              <a:defRPr/>
            </a:pPr>
            <a:r>
              <a:rPr lang="tr-TR" dirty="0" smtClean="0"/>
              <a:t>		Ancak</a:t>
            </a:r>
            <a:r>
              <a:rPr lang="tr-TR" dirty="0"/>
              <a:t>, </a:t>
            </a:r>
            <a:r>
              <a:rPr lang="tr-TR" dirty="0">
                <a:solidFill>
                  <a:srgbClr val="C00000"/>
                </a:solidFill>
                <a:effectLst>
                  <a:outerShdw blurRad="38100" dist="38100" dir="2700000" algn="tl">
                    <a:srgbClr val="000000">
                      <a:alpha val="43137"/>
                    </a:srgbClr>
                  </a:outerShdw>
                </a:effectLst>
              </a:rPr>
              <a:t>Kamu Görevlileri Etik Kurulu </a:t>
            </a:r>
            <a:r>
              <a:rPr lang="tr-TR" dirty="0" smtClean="0"/>
              <a:t>gerektiğinde </a:t>
            </a:r>
            <a:r>
              <a:rPr lang="tr-TR" dirty="0"/>
              <a:t>inceleme yetkisine sahiptir. </a:t>
            </a:r>
            <a:endParaRPr lang="tr-TR" dirty="0" smtClean="0"/>
          </a:p>
          <a:p>
            <a:pPr algn="just">
              <a:defRPr/>
            </a:pPr>
            <a:r>
              <a:rPr lang="tr-TR" dirty="0"/>
              <a:t>	</a:t>
            </a:r>
            <a:r>
              <a:rPr lang="tr-TR" dirty="0" smtClean="0"/>
              <a:t>	Mal </a:t>
            </a:r>
            <a:r>
              <a:rPr lang="tr-TR" dirty="0"/>
              <a:t>bildirimlerindeki bilgilerin doğruluğunun kontrolü amacıyla ilgili kişi ve kuruluşlar (bankalar ve özel finans kurumları dahil) talep edilen bilgileri en geç otuz gün içinde Kurula vermekle yükümlüdürler. </a:t>
            </a:r>
            <a:endParaRPr lang="tr-TR" dirty="0" smtClean="0"/>
          </a:p>
        </p:txBody>
      </p:sp>
      <p:pic>
        <p:nvPicPr>
          <p:cNvPr id="6"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4157867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subTitle" idx="4294967295"/>
          </p:nvPr>
        </p:nvSpPr>
        <p:spPr bwMode="auto">
          <a:xfrm>
            <a:off x="1079500" y="692150"/>
            <a:ext cx="80645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Times New Roman" pitchFamily="18" charset="0"/>
                <a:ea typeface="Lucida Sans Unicode" pitchFamily="34" charset="0"/>
                <a:cs typeface="Lucida Sans Unicode"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rgbClr val="000000"/>
                </a:solidFill>
                <a:latin typeface="Times New Roman" pitchFamily="18" charset="0"/>
                <a:ea typeface="Lucida Sans Unicode" pitchFamily="34" charset="0"/>
                <a:cs typeface="Lucida Sans Unicode"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5pPr>
            <a:lvl6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6pPr>
            <a:lvl7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7pPr>
            <a:lvl8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8pPr>
            <a:lvl9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9pPr>
          </a:lstStyle>
          <a:p>
            <a:pPr algn="just" hangingPunct="1">
              <a:lnSpc>
                <a:spcPct val="100000"/>
              </a:lnSpc>
              <a:spcBef>
                <a:spcPts val="525"/>
              </a:spcBef>
              <a:buClrTx/>
              <a:buFontTx/>
              <a:buNone/>
            </a:pPr>
            <a:endParaRPr lang="tr-TR" altLang="tr-TR" dirty="0"/>
          </a:p>
          <a:p>
            <a:pPr algn="just" hangingPunct="1">
              <a:lnSpc>
                <a:spcPct val="100000"/>
              </a:lnSpc>
              <a:spcBef>
                <a:spcPts val="525"/>
              </a:spcBef>
              <a:buClrTx/>
              <a:buFontTx/>
              <a:buNone/>
            </a:pPr>
            <a:endParaRPr lang="tr-TR" altLang="tr-TR" dirty="0"/>
          </a:p>
          <a:p>
            <a:pPr algn="just" hangingPunct="1">
              <a:lnSpc>
                <a:spcPct val="100000"/>
              </a:lnSpc>
              <a:spcBef>
                <a:spcPts val="525"/>
              </a:spcBef>
              <a:buClrTx/>
              <a:buFontTx/>
              <a:buNone/>
            </a:pPr>
            <a:endParaRPr lang="tr-TR" altLang="tr-TR" dirty="0"/>
          </a:p>
        </p:txBody>
      </p:sp>
      <p:sp>
        <p:nvSpPr>
          <p:cNvPr id="3" name="Text Box 2"/>
          <p:cNvSpPr txBox="1">
            <a:spLocks noChangeArrowheads="1"/>
          </p:cNvSpPr>
          <p:nvPr/>
        </p:nvSpPr>
        <p:spPr bwMode="auto">
          <a:xfrm>
            <a:off x="467544" y="476672"/>
            <a:ext cx="8208912"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Times New Roman" pitchFamily="18" charset="0"/>
                <a:ea typeface="Lucida Sans Unicode" pitchFamily="34" charset="0"/>
                <a:cs typeface="Lucida Sans Unicode"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rgbClr val="000000"/>
                </a:solidFill>
                <a:latin typeface="Times New Roman" pitchFamily="18" charset="0"/>
                <a:ea typeface="Lucida Sans Unicode" pitchFamily="34" charset="0"/>
                <a:cs typeface="Lucida Sans Unicode"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5pPr>
            <a:lvl6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6pPr>
            <a:lvl7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7pPr>
            <a:lvl8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8pPr>
            <a:lvl9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tr-TR" sz="2600" b="0" i="0" u="none" strike="noStrike" kern="1200" cap="none" spc="0" normalizeH="0" baseline="0" noProof="0" dirty="0" smtClean="0">
              <a:ln>
                <a:noFill/>
              </a:ln>
              <a:solidFill>
                <a:srgbClr val="000000"/>
              </a:solidFill>
              <a:effectLst/>
              <a:uLnTx/>
              <a:uFillTx/>
              <a:latin typeface="Times New Roman" pitchFamily="18" charset="0"/>
              <a:cs typeface="Lucida Sans Unicode" pitchFamily="34" charset="0"/>
            </a:endParaRPr>
          </a:p>
          <a:p>
            <a:pPr algn="just">
              <a:defRPr/>
            </a:pPr>
            <a:r>
              <a:rPr lang="tr-TR" sz="2800" b="1" dirty="0">
                <a:solidFill>
                  <a:srgbClr val="FF0000"/>
                </a:solidFill>
                <a:effectLst>
                  <a:outerShdw blurRad="38100" dist="38100" dir="2700000" algn="tl">
                    <a:srgbClr val="000000">
                      <a:alpha val="43137"/>
                    </a:srgbClr>
                  </a:outerShdw>
                </a:effectLst>
              </a:rPr>
              <a:t>Bilgi Verme Zorunluluğu</a:t>
            </a:r>
            <a:r>
              <a:rPr lang="tr-TR" sz="2800" b="1" dirty="0" smtClean="0">
                <a:solidFill>
                  <a:srgbClr val="FF0000"/>
                </a:solidFill>
                <a:effectLst>
                  <a:outerShdw blurRad="38100" dist="38100" dir="2700000" algn="tl">
                    <a:srgbClr val="000000">
                      <a:alpha val="43137"/>
                    </a:srgbClr>
                  </a:outerShdw>
                </a:effectLst>
              </a:rPr>
              <a:t>:</a:t>
            </a:r>
          </a:p>
          <a:p>
            <a:pPr algn="just">
              <a:defRPr/>
            </a:pPr>
            <a:endParaRPr lang="tr-TR"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a:defRPr/>
            </a:pPr>
            <a:r>
              <a:rPr lang="tr-TR" sz="2800" b="1" dirty="0" smtClean="0">
                <a:latin typeface="Tahoma" panose="020B0604030504040204" pitchFamily="34" charset="0"/>
                <a:ea typeface="Tahoma" panose="020B0604030504040204" pitchFamily="34" charset="0"/>
                <a:cs typeface="Tahoma" panose="020B0604030504040204" pitchFamily="34" charset="0"/>
              </a:rPr>
              <a:t>		</a:t>
            </a:r>
            <a:r>
              <a:rPr lang="tr-TR" sz="2400" dirty="0" smtClean="0"/>
              <a:t>Özel </a:t>
            </a:r>
            <a:r>
              <a:rPr lang="tr-TR" sz="2400" dirty="0"/>
              <a:t>kanunlarında aksine bir hüküm bulunsa bile ilgili gerçek veya tüzel kişiler veya kamu kurum ve kuruluşları; bu Kanuna göre takip, soruşturma ve kovuşturmaya yetkili kişi, Maliye Bakanlığı Baş Hukuk Müşavirliği ve </a:t>
            </a:r>
            <a:r>
              <a:rPr lang="tr-TR" sz="2400" dirty="0" err="1"/>
              <a:t>Muhakemat</a:t>
            </a:r>
            <a:r>
              <a:rPr lang="tr-TR" sz="2400" dirty="0"/>
              <a:t> Genel Müdürlüğü veya temsilcisi ve bu Kanundaki diğer mercilerce istenen bilgileri gecikmeksizin makul sürede eksiksiz vermek zorundadır. </a:t>
            </a:r>
            <a:endParaRPr lang="tr-TR" sz="2400" dirty="0" smtClean="0"/>
          </a:p>
          <a:p>
            <a:pPr algn="just">
              <a:defRPr/>
            </a:pPr>
            <a:endParaRPr lang="tr-TR" sz="2400" dirty="0" smtClean="0">
              <a:solidFill>
                <a:schemeClr val="tx1"/>
              </a:solidFill>
            </a:endParaRPr>
          </a:p>
          <a:p>
            <a:pPr algn="just">
              <a:defRPr/>
            </a:pPr>
            <a:r>
              <a:rPr lang="tr-TR" sz="2400" dirty="0">
                <a:solidFill>
                  <a:schemeClr val="tx1"/>
                </a:solidFill>
              </a:rPr>
              <a:t>	</a:t>
            </a:r>
            <a:r>
              <a:rPr lang="tr-TR" sz="2400" dirty="0" smtClean="0">
                <a:solidFill>
                  <a:schemeClr val="tx1"/>
                </a:solidFill>
              </a:rPr>
              <a:t>	Ayrıca</a:t>
            </a:r>
            <a:r>
              <a:rPr lang="tr-TR" sz="2400" dirty="0">
                <a:solidFill>
                  <a:schemeClr val="tx1"/>
                </a:solidFill>
              </a:rPr>
              <a:t>;</a:t>
            </a:r>
            <a:r>
              <a:rPr lang="tr-TR" sz="2400" dirty="0">
                <a:solidFill>
                  <a:srgbClr val="FF0000"/>
                </a:solidFill>
              </a:rPr>
              <a:t> </a:t>
            </a:r>
            <a:r>
              <a:rPr lang="tr-TR" sz="2400" dirty="0"/>
              <a:t>3628 sayılı Kanuna göre </a:t>
            </a:r>
            <a:r>
              <a:rPr lang="tr-TR" sz="2400" b="1" i="1" dirty="0">
                <a:solidFill>
                  <a:srgbClr val="C00000"/>
                </a:solidFill>
                <a:effectLst>
                  <a:outerShdw blurRad="38100" dist="38100" dir="2700000" algn="tl">
                    <a:srgbClr val="000000">
                      <a:alpha val="43137"/>
                    </a:srgbClr>
                  </a:outerShdw>
                </a:effectLst>
              </a:rPr>
              <a:t>soruşturma yapılması dışında</a:t>
            </a:r>
            <a:r>
              <a:rPr lang="tr-TR" sz="2400" i="1" dirty="0">
                <a:solidFill>
                  <a:srgbClr val="C00000"/>
                </a:solidFill>
                <a:effectLst>
                  <a:outerShdw blurRad="38100" dist="38100" dir="2700000" algn="tl">
                    <a:srgbClr val="000000">
                      <a:alpha val="43137"/>
                    </a:srgbClr>
                  </a:outerShdw>
                </a:effectLst>
              </a:rPr>
              <a:t> </a:t>
            </a:r>
            <a:r>
              <a:rPr lang="tr-TR" sz="2400" b="1" i="1" dirty="0">
                <a:solidFill>
                  <a:srgbClr val="C00000"/>
                </a:solidFill>
                <a:effectLst>
                  <a:outerShdw blurRad="38100" dist="38100" dir="2700000" algn="tl">
                    <a:srgbClr val="000000">
                      <a:alpha val="43137"/>
                    </a:srgbClr>
                  </a:outerShdw>
                </a:effectLst>
              </a:rPr>
              <a:t>denetim elemanlarınca veya başka yetkililerce incelenmesi olanağı da </a:t>
            </a:r>
            <a:r>
              <a:rPr lang="tr-TR" sz="2400" b="1" i="1" u="sng" dirty="0">
                <a:solidFill>
                  <a:srgbClr val="C00000"/>
                </a:solidFill>
                <a:effectLst>
                  <a:outerShdw blurRad="38100" dist="38100" dir="2700000" algn="tl">
                    <a:srgbClr val="000000">
                      <a:alpha val="43137"/>
                    </a:srgbClr>
                  </a:outerShdw>
                </a:effectLst>
              </a:rPr>
              <a:t>bulunmamaktadır.</a:t>
            </a:r>
            <a:r>
              <a:rPr lang="tr-TR" sz="2400" i="1" u="sng" dirty="0">
                <a:solidFill>
                  <a:srgbClr val="C00000"/>
                </a:solidFill>
                <a:effectLst>
                  <a:outerShdw blurRad="38100" dist="38100" dir="2700000" algn="tl">
                    <a:srgbClr val="000000">
                      <a:alpha val="43137"/>
                    </a:srgbClr>
                  </a:outerShdw>
                </a:effectLst>
              </a:rPr>
              <a:t> </a:t>
            </a:r>
          </a:p>
          <a:p>
            <a:pPr algn="just">
              <a:defRPr/>
            </a:pPr>
            <a:endParaRPr lang="tr-TR" sz="2400" dirty="0" smtClean="0"/>
          </a:p>
          <a:p>
            <a:pPr algn="just">
              <a:defRPr/>
            </a:pPr>
            <a:r>
              <a:rPr lang="tr-TR" sz="2400" dirty="0"/>
              <a:t>	</a:t>
            </a:r>
            <a:r>
              <a:rPr lang="tr-TR" sz="2400" dirty="0" smtClean="0"/>
              <a:t>	</a:t>
            </a:r>
            <a:r>
              <a:rPr lang="tr-TR" sz="2400" dirty="0">
                <a:solidFill>
                  <a:srgbClr val="FF0000"/>
                </a:solidFill>
              </a:rPr>
              <a:t>	</a:t>
            </a:r>
            <a:r>
              <a:rPr lang="tr-TR" sz="2400" dirty="0" smtClean="0">
                <a:solidFill>
                  <a:srgbClr val="FF0000"/>
                </a:solidFill>
              </a:rPr>
              <a:t>	</a:t>
            </a:r>
            <a:endParaRPr lang="tr-T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a:defRPr/>
            </a:pPr>
            <a:endParaRPr lang="tr-TR" altLang="tr-TR" sz="28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452317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32656"/>
            <a:ext cx="8208912" cy="6694140"/>
          </a:xfrm>
          <a:prstGeom prst="rect">
            <a:avLst/>
          </a:prstGeom>
        </p:spPr>
        <p:txBody>
          <a:bodyPr wrap="square">
            <a:spAutoFit/>
          </a:bodyPr>
          <a:lstStyle/>
          <a:p>
            <a:pPr algn="just">
              <a:defRPr/>
            </a:pPr>
            <a:r>
              <a:rPr lang="tr-TR" sz="2000" b="1" dirty="0" smtClean="0">
                <a:solidFill>
                  <a:srgbClr val="C00000"/>
                </a:solidFill>
                <a:effectLst>
                  <a:outerShdw blurRad="38100" dist="38100" dir="2700000" algn="tl">
                    <a:srgbClr val="000000">
                      <a:alpha val="43137"/>
                    </a:srgbClr>
                  </a:outerShdw>
                </a:effectLst>
              </a:rPr>
              <a:t>	</a:t>
            </a:r>
          </a:p>
          <a:p>
            <a:pPr algn="just">
              <a:defRPr/>
            </a:pPr>
            <a:endParaRPr lang="tr-TR" sz="2000" b="1" dirty="0">
              <a:solidFill>
                <a:srgbClr val="C00000"/>
              </a:solidFill>
              <a:effectLst>
                <a:outerShdw blurRad="38100" dist="38100" dir="2700000" algn="tl">
                  <a:srgbClr val="000000">
                    <a:alpha val="43137"/>
                  </a:srgbClr>
                </a:outerShdw>
              </a:effectLst>
            </a:endParaRPr>
          </a:p>
          <a:p>
            <a:pPr algn="just">
              <a:defRPr/>
            </a:pPr>
            <a:r>
              <a:rPr lang="tr-TR" sz="2500" b="1" dirty="0" smtClean="0">
                <a:solidFill>
                  <a:srgbClr val="FF0000"/>
                </a:solidFill>
                <a:effectLst>
                  <a:outerShdw blurRad="38100" dist="38100" dir="2700000" algn="tl">
                    <a:srgbClr val="000000">
                      <a:alpha val="43137"/>
                    </a:srgbClr>
                  </a:outerShdw>
                </a:effectLst>
              </a:rPr>
              <a:t>	Mal </a:t>
            </a:r>
            <a:r>
              <a:rPr lang="tr-TR" sz="2500" b="1" dirty="0">
                <a:solidFill>
                  <a:srgbClr val="FF0000"/>
                </a:solidFill>
                <a:effectLst>
                  <a:outerShdw blurRad="38100" dist="38100" dir="2700000" algn="tl">
                    <a:srgbClr val="000000">
                      <a:alpha val="43137"/>
                    </a:srgbClr>
                  </a:outerShdw>
                </a:effectLst>
              </a:rPr>
              <a:t>bildiriminin muhtevası hakkında açıklama yapan veya bilgi verenler, üç aydan bir yıla kadar hapis cezası ile cezalandırılır. </a:t>
            </a:r>
            <a:r>
              <a:rPr lang="tr-TR" sz="2500" dirty="0">
                <a:solidFill>
                  <a:srgbClr val="FF0000"/>
                </a:solidFill>
              </a:rPr>
              <a:t>Bu ceza, para cezasına veya tedbirlerden birine çevrilemez ve ertelenemez. </a:t>
            </a:r>
            <a:endParaRPr lang="tr-TR" sz="2500" dirty="0" smtClean="0">
              <a:solidFill>
                <a:srgbClr val="FF0000"/>
              </a:solidFill>
            </a:endParaRPr>
          </a:p>
          <a:p>
            <a:pPr algn="just">
              <a:defRPr/>
            </a:pPr>
            <a:endParaRPr lang="tr-TR" sz="2500" b="1" dirty="0">
              <a:solidFill>
                <a:srgbClr val="FF0000"/>
              </a:solidFill>
            </a:endParaRPr>
          </a:p>
          <a:p>
            <a:pPr algn="just">
              <a:defRPr/>
            </a:pPr>
            <a:r>
              <a:rPr lang="tr-TR" sz="2500" b="1" dirty="0" smtClean="0">
                <a:solidFill>
                  <a:srgbClr val="FF0000"/>
                </a:solidFill>
              </a:rPr>
              <a:t>	</a:t>
            </a:r>
            <a:r>
              <a:rPr lang="tr-TR" sz="2500" b="1" dirty="0" smtClean="0">
                <a:solidFill>
                  <a:srgbClr val="FF0000"/>
                </a:solidFill>
                <a:effectLst>
                  <a:outerShdw blurRad="38100" dist="38100" dir="2700000" algn="tl">
                    <a:srgbClr val="000000">
                      <a:alpha val="43137"/>
                    </a:srgbClr>
                  </a:outerShdw>
                </a:effectLst>
              </a:rPr>
              <a:t>Bu </a:t>
            </a:r>
            <a:r>
              <a:rPr lang="tr-TR" sz="2500" b="1" dirty="0">
                <a:solidFill>
                  <a:srgbClr val="FF0000"/>
                </a:solidFill>
                <a:effectLst>
                  <a:outerShdw blurRad="38100" dist="38100" dir="2700000" algn="tl">
                    <a:srgbClr val="000000">
                      <a:alpha val="43137"/>
                    </a:srgbClr>
                  </a:outerShdw>
                </a:effectLst>
              </a:rPr>
              <a:t>fiilin basın yoluyla işlenmesi halinde verilecek ceza yarı oranında artırılır. Kanunen daha ağır bir cezayı gerektirmediği takdirde </a:t>
            </a:r>
            <a:r>
              <a:rPr lang="tr-TR" sz="2500" b="1" i="1" u="sng" dirty="0">
                <a:solidFill>
                  <a:srgbClr val="FF0000"/>
                </a:solidFill>
                <a:effectLst>
                  <a:outerShdw blurRad="38100" dist="38100" dir="2700000" algn="tl">
                    <a:srgbClr val="000000">
                      <a:alpha val="43137"/>
                    </a:srgbClr>
                  </a:outerShdw>
                </a:effectLst>
              </a:rPr>
              <a:t>gerçeğe aykırı bildirimde bulunana altı aydan üç yıla kadar hapis cezası verilir.</a:t>
            </a:r>
            <a:r>
              <a:rPr lang="tr-TR" sz="2500" b="1" i="1" dirty="0">
                <a:solidFill>
                  <a:srgbClr val="FF0000"/>
                </a:solidFill>
                <a:effectLst>
                  <a:outerShdw blurRad="38100" dist="38100" dir="2700000" algn="tl">
                    <a:srgbClr val="000000">
                      <a:alpha val="43137"/>
                    </a:srgbClr>
                  </a:outerShdw>
                </a:effectLst>
              </a:rPr>
              <a:t> </a:t>
            </a:r>
            <a:endParaRPr lang="tr-TR" sz="2500" b="1" i="1" dirty="0" smtClean="0">
              <a:solidFill>
                <a:srgbClr val="FF0000"/>
              </a:solidFill>
              <a:effectLst>
                <a:outerShdw blurRad="38100" dist="38100" dir="2700000" algn="tl">
                  <a:srgbClr val="000000">
                    <a:alpha val="43137"/>
                  </a:srgbClr>
                </a:outerShdw>
              </a:effectLst>
            </a:endParaRPr>
          </a:p>
          <a:p>
            <a:pPr algn="just">
              <a:defRPr/>
            </a:pPr>
            <a:r>
              <a:rPr lang="tr-TR" sz="2500" b="1" i="1" dirty="0">
                <a:solidFill>
                  <a:srgbClr val="FF0000"/>
                </a:solidFill>
                <a:effectLst>
                  <a:outerShdw blurRad="38100" dist="38100" dir="2700000" algn="tl">
                    <a:srgbClr val="000000">
                      <a:alpha val="43137"/>
                    </a:srgbClr>
                  </a:outerShdw>
                </a:effectLst>
              </a:rPr>
              <a:t>	</a:t>
            </a:r>
            <a:endParaRPr lang="tr-TR" sz="2500" b="1" i="1" dirty="0" smtClean="0">
              <a:solidFill>
                <a:srgbClr val="FF0000"/>
              </a:solidFill>
              <a:effectLst>
                <a:outerShdw blurRad="38100" dist="38100" dir="2700000" algn="tl">
                  <a:srgbClr val="000000">
                    <a:alpha val="43137"/>
                  </a:srgbClr>
                </a:outerShdw>
              </a:effectLst>
            </a:endParaRPr>
          </a:p>
          <a:p>
            <a:pPr algn="just">
              <a:defRPr/>
            </a:pPr>
            <a:r>
              <a:rPr lang="tr-TR" sz="2500" b="1" i="1" dirty="0">
                <a:solidFill>
                  <a:srgbClr val="FF0000"/>
                </a:solidFill>
                <a:effectLst>
                  <a:outerShdw blurRad="38100" dist="38100" dir="2700000" algn="tl">
                    <a:srgbClr val="000000">
                      <a:alpha val="43137"/>
                    </a:srgbClr>
                  </a:outerShdw>
                </a:effectLst>
              </a:rPr>
              <a:t>	</a:t>
            </a:r>
            <a:r>
              <a:rPr lang="tr-TR" sz="2500" b="1" dirty="0" smtClean="0">
                <a:solidFill>
                  <a:srgbClr val="FF0000"/>
                </a:solidFill>
                <a:effectLst>
                  <a:outerShdw blurRad="38100" dist="38100" dir="2700000" algn="tl">
                    <a:srgbClr val="000000">
                      <a:alpha val="43137"/>
                    </a:srgbClr>
                  </a:outerShdw>
                </a:effectLst>
              </a:rPr>
              <a:t>Bu </a:t>
            </a:r>
            <a:r>
              <a:rPr lang="tr-TR" sz="2500" b="1" dirty="0">
                <a:solidFill>
                  <a:srgbClr val="FF0000"/>
                </a:solidFill>
                <a:effectLst>
                  <a:outerShdw blurRad="38100" dist="38100" dir="2700000" algn="tl">
                    <a:srgbClr val="000000">
                      <a:alpha val="43137"/>
                    </a:srgbClr>
                  </a:outerShdw>
                </a:effectLst>
              </a:rPr>
              <a:t>kişiler, cezalandırıldıkları süre kadar kamu hizmetlerinden yasaklanırlar</a:t>
            </a:r>
            <a:r>
              <a:rPr lang="tr-TR" sz="2500" b="1" dirty="0" smtClean="0">
                <a:solidFill>
                  <a:srgbClr val="FF0000"/>
                </a:solidFill>
                <a:effectLst>
                  <a:outerShdw blurRad="38100" dist="38100" dir="2700000" algn="tl">
                    <a:srgbClr val="000000">
                      <a:alpha val="43137"/>
                    </a:srgbClr>
                  </a:outerShdw>
                </a:effectLst>
              </a:rPr>
              <a:t>.</a:t>
            </a:r>
          </a:p>
          <a:p>
            <a:pPr algn="just">
              <a:defRPr/>
            </a:pPr>
            <a:endParaRPr lang="tr-TR" sz="2200" b="1" dirty="0">
              <a:solidFill>
                <a:srgbClr val="C00000"/>
              </a:solidFill>
              <a:effectLst>
                <a:outerShdw blurRad="38100" dist="38100" dir="2700000" algn="tl">
                  <a:srgbClr val="000000">
                    <a:alpha val="43137"/>
                  </a:srgbClr>
                </a:outerShdw>
              </a:effectLst>
            </a:endParaRPr>
          </a:p>
          <a:p>
            <a:pPr algn="just">
              <a:defRPr/>
            </a:pPr>
            <a:r>
              <a:rPr lang="tr-TR" sz="2200" b="1" dirty="0" smtClean="0">
                <a:solidFill>
                  <a:srgbClr val="C00000"/>
                </a:solidFill>
                <a:effectLst>
                  <a:outerShdw blurRad="38100" dist="38100" dir="2700000" algn="tl">
                    <a:srgbClr val="000000">
                      <a:alpha val="43137"/>
                    </a:srgbClr>
                  </a:outerShdw>
                </a:effectLst>
              </a:rPr>
              <a:t> </a:t>
            </a:r>
            <a:endParaRPr lang="tr-TR" sz="2200" i="1" dirty="0"/>
          </a:p>
          <a:p>
            <a:pPr algn="just">
              <a:defRPr/>
            </a:pPr>
            <a:endParaRPr lang="tr-TR" sz="2000" dirty="0">
              <a:solidFill>
                <a:srgbClr val="C00000"/>
              </a:solidFill>
              <a:effectLst>
                <a:outerShdw blurRad="38100" dist="38100" dir="2700000" algn="tl">
                  <a:srgbClr val="000000">
                    <a:alpha val="43137"/>
                  </a:srgbClr>
                </a:outerShdw>
              </a:effectLst>
            </a:endParaRP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2793266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subTitle" idx="1"/>
          </p:nvPr>
        </p:nvSpPr>
        <p:spPr bwMode="auto">
          <a:xfrm>
            <a:off x="611560" y="692696"/>
            <a:ext cx="8064896" cy="468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Times New Roman" pitchFamily="18" charset="0"/>
                <a:ea typeface="Lucida Sans Unicode" pitchFamily="34" charset="0"/>
                <a:cs typeface="Lucida Sans Unicode"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rgbClr val="000000"/>
                </a:solidFill>
                <a:latin typeface="Times New Roman" pitchFamily="18" charset="0"/>
                <a:ea typeface="Lucida Sans Unicode" pitchFamily="34" charset="0"/>
                <a:cs typeface="Lucida Sans Unicode"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5pPr>
            <a:lvl6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6pPr>
            <a:lvl7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7pPr>
            <a:lvl8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8pPr>
            <a:lvl9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9pPr>
          </a:lstStyle>
          <a:p>
            <a:pPr algn="just" hangingPunct="1">
              <a:lnSpc>
                <a:spcPct val="100000"/>
              </a:lnSpc>
              <a:spcBef>
                <a:spcPts val="525"/>
              </a:spcBef>
              <a:buClrTx/>
              <a:buFontTx/>
              <a:buNone/>
            </a:pPr>
            <a:endParaRPr lang="tr-TR" altLang="tr-TR" dirty="0"/>
          </a:p>
          <a:p>
            <a:pPr algn="just" hangingPunct="1">
              <a:lnSpc>
                <a:spcPct val="100000"/>
              </a:lnSpc>
              <a:spcBef>
                <a:spcPts val="525"/>
              </a:spcBef>
              <a:buClrTx/>
              <a:buFontTx/>
              <a:buNone/>
            </a:pPr>
            <a:endParaRPr lang="tr-TR" altLang="tr-TR" dirty="0"/>
          </a:p>
          <a:p>
            <a:pPr algn="just" hangingPunct="1">
              <a:lnSpc>
                <a:spcPct val="100000"/>
              </a:lnSpc>
              <a:spcBef>
                <a:spcPts val="525"/>
              </a:spcBef>
              <a:buClrTx/>
              <a:buFontTx/>
              <a:buNone/>
            </a:pPr>
            <a:endParaRPr lang="tr-TR" altLang="tr-TR" dirty="0"/>
          </a:p>
        </p:txBody>
      </p:sp>
      <p:sp>
        <p:nvSpPr>
          <p:cNvPr id="3" name="Text Box 2"/>
          <p:cNvSpPr txBox="1">
            <a:spLocks noChangeArrowheads="1"/>
          </p:cNvSpPr>
          <p:nvPr/>
        </p:nvSpPr>
        <p:spPr bwMode="auto">
          <a:xfrm>
            <a:off x="287524" y="260648"/>
            <a:ext cx="8604956" cy="598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Times New Roman" pitchFamily="18" charset="0"/>
                <a:ea typeface="Lucida Sans Unicode" pitchFamily="34" charset="0"/>
                <a:cs typeface="Lucida Sans Unicode"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rgbClr val="000000"/>
                </a:solidFill>
                <a:latin typeface="Times New Roman" pitchFamily="18" charset="0"/>
                <a:ea typeface="Lucida Sans Unicode" pitchFamily="34" charset="0"/>
                <a:cs typeface="Lucida Sans Unicode"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5pPr>
            <a:lvl6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6pPr>
            <a:lvl7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7pPr>
            <a:lvl8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8pPr>
            <a:lvl9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tr-TR" sz="2600" b="0" i="0" u="none" strike="noStrike" kern="1200" cap="none" spc="0" normalizeH="0" baseline="0" noProof="0" dirty="0" smtClean="0">
              <a:ln>
                <a:noFill/>
              </a:ln>
              <a:solidFill>
                <a:srgbClr val="000000"/>
              </a:solidFill>
              <a:effectLst/>
              <a:uLnTx/>
              <a:uFillTx/>
              <a:latin typeface="Times New Roman" pitchFamily="18" charset="0"/>
              <a:cs typeface="Lucida Sans Unicode" pitchFamily="34" charset="0"/>
            </a:endParaRPr>
          </a:p>
          <a:p>
            <a:pPr algn="just">
              <a:defRPr/>
            </a:pPr>
            <a:r>
              <a:rPr lang="tr-TR" sz="2800"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Haksız Mal Edinme </a:t>
            </a:r>
            <a:endParaRPr lang="tr-TR"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a:defRPr/>
            </a:pPr>
            <a:r>
              <a:rPr lang="tr-TR" sz="2800" b="1" dirty="0">
                <a:latin typeface="Tahoma" panose="020B0604030504040204" pitchFamily="34" charset="0"/>
                <a:ea typeface="Tahoma" panose="020B0604030504040204" pitchFamily="34" charset="0"/>
                <a:cs typeface="Tahoma" panose="020B0604030504040204" pitchFamily="34" charset="0"/>
              </a:rPr>
              <a:t/>
            </a:r>
            <a:br>
              <a:rPr lang="tr-TR" sz="2800" b="1" dirty="0">
                <a:latin typeface="Tahoma" panose="020B0604030504040204" pitchFamily="34" charset="0"/>
                <a:ea typeface="Tahoma" panose="020B0604030504040204" pitchFamily="34" charset="0"/>
                <a:cs typeface="Tahoma" panose="020B0604030504040204" pitchFamily="34" charset="0"/>
              </a:rPr>
            </a:br>
            <a:r>
              <a:rPr lang="tr-TR" sz="2800" b="1" dirty="0" smtClean="0">
                <a:latin typeface="Tahoma" panose="020B0604030504040204" pitchFamily="34" charset="0"/>
                <a:ea typeface="Tahoma" panose="020B0604030504040204" pitchFamily="34" charset="0"/>
                <a:cs typeface="Tahoma" panose="020B0604030504040204" pitchFamily="34" charset="0"/>
              </a:rPr>
              <a:t>		</a:t>
            </a:r>
            <a:r>
              <a:rPr lang="tr-TR"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3628 Sayılı Mal Bildiriminde Bulunulması, Rüşvet ve Yolsuzluklarla Mücadele Kanununda; </a:t>
            </a:r>
            <a:r>
              <a:rPr lang="tr-TR" sz="28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algn="just">
              <a:defRPr/>
            </a:pPr>
            <a:r>
              <a:rPr lang="tr-TR"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8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800" b="1" u="sng"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Kanuna </a:t>
            </a:r>
            <a:r>
              <a:rPr lang="tr-TR" sz="2800"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veya genel ahlaka uygun olarak sağlandığı ispat edilmeyen mallar veya ilgilinin sosyal yaşantısı bakımından geliriyle uygun olduğu kabul edilemeyecek harcamalar şeklinde ortaya çıkan artışlar, bu Kanunun uygulanmasında haksız mal edinme sayılır</a:t>
            </a:r>
            <a:r>
              <a:rPr lang="tr-TR" sz="28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algn="just">
              <a:defRPr/>
            </a:pPr>
            <a:endParaRPr lang="tr-TR"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a:defRPr/>
            </a:pPr>
            <a:r>
              <a:rPr lang="tr-TR" sz="28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Şeklinde tanımlanmıştır.</a:t>
            </a:r>
            <a:endParaRPr lang="tr-TR" altLang="tr-TR" sz="28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33272"/>
            <a:ext cx="1043608" cy="775448"/>
          </a:xfrm>
          <a:prstGeom prst="rect">
            <a:avLst/>
          </a:prstGeom>
          <a:solidFill>
            <a:srgbClr val="FF0000"/>
          </a:solidFill>
          <a:ln>
            <a:noFill/>
          </a:ln>
          <a:extLst/>
        </p:spPr>
      </p:pic>
    </p:spTree>
    <p:extLst>
      <p:ext uri="{BB962C8B-B14F-4D97-AF65-F5344CB8AC3E}">
        <p14:creationId xmlns:p14="http://schemas.microsoft.com/office/powerpoint/2010/main" val="1176348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548680"/>
            <a:ext cx="8496944" cy="5632311"/>
          </a:xfrm>
          <a:prstGeom prst="rect">
            <a:avLst/>
          </a:prstGeom>
        </p:spPr>
        <p:txBody>
          <a:bodyPr wrap="square">
            <a:spAutoFit/>
          </a:bodyPr>
          <a:lstStyle/>
          <a:p>
            <a:pPr algn="just">
              <a:defRPr/>
            </a:pPr>
            <a:r>
              <a:rPr lang="tr-TR" sz="2400" b="1" dirty="0">
                <a:solidFill>
                  <a:srgbClr val="C00000"/>
                </a:solidFill>
                <a:effectLst>
                  <a:outerShdw blurRad="38100" dist="38100" dir="2700000" algn="tl">
                    <a:srgbClr val="000000">
                      <a:alpha val="43137"/>
                    </a:srgbClr>
                  </a:outerShdw>
                </a:effectLst>
              </a:rPr>
              <a:t>Haksız Mal Edinme, Mal Kaçırma veya Gizleme</a:t>
            </a:r>
            <a:r>
              <a:rPr lang="tr-TR" sz="2400" b="1" dirty="0" smtClean="0">
                <a:solidFill>
                  <a:srgbClr val="C00000"/>
                </a:solidFill>
                <a:effectLst>
                  <a:outerShdw blurRad="38100" dist="38100" dir="2700000" algn="tl">
                    <a:srgbClr val="000000">
                      <a:alpha val="43137"/>
                    </a:srgbClr>
                  </a:outerShdw>
                </a:effectLst>
              </a:rPr>
              <a:t>;</a:t>
            </a:r>
          </a:p>
          <a:p>
            <a:pPr algn="just">
              <a:defRPr/>
            </a:pPr>
            <a:endParaRPr lang="tr-TR" sz="2400" b="1" dirty="0">
              <a:solidFill>
                <a:srgbClr val="C00000"/>
              </a:solidFill>
              <a:effectLst>
                <a:outerShdw blurRad="38100" dist="38100" dir="2700000" algn="tl">
                  <a:srgbClr val="000000">
                    <a:alpha val="43137"/>
                  </a:srgbClr>
                </a:outerShdw>
              </a:effectLst>
            </a:endParaRPr>
          </a:p>
          <a:p>
            <a:pPr algn="just">
              <a:defRPr/>
            </a:pPr>
            <a:r>
              <a:rPr lang="tr-TR" sz="2400" b="1" dirty="0">
                <a:solidFill>
                  <a:srgbClr val="002060"/>
                </a:solidFill>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Kanunun daha ağır bir cezayı gerektirmediği takdirde </a:t>
            </a:r>
            <a:r>
              <a:rPr lang="tr-TR" sz="2400" b="1" i="1" u="sng" dirty="0">
                <a:effectLst>
                  <a:outerShdw blurRad="38100" dist="38100" dir="2700000" algn="tl">
                    <a:srgbClr val="000000">
                      <a:alpha val="43137"/>
                    </a:srgbClr>
                  </a:outerShdw>
                </a:effectLst>
              </a:rPr>
              <a:t>haksız mal edinene ve gizleyene üç yıldan beş yıla kadar hapis ve beş milyon liradan on milyon liraya </a:t>
            </a:r>
            <a:r>
              <a:rPr lang="tr-TR" sz="1600" b="1" dirty="0">
                <a:effectLst>
                  <a:outerShdw blurRad="38100" dist="38100" dir="2700000" algn="tl">
                    <a:srgbClr val="000000">
                      <a:alpha val="43137"/>
                    </a:srgbClr>
                  </a:outerShdw>
                </a:effectLst>
              </a:rPr>
              <a:t>(1990 Yılı Nisan ayındaki TL değeri) </a:t>
            </a:r>
            <a:r>
              <a:rPr lang="tr-TR" sz="2400" b="1" dirty="0">
                <a:effectLst>
                  <a:outerShdw blurRad="38100" dist="38100" dir="2700000" algn="tl">
                    <a:srgbClr val="000000">
                      <a:alpha val="43137"/>
                    </a:srgbClr>
                  </a:outerShdw>
                </a:effectLst>
              </a:rPr>
              <a:t>kadar ağır para cezası verilir</a:t>
            </a:r>
            <a:r>
              <a:rPr lang="tr-TR" sz="2400" dirty="0">
                <a:effectLst>
                  <a:outerShdw blurRad="38100" dist="38100" dir="2700000" algn="tl">
                    <a:srgbClr val="000000">
                      <a:alpha val="43137"/>
                    </a:srgbClr>
                  </a:outerShdw>
                </a:effectLst>
              </a:rPr>
              <a:t>. Zoralımına hükmolunur. </a:t>
            </a:r>
            <a:r>
              <a:rPr lang="tr-TR" sz="2400" b="1" dirty="0">
                <a:effectLst>
                  <a:outerShdw blurRad="38100" dist="38100" dir="2700000" algn="tl">
                    <a:srgbClr val="000000">
                      <a:alpha val="43137"/>
                    </a:srgbClr>
                  </a:outerShdw>
                </a:effectLst>
              </a:rPr>
              <a:t>	</a:t>
            </a:r>
          </a:p>
          <a:p>
            <a:pPr algn="just">
              <a:defRPr/>
            </a:pPr>
            <a:r>
              <a:rPr lang="tr-TR" sz="2400" b="1" dirty="0">
                <a:effectLst>
                  <a:outerShdw blurRad="38100" dist="38100" dir="2700000" algn="tl">
                    <a:srgbClr val="000000">
                      <a:alpha val="43137"/>
                    </a:srgbClr>
                  </a:outerShdw>
                </a:effectLst>
              </a:rPr>
              <a:t>	</a:t>
            </a:r>
            <a:endParaRPr lang="tr-TR" sz="2400" b="1" dirty="0" smtClean="0">
              <a:effectLst>
                <a:outerShdw blurRad="38100" dist="38100" dir="2700000" algn="tl">
                  <a:srgbClr val="000000">
                    <a:alpha val="43137"/>
                  </a:srgbClr>
                </a:outerShdw>
              </a:effectLst>
            </a:endParaRPr>
          </a:p>
          <a:p>
            <a:pPr algn="just">
              <a:defRPr/>
            </a:pPr>
            <a:r>
              <a:rPr lang="tr-TR" sz="2400" b="1" dirty="0">
                <a:effectLst>
                  <a:outerShdw blurRad="38100" dist="38100" dir="2700000" algn="tl">
                    <a:srgbClr val="000000">
                      <a:alpha val="43137"/>
                    </a:srgbClr>
                  </a:outerShdw>
                </a:effectLst>
              </a:rPr>
              <a:t>	</a:t>
            </a:r>
            <a:r>
              <a:rPr lang="tr-TR" sz="2400" b="1" dirty="0" smtClean="0">
                <a:effectLst>
                  <a:outerShdw blurRad="38100" dist="38100" dir="2700000" algn="tl">
                    <a:srgbClr val="000000">
                      <a:alpha val="43137"/>
                    </a:srgbClr>
                  </a:outerShdw>
                </a:effectLst>
              </a:rPr>
              <a:t>Bu </a:t>
            </a:r>
            <a:r>
              <a:rPr lang="tr-TR" sz="2400" b="1" dirty="0">
                <a:effectLst>
                  <a:outerShdw blurRad="38100" dist="38100" dir="2700000" algn="tl">
                    <a:srgbClr val="000000">
                      <a:alpha val="43137"/>
                    </a:srgbClr>
                  </a:outerShdw>
                </a:effectLst>
              </a:rPr>
              <a:t>kişiler, </a:t>
            </a:r>
            <a:r>
              <a:rPr lang="tr-TR" sz="2400" b="1" dirty="0" err="1">
                <a:effectLst>
                  <a:outerShdw blurRad="38100" dist="38100" dir="2700000" algn="tl">
                    <a:srgbClr val="000000">
                      <a:alpha val="43137"/>
                    </a:srgbClr>
                  </a:outerShdw>
                </a:effectLst>
              </a:rPr>
              <a:t>müebbeten</a:t>
            </a:r>
            <a:r>
              <a:rPr lang="tr-TR" sz="2400" b="1" dirty="0">
                <a:effectLst>
                  <a:outerShdw blurRad="38100" dist="38100" dir="2700000" algn="tl">
                    <a:srgbClr val="000000">
                      <a:alpha val="43137"/>
                    </a:srgbClr>
                  </a:outerShdw>
                </a:effectLst>
              </a:rPr>
              <a:t> kamu hizmetlerinden yasaklanır.</a:t>
            </a:r>
          </a:p>
          <a:p>
            <a:pPr algn="just">
              <a:defRPr/>
            </a:pPr>
            <a:endParaRPr lang="tr-TR" sz="2400" dirty="0"/>
          </a:p>
          <a:p>
            <a:pPr algn="just">
              <a:defRPr/>
            </a:pPr>
            <a:r>
              <a:rPr lang="tr-TR" sz="2400" dirty="0"/>
              <a:t>	Ayrıca, 5237 Sayılı Türk Ceza Kanunun 4’ncü maddesinde (Kanunun bağlayıcılığı) </a:t>
            </a:r>
            <a:r>
              <a:rPr lang="tr-TR" sz="2400" b="1" i="1" u="sng" dirty="0">
                <a:solidFill>
                  <a:srgbClr val="C00000"/>
                </a:solidFill>
                <a:effectLst>
                  <a:outerShdw blurRad="38100" dist="38100" dir="2700000" algn="tl">
                    <a:srgbClr val="000000">
                      <a:alpha val="43137"/>
                    </a:srgbClr>
                  </a:outerShdw>
                </a:effectLst>
              </a:rPr>
              <a:t>Ceza kanunlarını bilmemenin mazeret sayılmayacağı da hüküm altına alınmıştır.</a:t>
            </a:r>
            <a:r>
              <a:rPr lang="tr-TR" sz="2400" i="1" dirty="0"/>
              <a:t> </a:t>
            </a: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840841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548680"/>
            <a:ext cx="8496944" cy="6001643"/>
          </a:xfrm>
          <a:prstGeom prst="rect">
            <a:avLst/>
          </a:prstGeom>
        </p:spPr>
        <p:txBody>
          <a:bodyPr wrap="square">
            <a:spAutoFit/>
          </a:bodyPr>
          <a:lstStyle/>
          <a:p>
            <a:pPr algn="just">
              <a:defRPr/>
            </a:pPr>
            <a:r>
              <a:rPr lang="tr-TR" sz="2400" b="1" i="1" u="sng" dirty="0" smtClean="0">
                <a:solidFill>
                  <a:srgbClr val="C00000"/>
                </a:solidFill>
                <a:effectLst>
                  <a:outerShdw blurRad="38100" dist="38100" dir="2700000" algn="tl">
                    <a:srgbClr val="000000">
                      <a:alpha val="43137"/>
                    </a:srgbClr>
                  </a:outerShdw>
                </a:effectLst>
              </a:rPr>
              <a:t>	HATIRLATMA</a:t>
            </a:r>
          </a:p>
          <a:p>
            <a:pPr algn="just">
              <a:defRPr/>
            </a:pPr>
            <a:r>
              <a:rPr lang="tr-TR" sz="2400" b="1" i="1" dirty="0">
                <a:solidFill>
                  <a:srgbClr val="C00000"/>
                </a:solidFill>
                <a:effectLst>
                  <a:outerShdw blurRad="38100" dist="38100" dir="2700000" algn="tl">
                    <a:srgbClr val="000000">
                      <a:alpha val="43137"/>
                    </a:srgbClr>
                  </a:outerShdw>
                </a:effectLst>
              </a:rPr>
              <a:t>	</a:t>
            </a:r>
            <a:r>
              <a:rPr lang="tr-TR" sz="2400" b="1" i="1" dirty="0" smtClean="0">
                <a:solidFill>
                  <a:srgbClr val="C00000"/>
                </a:solidFill>
                <a:effectLst>
                  <a:outerShdw blurRad="38100" dist="38100" dir="2700000" algn="tl">
                    <a:srgbClr val="000000">
                      <a:alpha val="43137"/>
                    </a:srgbClr>
                  </a:outerShdw>
                </a:effectLst>
              </a:rPr>
              <a:t>*İnsan kaynakları sistemine girilen mal bildirimi beyanlarının çıktılarının alınarak imzalanıp tarih atılarak gönderilmesi.</a:t>
            </a:r>
          </a:p>
          <a:p>
            <a:pPr algn="just">
              <a:defRPr/>
            </a:pPr>
            <a:endParaRPr lang="tr-TR" sz="2400" i="1" dirty="0"/>
          </a:p>
          <a:p>
            <a:pPr algn="just">
              <a:defRPr/>
            </a:pPr>
            <a:r>
              <a:rPr lang="tr-TR" sz="2400" b="1" i="1" dirty="0">
                <a:solidFill>
                  <a:srgbClr val="C00000"/>
                </a:solidFill>
                <a:effectLst>
                  <a:outerShdw blurRad="38100" dist="38100" dir="2700000" algn="tl">
                    <a:srgbClr val="000000">
                      <a:alpha val="43137"/>
                    </a:srgbClr>
                  </a:outerShdw>
                </a:effectLst>
              </a:rPr>
              <a:t>	</a:t>
            </a:r>
            <a:r>
              <a:rPr lang="tr-TR" sz="2400" b="1" i="1" dirty="0" smtClean="0">
                <a:solidFill>
                  <a:srgbClr val="C00000"/>
                </a:solidFill>
                <a:effectLst>
                  <a:outerShdw blurRad="38100" dist="38100" dir="2700000" algn="tl">
                    <a:srgbClr val="000000">
                      <a:alpha val="43137"/>
                    </a:srgbClr>
                  </a:outerShdw>
                </a:effectLst>
              </a:rPr>
              <a:t>*Sisteme işlenmemiş veya eski formların fotokopi ile çoğaltılarak gönderilmemesi.</a:t>
            </a:r>
          </a:p>
          <a:p>
            <a:pPr algn="just">
              <a:defRPr/>
            </a:pPr>
            <a:endParaRPr lang="tr-TR" sz="2400" b="1" i="1" dirty="0">
              <a:solidFill>
                <a:srgbClr val="C00000"/>
              </a:solidFill>
              <a:effectLst>
                <a:outerShdw blurRad="38100" dist="38100" dir="2700000" algn="tl">
                  <a:srgbClr val="000000">
                    <a:alpha val="43137"/>
                  </a:srgbClr>
                </a:outerShdw>
              </a:effectLst>
            </a:endParaRPr>
          </a:p>
          <a:p>
            <a:pPr algn="just">
              <a:defRPr/>
            </a:pPr>
            <a:r>
              <a:rPr lang="tr-TR" sz="2400" b="1" i="1" dirty="0" smtClean="0">
                <a:solidFill>
                  <a:srgbClr val="C00000"/>
                </a:solidFill>
                <a:effectLst>
                  <a:outerShdw blurRad="38100" dist="38100" dir="2700000" algn="tl">
                    <a:srgbClr val="000000">
                      <a:alpha val="43137"/>
                    </a:srgbClr>
                  </a:outerShdw>
                </a:effectLst>
              </a:rPr>
              <a:t>	*Mal ediniminde kredi kullanılmışsa, formun borçlar bölümünde belirtilmesi,</a:t>
            </a:r>
          </a:p>
          <a:p>
            <a:pPr algn="just">
              <a:defRPr/>
            </a:pPr>
            <a:endParaRPr lang="tr-TR" sz="2400" b="1" i="1" dirty="0">
              <a:solidFill>
                <a:srgbClr val="C00000"/>
              </a:solidFill>
              <a:effectLst>
                <a:outerShdw blurRad="38100" dist="38100" dir="2700000" algn="tl">
                  <a:srgbClr val="000000">
                    <a:alpha val="43137"/>
                  </a:srgbClr>
                </a:outerShdw>
              </a:effectLst>
            </a:endParaRPr>
          </a:p>
          <a:p>
            <a:pPr algn="just">
              <a:defRPr/>
            </a:pPr>
            <a:r>
              <a:rPr lang="tr-TR" sz="2400" b="1" i="1" dirty="0" smtClean="0">
                <a:solidFill>
                  <a:srgbClr val="C00000"/>
                </a:solidFill>
                <a:effectLst>
                  <a:outerShdw blurRad="38100" dist="38100" dir="2700000" algn="tl">
                    <a:srgbClr val="000000">
                      <a:alpha val="43137"/>
                    </a:srgbClr>
                  </a:outerShdw>
                </a:effectLst>
              </a:rPr>
              <a:t>	*Mal </a:t>
            </a:r>
            <a:r>
              <a:rPr lang="tr-TR" sz="2400" b="1" i="1" dirty="0" err="1" smtClean="0">
                <a:solidFill>
                  <a:srgbClr val="C00000"/>
                </a:solidFill>
                <a:effectLst>
                  <a:outerShdw blurRad="38100" dist="38100" dir="2700000" algn="tl">
                    <a:srgbClr val="000000">
                      <a:alpha val="43137"/>
                    </a:srgbClr>
                  </a:outerShdw>
                </a:effectLst>
              </a:rPr>
              <a:t>Bilrimi</a:t>
            </a:r>
            <a:r>
              <a:rPr lang="tr-TR" sz="2400" b="1" i="1" dirty="0" smtClean="0">
                <a:solidFill>
                  <a:srgbClr val="C00000"/>
                </a:solidFill>
                <a:effectLst>
                  <a:outerShdw blurRad="38100" dist="38100" dir="2700000" algn="tl">
                    <a:srgbClr val="000000">
                      <a:alpha val="43137"/>
                    </a:srgbClr>
                  </a:outerShdw>
                </a:effectLst>
              </a:rPr>
              <a:t> formlarının ekine tapu senedi örneğinin, noter işlemleri ile vekalet belgesi örneğinin,  belge örneklerinin, banka cüzdan fotokopisinin,  araç ruhsat </a:t>
            </a:r>
            <a:r>
              <a:rPr lang="tr-TR" sz="2400" b="1" i="1" dirty="0" err="1" smtClean="0">
                <a:solidFill>
                  <a:srgbClr val="C00000"/>
                </a:solidFill>
                <a:effectLst>
                  <a:outerShdw blurRad="38100" dist="38100" dir="2700000" algn="tl">
                    <a:srgbClr val="000000">
                      <a:alpha val="43137"/>
                    </a:srgbClr>
                  </a:outerShdw>
                </a:effectLst>
              </a:rPr>
              <a:t>fotokipisinin</a:t>
            </a:r>
            <a:r>
              <a:rPr lang="tr-TR" sz="2400" b="1" i="1" dirty="0" smtClean="0">
                <a:solidFill>
                  <a:srgbClr val="C00000"/>
                </a:solidFill>
                <a:effectLst>
                  <a:outerShdw blurRad="38100" dist="38100" dir="2700000" algn="tl">
                    <a:srgbClr val="000000">
                      <a:alpha val="43137"/>
                    </a:srgbClr>
                  </a:outerShdw>
                </a:effectLst>
              </a:rPr>
              <a:t>, düğün davetiyesi örneğinin, banka ödeme planına dair belge fotokopilerinin konulmaması,</a:t>
            </a: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3133330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395536" y="980728"/>
            <a:ext cx="8350084" cy="51125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dirty="0" smtClean="0">
              <a:ln>
                <a:noFill/>
              </a:ln>
              <a:solidFill>
                <a:prstClr val="black"/>
              </a:solidFill>
              <a:effectLst/>
              <a:uLnTx/>
              <a:uFillTx/>
              <a:latin typeface="Trebuchet MS"/>
              <a:ea typeface="+mn-ea"/>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94" y="196988"/>
            <a:ext cx="8712968"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413187" y="5991671"/>
            <a:ext cx="8215967" cy="830997"/>
          </a:xfrm>
          <a:prstGeom prst="rect">
            <a:avLst/>
          </a:prstGeom>
          <a:noFill/>
        </p:spPr>
        <p:txBody>
          <a:bodyPr wrap="none" lIns="91440" tIns="45720" rIns="91440" bIns="45720">
            <a:spAutoFit/>
          </a:bodyPr>
          <a:lstStyle/>
          <a:p>
            <a:pPr algn="ctr"/>
            <a:r>
              <a:rPr lang="tr-TR"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Katılımınız için Teşekkürler.</a:t>
            </a:r>
            <a:endParaRPr lang="tr-TR"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898029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4245036166"/>
              </p:ext>
            </p:extLst>
          </p:nvPr>
        </p:nvGraphicFramePr>
        <p:xfrm>
          <a:off x="395536" y="188640"/>
          <a:ext cx="8424936" cy="6264696"/>
        </p:xfrm>
        <a:graphic>
          <a:graphicData uri="http://schemas.openxmlformats.org/drawingml/2006/table">
            <a:tbl>
              <a:tblPr>
                <a:tableStyleId>{5C22544A-7EE6-4342-B048-85BDC9FD1C3A}</a:tableStyleId>
              </a:tblPr>
              <a:tblGrid>
                <a:gridCol w="575749">
                  <a:extLst>
                    <a:ext uri="{9D8B030D-6E8A-4147-A177-3AD203B41FA5}">
                      <a16:colId xmlns:a16="http://schemas.microsoft.com/office/drawing/2014/main" xmlns="" val="4107205537"/>
                    </a:ext>
                  </a:extLst>
                </a:gridCol>
                <a:gridCol w="1008045">
                  <a:extLst>
                    <a:ext uri="{9D8B030D-6E8A-4147-A177-3AD203B41FA5}">
                      <a16:colId xmlns:a16="http://schemas.microsoft.com/office/drawing/2014/main" xmlns="" val="2186761943"/>
                    </a:ext>
                  </a:extLst>
                </a:gridCol>
                <a:gridCol w="1442281">
                  <a:extLst>
                    <a:ext uri="{9D8B030D-6E8A-4147-A177-3AD203B41FA5}">
                      <a16:colId xmlns:a16="http://schemas.microsoft.com/office/drawing/2014/main" xmlns="" val="2115036830"/>
                    </a:ext>
                  </a:extLst>
                </a:gridCol>
                <a:gridCol w="1628382">
                  <a:extLst>
                    <a:ext uri="{9D8B030D-6E8A-4147-A177-3AD203B41FA5}">
                      <a16:colId xmlns:a16="http://schemas.microsoft.com/office/drawing/2014/main" xmlns="" val="3840152935"/>
                    </a:ext>
                  </a:extLst>
                </a:gridCol>
                <a:gridCol w="1271689">
                  <a:extLst>
                    <a:ext uri="{9D8B030D-6E8A-4147-A177-3AD203B41FA5}">
                      <a16:colId xmlns:a16="http://schemas.microsoft.com/office/drawing/2014/main" xmlns="" val="3173755079"/>
                    </a:ext>
                  </a:extLst>
                </a:gridCol>
                <a:gridCol w="1157314">
                  <a:extLst>
                    <a:ext uri="{9D8B030D-6E8A-4147-A177-3AD203B41FA5}">
                      <a16:colId xmlns:a16="http://schemas.microsoft.com/office/drawing/2014/main" xmlns="" val="2049954245"/>
                    </a:ext>
                  </a:extLst>
                </a:gridCol>
                <a:gridCol w="1341476">
                  <a:extLst>
                    <a:ext uri="{9D8B030D-6E8A-4147-A177-3AD203B41FA5}">
                      <a16:colId xmlns:a16="http://schemas.microsoft.com/office/drawing/2014/main" xmlns="" val="3300058531"/>
                    </a:ext>
                  </a:extLst>
                </a:gridCol>
              </a:tblGrid>
              <a:tr h="367638">
                <a:tc gridSpan="7">
                  <a:txBody>
                    <a:bodyPr/>
                    <a:lstStyle/>
                    <a:p>
                      <a:pPr algn="ctr" fontAlgn="b"/>
                      <a:r>
                        <a:rPr lang="tr-TR" sz="2000" u="none" strike="noStrike" dirty="0">
                          <a:effectLst/>
                        </a:rPr>
                        <a:t>TAŞINMAZ MAL BİLGİLERİ</a:t>
                      </a:r>
                      <a:endParaRPr lang="tr-TR" sz="2000" b="1" i="0" u="none" strike="noStrike" dirty="0">
                        <a:solidFill>
                          <a:srgbClr val="000000"/>
                        </a:solidFill>
                        <a:effectLst/>
                        <a:latin typeface="Calibri" panose="020F0502020204030204" pitchFamily="34" charset="0"/>
                      </a:endParaRPr>
                    </a:p>
                  </a:txBody>
                  <a:tcPr marL="4420" marR="4420" marT="442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134467005"/>
                  </a:ext>
                </a:extLst>
              </a:tr>
              <a:tr h="1342679">
                <a:tc>
                  <a:txBody>
                    <a:bodyPr/>
                    <a:lstStyle/>
                    <a:p>
                      <a:pPr algn="ctr" fontAlgn="ctr"/>
                      <a:r>
                        <a:rPr lang="tr-TR" sz="2000" b="1" u="none" strike="noStrike" dirty="0">
                          <a:effectLst/>
                        </a:rPr>
                        <a:t>SIRA NO</a:t>
                      </a:r>
                      <a:endParaRPr lang="tr-TR" sz="2000" b="1" i="0" u="none" strike="noStrike" dirty="0">
                        <a:solidFill>
                          <a:srgbClr val="000000"/>
                        </a:solidFill>
                        <a:effectLst/>
                        <a:latin typeface="Calibri" panose="020F0502020204030204" pitchFamily="34" charset="0"/>
                      </a:endParaRPr>
                    </a:p>
                  </a:txBody>
                  <a:tcPr marL="4420" marR="4420" marT="4420" marB="0" anchor="ctr"/>
                </a:tc>
                <a:tc>
                  <a:txBody>
                    <a:bodyPr/>
                    <a:lstStyle/>
                    <a:p>
                      <a:pPr algn="ctr" fontAlgn="ctr"/>
                      <a:r>
                        <a:rPr lang="tr-TR" sz="2000" b="1" u="none" strike="noStrike" dirty="0">
                          <a:effectLst/>
                        </a:rPr>
                        <a:t>DEĞERİ</a:t>
                      </a:r>
                      <a:endParaRPr lang="tr-TR" sz="2000" b="1" i="0" u="none" strike="noStrike" dirty="0">
                        <a:solidFill>
                          <a:srgbClr val="000000"/>
                        </a:solidFill>
                        <a:effectLst/>
                        <a:latin typeface="Calibri" panose="020F0502020204030204" pitchFamily="34" charset="0"/>
                      </a:endParaRPr>
                    </a:p>
                  </a:txBody>
                  <a:tcPr marL="4420" marR="4420" marT="4420" marB="0" anchor="ctr"/>
                </a:tc>
                <a:tc>
                  <a:txBody>
                    <a:bodyPr/>
                    <a:lstStyle/>
                    <a:p>
                      <a:pPr algn="ctr" fontAlgn="ctr"/>
                      <a:r>
                        <a:rPr lang="tr-TR" sz="2000" b="1" u="none" strike="noStrike" dirty="0">
                          <a:effectLst/>
                        </a:rPr>
                        <a:t>TAŞINMAZIN CİNSİ</a:t>
                      </a:r>
                      <a:endParaRPr lang="tr-TR" sz="2000" b="1" i="0" u="none" strike="noStrike" dirty="0">
                        <a:solidFill>
                          <a:srgbClr val="000000"/>
                        </a:solidFill>
                        <a:effectLst/>
                        <a:latin typeface="Calibri" panose="020F0502020204030204" pitchFamily="34" charset="0"/>
                      </a:endParaRPr>
                    </a:p>
                  </a:txBody>
                  <a:tcPr marL="4420" marR="4420" marT="4420" marB="0" anchor="ctr">
                    <a:solidFill>
                      <a:srgbClr val="00B0F0"/>
                    </a:solidFill>
                  </a:tcPr>
                </a:tc>
                <a:tc>
                  <a:txBody>
                    <a:bodyPr/>
                    <a:lstStyle/>
                    <a:p>
                      <a:pPr algn="ctr" fontAlgn="ctr"/>
                      <a:r>
                        <a:rPr lang="tr-TR" sz="2000" u="none" strike="noStrike" dirty="0">
                          <a:effectLst/>
                        </a:rPr>
                        <a:t>ADRESİ </a:t>
                      </a:r>
                      <a:br>
                        <a:rPr lang="tr-TR" sz="2000" u="none" strike="noStrike" dirty="0">
                          <a:effectLst/>
                        </a:rPr>
                      </a:br>
                      <a:r>
                        <a:rPr lang="tr-TR" sz="2000" u="none" strike="noStrike" dirty="0">
                          <a:effectLst/>
                        </a:rPr>
                        <a:t>(</a:t>
                      </a:r>
                      <a:r>
                        <a:rPr lang="tr-TR" sz="2000" u="none" strike="noStrike" dirty="0" err="1">
                          <a:effectLst/>
                        </a:rPr>
                        <a:t>mahal,ada</a:t>
                      </a:r>
                      <a:r>
                        <a:rPr lang="tr-TR" sz="2000" u="none" strike="noStrike" dirty="0" smtClean="0">
                          <a:effectLst/>
                        </a:rPr>
                        <a:t>, parsel </a:t>
                      </a:r>
                      <a:r>
                        <a:rPr lang="tr-TR" sz="2000" u="none" strike="noStrike" dirty="0" err="1">
                          <a:effectLst/>
                        </a:rPr>
                        <a:t>no</a:t>
                      </a:r>
                      <a:r>
                        <a:rPr lang="tr-TR" sz="2000" u="none" strike="noStrike" dirty="0">
                          <a:effectLst/>
                        </a:rPr>
                        <a:t>)</a:t>
                      </a:r>
                      <a:endParaRPr lang="tr-TR" sz="2000" b="1" i="0" u="none" strike="noStrike" dirty="0">
                        <a:solidFill>
                          <a:srgbClr val="000000"/>
                        </a:solidFill>
                        <a:effectLst/>
                        <a:latin typeface="Calibri" panose="020F0502020204030204" pitchFamily="34" charset="0"/>
                      </a:endParaRPr>
                    </a:p>
                  </a:txBody>
                  <a:tcPr marL="4420" marR="4420" marT="4420" marB="0" anchor="ctr">
                    <a:solidFill>
                      <a:srgbClr val="00B0F0"/>
                    </a:solidFill>
                  </a:tcPr>
                </a:tc>
                <a:tc>
                  <a:txBody>
                    <a:bodyPr/>
                    <a:lstStyle/>
                    <a:p>
                      <a:pPr algn="ctr" fontAlgn="ctr"/>
                      <a:r>
                        <a:rPr lang="tr-TR" sz="2000" u="none" strike="noStrike" dirty="0">
                          <a:effectLst/>
                        </a:rPr>
                        <a:t>HİSSE MİKTARI</a:t>
                      </a:r>
                      <a:endParaRPr lang="tr-TR" sz="2000" b="1" i="0" u="none" strike="noStrike" dirty="0">
                        <a:solidFill>
                          <a:srgbClr val="000000"/>
                        </a:solidFill>
                        <a:effectLst/>
                        <a:latin typeface="Calibri" panose="020F0502020204030204" pitchFamily="34" charset="0"/>
                      </a:endParaRPr>
                    </a:p>
                  </a:txBody>
                  <a:tcPr marL="4420" marR="4420" marT="4420" marB="0" anchor="ctr"/>
                </a:tc>
                <a:tc>
                  <a:txBody>
                    <a:bodyPr/>
                    <a:lstStyle/>
                    <a:p>
                      <a:pPr algn="ctr" fontAlgn="ctr"/>
                      <a:r>
                        <a:rPr lang="tr-TR" sz="2000" u="none" strike="noStrike" dirty="0">
                          <a:effectLst/>
                        </a:rPr>
                        <a:t>EDİNME TARİHİ</a:t>
                      </a:r>
                      <a:endParaRPr lang="tr-TR" sz="2000" b="1" i="0" u="none" strike="noStrike" dirty="0">
                        <a:solidFill>
                          <a:srgbClr val="000000"/>
                        </a:solidFill>
                        <a:effectLst/>
                        <a:latin typeface="Calibri" panose="020F0502020204030204" pitchFamily="34" charset="0"/>
                      </a:endParaRPr>
                    </a:p>
                  </a:txBody>
                  <a:tcPr marL="4420" marR="4420" marT="4420" marB="0" anchor="ctr"/>
                </a:tc>
                <a:tc>
                  <a:txBody>
                    <a:bodyPr/>
                    <a:lstStyle/>
                    <a:p>
                      <a:pPr algn="ctr" fontAlgn="ctr"/>
                      <a:r>
                        <a:rPr lang="tr-TR" sz="2000" u="none" strike="noStrike" dirty="0">
                          <a:effectLst/>
                        </a:rPr>
                        <a:t>MALİKİN T.C.KİMLİK NUMARASI</a:t>
                      </a:r>
                      <a:endParaRPr lang="tr-TR" sz="2000" b="1" i="0" u="none" strike="noStrike" dirty="0">
                        <a:solidFill>
                          <a:srgbClr val="000000"/>
                        </a:solidFill>
                        <a:effectLst/>
                        <a:latin typeface="Calibri" panose="020F0502020204030204" pitchFamily="34" charset="0"/>
                      </a:endParaRPr>
                    </a:p>
                  </a:txBody>
                  <a:tcPr marL="4420" marR="4420" marT="4420" marB="0" anchor="ctr"/>
                </a:tc>
                <a:extLst>
                  <a:ext uri="{0D108BD9-81ED-4DB2-BD59-A6C34878D82A}">
                    <a16:rowId xmlns:a16="http://schemas.microsoft.com/office/drawing/2014/main" xmlns="" val="346931423"/>
                  </a:ext>
                </a:extLst>
              </a:tr>
              <a:tr h="4554379">
                <a:tc>
                  <a:txBody>
                    <a:bodyPr/>
                    <a:lstStyle/>
                    <a:p>
                      <a:pPr algn="l" fontAlgn="b"/>
                      <a:r>
                        <a:rPr lang="tr-TR" sz="2800" u="none" strike="noStrike" dirty="0">
                          <a:effectLst/>
                        </a:rPr>
                        <a:t> </a:t>
                      </a:r>
                      <a:endParaRPr lang="tr-TR" sz="2800" b="0" i="0" u="none" strike="noStrike" dirty="0">
                        <a:solidFill>
                          <a:srgbClr val="000000"/>
                        </a:solidFill>
                        <a:effectLst/>
                        <a:latin typeface="Calibri" panose="020F0502020204030204" pitchFamily="34" charset="0"/>
                      </a:endParaRPr>
                    </a:p>
                  </a:txBody>
                  <a:tcPr marL="4420" marR="4420" marT="4420" marB="0" anchor="b">
                    <a:solidFill>
                      <a:srgbClr val="FFC000"/>
                    </a:solidFill>
                  </a:tcPr>
                </a:tc>
                <a:tc>
                  <a:txBody>
                    <a:bodyPr/>
                    <a:lstStyle/>
                    <a:p>
                      <a:pPr algn="ctr" fontAlgn="ctr"/>
                      <a:r>
                        <a:rPr lang="tr-TR" sz="2800" u="none" strike="noStrike" dirty="0">
                          <a:effectLst/>
                        </a:rPr>
                        <a:t>Beyan tarihindeki gerçek değeri</a:t>
                      </a:r>
                      <a:endParaRPr lang="tr-TR" sz="2800" b="0" i="0" u="none" strike="noStrike" dirty="0">
                        <a:solidFill>
                          <a:srgbClr val="000000"/>
                        </a:solidFill>
                        <a:effectLst/>
                        <a:latin typeface="Calibri" panose="020F0502020204030204" pitchFamily="34" charset="0"/>
                      </a:endParaRPr>
                    </a:p>
                  </a:txBody>
                  <a:tcPr marL="4420" marR="4420" marT="4420" marB="0" vert="vert270" anchor="ctr">
                    <a:solidFill>
                      <a:srgbClr val="FFC000"/>
                    </a:solidFill>
                  </a:tcPr>
                </a:tc>
                <a:tc>
                  <a:txBody>
                    <a:bodyPr/>
                    <a:lstStyle/>
                    <a:p>
                      <a:pPr algn="l" fontAlgn="ctr"/>
                      <a:r>
                        <a:rPr lang="tr-TR" sz="1600" u="none" strike="noStrike" dirty="0">
                          <a:effectLst>
                            <a:outerShdw blurRad="38100" dist="38100" dir="2700000" algn="tl">
                              <a:srgbClr val="000000">
                                <a:alpha val="43137"/>
                              </a:srgbClr>
                            </a:outerShdw>
                          </a:effectLst>
                        </a:rPr>
                        <a:t>Bina, ev, apartman dairesi, kat mülkiyeti, </a:t>
                      </a:r>
                      <a:r>
                        <a:rPr lang="tr-TR" sz="1600" u="none" strike="noStrike" dirty="0" err="1">
                          <a:effectLst>
                            <a:outerShdw blurRad="38100" dist="38100" dir="2700000" algn="tl">
                              <a:srgbClr val="000000">
                                <a:alpha val="43137"/>
                              </a:srgbClr>
                            </a:outerShdw>
                          </a:effectLst>
                        </a:rPr>
                        <a:t>villa,konut</a:t>
                      </a:r>
                      <a:r>
                        <a:rPr lang="tr-TR" sz="1600" u="none" strike="noStrike" dirty="0">
                          <a:effectLst>
                            <a:outerShdw blurRad="38100" dist="38100" dir="2700000" algn="tl">
                              <a:srgbClr val="000000">
                                <a:alpha val="43137"/>
                              </a:srgbClr>
                            </a:outerShdw>
                          </a:effectLst>
                        </a:rPr>
                        <a:t>, işyeri büro, dükkan, mağaza, arsa, tarla, bağ, bahçe, arazi, madenler, tapuya kayıtlı irtifak hakları gibi taşınamayan mülk (gayrimenkul)</a:t>
                      </a:r>
                      <a:endParaRPr lang="tr-TR" sz="16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4420" marR="4420" marT="4420" marB="0" anchor="ctr">
                    <a:solidFill>
                      <a:srgbClr val="00B0F0"/>
                    </a:solidFill>
                  </a:tcPr>
                </a:tc>
                <a:tc>
                  <a:txBody>
                    <a:bodyPr/>
                    <a:lstStyle/>
                    <a:p>
                      <a:pPr algn="l" fontAlgn="ctr"/>
                      <a:r>
                        <a:rPr lang="tr-TR" sz="1600" u="none" strike="noStrike" dirty="0">
                          <a:effectLst>
                            <a:outerShdw blurRad="38100" dist="38100" dir="2700000" algn="tl">
                              <a:srgbClr val="000000">
                                <a:alpha val="43137"/>
                              </a:srgbClr>
                            </a:outerShdw>
                          </a:effectLst>
                        </a:rPr>
                        <a:t>Kendisi, eşi ve velayeti altında bulunan ergin olmayan yani 18 yaşını doldurmayan çocuklara ait taşınmazın adresi, ada parsel numarası.</a:t>
                      </a:r>
                      <a:endParaRPr lang="tr-TR" sz="16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4420" marR="4420" marT="4420" marB="0" anchor="ctr">
                    <a:solidFill>
                      <a:srgbClr val="00B0F0"/>
                    </a:solidFill>
                  </a:tcPr>
                </a:tc>
                <a:tc>
                  <a:txBody>
                    <a:bodyPr/>
                    <a:lstStyle/>
                    <a:p>
                      <a:pPr algn="l" fontAlgn="ctr"/>
                      <a:r>
                        <a:rPr lang="tr-TR" sz="1600" u="none" strike="noStrike" dirty="0">
                          <a:effectLst>
                            <a:outerShdw blurRad="38100" dist="38100" dir="2700000" algn="tl">
                              <a:srgbClr val="000000">
                                <a:alpha val="43137"/>
                              </a:srgbClr>
                            </a:outerShdw>
                          </a:effectLst>
                        </a:rPr>
                        <a:t>Kendisi, eşi ve velayeti altında bulunan ergin olmayan yani 18 yaşını doldurmayan çocuklara ait taşınmazın hisse oranı</a:t>
                      </a:r>
                      <a:br>
                        <a:rPr lang="tr-TR" sz="1600" u="none" strike="noStrike" dirty="0">
                          <a:effectLst>
                            <a:outerShdw blurRad="38100" dist="38100" dir="2700000" algn="tl">
                              <a:srgbClr val="000000">
                                <a:alpha val="43137"/>
                              </a:srgbClr>
                            </a:outerShdw>
                          </a:effectLst>
                        </a:rPr>
                      </a:br>
                      <a:r>
                        <a:rPr lang="tr-TR" sz="1600" u="none" strike="noStrike" dirty="0">
                          <a:effectLst>
                            <a:outerShdw blurRad="38100" dist="38100" dir="2700000" algn="tl">
                              <a:srgbClr val="000000">
                                <a:alpha val="43137"/>
                              </a:srgbClr>
                            </a:outerShdw>
                          </a:effectLst>
                        </a:rPr>
                        <a:t>1/2</a:t>
                      </a:r>
                      <a:br>
                        <a:rPr lang="tr-TR" sz="1600" u="none" strike="noStrike" dirty="0">
                          <a:effectLst>
                            <a:outerShdw blurRad="38100" dist="38100" dir="2700000" algn="tl">
                              <a:srgbClr val="000000">
                                <a:alpha val="43137"/>
                              </a:srgbClr>
                            </a:outerShdw>
                          </a:effectLst>
                        </a:rPr>
                      </a:br>
                      <a:r>
                        <a:rPr lang="tr-TR" sz="1600" u="none" strike="noStrike" dirty="0">
                          <a:effectLst>
                            <a:outerShdw blurRad="38100" dist="38100" dir="2700000" algn="tl">
                              <a:srgbClr val="000000">
                                <a:alpha val="43137"/>
                              </a:srgbClr>
                            </a:outerShdw>
                          </a:effectLst>
                        </a:rPr>
                        <a:t>3/4</a:t>
                      </a:r>
                      <a:br>
                        <a:rPr lang="tr-TR" sz="1600" u="none" strike="noStrike" dirty="0">
                          <a:effectLst>
                            <a:outerShdw blurRad="38100" dist="38100" dir="2700000" algn="tl">
                              <a:srgbClr val="000000">
                                <a:alpha val="43137"/>
                              </a:srgbClr>
                            </a:outerShdw>
                          </a:effectLst>
                        </a:rPr>
                      </a:br>
                      <a:r>
                        <a:rPr lang="tr-TR" sz="1600" u="none" strike="noStrike" dirty="0">
                          <a:effectLst>
                            <a:outerShdw blurRad="38100" dist="38100" dir="2700000" algn="tl">
                              <a:srgbClr val="000000">
                                <a:alpha val="43137"/>
                              </a:srgbClr>
                            </a:outerShdw>
                          </a:effectLst>
                        </a:rPr>
                        <a:t>1/240</a:t>
                      </a:r>
                      <a:endParaRPr lang="tr-TR" sz="16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4420" marR="4420" marT="4420" marB="0" anchor="ctr">
                    <a:solidFill>
                      <a:srgbClr val="FFC000"/>
                    </a:solidFill>
                  </a:tcPr>
                </a:tc>
                <a:tc>
                  <a:txBody>
                    <a:bodyPr/>
                    <a:lstStyle/>
                    <a:p>
                      <a:pPr algn="ctr" fontAlgn="ctr"/>
                      <a:r>
                        <a:rPr lang="tr-TR" sz="2800" u="none" strike="noStrike" dirty="0">
                          <a:effectLst/>
                        </a:rPr>
                        <a:t>Taşınmazın edinme tarihi</a:t>
                      </a:r>
                      <a:endParaRPr lang="tr-TR" sz="2800" b="0" i="0" u="none" strike="noStrike" dirty="0">
                        <a:solidFill>
                          <a:srgbClr val="000000"/>
                        </a:solidFill>
                        <a:effectLst/>
                        <a:latin typeface="Calibri" panose="020F0502020204030204" pitchFamily="34" charset="0"/>
                      </a:endParaRPr>
                    </a:p>
                  </a:txBody>
                  <a:tcPr marL="4420" marR="4420" marT="4420" marB="0" vert="vert270" anchor="ctr">
                    <a:solidFill>
                      <a:srgbClr val="FFC000"/>
                    </a:solidFill>
                  </a:tcPr>
                </a:tc>
                <a:tc>
                  <a:txBody>
                    <a:bodyPr/>
                    <a:lstStyle/>
                    <a:p>
                      <a:pPr algn="ctr" fontAlgn="ctr"/>
                      <a:r>
                        <a:rPr lang="tr-TR" sz="2800" u="none" strike="noStrike" dirty="0">
                          <a:effectLst/>
                        </a:rPr>
                        <a:t>Kime ait ise </a:t>
                      </a:r>
                      <a:r>
                        <a:rPr lang="tr-TR" sz="2800" u="none" strike="noStrike" dirty="0" err="1">
                          <a:effectLst/>
                        </a:rPr>
                        <a:t>T.C.Kimlik</a:t>
                      </a:r>
                      <a:r>
                        <a:rPr lang="tr-TR" sz="2800" u="none" strike="noStrike" dirty="0">
                          <a:effectLst/>
                        </a:rPr>
                        <a:t> Numarası</a:t>
                      </a:r>
                      <a:endParaRPr lang="tr-TR" sz="2800" b="0" i="0" u="none" strike="noStrike" dirty="0">
                        <a:solidFill>
                          <a:srgbClr val="000000"/>
                        </a:solidFill>
                        <a:effectLst/>
                        <a:latin typeface="Calibri" panose="020F0502020204030204" pitchFamily="34" charset="0"/>
                      </a:endParaRPr>
                    </a:p>
                  </a:txBody>
                  <a:tcPr marL="4420" marR="4420" marT="4420" marB="0" vert="vert270" anchor="ctr">
                    <a:solidFill>
                      <a:srgbClr val="FFC000"/>
                    </a:solidFill>
                  </a:tcPr>
                </a:tc>
                <a:extLst>
                  <a:ext uri="{0D108BD9-81ED-4DB2-BD59-A6C34878D82A}">
                    <a16:rowId xmlns:a16="http://schemas.microsoft.com/office/drawing/2014/main" xmlns="" val="3683340553"/>
                  </a:ext>
                </a:extLst>
              </a:tr>
            </a:tbl>
          </a:graphicData>
        </a:graphic>
      </p:graphicFrame>
    </p:spTree>
    <p:extLst>
      <p:ext uri="{BB962C8B-B14F-4D97-AF65-F5344CB8AC3E}">
        <p14:creationId xmlns:p14="http://schemas.microsoft.com/office/powerpoint/2010/main" val="113389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subTitle" idx="1"/>
          </p:nvPr>
        </p:nvSpPr>
        <p:spPr bwMode="auto">
          <a:xfrm>
            <a:off x="611560" y="692696"/>
            <a:ext cx="8064896" cy="468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Times New Roman" pitchFamily="18" charset="0"/>
                <a:ea typeface="Lucida Sans Unicode" pitchFamily="34" charset="0"/>
                <a:cs typeface="Lucida Sans Unicode"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rgbClr val="000000"/>
                </a:solidFill>
                <a:latin typeface="Times New Roman" pitchFamily="18" charset="0"/>
                <a:ea typeface="Lucida Sans Unicode" pitchFamily="34" charset="0"/>
                <a:cs typeface="Lucida Sans Unicode"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5pPr>
            <a:lvl6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6pPr>
            <a:lvl7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7pPr>
            <a:lvl8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8pPr>
            <a:lvl9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9pPr>
          </a:lstStyle>
          <a:p>
            <a:pPr algn="just" hangingPunct="1">
              <a:lnSpc>
                <a:spcPct val="100000"/>
              </a:lnSpc>
              <a:spcBef>
                <a:spcPts val="525"/>
              </a:spcBef>
              <a:buClrTx/>
              <a:buFontTx/>
              <a:buNone/>
            </a:pPr>
            <a:endParaRPr lang="tr-TR" altLang="tr-TR" dirty="0"/>
          </a:p>
          <a:p>
            <a:pPr algn="just" hangingPunct="1">
              <a:lnSpc>
                <a:spcPct val="100000"/>
              </a:lnSpc>
              <a:spcBef>
                <a:spcPts val="525"/>
              </a:spcBef>
              <a:buClrTx/>
              <a:buFontTx/>
              <a:buNone/>
            </a:pPr>
            <a:endParaRPr lang="tr-TR" altLang="tr-TR" dirty="0"/>
          </a:p>
          <a:p>
            <a:pPr algn="just" hangingPunct="1">
              <a:lnSpc>
                <a:spcPct val="100000"/>
              </a:lnSpc>
              <a:spcBef>
                <a:spcPts val="525"/>
              </a:spcBef>
              <a:buClrTx/>
              <a:buFontTx/>
              <a:buNone/>
            </a:pPr>
            <a:endParaRPr lang="tr-TR" altLang="tr-TR" dirty="0"/>
          </a:p>
        </p:txBody>
      </p:sp>
      <p:sp>
        <p:nvSpPr>
          <p:cNvPr id="3" name="Text Box 2"/>
          <p:cNvSpPr txBox="1">
            <a:spLocks noChangeArrowheads="1"/>
          </p:cNvSpPr>
          <p:nvPr/>
        </p:nvSpPr>
        <p:spPr bwMode="auto">
          <a:xfrm>
            <a:off x="287524" y="548680"/>
            <a:ext cx="8604956" cy="569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Times New Roman" pitchFamily="18" charset="0"/>
                <a:ea typeface="Lucida Sans Unicode" pitchFamily="34" charset="0"/>
                <a:cs typeface="Lucida Sans Unicode"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rgbClr val="000000"/>
                </a:solidFill>
                <a:latin typeface="Times New Roman" pitchFamily="18" charset="0"/>
                <a:ea typeface="Lucida Sans Unicode" pitchFamily="34" charset="0"/>
                <a:cs typeface="Lucida Sans Unicode"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5pPr>
            <a:lvl6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6pPr>
            <a:lvl7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7pPr>
            <a:lvl8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8pPr>
            <a:lvl9pPr eaLnBrk="0" hangingPunct="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Lucida Sans Unicode" pitchFamily="34" charset="0"/>
                <a:cs typeface="Lucida Sans Unicode"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tr-TR" sz="2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cs typeface="Lucida Sans Unicode" pitchFamily="34" charset="0"/>
              </a:rPr>
              <a:t>Mal Bildirimi;</a:t>
            </a:r>
            <a:endParaRPr kumimoji="0" lang="tr-TR" sz="2600" b="0" i="0" u="none" strike="noStrike" kern="1200" cap="none" spc="0" normalizeH="0" baseline="0" noProof="0" dirty="0" smtClean="0">
              <a:ln>
                <a:noFill/>
              </a:ln>
              <a:solidFill>
                <a:srgbClr val="000000"/>
              </a:solidFill>
              <a:effectLst/>
              <a:uLnTx/>
              <a:uFillTx/>
              <a:latin typeface="Times New Roman" pitchFamily="18" charset="0"/>
              <a:cs typeface="Lucida Sans Unicode"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tr-TR" sz="2600" b="0" i="0" u="none" strike="noStrike" kern="1200" cap="none" spc="0" normalizeH="0" baseline="0" noProof="0" dirty="0" smtClean="0">
              <a:ln>
                <a:noFill/>
              </a:ln>
              <a:solidFill>
                <a:srgbClr val="000000"/>
              </a:solidFill>
              <a:effectLst/>
              <a:uLnTx/>
              <a:uFillTx/>
              <a:latin typeface="Times New Roman" pitchFamily="18" charset="0"/>
              <a:cs typeface="Lucida Sans Unicode" pitchFamily="34" charset="0"/>
            </a:endParaRPr>
          </a:p>
          <a:p>
            <a:pPr algn="just">
              <a:defRPr/>
            </a:pPr>
            <a:r>
              <a:rPr kumimoji="0" lang="tr-TR" sz="2600" b="0" i="0" u="none" strike="noStrike" kern="1200" cap="none" spc="0" normalizeH="0" baseline="0" noProof="0" dirty="0" smtClean="0">
                <a:ln>
                  <a:noFill/>
                </a:ln>
                <a:solidFill>
                  <a:srgbClr val="000000"/>
                </a:solidFill>
                <a:effectLst/>
                <a:uLnTx/>
                <a:uFillTx/>
                <a:latin typeface="Times New Roman" pitchFamily="18" charset="0"/>
                <a:cs typeface="Lucida Sans Unicode" pitchFamily="34" charset="0"/>
              </a:rPr>
              <a:t>		</a:t>
            </a:r>
            <a:r>
              <a:rPr lang="tr-TR" dirty="0"/>
              <a:t>Türkiye Cumhuriyeti Anayasası’nın 71 inci maddesinde</a:t>
            </a:r>
            <a:r>
              <a:rPr lang="tr-TR" b="1" u="sng" dirty="0"/>
              <a:t>;</a:t>
            </a:r>
            <a:r>
              <a:rPr lang="tr-TR" b="1" dirty="0"/>
              <a:t> </a:t>
            </a:r>
            <a:r>
              <a:rPr lang="tr-TR" b="1" u="sng" dirty="0"/>
              <a:t>kamu hizmetine girenlerin mal bildiriminde bulunmaları </a:t>
            </a:r>
            <a:r>
              <a:rPr lang="tr-TR" dirty="0"/>
              <a:t>ve bu bildirimlerin tekrarlanma sürelerinin kanunla düzenleneceği, yasama ve yürütme organlarında görev alanların bundan istisna edilemeyeceği belirtilmiştir.</a:t>
            </a:r>
          </a:p>
          <a:p>
            <a:pPr algn="just">
              <a:defRPr/>
            </a:pPr>
            <a:r>
              <a:rPr lang="tr-TR" b="1" dirty="0"/>
              <a:t>	</a:t>
            </a:r>
          </a:p>
          <a:p>
            <a:pPr algn="just">
              <a:defRPr/>
            </a:pPr>
            <a:r>
              <a:rPr lang="tr-TR" b="1" dirty="0"/>
              <a:t>	</a:t>
            </a:r>
            <a:r>
              <a:rPr lang="tr-TR" b="1" dirty="0" smtClean="0"/>
              <a:t>	Mal </a:t>
            </a:r>
            <a:r>
              <a:rPr lang="tr-TR" b="1" dirty="0"/>
              <a:t>bildirimi Devlet Memurlarının ödev ve sorumlulukları arasında sayılmış olup, «</a:t>
            </a:r>
            <a:r>
              <a:rPr lang="tr-TR" b="1" dirty="0">
                <a:solidFill>
                  <a:srgbClr val="FF0000"/>
                </a:solidFill>
              </a:rPr>
              <a:t>belirlenen durum ve sürelerde mal bildiriminde bulunulmaması</a:t>
            </a:r>
            <a:r>
              <a:rPr lang="tr-TR" b="1" dirty="0"/>
              <a:t>» halinde </a:t>
            </a:r>
            <a:r>
              <a:rPr lang="tr-TR" b="1" u="sng" dirty="0">
                <a:effectLst>
                  <a:outerShdw blurRad="38100" dist="38100" dir="2700000" algn="tl">
                    <a:srgbClr val="000000">
                      <a:alpha val="43137"/>
                    </a:srgbClr>
                  </a:outerShdw>
                </a:effectLst>
              </a:rPr>
              <a:t>657 sayılı  Devlet Memurları Kanununun 125/D-j fıkrası</a:t>
            </a:r>
            <a:r>
              <a:rPr lang="tr-TR" b="1" u="sng" dirty="0"/>
              <a:t> uyarınca </a:t>
            </a:r>
            <a:r>
              <a:rPr lang="tr-TR" b="1" u="sng" dirty="0">
                <a:solidFill>
                  <a:srgbClr val="FF0000"/>
                </a:solidFill>
              </a:rPr>
              <a:t>kademe ilerlemesinin durdurulması</a:t>
            </a:r>
            <a:r>
              <a:rPr lang="tr-TR" b="1" dirty="0">
                <a:solidFill>
                  <a:srgbClr val="FF0000"/>
                </a:solidFill>
              </a:rPr>
              <a:t> </a:t>
            </a:r>
            <a:r>
              <a:rPr lang="tr-TR" b="1" dirty="0"/>
              <a:t>cezası </a:t>
            </a:r>
            <a:r>
              <a:rPr lang="tr-TR" b="1" dirty="0" smtClean="0"/>
              <a:t>verileceği hüküm altına  </a:t>
            </a:r>
            <a:r>
              <a:rPr lang="tr-TR" b="1" dirty="0"/>
              <a:t>alınmıştır</a:t>
            </a:r>
            <a:r>
              <a:rPr lang="tr-TR" b="1" dirty="0" smtClean="0"/>
              <a:t>.</a:t>
            </a:r>
          </a:p>
          <a:p>
            <a:pPr algn="just">
              <a:defRPr/>
            </a:pPr>
            <a:r>
              <a:rPr lang="tr-TR" b="1" dirty="0"/>
              <a:t/>
            </a:r>
            <a:br>
              <a:rPr lang="tr-TR" b="1" dirty="0"/>
            </a:br>
            <a:endParaRPr lang="tr-TR" altLang="tr-TR" b="1" dirty="0"/>
          </a:p>
          <a:p>
            <a:pPr marL="0" marR="0" lvl="0" indent="0" algn="just" defTabSz="914400" rtl="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tr-TR" sz="2600" b="0" i="0" u="none" strike="noStrike" kern="1200" cap="none" spc="0" normalizeH="0" baseline="0" noProof="0" dirty="0">
              <a:ln>
                <a:noFill/>
              </a:ln>
              <a:solidFill>
                <a:srgbClr val="000000"/>
              </a:solidFill>
              <a:effectLst/>
              <a:uLnTx/>
              <a:uFillTx/>
              <a:latin typeface="Times New Roman" pitchFamily="18" charset="0"/>
              <a:cs typeface="Lucida Sans Unicode" pitchFamily="34" charset="0"/>
            </a:endParaRPr>
          </a:p>
        </p:txBody>
      </p:sp>
      <p:pic>
        <p:nvPicPr>
          <p:cNvPr id="6"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3548885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20688"/>
            <a:ext cx="8064896" cy="5693866"/>
          </a:xfrm>
          <a:prstGeom prst="rect">
            <a:avLst/>
          </a:prstGeom>
        </p:spPr>
        <p:txBody>
          <a:bodyPr wrap="square">
            <a:spAutoFit/>
          </a:bodyPr>
          <a:lstStyle/>
          <a:p>
            <a:pPr algn="just">
              <a:defRPr/>
            </a:pPr>
            <a:r>
              <a:rPr lang="tr-TR" sz="2800" b="1" dirty="0" smtClean="0">
                <a:solidFill>
                  <a:srgbClr val="FF0000"/>
                </a:solidFill>
                <a:effectLst>
                  <a:outerShdw blurRad="38100" dist="38100" dir="2700000" algn="tl">
                    <a:srgbClr val="000000">
                      <a:alpha val="43137"/>
                    </a:srgbClr>
                  </a:outerShdw>
                </a:effectLst>
              </a:rPr>
              <a:t>Mal Bildiriminde Bulunmak Zorunda olanlar,  </a:t>
            </a:r>
          </a:p>
          <a:p>
            <a:pPr algn="just">
              <a:defRPr/>
            </a:pPr>
            <a:endParaRPr lang="tr-TR" sz="2800" b="1" dirty="0" smtClean="0">
              <a:solidFill>
                <a:srgbClr val="FF0000"/>
              </a:solidFill>
              <a:effectLst>
                <a:outerShdw blurRad="38100" dist="38100" dir="2700000" algn="tl">
                  <a:srgbClr val="000000">
                    <a:alpha val="43137"/>
                  </a:srgbClr>
                </a:outerShdw>
              </a:effectLst>
            </a:endParaRPr>
          </a:p>
          <a:p>
            <a:pPr algn="just">
              <a:defRPr/>
            </a:pPr>
            <a:r>
              <a:rPr lang="tr-TR" sz="2800" b="1" dirty="0" smtClean="0">
                <a:solidFill>
                  <a:srgbClr val="002060"/>
                </a:solidFill>
              </a:rPr>
              <a:t>	Kendileriyle</a:t>
            </a:r>
            <a:r>
              <a:rPr lang="tr-TR" sz="2800" b="1" dirty="0">
                <a:solidFill>
                  <a:srgbClr val="002060"/>
                </a:solidFill>
              </a:rPr>
              <a:t>, eşlerine ve velayeti altındaki çocuklarına ait taşınır ve taşınmaz malları, alacak ve borçları </a:t>
            </a:r>
            <a:r>
              <a:rPr lang="tr-TR" sz="2800" b="1" dirty="0"/>
              <a:t>hakkında;</a:t>
            </a:r>
            <a:r>
              <a:rPr lang="tr-TR" sz="2800" dirty="0"/>
              <a:t> </a:t>
            </a:r>
            <a:endParaRPr lang="tr-TR" sz="2800" dirty="0" smtClean="0"/>
          </a:p>
          <a:p>
            <a:pPr algn="just">
              <a:defRPr/>
            </a:pPr>
            <a:r>
              <a:rPr lang="tr-TR" sz="2800" dirty="0" smtClean="0"/>
              <a:t>	</a:t>
            </a:r>
          </a:p>
          <a:p>
            <a:pPr algn="just">
              <a:defRPr/>
            </a:pPr>
            <a:r>
              <a:rPr lang="tr-TR" sz="2800" dirty="0"/>
              <a:t>	</a:t>
            </a:r>
            <a:r>
              <a:rPr lang="tr-TR" sz="2800" dirty="0" smtClean="0"/>
              <a:t>“</a:t>
            </a:r>
            <a:r>
              <a:rPr lang="tr-TR" sz="2800" b="1" u="sng" dirty="0">
                <a:solidFill>
                  <a:srgbClr val="C00000"/>
                </a:solidFill>
                <a:effectLst>
                  <a:outerShdw blurRad="38100" dist="38100" dir="2700000" algn="tl">
                    <a:srgbClr val="000000">
                      <a:alpha val="43137"/>
                    </a:srgbClr>
                  </a:outerShdw>
                </a:effectLst>
              </a:rPr>
              <a:t>3628 sayılı Mal Bildiriminde Bulunulması, Rüşvet ve Yolsuzluklarla Mücadele Kanunu</a:t>
            </a:r>
            <a:r>
              <a:rPr lang="tr-TR" sz="2800" dirty="0"/>
              <a:t>” ve bu kanuna dayanılarak çıkarılan “</a:t>
            </a:r>
            <a:r>
              <a:rPr lang="tr-TR" sz="2800" b="1" u="sng" dirty="0">
                <a:solidFill>
                  <a:srgbClr val="C00000"/>
                </a:solidFill>
                <a:effectLst>
                  <a:outerShdw blurRad="38100" dist="38100" dir="2700000" algn="tl">
                    <a:srgbClr val="000000">
                      <a:alpha val="43137"/>
                    </a:srgbClr>
                  </a:outerShdw>
                </a:effectLst>
              </a:rPr>
              <a:t>Mal Bildiriminde Bulunulması Hakkında Yönetmelik</a:t>
            </a:r>
            <a:r>
              <a:rPr lang="tr-TR" sz="2800" b="1" u="sng" dirty="0"/>
              <a:t>”</a:t>
            </a:r>
            <a:r>
              <a:rPr lang="tr-TR" sz="2800" dirty="0"/>
              <a:t> hükümleri uyarınca, mal bildirimi verirler. </a:t>
            </a:r>
            <a:r>
              <a:rPr lang="tr-TR" dirty="0"/>
              <a:t>(15.11.1990/20696 sayılı Resmi Gazete) </a:t>
            </a:r>
          </a:p>
          <a:p>
            <a:pPr algn="just">
              <a:defRPr/>
            </a:pPr>
            <a:endParaRPr lang="tr-TR" sz="2800" dirty="0"/>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00392" y="-4417"/>
            <a:ext cx="1043608" cy="775448"/>
          </a:xfrm>
          <a:prstGeom prst="rect">
            <a:avLst/>
          </a:prstGeom>
          <a:solidFill>
            <a:srgbClr val="FF0000"/>
          </a:solidFill>
          <a:ln>
            <a:noFill/>
          </a:ln>
          <a:extLst/>
        </p:spPr>
      </p:pic>
    </p:spTree>
    <p:extLst>
      <p:ext uri="{BB962C8B-B14F-4D97-AF65-F5344CB8AC3E}">
        <p14:creationId xmlns:p14="http://schemas.microsoft.com/office/powerpoint/2010/main" val="628185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500910"/>
            <a:ext cx="8424936" cy="6370975"/>
          </a:xfrm>
          <a:prstGeom prst="rect">
            <a:avLst/>
          </a:prstGeom>
        </p:spPr>
        <p:txBody>
          <a:bodyPr wrap="square">
            <a:spAutoFit/>
          </a:bodyPr>
          <a:lstStyle/>
          <a:p>
            <a:pPr algn="just">
              <a:defRPr/>
            </a:pPr>
            <a:endParaRPr lang="tr-TR" sz="2000" b="1" dirty="0" smtClean="0"/>
          </a:p>
          <a:p>
            <a:pPr algn="just">
              <a:defRPr/>
            </a:pPr>
            <a:r>
              <a:rPr lang="tr-TR" sz="2000" b="1" dirty="0"/>
              <a:t>	</a:t>
            </a:r>
            <a:r>
              <a:rPr lang="tr-TR" sz="2400" b="1" dirty="0" smtClean="0"/>
              <a:t>3628 sayılı Kanunun 2, 3 ve 8 inci maddeleri uyarınca; Mal </a:t>
            </a:r>
            <a:r>
              <a:rPr lang="tr-TR" sz="2400" b="1" dirty="0"/>
              <a:t>Bildiriminde Bulunmak Zorunda Olanlar İle Bildirimlerin Verileceği </a:t>
            </a:r>
            <a:r>
              <a:rPr lang="tr-TR" sz="2400" b="1" dirty="0" smtClean="0"/>
              <a:t>Merciler</a:t>
            </a:r>
            <a:r>
              <a:rPr lang="tr-TR" sz="2400" b="1" dirty="0"/>
              <a:t> </a:t>
            </a:r>
            <a:r>
              <a:rPr lang="tr-TR" sz="2400" b="1" dirty="0" smtClean="0"/>
              <a:t>belirtilmiş olup, </a:t>
            </a:r>
          </a:p>
          <a:p>
            <a:pPr algn="just">
              <a:defRPr/>
            </a:pPr>
            <a:endParaRPr lang="tr-TR" sz="2000" dirty="0"/>
          </a:p>
          <a:p>
            <a:pPr algn="just">
              <a:defRPr/>
            </a:pPr>
            <a:r>
              <a:rPr lang="tr-TR" sz="2000" b="1" dirty="0" smtClean="0"/>
              <a:t>	</a:t>
            </a:r>
            <a:r>
              <a:rPr lang="tr-TR" sz="2400" b="1" dirty="0" smtClean="0"/>
              <a:t>Buna </a:t>
            </a:r>
            <a:r>
              <a:rPr lang="tr-TR" sz="2400" b="1" dirty="0"/>
              <a:t>göre; </a:t>
            </a:r>
            <a:endParaRPr lang="tr-TR" sz="2400" b="1" dirty="0" smtClean="0"/>
          </a:p>
          <a:p>
            <a:pPr algn="just">
              <a:defRPr/>
            </a:pPr>
            <a:r>
              <a:rPr lang="tr-TR" sz="2400" b="1" dirty="0" smtClean="0"/>
              <a:t>	Her </a:t>
            </a:r>
            <a:r>
              <a:rPr lang="tr-TR" sz="2400" b="1" dirty="0"/>
              <a:t>türlü seçimle iş başına gelen kamu </a:t>
            </a:r>
            <a:r>
              <a:rPr lang="tr-TR" sz="2400" b="1" dirty="0" smtClean="0"/>
              <a:t>görevlileri </a:t>
            </a:r>
            <a:r>
              <a:rPr lang="tr-TR" sz="2400" b="1" dirty="0"/>
              <a:t>	</a:t>
            </a:r>
            <a:r>
              <a:rPr lang="tr-TR" sz="2400" b="1" dirty="0" smtClean="0"/>
              <a:t>   Cumhurbaşkanı </a:t>
            </a:r>
            <a:r>
              <a:rPr lang="tr-TR" sz="2400" b="1" dirty="0"/>
              <a:t>Yardımcıları ve Bakanlar, </a:t>
            </a:r>
            <a:r>
              <a:rPr lang="tr-TR" sz="2400" b="1" dirty="0" smtClean="0">
                <a:solidFill>
                  <a:srgbClr val="FF0000"/>
                </a:solidFill>
              </a:rPr>
              <a:t>(</a:t>
            </a:r>
            <a:r>
              <a:rPr lang="tr-TR" sz="2400" b="1" dirty="0">
                <a:solidFill>
                  <a:srgbClr val="FF0000"/>
                </a:solidFill>
              </a:rPr>
              <a:t>muhtarlar ve ihtiyar heyeti üyeleri hariç</a:t>
            </a:r>
            <a:r>
              <a:rPr lang="tr-TR" sz="2400" b="1" dirty="0" smtClean="0">
                <a:solidFill>
                  <a:srgbClr val="FF0000"/>
                </a:solidFill>
              </a:rPr>
              <a:t>)</a:t>
            </a:r>
          </a:p>
          <a:p>
            <a:pPr algn="just">
              <a:defRPr/>
            </a:pPr>
            <a:endParaRPr lang="tr-TR" sz="2400" dirty="0"/>
          </a:p>
          <a:p>
            <a:pPr>
              <a:defRPr/>
            </a:pPr>
            <a:r>
              <a:rPr lang="tr-TR" sz="2000" dirty="0">
                <a:solidFill>
                  <a:srgbClr val="0070C0"/>
                </a:solidFill>
                <a:effectLst>
                  <a:outerShdw blurRad="38100" dist="38100" dir="2700000" algn="tl">
                    <a:srgbClr val="000000">
                      <a:alpha val="43137"/>
                    </a:srgbClr>
                  </a:outerShdw>
                </a:effectLst>
              </a:rPr>
              <a:t>	</a:t>
            </a:r>
            <a:r>
              <a:rPr lang="tr-TR" sz="2200" dirty="0" smtClean="0">
                <a:solidFill>
                  <a:schemeClr val="tx2"/>
                </a:solidFill>
                <a:effectLst>
                  <a:outerShdw blurRad="38100" dist="38100" dir="2700000" algn="tl">
                    <a:srgbClr val="000000">
                      <a:alpha val="43137"/>
                    </a:srgbClr>
                  </a:outerShdw>
                </a:effectLst>
              </a:rPr>
              <a:t>TBMM </a:t>
            </a:r>
            <a:r>
              <a:rPr lang="tr-TR" sz="2200" dirty="0">
                <a:solidFill>
                  <a:schemeClr val="tx2"/>
                </a:solidFill>
                <a:effectLst>
                  <a:outerShdw blurRad="38100" dist="38100" dir="2700000" algn="tl">
                    <a:srgbClr val="000000">
                      <a:alpha val="43137"/>
                    </a:srgbClr>
                  </a:outerShdw>
                </a:effectLst>
              </a:rPr>
              <a:t>Üyeleri </a:t>
            </a:r>
            <a:r>
              <a:rPr lang="tr-TR" sz="2200" dirty="0">
                <a:solidFill>
                  <a:schemeClr val="tx2"/>
                </a:solidFill>
              </a:rPr>
              <a:t>                    </a:t>
            </a:r>
            <a:r>
              <a:rPr lang="tr-TR" sz="2200" dirty="0"/>
              <a:t>	</a:t>
            </a:r>
            <a:r>
              <a:rPr lang="tr-TR" sz="2200" b="1" dirty="0" smtClean="0">
                <a:solidFill>
                  <a:srgbClr val="C00000"/>
                </a:solidFill>
                <a:effectLst>
                  <a:outerShdw blurRad="38100" dist="38100" dir="2700000" algn="tl">
                    <a:srgbClr val="000000">
                      <a:alpha val="43137"/>
                    </a:srgbClr>
                  </a:outerShdw>
                </a:effectLst>
              </a:rPr>
              <a:t>TBMM Başkanlığına</a:t>
            </a:r>
          </a:p>
          <a:p>
            <a:pPr>
              <a:defRPr/>
            </a:pPr>
            <a:r>
              <a:rPr lang="tr-TR" sz="2200" b="1" dirty="0" smtClean="0">
                <a:solidFill>
                  <a:srgbClr val="0070C0"/>
                </a:solidFill>
                <a:effectLst>
                  <a:outerShdw blurRad="38100" dist="38100" dir="2700000" algn="tl">
                    <a:srgbClr val="000000">
                      <a:alpha val="43137"/>
                    </a:srgbClr>
                  </a:outerShdw>
                </a:effectLst>
              </a:rPr>
              <a:t>	</a:t>
            </a:r>
            <a:r>
              <a:rPr lang="tr-TR" sz="2200" b="1" dirty="0" smtClean="0">
                <a:solidFill>
                  <a:schemeClr val="tx2"/>
                </a:solidFill>
                <a:effectLst>
                  <a:outerShdw blurRad="38100" dist="38100" dir="2700000" algn="tl">
                    <a:srgbClr val="000000">
                      <a:alpha val="43137"/>
                    </a:srgbClr>
                  </a:outerShdw>
                </a:effectLst>
              </a:rPr>
              <a:t>Cumhurbaşkanı Yardımcıları </a:t>
            </a:r>
            <a:r>
              <a:rPr lang="tr-TR" sz="2200" b="1" dirty="0" smtClean="0">
                <a:solidFill>
                  <a:srgbClr val="C00000"/>
                </a:solidFill>
                <a:effectLst>
                  <a:outerShdw blurRad="38100" dist="38100" dir="2700000" algn="tl">
                    <a:srgbClr val="000000">
                      <a:alpha val="43137"/>
                    </a:srgbClr>
                  </a:outerShdw>
                </a:effectLst>
              </a:rPr>
              <a:t>Cumhurbaşkanlığına</a:t>
            </a:r>
          </a:p>
          <a:p>
            <a:pPr>
              <a:defRPr/>
            </a:pPr>
            <a:r>
              <a:rPr lang="tr-TR" sz="2200" b="1" dirty="0">
                <a:solidFill>
                  <a:srgbClr val="C00000"/>
                </a:solidFill>
                <a:effectLst>
                  <a:outerShdw blurRad="38100" dist="38100" dir="2700000" algn="tl">
                    <a:srgbClr val="000000">
                      <a:alpha val="43137"/>
                    </a:srgbClr>
                  </a:outerShdw>
                </a:effectLst>
              </a:rPr>
              <a:t>	</a:t>
            </a:r>
            <a:r>
              <a:rPr lang="tr-TR" sz="2200" b="1" dirty="0" smtClean="0">
                <a:solidFill>
                  <a:schemeClr val="tx2"/>
                </a:solidFill>
                <a:effectLst>
                  <a:outerShdw blurRad="38100" dist="38100" dir="2700000" algn="tl">
                    <a:srgbClr val="000000">
                      <a:alpha val="43137"/>
                    </a:srgbClr>
                  </a:outerShdw>
                </a:effectLst>
              </a:rPr>
              <a:t>Bakanlar </a:t>
            </a:r>
            <a:r>
              <a:rPr lang="tr-TR" sz="2200" b="1" dirty="0" smtClean="0">
                <a:solidFill>
                  <a:srgbClr val="C00000"/>
                </a:solidFill>
                <a:effectLst>
                  <a:outerShdw blurRad="38100" dist="38100" dir="2700000" algn="tl">
                    <a:srgbClr val="000000">
                      <a:alpha val="43137"/>
                    </a:srgbClr>
                  </a:outerShdw>
                </a:effectLst>
              </a:rPr>
              <a:t>			Cumhurbaşkanlığına</a:t>
            </a:r>
          </a:p>
          <a:p>
            <a:pPr>
              <a:defRPr/>
            </a:pPr>
            <a:r>
              <a:rPr lang="tr-TR" sz="2200" dirty="0" smtClean="0"/>
              <a:t>	</a:t>
            </a:r>
            <a:r>
              <a:rPr lang="tr-TR" sz="2200" b="1" dirty="0" smtClean="0">
                <a:solidFill>
                  <a:schemeClr val="tx2"/>
                </a:solidFill>
                <a:effectLst>
                  <a:outerShdw blurRad="38100" dist="38100" dir="2700000" algn="tl">
                    <a:srgbClr val="000000">
                      <a:alpha val="43137"/>
                    </a:srgbClr>
                  </a:outerShdw>
                </a:effectLst>
              </a:rPr>
              <a:t>Belediye </a:t>
            </a:r>
            <a:r>
              <a:rPr lang="tr-TR" sz="2200" b="1" dirty="0">
                <a:solidFill>
                  <a:schemeClr val="tx2"/>
                </a:solidFill>
                <a:effectLst>
                  <a:outerShdw blurRad="38100" dist="38100" dir="2700000" algn="tl">
                    <a:srgbClr val="000000">
                      <a:alpha val="43137"/>
                    </a:srgbClr>
                  </a:outerShdw>
                </a:effectLst>
              </a:rPr>
              <a:t>Başkanları</a:t>
            </a:r>
            <a:r>
              <a:rPr lang="tr-TR" sz="2200" dirty="0">
                <a:solidFill>
                  <a:schemeClr val="tx2"/>
                </a:solidFill>
                <a:effectLst>
                  <a:outerShdw blurRad="38100" dist="38100" dir="2700000" algn="tl">
                    <a:srgbClr val="000000">
                      <a:alpha val="43137"/>
                    </a:srgbClr>
                  </a:outerShdw>
                </a:effectLst>
              </a:rPr>
              <a:t>           </a:t>
            </a:r>
            <a:r>
              <a:rPr lang="tr-TR" sz="2200" dirty="0">
                <a:solidFill>
                  <a:srgbClr val="0070C0"/>
                </a:solidFill>
                <a:effectLst>
                  <a:outerShdw blurRad="38100" dist="38100" dir="2700000" algn="tl">
                    <a:srgbClr val="000000">
                      <a:alpha val="43137"/>
                    </a:srgbClr>
                  </a:outerShdw>
                </a:effectLst>
              </a:rPr>
              <a:t>	</a:t>
            </a:r>
            <a:r>
              <a:rPr lang="tr-TR" sz="2200" b="1" dirty="0" smtClean="0">
                <a:solidFill>
                  <a:srgbClr val="C00000"/>
                </a:solidFill>
                <a:effectLst>
                  <a:outerShdw blurRad="38100" dist="38100" dir="2700000" algn="tl">
                    <a:srgbClr val="000000">
                      <a:alpha val="43137"/>
                    </a:srgbClr>
                  </a:outerShdw>
                </a:effectLst>
              </a:rPr>
              <a:t>İçişleri Bakanlığına</a:t>
            </a:r>
          </a:p>
          <a:p>
            <a:pPr>
              <a:defRPr/>
            </a:pPr>
            <a:r>
              <a:rPr lang="tr-TR" sz="2200" dirty="0" smtClean="0"/>
              <a:t>	</a:t>
            </a:r>
            <a:r>
              <a:rPr lang="tr-TR" sz="2200" b="1" dirty="0" smtClean="0">
                <a:solidFill>
                  <a:schemeClr val="tx2"/>
                </a:solidFill>
                <a:effectLst>
                  <a:outerShdw blurRad="38100" dist="38100" dir="2700000" algn="tl">
                    <a:srgbClr val="000000">
                      <a:alpha val="43137"/>
                    </a:srgbClr>
                  </a:outerShdw>
                </a:effectLst>
              </a:rPr>
              <a:t>Belediye </a:t>
            </a:r>
            <a:r>
              <a:rPr lang="tr-TR" sz="2200" b="1" dirty="0">
                <a:solidFill>
                  <a:schemeClr val="tx2"/>
                </a:solidFill>
                <a:effectLst>
                  <a:outerShdw blurRad="38100" dist="38100" dir="2700000" algn="tl">
                    <a:srgbClr val="000000">
                      <a:alpha val="43137"/>
                    </a:srgbClr>
                  </a:outerShdw>
                </a:effectLst>
              </a:rPr>
              <a:t>Meclis Üyeleri</a:t>
            </a:r>
            <a:r>
              <a:rPr lang="tr-TR" sz="2200" dirty="0">
                <a:solidFill>
                  <a:schemeClr val="tx2"/>
                </a:solidFill>
                <a:effectLst>
                  <a:outerShdw blurRad="38100" dist="38100" dir="2700000" algn="tl">
                    <a:srgbClr val="000000">
                      <a:alpha val="43137"/>
                    </a:srgbClr>
                  </a:outerShdw>
                </a:effectLst>
              </a:rPr>
              <a:t>     </a:t>
            </a:r>
            <a:r>
              <a:rPr lang="tr-TR" sz="2200" dirty="0">
                <a:solidFill>
                  <a:srgbClr val="0070C0"/>
                </a:solidFill>
                <a:effectLst>
                  <a:outerShdw blurRad="38100" dist="38100" dir="2700000" algn="tl">
                    <a:srgbClr val="000000">
                      <a:alpha val="43137"/>
                    </a:srgbClr>
                  </a:outerShdw>
                </a:effectLst>
              </a:rPr>
              <a:t>	</a:t>
            </a:r>
            <a:r>
              <a:rPr lang="tr-TR" sz="2200" b="1" dirty="0" smtClean="0">
                <a:solidFill>
                  <a:srgbClr val="C00000"/>
                </a:solidFill>
                <a:effectLst>
                  <a:outerShdw blurRad="38100" dist="38100" dir="2700000" algn="tl">
                    <a:srgbClr val="000000">
                      <a:alpha val="43137"/>
                    </a:srgbClr>
                  </a:outerShdw>
                </a:effectLst>
              </a:rPr>
              <a:t>Belediye </a:t>
            </a:r>
            <a:r>
              <a:rPr lang="tr-TR" sz="2200" b="1" dirty="0">
                <a:solidFill>
                  <a:srgbClr val="C00000"/>
                </a:solidFill>
                <a:effectLst>
                  <a:outerShdw blurRad="38100" dist="38100" dir="2700000" algn="tl">
                    <a:srgbClr val="000000">
                      <a:alpha val="43137"/>
                    </a:srgbClr>
                  </a:outerShdw>
                </a:effectLst>
              </a:rPr>
              <a:t>Başkanlıklarına</a:t>
            </a:r>
            <a:r>
              <a:rPr lang="tr-TR" sz="2200" dirty="0"/>
              <a:t/>
            </a:r>
            <a:br>
              <a:rPr lang="tr-TR" sz="2200" dirty="0"/>
            </a:br>
            <a:r>
              <a:rPr lang="tr-TR" sz="2200" dirty="0" smtClean="0"/>
              <a:t>	</a:t>
            </a:r>
            <a:r>
              <a:rPr lang="tr-TR" sz="2200" b="1" dirty="0" smtClean="0">
                <a:solidFill>
                  <a:schemeClr val="tx2"/>
                </a:solidFill>
                <a:effectLst>
                  <a:outerShdw blurRad="38100" dist="38100" dir="2700000" algn="tl">
                    <a:srgbClr val="000000">
                      <a:alpha val="43137"/>
                    </a:srgbClr>
                  </a:outerShdw>
                </a:effectLst>
              </a:rPr>
              <a:t>İl </a:t>
            </a:r>
            <a:r>
              <a:rPr lang="tr-TR" sz="2200" b="1" dirty="0">
                <a:solidFill>
                  <a:schemeClr val="tx2"/>
                </a:solidFill>
                <a:effectLst>
                  <a:outerShdw blurRad="38100" dist="38100" dir="2700000" algn="tl">
                    <a:srgbClr val="000000">
                      <a:alpha val="43137"/>
                    </a:srgbClr>
                  </a:outerShdw>
                </a:effectLst>
              </a:rPr>
              <a:t>Genel Meclis Üyeleri</a:t>
            </a:r>
            <a:r>
              <a:rPr lang="tr-TR" sz="2200" dirty="0">
                <a:solidFill>
                  <a:schemeClr val="tx2"/>
                </a:solidFill>
                <a:effectLst>
                  <a:outerShdw blurRad="38100" dist="38100" dir="2700000" algn="tl">
                    <a:srgbClr val="000000">
                      <a:alpha val="43137"/>
                    </a:srgbClr>
                  </a:outerShdw>
                </a:effectLst>
              </a:rPr>
              <a:t>       </a:t>
            </a:r>
            <a:r>
              <a:rPr lang="tr-TR" sz="2200" dirty="0">
                <a:solidFill>
                  <a:srgbClr val="0070C0"/>
                </a:solidFill>
                <a:effectLst>
                  <a:outerShdw blurRad="38100" dist="38100" dir="2700000" algn="tl">
                    <a:srgbClr val="000000">
                      <a:alpha val="43137"/>
                    </a:srgbClr>
                  </a:outerShdw>
                </a:effectLst>
              </a:rPr>
              <a:t>	</a:t>
            </a:r>
            <a:r>
              <a:rPr lang="tr-TR" sz="2200" b="1" dirty="0">
                <a:solidFill>
                  <a:srgbClr val="C00000"/>
                </a:solidFill>
                <a:effectLst>
                  <a:outerShdw blurRad="38100" dist="38100" dir="2700000" algn="tl">
                    <a:srgbClr val="000000">
                      <a:alpha val="43137"/>
                    </a:srgbClr>
                  </a:outerShdw>
                </a:effectLst>
              </a:rPr>
              <a:t>İlgili </a:t>
            </a:r>
            <a:r>
              <a:rPr lang="tr-TR" sz="2200" b="1" dirty="0" smtClean="0">
                <a:solidFill>
                  <a:srgbClr val="C00000"/>
                </a:solidFill>
                <a:effectLst>
                  <a:outerShdw blurRad="38100" dist="38100" dir="2700000" algn="tl">
                    <a:srgbClr val="000000">
                      <a:alpha val="43137"/>
                    </a:srgbClr>
                  </a:outerShdw>
                </a:effectLst>
              </a:rPr>
              <a:t>Valiliklere</a:t>
            </a:r>
          </a:p>
          <a:p>
            <a:pPr>
              <a:defRPr/>
            </a:pPr>
            <a:r>
              <a:rPr lang="tr-TR" sz="2200" b="1" dirty="0">
                <a:solidFill>
                  <a:srgbClr val="0070C0"/>
                </a:solidFill>
                <a:effectLst>
                  <a:outerShdw blurRad="38100" dist="38100" dir="2700000" algn="tl">
                    <a:srgbClr val="000000">
                      <a:alpha val="43137"/>
                    </a:srgbClr>
                  </a:outerShdw>
                </a:effectLst>
              </a:rPr>
              <a:t>	</a:t>
            </a:r>
            <a:r>
              <a:rPr lang="tr-TR" sz="2200" b="1" dirty="0" smtClean="0">
                <a:solidFill>
                  <a:schemeClr val="tx2"/>
                </a:solidFill>
                <a:effectLst>
                  <a:outerShdw blurRad="38100" dist="38100" dir="2700000" algn="tl">
                    <a:srgbClr val="000000">
                      <a:alpha val="43137"/>
                    </a:srgbClr>
                  </a:outerShdw>
                </a:effectLst>
              </a:rPr>
              <a:t>Noterler</a:t>
            </a:r>
            <a:r>
              <a:rPr lang="tr-TR" sz="2200" dirty="0" smtClean="0">
                <a:solidFill>
                  <a:schemeClr val="tx2"/>
                </a:solidFill>
              </a:rPr>
              <a:t> </a:t>
            </a:r>
            <a:r>
              <a:rPr lang="tr-TR" sz="2200" dirty="0" smtClean="0"/>
              <a:t>              	     </a:t>
            </a:r>
            <a:r>
              <a:rPr lang="tr-TR" sz="2200" dirty="0"/>
              <a:t>	</a:t>
            </a:r>
            <a:r>
              <a:rPr lang="tr-TR" sz="2200" b="1" dirty="0" smtClean="0">
                <a:solidFill>
                  <a:srgbClr val="C00000"/>
                </a:solidFill>
                <a:effectLst>
                  <a:outerShdw blurRad="38100" dist="38100" dir="2700000" algn="tl">
                    <a:srgbClr val="000000">
                      <a:alpha val="43137"/>
                    </a:srgbClr>
                  </a:outerShdw>
                </a:effectLst>
              </a:rPr>
              <a:t>Adalet Bakanlığı</a:t>
            </a:r>
            <a:endParaRPr lang="tr-TR" sz="2200" b="1" dirty="0">
              <a:solidFill>
                <a:srgbClr val="C00000"/>
              </a:solidFill>
              <a:effectLst>
                <a:outerShdw blurRad="38100" dist="38100" dir="2700000" algn="tl">
                  <a:srgbClr val="000000">
                    <a:alpha val="43137"/>
                  </a:srgbClr>
                </a:outerShdw>
              </a:effectLst>
            </a:endParaRPr>
          </a:p>
          <a:p>
            <a:pPr marL="342900" indent="-342900">
              <a:buFont typeface="Symbol" panose="05050102010706020507" pitchFamily="18" charset="2"/>
              <a:buChar char="Ø"/>
              <a:defRPr/>
            </a:pPr>
            <a:endParaRPr lang="tr-TR" altLang="tr-TR" sz="2200" b="1" dirty="0">
              <a:solidFill>
                <a:srgbClr val="FF0000"/>
              </a:solidFill>
            </a:endParaRPr>
          </a:p>
        </p:txBody>
      </p:sp>
      <p:pic>
        <p:nvPicPr>
          <p:cNvPr id="4"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3385868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3921" y="260648"/>
            <a:ext cx="8352928" cy="2062103"/>
          </a:xfrm>
          <a:prstGeom prst="rect">
            <a:avLst/>
          </a:prstGeom>
        </p:spPr>
        <p:txBody>
          <a:bodyPr wrap="square">
            <a:spAutoFit/>
          </a:bodyPr>
          <a:lstStyle/>
          <a:p>
            <a:pPr>
              <a:defRPr/>
            </a:pPr>
            <a:endParaRPr lang="tr-TR" sz="2000" b="1" dirty="0">
              <a:solidFill>
                <a:srgbClr val="C00000"/>
              </a:solidFill>
              <a:effectLst>
                <a:outerShdw blurRad="38100" dist="38100" dir="2700000" algn="tl">
                  <a:srgbClr val="000000">
                    <a:alpha val="43137"/>
                  </a:srgbClr>
                </a:outerShdw>
              </a:effectLst>
            </a:endParaRPr>
          </a:p>
          <a:p>
            <a:pPr>
              <a:defRPr/>
            </a:pPr>
            <a:endParaRPr lang="tr-TR" sz="2000" b="1" dirty="0" smtClean="0"/>
          </a:p>
          <a:p>
            <a:pPr>
              <a:defRPr/>
            </a:pPr>
            <a:r>
              <a:rPr lang="tr-TR" sz="2400" b="1" dirty="0" smtClean="0"/>
              <a:t>Türk </a:t>
            </a:r>
            <a:r>
              <a:rPr lang="tr-TR" sz="2400" b="1" dirty="0"/>
              <a:t>Hava Kurumu, Türk Kuşu Genel Müdürlüğü </a:t>
            </a:r>
            <a:r>
              <a:rPr lang="tr-TR" sz="2400" b="1" dirty="0" smtClean="0"/>
              <a:t>ve</a:t>
            </a:r>
          </a:p>
          <a:p>
            <a:pPr>
              <a:defRPr/>
            </a:pPr>
            <a:r>
              <a:rPr lang="tr-TR" sz="2400" b="1" dirty="0" smtClean="0"/>
              <a:t>Türkiye </a:t>
            </a:r>
            <a:r>
              <a:rPr lang="tr-TR" sz="2400" b="1" dirty="0"/>
              <a:t>Kızılay Derneğinde</a:t>
            </a:r>
            <a:r>
              <a:rPr lang="tr-TR" sz="2400" b="1" dirty="0" smtClean="0"/>
              <a:t>;</a:t>
            </a:r>
          </a:p>
          <a:p>
            <a:pPr>
              <a:defRPr/>
            </a:pPr>
            <a:r>
              <a:rPr lang="tr-TR" sz="2000" b="1" dirty="0" smtClean="0">
                <a:solidFill>
                  <a:srgbClr val="002060"/>
                </a:solidFill>
                <a:effectLst>
                  <a:outerShdw blurRad="38100" dist="38100" dir="2700000" algn="tl">
                    <a:srgbClr val="000000">
                      <a:alpha val="43137"/>
                    </a:srgbClr>
                  </a:outerShdw>
                </a:effectLst>
              </a:rPr>
              <a:t>     </a:t>
            </a:r>
            <a:r>
              <a:rPr lang="tr-TR" sz="2000" dirty="0"/>
              <a:t/>
            </a:r>
            <a:br>
              <a:rPr lang="tr-TR" sz="2000" dirty="0"/>
            </a:br>
            <a:r>
              <a:rPr lang="tr-TR" sz="2000" b="1" dirty="0" smtClean="0"/>
              <a:t> </a:t>
            </a:r>
            <a:endParaRPr lang="tr-TR" sz="2000" dirty="0">
              <a:solidFill>
                <a:srgbClr val="C00000"/>
              </a:solidFill>
              <a:effectLst>
                <a:outerShdw blurRad="38100" dist="38100" dir="2700000" algn="tl">
                  <a:srgbClr val="000000">
                    <a:alpha val="43137"/>
                  </a:srgbClr>
                </a:outerShdw>
              </a:effectLst>
            </a:endParaRPr>
          </a:p>
        </p:txBody>
      </p:sp>
      <p:sp>
        <p:nvSpPr>
          <p:cNvPr id="5" name="Dikdörtgen 4"/>
          <p:cNvSpPr/>
          <p:nvPr/>
        </p:nvSpPr>
        <p:spPr>
          <a:xfrm>
            <a:off x="493921" y="2183364"/>
            <a:ext cx="8064896" cy="707886"/>
          </a:xfrm>
          <a:prstGeom prst="rect">
            <a:avLst/>
          </a:prstGeom>
        </p:spPr>
        <p:txBody>
          <a:bodyPr wrap="square">
            <a:spAutoFit/>
          </a:bodyPr>
          <a:lstStyle/>
          <a:p>
            <a:pPr>
              <a:defRPr/>
            </a:pPr>
            <a:r>
              <a:rPr lang="tr-TR" sz="2000" b="1" dirty="0">
                <a:solidFill>
                  <a:srgbClr val="002060"/>
                </a:solidFill>
                <a:effectLst>
                  <a:outerShdw blurRad="38100" dist="38100" dir="2700000" algn="tl">
                    <a:srgbClr val="000000">
                      <a:alpha val="43137"/>
                    </a:srgbClr>
                  </a:outerShdw>
                </a:effectLst>
              </a:rPr>
              <a:t> Genel Yönetim Üyeleri ve 		 </a:t>
            </a:r>
            <a:r>
              <a:rPr lang="tr-TR" sz="2000" b="1" dirty="0" smtClean="0">
                <a:solidFill>
                  <a:srgbClr val="002060"/>
                </a:solidFill>
                <a:effectLst>
                  <a:outerShdw blurRad="38100" dist="38100" dir="2700000" algn="tl">
                    <a:srgbClr val="000000">
                      <a:alpha val="43137"/>
                    </a:srgbClr>
                  </a:outerShdw>
                </a:effectLst>
              </a:rPr>
              <a:t>     </a:t>
            </a:r>
            <a:r>
              <a:rPr lang="tr-TR" sz="2000" b="1" dirty="0" smtClean="0">
                <a:solidFill>
                  <a:srgbClr val="FF0000"/>
                </a:solidFill>
                <a:effectLst>
                  <a:outerShdw blurRad="38100" dist="38100" dir="2700000" algn="tl">
                    <a:srgbClr val="000000">
                      <a:alpha val="43137"/>
                    </a:srgbClr>
                  </a:outerShdw>
                </a:effectLst>
              </a:rPr>
              <a:t>İçişleri </a:t>
            </a:r>
            <a:r>
              <a:rPr lang="tr-TR" sz="2000" b="1" dirty="0">
                <a:solidFill>
                  <a:srgbClr val="FF0000"/>
                </a:solidFill>
                <a:effectLst>
                  <a:outerShdw blurRad="38100" dist="38100" dir="2700000" algn="tl">
                    <a:srgbClr val="000000">
                      <a:alpha val="43137"/>
                    </a:srgbClr>
                  </a:outerShdw>
                </a:effectLst>
              </a:rPr>
              <a:t>Bakanlığına</a:t>
            </a:r>
          </a:p>
          <a:p>
            <a:pPr>
              <a:defRPr/>
            </a:pPr>
            <a:r>
              <a:rPr lang="tr-TR" sz="2000" b="1" dirty="0" smtClean="0">
                <a:solidFill>
                  <a:srgbClr val="002060"/>
                </a:solidFill>
                <a:effectLst>
                  <a:outerShdw blurRad="38100" dist="38100" dir="2700000" algn="tl">
                    <a:srgbClr val="000000">
                      <a:alpha val="43137"/>
                    </a:srgbClr>
                  </a:outerShdw>
                </a:effectLst>
              </a:rPr>
              <a:t> </a:t>
            </a:r>
            <a:r>
              <a:rPr lang="tr-TR" sz="2000" b="1" dirty="0">
                <a:solidFill>
                  <a:srgbClr val="002060"/>
                </a:solidFill>
                <a:effectLst>
                  <a:outerShdw blurRad="38100" dist="38100" dir="2700000" algn="tl">
                    <a:srgbClr val="000000">
                      <a:alpha val="43137"/>
                    </a:srgbClr>
                  </a:outerShdw>
                </a:effectLst>
              </a:rPr>
              <a:t>Merkez Denetleme Kurulu Üyeleri:</a:t>
            </a:r>
            <a:r>
              <a:rPr lang="tr-TR" sz="2000" b="1" dirty="0"/>
              <a:t>     		</a:t>
            </a:r>
            <a:endParaRPr lang="tr-TR" sz="2000" b="1" dirty="0">
              <a:solidFill>
                <a:srgbClr val="C00000"/>
              </a:solidFill>
              <a:effectLst>
                <a:outerShdw blurRad="38100" dist="38100" dir="2700000" algn="tl">
                  <a:srgbClr val="000000">
                    <a:alpha val="43137"/>
                  </a:srgbClr>
                </a:outerShdw>
              </a:effectLst>
            </a:endParaRPr>
          </a:p>
        </p:txBody>
      </p:sp>
      <p:sp>
        <p:nvSpPr>
          <p:cNvPr id="6" name="Dikdörtgen 5"/>
          <p:cNvSpPr/>
          <p:nvPr/>
        </p:nvSpPr>
        <p:spPr>
          <a:xfrm>
            <a:off x="506109" y="3262775"/>
            <a:ext cx="8064896" cy="707886"/>
          </a:xfrm>
          <a:prstGeom prst="rect">
            <a:avLst/>
          </a:prstGeom>
        </p:spPr>
        <p:txBody>
          <a:bodyPr wrap="square">
            <a:spAutoFit/>
          </a:bodyPr>
          <a:lstStyle/>
          <a:p>
            <a:pPr>
              <a:defRPr/>
            </a:pPr>
            <a:r>
              <a:rPr lang="tr-TR" sz="2000" b="1" dirty="0">
                <a:solidFill>
                  <a:srgbClr val="002060"/>
                </a:solidFill>
                <a:effectLst>
                  <a:outerShdw blurRad="38100" dist="38100" dir="2700000" algn="tl">
                    <a:srgbClr val="000000">
                      <a:alpha val="43137"/>
                    </a:srgbClr>
                  </a:outerShdw>
                </a:effectLst>
              </a:rPr>
              <a:t>Genel Merkez Kurullarında ve Genel       </a:t>
            </a:r>
            <a:r>
              <a:rPr lang="tr-TR" sz="2000" b="1" dirty="0" smtClean="0">
                <a:solidFill>
                  <a:srgbClr val="002060"/>
                </a:solidFill>
                <a:effectLst>
                  <a:outerShdw blurRad="38100" dist="38100" dir="2700000" algn="tl">
                    <a:srgbClr val="000000">
                      <a:alpha val="43137"/>
                    </a:srgbClr>
                  </a:outerShdw>
                </a:effectLst>
              </a:rPr>
              <a:t> </a:t>
            </a:r>
            <a:r>
              <a:rPr lang="tr-TR" sz="2000" b="1" dirty="0">
                <a:solidFill>
                  <a:srgbClr val="C00000"/>
                </a:solidFill>
                <a:effectLst>
                  <a:outerShdw blurRad="38100" dist="38100" dir="2700000" algn="tl">
                    <a:srgbClr val="000000">
                      <a:alpha val="43137"/>
                    </a:srgbClr>
                  </a:outerShdw>
                </a:effectLst>
              </a:rPr>
              <a:t>Kurum ve Dernek Genel </a:t>
            </a:r>
            <a:endParaRPr lang="tr-TR" sz="2000" b="1" dirty="0">
              <a:solidFill>
                <a:srgbClr val="002060"/>
              </a:solidFill>
              <a:effectLst>
                <a:outerShdw blurRad="38100" dist="38100" dir="2700000" algn="tl">
                  <a:srgbClr val="000000">
                    <a:alpha val="43137"/>
                  </a:srgbClr>
                </a:outerShdw>
              </a:effectLst>
            </a:endParaRPr>
          </a:p>
          <a:p>
            <a:pPr>
              <a:defRPr/>
            </a:pPr>
            <a:r>
              <a:rPr lang="tr-TR" sz="2000" b="1" dirty="0" smtClean="0">
                <a:solidFill>
                  <a:srgbClr val="002060"/>
                </a:solidFill>
                <a:effectLst>
                  <a:outerShdw blurRad="38100" dist="38100" dir="2700000" algn="tl">
                    <a:srgbClr val="000000">
                      <a:alpha val="43137"/>
                    </a:srgbClr>
                  </a:outerShdw>
                </a:effectLst>
              </a:rPr>
              <a:t>Müdürlük </a:t>
            </a:r>
            <a:r>
              <a:rPr lang="tr-TR" sz="2000" b="1" dirty="0">
                <a:solidFill>
                  <a:srgbClr val="002060"/>
                </a:solidFill>
                <a:effectLst>
                  <a:outerShdw blurRad="38100" dist="38100" dir="2700000" algn="tl">
                    <a:srgbClr val="000000">
                      <a:alpha val="43137"/>
                    </a:srgbClr>
                  </a:outerShdw>
                </a:effectLst>
              </a:rPr>
              <a:t>Teşkilatında Görev Alanlar:       </a:t>
            </a:r>
            <a:r>
              <a:rPr lang="tr-TR" sz="2000" b="1" dirty="0">
                <a:solidFill>
                  <a:srgbClr val="C00000"/>
                </a:solidFill>
                <a:effectLst>
                  <a:outerShdw blurRad="38100" dist="38100" dir="2700000" algn="tl">
                    <a:srgbClr val="000000">
                      <a:alpha val="43137"/>
                    </a:srgbClr>
                  </a:outerShdw>
                </a:effectLst>
              </a:rPr>
              <a:t>Başkanlığına</a:t>
            </a:r>
          </a:p>
        </p:txBody>
      </p:sp>
      <p:sp>
        <p:nvSpPr>
          <p:cNvPr id="8" name="Dikdörtgen 7"/>
          <p:cNvSpPr/>
          <p:nvPr/>
        </p:nvSpPr>
        <p:spPr>
          <a:xfrm>
            <a:off x="484022" y="4342186"/>
            <a:ext cx="7992888"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493921" y="3177672"/>
            <a:ext cx="7992888"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484022" y="2051673"/>
            <a:ext cx="7992888"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674941" y="4594136"/>
            <a:ext cx="7727231" cy="369332"/>
          </a:xfrm>
          <a:prstGeom prst="rect">
            <a:avLst/>
          </a:prstGeom>
        </p:spPr>
        <p:txBody>
          <a:bodyPr wrap="square">
            <a:spAutoFit/>
          </a:bodyPr>
          <a:lstStyle/>
          <a:p>
            <a:pPr>
              <a:defRPr/>
            </a:pPr>
            <a:r>
              <a:rPr lang="tr-TR" b="1" dirty="0">
                <a:solidFill>
                  <a:srgbClr val="002060"/>
                </a:solidFill>
                <a:effectLst>
                  <a:outerShdw blurRad="38100" dist="38100" dir="2700000" algn="tl">
                    <a:srgbClr val="000000">
                      <a:alpha val="43137"/>
                    </a:srgbClr>
                  </a:outerShdw>
                </a:effectLst>
              </a:rPr>
              <a:t>Şube Başkanları: </a:t>
            </a:r>
            <a:r>
              <a:rPr lang="tr-TR" b="1" dirty="0" smtClean="0">
                <a:solidFill>
                  <a:srgbClr val="002060"/>
                </a:solidFill>
                <a:effectLst>
                  <a:outerShdw blurRad="38100" dist="38100" dir="2700000" algn="tl">
                    <a:srgbClr val="000000">
                      <a:alpha val="43137"/>
                    </a:srgbClr>
                  </a:outerShdw>
                </a:effectLst>
              </a:rPr>
              <a:t>		</a:t>
            </a:r>
            <a:r>
              <a:rPr lang="tr-TR" b="1" dirty="0">
                <a:solidFill>
                  <a:srgbClr val="002060"/>
                </a:solidFill>
                <a:effectLst>
                  <a:outerShdw blurRad="38100" dist="38100" dir="2700000" algn="tl">
                    <a:srgbClr val="000000">
                      <a:alpha val="43137"/>
                    </a:srgbClr>
                  </a:outerShdw>
                </a:effectLst>
              </a:rPr>
              <a:t>	 </a:t>
            </a:r>
            <a:r>
              <a:rPr lang="tr-TR" b="1" dirty="0" smtClean="0">
                <a:solidFill>
                  <a:srgbClr val="002060"/>
                </a:solidFill>
                <a:effectLst>
                  <a:outerShdw blurRad="38100" dist="38100" dir="2700000" algn="tl">
                    <a:srgbClr val="000000">
                      <a:alpha val="43137"/>
                    </a:srgbClr>
                  </a:outerShdw>
                </a:effectLst>
              </a:rPr>
              <a:t>               </a:t>
            </a:r>
            <a:r>
              <a:rPr lang="tr-TR" b="1" dirty="0" smtClean="0">
                <a:solidFill>
                  <a:srgbClr val="C00000"/>
                </a:solidFill>
                <a:effectLst>
                  <a:outerShdw blurRad="38100" dist="38100" dir="2700000" algn="tl">
                    <a:srgbClr val="000000">
                      <a:alpha val="43137"/>
                    </a:srgbClr>
                  </a:outerShdw>
                </a:effectLst>
              </a:rPr>
              <a:t>İl </a:t>
            </a:r>
            <a:r>
              <a:rPr lang="tr-TR" b="1" dirty="0">
                <a:solidFill>
                  <a:srgbClr val="C00000"/>
                </a:solidFill>
                <a:effectLst>
                  <a:outerShdw blurRad="38100" dist="38100" dir="2700000" algn="tl">
                    <a:srgbClr val="000000">
                      <a:alpha val="43137"/>
                    </a:srgbClr>
                  </a:outerShdw>
                </a:effectLst>
              </a:rPr>
              <a:t>Valiliklerine</a:t>
            </a:r>
            <a:endParaRPr lang="tr-TR" dirty="0">
              <a:solidFill>
                <a:srgbClr val="C00000"/>
              </a:solidFill>
              <a:effectLst>
                <a:outerShdw blurRad="38100" dist="38100" dir="2700000" algn="tl">
                  <a:srgbClr val="000000">
                    <a:alpha val="43137"/>
                  </a:srgbClr>
                </a:outerShdw>
              </a:effectLst>
            </a:endParaRPr>
          </a:p>
        </p:txBody>
      </p:sp>
      <p:pic>
        <p:nvPicPr>
          <p:cNvPr id="13"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2247146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04664"/>
            <a:ext cx="8438629" cy="4893647"/>
          </a:xfrm>
          <a:prstGeom prst="rect">
            <a:avLst/>
          </a:prstGeom>
        </p:spPr>
        <p:txBody>
          <a:bodyPr wrap="square">
            <a:spAutoFit/>
          </a:bodyPr>
          <a:lstStyle/>
          <a:p>
            <a:pPr algn="just">
              <a:defRPr/>
            </a:pPr>
            <a:r>
              <a:rPr lang="tr-TR" sz="2000" b="1" dirty="0" smtClean="0"/>
              <a:t>	</a:t>
            </a:r>
            <a:endParaRPr lang="tr-TR" sz="2000" b="1" dirty="0"/>
          </a:p>
          <a:p>
            <a:pPr algn="just">
              <a:defRPr/>
            </a:pPr>
            <a:r>
              <a:rPr lang="tr-TR" sz="2000" b="1" dirty="0" smtClean="0"/>
              <a:t>	</a:t>
            </a:r>
          </a:p>
          <a:p>
            <a:pPr algn="just">
              <a:defRPr/>
            </a:pPr>
            <a:r>
              <a:rPr lang="tr-TR" sz="2000" b="1" dirty="0" smtClean="0"/>
              <a:t>	</a:t>
            </a:r>
          </a:p>
          <a:p>
            <a:pPr algn="just">
              <a:defRPr/>
            </a:pPr>
            <a:r>
              <a:rPr lang="tr-TR" sz="2000" b="1" dirty="0"/>
              <a:t>	</a:t>
            </a:r>
            <a:r>
              <a:rPr lang="tr-TR" sz="2400" b="1" u="sng" dirty="0" smtClean="0"/>
              <a:t>Tüm Kamu Kurum ve Kuruluşlar </a:t>
            </a:r>
            <a:r>
              <a:rPr lang="tr-TR" sz="2400" b="1" dirty="0" smtClean="0"/>
              <a:t>(</a:t>
            </a:r>
            <a:r>
              <a:rPr lang="tr-TR" sz="2400" dirty="0" smtClean="0"/>
              <a:t>Genel </a:t>
            </a:r>
            <a:r>
              <a:rPr lang="tr-TR" sz="2400" dirty="0"/>
              <a:t>ve katma bütçeli daireler, il özel idareleri, belediyeler </a:t>
            </a:r>
            <a:r>
              <a:rPr lang="tr-TR" sz="2400" dirty="0" smtClean="0"/>
              <a:t>KİT’ler bunlara </a:t>
            </a:r>
            <a:r>
              <a:rPr lang="tr-TR" sz="2400" dirty="0"/>
              <a:t>bağlı müessese, bağlı ortaklık ve </a:t>
            </a:r>
            <a:r>
              <a:rPr lang="tr-TR" sz="2400" dirty="0" smtClean="0"/>
              <a:t>işletmeler, </a:t>
            </a:r>
            <a:r>
              <a:rPr lang="tr-TR" sz="2400" dirty="0"/>
              <a:t>özel kanunlarla veya özel kanunların verdiği yetkiye dayanılarak kurulan ve kamu hizmeti gören </a:t>
            </a:r>
            <a:r>
              <a:rPr lang="tr-TR" sz="2400" dirty="0" smtClean="0"/>
              <a:t>kurum </a:t>
            </a:r>
            <a:r>
              <a:rPr lang="tr-TR" sz="2400" dirty="0"/>
              <a:t>ve kuruluşlar ile bunların alt </a:t>
            </a:r>
            <a:r>
              <a:rPr lang="tr-TR" sz="2400" dirty="0" smtClean="0"/>
              <a:t>kuruluşlarında;)</a:t>
            </a:r>
          </a:p>
          <a:p>
            <a:pPr algn="just">
              <a:defRPr/>
            </a:pPr>
            <a:endParaRPr lang="tr-TR" sz="2000" dirty="0" smtClean="0"/>
          </a:p>
          <a:p>
            <a:pPr algn="just">
              <a:defRPr/>
            </a:pPr>
            <a:r>
              <a:rPr lang="tr-TR" sz="2000" dirty="0" smtClean="0"/>
              <a:t>-</a:t>
            </a:r>
            <a:r>
              <a:rPr lang="tr-TR" sz="2400" dirty="0" smtClean="0">
                <a:solidFill>
                  <a:srgbClr val="000066"/>
                </a:solidFill>
                <a:effectLst>
                  <a:outerShdw blurRad="38100" dist="38100" dir="2700000" algn="tl">
                    <a:srgbClr val="000000">
                      <a:alpha val="43137"/>
                    </a:srgbClr>
                  </a:outerShdw>
                </a:effectLst>
              </a:rPr>
              <a:t>Kamu Kurum ve Kuruluşlarında </a:t>
            </a:r>
            <a:r>
              <a:rPr lang="tr-TR" sz="2000" dirty="0" smtClean="0">
                <a:solidFill>
                  <a:srgbClr val="002060"/>
                </a:solidFill>
                <a:effectLst>
                  <a:outerShdw blurRad="38100" dist="38100" dir="2700000" algn="tl">
                    <a:srgbClr val="000000">
                      <a:alpha val="43137"/>
                    </a:srgbClr>
                  </a:outerShdw>
                </a:effectLst>
              </a:rPr>
              <a:t>	</a:t>
            </a:r>
            <a:r>
              <a:rPr lang="tr-TR" sz="2000" b="1" dirty="0" smtClean="0">
                <a:solidFill>
                  <a:srgbClr val="C00000"/>
                </a:solidFill>
                <a:effectLst>
                  <a:outerShdw blurRad="38100" dist="38100" dir="2700000" algn="tl">
                    <a:srgbClr val="000000">
                      <a:alpha val="43137"/>
                    </a:srgbClr>
                  </a:outerShdw>
                </a:effectLst>
              </a:rPr>
              <a:t>Özlük </a:t>
            </a:r>
            <a:r>
              <a:rPr lang="tr-TR" sz="2000" b="1" dirty="0">
                <a:solidFill>
                  <a:srgbClr val="C00000"/>
                </a:solidFill>
                <a:effectLst>
                  <a:outerShdw blurRad="38100" dist="38100" dir="2700000" algn="tl">
                    <a:srgbClr val="000000">
                      <a:alpha val="43137"/>
                    </a:srgbClr>
                  </a:outerShdw>
                </a:effectLst>
              </a:rPr>
              <a:t>İşleri ile İlgili Birimlere</a:t>
            </a:r>
            <a:endParaRPr lang="tr-TR" sz="2000" dirty="0" smtClean="0">
              <a:solidFill>
                <a:srgbClr val="002060"/>
              </a:solidFill>
              <a:effectLst>
                <a:outerShdw blurRad="38100" dist="38100" dir="2700000" algn="tl">
                  <a:srgbClr val="000000">
                    <a:alpha val="43137"/>
                  </a:srgbClr>
                </a:outerShdw>
              </a:effectLst>
            </a:endParaRPr>
          </a:p>
          <a:p>
            <a:pPr algn="just">
              <a:defRPr/>
            </a:pPr>
            <a:r>
              <a:rPr lang="tr-TR" sz="2400" dirty="0" smtClean="0">
                <a:solidFill>
                  <a:srgbClr val="000066"/>
                </a:solidFill>
                <a:effectLst>
                  <a:outerShdw blurRad="38100" dist="38100" dir="2700000" algn="tl">
                    <a:srgbClr val="000000">
                      <a:alpha val="43137"/>
                    </a:srgbClr>
                  </a:outerShdw>
                </a:effectLst>
              </a:rPr>
              <a:t>Görevli </a:t>
            </a:r>
            <a:r>
              <a:rPr lang="tr-TR" sz="2400" dirty="0">
                <a:solidFill>
                  <a:srgbClr val="000066"/>
                </a:solidFill>
                <a:effectLst>
                  <a:outerShdw blurRad="38100" dist="38100" dir="2700000" algn="tl">
                    <a:srgbClr val="000000">
                      <a:alpha val="43137"/>
                    </a:srgbClr>
                  </a:outerShdw>
                </a:effectLst>
              </a:rPr>
              <a:t>Personel (İşçiler Hariç</a:t>
            </a:r>
            <a:r>
              <a:rPr lang="tr-TR" sz="2400" dirty="0" smtClean="0">
                <a:solidFill>
                  <a:srgbClr val="000066"/>
                </a:solidFill>
                <a:effectLst>
                  <a:outerShdw blurRad="38100" dist="38100" dir="2700000" algn="tl">
                    <a:srgbClr val="000000">
                      <a:alpha val="43137"/>
                    </a:srgbClr>
                  </a:outerShdw>
                </a:effectLst>
              </a:rPr>
              <a:t>):	</a:t>
            </a:r>
            <a:r>
              <a:rPr lang="tr-TR" sz="2000" dirty="0" smtClean="0">
                <a:solidFill>
                  <a:srgbClr val="002060"/>
                </a:solidFill>
                <a:effectLst>
                  <a:outerShdw blurRad="38100" dist="38100" dir="2700000" algn="tl">
                    <a:srgbClr val="000000">
                      <a:alpha val="43137"/>
                    </a:srgbClr>
                  </a:outerShdw>
                </a:effectLst>
              </a:rPr>
              <a:t>	</a:t>
            </a:r>
          </a:p>
          <a:p>
            <a:pPr algn="just">
              <a:defRPr/>
            </a:pPr>
            <a:r>
              <a:rPr lang="tr-TR" sz="2000" dirty="0">
                <a:solidFill>
                  <a:srgbClr val="002060"/>
                </a:solidFill>
              </a:rPr>
              <a:t/>
            </a:r>
            <a:br>
              <a:rPr lang="tr-TR" sz="2000" dirty="0">
                <a:solidFill>
                  <a:srgbClr val="002060"/>
                </a:solidFill>
              </a:rPr>
            </a:br>
            <a:endParaRPr lang="tr-TR" sz="2000" dirty="0"/>
          </a:p>
        </p:txBody>
      </p:sp>
      <p:sp>
        <p:nvSpPr>
          <p:cNvPr id="4" name="Dikdörtgen 3"/>
          <p:cNvSpPr/>
          <p:nvPr/>
        </p:nvSpPr>
        <p:spPr>
          <a:xfrm>
            <a:off x="402382" y="980728"/>
            <a:ext cx="8280920" cy="36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402382" y="4941168"/>
            <a:ext cx="8280920"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23528" y="4805869"/>
            <a:ext cx="8280920" cy="1415772"/>
          </a:xfrm>
          <a:prstGeom prst="rect">
            <a:avLst/>
          </a:prstGeom>
        </p:spPr>
        <p:txBody>
          <a:bodyPr wrap="square">
            <a:spAutoFit/>
          </a:bodyPr>
          <a:lstStyle/>
          <a:p>
            <a:pPr algn="just">
              <a:defRPr/>
            </a:pPr>
            <a:endParaRPr lang="tr-TR" b="1" dirty="0" smtClean="0">
              <a:solidFill>
                <a:srgbClr val="0070C0"/>
              </a:solidFill>
              <a:effectLst>
                <a:outerShdw blurRad="38100" dist="38100" dir="2700000" algn="tl">
                  <a:srgbClr val="000000">
                    <a:alpha val="43137"/>
                  </a:srgbClr>
                </a:outerShdw>
              </a:effectLst>
            </a:endParaRPr>
          </a:p>
          <a:p>
            <a:pPr algn="just">
              <a:defRPr/>
            </a:pPr>
            <a:r>
              <a:rPr lang="tr-TR" sz="2200" b="1" dirty="0" smtClean="0">
                <a:solidFill>
                  <a:srgbClr val="0070C0"/>
                </a:solidFill>
                <a:effectLst>
                  <a:outerShdw blurRad="38100" dist="38100" dir="2700000" algn="tl">
                    <a:srgbClr val="000000">
                      <a:alpha val="43137"/>
                    </a:srgbClr>
                  </a:outerShdw>
                </a:effectLst>
              </a:rPr>
              <a:t>Kurum</a:t>
            </a:r>
            <a:r>
              <a:rPr lang="tr-TR" sz="2200" b="1" dirty="0">
                <a:solidFill>
                  <a:srgbClr val="0070C0"/>
                </a:solidFill>
                <a:effectLst>
                  <a:outerShdw blurRad="38100" dist="38100" dir="2700000" algn="tl">
                    <a:srgbClr val="000000">
                      <a:alpha val="43137"/>
                    </a:srgbClr>
                  </a:outerShdw>
                </a:effectLst>
              </a:rPr>
              <a:t>, Teşebbüs, Teşekkül ve </a:t>
            </a:r>
          </a:p>
          <a:p>
            <a:pPr algn="just">
              <a:defRPr/>
            </a:pPr>
            <a:r>
              <a:rPr lang="tr-TR" sz="2200" b="1" dirty="0">
                <a:solidFill>
                  <a:srgbClr val="0070C0"/>
                </a:solidFill>
                <a:effectLst>
                  <a:outerShdw blurRad="38100" dist="38100" dir="2700000" algn="tl">
                    <a:srgbClr val="000000">
                      <a:alpha val="43137"/>
                    </a:srgbClr>
                  </a:outerShdw>
                </a:effectLst>
              </a:rPr>
              <a:t>Kuruluşların Genel Müdürleri ile 	</a:t>
            </a:r>
            <a:r>
              <a:rPr lang="tr-TR" b="1" dirty="0" smtClean="0">
                <a:solidFill>
                  <a:srgbClr val="0070C0"/>
                </a:solidFill>
                <a:effectLst>
                  <a:outerShdw blurRad="38100" dist="38100" dir="2700000" algn="tl">
                    <a:srgbClr val="000000">
                      <a:alpha val="43137"/>
                    </a:srgbClr>
                  </a:outerShdw>
                </a:effectLst>
              </a:rPr>
              <a:t>	</a:t>
            </a:r>
            <a:r>
              <a:rPr lang="tr-TR" sz="2400" b="1" dirty="0" smtClean="0">
                <a:solidFill>
                  <a:srgbClr val="C00000"/>
                </a:solidFill>
                <a:effectLst>
                  <a:outerShdw blurRad="38100" dist="38100" dir="2700000" algn="tl">
                    <a:srgbClr val="000000">
                      <a:alpha val="43137"/>
                    </a:srgbClr>
                  </a:outerShdw>
                </a:effectLst>
              </a:rPr>
              <a:t>İlgili </a:t>
            </a:r>
            <a:r>
              <a:rPr lang="tr-TR" sz="2400" b="1" dirty="0">
                <a:solidFill>
                  <a:srgbClr val="C00000"/>
                </a:solidFill>
                <a:effectLst>
                  <a:outerShdw blurRad="38100" dist="38100" dir="2700000" algn="tl">
                    <a:srgbClr val="000000">
                      <a:alpha val="43137"/>
                    </a:srgbClr>
                  </a:outerShdw>
                </a:effectLst>
              </a:rPr>
              <a:t>Bakanlıklara </a:t>
            </a:r>
            <a:endParaRPr lang="tr-TR" sz="2400" b="1" dirty="0">
              <a:solidFill>
                <a:srgbClr val="0070C0"/>
              </a:solidFill>
              <a:effectLst>
                <a:outerShdw blurRad="38100" dist="38100" dir="2700000" algn="tl">
                  <a:srgbClr val="000000">
                    <a:alpha val="43137"/>
                  </a:srgbClr>
                </a:outerShdw>
              </a:effectLst>
            </a:endParaRPr>
          </a:p>
          <a:p>
            <a:pPr algn="just">
              <a:defRPr/>
            </a:pPr>
            <a:r>
              <a:rPr lang="tr-TR" sz="2200" b="1" dirty="0">
                <a:solidFill>
                  <a:srgbClr val="0070C0"/>
                </a:solidFill>
                <a:effectLst>
                  <a:outerShdw blurRad="38100" dist="38100" dir="2700000" algn="tl">
                    <a:srgbClr val="000000">
                      <a:alpha val="43137"/>
                    </a:srgbClr>
                  </a:outerShdw>
                </a:effectLst>
              </a:rPr>
              <a:t>Yönetim ve Denetim Kurulu Üyeleri</a:t>
            </a:r>
            <a:r>
              <a:rPr lang="tr-TR" sz="2200" b="1" dirty="0"/>
              <a:t>:</a:t>
            </a:r>
            <a:r>
              <a:rPr lang="tr-TR" b="1" dirty="0"/>
              <a:t>  </a:t>
            </a:r>
            <a:r>
              <a:rPr lang="tr-TR" b="1" dirty="0">
                <a:solidFill>
                  <a:srgbClr val="C00000"/>
                </a:solidFill>
                <a:effectLst>
                  <a:outerShdw blurRad="38100" dist="38100" dir="2700000" algn="tl">
                    <a:srgbClr val="000000">
                      <a:alpha val="43137"/>
                    </a:srgbClr>
                  </a:outerShdw>
                </a:effectLst>
              </a:rPr>
              <a:t>	</a:t>
            </a:r>
            <a:endParaRPr lang="tr-TR" altLang="tr-TR" b="1" u="sng" dirty="0">
              <a:solidFill>
                <a:srgbClr val="C00000"/>
              </a:solidFill>
              <a:effectLst>
                <a:outerShdw blurRad="38100" dist="38100" dir="2700000" algn="tl">
                  <a:srgbClr val="000000">
                    <a:alpha val="43137"/>
                  </a:srgbClr>
                </a:outerShdw>
              </a:effectLst>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Tree>
    <p:extLst>
      <p:ext uri="{BB962C8B-B14F-4D97-AF65-F5344CB8AC3E}">
        <p14:creationId xmlns:p14="http://schemas.microsoft.com/office/powerpoint/2010/main" val="50306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4" y="-4417"/>
            <a:ext cx="755576" cy="561427"/>
          </a:xfrm>
          <a:prstGeom prst="rect">
            <a:avLst/>
          </a:prstGeom>
          <a:solidFill>
            <a:srgbClr val="FF0000"/>
          </a:solidFill>
          <a:ln>
            <a:noFill/>
          </a:ln>
          <a:extLst/>
        </p:spPr>
      </p:pic>
      <p:sp>
        <p:nvSpPr>
          <p:cNvPr id="2" name="8 Dikdörtgen"/>
          <p:cNvSpPr>
            <a:spLocks noChangeArrowheads="1"/>
          </p:cNvSpPr>
          <p:nvPr/>
        </p:nvSpPr>
        <p:spPr bwMode="auto">
          <a:xfrm>
            <a:off x="374150" y="692696"/>
            <a:ext cx="864076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tr-TR" sz="2400" b="1" dirty="0" smtClean="0">
                <a:solidFill>
                  <a:srgbClr val="0070C0"/>
                </a:solidFill>
                <a:effectLst>
                  <a:outerShdw blurRad="38100" dist="38100" dir="2700000" algn="tl">
                    <a:srgbClr val="000000">
                      <a:alpha val="43137"/>
                    </a:srgbClr>
                  </a:outerShdw>
                </a:effectLst>
              </a:rPr>
              <a:t>Yüksek </a:t>
            </a:r>
            <a:r>
              <a:rPr lang="tr-TR" sz="2400" b="1" dirty="0">
                <a:solidFill>
                  <a:srgbClr val="0070C0"/>
                </a:solidFill>
                <a:effectLst>
                  <a:outerShdw blurRad="38100" dist="38100" dir="2700000" algn="tl">
                    <a:srgbClr val="000000">
                      <a:alpha val="43137"/>
                    </a:srgbClr>
                  </a:outerShdw>
                </a:effectLst>
              </a:rPr>
              <a:t>Mahkemelerin Daire </a:t>
            </a:r>
            <a:endParaRPr lang="tr-TR" sz="2400" b="1" dirty="0" smtClean="0">
              <a:solidFill>
                <a:srgbClr val="0070C0"/>
              </a:solidFill>
              <a:effectLst>
                <a:outerShdw blurRad="38100" dist="38100" dir="2700000" algn="tl">
                  <a:srgbClr val="000000">
                    <a:alpha val="43137"/>
                  </a:srgbClr>
                </a:outerShdw>
              </a:effectLst>
            </a:endParaRPr>
          </a:p>
          <a:p>
            <a:pPr>
              <a:defRPr/>
            </a:pPr>
            <a:r>
              <a:rPr lang="tr-TR" sz="2400" b="1" dirty="0" smtClean="0">
                <a:solidFill>
                  <a:srgbClr val="0070C0"/>
                </a:solidFill>
                <a:effectLst>
                  <a:outerShdw blurRad="38100" dist="38100" dir="2700000" algn="tl">
                    <a:srgbClr val="000000">
                      <a:alpha val="43137"/>
                    </a:srgbClr>
                  </a:outerShdw>
                </a:effectLst>
              </a:rPr>
              <a:t>Başkan </a:t>
            </a:r>
            <a:r>
              <a:rPr lang="tr-TR" sz="2000" b="1" dirty="0" smtClean="0">
                <a:solidFill>
                  <a:srgbClr val="0070C0"/>
                </a:solidFill>
                <a:effectLst>
                  <a:outerShdw blurRad="38100" dist="38100" dir="2700000" algn="tl">
                    <a:srgbClr val="000000">
                      <a:alpha val="43137"/>
                    </a:srgbClr>
                  </a:outerShdw>
                </a:effectLst>
              </a:rPr>
              <a:t>ve  Üyeleri</a:t>
            </a:r>
            <a:r>
              <a:rPr lang="tr-TR" sz="2000" b="1" dirty="0">
                <a:solidFill>
                  <a:srgbClr val="0070C0"/>
                </a:solidFill>
                <a:effectLst>
                  <a:outerShdw blurRad="38100" dist="38100" dir="2700000" algn="tl">
                    <a:srgbClr val="000000">
                      <a:alpha val="43137"/>
                    </a:srgbClr>
                  </a:outerShdw>
                </a:effectLst>
              </a:rPr>
              <a:t>:  	</a:t>
            </a:r>
            <a:r>
              <a:rPr lang="tr-TR" sz="2000" b="1" dirty="0" smtClean="0">
                <a:solidFill>
                  <a:srgbClr val="0070C0"/>
                </a:solidFill>
                <a:effectLst>
                  <a:outerShdw blurRad="38100" dist="38100" dir="2700000" algn="tl">
                    <a:srgbClr val="000000">
                      <a:alpha val="43137"/>
                    </a:srgbClr>
                  </a:outerShdw>
                </a:effectLst>
              </a:rPr>
              <a:t>	</a:t>
            </a:r>
            <a:r>
              <a:rPr lang="tr-TR" sz="2200" b="1" dirty="0" smtClean="0">
                <a:solidFill>
                  <a:srgbClr val="C00000"/>
                </a:solidFill>
                <a:effectLst>
                  <a:outerShdw blurRad="38100" dist="38100" dir="2700000" algn="tl">
                    <a:srgbClr val="000000">
                      <a:alpha val="43137"/>
                    </a:srgbClr>
                  </a:outerShdw>
                </a:effectLst>
              </a:rPr>
              <a:t>İlgili </a:t>
            </a:r>
            <a:r>
              <a:rPr lang="tr-TR" sz="2200" b="1" dirty="0">
                <a:solidFill>
                  <a:srgbClr val="C00000"/>
                </a:solidFill>
                <a:effectLst>
                  <a:outerShdw blurRad="38100" dist="38100" dir="2700000" algn="tl">
                    <a:srgbClr val="000000">
                      <a:alpha val="43137"/>
                    </a:srgbClr>
                  </a:outerShdw>
                </a:effectLst>
              </a:rPr>
              <a:t>Mahkemenin </a:t>
            </a:r>
            <a:r>
              <a:rPr lang="tr-TR" sz="2200" b="1" dirty="0" smtClean="0">
                <a:solidFill>
                  <a:srgbClr val="C00000"/>
                </a:solidFill>
                <a:effectLst>
                  <a:outerShdw blurRad="38100" dist="38100" dir="2700000" algn="tl">
                    <a:srgbClr val="000000">
                      <a:alpha val="43137"/>
                    </a:srgbClr>
                  </a:outerShdw>
                </a:effectLst>
              </a:rPr>
              <a:t>Başkanına</a:t>
            </a:r>
          </a:p>
          <a:p>
            <a:pPr>
              <a:defRPr/>
            </a:pPr>
            <a:endParaRPr lang="tr-TR" sz="2000" dirty="0">
              <a:solidFill>
                <a:srgbClr val="C00000"/>
              </a:solidFill>
              <a:effectLst>
                <a:outerShdw blurRad="38100" dist="38100" dir="2700000" algn="tl">
                  <a:srgbClr val="000000">
                    <a:alpha val="43137"/>
                  </a:srgbClr>
                </a:outerShdw>
              </a:effectLst>
            </a:endParaRPr>
          </a:p>
          <a:p>
            <a:pPr>
              <a:defRPr/>
            </a:pPr>
            <a:endParaRPr lang="tr-TR" sz="2000" b="1" dirty="0" smtClean="0">
              <a:effectLst>
                <a:outerShdw blurRad="38100" dist="38100" dir="2700000" algn="tl">
                  <a:srgbClr val="000000">
                    <a:alpha val="43137"/>
                  </a:srgbClr>
                </a:outerShdw>
              </a:effectLst>
            </a:endParaRPr>
          </a:p>
          <a:p>
            <a:pPr>
              <a:defRPr/>
            </a:pPr>
            <a:r>
              <a:rPr lang="tr-TR" sz="2000" b="1" dirty="0" smtClean="0">
                <a:effectLst>
                  <a:outerShdw blurRad="38100" dist="38100" dir="2700000" algn="tl">
                    <a:srgbClr val="000000">
                      <a:alpha val="43137"/>
                    </a:srgbClr>
                  </a:outerShdw>
                </a:effectLst>
              </a:rPr>
              <a:t>Kamu </a:t>
            </a:r>
            <a:r>
              <a:rPr lang="tr-TR" sz="2000" b="1" dirty="0">
                <a:effectLst>
                  <a:outerShdw blurRad="38100" dist="38100" dir="2700000" algn="tl">
                    <a:srgbClr val="000000">
                      <a:alpha val="43137"/>
                    </a:srgbClr>
                  </a:outerShdw>
                </a:effectLst>
              </a:rPr>
              <a:t>Kurumu niteliğinde meslek kuruluşlarında</a:t>
            </a:r>
            <a:r>
              <a:rPr lang="tr-TR" sz="2000" b="1" dirty="0" smtClean="0">
                <a:effectLst>
                  <a:outerShdw blurRad="38100" dist="38100" dir="2700000" algn="tl">
                    <a:srgbClr val="000000">
                      <a:alpha val="43137"/>
                    </a:srgbClr>
                  </a:outerShdw>
                </a:effectLst>
              </a:rPr>
              <a:t>;</a:t>
            </a:r>
          </a:p>
          <a:p>
            <a:pPr>
              <a:defRPr/>
            </a:pP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200" b="1" dirty="0" smtClean="0">
                <a:solidFill>
                  <a:srgbClr val="0070C0"/>
                </a:solidFill>
                <a:effectLst>
                  <a:outerShdw blurRad="38100" dist="38100" dir="2700000" algn="tl">
                    <a:srgbClr val="000000">
                      <a:alpha val="43137"/>
                    </a:srgbClr>
                  </a:outerShdw>
                </a:effectLst>
              </a:rPr>
              <a:t>Görevli </a:t>
            </a:r>
            <a:r>
              <a:rPr lang="tr-TR" sz="2200" b="1" dirty="0">
                <a:solidFill>
                  <a:srgbClr val="0070C0"/>
                </a:solidFill>
                <a:effectLst>
                  <a:outerShdw blurRad="38100" dist="38100" dir="2700000" algn="tl">
                    <a:srgbClr val="000000">
                      <a:alpha val="43137"/>
                    </a:srgbClr>
                  </a:outerShdw>
                </a:effectLst>
              </a:rPr>
              <a:t>Olanlar:</a:t>
            </a:r>
            <a:r>
              <a:rPr lang="tr-TR" sz="2200" dirty="0">
                <a:solidFill>
                  <a:srgbClr val="0070C0"/>
                </a:solidFill>
              </a:rPr>
              <a:t>      </a:t>
            </a:r>
            <a:r>
              <a:rPr lang="tr-TR" sz="2200" dirty="0" smtClean="0">
                <a:solidFill>
                  <a:srgbClr val="0070C0"/>
                </a:solidFill>
              </a:rPr>
              <a:t>		</a:t>
            </a:r>
            <a:r>
              <a:rPr lang="tr-TR" sz="2200" b="1" dirty="0" smtClean="0">
                <a:solidFill>
                  <a:srgbClr val="C00000"/>
                </a:solidFill>
                <a:effectLst>
                  <a:outerShdw blurRad="38100" dist="38100" dir="2700000" algn="tl">
                    <a:srgbClr val="000000">
                      <a:alpha val="43137"/>
                    </a:srgbClr>
                  </a:outerShdw>
                </a:effectLst>
              </a:rPr>
              <a:t>Kurum Başkanlığına</a:t>
            </a:r>
          </a:p>
          <a:p>
            <a:pPr>
              <a:defRPr/>
            </a:pPr>
            <a:r>
              <a:rPr lang="tr-TR" sz="2200" b="1" dirty="0" smtClean="0">
                <a:solidFill>
                  <a:srgbClr val="0070C0"/>
                </a:solidFill>
                <a:effectLst>
                  <a:outerShdw blurRad="38100" dist="38100" dir="2700000" algn="tl">
                    <a:srgbClr val="000000">
                      <a:alpha val="43137"/>
                    </a:srgbClr>
                  </a:outerShdw>
                </a:effectLst>
              </a:rPr>
              <a:t>Yönetim </a:t>
            </a:r>
            <a:r>
              <a:rPr lang="tr-TR" sz="2200" b="1" dirty="0">
                <a:solidFill>
                  <a:srgbClr val="0070C0"/>
                </a:solidFill>
                <a:effectLst>
                  <a:outerShdw blurRad="38100" dist="38100" dir="2700000" algn="tl">
                    <a:srgbClr val="000000">
                      <a:alpha val="43137"/>
                    </a:srgbClr>
                  </a:outerShdw>
                </a:effectLst>
              </a:rPr>
              <a:t>ve Denetim </a:t>
            </a:r>
            <a:endParaRPr lang="tr-TR" sz="2200" b="1" dirty="0" smtClean="0">
              <a:solidFill>
                <a:srgbClr val="0070C0"/>
              </a:solidFill>
              <a:effectLst>
                <a:outerShdw blurRad="38100" dist="38100" dir="2700000" algn="tl">
                  <a:srgbClr val="000000">
                    <a:alpha val="43137"/>
                  </a:srgbClr>
                </a:outerShdw>
              </a:effectLst>
            </a:endParaRPr>
          </a:p>
          <a:p>
            <a:pPr>
              <a:defRPr/>
            </a:pPr>
            <a:r>
              <a:rPr lang="tr-TR" sz="2200" b="1" dirty="0" smtClean="0">
                <a:solidFill>
                  <a:srgbClr val="0070C0"/>
                </a:solidFill>
                <a:effectLst>
                  <a:outerShdw blurRad="38100" dist="38100" dir="2700000" algn="tl">
                    <a:srgbClr val="000000">
                      <a:alpha val="43137"/>
                    </a:srgbClr>
                  </a:outerShdw>
                </a:effectLst>
              </a:rPr>
              <a:t>Kurulu </a:t>
            </a:r>
            <a:r>
              <a:rPr lang="tr-TR" sz="2200" b="1" dirty="0">
                <a:solidFill>
                  <a:srgbClr val="0070C0"/>
                </a:solidFill>
                <a:effectLst>
                  <a:outerShdw blurRad="38100" dist="38100" dir="2700000" algn="tl">
                    <a:srgbClr val="000000">
                      <a:alpha val="43137"/>
                    </a:srgbClr>
                  </a:outerShdw>
                </a:effectLst>
              </a:rPr>
              <a:t>Üyeleri:</a:t>
            </a:r>
            <a:r>
              <a:rPr lang="tr-TR" sz="2200" dirty="0">
                <a:solidFill>
                  <a:srgbClr val="0070C0"/>
                </a:solidFill>
              </a:rPr>
              <a:t> </a:t>
            </a:r>
            <a:r>
              <a:rPr lang="tr-TR" sz="2200" b="1" dirty="0" smtClean="0">
                <a:solidFill>
                  <a:srgbClr val="0070C0"/>
                </a:solidFill>
                <a:effectLst>
                  <a:outerShdw blurRad="38100" dist="38100" dir="2700000" algn="tl">
                    <a:srgbClr val="000000">
                      <a:alpha val="43137"/>
                    </a:srgbClr>
                  </a:outerShdw>
                </a:effectLst>
              </a:rPr>
              <a:t>		</a:t>
            </a:r>
            <a:r>
              <a:rPr lang="tr-TR" sz="2200" b="1" dirty="0" smtClean="0">
                <a:solidFill>
                  <a:srgbClr val="C00000"/>
                </a:solidFill>
                <a:effectLst>
                  <a:outerShdw blurRad="38100" dist="38100" dir="2700000" algn="tl">
                    <a:srgbClr val="000000">
                      <a:alpha val="43137"/>
                    </a:srgbClr>
                  </a:outerShdw>
                </a:effectLst>
              </a:rPr>
              <a:t>İlgili </a:t>
            </a:r>
            <a:r>
              <a:rPr lang="tr-TR" sz="2200" b="1" dirty="0">
                <a:solidFill>
                  <a:srgbClr val="C00000"/>
                </a:solidFill>
                <a:effectLst>
                  <a:outerShdw blurRad="38100" dist="38100" dir="2700000" algn="tl">
                    <a:srgbClr val="000000">
                      <a:alpha val="43137"/>
                    </a:srgbClr>
                  </a:outerShdw>
                </a:effectLst>
              </a:rPr>
              <a:t>Bulundukları </a:t>
            </a:r>
            <a:r>
              <a:rPr lang="tr-TR" sz="2200" b="1" dirty="0" smtClean="0">
                <a:solidFill>
                  <a:srgbClr val="C00000"/>
                </a:solidFill>
                <a:effectLst>
                  <a:outerShdw blurRad="38100" dist="38100" dir="2700000" algn="tl">
                    <a:srgbClr val="000000">
                      <a:alpha val="43137"/>
                    </a:srgbClr>
                  </a:outerShdw>
                </a:effectLst>
              </a:rPr>
              <a:t>Bakanlıklara</a:t>
            </a:r>
          </a:p>
          <a:p>
            <a:pPr>
              <a:defRPr/>
            </a:pPr>
            <a:endParaRPr lang="tr-TR" sz="2200" b="1" dirty="0">
              <a:solidFill>
                <a:srgbClr val="C00000"/>
              </a:solidFill>
              <a:effectLst>
                <a:outerShdw blurRad="38100" dist="38100" dir="2700000" algn="tl">
                  <a:srgbClr val="000000">
                    <a:alpha val="43137"/>
                  </a:srgbClr>
                </a:outerShdw>
              </a:effectLst>
            </a:endParaRPr>
          </a:p>
          <a:p>
            <a:pPr>
              <a:defRPr/>
            </a:pPr>
            <a:r>
              <a:rPr lang="tr-TR" sz="2200" b="1" dirty="0" smtClean="0">
                <a:effectLst>
                  <a:outerShdw blurRad="38100" dist="38100" dir="2700000" algn="tl">
                    <a:srgbClr val="000000">
                      <a:alpha val="43137"/>
                    </a:srgbClr>
                  </a:outerShdw>
                </a:effectLst>
              </a:rPr>
              <a:t>Kamuya </a:t>
            </a:r>
            <a:r>
              <a:rPr lang="tr-TR" sz="2200" b="1" dirty="0">
                <a:effectLst>
                  <a:outerShdw blurRad="38100" dist="38100" dir="2700000" algn="tl">
                    <a:srgbClr val="000000">
                      <a:alpha val="43137"/>
                    </a:srgbClr>
                  </a:outerShdw>
                </a:effectLst>
              </a:rPr>
              <a:t>Yararlı Derneklerde;</a:t>
            </a:r>
            <a:br>
              <a:rPr lang="tr-TR" sz="2200" b="1" dirty="0">
                <a:effectLst>
                  <a:outerShdw blurRad="38100" dist="38100" dir="2700000" algn="tl">
                    <a:srgbClr val="000000">
                      <a:alpha val="43137"/>
                    </a:srgbClr>
                  </a:outerShdw>
                </a:effectLst>
              </a:rPr>
            </a:br>
            <a:r>
              <a:rPr lang="tr-TR" sz="2200" b="1" dirty="0">
                <a:solidFill>
                  <a:srgbClr val="0070C0"/>
                </a:solidFill>
                <a:effectLst>
                  <a:outerShdw blurRad="38100" dist="38100" dir="2700000" algn="tl">
                    <a:srgbClr val="000000">
                      <a:alpha val="43137"/>
                    </a:srgbClr>
                  </a:outerShdw>
                </a:effectLst>
              </a:rPr>
              <a:t>Genel Yönetim Üyeleri ve </a:t>
            </a:r>
            <a:r>
              <a:rPr lang="tr-TR" sz="2200" b="1" dirty="0" smtClean="0">
                <a:solidFill>
                  <a:srgbClr val="0070C0"/>
                </a:solidFill>
                <a:effectLst>
                  <a:outerShdw blurRad="38100" dist="38100" dir="2700000" algn="tl">
                    <a:srgbClr val="000000">
                      <a:alpha val="43137"/>
                    </a:srgbClr>
                  </a:outerShdw>
                </a:effectLst>
              </a:rPr>
              <a:t>	</a:t>
            </a:r>
          </a:p>
          <a:p>
            <a:pPr>
              <a:defRPr/>
            </a:pPr>
            <a:r>
              <a:rPr lang="tr-TR" sz="2200" b="1" dirty="0" smtClean="0">
                <a:solidFill>
                  <a:srgbClr val="0070C0"/>
                </a:solidFill>
                <a:effectLst>
                  <a:outerShdw blurRad="38100" dist="38100" dir="2700000" algn="tl">
                    <a:srgbClr val="000000">
                      <a:alpha val="43137"/>
                    </a:srgbClr>
                  </a:outerShdw>
                </a:effectLst>
              </a:rPr>
              <a:t>Merkez Denetleme Kurulu	 </a:t>
            </a:r>
            <a:r>
              <a:rPr lang="tr-TR" sz="2200" b="1" dirty="0">
                <a:solidFill>
                  <a:srgbClr val="C00000"/>
                </a:solidFill>
                <a:effectLst>
                  <a:outerShdw blurRad="38100" dist="38100" dir="2700000" algn="tl">
                    <a:srgbClr val="000000">
                      <a:alpha val="43137"/>
                    </a:srgbClr>
                  </a:outerShdw>
                </a:effectLst>
              </a:rPr>
              <a:t>İçişleri Bakanlığına</a:t>
            </a:r>
            <a:endParaRPr lang="tr-TR" sz="2200" b="1" dirty="0" smtClean="0">
              <a:solidFill>
                <a:srgbClr val="0070C0"/>
              </a:solidFill>
              <a:effectLst>
                <a:outerShdw blurRad="38100" dist="38100" dir="2700000" algn="tl">
                  <a:srgbClr val="000000">
                    <a:alpha val="43137"/>
                  </a:srgbClr>
                </a:outerShdw>
              </a:effectLst>
            </a:endParaRPr>
          </a:p>
          <a:p>
            <a:pPr>
              <a:defRPr/>
            </a:pPr>
            <a:r>
              <a:rPr lang="tr-TR" sz="2000" b="1" dirty="0" smtClean="0">
                <a:solidFill>
                  <a:srgbClr val="0070C0"/>
                </a:solidFill>
                <a:effectLst>
                  <a:outerShdw blurRad="38100" dist="38100" dir="2700000" algn="tl">
                    <a:srgbClr val="000000">
                      <a:alpha val="43137"/>
                    </a:srgbClr>
                  </a:outerShdw>
                </a:effectLst>
              </a:rPr>
              <a:t>Üyeleri</a:t>
            </a:r>
            <a:r>
              <a:rPr lang="tr-TR" sz="2000" b="1" dirty="0">
                <a:solidFill>
                  <a:srgbClr val="0070C0"/>
                </a:solidFill>
                <a:effectLst>
                  <a:outerShdw blurRad="38100" dist="38100" dir="2700000" algn="tl">
                    <a:srgbClr val="000000">
                      <a:alpha val="43137"/>
                    </a:srgbClr>
                  </a:outerShdw>
                </a:effectLst>
              </a:rPr>
              <a:t>: </a:t>
            </a:r>
            <a:r>
              <a:rPr lang="tr-TR" sz="2000" b="1" dirty="0" smtClean="0">
                <a:solidFill>
                  <a:srgbClr val="0070C0"/>
                </a:solidFill>
                <a:effectLst>
                  <a:outerShdw blurRad="38100" dist="38100" dir="2700000" algn="tl">
                    <a:srgbClr val="000000">
                      <a:alpha val="43137"/>
                    </a:srgbClr>
                  </a:outerShdw>
                </a:effectLst>
              </a:rPr>
              <a:t>	</a:t>
            </a:r>
            <a:endParaRPr lang="tr-TR" sz="2000" b="1" dirty="0" smtClean="0">
              <a:solidFill>
                <a:srgbClr val="C00000"/>
              </a:solidFill>
              <a:effectLst>
                <a:outerShdw blurRad="38100" dist="38100" dir="2700000" algn="tl">
                  <a:srgbClr val="000000">
                    <a:alpha val="43137"/>
                  </a:srgbClr>
                </a:outerShdw>
              </a:effectLst>
            </a:endParaRPr>
          </a:p>
          <a:p>
            <a:pPr>
              <a:defRPr/>
            </a:pPr>
            <a:endParaRPr lang="tr-TR" sz="2000" b="1" dirty="0">
              <a:solidFill>
                <a:srgbClr val="C00000"/>
              </a:solidFill>
              <a:effectLst>
                <a:outerShdw blurRad="38100" dist="38100" dir="2700000" algn="tl">
                  <a:srgbClr val="000000">
                    <a:alpha val="43137"/>
                  </a:srgbClr>
                </a:outerShdw>
              </a:effectLst>
            </a:endParaRPr>
          </a:p>
          <a:p>
            <a:pPr>
              <a:defRPr/>
            </a:pPr>
            <a:endParaRPr lang="tr-TR" sz="2000" b="1" dirty="0">
              <a:solidFill>
                <a:srgbClr val="0070C0"/>
              </a:solidFill>
              <a:effectLst>
                <a:outerShdw blurRad="38100" dist="38100" dir="2700000" algn="tl">
                  <a:srgbClr val="000000">
                    <a:alpha val="43137"/>
                  </a:srgbClr>
                </a:outerShdw>
              </a:effectLst>
            </a:endParaRPr>
          </a:p>
        </p:txBody>
      </p:sp>
      <p:sp>
        <p:nvSpPr>
          <p:cNvPr id="3" name="Dikdörtgen 2"/>
          <p:cNvSpPr/>
          <p:nvPr/>
        </p:nvSpPr>
        <p:spPr>
          <a:xfrm>
            <a:off x="353235" y="404664"/>
            <a:ext cx="8280920"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353235" y="1832380"/>
            <a:ext cx="8280920" cy="20182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53235" y="5661247"/>
            <a:ext cx="8280920"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71728" y="3994648"/>
            <a:ext cx="8280920" cy="1450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71728" y="5775142"/>
            <a:ext cx="8166610" cy="430887"/>
          </a:xfrm>
          <a:prstGeom prst="rect">
            <a:avLst/>
          </a:prstGeom>
        </p:spPr>
        <p:txBody>
          <a:bodyPr wrap="square">
            <a:spAutoFit/>
          </a:bodyPr>
          <a:lstStyle/>
          <a:p>
            <a:pPr>
              <a:defRPr/>
            </a:pPr>
            <a:r>
              <a:rPr lang="tr-TR" sz="2200" b="1" dirty="0" smtClean="0">
                <a:solidFill>
                  <a:srgbClr val="0070C0"/>
                </a:solidFill>
                <a:effectLst>
                  <a:outerShdw blurRad="38100" dist="38100" dir="2700000" algn="tl">
                    <a:srgbClr val="000000">
                      <a:alpha val="43137"/>
                    </a:srgbClr>
                  </a:outerShdw>
                </a:effectLst>
              </a:rPr>
              <a:t>Şube </a:t>
            </a:r>
            <a:r>
              <a:rPr lang="tr-TR" sz="2200" b="1" dirty="0">
                <a:solidFill>
                  <a:srgbClr val="0070C0"/>
                </a:solidFill>
                <a:effectLst>
                  <a:outerShdw blurRad="38100" dist="38100" dir="2700000" algn="tl">
                    <a:srgbClr val="000000">
                      <a:alpha val="43137"/>
                    </a:srgbClr>
                  </a:outerShdw>
                </a:effectLst>
              </a:rPr>
              <a:t>Başkanları:    </a:t>
            </a:r>
            <a:r>
              <a:rPr lang="tr-TR" sz="2200" b="1" dirty="0" smtClean="0">
                <a:solidFill>
                  <a:srgbClr val="0070C0"/>
                </a:solidFill>
                <a:effectLst>
                  <a:outerShdw blurRad="38100" dist="38100" dir="2700000" algn="tl">
                    <a:srgbClr val="000000">
                      <a:alpha val="43137"/>
                    </a:srgbClr>
                  </a:outerShdw>
                </a:effectLst>
              </a:rPr>
              <a:t>		 </a:t>
            </a:r>
            <a:r>
              <a:rPr lang="tr-TR" sz="2200" b="1" dirty="0">
                <a:solidFill>
                  <a:srgbClr val="C00000"/>
                </a:solidFill>
                <a:effectLst>
                  <a:outerShdw blurRad="38100" dist="38100" dir="2700000" algn="tl">
                    <a:srgbClr val="000000">
                      <a:alpha val="43137"/>
                    </a:srgbClr>
                  </a:outerShdw>
                </a:effectLst>
              </a:rPr>
              <a:t>İl Valiliklerine</a:t>
            </a:r>
          </a:p>
        </p:txBody>
      </p:sp>
    </p:spTree>
    <p:extLst>
      <p:ext uri="{BB962C8B-B14F-4D97-AF65-F5344CB8AC3E}">
        <p14:creationId xmlns:p14="http://schemas.microsoft.com/office/powerpoint/2010/main" val="34567519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1_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3_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2656</TotalTime>
  <Words>424</Words>
  <Application>Microsoft Office PowerPoint</Application>
  <PresentationFormat>Ekran Gösterisi (4:3)</PresentationFormat>
  <Paragraphs>277</Paragraphs>
  <Slides>33</Slides>
  <Notes>2</Notes>
  <HiddenSlides>0</HiddenSlides>
  <MMClips>0</MMClips>
  <ScaleCrop>false</ScaleCrop>
  <HeadingPairs>
    <vt:vector size="4" baseType="variant">
      <vt:variant>
        <vt:lpstr>Tema</vt:lpstr>
      </vt:variant>
      <vt:variant>
        <vt:i4>4</vt:i4>
      </vt:variant>
      <vt:variant>
        <vt:lpstr>Slayt Başlıkları</vt:lpstr>
      </vt:variant>
      <vt:variant>
        <vt:i4>33</vt:i4>
      </vt:variant>
    </vt:vector>
  </HeadingPairs>
  <TitlesOfParts>
    <vt:vector size="37" baseType="lpstr">
      <vt:lpstr>1_Hava Akımı</vt:lpstr>
      <vt:lpstr>Moda Tasarımı</vt:lpstr>
      <vt:lpstr>3_Hava Akımı</vt:lpstr>
      <vt:lpstr>Organik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user</cp:lastModifiedBy>
  <cp:revision>189</cp:revision>
  <dcterms:created xsi:type="dcterms:W3CDTF">2016-03-28T16:48:31Z</dcterms:created>
  <dcterms:modified xsi:type="dcterms:W3CDTF">2019-03-21T06:10:13Z</dcterms:modified>
</cp:coreProperties>
</file>