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55.xml" ContentType="application/vnd.openxmlformats-officedocument.presentationml.notesSlide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notesSlides/notesSlide52.xml" ContentType="application/vnd.openxmlformats-officedocument.presentationml.notesSlide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58" r:id="rId2"/>
    <p:sldMasterId id="2147483770" r:id="rId3"/>
    <p:sldMasterId id="2147483782" r:id="rId4"/>
    <p:sldMasterId id="2147483794" r:id="rId5"/>
    <p:sldMasterId id="2147483806" r:id="rId6"/>
    <p:sldMasterId id="2147483818" r:id="rId7"/>
    <p:sldMasterId id="2147483830" r:id="rId8"/>
    <p:sldMasterId id="2147483842" r:id="rId9"/>
    <p:sldMasterId id="2147483854" r:id="rId10"/>
    <p:sldMasterId id="2147483866" r:id="rId11"/>
    <p:sldMasterId id="2147483878" r:id="rId12"/>
    <p:sldMasterId id="2147483890" r:id="rId13"/>
    <p:sldMasterId id="2147483902" r:id="rId14"/>
    <p:sldMasterId id="2147483914" r:id="rId15"/>
    <p:sldMasterId id="2147483926" r:id="rId16"/>
    <p:sldMasterId id="2147483938" r:id="rId17"/>
    <p:sldMasterId id="2147483950" r:id="rId18"/>
    <p:sldMasterId id="2147483962" r:id="rId19"/>
    <p:sldMasterId id="2147483974" r:id="rId20"/>
    <p:sldMasterId id="2147483986" r:id="rId21"/>
    <p:sldMasterId id="2147483998" r:id="rId22"/>
    <p:sldMasterId id="2147484010" r:id="rId23"/>
    <p:sldMasterId id="2147484022" r:id="rId24"/>
    <p:sldMasterId id="2147484034" r:id="rId25"/>
    <p:sldMasterId id="2147484046" r:id="rId26"/>
  </p:sldMasterIdLst>
  <p:notesMasterIdLst>
    <p:notesMasterId r:id="rId82"/>
  </p:notesMasterIdLst>
  <p:handoutMasterIdLst>
    <p:handoutMasterId r:id="rId83"/>
  </p:handoutMasterIdLst>
  <p:sldIdLst>
    <p:sldId id="1117" r:id="rId27"/>
    <p:sldId id="1195" r:id="rId28"/>
    <p:sldId id="1197" r:id="rId29"/>
    <p:sldId id="1198" r:id="rId30"/>
    <p:sldId id="1199" r:id="rId31"/>
    <p:sldId id="1200" r:id="rId32"/>
    <p:sldId id="1201" r:id="rId33"/>
    <p:sldId id="1202" r:id="rId34"/>
    <p:sldId id="1203" r:id="rId35"/>
    <p:sldId id="1204" r:id="rId36"/>
    <p:sldId id="1205" r:id="rId37"/>
    <p:sldId id="1206" r:id="rId38"/>
    <p:sldId id="1207" r:id="rId39"/>
    <p:sldId id="1208" r:id="rId40"/>
    <p:sldId id="1122" r:id="rId41"/>
    <p:sldId id="1120" r:id="rId42"/>
    <p:sldId id="1196" r:id="rId43"/>
    <p:sldId id="1184" r:id="rId44"/>
    <p:sldId id="1123" r:id="rId45"/>
    <p:sldId id="1181" r:id="rId46"/>
    <p:sldId id="1182" r:id="rId47"/>
    <p:sldId id="1183" r:id="rId48"/>
    <p:sldId id="1177" r:id="rId49"/>
    <p:sldId id="1180" r:id="rId50"/>
    <p:sldId id="1178" r:id="rId51"/>
    <p:sldId id="1179" r:id="rId52"/>
    <p:sldId id="1125" r:id="rId53"/>
    <p:sldId id="1126" r:id="rId54"/>
    <p:sldId id="1127" r:id="rId55"/>
    <p:sldId id="1194" r:id="rId56"/>
    <p:sldId id="1128" r:id="rId57"/>
    <p:sldId id="1129" r:id="rId58"/>
    <p:sldId id="1130" r:id="rId59"/>
    <p:sldId id="1131" r:id="rId60"/>
    <p:sldId id="1192" r:id="rId61"/>
    <p:sldId id="1133" r:id="rId62"/>
    <p:sldId id="1134" r:id="rId63"/>
    <p:sldId id="1176" r:id="rId64"/>
    <p:sldId id="1135" r:id="rId65"/>
    <p:sldId id="1136" r:id="rId66"/>
    <p:sldId id="1142" r:id="rId67"/>
    <p:sldId id="1143" r:id="rId68"/>
    <p:sldId id="1173" r:id="rId69"/>
    <p:sldId id="1174" r:id="rId70"/>
    <p:sldId id="1175" r:id="rId71"/>
    <p:sldId id="1191" r:id="rId72"/>
    <p:sldId id="1145" r:id="rId73"/>
    <p:sldId id="1149" r:id="rId74"/>
    <p:sldId id="1185" r:id="rId75"/>
    <p:sldId id="1186" r:id="rId76"/>
    <p:sldId id="1187" r:id="rId77"/>
    <p:sldId id="1188" r:id="rId78"/>
    <p:sldId id="1189" r:id="rId79"/>
    <p:sldId id="1190" r:id="rId80"/>
    <p:sldId id="1193" r:id="rId81"/>
  </p:sldIdLst>
  <p:sldSz cx="12192000" cy="68580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442A"/>
    <a:srgbClr val="C76C27"/>
    <a:srgbClr val="FF33CC"/>
    <a:srgbClr val="DB6625"/>
    <a:srgbClr val="30B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6" autoAdjust="0"/>
    <p:restoredTop sz="83886" autoAdjust="0"/>
  </p:normalViewPr>
  <p:slideViewPr>
    <p:cSldViewPr>
      <p:cViewPr varScale="1">
        <p:scale>
          <a:sx n="98" d="100"/>
          <a:sy n="98" d="100"/>
        </p:scale>
        <p:origin x="-948" y="-102"/>
      </p:cViewPr>
      <p:guideLst>
        <p:guide orient="horz" pos="935"/>
        <p:guide pos="575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4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1D075-33E1-4734-8C8A-2E535E82EFC1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699-121A-4B5C-A802-8D727C638C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776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655F3-54B8-42BF-A548-B14308FCBD2A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50F3D-8B10-4FA9-B681-B64C696EC6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520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47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97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977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53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18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637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77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715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454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159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712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24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907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670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29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2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2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105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25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59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26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62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105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3284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64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39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88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525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03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046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115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955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4219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0857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4621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49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9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322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237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635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4683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1762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55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50F3D-8B10-4FA9-B681-B64C696EC633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5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36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64" y="731538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9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42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54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20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7" y="2618929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50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37375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55322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362085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63581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48128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115636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557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11161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828757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47749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41208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7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7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48572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17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47744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1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3368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914400" y="4917009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108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49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11" y="1009669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1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46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71" y="5357611"/>
            <a:ext cx="1618428" cy="365125"/>
          </a:xfrm>
        </p:spPr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405" y="5357611"/>
            <a:ext cx="671312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53" y="5357611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685800" y="53499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508000" y="4853428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375260" y="1316054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6198307" y="1316054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685800" y="60198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85800" y="584913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592136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8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65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33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49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702" y="3725353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83" y="1678212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80" y="559415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83" y="3603829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3" y="4668835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5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8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91" y="559415"/>
            <a:ext cx="2237591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96" y="849871"/>
            <a:ext cx="7343889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31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81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17600" y="1143020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144000" y="274656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274657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7" y="6426216"/>
            <a:ext cx="3759199" cy="126999"/>
          </a:xfrm>
        </p:spPr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72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1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7" y="6426216"/>
            <a:ext cx="3759199" cy="126999"/>
          </a:xfrm>
        </p:spPr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10" y="357823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5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5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1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10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13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8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3368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9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5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509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901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5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57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61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9" y="5885691"/>
            <a:ext cx="1618428" cy="365125"/>
          </a:xfrm>
        </p:spPr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18" y="5829280"/>
            <a:ext cx="469680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30" y="5896980"/>
            <a:ext cx="738697" cy="365125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3368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106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24"/>
            <a:ext cx="9753600" cy="11540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9"/>
            <a:ext cx="4754880" cy="35956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8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24"/>
            <a:ext cx="9753600" cy="11540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71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104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5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24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509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37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9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1" y="5888756"/>
            <a:ext cx="1618428" cy="365125"/>
          </a:xfrm>
        </p:spPr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38" y="5831056"/>
            <a:ext cx="4425391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98" y="5900045"/>
            <a:ext cx="738697" cy="365125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6" y="1826709"/>
            <a:ext cx="1989999" cy="448445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844801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193373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2362209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3" y="2362209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521441" y="6514568"/>
            <a:ext cx="619051" cy="274320"/>
          </a:xfrm>
        </p:spPr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04801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11518605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053924" y="5388945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11518605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6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30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42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4" y="925709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74" y="1106331"/>
            <a:ext cx="690503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8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9" y="2618917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2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3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9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69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3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2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0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2" y="4133091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2401" y="1905019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Yuvarlatılmış Dikdörtgen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Alt Başlık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Yuvarlatılmış Dikdörtgen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Yuvarlatılmış Dikdörtgen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Dikdörtgen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ek Köşesi Yuvarlatılmış Dikdörtgen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797299" y="100468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795611" y="998835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37600" y="274974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96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44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56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22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9" y="2618931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5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6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6" y="4421099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5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5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19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3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2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3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31" y="601902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4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3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902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90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7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4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3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6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9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1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1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1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30" y="6426220"/>
            <a:ext cx="3759199" cy="126999"/>
          </a:xfrm>
        </p:spPr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19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30" y="6426220"/>
            <a:ext cx="3759199" cy="126999"/>
          </a:xfrm>
        </p:spPr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13" y="3578243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9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19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19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1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914400" y="1752620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193381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1444313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80" y="1444313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5840109" y="6407963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12316" y="5787757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6ED8C-18A4-4D22-9060-A810F621435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125351" y="274659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5F6E3-B998-470B-9BD1-704D4AC1F43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6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E74F-8D9F-452E-8CC3-7B881608E53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21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66AF-7107-4152-BB20-864ABD147BA5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A98-D868-4BCE-BE2B-4AA3EA72D119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6F42-56E7-4772-A8A5-A71F42215F9D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8A89-76B4-4926-97A1-4966EE30B802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959-5DE9-4108-823C-012EA795717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986-78DC-4E06-A96A-34D18FC86EB8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06" y="2209819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0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AC29-8510-47E4-842D-FD68E5749FDA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D8E-EA74-497C-BF41-67239E4F5130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78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309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45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38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685800" y="1050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10972800" y="6477017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85800" y="1050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685800" y="10580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2248351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35050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1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11" y="642621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6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7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3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4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13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91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44" y="817601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33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9" y="5809171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4" y="5809171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49" y="5809171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24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42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6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60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90" y="855960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219457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1518605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7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33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3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4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Yuvarlatılmış Dikdörtgen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Başlık Yer Tutucusu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311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47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6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5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79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10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83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97" y="6250183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82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9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19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14" y="6426220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12316" y="5787757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609600" y="1481336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5840109" y="6407963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11529696" y="6407963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1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866A23-5CC3-4A88-9880-9FFF7C77A7CE}" type="datetime1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12" y="6172219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1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2DF7AE-E3BD-41B1-B2B6-F71BED4C81A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59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0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41.jpeg"/><Relationship Id="rId5" Type="http://schemas.openxmlformats.org/officeDocument/2006/relationships/image" Target="../media/image6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52.jpeg"/><Relationship Id="rId5" Type="http://schemas.openxmlformats.org/officeDocument/2006/relationships/image" Target="../media/image62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65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68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0.xml"/><Relationship Id="rId6" Type="http://schemas.openxmlformats.org/officeDocument/2006/relationships/image" Target="../media/image69.jpeg"/><Relationship Id="rId5" Type="http://schemas.openxmlformats.org/officeDocument/2006/relationships/image" Target="../media/image4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7.xml"/><Relationship Id="rId6" Type="http://schemas.openxmlformats.org/officeDocument/2006/relationships/image" Target="../media/image57.jpeg"/><Relationship Id="rId5" Type="http://schemas.openxmlformats.org/officeDocument/2006/relationships/image" Target="../media/image70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30.pn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3.xml"/><Relationship Id="rId6" Type="http://schemas.openxmlformats.org/officeDocument/2006/relationships/image" Target="../media/image29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3.jpeg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2.xml"/><Relationship Id="rId6" Type="http://schemas.openxmlformats.org/officeDocument/2006/relationships/image" Target="../media/image93.jpeg"/><Relationship Id="rId5" Type="http://schemas.openxmlformats.org/officeDocument/2006/relationships/image" Target="../media/image45.jpe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4.jpe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0.png"/><Relationship Id="rId4" Type="http://schemas.openxmlformats.org/officeDocument/2006/relationships/image" Target="../media/image11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0.png"/><Relationship Id="rId4" Type="http://schemas.openxmlformats.org/officeDocument/2006/relationships/image" Target="../media/image11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sp>
        <p:nvSpPr>
          <p:cNvPr id="9" name="3 Metin kutusu"/>
          <p:cNvSpPr txBox="1">
            <a:spLocks noChangeArrowheads="1"/>
          </p:cNvSpPr>
          <p:nvPr/>
        </p:nvSpPr>
        <p:spPr bwMode="auto">
          <a:xfrm>
            <a:off x="2756828" y="1264984"/>
            <a:ext cx="63642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KUVVETLİ AKIM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ELEKTRİK KUVVETLİ AKIM TESİSLERİ YÖNETMELİĞİ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8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8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61" y="2909123"/>
            <a:ext cx="3782351" cy="27113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89" y="2909123"/>
            <a:ext cx="3672407" cy="2639633"/>
          </a:xfrm>
          <a:prstGeom prst="rect">
            <a:avLst/>
          </a:prstGeom>
        </p:spPr>
      </p:pic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39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10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55452" y="764706"/>
            <a:ext cx="1044116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213437" y="764040"/>
            <a:ext cx="5746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Aydınlatma </a:t>
            </a:r>
            <a:r>
              <a:rPr lang="tr-TR" sz="2400" dirty="0">
                <a:solidFill>
                  <a:srgbClr val="FF0000"/>
                </a:solidFill>
                <a:latin typeface="Broadway" panose="04040905080B02020502" pitchFamily="82" charset="0"/>
              </a:rPr>
              <a:t>Kontrol </a:t>
            </a: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Elemanları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Anahtarlar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Adi </a:t>
            </a:r>
            <a:r>
              <a:rPr lang="tr-TR" sz="2400" dirty="0">
                <a:latin typeface="Trebuchet MS" panose="020B0603020202020204" pitchFamily="34" charset="0"/>
              </a:rPr>
              <a:t>(tek kutuplu)</a:t>
            </a:r>
            <a:r>
              <a:rPr lang="tr-TR" sz="2400" dirty="0"/>
              <a:t> </a:t>
            </a:r>
            <a:endParaRPr lang="tr-TR" sz="2400" dirty="0" smtClean="0"/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err="1" smtClean="0">
                <a:latin typeface="Trebuchet MS" panose="020B0603020202020204" pitchFamily="34" charset="0"/>
              </a:rPr>
              <a:t>Komitatör</a:t>
            </a: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(iki alıcıya ayrı ayrı kumanda eden)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err="1" smtClean="0">
                <a:latin typeface="Trebuchet MS" panose="020B0603020202020204" pitchFamily="34" charset="0"/>
              </a:rPr>
              <a:t>Vaviyen</a:t>
            </a: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(bir alıcıya iki ayrı yerden kumanda eden) 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err="1" smtClean="0">
                <a:latin typeface="Trebuchet MS" panose="020B0603020202020204" pitchFamily="34" charset="0"/>
              </a:rPr>
              <a:t>Dimmer</a:t>
            </a: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(elektronik ayarlı</a:t>
            </a:r>
            <a:r>
              <a:rPr lang="tr-TR" sz="2400" dirty="0" smtClean="0"/>
              <a:t>)</a:t>
            </a:r>
          </a:p>
          <a:p>
            <a:pPr marL="720000"/>
            <a:endParaRPr lang="tr-TR" sz="2400" dirty="0" smtClean="0"/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Merdiven Otomatiği </a:t>
            </a:r>
            <a:endParaRPr lang="tr-TR" sz="2400" dirty="0" smtClean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Darbe Akımlı Röle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(</a:t>
            </a:r>
            <a:r>
              <a:rPr lang="tr-TR" sz="2400" dirty="0" err="1" smtClean="0">
                <a:solidFill>
                  <a:srgbClr val="0070C0"/>
                </a:solidFill>
                <a:latin typeface="Broadway" panose="04040905080B02020502" pitchFamily="82" charset="0"/>
              </a:rPr>
              <a:t>İmpuls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Röle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)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Zaman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Saati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err="1" smtClean="0">
                <a:solidFill>
                  <a:srgbClr val="0070C0"/>
                </a:solidFill>
                <a:latin typeface="Broadway" panose="04040905080B02020502" pitchFamily="82" charset="0"/>
              </a:rPr>
              <a:t>Sensörler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55" y="3562843"/>
            <a:ext cx="2571751" cy="17811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57" y="129987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9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11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225741" y="764710"/>
            <a:ext cx="645443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  <a:latin typeface="Broadway" panose="04040905080B02020502" pitchFamily="82" charset="0"/>
              </a:rPr>
              <a:t>DAĞITIM TABLOLARI, KUMANDA VE KORUMA DEVRE </a:t>
            </a: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ELEMANLARI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Dağıtım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Tabloları</a:t>
            </a:r>
          </a:p>
          <a:p>
            <a:pPr marL="720000"/>
            <a:r>
              <a:rPr lang="tr-TR" sz="22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Binalarda elektrik </a:t>
            </a:r>
            <a:r>
              <a:rPr lang="tr-TR" sz="2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dağıtımı; </a:t>
            </a:r>
            <a:r>
              <a:rPr lang="tr-TR" sz="22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kolay, güvenli ve kesintisiz bir ş</a:t>
            </a:r>
            <a:r>
              <a:rPr lang="tr-TR" sz="2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ekilde </a:t>
            </a:r>
            <a:r>
              <a:rPr lang="tr-TR" sz="22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dağıtım tablosu aracılığı ile </a:t>
            </a:r>
            <a:r>
              <a:rPr lang="tr-TR" sz="22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yapılmaktadır</a:t>
            </a:r>
            <a:r>
              <a:rPr lang="tr-TR" sz="2200" dirty="0" smtClean="0">
                <a:latin typeface="Trebuchet MS" panose="020B0603020202020204" pitchFamily="34" charset="0"/>
              </a:rPr>
              <a:t>. Dağıtım </a:t>
            </a:r>
            <a:r>
              <a:rPr lang="tr-TR" sz="2200" dirty="0">
                <a:latin typeface="Trebuchet MS" panose="020B0603020202020204" pitchFamily="34" charset="0"/>
              </a:rPr>
              <a:t>tabloları, bağlı oldukları tesisata enerji dağıtırken </a:t>
            </a:r>
            <a:r>
              <a:rPr lang="tr-TR" sz="22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tesisatın ve tesisatı kullanan </a:t>
            </a:r>
            <a:r>
              <a:rPr lang="tr-TR" sz="22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kişilerin </a:t>
            </a:r>
            <a:r>
              <a:rPr lang="tr-TR" sz="22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güvenliklerini sağlayıcı koruma elemanlarını da üzerinde bulundurur</a:t>
            </a:r>
            <a:r>
              <a:rPr lang="tr-TR" sz="2200" dirty="0" smtClean="0">
                <a:latin typeface="Trebuchet MS" panose="020B0603020202020204" pitchFamily="34" charset="0"/>
              </a:rPr>
              <a:t>.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Çeşitleri</a:t>
            </a:r>
          </a:p>
          <a:p>
            <a:pPr marL="106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MCC tabloları (motor kontrol tabloları) </a:t>
            </a:r>
            <a:endParaRPr lang="tr-TR" sz="22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DDC panoları (kumanda devreleri tabloları) </a:t>
            </a:r>
            <a:endParaRPr lang="tr-TR" sz="22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Aydınlatma tabloları </a:t>
            </a:r>
            <a:endParaRPr lang="tr-TR" sz="22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Kuvvet dağıtım tabloları </a:t>
            </a:r>
            <a:endParaRPr lang="tr-TR" sz="22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Şantiye </a:t>
            </a:r>
            <a:r>
              <a:rPr lang="tr-TR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tabloları </a:t>
            </a:r>
            <a:endParaRPr lang="tr-TR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18" y="980728"/>
            <a:ext cx="2466975" cy="18478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21" y="2924944"/>
            <a:ext cx="2466975" cy="18478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019" y="48886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7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12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94385" y="692701"/>
            <a:ext cx="10014184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343473" y="1442392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43472" y="818502"/>
            <a:ext cx="69127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Sigortalar</a:t>
            </a:r>
            <a:r>
              <a:rPr lang="tr-TR" sz="2400" dirty="0"/>
              <a:t> </a:t>
            </a:r>
            <a:endParaRPr lang="tr-TR" sz="2400" dirty="0" smtClean="0"/>
          </a:p>
          <a:p>
            <a:pPr marL="360000"/>
            <a:r>
              <a:rPr lang="tr-TR" sz="2200" dirty="0" smtClean="0">
                <a:latin typeface="Trebuchet MS" panose="020B0603020202020204" pitchFamily="34" charset="0"/>
              </a:rPr>
              <a:t>Devreye </a:t>
            </a:r>
            <a:r>
              <a:rPr lang="tr-TR" sz="2200" dirty="0">
                <a:latin typeface="Trebuchet MS" panose="020B0603020202020204" pitchFamily="34" charset="0"/>
              </a:rPr>
              <a:t>seri bağlanan, besleme hatlarını ve bağlı bulunduğu alıcıları </a:t>
            </a:r>
            <a:r>
              <a:rPr lang="tr-TR" sz="2200" dirty="0" smtClean="0">
                <a:latin typeface="Trebuchet MS" panose="020B0603020202020204" pitchFamily="34" charset="0"/>
              </a:rPr>
              <a:t>aşırı </a:t>
            </a:r>
            <a:r>
              <a:rPr lang="tr-TR" sz="2200" dirty="0">
                <a:latin typeface="Trebuchet MS" panose="020B0603020202020204" pitchFamily="34" charset="0"/>
              </a:rPr>
              <a:t>yüklere, kısa devre akımlarına, bunları kullanan insanları, kullanıldıkları </a:t>
            </a:r>
            <a:r>
              <a:rPr lang="tr-TR" sz="2200" dirty="0" smtClean="0">
                <a:latin typeface="Trebuchet MS" panose="020B0603020202020204" pitchFamily="34" charset="0"/>
              </a:rPr>
              <a:t>işletmeleri </a:t>
            </a:r>
            <a:r>
              <a:rPr lang="tr-TR" sz="2200" dirty="0">
                <a:latin typeface="Trebuchet MS" panose="020B0603020202020204" pitchFamily="34" charset="0"/>
              </a:rPr>
              <a:t>de olabilecek kazalara </a:t>
            </a:r>
            <a:r>
              <a:rPr lang="tr-TR" sz="2200" dirty="0" smtClean="0">
                <a:latin typeface="Trebuchet MS" panose="020B0603020202020204" pitchFamily="34" charset="0"/>
              </a:rPr>
              <a:t>karşı </a:t>
            </a:r>
            <a:r>
              <a:rPr lang="tr-TR" sz="2200" dirty="0">
                <a:latin typeface="Trebuchet MS" panose="020B0603020202020204" pitchFamily="34" charset="0"/>
              </a:rPr>
              <a:t>korumak amacıyla kullanılan koruyucu devre </a:t>
            </a:r>
            <a:r>
              <a:rPr lang="tr-TR" sz="2200" dirty="0" smtClean="0">
                <a:latin typeface="Trebuchet MS" panose="020B0603020202020204" pitchFamily="34" charset="0"/>
              </a:rPr>
              <a:t>elemanıdır. </a:t>
            </a:r>
            <a:r>
              <a:rPr lang="tr-TR" sz="2200" dirty="0">
                <a:latin typeface="Trebuchet MS" panose="020B0603020202020204" pitchFamily="34" charset="0"/>
              </a:rPr>
              <a:t>Akım değerleri kullanılacak alıcılara uygun </a:t>
            </a:r>
            <a:r>
              <a:rPr lang="tr-TR" sz="2200" dirty="0" smtClean="0">
                <a:latin typeface="Trebuchet MS" panose="020B0603020202020204" pitchFamily="34" charset="0"/>
              </a:rPr>
              <a:t>seçilmelidir.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Çeşitleri 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Anahtarlı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otomatik sigortalar, </a:t>
            </a:r>
            <a:endParaRPr lang="tr-TR" sz="22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Buşonlu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sigortalar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NH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(bıçaklı) 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sigortalar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Yüksek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gerilim 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sigortaları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Cam sigortalar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Direnç sigortalar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Fişli sigortalar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Sofit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(oto sigortası) 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sigortalar</a:t>
            </a:r>
            <a:endParaRPr lang="tr-TR" sz="22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028" y="4941168"/>
            <a:ext cx="3552825" cy="15841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049" y="1434152"/>
            <a:ext cx="2619375" cy="17430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959" y="31080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0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13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1212824" y="792567"/>
            <a:ext cx="66833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Kaçak Akım Koruma Röleleri (Diferansiyel) </a:t>
            </a:r>
            <a:endParaRPr lang="tr-TR" sz="2400" dirty="0" smtClean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Gerilimli </a:t>
            </a:r>
            <a:r>
              <a:rPr lang="tr-TR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bir iletkenin bir gövdeye yalıtım hatası sonucu temas etmesi ile toprağa akan akıma “toprak kaçak akımı” denir. </a:t>
            </a:r>
            <a:endParaRPr lang="tr-TR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Kaçak </a:t>
            </a:r>
            <a:r>
              <a:rPr lang="tr-TR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akım koruma rölesinin görevi bir yalıtım hatasından kaynaklanan </a:t>
            </a:r>
            <a:r>
              <a:rPr lang="tr-TR" sz="2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In</a:t>
            </a:r>
            <a:r>
              <a:rPr lang="tr-TR" sz="2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hata akımı olduğu anda devreyi kesip o hata akımına maruz kalabilecek bir insanın hayatını kurtarmaktır. </a:t>
            </a:r>
            <a:endParaRPr lang="tr-TR" sz="2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30 </a:t>
            </a:r>
            <a:r>
              <a:rPr lang="tr-TR" sz="2400" b="1" dirty="0" err="1">
                <a:solidFill>
                  <a:srgbClr val="00B050"/>
                </a:solidFill>
                <a:latin typeface="Trebuchet MS" panose="020B0603020202020204" pitchFamily="34" charset="0"/>
              </a:rPr>
              <a:t>mA</a:t>
            </a:r>
            <a:r>
              <a:rPr lang="tr-T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 hassasiyetindeki kaçak akım koruma rölesi </a:t>
            </a:r>
            <a:r>
              <a:rPr lang="tr-TR" sz="2400" b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insan hayatını korumaya yönelik</a:t>
            </a:r>
            <a:r>
              <a:rPr lang="tr-T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 kullanılır. </a:t>
            </a:r>
            <a:endParaRPr lang="tr-TR" sz="2400" b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300 </a:t>
            </a:r>
            <a:r>
              <a:rPr lang="tr-TR" sz="2400" b="1" dirty="0" err="1">
                <a:solidFill>
                  <a:srgbClr val="7030A0"/>
                </a:solidFill>
                <a:latin typeface="Trebuchet MS" panose="020B0603020202020204" pitchFamily="34" charset="0"/>
              </a:rPr>
              <a:t>mA</a:t>
            </a:r>
            <a:r>
              <a:rPr lang="tr-TR" sz="2400" b="1" dirty="0">
                <a:solidFill>
                  <a:srgbClr val="7030A0"/>
                </a:solidFill>
                <a:latin typeface="Trebuchet MS" panose="020B0603020202020204" pitchFamily="34" charset="0"/>
              </a:rPr>
              <a:t> hassasiyetindeki kaçak akım koruma rölesi büyük ölçüdeki bir yalıtım hatasının </a:t>
            </a:r>
            <a:r>
              <a:rPr lang="tr-TR" sz="2400" b="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oluşturduğu </a:t>
            </a:r>
            <a:r>
              <a:rPr lang="tr-TR" sz="2400" b="1" u="sng" dirty="0">
                <a:solidFill>
                  <a:srgbClr val="7030A0"/>
                </a:solidFill>
                <a:latin typeface="Trebuchet MS" panose="020B0603020202020204" pitchFamily="34" charset="0"/>
              </a:rPr>
              <a:t>yangın riskini engellemeye yönelik </a:t>
            </a:r>
            <a:r>
              <a:rPr lang="tr-TR" sz="2400" b="1" dirty="0">
                <a:solidFill>
                  <a:srgbClr val="7030A0"/>
                </a:solidFill>
                <a:latin typeface="Trebuchet MS" panose="020B0603020202020204" pitchFamily="34" charset="0"/>
              </a:rPr>
              <a:t>kullanılır.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154" y="818493"/>
            <a:ext cx="2466975" cy="18478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1026" y="4749240"/>
            <a:ext cx="2495551" cy="18383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7505" y="2697181"/>
            <a:ext cx="200025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9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14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343473" y="144237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847541" y="864890"/>
            <a:ext cx="51125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Diğer Pano İçi Malzemeleri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Röleler</a:t>
            </a:r>
          </a:p>
          <a:p>
            <a:endParaRPr lang="tr-TR" sz="2400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Şalterler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tr-TR" sz="2400" dirty="0" smtClean="0"/>
              <a:t> </a:t>
            </a:r>
            <a:r>
              <a:rPr lang="tr-TR" sz="2400" dirty="0" smtClean="0">
                <a:latin typeface="Trebuchet MS" panose="020B0603020202020204" pitchFamily="34" charset="0"/>
              </a:rPr>
              <a:t>Yük Şalteri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 err="1">
                <a:latin typeface="Trebuchet MS" panose="020B0603020202020204" pitchFamily="34" charset="0"/>
              </a:rPr>
              <a:t>P</a:t>
            </a:r>
            <a:r>
              <a:rPr lang="tr-TR" sz="2400" dirty="0" err="1" smtClean="0">
                <a:latin typeface="Trebuchet MS" panose="020B0603020202020204" pitchFamily="34" charset="0"/>
              </a:rPr>
              <a:t>ako</a:t>
            </a: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(paket</a:t>
            </a:r>
            <a:r>
              <a:rPr lang="tr-TR" sz="2400" dirty="0" smtClean="0">
                <a:latin typeface="Trebuchet MS" panose="020B0603020202020204" pitchFamily="34" charset="0"/>
              </a:rPr>
              <a:t>) Şalter 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Buton Tipi </a:t>
            </a:r>
            <a:r>
              <a:rPr lang="tr-TR" sz="2400" dirty="0">
                <a:latin typeface="Trebuchet MS" panose="020B0603020202020204" pitchFamily="34" charset="0"/>
              </a:rPr>
              <a:t>ve </a:t>
            </a:r>
            <a:r>
              <a:rPr lang="tr-TR" sz="2400" dirty="0" smtClean="0">
                <a:latin typeface="Trebuchet MS" panose="020B0603020202020204" pitchFamily="34" charset="0"/>
              </a:rPr>
              <a:t>Çevirmeli Motor Koruma Şalteri 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Termik Manyetik Şalter  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Nihayet </a:t>
            </a:r>
            <a:r>
              <a:rPr lang="tr-TR" sz="2400" dirty="0">
                <a:latin typeface="Trebuchet MS" panose="020B0603020202020204" pitchFamily="34" charset="0"/>
              </a:rPr>
              <a:t>(sınır) Ş</a:t>
            </a:r>
            <a:r>
              <a:rPr lang="tr-TR" sz="2400" dirty="0" smtClean="0">
                <a:latin typeface="Trebuchet MS" panose="020B0603020202020204" pitchFamily="34" charset="0"/>
              </a:rPr>
              <a:t>alteri </a:t>
            </a:r>
          </a:p>
          <a:p>
            <a:pPr marL="720000" indent="-285750">
              <a:buFont typeface="Wingdings" panose="05000000000000000000" pitchFamily="2" charset="2"/>
              <a:buChar char="q"/>
            </a:pPr>
            <a:endParaRPr lang="tr-TR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err="1" smtClean="0">
                <a:solidFill>
                  <a:srgbClr val="FF0000"/>
                </a:solidFill>
                <a:latin typeface="Broadway" panose="04040905080B02020502" pitchFamily="82" charset="0"/>
              </a:rPr>
              <a:t>Selenoidler</a:t>
            </a:r>
            <a:endParaRPr lang="tr-TR" sz="2400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2400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400" dirty="0" err="1" smtClean="0">
                <a:solidFill>
                  <a:srgbClr val="FF0000"/>
                </a:solidFill>
                <a:latin typeface="Broadway" panose="04040905080B02020502" pitchFamily="82" charset="0"/>
              </a:rPr>
              <a:t>Kontaktörler</a:t>
            </a:r>
            <a:endParaRPr lang="tr-TR" sz="2400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81" y="1765557"/>
            <a:ext cx="2619375" cy="17430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798" y="40770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0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15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4 Metin kutusu"/>
          <p:cNvSpPr txBox="1">
            <a:spLocks noChangeArrowheads="1"/>
          </p:cNvSpPr>
          <p:nvPr/>
        </p:nvSpPr>
        <p:spPr bwMode="auto">
          <a:xfrm>
            <a:off x="551384" y="607674"/>
            <a:ext cx="10153128" cy="620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endParaRPr lang="tr-TR" altLang="tr-TR" sz="2800" b="1" dirty="0" smtClean="0">
              <a:solidFill>
                <a:srgbClr val="00B050"/>
              </a:solidFill>
              <a:latin typeface="Broadway" panose="04040905080B02020502" pitchFamily="82" charset="0"/>
            </a:endParaRPr>
          </a:p>
          <a:p>
            <a:r>
              <a:rPr lang="tr-TR" altLang="tr-TR" sz="2800" b="1" dirty="0" smtClean="0">
                <a:solidFill>
                  <a:srgbClr val="00B050"/>
                </a:solidFill>
                <a:latin typeface="Broadway" panose="04040905080B02020502" pitchFamily="82" charset="0"/>
              </a:rPr>
              <a:t>ELEKTRİK </a:t>
            </a:r>
            <a:r>
              <a:rPr lang="tr-TR" altLang="tr-TR" sz="2800" b="1" dirty="0">
                <a:solidFill>
                  <a:srgbClr val="00B050"/>
                </a:solidFill>
                <a:latin typeface="Broadway" panose="04040905080B02020502" pitchFamily="82" charset="0"/>
              </a:rPr>
              <a:t>KUVVETLİ AKIM TESİSLERİ YÖNETMELİĞİ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BİRİNCİ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BÖLÜM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Amaç, Kapsam, Dayanak, </a:t>
            </a:r>
            <a:endParaRPr lang="tr-TR" sz="2400" b="1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  Uygulama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ve Tanımlar</a:t>
            </a:r>
            <a:endParaRPr lang="tr-TR" sz="24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Amaç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ve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kapsam</a:t>
            </a:r>
          </a:p>
          <a:p>
            <a:pPr marL="32400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tr-TR" sz="2400" dirty="0" smtClean="0">
                <a:solidFill>
                  <a:srgbClr val="002060"/>
                </a:solidFill>
              </a:rPr>
              <a:t>Bu </a:t>
            </a:r>
            <a:r>
              <a:rPr lang="tr-TR" sz="2400" dirty="0">
                <a:solidFill>
                  <a:srgbClr val="002060"/>
                </a:solidFill>
              </a:rPr>
              <a:t>Yönetmelik, </a:t>
            </a:r>
            <a:r>
              <a:rPr lang="tr-TR" sz="2400" u="sng" dirty="0" smtClean="0">
                <a:solidFill>
                  <a:srgbClr val="C00000"/>
                </a:solidFill>
              </a:rPr>
              <a:t>Elektrik Kuvvetli </a:t>
            </a:r>
            <a:r>
              <a:rPr lang="tr-TR" sz="2400" u="sng" dirty="0">
                <a:solidFill>
                  <a:srgbClr val="C00000"/>
                </a:solidFill>
              </a:rPr>
              <a:t>A</a:t>
            </a:r>
            <a:r>
              <a:rPr lang="tr-TR" sz="2400" u="sng" dirty="0" smtClean="0">
                <a:solidFill>
                  <a:srgbClr val="C00000"/>
                </a:solidFill>
              </a:rPr>
              <a:t>kım </a:t>
            </a:r>
            <a:r>
              <a:rPr lang="tr-TR" sz="2400" u="sng" dirty="0">
                <a:solidFill>
                  <a:srgbClr val="C00000"/>
                </a:solidFill>
              </a:rPr>
              <a:t>T</a:t>
            </a:r>
            <a:r>
              <a:rPr lang="tr-TR" sz="2400" u="sng" dirty="0" smtClean="0">
                <a:solidFill>
                  <a:srgbClr val="C00000"/>
                </a:solidFill>
              </a:rPr>
              <a:t>esislerinin </a:t>
            </a:r>
            <a:r>
              <a:rPr lang="tr-TR" sz="2400" u="sng" dirty="0">
                <a:solidFill>
                  <a:srgbClr val="C00000"/>
                </a:solidFill>
              </a:rPr>
              <a:t>kurulmasının, </a:t>
            </a:r>
            <a:r>
              <a:rPr lang="tr-TR" sz="2400" u="sng" dirty="0" smtClean="0">
                <a:solidFill>
                  <a:srgbClr val="C00000"/>
                </a:solidFill>
              </a:rPr>
              <a:t> işletilmesinin </a:t>
            </a:r>
            <a:r>
              <a:rPr lang="tr-TR" sz="2400" u="sng" dirty="0">
                <a:solidFill>
                  <a:srgbClr val="C00000"/>
                </a:solidFill>
              </a:rPr>
              <a:t>ve </a:t>
            </a:r>
            <a:r>
              <a:rPr lang="tr-TR" sz="2400" u="sng" dirty="0" smtClean="0">
                <a:solidFill>
                  <a:srgbClr val="C00000"/>
                </a:solidFill>
              </a:rPr>
              <a:t>bakımının</a:t>
            </a:r>
            <a:r>
              <a:rPr lang="tr-TR" sz="2400" dirty="0" smtClean="0">
                <a:solidFill>
                  <a:srgbClr val="002060"/>
                </a:solidFill>
              </a:rPr>
              <a:t>, </a:t>
            </a:r>
            <a:r>
              <a:rPr lang="tr-TR" sz="2400" u="sng" dirty="0">
                <a:solidFill>
                  <a:srgbClr val="7030A0"/>
                </a:solidFill>
              </a:rPr>
              <a:t>can (insan hayatı) ve mal emniyeti bakımından güvenlikle yapılmasına ilişkin hükümleri kapsar</a:t>
            </a:r>
            <a:r>
              <a:rPr lang="tr-TR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Dayanak</a:t>
            </a:r>
          </a:p>
          <a:p>
            <a:pPr marL="324000" indent="0" algn="just">
              <a:spcBef>
                <a:spcPts val="0"/>
              </a:spcBef>
              <a:buClr>
                <a:srgbClr val="FF0000"/>
              </a:buClr>
              <a:buNone/>
            </a:pPr>
            <a:r>
              <a:rPr lang="tr-TR" sz="2400" dirty="0" smtClean="0">
                <a:solidFill>
                  <a:srgbClr val="7030A0"/>
                </a:solidFill>
              </a:rPr>
              <a:t>Bu Yönetmelik, 3154 sayılı Enerji ve Tabii Kaynaklar Bakanlığı'nın Teşkilat ve Görevleri Hakkında Kanunun 28 inci maddesine göre hazırlanmıştır.</a:t>
            </a: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7" y="1772816"/>
            <a:ext cx="3816428" cy="2137200"/>
          </a:xfrm>
          <a:prstGeom prst="rect">
            <a:avLst/>
          </a:prstGeom>
        </p:spPr>
      </p:pic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46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16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618616" y="1196756"/>
            <a:ext cx="4972497" cy="52679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Uygulama</a:t>
            </a:r>
            <a:endParaRPr lang="tr-TR" sz="2400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24000" indent="0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Bu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Yönetmelik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yeni kurulacak tesislere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ve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kurulu tesislerde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değişikliğe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uğrayacak kısımlara</a:t>
            </a:r>
            <a:r>
              <a:rPr lang="tr-TR" sz="24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uygulanır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Tanımlar</a:t>
            </a:r>
            <a:endParaRPr lang="tr-TR" sz="2400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G</a:t>
            </a:r>
            <a:r>
              <a:rPr lang="tr-TR" sz="2400" u="sng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enel tanımlar</a:t>
            </a:r>
            <a:endParaRPr lang="tr-TR" sz="2400" u="sng" dirty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*Elektrik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tesislerinde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aşırı gerilimlere </a:t>
            </a:r>
            <a:r>
              <a:rPr lang="tr-TR" sz="2400" u="sng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 ilişkin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tanımlar</a:t>
            </a: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</a:t>
            </a:r>
            <a:r>
              <a:rPr lang="tr-TR" sz="2400" u="sng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Hava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hatlarına ilişkin 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tanımlar </a:t>
            </a: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</a:t>
            </a:r>
            <a:r>
              <a:rPr lang="tr-TR" sz="2400" u="sng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Kablo Şebekelerine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ilişkin tanımlar </a:t>
            </a:r>
            <a:endParaRPr lang="tr-TR" sz="2400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tr-TR" sz="2400" u="sng" dirty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olmak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üzere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dörde</a:t>
            </a:r>
            <a:r>
              <a:rPr lang="tr-T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ayrılmıştır.</a:t>
            </a:r>
          </a:p>
          <a:p>
            <a:pPr indent="0" algn="just">
              <a:buNone/>
              <a:defRPr/>
            </a:pPr>
            <a:endParaRPr lang="tr-TR" altLang="tr-TR" sz="2400" dirty="0">
              <a:solidFill>
                <a:srgbClr val="002060"/>
              </a:solidFill>
            </a:endParaRPr>
          </a:p>
          <a:p>
            <a:pPr indent="0" algn="just">
              <a:buNone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algn="just">
              <a:buNone/>
              <a:defRPr/>
            </a:pPr>
            <a:r>
              <a:rPr lang="tr-TR" alt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alt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183" y="2132856"/>
            <a:ext cx="59055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8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17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618616" y="1196756"/>
            <a:ext cx="4972497" cy="526794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Uygulama</a:t>
            </a:r>
            <a:endParaRPr lang="tr-TR" sz="2400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24000" indent="0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Bu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Yönetmelik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yeni kurulacak tesislere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ve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kurulu tesislerde 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değişikliğe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uğrayacak kısımlara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uygulanır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Tanımlar</a:t>
            </a:r>
            <a:endParaRPr lang="tr-TR" sz="2400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G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enel tanımlar</a:t>
            </a:r>
            <a:endParaRPr lang="tr-TR" sz="2400" dirty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*Elektrik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tesislerinde aşırı gerilimlere 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  ilişkin tanımlar</a:t>
            </a: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*Hava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hatlarına ilişkin 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tanımlar </a:t>
            </a: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*kablo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şebekelerine ilişkin tanımlar </a:t>
            </a:r>
            <a:endParaRPr lang="tr-TR" sz="2400" dirty="0" smtClean="0">
              <a:solidFill>
                <a:srgbClr val="7030A0"/>
              </a:solidFill>
              <a:latin typeface="Trebuchet MS" panose="020B0603020202020204" pitchFamily="34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olmak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üzere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dörde</a:t>
            </a:r>
            <a:r>
              <a:rPr lang="tr-T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ayrılmıştır.</a:t>
            </a:r>
          </a:p>
          <a:p>
            <a:pPr indent="0" algn="just">
              <a:buNone/>
              <a:defRPr/>
            </a:pPr>
            <a:endParaRPr lang="tr-TR" altLang="tr-TR" sz="2400" dirty="0">
              <a:solidFill>
                <a:srgbClr val="002060"/>
              </a:solidFill>
            </a:endParaRPr>
          </a:p>
          <a:p>
            <a:pPr indent="0" algn="just">
              <a:buNone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algn="just">
              <a:buNone/>
              <a:defRPr/>
            </a:pPr>
            <a:r>
              <a:rPr lang="tr-TR" alt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alt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183" y="2132856"/>
            <a:ext cx="59055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0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18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618607" y="1124749"/>
            <a:ext cx="6917556" cy="5339951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tr-TR" sz="2400" b="1" dirty="0" smtClean="0">
              <a:solidFill>
                <a:srgbClr val="FFFF00"/>
              </a:solidFill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İKİNCİ BÖLÜM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Kuvvetli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akım tesislerinin </a:t>
            </a:r>
            <a:r>
              <a:rPr lang="tr-TR" sz="24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güvenliği</a:t>
            </a:r>
            <a:endParaRPr lang="tr-TR" sz="2000" dirty="0" smtClean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Kuvvetli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akım tesisleri her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türlü işletme 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durumunda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cana ve mala herhangi bir zarar </a:t>
            </a:r>
            <a:endParaRPr lang="tr-TR" sz="2400" u="sng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vermeyecek ve tehlike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oluşturmayacak bir </a:t>
            </a:r>
            <a:endParaRPr lang="tr-TR" sz="2400" u="sng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biçimde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yapılmalıdır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Herhangi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bir kimsenin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dikkatsizlikle de olsa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yaklaşabileceği uzaklıktaki kuvvetli akım tesislerinin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gerilim altındaki bölümlerine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dokunulması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olanaksız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olmalıdır.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algn="just">
              <a:buClr>
                <a:srgbClr val="FF0000"/>
              </a:buClr>
              <a:buNone/>
              <a:defRPr/>
            </a:pPr>
            <a: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alt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191" y="1979349"/>
            <a:ext cx="2736304" cy="34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5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19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72060" y="1201288"/>
            <a:ext cx="10679360" cy="5545138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51384" y="1201304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Elektromanyetik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alanlara karşı duyarlı tesislerin gözetilmesi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Enerji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tesislerinin oluşturdukları rahatsız edici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elektrik ve manyetik alanlar müsaade edilen sınırlar içinde kalacak şekilde zayıflatılmalı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ve yüksek </a:t>
            </a:r>
            <a:r>
              <a:rPr lang="tr-TR" sz="2400" u="sng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harmoniklerden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temizlenmiş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olmalıdır.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Doğanın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korunması</a:t>
            </a:r>
          </a:p>
          <a:p>
            <a:pPr marL="324000" algn="just"/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esislerin tasarımlanmasında ve    yapımında, teknik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ekonomik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bakımlardan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birbirine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çok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yakın birkaç çözümün bulunması durumunda, bunlar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arasından 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doğaya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en az zarar veren çözüm seçilmelidir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tr-TR" sz="2400" u="sng" dirty="0">
              <a:solidFill>
                <a:srgbClr val="C00000"/>
              </a:solidFill>
            </a:endParaRP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195" y="4031813"/>
            <a:ext cx="2857500" cy="24479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4497" y="1337482"/>
            <a:ext cx="2972015" cy="23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65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2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767408" y="1844824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0000"/>
                </a:solidFill>
                <a:latin typeface="Broadway" panose="04040905080B02020502" pitchFamily="82" charset="0"/>
              </a:rPr>
              <a:t>Kuvvetli Akım </a:t>
            </a: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Tesisatı Nedir</a:t>
            </a:r>
            <a:r>
              <a:rPr lang="tr-TR" sz="2400" dirty="0">
                <a:solidFill>
                  <a:srgbClr val="FF0000"/>
                </a:solidFill>
                <a:latin typeface="Broadway" panose="04040905080B02020502" pitchFamily="82" charset="0"/>
              </a:rPr>
              <a:t>?</a:t>
            </a:r>
          </a:p>
          <a:p>
            <a:pPr fontAlgn="base"/>
            <a:endParaRPr lang="tr-TR" sz="2400" dirty="0" smtClean="0">
              <a:latin typeface="Trebuchet MS" panose="020B0603020202020204" pitchFamily="34" charset="0"/>
            </a:endParaRPr>
          </a:p>
          <a:p>
            <a:pPr fontAlgn="base"/>
            <a:r>
              <a:rPr lang="tr-TR" sz="2400" dirty="0" smtClean="0">
                <a:latin typeface="Trebuchet MS" panose="020B0603020202020204" pitchFamily="34" charset="0"/>
              </a:rPr>
              <a:t>Elektrik </a:t>
            </a:r>
            <a:r>
              <a:rPr lang="tr-TR" sz="2400" dirty="0">
                <a:latin typeface="Trebuchet MS" panose="020B0603020202020204" pitchFamily="34" charset="0"/>
              </a:rPr>
              <a:t>tesisatında </a:t>
            </a:r>
            <a:r>
              <a:rPr lang="tr-TR" sz="2400" i="1" u="sng" dirty="0">
                <a:solidFill>
                  <a:srgbClr val="7030A0"/>
                </a:solidFill>
                <a:latin typeface="Trebuchet MS" panose="020B0603020202020204" pitchFamily="34" charset="0"/>
              </a:rPr>
              <a:t>motor ve aydınlatma kısmı için kullanılan kaynak yapılarına verilen genel ada</a:t>
            </a:r>
            <a:r>
              <a:rPr lang="tr-TR" sz="2400" dirty="0">
                <a:latin typeface="Trebuchet MS" panose="020B0603020202020204" pitchFamily="34" charset="0"/>
              </a:rPr>
              <a:t> kuvvetli akım tesisatı denilmektedir.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fontAlgn="base"/>
            <a:endParaRPr lang="tr-TR" sz="2400" dirty="0">
              <a:latin typeface="Trebuchet MS" panose="020B0603020202020204" pitchFamily="34" charset="0"/>
            </a:endParaRPr>
          </a:p>
          <a:p>
            <a:pPr fontAlgn="base"/>
            <a:r>
              <a:rPr lang="tr-TR" sz="2400" dirty="0" smtClean="0">
                <a:latin typeface="Trebuchet MS" panose="020B0603020202020204" pitchFamily="34" charset="0"/>
              </a:rPr>
              <a:t>Hepimizin </a:t>
            </a:r>
            <a:r>
              <a:rPr lang="tr-TR" sz="2400" dirty="0">
                <a:latin typeface="Trebuchet MS" panose="020B0603020202020204" pitchFamily="34" charset="0"/>
              </a:rPr>
              <a:t>bildiği üzere </a:t>
            </a:r>
            <a:r>
              <a:rPr lang="tr-TR" sz="24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ülkemizde</a:t>
            </a:r>
            <a:r>
              <a:rPr lang="tr-TR" sz="2400" dirty="0">
                <a:latin typeface="Trebuchet MS" panose="020B0603020202020204" pitchFamily="34" charset="0"/>
              </a:rPr>
              <a:t> kuvvetli akım tesisatları </a:t>
            </a:r>
            <a:r>
              <a:rPr lang="tr-TR" sz="28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220V gerilim </a:t>
            </a:r>
            <a:r>
              <a:rPr lang="tr-TR" sz="2400" dirty="0">
                <a:latin typeface="Trebuchet MS" panose="020B0603020202020204" pitchFamily="34" charset="0"/>
              </a:rPr>
              <a:t>ve </a:t>
            </a:r>
            <a:r>
              <a:rPr lang="tr-TR" sz="28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50Hz frekans</a:t>
            </a:r>
            <a:r>
              <a:rPr lang="tr-TR" sz="2400" dirty="0">
                <a:latin typeface="Trebuchet MS" panose="020B0603020202020204" pitchFamily="34" charset="0"/>
              </a:rPr>
              <a:t> ile çalışmaktadır. 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04" y="2057018"/>
            <a:ext cx="4114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20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78175" y="1345073"/>
            <a:ext cx="8099636" cy="5403886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ÜÇÜNCÜ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BÖLÜM</a:t>
            </a:r>
            <a:endParaRPr lang="tr-TR" sz="24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Topraklamalar, Koruma Yöntemleri, Sigorta, </a:t>
            </a:r>
            <a:endParaRPr lang="tr-TR" sz="2400" b="1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algn="l">
              <a:spcBef>
                <a:spcPts val="0"/>
              </a:spcBef>
            </a:pP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   Minyatür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Kesici ve </a:t>
            </a: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Kesiciler</a:t>
            </a:r>
          </a:p>
          <a:p>
            <a:pPr algn="l">
              <a:spcBef>
                <a:spcPts val="0"/>
              </a:spcBef>
            </a:pPr>
            <a:endParaRPr lang="tr-TR" sz="24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Topraklamalar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ve koruma yöntemleri</a:t>
            </a:r>
          </a:p>
          <a:p>
            <a:pPr marL="324000" algn="l">
              <a:spcBef>
                <a:spcPts val="0"/>
              </a:spcBef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Elektrik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kuvvetli akım tesislerinin topraklanmasında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Elektrik Tesislerinde Topraklamalar Yönetmeliği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hükümleri uygulanır. 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Sigorta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, minyatür kesici ve kesiciler</a:t>
            </a:r>
          </a:p>
          <a:p>
            <a:pPr marL="324000" algn="just">
              <a:spcBef>
                <a:spcPts val="24"/>
              </a:spcBef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Tesislerdeki elektrik donanımlarının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aşırı akımlara karşı korunması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genel kural olarak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sigortalarla ya da kesicilerle</a:t>
            </a:r>
            <a:r>
              <a:rPr lang="tr-TR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yapılacaktır.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Üzerine tel sarılarak </a:t>
            </a:r>
            <a:r>
              <a:rPr lang="tr-TR" sz="2400" u="sng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köprülenmiş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veya yamanmış  sigortalar asla kullanılmamalıdır.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1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1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8328" y="4051330"/>
            <a:ext cx="2143125" cy="2143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214" y="17728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52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72063" y="1005174"/>
            <a:ext cx="5983980" cy="5741252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tr-TR" sz="2400" b="1" dirty="0" smtClean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DÖRDÜNCÜ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BÖLÜM</a:t>
            </a:r>
            <a:endParaRPr lang="tr-TR" sz="24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indent="-3429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Kuvvetli Akım Elektrik Aygıtları</a:t>
            </a:r>
            <a:endParaRPr lang="tr-TR" sz="24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Aygıtların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sürekli yük altında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ısınması</a:t>
            </a:r>
          </a:p>
          <a:p>
            <a:pPr marL="324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Kuvvetli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akım elektrik aygıtları ve bunların bağlantı elemanları, anma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akımı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ile sürekli yüklenmeleri durumunda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ilgili standartlarda yer alan sıcaklık artışı deneylerinde belirtilen en fazla sıcaklık artışlarını aşmayacak biçimde yapılmalı ve düzenlenmelidir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2200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sz="2000" dirty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  <a:buClr>
                <a:srgbClr val="FF0000"/>
              </a:buClr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3501" y="1484784"/>
            <a:ext cx="4275939" cy="388843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002058" y="923320"/>
            <a:ext cx="367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u="sng" dirty="0" smtClean="0">
                <a:solidFill>
                  <a:srgbClr val="00B0F0"/>
                </a:solidFill>
                <a:latin typeface="Broadway" panose="04040905080B02020502" pitchFamily="82" charset="0"/>
              </a:rPr>
              <a:t>KABLO SICAKLIK ÖLÇÜMÜ</a:t>
            </a:r>
            <a:endParaRPr lang="tr-TR" sz="2000" u="sng" dirty="0">
              <a:solidFill>
                <a:srgbClr val="00B0F0"/>
              </a:solidFill>
              <a:latin typeface="Broadway" panose="04040905080B02020502" pitchFamily="82" charset="0"/>
            </a:endParaRP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2030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335363" y="1201288"/>
            <a:ext cx="10816060" cy="5545138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46703" y="818510"/>
            <a:ext cx="65133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Aygıtların gerilim altındaki bölümlerinin yalıtılması</a:t>
            </a:r>
          </a:p>
          <a:p>
            <a:pPr marL="324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Kuvvetli akım elektrik aygıtlarının gerilim altındaki bölümleri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toprağa karşı ve kendi aralarında güvenli ve sürekli bir biçimde yalıtılmalıdır.</a:t>
            </a:r>
            <a:r>
              <a:rPr lang="tr-TR" sz="2400" dirty="0">
                <a:latin typeface="Trebuchet MS" panose="020B0603020202020204" pitchFamily="34" charset="0"/>
              </a:rPr>
              <a:t>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324000" algn="just"/>
            <a:endParaRPr lang="tr-TR" sz="2400" dirty="0">
              <a:latin typeface="Trebuchet MS" panose="020B0603020202020204" pitchFamily="34" charset="0"/>
            </a:endParaRPr>
          </a:p>
          <a:p>
            <a:pPr marL="324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Gerilim altındaki bölümlerine rastgele dokunmayı önlemek için yapılan kutular, bir arıza anında oluşabilecek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iç ve dışarıdan gelebilecek mekanik zorlamalara karşı dayanıklı</a:t>
            </a:r>
            <a:r>
              <a:rPr lang="tr-TR" sz="2400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ve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aygıtta ark oluşsa bile </a:t>
            </a:r>
          </a:p>
          <a:p>
            <a:pPr algn="just"/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 tehlikesiz bir manevra yapılabilecek </a:t>
            </a:r>
          </a:p>
          <a:p>
            <a:pPr algn="just"/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 biçimde olmalıdır.</a:t>
            </a:r>
          </a:p>
          <a:p>
            <a:pPr algn="just"/>
            <a:endParaRPr lang="tr-TR" sz="2200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983" y="2060848"/>
            <a:ext cx="4220647" cy="345638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286321" y="5821829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smtClean="0">
                <a:solidFill>
                  <a:schemeClr val="bg1"/>
                </a:solidFill>
              </a:rPr>
              <a:t>TOPRAKLAMA </a:t>
            </a:r>
            <a:endParaRPr lang="tr-TR" sz="2400" u="sng" dirty="0">
              <a:solidFill>
                <a:schemeClr val="bg1"/>
              </a:solidFill>
            </a:endParaRP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744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407369" y="965335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Aygıtların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düzenlenmesi</a:t>
            </a:r>
          </a:p>
          <a:p>
            <a:pPr marL="180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İşletme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sırasında üzerinde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manevra yapılacak aygıtlar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ve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okunacak ölçü aletleri kolayca ve tehlikesizce ulaşılabilen yerlere konulacak ve kullanışlı 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olacaklardır. </a:t>
            </a:r>
          </a:p>
          <a:p>
            <a:pPr marL="180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Bağlama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tesislerinde kullanılacak olan elle ya da yalıtkan pensler ve benzer aletlerle kumanda edilen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sigortalar, ayırıcılar ve kesicilerin kumanda kollarının tutma noktaları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uygun bir yüksekliğe yerleştirilecektir.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Ancak bu yükseklik, manevra sırasında basılan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zeminden en az 50 cm. ve en fazla 170 cm. yükseklikte olacaktır. </a:t>
            </a:r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1573" y="88323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88323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085" y="1196752"/>
            <a:ext cx="4824535" cy="53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0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485501" y="965062"/>
            <a:ext cx="61145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240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Kesici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, </a:t>
            </a: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 ayırıcı  ve  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yük ayırıcılarının konumları</a:t>
            </a:r>
          </a:p>
          <a:p>
            <a:pPr marL="324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Kesiciler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ayırıcılar açık konumlarında her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türlü hava koşullarında, devreyi tam ve güvenli bir biçimde ayırmış olmalıdır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 </a:t>
            </a:r>
          </a:p>
          <a:p>
            <a:pPr marL="324000"/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  </a:t>
            </a:r>
          </a:p>
          <a:p>
            <a:pPr marL="3240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Aygıtların 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koruma topraklamasına </a:t>
            </a: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bağlanması</a:t>
            </a:r>
            <a:endParaRPr lang="tr-TR" sz="2400" b="1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24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Kuvvetli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akımla çalışan metal gövdeli elektrik aygıtlarını ve koruyucu kutularını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topraklama iletkenine bağlamak için bir düzen bulunmalıdır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tr-TR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233" y="3299348"/>
            <a:ext cx="4473371" cy="261327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123" y="1360510"/>
            <a:ext cx="3771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6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42947" y="734265"/>
            <a:ext cx="9601823" cy="5940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Aygıtlar 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üzerindeki yazılar</a:t>
            </a:r>
          </a:p>
          <a:p>
            <a:pPr marL="144000"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Bütün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kuvvetli akım aygıtları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ölçü transformatörleri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ölçü aletleri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ve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sigortalarla birlikte tüm devre kesme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aygıtları üzerinde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bunların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ilgili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standartlarda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belirtilen </a:t>
            </a:r>
            <a:r>
              <a:rPr lang="tr-TR" sz="2400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işaretleme bilgilerini </a:t>
            </a:r>
            <a:r>
              <a:rPr lang="tr-TR" sz="24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açık </a:t>
            </a:r>
            <a:r>
              <a:rPr lang="tr-TR" sz="2400" u="sng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olarak gösteren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silinmez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ve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bozulmaz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,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kolayca görülebilen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ve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anlaşılabilen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yazılar ya da işaretler bulunmalıdır</a:t>
            </a:r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</a:p>
          <a:p>
            <a:pPr marL="108000" algn="just"/>
            <a:endParaRPr lang="tr-TR" sz="2000" dirty="0">
              <a:solidFill>
                <a:srgbClr val="002060"/>
              </a:solidFill>
            </a:endParaRPr>
          </a:p>
          <a:p>
            <a:pPr algn="just"/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endParaRPr lang="tr-TR" sz="2000" dirty="0">
              <a:solidFill>
                <a:srgbClr val="002060"/>
              </a:solidFill>
            </a:endParaRPr>
          </a:p>
          <a:p>
            <a:pPr algn="just"/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endParaRPr lang="tr-TR" sz="2000" dirty="0" smtClean="0">
              <a:solidFill>
                <a:srgbClr val="002060"/>
              </a:solidFill>
            </a:endParaRPr>
          </a:p>
          <a:p>
            <a:pPr algn="just"/>
            <a:endParaRPr lang="tr-TR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sz="32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tr-TR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tr-TR" sz="180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tr-TR" sz="180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16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</a:t>
            </a:r>
            <a:r>
              <a:rPr lang="tr-TR" sz="2000" b="1" dirty="0" smtClean="0">
                <a:solidFill>
                  <a:srgbClr val="FF0000"/>
                </a:solidFill>
              </a:rPr>
              <a:t>ŞUBE </a:t>
            </a:r>
            <a:r>
              <a:rPr lang="tr-TR" sz="2000" b="1" dirty="0">
                <a:solidFill>
                  <a:srgbClr val="FF0000"/>
                </a:solidFill>
              </a:rPr>
              <a:t>MÜDÜRLÜĞÜ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776" y="3285002"/>
            <a:ext cx="57150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5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485491" y="1036786"/>
            <a:ext cx="10782092" cy="180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defRPr/>
            </a:pPr>
            <a:endParaRPr lang="tr-TR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tr-TR" sz="180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tr-TR" sz="180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tr-TR" sz="180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10" name="Dikdörtgen 24"/>
          <p:cNvSpPr/>
          <p:nvPr/>
        </p:nvSpPr>
        <p:spPr>
          <a:xfrm>
            <a:off x="1775533" y="424576"/>
            <a:ext cx="4752527" cy="3401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PROJE VE YAPIM ŞUBE MÜDÜRLÜĞÜ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51397" y="1074759"/>
            <a:ext cx="75608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BEŞİNCİ BÖLÜM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Elektrik Tesisleri</a:t>
            </a:r>
            <a:endParaRPr lang="tr-TR" sz="24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Tesislerin 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düzenlenmesi</a:t>
            </a:r>
          </a:p>
          <a:p>
            <a:pPr algn="just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Tesisler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arıza, onarım ve bakım nedeniyle çeşitli bölümlerin devre dışı olması durumunda da işletmenin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kesintisiz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sürebileceği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biçimde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düzenlenmelidir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Tesisler yapılırken,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gelecekteki genişlemeler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ve yapım işleri sırasında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işletmenin süreceği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göz önünde bulundurulmalıdır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Uyarma levhaları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    </a:t>
            </a:r>
            <a:r>
              <a:rPr lang="tr-TR" sz="2400" dirty="0"/>
              <a:t> 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Çeşitli yerlere ve tesis bölümlerine, görevlilerin </a:t>
            </a:r>
            <a:r>
              <a:rPr lang="tr-TR" sz="2400" u="sng" dirty="0">
                <a:solidFill>
                  <a:srgbClr val="002060"/>
                </a:solidFill>
                <a:latin typeface="Trebuchet MS" panose="020B0603020202020204" pitchFamily="34" charset="0"/>
              </a:rPr>
              <a:t>makineler, aygıtlar ve iletkenlerin ne işe yaradığını açıkça anlayabileceği biçimde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bozulmaz türden yazı, işaret ve şemalar konulmalıdır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tr-TR" sz="2400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157" y="1484802"/>
            <a:ext cx="2619375" cy="17430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6293" y="407709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8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27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07380" y="875382"/>
            <a:ext cx="10801201" cy="581950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46703" y="1411171"/>
            <a:ext cx="73215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Aydınlatma</a:t>
            </a:r>
            <a:endParaRPr lang="tr-TR" sz="2400" b="1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360000" algn="just" fontAlgn="base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Bütün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tesis bölümleri olabildiğince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gün ışığı ile iyi biçimde aydınlatılmalıdır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. Ayrıca bu bölümlere yeterli ve düzgün dağılımlı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elektrik aydınlatma tesisi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yapılmalıdır. 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 fontAlgn="base"/>
            <a:endParaRPr lang="tr-TR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İşletme 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ve bakım aygıtları</a:t>
            </a:r>
          </a:p>
          <a:p>
            <a:pPr marL="360000" algn="just" fontAlgn="base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İşletmede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kullanılan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(</a:t>
            </a:r>
            <a:r>
              <a:rPr lang="tr-TR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Manevra çubukları, sigorta pensleri, yalıtkan eldivenler, yalıtkan </a:t>
            </a:r>
            <a:r>
              <a:rPr lang="tr-TR" sz="2400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sehpalar gibi..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)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bütün araçlar </a:t>
            </a:r>
            <a:r>
              <a:rPr lang="tr-TR" sz="2400" i="1" u="sng" dirty="0">
                <a:solidFill>
                  <a:srgbClr val="0070C0"/>
                </a:solidFill>
                <a:latin typeface="Trebuchet MS" panose="020B0603020202020204" pitchFamily="34" charset="0"/>
              </a:rPr>
              <a:t>standardında belirtildiği sürelerde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yoksa </a:t>
            </a:r>
            <a:r>
              <a:rPr lang="tr-TR" sz="2400" i="1" u="sng" dirty="0">
                <a:solidFill>
                  <a:srgbClr val="0070C0"/>
                </a:solidFill>
                <a:latin typeface="Trebuchet MS" panose="020B0603020202020204" pitchFamily="34" charset="0"/>
              </a:rPr>
              <a:t>imalatçının öngördüğü sürelerde </a:t>
            </a:r>
            <a:r>
              <a:rPr lang="tr-TR" sz="2400" u="sng" dirty="0">
                <a:solidFill>
                  <a:srgbClr val="DB6625"/>
                </a:solidFill>
                <a:latin typeface="Trebuchet MS" panose="020B0603020202020204" pitchFamily="34" charset="0"/>
              </a:rPr>
              <a:t>denetlenip bakım ve onarım altında bulundurulmalıdır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. Bu denetlemeler kalıcı bir şekilde kayıt edilmelidir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tr-TR" sz="2400" dirty="0">
              <a:latin typeface="Trebuchet MS" panose="020B0603020202020204" pitchFamily="34" charset="0"/>
            </a:endParaRPr>
          </a:p>
        </p:txBody>
      </p:sp>
      <p:pic>
        <p:nvPicPr>
          <p:cNvPr id="11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843" y="1864812"/>
            <a:ext cx="2619375" cy="17430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6253" y="41490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2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7508" y="1344020"/>
            <a:ext cx="70506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Bakım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ve onarım</a:t>
            </a:r>
          </a:p>
          <a:p>
            <a:pPr marL="360000" fontAlgn="base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Tesislerin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aygıtların teknik belgelerinde belirtilen aralıklarda bakım ve onarımları yapılmalıdır.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Yapılan bakım ve onarımlar kalıcı bir şekilde kaydedilmelidir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  <a:p>
            <a:pPr fontAlgn="base"/>
            <a:endParaRPr lang="tr-TR" sz="2400" u="sng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Yalıtılmış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yüksek gerilimli işletme aygıtlarında alçak gerilimli bölümler</a:t>
            </a:r>
          </a:p>
          <a:p>
            <a:pPr marL="360000" algn="just" fontAlgn="base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Toprağa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karşı yalıtılmış olarak kurulan yüksek gerilimli makine ve aletlerle temasta bulunan alçak gerilimli devreler,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gördükleri iş ve düzenlenmeleri bakımından yüksek gerilimli tesis bölümleri gibi işlem görmelidir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tr-TR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5" y="1588304"/>
            <a:ext cx="2857500" cy="1600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5" y="42019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6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77221" y="823861"/>
            <a:ext cx="1058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tr-TR" sz="2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  </a:t>
            </a:r>
            <a:endParaRPr lang="tr-TR" sz="2200" dirty="0">
              <a:latin typeface="Trebuchet MS" panose="020B0603020202020204" pitchFamily="34" charset="0"/>
            </a:endParaRP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672" y="1166969"/>
            <a:ext cx="7128792" cy="5028123"/>
          </a:xfrm>
          <a:prstGeom prst="rect">
            <a:avLst/>
          </a:prstGeom>
        </p:spPr>
      </p:pic>
      <p:sp>
        <p:nvSpPr>
          <p:cNvPr id="13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40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3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551384" y="1412793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TOPRAKLAMA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Topraklama </a:t>
            </a:r>
          </a:p>
          <a:p>
            <a:pPr marL="360000"/>
            <a:r>
              <a:rPr lang="tr-TR" sz="2400" dirty="0" smtClean="0">
                <a:latin typeface="Trebuchet MS" panose="020B0603020202020204" pitchFamily="34" charset="0"/>
              </a:rPr>
              <a:t>Topraklama</a:t>
            </a:r>
            <a:r>
              <a:rPr lang="tr-TR" sz="2400" dirty="0">
                <a:latin typeface="Trebuchet MS" panose="020B0603020202020204" pitchFamily="34" charset="0"/>
              </a:rPr>
              <a:t>, bir elektrik cihazında </a:t>
            </a:r>
            <a:r>
              <a:rPr lang="tr-TR" sz="24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kazara meydana gelebilecek izolasyon hatalarında metal gövdenin elektriklenmesini önlemek amacıyla </a:t>
            </a:r>
            <a:r>
              <a:rPr lang="tr-TR" sz="2400" dirty="0">
                <a:latin typeface="Trebuchet MS" panose="020B0603020202020204" pitchFamily="34" charset="0"/>
              </a:rPr>
              <a:t>bir iletken yardımıyla bu gövdenin toprağa </a:t>
            </a:r>
            <a:r>
              <a:rPr lang="tr-TR" sz="2400" dirty="0" smtClean="0">
                <a:latin typeface="Trebuchet MS" panose="020B0603020202020204" pitchFamily="34" charset="0"/>
              </a:rPr>
              <a:t>bağlanmasıdır.</a:t>
            </a:r>
          </a:p>
          <a:p>
            <a:pPr marL="360000"/>
            <a:endParaRPr lang="tr-TR" sz="2400" dirty="0" smtClean="0">
              <a:latin typeface="Trebuchet MS" panose="020B0603020202020204" pitchFamily="34" charset="0"/>
            </a:endParaRPr>
          </a:p>
          <a:p>
            <a:pPr marL="360000"/>
            <a:r>
              <a:rPr lang="tr-TR" sz="2400" dirty="0" smtClean="0">
                <a:latin typeface="Trebuchet MS" panose="020B0603020202020204" pitchFamily="34" charset="0"/>
              </a:rPr>
              <a:t>Bu </a:t>
            </a:r>
            <a:r>
              <a:rPr lang="tr-TR" sz="2400" dirty="0">
                <a:latin typeface="Trebuchet MS" panose="020B0603020202020204" pitchFamily="34" charset="0"/>
              </a:rPr>
              <a:t>durumda topraklama </a:t>
            </a:r>
            <a:r>
              <a:rPr lang="tr-TR" sz="2400" i="1" u="sng" dirty="0">
                <a:solidFill>
                  <a:srgbClr val="FF0000"/>
                </a:solidFill>
                <a:latin typeface="Trebuchet MS" panose="020B0603020202020204" pitchFamily="34" charset="0"/>
              </a:rPr>
              <a:t>hem kaçak akımı toprağa akıtır</a:t>
            </a:r>
            <a:r>
              <a:rPr lang="tr-TR" sz="2400" dirty="0">
                <a:latin typeface="Trebuchet MS" panose="020B0603020202020204" pitchFamily="34" charset="0"/>
              </a:rPr>
              <a:t> </a:t>
            </a:r>
            <a:r>
              <a:rPr lang="tr-TR" sz="24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hem de otomatik sigorta yardımı ile devreyi keserek </a:t>
            </a:r>
            <a:r>
              <a:rPr lang="tr-TR" sz="24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oluşabilecek </a:t>
            </a:r>
            <a:r>
              <a:rPr lang="tr-TR" sz="24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bir tehlikeye </a:t>
            </a:r>
            <a:r>
              <a:rPr lang="tr-TR" sz="24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karşı </a:t>
            </a:r>
            <a:r>
              <a:rPr lang="tr-TR" sz="24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can ve mal güvenliğini sağlar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093" y="2283728"/>
            <a:ext cx="377674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0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30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11137" y="1337491"/>
            <a:ext cx="705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Kurşun </a:t>
            </a:r>
            <a:r>
              <a:rPr lang="tr-TR" sz="2200" dirty="0">
                <a:solidFill>
                  <a:srgbClr val="0070C0"/>
                </a:solidFill>
                <a:latin typeface="Broadway" panose="04040905080B02020502" pitchFamily="82" charset="0"/>
              </a:rPr>
              <a:t>- asitli akümülatör odalarının özellikleri</a:t>
            </a:r>
          </a:p>
          <a:p>
            <a:pPr marL="324000" algn="just" fontAlgn="base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   Akümülatörlerin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kullanılması gerektiğinde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bakım gerektirmeyen veya 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kuru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tip aküler olması zorunludur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Akülerin kapasiteleri, besledikleri tüketicilere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işletmenin gereği olan süre kadar yetebilecek şekilde olmalıdır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24000" algn="just" fontAlgn="base"/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</a:t>
            </a:r>
            <a:endParaRPr lang="tr-TR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24000" algn="just" fontAlgn="base"/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    Kurşun-asitli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akümülatör odaları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kuru havalı</a:t>
            </a:r>
            <a:r>
              <a:rPr lang="tr-TR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,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serin</a:t>
            </a:r>
            <a:r>
              <a:rPr lang="tr-TR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,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sarsıntısız olmalı</a:t>
            </a:r>
            <a:r>
              <a:rPr lang="tr-TR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 ve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olabildiğince sıcaklık değişmelerinin etkisinden uzak bulundurulmalıdır</a:t>
            </a:r>
            <a:r>
              <a:rPr lang="tr-TR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.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Akümülatörler çok yüksek ya da alçak ortam sıcaklıklarına karşı korunmalıdır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219" y="1556792"/>
            <a:ext cx="2857500" cy="1600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227" y="3979551"/>
            <a:ext cx="2785492" cy="16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055440" y="1052216"/>
            <a:ext cx="914827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2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tr-TR" altLang="tr-T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31513" y="1373909"/>
            <a:ext cx="46085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FF0000"/>
                </a:solidFill>
                <a:latin typeface="Broadway" panose="04040905080B02020502" pitchFamily="82" charset="0"/>
              </a:rPr>
              <a:t>ALTINCI BÖLÜM</a:t>
            </a:r>
            <a:endParaRPr lang="tr-TR" sz="22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FF0000"/>
                </a:solidFill>
                <a:latin typeface="Broadway" panose="04040905080B02020502" pitchFamily="82" charset="0"/>
              </a:rPr>
              <a:t>Elektrik Hatları</a:t>
            </a:r>
            <a:endParaRPr lang="tr-TR" sz="22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Hava </a:t>
            </a:r>
            <a:r>
              <a:rPr lang="tr-TR" sz="2200" b="1" dirty="0">
                <a:solidFill>
                  <a:srgbClr val="0070C0"/>
                </a:solidFill>
                <a:latin typeface="Broadway" panose="04040905080B02020502" pitchFamily="82" charset="0"/>
              </a:rPr>
              <a:t>hatları</a:t>
            </a:r>
          </a:p>
          <a:p>
            <a:pPr marL="324000" fontAlgn="base"/>
            <a:r>
              <a:rPr lang="tr-TR" sz="2200" dirty="0" smtClean="0">
                <a:latin typeface="Trebuchet MS" panose="020B0603020202020204" pitchFamily="34" charset="0"/>
              </a:rPr>
              <a:t>Aşağıdaki </a:t>
            </a:r>
            <a:r>
              <a:rPr lang="tr-TR" sz="2200" dirty="0">
                <a:latin typeface="Trebuchet MS" panose="020B0603020202020204" pitchFamily="34" charset="0"/>
              </a:rPr>
              <a:t>hükümler,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açıkta tesis edilen yönetmelik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 kapsamındaki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tüm elektrik hava hatlarına uygulanır</a:t>
            </a:r>
            <a:r>
              <a:rPr lang="tr-TR" sz="2200" dirty="0" smtClean="0">
                <a:latin typeface="Trebuchet MS" panose="020B0603020202020204" pitchFamily="34" charset="0"/>
              </a:rPr>
              <a:t>.</a:t>
            </a:r>
          </a:p>
          <a:p>
            <a:pPr fontAlgn="base"/>
            <a:r>
              <a:rPr lang="tr-TR" sz="2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 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İletkenler </a:t>
            </a:r>
            <a:r>
              <a:rPr lang="tr-TR" sz="2200" b="1" dirty="0">
                <a:solidFill>
                  <a:srgbClr val="0070C0"/>
                </a:solidFill>
                <a:latin typeface="Broadway" panose="04040905080B02020502" pitchFamily="82" charset="0"/>
              </a:rPr>
              <a:t>ve </a:t>
            </a:r>
            <a:r>
              <a:rPr lang="tr-TR" sz="22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izolatörler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endParaRPr lang="tr-TR" sz="2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24000" fontAlgn="base"/>
            <a:r>
              <a:rPr lang="tr-TR" sz="2200" b="1" dirty="0" smtClean="0">
                <a:latin typeface="Trebuchet MS" panose="020B0603020202020204" pitchFamily="34" charset="0"/>
              </a:rPr>
              <a:t>a</a:t>
            </a:r>
            <a:r>
              <a:rPr lang="tr-TR" sz="2200" b="1" dirty="0">
                <a:latin typeface="Trebuchet MS" panose="020B0603020202020204" pitchFamily="34" charset="0"/>
              </a:rPr>
              <a:t>)</a:t>
            </a:r>
            <a:r>
              <a:rPr lang="tr-TR" sz="2200" dirty="0">
                <a:latin typeface="Trebuchet MS" panose="020B0603020202020204" pitchFamily="34" charset="0"/>
              </a:rPr>
              <a:t> Çıplak </a:t>
            </a:r>
            <a:r>
              <a:rPr lang="tr-TR" sz="2200" dirty="0" smtClean="0">
                <a:latin typeface="Trebuchet MS" panose="020B0603020202020204" pitchFamily="34" charset="0"/>
              </a:rPr>
              <a:t>iletkenler </a:t>
            </a:r>
          </a:p>
          <a:p>
            <a:pPr marL="324000" fontAlgn="base"/>
            <a:endParaRPr lang="tr-TR" sz="2200" dirty="0" smtClean="0">
              <a:latin typeface="Trebuchet MS" panose="020B0603020202020204" pitchFamily="34" charset="0"/>
            </a:endParaRPr>
          </a:p>
          <a:p>
            <a:pPr marL="324000" fontAlgn="base"/>
            <a:r>
              <a:rPr lang="tr-TR" sz="2200" b="1" dirty="0" smtClean="0">
                <a:latin typeface="Trebuchet MS" panose="020B0603020202020204" pitchFamily="34" charset="0"/>
              </a:rPr>
              <a:t>b</a:t>
            </a:r>
            <a:r>
              <a:rPr lang="tr-TR" sz="2200" b="1" dirty="0">
                <a:latin typeface="Trebuchet MS" panose="020B0603020202020204" pitchFamily="34" charset="0"/>
              </a:rPr>
              <a:t>)</a:t>
            </a:r>
            <a:r>
              <a:rPr lang="tr-TR" sz="2200" dirty="0">
                <a:latin typeface="Trebuchet MS" panose="020B0603020202020204" pitchFamily="34" charset="0"/>
              </a:rPr>
              <a:t> Yalıtılmış hava hattı </a:t>
            </a:r>
            <a:r>
              <a:rPr lang="tr-TR" sz="2200" dirty="0" smtClean="0">
                <a:latin typeface="Trebuchet MS" panose="020B0603020202020204" pitchFamily="34" charset="0"/>
              </a:rPr>
              <a:t>kabloları </a:t>
            </a:r>
          </a:p>
          <a:p>
            <a:pPr marL="324000" fontAlgn="base"/>
            <a:endParaRPr lang="tr-TR" sz="2200" dirty="0">
              <a:latin typeface="Trebuchet MS" panose="020B0603020202020204" pitchFamily="34" charset="0"/>
            </a:endParaRPr>
          </a:p>
          <a:p>
            <a:pPr marL="324000" fontAlgn="base"/>
            <a:r>
              <a:rPr lang="tr-TR" sz="2200" b="1" dirty="0" smtClean="0">
                <a:latin typeface="Trebuchet MS" panose="020B0603020202020204" pitchFamily="34" charset="0"/>
              </a:rPr>
              <a:t>c</a:t>
            </a:r>
            <a:r>
              <a:rPr lang="tr-TR" sz="2200" b="1" dirty="0">
                <a:latin typeface="Trebuchet MS" panose="020B0603020202020204" pitchFamily="34" charset="0"/>
              </a:rPr>
              <a:t>)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 </a:t>
            </a:r>
            <a:r>
              <a:rPr lang="tr-TR" sz="2200" dirty="0" smtClean="0">
                <a:latin typeface="Trebuchet MS" panose="020B0603020202020204" pitchFamily="34" charset="0"/>
              </a:rPr>
              <a:t>İzolatörler</a:t>
            </a:r>
          </a:p>
          <a:p>
            <a:pPr marL="324000" fontAlgn="base"/>
            <a:endParaRPr lang="tr-TR" sz="2200" dirty="0">
              <a:solidFill>
                <a:srgbClr val="C00000"/>
              </a:solidFill>
            </a:endParaRP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992" y="1661730"/>
            <a:ext cx="59531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9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615" y="1337486"/>
            <a:ext cx="8048172" cy="531492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827745" y="811040"/>
            <a:ext cx="5977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smtClean="0"/>
              <a:t>YIKILAN BİR ELEKTRİK DİREĞİ ÖRNEĞİ</a:t>
            </a:r>
            <a:endParaRPr lang="tr-TR" sz="2400" u="sng" dirty="0"/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92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617" y="6332046"/>
            <a:ext cx="551384" cy="3884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199468" y="1139149"/>
            <a:ext cx="9630177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2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tr-TR" altLang="tr-T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94397" y="1317568"/>
            <a:ext cx="6914143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tr-TR" sz="24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İlişkin </a:t>
            </a:r>
            <a:r>
              <a:rPr lang="tr-TR" sz="2400" b="1" dirty="0">
                <a:solidFill>
                  <a:schemeClr val="bg1"/>
                </a:solidFill>
                <a:latin typeface="Broadway" panose="04040905080B02020502" pitchFamily="82" charset="0"/>
              </a:rPr>
              <a:t>Hükümler</a:t>
            </a:r>
            <a:endParaRPr lang="tr-TR" sz="2400" dirty="0">
              <a:solidFill>
                <a:schemeClr val="bg1"/>
              </a:solidFill>
              <a:latin typeface="Broadway" panose="04040905080B02020502" pitchFamily="82" charset="0"/>
            </a:endParaRPr>
          </a:p>
          <a:p>
            <a:pPr marL="342900" indent="-342900" algn="just" fontAlgn="base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</a:t>
            </a: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Kuvvetli </a:t>
            </a:r>
            <a:r>
              <a:rPr lang="tr-TR" sz="2400" b="1" dirty="0">
                <a:solidFill>
                  <a:srgbClr val="0070C0"/>
                </a:solidFill>
                <a:latin typeface="Broadway" panose="04040905080B02020502" pitchFamily="82" charset="0"/>
              </a:rPr>
              <a:t>akım tesislerinde </a:t>
            </a:r>
            <a:r>
              <a:rPr lang="tr-TR" sz="24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çalışmak</a:t>
            </a:r>
          </a:p>
          <a:p>
            <a:pPr algn="just" fontAlgn="base">
              <a:buClr>
                <a:srgbClr val="0070C0"/>
              </a:buClr>
            </a:pPr>
            <a:endParaRPr lang="tr-TR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 fontAlgn="base"/>
            <a:r>
              <a:rPr lang="tr-TR" sz="2400" dirty="0">
                <a:latin typeface="Trebuchet MS" panose="020B0603020202020204" pitchFamily="34" charset="0"/>
              </a:rPr>
              <a:t> </a:t>
            </a:r>
            <a:r>
              <a:rPr lang="tr-TR" sz="2400" dirty="0" smtClean="0">
                <a:latin typeface="Trebuchet MS" panose="020B0603020202020204" pitchFamily="34" charset="0"/>
              </a:rPr>
              <a:t>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Tüm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yüksek gerilimli kuvvetli akım tesislerinde teknik konulardan sorumlu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E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lektrik Mühendisi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olmalıdır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pPr algn="just" fontAlgn="base"/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 fontAlgn="base"/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 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Bu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Mühendisin iş güvenliği ve iş emniyeti açısından sorumluluğu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tesiste uyulması gereken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iş güvenliği yöntemlerini tespit etmek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emniyetli bir işletme için uyulması gerekli kuralları belirlemek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ve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gerekli araç gereçleri tespit ederek söz konusu kurallara uyulması yönünde denetlemeler yapmaktır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11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5035" y="1844824"/>
            <a:ext cx="3339636" cy="1238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551" y="407709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8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479388" y="1088056"/>
            <a:ext cx="1101722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tr-TR" altLang="tr-TR" dirty="0"/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tr-TR" dirty="0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17" y="1442642"/>
            <a:ext cx="5272991" cy="436262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017" y="3681047"/>
            <a:ext cx="4248472" cy="212423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917105" y="6050177"/>
            <a:ext cx="381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00B050"/>
                </a:solidFill>
              </a:rPr>
              <a:t>KABLO MONTAJ ÖRNEKLERİ</a:t>
            </a:r>
            <a:endParaRPr lang="tr-TR" sz="2400" b="1" u="sng" dirty="0">
              <a:solidFill>
                <a:srgbClr val="00B050"/>
              </a:solidFill>
            </a:endParaRPr>
          </a:p>
        </p:txBody>
      </p:sp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017" y="1467564"/>
            <a:ext cx="424847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4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773868" y="1135038"/>
            <a:ext cx="7492136" cy="484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2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tr-TR" altLang="tr-T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54445" y="1337482"/>
            <a:ext cx="10141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200" b="1" dirty="0">
                <a:latin typeface="Broadway" panose="04040905080B02020502" pitchFamily="82" charset="0"/>
              </a:rPr>
              <a:t>Çalışanların güvenliğini sağlamak için alınacak önlemler</a:t>
            </a:r>
          </a:p>
          <a:p>
            <a:pPr marL="360000" fontAlgn="base"/>
            <a:r>
              <a:rPr lang="tr-TR" sz="22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İşletme </a:t>
            </a:r>
            <a:r>
              <a:rPr lang="tr-TR" sz="2200" dirty="0">
                <a:solidFill>
                  <a:srgbClr val="00B0F0"/>
                </a:solidFill>
                <a:latin typeface="Trebuchet MS" panose="020B0603020202020204" pitchFamily="34" charset="0"/>
              </a:rPr>
              <a:t>sorumluları </a:t>
            </a:r>
            <a:r>
              <a:rPr lang="tr-TR" sz="2000" dirty="0">
                <a:solidFill>
                  <a:srgbClr val="00B0F0"/>
                </a:solidFill>
                <a:latin typeface="Trebuchet MS" panose="020B0603020202020204" pitchFamily="34" charset="0"/>
              </a:rPr>
              <a:t>genellikle yapılacak işler için görevlendirilen </a:t>
            </a:r>
            <a:r>
              <a:rPr lang="tr-TR" sz="20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kişilere; </a:t>
            </a:r>
            <a:r>
              <a:rPr lang="tr-TR" sz="2200" u="sng" dirty="0">
                <a:solidFill>
                  <a:srgbClr val="00B0F0"/>
                </a:solidFill>
                <a:latin typeface="Trebuchet MS" panose="020B0603020202020204" pitchFamily="34" charset="0"/>
              </a:rPr>
              <a:t>işin </a:t>
            </a:r>
            <a:r>
              <a:rPr lang="tr-TR" sz="2200" u="sng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    süresi</a:t>
            </a:r>
            <a:r>
              <a:rPr lang="tr-TR" sz="2200" u="sng" dirty="0">
                <a:solidFill>
                  <a:srgbClr val="00B0F0"/>
                </a:solidFill>
                <a:latin typeface="Trebuchet MS" panose="020B0603020202020204" pitchFamily="34" charset="0"/>
              </a:rPr>
              <a:t>, yeri, cinsi ve önemine ilişkin</a:t>
            </a:r>
            <a:r>
              <a:rPr lang="tr-TR" sz="2000" dirty="0">
                <a:solidFill>
                  <a:srgbClr val="00B0F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yazılı yönergeler vereceklerdir</a:t>
            </a:r>
            <a:r>
              <a:rPr lang="tr-TR" sz="20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.</a:t>
            </a:r>
            <a:endParaRPr lang="tr-TR" sz="200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2636912"/>
            <a:ext cx="2448272" cy="33843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398" y="2636930"/>
            <a:ext cx="5000625" cy="33843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2304" y="2636913"/>
            <a:ext cx="2287141" cy="3384374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3846166" y="6147380"/>
            <a:ext cx="446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u="sng" dirty="0" smtClean="0"/>
              <a:t>ÖNCE İŞ GÜVENLİĞİ</a:t>
            </a:r>
            <a:endParaRPr lang="tr-TR" sz="3200" b="1" u="sng" dirty="0"/>
          </a:p>
        </p:txBody>
      </p:sp>
      <p:pic>
        <p:nvPicPr>
          <p:cNvPr id="15" name="Picture 2" descr="D:\Desktop\logoYE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32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83" y="1962126"/>
            <a:ext cx="2710472" cy="452022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747" y="1604727"/>
            <a:ext cx="7367196" cy="494891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890427" y="986086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smtClean="0">
                <a:solidFill>
                  <a:schemeClr val="bg1"/>
                </a:solidFill>
                <a:latin typeface="Broadway" panose="04040905080B02020502" pitchFamily="82" charset="0"/>
              </a:rPr>
              <a:t>İŞ GÜVENLİĞİ MALZEMELERİ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-57454" y="1404672"/>
            <a:ext cx="369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u="sng" dirty="0" smtClean="0">
                <a:solidFill>
                  <a:schemeClr val="accent5">
                    <a:lumMod val="75000"/>
                  </a:schemeClr>
                </a:solidFill>
              </a:rPr>
              <a:t>İŞ GÜVENLİĞİ UYGUMA ÖRNEĞİ</a:t>
            </a:r>
            <a:endParaRPr lang="tr-TR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39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37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407368" y="1201291"/>
            <a:ext cx="10585176" cy="533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9" indent="-342909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8" indent="-285756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80000"/>
              </a:lnSpc>
              <a:buFont typeface="Arial" charset="0"/>
              <a:buNone/>
              <a:defRPr/>
            </a:pPr>
            <a:endParaRPr lang="tr-TR" sz="2200" i="1" dirty="0">
              <a:solidFill>
                <a:srgbClr val="002060"/>
              </a:solidFill>
            </a:endParaRPr>
          </a:p>
          <a:p>
            <a:pPr indent="12700" algn="just">
              <a:lnSpc>
                <a:spcPct val="80000"/>
              </a:lnSpc>
              <a:buFont typeface="Arial" charset="0"/>
              <a:buChar char="•"/>
              <a:defRPr/>
            </a:pPr>
            <a:endParaRPr lang="tr-TR" altLang="tr-TR" sz="2400" dirty="0"/>
          </a:p>
          <a:p>
            <a:pPr indent="12700" algn="just">
              <a:lnSpc>
                <a:spcPct val="80000"/>
              </a:lnSpc>
              <a:buFont typeface="Arial" charset="0"/>
              <a:buChar char="•"/>
              <a:defRPr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275" y="3867262"/>
            <a:ext cx="3528392" cy="20882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447" y="1561068"/>
            <a:ext cx="5268116" cy="477095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303914" y="865951"/>
            <a:ext cx="5576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smtClean="0">
                <a:solidFill>
                  <a:srgbClr val="C76C27"/>
                </a:solidFill>
                <a:latin typeface="Broadway" panose="04040905080B02020502" pitchFamily="82" charset="0"/>
              </a:rPr>
              <a:t>YÜKSEK GERİLİMDE İŞ GÜVENLİĞİ</a:t>
            </a:r>
            <a:endParaRPr lang="tr-TR" sz="2400" u="sng" dirty="0">
              <a:solidFill>
                <a:srgbClr val="C76C27"/>
              </a:solidFill>
              <a:latin typeface="Broadway" panose="04040905080B02020502" pitchFamily="8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720555" y="849236"/>
            <a:ext cx="2620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C76C27"/>
                </a:solidFill>
                <a:latin typeface="Broadway" panose="04040905080B02020502" pitchFamily="82" charset="0"/>
              </a:rPr>
              <a:t>ŞALT SAHASI</a:t>
            </a:r>
          </a:p>
        </p:txBody>
      </p:sp>
      <p:pic>
        <p:nvPicPr>
          <p:cNvPr id="17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91" y="1627040"/>
            <a:ext cx="3521576" cy="19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9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407368" y="1860534"/>
            <a:ext cx="10585176" cy="491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9" indent="-342909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8" indent="-285756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9" indent="-3429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altLang="tr-TR" sz="2000" dirty="0"/>
          </a:p>
          <a:p>
            <a:pPr indent="12700" algn="just">
              <a:lnSpc>
                <a:spcPct val="80000"/>
              </a:lnSpc>
              <a:buFont typeface="Arial" charset="0"/>
              <a:buChar char="•"/>
              <a:defRPr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73" y="1252033"/>
            <a:ext cx="9361043" cy="5080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780910" y="621932"/>
            <a:ext cx="3838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smtClean="0">
                <a:solidFill>
                  <a:srgbClr val="FFFF00"/>
                </a:solidFill>
                <a:latin typeface="Broadway" panose="04040905080B02020502" pitchFamily="82" charset="0"/>
              </a:rPr>
              <a:t>PANO TOPRAKLAMASI</a:t>
            </a:r>
            <a:endParaRPr lang="tr-TR" sz="2400" u="sng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79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39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8548" y="767412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3" y="1395775"/>
            <a:ext cx="9505059" cy="504557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902580" y="811628"/>
            <a:ext cx="3234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u="sng" dirty="0" smtClean="0">
                <a:solidFill>
                  <a:srgbClr val="FFFF00"/>
                </a:solidFill>
                <a:latin typeface="Broadway" panose="04040905080B02020502" pitchFamily="82" charset="0"/>
              </a:rPr>
              <a:t>KISA DEVRELER</a:t>
            </a:r>
            <a:endParaRPr lang="tr-TR" sz="2800" u="sng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45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4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551384" y="1772816"/>
            <a:ext cx="59461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Topraklama </a:t>
            </a: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Çeşitleri </a:t>
            </a:r>
          </a:p>
          <a:p>
            <a:endParaRPr lang="tr-TR" sz="24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u="sng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Koruma</a:t>
            </a:r>
            <a:r>
              <a:rPr lang="tr-TR" sz="2400" dirty="0" smtClean="0">
                <a:latin typeface="Trebuchet MS" panose="020B0603020202020204" pitchFamily="34" charset="0"/>
              </a:rPr>
              <a:t> topraklaması</a:t>
            </a:r>
          </a:p>
          <a:p>
            <a:endParaRPr lang="tr-TR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u="sng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İşletme</a:t>
            </a:r>
            <a:r>
              <a:rPr lang="tr-TR" sz="2400" dirty="0" smtClean="0">
                <a:latin typeface="Trebuchet MS" panose="020B0603020202020204" pitchFamily="34" charset="0"/>
              </a:rPr>
              <a:t> topraklaması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u="sng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Fonksiyon</a:t>
            </a:r>
            <a:r>
              <a:rPr lang="tr-TR" sz="2400" dirty="0" smtClean="0">
                <a:latin typeface="Trebuchet MS" panose="020B0603020202020204" pitchFamily="34" charset="0"/>
              </a:rPr>
              <a:t> topraklaması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u="sng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Yıldırımın </a:t>
            </a:r>
            <a:r>
              <a:rPr lang="tr-TR" sz="2400" b="1" u="sng" dirty="0">
                <a:solidFill>
                  <a:srgbClr val="FF33CC"/>
                </a:solidFill>
                <a:latin typeface="Trebuchet MS" panose="020B0603020202020204" pitchFamily="34" charset="0"/>
              </a:rPr>
              <a:t>etkilerine </a:t>
            </a:r>
            <a:r>
              <a:rPr lang="tr-TR" sz="2400" b="1" u="sng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karşı</a:t>
            </a:r>
            <a:r>
              <a:rPr lang="tr-TR" sz="2400" dirty="0" smtClean="0">
                <a:solidFill>
                  <a:srgbClr val="FF33CC"/>
                </a:solidFill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latin typeface="Trebuchet MS" panose="020B0603020202020204" pitchFamily="34" charset="0"/>
              </a:rPr>
              <a:t>topraklama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tr-TR" sz="2400" dirty="0">
              <a:latin typeface="Trebuchet MS" panose="020B0603020202020204" pitchFamily="34" charset="0"/>
            </a:endParaRPr>
          </a:p>
          <a:p>
            <a:r>
              <a:rPr lang="tr-TR" sz="2400" dirty="0" smtClean="0">
                <a:latin typeface="Trebuchet MS" panose="020B0603020202020204" pitchFamily="34" charset="0"/>
              </a:rPr>
              <a:t>    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endParaRPr lang="tr-TR" sz="2400" dirty="0" smtClean="0"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103" y="2249612"/>
            <a:ext cx="5270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5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40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1" y="1522939"/>
            <a:ext cx="9571027" cy="480908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12367" y="818507"/>
            <a:ext cx="662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u="sng" dirty="0" smtClean="0">
                <a:solidFill>
                  <a:srgbClr val="00B050"/>
                </a:solidFill>
                <a:latin typeface="Broadway" panose="04040905080B02020502" pitchFamily="82" charset="0"/>
              </a:rPr>
              <a:t>ELEKTRİK SİSTEMLERİNDE ÖLÇÜM</a:t>
            </a:r>
            <a:endParaRPr lang="tr-TR" sz="2800" u="sng" dirty="0">
              <a:solidFill>
                <a:srgbClr val="00B050"/>
              </a:solidFill>
              <a:latin typeface="Broadway" panose="04040905080B02020502" pitchFamily="82" charset="0"/>
            </a:endParaRP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84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24" y="1373282"/>
            <a:ext cx="9529440" cy="485711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537587" y="770396"/>
            <a:ext cx="875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u="sng" dirty="0" smtClean="0">
                <a:solidFill>
                  <a:srgbClr val="00B0F0"/>
                </a:solidFill>
                <a:latin typeface="Broadway" panose="04040905080B02020502" pitchFamily="82" charset="0"/>
              </a:rPr>
              <a:t>PARATONER TOPRAKLAMASI - TOPRAKLAMA</a:t>
            </a:r>
            <a:endParaRPr lang="tr-TR" sz="2800" u="sng" dirty="0">
              <a:solidFill>
                <a:srgbClr val="00B0F0"/>
              </a:solidFill>
              <a:latin typeface="Broadway" panose="04040905080B02020502" pitchFamily="82" charset="0"/>
            </a:endParaRP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1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401693" y="1278675"/>
            <a:ext cx="1071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b="1" dirty="0" smtClean="0"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tr-TR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43" y="1573776"/>
            <a:ext cx="2571751" cy="17811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469" y="3979534"/>
            <a:ext cx="2733675" cy="16764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272" y="1728405"/>
            <a:ext cx="693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1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349869" y="1700810"/>
            <a:ext cx="1093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tr-TR" b="1" dirty="0" smtClean="0"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tr-TR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1413752"/>
            <a:ext cx="9770368" cy="4918275"/>
          </a:xfrm>
          <a:prstGeom prst="rect">
            <a:avLst/>
          </a:prstGeom>
        </p:spPr>
      </p:pic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8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6" name="Dikdörtgen 5"/>
          <p:cNvSpPr/>
          <p:nvPr/>
        </p:nvSpPr>
        <p:spPr>
          <a:xfrm>
            <a:off x="549083" y="1042551"/>
            <a:ext cx="107185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u="sng" dirty="0" smtClean="0">
                <a:solidFill>
                  <a:srgbClr val="00B050"/>
                </a:solidFill>
                <a:latin typeface="Broadway" panose="04040905080B02020502" pitchFamily="82" charset="0"/>
              </a:rPr>
              <a:t>TOPRAKLAMA</a:t>
            </a:r>
          </a:p>
          <a:p>
            <a:pPr algn="ctr"/>
            <a:endParaRPr lang="tr-TR" sz="2400" u="sng" dirty="0">
              <a:solidFill>
                <a:schemeClr val="bg1"/>
              </a:solidFill>
            </a:endParaRPr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35" y="1687008"/>
            <a:ext cx="5270500" cy="450723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488" y="1707975"/>
            <a:ext cx="5201045" cy="4486275"/>
          </a:xfrm>
          <a:prstGeom prst="rect">
            <a:avLst/>
          </a:prstGeom>
        </p:spPr>
      </p:pic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70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07369" y="1009358"/>
            <a:ext cx="590465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 smtClean="0">
                <a:solidFill>
                  <a:srgbClr val="0070C0"/>
                </a:solidFill>
                <a:latin typeface="Broadway" panose="04040905080B02020502" pitchFamily="82" charset="0"/>
              </a:rPr>
              <a:t>Çalışanların </a:t>
            </a:r>
            <a:r>
              <a:rPr lang="tr-TR" sz="2200" b="1" dirty="0">
                <a:solidFill>
                  <a:srgbClr val="0070C0"/>
                </a:solidFill>
                <a:latin typeface="Broadway" panose="04040905080B02020502" pitchFamily="82" charset="0"/>
              </a:rPr>
              <a:t>güvenliğini sağlamak için alınacak önlemler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tr-TR" sz="2000" dirty="0">
                <a:latin typeface="Trebuchet MS" panose="020B0603020202020204" pitchFamily="34" charset="0"/>
              </a:rPr>
              <a:t> 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Kuvvetli akım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tesislerinde</a:t>
            </a:r>
          </a:p>
          <a:p>
            <a:pPr marL="324000" fontAlgn="base"/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çalışan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görevlilere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, çalıştığı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kuruluş</a:t>
            </a:r>
          </a:p>
          <a:p>
            <a:pPr marL="324000" fontAlgn="base"/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yada 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işletme tarafından </a:t>
            </a:r>
            <a:r>
              <a:rPr lang="tr-TR" sz="2200" dirty="0">
                <a:solidFill>
                  <a:srgbClr val="C4442A"/>
                </a:solidFill>
                <a:latin typeface="Trebuchet MS" panose="020B0603020202020204" pitchFamily="34" charset="0"/>
              </a:rPr>
              <a:t>yapacağı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iş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ve</a:t>
            </a:r>
          </a:p>
          <a:p>
            <a:pPr marL="324000" fontAlgn="base"/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yükümlülükler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konusunda bilgi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verilecek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ve gerekli açıklamalar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yapılacaktır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Yaptırılan 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iş, sağlık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ve yaşam 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için tehlikeli ise,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işi yaptıran, çalışanları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gerekli koruyucu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malzemelerle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donatmak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zorundadır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. 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Tesisin uygun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noktalarında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kaza durumlarında </a:t>
            </a:r>
            <a:r>
              <a:rPr lang="tr-TR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gerekli </a:t>
            </a:r>
            <a:r>
              <a:rPr lang="tr-TR" sz="2200" dirty="0">
                <a:solidFill>
                  <a:srgbClr val="002060"/>
                </a:solidFill>
                <a:latin typeface="Trebuchet MS" panose="020B0603020202020204" pitchFamily="34" charset="0"/>
              </a:rPr>
              <a:t>olacak </a:t>
            </a:r>
            <a:r>
              <a:rPr lang="tr-TR" sz="2200" dirty="0">
                <a:solidFill>
                  <a:srgbClr val="7030A0"/>
                </a:solidFill>
                <a:latin typeface="Trebuchet MS" panose="020B0603020202020204" pitchFamily="34" charset="0"/>
              </a:rPr>
              <a:t>ilk yardım </a:t>
            </a:r>
            <a:r>
              <a:rPr lang="tr-TR" sz="22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malzemeleri</a:t>
            </a:r>
            <a:r>
              <a:rPr lang="tr-TR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7030A0"/>
                </a:solidFill>
                <a:latin typeface="Trebuchet MS" panose="020B0603020202020204" pitchFamily="34" charset="0"/>
              </a:rPr>
              <a:t>ve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>
                <a:solidFill>
                  <a:srgbClr val="7030A0"/>
                </a:solidFill>
                <a:latin typeface="Trebuchet MS" panose="020B0603020202020204" pitchFamily="34" charset="0"/>
              </a:rPr>
              <a:t>kurtarma aygıtları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her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an güvenle kullanılabilir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durumda hazır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bulundurulacaktır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032" y="1703997"/>
            <a:ext cx="5315376" cy="4381500"/>
          </a:xfrm>
          <a:prstGeom prst="rect">
            <a:avLst/>
          </a:prstGeom>
        </p:spPr>
      </p:pic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3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9766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797" y="4680468"/>
            <a:ext cx="4876811" cy="21336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001" y="764706"/>
            <a:ext cx="6934200" cy="39052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405" y="4776290"/>
            <a:ext cx="3441943" cy="195171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6280" y="1700808"/>
            <a:ext cx="2738837" cy="2736304"/>
          </a:xfrm>
          <a:prstGeom prst="rect">
            <a:avLst/>
          </a:prstGeom>
        </p:spPr>
      </p:pic>
      <p:sp>
        <p:nvSpPr>
          <p:cNvPr id="16" name="Dikdörtgen 24"/>
          <p:cNvSpPr/>
          <p:nvPr/>
        </p:nvSpPr>
        <p:spPr>
          <a:xfrm>
            <a:off x="1394540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47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47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51384" y="1166858"/>
            <a:ext cx="101531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tr-TR" sz="2200" dirty="0">
              <a:solidFill>
                <a:srgbClr val="FF0000"/>
              </a:solidFill>
            </a:endParaRPr>
          </a:p>
          <a:p>
            <a:pPr algn="just" fontAlgn="base"/>
            <a:r>
              <a:rPr lang="tr-TR" sz="2200" dirty="0"/>
              <a:t> </a:t>
            </a:r>
            <a:r>
              <a:rPr lang="tr-TR" sz="2200" dirty="0" smtClean="0"/>
              <a:t>   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Önemli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elektrik üretim ve dağıtım tesisleri</a:t>
            </a:r>
            <a:r>
              <a:rPr lang="tr-TR" sz="2400" dirty="0">
                <a:latin typeface="Trebuchet MS" panose="020B0603020202020204" pitchFamily="34" charset="0"/>
              </a:rPr>
              <a:t> </a:t>
            </a:r>
            <a:r>
              <a:rPr lang="tr-TR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her an genel ya da özel telefon iletişim tesisleri aracılığı ile birbirine bağlanacaktır</a:t>
            </a:r>
            <a:r>
              <a:rPr lang="tr-T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</a:p>
          <a:p>
            <a:pPr algn="just" fontAlgn="base"/>
            <a:r>
              <a:rPr lang="tr-TR" sz="2200" dirty="0"/>
              <a:t> </a:t>
            </a:r>
            <a:r>
              <a:rPr lang="tr-TR" sz="2200" dirty="0" smtClean="0"/>
              <a:t>   </a:t>
            </a:r>
            <a:r>
              <a:rPr lang="tr-TR" sz="2200" dirty="0" smtClean="0">
                <a:latin typeface="Trebuchet MS" panose="020B0603020202020204" pitchFamily="34" charset="0"/>
              </a:rPr>
              <a:t>Tesisi </a:t>
            </a:r>
            <a:r>
              <a:rPr lang="tr-TR" sz="2200" dirty="0">
                <a:latin typeface="Trebuchet MS" panose="020B0603020202020204" pitchFamily="34" charset="0"/>
              </a:rPr>
              <a:t>bitirilen hava hatlarına ilk gerilim uygulanmasından </a:t>
            </a:r>
            <a:r>
              <a:rPr lang="tr-TR" sz="28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en az üç gün önce</a:t>
            </a:r>
            <a:r>
              <a:rPr lang="tr-TR" sz="2200" dirty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yerel gereklere ve olanaklara göre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aşağıdaki bilgileri de </a:t>
            </a:r>
            <a:r>
              <a:rPr lang="tr-TR" sz="2400" u="sng" dirty="0">
                <a:solidFill>
                  <a:srgbClr val="7030A0"/>
                </a:solidFill>
              </a:rPr>
              <a:t>kapsayan </a:t>
            </a:r>
            <a:r>
              <a:rPr lang="tr-TR" sz="24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bildiriler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yayınlanacaktır</a:t>
            </a:r>
            <a:r>
              <a:rPr lang="tr-TR" sz="24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:  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*</a:t>
            </a:r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Hava </a:t>
            </a:r>
            <a:r>
              <a:rPr lang="tr-TR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hattının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yeri 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*Hava </a:t>
            </a:r>
            <a:r>
              <a:rPr lang="tr-TR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hattının 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gerilimi 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*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Doğabilecek tehlikeler  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*</a:t>
            </a:r>
            <a:r>
              <a:rPr lang="tr-TR" sz="2400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Hat </a:t>
            </a:r>
            <a:r>
              <a:rPr lang="tr-TR" sz="2400" u="sng" dirty="0">
                <a:solidFill>
                  <a:srgbClr val="00B050"/>
                </a:solidFill>
                <a:latin typeface="Trebuchet MS" panose="020B0603020202020204" pitchFamily="34" charset="0"/>
              </a:rPr>
              <a:t>dolayında bulunanların dikkat edeceği konular</a:t>
            </a:r>
            <a:r>
              <a:rPr lang="tr-T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 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endParaRPr lang="tr-TR" sz="2200" dirty="0">
              <a:solidFill>
                <a:srgbClr val="FF0000"/>
              </a:solidFill>
            </a:endParaRPr>
          </a:p>
          <a:p>
            <a:pPr algn="just" fontAlgn="base"/>
            <a:r>
              <a:rPr lang="tr-TR" sz="2200" dirty="0"/>
              <a:t> </a:t>
            </a:r>
            <a:r>
              <a:rPr lang="tr-TR" sz="2200" dirty="0">
                <a:latin typeface="Trebuchet MS" panose="020B0603020202020204" pitchFamily="34" charset="0"/>
              </a:rPr>
              <a:t>Bir hava hattında </a:t>
            </a:r>
            <a:r>
              <a:rPr lang="tr-TR" sz="2400" dirty="0">
                <a:solidFill>
                  <a:srgbClr val="7030A0"/>
                </a:solidFill>
                <a:latin typeface="Trebuchet MS" panose="020B0603020202020204" pitchFamily="34" charset="0"/>
              </a:rPr>
              <a:t>iletkenlerin kesitinin arttırılması</a:t>
            </a:r>
            <a:r>
              <a:rPr lang="tr-TR" sz="2200" dirty="0">
                <a:latin typeface="Trebuchet MS" panose="020B0603020202020204" pitchFamily="34" charset="0"/>
              </a:rPr>
              <a:t> ya da hatta </a:t>
            </a:r>
            <a:r>
              <a:rPr lang="tr-TR" sz="2200" dirty="0">
                <a:solidFill>
                  <a:srgbClr val="7030A0"/>
                </a:solidFill>
                <a:latin typeface="Trebuchet MS" panose="020B0603020202020204" pitchFamily="34" charset="0"/>
              </a:rPr>
              <a:t>yeni iletkenlerin çekilmesi durumlarında</a:t>
            </a:r>
            <a:r>
              <a:rPr lang="tr-TR" sz="2200" dirty="0">
                <a:latin typeface="Trebuchet MS" panose="020B0603020202020204" pitchFamily="34" charset="0"/>
              </a:rPr>
              <a:t> direklerin ve temellerinin o sıradaki </a:t>
            </a:r>
            <a:r>
              <a:rPr lang="tr-TR" sz="24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gerçek dayanımlarının artan yüke göre yeterliliği doğrulanacaktır</a:t>
            </a:r>
            <a:r>
              <a:rPr lang="tr-TR" sz="24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endParaRPr lang="tr-TR" sz="2400" u="sn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2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9390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6391" y="1341438"/>
            <a:ext cx="10686156" cy="467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9" indent="-342909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8" indent="-285756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70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endParaRPr lang="tr-TR" sz="2000" i="1" dirty="0">
              <a:solidFill>
                <a:srgbClr val="002060"/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sp>
        <p:nvSpPr>
          <p:cNvPr id="12" name="Dikdörtgen 24"/>
          <p:cNvSpPr/>
          <p:nvPr/>
        </p:nvSpPr>
        <p:spPr>
          <a:xfrm>
            <a:off x="1270091" y="328122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9428" y="1268769"/>
            <a:ext cx="100091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tr-TR" sz="2200" dirty="0" smtClean="0">
                <a:latin typeface="Trebuchet MS" panose="020B0603020202020204" pitchFamily="34" charset="0"/>
              </a:rPr>
              <a:t>a</a:t>
            </a:r>
            <a:r>
              <a:rPr lang="tr-TR" sz="2200" dirty="0">
                <a:latin typeface="Trebuchet MS" panose="020B0603020202020204" pitchFamily="34" charset="0"/>
              </a:rPr>
              <a:t>) 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Hava hatlarının denetimi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 </a:t>
            </a:r>
            <a:r>
              <a:rPr lang="tr-TR" sz="2200" dirty="0" smtClean="0">
                <a:latin typeface="Trebuchet MS" panose="020B0603020202020204" pitchFamily="34" charset="0"/>
              </a:rPr>
              <a:t>İşletme </a:t>
            </a:r>
            <a:r>
              <a:rPr lang="tr-TR" sz="2200" dirty="0">
                <a:latin typeface="Trebuchet MS" panose="020B0603020202020204" pitchFamily="34" charset="0"/>
              </a:rPr>
              <a:t>tarafından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belirli sürelerde </a:t>
            </a:r>
            <a:r>
              <a:rPr lang="tr-TR" sz="2200" dirty="0">
                <a:latin typeface="Trebuchet MS" panose="020B0603020202020204" pitchFamily="34" charset="0"/>
              </a:rPr>
              <a:t>hava hatları ve direkler, topraklamalar dahil denetlenmeli ve yoklanmalıdır. </a:t>
            </a:r>
          </a:p>
          <a:p>
            <a:pPr algn="just" fontAlgn="base"/>
            <a:r>
              <a:rPr lang="tr-TR" sz="2200" dirty="0" smtClean="0">
                <a:latin typeface="Trebuchet MS" panose="020B0603020202020204" pitchFamily="34" charset="0"/>
              </a:rPr>
              <a:t>b)</a:t>
            </a:r>
            <a:r>
              <a:rPr lang="tr-TR" sz="2200" dirty="0">
                <a:latin typeface="Trebuchet MS" panose="020B0603020202020204" pitchFamily="34" charset="0"/>
              </a:rPr>
              <a:t> 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Hava </a:t>
            </a:r>
            <a:r>
              <a:rPr lang="tr-TR" sz="2200" dirty="0">
                <a:solidFill>
                  <a:srgbClr val="C00000"/>
                </a:solidFill>
                <a:latin typeface="Trebuchet MS" panose="020B0603020202020204" pitchFamily="34" charset="0"/>
              </a:rPr>
              <a:t>hatları dışındaki kuvvetli akım tesisleri</a:t>
            </a:r>
            <a:r>
              <a:rPr lang="tr-TR" sz="2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</a:t>
            </a:r>
            <a:r>
              <a:rPr lang="tr-TR" sz="2200" dirty="0" smtClean="0">
                <a:latin typeface="Trebuchet MS" panose="020B0603020202020204" pitchFamily="34" charset="0"/>
              </a:rPr>
              <a:t> İşletme </a:t>
            </a:r>
            <a:r>
              <a:rPr lang="tr-TR" sz="2200" dirty="0">
                <a:latin typeface="Trebuchet MS" panose="020B0603020202020204" pitchFamily="34" charset="0"/>
              </a:rPr>
              <a:t>tarafından tesisin özellikleri göz önüne alınarak belirli aralıklarla </a:t>
            </a:r>
            <a:r>
              <a:rPr lang="tr-TR" sz="2200" u="sng" dirty="0">
                <a:solidFill>
                  <a:srgbClr val="7030A0"/>
                </a:solidFill>
                <a:latin typeface="Trebuchet MS" panose="020B0603020202020204" pitchFamily="34" charset="0"/>
              </a:rPr>
              <a:t>denetleme ve yoklamaların süresi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hiç bir zaman 2 yılı geçmemelidir</a:t>
            </a:r>
            <a:r>
              <a:rPr lang="tr-TR" sz="2200" dirty="0">
                <a:latin typeface="Trebuchet MS" panose="020B0603020202020204" pitchFamily="34" charset="0"/>
              </a:rPr>
              <a:t>. Yoklama ve bakımların sonuçları düzenli olarak </a:t>
            </a:r>
            <a:r>
              <a:rPr lang="tr-TR" sz="2200" dirty="0" smtClean="0">
                <a:latin typeface="Trebuchet MS" panose="020B0603020202020204" pitchFamily="34" charset="0"/>
              </a:rPr>
              <a:t>kaydedilmelidir.</a:t>
            </a:r>
            <a:endParaRPr lang="tr-TR" sz="2200" dirty="0">
              <a:latin typeface="Trebuchet MS" panose="020B0603020202020204" pitchFamily="34" charset="0"/>
            </a:endParaRPr>
          </a:p>
          <a:p>
            <a:pPr algn="just" fontAlgn="base"/>
            <a:r>
              <a:rPr lang="tr-TR" sz="2200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Devre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dışı edilen kullanılmayacak hatlar topraklanmalıdır</a:t>
            </a:r>
            <a:r>
              <a:rPr lang="tr-TR" sz="2200" dirty="0" smtClean="0">
                <a:latin typeface="Trebuchet MS" panose="020B0603020202020204" pitchFamily="34" charset="0"/>
              </a:rPr>
              <a:t>. Uzun </a:t>
            </a:r>
            <a:r>
              <a:rPr lang="tr-TR" sz="2200" dirty="0">
                <a:latin typeface="Trebuchet MS" panose="020B0603020202020204" pitchFamily="34" charset="0"/>
              </a:rPr>
              <a:t>süre işletme dışında bırakılacak hava hatları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ya tamamen sökülecek</a:t>
            </a:r>
            <a:r>
              <a:rPr lang="tr-TR" sz="2200" dirty="0">
                <a:latin typeface="Trebuchet MS" panose="020B0603020202020204" pitchFamily="34" charset="0"/>
              </a:rPr>
              <a:t> </a:t>
            </a:r>
            <a:r>
              <a:rPr lang="tr-TR" sz="2200" u="sng" dirty="0">
                <a:solidFill>
                  <a:srgbClr val="C00000"/>
                </a:solidFill>
                <a:latin typeface="Trebuchet MS" panose="020B0603020202020204" pitchFamily="34" charset="0"/>
              </a:rPr>
              <a:t>ya da işletmede bulunan hatlar gibi düzenli biçimde belirli sürede bakımı yapılacaktır</a:t>
            </a:r>
            <a:r>
              <a:rPr lang="tr-TR" sz="2200" dirty="0">
                <a:latin typeface="Trebuchet MS" panose="020B0603020202020204" pitchFamily="34" charset="0"/>
              </a:rPr>
              <a:t>.</a:t>
            </a:r>
          </a:p>
          <a:p>
            <a:pPr fontAlgn="base"/>
            <a:endParaRPr lang="tr-TR" sz="22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tr-TR" sz="2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SEKİZİNCİ </a:t>
            </a:r>
            <a:r>
              <a:rPr lang="tr-TR" sz="2200" b="1" dirty="0">
                <a:solidFill>
                  <a:srgbClr val="FF0000"/>
                </a:solidFill>
                <a:latin typeface="Trebuchet MS" panose="020B0603020202020204" pitchFamily="34" charset="0"/>
              </a:rPr>
              <a:t>BÖLÜM</a:t>
            </a:r>
            <a:endParaRPr lang="tr-TR" sz="2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base"/>
            <a:r>
              <a:rPr lang="tr-TR" sz="2200" b="1" dirty="0">
                <a:solidFill>
                  <a:srgbClr val="FF0000"/>
                </a:solidFill>
                <a:latin typeface="Trebuchet MS" panose="020B0603020202020204" pitchFamily="34" charset="0"/>
              </a:rPr>
              <a:t>Yürürlüğe İlişkin Hükümler</a:t>
            </a:r>
            <a:endParaRPr lang="tr-TR" sz="2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 fontAlgn="base"/>
            <a:r>
              <a:rPr lang="tr-TR" sz="2200" dirty="0">
                <a:solidFill>
                  <a:srgbClr val="0070C0"/>
                </a:solidFill>
                <a:latin typeface="Trebuchet MS" panose="020B0603020202020204" pitchFamily="34" charset="0"/>
              </a:rPr>
              <a:t>Yürürlükten kaldırılan yönetmelik</a:t>
            </a:r>
          </a:p>
          <a:p>
            <a:pPr algn="just" fontAlgn="base"/>
            <a:r>
              <a:rPr lang="tr-TR" sz="2200" dirty="0">
                <a:latin typeface="Trebuchet MS" panose="020B0603020202020204" pitchFamily="34" charset="0"/>
              </a:rPr>
              <a:t> 21 Kasım 1978 tarih ve 16466 sayılı Resmi </a:t>
            </a:r>
            <a:r>
              <a:rPr lang="tr-TR" sz="2200" dirty="0" err="1">
                <a:latin typeface="Trebuchet MS" panose="020B0603020202020204" pitchFamily="34" charset="0"/>
              </a:rPr>
              <a:t>Gazete‘de</a:t>
            </a:r>
            <a:r>
              <a:rPr lang="tr-TR" sz="2200" dirty="0">
                <a:latin typeface="Trebuchet MS" panose="020B0603020202020204" pitchFamily="34" charset="0"/>
              </a:rPr>
              <a:t> yayımlanan Elektrik Kuvvetli Akım Tesisleri Yönetmeliği yürürlükten kalkmıştır.</a:t>
            </a:r>
            <a:endParaRPr lang="tr-TR" sz="2200" b="1" dirty="0">
              <a:latin typeface="Trebuchet MS" panose="020B0603020202020204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6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49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6391" y="1341445"/>
            <a:ext cx="10686156" cy="525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9" indent="-342909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8" indent="-285756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70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endParaRPr lang="tr-TR" i="1" dirty="0">
              <a:solidFill>
                <a:srgbClr val="002060"/>
              </a:solidFill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1556991"/>
            <a:ext cx="10058400" cy="484508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3217986" y="972124"/>
            <a:ext cx="5396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smtClean="0">
                <a:solidFill>
                  <a:schemeClr val="bg1"/>
                </a:solidFill>
              </a:rPr>
              <a:t>GÜVENLİKSİZ ÇALIŞMA ÖRNEĞİ</a:t>
            </a:r>
            <a:endParaRPr lang="tr-TR" sz="2400" u="sng" dirty="0">
              <a:solidFill>
                <a:schemeClr val="bg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5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38856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5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-17573" y="7308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767409" y="764710"/>
            <a:ext cx="73357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AYDINLATMA VE </a:t>
            </a: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PRİZ </a:t>
            </a:r>
            <a:r>
              <a:rPr lang="tr-TR" sz="2400" b="1" dirty="0">
                <a:solidFill>
                  <a:srgbClr val="FF0000"/>
                </a:solidFill>
                <a:latin typeface="Broadway" panose="04040905080B02020502" pitchFamily="82" charset="0"/>
              </a:rPr>
              <a:t>DEVRE </a:t>
            </a:r>
            <a:r>
              <a:rPr lang="tr-TR" sz="2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ELEMANLARI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Fişler</a:t>
            </a:r>
          </a:p>
          <a:p>
            <a:pPr marL="360000"/>
            <a:r>
              <a:rPr lang="tr-TR" sz="2400" u="sng" dirty="0" smtClean="0">
                <a:latin typeface="Trebuchet MS" panose="020B0603020202020204" pitchFamily="34" charset="0"/>
              </a:rPr>
              <a:t>Bir </a:t>
            </a:r>
            <a:r>
              <a:rPr lang="tr-TR" sz="2400" u="sng" dirty="0">
                <a:latin typeface="Trebuchet MS" panose="020B0603020202020204" pitchFamily="34" charset="0"/>
              </a:rPr>
              <a:t>elektrikli cihaz veya uzatma kablosu iletkenlerinin bağlandığı, </a:t>
            </a:r>
            <a:r>
              <a:rPr lang="tr-TR" sz="24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kontakları aracılığıyla prizden elektrik enerjisi alınmasını sağlayan </a:t>
            </a:r>
            <a:r>
              <a:rPr lang="tr-TR" sz="24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gereçtir</a:t>
            </a:r>
            <a:r>
              <a:rPr lang="tr-TR" sz="2400" dirty="0" smtClean="0">
                <a:latin typeface="Trebuchet MS" panose="020B0603020202020204" pitchFamily="34" charset="0"/>
              </a:rPr>
              <a:t>. </a:t>
            </a:r>
          </a:p>
          <a:p>
            <a:pPr marL="360000"/>
            <a:r>
              <a:rPr lang="tr-TR" sz="2400" i="1" u="sng" dirty="0" smtClean="0">
                <a:latin typeface="Trebuchet MS" panose="020B0603020202020204" pitchFamily="34" charset="0"/>
              </a:rPr>
              <a:t>Fiş </a:t>
            </a:r>
            <a:r>
              <a:rPr lang="tr-TR" sz="2400" i="1" u="sng" dirty="0">
                <a:latin typeface="Trebuchet MS" panose="020B0603020202020204" pitchFamily="34" charset="0"/>
              </a:rPr>
              <a:t>gövdesi bakalit, sert PVC, </a:t>
            </a:r>
            <a:r>
              <a:rPr lang="tr-TR" sz="2400" i="1" u="sng" dirty="0" err="1">
                <a:latin typeface="Trebuchet MS" panose="020B0603020202020204" pitchFamily="34" charset="0"/>
              </a:rPr>
              <a:t>termoplastikten</a:t>
            </a:r>
            <a:r>
              <a:rPr lang="tr-TR" sz="2400" i="1" u="sng" dirty="0">
                <a:latin typeface="Trebuchet MS" panose="020B0603020202020204" pitchFamily="34" charset="0"/>
              </a:rPr>
              <a:t> yapılmaktadır</a:t>
            </a:r>
            <a:r>
              <a:rPr lang="tr-TR" sz="2400" dirty="0">
                <a:latin typeface="Trebuchet MS" panose="020B0603020202020204" pitchFamily="34" charset="0"/>
              </a:rPr>
              <a:t>. </a:t>
            </a:r>
            <a:r>
              <a:rPr lang="tr-TR" sz="2400" i="1" u="sng" dirty="0" smtClean="0">
                <a:latin typeface="Trebuchet MS" panose="020B0603020202020204" pitchFamily="34" charset="0"/>
              </a:rPr>
              <a:t>Fiş </a:t>
            </a:r>
            <a:r>
              <a:rPr lang="tr-TR" sz="2400" i="1" u="sng" dirty="0">
                <a:latin typeface="Trebuchet MS" panose="020B0603020202020204" pitchFamily="34" charset="0"/>
              </a:rPr>
              <a:t>kontakları pirinçten </a:t>
            </a:r>
            <a:r>
              <a:rPr lang="tr-TR" sz="2400" i="1" u="sng" dirty="0" smtClean="0">
                <a:latin typeface="Trebuchet MS" panose="020B0603020202020204" pitchFamily="34" charset="0"/>
              </a:rPr>
              <a:t>yapılmaktadır</a:t>
            </a:r>
            <a:r>
              <a:rPr lang="tr-TR" sz="2400" dirty="0" smtClean="0">
                <a:latin typeface="Trebuchet MS" panose="020B0603020202020204" pitchFamily="34" charset="0"/>
              </a:rPr>
              <a:t>.</a:t>
            </a:r>
            <a:endParaRPr lang="tr-TR" sz="24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Kullanım </a:t>
            </a:r>
            <a:r>
              <a:rPr lang="tr-TR" sz="2400" dirty="0">
                <a:solidFill>
                  <a:srgbClr val="FF33CC"/>
                </a:solidFill>
                <a:latin typeface="Broadway" panose="04040905080B02020502" pitchFamily="82" charset="0"/>
              </a:rPr>
              <a:t>yerlerine </a:t>
            </a:r>
            <a:r>
              <a:rPr lang="tr-TR" sz="24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göre;</a:t>
            </a:r>
          </a:p>
          <a:p>
            <a:pPr marL="7200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 </a:t>
            </a:r>
            <a:r>
              <a:rPr lang="tr-TR" sz="24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M</a:t>
            </a:r>
            <a:r>
              <a:rPr lang="tr-TR" sz="24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onofaze</a:t>
            </a:r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</a:t>
            </a:r>
            <a:r>
              <a:rPr lang="tr-TR" sz="24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Trifaze</a:t>
            </a:r>
            <a:r>
              <a:rPr lang="tr-TR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Enerji Alış şekillerine Göre; </a:t>
            </a:r>
          </a:p>
          <a:p>
            <a:pPr marL="7200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 </a:t>
            </a:r>
            <a:r>
              <a:rPr lang="tr-TR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Erkek fiş 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Dişi fiş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0175" y="1627040"/>
            <a:ext cx="2628900" cy="17335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2378" y="4365122"/>
            <a:ext cx="2952751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50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6391" y="1341438"/>
            <a:ext cx="10686156" cy="467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9" indent="-342909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8" indent="-285756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ctr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tr-TR" sz="2800" b="1" dirty="0" smtClean="0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79" y="1442649"/>
            <a:ext cx="6080684" cy="44346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955" y="1335549"/>
            <a:ext cx="3377640" cy="20934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955" y="3789040"/>
            <a:ext cx="3377640" cy="208823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227046" y="862442"/>
            <a:ext cx="937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u="sng" dirty="0" smtClean="0">
                <a:solidFill>
                  <a:srgbClr val="0070C0"/>
                </a:solidFill>
                <a:latin typeface="Broadway" panose="04040905080B02020502" pitchFamily="82" charset="0"/>
              </a:rPr>
              <a:t>ENERJİ NAKİL HATLARINDA VE TRAFOLARDA ÇALIŞMA ÖRNEKLERİ</a:t>
            </a:r>
            <a:endParaRPr lang="tr-TR" sz="2000" u="sng" dirty="0">
              <a:solidFill>
                <a:srgbClr val="0070C0"/>
              </a:solidFill>
              <a:latin typeface="Broadway" panose="04040905080B02020502" pitchFamily="82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30121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51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6391" y="1341438"/>
            <a:ext cx="10686156" cy="5255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9" indent="-342909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8" indent="-285756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3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tr-TR" sz="2800" b="1" dirty="0" smtClean="0"/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43" y="1399425"/>
            <a:ext cx="6913756" cy="513994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571" y="3681030"/>
            <a:ext cx="4229031" cy="280035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7" y="888301"/>
            <a:ext cx="2436907" cy="27432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3587915" y="879773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u="sng" dirty="0" smtClean="0">
                <a:solidFill>
                  <a:schemeClr val="bg1"/>
                </a:solidFill>
              </a:rPr>
              <a:t>PARATONERLER</a:t>
            </a:r>
            <a:endParaRPr lang="tr-TR" sz="2800" u="sng" dirty="0">
              <a:solidFill>
                <a:schemeClr val="bg1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6" name="Picture 2" descr="D:\Desktop\logoYE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19002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52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2293727" y="1070622"/>
            <a:ext cx="6845396" cy="523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2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altLang="tr-TR" sz="2400" dirty="0" smtClean="0">
              <a:solidFill>
                <a:srgbClr val="0070C0"/>
              </a:solidFill>
            </a:endParaRPr>
          </a:p>
        </p:txBody>
      </p:sp>
      <p:sp>
        <p:nvSpPr>
          <p:cNvPr id="12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929" y="1196770"/>
            <a:ext cx="3838575" cy="23762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93" y="1438457"/>
            <a:ext cx="5569307" cy="494287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615" y="3681030"/>
            <a:ext cx="3838575" cy="287655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38230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53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2711624" y="1036804"/>
            <a:ext cx="6259976" cy="528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2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800" dirty="0" smtClean="0"/>
              <a:t>   </a:t>
            </a: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12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29" y="1442649"/>
            <a:ext cx="5442608" cy="44346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221" y="1442649"/>
            <a:ext cx="4664303" cy="443462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4" name="Picture 2" descr="D:\Desktop\logoYE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26268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54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80968" y="1155044"/>
            <a:ext cx="9740173" cy="5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1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2316" y="1442644"/>
            <a:ext cx="2664297" cy="473719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79" y="1442646"/>
            <a:ext cx="8382000" cy="473719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5" name="Picture 2" descr="D:\Desktop\logoYE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35047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smtClean="0">
                <a:solidFill>
                  <a:schemeClr val="bg1"/>
                </a:solidFill>
              </a:rPr>
              <a:pPr algn="l"/>
              <a:t>55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75748" y="1219882"/>
            <a:ext cx="10016797" cy="551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hangingPunct="0">
              <a:lnSpc>
                <a:spcPct val="17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defRPr/>
            </a:pPr>
            <a:r>
              <a:rPr lang="tr-TR" sz="4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İLGİNİZE TEŞEKÜR EDERİM..</a:t>
            </a:r>
            <a:endParaRPr lang="tr-TR" sz="5400" b="1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 defTabSz="914400" eaLnBrk="0" hangingPunct="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defRPr/>
            </a:pPr>
            <a:r>
              <a:rPr lang="tr-TR" sz="24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VEDAT HERSEK</a:t>
            </a:r>
          </a:p>
          <a:p>
            <a:pPr defTabSz="914400" eaLnBrk="0" hangingPunct="0"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defRPr/>
            </a:pPr>
            <a:r>
              <a:rPr lang="tr-TR" sz="24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ELEKTRİK MÜHENDİSİ</a:t>
            </a:r>
            <a:endParaRPr lang="tr-TR" sz="2400" b="1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1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endParaRPr lang="tr-T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PROJE VE YAPIM ŞUBE</a:t>
            </a:r>
            <a:r>
              <a:rPr lang="tr-TR" sz="1600" dirty="0">
                <a:solidFill>
                  <a:schemeClr val="bg1"/>
                </a:solidFill>
              </a:rPr>
              <a:t>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199" y="3284984"/>
            <a:ext cx="3047044" cy="304704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pic>
        <p:nvPicPr>
          <p:cNvPr id="13" name="Picture 2" descr="D:\Desktop\logoY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895" y="3681030"/>
            <a:ext cx="3056172" cy="3056172"/>
          </a:xfrm>
          <a:prstGeom prst="rect">
            <a:avLst/>
          </a:prstGeom>
        </p:spPr>
      </p:pic>
      <p:sp>
        <p:nvSpPr>
          <p:cNvPr id="14" name="Dikdörtgen 24"/>
          <p:cNvSpPr/>
          <p:nvPr/>
        </p:nvSpPr>
        <p:spPr>
          <a:xfrm>
            <a:off x="1343472" y="314743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</p:spTree>
    <p:extLst>
      <p:ext uri="{BB962C8B-B14F-4D97-AF65-F5344CB8AC3E}">
        <p14:creationId xmlns:p14="http://schemas.microsoft.com/office/powerpoint/2010/main" xmlns="" val="5657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6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2" y="0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075061" y="632085"/>
            <a:ext cx="94134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Prizler</a:t>
            </a:r>
          </a:p>
          <a:p>
            <a:r>
              <a:rPr lang="tr-TR" sz="2200" u="sng" dirty="0">
                <a:latin typeface="Trebuchet MS" panose="020B0603020202020204" pitchFamily="34" charset="0"/>
              </a:rPr>
              <a:t>Elektrik cihazlarına, </a:t>
            </a:r>
            <a:r>
              <a:rPr lang="tr-TR" sz="22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fiş </a:t>
            </a:r>
            <a:r>
              <a:rPr lang="tr-TR" sz="22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aracılığı ile enerji alınması için kullanılan </a:t>
            </a:r>
            <a:r>
              <a:rPr lang="tr-TR" sz="22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araçtır</a:t>
            </a:r>
            <a:r>
              <a:rPr lang="tr-TR" sz="2200" dirty="0" smtClean="0">
                <a:latin typeface="Trebuchet MS" panose="020B0603020202020204" pitchFamily="34" charset="0"/>
              </a:rPr>
              <a:t>. Dış </a:t>
            </a:r>
            <a:r>
              <a:rPr lang="tr-TR" sz="2200" dirty="0">
                <a:latin typeface="Trebuchet MS" panose="020B0603020202020204" pitchFamily="34" charset="0"/>
              </a:rPr>
              <a:t>çerçevesi sert PVC madde, bakalit veya </a:t>
            </a:r>
            <a:r>
              <a:rPr lang="tr-TR" sz="2200" dirty="0" err="1">
                <a:latin typeface="Trebuchet MS" panose="020B0603020202020204" pitchFamily="34" charset="0"/>
              </a:rPr>
              <a:t>termoplastik</a:t>
            </a:r>
            <a:r>
              <a:rPr lang="tr-TR" sz="2200" dirty="0">
                <a:latin typeface="Trebuchet MS" panose="020B0603020202020204" pitchFamily="34" charset="0"/>
              </a:rPr>
              <a:t> malzemeden </a:t>
            </a:r>
            <a:r>
              <a:rPr lang="tr-TR" sz="2200" dirty="0" smtClean="0">
                <a:latin typeface="Trebuchet MS" panose="020B0603020202020204" pitchFamily="34" charset="0"/>
              </a:rPr>
              <a:t>yapılmıştır</a:t>
            </a:r>
            <a:r>
              <a:rPr lang="tr-TR" sz="2200" dirty="0">
                <a:latin typeface="Trebuchet MS" panose="020B0603020202020204" pitchFamily="34" charset="0"/>
              </a:rPr>
              <a:t>, </a:t>
            </a:r>
            <a:r>
              <a:rPr lang="tr-TR" sz="2200" dirty="0" smtClean="0">
                <a:latin typeface="Trebuchet MS" panose="020B0603020202020204" pitchFamily="34" charset="0"/>
              </a:rPr>
              <a:t>kontak </a:t>
            </a:r>
            <a:r>
              <a:rPr lang="tr-TR" sz="2200" dirty="0">
                <a:latin typeface="Trebuchet MS" panose="020B0603020202020204" pitchFamily="34" charset="0"/>
              </a:rPr>
              <a:t>yuvaları düzeneği, yanmaz özellikli PVC veya porselen </a:t>
            </a:r>
            <a:r>
              <a:rPr lang="tr-TR" sz="2200" dirty="0" smtClean="0">
                <a:latin typeface="Trebuchet MS" panose="020B0603020202020204" pitchFamily="34" charset="0"/>
              </a:rPr>
              <a:t>malzemedendir.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2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Kullanım </a:t>
            </a:r>
            <a:r>
              <a:rPr lang="tr-TR" sz="2200" dirty="0">
                <a:solidFill>
                  <a:srgbClr val="FF33CC"/>
                </a:solidFill>
                <a:latin typeface="Broadway" panose="04040905080B02020502" pitchFamily="82" charset="0"/>
              </a:rPr>
              <a:t>Yerlerine </a:t>
            </a:r>
            <a:r>
              <a:rPr lang="tr-TR" sz="22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Göre;</a:t>
            </a:r>
          </a:p>
          <a:p>
            <a:pPr marL="7200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tr-TR" sz="2200" dirty="0" smtClean="0">
                <a:latin typeface="Trebuchet MS" panose="020B0603020202020204" pitchFamily="34" charset="0"/>
              </a:rPr>
              <a:t>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sıva 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altı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sıva 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üstü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etanş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(</a:t>
            </a:r>
            <a:r>
              <a:rPr lang="tr-TR" sz="22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antigron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)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seyyar </a:t>
            </a:r>
            <a:endParaRPr lang="tr-TR" sz="22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tr-TR" sz="2200" dirty="0" smtClean="0">
                <a:latin typeface="Trebuchet MS" panose="020B0603020202020204" pitchFamily="34" charset="0"/>
              </a:rPr>
              <a:t> </a:t>
            </a:r>
            <a:r>
              <a:rPr lang="tr-TR" sz="22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Yapıları Bakımından;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Normal          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T</a:t>
            </a: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opraklı 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Ups</a:t>
            </a:r>
            <a:endParaRPr lang="tr-TR" sz="22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Üç fazlı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Telefon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Data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Müzik yayın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2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TV </a:t>
            </a:r>
            <a:r>
              <a:rPr lang="tr-TR" sz="2200" b="1" dirty="0">
                <a:solidFill>
                  <a:srgbClr val="0070C0"/>
                </a:solidFill>
                <a:latin typeface="Trebuchet MS" panose="020B0603020202020204" pitchFamily="34" charset="0"/>
              </a:rPr>
              <a:t>prizi 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120" y="2492896"/>
            <a:ext cx="2777293" cy="18288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123" y="47318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4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7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343483" y="1208544"/>
            <a:ext cx="64807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Duylar</a:t>
            </a:r>
          </a:p>
          <a:p>
            <a:pPr marL="360000"/>
            <a:r>
              <a:rPr lang="tr-TR" sz="24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Elektrik ampulünün takıldığı bakır veya pirinçten yivli yere </a:t>
            </a:r>
            <a:r>
              <a:rPr lang="tr-TR" sz="2400" u="sng" dirty="0">
                <a:latin typeface="Trebuchet MS" panose="020B0603020202020204" pitchFamily="34" charset="0"/>
              </a:rPr>
              <a:t>verilen </a:t>
            </a:r>
            <a:r>
              <a:rPr lang="tr-TR" sz="2400" u="sng" dirty="0" smtClean="0">
                <a:latin typeface="Trebuchet MS" panose="020B0603020202020204" pitchFamily="34" charset="0"/>
              </a:rPr>
              <a:t>bir </a:t>
            </a:r>
            <a:r>
              <a:rPr lang="tr-TR" sz="2400" u="sng" dirty="0">
                <a:latin typeface="Trebuchet MS" panose="020B0603020202020204" pitchFamily="34" charset="0"/>
              </a:rPr>
              <a:t>addır</a:t>
            </a:r>
            <a:r>
              <a:rPr lang="tr-TR" sz="2400" dirty="0">
                <a:latin typeface="Trebuchet MS" panose="020B0603020202020204" pitchFamily="34" charset="0"/>
              </a:rPr>
              <a:t>. </a:t>
            </a:r>
            <a:r>
              <a:rPr lang="tr-TR" sz="2400" dirty="0" smtClean="0">
                <a:latin typeface="Trebuchet MS" panose="020B0603020202020204" pitchFamily="34" charset="0"/>
              </a:rPr>
              <a:t>İletken </a:t>
            </a:r>
            <a:r>
              <a:rPr lang="tr-TR" sz="2400" dirty="0">
                <a:latin typeface="Trebuchet MS" panose="020B0603020202020204" pitchFamily="34" charset="0"/>
              </a:rPr>
              <a:t>kısımları genellikle </a:t>
            </a:r>
            <a:r>
              <a:rPr lang="tr-TR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pirinçten</a:t>
            </a:r>
            <a:r>
              <a:rPr lang="tr-TR" sz="2400" dirty="0">
                <a:latin typeface="Trebuchet MS" panose="020B0603020202020204" pitchFamily="34" charset="0"/>
              </a:rPr>
              <a:t> yapılır ve anahtardan gelen iletken, mutlaka duyun orta (iç) kontak kısmına </a:t>
            </a:r>
            <a:r>
              <a:rPr lang="tr-TR" sz="2400" dirty="0" smtClean="0">
                <a:latin typeface="Trebuchet MS" panose="020B0603020202020204" pitchFamily="34" charset="0"/>
              </a:rPr>
              <a:t>bağlanır</a:t>
            </a:r>
          </a:p>
          <a:p>
            <a:pPr marL="70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Kullanım </a:t>
            </a:r>
            <a:r>
              <a:rPr lang="tr-TR" sz="2400" dirty="0">
                <a:solidFill>
                  <a:srgbClr val="FF33CC"/>
                </a:solidFill>
                <a:latin typeface="Broadway" panose="04040905080B02020502" pitchFamily="82" charset="0"/>
              </a:rPr>
              <a:t>Yerlerine </a:t>
            </a:r>
            <a:r>
              <a:rPr lang="tr-TR" sz="24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Göre;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u="sng" dirty="0" smtClean="0">
                <a:latin typeface="Trebuchet MS" panose="020B0603020202020204" pitchFamily="34" charset="0"/>
              </a:rPr>
              <a:t>Asma</a:t>
            </a:r>
            <a:r>
              <a:rPr lang="tr-TR" sz="2400" dirty="0" smtClean="0">
                <a:latin typeface="Trebuchet MS" panose="020B0603020202020204" pitchFamily="34" charset="0"/>
              </a:rPr>
              <a:t> duy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u="sng" dirty="0" smtClean="0">
                <a:latin typeface="Trebuchet MS" panose="020B0603020202020204" pitchFamily="34" charset="0"/>
              </a:rPr>
              <a:t>Tavan</a:t>
            </a:r>
            <a:r>
              <a:rPr lang="tr-TR" sz="2400" dirty="0" smtClean="0">
                <a:latin typeface="Trebuchet MS" panose="020B0603020202020204" pitchFamily="34" charset="0"/>
              </a:rPr>
              <a:t> duy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u="sng" dirty="0" smtClean="0">
                <a:latin typeface="Trebuchet MS" panose="020B0603020202020204" pitchFamily="34" charset="0"/>
              </a:rPr>
              <a:t>Duvar</a:t>
            </a:r>
            <a:r>
              <a:rPr lang="tr-TR" sz="2400" dirty="0" smtClean="0">
                <a:latin typeface="Trebuchet MS" panose="020B0603020202020204" pitchFamily="34" charset="0"/>
              </a:rPr>
              <a:t> duy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u="sng" dirty="0" smtClean="0">
                <a:latin typeface="Trebuchet MS" panose="020B0603020202020204" pitchFamily="34" charset="0"/>
              </a:rPr>
              <a:t>Bahçe</a:t>
            </a:r>
            <a:r>
              <a:rPr lang="tr-TR" sz="2400" dirty="0" smtClean="0">
                <a:latin typeface="Trebuchet MS" panose="020B0603020202020204" pitchFamily="34" charset="0"/>
              </a:rPr>
              <a:t> duy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u="sng" dirty="0" smtClean="0">
                <a:latin typeface="Trebuchet MS" panose="020B0603020202020204" pitchFamily="34" charset="0"/>
              </a:rPr>
              <a:t>Donanma</a:t>
            </a:r>
            <a:r>
              <a:rPr lang="tr-TR" sz="2400" dirty="0" smtClean="0">
                <a:latin typeface="Trebuchet MS" panose="020B0603020202020204" pitchFamily="34" charset="0"/>
              </a:rPr>
              <a:t> duy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u="sng" dirty="0" err="1" smtClean="0">
                <a:latin typeface="Trebuchet MS" panose="020B0603020202020204" pitchFamily="34" charset="0"/>
              </a:rPr>
              <a:t>Braçol</a:t>
            </a: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duy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1772816"/>
            <a:ext cx="2586301" cy="17641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4221106"/>
            <a:ext cx="2586301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5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8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210761" y="1095707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Lambalar </a:t>
            </a:r>
            <a:r>
              <a:rPr lang="tr-TR" sz="2400" dirty="0">
                <a:solidFill>
                  <a:srgbClr val="0070C0"/>
                </a:solidFill>
                <a:latin typeface="Broadway" panose="04040905080B02020502" pitchFamily="82" charset="0"/>
              </a:rPr>
              <a:t>(Ampul)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  <a:endParaRPr lang="tr-TR" sz="2400" dirty="0" smtClean="0">
              <a:solidFill>
                <a:srgbClr val="0070C0"/>
              </a:solidFill>
            </a:endParaRPr>
          </a:p>
          <a:p>
            <a:pPr marL="360000"/>
            <a:r>
              <a:rPr lang="tr-TR" sz="24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Elektrik </a:t>
            </a:r>
            <a:r>
              <a:rPr lang="tr-TR" sz="24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enerjisini </a:t>
            </a:r>
            <a:r>
              <a:rPr lang="tr-TR" sz="24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ışık </a:t>
            </a:r>
            <a:r>
              <a:rPr lang="tr-TR" sz="2400" u="sng" dirty="0">
                <a:solidFill>
                  <a:srgbClr val="FF0000"/>
                </a:solidFill>
                <a:latin typeface="Trebuchet MS" panose="020B0603020202020204" pitchFamily="34" charset="0"/>
              </a:rPr>
              <a:t>enerjisine çeviren gereçlere</a:t>
            </a:r>
            <a:r>
              <a:rPr lang="tr-TR" sz="2400" u="sng" dirty="0">
                <a:latin typeface="Trebuchet MS" panose="020B0603020202020204" pitchFamily="34" charset="0"/>
              </a:rPr>
              <a:t> </a:t>
            </a:r>
            <a:r>
              <a:rPr lang="tr-TR" sz="2400" u="sng" dirty="0" smtClean="0">
                <a:latin typeface="Trebuchet MS" panose="020B0603020202020204" pitchFamily="34" charset="0"/>
              </a:rPr>
              <a:t>lamba </a:t>
            </a:r>
            <a:r>
              <a:rPr lang="tr-TR" sz="2400" u="sng" dirty="0">
                <a:latin typeface="Trebuchet MS" panose="020B0603020202020204" pitchFamily="34" charset="0"/>
              </a:rPr>
              <a:t>veya ampul adı </a:t>
            </a:r>
            <a:r>
              <a:rPr lang="tr-TR" sz="2400" u="sng" dirty="0" smtClean="0">
                <a:latin typeface="Trebuchet MS" panose="020B0603020202020204" pitchFamily="34" charset="0"/>
              </a:rPr>
              <a:t>verilir</a:t>
            </a:r>
            <a:r>
              <a:rPr lang="tr-TR" sz="2400" dirty="0" smtClean="0">
                <a:latin typeface="Trebuchet MS" panose="020B0603020202020204" pitchFamily="34" charset="0"/>
              </a:rPr>
              <a:t>.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FF33CC"/>
                </a:solidFill>
                <a:latin typeface="Broadway" panose="04040905080B02020502" pitchFamily="82" charset="0"/>
              </a:rPr>
              <a:t>Lamba </a:t>
            </a:r>
            <a:r>
              <a:rPr lang="tr-TR" sz="2400" dirty="0" smtClean="0">
                <a:solidFill>
                  <a:srgbClr val="FF33CC"/>
                </a:solidFill>
                <a:latin typeface="Broadway" panose="04040905080B02020502" pitchFamily="82" charset="0"/>
              </a:rPr>
              <a:t>Çeşitleri</a:t>
            </a:r>
            <a:endParaRPr lang="tr-TR" sz="2400" dirty="0">
              <a:solidFill>
                <a:srgbClr val="FF33CC"/>
              </a:solidFill>
              <a:latin typeface="Broadway" panose="04040905080B02020502" pitchFamily="82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Akkor </a:t>
            </a:r>
            <a:r>
              <a:rPr lang="tr-TR" sz="2400" dirty="0" err="1">
                <a:latin typeface="Trebuchet MS" panose="020B0603020202020204" pitchFamily="34" charset="0"/>
              </a:rPr>
              <a:t>flamanlı</a:t>
            </a:r>
            <a:r>
              <a:rPr lang="tr-TR" sz="2400" dirty="0">
                <a:latin typeface="Trebuchet MS" panose="020B0603020202020204" pitchFamily="34" charset="0"/>
              </a:rPr>
              <a:t>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Floresan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 err="1">
                <a:latin typeface="Trebuchet MS" panose="020B0603020202020204" pitchFamily="34" charset="0"/>
              </a:rPr>
              <a:t>Civa</a:t>
            </a:r>
            <a:r>
              <a:rPr lang="tr-TR" sz="2400" dirty="0"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latin typeface="Trebuchet MS" panose="020B0603020202020204" pitchFamily="34" charset="0"/>
              </a:rPr>
              <a:t>buharlı</a:t>
            </a: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Sodyum buharlı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Metal buharlı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Halojen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>
                <a:latin typeface="Trebuchet MS" panose="020B0603020202020204" pitchFamily="34" charset="0"/>
              </a:rPr>
              <a:t>Neon </a:t>
            </a:r>
            <a:endParaRPr lang="tr-TR" sz="2400" dirty="0" smtClean="0">
              <a:latin typeface="Trebuchet MS" panose="020B0603020202020204" pitchFamily="34" charset="0"/>
            </a:endParaRPr>
          </a:p>
          <a:p>
            <a:pPr marL="106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Trebuchet MS" panose="020B0603020202020204" pitchFamily="34" charset="0"/>
              </a:rPr>
              <a:t> </a:t>
            </a:r>
            <a:r>
              <a:rPr lang="tr-TR" sz="2400" dirty="0" err="1">
                <a:latin typeface="Trebuchet MS" panose="020B0603020202020204" pitchFamily="34" charset="0"/>
              </a:rPr>
              <a:t>Led</a:t>
            </a:r>
            <a:r>
              <a:rPr lang="tr-TR" sz="2400" dirty="0">
                <a:latin typeface="Trebuchet MS" panose="020B0603020202020204" pitchFamily="34" charset="0"/>
              </a:rPr>
              <a:t> </a:t>
            </a:r>
            <a:r>
              <a:rPr lang="tr-TR" sz="2400" dirty="0" smtClean="0">
                <a:latin typeface="Trebuchet MS" panose="020B0603020202020204" pitchFamily="34" charset="0"/>
              </a:rPr>
              <a:t>lambalar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1337484"/>
            <a:ext cx="3057525" cy="14954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168" y="3681048"/>
            <a:ext cx="298551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2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11640461" y="6332049"/>
            <a:ext cx="551539" cy="265323"/>
          </a:xfrm>
          <a:solidFill>
            <a:srgbClr val="FF0000"/>
          </a:solidFill>
        </p:spPr>
        <p:txBody>
          <a:bodyPr/>
          <a:lstStyle/>
          <a:p>
            <a:pPr algn="l"/>
            <a:fld id="{DC2DF7AE-E3BD-41B1-B2B6-F71BED4C81A4}" type="slidenum">
              <a:rPr lang="tr-TR" b="1" smtClean="0">
                <a:solidFill>
                  <a:schemeClr val="bg1"/>
                </a:solidFill>
              </a:rPr>
              <a:pPr algn="l"/>
              <a:t>9</a:t>
            </a:fld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35372" y="764706"/>
            <a:ext cx="11161241" cy="58326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sp>
        <p:nvSpPr>
          <p:cNvPr id="14" name="Dikdörtgen 24"/>
          <p:cNvSpPr/>
          <p:nvPr/>
        </p:nvSpPr>
        <p:spPr>
          <a:xfrm rot="16200000">
            <a:off x="9561547" y="3833593"/>
            <a:ext cx="4704987" cy="2918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PROJE VE YAPIM ŞUBE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>
                <a:solidFill>
                  <a:schemeClr val="bg1"/>
                </a:solidFill>
              </a:rPr>
              <a:t>MÜDÜRLÜĞÜ</a:t>
            </a:r>
          </a:p>
        </p:txBody>
      </p:sp>
      <p:pic>
        <p:nvPicPr>
          <p:cNvPr id="10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217" y="299504"/>
            <a:ext cx="1117823" cy="1037978"/>
          </a:xfrm>
          <a:prstGeom prst="rect">
            <a:avLst/>
          </a:prstGeom>
          <a:noFill/>
          <a:extLst/>
        </p:spPr>
      </p:pic>
      <p:sp>
        <p:nvSpPr>
          <p:cNvPr id="11" name="Dikdörtgen 24"/>
          <p:cNvSpPr/>
          <p:nvPr/>
        </p:nvSpPr>
        <p:spPr>
          <a:xfrm>
            <a:off x="1343472" y="299509"/>
            <a:ext cx="4392488" cy="2925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FF0000"/>
                </a:solidFill>
              </a:rPr>
              <a:t>PROJE VE YAPIM ŞUBE MÜDÜRLÜĞÜ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7" t="2801" r="18522" b="18790"/>
          <a:stretch/>
        </p:blipFill>
        <p:spPr>
          <a:xfrm>
            <a:off x="119348" y="299504"/>
            <a:ext cx="1075049" cy="1037978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194397" y="818502"/>
            <a:ext cx="62697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Armatürler</a:t>
            </a:r>
          </a:p>
          <a:p>
            <a:pPr marL="360000"/>
            <a:r>
              <a:rPr lang="tr-TR" sz="2400" dirty="0" smtClean="0">
                <a:solidFill>
                  <a:schemeClr val="bg1"/>
                </a:solidFill>
              </a:rPr>
              <a:t>Lambaların </a:t>
            </a:r>
            <a:r>
              <a:rPr lang="tr-TR" sz="2400" dirty="0">
                <a:solidFill>
                  <a:schemeClr val="bg1"/>
                </a:solidFill>
              </a:rPr>
              <a:t>bir veya birden çoğunu bünyesinde </a:t>
            </a:r>
            <a:r>
              <a:rPr lang="tr-TR" sz="2400" dirty="0" smtClean="0">
                <a:solidFill>
                  <a:schemeClr val="bg1"/>
                </a:solidFill>
              </a:rPr>
              <a:t>taşıyan </a:t>
            </a:r>
            <a:r>
              <a:rPr lang="tr-TR" sz="2400" dirty="0">
                <a:solidFill>
                  <a:schemeClr val="bg1"/>
                </a:solidFill>
              </a:rPr>
              <a:t>onlara dekoratif bir görünüm veren ve bazen de olumsuz </a:t>
            </a:r>
            <a:r>
              <a:rPr lang="tr-TR" sz="2400" dirty="0" smtClean="0">
                <a:solidFill>
                  <a:schemeClr val="bg1"/>
                </a:solidFill>
              </a:rPr>
              <a:t>dış </a:t>
            </a:r>
            <a:r>
              <a:rPr lang="tr-TR" sz="2400" dirty="0">
                <a:solidFill>
                  <a:schemeClr val="bg1"/>
                </a:solidFill>
              </a:rPr>
              <a:t>etkilerden koruyan aydınlatma </a:t>
            </a:r>
            <a:r>
              <a:rPr lang="tr-TR" sz="2400" dirty="0" smtClean="0">
                <a:solidFill>
                  <a:schemeClr val="bg1"/>
                </a:solidFill>
              </a:rPr>
              <a:t>araçlarıdır.</a:t>
            </a:r>
          </a:p>
          <a:p>
            <a:pPr marL="360000"/>
            <a:endParaRPr lang="tr-TR" sz="2400" dirty="0" smtClean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rgbClr val="0070C0"/>
                </a:solidFill>
                <a:latin typeface="Broadway" panose="04040905080B02020502" pitchFamily="82" charset="0"/>
              </a:rPr>
              <a:t> Armatür Çeşitleri </a:t>
            </a:r>
            <a:endParaRPr lang="tr-TR" sz="2400" dirty="0">
              <a:solidFill>
                <a:srgbClr val="0070C0"/>
              </a:solidFill>
              <a:latin typeface="Broadway" panose="04040905080B02020502" pitchFamily="82" charset="0"/>
            </a:endParaRPr>
          </a:p>
          <a:p>
            <a:pPr marL="720000" indent="-34290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Floresan </a:t>
            </a:r>
            <a:r>
              <a:rPr lang="tr-TR" sz="2400" dirty="0">
                <a:solidFill>
                  <a:schemeClr val="bg1"/>
                </a:solidFill>
              </a:rPr>
              <a:t>armatürler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Etanş</a:t>
            </a:r>
            <a:r>
              <a:rPr lang="tr-TR" sz="2400" dirty="0" smtClean="0">
                <a:solidFill>
                  <a:schemeClr val="bg1"/>
                </a:solidFill>
              </a:rPr>
              <a:t> armatürler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Bahçe aydınlatma armatürleri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Dış </a:t>
            </a:r>
            <a:r>
              <a:rPr lang="tr-TR" sz="2400" dirty="0">
                <a:solidFill>
                  <a:schemeClr val="bg1"/>
                </a:solidFill>
              </a:rPr>
              <a:t>aydınlatma armatürleri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Atölye aydınlatma </a:t>
            </a:r>
            <a:r>
              <a:rPr lang="tr-TR" sz="2400" dirty="0" smtClean="0">
                <a:solidFill>
                  <a:schemeClr val="bg1"/>
                </a:solidFill>
              </a:rPr>
              <a:t>armatürleri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Dekoratif iç aydınlatma </a:t>
            </a:r>
            <a:r>
              <a:rPr lang="tr-TR" sz="2400" dirty="0" smtClean="0">
                <a:solidFill>
                  <a:schemeClr val="bg1"/>
                </a:solidFill>
              </a:rPr>
              <a:t>armatürleri  </a:t>
            </a:r>
          </a:p>
          <a:p>
            <a:pPr marL="720000" indent="-34290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Bina </a:t>
            </a:r>
            <a:r>
              <a:rPr lang="tr-TR" sz="2400" dirty="0">
                <a:solidFill>
                  <a:schemeClr val="bg1"/>
                </a:solidFill>
              </a:rPr>
              <a:t>acil </a:t>
            </a:r>
            <a:r>
              <a:rPr lang="tr-TR" sz="2400" dirty="0" smtClean="0">
                <a:solidFill>
                  <a:schemeClr val="bg1"/>
                </a:solidFill>
              </a:rPr>
              <a:t>çıkış </a:t>
            </a:r>
            <a:r>
              <a:rPr lang="tr-TR" sz="2400" dirty="0">
                <a:solidFill>
                  <a:schemeClr val="bg1"/>
                </a:solidFill>
              </a:rPr>
              <a:t>gösteren armatürler </a:t>
            </a:r>
            <a:endParaRPr lang="tr-TR" sz="2400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033" y="4950921"/>
            <a:ext cx="3524251" cy="1381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1124744"/>
            <a:ext cx="3160712" cy="18722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033" y="3125448"/>
            <a:ext cx="3524251" cy="14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Perspektif">
  <a:themeElements>
    <a:clrScheme name="Perspekti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22064</TotalTime>
  <Words>2214</Words>
  <Application>Microsoft Office PowerPoint</Application>
  <PresentationFormat>Özel</PresentationFormat>
  <Paragraphs>547</Paragraphs>
  <Slides>55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26</vt:i4>
      </vt:variant>
      <vt:variant>
        <vt:lpstr>Slayt Başlıkları</vt:lpstr>
      </vt:variant>
      <vt:variant>
        <vt:i4>55</vt:i4>
      </vt:variant>
    </vt:vector>
  </HeadingPairs>
  <TitlesOfParts>
    <vt:vector size="81" baseType="lpstr">
      <vt:lpstr>Cumba</vt:lpstr>
      <vt:lpstr>Raptiye</vt:lpstr>
      <vt:lpstr>Zengin</vt:lpstr>
      <vt:lpstr>Açılar</vt:lpstr>
      <vt:lpstr>Austin</vt:lpstr>
      <vt:lpstr>Dalga Biçimi</vt:lpstr>
      <vt:lpstr>Bileşik</vt:lpstr>
      <vt:lpstr>Kalabalık</vt:lpstr>
      <vt:lpstr>Hava Akımı</vt:lpstr>
      <vt:lpstr>1_Açılar</vt:lpstr>
      <vt:lpstr>Ofis Teması</vt:lpstr>
      <vt:lpstr>Bitişiklik</vt:lpstr>
      <vt:lpstr>Kağıt</vt:lpstr>
      <vt:lpstr>Gezinti</vt:lpstr>
      <vt:lpstr>Cilt</vt:lpstr>
      <vt:lpstr>Gündönümü</vt:lpstr>
      <vt:lpstr>1_Bileşik</vt:lpstr>
      <vt:lpstr>1_Bitişiklik</vt:lpstr>
      <vt:lpstr>2_Bitişiklik</vt:lpstr>
      <vt:lpstr>Perspektif</vt:lpstr>
      <vt:lpstr>Döküm</vt:lpstr>
      <vt:lpstr>2_Açılar</vt:lpstr>
      <vt:lpstr>Güven</vt:lpstr>
      <vt:lpstr>1_Austin</vt:lpstr>
      <vt:lpstr>1_Gündönümü</vt:lpstr>
      <vt:lpstr>Görünüş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Meryem Tasdemir</dc:creator>
  <cp:lastModifiedBy>pinar.tutar</cp:lastModifiedBy>
  <cp:revision>1665</cp:revision>
  <cp:lastPrinted>2019-01-15T08:15:29Z</cp:lastPrinted>
  <dcterms:created xsi:type="dcterms:W3CDTF">2016-08-03T06:17:29Z</dcterms:created>
  <dcterms:modified xsi:type="dcterms:W3CDTF">2019-04-18T10:34:23Z</dcterms:modified>
</cp:coreProperties>
</file>