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sldIdLst>
    <p:sldId id="332" r:id="rId2"/>
    <p:sldId id="333" r:id="rId3"/>
    <p:sldId id="338" r:id="rId4"/>
    <p:sldId id="339" r:id="rId5"/>
    <p:sldId id="334" r:id="rId6"/>
    <p:sldId id="335" r:id="rId7"/>
    <p:sldId id="336" r:id="rId8"/>
    <p:sldId id="351" r:id="rId9"/>
    <p:sldId id="337" r:id="rId10"/>
    <p:sldId id="352" r:id="rId11"/>
    <p:sldId id="340" r:id="rId12"/>
    <p:sldId id="341" r:id="rId13"/>
    <p:sldId id="342" r:id="rId14"/>
    <p:sldId id="343" r:id="rId15"/>
    <p:sldId id="344" r:id="rId16"/>
    <p:sldId id="346" r:id="rId17"/>
    <p:sldId id="350" r:id="rId18"/>
    <p:sldId id="345" r:id="rId19"/>
    <p:sldId id="353" r:id="rId20"/>
    <p:sldId id="347" r:id="rId21"/>
    <p:sldId id="348" r:id="rId22"/>
    <p:sldId id="349" r:id="rId23"/>
    <p:sldId id="354" r:id="rId24"/>
    <p:sldId id="355" r:id="rId25"/>
    <p:sldId id="356" r:id="rId26"/>
    <p:sldId id="3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5454"/>
    <a:srgbClr val="AC1418"/>
    <a:srgbClr val="972929"/>
    <a:srgbClr val="C53C21"/>
    <a:srgbClr val="774949"/>
    <a:srgbClr val="172D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19651-ABCD-4C43-84A0-9F30455CC323}" type="doc">
      <dgm:prSet loTypeId="urn:microsoft.com/office/officeart/2005/8/layout/hProcess3" loCatId="process" qsTypeId="urn:microsoft.com/office/officeart/2005/8/quickstyle/simple1" qsCatId="simple" csTypeId="urn:microsoft.com/office/officeart/2005/8/colors/accent1_2" csCatId="accent1" phldr="1"/>
      <dgm:spPr/>
    </dgm:pt>
    <dgm:pt modelId="{F1F0F3D0-612F-4B01-A628-85AB4C0EADE4}">
      <dgm:prSet phldrT="[Metin]"/>
      <dgm:spPr/>
      <dgm:t>
        <a:bodyPr/>
        <a:lstStyle/>
        <a:p>
          <a:r>
            <a:rPr lang="tr-TR" dirty="0" smtClean="0"/>
            <a:t>1) Riskli Alan</a:t>
          </a:r>
          <a:endParaRPr lang="tr-TR" dirty="0"/>
        </a:p>
      </dgm:t>
    </dgm:pt>
    <dgm:pt modelId="{7F5036C5-2BCB-4FB3-9816-D194CC01889B}" type="parTrans" cxnId="{2FFE915A-786B-47B1-91DD-829855DF7F9A}">
      <dgm:prSet/>
      <dgm:spPr/>
      <dgm:t>
        <a:bodyPr/>
        <a:lstStyle/>
        <a:p>
          <a:endParaRPr lang="tr-TR"/>
        </a:p>
      </dgm:t>
    </dgm:pt>
    <dgm:pt modelId="{66F78ED9-5D75-4359-A09A-8ED340C9A18B}" type="sibTrans" cxnId="{2FFE915A-786B-47B1-91DD-829855DF7F9A}">
      <dgm:prSet/>
      <dgm:spPr/>
      <dgm:t>
        <a:bodyPr/>
        <a:lstStyle/>
        <a:p>
          <a:endParaRPr lang="tr-TR"/>
        </a:p>
      </dgm:t>
    </dgm:pt>
    <dgm:pt modelId="{A4726391-A61C-441D-A099-68AD7C3E59E2}" type="pres">
      <dgm:prSet presAssocID="{24A19651-ABCD-4C43-84A0-9F30455CC323}" presName="Name0" presStyleCnt="0">
        <dgm:presLayoutVars>
          <dgm:dir/>
          <dgm:animLvl val="lvl"/>
          <dgm:resizeHandles val="exact"/>
        </dgm:presLayoutVars>
      </dgm:prSet>
      <dgm:spPr/>
    </dgm:pt>
    <dgm:pt modelId="{B05D3941-4945-4D94-A8F9-02CFEFD8125C}" type="pres">
      <dgm:prSet presAssocID="{24A19651-ABCD-4C43-84A0-9F30455CC323}" presName="dummy" presStyleCnt="0"/>
      <dgm:spPr/>
    </dgm:pt>
    <dgm:pt modelId="{9E2D1B74-84E1-4F90-8342-24DAB29D9D83}" type="pres">
      <dgm:prSet presAssocID="{24A19651-ABCD-4C43-84A0-9F30455CC323}" presName="linH" presStyleCnt="0"/>
      <dgm:spPr/>
    </dgm:pt>
    <dgm:pt modelId="{A324CA5B-2015-4FBB-99A2-2CFF0A7FCA87}" type="pres">
      <dgm:prSet presAssocID="{24A19651-ABCD-4C43-84A0-9F30455CC323}" presName="padding1" presStyleCnt="0"/>
      <dgm:spPr/>
    </dgm:pt>
    <dgm:pt modelId="{76C92DA2-B48F-46B8-8508-26788B147E02}" type="pres">
      <dgm:prSet presAssocID="{F1F0F3D0-612F-4B01-A628-85AB4C0EADE4}" presName="linV" presStyleCnt="0"/>
      <dgm:spPr/>
    </dgm:pt>
    <dgm:pt modelId="{0173CD46-F136-4502-86E5-CD3C7B400A76}" type="pres">
      <dgm:prSet presAssocID="{F1F0F3D0-612F-4B01-A628-85AB4C0EADE4}" presName="spVertical1" presStyleCnt="0"/>
      <dgm:spPr/>
    </dgm:pt>
    <dgm:pt modelId="{83178689-9157-4907-A06B-1EACC77B0BE2}" type="pres">
      <dgm:prSet presAssocID="{F1F0F3D0-612F-4B01-A628-85AB4C0EADE4}" presName="parTx" presStyleLbl="revTx" presStyleIdx="0" presStyleCnt="1">
        <dgm:presLayoutVars>
          <dgm:chMax val="0"/>
          <dgm:chPref val="0"/>
          <dgm:bulletEnabled val="1"/>
        </dgm:presLayoutVars>
      </dgm:prSet>
      <dgm:spPr/>
      <dgm:t>
        <a:bodyPr/>
        <a:lstStyle/>
        <a:p>
          <a:endParaRPr lang="tr-TR"/>
        </a:p>
      </dgm:t>
    </dgm:pt>
    <dgm:pt modelId="{742B42C6-FC27-432C-A9F6-80D67624DF4E}" type="pres">
      <dgm:prSet presAssocID="{F1F0F3D0-612F-4B01-A628-85AB4C0EADE4}" presName="spVertical2" presStyleCnt="0"/>
      <dgm:spPr/>
    </dgm:pt>
    <dgm:pt modelId="{7C525E45-0D20-4435-8308-78B087DC41E7}" type="pres">
      <dgm:prSet presAssocID="{F1F0F3D0-612F-4B01-A628-85AB4C0EADE4}" presName="spVertical3" presStyleCnt="0"/>
      <dgm:spPr/>
    </dgm:pt>
    <dgm:pt modelId="{DEF7BFB1-97A9-459B-BF22-1444C67DB4F9}" type="pres">
      <dgm:prSet presAssocID="{24A19651-ABCD-4C43-84A0-9F30455CC323}" presName="padding2" presStyleCnt="0"/>
      <dgm:spPr/>
    </dgm:pt>
    <dgm:pt modelId="{DE7D8C8D-AB5A-47E1-9E28-12F7B1D7617D}" type="pres">
      <dgm:prSet presAssocID="{24A19651-ABCD-4C43-84A0-9F30455CC323}" presName="negArrow" presStyleCnt="0"/>
      <dgm:spPr/>
    </dgm:pt>
    <dgm:pt modelId="{6CAB2666-4EE0-44AB-A472-EB6E345A5286}" type="pres">
      <dgm:prSet presAssocID="{24A19651-ABCD-4C43-84A0-9F30455CC323}" presName="backgroundArrow" presStyleLbl="node1" presStyleIdx="0" presStyleCnt="1" custLinFactNeighborX="-752"/>
      <dgm:spPr/>
    </dgm:pt>
  </dgm:ptLst>
  <dgm:cxnLst>
    <dgm:cxn modelId="{A71893AC-4D59-4434-BAB3-B41AB3728F49}" type="presOf" srcId="{F1F0F3D0-612F-4B01-A628-85AB4C0EADE4}" destId="{83178689-9157-4907-A06B-1EACC77B0BE2}" srcOrd="0" destOrd="0" presId="urn:microsoft.com/office/officeart/2005/8/layout/hProcess3"/>
    <dgm:cxn modelId="{2FFE915A-786B-47B1-91DD-829855DF7F9A}" srcId="{24A19651-ABCD-4C43-84A0-9F30455CC323}" destId="{F1F0F3D0-612F-4B01-A628-85AB4C0EADE4}" srcOrd="0" destOrd="0" parTransId="{7F5036C5-2BCB-4FB3-9816-D194CC01889B}" sibTransId="{66F78ED9-5D75-4359-A09A-8ED340C9A18B}"/>
    <dgm:cxn modelId="{B8EA4025-54C8-476D-961E-0AF64DC1F3E9}" type="presOf" srcId="{24A19651-ABCD-4C43-84A0-9F30455CC323}" destId="{A4726391-A61C-441D-A099-68AD7C3E59E2}" srcOrd="0" destOrd="0" presId="urn:microsoft.com/office/officeart/2005/8/layout/hProcess3"/>
    <dgm:cxn modelId="{AC3977AE-ED84-4429-B5C5-3D1FD34B5D09}" type="presParOf" srcId="{A4726391-A61C-441D-A099-68AD7C3E59E2}" destId="{B05D3941-4945-4D94-A8F9-02CFEFD8125C}" srcOrd="0" destOrd="0" presId="urn:microsoft.com/office/officeart/2005/8/layout/hProcess3"/>
    <dgm:cxn modelId="{75D74CC1-03CA-4C55-A5A8-344ECC2B0662}" type="presParOf" srcId="{A4726391-A61C-441D-A099-68AD7C3E59E2}" destId="{9E2D1B74-84E1-4F90-8342-24DAB29D9D83}" srcOrd="1" destOrd="0" presId="urn:microsoft.com/office/officeart/2005/8/layout/hProcess3"/>
    <dgm:cxn modelId="{E723149D-14B2-4560-8CF7-1F4835A3BDF6}" type="presParOf" srcId="{9E2D1B74-84E1-4F90-8342-24DAB29D9D83}" destId="{A324CA5B-2015-4FBB-99A2-2CFF0A7FCA87}" srcOrd="0" destOrd="0" presId="urn:microsoft.com/office/officeart/2005/8/layout/hProcess3"/>
    <dgm:cxn modelId="{510E6AFA-092D-4BE7-869D-285F912433B9}" type="presParOf" srcId="{9E2D1B74-84E1-4F90-8342-24DAB29D9D83}" destId="{76C92DA2-B48F-46B8-8508-26788B147E02}" srcOrd="1" destOrd="0" presId="urn:microsoft.com/office/officeart/2005/8/layout/hProcess3"/>
    <dgm:cxn modelId="{757449D2-D5EE-4389-BE4A-28F1AFD1B12F}" type="presParOf" srcId="{76C92DA2-B48F-46B8-8508-26788B147E02}" destId="{0173CD46-F136-4502-86E5-CD3C7B400A76}" srcOrd="0" destOrd="0" presId="urn:microsoft.com/office/officeart/2005/8/layout/hProcess3"/>
    <dgm:cxn modelId="{058533CA-054E-499F-AAA3-1FBA595E1036}" type="presParOf" srcId="{76C92DA2-B48F-46B8-8508-26788B147E02}" destId="{83178689-9157-4907-A06B-1EACC77B0BE2}" srcOrd="1" destOrd="0" presId="urn:microsoft.com/office/officeart/2005/8/layout/hProcess3"/>
    <dgm:cxn modelId="{40674AC9-6D9C-4F11-B80B-265075E12347}" type="presParOf" srcId="{76C92DA2-B48F-46B8-8508-26788B147E02}" destId="{742B42C6-FC27-432C-A9F6-80D67624DF4E}" srcOrd="2" destOrd="0" presId="urn:microsoft.com/office/officeart/2005/8/layout/hProcess3"/>
    <dgm:cxn modelId="{6FA69AC3-6C20-46B7-8184-3333F7A1FA36}" type="presParOf" srcId="{76C92DA2-B48F-46B8-8508-26788B147E02}" destId="{7C525E45-0D20-4435-8308-78B087DC41E7}" srcOrd="3" destOrd="0" presId="urn:microsoft.com/office/officeart/2005/8/layout/hProcess3"/>
    <dgm:cxn modelId="{BC549972-9BFB-4DB2-B4D5-9A419B874EA9}" type="presParOf" srcId="{9E2D1B74-84E1-4F90-8342-24DAB29D9D83}" destId="{DEF7BFB1-97A9-459B-BF22-1444C67DB4F9}" srcOrd="2" destOrd="0" presId="urn:microsoft.com/office/officeart/2005/8/layout/hProcess3"/>
    <dgm:cxn modelId="{72CA78DB-A32D-4509-8314-F087AEA30981}" type="presParOf" srcId="{9E2D1B74-84E1-4F90-8342-24DAB29D9D83}" destId="{DE7D8C8D-AB5A-47E1-9E28-12F7B1D7617D}" srcOrd="3" destOrd="0" presId="urn:microsoft.com/office/officeart/2005/8/layout/hProcess3"/>
    <dgm:cxn modelId="{3B04FF42-DE02-4EF9-96D1-CF1BACEE8811}" type="presParOf" srcId="{9E2D1B74-84E1-4F90-8342-24DAB29D9D83}" destId="{6CAB2666-4EE0-44AB-A472-EB6E345A5286}" srcOrd="4" destOrd="0" presId="urn:microsoft.com/office/officeart/2005/8/layout/h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19651-ABCD-4C43-84A0-9F30455CC323}" type="doc">
      <dgm:prSet loTypeId="urn:microsoft.com/office/officeart/2005/8/layout/hProcess3" loCatId="process" qsTypeId="urn:microsoft.com/office/officeart/2005/8/quickstyle/simple1" qsCatId="simple" csTypeId="urn:microsoft.com/office/officeart/2005/8/colors/accent1_2" csCatId="accent1" phldr="1"/>
      <dgm:spPr/>
    </dgm:pt>
    <dgm:pt modelId="{F1F0F3D0-612F-4B01-A628-85AB4C0EADE4}">
      <dgm:prSet phldrT="[Metin]"/>
      <dgm:spPr/>
      <dgm:t>
        <a:bodyPr/>
        <a:lstStyle/>
        <a:p>
          <a:r>
            <a:rPr lang="tr-TR" dirty="0" smtClean="0"/>
            <a:t>2) Riskli Yapı</a:t>
          </a:r>
          <a:endParaRPr lang="tr-TR" dirty="0"/>
        </a:p>
      </dgm:t>
    </dgm:pt>
    <dgm:pt modelId="{7F5036C5-2BCB-4FB3-9816-D194CC01889B}" type="parTrans" cxnId="{2FFE915A-786B-47B1-91DD-829855DF7F9A}">
      <dgm:prSet/>
      <dgm:spPr/>
      <dgm:t>
        <a:bodyPr/>
        <a:lstStyle/>
        <a:p>
          <a:endParaRPr lang="tr-TR"/>
        </a:p>
      </dgm:t>
    </dgm:pt>
    <dgm:pt modelId="{66F78ED9-5D75-4359-A09A-8ED340C9A18B}" type="sibTrans" cxnId="{2FFE915A-786B-47B1-91DD-829855DF7F9A}">
      <dgm:prSet/>
      <dgm:spPr/>
      <dgm:t>
        <a:bodyPr/>
        <a:lstStyle/>
        <a:p>
          <a:endParaRPr lang="tr-TR"/>
        </a:p>
      </dgm:t>
    </dgm:pt>
    <dgm:pt modelId="{A4726391-A61C-441D-A099-68AD7C3E59E2}" type="pres">
      <dgm:prSet presAssocID="{24A19651-ABCD-4C43-84A0-9F30455CC323}" presName="Name0" presStyleCnt="0">
        <dgm:presLayoutVars>
          <dgm:dir/>
          <dgm:animLvl val="lvl"/>
          <dgm:resizeHandles val="exact"/>
        </dgm:presLayoutVars>
      </dgm:prSet>
      <dgm:spPr/>
    </dgm:pt>
    <dgm:pt modelId="{B05D3941-4945-4D94-A8F9-02CFEFD8125C}" type="pres">
      <dgm:prSet presAssocID="{24A19651-ABCD-4C43-84A0-9F30455CC323}" presName="dummy" presStyleCnt="0"/>
      <dgm:spPr/>
    </dgm:pt>
    <dgm:pt modelId="{9E2D1B74-84E1-4F90-8342-24DAB29D9D83}" type="pres">
      <dgm:prSet presAssocID="{24A19651-ABCD-4C43-84A0-9F30455CC323}" presName="linH" presStyleCnt="0"/>
      <dgm:spPr/>
    </dgm:pt>
    <dgm:pt modelId="{A324CA5B-2015-4FBB-99A2-2CFF0A7FCA87}" type="pres">
      <dgm:prSet presAssocID="{24A19651-ABCD-4C43-84A0-9F30455CC323}" presName="padding1" presStyleCnt="0"/>
      <dgm:spPr/>
    </dgm:pt>
    <dgm:pt modelId="{76C92DA2-B48F-46B8-8508-26788B147E02}" type="pres">
      <dgm:prSet presAssocID="{F1F0F3D0-612F-4B01-A628-85AB4C0EADE4}" presName="linV" presStyleCnt="0"/>
      <dgm:spPr/>
    </dgm:pt>
    <dgm:pt modelId="{0173CD46-F136-4502-86E5-CD3C7B400A76}" type="pres">
      <dgm:prSet presAssocID="{F1F0F3D0-612F-4B01-A628-85AB4C0EADE4}" presName="spVertical1" presStyleCnt="0"/>
      <dgm:spPr/>
    </dgm:pt>
    <dgm:pt modelId="{83178689-9157-4907-A06B-1EACC77B0BE2}" type="pres">
      <dgm:prSet presAssocID="{F1F0F3D0-612F-4B01-A628-85AB4C0EADE4}" presName="parTx" presStyleLbl="revTx" presStyleIdx="0" presStyleCnt="1">
        <dgm:presLayoutVars>
          <dgm:chMax val="0"/>
          <dgm:chPref val="0"/>
          <dgm:bulletEnabled val="1"/>
        </dgm:presLayoutVars>
      </dgm:prSet>
      <dgm:spPr/>
      <dgm:t>
        <a:bodyPr/>
        <a:lstStyle/>
        <a:p>
          <a:endParaRPr lang="tr-TR"/>
        </a:p>
      </dgm:t>
    </dgm:pt>
    <dgm:pt modelId="{742B42C6-FC27-432C-A9F6-80D67624DF4E}" type="pres">
      <dgm:prSet presAssocID="{F1F0F3D0-612F-4B01-A628-85AB4C0EADE4}" presName="spVertical2" presStyleCnt="0"/>
      <dgm:spPr/>
    </dgm:pt>
    <dgm:pt modelId="{7C525E45-0D20-4435-8308-78B087DC41E7}" type="pres">
      <dgm:prSet presAssocID="{F1F0F3D0-612F-4B01-A628-85AB4C0EADE4}" presName="spVertical3" presStyleCnt="0"/>
      <dgm:spPr/>
    </dgm:pt>
    <dgm:pt modelId="{DEF7BFB1-97A9-459B-BF22-1444C67DB4F9}" type="pres">
      <dgm:prSet presAssocID="{24A19651-ABCD-4C43-84A0-9F30455CC323}" presName="padding2" presStyleCnt="0"/>
      <dgm:spPr/>
    </dgm:pt>
    <dgm:pt modelId="{DE7D8C8D-AB5A-47E1-9E28-12F7B1D7617D}" type="pres">
      <dgm:prSet presAssocID="{24A19651-ABCD-4C43-84A0-9F30455CC323}" presName="negArrow" presStyleCnt="0"/>
      <dgm:spPr/>
    </dgm:pt>
    <dgm:pt modelId="{6CAB2666-4EE0-44AB-A472-EB6E345A5286}" type="pres">
      <dgm:prSet presAssocID="{24A19651-ABCD-4C43-84A0-9F30455CC323}" presName="backgroundArrow" presStyleLbl="node1" presStyleIdx="0" presStyleCnt="1" custAng="10800000" custLinFactNeighborX="-54523" custLinFactNeighborY="1549"/>
      <dgm:spPr/>
    </dgm:pt>
  </dgm:ptLst>
  <dgm:cxnLst>
    <dgm:cxn modelId="{1417B27A-8665-4F6F-A373-FE38F56CE48F}" type="presOf" srcId="{24A19651-ABCD-4C43-84A0-9F30455CC323}" destId="{A4726391-A61C-441D-A099-68AD7C3E59E2}" srcOrd="0" destOrd="0" presId="urn:microsoft.com/office/officeart/2005/8/layout/hProcess3"/>
    <dgm:cxn modelId="{2FFE915A-786B-47B1-91DD-829855DF7F9A}" srcId="{24A19651-ABCD-4C43-84A0-9F30455CC323}" destId="{F1F0F3D0-612F-4B01-A628-85AB4C0EADE4}" srcOrd="0" destOrd="0" parTransId="{7F5036C5-2BCB-4FB3-9816-D194CC01889B}" sibTransId="{66F78ED9-5D75-4359-A09A-8ED340C9A18B}"/>
    <dgm:cxn modelId="{2046626E-5E79-45E5-85BA-EE683C5072D1}" type="presOf" srcId="{F1F0F3D0-612F-4B01-A628-85AB4C0EADE4}" destId="{83178689-9157-4907-A06B-1EACC77B0BE2}" srcOrd="0" destOrd="0" presId="urn:microsoft.com/office/officeart/2005/8/layout/hProcess3"/>
    <dgm:cxn modelId="{7683CA59-6BD8-4324-964D-DC1DE5A1D850}" type="presParOf" srcId="{A4726391-A61C-441D-A099-68AD7C3E59E2}" destId="{B05D3941-4945-4D94-A8F9-02CFEFD8125C}" srcOrd="0" destOrd="0" presId="urn:microsoft.com/office/officeart/2005/8/layout/hProcess3"/>
    <dgm:cxn modelId="{36539DF0-CD32-4AA4-B59E-74EF311B443F}" type="presParOf" srcId="{A4726391-A61C-441D-A099-68AD7C3E59E2}" destId="{9E2D1B74-84E1-4F90-8342-24DAB29D9D83}" srcOrd="1" destOrd="0" presId="urn:microsoft.com/office/officeart/2005/8/layout/hProcess3"/>
    <dgm:cxn modelId="{44AB1C36-2C2F-43ED-B1C3-38F55E91DF70}" type="presParOf" srcId="{9E2D1B74-84E1-4F90-8342-24DAB29D9D83}" destId="{A324CA5B-2015-4FBB-99A2-2CFF0A7FCA87}" srcOrd="0" destOrd="0" presId="urn:microsoft.com/office/officeart/2005/8/layout/hProcess3"/>
    <dgm:cxn modelId="{6E691C05-EB43-4BD9-8299-A12B8005BD01}" type="presParOf" srcId="{9E2D1B74-84E1-4F90-8342-24DAB29D9D83}" destId="{76C92DA2-B48F-46B8-8508-26788B147E02}" srcOrd="1" destOrd="0" presId="urn:microsoft.com/office/officeart/2005/8/layout/hProcess3"/>
    <dgm:cxn modelId="{1AF668E7-9161-4BAD-9B5A-A944851E4EF6}" type="presParOf" srcId="{76C92DA2-B48F-46B8-8508-26788B147E02}" destId="{0173CD46-F136-4502-86E5-CD3C7B400A76}" srcOrd="0" destOrd="0" presId="urn:microsoft.com/office/officeart/2005/8/layout/hProcess3"/>
    <dgm:cxn modelId="{44ADC32D-5ECB-4E86-B2D5-889A02D17CBF}" type="presParOf" srcId="{76C92DA2-B48F-46B8-8508-26788B147E02}" destId="{83178689-9157-4907-A06B-1EACC77B0BE2}" srcOrd="1" destOrd="0" presId="urn:microsoft.com/office/officeart/2005/8/layout/hProcess3"/>
    <dgm:cxn modelId="{867571DC-57A6-4EA5-AF32-DE702851BAFA}" type="presParOf" srcId="{76C92DA2-B48F-46B8-8508-26788B147E02}" destId="{742B42C6-FC27-432C-A9F6-80D67624DF4E}" srcOrd="2" destOrd="0" presId="urn:microsoft.com/office/officeart/2005/8/layout/hProcess3"/>
    <dgm:cxn modelId="{1B7A9B8E-2AA1-4C37-BA40-6A1EFBF7F59D}" type="presParOf" srcId="{76C92DA2-B48F-46B8-8508-26788B147E02}" destId="{7C525E45-0D20-4435-8308-78B087DC41E7}" srcOrd="3" destOrd="0" presId="urn:microsoft.com/office/officeart/2005/8/layout/hProcess3"/>
    <dgm:cxn modelId="{227491AB-7FA1-4DA8-8F46-2315CAC95189}" type="presParOf" srcId="{9E2D1B74-84E1-4F90-8342-24DAB29D9D83}" destId="{DEF7BFB1-97A9-459B-BF22-1444C67DB4F9}" srcOrd="2" destOrd="0" presId="urn:microsoft.com/office/officeart/2005/8/layout/hProcess3"/>
    <dgm:cxn modelId="{F723A9EF-CA0D-4083-B83D-4F5631463FD5}" type="presParOf" srcId="{9E2D1B74-84E1-4F90-8342-24DAB29D9D83}" destId="{DE7D8C8D-AB5A-47E1-9E28-12F7B1D7617D}" srcOrd="3" destOrd="0" presId="urn:microsoft.com/office/officeart/2005/8/layout/hProcess3"/>
    <dgm:cxn modelId="{47C68515-511A-4625-B733-B56BF4F0432B}" type="presParOf" srcId="{9E2D1B74-84E1-4F90-8342-24DAB29D9D83}" destId="{6CAB2666-4EE0-44AB-A472-EB6E345A5286}" srcOrd="4" destOrd="0" presId="urn:microsoft.com/office/officeart/2005/8/layout/hProcess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B2666-4EE0-44AB-A472-EB6E345A5286}">
      <dsp:nvSpPr>
        <dsp:cNvPr id="0" name=""/>
        <dsp:cNvSpPr/>
      </dsp:nvSpPr>
      <dsp:spPr>
        <a:xfrm>
          <a:off x="0" y="8031"/>
          <a:ext cx="4776192" cy="259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78689-9157-4907-A06B-1EACC77B0BE2}">
      <dsp:nvSpPr>
        <dsp:cNvPr id="0" name=""/>
        <dsp:cNvSpPr/>
      </dsp:nvSpPr>
      <dsp:spPr>
        <a:xfrm>
          <a:off x="385267" y="656031"/>
          <a:ext cx="3913305"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lvl="0" algn="ctr" defTabSz="1600200">
            <a:lnSpc>
              <a:spcPct val="90000"/>
            </a:lnSpc>
            <a:spcBef>
              <a:spcPct val="0"/>
            </a:spcBef>
            <a:spcAft>
              <a:spcPct val="35000"/>
            </a:spcAft>
          </a:pPr>
          <a:r>
            <a:rPr lang="tr-TR" sz="3600" kern="1200" dirty="0" smtClean="0"/>
            <a:t>1) Riskli Alan</a:t>
          </a:r>
          <a:endParaRPr lang="tr-TR" sz="3600" kern="1200" dirty="0"/>
        </a:p>
      </dsp:txBody>
      <dsp:txXfrm>
        <a:off x="385267" y="656031"/>
        <a:ext cx="3913305" cy="12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B2666-4EE0-44AB-A472-EB6E345A5286}">
      <dsp:nvSpPr>
        <dsp:cNvPr id="0" name=""/>
        <dsp:cNvSpPr/>
      </dsp:nvSpPr>
      <dsp:spPr>
        <a:xfrm rot="10800000">
          <a:off x="0" y="16063"/>
          <a:ext cx="4776192" cy="259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78689-9157-4907-A06B-1EACC77B0BE2}">
      <dsp:nvSpPr>
        <dsp:cNvPr id="0" name=""/>
        <dsp:cNvSpPr/>
      </dsp:nvSpPr>
      <dsp:spPr>
        <a:xfrm>
          <a:off x="385267" y="656031"/>
          <a:ext cx="3913305"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lvl="0" algn="ctr" defTabSz="1600200">
            <a:lnSpc>
              <a:spcPct val="90000"/>
            </a:lnSpc>
            <a:spcBef>
              <a:spcPct val="0"/>
            </a:spcBef>
            <a:spcAft>
              <a:spcPct val="35000"/>
            </a:spcAft>
          </a:pPr>
          <a:r>
            <a:rPr lang="tr-TR" sz="3600" kern="1200" dirty="0" smtClean="0"/>
            <a:t>2) Riskli Yapı</a:t>
          </a:r>
          <a:endParaRPr lang="tr-TR" sz="3600" kern="1200" dirty="0"/>
        </a:p>
      </dsp:txBody>
      <dsp:txXfrm>
        <a:off x="385267" y="656031"/>
        <a:ext cx="3913305" cy="129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FB865-3E17-461B-BFDD-7251C148CE1F}" type="datetimeFigureOut">
              <a:rPr lang="tr-TR" smtClean="0"/>
              <a:pPr/>
              <a:t>16.04.2019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6F82D-30E8-41E7-BBE1-40941D21B6EA}" type="slidenum">
              <a:rPr lang="tr-TR" smtClean="0"/>
              <a:pPr/>
              <a:t>‹#›</a:t>
            </a:fld>
            <a:endParaRPr lang="tr-TR"/>
          </a:p>
        </p:txBody>
      </p:sp>
    </p:spTree>
    <p:extLst>
      <p:ext uri="{BB962C8B-B14F-4D97-AF65-F5344CB8AC3E}">
        <p14:creationId xmlns:p14="http://schemas.microsoft.com/office/powerpoint/2010/main" xmlns="" val="265105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10</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11</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12</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13</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14</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15</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16</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17</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18</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19</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20</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21</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22</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23</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24</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25</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26</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3</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4</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5</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6</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7</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8</a:t>
            </a:fld>
            <a:endParaRPr lang="tr-TR"/>
          </a:p>
        </p:txBody>
      </p:sp>
    </p:spTree>
    <p:extLst>
      <p:ext uri="{BB962C8B-B14F-4D97-AF65-F5344CB8AC3E}">
        <p14:creationId xmlns:p14="http://schemas.microsoft.com/office/powerpoint/2010/main" xmlns="" val="415584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B6F82D-30E8-41E7-BBE1-40941D21B6EA}" type="slidenum">
              <a:rPr lang="tr-TR" smtClean="0"/>
              <a:pPr/>
              <a:t>9</a:t>
            </a:fld>
            <a:endParaRPr lang="tr-TR"/>
          </a:p>
        </p:txBody>
      </p:sp>
    </p:spTree>
    <p:extLst>
      <p:ext uri="{BB962C8B-B14F-4D97-AF65-F5344CB8AC3E}">
        <p14:creationId xmlns:p14="http://schemas.microsoft.com/office/powerpoint/2010/main" xmlns="" val="415584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April 16,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April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April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April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51663BA-01FC-4367-B6F3-ABB2645D55F1}" type="datetime4">
              <a:rPr lang="en-US" smtClean="0"/>
              <a:pPr/>
              <a:t>April 16,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16,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April 16,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April 16,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April 16,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AD5615-7F4F-4584-84D5-CC95918C321F}" type="datetime4">
              <a:rPr lang="en-US" smtClean="0"/>
              <a:pPr/>
              <a:t>April 16,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76EEA923-9BEE-48CE-9F28-5B525F399BAD}" type="datetime4">
              <a:rPr lang="en-US" smtClean="0"/>
              <a:pPr/>
              <a:t>April 16, 2019</a:t>
            </a:fld>
            <a:endParaRPr lang="en-US"/>
          </a:p>
        </p:txBody>
      </p:sp>
      <p:sp>
        <p:nvSpPr>
          <p:cNvPr id="9" name="Slide Number Placeholder 8"/>
          <p:cNvSpPr>
            <a:spLocks noGrp="1"/>
          </p:cNvSpPr>
          <p:nvPr>
            <p:ph type="sldNum" sz="quarter" idx="11"/>
          </p:nvPr>
        </p:nvSpPr>
        <p:spPr/>
        <p:txBody>
          <a:bodyPr/>
          <a:lstStyle/>
          <a:p>
            <a:fld id="{F38DF745-7D3F-47F4-83A3-874385CFAA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8DF745-7D3F-47F4-83A3-874385CFAA6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D0EFEE-2756-4A20-BF2A-63F0A94F99AC}" type="datetime4">
              <a:rPr lang="en-US" smtClean="0"/>
              <a:pPr/>
              <a:t>April 16, 2019</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QuickStyle" Target="../diagrams/quickStyle2.xml"/><Relationship Id="rId5" Type="http://schemas.openxmlformats.org/officeDocument/2006/relationships/diagramData" Target="../diagrams/data1.xml"/><Relationship Id="rId10" Type="http://schemas.openxmlformats.org/officeDocument/2006/relationships/diagramLayout" Target="../diagrams/layout2.xml"/><Relationship Id="rId4" Type="http://schemas.openxmlformats.org/officeDocument/2006/relationships/image" Target="../media/image4.jpeg"/><Relationship Id="rId9" Type="http://schemas.openxmlformats.org/officeDocument/2006/relationships/diagramData" Target="../diagrams/data2.xml"/><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1" name="Dikdörtgen 10"/>
          <p:cNvSpPr/>
          <p:nvPr/>
        </p:nvSpPr>
        <p:spPr>
          <a:xfrm>
            <a:off x="2064984" y="1421487"/>
            <a:ext cx="4358244" cy="1200329"/>
          </a:xfrm>
          <a:prstGeom prst="rect">
            <a:avLst/>
          </a:prstGeom>
          <a:noFill/>
        </p:spPr>
        <p:txBody>
          <a:bodyPr wrap="none" lIns="91440" tIns="45720" rIns="91440" bIns="45720">
            <a:spAutoFit/>
          </a:bodyPr>
          <a:lstStyle/>
          <a:p>
            <a:pPr algn="ctr"/>
            <a:r>
              <a:rPr lang="tr-TR" sz="36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6306 SAYILI KANUN</a:t>
            </a:r>
          </a:p>
          <a:p>
            <a:pPr algn="ctr"/>
            <a:r>
              <a:rPr lang="tr-TR" sz="36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a:t>
            </a:r>
            <a:r>
              <a:rPr lang="tr-TR" sz="36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keNtsel</a:t>
            </a:r>
            <a:r>
              <a:rPr lang="tr-TR" sz="36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dönüşüm)</a:t>
            </a:r>
          </a:p>
        </p:txBody>
      </p:sp>
      <p:cxnSp>
        <p:nvCxnSpPr>
          <p:cNvPr id="5" name="Düz Bağlayıcı 4"/>
          <p:cNvCxnSpPr/>
          <p:nvPr/>
        </p:nvCxnSpPr>
        <p:spPr>
          <a:xfrm>
            <a:off x="0" y="1340768"/>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0" y="2780928"/>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2833190"/>
            <a:ext cx="8460432" cy="4045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1694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10</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10</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691388" y="476672"/>
            <a:ext cx="310546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2011 </a:t>
            </a:r>
            <a:r>
              <a:rPr lang="tr-TR"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van</a:t>
            </a: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DEPREMİ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6386" name="Picture 2" descr="C:\Users\Lenovo\Desktop\,F1qZDi2CRk2t6NCM2Dxc6Q.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9552" y="1484784"/>
            <a:ext cx="7416824" cy="49290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430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11</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11</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68148" y="476672"/>
            <a:ext cx="5351978"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KENTSEL DÖNÜŞÜMÜN GEREKÇESİ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340768"/>
            <a:ext cx="8460432" cy="4893647"/>
          </a:xfrm>
          <a:prstGeom prst="rect">
            <a:avLst/>
          </a:prstGeom>
          <a:noFill/>
        </p:spPr>
        <p:txBody>
          <a:bodyPr wrap="square" rtlCol="0">
            <a:spAutoFit/>
          </a:bodyPr>
          <a:lstStyle/>
          <a:p>
            <a:r>
              <a:rPr lang="tr-TR" sz="2600" dirty="0" smtClean="0">
                <a:latin typeface="Cambria" pitchFamily="18" charset="0"/>
                <a:ea typeface="Cambria" pitchFamily="18" charset="0"/>
              </a:rPr>
              <a:t>* Türkiye’de mevcut binaların büyük çoğunluğu eski mevzuat uyarınca yapılmış ya da hiç mühendislik hizmeti almamıştır.</a:t>
            </a:r>
          </a:p>
          <a:p>
            <a:endParaRPr lang="tr-TR" sz="2600" dirty="0">
              <a:solidFill>
                <a:schemeClr val="accent6">
                  <a:lumMod val="50000"/>
                </a:schemeClr>
              </a:solidFill>
              <a:latin typeface="Cambria" pitchFamily="18" charset="0"/>
              <a:ea typeface="Cambria" pitchFamily="18" charset="0"/>
            </a:endParaRPr>
          </a:p>
          <a:p>
            <a:r>
              <a:rPr lang="tr-TR" sz="2600" dirty="0" smtClean="0">
                <a:solidFill>
                  <a:schemeClr val="accent6">
                    <a:lumMod val="50000"/>
                  </a:schemeClr>
                </a:solidFill>
                <a:latin typeface="Cambria" pitchFamily="18" charset="0"/>
                <a:ea typeface="Cambria" pitchFamily="18" charset="0"/>
              </a:rPr>
              <a:t>* Yapıların çoğu yalıtımsız ve enerji verimliliği açısından yetersizdir.</a:t>
            </a:r>
          </a:p>
          <a:p>
            <a:pPr marL="457200" indent="-457200">
              <a:buFont typeface="Arial" charset="0"/>
              <a:buChar char="•"/>
            </a:pPr>
            <a:endParaRPr lang="tr-TR" sz="2600" dirty="0">
              <a:solidFill>
                <a:schemeClr val="accent6">
                  <a:lumMod val="50000"/>
                </a:schemeClr>
              </a:solidFill>
              <a:latin typeface="Cambria" pitchFamily="18" charset="0"/>
              <a:ea typeface="Cambria" pitchFamily="18" charset="0"/>
            </a:endParaRPr>
          </a:p>
          <a:p>
            <a:r>
              <a:rPr lang="tr-TR" sz="2600" dirty="0" smtClean="0">
                <a:solidFill>
                  <a:schemeClr val="accent6">
                    <a:lumMod val="50000"/>
                  </a:schemeClr>
                </a:solidFill>
                <a:latin typeface="Cambria" pitchFamily="18" charset="0"/>
                <a:ea typeface="Cambria" pitchFamily="18" charset="0"/>
              </a:rPr>
              <a:t>* Kentlerin altyapılarının (yol, su-kanalizasyon, elektrik) eski ve yetersiz kalması.</a:t>
            </a:r>
          </a:p>
          <a:p>
            <a:endParaRPr lang="tr-TR" sz="2600" dirty="0">
              <a:solidFill>
                <a:schemeClr val="accent6">
                  <a:lumMod val="50000"/>
                </a:schemeClr>
              </a:solidFill>
              <a:latin typeface="Cambria" pitchFamily="18" charset="0"/>
              <a:ea typeface="Cambria" pitchFamily="18" charset="0"/>
            </a:endParaRPr>
          </a:p>
          <a:p>
            <a:r>
              <a:rPr lang="tr-TR" sz="2600" dirty="0" smtClean="0">
                <a:solidFill>
                  <a:schemeClr val="accent6">
                    <a:lumMod val="50000"/>
                  </a:schemeClr>
                </a:solidFill>
                <a:latin typeface="Cambria" pitchFamily="18" charset="0"/>
                <a:ea typeface="Cambria" pitchFamily="18" charset="0"/>
              </a:rPr>
              <a:t>* Yapılaşmanın bir kısmının kaçak, çarpık ve düzensiz olması.</a:t>
            </a:r>
          </a:p>
        </p:txBody>
      </p:sp>
    </p:spTree>
    <p:extLst>
      <p:ext uri="{BB962C8B-B14F-4D97-AF65-F5344CB8AC3E}">
        <p14:creationId xmlns:p14="http://schemas.microsoft.com/office/powerpoint/2010/main" xmlns="" val="410428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12</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12</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627365" y="476672"/>
            <a:ext cx="5233484"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6306 SAYILI KANUNUN gerekçesi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340768"/>
            <a:ext cx="8460432" cy="1200329"/>
          </a:xfrm>
          <a:prstGeom prst="rect">
            <a:avLst/>
          </a:prstGeom>
          <a:noFill/>
        </p:spPr>
        <p:txBody>
          <a:bodyPr wrap="square" rtlCol="0">
            <a:spAutoFit/>
          </a:bodyPr>
          <a:lstStyle/>
          <a:p>
            <a:r>
              <a:rPr lang="tr-TR" sz="2400" dirty="0" smtClean="0">
                <a:latin typeface="Cambria" pitchFamily="18" charset="0"/>
                <a:ea typeface="Cambria" pitchFamily="18" charset="0"/>
              </a:rPr>
              <a:t>Türkiye’de 7,5 milyon civarında riskli yapı olduğu tahmin ediliyor ve yaklaşık 50 milyon insan deprem tehlikesi yüksek bölgelerde yaşıyor.</a:t>
            </a:r>
            <a:endParaRPr lang="tr-TR" sz="2400" dirty="0">
              <a:solidFill>
                <a:schemeClr val="accent6">
                  <a:lumMod val="50000"/>
                </a:schemeClr>
              </a:solidFill>
              <a:latin typeface="Cambria" pitchFamily="18" charset="0"/>
              <a:ea typeface="Cambria" pitchFamily="18" charset="0"/>
            </a:endParaRPr>
          </a:p>
        </p:txBody>
      </p:sp>
      <p:pic>
        <p:nvPicPr>
          <p:cNvPr id="6146" name="Picture 2" descr="C:\Users\Lenovo\Desktop\134468-58a8406f64755.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512" y="2636912"/>
            <a:ext cx="7632848" cy="3804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1113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13</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13</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81236" y="476672"/>
            <a:ext cx="5325753"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KENTSEL DÖNÜŞÜM UYGULAMASI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340768"/>
            <a:ext cx="8460432" cy="1261884"/>
          </a:xfrm>
          <a:prstGeom prst="rect">
            <a:avLst/>
          </a:prstGeom>
          <a:noFill/>
        </p:spPr>
        <p:txBody>
          <a:bodyPr wrap="square" rtlCol="0">
            <a:spAutoFit/>
          </a:bodyPr>
          <a:lstStyle/>
          <a:p>
            <a:r>
              <a:rPr lang="tr-TR" sz="2800" dirty="0" smtClean="0">
                <a:latin typeface="Cambria" pitchFamily="18" charset="0"/>
                <a:ea typeface="Cambria" pitchFamily="18" charset="0"/>
              </a:rPr>
              <a:t>Kentsel dönüşüm uygulaması 2 şekilde yapılmaktadır.</a:t>
            </a:r>
          </a:p>
          <a:p>
            <a:endParaRPr lang="tr-TR" sz="2400" dirty="0">
              <a:solidFill>
                <a:srgbClr val="FF0000"/>
              </a:solidFill>
              <a:latin typeface="Cambria" pitchFamily="18" charset="0"/>
              <a:ea typeface="Cambria" pitchFamily="18" charset="0"/>
            </a:endParaRPr>
          </a:p>
          <a:p>
            <a:endParaRPr lang="tr-TR" sz="2400" dirty="0" smtClean="0">
              <a:solidFill>
                <a:srgbClr val="FF0000"/>
              </a:solidFill>
              <a:latin typeface="Cambria" pitchFamily="18" charset="0"/>
              <a:ea typeface="Cambria" pitchFamily="18" charset="0"/>
            </a:endParaRPr>
          </a:p>
        </p:txBody>
      </p:sp>
      <p:graphicFrame>
        <p:nvGraphicFramePr>
          <p:cNvPr id="2" name="Diyagram 1"/>
          <p:cNvGraphicFramePr/>
          <p:nvPr>
            <p:extLst>
              <p:ext uri="{D42A27DB-BD31-4B8C-83A1-F6EECF244321}">
                <p14:modId xmlns:p14="http://schemas.microsoft.com/office/powerpoint/2010/main" xmlns="" val="3825257217"/>
              </p:ext>
            </p:extLst>
          </p:nvPr>
        </p:nvGraphicFramePr>
        <p:xfrm>
          <a:off x="443880" y="1988840"/>
          <a:ext cx="4776192" cy="2608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yagram 12"/>
          <p:cNvGraphicFramePr/>
          <p:nvPr>
            <p:extLst>
              <p:ext uri="{D42A27DB-BD31-4B8C-83A1-F6EECF244321}">
                <p14:modId xmlns:p14="http://schemas.microsoft.com/office/powerpoint/2010/main" xmlns="" val="1089586717"/>
              </p:ext>
            </p:extLst>
          </p:nvPr>
        </p:nvGraphicFramePr>
        <p:xfrm>
          <a:off x="2604120" y="3933056"/>
          <a:ext cx="4776192" cy="2608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3384251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14</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14</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608092" y="476672"/>
            <a:ext cx="3272050"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RİSKLİ ALAN NEDİR ?</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1200329"/>
          </a:xfrm>
          <a:prstGeom prst="rect">
            <a:avLst/>
          </a:prstGeom>
          <a:noFill/>
        </p:spPr>
        <p:txBody>
          <a:bodyPr wrap="square" rtlCol="0">
            <a:spAutoFit/>
          </a:bodyPr>
          <a:lstStyle/>
          <a:p>
            <a:r>
              <a:rPr lang="tr-TR" sz="2400" dirty="0" smtClean="0">
                <a:latin typeface="+mj-lt"/>
              </a:rPr>
              <a:t>Zemin </a:t>
            </a:r>
            <a:r>
              <a:rPr lang="tr-TR" sz="2400" dirty="0">
                <a:latin typeface="+mj-lt"/>
              </a:rPr>
              <a:t>yapısı veya üzerindeki yapılaşma sebebiyle can ve mal kaybına yol açma riski </a:t>
            </a:r>
            <a:r>
              <a:rPr lang="tr-TR" sz="2400" dirty="0" smtClean="0">
                <a:latin typeface="+mj-lt"/>
              </a:rPr>
              <a:t>taşıyan alan</a:t>
            </a:r>
            <a:endParaRPr lang="tr-TR" sz="2000" dirty="0">
              <a:solidFill>
                <a:srgbClr val="FF0000"/>
              </a:solidFill>
              <a:latin typeface="+mj-lt"/>
              <a:ea typeface="Cambria" pitchFamily="18" charset="0"/>
            </a:endParaRPr>
          </a:p>
          <a:p>
            <a:endParaRPr lang="tr-TR" sz="2400" dirty="0" smtClean="0">
              <a:solidFill>
                <a:srgbClr val="FF0000"/>
              </a:solidFill>
              <a:latin typeface="Cambria" pitchFamily="18" charset="0"/>
              <a:ea typeface="Cambria" pitchFamily="18" charset="0"/>
            </a:endParaRPr>
          </a:p>
        </p:txBody>
      </p:sp>
      <p:pic>
        <p:nvPicPr>
          <p:cNvPr id="7171" name="Picture 3" descr="C:\Users\Lenovo\Desktop\tanitim.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2226" y="2204864"/>
            <a:ext cx="6916118"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5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15</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15</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753693" y="476672"/>
            <a:ext cx="4980852"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RİSKLİ ALAN NASIL BELİRLENİR ?</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1200329"/>
          </a:xfrm>
          <a:prstGeom prst="rect">
            <a:avLst/>
          </a:prstGeom>
          <a:noFill/>
        </p:spPr>
        <p:txBody>
          <a:bodyPr wrap="square" rtlCol="0">
            <a:spAutoFit/>
          </a:bodyPr>
          <a:lstStyle/>
          <a:p>
            <a:r>
              <a:rPr lang="tr-TR" sz="2400" dirty="0" smtClean="0"/>
              <a:t>Bakanlık </a:t>
            </a:r>
            <a:r>
              <a:rPr lang="tr-TR" sz="2400" dirty="0"/>
              <a:t>veya </a:t>
            </a:r>
            <a:r>
              <a:rPr lang="tr-TR" sz="2400" dirty="0" smtClean="0"/>
              <a:t>İdare (Belediye – İl Özel İdaresi) </a:t>
            </a:r>
            <a:r>
              <a:rPr lang="tr-TR" sz="2400" dirty="0"/>
              <a:t>tarafından Afet ve Acil Durum Yönetimi Başkanlığının görüşü de alınarak </a:t>
            </a:r>
            <a:r>
              <a:rPr lang="tr-TR" sz="2400" dirty="0" smtClean="0"/>
              <a:t>belirlenir </a:t>
            </a:r>
            <a:r>
              <a:rPr lang="tr-TR" sz="2400" dirty="0"/>
              <a:t>ve Bakanlığın teklifi üzerine Bakanlar Kurulunca </a:t>
            </a:r>
            <a:r>
              <a:rPr lang="tr-TR" sz="2400" dirty="0" smtClean="0"/>
              <a:t>kararlaştırılır.</a:t>
            </a:r>
            <a:endParaRPr lang="tr-TR" sz="2400" dirty="0" smtClean="0">
              <a:solidFill>
                <a:srgbClr val="FF0000"/>
              </a:solidFill>
              <a:latin typeface="Cambria" pitchFamily="18" charset="0"/>
              <a:ea typeface="Cambria" pitchFamily="18" charset="0"/>
            </a:endParaRPr>
          </a:p>
        </p:txBody>
      </p:sp>
      <p:pic>
        <p:nvPicPr>
          <p:cNvPr id="8194" name="Picture 2" descr="C:\Users\Lenovo\Desktop\fikirtepe-de-riskli-alan-karari-iptal.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1418" y="2595096"/>
            <a:ext cx="7402950" cy="3714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3412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enovo\Desktop\Istanbul_Riskli_Alanla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412776"/>
            <a:ext cx="7416824" cy="52487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F38DF745-7D3F-47F4-83A3-874385CFAA69}" type="slidenum">
              <a:rPr lang="en-US" smtClean="0"/>
              <a:pPr/>
              <a:t>16</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16</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935032" y="476672"/>
            <a:ext cx="461818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İSTANBUL’DA RİSKLİ ALANLAR</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461665"/>
          </a:xfrm>
          <a:prstGeom prst="rect">
            <a:avLst/>
          </a:prstGeom>
          <a:noFill/>
        </p:spPr>
        <p:txBody>
          <a:bodyPr wrap="square" rtlCol="0">
            <a:spAutoFit/>
          </a:bodyPr>
          <a:lstStyle/>
          <a:p>
            <a:r>
              <a:rPr lang="tr-TR" sz="2400" dirty="0" smtClean="0"/>
              <a:t>İstanbul’da toplam </a:t>
            </a:r>
            <a:r>
              <a:rPr lang="tr-TR" sz="2400" dirty="0"/>
              <a:t>1106,25 </a:t>
            </a:r>
            <a:r>
              <a:rPr lang="tr-TR" sz="2400" dirty="0" smtClean="0"/>
              <a:t>ha riskli alan olarak belirlenmiştir.</a:t>
            </a:r>
            <a:endParaRPr lang="tr-TR" sz="2400" dirty="0" smtClean="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xmlns="" val="2389349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17</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17</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033426" y="476672"/>
            <a:ext cx="4421403" cy="523220"/>
          </a:xfrm>
          <a:prstGeom prst="rect">
            <a:avLst/>
          </a:prstGeom>
          <a:noFill/>
        </p:spPr>
        <p:txBody>
          <a:bodyPr wrap="none" lIns="91440" tIns="45720" rIns="91440" bIns="45720">
            <a:spAutoFit/>
          </a:bodyPr>
          <a:lstStyle/>
          <a:p>
            <a:pPr algn="ctr"/>
            <a:r>
              <a:rPr lang="tr-TR"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Türkİye’de</a:t>
            </a: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RİSKLİ ALANLAR</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830997"/>
          </a:xfrm>
          <a:prstGeom prst="rect">
            <a:avLst/>
          </a:prstGeom>
          <a:noFill/>
        </p:spPr>
        <p:txBody>
          <a:bodyPr wrap="square" rtlCol="0">
            <a:spAutoFit/>
          </a:bodyPr>
          <a:lstStyle/>
          <a:p>
            <a:pPr fontAlgn="base"/>
            <a:r>
              <a:rPr lang="tr-TR" sz="2400" dirty="0" smtClean="0"/>
              <a:t>Türkiye‘de </a:t>
            </a:r>
            <a:r>
              <a:rPr lang="tr-TR" sz="2400" dirty="0"/>
              <a:t>1 milyon 700 binden fazla kişinin yaşadığı 11 bin 971 hektarlık </a:t>
            </a:r>
            <a:r>
              <a:rPr lang="tr-TR" sz="2400" dirty="0" smtClean="0"/>
              <a:t>alan </a:t>
            </a:r>
            <a:r>
              <a:rPr lang="tr-TR" sz="2400" dirty="0"/>
              <a:t>riskli alan ilan edildi.</a:t>
            </a:r>
          </a:p>
        </p:txBody>
      </p:sp>
      <p:pic>
        <p:nvPicPr>
          <p:cNvPr id="14338" name="Picture 2" descr="C:\Users\Lenovo\Desktop\NDY5NDE5Nj-izmir-karabaglardaki-kentsel-donusum-calismalari-tbmmd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35496" y="2204864"/>
            <a:ext cx="6538689" cy="41824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8734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18</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18</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690776" y="476672"/>
            <a:ext cx="3106684"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RİSKLİ YAPI NEDİR ?</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1200329"/>
          </a:xfrm>
          <a:prstGeom prst="rect">
            <a:avLst/>
          </a:prstGeom>
          <a:noFill/>
        </p:spPr>
        <p:txBody>
          <a:bodyPr wrap="square" rtlCol="0">
            <a:spAutoFit/>
          </a:bodyPr>
          <a:lstStyle/>
          <a:p>
            <a:r>
              <a:rPr lang="tr-TR" sz="2400" dirty="0"/>
              <a:t>Riskli alan içinde veya dışında olup ekonomik ömrünü tamamlamış olan ya da yıkılma veya ağır hasar görme riski taşıdığı ilmî ve teknik verilere dayanılarak tespit edilen </a:t>
            </a:r>
            <a:r>
              <a:rPr lang="tr-TR" sz="2400" dirty="0" smtClean="0"/>
              <a:t>yapı.</a:t>
            </a:r>
            <a:endParaRPr lang="tr-TR" sz="2400" dirty="0" smtClean="0">
              <a:solidFill>
                <a:srgbClr val="FF0000"/>
              </a:solidFill>
              <a:latin typeface="Cambria" pitchFamily="18" charset="0"/>
              <a:ea typeface="Cambria" pitchFamily="18" charset="0"/>
            </a:endParaRPr>
          </a:p>
        </p:txBody>
      </p:sp>
      <p:pic>
        <p:nvPicPr>
          <p:cNvPr id="9219" name="Picture 3" descr="C:\Users\Lenovo\Desktop\d1f45a6839da445994018c0b101a4aac-480x26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7342" y="2636912"/>
            <a:ext cx="6728994" cy="37570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3057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19</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19</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48928" y="476672"/>
            <a:ext cx="5390386"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RİSKLİ YAPI </a:t>
            </a:r>
            <a:r>
              <a:rPr lang="tr-TR"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tespİtİ</a:t>
            </a: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a:t>
            </a:r>
            <a:r>
              <a:rPr lang="tr-TR"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nasIl</a:t>
            </a: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a:t>
            </a:r>
            <a:r>
              <a:rPr lang="tr-TR"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yapILIR</a:t>
            </a: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830997"/>
          </a:xfrm>
          <a:prstGeom prst="rect">
            <a:avLst/>
          </a:prstGeom>
          <a:noFill/>
        </p:spPr>
        <p:txBody>
          <a:bodyPr wrap="square" rtlCol="0">
            <a:spAutoFit/>
          </a:bodyPr>
          <a:lstStyle/>
          <a:p>
            <a:r>
              <a:rPr lang="tr-TR" sz="2400" dirty="0" smtClean="0"/>
              <a:t>Riskli yapıların tespiti yapı maliklerinden birinin talebi üzerine, Bakanlıkça lisanslandırılan kuruluşlar tarafından yapılır.</a:t>
            </a:r>
            <a:endParaRPr lang="tr-TR" sz="2400" dirty="0" smtClean="0">
              <a:solidFill>
                <a:srgbClr val="FF0000"/>
              </a:solidFill>
              <a:latin typeface="Cambria" pitchFamily="18" charset="0"/>
              <a:ea typeface="Cambria" pitchFamily="18" charset="0"/>
            </a:endParaRPr>
          </a:p>
        </p:txBody>
      </p:sp>
      <p:pic>
        <p:nvPicPr>
          <p:cNvPr id="9218" name="Picture 2" descr="C:\Users\Lenovo\Desktop\riskli-yapi.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3568" y="2581521"/>
            <a:ext cx="7056784" cy="3799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428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907279" y="476672"/>
            <a:ext cx="4673652"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6306 SAYILI KANUNUN AMACI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484784"/>
            <a:ext cx="8460432" cy="1938992"/>
          </a:xfrm>
          <a:prstGeom prst="rect">
            <a:avLst/>
          </a:prstGeom>
          <a:noFill/>
        </p:spPr>
        <p:txBody>
          <a:bodyPr wrap="square" rtlCol="0">
            <a:spAutoFit/>
          </a:bodyPr>
          <a:lstStyle/>
          <a:p>
            <a:r>
              <a:rPr lang="tr-TR" sz="2400" dirty="0">
                <a:latin typeface="Cambria" pitchFamily="18" charset="0"/>
                <a:ea typeface="Cambria" pitchFamily="18" charset="0"/>
              </a:rPr>
              <a:t>Bu Kanunun amacı; afet riski altındaki alanlar ile bu alanlar dışındaki riskli yapıların bulunduğu arsa ve arazilerde, fen ve sanat norm ve standartlarına uygun, sağlıklı ve güvenli yaşama çevrelerini teşkil etmek üzere iyileştirme, tasfiye ve yenilemelere dair usul ve esasları </a:t>
            </a:r>
            <a:r>
              <a:rPr lang="tr-TR" sz="2400" dirty="0" smtClean="0">
                <a:latin typeface="Cambria" pitchFamily="18" charset="0"/>
                <a:ea typeface="Cambria" pitchFamily="18" charset="0"/>
              </a:rPr>
              <a:t>belirlemektir.</a:t>
            </a:r>
            <a:endParaRPr lang="tr-TR" sz="2400" dirty="0">
              <a:solidFill>
                <a:schemeClr val="accent6">
                  <a:lumMod val="50000"/>
                </a:schemeClr>
              </a:solidFill>
              <a:latin typeface="Cambria" pitchFamily="18" charset="0"/>
              <a:ea typeface="Cambria" pitchFamily="18" charset="0"/>
            </a:endParaRPr>
          </a:p>
        </p:txBody>
      </p:sp>
      <p:pic>
        <p:nvPicPr>
          <p:cNvPr id="2050" name="Picture 2" descr="C:\Users\Lenovo\Desktop\1111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68127" y="3501008"/>
            <a:ext cx="4748089" cy="30436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3701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20</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20</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52746" y="476672"/>
            <a:ext cx="538275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KENTSEL DÖNÜŞÜMÜN FAYDALARI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830997"/>
          </a:xfrm>
          <a:prstGeom prst="rect">
            <a:avLst/>
          </a:prstGeom>
          <a:noFill/>
        </p:spPr>
        <p:txBody>
          <a:bodyPr wrap="square" rtlCol="0">
            <a:spAutoFit/>
          </a:bodyPr>
          <a:lstStyle/>
          <a:p>
            <a:r>
              <a:rPr lang="tr-TR" sz="2400" dirty="0"/>
              <a:t>Riskli </a:t>
            </a:r>
            <a:r>
              <a:rPr lang="tr-TR" sz="2400" dirty="0" smtClean="0"/>
              <a:t>alanlarda veya </a:t>
            </a:r>
            <a:r>
              <a:rPr lang="tr-TR" sz="2400" dirty="0"/>
              <a:t>riskli binalarda yaşayan vatandaşlarımıza talepleri doğrultusunda 18 aya kadar kira yardımı </a:t>
            </a:r>
            <a:r>
              <a:rPr lang="tr-TR" sz="2400" dirty="0" smtClean="0"/>
              <a:t>yapılır.</a:t>
            </a:r>
            <a:endParaRPr lang="tr-TR" sz="2400" dirty="0" smtClean="0">
              <a:solidFill>
                <a:srgbClr val="FF0000"/>
              </a:solidFill>
              <a:latin typeface="Cambria" pitchFamily="18" charset="0"/>
              <a:ea typeface="Cambria" pitchFamily="18" charset="0"/>
            </a:endParaRPr>
          </a:p>
        </p:txBody>
      </p:sp>
      <p:pic>
        <p:nvPicPr>
          <p:cNvPr id="11266" name="Picture 2" descr="C:\Users\Lenovo\Desktop\kira-yardımı3-750x50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9512" y="2180321"/>
            <a:ext cx="6228792" cy="4152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0862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21</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21</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52746" y="476672"/>
            <a:ext cx="538275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KENTSEL DÖNÜŞÜMÜN FAYDALARI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830997"/>
          </a:xfrm>
          <a:prstGeom prst="rect">
            <a:avLst/>
          </a:prstGeom>
          <a:noFill/>
        </p:spPr>
        <p:txBody>
          <a:bodyPr wrap="square" rtlCol="0">
            <a:spAutoFit/>
          </a:bodyPr>
          <a:lstStyle/>
          <a:p>
            <a:r>
              <a:rPr lang="tr-TR" sz="2400" dirty="0" smtClean="0"/>
              <a:t>İsteyen maliklere </a:t>
            </a:r>
            <a:r>
              <a:rPr lang="tr-TR" sz="2400" dirty="0"/>
              <a:t>Dönüşüm Projeleri Özel Hesabından karşılanmak üzere </a:t>
            </a:r>
            <a:r>
              <a:rPr lang="tr-TR" sz="2400" dirty="0" smtClean="0"/>
              <a:t>Bakanlar </a:t>
            </a:r>
            <a:r>
              <a:rPr lang="tr-TR" sz="2400" dirty="0"/>
              <a:t>Kurulunca belirlenen oranlarda </a:t>
            </a:r>
            <a:r>
              <a:rPr lang="tr-TR" sz="2400" dirty="0" smtClean="0"/>
              <a:t>faiz </a:t>
            </a:r>
            <a:r>
              <a:rPr lang="tr-TR" sz="2400" dirty="0"/>
              <a:t>desteği </a:t>
            </a:r>
            <a:r>
              <a:rPr lang="tr-TR" sz="2400" dirty="0" smtClean="0"/>
              <a:t>verilir.</a:t>
            </a:r>
            <a:endParaRPr lang="tr-TR" sz="2400" dirty="0" smtClean="0">
              <a:solidFill>
                <a:srgbClr val="FF0000"/>
              </a:solidFill>
              <a:latin typeface="Cambria" pitchFamily="18" charset="0"/>
              <a:ea typeface="Cambria" pitchFamily="18" charset="0"/>
            </a:endParaRPr>
          </a:p>
        </p:txBody>
      </p:sp>
      <p:pic>
        <p:nvPicPr>
          <p:cNvPr id="12290" name="Picture 2" descr="C:\Users\Lenovo\Desktop\bigpara_akyatirim_forek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5495" y="2244343"/>
            <a:ext cx="7495467" cy="4208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3760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22</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22</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52746" y="476672"/>
            <a:ext cx="538275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KENTSEL DÖNÜŞÜMÜN FAYDALARI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268760"/>
            <a:ext cx="8460432" cy="1938992"/>
          </a:xfrm>
          <a:prstGeom prst="rect">
            <a:avLst/>
          </a:prstGeom>
          <a:noFill/>
        </p:spPr>
        <p:txBody>
          <a:bodyPr wrap="square" rtlCol="0">
            <a:spAutoFit/>
          </a:bodyPr>
          <a:lstStyle/>
          <a:p>
            <a:r>
              <a:rPr lang="tr-TR" sz="2400" dirty="0"/>
              <a:t>Kanun uyarınca yapılacak olan işlem, sözleşme, devir ve tesciller ile uygulamalar; noter harcı, tapu harcı, belediyelerce alınan harçlar, damga vergisi, veraset ve intikal vergisi, döner sermaye ücreti ve diğer </a:t>
            </a:r>
            <a:r>
              <a:rPr lang="tr-TR" sz="2400" dirty="0" smtClean="0"/>
              <a:t>ücretlerden, </a:t>
            </a:r>
            <a:r>
              <a:rPr lang="tr-TR" sz="2400" dirty="0"/>
              <a:t>banka ve sigorta muameleleri vergisinden muaf olacaktır.</a:t>
            </a:r>
            <a:endParaRPr lang="tr-TR" sz="2400" dirty="0" smtClean="0">
              <a:solidFill>
                <a:srgbClr val="FF0000"/>
              </a:solidFill>
              <a:latin typeface="Cambria" pitchFamily="18" charset="0"/>
              <a:ea typeface="Cambria" pitchFamily="18" charset="0"/>
            </a:endParaRPr>
          </a:p>
        </p:txBody>
      </p:sp>
      <p:pic>
        <p:nvPicPr>
          <p:cNvPr id="13314" name="Picture 2" descr="C:\Users\Lenovo\Desktop\tapu-resim-696x37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87624" y="3264267"/>
            <a:ext cx="5887513" cy="31890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675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23</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23</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09313" y="476672"/>
            <a:ext cx="5469639"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KIRKLARELİ’DE KENTSEL DÖNÜŞÜM</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graphicFrame>
        <p:nvGraphicFramePr>
          <p:cNvPr id="13" name="İçerik Yer Tutucusu 3"/>
          <p:cNvGraphicFramePr>
            <a:graphicFrameLocks/>
          </p:cNvGraphicFramePr>
          <p:nvPr>
            <p:extLst>
              <p:ext uri="{D42A27DB-BD31-4B8C-83A1-F6EECF244321}">
                <p14:modId xmlns:p14="http://schemas.microsoft.com/office/powerpoint/2010/main" xmlns="" val="373243392"/>
              </p:ext>
            </p:extLst>
          </p:nvPr>
        </p:nvGraphicFramePr>
        <p:xfrm>
          <a:off x="359216" y="1723597"/>
          <a:ext cx="7741175" cy="4441706"/>
        </p:xfrm>
        <a:graphic>
          <a:graphicData uri="http://schemas.openxmlformats.org/drawingml/2006/table">
            <a:tbl>
              <a:tblPr firstRow="1" firstCol="1" bandRow="1">
                <a:effectLst>
                  <a:innerShdw blurRad="63500" dist="50800" dir="5400000">
                    <a:prstClr val="black">
                      <a:alpha val="50000"/>
                    </a:prstClr>
                  </a:innerShdw>
                </a:effectLst>
                <a:tableStyleId>{21E4AEA4-8DFA-4A89-87EB-49C32662AFE0}</a:tableStyleId>
              </a:tblPr>
              <a:tblGrid>
                <a:gridCol w="810026"/>
                <a:gridCol w="1914606"/>
                <a:gridCol w="1399135"/>
                <a:gridCol w="1250884"/>
                <a:gridCol w="1326470"/>
                <a:gridCol w="1040054"/>
              </a:tblGrid>
              <a:tr h="597404">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SIRA </a:t>
                      </a:r>
                      <a:r>
                        <a:rPr lang="tr-TR" sz="1100" dirty="0">
                          <a:effectLst/>
                        </a:rPr>
                        <a:t>NO</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İŞİN </a:t>
                      </a:r>
                      <a:r>
                        <a:rPr lang="tr-TR" sz="1100" dirty="0">
                          <a:effectLst/>
                        </a:rPr>
                        <a:t>ADI</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tr-TR" sz="1100" b="1" dirty="0" smtClean="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tr-TR" sz="1100" b="1" dirty="0" smtClean="0">
                          <a:effectLst/>
                          <a:latin typeface="Times New Roman" panose="02020603050405020304" pitchFamily="18" charset="0"/>
                          <a:ea typeface="Calibri"/>
                          <a:cs typeface="Times New Roman" panose="02020603050405020304" pitchFamily="18" charset="0"/>
                        </a:rPr>
                        <a:t>2014-2017</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tr-TR" sz="1100" b="1" dirty="0" smtClean="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tr-TR" sz="1100" b="1" dirty="0" smtClean="0">
                          <a:effectLst/>
                          <a:latin typeface="Times New Roman" panose="02020603050405020304" pitchFamily="18" charset="0"/>
                          <a:ea typeface="Calibri"/>
                          <a:cs typeface="Times New Roman" panose="02020603050405020304" pitchFamily="18" charset="0"/>
                        </a:rPr>
                        <a:t>2018</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1100" b="1" dirty="0" smtClean="0">
                        <a:effectLst/>
                        <a:latin typeface="Times New Roman" panose="02020603050405020304" pitchFamily="18" charset="0"/>
                        <a:ea typeface="Calibri"/>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tr-TR" sz="1100" b="1" dirty="0" smtClean="0">
                          <a:effectLst/>
                          <a:latin typeface="Times New Roman" panose="02020603050405020304" pitchFamily="18" charset="0"/>
                          <a:ea typeface="Calibri"/>
                          <a:cs typeface="Times New Roman" panose="02020603050405020304" pitchFamily="18" charset="0"/>
                        </a:rPr>
                        <a:t>2019</a:t>
                      </a:r>
                    </a:p>
                    <a:p>
                      <a:pPr algn="ctr">
                        <a:lnSpc>
                          <a:spcPct val="115000"/>
                        </a:lnSpc>
                        <a:spcAft>
                          <a:spcPts val="0"/>
                        </a:spcAft>
                      </a:pP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TOPLAM</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r>
              <a:tr h="597404">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1</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lnSpc>
                          <a:spcPct val="115000"/>
                        </a:lnSpc>
                        <a:spcAft>
                          <a:spcPts val="0"/>
                        </a:spcAft>
                      </a:pPr>
                      <a:endParaRPr lang="tr-TR" sz="1100" dirty="0" smtClean="0">
                        <a:effectLst/>
                        <a:latin typeface="Times New Roman" pitchFamily="18" charset="0"/>
                        <a:cs typeface="Times New Roman" pitchFamily="18" charset="0"/>
                      </a:endParaRPr>
                    </a:p>
                    <a:p>
                      <a:pPr algn="l">
                        <a:lnSpc>
                          <a:spcPct val="115000"/>
                        </a:lnSpc>
                        <a:spcAft>
                          <a:spcPts val="0"/>
                        </a:spcAft>
                      </a:pPr>
                      <a:r>
                        <a:rPr lang="tr-TR" sz="1100" dirty="0" smtClean="0">
                          <a:effectLst/>
                          <a:latin typeface="Times New Roman" pitchFamily="18" charset="0"/>
                          <a:cs typeface="Times New Roman" pitchFamily="18" charset="0"/>
                        </a:rPr>
                        <a:t>Riskli </a:t>
                      </a:r>
                      <a:r>
                        <a:rPr lang="tr-TR" sz="1100" dirty="0">
                          <a:effectLst/>
                          <a:latin typeface="Times New Roman" pitchFamily="18" charset="0"/>
                          <a:cs typeface="Times New Roman" pitchFamily="18" charset="0"/>
                        </a:rPr>
                        <a:t>Yapı </a:t>
                      </a:r>
                      <a:r>
                        <a:rPr lang="tr-TR" sz="1100" dirty="0" smtClean="0">
                          <a:effectLst/>
                          <a:latin typeface="Times New Roman" pitchFamily="18" charset="0"/>
                          <a:cs typeface="Times New Roman" pitchFamily="18" charset="0"/>
                        </a:rPr>
                        <a:t>Başvuru</a:t>
                      </a:r>
                      <a:r>
                        <a:rPr lang="tr-TR" sz="1100" baseline="0" dirty="0" smtClean="0">
                          <a:effectLst/>
                          <a:latin typeface="Times New Roman" pitchFamily="18" charset="0"/>
                          <a:cs typeface="Times New Roman" pitchFamily="18" charset="0"/>
                        </a:rPr>
                        <a:t> </a:t>
                      </a:r>
                      <a:r>
                        <a:rPr lang="tr-TR" sz="1100" dirty="0" smtClean="0">
                          <a:effectLst/>
                          <a:latin typeface="Times New Roman" pitchFamily="18" charset="0"/>
                          <a:cs typeface="Times New Roman" pitchFamily="18" charset="0"/>
                        </a:rPr>
                        <a:t>Sayısı</a:t>
                      </a:r>
                    </a:p>
                    <a:p>
                      <a:pPr algn="l">
                        <a:lnSpc>
                          <a:spcPct val="115000"/>
                        </a:lnSpc>
                        <a:spcAft>
                          <a:spcPts val="0"/>
                        </a:spcAft>
                      </a:pP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288</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45</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3</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itchFamily="18" charset="0"/>
                          <a:cs typeface="Times New Roman" pitchFamily="18" charset="0"/>
                        </a:rPr>
                        <a:t>336</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57268">
                <a:tc>
                  <a:txBody>
                    <a:bodyPr/>
                    <a:lstStyle/>
                    <a:p>
                      <a:pPr algn="ctr">
                        <a:lnSpc>
                          <a:spcPct val="115000"/>
                        </a:lnSpc>
                        <a:spcAft>
                          <a:spcPts val="0"/>
                        </a:spcAft>
                        <a:tabLst>
                          <a:tab pos="370840" algn="ctr"/>
                        </a:tabLst>
                      </a:pPr>
                      <a:endParaRPr lang="tr-TR" sz="1100" dirty="0" smtClean="0">
                        <a:effectLst/>
                      </a:endParaRPr>
                    </a:p>
                    <a:p>
                      <a:pPr algn="ctr">
                        <a:lnSpc>
                          <a:spcPct val="115000"/>
                        </a:lnSpc>
                        <a:spcAft>
                          <a:spcPts val="0"/>
                        </a:spcAft>
                        <a:tabLst>
                          <a:tab pos="370840" algn="ctr"/>
                        </a:tabLst>
                      </a:pPr>
                      <a:r>
                        <a:rPr lang="tr-TR" sz="1100" dirty="0" smtClean="0">
                          <a:effectLst/>
                        </a:rPr>
                        <a:t>2</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lnSpc>
                          <a:spcPct val="115000"/>
                        </a:lnSpc>
                        <a:spcAft>
                          <a:spcPts val="0"/>
                        </a:spcAft>
                      </a:pPr>
                      <a:r>
                        <a:rPr lang="tr-TR" sz="1100" dirty="0" smtClean="0">
                          <a:effectLst/>
                          <a:latin typeface="Times New Roman" pitchFamily="18" charset="0"/>
                          <a:cs typeface="Times New Roman" pitchFamily="18" charset="0"/>
                        </a:rPr>
                        <a:t>Tescillenen </a:t>
                      </a:r>
                      <a:r>
                        <a:rPr lang="tr-TR" sz="1100" dirty="0">
                          <a:effectLst/>
                          <a:latin typeface="Times New Roman" pitchFamily="18" charset="0"/>
                          <a:cs typeface="Times New Roman" pitchFamily="18" charset="0"/>
                        </a:rPr>
                        <a:t>Riskli </a:t>
                      </a:r>
                      <a:r>
                        <a:rPr lang="tr-TR" sz="1100" dirty="0" smtClean="0">
                          <a:effectLst/>
                          <a:latin typeface="Times New Roman" pitchFamily="18" charset="0"/>
                          <a:cs typeface="Times New Roman" pitchFamily="18" charset="0"/>
                        </a:rPr>
                        <a:t>Yapı Sayısı</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281</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40</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3</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itchFamily="18" charset="0"/>
                          <a:cs typeface="Times New Roman" pitchFamily="18" charset="0"/>
                        </a:rPr>
                        <a:t>324</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21723">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3</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lnSpc>
                          <a:spcPct val="115000"/>
                        </a:lnSpc>
                        <a:spcAft>
                          <a:spcPts val="0"/>
                        </a:spcAft>
                      </a:pPr>
                      <a:r>
                        <a:rPr lang="tr-TR" sz="1100" dirty="0" smtClean="0">
                          <a:effectLst/>
                          <a:latin typeface="Times New Roman" pitchFamily="18" charset="0"/>
                          <a:cs typeface="Times New Roman" pitchFamily="18" charset="0"/>
                        </a:rPr>
                        <a:t>Onay </a:t>
                      </a:r>
                      <a:r>
                        <a:rPr lang="tr-TR" sz="1100" dirty="0">
                          <a:effectLst/>
                          <a:latin typeface="Times New Roman" pitchFamily="18" charset="0"/>
                          <a:cs typeface="Times New Roman" pitchFamily="18" charset="0"/>
                        </a:rPr>
                        <a:t>Bekleyen Bina </a:t>
                      </a:r>
                      <a:r>
                        <a:rPr lang="tr-TR" sz="1100" dirty="0" smtClean="0">
                          <a:effectLst/>
                          <a:latin typeface="Times New Roman" pitchFamily="18" charset="0"/>
                          <a:cs typeface="Times New Roman" pitchFamily="18" charset="0"/>
                        </a:rPr>
                        <a:t>Sayısı</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itchFamily="18" charset="0"/>
                          <a:cs typeface="Times New Roman"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97404">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4</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lnSpc>
                          <a:spcPct val="115000"/>
                        </a:lnSpc>
                        <a:spcAft>
                          <a:spcPts val="0"/>
                        </a:spcAft>
                      </a:pPr>
                      <a:endParaRPr lang="tr-TR" sz="1100" dirty="0" smtClean="0">
                        <a:effectLst/>
                        <a:latin typeface="Times New Roman" pitchFamily="18" charset="0"/>
                        <a:cs typeface="Times New Roman" pitchFamily="18" charset="0"/>
                      </a:endParaRPr>
                    </a:p>
                    <a:p>
                      <a:pPr algn="l">
                        <a:lnSpc>
                          <a:spcPct val="115000"/>
                        </a:lnSpc>
                        <a:spcAft>
                          <a:spcPts val="0"/>
                        </a:spcAft>
                      </a:pPr>
                      <a:r>
                        <a:rPr lang="tr-TR" sz="1100" dirty="0" smtClean="0">
                          <a:effectLst/>
                          <a:latin typeface="Times New Roman" pitchFamily="18" charset="0"/>
                          <a:cs typeface="Times New Roman" pitchFamily="18" charset="0"/>
                        </a:rPr>
                        <a:t>Kapsam Dışı Bina Sayısı</a:t>
                      </a:r>
                    </a:p>
                    <a:p>
                      <a:pPr algn="l">
                        <a:lnSpc>
                          <a:spcPct val="115000"/>
                        </a:lnSpc>
                        <a:spcAft>
                          <a:spcPts val="0"/>
                        </a:spcAft>
                      </a:pPr>
                      <a:endParaRPr lang="tr-TR" sz="1100" dirty="0" smtClean="0">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7</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5</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itchFamily="18" charset="0"/>
                          <a:cs typeface="Times New Roman" pitchFamily="18" charset="0"/>
                        </a:rPr>
                        <a:t>12</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760332">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b="1" dirty="0" smtClean="0">
                          <a:effectLst/>
                          <a:latin typeface="+mn-lt"/>
                          <a:ea typeface="+mn-ea"/>
                          <a:cs typeface="+mn-cs"/>
                        </a:rPr>
                        <a:t>5</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lnSpc>
                          <a:spcPct val="115000"/>
                        </a:lnSpc>
                        <a:spcAft>
                          <a:spcPts val="0"/>
                        </a:spcAft>
                      </a:pPr>
                      <a:r>
                        <a:rPr lang="tr-TR" sz="1100" dirty="0" smtClean="0">
                          <a:effectLst/>
                          <a:latin typeface="Times New Roman" pitchFamily="18" charset="0"/>
                          <a:cs typeface="Times New Roman" pitchFamily="18" charset="0"/>
                        </a:rPr>
                        <a:t>Yıkımı </a:t>
                      </a:r>
                      <a:r>
                        <a:rPr lang="tr-TR" sz="1100" dirty="0">
                          <a:effectLst/>
                          <a:latin typeface="Times New Roman" pitchFamily="18" charset="0"/>
                          <a:cs typeface="Times New Roman" pitchFamily="18" charset="0"/>
                        </a:rPr>
                        <a:t>Gerçekleşen Bina </a:t>
                      </a:r>
                      <a:r>
                        <a:rPr lang="tr-TR" sz="1100" dirty="0" smtClean="0">
                          <a:effectLst/>
                          <a:latin typeface="Times New Roman" pitchFamily="18" charset="0"/>
                          <a:cs typeface="Times New Roman" pitchFamily="18" charset="0"/>
                        </a:rPr>
                        <a:t>Sayısı</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278</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tr-TR" sz="1400" b="1" dirty="0" smtClean="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38</a:t>
                      </a:r>
                    </a:p>
                    <a:p>
                      <a:pPr algn="ctr">
                        <a:lnSpc>
                          <a:spcPct val="115000"/>
                        </a:lnSpc>
                        <a:spcAft>
                          <a:spcPts val="0"/>
                        </a:spcAft>
                      </a:pP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2</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itchFamily="18" charset="0"/>
                          <a:cs typeface="Times New Roman" pitchFamily="18" charset="0"/>
                        </a:rPr>
                        <a:t>318</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10171">
                <a:tc>
                  <a:txBody>
                    <a:bodyPr/>
                    <a:lstStyle/>
                    <a:p>
                      <a:pPr algn="ctr">
                        <a:lnSpc>
                          <a:spcPct val="115000"/>
                        </a:lnSpc>
                        <a:spcAft>
                          <a:spcPts val="0"/>
                        </a:spcAft>
                      </a:pPr>
                      <a:endParaRPr lang="tr-TR" sz="1100" dirty="0" smtClean="0">
                        <a:effectLst/>
                      </a:endParaRPr>
                    </a:p>
                    <a:p>
                      <a:pPr algn="ctr">
                        <a:lnSpc>
                          <a:spcPct val="115000"/>
                        </a:lnSpc>
                        <a:spcAft>
                          <a:spcPts val="0"/>
                        </a:spcAft>
                      </a:pPr>
                      <a:r>
                        <a:rPr lang="tr-TR" sz="1100" dirty="0" smtClean="0">
                          <a:effectLst/>
                        </a:rPr>
                        <a:t>6</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lnSpc>
                          <a:spcPct val="100000"/>
                        </a:lnSpc>
                        <a:spcAft>
                          <a:spcPts val="0"/>
                        </a:spcAft>
                      </a:pPr>
                      <a:r>
                        <a:rPr lang="tr-TR" sz="1100" dirty="0" smtClean="0">
                          <a:effectLst/>
                          <a:latin typeface="Times New Roman" pitchFamily="18" charset="0"/>
                          <a:cs typeface="Times New Roman" pitchFamily="18" charset="0"/>
                        </a:rPr>
                        <a:t>Yıkılan </a:t>
                      </a:r>
                      <a:r>
                        <a:rPr lang="tr-TR" sz="1100" dirty="0">
                          <a:effectLst/>
                          <a:latin typeface="Times New Roman" pitchFamily="18" charset="0"/>
                          <a:cs typeface="Times New Roman" pitchFamily="18" charset="0"/>
                        </a:rPr>
                        <a:t>Kamu Binası </a:t>
                      </a:r>
                      <a:r>
                        <a:rPr lang="tr-TR" sz="1100" dirty="0" smtClean="0">
                          <a:effectLst/>
                          <a:latin typeface="Times New Roman" pitchFamily="18" charset="0"/>
                          <a:cs typeface="Times New Roman" pitchFamily="18" charset="0"/>
                        </a:rPr>
                        <a:t>Sayısı</a:t>
                      </a:r>
                      <a:endParaRPr lang="tr-TR" sz="11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2</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anose="02020603050405020304" pitchFamily="18" charset="0"/>
                          <a:ea typeface="Calibri"/>
                          <a:cs typeface="Times New Roman" panose="02020603050405020304" pitchFamily="18" charset="0"/>
                        </a:rPr>
                        <a:t>-</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400" b="1" dirty="0" smtClean="0">
                          <a:effectLst/>
                          <a:latin typeface="Times New Roman" pitchFamily="18" charset="0"/>
                          <a:cs typeface="Times New Roman" pitchFamily="18" charset="0"/>
                        </a:rPr>
                        <a:t>2</a:t>
                      </a:r>
                      <a:endParaRPr lang="tr-TR"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2840344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24</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24</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09313" y="476672"/>
            <a:ext cx="5469639"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KIRKLARELİ’DE KENTSEL DÖNÜŞÜM</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2" name="Metin kutusu 11"/>
          <p:cNvSpPr txBox="1"/>
          <p:nvPr/>
        </p:nvSpPr>
        <p:spPr>
          <a:xfrm>
            <a:off x="0" y="1772816"/>
            <a:ext cx="8460432" cy="461665"/>
          </a:xfrm>
          <a:prstGeom prst="rect">
            <a:avLst/>
          </a:prstGeom>
          <a:noFill/>
        </p:spPr>
        <p:txBody>
          <a:bodyPr wrap="square" rtlCol="0">
            <a:spAutoFit/>
          </a:bodyPr>
          <a:lstStyle/>
          <a:p>
            <a:pPr algn="ctr"/>
            <a:r>
              <a:rPr lang="tr-TR" sz="2400" dirty="0" smtClean="0">
                <a:solidFill>
                  <a:schemeClr val="accent6">
                    <a:lumMod val="50000"/>
                  </a:schemeClr>
                </a:solidFill>
                <a:latin typeface="+mj-lt"/>
              </a:rPr>
              <a:t>Kentsel dönüşüm öncesi ve sonrasına ait örnek</a:t>
            </a:r>
          </a:p>
        </p:txBody>
      </p:sp>
      <p:pic>
        <p:nvPicPr>
          <p:cNvPr id="14" name="Picture 2" descr="C:\Users\Lenovo\Desktop\kentsel dönüşüm eski yeni haller\lb 255 ada 11 parsel\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880" r="867"/>
          <a:stretch/>
        </p:blipFill>
        <p:spPr bwMode="auto">
          <a:xfrm>
            <a:off x="183461" y="2880000"/>
            <a:ext cx="3236411" cy="28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Lenovo\Desktop\kentsel dönüşüm eski yeni haller\lb 293 ada 12 parsel\IMG-20190114-WA0005_resized.jpg"/>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 r="11710"/>
          <a:stretch/>
        </p:blipFill>
        <p:spPr bwMode="auto">
          <a:xfrm>
            <a:off x="3707904" y="2880000"/>
            <a:ext cx="4520428" cy="28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0199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25</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25</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509313" y="476672"/>
            <a:ext cx="5469639"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KIRKLARELİ’DE KENTSEL DÖNÜŞÜM</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sp>
        <p:nvSpPr>
          <p:cNvPr id="13" name="Dikdörtgen 12"/>
          <p:cNvSpPr/>
          <p:nvPr/>
        </p:nvSpPr>
        <p:spPr>
          <a:xfrm>
            <a:off x="35496" y="1340768"/>
            <a:ext cx="8388424" cy="646331"/>
          </a:xfrm>
          <a:prstGeom prst="rect">
            <a:avLst/>
          </a:prstGeom>
          <a:blipFill dpi="0" rotWithShape="1">
            <a:blip r:embed="rId5">
              <a:duotone>
                <a:schemeClr val="dk2">
                  <a:tint val="97000"/>
                </a:schemeClr>
                <a:schemeClr val="dk2">
                  <a:shade val="96000"/>
                </a:schemeClr>
              </a:duotone>
            </a:blip>
            <a:srcRect/>
            <a:tile tx="0" ty="0" sx="32000" sy="32000" flip="none" algn="tl"/>
          </a:blipFill>
          <a:ln>
            <a:solidFill>
              <a:schemeClr val="bg1"/>
            </a:solidFill>
          </a:ln>
        </p:spPr>
        <p:style>
          <a:lnRef idx="2">
            <a:schemeClr val="accent6"/>
          </a:lnRef>
          <a:fillRef idx="1003">
            <a:schemeClr val="dk2"/>
          </a:fillRef>
          <a:effectRef idx="0">
            <a:schemeClr val="accent6"/>
          </a:effectRef>
          <a:fontRef idx="minor">
            <a:schemeClr val="dk1"/>
          </a:fontRef>
        </p:style>
        <p:txBody>
          <a:bodyPr wrap="square" lIns="91440" tIns="45720" rIns="91440" bIns="45720">
            <a:spAutoFit/>
          </a:bodyPr>
          <a:lstStyle/>
          <a:p>
            <a:pPr algn="ctr"/>
            <a:r>
              <a:rPr lang="tr-TR" sz="36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Kira Yardımı Desteği</a:t>
            </a:r>
            <a:endParaRPr lang="tr-TR" sz="36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7" name="Tablo 16"/>
          <p:cNvGraphicFramePr>
            <a:graphicFrameLocks noGrp="1"/>
          </p:cNvGraphicFramePr>
          <p:nvPr>
            <p:extLst>
              <p:ext uri="{D42A27DB-BD31-4B8C-83A1-F6EECF244321}">
                <p14:modId xmlns:p14="http://schemas.microsoft.com/office/powerpoint/2010/main" xmlns="" val="1102876331"/>
              </p:ext>
            </p:extLst>
          </p:nvPr>
        </p:nvGraphicFramePr>
        <p:xfrm>
          <a:off x="827584" y="2198227"/>
          <a:ext cx="6853472" cy="4039085"/>
        </p:xfrm>
        <a:graphic>
          <a:graphicData uri="http://schemas.openxmlformats.org/drawingml/2006/table">
            <a:tbl>
              <a:tblPr firstRow="1" bandRow="1">
                <a:effectLst>
                  <a:innerShdw blurRad="63500" dist="50800" dir="5400000">
                    <a:prstClr val="black">
                      <a:alpha val="50000"/>
                    </a:prstClr>
                  </a:innerShdw>
                </a:effectLst>
                <a:tableStyleId>{21E4AEA4-8DFA-4A89-87EB-49C32662AFE0}</a:tableStyleId>
              </a:tblPr>
              <a:tblGrid>
                <a:gridCol w="3371034"/>
                <a:gridCol w="3482438"/>
              </a:tblGrid>
              <a:tr h="428057">
                <a:tc>
                  <a:txBody>
                    <a:bodyPr/>
                    <a:lstStyle/>
                    <a:p>
                      <a:pPr algn="ctr"/>
                      <a:endParaRPr lang="tr-TR" sz="800" dirty="0" smtClean="0"/>
                    </a:p>
                    <a:p>
                      <a:pPr algn="ctr"/>
                      <a:r>
                        <a:rPr lang="tr-TR" sz="1400" dirty="0" smtClean="0"/>
                        <a:t>YILLIK DÖNEM</a:t>
                      </a:r>
                      <a:endParaRPr lang="tr-TR" sz="1400" b="1"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endParaRPr lang="tr-TR" sz="800" dirty="0" smtClean="0"/>
                    </a:p>
                    <a:p>
                      <a:pPr algn="ctr"/>
                      <a:r>
                        <a:rPr lang="tr-TR" sz="1400" dirty="0" smtClean="0"/>
                        <a:t>ÖDENEN TUTAR (TL)</a:t>
                      </a:r>
                    </a:p>
                    <a:p>
                      <a:pPr algn="ctr"/>
                      <a:endParaRPr lang="tr-TR" sz="800" b="1" dirty="0" smtClean="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r>
              <a:tr h="509587">
                <a:tc>
                  <a:txBody>
                    <a:bodyPr/>
                    <a:lstStyle/>
                    <a:p>
                      <a:pPr algn="l"/>
                      <a:r>
                        <a:rPr lang="tr-TR" sz="1400" dirty="0" smtClean="0">
                          <a:latin typeface="Times New Roman" panose="02020603050405020304" pitchFamily="18" charset="0"/>
                          <a:cs typeface="Times New Roman" panose="02020603050405020304" pitchFamily="18" charset="0"/>
                        </a:rPr>
                        <a:t>2014 YILI</a:t>
                      </a:r>
                      <a:r>
                        <a:rPr lang="tr-TR" sz="1400" baseline="0" dirty="0" smtClean="0">
                          <a:latin typeface="Times New Roman" panose="02020603050405020304" pitchFamily="18" charset="0"/>
                          <a:cs typeface="Times New Roman" panose="02020603050405020304" pitchFamily="18" charset="0"/>
                        </a:rPr>
                        <a:t> KİRA YARDIMI</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20.640,00 TL</a:t>
                      </a:r>
                      <a:endParaRPr lang="tr-TR" sz="1400" b="1" dirty="0">
                        <a:latin typeface="Times New Roman" panose="02020603050405020304" pitchFamily="18" charset="0"/>
                        <a:cs typeface="Times New Roman" panose="02020603050405020304" pitchFamily="18" charset="0"/>
                      </a:endParaRPr>
                    </a:p>
                  </a:txBody>
                  <a:tcPr anchor="ctr"/>
                </a:tc>
              </a:tr>
              <a:tr h="509587">
                <a:tc>
                  <a:txBody>
                    <a:bodyPr/>
                    <a:lstStyle/>
                    <a:p>
                      <a:pPr algn="l"/>
                      <a:r>
                        <a:rPr lang="tr-TR" sz="1400" dirty="0" smtClean="0">
                          <a:latin typeface="Times New Roman" panose="02020603050405020304" pitchFamily="18" charset="0"/>
                          <a:cs typeface="Times New Roman" panose="02020603050405020304" pitchFamily="18" charset="0"/>
                        </a:rPr>
                        <a:t>2015 YILI</a:t>
                      </a:r>
                      <a:r>
                        <a:rPr lang="tr-TR" sz="1400" baseline="0" dirty="0" smtClean="0">
                          <a:latin typeface="Times New Roman" panose="02020603050405020304" pitchFamily="18" charset="0"/>
                          <a:cs typeface="Times New Roman" panose="02020603050405020304" pitchFamily="18" charset="0"/>
                        </a:rPr>
                        <a:t> KİRA YARDIMI</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Times New Roman" panose="02020603050405020304" pitchFamily="18" charset="0"/>
                          <a:ea typeface="+mn-ea"/>
                          <a:cs typeface="Times New Roman" panose="02020603050405020304" pitchFamily="18" charset="0"/>
                        </a:rPr>
                        <a:t>62.461,52 TL</a:t>
                      </a:r>
                    </a:p>
                  </a:txBody>
                  <a:tcPr anchor="ctr"/>
                </a:tc>
              </a:tr>
              <a:tr h="509587">
                <a:tc>
                  <a:txBody>
                    <a:bodyPr/>
                    <a:lstStyle/>
                    <a:p>
                      <a:pPr algn="l"/>
                      <a:r>
                        <a:rPr lang="tr-TR" sz="1400" dirty="0" smtClean="0">
                          <a:latin typeface="Times New Roman" panose="02020603050405020304" pitchFamily="18" charset="0"/>
                          <a:cs typeface="Times New Roman" panose="02020603050405020304" pitchFamily="18" charset="0"/>
                        </a:rPr>
                        <a:t>2016 YILI</a:t>
                      </a:r>
                      <a:r>
                        <a:rPr lang="tr-TR" sz="1400" baseline="0" dirty="0" smtClean="0">
                          <a:latin typeface="Times New Roman" panose="02020603050405020304" pitchFamily="18" charset="0"/>
                          <a:cs typeface="Times New Roman" panose="02020603050405020304" pitchFamily="18" charset="0"/>
                        </a:rPr>
                        <a:t> KİRA YARDIMI</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anose="02020603050405020304" pitchFamily="18" charset="0"/>
                          <a:cs typeface="Times New Roman" panose="02020603050405020304" pitchFamily="18" charset="0"/>
                        </a:rPr>
                        <a:t>114.894,27 TL</a:t>
                      </a:r>
                    </a:p>
                  </a:txBody>
                  <a:tcPr anchor="ctr"/>
                </a:tc>
              </a:tr>
              <a:tr h="509587">
                <a:tc>
                  <a:txBody>
                    <a:bodyPr/>
                    <a:lstStyle/>
                    <a:p>
                      <a:pPr algn="l"/>
                      <a:r>
                        <a:rPr lang="tr-TR" sz="1400" dirty="0" smtClean="0">
                          <a:latin typeface="Times New Roman" panose="02020603050405020304" pitchFamily="18" charset="0"/>
                          <a:cs typeface="Times New Roman" panose="02020603050405020304" pitchFamily="18" charset="0"/>
                        </a:rPr>
                        <a:t>2017 YILI</a:t>
                      </a:r>
                      <a:r>
                        <a:rPr lang="tr-TR" sz="1400" baseline="0" dirty="0" smtClean="0">
                          <a:latin typeface="Times New Roman" panose="02020603050405020304" pitchFamily="18" charset="0"/>
                          <a:cs typeface="Times New Roman" panose="02020603050405020304" pitchFamily="18" charset="0"/>
                        </a:rPr>
                        <a:t> KİRA YARDIMI</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anose="02020603050405020304" pitchFamily="18" charset="0"/>
                          <a:cs typeface="Times New Roman" panose="02020603050405020304" pitchFamily="18" charset="0"/>
                        </a:rPr>
                        <a:t>180.035,19 TL</a:t>
                      </a:r>
                      <a:endParaRPr lang="tr-TR" sz="1400" b="1" dirty="0" smtClean="0">
                        <a:latin typeface="Times New Roman" panose="02020603050405020304" pitchFamily="18" charset="0"/>
                        <a:cs typeface="Times New Roman" panose="02020603050405020304" pitchFamily="18" charset="0"/>
                      </a:endParaRPr>
                    </a:p>
                  </a:txBody>
                  <a:tcPr anchor="ctr"/>
                </a:tc>
              </a:tr>
              <a:tr h="509587">
                <a:tc>
                  <a:txBody>
                    <a:bodyPr/>
                    <a:lstStyle/>
                    <a:p>
                      <a:pPr algn="l"/>
                      <a:r>
                        <a:rPr lang="tr-TR" sz="1400" dirty="0" smtClean="0">
                          <a:latin typeface="Times New Roman" panose="02020603050405020304" pitchFamily="18" charset="0"/>
                          <a:cs typeface="Times New Roman" panose="02020603050405020304" pitchFamily="18" charset="0"/>
                        </a:rPr>
                        <a:t>2018 YILI</a:t>
                      </a:r>
                      <a:r>
                        <a:rPr lang="tr-TR" sz="1400" baseline="0" dirty="0" smtClean="0">
                          <a:latin typeface="Times New Roman" panose="02020603050405020304" pitchFamily="18" charset="0"/>
                          <a:cs typeface="Times New Roman" panose="02020603050405020304" pitchFamily="18" charset="0"/>
                        </a:rPr>
                        <a:t> KİRA YARDIMI </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anose="02020603050405020304" pitchFamily="18" charset="0"/>
                          <a:cs typeface="Times New Roman" panose="02020603050405020304" pitchFamily="18" charset="0"/>
                        </a:rPr>
                        <a:t>266.625,87 TL</a:t>
                      </a:r>
                      <a:endParaRPr lang="tr-TR" sz="1400" b="1" dirty="0" smtClean="0">
                        <a:latin typeface="Times New Roman" panose="02020603050405020304" pitchFamily="18" charset="0"/>
                        <a:cs typeface="Times New Roman" panose="02020603050405020304" pitchFamily="18" charset="0"/>
                      </a:endParaRPr>
                    </a:p>
                  </a:txBody>
                  <a:tcPr anchor="ctr"/>
                </a:tc>
              </a:tr>
              <a:tr h="495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anose="02020603050405020304" pitchFamily="18" charset="0"/>
                          <a:cs typeface="Times New Roman" panose="02020603050405020304" pitchFamily="18" charset="0"/>
                        </a:rPr>
                        <a:t>2019 YILI</a:t>
                      </a:r>
                      <a:r>
                        <a:rPr lang="tr-TR" sz="1400" baseline="0" dirty="0" smtClean="0">
                          <a:latin typeface="Times New Roman" panose="02020603050405020304" pitchFamily="18" charset="0"/>
                          <a:cs typeface="Times New Roman" panose="02020603050405020304" pitchFamily="18" charset="0"/>
                        </a:rPr>
                        <a:t> KİRA YARDIMI </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latin typeface="Times New Roman" panose="02020603050405020304" pitchFamily="18" charset="0"/>
                          <a:ea typeface="+mn-ea"/>
                          <a:cs typeface="Times New Roman" panose="02020603050405020304" pitchFamily="18" charset="0"/>
                        </a:rPr>
                        <a:t>141.216,30 TL</a:t>
                      </a:r>
                    </a:p>
                  </a:txBody>
                  <a:tcPr anchor="ctr"/>
                </a:tc>
              </a:tr>
              <a:tr h="447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accent4">
                              <a:lumMod val="75000"/>
                            </a:schemeClr>
                          </a:solidFill>
                          <a:latin typeface="Times New Roman" panose="02020603050405020304" pitchFamily="18" charset="0"/>
                          <a:cs typeface="Times New Roman" panose="02020603050405020304" pitchFamily="18" charset="0"/>
                        </a:rPr>
                        <a:t>TOPLAM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accent4">
                              <a:lumMod val="75000"/>
                            </a:schemeClr>
                          </a:solidFill>
                          <a:latin typeface="Times New Roman" panose="02020603050405020304" pitchFamily="18" charset="0"/>
                          <a:cs typeface="Times New Roman" panose="02020603050405020304" pitchFamily="18" charset="0"/>
                        </a:rPr>
                        <a:t>785.873,15 TL</a:t>
                      </a:r>
                    </a:p>
                  </a:txBody>
                  <a:tcPr anchor="ctr"/>
                </a:tc>
              </a:tr>
            </a:tbl>
          </a:graphicData>
        </a:graphic>
      </p:graphicFrame>
    </p:spTree>
    <p:extLst>
      <p:ext uri="{BB962C8B-B14F-4D97-AF65-F5344CB8AC3E}">
        <p14:creationId xmlns:p14="http://schemas.microsoft.com/office/powerpoint/2010/main" xmlns="" val="3562829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26</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26</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1" name="Dikdörtgen 10"/>
          <p:cNvSpPr/>
          <p:nvPr/>
        </p:nvSpPr>
        <p:spPr>
          <a:xfrm>
            <a:off x="1518810" y="1421487"/>
            <a:ext cx="5450596" cy="1200329"/>
          </a:xfrm>
          <a:prstGeom prst="rect">
            <a:avLst/>
          </a:prstGeom>
          <a:noFill/>
        </p:spPr>
        <p:txBody>
          <a:bodyPr wrap="none" lIns="91440" tIns="45720" rIns="91440" bIns="45720">
            <a:spAutoFit/>
          </a:bodyPr>
          <a:lstStyle/>
          <a:p>
            <a:pPr algn="ctr"/>
            <a:r>
              <a:rPr lang="tr-TR" sz="72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teşekkürler</a:t>
            </a:r>
          </a:p>
        </p:txBody>
      </p:sp>
      <p:cxnSp>
        <p:nvCxnSpPr>
          <p:cNvPr id="5" name="Düz Bağlayıcı 4"/>
          <p:cNvCxnSpPr/>
          <p:nvPr/>
        </p:nvCxnSpPr>
        <p:spPr>
          <a:xfrm>
            <a:off x="0" y="1340768"/>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0" y="2780928"/>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2833190"/>
            <a:ext cx="8460432" cy="4045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120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3</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3</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060086" y="476672"/>
            <a:ext cx="6368090"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1996 TÜRKİYE DEPREM TEHLİKE HARİTASI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4098" name="Picture 2" descr="C:\Users\Lenovo\Desktop\image-b592cc237f473.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168102"/>
            <a:ext cx="8285163" cy="5429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918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4</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4</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060086" y="476672"/>
            <a:ext cx="6368090"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2018 TÜRKİYE DEPREM TEHLİKE HARİTASI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5122" name="Picture 2" descr="C:\Users\Lenovo\Desktop\image-9ced40a1b184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2780" y="1696417"/>
            <a:ext cx="8242695" cy="43248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9406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5</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5</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251417" y="476672"/>
            <a:ext cx="3985386"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1939 ERZİNCAN DEPREMİ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3" name="Resim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9512" y="1833141"/>
            <a:ext cx="4824880" cy="3612083"/>
          </a:xfrm>
          <a:prstGeom prst="rect">
            <a:avLst/>
          </a:prstGeom>
        </p:spPr>
      </p:pic>
      <p:pic>
        <p:nvPicPr>
          <p:cNvPr id="14" name="Resim 1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124187" y="1368152"/>
            <a:ext cx="3192229" cy="4869160"/>
          </a:xfrm>
          <a:prstGeom prst="rect">
            <a:avLst/>
          </a:prstGeom>
        </p:spPr>
      </p:pic>
    </p:spTree>
    <p:extLst>
      <p:ext uri="{BB962C8B-B14F-4D97-AF65-F5344CB8AC3E}">
        <p14:creationId xmlns:p14="http://schemas.microsoft.com/office/powerpoint/2010/main" xmlns="" val="2313044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6</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6</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041789" y="476672"/>
            <a:ext cx="440466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1943 TOSYA-LADİK DEPREMİ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6" name="Resim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8098" y="1268760"/>
            <a:ext cx="6684235" cy="5013176"/>
          </a:xfrm>
          <a:prstGeom prst="rect">
            <a:avLst/>
          </a:prstGeom>
        </p:spPr>
      </p:pic>
    </p:spTree>
    <p:extLst>
      <p:ext uri="{BB962C8B-B14F-4D97-AF65-F5344CB8AC3E}">
        <p14:creationId xmlns:p14="http://schemas.microsoft.com/office/powerpoint/2010/main" xmlns="" val="224864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7</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7</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424546" y="476672"/>
            <a:ext cx="3639138"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1944 GEREDE DEPREMİ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2" name="Resim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3745" y="1361278"/>
            <a:ext cx="6628575" cy="4948042"/>
          </a:xfrm>
          <a:prstGeom prst="rect">
            <a:avLst/>
          </a:prstGeom>
        </p:spPr>
      </p:pic>
    </p:spTree>
    <p:extLst>
      <p:ext uri="{BB962C8B-B14F-4D97-AF65-F5344CB8AC3E}">
        <p14:creationId xmlns:p14="http://schemas.microsoft.com/office/powerpoint/2010/main" xmlns="" val="818362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8</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8</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1967246" y="476672"/>
            <a:ext cx="4553747"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1995 afyon </a:t>
            </a:r>
            <a:r>
              <a:rPr lang="tr-TR" sz="2800" b="1" cap="all" dirty="0" err="1"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dİnar</a:t>
            </a:r>
            <a:r>
              <a:rPr lang="tr-TR" sz="2800" b="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 </a:t>
            </a: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DEPREMİ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15362" name="Picture 2" descr="C:\Users\Lenovo\Desktop\afyon_dinar_depremi_812tarihtebugu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0863" y="1407786"/>
            <a:ext cx="6732856" cy="4694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7786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8DF745-7D3F-47F4-83A3-874385CFAA69}" type="slidenum">
              <a:rPr lang="en-US" smtClean="0"/>
              <a:pPr/>
              <a:t>9</a:t>
            </a:fld>
            <a:endParaRPr lang="en-US" dirty="0"/>
          </a:p>
        </p:txBody>
      </p:sp>
      <p:sp>
        <p:nvSpPr>
          <p:cNvPr id="8" name="Slayt Numarası Yer Tutucusu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9</a:t>
            </a:fld>
            <a:endParaRPr lang="en-US" dirty="0"/>
          </a:p>
        </p:txBody>
      </p:sp>
      <p:sp>
        <p:nvSpPr>
          <p:cNvPr id="15" name="Dikdörtgen 14"/>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4624"/>
            <a:ext cx="900000" cy="9000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432" y="8720"/>
            <a:ext cx="972000" cy="972000"/>
          </a:xfrm>
          <a:prstGeom prst="rect">
            <a:avLst/>
          </a:prstGeom>
        </p:spPr>
      </p:pic>
      <p:sp>
        <p:nvSpPr>
          <p:cNvPr id="11" name="Dikdörtgen 10"/>
          <p:cNvSpPr/>
          <p:nvPr/>
        </p:nvSpPr>
        <p:spPr>
          <a:xfrm>
            <a:off x="2172081" y="476672"/>
            <a:ext cx="4144084" cy="523220"/>
          </a:xfrm>
          <a:prstGeom prst="rect">
            <a:avLst/>
          </a:prstGeom>
          <a:noFill/>
        </p:spPr>
        <p:txBody>
          <a:bodyPr wrap="none" lIns="91440" tIns="45720" rIns="91440" bIns="45720">
            <a:spAutoFit/>
          </a:bodyPr>
          <a:lstStyle/>
          <a:p>
            <a:pPr algn="ctr"/>
            <a:r>
              <a:rPr lang="tr-TR" sz="2800"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1999 MARMARA DEPREMİ</a:t>
            </a:r>
            <a:endParaRPr lang="tr-TR" sz="2800" b="1" cap="all" spc="0"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cxnSp>
        <p:nvCxnSpPr>
          <p:cNvPr id="5" name="Düz Bağlayıcı 4"/>
          <p:cNvCxnSpPr/>
          <p:nvPr/>
        </p:nvCxnSpPr>
        <p:spPr>
          <a:xfrm>
            <a:off x="0" y="1124744"/>
            <a:ext cx="846043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6525344"/>
            <a:ext cx="8460432" cy="307777"/>
          </a:xfrm>
          <a:prstGeom prst="rect">
            <a:avLst/>
          </a:prstGeom>
          <a:noFill/>
        </p:spPr>
        <p:txBody>
          <a:bodyPr wrap="square" rtlCol="0">
            <a:spAutoFit/>
          </a:bodyPr>
          <a:lstStyle/>
          <a:p>
            <a:pPr algn="ctr"/>
            <a:r>
              <a:rPr lang="tr-TR" sz="1400" dirty="0" smtClean="0">
                <a:solidFill>
                  <a:schemeClr val="bg1">
                    <a:lumMod val="65000"/>
                  </a:schemeClr>
                </a:solidFill>
              </a:rPr>
              <a:t>Kırklareli Çevre ve Şehircilik İl Müdürlüğü</a:t>
            </a:r>
            <a:endParaRPr lang="tr-TR" sz="1400" dirty="0">
              <a:solidFill>
                <a:schemeClr val="bg1">
                  <a:lumMod val="65000"/>
                </a:schemeClr>
              </a:solidFill>
            </a:endParaRPr>
          </a:p>
        </p:txBody>
      </p:sp>
      <p:pic>
        <p:nvPicPr>
          <p:cNvPr id="3074" name="Picture 2" descr="C:\Users\Lenovo\Desktop\KOCAELİ DEPREMİ.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1538887"/>
            <a:ext cx="7704856" cy="46550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5673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2191</TotalTime>
  <Words>773</Words>
  <Application>Microsoft Office PowerPoint</Application>
  <PresentationFormat>Ekran Gösterisi (4:3)</PresentationFormat>
  <Paragraphs>229</Paragraphs>
  <Slides>26</Slides>
  <Notes>26</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Bitişiklik</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İMAR BARIŞI NEDİR?</dc:title>
  <dc:creator>Ali Öztürk</dc:creator>
  <cp:lastModifiedBy>pinar.tutar</cp:lastModifiedBy>
  <cp:revision>123</cp:revision>
  <dcterms:created xsi:type="dcterms:W3CDTF">2018-07-17T06:15:00Z</dcterms:created>
  <dcterms:modified xsi:type="dcterms:W3CDTF">2019-04-16T10:44:01Z</dcterms:modified>
</cp:coreProperties>
</file>