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73" r:id="rId3"/>
    <p:sldId id="257" r:id="rId4"/>
    <p:sldId id="269" r:id="rId5"/>
    <p:sldId id="270" r:id="rId6"/>
    <p:sldId id="271" r:id="rId7"/>
    <p:sldId id="272" r:id="rId8"/>
    <p:sldId id="274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2725"/>
    <a:srgbClr val="7F2F2D"/>
    <a:srgbClr val="8E3432"/>
    <a:srgbClr val="85312F"/>
    <a:srgbClr val="A13B39"/>
    <a:srgbClr val="B3423F"/>
    <a:srgbClr val="AD403D"/>
    <a:srgbClr val="B94441"/>
    <a:srgbClr val="C25552"/>
    <a:srgbClr val="CC7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50FA1-3187-490E-828F-7A1DD904FFC4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80BF9-3B00-4FF9-BFAF-35BED13AF3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387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0BF9-3B00-4FF9-BFAF-35BED13AF335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74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0BF9-3B00-4FF9-BFAF-35BED13AF335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74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Yuvarlatılmış Dikdörtgen 1"/>
          <p:cNvSpPr/>
          <p:nvPr/>
        </p:nvSpPr>
        <p:spPr>
          <a:xfrm>
            <a:off x="1475656" y="836712"/>
            <a:ext cx="6264696" cy="22322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T.C.</a:t>
            </a:r>
          </a:p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KIRKLARELİ VALİLİĞİ</a:t>
            </a:r>
          </a:p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ÇEVRE VE ŞEHİRCİLİK İL MÜDÜRLÜĞÜ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1439652" y="4221088"/>
            <a:ext cx="6264696" cy="13681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İMAR VE PLANLAMA ŞUBE MÜDÜRLÜĞÜ</a:t>
            </a:r>
            <a:endParaRPr lang="tr-TR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hakan.demirci\Desktop\Sunum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0462"/>
            <a:ext cx="1514049" cy="14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kan.demirci\Desktop\Sunum\yeni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570" y="515719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766834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7668344" y="0"/>
            <a:ext cx="1475656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Yuvarlatılmış Dikdörtgen 1"/>
          <p:cNvSpPr/>
          <p:nvPr/>
        </p:nvSpPr>
        <p:spPr>
          <a:xfrm>
            <a:off x="1115616" y="260648"/>
            <a:ext cx="7776864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tx1"/>
                </a:solidFill>
              </a:rPr>
              <a:t>KIYI KANUNU ÇALIŞMALARI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7956376" y="4355"/>
            <a:ext cx="144016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Dikdörtgen 43"/>
          <p:cNvSpPr/>
          <p:nvPr/>
        </p:nvSpPr>
        <p:spPr>
          <a:xfrm>
            <a:off x="8252792" y="4355"/>
            <a:ext cx="144016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Dikdörtgen 44"/>
          <p:cNvSpPr/>
          <p:nvPr/>
        </p:nvSpPr>
        <p:spPr>
          <a:xfrm>
            <a:off x="8533783" y="4355"/>
            <a:ext cx="14401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Dikdörtgen 45"/>
          <p:cNvSpPr/>
          <p:nvPr/>
        </p:nvSpPr>
        <p:spPr>
          <a:xfrm>
            <a:off x="8820472" y="4355"/>
            <a:ext cx="14401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 descr="Ekran Kırpm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t="2566" r="4544" b="3274"/>
          <a:stretch/>
        </p:blipFill>
        <p:spPr>
          <a:xfrm>
            <a:off x="3995936" y="1431757"/>
            <a:ext cx="3513221" cy="4656222"/>
          </a:xfrm>
          <a:prstGeom prst="rect">
            <a:avLst/>
          </a:prstGeom>
        </p:spPr>
      </p:pic>
      <p:sp>
        <p:nvSpPr>
          <p:cNvPr id="11" name="Serbest Form 10"/>
          <p:cNvSpPr/>
          <p:nvPr/>
        </p:nvSpPr>
        <p:spPr>
          <a:xfrm>
            <a:off x="4436843" y="1340301"/>
            <a:ext cx="1590978" cy="4747678"/>
          </a:xfrm>
          <a:custGeom>
            <a:avLst/>
            <a:gdLst>
              <a:gd name="connsiteX0" fmla="*/ 26873 w 1590978"/>
              <a:gd name="connsiteY0" fmla="*/ 79425 h 4747678"/>
              <a:gd name="connsiteX1" fmla="*/ 38904 w 1590978"/>
              <a:gd name="connsiteY1" fmla="*/ 139583 h 4747678"/>
              <a:gd name="connsiteX2" fmla="*/ 399852 w 1590978"/>
              <a:gd name="connsiteY2" fmla="*/ 1366804 h 4747678"/>
              <a:gd name="connsiteX3" fmla="*/ 604389 w 1590978"/>
              <a:gd name="connsiteY3" fmla="*/ 2100731 h 4747678"/>
              <a:gd name="connsiteX4" fmla="*/ 724704 w 1590978"/>
              <a:gd name="connsiteY4" fmla="*/ 2834657 h 4747678"/>
              <a:gd name="connsiteX5" fmla="*/ 724704 w 1590978"/>
              <a:gd name="connsiteY5" fmla="*/ 3195604 h 4747678"/>
              <a:gd name="connsiteX6" fmla="*/ 628452 w 1590978"/>
              <a:gd name="connsiteY6" fmla="*/ 3291857 h 4747678"/>
              <a:gd name="connsiteX7" fmla="*/ 929241 w 1590978"/>
              <a:gd name="connsiteY7" fmla="*/ 3376078 h 4747678"/>
              <a:gd name="connsiteX8" fmla="*/ 1254094 w 1590978"/>
              <a:gd name="connsiteY8" fmla="*/ 4206257 h 4747678"/>
              <a:gd name="connsiteX9" fmla="*/ 1470662 w 1590978"/>
              <a:gd name="connsiteY9" fmla="*/ 4531110 h 4747678"/>
              <a:gd name="connsiteX10" fmla="*/ 1590978 w 1590978"/>
              <a:gd name="connsiteY10" fmla="*/ 4747678 h 4747678"/>
              <a:gd name="connsiteX11" fmla="*/ 1590978 w 1590978"/>
              <a:gd name="connsiteY11" fmla="*/ 4747678 h 4747678"/>
              <a:gd name="connsiteX12" fmla="*/ 1578946 w 1590978"/>
              <a:gd name="connsiteY12" fmla="*/ 4675488 h 474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0978" h="4747678">
                <a:moveTo>
                  <a:pt x="26873" y="79425"/>
                </a:moveTo>
                <a:cubicBezTo>
                  <a:pt x="1807" y="2222"/>
                  <a:pt x="-23259" y="-74980"/>
                  <a:pt x="38904" y="139583"/>
                </a:cubicBezTo>
                <a:cubicBezTo>
                  <a:pt x="101067" y="354146"/>
                  <a:pt x="305605" y="1039946"/>
                  <a:pt x="399852" y="1366804"/>
                </a:cubicBezTo>
                <a:cubicBezTo>
                  <a:pt x="494099" y="1693662"/>
                  <a:pt x="550247" y="1856089"/>
                  <a:pt x="604389" y="2100731"/>
                </a:cubicBezTo>
                <a:cubicBezTo>
                  <a:pt x="658531" y="2345373"/>
                  <a:pt x="704651" y="2652178"/>
                  <a:pt x="724704" y="2834657"/>
                </a:cubicBezTo>
                <a:cubicBezTo>
                  <a:pt x="744757" y="3017136"/>
                  <a:pt x="740746" y="3119404"/>
                  <a:pt x="724704" y="3195604"/>
                </a:cubicBezTo>
                <a:cubicBezTo>
                  <a:pt x="708662" y="3271804"/>
                  <a:pt x="594363" y="3261778"/>
                  <a:pt x="628452" y="3291857"/>
                </a:cubicBezTo>
                <a:cubicBezTo>
                  <a:pt x="662541" y="3321936"/>
                  <a:pt x="824967" y="3223678"/>
                  <a:pt x="929241" y="3376078"/>
                </a:cubicBezTo>
                <a:cubicBezTo>
                  <a:pt x="1033515" y="3528478"/>
                  <a:pt x="1163857" y="4013752"/>
                  <a:pt x="1254094" y="4206257"/>
                </a:cubicBezTo>
                <a:cubicBezTo>
                  <a:pt x="1344331" y="4398762"/>
                  <a:pt x="1414515" y="4440873"/>
                  <a:pt x="1470662" y="4531110"/>
                </a:cubicBezTo>
                <a:cubicBezTo>
                  <a:pt x="1526809" y="4621347"/>
                  <a:pt x="1590978" y="4747678"/>
                  <a:pt x="1590978" y="4747678"/>
                </a:cubicBezTo>
                <a:lnTo>
                  <a:pt x="1590978" y="4747678"/>
                </a:lnTo>
                <a:cubicBezTo>
                  <a:pt x="1588973" y="4735646"/>
                  <a:pt x="1588972" y="4659446"/>
                  <a:pt x="1578946" y="4675488"/>
                </a:cubicBezTo>
              </a:path>
            </a:pathLst>
          </a:custGeom>
          <a:noFill/>
          <a:ln w="136525" cap="rnd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Rounded Rectangle"/>
          <p:cNvSpPr/>
          <p:nvPr/>
        </p:nvSpPr>
        <p:spPr>
          <a:xfrm>
            <a:off x="1097866" y="1377354"/>
            <a:ext cx="2736304" cy="2195662"/>
          </a:xfrm>
          <a:prstGeom prst="roundRect">
            <a:avLst>
              <a:gd name="adj" fmla="val 17356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just">
              <a:defRPr sz="3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1/1000 ölçekli </a:t>
            </a:r>
            <a:r>
              <a:rPr lang="tr-T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ortofoto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haritalar üzerine tespiti yapılmış olan kıyı kenar çizgisi, Bakanlığımızın 13.06.2013 tarih ve 8965 sayılı Oluruna istinaden onaylanmıştır. </a:t>
            </a:r>
            <a:endParaRPr lang="tr-T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"/>
          <p:cNvSpPr/>
          <p:nvPr/>
        </p:nvSpPr>
        <p:spPr>
          <a:xfrm>
            <a:off x="1097866" y="3753853"/>
            <a:ext cx="2736304" cy="2334126"/>
          </a:xfrm>
          <a:prstGeom prst="roundRect">
            <a:avLst>
              <a:gd name="adj" fmla="val 17356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just">
              <a:defRPr sz="3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yılında onaylanan kıyı kenar çizgilerinin suya düşmesi nedenleriyle 2014 ve 2018 yılları olmak üzere iki kez tekrar tespit ve onay işlemleri gerçekleştirilmiştir.</a:t>
            </a:r>
            <a:endParaRPr lang="tr-T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1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Yuvarlatılmış Dikdörtgen 1"/>
          <p:cNvSpPr/>
          <p:nvPr/>
        </p:nvSpPr>
        <p:spPr>
          <a:xfrm>
            <a:off x="1115616" y="260648"/>
            <a:ext cx="7776864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smtClean="0">
                <a:solidFill>
                  <a:schemeClr val="tx1"/>
                </a:solidFill>
              </a:rPr>
              <a:t>MÜCAVİR SAHA ÇALIŞMALARI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107504" y="0"/>
            <a:ext cx="14401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Dikdörtgen 48"/>
          <p:cNvSpPr/>
          <p:nvPr/>
        </p:nvSpPr>
        <p:spPr>
          <a:xfrm>
            <a:off x="403920" y="0"/>
            <a:ext cx="144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Dikdörtgen 49"/>
          <p:cNvSpPr/>
          <p:nvPr/>
        </p:nvSpPr>
        <p:spPr>
          <a:xfrm>
            <a:off x="684911" y="0"/>
            <a:ext cx="144016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Dikdörtgen 50"/>
          <p:cNvSpPr/>
          <p:nvPr/>
        </p:nvSpPr>
        <p:spPr>
          <a:xfrm>
            <a:off x="971600" y="0"/>
            <a:ext cx="14401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Rounded Rectangle"/>
          <p:cNvSpPr/>
          <p:nvPr/>
        </p:nvSpPr>
        <p:spPr>
          <a:xfrm>
            <a:off x="1459880" y="1124744"/>
            <a:ext cx="7416824" cy="1215331"/>
          </a:xfrm>
          <a:prstGeom prst="roundRect">
            <a:avLst>
              <a:gd name="adj" fmla="val 17356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just">
              <a:defRPr sz="3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İlimiz sınırları içerisinde 3194 sayılı İmar Kanunu’nun 45. maddesi uyarınca onaylanmış mücavir alanlar;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"/>
          <p:cNvSpPr/>
          <p:nvPr/>
        </p:nvSpPr>
        <p:spPr>
          <a:xfrm>
            <a:off x="1507152" y="2564904"/>
            <a:ext cx="7369551" cy="650624"/>
          </a:xfrm>
          <a:prstGeom prst="roundRect">
            <a:avLst>
              <a:gd name="adj" fmla="val 17356"/>
            </a:avLst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just">
              <a:defRPr sz="3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BABAESKİ – KARAMESUTLU MÜCAVİR SAHASI - 1998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"/>
          <p:cNvSpPr/>
          <p:nvPr/>
        </p:nvSpPr>
        <p:spPr>
          <a:xfrm>
            <a:off x="1475656" y="3429000"/>
            <a:ext cx="7416824" cy="1121053"/>
          </a:xfrm>
          <a:prstGeom prst="roundRect">
            <a:avLst>
              <a:gd name="adj" fmla="val 17356"/>
            </a:avLst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just">
              <a:defRPr sz="3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LÜLEBURGAZ – AYVALI MÜCAVİR SAHASI – 2005</a:t>
            </a:r>
          </a:p>
          <a:p>
            <a:pPr algn="just">
              <a:defRPr sz="3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NOT: Bu mücavir sahanın iptali ile ilgili başvuru dosyası bulunmakta olup, konu Şubemizce incelenme aşamasındadır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"/>
          <p:cNvSpPr/>
          <p:nvPr/>
        </p:nvSpPr>
        <p:spPr>
          <a:xfrm>
            <a:off x="1459880" y="4725145"/>
            <a:ext cx="7432600" cy="864096"/>
          </a:xfrm>
          <a:prstGeom prst="roundRect">
            <a:avLst>
              <a:gd name="adj" fmla="val 17356"/>
            </a:avLst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just">
              <a:defRPr sz="3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VİZE ÇAVUŞKÖY, DEVELİ, TOPÇUKÖY VE DOĞAÇAY KÖYLERİ MÜCAVİR SAHASI - 1996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"/>
          <p:cNvSpPr/>
          <p:nvPr/>
        </p:nvSpPr>
        <p:spPr>
          <a:xfrm>
            <a:off x="1459880" y="5684212"/>
            <a:ext cx="7416823" cy="674151"/>
          </a:xfrm>
          <a:prstGeom prst="roundRect">
            <a:avLst>
              <a:gd name="adj" fmla="val 17356"/>
            </a:avLst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just">
              <a:defRPr sz="3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İĞNEADA – LİMANKÖY MÜCAVİR SAHASI -1983 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7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7668344" y="0"/>
            <a:ext cx="1475656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338681" y="0"/>
            <a:ext cx="633670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TEŞEKKÜRLER</a:t>
            </a:r>
          </a:p>
          <a:p>
            <a:pPr algn="ctr"/>
            <a:endParaRPr lang="en-US" sz="3200" dirty="0"/>
          </a:p>
          <a:p>
            <a:pPr algn="ctr"/>
            <a:r>
              <a:rPr lang="en-US" dirty="0" smtClean="0"/>
              <a:t> </a:t>
            </a:r>
            <a:endParaRPr lang="tr-TR" dirty="0"/>
          </a:p>
        </p:txBody>
      </p:sp>
      <p:sp>
        <p:nvSpPr>
          <p:cNvPr id="25" name="Dikdörtgen 24"/>
          <p:cNvSpPr/>
          <p:nvPr/>
        </p:nvSpPr>
        <p:spPr>
          <a:xfrm>
            <a:off x="7956376" y="4355"/>
            <a:ext cx="144016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Dikdörtgen 25"/>
          <p:cNvSpPr/>
          <p:nvPr/>
        </p:nvSpPr>
        <p:spPr>
          <a:xfrm>
            <a:off x="8252792" y="4355"/>
            <a:ext cx="144016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/>
          <p:cNvSpPr/>
          <p:nvPr/>
        </p:nvSpPr>
        <p:spPr>
          <a:xfrm>
            <a:off x="8533783" y="4355"/>
            <a:ext cx="14401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7"/>
          <p:cNvSpPr/>
          <p:nvPr/>
        </p:nvSpPr>
        <p:spPr>
          <a:xfrm>
            <a:off x="8820472" y="4355"/>
            <a:ext cx="14401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8"/>
          <p:cNvSpPr/>
          <p:nvPr/>
        </p:nvSpPr>
        <p:spPr>
          <a:xfrm>
            <a:off x="107504" y="0"/>
            <a:ext cx="14401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Dikdörtgen 34"/>
          <p:cNvSpPr/>
          <p:nvPr/>
        </p:nvSpPr>
        <p:spPr>
          <a:xfrm>
            <a:off x="403920" y="0"/>
            <a:ext cx="144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684911" y="0"/>
            <a:ext cx="144016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971600" y="0"/>
            <a:ext cx="14401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77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7668344" y="0"/>
            <a:ext cx="1475656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331640" y="0"/>
            <a:ext cx="633670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Yuvarlatılmış Dikdörtgen 20"/>
          <p:cNvSpPr/>
          <p:nvPr/>
        </p:nvSpPr>
        <p:spPr>
          <a:xfrm>
            <a:off x="1118159" y="1412776"/>
            <a:ext cx="4968552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smtClean="0">
                <a:solidFill>
                  <a:schemeClr val="tx1"/>
                </a:solidFill>
              </a:rPr>
              <a:t>PLANLAMA HİYERARŞİSİ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3350407" y="2461029"/>
            <a:ext cx="4608512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tx1"/>
                </a:solidFill>
              </a:rPr>
              <a:t>PLANLAMA İLKELERİ 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24" name="Yuvarlatılmış Dikdörtgen 23"/>
          <p:cNvSpPr/>
          <p:nvPr/>
        </p:nvSpPr>
        <p:spPr>
          <a:xfrm>
            <a:off x="1105764" y="3495200"/>
            <a:ext cx="4968552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smtClean="0">
                <a:solidFill>
                  <a:schemeClr val="tx1"/>
                </a:solidFill>
              </a:rPr>
              <a:t>PLAN YAPIM SÜRECİ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7956376" y="4355"/>
            <a:ext cx="144016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Dikdörtgen 25"/>
          <p:cNvSpPr/>
          <p:nvPr/>
        </p:nvSpPr>
        <p:spPr>
          <a:xfrm>
            <a:off x="8252792" y="4355"/>
            <a:ext cx="144016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/>
          <p:cNvSpPr/>
          <p:nvPr/>
        </p:nvSpPr>
        <p:spPr>
          <a:xfrm>
            <a:off x="8533783" y="4355"/>
            <a:ext cx="14401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7"/>
          <p:cNvSpPr/>
          <p:nvPr/>
        </p:nvSpPr>
        <p:spPr>
          <a:xfrm>
            <a:off x="8820472" y="4355"/>
            <a:ext cx="14401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8"/>
          <p:cNvSpPr/>
          <p:nvPr/>
        </p:nvSpPr>
        <p:spPr>
          <a:xfrm>
            <a:off x="107504" y="0"/>
            <a:ext cx="14401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Dikdörtgen 34"/>
          <p:cNvSpPr/>
          <p:nvPr/>
        </p:nvSpPr>
        <p:spPr>
          <a:xfrm>
            <a:off x="403920" y="0"/>
            <a:ext cx="144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684911" y="0"/>
            <a:ext cx="144016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971600" y="0"/>
            <a:ext cx="14401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Yuvarlatılmış Dikdörtgen 37"/>
          <p:cNvSpPr/>
          <p:nvPr/>
        </p:nvSpPr>
        <p:spPr>
          <a:xfrm>
            <a:off x="3367574" y="4549261"/>
            <a:ext cx="4529009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tx1"/>
                </a:solidFill>
              </a:rPr>
              <a:t>KIYI KANUNU ÇALIŞMALARI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9" name="Yuvarlatılmış Dikdörtgen 38"/>
          <p:cNvSpPr/>
          <p:nvPr/>
        </p:nvSpPr>
        <p:spPr>
          <a:xfrm>
            <a:off x="1105764" y="5557373"/>
            <a:ext cx="4968552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smtClean="0">
                <a:solidFill>
                  <a:schemeClr val="tx1"/>
                </a:solidFill>
              </a:rPr>
              <a:t>MÜCAVİR SAHA ÇALIŞMALARI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8" name="Yuvarlatılmış Dikdörtgen 20"/>
          <p:cNvSpPr/>
          <p:nvPr/>
        </p:nvSpPr>
        <p:spPr>
          <a:xfrm>
            <a:off x="2057303" y="189976"/>
            <a:ext cx="4968552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SUNUM İÇERİĞİ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Yuvarlatılmış Dikdörtgen 1"/>
          <p:cNvSpPr/>
          <p:nvPr/>
        </p:nvSpPr>
        <p:spPr>
          <a:xfrm>
            <a:off x="1115616" y="260648"/>
            <a:ext cx="7776864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smtClean="0">
                <a:solidFill>
                  <a:schemeClr val="tx1"/>
                </a:solidFill>
              </a:rPr>
              <a:t>PLANLAMA HİYERARŞİSİ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1941595" y="1556792"/>
            <a:ext cx="2880320" cy="72008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B0F0"/>
                </a:solidFill>
              </a:rPr>
              <a:t>ÜLKE KALKINMA PLANLARI</a:t>
            </a:r>
            <a:endParaRPr lang="tr-TR" b="1" dirty="0">
              <a:solidFill>
                <a:srgbClr val="00B0F0"/>
              </a:solidFill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1943200" y="2988731"/>
            <a:ext cx="3744416" cy="72008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solidFill>
                  <a:srgbClr val="00B0F0"/>
                </a:solidFill>
              </a:rPr>
              <a:t>BÖLGE PLANLARI</a:t>
            </a:r>
            <a:endParaRPr lang="tr-TR" b="1" dirty="0">
              <a:solidFill>
                <a:srgbClr val="00B0F0"/>
              </a:solidFill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1943200" y="3708811"/>
            <a:ext cx="4176464" cy="6897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solidFill>
                  <a:srgbClr val="00B0F0"/>
                </a:solidFill>
              </a:rPr>
              <a:t>ÇEVRE DÜZENİ PLANLARI</a:t>
            </a:r>
            <a:endParaRPr lang="tr-TR" b="1" dirty="0">
              <a:solidFill>
                <a:srgbClr val="00B0F0"/>
              </a:solidFill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1943200" y="2276872"/>
            <a:ext cx="3294620" cy="720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B0F0"/>
                </a:solidFill>
              </a:rPr>
              <a:t>MEKANSAL STRATEJİ PLANLARI</a:t>
            </a:r>
            <a:endParaRPr lang="tr-TR" b="1" dirty="0">
              <a:solidFill>
                <a:srgbClr val="00B0F0"/>
              </a:solidFill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1941594" y="5118595"/>
            <a:ext cx="5128956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solidFill>
                  <a:srgbClr val="00B0F0"/>
                </a:solidFill>
              </a:rPr>
              <a:t>UYGULAMA İMAR </a:t>
            </a:r>
            <a:r>
              <a:rPr lang="tr-TR" b="1" dirty="0">
                <a:solidFill>
                  <a:srgbClr val="00B0F0"/>
                </a:solidFill>
              </a:rPr>
              <a:t>PLANLARI</a:t>
            </a:r>
          </a:p>
        </p:txBody>
      </p:sp>
      <p:sp>
        <p:nvSpPr>
          <p:cNvPr id="13" name="Yuvarlatılmış Dikdörtgen 12"/>
          <p:cNvSpPr/>
          <p:nvPr/>
        </p:nvSpPr>
        <p:spPr>
          <a:xfrm>
            <a:off x="1943200" y="4398515"/>
            <a:ext cx="4623294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solidFill>
                  <a:srgbClr val="00B0F0"/>
                </a:solidFill>
              </a:rPr>
              <a:t>NAZIM İMAR PLANLARI</a:t>
            </a:r>
            <a:endParaRPr lang="tr-TR" b="1" dirty="0">
              <a:solidFill>
                <a:srgbClr val="00B0F0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07504" y="0"/>
            <a:ext cx="14401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403920" y="0"/>
            <a:ext cx="144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684911" y="0"/>
            <a:ext cx="144016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971600" y="0"/>
            <a:ext cx="14401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88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766834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7668344" y="0"/>
            <a:ext cx="1475656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Yuvarlatılmış Dikdörtgen 1"/>
          <p:cNvSpPr/>
          <p:nvPr/>
        </p:nvSpPr>
        <p:spPr>
          <a:xfrm>
            <a:off x="1115616" y="260648"/>
            <a:ext cx="7776864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>
                <a:solidFill>
                  <a:schemeClr val="tx1"/>
                </a:solidFill>
              </a:rPr>
              <a:t>1/100.000 ölçekli Trakya Alt Bölgesi – Ergene Havzası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r>
              <a:rPr lang="en-US" sz="1600" b="1" dirty="0" err="1" smtClean="0">
                <a:solidFill>
                  <a:schemeClr val="tx1"/>
                </a:solidFill>
              </a:rPr>
              <a:t>Revizyon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smtClean="0">
                <a:solidFill>
                  <a:schemeClr val="tx1"/>
                </a:solidFill>
              </a:rPr>
              <a:t>Çevre Düzeni Planı</a:t>
            </a:r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22" name="Altıgen 21"/>
          <p:cNvSpPr/>
          <p:nvPr/>
        </p:nvSpPr>
        <p:spPr>
          <a:xfrm>
            <a:off x="1259632" y="1124744"/>
            <a:ext cx="1872208" cy="1800200"/>
          </a:xfrm>
          <a:prstGeom prst="hexagon">
            <a:avLst/>
          </a:pr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Sosyo</a:t>
            </a:r>
            <a:r>
              <a:rPr lang="tr-TR" b="1" dirty="0">
                <a:solidFill>
                  <a:schemeClr val="tx1"/>
                </a:solidFill>
              </a:rPr>
              <a:t>-</a:t>
            </a:r>
            <a:r>
              <a:rPr lang="tr-TR" b="1" dirty="0" smtClean="0">
                <a:solidFill>
                  <a:schemeClr val="tx1"/>
                </a:solidFill>
              </a:rPr>
              <a:t>ekonomik Gelişmişlik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0" name="Altıgen 29"/>
          <p:cNvSpPr/>
          <p:nvPr/>
        </p:nvSpPr>
        <p:spPr>
          <a:xfrm>
            <a:off x="2898068" y="2073514"/>
            <a:ext cx="1872208" cy="1800200"/>
          </a:xfrm>
          <a:prstGeom prst="hexagon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 extrusionH="76200"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Gelir ve Üretim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1" name="Altıgen 30"/>
          <p:cNvSpPr/>
          <p:nvPr/>
        </p:nvSpPr>
        <p:spPr>
          <a:xfrm>
            <a:off x="1276745" y="3140968"/>
            <a:ext cx="1872208" cy="1800200"/>
          </a:xfrm>
          <a:prstGeom prst="hexagon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Tarih ve Kültür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2" name="Altıgen 31"/>
          <p:cNvSpPr/>
          <p:nvPr/>
        </p:nvSpPr>
        <p:spPr>
          <a:xfrm>
            <a:off x="4543944" y="1080700"/>
            <a:ext cx="1872208" cy="1800200"/>
          </a:xfrm>
          <a:prstGeom prst="hexagon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 extrusionH="76200"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Mekânsal Gelişim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3" name="Altıgen 32"/>
          <p:cNvSpPr/>
          <p:nvPr/>
        </p:nvSpPr>
        <p:spPr>
          <a:xfrm>
            <a:off x="4543944" y="3053299"/>
            <a:ext cx="1872208" cy="1800200"/>
          </a:xfrm>
          <a:prstGeom prst="hexagon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 extrusionH="76200"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Yaşam Kalitesi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4" name="Altıgen 33"/>
          <p:cNvSpPr/>
          <p:nvPr/>
        </p:nvSpPr>
        <p:spPr>
          <a:xfrm>
            <a:off x="2898068" y="4132330"/>
            <a:ext cx="1872208" cy="1800200"/>
          </a:xfrm>
          <a:prstGeom prst="hexagon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 extrusionH="76200"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Ekoloji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44" name="Serbest Form 43"/>
          <p:cNvSpPr/>
          <p:nvPr/>
        </p:nvSpPr>
        <p:spPr>
          <a:xfrm>
            <a:off x="2995863" y="1106905"/>
            <a:ext cx="1720516" cy="757990"/>
          </a:xfrm>
          <a:custGeom>
            <a:avLst/>
            <a:gdLst>
              <a:gd name="connsiteX0" fmla="*/ 348916 w 1720516"/>
              <a:gd name="connsiteY0" fmla="*/ 757990 h 757990"/>
              <a:gd name="connsiteX1" fmla="*/ 1347537 w 1720516"/>
              <a:gd name="connsiteY1" fmla="*/ 757990 h 757990"/>
              <a:gd name="connsiteX2" fmla="*/ 1720516 w 1720516"/>
              <a:gd name="connsiteY2" fmla="*/ 0 h 757990"/>
              <a:gd name="connsiteX3" fmla="*/ 0 w 1720516"/>
              <a:gd name="connsiteY3" fmla="*/ 12032 h 757990"/>
              <a:gd name="connsiteX4" fmla="*/ 348916 w 1720516"/>
              <a:gd name="connsiteY4" fmla="*/ 757990 h 7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516" h="757990">
                <a:moveTo>
                  <a:pt x="348916" y="757990"/>
                </a:moveTo>
                <a:lnTo>
                  <a:pt x="1347537" y="757990"/>
                </a:lnTo>
                <a:lnTo>
                  <a:pt x="1720516" y="0"/>
                </a:lnTo>
                <a:lnTo>
                  <a:pt x="0" y="12032"/>
                </a:lnTo>
                <a:lnTo>
                  <a:pt x="348916" y="75799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Serbest Form 44"/>
          <p:cNvSpPr/>
          <p:nvPr/>
        </p:nvSpPr>
        <p:spPr>
          <a:xfrm>
            <a:off x="6292516" y="1070811"/>
            <a:ext cx="1239252" cy="733926"/>
          </a:xfrm>
          <a:custGeom>
            <a:avLst/>
            <a:gdLst>
              <a:gd name="connsiteX0" fmla="*/ 0 w 1239252"/>
              <a:gd name="connsiteY0" fmla="*/ 0 h 733926"/>
              <a:gd name="connsiteX1" fmla="*/ 360947 w 1239252"/>
              <a:gd name="connsiteY1" fmla="*/ 733926 h 733926"/>
              <a:gd name="connsiteX2" fmla="*/ 1239252 w 1239252"/>
              <a:gd name="connsiteY2" fmla="*/ 733926 h 733926"/>
              <a:gd name="connsiteX3" fmla="*/ 1227221 w 1239252"/>
              <a:gd name="connsiteY3" fmla="*/ 0 h 733926"/>
              <a:gd name="connsiteX4" fmla="*/ 0 w 1239252"/>
              <a:gd name="connsiteY4" fmla="*/ 0 h 73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252" h="733926">
                <a:moveTo>
                  <a:pt x="0" y="0"/>
                </a:moveTo>
                <a:lnTo>
                  <a:pt x="360947" y="733926"/>
                </a:lnTo>
                <a:lnTo>
                  <a:pt x="1239252" y="733926"/>
                </a:lnTo>
                <a:lnTo>
                  <a:pt x="1227221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Serbest Form 45"/>
          <p:cNvSpPr/>
          <p:nvPr/>
        </p:nvSpPr>
        <p:spPr>
          <a:xfrm>
            <a:off x="6172200" y="2057400"/>
            <a:ext cx="1371600" cy="1828800"/>
          </a:xfrm>
          <a:custGeom>
            <a:avLst/>
            <a:gdLst>
              <a:gd name="connsiteX0" fmla="*/ 457200 w 1371600"/>
              <a:gd name="connsiteY0" fmla="*/ 0 h 1828800"/>
              <a:gd name="connsiteX1" fmla="*/ 1359568 w 1371600"/>
              <a:gd name="connsiteY1" fmla="*/ 0 h 1828800"/>
              <a:gd name="connsiteX2" fmla="*/ 1371600 w 1371600"/>
              <a:gd name="connsiteY2" fmla="*/ 1828800 h 1828800"/>
              <a:gd name="connsiteX3" fmla="*/ 445168 w 1371600"/>
              <a:gd name="connsiteY3" fmla="*/ 1816768 h 1828800"/>
              <a:gd name="connsiteX4" fmla="*/ 0 w 1371600"/>
              <a:gd name="connsiteY4" fmla="*/ 914400 h 1828800"/>
              <a:gd name="connsiteX5" fmla="*/ 457200 w 1371600"/>
              <a:gd name="connsiteY5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0" h="1828800">
                <a:moveTo>
                  <a:pt x="457200" y="0"/>
                </a:moveTo>
                <a:lnTo>
                  <a:pt x="1359568" y="0"/>
                </a:lnTo>
                <a:cubicBezTo>
                  <a:pt x="1363579" y="609600"/>
                  <a:pt x="1367589" y="1219200"/>
                  <a:pt x="1371600" y="1828800"/>
                </a:cubicBezTo>
                <a:lnTo>
                  <a:pt x="445168" y="1816768"/>
                </a:lnTo>
                <a:lnTo>
                  <a:pt x="0" y="914400"/>
                </a:lnTo>
                <a:lnTo>
                  <a:pt x="45720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Serbest Form 46"/>
          <p:cNvSpPr/>
          <p:nvPr/>
        </p:nvSpPr>
        <p:spPr>
          <a:xfrm>
            <a:off x="6184232" y="4042611"/>
            <a:ext cx="1359568" cy="1816768"/>
          </a:xfrm>
          <a:custGeom>
            <a:avLst/>
            <a:gdLst>
              <a:gd name="connsiteX0" fmla="*/ 445168 w 1359568"/>
              <a:gd name="connsiteY0" fmla="*/ 0 h 1816768"/>
              <a:gd name="connsiteX1" fmla="*/ 1359568 w 1359568"/>
              <a:gd name="connsiteY1" fmla="*/ 0 h 1816768"/>
              <a:gd name="connsiteX2" fmla="*/ 1323473 w 1359568"/>
              <a:gd name="connsiteY2" fmla="*/ 1816768 h 1816768"/>
              <a:gd name="connsiteX3" fmla="*/ 445168 w 1359568"/>
              <a:gd name="connsiteY3" fmla="*/ 1792705 h 1816768"/>
              <a:gd name="connsiteX4" fmla="*/ 0 w 1359568"/>
              <a:gd name="connsiteY4" fmla="*/ 902368 h 1816768"/>
              <a:gd name="connsiteX5" fmla="*/ 445168 w 1359568"/>
              <a:gd name="connsiteY5" fmla="*/ 0 h 18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9568" h="1816768">
                <a:moveTo>
                  <a:pt x="445168" y="0"/>
                </a:moveTo>
                <a:lnTo>
                  <a:pt x="1359568" y="0"/>
                </a:lnTo>
                <a:lnTo>
                  <a:pt x="1323473" y="1816768"/>
                </a:lnTo>
                <a:lnTo>
                  <a:pt x="445168" y="1792705"/>
                </a:lnTo>
                <a:lnTo>
                  <a:pt x="0" y="902368"/>
                </a:lnTo>
                <a:lnTo>
                  <a:pt x="44516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Serbest Form 47"/>
          <p:cNvSpPr/>
          <p:nvPr/>
        </p:nvSpPr>
        <p:spPr>
          <a:xfrm>
            <a:off x="6328611" y="6039853"/>
            <a:ext cx="1167063" cy="673768"/>
          </a:xfrm>
          <a:custGeom>
            <a:avLst/>
            <a:gdLst>
              <a:gd name="connsiteX0" fmla="*/ 1167063 w 1167063"/>
              <a:gd name="connsiteY0" fmla="*/ 0 h 673768"/>
              <a:gd name="connsiteX1" fmla="*/ 1167063 w 1167063"/>
              <a:gd name="connsiteY1" fmla="*/ 673768 h 673768"/>
              <a:gd name="connsiteX2" fmla="*/ 0 w 1167063"/>
              <a:gd name="connsiteY2" fmla="*/ 649705 h 673768"/>
              <a:gd name="connsiteX3" fmla="*/ 324852 w 1167063"/>
              <a:gd name="connsiteY3" fmla="*/ 0 h 673768"/>
              <a:gd name="connsiteX4" fmla="*/ 1167063 w 1167063"/>
              <a:gd name="connsiteY4" fmla="*/ 0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063" h="673768">
                <a:moveTo>
                  <a:pt x="1167063" y="0"/>
                </a:moveTo>
                <a:lnTo>
                  <a:pt x="1167063" y="673768"/>
                </a:lnTo>
                <a:lnTo>
                  <a:pt x="0" y="649705"/>
                </a:lnTo>
                <a:lnTo>
                  <a:pt x="324852" y="0"/>
                </a:lnTo>
                <a:lnTo>
                  <a:pt x="116706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Serbest Form 48"/>
          <p:cNvSpPr/>
          <p:nvPr/>
        </p:nvSpPr>
        <p:spPr>
          <a:xfrm>
            <a:off x="4572000" y="5077326"/>
            <a:ext cx="1864895" cy="1600200"/>
          </a:xfrm>
          <a:custGeom>
            <a:avLst/>
            <a:gdLst>
              <a:gd name="connsiteX0" fmla="*/ 1515979 w 1864895"/>
              <a:gd name="connsiteY0" fmla="*/ 1600200 h 1600200"/>
              <a:gd name="connsiteX1" fmla="*/ 324853 w 1864895"/>
              <a:gd name="connsiteY1" fmla="*/ 1588169 h 1600200"/>
              <a:gd name="connsiteX2" fmla="*/ 0 w 1864895"/>
              <a:gd name="connsiteY2" fmla="*/ 914400 h 1600200"/>
              <a:gd name="connsiteX3" fmla="*/ 445168 w 1864895"/>
              <a:gd name="connsiteY3" fmla="*/ 0 h 1600200"/>
              <a:gd name="connsiteX4" fmla="*/ 1407695 w 1864895"/>
              <a:gd name="connsiteY4" fmla="*/ 12032 h 1600200"/>
              <a:gd name="connsiteX5" fmla="*/ 1864895 w 1864895"/>
              <a:gd name="connsiteY5" fmla="*/ 914400 h 1600200"/>
              <a:gd name="connsiteX6" fmla="*/ 1515979 w 1864895"/>
              <a:gd name="connsiteY6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4895" h="1600200">
                <a:moveTo>
                  <a:pt x="1515979" y="1600200"/>
                </a:moveTo>
                <a:lnTo>
                  <a:pt x="324853" y="1588169"/>
                </a:lnTo>
                <a:lnTo>
                  <a:pt x="0" y="914400"/>
                </a:lnTo>
                <a:lnTo>
                  <a:pt x="445168" y="0"/>
                </a:lnTo>
                <a:lnTo>
                  <a:pt x="1407695" y="12032"/>
                </a:lnTo>
                <a:lnTo>
                  <a:pt x="1864895" y="914400"/>
                </a:lnTo>
                <a:lnTo>
                  <a:pt x="1515979" y="16002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Serbest Form 49"/>
          <p:cNvSpPr/>
          <p:nvPr/>
        </p:nvSpPr>
        <p:spPr>
          <a:xfrm>
            <a:off x="3092116" y="6148137"/>
            <a:ext cx="1455821" cy="541421"/>
          </a:xfrm>
          <a:custGeom>
            <a:avLst/>
            <a:gdLst>
              <a:gd name="connsiteX0" fmla="*/ 1455821 w 1455821"/>
              <a:gd name="connsiteY0" fmla="*/ 517358 h 541421"/>
              <a:gd name="connsiteX1" fmla="*/ 0 w 1455821"/>
              <a:gd name="connsiteY1" fmla="*/ 541421 h 541421"/>
              <a:gd name="connsiteX2" fmla="*/ 264695 w 1455821"/>
              <a:gd name="connsiteY2" fmla="*/ 0 h 541421"/>
              <a:gd name="connsiteX3" fmla="*/ 1227221 w 1455821"/>
              <a:gd name="connsiteY3" fmla="*/ 12031 h 541421"/>
              <a:gd name="connsiteX4" fmla="*/ 1455821 w 1455821"/>
              <a:gd name="connsiteY4" fmla="*/ 517358 h 54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821" h="541421">
                <a:moveTo>
                  <a:pt x="1455821" y="517358"/>
                </a:moveTo>
                <a:lnTo>
                  <a:pt x="0" y="541421"/>
                </a:lnTo>
                <a:lnTo>
                  <a:pt x="264695" y="0"/>
                </a:lnTo>
                <a:lnTo>
                  <a:pt x="1227221" y="12031"/>
                </a:lnTo>
                <a:lnTo>
                  <a:pt x="1455821" y="51735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Serbest Form 50"/>
          <p:cNvSpPr/>
          <p:nvPr/>
        </p:nvSpPr>
        <p:spPr>
          <a:xfrm>
            <a:off x="1275347" y="5161547"/>
            <a:ext cx="1876927" cy="1528011"/>
          </a:xfrm>
          <a:custGeom>
            <a:avLst/>
            <a:gdLst>
              <a:gd name="connsiteX0" fmla="*/ 1576137 w 1876927"/>
              <a:gd name="connsiteY0" fmla="*/ 1515979 h 1528011"/>
              <a:gd name="connsiteX1" fmla="*/ 1876927 w 1876927"/>
              <a:gd name="connsiteY1" fmla="*/ 902369 h 1528011"/>
              <a:gd name="connsiteX2" fmla="*/ 1419727 w 1876927"/>
              <a:gd name="connsiteY2" fmla="*/ 0 h 1528011"/>
              <a:gd name="connsiteX3" fmla="*/ 433137 w 1876927"/>
              <a:gd name="connsiteY3" fmla="*/ 0 h 1528011"/>
              <a:gd name="connsiteX4" fmla="*/ 0 w 1876927"/>
              <a:gd name="connsiteY4" fmla="*/ 890337 h 1528011"/>
              <a:gd name="connsiteX5" fmla="*/ 336885 w 1876927"/>
              <a:gd name="connsiteY5" fmla="*/ 1528011 h 1528011"/>
              <a:gd name="connsiteX6" fmla="*/ 1576137 w 1876927"/>
              <a:gd name="connsiteY6" fmla="*/ 1515979 h 152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6927" h="1528011">
                <a:moveTo>
                  <a:pt x="1576137" y="1515979"/>
                </a:moveTo>
                <a:lnTo>
                  <a:pt x="1876927" y="902369"/>
                </a:lnTo>
                <a:lnTo>
                  <a:pt x="1419727" y="0"/>
                </a:lnTo>
                <a:lnTo>
                  <a:pt x="433137" y="0"/>
                </a:lnTo>
                <a:lnTo>
                  <a:pt x="0" y="890337"/>
                </a:lnTo>
                <a:lnTo>
                  <a:pt x="336885" y="1528011"/>
                </a:lnTo>
                <a:lnTo>
                  <a:pt x="1576137" y="151597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7956376" y="4355"/>
            <a:ext cx="144016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8252792" y="4355"/>
            <a:ext cx="144016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8533783" y="4355"/>
            <a:ext cx="14401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8820472" y="4355"/>
            <a:ext cx="14401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25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7050"/>
                    </a14:imgEffect>
                    <a14:imgEffect>
                      <a14:saturation sat="1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7"/>
            <a:ext cx="7812360" cy="5877273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1115616" y="260648"/>
            <a:ext cx="7776864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smtClean="0">
                <a:solidFill>
                  <a:schemeClr val="tx1"/>
                </a:solidFill>
              </a:rPr>
              <a:t>1/25000 ölçekli Kırklareli İli Çevre Düzeni Planı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31640" y="980501"/>
            <a:ext cx="7812360" cy="5877273"/>
          </a:xfrm>
          <a:prstGeom prst="rect">
            <a:avLst/>
          </a:prstGeom>
          <a:solidFill>
            <a:schemeClr val="accent2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320" y="980500"/>
            <a:ext cx="1329160" cy="5877499"/>
          </a:xfrm>
          <a:prstGeom prst="rect">
            <a:avLst/>
          </a:prstGeom>
        </p:spPr>
      </p:pic>
      <p:sp>
        <p:nvSpPr>
          <p:cNvPr id="13" name="Beşgen 12"/>
          <p:cNvSpPr/>
          <p:nvPr/>
        </p:nvSpPr>
        <p:spPr>
          <a:xfrm rot="10800000">
            <a:off x="2664151" y="1984040"/>
            <a:ext cx="4752528" cy="108012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rot="8075845">
            <a:off x="1532858" y="2065678"/>
            <a:ext cx="916232" cy="9168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 rot="8075845">
            <a:off x="1678427" y="2210219"/>
            <a:ext cx="625094" cy="6277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Beşgen 16"/>
          <p:cNvSpPr/>
          <p:nvPr/>
        </p:nvSpPr>
        <p:spPr>
          <a:xfrm>
            <a:off x="1403648" y="3379303"/>
            <a:ext cx="4752528" cy="108012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Beşgen 17"/>
          <p:cNvSpPr/>
          <p:nvPr/>
        </p:nvSpPr>
        <p:spPr>
          <a:xfrm>
            <a:off x="1547664" y="3523319"/>
            <a:ext cx="4392488" cy="792088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Multi-</a:t>
            </a:r>
            <a:r>
              <a:rPr lang="tr-TR" b="1" dirty="0" err="1" smtClean="0">
                <a:solidFill>
                  <a:schemeClr val="tx1"/>
                </a:solidFill>
              </a:rPr>
              <a:t>disipliner</a:t>
            </a:r>
            <a:r>
              <a:rPr lang="tr-TR" b="1" dirty="0" smtClean="0">
                <a:solidFill>
                  <a:schemeClr val="tx1"/>
                </a:solidFill>
              </a:rPr>
              <a:t>, Katılımcı ve Geri Bildirimi Mümkün Kılan Yapı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 rot="18875845">
            <a:off x="6387961" y="3460941"/>
            <a:ext cx="916232" cy="9168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 rot="18875845">
            <a:off x="6533530" y="3605482"/>
            <a:ext cx="625094" cy="6277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Beşgen 20"/>
          <p:cNvSpPr/>
          <p:nvPr/>
        </p:nvSpPr>
        <p:spPr>
          <a:xfrm rot="10800000">
            <a:off x="2646784" y="4831232"/>
            <a:ext cx="4752528" cy="108012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 rot="8075845">
            <a:off x="1515491" y="4912870"/>
            <a:ext cx="916232" cy="9168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Dikdörtgen 23"/>
          <p:cNvSpPr/>
          <p:nvPr/>
        </p:nvSpPr>
        <p:spPr>
          <a:xfrm rot="8075845">
            <a:off x="1661060" y="5057411"/>
            <a:ext cx="625094" cy="6277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Serbest Form 55"/>
          <p:cNvSpPr/>
          <p:nvPr/>
        </p:nvSpPr>
        <p:spPr>
          <a:xfrm>
            <a:off x="1544128" y="1224951"/>
            <a:ext cx="4295955" cy="310551"/>
          </a:xfrm>
          <a:custGeom>
            <a:avLst/>
            <a:gdLst>
              <a:gd name="connsiteX0" fmla="*/ 0 w 4295955"/>
              <a:gd name="connsiteY0" fmla="*/ 310551 h 310551"/>
              <a:gd name="connsiteX1" fmla="*/ 0 w 4295955"/>
              <a:gd name="connsiteY1" fmla="*/ 17253 h 310551"/>
              <a:gd name="connsiteX2" fmla="*/ 4295955 w 4295955"/>
              <a:gd name="connsiteY2" fmla="*/ 0 h 310551"/>
              <a:gd name="connsiteX3" fmla="*/ 4011283 w 4295955"/>
              <a:gd name="connsiteY3" fmla="*/ 293298 h 310551"/>
              <a:gd name="connsiteX4" fmla="*/ 0 w 4295955"/>
              <a:gd name="connsiteY4" fmla="*/ 310551 h 31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955" h="310551">
                <a:moveTo>
                  <a:pt x="0" y="310551"/>
                </a:moveTo>
                <a:lnTo>
                  <a:pt x="0" y="17253"/>
                </a:lnTo>
                <a:lnTo>
                  <a:pt x="4295955" y="0"/>
                </a:lnTo>
                <a:lnTo>
                  <a:pt x="4011283" y="293298"/>
                </a:lnTo>
                <a:lnTo>
                  <a:pt x="0" y="31055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Serbest Form 57"/>
          <p:cNvSpPr/>
          <p:nvPr/>
        </p:nvSpPr>
        <p:spPr>
          <a:xfrm>
            <a:off x="6530196" y="1250830"/>
            <a:ext cx="629729" cy="310551"/>
          </a:xfrm>
          <a:custGeom>
            <a:avLst/>
            <a:gdLst>
              <a:gd name="connsiteX0" fmla="*/ 327804 w 629729"/>
              <a:gd name="connsiteY0" fmla="*/ 310551 h 310551"/>
              <a:gd name="connsiteX1" fmla="*/ 595223 w 629729"/>
              <a:gd name="connsiteY1" fmla="*/ 43132 h 310551"/>
              <a:gd name="connsiteX2" fmla="*/ 629729 w 629729"/>
              <a:gd name="connsiteY2" fmla="*/ 8627 h 310551"/>
              <a:gd name="connsiteX3" fmla="*/ 0 w 629729"/>
              <a:gd name="connsiteY3" fmla="*/ 0 h 310551"/>
              <a:gd name="connsiteX4" fmla="*/ 327804 w 629729"/>
              <a:gd name="connsiteY4" fmla="*/ 310551 h 31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29" h="310551">
                <a:moveTo>
                  <a:pt x="327804" y="310551"/>
                </a:moveTo>
                <a:lnTo>
                  <a:pt x="595223" y="43132"/>
                </a:lnTo>
                <a:lnTo>
                  <a:pt x="629729" y="8627"/>
                </a:lnTo>
                <a:lnTo>
                  <a:pt x="0" y="0"/>
                </a:lnTo>
                <a:lnTo>
                  <a:pt x="327804" y="31055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Serbest Form 58"/>
          <p:cNvSpPr/>
          <p:nvPr/>
        </p:nvSpPr>
        <p:spPr>
          <a:xfrm>
            <a:off x="1406106" y="1086928"/>
            <a:ext cx="4753154" cy="586597"/>
          </a:xfrm>
          <a:custGeom>
            <a:avLst/>
            <a:gdLst>
              <a:gd name="connsiteX0" fmla="*/ 0 w 4753154"/>
              <a:gd name="connsiteY0" fmla="*/ 577970 h 586597"/>
              <a:gd name="connsiteX1" fmla="*/ 8626 w 4753154"/>
              <a:gd name="connsiteY1" fmla="*/ 8627 h 586597"/>
              <a:gd name="connsiteX2" fmla="*/ 4692769 w 4753154"/>
              <a:gd name="connsiteY2" fmla="*/ 0 h 586597"/>
              <a:gd name="connsiteX3" fmla="*/ 4753154 w 4753154"/>
              <a:gd name="connsiteY3" fmla="*/ 51759 h 586597"/>
              <a:gd name="connsiteX4" fmla="*/ 4218317 w 4753154"/>
              <a:gd name="connsiteY4" fmla="*/ 586597 h 586597"/>
              <a:gd name="connsiteX5" fmla="*/ 0 w 4753154"/>
              <a:gd name="connsiteY5" fmla="*/ 577970 h 58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3154" h="586597">
                <a:moveTo>
                  <a:pt x="0" y="577970"/>
                </a:moveTo>
                <a:lnTo>
                  <a:pt x="8626" y="8627"/>
                </a:lnTo>
                <a:lnTo>
                  <a:pt x="4692769" y="0"/>
                </a:lnTo>
                <a:lnTo>
                  <a:pt x="4753154" y="51759"/>
                </a:lnTo>
                <a:lnTo>
                  <a:pt x="4218317" y="586597"/>
                </a:lnTo>
                <a:lnTo>
                  <a:pt x="0" y="57797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Serbest Form 59"/>
          <p:cNvSpPr/>
          <p:nvPr/>
        </p:nvSpPr>
        <p:spPr>
          <a:xfrm>
            <a:off x="6193766" y="1078302"/>
            <a:ext cx="1302589" cy="690113"/>
          </a:xfrm>
          <a:custGeom>
            <a:avLst/>
            <a:gdLst>
              <a:gd name="connsiteX0" fmla="*/ 655608 w 1302589"/>
              <a:gd name="connsiteY0" fmla="*/ 690113 h 690113"/>
              <a:gd name="connsiteX1" fmla="*/ 0 w 1302589"/>
              <a:gd name="connsiteY1" fmla="*/ 43132 h 690113"/>
              <a:gd name="connsiteX2" fmla="*/ 77638 w 1302589"/>
              <a:gd name="connsiteY2" fmla="*/ 0 h 690113"/>
              <a:gd name="connsiteX3" fmla="*/ 1242204 w 1302589"/>
              <a:gd name="connsiteY3" fmla="*/ 0 h 690113"/>
              <a:gd name="connsiteX4" fmla="*/ 1302589 w 1302589"/>
              <a:gd name="connsiteY4" fmla="*/ 51758 h 690113"/>
              <a:gd name="connsiteX5" fmla="*/ 655608 w 1302589"/>
              <a:gd name="connsiteY5" fmla="*/ 690113 h 6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2589" h="690113">
                <a:moveTo>
                  <a:pt x="655608" y="690113"/>
                </a:moveTo>
                <a:lnTo>
                  <a:pt x="0" y="43132"/>
                </a:lnTo>
                <a:lnTo>
                  <a:pt x="77638" y="0"/>
                </a:lnTo>
                <a:lnTo>
                  <a:pt x="1242204" y="0"/>
                </a:lnTo>
                <a:lnTo>
                  <a:pt x="1302589" y="51758"/>
                </a:lnTo>
                <a:lnTo>
                  <a:pt x="655608" y="69011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Beşgen 61"/>
          <p:cNvSpPr/>
          <p:nvPr/>
        </p:nvSpPr>
        <p:spPr>
          <a:xfrm flipH="1">
            <a:off x="2808169" y="2128054"/>
            <a:ext cx="4480854" cy="79208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Mekânsal düzeyde hedef ve stratejiler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3" name="Beşgen 62"/>
          <p:cNvSpPr/>
          <p:nvPr/>
        </p:nvSpPr>
        <p:spPr>
          <a:xfrm flipH="1">
            <a:off x="2790438" y="4975246"/>
            <a:ext cx="4481218" cy="792089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Uygulamaya Yönelik Kararlar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4" name="Serbest Form 63"/>
          <p:cNvSpPr/>
          <p:nvPr/>
        </p:nvSpPr>
        <p:spPr>
          <a:xfrm>
            <a:off x="1397479" y="6228272"/>
            <a:ext cx="4735902" cy="543464"/>
          </a:xfrm>
          <a:custGeom>
            <a:avLst/>
            <a:gdLst>
              <a:gd name="connsiteX0" fmla="*/ 0 w 4735902"/>
              <a:gd name="connsiteY0" fmla="*/ 0 h 543464"/>
              <a:gd name="connsiteX1" fmla="*/ 8627 w 4735902"/>
              <a:gd name="connsiteY1" fmla="*/ 526211 h 543464"/>
              <a:gd name="connsiteX2" fmla="*/ 4735902 w 4735902"/>
              <a:gd name="connsiteY2" fmla="*/ 543464 h 543464"/>
              <a:gd name="connsiteX3" fmla="*/ 4235570 w 4735902"/>
              <a:gd name="connsiteY3" fmla="*/ 8626 h 543464"/>
              <a:gd name="connsiteX4" fmla="*/ 0 w 4735902"/>
              <a:gd name="connsiteY4" fmla="*/ 0 h 54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5902" h="543464">
                <a:moveTo>
                  <a:pt x="0" y="0"/>
                </a:moveTo>
                <a:lnTo>
                  <a:pt x="8627" y="526211"/>
                </a:lnTo>
                <a:lnTo>
                  <a:pt x="4735902" y="543464"/>
                </a:lnTo>
                <a:lnTo>
                  <a:pt x="4235570" y="8626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Serbest Form 64"/>
          <p:cNvSpPr/>
          <p:nvPr/>
        </p:nvSpPr>
        <p:spPr>
          <a:xfrm>
            <a:off x="1535502" y="6366294"/>
            <a:ext cx="4313207" cy="301925"/>
          </a:xfrm>
          <a:custGeom>
            <a:avLst/>
            <a:gdLst>
              <a:gd name="connsiteX0" fmla="*/ 0 w 4313207"/>
              <a:gd name="connsiteY0" fmla="*/ 0 h 301925"/>
              <a:gd name="connsiteX1" fmla="*/ 25879 w 4313207"/>
              <a:gd name="connsiteY1" fmla="*/ 267419 h 301925"/>
              <a:gd name="connsiteX2" fmla="*/ 4313207 w 4313207"/>
              <a:gd name="connsiteY2" fmla="*/ 301925 h 301925"/>
              <a:gd name="connsiteX3" fmla="*/ 4019909 w 4313207"/>
              <a:gd name="connsiteY3" fmla="*/ 17253 h 301925"/>
              <a:gd name="connsiteX4" fmla="*/ 0 w 4313207"/>
              <a:gd name="connsiteY4" fmla="*/ 0 h 3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3207" h="301925">
                <a:moveTo>
                  <a:pt x="0" y="0"/>
                </a:moveTo>
                <a:lnTo>
                  <a:pt x="25879" y="267419"/>
                </a:lnTo>
                <a:lnTo>
                  <a:pt x="4313207" y="301925"/>
                </a:lnTo>
                <a:lnTo>
                  <a:pt x="4019909" y="172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6" name="Serbest Form 65"/>
          <p:cNvSpPr/>
          <p:nvPr/>
        </p:nvSpPr>
        <p:spPr>
          <a:xfrm>
            <a:off x="6202392" y="6124755"/>
            <a:ext cx="1293963" cy="638354"/>
          </a:xfrm>
          <a:custGeom>
            <a:avLst/>
            <a:gdLst>
              <a:gd name="connsiteX0" fmla="*/ 0 w 1293963"/>
              <a:gd name="connsiteY0" fmla="*/ 638354 h 638354"/>
              <a:gd name="connsiteX1" fmla="*/ 621102 w 1293963"/>
              <a:gd name="connsiteY1" fmla="*/ 0 h 638354"/>
              <a:gd name="connsiteX2" fmla="*/ 1293963 w 1293963"/>
              <a:gd name="connsiteY2" fmla="*/ 629728 h 638354"/>
              <a:gd name="connsiteX3" fmla="*/ 0 w 1293963"/>
              <a:gd name="connsiteY3" fmla="*/ 638354 h 63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963" h="638354">
                <a:moveTo>
                  <a:pt x="0" y="638354"/>
                </a:moveTo>
                <a:lnTo>
                  <a:pt x="621102" y="0"/>
                </a:lnTo>
                <a:lnTo>
                  <a:pt x="1293963" y="629728"/>
                </a:lnTo>
                <a:lnTo>
                  <a:pt x="0" y="638354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7" name="Serbest Form 66"/>
          <p:cNvSpPr/>
          <p:nvPr/>
        </p:nvSpPr>
        <p:spPr>
          <a:xfrm>
            <a:off x="6521570" y="6323162"/>
            <a:ext cx="655607" cy="327804"/>
          </a:xfrm>
          <a:custGeom>
            <a:avLst/>
            <a:gdLst>
              <a:gd name="connsiteX0" fmla="*/ 0 w 655607"/>
              <a:gd name="connsiteY0" fmla="*/ 327804 h 327804"/>
              <a:gd name="connsiteX1" fmla="*/ 655607 w 655607"/>
              <a:gd name="connsiteY1" fmla="*/ 327804 h 327804"/>
              <a:gd name="connsiteX2" fmla="*/ 319177 w 655607"/>
              <a:gd name="connsiteY2" fmla="*/ 0 h 327804"/>
              <a:gd name="connsiteX3" fmla="*/ 0 w 655607"/>
              <a:gd name="connsiteY3" fmla="*/ 327804 h 32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607" h="327804">
                <a:moveTo>
                  <a:pt x="0" y="327804"/>
                </a:moveTo>
                <a:lnTo>
                  <a:pt x="655607" y="327804"/>
                </a:lnTo>
                <a:lnTo>
                  <a:pt x="319177" y="0"/>
                </a:lnTo>
                <a:lnTo>
                  <a:pt x="0" y="32780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Dikdörtgen 67"/>
          <p:cNvSpPr/>
          <p:nvPr/>
        </p:nvSpPr>
        <p:spPr>
          <a:xfrm>
            <a:off x="107504" y="0"/>
            <a:ext cx="14401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Dikdörtgen 68"/>
          <p:cNvSpPr/>
          <p:nvPr/>
        </p:nvSpPr>
        <p:spPr>
          <a:xfrm>
            <a:off x="403920" y="0"/>
            <a:ext cx="144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0" name="Dikdörtgen 69"/>
          <p:cNvSpPr/>
          <p:nvPr/>
        </p:nvSpPr>
        <p:spPr>
          <a:xfrm>
            <a:off x="684911" y="0"/>
            <a:ext cx="144016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1" name="Dikdörtgen 70"/>
          <p:cNvSpPr/>
          <p:nvPr/>
        </p:nvSpPr>
        <p:spPr>
          <a:xfrm>
            <a:off x="971600" y="0"/>
            <a:ext cx="14401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62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766834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7668344" y="0"/>
            <a:ext cx="1475656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Yuvarlatılmış Dikdörtgen 1"/>
          <p:cNvSpPr/>
          <p:nvPr/>
        </p:nvSpPr>
        <p:spPr>
          <a:xfrm>
            <a:off x="1115616" y="260648"/>
            <a:ext cx="7776864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>
                <a:solidFill>
                  <a:schemeClr val="tx1"/>
                </a:solidFill>
              </a:rPr>
              <a:t>Nazım İmar Planları</a:t>
            </a:r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www.esri.com/~/media/Images/Content/news/arcnews/spring13/p15p1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9"/>
            <a:ext cx="6552728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115616" y="980728"/>
            <a:ext cx="6552728" cy="5877272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ynı Yanın Köşesi Yuvarlatılmış Dikdörtgen 6"/>
          <p:cNvSpPr/>
          <p:nvPr/>
        </p:nvSpPr>
        <p:spPr>
          <a:xfrm>
            <a:off x="1187624" y="1160748"/>
            <a:ext cx="6408712" cy="36003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187624" y="1628800"/>
            <a:ext cx="3456384" cy="10801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Arazi düzeyinde kararlar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4139952" y="2839244"/>
            <a:ext cx="3456384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ysClr val="windowText" lastClr="000000"/>
                </a:solidFill>
              </a:rPr>
              <a:t>Nüfus yoğunlukları</a:t>
            </a:r>
          </a:p>
        </p:txBody>
      </p:sp>
      <p:sp>
        <p:nvSpPr>
          <p:cNvPr id="29" name="Dikdörtgen 28"/>
          <p:cNvSpPr/>
          <p:nvPr/>
        </p:nvSpPr>
        <p:spPr>
          <a:xfrm>
            <a:off x="1164468" y="4058508"/>
            <a:ext cx="3456384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ysClr val="windowText" lastClr="000000"/>
                </a:solidFill>
              </a:rPr>
              <a:t>Kentsel, sosyal ve teknik altyapı, ulaşım altyapısı </a:t>
            </a:r>
          </a:p>
        </p:txBody>
      </p:sp>
      <p:sp>
        <p:nvSpPr>
          <p:cNvPr id="35" name="Dikdörtgen 34"/>
          <p:cNvSpPr/>
          <p:nvPr/>
        </p:nvSpPr>
        <p:spPr>
          <a:xfrm>
            <a:off x="4139952" y="5258943"/>
            <a:ext cx="3456384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ysClr val="windowText" lastClr="000000"/>
                </a:solidFill>
              </a:rPr>
              <a:t>Gelişme alanları yön ve büyüklükleri</a:t>
            </a:r>
            <a:endParaRPr lang="tr-TR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Aynı Yanın Köşesi Yuvarlatılmış Dikdörtgen 35"/>
          <p:cNvSpPr/>
          <p:nvPr/>
        </p:nvSpPr>
        <p:spPr>
          <a:xfrm rot="10800000">
            <a:off x="1212595" y="6463354"/>
            <a:ext cx="6408712" cy="36003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7956376" y="4355"/>
            <a:ext cx="144016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Dikdörtgen 37"/>
          <p:cNvSpPr/>
          <p:nvPr/>
        </p:nvSpPr>
        <p:spPr>
          <a:xfrm>
            <a:off x="8252792" y="4355"/>
            <a:ext cx="144016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Dikdörtgen 38"/>
          <p:cNvSpPr/>
          <p:nvPr/>
        </p:nvSpPr>
        <p:spPr>
          <a:xfrm>
            <a:off x="8533783" y="4355"/>
            <a:ext cx="14401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Dikdörtgen 39"/>
          <p:cNvSpPr/>
          <p:nvPr/>
        </p:nvSpPr>
        <p:spPr>
          <a:xfrm>
            <a:off x="8820472" y="4355"/>
            <a:ext cx="14401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48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Yuvarlatılmış Dikdörtgen 1"/>
          <p:cNvSpPr/>
          <p:nvPr/>
        </p:nvSpPr>
        <p:spPr>
          <a:xfrm>
            <a:off x="1115616" y="260648"/>
            <a:ext cx="7776864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smtClean="0">
                <a:solidFill>
                  <a:schemeClr val="tx1"/>
                </a:solidFill>
              </a:rPr>
              <a:t>Uygulama İmar Planları</a:t>
            </a:r>
            <a:endParaRPr lang="tr-TR" sz="20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ozokplanlama.com.tr/uploads/editor/buyuk_3853285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980728"/>
            <a:ext cx="7560841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Dikdörtgen 29"/>
          <p:cNvSpPr/>
          <p:nvPr/>
        </p:nvSpPr>
        <p:spPr>
          <a:xfrm>
            <a:off x="1331640" y="980729"/>
            <a:ext cx="7560840" cy="5889884"/>
          </a:xfrm>
          <a:prstGeom prst="rect">
            <a:avLst/>
          </a:prstGeom>
          <a:solidFill>
            <a:schemeClr val="accent2">
              <a:lumMod val="60000"/>
              <a:lumOff val="4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ynı Yanın Köşesi Yuvarlatılmış Dikdörtgen 11"/>
          <p:cNvSpPr/>
          <p:nvPr/>
        </p:nvSpPr>
        <p:spPr>
          <a:xfrm rot="16200000">
            <a:off x="-1040931" y="3641331"/>
            <a:ext cx="5465223" cy="43205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2055741" y="1124743"/>
            <a:ext cx="1944216" cy="5467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2055741" y="1800526"/>
            <a:ext cx="1944216" cy="216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Ait olduğu yerleşime özeldir.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2055741" y="4077072"/>
            <a:ext cx="1944216" cy="2160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Paftalar ve rapor uygulamaya yönelik hazırlanır. 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40" name="Dikdörtgen 39"/>
          <p:cNvSpPr/>
          <p:nvPr/>
        </p:nvSpPr>
        <p:spPr>
          <a:xfrm>
            <a:off x="2055741" y="6330043"/>
            <a:ext cx="1944216" cy="2733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Dikdörtgen 40"/>
          <p:cNvSpPr/>
          <p:nvPr/>
        </p:nvSpPr>
        <p:spPr>
          <a:xfrm>
            <a:off x="4147542" y="1124744"/>
            <a:ext cx="1944216" cy="21602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Kullanım amacı ve ihtiyacı, çevre, , </a:t>
            </a:r>
            <a:r>
              <a:rPr lang="tr-TR" b="1" dirty="0" err="1" smtClean="0">
                <a:solidFill>
                  <a:schemeClr val="tx1"/>
                </a:solidFill>
              </a:rPr>
              <a:t>eişilebilirlik</a:t>
            </a:r>
            <a:r>
              <a:rPr lang="tr-TR" b="1" dirty="0" smtClean="0">
                <a:solidFill>
                  <a:schemeClr val="tx1"/>
                </a:solidFill>
              </a:rPr>
              <a:t>, cephe hatları, yol kotları </a:t>
            </a:r>
            <a:r>
              <a:rPr lang="tr-TR" b="1" dirty="0" err="1" smtClean="0">
                <a:solidFill>
                  <a:schemeClr val="tx1"/>
                </a:solidFill>
              </a:rPr>
              <a:t>vb</a:t>
            </a:r>
            <a:r>
              <a:rPr lang="tr-TR" b="1" dirty="0" smtClean="0">
                <a:solidFill>
                  <a:schemeClr val="tx1"/>
                </a:solidFill>
              </a:rPr>
              <a:t>… detaylar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42" name="Dikdörtgen 41"/>
          <p:cNvSpPr/>
          <p:nvPr/>
        </p:nvSpPr>
        <p:spPr>
          <a:xfrm>
            <a:off x="4147542" y="3429000"/>
            <a:ext cx="1944216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Plan paftası veya raporu ile </a:t>
            </a:r>
            <a:r>
              <a:rPr lang="tr-TR" b="1" dirty="0" err="1" smtClean="0">
                <a:solidFill>
                  <a:schemeClr val="tx1"/>
                </a:solidFill>
              </a:rPr>
              <a:t>etaplama</a:t>
            </a:r>
            <a:r>
              <a:rPr lang="tr-TR" b="1" dirty="0" smtClean="0">
                <a:solidFill>
                  <a:schemeClr val="tx1"/>
                </a:solidFill>
              </a:rPr>
              <a:t> yapılabilir. 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4146451" y="5733256"/>
            <a:ext cx="1944216" cy="856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Dikdörtgen 43"/>
          <p:cNvSpPr/>
          <p:nvPr/>
        </p:nvSpPr>
        <p:spPr>
          <a:xfrm>
            <a:off x="6236259" y="5013176"/>
            <a:ext cx="1944216" cy="1576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Dikdörtgen 44"/>
          <p:cNvSpPr/>
          <p:nvPr/>
        </p:nvSpPr>
        <p:spPr>
          <a:xfrm>
            <a:off x="6244158" y="2708920"/>
            <a:ext cx="1944216" cy="21602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Kütle yoğunlukları uygulama imar planları ile belirlenir. 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46" name="Dikdörtgen 45"/>
          <p:cNvSpPr/>
          <p:nvPr/>
        </p:nvSpPr>
        <p:spPr>
          <a:xfrm>
            <a:off x="6236259" y="1124744"/>
            <a:ext cx="1944216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Aynı Yanın Köşesi Yuvarlatılmış Dikdörtgen 46"/>
          <p:cNvSpPr/>
          <p:nvPr/>
        </p:nvSpPr>
        <p:spPr>
          <a:xfrm rot="5400000">
            <a:off x="5835834" y="3605326"/>
            <a:ext cx="5465223" cy="50405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Dikdörtgen 47"/>
          <p:cNvSpPr/>
          <p:nvPr/>
        </p:nvSpPr>
        <p:spPr>
          <a:xfrm>
            <a:off x="107504" y="0"/>
            <a:ext cx="14401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Dikdörtgen 48"/>
          <p:cNvSpPr/>
          <p:nvPr/>
        </p:nvSpPr>
        <p:spPr>
          <a:xfrm>
            <a:off x="403920" y="0"/>
            <a:ext cx="144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Dikdörtgen 49"/>
          <p:cNvSpPr/>
          <p:nvPr/>
        </p:nvSpPr>
        <p:spPr>
          <a:xfrm>
            <a:off x="684911" y="0"/>
            <a:ext cx="144016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Dikdörtgen 50"/>
          <p:cNvSpPr/>
          <p:nvPr/>
        </p:nvSpPr>
        <p:spPr>
          <a:xfrm>
            <a:off x="971600" y="0"/>
            <a:ext cx="14401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9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766834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7668344" y="0"/>
            <a:ext cx="1475656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Yuvarlatılmış Dikdörtgen 1"/>
          <p:cNvSpPr/>
          <p:nvPr/>
        </p:nvSpPr>
        <p:spPr>
          <a:xfrm>
            <a:off x="1115616" y="260648"/>
            <a:ext cx="7776864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tx1"/>
                </a:solidFill>
              </a:rPr>
              <a:t>PLANLAMA İLKELERİ</a:t>
            </a:r>
            <a:endParaRPr lang="tr-TR" sz="20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Orange Yellow Turquoise Geometric Tile Pattern Art Pri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8454" r="8694" b="8410"/>
          <a:stretch/>
        </p:blipFill>
        <p:spPr bwMode="auto">
          <a:xfrm>
            <a:off x="1121050" y="980728"/>
            <a:ext cx="654729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kdörtgen 13"/>
          <p:cNvSpPr/>
          <p:nvPr/>
        </p:nvSpPr>
        <p:spPr>
          <a:xfrm>
            <a:off x="1129881" y="980728"/>
            <a:ext cx="6544506" cy="5877272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3419872" y="1764595"/>
            <a:ext cx="3884322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Hukuk Devleti İlkesi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3203848" y="2268651"/>
            <a:ext cx="3816424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Açıklık İlkesi</a:t>
            </a:r>
            <a:endParaRPr lang="tr-T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2915815" y="2772707"/>
            <a:ext cx="3888433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Genellik İlkesi</a:t>
            </a:r>
            <a:endParaRPr lang="tr-T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2699792" y="3276763"/>
            <a:ext cx="3888432" cy="504056"/>
          </a:xfrm>
          <a:prstGeom prst="rect">
            <a:avLst/>
          </a:prstGeom>
          <a:solidFill>
            <a:srgbClr val="CC7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Hiyerarşi İlkesi</a:t>
            </a:r>
            <a:endParaRPr lang="tr-T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2483768" y="3769394"/>
            <a:ext cx="3816424" cy="504056"/>
          </a:xfrm>
          <a:prstGeom prst="rect">
            <a:avLst/>
          </a:prstGeom>
          <a:solidFill>
            <a:srgbClr val="C25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Zorunluluk İlkesi</a:t>
            </a:r>
            <a:endParaRPr lang="tr-T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2195735" y="4260301"/>
            <a:ext cx="3888433" cy="504056"/>
          </a:xfrm>
          <a:prstGeom prst="rect">
            <a:avLst/>
          </a:prstGeom>
          <a:solidFill>
            <a:srgbClr val="B94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Esneklik İlkesi</a:t>
            </a:r>
            <a:endParaRPr lang="tr-TR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1907703" y="4764357"/>
            <a:ext cx="3888433" cy="504056"/>
          </a:xfrm>
          <a:prstGeom prst="rect">
            <a:avLst/>
          </a:prstGeom>
          <a:solidFill>
            <a:srgbClr val="A13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>
                    <a:lumMod val="85000"/>
                  </a:schemeClr>
                </a:solidFill>
              </a:rPr>
              <a:t>Uzun Süreli Olma İlkesi</a:t>
            </a:r>
            <a:endParaRPr lang="tr-TR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9" name="Dikdörtgen 38"/>
          <p:cNvSpPr/>
          <p:nvPr/>
        </p:nvSpPr>
        <p:spPr>
          <a:xfrm>
            <a:off x="1691679" y="5260262"/>
            <a:ext cx="3888433" cy="504056"/>
          </a:xfrm>
          <a:prstGeom prst="rect">
            <a:avLst/>
          </a:prstGeom>
          <a:solidFill>
            <a:srgbClr val="8E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>
                    <a:lumMod val="85000"/>
                  </a:schemeClr>
                </a:solidFill>
              </a:rPr>
              <a:t>Bilimsellik İlkesi</a:t>
            </a:r>
            <a:endParaRPr lang="tr-TR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Dikdörtgen 39"/>
          <p:cNvSpPr/>
          <p:nvPr/>
        </p:nvSpPr>
        <p:spPr>
          <a:xfrm>
            <a:off x="1456611" y="5764318"/>
            <a:ext cx="3905422" cy="504056"/>
          </a:xfrm>
          <a:prstGeom prst="rect">
            <a:avLst/>
          </a:prstGeom>
          <a:solidFill>
            <a:srgbClr val="7F2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Katılım İlkesi</a:t>
            </a:r>
            <a:endParaRPr lang="tr-TR" b="1" dirty="0"/>
          </a:p>
        </p:txBody>
      </p:sp>
      <p:sp>
        <p:nvSpPr>
          <p:cNvPr id="13" name="Serbest Form 12"/>
          <p:cNvSpPr/>
          <p:nvPr/>
        </p:nvSpPr>
        <p:spPr>
          <a:xfrm>
            <a:off x="5077326" y="1764595"/>
            <a:ext cx="2213811" cy="4491826"/>
          </a:xfrm>
          <a:custGeom>
            <a:avLst/>
            <a:gdLst>
              <a:gd name="connsiteX0" fmla="*/ 0 w 2213811"/>
              <a:gd name="connsiteY0" fmla="*/ 4487779 h 4487779"/>
              <a:gd name="connsiteX1" fmla="*/ 2201779 w 2213811"/>
              <a:gd name="connsiteY1" fmla="*/ 0 h 4487779"/>
              <a:gd name="connsiteX2" fmla="*/ 2213811 w 2213811"/>
              <a:gd name="connsiteY2" fmla="*/ 4487779 h 4487779"/>
              <a:gd name="connsiteX3" fmla="*/ 0 w 2213811"/>
              <a:gd name="connsiteY3" fmla="*/ 4487779 h 448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3811" h="4487779">
                <a:moveTo>
                  <a:pt x="0" y="4487779"/>
                </a:moveTo>
                <a:lnTo>
                  <a:pt x="2201779" y="0"/>
                </a:lnTo>
                <a:cubicBezTo>
                  <a:pt x="2205790" y="1495926"/>
                  <a:pt x="2209800" y="2991853"/>
                  <a:pt x="2213811" y="4487779"/>
                </a:cubicBezTo>
                <a:lnTo>
                  <a:pt x="0" y="4487779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Serbest Form 41"/>
          <p:cNvSpPr/>
          <p:nvPr/>
        </p:nvSpPr>
        <p:spPr>
          <a:xfrm rot="10800000">
            <a:off x="1456611" y="1776548"/>
            <a:ext cx="2213811" cy="4491826"/>
          </a:xfrm>
          <a:custGeom>
            <a:avLst/>
            <a:gdLst>
              <a:gd name="connsiteX0" fmla="*/ 0 w 2213811"/>
              <a:gd name="connsiteY0" fmla="*/ 4487779 h 4487779"/>
              <a:gd name="connsiteX1" fmla="*/ 2201779 w 2213811"/>
              <a:gd name="connsiteY1" fmla="*/ 0 h 4487779"/>
              <a:gd name="connsiteX2" fmla="*/ 2213811 w 2213811"/>
              <a:gd name="connsiteY2" fmla="*/ 4487779 h 4487779"/>
              <a:gd name="connsiteX3" fmla="*/ 0 w 2213811"/>
              <a:gd name="connsiteY3" fmla="*/ 4487779 h 448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3811" h="4487779">
                <a:moveTo>
                  <a:pt x="0" y="4487779"/>
                </a:moveTo>
                <a:lnTo>
                  <a:pt x="2201779" y="0"/>
                </a:lnTo>
                <a:cubicBezTo>
                  <a:pt x="2205790" y="1495926"/>
                  <a:pt x="2209800" y="2991853"/>
                  <a:pt x="2213811" y="4487779"/>
                </a:cubicBezTo>
                <a:lnTo>
                  <a:pt x="0" y="4487779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Dikdörtgen 42"/>
          <p:cNvSpPr/>
          <p:nvPr/>
        </p:nvSpPr>
        <p:spPr>
          <a:xfrm>
            <a:off x="7956376" y="4355"/>
            <a:ext cx="144016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Dikdörtgen 43"/>
          <p:cNvSpPr/>
          <p:nvPr/>
        </p:nvSpPr>
        <p:spPr>
          <a:xfrm>
            <a:off x="8252792" y="4355"/>
            <a:ext cx="144016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Dikdörtgen 44"/>
          <p:cNvSpPr/>
          <p:nvPr/>
        </p:nvSpPr>
        <p:spPr>
          <a:xfrm>
            <a:off x="8533783" y="4355"/>
            <a:ext cx="14401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Dikdörtgen 45"/>
          <p:cNvSpPr/>
          <p:nvPr/>
        </p:nvSpPr>
        <p:spPr>
          <a:xfrm>
            <a:off x="8820472" y="4355"/>
            <a:ext cx="144016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53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Yuvarlatılmış Dikdörtgen 1"/>
          <p:cNvSpPr/>
          <p:nvPr/>
        </p:nvSpPr>
        <p:spPr>
          <a:xfrm>
            <a:off x="1115616" y="260648"/>
            <a:ext cx="7776864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smtClean="0">
                <a:solidFill>
                  <a:schemeClr val="tx1"/>
                </a:solidFill>
              </a:rPr>
              <a:t>PLAN YAPIM SÜRECİ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107504" y="0"/>
            <a:ext cx="14401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Dikdörtgen 48"/>
          <p:cNvSpPr/>
          <p:nvPr/>
        </p:nvSpPr>
        <p:spPr>
          <a:xfrm>
            <a:off x="403920" y="0"/>
            <a:ext cx="144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Dikdörtgen 49"/>
          <p:cNvSpPr/>
          <p:nvPr/>
        </p:nvSpPr>
        <p:spPr>
          <a:xfrm>
            <a:off x="684911" y="0"/>
            <a:ext cx="144016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Dikdörtgen 50"/>
          <p:cNvSpPr/>
          <p:nvPr/>
        </p:nvSpPr>
        <p:spPr>
          <a:xfrm>
            <a:off x="971600" y="0"/>
            <a:ext cx="14401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2123728" y="1441376"/>
            <a:ext cx="6048672" cy="5040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Planlama Alanının Belirlenmesi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3" name="Yuvarlatılmış Dikdörtgen 32"/>
          <p:cNvSpPr/>
          <p:nvPr/>
        </p:nvSpPr>
        <p:spPr>
          <a:xfrm>
            <a:off x="2147247" y="4825752"/>
            <a:ext cx="6048672" cy="5040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Kamu Kuruluşları ve Halın Katılımı Toplantıları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4" name="Yuvarlatılmış Dikdörtgen 33"/>
          <p:cNvSpPr/>
          <p:nvPr/>
        </p:nvSpPr>
        <p:spPr>
          <a:xfrm>
            <a:off x="2123728" y="2139933"/>
            <a:ext cx="6048672" cy="5040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Halihazır Haritaların Üretilmesi ve Jeolojik Etüt Çalışmaları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5" name="Yuvarlatılmış Dikdörtgen 34"/>
          <p:cNvSpPr/>
          <p:nvPr/>
        </p:nvSpPr>
        <p:spPr>
          <a:xfrm>
            <a:off x="2123728" y="2809528"/>
            <a:ext cx="6048672" cy="5040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Kurum ve Kuruluş Görüşleri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2123728" y="3492424"/>
            <a:ext cx="6048672" cy="5040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Sentez ve Altlık Çalışmaları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9" name="Yuvarlatılmış Dikdörtgen 38"/>
          <p:cNvSpPr/>
          <p:nvPr/>
        </p:nvSpPr>
        <p:spPr>
          <a:xfrm>
            <a:off x="2123728" y="4177680"/>
            <a:ext cx="6048672" cy="5040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Tasarım ve Taslak Üretimi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2" name="Yuvarlatılmış Dikdörtgen 51"/>
          <p:cNvSpPr/>
          <p:nvPr/>
        </p:nvSpPr>
        <p:spPr>
          <a:xfrm>
            <a:off x="2147247" y="5502551"/>
            <a:ext cx="6048672" cy="5040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Nihai Planın Oluşturulması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0" name="Sola Bükülü Ok 9"/>
          <p:cNvSpPr/>
          <p:nvPr/>
        </p:nvSpPr>
        <p:spPr>
          <a:xfrm>
            <a:off x="8306253" y="1837936"/>
            <a:ext cx="576064" cy="603993"/>
          </a:xfrm>
          <a:prstGeom prst="curvedLef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4" name="Sola Bükülü Ok 53"/>
          <p:cNvSpPr/>
          <p:nvPr/>
        </p:nvSpPr>
        <p:spPr>
          <a:xfrm>
            <a:off x="8316416" y="2492895"/>
            <a:ext cx="576064" cy="525097"/>
          </a:xfrm>
          <a:prstGeom prst="curvedLef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5" name="Sola Bükülü Ok 54"/>
          <p:cNvSpPr/>
          <p:nvPr/>
        </p:nvSpPr>
        <p:spPr>
          <a:xfrm>
            <a:off x="8316416" y="3140968"/>
            <a:ext cx="576064" cy="603484"/>
          </a:xfrm>
          <a:prstGeom prst="curvedLef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6" name="Sola Bükülü Ok 55"/>
          <p:cNvSpPr/>
          <p:nvPr/>
        </p:nvSpPr>
        <p:spPr>
          <a:xfrm>
            <a:off x="8331459" y="3819908"/>
            <a:ext cx="576064" cy="609800"/>
          </a:xfrm>
          <a:prstGeom prst="curvedLef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7" name="Sola Bükülü Ok 56"/>
          <p:cNvSpPr/>
          <p:nvPr/>
        </p:nvSpPr>
        <p:spPr>
          <a:xfrm>
            <a:off x="8345359" y="4451748"/>
            <a:ext cx="576064" cy="626032"/>
          </a:xfrm>
          <a:prstGeom prst="curvedLef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8" name="Sola Bükülü Ok 57"/>
          <p:cNvSpPr/>
          <p:nvPr/>
        </p:nvSpPr>
        <p:spPr>
          <a:xfrm>
            <a:off x="8345359" y="5128547"/>
            <a:ext cx="576064" cy="626032"/>
          </a:xfrm>
          <a:prstGeom prst="curvedLef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9" name="Sola Bükülü Ok 58"/>
          <p:cNvSpPr/>
          <p:nvPr/>
        </p:nvSpPr>
        <p:spPr>
          <a:xfrm rot="10800000">
            <a:off x="1475656" y="4512736"/>
            <a:ext cx="576064" cy="626032"/>
          </a:xfrm>
          <a:prstGeom prst="curvedLef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1" name="Sola Bükülü Ok 60"/>
          <p:cNvSpPr/>
          <p:nvPr/>
        </p:nvSpPr>
        <p:spPr>
          <a:xfrm rot="10800000">
            <a:off x="1475656" y="3796934"/>
            <a:ext cx="576064" cy="626032"/>
          </a:xfrm>
          <a:prstGeom prst="curvedLef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2" name="Sola Bükülü Ok 61"/>
          <p:cNvSpPr/>
          <p:nvPr/>
        </p:nvSpPr>
        <p:spPr>
          <a:xfrm rot="10800000">
            <a:off x="1475656" y="3061556"/>
            <a:ext cx="576064" cy="626032"/>
          </a:xfrm>
          <a:prstGeom prst="curvedLef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3" name="Sola Bükülü Ok 62"/>
          <p:cNvSpPr/>
          <p:nvPr/>
        </p:nvSpPr>
        <p:spPr>
          <a:xfrm rot="10800000">
            <a:off x="1475656" y="2391960"/>
            <a:ext cx="576064" cy="626032"/>
          </a:xfrm>
          <a:prstGeom prst="curvedLef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4876</TotalTime>
  <Words>334</Words>
  <Application>Microsoft Office PowerPoint</Application>
  <PresentationFormat>Ekran Gösterisi (4:3)</PresentationFormat>
  <Paragraphs>73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Hakan Demirci</dc:creator>
  <cp:lastModifiedBy>Hakan Demirci</cp:lastModifiedBy>
  <cp:revision>45</cp:revision>
  <dcterms:created xsi:type="dcterms:W3CDTF">2019-04-12T06:33:40Z</dcterms:created>
  <dcterms:modified xsi:type="dcterms:W3CDTF">2019-04-16T05:41:14Z</dcterms:modified>
</cp:coreProperties>
</file>