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60" r:id="rId5"/>
    <p:sldId id="266" r:id="rId6"/>
    <p:sldId id="261" r:id="rId7"/>
    <p:sldId id="262" r:id="rId8"/>
    <p:sldId id="264" r:id="rId9"/>
    <p:sldId id="272" r:id="rId10"/>
    <p:sldId id="265" r:id="rId11"/>
    <p:sldId id="267" r:id="rId12"/>
    <p:sldId id="269" r:id="rId13"/>
    <p:sldId id="268" r:id="rId14"/>
    <p:sldId id="270" r:id="rId15"/>
    <p:sldId id="271" r:id="rId16"/>
    <p:sldId id="273" r:id="rId17"/>
  </p:sldIdLst>
  <p:sldSz cx="9144000" cy="6858000" type="screen4x3"/>
  <p:notesSz cx="6797675" cy="98726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8" d="100"/>
          <a:sy n="128" d="100"/>
        </p:scale>
        <p:origin x="-11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23720DD-5B6D-40BF-8493-A6B52D484E6B}" type="datetimeFigureOut">
              <a:rPr lang="tr-TR" smtClean="0"/>
              <a:t>4.04.2019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4.04.2019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4.04.2019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4.04.2019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5" name="Title 94"/>
          <p:cNvSpPr>
            <a:spLocks noGrp="1"/>
          </p:cNvSpPr>
          <p:nvPr>
            <p:ph type="title"/>
          </p:nvPr>
        </p:nvSpPr>
        <p:spPr>
          <a:xfrm>
            <a:off x="457200" y="4463568"/>
            <a:ext cx="8305800" cy="1143000"/>
          </a:xfrm>
        </p:spPr>
        <p:txBody>
          <a:bodyPr/>
          <a:lstStyle/>
          <a:p>
            <a:r>
              <a:rPr lang="tr-TR" smtClean="0"/>
              <a:t>Asıl başlık stili için tıklatın</a:t>
            </a:r>
            <a:endParaRPr lang="en-US"/>
          </a:p>
        </p:txBody>
      </p:sp>
      <p:sp>
        <p:nvSpPr>
          <p:cNvPr id="2" name="Date Placeholder 1"/>
          <p:cNvSpPr>
            <a:spLocks noGrp="1"/>
          </p:cNvSpPr>
          <p:nvPr>
            <p:ph type="dt" sz="half" idx="10"/>
          </p:nvPr>
        </p:nvSpPr>
        <p:spPr/>
        <p:txBody>
          <a:bodyPr/>
          <a:lstStyle/>
          <a:p>
            <a:fld id="{A23720DD-5B6D-40BF-8493-A6B52D484E6B}" type="datetimeFigureOut">
              <a:rPr lang="tr-TR" smtClean="0"/>
              <a:t>4.04.2019</a:t>
            </a:fld>
            <a:endParaRPr lang="tr-TR"/>
          </a:p>
        </p:txBody>
      </p:sp>
      <p:sp>
        <p:nvSpPr>
          <p:cNvPr id="91" name="Footer Placeholder 90"/>
          <p:cNvSpPr>
            <a:spLocks noGrp="1"/>
          </p:cNvSpPr>
          <p:nvPr>
            <p:ph type="ftr" sz="quarter" idx="11"/>
          </p:nvPr>
        </p:nvSpPr>
        <p:spPr/>
        <p:txBody>
          <a:bodyPr/>
          <a:lstStyle/>
          <a:p>
            <a:endParaRPr lang="tr-TR"/>
          </a:p>
        </p:txBody>
      </p:sp>
      <p:sp>
        <p:nvSpPr>
          <p:cNvPr id="92" name="Slide Number Placeholder 91"/>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4.04.2019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4.04.2019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4.04.2019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4.04.2019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4.04.2019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4.04.2019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t>4.04.2019</a:t>
            </a:fld>
            <a:endParaRPr lang="tr-T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30324" y="2348880"/>
            <a:ext cx="4419600" cy="2520280"/>
          </a:xfrm>
        </p:spPr>
        <p:txBody>
          <a:bodyPr>
            <a:normAutofit fontScale="90000"/>
          </a:bodyPr>
          <a:lstStyle/>
          <a:p>
            <a:r>
              <a:rPr lang="tr-TR" sz="4000" dirty="0" smtClean="0">
                <a:latin typeface="Times New Roman" panose="02020603050405020304" pitchFamily="18" charset="0"/>
                <a:cs typeface="Times New Roman" panose="02020603050405020304" pitchFamily="18" charset="0"/>
              </a:rPr>
              <a:t>İMAR PLANI </a:t>
            </a:r>
            <a:br>
              <a:rPr lang="tr-TR" sz="4000" dirty="0" smtClean="0">
                <a:latin typeface="Times New Roman" panose="02020603050405020304" pitchFamily="18" charset="0"/>
                <a:cs typeface="Times New Roman" panose="02020603050405020304" pitchFamily="18" charset="0"/>
              </a:rPr>
            </a:br>
            <a:r>
              <a:rPr lang="tr-TR" sz="4000" dirty="0" smtClean="0">
                <a:latin typeface="Times New Roman" panose="02020603050405020304" pitchFamily="18" charset="0"/>
                <a:cs typeface="Times New Roman" panose="02020603050405020304" pitchFamily="18" charset="0"/>
              </a:rPr>
              <a:t>KONTROL İŞLEMLERİ ve KADASTRAL İŞLEMLER</a:t>
            </a:r>
            <a:endParaRPr lang="tr-TR" sz="4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593" y="44624"/>
            <a:ext cx="648950" cy="648950"/>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3410"/>
            <a:ext cx="982683" cy="982683"/>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56699"/>
            <a:ext cx="1080120" cy="936104"/>
          </a:xfrm>
          <a:prstGeom prst="rect">
            <a:avLst/>
          </a:prstGeom>
        </p:spPr>
      </p:pic>
    </p:spTree>
    <p:extLst>
      <p:ext uri="{BB962C8B-B14F-4D97-AF65-F5344CB8AC3E}">
        <p14:creationId xmlns:p14="http://schemas.microsoft.com/office/powerpoint/2010/main" val="2829013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latin typeface="Times New Roman" panose="02020603050405020304" pitchFamily="18" charset="0"/>
                <a:cs typeface="Times New Roman" panose="02020603050405020304" pitchFamily="18" charset="0"/>
              </a:rPr>
              <a:t>YÜZÖLÇÜM DÜZELTMESİ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fontScale="77500" lnSpcReduction="20000"/>
          </a:bodyPr>
          <a:lstStyle/>
          <a:p>
            <a:pPr algn="just"/>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327 SIRA SAYILI MİLLİ EMLAK GENEL TEBLİĞİNE GÖRE;</a:t>
            </a:r>
          </a:p>
          <a:p>
            <a:pPr algn="just"/>
            <a:endParaRPr lang="tr-TR" dirty="0" smtClean="0">
              <a:latin typeface="Times New Roman" panose="02020603050405020304" pitchFamily="18" charset="0"/>
              <a:cs typeface="Times New Roman" panose="02020603050405020304" pitchFamily="18" charset="0"/>
            </a:endParaRPr>
          </a:p>
          <a:p>
            <a:pPr algn="just"/>
            <a:r>
              <a:rPr lang="tr-TR" sz="2300" dirty="0" smtClean="0">
                <a:latin typeface="Times New Roman" panose="02020603050405020304" pitchFamily="18" charset="0"/>
                <a:cs typeface="Times New Roman" panose="02020603050405020304" pitchFamily="18" charset="0"/>
              </a:rPr>
              <a:t>Düzeltme </a:t>
            </a:r>
            <a:r>
              <a:rPr lang="tr-TR" sz="2300" dirty="0">
                <a:latin typeface="Times New Roman" panose="02020603050405020304" pitchFamily="18" charset="0"/>
                <a:cs typeface="Times New Roman" panose="02020603050405020304" pitchFamily="18" charset="0"/>
              </a:rPr>
              <a:t>işlemine konu taşınmazın işlem sonrasında kadastro paftasında ilk tesis kadastrosundaki sınırlarının değişmediğinin ve düzeltmeye konu hatanın </a:t>
            </a:r>
            <a:r>
              <a:rPr lang="tr-TR" sz="2300" dirty="0" smtClean="0">
                <a:latin typeface="Times New Roman" panose="02020603050405020304" pitchFamily="18" charset="0"/>
                <a:cs typeface="Times New Roman" panose="02020603050405020304" pitchFamily="18" charset="0"/>
              </a:rPr>
              <a:t>ölçü,</a:t>
            </a:r>
            <a:r>
              <a:rPr lang="tr-TR" sz="2300" dirty="0">
                <a:latin typeface="Times New Roman" panose="02020603050405020304" pitchFamily="18" charset="0"/>
                <a:cs typeface="Times New Roman" panose="02020603050405020304" pitchFamily="18" charset="0"/>
              </a:rPr>
              <a:t> </a:t>
            </a:r>
            <a:r>
              <a:rPr lang="tr-TR" sz="2300" dirty="0" err="1">
                <a:latin typeface="Times New Roman" panose="02020603050405020304" pitchFamily="18" charset="0"/>
                <a:cs typeface="Times New Roman" panose="02020603050405020304" pitchFamily="18" charset="0"/>
              </a:rPr>
              <a:t>tersimat</a:t>
            </a:r>
            <a:r>
              <a:rPr lang="tr-TR" sz="2300" dirty="0">
                <a:latin typeface="Times New Roman" panose="02020603050405020304" pitchFamily="18" charset="0"/>
                <a:cs typeface="Times New Roman" panose="02020603050405020304" pitchFamily="18" charset="0"/>
              </a:rPr>
              <a:t> veya hesaplamadan kaynaklandığının ve bu düzeltme işlemi sonucunda komşu taşınmazların yüzölçümünde Hazine taşınmazı aleyhine bir artış olmadığının anlaşılması durumunda, düzeltme işlemine muvafakat </a:t>
            </a:r>
            <a:r>
              <a:rPr lang="tr-TR" sz="2300" dirty="0" smtClean="0">
                <a:latin typeface="Times New Roman" panose="02020603050405020304" pitchFamily="18" charset="0"/>
                <a:cs typeface="Times New Roman" panose="02020603050405020304" pitchFamily="18" charset="0"/>
              </a:rPr>
              <a:t>verilir.</a:t>
            </a:r>
          </a:p>
          <a:p>
            <a:pPr algn="just"/>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Düzeltmeye </a:t>
            </a:r>
            <a:r>
              <a:rPr lang="tr-TR" dirty="0">
                <a:latin typeface="Times New Roman" panose="02020603050405020304" pitchFamily="18" charset="0"/>
                <a:cs typeface="Times New Roman" panose="02020603050405020304" pitchFamily="18" charset="0"/>
              </a:rPr>
              <a:t>konu taşınmazın yapılan düzeltme işlemi sonrasında kadastro paftasında ilk tesis kadastrosundaki sınırlarının değiştiğinin, bu taşınmaza komşu taşınmazların yüzölçümlerinde Hazine taşınmazı aleyhine ve bu taşınmazlar lehine bir artış olduğunun anlaşılması durumunda ise; düzeltme işlemine muvafakat </a:t>
            </a:r>
            <a:r>
              <a:rPr lang="tr-TR" dirty="0" smtClean="0">
                <a:latin typeface="Times New Roman" panose="02020603050405020304" pitchFamily="18" charset="0"/>
                <a:cs typeface="Times New Roman" panose="02020603050405020304" pitchFamily="18" charset="0"/>
              </a:rPr>
              <a:t>verilmez </a:t>
            </a:r>
            <a:r>
              <a:rPr lang="tr-TR" dirty="0">
                <a:latin typeface="Times New Roman" panose="02020603050405020304" pitchFamily="18" charset="0"/>
                <a:cs typeface="Times New Roman" panose="02020603050405020304" pitchFamily="18" charset="0"/>
              </a:rPr>
              <a:t>ve </a:t>
            </a:r>
            <a:r>
              <a:rPr lang="tr-TR" dirty="0" smtClean="0">
                <a:latin typeface="Times New Roman" panose="02020603050405020304" pitchFamily="18" charset="0"/>
                <a:cs typeface="Times New Roman" panose="02020603050405020304" pitchFamily="18" charset="0"/>
              </a:rPr>
              <a:t>dava </a:t>
            </a:r>
            <a:r>
              <a:rPr lang="tr-TR" dirty="0" smtClean="0">
                <a:latin typeface="Times New Roman" panose="02020603050405020304" pitchFamily="18" charset="0"/>
                <a:cs typeface="Times New Roman" panose="02020603050405020304" pitchFamily="18" charset="0"/>
              </a:rPr>
              <a:t>açılır.</a:t>
            </a:r>
          </a:p>
          <a:p>
            <a:pPr algn="just"/>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Bu işlemler, Bakanlığa </a:t>
            </a:r>
            <a:r>
              <a:rPr lang="tr-TR" dirty="0">
                <a:latin typeface="Times New Roman" panose="02020603050405020304" pitchFamily="18" charset="0"/>
                <a:cs typeface="Times New Roman" panose="02020603050405020304" pitchFamily="18" charset="0"/>
              </a:rPr>
              <a:t>intikal ettirilmeksizin Valiliklerce (Defterdarlıklar) </a:t>
            </a:r>
            <a:r>
              <a:rPr lang="tr-TR" dirty="0" smtClean="0">
                <a:latin typeface="Times New Roman" panose="02020603050405020304" pitchFamily="18" charset="0"/>
                <a:cs typeface="Times New Roman" panose="02020603050405020304" pitchFamily="18" charset="0"/>
              </a:rPr>
              <a:t>incelenir.</a:t>
            </a:r>
            <a:endParaRPr lang="tr-TR" dirty="0">
              <a:latin typeface="Times New Roman" panose="02020603050405020304" pitchFamily="18" charset="0"/>
              <a:cs typeface="Times New Roman" panose="02020603050405020304" pitchFamily="18" charset="0"/>
            </a:endParaRPr>
          </a:p>
          <a:p>
            <a:endParaRPr lang="tr-TR" dirty="0" smtClean="0"/>
          </a:p>
          <a:p>
            <a:endParaRPr lang="tr-TR" dirty="0" smtClean="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840" y="142588"/>
            <a:ext cx="648072" cy="64807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704" y="188640"/>
            <a:ext cx="982683" cy="982683"/>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5" y="188640"/>
            <a:ext cx="1008113" cy="982683"/>
          </a:xfrm>
          <a:prstGeom prst="rect">
            <a:avLst/>
          </a:prstGeom>
        </p:spPr>
      </p:pic>
    </p:spTree>
    <p:extLst>
      <p:ext uri="{BB962C8B-B14F-4D97-AF65-F5344CB8AC3E}">
        <p14:creationId xmlns:p14="http://schemas.microsoft.com/office/powerpoint/2010/main" val="51970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a:p>
        </p:txBody>
      </p:sp>
      <p:pic>
        <p:nvPicPr>
          <p:cNvPr id="2052" name="Picture 4" descr="C:\Users\49510445710\Desktop\sunum slayt foto\beyann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50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07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5" name="Picture 3" descr="C:\Users\49510445710\Desktop\sunum slayt foto\encü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36" y="188640"/>
            <a:ext cx="4559054" cy="65072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49510445710\Desktop\sunum slayt foto\kurul karar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990" y="204229"/>
            <a:ext cx="4160460" cy="649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341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098" name="Picture 2" descr="C:\Users\49510445710\Desktop\sunum slayt foto\durum ve alan hesab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56" y="188640"/>
            <a:ext cx="871296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12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49510445710\Desktop\sunum slayt foto\201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8640"/>
            <a:ext cx="590465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91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6147" name="Picture 3" descr="C:\Users\49510445710\Desktop\sunum slayt foto\OL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9344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559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84784"/>
            <a:ext cx="8229600" cy="4525963"/>
          </a:xfrm>
        </p:spPr>
        <p:txBody>
          <a:bodyPr>
            <a:normAutofit/>
          </a:bodyPr>
          <a:lstStyle/>
          <a:p>
            <a:pPr marL="0" indent="0">
              <a:buNone/>
            </a:pPr>
            <a:endParaRPr lang="tr-TR" sz="6600" dirty="0" smtClean="0"/>
          </a:p>
          <a:p>
            <a:pPr marL="0" indent="0">
              <a:buNone/>
            </a:pPr>
            <a:r>
              <a:rPr lang="tr-TR" sz="6600" dirty="0"/>
              <a:t> </a:t>
            </a:r>
            <a:r>
              <a:rPr lang="tr-TR" sz="6600" dirty="0" smtClean="0"/>
              <a:t>   TEŞEKKÜR EDERİM</a:t>
            </a:r>
            <a:endParaRPr lang="tr-TR" sz="6600" dirty="0"/>
          </a:p>
        </p:txBody>
      </p:sp>
    </p:spTree>
    <p:extLst>
      <p:ext uri="{BB962C8B-B14F-4D97-AF65-F5344CB8AC3E}">
        <p14:creationId xmlns:p14="http://schemas.microsoft.com/office/powerpoint/2010/main" val="359506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fontScale="85000" lnSpcReduction="20000"/>
          </a:bodyPr>
          <a:lstStyle/>
          <a:p>
            <a:pPr marL="0" indent="0" algn="ctr">
              <a:buNone/>
            </a:pPr>
            <a:r>
              <a:rPr lang="tr-TR" sz="4700" dirty="0" smtClean="0">
                <a:latin typeface="Times New Roman" panose="02020603050405020304" pitchFamily="18" charset="0"/>
                <a:cs typeface="Times New Roman" panose="02020603050405020304" pitchFamily="18" charset="0"/>
              </a:rPr>
              <a:t>İmar </a:t>
            </a:r>
            <a:r>
              <a:rPr lang="tr-TR" sz="4700" dirty="0">
                <a:latin typeface="Times New Roman" panose="02020603050405020304" pitchFamily="18" charset="0"/>
                <a:cs typeface="Times New Roman" panose="02020603050405020304" pitchFamily="18" charset="0"/>
              </a:rPr>
              <a:t>planı </a:t>
            </a:r>
          </a:p>
          <a:p>
            <a:pPr marL="0" indent="0">
              <a:buNone/>
            </a:pPr>
            <a:r>
              <a:rPr lang="tr-TR" dirty="0" smtClean="0">
                <a:latin typeface="Times New Roman" panose="02020603050405020304" pitchFamily="18" charset="0"/>
                <a:cs typeface="Times New Roman" panose="02020603050405020304" pitchFamily="18" charset="0"/>
              </a:rPr>
              <a:t>İmar bir arsanın yapılabilir bina durumunu gösterir planı ve notlarıdır. </a:t>
            </a:r>
          </a:p>
          <a:p>
            <a:pPr marL="0" indent="0">
              <a:buNone/>
            </a:pPr>
            <a:r>
              <a:rPr lang="tr-TR" dirty="0" smtClean="0">
                <a:latin typeface="Times New Roman" panose="02020603050405020304" pitchFamily="18" charset="0"/>
                <a:cs typeface="Times New Roman" panose="02020603050405020304" pitchFamily="18" charset="0"/>
              </a:rPr>
              <a:t>İmar durumu belediyeden alınır- öğrenilir.</a:t>
            </a:r>
          </a:p>
          <a:p>
            <a:pPr marL="0" indent="0">
              <a:buNone/>
            </a:pPr>
            <a:r>
              <a:rPr lang="tr-TR" dirty="0" smtClean="0">
                <a:latin typeface="Times New Roman" panose="02020603050405020304" pitchFamily="18" charset="0"/>
                <a:cs typeface="Times New Roman" panose="02020603050405020304" pitchFamily="18" charset="0"/>
              </a:rPr>
              <a:t>İmar durumu, bir arsanın üzerine ne kadar ve ne amaçlı yapı inşa edilebileceğini gösterir.</a:t>
            </a:r>
          </a:p>
          <a:p>
            <a:pPr marL="0" indent="0">
              <a:buNone/>
            </a:pPr>
            <a:r>
              <a:rPr lang="tr-TR" dirty="0" smtClean="0">
                <a:latin typeface="Times New Roman" panose="02020603050405020304" pitchFamily="18" charset="0"/>
                <a:cs typeface="Times New Roman" panose="02020603050405020304" pitchFamily="18" charset="0"/>
              </a:rPr>
              <a:t>Belediyeler şehrin düzgün gelişmesi için Şehir Planları yaparlar. Bunun için Şehir Plancıları 1/100.000 – 1/50.000’lik büyük planlar yapar.</a:t>
            </a:r>
          </a:p>
          <a:p>
            <a:pPr marL="0" indent="0">
              <a:buNone/>
            </a:pPr>
            <a:r>
              <a:rPr lang="tr-TR" dirty="0" smtClean="0">
                <a:latin typeface="Times New Roman" panose="02020603050405020304" pitchFamily="18" charset="0"/>
                <a:cs typeface="Times New Roman" panose="02020603050405020304" pitchFamily="18" charset="0"/>
              </a:rPr>
              <a:t>Daha sonra 1/5.000’lik Nazım Planlar yapılır.</a:t>
            </a:r>
          </a:p>
          <a:p>
            <a:pPr marL="0" indent="0">
              <a:buNone/>
            </a:pPr>
            <a:r>
              <a:rPr lang="tr-TR" dirty="0" smtClean="0">
                <a:latin typeface="Times New Roman" panose="02020603050405020304" pitchFamily="18" charset="0"/>
                <a:cs typeface="Times New Roman" panose="02020603050405020304" pitchFamily="18" charset="0"/>
              </a:rPr>
              <a:t>Nazım Planlar sadece harita olmayıp yanında plan notlarını içeren kitapçıkları da olan planlardır.</a:t>
            </a:r>
          </a:p>
          <a:p>
            <a:pPr marL="0" indent="0">
              <a:buNone/>
            </a:pPr>
            <a:r>
              <a:rPr lang="tr-TR" dirty="0" smtClean="0">
                <a:latin typeface="Times New Roman" panose="02020603050405020304" pitchFamily="18" charset="0"/>
                <a:cs typeface="Times New Roman" panose="02020603050405020304" pitchFamily="18" charset="0"/>
              </a:rPr>
              <a:t>Son olarak da Şehir Plancıları 1/1.000’lik UYGULAMA İMAR PLANLARI yaparlar. </a:t>
            </a:r>
            <a:endParaRPr lang="tr-TR" dirty="0">
              <a:latin typeface="Times New Roman" panose="02020603050405020304" pitchFamily="18" charset="0"/>
              <a:cs typeface="Times New Roman" panose="02020603050405020304" pitchFamily="18" charset="0"/>
            </a:endParaRPr>
          </a:p>
          <a:p>
            <a:pPr marL="0" indent="0">
              <a:buNone/>
            </a:pPr>
            <a:r>
              <a:rPr lang="tr-TR" dirty="0" smtClean="0">
                <a:latin typeface="Times New Roman" panose="02020603050405020304" pitchFamily="18" charset="0"/>
                <a:cs typeface="Times New Roman" panose="02020603050405020304" pitchFamily="18" charset="0"/>
              </a:rPr>
              <a:t>Adından da anlaşılabileceği üzere inşaat yapılabilecek son hale gelen planlar uygulama imar planlarıdır.</a:t>
            </a:r>
          </a:p>
          <a:p>
            <a:pPr marL="0" indent="0">
              <a:buNone/>
            </a:pPr>
            <a:r>
              <a:rPr lang="tr-TR" dirty="0" smtClean="0">
                <a:latin typeface="Times New Roman" panose="02020603050405020304" pitchFamily="18" charset="0"/>
                <a:cs typeface="Times New Roman" panose="02020603050405020304" pitchFamily="18" charset="0"/>
              </a:rPr>
              <a:t>Uygulama İmar Planları, arsaların üzerinde ne inşa edilebileceğini gösterir. Konut – Ticaret – Yeşil Alan – Okul – Park Bahçe – Hastane – yol – Cami – Karakol ve eksiksiz tüm şehir ve sosyal yaşam alanları için ihtiyaç olan her detay bu planlarda işlidir.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949" y="260648"/>
            <a:ext cx="648072" cy="648072"/>
          </a:xfrm>
          <a:prstGeom prst="rect">
            <a:avLst/>
          </a:prstGeom>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737" y="205995"/>
            <a:ext cx="1080120" cy="936104"/>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908" y="198341"/>
            <a:ext cx="982683" cy="982683"/>
          </a:xfrm>
          <a:prstGeom prst="rect">
            <a:avLst/>
          </a:prstGeom>
        </p:spPr>
      </p:pic>
    </p:spTree>
    <p:extLst>
      <p:ext uri="{BB962C8B-B14F-4D97-AF65-F5344CB8AC3E}">
        <p14:creationId xmlns:p14="http://schemas.microsoft.com/office/powerpoint/2010/main" val="2404361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60648"/>
            <a:ext cx="7272808" cy="1152128"/>
          </a:xfrm>
        </p:spPr>
        <p:txBody>
          <a:bodyPr>
            <a:normAutofit fontScale="90000"/>
          </a:bodyPr>
          <a:lstStyle/>
          <a:p>
            <a:pPr algn="ctr"/>
            <a:r>
              <a:rPr lang="tr-TR" sz="4000" dirty="0" smtClean="0"/>
              <a:t>  </a:t>
            </a:r>
            <a:r>
              <a:rPr lang="tr-TR" sz="4400" dirty="0" smtClean="0">
                <a:latin typeface="Times New Roman" panose="02020603050405020304" pitchFamily="18" charset="0"/>
                <a:cs typeface="Times New Roman" panose="02020603050405020304" pitchFamily="18" charset="0"/>
              </a:rPr>
              <a:t>İmar Planlarının Hazırlanması İlanı ve İtirazı</a:t>
            </a:r>
            <a:endParaRPr lang="tr-TR" sz="44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052737"/>
            <a:ext cx="8229600" cy="4752528"/>
          </a:xfrm>
        </p:spPr>
        <p:txBody>
          <a:bodyPr>
            <a:noAutofit/>
          </a:bodyPr>
          <a:lstStyle/>
          <a:p>
            <a:endParaRPr lang="tr-TR" sz="1800" dirty="0" smtClean="0"/>
          </a:p>
          <a:p>
            <a:r>
              <a:rPr lang="tr-TR" sz="1800" dirty="0" smtClean="0">
                <a:latin typeface="Times New Roman" panose="02020603050405020304" pitchFamily="18" charset="0"/>
                <a:cs typeface="Times New Roman" panose="02020603050405020304" pitchFamily="18" charset="0"/>
              </a:rPr>
              <a:t>İmar </a:t>
            </a:r>
            <a:r>
              <a:rPr lang="tr-TR" sz="1800" dirty="0">
                <a:latin typeface="Times New Roman" panose="02020603050405020304" pitchFamily="18" charset="0"/>
                <a:cs typeface="Times New Roman" panose="02020603050405020304" pitchFamily="18" charset="0"/>
              </a:rPr>
              <a:t>Planları; Nazım İmar Planı ve Uygulama İmar Planından meydana gelir. Mevcut ise bölge planı ve çevre düzeni plan kararlarına uygunluğu sağlanarak, belediye sınırları içinde kalan yerlerin nazım ve uygulama imar planları ilgili belediyelerce yapılır veya yaptırılır. Belediye meclisince onaylanarak yürürlüğe girer</a:t>
            </a:r>
            <a:r>
              <a:rPr lang="tr-TR" sz="1800" dirty="0" smtClean="0">
                <a:latin typeface="Times New Roman" panose="02020603050405020304" pitchFamily="18" charset="0"/>
                <a:cs typeface="Times New Roman" panose="02020603050405020304" pitchFamily="18" charset="0"/>
              </a:rPr>
              <a:t>. Bu </a:t>
            </a:r>
            <a:r>
              <a:rPr lang="tr-TR" sz="1800" dirty="0">
                <a:latin typeface="Times New Roman" panose="02020603050405020304" pitchFamily="18" charset="0"/>
                <a:cs typeface="Times New Roman" panose="02020603050405020304" pitchFamily="18" charset="0"/>
              </a:rPr>
              <a:t>planlar onay tarihinden itibaren </a:t>
            </a:r>
            <a:r>
              <a:rPr lang="tr-TR" sz="1800" dirty="0" smtClean="0">
                <a:latin typeface="Times New Roman" panose="02020603050405020304" pitchFamily="18" charset="0"/>
                <a:cs typeface="Times New Roman" panose="02020603050405020304" pitchFamily="18" charset="0"/>
              </a:rPr>
              <a:t>bir </a:t>
            </a:r>
            <a:r>
              <a:rPr lang="tr-TR" sz="1800" dirty="0">
                <a:latin typeface="Times New Roman" panose="02020603050405020304" pitchFamily="18" charset="0"/>
                <a:cs typeface="Times New Roman" panose="02020603050405020304" pitchFamily="18" charset="0"/>
              </a:rPr>
              <a:t>ay süreyle eş zamanlı olarak </a:t>
            </a:r>
            <a:r>
              <a:rPr lang="tr-TR" sz="1800" dirty="0" smtClean="0">
                <a:latin typeface="Times New Roman" panose="02020603050405020304" pitchFamily="18" charset="0"/>
                <a:cs typeface="Times New Roman" panose="02020603050405020304" pitchFamily="18" charset="0"/>
              </a:rPr>
              <a:t>ilan edilir.</a:t>
            </a:r>
          </a:p>
          <a:p>
            <a:endParaRPr lang="tr-TR" sz="1800" dirty="0" smtClean="0">
              <a:latin typeface="Times New Roman" panose="02020603050405020304" pitchFamily="18" charset="0"/>
              <a:cs typeface="Times New Roman" panose="02020603050405020304" pitchFamily="18" charset="0"/>
            </a:endParaRPr>
          </a:p>
          <a:p>
            <a:r>
              <a:rPr lang="tr-TR" sz="1800" dirty="0" smtClean="0">
                <a:latin typeface="Times New Roman" panose="02020603050405020304" pitchFamily="18" charset="0"/>
                <a:cs typeface="Times New Roman" panose="02020603050405020304" pitchFamily="18" charset="0"/>
              </a:rPr>
              <a:t>Belediye ve mücavir alan dışında kalan yerlerde yapılacak planlar valilik veya ilgilisince yapılır veya yaptırılır. Valilikçe uygun görüldüğü takdirde onaylanarak yürürlüğe girer. Onay tarihinden itibaren </a:t>
            </a:r>
            <a:r>
              <a:rPr lang="tr-TR" sz="1800" dirty="0" smtClean="0">
                <a:latin typeface="Times New Roman" panose="02020603050405020304" pitchFamily="18" charset="0"/>
                <a:cs typeface="Times New Roman" panose="02020603050405020304" pitchFamily="18" charset="0"/>
              </a:rPr>
              <a:t>bir </a:t>
            </a:r>
            <a:r>
              <a:rPr lang="tr-TR" sz="1800" dirty="0" smtClean="0">
                <a:latin typeface="Times New Roman" panose="02020603050405020304" pitchFamily="18" charset="0"/>
                <a:cs typeface="Times New Roman" panose="02020603050405020304" pitchFamily="18" charset="0"/>
              </a:rPr>
              <a:t>ay süreyle eş zamanlı olarak ilan edilir.</a:t>
            </a:r>
          </a:p>
          <a:p>
            <a:endParaRPr lang="tr-TR" sz="1800" dirty="0" smtClean="0">
              <a:latin typeface="Times New Roman" panose="02020603050405020304" pitchFamily="18" charset="0"/>
              <a:cs typeface="Times New Roman" panose="02020603050405020304" pitchFamily="18" charset="0"/>
            </a:endParaRPr>
          </a:p>
          <a:p>
            <a:r>
              <a:rPr lang="tr-TR" sz="1800" dirty="0" smtClean="0">
                <a:latin typeface="Times New Roman" panose="02020603050405020304" pitchFamily="18" charset="0"/>
                <a:cs typeface="Times New Roman" panose="02020603050405020304" pitchFamily="18" charset="0"/>
              </a:rPr>
              <a:t> Bir aylık ilan süresi içinde planlara itiraz edilebilir. İtirazlar </a:t>
            </a:r>
            <a:r>
              <a:rPr lang="tr-TR" sz="1800" dirty="0" err="1" smtClean="0">
                <a:latin typeface="Times New Roman" panose="02020603050405020304" pitchFamily="18" charset="0"/>
                <a:cs typeface="Times New Roman" panose="02020603050405020304" pitchFamily="18" charset="0"/>
              </a:rPr>
              <a:t>onbeş</a:t>
            </a:r>
            <a:r>
              <a:rPr lang="tr-TR" sz="1800" dirty="0" smtClean="0">
                <a:latin typeface="Times New Roman" panose="02020603050405020304" pitchFamily="18" charset="0"/>
                <a:cs typeface="Times New Roman" panose="02020603050405020304" pitchFamily="18" charset="0"/>
              </a:rPr>
              <a:t> gün içerisinde incelenerek kesin karara bağlanır.</a:t>
            </a:r>
          </a:p>
          <a:p>
            <a:endParaRPr lang="tr-TR" sz="1800" dirty="0" smtClean="0">
              <a:latin typeface="Times New Roman" panose="02020603050405020304" pitchFamily="18" charset="0"/>
              <a:cs typeface="Times New Roman" panose="02020603050405020304" pitchFamily="18" charset="0"/>
            </a:endParaRPr>
          </a:p>
          <a:p>
            <a:r>
              <a:rPr lang="tr-TR" sz="1800" dirty="0" smtClean="0">
                <a:latin typeface="Times New Roman" panose="02020603050405020304" pitchFamily="18" charset="0"/>
                <a:cs typeface="Times New Roman" panose="02020603050405020304" pitchFamily="18" charset="0"/>
              </a:rPr>
              <a:t>Kesinleşen </a:t>
            </a:r>
            <a:r>
              <a:rPr lang="tr-TR" sz="1800" dirty="0">
                <a:latin typeface="Times New Roman" panose="02020603050405020304" pitchFamily="18" charset="0"/>
                <a:cs typeface="Times New Roman" panose="02020603050405020304" pitchFamily="18" charset="0"/>
              </a:rPr>
              <a:t>imar planlarına </a:t>
            </a:r>
            <a:r>
              <a:rPr lang="tr-TR" sz="1800" dirty="0" smtClean="0">
                <a:latin typeface="Times New Roman" panose="02020603050405020304" pitchFamily="18" charset="0"/>
                <a:cs typeface="Times New Roman" panose="02020603050405020304" pitchFamily="18" charset="0"/>
              </a:rPr>
              <a:t>karşı </a:t>
            </a:r>
            <a:r>
              <a:rPr lang="tr-TR" sz="1800" dirty="0">
                <a:latin typeface="Times New Roman" panose="02020603050405020304" pitchFamily="18" charset="0"/>
                <a:cs typeface="Times New Roman" panose="02020603050405020304" pitchFamily="18" charset="0"/>
              </a:rPr>
              <a:t>2577 sayılı İdarî Yargılama Usulü Kanunu uyarınca, ilan tarihini izleyen günden itibaren 60 gün </a:t>
            </a:r>
            <a:r>
              <a:rPr lang="tr-TR" sz="1800" dirty="0" smtClean="0">
                <a:latin typeface="Times New Roman" panose="02020603050405020304" pitchFamily="18" charset="0"/>
                <a:cs typeface="Times New Roman" panose="02020603050405020304" pitchFamily="18" charset="0"/>
              </a:rPr>
              <a:t>içinde idari yargıya başvurulabilir</a:t>
            </a:r>
            <a:r>
              <a:rPr lang="tr-TR" sz="1800" dirty="0" smtClean="0">
                <a:latin typeface="Times New Roman" panose="02020603050405020304" pitchFamily="18" charset="0"/>
                <a:cs typeface="Times New Roman" panose="02020603050405020304" pitchFamily="18" charset="0"/>
              </a:rPr>
              <a:t>.</a:t>
            </a:r>
            <a:endParaRPr lang="tr-TR" sz="1800" dirty="0" smtClean="0">
              <a:latin typeface="Times New Roman" panose="02020603050405020304" pitchFamily="18" charset="0"/>
              <a:cs typeface="Times New Roman" panose="02020603050405020304" pitchFamily="18" charset="0"/>
            </a:endParaRPr>
          </a:p>
          <a:p>
            <a:r>
              <a:rPr lang="tr-TR" sz="1800" dirty="0">
                <a:latin typeface="Times New Roman" panose="02020603050405020304" pitchFamily="18" charset="0"/>
                <a:cs typeface="Times New Roman" panose="02020603050405020304" pitchFamily="18" charset="0"/>
              </a:rPr>
              <a:t>Onaylanmış planlarda yapılacak değişiklikler de yukarıdaki usullere tabidir.</a:t>
            </a:r>
            <a:endParaRPr lang="tr-TR" sz="1800" dirty="0" smtClean="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704" y="188640"/>
            <a:ext cx="648072" cy="648072"/>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704" y="188640"/>
            <a:ext cx="982683" cy="982683"/>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5" y="188640"/>
            <a:ext cx="1008113" cy="982683"/>
          </a:xfrm>
          <a:prstGeom prst="rect">
            <a:avLst/>
          </a:prstGeom>
        </p:spPr>
      </p:pic>
    </p:spTree>
    <p:extLst>
      <p:ext uri="{BB962C8B-B14F-4D97-AF65-F5344CB8AC3E}">
        <p14:creationId xmlns:p14="http://schemas.microsoft.com/office/powerpoint/2010/main" val="783691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1027" name="Picture 3" descr="C:\Users\49510445710\Desktop\RAPO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965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descr="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5" cy="64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806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KADASTRO İŞLEMLERİ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r>
              <a:rPr lang="tr-TR" dirty="0" smtClean="0">
                <a:latin typeface="Times New Roman" panose="02020603050405020304" pitchFamily="18" charset="0"/>
                <a:cs typeface="Times New Roman" panose="02020603050405020304" pitchFamily="18" charset="0"/>
              </a:rPr>
              <a:t>İFRAZ</a:t>
            </a:r>
          </a:p>
          <a:p>
            <a:r>
              <a:rPr lang="tr-TR" dirty="0" smtClean="0">
                <a:latin typeface="Times New Roman" panose="02020603050405020304" pitchFamily="18" charset="0"/>
                <a:cs typeface="Times New Roman" panose="02020603050405020304" pitchFamily="18" charset="0"/>
              </a:rPr>
              <a:t>TEVHİD</a:t>
            </a:r>
          </a:p>
          <a:p>
            <a:r>
              <a:rPr lang="tr-TR" dirty="0" smtClean="0">
                <a:latin typeface="Times New Roman" panose="02020603050405020304" pitchFamily="18" charset="0"/>
                <a:cs typeface="Times New Roman" panose="02020603050405020304" pitchFamily="18" charset="0"/>
              </a:rPr>
              <a:t>TERK</a:t>
            </a:r>
          </a:p>
          <a:p>
            <a:r>
              <a:rPr lang="tr-TR" dirty="0" smtClean="0">
                <a:latin typeface="Times New Roman" panose="02020603050405020304" pitchFamily="18" charset="0"/>
                <a:cs typeface="Times New Roman" panose="02020603050405020304" pitchFamily="18" charset="0"/>
              </a:rPr>
              <a:t>İHDAS</a:t>
            </a:r>
          </a:p>
          <a:p>
            <a:r>
              <a:rPr lang="tr-TR" dirty="0" smtClean="0">
                <a:latin typeface="Times New Roman" panose="02020603050405020304" pitchFamily="18" charset="0"/>
                <a:cs typeface="Times New Roman" panose="02020603050405020304" pitchFamily="18" charset="0"/>
              </a:rPr>
              <a:t>CİNS TASHİHİ</a:t>
            </a:r>
          </a:p>
          <a:p>
            <a:r>
              <a:rPr lang="tr-TR" dirty="0" smtClean="0">
                <a:latin typeface="Times New Roman" panose="02020603050405020304" pitchFamily="18" charset="0"/>
                <a:cs typeface="Times New Roman" panose="02020603050405020304" pitchFamily="18" charset="0"/>
              </a:rPr>
              <a:t>YÜZÖLÇÜM DÜZELTMESİ</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75" y="188640"/>
            <a:ext cx="648072" cy="648072"/>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704" y="188640"/>
            <a:ext cx="982683" cy="982683"/>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5" y="188640"/>
            <a:ext cx="1008113" cy="982683"/>
          </a:xfrm>
          <a:prstGeom prst="rect">
            <a:avLst/>
          </a:prstGeom>
        </p:spPr>
      </p:pic>
    </p:spTree>
    <p:extLst>
      <p:ext uri="{BB962C8B-B14F-4D97-AF65-F5344CB8AC3E}">
        <p14:creationId xmlns:p14="http://schemas.microsoft.com/office/powerpoint/2010/main" val="534184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latin typeface="Times New Roman" panose="02020603050405020304" pitchFamily="18" charset="0"/>
                <a:cs typeface="Times New Roman" panose="02020603050405020304" pitchFamily="18" charset="0"/>
              </a:rPr>
              <a:t>İFRAZ/TEVHİD</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67544" y="1484784"/>
            <a:ext cx="8229600" cy="4853136"/>
          </a:xfrm>
        </p:spPr>
        <p:txBody>
          <a:bodyPr>
            <a:normAutofit fontScale="85000" lnSpcReduction="20000"/>
          </a:bodyPr>
          <a:lstStyle/>
          <a:p>
            <a:r>
              <a:rPr lang="tr-TR" dirty="0" smtClean="0">
                <a:latin typeface="Times New Roman" panose="02020603050405020304" pitchFamily="18" charset="0"/>
                <a:cs typeface="Times New Roman" panose="02020603050405020304" pitchFamily="18" charset="0"/>
              </a:rPr>
              <a:t>327 SIRA SAYILI MİLLİ EMLAK GENEL TEBLİĞİNE GÖRE;</a:t>
            </a:r>
          </a:p>
          <a:p>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Hazinenin </a:t>
            </a:r>
            <a:r>
              <a:rPr lang="tr-TR" dirty="0">
                <a:latin typeface="Times New Roman" panose="02020603050405020304" pitchFamily="18" charset="0"/>
                <a:cs typeface="Times New Roman" panose="02020603050405020304" pitchFamily="18" charset="0"/>
              </a:rPr>
              <a:t>paydaş olduğu taşınmazların </a:t>
            </a:r>
            <a:r>
              <a:rPr lang="tr-TR" dirty="0" err="1">
                <a:latin typeface="Times New Roman" panose="02020603050405020304" pitchFamily="18" charset="0"/>
                <a:cs typeface="Times New Roman" panose="02020603050405020304" pitchFamily="18" charset="0"/>
              </a:rPr>
              <a:t>rızaî</a:t>
            </a:r>
            <a:r>
              <a:rPr lang="tr-TR" dirty="0">
                <a:latin typeface="Times New Roman" panose="02020603050405020304" pitchFamily="18" charset="0"/>
                <a:cs typeface="Times New Roman" panose="02020603050405020304" pitchFamily="18" charset="0"/>
              </a:rPr>
              <a:t> taksim ve ifraz işlemleri hakkındaki </a:t>
            </a:r>
            <a:r>
              <a:rPr lang="tr-TR" dirty="0" smtClean="0">
                <a:latin typeface="Times New Roman" panose="02020603050405020304" pitchFamily="18" charset="0"/>
                <a:cs typeface="Times New Roman" panose="02020603050405020304" pitchFamily="18" charset="0"/>
              </a:rPr>
              <a:t>talepler Valiliklerce </a:t>
            </a:r>
            <a:r>
              <a:rPr lang="tr-TR" dirty="0">
                <a:latin typeface="Times New Roman" panose="02020603050405020304" pitchFamily="18" charset="0"/>
                <a:cs typeface="Times New Roman" panose="02020603050405020304" pitchFamily="18" charset="0"/>
              </a:rPr>
              <a:t>(Defterdarlıklar) ve Kaymakamlıklarca (</a:t>
            </a:r>
            <a:r>
              <a:rPr lang="tr-TR" dirty="0" err="1">
                <a:latin typeface="Times New Roman" panose="02020603050405020304" pitchFamily="18" charset="0"/>
                <a:cs typeface="Times New Roman" panose="02020603050405020304" pitchFamily="18" charset="0"/>
              </a:rPr>
              <a:t>Malmüdürlükleri</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sonuçlandırılır.</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İ</a:t>
            </a:r>
            <a:r>
              <a:rPr lang="tr-TR" dirty="0" smtClean="0">
                <a:latin typeface="Times New Roman" panose="02020603050405020304" pitchFamily="18" charset="0"/>
                <a:cs typeface="Times New Roman" panose="02020603050405020304" pitchFamily="18" charset="0"/>
              </a:rPr>
              <a:t>mar </a:t>
            </a:r>
            <a:r>
              <a:rPr lang="tr-TR" dirty="0">
                <a:latin typeface="Times New Roman" panose="02020603050405020304" pitchFamily="18" charset="0"/>
                <a:cs typeface="Times New Roman" panose="02020603050405020304" pitchFamily="18" charset="0"/>
              </a:rPr>
              <a:t>plânı </a:t>
            </a:r>
            <a:r>
              <a:rPr lang="tr-TR" dirty="0" smtClean="0">
                <a:latin typeface="Times New Roman" panose="02020603050405020304" pitchFamily="18" charset="0"/>
                <a:cs typeface="Times New Roman" panose="02020603050405020304" pitchFamily="18" charset="0"/>
              </a:rPr>
              <a:t>bulunmayan yerlerde </a:t>
            </a:r>
            <a:r>
              <a:rPr lang="tr-TR" dirty="0">
                <a:latin typeface="Times New Roman" panose="02020603050405020304" pitchFamily="18" charset="0"/>
                <a:cs typeface="Times New Roman" panose="02020603050405020304" pitchFamily="18" charset="0"/>
              </a:rPr>
              <a:t>ifraz ve tevhit işlemleri, </a:t>
            </a:r>
            <a:r>
              <a:rPr lang="tr-TR" dirty="0" smtClean="0">
                <a:latin typeface="Times New Roman" panose="02020603050405020304" pitchFamily="18" charset="0"/>
                <a:cs typeface="Times New Roman" panose="02020603050405020304" pitchFamily="18" charset="0"/>
              </a:rPr>
              <a:t>İmar Kanunu ile </a:t>
            </a:r>
            <a:r>
              <a:rPr lang="tr-TR" dirty="0">
                <a:latin typeface="Times New Roman" panose="02020603050405020304" pitchFamily="18" charset="0"/>
                <a:cs typeface="Times New Roman" panose="02020603050405020304" pitchFamily="18" charset="0"/>
              </a:rPr>
              <a:t>bu Kanuna dayanılarak çıkarılan </a:t>
            </a:r>
            <a:r>
              <a:rPr lang="tr-TR" dirty="0" smtClean="0">
                <a:latin typeface="Times New Roman" panose="02020603050405020304" pitchFamily="18" charset="0"/>
                <a:cs typeface="Times New Roman" panose="02020603050405020304" pitchFamily="18" charset="0"/>
              </a:rPr>
              <a:t>Plansız </a:t>
            </a:r>
            <a:r>
              <a:rPr lang="tr-TR" dirty="0">
                <a:latin typeface="Times New Roman" panose="02020603050405020304" pitchFamily="18" charset="0"/>
                <a:cs typeface="Times New Roman" panose="02020603050405020304" pitchFamily="18" charset="0"/>
              </a:rPr>
              <a:t>Alanlar İmar Yönetmeliği ile </a:t>
            </a:r>
            <a:r>
              <a:rPr lang="tr-TR" dirty="0" smtClean="0">
                <a:latin typeface="Times New Roman" panose="02020603050405020304" pitchFamily="18" charset="0"/>
                <a:cs typeface="Times New Roman" panose="02020603050405020304" pitchFamily="18" charset="0"/>
              </a:rPr>
              <a:t>Toprak </a:t>
            </a:r>
            <a:r>
              <a:rPr lang="tr-TR" dirty="0">
                <a:latin typeface="Times New Roman" panose="02020603050405020304" pitchFamily="18" charset="0"/>
                <a:cs typeface="Times New Roman" panose="02020603050405020304" pitchFamily="18" charset="0"/>
              </a:rPr>
              <a:t>Koruma ve Arazi Kullanımı Kanunu ve diğer ilgili mevzuat hükümlerine göre </a:t>
            </a:r>
            <a:r>
              <a:rPr lang="tr-TR" dirty="0" smtClean="0">
                <a:latin typeface="Times New Roman" panose="02020603050405020304" pitchFamily="18" charset="0"/>
                <a:cs typeface="Times New Roman" panose="02020603050405020304" pitchFamily="18" charset="0"/>
              </a:rPr>
              <a:t>Valiliklerce (Çevre </a:t>
            </a:r>
            <a:r>
              <a:rPr lang="tr-TR" dirty="0">
                <a:latin typeface="Times New Roman" panose="02020603050405020304" pitchFamily="18" charset="0"/>
                <a:cs typeface="Times New Roman" panose="02020603050405020304" pitchFamily="18" charset="0"/>
              </a:rPr>
              <a:t>Ş</a:t>
            </a:r>
            <a:r>
              <a:rPr lang="tr-TR" dirty="0" smtClean="0">
                <a:latin typeface="Times New Roman" panose="02020603050405020304" pitchFamily="18" charset="0"/>
                <a:cs typeface="Times New Roman" panose="02020603050405020304" pitchFamily="18" charset="0"/>
              </a:rPr>
              <a:t>ehircilik </a:t>
            </a:r>
            <a:r>
              <a:rPr lang="tr-TR" dirty="0">
                <a:latin typeface="Times New Roman" panose="02020603050405020304" pitchFamily="18" charset="0"/>
                <a:cs typeface="Times New Roman" panose="02020603050405020304" pitchFamily="18" charset="0"/>
              </a:rPr>
              <a:t>İ</a:t>
            </a:r>
            <a:r>
              <a:rPr lang="tr-TR" dirty="0" smtClean="0">
                <a:latin typeface="Times New Roman" panose="02020603050405020304" pitchFamily="18" charset="0"/>
                <a:cs typeface="Times New Roman" panose="02020603050405020304" pitchFamily="18" charset="0"/>
              </a:rPr>
              <a:t>l Müdürlüğü), </a:t>
            </a:r>
            <a:r>
              <a:rPr lang="tr-TR" dirty="0">
                <a:latin typeface="Times New Roman" panose="02020603050405020304" pitchFamily="18" charset="0"/>
                <a:cs typeface="Times New Roman" panose="02020603050405020304" pitchFamily="18" charset="0"/>
              </a:rPr>
              <a:t>taşınmaz ilçede ise, Valilikten (Çevre Şehircilik İl Müdürlüğü) izin alınmak suretiyle Kaymakamlıklarca (</a:t>
            </a:r>
            <a:r>
              <a:rPr lang="tr-TR" dirty="0" smtClean="0">
                <a:latin typeface="Times New Roman" panose="02020603050405020304" pitchFamily="18" charset="0"/>
                <a:cs typeface="Times New Roman" panose="02020603050405020304" pitchFamily="18" charset="0"/>
              </a:rPr>
              <a:t>Milli Emlak Şefliği) </a:t>
            </a:r>
            <a:r>
              <a:rPr lang="tr-TR" dirty="0">
                <a:latin typeface="Times New Roman" panose="02020603050405020304" pitchFamily="18" charset="0"/>
                <a:cs typeface="Times New Roman" panose="02020603050405020304" pitchFamily="18" charset="0"/>
              </a:rPr>
              <a:t>sonuçlandırılır</a:t>
            </a:r>
            <a:r>
              <a:rPr lang="tr-TR" dirty="0" smtClean="0">
                <a:latin typeface="Times New Roman" panose="02020603050405020304" pitchFamily="18" charset="0"/>
                <a:cs typeface="Times New Roman" panose="02020603050405020304" pitchFamily="18" charset="0"/>
              </a:rPr>
              <a:t>.</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İ</a:t>
            </a:r>
            <a:r>
              <a:rPr lang="tr-TR" dirty="0" smtClean="0">
                <a:latin typeface="Times New Roman" panose="02020603050405020304" pitchFamily="18" charset="0"/>
                <a:cs typeface="Times New Roman" panose="02020603050405020304" pitchFamily="18" charset="0"/>
              </a:rPr>
              <a:t>mar </a:t>
            </a:r>
            <a:r>
              <a:rPr lang="tr-TR" dirty="0">
                <a:latin typeface="Times New Roman" panose="02020603050405020304" pitchFamily="18" charset="0"/>
                <a:cs typeface="Times New Roman" panose="02020603050405020304" pitchFamily="18" charset="0"/>
              </a:rPr>
              <a:t>planı içerisinde </a:t>
            </a:r>
            <a:r>
              <a:rPr lang="tr-TR" dirty="0" smtClean="0">
                <a:latin typeface="Times New Roman" panose="02020603050405020304" pitchFamily="18" charset="0"/>
                <a:cs typeface="Times New Roman" panose="02020603050405020304" pitchFamily="18" charset="0"/>
              </a:rPr>
              <a:t>kalan yerlerde ifraz </a:t>
            </a:r>
            <a:r>
              <a:rPr lang="tr-TR" dirty="0">
                <a:latin typeface="Times New Roman" panose="02020603050405020304" pitchFamily="18" charset="0"/>
                <a:cs typeface="Times New Roman" panose="02020603050405020304" pitchFamily="18" charset="0"/>
              </a:rPr>
              <a:t>ve tevhit </a:t>
            </a:r>
            <a:r>
              <a:rPr lang="tr-TR" dirty="0" smtClean="0">
                <a:latin typeface="Times New Roman" panose="02020603050405020304" pitchFamily="18" charset="0"/>
                <a:cs typeface="Times New Roman" panose="02020603050405020304" pitchFamily="18" charset="0"/>
              </a:rPr>
              <a:t>işlemleri Planlı </a:t>
            </a:r>
            <a:r>
              <a:rPr lang="tr-TR" dirty="0">
                <a:latin typeface="Times New Roman" panose="02020603050405020304" pitchFamily="18" charset="0"/>
                <a:cs typeface="Times New Roman" panose="02020603050405020304" pitchFamily="18" charset="0"/>
              </a:rPr>
              <a:t>Alanlar Tip İmar Yönetmeliğinde belirtilen esaslara uygun olmak kaydıyla ve diğer ilgili mevzuat hükümleri ile </a:t>
            </a:r>
            <a:r>
              <a:rPr lang="tr-TR" dirty="0" smtClean="0">
                <a:latin typeface="Times New Roman" panose="02020603050405020304" pitchFamily="18" charset="0"/>
                <a:cs typeface="Times New Roman" panose="02020603050405020304" pitchFamily="18" charset="0"/>
              </a:rPr>
              <a:t>Valiliklerce </a:t>
            </a:r>
            <a:r>
              <a:rPr lang="tr-TR" dirty="0">
                <a:latin typeface="Times New Roman" panose="02020603050405020304" pitchFamily="18" charset="0"/>
                <a:cs typeface="Times New Roman" panose="02020603050405020304" pitchFamily="18" charset="0"/>
              </a:rPr>
              <a:t>(Çevre Şehircilik İl Müdürlüğü), taşınmaz ilçede ise, Valilikten (Çevre Şehircilik İl Müdürlüğü) izin alınmak suretiyle Kaymakamlıklarca (Milli Emlak Şefliği) sonuçlandırılır.</a:t>
            </a:r>
          </a:p>
          <a:p>
            <a:endParaRPr lang="tr-TR" dirty="0" smtClean="0"/>
          </a:p>
          <a:p>
            <a:endParaRPr lang="tr-TR" dirty="0" smtClean="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648072" cy="64807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5" y="188640"/>
            <a:ext cx="1008113" cy="982683"/>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04" y="188640"/>
            <a:ext cx="982683" cy="982683"/>
          </a:xfrm>
          <a:prstGeom prst="rect">
            <a:avLst/>
          </a:prstGeom>
        </p:spPr>
      </p:pic>
    </p:spTree>
    <p:extLst>
      <p:ext uri="{BB962C8B-B14F-4D97-AF65-F5344CB8AC3E}">
        <p14:creationId xmlns:p14="http://schemas.microsoft.com/office/powerpoint/2010/main" val="128188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TERK</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fontScale="85000" lnSpcReduction="20000"/>
          </a:bodyPr>
          <a:lstStyle/>
          <a:p>
            <a:pPr algn="just"/>
            <a:r>
              <a:rPr lang="tr-TR" dirty="0">
                <a:latin typeface="Times New Roman" panose="02020603050405020304" pitchFamily="18" charset="0"/>
                <a:cs typeface="Times New Roman" panose="02020603050405020304" pitchFamily="18" charset="0"/>
              </a:rPr>
              <a:t>Terk İşlemleri 203 sıra sayılı Milli Emlak Genel Tebliği hükümlerine göre yürütülür.</a:t>
            </a:r>
          </a:p>
          <a:p>
            <a:pPr algn="just"/>
            <a:endParaRPr lang="tr-TR" dirty="0" smtClean="0">
              <a:latin typeface="Times New Roman" panose="02020603050405020304" pitchFamily="18" charset="0"/>
              <a:cs typeface="Times New Roman" panose="02020603050405020304" pitchFamily="18" charset="0"/>
            </a:endParaRPr>
          </a:p>
          <a:p>
            <a:pPr algn="just"/>
            <a:r>
              <a:rPr lang="tr-TR" b="1" dirty="0" smtClean="0">
                <a:latin typeface="Times New Roman" panose="02020603050405020304" pitchFamily="18" charset="0"/>
                <a:cs typeface="Times New Roman" panose="02020603050405020304" pitchFamily="18" charset="0"/>
              </a:rPr>
              <a:t>327 SIRA SAYILI MİLLİ EMLAK GENEL TEBLİĞİNE GÖRE;</a:t>
            </a:r>
          </a:p>
          <a:p>
            <a:pPr algn="just"/>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İmar Planında resmi kurum alanına ayrılan ve ilgili kamu idaresine tahsis edilen Hazine taşınmazlarının İmar planında yol, park vb. ayrılan kısımlarının </a:t>
            </a:r>
            <a:r>
              <a:rPr lang="tr-TR" dirty="0">
                <a:latin typeface="Times New Roman" panose="02020603050405020304" pitchFamily="18" charset="0"/>
                <a:cs typeface="Times New Roman" panose="02020603050405020304" pitchFamily="18" charset="0"/>
              </a:rPr>
              <a:t>İmar Kanunu’nun 11. maddesine göre </a:t>
            </a:r>
            <a:r>
              <a:rPr lang="tr-TR" dirty="0" smtClean="0">
                <a:latin typeface="Times New Roman" panose="02020603050405020304" pitchFamily="18" charset="0"/>
                <a:cs typeface="Times New Roman" panose="02020603050405020304" pitchFamily="18" charset="0"/>
              </a:rPr>
              <a:t>terki tahsisli kamu idaresinin muvafakatine istinaden, 203 sıra sayılı Milli Emlak Genel Tebliği uyarınca tapu kütüğüne şerh konulmak suretiyle Valiliklerce </a:t>
            </a:r>
            <a:r>
              <a:rPr lang="tr-TR" dirty="0">
                <a:latin typeface="Times New Roman" panose="02020603050405020304" pitchFamily="18" charset="0"/>
                <a:cs typeface="Times New Roman" panose="02020603050405020304" pitchFamily="18" charset="0"/>
              </a:rPr>
              <a:t>(Defterdarlıklar), taşınmaz ilçede ise, Valilikten (Defterdarlık) izin alınmak suretiyle Kaymakamlıklarca (</a:t>
            </a:r>
            <a:r>
              <a:rPr lang="tr-TR" dirty="0" err="1">
                <a:latin typeface="Times New Roman" panose="02020603050405020304" pitchFamily="18" charset="0"/>
                <a:cs typeface="Times New Roman" panose="02020603050405020304" pitchFamily="18" charset="0"/>
              </a:rPr>
              <a:t>Malmüdürlükleri</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yapılır.</a:t>
            </a:r>
          </a:p>
          <a:p>
            <a:pPr algn="just"/>
            <a:endParaRPr lang="tr-TR" dirty="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Bunun dışında (tahsisli olmayan taşınmazlar gibi) terk işleminde yetki Bakanlığımızdadır (Milli Emlak Genel Müdürlüğü)</a:t>
            </a:r>
          </a:p>
          <a:p>
            <a:pPr algn="just"/>
            <a:endParaRPr lang="tr-TR" dirty="0"/>
          </a:p>
          <a:p>
            <a:endParaRPr lang="tr-TR" dirty="0" smtClean="0"/>
          </a:p>
          <a:p>
            <a:endParaRPr lang="tr-TR" dirty="0"/>
          </a:p>
          <a:p>
            <a:endParaRPr lang="tr-TR" dirty="0"/>
          </a:p>
          <a:p>
            <a:endParaRPr lang="tr-TR" dirty="0" smtClean="0"/>
          </a:p>
          <a:p>
            <a:endParaRPr lang="tr-TR" dirty="0" smtClean="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648072" cy="64807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704" y="188640"/>
            <a:ext cx="982683" cy="982683"/>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5" y="188640"/>
            <a:ext cx="1008113" cy="982683"/>
          </a:xfrm>
          <a:prstGeom prst="rect">
            <a:avLst/>
          </a:prstGeom>
        </p:spPr>
      </p:pic>
    </p:spTree>
    <p:extLst>
      <p:ext uri="{BB962C8B-B14F-4D97-AF65-F5344CB8AC3E}">
        <p14:creationId xmlns:p14="http://schemas.microsoft.com/office/powerpoint/2010/main" val="2852402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19256" cy="4608513"/>
          </a:xfrm>
        </p:spPr>
        <p:txBody>
          <a:bodyPr/>
          <a:lstStyle/>
          <a:p>
            <a:pPr algn="just"/>
            <a:r>
              <a:rPr lang="tr-TR" b="1" i="1" dirty="0">
                <a:latin typeface="Times New Roman" panose="02020603050405020304" pitchFamily="18" charset="0"/>
                <a:cs typeface="Times New Roman" panose="02020603050405020304" pitchFamily="18" charset="0"/>
              </a:rPr>
              <a:t>ŞERH: </a:t>
            </a:r>
            <a:r>
              <a:rPr lang="tr-TR" dirty="0">
                <a:latin typeface="Times New Roman" panose="02020603050405020304" pitchFamily="18" charset="0"/>
                <a:cs typeface="Times New Roman" panose="02020603050405020304" pitchFamily="18" charset="0"/>
              </a:rPr>
              <a:t>"Bu taşınmaz malın,..................m2'lik kısmı/tamamı onaylı imar planında........................(İmar planında ayrıldığı amaç yazılacaktır.) ayrılması nedeniyle, 3194 sayılı İmar Kanununun 11. maddesi uyarınca, kamunun ortak kullanımına açık olmak üzere tapu sicilinden bedelsiz terki yapıldığından...................(Belediyece/İl Özel İdaresince) satılamaz ve başka bir maksat için kullanılamaz. İleride, imar planı değiştirilerek kullanış şekli özel mülkiyete konu olabilecek hale getirildiğinde veya imar planı değiştirilmeksizin terk edildiği amaç dışında kullanıldığı veya kullandırıldığı takdirde tekrar aynı şartlarla ve idarî yoldan Hazine adına tescil edilir."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648072" cy="64807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5" y="188640"/>
            <a:ext cx="1008113" cy="982683"/>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04" y="188640"/>
            <a:ext cx="982683" cy="982683"/>
          </a:xfrm>
          <a:prstGeom prst="rect">
            <a:avLst/>
          </a:prstGeom>
        </p:spPr>
      </p:pic>
    </p:spTree>
    <p:extLst>
      <p:ext uri="{BB962C8B-B14F-4D97-AF65-F5344CB8AC3E}">
        <p14:creationId xmlns:p14="http://schemas.microsoft.com/office/powerpoint/2010/main" val="1756619966"/>
      </p:ext>
    </p:extLst>
  </p:cSld>
  <p:clrMapOvr>
    <a:masterClrMapping/>
  </p:clrMapOvr>
</p:sld>
</file>

<file path=ppt/theme/theme1.xml><?xml version="1.0" encoding="utf-8"?>
<a:theme xmlns:a="http://schemas.openxmlformats.org/drawingml/2006/main" name="Hasır">
  <a:themeElements>
    <a:clrScheme name="Hasır">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y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ır">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862</TotalTime>
  <Words>565</Words>
  <Application>Microsoft Office PowerPoint</Application>
  <PresentationFormat>Ekran Gösterisi (4:3)</PresentationFormat>
  <Paragraphs>60</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Hasır</vt:lpstr>
      <vt:lpstr>İMAR PLANI  KONTROL İŞLEMLERİ ve KADASTRAL İŞLEMLER</vt:lpstr>
      <vt:lpstr>PowerPoint Sunusu</vt:lpstr>
      <vt:lpstr>  İmar Planlarının Hazırlanması İlanı ve İtirazı</vt:lpstr>
      <vt:lpstr>PowerPoint Sunusu</vt:lpstr>
      <vt:lpstr>PowerPoint Sunusu</vt:lpstr>
      <vt:lpstr>KADASTRO İŞLEMLERİ</vt:lpstr>
      <vt:lpstr>İFRAZ/TEVHİD</vt:lpstr>
      <vt:lpstr>TERK</vt:lpstr>
      <vt:lpstr>PowerPoint Sunusu</vt:lpstr>
      <vt:lpstr>YÜZÖLÇÜM DÜZELTMESİ</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İMAR PLANLARININ KONTROL</dc:title>
  <dc:creator>Havva ÇAKIR</dc:creator>
  <cp:lastModifiedBy>Havva ÇAKIR</cp:lastModifiedBy>
  <cp:revision>23</cp:revision>
  <cp:lastPrinted>2019-04-03T14:37:21Z</cp:lastPrinted>
  <dcterms:created xsi:type="dcterms:W3CDTF">2019-04-02T05:22:17Z</dcterms:created>
  <dcterms:modified xsi:type="dcterms:W3CDTF">2019-04-04T05:57:31Z</dcterms:modified>
</cp:coreProperties>
</file>