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56" r:id="rId2"/>
    <p:sldId id="257" r:id="rId3"/>
    <p:sldId id="278" r:id="rId4"/>
    <p:sldId id="280" r:id="rId5"/>
    <p:sldId id="279" r:id="rId6"/>
    <p:sldId id="295" r:id="rId7"/>
    <p:sldId id="259" r:id="rId8"/>
    <p:sldId id="283" r:id="rId9"/>
    <p:sldId id="262" r:id="rId10"/>
    <p:sldId id="263" r:id="rId11"/>
    <p:sldId id="291" r:id="rId12"/>
    <p:sldId id="290" r:id="rId13"/>
    <p:sldId id="292" r:id="rId14"/>
    <p:sldId id="293" r:id="rId15"/>
    <p:sldId id="272" r:id="rId16"/>
    <p:sldId id="271" r:id="rId17"/>
    <p:sldId id="275" r:id="rId18"/>
  </p:sldIdLst>
  <p:sldSz cx="12192000" cy="6858000"/>
  <p:notesSz cx="9872663" cy="6797675"/>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06" autoAdjust="0"/>
    <p:restoredTop sz="94660"/>
  </p:normalViewPr>
  <p:slideViewPr>
    <p:cSldViewPr snapToGrid="0">
      <p:cViewPr varScale="1">
        <p:scale>
          <a:sx n="60" d="100"/>
          <a:sy n="60" d="100"/>
        </p:scale>
        <p:origin x="108" y="2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1"/>
            <a:ext cx="4278154" cy="341064"/>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592224" y="1"/>
            <a:ext cx="4278154" cy="341064"/>
          </a:xfrm>
          <a:prstGeom prst="rect">
            <a:avLst/>
          </a:prstGeom>
        </p:spPr>
        <p:txBody>
          <a:bodyPr vert="horz" lIns="91440" tIns="45720" rIns="91440" bIns="45720" rtlCol="0"/>
          <a:lstStyle>
            <a:lvl1pPr algn="r">
              <a:defRPr sz="1200"/>
            </a:lvl1pPr>
          </a:lstStyle>
          <a:p>
            <a:fld id="{4D1E1C54-155D-46F5-A350-B5DD598FB409}" type="datetimeFigureOut">
              <a:rPr lang="tr-TR" smtClean="0"/>
              <a:t>11.03.2019</a:t>
            </a:fld>
            <a:endParaRPr lang="tr-TR"/>
          </a:p>
        </p:txBody>
      </p:sp>
      <p:sp>
        <p:nvSpPr>
          <p:cNvPr id="4" name="Altbilgi Yer Tutucusu 3"/>
          <p:cNvSpPr>
            <a:spLocks noGrp="1"/>
          </p:cNvSpPr>
          <p:nvPr>
            <p:ph type="ftr" sz="quarter" idx="2"/>
          </p:nvPr>
        </p:nvSpPr>
        <p:spPr>
          <a:xfrm>
            <a:off x="0" y="6456612"/>
            <a:ext cx="4278154" cy="341063"/>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592224" y="6456612"/>
            <a:ext cx="4278154" cy="341063"/>
          </a:xfrm>
          <a:prstGeom prst="rect">
            <a:avLst/>
          </a:prstGeom>
        </p:spPr>
        <p:txBody>
          <a:bodyPr vert="horz" lIns="91440" tIns="45720" rIns="91440" bIns="45720" rtlCol="0" anchor="b"/>
          <a:lstStyle>
            <a:lvl1pPr algn="r">
              <a:defRPr sz="1200"/>
            </a:lvl1pPr>
          </a:lstStyle>
          <a:p>
            <a:fld id="{E477AC57-479A-4C5F-A05C-2498527FE1DB}" type="slidenum">
              <a:rPr lang="tr-TR" smtClean="0"/>
              <a:t>‹#›</a:t>
            </a:fld>
            <a:endParaRPr lang="tr-TR"/>
          </a:p>
        </p:txBody>
      </p:sp>
    </p:spTree>
    <p:extLst>
      <p:ext uri="{BB962C8B-B14F-4D97-AF65-F5344CB8AC3E}">
        <p14:creationId xmlns:p14="http://schemas.microsoft.com/office/powerpoint/2010/main" val="26585057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1"/>
            <a:ext cx="4278154" cy="341064"/>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592224" y="1"/>
            <a:ext cx="4278154" cy="341064"/>
          </a:xfrm>
          <a:prstGeom prst="rect">
            <a:avLst/>
          </a:prstGeom>
        </p:spPr>
        <p:txBody>
          <a:bodyPr vert="horz" lIns="91440" tIns="45720" rIns="91440" bIns="45720" rtlCol="0"/>
          <a:lstStyle>
            <a:lvl1pPr algn="r">
              <a:defRPr sz="1200"/>
            </a:lvl1pPr>
          </a:lstStyle>
          <a:p>
            <a:fld id="{23689346-A5D7-4E1B-B1A2-39BD8E7B1A57}" type="datetimeFigureOut">
              <a:rPr lang="tr-TR" smtClean="0"/>
              <a:t>11.03.2019</a:t>
            </a:fld>
            <a:endParaRPr lang="tr-TR"/>
          </a:p>
        </p:txBody>
      </p:sp>
      <p:sp>
        <p:nvSpPr>
          <p:cNvPr id="4" name="Slayt Görüntüsü Yer Tutucusu 3"/>
          <p:cNvSpPr>
            <a:spLocks noGrp="1" noRot="1" noChangeAspect="1"/>
          </p:cNvSpPr>
          <p:nvPr>
            <p:ph type="sldImg" idx="2"/>
          </p:nvPr>
        </p:nvSpPr>
        <p:spPr>
          <a:xfrm>
            <a:off x="2897188" y="849313"/>
            <a:ext cx="4078287" cy="2293937"/>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87267" y="3271381"/>
            <a:ext cx="7898130" cy="2676585"/>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6456612"/>
            <a:ext cx="4278154" cy="341063"/>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592224" y="6456612"/>
            <a:ext cx="4278154" cy="341063"/>
          </a:xfrm>
          <a:prstGeom prst="rect">
            <a:avLst/>
          </a:prstGeom>
        </p:spPr>
        <p:txBody>
          <a:bodyPr vert="horz" lIns="91440" tIns="45720" rIns="91440" bIns="45720" rtlCol="0" anchor="b"/>
          <a:lstStyle>
            <a:lvl1pPr algn="r">
              <a:defRPr sz="1200"/>
            </a:lvl1pPr>
          </a:lstStyle>
          <a:p>
            <a:fld id="{DFAC4A8E-C726-4AB3-A2EE-87DC8AB96F5D}" type="slidenum">
              <a:rPr lang="tr-TR" smtClean="0"/>
              <a:t>‹#›</a:t>
            </a:fld>
            <a:endParaRPr lang="tr-TR"/>
          </a:p>
        </p:txBody>
      </p:sp>
    </p:spTree>
    <p:extLst>
      <p:ext uri="{BB962C8B-B14F-4D97-AF65-F5344CB8AC3E}">
        <p14:creationId xmlns:p14="http://schemas.microsoft.com/office/powerpoint/2010/main" val="932024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DFAC4A8E-C726-4AB3-A2EE-87DC8AB96F5D}" type="slidenum">
              <a:rPr lang="tr-TR" smtClean="0"/>
              <a:t>1</a:t>
            </a:fld>
            <a:endParaRPr lang="tr-TR"/>
          </a:p>
        </p:txBody>
      </p:sp>
    </p:spTree>
    <p:extLst>
      <p:ext uri="{BB962C8B-B14F-4D97-AF65-F5344CB8AC3E}">
        <p14:creationId xmlns:p14="http://schemas.microsoft.com/office/powerpoint/2010/main" val="2983534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DFAC4A8E-C726-4AB3-A2EE-87DC8AB96F5D}" type="slidenum">
              <a:rPr lang="tr-TR" smtClean="0"/>
              <a:t>8</a:t>
            </a:fld>
            <a:endParaRPr lang="tr-TR"/>
          </a:p>
        </p:txBody>
      </p:sp>
    </p:spTree>
    <p:extLst>
      <p:ext uri="{BB962C8B-B14F-4D97-AF65-F5344CB8AC3E}">
        <p14:creationId xmlns:p14="http://schemas.microsoft.com/office/powerpoint/2010/main" val="2599796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4" name="Veri Yer Tutucusu 3"/>
          <p:cNvSpPr>
            <a:spLocks noGrp="1"/>
          </p:cNvSpPr>
          <p:nvPr>
            <p:ph type="dt" sz="half" idx="10"/>
          </p:nvPr>
        </p:nvSpPr>
        <p:spPr/>
        <p:txBody>
          <a:bodyPr/>
          <a:lstStyle/>
          <a:p>
            <a:fld id="{C21FDD66-1B0B-446B-A6EE-336900479085}" type="datetimeFigureOut">
              <a:rPr lang="tr-TR" smtClean="0"/>
              <a:t>11.03.2019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86FD238-6EA2-41BB-AFF0-32A155026422}" type="slidenum">
              <a:rPr lang="tr-TR" smtClean="0"/>
              <a:t>‹#›</a:t>
            </a:fld>
            <a:endParaRPr lang="tr-TR"/>
          </a:p>
        </p:txBody>
      </p:sp>
    </p:spTree>
    <p:extLst>
      <p:ext uri="{BB962C8B-B14F-4D97-AF65-F5344CB8AC3E}">
        <p14:creationId xmlns:p14="http://schemas.microsoft.com/office/powerpoint/2010/main" val="2372214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C21FDD66-1B0B-446B-A6EE-336900479085}" type="datetimeFigureOut">
              <a:rPr lang="tr-TR" smtClean="0"/>
              <a:t>11.03.2019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86FD238-6EA2-41BB-AFF0-32A155026422}" type="slidenum">
              <a:rPr lang="tr-TR" smtClean="0"/>
              <a:t>‹#›</a:t>
            </a:fld>
            <a:endParaRPr lang="tr-TR"/>
          </a:p>
        </p:txBody>
      </p:sp>
    </p:spTree>
    <p:extLst>
      <p:ext uri="{BB962C8B-B14F-4D97-AF65-F5344CB8AC3E}">
        <p14:creationId xmlns:p14="http://schemas.microsoft.com/office/powerpoint/2010/main" val="3451495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C21FDD66-1B0B-446B-A6EE-336900479085}" type="datetimeFigureOut">
              <a:rPr lang="tr-TR" smtClean="0"/>
              <a:t>11.03.2019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86FD238-6EA2-41BB-AFF0-32A155026422}" type="slidenum">
              <a:rPr lang="tr-TR" smtClean="0"/>
              <a:t>‹#›</a:t>
            </a:fld>
            <a:endParaRPr lang="tr-TR"/>
          </a:p>
        </p:txBody>
      </p:sp>
    </p:spTree>
    <p:extLst>
      <p:ext uri="{BB962C8B-B14F-4D97-AF65-F5344CB8AC3E}">
        <p14:creationId xmlns:p14="http://schemas.microsoft.com/office/powerpoint/2010/main" val="39032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C21FDD66-1B0B-446B-A6EE-336900479085}" type="datetimeFigureOut">
              <a:rPr lang="tr-TR" smtClean="0"/>
              <a:t>11.03.2019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86FD238-6EA2-41BB-AFF0-32A155026422}" type="slidenum">
              <a:rPr lang="tr-TR" smtClean="0"/>
              <a:t>‹#›</a:t>
            </a:fld>
            <a:endParaRPr lang="tr-TR"/>
          </a:p>
        </p:txBody>
      </p:sp>
    </p:spTree>
    <p:extLst>
      <p:ext uri="{BB962C8B-B14F-4D97-AF65-F5344CB8AC3E}">
        <p14:creationId xmlns:p14="http://schemas.microsoft.com/office/powerpoint/2010/main" val="895558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fld id="{C21FDD66-1B0B-446B-A6EE-336900479085}" type="datetimeFigureOut">
              <a:rPr lang="tr-TR" smtClean="0"/>
              <a:t>11.03.2019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86FD238-6EA2-41BB-AFF0-32A155026422}" type="slidenum">
              <a:rPr lang="tr-TR" smtClean="0"/>
              <a:t>‹#›</a:t>
            </a:fld>
            <a:endParaRPr lang="tr-TR"/>
          </a:p>
        </p:txBody>
      </p:sp>
    </p:spTree>
    <p:extLst>
      <p:ext uri="{BB962C8B-B14F-4D97-AF65-F5344CB8AC3E}">
        <p14:creationId xmlns:p14="http://schemas.microsoft.com/office/powerpoint/2010/main" val="2710689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C21FDD66-1B0B-446B-A6EE-336900479085}" type="datetimeFigureOut">
              <a:rPr lang="tr-TR" smtClean="0"/>
              <a:t>11.03.2019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86FD238-6EA2-41BB-AFF0-32A155026422}" type="slidenum">
              <a:rPr lang="tr-TR" smtClean="0"/>
              <a:t>‹#›</a:t>
            </a:fld>
            <a:endParaRPr lang="tr-TR"/>
          </a:p>
        </p:txBody>
      </p:sp>
    </p:spTree>
    <p:extLst>
      <p:ext uri="{BB962C8B-B14F-4D97-AF65-F5344CB8AC3E}">
        <p14:creationId xmlns:p14="http://schemas.microsoft.com/office/powerpoint/2010/main" val="2429549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C21FDD66-1B0B-446B-A6EE-336900479085}" type="datetimeFigureOut">
              <a:rPr lang="tr-TR" smtClean="0"/>
              <a:t>11.03.2019</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86FD238-6EA2-41BB-AFF0-32A155026422}" type="slidenum">
              <a:rPr lang="tr-TR" smtClean="0"/>
              <a:t>‹#›</a:t>
            </a:fld>
            <a:endParaRPr lang="tr-TR"/>
          </a:p>
        </p:txBody>
      </p:sp>
    </p:spTree>
    <p:extLst>
      <p:ext uri="{BB962C8B-B14F-4D97-AF65-F5344CB8AC3E}">
        <p14:creationId xmlns:p14="http://schemas.microsoft.com/office/powerpoint/2010/main" val="2468024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C21FDD66-1B0B-446B-A6EE-336900479085}" type="datetimeFigureOut">
              <a:rPr lang="tr-TR" smtClean="0"/>
              <a:t>11.03.2019</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86FD238-6EA2-41BB-AFF0-32A155026422}" type="slidenum">
              <a:rPr lang="tr-TR" smtClean="0"/>
              <a:t>‹#›</a:t>
            </a:fld>
            <a:endParaRPr lang="tr-TR"/>
          </a:p>
        </p:txBody>
      </p:sp>
    </p:spTree>
    <p:extLst>
      <p:ext uri="{BB962C8B-B14F-4D97-AF65-F5344CB8AC3E}">
        <p14:creationId xmlns:p14="http://schemas.microsoft.com/office/powerpoint/2010/main" val="258523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C21FDD66-1B0B-446B-A6EE-336900479085}" type="datetimeFigureOut">
              <a:rPr lang="tr-TR" smtClean="0"/>
              <a:t>11.03.2019</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86FD238-6EA2-41BB-AFF0-32A155026422}" type="slidenum">
              <a:rPr lang="tr-TR" smtClean="0"/>
              <a:t>‹#›</a:t>
            </a:fld>
            <a:endParaRPr lang="tr-TR"/>
          </a:p>
        </p:txBody>
      </p:sp>
    </p:spTree>
    <p:extLst>
      <p:ext uri="{BB962C8B-B14F-4D97-AF65-F5344CB8AC3E}">
        <p14:creationId xmlns:p14="http://schemas.microsoft.com/office/powerpoint/2010/main" val="885385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C21FDD66-1B0B-446B-A6EE-336900479085}" type="datetimeFigureOut">
              <a:rPr lang="tr-TR" smtClean="0"/>
              <a:t>11.03.2019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86FD238-6EA2-41BB-AFF0-32A155026422}" type="slidenum">
              <a:rPr lang="tr-TR" smtClean="0"/>
              <a:t>‹#›</a:t>
            </a:fld>
            <a:endParaRPr lang="tr-TR"/>
          </a:p>
        </p:txBody>
      </p:sp>
    </p:spTree>
    <p:extLst>
      <p:ext uri="{BB962C8B-B14F-4D97-AF65-F5344CB8AC3E}">
        <p14:creationId xmlns:p14="http://schemas.microsoft.com/office/powerpoint/2010/main" val="2645183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fld id="{C21FDD66-1B0B-446B-A6EE-336900479085}" type="datetimeFigureOut">
              <a:rPr lang="tr-TR" smtClean="0"/>
              <a:t>11.03.2019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86FD238-6EA2-41BB-AFF0-32A155026422}" type="slidenum">
              <a:rPr lang="tr-TR" smtClean="0"/>
              <a:t>‹#›</a:t>
            </a:fld>
            <a:endParaRPr lang="tr-TR"/>
          </a:p>
        </p:txBody>
      </p:sp>
    </p:spTree>
    <p:extLst>
      <p:ext uri="{BB962C8B-B14F-4D97-AF65-F5344CB8AC3E}">
        <p14:creationId xmlns:p14="http://schemas.microsoft.com/office/powerpoint/2010/main" val="3481583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1FDD66-1B0B-446B-A6EE-336900479085}" type="datetimeFigureOut">
              <a:rPr lang="tr-TR" smtClean="0"/>
              <a:t>11.03.2019</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6FD238-6EA2-41BB-AFF0-32A155026422}" type="slidenum">
              <a:rPr lang="tr-TR" smtClean="0"/>
              <a:t>‹#›</a:t>
            </a:fld>
            <a:endParaRPr lang="tr-TR"/>
          </a:p>
        </p:txBody>
      </p:sp>
    </p:spTree>
    <p:extLst>
      <p:ext uri="{BB962C8B-B14F-4D97-AF65-F5344CB8AC3E}">
        <p14:creationId xmlns:p14="http://schemas.microsoft.com/office/powerpoint/2010/main" val="20460019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1348509" y="3613870"/>
            <a:ext cx="9319491" cy="1643929"/>
          </a:xfrm>
        </p:spPr>
        <p:txBody>
          <a:bodyPr>
            <a:normAutofit/>
          </a:bodyPr>
          <a:lstStyle/>
          <a:p>
            <a:r>
              <a:rPr lang="tr-TR" altLang="tr-TR" sz="3600" b="1" dirty="0">
                <a:latin typeface="Constantia" panose="02030602050306030303" pitchFamily="18" charset="0"/>
              </a:rPr>
              <a:t>T.C.</a:t>
            </a:r>
            <a:br>
              <a:rPr lang="tr-TR" altLang="tr-TR" sz="3600" b="1" dirty="0">
                <a:latin typeface="Constantia" panose="02030602050306030303" pitchFamily="18" charset="0"/>
              </a:rPr>
            </a:br>
            <a:r>
              <a:rPr lang="tr-TR" altLang="tr-TR" sz="3600" b="1" dirty="0" smtClean="0">
                <a:latin typeface="Constantia" panose="02030602050306030303" pitchFamily="18" charset="0"/>
              </a:rPr>
              <a:t>Kırklareli </a:t>
            </a:r>
            <a:r>
              <a:rPr lang="tr-TR" altLang="tr-TR" sz="3600" b="1" dirty="0">
                <a:latin typeface="Constantia" panose="02030602050306030303" pitchFamily="18" charset="0"/>
              </a:rPr>
              <a:t>Valiliği</a:t>
            </a:r>
            <a:br>
              <a:rPr lang="tr-TR" altLang="tr-TR" sz="3600" b="1" dirty="0">
                <a:latin typeface="Constantia" panose="02030602050306030303" pitchFamily="18" charset="0"/>
              </a:rPr>
            </a:br>
            <a:r>
              <a:rPr lang="tr-TR" altLang="tr-TR" sz="3600" b="1" dirty="0">
                <a:latin typeface="Constantia" panose="02030602050306030303" pitchFamily="18" charset="0"/>
              </a:rPr>
              <a:t> Çevre ve Şehircilik Müdürlüğü</a:t>
            </a:r>
            <a:endParaRPr lang="tr-TR" sz="3600" dirty="0"/>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24807" y="113435"/>
            <a:ext cx="1846378" cy="1778523"/>
          </a:xfrm>
          <a:prstGeom prst="rect">
            <a:avLst/>
          </a:prstGeom>
        </p:spPr>
      </p:pic>
      <p:cxnSp>
        <p:nvCxnSpPr>
          <p:cNvPr id="5" name="Düz Bağlayıcı 4"/>
          <p:cNvCxnSpPr/>
          <p:nvPr/>
        </p:nvCxnSpPr>
        <p:spPr>
          <a:xfrm flipH="1">
            <a:off x="731520" y="1002697"/>
            <a:ext cx="9393287" cy="13303"/>
          </a:xfrm>
          <a:prstGeom prst="line">
            <a:avLst/>
          </a:prstGeom>
          <a:ln w="38100">
            <a:solidFill>
              <a:srgbClr val="CC0000"/>
            </a:solidFill>
          </a:ln>
        </p:spPr>
        <p:style>
          <a:lnRef idx="1">
            <a:schemeClr val="accent2"/>
          </a:lnRef>
          <a:fillRef idx="0">
            <a:schemeClr val="accent2"/>
          </a:fillRef>
          <a:effectRef idx="0">
            <a:schemeClr val="accent2"/>
          </a:effectRef>
          <a:fontRef idx="minor">
            <a:schemeClr val="tx1"/>
          </a:fontRef>
        </p:style>
      </p:cxnSp>
      <p:sp>
        <p:nvSpPr>
          <p:cNvPr id="2" name="Metin kutusu 1"/>
          <p:cNvSpPr txBox="1"/>
          <p:nvPr/>
        </p:nvSpPr>
        <p:spPr>
          <a:xfrm>
            <a:off x="655781" y="1958109"/>
            <a:ext cx="10898910" cy="646331"/>
          </a:xfrm>
          <a:prstGeom prst="rect">
            <a:avLst/>
          </a:prstGeom>
          <a:noFill/>
        </p:spPr>
        <p:txBody>
          <a:bodyPr wrap="square" rtlCol="0">
            <a:spAutoFit/>
          </a:bodyPr>
          <a:lstStyle/>
          <a:p>
            <a:pPr algn="ctr"/>
            <a:r>
              <a:rPr lang="tr-TR" sz="3600" b="1" dirty="0" smtClean="0"/>
              <a:t>ELEKTRONİK BETON İZLEME SİSTEMİ (EBİS)</a:t>
            </a:r>
            <a:endParaRPr lang="tr-TR" sz="3600" b="1" dirty="0"/>
          </a:p>
        </p:txBody>
      </p:sp>
      <p:sp>
        <p:nvSpPr>
          <p:cNvPr id="7" name="Alt Başlık 2"/>
          <p:cNvSpPr txBox="1">
            <a:spLocks/>
          </p:cNvSpPr>
          <p:nvPr/>
        </p:nvSpPr>
        <p:spPr>
          <a:xfrm>
            <a:off x="1694873" y="1447477"/>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tr-TR" sz="3600" dirty="0"/>
          </a:p>
        </p:txBody>
      </p:sp>
    </p:spTree>
    <p:extLst>
      <p:ext uri="{BB962C8B-B14F-4D97-AF65-F5344CB8AC3E}">
        <p14:creationId xmlns:p14="http://schemas.microsoft.com/office/powerpoint/2010/main" val="5920752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Düz Bağlayıcı 4"/>
          <p:cNvCxnSpPr/>
          <p:nvPr/>
        </p:nvCxnSpPr>
        <p:spPr>
          <a:xfrm flipH="1">
            <a:off x="731520" y="1002697"/>
            <a:ext cx="9393287" cy="13303"/>
          </a:xfrm>
          <a:prstGeom prst="line">
            <a:avLst/>
          </a:prstGeom>
          <a:ln w="38100">
            <a:solidFill>
              <a:srgbClr val="CC0000"/>
            </a:solidFill>
          </a:ln>
        </p:spPr>
        <p:style>
          <a:lnRef idx="1">
            <a:schemeClr val="accent2"/>
          </a:lnRef>
          <a:fillRef idx="0">
            <a:schemeClr val="accent2"/>
          </a:fillRef>
          <a:effectRef idx="0">
            <a:schemeClr val="accent2"/>
          </a:effectRef>
          <a:fontRef idx="minor">
            <a:schemeClr val="tx1"/>
          </a:fontRef>
        </p:style>
      </p:cxnSp>
      <p:sp>
        <p:nvSpPr>
          <p:cNvPr id="6" name="Metin kutusu 5"/>
          <p:cNvSpPr txBox="1"/>
          <p:nvPr/>
        </p:nvSpPr>
        <p:spPr>
          <a:xfrm>
            <a:off x="655782" y="525642"/>
            <a:ext cx="8020858" cy="1015663"/>
          </a:xfrm>
          <a:prstGeom prst="rect">
            <a:avLst/>
          </a:prstGeom>
          <a:noFill/>
        </p:spPr>
        <p:txBody>
          <a:bodyPr wrap="square" rtlCol="0">
            <a:spAutoFit/>
          </a:bodyPr>
          <a:lstStyle/>
          <a:p>
            <a:r>
              <a:rPr lang="tr-TR" sz="2800" b="1" dirty="0" smtClean="0"/>
              <a:t>2.2-EBİS MOBİL UYGULAMA </a:t>
            </a:r>
            <a:r>
              <a:rPr lang="tr-TR" sz="3200" b="1" dirty="0"/>
              <a:t>/ </a:t>
            </a:r>
            <a:r>
              <a:rPr lang="tr-TR" sz="2800" b="1" dirty="0"/>
              <a:t>NUMUNE ALMA</a:t>
            </a:r>
          </a:p>
          <a:p>
            <a:endParaRPr lang="tr-TR" sz="2800" b="1" dirty="0"/>
          </a:p>
        </p:txBody>
      </p:sp>
      <p:pic>
        <p:nvPicPr>
          <p:cNvPr id="9" name="Resim 8" descr="C:\Users\taha.yildiz\Desktop\EBİS Mobil Ekranlar\Screenshot_2018-07-11-17-25-28.jpg">
            <a:extLst>
              <a:ext uri="{FF2B5EF4-FFF2-40B4-BE49-F238E27FC236}">
                <a16:creationId xmlns="" xmlns:a16="http://schemas.microsoft.com/office/drawing/2014/main" id="{4CE4A65E-C432-4A6A-B3A7-EF9ADDC20AC6}"/>
              </a:ext>
            </a:extLst>
          </p:cNvPr>
          <p:cNvPicPr/>
          <p:nvPr/>
        </p:nvPicPr>
        <p:blipFill rotWithShape="1">
          <a:blip r:embed="rId2" cstate="print">
            <a:extLst>
              <a:ext uri="{28A0092B-C50C-407E-A947-70E740481C1C}">
                <a14:useLocalDpi xmlns:a14="http://schemas.microsoft.com/office/drawing/2010/main" val="0"/>
              </a:ext>
            </a:extLst>
          </a:blip>
          <a:srcRect t="4021"/>
          <a:stretch/>
        </p:blipFill>
        <p:spPr bwMode="auto">
          <a:xfrm>
            <a:off x="731520" y="1891958"/>
            <a:ext cx="2756943" cy="4523453"/>
          </a:xfrm>
          <a:prstGeom prst="rect">
            <a:avLst/>
          </a:prstGeom>
          <a:noFill/>
          <a:ln>
            <a:noFill/>
          </a:ln>
          <a:extLst>
            <a:ext uri="{53640926-AAD7-44D8-BBD7-CCE9431645EC}">
              <a14:shadowObscured xmlns:a14="http://schemas.microsoft.com/office/drawing/2010/main"/>
            </a:ext>
          </a:extLst>
        </p:spPr>
      </p:pic>
      <p:pic>
        <p:nvPicPr>
          <p:cNvPr id="10" name="Resim 9">
            <a:extLst>
              <a:ext uri="{FF2B5EF4-FFF2-40B4-BE49-F238E27FC236}">
                <a16:creationId xmlns="" xmlns:a16="http://schemas.microsoft.com/office/drawing/2014/main" id="{4D90BDE6-B299-4DCE-A5EA-2F9C6914795C}"/>
              </a:ext>
            </a:extLst>
          </p:cNvPr>
          <p:cNvPicPr>
            <a:picLocks noChangeAspect="1"/>
          </p:cNvPicPr>
          <p:nvPr/>
        </p:nvPicPr>
        <p:blipFill>
          <a:blip r:embed="rId3"/>
          <a:stretch>
            <a:fillRect/>
          </a:stretch>
        </p:blipFill>
        <p:spPr>
          <a:xfrm>
            <a:off x="4378037" y="1905262"/>
            <a:ext cx="2829509" cy="4510149"/>
          </a:xfrm>
          <a:prstGeom prst="rect">
            <a:avLst/>
          </a:prstGeom>
        </p:spPr>
      </p:pic>
      <p:pic>
        <p:nvPicPr>
          <p:cNvPr id="11" name="Resim 10">
            <a:extLst>
              <a:ext uri="{FF2B5EF4-FFF2-40B4-BE49-F238E27FC236}">
                <a16:creationId xmlns="" xmlns:a16="http://schemas.microsoft.com/office/drawing/2014/main" id="{51DA8289-864B-45A7-B935-47A2FD0FE4B0}"/>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7950102" y="1905262"/>
            <a:ext cx="2901244" cy="451014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5095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4807" y="113435"/>
            <a:ext cx="1846378" cy="1778523"/>
          </a:xfrm>
          <a:prstGeom prst="rect">
            <a:avLst/>
          </a:prstGeom>
        </p:spPr>
      </p:pic>
      <p:cxnSp>
        <p:nvCxnSpPr>
          <p:cNvPr id="5" name="Düz Bağlayıcı 4"/>
          <p:cNvCxnSpPr/>
          <p:nvPr/>
        </p:nvCxnSpPr>
        <p:spPr>
          <a:xfrm flipH="1">
            <a:off x="731520" y="1002697"/>
            <a:ext cx="9393287" cy="13303"/>
          </a:xfrm>
          <a:prstGeom prst="line">
            <a:avLst/>
          </a:prstGeom>
          <a:ln w="38100">
            <a:solidFill>
              <a:srgbClr val="CC0000"/>
            </a:solidFill>
          </a:ln>
        </p:spPr>
        <p:style>
          <a:lnRef idx="1">
            <a:schemeClr val="accent2"/>
          </a:lnRef>
          <a:fillRef idx="0">
            <a:schemeClr val="accent2"/>
          </a:fillRef>
          <a:effectRef idx="0">
            <a:schemeClr val="accent2"/>
          </a:effectRef>
          <a:fontRef idx="minor">
            <a:schemeClr val="tx1"/>
          </a:fontRef>
        </p:style>
      </p:cxnSp>
      <p:sp>
        <p:nvSpPr>
          <p:cNvPr id="6" name="Metin kutusu 5"/>
          <p:cNvSpPr txBox="1"/>
          <p:nvPr/>
        </p:nvSpPr>
        <p:spPr>
          <a:xfrm>
            <a:off x="591394" y="478927"/>
            <a:ext cx="7697586" cy="969496"/>
          </a:xfrm>
          <a:prstGeom prst="rect">
            <a:avLst/>
          </a:prstGeom>
          <a:noFill/>
        </p:spPr>
        <p:txBody>
          <a:bodyPr wrap="square" rtlCol="0">
            <a:spAutoFit/>
          </a:bodyPr>
          <a:lstStyle/>
          <a:p>
            <a:r>
              <a:rPr lang="tr-TR" sz="2800" b="1" dirty="0" smtClean="0"/>
              <a:t>2.3-EBİS MOBİL UYGULAMA </a:t>
            </a:r>
            <a:r>
              <a:rPr lang="tr-TR" sz="3200" b="1" dirty="0"/>
              <a:t>/ </a:t>
            </a:r>
            <a:r>
              <a:rPr lang="tr-TR" sz="2800" b="1" dirty="0" smtClean="0"/>
              <a:t>NUMUNE ŞAHİTLİĞİ</a:t>
            </a:r>
            <a:endParaRPr lang="tr-TR" sz="2800" b="1" dirty="0"/>
          </a:p>
          <a:p>
            <a:endParaRPr lang="tr-TR" sz="2500" b="1" dirty="0"/>
          </a:p>
        </p:txBody>
      </p:sp>
      <p:pic>
        <p:nvPicPr>
          <p:cNvPr id="8" name="Resim 7"/>
          <p:cNvPicPr/>
          <p:nvPr/>
        </p:nvPicPr>
        <p:blipFill rotWithShape="1">
          <a:blip r:embed="rId3"/>
          <a:srcRect l="29210" t="33704" r="13250" b="13974"/>
          <a:stretch/>
        </p:blipFill>
        <p:spPr bwMode="auto">
          <a:xfrm>
            <a:off x="949570" y="1292470"/>
            <a:ext cx="8621322" cy="47742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924603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4807" y="113435"/>
            <a:ext cx="1846378" cy="1778523"/>
          </a:xfrm>
          <a:prstGeom prst="rect">
            <a:avLst/>
          </a:prstGeom>
        </p:spPr>
      </p:pic>
      <p:cxnSp>
        <p:nvCxnSpPr>
          <p:cNvPr id="5" name="Düz Bağlayıcı 4"/>
          <p:cNvCxnSpPr/>
          <p:nvPr/>
        </p:nvCxnSpPr>
        <p:spPr>
          <a:xfrm flipH="1">
            <a:off x="731520" y="1002697"/>
            <a:ext cx="9393287" cy="13303"/>
          </a:xfrm>
          <a:prstGeom prst="line">
            <a:avLst/>
          </a:prstGeom>
          <a:ln w="38100">
            <a:solidFill>
              <a:srgbClr val="CC0000"/>
            </a:solidFill>
          </a:ln>
        </p:spPr>
        <p:style>
          <a:lnRef idx="1">
            <a:schemeClr val="accent2"/>
          </a:lnRef>
          <a:fillRef idx="0">
            <a:schemeClr val="accent2"/>
          </a:fillRef>
          <a:effectRef idx="0">
            <a:schemeClr val="accent2"/>
          </a:effectRef>
          <a:fontRef idx="minor">
            <a:schemeClr val="tx1"/>
          </a:fontRef>
        </p:style>
      </p:cxnSp>
      <p:sp>
        <p:nvSpPr>
          <p:cNvPr id="6" name="Metin kutusu 5"/>
          <p:cNvSpPr txBox="1"/>
          <p:nvPr/>
        </p:nvSpPr>
        <p:spPr>
          <a:xfrm>
            <a:off x="591394" y="478927"/>
            <a:ext cx="7697586" cy="907941"/>
          </a:xfrm>
          <a:prstGeom prst="rect">
            <a:avLst/>
          </a:prstGeom>
          <a:noFill/>
        </p:spPr>
        <p:txBody>
          <a:bodyPr wrap="square" rtlCol="0">
            <a:spAutoFit/>
          </a:bodyPr>
          <a:lstStyle/>
          <a:p>
            <a:r>
              <a:rPr lang="tr-TR" sz="2800" b="1" dirty="0" smtClean="0"/>
              <a:t>3-ŞANTİYEDEN NUMUNE ÇIKIŞI VE KÜRLEME</a:t>
            </a:r>
            <a:endParaRPr lang="tr-TR" sz="2800" b="1" dirty="0"/>
          </a:p>
          <a:p>
            <a:endParaRPr lang="tr-TR" sz="2500" b="1" dirty="0"/>
          </a:p>
        </p:txBody>
      </p:sp>
      <p:pic>
        <p:nvPicPr>
          <p:cNvPr id="8" name="Resim 7"/>
          <p:cNvPicPr/>
          <p:nvPr/>
        </p:nvPicPr>
        <p:blipFill rotWithShape="1">
          <a:blip r:embed="rId3"/>
          <a:srcRect t="19596" r="1565" b="15344"/>
          <a:stretch/>
        </p:blipFill>
        <p:spPr bwMode="auto">
          <a:xfrm>
            <a:off x="731521" y="1213338"/>
            <a:ext cx="8051994" cy="36048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788005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4807" y="113435"/>
            <a:ext cx="1846378" cy="1778523"/>
          </a:xfrm>
          <a:prstGeom prst="rect">
            <a:avLst/>
          </a:prstGeom>
        </p:spPr>
      </p:pic>
      <p:cxnSp>
        <p:nvCxnSpPr>
          <p:cNvPr id="5" name="Düz Bağlayıcı 4"/>
          <p:cNvCxnSpPr/>
          <p:nvPr/>
        </p:nvCxnSpPr>
        <p:spPr>
          <a:xfrm flipH="1">
            <a:off x="731520" y="1002697"/>
            <a:ext cx="9393287" cy="13303"/>
          </a:xfrm>
          <a:prstGeom prst="line">
            <a:avLst/>
          </a:prstGeom>
          <a:ln w="38100">
            <a:solidFill>
              <a:srgbClr val="CC0000"/>
            </a:solidFill>
          </a:ln>
        </p:spPr>
        <p:style>
          <a:lnRef idx="1">
            <a:schemeClr val="accent2"/>
          </a:lnRef>
          <a:fillRef idx="0">
            <a:schemeClr val="accent2"/>
          </a:fillRef>
          <a:effectRef idx="0">
            <a:schemeClr val="accent2"/>
          </a:effectRef>
          <a:fontRef idx="minor">
            <a:schemeClr val="tx1"/>
          </a:fontRef>
        </p:style>
      </p:cxnSp>
      <p:sp>
        <p:nvSpPr>
          <p:cNvPr id="6" name="Metin kutusu 5"/>
          <p:cNvSpPr txBox="1"/>
          <p:nvPr/>
        </p:nvSpPr>
        <p:spPr>
          <a:xfrm>
            <a:off x="411480" y="525642"/>
            <a:ext cx="9631680" cy="523220"/>
          </a:xfrm>
          <a:prstGeom prst="rect">
            <a:avLst/>
          </a:prstGeom>
          <a:noFill/>
        </p:spPr>
        <p:txBody>
          <a:bodyPr wrap="square" rtlCol="0">
            <a:spAutoFit/>
          </a:bodyPr>
          <a:lstStyle/>
          <a:p>
            <a:r>
              <a:rPr lang="tr-TR" sz="2800" b="1" dirty="0"/>
              <a:t> </a:t>
            </a:r>
            <a:r>
              <a:rPr lang="tr-TR" sz="2800" b="1" dirty="0" smtClean="0"/>
              <a:t>3.1-EBİS </a:t>
            </a:r>
            <a:r>
              <a:rPr lang="tr-TR" sz="2800" b="1" dirty="0"/>
              <a:t>MOBİL UYGULAMA </a:t>
            </a:r>
            <a:r>
              <a:rPr lang="tr-TR" sz="2800" b="1" dirty="0" smtClean="0"/>
              <a:t>/</a:t>
            </a:r>
            <a:r>
              <a:rPr lang="tr-TR" sz="2400" b="1" dirty="0" smtClean="0"/>
              <a:t>ŞANTİYE ÇIKIŞ MODÜLÜ VE KÜRLEME</a:t>
            </a:r>
            <a:endParaRPr lang="tr-TR" sz="2400" b="1" dirty="0"/>
          </a:p>
        </p:txBody>
      </p:sp>
      <p:pic>
        <p:nvPicPr>
          <p:cNvPr id="14" name="Resim 13"/>
          <p:cNvPicPr/>
          <p:nvPr/>
        </p:nvPicPr>
        <p:blipFill rotWithShape="1">
          <a:blip r:embed="rId3"/>
          <a:srcRect l="26455" t="28806" r="10714" b="13776"/>
          <a:stretch/>
        </p:blipFill>
        <p:spPr bwMode="auto">
          <a:xfrm>
            <a:off x="1016098" y="1170335"/>
            <a:ext cx="6229349" cy="3709981"/>
          </a:xfrm>
          <a:prstGeom prst="rect">
            <a:avLst/>
          </a:prstGeom>
          <a:ln>
            <a:noFill/>
          </a:ln>
          <a:extLst>
            <a:ext uri="{53640926-AAD7-44D8-BBD7-CCE9431645EC}">
              <a14:shadowObscured xmlns:a14="http://schemas.microsoft.com/office/drawing/2010/main"/>
            </a:ext>
          </a:extLst>
        </p:spPr>
      </p:pic>
      <p:pic>
        <p:nvPicPr>
          <p:cNvPr id="16" name="Resim 15"/>
          <p:cNvPicPr/>
          <p:nvPr/>
        </p:nvPicPr>
        <p:blipFill rotWithShape="1">
          <a:blip r:embed="rId4"/>
          <a:srcRect l="25353" t="30375" r="8841" b="17696"/>
          <a:stretch/>
        </p:blipFill>
        <p:spPr bwMode="auto">
          <a:xfrm>
            <a:off x="6646986" y="3604847"/>
            <a:ext cx="5169876" cy="29630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13430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4807" y="113435"/>
            <a:ext cx="1846378" cy="1778523"/>
          </a:xfrm>
          <a:prstGeom prst="rect">
            <a:avLst/>
          </a:prstGeom>
        </p:spPr>
      </p:pic>
      <p:cxnSp>
        <p:nvCxnSpPr>
          <p:cNvPr id="5" name="Düz Bağlayıcı 4"/>
          <p:cNvCxnSpPr/>
          <p:nvPr/>
        </p:nvCxnSpPr>
        <p:spPr>
          <a:xfrm flipH="1">
            <a:off x="731520" y="1002697"/>
            <a:ext cx="9393287" cy="13303"/>
          </a:xfrm>
          <a:prstGeom prst="line">
            <a:avLst/>
          </a:prstGeom>
          <a:ln w="38100">
            <a:solidFill>
              <a:srgbClr val="CC0000"/>
            </a:solidFill>
          </a:ln>
        </p:spPr>
        <p:style>
          <a:lnRef idx="1">
            <a:schemeClr val="accent2"/>
          </a:lnRef>
          <a:fillRef idx="0">
            <a:schemeClr val="accent2"/>
          </a:fillRef>
          <a:effectRef idx="0">
            <a:schemeClr val="accent2"/>
          </a:effectRef>
          <a:fontRef idx="minor">
            <a:schemeClr val="tx1"/>
          </a:fontRef>
        </p:style>
      </p:cxnSp>
      <p:sp>
        <p:nvSpPr>
          <p:cNvPr id="2" name="Dikdörtgen 1"/>
          <p:cNvSpPr/>
          <p:nvPr/>
        </p:nvSpPr>
        <p:spPr>
          <a:xfrm>
            <a:off x="652339" y="538946"/>
            <a:ext cx="4933210" cy="523220"/>
          </a:xfrm>
          <a:prstGeom prst="rect">
            <a:avLst/>
          </a:prstGeom>
        </p:spPr>
        <p:txBody>
          <a:bodyPr wrap="none">
            <a:spAutoFit/>
          </a:bodyPr>
          <a:lstStyle/>
          <a:p>
            <a:r>
              <a:rPr lang="tr-TR" sz="2800" b="1" dirty="0" smtClean="0"/>
              <a:t>4-LABORATUVAR DENEY SÜRECİ</a:t>
            </a:r>
            <a:endParaRPr lang="tr-TR" sz="2800" b="1" dirty="0"/>
          </a:p>
        </p:txBody>
      </p:sp>
      <p:pic>
        <p:nvPicPr>
          <p:cNvPr id="26" name="Resim 25"/>
          <p:cNvPicPr/>
          <p:nvPr/>
        </p:nvPicPr>
        <p:blipFill rotWithShape="1">
          <a:blip r:embed="rId3"/>
          <a:srcRect l="22046" t="41544" r="20966" b="21615"/>
          <a:stretch/>
        </p:blipFill>
        <p:spPr bwMode="auto">
          <a:xfrm>
            <a:off x="1315720" y="1390015"/>
            <a:ext cx="5214620" cy="2359025"/>
          </a:xfrm>
          <a:prstGeom prst="rect">
            <a:avLst/>
          </a:prstGeom>
          <a:ln>
            <a:noFill/>
          </a:ln>
          <a:extLst>
            <a:ext uri="{53640926-AAD7-44D8-BBD7-CCE9431645EC}">
              <a14:shadowObscured xmlns:a14="http://schemas.microsoft.com/office/drawing/2010/main"/>
            </a:ext>
          </a:extLst>
        </p:spPr>
      </p:pic>
      <p:pic>
        <p:nvPicPr>
          <p:cNvPr id="28" name="Resim 27"/>
          <p:cNvPicPr/>
          <p:nvPr/>
        </p:nvPicPr>
        <p:blipFill rotWithShape="1">
          <a:blip r:embed="rId4"/>
          <a:srcRect l="22707" t="40172" r="1124" b="12797"/>
          <a:stretch/>
        </p:blipFill>
        <p:spPr bwMode="auto">
          <a:xfrm>
            <a:off x="838200" y="4076888"/>
            <a:ext cx="5113019" cy="2148652"/>
          </a:xfrm>
          <a:prstGeom prst="rect">
            <a:avLst/>
          </a:prstGeom>
          <a:ln>
            <a:noFill/>
          </a:ln>
          <a:extLst>
            <a:ext uri="{53640926-AAD7-44D8-BBD7-CCE9431645EC}">
              <a14:shadowObscured xmlns:a14="http://schemas.microsoft.com/office/drawing/2010/main"/>
            </a:ext>
          </a:extLst>
        </p:spPr>
      </p:pic>
      <p:pic>
        <p:nvPicPr>
          <p:cNvPr id="29" name="Resim 28"/>
          <p:cNvPicPr/>
          <p:nvPr/>
        </p:nvPicPr>
        <p:blipFill rotWithShape="1">
          <a:blip r:embed="rId5"/>
          <a:srcRect l="20723" t="25475" r="573" b="11620"/>
          <a:stretch/>
        </p:blipFill>
        <p:spPr bwMode="auto">
          <a:xfrm>
            <a:off x="6156960" y="2979420"/>
            <a:ext cx="5562600" cy="33070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829012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4807" y="113435"/>
            <a:ext cx="1846378" cy="1778523"/>
          </a:xfrm>
          <a:prstGeom prst="rect">
            <a:avLst/>
          </a:prstGeom>
        </p:spPr>
      </p:pic>
      <p:cxnSp>
        <p:nvCxnSpPr>
          <p:cNvPr id="5" name="Düz Bağlayıcı 4"/>
          <p:cNvCxnSpPr/>
          <p:nvPr/>
        </p:nvCxnSpPr>
        <p:spPr>
          <a:xfrm flipH="1">
            <a:off x="731520" y="1002697"/>
            <a:ext cx="9393287" cy="13303"/>
          </a:xfrm>
          <a:prstGeom prst="line">
            <a:avLst/>
          </a:prstGeom>
          <a:ln w="38100">
            <a:solidFill>
              <a:srgbClr val="CC0000"/>
            </a:solidFill>
          </a:ln>
        </p:spPr>
        <p:style>
          <a:lnRef idx="1">
            <a:schemeClr val="accent2"/>
          </a:lnRef>
          <a:fillRef idx="0">
            <a:schemeClr val="accent2"/>
          </a:fillRef>
          <a:effectRef idx="0">
            <a:schemeClr val="accent2"/>
          </a:effectRef>
          <a:fontRef idx="minor">
            <a:schemeClr val="tx1"/>
          </a:fontRef>
        </p:style>
      </p:cxnSp>
      <p:sp>
        <p:nvSpPr>
          <p:cNvPr id="6" name="Metin kutusu 5"/>
          <p:cNvSpPr txBox="1"/>
          <p:nvPr/>
        </p:nvSpPr>
        <p:spPr>
          <a:xfrm>
            <a:off x="526349" y="538946"/>
            <a:ext cx="7752080" cy="523220"/>
          </a:xfrm>
          <a:prstGeom prst="rect">
            <a:avLst/>
          </a:prstGeom>
          <a:noFill/>
        </p:spPr>
        <p:txBody>
          <a:bodyPr wrap="square" rtlCol="0">
            <a:spAutoFit/>
          </a:bodyPr>
          <a:lstStyle/>
          <a:p>
            <a:r>
              <a:rPr lang="tr-TR" sz="2800" b="1" dirty="0" smtClean="0"/>
              <a:t> 5-NUMUNE İZLEME SÜRECİ</a:t>
            </a:r>
            <a:endParaRPr lang="tr-TR" sz="2800" b="1" dirty="0"/>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859" y="1237673"/>
            <a:ext cx="8201781" cy="5070763"/>
          </a:xfrm>
          <a:prstGeom prst="rect">
            <a:avLst/>
          </a:prstGeom>
        </p:spPr>
      </p:pic>
      <p:sp>
        <p:nvSpPr>
          <p:cNvPr id="8" name="Metin kutusu 7">
            <a:extLst>
              <a:ext uri="{FF2B5EF4-FFF2-40B4-BE49-F238E27FC236}">
                <a16:creationId xmlns="" xmlns:a16="http://schemas.microsoft.com/office/drawing/2014/main" id="{380F9532-880F-43F7-8874-CB7B354AA28C}"/>
              </a:ext>
            </a:extLst>
          </p:cNvPr>
          <p:cNvSpPr txBox="1"/>
          <p:nvPr/>
        </p:nvSpPr>
        <p:spPr>
          <a:xfrm>
            <a:off x="8599055" y="4063999"/>
            <a:ext cx="3592945" cy="2169825"/>
          </a:xfrm>
          <a:prstGeom prst="rect">
            <a:avLst/>
          </a:prstGeom>
          <a:noFill/>
        </p:spPr>
        <p:txBody>
          <a:bodyPr wrap="square" rtlCol="0">
            <a:spAutoFit/>
          </a:bodyPr>
          <a:lstStyle/>
          <a:p>
            <a:pPr algn="ctr">
              <a:lnSpc>
                <a:spcPct val="150000"/>
              </a:lnSpc>
            </a:pPr>
            <a:r>
              <a:rPr lang="tr-TR" b="1" u="sng" dirty="0">
                <a:solidFill>
                  <a:srgbClr val="DC0D29"/>
                </a:solidFill>
                <a:latin typeface="Segoe UI Light" panose="020B0502040204020203" pitchFamily="34" charset="0"/>
                <a:cs typeface="Segoe UI Light" panose="020B0502040204020203" pitchFamily="34" charset="0"/>
              </a:rPr>
              <a:t>EBİS Merkezi İzleme Yazılımı üzerinden numunenin hangi aşamalardan geçtiği ve hangi konumlarda işlem gördüğü izlenebilir.</a:t>
            </a:r>
          </a:p>
        </p:txBody>
      </p:sp>
    </p:spTree>
    <p:extLst>
      <p:ext uri="{BB962C8B-B14F-4D97-AF65-F5344CB8AC3E}">
        <p14:creationId xmlns:p14="http://schemas.microsoft.com/office/powerpoint/2010/main" val="217317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4807" y="113435"/>
            <a:ext cx="1846378" cy="1778523"/>
          </a:xfrm>
          <a:prstGeom prst="rect">
            <a:avLst/>
          </a:prstGeom>
        </p:spPr>
      </p:pic>
      <p:cxnSp>
        <p:nvCxnSpPr>
          <p:cNvPr id="5" name="Düz Bağlayıcı 4"/>
          <p:cNvCxnSpPr/>
          <p:nvPr/>
        </p:nvCxnSpPr>
        <p:spPr>
          <a:xfrm flipH="1">
            <a:off x="731520" y="1002697"/>
            <a:ext cx="9393287" cy="13303"/>
          </a:xfrm>
          <a:prstGeom prst="line">
            <a:avLst/>
          </a:prstGeom>
          <a:ln w="38100">
            <a:solidFill>
              <a:srgbClr val="CC0000"/>
            </a:solidFill>
          </a:ln>
        </p:spPr>
        <p:style>
          <a:lnRef idx="1">
            <a:schemeClr val="accent2"/>
          </a:lnRef>
          <a:fillRef idx="0">
            <a:schemeClr val="accent2"/>
          </a:fillRef>
          <a:effectRef idx="0">
            <a:schemeClr val="accent2"/>
          </a:effectRef>
          <a:fontRef idx="minor">
            <a:schemeClr val="tx1"/>
          </a:fontRef>
        </p:style>
      </p:cxnSp>
      <p:sp>
        <p:nvSpPr>
          <p:cNvPr id="6" name="Metin kutusu 5"/>
          <p:cNvSpPr txBox="1"/>
          <p:nvPr/>
        </p:nvSpPr>
        <p:spPr>
          <a:xfrm>
            <a:off x="619737" y="562029"/>
            <a:ext cx="7752080" cy="907941"/>
          </a:xfrm>
          <a:prstGeom prst="rect">
            <a:avLst/>
          </a:prstGeom>
          <a:noFill/>
        </p:spPr>
        <p:txBody>
          <a:bodyPr wrap="square" rtlCol="0">
            <a:spAutoFit/>
          </a:bodyPr>
          <a:lstStyle/>
          <a:p>
            <a:r>
              <a:rPr lang="tr-TR" sz="2800" b="1" dirty="0" smtClean="0"/>
              <a:t>5.1-NUMUNE İZLEME SÜRECİ</a:t>
            </a:r>
          </a:p>
          <a:p>
            <a:endParaRPr lang="tr-TR" sz="2500" b="1" dirty="0"/>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737" y="1232706"/>
            <a:ext cx="8533632" cy="4780167"/>
          </a:xfrm>
          <a:prstGeom prst="rect">
            <a:avLst/>
          </a:prstGeom>
        </p:spPr>
      </p:pic>
      <p:sp>
        <p:nvSpPr>
          <p:cNvPr id="8" name="Dikdörtgen 7"/>
          <p:cNvSpPr/>
          <p:nvPr/>
        </p:nvSpPr>
        <p:spPr>
          <a:xfrm>
            <a:off x="7602451" y="5826532"/>
            <a:ext cx="4297680" cy="8060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t>RFID kimliklendirilen beton numuneleri EBİS Merkezi Yazılım üzerinden de görüntülenir.</a:t>
            </a:r>
          </a:p>
        </p:txBody>
      </p:sp>
    </p:spTree>
    <p:extLst>
      <p:ext uri="{BB962C8B-B14F-4D97-AF65-F5344CB8AC3E}">
        <p14:creationId xmlns:p14="http://schemas.microsoft.com/office/powerpoint/2010/main" val="21765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4807" y="113435"/>
            <a:ext cx="1846378" cy="1778523"/>
          </a:xfrm>
          <a:prstGeom prst="rect">
            <a:avLst/>
          </a:prstGeom>
        </p:spPr>
      </p:pic>
      <p:cxnSp>
        <p:nvCxnSpPr>
          <p:cNvPr id="5" name="Düz Bağlayıcı 4"/>
          <p:cNvCxnSpPr/>
          <p:nvPr/>
        </p:nvCxnSpPr>
        <p:spPr>
          <a:xfrm flipH="1">
            <a:off x="731520" y="1002697"/>
            <a:ext cx="9393287" cy="13303"/>
          </a:xfrm>
          <a:prstGeom prst="line">
            <a:avLst/>
          </a:prstGeom>
          <a:ln w="38100">
            <a:solidFill>
              <a:srgbClr val="CC0000"/>
            </a:solidFill>
          </a:ln>
        </p:spPr>
        <p:style>
          <a:lnRef idx="1">
            <a:schemeClr val="accent2"/>
          </a:lnRef>
          <a:fillRef idx="0">
            <a:schemeClr val="accent2"/>
          </a:fillRef>
          <a:effectRef idx="0">
            <a:schemeClr val="accent2"/>
          </a:effectRef>
          <a:fontRef idx="minor">
            <a:schemeClr val="tx1"/>
          </a:fontRef>
        </p:style>
      </p:cxnSp>
      <p:sp>
        <p:nvSpPr>
          <p:cNvPr id="2" name="Dikdörtgen 1"/>
          <p:cNvSpPr/>
          <p:nvPr/>
        </p:nvSpPr>
        <p:spPr>
          <a:xfrm>
            <a:off x="4100946" y="3352800"/>
            <a:ext cx="4331855" cy="584775"/>
          </a:xfrm>
          <a:prstGeom prst="rect">
            <a:avLst/>
          </a:prstGeom>
        </p:spPr>
        <p:txBody>
          <a:bodyPr wrap="square">
            <a:spAutoFit/>
          </a:bodyPr>
          <a:lstStyle/>
          <a:p>
            <a:pPr algn="ctr"/>
            <a:r>
              <a:rPr lang="tr-TR" sz="3200" dirty="0"/>
              <a:t>TEŞEKKÜR EDERİM</a:t>
            </a:r>
          </a:p>
        </p:txBody>
      </p:sp>
      <p:pic>
        <p:nvPicPr>
          <p:cNvPr id="9" name="Resim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7929" y="1891958"/>
            <a:ext cx="5346851" cy="3243460"/>
          </a:xfrm>
          <a:prstGeom prst="rect">
            <a:avLst/>
          </a:prstGeom>
        </p:spPr>
      </p:pic>
    </p:spTree>
    <p:extLst>
      <p:ext uri="{BB962C8B-B14F-4D97-AF65-F5344CB8AC3E}">
        <p14:creationId xmlns:p14="http://schemas.microsoft.com/office/powerpoint/2010/main" val="34499978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a:extLst>
              <a:ext uri="{FF2B5EF4-FFF2-40B4-BE49-F238E27FC236}">
                <a16:creationId xmlns="" xmlns:a16="http://schemas.microsoft.com/office/drawing/2014/main" id="{B8080662-007E-40C5-91EF-9B6DB211C1C8}"/>
              </a:ext>
            </a:extLst>
          </p:cNvPr>
          <p:cNvSpPr txBox="1"/>
          <p:nvPr/>
        </p:nvSpPr>
        <p:spPr>
          <a:xfrm>
            <a:off x="6480359" y="1905262"/>
            <a:ext cx="5610897" cy="3970318"/>
          </a:xfrm>
          <a:prstGeom prst="rect">
            <a:avLst/>
          </a:prstGeom>
          <a:noFill/>
        </p:spPr>
        <p:txBody>
          <a:bodyPr wrap="square" rtlCol="0">
            <a:spAutoFit/>
          </a:bodyPr>
          <a:lstStyle/>
          <a:p>
            <a:pPr>
              <a:buClr>
                <a:srgbClr val="0675BA"/>
              </a:buClr>
            </a:pPr>
            <a:r>
              <a:rPr lang="tr-TR" b="1" dirty="0">
                <a:latin typeface="Segoe UI Light" panose="020B0502040204020203" pitchFamily="34" charset="0"/>
                <a:cs typeface="Segoe UI Light" panose="020B0502040204020203" pitchFamily="34" charset="0"/>
              </a:rPr>
              <a:t>Elektronik Beton İzleme Sistemi (EBİS)’</a:t>
            </a:r>
            <a:r>
              <a:rPr lang="tr-TR" b="1" dirty="0" err="1">
                <a:latin typeface="Segoe UI Light" panose="020B0502040204020203" pitchFamily="34" charset="0"/>
                <a:cs typeface="Segoe UI Light" panose="020B0502040204020203" pitchFamily="34" charset="0"/>
              </a:rPr>
              <a:t>nin</a:t>
            </a:r>
            <a:r>
              <a:rPr lang="tr-TR" b="1" dirty="0">
                <a:latin typeface="Segoe UI Light" panose="020B0502040204020203" pitchFamily="34" charset="0"/>
                <a:cs typeface="Segoe UI Light" panose="020B0502040204020203" pitchFamily="34" charset="0"/>
              </a:rPr>
              <a:t> hedefi;</a:t>
            </a:r>
          </a:p>
          <a:p>
            <a:pPr marL="285750" indent="-285750">
              <a:buClr>
                <a:srgbClr val="0675BA"/>
              </a:buClr>
              <a:buFont typeface="Wingdings" panose="05000000000000000000" pitchFamily="2" charset="2"/>
              <a:buChar char="ü"/>
            </a:pPr>
            <a:endParaRPr lang="tr-TR" b="1" dirty="0">
              <a:latin typeface="Segoe UI Light" panose="020B0502040204020203" pitchFamily="34" charset="0"/>
              <a:cs typeface="Segoe UI Light" panose="020B0502040204020203" pitchFamily="34" charset="0"/>
            </a:endParaRPr>
          </a:p>
          <a:p>
            <a:pPr marL="285750" indent="-285750">
              <a:buClr>
                <a:srgbClr val="0675BA"/>
              </a:buClr>
              <a:buFont typeface="Wingdings" panose="05000000000000000000" pitchFamily="2" charset="2"/>
              <a:buChar char="ü"/>
            </a:pPr>
            <a:r>
              <a:rPr lang="tr-TR" b="1" dirty="0">
                <a:latin typeface="Segoe UI Light" panose="020B0502040204020203" pitchFamily="34" charset="0"/>
                <a:cs typeface="Segoe UI Light" panose="020B0502040204020203" pitchFamily="34" charset="0"/>
              </a:rPr>
              <a:t>Tüm ülke kapsamında yapı denetimine tabi binalardan beton döküm aşamasında, belirlenmiş olan standartlara uygun numunenin alınması</a:t>
            </a:r>
          </a:p>
          <a:p>
            <a:pPr marL="285750" indent="-285750">
              <a:buClr>
                <a:srgbClr val="0675BA"/>
              </a:buClr>
              <a:buFont typeface="Wingdings" panose="05000000000000000000" pitchFamily="2" charset="2"/>
              <a:buChar char="ü"/>
            </a:pPr>
            <a:r>
              <a:rPr lang="tr-TR" b="1" dirty="0">
                <a:latin typeface="Segoe UI Light" panose="020B0502040204020203" pitchFamily="34" charset="0"/>
                <a:cs typeface="Segoe UI Light" panose="020B0502040204020203" pitchFamily="34" charset="0"/>
              </a:rPr>
              <a:t>16 saat – 72 saat içerisinde şantiye çıkışı yapıldığının teyit edilmesi</a:t>
            </a:r>
          </a:p>
          <a:p>
            <a:pPr marL="285750" indent="-285750">
              <a:buClr>
                <a:srgbClr val="0675BA"/>
              </a:buClr>
              <a:buFont typeface="Wingdings" panose="05000000000000000000" pitchFamily="2" charset="2"/>
              <a:buChar char="ü"/>
            </a:pPr>
            <a:r>
              <a:rPr lang="tr-TR" b="1" dirty="0" err="1">
                <a:latin typeface="Segoe UI Light" panose="020B0502040204020203" pitchFamily="34" charset="0"/>
                <a:cs typeface="Segoe UI Light" panose="020B0502040204020203" pitchFamily="34" charset="0"/>
              </a:rPr>
              <a:t>Kürleme</a:t>
            </a:r>
            <a:r>
              <a:rPr lang="tr-TR" b="1" dirty="0">
                <a:latin typeface="Segoe UI Light" panose="020B0502040204020203" pitchFamily="34" charset="0"/>
                <a:cs typeface="Segoe UI Light" panose="020B0502040204020203" pitchFamily="34" charset="0"/>
              </a:rPr>
              <a:t> sürelerinin takip edilmesi</a:t>
            </a:r>
          </a:p>
          <a:p>
            <a:pPr marL="285750" indent="-285750">
              <a:buClr>
                <a:srgbClr val="0675BA"/>
              </a:buClr>
              <a:buFont typeface="Wingdings" panose="05000000000000000000" pitchFamily="2" charset="2"/>
              <a:buChar char="ü"/>
            </a:pPr>
            <a:r>
              <a:rPr lang="tr-TR" b="1" dirty="0">
                <a:latin typeface="Segoe UI Light" panose="020B0502040204020203" pitchFamily="34" charset="0"/>
                <a:cs typeface="Segoe UI Light" panose="020B0502040204020203" pitchFamily="34" charset="0"/>
              </a:rPr>
              <a:t>Laboratuvar ortamında basınç dayanım testlerinin yapılması </a:t>
            </a:r>
          </a:p>
          <a:p>
            <a:pPr marL="285750" indent="-285750">
              <a:buClr>
                <a:srgbClr val="0675BA"/>
              </a:buClr>
              <a:buFont typeface="Wingdings" panose="05000000000000000000" pitchFamily="2" charset="2"/>
              <a:buChar char="ü"/>
            </a:pPr>
            <a:r>
              <a:rPr lang="tr-TR" b="1" dirty="0">
                <a:latin typeface="Segoe UI Light" panose="020B0502040204020203" pitchFamily="34" charset="0"/>
                <a:cs typeface="Segoe UI Light" panose="020B0502040204020203" pitchFamily="34" charset="0"/>
              </a:rPr>
              <a:t>Kırım sonuçlarının doğru veriler ile raporlanması</a:t>
            </a:r>
          </a:p>
          <a:p>
            <a:pPr marL="285750" indent="-285750">
              <a:buClr>
                <a:srgbClr val="0675BA"/>
              </a:buClr>
              <a:buFont typeface="Wingdings" panose="05000000000000000000" pitchFamily="2" charset="2"/>
              <a:buChar char="ü"/>
            </a:pPr>
            <a:r>
              <a:rPr lang="tr-TR" b="1" dirty="0">
                <a:latin typeface="Segoe UI Light" panose="020B0502040204020203" pitchFamily="34" charset="0"/>
                <a:cs typeface="Segoe UI Light" panose="020B0502040204020203" pitchFamily="34" charset="0"/>
              </a:rPr>
              <a:t>Dışarıdan gelebilecek müdahaleleri önleyerek </a:t>
            </a:r>
            <a:r>
              <a:rPr lang="tr-TR" b="1" dirty="0" smtClean="0">
                <a:latin typeface="Segoe UI Light" panose="020B0502040204020203" pitchFamily="34" charset="0"/>
                <a:cs typeface="Segoe UI Light" panose="020B0502040204020203" pitchFamily="34" charset="0"/>
              </a:rPr>
              <a:t>numunelerin </a:t>
            </a:r>
            <a:r>
              <a:rPr lang="tr-TR" b="1" dirty="0">
                <a:latin typeface="Segoe UI Light" panose="020B0502040204020203" pitchFamily="34" charset="0"/>
                <a:cs typeface="Segoe UI Light" panose="020B0502040204020203" pitchFamily="34" charset="0"/>
              </a:rPr>
              <a:t>takibini sağlamaktır.</a:t>
            </a:r>
          </a:p>
          <a:p>
            <a:pPr marL="285750" indent="-285750">
              <a:buClr>
                <a:srgbClr val="0675BA"/>
              </a:buClr>
              <a:buFont typeface="Wingdings" panose="05000000000000000000" pitchFamily="2" charset="2"/>
              <a:buChar char="ü"/>
            </a:pPr>
            <a:endParaRPr lang="tr-TR" dirty="0">
              <a:latin typeface="Segoe UI Light" panose="020B0502040204020203" pitchFamily="34" charset="0"/>
              <a:cs typeface="Segoe UI Light" panose="020B0502040204020203" pitchFamily="34" charset="0"/>
            </a:endParaRPr>
          </a:p>
        </p:txBody>
      </p:sp>
      <p:pic>
        <p:nvPicPr>
          <p:cNvPr id="9" name="Resim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4807" y="113435"/>
            <a:ext cx="1846378" cy="1778523"/>
          </a:xfrm>
          <a:prstGeom prst="rect">
            <a:avLst/>
          </a:prstGeom>
        </p:spPr>
      </p:pic>
      <p:cxnSp>
        <p:nvCxnSpPr>
          <p:cNvPr id="10" name="Düz Bağlayıcı 9"/>
          <p:cNvCxnSpPr/>
          <p:nvPr/>
        </p:nvCxnSpPr>
        <p:spPr>
          <a:xfrm flipH="1">
            <a:off x="731520" y="1002697"/>
            <a:ext cx="9393287" cy="13303"/>
          </a:xfrm>
          <a:prstGeom prst="line">
            <a:avLst/>
          </a:prstGeom>
          <a:ln w="38100">
            <a:solidFill>
              <a:srgbClr val="CC0000"/>
            </a:solidFill>
          </a:ln>
        </p:spPr>
        <p:style>
          <a:lnRef idx="1">
            <a:schemeClr val="accent2"/>
          </a:lnRef>
          <a:fillRef idx="0">
            <a:schemeClr val="accent2"/>
          </a:fillRef>
          <a:effectRef idx="0">
            <a:schemeClr val="accent2"/>
          </a:effectRef>
          <a:fontRef idx="minor">
            <a:schemeClr val="tx1"/>
          </a:fontRef>
        </p:style>
      </p:cxnSp>
      <p:sp>
        <p:nvSpPr>
          <p:cNvPr id="11" name="Metin kutusu 10"/>
          <p:cNvSpPr txBox="1"/>
          <p:nvPr/>
        </p:nvSpPr>
        <p:spPr>
          <a:xfrm>
            <a:off x="731520" y="532294"/>
            <a:ext cx="7752080" cy="523220"/>
          </a:xfrm>
          <a:prstGeom prst="rect">
            <a:avLst/>
          </a:prstGeom>
          <a:noFill/>
        </p:spPr>
        <p:txBody>
          <a:bodyPr wrap="square" rtlCol="0">
            <a:spAutoFit/>
          </a:bodyPr>
          <a:lstStyle/>
          <a:p>
            <a:r>
              <a:rPr lang="tr-TR" sz="2800" b="1" dirty="0" smtClean="0"/>
              <a:t>GİRİŞ</a:t>
            </a:r>
            <a:endParaRPr lang="tr-TR" sz="2800" b="1" dirty="0"/>
          </a:p>
        </p:txBody>
      </p:sp>
      <p:sp>
        <p:nvSpPr>
          <p:cNvPr id="7" name="Metin kutusu 6"/>
          <p:cNvSpPr txBox="1"/>
          <p:nvPr/>
        </p:nvSpPr>
        <p:spPr>
          <a:xfrm>
            <a:off x="534555" y="1486403"/>
            <a:ext cx="6018645" cy="1908215"/>
          </a:xfrm>
          <a:prstGeom prst="rect">
            <a:avLst/>
          </a:prstGeom>
          <a:noFill/>
        </p:spPr>
        <p:txBody>
          <a:bodyPr wrap="square" rtlCol="0">
            <a:spAutoFit/>
          </a:bodyPr>
          <a:lstStyle/>
          <a:p>
            <a:pPr algn="ctr"/>
            <a:r>
              <a:rPr lang="tr-TR" sz="2800" b="1" dirty="0" smtClean="0"/>
              <a:t>ELEKTRONİK BETON İZLEME PROJESİ</a:t>
            </a:r>
            <a:endParaRPr lang="tr-TR" sz="2800" b="1" dirty="0"/>
          </a:p>
          <a:p>
            <a:pPr algn="ctr"/>
            <a:endParaRPr lang="tr-TR" b="1" dirty="0" smtClean="0">
              <a:solidFill>
                <a:schemeClr val="accent1">
                  <a:lumMod val="75000"/>
                </a:schemeClr>
              </a:solidFill>
            </a:endParaRPr>
          </a:p>
          <a:p>
            <a:pPr algn="ctr"/>
            <a:r>
              <a:rPr lang="tr-TR" b="1" dirty="0" smtClean="0">
                <a:solidFill>
                  <a:schemeClr val="accent1">
                    <a:lumMod val="75000"/>
                  </a:schemeClr>
                </a:solidFill>
              </a:rPr>
              <a:t>ÇEVRE VE ŞEHİRCİLİK BAKANLIĞI </a:t>
            </a:r>
          </a:p>
          <a:p>
            <a:pPr algn="ctr"/>
            <a:r>
              <a:rPr lang="tr-TR" b="1" dirty="0" smtClean="0">
                <a:solidFill>
                  <a:schemeClr val="accent1">
                    <a:lumMod val="75000"/>
                  </a:schemeClr>
                </a:solidFill>
              </a:rPr>
              <a:t>VE</a:t>
            </a:r>
          </a:p>
          <a:p>
            <a:pPr algn="ctr"/>
            <a:r>
              <a:rPr lang="tr-TR" b="1" dirty="0" smtClean="0">
                <a:solidFill>
                  <a:schemeClr val="accent1">
                    <a:lumMod val="75000"/>
                  </a:schemeClr>
                </a:solidFill>
              </a:rPr>
              <a:t>SAVUNMA SANAYİ BAŞKANLIĞI ( ASELSANNET)</a:t>
            </a:r>
          </a:p>
          <a:p>
            <a:pPr algn="ctr"/>
            <a:r>
              <a:rPr lang="tr-TR" b="1" dirty="0" smtClean="0">
                <a:solidFill>
                  <a:schemeClr val="accent1">
                    <a:lumMod val="75000"/>
                  </a:schemeClr>
                </a:solidFill>
              </a:rPr>
              <a:t>TARAFINDAN YÜRÜTÜLMEKTEDİR</a:t>
            </a:r>
            <a:r>
              <a:rPr lang="tr-TR" dirty="0" smtClean="0">
                <a:solidFill>
                  <a:schemeClr val="accent1">
                    <a:lumMod val="75000"/>
                  </a:schemeClr>
                </a:solidFill>
              </a:rPr>
              <a:t>.</a:t>
            </a:r>
          </a:p>
        </p:txBody>
      </p:sp>
      <p:sp>
        <p:nvSpPr>
          <p:cNvPr id="12" name="Dikdörtgen 11"/>
          <p:cNvSpPr/>
          <p:nvPr/>
        </p:nvSpPr>
        <p:spPr>
          <a:xfrm flipH="1">
            <a:off x="3475642" y="3477211"/>
            <a:ext cx="3148341" cy="2169825"/>
          </a:xfrm>
          <a:prstGeom prst="rect">
            <a:avLst/>
          </a:prstGeom>
        </p:spPr>
        <p:txBody>
          <a:bodyPr wrap="square">
            <a:spAutoFit/>
          </a:bodyPr>
          <a:lstStyle/>
          <a:p>
            <a:r>
              <a:rPr lang="tr-TR" dirty="0"/>
              <a:t>18 ARALIK 2018 TARİH VE 30629 SAYILI RESMİ GAZETEDE ÇIKAN TEBLİĞİ İLE ELEKTRONİK BETON SİSTEMİNİN KULLANIMI </a:t>
            </a:r>
            <a:r>
              <a:rPr lang="tr-TR" dirty="0" smtClean="0"/>
              <a:t>            </a:t>
            </a:r>
            <a:r>
              <a:rPr lang="tr-TR" sz="2700" u="sng" dirty="0" smtClean="0"/>
              <a:t>25 </a:t>
            </a:r>
            <a:r>
              <a:rPr lang="tr-TR" sz="2700" u="sng" dirty="0"/>
              <a:t>ARALIK 2018</a:t>
            </a:r>
            <a:r>
              <a:rPr lang="tr-TR" dirty="0"/>
              <a:t> TARİHİNDE ÜLKE GENELİNDE YÜRÜRLÜĞE </a:t>
            </a:r>
            <a:r>
              <a:rPr lang="tr-TR" dirty="0" smtClean="0"/>
              <a:t>GİRDİ.</a:t>
            </a:r>
            <a:endParaRPr lang="tr-TR" dirty="0"/>
          </a:p>
        </p:txBody>
      </p:sp>
      <p:sp>
        <p:nvSpPr>
          <p:cNvPr id="13" name="Metin kutusu 12"/>
          <p:cNvSpPr txBox="1"/>
          <p:nvPr/>
        </p:nvSpPr>
        <p:spPr>
          <a:xfrm>
            <a:off x="997475" y="3286134"/>
            <a:ext cx="1189465" cy="707886"/>
          </a:xfrm>
          <a:prstGeom prst="rect">
            <a:avLst/>
          </a:prstGeom>
          <a:noFill/>
        </p:spPr>
        <p:txBody>
          <a:bodyPr wrap="square" rtlCol="0">
            <a:spAutoFit/>
          </a:bodyPr>
          <a:lstStyle/>
          <a:p>
            <a:r>
              <a:rPr lang="tr-TR" sz="4000" b="1" dirty="0" smtClean="0"/>
              <a:t>EBİS</a:t>
            </a:r>
            <a:endParaRPr lang="tr-TR" sz="4000" b="1" dirty="0"/>
          </a:p>
        </p:txBody>
      </p:sp>
      <p:sp>
        <p:nvSpPr>
          <p:cNvPr id="14" name="Aşağı Ok 13"/>
          <p:cNvSpPr/>
          <p:nvPr/>
        </p:nvSpPr>
        <p:spPr>
          <a:xfrm>
            <a:off x="161584" y="4037240"/>
            <a:ext cx="602610" cy="3868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Aşağı Ok 14"/>
          <p:cNvSpPr/>
          <p:nvPr/>
        </p:nvSpPr>
        <p:spPr>
          <a:xfrm>
            <a:off x="2052896" y="4005400"/>
            <a:ext cx="706583" cy="3917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Metin kutusu 15"/>
          <p:cNvSpPr txBox="1"/>
          <p:nvPr/>
        </p:nvSpPr>
        <p:spPr>
          <a:xfrm>
            <a:off x="0" y="4562124"/>
            <a:ext cx="1760219" cy="830997"/>
          </a:xfrm>
          <a:prstGeom prst="rect">
            <a:avLst/>
          </a:prstGeom>
          <a:noFill/>
        </p:spPr>
        <p:txBody>
          <a:bodyPr wrap="square" rtlCol="0">
            <a:spAutoFit/>
          </a:bodyPr>
          <a:lstStyle/>
          <a:p>
            <a:r>
              <a:rPr lang="tr-TR" sz="2400" b="1" dirty="0" smtClean="0"/>
              <a:t>MOBİL UYGULAMA</a:t>
            </a:r>
            <a:endParaRPr lang="tr-TR" sz="2400" b="1" dirty="0"/>
          </a:p>
        </p:txBody>
      </p:sp>
      <p:sp>
        <p:nvSpPr>
          <p:cNvPr id="17" name="Metin kutusu 16"/>
          <p:cNvSpPr txBox="1"/>
          <p:nvPr/>
        </p:nvSpPr>
        <p:spPr>
          <a:xfrm>
            <a:off x="1645920" y="4408512"/>
            <a:ext cx="1760220" cy="1200329"/>
          </a:xfrm>
          <a:prstGeom prst="rect">
            <a:avLst/>
          </a:prstGeom>
          <a:noFill/>
        </p:spPr>
        <p:txBody>
          <a:bodyPr wrap="square" rtlCol="0">
            <a:spAutoFit/>
          </a:bodyPr>
          <a:lstStyle/>
          <a:p>
            <a:pPr algn="ctr"/>
            <a:r>
              <a:rPr lang="tr-TR" sz="2400" b="1" dirty="0" smtClean="0"/>
              <a:t>WEB ÜZERİNDEN KULLANIM</a:t>
            </a:r>
            <a:endParaRPr lang="tr-TR" sz="2400" b="1" dirty="0"/>
          </a:p>
        </p:txBody>
      </p:sp>
    </p:spTree>
    <p:extLst>
      <p:ext uri="{BB962C8B-B14F-4D97-AF65-F5344CB8AC3E}">
        <p14:creationId xmlns:p14="http://schemas.microsoft.com/office/powerpoint/2010/main" val="70138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4807" y="113435"/>
            <a:ext cx="1846378" cy="1778523"/>
          </a:xfrm>
          <a:prstGeom prst="rect">
            <a:avLst/>
          </a:prstGeom>
        </p:spPr>
      </p:pic>
      <p:cxnSp>
        <p:nvCxnSpPr>
          <p:cNvPr id="5" name="Düz Bağlayıcı 4"/>
          <p:cNvCxnSpPr/>
          <p:nvPr/>
        </p:nvCxnSpPr>
        <p:spPr>
          <a:xfrm flipH="1">
            <a:off x="731520" y="1002697"/>
            <a:ext cx="9393287" cy="13303"/>
          </a:xfrm>
          <a:prstGeom prst="line">
            <a:avLst/>
          </a:prstGeom>
          <a:ln w="38100">
            <a:solidFill>
              <a:srgbClr val="CC0000"/>
            </a:solidFill>
          </a:ln>
        </p:spPr>
        <p:style>
          <a:lnRef idx="1">
            <a:schemeClr val="accent2"/>
          </a:lnRef>
          <a:fillRef idx="0">
            <a:schemeClr val="accent2"/>
          </a:fillRef>
          <a:effectRef idx="0">
            <a:schemeClr val="accent2"/>
          </a:effectRef>
          <a:fontRef idx="minor">
            <a:schemeClr val="tx1"/>
          </a:fontRef>
        </p:style>
      </p:cxnSp>
      <p:sp>
        <p:nvSpPr>
          <p:cNvPr id="6" name="Metin kutusu 5"/>
          <p:cNvSpPr txBox="1"/>
          <p:nvPr/>
        </p:nvSpPr>
        <p:spPr>
          <a:xfrm>
            <a:off x="628996" y="552462"/>
            <a:ext cx="7752080" cy="523220"/>
          </a:xfrm>
          <a:prstGeom prst="rect">
            <a:avLst/>
          </a:prstGeom>
          <a:noFill/>
        </p:spPr>
        <p:txBody>
          <a:bodyPr wrap="square" rtlCol="0">
            <a:spAutoFit/>
          </a:bodyPr>
          <a:lstStyle/>
          <a:p>
            <a:r>
              <a:rPr lang="tr-TR" sz="2800" b="1" dirty="0" smtClean="0"/>
              <a:t>MOBİL KULLANIM VE </a:t>
            </a:r>
            <a:endParaRPr lang="tr-TR" sz="2800" b="1" dirty="0"/>
          </a:p>
        </p:txBody>
      </p:sp>
      <p:sp>
        <p:nvSpPr>
          <p:cNvPr id="9" name="Metin kutusu 8"/>
          <p:cNvSpPr txBox="1"/>
          <p:nvPr/>
        </p:nvSpPr>
        <p:spPr>
          <a:xfrm>
            <a:off x="5994400" y="2067619"/>
            <a:ext cx="4996873" cy="3046988"/>
          </a:xfrm>
          <a:prstGeom prst="rect">
            <a:avLst/>
          </a:prstGeom>
          <a:noFill/>
        </p:spPr>
        <p:txBody>
          <a:bodyPr wrap="square" rtlCol="0">
            <a:spAutoFit/>
          </a:bodyPr>
          <a:lstStyle/>
          <a:p>
            <a:r>
              <a:rPr lang="tr-TR" sz="2400" dirty="0" smtClean="0"/>
              <a:t>Yine </a:t>
            </a:r>
            <a:r>
              <a:rPr lang="tr-TR" sz="2400" dirty="0" err="1" smtClean="0"/>
              <a:t>Aselsannet</a:t>
            </a:r>
            <a:r>
              <a:rPr lang="tr-TR" sz="2400" dirty="0" smtClean="0"/>
              <a:t> tarafından mobil bir EBİS uygulaması yazılmış olup, tablet ve telefonlar üzerinden bağlanılabilecektir.</a:t>
            </a:r>
          </a:p>
          <a:p>
            <a:r>
              <a:rPr lang="tr-TR" sz="2400" dirty="0" smtClean="0"/>
              <a:t>Uygulama  </a:t>
            </a:r>
            <a:r>
              <a:rPr lang="tr-TR" sz="2400" dirty="0" err="1" smtClean="0"/>
              <a:t>android</a:t>
            </a:r>
            <a:r>
              <a:rPr lang="tr-TR" sz="2400" dirty="0" smtClean="0"/>
              <a:t> veya </a:t>
            </a:r>
            <a:r>
              <a:rPr lang="tr-TR" sz="2400" dirty="0" err="1" smtClean="0"/>
              <a:t>apple</a:t>
            </a:r>
            <a:r>
              <a:rPr lang="tr-TR" sz="2400" dirty="0" smtClean="0"/>
              <a:t> marketlerden ücretsiz indirilerek kişiye özel kullanıcı adı ve şifre ile kullanılmaktadır</a:t>
            </a:r>
            <a:r>
              <a:rPr lang="tr-TR" dirty="0" smtClean="0"/>
              <a:t>.</a:t>
            </a:r>
            <a:endParaRPr lang="en-US" dirty="0"/>
          </a:p>
        </p:txBody>
      </p:sp>
      <p:sp>
        <p:nvSpPr>
          <p:cNvPr id="10" name="Metin kutusu 9"/>
          <p:cNvSpPr txBox="1"/>
          <p:nvPr/>
        </p:nvSpPr>
        <p:spPr>
          <a:xfrm>
            <a:off x="1062183" y="5597655"/>
            <a:ext cx="8303886" cy="830997"/>
          </a:xfrm>
          <a:prstGeom prst="rect">
            <a:avLst/>
          </a:prstGeom>
          <a:noFill/>
        </p:spPr>
        <p:txBody>
          <a:bodyPr wrap="square" rtlCol="0">
            <a:spAutoFit/>
          </a:bodyPr>
          <a:lstStyle/>
          <a:p>
            <a:r>
              <a:rPr lang="tr-TR" sz="2400" b="1" dirty="0" smtClean="0"/>
              <a:t>Mobil uygulama üzerinden numune alma, numune şahitliği, şantiye çıkışı ve </a:t>
            </a:r>
            <a:r>
              <a:rPr lang="tr-TR" sz="2400" b="1" dirty="0" err="1" smtClean="0"/>
              <a:t>kürleme</a:t>
            </a:r>
            <a:r>
              <a:rPr lang="tr-TR" sz="2400" b="1" dirty="0" smtClean="0"/>
              <a:t> işlemleri gerçekleştirilecektir.</a:t>
            </a:r>
            <a:endParaRPr lang="en-US" sz="2400" b="1" dirty="0"/>
          </a:p>
        </p:txBody>
      </p:sp>
      <p:pic>
        <p:nvPicPr>
          <p:cNvPr id="11" name="Resim 10"/>
          <p:cNvPicPr/>
          <p:nvPr/>
        </p:nvPicPr>
        <p:blipFill rotWithShape="1">
          <a:blip r:embed="rId3" cstate="print">
            <a:extLst>
              <a:ext uri="{28A0092B-C50C-407E-A947-70E740481C1C}">
                <a14:useLocalDpi xmlns:a14="http://schemas.microsoft.com/office/drawing/2010/main" val="0"/>
              </a:ext>
            </a:extLst>
          </a:blip>
          <a:srcRect t="4994" b="26759"/>
          <a:stretch/>
        </p:blipFill>
        <p:spPr bwMode="auto">
          <a:xfrm>
            <a:off x="1841632" y="1297120"/>
            <a:ext cx="2850440" cy="352426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3815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4807" y="113435"/>
            <a:ext cx="1846378" cy="1778523"/>
          </a:xfrm>
          <a:prstGeom prst="rect">
            <a:avLst/>
          </a:prstGeom>
        </p:spPr>
      </p:pic>
      <p:cxnSp>
        <p:nvCxnSpPr>
          <p:cNvPr id="5" name="Düz Bağlayıcı 4"/>
          <p:cNvCxnSpPr/>
          <p:nvPr/>
        </p:nvCxnSpPr>
        <p:spPr>
          <a:xfrm flipH="1">
            <a:off x="731520" y="1002697"/>
            <a:ext cx="9393287" cy="13303"/>
          </a:xfrm>
          <a:prstGeom prst="line">
            <a:avLst/>
          </a:prstGeom>
          <a:ln w="38100">
            <a:solidFill>
              <a:srgbClr val="CC0000"/>
            </a:solidFill>
          </a:ln>
        </p:spPr>
        <p:style>
          <a:lnRef idx="1">
            <a:schemeClr val="accent2"/>
          </a:lnRef>
          <a:fillRef idx="0">
            <a:schemeClr val="accent2"/>
          </a:fillRef>
          <a:effectRef idx="0">
            <a:schemeClr val="accent2"/>
          </a:effectRef>
          <a:fontRef idx="minor">
            <a:schemeClr val="tx1"/>
          </a:fontRef>
        </p:style>
      </p:cxnSp>
      <p:sp>
        <p:nvSpPr>
          <p:cNvPr id="6" name="Metin kutusu 5"/>
          <p:cNvSpPr txBox="1"/>
          <p:nvPr/>
        </p:nvSpPr>
        <p:spPr>
          <a:xfrm>
            <a:off x="646545" y="525642"/>
            <a:ext cx="8030095" cy="523220"/>
          </a:xfrm>
          <a:prstGeom prst="rect">
            <a:avLst/>
          </a:prstGeom>
          <a:noFill/>
        </p:spPr>
        <p:txBody>
          <a:bodyPr wrap="square" rtlCol="0">
            <a:spAutoFit/>
          </a:bodyPr>
          <a:lstStyle/>
          <a:p>
            <a:r>
              <a:rPr lang="tr-TR" sz="2800" b="1" dirty="0" smtClean="0"/>
              <a:t>WEB</a:t>
            </a:r>
            <a:r>
              <a:rPr lang="tr-TR" sz="2800" dirty="0" smtClean="0"/>
              <a:t> </a:t>
            </a:r>
            <a:r>
              <a:rPr lang="tr-TR" sz="2800" b="1" dirty="0" smtClean="0"/>
              <a:t>ÜZERİNDEN</a:t>
            </a:r>
            <a:r>
              <a:rPr lang="tr-TR" sz="2800" dirty="0" smtClean="0"/>
              <a:t> </a:t>
            </a:r>
            <a:r>
              <a:rPr lang="tr-TR" sz="2800" b="1" dirty="0" smtClean="0"/>
              <a:t>KULLANIM</a:t>
            </a:r>
            <a:r>
              <a:rPr lang="tr-TR" sz="2800" dirty="0" smtClean="0"/>
              <a:t>  (</a:t>
            </a:r>
            <a:r>
              <a:rPr lang="tr-TR" sz="2800" b="1" dirty="0" smtClean="0"/>
              <a:t>www.ebistr.com</a:t>
            </a:r>
            <a:r>
              <a:rPr lang="tr-TR" sz="2800" dirty="0" smtClean="0"/>
              <a:t>)</a:t>
            </a:r>
            <a:endParaRPr lang="tr-TR" sz="2800" dirty="0"/>
          </a:p>
        </p:txBody>
      </p:sp>
      <p:sp>
        <p:nvSpPr>
          <p:cNvPr id="7" name="Metin kutusu 6"/>
          <p:cNvSpPr txBox="1"/>
          <p:nvPr/>
        </p:nvSpPr>
        <p:spPr>
          <a:xfrm>
            <a:off x="1280158" y="1362781"/>
            <a:ext cx="9171623" cy="1323439"/>
          </a:xfrm>
          <a:prstGeom prst="rect">
            <a:avLst/>
          </a:prstGeom>
          <a:noFill/>
        </p:spPr>
        <p:txBody>
          <a:bodyPr wrap="square" rtlCol="0">
            <a:spAutoFit/>
          </a:bodyPr>
          <a:lstStyle/>
          <a:p>
            <a:r>
              <a:rPr lang="tr-TR" sz="2000" dirty="0" smtClean="0"/>
              <a:t>Bu sistem ile numune alma sürecine ilişkin konum, saat ve rapor bilgileri ile deney yapan ve numune alımına şahitlik eden kişi bilgileri elektronik ortamda tutulmakta olup, ülke geneli, il, ilçe, laboratuvar  veya yapı bazlı denetlenebilmektedir. </a:t>
            </a:r>
            <a:endParaRPr lang="tr-TR" sz="2000" dirty="0"/>
          </a:p>
          <a:p>
            <a:endParaRPr lang="en-US" sz="2000" dirty="0"/>
          </a:p>
        </p:txBody>
      </p:sp>
      <p:sp>
        <p:nvSpPr>
          <p:cNvPr id="8" name="Metin kutusu 7"/>
          <p:cNvSpPr txBox="1"/>
          <p:nvPr/>
        </p:nvSpPr>
        <p:spPr>
          <a:xfrm>
            <a:off x="1280158" y="2563110"/>
            <a:ext cx="8971326" cy="984885"/>
          </a:xfrm>
          <a:prstGeom prst="rect">
            <a:avLst/>
          </a:prstGeom>
          <a:noFill/>
        </p:spPr>
        <p:txBody>
          <a:bodyPr wrap="square" rtlCol="0">
            <a:spAutoFit/>
          </a:bodyPr>
          <a:lstStyle/>
          <a:p>
            <a:r>
              <a:rPr lang="tr-TR" sz="2000" dirty="0" smtClean="0"/>
              <a:t>Web üzerinden Bakanlığımıza, laboratuvar kullanıcılarına ve il müdürlüklerine sağlanacak roller ile Elektronik ortamda beton numuneleri anlık izlenebilecektir</a:t>
            </a:r>
            <a:r>
              <a:rPr lang="tr-TR" dirty="0" smtClean="0"/>
              <a:t>.</a:t>
            </a:r>
            <a:endParaRPr lang="tr-TR" dirty="0"/>
          </a:p>
          <a:p>
            <a:endParaRPr lang="en-US" dirty="0"/>
          </a:p>
        </p:txBody>
      </p:sp>
      <p:pic>
        <p:nvPicPr>
          <p:cNvPr id="9" name="pasted-image.png"/>
          <p:cNvPicPr>
            <a:picLocks noChangeAspect="1"/>
          </p:cNvPicPr>
          <p:nvPr/>
        </p:nvPicPr>
        <p:blipFill rotWithShape="1">
          <a:blip r:embed="rId3">
            <a:extLst/>
          </a:blip>
          <a:srcRect t="12749"/>
          <a:stretch/>
        </p:blipFill>
        <p:spPr>
          <a:xfrm>
            <a:off x="546792" y="3745890"/>
            <a:ext cx="5472215" cy="2982800"/>
          </a:xfrm>
          <a:prstGeom prst="rect">
            <a:avLst/>
          </a:prstGeom>
          <a:ln w="12700">
            <a:miter lim="400000"/>
          </a:ln>
        </p:spPr>
      </p:pic>
      <p:pic>
        <p:nvPicPr>
          <p:cNvPr id="2" name="Resim 1"/>
          <p:cNvPicPr>
            <a:picLocks noChangeAspect="1"/>
          </p:cNvPicPr>
          <p:nvPr/>
        </p:nvPicPr>
        <p:blipFill rotWithShape="1">
          <a:blip r:embed="rId4" cstate="print">
            <a:extLst>
              <a:ext uri="{28A0092B-C50C-407E-A947-70E740481C1C}">
                <a14:useLocalDpi xmlns:a14="http://schemas.microsoft.com/office/drawing/2010/main" val="0"/>
              </a:ext>
            </a:extLst>
          </a:blip>
          <a:srcRect t="8349" b="23772"/>
          <a:stretch/>
        </p:blipFill>
        <p:spPr>
          <a:xfrm>
            <a:off x="6382327" y="3252141"/>
            <a:ext cx="5404131" cy="2751194"/>
          </a:xfrm>
          <a:prstGeom prst="rect">
            <a:avLst/>
          </a:prstGeom>
        </p:spPr>
      </p:pic>
    </p:spTree>
    <p:extLst>
      <p:ext uri="{BB962C8B-B14F-4D97-AF65-F5344CB8AC3E}">
        <p14:creationId xmlns:p14="http://schemas.microsoft.com/office/powerpoint/2010/main" val="14151081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4807" y="113435"/>
            <a:ext cx="1846378" cy="1778523"/>
          </a:xfrm>
          <a:prstGeom prst="rect">
            <a:avLst/>
          </a:prstGeom>
        </p:spPr>
      </p:pic>
      <p:cxnSp>
        <p:nvCxnSpPr>
          <p:cNvPr id="5" name="Düz Bağlayıcı 4"/>
          <p:cNvCxnSpPr/>
          <p:nvPr/>
        </p:nvCxnSpPr>
        <p:spPr>
          <a:xfrm flipH="1">
            <a:off x="731520" y="1002697"/>
            <a:ext cx="9393287" cy="13303"/>
          </a:xfrm>
          <a:prstGeom prst="line">
            <a:avLst/>
          </a:prstGeom>
          <a:ln w="38100">
            <a:solidFill>
              <a:srgbClr val="CC0000"/>
            </a:solidFill>
          </a:ln>
        </p:spPr>
        <p:style>
          <a:lnRef idx="1">
            <a:schemeClr val="accent2"/>
          </a:lnRef>
          <a:fillRef idx="0">
            <a:schemeClr val="accent2"/>
          </a:fillRef>
          <a:effectRef idx="0">
            <a:schemeClr val="accent2"/>
          </a:effectRef>
          <a:fontRef idx="minor">
            <a:schemeClr val="tx1"/>
          </a:fontRef>
        </p:style>
      </p:cxnSp>
      <p:sp>
        <p:nvSpPr>
          <p:cNvPr id="6" name="Metin kutusu 5"/>
          <p:cNvSpPr txBox="1"/>
          <p:nvPr/>
        </p:nvSpPr>
        <p:spPr>
          <a:xfrm>
            <a:off x="637309" y="474506"/>
            <a:ext cx="8030095" cy="523220"/>
          </a:xfrm>
          <a:prstGeom prst="rect">
            <a:avLst/>
          </a:prstGeom>
          <a:noFill/>
        </p:spPr>
        <p:txBody>
          <a:bodyPr wrap="square" rtlCol="0">
            <a:spAutoFit/>
          </a:bodyPr>
          <a:lstStyle/>
          <a:p>
            <a:r>
              <a:rPr lang="tr-TR" sz="2800" b="1" dirty="0" smtClean="0"/>
              <a:t>TEKNİK DESTEK   (ASELSANNET 0850 644 32 47) </a:t>
            </a:r>
            <a:endParaRPr lang="tr-TR" sz="2800" b="1" dirty="0"/>
          </a:p>
        </p:txBody>
      </p:sp>
      <p:sp>
        <p:nvSpPr>
          <p:cNvPr id="7" name="Dikdörtgen 6"/>
          <p:cNvSpPr/>
          <p:nvPr/>
        </p:nvSpPr>
        <p:spPr>
          <a:xfrm>
            <a:off x="1152650" y="1305664"/>
            <a:ext cx="8248073" cy="4524315"/>
          </a:xfrm>
          <a:prstGeom prst="rect">
            <a:avLst/>
          </a:prstGeom>
        </p:spPr>
        <p:txBody>
          <a:bodyPr wrap="square">
            <a:spAutoFit/>
          </a:bodyPr>
          <a:lstStyle/>
          <a:p>
            <a:pPr marL="457200" indent="-457200" algn="just">
              <a:buFont typeface="Wingdings" pitchFamily="2" charset="2"/>
              <a:buChar char="v"/>
            </a:pPr>
            <a:r>
              <a:rPr lang="tr-TR" dirty="0"/>
              <a:t>Beton numunelerinin </a:t>
            </a:r>
            <a:r>
              <a:rPr lang="tr-TR" dirty="0" err="1"/>
              <a:t>kimliklendirilmesi</a:t>
            </a:r>
            <a:r>
              <a:rPr lang="tr-TR" dirty="0"/>
              <a:t> aşamasında kullanılacak olan UHF RFID etiketlerin tamamı hizmet süresince Savunma Sanayi Başkanlığı (</a:t>
            </a:r>
            <a:r>
              <a:rPr lang="tr-TR" dirty="0" err="1"/>
              <a:t>Aselsannet</a:t>
            </a:r>
            <a:r>
              <a:rPr lang="tr-TR" dirty="0"/>
              <a:t>)vasıtasıyla sağlanacaktır. </a:t>
            </a:r>
          </a:p>
          <a:p>
            <a:pPr algn="just"/>
            <a:endParaRPr lang="tr-TR" dirty="0"/>
          </a:p>
          <a:p>
            <a:pPr marL="457200" lvl="0" indent="-457200" algn="just">
              <a:buFont typeface="Wingdings" pitchFamily="2" charset="2"/>
              <a:buChar char="v"/>
            </a:pPr>
            <a:r>
              <a:rPr lang="tr-TR" dirty="0"/>
              <a:t>Beton numuneleri alım süreçlerinde kullanılmak üzere laboratuvar firmalarınca kullanılacak olan RFID el terminalleri ile kırım cihazı ve kırım cihazı üzerinde bulunan RFID okuyucular, Savunma Sanayi Başkanlığı (</a:t>
            </a:r>
            <a:r>
              <a:rPr lang="tr-TR" dirty="0" err="1"/>
              <a:t>Aselsannet</a:t>
            </a:r>
            <a:r>
              <a:rPr lang="tr-TR" dirty="0"/>
              <a:t>) vasıtasıyla temin edilecektir. </a:t>
            </a:r>
            <a:endParaRPr lang="tr-TR" dirty="0" smtClean="0"/>
          </a:p>
          <a:p>
            <a:pPr marL="457200" lvl="0" indent="-457200" algn="just">
              <a:buFont typeface="Wingdings" pitchFamily="2" charset="2"/>
              <a:buChar char="v"/>
            </a:pPr>
            <a:r>
              <a:rPr lang="tr-TR" dirty="0" smtClean="0"/>
              <a:t>Cihaz kalibrasyon hizmetleri ASELSANNET tarafından ücretsiz yapılacaktır.</a:t>
            </a:r>
            <a:endParaRPr lang="tr-TR" dirty="0"/>
          </a:p>
          <a:p>
            <a:pPr marL="457200" lvl="0" indent="-457200" algn="just">
              <a:buFont typeface="Wingdings" pitchFamily="2" charset="2"/>
              <a:buChar char="v"/>
            </a:pPr>
            <a:endParaRPr lang="tr-TR" dirty="0"/>
          </a:p>
          <a:p>
            <a:pPr marL="457200" lvl="0" indent="-457200" algn="just">
              <a:buFont typeface="Wingdings" pitchFamily="2" charset="2"/>
              <a:buChar char="v"/>
            </a:pPr>
            <a:r>
              <a:rPr lang="tr-TR" dirty="0"/>
              <a:t>Laboratuvarların EBİS ile ilgili her türlü soru, görüş ve bilgi talepleri ile arıza aktarımlarını sağlayabilmeleri amacı ile çağrı merkezi </a:t>
            </a:r>
            <a:r>
              <a:rPr lang="tr-TR" dirty="0" smtClean="0"/>
              <a:t>(0850 644 32 47)hizmeti </a:t>
            </a:r>
            <a:r>
              <a:rPr lang="tr-TR" dirty="0"/>
              <a:t>sağlanacaktır.</a:t>
            </a:r>
          </a:p>
          <a:p>
            <a:pPr lvl="0" algn="just"/>
            <a:endParaRPr lang="tr-TR" dirty="0"/>
          </a:p>
          <a:p>
            <a:pPr marL="457200" lvl="0" indent="-457200" algn="just">
              <a:buFont typeface="Wingdings" pitchFamily="2" charset="2"/>
              <a:buChar char="v"/>
            </a:pPr>
            <a:r>
              <a:rPr lang="tr-TR" dirty="0"/>
              <a:t>Gerektiğinde Yapı Denetim Sistemi Uygulama yazılımının Bakım, İyileştirme ve Geliştirme işi konusunda destek verilecektir.</a:t>
            </a:r>
          </a:p>
        </p:txBody>
      </p:sp>
    </p:spTree>
    <p:extLst>
      <p:ext uri="{BB962C8B-B14F-4D97-AF65-F5344CB8AC3E}">
        <p14:creationId xmlns:p14="http://schemas.microsoft.com/office/powerpoint/2010/main" val="7291845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4807" y="113435"/>
            <a:ext cx="1846378" cy="1778523"/>
          </a:xfrm>
          <a:prstGeom prst="rect">
            <a:avLst/>
          </a:prstGeom>
        </p:spPr>
      </p:pic>
      <p:cxnSp>
        <p:nvCxnSpPr>
          <p:cNvPr id="3" name="Düz Bağlayıcı 2"/>
          <p:cNvCxnSpPr/>
          <p:nvPr/>
        </p:nvCxnSpPr>
        <p:spPr>
          <a:xfrm flipH="1">
            <a:off x="731520" y="1002697"/>
            <a:ext cx="9393287" cy="13303"/>
          </a:xfrm>
          <a:prstGeom prst="line">
            <a:avLst/>
          </a:prstGeom>
          <a:ln w="38100">
            <a:solidFill>
              <a:srgbClr val="CC0000"/>
            </a:solidFill>
          </a:ln>
        </p:spPr>
        <p:style>
          <a:lnRef idx="1">
            <a:schemeClr val="accent2"/>
          </a:lnRef>
          <a:fillRef idx="0">
            <a:schemeClr val="accent2"/>
          </a:fillRef>
          <a:effectRef idx="0">
            <a:schemeClr val="accent2"/>
          </a:effectRef>
          <a:fontRef idx="minor">
            <a:schemeClr val="tx1"/>
          </a:fontRef>
        </p:style>
      </p:cxnSp>
      <p:sp>
        <p:nvSpPr>
          <p:cNvPr id="4" name="Metin kutusu 3"/>
          <p:cNvSpPr txBox="1"/>
          <p:nvPr/>
        </p:nvSpPr>
        <p:spPr>
          <a:xfrm>
            <a:off x="655782" y="525642"/>
            <a:ext cx="9276888" cy="954107"/>
          </a:xfrm>
          <a:prstGeom prst="rect">
            <a:avLst/>
          </a:prstGeom>
          <a:noFill/>
        </p:spPr>
        <p:txBody>
          <a:bodyPr wrap="square" rtlCol="0">
            <a:spAutoFit/>
          </a:bodyPr>
          <a:lstStyle/>
          <a:p>
            <a:pPr algn="ctr"/>
            <a:r>
              <a:rPr lang="tr-TR" sz="2800" b="1" dirty="0"/>
              <a:t>ELEKTRONİK BETON İZLEME PROJESİ İŞLEM ADIMLARI</a:t>
            </a:r>
          </a:p>
          <a:p>
            <a:endParaRPr lang="tr-TR" sz="2800" b="1" dirty="0"/>
          </a:p>
        </p:txBody>
      </p:sp>
      <p:sp>
        <p:nvSpPr>
          <p:cNvPr id="5" name="Dikdörtgen 4"/>
          <p:cNvSpPr/>
          <p:nvPr/>
        </p:nvSpPr>
        <p:spPr>
          <a:xfrm>
            <a:off x="91440" y="1242618"/>
            <a:ext cx="7543800" cy="92333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Metin kutusu 5"/>
          <p:cNvSpPr txBox="1"/>
          <p:nvPr/>
        </p:nvSpPr>
        <p:spPr>
          <a:xfrm>
            <a:off x="228600" y="1326925"/>
            <a:ext cx="7242394" cy="369332"/>
          </a:xfrm>
          <a:prstGeom prst="rect">
            <a:avLst/>
          </a:prstGeom>
          <a:noFill/>
        </p:spPr>
        <p:txBody>
          <a:bodyPr wrap="square" rtlCol="0">
            <a:spAutoFit/>
          </a:bodyPr>
          <a:lstStyle/>
          <a:p>
            <a:pPr algn="ctr"/>
            <a:r>
              <a:rPr lang="tr-TR" b="1" dirty="0" smtClean="0">
                <a:latin typeface="Arial" panose="020B0604020202020204" pitchFamily="34" charset="0"/>
                <a:cs typeface="Arial" panose="020B0604020202020204" pitchFamily="34" charset="0"/>
              </a:rPr>
              <a:t>1-ÇİP SİPARİŞİ</a:t>
            </a:r>
            <a:endParaRPr lang="tr-TR" b="1" dirty="0">
              <a:latin typeface="Arial" panose="020B0604020202020204" pitchFamily="34" charset="0"/>
              <a:cs typeface="Arial" panose="020B0604020202020204" pitchFamily="34" charset="0"/>
            </a:endParaRPr>
          </a:p>
        </p:txBody>
      </p:sp>
      <p:sp>
        <p:nvSpPr>
          <p:cNvPr id="7" name="Metin kutusu 6"/>
          <p:cNvSpPr txBox="1"/>
          <p:nvPr/>
        </p:nvSpPr>
        <p:spPr>
          <a:xfrm>
            <a:off x="91440" y="1657436"/>
            <a:ext cx="8092440" cy="400110"/>
          </a:xfrm>
          <a:prstGeom prst="rect">
            <a:avLst/>
          </a:prstGeom>
          <a:noFill/>
        </p:spPr>
        <p:txBody>
          <a:bodyPr wrap="square" rtlCol="0">
            <a:spAutoFit/>
          </a:bodyPr>
          <a:lstStyle/>
          <a:p>
            <a:r>
              <a:rPr lang="tr-TR" sz="1000" dirty="0">
                <a:latin typeface="Arial" panose="020B0604020202020204" pitchFamily="34" charset="0"/>
                <a:cs typeface="Arial" panose="020B0604020202020204" pitchFamily="34" charset="0"/>
              </a:rPr>
              <a:t>YAPI DENETİM KURULUŞU TARAFINDAN, </a:t>
            </a:r>
            <a:r>
              <a:rPr lang="tr-TR" sz="1000" dirty="0" smtClean="0">
                <a:latin typeface="Arial" panose="020B0604020202020204" pitchFamily="34" charset="0"/>
                <a:cs typeface="Arial" panose="020B0604020202020204" pitchFamily="34" charset="0"/>
              </a:rPr>
              <a:t>ASELSANNET’E  </a:t>
            </a:r>
            <a:r>
              <a:rPr lang="tr-TR" sz="1000" dirty="0">
                <a:latin typeface="Arial" panose="020B0604020202020204" pitchFamily="34" charset="0"/>
                <a:cs typeface="Arial" panose="020B0604020202020204" pitchFamily="34" charset="0"/>
              </a:rPr>
              <a:t>SİPARİŞ EDİLEN ÇİPLER LABORATUVAR FİRMASI </a:t>
            </a:r>
            <a:r>
              <a:rPr lang="tr-TR" sz="1000" dirty="0" smtClean="0">
                <a:latin typeface="Arial" panose="020B0604020202020204" pitchFamily="34" charset="0"/>
                <a:cs typeface="Arial" panose="020B0604020202020204" pitchFamily="34" charset="0"/>
              </a:rPr>
              <a:t>TARAFINDAN UYGULAMA </a:t>
            </a:r>
            <a:r>
              <a:rPr lang="tr-TR" sz="1000" dirty="0">
                <a:latin typeface="Arial" panose="020B0604020202020204" pitchFamily="34" charset="0"/>
                <a:cs typeface="Arial" panose="020B0604020202020204" pitchFamily="34" charset="0"/>
              </a:rPr>
              <a:t>ÜZERİNDEN </a:t>
            </a:r>
            <a:r>
              <a:rPr lang="tr-TR" sz="1000" dirty="0" smtClean="0">
                <a:latin typeface="Arial" panose="020B0604020202020204" pitchFamily="34" charset="0"/>
                <a:cs typeface="Arial" panose="020B0604020202020204" pitchFamily="34" charset="0"/>
              </a:rPr>
              <a:t> </a:t>
            </a:r>
            <a:r>
              <a:rPr lang="tr-TR" sz="1000" dirty="0">
                <a:latin typeface="Arial" panose="020B0604020202020204" pitchFamily="34" charset="0"/>
                <a:cs typeface="Arial" panose="020B0604020202020204" pitchFamily="34" charset="0"/>
              </a:rPr>
              <a:t>ETİKET TESLİM ALMA BUTONU </a:t>
            </a:r>
            <a:r>
              <a:rPr lang="tr-TR" sz="1000" dirty="0" smtClean="0">
                <a:latin typeface="Arial" panose="020B0604020202020204" pitchFamily="34" charset="0"/>
                <a:cs typeface="Arial" panose="020B0604020202020204" pitchFamily="34" charset="0"/>
              </a:rPr>
              <a:t>OKUTULARAK </a:t>
            </a:r>
            <a:r>
              <a:rPr lang="tr-TR" sz="1000" dirty="0">
                <a:latin typeface="Arial" panose="020B0604020202020204" pitchFamily="34" charset="0"/>
                <a:cs typeface="Arial" panose="020B0604020202020204" pitchFamily="34" charset="0"/>
              </a:rPr>
              <a:t>PAKET HALİNDE </a:t>
            </a:r>
            <a:r>
              <a:rPr lang="tr-TR" sz="1000" dirty="0" smtClean="0">
                <a:latin typeface="Arial" panose="020B0604020202020204" pitchFamily="34" charset="0"/>
                <a:cs typeface="Arial" panose="020B0604020202020204" pitchFamily="34" charset="0"/>
              </a:rPr>
              <a:t>TESLİM ALINIR</a:t>
            </a:r>
            <a:r>
              <a:rPr lang="tr-TR" sz="1000" dirty="0">
                <a:latin typeface="Arial" panose="020B0604020202020204" pitchFamily="34" charset="0"/>
                <a:cs typeface="Arial" panose="020B0604020202020204" pitchFamily="34" charset="0"/>
              </a:rPr>
              <a:t>. </a:t>
            </a:r>
          </a:p>
        </p:txBody>
      </p:sp>
      <p:sp>
        <p:nvSpPr>
          <p:cNvPr id="23" name="Dikdörtgen 22"/>
          <p:cNvSpPr/>
          <p:nvPr/>
        </p:nvSpPr>
        <p:spPr>
          <a:xfrm>
            <a:off x="91440" y="2383204"/>
            <a:ext cx="7543800" cy="92333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Metin kutusu 23"/>
          <p:cNvSpPr txBox="1"/>
          <p:nvPr/>
        </p:nvSpPr>
        <p:spPr>
          <a:xfrm>
            <a:off x="228600" y="2467511"/>
            <a:ext cx="7242394" cy="369332"/>
          </a:xfrm>
          <a:prstGeom prst="rect">
            <a:avLst/>
          </a:prstGeom>
          <a:noFill/>
        </p:spPr>
        <p:txBody>
          <a:bodyPr wrap="square" rtlCol="0">
            <a:spAutoFit/>
          </a:bodyPr>
          <a:lstStyle/>
          <a:p>
            <a:pPr algn="ctr"/>
            <a:r>
              <a:rPr lang="tr-TR" b="1" dirty="0"/>
              <a:t>2-ŞANTİYEDEN NUMUNE ALIMI VE NUMUNE ŞAHİTLİĞİ</a:t>
            </a:r>
            <a:r>
              <a:rPr lang="tr-TR" b="1" dirty="0">
                <a:latin typeface="Arial" panose="020B0604020202020204" pitchFamily="34" charset="0"/>
                <a:cs typeface="Arial" panose="020B0604020202020204" pitchFamily="34" charset="0"/>
              </a:rPr>
              <a:t> </a:t>
            </a:r>
          </a:p>
        </p:txBody>
      </p:sp>
      <p:sp>
        <p:nvSpPr>
          <p:cNvPr id="25" name="Metin kutusu 24"/>
          <p:cNvSpPr txBox="1"/>
          <p:nvPr/>
        </p:nvSpPr>
        <p:spPr>
          <a:xfrm>
            <a:off x="91440" y="2798022"/>
            <a:ext cx="7543800" cy="553998"/>
          </a:xfrm>
          <a:prstGeom prst="rect">
            <a:avLst/>
          </a:prstGeom>
          <a:noFill/>
        </p:spPr>
        <p:txBody>
          <a:bodyPr wrap="square" rtlCol="0">
            <a:spAutoFit/>
          </a:bodyPr>
          <a:lstStyle/>
          <a:p>
            <a:r>
              <a:rPr lang="tr-TR" sz="1000" dirty="0">
                <a:latin typeface="Arial" panose="020B0604020202020204" pitchFamily="34" charset="0"/>
                <a:cs typeface="Arial" panose="020B0604020202020204" pitchFamily="34" charset="0"/>
              </a:rPr>
              <a:t>LABORATUVAR NUMUNE ALMA ELEMANI TARAFINDAN ALINAN NUMUNELER ÇİPLER KONULUR, EL TERMİNALİ İLE OKUTULARAK MOBİL UYGULAMA ÜZERİNDEN BİLGİ GİRİŞLERİ YAPILIR VE  İLGİLİ YAPI DENETİM PERSONELİ TARAFINDAN MOBİL UYGULAMA ÜZERİNDE NUMUNE ŞAHİTLİĞİ YAPILIR.</a:t>
            </a:r>
          </a:p>
        </p:txBody>
      </p:sp>
      <p:sp>
        <p:nvSpPr>
          <p:cNvPr id="26" name="Dikdörtgen 25"/>
          <p:cNvSpPr/>
          <p:nvPr/>
        </p:nvSpPr>
        <p:spPr>
          <a:xfrm>
            <a:off x="91440" y="3529069"/>
            <a:ext cx="7543800" cy="92333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Metin kutusu 26"/>
          <p:cNvSpPr txBox="1"/>
          <p:nvPr/>
        </p:nvSpPr>
        <p:spPr>
          <a:xfrm>
            <a:off x="228600" y="3613376"/>
            <a:ext cx="7242394" cy="369332"/>
          </a:xfrm>
          <a:prstGeom prst="rect">
            <a:avLst/>
          </a:prstGeom>
          <a:noFill/>
        </p:spPr>
        <p:txBody>
          <a:bodyPr wrap="square" rtlCol="0">
            <a:spAutoFit/>
          </a:bodyPr>
          <a:lstStyle/>
          <a:p>
            <a:pPr algn="ctr"/>
            <a:r>
              <a:rPr lang="tr-TR" b="1" dirty="0"/>
              <a:t>3-ŞANTİYEDEN NUMUNE ÇIKIŞI VE KÜRLEME</a:t>
            </a:r>
          </a:p>
        </p:txBody>
      </p:sp>
      <p:sp>
        <p:nvSpPr>
          <p:cNvPr id="28" name="Metin kutusu 27"/>
          <p:cNvSpPr txBox="1"/>
          <p:nvPr/>
        </p:nvSpPr>
        <p:spPr>
          <a:xfrm>
            <a:off x="91440" y="3943887"/>
            <a:ext cx="8092440" cy="553998"/>
          </a:xfrm>
          <a:prstGeom prst="rect">
            <a:avLst/>
          </a:prstGeom>
          <a:noFill/>
        </p:spPr>
        <p:txBody>
          <a:bodyPr wrap="square" rtlCol="0">
            <a:spAutoFit/>
          </a:bodyPr>
          <a:lstStyle/>
          <a:p>
            <a:r>
              <a:rPr lang="tr-TR" sz="1000" dirty="0">
                <a:latin typeface="Arial" panose="020B0604020202020204" pitchFamily="34" charset="0"/>
                <a:cs typeface="Arial" panose="020B0604020202020204" pitchFamily="34" charset="0"/>
              </a:rPr>
              <a:t>LABORATUVAR PERSONELİ TARAFINDAN 16-72 SAAT ARASINDA NUMUNENELER EL TERMİNALİ İLE OKUTULUP MOBİL UYGULAMA ÜZERİNDEN ŞANTİYE ÇIKIŞI YAPILIR. LABORATUVARA GÖTÜRÜLEN NUMUNELER  İÇİN MOBİL UYGULAMA ÜZERİNDEN KÜRLEME GİRİŞİ YAPILARAK NUMUNELER KÜR HAVUZU/ODASINA YERLEŞTİRİLİR</a:t>
            </a:r>
          </a:p>
        </p:txBody>
      </p:sp>
      <p:sp>
        <p:nvSpPr>
          <p:cNvPr id="29" name="Dikdörtgen 28"/>
          <p:cNvSpPr/>
          <p:nvPr/>
        </p:nvSpPr>
        <p:spPr>
          <a:xfrm>
            <a:off x="91440" y="4674508"/>
            <a:ext cx="7543800" cy="92333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Metin kutusu 29"/>
          <p:cNvSpPr txBox="1"/>
          <p:nvPr/>
        </p:nvSpPr>
        <p:spPr>
          <a:xfrm>
            <a:off x="228600" y="4758815"/>
            <a:ext cx="7242394" cy="369332"/>
          </a:xfrm>
          <a:prstGeom prst="rect">
            <a:avLst/>
          </a:prstGeom>
          <a:noFill/>
        </p:spPr>
        <p:txBody>
          <a:bodyPr wrap="square" rtlCol="0">
            <a:spAutoFit/>
          </a:bodyPr>
          <a:lstStyle/>
          <a:p>
            <a:pPr algn="ctr"/>
            <a:r>
              <a:rPr lang="tr-TR" b="1" dirty="0"/>
              <a:t>4-LABORATUVAR DENEY SÜRECİ</a:t>
            </a:r>
          </a:p>
        </p:txBody>
      </p:sp>
      <p:sp>
        <p:nvSpPr>
          <p:cNvPr id="31" name="Metin kutusu 30"/>
          <p:cNvSpPr txBox="1"/>
          <p:nvPr/>
        </p:nvSpPr>
        <p:spPr>
          <a:xfrm>
            <a:off x="91440" y="5089326"/>
            <a:ext cx="8092440" cy="246221"/>
          </a:xfrm>
          <a:prstGeom prst="rect">
            <a:avLst/>
          </a:prstGeom>
          <a:noFill/>
        </p:spPr>
        <p:txBody>
          <a:bodyPr wrap="square" rtlCol="0">
            <a:spAutoFit/>
          </a:bodyPr>
          <a:lstStyle/>
          <a:p>
            <a:pPr algn="ctr"/>
            <a:r>
              <a:rPr lang="tr-TR" sz="1000" dirty="0">
                <a:latin typeface="Arial" panose="020B0604020202020204" pitchFamily="34" charset="0"/>
                <a:cs typeface="Arial" panose="020B0604020202020204" pitchFamily="34" charset="0"/>
              </a:rPr>
              <a:t>NUMUNELER 7 VE  28. GÜNLERDE BETON PRESİNE OKUTULARAK KIRIMI YAPILIR VE RAPORLANIR. </a:t>
            </a:r>
          </a:p>
        </p:txBody>
      </p:sp>
      <p:sp>
        <p:nvSpPr>
          <p:cNvPr id="32" name="Dikdörtgen 31"/>
          <p:cNvSpPr/>
          <p:nvPr/>
        </p:nvSpPr>
        <p:spPr>
          <a:xfrm>
            <a:off x="91440" y="5810585"/>
            <a:ext cx="7543800" cy="92333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 name="Metin kutusu 32"/>
          <p:cNvSpPr txBox="1"/>
          <p:nvPr/>
        </p:nvSpPr>
        <p:spPr>
          <a:xfrm>
            <a:off x="228600" y="5894892"/>
            <a:ext cx="7242394" cy="369332"/>
          </a:xfrm>
          <a:prstGeom prst="rect">
            <a:avLst/>
          </a:prstGeom>
          <a:noFill/>
        </p:spPr>
        <p:txBody>
          <a:bodyPr wrap="square" rtlCol="0">
            <a:spAutoFit/>
          </a:bodyPr>
          <a:lstStyle/>
          <a:p>
            <a:pPr algn="ctr"/>
            <a:r>
              <a:rPr lang="tr-TR" b="1" dirty="0" smtClean="0">
                <a:latin typeface="Arial" panose="020B0604020202020204" pitchFamily="34" charset="0"/>
                <a:cs typeface="Arial" panose="020B0604020202020204" pitchFamily="34" charset="0"/>
              </a:rPr>
              <a:t>5-NUMUNE </a:t>
            </a:r>
            <a:r>
              <a:rPr lang="tr-TR" b="1" dirty="0">
                <a:latin typeface="Arial" panose="020B0604020202020204" pitchFamily="34" charset="0"/>
                <a:cs typeface="Arial" panose="020B0604020202020204" pitchFamily="34" charset="0"/>
              </a:rPr>
              <a:t>İZLEME </a:t>
            </a:r>
            <a:r>
              <a:rPr lang="tr-TR" b="1" dirty="0" smtClean="0">
                <a:latin typeface="Arial" panose="020B0604020202020204" pitchFamily="34" charset="0"/>
                <a:cs typeface="Arial" panose="020B0604020202020204" pitchFamily="34" charset="0"/>
              </a:rPr>
              <a:t>SÜRECİ</a:t>
            </a:r>
            <a:endParaRPr lang="tr-TR" b="1" dirty="0">
              <a:latin typeface="Arial" panose="020B0604020202020204" pitchFamily="34" charset="0"/>
              <a:cs typeface="Arial" panose="020B0604020202020204" pitchFamily="34" charset="0"/>
            </a:endParaRPr>
          </a:p>
        </p:txBody>
      </p:sp>
      <p:sp>
        <p:nvSpPr>
          <p:cNvPr id="34" name="Metin kutusu 33"/>
          <p:cNvSpPr txBox="1"/>
          <p:nvPr/>
        </p:nvSpPr>
        <p:spPr>
          <a:xfrm>
            <a:off x="91440" y="6225403"/>
            <a:ext cx="8092440" cy="246221"/>
          </a:xfrm>
          <a:prstGeom prst="rect">
            <a:avLst/>
          </a:prstGeom>
          <a:noFill/>
        </p:spPr>
        <p:txBody>
          <a:bodyPr wrap="square" rtlCol="0">
            <a:spAutoFit/>
          </a:bodyPr>
          <a:lstStyle/>
          <a:p>
            <a:pPr algn="ctr"/>
            <a:r>
              <a:rPr lang="tr-TR" sz="1000" dirty="0">
                <a:latin typeface="Arial" panose="020B0604020202020204" pitchFamily="34" charset="0"/>
                <a:cs typeface="Arial" panose="020B0604020202020204" pitchFamily="34" charset="0"/>
              </a:rPr>
              <a:t>NUMUNELERİN HER SÜRECİ BAKANLIĞIMIZ VE İLGİLİ LABORATUVAR TARAFINDAN İZLENEBİLMEKTEDİR </a:t>
            </a:r>
          </a:p>
        </p:txBody>
      </p:sp>
      <p:sp>
        <p:nvSpPr>
          <p:cNvPr id="35" name="Aşağı Ok 34"/>
          <p:cNvSpPr/>
          <p:nvPr/>
        </p:nvSpPr>
        <p:spPr>
          <a:xfrm>
            <a:off x="3481677" y="2125377"/>
            <a:ext cx="381663" cy="2966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6" name="Aşağı Ok 35"/>
          <p:cNvSpPr/>
          <p:nvPr/>
        </p:nvSpPr>
        <p:spPr>
          <a:xfrm>
            <a:off x="3553735" y="3305606"/>
            <a:ext cx="381663" cy="2966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Aşağı Ok 36"/>
          <p:cNvSpPr/>
          <p:nvPr/>
        </p:nvSpPr>
        <p:spPr>
          <a:xfrm>
            <a:off x="3580073" y="4435221"/>
            <a:ext cx="381663" cy="2966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8" name="Aşağı Ok 37"/>
          <p:cNvSpPr/>
          <p:nvPr/>
        </p:nvSpPr>
        <p:spPr>
          <a:xfrm>
            <a:off x="3658965" y="5601217"/>
            <a:ext cx="381663" cy="2966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0" name="Resim 39"/>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321040" y="2165948"/>
            <a:ext cx="3100197" cy="2142863"/>
          </a:xfrm>
          <a:prstGeom prst="rect">
            <a:avLst/>
          </a:prstGeom>
        </p:spPr>
      </p:pic>
      <p:pic>
        <p:nvPicPr>
          <p:cNvPr id="41" name="Resim 40">
            <a:extLst>
              <a:ext uri="{FF2B5EF4-FFF2-40B4-BE49-F238E27FC236}">
                <a16:creationId xmlns="" xmlns:a16="http://schemas.microsoft.com/office/drawing/2014/main" id="{875A5456-E707-4187-B26A-D27343B498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639" t="7821" r="20480" b="16260"/>
          <a:stretch/>
        </p:blipFill>
        <p:spPr>
          <a:xfrm>
            <a:off x="8641384" y="5027037"/>
            <a:ext cx="1339802" cy="1757386"/>
          </a:xfrm>
          <a:prstGeom prst="rect">
            <a:avLst/>
          </a:prstGeom>
        </p:spPr>
      </p:pic>
      <p:pic>
        <p:nvPicPr>
          <p:cNvPr id="42" name="Resim 4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1113" y="4947905"/>
            <a:ext cx="1104492" cy="1725360"/>
          </a:xfrm>
          <a:prstGeom prst="rect">
            <a:avLst/>
          </a:prstGeom>
        </p:spPr>
      </p:pic>
      <p:grpSp>
        <p:nvGrpSpPr>
          <p:cNvPr id="43" name="Grup 42"/>
          <p:cNvGrpSpPr/>
          <p:nvPr/>
        </p:nvGrpSpPr>
        <p:grpSpPr>
          <a:xfrm>
            <a:off x="8435481" y="4469490"/>
            <a:ext cx="1237685" cy="584481"/>
            <a:chOff x="452384" y="2160970"/>
            <a:chExt cx="2926082" cy="2152298"/>
          </a:xfrm>
        </p:grpSpPr>
        <p:pic>
          <p:nvPicPr>
            <p:cNvPr id="44" name="Resim 43"/>
            <p:cNvPicPr/>
            <p:nvPr/>
          </p:nvPicPr>
          <p:blipFill>
            <a:blip r:embed="rId6"/>
            <a:stretch>
              <a:fillRect/>
            </a:stretch>
          </p:blipFill>
          <p:spPr>
            <a:xfrm>
              <a:off x="452384" y="2160970"/>
              <a:ext cx="2926082" cy="2152298"/>
            </a:xfrm>
            <a:prstGeom prst="rect">
              <a:avLst/>
            </a:prstGeom>
          </p:spPr>
        </p:pic>
        <p:sp>
          <p:nvSpPr>
            <p:cNvPr id="45" name="Oval 44"/>
            <p:cNvSpPr/>
            <p:nvPr/>
          </p:nvSpPr>
          <p:spPr>
            <a:xfrm>
              <a:off x="2416875" y="2942316"/>
              <a:ext cx="634693" cy="63469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tr-TR"/>
            </a:p>
          </p:txBody>
        </p:sp>
      </p:grpSp>
    </p:spTree>
    <p:extLst>
      <p:ext uri="{BB962C8B-B14F-4D97-AF65-F5344CB8AC3E}">
        <p14:creationId xmlns:p14="http://schemas.microsoft.com/office/powerpoint/2010/main" val="260683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type="subTitle" idx="1"/>
          </p:nvPr>
        </p:nvSpPr>
        <p:spPr>
          <a:xfrm flipH="1">
            <a:off x="6284930" y="1117600"/>
            <a:ext cx="3500582" cy="3971636"/>
          </a:xfrm>
        </p:spPr>
        <p:txBody>
          <a:bodyPr>
            <a:normAutofit lnSpcReduction="10000"/>
          </a:bodyPr>
          <a:lstStyle/>
          <a:p>
            <a:r>
              <a:rPr lang="tr-TR" dirty="0" smtClean="0"/>
              <a:t>YAPI DENETİM KURULUŞU TARAFINDAN, ASELSANNETE  SİPARİŞ EDİLEN ÇİPLER LABORATUVAR FİRMASI TARAFINDAN TESLİM ALINARAK UYGULAMA ÜZERİNDEN  (</a:t>
            </a:r>
            <a:r>
              <a:rPr lang="tr-TR" dirty="0" smtClean="0">
                <a:solidFill>
                  <a:schemeClr val="accent1">
                    <a:lumMod val="75000"/>
                  </a:schemeClr>
                </a:solidFill>
              </a:rPr>
              <a:t>ETİKET TESLİM ALMA BUTONU </a:t>
            </a:r>
            <a:r>
              <a:rPr lang="tr-TR" dirty="0" smtClean="0"/>
              <a:t>İLE)  PAKET HALİNDE OKUTULARAK KAYIT ALTINA ALINIR. </a:t>
            </a:r>
            <a:endParaRPr lang="tr-TR" dirty="0"/>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24807" y="113435"/>
            <a:ext cx="1846378" cy="1778523"/>
          </a:xfrm>
          <a:prstGeom prst="rect">
            <a:avLst/>
          </a:prstGeom>
        </p:spPr>
      </p:pic>
      <p:cxnSp>
        <p:nvCxnSpPr>
          <p:cNvPr id="5" name="Düz Bağlayıcı 4"/>
          <p:cNvCxnSpPr/>
          <p:nvPr/>
        </p:nvCxnSpPr>
        <p:spPr>
          <a:xfrm flipH="1">
            <a:off x="731520" y="1002697"/>
            <a:ext cx="9393287" cy="13303"/>
          </a:xfrm>
          <a:prstGeom prst="line">
            <a:avLst/>
          </a:prstGeom>
          <a:ln w="38100">
            <a:solidFill>
              <a:srgbClr val="CC0000"/>
            </a:solidFill>
          </a:ln>
        </p:spPr>
        <p:style>
          <a:lnRef idx="1">
            <a:schemeClr val="accent2"/>
          </a:lnRef>
          <a:fillRef idx="0">
            <a:schemeClr val="accent2"/>
          </a:fillRef>
          <a:effectRef idx="0">
            <a:schemeClr val="accent2"/>
          </a:effectRef>
          <a:fontRef idx="minor">
            <a:schemeClr val="tx1"/>
          </a:fontRef>
        </p:style>
      </p:cxnSp>
      <p:sp>
        <p:nvSpPr>
          <p:cNvPr id="6" name="Metin kutusu 5"/>
          <p:cNvSpPr txBox="1"/>
          <p:nvPr/>
        </p:nvSpPr>
        <p:spPr>
          <a:xfrm>
            <a:off x="600364" y="525642"/>
            <a:ext cx="8076276" cy="523220"/>
          </a:xfrm>
          <a:prstGeom prst="rect">
            <a:avLst/>
          </a:prstGeom>
          <a:noFill/>
        </p:spPr>
        <p:txBody>
          <a:bodyPr wrap="square" rtlCol="0">
            <a:spAutoFit/>
          </a:bodyPr>
          <a:lstStyle/>
          <a:p>
            <a:r>
              <a:rPr lang="tr-TR" sz="2800" b="1" dirty="0" smtClean="0"/>
              <a:t>1-ÇİP SİPARİŞİ</a:t>
            </a:r>
            <a:endParaRPr lang="tr-TR" sz="2800" b="1"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558" y="1321529"/>
            <a:ext cx="2850665" cy="5051012"/>
          </a:xfrm>
          <a:prstGeom prst="rect">
            <a:avLst/>
          </a:prstGeom>
        </p:spPr>
      </p:pic>
      <p:pic>
        <p:nvPicPr>
          <p:cNvPr id="7" name="Resim 6"/>
          <p:cNvPicPr>
            <a:picLocks noChangeAspect="1"/>
          </p:cNvPicPr>
          <p:nvPr/>
        </p:nvPicPr>
        <p:blipFill rotWithShape="1">
          <a:blip r:embed="rId4" cstate="print">
            <a:extLst>
              <a:ext uri="{28A0092B-C50C-407E-A947-70E740481C1C}">
                <a14:useLocalDpi xmlns:a14="http://schemas.microsoft.com/office/drawing/2010/main" val="0"/>
              </a:ext>
            </a:extLst>
          </a:blip>
          <a:srcRect t="4375" r="19818" b="31634"/>
          <a:stretch/>
        </p:blipFill>
        <p:spPr>
          <a:xfrm rot="16200000">
            <a:off x="4198355" y="4279826"/>
            <a:ext cx="2039650" cy="2884201"/>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89338" y="2296028"/>
            <a:ext cx="2281847" cy="4058590"/>
          </a:xfrm>
          <a:prstGeom prst="rect">
            <a:avLst/>
          </a:prstGeom>
        </p:spPr>
      </p:pic>
      <p:sp>
        <p:nvSpPr>
          <p:cNvPr id="9" name="Aşağı Ok 8"/>
          <p:cNvSpPr/>
          <p:nvPr/>
        </p:nvSpPr>
        <p:spPr>
          <a:xfrm rot="10605481">
            <a:off x="11377246" y="4605659"/>
            <a:ext cx="281354" cy="96715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 name="Resim 9"/>
          <p:cNvPicPr>
            <a:picLocks noChangeAspect="1"/>
          </p:cNvPicPr>
          <p:nvPr/>
        </p:nvPicPr>
        <p:blipFill rotWithShape="1">
          <a:blip r:embed="rId6" cstate="print">
            <a:extLst>
              <a:ext uri="{28A0092B-C50C-407E-A947-70E740481C1C}">
                <a14:useLocalDpi xmlns:a14="http://schemas.microsoft.com/office/drawing/2010/main" val="0"/>
              </a:ext>
            </a:extLst>
          </a:blip>
          <a:srcRect l="27372" t="46795" r="23494" b="40769"/>
          <a:stretch/>
        </p:blipFill>
        <p:spPr>
          <a:xfrm rot="16200000">
            <a:off x="3476631" y="2561225"/>
            <a:ext cx="3483099" cy="661176"/>
          </a:xfrm>
          <a:prstGeom prst="rect">
            <a:avLst/>
          </a:prstGeom>
        </p:spPr>
      </p:pic>
    </p:spTree>
    <p:extLst>
      <p:ext uri="{BB962C8B-B14F-4D97-AF65-F5344CB8AC3E}">
        <p14:creationId xmlns:p14="http://schemas.microsoft.com/office/powerpoint/2010/main" val="25790700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24807" y="113435"/>
            <a:ext cx="1846378" cy="1778523"/>
          </a:xfrm>
          <a:prstGeom prst="rect">
            <a:avLst/>
          </a:prstGeom>
        </p:spPr>
      </p:pic>
      <p:cxnSp>
        <p:nvCxnSpPr>
          <p:cNvPr id="5" name="Düz Bağlayıcı 4"/>
          <p:cNvCxnSpPr/>
          <p:nvPr/>
        </p:nvCxnSpPr>
        <p:spPr>
          <a:xfrm flipH="1">
            <a:off x="731520" y="1002697"/>
            <a:ext cx="9393287" cy="13303"/>
          </a:xfrm>
          <a:prstGeom prst="line">
            <a:avLst/>
          </a:prstGeom>
          <a:ln w="38100">
            <a:solidFill>
              <a:srgbClr val="CC0000"/>
            </a:solidFill>
          </a:ln>
        </p:spPr>
        <p:style>
          <a:lnRef idx="1">
            <a:schemeClr val="accent2"/>
          </a:lnRef>
          <a:fillRef idx="0">
            <a:schemeClr val="accent2"/>
          </a:fillRef>
          <a:effectRef idx="0">
            <a:schemeClr val="accent2"/>
          </a:effectRef>
          <a:fontRef idx="minor">
            <a:schemeClr val="tx1"/>
          </a:fontRef>
        </p:style>
      </p:cxnSp>
      <p:sp>
        <p:nvSpPr>
          <p:cNvPr id="14" name="Unvan 1"/>
          <p:cNvSpPr txBox="1">
            <a:spLocks/>
          </p:cNvSpPr>
          <p:nvPr/>
        </p:nvSpPr>
        <p:spPr>
          <a:xfrm>
            <a:off x="731521" y="480291"/>
            <a:ext cx="8930040" cy="680018"/>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1" kern="1200">
                <a:solidFill>
                  <a:schemeClr val="accent1">
                    <a:lumMod val="50000"/>
                  </a:schemeClr>
                </a:solidFill>
                <a:latin typeface="Segoe UI Light" panose="020B0502040204020203" pitchFamily="34" charset="0"/>
                <a:ea typeface="+mj-ea"/>
                <a:cs typeface="Segoe UI Light" panose="020B0502040204020203"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tr-TR" sz="2800" dirty="0">
                <a:solidFill>
                  <a:schemeClr val="tx1"/>
                </a:solidFill>
                <a:latin typeface="+mn-lt"/>
                <a:ea typeface="+mn-ea"/>
                <a:cs typeface="+mn-cs"/>
              </a:rPr>
              <a:t>2-ŞANTİYEDEN NUMUNE ALIMI VE NUMUNE ŞAHİTLİĞİ</a:t>
            </a:r>
          </a:p>
        </p:txBody>
      </p:sp>
      <p:pic>
        <p:nvPicPr>
          <p:cNvPr id="17" name="Resim 16"/>
          <p:cNvPicPr/>
          <p:nvPr/>
        </p:nvPicPr>
        <p:blipFill rotWithShape="1">
          <a:blip r:embed="rId4"/>
          <a:srcRect l="4960" t="29590" r="2667" b="17108"/>
          <a:stretch/>
        </p:blipFill>
        <p:spPr bwMode="auto">
          <a:xfrm>
            <a:off x="806450" y="1299308"/>
            <a:ext cx="7370396" cy="2208823"/>
          </a:xfrm>
          <a:prstGeom prst="rect">
            <a:avLst/>
          </a:prstGeom>
          <a:ln>
            <a:noFill/>
          </a:ln>
          <a:extLst>
            <a:ext uri="{53640926-AAD7-44D8-BBD7-CCE9431645EC}">
              <a14:shadowObscured xmlns:a14="http://schemas.microsoft.com/office/drawing/2010/main"/>
            </a:ext>
          </a:extLst>
        </p:spPr>
      </p:pic>
      <p:pic>
        <p:nvPicPr>
          <p:cNvPr id="18" name="Resim 17"/>
          <p:cNvPicPr/>
          <p:nvPr/>
        </p:nvPicPr>
        <p:blipFill rotWithShape="1">
          <a:blip r:embed="rId5"/>
          <a:srcRect l="3858" t="28806" r="11706" b="4957"/>
          <a:stretch/>
        </p:blipFill>
        <p:spPr bwMode="auto">
          <a:xfrm>
            <a:off x="437170" y="3508131"/>
            <a:ext cx="7889143" cy="3121269"/>
          </a:xfrm>
          <a:prstGeom prst="rect">
            <a:avLst/>
          </a:prstGeom>
          <a:ln>
            <a:noFill/>
          </a:ln>
          <a:extLst>
            <a:ext uri="{53640926-AAD7-44D8-BBD7-CCE9431645EC}">
              <a14:shadowObscured xmlns:a14="http://schemas.microsoft.com/office/drawing/2010/main"/>
            </a:ext>
          </a:extLst>
        </p:spPr>
      </p:pic>
      <p:pic>
        <p:nvPicPr>
          <p:cNvPr id="19" name="Resim 18"/>
          <p:cNvPicPr>
            <a:picLocks noChangeAspect="1"/>
          </p:cNvPicPr>
          <p:nvPr/>
        </p:nvPicPr>
        <p:blipFill rotWithShape="1">
          <a:blip r:embed="rId6" cstate="print">
            <a:extLst>
              <a:ext uri="{28A0092B-C50C-407E-A947-70E740481C1C}">
                <a14:useLocalDpi xmlns:a14="http://schemas.microsoft.com/office/drawing/2010/main" val="0"/>
              </a:ext>
            </a:extLst>
          </a:blip>
          <a:srcRect l="-1527" t="4895" r="1527" b="-1"/>
          <a:stretch/>
        </p:blipFill>
        <p:spPr>
          <a:xfrm>
            <a:off x="8827942" y="2301226"/>
            <a:ext cx="2593730" cy="3977720"/>
          </a:xfrm>
          <a:prstGeom prst="rect">
            <a:avLst/>
          </a:prstGeom>
        </p:spPr>
      </p:pic>
    </p:spTree>
    <p:extLst>
      <p:ext uri="{BB962C8B-B14F-4D97-AF65-F5344CB8AC3E}">
        <p14:creationId xmlns:p14="http://schemas.microsoft.com/office/powerpoint/2010/main" val="41969974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Düz Bağlayıcı 4"/>
          <p:cNvCxnSpPr/>
          <p:nvPr/>
        </p:nvCxnSpPr>
        <p:spPr>
          <a:xfrm flipH="1">
            <a:off x="731520" y="1002697"/>
            <a:ext cx="9393287" cy="13303"/>
          </a:xfrm>
          <a:prstGeom prst="line">
            <a:avLst/>
          </a:prstGeom>
          <a:ln w="38100">
            <a:solidFill>
              <a:srgbClr val="CC0000"/>
            </a:solidFill>
          </a:ln>
        </p:spPr>
        <p:style>
          <a:lnRef idx="1">
            <a:schemeClr val="accent2"/>
          </a:lnRef>
          <a:fillRef idx="0">
            <a:schemeClr val="accent2"/>
          </a:fillRef>
          <a:effectRef idx="0">
            <a:schemeClr val="accent2"/>
          </a:effectRef>
          <a:fontRef idx="minor">
            <a:schemeClr val="tx1"/>
          </a:fontRef>
        </p:style>
      </p:cxnSp>
      <p:sp>
        <p:nvSpPr>
          <p:cNvPr id="6" name="Metin kutusu 5"/>
          <p:cNvSpPr txBox="1"/>
          <p:nvPr/>
        </p:nvSpPr>
        <p:spPr>
          <a:xfrm>
            <a:off x="731520" y="525642"/>
            <a:ext cx="7945120" cy="523220"/>
          </a:xfrm>
          <a:prstGeom prst="rect">
            <a:avLst/>
          </a:prstGeom>
          <a:noFill/>
        </p:spPr>
        <p:txBody>
          <a:bodyPr wrap="square" rtlCol="0">
            <a:spAutoFit/>
          </a:bodyPr>
          <a:lstStyle/>
          <a:p>
            <a:r>
              <a:rPr lang="tr-TR" sz="2800" b="1" dirty="0" smtClean="0"/>
              <a:t>2.1 -EBİS MOBİL UYGULAMA / </a:t>
            </a:r>
            <a:r>
              <a:rPr lang="tr-TR" sz="2400" b="1" dirty="0" smtClean="0"/>
              <a:t>NUMUNE ALMA</a:t>
            </a:r>
            <a:endParaRPr lang="tr-TR" sz="2400" b="1" dirty="0"/>
          </a:p>
        </p:txBody>
      </p:sp>
      <p:pic>
        <p:nvPicPr>
          <p:cNvPr id="11" name="Resim 10"/>
          <p:cNvPicPr/>
          <p:nvPr/>
        </p:nvPicPr>
        <p:blipFill rotWithShape="1">
          <a:blip r:embed="rId2"/>
          <a:srcRect l="23920" t="30570" r="14021" b="18088"/>
          <a:stretch/>
        </p:blipFill>
        <p:spPr bwMode="auto">
          <a:xfrm>
            <a:off x="731520" y="1191810"/>
            <a:ext cx="5268656" cy="2835068"/>
          </a:xfrm>
          <a:prstGeom prst="rect">
            <a:avLst/>
          </a:prstGeom>
          <a:ln>
            <a:noFill/>
          </a:ln>
          <a:extLst>
            <a:ext uri="{53640926-AAD7-44D8-BBD7-CCE9431645EC}">
              <a14:shadowObscured xmlns:a14="http://schemas.microsoft.com/office/drawing/2010/main"/>
            </a:ext>
          </a:extLst>
        </p:spPr>
      </p:pic>
      <p:pic>
        <p:nvPicPr>
          <p:cNvPr id="12" name="Resim 11"/>
          <p:cNvPicPr/>
          <p:nvPr/>
        </p:nvPicPr>
        <p:blipFill rotWithShape="1">
          <a:blip r:embed="rId3"/>
          <a:srcRect l="26454" t="34687" r="11376" b="16518"/>
          <a:stretch/>
        </p:blipFill>
        <p:spPr bwMode="auto">
          <a:xfrm>
            <a:off x="6286500" y="1318845"/>
            <a:ext cx="4994030" cy="2740895"/>
          </a:xfrm>
          <a:prstGeom prst="rect">
            <a:avLst/>
          </a:prstGeom>
          <a:ln>
            <a:noFill/>
          </a:ln>
          <a:extLst>
            <a:ext uri="{53640926-AAD7-44D8-BBD7-CCE9431645EC}">
              <a14:shadowObscured xmlns:a14="http://schemas.microsoft.com/office/drawing/2010/main"/>
            </a:ext>
          </a:extLst>
        </p:spPr>
      </p:pic>
      <p:pic>
        <p:nvPicPr>
          <p:cNvPr id="13" name="Resim 12"/>
          <p:cNvPicPr/>
          <p:nvPr/>
        </p:nvPicPr>
        <p:blipFill rotWithShape="1">
          <a:blip r:embed="rId4"/>
          <a:srcRect l="24030" t="32726" r="6526" b="14756"/>
          <a:stretch/>
        </p:blipFill>
        <p:spPr bwMode="auto">
          <a:xfrm>
            <a:off x="2338754" y="4026879"/>
            <a:ext cx="6761284" cy="262889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477019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509</TotalTime>
  <Words>602</Words>
  <Application>Microsoft Office PowerPoint</Application>
  <PresentationFormat>Geniş ekran</PresentationFormat>
  <Paragraphs>64</Paragraphs>
  <Slides>17</Slides>
  <Notes>2</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17</vt:i4>
      </vt:variant>
    </vt:vector>
  </HeadingPairs>
  <TitlesOfParts>
    <vt:vector size="24" baseType="lpstr">
      <vt:lpstr>Arial</vt:lpstr>
      <vt:lpstr>Calibri</vt:lpstr>
      <vt:lpstr>Calibri Light</vt:lpstr>
      <vt:lpstr>Constantia</vt:lpstr>
      <vt:lpstr>Segoe UI Light</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ASUS-PC</dc:creator>
  <cp:lastModifiedBy>Kaan Mutlu</cp:lastModifiedBy>
  <cp:revision>82</cp:revision>
  <cp:lastPrinted>2019-03-11T13:42:04Z</cp:lastPrinted>
  <dcterms:created xsi:type="dcterms:W3CDTF">2018-12-23T16:59:13Z</dcterms:created>
  <dcterms:modified xsi:type="dcterms:W3CDTF">2019-03-11T13:49:53Z</dcterms:modified>
</cp:coreProperties>
</file>