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076" r:id="rId1"/>
    <p:sldMasterId id="2147485088" r:id="rId2"/>
  </p:sldMasterIdLst>
  <p:notesMasterIdLst>
    <p:notesMasterId r:id="rId45"/>
  </p:notesMasterIdLst>
  <p:handoutMasterIdLst>
    <p:handoutMasterId r:id="rId46"/>
  </p:handoutMasterIdLst>
  <p:sldIdLst>
    <p:sldId id="591" r:id="rId3"/>
    <p:sldId id="607" r:id="rId4"/>
    <p:sldId id="611" r:id="rId5"/>
    <p:sldId id="612" r:id="rId6"/>
    <p:sldId id="613" r:id="rId7"/>
    <p:sldId id="614" r:id="rId8"/>
    <p:sldId id="615" r:id="rId9"/>
    <p:sldId id="616" r:id="rId10"/>
    <p:sldId id="617" r:id="rId11"/>
    <p:sldId id="618" r:id="rId12"/>
    <p:sldId id="655" r:id="rId13"/>
    <p:sldId id="622" r:id="rId14"/>
    <p:sldId id="654" r:id="rId15"/>
    <p:sldId id="621" r:id="rId16"/>
    <p:sldId id="623" r:id="rId17"/>
    <p:sldId id="624" r:id="rId18"/>
    <p:sldId id="625" r:id="rId19"/>
    <p:sldId id="626" r:id="rId20"/>
    <p:sldId id="627" r:id="rId21"/>
    <p:sldId id="628" r:id="rId22"/>
    <p:sldId id="629" r:id="rId23"/>
    <p:sldId id="630" r:id="rId24"/>
    <p:sldId id="631" r:id="rId25"/>
    <p:sldId id="632" r:id="rId26"/>
    <p:sldId id="633" r:id="rId27"/>
    <p:sldId id="634" r:id="rId28"/>
    <p:sldId id="635" r:id="rId29"/>
    <p:sldId id="636" r:id="rId30"/>
    <p:sldId id="637" r:id="rId31"/>
    <p:sldId id="638" r:id="rId32"/>
    <p:sldId id="639" r:id="rId33"/>
    <p:sldId id="640" r:id="rId34"/>
    <p:sldId id="641" r:id="rId35"/>
    <p:sldId id="642" r:id="rId36"/>
    <p:sldId id="643" r:id="rId37"/>
    <p:sldId id="644" r:id="rId38"/>
    <p:sldId id="645" r:id="rId39"/>
    <p:sldId id="646" r:id="rId40"/>
    <p:sldId id="647" r:id="rId41"/>
    <p:sldId id="648" r:id="rId42"/>
    <p:sldId id="649" r:id="rId43"/>
    <p:sldId id="650" r:id="rId44"/>
  </p:sldIdLst>
  <p:sldSz cx="9144000" cy="6858000" type="screen4x3"/>
  <p:notesSz cx="9926638"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63" autoAdjust="0"/>
    <p:restoredTop sz="94660"/>
  </p:normalViewPr>
  <p:slideViewPr>
    <p:cSldViewPr>
      <p:cViewPr varScale="1">
        <p:scale>
          <a:sx n="112" d="100"/>
          <a:sy n="112" d="100"/>
        </p:scale>
        <p:origin x="-183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4301543" cy="339884"/>
          </a:xfrm>
          <a:prstGeom prst="rect">
            <a:avLst/>
          </a:prstGeom>
        </p:spPr>
        <p:txBody>
          <a:bodyPr vert="horz" lIns="91413" tIns="45706" rIns="91413" bIns="45706" rtlCol="0"/>
          <a:lstStyle>
            <a:lvl1pPr algn="l">
              <a:defRPr sz="1200"/>
            </a:lvl1pPr>
          </a:lstStyle>
          <a:p>
            <a:endParaRPr lang="tr-TR"/>
          </a:p>
        </p:txBody>
      </p:sp>
      <p:sp>
        <p:nvSpPr>
          <p:cNvPr id="3" name="2 Veri Yer Tutucusu"/>
          <p:cNvSpPr>
            <a:spLocks noGrp="1"/>
          </p:cNvSpPr>
          <p:nvPr>
            <p:ph type="dt" sz="quarter" idx="1"/>
          </p:nvPr>
        </p:nvSpPr>
        <p:spPr>
          <a:xfrm>
            <a:off x="5622798" y="0"/>
            <a:ext cx="4301543" cy="339884"/>
          </a:xfrm>
          <a:prstGeom prst="rect">
            <a:avLst/>
          </a:prstGeom>
        </p:spPr>
        <p:txBody>
          <a:bodyPr vert="horz" lIns="91413" tIns="45706" rIns="91413" bIns="45706" rtlCol="0"/>
          <a:lstStyle>
            <a:lvl1pPr algn="r">
              <a:defRPr sz="1200"/>
            </a:lvl1pPr>
          </a:lstStyle>
          <a:p>
            <a:fld id="{01D85539-499E-45CA-AF37-3809FBE33F53}" type="datetimeFigureOut">
              <a:rPr lang="tr-TR" smtClean="0"/>
              <a:pPr/>
              <a:t>12.03.2019</a:t>
            </a:fld>
            <a:endParaRPr lang="tr-TR"/>
          </a:p>
        </p:txBody>
      </p:sp>
      <p:sp>
        <p:nvSpPr>
          <p:cNvPr id="4" name="3 Altbilgi Yer Tutucusu"/>
          <p:cNvSpPr>
            <a:spLocks noGrp="1"/>
          </p:cNvSpPr>
          <p:nvPr>
            <p:ph type="ftr" sz="quarter" idx="2"/>
          </p:nvPr>
        </p:nvSpPr>
        <p:spPr>
          <a:xfrm>
            <a:off x="1" y="6456612"/>
            <a:ext cx="4301543" cy="339884"/>
          </a:xfrm>
          <a:prstGeom prst="rect">
            <a:avLst/>
          </a:prstGeom>
        </p:spPr>
        <p:txBody>
          <a:bodyPr vert="horz" lIns="91413" tIns="45706" rIns="91413" bIns="45706" rtlCol="0" anchor="b"/>
          <a:lstStyle>
            <a:lvl1pPr algn="l">
              <a:defRPr sz="1200"/>
            </a:lvl1pPr>
          </a:lstStyle>
          <a:p>
            <a:endParaRPr lang="tr-TR"/>
          </a:p>
        </p:txBody>
      </p:sp>
      <p:sp>
        <p:nvSpPr>
          <p:cNvPr id="5" name="4 Slayt Numarası Yer Tutucusu"/>
          <p:cNvSpPr>
            <a:spLocks noGrp="1"/>
          </p:cNvSpPr>
          <p:nvPr>
            <p:ph type="sldNum" sz="quarter" idx="3"/>
          </p:nvPr>
        </p:nvSpPr>
        <p:spPr>
          <a:xfrm>
            <a:off x="5622798" y="6456612"/>
            <a:ext cx="4301543" cy="339884"/>
          </a:xfrm>
          <a:prstGeom prst="rect">
            <a:avLst/>
          </a:prstGeom>
        </p:spPr>
        <p:txBody>
          <a:bodyPr vert="horz" lIns="91413" tIns="45706" rIns="91413" bIns="45706" rtlCol="0" anchor="b"/>
          <a:lstStyle>
            <a:lvl1pPr algn="r">
              <a:defRPr sz="1200"/>
            </a:lvl1pPr>
          </a:lstStyle>
          <a:p>
            <a:fld id="{DBE2503E-2C30-4474-88E8-3AC724508C5B}" type="slidenum">
              <a:rPr lang="tr-TR" smtClean="0"/>
              <a:pPr/>
              <a:t>‹#›</a:t>
            </a:fld>
            <a:endParaRPr lang="tr-TR"/>
          </a:p>
        </p:txBody>
      </p:sp>
    </p:spTree>
    <p:extLst>
      <p:ext uri="{BB962C8B-B14F-4D97-AF65-F5344CB8AC3E}">
        <p14:creationId xmlns:p14="http://schemas.microsoft.com/office/powerpoint/2010/main" val="305296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4301543" cy="339884"/>
          </a:xfrm>
          <a:prstGeom prst="rect">
            <a:avLst/>
          </a:prstGeom>
        </p:spPr>
        <p:txBody>
          <a:bodyPr vert="horz" lIns="91413" tIns="45706" rIns="91413" bIns="45706" rtlCol="0"/>
          <a:lstStyle>
            <a:lvl1pPr algn="l">
              <a:defRPr sz="1200"/>
            </a:lvl1pPr>
          </a:lstStyle>
          <a:p>
            <a:endParaRPr lang="tr-TR"/>
          </a:p>
        </p:txBody>
      </p:sp>
      <p:sp>
        <p:nvSpPr>
          <p:cNvPr id="3" name="2 Veri Yer Tutucusu"/>
          <p:cNvSpPr>
            <a:spLocks noGrp="1"/>
          </p:cNvSpPr>
          <p:nvPr>
            <p:ph type="dt" idx="1"/>
          </p:nvPr>
        </p:nvSpPr>
        <p:spPr>
          <a:xfrm>
            <a:off x="5622798" y="0"/>
            <a:ext cx="4301543" cy="339884"/>
          </a:xfrm>
          <a:prstGeom prst="rect">
            <a:avLst/>
          </a:prstGeom>
        </p:spPr>
        <p:txBody>
          <a:bodyPr vert="horz" lIns="91413" tIns="45706" rIns="91413" bIns="45706" rtlCol="0"/>
          <a:lstStyle>
            <a:lvl1pPr algn="r">
              <a:defRPr sz="1200"/>
            </a:lvl1pPr>
          </a:lstStyle>
          <a:p>
            <a:fld id="{C734BD4C-8596-498D-994C-8D2A4E66EDA8}" type="datetimeFigureOut">
              <a:rPr lang="tr-TR" smtClean="0"/>
              <a:pPr/>
              <a:t>12.03.2019</a:t>
            </a:fld>
            <a:endParaRPr lang="tr-TR"/>
          </a:p>
        </p:txBody>
      </p:sp>
      <p:sp>
        <p:nvSpPr>
          <p:cNvPr id="4" name="3 Slayt Görüntüsü Yer Tutucusu"/>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13" tIns="45706" rIns="91413" bIns="45706" rtlCol="0" anchor="ctr"/>
          <a:lstStyle/>
          <a:p>
            <a:endParaRPr lang="tr-TR"/>
          </a:p>
        </p:txBody>
      </p:sp>
      <p:sp>
        <p:nvSpPr>
          <p:cNvPr id="5" name="4 Not Yer Tutucusu"/>
          <p:cNvSpPr>
            <a:spLocks noGrp="1"/>
          </p:cNvSpPr>
          <p:nvPr>
            <p:ph type="body" sz="quarter" idx="3"/>
          </p:nvPr>
        </p:nvSpPr>
        <p:spPr>
          <a:xfrm>
            <a:off x="992664" y="3228896"/>
            <a:ext cx="7941310" cy="3058953"/>
          </a:xfrm>
          <a:prstGeom prst="rect">
            <a:avLst/>
          </a:prstGeom>
        </p:spPr>
        <p:txBody>
          <a:bodyPr vert="horz" lIns="91413" tIns="45706" rIns="91413" bIns="45706"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1" y="6456612"/>
            <a:ext cx="4301543" cy="339884"/>
          </a:xfrm>
          <a:prstGeom prst="rect">
            <a:avLst/>
          </a:prstGeom>
        </p:spPr>
        <p:txBody>
          <a:bodyPr vert="horz" lIns="91413" tIns="45706" rIns="91413" bIns="45706" rtlCol="0" anchor="b"/>
          <a:lstStyle>
            <a:lvl1pPr algn="l">
              <a:defRPr sz="1200"/>
            </a:lvl1pPr>
          </a:lstStyle>
          <a:p>
            <a:endParaRPr lang="tr-TR"/>
          </a:p>
        </p:txBody>
      </p:sp>
      <p:sp>
        <p:nvSpPr>
          <p:cNvPr id="7" name="6 Slayt Numarası Yer Tutucusu"/>
          <p:cNvSpPr>
            <a:spLocks noGrp="1"/>
          </p:cNvSpPr>
          <p:nvPr>
            <p:ph type="sldNum" sz="quarter" idx="5"/>
          </p:nvPr>
        </p:nvSpPr>
        <p:spPr>
          <a:xfrm>
            <a:off x="5622798" y="6456612"/>
            <a:ext cx="4301543" cy="339884"/>
          </a:xfrm>
          <a:prstGeom prst="rect">
            <a:avLst/>
          </a:prstGeom>
        </p:spPr>
        <p:txBody>
          <a:bodyPr vert="horz" lIns="91413" tIns="45706" rIns="91413" bIns="45706" rtlCol="0" anchor="b"/>
          <a:lstStyle>
            <a:lvl1pPr algn="r">
              <a:defRPr sz="1200"/>
            </a:lvl1pPr>
          </a:lstStyle>
          <a:p>
            <a:fld id="{CB95B492-B0D9-40C5-AD07-8C553F4EACFA}" type="slidenum">
              <a:rPr lang="tr-TR" smtClean="0"/>
              <a:pPr/>
              <a:t>‹#›</a:t>
            </a:fld>
            <a:endParaRPr lang="tr-TR"/>
          </a:p>
        </p:txBody>
      </p:sp>
    </p:spTree>
    <p:extLst>
      <p:ext uri="{BB962C8B-B14F-4D97-AF65-F5344CB8AC3E}">
        <p14:creationId xmlns:p14="http://schemas.microsoft.com/office/powerpoint/2010/main" val="420569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B95B492-B0D9-40C5-AD07-8C553F4EACFA}" type="slidenum">
              <a:rPr lang="tr-TR" smtClean="0"/>
              <a:pPr/>
              <a:t>1</a:t>
            </a:fld>
            <a:endParaRPr lang="tr-TR"/>
          </a:p>
        </p:txBody>
      </p:sp>
    </p:spTree>
    <p:extLst>
      <p:ext uri="{BB962C8B-B14F-4D97-AF65-F5344CB8AC3E}">
        <p14:creationId xmlns:p14="http://schemas.microsoft.com/office/powerpoint/2010/main" val="4144535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D6F3E8CB-E70E-4305-93FF-EF881F071150}" type="datetime1">
              <a:rPr lang="tr-TR" smtClean="0"/>
              <a:pPr/>
              <a:t>12.03.2019</a:t>
            </a:fld>
            <a:endParaRPr lang="tr-TR"/>
          </a:p>
        </p:txBody>
      </p:sp>
      <p:sp>
        <p:nvSpPr>
          <p:cNvPr id="17" name="16 Altbilgi Yer Tutucusu"/>
          <p:cNvSpPr>
            <a:spLocks noGrp="1"/>
          </p:cNvSpPr>
          <p:nvPr>
            <p:ph type="ftr" sz="quarter" idx="11"/>
          </p:nvPr>
        </p:nvSpPr>
        <p:spPr/>
        <p:txBody>
          <a:bodyPr/>
          <a:lstStyle/>
          <a:p>
            <a:r>
              <a:rPr lang="tr-TR" smtClean="0"/>
              <a:t>Kastamonu Çevre ve Şehircilik İl Müdürlüğü</a:t>
            </a:r>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ACB5C0E1-0E26-41B8-98D2-68F787896351}"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7060539-E05C-48D3-B583-62FB1D5D8398}" type="datetime1">
              <a:rPr lang="tr-TR" smtClean="0"/>
              <a:pPr/>
              <a:t>12.03.2019</a:t>
            </a:fld>
            <a:endParaRPr lang="tr-TR"/>
          </a:p>
        </p:txBody>
      </p:sp>
      <p:sp>
        <p:nvSpPr>
          <p:cNvPr id="5" name="4 Altbilgi Yer Tutucusu"/>
          <p:cNvSpPr>
            <a:spLocks noGrp="1"/>
          </p:cNvSpPr>
          <p:nvPr>
            <p:ph type="ftr" sz="quarter" idx="11"/>
          </p:nvPr>
        </p:nvSpPr>
        <p:spPr/>
        <p:txBody>
          <a:bodyPr/>
          <a:lstStyle/>
          <a:p>
            <a:r>
              <a:rPr lang="tr-TR" smtClean="0"/>
              <a:t>Kastamonu Çevre ve Şehircilik İl Müdürlüğü</a:t>
            </a:r>
            <a:endParaRPr lang="tr-TR"/>
          </a:p>
        </p:txBody>
      </p:sp>
      <p:sp>
        <p:nvSpPr>
          <p:cNvPr id="6" name="5 Slayt Numarası Yer Tutucusu"/>
          <p:cNvSpPr>
            <a:spLocks noGrp="1"/>
          </p:cNvSpPr>
          <p:nvPr>
            <p:ph type="sldNum" sz="quarter" idx="12"/>
          </p:nvPr>
        </p:nvSpPr>
        <p:spPr/>
        <p:txBody>
          <a:bodyPr/>
          <a:lstStyle/>
          <a:p>
            <a:fld id="{ACB5C0E1-0E26-41B8-98D2-68F787896351}" type="slidenum">
              <a:rPr lang="tr-TR" smtClean="0"/>
              <a:pPr/>
              <a:t>‹#›</a:t>
            </a:fld>
            <a:endParaRPr lang="tr-TR"/>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5A0C788-1FAD-4F33-BCA0-0D7BE301E3E5}" type="datetime1">
              <a:rPr lang="tr-TR" smtClean="0"/>
              <a:pPr/>
              <a:t>12.03.2019</a:t>
            </a:fld>
            <a:endParaRPr lang="tr-TR"/>
          </a:p>
        </p:txBody>
      </p:sp>
      <p:sp>
        <p:nvSpPr>
          <p:cNvPr id="5" name="4 Altbilgi Yer Tutucusu"/>
          <p:cNvSpPr>
            <a:spLocks noGrp="1"/>
          </p:cNvSpPr>
          <p:nvPr>
            <p:ph type="ftr" sz="quarter" idx="11"/>
          </p:nvPr>
        </p:nvSpPr>
        <p:spPr/>
        <p:txBody>
          <a:bodyPr/>
          <a:lstStyle/>
          <a:p>
            <a:r>
              <a:rPr lang="tr-TR" smtClean="0"/>
              <a:t>Kastamonu Çevre ve Şehircilik İl Müdürlüğü</a:t>
            </a:r>
            <a:endParaRPr lang="tr-TR"/>
          </a:p>
        </p:txBody>
      </p:sp>
      <p:sp>
        <p:nvSpPr>
          <p:cNvPr id="6" name="5 Slayt Numarası Yer Tutucusu"/>
          <p:cNvSpPr>
            <a:spLocks noGrp="1"/>
          </p:cNvSpPr>
          <p:nvPr>
            <p:ph type="sldNum" sz="quarter" idx="12"/>
          </p:nvPr>
        </p:nvSpPr>
        <p:spPr/>
        <p:txBody>
          <a:bodyPr/>
          <a:lstStyle/>
          <a:p>
            <a:fld id="{ACB5C0E1-0E26-41B8-98D2-68F787896351}" type="slidenum">
              <a:rPr lang="tr-TR" smtClean="0"/>
              <a:pPr/>
              <a:t>‹#›</a:t>
            </a:fld>
            <a:endParaRPr lang="tr-TR"/>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D6F3E8CB-E70E-4305-93FF-EF881F071150}" type="datetime1">
              <a:rPr lang="tr-TR" smtClean="0">
                <a:solidFill>
                  <a:srgbClr val="696464"/>
                </a:solidFill>
              </a:rPr>
              <a:pPr/>
              <a:t>12.03.2019</a:t>
            </a:fld>
            <a:endParaRPr lang="tr-TR">
              <a:solidFill>
                <a:srgbClr val="696464"/>
              </a:solidFill>
            </a:endParaRPr>
          </a:p>
        </p:txBody>
      </p:sp>
      <p:sp>
        <p:nvSpPr>
          <p:cNvPr id="17" name="16 Altbilgi Yer Tutucusu"/>
          <p:cNvSpPr>
            <a:spLocks noGrp="1"/>
          </p:cNvSpPr>
          <p:nvPr>
            <p:ph type="ftr" sz="quarter" idx="11"/>
          </p:nvPr>
        </p:nvSpPr>
        <p:spPr/>
        <p:txBody>
          <a:bodyPr/>
          <a:lstStyle/>
          <a:p>
            <a:r>
              <a:rPr lang="tr-TR" smtClean="0">
                <a:solidFill>
                  <a:srgbClr val="696464"/>
                </a:solidFill>
              </a:rPr>
              <a:t>Kastamonu Çevre ve Şehircilik İl Müdürlüğü</a:t>
            </a:r>
            <a:endParaRPr lang="tr-TR">
              <a:solidFill>
                <a:srgbClr val="696464"/>
              </a:solidFill>
            </a:endParaRP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ACB5C0E1-0E26-41B8-98D2-68F787896351}"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945449716"/>
      </p:ext>
    </p:extLst>
  </p:cSld>
  <p:clrMapOvr>
    <a:masterClrMapping/>
  </p:clrMapOvr>
  <p:transition>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dirty="0" smtClean="0"/>
              <a:t>Asıl başlık stili için tıklatın</a:t>
            </a:r>
            <a:endParaRPr kumimoji="0" lang="en-US" dirty="0"/>
          </a:p>
        </p:txBody>
      </p:sp>
      <p:sp>
        <p:nvSpPr>
          <p:cNvPr id="4" name="3 Veri Yer Tutucusu"/>
          <p:cNvSpPr>
            <a:spLocks noGrp="1"/>
          </p:cNvSpPr>
          <p:nvPr>
            <p:ph type="dt" sz="half" idx="10"/>
          </p:nvPr>
        </p:nvSpPr>
        <p:spPr/>
        <p:txBody>
          <a:bodyPr/>
          <a:lstStyle/>
          <a:p>
            <a:fld id="{8832B9B7-0EA8-4E4A-8EE0-F5DDE82B567F}" type="datetime1">
              <a:rPr lang="tr-TR" smtClean="0">
                <a:solidFill>
                  <a:srgbClr val="696464"/>
                </a:solidFill>
              </a:rPr>
              <a:pPr/>
              <a:t>12.03.2019</a:t>
            </a:fld>
            <a:endParaRPr lang="tr-TR">
              <a:solidFill>
                <a:srgbClr val="696464"/>
              </a:solidFill>
            </a:endParaRPr>
          </a:p>
        </p:txBody>
      </p:sp>
      <p:sp>
        <p:nvSpPr>
          <p:cNvPr id="5" name="4 Altbilgi Yer Tutucusu"/>
          <p:cNvSpPr>
            <a:spLocks noGrp="1"/>
          </p:cNvSpPr>
          <p:nvPr>
            <p:ph type="ftr" sz="quarter" idx="11"/>
          </p:nvPr>
        </p:nvSpPr>
        <p:spPr/>
        <p:txBody>
          <a:bodyPr/>
          <a:lstStyle/>
          <a:p>
            <a:r>
              <a:rPr lang="tr-TR" smtClean="0">
                <a:solidFill>
                  <a:srgbClr val="696464"/>
                </a:solidFill>
              </a:rPr>
              <a:t>Kastamonu Çevre ve Şehircilik İl Müdürlüğü</a:t>
            </a:r>
            <a:endParaRPr lang="tr-TR">
              <a:solidFill>
                <a:srgbClr val="696464"/>
              </a:solidFill>
            </a:endParaRPr>
          </a:p>
        </p:txBody>
      </p:sp>
      <p:sp>
        <p:nvSpPr>
          <p:cNvPr id="6" name="5 Slayt Numarası Yer Tutucusu"/>
          <p:cNvSpPr>
            <a:spLocks noGrp="1"/>
          </p:cNvSpPr>
          <p:nvPr>
            <p:ph type="sldNum" sz="quarter" idx="12"/>
          </p:nvPr>
        </p:nvSpPr>
        <p:spPr>
          <a:xfrm>
            <a:off x="8143900" y="6215082"/>
            <a:ext cx="457200" cy="457200"/>
          </a:xfrm>
        </p:spPr>
        <p:txBody>
          <a:bodyPr/>
          <a:lstStyle/>
          <a:p>
            <a:fld id="{ACB5C0E1-0E26-41B8-98D2-68F787896351}"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dirty="0" smtClean="0"/>
              <a:t>Asıl metin stillerini düzenlemek için tıklatın</a:t>
            </a:r>
          </a:p>
          <a:p>
            <a:pPr lvl="1" eaLnBrk="1" latinLnBrk="0" hangingPunct="1"/>
            <a:r>
              <a:rPr lang="tr-TR" dirty="0" smtClean="0"/>
              <a:t>İkinci düzey</a:t>
            </a:r>
          </a:p>
          <a:p>
            <a:pPr lvl="2" eaLnBrk="1" latinLnBrk="0" hangingPunct="1"/>
            <a:r>
              <a:rPr lang="tr-TR" dirty="0" smtClean="0"/>
              <a:t>Üçüncü düzey</a:t>
            </a:r>
          </a:p>
          <a:p>
            <a:pPr lvl="3" eaLnBrk="1" latinLnBrk="0" hangingPunct="1"/>
            <a:r>
              <a:rPr lang="tr-TR" dirty="0" smtClean="0"/>
              <a:t>Dördüncü düzey</a:t>
            </a:r>
          </a:p>
          <a:p>
            <a:pPr lvl="4" eaLnBrk="1" latinLnBrk="0" hangingPunct="1"/>
            <a:r>
              <a:rPr lang="tr-TR" dirty="0" smtClean="0"/>
              <a:t>Beşinci düzey</a:t>
            </a:r>
            <a:endParaRPr kumimoji="0" lang="en-US" dirty="0"/>
          </a:p>
        </p:txBody>
      </p:sp>
      <p:sp>
        <p:nvSpPr>
          <p:cNvPr id="7" name="6 Dikdörtgen"/>
          <p:cNvSpPr/>
          <p:nvPr userDrawn="1"/>
        </p:nvSpPr>
        <p:spPr>
          <a:xfrm flipV="1">
            <a:off x="69412" y="1357298"/>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pic>
        <p:nvPicPr>
          <p:cNvPr id="9" name="Picture 3" descr="C:\Users\mutluluk\Desktop\974e2ba396.jpg"/>
          <p:cNvPicPr>
            <a:picLocks noChangeAspect="1" noChangeArrowheads="1"/>
          </p:cNvPicPr>
          <p:nvPr userDrawn="1"/>
        </p:nvPicPr>
        <p:blipFill>
          <a:blip r:embed="rId2"/>
          <a:srcRect/>
          <a:stretch>
            <a:fillRect/>
          </a:stretch>
        </p:blipFill>
        <p:spPr bwMode="auto">
          <a:xfrm>
            <a:off x="7000892" y="214290"/>
            <a:ext cx="1356324" cy="702282"/>
          </a:xfrm>
          <a:prstGeom prst="rect">
            <a:avLst/>
          </a:prstGeom>
          <a:noFill/>
        </p:spPr>
      </p:pic>
      <p:pic>
        <p:nvPicPr>
          <p:cNvPr id="10" name="Picture 2" descr="C:\Users\mutluluk\Desktop\vallogo.png"/>
          <p:cNvPicPr>
            <a:picLocks noChangeAspect="1" noChangeArrowheads="1"/>
          </p:cNvPicPr>
          <p:nvPr userDrawn="1"/>
        </p:nvPicPr>
        <p:blipFill>
          <a:blip r:embed="rId3" cstate="print"/>
          <a:srcRect/>
          <a:stretch>
            <a:fillRect/>
          </a:stretch>
        </p:blipFill>
        <p:spPr bwMode="auto">
          <a:xfrm>
            <a:off x="8220368" y="216333"/>
            <a:ext cx="725663" cy="712335"/>
          </a:xfrm>
          <a:prstGeom prst="rect">
            <a:avLst/>
          </a:prstGeom>
          <a:noFill/>
        </p:spPr>
      </p:pic>
    </p:spTree>
    <p:extLst>
      <p:ext uri="{BB962C8B-B14F-4D97-AF65-F5344CB8AC3E}">
        <p14:creationId xmlns:p14="http://schemas.microsoft.com/office/powerpoint/2010/main" val="1176449648"/>
      </p:ext>
    </p:extLst>
  </p:cSld>
  <p:clrMapOvr>
    <a:masterClrMapping/>
  </p:clrMapOvr>
  <p:transition>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7D7A33D-7B92-4293-A539-60C56D3AEDE9}" type="datetime1">
              <a:rPr lang="tr-TR" smtClean="0">
                <a:solidFill>
                  <a:srgbClr val="696464"/>
                </a:solidFill>
              </a:rPr>
              <a:pPr/>
              <a:t>12.03.2019</a:t>
            </a:fld>
            <a:endParaRPr lang="tr-TR">
              <a:solidFill>
                <a:srgbClr val="696464"/>
              </a:solidFill>
            </a:endParaRPr>
          </a:p>
        </p:txBody>
      </p:sp>
      <p:sp>
        <p:nvSpPr>
          <p:cNvPr id="5" name="4 Altbilgi Yer Tutucusu"/>
          <p:cNvSpPr>
            <a:spLocks noGrp="1"/>
          </p:cNvSpPr>
          <p:nvPr>
            <p:ph type="ftr" sz="quarter" idx="11"/>
          </p:nvPr>
        </p:nvSpPr>
        <p:spPr>
          <a:xfrm>
            <a:off x="800100" y="6172200"/>
            <a:ext cx="4000500" cy="457200"/>
          </a:xfrm>
        </p:spPr>
        <p:txBody>
          <a:bodyPr/>
          <a:lstStyle/>
          <a:p>
            <a:r>
              <a:rPr lang="tr-TR" smtClean="0">
                <a:solidFill>
                  <a:srgbClr val="696464"/>
                </a:solidFill>
              </a:rPr>
              <a:t>Kastamonu Çevre ve Şehircilik İl Müdürlüğü</a:t>
            </a:r>
            <a:endParaRPr lang="tr-TR">
              <a:solidFill>
                <a:srgbClr val="696464"/>
              </a:solidFill>
            </a:endParaRP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5 Slayt Numarası Yer Tutucusu"/>
          <p:cNvSpPr>
            <a:spLocks noGrp="1"/>
          </p:cNvSpPr>
          <p:nvPr>
            <p:ph type="sldNum" sz="quarter" idx="12"/>
          </p:nvPr>
        </p:nvSpPr>
        <p:spPr>
          <a:xfrm>
            <a:off x="146304" y="6208776"/>
            <a:ext cx="457200" cy="457200"/>
          </a:xfrm>
        </p:spPr>
        <p:txBody>
          <a:bodyPr/>
          <a:lstStyle/>
          <a:p>
            <a:fld id="{ACB5C0E1-0E26-41B8-98D2-68F787896351}" type="slidenum">
              <a:rPr lang="tr-TR" smtClean="0"/>
              <a:pPr/>
              <a:t>‹#›</a:t>
            </a:fld>
            <a:endParaRPr lang="tr-TR"/>
          </a:p>
        </p:txBody>
      </p:sp>
    </p:spTree>
    <p:extLst>
      <p:ext uri="{BB962C8B-B14F-4D97-AF65-F5344CB8AC3E}">
        <p14:creationId xmlns:p14="http://schemas.microsoft.com/office/powerpoint/2010/main" val="663685712"/>
      </p:ext>
    </p:extLst>
  </p:cSld>
  <p:clrMapOvr>
    <a:masterClrMapping/>
  </p:clrMapOvr>
  <p:transition>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AB9945F0-857E-495F-BFDF-C9B9BD14F53A}" type="datetime1">
              <a:rPr lang="tr-TR" smtClean="0">
                <a:solidFill>
                  <a:srgbClr val="696464"/>
                </a:solidFill>
              </a:rPr>
              <a:pPr/>
              <a:t>12.03.2019</a:t>
            </a:fld>
            <a:endParaRPr lang="tr-TR">
              <a:solidFill>
                <a:srgbClr val="696464"/>
              </a:solidFill>
            </a:endParaRPr>
          </a:p>
        </p:txBody>
      </p:sp>
      <p:sp>
        <p:nvSpPr>
          <p:cNvPr id="6" name="5 Altbilgi Yer Tutucusu"/>
          <p:cNvSpPr>
            <a:spLocks noGrp="1"/>
          </p:cNvSpPr>
          <p:nvPr>
            <p:ph type="ftr" sz="quarter" idx="11"/>
          </p:nvPr>
        </p:nvSpPr>
        <p:spPr/>
        <p:txBody>
          <a:bodyPr/>
          <a:lstStyle/>
          <a:p>
            <a:r>
              <a:rPr lang="tr-TR" smtClean="0">
                <a:solidFill>
                  <a:srgbClr val="696464"/>
                </a:solidFill>
              </a:rPr>
              <a:t>Kastamonu Çevre ve Şehircilik İl Müdürlüğü</a:t>
            </a:r>
            <a:endParaRPr lang="tr-TR">
              <a:solidFill>
                <a:srgbClr val="696464"/>
              </a:solidFill>
            </a:endParaRPr>
          </a:p>
        </p:txBody>
      </p:sp>
      <p:sp>
        <p:nvSpPr>
          <p:cNvPr id="7" name="6 Slayt Numarası Yer Tutucusu"/>
          <p:cNvSpPr>
            <a:spLocks noGrp="1"/>
          </p:cNvSpPr>
          <p:nvPr>
            <p:ph type="sldNum" sz="quarter" idx="12"/>
          </p:nvPr>
        </p:nvSpPr>
        <p:spPr/>
        <p:txBody>
          <a:bodyPr/>
          <a:lstStyle/>
          <a:p>
            <a:fld id="{ACB5C0E1-0E26-41B8-98D2-68F787896351}"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118298950"/>
      </p:ext>
    </p:extLst>
  </p:cSld>
  <p:clrMapOvr>
    <a:masterClrMapping/>
  </p:clrMapOvr>
  <p:transition>
    <p:wipe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814F0A96-BA68-4926-B2E6-DC193C7D03B0}" type="datetime1">
              <a:rPr lang="tr-TR" smtClean="0">
                <a:solidFill>
                  <a:srgbClr val="696464"/>
                </a:solidFill>
              </a:rPr>
              <a:pPr/>
              <a:t>12.03.2019</a:t>
            </a:fld>
            <a:endParaRPr lang="tr-TR">
              <a:solidFill>
                <a:srgbClr val="696464"/>
              </a:solidFill>
            </a:endParaRPr>
          </a:p>
        </p:txBody>
      </p:sp>
      <p:sp>
        <p:nvSpPr>
          <p:cNvPr id="8" name="7 Altbilgi Yer Tutucusu"/>
          <p:cNvSpPr>
            <a:spLocks noGrp="1"/>
          </p:cNvSpPr>
          <p:nvPr>
            <p:ph type="ftr" sz="quarter" idx="11"/>
          </p:nvPr>
        </p:nvSpPr>
        <p:spPr/>
        <p:txBody>
          <a:bodyPr/>
          <a:lstStyle/>
          <a:p>
            <a:r>
              <a:rPr lang="tr-TR" smtClean="0">
                <a:solidFill>
                  <a:srgbClr val="696464"/>
                </a:solidFill>
              </a:rPr>
              <a:t>Kastamonu Çevre ve Şehircilik İl Müdürlüğü</a:t>
            </a:r>
            <a:endParaRPr lang="tr-TR">
              <a:solidFill>
                <a:srgbClr val="696464"/>
              </a:solidFill>
            </a:endParaRPr>
          </a:p>
        </p:txBody>
      </p:sp>
      <p:sp>
        <p:nvSpPr>
          <p:cNvPr id="9" name="8 Slayt Numarası Yer Tutucusu"/>
          <p:cNvSpPr>
            <a:spLocks noGrp="1"/>
          </p:cNvSpPr>
          <p:nvPr>
            <p:ph type="sldNum" sz="quarter" idx="12"/>
          </p:nvPr>
        </p:nvSpPr>
        <p:spPr/>
        <p:txBody>
          <a:bodyPr/>
          <a:lstStyle/>
          <a:p>
            <a:fld id="{ACB5C0E1-0E26-41B8-98D2-68F787896351}"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005721544"/>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F011C9C1-AEF3-477D-8BC9-DF070A653FF2}" type="datetime1">
              <a:rPr lang="tr-TR" smtClean="0">
                <a:solidFill>
                  <a:srgbClr val="696464"/>
                </a:solidFill>
              </a:rPr>
              <a:pPr/>
              <a:t>12.03.2019</a:t>
            </a:fld>
            <a:endParaRPr lang="tr-TR">
              <a:solidFill>
                <a:srgbClr val="696464"/>
              </a:solidFill>
            </a:endParaRPr>
          </a:p>
        </p:txBody>
      </p:sp>
      <p:sp>
        <p:nvSpPr>
          <p:cNvPr id="4" name="3 Altbilgi Yer Tutucusu"/>
          <p:cNvSpPr>
            <a:spLocks noGrp="1"/>
          </p:cNvSpPr>
          <p:nvPr>
            <p:ph type="ftr" sz="quarter" idx="11"/>
          </p:nvPr>
        </p:nvSpPr>
        <p:spPr/>
        <p:txBody>
          <a:bodyPr/>
          <a:lstStyle/>
          <a:p>
            <a:r>
              <a:rPr lang="tr-TR" smtClean="0">
                <a:solidFill>
                  <a:srgbClr val="696464"/>
                </a:solidFill>
              </a:rPr>
              <a:t>Kastamonu Çevre ve Şehircilik İl Müdürlüğü</a:t>
            </a:r>
            <a:endParaRPr lang="tr-TR">
              <a:solidFill>
                <a:srgbClr val="696464"/>
              </a:solidFill>
            </a:endParaRPr>
          </a:p>
        </p:txBody>
      </p:sp>
      <p:sp>
        <p:nvSpPr>
          <p:cNvPr id="5" name="4 Slayt Numarası Yer Tutucusu"/>
          <p:cNvSpPr>
            <a:spLocks noGrp="1"/>
          </p:cNvSpPr>
          <p:nvPr>
            <p:ph type="sldNum" sz="quarter" idx="12"/>
          </p:nvPr>
        </p:nvSpPr>
        <p:spPr/>
        <p:txBody>
          <a:bodyPr/>
          <a:lstStyle/>
          <a:p>
            <a:fld id="{ACB5C0E1-0E26-41B8-98D2-68F787896351}" type="slidenum">
              <a:rPr lang="tr-TR" smtClean="0"/>
              <a:pPr/>
              <a:t>‹#›</a:t>
            </a:fld>
            <a:endParaRPr lang="tr-TR"/>
          </a:p>
        </p:txBody>
      </p:sp>
    </p:spTree>
    <p:extLst>
      <p:ext uri="{BB962C8B-B14F-4D97-AF65-F5344CB8AC3E}">
        <p14:creationId xmlns:p14="http://schemas.microsoft.com/office/powerpoint/2010/main" val="3972107889"/>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7F30B37-0AF9-45E9-9961-E9C04F635CAB}" type="datetime1">
              <a:rPr lang="tr-TR" smtClean="0">
                <a:solidFill>
                  <a:srgbClr val="696464"/>
                </a:solidFill>
              </a:rPr>
              <a:pPr/>
              <a:t>12.03.2019</a:t>
            </a:fld>
            <a:endParaRPr lang="tr-TR">
              <a:solidFill>
                <a:srgbClr val="696464"/>
              </a:solidFill>
            </a:endParaRPr>
          </a:p>
        </p:txBody>
      </p:sp>
      <p:sp>
        <p:nvSpPr>
          <p:cNvPr id="3" name="2 Altbilgi Yer Tutucusu"/>
          <p:cNvSpPr>
            <a:spLocks noGrp="1"/>
          </p:cNvSpPr>
          <p:nvPr>
            <p:ph type="ftr" sz="quarter" idx="11"/>
          </p:nvPr>
        </p:nvSpPr>
        <p:spPr/>
        <p:txBody>
          <a:bodyPr/>
          <a:lstStyle/>
          <a:p>
            <a:r>
              <a:rPr lang="tr-TR" smtClean="0">
                <a:solidFill>
                  <a:srgbClr val="696464"/>
                </a:solidFill>
              </a:rPr>
              <a:t>Kastamonu Çevre ve Şehircilik İl Müdürlüğü</a:t>
            </a:r>
            <a:endParaRPr lang="tr-TR">
              <a:solidFill>
                <a:srgbClr val="696464"/>
              </a:solidFill>
            </a:endParaRPr>
          </a:p>
        </p:txBody>
      </p:sp>
      <p:sp>
        <p:nvSpPr>
          <p:cNvPr id="4" name="3 Slayt Numarası Yer Tutucusu"/>
          <p:cNvSpPr>
            <a:spLocks noGrp="1"/>
          </p:cNvSpPr>
          <p:nvPr>
            <p:ph type="sldNum" sz="quarter" idx="12"/>
          </p:nvPr>
        </p:nvSpPr>
        <p:spPr/>
        <p:txBody>
          <a:bodyPr/>
          <a:lstStyle/>
          <a:p>
            <a:fld id="{ACB5C0E1-0E26-41B8-98D2-68F787896351}" type="slidenum">
              <a:rPr lang="tr-TR" smtClean="0"/>
              <a:pPr/>
              <a:t>‹#›</a:t>
            </a:fld>
            <a:endParaRPr lang="tr-TR"/>
          </a:p>
        </p:txBody>
      </p:sp>
    </p:spTree>
    <p:extLst>
      <p:ext uri="{BB962C8B-B14F-4D97-AF65-F5344CB8AC3E}">
        <p14:creationId xmlns:p14="http://schemas.microsoft.com/office/powerpoint/2010/main" val="1895675302"/>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8D00B740-C1F8-458D-B9A0-502238DC10FC}" type="datetime1">
              <a:rPr lang="tr-TR" smtClean="0">
                <a:solidFill>
                  <a:srgbClr val="696464"/>
                </a:solidFill>
              </a:rPr>
              <a:pPr/>
              <a:t>12.03.2019</a:t>
            </a:fld>
            <a:endParaRPr lang="tr-TR">
              <a:solidFill>
                <a:srgbClr val="696464"/>
              </a:solidFill>
            </a:endParaRPr>
          </a:p>
        </p:txBody>
      </p:sp>
      <p:sp>
        <p:nvSpPr>
          <p:cNvPr id="6" name="5 Altbilgi Yer Tutucusu"/>
          <p:cNvSpPr>
            <a:spLocks noGrp="1"/>
          </p:cNvSpPr>
          <p:nvPr>
            <p:ph type="ftr" sz="quarter" idx="11"/>
          </p:nvPr>
        </p:nvSpPr>
        <p:spPr/>
        <p:txBody>
          <a:bodyPr/>
          <a:lstStyle/>
          <a:p>
            <a:r>
              <a:rPr lang="tr-TR" smtClean="0">
                <a:solidFill>
                  <a:srgbClr val="696464"/>
                </a:solidFill>
              </a:rPr>
              <a:t>Kastamonu Çevre ve Şehircilik İl Müdürlüğü</a:t>
            </a:r>
            <a:endParaRPr lang="tr-TR">
              <a:solidFill>
                <a:srgbClr val="696464"/>
              </a:solidFill>
            </a:endParaRPr>
          </a:p>
        </p:txBody>
      </p:sp>
      <p:sp>
        <p:nvSpPr>
          <p:cNvPr id="7" name="6 Slayt Numarası Yer Tutucusu"/>
          <p:cNvSpPr>
            <a:spLocks noGrp="1"/>
          </p:cNvSpPr>
          <p:nvPr>
            <p:ph type="sldNum" sz="quarter" idx="12"/>
          </p:nvPr>
        </p:nvSpPr>
        <p:spPr/>
        <p:txBody>
          <a:bodyPr/>
          <a:lstStyle/>
          <a:p>
            <a:fld id="{ACB5C0E1-0E26-41B8-98D2-68F787896351}"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002270820"/>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dirty="0" smtClean="0"/>
              <a:t>Asıl başlık stili için tıklatın</a:t>
            </a:r>
            <a:endParaRPr kumimoji="0" lang="en-US" dirty="0"/>
          </a:p>
        </p:txBody>
      </p:sp>
      <p:sp>
        <p:nvSpPr>
          <p:cNvPr id="4" name="3 Veri Yer Tutucusu"/>
          <p:cNvSpPr>
            <a:spLocks noGrp="1"/>
          </p:cNvSpPr>
          <p:nvPr>
            <p:ph type="dt" sz="half" idx="10"/>
          </p:nvPr>
        </p:nvSpPr>
        <p:spPr/>
        <p:txBody>
          <a:bodyPr/>
          <a:lstStyle/>
          <a:p>
            <a:fld id="{8832B9B7-0EA8-4E4A-8EE0-F5DDE82B567F}" type="datetime1">
              <a:rPr lang="tr-TR" smtClean="0"/>
              <a:pPr/>
              <a:t>12.03.2019</a:t>
            </a:fld>
            <a:endParaRPr lang="tr-TR"/>
          </a:p>
        </p:txBody>
      </p:sp>
      <p:sp>
        <p:nvSpPr>
          <p:cNvPr id="5" name="4 Altbilgi Yer Tutucusu"/>
          <p:cNvSpPr>
            <a:spLocks noGrp="1"/>
          </p:cNvSpPr>
          <p:nvPr>
            <p:ph type="ftr" sz="quarter" idx="11"/>
          </p:nvPr>
        </p:nvSpPr>
        <p:spPr/>
        <p:txBody>
          <a:bodyPr/>
          <a:lstStyle/>
          <a:p>
            <a:r>
              <a:rPr lang="tr-TR" smtClean="0"/>
              <a:t>Kastamonu Çevre ve Şehircilik İl Müdürlüğü</a:t>
            </a:r>
            <a:endParaRPr lang="tr-TR"/>
          </a:p>
        </p:txBody>
      </p:sp>
      <p:sp>
        <p:nvSpPr>
          <p:cNvPr id="6" name="5 Slayt Numarası Yer Tutucusu"/>
          <p:cNvSpPr>
            <a:spLocks noGrp="1"/>
          </p:cNvSpPr>
          <p:nvPr>
            <p:ph type="sldNum" sz="quarter" idx="12"/>
          </p:nvPr>
        </p:nvSpPr>
        <p:spPr>
          <a:xfrm>
            <a:off x="8143900" y="6215082"/>
            <a:ext cx="457200" cy="457200"/>
          </a:xfrm>
        </p:spPr>
        <p:txBody>
          <a:bodyPr/>
          <a:lstStyle/>
          <a:p>
            <a:fld id="{ACB5C0E1-0E26-41B8-98D2-68F787896351}"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dirty="0" smtClean="0"/>
              <a:t>Asıl metin stillerini düzenlemek için tıklatın</a:t>
            </a:r>
          </a:p>
          <a:p>
            <a:pPr lvl="1" eaLnBrk="1" latinLnBrk="0" hangingPunct="1"/>
            <a:r>
              <a:rPr lang="tr-TR" dirty="0" smtClean="0"/>
              <a:t>İkinci düzey</a:t>
            </a:r>
          </a:p>
          <a:p>
            <a:pPr lvl="2" eaLnBrk="1" latinLnBrk="0" hangingPunct="1"/>
            <a:r>
              <a:rPr lang="tr-TR" dirty="0" smtClean="0"/>
              <a:t>Üçüncü düzey</a:t>
            </a:r>
          </a:p>
          <a:p>
            <a:pPr lvl="3" eaLnBrk="1" latinLnBrk="0" hangingPunct="1"/>
            <a:r>
              <a:rPr lang="tr-TR" dirty="0" smtClean="0"/>
              <a:t>Dördüncü düzey</a:t>
            </a:r>
          </a:p>
          <a:p>
            <a:pPr lvl="4" eaLnBrk="1" latinLnBrk="0" hangingPunct="1"/>
            <a:r>
              <a:rPr lang="tr-TR" dirty="0" smtClean="0"/>
              <a:t>Beşinci düzey</a:t>
            </a:r>
            <a:endParaRPr kumimoji="0" lang="en-US" dirty="0"/>
          </a:p>
        </p:txBody>
      </p:sp>
      <p:sp>
        <p:nvSpPr>
          <p:cNvPr id="7" name="6 Dikdörtgen"/>
          <p:cNvSpPr/>
          <p:nvPr userDrawn="1"/>
        </p:nvSpPr>
        <p:spPr>
          <a:xfrm flipV="1">
            <a:off x="69412" y="1357298"/>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9" name="Picture 3" descr="C:\Users\mutluluk\Desktop\974e2ba396.jpg"/>
          <p:cNvPicPr>
            <a:picLocks noChangeAspect="1" noChangeArrowheads="1"/>
          </p:cNvPicPr>
          <p:nvPr userDrawn="1"/>
        </p:nvPicPr>
        <p:blipFill>
          <a:blip r:embed="rId2"/>
          <a:srcRect/>
          <a:stretch>
            <a:fillRect/>
          </a:stretch>
        </p:blipFill>
        <p:spPr bwMode="auto">
          <a:xfrm>
            <a:off x="7000892" y="214290"/>
            <a:ext cx="1356324" cy="702282"/>
          </a:xfrm>
          <a:prstGeom prst="rect">
            <a:avLst/>
          </a:prstGeom>
          <a:noFill/>
        </p:spPr>
      </p:pic>
      <p:pic>
        <p:nvPicPr>
          <p:cNvPr id="10" name="Picture 2" descr="C:\Users\mutluluk\Desktop\vallogo.png"/>
          <p:cNvPicPr>
            <a:picLocks noChangeAspect="1" noChangeArrowheads="1"/>
          </p:cNvPicPr>
          <p:nvPr userDrawn="1"/>
        </p:nvPicPr>
        <p:blipFill>
          <a:blip r:embed="rId3" cstate="print"/>
          <a:srcRect/>
          <a:stretch>
            <a:fillRect/>
          </a:stretch>
        </p:blipFill>
        <p:spPr bwMode="auto">
          <a:xfrm>
            <a:off x="8220368" y="216333"/>
            <a:ext cx="725663" cy="712335"/>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tmplLst>
          <p:tmpl lvl="1">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98D77620-8A64-4AD8-ACDD-38B0E01098A7}" type="datetime1">
              <a:rPr lang="tr-TR" smtClean="0">
                <a:solidFill>
                  <a:srgbClr val="696464"/>
                </a:solidFill>
              </a:rPr>
              <a:pPr/>
              <a:t>12.03.2019</a:t>
            </a:fld>
            <a:endParaRPr lang="tr-TR">
              <a:solidFill>
                <a:srgbClr val="696464"/>
              </a:solidFill>
            </a:endParaRPr>
          </a:p>
        </p:txBody>
      </p:sp>
      <p:sp>
        <p:nvSpPr>
          <p:cNvPr id="6" name="5 Altbilgi Yer Tutucusu"/>
          <p:cNvSpPr>
            <a:spLocks noGrp="1"/>
          </p:cNvSpPr>
          <p:nvPr>
            <p:ph type="ftr" sz="quarter" idx="11"/>
          </p:nvPr>
        </p:nvSpPr>
        <p:spPr>
          <a:xfrm>
            <a:off x="914400" y="6172200"/>
            <a:ext cx="3886200" cy="457200"/>
          </a:xfrm>
        </p:spPr>
        <p:txBody>
          <a:bodyPr/>
          <a:lstStyle/>
          <a:p>
            <a:r>
              <a:rPr lang="tr-TR" smtClean="0">
                <a:solidFill>
                  <a:srgbClr val="696464"/>
                </a:solidFill>
              </a:rPr>
              <a:t>Kastamonu Çevre ve Şehircilik İl Müdürlüğü</a:t>
            </a:r>
            <a:endParaRPr lang="tr-TR">
              <a:solidFill>
                <a:srgbClr val="696464"/>
              </a:solidFill>
            </a:endParaRPr>
          </a:p>
        </p:txBody>
      </p:sp>
      <p:sp>
        <p:nvSpPr>
          <p:cNvPr id="7" name="6 Slayt Numarası Yer Tutucusu"/>
          <p:cNvSpPr>
            <a:spLocks noGrp="1"/>
          </p:cNvSpPr>
          <p:nvPr>
            <p:ph type="sldNum" sz="quarter" idx="12"/>
          </p:nvPr>
        </p:nvSpPr>
        <p:spPr>
          <a:xfrm>
            <a:off x="146304" y="6208776"/>
            <a:ext cx="457200" cy="457200"/>
          </a:xfrm>
        </p:spPr>
        <p:txBody>
          <a:bodyPr/>
          <a:lstStyle/>
          <a:p>
            <a:fld id="{ACB5C0E1-0E26-41B8-98D2-68F787896351}"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val="173109266"/>
      </p:ext>
    </p:extLst>
  </p:cSld>
  <p:clrMapOvr>
    <a:masterClrMapping/>
  </p:clrMapOvr>
  <p:transition>
    <p:wipe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7060539-E05C-48D3-B583-62FB1D5D8398}" type="datetime1">
              <a:rPr lang="tr-TR" smtClean="0">
                <a:solidFill>
                  <a:srgbClr val="696464"/>
                </a:solidFill>
              </a:rPr>
              <a:pPr/>
              <a:t>12.03.2019</a:t>
            </a:fld>
            <a:endParaRPr lang="tr-TR">
              <a:solidFill>
                <a:srgbClr val="696464"/>
              </a:solidFill>
            </a:endParaRPr>
          </a:p>
        </p:txBody>
      </p:sp>
      <p:sp>
        <p:nvSpPr>
          <p:cNvPr id="5" name="4 Altbilgi Yer Tutucusu"/>
          <p:cNvSpPr>
            <a:spLocks noGrp="1"/>
          </p:cNvSpPr>
          <p:nvPr>
            <p:ph type="ftr" sz="quarter" idx="11"/>
          </p:nvPr>
        </p:nvSpPr>
        <p:spPr/>
        <p:txBody>
          <a:bodyPr/>
          <a:lstStyle/>
          <a:p>
            <a:r>
              <a:rPr lang="tr-TR" smtClean="0">
                <a:solidFill>
                  <a:srgbClr val="696464"/>
                </a:solidFill>
              </a:rPr>
              <a:t>Kastamonu Çevre ve Şehircilik İl Müdürlüğü</a:t>
            </a:r>
            <a:endParaRPr lang="tr-TR">
              <a:solidFill>
                <a:srgbClr val="696464"/>
              </a:solidFill>
            </a:endParaRPr>
          </a:p>
        </p:txBody>
      </p:sp>
      <p:sp>
        <p:nvSpPr>
          <p:cNvPr id="6" name="5 Slayt Numarası Yer Tutucusu"/>
          <p:cNvSpPr>
            <a:spLocks noGrp="1"/>
          </p:cNvSpPr>
          <p:nvPr>
            <p:ph type="sldNum" sz="quarter" idx="12"/>
          </p:nvPr>
        </p:nvSpPr>
        <p:spPr/>
        <p:txBody>
          <a:bodyPr/>
          <a:lstStyle/>
          <a:p>
            <a:fld id="{ACB5C0E1-0E26-41B8-98D2-68F787896351}" type="slidenum">
              <a:rPr lang="tr-TR" smtClean="0"/>
              <a:pPr/>
              <a:t>‹#›</a:t>
            </a:fld>
            <a:endParaRPr lang="tr-TR"/>
          </a:p>
        </p:txBody>
      </p:sp>
    </p:spTree>
    <p:extLst>
      <p:ext uri="{BB962C8B-B14F-4D97-AF65-F5344CB8AC3E}">
        <p14:creationId xmlns:p14="http://schemas.microsoft.com/office/powerpoint/2010/main" val="3361184237"/>
      </p:ext>
    </p:extLst>
  </p:cSld>
  <p:clrMapOvr>
    <a:masterClrMapping/>
  </p:clrMapOvr>
  <p:transition>
    <p:wipe di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5A0C788-1FAD-4F33-BCA0-0D7BE301E3E5}" type="datetime1">
              <a:rPr lang="tr-TR" smtClean="0">
                <a:solidFill>
                  <a:srgbClr val="696464"/>
                </a:solidFill>
              </a:rPr>
              <a:pPr/>
              <a:t>12.03.2019</a:t>
            </a:fld>
            <a:endParaRPr lang="tr-TR">
              <a:solidFill>
                <a:srgbClr val="696464"/>
              </a:solidFill>
            </a:endParaRPr>
          </a:p>
        </p:txBody>
      </p:sp>
      <p:sp>
        <p:nvSpPr>
          <p:cNvPr id="5" name="4 Altbilgi Yer Tutucusu"/>
          <p:cNvSpPr>
            <a:spLocks noGrp="1"/>
          </p:cNvSpPr>
          <p:nvPr>
            <p:ph type="ftr" sz="quarter" idx="11"/>
          </p:nvPr>
        </p:nvSpPr>
        <p:spPr/>
        <p:txBody>
          <a:bodyPr/>
          <a:lstStyle/>
          <a:p>
            <a:r>
              <a:rPr lang="tr-TR" smtClean="0">
                <a:solidFill>
                  <a:srgbClr val="696464"/>
                </a:solidFill>
              </a:rPr>
              <a:t>Kastamonu Çevre ve Şehircilik İl Müdürlüğü</a:t>
            </a:r>
            <a:endParaRPr lang="tr-TR">
              <a:solidFill>
                <a:srgbClr val="696464"/>
              </a:solidFill>
            </a:endParaRPr>
          </a:p>
        </p:txBody>
      </p:sp>
      <p:sp>
        <p:nvSpPr>
          <p:cNvPr id="6" name="5 Slayt Numarası Yer Tutucusu"/>
          <p:cNvSpPr>
            <a:spLocks noGrp="1"/>
          </p:cNvSpPr>
          <p:nvPr>
            <p:ph type="sldNum" sz="quarter" idx="12"/>
          </p:nvPr>
        </p:nvSpPr>
        <p:spPr/>
        <p:txBody>
          <a:bodyPr/>
          <a:lstStyle/>
          <a:p>
            <a:fld id="{ACB5C0E1-0E26-41B8-98D2-68F787896351}" type="slidenum">
              <a:rPr lang="tr-TR" smtClean="0"/>
              <a:pPr/>
              <a:t>‹#›</a:t>
            </a:fld>
            <a:endParaRPr lang="tr-TR"/>
          </a:p>
        </p:txBody>
      </p:sp>
    </p:spTree>
    <p:extLst>
      <p:ext uri="{BB962C8B-B14F-4D97-AF65-F5344CB8AC3E}">
        <p14:creationId xmlns:p14="http://schemas.microsoft.com/office/powerpoint/2010/main" val="1800445106"/>
      </p:ext>
    </p:extLst>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7D7A33D-7B92-4293-A539-60C56D3AEDE9}" type="datetime1">
              <a:rPr lang="tr-TR" smtClean="0"/>
              <a:pPr/>
              <a:t>12.03.2019</a:t>
            </a:fld>
            <a:endParaRPr lang="tr-TR"/>
          </a:p>
        </p:txBody>
      </p:sp>
      <p:sp>
        <p:nvSpPr>
          <p:cNvPr id="5" name="4 Altbilgi Yer Tutucusu"/>
          <p:cNvSpPr>
            <a:spLocks noGrp="1"/>
          </p:cNvSpPr>
          <p:nvPr>
            <p:ph type="ftr" sz="quarter" idx="11"/>
          </p:nvPr>
        </p:nvSpPr>
        <p:spPr>
          <a:xfrm>
            <a:off x="800100" y="6172200"/>
            <a:ext cx="4000500" cy="457200"/>
          </a:xfrm>
        </p:spPr>
        <p:txBody>
          <a:bodyPr/>
          <a:lstStyle/>
          <a:p>
            <a:r>
              <a:rPr lang="tr-TR" smtClean="0"/>
              <a:t>Kastamonu Çevre ve Şehircilik İl Müdürlüğü</a:t>
            </a:r>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ACB5C0E1-0E26-41B8-98D2-68F787896351}" type="slidenum">
              <a:rPr lang="tr-TR" smtClean="0"/>
              <a:pPr/>
              <a:t>‹#›</a:t>
            </a:fld>
            <a:endParaRPr lang="tr-TR"/>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AB9945F0-857E-495F-BFDF-C9B9BD14F53A}" type="datetime1">
              <a:rPr lang="tr-TR" smtClean="0"/>
              <a:pPr/>
              <a:t>12.03.2019</a:t>
            </a:fld>
            <a:endParaRPr lang="tr-TR"/>
          </a:p>
        </p:txBody>
      </p:sp>
      <p:sp>
        <p:nvSpPr>
          <p:cNvPr id="6" name="5 Altbilgi Yer Tutucusu"/>
          <p:cNvSpPr>
            <a:spLocks noGrp="1"/>
          </p:cNvSpPr>
          <p:nvPr>
            <p:ph type="ftr" sz="quarter" idx="11"/>
          </p:nvPr>
        </p:nvSpPr>
        <p:spPr/>
        <p:txBody>
          <a:bodyPr/>
          <a:lstStyle/>
          <a:p>
            <a:r>
              <a:rPr lang="tr-TR" smtClean="0"/>
              <a:t>Kastamonu Çevre ve Şehircilik İl Müdürlüğü</a:t>
            </a:r>
            <a:endParaRPr lang="tr-TR"/>
          </a:p>
        </p:txBody>
      </p:sp>
      <p:sp>
        <p:nvSpPr>
          <p:cNvPr id="7" name="6 Slayt Numarası Yer Tutucusu"/>
          <p:cNvSpPr>
            <a:spLocks noGrp="1"/>
          </p:cNvSpPr>
          <p:nvPr>
            <p:ph type="sldNum" sz="quarter" idx="12"/>
          </p:nvPr>
        </p:nvSpPr>
        <p:spPr/>
        <p:txBody>
          <a:bodyPr/>
          <a:lstStyle/>
          <a:p>
            <a:fld id="{ACB5C0E1-0E26-41B8-98D2-68F787896351}"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814F0A96-BA68-4926-B2E6-DC193C7D03B0}" type="datetime1">
              <a:rPr lang="tr-TR" smtClean="0"/>
              <a:pPr/>
              <a:t>12.03.2019</a:t>
            </a:fld>
            <a:endParaRPr lang="tr-TR"/>
          </a:p>
        </p:txBody>
      </p:sp>
      <p:sp>
        <p:nvSpPr>
          <p:cNvPr id="8" name="7 Altbilgi Yer Tutucusu"/>
          <p:cNvSpPr>
            <a:spLocks noGrp="1"/>
          </p:cNvSpPr>
          <p:nvPr>
            <p:ph type="ftr" sz="quarter" idx="11"/>
          </p:nvPr>
        </p:nvSpPr>
        <p:spPr/>
        <p:txBody>
          <a:bodyPr/>
          <a:lstStyle/>
          <a:p>
            <a:r>
              <a:rPr lang="tr-TR" smtClean="0"/>
              <a:t>Kastamonu Çevre ve Şehircilik İl Müdürlüğü</a:t>
            </a:r>
            <a:endParaRPr lang="tr-TR"/>
          </a:p>
        </p:txBody>
      </p:sp>
      <p:sp>
        <p:nvSpPr>
          <p:cNvPr id="9" name="8 Slayt Numarası Yer Tutucusu"/>
          <p:cNvSpPr>
            <a:spLocks noGrp="1"/>
          </p:cNvSpPr>
          <p:nvPr>
            <p:ph type="sldNum" sz="quarter" idx="12"/>
          </p:nvPr>
        </p:nvSpPr>
        <p:spPr/>
        <p:txBody>
          <a:bodyPr/>
          <a:lstStyle/>
          <a:p>
            <a:fld id="{ACB5C0E1-0E26-41B8-98D2-68F787896351}"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F011C9C1-AEF3-477D-8BC9-DF070A653FF2}" type="datetime1">
              <a:rPr lang="tr-TR" smtClean="0"/>
              <a:pPr/>
              <a:t>12.03.2019</a:t>
            </a:fld>
            <a:endParaRPr lang="tr-TR"/>
          </a:p>
        </p:txBody>
      </p:sp>
      <p:sp>
        <p:nvSpPr>
          <p:cNvPr id="4" name="3 Altbilgi Yer Tutucusu"/>
          <p:cNvSpPr>
            <a:spLocks noGrp="1"/>
          </p:cNvSpPr>
          <p:nvPr>
            <p:ph type="ftr" sz="quarter" idx="11"/>
          </p:nvPr>
        </p:nvSpPr>
        <p:spPr/>
        <p:txBody>
          <a:bodyPr/>
          <a:lstStyle/>
          <a:p>
            <a:r>
              <a:rPr lang="tr-TR" smtClean="0"/>
              <a:t>Kastamonu Çevre ve Şehircilik İl Müdürlüğü</a:t>
            </a:r>
            <a:endParaRPr lang="tr-TR"/>
          </a:p>
        </p:txBody>
      </p:sp>
      <p:sp>
        <p:nvSpPr>
          <p:cNvPr id="5" name="4 Slayt Numarası Yer Tutucusu"/>
          <p:cNvSpPr>
            <a:spLocks noGrp="1"/>
          </p:cNvSpPr>
          <p:nvPr>
            <p:ph type="sldNum" sz="quarter" idx="12"/>
          </p:nvPr>
        </p:nvSpPr>
        <p:spPr/>
        <p:txBody>
          <a:bodyPr/>
          <a:lstStyle/>
          <a:p>
            <a:fld id="{ACB5C0E1-0E26-41B8-98D2-68F787896351}" type="slidenum">
              <a:rPr lang="tr-TR" smtClean="0"/>
              <a:pPr/>
              <a:t>‹#›</a:t>
            </a:fld>
            <a:endParaRPr lang="tr-TR"/>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7F30B37-0AF9-45E9-9961-E9C04F635CAB}" type="datetime1">
              <a:rPr lang="tr-TR" smtClean="0"/>
              <a:pPr/>
              <a:t>12.03.2019</a:t>
            </a:fld>
            <a:endParaRPr lang="tr-TR"/>
          </a:p>
        </p:txBody>
      </p:sp>
      <p:sp>
        <p:nvSpPr>
          <p:cNvPr id="3" name="2 Altbilgi Yer Tutucusu"/>
          <p:cNvSpPr>
            <a:spLocks noGrp="1"/>
          </p:cNvSpPr>
          <p:nvPr>
            <p:ph type="ftr" sz="quarter" idx="11"/>
          </p:nvPr>
        </p:nvSpPr>
        <p:spPr/>
        <p:txBody>
          <a:bodyPr/>
          <a:lstStyle/>
          <a:p>
            <a:r>
              <a:rPr lang="tr-TR" smtClean="0"/>
              <a:t>Kastamonu Çevre ve Şehircilik İl Müdürlüğü</a:t>
            </a:r>
            <a:endParaRPr lang="tr-TR"/>
          </a:p>
        </p:txBody>
      </p:sp>
      <p:sp>
        <p:nvSpPr>
          <p:cNvPr id="4" name="3 Slayt Numarası Yer Tutucusu"/>
          <p:cNvSpPr>
            <a:spLocks noGrp="1"/>
          </p:cNvSpPr>
          <p:nvPr>
            <p:ph type="sldNum" sz="quarter" idx="12"/>
          </p:nvPr>
        </p:nvSpPr>
        <p:spPr/>
        <p:txBody>
          <a:bodyPr/>
          <a:lstStyle/>
          <a:p>
            <a:fld id="{ACB5C0E1-0E26-41B8-98D2-68F787896351}" type="slidenum">
              <a:rPr lang="tr-TR" smtClean="0"/>
              <a:pPr/>
              <a:t>‹#›</a:t>
            </a:fld>
            <a:endParaRPr lang="tr-TR"/>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8D00B740-C1F8-458D-B9A0-502238DC10FC}" type="datetime1">
              <a:rPr lang="tr-TR" smtClean="0"/>
              <a:pPr/>
              <a:t>12.03.2019</a:t>
            </a:fld>
            <a:endParaRPr lang="tr-TR"/>
          </a:p>
        </p:txBody>
      </p:sp>
      <p:sp>
        <p:nvSpPr>
          <p:cNvPr id="6" name="5 Altbilgi Yer Tutucusu"/>
          <p:cNvSpPr>
            <a:spLocks noGrp="1"/>
          </p:cNvSpPr>
          <p:nvPr>
            <p:ph type="ftr" sz="quarter" idx="11"/>
          </p:nvPr>
        </p:nvSpPr>
        <p:spPr/>
        <p:txBody>
          <a:bodyPr/>
          <a:lstStyle/>
          <a:p>
            <a:r>
              <a:rPr lang="tr-TR" smtClean="0"/>
              <a:t>Kastamonu Çevre ve Şehircilik İl Müdürlüğü</a:t>
            </a:r>
            <a:endParaRPr lang="tr-TR"/>
          </a:p>
        </p:txBody>
      </p:sp>
      <p:sp>
        <p:nvSpPr>
          <p:cNvPr id="7" name="6 Slayt Numarası Yer Tutucusu"/>
          <p:cNvSpPr>
            <a:spLocks noGrp="1"/>
          </p:cNvSpPr>
          <p:nvPr>
            <p:ph type="sldNum" sz="quarter" idx="12"/>
          </p:nvPr>
        </p:nvSpPr>
        <p:spPr/>
        <p:txBody>
          <a:bodyPr/>
          <a:lstStyle/>
          <a:p>
            <a:fld id="{ACB5C0E1-0E26-41B8-98D2-68F787896351}"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98D77620-8A64-4AD8-ACDD-38B0E01098A7}" type="datetime1">
              <a:rPr lang="tr-TR" smtClean="0"/>
              <a:pPr/>
              <a:t>12.03.2019</a:t>
            </a:fld>
            <a:endParaRPr lang="tr-TR"/>
          </a:p>
        </p:txBody>
      </p:sp>
      <p:sp>
        <p:nvSpPr>
          <p:cNvPr id="6" name="5 Altbilgi Yer Tutucusu"/>
          <p:cNvSpPr>
            <a:spLocks noGrp="1"/>
          </p:cNvSpPr>
          <p:nvPr>
            <p:ph type="ftr" sz="quarter" idx="11"/>
          </p:nvPr>
        </p:nvSpPr>
        <p:spPr>
          <a:xfrm>
            <a:off x="914400" y="6172200"/>
            <a:ext cx="3886200" cy="457200"/>
          </a:xfrm>
        </p:spPr>
        <p:txBody>
          <a:bodyPr/>
          <a:lstStyle/>
          <a:p>
            <a:r>
              <a:rPr lang="tr-TR" smtClean="0"/>
              <a:t>Kastamonu Çevre ve Şehircilik İl Müdürlüğü</a:t>
            </a:r>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ACB5C0E1-0E26-41B8-98D2-68F787896351}"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effectLst>
                <a:outerShdw blurRad="38100" dist="38100" dir="2700000" algn="tl">
                  <a:srgbClr val="000000">
                    <a:alpha val="43137"/>
                  </a:srgbClr>
                </a:outerShdw>
              </a:effectLst>
            </a:endParaRPr>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dirty="0" smtClean="0"/>
              <a:t>Asıl metin stillerini düzenlemek için tıklatın</a:t>
            </a:r>
          </a:p>
          <a:p>
            <a:pPr lvl="1" eaLnBrk="1" latinLnBrk="0" hangingPunct="1"/>
            <a:r>
              <a:rPr kumimoji="0" lang="tr-TR" dirty="0" smtClean="0"/>
              <a:t>İkinci düzey</a:t>
            </a:r>
          </a:p>
          <a:p>
            <a:pPr lvl="2" eaLnBrk="1" latinLnBrk="0" hangingPunct="1"/>
            <a:r>
              <a:rPr kumimoji="0" lang="tr-TR" dirty="0" smtClean="0"/>
              <a:t>Üçüncü düzey</a:t>
            </a:r>
          </a:p>
          <a:p>
            <a:pPr lvl="3" eaLnBrk="1" latinLnBrk="0" hangingPunct="1"/>
            <a:r>
              <a:rPr kumimoji="0" lang="tr-TR" dirty="0" smtClean="0"/>
              <a:t>Dördüncü düzey</a:t>
            </a:r>
          </a:p>
          <a:p>
            <a:pPr lvl="4" eaLnBrk="1" latinLnBrk="0" hangingPunct="1"/>
            <a:r>
              <a:rPr kumimoji="0" lang="tr-TR" dirty="0" smtClean="0"/>
              <a:t>Beşinci düzey</a:t>
            </a:r>
            <a:endParaRPr kumimoji="0" lang="en-US" dirty="0"/>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226CE97-A195-4B69-893B-4C19077C75D1}" type="datetime1">
              <a:rPr lang="tr-TR" smtClean="0"/>
              <a:pPr/>
              <a:t>12.03.2019</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200" b="1">
                <a:solidFill>
                  <a:schemeClr val="tx2"/>
                </a:solidFill>
                <a:effectLst/>
              </a:defRPr>
            </a:lvl1pPr>
          </a:lstStyle>
          <a:p>
            <a:r>
              <a:rPr lang="tr-TR" dirty="0" smtClean="0"/>
              <a:t>Kastamonu Çevre ve Şehircilik İl Müdürlüğü</a:t>
            </a:r>
            <a:endParaRPr lang="tr-TR" dirty="0"/>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CB5C0E1-0E26-41B8-98D2-68F78789635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5077" r:id="rId1"/>
    <p:sldLayoutId id="2147485078" r:id="rId2"/>
    <p:sldLayoutId id="2147485079" r:id="rId3"/>
    <p:sldLayoutId id="2147485080" r:id="rId4"/>
    <p:sldLayoutId id="2147485081" r:id="rId5"/>
    <p:sldLayoutId id="2147485082" r:id="rId6"/>
    <p:sldLayoutId id="2147485083" r:id="rId7"/>
    <p:sldLayoutId id="2147485084" r:id="rId8"/>
    <p:sldLayoutId id="2147485085" r:id="rId9"/>
    <p:sldLayoutId id="2147485086" r:id="rId10"/>
    <p:sldLayoutId id="2147485087" r:id="rId11"/>
  </p:sldLayoutIdLst>
  <p:transition>
    <p:wipe dir="d"/>
  </p:transition>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ffectLst>
                <a:outerShdw blurRad="38100" dist="38100" dir="2700000" algn="tl">
                  <a:srgbClr val="000000">
                    <a:alpha val="43137"/>
                  </a:srgbClr>
                </a:outerShdw>
              </a:effectLst>
            </a:endParaRPr>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dirty="0" smtClean="0"/>
              <a:t>Asıl metin stillerini düzenlemek için tıklatın</a:t>
            </a:r>
          </a:p>
          <a:p>
            <a:pPr lvl="1" eaLnBrk="1" latinLnBrk="0" hangingPunct="1"/>
            <a:r>
              <a:rPr kumimoji="0" lang="tr-TR" dirty="0" smtClean="0"/>
              <a:t>İkinci düzey</a:t>
            </a:r>
          </a:p>
          <a:p>
            <a:pPr lvl="2" eaLnBrk="1" latinLnBrk="0" hangingPunct="1"/>
            <a:r>
              <a:rPr kumimoji="0" lang="tr-TR" dirty="0" smtClean="0"/>
              <a:t>Üçüncü düzey</a:t>
            </a:r>
          </a:p>
          <a:p>
            <a:pPr lvl="3" eaLnBrk="1" latinLnBrk="0" hangingPunct="1"/>
            <a:r>
              <a:rPr kumimoji="0" lang="tr-TR" dirty="0" smtClean="0"/>
              <a:t>Dördüncü düzey</a:t>
            </a:r>
          </a:p>
          <a:p>
            <a:pPr lvl="4" eaLnBrk="1" latinLnBrk="0" hangingPunct="1"/>
            <a:r>
              <a:rPr kumimoji="0" lang="tr-TR" dirty="0" smtClean="0"/>
              <a:t>Beşinci düzey</a:t>
            </a:r>
            <a:endParaRPr kumimoji="0" lang="en-US" dirty="0"/>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226CE97-A195-4B69-893B-4C19077C75D1}" type="datetime1">
              <a:rPr lang="tr-TR" smtClean="0">
                <a:solidFill>
                  <a:srgbClr val="696464"/>
                </a:solidFill>
              </a:rPr>
              <a:pPr/>
              <a:t>12.03.2019</a:t>
            </a:fld>
            <a:endParaRPr lang="tr-TR">
              <a:solidFill>
                <a:srgbClr val="696464"/>
              </a:solidFill>
            </a:endParaRP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200" b="1">
                <a:solidFill>
                  <a:schemeClr val="tx2"/>
                </a:solidFill>
                <a:effectLst/>
              </a:defRPr>
            </a:lvl1pPr>
          </a:lstStyle>
          <a:p>
            <a:r>
              <a:rPr lang="tr-TR" dirty="0" smtClean="0">
                <a:solidFill>
                  <a:srgbClr val="696464"/>
                </a:solidFill>
              </a:rPr>
              <a:t>Kastamonu Çevre ve Şehircilik İl Müdürlüğü</a:t>
            </a:r>
            <a:endParaRPr lang="tr-TR" dirty="0">
              <a:solidFill>
                <a:srgbClr val="696464"/>
              </a:solidFill>
            </a:endParaRP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CB5C0E1-0E26-41B8-98D2-68F787896351}" type="slidenum">
              <a:rPr lang="tr-TR" smtClean="0"/>
              <a:pPr/>
              <a:t>‹#›</a:t>
            </a:fld>
            <a:endParaRPr lang="tr-TR"/>
          </a:p>
        </p:txBody>
      </p:sp>
    </p:spTree>
    <p:extLst>
      <p:ext uri="{BB962C8B-B14F-4D97-AF65-F5344CB8AC3E}">
        <p14:creationId xmlns:p14="http://schemas.microsoft.com/office/powerpoint/2010/main" val="2997355542"/>
      </p:ext>
    </p:extLst>
  </p:cSld>
  <p:clrMap bg1="lt1" tx1="dk1" bg2="lt2" tx2="dk2" accent1="accent1" accent2="accent2" accent3="accent3" accent4="accent4" accent5="accent5" accent6="accent6" hlink="hlink" folHlink="folHlink"/>
  <p:sldLayoutIdLst>
    <p:sldLayoutId id="2147485089" r:id="rId1"/>
    <p:sldLayoutId id="2147485090" r:id="rId2"/>
    <p:sldLayoutId id="2147485091" r:id="rId3"/>
    <p:sldLayoutId id="2147485092" r:id="rId4"/>
    <p:sldLayoutId id="2147485093" r:id="rId5"/>
    <p:sldLayoutId id="2147485094" r:id="rId6"/>
    <p:sldLayoutId id="2147485095" r:id="rId7"/>
    <p:sldLayoutId id="2147485096" r:id="rId8"/>
    <p:sldLayoutId id="2147485097" r:id="rId9"/>
    <p:sldLayoutId id="2147485098" r:id="rId10"/>
    <p:sldLayoutId id="2147485099" r:id="rId11"/>
  </p:sldLayoutIdLst>
  <p:transition>
    <p:wipe dir="d"/>
  </p:transition>
  <p:timing>
    <p:tnLst>
      <p:par>
        <p:cTn id="1" dur="indefinite" restart="never" nodeType="tmRoot"/>
      </p:par>
    </p:tnLst>
  </p:timing>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ctrTitle"/>
          </p:nvPr>
        </p:nvSpPr>
        <p:spPr>
          <a:xfrm>
            <a:off x="35496" y="1505930"/>
            <a:ext cx="9073008" cy="1470025"/>
          </a:xfrm>
        </p:spPr>
        <p:txBody>
          <a:bodyPr>
            <a:normAutofit/>
          </a:bodyPr>
          <a:lstStyle/>
          <a:p>
            <a:r>
              <a:rPr lang="tr-TR" sz="3600" dirty="0"/>
              <a:t>YAPI DENETİMİ VE YAPI MALZEMELERİ ŞUBE MÜDÜRLÜĞÜ</a:t>
            </a:r>
          </a:p>
        </p:txBody>
      </p:sp>
      <p:pic>
        <p:nvPicPr>
          <p:cNvPr id="1026" name="Resim 2" descr="C:\Users\kaan.mutlu\Desktop\600px-Çevre_ve_Şehircilik_Bakanlığ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840" y="3648456"/>
            <a:ext cx="2174056" cy="217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www.kirklareli.gov.tr/kurumlar/kirklareli.gov.tr/resimler/logoYE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3653649"/>
            <a:ext cx="2304256"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51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10</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1331639" y="1773964"/>
            <a:ext cx="6576993" cy="461665"/>
          </a:xfrm>
          <a:prstGeom prst="rect">
            <a:avLst/>
          </a:prstGeom>
          <a:effectLst>
            <a:outerShdw blurRad="50800" dist="38100" dir="2700000" algn="tl" rotWithShape="0">
              <a:prstClr val="black">
                <a:alpha val="40000"/>
              </a:prstClr>
            </a:outerShdw>
          </a:effectLst>
        </p:spPr>
        <p:txBody>
          <a:bodyPr wrap="none">
            <a:spAutoFit/>
          </a:bodyPr>
          <a:lstStyle/>
          <a:p>
            <a:r>
              <a:rPr lang="tr-TR" sz="2400" dirty="0" smtClean="0">
                <a:solidFill>
                  <a:srgbClr val="C00000"/>
                </a:solidFill>
                <a:latin typeface="Times New Roman" pitchFamily="18" charset="0"/>
                <a:cs typeface="Times New Roman" pitchFamily="18" charset="0"/>
              </a:rPr>
              <a:t>YAPI DENETİM KURULUŞUNUN GÖREVLERİ</a:t>
            </a:r>
            <a:endParaRPr lang="tr-TR" sz="2400" dirty="0">
              <a:solidFill>
                <a:srgbClr val="C00000"/>
              </a:solidFill>
              <a:latin typeface="Times New Roman" pitchFamily="18" charset="0"/>
              <a:cs typeface="Times New Roman" pitchFamily="18" charset="0"/>
            </a:endParaRPr>
          </a:p>
        </p:txBody>
      </p:sp>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Dikdörtgen 7"/>
          <p:cNvSpPr/>
          <p:nvPr/>
        </p:nvSpPr>
        <p:spPr>
          <a:xfrm>
            <a:off x="1030646" y="2780928"/>
            <a:ext cx="7178978" cy="2308324"/>
          </a:xfrm>
          <a:prstGeom prst="rect">
            <a:avLst/>
          </a:prstGeom>
        </p:spPr>
        <p:txBody>
          <a:bodyPr wrap="square">
            <a:spAutoFit/>
          </a:bodyPr>
          <a:lstStyle/>
          <a:p>
            <a:pPr marL="285750" indent="-285750" algn="just">
              <a:buFont typeface="Wingdings" pitchFamily="2" charset="2"/>
              <a:buChar char="q"/>
            </a:pPr>
            <a:r>
              <a:rPr lang="tr-TR" sz="1600" b="1" dirty="0" smtClean="0">
                <a:latin typeface="Times New Roman" pitchFamily="18" charset="0"/>
                <a:cs typeface="Times New Roman" pitchFamily="18" charset="0"/>
              </a:rPr>
              <a:t>Ruhsat </a:t>
            </a:r>
            <a:r>
              <a:rPr lang="tr-TR" sz="1600" b="1" dirty="0">
                <a:latin typeface="Times New Roman" pitchFamily="18" charset="0"/>
                <a:cs typeface="Times New Roman" pitchFamily="18" charset="0"/>
              </a:rPr>
              <a:t>ve eklerine aykırı uygulama yapılması halinde durumu üç iş günü içinde ilgili idareye bildirmek. </a:t>
            </a:r>
          </a:p>
          <a:p>
            <a:pPr marL="285750" indent="-285750" algn="just">
              <a:buFont typeface="Wingdings" pitchFamily="2" charset="2"/>
              <a:buChar char="q"/>
            </a:pPr>
            <a:endParaRPr lang="tr-TR" sz="1600" dirty="0" smtClean="0">
              <a:latin typeface="Times New Roman" pitchFamily="18" charset="0"/>
              <a:cs typeface="Times New Roman" pitchFamily="18" charset="0"/>
            </a:endParaRPr>
          </a:p>
          <a:p>
            <a:pPr marL="285750" indent="-285750" algn="just">
              <a:buFont typeface="Wingdings" pitchFamily="2" charset="2"/>
              <a:buChar char="q"/>
            </a:pPr>
            <a:r>
              <a:rPr lang="tr-TR" sz="1600" dirty="0" smtClean="0">
                <a:latin typeface="Times New Roman" pitchFamily="18" charset="0"/>
                <a:cs typeface="Times New Roman" pitchFamily="18" charset="0"/>
              </a:rPr>
              <a:t>Yapının </a:t>
            </a:r>
            <a:r>
              <a:rPr lang="tr-TR" sz="1600" dirty="0">
                <a:latin typeface="Times New Roman" pitchFamily="18" charset="0"/>
                <a:cs typeface="Times New Roman" pitchFamily="18" charset="0"/>
              </a:rPr>
              <a:t>ruhsat eki projelerine uygun olarak kısmen veya tamamen bitirildiğine dair ilgili idareye rapor vermek. </a:t>
            </a:r>
          </a:p>
          <a:p>
            <a:pPr marL="285750" indent="-285750" algn="just">
              <a:buFont typeface="Wingdings" pitchFamily="2" charset="2"/>
              <a:buChar char="q"/>
            </a:pPr>
            <a:endParaRPr lang="tr-TR" sz="1600" dirty="0" smtClean="0">
              <a:latin typeface="Times New Roman" pitchFamily="18" charset="0"/>
              <a:cs typeface="Times New Roman" pitchFamily="18" charset="0"/>
            </a:endParaRPr>
          </a:p>
          <a:p>
            <a:pPr marL="285750" indent="-285750" algn="just">
              <a:buFont typeface="Wingdings" pitchFamily="2" charset="2"/>
              <a:buChar char="q"/>
            </a:pPr>
            <a:r>
              <a:rPr lang="tr-TR" sz="1600" dirty="0" smtClean="0">
                <a:latin typeface="Times New Roman" pitchFamily="18" charset="0"/>
                <a:cs typeface="Times New Roman" pitchFamily="18" charset="0"/>
              </a:rPr>
              <a:t>Zemin</a:t>
            </a:r>
            <a:r>
              <a:rPr lang="tr-TR" sz="1600" dirty="0">
                <a:latin typeface="Times New Roman" pitchFamily="18" charset="0"/>
                <a:cs typeface="Times New Roman" pitchFamily="18" charset="0"/>
              </a:rPr>
              <a:t>, malzeme ve imalata ilişkin deneyleri, şartname ve standartlara uygun olarak laboratuvarlarda yaptırmak</a:t>
            </a:r>
            <a:r>
              <a:rPr lang="tr-TR" sz="1600" dirty="0" smtClean="0">
                <a:latin typeface="Times New Roman" pitchFamily="18" charset="0"/>
                <a:cs typeface="Times New Roman" pitchFamily="18" charset="0"/>
              </a:rPr>
              <a:t>.</a:t>
            </a:r>
          </a:p>
          <a:p>
            <a:pPr marL="285750" indent="-285750" algn="just">
              <a:buFont typeface="Wingdings" pitchFamily="2" charset="2"/>
              <a:buChar char="q"/>
            </a:pPr>
            <a:endParaRPr lang="tr-TR" sz="1600" dirty="0">
              <a:latin typeface="Times New Roman" pitchFamily="18" charset="0"/>
              <a:cs typeface="Times New Roman" pitchFamily="18" charset="0"/>
            </a:endParaRPr>
          </a:p>
        </p:txBody>
      </p:sp>
    </p:spTree>
    <p:extLst>
      <p:ext uri="{BB962C8B-B14F-4D97-AF65-F5344CB8AC3E}">
        <p14:creationId xmlns:p14="http://schemas.microsoft.com/office/powerpoint/2010/main" val="2499358275"/>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11</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1331639" y="1773964"/>
            <a:ext cx="6576993" cy="461665"/>
          </a:xfrm>
          <a:prstGeom prst="rect">
            <a:avLst/>
          </a:prstGeom>
          <a:effectLst>
            <a:outerShdw blurRad="50800" dist="38100" dir="2700000" algn="tl" rotWithShape="0">
              <a:prstClr val="black">
                <a:alpha val="40000"/>
              </a:prstClr>
            </a:outerShdw>
          </a:effectLst>
        </p:spPr>
        <p:txBody>
          <a:bodyPr wrap="none">
            <a:spAutoFit/>
          </a:bodyPr>
          <a:lstStyle/>
          <a:p>
            <a:r>
              <a:rPr lang="tr-TR" sz="2400" dirty="0" smtClean="0">
                <a:solidFill>
                  <a:srgbClr val="C00000"/>
                </a:solidFill>
                <a:latin typeface="Times New Roman" pitchFamily="18" charset="0"/>
                <a:cs typeface="Times New Roman" pitchFamily="18" charset="0"/>
              </a:rPr>
              <a:t>YAPI DENETİM KURULUŞUNUN GÖREVLERİ</a:t>
            </a:r>
            <a:endParaRPr lang="tr-TR" sz="2400" dirty="0">
              <a:solidFill>
                <a:srgbClr val="C00000"/>
              </a:solidFill>
              <a:latin typeface="Times New Roman" pitchFamily="18" charset="0"/>
              <a:cs typeface="Times New Roman" pitchFamily="18" charset="0"/>
            </a:endParaRPr>
          </a:p>
        </p:txBody>
      </p:sp>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Dikdörtgen 9"/>
          <p:cNvSpPr/>
          <p:nvPr/>
        </p:nvSpPr>
        <p:spPr>
          <a:xfrm>
            <a:off x="1187624" y="3429000"/>
            <a:ext cx="6984776" cy="1077218"/>
          </a:xfrm>
          <a:prstGeom prst="rect">
            <a:avLst/>
          </a:prstGeom>
        </p:spPr>
        <p:txBody>
          <a:bodyPr wrap="square">
            <a:spAutoFit/>
          </a:bodyPr>
          <a:lstStyle/>
          <a:p>
            <a:pPr marL="285750" indent="-285750" algn="just">
              <a:buFont typeface="Wingdings" pitchFamily="2" charset="2"/>
              <a:buChar char="q"/>
            </a:pPr>
            <a:r>
              <a:rPr lang="tr-TR" sz="1600" b="1" i="1" dirty="0">
                <a:latin typeface="Times New Roman" pitchFamily="18" charset="0"/>
                <a:cs typeface="Times New Roman" pitchFamily="18" charset="0"/>
              </a:rPr>
              <a:t>Yapı denetim kuruluşlarının başka bir ticari faaliyette bulunması, yapı </a:t>
            </a:r>
            <a:r>
              <a:rPr lang="tr-TR" sz="1600" b="1" i="1" dirty="0" smtClean="0">
                <a:latin typeface="Times New Roman" pitchFamily="18" charset="0"/>
                <a:cs typeface="Times New Roman" pitchFamily="18" charset="0"/>
              </a:rPr>
              <a:t>denetim kuruluşunda </a:t>
            </a:r>
            <a:r>
              <a:rPr lang="tr-TR" sz="1600" b="1" i="1" dirty="0">
                <a:latin typeface="Times New Roman" pitchFamily="18" charset="0"/>
                <a:cs typeface="Times New Roman" pitchFamily="18" charset="0"/>
              </a:rPr>
              <a:t>görev alan denetim elemanlarının ise bu süre içerisinde başkaca </a:t>
            </a:r>
            <a:r>
              <a:rPr lang="tr-TR" sz="1600" b="1" i="1" dirty="0" smtClean="0">
                <a:latin typeface="Times New Roman" pitchFamily="18" charset="0"/>
                <a:cs typeface="Times New Roman" pitchFamily="18" charset="0"/>
              </a:rPr>
              <a:t>mesleki ve </a:t>
            </a:r>
            <a:r>
              <a:rPr lang="tr-TR" sz="1600" b="1" i="1" dirty="0">
                <a:latin typeface="Times New Roman" pitchFamily="18" charset="0"/>
                <a:cs typeface="Times New Roman" pitchFamily="18" charset="0"/>
              </a:rPr>
              <a:t>inşaat işleri ile ilgili ticari faaliyette bulunması mümkün değildir.</a:t>
            </a:r>
          </a:p>
        </p:txBody>
      </p:sp>
    </p:spTree>
    <p:extLst>
      <p:ext uri="{BB962C8B-B14F-4D97-AF65-F5344CB8AC3E}">
        <p14:creationId xmlns:p14="http://schemas.microsoft.com/office/powerpoint/2010/main" val="2948378022"/>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12</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2685356" y="1648932"/>
            <a:ext cx="3995004" cy="461665"/>
          </a:xfrm>
          <a:prstGeom prst="rect">
            <a:avLst/>
          </a:prstGeom>
          <a:effectLst>
            <a:outerShdw blurRad="50800" dist="38100" dir="2700000" algn="tl" rotWithShape="0">
              <a:prstClr val="black">
                <a:alpha val="40000"/>
              </a:prstClr>
            </a:outerShdw>
          </a:effectLst>
        </p:spPr>
        <p:txBody>
          <a:bodyPr wrap="none">
            <a:spAutoFit/>
          </a:bodyPr>
          <a:lstStyle/>
          <a:p>
            <a:r>
              <a:rPr lang="tr-TR" sz="2400" dirty="0" smtClean="0">
                <a:solidFill>
                  <a:srgbClr val="C00000"/>
                </a:solidFill>
                <a:latin typeface="Times New Roman" pitchFamily="18" charset="0"/>
                <a:cs typeface="Times New Roman" pitchFamily="18" charset="0"/>
              </a:rPr>
              <a:t>Bu Kanunun Uygulanmasında;</a:t>
            </a:r>
            <a:endParaRPr lang="tr-TR" sz="2400" dirty="0">
              <a:solidFill>
                <a:srgbClr val="C00000"/>
              </a:solidFill>
              <a:latin typeface="Times New Roman" pitchFamily="18" charset="0"/>
              <a:cs typeface="Times New Roman" pitchFamily="18" charset="0"/>
            </a:endParaRPr>
          </a:p>
        </p:txBody>
      </p:sp>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Dikdörtgen 4"/>
          <p:cNvSpPr/>
          <p:nvPr/>
        </p:nvSpPr>
        <p:spPr>
          <a:xfrm>
            <a:off x="787483" y="2348880"/>
            <a:ext cx="7790750" cy="3785652"/>
          </a:xfrm>
          <a:prstGeom prst="rect">
            <a:avLst/>
          </a:prstGeom>
        </p:spPr>
        <p:txBody>
          <a:bodyPr wrap="square">
            <a:spAutoFit/>
          </a:bodyPr>
          <a:lstStyle/>
          <a:p>
            <a:r>
              <a:rPr lang="tr-TR" sz="1600" dirty="0" smtClean="0">
                <a:solidFill>
                  <a:srgbClr val="7030A0"/>
                </a:solidFill>
                <a:latin typeface="Times New Roman" pitchFamily="18" charset="0"/>
                <a:cs typeface="Times New Roman" pitchFamily="18" charset="0"/>
              </a:rPr>
              <a:t>Bakanlığımız</a:t>
            </a:r>
          </a:p>
          <a:p>
            <a:endParaRPr lang="tr-TR" sz="1600" dirty="0" smtClean="0">
              <a:solidFill>
                <a:srgbClr val="7030A0"/>
              </a:solidFill>
              <a:latin typeface="Times New Roman" pitchFamily="18" charset="0"/>
              <a:cs typeface="Times New Roman" pitchFamily="18" charset="0"/>
            </a:endParaRPr>
          </a:p>
          <a:p>
            <a:r>
              <a:rPr lang="tr-TR" sz="1600" dirty="0">
                <a:solidFill>
                  <a:srgbClr val="7030A0"/>
                </a:solidFill>
                <a:latin typeface="Times New Roman" pitchFamily="18" charset="0"/>
                <a:cs typeface="Times New Roman" pitchFamily="18" charset="0"/>
              </a:rPr>
              <a:t>	</a:t>
            </a:r>
            <a:r>
              <a:rPr lang="tr-TR" sz="1600" dirty="0" smtClean="0">
                <a:solidFill>
                  <a:srgbClr val="7030A0"/>
                </a:solidFill>
                <a:latin typeface="Times New Roman" pitchFamily="18" charset="0"/>
                <a:cs typeface="Times New Roman" pitchFamily="18" charset="0"/>
              </a:rPr>
              <a:t>İlgili idare</a:t>
            </a:r>
          </a:p>
          <a:p>
            <a:r>
              <a:rPr lang="tr-TR" sz="1600" dirty="0" smtClean="0">
                <a:solidFill>
                  <a:srgbClr val="7030A0"/>
                </a:solidFill>
                <a:latin typeface="Times New Roman" pitchFamily="18" charset="0"/>
                <a:cs typeface="Times New Roman" pitchFamily="18" charset="0"/>
              </a:rPr>
              <a:t> </a:t>
            </a:r>
          </a:p>
          <a:p>
            <a:r>
              <a:rPr lang="tr-TR" sz="1600" dirty="0" smtClean="0">
                <a:solidFill>
                  <a:srgbClr val="7030A0"/>
                </a:solidFill>
                <a:latin typeface="Times New Roman" pitchFamily="18" charset="0"/>
                <a:cs typeface="Times New Roman" pitchFamily="18" charset="0"/>
              </a:rPr>
              <a:t>		Yapı denetim kuruluşu (Elektronik ortam)</a:t>
            </a:r>
          </a:p>
          <a:p>
            <a:endParaRPr lang="tr-TR" sz="1600" dirty="0" smtClean="0">
              <a:solidFill>
                <a:srgbClr val="7030A0"/>
              </a:solidFill>
              <a:latin typeface="Times New Roman" pitchFamily="18" charset="0"/>
              <a:cs typeface="Times New Roman" pitchFamily="18" charset="0"/>
            </a:endParaRPr>
          </a:p>
          <a:p>
            <a:r>
              <a:rPr lang="tr-TR" sz="1600" dirty="0" smtClean="0">
                <a:solidFill>
                  <a:srgbClr val="7030A0"/>
                </a:solidFill>
                <a:latin typeface="Times New Roman" pitchFamily="18" charset="0"/>
                <a:cs typeface="Times New Roman" pitchFamily="18" charset="0"/>
              </a:rPr>
              <a:t>			Proje müellifi</a:t>
            </a:r>
          </a:p>
          <a:p>
            <a:endParaRPr lang="tr-TR" sz="1600" dirty="0" smtClean="0">
              <a:solidFill>
                <a:srgbClr val="7030A0"/>
              </a:solidFill>
              <a:latin typeface="Times New Roman" pitchFamily="18" charset="0"/>
              <a:cs typeface="Times New Roman" pitchFamily="18" charset="0"/>
            </a:endParaRPr>
          </a:p>
          <a:p>
            <a:r>
              <a:rPr lang="tr-TR" sz="1600" dirty="0" smtClean="0">
                <a:solidFill>
                  <a:srgbClr val="7030A0"/>
                </a:solidFill>
                <a:latin typeface="Times New Roman" pitchFamily="18" charset="0"/>
                <a:cs typeface="Times New Roman" pitchFamily="18" charset="0"/>
              </a:rPr>
              <a:t>				Yapı sahibi</a:t>
            </a:r>
          </a:p>
          <a:p>
            <a:endParaRPr lang="tr-TR" sz="1600" dirty="0" smtClean="0">
              <a:solidFill>
                <a:srgbClr val="7030A0"/>
              </a:solidFill>
              <a:latin typeface="Times New Roman" pitchFamily="18" charset="0"/>
              <a:cs typeface="Times New Roman" pitchFamily="18" charset="0"/>
            </a:endParaRPr>
          </a:p>
          <a:p>
            <a:r>
              <a:rPr lang="tr-TR" sz="1600" dirty="0" smtClean="0">
                <a:solidFill>
                  <a:srgbClr val="7030A0"/>
                </a:solidFill>
                <a:latin typeface="Times New Roman" pitchFamily="18" charset="0"/>
                <a:cs typeface="Times New Roman" pitchFamily="18" charset="0"/>
              </a:rPr>
              <a:t>					Yapı müteahhidi</a:t>
            </a:r>
          </a:p>
          <a:p>
            <a:endParaRPr lang="tr-TR" sz="1600" dirty="0" smtClean="0">
              <a:solidFill>
                <a:srgbClr val="7030A0"/>
              </a:solidFill>
              <a:latin typeface="Times New Roman" pitchFamily="18" charset="0"/>
              <a:cs typeface="Times New Roman" pitchFamily="18" charset="0"/>
            </a:endParaRPr>
          </a:p>
          <a:p>
            <a:r>
              <a:rPr lang="tr-TR" sz="1600" dirty="0" smtClean="0">
                <a:solidFill>
                  <a:srgbClr val="7030A0"/>
                </a:solidFill>
                <a:latin typeface="Times New Roman" pitchFamily="18" charset="0"/>
                <a:cs typeface="Times New Roman" pitchFamily="18" charset="0"/>
              </a:rPr>
              <a:t>						Şantiye Şefi</a:t>
            </a:r>
          </a:p>
          <a:p>
            <a:endParaRPr lang="tr-TR" sz="1600" dirty="0" smtClean="0">
              <a:solidFill>
                <a:srgbClr val="7030A0"/>
              </a:solidFill>
              <a:latin typeface="Times New Roman" pitchFamily="18" charset="0"/>
              <a:cs typeface="Times New Roman" pitchFamily="18" charset="0"/>
            </a:endParaRPr>
          </a:p>
          <a:p>
            <a:r>
              <a:rPr lang="tr-TR" sz="1600" dirty="0" smtClean="0">
                <a:solidFill>
                  <a:srgbClr val="7030A0"/>
                </a:solidFill>
                <a:latin typeface="Times New Roman" pitchFamily="18" charset="0"/>
                <a:cs typeface="Times New Roman" pitchFamily="18" charset="0"/>
              </a:rPr>
              <a:t>							Laboratuvar</a:t>
            </a:r>
            <a:endParaRPr lang="tr-TR" sz="16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055210065"/>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13</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1331640" y="1556792"/>
            <a:ext cx="6466542" cy="738664"/>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1400" b="1" dirty="0" smtClean="0">
                <a:solidFill>
                  <a:srgbClr val="C00000"/>
                </a:solidFill>
                <a:latin typeface="Times New Roman" pitchFamily="18" charset="0"/>
                <a:cs typeface="Times New Roman" pitchFamily="18" charset="0"/>
              </a:rPr>
              <a:t>29.12.2018 tarih ve 30640 sayılı Resmi Gazete </a:t>
            </a:r>
          </a:p>
          <a:p>
            <a:pPr algn="ctr"/>
            <a:r>
              <a:rPr lang="tr-TR" sz="1400" b="1" dirty="0" smtClean="0">
                <a:solidFill>
                  <a:srgbClr val="C00000"/>
                </a:solidFill>
                <a:latin typeface="Times New Roman" pitchFamily="18" charset="0"/>
                <a:cs typeface="Times New Roman" pitchFamily="18" charset="0"/>
              </a:rPr>
              <a:t>YAPI </a:t>
            </a:r>
            <a:r>
              <a:rPr lang="tr-TR" sz="1400" b="1" dirty="0">
                <a:solidFill>
                  <a:srgbClr val="C00000"/>
                </a:solidFill>
                <a:latin typeface="Times New Roman" pitchFamily="18" charset="0"/>
                <a:cs typeface="Times New Roman" pitchFamily="18" charset="0"/>
              </a:rPr>
              <a:t>DENETİMİ UYGULAMA YÖNETMELİĞİNDE </a:t>
            </a:r>
            <a:r>
              <a:rPr lang="tr-TR" sz="1400" b="1" dirty="0" smtClean="0">
                <a:solidFill>
                  <a:srgbClr val="C00000"/>
                </a:solidFill>
                <a:latin typeface="Times New Roman" pitchFamily="18" charset="0"/>
                <a:cs typeface="Times New Roman" pitchFamily="18" charset="0"/>
              </a:rPr>
              <a:t>DEĞİŞİKLİK</a:t>
            </a:r>
            <a:r>
              <a:rPr lang="tr-TR" sz="1400" dirty="0">
                <a:solidFill>
                  <a:srgbClr val="C00000"/>
                </a:solidFill>
                <a:latin typeface="Times New Roman" pitchFamily="18" charset="0"/>
                <a:cs typeface="Times New Roman" pitchFamily="18" charset="0"/>
              </a:rPr>
              <a:t> </a:t>
            </a:r>
            <a:r>
              <a:rPr lang="tr-TR" sz="1400" b="1" dirty="0" smtClean="0">
                <a:solidFill>
                  <a:srgbClr val="C00000"/>
                </a:solidFill>
                <a:latin typeface="Times New Roman" pitchFamily="18" charset="0"/>
                <a:cs typeface="Times New Roman" pitchFamily="18" charset="0"/>
              </a:rPr>
              <a:t>YAPILMASINA DAİR YÖNETMELİK</a:t>
            </a:r>
            <a:endParaRPr lang="tr-TR" sz="1400" dirty="0">
              <a:solidFill>
                <a:srgbClr val="C00000"/>
              </a:solidFill>
              <a:latin typeface="Times New Roman" pitchFamily="18" charset="0"/>
              <a:cs typeface="Times New Roman" pitchFamily="18" charset="0"/>
            </a:endParaRPr>
          </a:p>
        </p:txBody>
      </p:sp>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Dikdörtgen 4"/>
          <p:cNvSpPr/>
          <p:nvPr/>
        </p:nvSpPr>
        <p:spPr>
          <a:xfrm>
            <a:off x="807120" y="2420888"/>
            <a:ext cx="7992888" cy="3539430"/>
          </a:xfrm>
          <a:prstGeom prst="rect">
            <a:avLst/>
          </a:prstGeom>
        </p:spPr>
        <p:txBody>
          <a:bodyPr wrap="square">
            <a:spAutoFit/>
          </a:bodyPr>
          <a:lstStyle/>
          <a:p>
            <a:pPr marL="285750" indent="-285750" algn="just">
              <a:buFont typeface="Wingdings" pitchFamily="2" charset="2"/>
              <a:buChar char="q"/>
            </a:pPr>
            <a:r>
              <a:rPr lang="tr-TR" sz="1600" dirty="0" smtClean="0">
                <a:solidFill>
                  <a:srgbClr val="C00000"/>
                </a:solidFill>
                <a:latin typeface="Times New Roman" pitchFamily="18" charset="0"/>
                <a:cs typeface="Times New Roman" pitchFamily="18" charset="0"/>
              </a:rPr>
              <a:t>Bakanlık</a:t>
            </a:r>
            <a:r>
              <a:rPr lang="tr-TR" sz="1600" dirty="0">
                <a:solidFill>
                  <a:srgbClr val="C00000"/>
                </a:solidFill>
                <a:latin typeface="Times New Roman" pitchFamily="18" charset="0"/>
                <a:cs typeface="Times New Roman" pitchFamily="18" charset="0"/>
              </a:rPr>
              <a:t>: </a:t>
            </a:r>
            <a:r>
              <a:rPr lang="tr-TR" sz="1600" dirty="0">
                <a:latin typeface="Times New Roman" pitchFamily="18" charset="0"/>
                <a:cs typeface="Times New Roman" pitchFamily="18" charset="0"/>
              </a:rPr>
              <a:t>Çevre ve Şehircilik Bakanlığını</a:t>
            </a:r>
            <a:r>
              <a:rPr lang="tr-TR" sz="1600" dirty="0" smtClean="0">
                <a:latin typeface="Times New Roman" pitchFamily="18" charset="0"/>
                <a:cs typeface="Times New Roman" pitchFamily="18" charset="0"/>
              </a:rPr>
              <a:t>,</a:t>
            </a:r>
            <a:endParaRPr lang="tr-TR" sz="1600" dirty="0">
              <a:latin typeface="Times New Roman" pitchFamily="18" charset="0"/>
              <a:cs typeface="Times New Roman" pitchFamily="18" charset="0"/>
            </a:endParaRPr>
          </a:p>
          <a:p>
            <a:pPr marL="285750" indent="-285750" algn="just">
              <a:buFont typeface="Wingdings" pitchFamily="2" charset="2"/>
              <a:buChar char="q"/>
            </a:pPr>
            <a:endParaRPr lang="tr-TR" sz="1600" dirty="0" smtClean="0">
              <a:latin typeface="Times New Roman" pitchFamily="18" charset="0"/>
              <a:cs typeface="Times New Roman" pitchFamily="18" charset="0"/>
            </a:endParaRPr>
          </a:p>
          <a:p>
            <a:pPr marL="285750" indent="-285750" algn="just">
              <a:buFont typeface="Wingdings" pitchFamily="2" charset="2"/>
              <a:buChar char="q"/>
            </a:pPr>
            <a:r>
              <a:rPr lang="tr-TR" sz="1600" dirty="0" smtClean="0">
                <a:solidFill>
                  <a:srgbClr val="C00000"/>
                </a:solidFill>
                <a:latin typeface="Times New Roman" pitchFamily="18" charset="0"/>
                <a:cs typeface="Times New Roman" pitchFamily="18" charset="0"/>
              </a:rPr>
              <a:t>Şantiye </a:t>
            </a:r>
            <a:r>
              <a:rPr lang="tr-TR" sz="1600" dirty="0">
                <a:solidFill>
                  <a:srgbClr val="C00000"/>
                </a:solidFill>
                <a:latin typeface="Times New Roman" pitchFamily="18" charset="0"/>
                <a:cs typeface="Times New Roman" pitchFamily="18" charset="0"/>
              </a:rPr>
              <a:t>şefi: </a:t>
            </a:r>
            <a:r>
              <a:rPr lang="tr-TR" sz="1600" dirty="0">
                <a:latin typeface="Times New Roman" pitchFamily="18" charset="0"/>
                <a:cs typeface="Times New Roman" pitchFamily="18" charset="0"/>
              </a:rPr>
              <a:t>Konusuna ve niteliğine göre yapım işlerini yapı müteahhidi adına yöneterek uygulayan, mühendis, mimar, </a:t>
            </a:r>
            <a:r>
              <a:rPr lang="tr-TR" sz="1600" b="1" dirty="0">
                <a:latin typeface="Times New Roman" pitchFamily="18" charset="0"/>
                <a:cs typeface="Times New Roman" pitchFamily="18" charset="0"/>
              </a:rPr>
              <a:t>teknik öğretmen</a:t>
            </a:r>
            <a:r>
              <a:rPr lang="tr-TR" sz="1600" dirty="0">
                <a:latin typeface="Times New Roman" pitchFamily="18" charset="0"/>
                <a:cs typeface="Times New Roman" pitchFamily="18" charset="0"/>
              </a:rPr>
              <a:t> veya </a:t>
            </a:r>
            <a:r>
              <a:rPr lang="tr-TR" sz="1600" b="1" dirty="0">
                <a:latin typeface="Times New Roman" pitchFamily="18" charset="0"/>
                <a:cs typeface="Times New Roman" pitchFamily="18" charset="0"/>
              </a:rPr>
              <a:t>tekniker</a:t>
            </a:r>
            <a:r>
              <a:rPr lang="tr-TR" sz="1600" dirty="0">
                <a:latin typeface="Times New Roman" pitchFamily="18" charset="0"/>
                <a:cs typeface="Times New Roman" pitchFamily="18" charset="0"/>
              </a:rPr>
              <a:t> diplomasına sahip teknik personeli</a:t>
            </a:r>
            <a:r>
              <a:rPr lang="tr-TR" sz="1600" dirty="0" smtClean="0">
                <a:latin typeface="Times New Roman" pitchFamily="18" charset="0"/>
                <a:cs typeface="Times New Roman" pitchFamily="18" charset="0"/>
              </a:rPr>
              <a:t>,</a:t>
            </a:r>
            <a:endParaRPr lang="tr-TR" sz="1600" dirty="0">
              <a:latin typeface="Times New Roman" pitchFamily="18" charset="0"/>
              <a:cs typeface="Times New Roman" pitchFamily="18" charset="0"/>
            </a:endParaRPr>
          </a:p>
          <a:p>
            <a:pPr marL="285750" indent="-285750" algn="just">
              <a:buFont typeface="Wingdings" pitchFamily="2" charset="2"/>
              <a:buChar char="q"/>
            </a:pPr>
            <a:endParaRPr lang="tr-TR" sz="1600" dirty="0" smtClean="0">
              <a:latin typeface="Times New Roman" pitchFamily="18" charset="0"/>
              <a:cs typeface="Times New Roman" pitchFamily="18" charset="0"/>
            </a:endParaRPr>
          </a:p>
          <a:p>
            <a:pPr marL="285750" indent="-285750" algn="just">
              <a:buFont typeface="Wingdings" pitchFamily="2" charset="2"/>
              <a:buChar char="q"/>
            </a:pPr>
            <a:r>
              <a:rPr lang="tr-TR" sz="1600" dirty="0" smtClean="0">
                <a:solidFill>
                  <a:srgbClr val="C00000"/>
                </a:solidFill>
                <a:latin typeface="Times New Roman" pitchFamily="18" charset="0"/>
                <a:cs typeface="Times New Roman" pitchFamily="18" charset="0"/>
              </a:rPr>
              <a:t>Hizmet </a:t>
            </a:r>
            <a:r>
              <a:rPr lang="tr-TR" sz="1600" dirty="0">
                <a:solidFill>
                  <a:srgbClr val="C00000"/>
                </a:solidFill>
                <a:latin typeface="Times New Roman" pitchFamily="18" charset="0"/>
                <a:cs typeface="Times New Roman" pitchFamily="18" charset="0"/>
              </a:rPr>
              <a:t>bedeline esas yapı yaklaşık maliyeti: </a:t>
            </a:r>
            <a:r>
              <a:rPr lang="tr-TR" sz="1600" dirty="0">
                <a:latin typeface="Times New Roman" pitchFamily="18" charset="0"/>
                <a:cs typeface="Times New Roman" pitchFamily="18" charset="0"/>
              </a:rPr>
              <a:t>Binalarda, yapı inşaat alanının, </a:t>
            </a:r>
            <a:r>
              <a:rPr lang="tr-TR" sz="1600" b="1" dirty="0">
                <a:latin typeface="Times New Roman" pitchFamily="18" charset="0"/>
                <a:cs typeface="Times New Roman" pitchFamily="18" charset="0"/>
              </a:rPr>
              <a:t>Bakanlıkça bu Yönetmelik ile belirlenen birim maliyet</a:t>
            </a:r>
            <a:r>
              <a:rPr lang="tr-TR" sz="1600" dirty="0">
                <a:latin typeface="Times New Roman" pitchFamily="18" charset="0"/>
                <a:cs typeface="Times New Roman" pitchFamily="18" charset="0"/>
              </a:rPr>
              <a:t> veya birim maliyetleri ile çarpımından elde edilen bedeli</a:t>
            </a:r>
            <a:r>
              <a:rPr lang="tr-TR" sz="1600" dirty="0" smtClean="0">
                <a:latin typeface="Times New Roman" pitchFamily="18" charset="0"/>
                <a:cs typeface="Times New Roman" pitchFamily="18" charset="0"/>
              </a:rPr>
              <a:t>, (daha önce yapı yaklaşık birim maliyeti ile hesaplanmaktaydı)</a:t>
            </a:r>
            <a:endParaRPr lang="tr-TR" sz="1600" dirty="0">
              <a:latin typeface="Times New Roman" pitchFamily="18" charset="0"/>
              <a:cs typeface="Times New Roman" pitchFamily="18" charset="0"/>
            </a:endParaRPr>
          </a:p>
          <a:p>
            <a:pPr algn="just"/>
            <a:endParaRPr lang="tr-TR" sz="1600" dirty="0" smtClean="0">
              <a:latin typeface="Times New Roman" pitchFamily="18" charset="0"/>
              <a:cs typeface="Times New Roman" pitchFamily="18" charset="0"/>
            </a:endParaRPr>
          </a:p>
          <a:p>
            <a:pPr marL="285750" indent="-285750" algn="just">
              <a:buFont typeface="Wingdings" pitchFamily="2" charset="2"/>
              <a:buChar char="q"/>
            </a:pPr>
            <a:r>
              <a:rPr lang="tr-TR" sz="1600" dirty="0" smtClean="0">
                <a:solidFill>
                  <a:srgbClr val="C00000"/>
                </a:solidFill>
                <a:latin typeface="Times New Roman" pitchFamily="18" charset="0"/>
                <a:cs typeface="Times New Roman" pitchFamily="18" charset="0"/>
              </a:rPr>
              <a:t>Yardımcı </a:t>
            </a:r>
            <a:r>
              <a:rPr lang="tr-TR" sz="1600" dirty="0">
                <a:solidFill>
                  <a:srgbClr val="C00000"/>
                </a:solidFill>
                <a:latin typeface="Times New Roman" pitchFamily="18" charset="0"/>
                <a:cs typeface="Times New Roman" pitchFamily="18" charset="0"/>
              </a:rPr>
              <a:t>kontrol elemanı: </a:t>
            </a:r>
            <a:r>
              <a:rPr lang="tr-TR" sz="1600" dirty="0">
                <a:latin typeface="Times New Roman" pitchFamily="18" charset="0"/>
                <a:cs typeface="Times New Roman" pitchFamily="18" charset="0"/>
              </a:rPr>
              <a:t>Denetçi mimar ve mühendislerin sevk ve idaresi altında görev yapacak olan mimar ve mühendisler ile Bakanlıkça sınırları belirlenen yapı grubu ve inşaat alanına kadar olan yapılarda mimar ve mühendisler yerine yapı denetimi faaliyetlerine katılabilen </a:t>
            </a:r>
            <a:r>
              <a:rPr lang="tr-TR" sz="1600" b="1" dirty="0">
                <a:latin typeface="Times New Roman" pitchFamily="18" charset="0"/>
                <a:cs typeface="Times New Roman" pitchFamily="18" charset="0"/>
              </a:rPr>
              <a:t>teknik öğretmen, yüksek tekniker, tekniker ve </a:t>
            </a:r>
            <a:r>
              <a:rPr lang="tr-TR" sz="1600" b="1" dirty="0" smtClean="0">
                <a:latin typeface="Times New Roman" pitchFamily="18" charset="0"/>
                <a:cs typeface="Times New Roman" pitchFamily="18" charset="0"/>
              </a:rPr>
              <a:t>teknisyenler,</a:t>
            </a:r>
            <a:endParaRPr lang="tr-TR" sz="1600" dirty="0">
              <a:latin typeface="Times New Roman" pitchFamily="18" charset="0"/>
              <a:cs typeface="Times New Roman" pitchFamily="18" charset="0"/>
            </a:endParaRPr>
          </a:p>
        </p:txBody>
      </p:sp>
    </p:spTree>
    <p:extLst>
      <p:ext uri="{BB962C8B-B14F-4D97-AF65-F5344CB8AC3E}">
        <p14:creationId xmlns:p14="http://schemas.microsoft.com/office/powerpoint/2010/main" val="2173823625"/>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14</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1331640" y="1648932"/>
            <a:ext cx="6852710" cy="461665"/>
          </a:xfrm>
          <a:prstGeom prst="rect">
            <a:avLst/>
          </a:prstGeom>
          <a:effectLst>
            <a:outerShdw blurRad="50800" dist="38100" dir="2700000" algn="tl" rotWithShape="0">
              <a:prstClr val="black">
                <a:alpha val="40000"/>
              </a:prstClr>
            </a:outerShdw>
          </a:effectLst>
        </p:spPr>
        <p:txBody>
          <a:bodyPr wrap="none">
            <a:spAutoFit/>
          </a:bodyPr>
          <a:lstStyle/>
          <a:p>
            <a:r>
              <a:rPr lang="tr-TR" sz="2400" dirty="0" smtClean="0">
                <a:solidFill>
                  <a:srgbClr val="C00000"/>
                </a:solidFill>
                <a:latin typeface="Times New Roman" pitchFamily="18" charset="0"/>
                <a:cs typeface="Times New Roman" pitchFamily="18" charset="0"/>
              </a:rPr>
              <a:t>YAPI DENETİM KOMİSYONLARININ DAĞILIMI</a:t>
            </a:r>
            <a:endParaRPr lang="tr-TR" sz="2400" dirty="0">
              <a:solidFill>
                <a:srgbClr val="C00000"/>
              </a:solidFill>
              <a:latin typeface="Times New Roman" pitchFamily="18" charset="0"/>
              <a:cs typeface="Times New Roman" pitchFamily="18" charset="0"/>
            </a:endParaRPr>
          </a:p>
        </p:txBody>
      </p:sp>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Dikdörtgen 7"/>
          <p:cNvSpPr/>
          <p:nvPr/>
        </p:nvSpPr>
        <p:spPr>
          <a:xfrm>
            <a:off x="778189" y="4365104"/>
            <a:ext cx="3510136" cy="1323439"/>
          </a:xfrm>
          <a:prstGeom prst="rect">
            <a:avLst/>
          </a:prstGeom>
        </p:spPr>
        <p:txBody>
          <a:bodyPr wrap="square">
            <a:spAutoFit/>
          </a:bodyPr>
          <a:lstStyle/>
          <a:p>
            <a:pPr algn="just"/>
            <a:r>
              <a:rPr lang="tr-TR" sz="1600" dirty="0">
                <a:solidFill>
                  <a:srgbClr val="C00000"/>
                </a:solidFill>
                <a:latin typeface="Times New Roman" pitchFamily="18" charset="0"/>
                <a:cs typeface="Times New Roman" pitchFamily="18" charset="0"/>
              </a:rPr>
              <a:t>Merkez Yapı Denetim Komisyonu, konu ile ilgili Bakanlık personeli arasından, biri başkan olmak üzere Bakanlıkça görevlendirilecek toplam yedi üyeden </a:t>
            </a:r>
            <a:r>
              <a:rPr lang="tr-TR" sz="1600" dirty="0" smtClean="0">
                <a:solidFill>
                  <a:srgbClr val="C00000"/>
                </a:solidFill>
                <a:latin typeface="Times New Roman" pitchFamily="18" charset="0"/>
                <a:cs typeface="Times New Roman" pitchFamily="18" charset="0"/>
              </a:rPr>
              <a:t>oluşur.</a:t>
            </a:r>
            <a:endParaRPr lang="tr-TR" sz="1600" dirty="0">
              <a:solidFill>
                <a:srgbClr val="C00000"/>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904" y="3140968"/>
            <a:ext cx="3112137" cy="90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Dikdörtgen 15"/>
          <p:cNvSpPr/>
          <p:nvPr/>
        </p:nvSpPr>
        <p:spPr>
          <a:xfrm>
            <a:off x="608418" y="2278387"/>
            <a:ext cx="4050231" cy="400110"/>
          </a:xfrm>
          <a:prstGeom prst="rect">
            <a:avLst/>
          </a:prstGeom>
        </p:spPr>
        <p:txBody>
          <a:bodyPr wrap="square">
            <a:spAutoFit/>
          </a:bodyPr>
          <a:lstStyle/>
          <a:p>
            <a:r>
              <a:rPr lang="tr-TR" sz="2000" dirty="0" smtClean="0">
                <a:solidFill>
                  <a:srgbClr val="0070C0"/>
                </a:solidFill>
                <a:latin typeface="Times New Roman" pitchFamily="18" charset="0"/>
                <a:cs typeface="Times New Roman" pitchFamily="18" charset="0"/>
              </a:rPr>
              <a:t>Merkez Yapı Denetim Komisyonu</a:t>
            </a:r>
            <a:endParaRPr lang="tr-TR" sz="2000" dirty="0">
              <a:solidFill>
                <a:srgbClr val="0070C0"/>
              </a:solidFill>
              <a:latin typeface="Times New Roman" pitchFamily="18" charset="0"/>
              <a:cs typeface="Times New Roman" pitchFamily="18" charset="0"/>
            </a:endParaRPr>
          </a:p>
        </p:txBody>
      </p:sp>
      <p:sp>
        <p:nvSpPr>
          <p:cNvPr id="17" name="Dikdörtgen 16"/>
          <p:cNvSpPr/>
          <p:nvPr/>
        </p:nvSpPr>
        <p:spPr>
          <a:xfrm>
            <a:off x="4923148" y="2278387"/>
            <a:ext cx="4050231" cy="400110"/>
          </a:xfrm>
          <a:prstGeom prst="rect">
            <a:avLst/>
          </a:prstGeom>
        </p:spPr>
        <p:txBody>
          <a:bodyPr wrap="square">
            <a:spAutoFit/>
          </a:bodyPr>
          <a:lstStyle/>
          <a:p>
            <a:r>
              <a:rPr lang="tr-TR" sz="2000" dirty="0" smtClean="0">
                <a:solidFill>
                  <a:srgbClr val="0070C0"/>
                </a:solidFill>
                <a:latin typeface="Times New Roman" pitchFamily="18" charset="0"/>
                <a:cs typeface="Times New Roman" pitchFamily="18" charset="0"/>
              </a:rPr>
              <a:t>İl Yapı Denetim Komisyonu</a:t>
            </a:r>
            <a:endParaRPr lang="tr-TR" sz="2000" dirty="0">
              <a:solidFill>
                <a:srgbClr val="0070C0"/>
              </a:solidFill>
              <a:latin typeface="Times New Roman" pitchFamily="18" charset="0"/>
              <a:cs typeface="Times New Roman" pitchFamily="18" charset="0"/>
            </a:endParaRPr>
          </a:p>
        </p:txBody>
      </p: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140968"/>
            <a:ext cx="3112137" cy="90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ikdörtgen 9"/>
          <p:cNvSpPr/>
          <p:nvPr/>
        </p:nvSpPr>
        <p:spPr>
          <a:xfrm>
            <a:off x="4679468" y="4365104"/>
            <a:ext cx="3888976" cy="1323439"/>
          </a:xfrm>
          <a:prstGeom prst="rect">
            <a:avLst/>
          </a:prstGeom>
        </p:spPr>
        <p:txBody>
          <a:bodyPr wrap="square">
            <a:spAutoFit/>
          </a:bodyPr>
          <a:lstStyle/>
          <a:p>
            <a:pPr algn="just"/>
            <a:r>
              <a:rPr lang="tr-TR" sz="1600" dirty="0">
                <a:solidFill>
                  <a:srgbClr val="C00000"/>
                </a:solidFill>
                <a:latin typeface="Times New Roman" pitchFamily="18" charset="0"/>
                <a:cs typeface="Times New Roman" pitchFamily="18" charset="0"/>
              </a:rPr>
              <a:t>İl Yapı Denetim Komisyonu, Çevre ve Şehircilik İl Müdürlüğünün teklifi üzerine, biri başkan olmak üzere Merkez Yapı Denetim Komisyonunca görevlendirilecek toplam beş üyeden oluşur. </a:t>
            </a:r>
          </a:p>
        </p:txBody>
      </p:sp>
    </p:spTree>
    <p:extLst>
      <p:ext uri="{BB962C8B-B14F-4D97-AF65-F5344CB8AC3E}">
        <p14:creationId xmlns:p14="http://schemas.microsoft.com/office/powerpoint/2010/main" val="2055210065"/>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15</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1331640" y="1761463"/>
            <a:ext cx="6466542" cy="338554"/>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1600" b="1" dirty="0" smtClean="0">
                <a:solidFill>
                  <a:srgbClr val="C00000"/>
                </a:solidFill>
                <a:latin typeface="Times New Roman" pitchFamily="18" charset="0"/>
                <a:cs typeface="Times New Roman" pitchFamily="18" charset="0"/>
              </a:rPr>
              <a:t>İL YAPI DENETİM KOMİSYONUNUN ÇALIŞMA ESASLARI</a:t>
            </a:r>
            <a:endParaRPr lang="tr-TR" sz="1600" dirty="0">
              <a:solidFill>
                <a:srgbClr val="C00000"/>
              </a:solidFill>
              <a:latin typeface="Times New Roman" pitchFamily="18" charset="0"/>
              <a:cs typeface="Times New Roman" pitchFamily="18" charset="0"/>
            </a:endParaRPr>
          </a:p>
        </p:txBody>
      </p:sp>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Dikdörtgen 9"/>
          <p:cNvSpPr/>
          <p:nvPr/>
        </p:nvSpPr>
        <p:spPr>
          <a:xfrm>
            <a:off x="1187624" y="2492896"/>
            <a:ext cx="6984776" cy="3539430"/>
          </a:xfrm>
          <a:prstGeom prst="rect">
            <a:avLst/>
          </a:prstGeom>
        </p:spPr>
        <p:txBody>
          <a:bodyPr wrap="square">
            <a:spAutoFit/>
          </a:bodyPr>
          <a:lstStyle/>
          <a:p>
            <a:pPr marL="285750" indent="-285750" algn="just">
              <a:buFont typeface="Wingdings" pitchFamily="2" charset="2"/>
              <a:buChar char="q"/>
            </a:pPr>
            <a:r>
              <a:rPr lang="tr-TR" sz="1600" dirty="0" smtClean="0">
                <a:latin typeface="Times New Roman" pitchFamily="18" charset="0"/>
                <a:cs typeface="Times New Roman" pitchFamily="18" charset="0"/>
              </a:rPr>
              <a:t>İl </a:t>
            </a:r>
            <a:r>
              <a:rPr lang="tr-TR" sz="1600" dirty="0">
                <a:latin typeface="Times New Roman" pitchFamily="18" charset="0"/>
                <a:cs typeface="Times New Roman" pitchFamily="18" charset="0"/>
              </a:rPr>
              <a:t>Yapı Denetim Komisyonu başkanın yazılı veya sözlü daveti üzerine üye tam sayısının salt çoğunluğu ile toplanır. Kararları çoğunlukla alınır. Çekimser oy kullanılamaz. Oyların eşitliği halinde, başkanın bulunduğu taraf çoğunlukta sayılır.</a:t>
            </a:r>
          </a:p>
          <a:p>
            <a:pPr algn="just"/>
            <a:endParaRPr lang="tr-TR" sz="1600" b="1" dirty="0" smtClean="0">
              <a:latin typeface="Times New Roman" pitchFamily="18" charset="0"/>
              <a:cs typeface="Times New Roman" pitchFamily="18" charset="0"/>
            </a:endParaRPr>
          </a:p>
          <a:p>
            <a:pPr marL="285750" indent="-285750" algn="just">
              <a:buFont typeface="Wingdings" pitchFamily="2" charset="2"/>
              <a:buChar char="q"/>
            </a:pPr>
            <a:r>
              <a:rPr lang="tr-TR" sz="1600" dirty="0" smtClean="0">
                <a:latin typeface="Times New Roman" pitchFamily="18" charset="0"/>
                <a:cs typeface="Times New Roman" pitchFamily="18" charset="0"/>
              </a:rPr>
              <a:t>(Değişik:RG-29/12/2018-30640</a:t>
            </a:r>
            <a:r>
              <a:rPr lang="tr-TR" sz="1600" dirty="0">
                <a:latin typeface="Times New Roman" pitchFamily="18" charset="0"/>
                <a:cs typeface="Times New Roman" pitchFamily="18" charset="0"/>
              </a:rPr>
              <a:t>)</a:t>
            </a:r>
            <a:r>
              <a:rPr lang="tr-TR" sz="1600" baseline="30000" dirty="0">
                <a:latin typeface="Times New Roman" pitchFamily="18" charset="0"/>
                <a:cs typeface="Times New Roman" pitchFamily="18" charset="0"/>
              </a:rPr>
              <a:t>(4</a:t>
            </a:r>
            <a:r>
              <a:rPr lang="tr-TR" sz="1600" b="1" baseline="30000" dirty="0">
                <a:latin typeface="Times New Roman" pitchFamily="18" charset="0"/>
                <a:cs typeface="Times New Roman" pitchFamily="18" charset="0"/>
              </a:rPr>
              <a:t>)</a:t>
            </a:r>
            <a:r>
              <a:rPr lang="tr-TR" sz="1600" baseline="30000" dirty="0">
                <a:latin typeface="Times New Roman" pitchFamily="18" charset="0"/>
                <a:cs typeface="Times New Roman" pitchFamily="18" charset="0"/>
              </a:rPr>
              <a:t> </a:t>
            </a:r>
            <a:r>
              <a:rPr lang="tr-TR" sz="1600" dirty="0">
                <a:latin typeface="Times New Roman" pitchFamily="18" charset="0"/>
                <a:cs typeface="Times New Roman" pitchFamily="18" charset="0"/>
              </a:rPr>
              <a:t>İl Yapı Denetim Komisyonu, yapı denetim kuruluşları, laboratuvarlar ile şubelerinin donanım ve teknik alt yapı açısından yeterliliğini ve bunların faaliyetlerini denetlemek ve denetçi ile yardımcı kontrol elemanlarının adres değişikliği işlemlerini gerçekleştirmek ile görevlidir.</a:t>
            </a:r>
          </a:p>
          <a:p>
            <a:pPr algn="just"/>
            <a:endParaRPr lang="tr-TR" sz="1600" dirty="0" smtClean="0">
              <a:latin typeface="Times New Roman" pitchFamily="18" charset="0"/>
              <a:cs typeface="Times New Roman" pitchFamily="18" charset="0"/>
            </a:endParaRPr>
          </a:p>
          <a:p>
            <a:pPr marL="285750" indent="-285750" algn="just">
              <a:buFont typeface="Wingdings" pitchFamily="2" charset="2"/>
              <a:buChar char="q"/>
            </a:pPr>
            <a:r>
              <a:rPr lang="tr-TR" sz="1600" b="1" dirty="0" smtClean="0">
                <a:latin typeface="Times New Roman" pitchFamily="18" charset="0"/>
                <a:cs typeface="Times New Roman" pitchFamily="18" charset="0"/>
              </a:rPr>
              <a:t>İl </a:t>
            </a:r>
            <a:r>
              <a:rPr lang="tr-TR" sz="1600" b="1" dirty="0">
                <a:latin typeface="Times New Roman" pitchFamily="18" charset="0"/>
                <a:cs typeface="Times New Roman" pitchFamily="18" charset="0"/>
              </a:rPr>
              <a:t>Yapı Denetim Komisyonu, ihtilaflı konuları, şikayetleri ve yapı denetim kuruluşlarının ve laboratuvarların faaliyetlerini mahallinde inceler; bunun için gerektiğinde eleman veya elemanlar görevlendirebilir.</a:t>
            </a:r>
          </a:p>
        </p:txBody>
      </p:sp>
    </p:spTree>
    <p:extLst>
      <p:ext uri="{BB962C8B-B14F-4D97-AF65-F5344CB8AC3E}">
        <p14:creationId xmlns:p14="http://schemas.microsoft.com/office/powerpoint/2010/main" val="1452102403"/>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16</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1331640" y="1761463"/>
            <a:ext cx="6466542" cy="338554"/>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1600" b="1" dirty="0" smtClean="0">
                <a:solidFill>
                  <a:srgbClr val="C00000"/>
                </a:solidFill>
                <a:latin typeface="Times New Roman" pitchFamily="18" charset="0"/>
                <a:cs typeface="Times New Roman" pitchFamily="18" charset="0"/>
              </a:rPr>
              <a:t>İL YAPI DENETİM KOMİSYONUNUN ÇALIŞMA ESASLARI</a:t>
            </a:r>
            <a:endParaRPr lang="tr-TR" sz="1600" dirty="0">
              <a:solidFill>
                <a:srgbClr val="C00000"/>
              </a:solidFill>
              <a:latin typeface="Times New Roman" pitchFamily="18" charset="0"/>
              <a:cs typeface="Times New Roman" pitchFamily="18" charset="0"/>
            </a:endParaRPr>
          </a:p>
        </p:txBody>
      </p:sp>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Dikdörtgen 9"/>
          <p:cNvSpPr/>
          <p:nvPr/>
        </p:nvSpPr>
        <p:spPr>
          <a:xfrm>
            <a:off x="1184920" y="2564904"/>
            <a:ext cx="6984776" cy="2800767"/>
          </a:xfrm>
          <a:prstGeom prst="rect">
            <a:avLst/>
          </a:prstGeom>
        </p:spPr>
        <p:txBody>
          <a:bodyPr wrap="square">
            <a:spAutoFit/>
          </a:bodyPr>
          <a:lstStyle/>
          <a:p>
            <a:pPr algn="just"/>
            <a:endParaRPr lang="tr-TR" sz="1600" dirty="0">
              <a:latin typeface="Times New Roman" pitchFamily="18" charset="0"/>
              <a:cs typeface="Times New Roman" pitchFamily="18" charset="0"/>
            </a:endParaRPr>
          </a:p>
          <a:p>
            <a:pPr marL="285750" indent="-285750" algn="just">
              <a:buFont typeface="Wingdings" pitchFamily="2" charset="2"/>
              <a:buChar char="q"/>
            </a:pPr>
            <a:r>
              <a:rPr lang="tr-TR" sz="1600" dirty="0" smtClean="0">
                <a:latin typeface="Times New Roman" pitchFamily="18" charset="0"/>
                <a:cs typeface="Times New Roman" pitchFamily="18" charset="0"/>
              </a:rPr>
              <a:t>Yapı </a:t>
            </a:r>
            <a:r>
              <a:rPr lang="tr-TR" sz="1600" dirty="0">
                <a:latin typeface="Times New Roman" pitchFamily="18" charset="0"/>
                <a:cs typeface="Times New Roman" pitchFamily="18" charset="0"/>
              </a:rPr>
              <a:t>denetim kuruluşlarının, (Değişik ibare:RG-29/12/2018-30640)</a:t>
            </a:r>
            <a:r>
              <a:rPr lang="tr-TR" sz="1600" baseline="30000" dirty="0">
                <a:latin typeface="Times New Roman" pitchFamily="18" charset="0"/>
                <a:cs typeface="Times New Roman" pitchFamily="18" charset="0"/>
              </a:rPr>
              <a:t>(4) </a:t>
            </a:r>
            <a:r>
              <a:rPr lang="tr-TR" sz="1600" dirty="0">
                <a:latin typeface="Times New Roman" pitchFamily="18" charset="0"/>
                <a:cs typeface="Times New Roman" pitchFamily="18" charset="0"/>
              </a:rPr>
              <a:t>denetçilerinin ve yardımcı kontrol elemanlarının Yapı Denetimi Hakkında Kanun ve ilgili mevzuata aykırı uygulamalarına ilişkin olarak inşaatın bulunduğu ilin çalışma birimlerince hazırlanan raporlar, aynı ilin komisyonunca değerlendirilerek karara bağlanır. Yeni iş almaktan men cezasının uygulanmasının gerektiğine karar verilmesi halinde Bakanlığa teklifte bulunulur</a:t>
            </a:r>
            <a:r>
              <a:rPr lang="tr-TR" sz="1600" dirty="0" smtClean="0">
                <a:latin typeface="Times New Roman" pitchFamily="18" charset="0"/>
                <a:cs typeface="Times New Roman" pitchFamily="18" charset="0"/>
              </a:rPr>
              <a:t>.</a:t>
            </a:r>
          </a:p>
          <a:p>
            <a:pPr marL="285750" indent="-285750" algn="just">
              <a:buFont typeface="Wingdings" pitchFamily="2" charset="2"/>
              <a:buChar char="q"/>
            </a:pPr>
            <a:endParaRPr lang="tr-TR" sz="1600" dirty="0">
              <a:latin typeface="Times New Roman" pitchFamily="18" charset="0"/>
              <a:cs typeface="Times New Roman" pitchFamily="18" charset="0"/>
            </a:endParaRPr>
          </a:p>
          <a:p>
            <a:pPr marL="285750" indent="-285750" algn="just">
              <a:buFont typeface="Wingdings" pitchFamily="2" charset="2"/>
              <a:buChar char="q"/>
            </a:pPr>
            <a:r>
              <a:rPr lang="tr-TR" sz="1600" dirty="0" smtClean="0">
                <a:latin typeface="Times New Roman" pitchFamily="18" charset="0"/>
                <a:cs typeface="Times New Roman" pitchFamily="18" charset="0"/>
              </a:rPr>
              <a:t>Denetçi </a:t>
            </a:r>
            <a:r>
              <a:rPr lang="tr-TR" sz="1600" dirty="0">
                <a:latin typeface="Times New Roman" pitchFamily="18" charset="0"/>
                <a:cs typeface="Times New Roman" pitchFamily="18" charset="0"/>
              </a:rPr>
              <a:t>belgeleri ile yapı denetim kuruluşu ve laboratuvar izin belgelerinin vize işlemlerini gerçekleştirmek ile görevlidir.</a:t>
            </a:r>
          </a:p>
        </p:txBody>
      </p:sp>
    </p:spTree>
    <p:extLst>
      <p:ext uri="{BB962C8B-B14F-4D97-AF65-F5344CB8AC3E}">
        <p14:creationId xmlns:p14="http://schemas.microsoft.com/office/powerpoint/2010/main" val="2595543567"/>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17</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1403648" y="2636912"/>
            <a:ext cx="6466542" cy="338554"/>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1600" b="1" dirty="0" smtClean="0">
                <a:solidFill>
                  <a:srgbClr val="C00000"/>
                </a:solidFill>
                <a:latin typeface="Times New Roman" pitchFamily="18" charset="0"/>
                <a:cs typeface="Times New Roman" pitchFamily="18" charset="0"/>
              </a:rPr>
              <a:t>YAPI DENETİMİ HİZMET SÖZLEŞMELERİ</a:t>
            </a:r>
            <a:endParaRPr lang="tr-TR" sz="1600" dirty="0">
              <a:solidFill>
                <a:srgbClr val="C00000"/>
              </a:solidFill>
              <a:latin typeface="Times New Roman" pitchFamily="18" charset="0"/>
              <a:cs typeface="Times New Roman" pitchFamily="18" charset="0"/>
            </a:endParaRPr>
          </a:p>
        </p:txBody>
      </p:sp>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2181" y="3356992"/>
            <a:ext cx="2267760" cy="145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0573" y="3356992"/>
            <a:ext cx="2158948" cy="145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Dikdörtgen 15"/>
          <p:cNvSpPr/>
          <p:nvPr/>
        </p:nvSpPr>
        <p:spPr>
          <a:xfrm>
            <a:off x="1306819" y="1700808"/>
            <a:ext cx="6466542" cy="738664"/>
          </a:xfrm>
          <a:prstGeom prst="rect">
            <a:avLst/>
          </a:prstGeom>
        </p:spPr>
        <p:txBody>
          <a:bodyPr wrap="square">
            <a:spAutoFit/>
          </a:bodyPr>
          <a:lstStyle/>
          <a:p>
            <a:pPr algn="ctr"/>
            <a:r>
              <a:rPr lang="tr-TR" sz="1400" b="1" dirty="0" smtClean="0">
                <a:solidFill>
                  <a:srgbClr val="C00000"/>
                </a:solidFill>
                <a:latin typeface="Times New Roman" pitchFamily="18" charset="0"/>
                <a:cs typeface="Times New Roman" pitchFamily="18" charset="0"/>
              </a:rPr>
              <a:t>29.12.2018 tarih ve 30640 sayılı Resmi Gazete </a:t>
            </a:r>
          </a:p>
          <a:p>
            <a:pPr algn="ctr"/>
            <a:r>
              <a:rPr lang="tr-TR" sz="1400" b="1" dirty="0" smtClean="0">
                <a:solidFill>
                  <a:srgbClr val="C00000"/>
                </a:solidFill>
                <a:latin typeface="Times New Roman" pitchFamily="18" charset="0"/>
                <a:cs typeface="Times New Roman" pitchFamily="18" charset="0"/>
              </a:rPr>
              <a:t>YAPI </a:t>
            </a:r>
            <a:r>
              <a:rPr lang="tr-TR" sz="1400" b="1" dirty="0">
                <a:solidFill>
                  <a:srgbClr val="C00000"/>
                </a:solidFill>
                <a:latin typeface="Times New Roman" pitchFamily="18" charset="0"/>
                <a:cs typeface="Times New Roman" pitchFamily="18" charset="0"/>
              </a:rPr>
              <a:t>DENETİMİ UYGULAMA YÖNETMELİĞİNDE </a:t>
            </a:r>
            <a:r>
              <a:rPr lang="tr-TR" sz="1400" b="1" dirty="0" smtClean="0">
                <a:solidFill>
                  <a:srgbClr val="C00000"/>
                </a:solidFill>
                <a:latin typeface="Times New Roman" pitchFamily="18" charset="0"/>
                <a:cs typeface="Times New Roman" pitchFamily="18" charset="0"/>
              </a:rPr>
              <a:t>DEĞİŞİKLİK</a:t>
            </a:r>
            <a:r>
              <a:rPr lang="tr-TR" sz="1400" dirty="0">
                <a:solidFill>
                  <a:srgbClr val="C00000"/>
                </a:solidFill>
                <a:latin typeface="Times New Roman" pitchFamily="18" charset="0"/>
                <a:cs typeface="Times New Roman" pitchFamily="18" charset="0"/>
              </a:rPr>
              <a:t> </a:t>
            </a:r>
            <a:r>
              <a:rPr lang="tr-TR" sz="1400" b="1" dirty="0" smtClean="0">
                <a:solidFill>
                  <a:srgbClr val="C00000"/>
                </a:solidFill>
                <a:latin typeface="Times New Roman" pitchFamily="18" charset="0"/>
                <a:cs typeface="Times New Roman" pitchFamily="18" charset="0"/>
              </a:rPr>
              <a:t>YAPILMASINA DAİR YÖNETMELİK</a:t>
            </a:r>
            <a:endParaRPr lang="tr-TR" sz="1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13256487"/>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18</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Dikdörtgen 15"/>
          <p:cNvSpPr/>
          <p:nvPr/>
        </p:nvSpPr>
        <p:spPr>
          <a:xfrm>
            <a:off x="1306819" y="1700808"/>
            <a:ext cx="6466542" cy="738664"/>
          </a:xfrm>
          <a:prstGeom prst="rect">
            <a:avLst/>
          </a:prstGeom>
        </p:spPr>
        <p:txBody>
          <a:bodyPr wrap="square">
            <a:spAutoFit/>
          </a:bodyPr>
          <a:lstStyle/>
          <a:p>
            <a:pPr algn="ctr"/>
            <a:r>
              <a:rPr lang="tr-TR" sz="1400" b="1" dirty="0" smtClean="0">
                <a:solidFill>
                  <a:srgbClr val="C00000"/>
                </a:solidFill>
                <a:latin typeface="Times New Roman" pitchFamily="18" charset="0"/>
                <a:cs typeface="Times New Roman" pitchFamily="18" charset="0"/>
              </a:rPr>
              <a:t>29.12.2018 tarih ve 30640 sayılı Resmi Gazete </a:t>
            </a:r>
          </a:p>
          <a:p>
            <a:pPr algn="ctr"/>
            <a:r>
              <a:rPr lang="tr-TR" sz="1400" b="1" dirty="0" smtClean="0">
                <a:solidFill>
                  <a:srgbClr val="C00000"/>
                </a:solidFill>
                <a:latin typeface="Times New Roman" pitchFamily="18" charset="0"/>
                <a:cs typeface="Times New Roman" pitchFamily="18" charset="0"/>
              </a:rPr>
              <a:t>YAPI </a:t>
            </a:r>
            <a:r>
              <a:rPr lang="tr-TR" sz="1400" b="1" dirty="0">
                <a:solidFill>
                  <a:srgbClr val="C00000"/>
                </a:solidFill>
                <a:latin typeface="Times New Roman" pitchFamily="18" charset="0"/>
                <a:cs typeface="Times New Roman" pitchFamily="18" charset="0"/>
              </a:rPr>
              <a:t>DENETİMİ UYGULAMA YÖNETMELİĞİNDE </a:t>
            </a:r>
            <a:r>
              <a:rPr lang="tr-TR" sz="1400" b="1" dirty="0" smtClean="0">
                <a:solidFill>
                  <a:srgbClr val="C00000"/>
                </a:solidFill>
                <a:latin typeface="Times New Roman" pitchFamily="18" charset="0"/>
                <a:cs typeface="Times New Roman" pitchFamily="18" charset="0"/>
              </a:rPr>
              <a:t>DEĞİŞİKLİK</a:t>
            </a:r>
            <a:r>
              <a:rPr lang="tr-TR" sz="1400" dirty="0">
                <a:solidFill>
                  <a:srgbClr val="C00000"/>
                </a:solidFill>
                <a:latin typeface="Times New Roman" pitchFamily="18" charset="0"/>
                <a:cs typeface="Times New Roman" pitchFamily="18" charset="0"/>
              </a:rPr>
              <a:t> </a:t>
            </a:r>
            <a:r>
              <a:rPr lang="tr-TR" sz="1400" b="1" dirty="0" smtClean="0">
                <a:solidFill>
                  <a:srgbClr val="C00000"/>
                </a:solidFill>
                <a:latin typeface="Times New Roman" pitchFamily="18" charset="0"/>
                <a:cs typeface="Times New Roman" pitchFamily="18" charset="0"/>
              </a:rPr>
              <a:t>YAPILMASINA DAİR YÖNETMELİK</a:t>
            </a:r>
            <a:endParaRPr lang="tr-TR" sz="1400" dirty="0">
              <a:solidFill>
                <a:srgbClr val="C00000"/>
              </a:solidFill>
              <a:latin typeface="Times New Roman" pitchFamily="18" charset="0"/>
              <a:cs typeface="Times New Roman" pitchFamily="18" charset="0"/>
            </a:endParaRPr>
          </a:p>
        </p:txBody>
      </p:sp>
      <p:sp>
        <p:nvSpPr>
          <p:cNvPr id="5" name="Dikdörtgen 4"/>
          <p:cNvSpPr/>
          <p:nvPr/>
        </p:nvSpPr>
        <p:spPr>
          <a:xfrm>
            <a:off x="1029722" y="3140968"/>
            <a:ext cx="7142678" cy="2308324"/>
          </a:xfrm>
          <a:prstGeom prst="rect">
            <a:avLst/>
          </a:prstGeom>
        </p:spPr>
        <p:txBody>
          <a:bodyPr wrap="square">
            <a:spAutoFit/>
          </a:bodyPr>
          <a:lstStyle/>
          <a:p>
            <a:pPr algn="just"/>
            <a:r>
              <a:rPr lang="tr-TR" sz="1600" dirty="0" smtClean="0">
                <a:latin typeface="Times New Roman" pitchFamily="18" charset="0"/>
                <a:cs typeface="Times New Roman" pitchFamily="18" charset="0"/>
              </a:rPr>
              <a:t>(1) (Değişik:RG-29/12/2018-30640</a:t>
            </a:r>
            <a:r>
              <a:rPr lang="tr-TR" sz="1600" dirty="0">
                <a:latin typeface="Times New Roman" pitchFamily="18" charset="0"/>
                <a:cs typeface="Times New Roman" pitchFamily="18" charset="0"/>
              </a:rPr>
              <a:t>)</a:t>
            </a:r>
            <a:r>
              <a:rPr lang="tr-TR" sz="1600" baseline="30000" dirty="0">
                <a:latin typeface="Times New Roman" pitchFamily="18" charset="0"/>
                <a:cs typeface="Times New Roman" pitchFamily="18" charset="0"/>
              </a:rPr>
              <a:t>(4)</a:t>
            </a:r>
            <a:r>
              <a:rPr lang="tr-TR" sz="1600" dirty="0">
                <a:latin typeface="Times New Roman" pitchFamily="18" charset="0"/>
                <a:cs typeface="Times New Roman" pitchFamily="18" charset="0"/>
              </a:rPr>
              <a:t> Kanun kapsamına giren </a:t>
            </a:r>
            <a:r>
              <a:rPr lang="tr-TR" sz="1600" b="1" dirty="0">
                <a:latin typeface="Times New Roman" pitchFamily="18" charset="0"/>
                <a:cs typeface="Times New Roman" pitchFamily="18" charset="0"/>
              </a:rPr>
              <a:t>yapıların sahipleri</a:t>
            </a:r>
            <a:r>
              <a:rPr lang="tr-TR" sz="1600" dirty="0">
                <a:latin typeface="Times New Roman" pitchFamily="18" charset="0"/>
                <a:cs typeface="Times New Roman" pitchFamily="18" charset="0"/>
              </a:rPr>
              <a:t>, yapının uygulama projeleri bitirildikten sonra </a:t>
            </a:r>
            <a:r>
              <a:rPr lang="tr-TR" sz="1600" b="1" dirty="0">
                <a:latin typeface="Times New Roman" pitchFamily="18" charset="0"/>
                <a:cs typeface="Times New Roman" pitchFamily="18" charset="0"/>
              </a:rPr>
              <a:t>Bakanlıkça elektronik ortamda belirlenen bir yapı denetim kuruluşu</a:t>
            </a:r>
            <a:r>
              <a:rPr lang="tr-TR" sz="1600" dirty="0">
                <a:latin typeface="Times New Roman" pitchFamily="18" charset="0"/>
                <a:cs typeface="Times New Roman" pitchFamily="18" charset="0"/>
              </a:rPr>
              <a:t> ile ek-6’da gösterilen form-4’e uygun bir </a:t>
            </a:r>
            <a:r>
              <a:rPr lang="tr-TR" sz="1600" b="1" dirty="0">
                <a:latin typeface="Times New Roman" pitchFamily="18" charset="0"/>
                <a:cs typeface="Times New Roman" pitchFamily="18" charset="0"/>
              </a:rPr>
              <a:t>hizmet sözleşmesi akdederek</a:t>
            </a:r>
            <a:r>
              <a:rPr lang="tr-TR" sz="1600" dirty="0">
                <a:latin typeface="Times New Roman" pitchFamily="18" charset="0"/>
                <a:cs typeface="Times New Roman" pitchFamily="18" charset="0"/>
              </a:rPr>
              <a:t>, bir suretini ruhsat işlemlerini başlatmak üzere ek-5’de gösterilen form-3’e uygun taahhütname ekinde </a:t>
            </a:r>
            <a:r>
              <a:rPr lang="tr-TR" sz="1600" b="1" dirty="0">
                <a:latin typeface="Times New Roman" pitchFamily="18" charset="0"/>
                <a:cs typeface="Times New Roman" pitchFamily="18" charset="0"/>
              </a:rPr>
              <a:t>ilgili idareye sunar</a:t>
            </a:r>
            <a:r>
              <a:rPr lang="tr-TR" sz="1600" dirty="0" smtClean="0">
                <a:latin typeface="Times New Roman" pitchFamily="18" charset="0"/>
                <a:cs typeface="Times New Roman" pitchFamily="18" charset="0"/>
              </a:rPr>
              <a:t>.</a:t>
            </a:r>
          </a:p>
          <a:p>
            <a:pPr algn="just"/>
            <a:endParaRPr lang="tr-TR" sz="1600" dirty="0">
              <a:latin typeface="Times New Roman" pitchFamily="18" charset="0"/>
              <a:cs typeface="Times New Roman" pitchFamily="18" charset="0"/>
            </a:endParaRPr>
          </a:p>
          <a:p>
            <a:pPr algn="just"/>
            <a:r>
              <a:rPr lang="tr-TR" sz="1600" dirty="0">
                <a:latin typeface="Times New Roman" pitchFamily="18" charset="0"/>
                <a:cs typeface="Times New Roman" pitchFamily="18" charset="0"/>
              </a:rPr>
              <a:t>(2) İlgili idareler, sözleşmelerde tarafların imzalarını aramak zorunda olup, imzaları tamam olmayan sözleşmelere göre ruhsat başvurusunda bulunulmasına müsaade etmez.</a:t>
            </a:r>
          </a:p>
        </p:txBody>
      </p:sp>
      <p:sp>
        <p:nvSpPr>
          <p:cNvPr id="17" name="Dikdörtgen 16"/>
          <p:cNvSpPr/>
          <p:nvPr/>
        </p:nvSpPr>
        <p:spPr>
          <a:xfrm>
            <a:off x="1403648" y="2636912"/>
            <a:ext cx="6466542" cy="338554"/>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1600" b="1" dirty="0" smtClean="0">
                <a:solidFill>
                  <a:srgbClr val="C00000"/>
                </a:solidFill>
                <a:latin typeface="Times New Roman" pitchFamily="18" charset="0"/>
                <a:cs typeface="Times New Roman" pitchFamily="18" charset="0"/>
              </a:rPr>
              <a:t>YAPI DENETİMİ HİZMET SÖZLEŞMELERİ</a:t>
            </a:r>
            <a:endParaRPr lang="tr-TR" sz="16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20978958"/>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19</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Dikdörtgen 15"/>
          <p:cNvSpPr/>
          <p:nvPr/>
        </p:nvSpPr>
        <p:spPr>
          <a:xfrm>
            <a:off x="1306819" y="1700808"/>
            <a:ext cx="6466542" cy="738664"/>
          </a:xfrm>
          <a:prstGeom prst="rect">
            <a:avLst/>
          </a:prstGeom>
        </p:spPr>
        <p:txBody>
          <a:bodyPr wrap="square">
            <a:spAutoFit/>
          </a:bodyPr>
          <a:lstStyle/>
          <a:p>
            <a:pPr algn="ctr"/>
            <a:r>
              <a:rPr lang="tr-TR" sz="1400" b="1" dirty="0" smtClean="0">
                <a:solidFill>
                  <a:srgbClr val="C00000"/>
                </a:solidFill>
                <a:latin typeface="Times New Roman" pitchFamily="18" charset="0"/>
                <a:cs typeface="Times New Roman" pitchFamily="18" charset="0"/>
              </a:rPr>
              <a:t>29.12.2018 tarih ve 30640 sayılı Resmi Gazete </a:t>
            </a:r>
          </a:p>
          <a:p>
            <a:pPr algn="ctr"/>
            <a:r>
              <a:rPr lang="tr-TR" sz="1400" b="1" dirty="0" smtClean="0">
                <a:solidFill>
                  <a:srgbClr val="C00000"/>
                </a:solidFill>
                <a:latin typeface="Times New Roman" pitchFamily="18" charset="0"/>
                <a:cs typeface="Times New Roman" pitchFamily="18" charset="0"/>
              </a:rPr>
              <a:t>YAPI </a:t>
            </a:r>
            <a:r>
              <a:rPr lang="tr-TR" sz="1400" b="1" dirty="0">
                <a:solidFill>
                  <a:srgbClr val="C00000"/>
                </a:solidFill>
                <a:latin typeface="Times New Roman" pitchFamily="18" charset="0"/>
                <a:cs typeface="Times New Roman" pitchFamily="18" charset="0"/>
              </a:rPr>
              <a:t>DENETİMİ UYGULAMA YÖNETMELİĞİNDE </a:t>
            </a:r>
            <a:r>
              <a:rPr lang="tr-TR" sz="1400" b="1" dirty="0" smtClean="0">
                <a:solidFill>
                  <a:srgbClr val="C00000"/>
                </a:solidFill>
                <a:latin typeface="Times New Roman" pitchFamily="18" charset="0"/>
                <a:cs typeface="Times New Roman" pitchFamily="18" charset="0"/>
              </a:rPr>
              <a:t>DEĞİŞİKLİK</a:t>
            </a:r>
            <a:r>
              <a:rPr lang="tr-TR" sz="1400" dirty="0">
                <a:solidFill>
                  <a:srgbClr val="C00000"/>
                </a:solidFill>
                <a:latin typeface="Times New Roman" pitchFamily="18" charset="0"/>
                <a:cs typeface="Times New Roman" pitchFamily="18" charset="0"/>
              </a:rPr>
              <a:t> </a:t>
            </a:r>
            <a:r>
              <a:rPr lang="tr-TR" sz="1400" b="1" dirty="0" smtClean="0">
                <a:solidFill>
                  <a:srgbClr val="C00000"/>
                </a:solidFill>
                <a:latin typeface="Times New Roman" pitchFamily="18" charset="0"/>
                <a:cs typeface="Times New Roman" pitchFamily="18" charset="0"/>
              </a:rPr>
              <a:t>YAPILMASINA DAİR YÖNETMELİK</a:t>
            </a:r>
            <a:endParaRPr lang="tr-TR" sz="1400" dirty="0">
              <a:solidFill>
                <a:srgbClr val="C00000"/>
              </a:solidFill>
              <a:latin typeface="Times New Roman" pitchFamily="18" charset="0"/>
              <a:cs typeface="Times New Roman" pitchFamily="18" charset="0"/>
            </a:endParaRPr>
          </a:p>
        </p:txBody>
      </p:sp>
      <p:sp>
        <p:nvSpPr>
          <p:cNvPr id="9" name="Dikdörtgen 8"/>
          <p:cNvSpPr/>
          <p:nvPr/>
        </p:nvSpPr>
        <p:spPr>
          <a:xfrm>
            <a:off x="1154214" y="2962900"/>
            <a:ext cx="6771751" cy="2554545"/>
          </a:xfrm>
          <a:prstGeom prst="rect">
            <a:avLst/>
          </a:prstGeom>
        </p:spPr>
        <p:txBody>
          <a:bodyPr wrap="square">
            <a:spAutoFit/>
          </a:bodyPr>
          <a:lstStyle/>
          <a:p>
            <a:pPr algn="just"/>
            <a:r>
              <a:rPr lang="tr-TR" sz="1600" dirty="0">
                <a:latin typeface="Times New Roman" pitchFamily="18" charset="0"/>
                <a:cs typeface="Times New Roman" pitchFamily="18" charset="0"/>
              </a:rPr>
              <a:t>(3) (Ek:RG-29/12/2018-30640)</a:t>
            </a:r>
            <a:r>
              <a:rPr lang="tr-TR" sz="1600" baseline="30000" dirty="0">
                <a:latin typeface="Times New Roman" pitchFamily="18" charset="0"/>
                <a:cs typeface="Times New Roman" pitchFamily="18" charset="0"/>
              </a:rPr>
              <a:t>(4) </a:t>
            </a:r>
            <a:r>
              <a:rPr lang="tr-TR" sz="1600" dirty="0">
                <a:latin typeface="Times New Roman" pitchFamily="18" charset="0"/>
                <a:cs typeface="Times New Roman" pitchFamily="18" charset="0"/>
              </a:rPr>
              <a:t>Yapı denetimi hizmet sözleşmeleri ancak aşağıdaki hallerde feshedilebilir:</a:t>
            </a:r>
          </a:p>
          <a:p>
            <a:pPr algn="just"/>
            <a:r>
              <a:rPr lang="tr-TR" sz="1600" b="1" dirty="0">
                <a:latin typeface="Times New Roman" pitchFamily="18" charset="0"/>
                <a:cs typeface="Times New Roman" pitchFamily="18" charset="0"/>
              </a:rPr>
              <a:t>a) </a:t>
            </a:r>
            <a:r>
              <a:rPr lang="tr-TR" sz="1600" dirty="0">
                <a:latin typeface="Times New Roman" pitchFamily="18" charset="0"/>
                <a:cs typeface="Times New Roman" pitchFamily="18" charset="0"/>
              </a:rPr>
              <a:t>Sözleşmenin taraflarının sözleşme hükümlerine uymaması.</a:t>
            </a:r>
          </a:p>
          <a:p>
            <a:pPr algn="just"/>
            <a:r>
              <a:rPr lang="tr-TR" sz="1600" b="1" dirty="0">
                <a:latin typeface="Times New Roman" pitchFamily="18" charset="0"/>
                <a:cs typeface="Times New Roman" pitchFamily="18" charset="0"/>
              </a:rPr>
              <a:t>b) </a:t>
            </a:r>
            <a:r>
              <a:rPr lang="tr-TR" sz="1600" dirty="0">
                <a:latin typeface="Times New Roman" pitchFamily="18" charset="0"/>
                <a:cs typeface="Times New Roman" pitchFamily="18" charset="0"/>
              </a:rPr>
              <a:t>Yapının mülkiyetinin değişmesi.</a:t>
            </a:r>
          </a:p>
          <a:p>
            <a:pPr algn="just"/>
            <a:r>
              <a:rPr lang="tr-TR" sz="1600" b="1" dirty="0">
                <a:latin typeface="Times New Roman" pitchFamily="18" charset="0"/>
                <a:cs typeface="Times New Roman" pitchFamily="18" charset="0"/>
              </a:rPr>
              <a:t>c) </a:t>
            </a:r>
            <a:r>
              <a:rPr lang="tr-TR" sz="1600" dirty="0">
                <a:latin typeface="Times New Roman" pitchFamily="18" charset="0"/>
                <a:cs typeface="Times New Roman" pitchFamily="18" charset="0"/>
              </a:rPr>
              <a:t>Yapı denetim hizmet sözleşmesi imzalandıktan sonra yapı sahibinin, en az iki ay süreyle yapı ruhsatı almaması ve bunu müteakip yapı ruhsatı almaktan vazgeçtiğini ilgili idaresine bildirmesi.</a:t>
            </a:r>
          </a:p>
          <a:p>
            <a:pPr algn="just"/>
            <a:r>
              <a:rPr lang="tr-TR" sz="1600" b="1" dirty="0">
                <a:latin typeface="Times New Roman" pitchFamily="18" charset="0"/>
                <a:cs typeface="Times New Roman" pitchFamily="18" charset="0"/>
              </a:rPr>
              <a:t>ç) </a:t>
            </a:r>
            <a:r>
              <a:rPr lang="tr-TR" sz="1600" dirty="0">
                <a:latin typeface="Times New Roman" pitchFamily="18" charset="0"/>
                <a:cs typeface="Times New Roman" pitchFamily="18" charset="0"/>
              </a:rPr>
              <a:t>Yapı denetim kuruluşunun yazılı uyarısına rağmen yapı müteahhidinin ruhsat ve ekleri ile mevzuata aykırılığa devam etmesi.</a:t>
            </a:r>
          </a:p>
          <a:p>
            <a:pPr algn="just"/>
            <a:r>
              <a:rPr lang="tr-TR" sz="1600" b="1" dirty="0">
                <a:latin typeface="Times New Roman" pitchFamily="18" charset="0"/>
                <a:cs typeface="Times New Roman" pitchFamily="18" charset="0"/>
              </a:rPr>
              <a:t>d) </a:t>
            </a:r>
            <a:r>
              <a:rPr lang="tr-TR" sz="1600" dirty="0">
                <a:latin typeface="Times New Roman" pitchFamily="18" charset="0"/>
                <a:cs typeface="Times New Roman" pitchFamily="18" charset="0"/>
              </a:rPr>
              <a:t>Yapının inşasının herhangi bir nedenle en az 6 ay süreyle devam etmemesi.</a:t>
            </a:r>
          </a:p>
        </p:txBody>
      </p:sp>
      <p:sp>
        <p:nvSpPr>
          <p:cNvPr id="17" name="Dikdörtgen 16"/>
          <p:cNvSpPr/>
          <p:nvPr/>
        </p:nvSpPr>
        <p:spPr>
          <a:xfrm>
            <a:off x="1403648" y="2564904"/>
            <a:ext cx="6466542" cy="338554"/>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1600" b="1" dirty="0" smtClean="0">
                <a:solidFill>
                  <a:srgbClr val="C00000"/>
                </a:solidFill>
                <a:latin typeface="Times New Roman" pitchFamily="18" charset="0"/>
                <a:cs typeface="Times New Roman" pitchFamily="18" charset="0"/>
              </a:rPr>
              <a:t>YAPI DENETİMİ HİZMET SÖZLEŞMELERİ</a:t>
            </a:r>
            <a:endParaRPr lang="tr-TR" sz="16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11875545"/>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2</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987139" y="2420888"/>
            <a:ext cx="7164962"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4708 sayılı YAPI DENETİMİ HAKKINDA KANUN</a:t>
            </a:r>
            <a:endParaRPr lang="tr-TR"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9" y="4135159"/>
            <a:ext cx="2304256" cy="150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4030946"/>
            <a:ext cx="1800200" cy="172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535977"/>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20</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Dikdörtgen 15"/>
          <p:cNvSpPr/>
          <p:nvPr/>
        </p:nvSpPr>
        <p:spPr>
          <a:xfrm>
            <a:off x="1306819" y="1700808"/>
            <a:ext cx="6466542" cy="738664"/>
          </a:xfrm>
          <a:prstGeom prst="rect">
            <a:avLst/>
          </a:prstGeom>
        </p:spPr>
        <p:txBody>
          <a:bodyPr wrap="square">
            <a:spAutoFit/>
          </a:bodyPr>
          <a:lstStyle/>
          <a:p>
            <a:pPr algn="ctr"/>
            <a:r>
              <a:rPr lang="tr-TR" sz="1400" b="1" dirty="0" smtClean="0">
                <a:solidFill>
                  <a:srgbClr val="C00000"/>
                </a:solidFill>
                <a:latin typeface="Times New Roman" pitchFamily="18" charset="0"/>
                <a:cs typeface="Times New Roman" pitchFamily="18" charset="0"/>
              </a:rPr>
              <a:t>29.12.2018 tarih ve 30640 sayılı Resmi Gazete </a:t>
            </a:r>
          </a:p>
          <a:p>
            <a:pPr algn="ctr"/>
            <a:r>
              <a:rPr lang="tr-TR" sz="1400" b="1" dirty="0" smtClean="0">
                <a:solidFill>
                  <a:srgbClr val="C00000"/>
                </a:solidFill>
                <a:latin typeface="Times New Roman" pitchFamily="18" charset="0"/>
                <a:cs typeface="Times New Roman" pitchFamily="18" charset="0"/>
              </a:rPr>
              <a:t>YAPI </a:t>
            </a:r>
            <a:r>
              <a:rPr lang="tr-TR" sz="1400" b="1" dirty="0">
                <a:solidFill>
                  <a:srgbClr val="C00000"/>
                </a:solidFill>
                <a:latin typeface="Times New Roman" pitchFamily="18" charset="0"/>
                <a:cs typeface="Times New Roman" pitchFamily="18" charset="0"/>
              </a:rPr>
              <a:t>DENETİMİ UYGULAMA YÖNETMELİĞİNDE </a:t>
            </a:r>
            <a:r>
              <a:rPr lang="tr-TR" sz="1400" b="1" dirty="0" smtClean="0">
                <a:solidFill>
                  <a:srgbClr val="C00000"/>
                </a:solidFill>
                <a:latin typeface="Times New Roman" pitchFamily="18" charset="0"/>
                <a:cs typeface="Times New Roman" pitchFamily="18" charset="0"/>
              </a:rPr>
              <a:t>DEĞİŞİKLİK</a:t>
            </a:r>
            <a:r>
              <a:rPr lang="tr-TR" sz="1400" dirty="0">
                <a:solidFill>
                  <a:srgbClr val="C00000"/>
                </a:solidFill>
                <a:latin typeface="Times New Roman" pitchFamily="18" charset="0"/>
                <a:cs typeface="Times New Roman" pitchFamily="18" charset="0"/>
              </a:rPr>
              <a:t> </a:t>
            </a:r>
            <a:r>
              <a:rPr lang="tr-TR" sz="1400" b="1" dirty="0" smtClean="0">
                <a:solidFill>
                  <a:srgbClr val="C00000"/>
                </a:solidFill>
                <a:latin typeface="Times New Roman" pitchFamily="18" charset="0"/>
                <a:cs typeface="Times New Roman" pitchFamily="18" charset="0"/>
              </a:rPr>
              <a:t>YAPILMASINA DAİR YÖNETMELİK</a:t>
            </a:r>
            <a:endParaRPr lang="tr-TR" sz="1400" dirty="0">
              <a:solidFill>
                <a:srgbClr val="C00000"/>
              </a:solidFill>
              <a:latin typeface="Times New Roman" pitchFamily="18" charset="0"/>
              <a:cs typeface="Times New Roman" pitchFamily="18" charset="0"/>
            </a:endParaRPr>
          </a:p>
        </p:txBody>
      </p:sp>
      <p:sp>
        <p:nvSpPr>
          <p:cNvPr id="9" name="Dikdörtgen 8"/>
          <p:cNvSpPr/>
          <p:nvPr/>
        </p:nvSpPr>
        <p:spPr>
          <a:xfrm>
            <a:off x="1154213" y="3068960"/>
            <a:ext cx="6771751" cy="2800767"/>
          </a:xfrm>
          <a:prstGeom prst="rect">
            <a:avLst/>
          </a:prstGeom>
        </p:spPr>
        <p:txBody>
          <a:bodyPr wrap="square">
            <a:spAutoFit/>
          </a:bodyPr>
          <a:lstStyle/>
          <a:p>
            <a:pPr algn="just"/>
            <a:r>
              <a:rPr lang="tr-TR" sz="1600" b="1" dirty="0">
                <a:latin typeface="Times New Roman" pitchFamily="18" charset="0"/>
                <a:cs typeface="Times New Roman" pitchFamily="18" charset="0"/>
              </a:rPr>
              <a:t>e) </a:t>
            </a:r>
            <a:r>
              <a:rPr lang="tr-TR" sz="1600" dirty="0">
                <a:latin typeface="Times New Roman" pitchFamily="18" charset="0"/>
                <a:cs typeface="Times New Roman" pitchFamily="18" charset="0"/>
              </a:rPr>
              <a:t>Yapı denetim kuruluşunun o yapı için istihdam etmesi gereken denetim personelini en az bir ay süreyle eksik tutması.</a:t>
            </a:r>
          </a:p>
          <a:p>
            <a:pPr algn="just"/>
            <a:r>
              <a:rPr lang="tr-TR" sz="1600" b="1" dirty="0">
                <a:latin typeface="Times New Roman" pitchFamily="18" charset="0"/>
                <a:cs typeface="Times New Roman" pitchFamily="18" charset="0"/>
              </a:rPr>
              <a:t>f) </a:t>
            </a:r>
            <a:r>
              <a:rPr lang="tr-TR" sz="1600" dirty="0">
                <a:latin typeface="Times New Roman" pitchFamily="18" charset="0"/>
                <a:cs typeface="Times New Roman" pitchFamily="18" charset="0"/>
              </a:rPr>
              <a:t>Yapı ruhsatının iptal edilmesi.</a:t>
            </a:r>
          </a:p>
          <a:p>
            <a:pPr algn="just"/>
            <a:r>
              <a:rPr lang="tr-TR" sz="1600" b="1" dirty="0">
                <a:latin typeface="Times New Roman" pitchFamily="18" charset="0"/>
                <a:cs typeface="Times New Roman" pitchFamily="18" charset="0"/>
              </a:rPr>
              <a:t>g) </a:t>
            </a:r>
            <a:r>
              <a:rPr lang="tr-TR" sz="1600" dirty="0">
                <a:latin typeface="Times New Roman" pitchFamily="18" charset="0"/>
                <a:cs typeface="Times New Roman" pitchFamily="18" charset="0"/>
              </a:rPr>
              <a:t>Yapı denetim kuruluşunun o yapı nedeniyle yeni iş almaktan men cezası alması.</a:t>
            </a:r>
          </a:p>
          <a:p>
            <a:pPr algn="just"/>
            <a:r>
              <a:rPr lang="tr-TR" sz="1600" b="1" dirty="0">
                <a:latin typeface="Times New Roman" pitchFamily="18" charset="0"/>
                <a:cs typeface="Times New Roman" pitchFamily="18" charset="0"/>
              </a:rPr>
              <a:t>ğ) </a:t>
            </a:r>
            <a:r>
              <a:rPr lang="tr-TR" sz="1600" dirty="0">
                <a:latin typeface="Times New Roman" pitchFamily="18" charset="0"/>
                <a:cs typeface="Times New Roman" pitchFamily="18" charset="0"/>
              </a:rPr>
              <a:t>Yapı denetim kuruluşunun izin belgesinin vize süresi dolduktan sonraki 30 takvim günü içinde vizesini yaptırmaması.</a:t>
            </a:r>
          </a:p>
          <a:p>
            <a:pPr algn="just"/>
            <a:r>
              <a:rPr lang="tr-TR" sz="1600" b="1" dirty="0">
                <a:latin typeface="Times New Roman" pitchFamily="18" charset="0"/>
                <a:cs typeface="Times New Roman" pitchFamily="18" charset="0"/>
              </a:rPr>
              <a:t>h) </a:t>
            </a:r>
            <a:r>
              <a:rPr lang="tr-TR" sz="1600" dirty="0">
                <a:latin typeface="Times New Roman" pitchFamily="18" charset="0"/>
                <a:cs typeface="Times New Roman" pitchFamily="18" charset="0"/>
              </a:rPr>
              <a:t>Yapı denetim kuruluşunun izin belgesinin Bakanlıkça geçici olarak geri alınması veya iptal edilmesi.</a:t>
            </a:r>
          </a:p>
          <a:p>
            <a:pPr algn="just"/>
            <a:r>
              <a:rPr lang="tr-TR" sz="1600" b="1" dirty="0">
                <a:latin typeface="Times New Roman" pitchFamily="18" charset="0"/>
                <a:cs typeface="Times New Roman" pitchFamily="18" charset="0"/>
              </a:rPr>
              <a:t>ı) </a:t>
            </a:r>
            <a:r>
              <a:rPr lang="tr-TR" sz="1600" dirty="0">
                <a:latin typeface="Times New Roman" pitchFamily="18" charset="0"/>
                <a:cs typeface="Times New Roman" pitchFamily="18" charset="0"/>
              </a:rPr>
              <a:t>Bakanlıkça yapı denetim kuruluşunun o yapı için görevlendirilmesinin kaldırılması.</a:t>
            </a:r>
          </a:p>
        </p:txBody>
      </p:sp>
      <p:sp>
        <p:nvSpPr>
          <p:cNvPr id="17" name="Dikdörtgen 16"/>
          <p:cNvSpPr/>
          <p:nvPr/>
        </p:nvSpPr>
        <p:spPr>
          <a:xfrm>
            <a:off x="1403648" y="2564904"/>
            <a:ext cx="6466542" cy="338554"/>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1600" b="1" dirty="0" smtClean="0">
                <a:solidFill>
                  <a:srgbClr val="C00000"/>
                </a:solidFill>
                <a:latin typeface="Times New Roman" pitchFamily="18" charset="0"/>
                <a:cs typeface="Times New Roman" pitchFamily="18" charset="0"/>
              </a:rPr>
              <a:t>YAPI DENETİMİ HİZMET SÖZLEŞMELERİ</a:t>
            </a:r>
            <a:endParaRPr lang="tr-TR" sz="16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20165397"/>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21</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Dikdörtgen 15"/>
          <p:cNvSpPr/>
          <p:nvPr/>
        </p:nvSpPr>
        <p:spPr>
          <a:xfrm>
            <a:off x="1306819" y="1700808"/>
            <a:ext cx="6466542" cy="738664"/>
          </a:xfrm>
          <a:prstGeom prst="rect">
            <a:avLst/>
          </a:prstGeom>
        </p:spPr>
        <p:txBody>
          <a:bodyPr wrap="square">
            <a:spAutoFit/>
          </a:bodyPr>
          <a:lstStyle/>
          <a:p>
            <a:pPr algn="ctr"/>
            <a:r>
              <a:rPr lang="tr-TR" sz="1400" b="1" dirty="0" smtClean="0">
                <a:solidFill>
                  <a:srgbClr val="C00000"/>
                </a:solidFill>
                <a:latin typeface="Times New Roman" pitchFamily="18" charset="0"/>
                <a:cs typeface="Times New Roman" pitchFamily="18" charset="0"/>
              </a:rPr>
              <a:t>29.12.2018 tarih ve 30640 sayılı Resmi Gazete </a:t>
            </a:r>
          </a:p>
          <a:p>
            <a:pPr algn="ctr"/>
            <a:r>
              <a:rPr lang="tr-TR" sz="1400" b="1" dirty="0" smtClean="0">
                <a:solidFill>
                  <a:srgbClr val="C00000"/>
                </a:solidFill>
                <a:latin typeface="Times New Roman" pitchFamily="18" charset="0"/>
                <a:cs typeface="Times New Roman" pitchFamily="18" charset="0"/>
              </a:rPr>
              <a:t>YAPI </a:t>
            </a:r>
            <a:r>
              <a:rPr lang="tr-TR" sz="1400" b="1" dirty="0">
                <a:solidFill>
                  <a:srgbClr val="C00000"/>
                </a:solidFill>
                <a:latin typeface="Times New Roman" pitchFamily="18" charset="0"/>
                <a:cs typeface="Times New Roman" pitchFamily="18" charset="0"/>
              </a:rPr>
              <a:t>DENETİMİ UYGULAMA YÖNETMELİĞİNDE </a:t>
            </a:r>
            <a:r>
              <a:rPr lang="tr-TR" sz="1400" b="1" dirty="0" smtClean="0">
                <a:solidFill>
                  <a:srgbClr val="C00000"/>
                </a:solidFill>
                <a:latin typeface="Times New Roman" pitchFamily="18" charset="0"/>
                <a:cs typeface="Times New Roman" pitchFamily="18" charset="0"/>
              </a:rPr>
              <a:t>DEĞİŞİKLİK</a:t>
            </a:r>
            <a:r>
              <a:rPr lang="tr-TR" sz="1400" dirty="0">
                <a:solidFill>
                  <a:srgbClr val="C00000"/>
                </a:solidFill>
                <a:latin typeface="Times New Roman" pitchFamily="18" charset="0"/>
                <a:cs typeface="Times New Roman" pitchFamily="18" charset="0"/>
              </a:rPr>
              <a:t> </a:t>
            </a:r>
            <a:r>
              <a:rPr lang="tr-TR" sz="1400" b="1" dirty="0" smtClean="0">
                <a:solidFill>
                  <a:srgbClr val="C00000"/>
                </a:solidFill>
                <a:latin typeface="Times New Roman" pitchFamily="18" charset="0"/>
                <a:cs typeface="Times New Roman" pitchFamily="18" charset="0"/>
              </a:rPr>
              <a:t>YAPILMASINA DAİR YÖNETMELİK</a:t>
            </a:r>
            <a:endParaRPr lang="tr-TR" sz="1400" dirty="0">
              <a:solidFill>
                <a:srgbClr val="C00000"/>
              </a:solidFill>
              <a:latin typeface="Times New Roman" pitchFamily="18" charset="0"/>
              <a:cs typeface="Times New Roman" pitchFamily="18" charset="0"/>
            </a:endParaRPr>
          </a:p>
        </p:txBody>
      </p:sp>
      <p:sp>
        <p:nvSpPr>
          <p:cNvPr id="9" name="Dikdörtgen 8"/>
          <p:cNvSpPr/>
          <p:nvPr/>
        </p:nvSpPr>
        <p:spPr>
          <a:xfrm>
            <a:off x="1184467" y="3573016"/>
            <a:ext cx="6771751" cy="1815882"/>
          </a:xfrm>
          <a:prstGeom prst="rect">
            <a:avLst/>
          </a:prstGeom>
        </p:spPr>
        <p:txBody>
          <a:bodyPr wrap="square">
            <a:spAutoFit/>
          </a:bodyPr>
          <a:lstStyle/>
          <a:p>
            <a:pPr algn="just"/>
            <a:r>
              <a:rPr lang="tr-TR" sz="1600" dirty="0">
                <a:latin typeface="Times New Roman" pitchFamily="18" charset="0"/>
                <a:cs typeface="Times New Roman" pitchFamily="18" charset="0"/>
              </a:rPr>
              <a:t>(4) (Ek:RG-29/12/2018-30640)</a:t>
            </a:r>
            <a:r>
              <a:rPr lang="tr-TR" sz="1600" baseline="30000" dirty="0">
                <a:latin typeface="Times New Roman" pitchFamily="18" charset="0"/>
                <a:cs typeface="Times New Roman" pitchFamily="18" charset="0"/>
              </a:rPr>
              <a:t>(4)</a:t>
            </a:r>
            <a:r>
              <a:rPr lang="tr-TR" sz="1600" b="1" baseline="30000" dirty="0">
                <a:latin typeface="Times New Roman" pitchFamily="18" charset="0"/>
                <a:cs typeface="Times New Roman" pitchFamily="18" charset="0"/>
              </a:rPr>
              <a:t> </a:t>
            </a:r>
            <a:r>
              <a:rPr lang="tr-TR" sz="1600" dirty="0">
                <a:latin typeface="Times New Roman" pitchFamily="18" charset="0"/>
                <a:cs typeface="Times New Roman" pitchFamily="18" charset="0"/>
              </a:rPr>
              <a:t>23 üncü maddede yer alan esaslar dahilinde düzenlenecek </a:t>
            </a:r>
            <a:r>
              <a:rPr lang="tr-TR" sz="1600" b="1" dirty="0">
                <a:latin typeface="Times New Roman" pitchFamily="18" charset="0"/>
                <a:cs typeface="Times New Roman" pitchFamily="18" charset="0"/>
              </a:rPr>
              <a:t>fesih ihbarnamelerinde fesih gerekçesine yer verilmesi zorunlu olup, bu maddenin üçüncü fıkrasının (a), (b), (c), (ç), (d), (e) ve (f) bentlerindeki gerekçeleri içeren ihbarnameler gerekçenin ilgili idare, diğer bentlerinde yer alan gerekçeleri içeren ihbarnameler ise gerekçenin Çevre ve Şehircilik İl Müdürlükleri tarafından uygun bulunması halinde </a:t>
            </a:r>
            <a:r>
              <a:rPr lang="tr-TR" sz="1600" dirty="0">
                <a:latin typeface="Times New Roman" pitchFamily="18" charset="0"/>
                <a:cs typeface="Times New Roman" pitchFamily="18" charset="0"/>
              </a:rPr>
              <a:t>geçerli olur.</a:t>
            </a:r>
          </a:p>
        </p:txBody>
      </p:sp>
      <p:sp>
        <p:nvSpPr>
          <p:cNvPr id="17" name="Dikdörtgen 16"/>
          <p:cNvSpPr/>
          <p:nvPr/>
        </p:nvSpPr>
        <p:spPr>
          <a:xfrm>
            <a:off x="1403648" y="2564904"/>
            <a:ext cx="6466542" cy="338554"/>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1600" b="1" dirty="0" smtClean="0">
                <a:solidFill>
                  <a:srgbClr val="C00000"/>
                </a:solidFill>
                <a:latin typeface="Times New Roman" pitchFamily="18" charset="0"/>
                <a:cs typeface="Times New Roman" pitchFamily="18" charset="0"/>
              </a:rPr>
              <a:t>YAPI DENETİMİ HİZMET SÖZLEŞMELERİ</a:t>
            </a:r>
            <a:endParaRPr lang="tr-TR" sz="16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09989606"/>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22</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1403648" y="2636912"/>
            <a:ext cx="6466542" cy="338554"/>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1600" b="1" dirty="0" smtClean="0">
                <a:solidFill>
                  <a:srgbClr val="C00000"/>
                </a:solidFill>
                <a:latin typeface="Times New Roman" pitchFamily="18" charset="0"/>
                <a:cs typeface="Times New Roman" pitchFamily="18" charset="0"/>
              </a:rPr>
              <a:t>YAPI DENETİMİ HİZMET BEDELİ</a:t>
            </a:r>
            <a:endParaRPr lang="tr-TR" sz="1600" dirty="0">
              <a:solidFill>
                <a:srgbClr val="C00000"/>
              </a:solidFill>
              <a:latin typeface="Times New Roman" pitchFamily="18" charset="0"/>
              <a:cs typeface="Times New Roman" pitchFamily="18" charset="0"/>
            </a:endParaRPr>
          </a:p>
        </p:txBody>
      </p:sp>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Dikdörtgen 15"/>
          <p:cNvSpPr/>
          <p:nvPr/>
        </p:nvSpPr>
        <p:spPr>
          <a:xfrm>
            <a:off x="1306819" y="1700808"/>
            <a:ext cx="6466542" cy="738664"/>
          </a:xfrm>
          <a:prstGeom prst="rect">
            <a:avLst/>
          </a:prstGeom>
        </p:spPr>
        <p:txBody>
          <a:bodyPr wrap="square">
            <a:spAutoFit/>
          </a:bodyPr>
          <a:lstStyle/>
          <a:p>
            <a:pPr algn="ctr"/>
            <a:r>
              <a:rPr lang="tr-TR" sz="1400" b="1" dirty="0" smtClean="0">
                <a:solidFill>
                  <a:srgbClr val="C00000"/>
                </a:solidFill>
                <a:latin typeface="Times New Roman" pitchFamily="18" charset="0"/>
                <a:cs typeface="Times New Roman" pitchFamily="18" charset="0"/>
              </a:rPr>
              <a:t>29.12.2018 tarih ve 30640 sayılı Resmi Gazete </a:t>
            </a:r>
          </a:p>
          <a:p>
            <a:pPr algn="ctr"/>
            <a:r>
              <a:rPr lang="tr-TR" sz="1400" b="1" dirty="0" smtClean="0">
                <a:solidFill>
                  <a:srgbClr val="C00000"/>
                </a:solidFill>
                <a:latin typeface="Times New Roman" pitchFamily="18" charset="0"/>
                <a:cs typeface="Times New Roman" pitchFamily="18" charset="0"/>
              </a:rPr>
              <a:t>YAPI </a:t>
            </a:r>
            <a:r>
              <a:rPr lang="tr-TR" sz="1400" b="1" dirty="0">
                <a:solidFill>
                  <a:srgbClr val="C00000"/>
                </a:solidFill>
                <a:latin typeface="Times New Roman" pitchFamily="18" charset="0"/>
                <a:cs typeface="Times New Roman" pitchFamily="18" charset="0"/>
              </a:rPr>
              <a:t>DENETİMİ UYGULAMA YÖNETMELİĞİNDE </a:t>
            </a:r>
            <a:r>
              <a:rPr lang="tr-TR" sz="1400" b="1" dirty="0" smtClean="0">
                <a:solidFill>
                  <a:srgbClr val="C00000"/>
                </a:solidFill>
                <a:latin typeface="Times New Roman" pitchFamily="18" charset="0"/>
                <a:cs typeface="Times New Roman" pitchFamily="18" charset="0"/>
              </a:rPr>
              <a:t>DEĞİŞİKLİK</a:t>
            </a:r>
            <a:r>
              <a:rPr lang="tr-TR" sz="1400" dirty="0">
                <a:solidFill>
                  <a:srgbClr val="C00000"/>
                </a:solidFill>
                <a:latin typeface="Times New Roman" pitchFamily="18" charset="0"/>
                <a:cs typeface="Times New Roman" pitchFamily="18" charset="0"/>
              </a:rPr>
              <a:t> </a:t>
            </a:r>
            <a:r>
              <a:rPr lang="tr-TR" sz="1400" b="1" dirty="0" smtClean="0">
                <a:solidFill>
                  <a:srgbClr val="C00000"/>
                </a:solidFill>
                <a:latin typeface="Times New Roman" pitchFamily="18" charset="0"/>
                <a:cs typeface="Times New Roman" pitchFamily="18" charset="0"/>
              </a:rPr>
              <a:t>YAPILMASINA DAİR YÖNETMELİK</a:t>
            </a:r>
            <a:endParaRPr lang="tr-TR" sz="1400" dirty="0">
              <a:solidFill>
                <a:srgbClr val="C00000"/>
              </a:solidFill>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5967" y="3429000"/>
            <a:ext cx="577215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303783"/>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23</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1403648" y="2636912"/>
            <a:ext cx="6466542" cy="338554"/>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1600" b="1" dirty="0" smtClean="0">
                <a:solidFill>
                  <a:srgbClr val="C00000"/>
                </a:solidFill>
                <a:latin typeface="Times New Roman" pitchFamily="18" charset="0"/>
                <a:cs typeface="Times New Roman" pitchFamily="18" charset="0"/>
              </a:rPr>
              <a:t>YAPI DENETİMİ HİZMET BEDELİ</a:t>
            </a:r>
            <a:endParaRPr lang="tr-TR" sz="1600" dirty="0">
              <a:solidFill>
                <a:srgbClr val="C00000"/>
              </a:solidFill>
              <a:latin typeface="Times New Roman" pitchFamily="18" charset="0"/>
              <a:cs typeface="Times New Roman" pitchFamily="18" charset="0"/>
            </a:endParaRPr>
          </a:p>
        </p:txBody>
      </p:sp>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Dikdörtgen 15"/>
          <p:cNvSpPr/>
          <p:nvPr/>
        </p:nvSpPr>
        <p:spPr>
          <a:xfrm>
            <a:off x="1306819" y="1700808"/>
            <a:ext cx="6466542" cy="738664"/>
          </a:xfrm>
          <a:prstGeom prst="rect">
            <a:avLst/>
          </a:prstGeom>
        </p:spPr>
        <p:txBody>
          <a:bodyPr wrap="square">
            <a:spAutoFit/>
          </a:bodyPr>
          <a:lstStyle/>
          <a:p>
            <a:pPr algn="ctr"/>
            <a:r>
              <a:rPr lang="tr-TR" sz="1400" b="1" dirty="0" smtClean="0">
                <a:solidFill>
                  <a:srgbClr val="C00000"/>
                </a:solidFill>
                <a:latin typeface="Times New Roman" pitchFamily="18" charset="0"/>
                <a:cs typeface="Times New Roman" pitchFamily="18" charset="0"/>
              </a:rPr>
              <a:t>29.12.2018 tarih ve 30640 sayılı Resmi Gazete </a:t>
            </a:r>
          </a:p>
          <a:p>
            <a:pPr algn="ctr"/>
            <a:r>
              <a:rPr lang="tr-TR" sz="1400" b="1" dirty="0" smtClean="0">
                <a:solidFill>
                  <a:srgbClr val="C00000"/>
                </a:solidFill>
                <a:latin typeface="Times New Roman" pitchFamily="18" charset="0"/>
                <a:cs typeface="Times New Roman" pitchFamily="18" charset="0"/>
              </a:rPr>
              <a:t>YAPI </a:t>
            </a:r>
            <a:r>
              <a:rPr lang="tr-TR" sz="1400" b="1" dirty="0">
                <a:solidFill>
                  <a:srgbClr val="C00000"/>
                </a:solidFill>
                <a:latin typeface="Times New Roman" pitchFamily="18" charset="0"/>
                <a:cs typeface="Times New Roman" pitchFamily="18" charset="0"/>
              </a:rPr>
              <a:t>DENETİMİ UYGULAMA YÖNETMELİĞİNDE </a:t>
            </a:r>
            <a:r>
              <a:rPr lang="tr-TR" sz="1400" b="1" dirty="0" smtClean="0">
                <a:solidFill>
                  <a:srgbClr val="C00000"/>
                </a:solidFill>
                <a:latin typeface="Times New Roman" pitchFamily="18" charset="0"/>
                <a:cs typeface="Times New Roman" pitchFamily="18" charset="0"/>
              </a:rPr>
              <a:t>DEĞİŞİKLİK</a:t>
            </a:r>
            <a:r>
              <a:rPr lang="tr-TR" sz="1400" dirty="0">
                <a:solidFill>
                  <a:srgbClr val="C00000"/>
                </a:solidFill>
                <a:latin typeface="Times New Roman" pitchFamily="18" charset="0"/>
                <a:cs typeface="Times New Roman" pitchFamily="18" charset="0"/>
              </a:rPr>
              <a:t> </a:t>
            </a:r>
            <a:r>
              <a:rPr lang="tr-TR" sz="1400" b="1" dirty="0" smtClean="0">
                <a:solidFill>
                  <a:srgbClr val="C00000"/>
                </a:solidFill>
                <a:latin typeface="Times New Roman" pitchFamily="18" charset="0"/>
                <a:cs typeface="Times New Roman" pitchFamily="18" charset="0"/>
              </a:rPr>
              <a:t>YAPILMASINA DAİR YÖNETMELİK</a:t>
            </a:r>
            <a:endParaRPr lang="tr-TR" sz="1400" dirty="0">
              <a:solidFill>
                <a:srgbClr val="C00000"/>
              </a:solidFill>
              <a:latin typeface="Times New Roman" pitchFamily="18" charset="0"/>
              <a:cs typeface="Times New Roman" pitchFamily="18" charset="0"/>
            </a:endParaRPr>
          </a:p>
        </p:txBody>
      </p:sp>
      <p:sp>
        <p:nvSpPr>
          <p:cNvPr id="5" name="Dikdörtgen 4"/>
          <p:cNvSpPr/>
          <p:nvPr/>
        </p:nvSpPr>
        <p:spPr>
          <a:xfrm>
            <a:off x="1396091" y="3429000"/>
            <a:ext cx="6754574" cy="2308324"/>
          </a:xfrm>
          <a:prstGeom prst="rect">
            <a:avLst/>
          </a:prstGeom>
        </p:spPr>
        <p:txBody>
          <a:bodyPr wrap="square">
            <a:spAutoFit/>
          </a:bodyPr>
          <a:lstStyle/>
          <a:p>
            <a:r>
              <a:rPr lang="tr-TR" sz="1600" dirty="0" smtClean="0">
                <a:latin typeface="Times New Roman" pitchFamily="18" charset="0"/>
                <a:cs typeface="Times New Roman" pitchFamily="18" charset="0"/>
              </a:rPr>
              <a:t>(1) </a:t>
            </a:r>
            <a:r>
              <a:rPr lang="tr-TR" sz="1600" b="1" dirty="0" smtClean="0">
                <a:latin typeface="Times New Roman" pitchFamily="18" charset="0"/>
                <a:cs typeface="Times New Roman" pitchFamily="18" charset="0"/>
              </a:rPr>
              <a:t>Yapı </a:t>
            </a:r>
            <a:r>
              <a:rPr lang="tr-TR" sz="1600" b="1" dirty="0">
                <a:latin typeface="Times New Roman" pitchFamily="18" charset="0"/>
                <a:cs typeface="Times New Roman" pitchFamily="18" charset="0"/>
              </a:rPr>
              <a:t>denetimi hizmet bedeli, hizmet bedeline esas yapı yaklaşık maliyeti ile hizmet bedeline esas oranın çarpımı suretiyle elde edilen bedeldir. </a:t>
            </a:r>
            <a:r>
              <a:rPr lang="tr-TR" sz="1600" dirty="0">
                <a:latin typeface="Times New Roman" pitchFamily="18" charset="0"/>
                <a:cs typeface="Times New Roman" pitchFamily="18" charset="0"/>
              </a:rPr>
              <a:t>Bu bedele, katma değer vergisi ile yapı denetim kuruluşu tarafından talep edilen ve taşıyıcı sisteme ilişkin olmayan malzeme ve imalâtlar konusunda yapı müteahhidince yaptırılacak olan laboratuvar deneylerinin masrafları dâhil olmayıp, bu bedeller yapı sahibince ayrıca karşılanır</a:t>
            </a:r>
            <a:r>
              <a:rPr lang="tr-TR" sz="1600" dirty="0" smtClean="0">
                <a:latin typeface="Times New Roman" pitchFamily="18" charset="0"/>
                <a:cs typeface="Times New Roman" pitchFamily="18" charset="0"/>
              </a:rPr>
              <a:t>.</a:t>
            </a:r>
          </a:p>
          <a:p>
            <a:endParaRPr lang="tr-TR" sz="1600" dirty="0">
              <a:latin typeface="Times New Roman" pitchFamily="18" charset="0"/>
              <a:cs typeface="Times New Roman" pitchFamily="18" charset="0"/>
            </a:endParaRPr>
          </a:p>
          <a:p>
            <a:r>
              <a:rPr lang="tr-TR" sz="1600" dirty="0" smtClean="0">
                <a:latin typeface="Times New Roman" pitchFamily="18" charset="0"/>
                <a:cs typeface="Times New Roman" pitchFamily="18" charset="0"/>
              </a:rPr>
              <a:t>(</a:t>
            </a:r>
            <a:r>
              <a:rPr lang="tr-TR" sz="1600" dirty="0">
                <a:latin typeface="Times New Roman" pitchFamily="18" charset="0"/>
                <a:cs typeface="Times New Roman" pitchFamily="18" charset="0"/>
              </a:rPr>
              <a:t>2) </a:t>
            </a:r>
            <a:r>
              <a:rPr lang="tr-TR" sz="1600" b="1" dirty="0">
                <a:latin typeface="Times New Roman" pitchFamily="18" charset="0"/>
                <a:cs typeface="Times New Roman" pitchFamily="18" charset="0"/>
              </a:rPr>
              <a:t>Hizmet bedeline esas yapı yaklaşık maliyeti bu maddede belirlenen birim maliyet ile yapı inşaat alanının çarpımından bulunur.</a:t>
            </a:r>
          </a:p>
        </p:txBody>
      </p:sp>
    </p:spTree>
    <p:extLst>
      <p:ext uri="{BB962C8B-B14F-4D97-AF65-F5344CB8AC3E}">
        <p14:creationId xmlns:p14="http://schemas.microsoft.com/office/powerpoint/2010/main" val="631539756"/>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24</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1293501" y="1844824"/>
            <a:ext cx="6466542" cy="338554"/>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1600" b="1" dirty="0" smtClean="0">
                <a:solidFill>
                  <a:srgbClr val="C00000"/>
                </a:solidFill>
                <a:latin typeface="Times New Roman" pitchFamily="18" charset="0"/>
                <a:cs typeface="Times New Roman" pitchFamily="18" charset="0"/>
              </a:rPr>
              <a:t>YAPI DENETİMİ HİZMET BEDELİ</a:t>
            </a:r>
            <a:endParaRPr lang="tr-TR" sz="1600" dirty="0">
              <a:solidFill>
                <a:srgbClr val="C00000"/>
              </a:solidFill>
              <a:latin typeface="Times New Roman" pitchFamily="18" charset="0"/>
              <a:cs typeface="Times New Roman" pitchFamily="18" charset="0"/>
            </a:endParaRPr>
          </a:p>
        </p:txBody>
      </p:sp>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Rectangle 1"/>
          <p:cNvSpPr>
            <a:spLocks noChangeArrowheads="1"/>
          </p:cNvSpPr>
          <p:nvPr/>
        </p:nvSpPr>
        <p:spPr bwMode="auto">
          <a:xfrm>
            <a:off x="566332" y="2429599"/>
            <a:ext cx="792088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58775"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rgbClr val="1C283D"/>
                </a:solidFill>
                <a:effectLst/>
                <a:latin typeface="Times New Roman" pitchFamily="18" charset="0"/>
                <a:cs typeface="Times New Roman" pitchFamily="18" charset="0"/>
              </a:rPr>
              <a:t>(3) Yapı grupları ve bu gruplara</a:t>
            </a:r>
            <a:r>
              <a:rPr kumimoji="0" lang="tr-TR" sz="1600" b="0" i="0" u="none" strike="noStrike" cap="none" normalizeH="0" dirty="0" smtClean="0">
                <a:ln>
                  <a:noFill/>
                </a:ln>
                <a:solidFill>
                  <a:srgbClr val="1C283D"/>
                </a:solidFill>
                <a:effectLst/>
                <a:latin typeface="Times New Roman" pitchFamily="18" charset="0"/>
                <a:cs typeface="Times New Roman" pitchFamily="18" charset="0"/>
              </a:rPr>
              <a:t> </a:t>
            </a:r>
            <a:r>
              <a:rPr kumimoji="0" lang="tr-TR" sz="1600" b="0" i="0" u="none" strike="noStrike" cap="none" normalizeH="0" baseline="0" dirty="0" smtClean="0">
                <a:ln>
                  <a:noFill/>
                </a:ln>
                <a:solidFill>
                  <a:srgbClr val="1C283D"/>
                </a:solidFill>
                <a:effectLst/>
                <a:latin typeface="Times New Roman" pitchFamily="18" charset="0"/>
                <a:cs typeface="Times New Roman" pitchFamily="18" charset="0"/>
              </a:rPr>
              <a:t>ilişkin birim   maliyetler aşağıdaki</a:t>
            </a:r>
            <a:r>
              <a:rPr kumimoji="0" lang="tr-TR" sz="1600" b="0" i="0" u="none" strike="noStrike" cap="none" normalizeH="0" dirty="0" smtClean="0">
                <a:ln>
                  <a:noFill/>
                </a:ln>
                <a:solidFill>
                  <a:srgbClr val="1C283D"/>
                </a:solidFill>
                <a:effectLst/>
                <a:latin typeface="Times New Roman" pitchFamily="18" charset="0"/>
                <a:cs typeface="Times New Roman" pitchFamily="18" charset="0"/>
              </a:rPr>
              <a:t> </a:t>
            </a:r>
            <a:r>
              <a:rPr kumimoji="0" lang="tr-TR" sz="1600" b="0" i="0" u="none" strike="noStrike" cap="none" normalizeH="0" baseline="0" dirty="0" smtClean="0">
                <a:ln>
                  <a:noFill/>
                </a:ln>
                <a:solidFill>
                  <a:srgbClr val="1C283D"/>
                </a:solidFill>
                <a:effectLst/>
                <a:latin typeface="Times New Roman" pitchFamily="18" charset="0"/>
                <a:cs typeface="Times New Roman" pitchFamily="18" charset="0"/>
              </a:rPr>
              <a:t>şekilde alınacaktır:</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58775"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3" name="Tablo 12"/>
          <p:cNvGraphicFramePr>
            <a:graphicFrameLocks noGrp="1"/>
          </p:cNvGraphicFramePr>
          <p:nvPr>
            <p:extLst>
              <p:ext uri="{D42A27DB-BD31-4B8C-83A1-F6EECF244321}">
                <p14:modId xmlns:p14="http://schemas.microsoft.com/office/powerpoint/2010/main" val="1253273898"/>
              </p:ext>
            </p:extLst>
          </p:nvPr>
        </p:nvGraphicFramePr>
        <p:xfrm>
          <a:off x="2051720" y="3045152"/>
          <a:ext cx="4500880" cy="3017520"/>
        </p:xfrm>
        <a:graphic>
          <a:graphicData uri="http://schemas.openxmlformats.org/drawingml/2006/table">
            <a:tbl>
              <a:tblPr/>
              <a:tblGrid>
                <a:gridCol w="990996"/>
                <a:gridCol w="2088152"/>
                <a:gridCol w="1421732"/>
              </a:tblGrid>
              <a:tr h="0">
                <a:tc>
                  <a:txBody>
                    <a:bodyPr/>
                    <a:lstStyle/>
                    <a:p>
                      <a:pPr algn="ctr">
                        <a:spcAft>
                          <a:spcPts val="0"/>
                        </a:spcAft>
                      </a:pPr>
                      <a:r>
                        <a:rPr lang="tr-TR" sz="1100" dirty="0">
                          <a:solidFill>
                            <a:srgbClr val="000000"/>
                          </a:solidFill>
                          <a:effectLst/>
                          <a:latin typeface="Calibri"/>
                        </a:rPr>
                        <a:t>Gruplar</a:t>
                      </a:r>
                      <a:endParaRPr lang="tr-TR" sz="12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100" dirty="0">
                          <a:solidFill>
                            <a:srgbClr val="000000"/>
                          </a:solidFill>
                          <a:effectLst/>
                          <a:latin typeface="Calibri"/>
                        </a:rPr>
                        <a:t>Kapsamı</a:t>
                      </a:r>
                      <a:endParaRPr lang="tr-TR" sz="12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100">
                          <a:solidFill>
                            <a:srgbClr val="000000"/>
                          </a:solidFill>
                          <a:effectLst/>
                          <a:latin typeface="Calibri"/>
                        </a:rPr>
                        <a:t>Birim maliyet</a:t>
                      </a:r>
                      <a:endParaRPr lang="tr-TR" sz="12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a:spcAft>
                          <a:spcPts val="0"/>
                        </a:spcAft>
                      </a:pPr>
                      <a:r>
                        <a:rPr lang="tr-TR" sz="1100">
                          <a:solidFill>
                            <a:srgbClr val="000000"/>
                          </a:solidFill>
                          <a:effectLst/>
                          <a:latin typeface="Calibri"/>
                        </a:rPr>
                        <a:t>I.</a:t>
                      </a:r>
                      <a:endParaRPr lang="tr-TR" sz="12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tr-TR" sz="1100" dirty="0">
                          <a:solidFill>
                            <a:srgbClr val="000000"/>
                          </a:solidFill>
                          <a:effectLst/>
                          <a:latin typeface="Calibri"/>
                        </a:rPr>
                        <a:t>Bakanlık tarafından her yıl yayımlanan “Mimarlık ve Mühendislik Hizmet Bedellerinin Hesabında Kullanılacak Yapı Yaklaşık Birim Maliyetleri Hakkında </a:t>
                      </a:r>
                      <a:r>
                        <a:rPr lang="tr-TR" sz="1100" dirty="0" err="1">
                          <a:solidFill>
                            <a:srgbClr val="000000"/>
                          </a:solidFill>
                          <a:effectLst/>
                          <a:latin typeface="Calibri"/>
                        </a:rPr>
                        <a:t>Tebliğ”in</a:t>
                      </a:r>
                      <a:r>
                        <a:rPr lang="tr-TR" sz="1100" dirty="0">
                          <a:solidFill>
                            <a:srgbClr val="000000"/>
                          </a:solidFill>
                          <a:effectLst/>
                          <a:latin typeface="Calibri"/>
                        </a:rPr>
                        <a:t> I ve II. sınıflarında yer alan yapılar.</a:t>
                      </a:r>
                      <a:endParaRPr lang="tr-TR" sz="12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100" dirty="0">
                          <a:solidFill>
                            <a:srgbClr val="000000"/>
                          </a:solidFill>
                          <a:effectLst/>
                          <a:latin typeface="Calibri"/>
                        </a:rPr>
                        <a:t>500 TL/m</a:t>
                      </a:r>
                      <a:r>
                        <a:rPr lang="tr-TR" sz="1100" baseline="30000" dirty="0">
                          <a:solidFill>
                            <a:srgbClr val="000000"/>
                          </a:solidFill>
                          <a:effectLst/>
                          <a:latin typeface="Calibri"/>
                        </a:rPr>
                        <a:t>2</a:t>
                      </a:r>
                      <a:endParaRPr lang="tr-TR" sz="12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a:spcAft>
                          <a:spcPts val="0"/>
                        </a:spcAft>
                      </a:pPr>
                      <a:r>
                        <a:rPr lang="tr-TR" sz="1100">
                          <a:solidFill>
                            <a:srgbClr val="000000"/>
                          </a:solidFill>
                          <a:effectLst/>
                          <a:latin typeface="Calibri"/>
                        </a:rPr>
                        <a:t>II.</a:t>
                      </a:r>
                      <a:endParaRPr lang="tr-TR" sz="12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tr-TR" sz="1100">
                          <a:solidFill>
                            <a:srgbClr val="000000"/>
                          </a:solidFill>
                          <a:effectLst/>
                          <a:latin typeface="Calibri"/>
                        </a:rPr>
                        <a:t>“Mimarlık ve Mühendislik Hizmet Bedellerinin Hesabında Kullanılacak Yapı Yaklaşık Birim Maliyetleri Hakkında Tebliğ”in III. sınıfında yer alan yapılar.</a:t>
                      </a:r>
                      <a:endParaRPr lang="tr-TR" sz="12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100" dirty="0">
                          <a:solidFill>
                            <a:srgbClr val="000000"/>
                          </a:solidFill>
                          <a:effectLst/>
                          <a:latin typeface="Calibri"/>
                        </a:rPr>
                        <a:t>1.215 TL/m</a:t>
                      </a:r>
                      <a:r>
                        <a:rPr lang="tr-TR" sz="1100" baseline="30000" dirty="0">
                          <a:solidFill>
                            <a:srgbClr val="000000"/>
                          </a:solidFill>
                          <a:effectLst/>
                          <a:latin typeface="Calibri"/>
                        </a:rPr>
                        <a:t>2</a:t>
                      </a:r>
                      <a:endParaRPr lang="tr-TR" sz="12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a:spcAft>
                          <a:spcPts val="0"/>
                        </a:spcAft>
                      </a:pPr>
                      <a:r>
                        <a:rPr lang="tr-TR" sz="1100">
                          <a:solidFill>
                            <a:srgbClr val="000000"/>
                          </a:solidFill>
                          <a:effectLst/>
                          <a:latin typeface="Calibri"/>
                        </a:rPr>
                        <a:t>III.</a:t>
                      </a:r>
                      <a:endParaRPr lang="tr-TR" sz="12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tr-TR" sz="1100">
                          <a:solidFill>
                            <a:srgbClr val="000000"/>
                          </a:solidFill>
                          <a:effectLst/>
                          <a:latin typeface="Calibri"/>
                        </a:rPr>
                        <a:t>“Mimarlık ve Mühendislik Hizmet Bedellerinin Hesabında Kullanılacak Yapı Yaklaşık Birim Maliyetleri Hakkında Tebliğ”in IV ve V. sınıflarında yer alan yapılar.</a:t>
                      </a:r>
                      <a:endParaRPr lang="tr-TR" sz="12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100" dirty="0">
                          <a:solidFill>
                            <a:srgbClr val="000000"/>
                          </a:solidFill>
                          <a:effectLst/>
                          <a:latin typeface="Calibri"/>
                        </a:rPr>
                        <a:t>2.410 TL/m</a:t>
                      </a:r>
                      <a:r>
                        <a:rPr lang="tr-TR" sz="1100" baseline="30000" dirty="0">
                          <a:solidFill>
                            <a:srgbClr val="000000"/>
                          </a:solidFill>
                          <a:effectLst/>
                          <a:latin typeface="Calibri"/>
                        </a:rPr>
                        <a:t>2</a:t>
                      </a:r>
                      <a:endParaRPr lang="tr-TR" sz="12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4" name="Rectangle 2"/>
          <p:cNvSpPr>
            <a:spLocks noChangeArrowheads="1"/>
          </p:cNvSpPr>
          <p:nvPr/>
        </p:nvSpPr>
        <p:spPr bwMode="auto">
          <a:xfrm>
            <a:off x="2549525" y="2225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
            </a:r>
            <a:br>
              <a:rPr kumimoji="0" lang="tr-TR" sz="1800" b="0" i="0" u="none" strike="noStrike" cap="none" normalizeH="0" baseline="0" smtClean="0">
                <a:ln>
                  <a:noFill/>
                </a:ln>
                <a:solidFill>
                  <a:schemeClr val="tx1"/>
                </a:solidFill>
                <a:effectLst/>
                <a:latin typeface="Arial" pitchFamily="34"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2128275"/>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25</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1293501" y="1844824"/>
            <a:ext cx="6466542" cy="338554"/>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1600" b="1" dirty="0" smtClean="0">
                <a:solidFill>
                  <a:srgbClr val="C00000"/>
                </a:solidFill>
                <a:latin typeface="Times New Roman" pitchFamily="18" charset="0"/>
                <a:cs typeface="Times New Roman" pitchFamily="18" charset="0"/>
              </a:rPr>
              <a:t>YAPI DENETİMİ HİZMET BEDELİ</a:t>
            </a:r>
            <a:endParaRPr lang="tr-TR" sz="1600" dirty="0">
              <a:solidFill>
                <a:srgbClr val="C00000"/>
              </a:solidFill>
              <a:latin typeface="Times New Roman" pitchFamily="18" charset="0"/>
              <a:cs typeface="Times New Roman" pitchFamily="18" charset="0"/>
            </a:endParaRPr>
          </a:p>
        </p:txBody>
      </p:sp>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Rectangle 2"/>
          <p:cNvSpPr>
            <a:spLocks noChangeArrowheads="1"/>
          </p:cNvSpPr>
          <p:nvPr/>
        </p:nvSpPr>
        <p:spPr bwMode="auto">
          <a:xfrm>
            <a:off x="2549525" y="2225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
            </a:r>
            <a:br>
              <a:rPr kumimoji="0" lang="tr-TR" sz="1800" b="0" i="0" u="none" strike="noStrike" cap="none" normalizeH="0" baseline="0" smtClean="0">
                <a:ln>
                  <a:noFill/>
                </a:ln>
                <a:solidFill>
                  <a:schemeClr val="tx1"/>
                </a:solidFill>
                <a:effectLst/>
                <a:latin typeface="Arial" pitchFamily="34"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Dikdörtgen 4"/>
          <p:cNvSpPr/>
          <p:nvPr/>
        </p:nvSpPr>
        <p:spPr>
          <a:xfrm>
            <a:off x="1187624" y="2708920"/>
            <a:ext cx="6768752" cy="1815882"/>
          </a:xfrm>
          <a:prstGeom prst="rect">
            <a:avLst/>
          </a:prstGeom>
        </p:spPr>
        <p:txBody>
          <a:bodyPr wrap="square">
            <a:spAutoFit/>
          </a:bodyPr>
          <a:lstStyle/>
          <a:p>
            <a:pPr algn="just"/>
            <a:r>
              <a:rPr lang="tr-TR" sz="1600" b="1" dirty="0">
                <a:latin typeface="Times New Roman" pitchFamily="18" charset="0"/>
                <a:cs typeface="Times New Roman" pitchFamily="18" charset="0"/>
              </a:rPr>
              <a:t>Yapı denetimi hesabı</a:t>
            </a:r>
            <a:endParaRPr lang="tr-TR" sz="1600" dirty="0">
              <a:latin typeface="Times New Roman" pitchFamily="18" charset="0"/>
              <a:cs typeface="Times New Roman" pitchFamily="18" charset="0"/>
            </a:endParaRPr>
          </a:p>
          <a:p>
            <a:pPr algn="just"/>
            <a:r>
              <a:rPr lang="tr-TR" sz="1600" dirty="0" smtClean="0">
                <a:latin typeface="Times New Roman" pitchFamily="18" charset="0"/>
                <a:cs typeface="Times New Roman" pitchFamily="18" charset="0"/>
              </a:rPr>
              <a:t>(</a:t>
            </a:r>
            <a:r>
              <a:rPr lang="tr-TR" sz="1600" dirty="0">
                <a:latin typeface="Times New Roman" pitchFamily="18" charset="0"/>
                <a:cs typeface="Times New Roman" pitchFamily="18" charset="0"/>
              </a:rPr>
              <a:t>1) (Değişik:RG-5/2/2013-28550)</a:t>
            </a:r>
            <a:r>
              <a:rPr lang="tr-TR" sz="1600" b="1" dirty="0">
                <a:latin typeface="Times New Roman" pitchFamily="18" charset="0"/>
                <a:cs typeface="Times New Roman" pitchFamily="18" charset="0"/>
              </a:rPr>
              <a:t> </a:t>
            </a:r>
            <a:r>
              <a:rPr lang="tr-TR" sz="1600" dirty="0">
                <a:latin typeface="Times New Roman" pitchFamily="18" charset="0"/>
                <a:cs typeface="Times New Roman" pitchFamily="18" charset="0"/>
              </a:rPr>
              <a:t>Kanun ile öngörülen hizmet bedellerini karşılamak üzere, Bakanlıkça Defterdarlık Muhasebe Müdürlüğü ve Mal Müdürlüklerinde emanet hesapları açılır. </a:t>
            </a:r>
            <a:r>
              <a:rPr lang="tr-TR" sz="1600" b="1" dirty="0">
                <a:latin typeface="Times New Roman" pitchFamily="18" charset="0"/>
                <a:cs typeface="Times New Roman" pitchFamily="18" charset="0"/>
              </a:rPr>
              <a:t>Yapı denetim kuruluşunun hizmet bedelleri, yapı sahibince bu hesaplara yatırılır. </a:t>
            </a:r>
            <a:r>
              <a:rPr lang="tr-TR" sz="1600" dirty="0">
                <a:latin typeface="Times New Roman" pitchFamily="18" charset="0"/>
                <a:cs typeface="Times New Roman" pitchFamily="18" charset="0"/>
              </a:rPr>
              <a:t>Yapı denetim hizmetine ait her </a:t>
            </a:r>
            <a:r>
              <a:rPr lang="tr-TR" sz="1600" dirty="0" err="1">
                <a:latin typeface="Times New Roman" pitchFamily="18" charset="0"/>
                <a:cs typeface="Times New Roman" pitchFamily="18" charset="0"/>
              </a:rPr>
              <a:t>hakediş</a:t>
            </a:r>
            <a:r>
              <a:rPr lang="tr-TR" sz="1600" dirty="0">
                <a:latin typeface="Times New Roman" pitchFamily="18" charset="0"/>
                <a:cs typeface="Times New Roman" pitchFamily="18" charset="0"/>
              </a:rPr>
              <a:t> bedelinin </a:t>
            </a:r>
            <a:r>
              <a:rPr lang="tr-TR" sz="1600" b="1" dirty="0">
                <a:latin typeface="Times New Roman" pitchFamily="18" charset="0"/>
                <a:cs typeface="Times New Roman" pitchFamily="18" charset="0"/>
              </a:rPr>
              <a:t>% 3’ü ruhsatı veren ilgili idare</a:t>
            </a:r>
            <a:r>
              <a:rPr lang="tr-TR" sz="1600" dirty="0">
                <a:latin typeface="Times New Roman" pitchFamily="18" charset="0"/>
                <a:cs typeface="Times New Roman" pitchFamily="18" charset="0"/>
              </a:rPr>
              <a:t>nin ve </a:t>
            </a:r>
            <a:r>
              <a:rPr lang="tr-TR" sz="1600" b="1" dirty="0">
                <a:latin typeface="Times New Roman" pitchFamily="18" charset="0"/>
                <a:cs typeface="Times New Roman" pitchFamily="18" charset="0"/>
              </a:rPr>
              <a:t>% 3’ü ise Bakanlık </a:t>
            </a:r>
            <a:r>
              <a:rPr lang="tr-TR" sz="1600" dirty="0">
                <a:latin typeface="Times New Roman" pitchFamily="18" charset="0"/>
                <a:cs typeface="Times New Roman" pitchFamily="18" charset="0"/>
              </a:rPr>
              <a:t>bünyesindeki döner sermaye işletmesinin hesabına aktarılır.</a:t>
            </a:r>
          </a:p>
        </p:txBody>
      </p:sp>
    </p:spTree>
    <p:extLst>
      <p:ext uri="{BB962C8B-B14F-4D97-AF65-F5344CB8AC3E}">
        <p14:creationId xmlns:p14="http://schemas.microsoft.com/office/powerpoint/2010/main" val="395753368"/>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26</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1293501" y="1844824"/>
            <a:ext cx="6466542" cy="338554"/>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1600" b="1" dirty="0" smtClean="0">
                <a:solidFill>
                  <a:srgbClr val="C00000"/>
                </a:solidFill>
                <a:latin typeface="Times New Roman" pitchFamily="18" charset="0"/>
                <a:cs typeface="Times New Roman" pitchFamily="18" charset="0"/>
              </a:rPr>
              <a:t>YAPI DENETİMİ HİZMET BEDELİ</a:t>
            </a:r>
            <a:endParaRPr lang="tr-TR" sz="1600" dirty="0">
              <a:solidFill>
                <a:srgbClr val="C00000"/>
              </a:solidFill>
              <a:latin typeface="Times New Roman" pitchFamily="18" charset="0"/>
              <a:cs typeface="Times New Roman" pitchFamily="18" charset="0"/>
            </a:endParaRPr>
          </a:p>
        </p:txBody>
      </p:sp>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Rectangle 2"/>
          <p:cNvSpPr>
            <a:spLocks noChangeArrowheads="1"/>
          </p:cNvSpPr>
          <p:nvPr/>
        </p:nvSpPr>
        <p:spPr bwMode="auto">
          <a:xfrm>
            <a:off x="2549525" y="2225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
            </a:r>
            <a:br>
              <a:rPr kumimoji="0" lang="tr-TR" sz="1800" b="0" i="0" u="none" strike="noStrike" cap="none" normalizeH="0" baseline="0" smtClean="0">
                <a:ln>
                  <a:noFill/>
                </a:ln>
                <a:solidFill>
                  <a:schemeClr val="tx1"/>
                </a:solidFill>
                <a:effectLst/>
                <a:latin typeface="Arial" pitchFamily="34"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Dikdörtgen 7"/>
          <p:cNvSpPr/>
          <p:nvPr/>
        </p:nvSpPr>
        <p:spPr>
          <a:xfrm>
            <a:off x="1293501" y="2598003"/>
            <a:ext cx="6912768" cy="3046988"/>
          </a:xfrm>
          <a:prstGeom prst="rect">
            <a:avLst/>
          </a:prstGeom>
        </p:spPr>
        <p:txBody>
          <a:bodyPr wrap="square">
            <a:spAutoFit/>
          </a:bodyPr>
          <a:lstStyle/>
          <a:p>
            <a:pPr algn="just"/>
            <a:r>
              <a:rPr lang="tr-TR" sz="1600" b="1" dirty="0">
                <a:latin typeface="Times New Roman" pitchFamily="18" charset="0"/>
                <a:cs typeface="Times New Roman" pitchFamily="18" charset="0"/>
              </a:rPr>
              <a:t>Hizmet bedeli taksitleri</a:t>
            </a:r>
            <a:endParaRPr lang="tr-TR" sz="1600" dirty="0">
              <a:latin typeface="Times New Roman" pitchFamily="18" charset="0"/>
              <a:cs typeface="Times New Roman" pitchFamily="18" charset="0"/>
            </a:endParaRPr>
          </a:p>
          <a:p>
            <a:pPr algn="just"/>
            <a:r>
              <a:rPr lang="tr-TR" sz="1600" dirty="0" smtClean="0">
                <a:latin typeface="Times New Roman" pitchFamily="18" charset="0"/>
                <a:cs typeface="Times New Roman" pitchFamily="18" charset="0"/>
              </a:rPr>
              <a:t>(</a:t>
            </a:r>
            <a:r>
              <a:rPr lang="tr-TR" sz="1600" dirty="0">
                <a:latin typeface="Times New Roman" pitchFamily="18" charset="0"/>
                <a:cs typeface="Times New Roman" pitchFamily="18" charset="0"/>
              </a:rPr>
              <a:t>1) Toplam inşaat alanı (Değişik ibare:RG-29/12/2018-30640)</a:t>
            </a:r>
            <a:r>
              <a:rPr lang="tr-TR" sz="1600" baseline="30000" dirty="0">
                <a:latin typeface="Times New Roman" pitchFamily="18" charset="0"/>
                <a:cs typeface="Times New Roman" pitchFamily="18" charset="0"/>
              </a:rPr>
              <a:t>(4) </a:t>
            </a:r>
            <a:r>
              <a:rPr lang="tr-TR" sz="1600" b="1" u="sng" dirty="0">
                <a:latin typeface="Times New Roman" pitchFamily="18" charset="0"/>
                <a:cs typeface="Times New Roman" pitchFamily="18" charset="0"/>
              </a:rPr>
              <a:t>üç bin</a:t>
            </a:r>
            <a:r>
              <a:rPr lang="tr-TR" sz="1600" b="1" dirty="0">
                <a:latin typeface="Times New Roman" pitchFamily="18" charset="0"/>
                <a:cs typeface="Times New Roman" pitchFamily="18" charset="0"/>
              </a:rPr>
              <a:t> m2’yi (dâhil) geçmeyen yapıların denetim hizmeti bedelinin, yapı sahibi tarafından yapı denetim hesabına defaten</a:t>
            </a:r>
            <a:r>
              <a:rPr lang="tr-TR" sz="1600" dirty="0">
                <a:latin typeface="Times New Roman" pitchFamily="18" charset="0"/>
                <a:cs typeface="Times New Roman" pitchFamily="18" charset="0"/>
              </a:rPr>
              <a:t> yatırılması esastır. Ödeme makbuzunun bir sureti yapı sahibi tarafından ilgili idareye ve yapı denetim kuruluşuna verilir. (Mülga cümle:RG-29/12/2018-30640)</a:t>
            </a:r>
            <a:r>
              <a:rPr lang="tr-TR" sz="1600" baseline="30000" dirty="0">
                <a:latin typeface="Times New Roman" pitchFamily="18" charset="0"/>
                <a:cs typeface="Times New Roman" pitchFamily="18" charset="0"/>
              </a:rPr>
              <a:t>(4) </a:t>
            </a:r>
            <a:r>
              <a:rPr lang="tr-TR" sz="1600" dirty="0">
                <a:latin typeface="Times New Roman" pitchFamily="18" charset="0"/>
                <a:cs typeface="Times New Roman" pitchFamily="18" charset="0"/>
              </a:rPr>
              <a:t>(…)</a:t>
            </a:r>
          </a:p>
          <a:p>
            <a:pPr algn="just"/>
            <a:endParaRPr lang="tr-TR" sz="1600" dirty="0" smtClean="0">
              <a:latin typeface="Times New Roman" pitchFamily="18" charset="0"/>
              <a:cs typeface="Times New Roman" pitchFamily="18" charset="0"/>
            </a:endParaRPr>
          </a:p>
          <a:p>
            <a:pPr algn="just"/>
            <a:r>
              <a:rPr lang="tr-TR" sz="1600" dirty="0" smtClean="0">
                <a:latin typeface="Times New Roman" pitchFamily="18" charset="0"/>
                <a:cs typeface="Times New Roman" pitchFamily="18" charset="0"/>
              </a:rPr>
              <a:t>(</a:t>
            </a:r>
            <a:r>
              <a:rPr lang="tr-TR" sz="1600" dirty="0">
                <a:latin typeface="Times New Roman" pitchFamily="18" charset="0"/>
                <a:cs typeface="Times New Roman" pitchFamily="18" charset="0"/>
              </a:rPr>
              <a:t>2) Toplam inşaat alanı (Değişik ibare:RG-29/12/2018-30640)</a:t>
            </a:r>
            <a:r>
              <a:rPr lang="tr-TR" sz="1600" baseline="30000" dirty="0">
                <a:latin typeface="Times New Roman" pitchFamily="18" charset="0"/>
                <a:cs typeface="Times New Roman" pitchFamily="18" charset="0"/>
              </a:rPr>
              <a:t>(4) </a:t>
            </a:r>
            <a:r>
              <a:rPr lang="tr-TR" sz="1600" b="1" u="sng" dirty="0">
                <a:latin typeface="Times New Roman" pitchFamily="18" charset="0"/>
                <a:cs typeface="Times New Roman" pitchFamily="18" charset="0"/>
              </a:rPr>
              <a:t>üç bin</a:t>
            </a:r>
            <a:r>
              <a:rPr lang="tr-TR" sz="1600" b="1" dirty="0">
                <a:latin typeface="Times New Roman" pitchFamily="18" charset="0"/>
                <a:cs typeface="Times New Roman" pitchFamily="18" charset="0"/>
              </a:rPr>
              <a:t> m2’nin üzerindeki </a:t>
            </a:r>
            <a:r>
              <a:rPr lang="tr-TR" sz="1600" dirty="0">
                <a:latin typeface="Times New Roman" pitchFamily="18" charset="0"/>
                <a:cs typeface="Times New Roman" pitchFamily="18" charset="0"/>
              </a:rPr>
              <a:t>yapıların yapı denetimi hizmet bedelleri, yapı sahibinin tercihine göre, </a:t>
            </a:r>
            <a:r>
              <a:rPr lang="tr-TR" sz="1600" b="1" dirty="0">
                <a:latin typeface="Times New Roman" pitchFamily="18" charset="0"/>
                <a:cs typeface="Times New Roman" pitchFamily="18" charset="0"/>
              </a:rPr>
              <a:t>defaten </a:t>
            </a:r>
            <a:r>
              <a:rPr lang="tr-TR" sz="1600" dirty="0">
                <a:latin typeface="Times New Roman" pitchFamily="18" charset="0"/>
                <a:cs typeface="Times New Roman" pitchFamily="18" charset="0"/>
              </a:rPr>
              <a:t>veya </a:t>
            </a:r>
            <a:r>
              <a:rPr lang="tr-TR" sz="1600" b="1" dirty="0" smtClean="0">
                <a:latin typeface="Times New Roman" pitchFamily="18" charset="0"/>
                <a:cs typeface="Times New Roman" pitchFamily="18" charset="0"/>
              </a:rPr>
              <a:t>taksitler </a:t>
            </a:r>
            <a:r>
              <a:rPr lang="tr-TR" sz="1600" b="1" dirty="0">
                <a:latin typeface="Times New Roman" pitchFamily="18" charset="0"/>
                <a:cs typeface="Times New Roman" pitchFamily="18" charset="0"/>
              </a:rPr>
              <a:t>halinde </a:t>
            </a:r>
            <a:r>
              <a:rPr lang="tr-TR" sz="1600" dirty="0">
                <a:latin typeface="Times New Roman" pitchFamily="18" charset="0"/>
                <a:cs typeface="Times New Roman" pitchFamily="18" charset="0"/>
              </a:rPr>
              <a:t>veya kısmi taksitler halinde hesaba yatırılır. Ödeme makbuzunun bir sureti yapı sahibi tarafından ilgili idareye ve yapı denetim kuruluşuna verilir.</a:t>
            </a:r>
          </a:p>
        </p:txBody>
      </p:sp>
    </p:spTree>
    <p:extLst>
      <p:ext uri="{BB962C8B-B14F-4D97-AF65-F5344CB8AC3E}">
        <p14:creationId xmlns:p14="http://schemas.microsoft.com/office/powerpoint/2010/main" val="980291035"/>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27</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1273946" y="1702455"/>
            <a:ext cx="6466542" cy="523220"/>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2800" b="1" dirty="0" smtClean="0">
                <a:solidFill>
                  <a:srgbClr val="C00000"/>
                </a:solidFill>
                <a:latin typeface="Times New Roman" pitchFamily="18" charset="0"/>
                <a:cs typeface="Times New Roman" pitchFamily="18" charset="0"/>
              </a:rPr>
              <a:t>İDARİ MÜEYYİDELER</a:t>
            </a:r>
            <a:endParaRPr lang="tr-TR" sz="2800" dirty="0">
              <a:solidFill>
                <a:srgbClr val="C00000"/>
              </a:solidFill>
              <a:latin typeface="Times New Roman" pitchFamily="18" charset="0"/>
              <a:cs typeface="Times New Roman" pitchFamily="18" charset="0"/>
            </a:endParaRPr>
          </a:p>
        </p:txBody>
      </p:sp>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Rectangle 2"/>
          <p:cNvSpPr>
            <a:spLocks noChangeArrowheads="1"/>
          </p:cNvSpPr>
          <p:nvPr/>
        </p:nvSpPr>
        <p:spPr bwMode="auto">
          <a:xfrm>
            <a:off x="2549525" y="2225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
            </a:r>
            <a:br>
              <a:rPr kumimoji="0" lang="tr-TR" sz="1800" b="0" i="0" u="none" strike="noStrike" cap="none" normalizeH="0" baseline="0" smtClean="0">
                <a:ln>
                  <a:noFill/>
                </a:ln>
                <a:solidFill>
                  <a:schemeClr val="tx1"/>
                </a:solidFill>
                <a:effectLst/>
                <a:latin typeface="Arial" pitchFamily="34"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Dikdörtgen 14"/>
          <p:cNvSpPr/>
          <p:nvPr/>
        </p:nvSpPr>
        <p:spPr>
          <a:xfrm>
            <a:off x="1270581" y="2250414"/>
            <a:ext cx="6466542" cy="461665"/>
          </a:xfrm>
          <a:prstGeom prst="rect">
            <a:avLst/>
          </a:prstGeom>
        </p:spPr>
        <p:txBody>
          <a:bodyPr wrap="square">
            <a:spAutoFit/>
          </a:bodyPr>
          <a:lstStyle/>
          <a:p>
            <a:pPr algn="ctr"/>
            <a:r>
              <a:rPr lang="tr-TR" sz="2400" b="1" dirty="0" smtClean="0">
                <a:solidFill>
                  <a:srgbClr val="0070C0"/>
                </a:solidFill>
                <a:latin typeface="Times New Roman" pitchFamily="18" charset="0"/>
                <a:cs typeface="Times New Roman" pitchFamily="18" charset="0"/>
              </a:rPr>
              <a:t>KANUNUN 8. MADDESİ</a:t>
            </a:r>
            <a:endParaRPr lang="tr-TR" sz="2400" dirty="0">
              <a:solidFill>
                <a:srgbClr val="0070C0"/>
              </a:solidFill>
              <a:latin typeface="Times New Roman" pitchFamily="18" charset="0"/>
              <a:cs typeface="Times New Roman" pitchFamily="18" charset="0"/>
            </a:endParaRPr>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2704726"/>
            <a:ext cx="2879105" cy="191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3792583" y="2837254"/>
            <a:ext cx="5148572" cy="1323439"/>
          </a:xfrm>
          <a:prstGeom prst="rect">
            <a:avLst/>
          </a:prstGeom>
        </p:spPr>
        <p:txBody>
          <a:bodyPr wrap="square">
            <a:spAutoFit/>
          </a:bodyPr>
          <a:lstStyle/>
          <a:p>
            <a:pPr marL="285750" indent="-285750" algn="just">
              <a:buFont typeface="Wingdings" pitchFamily="2" charset="2"/>
              <a:buChar char="q"/>
            </a:pPr>
            <a:r>
              <a:rPr lang="tr-TR" sz="1600" b="1" dirty="0">
                <a:latin typeface="Times New Roman" pitchFamily="18" charset="0"/>
                <a:cs typeface="Times New Roman" pitchFamily="18" charset="0"/>
              </a:rPr>
              <a:t>Kanunun, değişiklikten önceki 8. </a:t>
            </a:r>
            <a:r>
              <a:rPr lang="tr-TR" sz="1600" b="1" dirty="0" smtClean="0">
                <a:latin typeface="Times New Roman" pitchFamily="18" charset="0"/>
                <a:cs typeface="Times New Roman" pitchFamily="18" charset="0"/>
              </a:rPr>
              <a:t>maddesi uyarınca </a:t>
            </a:r>
            <a:r>
              <a:rPr lang="tr-TR" sz="1600" b="1" dirty="0">
                <a:latin typeface="Times New Roman" pitchFamily="18" charset="0"/>
                <a:cs typeface="Times New Roman" pitchFamily="18" charset="0"/>
              </a:rPr>
              <a:t>denetim sorumluluklarını </a:t>
            </a:r>
            <a:r>
              <a:rPr lang="tr-TR" sz="1600" b="1" dirty="0" smtClean="0">
                <a:latin typeface="Times New Roman" pitchFamily="18" charset="0"/>
                <a:cs typeface="Times New Roman" pitchFamily="18" charset="0"/>
              </a:rPr>
              <a:t>yerine getirmeyen </a:t>
            </a:r>
            <a:r>
              <a:rPr lang="tr-TR" sz="1600" b="1" dirty="0">
                <a:latin typeface="Times New Roman" pitchFamily="18" charset="0"/>
                <a:cs typeface="Times New Roman" pitchFamily="18" charset="0"/>
              </a:rPr>
              <a:t>yapı denetim kuruluşları </a:t>
            </a:r>
            <a:r>
              <a:rPr lang="tr-TR" sz="1600" b="1" dirty="0" smtClean="0">
                <a:latin typeface="Times New Roman" pitchFamily="18" charset="0"/>
                <a:cs typeface="Times New Roman" pitchFamily="18" charset="0"/>
              </a:rPr>
              <a:t>ve sorumluları </a:t>
            </a:r>
            <a:r>
              <a:rPr lang="tr-TR" sz="1600" b="1" dirty="0">
                <a:latin typeface="Times New Roman" pitchFamily="18" charset="0"/>
                <a:cs typeface="Times New Roman" pitchFamily="18" charset="0"/>
              </a:rPr>
              <a:t>hakkında geçici </a:t>
            </a:r>
            <a:r>
              <a:rPr lang="tr-TR" sz="1600" b="1" dirty="0" smtClean="0">
                <a:latin typeface="Times New Roman" pitchFamily="18" charset="0"/>
                <a:cs typeface="Times New Roman" pitchFamily="18" charset="0"/>
              </a:rPr>
              <a:t>faaliyet durdurma </a:t>
            </a:r>
            <a:r>
              <a:rPr lang="tr-TR" sz="1600" b="1" dirty="0">
                <a:latin typeface="Times New Roman" pitchFamily="18" charset="0"/>
                <a:cs typeface="Times New Roman" pitchFamily="18" charset="0"/>
              </a:rPr>
              <a:t>ve yapı denetim izin </a:t>
            </a:r>
            <a:r>
              <a:rPr lang="tr-TR" sz="1600" b="1" dirty="0" smtClean="0">
                <a:latin typeface="Times New Roman" pitchFamily="18" charset="0"/>
                <a:cs typeface="Times New Roman" pitchFamily="18" charset="0"/>
              </a:rPr>
              <a:t>belgesinin iptali </a:t>
            </a:r>
            <a:r>
              <a:rPr lang="tr-TR" sz="1600" b="1" dirty="0">
                <a:latin typeface="Times New Roman" pitchFamily="18" charset="0"/>
                <a:cs typeface="Times New Roman" pitchFamily="18" charset="0"/>
              </a:rPr>
              <a:t>gibi idari müeyyideler </a:t>
            </a:r>
            <a:r>
              <a:rPr lang="tr-TR" sz="1600" b="1" dirty="0" smtClean="0">
                <a:latin typeface="Times New Roman" pitchFamily="18" charset="0"/>
                <a:cs typeface="Times New Roman" pitchFamily="18" charset="0"/>
              </a:rPr>
              <a:t>uygulanmakta idi</a:t>
            </a:r>
            <a:r>
              <a:rPr lang="tr-TR" sz="1600" b="1" dirty="0">
                <a:latin typeface="Times New Roman" pitchFamily="18" charset="0"/>
                <a:cs typeface="Times New Roman" pitchFamily="18" charset="0"/>
              </a:rPr>
              <a:t>.</a:t>
            </a:r>
            <a:endParaRPr lang="tr-TR" sz="1600" dirty="0">
              <a:latin typeface="Times New Roman" pitchFamily="18" charset="0"/>
              <a:cs typeface="Times New Roman" pitchFamily="18" charset="0"/>
            </a:endParaRPr>
          </a:p>
        </p:txBody>
      </p:sp>
      <p:sp>
        <p:nvSpPr>
          <p:cNvPr id="10" name="Dikdörtgen 9"/>
          <p:cNvSpPr/>
          <p:nvPr/>
        </p:nvSpPr>
        <p:spPr>
          <a:xfrm>
            <a:off x="299591" y="4797152"/>
            <a:ext cx="7872809" cy="1323439"/>
          </a:xfrm>
          <a:prstGeom prst="rect">
            <a:avLst/>
          </a:prstGeom>
        </p:spPr>
        <p:txBody>
          <a:bodyPr wrap="square">
            <a:spAutoFit/>
          </a:bodyPr>
          <a:lstStyle/>
          <a:p>
            <a:pPr marL="285750" indent="-285750">
              <a:buFont typeface="Wingdings" pitchFamily="2" charset="2"/>
              <a:buChar char="q"/>
            </a:pPr>
            <a:r>
              <a:rPr lang="tr-TR" sz="1600" b="1" dirty="0">
                <a:latin typeface="Times New Roman" pitchFamily="18" charset="0"/>
                <a:cs typeface="Times New Roman" pitchFamily="18" charset="0"/>
              </a:rPr>
              <a:t>4708 Sayılı Kanunun, 6645 sayılı Kanun ile değişik </a:t>
            </a:r>
            <a:r>
              <a:rPr lang="tr-TR" sz="1600" b="1" dirty="0" smtClean="0">
                <a:latin typeface="Times New Roman" pitchFamily="18" charset="0"/>
                <a:cs typeface="Times New Roman" pitchFamily="18" charset="0"/>
              </a:rPr>
              <a:t>8. maddesi uyarınca; Denetim sorumluluğunu yerine getirmeyen </a:t>
            </a:r>
            <a:r>
              <a:rPr lang="tr-TR" sz="1600" b="1" dirty="0">
                <a:latin typeface="Times New Roman" pitchFamily="18" charset="0"/>
                <a:cs typeface="Times New Roman" pitchFamily="18" charset="0"/>
              </a:rPr>
              <a:t>Yapı Denetim </a:t>
            </a:r>
            <a:r>
              <a:rPr lang="tr-TR" sz="1600" b="1" dirty="0" smtClean="0">
                <a:latin typeface="Times New Roman" pitchFamily="18" charset="0"/>
                <a:cs typeface="Times New Roman" pitchFamily="18" charset="0"/>
              </a:rPr>
              <a:t>Kuruluşları Hakkında</a:t>
            </a:r>
            <a:r>
              <a:rPr lang="tr-TR" sz="1600" b="1" dirty="0">
                <a:latin typeface="Times New Roman" pitchFamily="18" charset="0"/>
                <a:cs typeface="Times New Roman" pitchFamily="18" charset="0"/>
              </a:rPr>
              <a:t>;</a:t>
            </a:r>
          </a:p>
          <a:p>
            <a:r>
              <a:rPr lang="tr-TR" sz="1600" b="1" dirty="0">
                <a:latin typeface="Times New Roman" pitchFamily="18" charset="0"/>
                <a:cs typeface="Times New Roman" pitchFamily="18" charset="0"/>
              </a:rPr>
              <a:t>-İdari Para Cezası,</a:t>
            </a:r>
          </a:p>
          <a:p>
            <a:r>
              <a:rPr lang="tr-TR" sz="1600" b="1" dirty="0">
                <a:latin typeface="Times New Roman" pitchFamily="18" charset="0"/>
                <a:cs typeface="Times New Roman" pitchFamily="18" charset="0"/>
              </a:rPr>
              <a:t>-Yeni İş Almaktan Men Cezası,</a:t>
            </a:r>
          </a:p>
          <a:p>
            <a:r>
              <a:rPr lang="tr-TR" sz="1600" b="1" dirty="0">
                <a:latin typeface="Times New Roman" pitchFamily="18" charset="0"/>
                <a:cs typeface="Times New Roman" pitchFamily="18" charset="0"/>
              </a:rPr>
              <a:t>-Denetim Faaliyetine Son verme Cezası (İzin </a:t>
            </a:r>
            <a:r>
              <a:rPr lang="tr-TR" sz="1600" b="1" dirty="0" smtClean="0">
                <a:latin typeface="Times New Roman" pitchFamily="18" charset="0"/>
                <a:cs typeface="Times New Roman" pitchFamily="18" charset="0"/>
              </a:rPr>
              <a:t>Belgesi İptali</a:t>
            </a:r>
            <a:r>
              <a:rPr lang="tr-TR" sz="1600" b="1" dirty="0">
                <a:latin typeface="Times New Roman" pitchFamily="18" charset="0"/>
                <a:cs typeface="Times New Roman" pitchFamily="18" charset="0"/>
              </a:rPr>
              <a:t>)</a:t>
            </a:r>
            <a:endParaRPr lang="tr-TR" sz="1600" dirty="0">
              <a:latin typeface="Times New Roman" pitchFamily="18" charset="0"/>
              <a:cs typeface="Times New Roman" pitchFamily="18" charset="0"/>
            </a:endParaRPr>
          </a:p>
        </p:txBody>
      </p:sp>
    </p:spTree>
    <p:extLst>
      <p:ext uri="{BB962C8B-B14F-4D97-AF65-F5344CB8AC3E}">
        <p14:creationId xmlns:p14="http://schemas.microsoft.com/office/powerpoint/2010/main" val="417766424"/>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28</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Rectangle 2"/>
          <p:cNvSpPr>
            <a:spLocks noChangeArrowheads="1"/>
          </p:cNvSpPr>
          <p:nvPr/>
        </p:nvSpPr>
        <p:spPr bwMode="auto">
          <a:xfrm>
            <a:off x="2549525" y="2225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
            </a:r>
            <a:br>
              <a:rPr kumimoji="0" lang="tr-TR" sz="1800" b="0" i="0" u="none" strike="noStrike" cap="none" normalizeH="0" baseline="0" smtClean="0">
                <a:ln>
                  <a:noFill/>
                </a:ln>
                <a:solidFill>
                  <a:schemeClr val="tx1"/>
                </a:solidFill>
                <a:effectLst/>
                <a:latin typeface="Arial" pitchFamily="34"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Dikdörtgen 14"/>
          <p:cNvSpPr/>
          <p:nvPr/>
        </p:nvSpPr>
        <p:spPr>
          <a:xfrm>
            <a:off x="751028" y="1788748"/>
            <a:ext cx="7784032"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2400" b="1" dirty="0" smtClean="0">
                <a:solidFill>
                  <a:srgbClr val="0070C0"/>
                </a:solidFill>
                <a:latin typeface="Times New Roman" pitchFamily="18" charset="0"/>
                <a:cs typeface="Times New Roman" pitchFamily="18" charset="0"/>
              </a:rPr>
              <a:t>KANUNUN 8. MADDESİ-İDARİ PARA CEZALARI</a:t>
            </a:r>
            <a:endParaRPr lang="tr-TR" sz="2400" dirty="0">
              <a:solidFill>
                <a:srgbClr val="0070C0"/>
              </a:solidFill>
              <a:latin typeface="Times New Roman" pitchFamily="18" charset="0"/>
              <a:cs typeface="Times New Roman" pitchFamily="18" charset="0"/>
            </a:endParaRPr>
          </a:p>
        </p:txBody>
      </p:sp>
      <p:sp>
        <p:nvSpPr>
          <p:cNvPr id="13" name="Dikdörtgen 12"/>
          <p:cNvSpPr/>
          <p:nvPr/>
        </p:nvSpPr>
        <p:spPr>
          <a:xfrm>
            <a:off x="1021917" y="3645024"/>
            <a:ext cx="7452832" cy="2062103"/>
          </a:xfrm>
          <a:prstGeom prst="rect">
            <a:avLst/>
          </a:prstGeom>
        </p:spPr>
        <p:txBody>
          <a:bodyPr wrap="square">
            <a:spAutoFit/>
          </a:bodyPr>
          <a:lstStyle/>
          <a:p>
            <a:pPr marL="285750" indent="-285750">
              <a:buFont typeface="Wingdings" pitchFamily="2" charset="2"/>
              <a:buChar char="q"/>
            </a:pPr>
            <a:r>
              <a:rPr lang="tr-TR" sz="1600" dirty="0" smtClean="0">
                <a:latin typeface="Times New Roman" pitchFamily="18" charset="0"/>
                <a:cs typeface="Times New Roman" pitchFamily="18" charset="0"/>
              </a:rPr>
              <a:t>Denetim </a:t>
            </a:r>
            <a:r>
              <a:rPr lang="tr-TR" sz="1600" dirty="0">
                <a:latin typeface="Times New Roman" pitchFamily="18" charset="0"/>
                <a:cs typeface="Times New Roman" pitchFamily="18" charset="0"/>
              </a:rPr>
              <a:t>personelinin görevi başında bulunmaması veya yapı </a:t>
            </a:r>
            <a:r>
              <a:rPr lang="tr-TR" sz="1600" dirty="0" smtClean="0">
                <a:latin typeface="Times New Roman" pitchFamily="18" charset="0"/>
                <a:cs typeface="Times New Roman" pitchFamily="18" charset="0"/>
              </a:rPr>
              <a:t>denetim kuruluşunun </a:t>
            </a:r>
            <a:r>
              <a:rPr lang="tr-TR" sz="1600" dirty="0">
                <a:latin typeface="Times New Roman" pitchFamily="18" charset="0"/>
                <a:cs typeface="Times New Roman" pitchFamily="18" charset="0"/>
              </a:rPr>
              <a:t>denetim personeline görevi ile ilgili yazılı olarak </a:t>
            </a:r>
            <a:r>
              <a:rPr lang="tr-TR" sz="1600" dirty="0" smtClean="0">
                <a:latin typeface="Times New Roman" pitchFamily="18" charset="0"/>
                <a:cs typeface="Times New Roman" pitchFamily="18" charset="0"/>
              </a:rPr>
              <a:t>bilgi vermediğinin </a:t>
            </a:r>
            <a:r>
              <a:rPr lang="tr-TR" sz="1600" dirty="0">
                <a:latin typeface="Times New Roman" pitchFamily="18" charset="0"/>
                <a:cs typeface="Times New Roman" pitchFamily="18" charset="0"/>
              </a:rPr>
              <a:t>anlaşılması</a:t>
            </a:r>
            <a:r>
              <a:rPr lang="tr-TR" sz="1600" dirty="0" smtClean="0">
                <a:latin typeface="Times New Roman" pitchFamily="18" charset="0"/>
                <a:cs typeface="Times New Roman" pitchFamily="18" charset="0"/>
              </a:rPr>
              <a:t>,</a:t>
            </a:r>
          </a:p>
          <a:p>
            <a:pPr marL="285750" indent="-285750">
              <a:buFont typeface="Wingdings" pitchFamily="2" charset="2"/>
              <a:buChar char="q"/>
            </a:pPr>
            <a:endParaRPr lang="tr-TR" sz="1600" dirty="0">
              <a:latin typeface="Times New Roman" pitchFamily="18" charset="0"/>
              <a:cs typeface="Times New Roman" pitchFamily="18" charset="0"/>
            </a:endParaRPr>
          </a:p>
          <a:p>
            <a:pPr marL="285750" indent="-285750">
              <a:buFont typeface="Wingdings" pitchFamily="2" charset="2"/>
              <a:buChar char="q"/>
            </a:pPr>
            <a:r>
              <a:rPr lang="tr-TR" sz="1600" dirty="0" smtClean="0">
                <a:latin typeface="Times New Roman" pitchFamily="18" charset="0"/>
                <a:cs typeface="Times New Roman" pitchFamily="18" charset="0"/>
              </a:rPr>
              <a:t>Mevzuatın </a:t>
            </a:r>
            <a:r>
              <a:rPr lang="tr-TR" sz="1600" dirty="0">
                <a:latin typeface="Times New Roman" pitchFamily="18" charset="0"/>
                <a:cs typeface="Times New Roman" pitchFamily="18" charset="0"/>
              </a:rPr>
              <a:t>öngördüğü evrakın tanziminde eksiklik veya kusur bulunması</a:t>
            </a:r>
            <a:r>
              <a:rPr lang="tr-TR" sz="1600" dirty="0" smtClean="0">
                <a:latin typeface="Times New Roman" pitchFamily="18" charset="0"/>
                <a:cs typeface="Times New Roman" pitchFamily="18" charset="0"/>
              </a:rPr>
              <a:t>,</a:t>
            </a:r>
          </a:p>
          <a:p>
            <a:endParaRPr lang="tr-TR" sz="1600" dirty="0">
              <a:latin typeface="Times New Roman" pitchFamily="18" charset="0"/>
              <a:cs typeface="Times New Roman" pitchFamily="18" charset="0"/>
            </a:endParaRPr>
          </a:p>
          <a:p>
            <a:pPr marL="285750" indent="-285750">
              <a:buFont typeface="Wingdings" pitchFamily="2" charset="2"/>
              <a:buChar char="q"/>
            </a:pPr>
            <a:r>
              <a:rPr lang="tr-TR" sz="1600" dirty="0" smtClean="0">
                <a:latin typeface="Times New Roman" pitchFamily="18" charset="0"/>
                <a:cs typeface="Times New Roman" pitchFamily="18" charset="0"/>
              </a:rPr>
              <a:t>2</a:t>
            </a:r>
            <a:r>
              <a:rPr lang="tr-TR" sz="1600" dirty="0">
                <a:latin typeface="Times New Roman" pitchFamily="18" charset="0"/>
                <a:cs typeface="Times New Roman" pitchFamily="18" charset="0"/>
              </a:rPr>
              <a:t>. maddenin dördüncü fıkrasının (b) veya (f) bendinde </a:t>
            </a:r>
            <a:r>
              <a:rPr lang="tr-TR" sz="1600" dirty="0" smtClean="0">
                <a:latin typeface="Times New Roman" pitchFamily="18" charset="0"/>
                <a:cs typeface="Times New Roman" pitchFamily="18" charset="0"/>
              </a:rPr>
              <a:t>belirtilen görevlerin yerine </a:t>
            </a:r>
            <a:r>
              <a:rPr lang="tr-TR" sz="1600" dirty="0">
                <a:latin typeface="Times New Roman" pitchFamily="18" charset="0"/>
                <a:cs typeface="Times New Roman" pitchFamily="18" charset="0"/>
              </a:rPr>
              <a:t>getirilmemesi, hâllerinde, tespite konu yapının </a:t>
            </a:r>
            <a:r>
              <a:rPr lang="tr-TR" sz="1600" dirty="0">
                <a:solidFill>
                  <a:srgbClr val="FF0000"/>
                </a:solidFill>
                <a:latin typeface="Times New Roman" pitchFamily="18" charset="0"/>
                <a:cs typeface="Times New Roman" pitchFamily="18" charset="0"/>
              </a:rPr>
              <a:t>yapı denetimi </a:t>
            </a:r>
            <a:r>
              <a:rPr lang="tr-TR" sz="1600" dirty="0" smtClean="0">
                <a:solidFill>
                  <a:srgbClr val="FF0000"/>
                </a:solidFill>
                <a:latin typeface="Times New Roman" pitchFamily="18" charset="0"/>
                <a:cs typeface="Times New Roman" pitchFamily="18" charset="0"/>
              </a:rPr>
              <a:t>hizmet sözleşmesi </a:t>
            </a:r>
            <a:r>
              <a:rPr lang="tr-TR" sz="1600" dirty="0">
                <a:solidFill>
                  <a:srgbClr val="FF0000"/>
                </a:solidFill>
                <a:latin typeface="Times New Roman" pitchFamily="18" charset="0"/>
                <a:cs typeface="Times New Roman" pitchFamily="18" charset="0"/>
              </a:rPr>
              <a:t>bedelinin %10’u kadar idari para cezası,</a:t>
            </a:r>
          </a:p>
        </p:txBody>
      </p:sp>
      <p:pic>
        <p:nvPicPr>
          <p:cNvPr id="2457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4621" y="2403764"/>
            <a:ext cx="1614985" cy="107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6270" y="2412561"/>
            <a:ext cx="1765255" cy="1086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013878"/>
      </p:ext>
    </p:extLst>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29</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Rectangle 2"/>
          <p:cNvSpPr>
            <a:spLocks noChangeArrowheads="1"/>
          </p:cNvSpPr>
          <p:nvPr/>
        </p:nvSpPr>
        <p:spPr bwMode="auto">
          <a:xfrm>
            <a:off x="2549525" y="2225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
            </a:r>
            <a:br>
              <a:rPr kumimoji="0" lang="tr-TR" sz="1800" b="0" i="0" u="none" strike="noStrike" cap="none" normalizeH="0" baseline="0" smtClean="0">
                <a:ln>
                  <a:noFill/>
                </a:ln>
                <a:solidFill>
                  <a:schemeClr val="tx1"/>
                </a:solidFill>
                <a:effectLst/>
                <a:latin typeface="Arial" pitchFamily="34"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Dikdörtgen 14"/>
          <p:cNvSpPr/>
          <p:nvPr/>
        </p:nvSpPr>
        <p:spPr>
          <a:xfrm>
            <a:off x="751028" y="1788748"/>
            <a:ext cx="7784032"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2400" b="1" dirty="0" smtClean="0">
                <a:solidFill>
                  <a:srgbClr val="0070C0"/>
                </a:solidFill>
                <a:latin typeface="Times New Roman" pitchFamily="18" charset="0"/>
                <a:cs typeface="Times New Roman" pitchFamily="18" charset="0"/>
              </a:rPr>
              <a:t>KANUNUN 8. MADDESİ-İDARİ PARA CEZALARI</a:t>
            </a:r>
            <a:endParaRPr lang="tr-TR" sz="2400" dirty="0">
              <a:solidFill>
                <a:srgbClr val="0070C0"/>
              </a:solidFill>
              <a:latin typeface="Times New Roman" pitchFamily="18" charset="0"/>
              <a:cs typeface="Times New Roman" pitchFamily="18" charset="0"/>
            </a:endParaRPr>
          </a:p>
        </p:txBody>
      </p:sp>
      <p:sp>
        <p:nvSpPr>
          <p:cNvPr id="13" name="Dikdörtgen 12"/>
          <p:cNvSpPr/>
          <p:nvPr/>
        </p:nvSpPr>
        <p:spPr>
          <a:xfrm>
            <a:off x="1021917" y="3645024"/>
            <a:ext cx="7452832" cy="2062103"/>
          </a:xfrm>
          <a:prstGeom prst="rect">
            <a:avLst/>
          </a:prstGeom>
        </p:spPr>
        <p:txBody>
          <a:bodyPr wrap="square">
            <a:spAutoFit/>
          </a:bodyPr>
          <a:lstStyle/>
          <a:p>
            <a:pPr marL="285750" indent="-285750" algn="just">
              <a:buFont typeface="Wingdings" pitchFamily="2" charset="2"/>
              <a:buChar char="q"/>
            </a:pPr>
            <a:r>
              <a:rPr lang="tr-TR" sz="1600" dirty="0">
                <a:latin typeface="Times New Roman" pitchFamily="18" charset="0"/>
                <a:cs typeface="Times New Roman" pitchFamily="18" charset="0"/>
              </a:rPr>
              <a:t>Hataların yapının taşıyıcı sistemini etkilememesi kaydı ile, 2 </a:t>
            </a:r>
            <a:r>
              <a:rPr lang="tr-TR" sz="1600" dirty="0" err="1">
                <a:latin typeface="Times New Roman" pitchFamily="18" charset="0"/>
                <a:cs typeface="Times New Roman" pitchFamily="18" charset="0"/>
              </a:rPr>
              <a:t>nci</a:t>
            </a:r>
            <a:r>
              <a:rPr lang="tr-TR" sz="1600" dirty="0">
                <a:latin typeface="Times New Roman" pitchFamily="18" charset="0"/>
                <a:cs typeface="Times New Roman" pitchFamily="18" charset="0"/>
              </a:rPr>
              <a:t> maddenin dördüncü fıkrasının (a) veya (c) ile (g) bentlerinde belirtilen görevlerin yerine getirilmediğinin tespiti hâlinde, tespite konu olan </a:t>
            </a:r>
            <a:r>
              <a:rPr lang="tr-TR" sz="1600" dirty="0">
                <a:solidFill>
                  <a:srgbClr val="FF0000"/>
                </a:solidFill>
                <a:latin typeface="Times New Roman" pitchFamily="18" charset="0"/>
                <a:cs typeface="Times New Roman" pitchFamily="18" charset="0"/>
              </a:rPr>
              <a:t>yapı denetimi hizmet sözleşmesi bedelinin %20’si kadar idari para </a:t>
            </a:r>
            <a:r>
              <a:rPr lang="tr-TR" sz="1600" dirty="0" smtClean="0">
                <a:solidFill>
                  <a:srgbClr val="FF0000"/>
                </a:solidFill>
                <a:latin typeface="Times New Roman" pitchFamily="18" charset="0"/>
                <a:cs typeface="Times New Roman" pitchFamily="18" charset="0"/>
              </a:rPr>
              <a:t>cezası,</a:t>
            </a:r>
            <a:r>
              <a:rPr lang="tr-TR" sz="1600" dirty="0" smtClean="0">
                <a:latin typeface="Times New Roman" pitchFamily="18" charset="0"/>
                <a:cs typeface="Times New Roman" pitchFamily="18" charset="0"/>
              </a:rPr>
              <a:t> </a:t>
            </a:r>
            <a:endParaRPr lang="tr-TR" sz="1600" dirty="0">
              <a:latin typeface="Times New Roman" pitchFamily="18" charset="0"/>
              <a:cs typeface="Times New Roman" pitchFamily="18" charset="0"/>
            </a:endParaRPr>
          </a:p>
          <a:p>
            <a:pPr algn="just"/>
            <a:endParaRPr lang="tr-TR" sz="1600" dirty="0">
              <a:latin typeface="Times New Roman" pitchFamily="18" charset="0"/>
              <a:cs typeface="Times New Roman" pitchFamily="18" charset="0"/>
            </a:endParaRPr>
          </a:p>
          <a:p>
            <a:pPr marL="285750" indent="-285750" algn="just">
              <a:buFont typeface="Wingdings" pitchFamily="2" charset="2"/>
              <a:buChar char="q"/>
            </a:pPr>
            <a:r>
              <a:rPr lang="tr-TR" sz="1600" dirty="0" smtClean="0">
                <a:latin typeface="Times New Roman" pitchFamily="18" charset="0"/>
                <a:cs typeface="Times New Roman" pitchFamily="18" charset="0"/>
              </a:rPr>
              <a:t>2 </a:t>
            </a:r>
            <a:r>
              <a:rPr lang="tr-TR" sz="1600" dirty="0" err="1">
                <a:latin typeface="Times New Roman" pitchFamily="18" charset="0"/>
                <a:cs typeface="Times New Roman" pitchFamily="18" charset="0"/>
              </a:rPr>
              <a:t>nci</a:t>
            </a:r>
            <a:r>
              <a:rPr lang="tr-TR" sz="1600" dirty="0">
                <a:latin typeface="Times New Roman" pitchFamily="18" charset="0"/>
                <a:cs typeface="Times New Roman" pitchFamily="18" charset="0"/>
              </a:rPr>
              <a:t> maddenin dördüncü fıkrasının (d) veya (e) veya (h) veya (ı) bentlerinde belirtilen görevlerin yerine getirilmediğinin tespiti hâlinde, tespite konu yapının </a:t>
            </a:r>
            <a:r>
              <a:rPr lang="tr-TR" sz="1600" dirty="0">
                <a:solidFill>
                  <a:srgbClr val="FF0000"/>
                </a:solidFill>
                <a:latin typeface="Times New Roman" pitchFamily="18" charset="0"/>
                <a:cs typeface="Times New Roman" pitchFamily="18" charset="0"/>
              </a:rPr>
              <a:t>yapı denetimi hizmet sözleşmesi bedelinin %30’u kadar idari para </a:t>
            </a:r>
            <a:r>
              <a:rPr lang="tr-TR" sz="1600" dirty="0" smtClean="0">
                <a:solidFill>
                  <a:srgbClr val="FF0000"/>
                </a:solidFill>
                <a:latin typeface="Times New Roman" pitchFamily="18" charset="0"/>
                <a:cs typeface="Times New Roman" pitchFamily="18" charset="0"/>
              </a:rPr>
              <a:t>cezası,</a:t>
            </a:r>
            <a:r>
              <a:rPr lang="tr-TR" sz="1600" dirty="0" smtClean="0">
                <a:latin typeface="Times New Roman" pitchFamily="18" charset="0"/>
                <a:cs typeface="Times New Roman" pitchFamily="18" charset="0"/>
              </a:rPr>
              <a:t> </a:t>
            </a:r>
            <a:endParaRPr lang="tr-TR" sz="1600" dirty="0">
              <a:solidFill>
                <a:srgbClr val="FF0000"/>
              </a:solidFill>
              <a:latin typeface="Times New Roman" pitchFamily="18" charset="0"/>
              <a:cs typeface="Times New Roman" pitchFamily="18" charset="0"/>
            </a:endParaRPr>
          </a:p>
        </p:txBody>
      </p:sp>
      <p:pic>
        <p:nvPicPr>
          <p:cNvPr id="2457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4621" y="2403764"/>
            <a:ext cx="1614985" cy="107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6270" y="2412561"/>
            <a:ext cx="1765255" cy="1086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053524"/>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3</a:t>
            </a:fld>
            <a:endParaRPr lang="tr-TR" dirty="0"/>
          </a:p>
        </p:txBody>
      </p:sp>
      <p:sp>
        <p:nvSpPr>
          <p:cNvPr id="5" name="4 İçerik Yer Tutucusu"/>
          <p:cNvSpPr>
            <a:spLocks noGrp="1"/>
          </p:cNvSpPr>
          <p:nvPr>
            <p:ph sz="quarter" idx="1"/>
          </p:nvPr>
        </p:nvSpPr>
        <p:spPr/>
        <p:txBody>
          <a:bodyPr>
            <a:noAutofit/>
          </a:bodyPr>
          <a:lstStyle/>
          <a:p>
            <a:pPr algn="just">
              <a:buNone/>
            </a:pPr>
            <a:endParaRPr lang="tr-TR" sz="1400" dirty="0">
              <a:latin typeface="Times New Roman" panose="02020603050405020304" pitchFamily="18" charset="0"/>
              <a:cs typeface="Times New Roman" panose="02020603050405020304" pitchFamily="18" charset="0"/>
            </a:endParaRPr>
          </a:p>
          <a:p>
            <a:pPr algn="just">
              <a:buNone/>
            </a:pPr>
            <a:endParaRPr lang="tr-TR" sz="1400" dirty="0" smtClean="0">
              <a:latin typeface="Times New Roman" panose="02020603050405020304" pitchFamily="18" charset="0"/>
              <a:cs typeface="Times New Roman" panose="02020603050405020304" pitchFamily="18" charset="0"/>
            </a:endParaRPr>
          </a:p>
          <a:p>
            <a:pPr algn="just">
              <a:buNone/>
            </a:pPr>
            <a:endParaRPr lang="tr-TR" sz="1400" dirty="0" smtClean="0">
              <a:latin typeface="Times New Roman" panose="02020603050405020304" pitchFamily="18" charset="0"/>
              <a:cs typeface="Times New Roman" panose="02020603050405020304" pitchFamily="18" charset="0"/>
            </a:endParaRPr>
          </a:p>
          <a:p>
            <a:pPr algn="just">
              <a:buNone/>
            </a:pPr>
            <a:endParaRPr lang="tr-TR" sz="1400" dirty="0" smtClean="0">
              <a:latin typeface="Times New Roman" panose="02020603050405020304" pitchFamily="18" charset="0"/>
              <a:cs typeface="Times New Roman" panose="02020603050405020304" pitchFamily="18" charset="0"/>
            </a:endParaRPr>
          </a:p>
          <a:p>
            <a:pPr marL="0" indent="0" algn="just">
              <a:buNone/>
            </a:pPr>
            <a:endParaRPr lang="tr-TR" sz="1400"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952625" y="2636912"/>
            <a:ext cx="7646734" cy="1569660"/>
          </a:xfrm>
          <a:prstGeom prst="rect">
            <a:avLst/>
          </a:prstGeom>
        </p:spPr>
        <p:txBody>
          <a:bodyPr wrap="square">
            <a:spAutoFit/>
          </a:bodyPr>
          <a:lstStyle/>
          <a:p>
            <a:pPr marL="342900" indent="-342900" algn="just">
              <a:buFont typeface="Wingdings" pitchFamily="2" charset="2"/>
              <a:buChar char="q"/>
            </a:pPr>
            <a:r>
              <a:rPr lang="tr-TR" sz="2400" dirty="0" smtClean="0">
                <a:latin typeface="Times New Roman" pitchFamily="18" charset="0"/>
                <a:cs typeface="Times New Roman" pitchFamily="18" charset="0"/>
              </a:rPr>
              <a:t>Can </a:t>
            </a:r>
            <a:r>
              <a:rPr lang="tr-TR" sz="2400" dirty="0">
                <a:latin typeface="Times New Roman" pitchFamily="18" charset="0"/>
                <a:cs typeface="Times New Roman" pitchFamily="18" charset="0"/>
              </a:rPr>
              <a:t>ve mal güvenliğini </a:t>
            </a:r>
            <a:r>
              <a:rPr lang="tr-TR" sz="2400" dirty="0" err="1">
                <a:latin typeface="Times New Roman" pitchFamily="18" charset="0"/>
                <a:cs typeface="Times New Roman" pitchFamily="18" charset="0"/>
              </a:rPr>
              <a:t>teminen</a:t>
            </a:r>
            <a:r>
              <a:rPr lang="tr-TR" sz="2400" dirty="0">
                <a:latin typeface="Times New Roman" pitchFamily="18" charset="0"/>
                <a:cs typeface="Times New Roman" pitchFamily="18" charset="0"/>
              </a:rPr>
              <a:t>, imar plânına, fen, sanat ve sağlık kurallarına, standartlara uygun kaliteli yapı yapılması için proje ve yapı denetimini sağlamak ve yapı denetimine ilişkin usul ve esasları </a:t>
            </a:r>
            <a:r>
              <a:rPr lang="tr-TR" sz="2400" dirty="0" smtClean="0">
                <a:latin typeface="Times New Roman" pitchFamily="18" charset="0"/>
                <a:cs typeface="Times New Roman" pitchFamily="18" charset="0"/>
              </a:rPr>
              <a:t>düzenlemektir.</a:t>
            </a:r>
            <a:endParaRPr lang="tr-TR" sz="2400" dirty="0">
              <a:latin typeface="Times New Roman" pitchFamily="18" charset="0"/>
              <a:cs typeface="Times New Roman" pitchFamily="18" charset="0"/>
            </a:endParaRPr>
          </a:p>
        </p:txBody>
      </p:sp>
      <p:sp>
        <p:nvSpPr>
          <p:cNvPr id="9" name="Dikdörtgen 8"/>
          <p:cNvSpPr/>
          <p:nvPr/>
        </p:nvSpPr>
        <p:spPr>
          <a:xfrm>
            <a:off x="3029261" y="1798373"/>
            <a:ext cx="3039615" cy="707886"/>
          </a:xfrm>
          <a:prstGeom prst="rect">
            <a:avLst/>
          </a:prstGeom>
          <a:effectLst>
            <a:outerShdw blurRad="50800" dist="38100" dir="2700000" algn="tl" rotWithShape="0">
              <a:prstClr val="black">
                <a:alpha val="40000"/>
              </a:prstClr>
            </a:outerShdw>
          </a:effectLst>
        </p:spPr>
        <p:txBody>
          <a:bodyPr wrap="none">
            <a:spAutoFit/>
          </a:bodyPr>
          <a:lstStyle/>
          <a:p>
            <a:r>
              <a:rPr lang="tr-TR" sz="4000" dirty="0">
                <a:solidFill>
                  <a:srgbClr val="C00000"/>
                </a:solidFill>
              </a:rPr>
              <a:t>Kanunun </a:t>
            </a:r>
            <a:r>
              <a:rPr lang="tr-TR" sz="4000" dirty="0" smtClean="0">
                <a:solidFill>
                  <a:srgbClr val="C00000"/>
                </a:solidFill>
              </a:rPr>
              <a:t>amacı</a:t>
            </a:r>
            <a:endParaRPr lang="tr-TR" sz="4000" dirty="0">
              <a:solidFill>
                <a:srgbClr val="C000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4365104"/>
            <a:ext cx="2690442" cy="1738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16665"/>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30</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Rectangle 2"/>
          <p:cNvSpPr>
            <a:spLocks noChangeArrowheads="1"/>
          </p:cNvSpPr>
          <p:nvPr/>
        </p:nvSpPr>
        <p:spPr bwMode="auto">
          <a:xfrm>
            <a:off x="2549525" y="2225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
            </a:r>
            <a:br>
              <a:rPr kumimoji="0" lang="tr-TR" sz="1800" b="0" i="0" u="none" strike="noStrike" cap="none" normalizeH="0" baseline="0" smtClean="0">
                <a:ln>
                  <a:noFill/>
                </a:ln>
                <a:solidFill>
                  <a:schemeClr val="tx1"/>
                </a:solidFill>
                <a:effectLst/>
                <a:latin typeface="Arial" pitchFamily="34"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Dikdörtgen 14"/>
          <p:cNvSpPr/>
          <p:nvPr/>
        </p:nvSpPr>
        <p:spPr>
          <a:xfrm>
            <a:off x="751028" y="1788748"/>
            <a:ext cx="7784032"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2400" b="1" dirty="0" smtClean="0">
                <a:solidFill>
                  <a:srgbClr val="0070C0"/>
                </a:solidFill>
                <a:latin typeface="Times New Roman" pitchFamily="18" charset="0"/>
                <a:cs typeface="Times New Roman" pitchFamily="18" charset="0"/>
              </a:rPr>
              <a:t>KANUNUN 8. MADDESİ-İDARİ PARA CEZALARI</a:t>
            </a:r>
            <a:endParaRPr lang="tr-TR" sz="2400" dirty="0">
              <a:solidFill>
                <a:srgbClr val="0070C0"/>
              </a:solidFill>
              <a:latin typeface="Times New Roman" pitchFamily="18" charset="0"/>
              <a:cs typeface="Times New Roman" pitchFamily="18" charset="0"/>
            </a:endParaRPr>
          </a:p>
        </p:txBody>
      </p:sp>
      <p:sp>
        <p:nvSpPr>
          <p:cNvPr id="13" name="Dikdörtgen 12"/>
          <p:cNvSpPr/>
          <p:nvPr/>
        </p:nvSpPr>
        <p:spPr>
          <a:xfrm>
            <a:off x="1021917" y="3645024"/>
            <a:ext cx="7452832" cy="1077218"/>
          </a:xfrm>
          <a:prstGeom prst="rect">
            <a:avLst/>
          </a:prstGeom>
        </p:spPr>
        <p:txBody>
          <a:bodyPr wrap="square">
            <a:spAutoFit/>
          </a:bodyPr>
          <a:lstStyle/>
          <a:p>
            <a:pPr marL="285750" indent="-285750" algn="just">
              <a:buFont typeface="Wingdings" pitchFamily="2" charset="2"/>
              <a:buChar char="q"/>
            </a:pPr>
            <a:r>
              <a:rPr lang="tr-TR" sz="1600" dirty="0">
                <a:latin typeface="Times New Roman" pitchFamily="18" charset="0"/>
                <a:cs typeface="Times New Roman" pitchFamily="18" charset="0"/>
              </a:rPr>
              <a:t>Yapı denetim kuruluşlarına denetim sorumluluğunu üstlendiği bir işe yönelik yapılacak tespitler doğrultusunda yukarıdaki bentlerde belirtilen idari müeyyidelerden birden fazla cezanın verilmesinin gerekmesi hâlinde o işe </a:t>
            </a:r>
            <a:r>
              <a:rPr lang="tr-TR" sz="1600" dirty="0">
                <a:solidFill>
                  <a:srgbClr val="FF0000"/>
                </a:solidFill>
                <a:latin typeface="Times New Roman" pitchFamily="18" charset="0"/>
                <a:cs typeface="Times New Roman" pitchFamily="18" charset="0"/>
              </a:rPr>
              <a:t>ait yapı denetim hizmet sözleşmesinin en fazla %50’si kadar idari para cezası verilir. </a:t>
            </a:r>
          </a:p>
        </p:txBody>
      </p:sp>
      <p:pic>
        <p:nvPicPr>
          <p:cNvPr id="2457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4621" y="2403764"/>
            <a:ext cx="1614985" cy="107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6270" y="2412561"/>
            <a:ext cx="1765255" cy="1086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935873"/>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31</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Rectangle 2"/>
          <p:cNvSpPr>
            <a:spLocks noChangeArrowheads="1"/>
          </p:cNvSpPr>
          <p:nvPr/>
        </p:nvSpPr>
        <p:spPr bwMode="auto">
          <a:xfrm>
            <a:off x="2549525" y="2225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
            </a:r>
            <a:br>
              <a:rPr kumimoji="0" lang="tr-TR" sz="1800" b="0" i="0" u="none" strike="noStrike" cap="none" normalizeH="0" baseline="0" smtClean="0">
                <a:ln>
                  <a:noFill/>
                </a:ln>
                <a:solidFill>
                  <a:schemeClr val="tx1"/>
                </a:solidFill>
                <a:effectLst/>
                <a:latin typeface="Arial" pitchFamily="34"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Dikdörtgen 14"/>
          <p:cNvSpPr/>
          <p:nvPr/>
        </p:nvSpPr>
        <p:spPr>
          <a:xfrm>
            <a:off x="751028" y="1788748"/>
            <a:ext cx="7784032"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2400" b="1" dirty="0" smtClean="0">
                <a:solidFill>
                  <a:srgbClr val="0070C0"/>
                </a:solidFill>
                <a:latin typeface="Times New Roman" pitchFamily="18" charset="0"/>
                <a:cs typeface="Times New Roman" pitchFamily="18" charset="0"/>
              </a:rPr>
              <a:t>KANUNUN 8. MADDESİ-İDARİ PARA CEZALARI</a:t>
            </a:r>
            <a:endParaRPr lang="tr-TR" sz="2400" dirty="0">
              <a:solidFill>
                <a:srgbClr val="0070C0"/>
              </a:solidFill>
              <a:latin typeface="Times New Roman" pitchFamily="18" charset="0"/>
              <a:cs typeface="Times New Roman" pitchFamily="18" charset="0"/>
            </a:endParaRPr>
          </a:p>
        </p:txBody>
      </p:sp>
      <p:pic>
        <p:nvPicPr>
          <p:cNvPr id="2457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4621" y="2403764"/>
            <a:ext cx="1614985" cy="107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6270" y="2412561"/>
            <a:ext cx="1765255" cy="1086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899592" y="3861048"/>
            <a:ext cx="7848872" cy="2308324"/>
          </a:xfrm>
          <a:prstGeom prst="rect">
            <a:avLst/>
          </a:prstGeom>
        </p:spPr>
        <p:txBody>
          <a:bodyPr wrap="square">
            <a:spAutoFit/>
          </a:bodyPr>
          <a:lstStyle/>
          <a:p>
            <a:pPr marL="285750" indent="-285750" algn="just">
              <a:buFont typeface="Wingdings" pitchFamily="2" charset="2"/>
              <a:buChar char="q"/>
            </a:pPr>
            <a:r>
              <a:rPr lang="tr-TR" sz="1600" dirty="0">
                <a:latin typeface="Times New Roman" pitchFamily="18" charset="0"/>
                <a:cs typeface="Times New Roman" pitchFamily="18" charset="0"/>
              </a:rPr>
              <a:t>Denetim hizmetinin bu Kanunda yazılı asgari hizmet bedelinden düşük bir bedel ile üstlenildiğinin tespit edilmesi, </a:t>
            </a:r>
            <a:endParaRPr lang="tr-TR" sz="1600" dirty="0" smtClean="0">
              <a:latin typeface="Times New Roman" pitchFamily="18" charset="0"/>
              <a:cs typeface="Times New Roman" pitchFamily="18" charset="0"/>
            </a:endParaRPr>
          </a:p>
          <a:p>
            <a:pPr marL="285750" indent="-285750" algn="just">
              <a:buFont typeface="Wingdings" pitchFamily="2" charset="2"/>
              <a:buChar char="q"/>
            </a:pPr>
            <a:r>
              <a:rPr lang="tr-TR" sz="1600" dirty="0" smtClean="0">
                <a:latin typeface="Times New Roman" pitchFamily="18" charset="0"/>
                <a:cs typeface="Times New Roman" pitchFamily="18" charset="0"/>
              </a:rPr>
              <a:t>Yapı </a:t>
            </a:r>
            <a:r>
              <a:rPr lang="tr-TR" sz="1600" dirty="0">
                <a:latin typeface="Times New Roman" pitchFamily="18" charset="0"/>
                <a:cs typeface="Times New Roman" pitchFamily="18" charset="0"/>
              </a:rPr>
              <a:t>sahibinden veya vekilinden, yapı denetim hesabına yatırılmaksızın yapı denetimi hizmet bedeli alındığının tespit edilmesi, </a:t>
            </a:r>
            <a:r>
              <a:rPr lang="tr-TR" sz="1600" dirty="0" smtClean="0">
                <a:latin typeface="Times New Roman" pitchFamily="18" charset="0"/>
                <a:cs typeface="Times New Roman" pitchFamily="18" charset="0"/>
              </a:rPr>
              <a:t>hâllerinde</a:t>
            </a:r>
            <a:r>
              <a:rPr lang="tr-TR" sz="1600" dirty="0">
                <a:latin typeface="Times New Roman" pitchFamily="18" charset="0"/>
                <a:cs typeface="Times New Roman" pitchFamily="18" charset="0"/>
              </a:rPr>
              <a:t>, </a:t>
            </a:r>
            <a:r>
              <a:rPr lang="tr-TR" sz="1600" dirty="0">
                <a:solidFill>
                  <a:srgbClr val="FF0000"/>
                </a:solidFill>
                <a:latin typeface="Times New Roman" pitchFamily="18" charset="0"/>
                <a:cs typeface="Times New Roman" pitchFamily="18" charset="0"/>
              </a:rPr>
              <a:t>üstlenilen denetim işlerinin tamamına ait</a:t>
            </a:r>
            <a:r>
              <a:rPr lang="tr-TR" sz="1600" dirty="0">
                <a:latin typeface="Times New Roman" pitchFamily="18" charset="0"/>
                <a:cs typeface="Times New Roman" pitchFamily="18" charset="0"/>
              </a:rPr>
              <a:t> </a:t>
            </a:r>
            <a:r>
              <a:rPr lang="tr-TR" sz="1600" dirty="0">
                <a:solidFill>
                  <a:srgbClr val="FF0000"/>
                </a:solidFill>
                <a:latin typeface="Times New Roman" pitchFamily="18" charset="0"/>
                <a:cs typeface="Times New Roman" pitchFamily="18" charset="0"/>
              </a:rPr>
              <a:t>yapı denetimi hizmet sözleşmesi bedelleri toplamının %3’ü kadar idari para cezası </a:t>
            </a:r>
            <a:r>
              <a:rPr lang="tr-TR" sz="1600" dirty="0">
                <a:latin typeface="Times New Roman" pitchFamily="18" charset="0"/>
                <a:cs typeface="Times New Roman" pitchFamily="18" charset="0"/>
              </a:rPr>
              <a:t>verilir. </a:t>
            </a:r>
            <a:endParaRPr lang="tr-TR" sz="1600" dirty="0" smtClean="0">
              <a:latin typeface="Times New Roman" pitchFamily="18" charset="0"/>
              <a:cs typeface="Times New Roman" pitchFamily="18" charset="0"/>
            </a:endParaRPr>
          </a:p>
          <a:p>
            <a:pPr marL="285750" indent="-285750" algn="just">
              <a:buFont typeface="Wingdings" pitchFamily="2" charset="2"/>
              <a:buChar char="q"/>
            </a:pPr>
            <a:r>
              <a:rPr lang="tr-TR" sz="1600" dirty="0" smtClean="0">
                <a:latin typeface="Times New Roman" pitchFamily="18" charset="0"/>
                <a:cs typeface="Times New Roman" pitchFamily="18" charset="0"/>
              </a:rPr>
              <a:t>6 </a:t>
            </a:r>
            <a:r>
              <a:rPr lang="tr-TR" sz="1600" dirty="0" err="1">
                <a:latin typeface="Times New Roman" pitchFamily="18" charset="0"/>
                <a:cs typeface="Times New Roman" pitchFamily="18" charset="0"/>
              </a:rPr>
              <a:t>ncı</a:t>
            </a:r>
            <a:r>
              <a:rPr lang="tr-TR" sz="1600" dirty="0">
                <a:latin typeface="Times New Roman" pitchFamily="18" charset="0"/>
                <a:cs typeface="Times New Roman" pitchFamily="18" charset="0"/>
              </a:rPr>
              <a:t> maddenin birinci fıkrası hükmüne aykırı hareket edilmesi hâlinde üstlenilen </a:t>
            </a:r>
            <a:r>
              <a:rPr lang="tr-TR" sz="1600" dirty="0">
                <a:solidFill>
                  <a:srgbClr val="FF0000"/>
                </a:solidFill>
                <a:latin typeface="Times New Roman" pitchFamily="18" charset="0"/>
                <a:cs typeface="Times New Roman" pitchFamily="18" charset="0"/>
              </a:rPr>
              <a:t>denetim işlerinin tamamına ait yapı denetimi hizmet sözleşmesi bedelleri toplamının %2’si kadar idari para cezası</a:t>
            </a:r>
            <a:r>
              <a:rPr lang="tr-TR" sz="1600" dirty="0">
                <a:latin typeface="Times New Roman" pitchFamily="18" charset="0"/>
                <a:cs typeface="Times New Roman" pitchFamily="18" charset="0"/>
              </a:rPr>
              <a:t> verilir.</a:t>
            </a:r>
          </a:p>
        </p:txBody>
      </p:sp>
    </p:spTree>
    <p:extLst>
      <p:ext uri="{BB962C8B-B14F-4D97-AF65-F5344CB8AC3E}">
        <p14:creationId xmlns:p14="http://schemas.microsoft.com/office/powerpoint/2010/main" val="2767986533"/>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32</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Rectangle 2"/>
          <p:cNvSpPr>
            <a:spLocks noChangeArrowheads="1"/>
          </p:cNvSpPr>
          <p:nvPr/>
        </p:nvSpPr>
        <p:spPr bwMode="auto">
          <a:xfrm>
            <a:off x="2549525" y="2225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
            </a:r>
            <a:br>
              <a:rPr kumimoji="0" lang="tr-TR" sz="1800" b="0" i="0" u="none" strike="noStrike" cap="none" normalizeH="0" baseline="0" smtClean="0">
                <a:ln>
                  <a:noFill/>
                </a:ln>
                <a:solidFill>
                  <a:schemeClr val="tx1"/>
                </a:solidFill>
                <a:effectLst/>
                <a:latin typeface="Arial" pitchFamily="34"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Dikdörtgen 14"/>
          <p:cNvSpPr/>
          <p:nvPr/>
        </p:nvSpPr>
        <p:spPr>
          <a:xfrm>
            <a:off x="751028" y="1788748"/>
            <a:ext cx="7784032"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2400" b="1" dirty="0" smtClean="0">
                <a:solidFill>
                  <a:srgbClr val="0070C0"/>
                </a:solidFill>
                <a:latin typeface="Times New Roman" pitchFamily="18" charset="0"/>
                <a:cs typeface="Times New Roman" pitchFamily="18" charset="0"/>
              </a:rPr>
              <a:t>KANUNUN 8. MADDESİ-İDARİ PARA CEZALARI</a:t>
            </a:r>
            <a:endParaRPr lang="tr-TR" sz="2400" dirty="0">
              <a:solidFill>
                <a:srgbClr val="0070C0"/>
              </a:solidFill>
              <a:latin typeface="Times New Roman" pitchFamily="18" charset="0"/>
              <a:cs typeface="Times New Roman" pitchFamily="18" charset="0"/>
            </a:endParaRPr>
          </a:p>
        </p:txBody>
      </p:sp>
      <p:pic>
        <p:nvPicPr>
          <p:cNvPr id="2457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4621" y="2403764"/>
            <a:ext cx="1614985" cy="107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6270" y="2412561"/>
            <a:ext cx="1765255" cy="1086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a:xfrm>
            <a:off x="898628" y="3645024"/>
            <a:ext cx="7488832" cy="1815882"/>
          </a:xfrm>
          <a:prstGeom prst="rect">
            <a:avLst/>
          </a:prstGeom>
        </p:spPr>
        <p:txBody>
          <a:bodyPr wrap="square">
            <a:spAutoFit/>
          </a:bodyPr>
          <a:lstStyle/>
          <a:p>
            <a:pPr marL="285750" indent="-285750" algn="just">
              <a:buFont typeface="Wingdings" pitchFamily="2" charset="2"/>
              <a:buChar char="q"/>
            </a:pPr>
            <a:r>
              <a:rPr lang="tr-TR" sz="1600" dirty="0">
                <a:latin typeface="Times New Roman" pitchFamily="18" charset="0"/>
                <a:cs typeface="Times New Roman" pitchFamily="18" charset="0"/>
              </a:rPr>
              <a:t>Yapı denetim kuruluşunun, 3 üncü maddenin beşinci fıkrasının </a:t>
            </a:r>
            <a:r>
              <a:rPr lang="tr-TR" sz="1600" dirty="0" smtClean="0">
                <a:latin typeface="Times New Roman" pitchFamily="18" charset="0"/>
                <a:cs typeface="Times New Roman" pitchFamily="18" charset="0"/>
              </a:rPr>
              <a:t>ikinci cümlesi </a:t>
            </a:r>
            <a:r>
              <a:rPr lang="tr-TR" sz="1600" dirty="0">
                <a:latin typeface="Times New Roman" pitchFamily="18" charset="0"/>
                <a:cs typeface="Times New Roman" pitchFamily="18" charset="0"/>
              </a:rPr>
              <a:t>hükmüne </a:t>
            </a:r>
            <a:r>
              <a:rPr lang="tr-TR" sz="1600" i="1" u="sng" dirty="0">
                <a:latin typeface="Times New Roman" pitchFamily="18" charset="0"/>
                <a:cs typeface="Times New Roman" pitchFamily="18" charset="0"/>
              </a:rPr>
              <a:t>(başkaca mesleki ve inşaat işleri ile ilgili ticari </a:t>
            </a:r>
            <a:r>
              <a:rPr lang="tr-TR" sz="1600" i="1" u="sng" dirty="0" smtClean="0">
                <a:latin typeface="Times New Roman" pitchFamily="18" charset="0"/>
                <a:cs typeface="Times New Roman" pitchFamily="18" charset="0"/>
              </a:rPr>
              <a:t>faaliyette bulunulması</a:t>
            </a:r>
            <a:r>
              <a:rPr lang="tr-TR" sz="1600" i="1" u="sng" dirty="0">
                <a:latin typeface="Times New Roman" pitchFamily="18" charset="0"/>
                <a:cs typeface="Times New Roman" pitchFamily="18" charset="0"/>
              </a:rPr>
              <a:t>) </a:t>
            </a:r>
            <a:r>
              <a:rPr lang="tr-TR" sz="1600" dirty="0">
                <a:latin typeface="Times New Roman" pitchFamily="18" charset="0"/>
                <a:cs typeface="Times New Roman" pitchFamily="18" charset="0"/>
              </a:rPr>
              <a:t>aykırı hareket eden veya yapı denetim kuruluşunda </a:t>
            </a:r>
            <a:r>
              <a:rPr lang="tr-TR" sz="1600" dirty="0" smtClean="0">
                <a:latin typeface="Times New Roman" pitchFamily="18" charset="0"/>
                <a:cs typeface="Times New Roman" pitchFamily="18" charset="0"/>
              </a:rPr>
              <a:t>görevli iken </a:t>
            </a:r>
            <a:r>
              <a:rPr lang="tr-TR" sz="1600" dirty="0">
                <a:latin typeface="Times New Roman" pitchFamily="18" charset="0"/>
                <a:cs typeface="Times New Roman" pitchFamily="18" charset="0"/>
              </a:rPr>
              <a:t>laboratuvar kuruluşlarında da görev alan mimar ve mühendislerine </a:t>
            </a:r>
            <a:r>
              <a:rPr lang="tr-TR" sz="1600" dirty="0" smtClean="0">
                <a:latin typeface="Times New Roman" pitchFamily="18" charset="0"/>
                <a:cs typeface="Times New Roman" pitchFamily="18" charset="0"/>
              </a:rPr>
              <a:t>İl Yapı </a:t>
            </a:r>
            <a:r>
              <a:rPr lang="tr-TR" sz="1600" dirty="0">
                <a:latin typeface="Times New Roman" pitchFamily="18" charset="0"/>
                <a:cs typeface="Times New Roman" pitchFamily="18" charset="0"/>
              </a:rPr>
              <a:t>Denetim Komisyonunun teklifi üzerine 5.000 Türk Lirası idari </a:t>
            </a:r>
            <a:r>
              <a:rPr lang="tr-TR" sz="1600" dirty="0" smtClean="0">
                <a:latin typeface="Times New Roman" pitchFamily="18" charset="0"/>
                <a:cs typeface="Times New Roman" pitchFamily="18" charset="0"/>
              </a:rPr>
              <a:t>para cezası verilir.</a:t>
            </a:r>
          </a:p>
          <a:p>
            <a:pPr marL="285750" indent="-285750" algn="just">
              <a:buFont typeface="Wingdings" pitchFamily="2" charset="2"/>
              <a:buChar char="q"/>
            </a:pPr>
            <a:r>
              <a:rPr lang="tr-TR" sz="1600" b="1" dirty="0" smtClean="0">
                <a:latin typeface="Times New Roman" pitchFamily="18" charset="0"/>
                <a:cs typeface="Times New Roman" pitchFamily="18" charset="0"/>
              </a:rPr>
              <a:t>İdari </a:t>
            </a:r>
            <a:r>
              <a:rPr lang="tr-TR" sz="1600" b="1" dirty="0">
                <a:latin typeface="Times New Roman" pitchFamily="18" charset="0"/>
                <a:cs typeface="Times New Roman" pitchFamily="18" charset="0"/>
              </a:rPr>
              <a:t>para cezaları il yapı denetim komisyonlarının teklifi üzerine </a:t>
            </a:r>
            <a:r>
              <a:rPr lang="tr-TR" sz="1600" b="1" dirty="0" smtClean="0">
                <a:latin typeface="Times New Roman" pitchFamily="18" charset="0"/>
                <a:cs typeface="Times New Roman" pitchFamily="18" charset="0"/>
              </a:rPr>
              <a:t>ilgili Valiliklerce </a:t>
            </a:r>
            <a:r>
              <a:rPr lang="tr-TR" sz="1600" b="1" dirty="0">
                <a:latin typeface="Times New Roman" pitchFamily="18" charset="0"/>
                <a:cs typeface="Times New Roman" pitchFamily="18" charset="0"/>
              </a:rPr>
              <a:t>(Çevre ve Şehircilik İl Müdürlüğü) </a:t>
            </a:r>
            <a:r>
              <a:rPr lang="tr-TR" sz="1600" b="1" dirty="0" smtClean="0">
                <a:latin typeface="Times New Roman" pitchFamily="18" charset="0"/>
                <a:cs typeface="Times New Roman" pitchFamily="18" charset="0"/>
              </a:rPr>
              <a:t>uygulanır. </a:t>
            </a:r>
          </a:p>
        </p:txBody>
      </p:sp>
    </p:spTree>
    <p:extLst>
      <p:ext uri="{BB962C8B-B14F-4D97-AF65-F5344CB8AC3E}">
        <p14:creationId xmlns:p14="http://schemas.microsoft.com/office/powerpoint/2010/main" val="3270270333"/>
      </p:ext>
    </p:extLst>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33</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Rectangle 2"/>
          <p:cNvSpPr>
            <a:spLocks noChangeArrowheads="1"/>
          </p:cNvSpPr>
          <p:nvPr/>
        </p:nvSpPr>
        <p:spPr bwMode="auto">
          <a:xfrm>
            <a:off x="2549525" y="2225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
            </a:r>
            <a:br>
              <a:rPr kumimoji="0" lang="tr-TR" sz="1800" b="0" i="0" u="none" strike="noStrike" cap="none" normalizeH="0" baseline="0" smtClean="0">
                <a:ln>
                  <a:noFill/>
                </a:ln>
                <a:solidFill>
                  <a:schemeClr val="tx1"/>
                </a:solidFill>
                <a:effectLst/>
                <a:latin typeface="Arial" pitchFamily="34"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Dikdörtgen 14"/>
          <p:cNvSpPr/>
          <p:nvPr/>
        </p:nvSpPr>
        <p:spPr>
          <a:xfrm>
            <a:off x="751028" y="1788748"/>
            <a:ext cx="7784032"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2400" b="1" dirty="0" smtClean="0">
                <a:solidFill>
                  <a:srgbClr val="0070C0"/>
                </a:solidFill>
                <a:latin typeface="Times New Roman" pitchFamily="18" charset="0"/>
                <a:cs typeface="Times New Roman" pitchFamily="18" charset="0"/>
              </a:rPr>
              <a:t>KANUNUN 8. MADDESİ-İDARİ PARA CEZALARI</a:t>
            </a:r>
            <a:endParaRPr lang="tr-TR" sz="2400" dirty="0">
              <a:solidFill>
                <a:srgbClr val="0070C0"/>
              </a:solidFill>
              <a:latin typeface="Times New Roman" pitchFamily="18" charset="0"/>
              <a:cs typeface="Times New Roman" pitchFamily="18" charset="0"/>
            </a:endParaRPr>
          </a:p>
        </p:txBody>
      </p:sp>
      <p:pic>
        <p:nvPicPr>
          <p:cNvPr id="2457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4621" y="2403764"/>
            <a:ext cx="1614985" cy="107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6270" y="2412561"/>
            <a:ext cx="1765255" cy="1086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1223924" y="4221088"/>
            <a:ext cx="6854646" cy="1323439"/>
          </a:xfrm>
          <a:prstGeom prst="rect">
            <a:avLst/>
          </a:prstGeom>
        </p:spPr>
        <p:txBody>
          <a:bodyPr wrap="square">
            <a:spAutoFit/>
          </a:bodyPr>
          <a:lstStyle/>
          <a:p>
            <a:pPr marL="285750" indent="-285750" algn="just">
              <a:buFont typeface="Wingdings" pitchFamily="2" charset="2"/>
              <a:buChar char="q"/>
            </a:pPr>
            <a:r>
              <a:rPr lang="tr-TR" sz="1600" b="1" dirty="0">
                <a:latin typeface="Times New Roman" pitchFamily="18" charset="0"/>
                <a:cs typeface="Times New Roman" pitchFamily="18" charset="0"/>
              </a:rPr>
              <a:t>İdari para cezasına on beş gün içerisinde yetkili idare mahkemesine </a:t>
            </a:r>
            <a:r>
              <a:rPr lang="tr-TR" sz="1600" b="1" dirty="0" smtClean="0">
                <a:latin typeface="Times New Roman" pitchFamily="18" charset="0"/>
                <a:cs typeface="Times New Roman" pitchFamily="18" charset="0"/>
              </a:rPr>
              <a:t>itiraz edilebilir.</a:t>
            </a:r>
          </a:p>
          <a:p>
            <a:pPr marL="285750" indent="-285750">
              <a:buFont typeface="Wingdings" pitchFamily="2" charset="2"/>
              <a:buChar char="q"/>
            </a:pPr>
            <a:endParaRPr lang="tr-TR" sz="1600" dirty="0" smtClean="0">
              <a:latin typeface="Times New Roman" pitchFamily="18" charset="0"/>
              <a:cs typeface="Times New Roman" pitchFamily="18" charset="0"/>
            </a:endParaRPr>
          </a:p>
          <a:p>
            <a:pPr marL="285750" indent="-285750" algn="just">
              <a:buFont typeface="Wingdings" pitchFamily="2" charset="2"/>
              <a:buChar char="q"/>
            </a:pPr>
            <a:r>
              <a:rPr lang="tr-TR" sz="1600" b="1" dirty="0" smtClean="0">
                <a:latin typeface="Times New Roman" pitchFamily="18" charset="0"/>
                <a:cs typeface="Times New Roman" pitchFamily="18" charset="0"/>
              </a:rPr>
              <a:t>Bu </a:t>
            </a:r>
            <a:r>
              <a:rPr lang="tr-TR" sz="1600" b="1" dirty="0">
                <a:latin typeface="Times New Roman" pitchFamily="18" charset="0"/>
                <a:cs typeface="Times New Roman" pitchFamily="18" charset="0"/>
              </a:rPr>
              <a:t>süre içerisinde itiraz yoluna başvurulmaması halinde idari para </a:t>
            </a:r>
            <a:r>
              <a:rPr lang="tr-TR" sz="1600" b="1" dirty="0" smtClean="0">
                <a:latin typeface="Times New Roman" pitchFamily="18" charset="0"/>
                <a:cs typeface="Times New Roman" pitchFamily="18" charset="0"/>
              </a:rPr>
              <a:t>cezası kesinleşir</a:t>
            </a:r>
            <a:r>
              <a:rPr lang="tr-TR" sz="1600" b="1" dirty="0">
                <a:latin typeface="Times New Roman" pitchFamily="18" charset="0"/>
                <a:cs typeface="Times New Roman" pitchFamily="18" charset="0"/>
              </a:rPr>
              <a:t>. İtirazlar üzerine verilen mahkeme kararları kesindir.</a:t>
            </a:r>
          </a:p>
        </p:txBody>
      </p:sp>
    </p:spTree>
    <p:extLst>
      <p:ext uri="{BB962C8B-B14F-4D97-AF65-F5344CB8AC3E}">
        <p14:creationId xmlns:p14="http://schemas.microsoft.com/office/powerpoint/2010/main" val="1770917082"/>
      </p:ext>
    </p:extLst>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34</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Rectangle 2"/>
          <p:cNvSpPr>
            <a:spLocks noChangeArrowheads="1"/>
          </p:cNvSpPr>
          <p:nvPr/>
        </p:nvSpPr>
        <p:spPr bwMode="auto">
          <a:xfrm>
            <a:off x="2549525" y="2225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
            </a:r>
            <a:br>
              <a:rPr kumimoji="0" lang="tr-TR" sz="1800" b="0" i="0" u="none" strike="noStrike" cap="none" normalizeH="0" baseline="0" smtClean="0">
                <a:ln>
                  <a:noFill/>
                </a:ln>
                <a:solidFill>
                  <a:schemeClr val="tx1"/>
                </a:solidFill>
                <a:effectLst/>
                <a:latin typeface="Arial" pitchFamily="34"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Dikdörtgen 14"/>
          <p:cNvSpPr/>
          <p:nvPr/>
        </p:nvSpPr>
        <p:spPr>
          <a:xfrm>
            <a:off x="751028" y="1788748"/>
            <a:ext cx="7784032" cy="400110"/>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2000" b="1" dirty="0" smtClean="0">
                <a:solidFill>
                  <a:srgbClr val="0070C0"/>
                </a:solidFill>
                <a:latin typeface="Times New Roman" pitchFamily="18" charset="0"/>
                <a:cs typeface="Times New Roman" pitchFamily="18" charset="0"/>
              </a:rPr>
              <a:t>KANUNUN 8. MADDESİ-YENİ İŞ ALMAKTAN MEN CEZASI</a:t>
            </a:r>
            <a:endParaRPr lang="tr-TR" sz="2000" dirty="0">
              <a:solidFill>
                <a:srgbClr val="0070C0"/>
              </a:solidFill>
              <a:latin typeface="Times New Roman" pitchFamily="18" charset="0"/>
              <a:cs typeface="Times New Roman" pitchFamily="18" charset="0"/>
            </a:endParaRPr>
          </a:p>
        </p:txBody>
      </p:sp>
      <p:pic>
        <p:nvPicPr>
          <p:cNvPr id="2457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4621" y="2403764"/>
            <a:ext cx="1614985" cy="107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6869" y="2369056"/>
            <a:ext cx="1494656" cy="1120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1029722" y="3645024"/>
            <a:ext cx="7712025" cy="2369880"/>
          </a:xfrm>
          <a:prstGeom prst="rect">
            <a:avLst/>
          </a:prstGeom>
        </p:spPr>
        <p:txBody>
          <a:bodyPr wrap="square">
            <a:spAutoFit/>
          </a:bodyPr>
          <a:lstStyle/>
          <a:p>
            <a:pPr marL="285750" indent="-285750" algn="just">
              <a:buFont typeface="Wingdings" pitchFamily="2" charset="2"/>
              <a:buChar char="q"/>
            </a:pPr>
            <a:r>
              <a:rPr lang="tr-TR" sz="1600" b="1" dirty="0" smtClean="0">
                <a:latin typeface="Times New Roman" pitchFamily="18" charset="0"/>
                <a:cs typeface="Times New Roman" pitchFamily="18" charset="0"/>
              </a:rPr>
              <a:t>Hataların </a:t>
            </a:r>
            <a:r>
              <a:rPr lang="tr-TR" sz="1600" b="1" dirty="0">
                <a:latin typeface="Times New Roman" pitchFamily="18" charset="0"/>
                <a:cs typeface="Times New Roman" pitchFamily="18" charset="0"/>
              </a:rPr>
              <a:t>yapının taşıyıcı sistemini etkilemesi hâlinde 2. maddenin </a:t>
            </a:r>
            <a:r>
              <a:rPr lang="tr-TR" sz="1600" b="1" dirty="0" smtClean="0">
                <a:latin typeface="Times New Roman" pitchFamily="18" charset="0"/>
                <a:cs typeface="Times New Roman" pitchFamily="18" charset="0"/>
              </a:rPr>
              <a:t>dördüncü fıkrasının </a:t>
            </a:r>
            <a:r>
              <a:rPr lang="tr-TR" sz="1600" b="1" dirty="0">
                <a:latin typeface="Times New Roman" pitchFamily="18" charset="0"/>
                <a:cs typeface="Times New Roman" pitchFamily="18" charset="0"/>
              </a:rPr>
              <a:t>(a) veya (c) ile (g) bentlerinde belirtilen görevlerin </a:t>
            </a:r>
            <a:r>
              <a:rPr lang="tr-TR" sz="1600" b="1" dirty="0" smtClean="0">
                <a:latin typeface="Times New Roman" pitchFamily="18" charset="0"/>
                <a:cs typeface="Times New Roman" pitchFamily="18" charset="0"/>
              </a:rPr>
              <a:t>yerine getirilmemesi,</a:t>
            </a:r>
          </a:p>
          <a:p>
            <a:pPr algn="just"/>
            <a:endParaRPr lang="tr-TR" sz="1600" b="1" dirty="0">
              <a:latin typeface="Times New Roman" pitchFamily="18" charset="0"/>
              <a:cs typeface="Times New Roman" pitchFamily="18" charset="0"/>
            </a:endParaRPr>
          </a:p>
          <a:p>
            <a:pPr marL="285750" indent="-285750" algn="just">
              <a:buFont typeface="Wingdings" pitchFamily="2" charset="2"/>
              <a:buChar char="q"/>
            </a:pPr>
            <a:r>
              <a:rPr lang="tr-TR" sz="1600" b="1" dirty="0" smtClean="0">
                <a:latin typeface="Times New Roman" pitchFamily="18" charset="0"/>
                <a:cs typeface="Times New Roman" pitchFamily="18" charset="0"/>
              </a:rPr>
              <a:t>3</a:t>
            </a:r>
            <a:r>
              <a:rPr lang="tr-TR" sz="1600" b="1" dirty="0">
                <a:latin typeface="Times New Roman" pitchFamily="18" charset="0"/>
                <a:cs typeface="Times New Roman" pitchFamily="18" charset="0"/>
              </a:rPr>
              <a:t>. maddenin beşinci fıkrasının birinci cümlesi hükmüne aykırı </a:t>
            </a:r>
            <a:r>
              <a:rPr lang="tr-TR" sz="1600" b="1" dirty="0" smtClean="0">
                <a:latin typeface="Times New Roman" pitchFamily="18" charset="0"/>
                <a:cs typeface="Times New Roman" pitchFamily="18" charset="0"/>
              </a:rPr>
              <a:t>hareket edilmesi</a:t>
            </a:r>
            <a:r>
              <a:rPr lang="tr-TR" sz="1600" b="1" dirty="0" smtClean="0">
                <a:latin typeface="Times New Roman" pitchFamily="18" charset="0"/>
                <a:cs typeface="Times New Roman" pitchFamily="18" charset="0"/>
              </a:rPr>
              <a:t>,</a:t>
            </a:r>
            <a:r>
              <a:rPr lang="tr-TR" sz="1600" dirty="0"/>
              <a:t> </a:t>
            </a:r>
            <a:r>
              <a:rPr lang="tr-TR" sz="1600" i="1" dirty="0" smtClean="0">
                <a:latin typeface="Times New Roman" pitchFamily="18" charset="0"/>
                <a:cs typeface="Times New Roman" pitchFamily="18" charset="0"/>
              </a:rPr>
              <a:t>(Yapı </a:t>
            </a:r>
            <a:r>
              <a:rPr lang="tr-TR" sz="1600" i="1" dirty="0">
                <a:latin typeface="Times New Roman" pitchFamily="18" charset="0"/>
                <a:cs typeface="Times New Roman" pitchFamily="18" charset="0"/>
              </a:rPr>
              <a:t>denetim kuruluşu denetim faaliyeti dışında başka ticarî faaliyette </a:t>
            </a:r>
            <a:r>
              <a:rPr lang="tr-TR" sz="1600" i="1" dirty="0" smtClean="0">
                <a:latin typeface="Times New Roman" pitchFamily="18" charset="0"/>
                <a:cs typeface="Times New Roman" pitchFamily="18" charset="0"/>
              </a:rPr>
              <a:t>bulunamaz)</a:t>
            </a:r>
            <a:endParaRPr lang="tr-TR" sz="1600" b="1" i="1" dirty="0" smtClean="0">
              <a:latin typeface="Times New Roman" pitchFamily="18" charset="0"/>
              <a:cs typeface="Times New Roman" pitchFamily="18" charset="0"/>
            </a:endParaRPr>
          </a:p>
          <a:p>
            <a:pPr algn="just"/>
            <a:endParaRPr lang="tr-TR" sz="1600" b="1" dirty="0">
              <a:latin typeface="Times New Roman" pitchFamily="18" charset="0"/>
              <a:cs typeface="Times New Roman" pitchFamily="18" charset="0"/>
            </a:endParaRPr>
          </a:p>
          <a:p>
            <a:pPr marL="285750" indent="-285750" algn="just">
              <a:buFont typeface="Wingdings" pitchFamily="2" charset="2"/>
              <a:buChar char="q"/>
            </a:pPr>
            <a:r>
              <a:rPr lang="tr-TR" sz="1600" b="1" dirty="0" smtClean="0">
                <a:latin typeface="Times New Roman" pitchFamily="18" charset="0"/>
                <a:cs typeface="Times New Roman" pitchFamily="18" charset="0"/>
              </a:rPr>
              <a:t>Yapı </a:t>
            </a:r>
            <a:r>
              <a:rPr lang="tr-TR" sz="1600" b="1" dirty="0">
                <a:latin typeface="Times New Roman" pitchFamily="18" charset="0"/>
                <a:cs typeface="Times New Roman" pitchFamily="18" charset="0"/>
              </a:rPr>
              <a:t>denetim kuruluşuna son bir yıl içinde üç defa idari para </a:t>
            </a:r>
            <a:r>
              <a:rPr lang="tr-TR" sz="1600" b="1" dirty="0" smtClean="0">
                <a:latin typeface="Times New Roman" pitchFamily="18" charset="0"/>
                <a:cs typeface="Times New Roman" pitchFamily="18" charset="0"/>
              </a:rPr>
              <a:t>cezası uygulanması </a:t>
            </a:r>
            <a:r>
              <a:rPr lang="tr-TR" sz="1600" b="1" dirty="0">
                <a:latin typeface="Times New Roman" pitchFamily="18" charset="0"/>
                <a:cs typeface="Times New Roman" pitchFamily="18" charset="0"/>
              </a:rPr>
              <a:t>hallerinde il yapı denetim komisyonlarının teklifi </a:t>
            </a:r>
            <a:r>
              <a:rPr lang="tr-TR" sz="1600" b="1" dirty="0" smtClean="0">
                <a:latin typeface="Times New Roman" pitchFamily="18" charset="0"/>
                <a:cs typeface="Times New Roman" pitchFamily="18" charset="0"/>
              </a:rPr>
              <a:t>üzerine Bakanlıkça </a:t>
            </a:r>
            <a:r>
              <a:rPr lang="tr-TR" sz="1600" b="1" dirty="0">
                <a:latin typeface="Times New Roman" pitchFamily="18" charset="0"/>
                <a:cs typeface="Times New Roman" pitchFamily="18" charset="0"/>
              </a:rPr>
              <a:t>yapı denetim kuruluşuna </a:t>
            </a:r>
            <a:r>
              <a:rPr lang="tr-TR" sz="1600" b="1" dirty="0">
                <a:solidFill>
                  <a:srgbClr val="FF0000"/>
                </a:solidFill>
                <a:latin typeface="Times New Roman" pitchFamily="18" charset="0"/>
                <a:cs typeface="Times New Roman" pitchFamily="18" charset="0"/>
              </a:rPr>
              <a:t>1 (bir) yıl yeni iş almaktan men </a:t>
            </a:r>
            <a:r>
              <a:rPr lang="tr-TR" sz="1600" b="1" dirty="0" smtClean="0">
                <a:solidFill>
                  <a:srgbClr val="FF0000"/>
                </a:solidFill>
                <a:latin typeface="Times New Roman" pitchFamily="18" charset="0"/>
                <a:cs typeface="Times New Roman" pitchFamily="18" charset="0"/>
              </a:rPr>
              <a:t>cezası </a:t>
            </a:r>
            <a:r>
              <a:rPr lang="tr-TR" sz="1600" b="1" dirty="0" smtClean="0">
                <a:latin typeface="Times New Roman" pitchFamily="18" charset="0"/>
                <a:cs typeface="Times New Roman" pitchFamily="18" charset="0"/>
              </a:rPr>
              <a:t>verilir</a:t>
            </a:r>
            <a:r>
              <a:rPr lang="tr-TR" sz="1600" b="1" dirty="0">
                <a:latin typeface="Times New Roman" pitchFamily="18" charset="0"/>
                <a:cs typeface="Times New Roman" pitchFamily="18" charset="0"/>
              </a:rPr>
              <a:t>.</a:t>
            </a:r>
            <a:endParaRPr lang="tr-TR" sz="1600" dirty="0">
              <a:latin typeface="Times New Roman" pitchFamily="18" charset="0"/>
              <a:cs typeface="Times New Roman" pitchFamily="18" charset="0"/>
            </a:endParaRPr>
          </a:p>
        </p:txBody>
      </p:sp>
    </p:spTree>
    <p:extLst>
      <p:ext uri="{BB962C8B-B14F-4D97-AF65-F5344CB8AC3E}">
        <p14:creationId xmlns:p14="http://schemas.microsoft.com/office/powerpoint/2010/main" val="3679213455"/>
      </p:ext>
    </p:extLst>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35</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Rectangle 2"/>
          <p:cNvSpPr>
            <a:spLocks noChangeArrowheads="1"/>
          </p:cNvSpPr>
          <p:nvPr/>
        </p:nvSpPr>
        <p:spPr bwMode="auto">
          <a:xfrm>
            <a:off x="2549525" y="2225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
            </a:r>
            <a:br>
              <a:rPr kumimoji="0" lang="tr-TR" sz="1800" b="0" i="0" u="none" strike="noStrike" cap="none" normalizeH="0" baseline="0" smtClean="0">
                <a:ln>
                  <a:noFill/>
                </a:ln>
                <a:solidFill>
                  <a:schemeClr val="tx1"/>
                </a:solidFill>
                <a:effectLst/>
                <a:latin typeface="Arial" pitchFamily="34"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Dikdörtgen 14"/>
          <p:cNvSpPr/>
          <p:nvPr/>
        </p:nvSpPr>
        <p:spPr>
          <a:xfrm>
            <a:off x="751028" y="1788748"/>
            <a:ext cx="7784032" cy="400110"/>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2000" b="1" dirty="0" smtClean="0">
                <a:solidFill>
                  <a:srgbClr val="0070C0"/>
                </a:solidFill>
                <a:latin typeface="Times New Roman" pitchFamily="18" charset="0"/>
                <a:cs typeface="Times New Roman" pitchFamily="18" charset="0"/>
              </a:rPr>
              <a:t>KANUNUN 8. MADDESİ-DENETÇİ BELGE İPTALİ</a:t>
            </a:r>
            <a:endParaRPr lang="tr-TR" sz="2000" dirty="0">
              <a:solidFill>
                <a:srgbClr val="0070C0"/>
              </a:solidFill>
              <a:latin typeface="Times New Roman" pitchFamily="18" charset="0"/>
              <a:cs typeface="Times New Roman" pitchFamily="18" charset="0"/>
            </a:endParaRPr>
          </a:p>
        </p:txBody>
      </p:sp>
      <p:pic>
        <p:nvPicPr>
          <p:cNvPr id="2457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4621" y="2403764"/>
            <a:ext cx="1614985" cy="107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6869" y="2369056"/>
            <a:ext cx="1494656" cy="1120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a:xfrm>
            <a:off x="996517" y="3573016"/>
            <a:ext cx="7056784" cy="2554545"/>
          </a:xfrm>
          <a:prstGeom prst="rect">
            <a:avLst/>
          </a:prstGeom>
        </p:spPr>
        <p:txBody>
          <a:bodyPr wrap="square">
            <a:spAutoFit/>
          </a:bodyPr>
          <a:lstStyle/>
          <a:p>
            <a:pPr marL="285750" indent="-285750" algn="just">
              <a:buFont typeface="Wingdings" pitchFamily="2" charset="2"/>
              <a:buChar char="q"/>
            </a:pPr>
            <a:r>
              <a:rPr lang="tr-TR" sz="1600" dirty="0">
                <a:latin typeface="Times New Roman" pitchFamily="18" charset="0"/>
                <a:cs typeface="Times New Roman" pitchFamily="18" charset="0"/>
              </a:rPr>
              <a:t>Yapı denetim kuruluşuna üç defa idari para cezası verilmesine veya yeni </a:t>
            </a:r>
            <a:r>
              <a:rPr lang="tr-TR" sz="1600" dirty="0" smtClean="0">
                <a:latin typeface="Times New Roman" pitchFamily="18" charset="0"/>
                <a:cs typeface="Times New Roman" pitchFamily="18" charset="0"/>
              </a:rPr>
              <a:t>iş almaktan </a:t>
            </a:r>
            <a:r>
              <a:rPr lang="tr-TR" sz="1600" dirty="0">
                <a:latin typeface="Times New Roman" pitchFamily="18" charset="0"/>
                <a:cs typeface="Times New Roman" pitchFamily="18" charset="0"/>
              </a:rPr>
              <a:t>men cezası verilmesine sebep olduğu anlaşılan denetçi mimar </a:t>
            </a:r>
            <a:r>
              <a:rPr lang="tr-TR" sz="1600" dirty="0" smtClean="0">
                <a:latin typeface="Times New Roman" pitchFamily="18" charset="0"/>
                <a:cs typeface="Times New Roman" pitchFamily="18" charset="0"/>
              </a:rPr>
              <a:t>ve denetçi </a:t>
            </a:r>
            <a:r>
              <a:rPr lang="tr-TR" sz="1600" dirty="0">
                <a:latin typeface="Times New Roman" pitchFamily="18" charset="0"/>
                <a:cs typeface="Times New Roman" pitchFamily="18" charset="0"/>
              </a:rPr>
              <a:t>mühendislerin belgeleri, Merkez Yapı Denetim </a:t>
            </a:r>
            <a:r>
              <a:rPr lang="tr-TR" sz="1600" dirty="0" smtClean="0">
                <a:latin typeface="Times New Roman" pitchFamily="18" charset="0"/>
                <a:cs typeface="Times New Roman" pitchFamily="18" charset="0"/>
              </a:rPr>
              <a:t>Komisyonunun kararı </a:t>
            </a:r>
            <a:r>
              <a:rPr lang="tr-TR" sz="1600" dirty="0">
                <a:latin typeface="Times New Roman" pitchFamily="18" charset="0"/>
                <a:cs typeface="Times New Roman" pitchFamily="18" charset="0"/>
              </a:rPr>
              <a:t>ile iptal edilir.</a:t>
            </a:r>
          </a:p>
          <a:p>
            <a:pPr marL="285750" indent="-285750" algn="just">
              <a:buFont typeface="Wingdings" pitchFamily="2" charset="2"/>
              <a:buChar char="q"/>
            </a:pPr>
            <a:r>
              <a:rPr lang="tr-TR" sz="1600" dirty="0" smtClean="0">
                <a:latin typeface="Times New Roman" pitchFamily="18" charset="0"/>
                <a:cs typeface="Times New Roman" pitchFamily="18" charset="0"/>
              </a:rPr>
              <a:t>Bu </a:t>
            </a:r>
            <a:r>
              <a:rPr lang="tr-TR" sz="1600" dirty="0">
                <a:latin typeface="Times New Roman" pitchFamily="18" charset="0"/>
                <a:cs typeface="Times New Roman" pitchFamily="18" charset="0"/>
              </a:rPr>
              <a:t>suretle belgesi iptal edilen denetçi mimar ve denetçi mühendisler, üç </a:t>
            </a:r>
            <a:r>
              <a:rPr lang="tr-TR" sz="1600" dirty="0" smtClean="0">
                <a:latin typeface="Times New Roman" pitchFamily="18" charset="0"/>
                <a:cs typeface="Times New Roman" pitchFamily="18" charset="0"/>
              </a:rPr>
              <a:t>yıl süre </a:t>
            </a:r>
            <a:r>
              <a:rPr lang="tr-TR" sz="1600" dirty="0">
                <a:latin typeface="Times New Roman" pitchFamily="18" charset="0"/>
                <a:cs typeface="Times New Roman" pitchFamily="18" charset="0"/>
              </a:rPr>
              <a:t>ile herhangi bir yapı denetim veya laboratuvar kuruluşunda idari </a:t>
            </a:r>
            <a:r>
              <a:rPr lang="tr-TR" sz="1600" dirty="0" smtClean="0">
                <a:latin typeface="Times New Roman" pitchFamily="18" charset="0"/>
                <a:cs typeface="Times New Roman" pitchFamily="18" charset="0"/>
              </a:rPr>
              <a:t>veya teknik </a:t>
            </a:r>
            <a:r>
              <a:rPr lang="tr-TR" sz="1600" dirty="0">
                <a:latin typeface="Times New Roman" pitchFamily="18" charset="0"/>
                <a:cs typeface="Times New Roman" pitchFamily="18" charset="0"/>
              </a:rPr>
              <a:t>bir görev alamaz ve başka bir yapı denetim veya </a:t>
            </a:r>
            <a:r>
              <a:rPr lang="tr-TR" sz="1600" dirty="0" smtClean="0">
                <a:latin typeface="Times New Roman" pitchFamily="18" charset="0"/>
                <a:cs typeface="Times New Roman" pitchFamily="18" charset="0"/>
              </a:rPr>
              <a:t>laboratuvar kuruluşunun </a:t>
            </a:r>
            <a:r>
              <a:rPr lang="tr-TR" sz="1600" dirty="0">
                <a:latin typeface="Times New Roman" pitchFamily="18" charset="0"/>
                <a:cs typeface="Times New Roman" pitchFamily="18" charset="0"/>
              </a:rPr>
              <a:t>ortağı da olamaz.</a:t>
            </a:r>
          </a:p>
          <a:p>
            <a:pPr marL="285750" indent="-285750" algn="just">
              <a:buFont typeface="Wingdings" pitchFamily="2" charset="2"/>
              <a:buChar char="q"/>
            </a:pPr>
            <a:r>
              <a:rPr lang="tr-TR" sz="1600" dirty="0" smtClean="0">
                <a:latin typeface="Times New Roman" pitchFamily="18" charset="0"/>
                <a:cs typeface="Times New Roman" pitchFamily="18" charset="0"/>
              </a:rPr>
              <a:t>Bu </a:t>
            </a:r>
            <a:r>
              <a:rPr lang="tr-TR" sz="1600" dirty="0">
                <a:latin typeface="Times New Roman" pitchFamily="18" charset="0"/>
                <a:cs typeface="Times New Roman" pitchFamily="18" charset="0"/>
              </a:rPr>
              <a:t>hüküm yapı denetim kuruşunda görev alan </a:t>
            </a:r>
            <a:r>
              <a:rPr lang="tr-TR" sz="1600" dirty="0" smtClean="0">
                <a:latin typeface="Times New Roman" pitchFamily="18" charset="0"/>
                <a:cs typeface="Times New Roman" pitchFamily="18" charset="0"/>
              </a:rPr>
              <a:t>yardımcı </a:t>
            </a:r>
            <a:r>
              <a:rPr lang="tr-TR" sz="1600" dirty="0">
                <a:latin typeface="Times New Roman" pitchFamily="18" charset="0"/>
                <a:cs typeface="Times New Roman" pitchFamily="18" charset="0"/>
              </a:rPr>
              <a:t>kontrol elemanları için de geçerlidir.</a:t>
            </a:r>
          </a:p>
        </p:txBody>
      </p:sp>
    </p:spTree>
    <p:extLst>
      <p:ext uri="{BB962C8B-B14F-4D97-AF65-F5344CB8AC3E}">
        <p14:creationId xmlns:p14="http://schemas.microsoft.com/office/powerpoint/2010/main" val="1792979338"/>
      </p:ext>
    </p:extLst>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36</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Rectangle 2"/>
          <p:cNvSpPr>
            <a:spLocks noChangeArrowheads="1"/>
          </p:cNvSpPr>
          <p:nvPr/>
        </p:nvSpPr>
        <p:spPr bwMode="auto">
          <a:xfrm>
            <a:off x="2549525" y="2225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
            </a:r>
            <a:br>
              <a:rPr kumimoji="0" lang="tr-TR" sz="1800" b="0" i="0" u="none" strike="noStrike" cap="none" normalizeH="0" baseline="0" smtClean="0">
                <a:ln>
                  <a:noFill/>
                </a:ln>
                <a:solidFill>
                  <a:schemeClr val="tx1"/>
                </a:solidFill>
                <a:effectLst/>
                <a:latin typeface="Arial" pitchFamily="34"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Dikdörtgen 14"/>
          <p:cNvSpPr/>
          <p:nvPr/>
        </p:nvSpPr>
        <p:spPr>
          <a:xfrm>
            <a:off x="751028" y="1788748"/>
            <a:ext cx="7997436" cy="400110"/>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2000" b="1" dirty="0" smtClean="0">
                <a:solidFill>
                  <a:srgbClr val="0070C0"/>
                </a:solidFill>
                <a:latin typeface="Times New Roman" pitchFamily="18" charset="0"/>
                <a:cs typeface="Times New Roman" pitchFamily="18" charset="0"/>
              </a:rPr>
              <a:t>DENETİM FAALİYETİNE SON VERME CEZASI (BELGE İPTALİ)</a:t>
            </a:r>
            <a:endParaRPr lang="tr-TR" sz="2000" dirty="0">
              <a:solidFill>
                <a:srgbClr val="0070C0"/>
              </a:solidFill>
              <a:latin typeface="Times New Roman" pitchFamily="18" charset="0"/>
              <a:cs typeface="Times New Roman" pitchFamily="18" charset="0"/>
            </a:endParaRPr>
          </a:p>
        </p:txBody>
      </p:sp>
      <p:pic>
        <p:nvPicPr>
          <p:cNvPr id="2457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4621" y="2403764"/>
            <a:ext cx="1614985" cy="107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6869" y="2369056"/>
            <a:ext cx="1494656" cy="1120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878479" y="3854887"/>
            <a:ext cx="7286694" cy="1815882"/>
          </a:xfrm>
          <a:prstGeom prst="rect">
            <a:avLst/>
          </a:prstGeom>
        </p:spPr>
        <p:txBody>
          <a:bodyPr wrap="square">
            <a:spAutoFit/>
          </a:bodyPr>
          <a:lstStyle/>
          <a:p>
            <a:pPr marL="285750" indent="-285750" algn="just">
              <a:buFont typeface="Wingdings" pitchFamily="2" charset="2"/>
              <a:buChar char="q"/>
            </a:pPr>
            <a:r>
              <a:rPr lang="tr-TR" sz="1600" dirty="0">
                <a:latin typeface="Times New Roman" pitchFamily="18" charset="0"/>
                <a:cs typeface="Times New Roman" pitchFamily="18" charset="0"/>
              </a:rPr>
              <a:t>Yeni iş almaktan men yönünde verilen ilk cezanın ilan edilmesinden </a:t>
            </a:r>
            <a:r>
              <a:rPr lang="tr-TR" sz="1600" dirty="0" smtClean="0">
                <a:latin typeface="Times New Roman" pitchFamily="18" charset="0"/>
                <a:cs typeface="Times New Roman" pitchFamily="18" charset="0"/>
              </a:rPr>
              <a:t>sonra, yeni </a:t>
            </a:r>
            <a:r>
              <a:rPr lang="tr-TR" sz="1600" dirty="0">
                <a:latin typeface="Times New Roman" pitchFamily="18" charset="0"/>
                <a:cs typeface="Times New Roman" pitchFamily="18" charset="0"/>
              </a:rPr>
              <a:t>iş almaktan men yönünde cezayı gerektiren ikinci bir fiilin işlenmesi </a:t>
            </a:r>
            <a:r>
              <a:rPr lang="tr-TR" sz="1600" dirty="0" smtClean="0">
                <a:latin typeface="Times New Roman" pitchFamily="18" charset="0"/>
                <a:cs typeface="Times New Roman" pitchFamily="18" charset="0"/>
              </a:rPr>
              <a:t>ve bundan </a:t>
            </a:r>
            <a:r>
              <a:rPr lang="tr-TR" sz="1600" dirty="0">
                <a:latin typeface="Times New Roman" pitchFamily="18" charset="0"/>
                <a:cs typeface="Times New Roman" pitchFamily="18" charset="0"/>
              </a:rPr>
              <a:t>dolayı ceza verilip ilan edilmesinden sonra üçüncü defa yeni </a:t>
            </a:r>
            <a:r>
              <a:rPr lang="tr-TR" sz="1600" dirty="0" smtClean="0">
                <a:latin typeface="Times New Roman" pitchFamily="18" charset="0"/>
                <a:cs typeface="Times New Roman" pitchFamily="18" charset="0"/>
              </a:rPr>
              <a:t>iş almaktan </a:t>
            </a:r>
            <a:r>
              <a:rPr lang="tr-TR" sz="1600" dirty="0">
                <a:latin typeface="Times New Roman" pitchFamily="18" charset="0"/>
                <a:cs typeface="Times New Roman" pitchFamily="18" charset="0"/>
              </a:rPr>
              <a:t>men yönünde ceza vermeyi gerektiren bir fiilin işlenmesi </a:t>
            </a:r>
            <a:r>
              <a:rPr lang="tr-TR" sz="1600" dirty="0" smtClean="0">
                <a:latin typeface="Times New Roman" pitchFamily="18" charset="0"/>
                <a:cs typeface="Times New Roman" pitchFamily="18" charset="0"/>
              </a:rPr>
              <a:t>ve bundan </a:t>
            </a:r>
            <a:r>
              <a:rPr lang="tr-TR" sz="1600" dirty="0">
                <a:latin typeface="Times New Roman" pitchFamily="18" charset="0"/>
                <a:cs typeface="Times New Roman" pitchFamily="18" charset="0"/>
              </a:rPr>
              <a:t>dolayı da ceza verilip ilan edilmesi hâlinde, son ilan </a:t>
            </a:r>
            <a:r>
              <a:rPr lang="tr-TR" sz="1600" dirty="0" smtClean="0">
                <a:latin typeface="Times New Roman" pitchFamily="18" charset="0"/>
                <a:cs typeface="Times New Roman" pitchFamily="18" charset="0"/>
              </a:rPr>
              <a:t>tarihinden itibaren </a:t>
            </a:r>
            <a:r>
              <a:rPr lang="tr-TR" sz="1600" dirty="0">
                <a:latin typeface="Times New Roman" pitchFamily="18" charset="0"/>
                <a:cs typeface="Times New Roman" pitchFamily="18" charset="0"/>
              </a:rPr>
              <a:t>Merkez Yapı Denetim Komisyonunun teklifi üzerine </a:t>
            </a:r>
            <a:r>
              <a:rPr lang="tr-TR" sz="1600" dirty="0" smtClean="0">
                <a:latin typeface="Times New Roman" pitchFamily="18" charset="0"/>
                <a:cs typeface="Times New Roman" pitchFamily="18" charset="0"/>
              </a:rPr>
              <a:t>Bakanlıkça yapı </a:t>
            </a:r>
            <a:r>
              <a:rPr lang="tr-TR" sz="1600" dirty="0">
                <a:latin typeface="Times New Roman" pitchFamily="18" charset="0"/>
                <a:cs typeface="Times New Roman" pitchFamily="18" charset="0"/>
              </a:rPr>
              <a:t>denetim kuruluşunun izin belgesi iptal edilerek faaliyetine son verilir </a:t>
            </a:r>
            <a:r>
              <a:rPr lang="tr-TR" sz="1600" dirty="0" smtClean="0">
                <a:latin typeface="Times New Roman" pitchFamily="18" charset="0"/>
                <a:cs typeface="Times New Roman" pitchFamily="18" charset="0"/>
              </a:rPr>
              <a:t>ve teminatı </a:t>
            </a:r>
            <a:r>
              <a:rPr lang="tr-TR" sz="1600" dirty="0">
                <a:latin typeface="Times New Roman" pitchFamily="18" charset="0"/>
                <a:cs typeface="Times New Roman" pitchFamily="18" charset="0"/>
              </a:rPr>
              <a:t>irat </a:t>
            </a:r>
            <a:r>
              <a:rPr lang="tr-TR" sz="1600" dirty="0" err="1">
                <a:latin typeface="Times New Roman" pitchFamily="18" charset="0"/>
                <a:cs typeface="Times New Roman" pitchFamily="18" charset="0"/>
              </a:rPr>
              <a:t>kaydolunur</a:t>
            </a:r>
            <a:r>
              <a:rPr lang="tr-TR" sz="1600" dirty="0">
                <a:latin typeface="Times New Roman" pitchFamily="18" charset="0"/>
                <a:cs typeface="Times New Roman" pitchFamily="18" charset="0"/>
              </a:rPr>
              <a:t>.</a:t>
            </a:r>
          </a:p>
        </p:txBody>
      </p:sp>
    </p:spTree>
    <p:extLst>
      <p:ext uri="{BB962C8B-B14F-4D97-AF65-F5344CB8AC3E}">
        <p14:creationId xmlns:p14="http://schemas.microsoft.com/office/powerpoint/2010/main" val="437952411"/>
      </p:ext>
    </p:extLst>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37</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Rectangle 2"/>
          <p:cNvSpPr>
            <a:spLocks noChangeArrowheads="1"/>
          </p:cNvSpPr>
          <p:nvPr/>
        </p:nvSpPr>
        <p:spPr bwMode="auto">
          <a:xfrm>
            <a:off x="2549525" y="2225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
            </a:r>
            <a:br>
              <a:rPr kumimoji="0" lang="tr-TR" sz="1800" b="0" i="0" u="none" strike="noStrike" cap="none" normalizeH="0" baseline="0" smtClean="0">
                <a:ln>
                  <a:noFill/>
                </a:ln>
                <a:solidFill>
                  <a:schemeClr val="tx1"/>
                </a:solidFill>
                <a:effectLst/>
                <a:latin typeface="Arial" pitchFamily="34"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Dikdörtgen 14"/>
          <p:cNvSpPr/>
          <p:nvPr/>
        </p:nvSpPr>
        <p:spPr>
          <a:xfrm>
            <a:off x="751028" y="1788748"/>
            <a:ext cx="7997436" cy="400110"/>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2000" b="1" dirty="0" smtClean="0">
                <a:solidFill>
                  <a:srgbClr val="0070C0"/>
                </a:solidFill>
                <a:latin typeface="Times New Roman" pitchFamily="18" charset="0"/>
                <a:cs typeface="Times New Roman" pitchFamily="18" charset="0"/>
              </a:rPr>
              <a:t>KANUNUN 8.MADDESİ YAPI DENETİM KURULUŞ ORTAKLARI</a:t>
            </a:r>
            <a:endParaRPr lang="tr-TR" sz="2000" dirty="0">
              <a:solidFill>
                <a:srgbClr val="0070C0"/>
              </a:solidFill>
              <a:latin typeface="Times New Roman" pitchFamily="18" charset="0"/>
              <a:cs typeface="Times New Roman" pitchFamily="18" charset="0"/>
            </a:endParaRPr>
          </a:p>
        </p:txBody>
      </p:sp>
      <p:pic>
        <p:nvPicPr>
          <p:cNvPr id="266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3903" y="2225675"/>
            <a:ext cx="2364879" cy="151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a:xfrm>
            <a:off x="1029722" y="3933056"/>
            <a:ext cx="7358702" cy="2062103"/>
          </a:xfrm>
          <a:prstGeom prst="rect">
            <a:avLst/>
          </a:prstGeom>
        </p:spPr>
        <p:txBody>
          <a:bodyPr wrap="square">
            <a:spAutoFit/>
          </a:bodyPr>
          <a:lstStyle/>
          <a:p>
            <a:pPr marL="285750" indent="-285750" algn="just">
              <a:buFont typeface="Wingdings" pitchFamily="2" charset="2"/>
              <a:buChar char="q"/>
            </a:pPr>
            <a:r>
              <a:rPr lang="tr-TR" sz="1600" dirty="0">
                <a:latin typeface="Times New Roman" pitchFamily="18" charset="0"/>
                <a:cs typeface="Times New Roman" pitchFamily="18" charset="0"/>
              </a:rPr>
              <a:t>Yeni iş almaktan men cezası alan yapı denetim kuruluşunun ortakları, </a:t>
            </a:r>
            <a:r>
              <a:rPr lang="tr-TR" sz="1600" dirty="0" smtClean="0">
                <a:latin typeface="Times New Roman" pitchFamily="18" charset="0"/>
                <a:cs typeface="Times New Roman" pitchFamily="18" charset="0"/>
              </a:rPr>
              <a:t>ceza süresi </a:t>
            </a:r>
            <a:r>
              <a:rPr lang="tr-TR" sz="1600" dirty="0">
                <a:latin typeface="Times New Roman" pitchFamily="18" charset="0"/>
                <a:cs typeface="Times New Roman" pitchFamily="18" charset="0"/>
              </a:rPr>
              <a:t>içinde</a:t>
            </a:r>
            <a:r>
              <a:rPr lang="tr-TR" sz="1600" dirty="0" smtClean="0">
                <a:latin typeface="Times New Roman" pitchFamily="18" charset="0"/>
                <a:cs typeface="Times New Roman" pitchFamily="18" charset="0"/>
              </a:rPr>
              <a:t>;</a:t>
            </a:r>
          </a:p>
          <a:p>
            <a:pPr algn="just"/>
            <a:endParaRPr lang="tr-TR" sz="1600" dirty="0">
              <a:latin typeface="Times New Roman" pitchFamily="18" charset="0"/>
              <a:cs typeface="Times New Roman" pitchFamily="18" charset="0"/>
            </a:endParaRPr>
          </a:p>
          <a:p>
            <a:pPr marL="285750" indent="-285750" algn="just">
              <a:buFont typeface="Wingdings" pitchFamily="2" charset="2"/>
              <a:buChar char="q"/>
            </a:pPr>
            <a:r>
              <a:rPr lang="tr-TR" sz="1600" dirty="0" smtClean="0">
                <a:latin typeface="Times New Roman" pitchFamily="18" charset="0"/>
                <a:cs typeface="Times New Roman" pitchFamily="18" charset="0"/>
              </a:rPr>
              <a:t>Faaliyete </a:t>
            </a:r>
            <a:r>
              <a:rPr lang="tr-TR" sz="1600" dirty="0">
                <a:latin typeface="Times New Roman" pitchFamily="18" charset="0"/>
                <a:cs typeface="Times New Roman" pitchFamily="18" charset="0"/>
              </a:rPr>
              <a:t>son verme cezası alan yapı denetim kuruluşunun ortakları ise</a:t>
            </a:r>
            <a:r>
              <a:rPr lang="tr-TR" sz="1600" dirty="0" smtClean="0">
                <a:latin typeface="Times New Roman" pitchFamily="18" charset="0"/>
                <a:cs typeface="Times New Roman" pitchFamily="18" charset="0"/>
              </a:rPr>
              <a:t>,</a:t>
            </a:r>
          </a:p>
          <a:p>
            <a:pPr algn="just"/>
            <a:endParaRPr lang="tr-TR" sz="1600" dirty="0">
              <a:latin typeface="Times New Roman" pitchFamily="18" charset="0"/>
              <a:cs typeface="Times New Roman" pitchFamily="18" charset="0"/>
            </a:endParaRPr>
          </a:p>
          <a:p>
            <a:pPr marL="285750" indent="-285750" algn="just">
              <a:buFont typeface="Wingdings" pitchFamily="2" charset="2"/>
              <a:buChar char="q"/>
            </a:pPr>
            <a:r>
              <a:rPr lang="tr-TR" sz="1600" dirty="0" smtClean="0">
                <a:latin typeface="Times New Roman" pitchFamily="18" charset="0"/>
                <a:cs typeface="Times New Roman" pitchFamily="18" charset="0"/>
              </a:rPr>
              <a:t>Üç </a:t>
            </a:r>
            <a:r>
              <a:rPr lang="tr-TR" sz="1600" dirty="0">
                <a:latin typeface="Times New Roman" pitchFamily="18" charset="0"/>
                <a:cs typeface="Times New Roman" pitchFamily="18" charset="0"/>
              </a:rPr>
              <a:t>yıl süre içinde herhangi bir yapı denetim veya laboratuvar </a:t>
            </a:r>
            <a:r>
              <a:rPr lang="tr-TR" sz="1600" dirty="0" smtClean="0">
                <a:latin typeface="Times New Roman" pitchFamily="18" charset="0"/>
                <a:cs typeface="Times New Roman" pitchFamily="18" charset="0"/>
              </a:rPr>
              <a:t>kuruluşunda idari </a:t>
            </a:r>
            <a:r>
              <a:rPr lang="tr-TR" sz="1600" dirty="0">
                <a:latin typeface="Times New Roman" pitchFamily="18" charset="0"/>
                <a:cs typeface="Times New Roman" pitchFamily="18" charset="0"/>
              </a:rPr>
              <a:t>veya teknik bir görev alamaz ve başka bir yapı denetim </a:t>
            </a:r>
            <a:r>
              <a:rPr lang="tr-TR" sz="1600" dirty="0" smtClean="0">
                <a:latin typeface="Times New Roman" pitchFamily="18" charset="0"/>
                <a:cs typeface="Times New Roman" pitchFamily="18" charset="0"/>
              </a:rPr>
              <a:t>veya laboratuvar </a:t>
            </a:r>
            <a:r>
              <a:rPr lang="tr-TR" sz="1600" dirty="0">
                <a:latin typeface="Times New Roman" pitchFamily="18" charset="0"/>
                <a:cs typeface="Times New Roman" pitchFamily="18" charset="0"/>
              </a:rPr>
              <a:t>kuruluşunun ortağı da olamaz.</a:t>
            </a:r>
          </a:p>
        </p:txBody>
      </p:sp>
    </p:spTree>
    <p:extLst>
      <p:ext uri="{BB962C8B-B14F-4D97-AF65-F5344CB8AC3E}">
        <p14:creationId xmlns:p14="http://schemas.microsoft.com/office/powerpoint/2010/main" val="3816937229"/>
      </p:ext>
    </p:extLst>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38</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Rectangle 2"/>
          <p:cNvSpPr>
            <a:spLocks noChangeArrowheads="1"/>
          </p:cNvSpPr>
          <p:nvPr/>
        </p:nvSpPr>
        <p:spPr bwMode="auto">
          <a:xfrm>
            <a:off x="2549525" y="2225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
            </a:r>
            <a:br>
              <a:rPr kumimoji="0" lang="tr-TR" sz="1800" b="0" i="0" u="none" strike="noStrike" cap="none" normalizeH="0" baseline="0" smtClean="0">
                <a:ln>
                  <a:noFill/>
                </a:ln>
                <a:solidFill>
                  <a:schemeClr val="tx1"/>
                </a:solidFill>
                <a:effectLst/>
                <a:latin typeface="Arial" pitchFamily="34"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Dikdörtgen 14"/>
          <p:cNvSpPr/>
          <p:nvPr/>
        </p:nvSpPr>
        <p:spPr>
          <a:xfrm>
            <a:off x="751028" y="1788748"/>
            <a:ext cx="7997436" cy="400110"/>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2000" b="1" dirty="0" smtClean="0">
                <a:solidFill>
                  <a:srgbClr val="0070C0"/>
                </a:solidFill>
                <a:latin typeface="Times New Roman" pitchFamily="18" charset="0"/>
                <a:cs typeface="Times New Roman" pitchFamily="18" charset="0"/>
              </a:rPr>
              <a:t>İL YAPI DENETİM KOMİSYONLARI</a:t>
            </a:r>
            <a:endParaRPr lang="tr-TR" sz="2000" dirty="0">
              <a:solidFill>
                <a:srgbClr val="0070C0"/>
              </a:solidFill>
              <a:latin typeface="Times New Roman" pitchFamily="18" charset="0"/>
              <a:cs typeface="Times New Roman" pitchFamily="18" charset="0"/>
            </a:endParaRPr>
          </a:p>
        </p:txBody>
      </p:sp>
      <p:sp>
        <p:nvSpPr>
          <p:cNvPr id="5" name="Dikdörtgen 4"/>
          <p:cNvSpPr/>
          <p:nvPr/>
        </p:nvSpPr>
        <p:spPr>
          <a:xfrm>
            <a:off x="1518485" y="2996952"/>
            <a:ext cx="6300700" cy="1323439"/>
          </a:xfrm>
          <a:prstGeom prst="rect">
            <a:avLst/>
          </a:prstGeom>
        </p:spPr>
        <p:txBody>
          <a:bodyPr wrap="square">
            <a:spAutoFit/>
          </a:bodyPr>
          <a:lstStyle/>
          <a:p>
            <a:pPr marL="285750" indent="-285750" algn="just">
              <a:buFont typeface="Wingdings" pitchFamily="2" charset="2"/>
              <a:buChar char="q"/>
            </a:pPr>
            <a:r>
              <a:rPr lang="tr-TR" sz="1600" b="1" dirty="0" smtClean="0">
                <a:latin typeface="Times New Roman" pitchFamily="18" charset="0"/>
                <a:cs typeface="Times New Roman" pitchFamily="18" charset="0"/>
              </a:rPr>
              <a:t>Yapı </a:t>
            </a:r>
            <a:r>
              <a:rPr lang="tr-TR" sz="1600" b="1" dirty="0">
                <a:latin typeface="Times New Roman" pitchFamily="18" charset="0"/>
                <a:cs typeface="Times New Roman" pitchFamily="18" charset="0"/>
              </a:rPr>
              <a:t>denetim kuruluşuna yeni iş almaktan men cezası ve idari para </a:t>
            </a:r>
            <a:r>
              <a:rPr lang="tr-TR" sz="1600" b="1" dirty="0" smtClean="0">
                <a:latin typeface="Times New Roman" pitchFamily="18" charset="0"/>
                <a:cs typeface="Times New Roman" pitchFamily="18" charset="0"/>
              </a:rPr>
              <a:t>cezası verilmesine </a:t>
            </a:r>
            <a:r>
              <a:rPr lang="tr-TR" sz="1600" b="1" dirty="0">
                <a:latin typeface="Times New Roman" pitchFamily="18" charset="0"/>
                <a:cs typeface="Times New Roman" pitchFamily="18" charset="0"/>
              </a:rPr>
              <a:t>sebep olan denetim sorumluları, proje müellifleri ve </a:t>
            </a:r>
            <a:r>
              <a:rPr lang="tr-TR" sz="1600" b="1" dirty="0" smtClean="0">
                <a:latin typeface="Times New Roman" pitchFamily="18" charset="0"/>
                <a:cs typeface="Times New Roman" pitchFamily="18" charset="0"/>
              </a:rPr>
              <a:t>yapı müteahhitleri </a:t>
            </a:r>
            <a:r>
              <a:rPr lang="tr-TR" sz="1600" b="1" dirty="0">
                <a:latin typeface="Times New Roman" pitchFamily="18" charset="0"/>
                <a:cs typeface="Times New Roman" pitchFamily="18" charset="0"/>
              </a:rPr>
              <a:t>hakkında Valiliklerce (Çevre ve Şehircilik İl </a:t>
            </a:r>
            <a:r>
              <a:rPr lang="tr-TR" sz="1600" b="1" dirty="0" smtClean="0">
                <a:latin typeface="Times New Roman" pitchFamily="18" charset="0"/>
                <a:cs typeface="Times New Roman" pitchFamily="18" charset="0"/>
              </a:rPr>
              <a:t>Müdürlüğü) Cumhuriyet </a:t>
            </a:r>
            <a:r>
              <a:rPr lang="tr-TR" sz="1600" b="1" dirty="0">
                <a:latin typeface="Times New Roman" pitchFamily="18" charset="0"/>
                <a:cs typeface="Times New Roman" pitchFamily="18" charset="0"/>
              </a:rPr>
              <a:t>Başsavcılığına suç duyurusunda bulunulur.</a:t>
            </a:r>
            <a:endParaRPr lang="tr-TR" sz="1600" dirty="0">
              <a:latin typeface="Times New Roman" pitchFamily="18" charset="0"/>
              <a:cs typeface="Times New Roman" pitchFamily="18" charset="0"/>
            </a:endParaRPr>
          </a:p>
        </p:txBody>
      </p:sp>
    </p:spTree>
    <p:extLst>
      <p:ext uri="{BB962C8B-B14F-4D97-AF65-F5344CB8AC3E}">
        <p14:creationId xmlns:p14="http://schemas.microsoft.com/office/powerpoint/2010/main" val="108692394"/>
      </p:ext>
    </p:extLst>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39</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Rectangle 2"/>
          <p:cNvSpPr>
            <a:spLocks noChangeArrowheads="1"/>
          </p:cNvSpPr>
          <p:nvPr/>
        </p:nvSpPr>
        <p:spPr bwMode="auto">
          <a:xfrm>
            <a:off x="2549525" y="2225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
            </a:r>
            <a:br>
              <a:rPr kumimoji="0" lang="tr-TR" sz="1800" b="0" i="0" u="none" strike="noStrike" cap="none" normalizeH="0" baseline="0" smtClean="0">
                <a:ln>
                  <a:noFill/>
                </a:ln>
                <a:solidFill>
                  <a:schemeClr val="tx1"/>
                </a:solidFill>
                <a:effectLst/>
                <a:latin typeface="Arial" pitchFamily="34"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Dikdörtgen 14"/>
          <p:cNvSpPr/>
          <p:nvPr/>
        </p:nvSpPr>
        <p:spPr>
          <a:xfrm>
            <a:off x="751028" y="1788748"/>
            <a:ext cx="7997436" cy="400110"/>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2000" b="1" dirty="0" smtClean="0">
                <a:solidFill>
                  <a:srgbClr val="0070C0"/>
                </a:solidFill>
                <a:latin typeface="Times New Roman" pitchFamily="18" charset="0"/>
                <a:cs typeface="Times New Roman" pitchFamily="18" charset="0"/>
              </a:rPr>
              <a:t>LABORATUVAR KURULUŞLARI</a:t>
            </a:r>
            <a:endParaRPr lang="tr-TR" sz="2000" dirty="0">
              <a:solidFill>
                <a:srgbClr val="0070C0"/>
              </a:solidFill>
              <a:latin typeface="Times New Roman" pitchFamily="18" charset="0"/>
              <a:cs typeface="Times New Roman" pitchFamily="18" charset="0"/>
            </a:endParaRPr>
          </a:p>
        </p:txBody>
      </p:sp>
      <p:sp>
        <p:nvSpPr>
          <p:cNvPr id="8" name="Dikdörtgen 7"/>
          <p:cNvSpPr/>
          <p:nvPr/>
        </p:nvSpPr>
        <p:spPr>
          <a:xfrm>
            <a:off x="1180563" y="2636912"/>
            <a:ext cx="7272808" cy="2554545"/>
          </a:xfrm>
          <a:prstGeom prst="rect">
            <a:avLst/>
          </a:prstGeom>
        </p:spPr>
        <p:txBody>
          <a:bodyPr wrap="square">
            <a:spAutoFit/>
          </a:bodyPr>
          <a:lstStyle/>
          <a:p>
            <a:pPr algn="just"/>
            <a:r>
              <a:rPr lang="tr-TR" sz="1600" dirty="0" smtClean="0">
                <a:latin typeface="Times New Roman" pitchFamily="18" charset="0"/>
                <a:cs typeface="Times New Roman" pitchFamily="18" charset="0"/>
              </a:rPr>
              <a:t>İl </a:t>
            </a:r>
            <a:r>
              <a:rPr lang="tr-TR" sz="1600" dirty="0">
                <a:latin typeface="Times New Roman" pitchFamily="18" charset="0"/>
                <a:cs typeface="Times New Roman" pitchFamily="18" charset="0"/>
              </a:rPr>
              <a:t>Yapı </a:t>
            </a:r>
            <a:r>
              <a:rPr lang="tr-TR" sz="1600" dirty="0" smtClean="0">
                <a:latin typeface="Times New Roman" pitchFamily="18" charset="0"/>
                <a:cs typeface="Times New Roman" pitchFamily="18" charset="0"/>
              </a:rPr>
              <a:t>Denetim Komisyonunun </a:t>
            </a:r>
            <a:r>
              <a:rPr lang="tr-TR" sz="1600" dirty="0">
                <a:latin typeface="Times New Roman" pitchFamily="18" charset="0"/>
                <a:cs typeface="Times New Roman" pitchFamily="18" charset="0"/>
              </a:rPr>
              <a:t>teklifi üzerine </a:t>
            </a:r>
            <a:r>
              <a:rPr lang="tr-TR" sz="1600" dirty="0" smtClean="0">
                <a:latin typeface="Times New Roman" pitchFamily="18" charset="0"/>
                <a:cs typeface="Times New Roman" pitchFamily="18" charset="0"/>
              </a:rPr>
              <a:t>Çevre ve </a:t>
            </a:r>
            <a:r>
              <a:rPr lang="tr-TR" sz="1600" dirty="0">
                <a:latin typeface="Times New Roman" pitchFamily="18" charset="0"/>
                <a:cs typeface="Times New Roman" pitchFamily="18" charset="0"/>
              </a:rPr>
              <a:t>Şehircilik İl Müdürlüğünce</a:t>
            </a:r>
            <a:r>
              <a:rPr lang="tr-TR" sz="1600" dirty="0" smtClean="0">
                <a:latin typeface="Times New Roman" pitchFamily="18" charset="0"/>
                <a:cs typeface="Times New Roman" pitchFamily="18" charset="0"/>
              </a:rPr>
              <a:t>;</a:t>
            </a:r>
          </a:p>
          <a:p>
            <a:pPr algn="just"/>
            <a:endParaRPr lang="tr-TR" sz="1600" dirty="0">
              <a:latin typeface="Times New Roman" pitchFamily="18" charset="0"/>
              <a:cs typeface="Times New Roman" pitchFamily="18" charset="0"/>
            </a:endParaRPr>
          </a:p>
          <a:p>
            <a:r>
              <a:rPr lang="tr-TR" sz="1600" dirty="0">
                <a:latin typeface="Times New Roman" pitchFamily="18" charset="0"/>
                <a:cs typeface="Times New Roman" pitchFamily="18" charset="0"/>
              </a:rPr>
              <a:t>a) Laboratuvarların kalite sistemine ilişkin idari ve teknik şartlar bakımından </a:t>
            </a:r>
            <a:r>
              <a:rPr lang="tr-TR" sz="1600" dirty="0" smtClean="0">
                <a:latin typeface="Times New Roman" pitchFamily="18" charset="0"/>
                <a:cs typeface="Times New Roman" pitchFamily="18" charset="0"/>
              </a:rPr>
              <a:t>tespit edilen </a:t>
            </a:r>
            <a:r>
              <a:rPr lang="tr-TR" sz="1600" dirty="0">
                <a:latin typeface="Times New Roman" pitchFamily="18" charset="0"/>
                <a:cs typeface="Times New Roman" pitchFamily="18" charset="0"/>
              </a:rPr>
              <a:t>aykırılıklar için uyarma cezası</a:t>
            </a:r>
            <a:r>
              <a:rPr lang="tr-TR" sz="1600" dirty="0" smtClean="0">
                <a:latin typeface="Times New Roman" pitchFamily="18" charset="0"/>
                <a:cs typeface="Times New Roman" pitchFamily="18" charset="0"/>
              </a:rPr>
              <a:t>,</a:t>
            </a:r>
          </a:p>
          <a:p>
            <a:endParaRPr lang="tr-TR" sz="1600" dirty="0">
              <a:latin typeface="Times New Roman" pitchFamily="18" charset="0"/>
              <a:cs typeface="Times New Roman" pitchFamily="18" charset="0"/>
            </a:endParaRPr>
          </a:p>
          <a:p>
            <a:r>
              <a:rPr lang="tr-TR" sz="1600" dirty="0">
                <a:latin typeface="Times New Roman" pitchFamily="18" charset="0"/>
                <a:cs typeface="Times New Roman" pitchFamily="18" charset="0"/>
              </a:rPr>
              <a:t>b) Verilen ilk uyarma cezasının tebliğ edilmesinden sonra, aynı türden </a:t>
            </a:r>
            <a:r>
              <a:rPr lang="tr-TR" sz="1600" dirty="0" smtClean="0">
                <a:latin typeface="Times New Roman" pitchFamily="18" charset="0"/>
                <a:cs typeface="Times New Roman" pitchFamily="18" charset="0"/>
              </a:rPr>
              <a:t>cezayı gerektiren </a:t>
            </a:r>
            <a:r>
              <a:rPr lang="tr-TR" sz="1600" dirty="0">
                <a:latin typeface="Times New Roman" pitchFamily="18" charset="0"/>
                <a:cs typeface="Times New Roman" pitchFamily="18" charset="0"/>
              </a:rPr>
              <a:t>ikinci bir fiilin işlenmesi ve bundan dolayı ceza verilip </a:t>
            </a:r>
            <a:r>
              <a:rPr lang="tr-TR" sz="1600" dirty="0" smtClean="0">
                <a:latin typeface="Times New Roman" pitchFamily="18" charset="0"/>
                <a:cs typeface="Times New Roman" pitchFamily="18" charset="0"/>
              </a:rPr>
              <a:t>tebliğ edilmesinden sonra </a:t>
            </a:r>
            <a:r>
              <a:rPr lang="tr-TR" sz="1600" dirty="0">
                <a:latin typeface="Times New Roman" pitchFamily="18" charset="0"/>
                <a:cs typeface="Times New Roman" pitchFamily="18" charset="0"/>
              </a:rPr>
              <a:t>üçüncü defa uyarma cezası vermeyi gerektiren bir </a:t>
            </a:r>
            <a:r>
              <a:rPr lang="tr-TR" sz="1600" dirty="0" smtClean="0">
                <a:latin typeface="Times New Roman" pitchFamily="18" charset="0"/>
                <a:cs typeface="Times New Roman" pitchFamily="18" charset="0"/>
              </a:rPr>
              <a:t>fiilin işlenmesi </a:t>
            </a:r>
            <a:r>
              <a:rPr lang="tr-TR" sz="1600" dirty="0">
                <a:latin typeface="Times New Roman" pitchFamily="18" charset="0"/>
                <a:cs typeface="Times New Roman" pitchFamily="18" charset="0"/>
              </a:rPr>
              <a:t>ve </a:t>
            </a:r>
            <a:r>
              <a:rPr lang="tr-TR" sz="1600" dirty="0" smtClean="0">
                <a:latin typeface="Times New Roman" pitchFamily="18" charset="0"/>
                <a:cs typeface="Times New Roman" pitchFamily="18" charset="0"/>
              </a:rPr>
              <a:t>bundan dolayı </a:t>
            </a:r>
            <a:r>
              <a:rPr lang="tr-TR" sz="1600" dirty="0">
                <a:latin typeface="Times New Roman" pitchFamily="18" charset="0"/>
                <a:cs typeface="Times New Roman" pitchFamily="18" charset="0"/>
              </a:rPr>
              <a:t>da ceza verilip tebliğ edilmesi hâlinde, </a:t>
            </a:r>
            <a:r>
              <a:rPr lang="tr-TR" sz="1600" dirty="0" smtClean="0">
                <a:latin typeface="Times New Roman" pitchFamily="18" charset="0"/>
                <a:cs typeface="Times New Roman" pitchFamily="18" charset="0"/>
              </a:rPr>
              <a:t>laboratuvar kuruluşuna </a:t>
            </a:r>
            <a:r>
              <a:rPr lang="tr-TR" sz="1600" dirty="0">
                <a:latin typeface="Times New Roman" pitchFamily="18" charset="0"/>
                <a:cs typeface="Times New Roman" pitchFamily="18" charset="0"/>
              </a:rPr>
              <a:t>5.000 Türk Lirası idari para cezası,</a:t>
            </a:r>
          </a:p>
        </p:txBody>
      </p:sp>
    </p:spTree>
    <p:extLst>
      <p:ext uri="{BB962C8B-B14F-4D97-AF65-F5344CB8AC3E}">
        <p14:creationId xmlns:p14="http://schemas.microsoft.com/office/powerpoint/2010/main" val="1029270127"/>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4</a:t>
            </a:fld>
            <a:endParaRPr lang="tr-TR" dirty="0"/>
          </a:p>
        </p:txBody>
      </p:sp>
      <p:sp>
        <p:nvSpPr>
          <p:cNvPr id="5" name="4 İçerik Yer Tutucusu"/>
          <p:cNvSpPr>
            <a:spLocks noGrp="1"/>
          </p:cNvSpPr>
          <p:nvPr>
            <p:ph sz="quarter" idx="1"/>
          </p:nvPr>
        </p:nvSpPr>
        <p:spPr>
          <a:xfrm>
            <a:off x="5993492" y="2924944"/>
            <a:ext cx="2304256" cy="1798712"/>
          </a:xfrm>
        </p:spPr>
        <p:txBody>
          <a:bodyPr>
            <a:noAutofit/>
          </a:bodyPr>
          <a:lstStyle/>
          <a:p>
            <a:pPr algn="just">
              <a:buNone/>
            </a:pPr>
            <a:endParaRPr lang="tr-TR" sz="1400" dirty="0">
              <a:latin typeface="Times New Roman" panose="02020603050405020304" pitchFamily="18" charset="0"/>
              <a:cs typeface="Times New Roman" panose="02020603050405020304" pitchFamily="18" charset="0"/>
            </a:endParaRPr>
          </a:p>
          <a:p>
            <a:pPr algn="just">
              <a:buNone/>
            </a:pPr>
            <a:endParaRPr lang="tr-TR" sz="1400" dirty="0" smtClean="0">
              <a:latin typeface="Times New Roman" panose="02020603050405020304" pitchFamily="18" charset="0"/>
              <a:cs typeface="Times New Roman" panose="02020603050405020304" pitchFamily="18" charset="0"/>
            </a:endParaRPr>
          </a:p>
          <a:p>
            <a:pPr algn="just">
              <a:buNone/>
            </a:pPr>
            <a:endParaRPr lang="tr-TR" sz="1400" dirty="0" smtClean="0">
              <a:latin typeface="Times New Roman" panose="02020603050405020304" pitchFamily="18" charset="0"/>
              <a:cs typeface="Times New Roman" panose="02020603050405020304" pitchFamily="18" charset="0"/>
            </a:endParaRPr>
          </a:p>
          <a:p>
            <a:pPr algn="just">
              <a:buNone/>
            </a:pPr>
            <a:endParaRPr lang="tr-TR" sz="1400" dirty="0" smtClean="0">
              <a:latin typeface="Times New Roman" panose="02020603050405020304" pitchFamily="18" charset="0"/>
              <a:cs typeface="Times New Roman" panose="02020603050405020304" pitchFamily="18" charset="0"/>
            </a:endParaRPr>
          </a:p>
          <a:p>
            <a:pPr algn="just">
              <a:buFont typeface="Wingdings" pitchFamily="2" charset="2"/>
              <a:buChar char="q"/>
            </a:pPr>
            <a:r>
              <a:rPr lang="tr-TR" sz="1800" dirty="0" smtClean="0">
                <a:solidFill>
                  <a:srgbClr val="002060"/>
                </a:solidFill>
              </a:rPr>
              <a:t>Kamu yapıları</a:t>
            </a:r>
            <a:endParaRPr lang="tr-TR" sz="1800" dirty="0">
              <a:solidFill>
                <a:srgbClr val="002060"/>
              </a:solidFill>
            </a:endParaRPr>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3728972" y="1798373"/>
            <a:ext cx="1640193" cy="707886"/>
          </a:xfrm>
          <a:prstGeom prst="rect">
            <a:avLst/>
          </a:prstGeom>
          <a:effectLst>
            <a:outerShdw blurRad="50800" dist="38100" dir="2700000" algn="tl" rotWithShape="0">
              <a:prstClr val="black">
                <a:alpha val="40000"/>
              </a:prstClr>
            </a:outerShdw>
          </a:effectLst>
        </p:spPr>
        <p:txBody>
          <a:bodyPr wrap="none">
            <a:spAutoFit/>
          </a:bodyPr>
          <a:lstStyle/>
          <a:p>
            <a:r>
              <a:rPr lang="tr-TR" sz="4000" dirty="0" smtClean="0">
                <a:solidFill>
                  <a:srgbClr val="C00000"/>
                </a:solidFill>
              </a:rPr>
              <a:t>Kapsam</a:t>
            </a:r>
            <a:endParaRPr lang="tr-TR" sz="4000" dirty="0">
              <a:solidFill>
                <a:srgbClr val="C00000"/>
              </a:solidFill>
            </a:endParaRPr>
          </a:p>
        </p:txBody>
      </p:sp>
      <p:sp>
        <p:nvSpPr>
          <p:cNvPr id="10" name="Dikdörtgen 9"/>
          <p:cNvSpPr/>
          <p:nvPr/>
        </p:nvSpPr>
        <p:spPr>
          <a:xfrm>
            <a:off x="599098" y="2730852"/>
            <a:ext cx="2290199" cy="2031325"/>
          </a:xfrm>
          <a:prstGeom prst="rect">
            <a:avLst/>
          </a:prstGeom>
        </p:spPr>
        <p:txBody>
          <a:bodyPr wrap="square">
            <a:spAutoFit/>
          </a:bodyPr>
          <a:lstStyle/>
          <a:p>
            <a:pPr marL="285750" indent="-285750">
              <a:buFont typeface="Wingdings" pitchFamily="2" charset="2"/>
              <a:buChar char="q"/>
            </a:pPr>
            <a:r>
              <a:rPr lang="tr-TR" dirty="0"/>
              <a:t>Bodrum katı dışında en çok iki katlı ve yapı inşaat alanı toplam 200 metrekareyi geçmeyen müstakil yapılar,</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973" y="2101528"/>
            <a:ext cx="2542976" cy="19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ikdörtgen 10"/>
          <p:cNvSpPr/>
          <p:nvPr/>
        </p:nvSpPr>
        <p:spPr>
          <a:xfrm>
            <a:off x="6372200" y="2434482"/>
            <a:ext cx="976060" cy="1569660"/>
          </a:xfrm>
          <a:prstGeom prst="rect">
            <a:avLst/>
          </a:prstGeom>
        </p:spPr>
        <p:txBody>
          <a:bodyPr wrap="square">
            <a:spAutoFit/>
          </a:bodyPr>
          <a:lstStyle/>
          <a:p>
            <a:r>
              <a:rPr lang="tr-TR" sz="9600" dirty="0" smtClean="0"/>
              <a:t>x</a:t>
            </a:r>
            <a:endParaRPr lang="tr-TR" sz="9600" dirty="0"/>
          </a:p>
        </p:txBody>
      </p:sp>
      <p:sp>
        <p:nvSpPr>
          <p:cNvPr id="12" name="Dikdörtgen 11"/>
          <p:cNvSpPr/>
          <p:nvPr/>
        </p:nvSpPr>
        <p:spPr>
          <a:xfrm>
            <a:off x="3728972" y="5517232"/>
            <a:ext cx="4443428" cy="646331"/>
          </a:xfrm>
          <a:prstGeom prst="rect">
            <a:avLst/>
          </a:prstGeom>
        </p:spPr>
        <p:txBody>
          <a:bodyPr wrap="square">
            <a:spAutoFit/>
          </a:bodyPr>
          <a:lstStyle/>
          <a:p>
            <a:pPr marL="285750" indent="-285750">
              <a:buFont typeface="Wingdings" pitchFamily="2" charset="2"/>
              <a:buChar char="q"/>
            </a:pPr>
            <a:r>
              <a:rPr lang="tr-TR" dirty="0"/>
              <a:t>Entegre tesis niteliğinde olmayan tarım ve hayvancılık amaçlı yapı ve tesisler</a:t>
            </a:r>
          </a:p>
        </p:txBody>
      </p:sp>
      <p:pic>
        <p:nvPicPr>
          <p:cNvPr id="3081"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3645024"/>
            <a:ext cx="1918990" cy="164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Dikdörtgen 26"/>
          <p:cNvSpPr/>
          <p:nvPr/>
        </p:nvSpPr>
        <p:spPr>
          <a:xfrm>
            <a:off x="3599979" y="3910637"/>
            <a:ext cx="976060" cy="1569660"/>
          </a:xfrm>
          <a:prstGeom prst="rect">
            <a:avLst/>
          </a:prstGeom>
        </p:spPr>
        <p:txBody>
          <a:bodyPr wrap="square">
            <a:spAutoFit/>
          </a:bodyPr>
          <a:lstStyle/>
          <a:p>
            <a:r>
              <a:rPr lang="tr-TR" sz="9600" dirty="0" smtClean="0"/>
              <a:t>x</a:t>
            </a:r>
            <a:endParaRPr lang="tr-TR" sz="9600" dirty="0"/>
          </a:p>
        </p:txBody>
      </p:sp>
    </p:spTree>
    <p:extLst>
      <p:ext uri="{BB962C8B-B14F-4D97-AF65-F5344CB8AC3E}">
        <p14:creationId xmlns:p14="http://schemas.microsoft.com/office/powerpoint/2010/main" val="1451307460"/>
      </p:ext>
    </p:extLst>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40</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Rectangle 2"/>
          <p:cNvSpPr>
            <a:spLocks noChangeArrowheads="1"/>
          </p:cNvSpPr>
          <p:nvPr/>
        </p:nvSpPr>
        <p:spPr bwMode="auto">
          <a:xfrm>
            <a:off x="2549525" y="2225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
            </a:r>
            <a:br>
              <a:rPr kumimoji="0" lang="tr-TR" sz="1800" b="0" i="0" u="none" strike="noStrike" cap="none" normalizeH="0" baseline="0" smtClean="0">
                <a:ln>
                  <a:noFill/>
                </a:ln>
                <a:solidFill>
                  <a:schemeClr val="tx1"/>
                </a:solidFill>
                <a:effectLst/>
                <a:latin typeface="Arial" pitchFamily="34"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Dikdörtgen 14"/>
          <p:cNvSpPr/>
          <p:nvPr/>
        </p:nvSpPr>
        <p:spPr>
          <a:xfrm>
            <a:off x="751028" y="1788748"/>
            <a:ext cx="7997436" cy="400110"/>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2000" b="1" dirty="0" smtClean="0">
                <a:solidFill>
                  <a:srgbClr val="0070C0"/>
                </a:solidFill>
                <a:latin typeface="Times New Roman" pitchFamily="18" charset="0"/>
                <a:cs typeface="Times New Roman" pitchFamily="18" charset="0"/>
              </a:rPr>
              <a:t>LABORATUVAR KURULUŞLARI</a:t>
            </a:r>
            <a:endParaRPr lang="tr-TR" sz="2000" dirty="0">
              <a:solidFill>
                <a:srgbClr val="0070C0"/>
              </a:solidFill>
              <a:latin typeface="Times New Roman" pitchFamily="18" charset="0"/>
              <a:cs typeface="Times New Roman" pitchFamily="18" charset="0"/>
            </a:endParaRPr>
          </a:p>
        </p:txBody>
      </p:sp>
      <p:sp>
        <p:nvSpPr>
          <p:cNvPr id="5" name="Dikdörtgen 4"/>
          <p:cNvSpPr/>
          <p:nvPr/>
        </p:nvSpPr>
        <p:spPr>
          <a:xfrm>
            <a:off x="1077338" y="2420888"/>
            <a:ext cx="7344816" cy="3293209"/>
          </a:xfrm>
          <a:prstGeom prst="rect">
            <a:avLst/>
          </a:prstGeom>
        </p:spPr>
        <p:txBody>
          <a:bodyPr wrap="square">
            <a:spAutoFit/>
          </a:bodyPr>
          <a:lstStyle/>
          <a:p>
            <a:pPr algn="just"/>
            <a:r>
              <a:rPr lang="tr-TR" sz="1600" dirty="0">
                <a:latin typeface="Times New Roman" pitchFamily="18" charset="0"/>
                <a:cs typeface="Times New Roman" pitchFamily="18" charset="0"/>
              </a:rPr>
              <a:t>c) Alet ve cihaz kalibrasyonlarının zamanında yaptırılmaması veya </a:t>
            </a:r>
            <a:r>
              <a:rPr lang="tr-TR" sz="1600" dirty="0" smtClean="0">
                <a:latin typeface="Times New Roman" pitchFamily="18" charset="0"/>
                <a:cs typeface="Times New Roman" pitchFamily="18" charset="0"/>
              </a:rPr>
              <a:t>kür havuzlarında veya </a:t>
            </a:r>
            <a:r>
              <a:rPr lang="tr-TR" sz="1600" dirty="0">
                <a:latin typeface="Times New Roman" pitchFamily="18" charset="0"/>
                <a:cs typeface="Times New Roman" pitchFamily="18" charset="0"/>
              </a:rPr>
              <a:t>kür odalarında kür şartlarına uyulmaması veya şantiye mahallinde alınan </a:t>
            </a:r>
            <a:r>
              <a:rPr lang="tr-TR" sz="1600" dirty="0" smtClean="0">
                <a:latin typeface="Times New Roman" pitchFamily="18" charset="0"/>
                <a:cs typeface="Times New Roman" pitchFamily="18" charset="0"/>
              </a:rPr>
              <a:t>taze beton </a:t>
            </a:r>
            <a:r>
              <a:rPr lang="tr-TR" sz="1600" dirty="0">
                <a:latin typeface="Times New Roman" pitchFamily="18" charset="0"/>
                <a:cs typeface="Times New Roman" pitchFamily="18" charset="0"/>
              </a:rPr>
              <a:t>numunelerinin zamanında toplanmaması veya </a:t>
            </a:r>
            <a:r>
              <a:rPr lang="tr-TR" sz="1600" dirty="0" err="1">
                <a:latin typeface="Times New Roman" pitchFamily="18" charset="0"/>
                <a:cs typeface="Times New Roman" pitchFamily="18" charset="0"/>
              </a:rPr>
              <a:t>karot</a:t>
            </a:r>
            <a:r>
              <a:rPr lang="tr-TR" sz="1600" dirty="0">
                <a:latin typeface="Times New Roman" pitchFamily="18" charset="0"/>
                <a:cs typeface="Times New Roman" pitchFamily="18" charset="0"/>
              </a:rPr>
              <a:t> numunesi </a:t>
            </a:r>
            <a:r>
              <a:rPr lang="tr-TR" sz="1600" dirty="0" smtClean="0">
                <a:latin typeface="Times New Roman" pitchFamily="18" charset="0"/>
                <a:cs typeface="Times New Roman" pitchFamily="18" charset="0"/>
              </a:rPr>
              <a:t>alınması sırasında </a:t>
            </a:r>
            <a:r>
              <a:rPr lang="tr-TR" sz="1600" dirty="0">
                <a:latin typeface="Times New Roman" pitchFamily="18" charset="0"/>
                <a:cs typeface="Times New Roman" pitchFamily="18" charset="0"/>
              </a:rPr>
              <a:t>laboratuvar denetçisinin </a:t>
            </a:r>
            <a:r>
              <a:rPr lang="tr-TR" sz="1600" dirty="0" smtClean="0">
                <a:latin typeface="Times New Roman" pitchFamily="18" charset="0"/>
                <a:cs typeface="Times New Roman" pitchFamily="18" charset="0"/>
              </a:rPr>
              <a:t>hazır bulunmaması </a:t>
            </a:r>
            <a:r>
              <a:rPr lang="tr-TR" sz="1600" dirty="0">
                <a:latin typeface="Times New Roman" pitchFamily="18" charset="0"/>
                <a:cs typeface="Times New Roman" pitchFamily="18" charset="0"/>
              </a:rPr>
              <a:t>veya laboratuvar </a:t>
            </a:r>
            <a:r>
              <a:rPr lang="tr-TR" sz="1600" dirty="0" smtClean="0">
                <a:latin typeface="Times New Roman" pitchFamily="18" charset="0"/>
                <a:cs typeface="Times New Roman" pitchFamily="18" charset="0"/>
              </a:rPr>
              <a:t>kuruluşunun deney </a:t>
            </a:r>
            <a:r>
              <a:rPr lang="tr-TR" sz="1600" dirty="0">
                <a:latin typeface="Times New Roman" pitchFamily="18" charset="0"/>
                <a:cs typeface="Times New Roman" pitchFamily="18" charset="0"/>
              </a:rPr>
              <a:t>kapsam </a:t>
            </a:r>
            <a:r>
              <a:rPr lang="tr-TR" sz="1600" dirty="0" smtClean="0">
                <a:latin typeface="Times New Roman" pitchFamily="18" charset="0"/>
                <a:cs typeface="Times New Roman" pitchFamily="18" charset="0"/>
              </a:rPr>
              <a:t>listesindeki deneyler </a:t>
            </a:r>
            <a:r>
              <a:rPr lang="tr-TR" sz="1600" dirty="0">
                <a:latin typeface="Times New Roman" pitchFamily="18" charset="0"/>
                <a:cs typeface="Times New Roman" pitchFamily="18" charset="0"/>
              </a:rPr>
              <a:t>hariç olmak üzere deney raporlarında </a:t>
            </a:r>
            <a:r>
              <a:rPr lang="tr-TR" sz="1600" dirty="0" smtClean="0">
                <a:latin typeface="Times New Roman" pitchFamily="18" charset="0"/>
                <a:cs typeface="Times New Roman" pitchFamily="18" charset="0"/>
              </a:rPr>
              <a:t>Bakanlık logosunun kullanılması </a:t>
            </a:r>
            <a:r>
              <a:rPr lang="tr-TR" sz="1600" dirty="0">
                <a:latin typeface="Times New Roman" pitchFamily="18" charset="0"/>
                <a:cs typeface="Times New Roman" pitchFamily="18" charset="0"/>
              </a:rPr>
              <a:t>veya numune kayıt ve rapor defterinde boşluklar </a:t>
            </a:r>
            <a:r>
              <a:rPr lang="tr-TR" sz="1600" dirty="0" smtClean="0">
                <a:latin typeface="Times New Roman" pitchFamily="18" charset="0"/>
                <a:cs typeface="Times New Roman" pitchFamily="18" charset="0"/>
              </a:rPr>
              <a:t>bulunması hâllerinde</a:t>
            </a:r>
            <a:r>
              <a:rPr lang="tr-TR" sz="1600" dirty="0">
                <a:latin typeface="Times New Roman" pitchFamily="18" charset="0"/>
                <a:cs typeface="Times New Roman" pitchFamily="18" charset="0"/>
              </a:rPr>
              <a:t>, laboratuvar kuruluşuna 10.000 Türk Lirası idari para </a:t>
            </a:r>
            <a:r>
              <a:rPr lang="tr-TR" sz="1600" dirty="0" smtClean="0">
                <a:latin typeface="Times New Roman" pitchFamily="18" charset="0"/>
                <a:cs typeface="Times New Roman" pitchFamily="18" charset="0"/>
              </a:rPr>
              <a:t>cezası, verilir.</a:t>
            </a:r>
          </a:p>
          <a:p>
            <a:pPr algn="just"/>
            <a:endParaRPr lang="tr-TR" sz="1600" dirty="0">
              <a:latin typeface="Times New Roman" pitchFamily="18" charset="0"/>
              <a:cs typeface="Times New Roman" pitchFamily="18" charset="0"/>
            </a:endParaRPr>
          </a:p>
          <a:p>
            <a:pPr algn="just"/>
            <a:r>
              <a:rPr lang="tr-TR" sz="1600" dirty="0">
                <a:latin typeface="Times New Roman" pitchFamily="18" charset="0"/>
                <a:cs typeface="Times New Roman" pitchFamily="18" charset="0"/>
              </a:rPr>
              <a:t>d) Bu fıkranın (c) bendine göre verilen ilk cezanın tebliğ </a:t>
            </a:r>
            <a:r>
              <a:rPr lang="tr-TR" sz="1600" dirty="0" smtClean="0">
                <a:latin typeface="Times New Roman" pitchFamily="18" charset="0"/>
                <a:cs typeface="Times New Roman" pitchFamily="18" charset="0"/>
              </a:rPr>
              <a:t>edilmesinden sonra</a:t>
            </a:r>
            <a:r>
              <a:rPr lang="tr-TR" sz="1600" dirty="0">
                <a:latin typeface="Times New Roman" pitchFamily="18" charset="0"/>
                <a:cs typeface="Times New Roman" pitchFamily="18" charset="0"/>
              </a:rPr>
              <a:t>, </a:t>
            </a:r>
            <a:r>
              <a:rPr lang="tr-TR" sz="1600" dirty="0" smtClean="0">
                <a:latin typeface="Times New Roman" pitchFamily="18" charset="0"/>
                <a:cs typeface="Times New Roman" pitchFamily="18" charset="0"/>
              </a:rPr>
              <a:t>aynı türden </a:t>
            </a:r>
            <a:r>
              <a:rPr lang="tr-TR" sz="1600" dirty="0">
                <a:latin typeface="Times New Roman" pitchFamily="18" charset="0"/>
                <a:cs typeface="Times New Roman" pitchFamily="18" charset="0"/>
              </a:rPr>
              <a:t>cezayı gerektiren ikinci bir fiilin işlenmesi ve </a:t>
            </a:r>
            <a:r>
              <a:rPr lang="tr-TR" sz="1600" dirty="0" smtClean="0">
                <a:latin typeface="Times New Roman" pitchFamily="18" charset="0"/>
                <a:cs typeface="Times New Roman" pitchFamily="18" charset="0"/>
              </a:rPr>
              <a:t>bundan dolayı </a:t>
            </a:r>
            <a:r>
              <a:rPr lang="tr-TR" sz="1600" dirty="0">
                <a:latin typeface="Times New Roman" pitchFamily="18" charset="0"/>
                <a:cs typeface="Times New Roman" pitchFamily="18" charset="0"/>
              </a:rPr>
              <a:t>ceza </a:t>
            </a:r>
            <a:r>
              <a:rPr lang="tr-TR" sz="1600" dirty="0" smtClean="0">
                <a:latin typeface="Times New Roman" pitchFamily="18" charset="0"/>
                <a:cs typeface="Times New Roman" pitchFamily="18" charset="0"/>
              </a:rPr>
              <a:t>verilip tebliğ </a:t>
            </a:r>
            <a:r>
              <a:rPr lang="tr-TR" sz="1600" dirty="0">
                <a:latin typeface="Times New Roman" pitchFamily="18" charset="0"/>
                <a:cs typeface="Times New Roman" pitchFamily="18" charset="0"/>
              </a:rPr>
              <a:t>edilmesinden sonra üçüncü defa aynı </a:t>
            </a:r>
            <a:r>
              <a:rPr lang="tr-TR" sz="1600" dirty="0" smtClean="0">
                <a:latin typeface="Times New Roman" pitchFamily="18" charset="0"/>
                <a:cs typeface="Times New Roman" pitchFamily="18" charset="0"/>
              </a:rPr>
              <a:t>cezayı vermeyi </a:t>
            </a:r>
            <a:r>
              <a:rPr lang="tr-TR" sz="1600" dirty="0">
                <a:latin typeface="Times New Roman" pitchFamily="18" charset="0"/>
                <a:cs typeface="Times New Roman" pitchFamily="18" charset="0"/>
              </a:rPr>
              <a:t>gerektiren bir </a:t>
            </a:r>
            <a:r>
              <a:rPr lang="tr-TR" sz="1600" dirty="0" smtClean="0">
                <a:latin typeface="Times New Roman" pitchFamily="18" charset="0"/>
                <a:cs typeface="Times New Roman" pitchFamily="18" charset="0"/>
              </a:rPr>
              <a:t>fiilin işlenmesi </a:t>
            </a:r>
            <a:r>
              <a:rPr lang="tr-TR" sz="1600" dirty="0">
                <a:latin typeface="Times New Roman" pitchFamily="18" charset="0"/>
                <a:cs typeface="Times New Roman" pitchFamily="18" charset="0"/>
              </a:rPr>
              <a:t>ve bundan dolayı da ceza </a:t>
            </a:r>
            <a:r>
              <a:rPr lang="tr-TR" sz="1600" dirty="0" smtClean="0">
                <a:latin typeface="Times New Roman" pitchFamily="18" charset="0"/>
                <a:cs typeface="Times New Roman" pitchFamily="18" charset="0"/>
              </a:rPr>
              <a:t>verilip tebliğ </a:t>
            </a:r>
            <a:r>
              <a:rPr lang="tr-TR" sz="1600" dirty="0">
                <a:latin typeface="Times New Roman" pitchFamily="18" charset="0"/>
                <a:cs typeface="Times New Roman" pitchFamily="18" charset="0"/>
              </a:rPr>
              <a:t>edilmesi hâlinde, İl Yapı </a:t>
            </a:r>
            <a:r>
              <a:rPr lang="tr-TR" sz="1600" dirty="0" smtClean="0">
                <a:latin typeface="Times New Roman" pitchFamily="18" charset="0"/>
                <a:cs typeface="Times New Roman" pitchFamily="18" charset="0"/>
              </a:rPr>
              <a:t>Denetim Komisyonunun </a:t>
            </a:r>
            <a:r>
              <a:rPr lang="tr-TR" sz="1600" dirty="0">
                <a:latin typeface="Times New Roman" pitchFamily="18" charset="0"/>
                <a:cs typeface="Times New Roman" pitchFamily="18" charset="0"/>
              </a:rPr>
              <a:t>teklifi </a:t>
            </a:r>
            <a:r>
              <a:rPr lang="tr-TR" sz="1600" dirty="0" smtClean="0">
                <a:latin typeface="Times New Roman" pitchFamily="18" charset="0"/>
                <a:cs typeface="Times New Roman" pitchFamily="18" charset="0"/>
              </a:rPr>
              <a:t>üzerine Bakanlıkça </a:t>
            </a:r>
            <a:r>
              <a:rPr lang="tr-TR" sz="1600" dirty="0">
                <a:latin typeface="Times New Roman" pitchFamily="18" charset="0"/>
                <a:cs typeface="Times New Roman" pitchFamily="18" charset="0"/>
              </a:rPr>
              <a:t>bir yıl yeni iş almaktan men cezası verilir.</a:t>
            </a:r>
          </a:p>
        </p:txBody>
      </p:sp>
    </p:spTree>
    <p:extLst>
      <p:ext uri="{BB962C8B-B14F-4D97-AF65-F5344CB8AC3E}">
        <p14:creationId xmlns:p14="http://schemas.microsoft.com/office/powerpoint/2010/main" val="1605217543"/>
      </p:ext>
    </p:extLst>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41</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Rectangle 2"/>
          <p:cNvSpPr>
            <a:spLocks noChangeArrowheads="1"/>
          </p:cNvSpPr>
          <p:nvPr/>
        </p:nvSpPr>
        <p:spPr bwMode="auto">
          <a:xfrm>
            <a:off x="2549525" y="2225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
            </a:r>
            <a:br>
              <a:rPr kumimoji="0" lang="tr-TR" sz="1800" b="0" i="0" u="none" strike="noStrike" cap="none" normalizeH="0" baseline="0" smtClean="0">
                <a:ln>
                  <a:noFill/>
                </a:ln>
                <a:solidFill>
                  <a:schemeClr val="tx1"/>
                </a:solidFill>
                <a:effectLst/>
                <a:latin typeface="Arial" pitchFamily="34"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Dikdörtgen 14"/>
          <p:cNvSpPr/>
          <p:nvPr/>
        </p:nvSpPr>
        <p:spPr>
          <a:xfrm>
            <a:off x="751028" y="1788748"/>
            <a:ext cx="7997436" cy="400110"/>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2000" b="1" dirty="0" smtClean="0">
                <a:solidFill>
                  <a:srgbClr val="0070C0"/>
                </a:solidFill>
                <a:latin typeface="Times New Roman" pitchFamily="18" charset="0"/>
                <a:cs typeface="Times New Roman" pitchFamily="18" charset="0"/>
              </a:rPr>
              <a:t>LABORATUVAR KURULUŞLARI</a:t>
            </a:r>
            <a:endParaRPr lang="tr-TR" sz="2000" dirty="0">
              <a:solidFill>
                <a:srgbClr val="0070C0"/>
              </a:solidFill>
              <a:latin typeface="Times New Roman" pitchFamily="18" charset="0"/>
              <a:cs typeface="Times New Roman" pitchFamily="18" charset="0"/>
            </a:endParaRPr>
          </a:p>
        </p:txBody>
      </p:sp>
      <p:sp>
        <p:nvSpPr>
          <p:cNvPr id="8" name="Dikdörtgen 7"/>
          <p:cNvSpPr/>
          <p:nvPr/>
        </p:nvSpPr>
        <p:spPr>
          <a:xfrm>
            <a:off x="851247" y="2780928"/>
            <a:ext cx="7748512" cy="2800767"/>
          </a:xfrm>
          <a:prstGeom prst="rect">
            <a:avLst/>
          </a:prstGeom>
        </p:spPr>
        <p:txBody>
          <a:bodyPr wrap="square">
            <a:spAutoFit/>
          </a:bodyPr>
          <a:lstStyle/>
          <a:p>
            <a:pPr algn="just"/>
            <a:r>
              <a:rPr lang="tr-TR" sz="1600" dirty="0">
                <a:latin typeface="Times New Roman" pitchFamily="18" charset="0"/>
                <a:cs typeface="Times New Roman" pitchFamily="18" charset="0"/>
              </a:rPr>
              <a:t>e) Aşağıda belirtilen</a:t>
            </a:r>
            <a:r>
              <a:rPr lang="tr-TR" sz="1600" dirty="0" smtClean="0">
                <a:latin typeface="Times New Roman" pitchFamily="18" charset="0"/>
                <a:cs typeface="Times New Roman" pitchFamily="18" charset="0"/>
              </a:rPr>
              <a:t>;</a:t>
            </a:r>
          </a:p>
          <a:p>
            <a:pPr algn="just"/>
            <a:endParaRPr lang="tr-TR" sz="1600" dirty="0">
              <a:latin typeface="Times New Roman" pitchFamily="18" charset="0"/>
              <a:cs typeface="Times New Roman" pitchFamily="18" charset="0"/>
            </a:endParaRPr>
          </a:p>
          <a:p>
            <a:pPr algn="just"/>
            <a:r>
              <a:rPr lang="tr-TR" sz="1600" dirty="0" smtClean="0">
                <a:latin typeface="Times New Roman" pitchFamily="18" charset="0"/>
                <a:cs typeface="Times New Roman" pitchFamily="18" charset="0"/>
              </a:rPr>
              <a:t>1) Bu </a:t>
            </a:r>
            <a:r>
              <a:rPr lang="tr-TR" sz="1600" dirty="0">
                <a:latin typeface="Times New Roman" pitchFamily="18" charset="0"/>
                <a:cs typeface="Times New Roman" pitchFamily="18" charset="0"/>
              </a:rPr>
              <a:t>fıkranın (d) bendine göre verilen cezanın ilan edilmesinden sonra, aynı </a:t>
            </a:r>
            <a:r>
              <a:rPr lang="tr-TR" sz="1600" dirty="0" smtClean="0">
                <a:latin typeface="Times New Roman" pitchFamily="18" charset="0"/>
                <a:cs typeface="Times New Roman" pitchFamily="18" charset="0"/>
              </a:rPr>
              <a:t>türden cezayı </a:t>
            </a:r>
            <a:r>
              <a:rPr lang="tr-TR" sz="1600" dirty="0">
                <a:latin typeface="Times New Roman" pitchFamily="18" charset="0"/>
                <a:cs typeface="Times New Roman" pitchFamily="18" charset="0"/>
              </a:rPr>
              <a:t>gerektiren ikinci bir fiilin işlenmesi ve bundan dolayı ceza verilip </a:t>
            </a:r>
            <a:r>
              <a:rPr lang="tr-TR" sz="1600" dirty="0" smtClean="0">
                <a:latin typeface="Times New Roman" pitchFamily="18" charset="0"/>
                <a:cs typeface="Times New Roman" pitchFamily="18" charset="0"/>
              </a:rPr>
              <a:t>ilan edilmesinden sonra üçüncü </a:t>
            </a:r>
            <a:r>
              <a:rPr lang="tr-TR" sz="1600" dirty="0">
                <a:latin typeface="Times New Roman" pitchFamily="18" charset="0"/>
                <a:cs typeface="Times New Roman" pitchFamily="18" charset="0"/>
              </a:rPr>
              <a:t>defa aynı türden ceza vermeyi gerektiren bir </a:t>
            </a:r>
            <a:r>
              <a:rPr lang="tr-TR" sz="1600" dirty="0" smtClean="0">
                <a:latin typeface="Times New Roman" pitchFamily="18" charset="0"/>
                <a:cs typeface="Times New Roman" pitchFamily="18" charset="0"/>
              </a:rPr>
              <a:t>fiilin işlenmesi </a:t>
            </a:r>
            <a:r>
              <a:rPr lang="tr-TR" sz="1600" dirty="0">
                <a:latin typeface="Times New Roman" pitchFamily="18" charset="0"/>
                <a:cs typeface="Times New Roman" pitchFamily="18" charset="0"/>
              </a:rPr>
              <a:t>ve bundan dolayı </a:t>
            </a:r>
            <a:r>
              <a:rPr lang="tr-TR" sz="1600" dirty="0" smtClean="0">
                <a:latin typeface="Times New Roman" pitchFamily="18" charset="0"/>
                <a:cs typeface="Times New Roman" pitchFamily="18" charset="0"/>
              </a:rPr>
              <a:t>da ceza </a:t>
            </a:r>
            <a:r>
              <a:rPr lang="tr-TR" sz="1600" dirty="0">
                <a:latin typeface="Times New Roman" pitchFamily="18" charset="0"/>
                <a:cs typeface="Times New Roman" pitchFamily="18" charset="0"/>
              </a:rPr>
              <a:t>verilip ilan edilmesi</a:t>
            </a:r>
            <a:r>
              <a:rPr lang="tr-TR" sz="1600" dirty="0" smtClean="0">
                <a:latin typeface="Times New Roman" pitchFamily="18" charset="0"/>
                <a:cs typeface="Times New Roman" pitchFamily="18" charset="0"/>
              </a:rPr>
              <a:t>,</a:t>
            </a:r>
          </a:p>
          <a:p>
            <a:pPr algn="just"/>
            <a:endParaRPr lang="tr-TR" sz="1600" dirty="0">
              <a:latin typeface="Times New Roman" pitchFamily="18" charset="0"/>
              <a:cs typeface="Times New Roman" pitchFamily="18" charset="0"/>
            </a:endParaRPr>
          </a:p>
          <a:p>
            <a:pPr algn="just"/>
            <a:r>
              <a:rPr lang="tr-TR" sz="1600" dirty="0" smtClean="0">
                <a:latin typeface="Times New Roman" pitchFamily="18" charset="0"/>
                <a:cs typeface="Times New Roman" pitchFamily="18" charset="0"/>
              </a:rPr>
              <a:t>2</a:t>
            </a:r>
            <a:r>
              <a:rPr lang="tr-TR" sz="1600" dirty="0">
                <a:latin typeface="Times New Roman" pitchFamily="18" charset="0"/>
                <a:cs typeface="Times New Roman" pitchFamily="18" charset="0"/>
              </a:rPr>
              <a:t>) Laboratuvar kuruluşunun idarelere veya şahıslara verdiği deney </a:t>
            </a:r>
            <a:r>
              <a:rPr lang="tr-TR" sz="1600" dirty="0" smtClean="0">
                <a:latin typeface="Times New Roman" pitchFamily="18" charset="0"/>
                <a:cs typeface="Times New Roman" pitchFamily="18" charset="0"/>
              </a:rPr>
              <a:t>raporlarının gerçeği </a:t>
            </a:r>
            <a:r>
              <a:rPr lang="tr-TR" sz="1600" dirty="0">
                <a:latin typeface="Times New Roman" pitchFamily="18" charset="0"/>
                <a:cs typeface="Times New Roman" pitchFamily="18" charset="0"/>
              </a:rPr>
              <a:t>yansıtmayan sonuçlar ihtiva ettiğinin tespit edilmesi, hâllerinde Merkez </a:t>
            </a:r>
            <a:r>
              <a:rPr lang="tr-TR" sz="1600" dirty="0" smtClean="0">
                <a:latin typeface="Times New Roman" pitchFamily="18" charset="0"/>
                <a:cs typeface="Times New Roman" pitchFamily="18" charset="0"/>
              </a:rPr>
              <a:t>Yapı Denetim Komisyonunun </a:t>
            </a:r>
            <a:r>
              <a:rPr lang="tr-TR" sz="1600" dirty="0">
                <a:latin typeface="Times New Roman" pitchFamily="18" charset="0"/>
                <a:cs typeface="Times New Roman" pitchFamily="18" charset="0"/>
              </a:rPr>
              <a:t>teklifi üzerine Bakanlıkça laboratuvar kuruluşunun </a:t>
            </a:r>
            <a:r>
              <a:rPr lang="tr-TR" sz="1600" dirty="0" smtClean="0">
                <a:latin typeface="Times New Roman" pitchFamily="18" charset="0"/>
                <a:cs typeface="Times New Roman" pitchFamily="18" charset="0"/>
              </a:rPr>
              <a:t>izin belgesi </a:t>
            </a:r>
            <a:r>
              <a:rPr lang="tr-TR" sz="1600" dirty="0">
                <a:latin typeface="Times New Roman" pitchFamily="18" charset="0"/>
                <a:cs typeface="Times New Roman" pitchFamily="18" charset="0"/>
              </a:rPr>
              <a:t>iptal edilerek faaliyetine son verilir. Sözleşmesi feshedilir ve teminatı </a:t>
            </a:r>
            <a:r>
              <a:rPr lang="tr-TR" sz="1600" dirty="0" smtClean="0">
                <a:latin typeface="Times New Roman" pitchFamily="18" charset="0"/>
                <a:cs typeface="Times New Roman" pitchFamily="18" charset="0"/>
              </a:rPr>
              <a:t>irat </a:t>
            </a:r>
            <a:r>
              <a:rPr lang="tr-TR" sz="1600" dirty="0" err="1" smtClean="0">
                <a:latin typeface="Times New Roman" pitchFamily="18" charset="0"/>
                <a:cs typeface="Times New Roman" pitchFamily="18" charset="0"/>
              </a:rPr>
              <a:t>kaydolunur</a:t>
            </a:r>
            <a:r>
              <a:rPr lang="tr-TR" sz="1600" dirty="0">
                <a:latin typeface="Times New Roman" pitchFamily="18" charset="0"/>
                <a:cs typeface="Times New Roman" pitchFamily="18" charset="0"/>
              </a:rPr>
              <a:t>.</a:t>
            </a:r>
          </a:p>
        </p:txBody>
      </p:sp>
    </p:spTree>
    <p:extLst>
      <p:ext uri="{BB962C8B-B14F-4D97-AF65-F5344CB8AC3E}">
        <p14:creationId xmlns:p14="http://schemas.microsoft.com/office/powerpoint/2010/main" val="3646715411"/>
      </p:ext>
    </p:extLst>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42</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Rectangle 2"/>
          <p:cNvSpPr>
            <a:spLocks noChangeArrowheads="1"/>
          </p:cNvSpPr>
          <p:nvPr/>
        </p:nvSpPr>
        <p:spPr bwMode="auto">
          <a:xfrm>
            <a:off x="2549525" y="2225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
            </a:r>
            <a:br>
              <a:rPr kumimoji="0" lang="tr-TR" sz="1800" b="0" i="0" u="none" strike="noStrike" cap="none" normalizeH="0" baseline="0" smtClean="0">
                <a:ln>
                  <a:noFill/>
                </a:ln>
                <a:solidFill>
                  <a:schemeClr val="tx1"/>
                </a:solidFill>
                <a:effectLst/>
                <a:latin typeface="Arial" pitchFamily="34"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Dikdörtgen 14"/>
          <p:cNvSpPr/>
          <p:nvPr/>
        </p:nvSpPr>
        <p:spPr>
          <a:xfrm>
            <a:off x="571008" y="2492896"/>
            <a:ext cx="7997436"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tr-TR" sz="2400" b="1" dirty="0" smtClean="0">
                <a:solidFill>
                  <a:srgbClr val="0070C0"/>
                </a:solidFill>
                <a:latin typeface="Times New Roman" pitchFamily="18" charset="0"/>
                <a:cs typeface="Times New Roman" pitchFamily="18" charset="0"/>
              </a:rPr>
              <a:t>TEŞEKKÜRLER…</a:t>
            </a:r>
            <a:endParaRPr lang="tr-TR" sz="2400" dirty="0">
              <a:solidFill>
                <a:srgbClr val="0070C0"/>
              </a:solidFill>
              <a:latin typeface="Times New Roman" pitchFamily="18" charset="0"/>
              <a:cs typeface="Times New Roman" pitchFamily="18" charset="0"/>
            </a:endParaRPr>
          </a:p>
        </p:txBody>
      </p:sp>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9446" y="3141380"/>
            <a:ext cx="5040560" cy="264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513042"/>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5</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3728972" y="1798373"/>
            <a:ext cx="1640193" cy="707886"/>
          </a:xfrm>
          <a:prstGeom prst="rect">
            <a:avLst/>
          </a:prstGeom>
          <a:effectLst>
            <a:outerShdw blurRad="50800" dist="38100" dir="2700000" algn="tl" rotWithShape="0">
              <a:prstClr val="black">
                <a:alpha val="40000"/>
              </a:prstClr>
            </a:outerShdw>
          </a:effectLst>
        </p:spPr>
        <p:txBody>
          <a:bodyPr wrap="none">
            <a:spAutoFit/>
          </a:bodyPr>
          <a:lstStyle/>
          <a:p>
            <a:r>
              <a:rPr lang="tr-TR" sz="4000" dirty="0" smtClean="0">
                <a:solidFill>
                  <a:srgbClr val="C00000"/>
                </a:solidFill>
              </a:rPr>
              <a:t>Kapsam</a:t>
            </a:r>
            <a:endParaRPr lang="tr-TR" sz="4000" dirty="0">
              <a:solidFill>
                <a:srgbClr val="C00000"/>
              </a:solidFill>
            </a:endParaRPr>
          </a:p>
        </p:txBody>
      </p:sp>
      <p:sp>
        <p:nvSpPr>
          <p:cNvPr id="11" name="Dikdörtgen 10"/>
          <p:cNvSpPr/>
          <p:nvPr/>
        </p:nvSpPr>
        <p:spPr>
          <a:xfrm>
            <a:off x="1680039" y="3789040"/>
            <a:ext cx="976060" cy="1323439"/>
          </a:xfrm>
          <a:prstGeom prst="rect">
            <a:avLst/>
          </a:prstGeom>
        </p:spPr>
        <p:txBody>
          <a:bodyPr wrap="square">
            <a:spAutoFit/>
          </a:bodyPr>
          <a:lstStyle/>
          <a:p>
            <a:r>
              <a:rPr lang="tr-TR" sz="8000" dirty="0" smtClean="0"/>
              <a:t>x</a:t>
            </a:r>
            <a:endParaRPr lang="tr-TR" sz="8000" dirty="0"/>
          </a:p>
        </p:txBody>
      </p:sp>
      <p:sp>
        <p:nvSpPr>
          <p:cNvPr id="13" name="Dikdörtgen 12"/>
          <p:cNvSpPr/>
          <p:nvPr/>
        </p:nvSpPr>
        <p:spPr>
          <a:xfrm>
            <a:off x="3964219" y="2636912"/>
            <a:ext cx="4806280" cy="2031325"/>
          </a:xfrm>
          <a:prstGeom prst="rect">
            <a:avLst/>
          </a:prstGeom>
        </p:spPr>
        <p:txBody>
          <a:bodyPr wrap="square">
            <a:spAutoFit/>
          </a:bodyPr>
          <a:lstStyle/>
          <a:p>
            <a:pPr marL="285750" indent="-285750">
              <a:buFont typeface="Wingdings" pitchFamily="2" charset="2"/>
              <a:buChar char="q"/>
            </a:pPr>
            <a:r>
              <a:rPr lang="tr-TR" dirty="0"/>
              <a:t>Köy yerleşik alanlarında, belediye ve mücavir alan sınırları içinde olmayan iskân dışı alanlarda ve nüfusu 5000’in altında olan belediyelerin belediye ve mücavir alan sınırları içinde bodrum katı ve çatı arası dışında en çok iki katlı ve yalnızca bir bodrum katın inşaat alanı hesaba katılmaksızın toplam inşaat alanı 500 metrekareyi geçmeyen konut yapıları </a:t>
            </a:r>
          </a:p>
        </p:txBody>
      </p:sp>
      <p:pic>
        <p:nvPicPr>
          <p:cNvPr id="4099" name="Picture 3" descr="C:\Users\asuman.elmas\Desktop\3987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394" y="2636499"/>
            <a:ext cx="2779351" cy="1509976"/>
          </a:xfrm>
          <a:prstGeom prst="rect">
            <a:avLst/>
          </a:prstGeom>
          <a:noFill/>
          <a:extLst>
            <a:ext uri="{909E8E84-426E-40DD-AFC4-6F175D3DCCD1}">
              <a14:hiddenFill xmlns:a14="http://schemas.microsoft.com/office/drawing/2010/main">
                <a:solidFill>
                  <a:srgbClr val="FFFFFF"/>
                </a:solidFill>
              </a14:hiddenFill>
            </a:ext>
          </a:extLst>
        </p:spPr>
      </p:pic>
      <p:sp>
        <p:nvSpPr>
          <p:cNvPr id="14" name="Dikdörtgen 13"/>
          <p:cNvSpPr/>
          <p:nvPr/>
        </p:nvSpPr>
        <p:spPr>
          <a:xfrm>
            <a:off x="4112680" y="5373216"/>
            <a:ext cx="2835584" cy="369332"/>
          </a:xfrm>
          <a:prstGeom prst="rect">
            <a:avLst/>
          </a:prstGeom>
        </p:spPr>
        <p:txBody>
          <a:bodyPr wrap="none">
            <a:spAutoFit/>
          </a:bodyPr>
          <a:lstStyle/>
          <a:p>
            <a:pPr marL="285750" indent="-285750">
              <a:buFont typeface="Wingdings" pitchFamily="2" charset="2"/>
              <a:buChar char="q"/>
            </a:pPr>
            <a:r>
              <a:rPr lang="tr-TR" dirty="0"/>
              <a:t>R</a:t>
            </a:r>
            <a:r>
              <a:rPr lang="tr-TR" dirty="0" smtClean="0"/>
              <a:t>uhsata </a:t>
            </a:r>
            <a:r>
              <a:rPr lang="tr-TR" dirty="0"/>
              <a:t>tabi olmayan yapılar</a:t>
            </a:r>
          </a:p>
        </p:txBody>
      </p:sp>
      <p:pic>
        <p:nvPicPr>
          <p:cNvPr id="4102" name="Picture 6" descr="YAPI RUHSAT ile ilgili gÃ¶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7186" y="4869160"/>
            <a:ext cx="1657016" cy="1198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850108"/>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6</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3728972" y="1798373"/>
            <a:ext cx="1640193" cy="707886"/>
          </a:xfrm>
          <a:prstGeom prst="rect">
            <a:avLst/>
          </a:prstGeom>
          <a:effectLst>
            <a:outerShdw blurRad="50800" dist="38100" dir="2700000" algn="tl" rotWithShape="0">
              <a:prstClr val="black">
                <a:alpha val="40000"/>
              </a:prstClr>
            </a:outerShdw>
          </a:effectLst>
        </p:spPr>
        <p:txBody>
          <a:bodyPr wrap="none">
            <a:spAutoFit/>
          </a:bodyPr>
          <a:lstStyle/>
          <a:p>
            <a:r>
              <a:rPr lang="tr-TR" sz="4000" dirty="0" smtClean="0">
                <a:solidFill>
                  <a:srgbClr val="C00000"/>
                </a:solidFill>
              </a:rPr>
              <a:t>Kapsam</a:t>
            </a:r>
            <a:endParaRPr lang="tr-TR" sz="4000" dirty="0">
              <a:solidFill>
                <a:srgbClr val="C00000"/>
              </a:solidFill>
            </a:endParaRPr>
          </a:p>
        </p:txBody>
      </p:sp>
      <p:sp>
        <p:nvSpPr>
          <p:cNvPr id="5" name="Dikdörtgen 4"/>
          <p:cNvSpPr/>
          <p:nvPr/>
        </p:nvSpPr>
        <p:spPr>
          <a:xfrm>
            <a:off x="1331640" y="2780928"/>
            <a:ext cx="6552268" cy="923330"/>
          </a:xfrm>
          <a:prstGeom prst="rect">
            <a:avLst/>
          </a:prstGeom>
        </p:spPr>
        <p:txBody>
          <a:bodyPr wrap="square">
            <a:spAutoFit/>
          </a:bodyPr>
          <a:lstStyle/>
          <a:p>
            <a:pPr marL="285750" indent="-285750">
              <a:buFont typeface="Wingdings" pitchFamily="2" charset="2"/>
              <a:buChar char="q"/>
            </a:pPr>
            <a:r>
              <a:rPr lang="tr-TR" dirty="0"/>
              <a:t>Birden fazla müstakil yapının bulunduğu parsellerde, bütün yapıların </a:t>
            </a:r>
            <a:r>
              <a:rPr lang="tr-TR" b="1" dirty="0"/>
              <a:t>toplam yapı inşaat alanının 200 metrekareyi geçmesi </a:t>
            </a:r>
            <a:r>
              <a:rPr lang="tr-TR" dirty="0"/>
              <a:t>hâlinde de bu Kanun uygulanır.</a:t>
            </a:r>
          </a:p>
        </p:txBody>
      </p:sp>
      <p:pic>
        <p:nvPicPr>
          <p:cNvPr id="5124" name="Picture 4" descr="YAPI RUHSAT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722" y="4077072"/>
            <a:ext cx="3038475" cy="15049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YAPI RUHSAT ile ilgili gÃ¶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5570" y="3900859"/>
            <a:ext cx="2466975" cy="185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716721"/>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7</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1917261" y="1628800"/>
            <a:ext cx="5381025" cy="584775"/>
          </a:xfrm>
          <a:prstGeom prst="rect">
            <a:avLst/>
          </a:prstGeom>
          <a:effectLst>
            <a:outerShdw blurRad="50800" dist="38100" dir="2700000" algn="tl" rotWithShape="0">
              <a:prstClr val="black">
                <a:alpha val="40000"/>
              </a:prstClr>
            </a:outerShdw>
          </a:effectLst>
        </p:spPr>
        <p:txBody>
          <a:bodyPr wrap="none">
            <a:spAutoFit/>
          </a:bodyPr>
          <a:lstStyle/>
          <a:p>
            <a:r>
              <a:rPr lang="tr-TR" sz="3200" dirty="0" smtClean="0">
                <a:solidFill>
                  <a:srgbClr val="C00000"/>
                </a:solidFill>
                <a:latin typeface="Times New Roman" pitchFamily="18" charset="0"/>
                <a:cs typeface="Times New Roman" pitchFamily="18" charset="0"/>
              </a:rPr>
              <a:t>YAPI DENETİM KURULUŞU</a:t>
            </a:r>
            <a:endParaRPr lang="tr-TR" sz="3200" dirty="0">
              <a:solidFill>
                <a:srgbClr val="C00000"/>
              </a:solidFill>
              <a:latin typeface="Times New Roman" pitchFamily="18" charset="0"/>
              <a:cs typeface="Times New Roman" pitchFamily="18" charset="0"/>
            </a:endParaRPr>
          </a:p>
        </p:txBody>
      </p:sp>
      <p:sp>
        <p:nvSpPr>
          <p:cNvPr id="14" name="Dikdörtgen 13"/>
          <p:cNvSpPr/>
          <p:nvPr/>
        </p:nvSpPr>
        <p:spPr>
          <a:xfrm>
            <a:off x="3280715" y="2604906"/>
            <a:ext cx="2400016" cy="523220"/>
          </a:xfrm>
          <a:prstGeom prst="rect">
            <a:avLst/>
          </a:prstGeom>
        </p:spPr>
        <p:txBody>
          <a:bodyPr wrap="none">
            <a:spAutoFit/>
          </a:bodyPr>
          <a:lstStyle/>
          <a:p>
            <a:r>
              <a:rPr lang="tr-TR" sz="2800" dirty="0" smtClean="0">
                <a:solidFill>
                  <a:srgbClr val="0070C0"/>
                </a:solidFill>
                <a:latin typeface="Times New Roman" pitchFamily="18" charset="0"/>
                <a:cs typeface="Times New Roman" pitchFamily="18" charset="0"/>
              </a:rPr>
              <a:t>DENETÇİLER</a:t>
            </a:r>
            <a:endParaRPr lang="tr-TR" sz="2800" dirty="0">
              <a:solidFill>
                <a:srgbClr val="0070C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5262" y="1628799"/>
            <a:ext cx="1133849" cy="134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ikdörtgen 17"/>
          <p:cNvSpPr/>
          <p:nvPr/>
        </p:nvSpPr>
        <p:spPr>
          <a:xfrm>
            <a:off x="395536" y="3165869"/>
            <a:ext cx="1800200" cy="523220"/>
          </a:xfrm>
          <a:prstGeom prst="rect">
            <a:avLst/>
          </a:prstGeom>
        </p:spPr>
        <p:txBody>
          <a:bodyPr wrap="square">
            <a:spAutoFit/>
          </a:bodyPr>
          <a:lstStyle/>
          <a:p>
            <a:pPr algn="ctr"/>
            <a:r>
              <a:rPr lang="tr-TR" sz="1400" dirty="0" smtClean="0">
                <a:solidFill>
                  <a:srgbClr val="00B0F0"/>
                </a:solidFill>
                <a:latin typeface="Times New Roman" pitchFamily="18" charset="0"/>
                <a:cs typeface="Times New Roman" pitchFamily="18" charset="0"/>
              </a:rPr>
              <a:t>PRJ. ve UYG. DEN. İNŞ. MÜH.</a:t>
            </a:r>
            <a:endParaRPr lang="tr-TR" sz="1400" dirty="0">
              <a:solidFill>
                <a:srgbClr val="00B0F0"/>
              </a:solidFill>
              <a:latin typeface="Times New Roman" pitchFamily="18" charset="0"/>
              <a:cs typeface="Times New Roman" pitchFamily="18" charset="0"/>
            </a:endParaRPr>
          </a:p>
        </p:txBody>
      </p:sp>
      <p:sp>
        <p:nvSpPr>
          <p:cNvPr id="22" name="Dikdörtgen 21"/>
          <p:cNvSpPr/>
          <p:nvPr/>
        </p:nvSpPr>
        <p:spPr>
          <a:xfrm>
            <a:off x="2065861" y="3170972"/>
            <a:ext cx="2226160" cy="523220"/>
          </a:xfrm>
          <a:prstGeom prst="rect">
            <a:avLst/>
          </a:prstGeom>
        </p:spPr>
        <p:txBody>
          <a:bodyPr wrap="square">
            <a:spAutoFit/>
          </a:bodyPr>
          <a:lstStyle/>
          <a:p>
            <a:pPr algn="ctr"/>
            <a:r>
              <a:rPr lang="tr-TR" sz="1400" dirty="0" smtClean="0">
                <a:solidFill>
                  <a:srgbClr val="00B0F0"/>
                </a:solidFill>
                <a:latin typeface="Times New Roman" pitchFamily="18" charset="0"/>
                <a:cs typeface="Times New Roman" pitchFamily="18" charset="0"/>
              </a:rPr>
              <a:t>PRJ. ve UYG. DEN. MİMAR</a:t>
            </a:r>
            <a:endParaRPr lang="tr-TR" sz="1400" dirty="0">
              <a:solidFill>
                <a:srgbClr val="00B0F0"/>
              </a:solidFill>
              <a:latin typeface="Times New Roman" pitchFamily="18" charset="0"/>
              <a:cs typeface="Times New Roman" pitchFamily="18" charset="0"/>
            </a:endParaRPr>
          </a:p>
        </p:txBody>
      </p:sp>
      <p:sp>
        <p:nvSpPr>
          <p:cNvPr id="23" name="Dikdörtgen 22"/>
          <p:cNvSpPr/>
          <p:nvPr/>
        </p:nvSpPr>
        <p:spPr>
          <a:xfrm>
            <a:off x="5652120" y="3170972"/>
            <a:ext cx="1794112" cy="523220"/>
          </a:xfrm>
          <a:prstGeom prst="rect">
            <a:avLst/>
          </a:prstGeom>
        </p:spPr>
        <p:txBody>
          <a:bodyPr wrap="square">
            <a:spAutoFit/>
          </a:bodyPr>
          <a:lstStyle/>
          <a:p>
            <a:pPr algn="ctr"/>
            <a:r>
              <a:rPr lang="tr-TR" sz="1400" dirty="0" smtClean="0">
                <a:solidFill>
                  <a:srgbClr val="00B0F0"/>
                </a:solidFill>
                <a:latin typeface="Times New Roman" pitchFamily="18" charset="0"/>
                <a:cs typeface="Times New Roman" pitchFamily="18" charset="0"/>
              </a:rPr>
              <a:t>PRJ. ve UYG. DEN. MAK. MÜH.</a:t>
            </a:r>
            <a:endParaRPr lang="tr-TR" sz="1400" dirty="0">
              <a:solidFill>
                <a:srgbClr val="00B0F0"/>
              </a:solidFill>
              <a:latin typeface="Times New Roman" pitchFamily="18" charset="0"/>
              <a:cs typeface="Times New Roman" pitchFamily="18" charset="0"/>
            </a:endParaRPr>
          </a:p>
        </p:txBody>
      </p:sp>
      <p:sp>
        <p:nvSpPr>
          <p:cNvPr id="24" name="Dikdörtgen 23"/>
          <p:cNvSpPr/>
          <p:nvPr/>
        </p:nvSpPr>
        <p:spPr>
          <a:xfrm>
            <a:off x="4007581" y="3170972"/>
            <a:ext cx="1800200" cy="523220"/>
          </a:xfrm>
          <a:prstGeom prst="rect">
            <a:avLst/>
          </a:prstGeom>
        </p:spPr>
        <p:txBody>
          <a:bodyPr wrap="square">
            <a:spAutoFit/>
          </a:bodyPr>
          <a:lstStyle/>
          <a:p>
            <a:pPr algn="ctr"/>
            <a:r>
              <a:rPr lang="tr-TR" sz="1400" dirty="0" smtClean="0">
                <a:solidFill>
                  <a:srgbClr val="00B0F0"/>
                </a:solidFill>
                <a:latin typeface="Times New Roman" pitchFamily="18" charset="0"/>
                <a:cs typeface="Times New Roman" pitchFamily="18" charset="0"/>
              </a:rPr>
              <a:t>PRJ. ve UYG. DEN. ELK. MÜH.</a:t>
            </a:r>
            <a:endParaRPr lang="tr-TR" sz="1400" dirty="0">
              <a:solidFill>
                <a:srgbClr val="00B0F0"/>
              </a:solidFill>
              <a:latin typeface="Times New Roman" pitchFamily="18" charset="0"/>
              <a:cs typeface="Times New Roman" pitchFamily="18" charset="0"/>
            </a:endParaRPr>
          </a:p>
        </p:txBody>
      </p:sp>
      <p:sp>
        <p:nvSpPr>
          <p:cNvPr id="27" name="Dikdörtgen 26"/>
          <p:cNvSpPr/>
          <p:nvPr/>
        </p:nvSpPr>
        <p:spPr>
          <a:xfrm>
            <a:off x="7236296" y="3170972"/>
            <a:ext cx="1332148" cy="523220"/>
          </a:xfrm>
          <a:prstGeom prst="rect">
            <a:avLst/>
          </a:prstGeom>
        </p:spPr>
        <p:txBody>
          <a:bodyPr wrap="square">
            <a:spAutoFit/>
          </a:bodyPr>
          <a:lstStyle/>
          <a:p>
            <a:pPr algn="ctr"/>
            <a:r>
              <a:rPr lang="tr-TR" sz="1400" dirty="0" smtClean="0">
                <a:solidFill>
                  <a:srgbClr val="00B0F0"/>
                </a:solidFill>
                <a:latin typeface="Times New Roman" pitchFamily="18" charset="0"/>
                <a:cs typeface="Times New Roman" pitchFamily="18" charset="0"/>
              </a:rPr>
              <a:t>UYG. DEN. İNŞ. MÜH.</a:t>
            </a:r>
            <a:endParaRPr lang="tr-TR" sz="1400" dirty="0">
              <a:solidFill>
                <a:srgbClr val="00B0F0"/>
              </a:solidFill>
              <a:latin typeface="Times New Roman" pitchFamily="18" charset="0"/>
              <a:cs typeface="Times New Roman" pitchFamily="18" charset="0"/>
            </a:endParaRPr>
          </a:p>
        </p:txBody>
      </p:sp>
      <p:sp>
        <p:nvSpPr>
          <p:cNvPr id="28" name="Dikdörtgen 27"/>
          <p:cNvSpPr/>
          <p:nvPr/>
        </p:nvSpPr>
        <p:spPr>
          <a:xfrm>
            <a:off x="1693882" y="4149080"/>
            <a:ext cx="5323252" cy="461665"/>
          </a:xfrm>
          <a:prstGeom prst="rect">
            <a:avLst/>
          </a:prstGeom>
        </p:spPr>
        <p:txBody>
          <a:bodyPr wrap="none">
            <a:spAutoFit/>
          </a:bodyPr>
          <a:lstStyle/>
          <a:p>
            <a:r>
              <a:rPr lang="tr-TR" sz="2400" dirty="0" smtClean="0">
                <a:solidFill>
                  <a:srgbClr val="7030A0"/>
                </a:solidFill>
                <a:latin typeface="Times New Roman" pitchFamily="18" charset="0"/>
                <a:cs typeface="Times New Roman" pitchFamily="18" charset="0"/>
              </a:rPr>
              <a:t>YARDIMCI KONTROL ELEMANLARI</a:t>
            </a:r>
            <a:endParaRPr lang="tr-TR" sz="2400" dirty="0">
              <a:solidFill>
                <a:srgbClr val="7030A0"/>
              </a:solidFill>
              <a:latin typeface="Times New Roman" pitchFamily="18" charset="0"/>
              <a:cs typeface="Times New Roman" pitchFamily="18" charset="0"/>
            </a:endParaRPr>
          </a:p>
        </p:txBody>
      </p:sp>
      <p:sp>
        <p:nvSpPr>
          <p:cNvPr id="29" name="Dikdörtgen 28"/>
          <p:cNvSpPr/>
          <p:nvPr/>
        </p:nvSpPr>
        <p:spPr>
          <a:xfrm>
            <a:off x="1376962" y="4886917"/>
            <a:ext cx="3420383" cy="954107"/>
          </a:xfrm>
          <a:prstGeom prst="rect">
            <a:avLst/>
          </a:prstGeom>
        </p:spPr>
        <p:txBody>
          <a:bodyPr wrap="square">
            <a:spAutoFit/>
          </a:bodyPr>
          <a:lstStyle/>
          <a:p>
            <a:pPr marL="285750" indent="-285750">
              <a:buFont typeface="Wingdings" pitchFamily="2" charset="2"/>
              <a:buChar char="v"/>
            </a:pPr>
            <a:r>
              <a:rPr lang="tr-TR" sz="1400" dirty="0">
                <a:solidFill>
                  <a:srgbClr val="7030A0"/>
                </a:solidFill>
                <a:latin typeface="Times New Roman" pitchFamily="18" charset="0"/>
                <a:cs typeface="Times New Roman" pitchFamily="18" charset="0"/>
              </a:rPr>
              <a:t>İNŞAAT </a:t>
            </a:r>
            <a:r>
              <a:rPr lang="tr-TR" sz="1400" dirty="0" smtClean="0">
                <a:solidFill>
                  <a:srgbClr val="7030A0"/>
                </a:solidFill>
                <a:latin typeface="Times New Roman" pitchFamily="18" charset="0"/>
                <a:cs typeface="Times New Roman" pitchFamily="18" charset="0"/>
              </a:rPr>
              <a:t>MÜHENDİSİ 30.000m2</a:t>
            </a:r>
            <a:endParaRPr lang="tr-TR" sz="1400" dirty="0">
              <a:solidFill>
                <a:srgbClr val="7030A0"/>
              </a:solidFill>
              <a:latin typeface="Times New Roman" pitchFamily="18" charset="0"/>
              <a:cs typeface="Times New Roman" pitchFamily="18" charset="0"/>
            </a:endParaRPr>
          </a:p>
          <a:p>
            <a:pPr marL="285750" indent="-285750">
              <a:buFont typeface="Wingdings" pitchFamily="2" charset="2"/>
              <a:buChar char="v"/>
            </a:pPr>
            <a:r>
              <a:rPr lang="tr-TR" sz="1400" dirty="0" smtClean="0">
                <a:solidFill>
                  <a:srgbClr val="7030A0"/>
                </a:solidFill>
                <a:latin typeface="Times New Roman" pitchFamily="18" charset="0"/>
                <a:cs typeface="Times New Roman" pitchFamily="18" charset="0"/>
              </a:rPr>
              <a:t>MİMAR 30.000 m2</a:t>
            </a:r>
            <a:endParaRPr lang="tr-TR" sz="1400" dirty="0">
              <a:solidFill>
                <a:srgbClr val="7030A0"/>
              </a:solidFill>
              <a:latin typeface="Times New Roman" pitchFamily="18" charset="0"/>
              <a:cs typeface="Times New Roman" pitchFamily="18" charset="0"/>
            </a:endParaRPr>
          </a:p>
          <a:p>
            <a:pPr marL="285750" indent="-285750">
              <a:buFont typeface="Wingdings" pitchFamily="2" charset="2"/>
              <a:buChar char="v"/>
            </a:pPr>
            <a:r>
              <a:rPr lang="tr-TR" sz="1400" dirty="0">
                <a:solidFill>
                  <a:srgbClr val="7030A0"/>
                </a:solidFill>
                <a:latin typeface="Times New Roman" pitchFamily="18" charset="0"/>
                <a:cs typeface="Times New Roman" pitchFamily="18" charset="0"/>
              </a:rPr>
              <a:t>ELEKTRİK </a:t>
            </a:r>
            <a:r>
              <a:rPr lang="tr-TR" sz="1400" dirty="0" smtClean="0">
                <a:solidFill>
                  <a:srgbClr val="7030A0"/>
                </a:solidFill>
                <a:latin typeface="Times New Roman" pitchFamily="18" charset="0"/>
                <a:cs typeface="Times New Roman" pitchFamily="18" charset="0"/>
              </a:rPr>
              <a:t>MÜHENDİSİ 120.000 m2</a:t>
            </a:r>
            <a:endParaRPr lang="tr-TR" sz="1400" dirty="0">
              <a:solidFill>
                <a:srgbClr val="7030A0"/>
              </a:solidFill>
              <a:latin typeface="Times New Roman" pitchFamily="18" charset="0"/>
              <a:cs typeface="Times New Roman" pitchFamily="18" charset="0"/>
            </a:endParaRPr>
          </a:p>
          <a:p>
            <a:pPr marL="285750" indent="-285750">
              <a:buFont typeface="Wingdings" pitchFamily="2" charset="2"/>
              <a:buChar char="v"/>
            </a:pPr>
            <a:r>
              <a:rPr lang="tr-TR" sz="1400" dirty="0">
                <a:solidFill>
                  <a:srgbClr val="7030A0"/>
                </a:solidFill>
                <a:latin typeface="Times New Roman" pitchFamily="18" charset="0"/>
                <a:cs typeface="Times New Roman" pitchFamily="18" charset="0"/>
              </a:rPr>
              <a:t>MAKİNE </a:t>
            </a:r>
            <a:r>
              <a:rPr lang="tr-TR" sz="1400" dirty="0" smtClean="0">
                <a:solidFill>
                  <a:srgbClr val="7030A0"/>
                </a:solidFill>
                <a:latin typeface="Times New Roman" pitchFamily="18" charset="0"/>
                <a:cs typeface="Times New Roman" pitchFamily="18" charset="0"/>
              </a:rPr>
              <a:t>MÜHENDİSİ 60.000 m2</a:t>
            </a:r>
            <a:endParaRPr lang="tr-TR" sz="1400" dirty="0">
              <a:solidFill>
                <a:srgbClr val="7030A0"/>
              </a:solidFill>
              <a:latin typeface="Times New Roman" pitchFamily="18" charset="0"/>
              <a:cs typeface="Times New Roman" pitchFamily="18" charset="0"/>
            </a:endParaRPr>
          </a:p>
        </p:txBody>
      </p:sp>
      <p:sp>
        <p:nvSpPr>
          <p:cNvPr id="33" name="Dikdörtgen 32"/>
          <p:cNvSpPr/>
          <p:nvPr/>
        </p:nvSpPr>
        <p:spPr>
          <a:xfrm>
            <a:off x="4699674" y="4886916"/>
            <a:ext cx="3178371" cy="954107"/>
          </a:xfrm>
          <a:prstGeom prst="rect">
            <a:avLst/>
          </a:prstGeom>
        </p:spPr>
        <p:txBody>
          <a:bodyPr wrap="square">
            <a:spAutoFit/>
          </a:bodyPr>
          <a:lstStyle/>
          <a:p>
            <a:pPr marL="285750" indent="-285750">
              <a:buFont typeface="Wingdings" pitchFamily="2" charset="2"/>
              <a:buChar char="v"/>
            </a:pPr>
            <a:r>
              <a:rPr lang="tr-TR" sz="1400" dirty="0" smtClean="0">
                <a:solidFill>
                  <a:srgbClr val="7030A0"/>
                </a:solidFill>
                <a:latin typeface="Times New Roman" pitchFamily="18" charset="0"/>
                <a:cs typeface="Times New Roman" pitchFamily="18" charset="0"/>
              </a:rPr>
              <a:t>TEKNİK ÖĞRETMEN 13500 m2</a:t>
            </a:r>
            <a:endParaRPr lang="tr-TR" sz="1400" dirty="0">
              <a:solidFill>
                <a:srgbClr val="7030A0"/>
              </a:solidFill>
              <a:latin typeface="Times New Roman" pitchFamily="18" charset="0"/>
              <a:cs typeface="Times New Roman" pitchFamily="18" charset="0"/>
            </a:endParaRPr>
          </a:p>
          <a:p>
            <a:pPr marL="285750" indent="-285750">
              <a:buFont typeface="Wingdings" pitchFamily="2" charset="2"/>
              <a:buChar char="v"/>
            </a:pPr>
            <a:r>
              <a:rPr lang="tr-TR" sz="1400" dirty="0" smtClean="0">
                <a:solidFill>
                  <a:srgbClr val="7030A0"/>
                </a:solidFill>
                <a:latin typeface="Times New Roman" pitchFamily="18" charset="0"/>
                <a:cs typeface="Times New Roman" pitchFamily="18" charset="0"/>
              </a:rPr>
              <a:t>YÜKSEK TEKNİKER 8.500 m2</a:t>
            </a:r>
            <a:endParaRPr lang="tr-TR" sz="1400" dirty="0">
              <a:solidFill>
                <a:srgbClr val="7030A0"/>
              </a:solidFill>
              <a:latin typeface="Times New Roman" pitchFamily="18" charset="0"/>
              <a:cs typeface="Times New Roman" pitchFamily="18" charset="0"/>
            </a:endParaRPr>
          </a:p>
          <a:p>
            <a:pPr marL="285750" indent="-285750">
              <a:buFont typeface="Wingdings" pitchFamily="2" charset="2"/>
              <a:buChar char="v"/>
            </a:pPr>
            <a:r>
              <a:rPr lang="tr-TR" sz="1400" dirty="0" smtClean="0">
                <a:solidFill>
                  <a:srgbClr val="7030A0"/>
                </a:solidFill>
                <a:latin typeface="Times New Roman" pitchFamily="18" charset="0"/>
                <a:cs typeface="Times New Roman" pitchFamily="18" charset="0"/>
              </a:rPr>
              <a:t>TEKNİKER 8.500 m2</a:t>
            </a:r>
            <a:endParaRPr lang="tr-TR" sz="1400" dirty="0">
              <a:solidFill>
                <a:srgbClr val="7030A0"/>
              </a:solidFill>
              <a:latin typeface="Times New Roman" pitchFamily="18" charset="0"/>
              <a:cs typeface="Times New Roman" pitchFamily="18" charset="0"/>
            </a:endParaRPr>
          </a:p>
          <a:p>
            <a:pPr marL="285750" indent="-285750">
              <a:buFont typeface="Wingdings" pitchFamily="2" charset="2"/>
              <a:buChar char="v"/>
            </a:pPr>
            <a:r>
              <a:rPr lang="tr-TR" sz="1400" dirty="0" smtClean="0">
                <a:solidFill>
                  <a:srgbClr val="7030A0"/>
                </a:solidFill>
                <a:latin typeface="Times New Roman" pitchFamily="18" charset="0"/>
                <a:cs typeface="Times New Roman" pitchFamily="18" charset="0"/>
              </a:rPr>
              <a:t>TEKNİSYEN 3.500 m2</a:t>
            </a:r>
            <a:endParaRPr lang="tr-TR" sz="1400" dirty="0">
              <a:solidFill>
                <a:srgbClr val="7030A0"/>
              </a:solidFill>
              <a:latin typeface="Times New Roman" pitchFamily="18" charset="0"/>
              <a:cs typeface="Times New Roman" pitchFamily="18" charset="0"/>
            </a:endParaRPr>
          </a:p>
        </p:txBody>
      </p:sp>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54" name="Picture 10" descr="MÃHENDÄ°S ile ilgili gÃ¶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975" y="4648732"/>
            <a:ext cx="1065126" cy="1209062"/>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MÃHENDÄ°S ile ilgili gÃ¶rsel sonuc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0332" y="4787188"/>
            <a:ext cx="1507803" cy="1067321"/>
          </a:xfrm>
          <a:prstGeom prst="rect">
            <a:avLst/>
          </a:prstGeom>
          <a:noFill/>
          <a:extLst>
            <a:ext uri="{909E8E84-426E-40DD-AFC4-6F175D3DCCD1}">
              <a14:hiddenFill xmlns:a14="http://schemas.microsoft.com/office/drawing/2010/main">
                <a:solidFill>
                  <a:srgbClr val="FFFFFF"/>
                </a:solidFill>
              </a14:hiddenFill>
            </a:ext>
          </a:extLst>
        </p:spPr>
      </p:pic>
      <p:sp>
        <p:nvSpPr>
          <p:cNvPr id="36" name="Dikdörtgen 35"/>
          <p:cNvSpPr/>
          <p:nvPr/>
        </p:nvSpPr>
        <p:spPr>
          <a:xfrm>
            <a:off x="2278841" y="3707099"/>
            <a:ext cx="1800200" cy="307777"/>
          </a:xfrm>
          <a:prstGeom prst="rect">
            <a:avLst/>
          </a:prstGeom>
        </p:spPr>
        <p:txBody>
          <a:bodyPr wrap="square">
            <a:spAutoFit/>
          </a:bodyPr>
          <a:lstStyle/>
          <a:p>
            <a:pPr algn="ctr"/>
            <a:r>
              <a:rPr lang="tr-TR" sz="1400" dirty="0" smtClean="0">
                <a:solidFill>
                  <a:srgbClr val="00B0F0"/>
                </a:solidFill>
                <a:latin typeface="Times New Roman" pitchFamily="18" charset="0"/>
                <a:cs typeface="Times New Roman" pitchFamily="18" charset="0"/>
              </a:rPr>
              <a:t>360.000 m2</a:t>
            </a:r>
            <a:endParaRPr lang="tr-TR" sz="1400" dirty="0">
              <a:solidFill>
                <a:srgbClr val="00B0F0"/>
              </a:solidFill>
              <a:latin typeface="Times New Roman" pitchFamily="18" charset="0"/>
              <a:cs typeface="Times New Roman" pitchFamily="18" charset="0"/>
            </a:endParaRPr>
          </a:p>
        </p:txBody>
      </p:sp>
      <p:sp>
        <p:nvSpPr>
          <p:cNvPr id="37" name="Dikdörtgen 36"/>
          <p:cNvSpPr/>
          <p:nvPr/>
        </p:nvSpPr>
        <p:spPr>
          <a:xfrm>
            <a:off x="478641" y="3707099"/>
            <a:ext cx="1800200" cy="307777"/>
          </a:xfrm>
          <a:prstGeom prst="rect">
            <a:avLst/>
          </a:prstGeom>
        </p:spPr>
        <p:txBody>
          <a:bodyPr wrap="square">
            <a:spAutoFit/>
          </a:bodyPr>
          <a:lstStyle/>
          <a:p>
            <a:pPr algn="ctr"/>
            <a:r>
              <a:rPr lang="tr-TR" sz="1400" dirty="0" smtClean="0">
                <a:solidFill>
                  <a:srgbClr val="00B0F0"/>
                </a:solidFill>
                <a:latin typeface="Times New Roman" pitchFamily="18" charset="0"/>
                <a:cs typeface="Times New Roman" pitchFamily="18" charset="0"/>
              </a:rPr>
              <a:t>360.000 m2</a:t>
            </a:r>
            <a:endParaRPr lang="tr-TR" sz="1400" dirty="0">
              <a:solidFill>
                <a:srgbClr val="00B0F0"/>
              </a:solidFill>
              <a:latin typeface="Times New Roman" pitchFamily="18" charset="0"/>
              <a:cs typeface="Times New Roman" pitchFamily="18" charset="0"/>
            </a:endParaRPr>
          </a:p>
        </p:txBody>
      </p:sp>
      <p:sp>
        <p:nvSpPr>
          <p:cNvPr id="38" name="Dikdörtgen 37"/>
          <p:cNvSpPr/>
          <p:nvPr/>
        </p:nvSpPr>
        <p:spPr>
          <a:xfrm>
            <a:off x="3923928" y="3689089"/>
            <a:ext cx="1800200" cy="307777"/>
          </a:xfrm>
          <a:prstGeom prst="rect">
            <a:avLst/>
          </a:prstGeom>
        </p:spPr>
        <p:txBody>
          <a:bodyPr wrap="square">
            <a:spAutoFit/>
          </a:bodyPr>
          <a:lstStyle/>
          <a:p>
            <a:pPr algn="ctr"/>
            <a:r>
              <a:rPr lang="tr-TR" sz="1400" dirty="0" smtClean="0">
                <a:solidFill>
                  <a:srgbClr val="00B0F0"/>
                </a:solidFill>
                <a:latin typeface="Times New Roman" pitchFamily="18" charset="0"/>
                <a:cs typeface="Times New Roman" pitchFamily="18" charset="0"/>
              </a:rPr>
              <a:t>180.000 m2</a:t>
            </a:r>
            <a:endParaRPr lang="tr-TR" sz="1400" dirty="0">
              <a:solidFill>
                <a:srgbClr val="00B0F0"/>
              </a:solidFill>
              <a:latin typeface="Times New Roman" pitchFamily="18" charset="0"/>
              <a:cs typeface="Times New Roman" pitchFamily="18" charset="0"/>
            </a:endParaRPr>
          </a:p>
        </p:txBody>
      </p:sp>
      <p:sp>
        <p:nvSpPr>
          <p:cNvPr id="39" name="Dikdörtgen 38"/>
          <p:cNvSpPr/>
          <p:nvPr/>
        </p:nvSpPr>
        <p:spPr>
          <a:xfrm>
            <a:off x="5609296" y="3707098"/>
            <a:ext cx="1800200" cy="307777"/>
          </a:xfrm>
          <a:prstGeom prst="rect">
            <a:avLst/>
          </a:prstGeom>
        </p:spPr>
        <p:txBody>
          <a:bodyPr wrap="square">
            <a:spAutoFit/>
          </a:bodyPr>
          <a:lstStyle/>
          <a:p>
            <a:pPr algn="ctr"/>
            <a:r>
              <a:rPr lang="tr-TR" sz="1400" dirty="0" smtClean="0">
                <a:solidFill>
                  <a:srgbClr val="00B0F0"/>
                </a:solidFill>
                <a:latin typeface="Times New Roman" pitchFamily="18" charset="0"/>
                <a:cs typeface="Times New Roman" pitchFamily="18" charset="0"/>
              </a:rPr>
              <a:t>180.000 m2</a:t>
            </a:r>
            <a:endParaRPr lang="tr-TR" sz="1400" dirty="0">
              <a:solidFill>
                <a:srgbClr val="00B0F0"/>
              </a:solidFill>
              <a:latin typeface="Times New Roman" pitchFamily="18" charset="0"/>
              <a:cs typeface="Times New Roman" pitchFamily="18" charset="0"/>
            </a:endParaRPr>
          </a:p>
        </p:txBody>
      </p:sp>
      <p:sp>
        <p:nvSpPr>
          <p:cNvPr id="40" name="Dikdörtgen 39"/>
          <p:cNvSpPr/>
          <p:nvPr/>
        </p:nvSpPr>
        <p:spPr>
          <a:xfrm>
            <a:off x="7005889" y="3689275"/>
            <a:ext cx="1800200" cy="307777"/>
          </a:xfrm>
          <a:prstGeom prst="rect">
            <a:avLst/>
          </a:prstGeom>
        </p:spPr>
        <p:txBody>
          <a:bodyPr wrap="square">
            <a:spAutoFit/>
          </a:bodyPr>
          <a:lstStyle/>
          <a:p>
            <a:pPr algn="ctr"/>
            <a:r>
              <a:rPr lang="tr-TR" sz="1400" dirty="0" smtClean="0">
                <a:solidFill>
                  <a:srgbClr val="00B0F0"/>
                </a:solidFill>
                <a:latin typeface="Times New Roman" pitchFamily="18" charset="0"/>
                <a:cs typeface="Times New Roman" pitchFamily="18" charset="0"/>
              </a:rPr>
              <a:t>120.000 m2</a:t>
            </a:r>
            <a:endParaRPr lang="tr-TR" sz="1400" dirty="0">
              <a:solidFill>
                <a:srgbClr val="00B0F0"/>
              </a:solidFill>
              <a:latin typeface="Times New Roman" pitchFamily="18" charset="0"/>
              <a:cs typeface="Times New Roman" pitchFamily="18" charset="0"/>
            </a:endParaRPr>
          </a:p>
        </p:txBody>
      </p:sp>
      <p:sp>
        <p:nvSpPr>
          <p:cNvPr id="41" name="Dikdörtgen 40"/>
          <p:cNvSpPr/>
          <p:nvPr/>
        </p:nvSpPr>
        <p:spPr>
          <a:xfrm>
            <a:off x="3635896" y="2136188"/>
            <a:ext cx="1654620" cy="461665"/>
          </a:xfrm>
          <a:prstGeom prst="rect">
            <a:avLst/>
          </a:prstGeom>
        </p:spPr>
        <p:txBody>
          <a:bodyPr wrap="none">
            <a:spAutoFit/>
          </a:bodyPr>
          <a:lstStyle/>
          <a:p>
            <a:r>
              <a:rPr lang="tr-TR" sz="2400" dirty="0" smtClean="0">
                <a:solidFill>
                  <a:srgbClr val="C00000"/>
                </a:solidFill>
                <a:latin typeface="Times New Roman" pitchFamily="18" charset="0"/>
                <a:cs typeface="Times New Roman" pitchFamily="18" charset="0"/>
              </a:rPr>
              <a:t>360.000 m2</a:t>
            </a:r>
            <a:endParaRPr lang="tr-TR" sz="2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40698898"/>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8</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1331640" y="1648932"/>
            <a:ext cx="6576993" cy="461665"/>
          </a:xfrm>
          <a:prstGeom prst="rect">
            <a:avLst/>
          </a:prstGeom>
          <a:effectLst>
            <a:outerShdw blurRad="50800" dist="38100" dir="2700000" algn="tl" rotWithShape="0">
              <a:prstClr val="black">
                <a:alpha val="40000"/>
              </a:prstClr>
            </a:outerShdw>
          </a:effectLst>
        </p:spPr>
        <p:txBody>
          <a:bodyPr wrap="none">
            <a:spAutoFit/>
          </a:bodyPr>
          <a:lstStyle/>
          <a:p>
            <a:r>
              <a:rPr lang="tr-TR" sz="2400" dirty="0" smtClean="0">
                <a:solidFill>
                  <a:srgbClr val="C00000"/>
                </a:solidFill>
                <a:latin typeface="Times New Roman" pitchFamily="18" charset="0"/>
                <a:cs typeface="Times New Roman" pitchFamily="18" charset="0"/>
              </a:rPr>
              <a:t>YAPI DENETİM KURULUŞUNUN GÖREVLERİ</a:t>
            </a:r>
            <a:endParaRPr lang="tr-TR" sz="2400" dirty="0">
              <a:solidFill>
                <a:srgbClr val="C00000"/>
              </a:solidFill>
              <a:latin typeface="Times New Roman" pitchFamily="18" charset="0"/>
              <a:cs typeface="Times New Roman" pitchFamily="18" charset="0"/>
            </a:endParaRPr>
          </a:p>
        </p:txBody>
      </p:sp>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Dikdörtgen 9"/>
          <p:cNvSpPr/>
          <p:nvPr/>
        </p:nvSpPr>
        <p:spPr>
          <a:xfrm>
            <a:off x="755576" y="2348880"/>
            <a:ext cx="7632848" cy="2800767"/>
          </a:xfrm>
          <a:prstGeom prst="rect">
            <a:avLst/>
          </a:prstGeom>
        </p:spPr>
        <p:txBody>
          <a:bodyPr wrap="square">
            <a:spAutoFit/>
          </a:bodyPr>
          <a:lstStyle/>
          <a:p>
            <a:pPr marL="285750" indent="-285750" algn="just">
              <a:buFont typeface="Wingdings" pitchFamily="2" charset="2"/>
              <a:buChar char="q"/>
            </a:pPr>
            <a:r>
              <a:rPr lang="tr-TR" sz="1600" dirty="0" smtClean="0">
                <a:latin typeface="Times New Roman" pitchFamily="18" charset="0"/>
                <a:cs typeface="Times New Roman" pitchFamily="18" charset="0"/>
              </a:rPr>
              <a:t>Proje </a:t>
            </a:r>
            <a:r>
              <a:rPr lang="tr-TR" sz="1600" dirty="0">
                <a:latin typeface="Times New Roman" pitchFamily="18" charset="0"/>
                <a:cs typeface="Times New Roman" pitchFamily="18" charset="0"/>
              </a:rPr>
              <a:t>müelliflerince hazırlanan, yapının inşa edileceği arsa veya arazinin zemin ve temel raporları ile uygulama projelerini ilgili mevzuata göre incelemek, proje müelliflerince hazırlanarak doğrudan kendilerine teslim edilen uygulama projesi ve hesaplarını kontrol ederek, ilgili idareler dışında başka bir kurum veya kuruluşun vize veya onayına tabi tutulmadan, ilgili idareye uygunluk görüşünü bildirmek</a:t>
            </a:r>
            <a:r>
              <a:rPr lang="tr-TR" sz="1600" dirty="0" smtClean="0">
                <a:latin typeface="Times New Roman" pitchFamily="18" charset="0"/>
                <a:cs typeface="Times New Roman" pitchFamily="18" charset="0"/>
              </a:rPr>
              <a:t>.</a:t>
            </a:r>
          </a:p>
          <a:p>
            <a:endParaRPr lang="tr-TR" sz="1600" dirty="0">
              <a:latin typeface="Times New Roman" pitchFamily="18" charset="0"/>
              <a:cs typeface="Times New Roman" pitchFamily="18" charset="0"/>
            </a:endParaRPr>
          </a:p>
          <a:p>
            <a:pPr marL="285750" indent="-285750" algn="just">
              <a:buFont typeface="Wingdings" pitchFamily="2" charset="2"/>
              <a:buChar char="q"/>
            </a:pPr>
            <a:r>
              <a:rPr lang="tr-TR" sz="1600" dirty="0" smtClean="0">
                <a:latin typeface="Times New Roman" pitchFamily="18" charset="0"/>
                <a:cs typeface="Times New Roman" pitchFamily="18" charset="0"/>
              </a:rPr>
              <a:t>Yapı </a:t>
            </a:r>
            <a:r>
              <a:rPr lang="tr-TR" sz="1600" dirty="0">
                <a:latin typeface="Times New Roman" pitchFamily="18" charset="0"/>
                <a:cs typeface="Times New Roman" pitchFamily="18" charset="0"/>
              </a:rPr>
              <a:t>denetimini üstlendiğine dair ilgili idareye taahhütname vermek, bu yapıya ilişkin bilgileri yapı ruhsatı düzenleme tarihinden itibaren yedi gün içinde Bakanlığa bildirmek</a:t>
            </a:r>
            <a:r>
              <a:rPr lang="tr-TR" sz="1600" dirty="0" smtClean="0">
                <a:latin typeface="Times New Roman" pitchFamily="18" charset="0"/>
                <a:cs typeface="Times New Roman" pitchFamily="18" charset="0"/>
              </a:rPr>
              <a:t>.</a:t>
            </a:r>
          </a:p>
          <a:p>
            <a:endParaRPr lang="tr-TR" sz="1600" dirty="0">
              <a:latin typeface="Times New Roman" pitchFamily="18" charset="0"/>
              <a:cs typeface="Times New Roman" pitchFamily="18" charset="0"/>
            </a:endParaRPr>
          </a:p>
          <a:p>
            <a:pPr marL="285750" indent="-285750" algn="just">
              <a:buFont typeface="Wingdings" pitchFamily="2" charset="2"/>
              <a:buChar char="q"/>
            </a:pPr>
            <a:r>
              <a:rPr lang="tr-TR" sz="1600" b="1" dirty="0" smtClean="0">
                <a:latin typeface="Times New Roman" pitchFamily="18" charset="0"/>
                <a:cs typeface="Times New Roman" pitchFamily="18" charset="0"/>
              </a:rPr>
              <a:t>Yapının</a:t>
            </a:r>
            <a:r>
              <a:rPr lang="tr-TR" sz="1600" b="1" dirty="0">
                <a:latin typeface="Times New Roman" pitchFamily="18" charset="0"/>
                <a:cs typeface="Times New Roman" pitchFamily="18" charset="0"/>
              </a:rPr>
              <a:t>, ruhsat ve ekleri ile mevzuata uygun olarak yapılmasını denetlemek</a:t>
            </a:r>
            <a:r>
              <a:rPr lang="tr-TR" sz="1600" dirty="0">
                <a:latin typeface="Times New Roman" pitchFamily="18" charset="0"/>
                <a:cs typeface="Times New Roman" pitchFamily="18" charset="0"/>
              </a:rPr>
              <a:t>. </a:t>
            </a:r>
          </a:p>
        </p:txBody>
      </p:sp>
    </p:spTree>
    <p:extLst>
      <p:ext uri="{BB962C8B-B14F-4D97-AF65-F5344CB8AC3E}">
        <p14:creationId xmlns:p14="http://schemas.microsoft.com/office/powerpoint/2010/main" val="596487771"/>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1623" y="605805"/>
            <a:ext cx="7772400" cy="1143000"/>
          </a:xfrm>
        </p:spPr>
        <p:txBody>
          <a:bodyPr>
            <a:noAutofit/>
          </a:bodyPr>
          <a:lstStyle/>
          <a:p>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Yapı </a:t>
            </a:r>
            <a:r>
              <a:rPr lang="tr-TR" sz="2400" b="1" dirty="0">
                <a:latin typeface="Times New Roman" panose="02020603050405020304" pitchFamily="18" charset="0"/>
                <a:cs typeface="Times New Roman" panose="02020603050405020304" pitchFamily="18" charset="0"/>
              </a:rPr>
              <a:t>Denetimi ve Yapı Malzemeleri Şube Müdürlüğü</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2 Altbilgi Yer Tutucusu"/>
          <p:cNvSpPr>
            <a:spLocks noGrp="1"/>
          </p:cNvSpPr>
          <p:nvPr>
            <p:ph type="ftr" sz="quarter" idx="11"/>
          </p:nvPr>
        </p:nvSpPr>
        <p:spPr/>
        <p:txBody>
          <a:bodyPr/>
          <a:lstStyle/>
          <a:p>
            <a:r>
              <a:rPr lang="tr-TR" dirty="0" smtClean="0"/>
              <a:t>Kırklareli Çevre ve Şehircilik İl Müdürlüğü</a:t>
            </a:r>
            <a:endParaRPr lang="tr-TR" dirty="0"/>
          </a:p>
        </p:txBody>
      </p:sp>
      <p:sp>
        <p:nvSpPr>
          <p:cNvPr id="4" name="3 Slayt Numarası Yer Tutucusu"/>
          <p:cNvSpPr>
            <a:spLocks noGrp="1"/>
          </p:cNvSpPr>
          <p:nvPr>
            <p:ph type="sldNum" sz="quarter" idx="12"/>
          </p:nvPr>
        </p:nvSpPr>
        <p:spPr/>
        <p:txBody>
          <a:bodyPr/>
          <a:lstStyle/>
          <a:p>
            <a:fld id="{ACB5C0E1-0E26-41B8-98D2-68F787896351}" type="slidenum">
              <a:rPr lang="tr-TR" smtClean="0"/>
              <a:pPr/>
              <a:t>9</a:t>
            </a:fld>
            <a:endParaRPr lang="tr-TR" dirty="0"/>
          </a:p>
        </p:txBody>
      </p:sp>
      <p:sp>
        <p:nvSpPr>
          <p:cNvPr id="6" name="Metin kutusu 5"/>
          <p:cNvSpPr txBox="1"/>
          <p:nvPr/>
        </p:nvSpPr>
        <p:spPr>
          <a:xfrm>
            <a:off x="8172400" y="188640"/>
            <a:ext cx="792088" cy="864096"/>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6948264" y="230882"/>
            <a:ext cx="1224136" cy="749846"/>
          </a:xfrm>
          <a:prstGeom prst="rect">
            <a:avLst/>
          </a:prstGeom>
          <a:solidFill>
            <a:schemeClr val="bg1"/>
          </a:solidFill>
        </p:spPr>
        <p:txBody>
          <a:bodyPr wrap="square" rtlCol="0">
            <a:spAutoFit/>
          </a:bodyPr>
          <a:lstStyle/>
          <a:p>
            <a:endParaRPr lang="tr-TR" dirty="0"/>
          </a:p>
        </p:txBody>
      </p:sp>
      <p:cxnSp>
        <p:nvCxnSpPr>
          <p:cNvPr id="20" name="Düz Bağlayıcı 19"/>
          <p:cNvCxnSpPr/>
          <p:nvPr/>
        </p:nvCxnSpPr>
        <p:spPr>
          <a:xfrm>
            <a:off x="1804621" y="177396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Resim 2" descr="C:\Users\kaan.mutlu\Desktop\600px-Çevre_ve_Şehircilik_Bakanlığ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55" y="108691"/>
            <a:ext cx="807967" cy="8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www.kirklareli.gov.tr/kurumlar/kirklareli.gov.tr/resimler/logoYE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570" y="91704"/>
            <a:ext cx="841941" cy="841941"/>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1331640" y="1648932"/>
            <a:ext cx="6576993" cy="461665"/>
          </a:xfrm>
          <a:prstGeom prst="rect">
            <a:avLst/>
          </a:prstGeom>
          <a:effectLst>
            <a:outerShdw blurRad="50800" dist="38100" dir="2700000" algn="tl" rotWithShape="0">
              <a:prstClr val="black">
                <a:alpha val="40000"/>
              </a:prstClr>
            </a:outerShdw>
          </a:effectLst>
        </p:spPr>
        <p:txBody>
          <a:bodyPr wrap="none">
            <a:spAutoFit/>
          </a:bodyPr>
          <a:lstStyle/>
          <a:p>
            <a:r>
              <a:rPr lang="tr-TR" sz="2400" dirty="0" smtClean="0">
                <a:solidFill>
                  <a:srgbClr val="C00000"/>
                </a:solidFill>
                <a:latin typeface="Times New Roman" pitchFamily="18" charset="0"/>
                <a:cs typeface="Times New Roman" pitchFamily="18" charset="0"/>
              </a:rPr>
              <a:t>YAPI DENETİM KURULUŞUNUN GÖREVLERİ</a:t>
            </a:r>
            <a:endParaRPr lang="tr-TR" sz="2400" dirty="0">
              <a:solidFill>
                <a:srgbClr val="C00000"/>
              </a:solidFill>
              <a:latin typeface="Times New Roman" pitchFamily="18" charset="0"/>
              <a:cs typeface="Times New Roman" pitchFamily="18" charset="0"/>
            </a:endParaRPr>
          </a:p>
        </p:txBody>
      </p:sp>
      <p:sp>
        <p:nvSpPr>
          <p:cNvPr id="11" name="AutoShape 6" descr="MÃHENDÄ°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8" descr="MÃHENDÄ°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Dikdörtgen 4"/>
          <p:cNvSpPr/>
          <p:nvPr/>
        </p:nvSpPr>
        <p:spPr>
          <a:xfrm>
            <a:off x="787483" y="2348880"/>
            <a:ext cx="7790750" cy="3539430"/>
          </a:xfrm>
          <a:prstGeom prst="rect">
            <a:avLst/>
          </a:prstGeom>
        </p:spPr>
        <p:txBody>
          <a:bodyPr wrap="square">
            <a:spAutoFit/>
          </a:bodyPr>
          <a:lstStyle/>
          <a:p>
            <a:pPr marL="285750" indent="-285750" algn="just">
              <a:buFont typeface="Wingdings" pitchFamily="2" charset="2"/>
              <a:buChar char="q"/>
            </a:pPr>
            <a:r>
              <a:rPr lang="tr-TR" sz="1600" dirty="0" smtClean="0">
                <a:latin typeface="Times New Roman" pitchFamily="18" charset="0"/>
                <a:cs typeface="Times New Roman" pitchFamily="18" charset="0"/>
              </a:rPr>
              <a:t>Yapım </a:t>
            </a:r>
            <a:r>
              <a:rPr lang="tr-TR" sz="1600" dirty="0">
                <a:latin typeface="Times New Roman" pitchFamily="18" charset="0"/>
                <a:cs typeface="Times New Roman" pitchFamily="18" charset="0"/>
              </a:rPr>
              <a:t>işlerinde kullanılan malzemeler ile imalatın proje, teknik şartname ve standartlara uygunluğunu kontrol etmek ve sonuçlarını belgelendirmek, malzemeler ve imalatla ilgili deneyleri yaptırmak. </a:t>
            </a:r>
          </a:p>
          <a:p>
            <a:pPr algn="just"/>
            <a:endParaRPr lang="tr-TR" sz="1600" dirty="0" smtClean="0">
              <a:latin typeface="Times New Roman" pitchFamily="18" charset="0"/>
              <a:cs typeface="Times New Roman" pitchFamily="18" charset="0"/>
            </a:endParaRPr>
          </a:p>
          <a:p>
            <a:pPr marL="285750" indent="-285750" algn="just">
              <a:buFont typeface="Wingdings" pitchFamily="2" charset="2"/>
              <a:buChar char="q"/>
            </a:pPr>
            <a:r>
              <a:rPr lang="tr-TR" sz="1600" dirty="0" smtClean="0">
                <a:latin typeface="Times New Roman" pitchFamily="18" charset="0"/>
                <a:cs typeface="Times New Roman" pitchFamily="18" charset="0"/>
              </a:rPr>
              <a:t>Yapılan </a:t>
            </a:r>
            <a:r>
              <a:rPr lang="tr-TR" sz="1600" dirty="0">
                <a:latin typeface="Times New Roman" pitchFamily="18" charset="0"/>
                <a:cs typeface="Times New Roman" pitchFamily="18" charset="0"/>
              </a:rPr>
              <a:t>tüm denetim hizmetlerine ilişkin belgelerin bir nüshasını ilgili idareye vermek, denetimleri sırasında yapıda kullanılan malzeme ve imalatın teknik şartname ve standartlara aykırı olduklarını belirledikleri takdirde, durumu bir rapor ile ilgili idareye ve il sanayi ve/veya ticaret müdürlüklerine bildirmek. </a:t>
            </a:r>
          </a:p>
          <a:p>
            <a:pPr algn="just"/>
            <a:endParaRPr lang="tr-TR" sz="1600" dirty="0" smtClean="0">
              <a:latin typeface="Times New Roman" pitchFamily="18" charset="0"/>
              <a:cs typeface="Times New Roman" pitchFamily="18" charset="0"/>
            </a:endParaRPr>
          </a:p>
          <a:p>
            <a:pPr marL="285750" indent="-285750" algn="just">
              <a:buFont typeface="Wingdings" pitchFamily="2" charset="2"/>
              <a:buChar char="q"/>
            </a:pPr>
            <a:r>
              <a:rPr lang="tr-TR" sz="1600" b="1" dirty="0" smtClean="0">
                <a:latin typeface="Times New Roman" pitchFamily="18" charset="0"/>
                <a:cs typeface="Times New Roman" pitchFamily="18" charset="0"/>
              </a:rPr>
              <a:t>İşyerinde</a:t>
            </a:r>
            <a:r>
              <a:rPr lang="tr-TR" sz="1600" b="1" dirty="0">
                <a:latin typeface="Times New Roman" pitchFamily="18" charset="0"/>
                <a:cs typeface="Times New Roman" pitchFamily="18" charset="0"/>
              </a:rPr>
              <a:t>, çalışmaların, iş sağlığı ve güvenliği mevzuatına göre düzenlenmesi gereken sağlık güvenlik planına uygun olarak yapıldığını kontrol etmek ve gerekli tedbirlerin alınması için yapı müteahhidini yazılı olarak uyarmak, uyarıya uyulmadığı takdirde durumu ilgili Çalışma ve İş Kurumu İ</a:t>
            </a:r>
            <a:r>
              <a:rPr lang="tr-TR" sz="1600" b="1" dirty="0" smtClean="0">
                <a:latin typeface="Times New Roman" pitchFamily="18" charset="0"/>
                <a:cs typeface="Times New Roman" pitchFamily="18" charset="0"/>
              </a:rPr>
              <a:t>l Müdürlüğüne </a:t>
            </a:r>
            <a:r>
              <a:rPr lang="tr-TR" sz="1600" b="1" dirty="0">
                <a:latin typeface="Times New Roman" pitchFamily="18" charset="0"/>
                <a:cs typeface="Times New Roman" pitchFamily="18" charset="0"/>
              </a:rPr>
              <a:t>bildirmek. </a:t>
            </a:r>
          </a:p>
        </p:txBody>
      </p:sp>
    </p:spTree>
    <p:extLst>
      <p:ext uri="{BB962C8B-B14F-4D97-AF65-F5344CB8AC3E}">
        <p14:creationId xmlns:p14="http://schemas.microsoft.com/office/powerpoint/2010/main" val="1443998014"/>
      </p:ext>
    </p:extLst>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Mavi ve yeşil toplar tasarım şablonu</Template>
  <TotalTime>15087</TotalTime>
  <Words>3103</Words>
  <Application>Microsoft Office PowerPoint</Application>
  <PresentationFormat>Ekran Gösterisi (4:3)</PresentationFormat>
  <Paragraphs>378</Paragraphs>
  <Slides>42</Slides>
  <Notes>1</Notes>
  <HiddenSlides>0</HiddenSlides>
  <MMClips>0</MMClips>
  <ScaleCrop>false</ScaleCrop>
  <HeadingPairs>
    <vt:vector size="4" baseType="variant">
      <vt:variant>
        <vt:lpstr>Tema</vt:lpstr>
      </vt:variant>
      <vt:variant>
        <vt:i4>2</vt:i4>
      </vt:variant>
      <vt:variant>
        <vt:lpstr>Slayt Başlıkları</vt:lpstr>
      </vt:variant>
      <vt:variant>
        <vt:i4>42</vt:i4>
      </vt:variant>
    </vt:vector>
  </HeadingPairs>
  <TitlesOfParts>
    <vt:vector size="44" baseType="lpstr">
      <vt:lpstr>Hisse Senedi</vt:lpstr>
      <vt:lpstr>1_Hisse Senedi</vt:lpstr>
      <vt:lpstr>YAPI DENETİMİ VE YAPI MALZEMELERİ ŞUBE MÜDÜRLÜĞÜ</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lpstr>    Yapı Denetimi ve Yapı Malzemeleri Şube Müdürlüğü </vt:lpstr>
    </vt:vector>
  </TitlesOfParts>
  <Company>Burak ESER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YILI FAALİYET RAPORU</dc:title>
  <dc:creator>mutluluk</dc:creator>
  <cp:lastModifiedBy>Asuma Elmas</cp:lastModifiedBy>
  <cp:revision>533</cp:revision>
  <cp:lastPrinted>2018-12-27T12:51:01Z</cp:lastPrinted>
  <dcterms:created xsi:type="dcterms:W3CDTF">2013-02-12T19:38:12Z</dcterms:created>
  <dcterms:modified xsi:type="dcterms:W3CDTF">2019-03-12T05:37:22Z</dcterms:modified>
</cp:coreProperties>
</file>