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84"/>
  </p:notesMasterIdLst>
  <p:sldIdLst>
    <p:sldId id="262" r:id="rId2"/>
    <p:sldId id="263" r:id="rId3"/>
    <p:sldId id="264"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10" r:id="rId36"/>
    <p:sldId id="352" r:id="rId37"/>
    <p:sldId id="353" r:id="rId38"/>
    <p:sldId id="354" r:id="rId39"/>
    <p:sldId id="355" r:id="rId40"/>
    <p:sldId id="356" r:id="rId41"/>
    <p:sldId id="357" r:id="rId42"/>
    <p:sldId id="358" r:id="rId43"/>
    <p:sldId id="359" r:id="rId44"/>
    <p:sldId id="360" r:id="rId45"/>
    <p:sldId id="361" r:id="rId46"/>
    <p:sldId id="362" r:id="rId47"/>
    <p:sldId id="364" r:id="rId48"/>
    <p:sldId id="365" r:id="rId49"/>
    <p:sldId id="366" r:id="rId50"/>
    <p:sldId id="367" r:id="rId51"/>
    <p:sldId id="368" r:id="rId52"/>
    <p:sldId id="369" r:id="rId53"/>
    <p:sldId id="370" r:id="rId54"/>
    <p:sldId id="371" r:id="rId55"/>
    <p:sldId id="372" r:id="rId56"/>
    <p:sldId id="373" r:id="rId57"/>
    <p:sldId id="374" r:id="rId58"/>
    <p:sldId id="375" r:id="rId59"/>
    <p:sldId id="376" r:id="rId60"/>
    <p:sldId id="380" r:id="rId61"/>
    <p:sldId id="381" r:id="rId62"/>
    <p:sldId id="385" r:id="rId63"/>
    <p:sldId id="386" r:id="rId64"/>
    <p:sldId id="387" r:id="rId65"/>
    <p:sldId id="388" r:id="rId66"/>
    <p:sldId id="389" r:id="rId67"/>
    <p:sldId id="391" r:id="rId68"/>
    <p:sldId id="392" r:id="rId69"/>
    <p:sldId id="393" r:id="rId70"/>
    <p:sldId id="394" r:id="rId71"/>
    <p:sldId id="395" r:id="rId72"/>
    <p:sldId id="396" r:id="rId73"/>
    <p:sldId id="399" r:id="rId74"/>
    <p:sldId id="400" r:id="rId75"/>
    <p:sldId id="401" r:id="rId76"/>
    <p:sldId id="402" r:id="rId77"/>
    <p:sldId id="398" r:id="rId78"/>
    <p:sldId id="397" r:id="rId79"/>
    <p:sldId id="403" r:id="rId80"/>
    <p:sldId id="404" r:id="rId81"/>
    <p:sldId id="405" r:id="rId82"/>
    <p:sldId id="406" r:id="rId8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1" autoAdjust="0"/>
    <p:restoredTop sz="94660"/>
  </p:normalViewPr>
  <p:slideViewPr>
    <p:cSldViewPr>
      <p:cViewPr varScale="1">
        <p:scale>
          <a:sx n="70" d="100"/>
          <a:sy n="70" d="100"/>
        </p:scale>
        <p:origin x="-139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E6CD04-B2DF-4A49-BA18-15DCE8421D71}" type="datetimeFigureOut">
              <a:rPr lang="tr-TR" smtClean="0"/>
              <a:t>18.3.2019</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7A58B-C29A-4A5C-8E0B-83838E28721A}" type="slidenum">
              <a:rPr lang="tr-TR" smtClean="0"/>
              <a:t>‹#›</a:t>
            </a:fld>
            <a:endParaRPr lang="tr-TR"/>
          </a:p>
        </p:txBody>
      </p:sp>
    </p:spTree>
    <p:extLst>
      <p:ext uri="{BB962C8B-B14F-4D97-AF65-F5344CB8AC3E}">
        <p14:creationId xmlns:p14="http://schemas.microsoft.com/office/powerpoint/2010/main" val="570729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3B3B97C-FE74-4E27-A3CA-E1AAFB0FE894}" type="slidenum">
              <a:rPr lang="tr-TR" altLang="tr-TR" smtClean="0">
                <a:latin typeface="Arial" charset="0"/>
              </a:rPr>
              <a:pPr eaLnBrk="1" hangingPunct="1"/>
              <a:t>1</a:t>
            </a:fld>
            <a:endParaRPr lang="tr-TR" altLang="tr-TR"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12D45C1-6F0A-4E6E-B325-0E20B4F0387E}" type="slidenum">
              <a:rPr lang="tr-TR" altLang="tr-TR" smtClean="0">
                <a:latin typeface="Arial" charset="0"/>
              </a:rPr>
              <a:pPr eaLnBrk="1" hangingPunct="1"/>
              <a:t>42</a:t>
            </a:fld>
            <a:endParaRPr lang="tr-TR" altLang="tr-TR" smtClean="0">
              <a:latin typeface="Arial" charset="0"/>
            </a:endParaRPr>
          </a:p>
        </p:txBody>
      </p:sp>
      <p:sp>
        <p:nvSpPr>
          <p:cNvPr id="768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B9EDA2DA-3326-4B08-A2D9-15FE565A9AE7}" type="slidenum">
              <a:rPr lang="tr-TR" altLang="tr-TR" sz="1200">
                <a:latin typeface="Arial" charset="0"/>
              </a:rPr>
              <a:pPr algn="r" eaLnBrk="1" hangingPunct="1"/>
              <a:t>42</a:t>
            </a:fld>
            <a:endParaRPr lang="tr-TR" altLang="tr-TR" sz="1200">
              <a:latin typeface="Arial" charset="0"/>
            </a:endParaRPr>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C61A261-D283-4BEA-BC97-F6E3264579E1}" type="slidenum">
              <a:rPr lang="tr-TR" altLang="tr-TR" smtClean="0">
                <a:latin typeface="Arial" charset="0"/>
              </a:rPr>
              <a:pPr eaLnBrk="1" hangingPunct="1"/>
              <a:t>43</a:t>
            </a:fld>
            <a:endParaRPr lang="tr-TR" altLang="tr-TR" smtClean="0">
              <a:latin typeface="Arial" charset="0"/>
            </a:endParaRPr>
          </a:p>
        </p:txBody>
      </p:sp>
      <p:sp>
        <p:nvSpPr>
          <p:cNvPr id="778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B4DED258-97B4-4929-94D2-A3F0089DF654}" type="slidenum">
              <a:rPr lang="tr-TR" altLang="tr-TR" sz="1200">
                <a:latin typeface="Arial" charset="0"/>
              </a:rPr>
              <a:pPr algn="r" eaLnBrk="1" hangingPunct="1"/>
              <a:t>43</a:t>
            </a:fld>
            <a:endParaRPr lang="tr-TR" altLang="tr-TR" sz="1200">
              <a:latin typeface="Arial" charset="0"/>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1BFB326-9B81-4B64-9958-48F269A0980A}" type="slidenum">
              <a:rPr lang="tr-TR" altLang="tr-TR" smtClean="0">
                <a:latin typeface="Arial" charset="0"/>
              </a:rPr>
              <a:pPr eaLnBrk="1" hangingPunct="1"/>
              <a:t>44</a:t>
            </a:fld>
            <a:endParaRPr lang="tr-TR" altLang="tr-TR" smtClean="0">
              <a:latin typeface="Arial" charset="0"/>
            </a:endParaRPr>
          </a:p>
        </p:txBody>
      </p:sp>
      <p:sp>
        <p:nvSpPr>
          <p:cNvPr id="788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8A4C3F68-8F59-49E3-850B-E12CAB322E6B}" type="slidenum">
              <a:rPr lang="tr-TR" altLang="tr-TR" sz="1200">
                <a:latin typeface="Arial" charset="0"/>
              </a:rPr>
              <a:pPr algn="r" eaLnBrk="1" hangingPunct="1"/>
              <a:t>44</a:t>
            </a:fld>
            <a:endParaRPr lang="tr-TR" altLang="tr-TR" sz="1200">
              <a:latin typeface="Arial"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B145FD3-0005-4F63-B6D5-445B7B157E76}" type="slidenum">
              <a:rPr lang="tr-TR" altLang="tr-TR" smtClean="0">
                <a:latin typeface="Arial" charset="0"/>
              </a:rPr>
              <a:pPr eaLnBrk="1" hangingPunct="1"/>
              <a:t>45</a:t>
            </a:fld>
            <a:endParaRPr lang="tr-TR" altLang="tr-TR" smtClean="0">
              <a:latin typeface="Arial" charset="0"/>
            </a:endParaRPr>
          </a:p>
        </p:txBody>
      </p:sp>
      <p:sp>
        <p:nvSpPr>
          <p:cNvPr id="798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EF6DD101-40A8-44F0-81E6-732A4EB8FB2D}" type="slidenum">
              <a:rPr lang="tr-TR" altLang="tr-TR" sz="1200">
                <a:latin typeface="Arial" charset="0"/>
              </a:rPr>
              <a:pPr algn="r" eaLnBrk="1" hangingPunct="1"/>
              <a:t>45</a:t>
            </a:fld>
            <a:endParaRPr lang="tr-TR" altLang="tr-TR" sz="1200">
              <a:latin typeface="Arial" charset="0"/>
            </a:endParaRPr>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392BA8C-665D-4F08-BF42-C320FA38E3B1}" type="slidenum">
              <a:rPr lang="tr-TR" altLang="tr-TR" smtClean="0">
                <a:latin typeface="Arial" charset="0"/>
              </a:rPr>
              <a:pPr eaLnBrk="1" hangingPunct="1"/>
              <a:t>46</a:t>
            </a:fld>
            <a:endParaRPr lang="tr-TR" altLang="tr-TR" smtClean="0">
              <a:latin typeface="Arial" charset="0"/>
            </a:endParaRPr>
          </a:p>
        </p:txBody>
      </p:sp>
      <p:sp>
        <p:nvSpPr>
          <p:cNvPr id="808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EAABBF73-7A55-4B35-81FF-767D7E86E2FA}" type="slidenum">
              <a:rPr lang="tr-TR" altLang="tr-TR" sz="1200">
                <a:latin typeface="Arial" charset="0"/>
              </a:rPr>
              <a:pPr algn="r" eaLnBrk="1" hangingPunct="1"/>
              <a:t>46</a:t>
            </a:fld>
            <a:endParaRPr lang="tr-TR" altLang="tr-TR" sz="1200">
              <a:latin typeface="Arial" charset="0"/>
            </a:endParaRPr>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C733BBC-B161-4CB8-9365-7F4C751FE28C}" type="slidenum">
              <a:rPr lang="tr-TR" altLang="tr-TR" smtClean="0">
                <a:latin typeface="Arial" charset="0"/>
              </a:rPr>
              <a:pPr eaLnBrk="1" hangingPunct="1"/>
              <a:t>47</a:t>
            </a:fld>
            <a:endParaRPr lang="tr-TR" altLang="tr-TR" smtClean="0">
              <a:latin typeface="Arial" charset="0"/>
            </a:endParaRPr>
          </a:p>
        </p:txBody>
      </p:sp>
      <p:sp>
        <p:nvSpPr>
          <p:cNvPr id="81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945EEAF8-BCE9-48C6-BB68-103EE8992A21}" type="slidenum">
              <a:rPr lang="tr-TR" altLang="tr-TR" sz="1200">
                <a:latin typeface="Arial" charset="0"/>
              </a:rPr>
              <a:pPr algn="r" eaLnBrk="1" hangingPunct="1"/>
              <a:t>47</a:t>
            </a:fld>
            <a:endParaRPr lang="tr-TR" altLang="tr-TR" sz="1200">
              <a:latin typeface="Arial" charset="0"/>
            </a:endParaRPr>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F44FF09-72C0-440F-8443-8895017AB4BD}" type="slidenum">
              <a:rPr lang="tr-TR" altLang="tr-TR" smtClean="0">
                <a:latin typeface="Arial" charset="0"/>
              </a:rPr>
              <a:pPr eaLnBrk="1" hangingPunct="1"/>
              <a:t>48</a:t>
            </a:fld>
            <a:endParaRPr lang="tr-TR" altLang="tr-TR" smtClean="0">
              <a:latin typeface="Arial" charset="0"/>
            </a:endParaRPr>
          </a:p>
        </p:txBody>
      </p:sp>
      <p:sp>
        <p:nvSpPr>
          <p:cNvPr id="82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376FD803-27EF-49D3-ADE2-72D7CF8016B8}" type="slidenum">
              <a:rPr lang="tr-TR" altLang="tr-TR" sz="1200">
                <a:latin typeface="Arial" charset="0"/>
              </a:rPr>
              <a:pPr algn="r" eaLnBrk="1" hangingPunct="1"/>
              <a:t>48</a:t>
            </a:fld>
            <a:endParaRPr lang="tr-TR" altLang="tr-TR" sz="1200">
              <a:latin typeface="Arial" charset="0"/>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A786AA4-926D-442B-A22A-66681D5E7AEB}" type="slidenum">
              <a:rPr lang="tr-TR" altLang="tr-TR" smtClean="0">
                <a:latin typeface="Arial" charset="0"/>
              </a:rPr>
              <a:pPr eaLnBrk="1" hangingPunct="1"/>
              <a:t>49</a:t>
            </a:fld>
            <a:endParaRPr lang="tr-TR" altLang="tr-TR" smtClean="0">
              <a:latin typeface="Arial" charset="0"/>
            </a:endParaRPr>
          </a:p>
        </p:txBody>
      </p:sp>
      <p:sp>
        <p:nvSpPr>
          <p:cNvPr id="839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0C852406-DC09-4FE3-982E-71BEDE83C8A7}" type="slidenum">
              <a:rPr lang="tr-TR" altLang="tr-TR" sz="1200">
                <a:latin typeface="Arial" charset="0"/>
              </a:rPr>
              <a:pPr algn="r" eaLnBrk="1" hangingPunct="1"/>
              <a:t>49</a:t>
            </a:fld>
            <a:endParaRPr lang="tr-TR" altLang="tr-TR" sz="1200">
              <a:latin typeface="Arial" charset="0"/>
            </a:endParaRPr>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00E620D-53DA-4846-BABE-F51BCB7992CB}" type="slidenum">
              <a:rPr lang="tr-TR" altLang="tr-TR" smtClean="0">
                <a:latin typeface="Arial" charset="0"/>
              </a:rPr>
              <a:pPr eaLnBrk="1" hangingPunct="1"/>
              <a:t>50</a:t>
            </a:fld>
            <a:endParaRPr lang="tr-TR" altLang="tr-TR" smtClean="0">
              <a:latin typeface="Arial" charset="0"/>
            </a:endParaRPr>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9FC0A2B0-8931-4504-9D2D-510EFD304027}" type="slidenum">
              <a:rPr lang="tr-TR" altLang="tr-TR" sz="1200">
                <a:latin typeface="Arial" charset="0"/>
              </a:rPr>
              <a:pPr algn="r" eaLnBrk="1" hangingPunct="1"/>
              <a:t>50</a:t>
            </a:fld>
            <a:endParaRPr lang="tr-TR" altLang="tr-TR" sz="1200">
              <a:latin typeface="Arial" charset="0"/>
            </a:endParaRPr>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A5E7880-1A34-4AAA-9074-B0E07C17DEC9}" type="slidenum">
              <a:rPr lang="tr-TR" altLang="tr-TR" smtClean="0">
                <a:latin typeface="Arial" charset="0"/>
              </a:rPr>
              <a:pPr eaLnBrk="1" hangingPunct="1"/>
              <a:t>51</a:t>
            </a:fld>
            <a:endParaRPr lang="tr-TR" altLang="tr-TR" smtClean="0">
              <a:latin typeface="Arial" charset="0"/>
            </a:endParaRPr>
          </a:p>
        </p:txBody>
      </p:sp>
      <p:sp>
        <p:nvSpPr>
          <p:cNvPr id="86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F637BC80-8FFF-443D-B469-74AEEA5324D7}" type="slidenum">
              <a:rPr lang="tr-TR" altLang="tr-TR" sz="1200">
                <a:latin typeface="Arial" charset="0"/>
              </a:rPr>
              <a:pPr algn="r" eaLnBrk="1" hangingPunct="1"/>
              <a:t>51</a:t>
            </a:fld>
            <a:endParaRPr lang="tr-TR" altLang="tr-TR" sz="1200">
              <a:latin typeface="Arial" charset="0"/>
            </a:endParaRPr>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720C9DE-EEBD-4429-B222-BC49E81D4D32}" type="slidenum">
              <a:rPr lang="tr-TR" altLang="tr-TR" smtClean="0">
                <a:latin typeface="Arial" charset="0"/>
              </a:rPr>
              <a:pPr eaLnBrk="1" hangingPunct="1"/>
              <a:t>15</a:t>
            </a:fld>
            <a:endParaRPr lang="tr-TR" altLang="tr-TR" smtClean="0">
              <a:latin typeface="Arial" charset="0"/>
            </a:endParaRPr>
          </a:p>
        </p:txBody>
      </p:sp>
      <p:sp>
        <p:nvSpPr>
          <p:cNvPr id="68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DED2CBA7-D5D0-4BED-9534-45482CAEE3F5}" type="slidenum">
              <a:rPr lang="tr-TR" altLang="tr-TR" sz="1200">
                <a:latin typeface="Arial" charset="0"/>
              </a:rPr>
              <a:pPr algn="r" eaLnBrk="1" hangingPunct="1"/>
              <a:t>15</a:t>
            </a:fld>
            <a:endParaRPr lang="tr-TR" altLang="tr-TR" sz="1200">
              <a:latin typeface="Arial" charset="0"/>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D64A3CF-34F6-4022-A3EA-7A97022F16CA}" type="slidenum">
              <a:rPr lang="tr-TR" altLang="tr-TR" smtClean="0">
                <a:latin typeface="Arial" charset="0"/>
              </a:rPr>
              <a:pPr eaLnBrk="1" hangingPunct="1"/>
              <a:t>52</a:t>
            </a:fld>
            <a:endParaRPr lang="tr-TR" altLang="tr-TR" smtClean="0">
              <a:latin typeface="Arial" charset="0"/>
            </a:endParaRPr>
          </a:p>
        </p:txBody>
      </p:sp>
      <p:sp>
        <p:nvSpPr>
          <p:cNvPr id="87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0D25B44E-BA07-409E-B837-602C865334FA}" type="slidenum">
              <a:rPr lang="tr-TR" altLang="tr-TR" sz="1200">
                <a:latin typeface="Arial" charset="0"/>
              </a:rPr>
              <a:pPr algn="r" eaLnBrk="1" hangingPunct="1"/>
              <a:t>52</a:t>
            </a:fld>
            <a:endParaRPr lang="tr-TR" altLang="tr-TR" sz="1200">
              <a:latin typeface="Arial" charset="0"/>
            </a:endParaRPr>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4D1A172-B651-45CC-A581-CF6F9BF71680}" type="slidenum">
              <a:rPr lang="tr-TR" altLang="tr-TR" smtClean="0">
                <a:latin typeface="Arial" charset="0"/>
              </a:rPr>
              <a:pPr eaLnBrk="1" hangingPunct="1"/>
              <a:t>53</a:t>
            </a:fld>
            <a:endParaRPr lang="tr-TR" altLang="tr-TR" smtClean="0">
              <a:latin typeface="Arial" charset="0"/>
            </a:endParaRPr>
          </a:p>
        </p:txBody>
      </p:sp>
      <p:sp>
        <p:nvSpPr>
          <p:cNvPr id="88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4BE6D17B-53E3-437C-B5CB-D9CF9A597973}" type="slidenum">
              <a:rPr lang="tr-TR" altLang="tr-TR" sz="1200">
                <a:latin typeface="Arial" charset="0"/>
              </a:rPr>
              <a:pPr algn="r" eaLnBrk="1" hangingPunct="1"/>
              <a:t>53</a:t>
            </a:fld>
            <a:endParaRPr lang="tr-TR" altLang="tr-TR" sz="1200">
              <a:latin typeface="Arial" charset="0"/>
            </a:endParaRPr>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A9D6672-0FCC-495C-9619-207408FEF71B}" type="slidenum">
              <a:rPr lang="tr-TR" altLang="tr-TR" smtClean="0">
                <a:latin typeface="Arial" charset="0"/>
              </a:rPr>
              <a:pPr eaLnBrk="1" hangingPunct="1"/>
              <a:t>54</a:t>
            </a:fld>
            <a:endParaRPr lang="tr-TR" altLang="tr-TR" smtClean="0">
              <a:latin typeface="Arial" charset="0"/>
            </a:endParaRPr>
          </a:p>
        </p:txBody>
      </p:sp>
      <p:sp>
        <p:nvSpPr>
          <p:cNvPr id="89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F7D9DA04-8FE2-43F3-8026-A5B9791583AA}" type="slidenum">
              <a:rPr lang="tr-TR" altLang="tr-TR" sz="1200">
                <a:latin typeface="Arial" charset="0"/>
              </a:rPr>
              <a:pPr algn="r" eaLnBrk="1" hangingPunct="1"/>
              <a:t>54</a:t>
            </a:fld>
            <a:endParaRPr lang="tr-TR" altLang="tr-TR" sz="1200">
              <a:latin typeface="Arial" charset="0"/>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6FC1773-57EC-41ED-A814-FFC83441CE55}" type="slidenum">
              <a:rPr lang="tr-TR" altLang="tr-TR" smtClean="0">
                <a:latin typeface="Arial" charset="0"/>
              </a:rPr>
              <a:pPr eaLnBrk="1" hangingPunct="1"/>
              <a:t>55</a:t>
            </a:fld>
            <a:endParaRPr lang="tr-TR" altLang="tr-TR" smtClean="0">
              <a:latin typeface="Arial" charset="0"/>
            </a:endParaRPr>
          </a:p>
        </p:txBody>
      </p:sp>
      <p:sp>
        <p:nvSpPr>
          <p:cNvPr id="90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CFA2FBB2-E110-4893-BD13-C8F2767BD765}" type="slidenum">
              <a:rPr lang="tr-TR" altLang="tr-TR" sz="1200">
                <a:latin typeface="Arial" charset="0"/>
              </a:rPr>
              <a:pPr algn="r" eaLnBrk="1" hangingPunct="1"/>
              <a:t>55</a:t>
            </a:fld>
            <a:endParaRPr lang="tr-TR" altLang="tr-TR" sz="1200">
              <a:latin typeface="Arial" charset="0"/>
            </a:endParaRPr>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7C58B42-77E5-43BE-85CA-DCA916DB1B22}" type="slidenum">
              <a:rPr lang="tr-TR" altLang="tr-TR" smtClean="0">
                <a:latin typeface="Arial" charset="0"/>
              </a:rPr>
              <a:pPr eaLnBrk="1" hangingPunct="1"/>
              <a:t>56</a:t>
            </a:fld>
            <a:endParaRPr lang="tr-TR" altLang="tr-TR" smtClean="0">
              <a:latin typeface="Arial" charset="0"/>
            </a:endParaRPr>
          </a:p>
        </p:txBody>
      </p:sp>
      <p:sp>
        <p:nvSpPr>
          <p:cNvPr id="911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B68B1338-B249-4BA4-B1A4-297F9F810FB8}" type="slidenum">
              <a:rPr lang="tr-TR" altLang="tr-TR" sz="1200">
                <a:latin typeface="Arial" charset="0"/>
              </a:rPr>
              <a:pPr algn="r" eaLnBrk="1" hangingPunct="1"/>
              <a:t>56</a:t>
            </a:fld>
            <a:endParaRPr lang="tr-TR" altLang="tr-TR" sz="1200">
              <a:latin typeface="Arial" charset="0"/>
            </a:endParaRPr>
          </a:p>
        </p:txBody>
      </p:sp>
      <p:sp>
        <p:nvSpPr>
          <p:cNvPr id="91140" name="Rectangle 2"/>
          <p:cNvSpPr>
            <a:spLocks noGrp="1" noRot="1" noChangeAspect="1" noChangeArrowheads="1" noTextEdit="1"/>
          </p:cNvSpPr>
          <p:nvPr>
            <p:ph type="sldImg"/>
          </p:nvPr>
        </p:nvSpPr>
        <p:spPr>
          <a:ln/>
        </p:spPr>
      </p:sp>
      <p:sp>
        <p:nvSpPr>
          <p:cNvPr id="91141"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8BD7AE8-E3C5-4B7E-B108-4E0619351CB6}" type="slidenum">
              <a:rPr lang="tr-TR" altLang="tr-TR" smtClean="0">
                <a:latin typeface="Arial" charset="0"/>
              </a:rPr>
              <a:pPr eaLnBrk="1" hangingPunct="1"/>
              <a:t>57</a:t>
            </a:fld>
            <a:endParaRPr lang="tr-TR" altLang="tr-TR" smtClean="0">
              <a:latin typeface="Arial" charset="0"/>
            </a:endParaRPr>
          </a:p>
        </p:txBody>
      </p:sp>
      <p:sp>
        <p:nvSpPr>
          <p:cNvPr id="92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31F7FD08-F7D1-44B1-87A2-89ECC279864C}" type="slidenum">
              <a:rPr lang="tr-TR" altLang="tr-TR" sz="1200">
                <a:latin typeface="Arial" charset="0"/>
              </a:rPr>
              <a:pPr algn="r" eaLnBrk="1" hangingPunct="1"/>
              <a:t>57</a:t>
            </a:fld>
            <a:endParaRPr lang="tr-TR" altLang="tr-TR" sz="1200">
              <a:latin typeface="Arial" charset="0"/>
            </a:endParaRPr>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74B66D5-5EB2-46D7-979A-88959C2F6632}" type="slidenum">
              <a:rPr lang="tr-TR" altLang="tr-TR" smtClean="0">
                <a:latin typeface="Arial" charset="0"/>
              </a:rPr>
              <a:pPr eaLnBrk="1" hangingPunct="1"/>
              <a:t>58</a:t>
            </a:fld>
            <a:endParaRPr lang="tr-TR" altLang="tr-TR" smtClean="0">
              <a:latin typeface="Arial" charset="0"/>
            </a:endParaRPr>
          </a:p>
        </p:txBody>
      </p:sp>
      <p:sp>
        <p:nvSpPr>
          <p:cNvPr id="931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75B53B2D-0C3E-46BE-A27E-7F6BE9BCBF52}" type="slidenum">
              <a:rPr lang="tr-TR" altLang="tr-TR" sz="1200">
                <a:latin typeface="Arial" charset="0"/>
              </a:rPr>
              <a:pPr algn="r" eaLnBrk="1" hangingPunct="1"/>
              <a:t>58</a:t>
            </a:fld>
            <a:endParaRPr lang="tr-TR" altLang="tr-TR" sz="1200">
              <a:latin typeface="Arial" charset="0"/>
            </a:endParaRPr>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4EBE43E-5440-46B0-A131-832A02C165F1}" type="slidenum">
              <a:rPr lang="tr-TR" altLang="tr-TR" smtClean="0">
                <a:latin typeface="Arial" charset="0"/>
              </a:rPr>
              <a:pPr eaLnBrk="1" hangingPunct="1"/>
              <a:t>59</a:t>
            </a:fld>
            <a:endParaRPr lang="tr-TR" altLang="tr-TR" smtClean="0">
              <a:latin typeface="Arial" charset="0"/>
            </a:endParaRPr>
          </a:p>
        </p:txBody>
      </p:sp>
      <p:sp>
        <p:nvSpPr>
          <p:cNvPr id="942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84A55C50-B847-40D3-AFA5-B03DF05FC3BD}" type="slidenum">
              <a:rPr lang="tr-TR" altLang="tr-TR" sz="1200">
                <a:latin typeface="Arial" charset="0"/>
              </a:rPr>
              <a:pPr algn="r" eaLnBrk="1" hangingPunct="1"/>
              <a:t>59</a:t>
            </a:fld>
            <a:endParaRPr lang="tr-TR" altLang="tr-TR" sz="1200">
              <a:latin typeface="Arial" charset="0"/>
            </a:endParaRPr>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C77A58B-C29A-4A5C-8E0B-83838E28721A}" type="slidenum">
              <a:rPr lang="tr-TR" smtClean="0"/>
              <a:t>63</a:t>
            </a:fld>
            <a:endParaRPr lang="tr-TR"/>
          </a:p>
        </p:txBody>
      </p:sp>
    </p:spTree>
    <p:extLst>
      <p:ext uri="{BB962C8B-B14F-4D97-AF65-F5344CB8AC3E}">
        <p14:creationId xmlns:p14="http://schemas.microsoft.com/office/powerpoint/2010/main" val="338082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EABFD45-F153-4D8C-8E27-E627D73C808F}" type="slidenum">
              <a:rPr lang="tr-TR" altLang="tr-TR" smtClean="0">
                <a:latin typeface="Arial" charset="0"/>
              </a:rPr>
              <a:pPr eaLnBrk="1" hangingPunct="1"/>
              <a:t>16</a:t>
            </a:fld>
            <a:endParaRPr lang="tr-TR" altLang="tr-TR" smtClean="0">
              <a:latin typeface="Arial" charset="0"/>
            </a:endParaRPr>
          </a:p>
        </p:txBody>
      </p:sp>
      <p:sp>
        <p:nvSpPr>
          <p:cNvPr id="69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65D6F9C4-4D28-41FE-8F0B-51C6EC3C7D02}" type="slidenum">
              <a:rPr lang="tr-TR" altLang="tr-TR" sz="1200">
                <a:latin typeface="Arial" charset="0"/>
              </a:rPr>
              <a:pPr algn="r" eaLnBrk="1" hangingPunct="1"/>
              <a:t>16</a:t>
            </a:fld>
            <a:endParaRPr lang="tr-TR" altLang="tr-TR" sz="1200">
              <a:latin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F684564-5FB3-44C0-B90A-1DCF3AD86F73}" type="slidenum">
              <a:rPr lang="tr-TR" altLang="tr-TR" smtClean="0">
                <a:latin typeface="Arial" charset="0"/>
              </a:rPr>
              <a:pPr eaLnBrk="1" hangingPunct="1"/>
              <a:t>17</a:t>
            </a:fld>
            <a:endParaRPr lang="tr-TR" altLang="tr-TR" smtClean="0">
              <a:latin typeface="Arial" charset="0"/>
            </a:endParaRPr>
          </a:p>
        </p:txBody>
      </p:sp>
      <p:sp>
        <p:nvSpPr>
          <p:cNvPr id="70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B2616E08-12E2-427C-9A3C-1CD67F8E6936}" type="slidenum">
              <a:rPr lang="tr-TR" altLang="tr-TR" sz="1200">
                <a:latin typeface="Arial" charset="0"/>
              </a:rPr>
              <a:pPr algn="r" eaLnBrk="1" hangingPunct="1"/>
              <a:t>17</a:t>
            </a:fld>
            <a:endParaRPr lang="tr-TR" altLang="tr-TR" sz="1200">
              <a:latin typeface="Arial" charset="0"/>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D31B9EE-3C95-4124-ADDC-CF3922117137}" type="slidenum">
              <a:rPr lang="tr-TR" altLang="tr-TR" smtClean="0">
                <a:latin typeface="Arial" charset="0"/>
              </a:rPr>
              <a:pPr eaLnBrk="1" hangingPunct="1"/>
              <a:t>18</a:t>
            </a:fld>
            <a:endParaRPr lang="tr-TR" altLang="tr-TR" smtClean="0">
              <a:latin typeface="Arial" charset="0"/>
            </a:endParaRPr>
          </a:p>
        </p:txBody>
      </p:sp>
      <p:sp>
        <p:nvSpPr>
          <p:cNvPr id="716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B63B191B-4E56-4111-81AC-AA0FC38918EA}" type="slidenum">
              <a:rPr lang="tr-TR" altLang="tr-TR" sz="1200">
                <a:latin typeface="Arial" charset="0"/>
              </a:rPr>
              <a:pPr algn="r" eaLnBrk="1" hangingPunct="1"/>
              <a:t>18</a:t>
            </a:fld>
            <a:endParaRPr lang="tr-TR" altLang="tr-TR" sz="1200">
              <a:latin typeface="Arial"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D652CFC-2203-4F46-8897-98C722D194AC}" type="slidenum">
              <a:rPr lang="tr-TR" altLang="tr-TR" smtClean="0">
                <a:latin typeface="Arial" charset="0"/>
              </a:rPr>
              <a:pPr eaLnBrk="1" hangingPunct="1"/>
              <a:t>19</a:t>
            </a:fld>
            <a:endParaRPr lang="tr-TR" altLang="tr-TR" smtClean="0">
              <a:latin typeface="Arial"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4CA5A3AD-332E-4FA1-BC39-5300F8F225EB}" type="slidenum">
              <a:rPr lang="tr-TR" altLang="tr-TR" sz="1200">
                <a:latin typeface="Arial" charset="0"/>
              </a:rPr>
              <a:pPr algn="r" eaLnBrk="1" hangingPunct="1"/>
              <a:t>19</a:t>
            </a:fld>
            <a:endParaRPr lang="tr-TR" altLang="tr-TR" sz="1200">
              <a:latin typeface="Arial" charset="0"/>
            </a:endParaRPr>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8677890-752F-434D-AA63-F4E9F900CD5A}" type="slidenum">
              <a:rPr lang="tr-TR" altLang="tr-TR" smtClean="0">
                <a:latin typeface="Arial" charset="0"/>
              </a:rPr>
              <a:pPr eaLnBrk="1" hangingPunct="1"/>
              <a:t>20</a:t>
            </a:fld>
            <a:endParaRPr lang="tr-TR" altLang="tr-TR" smtClean="0">
              <a:latin typeface="Arial" charset="0"/>
            </a:endParaRPr>
          </a:p>
        </p:txBody>
      </p:sp>
      <p:sp>
        <p:nvSpPr>
          <p:cNvPr id="73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E626F34F-7946-4AF8-BB92-B7C634FA182E}" type="slidenum">
              <a:rPr lang="tr-TR" altLang="tr-TR" sz="1200">
                <a:latin typeface="Arial" charset="0"/>
              </a:rPr>
              <a:pPr algn="r" eaLnBrk="1" hangingPunct="1"/>
              <a:t>20</a:t>
            </a:fld>
            <a:endParaRPr lang="tr-TR" altLang="tr-TR" sz="1200">
              <a:latin typeface="Arial"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1345667-0245-4DF3-9576-D4912671D49C}" type="slidenum">
              <a:rPr lang="tr-TR" altLang="tr-TR" smtClean="0">
                <a:latin typeface="Arial" charset="0"/>
              </a:rPr>
              <a:pPr eaLnBrk="1" hangingPunct="1"/>
              <a:t>40</a:t>
            </a:fld>
            <a:endParaRPr lang="tr-TR" altLang="tr-TR" smtClean="0">
              <a:latin typeface="Arial" charset="0"/>
            </a:endParaRPr>
          </a:p>
        </p:txBody>
      </p:sp>
      <p:sp>
        <p:nvSpPr>
          <p:cNvPr id="747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C5256C94-E019-4130-B9DA-EF8D71F04479}" type="slidenum">
              <a:rPr lang="tr-TR" altLang="tr-TR" sz="1200">
                <a:latin typeface="Arial" charset="0"/>
              </a:rPr>
              <a:pPr algn="r" eaLnBrk="1" hangingPunct="1"/>
              <a:t>40</a:t>
            </a:fld>
            <a:endParaRPr lang="tr-TR" altLang="tr-TR" sz="1200">
              <a:latin typeface="Arial" charset="0"/>
            </a:endParaRPr>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6610876-1F7C-4458-93D7-48EE5261D794}" type="slidenum">
              <a:rPr lang="tr-TR" altLang="tr-TR" smtClean="0">
                <a:latin typeface="Arial" charset="0"/>
              </a:rPr>
              <a:pPr eaLnBrk="1" hangingPunct="1"/>
              <a:t>41</a:t>
            </a:fld>
            <a:endParaRPr lang="tr-TR" altLang="tr-TR" smtClean="0">
              <a:latin typeface="Arial" charset="0"/>
            </a:endParaRPr>
          </a:p>
        </p:txBody>
      </p:sp>
      <p:sp>
        <p:nvSpPr>
          <p:cNvPr id="757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fld id="{3CD1A9B9-14C6-4BE5-9D72-156218CCBB1D}" type="slidenum">
              <a:rPr lang="tr-TR" altLang="tr-TR" sz="1200">
                <a:latin typeface="Arial" charset="0"/>
              </a:rPr>
              <a:pPr algn="r" eaLnBrk="1" hangingPunct="1"/>
              <a:t>41</a:t>
            </a:fld>
            <a:endParaRPr lang="tr-TR" altLang="tr-TR" sz="1200">
              <a:latin typeface="Arial" charset="0"/>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p:spPr>
        <p:txBody>
          <a:bodyPr/>
          <a:lstStyle/>
          <a:p>
            <a:pPr eaLnBrk="1" hangingPunct="1"/>
            <a:endParaRPr lang="tr-TR"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18.3.2019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18.3.2019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18.3.2019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18.3.2019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
        <p:nvSpPr>
          <p:cNvPr id="7" name="Title 6"/>
          <p:cNvSpPr>
            <a:spLocks noGrp="1"/>
          </p:cNvSpPr>
          <p:nvPr>
            <p:ph type="title"/>
          </p:nvPr>
        </p:nvSpPr>
        <p:spPr/>
        <p:txBody>
          <a:bodyPr/>
          <a:lstStyle/>
          <a:p>
            <a:r>
              <a:rPr lang="tr-TR" smtClean="0"/>
              <a:t>Asıl başlık stili için tıklatın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t>18.3.2019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t>18.3.2019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9" name="Content Placeholder 8"/>
          <p:cNvSpPr>
            <a:spLocks noGrp="1"/>
          </p:cNvSpPr>
          <p:nvPr>
            <p:ph sz="quarter" idx="13"/>
          </p:nvPr>
        </p:nvSpPr>
        <p:spPr>
          <a:xfrm>
            <a:off x="676655"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t>18.3.2019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t>18.3.2019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23720DD-5B6D-40BF-8493-A6B52D484E6B}" type="datetimeFigureOut">
              <a:rPr lang="tr-TR" smtClean="0"/>
              <a:t>18.3.2019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t>18.3.2019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t>18.3.2019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23720DD-5B6D-40BF-8493-A6B52D484E6B}" type="datetimeFigureOut">
              <a:rPr lang="tr-TR" smtClean="0"/>
              <a:t>18.3.2019</a:t>
            </a:fld>
            <a:endParaRPr lang="tr-T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tr-T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302176B-0E47-46AC-8F43-DAB4B8A37D06}" type="slidenum">
              <a:rPr lang="tr-TR" smtClean="0"/>
              <a:t>‹#›</a:t>
            </a:fld>
            <a:endParaRPr lang="tr-T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457200" y="5445125"/>
            <a:ext cx="8229600" cy="685800"/>
          </a:xfrm>
        </p:spPr>
        <p:txBody>
          <a:bodyPr/>
          <a:lstStyle/>
          <a:p>
            <a:pPr marL="0" indent="0" eaLnBrk="1" hangingPunct="1">
              <a:buFont typeface="Wingdings" pitchFamily="2" charset="2"/>
              <a:buNone/>
              <a:defRPr/>
            </a:pPr>
            <a:r>
              <a:rPr lang="tr-TR" altLang="tr-TR" dirty="0" smtClean="0"/>
              <a:t>						</a:t>
            </a:r>
            <a:endParaRPr lang="tr-TR" altLang="tr-TR" sz="2400" dirty="0" smtClean="0">
              <a:solidFill>
                <a:srgbClr val="0066FF"/>
              </a:solidFill>
              <a:effectLst>
                <a:outerShdw blurRad="38100" dist="38100" dir="2700000" algn="tl">
                  <a:srgbClr val="000000"/>
                </a:outerShdw>
              </a:effectLst>
            </a:endParaRPr>
          </a:p>
        </p:txBody>
      </p:sp>
      <p:sp>
        <p:nvSpPr>
          <p:cNvPr id="88066" name="Rectangle 2"/>
          <p:cNvSpPr>
            <a:spLocks noGrp="1" noChangeArrowheads="1"/>
          </p:cNvSpPr>
          <p:nvPr>
            <p:ph type="title"/>
          </p:nvPr>
        </p:nvSpPr>
        <p:spPr>
          <a:xfrm>
            <a:off x="457200" y="274638"/>
            <a:ext cx="8229600" cy="5170487"/>
          </a:xfrm>
        </p:spPr>
        <p:txBody>
          <a:bodyPr>
            <a:normAutofit/>
          </a:bodyPr>
          <a:lstStyle/>
          <a:p>
            <a:pPr eaLnBrk="1" hangingPunct="1">
              <a:defRPr/>
            </a:pPr>
            <a:r>
              <a:rPr lang="tr-TR" altLang="tr-TR" sz="6000" b="1" dirty="0" smtClean="0">
                <a:solidFill>
                  <a:srgbClr val="FF0000"/>
                </a:solidFill>
                <a:effectLst>
                  <a:outerShdw blurRad="38100" dist="38100" dir="2700000" algn="tl">
                    <a:srgbClr val="000000"/>
                  </a:outerShdw>
                </a:effectLst>
              </a:rPr>
              <a:t>TAŞINIR MAL UYGULAMASI</a:t>
            </a:r>
            <a:endParaRPr lang="tr-TR" altLang="tr-TR" sz="6000" b="1" dirty="0" smtClean="0">
              <a:solidFill>
                <a:srgbClr val="FF0000"/>
              </a:solidFill>
              <a:effectLst>
                <a:outerShdw blurRad="38100" dist="38100" dir="2700000" algn="tl">
                  <a:srgbClr val="000000"/>
                </a:outerShdw>
              </a:effectLst>
              <a:latin typeface="Times New Roman" pitchFamily="18" charset="0"/>
            </a:endParaRPr>
          </a:p>
        </p:txBody>
      </p:sp>
      <p:pic>
        <p:nvPicPr>
          <p:cNvPr id="4" name="Picture 5" descr="C:\Users\ozturk.ali\Desktop\csb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42392"/>
            <a:ext cx="1368152" cy="1335608"/>
          </a:xfrm>
          <a:prstGeom prst="rect">
            <a:avLst/>
          </a:prstGeom>
          <a:noFill/>
          <a:ln>
            <a:noFill/>
          </a:ln>
          <a:extLst/>
        </p:spPr>
      </p:pic>
    </p:spTree>
    <p:extLst>
      <p:ext uri="{BB962C8B-B14F-4D97-AF65-F5344CB8AC3E}">
        <p14:creationId xmlns:p14="http://schemas.microsoft.com/office/powerpoint/2010/main" val="4225543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0" y="476250"/>
            <a:ext cx="7929563" cy="650875"/>
          </a:xfrm>
        </p:spPr>
        <p:txBody>
          <a:bodyPr anchorCtr="0"/>
          <a:lstStyle/>
          <a:p>
            <a:pPr algn="l" eaLnBrk="1" hangingPunct="1">
              <a:defRPr/>
            </a:pPr>
            <a:r>
              <a:rPr lang="tr-TR" sz="2800" dirty="0">
                <a:solidFill>
                  <a:srgbClr val="FF0000"/>
                </a:solidFill>
                <a:effectLst/>
              </a:rPr>
              <a:t>Makine ve cihazlar</a:t>
            </a:r>
            <a:endParaRPr lang="tr-TR" altLang="tr-TR" sz="2600" dirty="0" smtClean="0">
              <a:solidFill>
                <a:schemeClr val="accent2"/>
              </a:solidFill>
              <a:effectLst>
                <a:outerShdw blurRad="38100" dist="38100" dir="2700000" algn="tl">
                  <a:srgbClr val="000000"/>
                </a:outerShdw>
              </a:effectLst>
              <a:latin typeface="Times New Roman" pitchFamily="18" charset="0"/>
            </a:endParaRPr>
          </a:p>
        </p:txBody>
      </p:sp>
      <p:sp>
        <p:nvSpPr>
          <p:cNvPr id="8195" name="Rectangle 3"/>
          <p:cNvSpPr>
            <a:spLocks noGrp="1" noChangeArrowheads="1"/>
          </p:cNvSpPr>
          <p:nvPr>
            <p:ph type="body" idx="4294967295"/>
          </p:nvPr>
        </p:nvSpPr>
        <p:spPr>
          <a:xfrm>
            <a:off x="0" y="1052513"/>
            <a:ext cx="8229600" cy="4957762"/>
          </a:xfrm>
          <a:solidFill>
            <a:srgbClr val="DBFAFD"/>
          </a:solidFill>
          <a:ln>
            <a:solidFill>
              <a:srgbClr val="0099FF"/>
            </a:solidFill>
            <a:miter lim="800000"/>
            <a:headEnd/>
            <a:tailEnd/>
          </a:ln>
        </p:spPr>
        <p:txBody>
          <a:bodyPr/>
          <a:lstStyle/>
          <a:p>
            <a:pPr marL="0" indent="0" algn="just" eaLnBrk="1" hangingPunct="1">
              <a:lnSpc>
                <a:spcPct val="90000"/>
              </a:lnSpc>
              <a:buFont typeface="Wingdings" pitchFamily="2" charset="2"/>
              <a:buNone/>
              <a:defRPr/>
            </a:pPr>
            <a:r>
              <a:rPr lang="tr-TR" sz="2800" dirty="0">
                <a:effectLst/>
              </a:rPr>
              <a:t>Çeşitleri ile kod numaraları Taşınır Kod Listesinin (B) bölümü 253 hesap detayında yer alan, üretim ve hizmet amacıyla kullanılan her türlü makine, cihaz ve aletleri,</a:t>
            </a:r>
          </a:p>
          <a:p>
            <a:pPr marL="0" indent="0" algn="just" eaLnBrk="1" hangingPunct="1">
              <a:lnSpc>
                <a:spcPct val="90000"/>
              </a:lnSpc>
              <a:buFont typeface="Wingdings" pitchFamily="2" charset="2"/>
              <a:buNone/>
              <a:defRPr/>
            </a:pPr>
            <a:r>
              <a:rPr lang="tr-TR" sz="2800" dirty="0">
                <a:solidFill>
                  <a:srgbClr val="FF0000"/>
                </a:solidFill>
                <a:effectLst/>
              </a:rPr>
              <a:t>Rayiç bedel: </a:t>
            </a:r>
            <a:r>
              <a:rPr lang="tr-TR" sz="2800" dirty="0">
                <a:effectLst/>
              </a:rPr>
              <a:t>Taşınırların değerleme günü ve yerindeki normal alım ve satım değerini,</a:t>
            </a:r>
            <a:endParaRPr lang="tr-TR" altLang="tr-TR" sz="2800" dirty="0">
              <a:latin typeface="Arial" charset="0"/>
            </a:endParaRPr>
          </a:p>
          <a:p>
            <a:pPr algn="just" eaLnBrk="1" hangingPunct="1">
              <a:buFont typeface="Wingdings" pitchFamily="2" charset="2"/>
              <a:buNone/>
              <a:defRPr/>
            </a:pPr>
            <a:endParaRPr lang="tr-TR" altLang="tr-TR" dirty="0" smtClean="0">
              <a:effectLst/>
              <a:latin typeface="Arial" charset="0"/>
            </a:endParaRPr>
          </a:p>
          <a:p>
            <a:pPr algn="just" eaLnBrk="1" hangingPunct="1">
              <a:buFont typeface="Wingdings" pitchFamily="2" charset="2"/>
              <a:buNone/>
              <a:defRPr/>
            </a:pPr>
            <a:endParaRPr lang="tr-TR" altLang="tr-TR" dirty="0">
              <a:effectLst/>
              <a:latin typeface="Arial" charset="0"/>
            </a:endParaRPr>
          </a:p>
          <a:p>
            <a:pPr eaLnBrk="1" hangingPunct="1">
              <a:buFont typeface="Wingdings" pitchFamily="2" charset="2"/>
              <a:buNone/>
              <a:defRPr/>
            </a:pPr>
            <a:endParaRPr lang="tr-TR" altLang="tr-TR" dirty="0" smtClean="0">
              <a:latin typeface="Arial" charset="0"/>
            </a:endParaRPr>
          </a:p>
        </p:txBody>
      </p:sp>
    </p:spTree>
    <p:extLst>
      <p:ext uri="{BB962C8B-B14F-4D97-AF65-F5344CB8AC3E}">
        <p14:creationId xmlns:p14="http://schemas.microsoft.com/office/powerpoint/2010/main" val="56534763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subTitle" idx="4294967295"/>
          </p:nvPr>
        </p:nvSpPr>
        <p:spPr>
          <a:xfrm>
            <a:off x="1009650" y="981075"/>
            <a:ext cx="8134350" cy="5121275"/>
          </a:xfrm>
          <a:solidFill>
            <a:srgbClr val="DBFAFD"/>
          </a:solidFill>
          <a:ln>
            <a:solidFill>
              <a:schemeClr val="accent2"/>
            </a:solidFill>
            <a:miter lim="800000"/>
            <a:headEnd/>
            <a:tailEnd/>
          </a:ln>
        </p:spPr>
        <p:txBody>
          <a:bodyPr/>
          <a:lstStyle/>
          <a:p>
            <a:pPr marL="0" indent="0" algn="just" eaLnBrk="1" hangingPunct="1">
              <a:lnSpc>
                <a:spcPct val="90000"/>
              </a:lnSpc>
              <a:buFont typeface="Wingdings" pitchFamily="2" charset="2"/>
              <a:buNone/>
              <a:defRPr/>
            </a:pPr>
            <a:r>
              <a:rPr lang="tr-TR" altLang="tr-TR" b="1" i="1" dirty="0" smtClean="0">
                <a:solidFill>
                  <a:srgbClr val="FF3300"/>
                </a:solidFill>
                <a:effectLst>
                  <a:outerShdw blurRad="38100" dist="38100" dir="2700000" algn="tl">
                    <a:srgbClr val="000000"/>
                  </a:outerShdw>
                </a:effectLst>
                <a:latin typeface="Arial" charset="0"/>
              </a:rPr>
              <a:t>Harcama birimi:</a:t>
            </a:r>
            <a:r>
              <a:rPr lang="tr-TR" altLang="tr-TR" dirty="0" smtClean="0">
                <a:latin typeface="Arial" charset="0"/>
              </a:rPr>
              <a:t> Kamu  bütçesinde ödenek tahsis edilen ve harcama yetkisi bulunan merkez birimi ile</a:t>
            </a:r>
            <a:r>
              <a:rPr lang="tr-TR" dirty="0">
                <a:effectLst/>
              </a:rPr>
              <a:t> ödenek gönderme belgesiyle harcama yetkisi verilen merkez dışı birimi</a:t>
            </a:r>
            <a:r>
              <a:rPr lang="tr-TR" dirty="0" smtClean="0">
                <a:effectLst/>
              </a:rPr>
              <a:t>, Örneğin Fakülte,</a:t>
            </a:r>
            <a:endParaRPr lang="tr-TR" altLang="tr-TR" dirty="0" smtClean="0">
              <a:latin typeface="Arial" charset="0"/>
            </a:endParaRPr>
          </a:p>
          <a:p>
            <a:pPr marL="0" indent="0" eaLnBrk="1" hangingPunct="1">
              <a:lnSpc>
                <a:spcPct val="90000"/>
              </a:lnSpc>
              <a:buFont typeface="Wingdings" pitchFamily="2" charset="2"/>
              <a:buNone/>
              <a:defRPr/>
            </a:pPr>
            <a:r>
              <a:rPr lang="tr-TR" altLang="tr-TR" b="1" i="1" dirty="0" smtClean="0">
                <a:solidFill>
                  <a:srgbClr val="FF3300"/>
                </a:solidFill>
                <a:effectLst>
                  <a:outerShdw blurRad="38100" dist="38100" dir="2700000" algn="tl">
                    <a:srgbClr val="000000"/>
                  </a:outerShdw>
                </a:effectLst>
                <a:latin typeface="Arial" charset="0"/>
              </a:rPr>
              <a:t>Harcama yetkilisi:</a:t>
            </a:r>
            <a:r>
              <a:rPr lang="tr-TR" altLang="tr-TR" dirty="0" smtClean="0">
                <a:latin typeface="Arial" charset="0"/>
              </a:rPr>
              <a:t> Harcama biriminin en üst yöneticisini ifade eder. Daire Başkanları,  İl Müdürlüklerinde ise Müdürlerdir.</a:t>
            </a:r>
          </a:p>
          <a:p>
            <a:pPr marL="0" indent="0" eaLnBrk="1" hangingPunct="1">
              <a:lnSpc>
                <a:spcPct val="90000"/>
              </a:lnSpc>
              <a:buFont typeface="Wingdings" pitchFamily="2" charset="2"/>
              <a:buNone/>
              <a:defRPr/>
            </a:pPr>
            <a:endParaRPr lang="tr-TR" altLang="tr-TR" dirty="0" smtClean="0">
              <a:latin typeface="Arial" charset="0"/>
            </a:endParaRPr>
          </a:p>
        </p:txBody>
      </p:sp>
      <p:pic>
        <p:nvPicPr>
          <p:cNvPr id="13316" name="Picture 4" descr="1pik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25908503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idx="4294967295"/>
          </p:nvPr>
        </p:nvSpPr>
        <p:spPr>
          <a:xfrm>
            <a:off x="1155700" y="333375"/>
            <a:ext cx="7988300" cy="503238"/>
          </a:xfrm>
        </p:spPr>
        <p:txBody>
          <a:bodyPr anchorCtr="0">
            <a:normAutofit fontScale="90000"/>
          </a:bodyPr>
          <a:lstStyle/>
          <a:p>
            <a:pPr eaLnBrk="1" hangingPunct="1">
              <a:defRPr/>
            </a:pPr>
            <a:r>
              <a:rPr lang="tr-TR" altLang="tr-TR" sz="3200" b="1" dirty="0">
                <a:solidFill>
                  <a:srgbClr val="FF3300"/>
                </a:solidFill>
                <a:effectLst>
                  <a:outerShdw blurRad="38100" dist="38100" dir="2700000" algn="tl">
                    <a:srgbClr val="000000"/>
                  </a:outerShdw>
                </a:effectLst>
              </a:rPr>
              <a:t>Harcama Yetkilisinin </a:t>
            </a:r>
            <a:r>
              <a:rPr lang="tr-TR" altLang="tr-TR" sz="3200" b="1" dirty="0" smtClean="0">
                <a:solidFill>
                  <a:srgbClr val="FF3300"/>
                </a:solidFill>
                <a:effectLst>
                  <a:outerShdw blurRad="38100" dist="38100" dir="2700000" algn="tl">
                    <a:srgbClr val="000000"/>
                  </a:outerShdw>
                </a:effectLst>
              </a:rPr>
              <a:t>Sorumlulukları</a:t>
            </a: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10243" name="Rectangle 3"/>
          <p:cNvSpPr>
            <a:spLocks noGrp="1" noChangeArrowheads="1"/>
          </p:cNvSpPr>
          <p:nvPr>
            <p:ph type="subTitle" idx="4294967295"/>
          </p:nvPr>
        </p:nvSpPr>
        <p:spPr>
          <a:xfrm>
            <a:off x="646113" y="836613"/>
            <a:ext cx="8497887" cy="5688012"/>
          </a:xfrm>
          <a:solidFill>
            <a:srgbClr val="DBFAFD"/>
          </a:solidFill>
          <a:ln>
            <a:solidFill>
              <a:schemeClr val="accent2"/>
            </a:solidFill>
            <a:miter lim="800000"/>
            <a:headEnd/>
            <a:tailEnd/>
          </a:ln>
        </p:spPr>
        <p:txBody>
          <a:bodyPr/>
          <a:lstStyle/>
          <a:p>
            <a:pPr marL="0" indent="0" algn="just" eaLnBrk="1" hangingPunct="1">
              <a:buFont typeface="Wingdings" pitchFamily="2" charset="2"/>
              <a:buNone/>
              <a:defRPr/>
            </a:pPr>
            <a:r>
              <a:rPr lang="tr-TR" altLang="tr-TR" sz="2600" dirty="0" smtClean="0">
                <a:latin typeface="Arial" charset="0"/>
              </a:rPr>
              <a:t>Harcama yetkilileri taşınırların etkili, ekonomik, verimli ve hukuka uygun olarak edinilmesinden,   kayıtların Yönetmelikte belirtilen esas ve usullere göre saydam ve erişilebilir şekilde tutulmasını sağlamaktan ve taşınır yönetim hesabını ilgili mercilere göndermekten sorumludur. Harcama yetkilileri bu  sorumluluğunu taşınır kayıt ve kontrol yetkilileri aracılığıyla yerine getirir.</a:t>
            </a:r>
          </a:p>
          <a:p>
            <a:pPr marL="0" indent="0" algn="just" eaLnBrk="1" hangingPunct="1">
              <a:buFont typeface="Wingdings" pitchFamily="2" charset="2"/>
              <a:buNone/>
              <a:defRPr/>
            </a:pPr>
            <a:r>
              <a:rPr lang="tr-TR" sz="2600" dirty="0">
                <a:effectLst/>
              </a:rPr>
              <a:t>Harcama yetkilileri, taşınırlara ilişkin işlem ve kayıtların usule uygun olarak yapılıp yapılmadığını kontrol etmeye veya ettirmeye; kasıt, kusur veya ihmal sonucu kırılan, bozulan veya kaybolan taşınırların ilgililerden tazmini için gerekli işlemleri yapmaya veya yaptırmaya </a:t>
            </a:r>
            <a:r>
              <a:rPr lang="tr-TR" sz="2600" dirty="0" smtClean="0">
                <a:effectLst/>
              </a:rPr>
              <a:t>yetkilidir.</a:t>
            </a:r>
            <a:endParaRPr lang="tr-TR" altLang="tr-TR" sz="2600" dirty="0" smtClean="0">
              <a:latin typeface="Arial" charset="0"/>
            </a:endParaRPr>
          </a:p>
        </p:txBody>
      </p:sp>
      <p:pic>
        <p:nvPicPr>
          <p:cNvPr id="14340" name="Picture 4" descr="1pik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422723311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idx="4294967295"/>
          </p:nvPr>
        </p:nvSpPr>
        <p:spPr>
          <a:xfrm>
            <a:off x="1155700" y="577850"/>
            <a:ext cx="7988300" cy="546100"/>
          </a:xfrm>
        </p:spPr>
        <p:txBody>
          <a:bodyPr anchorCtr="0"/>
          <a:lstStyle/>
          <a:p>
            <a:pPr algn="l" eaLnBrk="1" hangingPunct="1">
              <a:defRPr/>
            </a:pPr>
            <a:r>
              <a:rPr lang="tr-TR" altLang="tr-TR" sz="2800" b="1" i="1" dirty="0">
                <a:solidFill>
                  <a:srgbClr val="FF3300"/>
                </a:solidFill>
                <a:effectLst>
                  <a:outerShdw blurRad="38100" dist="38100" dir="2700000" algn="tl">
                    <a:srgbClr val="000000"/>
                  </a:outerShdw>
                </a:effectLst>
              </a:rPr>
              <a:t>Taşınır kayıt ve kontrol yetkilisi:</a:t>
            </a:r>
            <a:r>
              <a:rPr lang="tr-TR" altLang="tr-TR" sz="2800" dirty="0"/>
              <a:t> </a:t>
            </a: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11267" name="Rectangle 3"/>
          <p:cNvSpPr>
            <a:spLocks noGrp="1" noChangeArrowheads="1"/>
          </p:cNvSpPr>
          <p:nvPr>
            <p:ph type="subTitle" idx="4294967295"/>
          </p:nvPr>
        </p:nvSpPr>
        <p:spPr>
          <a:xfrm>
            <a:off x="574675" y="1123950"/>
            <a:ext cx="8569325" cy="5400675"/>
          </a:xfrm>
          <a:solidFill>
            <a:srgbClr val="DBFAFD"/>
          </a:solidFill>
          <a:ln>
            <a:solidFill>
              <a:schemeClr val="accent2"/>
            </a:solidFill>
            <a:miter lim="800000"/>
            <a:headEnd/>
            <a:tailEnd/>
          </a:ln>
        </p:spPr>
        <p:txBody>
          <a:bodyPr>
            <a:normAutofit/>
          </a:bodyPr>
          <a:lstStyle/>
          <a:p>
            <a:pPr marL="0" indent="0" algn="just" eaLnBrk="1" hangingPunct="1">
              <a:buFont typeface="Wingdings" pitchFamily="2" charset="2"/>
              <a:buNone/>
              <a:defRPr/>
            </a:pPr>
            <a:r>
              <a:rPr lang="tr-TR" altLang="tr-TR" dirty="0">
                <a:latin typeface="Arial" charset="0"/>
              </a:rPr>
              <a:t>Harcama yetkilisi adına taşınırları teslim alan, koruyan, kullanım yerlerine teslim eden,  Yönetmelikte belirtilen esas ve usullere göre kayıtları tutan  belge ve cetvelleri düzenleyen   hesap verme sorumluluğu  harcama yetkilisine karşı  olan görevlilerdir. Kamu idarelerince ihtiyaç duyulması halinde birden fazla harcama biriminin taşınır kayıtları harcama birimleri itibariyle ayrı ayrı tutulmak kaydıyla, bir taşınır kayıt kontrol yetkilisi tarafından yürütülebilir.</a:t>
            </a:r>
          </a:p>
          <a:p>
            <a:pPr marL="0" indent="0" eaLnBrk="1" hangingPunct="1">
              <a:lnSpc>
                <a:spcPct val="90000"/>
              </a:lnSpc>
              <a:buFont typeface="Wingdings" pitchFamily="2" charset="2"/>
              <a:buNone/>
              <a:defRPr/>
            </a:pPr>
            <a:endParaRPr lang="tr-TR" altLang="tr-TR" dirty="0" smtClean="0">
              <a:latin typeface="Arial" charset="0"/>
            </a:endParaRPr>
          </a:p>
          <a:p>
            <a:pPr marL="0" indent="0" eaLnBrk="1" hangingPunct="1">
              <a:lnSpc>
                <a:spcPct val="90000"/>
              </a:lnSpc>
              <a:buFont typeface="Wingdings" pitchFamily="2" charset="2"/>
              <a:buNone/>
              <a:defRPr/>
            </a:pPr>
            <a:endParaRPr lang="tr-TR" altLang="tr-TR" sz="2800" dirty="0" smtClean="0">
              <a:latin typeface="Arial" charset="0"/>
            </a:endParaRPr>
          </a:p>
        </p:txBody>
      </p:sp>
      <p:pic>
        <p:nvPicPr>
          <p:cNvPr id="15364" name="Picture 4" descr="1pik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66147507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idx="4294967295"/>
          </p:nvPr>
        </p:nvSpPr>
        <p:spPr>
          <a:xfrm>
            <a:off x="1155700" y="577850"/>
            <a:ext cx="7988300" cy="906463"/>
          </a:xfrm>
        </p:spPr>
        <p:txBody>
          <a:bodyPr anchorCtr="0">
            <a:normAutofit/>
          </a:bodyPr>
          <a:lstStyle/>
          <a:p>
            <a:pPr algn="l" eaLnBrk="1" hangingPunct="1">
              <a:defRPr/>
            </a:pPr>
            <a:r>
              <a:rPr lang="tr-TR" altLang="tr-TR" sz="3200" b="1" dirty="0">
                <a:solidFill>
                  <a:srgbClr val="FF3300"/>
                </a:solidFill>
                <a:effectLst>
                  <a:outerShdw blurRad="38100" dist="38100" dir="2700000" algn="tl">
                    <a:srgbClr val="000000"/>
                  </a:outerShdw>
                </a:effectLst>
              </a:rPr>
              <a:t>Taşınır kayıt </a:t>
            </a:r>
            <a:r>
              <a:rPr lang="tr-TR" altLang="tr-TR" sz="3200" b="1" dirty="0" smtClean="0">
                <a:solidFill>
                  <a:srgbClr val="FF3300"/>
                </a:solidFill>
                <a:effectLst>
                  <a:outerShdw blurRad="38100" dist="38100" dir="2700000" algn="tl">
                    <a:srgbClr val="000000"/>
                  </a:outerShdw>
                </a:effectLst>
              </a:rPr>
              <a:t> </a:t>
            </a:r>
            <a:r>
              <a:rPr lang="tr-TR" altLang="tr-TR" sz="3200" b="1" dirty="0">
                <a:solidFill>
                  <a:srgbClr val="FF3300"/>
                </a:solidFill>
                <a:effectLst>
                  <a:outerShdw blurRad="38100" dist="38100" dir="2700000" algn="tl">
                    <a:srgbClr val="000000"/>
                  </a:outerShdw>
                </a:effectLst>
              </a:rPr>
              <a:t>yetkilisinin görevlendirilmesi</a:t>
            </a:r>
            <a:r>
              <a:rPr lang="tr-TR" altLang="tr-TR" sz="3200" b="1" dirty="0" smtClean="0">
                <a:solidFill>
                  <a:srgbClr val="FF3300"/>
                </a:solidFill>
                <a:effectLst>
                  <a:outerShdw blurRad="38100" dist="38100" dir="2700000" algn="tl">
                    <a:srgbClr val="000000"/>
                  </a:outerShdw>
                </a:effectLst>
              </a:rPr>
              <a:t>;</a:t>
            </a: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11267" name="Rectangle 3"/>
          <p:cNvSpPr>
            <a:spLocks noGrp="1" noChangeArrowheads="1"/>
          </p:cNvSpPr>
          <p:nvPr>
            <p:ph type="subTitle" idx="4294967295"/>
          </p:nvPr>
        </p:nvSpPr>
        <p:spPr>
          <a:xfrm>
            <a:off x="574675" y="1628775"/>
            <a:ext cx="8569325" cy="4895850"/>
          </a:xfrm>
          <a:solidFill>
            <a:srgbClr val="DBFAFD"/>
          </a:solidFill>
          <a:ln>
            <a:solidFill>
              <a:schemeClr val="accent2"/>
            </a:solidFill>
            <a:miter lim="800000"/>
            <a:headEnd/>
            <a:tailEnd/>
          </a:ln>
        </p:spPr>
        <p:txBody>
          <a:bodyPr/>
          <a:lstStyle/>
          <a:p>
            <a:pPr marL="0" indent="0" algn="just" eaLnBrk="1" hangingPunct="1">
              <a:lnSpc>
                <a:spcPct val="90000"/>
              </a:lnSpc>
              <a:buFont typeface="Wingdings" pitchFamily="2" charset="2"/>
              <a:buNone/>
              <a:defRPr/>
            </a:pPr>
            <a:r>
              <a:rPr lang="tr-TR" altLang="tr-TR" dirty="0" smtClean="0">
                <a:latin typeface="Arial" charset="0"/>
              </a:rPr>
              <a:t>Harcama yetkilisi tarafından, memuriyet veya çalışma unvanına bağlı kalmadan,  Yönetmelikte belirtilen usule uygun şekilde yapabilecek bilgi ve niteliklere sahip personel arasından görevlendirilir. Harcama Yetkilisine karşı sorumludur. </a:t>
            </a:r>
          </a:p>
          <a:p>
            <a:pPr marL="0" indent="0" eaLnBrk="1" hangingPunct="1">
              <a:lnSpc>
                <a:spcPct val="90000"/>
              </a:lnSpc>
              <a:buFont typeface="Wingdings" pitchFamily="2" charset="2"/>
              <a:buNone/>
              <a:defRPr/>
            </a:pPr>
            <a:endParaRPr lang="tr-TR" altLang="tr-TR" dirty="0" smtClean="0">
              <a:latin typeface="Arial" charset="0"/>
            </a:endParaRPr>
          </a:p>
          <a:p>
            <a:pPr marL="0" indent="0" eaLnBrk="1" hangingPunct="1">
              <a:lnSpc>
                <a:spcPct val="90000"/>
              </a:lnSpc>
              <a:buFont typeface="Wingdings" pitchFamily="2" charset="2"/>
              <a:buNone/>
              <a:defRPr/>
            </a:pPr>
            <a:endParaRPr lang="tr-TR" altLang="tr-TR" sz="2800" dirty="0" smtClean="0">
              <a:latin typeface="Arial" charset="0"/>
            </a:endParaRPr>
          </a:p>
        </p:txBody>
      </p:sp>
      <p:pic>
        <p:nvPicPr>
          <p:cNvPr id="16388" name="Picture 4" descr="1pik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31833576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idx="4294967295"/>
          </p:nvPr>
        </p:nvSpPr>
        <p:spPr>
          <a:xfrm>
            <a:off x="1155700" y="549275"/>
            <a:ext cx="7988300" cy="792163"/>
          </a:xfrm>
        </p:spPr>
        <p:txBody>
          <a:bodyPr anchorCtr="0">
            <a:normAutofit fontScale="90000"/>
          </a:bodyPr>
          <a:lstStyle/>
          <a:p>
            <a:pPr algn="l" eaLnBrk="1" hangingPunct="1">
              <a:defRPr/>
            </a:pPr>
            <a:r>
              <a:rPr lang="tr-TR" altLang="tr-TR" sz="3200" b="1" dirty="0">
                <a:solidFill>
                  <a:srgbClr val="FF3300"/>
                </a:solidFill>
                <a:effectLst>
                  <a:outerShdw blurRad="38100" dist="38100" dir="2700000" algn="tl">
                    <a:srgbClr val="000000"/>
                  </a:outerShdw>
                </a:effectLst>
              </a:rPr>
              <a:t>Taşınır kayıt ve kontrol yetkilileri görev ve sorumlulukları </a:t>
            </a:r>
            <a:r>
              <a:rPr lang="tr-TR" altLang="tr-TR" sz="3200" b="1" dirty="0" smtClean="0">
                <a:solidFill>
                  <a:srgbClr val="FF3300"/>
                </a:solidFill>
                <a:effectLst>
                  <a:outerShdw blurRad="38100" dist="38100" dir="2700000" algn="tl">
                    <a:srgbClr val="000000"/>
                  </a:outerShdw>
                </a:effectLst>
              </a:rPr>
              <a:t>:</a:t>
            </a: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15363" name="Rectangle 3"/>
          <p:cNvSpPr>
            <a:spLocks noGrp="1" noChangeArrowheads="1"/>
          </p:cNvSpPr>
          <p:nvPr>
            <p:ph type="subTitle" idx="4294967295"/>
          </p:nvPr>
        </p:nvSpPr>
        <p:spPr>
          <a:xfrm>
            <a:off x="1009650" y="1412875"/>
            <a:ext cx="8134350" cy="4689475"/>
          </a:xfrm>
          <a:solidFill>
            <a:srgbClr val="DBFAFD"/>
          </a:solidFill>
          <a:ln>
            <a:solidFill>
              <a:schemeClr val="accent2"/>
            </a:solidFill>
            <a:miter lim="800000"/>
            <a:headEnd/>
            <a:tailEnd/>
          </a:ln>
        </p:spPr>
        <p:txBody>
          <a:bodyPr/>
          <a:lstStyle/>
          <a:p>
            <a:pPr marL="0" indent="0" eaLnBrk="1" hangingPunct="1">
              <a:lnSpc>
                <a:spcPct val="90000"/>
              </a:lnSpc>
              <a:buFont typeface="Wingdings" pitchFamily="2" charset="2"/>
              <a:buNone/>
              <a:defRPr/>
            </a:pPr>
            <a:endParaRPr lang="tr-TR" altLang="tr-TR" sz="2000" b="1" dirty="0" smtClean="0">
              <a:latin typeface="Arial" charset="0"/>
            </a:endParaRPr>
          </a:p>
          <a:p>
            <a:pPr marL="0" indent="0" algn="just" eaLnBrk="1" hangingPunct="1">
              <a:lnSpc>
                <a:spcPct val="90000"/>
              </a:lnSpc>
              <a:defRPr/>
            </a:pPr>
            <a:r>
              <a:rPr lang="tr-TR" altLang="tr-TR" sz="2400" dirty="0" smtClean="0">
                <a:latin typeface="Arial" charset="0"/>
              </a:rPr>
              <a:t>Harcama birimince alınan taşınırlar</a:t>
            </a:r>
            <a:r>
              <a:rPr lang="tr-TR" altLang="tr-TR" sz="2000" dirty="0" smtClean="0">
                <a:latin typeface="Arial" charset="0"/>
              </a:rPr>
              <a:t>ı</a:t>
            </a:r>
            <a:r>
              <a:rPr lang="tr-TR" altLang="tr-TR" sz="2400" dirty="0" smtClean="0">
                <a:latin typeface="Arial" charset="0"/>
              </a:rPr>
              <a:t>n muayene ve kabulü yapılanları cins ve niteliklerine göre sayarak, tartarak, ölçerek teslim almak, doğrudan tüketilmeyen ve kullanıma verilmeyen taşınırları sorumluluğundaki ambarlarda muhafaza etmek.</a:t>
            </a:r>
          </a:p>
          <a:p>
            <a:pPr marL="0" indent="0" eaLnBrk="1" hangingPunct="1">
              <a:lnSpc>
                <a:spcPct val="90000"/>
              </a:lnSpc>
              <a:buFont typeface="Wingdings" pitchFamily="2" charset="2"/>
              <a:buNone/>
              <a:defRPr/>
            </a:pPr>
            <a:endParaRPr lang="tr-TR" altLang="tr-TR" sz="1000" dirty="0" smtClean="0">
              <a:latin typeface="Arial" charset="0"/>
            </a:endParaRPr>
          </a:p>
          <a:p>
            <a:pPr marL="0" indent="0" algn="just" eaLnBrk="1" hangingPunct="1">
              <a:lnSpc>
                <a:spcPct val="90000"/>
              </a:lnSpc>
              <a:defRPr/>
            </a:pPr>
            <a:r>
              <a:rPr lang="tr-TR" altLang="tr-TR" sz="2400" dirty="0" smtClean="0">
                <a:latin typeface="Arial" charset="0"/>
              </a:rPr>
              <a:t> Muayene ve kabul işlemi hemen yapılamayan taşınırları kontrol ederek teslim almak, bunların kesin kabulü yapılmadan kullanıma verilmesini önlemek. </a:t>
            </a:r>
          </a:p>
          <a:p>
            <a:pPr marL="0" indent="0" eaLnBrk="1" hangingPunct="1">
              <a:lnSpc>
                <a:spcPct val="90000"/>
              </a:lnSpc>
              <a:buFont typeface="Wingdings" pitchFamily="2" charset="2"/>
              <a:buNone/>
              <a:defRPr/>
            </a:pPr>
            <a:endParaRPr lang="tr-TR" altLang="tr-TR" sz="1600" b="1" dirty="0" smtClean="0">
              <a:latin typeface="Arial" charset="0"/>
            </a:endParaRPr>
          </a:p>
        </p:txBody>
      </p:sp>
      <p:pic>
        <p:nvPicPr>
          <p:cNvPr id="17412"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09983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subTitle" idx="4294967295"/>
          </p:nvPr>
        </p:nvSpPr>
        <p:spPr>
          <a:xfrm>
            <a:off x="1008063" y="981075"/>
            <a:ext cx="8135937" cy="5327650"/>
          </a:xfrm>
          <a:solidFill>
            <a:srgbClr val="DBFAFD"/>
          </a:solidFill>
          <a:ln>
            <a:solidFill>
              <a:schemeClr val="accent2"/>
            </a:solidFill>
            <a:miter lim="800000"/>
            <a:headEnd/>
            <a:tailEnd/>
          </a:ln>
        </p:spPr>
        <p:txBody>
          <a:bodyPr/>
          <a:lstStyle/>
          <a:p>
            <a:pPr marL="0" indent="0" algn="just" eaLnBrk="1" hangingPunct="1">
              <a:lnSpc>
                <a:spcPct val="80000"/>
              </a:lnSpc>
              <a:defRPr/>
            </a:pPr>
            <a:r>
              <a:rPr lang="tr-TR" altLang="tr-TR" sz="2800" dirty="0" smtClean="0">
                <a:latin typeface="Arial" charset="0"/>
              </a:rPr>
              <a:t>Taşınırların giriş ve çıkışına ilişkin kayıtları tutmak,  belge ve cetvelleri düzenlemek ve taşınır  cetvellerini konsolide görevlisine göndermek.</a:t>
            </a:r>
          </a:p>
          <a:p>
            <a:pPr marL="0" indent="0" eaLnBrk="1" hangingPunct="1">
              <a:lnSpc>
                <a:spcPct val="80000"/>
              </a:lnSpc>
              <a:buFont typeface="Wingdings" pitchFamily="2" charset="2"/>
              <a:buNone/>
              <a:defRPr/>
            </a:pPr>
            <a:endParaRPr lang="tr-TR" altLang="tr-TR" sz="2400" dirty="0" smtClean="0">
              <a:latin typeface="Arial" charset="0"/>
            </a:endParaRPr>
          </a:p>
          <a:p>
            <a:pPr marL="0" indent="0" algn="just" eaLnBrk="1" hangingPunct="1">
              <a:lnSpc>
                <a:spcPct val="80000"/>
              </a:lnSpc>
              <a:defRPr/>
            </a:pPr>
            <a:r>
              <a:rPr lang="tr-TR" altLang="tr-TR" sz="2800" dirty="0" smtClean="0">
                <a:latin typeface="Arial" charset="0"/>
              </a:rPr>
              <a:t>Tüketime veya kullanıma verilmesi uygun görülen taşınırları ilgililere teslim etmek.</a:t>
            </a:r>
          </a:p>
          <a:p>
            <a:pPr marL="0" indent="0" eaLnBrk="1" hangingPunct="1">
              <a:lnSpc>
                <a:spcPct val="80000"/>
              </a:lnSpc>
              <a:buFont typeface="Wingdings" pitchFamily="2" charset="2"/>
              <a:buNone/>
              <a:defRPr/>
            </a:pPr>
            <a:endParaRPr lang="tr-TR" altLang="tr-TR" sz="2400" dirty="0" smtClean="0">
              <a:latin typeface="Arial" charset="0"/>
            </a:endParaRPr>
          </a:p>
          <a:p>
            <a:pPr marL="0" indent="0" algn="just" eaLnBrk="1" hangingPunct="1">
              <a:lnSpc>
                <a:spcPct val="80000"/>
              </a:lnSpc>
              <a:defRPr/>
            </a:pPr>
            <a:r>
              <a:rPr lang="tr-TR" altLang="tr-TR" sz="2800" dirty="0" smtClean="0">
                <a:latin typeface="Arial" charset="0"/>
              </a:rPr>
              <a:t>Taşınırların yangına, ıslanmaya, bozulmaya, çalınmaya ve benzeri tehlikelere karşı korunması için gerekli tedbirleri almak ve alınmasını sağlamak</a:t>
            </a:r>
            <a:r>
              <a:rPr lang="tr-TR" altLang="tr-TR" sz="2800" dirty="0" smtClean="0">
                <a:latin typeface="Times New Roman" pitchFamily="18" charset="0"/>
              </a:rPr>
              <a:t>. </a:t>
            </a:r>
          </a:p>
          <a:p>
            <a:pPr marL="0" indent="0" eaLnBrk="1" hangingPunct="1">
              <a:lnSpc>
                <a:spcPct val="80000"/>
              </a:lnSpc>
              <a:defRPr/>
            </a:pPr>
            <a:endParaRPr lang="tr-TR" altLang="tr-TR" sz="2800" dirty="0" smtClean="0">
              <a:latin typeface="Times New Roman" pitchFamily="18" charset="0"/>
            </a:endParaRPr>
          </a:p>
        </p:txBody>
      </p:sp>
      <p:pic>
        <p:nvPicPr>
          <p:cNvPr id="18436"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7"/>
          <p:cNvSpPr>
            <a:spLocks noChangeArrowheads="1"/>
          </p:cNvSpPr>
          <p:nvPr/>
        </p:nvSpPr>
        <p:spPr bwMode="auto">
          <a:xfrm>
            <a:off x="827088" y="620713"/>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223223886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subTitle" idx="4294967295"/>
          </p:nvPr>
        </p:nvSpPr>
        <p:spPr>
          <a:xfrm>
            <a:off x="1008063" y="1052513"/>
            <a:ext cx="8135937" cy="5256212"/>
          </a:xfrm>
          <a:solidFill>
            <a:srgbClr val="DBFAFD"/>
          </a:solidFill>
          <a:ln>
            <a:solidFill>
              <a:schemeClr val="accent2"/>
            </a:solidFill>
            <a:miter lim="800000"/>
            <a:headEnd/>
            <a:tailEnd/>
          </a:ln>
        </p:spPr>
        <p:txBody>
          <a:bodyPr/>
          <a:lstStyle/>
          <a:p>
            <a:pPr marL="0" indent="0" eaLnBrk="1" hangingPunct="1">
              <a:defRPr/>
            </a:pPr>
            <a:r>
              <a:rPr lang="tr-TR" altLang="tr-TR" dirty="0" smtClean="0">
                <a:latin typeface="Arial" charset="0"/>
              </a:rPr>
              <a:t>Ambar sayımını ve stok kontrolünü yapmak. </a:t>
            </a:r>
          </a:p>
          <a:p>
            <a:pPr marL="0" indent="0" eaLnBrk="1" hangingPunct="1">
              <a:buFont typeface="Wingdings" pitchFamily="2" charset="2"/>
              <a:buNone/>
              <a:defRPr/>
            </a:pPr>
            <a:endParaRPr lang="tr-TR" altLang="tr-TR" sz="1000" dirty="0" smtClean="0">
              <a:latin typeface="Arial" charset="0"/>
            </a:endParaRPr>
          </a:p>
          <a:p>
            <a:pPr marL="0" indent="0" eaLnBrk="1" hangingPunct="1">
              <a:defRPr/>
            </a:pPr>
            <a:r>
              <a:rPr lang="tr-TR" altLang="tr-TR" dirty="0" smtClean="0">
                <a:latin typeface="Arial" charset="0"/>
              </a:rPr>
              <a:t>Harcama biriminin malzeme ihtiyaç planlamasının yapılmasına yardımcı olmak.</a:t>
            </a:r>
          </a:p>
          <a:p>
            <a:pPr marL="0" indent="0" eaLnBrk="1" hangingPunct="1">
              <a:buFont typeface="Wingdings" pitchFamily="2" charset="2"/>
              <a:buNone/>
              <a:defRPr/>
            </a:pPr>
            <a:endParaRPr lang="tr-TR" altLang="tr-TR" dirty="0" smtClean="0">
              <a:latin typeface="Arial" charset="0"/>
            </a:endParaRPr>
          </a:p>
          <a:p>
            <a:pPr marL="0" indent="0" eaLnBrk="1" hangingPunct="1">
              <a:defRPr/>
            </a:pPr>
            <a:r>
              <a:rPr lang="tr-TR" dirty="0">
                <a:effectLst>
                  <a:outerShdw blurRad="38100" dist="38100" dir="2700000" algn="tl">
                    <a:srgbClr val="000000">
                      <a:alpha val="43137"/>
                    </a:srgbClr>
                  </a:outerShdw>
                </a:effectLst>
                <a:latin typeface="Arial" panose="020B0604020202020204" pitchFamily="34" charset="0"/>
              </a:rPr>
              <a:t>Kayıtlarını tuttuğu taşınırların yönetim hesabını hazırlamak ve harcama yetkilisine sunmak.</a:t>
            </a:r>
            <a:endParaRPr lang="tr-TR" altLang="tr-TR" dirty="0" smtClean="0">
              <a:effectLst>
                <a:outerShdw blurRad="38100" dist="38100" dir="2700000" algn="tl">
                  <a:srgbClr val="000000">
                    <a:alpha val="43137"/>
                  </a:srgbClr>
                </a:outerShdw>
              </a:effectLst>
              <a:latin typeface="Arial" panose="020B0604020202020204" pitchFamily="34" charset="0"/>
            </a:endParaRPr>
          </a:p>
          <a:p>
            <a:pPr marL="0" indent="0" eaLnBrk="1" hangingPunct="1">
              <a:defRPr/>
            </a:pPr>
            <a:endParaRPr lang="tr-TR" altLang="tr-TR" dirty="0" smtClean="0">
              <a:latin typeface="Arial" charset="0"/>
            </a:endParaRPr>
          </a:p>
        </p:txBody>
      </p:sp>
      <p:pic>
        <p:nvPicPr>
          <p:cNvPr id="19460"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40506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subTitle" idx="4294967295"/>
          </p:nvPr>
        </p:nvSpPr>
        <p:spPr>
          <a:xfrm>
            <a:off x="1008063" y="981075"/>
            <a:ext cx="8135937" cy="5327650"/>
          </a:xfrm>
          <a:solidFill>
            <a:srgbClr val="DBFAFD"/>
          </a:solidFill>
          <a:ln>
            <a:solidFill>
              <a:schemeClr val="accent2"/>
            </a:solidFill>
            <a:miter lim="800000"/>
            <a:headEnd/>
            <a:tailEnd/>
          </a:ln>
        </p:spPr>
        <p:txBody>
          <a:bodyPr/>
          <a:lstStyle/>
          <a:p>
            <a:pPr marL="0" indent="0" algn="ctr" eaLnBrk="1" hangingPunct="1">
              <a:lnSpc>
                <a:spcPct val="90000"/>
              </a:lnSpc>
              <a:buFont typeface="Wingdings" pitchFamily="2" charset="2"/>
              <a:buNone/>
              <a:defRPr/>
            </a:pPr>
            <a:r>
              <a:rPr lang="tr-TR" altLang="tr-TR" dirty="0" smtClean="0">
                <a:latin typeface="Arial" charset="0"/>
              </a:rPr>
              <a:t>Ayrıca Taşınır kayıt kontrol yetkilileri, sorumluluklarında bulunan ambarlarda kasıt, kusur, ihmal veya tedbirsizlikleri nedeniyle meydana gelen kayıp ve noksanlıklardan sorumludurlar. </a:t>
            </a:r>
          </a:p>
          <a:p>
            <a:pPr marL="0" indent="0" algn="ctr" eaLnBrk="1" hangingPunct="1">
              <a:lnSpc>
                <a:spcPct val="90000"/>
              </a:lnSpc>
              <a:buFont typeface="Wingdings" pitchFamily="2" charset="2"/>
              <a:buNone/>
              <a:defRPr/>
            </a:pPr>
            <a:r>
              <a:rPr lang="tr-TR" altLang="tr-TR" dirty="0" smtClean="0">
                <a:latin typeface="Arial" charset="0"/>
              </a:rPr>
              <a:t>Taşınır kayıt ve kontrol yetkilileri sorumluluklarında bulunan ambarları </a:t>
            </a:r>
            <a:r>
              <a:rPr lang="tr-TR" altLang="tr-TR" b="1" dirty="0" smtClean="0">
                <a:latin typeface="Arial" charset="0"/>
              </a:rPr>
              <a:t>devir ve teslim etmeden görevlerinden ayrılamazlar.</a:t>
            </a:r>
            <a:r>
              <a:rPr lang="tr-TR" altLang="tr-TR" b="1" dirty="0" smtClean="0">
                <a:latin typeface="Times New Roman" pitchFamily="18" charset="0"/>
              </a:rPr>
              <a:t> </a:t>
            </a:r>
          </a:p>
        </p:txBody>
      </p:sp>
      <p:pic>
        <p:nvPicPr>
          <p:cNvPr id="20484"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31279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idx="4294967295"/>
          </p:nvPr>
        </p:nvSpPr>
        <p:spPr>
          <a:xfrm>
            <a:off x="1158875" y="577850"/>
            <a:ext cx="7985125" cy="342900"/>
          </a:xfrm>
        </p:spPr>
        <p:txBody>
          <a:bodyPr anchorCtr="0">
            <a:normAutofit fontScale="90000"/>
          </a:bodyPr>
          <a:lstStyle/>
          <a:p>
            <a:pPr algn="l" eaLnBrk="1" hangingPunct="1">
              <a:defRPr/>
            </a:pPr>
            <a:r>
              <a:rPr lang="tr-TR" altLang="tr-TR" sz="3200" b="1" dirty="0">
                <a:solidFill>
                  <a:srgbClr val="FF3300"/>
                </a:solidFill>
                <a:effectLst>
                  <a:outerShdw blurRad="38100" dist="38100" dir="2700000" algn="tl">
                    <a:srgbClr val="000000"/>
                  </a:outerShdw>
                </a:effectLst>
              </a:rPr>
              <a:t>Taşınır konsolide görevlisi</a:t>
            </a:r>
            <a:r>
              <a:rPr lang="tr-TR" altLang="tr-TR" sz="4000" dirty="0"/>
              <a:t> </a:t>
            </a: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23555" name="Rectangle 3"/>
          <p:cNvSpPr>
            <a:spLocks noGrp="1" noChangeArrowheads="1"/>
          </p:cNvSpPr>
          <p:nvPr>
            <p:ph type="subTitle" idx="4294967295"/>
          </p:nvPr>
        </p:nvSpPr>
        <p:spPr>
          <a:xfrm>
            <a:off x="1008063" y="1268413"/>
            <a:ext cx="8135937" cy="5040312"/>
          </a:xfrm>
          <a:solidFill>
            <a:srgbClr val="DBFAFD"/>
          </a:solidFill>
          <a:ln>
            <a:solidFill>
              <a:schemeClr val="accent2"/>
            </a:solidFill>
            <a:miter lim="800000"/>
            <a:headEnd/>
            <a:tailEnd/>
          </a:ln>
        </p:spPr>
        <p:txBody>
          <a:bodyPr/>
          <a:lstStyle/>
          <a:p>
            <a:pPr marL="0" indent="0" eaLnBrk="1" hangingPunct="1">
              <a:lnSpc>
                <a:spcPct val="80000"/>
              </a:lnSpc>
              <a:buFont typeface="Wingdings" pitchFamily="2" charset="2"/>
              <a:buNone/>
              <a:defRPr/>
            </a:pPr>
            <a:endParaRPr lang="tr-TR" altLang="tr-TR" sz="1000" b="1" dirty="0" smtClean="0">
              <a:latin typeface="Arial" charset="0"/>
            </a:endParaRPr>
          </a:p>
          <a:p>
            <a:pPr marL="0" indent="0" algn="just" eaLnBrk="1" hangingPunct="1">
              <a:lnSpc>
                <a:spcPct val="80000"/>
              </a:lnSpc>
              <a:buClr>
                <a:schemeClr val="tx1"/>
              </a:buClr>
              <a:defRPr/>
            </a:pPr>
            <a:r>
              <a:rPr lang="tr-TR" altLang="tr-TR" dirty="0" smtClean="0">
                <a:latin typeface="Arial" charset="0"/>
              </a:rPr>
              <a:t>Kurumların  merkez teşkilatlarında strateji geliştirme birimi yöneticisine bağlı malî hizmetleri yürüten birimin bünyesindeki taşınır kayıt işlemlerinden sorumlu yöneticidir. </a:t>
            </a:r>
          </a:p>
          <a:p>
            <a:pPr marL="0" indent="0" eaLnBrk="1" hangingPunct="1">
              <a:lnSpc>
                <a:spcPct val="80000"/>
              </a:lnSpc>
              <a:buClr>
                <a:schemeClr val="tx1"/>
              </a:buClr>
              <a:defRPr/>
            </a:pPr>
            <a:endParaRPr lang="tr-TR" altLang="tr-TR" sz="2800" dirty="0" smtClean="0">
              <a:latin typeface="Arial" charset="0"/>
            </a:endParaRPr>
          </a:p>
          <a:p>
            <a:pPr marL="0" indent="0" algn="just" eaLnBrk="1" hangingPunct="1">
              <a:lnSpc>
                <a:spcPct val="80000"/>
              </a:lnSpc>
              <a:buClr>
                <a:schemeClr val="tx1"/>
              </a:buClr>
              <a:defRPr/>
            </a:pPr>
            <a:r>
              <a:rPr lang="tr-TR" altLang="tr-TR" sz="2800" dirty="0" smtClean="0">
                <a:latin typeface="Arial" charset="0"/>
              </a:rPr>
              <a:t>Taşınır konsolide görevlileri ilgili birimlerden aldıkları Taşınır  Cetvellerini konsolide ederek, idarenin Taşınır Kesin Hesap  Cetvelini, üst yönetici adına hazırlamakla yükümlüdür. </a:t>
            </a:r>
          </a:p>
          <a:p>
            <a:pPr marL="0" indent="0" eaLnBrk="1" hangingPunct="1">
              <a:lnSpc>
                <a:spcPct val="80000"/>
              </a:lnSpc>
              <a:buFont typeface="Wingdings" pitchFamily="2" charset="2"/>
              <a:buNone/>
              <a:defRPr/>
            </a:pPr>
            <a:r>
              <a:rPr lang="tr-TR" altLang="tr-TR" sz="2800" dirty="0" smtClean="0">
                <a:latin typeface="Times New Roman" pitchFamily="18" charset="0"/>
              </a:rPr>
              <a:t> </a:t>
            </a:r>
          </a:p>
          <a:p>
            <a:pPr marL="0" indent="0" eaLnBrk="1" hangingPunct="1">
              <a:lnSpc>
                <a:spcPct val="80000"/>
              </a:lnSpc>
              <a:buFont typeface="Wingdings" pitchFamily="2" charset="2"/>
              <a:buNone/>
              <a:defRPr/>
            </a:pPr>
            <a:endParaRPr lang="tr-TR" altLang="tr-TR" sz="2000" b="1" dirty="0" smtClean="0">
              <a:latin typeface="Times New Roman" pitchFamily="18" charset="0"/>
            </a:endParaRPr>
          </a:p>
        </p:txBody>
      </p:sp>
      <p:pic>
        <p:nvPicPr>
          <p:cNvPr id="21508"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153804293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492375"/>
            <a:ext cx="8229600" cy="2449513"/>
          </a:xfrm>
        </p:spPr>
        <p:txBody>
          <a:bodyPr/>
          <a:lstStyle/>
          <a:p>
            <a:pPr marL="0" indent="0" algn="ctr" eaLnBrk="1" hangingPunct="1">
              <a:buNone/>
              <a:defRPr/>
            </a:pPr>
            <a:r>
              <a:rPr lang="tr-TR" altLang="tr-TR" sz="4400" b="1" dirty="0" smtClean="0">
                <a:solidFill>
                  <a:srgbClr val="FF0000"/>
                </a:solidFill>
              </a:rPr>
              <a:t>TAŞINIR KAYIT YETKİLİSİ</a:t>
            </a:r>
            <a:endParaRPr lang="tr-TR" altLang="tr-TR" sz="4400" b="1" dirty="0">
              <a:solidFill>
                <a:srgbClr val="FF0000"/>
              </a:solidFill>
            </a:endParaRPr>
          </a:p>
          <a:p>
            <a:pPr marL="0" indent="0" algn="ctr" eaLnBrk="1" hangingPunct="1">
              <a:buNone/>
              <a:defRPr/>
            </a:pPr>
            <a:r>
              <a:rPr lang="tr-TR" altLang="tr-TR" sz="4800" b="1" dirty="0" smtClean="0">
                <a:solidFill>
                  <a:srgbClr val="FF0000"/>
                </a:solidFill>
              </a:rPr>
              <a:t>OSMAN KARAL</a:t>
            </a:r>
            <a:endParaRPr lang="tr-TR" altLang="tr-TR" sz="4800" b="1" dirty="0">
              <a:solidFill>
                <a:srgbClr val="FF0000"/>
              </a:solidFill>
            </a:endParaRPr>
          </a:p>
          <a:p>
            <a:pPr>
              <a:defRPr/>
            </a:pPr>
            <a:endParaRPr lang="tr-TR" dirty="0"/>
          </a:p>
        </p:txBody>
      </p:sp>
      <p:sp>
        <p:nvSpPr>
          <p:cNvPr id="2" name="Başlık 1"/>
          <p:cNvSpPr>
            <a:spLocks noGrp="1"/>
          </p:cNvSpPr>
          <p:nvPr>
            <p:ph type="title"/>
          </p:nvPr>
        </p:nvSpPr>
        <p:spPr>
          <a:xfrm>
            <a:off x="457200" y="277813"/>
            <a:ext cx="8229600" cy="2430462"/>
          </a:xfrm>
        </p:spPr>
        <p:txBody>
          <a:bodyPr/>
          <a:lstStyle/>
          <a:p>
            <a:pPr>
              <a:defRPr/>
            </a:pPr>
            <a:r>
              <a:rPr lang="tr-TR" altLang="tr-TR" b="1" dirty="0" smtClean="0">
                <a:solidFill>
                  <a:srgbClr val="FF3300"/>
                </a:solidFill>
                <a:effectLst>
                  <a:outerShdw blurRad="38100" dist="38100" dir="2700000" algn="tl">
                    <a:srgbClr val="000000"/>
                  </a:outerShdw>
                </a:effectLst>
                <a:latin typeface="Times New Roman" pitchFamily="18" charset="0"/>
              </a:rPr>
              <a:t>TAŞINIR MAL YÖNETMELİĞİ</a:t>
            </a:r>
            <a:endParaRPr lang="tr-TR" dirty="0"/>
          </a:p>
        </p:txBody>
      </p:sp>
      <p:pic>
        <p:nvPicPr>
          <p:cNvPr id="4" name="Picture 5" descr="C:\Users\ozturk.ali\Desktop\csb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1296144" cy="1152128"/>
          </a:xfrm>
          <a:prstGeom prst="rect">
            <a:avLst/>
          </a:prstGeom>
          <a:noFill/>
          <a:ln>
            <a:noFill/>
          </a:ln>
          <a:extLst/>
        </p:spPr>
      </p:pic>
    </p:spTree>
    <p:extLst>
      <p:ext uri="{BB962C8B-B14F-4D97-AF65-F5344CB8AC3E}">
        <p14:creationId xmlns:p14="http://schemas.microsoft.com/office/powerpoint/2010/main" val="1836712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idx="4294967295"/>
          </p:nvPr>
        </p:nvSpPr>
        <p:spPr>
          <a:xfrm>
            <a:off x="1155700" y="577850"/>
            <a:ext cx="7988300" cy="763588"/>
          </a:xfrm>
        </p:spPr>
        <p:txBody>
          <a:bodyPr anchorCtr="0">
            <a:normAutofit fontScale="90000"/>
          </a:bodyPr>
          <a:lstStyle/>
          <a:p>
            <a:pPr eaLnBrk="1" hangingPunct="1">
              <a:defRPr/>
            </a:pPr>
            <a:r>
              <a:rPr lang="tr-TR" altLang="tr-TR" sz="3200" b="1" dirty="0">
                <a:solidFill>
                  <a:srgbClr val="FF3300"/>
                </a:solidFill>
                <a:effectLst>
                  <a:outerShdw blurRad="38100" dist="38100" dir="2700000" algn="tl">
                    <a:srgbClr val="000000"/>
                  </a:outerShdw>
                </a:effectLst>
              </a:rPr>
              <a:t>Muhasebe yetkililerinin taşınır hesabına ilişkin görev ve </a:t>
            </a:r>
            <a:r>
              <a:rPr lang="tr-TR" altLang="tr-TR" sz="3200" b="1" dirty="0" smtClean="0">
                <a:solidFill>
                  <a:srgbClr val="FF3300"/>
                </a:solidFill>
                <a:effectLst>
                  <a:outerShdw blurRad="38100" dist="38100" dir="2700000" algn="tl">
                    <a:srgbClr val="000000"/>
                  </a:outerShdw>
                </a:effectLst>
              </a:rPr>
              <a:t>sorumlulukları</a:t>
            </a:r>
            <a:r>
              <a:rPr lang="tr-TR" altLang="tr-TR" sz="2400" b="1" dirty="0"/>
              <a:t/>
            </a:r>
            <a:br>
              <a:rPr lang="tr-TR" altLang="tr-TR" sz="2400" b="1" dirty="0"/>
            </a:b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26627" name="Rectangle 3"/>
          <p:cNvSpPr>
            <a:spLocks noGrp="1" noChangeArrowheads="1"/>
          </p:cNvSpPr>
          <p:nvPr>
            <p:ph type="subTitle" idx="4294967295"/>
          </p:nvPr>
        </p:nvSpPr>
        <p:spPr>
          <a:xfrm>
            <a:off x="1304925" y="1341438"/>
            <a:ext cx="7839075" cy="4779962"/>
          </a:xfrm>
          <a:solidFill>
            <a:srgbClr val="DBFAFD"/>
          </a:solidFill>
          <a:ln>
            <a:solidFill>
              <a:schemeClr val="accent2"/>
            </a:solidFill>
            <a:miter lim="800000"/>
            <a:headEnd/>
            <a:tailEnd/>
          </a:ln>
        </p:spPr>
        <p:txBody>
          <a:bodyPr/>
          <a:lstStyle/>
          <a:p>
            <a:pPr marL="0" indent="0" algn="just" eaLnBrk="1" hangingPunct="1">
              <a:buFont typeface="Wingdings" pitchFamily="2" charset="2"/>
              <a:buNone/>
              <a:defRPr/>
            </a:pPr>
            <a:endParaRPr lang="tr-TR" altLang="tr-TR" sz="1000" b="1" dirty="0" smtClean="0">
              <a:latin typeface="Arial" charset="0"/>
            </a:endParaRPr>
          </a:p>
          <a:p>
            <a:pPr marL="0" indent="0" algn="just" eaLnBrk="1" hangingPunct="1">
              <a:buFont typeface="Wingdings" pitchFamily="2" charset="2"/>
              <a:buNone/>
              <a:defRPr/>
            </a:pPr>
            <a:endParaRPr lang="tr-TR" altLang="tr-TR" sz="1200" dirty="0" smtClean="0">
              <a:latin typeface="Arial" charset="0"/>
            </a:endParaRPr>
          </a:p>
          <a:p>
            <a:pPr marL="0" indent="0" algn="just" eaLnBrk="1" hangingPunct="1">
              <a:buFont typeface="Wingdings" pitchFamily="2" charset="2"/>
              <a:buNone/>
              <a:defRPr/>
            </a:pPr>
            <a:r>
              <a:rPr lang="tr-TR" altLang="tr-TR" sz="2800" dirty="0" smtClean="0">
                <a:latin typeface="Arial" charset="0"/>
              </a:rPr>
              <a:t>Muhasebe yetkilisi, harcama birimleri tarafından hazırlanan Harcama Birimi Taşınır Yönetim Hesabı Cetvelinde gösterilen tutarların muhasebe kayıtlarıyla uygunluğunu kontrol ederek onayladıktan sonra, harcama yetkilisine göndermekle görevli ve sorumludurlar.</a:t>
            </a:r>
            <a:r>
              <a:rPr lang="tr-TR" altLang="tr-TR" sz="2800" dirty="0" smtClean="0">
                <a:latin typeface="Times New Roman" pitchFamily="18" charset="0"/>
              </a:rPr>
              <a:t> </a:t>
            </a:r>
          </a:p>
          <a:p>
            <a:pPr marL="0" indent="0" algn="just" eaLnBrk="1" hangingPunct="1">
              <a:buFont typeface="Wingdings" pitchFamily="2" charset="2"/>
              <a:buNone/>
              <a:defRPr/>
            </a:pPr>
            <a:endParaRPr lang="tr-TR" altLang="tr-TR" sz="1600" b="1" dirty="0" smtClean="0">
              <a:latin typeface="Times New Roman" pitchFamily="18" charset="0"/>
            </a:endParaRPr>
          </a:p>
        </p:txBody>
      </p:sp>
      <p:pic>
        <p:nvPicPr>
          <p:cNvPr id="23556"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41809984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577850"/>
            <a:ext cx="8074025" cy="342900"/>
          </a:xfrm>
        </p:spPr>
        <p:txBody>
          <a:bodyPr anchorCtr="0">
            <a:normAutofit fontScale="90000"/>
          </a:bodyPr>
          <a:lstStyle/>
          <a:p>
            <a:pPr algn="l" eaLnBrk="1" hangingPunct="1">
              <a:defRPr/>
            </a:pPr>
            <a:r>
              <a:rPr lang="tr-TR" altLang="tr-TR" sz="3200" b="1" i="1" dirty="0">
                <a:solidFill>
                  <a:srgbClr val="FF3300"/>
                </a:solidFill>
                <a:effectLst>
                  <a:outerShdw blurRad="38100" dist="38100" dir="2700000" algn="tl">
                    <a:srgbClr val="000000"/>
                  </a:outerShdw>
                </a:effectLst>
              </a:rPr>
              <a:t>Üst </a:t>
            </a:r>
            <a:r>
              <a:rPr lang="tr-TR" altLang="tr-TR" sz="3200" b="1" i="1" dirty="0" smtClean="0">
                <a:solidFill>
                  <a:srgbClr val="FF3300"/>
                </a:solidFill>
                <a:effectLst>
                  <a:outerShdw blurRad="38100" dist="38100" dir="2700000" algn="tl">
                    <a:srgbClr val="000000"/>
                  </a:outerShdw>
                </a:effectLst>
              </a:rPr>
              <a:t>yönetici</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28675" name="Rectangle 3"/>
          <p:cNvSpPr>
            <a:spLocks noGrp="1" noChangeArrowheads="1"/>
          </p:cNvSpPr>
          <p:nvPr>
            <p:ph type="body" idx="4294967295"/>
          </p:nvPr>
        </p:nvSpPr>
        <p:spPr>
          <a:xfrm>
            <a:off x="0" y="1125538"/>
            <a:ext cx="8229600" cy="5005387"/>
          </a:xfrm>
          <a:solidFill>
            <a:srgbClr val="DBFAFD"/>
          </a:solidFill>
          <a:ln>
            <a:solidFill>
              <a:srgbClr val="0099FF"/>
            </a:solidFill>
            <a:miter lim="800000"/>
            <a:headEnd/>
            <a:tailEnd/>
          </a:ln>
        </p:spPr>
        <p:txBody>
          <a:bodyPr/>
          <a:lstStyle/>
          <a:p>
            <a:pPr algn="just" eaLnBrk="1" hangingPunct="1">
              <a:defRPr/>
            </a:pPr>
            <a:r>
              <a:rPr lang="tr-TR" altLang="tr-TR" dirty="0" smtClean="0">
                <a:latin typeface="Arial" charset="0"/>
              </a:rPr>
              <a:t>Bakanlıklarda müsteşarı, Milli Savunma Bakanlığında bakanı, diğer kamu kurumlarında  en üst yöneticiyi, (il özel idarelerinde valiyi, belediyelerde belediye başkanını, üniversitelerde rektörü ifade eder.)</a:t>
            </a:r>
            <a:r>
              <a:rPr lang="tr-TR" altLang="tr-TR" dirty="0" smtClean="0">
                <a:latin typeface="Times New Roman" pitchFamily="18" charset="0"/>
              </a:rPr>
              <a:t> </a:t>
            </a:r>
          </a:p>
          <a:p>
            <a:pPr eaLnBrk="1" hangingPunct="1">
              <a:defRPr/>
            </a:pPr>
            <a:endParaRPr lang="tr-TR" altLang="tr-TR" dirty="0" smtClean="0"/>
          </a:p>
          <a:p>
            <a:pPr eaLnBrk="1" hangingPunct="1">
              <a:defRPr/>
            </a:pPr>
            <a:endParaRPr lang="tr-TR" altLang="tr-TR" dirty="0" smtClean="0"/>
          </a:p>
        </p:txBody>
      </p:sp>
    </p:spTree>
    <p:extLst>
      <p:ext uri="{BB962C8B-B14F-4D97-AF65-F5344CB8AC3E}">
        <p14:creationId xmlns:p14="http://schemas.microsoft.com/office/powerpoint/2010/main" val="227810349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066800" y="549275"/>
            <a:ext cx="8077200" cy="450850"/>
          </a:xfrm>
        </p:spPr>
        <p:txBody>
          <a:bodyPr anchorCtr="0">
            <a:normAutofit fontScale="90000"/>
          </a:bodyPr>
          <a:lstStyle/>
          <a:p>
            <a:pPr algn="l" eaLnBrk="1" hangingPunct="1">
              <a:defRPr/>
            </a:pPr>
            <a:r>
              <a:rPr lang="tr-TR" altLang="tr-TR" sz="3200" b="1" i="1" dirty="0">
                <a:solidFill>
                  <a:srgbClr val="FF3300"/>
                </a:solidFill>
                <a:effectLst>
                  <a:outerShdw blurRad="38100" dist="38100" dir="2700000" algn="tl">
                    <a:srgbClr val="000000"/>
                  </a:outerShdw>
                </a:effectLst>
              </a:rPr>
              <a:t>Taşınır </a:t>
            </a:r>
            <a:r>
              <a:rPr lang="tr-TR" altLang="tr-TR" sz="3200" b="1" i="1" dirty="0" smtClean="0">
                <a:solidFill>
                  <a:srgbClr val="FF3300"/>
                </a:solidFill>
                <a:effectLst>
                  <a:outerShdw blurRad="38100" dist="38100" dir="2700000" algn="tl">
                    <a:srgbClr val="000000"/>
                  </a:outerShdw>
                </a:effectLst>
              </a:rPr>
              <a:t>kodu</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29699" name="Rectangle 4"/>
          <p:cNvSpPr>
            <a:spLocks noGrp="1" noChangeArrowheads="1"/>
          </p:cNvSpPr>
          <p:nvPr>
            <p:ph type="body" idx="4294967295"/>
          </p:nvPr>
        </p:nvSpPr>
        <p:spPr>
          <a:xfrm>
            <a:off x="914400" y="1628775"/>
            <a:ext cx="8229600" cy="4525963"/>
          </a:xfrm>
          <a:solidFill>
            <a:srgbClr val="DBFAFD"/>
          </a:solidFill>
          <a:ln>
            <a:solidFill>
              <a:schemeClr val="accent2"/>
            </a:solidFill>
            <a:miter lim="800000"/>
            <a:headEnd/>
            <a:tailEnd/>
          </a:ln>
        </p:spPr>
        <p:txBody>
          <a:bodyPr/>
          <a:lstStyle/>
          <a:p>
            <a:pPr algn="just" eaLnBrk="1" hangingPunct="1">
              <a:defRPr/>
            </a:pPr>
            <a:r>
              <a:rPr lang="tr-TR" altLang="tr-TR" dirty="0" smtClean="0">
                <a:latin typeface="Arial" charset="0"/>
              </a:rPr>
              <a:t>Taşınırın kayıtlarda detaylı izlendiği  hesap kodlarıdır. I ve </a:t>
            </a:r>
            <a:r>
              <a:rPr lang="tr-TR" altLang="tr-TR" dirty="0" err="1" smtClean="0">
                <a:latin typeface="Arial" charset="0"/>
              </a:rPr>
              <a:t>II.düzeyden</a:t>
            </a:r>
            <a:r>
              <a:rPr lang="tr-TR" altLang="tr-TR" dirty="0" smtClean="0">
                <a:latin typeface="Arial" charset="0"/>
              </a:rPr>
              <a:t> sonra detaylandırılırlar. 4 ana gruptan oluşur.</a:t>
            </a:r>
          </a:p>
          <a:p>
            <a:pPr eaLnBrk="1" hangingPunct="1">
              <a:defRPr/>
            </a:pPr>
            <a:endParaRPr lang="tr-TR" altLang="tr-TR" dirty="0" smtClean="0">
              <a:latin typeface="Arial" charset="0"/>
            </a:endParaRPr>
          </a:p>
        </p:txBody>
      </p:sp>
    </p:spTree>
    <p:extLst>
      <p:ext uri="{BB962C8B-B14F-4D97-AF65-F5344CB8AC3E}">
        <p14:creationId xmlns:p14="http://schemas.microsoft.com/office/powerpoint/2010/main" val="173810712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539750" y="1196975"/>
            <a:ext cx="8135938" cy="5111750"/>
          </a:xfrm>
          <a:prstGeom prst="rect">
            <a:avLst/>
          </a:prstGeom>
          <a:solidFill>
            <a:srgbClr val="DBFAFD"/>
          </a:solidFill>
          <a:ln w="9525">
            <a:solidFill>
              <a:schemeClr val="accent2"/>
            </a:solidFill>
            <a:miter lim="800000"/>
            <a:headEnd/>
            <a:tailEnd/>
          </a:ln>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lnSpc>
                <a:spcPct val="90000"/>
              </a:lnSpc>
              <a:spcBef>
                <a:spcPct val="20000"/>
              </a:spcBef>
            </a:pPr>
            <a:endParaRPr lang="tr-TR" altLang="tr-TR" sz="2400" b="1">
              <a:latin typeface="Times New Roman" pitchFamily="18" charset="0"/>
            </a:endParaRPr>
          </a:p>
        </p:txBody>
      </p:sp>
      <p:sp>
        <p:nvSpPr>
          <p:cNvPr id="26628" name="Rectangle 5"/>
          <p:cNvSpPr>
            <a:spLocks noChangeArrowheads="1"/>
          </p:cNvSpPr>
          <p:nvPr/>
        </p:nvSpPr>
        <p:spPr bwMode="auto">
          <a:xfrm>
            <a:off x="3059113" y="4762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
        <p:nvSpPr>
          <p:cNvPr id="26629" name="Text Box 6"/>
          <p:cNvSpPr txBox="1">
            <a:spLocks noChangeArrowheads="1"/>
          </p:cNvSpPr>
          <p:nvPr/>
        </p:nvSpPr>
        <p:spPr bwMode="auto">
          <a:xfrm>
            <a:off x="3552825" y="2443163"/>
            <a:ext cx="2171700" cy="9144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tr-TR" altLang="tr-TR" sz="1200">
              <a:latin typeface="Arial" charset="0"/>
            </a:endParaRPr>
          </a:p>
          <a:p>
            <a:pPr algn="ctr" eaLnBrk="1" hangingPunct="1"/>
            <a:r>
              <a:rPr lang="tr-TR" altLang="tr-TR" sz="2400">
                <a:latin typeface="Arial" charset="0"/>
              </a:rPr>
              <a:t>TAŞINIR</a:t>
            </a:r>
            <a:endParaRPr lang="tr-TR" altLang="tr-TR">
              <a:latin typeface="Arial" charset="0"/>
            </a:endParaRPr>
          </a:p>
        </p:txBody>
      </p:sp>
      <p:sp>
        <p:nvSpPr>
          <p:cNvPr id="26630" name="Text Box 7"/>
          <p:cNvSpPr txBox="1">
            <a:spLocks noChangeArrowheads="1"/>
          </p:cNvSpPr>
          <p:nvPr/>
        </p:nvSpPr>
        <p:spPr bwMode="auto">
          <a:xfrm>
            <a:off x="6804025" y="4076700"/>
            <a:ext cx="1485900" cy="10287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tr-TR" altLang="tr-TR" sz="1200">
              <a:latin typeface="Arial" charset="0"/>
            </a:endParaRPr>
          </a:p>
          <a:p>
            <a:pPr algn="ctr" eaLnBrk="1" hangingPunct="1"/>
            <a:r>
              <a:rPr lang="tr-TR" altLang="tr-TR" sz="1600">
                <a:latin typeface="Arial" charset="0"/>
              </a:rPr>
              <a:t>Demirbaşlar</a:t>
            </a:r>
          </a:p>
          <a:p>
            <a:pPr algn="ctr" eaLnBrk="1" hangingPunct="1"/>
            <a:r>
              <a:rPr lang="tr-TR" altLang="tr-TR" sz="2400" b="1">
                <a:latin typeface="Times New Roman" pitchFamily="18" charset="0"/>
              </a:rPr>
              <a:t>255</a:t>
            </a:r>
            <a:endParaRPr lang="tr-TR" altLang="tr-TR">
              <a:latin typeface="Times New Roman" pitchFamily="18" charset="0"/>
            </a:endParaRPr>
          </a:p>
        </p:txBody>
      </p:sp>
      <p:sp>
        <p:nvSpPr>
          <p:cNvPr id="26631" name="Text Box 8"/>
          <p:cNvSpPr txBox="1">
            <a:spLocks noChangeArrowheads="1"/>
          </p:cNvSpPr>
          <p:nvPr/>
        </p:nvSpPr>
        <p:spPr bwMode="auto">
          <a:xfrm>
            <a:off x="2843213" y="4076700"/>
            <a:ext cx="1485900" cy="10287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tr-TR" altLang="tr-TR" sz="1600">
                <a:latin typeface="Times New Roman" pitchFamily="18" charset="0"/>
              </a:rPr>
              <a:t> Makine ve Cihazlar</a:t>
            </a:r>
          </a:p>
          <a:p>
            <a:pPr algn="ctr" eaLnBrk="1" hangingPunct="1"/>
            <a:r>
              <a:rPr lang="tr-TR" altLang="tr-TR" sz="2400" b="1">
                <a:latin typeface="Times New Roman" pitchFamily="18" charset="0"/>
              </a:rPr>
              <a:t>253</a:t>
            </a:r>
            <a:endParaRPr lang="tr-TR" altLang="tr-TR">
              <a:latin typeface="Times New Roman" pitchFamily="18" charset="0"/>
            </a:endParaRPr>
          </a:p>
        </p:txBody>
      </p:sp>
      <p:sp>
        <p:nvSpPr>
          <p:cNvPr id="26632" name="Text Box 9"/>
          <p:cNvSpPr txBox="1">
            <a:spLocks noChangeArrowheads="1"/>
          </p:cNvSpPr>
          <p:nvPr/>
        </p:nvSpPr>
        <p:spPr bwMode="auto">
          <a:xfrm>
            <a:off x="900113" y="4076700"/>
            <a:ext cx="1485900" cy="10287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tr-TR" altLang="tr-TR" sz="1600">
                <a:latin typeface="Times New Roman" pitchFamily="18" charset="0"/>
              </a:rPr>
              <a:t>Tüketim Malzemeleri</a:t>
            </a:r>
          </a:p>
          <a:p>
            <a:pPr algn="ctr" eaLnBrk="1" hangingPunct="1"/>
            <a:r>
              <a:rPr lang="tr-TR" altLang="tr-TR" sz="2400" b="1">
                <a:latin typeface="Times New Roman" pitchFamily="18" charset="0"/>
              </a:rPr>
              <a:t>150</a:t>
            </a:r>
            <a:endParaRPr lang="tr-TR" altLang="tr-TR">
              <a:latin typeface="Times New Roman" pitchFamily="18" charset="0"/>
            </a:endParaRPr>
          </a:p>
        </p:txBody>
      </p:sp>
      <p:sp>
        <p:nvSpPr>
          <p:cNvPr id="26633" name="Text Box 10"/>
          <p:cNvSpPr txBox="1">
            <a:spLocks noChangeArrowheads="1"/>
          </p:cNvSpPr>
          <p:nvPr/>
        </p:nvSpPr>
        <p:spPr bwMode="auto">
          <a:xfrm>
            <a:off x="4859338" y="4076700"/>
            <a:ext cx="1485900" cy="10287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tr-TR" altLang="tr-TR" sz="1200">
              <a:latin typeface="Arial" charset="0"/>
            </a:endParaRPr>
          </a:p>
          <a:p>
            <a:pPr algn="ctr" eaLnBrk="1" hangingPunct="1"/>
            <a:r>
              <a:rPr lang="tr-TR" altLang="tr-TR" sz="1600">
                <a:latin typeface="Times New Roman" pitchFamily="18" charset="0"/>
              </a:rPr>
              <a:t>Taşıtlar</a:t>
            </a:r>
          </a:p>
          <a:p>
            <a:pPr algn="ctr" eaLnBrk="1" hangingPunct="1"/>
            <a:r>
              <a:rPr lang="tr-TR" altLang="tr-TR" sz="2400" b="1">
                <a:latin typeface="Times New Roman" pitchFamily="18" charset="0"/>
              </a:rPr>
              <a:t>254</a:t>
            </a:r>
            <a:endParaRPr lang="tr-TR" altLang="tr-TR">
              <a:latin typeface="Times New Roman" pitchFamily="18" charset="0"/>
            </a:endParaRPr>
          </a:p>
        </p:txBody>
      </p:sp>
      <p:sp>
        <p:nvSpPr>
          <p:cNvPr id="26634" name="Line 11"/>
          <p:cNvSpPr>
            <a:spLocks noChangeShapeType="1"/>
          </p:cNvSpPr>
          <p:nvPr/>
        </p:nvSpPr>
        <p:spPr bwMode="auto">
          <a:xfrm>
            <a:off x="1692275" y="3789363"/>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6635" name="Line 12"/>
          <p:cNvSpPr>
            <a:spLocks noChangeShapeType="1"/>
          </p:cNvSpPr>
          <p:nvPr/>
        </p:nvSpPr>
        <p:spPr bwMode="auto">
          <a:xfrm>
            <a:off x="3563938" y="3789363"/>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6636" name="Line 13"/>
          <p:cNvSpPr>
            <a:spLocks noChangeShapeType="1"/>
          </p:cNvSpPr>
          <p:nvPr/>
        </p:nvSpPr>
        <p:spPr bwMode="auto">
          <a:xfrm>
            <a:off x="5651500" y="3789363"/>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6637" name="Line 14"/>
          <p:cNvSpPr>
            <a:spLocks noChangeShapeType="1"/>
          </p:cNvSpPr>
          <p:nvPr/>
        </p:nvSpPr>
        <p:spPr bwMode="auto">
          <a:xfrm>
            <a:off x="7596188" y="3789363"/>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6638" name="Line 15"/>
          <p:cNvSpPr>
            <a:spLocks noChangeShapeType="1"/>
          </p:cNvSpPr>
          <p:nvPr/>
        </p:nvSpPr>
        <p:spPr bwMode="auto">
          <a:xfrm>
            <a:off x="1692275" y="3789363"/>
            <a:ext cx="5903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26639" name="Line 16"/>
          <p:cNvSpPr>
            <a:spLocks noChangeShapeType="1"/>
          </p:cNvSpPr>
          <p:nvPr/>
        </p:nvSpPr>
        <p:spPr bwMode="auto">
          <a:xfrm>
            <a:off x="4643438" y="3357563"/>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75215582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066800" y="522288"/>
            <a:ext cx="8077200" cy="458787"/>
          </a:xfrm>
        </p:spPr>
        <p:txBody>
          <a:bodyPr anchorCtr="0">
            <a:normAutofit fontScale="90000"/>
          </a:bodyPr>
          <a:lstStyle/>
          <a:p>
            <a:pPr eaLnBrk="1" hangingPunct="1">
              <a:defRPr/>
            </a:pPr>
            <a:r>
              <a:rPr lang="tr-TR" altLang="tr-TR" sz="3200" b="1" dirty="0">
                <a:solidFill>
                  <a:srgbClr val="FF3300"/>
                </a:solidFill>
                <a:effectLst>
                  <a:outerShdw blurRad="38100" dist="38100" dir="2700000" algn="tl">
                    <a:srgbClr val="000000"/>
                  </a:outerShdw>
                </a:effectLst>
              </a:rPr>
              <a:t>TAŞINIR YAPILMAYAN </a:t>
            </a:r>
            <a:r>
              <a:rPr lang="tr-TR" altLang="tr-TR" sz="3200" b="1" dirty="0" smtClean="0">
                <a:solidFill>
                  <a:srgbClr val="FF3300"/>
                </a:solidFill>
                <a:effectLst>
                  <a:outerShdw blurRad="38100" dist="38100" dir="2700000" algn="tl">
                    <a:srgbClr val="000000"/>
                  </a:outerShdw>
                </a:effectLst>
              </a:rPr>
              <a:t>DURUMLAR</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31747" name="Rectangle 3"/>
          <p:cNvSpPr>
            <a:spLocks noGrp="1" noChangeArrowheads="1"/>
          </p:cNvSpPr>
          <p:nvPr>
            <p:ph type="body" idx="4294967295"/>
          </p:nvPr>
        </p:nvSpPr>
        <p:spPr>
          <a:xfrm>
            <a:off x="0" y="1052513"/>
            <a:ext cx="8229600" cy="5078412"/>
          </a:xfrm>
          <a:solidFill>
            <a:srgbClr val="DBFAFD"/>
          </a:solidFill>
          <a:ln>
            <a:solidFill>
              <a:srgbClr val="0099FF"/>
            </a:solidFill>
            <a:miter lim="800000"/>
            <a:headEnd/>
            <a:tailEnd/>
          </a:ln>
        </p:spPr>
        <p:txBody>
          <a:bodyPr/>
          <a:lstStyle/>
          <a:p>
            <a:pPr algn="just" eaLnBrk="1" hangingPunct="1">
              <a:lnSpc>
                <a:spcPct val="80000"/>
              </a:lnSpc>
              <a:defRPr/>
            </a:pPr>
            <a:r>
              <a:rPr lang="tr-TR" altLang="tr-TR" sz="2100" dirty="0" smtClean="0">
                <a:latin typeface="Arial" charset="0"/>
              </a:rPr>
              <a:t>Satın alındığı andan itibaren tüketimi yapılan su, doğalgaz, kum, çakıl, bahçe toprağı, bahçe gübresi ve benzeri maddeler,</a:t>
            </a:r>
          </a:p>
          <a:p>
            <a:pPr eaLnBrk="1" hangingPunct="1">
              <a:lnSpc>
                <a:spcPct val="80000"/>
              </a:lnSpc>
              <a:defRPr/>
            </a:pPr>
            <a:endParaRPr lang="tr-TR" altLang="tr-TR" sz="2100" dirty="0" smtClean="0">
              <a:latin typeface="Arial" charset="0"/>
            </a:endParaRPr>
          </a:p>
          <a:p>
            <a:pPr algn="just" eaLnBrk="1" hangingPunct="1">
              <a:lnSpc>
                <a:spcPct val="80000"/>
              </a:lnSpc>
              <a:defRPr/>
            </a:pPr>
            <a:r>
              <a:rPr lang="tr-TR" altLang="tr-TR" sz="2100" dirty="0" smtClean="0">
                <a:latin typeface="Arial" charset="0"/>
              </a:rPr>
              <a:t>Makine, cihaz, taşıt ve iş makineleri ile demirbaşların servislerince yapılan bakım ve onarımlarında kullanılan yedek parçalar ile doğrudan taşıtların depolarına konulan akaryakıt, likit gaz (LPG) ve yağlar,</a:t>
            </a:r>
          </a:p>
          <a:p>
            <a:pPr eaLnBrk="1" hangingPunct="1">
              <a:lnSpc>
                <a:spcPct val="80000"/>
              </a:lnSpc>
              <a:buFont typeface="Wingdings" pitchFamily="2" charset="2"/>
              <a:buNone/>
              <a:defRPr/>
            </a:pPr>
            <a:r>
              <a:rPr lang="tr-TR" altLang="tr-TR" sz="2100" dirty="0" smtClean="0">
                <a:latin typeface="Arial" charset="0"/>
              </a:rPr>
              <a:t>	</a:t>
            </a:r>
          </a:p>
          <a:p>
            <a:pPr algn="just" eaLnBrk="1" hangingPunct="1">
              <a:lnSpc>
                <a:spcPct val="80000"/>
              </a:lnSpc>
              <a:defRPr/>
            </a:pPr>
            <a:r>
              <a:rPr lang="tr-TR" altLang="tr-TR" sz="2100" dirty="0" smtClean="0">
                <a:latin typeface="Arial" charset="0"/>
              </a:rPr>
              <a:t>Kısa sürede tüketilen mutfak tipi tüpler ve yangın söndürme tüplerine yapılan gaz doluşları ile yazıcı kartuşlarının doluşları, </a:t>
            </a:r>
          </a:p>
          <a:p>
            <a:pPr eaLnBrk="1" hangingPunct="1">
              <a:lnSpc>
                <a:spcPct val="80000"/>
              </a:lnSpc>
              <a:buFont typeface="Wingdings" pitchFamily="2" charset="2"/>
              <a:buNone/>
              <a:defRPr/>
            </a:pPr>
            <a:r>
              <a:rPr lang="tr-TR" altLang="tr-TR" sz="2100" dirty="0" smtClean="0">
                <a:latin typeface="Arial" charset="0"/>
              </a:rPr>
              <a:t>	</a:t>
            </a:r>
          </a:p>
          <a:p>
            <a:pPr algn="just" eaLnBrk="1" hangingPunct="1">
              <a:lnSpc>
                <a:spcPct val="80000"/>
              </a:lnSpc>
              <a:defRPr/>
            </a:pPr>
            <a:r>
              <a:rPr lang="tr-TR" altLang="tr-TR" sz="2100" dirty="0" smtClean="0">
                <a:latin typeface="Arial" charset="0"/>
              </a:rPr>
              <a:t>Dergi ve gazete gibi süreli yayınlar ile arşivlenme niteliği olmayan kütüphane materyalleri.</a:t>
            </a:r>
          </a:p>
          <a:p>
            <a:pPr eaLnBrk="1" hangingPunct="1">
              <a:lnSpc>
                <a:spcPct val="80000"/>
              </a:lnSpc>
              <a:buFont typeface="Wingdings" pitchFamily="2" charset="2"/>
              <a:buNone/>
              <a:defRPr/>
            </a:pPr>
            <a:endParaRPr lang="tr-TR" altLang="tr-TR" sz="2100" dirty="0" smtClean="0">
              <a:latin typeface="Arial" charset="0"/>
            </a:endParaRPr>
          </a:p>
          <a:p>
            <a:pPr algn="just" eaLnBrk="1" hangingPunct="1">
              <a:lnSpc>
                <a:spcPct val="80000"/>
              </a:lnSpc>
              <a:defRPr/>
            </a:pPr>
            <a:r>
              <a:rPr lang="tr-TR" altLang="tr-TR" sz="2100" dirty="0" smtClean="0">
                <a:latin typeface="Arial" charset="0"/>
              </a:rPr>
              <a:t>Bütçenin temsil ve tanıtma giderleri tertibinden makam için alınan yiyecek ve içecekler.</a:t>
            </a:r>
          </a:p>
          <a:p>
            <a:pPr eaLnBrk="1" hangingPunct="1">
              <a:lnSpc>
                <a:spcPct val="80000"/>
              </a:lnSpc>
              <a:buFont typeface="Wingdings" pitchFamily="2" charset="2"/>
              <a:buNone/>
              <a:defRPr/>
            </a:pPr>
            <a:endParaRPr lang="tr-TR" altLang="tr-TR" sz="1800" dirty="0" smtClean="0">
              <a:latin typeface="Arial" charset="0"/>
            </a:endParaRPr>
          </a:p>
        </p:txBody>
      </p:sp>
    </p:spTree>
    <p:extLst>
      <p:ext uri="{BB962C8B-B14F-4D97-AF65-F5344CB8AC3E}">
        <p14:creationId xmlns:p14="http://schemas.microsoft.com/office/powerpoint/2010/main" val="137895078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577850"/>
            <a:ext cx="8074025" cy="338138"/>
          </a:xfrm>
        </p:spPr>
        <p:txBody>
          <a:bodyPr anchorCtr="0">
            <a:normAutofit fontScale="90000"/>
          </a:bodyPr>
          <a:lstStyle/>
          <a:p>
            <a:pPr algn="l" eaLnBrk="1" hangingPunct="1">
              <a:defRPr/>
            </a:pPr>
            <a:r>
              <a:rPr lang="tr-TR" altLang="tr-TR" sz="3200" b="1" dirty="0">
                <a:solidFill>
                  <a:srgbClr val="FF3300"/>
                </a:solidFill>
                <a:effectLst>
                  <a:outerShdw blurRad="38100" dist="38100" dir="2700000" algn="tl">
                    <a:srgbClr val="000000"/>
                  </a:outerShdw>
                </a:effectLst>
              </a:rPr>
              <a:t>Taşınırların giriş </a:t>
            </a:r>
            <a:r>
              <a:rPr lang="tr-TR" altLang="tr-TR" sz="3200" b="1" dirty="0" smtClean="0">
                <a:solidFill>
                  <a:srgbClr val="FF3300"/>
                </a:solidFill>
                <a:effectLst>
                  <a:outerShdw blurRad="38100" dist="38100" dir="2700000" algn="tl">
                    <a:srgbClr val="000000"/>
                  </a:outerShdw>
                </a:effectLst>
              </a:rPr>
              <a:t>işlemleri</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32771" name="Rectangle 3"/>
          <p:cNvSpPr>
            <a:spLocks noGrp="1" noChangeArrowheads="1"/>
          </p:cNvSpPr>
          <p:nvPr>
            <p:ph type="body" idx="4294967295"/>
          </p:nvPr>
        </p:nvSpPr>
        <p:spPr>
          <a:xfrm>
            <a:off x="0" y="1700213"/>
            <a:ext cx="8496300" cy="4525962"/>
          </a:xfrm>
          <a:solidFill>
            <a:srgbClr val="DBFAFD"/>
          </a:solidFill>
          <a:ln>
            <a:solidFill>
              <a:srgbClr val="0099FF"/>
            </a:solidFill>
            <a:miter lim="800000"/>
            <a:headEnd/>
            <a:tailEnd/>
          </a:ln>
        </p:spPr>
        <p:txBody>
          <a:bodyPr/>
          <a:lstStyle/>
          <a:p>
            <a:pPr eaLnBrk="1" hangingPunct="1">
              <a:defRPr/>
            </a:pPr>
            <a:r>
              <a:rPr lang="tr-TR" altLang="tr-TR" sz="3000" dirty="0" smtClean="0">
                <a:latin typeface="Arial" charset="0"/>
              </a:rPr>
              <a:t>Satın alınan taşınırların giriş işlemleri </a:t>
            </a:r>
          </a:p>
          <a:p>
            <a:pPr algn="just" eaLnBrk="1" hangingPunct="1">
              <a:defRPr/>
            </a:pPr>
            <a:r>
              <a:rPr lang="tr-TR" altLang="tr-TR" sz="3000" dirty="0" smtClean="0">
                <a:latin typeface="Arial" charset="0"/>
              </a:rPr>
              <a:t>Bağış ve yardım yoluyla edinilen taşınırların girişi</a:t>
            </a:r>
          </a:p>
          <a:p>
            <a:pPr eaLnBrk="1" hangingPunct="1">
              <a:defRPr/>
            </a:pPr>
            <a:r>
              <a:rPr lang="tr-TR" altLang="tr-TR" sz="3000" dirty="0" smtClean="0">
                <a:latin typeface="Arial" charset="0"/>
              </a:rPr>
              <a:t>Sayım fazlası taşınırların girişi</a:t>
            </a:r>
          </a:p>
          <a:p>
            <a:pPr eaLnBrk="1" hangingPunct="1">
              <a:defRPr/>
            </a:pPr>
            <a:r>
              <a:rPr lang="tr-TR" altLang="tr-TR" sz="3000" dirty="0" smtClean="0">
                <a:latin typeface="Arial" charset="0"/>
              </a:rPr>
              <a:t>Devir alınan taşınırların girişi</a:t>
            </a:r>
          </a:p>
          <a:p>
            <a:pPr eaLnBrk="1" hangingPunct="1">
              <a:defRPr/>
            </a:pPr>
            <a:r>
              <a:rPr lang="tr-TR" altLang="tr-TR" sz="3000" dirty="0" smtClean="0">
                <a:latin typeface="Arial" charset="0"/>
              </a:rPr>
              <a:t>İç imkanlarla üretilen taşınırların giriş işlemleri</a:t>
            </a:r>
          </a:p>
        </p:txBody>
      </p:sp>
    </p:spTree>
    <p:extLst>
      <p:ext uri="{BB962C8B-B14F-4D97-AF65-F5344CB8AC3E}">
        <p14:creationId xmlns:p14="http://schemas.microsoft.com/office/powerpoint/2010/main" val="320280048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290513"/>
            <a:ext cx="8074025" cy="909637"/>
          </a:xfrm>
        </p:spPr>
        <p:txBody>
          <a:bodyPr anchorCtr="0">
            <a:normAutofit fontScale="90000"/>
          </a:bodyPr>
          <a:lstStyle/>
          <a:p>
            <a:pPr algn="l" eaLnBrk="1" hangingPunct="1">
              <a:defRPr/>
            </a:pPr>
            <a:r>
              <a:rPr lang="tr-TR" altLang="tr-TR" sz="3600" b="1" dirty="0"/>
              <a:t> </a:t>
            </a:r>
            <a:r>
              <a:rPr lang="tr-TR" altLang="tr-TR" sz="3000" b="1" dirty="0">
                <a:solidFill>
                  <a:srgbClr val="FF3300"/>
                </a:solidFill>
                <a:effectLst>
                  <a:outerShdw blurRad="38100" dist="38100" dir="2700000" algn="tl">
                    <a:srgbClr val="000000"/>
                  </a:outerShdw>
                </a:effectLst>
              </a:rPr>
              <a:t>Satın alınan taşınırların kayıt altına alınma </a:t>
            </a:r>
            <a:r>
              <a:rPr lang="tr-TR" altLang="tr-TR" sz="3000" b="1" dirty="0" smtClean="0">
                <a:solidFill>
                  <a:srgbClr val="FF3300"/>
                </a:solidFill>
                <a:effectLst>
                  <a:outerShdw blurRad="38100" dist="38100" dir="2700000" algn="tl">
                    <a:srgbClr val="000000"/>
                  </a:outerShdw>
                </a:effectLst>
              </a:rPr>
              <a:t>süreci</a:t>
            </a: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33795" name="Rectangle 3"/>
          <p:cNvSpPr>
            <a:spLocks noGrp="1" noChangeArrowheads="1"/>
          </p:cNvSpPr>
          <p:nvPr>
            <p:ph type="body" idx="4294967295"/>
          </p:nvPr>
        </p:nvSpPr>
        <p:spPr>
          <a:xfrm>
            <a:off x="0" y="1196975"/>
            <a:ext cx="8229600" cy="4886325"/>
          </a:xfrm>
          <a:solidFill>
            <a:srgbClr val="DBFAFD"/>
          </a:solidFill>
          <a:ln>
            <a:solidFill>
              <a:srgbClr val="0099FF"/>
            </a:solidFill>
            <a:miter lim="800000"/>
            <a:headEnd/>
            <a:tailEnd/>
          </a:ln>
        </p:spPr>
        <p:txBody>
          <a:bodyPr/>
          <a:lstStyle/>
          <a:p>
            <a:pPr eaLnBrk="1" hangingPunct="1">
              <a:lnSpc>
                <a:spcPct val="90000"/>
              </a:lnSpc>
              <a:buFont typeface="Wingdings" pitchFamily="2" charset="2"/>
              <a:buNone/>
              <a:defRPr/>
            </a:pPr>
            <a:endParaRPr lang="tr-TR" altLang="tr-TR" sz="2400" b="1" dirty="0" smtClean="0">
              <a:latin typeface="Arial" charset="0"/>
            </a:endParaRPr>
          </a:p>
          <a:p>
            <a:pPr algn="just" eaLnBrk="1" hangingPunct="1">
              <a:lnSpc>
                <a:spcPct val="90000"/>
              </a:lnSpc>
              <a:defRPr/>
            </a:pPr>
            <a:r>
              <a:rPr lang="tr-TR" dirty="0" smtClean="0">
                <a:effectLst/>
                <a:latin typeface="Arial" panose="020B0604020202020204" pitchFamily="34" charset="0"/>
              </a:rPr>
              <a:t>Satın </a:t>
            </a:r>
            <a:r>
              <a:rPr lang="tr-TR" dirty="0">
                <a:effectLst/>
                <a:latin typeface="Arial" panose="020B0604020202020204" pitchFamily="34" charset="0"/>
              </a:rPr>
              <a:t>alma suretiyle edinme ve değer artırıcı değişiklik hallerinde maliyet bedeli,</a:t>
            </a:r>
          </a:p>
          <a:p>
            <a:pPr algn="just" eaLnBrk="1" hangingPunct="1">
              <a:lnSpc>
                <a:spcPct val="90000"/>
              </a:lnSpc>
              <a:defRPr/>
            </a:pPr>
            <a:r>
              <a:rPr lang="tr-TR" sz="3000" dirty="0" smtClean="0">
                <a:effectLst>
                  <a:outerShdw blurRad="38100" dist="38100" dir="2700000" algn="tl">
                    <a:srgbClr val="000000">
                      <a:alpha val="43137"/>
                    </a:srgbClr>
                  </a:outerShdw>
                </a:effectLst>
                <a:latin typeface="Arial" panose="020B0604020202020204" pitchFamily="34" charset="0"/>
              </a:rPr>
              <a:t>Maliyet </a:t>
            </a:r>
            <a:r>
              <a:rPr lang="tr-TR" sz="3000" dirty="0">
                <a:effectLst>
                  <a:outerShdw blurRad="38100" dist="38100" dir="2700000" algn="tl">
                    <a:srgbClr val="000000">
                      <a:alpha val="43137"/>
                    </a:srgbClr>
                  </a:outerShdw>
                </a:effectLst>
                <a:latin typeface="Arial" panose="020B0604020202020204" pitchFamily="34" charset="0"/>
              </a:rPr>
              <a:t>bedelinin tespitinde, Genel Yönetim Muhasebe Yönetmeliğinin ilgili hükümleri uygulanır. Faturada çeşitli taşınırlar için topluca gösterilmiş giderler olması durumunda, giderler taşınırların alış bedelleri ile orantılı olarak paylaştırılır. Taşınırlar faturada kayıtlara esas olacak şekilde çeşitleri itibarıyla ayrı ayrı gösterilir.</a:t>
            </a:r>
            <a:endParaRPr lang="tr-TR" altLang="tr-TR" sz="3000" dirty="0" smtClean="0">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2383532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60350"/>
            <a:ext cx="8229600" cy="1139825"/>
          </a:xfrm>
        </p:spPr>
        <p:txBody>
          <a:bodyPr anchorCtr="0">
            <a:normAutofit fontScale="90000"/>
          </a:bodyPr>
          <a:lstStyle/>
          <a:p>
            <a:pPr algn="l" eaLnBrk="1" hangingPunct="1">
              <a:defRPr/>
            </a:pPr>
            <a:r>
              <a:rPr lang="tr-TR" altLang="tr-TR" sz="4000" dirty="0" smtClean="0">
                <a:solidFill>
                  <a:schemeClr val="tx1"/>
                </a:solidFill>
              </a:rPr>
              <a:t/>
            </a:r>
            <a:br>
              <a:rPr lang="tr-TR" altLang="tr-TR" sz="4000" dirty="0" smtClean="0">
                <a:solidFill>
                  <a:schemeClr val="tx1"/>
                </a:solidFill>
              </a:rPr>
            </a:br>
            <a:r>
              <a:rPr lang="tr-TR" altLang="tr-TR" sz="4000" dirty="0" smtClean="0">
                <a:solidFill>
                  <a:srgbClr val="FF3300"/>
                </a:solidFill>
                <a:effectLst>
                  <a:outerShdw blurRad="38100" dist="38100" dir="2700000" algn="tl">
                    <a:srgbClr val="000000"/>
                  </a:outerShdw>
                </a:effectLst>
              </a:rPr>
              <a:t>Bağış</a:t>
            </a:r>
            <a:r>
              <a:rPr lang="tr-TR" altLang="tr-TR" sz="4000" dirty="0" smtClean="0">
                <a:solidFill>
                  <a:schemeClr val="tx1"/>
                </a:solidFill>
              </a:rPr>
              <a:t/>
            </a:r>
            <a:br>
              <a:rPr lang="tr-TR" altLang="tr-TR" sz="4000" dirty="0" smtClean="0">
                <a:solidFill>
                  <a:schemeClr val="tx1"/>
                </a:solidFill>
              </a:rPr>
            </a:br>
            <a:endParaRPr lang="tr-TR" altLang="tr-TR" sz="4000" dirty="0" smtClean="0">
              <a:solidFill>
                <a:schemeClr val="tx1"/>
              </a:solidFill>
            </a:endParaRPr>
          </a:p>
        </p:txBody>
      </p:sp>
      <p:sp>
        <p:nvSpPr>
          <p:cNvPr id="34819" name="Rectangle 3"/>
          <p:cNvSpPr>
            <a:spLocks noGrp="1" noChangeArrowheads="1"/>
          </p:cNvSpPr>
          <p:nvPr>
            <p:ph type="body" idx="4294967295"/>
          </p:nvPr>
        </p:nvSpPr>
        <p:spPr>
          <a:xfrm>
            <a:off x="914400" y="1196975"/>
            <a:ext cx="8229600" cy="4957763"/>
          </a:xfrm>
          <a:solidFill>
            <a:srgbClr val="DBFAFD"/>
          </a:solidFill>
          <a:ln>
            <a:solidFill>
              <a:srgbClr val="0099FF"/>
            </a:solidFill>
            <a:miter lim="800000"/>
            <a:headEnd/>
            <a:tailEnd/>
          </a:ln>
        </p:spPr>
        <p:txBody>
          <a:bodyPr/>
          <a:lstStyle/>
          <a:p>
            <a:pPr algn="just">
              <a:defRPr/>
            </a:pPr>
            <a:r>
              <a:rPr lang="tr-TR" dirty="0">
                <a:effectLst>
                  <a:outerShdw blurRad="38100" dist="38100" dir="2700000" algn="tl">
                    <a:srgbClr val="000000">
                      <a:alpha val="43137"/>
                    </a:srgbClr>
                  </a:outerShdw>
                </a:effectLst>
                <a:latin typeface="Arial" panose="020B0604020202020204" pitchFamily="34" charset="0"/>
              </a:rPr>
              <a:t>Bağış ve yardım yoluyla edinilen taşınırlarda; bağış ve yardımda bulunan tarafından ispat edici bir belge ile değeri belirtilmiş ise bu değer, belli bir değeri yoksa değer tespit komisyonunca belirlenen değer, </a:t>
            </a:r>
            <a:r>
              <a:rPr lang="tr-TR" dirty="0" smtClean="0">
                <a:effectLst>
                  <a:outerShdw blurRad="38100" dist="38100" dir="2700000" algn="tl">
                    <a:srgbClr val="000000">
                      <a:alpha val="43137"/>
                    </a:srgbClr>
                  </a:outerShdw>
                </a:effectLst>
                <a:latin typeface="Arial" panose="020B0604020202020204" pitchFamily="34" charset="0"/>
              </a:rPr>
              <a:t>esas </a:t>
            </a:r>
            <a:r>
              <a:rPr lang="tr-TR" dirty="0">
                <a:effectLst>
                  <a:outerShdw blurRad="38100" dist="38100" dir="2700000" algn="tl">
                    <a:srgbClr val="000000">
                      <a:alpha val="43137"/>
                    </a:srgbClr>
                  </a:outerShdw>
                </a:effectLst>
                <a:latin typeface="Arial" panose="020B0604020202020204" pitchFamily="34" charset="0"/>
              </a:rPr>
              <a:t>alınır.</a:t>
            </a:r>
            <a:endParaRPr lang="tr-TR" altLang="tr-TR" dirty="0" smtClean="0">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32379015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549275"/>
            <a:ext cx="8074025" cy="450850"/>
          </a:xfrm>
        </p:spPr>
        <p:txBody>
          <a:bodyPr anchorCtr="0">
            <a:normAutofit fontScale="90000"/>
          </a:bodyPr>
          <a:lstStyle/>
          <a:p>
            <a:pPr algn="l" eaLnBrk="1" hangingPunct="1">
              <a:defRPr/>
            </a:pPr>
            <a:r>
              <a:rPr lang="tr-TR" altLang="tr-TR" sz="3200" b="1" dirty="0">
                <a:solidFill>
                  <a:srgbClr val="FF3300"/>
                </a:solidFill>
                <a:effectLst>
                  <a:outerShdw blurRad="38100" dist="38100" dir="2700000" algn="tl">
                    <a:srgbClr val="000000"/>
                  </a:outerShdw>
                </a:effectLst>
              </a:rPr>
              <a:t>Devir yoluyla alınan taşınırlar</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35843" name="Rectangle 3"/>
          <p:cNvSpPr>
            <a:spLocks noGrp="1" noChangeArrowheads="1"/>
          </p:cNvSpPr>
          <p:nvPr>
            <p:ph type="body" idx="4294967295"/>
          </p:nvPr>
        </p:nvSpPr>
        <p:spPr>
          <a:xfrm>
            <a:off x="0" y="1052513"/>
            <a:ext cx="8229600" cy="5078412"/>
          </a:xfrm>
          <a:solidFill>
            <a:srgbClr val="DBFAFD"/>
          </a:solidFill>
          <a:ln>
            <a:solidFill>
              <a:srgbClr val="0099FF"/>
            </a:solidFill>
            <a:miter lim="800000"/>
            <a:headEnd/>
            <a:tailEnd/>
          </a:ln>
        </p:spPr>
        <p:txBody>
          <a:bodyPr/>
          <a:lstStyle/>
          <a:p>
            <a:pPr algn="just" eaLnBrk="1" hangingPunct="1">
              <a:lnSpc>
                <a:spcPct val="90000"/>
              </a:lnSpc>
              <a:defRPr/>
            </a:pPr>
            <a:r>
              <a:rPr lang="tr-TR" sz="3000" dirty="0">
                <a:effectLst>
                  <a:outerShdw blurRad="38100" dist="38100" dir="2700000" algn="tl">
                    <a:srgbClr val="000000">
                      <a:alpha val="43137"/>
                    </a:srgbClr>
                  </a:outerShdw>
                </a:effectLst>
                <a:latin typeface="Arial" panose="020B0604020202020204" pitchFamily="34" charset="0"/>
              </a:rPr>
              <a:t>Kamu idarelerince 31 inci madde hükümlerine göre bedelsiz olarak devir alınan taşınırlar, devreden idarenin Taşınır İşlem Fişinde gösterilen değer esas alınarak düzenlenecek Taşınır İşlem Fişi ile giriş kaydedilir ve Fişin bir nüshası yedi gün içerisinde devreden idarenin çıkış kaydına esas Taşınır İşlem Fişine bağlanmak üzere gönderilir. Devralan idarenin yapmış olduğu taşıma giderleri taşınırın değeri ile ilişkilendirilmez.</a:t>
            </a:r>
            <a:endParaRPr lang="tr-TR" altLang="tr-TR" sz="3000" dirty="0" smtClean="0">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9968506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595313"/>
            <a:ext cx="7929563" cy="508000"/>
          </a:xfrm>
        </p:spPr>
        <p:txBody>
          <a:bodyPr anchorCtr="0">
            <a:normAutofit fontScale="90000"/>
          </a:bodyPr>
          <a:lstStyle/>
          <a:p>
            <a:pPr algn="l" eaLnBrk="1" hangingPunct="1">
              <a:defRPr/>
            </a:pPr>
            <a:r>
              <a:rPr lang="tr-TR" altLang="tr-TR" sz="3200" b="1" dirty="0">
                <a:solidFill>
                  <a:srgbClr val="FF3300"/>
                </a:solidFill>
                <a:effectLst>
                  <a:outerShdw blurRad="38100" dist="38100" dir="2700000" algn="tl">
                    <a:srgbClr val="000000"/>
                  </a:outerShdw>
                </a:effectLst>
              </a:rPr>
              <a:t>Taşınırların çıkış işlemleri</a:t>
            </a:r>
            <a:endParaRPr lang="tr-TR" altLang="tr-TR" sz="3100" dirty="0" smtClean="0">
              <a:solidFill>
                <a:schemeClr val="accent2"/>
              </a:solidFill>
              <a:effectLst>
                <a:outerShdw blurRad="38100" dist="38100" dir="2700000" algn="tl">
                  <a:srgbClr val="000000"/>
                </a:outerShdw>
              </a:effectLst>
              <a:latin typeface="Times New Roman" pitchFamily="18" charset="0"/>
            </a:endParaRPr>
          </a:p>
        </p:txBody>
      </p:sp>
      <p:sp>
        <p:nvSpPr>
          <p:cNvPr id="36867" name="Rectangle 3"/>
          <p:cNvSpPr>
            <a:spLocks noGrp="1" noChangeArrowheads="1"/>
          </p:cNvSpPr>
          <p:nvPr>
            <p:ph type="body" idx="4294967295"/>
          </p:nvPr>
        </p:nvSpPr>
        <p:spPr>
          <a:xfrm>
            <a:off x="0" y="1557338"/>
            <a:ext cx="8229600" cy="4525962"/>
          </a:xfrm>
          <a:solidFill>
            <a:srgbClr val="DBFAFD"/>
          </a:solidFill>
          <a:ln>
            <a:solidFill>
              <a:srgbClr val="0099FF"/>
            </a:solidFill>
            <a:miter lim="800000"/>
            <a:headEnd/>
            <a:tailEnd/>
          </a:ln>
        </p:spPr>
        <p:txBody>
          <a:bodyPr/>
          <a:lstStyle/>
          <a:p>
            <a:pPr eaLnBrk="1" hangingPunct="1">
              <a:defRPr/>
            </a:pPr>
            <a:r>
              <a:rPr lang="tr-TR" altLang="tr-TR" dirty="0" smtClean="0">
                <a:latin typeface="Arial" charset="0"/>
              </a:rPr>
              <a:t>Tüketim suretiyle çıkış</a:t>
            </a:r>
          </a:p>
          <a:p>
            <a:pPr eaLnBrk="1" hangingPunct="1">
              <a:defRPr/>
            </a:pPr>
            <a:r>
              <a:rPr lang="tr-TR" altLang="tr-TR" dirty="0" smtClean="0">
                <a:latin typeface="Arial" charset="0"/>
              </a:rPr>
              <a:t>Kullanım suretiyle çıkış</a:t>
            </a:r>
          </a:p>
          <a:p>
            <a:pPr eaLnBrk="1" hangingPunct="1">
              <a:defRPr/>
            </a:pPr>
            <a:r>
              <a:rPr lang="tr-TR" altLang="tr-TR" dirty="0" smtClean="0">
                <a:latin typeface="Arial" charset="0"/>
              </a:rPr>
              <a:t>Devir suretiyle çıkış</a:t>
            </a:r>
          </a:p>
          <a:p>
            <a:pPr algn="just" eaLnBrk="1" hangingPunct="1">
              <a:defRPr/>
            </a:pPr>
            <a:r>
              <a:rPr lang="tr-TR" altLang="tr-TR" dirty="0" smtClean="0">
                <a:latin typeface="Arial" charset="0"/>
              </a:rPr>
              <a:t>Kullanılmaz hale gelme, yok olma veya sayım noksanı nedeniyle çıkış</a:t>
            </a:r>
          </a:p>
          <a:p>
            <a:pPr eaLnBrk="1" hangingPunct="1">
              <a:defRPr/>
            </a:pPr>
            <a:r>
              <a:rPr lang="tr-TR" altLang="tr-TR" dirty="0" smtClean="0">
                <a:latin typeface="Arial" charset="0"/>
              </a:rPr>
              <a:t>Hurdaya ayırma nedeniyle çıkış</a:t>
            </a:r>
          </a:p>
        </p:txBody>
      </p:sp>
    </p:spTree>
    <p:extLst>
      <p:ext uri="{BB962C8B-B14F-4D97-AF65-F5344CB8AC3E}">
        <p14:creationId xmlns:p14="http://schemas.microsoft.com/office/powerpoint/2010/main" val="282046201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idx="4294967295"/>
          </p:nvPr>
        </p:nvSpPr>
        <p:spPr>
          <a:xfrm>
            <a:off x="1158875" y="404813"/>
            <a:ext cx="7985125" cy="341312"/>
          </a:xfrm>
        </p:spPr>
        <p:txBody>
          <a:bodyPr anchorCtr="0">
            <a:normAutofit fontScale="90000"/>
          </a:bodyPr>
          <a:lstStyle/>
          <a:p>
            <a:pPr eaLnBrk="1" hangingPunct="1">
              <a:defRPr/>
            </a:pPr>
            <a:r>
              <a:rPr lang="tr-TR" altLang="tr-TR" sz="3000" smtClean="0">
                <a:solidFill>
                  <a:schemeClr val="accent2"/>
                </a:solidFill>
                <a:effectLst>
                  <a:outerShdw blurRad="38100" dist="38100" dir="2700000" algn="tl">
                    <a:srgbClr val="000000"/>
                  </a:outerShdw>
                </a:effectLst>
                <a:latin typeface="Times New Roman" pitchFamily="18" charset="0"/>
              </a:rPr>
              <a:t>TAŞINIR MAL YÖNETMELİĞİ</a:t>
            </a:r>
          </a:p>
        </p:txBody>
      </p:sp>
      <p:sp>
        <p:nvSpPr>
          <p:cNvPr id="89091" name="Rectangle 3"/>
          <p:cNvSpPr>
            <a:spLocks noGrp="1" noChangeArrowheads="1"/>
          </p:cNvSpPr>
          <p:nvPr>
            <p:ph type="subTitle" idx="4294967295"/>
          </p:nvPr>
        </p:nvSpPr>
        <p:spPr>
          <a:xfrm>
            <a:off x="719138" y="1341438"/>
            <a:ext cx="8424862" cy="5183187"/>
          </a:xfrm>
          <a:solidFill>
            <a:srgbClr val="DBFAFD"/>
          </a:solidFill>
          <a:ln>
            <a:solidFill>
              <a:schemeClr val="accent2"/>
            </a:solidFill>
            <a:miter lim="800000"/>
            <a:headEnd/>
            <a:tailEnd/>
          </a:ln>
        </p:spPr>
        <p:txBody>
          <a:bodyPr/>
          <a:lstStyle/>
          <a:p>
            <a:pPr marL="0" indent="0" algn="ctr" eaLnBrk="1" hangingPunct="1">
              <a:lnSpc>
                <a:spcPct val="90000"/>
              </a:lnSpc>
              <a:buFont typeface="Wingdings" pitchFamily="2" charset="2"/>
              <a:buNone/>
              <a:defRPr/>
            </a:pPr>
            <a:endParaRPr lang="tr-TR" altLang="tr-TR" sz="3500" dirty="0" smtClean="0">
              <a:latin typeface="Times New Roman" pitchFamily="18" charset="0"/>
            </a:endParaRPr>
          </a:p>
          <a:p>
            <a:pPr marL="0" indent="0" algn="just" eaLnBrk="1" hangingPunct="1">
              <a:lnSpc>
                <a:spcPct val="90000"/>
              </a:lnSpc>
              <a:buFont typeface="Wingdings" pitchFamily="2" charset="2"/>
              <a:buNone/>
              <a:defRPr/>
            </a:pPr>
            <a:r>
              <a:rPr lang="tr-TR" altLang="tr-TR" sz="3500" dirty="0" smtClean="0">
                <a:latin typeface="Times New Roman" pitchFamily="18" charset="0"/>
              </a:rPr>
              <a:t> 10/12/2003 tarihli ve 5018 sayılı Kamu Malî </a:t>
            </a:r>
            <a:r>
              <a:rPr lang="tr-TR" altLang="tr-TR" sz="3500" dirty="0" smtClean="0"/>
              <a:t>    </a:t>
            </a:r>
            <a:r>
              <a:rPr lang="tr-TR" altLang="tr-TR" sz="3500" dirty="0" smtClean="0">
                <a:latin typeface="Times New Roman" pitchFamily="18" charset="0"/>
              </a:rPr>
              <a:t>Yönetimi ve Kontrol Kanununun 44 üncü maddesine dayanılarak hazırlanmıştır. </a:t>
            </a:r>
          </a:p>
          <a:p>
            <a:pPr marL="0" indent="0" eaLnBrk="1" hangingPunct="1">
              <a:lnSpc>
                <a:spcPct val="90000"/>
              </a:lnSpc>
              <a:buFont typeface="Wingdings" pitchFamily="2" charset="2"/>
              <a:buNone/>
              <a:defRPr/>
            </a:pPr>
            <a:endParaRPr lang="tr-TR" altLang="tr-TR" sz="2500" dirty="0" smtClean="0">
              <a:latin typeface="Times New Roman" pitchFamily="18" charset="0"/>
            </a:endParaRPr>
          </a:p>
          <a:p>
            <a:pPr marL="0" indent="0" algn="ctr" eaLnBrk="1" hangingPunct="1">
              <a:lnSpc>
                <a:spcPct val="90000"/>
              </a:lnSpc>
              <a:buFont typeface="Wingdings" pitchFamily="2" charset="2"/>
              <a:buNone/>
              <a:defRPr/>
            </a:pPr>
            <a:r>
              <a:rPr lang="tr-TR" altLang="tr-TR" sz="3500" b="1" dirty="0" smtClean="0">
                <a:latin typeface="Times New Roman" pitchFamily="18" charset="0"/>
              </a:rPr>
              <a:t>18 Ocak 2007 tarihli ve 26407 sayılı </a:t>
            </a:r>
          </a:p>
          <a:p>
            <a:pPr marL="0" indent="0" algn="ctr" eaLnBrk="1" hangingPunct="1">
              <a:lnSpc>
                <a:spcPct val="90000"/>
              </a:lnSpc>
              <a:buFont typeface="Wingdings" pitchFamily="2" charset="2"/>
              <a:buNone/>
              <a:defRPr/>
            </a:pPr>
            <a:r>
              <a:rPr lang="tr-TR" altLang="tr-TR" sz="3500" b="1" dirty="0" smtClean="0">
                <a:latin typeface="Times New Roman" pitchFamily="18" charset="0"/>
              </a:rPr>
              <a:t>Resmi Gazetede yayımlanarak </a:t>
            </a:r>
          </a:p>
          <a:p>
            <a:pPr marL="0" indent="0" algn="ctr" eaLnBrk="1" hangingPunct="1">
              <a:lnSpc>
                <a:spcPct val="90000"/>
              </a:lnSpc>
              <a:buFont typeface="Wingdings" pitchFamily="2" charset="2"/>
              <a:buNone/>
              <a:defRPr/>
            </a:pPr>
            <a:r>
              <a:rPr lang="tr-TR" altLang="tr-TR" sz="3500" b="1" dirty="0" smtClean="0">
                <a:latin typeface="Times New Roman" pitchFamily="18" charset="0"/>
              </a:rPr>
              <a:t>yürürlüğe konulmuştur.</a:t>
            </a:r>
            <a:r>
              <a:rPr lang="tr-TR" altLang="tr-TR" sz="3500" b="1" dirty="0" smtClean="0"/>
              <a:t> </a:t>
            </a:r>
          </a:p>
          <a:p>
            <a:pPr marL="0" indent="0" algn="ctr" eaLnBrk="1" hangingPunct="1">
              <a:lnSpc>
                <a:spcPct val="90000"/>
              </a:lnSpc>
              <a:buFont typeface="Wingdings" pitchFamily="2" charset="2"/>
              <a:buNone/>
              <a:defRPr/>
            </a:pPr>
            <a:r>
              <a:rPr lang="tr-TR" altLang="tr-TR" sz="3500" b="1" dirty="0" smtClean="0"/>
              <a:t>	                                                    </a:t>
            </a:r>
          </a:p>
        </p:txBody>
      </p:sp>
      <p:pic>
        <p:nvPicPr>
          <p:cNvPr id="5124" name="Picture 4" descr="1pik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Line 5"/>
          <p:cNvSpPr>
            <a:spLocks noChangeShapeType="1"/>
          </p:cNvSpPr>
          <p:nvPr/>
        </p:nvSpPr>
        <p:spPr bwMode="auto">
          <a:xfrm>
            <a:off x="684213" y="1125538"/>
            <a:ext cx="7993062" cy="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126" name="Rectangle 8"/>
          <p:cNvSpPr>
            <a:spLocks noChangeArrowheads="1"/>
          </p:cNvSpPr>
          <p:nvPr/>
        </p:nvSpPr>
        <p:spPr bwMode="auto">
          <a:xfrm flipV="1">
            <a:off x="3059113" y="1125538"/>
            <a:ext cx="56880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500" b="1">
              <a:solidFill>
                <a:schemeClr val="accent2"/>
              </a:solidFill>
              <a:latin typeface="Times New Roman" pitchFamily="18" charset="0"/>
            </a:endParaRPr>
          </a:p>
        </p:txBody>
      </p:sp>
    </p:spTree>
    <p:extLst>
      <p:ext uri="{BB962C8B-B14F-4D97-AF65-F5344CB8AC3E}">
        <p14:creationId xmlns:p14="http://schemas.microsoft.com/office/powerpoint/2010/main" val="2255316242"/>
      </p:ext>
    </p:extLst>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188913"/>
            <a:ext cx="8074025" cy="744537"/>
          </a:xfrm>
        </p:spPr>
        <p:txBody>
          <a:bodyPr anchorCtr="0"/>
          <a:lstStyle/>
          <a:p>
            <a:pPr algn="l" eaLnBrk="1" hangingPunct="1">
              <a:defRPr/>
            </a:pPr>
            <a:r>
              <a:rPr lang="tr-TR" altLang="tr-TR" sz="3200" b="1" dirty="0">
                <a:solidFill>
                  <a:srgbClr val="FF3300"/>
                </a:solidFill>
                <a:effectLst>
                  <a:outerShdw blurRad="38100" dist="38100" dir="2700000" algn="tl">
                    <a:srgbClr val="000000"/>
                  </a:outerShdw>
                </a:effectLst>
              </a:rPr>
              <a:t>Tüketim suretiyle çıkış</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37891" name="Rectangle 3"/>
          <p:cNvSpPr>
            <a:spLocks noGrp="1" noChangeArrowheads="1"/>
          </p:cNvSpPr>
          <p:nvPr>
            <p:ph type="body" idx="4294967295"/>
          </p:nvPr>
        </p:nvSpPr>
        <p:spPr>
          <a:xfrm>
            <a:off x="914400" y="1052513"/>
            <a:ext cx="8229600" cy="5102225"/>
          </a:xfrm>
          <a:solidFill>
            <a:srgbClr val="DBFAFD"/>
          </a:solidFill>
          <a:ln>
            <a:solidFill>
              <a:srgbClr val="0099FF"/>
            </a:solidFill>
            <a:miter lim="800000"/>
            <a:headEnd/>
            <a:tailEnd/>
          </a:ln>
        </p:spPr>
        <p:txBody>
          <a:bodyPr/>
          <a:lstStyle/>
          <a:p>
            <a:pPr algn="just" eaLnBrk="1" hangingPunct="1">
              <a:lnSpc>
                <a:spcPct val="80000"/>
              </a:lnSpc>
              <a:defRPr/>
            </a:pPr>
            <a:r>
              <a:rPr lang="tr-TR" altLang="tr-TR" sz="2600" dirty="0" smtClean="0">
                <a:latin typeface="Arial" charset="0"/>
              </a:rPr>
              <a:t>Tüketim malzemeleri, taşınır istek belgesi karşılığında düzenlenecek taşınır işlem fişi ile çıkış kaydedilir.</a:t>
            </a:r>
          </a:p>
          <a:p>
            <a:pPr algn="just" eaLnBrk="1" hangingPunct="1">
              <a:lnSpc>
                <a:spcPct val="80000"/>
              </a:lnSpc>
              <a:defRPr/>
            </a:pPr>
            <a:r>
              <a:rPr lang="tr-TR" altLang="tr-TR" sz="2600" dirty="0" smtClean="0">
                <a:latin typeface="Arial" charset="0"/>
              </a:rPr>
              <a:t>Tüketim malzemelerinin çıkış kayıtları, ambarlara girişlerindeki öncelik sırası dikkate alınarak ilk giren-ilk çıkar esasına göre ve giriş bedelleri üzerinden yapılır.</a:t>
            </a:r>
          </a:p>
          <a:p>
            <a:pPr eaLnBrk="1" hangingPunct="1">
              <a:lnSpc>
                <a:spcPct val="80000"/>
              </a:lnSpc>
              <a:defRPr/>
            </a:pPr>
            <a:endParaRPr lang="tr-TR" altLang="tr-TR" sz="1800" dirty="0" smtClean="0">
              <a:latin typeface="Arial" charset="0"/>
            </a:endParaRPr>
          </a:p>
        </p:txBody>
      </p:sp>
    </p:spTree>
    <p:extLst>
      <p:ext uri="{BB962C8B-B14F-4D97-AF65-F5344CB8AC3E}">
        <p14:creationId xmlns:p14="http://schemas.microsoft.com/office/powerpoint/2010/main" val="18786810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188913"/>
            <a:ext cx="8074025" cy="744537"/>
          </a:xfrm>
        </p:spPr>
        <p:txBody>
          <a:bodyPr anchorCtr="0"/>
          <a:lstStyle/>
          <a:p>
            <a:pPr algn="l" eaLnBrk="1" hangingPunct="1">
              <a:defRPr/>
            </a:pPr>
            <a:r>
              <a:rPr lang="tr-TR" altLang="tr-TR" sz="3200" b="1" dirty="0">
                <a:solidFill>
                  <a:srgbClr val="FF3300"/>
                </a:solidFill>
                <a:effectLst>
                  <a:outerShdw blurRad="38100" dist="38100" dir="2700000" algn="tl">
                    <a:srgbClr val="000000"/>
                  </a:outerShdw>
                </a:effectLst>
              </a:rPr>
              <a:t>Tüketim suretiyle çıkış</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37891" name="Rectangle 3"/>
          <p:cNvSpPr>
            <a:spLocks noGrp="1" noChangeArrowheads="1"/>
          </p:cNvSpPr>
          <p:nvPr>
            <p:ph type="body" idx="4294967295"/>
          </p:nvPr>
        </p:nvSpPr>
        <p:spPr>
          <a:xfrm>
            <a:off x="914400" y="1052513"/>
            <a:ext cx="8229600" cy="5102225"/>
          </a:xfrm>
          <a:solidFill>
            <a:srgbClr val="DBFAFD"/>
          </a:solidFill>
          <a:ln>
            <a:solidFill>
              <a:srgbClr val="0099FF"/>
            </a:solidFill>
            <a:miter lim="800000"/>
            <a:headEnd/>
            <a:tailEnd/>
          </a:ln>
        </p:spPr>
        <p:txBody>
          <a:bodyPr/>
          <a:lstStyle/>
          <a:p>
            <a:pPr algn="just" eaLnBrk="1" hangingPunct="1">
              <a:lnSpc>
                <a:spcPct val="80000"/>
              </a:lnSpc>
              <a:defRPr/>
            </a:pPr>
            <a:r>
              <a:rPr lang="tr-TR" sz="2600" dirty="0">
                <a:effectLst>
                  <a:outerShdw blurRad="38100" dist="38100" dir="2700000" algn="tl">
                    <a:srgbClr val="000000">
                      <a:alpha val="43137"/>
                    </a:srgbClr>
                  </a:outerShdw>
                </a:effectLst>
                <a:latin typeface="Arial" panose="020B0604020202020204" pitchFamily="34" charset="0"/>
              </a:rPr>
              <a:t>Muhasebe kayıtlarında "150-İlk Madde ve Malzemeler </a:t>
            </a:r>
            <a:r>
              <a:rPr lang="tr-TR" sz="2600" dirty="0" smtClean="0">
                <a:effectLst>
                  <a:outerShdw blurRad="38100" dist="38100" dir="2700000" algn="tl">
                    <a:srgbClr val="000000">
                      <a:alpha val="43137"/>
                    </a:srgbClr>
                  </a:outerShdw>
                </a:effectLst>
                <a:latin typeface="Arial" panose="020B0604020202020204" pitchFamily="34" charset="0"/>
              </a:rPr>
              <a:t>Hesabında izlenen </a:t>
            </a:r>
            <a:r>
              <a:rPr lang="tr-TR" sz="2600" dirty="0">
                <a:effectLst>
                  <a:outerShdw blurRad="38100" dist="38100" dir="2700000" algn="tl">
                    <a:srgbClr val="000000">
                      <a:alpha val="43137"/>
                    </a:srgbClr>
                  </a:outerShdw>
                </a:effectLst>
                <a:latin typeface="Arial" panose="020B0604020202020204" pitchFamily="34" charset="0"/>
              </a:rPr>
              <a:t>tüketim malzemelerinin çıkışları için düzenlenen Taşınır İşlem Fişleri muhasebe birimine gönderilmez. Bunların yerine, genel bütçe kapsamındaki kamu idarelerinde üç aylık dönemler itibarıyla, diğer idarelerde ise üç ayı geçmemek üzere üst yöneticiler tarafından belirlenen sürede kullanılmış tüketim malzemelerinin taşınır II </a:t>
            </a:r>
            <a:r>
              <a:rPr lang="tr-TR" sz="2600" dirty="0" err="1">
                <a:effectLst>
                  <a:outerShdw blurRad="38100" dist="38100" dir="2700000" algn="tl">
                    <a:srgbClr val="000000">
                      <a:alpha val="43137"/>
                    </a:srgbClr>
                  </a:outerShdw>
                </a:effectLst>
                <a:latin typeface="Arial" panose="020B0604020202020204" pitchFamily="34" charset="0"/>
              </a:rPr>
              <a:t>nci</a:t>
            </a:r>
            <a:r>
              <a:rPr lang="tr-TR" sz="2600" dirty="0">
                <a:effectLst>
                  <a:outerShdw blurRad="38100" dist="38100" dir="2700000" algn="tl">
                    <a:srgbClr val="000000">
                      <a:alpha val="43137"/>
                    </a:srgbClr>
                  </a:outerShdw>
                </a:effectLst>
                <a:latin typeface="Arial" panose="020B0604020202020204" pitchFamily="34" charset="0"/>
              </a:rPr>
              <a:t> düzey detay kodu bazında düzenlenen onaylı bir listesi, en geç ilgili dönemin son iş günü mesai bitimine kadar muhasebe birimine gönderilir.</a:t>
            </a:r>
          </a:p>
          <a:p>
            <a:pPr eaLnBrk="1" hangingPunct="1">
              <a:lnSpc>
                <a:spcPct val="80000"/>
              </a:lnSpc>
              <a:defRPr/>
            </a:pPr>
            <a:endParaRPr lang="tr-TR" altLang="tr-TR" sz="1800" dirty="0" smtClean="0">
              <a:latin typeface="Arial" charset="0"/>
            </a:endParaRPr>
          </a:p>
        </p:txBody>
      </p:sp>
    </p:spTree>
    <p:extLst>
      <p:ext uri="{BB962C8B-B14F-4D97-AF65-F5344CB8AC3E}">
        <p14:creationId xmlns:p14="http://schemas.microsoft.com/office/powerpoint/2010/main" val="291785199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549275"/>
            <a:ext cx="8074025" cy="398463"/>
          </a:xfrm>
        </p:spPr>
        <p:txBody>
          <a:bodyPr anchorCtr="0">
            <a:normAutofit fontScale="90000"/>
          </a:bodyPr>
          <a:lstStyle/>
          <a:p>
            <a:pPr algn="l" eaLnBrk="1" hangingPunct="1">
              <a:defRPr/>
            </a:pPr>
            <a:r>
              <a:rPr lang="tr-TR" altLang="tr-TR" sz="2600" b="1" dirty="0" smtClean="0">
                <a:solidFill>
                  <a:srgbClr val="FF3300"/>
                </a:solidFill>
                <a:effectLst>
                  <a:outerShdw blurRad="38100" dist="38100" dir="2700000" algn="tl">
                    <a:srgbClr val="000000"/>
                  </a:outerShdw>
                </a:effectLst>
              </a:rPr>
              <a:t>Kullanıma verilmesi suretiyle yani zimmet yoluyla çıkış </a:t>
            </a:r>
            <a:endParaRPr lang="tr-TR" altLang="tr-TR" sz="2600" dirty="0" smtClean="0">
              <a:solidFill>
                <a:schemeClr val="accent2"/>
              </a:solidFill>
              <a:effectLst>
                <a:outerShdw blurRad="38100" dist="38100" dir="2700000" algn="tl">
                  <a:srgbClr val="000000"/>
                </a:outerShdw>
              </a:effectLst>
              <a:latin typeface="Times New Roman" pitchFamily="18" charset="0"/>
            </a:endParaRPr>
          </a:p>
        </p:txBody>
      </p:sp>
      <p:sp>
        <p:nvSpPr>
          <p:cNvPr id="38915" name="Rectangle 3"/>
          <p:cNvSpPr>
            <a:spLocks noGrp="1" noChangeArrowheads="1"/>
          </p:cNvSpPr>
          <p:nvPr>
            <p:ph type="body" idx="4294967295"/>
          </p:nvPr>
        </p:nvSpPr>
        <p:spPr>
          <a:xfrm>
            <a:off x="0" y="1125538"/>
            <a:ext cx="8229600" cy="5005387"/>
          </a:xfrm>
          <a:solidFill>
            <a:srgbClr val="DBFAFD"/>
          </a:solidFill>
          <a:ln>
            <a:solidFill>
              <a:srgbClr val="0099FF"/>
            </a:solidFill>
            <a:miter lim="800000"/>
            <a:headEnd/>
            <a:tailEnd/>
          </a:ln>
        </p:spPr>
        <p:txBody>
          <a:bodyPr/>
          <a:lstStyle/>
          <a:p>
            <a:pPr algn="just" eaLnBrk="1" hangingPunct="1">
              <a:lnSpc>
                <a:spcPct val="80000"/>
              </a:lnSpc>
              <a:defRPr/>
            </a:pPr>
            <a:r>
              <a:rPr lang="tr-TR" altLang="tr-TR" sz="2600" dirty="0" smtClean="0">
                <a:latin typeface="Arial" charset="0"/>
              </a:rPr>
              <a:t>Zimmetle teslim edilen dayanıklı taşınırlar, kullanıcıları tarafından başkasına devredilemez. Kullanıcılarının görevden ayrılması halinde söz konusu taşınırların ambara iade edilmesi zorunludur. Bu şekilde teslim yapılmadan personelin kurumla ilişiği kesilmez. </a:t>
            </a:r>
          </a:p>
          <a:p>
            <a:pPr algn="just" eaLnBrk="1" hangingPunct="1">
              <a:lnSpc>
                <a:spcPct val="80000"/>
              </a:lnSpc>
              <a:defRPr/>
            </a:pPr>
            <a:r>
              <a:rPr lang="tr-TR" altLang="tr-TR" sz="2600" dirty="0" smtClean="0">
                <a:latin typeface="Arial" charset="0"/>
              </a:rPr>
              <a:t>Kullanılmak üzere kendilerine taşınır teslim edilen kamu görevlilerinin kasıt, kusur, ihmal veya tedbirsizlik ya da dikkatsizlikleri nedeniyle oluşan kamu zararı, değer tespit komisyonu tarafından tespit edilecek rayiç bedeli üzerinden, ilgili mevzuat hükümleri uygulanmak suretiyle tahsil edilir. </a:t>
            </a:r>
          </a:p>
          <a:p>
            <a:pPr eaLnBrk="1" hangingPunct="1">
              <a:lnSpc>
                <a:spcPct val="80000"/>
              </a:lnSpc>
              <a:defRPr/>
            </a:pPr>
            <a:endParaRPr lang="tr-TR" altLang="tr-TR" sz="1800" dirty="0" smtClean="0">
              <a:latin typeface="Arial" charset="0"/>
            </a:endParaRPr>
          </a:p>
          <a:p>
            <a:pPr eaLnBrk="1" hangingPunct="1">
              <a:lnSpc>
                <a:spcPct val="80000"/>
              </a:lnSpc>
              <a:defRPr/>
            </a:pPr>
            <a:endParaRPr lang="tr-TR" altLang="tr-TR" sz="2000" dirty="0" smtClean="0"/>
          </a:p>
        </p:txBody>
      </p:sp>
    </p:spTree>
    <p:extLst>
      <p:ext uri="{BB962C8B-B14F-4D97-AF65-F5344CB8AC3E}">
        <p14:creationId xmlns:p14="http://schemas.microsoft.com/office/powerpoint/2010/main" val="59487879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4294967295"/>
          </p:nvPr>
        </p:nvSpPr>
        <p:spPr>
          <a:xfrm>
            <a:off x="0" y="1125538"/>
            <a:ext cx="8229600" cy="5005387"/>
          </a:xfrm>
          <a:solidFill>
            <a:srgbClr val="DBFAFD"/>
          </a:solidFill>
          <a:ln>
            <a:solidFill>
              <a:srgbClr val="0099FF"/>
            </a:solidFill>
            <a:miter lim="800000"/>
            <a:headEnd/>
            <a:tailEnd/>
          </a:ln>
        </p:spPr>
        <p:txBody>
          <a:bodyPr/>
          <a:lstStyle/>
          <a:p>
            <a:pPr eaLnBrk="1" hangingPunct="1">
              <a:lnSpc>
                <a:spcPct val="80000"/>
              </a:lnSpc>
              <a:defRPr/>
            </a:pPr>
            <a:endParaRPr lang="tr-TR" altLang="tr-TR" sz="1800" dirty="0" smtClean="0">
              <a:latin typeface="Arial" charset="0"/>
            </a:endParaRPr>
          </a:p>
          <a:p>
            <a:pPr algn="just" eaLnBrk="1" hangingPunct="1">
              <a:lnSpc>
                <a:spcPct val="80000"/>
              </a:lnSpc>
              <a:defRPr/>
            </a:pPr>
            <a:r>
              <a:rPr lang="tr-TR" sz="3000" dirty="0">
                <a:effectLst/>
                <a:latin typeface="Arial" panose="020B0604020202020204" pitchFamily="34" charset="0"/>
              </a:rPr>
              <a:t>Oda, büro, bölüm, geçit, salon, atölye, garaj ve servis gibi ortak kullanım alanlarında kullanılmak üzere verilen taşınırlar için Dayanıklı Taşınırlar Listesi düzenlenir ve taşınırlar ortak kullanım alanının sorumlusu veya yöneticisine imzası alınarak teslim edilir.</a:t>
            </a:r>
            <a:endParaRPr lang="tr-TR" altLang="tr-TR" sz="3000" dirty="0" smtClean="0">
              <a:latin typeface="Arial" panose="020B0604020202020204" pitchFamily="34" charset="0"/>
            </a:endParaRPr>
          </a:p>
        </p:txBody>
      </p:sp>
    </p:spTree>
    <p:extLst>
      <p:ext uri="{BB962C8B-B14F-4D97-AF65-F5344CB8AC3E}">
        <p14:creationId xmlns:p14="http://schemas.microsoft.com/office/powerpoint/2010/main" val="8023219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0" y="1125538"/>
            <a:ext cx="8229600" cy="5005387"/>
          </a:xfrm>
          <a:solidFill>
            <a:srgbClr val="DBFAFD"/>
          </a:solidFill>
          <a:ln>
            <a:solidFill>
              <a:srgbClr val="0099FF"/>
            </a:solidFill>
            <a:miter lim="800000"/>
            <a:headEnd/>
            <a:tailEnd/>
          </a:ln>
        </p:spPr>
        <p:txBody>
          <a:bodyPr/>
          <a:lstStyle/>
          <a:p>
            <a:pPr eaLnBrk="1" hangingPunct="1">
              <a:defRPr/>
            </a:pPr>
            <a:endParaRPr lang="tr-TR" altLang="tr-TR" b="1" i="1" dirty="0" smtClean="0">
              <a:latin typeface="Times New Roman" pitchFamily="18" charset="0"/>
            </a:endParaRPr>
          </a:p>
          <a:p>
            <a:pPr eaLnBrk="1" hangingPunct="1">
              <a:defRPr/>
            </a:pPr>
            <a:endParaRPr lang="tr-TR" altLang="tr-TR" b="1" i="1" dirty="0" smtClean="0">
              <a:latin typeface="Times New Roman" pitchFamily="18" charset="0"/>
            </a:endParaRPr>
          </a:p>
          <a:p>
            <a:pPr algn="just" eaLnBrk="1" hangingPunct="1">
              <a:defRPr/>
            </a:pPr>
            <a:r>
              <a:rPr lang="tr-TR" altLang="tr-TR" b="1" i="1" dirty="0" smtClean="0">
                <a:solidFill>
                  <a:srgbClr val="FF3300"/>
                </a:solidFill>
                <a:effectLst>
                  <a:outerShdw blurRad="38100" dist="38100" dir="2700000" algn="tl">
                    <a:srgbClr val="000000"/>
                  </a:outerShdw>
                </a:effectLst>
                <a:latin typeface="Arial" charset="0"/>
              </a:rPr>
              <a:t>Zimmet Fişi  :</a:t>
            </a:r>
            <a:r>
              <a:rPr lang="tr-TR" altLang="tr-TR" dirty="0" smtClean="0">
                <a:latin typeface="Arial" charset="0"/>
              </a:rPr>
              <a:t> Demirbaş, makine ve cihazların kullanıma verilmesinde   Zimmet Fişi düzenlenir. </a:t>
            </a:r>
          </a:p>
          <a:p>
            <a:pPr eaLnBrk="1" hangingPunct="1">
              <a:defRPr/>
            </a:pPr>
            <a:endParaRPr lang="tr-TR" altLang="tr-TR" dirty="0" smtClean="0">
              <a:latin typeface="Arial" charset="0"/>
            </a:endParaRPr>
          </a:p>
        </p:txBody>
      </p:sp>
    </p:spTree>
    <p:extLst>
      <p:ext uri="{BB962C8B-B14F-4D97-AF65-F5344CB8AC3E}">
        <p14:creationId xmlns:p14="http://schemas.microsoft.com/office/powerpoint/2010/main" val="387719090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84994"/>
            <a:ext cx="7775575" cy="568801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769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066800" y="404813"/>
            <a:ext cx="8077200" cy="346075"/>
          </a:xfrm>
        </p:spPr>
        <p:txBody>
          <a:bodyPr anchorCtr="0">
            <a:normAutofit fontScale="90000"/>
          </a:bodyPr>
          <a:lstStyle/>
          <a:p>
            <a:pPr eaLnBrk="1" hangingPunct="1">
              <a:defRPr/>
            </a:pPr>
            <a:r>
              <a:rPr lang="tr-TR" altLang="tr-TR" sz="3000" b="1" dirty="0">
                <a:solidFill>
                  <a:srgbClr val="FF3300"/>
                </a:solidFill>
                <a:effectLst>
                  <a:outerShdw blurRad="38100" dist="38100" dir="2700000" algn="tl">
                    <a:srgbClr val="000000"/>
                  </a:outerShdw>
                </a:effectLst>
              </a:rPr>
              <a:t>DEVİR SURETİYLE ÇIKIŞ İŞLEMİ  </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41987" name="Rectangle 3"/>
          <p:cNvSpPr>
            <a:spLocks noGrp="1" noChangeArrowheads="1"/>
          </p:cNvSpPr>
          <p:nvPr>
            <p:ph type="body" idx="4294967295"/>
          </p:nvPr>
        </p:nvSpPr>
        <p:spPr>
          <a:xfrm>
            <a:off x="914400" y="1628775"/>
            <a:ext cx="8229600" cy="4525963"/>
          </a:xfrm>
          <a:solidFill>
            <a:srgbClr val="DBFAFD"/>
          </a:solidFill>
          <a:ln>
            <a:solidFill>
              <a:srgbClr val="0099FF"/>
            </a:solidFill>
            <a:miter lim="800000"/>
            <a:headEnd/>
            <a:tailEnd/>
          </a:ln>
        </p:spPr>
        <p:txBody>
          <a:bodyPr/>
          <a:lstStyle/>
          <a:p>
            <a:pPr eaLnBrk="1" hangingPunct="1">
              <a:defRPr/>
            </a:pPr>
            <a:r>
              <a:rPr lang="tr-TR" altLang="tr-TR" dirty="0" smtClean="0">
                <a:latin typeface="Arial" charset="0"/>
              </a:rPr>
              <a:t>Devir girişle aynı işlem yapılır.</a:t>
            </a:r>
          </a:p>
          <a:p>
            <a:pPr eaLnBrk="1" hangingPunct="1">
              <a:defRPr/>
            </a:pPr>
            <a:endParaRPr lang="tr-TR" altLang="tr-TR" dirty="0" smtClean="0"/>
          </a:p>
          <a:p>
            <a:pPr eaLnBrk="1" hangingPunct="1">
              <a:defRPr/>
            </a:pPr>
            <a:endParaRPr lang="tr-TR" altLang="tr-TR" dirty="0" smtClean="0"/>
          </a:p>
        </p:txBody>
      </p:sp>
    </p:spTree>
    <p:extLst>
      <p:ext uri="{BB962C8B-B14F-4D97-AF65-F5344CB8AC3E}">
        <p14:creationId xmlns:p14="http://schemas.microsoft.com/office/powerpoint/2010/main" val="22065028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476250"/>
            <a:ext cx="8074025" cy="338138"/>
          </a:xfrm>
        </p:spPr>
        <p:txBody>
          <a:bodyPr anchorCtr="0">
            <a:normAutofit fontScale="90000"/>
          </a:bodyPr>
          <a:lstStyle/>
          <a:p>
            <a:pPr algn="l" eaLnBrk="1" hangingPunct="1">
              <a:defRPr/>
            </a:pPr>
            <a:r>
              <a:rPr lang="tr-TR" altLang="tr-TR" sz="3200" b="1" i="1" dirty="0" smtClean="0">
                <a:solidFill>
                  <a:srgbClr val="FF3300"/>
                </a:solidFill>
                <a:effectLst>
                  <a:outerShdw blurRad="38100" dist="38100" dir="2700000" algn="tl">
                    <a:srgbClr val="000000"/>
                  </a:outerShdw>
                </a:effectLst>
              </a:rPr>
              <a:t>Hurda</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43011" name="Rectangle 3"/>
          <p:cNvSpPr>
            <a:spLocks noGrp="1" noChangeArrowheads="1"/>
          </p:cNvSpPr>
          <p:nvPr>
            <p:ph type="body" idx="4294967295"/>
          </p:nvPr>
        </p:nvSpPr>
        <p:spPr>
          <a:xfrm>
            <a:off x="0" y="981075"/>
            <a:ext cx="8229600" cy="5149850"/>
          </a:xfrm>
          <a:solidFill>
            <a:srgbClr val="CCFFFF"/>
          </a:solidFill>
          <a:ln>
            <a:solidFill>
              <a:srgbClr val="0099FF"/>
            </a:solidFill>
            <a:miter lim="800000"/>
            <a:headEnd/>
            <a:tailEnd/>
          </a:ln>
        </p:spPr>
        <p:txBody>
          <a:bodyPr/>
          <a:lstStyle/>
          <a:p>
            <a:pPr marL="0" algn="just" eaLnBrk="1" hangingPunct="1">
              <a:lnSpc>
                <a:spcPct val="80000"/>
              </a:lnSpc>
              <a:buFont typeface="Wingdings" pitchFamily="2" charset="2"/>
              <a:buNone/>
              <a:defRPr/>
            </a:pPr>
            <a:r>
              <a:rPr lang="tr-TR" altLang="tr-TR" sz="2200" dirty="0" smtClean="0">
                <a:latin typeface="Arial" charset="0"/>
              </a:rPr>
              <a:t>Ekonomik ömrünü tamamlamış olan veya tamamlamadığı halde teknik ve fiziki nedenlerle alınış amaçları doğrultusunda kullanılması imkânı kalmayan veya tamiri mümkün  olmayan arızalar nedeniyle  hizmet dışı bırakılan taşınırlar ile üretim sırasında elde edilen kırpıntı, döküntü ve artık parçaları,</a:t>
            </a:r>
          </a:p>
          <a:p>
            <a:pPr algn="just" eaLnBrk="1" hangingPunct="1">
              <a:lnSpc>
                <a:spcPct val="80000"/>
              </a:lnSpc>
              <a:defRPr/>
            </a:pPr>
            <a:r>
              <a:rPr lang="tr-TR" altLang="tr-TR" sz="2200" dirty="0" smtClean="0">
                <a:latin typeface="Arial" charset="0"/>
              </a:rPr>
              <a:t>Mevzuat gereği hurdaya ayrılacak ürünler için harcama yetkilisinin belirleyeceği en az üç kişiden oluşan komisyon tarafından değerlendirilir.</a:t>
            </a:r>
          </a:p>
          <a:p>
            <a:pPr algn="just" eaLnBrk="1" hangingPunct="1">
              <a:lnSpc>
                <a:spcPct val="80000"/>
              </a:lnSpc>
              <a:defRPr/>
            </a:pPr>
            <a:r>
              <a:rPr lang="tr-TR" altLang="tr-TR" sz="2200" dirty="0" smtClean="0">
                <a:latin typeface="Arial" charset="0"/>
              </a:rPr>
              <a:t>Komisyonca yapılan değerlendirme sonucunda hurdaya ayrılması uygun görülmeyen taşınırlar  hakkındaki gerekçeli karar harcama yetkilisine bildirilir</a:t>
            </a:r>
          </a:p>
          <a:p>
            <a:pPr algn="just" eaLnBrk="1" hangingPunct="1">
              <a:lnSpc>
                <a:spcPct val="80000"/>
              </a:lnSpc>
              <a:defRPr/>
            </a:pPr>
            <a:r>
              <a:rPr lang="tr-TR" altLang="tr-TR" sz="2200" dirty="0" smtClean="0">
                <a:latin typeface="Arial" charset="0"/>
              </a:rPr>
              <a:t>Komisyonca  hurdaya ayrılmasına karar verilenler için ise Kayıttan Düşme Teklif ve Onay Tutanağı düzenlenir.</a:t>
            </a:r>
          </a:p>
          <a:p>
            <a:pPr algn="just" eaLnBrk="1" hangingPunct="1">
              <a:lnSpc>
                <a:spcPct val="80000"/>
              </a:lnSpc>
              <a:defRPr/>
            </a:pPr>
            <a:r>
              <a:rPr lang="tr-TR" altLang="tr-TR" sz="2200" dirty="0" smtClean="0">
                <a:latin typeface="Arial" charset="0"/>
              </a:rPr>
              <a:t>Hurdaya ayrılan taşınırlar kayıtlı değeri Bakanlıkça belirlenen tutara kadar olanlar harcama yetkilisinin, belirlenen tutarın üzerinde olanlar ise üst yöneticinin onayı ile kayıtlardan çıkartılır.</a:t>
            </a:r>
          </a:p>
          <a:p>
            <a:pPr eaLnBrk="1" hangingPunct="1">
              <a:lnSpc>
                <a:spcPct val="80000"/>
              </a:lnSpc>
              <a:defRPr/>
            </a:pPr>
            <a:endParaRPr lang="tr-TR" altLang="tr-TR" sz="1800" dirty="0" smtClean="0">
              <a:latin typeface="Arial" charset="0"/>
            </a:endParaRPr>
          </a:p>
          <a:p>
            <a:pPr eaLnBrk="1" hangingPunct="1">
              <a:lnSpc>
                <a:spcPct val="80000"/>
              </a:lnSpc>
              <a:defRPr/>
            </a:pPr>
            <a:endParaRPr lang="tr-TR" altLang="tr-TR" sz="1800" dirty="0" smtClean="0"/>
          </a:p>
        </p:txBody>
      </p:sp>
    </p:spTree>
    <p:extLst>
      <p:ext uri="{BB962C8B-B14F-4D97-AF65-F5344CB8AC3E}">
        <p14:creationId xmlns:p14="http://schemas.microsoft.com/office/powerpoint/2010/main" val="10664407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466725"/>
            <a:ext cx="8074025" cy="331788"/>
          </a:xfrm>
        </p:spPr>
        <p:txBody>
          <a:bodyPr anchorCtr="0">
            <a:normAutofit fontScale="90000"/>
          </a:bodyPr>
          <a:lstStyle/>
          <a:p>
            <a:pPr eaLnBrk="1" hangingPunct="1">
              <a:defRPr/>
            </a:pPr>
            <a:r>
              <a:rPr lang="tr-TR" altLang="tr-TR" sz="3200" b="1" i="1" dirty="0">
                <a:solidFill>
                  <a:srgbClr val="FF3300"/>
                </a:solidFill>
                <a:effectLst>
                  <a:outerShdw blurRad="38100" dist="38100" dir="2700000" algn="tl">
                    <a:srgbClr val="000000"/>
                  </a:outerShdw>
                </a:effectLst>
              </a:rPr>
              <a:t>Kayıttan Düşme Teklif ve Onay Tutanağı</a:t>
            </a:r>
            <a:endParaRPr lang="tr-TR" altLang="tr-TR" sz="3200" dirty="0" smtClean="0">
              <a:solidFill>
                <a:schemeClr val="accent2"/>
              </a:solidFill>
              <a:effectLst>
                <a:outerShdw blurRad="38100" dist="38100" dir="2700000" algn="tl">
                  <a:srgbClr val="000000"/>
                </a:outerShdw>
              </a:effectLst>
              <a:latin typeface="Times New Roman" pitchFamily="18" charset="0"/>
            </a:endParaRPr>
          </a:p>
        </p:txBody>
      </p:sp>
      <p:sp>
        <p:nvSpPr>
          <p:cNvPr id="45059" name="Rectangle 3"/>
          <p:cNvSpPr>
            <a:spLocks noGrp="1" noChangeArrowheads="1"/>
          </p:cNvSpPr>
          <p:nvPr>
            <p:ph type="body" idx="4294967295"/>
          </p:nvPr>
        </p:nvSpPr>
        <p:spPr>
          <a:xfrm>
            <a:off x="0" y="1125538"/>
            <a:ext cx="8229600" cy="5005387"/>
          </a:xfrm>
          <a:solidFill>
            <a:srgbClr val="DBFAFD"/>
          </a:solidFill>
          <a:ln>
            <a:solidFill>
              <a:srgbClr val="0099FF"/>
            </a:solidFill>
            <a:miter lim="800000"/>
            <a:headEnd/>
            <a:tailEnd/>
          </a:ln>
        </p:spPr>
        <p:txBody>
          <a:bodyPr/>
          <a:lstStyle/>
          <a:p>
            <a:pPr algn="just" eaLnBrk="1" hangingPunct="1">
              <a:lnSpc>
                <a:spcPct val="90000"/>
              </a:lnSpc>
              <a:defRPr/>
            </a:pPr>
            <a:r>
              <a:rPr lang="tr-TR" altLang="tr-TR" sz="2400" dirty="0" smtClean="0">
                <a:latin typeface="Arial" charset="0"/>
              </a:rPr>
              <a:t>Bu Tutanak, taşınırın kaybolma, çalınma  fire gibi herhangi bir nedenle yok olması  kullanılamaz hale gelmesi nedeniyle kayıtlardan düşülmesini sağlamak amacıyla üç nüsha olarak düzenlenir ve verilen yetki çerçevesinde üst yönetici veya harcama yetkilisi tarafından onaylanır. </a:t>
            </a:r>
            <a:r>
              <a:rPr lang="tr-TR" altLang="tr-TR" sz="2400" b="1" dirty="0" smtClean="0">
                <a:latin typeface="Arial" charset="0"/>
              </a:rPr>
              <a:t>Bir nüshası, çıkış kaydına esas olmak üzere düzenlenen Taşınır İşlem Fişine,</a:t>
            </a:r>
            <a:r>
              <a:rPr lang="tr-TR" altLang="tr-TR" sz="2400" dirty="0" smtClean="0">
                <a:latin typeface="Arial" charset="0"/>
              </a:rPr>
              <a:t> </a:t>
            </a:r>
            <a:r>
              <a:rPr lang="tr-TR" altLang="tr-TR" sz="2400" b="1" dirty="0" smtClean="0">
                <a:latin typeface="Arial" charset="0"/>
              </a:rPr>
              <a:t>ikinci nüshası muhasebe birimine gönderilecek Taşınır İşlem Fişine eklenir.</a:t>
            </a:r>
            <a:r>
              <a:rPr lang="tr-TR" altLang="tr-TR" sz="2400" dirty="0" smtClean="0">
                <a:latin typeface="Arial" charset="0"/>
              </a:rPr>
              <a:t> Diğer nüshası ise dosyada saklanır. Bu Tutanak, sayılan hallerin ortaya çıkması durumunda taşınır kayıt kontrol yetkilisince düzenlenir.</a:t>
            </a:r>
            <a:r>
              <a:rPr lang="tr-TR" altLang="tr-TR" sz="2400" dirty="0" smtClean="0">
                <a:latin typeface="Times New Roman" pitchFamily="18" charset="0"/>
              </a:rPr>
              <a:t> </a:t>
            </a:r>
          </a:p>
          <a:p>
            <a:pPr eaLnBrk="1" hangingPunct="1">
              <a:lnSpc>
                <a:spcPct val="90000"/>
              </a:lnSpc>
              <a:defRPr/>
            </a:pPr>
            <a:endParaRPr lang="tr-TR" altLang="tr-TR" sz="2400" dirty="0" smtClean="0"/>
          </a:p>
          <a:p>
            <a:pPr eaLnBrk="1" hangingPunct="1">
              <a:lnSpc>
                <a:spcPct val="90000"/>
              </a:lnSpc>
              <a:defRPr/>
            </a:pPr>
            <a:endParaRPr lang="tr-TR" altLang="tr-TR" sz="2400" dirty="0" smtClean="0"/>
          </a:p>
        </p:txBody>
      </p:sp>
    </p:spTree>
    <p:extLst>
      <p:ext uri="{BB962C8B-B14F-4D97-AF65-F5344CB8AC3E}">
        <p14:creationId xmlns:p14="http://schemas.microsoft.com/office/powerpoint/2010/main" val="28106351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404813"/>
            <a:ext cx="8074025" cy="404812"/>
          </a:xfrm>
        </p:spPr>
        <p:txBody>
          <a:bodyPr anchorCtr="0">
            <a:normAutofit fontScale="90000"/>
          </a:bodyPr>
          <a:lstStyle/>
          <a:p>
            <a:pPr eaLnBrk="1" hangingPunct="1">
              <a:defRPr/>
            </a:pPr>
            <a:r>
              <a:rPr lang="tr-TR" altLang="tr-TR" sz="3200" smtClean="0">
                <a:solidFill>
                  <a:schemeClr val="accent2"/>
                </a:solidFill>
                <a:effectLst>
                  <a:outerShdw blurRad="38100" dist="38100" dir="2700000" algn="tl">
                    <a:srgbClr val="000000"/>
                  </a:outerShdw>
                </a:effectLst>
                <a:latin typeface="Times New Roman" pitchFamily="18" charset="0"/>
              </a:rPr>
              <a:t>TAŞINIR MAL YÖNETMELİĞİ</a:t>
            </a:r>
          </a:p>
        </p:txBody>
      </p:sp>
      <p:pic>
        <p:nvPicPr>
          <p:cNvPr id="44035"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792163" y="1196975"/>
            <a:ext cx="8351837" cy="5256213"/>
          </a:xfrm>
          <a:ln>
            <a:solidFill>
              <a:schemeClr val="accent2"/>
            </a:solidFill>
            <a:miter lim="800000"/>
            <a:headEnd/>
            <a:tailEnd/>
          </a:ln>
        </p:spPr>
      </p:pic>
      <p:sp>
        <p:nvSpPr>
          <p:cNvPr id="44036" name="Line 5"/>
          <p:cNvSpPr>
            <a:spLocks noChangeShapeType="1"/>
          </p:cNvSpPr>
          <p:nvPr/>
        </p:nvSpPr>
        <p:spPr bwMode="auto">
          <a:xfrm>
            <a:off x="684213" y="908050"/>
            <a:ext cx="7993062" cy="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44037" name="Rectangle 6"/>
          <p:cNvSpPr>
            <a:spLocks noChangeArrowheads="1"/>
          </p:cNvSpPr>
          <p:nvPr/>
        </p:nvSpPr>
        <p:spPr bwMode="auto">
          <a:xfrm rot="-1531633">
            <a:off x="706438" y="2108200"/>
            <a:ext cx="7967662"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tr-TR" altLang="tr-TR" sz="6000">
              <a:solidFill>
                <a:srgbClr val="FF3300"/>
              </a:solidFill>
            </a:endParaRPr>
          </a:p>
          <a:p>
            <a:pPr eaLnBrk="1" hangingPunct="1"/>
            <a:r>
              <a:rPr lang="tr-TR" altLang="tr-TR" sz="6500">
                <a:solidFill>
                  <a:srgbClr val="FF3300"/>
                </a:solidFill>
              </a:rPr>
              <a:t>      </a:t>
            </a:r>
            <a:r>
              <a:rPr lang="tr-TR" altLang="tr-TR" sz="6000">
                <a:solidFill>
                  <a:srgbClr val="FF3300"/>
                </a:solidFill>
              </a:rPr>
              <a:t>ÖRNEK</a:t>
            </a:r>
            <a:endParaRPr lang="tr-TR" altLang="tr-TR" sz="6500">
              <a:solidFill>
                <a:srgbClr val="FF3300"/>
              </a:solidFill>
              <a:latin typeface="Arial" charset="0"/>
            </a:endParaRPr>
          </a:p>
        </p:txBody>
      </p:sp>
    </p:spTree>
    <p:extLst>
      <p:ext uri="{BB962C8B-B14F-4D97-AF65-F5344CB8AC3E}">
        <p14:creationId xmlns:p14="http://schemas.microsoft.com/office/powerpoint/2010/main" val="16208589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290513"/>
            <a:ext cx="8074025" cy="909637"/>
          </a:xfrm>
        </p:spPr>
        <p:txBody>
          <a:bodyPr anchorCtr="0"/>
          <a:lstStyle/>
          <a:p>
            <a:pPr eaLnBrk="1" hangingPunct="1">
              <a:defRPr/>
            </a:pPr>
            <a:r>
              <a:rPr lang="tr-TR" altLang="tr-TR" b="1" smtClean="0">
                <a:solidFill>
                  <a:srgbClr val="0066FF"/>
                </a:solidFill>
                <a:effectLst>
                  <a:outerShdw blurRad="38100" dist="38100" dir="2700000" algn="tl">
                    <a:srgbClr val="000000"/>
                  </a:outerShdw>
                </a:effectLst>
              </a:rPr>
              <a:t>Taşınır mal  nedir</a:t>
            </a:r>
            <a:r>
              <a:rPr lang="tr-TR" altLang="tr-TR" smtClean="0">
                <a:solidFill>
                  <a:srgbClr val="0066FF"/>
                </a:solidFill>
                <a:effectLst>
                  <a:outerShdw blurRad="38100" dist="38100" dir="2700000" algn="tl">
                    <a:srgbClr val="000000"/>
                  </a:outerShdw>
                </a:effectLst>
              </a:rPr>
              <a:t> ?</a:t>
            </a:r>
          </a:p>
        </p:txBody>
      </p:sp>
      <p:sp>
        <p:nvSpPr>
          <p:cNvPr id="4099" name="Rectangle 3"/>
          <p:cNvSpPr>
            <a:spLocks noGrp="1" noChangeArrowheads="1"/>
          </p:cNvSpPr>
          <p:nvPr>
            <p:ph type="body" idx="4294967295"/>
          </p:nvPr>
        </p:nvSpPr>
        <p:spPr>
          <a:xfrm>
            <a:off x="0" y="1412875"/>
            <a:ext cx="8496300" cy="4525963"/>
          </a:xfrm>
          <a:solidFill>
            <a:schemeClr val="accent1"/>
          </a:solidFill>
        </p:spPr>
        <p:txBody>
          <a:bodyPr/>
          <a:lstStyle/>
          <a:p>
            <a:pPr eaLnBrk="1" hangingPunct="1">
              <a:defRPr/>
            </a:pPr>
            <a:endParaRPr lang="tr-TR" altLang="tr-TR" sz="3500" dirty="0" smtClean="0">
              <a:solidFill>
                <a:srgbClr val="66CCFF"/>
              </a:solidFill>
              <a:effectLst>
                <a:outerShdw blurRad="38100" dist="38100" dir="2700000" algn="tl">
                  <a:srgbClr val="000000"/>
                </a:outerShdw>
              </a:effectLst>
              <a:latin typeface="Arial" charset="0"/>
            </a:endParaRPr>
          </a:p>
          <a:p>
            <a:pPr algn="just" eaLnBrk="1" hangingPunct="1">
              <a:defRPr/>
            </a:pPr>
            <a:r>
              <a:rPr lang="tr-TR" altLang="tr-TR" sz="3500" dirty="0" smtClean="0">
                <a:latin typeface="Arial" charset="0"/>
              </a:rPr>
              <a:t>Taşınır kod listesinde hesap karşılığı olan ve bir yer den başka bir yere taşınabilen tüketim veya dayanıklı demirbaşlar, mobilya,  cihaz, makine </a:t>
            </a:r>
            <a:r>
              <a:rPr lang="tr-TR" altLang="tr-TR" sz="3500" dirty="0" err="1" smtClean="0">
                <a:latin typeface="Arial" charset="0"/>
              </a:rPr>
              <a:t>vb</a:t>
            </a:r>
            <a:r>
              <a:rPr lang="tr-TR" altLang="tr-TR" sz="3500" dirty="0" smtClean="0">
                <a:latin typeface="Arial" charset="0"/>
              </a:rPr>
              <a:t> ürünlere taşınır denir.</a:t>
            </a:r>
          </a:p>
        </p:txBody>
      </p:sp>
    </p:spTree>
    <p:extLst>
      <p:ext uri="{BB962C8B-B14F-4D97-AF65-F5344CB8AC3E}">
        <p14:creationId xmlns:p14="http://schemas.microsoft.com/office/powerpoint/2010/main" val="252553117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idx="4294967295"/>
          </p:nvPr>
        </p:nvSpPr>
        <p:spPr>
          <a:xfrm>
            <a:off x="1155700" y="863600"/>
            <a:ext cx="7988300" cy="344488"/>
          </a:xfrm>
        </p:spPr>
        <p:txBody>
          <a:bodyPr anchorCtr="0">
            <a:normAutofit fontScale="90000"/>
          </a:bodyPr>
          <a:lstStyle/>
          <a:p>
            <a:pPr algn="l" eaLnBrk="1" hangingPunct="1">
              <a:defRPr/>
            </a:pPr>
            <a:r>
              <a:rPr lang="tr-TR" altLang="tr-TR" sz="3200" b="1" dirty="0">
                <a:solidFill>
                  <a:srgbClr val="FF3300"/>
                </a:solidFill>
                <a:effectLst>
                  <a:outerShdw blurRad="38100" dist="38100" dir="2700000" algn="tl">
                    <a:srgbClr val="000000"/>
                  </a:outerShdw>
                </a:effectLst>
              </a:rPr>
              <a:t>Defterler</a:t>
            </a:r>
            <a:r>
              <a:rPr lang="tr-TR" altLang="tr-TR" sz="3200" dirty="0">
                <a:solidFill>
                  <a:srgbClr val="FF3300"/>
                </a:solidFill>
                <a:effectLst>
                  <a:outerShdw blurRad="38100" dist="38100" dir="2700000" algn="tl">
                    <a:srgbClr val="000000"/>
                  </a:outerShdw>
                </a:effectLst>
              </a:rPr>
              <a:t> </a:t>
            </a: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47107" name="Rectangle 3"/>
          <p:cNvSpPr>
            <a:spLocks noGrp="1" noChangeArrowheads="1"/>
          </p:cNvSpPr>
          <p:nvPr>
            <p:ph type="subTitle" idx="4294967295"/>
          </p:nvPr>
        </p:nvSpPr>
        <p:spPr>
          <a:xfrm>
            <a:off x="1008063" y="1412875"/>
            <a:ext cx="8135937" cy="4895850"/>
          </a:xfrm>
          <a:solidFill>
            <a:srgbClr val="DBFAFD"/>
          </a:solidFill>
          <a:ln>
            <a:solidFill>
              <a:schemeClr val="accent2"/>
            </a:solidFill>
            <a:miter lim="800000"/>
            <a:headEnd/>
            <a:tailEnd/>
          </a:ln>
        </p:spPr>
        <p:txBody>
          <a:bodyPr/>
          <a:lstStyle/>
          <a:p>
            <a:pPr marL="0" indent="0" eaLnBrk="1" hangingPunct="1">
              <a:lnSpc>
                <a:spcPct val="80000"/>
              </a:lnSpc>
              <a:buFont typeface="Wingdings" pitchFamily="2" charset="2"/>
              <a:buNone/>
              <a:defRPr/>
            </a:pPr>
            <a:endParaRPr lang="tr-TR" altLang="tr-TR" sz="1200" b="1" dirty="0" smtClean="0">
              <a:solidFill>
                <a:srgbClr val="FF3300"/>
              </a:solidFill>
              <a:effectLst>
                <a:outerShdw blurRad="38100" dist="38100" dir="2700000" algn="tl">
                  <a:srgbClr val="000000"/>
                </a:outerShdw>
              </a:effectLst>
              <a:latin typeface="Arial" charset="0"/>
            </a:endParaRPr>
          </a:p>
          <a:p>
            <a:pPr marL="0" indent="0" algn="just" eaLnBrk="1" hangingPunct="1">
              <a:lnSpc>
                <a:spcPct val="80000"/>
              </a:lnSpc>
              <a:buFont typeface="Wingdings" pitchFamily="2" charset="2"/>
              <a:buNone/>
              <a:defRPr/>
            </a:pPr>
            <a:r>
              <a:rPr lang="tr-TR" altLang="tr-TR" sz="2400" dirty="0" smtClean="0">
                <a:latin typeface="Arial" charset="0"/>
              </a:rPr>
              <a:t>Taşınır işlemlerinde, özelliklerine göre tutulacak defterler şunlardır.</a:t>
            </a:r>
          </a:p>
          <a:p>
            <a:pPr marL="0" indent="0" algn="just" eaLnBrk="1" hangingPunct="1">
              <a:lnSpc>
                <a:spcPct val="80000"/>
              </a:lnSpc>
              <a:buFont typeface="Wingdings" pitchFamily="2" charset="2"/>
              <a:buNone/>
              <a:defRPr/>
            </a:pPr>
            <a:r>
              <a:rPr lang="tr-TR" altLang="tr-TR" sz="2400" b="1" i="1" dirty="0" smtClean="0">
                <a:solidFill>
                  <a:srgbClr val="FF3300"/>
                </a:solidFill>
                <a:effectLst>
                  <a:outerShdw blurRad="38100" dist="38100" dir="2700000" algn="tl">
                    <a:srgbClr val="000000"/>
                  </a:outerShdw>
                </a:effectLst>
                <a:latin typeface="Arial" charset="0"/>
              </a:rPr>
              <a:t>a) Tüketim Malzemeleri Defteri</a:t>
            </a:r>
            <a:r>
              <a:rPr lang="tr-TR" altLang="tr-TR" sz="2400" dirty="0" smtClean="0">
                <a:solidFill>
                  <a:srgbClr val="FF3300"/>
                </a:solidFill>
                <a:effectLst>
                  <a:outerShdw blurRad="38100" dist="38100" dir="2700000" algn="tl">
                    <a:srgbClr val="000000"/>
                  </a:outerShdw>
                </a:effectLst>
                <a:latin typeface="Arial" charset="0"/>
              </a:rPr>
              <a:t> </a:t>
            </a:r>
            <a:r>
              <a:rPr lang="tr-TR" altLang="tr-TR" sz="2400" b="1" dirty="0" smtClean="0">
                <a:solidFill>
                  <a:srgbClr val="FF3300"/>
                </a:solidFill>
                <a:effectLst>
                  <a:outerShdw blurRad="38100" dist="38100" dir="2700000" algn="tl">
                    <a:srgbClr val="000000"/>
                  </a:outerShdw>
                </a:effectLst>
                <a:latin typeface="Arial" charset="0"/>
              </a:rPr>
              <a:t>:</a:t>
            </a:r>
            <a:r>
              <a:rPr lang="tr-TR" altLang="tr-TR" sz="2400" dirty="0" smtClean="0">
                <a:latin typeface="Arial" charset="0"/>
              </a:rPr>
              <a:t>Taşınır Kod Listesinin 150 bölümünde yer alan tüketim malzemelerinin giriş ve çıkış kayıtları için kullanılır. </a:t>
            </a:r>
          </a:p>
          <a:p>
            <a:pPr marL="0" indent="0" algn="just" eaLnBrk="1" hangingPunct="1">
              <a:lnSpc>
                <a:spcPct val="80000"/>
              </a:lnSpc>
              <a:buFont typeface="Wingdings" pitchFamily="2" charset="2"/>
              <a:buNone/>
              <a:defRPr/>
            </a:pPr>
            <a:r>
              <a:rPr lang="tr-TR" altLang="tr-TR" sz="2400" b="1" i="1" dirty="0" smtClean="0">
                <a:solidFill>
                  <a:srgbClr val="FF3300"/>
                </a:solidFill>
                <a:effectLst>
                  <a:outerShdw blurRad="38100" dist="38100" dir="2700000" algn="tl">
                    <a:srgbClr val="000000"/>
                  </a:outerShdw>
                </a:effectLst>
                <a:latin typeface="Arial" charset="0"/>
              </a:rPr>
              <a:t>b) Dayanıklı Taşınırlar Defteri :</a:t>
            </a:r>
            <a:r>
              <a:rPr lang="tr-TR" altLang="tr-TR" sz="2400" dirty="0" smtClean="0">
                <a:latin typeface="Arial" charset="0"/>
              </a:rPr>
              <a:t> Taşınır Kod Listesinin 253-254-255 bölümünde yer alan dayanıklı taşınırların kayıtları için kullanılır. </a:t>
            </a:r>
          </a:p>
          <a:p>
            <a:pPr marL="0" indent="0" algn="just" eaLnBrk="1" hangingPunct="1">
              <a:lnSpc>
                <a:spcPct val="80000"/>
              </a:lnSpc>
              <a:buFont typeface="Wingdings" pitchFamily="2" charset="2"/>
              <a:buNone/>
              <a:defRPr/>
            </a:pPr>
            <a:r>
              <a:rPr lang="tr-TR" altLang="tr-TR" sz="2400" b="1" i="1" dirty="0" smtClean="0">
                <a:solidFill>
                  <a:srgbClr val="FF3300"/>
                </a:solidFill>
                <a:effectLst>
                  <a:outerShdw blurRad="38100" dist="38100" dir="2700000" algn="tl">
                    <a:srgbClr val="000000"/>
                  </a:outerShdw>
                </a:effectLst>
                <a:latin typeface="Arial" charset="0"/>
              </a:rPr>
              <a:t>c) Müze Defteri :</a:t>
            </a:r>
            <a:r>
              <a:rPr lang="tr-TR" altLang="tr-TR" sz="2400" dirty="0" smtClean="0">
                <a:latin typeface="Arial" charset="0"/>
              </a:rPr>
              <a:t> Müzelerde sergilenen veya sergilenmek üzere muhafaza altında bulundurulan taşınırlar için tutulur.  </a:t>
            </a:r>
          </a:p>
          <a:p>
            <a:pPr marL="0" indent="0" algn="just" eaLnBrk="1" hangingPunct="1">
              <a:lnSpc>
                <a:spcPct val="80000"/>
              </a:lnSpc>
              <a:buFont typeface="Wingdings" pitchFamily="2" charset="2"/>
              <a:buNone/>
              <a:defRPr/>
            </a:pPr>
            <a:r>
              <a:rPr lang="tr-TR" altLang="tr-TR" sz="2400" b="1" i="1" dirty="0" smtClean="0">
                <a:solidFill>
                  <a:srgbClr val="FF3300"/>
                </a:solidFill>
                <a:effectLst>
                  <a:outerShdw blurRad="38100" dist="38100" dir="2700000" algn="tl">
                    <a:srgbClr val="000000"/>
                  </a:outerShdw>
                </a:effectLst>
                <a:latin typeface="Arial" charset="0"/>
              </a:rPr>
              <a:t>ç) Kütüphane Defteri :</a:t>
            </a:r>
            <a:r>
              <a:rPr lang="tr-TR" altLang="tr-TR" sz="2400" dirty="0" smtClean="0">
                <a:latin typeface="Arial" charset="0"/>
              </a:rPr>
              <a:t> Kütüphanelerdeki yazma ve basma nadir eserler ile kitap ve kitap dışı materyal için tutulur. </a:t>
            </a:r>
          </a:p>
          <a:p>
            <a:pPr marL="0" indent="0" eaLnBrk="1" hangingPunct="1">
              <a:lnSpc>
                <a:spcPct val="80000"/>
              </a:lnSpc>
              <a:buFont typeface="Wingdings" pitchFamily="2" charset="2"/>
              <a:buNone/>
              <a:defRPr/>
            </a:pPr>
            <a:endParaRPr lang="tr-TR" altLang="tr-TR" sz="2400" b="1" dirty="0" smtClean="0">
              <a:latin typeface="Arial" charset="0"/>
            </a:endParaRPr>
          </a:p>
        </p:txBody>
      </p:sp>
      <p:pic>
        <p:nvPicPr>
          <p:cNvPr id="45060"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7"/>
          <p:cNvSpPr>
            <a:spLocks noChangeArrowheads="1"/>
          </p:cNvSpPr>
          <p:nvPr/>
        </p:nvSpPr>
        <p:spPr bwMode="auto">
          <a:xfrm>
            <a:off x="3203575" y="981075"/>
            <a:ext cx="56880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315306129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ChangeArrowheads="1"/>
          </p:cNvSpPr>
          <p:nvPr/>
        </p:nvSpPr>
        <p:spPr bwMode="auto">
          <a:xfrm>
            <a:off x="3059113" y="549275"/>
            <a:ext cx="56880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2400" b="1">
              <a:solidFill>
                <a:schemeClr val="accent2"/>
              </a:solidFill>
              <a:latin typeface="Times New Roman" pitchFamily="18" charset="0"/>
            </a:endParaRPr>
          </a:p>
        </p:txBody>
      </p:sp>
      <p:pic>
        <p:nvPicPr>
          <p:cNvPr id="46084" name="Picture 4654"/>
          <p:cNvPicPr>
            <a:picLocks noGrp="1" noChangeAspect="1" noChangeArrowheads="1"/>
          </p:cNvPicPr>
          <p:nvPr>
            <p:ph type="subTitle" idx="4294967295"/>
          </p:nvPr>
        </p:nvPicPr>
        <p:blipFill>
          <a:blip r:embed="rId4">
            <a:extLst>
              <a:ext uri="{28A0092B-C50C-407E-A947-70E740481C1C}">
                <a14:useLocalDpi xmlns:a14="http://schemas.microsoft.com/office/drawing/2010/main" val="0"/>
              </a:ext>
            </a:extLst>
          </a:blip>
          <a:srcRect/>
          <a:stretch>
            <a:fillRect/>
          </a:stretch>
        </p:blipFill>
        <p:spPr>
          <a:xfrm>
            <a:off x="0" y="693738"/>
            <a:ext cx="8642350" cy="5903912"/>
          </a:xfrm>
          <a:ln>
            <a:solidFill>
              <a:schemeClr val="accent2"/>
            </a:solidFill>
            <a:miter lim="800000"/>
            <a:headEnd/>
            <a:tailEnd/>
          </a:ln>
        </p:spPr>
      </p:pic>
      <p:sp>
        <p:nvSpPr>
          <p:cNvPr id="46085" name="Rectangle 7"/>
          <p:cNvSpPr>
            <a:spLocks noChangeArrowheads="1"/>
          </p:cNvSpPr>
          <p:nvPr/>
        </p:nvSpPr>
        <p:spPr bwMode="auto">
          <a:xfrm rot="-1700348">
            <a:off x="1116013" y="3068638"/>
            <a:ext cx="6883400" cy="128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tr-TR" altLang="tr-TR" sz="6000">
                <a:solidFill>
                  <a:srgbClr val="FF3300"/>
                </a:solidFill>
              </a:rPr>
              <a:t>     ÖRNEK</a:t>
            </a:r>
          </a:p>
          <a:p>
            <a:endParaRPr lang="tr-TR" altLang="tr-TR">
              <a:latin typeface="Arial" charset="0"/>
            </a:endParaRPr>
          </a:p>
        </p:txBody>
      </p:sp>
    </p:spTree>
    <p:extLst>
      <p:ext uri="{BB962C8B-B14F-4D97-AF65-F5344CB8AC3E}">
        <p14:creationId xmlns:p14="http://schemas.microsoft.com/office/powerpoint/2010/main" val="215481106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p:cNvPicPr>
            <a:picLocks noGrp="1" noChangeAspect="1" noChangeArrowheads="1"/>
          </p:cNvPicPr>
          <p:nvPr>
            <p:ph type="subTitle" idx="4294967295"/>
          </p:nvPr>
        </p:nvPicPr>
        <p:blipFill>
          <a:blip r:embed="rId4">
            <a:extLst>
              <a:ext uri="{28A0092B-C50C-407E-A947-70E740481C1C}">
                <a14:useLocalDpi xmlns:a14="http://schemas.microsoft.com/office/drawing/2010/main" val="0"/>
              </a:ext>
            </a:extLst>
          </a:blip>
          <a:srcRect/>
          <a:stretch>
            <a:fillRect/>
          </a:stretch>
        </p:blipFill>
        <p:spPr>
          <a:xfrm>
            <a:off x="430213" y="549275"/>
            <a:ext cx="8713787" cy="6048375"/>
          </a:xfrm>
          <a:ln>
            <a:solidFill>
              <a:schemeClr val="accent2"/>
            </a:solidFill>
            <a:miter lim="800000"/>
            <a:headEnd/>
            <a:tailEnd/>
          </a:ln>
        </p:spPr>
      </p:pic>
      <p:sp>
        <p:nvSpPr>
          <p:cNvPr id="47108" name="Rectangle 7"/>
          <p:cNvSpPr>
            <a:spLocks noChangeArrowheads="1"/>
          </p:cNvSpPr>
          <p:nvPr/>
        </p:nvSpPr>
        <p:spPr bwMode="auto">
          <a:xfrm rot="-1510258">
            <a:off x="827088" y="2789238"/>
            <a:ext cx="7172325" cy="128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tr-TR" altLang="tr-TR" sz="6000">
                <a:solidFill>
                  <a:srgbClr val="FF3300"/>
                </a:solidFill>
              </a:rPr>
              <a:t>     ÖRNEK</a:t>
            </a:r>
          </a:p>
          <a:p>
            <a:endParaRPr lang="tr-TR" altLang="tr-TR">
              <a:latin typeface="Arial" charset="0"/>
            </a:endParaRPr>
          </a:p>
        </p:txBody>
      </p:sp>
    </p:spTree>
    <p:extLst>
      <p:ext uri="{BB962C8B-B14F-4D97-AF65-F5344CB8AC3E}">
        <p14:creationId xmlns:p14="http://schemas.microsoft.com/office/powerpoint/2010/main" val="14420560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6"/>
          <p:cNvSpPr>
            <a:spLocks noChangeArrowheads="1"/>
          </p:cNvSpPr>
          <p:nvPr/>
        </p:nvSpPr>
        <p:spPr bwMode="auto">
          <a:xfrm>
            <a:off x="3059113" y="549275"/>
            <a:ext cx="56880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2400" b="1">
              <a:solidFill>
                <a:schemeClr val="accent2"/>
              </a:solidFill>
              <a:latin typeface="Times New Roman" pitchFamily="18" charset="0"/>
            </a:endParaRPr>
          </a:p>
        </p:txBody>
      </p:sp>
      <p:pic>
        <p:nvPicPr>
          <p:cNvPr id="48132" name="Picture 7"/>
          <p:cNvPicPr>
            <a:picLocks noGrp="1" noChangeAspect="1" noChangeArrowheads="1"/>
          </p:cNvPicPr>
          <p:nvPr>
            <p:ph type="subTitle" idx="4294967295"/>
          </p:nvPr>
        </p:nvPicPr>
        <p:blipFill>
          <a:blip r:embed="rId4">
            <a:extLst>
              <a:ext uri="{28A0092B-C50C-407E-A947-70E740481C1C}">
                <a14:useLocalDpi xmlns:a14="http://schemas.microsoft.com/office/drawing/2010/main" val="0"/>
              </a:ext>
            </a:extLst>
          </a:blip>
          <a:srcRect/>
          <a:stretch>
            <a:fillRect/>
          </a:stretch>
        </p:blipFill>
        <p:spPr>
          <a:xfrm>
            <a:off x="935038" y="476250"/>
            <a:ext cx="8208962" cy="6121400"/>
          </a:xfrm>
          <a:ln>
            <a:solidFill>
              <a:schemeClr val="accent2"/>
            </a:solidFill>
            <a:miter lim="800000"/>
            <a:headEnd/>
            <a:tailEnd/>
          </a:ln>
        </p:spPr>
      </p:pic>
      <p:sp>
        <p:nvSpPr>
          <p:cNvPr id="48133" name="Rectangle 7"/>
          <p:cNvSpPr>
            <a:spLocks noChangeArrowheads="1"/>
          </p:cNvSpPr>
          <p:nvPr/>
        </p:nvSpPr>
        <p:spPr bwMode="auto">
          <a:xfrm rot="-1904254">
            <a:off x="965200" y="3194050"/>
            <a:ext cx="70564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tr-TR" altLang="tr-TR" sz="6000">
                <a:solidFill>
                  <a:srgbClr val="FF3300"/>
                </a:solidFill>
              </a:rPr>
              <a:t>    ÖRNEK</a:t>
            </a:r>
            <a:endParaRPr lang="tr-TR" altLang="tr-TR" sz="6000">
              <a:solidFill>
                <a:srgbClr val="FF3300"/>
              </a:solidFill>
              <a:latin typeface="Arial" charset="0"/>
            </a:endParaRPr>
          </a:p>
        </p:txBody>
      </p:sp>
    </p:spTree>
    <p:extLst>
      <p:ext uri="{BB962C8B-B14F-4D97-AF65-F5344CB8AC3E}">
        <p14:creationId xmlns:p14="http://schemas.microsoft.com/office/powerpoint/2010/main" val="213258736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subTitle" idx="4294967295"/>
          </p:nvPr>
        </p:nvSpPr>
        <p:spPr>
          <a:xfrm>
            <a:off x="1008063" y="1052513"/>
            <a:ext cx="8135937" cy="5256212"/>
          </a:xfrm>
          <a:solidFill>
            <a:srgbClr val="DBFAFD"/>
          </a:solidFill>
          <a:ln>
            <a:solidFill>
              <a:schemeClr val="accent2"/>
            </a:solidFill>
            <a:miter lim="800000"/>
            <a:headEnd/>
            <a:tailEnd/>
          </a:ln>
        </p:spPr>
        <p:txBody>
          <a:bodyPr/>
          <a:lstStyle/>
          <a:p>
            <a:pPr marL="0" indent="0" eaLnBrk="1" hangingPunct="1">
              <a:buFont typeface="Wingdings" pitchFamily="2" charset="2"/>
              <a:buNone/>
              <a:defRPr/>
            </a:pPr>
            <a:endParaRPr lang="tr-TR" altLang="tr-TR" b="1" i="1" dirty="0" smtClean="0">
              <a:latin typeface="Times New Roman" pitchFamily="18" charset="0"/>
            </a:endParaRPr>
          </a:p>
          <a:p>
            <a:pPr marL="0" indent="0" eaLnBrk="1" hangingPunct="1">
              <a:buFont typeface="Wingdings" pitchFamily="2" charset="2"/>
              <a:buNone/>
              <a:defRPr/>
            </a:pPr>
            <a:endParaRPr lang="tr-TR" altLang="tr-TR" b="1" i="1" dirty="0" smtClean="0">
              <a:latin typeface="Times New Roman" pitchFamily="18" charset="0"/>
            </a:endParaRPr>
          </a:p>
          <a:p>
            <a:pPr marL="0" indent="0" algn="just" eaLnBrk="1" hangingPunct="1">
              <a:buFont typeface="Wingdings" pitchFamily="2" charset="2"/>
              <a:buNone/>
              <a:defRPr/>
            </a:pPr>
            <a:r>
              <a:rPr lang="tr-TR" altLang="tr-TR" b="1" i="1" dirty="0" smtClean="0">
                <a:solidFill>
                  <a:srgbClr val="FF3300"/>
                </a:solidFill>
                <a:effectLst>
                  <a:outerShdw blurRad="38100" dist="38100" dir="2700000" algn="tl">
                    <a:srgbClr val="000000"/>
                  </a:outerShdw>
                </a:effectLst>
                <a:latin typeface="Arial" charset="0"/>
              </a:rPr>
              <a:t>Taşınır İstek Belgesi :</a:t>
            </a:r>
            <a:r>
              <a:rPr lang="tr-TR" altLang="tr-TR" dirty="0" smtClean="0">
                <a:latin typeface="Arial" charset="0"/>
              </a:rPr>
              <a:t> Ambardan taşınır talep edildiğinde kullanılır ve talepte bulunan birim yetkilisinin onayını taşır.</a:t>
            </a:r>
          </a:p>
          <a:p>
            <a:pPr marL="0" indent="0" eaLnBrk="1" hangingPunct="1">
              <a:buFont typeface="Wingdings" pitchFamily="2" charset="2"/>
              <a:buNone/>
              <a:defRPr/>
            </a:pPr>
            <a:endParaRPr lang="tr-TR" altLang="tr-TR" sz="1400" dirty="0" smtClean="0">
              <a:latin typeface="Arial" charset="0"/>
            </a:endParaRPr>
          </a:p>
          <a:p>
            <a:pPr marL="0" indent="0" eaLnBrk="1" hangingPunct="1">
              <a:buFont typeface="Wingdings" pitchFamily="2" charset="2"/>
              <a:buNone/>
              <a:defRPr/>
            </a:pPr>
            <a:r>
              <a:rPr lang="tr-TR" altLang="tr-TR" dirty="0" smtClean="0">
                <a:latin typeface="Times New Roman" pitchFamily="18" charset="0"/>
              </a:rPr>
              <a:t>	</a:t>
            </a:r>
          </a:p>
        </p:txBody>
      </p:sp>
      <p:pic>
        <p:nvPicPr>
          <p:cNvPr id="49155"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54587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3059113" y="476250"/>
            <a:ext cx="56880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2400" b="1">
              <a:solidFill>
                <a:schemeClr val="accent2"/>
              </a:solidFill>
              <a:latin typeface="Times New Roman" pitchFamily="18" charset="0"/>
            </a:endParaRPr>
          </a:p>
        </p:txBody>
      </p:sp>
      <p:pic>
        <p:nvPicPr>
          <p:cNvPr id="501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76250"/>
            <a:ext cx="8424862" cy="6121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1" name="Rectangle 7"/>
          <p:cNvSpPr>
            <a:spLocks noChangeArrowheads="1"/>
          </p:cNvSpPr>
          <p:nvPr/>
        </p:nvSpPr>
        <p:spPr bwMode="auto">
          <a:xfrm rot="-1356358">
            <a:off x="1116013" y="2959100"/>
            <a:ext cx="6915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tr-TR" altLang="tr-TR" sz="6000">
                <a:solidFill>
                  <a:srgbClr val="FF3300"/>
                </a:solidFill>
              </a:rPr>
              <a:t>      ÖRNEK</a:t>
            </a:r>
            <a:endParaRPr lang="tr-TR" altLang="tr-TR" sz="6000">
              <a:solidFill>
                <a:srgbClr val="FF3300"/>
              </a:solidFill>
              <a:latin typeface="Arial" charset="0"/>
            </a:endParaRPr>
          </a:p>
        </p:txBody>
      </p:sp>
    </p:spTree>
    <p:extLst>
      <p:ext uri="{BB962C8B-B14F-4D97-AF65-F5344CB8AC3E}">
        <p14:creationId xmlns:p14="http://schemas.microsoft.com/office/powerpoint/2010/main" val="289547959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1008063" y="765175"/>
            <a:ext cx="8135937" cy="5543550"/>
          </a:xfrm>
          <a:solidFill>
            <a:srgbClr val="DBFAFD"/>
          </a:solidFill>
          <a:ln>
            <a:solidFill>
              <a:schemeClr val="accent2"/>
            </a:solidFill>
            <a:miter lim="800000"/>
            <a:headEnd/>
            <a:tailEnd/>
          </a:ln>
        </p:spPr>
        <p:txBody>
          <a:bodyPr/>
          <a:lstStyle/>
          <a:p>
            <a:pPr marL="0" indent="0" eaLnBrk="1" hangingPunct="1">
              <a:spcBef>
                <a:spcPct val="0"/>
              </a:spcBef>
              <a:buFont typeface="Wingdings" pitchFamily="2" charset="2"/>
              <a:buNone/>
              <a:defRPr/>
            </a:pPr>
            <a:endParaRPr lang="tr-TR" altLang="tr-TR" sz="3500" b="1" i="1" dirty="0" smtClean="0">
              <a:latin typeface="Times New Roman" pitchFamily="18" charset="0"/>
            </a:endParaRPr>
          </a:p>
          <a:p>
            <a:pPr marL="0" indent="0" algn="just" eaLnBrk="1" hangingPunct="1">
              <a:spcBef>
                <a:spcPct val="0"/>
              </a:spcBef>
              <a:buFont typeface="Wingdings" pitchFamily="2" charset="2"/>
              <a:buNone/>
              <a:defRPr/>
            </a:pPr>
            <a:r>
              <a:rPr lang="tr-TR" altLang="tr-TR" sz="3500" b="1" i="1" dirty="0" smtClean="0">
                <a:solidFill>
                  <a:srgbClr val="FF3300"/>
                </a:solidFill>
                <a:effectLst>
                  <a:outerShdw blurRad="38100" dist="38100" dir="2700000" algn="tl">
                    <a:srgbClr val="000000"/>
                  </a:outerShdw>
                </a:effectLst>
                <a:latin typeface="Arial" charset="0"/>
              </a:rPr>
              <a:t>Taşınır Geçici Alındısı:</a:t>
            </a:r>
            <a:r>
              <a:rPr lang="tr-TR" altLang="tr-TR" sz="3500" dirty="0" smtClean="0">
                <a:latin typeface="Arial" charset="0"/>
              </a:rPr>
              <a:t> Muayene ve kabul işlemi derhal yapılamayan hallerde, taşınırların geçici olarak teslim alınmasında düzenlenir.</a:t>
            </a:r>
          </a:p>
        </p:txBody>
      </p:sp>
      <p:pic>
        <p:nvPicPr>
          <p:cNvPr id="51203"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382816939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6"/>
          <p:cNvSpPr>
            <a:spLocks noChangeArrowheads="1"/>
          </p:cNvSpPr>
          <p:nvPr/>
        </p:nvSpPr>
        <p:spPr bwMode="auto">
          <a:xfrm>
            <a:off x="3059113" y="549275"/>
            <a:ext cx="56880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2400" b="1">
              <a:solidFill>
                <a:schemeClr val="accent2"/>
              </a:solidFill>
              <a:latin typeface="Times New Roman" pitchFamily="18" charset="0"/>
            </a:endParaRPr>
          </a:p>
        </p:txBody>
      </p:sp>
      <p:pic>
        <p:nvPicPr>
          <p:cNvPr id="5222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838200"/>
            <a:ext cx="8497887" cy="58308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2229" name="Rectangle 8"/>
          <p:cNvSpPr>
            <a:spLocks noChangeArrowheads="1"/>
          </p:cNvSpPr>
          <p:nvPr/>
        </p:nvSpPr>
        <p:spPr bwMode="auto">
          <a:xfrm rot="-1841111">
            <a:off x="900113" y="2717800"/>
            <a:ext cx="70993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tr-TR" altLang="tr-TR" sz="6000">
                <a:solidFill>
                  <a:srgbClr val="FF3300"/>
                </a:solidFill>
              </a:rPr>
              <a:t>      ÖRNEK</a:t>
            </a:r>
          </a:p>
        </p:txBody>
      </p:sp>
    </p:spTree>
    <p:extLst>
      <p:ext uri="{BB962C8B-B14F-4D97-AF65-F5344CB8AC3E}">
        <p14:creationId xmlns:p14="http://schemas.microsoft.com/office/powerpoint/2010/main" val="110059845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subTitle" idx="4294967295"/>
          </p:nvPr>
        </p:nvSpPr>
        <p:spPr>
          <a:xfrm>
            <a:off x="1008063" y="692150"/>
            <a:ext cx="8135937" cy="5616575"/>
          </a:xfrm>
          <a:solidFill>
            <a:srgbClr val="DBFAFD"/>
          </a:solidFill>
          <a:ln>
            <a:solidFill>
              <a:schemeClr val="accent2"/>
            </a:solidFill>
            <a:miter lim="800000"/>
            <a:headEnd/>
            <a:tailEnd/>
          </a:ln>
        </p:spPr>
        <p:txBody>
          <a:bodyPr/>
          <a:lstStyle/>
          <a:p>
            <a:pPr marL="0" indent="0" algn="just" eaLnBrk="1" hangingPunct="1">
              <a:lnSpc>
                <a:spcPct val="90000"/>
              </a:lnSpc>
              <a:buFont typeface="Wingdings" pitchFamily="2" charset="2"/>
              <a:buNone/>
              <a:defRPr/>
            </a:pPr>
            <a:r>
              <a:rPr lang="tr-TR" altLang="tr-TR" sz="2800" b="1" i="1" dirty="0" smtClean="0">
                <a:solidFill>
                  <a:srgbClr val="FF3300"/>
                </a:solidFill>
                <a:effectLst>
                  <a:outerShdw blurRad="38100" dist="38100" dir="2700000" algn="tl">
                    <a:srgbClr val="000000"/>
                  </a:outerShdw>
                </a:effectLst>
                <a:latin typeface="Arial" charset="0"/>
              </a:rPr>
              <a:t>Ambar Devir ve Teslim Tutanağı :</a:t>
            </a:r>
            <a:r>
              <a:rPr lang="tr-TR" altLang="tr-TR" sz="2800" dirty="0" smtClean="0">
                <a:latin typeface="Arial" charset="0"/>
              </a:rPr>
              <a:t> Taşınır kayıt ve kontrol yetkilileri arasındaki ambar devir ve teslim alma işlemlerinde düzenlenir. Taşınırlar tutanağa taşınır kodları itibarıyla kaydedilir. Kayıtlara göre ambarda bulunması gereken taşınırlar ile sayımda fiilen bulunan miktarlar, varsa fazla ve noksanlar Tutanakta gösterilir. Tutanak üç nüsha düzenlenir, bir nüshası devredene, bir nüshası devir alana verilir ve üçüncü nüshası dosyasında saklanır.</a:t>
            </a:r>
          </a:p>
          <a:p>
            <a:pPr marL="0" indent="0" eaLnBrk="1" hangingPunct="1">
              <a:lnSpc>
                <a:spcPct val="90000"/>
              </a:lnSpc>
              <a:buFont typeface="Wingdings" pitchFamily="2" charset="2"/>
              <a:buNone/>
              <a:defRPr/>
            </a:pPr>
            <a:endParaRPr lang="tr-TR" altLang="tr-TR" sz="2800" dirty="0" smtClean="0">
              <a:latin typeface="Arial" charset="0"/>
            </a:endParaRPr>
          </a:p>
        </p:txBody>
      </p:sp>
      <p:pic>
        <p:nvPicPr>
          <p:cNvPr id="53251"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340832042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7"/>
          <p:cNvPicPr>
            <a:picLocks noGrp="1" noChangeAspect="1" noChangeArrowheads="1"/>
          </p:cNvPicPr>
          <p:nvPr>
            <p:ph type="subTitle" idx="4294967295"/>
          </p:nvPr>
        </p:nvPicPr>
        <p:blipFill>
          <a:blip r:embed="rId4">
            <a:extLst>
              <a:ext uri="{28A0092B-C50C-407E-A947-70E740481C1C}">
                <a14:useLocalDpi xmlns:a14="http://schemas.microsoft.com/office/drawing/2010/main" val="0"/>
              </a:ext>
            </a:extLst>
          </a:blip>
          <a:srcRect/>
          <a:stretch>
            <a:fillRect/>
          </a:stretch>
        </p:blipFill>
        <p:spPr>
          <a:xfrm>
            <a:off x="935038" y="476250"/>
            <a:ext cx="8208962" cy="5684838"/>
          </a:xfrm>
          <a:ln>
            <a:solidFill>
              <a:schemeClr val="accent2"/>
            </a:solidFill>
            <a:miter lim="800000"/>
            <a:headEnd/>
            <a:tailEnd/>
          </a:ln>
        </p:spPr>
      </p:pic>
      <p:sp>
        <p:nvSpPr>
          <p:cNvPr id="54276" name="Rectangle 7"/>
          <p:cNvSpPr>
            <a:spLocks noChangeArrowheads="1"/>
          </p:cNvSpPr>
          <p:nvPr/>
        </p:nvSpPr>
        <p:spPr bwMode="auto">
          <a:xfrm rot="-1714901">
            <a:off x="1114425" y="2995613"/>
            <a:ext cx="688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tr-TR" altLang="tr-TR" sz="6000">
                <a:solidFill>
                  <a:srgbClr val="FF3300"/>
                </a:solidFill>
              </a:rPr>
              <a:t>      ÖRNEK</a:t>
            </a:r>
          </a:p>
        </p:txBody>
      </p:sp>
    </p:spTree>
    <p:extLst>
      <p:ext uri="{BB962C8B-B14F-4D97-AF65-F5344CB8AC3E}">
        <p14:creationId xmlns:p14="http://schemas.microsoft.com/office/powerpoint/2010/main" val="99663143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a:xfrm>
            <a:off x="1155700" y="577850"/>
            <a:ext cx="7988300" cy="342900"/>
          </a:xfrm>
        </p:spPr>
        <p:txBody>
          <a:bodyPr anchorCtr="0">
            <a:noAutofit/>
          </a:bodyPr>
          <a:lstStyle/>
          <a:p>
            <a:pPr eaLnBrk="1" hangingPunct="1">
              <a:defRPr/>
            </a:pPr>
            <a:r>
              <a:rPr lang="tr-TR" altLang="tr-TR" dirty="0" smtClean="0">
                <a:solidFill>
                  <a:srgbClr val="FF0000"/>
                </a:solidFill>
                <a:effectLst>
                  <a:outerShdw blurRad="38100" dist="38100" dir="2700000" algn="tl">
                    <a:srgbClr val="000000"/>
                  </a:outerShdw>
                </a:effectLst>
                <a:latin typeface="Times New Roman" pitchFamily="18" charset="0"/>
              </a:rPr>
              <a:t>Amaç</a:t>
            </a:r>
          </a:p>
        </p:txBody>
      </p:sp>
      <p:sp>
        <p:nvSpPr>
          <p:cNvPr id="5123" name="Rectangle 3"/>
          <p:cNvSpPr>
            <a:spLocks noGrp="1" noChangeArrowheads="1"/>
          </p:cNvSpPr>
          <p:nvPr>
            <p:ph type="subTitle" idx="4294967295"/>
          </p:nvPr>
        </p:nvSpPr>
        <p:spPr>
          <a:xfrm>
            <a:off x="503238" y="981075"/>
            <a:ext cx="8640762" cy="5543550"/>
          </a:xfrm>
          <a:solidFill>
            <a:srgbClr val="DBFAFD"/>
          </a:solidFill>
          <a:ln>
            <a:solidFill>
              <a:schemeClr val="accent2"/>
            </a:solidFill>
            <a:miter lim="800000"/>
            <a:headEnd/>
            <a:tailEnd/>
          </a:ln>
        </p:spPr>
        <p:txBody>
          <a:bodyPr/>
          <a:lstStyle/>
          <a:p>
            <a:pPr marL="0" indent="0" algn="just" eaLnBrk="1" hangingPunct="1">
              <a:buFont typeface="Wingdings" pitchFamily="2" charset="2"/>
              <a:buNone/>
              <a:defRPr/>
            </a:pPr>
            <a:r>
              <a:rPr lang="tr-TR" altLang="tr-TR" sz="3500" dirty="0" smtClean="0">
                <a:latin typeface="Arial" charset="0"/>
              </a:rPr>
              <a:t>Kaynağına ve edinme yöntemine bakılmaksızın kamu kurumlarına ait taşınır malların kaydı, muhafazası ve kullanımı ile yönetim hesabının verilmesi, </a:t>
            </a:r>
            <a:r>
              <a:rPr lang="tr-TR" sz="3600" dirty="0">
                <a:effectLst/>
              </a:rPr>
              <a:t>merkez ve taşrada taşınır yönetim sorumlularıyla bunlar adına görev yapacak olanların belirlenmesi ve kamu idareleri arasında taşınırların bedelsiz devri ile tahsisine ilişkin esas ve usulleri belirlemektir.</a:t>
            </a:r>
            <a:r>
              <a:rPr lang="tr-TR" altLang="tr-TR" sz="2400" dirty="0" smtClean="0">
                <a:latin typeface="Times New Roman" pitchFamily="18" charset="0"/>
              </a:rPr>
              <a:t> </a:t>
            </a:r>
          </a:p>
          <a:p>
            <a:pPr marL="0" indent="0" eaLnBrk="1" hangingPunct="1">
              <a:buFont typeface="Wingdings" pitchFamily="2" charset="2"/>
              <a:buNone/>
              <a:defRPr/>
            </a:pPr>
            <a:endParaRPr lang="tr-TR" altLang="tr-TR" sz="2400" b="1" dirty="0" smtClean="0">
              <a:latin typeface="Times New Roman" pitchFamily="18" charset="0"/>
            </a:endParaRPr>
          </a:p>
        </p:txBody>
      </p:sp>
      <p:pic>
        <p:nvPicPr>
          <p:cNvPr id="7172" name="Picture 4" descr="1pik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32487000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subTitle" idx="4294967295"/>
          </p:nvPr>
        </p:nvSpPr>
        <p:spPr>
          <a:xfrm>
            <a:off x="1008063" y="692150"/>
            <a:ext cx="8135937" cy="5616575"/>
          </a:xfrm>
          <a:solidFill>
            <a:srgbClr val="DBFAFD"/>
          </a:solidFill>
          <a:ln>
            <a:solidFill>
              <a:schemeClr val="accent2"/>
            </a:solidFill>
            <a:miter lim="800000"/>
            <a:headEnd/>
            <a:tailEnd/>
          </a:ln>
        </p:spPr>
        <p:txBody>
          <a:bodyPr/>
          <a:lstStyle/>
          <a:p>
            <a:pPr marL="0" indent="0" eaLnBrk="1" hangingPunct="1">
              <a:buFont typeface="Wingdings" pitchFamily="2" charset="2"/>
              <a:buNone/>
              <a:defRPr/>
            </a:pPr>
            <a:endParaRPr lang="tr-TR" altLang="tr-TR" b="1" i="1" dirty="0" smtClean="0">
              <a:latin typeface="Times New Roman" pitchFamily="18" charset="0"/>
            </a:endParaRPr>
          </a:p>
          <a:p>
            <a:pPr marL="0" indent="0" algn="just" eaLnBrk="1" hangingPunct="1">
              <a:buFont typeface="Wingdings" pitchFamily="2" charset="2"/>
              <a:buNone/>
              <a:defRPr/>
            </a:pPr>
            <a:r>
              <a:rPr lang="tr-TR" altLang="tr-TR" b="1" i="1" dirty="0" smtClean="0">
                <a:solidFill>
                  <a:srgbClr val="FF3300"/>
                </a:solidFill>
                <a:effectLst>
                  <a:outerShdw blurRad="38100" dist="38100" dir="2700000" algn="tl">
                    <a:srgbClr val="000000"/>
                  </a:outerShdw>
                </a:effectLst>
                <a:latin typeface="Arial" charset="0"/>
              </a:rPr>
              <a:t>Sayım Tutanağı :</a:t>
            </a:r>
            <a:r>
              <a:rPr lang="tr-TR" altLang="tr-TR" dirty="0" smtClean="0">
                <a:latin typeface="Arial" charset="0"/>
              </a:rPr>
              <a:t> Taşınırların sayım işlemlerinde taşınır </a:t>
            </a:r>
            <a:r>
              <a:rPr lang="tr-TR" altLang="tr-TR" dirty="0" err="1" smtClean="0">
                <a:latin typeface="Arial" charset="0"/>
              </a:rPr>
              <a:t>II.inci</a:t>
            </a:r>
            <a:r>
              <a:rPr lang="tr-TR" altLang="tr-TR" dirty="0" smtClean="0">
                <a:latin typeface="Arial" charset="0"/>
              </a:rPr>
              <a:t> düzey detay kodu itibarıyla düzenlenir ve </a:t>
            </a:r>
            <a:r>
              <a:rPr lang="tr-TR" altLang="tr-TR" sz="2800" dirty="0" smtClean="0">
                <a:latin typeface="Arial" charset="0"/>
              </a:rPr>
              <a:t>Ambar sayım sonucunu gösterir.</a:t>
            </a:r>
          </a:p>
          <a:p>
            <a:pPr marL="0" indent="0" eaLnBrk="1" hangingPunct="1">
              <a:buFont typeface="Wingdings" pitchFamily="2" charset="2"/>
              <a:buNone/>
              <a:defRPr/>
            </a:pPr>
            <a:endParaRPr lang="tr-TR" altLang="tr-TR" dirty="0" smtClean="0">
              <a:latin typeface="Arial" charset="0"/>
            </a:endParaRPr>
          </a:p>
        </p:txBody>
      </p:sp>
      <p:pic>
        <p:nvPicPr>
          <p:cNvPr id="55299"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330014783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6"/>
          <p:cNvSpPr>
            <a:spLocks noChangeArrowheads="1"/>
          </p:cNvSpPr>
          <p:nvPr/>
        </p:nvSpPr>
        <p:spPr bwMode="auto">
          <a:xfrm>
            <a:off x="3059113" y="549275"/>
            <a:ext cx="56880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2400" b="1">
              <a:solidFill>
                <a:schemeClr val="accent2"/>
              </a:solidFill>
              <a:latin typeface="Times New Roman" pitchFamily="18" charset="0"/>
            </a:endParaRPr>
          </a:p>
        </p:txBody>
      </p:sp>
      <p:pic>
        <p:nvPicPr>
          <p:cNvPr id="56324" name="Picture 7"/>
          <p:cNvPicPr>
            <a:picLocks noGrp="1" noChangeAspect="1" noChangeArrowheads="1"/>
          </p:cNvPicPr>
          <p:nvPr>
            <p:ph type="subTitle" idx="4294967295"/>
          </p:nvPr>
        </p:nvPicPr>
        <p:blipFill>
          <a:blip r:embed="rId4">
            <a:extLst>
              <a:ext uri="{28A0092B-C50C-407E-A947-70E740481C1C}">
                <a14:useLocalDpi xmlns:a14="http://schemas.microsoft.com/office/drawing/2010/main" val="0"/>
              </a:ext>
            </a:extLst>
          </a:blip>
          <a:srcRect/>
          <a:stretch>
            <a:fillRect/>
          </a:stretch>
        </p:blipFill>
        <p:spPr>
          <a:xfrm>
            <a:off x="0" y="620713"/>
            <a:ext cx="8353425" cy="5976937"/>
          </a:xfrm>
          <a:ln>
            <a:solidFill>
              <a:schemeClr val="accent2"/>
            </a:solidFill>
            <a:miter lim="800000"/>
            <a:headEnd/>
            <a:tailEnd/>
          </a:ln>
        </p:spPr>
      </p:pic>
      <p:sp>
        <p:nvSpPr>
          <p:cNvPr id="56325" name="Rectangle 7"/>
          <p:cNvSpPr>
            <a:spLocks noChangeArrowheads="1"/>
          </p:cNvSpPr>
          <p:nvPr/>
        </p:nvSpPr>
        <p:spPr bwMode="auto">
          <a:xfrm rot="-1593903">
            <a:off x="1042988" y="3141663"/>
            <a:ext cx="71723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tr-TR" altLang="tr-TR" sz="6000">
                <a:solidFill>
                  <a:srgbClr val="FF3300"/>
                </a:solidFill>
              </a:rPr>
              <a:t>      ÖRNEK</a:t>
            </a:r>
          </a:p>
        </p:txBody>
      </p:sp>
    </p:spTree>
    <p:extLst>
      <p:ext uri="{BB962C8B-B14F-4D97-AF65-F5344CB8AC3E}">
        <p14:creationId xmlns:p14="http://schemas.microsoft.com/office/powerpoint/2010/main" val="227659984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subTitle" idx="4294967295"/>
          </p:nvPr>
        </p:nvSpPr>
        <p:spPr>
          <a:xfrm>
            <a:off x="1008063" y="620713"/>
            <a:ext cx="8135937" cy="5688012"/>
          </a:xfrm>
          <a:solidFill>
            <a:srgbClr val="DBFAFD"/>
          </a:solidFill>
          <a:ln>
            <a:solidFill>
              <a:schemeClr val="accent2"/>
            </a:solidFill>
            <a:miter lim="800000"/>
            <a:headEnd/>
            <a:tailEnd/>
          </a:ln>
        </p:spPr>
        <p:txBody>
          <a:bodyPr/>
          <a:lstStyle/>
          <a:p>
            <a:pPr marL="0" indent="0" eaLnBrk="1" hangingPunct="1">
              <a:lnSpc>
                <a:spcPct val="90000"/>
              </a:lnSpc>
              <a:buFont typeface="Wingdings" pitchFamily="2" charset="2"/>
              <a:buNone/>
              <a:defRPr/>
            </a:pPr>
            <a:r>
              <a:rPr lang="tr-TR" altLang="tr-TR" sz="2800" b="1" i="1" dirty="0" smtClean="0">
                <a:solidFill>
                  <a:srgbClr val="FF3300"/>
                </a:solidFill>
                <a:effectLst>
                  <a:outerShdw blurRad="38100" dist="38100" dir="2700000" algn="tl">
                    <a:srgbClr val="000000"/>
                  </a:outerShdw>
                </a:effectLst>
                <a:latin typeface="Arial" charset="0"/>
              </a:rPr>
              <a:t>Taşınır Sayım ve Döküm Cetveli:</a:t>
            </a:r>
            <a:r>
              <a:rPr lang="tr-TR" altLang="tr-TR" sz="2800" dirty="0" smtClean="0">
                <a:latin typeface="Arial" charset="0"/>
              </a:rPr>
              <a:t> </a:t>
            </a:r>
          </a:p>
          <a:p>
            <a:pPr marL="0" indent="0" algn="just" eaLnBrk="1" hangingPunct="1">
              <a:lnSpc>
                <a:spcPct val="90000"/>
              </a:lnSpc>
              <a:buFont typeface="Wingdings" pitchFamily="2" charset="2"/>
              <a:buNone/>
              <a:defRPr/>
            </a:pPr>
            <a:r>
              <a:rPr lang="tr-TR" altLang="tr-TR" sz="2800" dirty="0" smtClean="0">
                <a:latin typeface="Arial" charset="0"/>
              </a:rPr>
              <a:t>Taşınır kayıt ve kontrol yetkililerinin yıl sonu hesaplarına ilişkin işlemlerinde taşınır I inci düzey detay kodunda gösterilen her bir taşınır grubu için düzenlenir ve taşınırlar bu Cetvele taşınır II inci düzey detay kodu düzeyinde kaydedilir. Cetvelin "Gelecek Yıla Devir" sütununda gösterilen miktarın, yıl sonlarında sayım tutanaklarının "Sayımda Bulunan Miktar" sütununda gösterilen miktara eşit olması gerekir.</a:t>
            </a:r>
          </a:p>
        </p:txBody>
      </p:sp>
      <p:pic>
        <p:nvPicPr>
          <p:cNvPr id="57347"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31876360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6"/>
          <p:cNvSpPr>
            <a:spLocks noChangeArrowheads="1"/>
          </p:cNvSpPr>
          <p:nvPr/>
        </p:nvSpPr>
        <p:spPr bwMode="auto">
          <a:xfrm>
            <a:off x="3059113" y="549275"/>
            <a:ext cx="56880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2400" b="1">
              <a:solidFill>
                <a:schemeClr val="accent2"/>
              </a:solidFill>
              <a:latin typeface="Times New Roman" pitchFamily="18" charset="0"/>
            </a:endParaRPr>
          </a:p>
        </p:txBody>
      </p:sp>
      <p:pic>
        <p:nvPicPr>
          <p:cNvPr id="58372" name="Picture 7"/>
          <p:cNvPicPr>
            <a:picLocks noGrp="1" noChangeAspect="1" noChangeArrowheads="1"/>
          </p:cNvPicPr>
          <p:nvPr>
            <p:ph type="subTitle" idx="4294967295"/>
          </p:nvPr>
        </p:nvPicPr>
        <p:blipFill>
          <a:blip r:embed="rId4">
            <a:extLst>
              <a:ext uri="{28A0092B-C50C-407E-A947-70E740481C1C}">
                <a14:useLocalDpi xmlns:a14="http://schemas.microsoft.com/office/drawing/2010/main" val="0"/>
              </a:ext>
            </a:extLst>
          </a:blip>
          <a:srcRect/>
          <a:stretch>
            <a:fillRect/>
          </a:stretch>
        </p:blipFill>
        <p:spPr>
          <a:xfrm>
            <a:off x="790575" y="404813"/>
            <a:ext cx="8353425" cy="6192837"/>
          </a:xfrm>
          <a:ln>
            <a:solidFill>
              <a:schemeClr val="accent2"/>
            </a:solidFill>
            <a:miter lim="800000"/>
            <a:headEnd/>
            <a:tailEnd/>
          </a:ln>
        </p:spPr>
      </p:pic>
      <p:sp>
        <p:nvSpPr>
          <p:cNvPr id="58373" name="Rectangle 7"/>
          <p:cNvSpPr>
            <a:spLocks noChangeArrowheads="1"/>
          </p:cNvSpPr>
          <p:nvPr/>
        </p:nvSpPr>
        <p:spPr bwMode="auto">
          <a:xfrm rot="-1380642">
            <a:off x="1042988" y="2443163"/>
            <a:ext cx="7315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tr-TR" altLang="tr-TR" sz="6000">
                <a:solidFill>
                  <a:srgbClr val="FF3300"/>
                </a:solidFill>
              </a:rPr>
              <a:t>      ÖRNEK</a:t>
            </a:r>
          </a:p>
        </p:txBody>
      </p:sp>
    </p:spTree>
    <p:extLst>
      <p:ext uri="{BB962C8B-B14F-4D97-AF65-F5344CB8AC3E}">
        <p14:creationId xmlns:p14="http://schemas.microsoft.com/office/powerpoint/2010/main" val="409375264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subTitle" idx="4294967295"/>
          </p:nvPr>
        </p:nvSpPr>
        <p:spPr>
          <a:xfrm>
            <a:off x="1008063" y="836613"/>
            <a:ext cx="8135937" cy="5472112"/>
          </a:xfrm>
          <a:solidFill>
            <a:srgbClr val="DBFAFD"/>
          </a:solidFill>
          <a:ln>
            <a:solidFill>
              <a:schemeClr val="accent2"/>
            </a:solidFill>
            <a:miter lim="800000"/>
            <a:headEnd/>
            <a:tailEnd/>
          </a:ln>
        </p:spPr>
        <p:txBody>
          <a:bodyPr/>
          <a:lstStyle/>
          <a:p>
            <a:pPr marL="0" indent="0" algn="just" eaLnBrk="1" hangingPunct="1">
              <a:lnSpc>
                <a:spcPct val="90000"/>
              </a:lnSpc>
              <a:buFont typeface="Wingdings" pitchFamily="2" charset="2"/>
              <a:buNone/>
              <a:defRPr/>
            </a:pPr>
            <a:r>
              <a:rPr lang="tr-TR" altLang="tr-TR" b="1" i="1" dirty="0" smtClean="0">
                <a:solidFill>
                  <a:srgbClr val="FF3300"/>
                </a:solidFill>
                <a:effectLst>
                  <a:outerShdw blurRad="38100" dist="38100" dir="2700000" algn="tl">
                    <a:srgbClr val="000000"/>
                  </a:outerShdw>
                </a:effectLst>
                <a:latin typeface="Arial" charset="0"/>
              </a:rPr>
              <a:t>Harcama Birimi Taşınır Yönetim Hesabı Cetveli :</a:t>
            </a:r>
            <a:r>
              <a:rPr lang="tr-TR" altLang="tr-TR" dirty="0" smtClean="0">
                <a:latin typeface="Arial" charset="0"/>
              </a:rPr>
              <a:t> Harcama biriminin taşınır yönetim hesabının çıkarılması amacıyla taşınır kayıt ve kontrol yetkilisi tarafından harcama birimi itibarıyla taşınır I inci düzey detay kodunda gösterilen her bir taşınır grubu için düzenlenir ve taşınırlar bu Cetvele taşınır II </a:t>
            </a:r>
            <a:r>
              <a:rPr lang="tr-TR" altLang="tr-TR" dirty="0" err="1" smtClean="0">
                <a:latin typeface="Arial" charset="0"/>
              </a:rPr>
              <a:t>nci</a:t>
            </a:r>
            <a:r>
              <a:rPr lang="tr-TR" altLang="tr-TR" dirty="0" smtClean="0">
                <a:latin typeface="Arial" charset="0"/>
              </a:rPr>
              <a:t> düzey detay kodu düzeyinde kaydedilir.</a:t>
            </a:r>
          </a:p>
        </p:txBody>
      </p:sp>
      <p:pic>
        <p:nvPicPr>
          <p:cNvPr id="59395"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396870261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6"/>
          <p:cNvSpPr>
            <a:spLocks noChangeArrowheads="1"/>
          </p:cNvSpPr>
          <p:nvPr/>
        </p:nvSpPr>
        <p:spPr bwMode="auto">
          <a:xfrm>
            <a:off x="3059113" y="549275"/>
            <a:ext cx="56880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2400" b="1">
              <a:solidFill>
                <a:schemeClr val="accent2"/>
              </a:solidFill>
              <a:latin typeface="Times New Roman" pitchFamily="18" charset="0"/>
            </a:endParaRPr>
          </a:p>
        </p:txBody>
      </p:sp>
      <p:pic>
        <p:nvPicPr>
          <p:cNvPr id="60420" name="Picture 7"/>
          <p:cNvPicPr>
            <a:picLocks noGrp="1" noChangeAspect="1" noChangeArrowheads="1"/>
          </p:cNvPicPr>
          <p:nvPr>
            <p:ph type="subTitle" idx="4294967295"/>
          </p:nvPr>
        </p:nvPicPr>
        <p:blipFill>
          <a:blip r:embed="rId4">
            <a:extLst>
              <a:ext uri="{28A0092B-C50C-407E-A947-70E740481C1C}">
                <a14:useLocalDpi xmlns:a14="http://schemas.microsoft.com/office/drawing/2010/main" val="0"/>
              </a:ext>
            </a:extLst>
          </a:blip>
          <a:srcRect/>
          <a:stretch>
            <a:fillRect/>
          </a:stretch>
        </p:blipFill>
        <p:spPr>
          <a:xfrm>
            <a:off x="0" y="549275"/>
            <a:ext cx="8424863" cy="6048375"/>
          </a:xfrm>
          <a:ln>
            <a:solidFill>
              <a:schemeClr val="accent2"/>
            </a:solidFill>
            <a:miter lim="800000"/>
            <a:headEnd/>
            <a:tailEnd/>
          </a:ln>
        </p:spPr>
      </p:pic>
      <p:sp>
        <p:nvSpPr>
          <p:cNvPr id="60421" name="Rectangle 7"/>
          <p:cNvSpPr>
            <a:spLocks noChangeArrowheads="1"/>
          </p:cNvSpPr>
          <p:nvPr/>
        </p:nvSpPr>
        <p:spPr bwMode="auto">
          <a:xfrm rot="-1413729">
            <a:off x="933450" y="2530475"/>
            <a:ext cx="72437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tr-TR" altLang="tr-TR" sz="6000">
                <a:solidFill>
                  <a:srgbClr val="FF3300"/>
                </a:solidFill>
              </a:rPr>
              <a:t>      ÖRNEK</a:t>
            </a:r>
          </a:p>
        </p:txBody>
      </p:sp>
    </p:spTree>
    <p:extLst>
      <p:ext uri="{BB962C8B-B14F-4D97-AF65-F5344CB8AC3E}">
        <p14:creationId xmlns:p14="http://schemas.microsoft.com/office/powerpoint/2010/main" val="19896219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subTitle" idx="4294967295"/>
          </p:nvPr>
        </p:nvSpPr>
        <p:spPr>
          <a:xfrm>
            <a:off x="0" y="404813"/>
            <a:ext cx="8135938" cy="5976937"/>
          </a:xfrm>
          <a:solidFill>
            <a:srgbClr val="DBFAFD"/>
          </a:solidFill>
          <a:ln>
            <a:solidFill>
              <a:schemeClr val="accent2"/>
            </a:solidFill>
            <a:miter lim="800000"/>
            <a:headEnd/>
            <a:tailEnd/>
          </a:ln>
        </p:spPr>
        <p:txBody>
          <a:bodyPr/>
          <a:lstStyle/>
          <a:p>
            <a:pPr marL="0" indent="0" eaLnBrk="1" hangingPunct="1">
              <a:lnSpc>
                <a:spcPct val="80000"/>
              </a:lnSpc>
              <a:buFont typeface="Wingdings" pitchFamily="2" charset="2"/>
              <a:buNone/>
              <a:defRPr/>
            </a:pPr>
            <a:r>
              <a:rPr lang="tr-TR" altLang="tr-TR" sz="3000" b="1" dirty="0" smtClean="0">
                <a:solidFill>
                  <a:srgbClr val="FF3300"/>
                </a:solidFill>
                <a:effectLst>
                  <a:outerShdw blurRad="38100" dist="38100" dir="2700000" algn="tl">
                    <a:srgbClr val="000000"/>
                  </a:outerShdw>
                </a:effectLst>
                <a:latin typeface="Arial" charset="0"/>
              </a:rPr>
              <a:t>Taşınır yönetim hesabı </a:t>
            </a:r>
          </a:p>
          <a:p>
            <a:pPr marL="0" indent="0" algn="just" eaLnBrk="1" hangingPunct="1">
              <a:lnSpc>
                <a:spcPct val="80000"/>
              </a:lnSpc>
              <a:buFont typeface="Wingdings" pitchFamily="2" charset="2"/>
              <a:buNone/>
              <a:defRPr/>
            </a:pPr>
            <a:r>
              <a:rPr lang="tr-TR" altLang="tr-TR" sz="2000" dirty="0" smtClean="0">
                <a:latin typeface="Arial" charset="0"/>
              </a:rPr>
              <a:t>Kanunun kaynakların kullanılması ve yönetilmesi konusunda harcama birimi ve harcama yetkililerine yüklediği sorumluluğun gereği olarak taşınır yönetim hesabı, taşınır kayıt ve kontrol yetkilisi tarafından harcama birimleri itibariyle hazırlanır. Taşınır yönetim hesabında; önceki yıldan devredilen, yıl içerisinde giren-çıkan ve ertesi yıla devredilen taşınırlar ile yıl sonu sayımında bulunan fazla ve noksanlar gösterilir..</a:t>
            </a:r>
          </a:p>
          <a:p>
            <a:pPr marL="0" indent="0" eaLnBrk="1" hangingPunct="1">
              <a:lnSpc>
                <a:spcPct val="80000"/>
              </a:lnSpc>
              <a:buFont typeface="Wingdings" pitchFamily="2" charset="2"/>
              <a:buNone/>
              <a:defRPr/>
            </a:pPr>
            <a:r>
              <a:rPr lang="tr-TR" altLang="tr-TR" sz="1000" dirty="0" smtClean="0">
                <a:latin typeface="Arial" charset="0"/>
              </a:rPr>
              <a:t>          </a:t>
            </a:r>
          </a:p>
          <a:p>
            <a:pPr marL="0" indent="0" eaLnBrk="1" hangingPunct="1">
              <a:lnSpc>
                <a:spcPct val="80000"/>
              </a:lnSpc>
              <a:buFont typeface="Wingdings" pitchFamily="2" charset="2"/>
              <a:buNone/>
              <a:defRPr/>
            </a:pPr>
            <a:r>
              <a:rPr lang="tr-TR" altLang="tr-TR" sz="2000" dirty="0" smtClean="0">
                <a:latin typeface="Arial" charset="0"/>
              </a:rPr>
              <a:t>Taşınır yönetim hesabı aşağıdaki cetvellerden oluşur: </a:t>
            </a:r>
          </a:p>
          <a:p>
            <a:pPr marL="0" indent="0" eaLnBrk="1" hangingPunct="1">
              <a:lnSpc>
                <a:spcPct val="80000"/>
              </a:lnSpc>
              <a:buFont typeface="Wingdings" pitchFamily="2" charset="2"/>
              <a:buNone/>
              <a:defRPr/>
            </a:pPr>
            <a:r>
              <a:rPr lang="tr-TR" altLang="tr-TR" sz="2000" b="1" dirty="0" smtClean="0">
                <a:latin typeface="Arial" charset="0"/>
              </a:rPr>
              <a:t>a)</a:t>
            </a:r>
            <a:r>
              <a:rPr lang="tr-TR" altLang="tr-TR" sz="2000" dirty="0" smtClean="0">
                <a:latin typeface="Arial" charset="0"/>
              </a:rPr>
              <a:t> Yıl sonu sayımına ilişkin Sayım Tutanağı,</a:t>
            </a:r>
          </a:p>
          <a:p>
            <a:pPr marL="0" indent="0" eaLnBrk="1" hangingPunct="1">
              <a:lnSpc>
                <a:spcPct val="80000"/>
              </a:lnSpc>
              <a:buFont typeface="Wingdings" pitchFamily="2" charset="2"/>
              <a:buNone/>
              <a:defRPr/>
            </a:pPr>
            <a:r>
              <a:rPr lang="tr-TR" altLang="tr-TR" sz="2000" b="1" dirty="0" smtClean="0">
                <a:latin typeface="Arial" charset="0"/>
              </a:rPr>
              <a:t>b)</a:t>
            </a:r>
            <a:r>
              <a:rPr lang="tr-TR" altLang="tr-TR" sz="2000" dirty="0" smtClean="0">
                <a:latin typeface="Arial" charset="0"/>
              </a:rPr>
              <a:t> Taşınır Sayım ve Döküm Cetveli,</a:t>
            </a:r>
          </a:p>
          <a:p>
            <a:pPr marL="0" indent="0" algn="just" eaLnBrk="1" hangingPunct="1">
              <a:lnSpc>
                <a:spcPct val="80000"/>
              </a:lnSpc>
              <a:buFont typeface="Wingdings" pitchFamily="2" charset="2"/>
              <a:buNone/>
              <a:defRPr/>
            </a:pPr>
            <a:r>
              <a:rPr lang="tr-TR" altLang="tr-TR" sz="2000" b="1" dirty="0" smtClean="0">
                <a:latin typeface="Arial" charset="0"/>
              </a:rPr>
              <a:t>c)</a:t>
            </a:r>
            <a:r>
              <a:rPr lang="tr-TR" altLang="tr-TR" sz="2000" dirty="0" smtClean="0">
                <a:latin typeface="Arial" charset="0"/>
              </a:rPr>
              <a:t> Harcama Birimi Taşınır Yönetim Hesabı Cetveli; Müze/Kütüphane Yönetim Hesabı Cetveli,</a:t>
            </a:r>
          </a:p>
          <a:p>
            <a:pPr marL="0" indent="0" algn="just" eaLnBrk="1" hangingPunct="1">
              <a:lnSpc>
                <a:spcPct val="80000"/>
              </a:lnSpc>
              <a:buFont typeface="Wingdings" pitchFamily="2" charset="2"/>
              <a:buNone/>
              <a:defRPr/>
            </a:pPr>
            <a:r>
              <a:rPr lang="tr-TR" altLang="tr-TR" sz="2000" b="1" dirty="0" smtClean="0">
                <a:latin typeface="Arial" charset="0"/>
              </a:rPr>
              <a:t>ç)</a:t>
            </a:r>
            <a:r>
              <a:rPr lang="tr-TR" altLang="tr-TR" sz="2000" dirty="0" smtClean="0">
                <a:latin typeface="Arial" charset="0"/>
              </a:rPr>
              <a:t> Taşınır yönetim hesabı; yetkili mercilerce istenildiğinde ibraz edilmek veya gönderilmek üzere harcama biriminde, yurt dışı teşkilatının taşınır yönetim hesabı ise merkez teşkilatında muhafaza edilir..</a:t>
            </a:r>
          </a:p>
        </p:txBody>
      </p:sp>
      <p:pic>
        <p:nvPicPr>
          <p:cNvPr id="61443"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146706618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subTitle" idx="4294967295"/>
          </p:nvPr>
        </p:nvSpPr>
        <p:spPr>
          <a:xfrm>
            <a:off x="1008063" y="404813"/>
            <a:ext cx="8135937" cy="6048375"/>
          </a:xfrm>
          <a:solidFill>
            <a:srgbClr val="DBFAFD"/>
          </a:solidFill>
          <a:ln>
            <a:solidFill>
              <a:schemeClr val="accent2"/>
            </a:solidFill>
            <a:miter lim="800000"/>
            <a:headEnd/>
            <a:tailEnd/>
          </a:ln>
        </p:spPr>
        <p:txBody>
          <a:bodyPr/>
          <a:lstStyle/>
          <a:p>
            <a:pPr marL="0" indent="0" eaLnBrk="1" hangingPunct="1">
              <a:lnSpc>
                <a:spcPct val="80000"/>
              </a:lnSpc>
              <a:buFont typeface="Wingdings" pitchFamily="2" charset="2"/>
              <a:buNone/>
              <a:defRPr/>
            </a:pPr>
            <a:r>
              <a:rPr lang="tr-TR" altLang="tr-TR" sz="2600" b="1" dirty="0" smtClean="0">
                <a:solidFill>
                  <a:srgbClr val="FF3300"/>
                </a:solidFill>
                <a:effectLst>
                  <a:outerShdw blurRad="38100" dist="38100" dir="2700000" algn="tl">
                    <a:srgbClr val="000000"/>
                  </a:outerShdw>
                </a:effectLst>
                <a:latin typeface="Arial" charset="0"/>
              </a:rPr>
              <a:t>Taşınır kesin hesabı</a:t>
            </a:r>
            <a:r>
              <a:rPr lang="tr-TR" altLang="tr-TR" sz="1800" b="1" dirty="0" smtClean="0">
                <a:latin typeface="Arial" charset="0"/>
              </a:rPr>
              <a:t> </a:t>
            </a:r>
          </a:p>
          <a:p>
            <a:pPr marL="0" indent="0" eaLnBrk="1" hangingPunct="1">
              <a:lnSpc>
                <a:spcPct val="80000"/>
              </a:lnSpc>
              <a:buFont typeface="Wingdings" pitchFamily="2" charset="2"/>
              <a:buNone/>
              <a:defRPr/>
            </a:pPr>
            <a:endParaRPr lang="tr-TR" altLang="tr-TR" sz="1800" b="1" dirty="0" smtClean="0">
              <a:latin typeface="Arial" charset="0"/>
            </a:endParaRPr>
          </a:p>
          <a:p>
            <a:pPr marL="0" indent="0" algn="just" eaLnBrk="1" hangingPunct="1">
              <a:lnSpc>
                <a:spcPct val="80000"/>
              </a:lnSpc>
              <a:buFont typeface="Wingdings" pitchFamily="2" charset="2"/>
              <a:buNone/>
              <a:defRPr/>
            </a:pPr>
            <a:r>
              <a:rPr lang="tr-TR" altLang="tr-TR" sz="2000" dirty="0" smtClean="0"/>
              <a:t>Kamu idarelerinin taşınır kesin hesabı merkezde, dış temsilcilikler ile merkez ve taşra harcama birimleri itibarıyla düzenlenen Harcama Birimi Taşınır Yönetim Hesabı Cetvelleri konsolide edilmek suretiyle taşınır konsolide görevlilerince hazırlanır. Taşınır Kesin Hesap Cetveli ile Taşınır Kesin Hesap İcmal Cetvelinin bir nüshası, genel yönetim kapsamındaki kamu idarelerince Sayıştay’ın ilgili mevzuatında belirlenen süre içinde Sayıştay Başkanlığına gönderilir. Ayrıca, merkezi yönetim kapsamındaki kamu idarelerince, Taşınır Kesin Hesap Cetveli ile Taşınır Kesin Hesap İcmal Cetvelinin bir nüshası, incelenmek ve üzerinde mutabakat sağlanmak üzere Nisan ayının sonuna kadar Maliye Bakanlığına gönderilir. Bakanlıkla mutabakat sağlanan ve ilgili bakan ve üst yönetici tarafından imzalanan Taşınır Kesin Hesap Cetvelleri ile Taşınır Kesin Hesap İcmal Cetvelleri, Mayıs ayının </a:t>
            </a:r>
            <a:r>
              <a:rPr lang="tr-TR" altLang="tr-TR" sz="2000" dirty="0" err="1" smtClean="0"/>
              <a:t>onbeşine</a:t>
            </a:r>
            <a:r>
              <a:rPr lang="tr-TR" altLang="tr-TR" sz="2000" dirty="0" smtClean="0"/>
              <a:t> kadar bütçe kesin hesap cetvelleri ile birlikte yeniden Maliye Bakanlığa gönderilir.</a:t>
            </a:r>
            <a:r>
              <a:rPr lang="tr-TR" altLang="tr-TR" sz="1800" dirty="0" smtClean="0"/>
              <a:t> </a:t>
            </a:r>
          </a:p>
        </p:txBody>
      </p:sp>
      <p:pic>
        <p:nvPicPr>
          <p:cNvPr id="62467"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55439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subTitle" idx="4294967295"/>
          </p:nvPr>
        </p:nvSpPr>
        <p:spPr>
          <a:xfrm>
            <a:off x="1008063" y="908050"/>
            <a:ext cx="8135937" cy="5400675"/>
          </a:xfrm>
          <a:solidFill>
            <a:srgbClr val="DBFAFD"/>
          </a:solidFill>
          <a:ln>
            <a:solidFill>
              <a:schemeClr val="accent2"/>
            </a:solidFill>
            <a:miter lim="800000"/>
            <a:headEnd/>
            <a:tailEnd/>
          </a:ln>
        </p:spPr>
        <p:txBody>
          <a:bodyPr/>
          <a:lstStyle/>
          <a:p>
            <a:pPr marL="0" indent="0" eaLnBrk="1" hangingPunct="1">
              <a:lnSpc>
                <a:spcPct val="90000"/>
              </a:lnSpc>
              <a:buFont typeface="Wingdings" pitchFamily="2" charset="2"/>
              <a:buNone/>
              <a:defRPr/>
            </a:pPr>
            <a:r>
              <a:rPr lang="tr-TR" altLang="tr-TR" sz="1000" dirty="0" smtClean="0">
                <a:latin typeface="Arial" charset="0"/>
              </a:rPr>
              <a:t>	</a:t>
            </a:r>
          </a:p>
          <a:p>
            <a:pPr marL="0" indent="0" algn="just" eaLnBrk="1" hangingPunct="1">
              <a:lnSpc>
                <a:spcPct val="90000"/>
              </a:lnSpc>
              <a:buFont typeface="Wingdings" pitchFamily="2" charset="2"/>
              <a:buNone/>
              <a:defRPr/>
            </a:pPr>
            <a:r>
              <a:rPr lang="tr-TR" altLang="tr-TR" sz="2400" dirty="0" smtClean="0">
                <a:latin typeface="Arial" charset="0"/>
              </a:rPr>
              <a:t>Kamu idareleri, her malî yılbaşından önce, harcama birimlerini ve bunlara bağlı ambarların açık adreslerini ve bu ambarlardan sorumlu taşınır kayıt ve kontrol yetkililerinin ad, soyada ve unvanlarını gösteren listeleri Sayışta ya göndermekle yükümlüdür. </a:t>
            </a:r>
            <a:r>
              <a:rPr lang="tr-TR" altLang="tr-TR" sz="2400" b="1" dirty="0" smtClean="0">
                <a:latin typeface="Arial" charset="0"/>
              </a:rPr>
              <a:t>Yıl içinde yapılan değişiklikler de, değişiklik tarihinden itibaren en geç bir ay içinde Sayıştay’a bildirilir.</a:t>
            </a:r>
          </a:p>
        </p:txBody>
      </p:sp>
      <p:pic>
        <p:nvPicPr>
          <p:cNvPr id="63491"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184924691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subTitle" idx="4294967295"/>
          </p:nvPr>
        </p:nvSpPr>
        <p:spPr>
          <a:xfrm>
            <a:off x="1008063" y="908050"/>
            <a:ext cx="8135937" cy="5400675"/>
          </a:xfrm>
          <a:solidFill>
            <a:srgbClr val="DBFAFD"/>
          </a:solidFill>
          <a:ln>
            <a:solidFill>
              <a:schemeClr val="accent2"/>
            </a:solidFill>
            <a:miter lim="800000"/>
            <a:headEnd/>
            <a:tailEnd/>
          </a:ln>
        </p:spPr>
        <p:txBody>
          <a:bodyPr/>
          <a:lstStyle/>
          <a:p>
            <a:pPr marL="0" indent="0" algn="just" eaLnBrk="1" hangingPunct="1">
              <a:lnSpc>
                <a:spcPct val="90000"/>
              </a:lnSpc>
              <a:buFont typeface="Wingdings" pitchFamily="2" charset="2"/>
              <a:buNone/>
              <a:defRPr/>
            </a:pPr>
            <a:r>
              <a:rPr lang="tr-TR" sz="2600" dirty="0" smtClean="0">
                <a:effectLst>
                  <a:outerShdw blurRad="38100" dist="38100" dir="2700000" algn="tl">
                    <a:srgbClr val="000000">
                      <a:alpha val="43137"/>
                    </a:srgbClr>
                  </a:outerShdw>
                </a:effectLst>
                <a:latin typeface="Arial" panose="020B0604020202020204" pitchFamily="34" charset="0"/>
              </a:rPr>
              <a:t>Taşınırın </a:t>
            </a:r>
            <a:r>
              <a:rPr lang="tr-TR" sz="2600" dirty="0">
                <a:effectLst>
                  <a:outerShdw blurRad="38100" dist="38100" dir="2700000" algn="tl">
                    <a:srgbClr val="000000">
                      <a:alpha val="43137"/>
                    </a:srgbClr>
                  </a:outerShdw>
                </a:effectLst>
                <a:latin typeface="Arial" panose="020B0604020202020204" pitchFamily="34" charset="0"/>
              </a:rPr>
              <a:t>kodunda, birim maliyet bedelinde veya miktarında hata yapılması durumunda, harcama yetkilisinin onayı üzerine düzenlenecek yeni Taşınır İşlem Fişiyle hatalı kaydın çıkış işlemi yapılır. Daha sonra düzenlenecek Taşınır İşlem Fişiyle de doğru verinin girişi yapılmak suretiyle hata düzeltilir. Muhasebe kayıtlarını etkileyen düzeltmelere ilişkin Taşınır İşlem Fişlerinin bir nüshası muhasebe birimine gönderilir.</a:t>
            </a:r>
            <a:endParaRPr lang="tr-TR" altLang="tr-TR" sz="2600" dirty="0" smtClean="0">
              <a:effectLst>
                <a:outerShdw blurRad="38100" dist="38100" dir="2700000" algn="tl">
                  <a:srgbClr val="000000">
                    <a:alpha val="43137"/>
                  </a:srgbClr>
                </a:outerShdw>
              </a:effectLst>
              <a:latin typeface="Arial" panose="020B0604020202020204" pitchFamily="34" charset="0"/>
            </a:endParaRPr>
          </a:p>
        </p:txBody>
      </p:sp>
      <p:pic>
        <p:nvPicPr>
          <p:cNvPr id="64515" name="Picture 4" descr="1pik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108683249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idx="4294967295"/>
          </p:nvPr>
        </p:nvSpPr>
        <p:spPr>
          <a:xfrm>
            <a:off x="1158875" y="577850"/>
            <a:ext cx="7985125" cy="342900"/>
          </a:xfrm>
        </p:spPr>
        <p:txBody>
          <a:bodyPr anchorCtr="0">
            <a:normAutofit fontScale="90000"/>
          </a:bodyPr>
          <a:lstStyle/>
          <a:p>
            <a:pPr algn="l" eaLnBrk="1" hangingPunct="1">
              <a:defRPr/>
            </a:pPr>
            <a:r>
              <a:rPr lang="tr-TR" altLang="tr-TR" sz="3200" b="1" dirty="0" smtClean="0">
                <a:solidFill>
                  <a:srgbClr val="FF3300"/>
                </a:solidFill>
                <a:effectLst>
                  <a:outerShdw blurRad="38100" dist="38100" dir="2700000" algn="tl">
                    <a:srgbClr val="000000"/>
                  </a:outerShdw>
                </a:effectLst>
                <a:latin typeface="Times New Roman" pitchFamily="18" charset="0"/>
              </a:rPr>
              <a:t>Kapsam</a:t>
            </a: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6147" name="Rectangle 3"/>
          <p:cNvSpPr>
            <a:spLocks noGrp="1" noChangeArrowheads="1"/>
          </p:cNvSpPr>
          <p:nvPr>
            <p:ph type="subTitle" idx="4294967295"/>
          </p:nvPr>
        </p:nvSpPr>
        <p:spPr>
          <a:xfrm>
            <a:off x="1008063" y="1123950"/>
            <a:ext cx="8135937" cy="5184775"/>
          </a:xfrm>
          <a:solidFill>
            <a:srgbClr val="DBFAFD"/>
          </a:solidFill>
          <a:ln>
            <a:solidFill>
              <a:schemeClr val="accent2"/>
            </a:solidFill>
            <a:miter lim="800000"/>
            <a:headEnd/>
            <a:tailEnd/>
          </a:ln>
        </p:spPr>
        <p:txBody>
          <a:bodyPr/>
          <a:lstStyle/>
          <a:p>
            <a:pPr marL="0" indent="0" algn="just" eaLnBrk="1" hangingPunct="1">
              <a:buFont typeface="Wingdings" pitchFamily="2" charset="2"/>
              <a:buNone/>
              <a:defRPr/>
            </a:pPr>
            <a:r>
              <a:rPr lang="tr-TR" altLang="tr-TR" dirty="0" smtClean="0">
                <a:latin typeface="Arial" charset="0"/>
              </a:rPr>
              <a:t>Genel yönetim kapsamındaki kamu kurumlarını ve bunlara ait taşınır malları kapsar. </a:t>
            </a:r>
          </a:p>
          <a:p>
            <a:pPr marL="0" indent="0" algn="just" eaLnBrk="1" hangingPunct="1">
              <a:buFont typeface="Wingdings" pitchFamily="2" charset="2"/>
              <a:buNone/>
              <a:defRPr/>
            </a:pPr>
            <a:r>
              <a:rPr lang="tr-TR" sz="2400" dirty="0">
                <a:effectLst/>
              </a:rPr>
              <a:t>Türk Silahlı Kuvvetleri (Jandarma Genel Komutanlığı ve Sahil Güvenlik Komutanlığı dahil), Milli İstihbarat Teşkilatı ve Emniyet Genel Müdürlüğünün taşınır mallarının kayda alınması ile bunların yönetim ve denetiminde özel mevzuatındaki hükümler uygulanır.</a:t>
            </a:r>
          </a:p>
          <a:p>
            <a:pPr marL="0" indent="0" algn="just" eaLnBrk="1" hangingPunct="1">
              <a:buFont typeface="Wingdings" pitchFamily="2" charset="2"/>
              <a:buNone/>
              <a:defRPr/>
            </a:pPr>
            <a:endParaRPr lang="tr-TR" altLang="tr-TR" dirty="0" smtClean="0">
              <a:latin typeface="Arial" charset="0"/>
            </a:endParaRPr>
          </a:p>
          <a:p>
            <a:pPr marL="0" indent="0" eaLnBrk="1" hangingPunct="1">
              <a:buFont typeface="Wingdings" pitchFamily="2" charset="2"/>
              <a:buNone/>
              <a:defRPr/>
            </a:pPr>
            <a:endParaRPr lang="tr-TR" altLang="tr-TR" dirty="0" smtClean="0">
              <a:latin typeface="Arial" charset="0"/>
            </a:endParaRPr>
          </a:p>
        </p:txBody>
      </p:sp>
      <p:pic>
        <p:nvPicPr>
          <p:cNvPr id="8196" name="Picture 4" descr="1pik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227659031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810806275"/>
              </p:ext>
            </p:extLst>
          </p:nvPr>
        </p:nvGraphicFramePr>
        <p:xfrm>
          <a:off x="2051721" y="1600200"/>
          <a:ext cx="4968552" cy="4781124"/>
        </p:xfrm>
        <a:graphic>
          <a:graphicData uri="http://schemas.openxmlformats.org/drawingml/2006/table">
            <a:tbl>
              <a:tblPr>
                <a:tableStyleId>{5C22544A-7EE6-4342-B048-85BDC9FD1C3A}</a:tableStyleId>
              </a:tblPr>
              <a:tblGrid>
                <a:gridCol w="311138"/>
                <a:gridCol w="1495388"/>
                <a:gridCol w="366611"/>
                <a:gridCol w="311138"/>
                <a:gridCol w="455853"/>
                <a:gridCol w="675337"/>
                <a:gridCol w="607804"/>
                <a:gridCol w="745283"/>
              </a:tblGrid>
              <a:tr h="237706">
                <a:tc>
                  <a:txBody>
                    <a:bodyPr/>
                    <a:lstStyle/>
                    <a:p>
                      <a:pPr algn="ctr" fontAlgn="ctr"/>
                      <a:r>
                        <a:rPr lang="tr-TR" sz="500" u="none" strike="noStrike">
                          <a:effectLst/>
                        </a:rPr>
                        <a:t>S. NO</a:t>
                      </a:r>
                      <a:endParaRPr lang="tr-TR" sz="500" b="1"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MALZEME ADI</a:t>
                      </a:r>
                      <a:endParaRPr lang="tr-TR" sz="500" b="1"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BİRİMİ</a:t>
                      </a:r>
                      <a:endParaRPr lang="tr-TR" sz="500" b="1"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ADET</a:t>
                      </a:r>
                      <a:endParaRPr lang="tr-TR" sz="500" b="1"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FİYAT</a:t>
                      </a:r>
                      <a:endParaRPr lang="tr-TR" sz="500" b="1"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TUTAR</a:t>
                      </a:r>
                      <a:endParaRPr lang="tr-TR" sz="500" b="1"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KDV</a:t>
                      </a:r>
                      <a:endParaRPr lang="tr-TR" sz="500" b="1"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KDV'Lİ TOPLAM</a:t>
                      </a:r>
                      <a:endParaRPr lang="tr-TR" sz="500" b="1" i="0" u="none" strike="noStrike">
                        <a:solidFill>
                          <a:srgbClr val="000000"/>
                        </a:solidFill>
                        <a:effectLst/>
                        <a:latin typeface="Calibri"/>
                      </a:endParaRPr>
                    </a:p>
                  </a:txBody>
                  <a:tcPr marL="5114" marR="5114" marT="5114" marB="0" anchor="ctr"/>
                </a:tc>
              </a:tr>
              <a:tr h="216096">
                <a:tc>
                  <a:txBody>
                    <a:bodyPr/>
                    <a:lstStyle/>
                    <a:p>
                      <a:pPr algn="ctr" fontAlgn="ctr"/>
                      <a:r>
                        <a:rPr lang="tr-TR" sz="500" u="none" strike="noStrike">
                          <a:effectLst/>
                        </a:rPr>
                        <a:t>1</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Asansör Tesis Bakım Sözleşmesi işi</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12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240,00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2.880,00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518,40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3.398,40    </a:t>
                      </a:r>
                      <a:endParaRPr lang="tr-TR" sz="500" b="0" i="0" u="none" strike="noStrike">
                        <a:solidFill>
                          <a:srgbClr val="000000"/>
                        </a:solidFill>
                        <a:effectLst/>
                        <a:latin typeface="Calibri"/>
                      </a:endParaRPr>
                    </a:p>
                  </a:txBody>
                  <a:tcPr marL="5114" marR="5114" marT="5114" marB="0" anchor="ctr"/>
                </a:tc>
              </a:tr>
              <a:tr h="216096">
                <a:tc>
                  <a:txBody>
                    <a:bodyPr/>
                    <a:lstStyle/>
                    <a:p>
                      <a:pPr algn="ctr" fontAlgn="ctr"/>
                      <a:r>
                        <a:rPr lang="tr-TR" sz="500" u="none" strike="noStrike">
                          <a:effectLst/>
                        </a:rPr>
                        <a:t>2</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Adoor marka sol kilit mekanizması ve kontalk takımı</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Tk</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5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400,00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2.000,00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360,00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2.360,00    </a:t>
                      </a:r>
                      <a:endParaRPr lang="tr-TR" sz="500" b="0" i="0" u="none" strike="noStrike">
                        <a:solidFill>
                          <a:srgbClr val="000000"/>
                        </a:solidFill>
                        <a:effectLst/>
                        <a:latin typeface="Calibri"/>
                      </a:endParaRPr>
                    </a:p>
                  </a:txBody>
                  <a:tcPr marL="5114" marR="5114" marT="5114" marB="0" anchor="ctr"/>
                </a:tc>
              </a:tr>
              <a:tr h="216096">
                <a:tc>
                  <a:txBody>
                    <a:bodyPr/>
                    <a:lstStyle/>
                    <a:p>
                      <a:pPr algn="ctr" fontAlgn="ctr"/>
                      <a:r>
                        <a:rPr lang="tr-TR" sz="500" u="none" strike="noStrike">
                          <a:effectLst/>
                        </a:rPr>
                        <a:t>2</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Doğalgaz Kazan Bakım Sözleşmesi</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2800,00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2.800,00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504,00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3.304,00    </a:t>
                      </a:r>
                      <a:endParaRPr lang="tr-TR" sz="500" b="0" i="0" u="none" strike="noStrike">
                        <a:solidFill>
                          <a:srgbClr val="000000"/>
                        </a:solidFill>
                        <a:effectLst/>
                        <a:latin typeface="Calibri"/>
                      </a:endParaRPr>
                    </a:p>
                  </a:txBody>
                  <a:tcPr marL="5114" marR="5114" marT="5114" marB="0" anchor="ctr"/>
                </a:tc>
              </a:tr>
              <a:tr h="145865">
                <a:tc>
                  <a:txBody>
                    <a:bodyPr/>
                    <a:lstStyle/>
                    <a:p>
                      <a:pPr algn="ctr" fontAlgn="ctr"/>
                      <a:r>
                        <a:rPr lang="tr-TR" sz="500" u="none" strike="noStrike">
                          <a:effectLst/>
                        </a:rPr>
                        <a:t>3</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Jeneratör Bakım Sözleşmesi</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12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120,00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1.440,00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259,20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1.699,20    </a:t>
                      </a:r>
                      <a:endParaRPr lang="tr-TR" sz="500" b="0" i="0" u="none" strike="noStrike">
                        <a:solidFill>
                          <a:srgbClr val="000000"/>
                        </a:solidFill>
                        <a:effectLst/>
                        <a:latin typeface="Calibri"/>
                      </a:endParaRPr>
                    </a:p>
                  </a:txBody>
                  <a:tcPr marL="5114" marR="5114" marT="5114" marB="0" anchor="ctr"/>
                </a:tc>
              </a:tr>
              <a:tr h="183682">
                <a:tc>
                  <a:txBody>
                    <a:bodyPr/>
                    <a:lstStyle/>
                    <a:p>
                      <a:pPr algn="ctr" fontAlgn="ctr"/>
                      <a:r>
                        <a:rPr lang="tr-TR" sz="500" u="none" strike="noStrike">
                          <a:effectLst/>
                        </a:rPr>
                        <a:t>4</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Personel Odası ve salon  klimaları Bakım Sözleşmesi</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18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68,00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1.224,00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220,32</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1.444,32    </a:t>
                      </a:r>
                      <a:endParaRPr lang="tr-TR" sz="500" b="0" i="0" u="none" strike="noStrike">
                        <a:solidFill>
                          <a:srgbClr val="000000"/>
                        </a:solidFill>
                        <a:effectLst/>
                        <a:latin typeface="Calibri"/>
                      </a:endParaRPr>
                    </a:p>
                  </a:txBody>
                  <a:tcPr marL="5114" marR="5114" marT="5114" marB="0" anchor="ctr"/>
                </a:tc>
              </a:tr>
              <a:tr h="275522">
                <a:tc>
                  <a:txBody>
                    <a:bodyPr/>
                    <a:lstStyle/>
                    <a:p>
                      <a:pPr algn="ctr" fontAlgn="ctr"/>
                      <a:r>
                        <a:rPr lang="tr-TR" sz="500" u="none" strike="noStrike">
                          <a:effectLst/>
                        </a:rPr>
                        <a:t>5</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1000018475 Abone Numaralı 50 Kva gücü olan Trofonun İşletme sorumluluğu</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12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110,00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1.320,00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237,60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1.557,60    </a:t>
                      </a:r>
                      <a:endParaRPr lang="tr-TR" sz="500" b="0" i="0" u="none" strike="noStrike">
                        <a:solidFill>
                          <a:srgbClr val="000000"/>
                        </a:solidFill>
                        <a:effectLst/>
                        <a:latin typeface="Calibri"/>
                      </a:endParaRPr>
                    </a:p>
                  </a:txBody>
                  <a:tcPr marL="5114" marR="5114" marT="5114" marB="0" anchor="ctr"/>
                </a:tc>
              </a:tr>
              <a:tr h="183682">
                <a:tc>
                  <a:txBody>
                    <a:bodyPr/>
                    <a:lstStyle/>
                    <a:p>
                      <a:pPr algn="ctr" fontAlgn="ctr"/>
                      <a:r>
                        <a:rPr lang="tr-TR" sz="500" u="none" strike="noStrike">
                          <a:effectLst/>
                        </a:rPr>
                        <a:t>6</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Anı Defteri Kürsüsü</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750,00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750,00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135,00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885,00    </a:t>
                      </a:r>
                      <a:endParaRPr lang="tr-TR" sz="500" b="0" i="0" u="none" strike="noStrike">
                        <a:solidFill>
                          <a:srgbClr val="000000"/>
                        </a:solidFill>
                        <a:effectLst/>
                        <a:latin typeface="Calibri"/>
                      </a:endParaRPr>
                    </a:p>
                  </a:txBody>
                  <a:tcPr marL="5114" marR="5114" marT="5114" marB="0" anchor="ctr"/>
                </a:tc>
              </a:tr>
              <a:tr h="275522">
                <a:tc>
                  <a:txBody>
                    <a:bodyPr/>
                    <a:lstStyle/>
                    <a:p>
                      <a:pPr algn="ctr" fontAlgn="ctr"/>
                      <a:r>
                        <a:rPr lang="tr-TR" sz="500" u="none" strike="noStrike">
                          <a:effectLst/>
                        </a:rPr>
                        <a:t>7</a:t>
                      </a:r>
                      <a:endParaRPr lang="tr-TR" sz="500" b="0" i="0" u="none" strike="noStrike">
                        <a:solidFill>
                          <a:srgbClr val="000000"/>
                        </a:solidFill>
                        <a:effectLst/>
                        <a:latin typeface="Calibri"/>
                      </a:endParaRPr>
                    </a:p>
                  </a:txBody>
                  <a:tcPr marL="5114" marR="5114" marT="5114" marB="0" anchor="ctr"/>
                </a:tc>
                <a:tc>
                  <a:txBody>
                    <a:bodyPr/>
                    <a:lstStyle/>
                    <a:p>
                      <a:pPr algn="l" fontAlgn="t"/>
                      <a:r>
                        <a:rPr lang="tr-TR" sz="500" u="none" strike="noStrike">
                          <a:effectLst/>
                        </a:rPr>
                        <a:t>39 AN 886 Plakalı Araç için Trafikten çekme işlemleri Ruhsat Giderleri</a:t>
                      </a:r>
                      <a:endParaRPr lang="tr-TR" sz="500" b="0" i="0" u="none" strike="noStrike">
                        <a:solidFill>
                          <a:srgbClr val="000000"/>
                        </a:solidFill>
                        <a:effectLst/>
                        <a:latin typeface="Calibri"/>
                      </a:endParaRPr>
                    </a:p>
                  </a:txBody>
                  <a:tcPr marL="5114" marR="5114" marT="5114" marB="0"/>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300,00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300,00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54,00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354,00    </a:t>
                      </a:r>
                      <a:endParaRPr lang="tr-TR" sz="500" b="0" i="0" u="none" strike="noStrike">
                        <a:solidFill>
                          <a:srgbClr val="000000"/>
                        </a:solidFill>
                        <a:effectLst/>
                        <a:latin typeface="Calibri"/>
                      </a:endParaRPr>
                    </a:p>
                  </a:txBody>
                  <a:tcPr marL="5114" marR="5114" marT="5114" marB="0" anchor="ctr"/>
                </a:tc>
              </a:tr>
              <a:tr h="275522">
                <a:tc>
                  <a:txBody>
                    <a:bodyPr/>
                    <a:lstStyle/>
                    <a:p>
                      <a:pPr algn="ctr" fontAlgn="b"/>
                      <a:r>
                        <a:rPr lang="tr-TR" sz="500" u="none" strike="noStrike">
                          <a:effectLst/>
                        </a:rPr>
                        <a:t>8</a:t>
                      </a:r>
                      <a:endParaRPr lang="tr-TR" sz="500" b="0" i="0" u="none" strike="noStrike">
                        <a:solidFill>
                          <a:srgbClr val="000000"/>
                        </a:solidFill>
                        <a:effectLst/>
                        <a:latin typeface="Calibri"/>
                      </a:endParaRPr>
                    </a:p>
                  </a:txBody>
                  <a:tcPr marL="5114" marR="5114" marT="5114" marB="0" anchor="b"/>
                </a:tc>
                <a:tc>
                  <a:txBody>
                    <a:bodyPr/>
                    <a:lstStyle/>
                    <a:p>
                      <a:pPr algn="l" fontAlgn="t"/>
                      <a:r>
                        <a:rPr lang="tr-TR" sz="500" u="none" strike="noStrike">
                          <a:effectLst/>
                        </a:rPr>
                        <a:t>39   AG 691 Plakalı Araç İçin yetkili servisince yıllık periyodik bakım ve onarım işi</a:t>
                      </a:r>
                      <a:endParaRPr lang="tr-TR" sz="500" b="0" i="0" u="none" strike="noStrike">
                        <a:solidFill>
                          <a:srgbClr val="000000"/>
                        </a:solidFill>
                        <a:effectLst/>
                        <a:latin typeface="Calibri"/>
                      </a:endParaRPr>
                    </a:p>
                  </a:txBody>
                  <a:tcPr marL="5114" marR="5114" marT="5114" marB="0"/>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960,00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960,00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172,80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1.132,80    </a:t>
                      </a:r>
                      <a:endParaRPr lang="tr-TR" sz="500" b="0" i="0" u="none" strike="noStrike">
                        <a:solidFill>
                          <a:srgbClr val="000000"/>
                        </a:solidFill>
                        <a:effectLst/>
                        <a:latin typeface="Calibri"/>
                      </a:endParaRPr>
                    </a:p>
                  </a:txBody>
                  <a:tcPr marL="5114" marR="5114" marT="5114" marB="0" anchor="ctr"/>
                </a:tc>
              </a:tr>
              <a:tr h="372766">
                <a:tc>
                  <a:txBody>
                    <a:bodyPr/>
                    <a:lstStyle/>
                    <a:p>
                      <a:pPr algn="ctr" fontAlgn="b"/>
                      <a:r>
                        <a:rPr lang="tr-TR" sz="500" u="none" strike="noStrike">
                          <a:effectLst/>
                        </a:rPr>
                        <a:t>9</a:t>
                      </a:r>
                      <a:endParaRPr lang="tr-TR" sz="500" b="0" i="0" u="none" strike="noStrike">
                        <a:solidFill>
                          <a:srgbClr val="000000"/>
                        </a:solidFill>
                        <a:effectLst/>
                        <a:latin typeface="Calibri"/>
                      </a:endParaRPr>
                    </a:p>
                  </a:txBody>
                  <a:tcPr marL="5114" marR="5114" marT="5114" marB="0" anchor="b"/>
                </a:tc>
                <a:tc>
                  <a:txBody>
                    <a:bodyPr/>
                    <a:lstStyle/>
                    <a:p>
                      <a:pPr algn="l" fontAlgn="t"/>
                      <a:r>
                        <a:rPr lang="tr-TR" sz="500" u="none" strike="noStrike">
                          <a:effectLst/>
                        </a:rPr>
                        <a:t>39 BE 127 Plakalı Araç İçin  yetkili servisince yıllık periyodik bakım ve onarım işi</a:t>
                      </a:r>
                      <a:endParaRPr lang="tr-TR" sz="500" b="0" i="0" u="none" strike="noStrike">
                        <a:solidFill>
                          <a:srgbClr val="000000"/>
                        </a:solidFill>
                        <a:effectLst/>
                        <a:latin typeface="Calibri"/>
                      </a:endParaRPr>
                    </a:p>
                  </a:txBody>
                  <a:tcPr marL="5114" marR="5114" marT="5114" marB="0"/>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855,00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855,00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153,90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1.008,90    </a:t>
                      </a:r>
                      <a:endParaRPr lang="tr-TR" sz="500" b="0" i="0" u="none" strike="noStrike">
                        <a:solidFill>
                          <a:srgbClr val="000000"/>
                        </a:solidFill>
                        <a:effectLst/>
                        <a:latin typeface="Calibri"/>
                      </a:endParaRPr>
                    </a:p>
                  </a:txBody>
                  <a:tcPr marL="5114" marR="5114" marT="5114" marB="0" anchor="ctr"/>
                </a:tc>
              </a:tr>
              <a:tr h="356558">
                <a:tc>
                  <a:txBody>
                    <a:bodyPr/>
                    <a:lstStyle/>
                    <a:p>
                      <a:pPr algn="ctr" fontAlgn="b"/>
                      <a:r>
                        <a:rPr lang="tr-TR" sz="500" u="none" strike="noStrike">
                          <a:effectLst/>
                        </a:rPr>
                        <a:t>10</a:t>
                      </a:r>
                      <a:endParaRPr lang="tr-TR" sz="500" b="0" i="0" u="none" strike="noStrike">
                        <a:solidFill>
                          <a:srgbClr val="000000"/>
                        </a:solidFill>
                        <a:effectLst/>
                        <a:latin typeface="Calibri"/>
                      </a:endParaRPr>
                    </a:p>
                  </a:txBody>
                  <a:tcPr marL="5114" marR="5114" marT="5114" marB="0" anchor="b"/>
                </a:tc>
                <a:tc>
                  <a:txBody>
                    <a:bodyPr/>
                    <a:lstStyle/>
                    <a:p>
                      <a:pPr algn="l" fontAlgn="t"/>
                      <a:r>
                        <a:rPr lang="tr-TR" sz="500" u="none" strike="noStrike">
                          <a:effectLst/>
                        </a:rPr>
                        <a:t>39 AK 066 Plakalı Araç İçin  yetkili servisince yıllık periyodik bakım ve onarım işi</a:t>
                      </a:r>
                      <a:endParaRPr lang="tr-TR" sz="500" b="0" i="0" u="none" strike="noStrike">
                        <a:solidFill>
                          <a:srgbClr val="000000"/>
                        </a:solidFill>
                        <a:effectLst/>
                        <a:latin typeface="Calibri"/>
                      </a:endParaRPr>
                    </a:p>
                  </a:txBody>
                  <a:tcPr marL="5114" marR="5114" marT="5114" marB="0"/>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883,00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883,00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158,94</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1.041,94    </a:t>
                      </a:r>
                      <a:endParaRPr lang="tr-TR" sz="500" b="0" i="0" u="none" strike="noStrike">
                        <a:solidFill>
                          <a:srgbClr val="000000"/>
                        </a:solidFill>
                        <a:effectLst/>
                        <a:latin typeface="Calibri"/>
                      </a:endParaRPr>
                    </a:p>
                  </a:txBody>
                  <a:tcPr marL="5114" marR="5114" marT="5114" marB="0" anchor="ctr"/>
                </a:tc>
              </a:tr>
              <a:tr h="334949">
                <a:tc>
                  <a:txBody>
                    <a:bodyPr/>
                    <a:lstStyle/>
                    <a:p>
                      <a:pPr algn="ctr" fontAlgn="b"/>
                      <a:r>
                        <a:rPr lang="tr-TR" sz="500" u="none" strike="noStrike">
                          <a:effectLst/>
                        </a:rPr>
                        <a:t>11</a:t>
                      </a:r>
                      <a:endParaRPr lang="tr-TR" sz="500" b="0" i="0" u="none" strike="noStrike">
                        <a:solidFill>
                          <a:srgbClr val="000000"/>
                        </a:solidFill>
                        <a:effectLst/>
                        <a:latin typeface="Calibri"/>
                      </a:endParaRPr>
                    </a:p>
                  </a:txBody>
                  <a:tcPr marL="5114" marR="5114" marT="5114" marB="0" anchor="b"/>
                </a:tc>
                <a:tc>
                  <a:txBody>
                    <a:bodyPr/>
                    <a:lstStyle/>
                    <a:p>
                      <a:pPr algn="l" fontAlgn="t"/>
                      <a:r>
                        <a:rPr lang="tr-TR" sz="500" u="none" strike="noStrike">
                          <a:effectLst/>
                        </a:rPr>
                        <a:t>39 AT630 Plakalı Araç İçin  yetkili servisince yıllık periyodik bakım ve onarım işi</a:t>
                      </a:r>
                      <a:endParaRPr lang="tr-TR" sz="500" b="0" i="0" u="none" strike="noStrike">
                        <a:solidFill>
                          <a:srgbClr val="000000"/>
                        </a:solidFill>
                        <a:effectLst/>
                        <a:latin typeface="Calibri"/>
                      </a:endParaRPr>
                    </a:p>
                  </a:txBody>
                  <a:tcPr marL="5114" marR="5114" marT="5114" marB="0"/>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700,00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700,00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126,00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826,00    </a:t>
                      </a:r>
                      <a:endParaRPr lang="tr-TR" sz="500" b="0" i="0" u="none" strike="noStrike">
                        <a:solidFill>
                          <a:srgbClr val="000000"/>
                        </a:solidFill>
                        <a:effectLst/>
                        <a:latin typeface="Calibri"/>
                      </a:endParaRPr>
                    </a:p>
                  </a:txBody>
                  <a:tcPr marL="5114" marR="5114" marT="5114" marB="0" anchor="ctr"/>
                </a:tc>
              </a:tr>
              <a:tr h="324144">
                <a:tc>
                  <a:txBody>
                    <a:bodyPr/>
                    <a:lstStyle/>
                    <a:p>
                      <a:pPr algn="ctr" fontAlgn="ctr"/>
                      <a:r>
                        <a:rPr lang="tr-TR" sz="500" u="none" strike="noStrike">
                          <a:effectLst/>
                        </a:rPr>
                        <a:t>12</a:t>
                      </a:r>
                      <a:endParaRPr lang="tr-TR" sz="500" b="0" i="0" u="none" strike="noStrike">
                        <a:solidFill>
                          <a:srgbClr val="000000"/>
                        </a:solidFill>
                        <a:effectLst/>
                        <a:latin typeface="Calibri"/>
                      </a:endParaRPr>
                    </a:p>
                  </a:txBody>
                  <a:tcPr marL="5114" marR="5114" marT="5114" marB="0" anchor="ctr"/>
                </a:tc>
                <a:tc>
                  <a:txBody>
                    <a:bodyPr/>
                    <a:lstStyle/>
                    <a:p>
                      <a:pPr algn="l" fontAlgn="t"/>
                      <a:r>
                        <a:rPr lang="tr-TR" sz="500" u="none" strike="noStrike">
                          <a:effectLst/>
                        </a:rPr>
                        <a:t>39 EV 842 Plakalı Araç İçin  yetkili servisince yıllık periyodik bakım ve onarım işi</a:t>
                      </a:r>
                      <a:endParaRPr lang="tr-TR" sz="500" b="0" i="0" u="none" strike="noStrike">
                        <a:solidFill>
                          <a:srgbClr val="000000"/>
                        </a:solidFill>
                        <a:effectLst/>
                        <a:latin typeface="Calibri"/>
                      </a:endParaRPr>
                    </a:p>
                  </a:txBody>
                  <a:tcPr marL="5114" marR="5114" marT="5114" marB="0"/>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1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690,00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690,00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124,20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814,20    </a:t>
                      </a:r>
                      <a:endParaRPr lang="tr-TR" sz="500" b="0" i="0" u="none" strike="noStrike">
                        <a:solidFill>
                          <a:srgbClr val="000000"/>
                        </a:solidFill>
                        <a:effectLst/>
                        <a:latin typeface="Calibri"/>
                      </a:endParaRPr>
                    </a:p>
                  </a:txBody>
                  <a:tcPr marL="5114" marR="5114" marT="5114" marB="0" anchor="ctr"/>
                </a:tc>
              </a:tr>
              <a:tr h="108048">
                <a:tc>
                  <a:txBody>
                    <a:bodyPr/>
                    <a:lstStyle/>
                    <a:p>
                      <a:pPr algn="ctr" fontAlgn="ctr"/>
                      <a:r>
                        <a:rPr lang="tr-TR" sz="500" u="none" strike="noStrike">
                          <a:effectLst/>
                        </a:rPr>
                        <a:t>12</a:t>
                      </a:r>
                      <a:endParaRPr lang="tr-TR" sz="500" b="0" i="0" u="none" strike="noStrike">
                        <a:solidFill>
                          <a:srgbClr val="000000"/>
                        </a:solidFill>
                        <a:effectLst/>
                        <a:latin typeface="Calibri"/>
                      </a:endParaRPr>
                    </a:p>
                  </a:txBody>
                  <a:tcPr marL="5114" marR="5114" marT="5114" marB="0" anchor="ctr"/>
                </a:tc>
                <a:tc>
                  <a:txBody>
                    <a:bodyPr/>
                    <a:lstStyle/>
                    <a:p>
                      <a:pPr algn="l" fontAlgn="t"/>
                      <a:r>
                        <a:rPr lang="tr-TR" sz="500" u="none" strike="noStrike">
                          <a:effectLst/>
                        </a:rPr>
                        <a:t>Mobil Araç Takip Cihazi (GPS )</a:t>
                      </a:r>
                      <a:endParaRPr lang="tr-TR" sz="500" b="0" i="0" u="none" strike="noStrike">
                        <a:solidFill>
                          <a:srgbClr val="000000"/>
                        </a:solidFill>
                        <a:effectLst/>
                        <a:latin typeface="Calibri"/>
                      </a:endParaRPr>
                    </a:p>
                  </a:txBody>
                  <a:tcPr marL="5114" marR="5114" marT="5114" marB="0"/>
                </a:tc>
                <a:tc>
                  <a:txBody>
                    <a:bodyPr/>
                    <a:lstStyle/>
                    <a:p>
                      <a:pPr algn="ctr" fontAlgn="ctr"/>
                      <a:r>
                        <a:rPr lang="tr-TR" sz="500" u="none" strike="noStrike">
                          <a:effectLst/>
                        </a:rPr>
                        <a:t>Ad.</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6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678,00</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4.068,00    </a:t>
                      </a:r>
                      <a:endParaRPr lang="tr-TR" sz="500" b="0" i="0" u="none" strike="noStrike">
                        <a:solidFill>
                          <a:srgbClr val="000000"/>
                        </a:solidFill>
                        <a:effectLst/>
                        <a:latin typeface="Calibri"/>
                      </a:endParaRPr>
                    </a:p>
                  </a:txBody>
                  <a:tcPr marL="5114" marR="5114" marT="5114" marB="0" anchor="ctr"/>
                </a:tc>
                <a:tc>
                  <a:txBody>
                    <a:bodyPr/>
                    <a:lstStyle/>
                    <a:p>
                      <a:pPr algn="ctr" fontAlgn="ctr"/>
                      <a:r>
                        <a:rPr lang="tr-TR" sz="500" u="none" strike="noStrike">
                          <a:effectLst/>
                        </a:rPr>
                        <a:t>732,24</a:t>
                      </a:r>
                      <a:endParaRPr lang="tr-TR" sz="500" b="0" i="0" u="none" strike="noStrike">
                        <a:solidFill>
                          <a:srgbClr val="000000"/>
                        </a:solidFill>
                        <a:effectLst/>
                        <a:latin typeface="Calibri"/>
                      </a:endParaRPr>
                    </a:p>
                  </a:txBody>
                  <a:tcPr marL="5114" marR="5114" marT="5114" marB="0" anchor="ctr"/>
                </a:tc>
                <a:tc>
                  <a:txBody>
                    <a:bodyPr/>
                    <a:lstStyle/>
                    <a:p>
                      <a:pPr algn="l" fontAlgn="ctr"/>
                      <a:r>
                        <a:rPr lang="tr-TR" sz="500" u="none" strike="noStrike">
                          <a:effectLst/>
                        </a:rPr>
                        <a:t>            4.800,24    </a:t>
                      </a:r>
                      <a:endParaRPr lang="tr-TR" sz="500" b="0" i="0" u="none" strike="noStrike">
                        <a:solidFill>
                          <a:srgbClr val="000000"/>
                        </a:solidFill>
                        <a:effectLst/>
                        <a:latin typeface="Calibri"/>
                      </a:endParaRPr>
                    </a:p>
                  </a:txBody>
                  <a:tcPr marL="5114" marR="5114" marT="5114" marB="0" anchor="ctr"/>
                </a:tc>
              </a:tr>
              <a:tr h="108048">
                <a:tc gridSpan="2">
                  <a:txBody>
                    <a:bodyPr/>
                    <a:lstStyle/>
                    <a:p>
                      <a:pPr algn="ctr" fontAlgn="b"/>
                      <a:r>
                        <a:rPr lang="tr-TR" sz="500" u="none" strike="noStrike">
                          <a:effectLst/>
                        </a:rPr>
                        <a:t>TOPLAM</a:t>
                      </a:r>
                      <a:endParaRPr lang="tr-TR" sz="500" b="1" i="0" u="none" strike="noStrike">
                        <a:solidFill>
                          <a:srgbClr val="000000"/>
                        </a:solidFill>
                        <a:effectLst/>
                        <a:latin typeface="Calibri"/>
                      </a:endParaRPr>
                    </a:p>
                  </a:txBody>
                  <a:tcPr marL="5114" marR="5114" marT="5114" marB="0" anchor="b"/>
                </a:tc>
                <a:tc hMerge="1">
                  <a:txBody>
                    <a:bodyPr/>
                    <a:lstStyle/>
                    <a:p>
                      <a:endParaRPr lang="tr-TR"/>
                    </a:p>
                  </a:txBody>
                  <a:tcPr/>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20.870,00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3756,60</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24.626,60    </a:t>
                      </a:r>
                      <a:endParaRPr lang="tr-TR" sz="500" b="1" i="0" u="none" strike="noStrike">
                        <a:solidFill>
                          <a:srgbClr val="000000"/>
                        </a:solidFill>
                        <a:effectLst/>
                        <a:latin typeface="Calibri"/>
                      </a:endParaRPr>
                    </a:p>
                  </a:txBody>
                  <a:tcPr marL="5114" marR="5114" marT="5114" marB="0" anchor="b"/>
                </a:tc>
              </a:tr>
              <a:tr h="108048">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r>
              <a:tr h="108048">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r>
              <a:tr h="108048">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c>
                  <a:txBody>
                    <a:bodyPr/>
                    <a:lstStyle/>
                    <a:p>
                      <a:pPr algn="ctr" fontAlgn="b"/>
                      <a:r>
                        <a:rPr lang="tr-TR" sz="500" u="none" strike="noStrike">
                          <a:effectLst/>
                        </a:rPr>
                        <a:t> </a:t>
                      </a:r>
                      <a:endParaRPr lang="tr-TR" sz="500" b="1" i="0" u="none" strike="noStrike">
                        <a:solidFill>
                          <a:srgbClr val="000000"/>
                        </a:solidFill>
                        <a:effectLst/>
                        <a:latin typeface="Calibri"/>
                      </a:endParaRPr>
                    </a:p>
                  </a:txBody>
                  <a:tcPr marL="5114" marR="5114" marT="5114" marB="0" anchor="b"/>
                </a:tc>
              </a:tr>
              <a:tr h="410582">
                <a:tc gridSpan="8">
                  <a:txBody>
                    <a:bodyPr/>
                    <a:lstStyle/>
                    <a:p>
                      <a:pPr algn="l" fontAlgn="t"/>
                      <a:r>
                        <a:rPr lang="tr-TR" sz="500" u="none" strike="noStrike">
                          <a:effectLst/>
                        </a:rPr>
                        <a:t>       Osman KARAL                                 Hasan AVŞAR                         Tarık EVELEK                                  </a:t>
                      </a:r>
                      <a:br>
                        <a:rPr lang="tr-TR" sz="500" u="none" strike="noStrike">
                          <a:effectLst/>
                        </a:rPr>
                      </a:br>
                      <a:r>
                        <a:rPr lang="tr-TR" sz="500" u="none" strike="noStrike">
                          <a:effectLst/>
                        </a:rPr>
                        <a:t>      Taş.Kayt. Yetk.                                    Elk.Müh.                                      Şb. Md.                                                    </a:t>
                      </a:r>
                      <a:br>
                        <a:rPr lang="tr-TR" sz="500" u="none" strike="noStrike">
                          <a:effectLst/>
                        </a:rPr>
                      </a:br>
                      <a:r>
                        <a:rPr lang="tr-TR" sz="500" u="none" strike="noStrike">
                          <a:effectLst/>
                        </a:rPr>
                        <a:t>                                                                                        </a:t>
                      </a:r>
                      <a:endParaRPr lang="tr-TR" sz="500" b="0" i="0" u="none" strike="noStrike">
                        <a:solidFill>
                          <a:srgbClr val="000000"/>
                        </a:solidFill>
                        <a:effectLst/>
                        <a:latin typeface="Calibri"/>
                      </a:endParaRPr>
                    </a:p>
                  </a:txBody>
                  <a:tcPr marL="5114" marR="5114" marT="5114"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108048">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Cemil BAHÇIVANCI</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Aslı ATEŞ</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r>
              <a:tr h="108048">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Mak.Müh.</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Şef.</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a:effectLst/>
                        </a:rPr>
                        <a:t> </a:t>
                      </a:r>
                      <a:endParaRPr lang="tr-TR" sz="500" b="0" i="0" u="none" strike="noStrike">
                        <a:solidFill>
                          <a:srgbClr val="000000"/>
                        </a:solidFill>
                        <a:effectLst/>
                        <a:latin typeface="Calibri"/>
                      </a:endParaRPr>
                    </a:p>
                  </a:txBody>
                  <a:tcPr marL="5114" marR="5114" marT="5114" marB="0" anchor="b"/>
                </a:tc>
                <a:tc>
                  <a:txBody>
                    <a:bodyPr/>
                    <a:lstStyle/>
                    <a:p>
                      <a:pPr algn="l" fontAlgn="b"/>
                      <a:r>
                        <a:rPr lang="tr-TR" sz="500" u="none" strike="noStrike" dirty="0">
                          <a:effectLst/>
                        </a:rPr>
                        <a:t> </a:t>
                      </a:r>
                      <a:endParaRPr lang="tr-TR" sz="500" b="0" i="0" u="none" strike="noStrike" dirty="0">
                        <a:solidFill>
                          <a:srgbClr val="000000"/>
                        </a:solidFill>
                        <a:effectLst/>
                        <a:latin typeface="Calibri"/>
                      </a:endParaRPr>
                    </a:p>
                  </a:txBody>
                  <a:tcPr marL="5114" marR="5114" marT="5114" marB="0" anchor="b"/>
                </a:tc>
              </a:tr>
            </a:tbl>
          </a:graphicData>
        </a:graphic>
      </p:graphicFrame>
      <p:sp>
        <p:nvSpPr>
          <p:cNvPr id="2" name="Başlık 1"/>
          <p:cNvSpPr>
            <a:spLocks noGrp="1"/>
          </p:cNvSpPr>
          <p:nvPr>
            <p:ph type="title"/>
          </p:nvPr>
        </p:nvSpPr>
        <p:spPr/>
        <p:txBody>
          <a:bodyPr/>
          <a:lstStyle/>
          <a:p>
            <a:r>
              <a:rPr lang="tr-TR" dirty="0" smtClean="0"/>
              <a:t>İHTİYAÇ LİSTESİ</a:t>
            </a:r>
            <a:endParaRPr lang="tr-TR" dirty="0"/>
          </a:p>
        </p:txBody>
      </p:sp>
    </p:spTree>
    <p:extLst>
      <p:ext uri="{BB962C8B-B14F-4D97-AF65-F5344CB8AC3E}">
        <p14:creationId xmlns:p14="http://schemas.microsoft.com/office/powerpoint/2010/main" val="2431493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nvPr>
        </p:nvGraphicFramePr>
        <p:xfrm>
          <a:off x="568247" y="1586770"/>
          <a:ext cx="8007506" cy="4552824"/>
        </p:xfrm>
        <a:graphic>
          <a:graphicData uri="http://schemas.openxmlformats.org/drawingml/2006/table">
            <a:tbl>
              <a:tblPr>
                <a:tableStyleId>{5C22544A-7EE6-4342-B048-85BDC9FD1C3A}</a:tableStyleId>
              </a:tblPr>
              <a:tblGrid>
                <a:gridCol w="232351"/>
                <a:gridCol w="808926"/>
                <a:gridCol w="1893231"/>
                <a:gridCol w="395857"/>
                <a:gridCol w="309801"/>
                <a:gridCol w="533547"/>
                <a:gridCol w="638965"/>
                <a:gridCol w="533547"/>
                <a:gridCol w="561515"/>
                <a:gridCol w="516336"/>
                <a:gridCol w="524941"/>
                <a:gridCol w="509882"/>
                <a:gridCol w="548607"/>
              </a:tblGrid>
              <a:tr h="109780">
                <a:tc rowSpan="2">
                  <a:txBody>
                    <a:bodyPr/>
                    <a:lstStyle/>
                    <a:p>
                      <a:pPr algn="ctr" fontAlgn="ctr"/>
                      <a:r>
                        <a:rPr lang="tr-TR" sz="700" u="none" strike="noStrike">
                          <a:effectLst/>
                        </a:rPr>
                        <a:t>S.No</a:t>
                      </a:r>
                      <a:endParaRPr lang="tr-TR" sz="700" b="1" i="0" u="none" strike="noStrike">
                        <a:effectLst/>
                        <a:latin typeface="Arial"/>
                      </a:endParaRPr>
                    </a:p>
                  </a:txBody>
                  <a:tcPr marL="6458" marR="6458" marT="6458" marB="0" anchor="ctr"/>
                </a:tc>
                <a:tc rowSpan="2">
                  <a:txBody>
                    <a:bodyPr/>
                    <a:lstStyle/>
                    <a:p>
                      <a:pPr algn="ctr" fontAlgn="ctr"/>
                      <a:r>
                        <a:rPr lang="tr-TR" sz="700" u="none" strike="noStrike">
                          <a:effectLst/>
                        </a:rPr>
                        <a:t>Malzeme adı</a:t>
                      </a:r>
                      <a:endParaRPr lang="tr-TR" sz="700" b="0" i="0" u="none" strike="noStrike">
                        <a:effectLst/>
                        <a:latin typeface="Arial"/>
                      </a:endParaRPr>
                    </a:p>
                  </a:txBody>
                  <a:tcPr marL="6458" marR="6458" marT="6458" marB="0" anchor="ctr"/>
                </a:tc>
                <a:tc rowSpan="2">
                  <a:txBody>
                    <a:bodyPr/>
                    <a:lstStyle/>
                    <a:p>
                      <a:pPr algn="ctr" fontAlgn="ctr"/>
                      <a:r>
                        <a:rPr lang="tr-TR" sz="700" u="none" strike="noStrike">
                          <a:effectLst/>
                        </a:rPr>
                        <a:t>Malzeme Teknik Özellikleri</a:t>
                      </a:r>
                      <a:endParaRPr lang="tr-TR" sz="700" b="0" i="0" u="none" strike="noStrike">
                        <a:effectLst/>
                        <a:latin typeface="Arial"/>
                      </a:endParaRPr>
                    </a:p>
                  </a:txBody>
                  <a:tcPr marL="6458" marR="6458" marT="6458" marB="0" anchor="ctr"/>
                </a:tc>
                <a:tc rowSpan="2">
                  <a:txBody>
                    <a:bodyPr/>
                    <a:lstStyle/>
                    <a:p>
                      <a:pPr algn="ctr" fontAlgn="ctr"/>
                      <a:r>
                        <a:rPr lang="tr-TR" sz="700" u="none" strike="noStrike">
                          <a:effectLst/>
                        </a:rPr>
                        <a:t>Birimi</a:t>
                      </a:r>
                      <a:endParaRPr lang="tr-TR" sz="700" b="0" i="0" u="none" strike="noStrike">
                        <a:effectLst/>
                        <a:latin typeface="Arial"/>
                      </a:endParaRPr>
                    </a:p>
                  </a:txBody>
                  <a:tcPr marL="6458" marR="6458" marT="6458" marB="0" anchor="ctr"/>
                </a:tc>
                <a:tc rowSpan="2">
                  <a:txBody>
                    <a:bodyPr/>
                    <a:lstStyle/>
                    <a:p>
                      <a:pPr algn="ctr" fontAlgn="ctr"/>
                      <a:r>
                        <a:rPr lang="tr-TR" sz="700" u="none" strike="noStrike">
                          <a:effectLst/>
                        </a:rPr>
                        <a:t>Miktarı</a:t>
                      </a:r>
                      <a:endParaRPr lang="tr-TR" sz="700" b="0" i="0" u="none" strike="noStrike">
                        <a:effectLst/>
                        <a:latin typeface="Arial"/>
                      </a:endParaRPr>
                    </a:p>
                  </a:txBody>
                  <a:tcPr marL="6458" marR="6458" marT="6458" marB="0" anchor="ctr"/>
                </a:tc>
                <a:tc gridSpan="2">
                  <a:txBody>
                    <a:bodyPr/>
                    <a:lstStyle/>
                    <a:p>
                      <a:pPr algn="ctr" fontAlgn="b"/>
                      <a:r>
                        <a:rPr lang="tr-TR" sz="700" u="none" strike="noStrike">
                          <a:effectLst/>
                        </a:rPr>
                        <a:t>1.Teklif</a:t>
                      </a:r>
                      <a:endParaRPr lang="tr-TR" sz="700" b="1" i="0" u="none" strike="noStrike">
                        <a:effectLst/>
                        <a:latin typeface="Times New Roman"/>
                      </a:endParaRPr>
                    </a:p>
                  </a:txBody>
                  <a:tcPr marL="6458" marR="6458" marT="6458" marB="0" anchor="b"/>
                </a:tc>
                <a:tc hMerge="1">
                  <a:txBody>
                    <a:bodyPr/>
                    <a:lstStyle/>
                    <a:p>
                      <a:endParaRPr lang="tr-TR"/>
                    </a:p>
                  </a:txBody>
                  <a:tcPr/>
                </a:tc>
                <a:tc gridSpan="2">
                  <a:txBody>
                    <a:bodyPr/>
                    <a:lstStyle/>
                    <a:p>
                      <a:pPr algn="ctr" fontAlgn="b"/>
                      <a:r>
                        <a:rPr lang="tr-TR" sz="700" u="none" strike="noStrike">
                          <a:effectLst/>
                        </a:rPr>
                        <a:t>2.Teklif</a:t>
                      </a:r>
                      <a:endParaRPr lang="tr-TR" sz="700" b="1" i="0" u="none" strike="noStrike">
                        <a:effectLst/>
                        <a:latin typeface="Times New Roman"/>
                      </a:endParaRPr>
                    </a:p>
                  </a:txBody>
                  <a:tcPr marL="6458" marR="6458" marT="6458" marB="0" anchor="b"/>
                </a:tc>
                <a:tc hMerge="1">
                  <a:txBody>
                    <a:bodyPr/>
                    <a:lstStyle/>
                    <a:p>
                      <a:endParaRPr lang="tr-TR"/>
                    </a:p>
                  </a:txBody>
                  <a:tcPr/>
                </a:tc>
                <a:tc gridSpan="2">
                  <a:txBody>
                    <a:bodyPr/>
                    <a:lstStyle/>
                    <a:p>
                      <a:pPr algn="ctr" fontAlgn="b"/>
                      <a:r>
                        <a:rPr lang="tr-TR" sz="700" u="none" strike="noStrike">
                          <a:effectLst/>
                        </a:rPr>
                        <a:t>3.Teklif</a:t>
                      </a:r>
                      <a:endParaRPr lang="tr-TR" sz="700" b="1" i="0" u="none" strike="noStrike">
                        <a:effectLst/>
                        <a:latin typeface="Times New Roman"/>
                      </a:endParaRPr>
                    </a:p>
                  </a:txBody>
                  <a:tcPr marL="6458" marR="6458" marT="6458" marB="0" anchor="b"/>
                </a:tc>
                <a:tc hMerge="1">
                  <a:txBody>
                    <a:bodyPr/>
                    <a:lstStyle/>
                    <a:p>
                      <a:endParaRPr lang="tr-TR"/>
                    </a:p>
                  </a:txBody>
                  <a:tcPr/>
                </a:tc>
                <a:tc gridSpan="2">
                  <a:txBody>
                    <a:bodyPr/>
                    <a:lstStyle/>
                    <a:p>
                      <a:pPr algn="ctr" fontAlgn="b"/>
                      <a:r>
                        <a:rPr lang="tr-TR" sz="700" u="none" strike="noStrike">
                          <a:effectLst/>
                        </a:rPr>
                        <a:t>Birim Yaklaşık Maliyet</a:t>
                      </a:r>
                      <a:endParaRPr lang="tr-TR" sz="700" b="1" i="0" u="none" strike="noStrike">
                        <a:effectLst/>
                        <a:latin typeface="Times New Roman"/>
                      </a:endParaRPr>
                    </a:p>
                  </a:txBody>
                  <a:tcPr marL="6458" marR="6458" marT="6458" marB="0" anchor="b"/>
                </a:tc>
                <a:tc hMerge="1">
                  <a:txBody>
                    <a:bodyPr/>
                    <a:lstStyle/>
                    <a:p>
                      <a:endParaRPr lang="tr-TR"/>
                    </a:p>
                  </a:txBody>
                  <a:tcPr/>
                </a:tc>
              </a:tr>
              <a:tr h="109780">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fontAlgn="b"/>
                      <a:r>
                        <a:rPr lang="tr-TR" sz="700" u="none" strike="noStrike">
                          <a:effectLst/>
                        </a:rPr>
                        <a:t>Birim Fiyatı</a:t>
                      </a:r>
                      <a:endParaRPr lang="tr-TR" sz="700" b="1" i="0" u="none" strike="noStrike">
                        <a:effectLst/>
                        <a:latin typeface="Times New Roman"/>
                      </a:endParaRPr>
                    </a:p>
                  </a:txBody>
                  <a:tcPr marL="6458" marR="6458" marT="6458" marB="0" anchor="b"/>
                </a:tc>
                <a:tc>
                  <a:txBody>
                    <a:bodyPr/>
                    <a:lstStyle/>
                    <a:p>
                      <a:pPr algn="ctr" fontAlgn="b"/>
                      <a:r>
                        <a:rPr lang="tr-TR" sz="700" u="none" strike="noStrike">
                          <a:effectLst/>
                        </a:rPr>
                        <a:t>Tutarı</a:t>
                      </a:r>
                      <a:endParaRPr lang="tr-TR" sz="700" b="1" i="0" u="none" strike="noStrike">
                        <a:effectLst/>
                        <a:latin typeface="Times New Roman"/>
                      </a:endParaRPr>
                    </a:p>
                  </a:txBody>
                  <a:tcPr marL="6458" marR="6458" marT="6458" marB="0" anchor="b"/>
                </a:tc>
                <a:tc>
                  <a:txBody>
                    <a:bodyPr/>
                    <a:lstStyle/>
                    <a:p>
                      <a:pPr algn="ctr" fontAlgn="b"/>
                      <a:r>
                        <a:rPr lang="tr-TR" sz="700" u="none" strike="noStrike">
                          <a:effectLst/>
                        </a:rPr>
                        <a:t>Birim Fiyatı</a:t>
                      </a:r>
                      <a:endParaRPr lang="tr-TR" sz="700" b="1" i="0" u="none" strike="noStrike">
                        <a:effectLst/>
                        <a:latin typeface="Times New Roman"/>
                      </a:endParaRPr>
                    </a:p>
                  </a:txBody>
                  <a:tcPr marL="6458" marR="6458" marT="6458" marB="0" anchor="b"/>
                </a:tc>
                <a:tc>
                  <a:txBody>
                    <a:bodyPr/>
                    <a:lstStyle/>
                    <a:p>
                      <a:pPr algn="ctr" fontAlgn="b"/>
                      <a:r>
                        <a:rPr lang="tr-TR" sz="700" u="none" strike="noStrike">
                          <a:effectLst/>
                        </a:rPr>
                        <a:t>Tutarı</a:t>
                      </a:r>
                      <a:endParaRPr lang="tr-TR" sz="700" b="1" i="0" u="none" strike="noStrike">
                        <a:effectLst/>
                        <a:latin typeface="Times New Roman"/>
                      </a:endParaRPr>
                    </a:p>
                  </a:txBody>
                  <a:tcPr marL="6458" marR="6458" marT="6458" marB="0" anchor="b"/>
                </a:tc>
                <a:tc>
                  <a:txBody>
                    <a:bodyPr/>
                    <a:lstStyle/>
                    <a:p>
                      <a:pPr algn="ctr" fontAlgn="b"/>
                      <a:r>
                        <a:rPr lang="tr-TR" sz="700" u="none" strike="noStrike">
                          <a:effectLst/>
                        </a:rPr>
                        <a:t>Birim Fiyatı</a:t>
                      </a:r>
                      <a:endParaRPr lang="tr-TR" sz="700" b="1" i="0" u="none" strike="noStrike">
                        <a:effectLst/>
                        <a:latin typeface="Times New Roman"/>
                      </a:endParaRPr>
                    </a:p>
                  </a:txBody>
                  <a:tcPr marL="6458" marR="6458" marT="6458" marB="0" anchor="b"/>
                </a:tc>
                <a:tc>
                  <a:txBody>
                    <a:bodyPr/>
                    <a:lstStyle/>
                    <a:p>
                      <a:pPr algn="ctr" fontAlgn="b"/>
                      <a:r>
                        <a:rPr lang="tr-TR" sz="700" u="none" strike="noStrike">
                          <a:effectLst/>
                        </a:rPr>
                        <a:t>Tutarı</a:t>
                      </a:r>
                      <a:endParaRPr lang="tr-TR" sz="700" b="1" i="0" u="none" strike="noStrike">
                        <a:effectLst/>
                        <a:latin typeface="Times New Roman"/>
                      </a:endParaRPr>
                    </a:p>
                  </a:txBody>
                  <a:tcPr marL="6458" marR="6458" marT="6458" marB="0" anchor="b"/>
                </a:tc>
                <a:tc>
                  <a:txBody>
                    <a:bodyPr/>
                    <a:lstStyle/>
                    <a:p>
                      <a:pPr algn="ctr" fontAlgn="b"/>
                      <a:r>
                        <a:rPr lang="tr-TR" sz="700" u="none" strike="noStrike">
                          <a:effectLst/>
                        </a:rPr>
                        <a:t>Birim Fiyatı</a:t>
                      </a:r>
                      <a:endParaRPr lang="tr-TR" sz="700" b="1" i="0" u="none" strike="noStrike">
                        <a:effectLst/>
                        <a:latin typeface="Times New Roman"/>
                      </a:endParaRPr>
                    </a:p>
                  </a:txBody>
                  <a:tcPr marL="6458" marR="6458" marT="6458" marB="0" anchor="b"/>
                </a:tc>
                <a:tc>
                  <a:txBody>
                    <a:bodyPr/>
                    <a:lstStyle/>
                    <a:p>
                      <a:pPr algn="ctr" fontAlgn="b"/>
                      <a:r>
                        <a:rPr lang="tr-TR" sz="700" u="none" strike="noStrike">
                          <a:effectLst/>
                        </a:rPr>
                        <a:t>Tutarı</a:t>
                      </a:r>
                      <a:endParaRPr lang="tr-TR" sz="700" b="1" i="0" u="none" strike="noStrike">
                        <a:effectLst/>
                        <a:latin typeface="Times New Roman"/>
                      </a:endParaRPr>
                    </a:p>
                  </a:txBody>
                  <a:tcPr marL="6458" marR="6458" marT="6458" marB="0" anchor="b"/>
                </a:tc>
              </a:tr>
              <a:tr h="678055">
                <a:tc>
                  <a:txBody>
                    <a:bodyPr/>
                    <a:lstStyle/>
                    <a:p>
                      <a:pPr algn="ctr" fontAlgn="ctr"/>
                      <a:r>
                        <a:rPr lang="tr-TR" sz="700" u="none" strike="noStrike">
                          <a:effectLst/>
                        </a:rPr>
                        <a:t>1</a:t>
                      </a:r>
                      <a:endParaRPr lang="tr-TR" sz="700" b="0" i="0" u="none" strike="noStrike">
                        <a:effectLst/>
                        <a:latin typeface="Arial"/>
                      </a:endParaRPr>
                    </a:p>
                  </a:txBody>
                  <a:tcPr marL="6458" marR="6458" marT="6458" marB="0" anchor="ctr"/>
                </a:tc>
                <a:tc>
                  <a:txBody>
                    <a:bodyPr/>
                    <a:lstStyle/>
                    <a:p>
                      <a:pPr algn="ctr" fontAlgn="ctr"/>
                      <a:r>
                        <a:rPr lang="tr-TR" sz="700" u="none" strike="noStrike">
                          <a:effectLst/>
                        </a:rPr>
                        <a:t>39 AT 630</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39 AT 630 Plakalı Resmi Araç 'in Trafik Sgortası</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Adet</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1</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529,56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529,56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687,12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687,12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993,94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993,94 TL</a:t>
                      </a:r>
                      <a:endParaRPr lang="tr-TR" sz="700" b="0" i="0" u="none" strike="noStrike">
                        <a:effectLst/>
                        <a:latin typeface="Times New Roman"/>
                      </a:endParaRPr>
                    </a:p>
                  </a:txBody>
                  <a:tcPr marL="6458" marR="6458" marT="6458" marB="0" anchor="ctr"/>
                </a:tc>
                <a:tc>
                  <a:txBody>
                    <a:bodyPr/>
                    <a:lstStyle/>
                    <a:p>
                      <a:pPr algn="r" fontAlgn="ctr"/>
                      <a:r>
                        <a:rPr lang="tr-TR" sz="700" u="none" strike="noStrike">
                          <a:effectLst/>
                        </a:rPr>
                        <a:t>736,87 TL</a:t>
                      </a:r>
                      <a:endParaRPr lang="tr-TR" sz="700" b="0" i="0" u="none" strike="noStrike">
                        <a:effectLst/>
                        <a:latin typeface="Times New Roman"/>
                      </a:endParaRPr>
                    </a:p>
                  </a:txBody>
                  <a:tcPr marL="6458" marR="6458" marT="6458" marB="0" anchor="ctr"/>
                </a:tc>
                <a:tc>
                  <a:txBody>
                    <a:bodyPr/>
                    <a:lstStyle/>
                    <a:p>
                      <a:pPr algn="r" fontAlgn="ctr"/>
                      <a:r>
                        <a:rPr lang="tr-TR" sz="700" u="none" strike="noStrike">
                          <a:effectLst/>
                        </a:rPr>
                        <a:t>736,87 TL</a:t>
                      </a:r>
                      <a:endParaRPr lang="tr-TR" sz="700" b="0" i="0" u="none" strike="noStrike">
                        <a:effectLst/>
                        <a:latin typeface="Times New Roman"/>
                      </a:endParaRPr>
                    </a:p>
                  </a:txBody>
                  <a:tcPr marL="6458" marR="6458" marT="6458" marB="0" anchor="ctr"/>
                </a:tc>
              </a:tr>
              <a:tr h="547610">
                <a:tc>
                  <a:txBody>
                    <a:bodyPr/>
                    <a:lstStyle/>
                    <a:p>
                      <a:pPr algn="ctr" fontAlgn="ctr"/>
                      <a:r>
                        <a:rPr lang="tr-TR" sz="700" u="none" strike="noStrike">
                          <a:effectLst/>
                        </a:rPr>
                        <a:t> </a:t>
                      </a:r>
                      <a:endParaRPr lang="tr-TR" sz="700" b="0" i="0" u="none" strike="noStrike">
                        <a:effectLst/>
                        <a:latin typeface="Arial"/>
                      </a:endParaRPr>
                    </a:p>
                  </a:txBody>
                  <a:tcPr marL="6458" marR="6458" marT="6458" marB="0" anchor="ctr"/>
                </a:tc>
                <a:tc>
                  <a:txBody>
                    <a:bodyPr/>
                    <a:lstStyle/>
                    <a:p>
                      <a:pPr algn="ctr" fontAlgn="ctr"/>
                      <a:r>
                        <a:rPr lang="tr-TR" sz="700" u="none" strike="noStrike">
                          <a:effectLst/>
                        </a:rPr>
                        <a:t>39AG 691</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39 AG 691 Plakalı Resmi Araç 'in Trafik Sgortası</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Adet</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1</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760,00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760,00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795,00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795,00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1.005,99 TL</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1.005,99 TL</a:t>
                      </a:r>
                      <a:endParaRPr lang="tr-TR" sz="700" b="0" i="0" u="none" strike="noStrike">
                        <a:effectLst/>
                        <a:latin typeface="Times New Roman"/>
                      </a:endParaRPr>
                    </a:p>
                  </a:txBody>
                  <a:tcPr marL="6458" marR="6458" marT="6458" marB="0" anchor="ctr"/>
                </a:tc>
                <a:tc>
                  <a:txBody>
                    <a:bodyPr/>
                    <a:lstStyle/>
                    <a:p>
                      <a:pPr algn="r" fontAlgn="ctr"/>
                      <a:r>
                        <a:rPr lang="tr-TR" sz="700" u="none" strike="noStrike">
                          <a:effectLst/>
                        </a:rPr>
                        <a:t>853,66 TL</a:t>
                      </a:r>
                      <a:endParaRPr lang="tr-TR" sz="700" b="0" i="0" u="none" strike="noStrike">
                        <a:effectLst/>
                        <a:latin typeface="Times New Roman"/>
                      </a:endParaRPr>
                    </a:p>
                  </a:txBody>
                  <a:tcPr marL="6458" marR="6458" marT="6458" marB="0" anchor="ctr"/>
                </a:tc>
                <a:tc>
                  <a:txBody>
                    <a:bodyPr/>
                    <a:lstStyle/>
                    <a:p>
                      <a:pPr algn="r" fontAlgn="ctr"/>
                      <a:r>
                        <a:rPr lang="tr-TR" sz="700" u="none" strike="noStrike">
                          <a:effectLst/>
                        </a:rPr>
                        <a:t>853,66 TL</a:t>
                      </a:r>
                      <a:endParaRPr lang="tr-TR" sz="700" b="0" i="0" u="none" strike="noStrike">
                        <a:effectLst/>
                        <a:latin typeface="Times New Roman"/>
                      </a:endParaRPr>
                    </a:p>
                  </a:txBody>
                  <a:tcPr marL="6458" marR="6458" marT="6458" marB="0" anchor="ctr"/>
                </a:tc>
              </a:tr>
              <a:tr h="526515">
                <a:tc>
                  <a:txBody>
                    <a:bodyPr/>
                    <a:lstStyle/>
                    <a:p>
                      <a:pPr algn="ctr" fontAlgn="ctr"/>
                      <a:r>
                        <a:rPr lang="tr-TR" sz="700" u="none" strike="noStrike">
                          <a:effectLst/>
                        </a:rPr>
                        <a:t> </a:t>
                      </a:r>
                      <a:endParaRPr lang="tr-TR" sz="700" b="0" i="0" u="none" strike="noStrike">
                        <a:effectLst/>
                        <a:latin typeface="Arial"/>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a:t>
                      </a:r>
                      <a:endParaRPr lang="tr-TR" sz="700" b="0" i="0" u="none" strike="noStrike">
                        <a:effectLst/>
                        <a:latin typeface="Times New Roman"/>
                      </a:endParaRPr>
                    </a:p>
                  </a:txBody>
                  <a:tcPr marL="6458" marR="6458" marT="6458" marB="0" anchor="ctr"/>
                </a:tc>
              </a:tr>
              <a:tr h="526515">
                <a:tc>
                  <a:txBody>
                    <a:bodyPr/>
                    <a:lstStyle/>
                    <a:p>
                      <a:pPr algn="ctr" fontAlgn="ctr"/>
                      <a:r>
                        <a:rPr lang="tr-TR" sz="700" u="none" strike="noStrike">
                          <a:effectLst/>
                        </a:rPr>
                        <a:t> </a:t>
                      </a:r>
                      <a:endParaRPr lang="tr-TR" sz="700" b="0" i="0" u="none" strike="noStrike">
                        <a:effectLst/>
                        <a:latin typeface="Arial"/>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a:t>
                      </a:r>
                      <a:endParaRPr lang="tr-TR" sz="700" b="0" i="0" u="none" strike="noStrike">
                        <a:effectLst/>
                        <a:latin typeface="Times New Roman"/>
                      </a:endParaRPr>
                    </a:p>
                  </a:txBody>
                  <a:tcPr marL="6458" marR="6458" marT="6458" marB="0" anchor="ctr"/>
                </a:tc>
              </a:tr>
              <a:tr h="639309">
                <a:tc>
                  <a:txBody>
                    <a:bodyPr/>
                    <a:lstStyle/>
                    <a:p>
                      <a:pPr algn="ctr" fontAlgn="ctr"/>
                      <a:r>
                        <a:rPr lang="tr-TR" sz="700" u="none" strike="noStrike">
                          <a:effectLst/>
                        </a:rPr>
                        <a:t> </a:t>
                      </a:r>
                      <a:endParaRPr lang="tr-TR" sz="700" b="0" i="0" u="none" strike="noStrike">
                        <a:effectLst/>
                        <a:latin typeface="Arial"/>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a:t>
                      </a:r>
                      <a:endParaRPr lang="tr-TR" sz="700" b="0" i="0" u="none" strike="noStrike">
                        <a:effectLst/>
                        <a:latin typeface="Times New Roman"/>
                      </a:endParaRPr>
                    </a:p>
                  </a:txBody>
                  <a:tcPr marL="6458" marR="6458" marT="6458" marB="0" anchor="ctr"/>
                </a:tc>
                <a:tc>
                  <a:txBody>
                    <a:bodyPr/>
                    <a:lstStyle/>
                    <a:p>
                      <a:pPr algn="l" fontAlgn="ctr"/>
                      <a:r>
                        <a:rPr lang="tr-TR" sz="700" u="none" strike="noStrike">
                          <a:effectLst/>
                        </a:rPr>
                        <a:t> </a:t>
                      </a:r>
                      <a:endParaRPr lang="tr-TR" sz="700" b="0" i="0" u="none" strike="noStrike">
                        <a:effectLst/>
                        <a:latin typeface="Times New Roman"/>
                      </a:endParaRPr>
                    </a:p>
                  </a:txBody>
                  <a:tcPr marL="6458" marR="6458" marT="6458" marB="0" anchor="ctr"/>
                </a:tc>
              </a:tr>
              <a:tr h="322883">
                <a:tc>
                  <a:txBody>
                    <a:bodyPr/>
                    <a:lstStyle/>
                    <a:p>
                      <a:pPr algn="ctr" fontAlgn="ctr"/>
                      <a:r>
                        <a:rPr lang="tr-TR" sz="700" u="none" strike="noStrike">
                          <a:effectLst/>
                        </a:rPr>
                        <a:t> </a:t>
                      </a:r>
                      <a:endParaRPr lang="tr-TR" sz="700" b="0" i="0" u="none" strike="noStrike">
                        <a:effectLst/>
                        <a:latin typeface="Arial"/>
                      </a:endParaRPr>
                    </a:p>
                  </a:txBody>
                  <a:tcPr marL="6458" marR="6458" marT="6458" marB="0" anchor="ctr"/>
                </a:tc>
                <a:tc>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gridSpan="11">
                  <a:txBody>
                    <a:bodyPr/>
                    <a:lstStyle/>
                    <a:p>
                      <a:pPr algn="ctr" fontAlgn="ctr"/>
                      <a:r>
                        <a:rPr lang="tr-TR" sz="700" u="none" strike="noStrike">
                          <a:effectLst/>
                        </a:rPr>
                        <a:t> </a:t>
                      </a:r>
                      <a:endParaRPr lang="tr-TR" sz="700" b="0" i="0" u="none" strike="noStrike">
                        <a:effectLst/>
                        <a:latin typeface="Times New Roman"/>
                      </a:endParaRPr>
                    </a:p>
                  </a:txBody>
                  <a:tcPr marL="6458" marR="6458" marT="645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135611">
                <a:tc>
                  <a:txBody>
                    <a:bodyPr/>
                    <a:lstStyle/>
                    <a:p>
                      <a:pPr algn="l" fontAlgn="b"/>
                      <a:endParaRPr lang="tr-TR" sz="700" b="0" i="0" u="none" strike="noStrike">
                        <a:effectLst/>
                        <a:latin typeface="Arial"/>
                      </a:endParaRPr>
                    </a:p>
                  </a:txBody>
                  <a:tcPr marL="6458" marR="6458" marT="6458" marB="0" anchor="b"/>
                </a:tc>
                <a:tc gridSpan="4">
                  <a:txBody>
                    <a:bodyPr/>
                    <a:lstStyle/>
                    <a:p>
                      <a:pPr algn="r" fontAlgn="b"/>
                      <a:r>
                        <a:rPr lang="tr-TR" sz="800" u="none" strike="noStrike">
                          <a:effectLst/>
                        </a:rPr>
                        <a:t>Genel Toplam :</a:t>
                      </a:r>
                      <a:endParaRPr lang="tr-TR" sz="800" b="1" i="0" u="none" strike="noStrike">
                        <a:effectLst/>
                        <a:latin typeface="Times New Roman"/>
                      </a:endParaRPr>
                    </a:p>
                  </a:txBody>
                  <a:tcPr marL="6458" marR="6458" marT="6458" marB="0" anchor="b"/>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ctr" fontAlgn="ctr"/>
                      <a:r>
                        <a:rPr lang="tr-TR" sz="700" u="none" strike="noStrike">
                          <a:effectLst/>
                        </a:rPr>
                        <a:t>1.289,56 TL</a:t>
                      </a:r>
                      <a:endParaRPr lang="tr-TR" sz="700" b="0" i="0" u="none" strike="noStrike">
                        <a:effectLst/>
                        <a:latin typeface="Arial"/>
                      </a:endParaRPr>
                    </a:p>
                  </a:txBody>
                  <a:tcPr marL="6458" marR="6458" marT="6458" marB="0" anchor="ctr"/>
                </a:tc>
                <a:tc hMerge="1">
                  <a:txBody>
                    <a:bodyPr/>
                    <a:lstStyle/>
                    <a:p>
                      <a:endParaRPr lang="tr-TR"/>
                    </a:p>
                  </a:txBody>
                  <a:tcPr/>
                </a:tc>
                <a:tc gridSpan="2">
                  <a:txBody>
                    <a:bodyPr/>
                    <a:lstStyle/>
                    <a:p>
                      <a:pPr algn="ctr" fontAlgn="b"/>
                      <a:r>
                        <a:rPr lang="tr-TR" sz="700" u="none" strike="noStrike">
                          <a:effectLst/>
                        </a:rPr>
                        <a:t>1.482,12 TL</a:t>
                      </a:r>
                      <a:endParaRPr lang="tr-TR" sz="700" b="0" i="0" u="none" strike="noStrike">
                        <a:effectLst/>
                        <a:latin typeface="Arial"/>
                      </a:endParaRPr>
                    </a:p>
                  </a:txBody>
                  <a:tcPr marL="6458" marR="6458" marT="6458" marB="0" anchor="b"/>
                </a:tc>
                <a:tc hMerge="1">
                  <a:txBody>
                    <a:bodyPr/>
                    <a:lstStyle/>
                    <a:p>
                      <a:endParaRPr lang="tr-TR"/>
                    </a:p>
                  </a:txBody>
                  <a:tcPr/>
                </a:tc>
                <a:tc gridSpan="2">
                  <a:txBody>
                    <a:bodyPr/>
                    <a:lstStyle/>
                    <a:p>
                      <a:pPr algn="ctr" fontAlgn="b"/>
                      <a:r>
                        <a:rPr lang="tr-TR" sz="700" u="none" strike="noStrike">
                          <a:effectLst/>
                        </a:rPr>
                        <a:t>1.999,93 TL</a:t>
                      </a:r>
                      <a:endParaRPr lang="tr-TR" sz="700" b="0" i="0" u="none" strike="noStrike">
                        <a:effectLst/>
                        <a:latin typeface="Arial"/>
                      </a:endParaRPr>
                    </a:p>
                  </a:txBody>
                  <a:tcPr marL="6458" marR="6458" marT="6458" marB="0" anchor="b"/>
                </a:tc>
                <a:tc hMerge="1">
                  <a:txBody>
                    <a:bodyPr/>
                    <a:lstStyle/>
                    <a:p>
                      <a:endParaRPr lang="tr-TR"/>
                    </a:p>
                  </a:txBody>
                  <a:tcPr/>
                </a:tc>
                <a:tc gridSpan="2">
                  <a:txBody>
                    <a:bodyPr/>
                    <a:lstStyle/>
                    <a:p>
                      <a:pPr algn="ctr" fontAlgn="b"/>
                      <a:r>
                        <a:rPr lang="tr-TR" sz="700" u="none" strike="noStrike">
                          <a:effectLst/>
                        </a:rPr>
                        <a:t>1.590,54 TL</a:t>
                      </a:r>
                      <a:endParaRPr lang="tr-TR" sz="700" b="0" i="0" u="none" strike="noStrike">
                        <a:effectLst/>
                        <a:latin typeface="Arial"/>
                      </a:endParaRPr>
                    </a:p>
                  </a:txBody>
                  <a:tcPr marL="6458" marR="6458" marT="6458" marB="0" anchor="b"/>
                </a:tc>
                <a:tc hMerge="1">
                  <a:txBody>
                    <a:bodyPr/>
                    <a:lstStyle/>
                    <a:p>
                      <a:endParaRPr lang="tr-TR"/>
                    </a:p>
                  </a:txBody>
                  <a:tcPr/>
                </a:tc>
              </a:tr>
              <a:tr h="109780">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r>
              <a:tr h="135611">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gridSpan="6">
                  <a:txBody>
                    <a:bodyPr/>
                    <a:lstStyle/>
                    <a:p>
                      <a:pPr algn="r" fontAlgn="b"/>
                      <a:r>
                        <a:rPr lang="tr-TR" sz="800" u="none" strike="noStrike">
                          <a:effectLst/>
                        </a:rPr>
                        <a:t>KDV (%00) :</a:t>
                      </a:r>
                      <a:endParaRPr lang="tr-TR" sz="800" b="1" i="0" u="none" strike="noStrike">
                        <a:effectLst/>
                        <a:latin typeface="Times New Roman"/>
                      </a:endParaRPr>
                    </a:p>
                  </a:txBody>
                  <a:tcPr marL="6458" marR="6458" marT="645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ctr" fontAlgn="b"/>
                      <a:r>
                        <a:rPr lang="tr-TR" sz="800" u="none" strike="noStrike">
                          <a:effectLst/>
                        </a:rPr>
                        <a:t> </a:t>
                      </a:r>
                      <a:endParaRPr lang="tr-TR" sz="800" b="0" i="0" u="none" strike="noStrike">
                        <a:effectLst/>
                        <a:latin typeface="Times New Roman"/>
                      </a:endParaRPr>
                    </a:p>
                  </a:txBody>
                  <a:tcPr marL="6458" marR="6458" marT="6458" marB="0" anchor="b"/>
                </a:tc>
                <a:tc hMerge="1">
                  <a:txBody>
                    <a:bodyPr/>
                    <a:lstStyle/>
                    <a:p>
                      <a:endParaRPr lang="tr-TR"/>
                    </a:p>
                  </a:txBody>
                  <a:tcPr/>
                </a:tc>
              </a:tr>
              <a:tr h="135611">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gridSpan="6">
                  <a:txBody>
                    <a:bodyPr/>
                    <a:lstStyle/>
                    <a:p>
                      <a:pPr algn="r" fontAlgn="b"/>
                      <a:r>
                        <a:rPr lang="tr-TR" sz="800" u="none" strike="noStrike">
                          <a:effectLst/>
                        </a:rPr>
                        <a:t>KDV Hariç Yaklaşık Maliyet Genel Toplamı :</a:t>
                      </a:r>
                      <a:endParaRPr lang="tr-TR" sz="800" b="1" i="0" u="none" strike="noStrike">
                        <a:effectLst/>
                        <a:latin typeface="Times New Roman"/>
                      </a:endParaRPr>
                    </a:p>
                  </a:txBody>
                  <a:tcPr marL="6458" marR="6458" marT="645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ctr" fontAlgn="b"/>
                      <a:r>
                        <a:rPr lang="tr-TR" sz="800" u="none" strike="noStrike">
                          <a:effectLst/>
                        </a:rPr>
                        <a:t>1.590,54 TL</a:t>
                      </a:r>
                      <a:endParaRPr lang="tr-TR" sz="800" b="1" i="0" u="none" strike="noStrike">
                        <a:effectLst/>
                        <a:latin typeface="Times New Roman"/>
                      </a:endParaRPr>
                    </a:p>
                  </a:txBody>
                  <a:tcPr marL="6458" marR="6458" marT="6458" marB="0" anchor="b"/>
                </a:tc>
                <a:tc hMerge="1">
                  <a:txBody>
                    <a:bodyPr/>
                    <a:lstStyle/>
                    <a:p>
                      <a:endParaRPr lang="tr-TR"/>
                    </a:p>
                  </a:txBody>
                  <a:tcPr/>
                </a:tc>
              </a:tr>
              <a:tr h="109780">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l" fontAlgn="b"/>
                      <a:r>
                        <a:rPr lang="tr-TR" sz="700" u="none" strike="noStrike">
                          <a:effectLst/>
                        </a:rPr>
                        <a:t> </a:t>
                      </a:r>
                      <a:endParaRPr lang="tr-TR" sz="700" b="0" i="0" u="none" strike="noStrike">
                        <a:effectLst/>
                        <a:latin typeface="Arial"/>
                      </a:endParaRPr>
                    </a:p>
                  </a:txBody>
                  <a:tcPr marL="6458" marR="6458" marT="6458" marB="0" anchor="b"/>
                </a:tc>
              </a:tr>
              <a:tr h="109780">
                <a:tc gridSpan="13">
                  <a:txBody>
                    <a:bodyPr/>
                    <a:lstStyle/>
                    <a:p>
                      <a:pPr algn="ctr" fontAlgn="b"/>
                      <a:r>
                        <a:rPr lang="tr-TR" sz="700" u="none" strike="noStrike">
                          <a:effectLst/>
                        </a:rPr>
                        <a:t>Yaklaşık Maliyet Komisyonu</a:t>
                      </a:r>
                      <a:endParaRPr lang="tr-TR" sz="700" b="0" i="0" u="none" strike="noStrike">
                        <a:effectLst/>
                        <a:latin typeface="Arial"/>
                      </a:endParaRPr>
                    </a:p>
                  </a:txBody>
                  <a:tcPr marL="6458" marR="6458" marT="645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109780">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r>
              <a:tr h="109780">
                <a:tc gridSpan="2">
                  <a:txBody>
                    <a:bodyPr/>
                    <a:lstStyle/>
                    <a:p>
                      <a:pPr algn="ctr" fontAlgn="b"/>
                      <a:r>
                        <a:rPr lang="tr-TR" sz="700" u="none" strike="noStrike">
                          <a:effectLst/>
                        </a:rPr>
                        <a:t>Osman KARAL</a:t>
                      </a:r>
                      <a:endParaRPr lang="tr-TR" sz="700" b="0" i="0" u="none" strike="noStrike">
                        <a:effectLst/>
                        <a:latin typeface="Arial"/>
                      </a:endParaRPr>
                    </a:p>
                  </a:txBody>
                  <a:tcPr marL="6458" marR="6458" marT="6458" marB="0" anchor="b"/>
                </a:tc>
                <a:tc hMerge="1">
                  <a:txBody>
                    <a:bodyPr/>
                    <a:lstStyle/>
                    <a:p>
                      <a:endParaRPr lang="tr-TR"/>
                    </a:p>
                  </a:txBody>
                  <a:tcPr/>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gridSpan="3">
                  <a:txBody>
                    <a:bodyPr/>
                    <a:lstStyle/>
                    <a:p>
                      <a:pPr algn="ctr" fontAlgn="b"/>
                      <a:r>
                        <a:rPr lang="tr-TR" sz="700" u="none" strike="noStrike">
                          <a:effectLst/>
                        </a:rPr>
                        <a:t>İbrahim YILDIRIM</a:t>
                      </a:r>
                      <a:endParaRPr lang="tr-TR" sz="700" b="0" i="0" u="none" strike="noStrike">
                        <a:effectLst/>
                        <a:latin typeface="Arial"/>
                      </a:endParaRPr>
                    </a:p>
                  </a:txBody>
                  <a:tcPr marL="6458" marR="6458" marT="6458" marB="0" anchor="b"/>
                </a:tc>
                <a:tc hMerge="1">
                  <a:txBody>
                    <a:bodyPr/>
                    <a:lstStyle/>
                    <a:p>
                      <a:endParaRPr lang="tr-TR"/>
                    </a:p>
                  </a:txBody>
                  <a:tcPr/>
                </a:tc>
                <a:tc hMerge="1">
                  <a:txBody>
                    <a:bodyPr/>
                    <a:lstStyle/>
                    <a:p>
                      <a:endParaRPr lang="tr-TR"/>
                    </a:p>
                  </a:txBody>
                  <a:tcPr/>
                </a:tc>
                <a:tc gridSpan="3">
                  <a:txBody>
                    <a:bodyPr/>
                    <a:lstStyle/>
                    <a:p>
                      <a:pPr algn="ctr" fontAlgn="b"/>
                      <a:r>
                        <a:rPr lang="tr-TR" sz="700" u="none" strike="noStrike">
                          <a:effectLst/>
                        </a:rPr>
                        <a:t>                                         Tarık EVELEK</a:t>
                      </a:r>
                      <a:endParaRPr lang="tr-TR" sz="700" b="0" i="0" u="none" strike="noStrike">
                        <a:effectLst/>
                        <a:latin typeface="Arial"/>
                      </a:endParaRPr>
                    </a:p>
                  </a:txBody>
                  <a:tcPr marL="6458" marR="6458" marT="6458" marB="0" anchor="b"/>
                </a:tc>
                <a:tc hMerge="1">
                  <a:txBody>
                    <a:bodyPr/>
                    <a:lstStyle/>
                    <a:p>
                      <a:endParaRPr lang="tr-TR"/>
                    </a:p>
                  </a:txBody>
                  <a:tcPr/>
                </a:tc>
                <a:tc hMerge="1">
                  <a:txBody>
                    <a:bodyPr/>
                    <a:lstStyle/>
                    <a:p>
                      <a:endParaRPr lang="tr-TR"/>
                    </a:p>
                  </a:txBody>
                  <a:tcPr/>
                </a:tc>
                <a:tc gridSpan="4">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hMerge="1">
                  <a:txBody>
                    <a:bodyPr/>
                    <a:lstStyle/>
                    <a:p>
                      <a:endParaRPr lang="tr-TR"/>
                    </a:p>
                  </a:txBody>
                  <a:tcPr/>
                </a:tc>
                <a:tc hMerge="1">
                  <a:txBody>
                    <a:bodyPr/>
                    <a:lstStyle/>
                    <a:p>
                      <a:endParaRPr lang="tr-TR"/>
                    </a:p>
                  </a:txBody>
                  <a:tcPr/>
                </a:tc>
                <a:tc hMerge="1">
                  <a:txBody>
                    <a:bodyPr/>
                    <a:lstStyle/>
                    <a:p>
                      <a:endParaRPr lang="tr-TR"/>
                    </a:p>
                  </a:txBody>
                  <a:tcPr/>
                </a:tc>
              </a:tr>
              <a:tr h="109780">
                <a:tc gridSpan="2">
                  <a:txBody>
                    <a:bodyPr/>
                    <a:lstStyle/>
                    <a:p>
                      <a:pPr algn="ctr" fontAlgn="b"/>
                      <a:r>
                        <a:rPr lang="tr-TR" sz="700" u="none" strike="noStrike">
                          <a:effectLst/>
                        </a:rPr>
                        <a:t>Taş.Kay.ve Kont.Yet.</a:t>
                      </a:r>
                      <a:endParaRPr lang="tr-TR" sz="700" b="0" i="0" u="none" strike="noStrike">
                        <a:effectLst/>
                        <a:latin typeface="Arial"/>
                      </a:endParaRPr>
                    </a:p>
                  </a:txBody>
                  <a:tcPr marL="6458" marR="6458" marT="6458" marB="0" anchor="b"/>
                </a:tc>
                <a:tc hMerge="1">
                  <a:txBody>
                    <a:bodyPr/>
                    <a:lstStyle/>
                    <a:p>
                      <a:endParaRPr lang="tr-TR"/>
                    </a:p>
                  </a:txBody>
                  <a:tcPr/>
                </a:tc>
                <a:tc>
                  <a:txBody>
                    <a:bodyPr/>
                    <a:lstStyle/>
                    <a:p>
                      <a:pPr algn="ctr" fontAlgn="b"/>
                      <a:r>
                        <a:rPr lang="tr-TR" sz="700" u="none" strike="noStrike">
                          <a:effectLst/>
                        </a:rPr>
                        <a:t> </a:t>
                      </a:r>
                      <a:endParaRPr lang="tr-TR" sz="700" b="0" i="0" u="none" strike="noStrike">
                        <a:effectLst/>
                        <a:latin typeface="Arial"/>
                      </a:endParaRPr>
                    </a:p>
                  </a:txBody>
                  <a:tcPr marL="6458" marR="6458" marT="6458" marB="0" anchor="b"/>
                </a:tc>
                <a:tc gridSpan="3">
                  <a:txBody>
                    <a:bodyPr/>
                    <a:lstStyle/>
                    <a:p>
                      <a:pPr algn="ctr" fontAlgn="b"/>
                      <a:r>
                        <a:rPr lang="tr-TR" sz="700" u="none" strike="noStrike">
                          <a:effectLst/>
                        </a:rPr>
                        <a:t>Şoför</a:t>
                      </a:r>
                      <a:endParaRPr lang="tr-TR" sz="700" b="0" i="0" u="none" strike="noStrike">
                        <a:effectLst/>
                        <a:latin typeface="Arial"/>
                      </a:endParaRPr>
                    </a:p>
                  </a:txBody>
                  <a:tcPr marL="6458" marR="6458" marT="6458" marB="0" anchor="b"/>
                </a:tc>
                <a:tc hMerge="1">
                  <a:txBody>
                    <a:bodyPr/>
                    <a:lstStyle/>
                    <a:p>
                      <a:endParaRPr lang="tr-TR"/>
                    </a:p>
                  </a:txBody>
                  <a:tcPr/>
                </a:tc>
                <a:tc hMerge="1">
                  <a:txBody>
                    <a:bodyPr/>
                    <a:lstStyle/>
                    <a:p>
                      <a:endParaRPr lang="tr-TR"/>
                    </a:p>
                  </a:txBody>
                  <a:tcPr/>
                </a:tc>
                <a:tc gridSpan="3">
                  <a:txBody>
                    <a:bodyPr/>
                    <a:lstStyle/>
                    <a:p>
                      <a:pPr algn="ctr" fontAlgn="b"/>
                      <a:r>
                        <a:rPr lang="tr-TR" sz="700" u="none" strike="noStrike">
                          <a:effectLst/>
                        </a:rPr>
                        <a:t>                                         Şube Müdürü</a:t>
                      </a:r>
                      <a:endParaRPr lang="tr-TR" sz="700" b="0" i="0" u="none" strike="noStrike">
                        <a:effectLst/>
                        <a:latin typeface="Arial"/>
                      </a:endParaRPr>
                    </a:p>
                  </a:txBody>
                  <a:tcPr marL="6458" marR="6458" marT="6458" marB="0" anchor="b"/>
                </a:tc>
                <a:tc hMerge="1">
                  <a:txBody>
                    <a:bodyPr/>
                    <a:lstStyle/>
                    <a:p>
                      <a:endParaRPr lang="tr-TR"/>
                    </a:p>
                  </a:txBody>
                  <a:tcPr/>
                </a:tc>
                <a:tc hMerge="1">
                  <a:txBody>
                    <a:bodyPr/>
                    <a:lstStyle/>
                    <a:p>
                      <a:endParaRPr lang="tr-TR"/>
                    </a:p>
                  </a:txBody>
                  <a:tcPr/>
                </a:tc>
                <a:tc gridSpan="4">
                  <a:txBody>
                    <a:bodyPr/>
                    <a:lstStyle/>
                    <a:p>
                      <a:pPr algn="ctr" fontAlgn="b"/>
                      <a:r>
                        <a:rPr lang="tr-TR" sz="700" u="none" strike="noStrike" dirty="0">
                          <a:effectLst/>
                        </a:rPr>
                        <a:t> </a:t>
                      </a:r>
                      <a:endParaRPr lang="tr-TR" sz="700" b="0" i="0" u="none" strike="noStrike" dirty="0">
                        <a:effectLst/>
                        <a:latin typeface="Arial"/>
                      </a:endParaRPr>
                    </a:p>
                  </a:txBody>
                  <a:tcPr marL="6458" marR="6458" marT="6458" marB="0" anchor="b"/>
                </a:tc>
                <a:tc hMerge="1">
                  <a:txBody>
                    <a:bodyPr/>
                    <a:lstStyle/>
                    <a:p>
                      <a:endParaRPr lang="tr-TR"/>
                    </a:p>
                  </a:txBody>
                  <a:tcPr/>
                </a:tc>
                <a:tc hMerge="1">
                  <a:txBody>
                    <a:bodyPr/>
                    <a:lstStyle/>
                    <a:p>
                      <a:endParaRPr lang="tr-TR"/>
                    </a:p>
                  </a:txBody>
                  <a:tcPr/>
                </a:tc>
                <a:tc hMerge="1">
                  <a:txBody>
                    <a:bodyPr/>
                    <a:lstStyle/>
                    <a:p>
                      <a:endParaRPr lang="tr-TR"/>
                    </a:p>
                  </a:txBody>
                  <a:tcPr/>
                </a:tc>
              </a:tr>
            </a:tbl>
          </a:graphicData>
        </a:graphic>
      </p:graphicFrame>
      <p:sp>
        <p:nvSpPr>
          <p:cNvPr id="2" name="Başlık 1"/>
          <p:cNvSpPr>
            <a:spLocks noGrp="1"/>
          </p:cNvSpPr>
          <p:nvPr>
            <p:ph type="title"/>
          </p:nvPr>
        </p:nvSpPr>
        <p:spPr/>
        <p:txBody>
          <a:bodyPr>
            <a:normAutofit fontScale="90000"/>
          </a:bodyPr>
          <a:lstStyle/>
          <a:p>
            <a:r>
              <a:rPr lang="tr-TR" dirty="0" smtClean="0"/>
              <a:t>YAKLAŞIK MALİYET CETVELİ</a:t>
            </a:r>
            <a:br>
              <a:rPr lang="tr-TR" dirty="0" smtClean="0"/>
            </a:br>
            <a:endParaRPr lang="tr-TR" dirty="0"/>
          </a:p>
        </p:txBody>
      </p:sp>
    </p:spTree>
    <p:extLst>
      <p:ext uri="{BB962C8B-B14F-4D97-AF65-F5344CB8AC3E}">
        <p14:creationId xmlns:p14="http://schemas.microsoft.com/office/powerpoint/2010/main" val="2995407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010833838"/>
              </p:ext>
            </p:extLst>
          </p:nvPr>
        </p:nvGraphicFramePr>
        <p:xfrm>
          <a:off x="179512" y="1556792"/>
          <a:ext cx="8856984" cy="5598886"/>
        </p:xfrm>
        <a:graphic>
          <a:graphicData uri="http://schemas.openxmlformats.org/drawingml/2006/table">
            <a:tbl>
              <a:tblPr>
                <a:tableStyleId>{5C22544A-7EE6-4342-B048-85BDC9FD1C3A}</a:tableStyleId>
              </a:tblPr>
              <a:tblGrid>
                <a:gridCol w="2733698"/>
                <a:gridCol w="96893"/>
                <a:gridCol w="37024"/>
                <a:gridCol w="3215149"/>
                <a:gridCol w="96893"/>
                <a:gridCol w="2677327"/>
              </a:tblGrid>
              <a:tr h="47159">
                <a:tc gridSpan="2">
                  <a:txBody>
                    <a:bodyPr/>
                    <a:lstStyle/>
                    <a:p>
                      <a:pPr algn="just" hangingPunct="0">
                        <a:spcAft>
                          <a:spcPts val="0"/>
                        </a:spcAft>
                      </a:pPr>
                      <a:r>
                        <a:rPr lang="tr-TR" sz="1000">
                          <a:effectLst/>
                        </a:rPr>
                        <a:t>İHALEYİ YAPAN İDARENİN ADI</a:t>
                      </a:r>
                      <a:endParaRPr lang="tr-TR" sz="1000">
                        <a:effectLst/>
                        <a:latin typeface="Times New Roman"/>
                        <a:ea typeface="Times New Roman"/>
                      </a:endParaRPr>
                    </a:p>
                  </a:txBody>
                  <a:tcPr marL="11624" marR="11624" marT="0" marB="0"/>
                </a:tc>
                <a:tc hMerge="1">
                  <a:txBody>
                    <a:bodyPr/>
                    <a:lstStyle/>
                    <a:p>
                      <a:endParaRPr lang="tr-TR"/>
                    </a:p>
                  </a:txBody>
                  <a:tcPr/>
                </a:tc>
                <a:tc gridSpan="4">
                  <a:txBody>
                    <a:bodyPr/>
                    <a:lstStyle/>
                    <a:p>
                      <a:pPr fontAlgn="auto" hangingPunct="1">
                        <a:spcAft>
                          <a:spcPts val="0"/>
                        </a:spcAft>
                      </a:pPr>
                      <a:r>
                        <a:rPr lang="tr-TR" sz="1000">
                          <a:effectLst/>
                        </a:rPr>
                        <a:t>Çevre ve Şehircilik il Müdürlüğü</a:t>
                      </a:r>
                      <a:endParaRPr lang="tr-TR" sz="1000">
                        <a:effectLst/>
                        <a:latin typeface="Times New Roman"/>
                        <a:ea typeface="Times New Roman"/>
                      </a:endParaRPr>
                    </a:p>
                  </a:txBody>
                  <a:tcPr marL="11624" marR="11624" marT="0" marB="0"/>
                </a:tc>
                <a:tc hMerge="1">
                  <a:txBody>
                    <a:bodyPr/>
                    <a:lstStyle/>
                    <a:p>
                      <a:endParaRPr lang="tr-TR"/>
                    </a:p>
                  </a:txBody>
                  <a:tcPr/>
                </a:tc>
                <a:tc hMerge="1">
                  <a:txBody>
                    <a:bodyPr/>
                    <a:lstStyle/>
                    <a:p>
                      <a:endParaRPr lang="tr-TR"/>
                    </a:p>
                  </a:txBody>
                  <a:tcPr/>
                </a:tc>
                <a:tc hMerge="1">
                  <a:txBody>
                    <a:bodyPr/>
                    <a:lstStyle/>
                    <a:p>
                      <a:endParaRPr lang="tr-TR"/>
                    </a:p>
                  </a:txBody>
                  <a:tcPr/>
                </a:tc>
              </a:tr>
              <a:tr h="47159">
                <a:tc gridSpan="2">
                  <a:txBody>
                    <a:bodyPr/>
                    <a:lstStyle/>
                    <a:p>
                      <a:pPr hangingPunct="0">
                        <a:spcAft>
                          <a:spcPts val="0"/>
                        </a:spcAft>
                      </a:pPr>
                      <a:r>
                        <a:rPr lang="tr-TR" sz="1000">
                          <a:effectLst/>
                        </a:rPr>
                        <a:t>BELGE TARİH VE SAYISI</a:t>
                      </a:r>
                      <a:endParaRPr lang="tr-TR" sz="1000">
                        <a:effectLst/>
                        <a:latin typeface="Times New Roman"/>
                        <a:ea typeface="Times New Roman"/>
                      </a:endParaRPr>
                    </a:p>
                  </a:txBody>
                  <a:tcPr marL="11624" marR="11624" marT="0" marB="0"/>
                </a:tc>
                <a:tc hMerge="1">
                  <a:txBody>
                    <a:bodyPr/>
                    <a:lstStyle/>
                    <a:p>
                      <a:endParaRPr lang="tr-TR"/>
                    </a:p>
                  </a:txBody>
                  <a:tcPr/>
                </a:tc>
                <a:tc gridSpan="4">
                  <a:txBody>
                    <a:bodyPr/>
                    <a:lstStyle/>
                    <a:p>
                      <a:pPr fontAlgn="auto" hangingPunct="1">
                        <a:spcAft>
                          <a:spcPts val="0"/>
                        </a:spcAft>
                      </a:pPr>
                      <a:r>
                        <a:rPr lang="tr-TR" sz="1000">
                          <a:effectLst/>
                        </a:rPr>
                        <a:t>26359391-934-02-02/</a:t>
                      </a:r>
                      <a:endParaRPr lang="tr-TR" sz="1000">
                        <a:effectLst/>
                        <a:latin typeface="Times New Roman"/>
                        <a:ea typeface="Times New Roman"/>
                      </a:endParaRPr>
                    </a:p>
                  </a:txBody>
                  <a:tcPr marL="11624" marR="11624" marT="0" marB="0"/>
                </a:tc>
                <a:tc hMerge="1">
                  <a:txBody>
                    <a:bodyPr/>
                    <a:lstStyle/>
                    <a:p>
                      <a:endParaRPr lang="tr-TR"/>
                    </a:p>
                  </a:txBody>
                  <a:tcPr/>
                </a:tc>
                <a:tc hMerge="1">
                  <a:txBody>
                    <a:bodyPr/>
                    <a:lstStyle/>
                    <a:p>
                      <a:endParaRPr lang="tr-TR"/>
                    </a:p>
                  </a:txBody>
                  <a:tcPr/>
                </a:tc>
                <a:tc hMerge="1">
                  <a:txBody>
                    <a:bodyPr/>
                    <a:lstStyle/>
                    <a:p>
                      <a:endParaRPr lang="tr-TR"/>
                    </a:p>
                  </a:txBody>
                  <a:tcPr/>
                </a:tc>
              </a:tr>
              <a:tr h="47159">
                <a:tc gridSpan="6">
                  <a:txBody>
                    <a:bodyPr/>
                    <a:lstStyle/>
                    <a:p>
                      <a:pPr algn="ctr" fontAlgn="auto" hangingPunct="1">
                        <a:spcAft>
                          <a:spcPts val="0"/>
                        </a:spcAft>
                      </a:pPr>
                      <a:r>
                        <a:rPr lang="tr-TR" sz="1000">
                          <a:effectLst/>
                        </a:rPr>
                        <a:t>MÜDÜRLÜK MAKAMINA</a:t>
                      </a:r>
                      <a:endParaRPr lang="tr-TR" sz="1000">
                        <a:effectLst/>
                        <a:latin typeface="Times New Roman"/>
                        <a:ea typeface="Times New Roman"/>
                      </a:endParaRPr>
                    </a:p>
                  </a:txBody>
                  <a:tcPr marL="11624" marR="11624" marT="0"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47159">
                <a:tc gridSpan="3">
                  <a:txBody>
                    <a:bodyPr/>
                    <a:lstStyle/>
                    <a:p>
                      <a:pPr algn="ctr" hangingPunct="0">
                        <a:spcAft>
                          <a:spcPts val="0"/>
                        </a:spcAft>
                      </a:pPr>
                      <a:r>
                        <a:rPr lang="tr-TR" sz="1000">
                          <a:effectLst/>
                        </a:rPr>
                        <a:t>İHALE İLE İLGİLİ BİLGİLER [Ön İlan Aşaması]</a:t>
                      </a:r>
                      <a:endParaRPr lang="tr-TR" sz="1000">
                        <a:effectLst/>
                        <a:latin typeface="Times New Roman"/>
                        <a:ea typeface="Times New Roman"/>
                      </a:endParaRPr>
                    </a:p>
                  </a:txBody>
                  <a:tcPr marL="11624" marR="11624" marT="0" marB="0"/>
                </a:tc>
                <a:tc hMerge="1">
                  <a:txBody>
                    <a:bodyPr/>
                    <a:lstStyle/>
                    <a:p>
                      <a:endParaRPr lang="tr-TR"/>
                    </a:p>
                  </a:txBody>
                  <a:tcPr/>
                </a:tc>
                <a:tc hMerge="1">
                  <a:txBody>
                    <a:bodyPr/>
                    <a:lstStyle/>
                    <a:p>
                      <a:endParaRPr lang="tr-TR"/>
                    </a:p>
                  </a:txBody>
                  <a:tcPr/>
                </a:tc>
                <a:tc gridSpan="3">
                  <a:txBody>
                    <a:bodyPr/>
                    <a:lstStyle/>
                    <a:p>
                      <a:pPr algn="ctr" fontAlgn="auto" hangingPunct="1">
                        <a:spcAft>
                          <a:spcPts val="0"/>
                        </a:spcAft>
                      </a:pPr>
                      <a:r>
                        <a:rPr lang="tr-TR" sz="1000">
                          <a:effectLst/>
                        </a:rPr>
                        <a:t>İHALE İLE İLGİLİ BİLGİLER</a:t>
                      </a:r>
                      <a:endParaRPr lang="tr-TR" sz="1000">
                        <a:effectLst/>
                        <a:latin typeface="Times New Roman"/>
                        <a:ea typeface="Times New Roman"/>
                      </a:endParaRPr>
                    </a:p>
                  </a:txBody>
                  <a:tcPr marL="11624" marR="11624" marT="0" marB="0"/>
                </a:tc>
                <a:tc hMerge="1">
                  <a:txBody>
                    <a:bodyPr/>
                    <a:lstStyle/>
                    <a:p>
                      <a:endParaRPr lang="tr-TR"/>
                    </a:p>
                  </a:txBody>
                  <a:tcPr/>
                </a:tc>
                <a:tc hMerge="1">
                  <a:txBody>
                    <a:bodyPr/>
                    <a:lstStyle/>
                    <a:p>
                      <a:endParaRPr lang="tr-TR"/>
                    </a:p>
                  </a:txBody>
                  <a:tcPr/>
                </a:tc>
              </a:tr>
              <a:tr h="526059">
                <a:tc>
                  <a:txBody>
                    <a:bodyPr/>
                    <a:lstStyle/>
                    <a:p>
                      <a:pPr hangingPunct="0">
                        <a:spcAft>
                          <a:spcPts val="0"/>
                        </a:spcAft>
                      </a:pPr>
                      <a:r>
                        <a:rPr lang="tr-TR" sz="1000">
                          <a:effectLst/>
                        </a:rPr>
                        <a:t>İşin Adı, Tanımı ve Niteliği</a:t>
                      </a:r>
                      <a:endParaRPr lang="tr-TR" sz="1000">
                        <a:effectLst/>
                        <a:latin typeface="Times New Roman"/>
                        <a:ea typeface="Times New Roman"/>
                      </a:endParaRPr>
                    </a:p>
                  </a:txBody>
                  <a:tcPr marL="11624" marR="11624" marT="0" marB="0"/>
                </a:tc>
                <a:tc gridSpan="2">
                  <a:txBody>
                    <a:bodyPr/>
                    <a:lstStyle/>
                    <a:p>
                      <a:pPr algn="ctr" hangingPunct="0">
                        <a:spcAft>
                          <a:spcPts val="0"/>
                        </a:spcAft>
                      </a:pPr>
                      <a:r>
                        <a:rPr lang="tr-TR" sz="1000">
                          <a:effectLst/>
                        </a:rPr>
                        <a:t> </a:t>
                      </a:r>
                      <a:endParaRPr lang="tr-TR" sz="1000">
                        <a:effectLst/>
                        <a:latin typeface="Times New Roman"/>
                        <a:ea typeface="Times New Roman"/>
                      </a:endParaRPr>
                    </a:p>
                  </a:txBody>
                  <a:tcPr marL="11624" marR="11624" marT="0" marB="0"/>
                </a:tc>
                <a:tc hMerge="1">
                  <a:txBody>
                    <a:bodyPr/>
                    <a:lstStyle/>
                    <a:p>
                      <a:endParaRPr lang="tr-TR"/>
                    </a:p>
                  </a:txBody>
                  <a:tcPr/>
                </a:tc>
                <a:tc>
                  <a:txBody>
                    <a:bodyPr/>
                    <a:lstStyle/>
                    <a:p>
                      <a:pPr fontAlgn="auto" hangingPunct="1">
                        <a:spcAft>
                          <a:spcPts val="0"/>
                        </a:spcAft>
                      </a:pPr>
                      <a:r>
                        <a:rPr lang="tr-TR" sz="1000">
                          <a:effectLst/>
                        </a:rPr>
                        <a:t>İşin Adı, Tanımı ve Niteliği</a:t>
                      </a:r>
                      <a:endParaRPr lang="tr-TR" sz="1000">
                        <a:effectLst/>
                        <a:latin typeface="Times New Roman"/>
                        <a:ea typeface="Times New Roman"/>
                      </a:endParaRPr>
                    </a:p>
                  </a:txBody>
                  <a:tcPr marL="11624" marR="11624" marT="0" marB="0"/>
                </a:tc>
                <a:tc gridSpan="2">
                  <a:txBody>
                    <a:bodyPr/>
                    <a:lstStyle/>
                    <a:p>
                      <a:pPr fontAlgn="auto" hangingPunct="1">
                        <a:spcAft>
                          <a:spcPts val="0"/>
                        </a:spcAft>
                      </a:pPr>
                      <a:r>
                        <a:rPr lang="tr-TR" sz="1000">
                          <a:effectLst/>
                        </a:rPr>
                        <a:t>ARGOX OS -214 Barkot Yazıcı Alımı İşi.</a:t>
                      </a:r>
                      <a:endParaRPr lang="tr-TR" sz="1000">
                        <a:effectLst/>
                        <a:latin typeface="Times New Roman"/>
                        <a:ea typeface="Times New Roman"/>
                      </a:endParaRPr>
                    </a:p>
                  </a:txBody>
                  <a:tcPr marL="11624" marR="11624" marT="0" marB="0"/>
                </a:tc>
                <a:tc hMerge="1">
                  <a:txBody>
                    <a:bodyPr/>
                    <a:lstStyle/>
                    <a:p>
                      <a:endParaRPr lang="tr-TR"/>
                    </a:p>
                  </a:txBody>
                  <a:tcPr/>
                </a:tc>
              </a:tr>
              <a:tr h="71735">
                <a:tc>
                  <a:txBody>
                    <a:bodyPr/>
                    <a:lstStyle/>
                    <a:p>
                      <a:pPr hangingPunct="0">
                        <a:spcAft>
                          <a:spcPts val="0"/>
                        </a:spcAft>
                      </a:pPr>
                      <a:r>
                        <a:rPr lang="tr-TR" sz="1000">
                          <a:effectLst/>
                        </a:rPr>
                        <a:t>İşin Tahmini Miktarı</a:t>
                      </a:r>
                      <a:endParaRPr lang="tr-TR" sz="1000">
                        <a:effectLst/>
                        <a:latin typeface="Times New Roman"/>
                        <a:ea typeface="Times New Roman"/>
                      </a:endParaRPr>
                    </a:p>
                  </a:txBody>
                  <a:tcPr marL="11624" marR="11624" marT="0" marB="0"/>
                </a:tc>
                <a:tc gridSpan="2">
                  <a:txBody>
                    <a:bodyPr/>
                    <a:lstStyle/>
                    <a:p>
                      <a:pPr algn="ctr" hangingPunct="0">
                        <a:spcAft>
                          <a:spcPts val="0"/>
                        </a:spcAft>
                      </a:pPr>
                      <a:r>
                        <a:rPr lang="tr-TR" sz="1000">
                          <a:effectLst/>
                        </a:rPr>
                        <a:t> </a:t>
                      </a:r>
                      <a:endParaRPr lang="tr-TR" sz="1000">
                        <a:effectLst/>
                        <a:latin typeface="Times New Roman"/>
                        <a:ea typeface="Times New Roman"/>
                      </a:endParaRPr>
                    </a:p>
                  </a:txBody>
                  <a:tcPr marL="11624" marR="11624" marT="0" marB="0"/>
                </a:tc>
                <a:tc hMerge="1">
                  <a:txBody>
                    <a:bodyPr/>
                    <a:lstStyle/>
                    <a:p>
                      <a:endParaRPr lang="tr-TR"/>
                    </a:p>
                  </a:txBody>
                  <a:tcPr/>
                </a:tc>
                <a:tc>
                  <a:txBody>
                    <a:bodyPr/>
                    <a:lstStyle/>
                    <a:p>
                      <a:pPr fontAlgn="auto" hangingPunct="1">
                        <a:spcAft>
                          <a:spcPts val="0"/>
                        </a:spcAft>
                      </a:pPr>
                      <a:r>
                        <a:rPr lang="tr-TR" sz="1000">
                          <a:effectLst/>
                        </a:rPr>
                        <a:t>İşin Miktarı</a:t>
                      </a:r>
                      <a:endParaRPr lang="tr-TR" sz="1000">
                        <a:effectLst/>
                        <a:latin typeface="Times New Roman"/>
                        <a:ea typeface="Times New Roman"/>
                      </a:endParaRPr>
                    </a:p>
                  </a:txBody>
                  <a:tcPr marL="11624" marR="11624" marT="0" marB="0"/>
                </a:tc>
                <a:tc gridSpan="2">
                  <a:txBody>
                    <a:bodyPr/>
                    <a:lstStyle/>
                    <a:p>
                      <a:pPr fontAlgn="auto" hangingPunct="1">
                        <a:spcAft>
                          <a:spcPts val="0"/>
                        </a:spcAft>
                      </a:pPr>
                      <a:r>
                        <a:rPr lang="tr-TR" sz="1000">
                          <a:effectLst/>
                        </a:rPr>
                        <a:t>1 Adet</a:t>
                      </a:r>
                      <a:endParaRPr lang="tr-TR" sz="1000">
                        <a:effectLst/>
                        <a:latin typeface="Times New Roman"/>
                        <a:ea typeface="Times New Roman"/>
                      </a:endParaRPr>
                    </a:p>
                  </a:txBody>
                  <a:tcPr marL="11624" marR="11624" marT="0" marB="0"/>
                </a:tc>
                <a:tc hMerge="1">
                  <a:txBody>
                    <a:bodyPr/>
                    <a:lstStyle/>
                    <a:p>
                      <a:endParaRPr lang="tr-TR"/>
                    </a:p>
                  </a:txBody>
                  <a:tcPr/>
                </a:tc>
              </a:tr>
              <a:tr h="219191">
                <a:tc>
                  <a:txBody>
                    <a:bodyPr/>
                    <a:lstStyle/>
                    <a:p>
                      <a:pPr hangingPunct="0">
                        <a:spcAft>
                          <a:spcPts val="0"/>
                        </a:spcAft>
                      </a:pPr>
                      <a:r>
                        <a:rPr lang="tr-TR" sz="1000">
                          <a:effectLst/>
                        </a:rPr>
                        <a:t>Yaklaşık Maliyet</a:t>
                      </a:r>
                      <a:endParaRPr lang="tr-TR" sz="1000">
                        <a:effectLst/>
                        <a:latin typeface="Times New Roman"/>
                        <a:ea typeface="Times New Roman"/>
                      </a:endParaRPr>
                    </a:p>
                  </a:txBody>
                  <a:tcPr marL="11624" marR="11624" marT="0" marB="0"/>
                </a:tc>
                <a:tc gridSpan="2">
                  <a:txBody>
                    <a:bodyPr/>
                    <a:lstStyle/>
                    <a:p>
                      <a:pPr algn="ctr" hangingPunct="0">
                        <a:spcAft>
                          <a:spcPts val="0"/>
                        </a:spcAft>
                      </a:pPr>
                      <a:r>
                        <a:rPr lang="tr-TR" sz="1000">
                          <a:effectLst/>
                        </a:rPr>
                        <a:t> </a:t>
                      </a:r>
                      <a:endParaRPr lang="tr-TR" sz="1000">
                        <a:effectLst/>
                        <a:latin typeface="Times New Roman"/>
                        <a:ea typeface="Times New Roman"/>
                      </a:endParaRPr>
                    </a:p>
                  </a:txBody>
                  <a:tcPr marL="11624" marR="11624" marT="0" marB="0"/>
                </a:tc>
                <a:tc hMerge="1">
                  <a:txBody>
                    <a:bodyPr/>
                    <a:lstStyle/>
                    <a:p>
                      <a:endParaRPr lang="tr-TR"/>
                    </a:p>
                  </a:txBody>
                  <a:tcPr/>
                </a:tc>
                <a:tc>
                  <a:txBody>
                    <a:bodyPr/>
                    <a:lstStyle/>
                    <a:p>
                      <a:pPr fontAlgn="auto" hangingPunct="1">
                        <a:spcAft>
                          <a:spcPts val="0"/>
                        </a:spcAft>
                      </a:pPr>
                      <a:r>
                        <a:rPr lang="tr-TR" sz="1000">
                          <a:effectLst/>
                        </a:rPr>
                        <a:t>Yaklaşık Maliyet</a:t>
                      </a:r>
                      <a:endParaRPr lang="tr-TR" sz="1000">
                        <a:effectLst/>
                        <a:latin typeface="Times New Roman"/>
                        <a:ea typeface="Times New Roman"/>
                      </a:endParaRPr>
                    </a:p>
                  </a:txBody>
                  <a:tcPr marL="11624" marR="11624" marT="0" marB="0"/>
                </a:tc>
                <a:tc gridSpan="2">
                  <a:txBody>
                    <a:bodyPr/>
                    <a:lstStyle/>
                    <a:p>
                      <a:pPr fontAlgn="auto" hangingPunct="1">
                        <a:spcAft>
                          <a:spcPts val="0"/>
                        </a:spcAft>
                      </a:pPr>
                      <a:r>
                        <a:rPr lang="tr-TR" sz="1000">
                          <a:effectLst/>
                        </a:rPr>
                        <a:t>1.372,06 TL+KDV</a:t>
                      </a:r>
                      <a:endParaRPr lang="tr-TR" sz="1000">
                        <a:effectLst/>
                        <a:latin typeface="Times New Roman"/>
                        <a:ea typeface="Times New Roman"/>
                      </a:endParaRPr>
                    </a:p>
                  </a:txBody>
                  <a:tcPr marL="11624" marR="11624" marT="0" marB="0"/>
                </a:tc>
                <a:tc hMerge="1">
                  <a:txBody>
                    <a:bodyPr/>
                    <a:lstStyle/>
                    <a:p>
                      <a:endParaRPr lang="tr-TR"/>
                    </a:p>
                  </a:txBody>
                  <a:tcPr/>
                </a:tc>
              </a:tr>
              <a:tr h="306867">
                <a:tc>
                  <a:txBody>
                    <a:bodyPr/>
                    <a:lstStyle/>
                    <a:p>
                      <a:pPr hangingPunct="0">
                        <a:spcAft>
                          <a:spcPts val="0"/>
                        </a:spcAft>
                      </a:pPr>
                      <a:r>
                        <a:rPr lang="tr-TR" sz="1000" dirty="0">
                          <a:effectLst/>
                        </a:rPr>
                        <a:t>Kullanılabilir Ödenek Tutarı</a:t>
                      </a:r>
                      <a:endParaRPr lang="tr-TR" sz="1000" dirty="0">
                        <a:effectLst/>
                        <a:latin typeface="Times New Roman"/>
                        <a:ea typeface="Times New Roman"/>
                      </a:endParaRPr>
                    </a:p>
                  </a:txBody>
                  <a:tcPr marL="11624" marR="11624" marT="0" marB="0"/>
                </a:tc>
                <a:tc gridSpan="2">
                  <a:txBody>
                    <a:bodyPr/>
                    <a:lstStyle/>
                    <a:p>
                      <a:pPr algn="ctr" hangingPunct="0">
                        <a:spcAft>
                          <a:spcPts val="0"/>
                        </a:spcAft>
                      </a:pPr>
                      <a:r>
                        <a:rPr lang="tr-TR" sz="1000">
                          <a:effectLst/>
                        </a:rPr>
                        <a:t> </a:t>
                      </a:r>
                      <a:endParaRPr lang="tr-TR" sz="1000">
                        <a:effectLst/>
                        <a:latin typeface="Times New Roman"/>
                        <a:ea typeface="Times New Roman"/>
                      </a:endParaRPr>
                    </a:p>
                  </a:txBody>
                  <a:tcPr marL="11624" marR="11624" marT="0" marB="0"/>
                </a:tc>
                <a:tc hMerge="1">
                  <a:txBody>
                    <a:bodyPr/>
                    <a:lstStyle/>
                    <a:p>
                      <a:endParaRPr lang="tr-TR"/>
                    </a:p>
                  </a:txBody>
                  <a:tcPr/>
                </a:tc>
                <a:tc>
                  <a:txBody>
                    <a:bodyPr/>
                    <a:lstStyle/>
                    <a:p>
                      <a:pPr fontAlgn="auto" hangingPunct="1">
                        <a:spcAft>
                          <a:spcPts val="0"/>
                        </a:spcAft>
                      </a:pPr>
                      <a:r>
                        <a:rPr lang="tr-TR" sz="1000">
                          <a:effectLst/>
                        </a:rPr>
                        <a:t>Kullanılabilir Ödenek Tutarı</a:t>
                      </a:r>
                      <a:endParaRPr lang="tr-TR" sz="1000">
                        <a:effectLst/>
                        <a:latin typeface="Times New Roman"/>
                        <a:ea typeface="Times New Roman"/>
                      </a:endParaRPr>
                    </a:p>
                  </a:txBody>
                  <a:tcPr marL="11624" marR="11624" marT="0" marB="0"/>
                </a:tc>
                <a:tc gridSpan="2">
                  <a:txBody>
                    <a:bodyPr/>
                    <a:lstStyle/>
                    <a:p>
                      <a:pPr fontAlgn="auto" hangingPunct="1">
                        <a:spcAft>
                          <a:spcPts val="0"/>
                        </a:spcAft>
                      </a:pPr>
                      <a:r>
                        <a:rPr lang="tr-TR" sz="1000">
                          <a:effectLst/>
                        </a:rPr>
                        <a:t>1.620,00  TL  KDV Dahil</a:t>
                      </a:r>
                      <a:endParaRPr lang="tr-TR" sz="1000">
                        <a:effectLst/>
                        <a:latin typeface="Times New Roman"/>
                        <a:ea typeface="Times New Roman"/>
                      </a:endParaRPr>
                    </a:p>
                  </a:txBody>
                  <a:tcPr marL="11624" marR="11624" marT="0" marB="0"/>
                </a:tc>
                <a:tc hMerge="1">
                  <a:txBody>
                    <a:bodyPr/>
                    <a:lstStyle/>
                    <a:p>
                      <a:endParaRPr lang="tr-TR"/>
                    </a:p>
                  </a:txBody>
                  <a:tcPr/>
                </a:tc>
              </a:tr>
              <a:tr h="47159">
                <a:tc>
                  <a:txBody>
                    <a:bodyPr/>
                    <a:lstStyle/>
                    <a:p>
                      <a:pPr hangingPunct="0">
                        <a:spcAft>
                          <a:spcPts val="0"/>
                        </a:spcAft>
                      </a:pPr>
                      <a:r>
                        <a:rPr lang="tr-TR" sz="1000">
                          <a:effectLst/>
                        </a:rPr>
                        <a:t>Yatırım Proje Numarası (varsa)</a:t>
                      </a:r>
                      <a:endParaRPr lang="tr-TR" sz="1000">
                        <a:effectLst/>
                        <a:latin typeface="Times New Roman"/>
                        <a:ea typeface="Times New Roman"/>
                      </a:endParaRPr>
                    </a:p>
                  </a:txBody>
                  <a:tcPr marL="11624" marR="11624" marT="0" marB="0"/>
                </a:tc>
                <a:tc gridSpan="2">
                  <a:txBody>
                    <a:bodyPr/>
                    <a:lstStyle/>
                    <a:p>
                      <a:pPr algn="ctr" hangingPunct="0">
                        <a:spcAft>
                          <a:spcPts val="0"/>
                        </a:spcAft>
                      </a:pPr>
                      <a:r>
                        <a:rPr lang="tr-TR" sz="1000">
                          <a:effectLst/>
                        </a:rPr>
                        <a:t> </a:t>
                      </a:r>
                      <a:endParaRPr lang="tr-TR" sz="1000">
                        <a:effectLst/>
                        <a:latin typeface="Times New Roman"/>
                        <a:ea typeface="Times New Roman"/>
                      </a:endParaRPr>
                    </a:p>
                  </a:txBody>
                  <a:tcPr marL="11624" marR="11624" marT="0" marB="0"/>
                </a:tc>
                <a:tc hMerge="1">
                  <a:txBody>
                    <a:bodyPr/>
                    <a:lstStyle/>
                    <a:p>
                      <a:endParaRPr lang="tr-TR"/>
                    </a:p>
                  </a:txBody>
                  <a:tcPr/>
                </a:tc>
                <a:tc>
                  <a:txBody>
                    <a:bodyPr/>
                    <a:lstStyle/>
                    <a:p>
                      <a:pPr fontAlgn="auto" hangingPunct="1">
                        <a:spcAft>
                          <a:spcPts val="0"/>
                        </a:spcAft>
                      </a:pPr>
                      <a:r>
                        <a:rPr lang="tr-TR" sz="1000">
                          <a:effectLst/>
                        </a:rPr>
                        <a:t>Yatırım Proje Numarası (varsa)</a:t>
                      </a:r>
                      <a:endParaRPr lang="tr-TR" sz="1000">
                        <a:effectLst/>
                        <a:latin typeface="Times New Roman"/>
                        <a:ea typeface="Times New Roman"/>
                      </a:endParaRPr>
                    </a:p>
                  </a:txBody>
                  <a:tcPr marL="11624" marR="11624" marT="0" marB="0"/>
                </a:tc>
                <a:tc gridSpan="2">
                  <a:txBody>
                    <a:bodyPr/>
                    <a:lstStyle/>
                    <a:p>
                      <a:pPr fontAlgn="auto" hangingPunct="1">
                        <a:spcAft>
                          <a:spcPts val="0"/>
                        </a:spcAft>
                      </a:pPr>
                      <a:r>
                        <a:rPr lang="tr-TR" sz="1000">
                          <a:effectLst/>
                        </a:rPr>
                        <a:t>--</a:t>
                      </a:r>
                      <a:endParaRPr lang="tr-TR" sz="1000">
                        <a:effectLst/>
                        <a:latin typeface="Times New Roman"/>
                        <a:ea typeface="Times New Roman"/>
                      </a:endParaRPr>
                    </a:p>
                  </a:txBody>
                  <a:tcPr marL="11624" marR="11624" marT="0" marB="0"/>
                </a:tc>
                <a:tc hMerge="1">
                  <a:txBody>
                    <a:bodyPr/>
                    <a:lstStyle/>
                    <a:p>
                      <a:endParaRPr lang="tr-TR"/>
                    </a:p>
                  </a:txBody>
                  <a:tcPr/>
                </a:tc>
              </a:tr>
              <a:tr h="131515">
                <a:tc>
                  <a:txBody>
                    <a:bodyPr/>
                    <a:lstStyle/>
                    <a:p>
                      <a:pPr hangingPunct="0">
                        <a:spcAft>
                          <a:spcPts val="0"/>
                        </a:spcAft>
                      </a:pPr>
                      <a:r>
                        <a:rPr lang="tr-TR" sz="1000">
                          <a:effectLst/>
                        </a:rPr>
                        <a:t>Bütçe Tertibi (varsa)</a:t>
                      </a:r>
                      <a:endParaRPr lang="tr-TR" sz="1000">
                        <a:effectLst/>
                        <a:latin typeface="Times New Roman"/>
                        <a:ea typeface="Times New Roman"/>
                      </a:endParaRPr>
                    </a:p>
                  </a:txBody>
                  <a:tcPr marL="11624" marR="11624" marT="0" marB="0"/>
                </a:tc>
                <a:tc gridSpan="2">
                  <a:txBody>
                    <a:bodyPr/>
                    <a:lstStyle/>
                    <a:p>
                      <a:pPr algn="ctr" hangingPunct="0">
                        <a:spcAft>
                          <a:spcPts val="0"/>
                        </a:spcAft>
                      </a:pPr>
                      <a:r>
                        <a:rPr lang="tr-TR" sz="1000">
                          <a:effectLst/>
                        </a:rPr>
                        <a:t> </a:t>
                      </a:r>
                      <a:endParaRPr lang="tr-TR" sz="1000">
                        <a:effectLst/>
                        <a:latin typeface="Times New Roman"/>
                        <a:ea typeface="Times New Roman"/>
                      </a:endParaRPr>
                    </a:p>
                  </a:txBody>
                  <a:tcPr marL="11624" marR="11624" marT="0" marB="0"/>
                </a:tc>
                <a:tc hMerge="1">
                  <a:txBody>
                    <a:bodyPr/>
                    <a:lstStyle/>
                    <a:p>
                      <a:endParaRPr lang="tr-TR"/>
                    </a:p>
                  </a:txBody>
                  <a:tcPr/>
                </a:tc>
                <a:tc>
                  <a:txBody>
                    <a:bodyPr/>
                    <a:lstStyle/>
                    <a:p>
                      <a:pPr fontAlgn="auto" hangingPunct="1">
                        <a:spcAft>
                          <a:spcPts val="0"/>
                        </a:spcAft>
                      </a:pPr>
                      <a:r>
                        <a:rPr lang="tr-TR" sz="1000">
                          <a:effectLst/>
                        </a:rPr>
                        <a:t>Bütçe Tertibi (varsa)</a:t>
                      </a:r>
                      <a:endParaRPr lang="tr-TR" sz="1000">
                        <a:effectLst/>
                        <a:latin typeface="Times New Roman"/>
                        <a:ea typeface="Times New Roman"/>
                      </a:endParaRPr>
                    </a:p>
                  </a:txBody>
                  <a:tcPr marL="11624" marR="11624" marT="0" marB="0"/>
                </a:tc>
                <a:tc gridSpan="2">
                  <a:txBody>
                    <a:bodyPr/>
                    <a:lstStyle/>
                    <a:p>
                      <a:pPr fontAlgn="auto" hangingPunct="1">
                        <a:spcAft>
                          <a:spcPts val="0"/>
                        </a:spcAft>
                      </a:pPr>
                      <a:r>
                        <a:rPr lang="tr-TR" sz="1000">
                          <a:effectLst/>
                        </a:rPr>
                        <a:t>4.4.3.01.1.3.8</a:t>
                      </a:r>
                      <a:endParaRPr lang="tr-TR" sz="1000">
                        <a:effectLst/>
                        <a:latin typeface="Times New Roman"/>
                        <a:ea typeface="Times New Roman"/>
                      </a:endParaRPr>
                    </a:p>
                  </a:txBody>
                  <a:tcPr marL="11624" marR="11624" marT="0" marB="0"/>
                </a:tc>
                <a:tc hMerge="1">
                  <a:txBody>
                    <a:bodyPr/>
                    <a:lstStyle/>
                    <a:p>
                      <a:endParaRPr lang="tr-TR"/>
                    </a:p>
                  </a:txBody>
                  <a:tcPr/>
                </a:tc>
              </a:tr>
              <a:tr h="263029">
                <a:tc rowSpan="2">
                  <a:txBody>
                    <a:bodyPr/>
                    <a:lstStyle/>
                    <a:p>
                      <a:pPr hangingPunct="0">
                        <a:spcAft>
                          <a:spcPts val="0"/>
                        </a:spcAft>
                      </a:pPr>
                      <a:r>
                        <a:rPr lang="tr-TR" sz="1000" dirty="0">
                          <a:effectLst/>
                        </a:rPr>
                        <a:t>İhale Usulü ve İlanın Yılın Hangi Çeyreğinde </a:t>
                      </a:r>
                      <a:r>
                        <a:rPr lang="tr-TR" sz="1000" dirty="0" smtClean="0">
                          <a:effectLst/>
                        </a:rPr>
                        <a:t>Yayımlanacağı</a:t>
                      </a:r>
                      <a:endParaRPr lang="tr-TR" sz="1000" dirty="0">
                        <a:effectLst/>
                        <a:latin typeface="Times New Roman"/>
                        <a:ea typeface="Times New Roman"/>
                      </a:endParaRPr>
                    </a:p>
                  </a:txBody>
                  <a:tcPr marL="11624" marR="11624" marT="0" marB="0"/>
                </a:tc>
                <a:tc rowSpan="2" gridSpan="2">
                  <a:txBody>
                    <a:bodyPr/>
                    <a:lstStyle/>
                    <a:p>
                      <a:pPr algn="ctr" hangingPunct="0">
                        <a:spcAft>
                          <a:spcPts val="0"/>
                        </a:spcAft>
                      </a:pPr>
                      <a:r>
                        <a:rPr lang="tr-TR" sz="1000">
                          <a:effectLst/>
                        </a:rPr>
                        <a:t> </a:t>
                      </a:r>
                      <a:endParaRPr lang="tr-TR" sz="1000">
                        <a:effectLst/>
                        <a:latin typeface="Times New Roman"/>
                        <a:ea typeface="Times New Roman"/>
                      </a:endParaRPr>
                    </a:p>
                  </a:txBody>
                  <a:tcPr marL="11624" marR="11624" marT="0" marB="0"/>
                </a:tc>
                <a:tc rowSpan="2" hMerge="1">
                  <a:txBody>
                    <a:bodyPr/>
                    <a:lstStyle/>
                    <a:p>
                      <a:endParaRPr lang="tr-TR"/>
                    </a:p>
                  </a:txBody>
                  <a:tcPr/>
                </a:tc>
                <a:tc>
                  <a:txBody>
                    <a:bodyPr/>
                    <a:lstStyle/>
                    <a:p>
                      <a:pPr fontAlgn="auto" hangingPunct="1">
                        <a:spcAft>
                          <a:spcPts val="0"/>
                        </a:spcAft>
                      </a:pPr>
                      <a:r>
                        <a:rPr lang="tr-TR" sz="1000">
                          <a:effectLst/>
                        </a:rPr>
                        <a:t>Avans Verilecekse Şartları</a:t>
                      </a:r>
                      <a:endParaRPr lang="tr-TR" sz="1000">
                        <a:effectLst/>
                        <a:latin typeface="Times New Roman"/>
                        <a:ea typeface="Times New Roman"/>
                      </a:endParaRPr>
                    </a:p>
                  </a:txBody>
                  <a:tcPr marL="11624" marR="11624" marT="0" marB="0"/>
                </a:tc>
                <a:tc gridSpan="2">
                  <a:txBody>
                    <a:bodyPr/>
                    <a:lstStyle/>
                    <a:p>
                      <a:pPr fontAlgn="auto" hangingPunct="1">
                        <a:spcAft>
                          <a:spcPts val="0"/>
                        </a:spcAft>
                      </a:pPr>
                      <a:r>
                        <a:rPr lang="tr-TR" sz="1000">
                          <a:effectLst/>
                        </a:rPr>
                        <a:t>Avans verilmeyecektir.</a:t>
                      </a:r>
                      <a:endParaRPr lang="tr-TR" sz="1000">
                        <a:effectLst/>
                        <a:latin typeface="Times New Roman"/>
                        <a:ea typeface="Times New Roman"/>
                      </a:endParaRPr>
                    </a:p>
                  </a:txBody>
                  <a:tcPr marL="11624" marR="11624" marT="0" marB="0"/>
                </a:tc>
                <a:tc hMerge="1">
                  <a:txBody>
                    <a:bodyPr/>
                    <a:lstStyle/>
                    <a:p>
                      <a:endParaRPr lang="tr-TR"/>
                    </a:p>
                  </a:txBody>
                  <a:tcPr/>
                </a:tc>
              </a:tr>
              <a:tr h="569897">
                <a:tc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hangingPunct="0">
                        <a:spcAft>
                          <a:spcPts val="0"/>
                        </a:spcAft>
                      </a:pPr>
                      <a:r>
                        <a:rPr lang="tr-TR" sz="1000">
                          <a:effectLst/>
                        </a:rPr>
                        <a:t>İhale Usulü</a:t>
                      </a:r>
                      <a:endParaRPr lang="tr-TR" sz="1000">
                        <a:effectLst/>
                        <a:latin typeface="Times New Roman"/>
                        <a:ea typeface="Times New Roman"/>
                      </a:endParaRPr>
                    </a:p>
                  </a:txBody>
                  <a:tcPr marL="11624" marR="11624" marT="0" marB="0"/>
                </a:tc>
                <a:tc gridSpan="2">
                  <a:txBody>
                    <a:bodyPr/>
                    <a:lstStyle/>
                    <a:p>
                      <a:pPr hangingPunct="0">
                        <a:spcAft>
                          <a:spcPts val="0"/>
                        </a:spcAft>
                      </a:pPr>
                      <a:r>
                        <a:rPr lang="tr-TR" sz="1000" dirty="0">
                          <a:effectLst/>
                        </a:rPr>
                        <a:t>4734 Sayılı Kamu ihale kurumunun 22/d. maddesi </a:t>
                      </a:r>
                      <a:endParaRPr lang="tr-TR" sz="1000" dirty="0">
                        <a:effectLst/>
                        <a:latin typeface="Times New Roman"/>
                        <a:ea typeface="Times New Roman"/>
                      </a:endParaRPr>
                    </a:p>
                  </a:txBody>
                  <a:tcPr marL="11624" marR="11624" marT="0" marB="0"/>
                </a:tc>
                <a:tc hMerge="1">
                  <a:txBody>
                    <a:bodyPr/>
                    <a:lstStyle/>
                    <a:p>
                      <a:endParaRPr lang="tr-TR"/>
                    </a:p>
                  </a:txBody>
                  <a:tcPr/>
                </a:tc>
              </a:tr>
              <a:tr h="87676">
                <a:tc gridSpan="3">
                  <a:txBody>
                    <a:bodyPr/>
                    <a:lstStyle/>
                    <a:p>
                      <a:pPr algn="ctr" hangingPunct="0">
                        <a:spcAft>
                          <a:spcPts val="0"/>
                        </a:spcAft>
                      </a:pPr>
                      <a:r>
                        <a:rPr lang="tr-TR" sz="1000" dirty="0">
                          <a:effectLst/>
                        </a:rPr>
                        <a:t>ONAY</a:t>
                      </a:r>
                      <a:endParaRPr lang="tr-TR" sz="1000" dirty="0">
                        <a:effectLst/>
                        <a:latin typeface="Times New Roman"/>
                        <a:ea typeface="Times New Roman"/>
                      </a:endParaRPr>
                    </a:p>
                  </a:txBody>
                  <a:tcPr marL="11624" marR="11624" marT="0" marB="0"/>
                </a:tc>
                <a:tc hMerge="1">
                  <a:txBody>
                    <a:bodyPr/>
                    <a:lstStyle/>
                    <a:p>
                      <a:endParaRPr lang="tr-TR"/>
                    </a:p>
                  </a:txBody>
                  <a:tcPr/>
                </a:tc>
                <a:tc hMerge="1">
                  <a:txBody>
                    <a:bodyPr/>
                    <a:lstStyle/>
                    <a:p>
                      <a:endParaRPr lang="tr-TR"/>
                    </a:p>
                  </a:txBody>
                  <a:tcPr/>
                </a:tc>
                <a:tc>
                  <a:txBody>
                    <a:bodyPr/>
                    <a:lstStyle/>
                    <a:p>
                      <a:pPr fontAlgn="auto" hangingPunct="1">
                        <a:spcAft>
                          <a:spcPts val="0"/>
                        </a:spcAft>
                      </a:pPr>
                      <a:r>
                        <a:rPr lang="tr-TR" sz="1000">
                          <a:effectLst/>
                        </a:rPr>
                        <a:t>İlanın Şekli ve Adedi</a:t>
                      </a:r>
                      <a:endParaRPr lang="tr-TR" sz="1000">
                        <a:effectLst/>
                        <a:latin typeface="Times New Roman"/>
                        <a:ea typeface="Times New Roman"/>
                      </a:endParaRPr>
                    </a:p>
                  </a:txBody>
                  <a:tcPr marL="11624" marR="11624" marT="0" marB="0"/>
                </a:tc>
                <a:tc gridSpan="2">
                  <a:txBody>
                    <a:bodyPr/>
                    <a:lstStyle/>
                    <a:p>
                      <a:pPr marL="342900" lvl="0" indent="-342900" fontAlgn="auto" hangingPunct="1">
                        <a:spcAft>
                          <a:spcPts val="0"/>
                        </a:spcAft>
                        <a:buFont typeface="Times New Roman"/>
                        <a:buChar char="-"/>
                      </a:pPr>
                      <a:r>
                        <a:rPr lang="tr-TR" sz="1000">
                          <a:effectLst/>
                        </a:rPr>
                        <a:t>           </a:t>
                      </a:r>
                      <a:endParaRPr lang="tr-TR" sz="1000">
                        <a:effectLst/>
                        <a:latin typeface="Times New Roman"/>
                        <a:ea typeface="Times New Roman"/>
                      </a:endParaRPr>
                    </a:p>
                  </a:txBody>
                  <a:tcPr marL="11624" marR="11624" marT="0" marB="0"/>
                </a:tc>
                <a:tc hMerge="1">
                  <a:txBody>
                    <a:bodyPr/>
                    <a:lstStyle/>
                    <a:p>
                      <a:endParaRPr lang="tr-TR"/>
                    </a:p>
                  </a:txBody>
                  <a:tcPr/>
                </a:tc>
              </a:tr>
              <a:tr h="87676">
                <a:tc rowSpan="6">
                  <a:txBody>
                    <a:bodyPr/>
                    <a:lstStyle/>
                    <a:p>
                      <a:pPr algn="ctr" hangingPunct="0">
                        <a:spcAft>
                          <a:spcPts val="0"/>
                        </a:spcAft>
                      </a:pPr>
                      <a:r>
                        <a:rPr lang="tr-TR" sz="1000">
                          <a:effectLst/>
                        </a:rPr>
                        <a:t>Yukarıda belirtilen malın alınması için ön ilana çıkılması hususunu onaylarınıza arz ederim.</a:t>
                      </a:r>
                    </a:p>
                    <a:p>
                      <a:pPr algn="ctr" hangingPunct="0">
                        <a:spcAft>
                          <a:spcPts val="0"/>
                        </a:spcAft>
                      </a:pPr>
                      <a:r>
                        <a:rPr lang="tr-TR" sz="1000">
                          <a:effectLst/>
                        </a:rPr>
                        <a:t>..../..../....</a:t>
                      </a:r>
                    </a:p>
                    <a:p>
                      <a:pPr algn="ctr" hangingPunct="0">
                        <a:spcAft>
                          <a:spcPts val="0"/>
                        </a:spcAft>
                      </a:pPr>
                      <a:r>
                        <a:rPr lang="tr-TR" sz="1000">
                          <a:effectLst/>
                        </a:rPr>
                        <a:t>Adı SOYADI</a:t>
                      </a:r>
                    </a:p>
                    <a:p>
                      <a:pPr algn="ctr" hangingPunct="0">
                        <a:spcAft>
                          <a:spcPts val="0"/>
                        </a:spcAft>
                      </a:pPr>
                      <a:r>
                        <a:rPr lang="tr-TR" sz="1000">
                          <a:effectLst/>
                        </a:rPr>
                        <a:t>Unvanı</a:t>
                      </a:r>
                    </a:p>
                    <a:p>
                      <a:pPr algn="ctr" hangingPunct="0">
                        <a:spcAft>
                          <a:spcPts val="0"/>
                        </a:spcAft>
                      </a:pPr>
                      <a:r>
                        <a:rPr lang="tr-TR" sz="1000">
                          <a:effectLst/>
                        </a:rPr>
                        <a:t>İmzası</a:t>
                      </a:r>
                    </a:p>
                    <a:p>
                      <a:pPr hangingPunct="0">
                        <a:spcAft>
                          <a:spcPts val="0"/>
                        </a:spcAft>
                      </a:pPr>
                      <a:r>
                        <a:rPr lang="tr-TR" sz="1000">
                          <a:effectLst/>
                        </a:rPr>
                        <a:t> </a:t>
                      </a:r>
                    </a:p>
                    <a:p>
                      <a:pPr hangingPunct="0">
                        <a:spcAft>
                          <a:spcPts val="0"/>
                        </a:spcAft>
                      </a:pPr>
                      <a:r>
                        <a:rPr lang="tr-TR" sz="1000">
                          <a:effectLst/>
                        </a:rPr>
                        <a:t> </a:t>
                      </a:r>
                      <a:endParaRPr lang="tr-TR" sz="1000">
                        <a:effectLst/>
                        <a:latin typeface="Times New Roman"/>
                        <a:ea typeface="Times New Roman"/>
                      </a:endParaRPr>
                    </a:p>
                  </a:txBody>
                  <a:tcPr marL="11624" marR="11624" marT="0" marB="0"/>
                </a:tc>
                <a:tc rowSpan="6" gridSpan="2">
                  <a:txBody>
                    <a:bodyPr/>
                    <a:lstStyle/>
                    <a:p>
                      <a:pPr algn="ctr" hangingPunct="0">
                        <a:spcAft>
                          <a:spcPts val="0"/>
                        </a:spcAft>
                      </a:pPr>
                      <a:endParaRPr lang="tr-TR" sz="1000" dirty="0">
                        <a:effectLst/>
                        <a:latin typeface="Times New Roman"/>
                        <a:ea typeface="Times New Roman"/>
                      </a:endParaRPr>
                    </a:p>
                  </a:txBody>
                  <a:tcPr marL="11624" marR="11624" marT="0" marB="0"/>
                </a:tc>
                <a:tc rowSpan="6" hMerge="1">
                  <a:txBody>
                    <a:bodyPr/>
                    <a:lstStyle/>
                    <a:p>
                      <a:endParaRPr lang="tr-TR"/>
                    </a:p>
                  </a:txBody>
                  <a:tcPr/>
                </a:tc>
                <a:tc>
                  <a:txBody>
                    <a:bodyPr/>
                    <a:lstStyle/>
                    <a:p>
                      <a:pPr fontAlgn="auto" hangingPunct="1">
                        <a:spcAft>
                          <a:spcPts val="0"/>
                        </a:spcAft>
                      </a:pPr>
                      <a:r>
                        <a:rPr lang="tr-TR" sz="1000" spc="-50">
                          <a:effectLst/>
                        </a:rPr>
                        <a:t>Doküman Satış Bedeli</a:t>
                      </a:r>
                      <a:endParaRPr lang="tr-TR" sz="1000">
                        <a:effectLst/>
                        <a:latin typeface="Times New Roman"/>
                        <a:ea typeface="Times New Roman"/>
                      </a:endParaRPr>
                    </a:p>
                  </a:txBody>
                  <a:tcPr marL="11624" marR="11624" marT="0" marB="0"/>
                </a:tc>
                <a:tc gridSpan="2">
                  <a:txBody>
                    <a:bodyPr/>
                    <a:lstStyle/>
                    <a:p>
                      <a:pPr fontAlgn="auto" hangingPunct="1">
                        <a:spcAft>
                          <a:spcPts val="0"/>
                        </a:spcAft>
                      </a:pPr>
                      <a:r>
                        <a:rPr lang="tr-TR" sz="1000">
                          <a:effectLst/>
                        </a:rPr>
                        <a:t>       -</a:t>
                      </a:r>
                      <a:endParaRPr lang="tr-TR" sz="1000">
                        <a:effectLst/>
                        <a:latin typeface="Times New Roman"/>
                        <a:ea typeface="Times New Roman"/>
                      </a:endParaRPr>
                    </a:p>
                  </a:txBody>
                  <a:tcPr marL="11624" marR="11624" marT="0" marB="0"/>
                </a:tc>
                <a:tc hMerge="1">
                  <a:txBody>
                    <a:bodyPr/>
                    <a:lstStyle/>
                    <a:p>
                      <a:endParaRPr lang="tr-TR"/>
                    </a:p>
                  </a:txBody>
                  <a:tcPr/>
                </a:tc>
              </a:tr>
              <a:tr h="306867">
                <a:tc vMerge="1">
                  <a:txBody>
                    <a:bodyPr/>
                    <a:lstStyle/>
                    <a:p>
                      <a:endParaRPr lang="tr-TR"/>
                    </a:p>
                  </a:txBody>
                  <a:tcPr/>
                </a:tc>
                <a:tc gridSpan="2" vMerge="1">
                  <a:txBody>
                    <a:bodyPr/>
                    <a:lstStyle/>
                    <a:p>
                      <a:endParaRPr lang="tr-TR"/>
                    </a:p>
                  </a:txBody>
                  <a:tcPr/>
                </a:tc>
                <a:tc hMerge="1" vMerge="1">
                  <a:txBody>
                    <a:bodyPr/>
                    <a:lstStyle/>
                    <a:p>
                      <a:endParaRPr lang="tr-TR"/>
                    </a:p>
                  </a:txBody>
                  <a:tcPr/>
                </a:tc>
                <a:tc>
                  <a:txBody>
                    <a:bodyPr/>
                    <a:lstStyle/>
                    <a:p>
                      <a:pPr hangingPunct="0">
                        <a:spcAft>
                          <a:spcPts val="0"/>
                        </a:spcAft>
                      </a:pPr>
                      <a:r>
                        <a:rPr lang="tr-TR" sz="1000">
                          <a:effectLst/>
                        </a:rPr>
                        <a:t>Fiyat Farkı Ödenecekse Dayanağı </a:t>
                      </a:r>
                    </a:p>
                    <a:p>
                      <a:pPr hangingPunct="0">
                        <a:spcAft>
                          <a:spcPts val="0"/>
                        </a:spcAft>
                      </a:pPr>
                      <a:r>
                        <a:rPr lang="tr-TR" sz="1000">
                          <a:effectLst/>
                        </a:rPr>
                        <a:t>Bakanlar Kurulu Kararı</a:t>
                      </a:r>
                      <a:endParaRPr lang="tr-TR" sz="1000">
                        <a:effectLst/>
                        <a:latin typeface="Times New Roman"/>
                        <a:ea typeface="Times New Roman"/>
                      </a:endParaRPr>
                    </a:p>
                  </a:txBody>
                  <a:tcPr marL="11624" marR="11624" marT="0" marB="0"/>
                </a:tc>
                <a:tc gridSpan="2">
                  <a:txBody>
                    <a:bodyPr/>
                    <a:lstStyle/>
                    <a:p>
                      <a:pPr hangingPunct="0">
                        <a:spcAft>
                          <a:spcPts val="0"/>
                        </a:spcAft>
                      </a:pPr>
                      <a:r>
                        <a:rPr lang="tr-TR" sz="1000">
                          <a:effectLst/>
                        </a:rPr>
                        <a:t>Fiyat farkı ödenmeyecektir.</a:t>
                      </a:r>
                      <a:endParaRPr lang="tr-TR" sz="1000">
                        <a:effectLst/>
                        <a:latin typeface="Times New Roman"/>
                        <a:ea typeface="Times New Roman"/>
                      </a:endParaRPr>
                    </a:p>
                  </a:txBody>
                  <a:tcPr marL="11624" marR="11624" marT="0" marB="0"/>
                </a:tc>
                <a:tc hMerge="1">
                  <a:txBody>
                    <a:bodyPr/>
                    <a:lstStyle/>
                    <a:p>
                      <a:endParaRPr lang="tr-TR"/>
                    </a:p>
                  </a:txBody>
                  <a:tcPr/>
                </a:tc>
              </a:tr>
              <a:tr h="47159">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3">
                  <a:txBody>
                    <a:bodyPr/>
                    <a:lstStyle/>
                    <a:p>
                      <a:pPr algn="ctr" hangingPunct="0">
                        <a:spcAft>
                          <a:spcPts val="0"/>
                        </a:spcAft>
                      </a:pPr>
                      <a:r>
                        <a:rPr lang="tr-TR" sz="1000">
                          <a:effectLst/>
                        </a:rPr>
                        <a:t>İHALE İLE İLGİLİ DİĞER AÇIKLAMALAR</a:t>
                      </a:r>
                      <a:endParaRPr lang="tr-TR" sz="1000">
                        <a:effectLst/>
                        <a:latin typeface="Times New Roman"/>
                        <a:ea typeface="Times New Roman"/>
                      </a:endParaRPr>
                    </a:p>
                  </a:txBody>
                  <a:tcPr marL="11624" marR="11624" marT="0" marB="0"/>
                </a:tc>
                <a:tc hMerge="1">
                  <a:txBody>
                    <a:bodyPr/>
                    <a:lstStyle/>
                    <a:p>
                      <a:endParaRPr lang="tr-TR"/>
                    </a:p>
                  </a:txBody>
                  <a:tcPr/>
                </a:tc>
                <a:tc hMerge="1">
                  <a:txBody>
                    <a:bodyPr/>
                    <a:lstStyle/>
                    <a:p>
                      <a:endParaRPr lang="tr-TR"/>
                    </a:p>
                  </a:txBody>
                  <a:tcPr/>
                </a:tc>
              </a:tr>
              <a:tr h="47159">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3">
                  <a:txBody>
                    <a:bodyPr/>
                    <a:lstStyle/>
                    <a:p>
                      <a:pPr algn="just" hangingPunct="0">
                        <a:spcAft>
                          <a:spcPts val="0"/>
                        </a:spcAft>
                      </a:pPr>
                      <a:r>
                        <a:rPr lang="tr-TR" sz="1000">
                          <a:effectLst/>
                        </a:rPr>
                        <a:t> 4734 Sayılı Devlet İhale Kanununun 22/d maddesi .</a:t>
                      </a:r>
                      <a:endParaRPr lang="tr-TR" sz="1000">
                        <a:effectLst/>
                        <a:latin typeface="Times New Roman"/>
                        <a:ea typeface="Times New Roman"/>
                      </a:endParaRPr>
                    </a:p>
                  </a:txBody>
                  <a:tcPr marL="11624" marR="11624" marT="0" marB="0"/>
                </a:tc>
                <a:tc hMerge="1">
                  <a:txBody>
                    <a:bodyPr/>
                    <a:lstStyle/>
                    <a:p>
                      <a:endParaRPr lang="tr-TR"/>
                    </a:p>
                  </a:txBody>
                  <a:tcPr/>
                </a:tc>
                <a:tc hMerge="1">
                  <a:txBody>
                    <a:bodyPr/>
                    <a:lstStyle/>
                    <a:p>
                      <a:endParaRPr lang="tr-TR"/>
                    </a:p>
                  </a:txBody>
                  <a:tcPr/>
                </a:tc>
              </a:tr>
              <a:tr h="47159">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3">
                  <a:txBody>
                    <a:bodyPr/>
                    <a:lstStyle/>
                    <a:p>
                      <a:pPr algn="ctr" hangingPunct="0">
                        <a:spcAft>
                          <a:spcPts val="0"/>
                        </a:spcAft>
                      </a:pPr>
                      <a:r>
                        <a:rPr lang="tr-TR" sz="1000">
                          <a:effectLst/>
                        </a:rPr>
                        <a:t>ONAY</a:t>
                      </a:r>
                      <a:endParaRPr lang="tr-TR" sz="1000">
                        <a:effectLst/>
                        <a:latin typeface="Times New Roman"/>
                        <a:ea typeface="Times New Roman"/>
                      </a:endParaRPr>
                    </a:p>
                  </a:txBody>
                  <a:tcPr marL="11624" marR="11624" marT="0" marB="0"/>
                </a:tc>
                <a:tc hMerge="1">
                  <a:txBody>
                    <a:bodyPr/>
                    <a:lstStyle/>
                    <a:p>
                      <a:endParaRPr lang="tr-TR"/>
                    </a:p>
                  </a:txBody>
                  <a:tcPr/>
                </a:tc>
                <a:tc hMerge="1">
                  <a:txBody>
                    <a:bodyPr/>
                    <a:lstStyle/>
                    <a:p>
                      <a:endParaRPr lang="tr-TR"/>
                    </a:p>
                  </a:txBody>
                  <a:tcPr/>
                </a:tc>
              </a:tr>
              <a:tr h="1578176">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a:txBody>
                    <a:bodyPr/>
                    <a:lstStyle/>
                    <a:p>
                      <a:pPr algn="ctr" hangingPunct="0">
                        <a:spcAft>
                          <a:spcPts val="0"/>
                        </a:spcAft>
                      </a:pPr>
                      <a:r>
                        <a:rPr lang="tr-TR" sz="1000" dirty="0">
                          <a:effectLst/>
                        </a:rPr>
                        <a:t>Yukarıda belirtilen malın alınması için ihaleye çıkılması hususunu onaylarınıza arz ederim.</a:t>
                      </a:r>
                    </a:p>
                    <a:p>
                      <a:pPr algn="ctr" hangingPunct="0">
                        <a:spcAft>
                          <a:spcPts val="0"/>
                        </a:spcAft>
                      </a:pPr>
                      <a:r>
                        <a:rPr lang="tr-TR" sz="1000" dirty="0">
                          <a:effectLst/>
                        </a:rPr>
                        <a:t>/ 03/ 2019</a:t>
                      </a:r>
                    </a:p>
                    <a:p>
                      <a:pPr algn="ctr" hangingPunct="0">
                        <a:spcAft>
                          <a:spcPts val="0"/>
                        </a:spcAft>
                      </a:pPr>
                      <a:r>
                        <a:rPr lang="tr-TR" sz="1000" dirty="0">
                          <a:effectLst/>
                        </a:rPr>
                        <a:t>Yücel ÇELEBİOĞLU</a:t>
                      </a:r>
                    </a:p>
                    <a:p>
                      <a:pPr algn="ctr" hangingPunct="0">
                        <a:spcAft>
                          <a:spcPts val="0"/>
                        </a:spcAft>
                      </a:pPr>
                      <a:r>
                        <a:rPr lang="tr-TR" sz="1000" dirty="0">
                          <a:effectLst/>
                        </a:rPr>
                        <a:t>Müdür Yardımcısı</a:t>
                      </a:r>
                      <a:endParaRPr lang="tr-TR" sz="1000" dirty="0">
                        <a:effectLst/>
                        <a:latin typeface="Times New Roman"/>
                        <a:ea typeface="Times New Roman"/>
                      </a:endParaRPr>
                    </a:p>
                  </a:txBody>
                  <a:tcPr marL="11624" marR="11624" marT="0" marB="0"/>
                </a:tc>
                <a:tc hMerge="1">
                  <a:txBody>
                    <a:bodyPr/>
                    <a:lstStyle/>
                    <a:p>
                      <a:endParaRPr lang="tr-TR"/>
                    </a:p>
                  </a:txBody>
                  <a:tcPr/>
                </a:tc>
                <a:tc>
                  <a:txBody>
                    <a:bodyPr/>
                    <a:lstStyle/>
                    <a:p>
                      <a:pPr algn="ctr" hangingPunct="0">
                        <a:spcAft>
                          <a:spcPts val="0"/>
                        </a:spcAft>
                      </a:pPr>
                      <a:r>
                        <a:rPr lang="tr-TR" sz="1000" dirty="0">
                          <a:effectLst/>
                        </a:rPr>
                        <a:t>Uygundur</a:t>
                      </a:r>
                    </a:p>
                    <a:p>
                      <a:pPr algn="ctr" hangingPunct="0">
                        <a:spcAft>
                          <a:spcPts val="0"/>
                        </a:spcAft>
                      </a:pPr>
                      <a:r>
                        <a:rPr lang="tr-TR" sz="1000" dirty="0">
                          <a:effectLst/>
                        </a:rPr>
                        <a:t>/ 03 / 2019</a:t>
                      </a:r>
                    </a:p>
                    <a:p>
                      <a:pPr algn="ctr" hangingPunct="0">
                        <a:spcAft>
                          <a:spcPts val="0"/>
                        </a:spcAft>
                      </a:pPr>
                      <a:r>
                        <a:rPr lang="tr-TR" sz="1000" dirty="0">
                          <a:effectLst/>
                        </a:rPr>
                        <a:t> </a:t>
                      </a:r>
                    </a:p>
                    <a:p>
                      <a:pPr algn="ctr" hangingPunct="0">
                        <a:spcAft>
                          <a:spcPts val="0"/>
                        </a:spcAft>
                      </a:pPr>
                      <a:r>
                        <a:rPr lang="tr-TR" sz="1000" dirty="0">
                          <a:effectLst/>
                        </a:rPr>
                        <a:t> </a:t>
                      </a:r>
                    </a:p>
                    <a:p>
                      <a:pPr algn="ctr" hangingPunct="0">
                        <a:spcAft>
                          <a:spcPts val="0"/>
                        </a:spcAft>
                      </a:pPr>
                      <a:r>
                        <a:rPr lang="tr-TR" sz="1000" dirty="0">
                          <a:effectLst/>
                        </a:rPr>
                        <a:t>Engin ÖZTÜRK</a:t>
                      </a:r>
                    </a:p>
                    <a:p>
                      <a:pPr algn="ctr" hangingPunct="0">
                        <a:spcAft>
                          <a:spcPts val="0"/>
                        </a:spcAft>
                      </a:pPr>
                      <a:r>
                        <a:rPr lang="tr-TR" sz="1000" dirty="0">
                          <a:effectLst/>
                        </a:rPr>
                        <a:t>  Çevre ve  Şehircilik İl Müdürü </a:t>
                      </a:r>
                      <a:endParaRPr lang="tr-TR" sz="1000" dirty="0">
                        <a:effectLst/>
                        <a:latin typeface="Times New Roman"/>
                        <a:ea typeface="Times New Roman"/>
                      </a:endParaRPr>
                    </a:p>
                  </a:txBody>
                  <a:tcPr marL="11624" marR="11624" marT="0" marB="0"/>
                </a:tc>
              </a:tr>
            </a:tbl>
          </a:graphicData>
        </a:graphic>
      </p:graphicFrame>
      <p:sp>
        <p:nvSpPr>
          <p:cNvPr id="2" name="Başlık 1"/>
          <p:cNvSpPr>
            <a:spLocks noGrp="1"/>
          </p:cNvSpPr>
          <p:nvPr>
            <p:ph type="title"/>
          </p:nvPr>
        </p:nvSpPr>
        <p:spPr/>
        <p:txBody>
          <a:bodyPr/>
          <a:lstStyle/>
          <a:p>
            <a:r>
              <a:rPr lang="tr-TR" dirty="0" smtClean="0"/>
              <a:t>ONAY BELGESİ</a:t>
            </a:r>
            <a:endParaRPr lang="tr-TR" dirty="0"/>
          </a:p>
        </p:txBody>
      </p:sp>
    </p:spTree>
    <p:extLst>
      <p:ext uri="{BB962C8B-B14F-4D97-AF65-F5344CB8AC3E}">
        <p14:creationId xmlns:p14="http://schemas.microsoft.com/office/powerpoint/2010/main" val="3650125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998966432"/>
              </p:ext>
            </p:extLst>
          </p:nvPr>
        </p:nvGraphicFramePr>
        <p:xfrm>
          <a:off x="467544" y="1484785"/>
          <a:ext cx="8424936" cy="5548359"/>
        </p:xfrm>
        <a:graphic>
          <a:graphicData uri="http://schemas.openxmlformats.org/drawingml/2006/table">
            <a:tbl>
              <a:tblPr>
                <a:tableStyleId>{5C22544A-7EE6-4342-B048-85BDC9FD1C3A}</a:tableStyleId>
              </a:tblPr>
              <a:tblGrid>
                <a:gridCol w="681732"/>
                <a:gridCol w="2984889"/>
                <a:gridCol w="925866"/>
                <a:gridCol w="921261"/>
                <a:gridCol w="1492446"/>
                <a:gridCol w="1418742"/>
              </a:tblGrid>
              <a:tr h="71325">
                <a:tc>
                  <a:txBody>
                    <a:bodyPr/>
                    <a:lstStyle/>
                    <a:p>
                      <a:pPr algn="ctr" fontAlgn="ctr"/>
                      <a:r>
                        <a:rPr lang="tr-TR" sz="800" u="none" strike="noStrike" dirty="0">
                          <a:effectLst/>
                        </a:rPr>
                        <a:t>S.NO</a:t>
                      </a:r>
                      <a:endParaRPr lang="tr-TR" sz="800" b="1" i="0" u="none" strike="noStrike" dirty="0">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MALZ.CİNSİ</a:t>
                      </a:r>
                      <a:endParaRPr lang="tr-TR" sz="800" b="1"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MİKTARI</a:t>
                      </a:r>
                      <a:endParaRPr lang="tr-TR" sz="800" b="1"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BİRİMİ</a:t>
                      </a:r>
                      <a:endParaRPr lang="tr-TR" sz="800" b="1"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B.FİYATI (TL)</a:t>
                      </a:r>
                      <a:endParaRPr lang="tr-TR" sz="800" b="1"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TUTARI (TL)</a:t>
                      </a:r>
                      <a:endParaRPr lang="tr-TR" sz="800" b="1" i="0" u="none" strike="noStrike">
                        <a:solidFill>
                          <a:srgbClr val="000000"/>
                        </a:solidFill>
                        <a:effectLst/>
                        <a:latin typeface="Times New Roman"/>
                      </a:endParaRPr>
                    </a:p>
                  </a:txBody>
                  <a:tcPr marL="4961" marR="4961" marT="4961" marB="0" anchor="ctr"/>
                </a:tc>
              </a:tr>
              <a:tr h="140161">
                <a:tc>
                  <a:txBody>
                    <a:bodyPr/>
                    <a:lstStyle/>
                    <a:p>
                      <a:pPr algn="ctr" fontAlgn="ctr"/>
                      <a:r>
                        <a:rPr lang="tr-TR" sz="800" u="none" strike="noStrike">
                          <a:effectLst/>
                        </a:rPr>
                        <a:t>1</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Tuvalet Kağıdı </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dirty="0">
                          <a:effectLst/>
                        </a:rPr>
                        <a:t>700</a:t>
                      </a:r>
                      <a:endParaRPr lang="tr-TR" sz="800" b="0" i="0" u="none" strike="noStrike" dirty="0">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Rulo</a:t>
                      </a:r>
                      <a:endParaRPr lang="tr-TR" sz="800" b="0" i="0" u="none" strike="noStrike">
                        <a:solidFill>
                          <a:srgbClr val="000000"/>
                        </a:solidFill>
                        <a:effectLst/>
                        <a:latin typeface="Times New Roman"/>
                      </a:endParaRPr>
                    </a:p>
                  </a:txBody>
                  <a:tcPr marL="4961" marR="4961" marT="4961" marB="0" anchor="ctr"/>
                </a:tc>
                <a:tc>
                  <a:txBody>
                    <a:bodyPr/>
                    <a:lstStyle/>
                    <a:p>
                      <a:endParaRPr lang="tr-TR" sz="800" dirty="0"/>
                    </a:p>
                  </a:txBody>
                  <a:tcPr marL="4961" marR="4961" marT="4961" marB="0" anchor="ctr"/>
                </a:tc>
                <a:tc>
                  <a:txBody>
                    <a:bodyPr/>
                    <a:lstStyle/>
                    <a:p>
                      <a:endParaRPr lang="tr-TR" sz="800" dirty="0"/>
                    </a:p>
                  </a:txBody>
                  <a:tcPr marL="4961" marR="89289" marT="4961" marB="0" anchor="ctr"/>
                </a:tc>
              </a:tr>
              <a:tr h="140161">
                <a:tc>
                  <a:txBody>
                    <a:bodyPr/>
                    <a:lstStyle/>
                    <a:p>
                      <a:pPr algn="ctr" fontAlgn="ctr"/>
                      <a:r>
                        <a:rPr lang="tr-TR" sz="800" u="none" strike="noStrike">
                          <a:effectLst/>
                        </a:rPr>
                        <a:t>2</a:t>
                      </a:r>
                      <a:endParaRPr lang="tr-TR" sz="800" b="0" i="0" u="none" strike="noStrike">
                        <a:solidFill>
                          <a:srgbClr val="000000"/>
                        </a:solidFill>
                        <a:effectLst/>
                        <a:latin typeface="Times New Roman"/>
                      </a:endParaRPr>
                    </a:p>
                  </a:txBody>
                  <a:tcPr marL="4961" marR="4961" marT="4961" marB="0" anchor="ctr"/>
                </a:tc>
                <a:tc>
                  <a:txBody>
                    <a:bodyPr/>
                    <a:lstStyle/>
                    <a:p>
                      <a:pPr algn="l" fontAlgn="t"/>
                      <a:r>
                        <a:rPr lang="tr-TR" sz="800" u="none" strike="noStrike">
                          <a:effectLst/>
                        </a:rPr>
                        <a:t>Fırçasız Oto Yıkama Tozu (10 kg.lık)</a:t>
                      </a:r>
                      <a:endParaRPr lang="tr-TR" sz="800" b="0" i="0" u="none" strike="noStrike">
                        <a:solidFill>
                          <a:srgbClr val="000000"/>
                        </a:solidFill>
                        <a:effectLst/>
                        <a:latin typeface="Times New Roman"/>
                      </a:endParaRPr>
                    </a:p>
                  </a:txBody>
                  <a:tcPr marL="4961" marR="4961" marT="4961" marB="0"/>
                </a:tc>
                <a:tc>
                  <a:txBody>
                    <a:bodyPr/>
                    <a:lstStyle/>
                    <a:p>
                      <a:pPr algn="ctr" fontAlgn="ctr"/>
                      <a:r>
                        <a:rPr lang="tr-TR" sz="800" u="none" strike="noStrike">
                          <a:effectLst/>
                        </a:rPr>
                        <a:t>40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3</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Fırça (Saplı)</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20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4</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Paspas (Saplı)</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15</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dirty="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5</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Paspas Püskülü</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80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dirty="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6</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Köpük Sabun (5 kg.lık)</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200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Kilogram</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7</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Silikonlu Temizleyici</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20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8</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Yüzey Temizleme Deterjanı</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650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Litre</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9</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Çamaşır Suyu</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100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Litre</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10</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Çöp Poşeti  (Battal Boy)</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600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Rulo</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11</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Tuvalet Koku Giderici (Naftalin)</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50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Kg.</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12</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 Z Katlı Kağıt Havlu (12) 200'lü</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400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Koli</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13</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Plastik Z Havlu Aparatı</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14</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Eldiven (Bahçe Temizleme)</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50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Çift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dirty="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15</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Cam Sil</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150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Litre</a:t>
                      </a:r>
                      <a:endParaRPr lang="tr-TR" sz="800" b="0" i="0" u="none" strike="noStrike">
                        <a:solidFill>
                          <a:srgbClr val="000000"/>
                        </a:solidFill>
                        <a:effectLst/>
                        <a:latin typeface="Times New Roman"/>
                      </a:endParaRPr>
                    </a:p>
                  </a:txBody>
                  <a:tcPr marL="4961" marR="4961" marT="4961" marB="0" anchor="ctr"/>
                </a:tc>
                <a:tc>
                  <a:txBody>
                    <a:bodyPr/>
                    <a:lstStyle/>
                    <a:p>
                      <a:endParaRPr lang="tr-TR" sz="800" dirty="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16</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Lavabo Fırçası</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17</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Tuz Ruhu (550 gr.lık kutu)</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200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18</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Örümcek Ağı Temizleme Fırçası</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19</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Faraş</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20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20</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Saplı Süpürge</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21</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Mikrofıber Temizlik Bezi 40x40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150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22</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Kolonya (1 lt.lik kutularda)</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23</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Endusturiyel  Çöpçü Faraş</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6</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24</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Çek Pas(Büyük Boy)</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20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25</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 16 Dişli  Tırmık (Bahçe)</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6</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26</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Kovalı Temizlik Kat Arabası</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6</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27</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Büyük Boy Plastik Çöp Kovası</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5</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28</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Endusturiyel  Bulaşık Makınası Parlatıcı Rınse 10 LT</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2</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29</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Plastik Tuvalet Fırçası(Muhafazalı)</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20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30</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Endusturiyel  Bulaşık Makınası Deterjanı Pwermatık 10 LT</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3</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31</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Ahşap temizleyici (2,5 Lt)</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5</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32</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Oda Spreyi</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33</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Peçete (100'lük)</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11</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34</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Maşraba (1 lt.lik)</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40</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35</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MOP TOZ(50 CM)</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7</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Adet</a:t>
                      </a:r>
                      <a:endParaRPr lang="tr-TR" sz="800" b="0" i="0" u="none" strike="noStrike">
                        <a:solidFill>
                          <a:srgbClr val="000000"/>
                        </a:solidFill>
                        <a:effectLst/>
                        <a:latin typeface="Times New Roman"/>
                      </a:endParaRPr>
                    </a:p>
                  </a:txBody>
                  <a:tcPr marL="4961" marR="4961" marT="4961" marB="0" anchor="ctr"/>
                </a:tc>
                <a:tc>
                  <a:txBody>
                    <a:bodyPr/>
                    <a:lstStyle/>
                    <a:p>
                      <a:endParaRPr lang="tr-TR" sz="800" dirty="0"/>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 </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NOT: Tüm Malzemeler TSE Belgeli olacaktır </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 </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 </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 </a:t>
                      </a:r>
                      <a:endParaRPr lang="tr-TR" sz="800" b="0" i="0" u="none" strike="noStrike">
                        <a:solidFill>
                          <a:srgbClr val="000000"/>
                        </a:solidFill>
                        <a:effectLst/>
                        <a:latin typeface="Times New Roman"/>
                      </a:endParaRPr>
                    </a:p>
                  </a:txBody>
                  <a:tcPr marL="4961" marR="4961" marT="4961" marB="0" anchor="ctr"/>
                </a:tc>
                <a:tc>
                  <a:txBody>
                    <a:bodyPr/>
                    <a:lstStyle/>
                    <a:p>
                      <a:endParaRPr lang="tr-TR" sz="800"/>
                    </a:p>
                  </a:txBody>
                  <a:tcPr marL="4961" marR="89289" marT="4961" marB="0" anchor="ctr"/>
                </a:tc>
              </a:tr>
              <a:tr h="140161">
                <a:tc>
                  <a:txBody>
                    <a:bodyPr/>
                    <a:lstStyle/>
                    <a:p>
                      <a:pPr algn="ctr" fontAlgn="ctr"/>
                      <a:r>
                        <a:rPr lang="tr-TR" sz="800" u="none" strike="noStrike">
                          <a:effectLst/>
                        </a:rPr>
                        <a:t> </a:t>
                      </a:r>
                      <a:endParaRPr lang="tr-TR" sz="800" b="0" i="0" u="none" strike="noStrike">
                        <a:solidFill>
                          <a:srgbClr val="000000"/>
                        </a:solidFill>
                        <a:effectLst/>
                        <a:latin typeface="Times New Roman"/>
                      </a:endParaRPr>
                    </a:p>
                  </a:txBody>
                  <a:tcPr marL="4961" marR="4961" marT="4961" marB="0" anchor="ctr"/>
                </a:tc>
                <a:tc>
                  <a:txBody>
                    <a:bodyPr/>
                    <a:lstStyle/>
                    <a:p>
                      <a:pPr algn="l" fontAlgn="ctr"/>
                      <a:r>
                        <a:rPr lang="tr-TR" sz="800" u="none" strike="noStrike">
                          <a:effectLst/>
                        </a:rPr>
                        <a:t>İnsan Sağlığına zarar vermeyecek şekilde orijinal kutu,bidon, vs. olacaktır.</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 </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 </a:t>
                      </a:r>
                      <a:endParaRPr lang="tr-TR" sz="800" b="0" i="0" u="none" strike="noStrike">
                        <a:solidFill>
                          <a:srgbClr val="000000"/>
                        </a:solidFill>
                        <a:effectLst/>
                        <a:latin typeface="Times New Roman"/>
                      </a:endParaRPr>
                    </a:p>
                  </a:txBody>
                  <a:tcPr marL="4961" marR="4961" marT="4961" marB="0" anchor="ctr"/>
                </a:tc>
                <a:tc>
                  <a:txBody>
                    <a:bodyPr/>
                    <a:lstStyle/>
                    <a:p>
                      <a:pPr algn="ctr" fontAlgn="ctr"/>
                      <a:r>
                        <a:rPr lang="tr-TR" sz="800" u="none" strike="noStrike">
                          <a:effectLst/>
                        </a:rPr>
                        <a:t> </a:t>
                      </a:r>
                      <a:endParaRPr lang="tr-TR" sz="800" b="0" i="0" u="none" strike="noStrike">
                        <a:solidFill>
                          <a:srgbClr val="000000"/>
                        </a:solidFill>
                        <a:effectLst/>
                        <a:latin typeface="Times New Roman"/>
                      </a:endParaRPr>
                    </a:p>
                  </a:txBody>
                  <a:tcPr marL="4961" marR="4961" marT="4961" marB="0" anchor="ctr"/>
                </a:tc>
                <a:tc>
                  <a:txBody>
                    <a:bodyPr/>
                    <a:lstStyle/>
                    <a:p>
                      <a:endParaRPr lang="tr-TR" sz="800" dirty="0"/>
                    </a:p>
                  </a:txBody>
                  <a:tcPr marL="4961" marR="89289" marT="4961" marB="0" anchor="ctr"/>
                </a:tc>
              </a:tr>
              <a:tr h="71325">
                <a:tc gridSpan="5">
                  <a:txBody>
                    <a:bodyPr/>
                    <a:lstStyle/>
                    <a:p>
                      <a:pPr algn="r" fontAlgn="ctr"/>
                      <a:r>
                        <a:rPr lang="tr-TR" sz="800" b="0" i="0" u="none" strike="noStrike" dirty="0" smtClean="0">
                          <a:solidFill>
                            <a:schemeClr val="dk1"/>
                          </a:solidFill>
                          <a:effectLst/>
                          <a:latin typeface="+mn-lt"/>
                        </a:rPr>
                        <a:t>ARA</a:t>
                      </a:r>
                      <a:r>
                        <a:rPr lang="tr-TR" sz="800" b="0" i="0" u="none" strike="noStrike" baseline="0" dirty="0" smtClean="0">
                          <a:solidFill>
                            <a:schemeClr val="dk1"/>
                          </a:solidFill>
                          <a:effectLst/>
                          <a:latin typeface="+mn-lt"/>
                        </a:rPr>
                        <a:t> TOPLAM</a:t>
                      </a:r>
                      <a:endParaRPr lang="tr-TR" sz="800" b="1" i="0" u="none" strike="noStrike" dirty="0">
                        <a:solidFill>
                          <a:srgbClr val="000000"/>
                        </a:solidFill>
                        <a:effectLst/>
                        <a:latin typeface="Times New Roman"/>
                      </a:endParaRPr>
                    </a:p>
                  </a:txBody>
                  <a:tcPr marL="4961" marR="133934" marT="4961"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r" fontAlgn="ctr"/>
                      <a:endParaRPr lang="tr-TR" sz="800" b="1" i="0" u="none" strike="noStrike" dirty="0">
                        <a:solidFill>
                          <a:srgbClr val="000000"/>
                        </a:solidFill>
                        <a:effectLst/>
                        <a:latin typeface="Times New Roman"/>
                      </a:endParaRPr>
                    </a:p>
                  </a:txBody>
                  <a:tcPr marL="4961" marR="89289" marT="4961" marB="0" anchor="ctr"/>
                </a:tc>
              </a:tr>
            </a:tbl>
          </a:graphicData>
        </a:graphic>
      </p:graphicFrame>
      <p:sp>
        <p:nvSpPr>
          <p:cNvPr id="2" name="Başlık 1"/>
          <p:cNvSpPr>
            <a:spLocks noGrp="1"/>
          </p:cNvSpPr>
          <p:nvPr>
            <p:ph type="title"/>
          </p:nvPr>
        </p:nvSpPr>
        <p:spPr/>
        <p:txBody>
          <a:bodyPr/>
          <a:lstStyle/>
          <a:p>
            <a:r>
              <a:rPr lang="tr-TR" dirty="0" smtClean="0"/>
              <a:t>TEKLİF MEKTUBU</a:t>
            </a:r>
            <a:endParaRPr lang="tr-TR" dirty="0"/>
          </a:p>
        </p:txBody>
      </p:sp>
    </p:spTree>
    <p:extLst>
      <p:ext uri="{BB962C8B-B14F-4D97-AF65-F5344CB8AC3E}">
        <p14:creationId xmlns:p14="http://schemas.microsoft.com/office/powerpoint/2010/main" val="1971688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329149241"/>
              </p:ext>
            </p:extLst>
          </p:nvPr>
        </p:nvGraphicFramePr>
        <p:xfrm>
          <a:off x="107507" y="1581941"/>
          <a:ext cx="9505053" cy="5447458"/>
        </p:xfrm>
        <a:graphic>
          <a:graphicData uri="http://schemas.openxmlformats.org/drawingml/2006/table">
            <a:tbl>
              <a:tblPr>
                <a:tableStyleId>{5C22544A-7EE6-4342-B048-85BDC9FD1C3A}</a:tableStyleId>
              </a:tblPr>
              <a:tblGrid>
                <a:gridCol w="1422486"/>
                <a:gridCol w="1630171"/>
                <a:gridCol w="398295"/>
                <a:gridCol w="364157"/>
                <a:gridCol w="1422486"/>
                <a:gridCol w="1422486"/>
                <a:gridCol w="1422486"/>
                <a:gridCol w="1422486"/>
              </a:tblGrid>
              <a:tr h="92630">
                <a:tc gridSpan="2">
                  <a:txBody>
                    <a:bodyPr/>
                    <a:lstStyle/>
                    <a:p>
                      <a:pPr algn="l" fontAlgn="b"/>
                      <a:r>
                        <a:rPr lang="tr-TR" sz="500" u="none" strike="noStrike" dirty="0">
                          <a:effectLst/>
                        </a:rPr>
                        <a:t>İdarenin Adı</a:t>
                      </a:r>
                      <a:endParaRPr lang="tr-TR" sz="500" b="1" i="0" u="none" strike="noStrike" dirty="0">
                        <a:effectLst/>
                        <a:latin typeface="Times New Roman"/>
                      </a:endParaRPr>
                    </a:p>
                  </a:txBody>
                  <a:tcPr marL="3853" marR="3853" marT="3853" marB="0" anchor="b"/>
                </a:tc>
                <a:tc hMerge="1">
                  <a:txBody>
                    <a:bodyPr/>
                    <a:lstStyle/>
                    <a:p>
                      <a:endParaRPr lang="tr-TR"/>
                    </a:p>
                  </a:txBody>
                  <a:tcPr/>
                </a:tc>
                <a:tc>
                  <a:txBody>
                    <a:bodyPr/>
                    <a:lstStyle/>
                    <a:p>
                      <a:pPr algn="l" fontAlgn="b"/>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a:t>
                      </a:r>
                      <a:endParaRPr lang="tr-TR" sz="500" b="1" i="0" u="none" strike="noStrike">
                        <a:effectLst/>
                        <a:latin typeface="Times New Roman"/>
                      </a:endParaRPr>
                    </a:p>
                  </a:txBody>
                  <a:tcPr marL="3853" marR="3853" marT="3853" marB="0" anchor="b"/>
                </a:tc>
                <a:tc gridSpan="4">
                  <a:txBody>
                    <a:bodyPr/>
                    <a:lstStyle/>
                    <a:p>
                      <a:pPr algn="l" fontAlgn="b"/>
                      <a:r>
                        <a:rPr lang="tr-TR" sz="500" u="none" strike="noStrike">
                          <a:effectLst/>
                        </a:rPr>
                        <a:t>KIRKLARELİ ÇEVRE VE ŞEHİRCİLİK İL MÜDÜRLÜĞÜ</a:t>
                      </a:r>
                      <a:endParaRPr lang="tr-TR" sz="500" b="0" i="0" u="none" strike="noStrike">
                        <a:effectLst/>
                        <a:latin typeface="Times New Roman"/>
                      </a:endParaRPr>
                    </a:p>
                  </a:txBody>
                  <a:tcPr marL="3853" marR="3853" marT="3853" marB="0" anchor="b"/>
                </a:tc>
                <a:tc hMerge="1">
                  <a:txBody>
                    <a:bodyPr/>
                    <a:lstStyle/>
                    <a:p>
                      <a:endParaRPr lang="tr-TR"/>
                    </a:p>
                  </a:txBody>
                  <a:tcPr/>
                </a:tc>
                <a:tc hMerge="1">
                  <a:txBody>
                    <a:bodyPr/>
                    <a:lstStyle/>
                    <a:p>
                      <a:endParaRPr lang="tr-TR"/>
                    </a:p>
                  </a:txBody>
                  <a:tcPr/>
                </a:tc>
                <a:tc hMerge="1">
                  <a:txBody>
                    <a:bodyPr/>
                    <a:lstStyle/>
                    <a:p>
                      <a:endParaRPr lang="tr-TR"/>
                    </a:p>
                  </a:txBody>
                  <a:tcPr/>
                </a:tc>
              </a:tr>
              <a:tr h="92630">
                <a:tc gridSpan="2">
                  <a:txBody>
                    <a:bodyPr/>
                    <a:lstStyle/>
                    <a:p>
                      <a:pPr algn="l" fontAlgn="b"/>
                      <a:r>
                        <a:rPr lang="tr-TR" sz="500" u="none" strike="noStrike">
                          <a:effectLst/>
                        </a:rPr>
                        <a:t>Yapılan İş / Mal / Hizmetin Adı, Niteliği</a:t>
                      </a:r>
                      <a:endParaRPr lang="tr-TR" sz="500" b="1" i="0" u="none" strike="noStrike">
                        <a:effectLst/>
                        <a:latin typeface="Times New Roman"/>
                      </a:endParaRPr>
                    </a:p>
                  </a:txBody>
                  <a:tcPr marL="3853" marR="3853" marT="3853" marB="0" anchor="b"/>
                </a:tc>
                <a:tc hMerge="1">
                  <a:txBody>
                    <a:bodyPr/>
                    <a:lstStyle/>
                    <a:p>
                      <a:endParaRPr lang="tr-TR"/>
                    </a:p>
                  </a:txBody>
                  <a:tcPr/>
                </a:tc>
                <a:tc>
                  <a:txBody>
                    <a:bodyPr/>
                    <a:lstStyle/>
                    <a:p>
                      <a:pPr algn="l" fontAlgn="b"/>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a:t>
                      </a:r>
                      <a:endParaRPr lang="tr-TR" sz="500" b="1" i="0" u="none" strike="noStrike">
                        <a:effectLst/>
                        <a:latin typeface="Times New Roman"/>
                      </a:endParaRPr>
                    </a:p>
                  </a:txBody>
                  <a:tcPr marL="3853" marR="3853" marT="3853" marB="0" anchor="b"/>
                </a:tc>
                <a:tc gridSpan="4">
                  <a:txBody>
                    <a:bodyPr/>
                    <a:lstStyle/>
                    <a:p>
                      <a:pPr algn="l" fontAlgn="b"/>
                      <a:r>
                        <a:rPr lang="tr-TR" sz="500" u="none" strike="noStrike">
                          <a:effectLst/>
                        </a:rPr>
                        <a:t>Tor ve Sarf Malzemesi   Alımı İşi.</a:t>
                      </a:r>
                      <a:endParaRPr lang="tr-TR" sz="500" b="1" i="0" u="none" strike="noStrike">
                        <a:effectLst/>
                        <a:latin typeface="Times New Roman"/>
                      </a:endParaRPr>
                    </a:p>
                  </a:txBody>
                  <a:tcPr marL="3853" marR="3853" marT="3853" marB="0" anchor="b"/>
                </a:tc>
                <a:tc hMerge="1">
                  <a:txBody>
                    <a:bodyPr/>
                    <a:lstStyle/>
                    <a:p>
                      <a:endParaRPr lang="tr-TR"/>
                    </a:p>
                  </a:txBody>
                  <a:tcPr/>
                </a:tc>
                <a:tc hMerge="1">
                  <a:txBody>
                    <a:bodyPr/>
                    <a:lstStyle/>
                    <a:p>
                      <a:endParaRPr lang="tr-TR"/>
                    </a:p>
                  </a:txBody>
                  <a:tcPr/>
                </a:tc>
                <a:tc hMerge="1">
                  <a:txBody>
                    <a:bodyPr/>
                    <a:lstStyle/>
                    <a:p>
                      <a:endParaRPr lang="tr-TR"/>
                    </a:p>
                  </a:txBody>
                  <a:tcPr/>
                </a:tc>
              </a:tr>
              <a:tr h="182421">
                <a:tc gridSpan="2">
                  <a:txBody>
                    <a:bodyPr/>
                    <a:lstStyle/>
                    <a:p>
                      <a:pPr algn="l" fontAlgn="b"/>
                      <a:r>
                        <a:rPr lang="tr-TR" sz="500" u="none" strike="noStrike">
                          <a:effectLst/>
                        </a:rPr>
                        <a:t>Alım ve Yetkilendirilen Görevlilere İlişkinOnay Belgesi /Görevlendirme Onayı Tarih ve No.su</a:t>
                      </a:r>
                      <a:endParaRPr lang="tr-TR" sz="500" b="1" i="0" u="none" strike="noStrike">
                        <a:effectLst/>
                        <a:latin typeface="Times New Roman"/>
                      </a:endParaRPr>
                    </a:p>
                  </a:txBody>
                  <a:tcPr marL="3853" marR="3853" marT="3853" marB="0" anchor="b"/>
                </a:tc>
                <a:tc hMerge="1">
                  <a:txBody>
                    <a:bodyPr/>
                    <a:lstStyle/>
                    <a:p>
                      <a:endParaRPr lang="tr-TR"/>
                    </a:p>
                  </a:txBody>
                  <a:tcPr/>
                </a:tc>
                <a:tc>
                  <a:txBody>
                    <a:bodyPr/>
                    <a:lstStyle/>
                    <a:p>
                      <a:pPr algn="l" fontAlgn="b"/>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a:t>
                      </a:r>
                      <a:endParaRPr lang="tr-TR" sz="500" b="1" i="0" u="none" strike="noStrike">
                        <a:effectLst/>
                        <a:latin typeface="Times New Roman"/>
                      </a:endParaRPr>
                    </a:p>
                  </a:txBody>
                  <a:tcPr marL="3853" marR="3853" marT="3853" marB="0" anchor="b"/>
                </a:tc>
                <a:tc gridSpan="4">
                  <a:txBody>
                    <a:bodyPr/>
                    <a:lstStyle/>
                    <a:p>
                      <a:pPr algn="l" fontAlgn="b"/>
                      <a:r>
                        <a:rPr lang="tr-TR" sz="500" u="none" strike="noStrike">
                          <a:effectLst/>
                        </a:rPr>
                        <a:t>03/12.2018/9531</a:t>
                      </a:r>
                      <a:endParaRPr lang="tr-TR" sz="500" b="1" i="0" u="none" strike="noStrike">
                        <a:effectLst/>
                        <a:latin typeface="Times New Roman"/>
                      </a:endParaRPr>
                    </a:p>
                  </a:txBody>
                  <a:tcPr marL="3853" marR="3853" marT="3853" marB="0" anchor="b"/>
                </a:tc>
                <a:tc hMerge="1">
                  <a:txBody>
                    <a:bodyPr/>
                    <a:lstStyle/>
                    <a:p>
                      <a:endParaRPr lang="tr-TR"/>
                    </a:p>
                  </a:txBody>
                  <a:tcPr/>
                </a:tc>
                <a:tc hMerge="1">
                  <a:txBody>
                    <a:bodyPr/>
                    <a:lstStyle/>
                    <a:p>
                      <a:endParaRPr lang="tr-TR"/>
                    </a:p>
                  </a:txBody>
                  <a:tcPr/>
                </a:tc>
                <a:tc hMerge="1">
                  <a:txBody>
                    <a:bodyPr/>
                    <a:lstStyle/>
                    <a:p>
                      <a:endParaRPr lang="tr-TR"/>
                    </a:p>
                  </a:txBody>
                  <a:tcPr/>
                </a:tc>
              </a:tr>
              <a:tr h="92630">
                <a:tc>
                  <a:txBody>
                    <a:bodyPr/>
                    <a:lstStyle/>
                    <a:p>
                      <a:pPr algn="l" fontAlgn="b"/>
                      <a:endParaRPr lang="tr-TR" sz="500" b="1" i="0" u="none" strike="noStrike">
                        <a:effectLst/>
                        <a:latin typeface="Times New Roman"/>
                      </a:endParaRPr>
                    </a:p>
                  </a:txBody>
                  <a:tcPr marL="3853" marR="3853" marT="3853" marB="0" anchor="b"/>
                </a:tc>
                <a:tc>
                  <a:txBody>
                    <a:bodyPr/>
                    <a:lstStyle/>
                    <a:p>
                      <a:pPr algn="l" fontAlgn="b"/>
                      <a:endParaRPr lang="tr-TR" sz="500" b="1"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r>
              <a:tr h="107817">
                <a:tc rowSpan="2">
                  <a:txBody>
                    <a:bodyPr/>
                    <a:lstStyle/>
                    <a:p>
                      <a:pPr algn="ctr" fontAlgn="ctr"/>
                      <a:r>
                        <a:rPr lang="tr-TR" sz="500" u="none" strike="noStrike">
                          <a:effectLst/>
                        </a:rPr>
                        <a:t>Sıra No.</a:t>
                      </a:r>
                      <a:endParaRPr lang="tr-TR" sz="500" b="1" i="0" u="none" strike="noStrike">
                        <a:effectLst/>
                        <a:latin typeface="Times New Roman"/>
                      </a:endParaRPr>
                    </a:p>
                  </a:txBody>
                  <a:tcPr marL="3853" marR="3853" marT="3853" marB="0" anchor="ctr"/>
                </a:tc>
                <a:tc rowSpan="2">
                  <a:txBody>
                    <a:bodyPr/>
                    <a:lstStyle/>
                    <a:p>
                      <a:pPr algn="ctr" fontAlgn="ctr"/>
                      <a:r>
                        <a:rPr lang="tr-TR" sz="500" u="none" strike="noStrike">
                          <a:effectLst/>
                        </a:rPr>
                        <a:t>Mal / Hizmet / Yapım İş</a:t>
                      </a:r>
                      <a:endParaRPr lang="tr-TR" sz="500" b="1" i="0" u="none" strike="noStrike">
                        <a:effectLst/>
                        <a:latin typeface="Times New Roman"/>
                      </a:endParaRPr>
                    </a:p>
                  </a:txBody>
                  <a:tcPr marL="3853" marR="3853" marT="3853" marB="0" anchor="ctr"/>
                </a:tc>
                <a:tc rowSpan="2">
                  <a:txBody>
                    <a:bodyPr/>
                    <a:lstStyle/>
                    <a:p>
                      <a:pPr algn="ctr" fontAlgn="ctr"/>
                      <a:r>
                        <a:rPr lang="tr-TR" sz="500" u="none" strike="noStrike">
                          <a:effectLst/>
                        </a:rPr>
                        <a:t>Birim</a:t>
                      </a:r>
                      <a:endParaRPr lang="tr-TR" sz="500" b="1" i="0" u="none" strike="noStrike">
                        <a:effectLst/>
                        <a:latin typeface="Times New Roman"/>
                      </a:endParaRPr>
                    </a:p>
                  </a:txBody>
                  <a:tcPr marL="3853" marR="3853" marT="3853" marB="0" vert="vert270" anchor="ctr"/>
                </a:tc>
                <a:tc rowSpan="2">
                  <a:txBody>
                    <a:bodyPr/>
                    <a:lstStyle/>
                    <a:p>
                      <a:pPr algn="ctr" fontAlgn="ctr"/>
                      <a:r>
                        <a:rPr lang="tr-TR" sz="500" u="none" strike="noStrike">
                          <a:effectLst/>
                        </a:rPr>
                        <a:t>Miktarı</a:t>
                      </a:r>
                      <a:endParaRPr lang="tr-TR" sz="500" b="1" i="0" u="none" strike="noStrike">
                        <a:effectLst/>
                        <a:latin typeface="Times New Roman"/>
                      </a:endParaRPr>
                    </a:p>
                  </a:txBody>
                  <a:tcPr marL="3853" marR="3853" marT="3853" marB="0" vert="vert270" anchor="ctr"/>
                </a:tc>
                <a:tc>
                  <a:txBody>
                    <a:bodyPr/>
                    <a:lstStyle/>
                    <a:p>
                      <a:pPr algn="ctr" fontAlgn="b"/>
                      <a:r>
                        <a:rPr lang="tr-TR" sz="500" u="none" strike="noStrike">
                          <a:effectLst/>
                        </a:rPr>
                        <a:t>Kişi / Firmalar ve Fiyat Teklifler</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Kişi / Firmalar ve Fiyat Teklifler</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Kişi / Firmalar ve Fiyat Teklifler</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Kişi / Firmalar ve Fiyat Teklifler</a:t>
                      </a:r>
                      <a:endParaRPr lang="tr-TR" sz="500" b="1" i="0" u="none" strike="noStrike">
                        <a:effectLst/>
                        <a:latin typeface="Times New Roman"/>
                      </a:endParaRPr>
                    </a:p>
                  </a:txBody>
                  <a:tcPr marL="3853" marR="3853" marT="3853" marB="0" anchor="b"/>
                </a:tc>
              </a:tr>
              <a:tr h="182421">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fontAlgn="t"/>
                      <a:r>
                        <a:rPr lang="tr-TR" sz="500" u="none" strike="noStrike">
                          <a:effectLst/>
                        </a:rPr>
                        <a:t>Balkan Büro Makinaları Satış ve Servis Hizmetleri Yavuz TURAK</a:t>
                      </a:r>
                      <a:endParaRPr lang="tr-TR" sz="500" b="0" i="0" u="none" strike="noStrike">
                        <a:effectLst/>
                        <a:latin typeface="Times New Roman"/>
                      </a:endParaRPr>
                    </a:p>
                  </a:txBody>
                  <a:tcPr marL="3853" marR="3853" marT="3853" marB="0"/>
                </a:tc>
                <a:tc>
                  <a:txBody>
                    <a:bodyPr/>
                    <a:lstStyle/>
                    <a:p>
                      <a:pPr algn="ctr" fontAlgn="t"/>
                      <a:r>
                        <a:rPr lang="tr-TR" sz="500" u="none" strike="noStrike">
                          <a:effectLst/>
                        </a:rPr>
                        <a:t>Eymen Büro Makinaları Satış ve Servis Elif ÇİL</a:t>
                      </a:r>
                      <a:endParaRPr lang="tr-TR" sz="500" b="0" i="0" u="none" strike="noStrike">
                        <a:effectLst/>
                        <a:latin typeface="Times New Roman"/>
                      </a:endParaRPr>
                    </a:p>
                  </a:txBody>
                  <a:tcPr marL="3853" marR="3853" marT="3853" marB="0"/>
                </a:tc>
                <a:tc>
                  <a:txBody>
                    <a:bodyPr/>
                    <a:lstStyle/>
                    <a:p>
                      <a:pPr algn="ctr" fontAlgn="t"/>
                      <a:r>
                        <a:rPr lang="tr-TR" sz="500" u="none" strike="noStrike">
                          <a:effectLst/>
                        </a:rPr>
                        <a:t>PC 39 Bilgisayar Sistemleri Gülseven TAŞ</a:t>
                      </a:r>
                      <a:endParaRPr lang="tr-TR" sz="500" b="0" i="0" u="none" strike="noStrike">
                        <a:effectLst/>
                        <a:latin typeface="Times New Roman"/>
                      </a:endParaRPr>
                    </a:p>
                  </a:txBody>
                  <a:tcPr marL="3853" marR="3853" marT="3853" marB="0"/>
                </a:tc>
                <a:tc>
                  <a:txBody>
                    <a:bodyPr/>
                    <a:lstStyle/>
                    <a:p>
                      <a:pPr algn="ctr" fontAlgn="t"/>
                      <a:r>
                        <a:rPr lang="tr-TR" sz="500" u="none" strike="noStrike">
                          <a:effectLst/>
                        </a:rPr>
                        <a:t> </a:t>
                      </a:r>
                      <a:endParaRPr lang="tr-TR" sz="500" b="0" i="0" u="none" strike="noStrike">
                        <a:effectLst/>
                        <a:latin typeface="Times New Roman"/>
                      </a:endParaRPr>
                    </a:p>
                  </a:txBody>
                  <a:tcPr marL="3853" marR="3853" marT="3853" marB="0"/>
                </a:tc>
              </a:tr>
              <a:tr h="93632">
                <a:tc>
                  <a:txBody>
                    <a:bodyPr/>
                    <a:lstStyle/>
                    <a:p>
                      <a:pPr algn="ctr" fontAlgn="ctr"/>
                      <a:r>
                        <a:rPr lang="tr-TR" sz="500" u="none" strike="noStrike">
                          <a:effectLst/>
                        </a:rPr>
                        <a:t>1</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Develop  İneo +203Siyah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378,00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421,00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396,00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182421">
                <a:tc>
                  <a:txBody>
                    <a:bodyPr/>
                    <a:lstStyle/>
                    <a:p>
                      <a:pPr algn="ctr" fontAlgn="ctr"/>
                      <a:r>
                        <a:rPr lang="tr-TR" sz="500" u="none" strike="noStrike">
                          <a:effectLst/>
                        </a:rPr>
                        <a:t>2</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Develop +203 Sarı-Kırmızı-Mavi Toner (3 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1.722,00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1.785.00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1.836,00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3</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Ricoh Spc 252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576,00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612,00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596.00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182421">
                <a:tc>
                  <a:txBody>
                    <a:bodyPr/>
                    <a:lstStyle/>
                    <a:p>
                      <a:pPr algn="ctr" fontAlgn="ctr"/>
                      <a:r>
                        <a:rPr lang="tr-TR" sz="500" u="none" strike="noStrike">
                          <a:effectLst/>
                        </a:rPr>
                        <a:t>4</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Ricoh Spc 252Sarı- Kırmızı-Mavi Toner (3Renk)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2.196,00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2.244,00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2.292.00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3632">
                <a:tc>
                  <a:txBody>
                    <a:bodyPr/>
                    <a:lstStyle/>
                    <a:p>
                      <a:pPr algn="ctr" fontAlgn="ctr"/>
                      <a:r>
                        <a:rPr lang="tr-TR" sz="500" u="none" strike="noStrike">
                          <a:effectLst/>
                        </a:rPr>
                        <a:t>5</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Kyocera TK-6305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2.166,00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2.295,00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2.352.00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6</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Kocera Tk-3150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2</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1.236,00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1.336.00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1.300.00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7</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Canon CRG-718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125,00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147.00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165,00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182421">
                <a:tc>
                  <a:txBody>
                    <a:bodyPr/>
                    <a:lstStyle/>
                    <a:p>
                      <a:pPr algn="ctr" fontAlgn="ctr"/>
                      <a:r>
                        <a:rPr lang="tr-TR" sz="500" u="none" strike="noStrike">
                          <a:effectLst/>
                        </a:rPr>
                        <a:t>8</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Canon CRG-718 Sarı-Kırmızı0Mavi Toner (3Renk)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375.00TL+KDV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441.00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dirty="0">
                          <a:effectLst/>
                        </a:rPr>
                        <a:t>495.00 TL+KDV</a:t>
                      </a:r>
                      <a:endParaRPr lang="tr-TR" sz="500" b="1" i="0" u="none" strike="noStrike" dirty="0">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9</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Toshiba 1640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348.00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375,00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384.00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10</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MPC-2030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2</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556.00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592.00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644.00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182421">
                <a:tc>
                  <a:txBody>
                    <a:bodyPr/>
                    <a:lstStyle/>
                    <a:p>
                      <a:pPr algn="ctr" fontAlgn="ctr"/>
                      <a:r>
                        <a:rPr lang="tr-TR" sz="500" u="none" strike="noStrike">
                          <a:effectLst/>
                        </a:rPr>
                        <a:t>11</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MPC-2030 Sarı-Kırmızı-Mavi  Toner 3Renk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6</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3.828,00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4.002,00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4.110.00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12</a:t>
                      </a:r>
                      <a:endParaRPr lang="tr-TR" sz="500" b="0" i="0" u="none" strike="noStrike">
                        <a:effectLst/>
                        <a:latin typeface="Times New Roman"/>
                      </a:endParaRPr>
                    </a:p>
                  </a:txBody>
                  <a:tcPr marL="3853" marR="3853" marT="3853" marB="0" anchor="ctr"/>
                </a:tc>
                <a:tc>
                  <a:txBody>
                    <a:bodyPr/>
                    <a:lstStyle/>
                    <a:p>
                      <a:pPr algn="l" fontAlgn="ctr"/>
                      <a:r>
                        <a:rPr lang="es-ES" sz="500" u="none" strike="noStrike">
                          <a:effectLst/>
                        </a:rPr>
                        <a:t>Ricoh MPC 305 Siyah Toner</a:t>
                      </a:r>
                      <a:endParaRPr lang="es-ES"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232,00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265.00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270.00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182421">
                <a:tc>
                  <a:txBody>
                    <a:bodyPr/>
                    <a:lstStyle/>
                    <a:p>
                      <a:pPr algn="ctr" fontAlgn="ctr"/>
                      <a:r>
                        <a:rPr lang="tr-TR" sz="500" u="none" strike="noStrike">
                          <a:effectLst/>
                        </a:rPr>
                        <a:t>13</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Ricoh MPC 305 Sarı-Kırmızı0Mavi Toner (3Renk)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      1.092 ,00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1.233.00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1.161.00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 </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TOPLAM</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      14.830,00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15.748,00 TL+KDV</a:t>
                      </a:r>
                      <a:endParaRPr lang="tr-TR" sz="500" b="1" i="0" u="none" strike="noStrike">
                        <a:effectLst/>
                        <a:latin typeface="Times New Roman"/>
                      </a:endParaRPr>
                    </a:p>
                  </a:txBody>
                  <a:tcPr marL="3853" marR="3853" marT="3853" marB="0" anchor="b"/>
                </a:tc>
                <a:tc>
                  <a:txBody>
                    <a:bodyPr/>
                    <a:lstStyle/>
                    <a:p>
                      <a:pPr algn="r" fontAlgn="b"/>
                      <a:r>
                        <a:rPr lang="tr-TR" sz="500" u="none" strike="noStrike">
                          <a:effectLst/>
                        </a:rPr>
                        <a:t>16.001.00  TL+KDV</a:t>
                      </a:r>
                      <a:endParaRPr lang="tr-TR" sz="500" b="1"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r>
              <a:tr h="92630">
                <a:tc rowSpan="2">
                  <a:txBody>
                    <a:bodyPr/>
                    <a:lstStyle/>
                    <a:p>
                      <a:pPr algn="ctr" fontAlgn="ctr"/>
                      <a:r>
                        <a:rPr lang="tr-TR" sz="500" u="none" strike="noStrike">
                          <a:effectLst/>
                        </a:rPr>
                        <a:t>Sıra No.</a:t>
                      </a:r>
                      <a:endParaRPr lang="tr-TR" sz="500" b="1" i="0" u="none" strike="noStrike">
                        <a:effectLst/>
                        <a:latin typeface="Times New Roman"/>
                      </a:endParaRPr>
                    </a:p>
                  </a:txBody>
                  <a:tcPr marL="3853" marR="3853" marT="3853" marB="0" anchor="ctr"/>
                </a:tc>
                <a:tc rowSpan="2">
                  <a:txBody>
                    <a:bodyPr/>
                    <a:lstStyle/>
                    <a:p>
                      <a:pPr algn="ctr" fontAlgn="ctr"/>
                      <a:r>
                        <a:rPr lang="tr-TR" sz="500" u="none" strike="noStrike" dirty="0">
                          <a:effectLst/>
                        </a:rPr>
                        <a:t>Mal / Hizmet / Yapım İş</a:t>
                      </a:r>
                      <a:endParaRPr lang="tr-TR" sz="500" b="1" i="0" u="none" strike="noStrike" dirty="0">
                        <a:effectLst/>
                        <a:latin typeface="Times New Roman"/>
                      </a:endParaRPr>
                    </a:p>
                  </a:txBody>
                  <a:tcPr marL="3853" marR="3853" marT="3853" marB="0" anchor="ctr"/>
                </a:tc>
                <a:tc rowSpan="2">
                  <a:txBody>
                    <a:bodyPr/>
                    <a:lstStyle/>
                    <a:p>
                      <a:pPr algn="ctr" fontAlgn="ctr"/>
                      <a:r>
                        <a:rPr lang="tr-TR" sz="500" u="none" strike="noStrike">
                          <a:effectLst/>
                        </a:rPr>
                        <a:t>Birim</a:t>
                      </a:r>
                      <a:endParaRPr lang="tr-TR" sz="500" b="1" i="0" u="none" strike="noStrike">
                        <a:effectLst/>
                        <a:latin typeface="Times New Roman"/>
                      </a:endParaRPr>
                    </a:p>
                  </a:txBody>
                  <a:tcPr marL="3853" marR="3853" marT="3853" marB="0" vert="vert270" anchor="ctr"/>
                </a:tc>
                <a:tc rowSpan="2">
                  <a:txBody>
                    <a:bodyPr/>
                    <a:lstStyle/>
                    <a:p>
                      <a:pPr algn="ctr" fontAlgn="ctr"/>
                      <a:r>
                        <a:rPr lang="tr-TR" sz="500" u="none" strike="noStrike">
                          <a:effectLst/>
                        </a:rPr>
                        <a:t>Miktarı</a:t>
                      </a:r>
                      <a:endParaRPr lang="tr-TR" sz="500" b="1" i="0" u="none" strike="noStrike">
                        <a:effectLst/>
                        <a:latin typeface="Times New Roman"/>
                      </a:endParaRPr>
                    </a:p>
                  </a:txBody>
                  <a:tcPr marL="3853" marR="3853" marT="3853" marB="0" vert="vert270" anchor="ctr"/>
                </a:tc>
                <a:tc gridSpan="4">
                  <a:txBody>
                    <a:bodyPr/>
                    <a:lstStyle/>
                    <a:p>
                      <a:pPr algn="ctr" fontAlgn="b"/>
                      <a:r>
                        <a:rPr lang="tr-TR" sz="500" u="none" strike="noStrike">
                          <a:effectLst/>
                        </a:rPr>
                        <a:t>Uygun Görülen Kişi / Firma / Firmalar</a:t>
                      </a:r>
                      <a:endParaRPr lang="tr-TR" sz="500" b="1" i="0" u="none" strike="noStrike">
                        <a:effectLst/>
                        <a:latin typeface="Times New Roman"/>
                      </a:endParaRPr>
                    </a:p>
                  </a:txBody>
                  <a:tcPr marL="3853" marR="3853" marT="3853" marB="0" anchor="b"/>
                </a:tc>
                <a:tc hMerge="1">
                  <a:txBody>
                    <a:bodyPr/>
                    <a:lstStyle/>
                    <a:p>
                      <a:endParaRPr lang="tr-TR"/>
                    </a:p>
                  </a:txBody>
                  <a:tcPr/>
                </a:tc>
                <a:tc hMerge="1">
                  <a:txBody>
                    <a:bodyPr/>
                    <a:lstStyle/>
                    <a:p>
                      <a:endParaRPr lang="tr-TR"/>
                    </a:p>
                  </a:txBody>
                  <a:tcPr/>
                </a:tc>
                <a:tc hMerge="1">
                  <a:txBody>
                    <a:bodyPr/>
                    <a:lstStyle/>
                    <a:p>
                      <a:endParaRPr lang="tr-TR"/>
                    </a:p>
                  </a:txBody>
                  <a:tcPr/>
                </a:tc>
              </a:tr>
              <a:tr h="92630">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fontAlgn="ctr"/>
                      <a:r>
                        <a:rPr lang="tr-TR" sz="500" u="none" strike="noStrike" dirty="0">
                          <a:effectLst/>
                        </a:rPr>
                        <a:t>Adı</a:t>
                      </a:r>
                      <a:endParaRPr lang="tr-TR" sz="500" b="1" i="0" u="none" strike="noStrike" dirty="0">
                        <a:effectLst/>
                        <a:latin typeface="Times New Roman"/>
                      </a:endParaRPr>
                    </a:p>
                  </a:txBody>
                  <a:tcPr marL="3853" marR="3853" marT="3853" marB="0" anchor="ctr"/>
                </a:tc>
                <a:tc gridSpan="2">
                  <a:txBody>
                    <a:bodyPr/>
                    <a:lstStyle/>
                    <a:p>
                      <a:pPr algn="ctr" fontAlgn="ctr"/>
                      <a:r>
                        <a:rPr lang="tr-TR" sz="500" u="none" strike="noStrike">
                          <a:effectLst/>
                        </a:rPr>
                        <a:t>Balkan Büro Makinaları Satış ve Servis Hizmetleri </a:t>
                      </a:r>
                      <a:endParaRPr lang="tr-TR" sz="500" b="1" i="0" u="none" strike="noStrike">
                        <a:effectLst/>
                        <a:latin typeface="Times New Roman"/>
                      </a:endParaRPr>
                    </a:p>
                  </a:txBody>
                  <a:tcPr marL="3853" marR="3853" marT="3853" marB="0" anchor="ctr"/>
                </a:tc>
                <a:tc hMerge="1">
                  <a:txBody>
                    <a:bodyPr/>
                    <a:lstStyle/>
                    <a:p>
                      <a:endParaRPr lang="tr-TR"/>
                    </a:p>
                  </a:txBody>
                  <a:tcPr/>
                </a:tc>
                <a:tc>
                  <a:txBody>
                    <a:bodyPr/>
                    <a:lstStyle/>
                    <a:p>
                      <a:pPr algn="ctr" fontAlgn="ctr"/>
                      <a:r>
                        <a:rPr lang="tr-TR" sz="500" u="none" strike="noStrike">
                          <a:effectLst/>
                        </a:rPr>
                        <a:t>Teklif Ettiği Fiyat</a:t>
                      </a:r>
                      <a:endParaRPr lang="tr-TR" sz="500" b="1" i="0" u="none" strike="noStrike">
                        <a:effectLst/>
                        <a:latin typeface="Times New Roman"/>
                      </a:endParaRPr>
                    </a:p>
                  </a:txBody>
                  <a:tcPr marL="3853" marR="3853" marT="3853" marB="0" anchor="ctr"/>
                </a:tc>
              </a:tr>
              <a:tr h="93632">
                <a:tc>
                  <a:txBody>
                    <a:bodyPr/>
                    <a:lstStyle/>
                    <a:p>
                      <a:pPr algn="ctr" fontAlgn="ctr"/>
                      <a:r>
                        <a:rPr lang="tr-TR" sz="500" u="none" strike="noStrike">
                          <a:effectLst/>
                        </a:rPr>
                        <a:t>1</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Develop  İneo +203Siyah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570,24 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a:effectLst/>
                        </a:rPr>
                        <a:t>Karaca İbrahim Mah.2 Nolu Fırın Geçidi Sk.Elif Ap.No:4/1</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r" fontAlgn="b"/>
                      <a:r>
                        <a:rPr lang="tr-TR" sz="500" u="none" strike="noStrike">
                          <a:effectLst/>
                        </a:rPr>
                        <a:t>      14.830,00 TL+KDV</a:t>
                      </a:r>
                      <a:endParaRPr lang="tr-TR" sz="500" b="1" i="0" u="none" strike="noStrike">
                        <a:effectLst/>
                        <a:latin typeface="Times New Roman"/>
                      </a:endParaRPr>
                    </a:p>
                  </a:txBody>
                  <a:tcPr marL="3853" marR="3853" marT="3853" marB="0" anchor="b"/>
                </a:tc>
              </a:tr>
              <a:tr h="182421">
                <a:tc>
                  <a:txBody>
                    <a:bodyPr/>
                    <a:lstStyle/>
                    <a:p>
                      <a:pPr algn="ctr" fontAlgn="ctr"/>
                      <a:r>
                        <a:rPr lang="tr-TR" sz="500" u="none" strike="noStrike">
                          <a:effectLst/>
                        </a:rPr>
                        <a:t>2</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Develop +203 Sarı-Kırmızı-Mavi Toner (3 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360,00 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a:effectLst/>
                        </a:rPr>
                        <a:t>                                                                      Merkez/KIRKLARELİ</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3</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Ricoh Spc 252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6.700,00 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182421">
                <a:tc>
                  <a:txBody>
                    <a:bodyPr/>
                    <a:lstStyle/>
                    <a:p>
                      <a:pPr algn="ctr" fontAlgn="ctr"/>
                      <a:r>
                        <a:rPr lang="tr-TR" sz="500" u="none" strike="noStrike">
                          <a:effectLst/>
                        </a:rPr>
                        <a:t>4</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Ricoh Spc 252Sarı- Kırmızı-Mavi Toner (3Renk)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1.200,00 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3632">
                <a:tc>
                  <a:txBody>
                    <a:bodyPr/>
                    <a:lstStyle/>
                    <a:p>
                      <a:pPr algn="ctr" fontAlgn="ctr"/>
                      <a:r>
                        <a:rPr lang="tr-TR" sz="500" u="none" strike="noStrike">
                          <a:effectLst/>
                        </a:rPr>
                        <a:t>5</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Kyocera TK-6305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2.850,00 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6</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Kocera Tk-3150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2</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150,00 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7</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Canon CRG-718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80,00 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182421">
                <a:tc>
                  <a:txBody>
                    <a:bodyPr/>
                    <a:lstStyle/>
                    <a:p>
                      <a:pPr algn="ctr" fontAlgn="ctr"/>
                      <a:r>
                        <a:rPr lang="tr-TR" sz="500" u="none" strike="noStrike">
                          <a:effectLst/>
                        </a:rPr>
                        <a:t>8</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Canon CRG-718 Sarı-Kırmızı0Mavi Toner (3Renk)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680.00TL+KDV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9</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Toshiba 1640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330.00 TL+KDV</a:t>
                      </a:r>
                      <a:endParaRPr lang="tr-TR" sz="500" b="1"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10</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MPC-2030 Siyah Toner</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2</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240.00 TL+KDV</a:t>
                      </a:r>
                      <a:endParaRPr lang="tr-TR" sz="500" b="1"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182421">
                <a:tc>
                  <a:txBody>
                    <a:bodyPr/>
                    <a:lstStyle/>
                    <a:p>
                      <a:pPr algn="ctr" fontAlgn="ctr"/>
                      <a:r>
                        <a:rPr lang="tr-TR" sz="500" u="none" strike="noStrike">
                          <a:effectLst/>
                        </a:rPr>
                        <a:t>11</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MPC-2030 Sarı-Kırmızı-Mavi  Toner 3Renk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6</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135 ,00 TL+KDV</a:t>
                      </a:r>
                      <a:endParaRPr lang="tr-TR" sz="500" b="1"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12</a:t>
                      </a:r>
                      <a:endParaRPr lang="tr-TR" sz="500" b="0" i="0" u="none" strike="noStrike">
                        <a:effectLst/>
                        <a:latin typeface="Times New Roman"/>
                      </a:endParaRPr>
                    </a:p>
                  </a:txBody>
                  <a:tcPr marL="3853" marR="3853" marT="3853" marB="0" anchor="ctr"/>
                </a:tc>
                <a:tc>
                  <a:txBody>
                    <a:bodyPr/>
                    <a:lstStyle/>
                    <a:p>
                      <a:pPr algn="l" fontAlgn="ctr"/>
                      <a:r>
                        <a:rPr lang="es-ES" sz="500" u="none" strike="noStrike">
                          <a:effectLst/>
                        </a:rPr>
                        <a:t>Ricoh MPC 305 Siyah Toner</a:t>
                      </a:r>
                      <a:endParaRPr lang="es-ES"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1</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 </a:t>
                      </a:r>
                      <a:endParaRPr lang="tr-TR" sz="500" b="1"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182421">
                <a:tc>
                  <a:txBody>
                    <a:bodyPr/>
                    <a:lstStyle/>
                    <a:p>
                      <a:pPr algn="ctr" fontAlgn="ctr"/>
                      <a:r>
                        <a:rPr lang="tr-TR" sz="500" u="none" strike="noStrike">
                          <a:effectLst/>
                        </a:rPr>
                        <a:t>13</a:t>
                      </a:r>
                      <a:endParaRPr lang="tr-TR" sz="500" b="0" i="0" u="none" strike="noStrike">
                        <a:effectLst/>
                        <a:latin typeface="Times New Roman"/>
                      </a:endParaRPr>
                    </a:p>
                  </a:txBody>
                  <a:tcPr marL="3853" marR="3853" marT="3853" marB="0" anchor="ctr"/>
                </a:tc>
                <a:tc>
                  <a:txBody>
                    <a:bodyPr/>
                    <a:lstStyle/>
                    <a:p>
                      <a:pPr algn="l" fontAlgn="ctr"/>
                      <a:r>
                        <a:rPr lang="tr-TR" sz="500" u="none" strike="noStrike">
                          <a:effectLst/>
                        </a:rPr>
                        <a:t>Ricoh MPC 305 Sarı-Kırmızı0Mavi Toner (3Renk)</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Adet</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3</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      450 ,00 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ctr" fontAlgn="ctr"/>
                      <a:r>
                        <a:rPr lang="tr-TR" sz="500" u="none" strike="noStrike">
                          <a:effectLst/>
                        </a:rPr>
                        <a:t> </a:t>
                      </a:r>
                      <a:endParaRPr lang="tr-TR" sz="500" b="0" i="0" u="none" strike="noStrike">
                        <a:effectLst/>
                        <a:latin typeface="Times New Roman"/>
                      </a:endParaRPr>
                    </a:p>
                  </a:txBody>
                  <a:tcPr marL="3853" marR="3853" marT="3853" marB="0" anchor="ctr"/>
                </a:tc>
                <a:tc>
                  <a:txBody>
                    <a:bodyPr/>
                    <a:lstStyle/>
                    <a:p>
                      <a:pPr algn="l" fontAlgn="b"/>
                      <a:r>
                        <a:rPr lang="tr-TR" sz="500" u="none" strike="noStrike">
                          <a:effectLst/>
                        </a:rPr>
                        <a:t>GENEL TOPLAM</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ctr"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r" fontAlgn="b"/>
                      <a:r>
                        <a:rPr lang="tr-TR" sz="500" u="none" strike="noStrike">
                          <a:effectLst/>
                        </a:rPr>
                        <a:t>      14.830,00 TL+KDV</a:t>
                      </a:r>
                      <a:endParaRPr lang="tr-TR" sz="500" b="1" i="0" u="none" strike="noStrike">
                        <a:effectLst/>
                        <a:latin typeface="Times New Roman"/>
                      </a:endParaRPr>
                    </a:p>
                  </a:txBody>
                  <a:tcPr marL="3853" marR="3853" marT="3853" marB="0" anchor="b"/>
                </a:tc>
                <a:tc gridSpan="2">
                  <a:txBody>
                    <a:bodyPr/>
                    <a:lstStyle/>
                    <a:p>
                      <a:pPr algn="l" fontAlgn="b"/>
                      <a:r>
                        <a:rPr lang="tr-TR" sz="500" u="none" strike="noStrike" dirty="0">
                          <a:effectLst/>
                        </a:rPr>
                        <a:t> </a:t>
                      </a:r>
                      <a:endParaRPr lang="tr-TR" sz="500" b="0" i="0" u="none" strike="noStrike" dirty="0">
                        <a:effectLst/>
                        <a:latin typeface="Times New Roman"/>
                      </a:endParaRPr>
                    </a:p>
                  </a:txBody>
                  <a:tcPr marL="3853" marR="3853" marT="3853" marB="0" anchor="b"/>
                </a:tc>
                <a:tc hMerge="1">
                  <a:txBody>
                    <a:bodyPr/>
                    <a:lstStyle/>
                    <a:p>
                      <a:endParaRPr lang="tr-TR"/>
                    </a:p>
                  </a:txBody>
                  <a:tcPr/>
                </a:tc>
                <a:tc>
                  <a:txBody>
                    <a:bodyPr/>
                    <a:lstStyle/>
                    <a:p>
                      <a:pPr algn="r" fontAlgn="b"/>
                      <a:r>
                        <a:rPr lang="tr-TR" sz="500" u="none" strike="noStrike">
                          <a:effectLst/>
                        </a:rPr>
                        <a:t>      14.830,00 TL+KDV</a:t>
                      </a:r>
                      <a:endParaRPr lang="tr-TR" sz="500" b="1" i="0" u="none" strike="noStrike">
                        <a:effectLst/>
                        <a:latin typeface="Times New Roman"/>
                      </a:endParaRPr>
                    </a:p>
                  </a:txBody>
                  <a:tcPr marL="3853" marR="3853" marT="3853" marB="0" anchor="b"/>
                </a:tc>
              </a:tr>
              <a:tr h="182421">
                <a:tc gridSpan="8">
                  <a:txBody>
                    <a:bodyPr/>
                    <a:lstStyle/>
                    <a:p>
                      <a:pPr algn="l" fontAlgn="b"/>
                      <a:r>
                        <a:rPr lang="tr-TR" sz="500" u="none" strike="noStrike">
                          <a:effectLst/>
                        </a:rPr>
                        <a:t>2003/6554 Karar Sayılı "Yükseköğretim Kurumları tarafından 4734 sayılı Kamu İhale Kanununun 3. Maddesinin (d) Bendi Kapsamında Yapılacak İhalelere İlişkin Esaslar" adlı kararnamenin 22-d maddesi uyarınca yapılan piyasa araştırması sonucunda, yukarıda cinsi ve miktarı yazılı malzemelerin / hizmetin piyasa fiyatlarının karşılarında gösterildiği şekilde olduğu tesbit edilmiştir</a:t>
                      </a:r>
                      <a:endParaRPr lang="tr-TR" sz="500" b="0" i="0" u="none" strike="noStrike">
                        <a:effectLst/>
                        <a:latin typeface="Times New Roman"/>
                      </a:endParaRPr>
                    </a:p>
                  </a:txBody>
                  <a:tcPr marL="3853" marR="3853" marT="3853"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92630">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r>
              <a:tr h="92630">
                <a:tc gridSpan="8">
                  <a:txBody>
                    <a:bodyPr/>
                    <a:lstStyle/>
                    <a:p>
                      <a:pPr algn="ctr" fontAlgn="b"/>
                      <a:r>
                        <a:rPr lang="tr-TR" sz="500" u="none" strike="noStrike">
                          <a:effectLst/>
                        </a:rPr>
                        <a:t>Piyasa Fiyat Araştırması Görevlisi / Görevliler</a:t>
                      </a:r>
                      <a:endParaRPr lang="tr-TR" sz="500" b="1" i="0" u="none" strike="noStrike">
                        <a:effectLst/>
                        <a:latin typeface="Times New Roman"/>
                      </a:endParaRPr>
                    </a:p>
                  </a:txBody>
                  <a:tcPr marL="3853" marR="3853" marT="3853"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92630">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gridSpan="2">
                  <a:txBody>
                    <a:bodyPr/>
                    <a:lstStyle/>
                    <a:p>
                      <a:pPr algn="l" fontAlgn="b"/>
                      <a:r>
                        <a:rPr lang="tr-TR" sz="500" u="none" strike="noStrike">
                          <a:effectLst/>
                        </a:rPr>
                        <a:t>Adı Soyadı : Ahmet KOYUN</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l" fontAlgn="b"/>
                      <a:endParaRPr lang="tr-TR" sz="500" b="0" i="0" u="none" strike="noStrike">
                        <a:effectLst/>
                        <a:latin typeface="Times New Roman"/>
                      </a:endParaRPr>
                    </a:p>
                  </a:txBody>
                  <a:tcPr marL="3853" marR="3853" marT="3853" marB="0" anchor="b"/>
                </a:tc>
                <a:tc gridSpan="2">
                  <a:txBody>
                    <a:bodyPr/>
                    <a:lstStyle/>
                    <a:p>
                      <a:pPr algn="l" fontAlgn="b"/>
                      <a:r>
                        <a:rPr lang="tr-TR" sz="500" u="none" strike="noStrike">
                          <a:effectLst/>
                        </a:rPr>
                        <a:t>Adı Soyadı : Pınar TUTAR</a:t>
                      </a:r>
                      <a:endParaRPr lang="tr-TR" sz="500" b="0" i="0" u="none" strike="noStrike">
                        <a:effectLst/>
                        <a:latin typeface="Times New Roman"/>
                      </a:endParaRPr>
                    </a:p>
                  </a:txBody>
                  <a:tcPr marL="3853" marR="3853" marT="3853" marB="0" anchor="b"/>
                </a:tc>
                <a:tc hMerge="1">
                  <a:txBody>
                    <a:bodyPr/>
                    <a:lstStyle/>
                    <a:p>
                      <a:endParaRPr lang="tr-TR"/>
                    </a:p>
                  </a:txBody>
                  <a:tcPr/>
                </a:tc>
                <a:tc gridSpan="2">
                  <a:txBody>
                    <a:bodyPr/>
                    <a:lstStyle/>
                    <a:p>
                      <a:pPr algn="l" fontAlgn="b"/>
                      <a:r>
                        <a:rPr lang="tr-TR" sz="500" u="none" strike="noStrike">
                          <a:effectLst/>
                        </a:rPr>
                        <a:t>Adı Soyadı : Yücel ÇELEBİOĞLU</a:t>
                      </a:r>
                      <a:endParaRPr lang="tr-TR" sz="500" b="0" i="0" u="none" strike="noStrike">
                        <a:effectLst/>
                        <a:latin typeface="Times New Roman"/>
                      </a:endParaRPr>
                    </a:p>
                  </a:txBody>
                  <a:tcPr marL="3853" marR="3853" marT="3853" marB="0" anchor="b"/>
                </a:tc>
                <a:tc hMerge="1">
                  <a:txBody>
                    <a:bodyPr/>
                    <a:lstStyle/>
                    <a:p>
                      <a:endParaRPr lang="tr-TR"/>
                    </a:p>
                  </a:txBody>
                  <a:tcPr/>
                </a:tc>
              </a:tr>
              <a:tr h="92630">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gridSpan="2">
                  <a:txBody>
                    <a:bodyPr/>
                    <a:lstStyle/>
                    <a:p>
                      <a:pPr algn="l" fontAlgn="b"/>
                      <a:r>
                        <a:rPr lang="tr-TR" sz="500" u="none" strike="noStrike">
                          <a:effectLst/>
                        </a:rPr>
                        <a:t>Ünvanı        : Memur</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l" fontAlgn="b"/>
                      <a:endParaRPr lang="tr-TR" sz="500" b="0" i="0" u="none" strike="noStrike">
                        <a:effectLst/>
                        <a:latin typeface="Times New Roman"/>
                      </a:endParaRPr>
                    </a:p>
                  </a:txBody>
                  <a:tcPr marL="3853" marR="3853" marT="3853" marB="0" anchor="b"/>
                </a:tc>
                <a:tc gridSpan="2">
                  <a:txBody>
                    <a:bodyPr/>
                    <a:lstStyle/>
                    <a:p>
                      <a:pPr algn="l" fontAlgn="b"/>
                      <a:r>
                        <a:rPr lang="tr-TR" sz="500" u="none" strike="noStrike">
                          <a:effectLst/>
                        </a:rPr>
                        <a:t>Ünvanı        : Teknisyen</a:t>
                      </a:r>
                      <a:endParaRPr lang="tr-TR" sz="500" b="0" i="0" u="none" strike="noStrike">
                        <a:effectLst/>
                        <a:latin typeface="Times New Roman"/>
                      </a:endParaRPr>
                    </a:p>
                  </a:txBody>
                  <a:tcPr marL="3853" marR="3853" marT="3853" marB="0" anchor="b"/>
                </a:tc>
                <a:tc hMerge="1">
                  <a:txBody>
                    <a:bodyPr/>
                    <a:lstStyle/>
                    <a:p>
                      <a:endParaRPr lang="tr-TR"/>
                    </a:p>
                  </a:txBody>
                  <a:tcPr/>
                </a:tc>
                <a:tc gridSpan="2">
                  <a:txBody>
                    <a:bodyPr/>
                    <a:lstStyle/>
                    <a:p>
                      <a:pPr algn="l" fontAlgn="b"/>
                      <a:r>
                        <a:rPr lang="tr-TR" sz="500" u="none" strike="noStrike">
                          <a:effectLst/>
                        </a:rPr>
                        <a:t>Ünvanı        : Şube Müdürü</a:t>
                      </a:r>
                      <a:endParaRPr lang="tr-TR" sz="500" b="0" i="0" u="none" strike="noStrike">
                        <a:effectLst/>
                        <a:latin typeface="Times New Roman"/>
                      </a:endParaRPr>
                    </a:p>
                  </a:txBody>
                  <a:tcPr marL="3853" marR="3853" marT="3853" marB="0" anchor="b"/>
                </a:tc>
                <a:tc hMerge="1">
                  <a:txBody>
                    <a:bodyPr/>
                    <a:lstStyle/>
                    <a:p>
                      <a:endParaRPr lang="tr-TR"/>
                    </a:p>
                  </a:txBody>
                  <a:tcPr/>
                </a:tc>
              </a:tr>
              <a:tr h="92630">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gridSpan="2">
                  <a:txBody>
                    <a:bodyPr/>
                    <a:lstStyle/>
                    <a:p>
                      <a:pPr algn="l" fontAlgn="b"/>
                      <a:r>
                        <a:rPr lang="tr-TR" sz="500" u="none" strike="noStrike">
                          <a:effectLst/>
                        </a:rPr>
                        <a:t>İmzası          :………………………..</a:t>
                      </a:r>
                      <a:endParaRPr lang="tr-TR" sz="500" b="0" i="0" u="none" strike="noStrike">
                        <a:effectLst/>
                        <a:latin typeface="Times New Roman"/>
                      </a:endParaRPr>
                    </a:p>
                  </a:txBody>
                  <a:tcPr marL="3853" marR="3853" marT="3853" marB="0" anchor="b"/>
                </a:tc>
                <a:tc hMerge="1">
                  <a:txBody>
                    <a:bodyPr/>
                    <a:lstStyle/>
                    <a:p>
                      <a:endParaRPr lang="tr-TR"/>
                    </a:p>
                  </a:txBody>
                  <a:tcPr/>
                </a:tc>
                <a:tc>
                  <a:txBody>
                    <a:bodyPr/>
                    <a:lstStyle/>
                    <a:p>
                      <a:pPr algn="l" fontAlgn="b"/>
                      <a:endParaRPr lang="tr-TR" sz="500" b="0" i="0" u="none" strike="noStrike">
                        <a:effectLst/>
                        <a:latin typeface="Times New Roman"/>
                      </a:endParaRPr>
                    </a:p>
                  </a:txBody>
                  <a:tcPr marL="3853" marR="3853" marT="3853" marB="0" anchor="b"/>
                </a:tc>
                <a:tc gridSpan="2">
                  <a:txBody>
                    <a:bodyPr/>
                    <a:lstStyle/>
                    <a:p>
                      <a:pPr algn="l" fontAlgn="b"/>
                      <a:r>
                        <a:rPr lang="tr-TR" sz="500" u="none" strike="noStrike">
                          <a:effectLst/>
                        </a:rPr>
                        <a:t>İmzası          :………………………..</a:t>
                      </a:r>
                      <a:endParaRPr lang="tr-TR" sz="500" b="0" i="0" u="none" strike="noStrike">
                        <a:effectLst/>
                        <a:latin typeface="Times New Roman"/>
                      </a:endParaRPr>
                    </a:p>
                  </a:txBody>
                  <a:tcPr marL="3853" marR="3853" marT="3853" marB="0" anchor="b"/>
                </a:tc>
                <a:tc hMerge="1">
                  <a:txBody>
                    <a:bodyPr/>
                    <a:lstStyle/>
                    <a:p>
                      <a:endParaRPr lang="tr-TR"/>
                    </a:p>
                  </a:txBody>
                  <a:tcPr/>
                </a:tc>
                <a:tc gridSpan="2">
                  <a:txBody>
                    <a:bodyPr/>
                    <a:lstStyle/>
                    <a:p>
                      <a:pPr algn="l" fontAlgn="b"/>
                      <a:r>
                        <a:rPr lang="tr-TR" sz="500" u="none" strike="noStrike">
                          <a:effectLst/>
                        </a:rPr>
                        <a:t>İmzası          :………………………..</a:t>
                      </a:r>
                      <a:endParaRPr lang="tr-TR" sz="500" b="0" i="0" u="none" strike="noStrike">
                        <a:effectLst/>
                        <a:latin typeface="Times New Roman"/>
                      </a:endParaRPr>
                    </a:p>
                  </a:txBody>
                  <a:tcPr marL="3853" marR="3853" marT="3853" marB="0" anchor="b"/>
                </a:tc>
                <a:tc hMerge="1">
                  <a:txBody>
                    <a:bodyPr/>
                    <a:lstStyle/>
                    <a:p>
                      <a:endParaRPr lang="tr-TR"/>
                    </a:p>
                  </a:txBody>
                  <a:tcPr/>
                </a:tc>
              </a:tr>
              <a:tr h="92630">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r>
              <a:tr h="92630">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a:effectLst/>
                        </a:rPr>
                        <a:t> </a:t>
                      </a:r>
                      <a:endParaRPr lang="tr-TR" sz="500" b="0" i="0" u="none" strike="noStrike">
                        <a:effectLst/>
                        <a:latin typeface="Times New Roman"/>
                      </a:endParaRPr>
                    </a:p>
                  </a:txBody>
                  <a:tcPr marL="3853" marR="3853" marT="3853" marB="0" anchor="b"/>
                </a:tc>
                <a:tc>
                  <a:txBody>
                    <a:bodyPr/>
                    <a:lstStyle/>
                    <a:p>
                      <a:pPr algn="l" fontAlgn="b"/>
                      <a:r>
                        <a:rPr lang="tr-TR" sz="500" u="none" strike="noStrike" dirty="0">
                          <a:effectLst/>
                        </a:rPr>
                        <a:t> </a:t>
                      </a:r>
                      <a:endParaRPr lang="tr-TR" sz="500" b="0" i="0" u="none" strike="noStrike" dirty="0">
                        <a:effectLst/>
                        <a:latin typeface="Times New Roman"/>
                      </a:endParaRPr>
                    </a:p>
                  </a:txBody>
                  <a:tcPr marL="3853" marR="3853" marT="3853" marB="0" anchor="b"/>
                </a:tc>
              </a:tr>
            </a:tbl>
          </a:graphicData>
        </a:graphic>
      </p:graphicFrame>
      <p:sp>
        <p:nvSpPr>
          <p:cNvPr id="2" name="Başlık 1"/>
          <p:cNvSpPr>
            <a:spLocks noGrp="1"/>
          </p:cNvSpPr>
          <p:nvPr>
            <p:ph type="title"/>
          </p:nvPr>
        </p:nvSpPr>
        <p:spPr/>
        <p:txBody>
          <a:bodyPr>
            <a:normAutofit fontScale="90000"/>
          </a:bodyPr>
          <a:lstStyle/>
          <a:p>
            <a:r>
              <a:rPr lang="tr-TR" dirty="0" smtClean="0"/>
              <a:t>PİYASA FİYAT ARAŞTIRMA TUTANAĞI</a:t>
            </a:r>
            <a:endParaRPr lang="tr-TR" dirty="0"/>
          </a:p>
        </p:txBody>
      </p:sp>
    </p:spTree>
    <p:extLst>
      <p:ext uri="{BB962C8B-B14F-4D97-AF65-F5344CB8AC3E}">
        <p14:creationId xmlns:p14="http://schemas.microsoft.com/office/powerpoint/2010/main" val="19765001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sp>
        <p:nvSpPr>
          <p:cNvPr id="2" name="Başlık 1"/>
          <p:cNvSpPr>
            <a:spLocks noGrp="1"/>
          </p:cNvSpPr>
          <p:nvPr>
            <p:ph type="title"/>
          </p:nvPr>
        </p:nvSpPr>
        <p:spPr/>
        <p:txBody>
          <a:bodyPr/>
          <a:lstStyle/>
          <a:p>
            <a:r>
              <a:rPr lang="tr-TR" dirty="0" smtClean="0"/>
              <a:t>MUAYENE VE KABUL TUTANAĞI</a:t>
            </a:r>
            <a:endParaRPr lang="tr-TR" dirty="0"/>
          </a:p>
        </p:txBody>
      </p:sp>
      <p:sp>
        <p:nvSpPr>
          <p:cNvPr id="4" name="Dikdörtgen 3"/>
          <p:cNvSpPr/>
          <p:nvPr/>
        </p:nvSpPr>
        <p:spPr>
          <a:xfrm>
            <a:off x="467544" y="1700808"/>
            <a:ext cx="8136904" cy="4247317"/>
          </a:xfrm>
          <a:prstGeom prst="rect">
            <a:avLst/>
          </a:prstGeom>
        </p:spPr>
        <p:txBody>
          <a:bodyPr wrap="square">
            <a:spAutoFit/>
          </a:bodyPr>
          <a:lstStyle/>
          <a:p>
            <a:r>
              <a:rPr lang="tr-TR" sz="1000" b="1" dirty="0"/>
              <a:t>İŞİN NEVİ		:  Çevre ve Şehircilik İl Müdürlüğü ihtiyacı.   </a:t>
            </a:r>
            <a:endParaRPr lang="tr-TR" sz="1000" dirty="0"/>
          </a:p>
          <a:p>
            <a:r>
              <a:rPr lang="tr-TR" sz="1000" b="1" dirty="0"/>
              <a:t>İŞİN NİTELİĞİ	:  Kontrol Odası Klima Bakım Onarım İşi</a:t>
            </a:r>
            <a:endParaRPr lang="tr-TR" sz="1000" dirty="0"/>
          </a:p>
          <a:p>
            <a:r>
              <a:rPr lang="tr-TR" sz="1000" b="1" dirty="0"/>
              <a:t>                                      </a:t>
            </a:r>
            <a:endParaRPr lang="tr-TR" sz="1000" dirty="0"/>
          </a:p>
          <a:p>
            <a:r>
              <a:rPr lang="tr-TR" sz="1000" b="1" dirty="0"/>
              <a:t>İŞİN MİKTARI	:  1Kalem  </a:t>
            </a:r>
            <a:endParaRPr lang="tr-TR" sz="1000" dirty="0"/>
          </a:p>
          <a:p>
            <a:r>
              <a:rPr lang="tr-TR" sz="1000" b="1" dirty="0"/>
              <a:t>FİRMANIN ADI	:  Arçelik Yetkili Servisi</a:t>
            </a:r>
            <a:endParaRPr lang="tr-TR" sz="1000" dirty="0"/>
          </a:p>
          <a:p>
            <a:r>
              <a:rPr lang="tr-TR" sz="1000" b="1" dirty="0"/>
              <a:t> </a:t>
            </a:r>
            <a:endParaRPr lang="tr-TR" sz="1000" dirty="0"/>
          </a:p>
          <a:p>
            <a:r>
              <a:rPr lang="tr-TR" sz="1000" b="1" dirty="0"/>
              <a:t>KARAR TARİHİ	: 23.12.2016/</a:t>
            </a:r>
            <a:endParaRPr lang="tr-TR" sz="1000" dirty="0"/>
          </a:p>
          <a:p>
            <a:r>
              <a:rPr lang="tr-TR" sz="1000" b="1" dirty="0"/>
              <a:t>TAHMİNİ BEDEL	: 258,47</a:t>
            </a:r>
            <a:r>
              <a:rPr lang="tr-TR" sz="1000" dirty="0"/>
              <a:t> </a:t>
            </a:r>
            <a:r>
              <a:rPr lang="tr-TR" sz="1000" b="1" dirty="0"/>
              <a:t>TL+ KDV </a:t>
            </a:r>
            <a:endParaRPr lang="tr-TR" sz="1000" dirty="0"/>
          </a:p>
          <a:p>
            <a:r>
              <a:rPr lang="tr-TR" sz="1000" b="1" dirty="0"/>
              <a:t>FATURA BEDELİ	: 258,47 TL+  KDV </a:t>
            </a:r>
            <a:r>
              <a:rPr lang="tr-TR" sz="1000" dirty="0"/>
              <a:t> </a:t>
            </a:r>
          </a:p>
          <a:p>
            <a:r>
              <a:rPr lang="tr-TR" sz="1000" b="1" dirty="0"/>
              <a:t> </a:t>
            </a:r>
            <a:endParaRPr lang="tr-TR" sz="1000" dirty="0"/>
          </a:p>
          <a:p>
            <a:r>
              <a:rPr lang="tr-TR" sz="1000" b="1" dirty="0"/>
              <a:t>Sözleşmeye göre işin süresi</a:t>
            </a:r>
            <a:endParaRPr lang="tr-TR" sz="1000" dirty="0"/>
          </a:p>
          <a:p>
            <a:r>
              <a:rPr lang="tr-TR" sz="1000" b="1" dirty="0"/>
              <a:t>Sözleşmeye göre işin bitiş süresi	</a:t>
            </a:r>
            <a:endParaRPr lang="tr-TR" sz="1000" dirty="0"/>
          </a:p>
          <a:p>
            <a:r>
              <a:rPr lang="tr-TR" sz="1000" b="1" dirty="0"/>
              <a:t>İşin bitirildiği tarih	:23.12.2016</a:t>
            </a:r>
            <a:endParaRPr lang="tr-TR" sz="1000" dirty="0"/>
          </a:p>
          <a:p>
            <a:r>
              <a:rPr lang="tr-TR" sz="1000" b="1" dirty="0"/>
              <a:t>Geçici kabul tarihi	:</a:t>
            </a:r>
            <a:endParaRPr lang="tr-TR" sz="1000" dirty="0"/>
          </a:p>
          <a:p>
            <a:r>
              <a:rPr lang="tr-TR" sz="1000" b="1" dirty="0"/>
              <a:t>Kesin kabul tarihi	:23.12.2016</a:t>
            </a:r>
            <a:r>
              <a:rPr lang="tr-TR" sz="1000" dirty="0"/>
              <a:t> </a:t>
            </a:r>
          </a:p>
          <a:p>
            <a:r>
              <a:rPr lang="tr-TR" sz="1000" b="1" dirty="0"/>
              <a:t> </a:t>
            </a:r>
            <a:endParaRPr lang="tr-TR" sz="1000" dirty="0"/>
          </a:p>
          <a:p>
            <a:r>
              <a:rPr lang="tr-TR" sz="1000" dirty="0"/>
              <a:t> Klima Bakım Onarım İşi Yetkili Servisince Özelliklere uygun eksiksiz  ve tam olarak yapılarak  faal duruma gelmiştir. </a:t>
            </a:r>
          </a:p>
          <a:p>
            <a:r>
              <a:rPr lang="tr-TR" sz="1000" dirty="0"/>
              <a:t>	İşbu tutanak tarafımızdan tanzim ve imza edilmiştir.    23.12.2016</a:t>
            </a:r>
          </a:p>
          <a:p>
            <a:r>
              <a:rPr lang="tr-TR" sz="1000" b="1" dirty="0"/>
              <a:t> </a:t>
            </a:r>
            <a:endParaRPr lang="tr-TR" sz="1000" dirty="0"/>
          </a:p>
          <a:p>
            <a:r>
              <a:rPr lang="tr-TR" sz="1000" b="1" dirty="0"/>
              <a:t> </a:t>
            </a:r>
            <a:endParaRPr lang="tr-TR" sz="1000" dirty="0"/>
          </a:p>
          <a:p>
            <a:r>
              <a:rPr lang="tr-TR" sz="1000" b="1" dirty="0"/>
              <a:t>MUAYENE VE KABUL KOMİSYONU</a:t>
            </a:r>
            <a:endParaRPr lang="tr-TR" sz="1000" dirty="0"/>
          </a:p>
          <a:p>
            <a:r>
              <a:rPr lang="tr-TR" sz="1000" b="1" dirty="0"/>
              <a:t> </a:t>
            </a:r>
            <a:r>
              <a:rPr lang="tr-TR" sz="1000" dirty="0" smtClean="0"/>
              <a:t>  </a:t>
            </a:r>
            <a:endParaRPr lang="tr-TR" sz="1000" dirty="0"/>
          </a:p>
          <a:p>
            <a:r>
              <a:rPr lang="tr-TR" sz="1000" dirty="0"/>
              <a:t> </a:t>
            </a:r>
            <a:r>
              <a:rPr lang="tr-TR" sz="1000" dirty="0" smtClean="0"/>
              <a:t>                                                                                                                     ONAYLANDI</a:t>
            </a:r>
            <a:endParaRPr lang="tr-TR" sz="1000" dirty="0"/>
          </a:p>
          <a:p>
            <a:r>
              <a:rPr lang="tr-TR" sz="1000" dirty="0" smtClean="0"/>
              <a:t> </a:t>
            </a:r>
          </a:p>
          <a:p>
            <a:r>
              <a:rPr lang="tr-TR" sz="1000" dirty="0" smtClean="0"/>
              <a:t>                                                                             </a:t>
            </a:r>
            <a:r>
              <a:rPr lang="tr-TR" sz="1000" dirty="0"/>
              <a:t> </a:t>
            </a:r>
            <a:r>
              <a:rPr lang="tr-TR" sz="1000" dirty="0" smtClean="0"/>
              <a:t>                                         07.03.2019</a:t>
            </a:r>
            <a:endParaRPr lang="tr-TR" sz="1000" dirty="0"/>
          </a:p>
          <a:p>
            <a:r>
              <a:rPr lang="tr-TR" sz="1000" dirty="0" smtClean="0"/>
              <a:t>      </a:t>
            </a:r>
          </a:p>
        </p:txBody>
      </p:sp>
    </p:spTree>
    <p:extLst>
      <p:ext uri="{BB962C8B-B14F-4D97-AF65-F5344CB8AC3E}">
        <p14:creationId xmlns:p14="http://schemas.microsoft.com/office/powerpoint/2010/main" val="37558670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621656930"/>
              </p:ext>
            </p:extLst>
          </p:nvPr>
        </p:nvGraphicFramePr>
        <p:xfrm>
          <a:off x="457200" y="1600200"/>
          <a:ext cx="8291264" cy="5087215"/>
        </p:xfrm>
        <a:graphic>
          <a:graphicData uri="http://schemas.openxmlformats.org/drawingml/2006/table">
            <a:tbl>
              <a:tblPr firstRow="1" firstCol="1" bandRow="1">
                <a:tableStyleId>{5C22544A-7EE6-4342-B048-85BDC9FD1C3A}</a:tableStyleId>
              </a:tblPr>
              <a:tblGrid>
                <a:gridCol w="992542"/>
                <a:gridCol w="4608295"/>
                <a:gridCol w="2690427"/>
              </a:tblGrid>
              <a:tr h="1001656">
                <a:tc>
                  <a:txBody>
                    <a:bodyPr/>
                    <a:lstStyle/>
                    <a:p>
                      <a:pPr algn="ctr">
                        <a:lnSpc>
                          <a:spcPct val="115000"/>
                        </a:lnSpc>
                        <a:spcAft>
                          <a:spcPts val="0"/>
                        </a:spcAft>
                      </a:pPr>
                      <a:r>
                        <a:rPr lang="tr-TR" sz="1400" dirty="0" smtClean="0">
                          <a:effectLst/>
                        </a:rPr>
                        <a:t>S.NO.</a:t>
                      </a:r>
                      <a:endParaRPr lang="tr-TR" sz="1100" dirty="0">
                        <a:effectLst/>
                        <a:latin typeface="Calibri"/>
                        <a:ea typeface="Times New Roman"/>
                        <a:cs typeface="Times New Roman"/>
                      </a:endParaRPr>
                    </a:p>
                  </a:txBody>
                  <a:tcPr marL="68580" marR="68580" marT="0" marB="0" anchor="ctr"/>
                </a:tc>
                <a:tc>
                  <a:txBody>
                    <a:bodyPr/>
                    <a:lstStyle/>
                    <a:p>
                      <a:pPr>
                        <a:lnSpc>
                          <a:spcPct val="115000"/>
                        </a:lnSpc>
                        <a:spcAft>
                          <a:spcPts val="0"/>
                        </a:spcAft>
                      </a:pPr>
                      <a:r>
                        <a:rPr lang="tr-TR" sz="1400" dirty="0">
                          <a:effectLst/>
                        </a:rPr>
                        <a:t>ARACIN </a:t>
                      </a:r>
                      <a:r>
                        <a:rPr lang="tr-TR" sz="1400" dirty="0" smtClean="0">
                          <a:effectLst/>
                        </a:rPr>
                        <a:t>PLAKASI</a:t>
                      </a:r>
                      <a:r>
                        <a:rPr lang="tr-TR" sz="1400" baseline="0" dirty="0" smtClean="0">
                          <a:effectLst/>
                        </a:rPr>
                        <a:t> </a:t>
                      </a:r>
                      <a:r>
                        <a:rPr lang="tr-TR" sz="1400" dirty="0" smtClean="0">
                          <a:effectLst/>
                        </a:rPr>
                        <a:t>ve MARKASI</a:t>
                      </a:r>
                      <a:endParaRPr lang="tr-TR" sz="11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1400">
                          <a:effectLst/>
                        </a:rPr>
                        <a:t>MODELİ</a:t>
                      </a:r>
                      <a:endParaRPr lang="tr-TR" sz="1100">
                        <a:effectLst/>
                        <a:latin typeface="Calibri"/>
                        <a:ea typeface="Times New Roman"/>
                        <a:cs typeface="Times New Roman"/>
                      </a:endParaRPr>
                    </a:p>
                  </a:txBody>
                  <a:tcPr marL="68580" marR="68580" marT="0" marB="0" anchor="ctr"/>
                </a:tc>
              </a:tr>
              <a:tr h="400663">
                <a:tc>
                  <a:txBody>
                    <a:bodyPr/>
                    <a:lstStyle/>
                    <a:p>
                      <a:pPr algn="ctr">
                        <a:lnSpc>
                          <a:spcPct val="115000"/>
                        </a:lnSpc>
                        <a:spcAft>
                          <a:spcPts val="0"/>
                        </a:spcAft>
                      </a:pPr>
                      <a:r>
                        <a:rPr lang="tr-TR" sz="1400">
                          <a:effectLst/>
                        </a:rPr>
                        <a:t>1</a:t>
                      </a:r>
                      <a:endParaRPr lang="tr-TR" sz="1100">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tr-TR" sz="1400" dirty="0">
                          <a:effectLst/>
                        </a:rPr>
                        <a:t>39 DK 620 Renault </a:t>
                      </a:r>
                      <a:r>
                        <a:rPr lang="tr-TR" sz="1400" dirty="0" err="1">
                          <a:effectLst/>
                        </a:rPr>
                        <a:t>Kango</a:t>
                      </a:r>
                      <a:r>
                        <a:rPr lang="tr-TR" sz="1400" dirty="0">
                          <a:effectLst/>
                        </a:rPr>
                        <a:t> </a:t>
                      </a:r>
                      <a:r>
                        <a:rPr lang="tr-TR" sz="1400" dirty="0" err="1">
                          <a:effectLst/>
                        </a:rPr>
                        <a:t>Multix</a:t>
                      </a:r>
                      <a:endParaRPr lang="tr-TR" sz="11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1400">
                          <a:effectLst/>
                        </a:rPr>
                        <a:t>2006 Model</a:t>
                      </a:r>
                      <a:endParaRPr lang="tr-TR" sz="1100">
                        <a:effectLst/>
                        <a:latin typeface="Calibri"/>
                        <a:ea typeface="Times New Roman"/>
                        <a:cs typeface="Times New Roman"/>
                      </a:endParaRPr>
                    </a:p>
                  </a:txBody>
                  <a:tcPr marL="68580" marR="68580" marT="0" marB="0" anchor="ctr"/>
                </a:tc>
              </a:tr>
              <a:tr h="400662">
                <a:tc>
                  <a:txBody>
                    <a:bodyPr/>
                    <a:lstStyle/>
                    <a:p>
                      <a:pPr algn="ctr">
                        <a:lnSpc>
                          <a:spcPct val="115000"/>
                        </a:lnSpc>
                        <a:spcAft>
                          <a:spcPts val="0"/>
                        </a:spcAft>
                      </a:pPr>
                      <a:r>
                        <a:rPr lang="tr-TR" sz="1400">
                          <a:effectLst/>
                        </a:rPr>
                        <a:t>2</a:t>
                      </a:r>
                      <a:endParaRPr lang="tr-TR" sz="1100">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tr-TR" sz="1400" dirty="0">
                          <a:effectLst/>
                        </a:rPr>
                        <a:t>39 EV 842 </a:t>
                      </a:r>
                      <a:r>
                        <a:rPr lang="tr-TR" sz="1400" dirty="0" err="1">
                          <a:effectLst/>
                        </a:rPr>
                        <a:t>Isuzu</a:t>
                      </a:r>
                      <a:r>
                        <a:rPr lang="tr-TR" sz="1400" dirty="0">
                          <a:effectLst/>
                        </a:rPr>
                        <a:t> Kamyonet</a:t>
                      </a:r>
                      <a:endParaRPr lang="tr-TR" sz="11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1400">
                          <a:effectLst/>
                        </a:rPr>
                        <a:t>2011 Model</a:t>
                      </a:r>
                      <a:endParaRPr lang="tr-TR" sz="1100">
                        <a:effectLst/>
                        <a:latin typeface="Calibri"/>
                        <a:ea typeface="Times New Roman"/>
                        <a:cs typeface="Times New Roman"/>
                      </a:endParaRPr>
                    </a:p>
                  </a:txBody>
                  <a:tcPr marL="68580" marR="68580" marT="0" marB="0" anchor="ctr"/>
                </a:tc>
              </a:tr>
              <a:tr h="400662">
                <a:tc>
                  <a:txBody>
                    <a:bodyPr/>
                    <a:lstStyle/>
                    <a:p>
                      <a:pPr algn="ctr">
                        <a:lnSpc>
                          <a:spcPct val="115000"/>
                        </a:lnSpc>
                        <a:spcAft>
                          <a:spcPts val="0"/>
                        </a:spcAft>
                      </a:pPr>
                      <a:r>
                        <a:rPr lang="tr-TR" sz="1400">
                          <a:effectLst/>
                        </a:rPr>
                        <a:t>3</a:t>
                      </a:r>
                      <a:endParaRPr lang="tr-TR" sz="1100">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tr-TR" sz="1400" dirty="0">
                          <a:effectLst/>
                        </a:rPr>
                        <a:t>39 AT 630 Ford Transit Kamyonet</a:t>
                      </a:r>
                      <a:endParaRPr lang="tr-TR" sz="11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1400">
                          <a:effectLst/>
                        </a:rPr>
                        <a:t>2012 Model</a:t>
                      </a:r>
                      <a:endParaRPr lang="tr-TR" sz="1100">
                        <a:effectLst/>
                        <a:latin typeface="Calibri"/>
                        <a:ea typeface="Times New Roman"/>
                        <a:cs typeface="Times New Roman"/>
                      </a:endParaRPr>
                    </a:p>
                  </a:txBody>
                  <a:tcPr marL="68580" marR="68580" marT="0" marB="0" anchor="ctr"/>
                </a:tc>
              </a:tr>
              <a:tr h="400662">
                <a:tc>
                  <a:txBody>
                    <a:bodyPr/>
                    <a:lstStyle/>
                    <a:p>
                      <a:pPr algn="ctr">
                        <a:lnSpc>
                          <a:spcPct val="115000"/>
                        </a:lnSpc>
                        <a:spcAft>
                          <a:spcPts val="0"/>
                        </a:spcAft>
                      </a:pPr>
                      <a:r>
                        <a:rPr lang="tr-TR" sz="1400">
                          <a:effectLst/>
                        </a:rPr>
                        <a:t>4</a:t>
                      </a:r>
                      <a:endParaRPr lang="tr-TR" sz="1100">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tr-TR" sz="1400" dirty="0">
                          <a:effectLst/>
                        </a:rPr>
                        <a:t>39 AG 691 </a:t>
                      </a:r>
                      <a:r>
                        <a:rPr lang="tr-TR" sz="1400" dirty="0" err="1">
                          <a:effectLst/>
                        </a:rPr>
                        <a:t>Fiat</a:t>
                      </a:r>
                      <a:r>
                        <a:rPr lang="tr-TR" sz="1400" dirty="0">
                          <a:effectLst/>
                        </a:rPr>
                        <a:t> </a:t>
                      </a:r>
                      <a:r>
                        <a:rPr lang="tr-TR" sz="1400" dirty="0" err="1">
                          <a:effectLst/>
                        </a:rPr>
                        <a:t>Doblo</a:t>
                      </a:r>
                      <a:endParaRPr lang="tr-TR" sz="11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1400">
                          <a:effectLst/>
                        </a:rPr>
                        <a:t>2014 Model</a:t>
                      </a:r>
                      <a:endParaRPr lang="tr-TR" sz="1100">
                        <a:effectLst/>
                        <a:latin typeface="Calibri"/>
                        <a:ea typeface="Times New Roman"/>
                        <a:cs typeface="Times New Roman"/>
                      </a:endParaRPr>
                    </a:p>
                  </a:txBody>
                  <a:tcPr marL="68580" marR="68580" marT="0" marB="0" anchor="ctr"/>
                </a:tc>
              </a:tr>
              <a:tr h="341310">
                <a:tc>
                  <a:txBody>
                    <a:bodyPr/>
                    <a:lstStyle/>
                    <a:p>
                      <a:pPr algn="ctr">
                        <a:lnSpc>
                          <a:spcPct val="115000"/>
                        </a:lnSpc>
                        <a:spcAft>
                          <a:spcPts val="0"/>
                        </a:spcAft>
                      </a:pPr>
                      <a:r>
                        <a:rPr lang="tr-TR" sz="1400">
                          <a:effectLst/>
                        </a:rPr>
                        <a:t>5</a:t>
                      </a:r>
                      <a:endParaRPr lang="tr-TR" sz="1100">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tr-TR" sz="1400" dirty="0">
                          <a:effectLst/>
                        </a:rPr>
                        <a:t>39 AK 066 Volkswagen </a:t>
                      </a:r>
                      <a:r>
                        <a:rPr lang="tr-TR" sz="1400" dirty="0" err="1">
                          <a:effectLst/>
                        </a:rPr>
                        <a:t>Amarok</a:t>
                      </a:r>
                      <a:endParaRPr lang="tr-TR" sz="11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1400">
                          <a:effectLst/>
                        </a:rPr>
                        <a:t>2015 Model</a:t>
                      </a:r>
                      <a:endParaRPr lang="tr-TR" sz="1100">
                        <a:effectLst/>
                        <a:latin typeface="Calibri"/>
                        <a:ea typeface="Times New Roman"/>
                        <a:cs typeface="Times New Roman"/>
                      </a:endParaRPr>
                    </a:p>
                  </a:txBody>
                  <a:tcPr marL="68580" marR="68580" marT="0" marB="0" anchor="ctr"/>
                </a:tc>
              </a:tr>
              <a:tr h="460016">
                <a:tc>
                  <a:txBody>
                    <a:bodyPr/>
                    <a:lstStyle/>
                    <a:p>
                      <a:pPr algn="ctr">
                        <a:lnSpc>
                          <a:spcPct val="115000"/>
                        </a:lnSpc>
                        <a:spcAft>
                          <a:spcPts val="0"/>
                        </a:spcAft>
                      </a:pPr>
                      <a:r>
                        <a:rPr lang="tr-TR" sz="1400" dirty="0">
                          <a:effectLst/>
                        </a:rPr>
                        <a:t>6</a:t>
                      </a:r>
                      <a:endParaRPr lang="tr-TR" sz="1100" dirty="0">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tr-TR" sz="1400" dirty="0">
                          <a:effectLst/>
                        </a:rPr>
                        <a:t>39 BE 127 Toyota </a:t>
                      </a:r>
                      <a:r>
                        <a:rPr lang="tr-TR" sz="1400" dirty="0" err="1">
                          <a:effectLst/>
                        </a:rPr>
                        <a:t>Hilux</a:t>
                      </a:r>
                      <a:endParaRPr lang="tr-TR" sz="11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tr-TR" sz="1400" dirty="0">
                          <a:effectLst/>
                        </a:rPr>
                        <a:t>2016 </a:t>
                      </a:r>
                      <a:r>
                        <a:rPr lang="tr-TR" sz="1400" dirty="0" smtClean="0">
                          <a:effectLst/>
                        </a:rPr>
                        <a:t>Model</a:t>
                      </a:r>
                    </a:p>
                  </a:txBody>
                  <a:tcPr marL="68580" marR="68580" marT="0" marB="0" anchor="ctr"/>
                </a:tc>
              </a:tr>
              <a:tr h="389532">
                <a:tc>
                  <a:txBody>
                    <a:bodyPr/>
                    <a:lstStyle/>
                    <a:p>
                      <a:pPr algn="ctr">
                        <a:lnSpc>
                          <a:spcPct val="115000"/>
                        </a:lnSpc>
                        <a:spcAft>
                          <a:spcPts val="0"/>
                        </a:spcAft>
                      </a:pPr>
                      <a:r>
                        <a:rPr lang="tr-TR" sz="1400" dirty="0" smtClean="0">
                          <a:effectLst/>
                          <a:latin typeface="+mn-lt"/>
                          <a:ea typeface="Times New Roman"/>
                          <a:cs typeface="Times New Roman"/>
                        </a:rPr>
                        <a:t>7</a:t>
                      </a:r>
                      <a:endParaRPr lang="tr-TR" sz="1400" dirty="0">
                        <a:effectLst/>
                        <a:latin typeface="+mn-lt"/>
                        <a:ea typeface="Times New Roman"/>
                        <a:cs typeface="Times New Roman"/>
                      </a:endParaRPr>
                    </a:p>
                  </a:txBody>
                  <a:tcPr marL="68580" marR="68580" marT="0" marB="0" anchor="ctr"/>
                </a:tc>
                <a:tc>
                  <a:txBody>
                    <a:bodyPr/>
                    <a:lstStyle/>
                    <a:p>
                      <a:pPr algn="l">
                        <a:lnSpc>
                          <a:spcPct val="115000"/>
                        </a:lnSpc>
                        <a:spcAft>
                          <a:spcPts val="0"/>
                        </a:spcAft>
                      </a:pPr>
                      <a:r>
                        <a:rPr lang="tr-TR" sz="1400" dirty="0" smtClean="0">
                          <a:effectLst/>
                          <a:latin typeface="+mn-lt"/>
                          <a:ea typeface="Times New Roman"/>
                          <a:cs typeface="Times New Roman"/>
                        </a:rPr>
                        <a:t>39 DF 020 Tofaş/Fiat</a:t>
                      </a:r>
                      <a:endParaRPr lang="tr-TR" sz="1400" dirty="0">
                        <a:effectLst/>
                        <a:latin typeface="+mn-lt"/>
                        <a:ea typeface="Times New Roman"/>
                        <a:cs typeface="Times New Roman"/>
                      </a:endParaRPr>
                    </a:p>
                  </a:txBody>
                  <a:tcPr marL="68580" marR="68580" marT="0" marB="0" anchor="ctr"/>
                </a:tc>
                <a:tc>
                  <a:txBody>
                    <a:bodyPr/>
                    <a:lstStyle/>
                    <a:p>
                      <a:pPr algn="ctr">
                        <a:lnSpc>
                          <a:spcPct val="115000"/>
                        </a:lnSpc>
                        <a:spcAft>
                          <a:spcPts val="0"/>
                        </a:spcAft>
                      </a:pPr>
                      <a:r>
                        <a:rPr lang="tr-TR" sz="1400" dirty="0" smtClean="0">
                          <a:effectLst/>
                          <a:latin typeface="+mn-lt"/>
                        </a:rPr>
                        <a:t>1996 Model</a:t>
                      </a:r>
                    </a:p>
                  </a:txBody>
                  <a:tcPr marL="68580" marR="68580" marT="0" marB="0" anchor="ctr"/>
                </a:tc>
              </a:tr>
              <a:tr h="400662">
                <a:tc>
                  <a:txBody>
                    <a:bodyPr/>
                    <a:lstStyle/>
                    <a:p>
                      <a:pPr algn="ctr">
                        <a:lnSpc>
                          <a:spcPct val="115000"/>
                        </a:lnSpc>
                        <a:spcAft>
                          <a:spcPts val="0"/>
                        </a:spcAft>
                      </a:pPr>
                      <a:r>
                        <a:rPr lang="tr-TR" sz="1400" dirty="0" smtClean="0">
                          <a:effectLst/>
                          <a:latin typeface="+mn-lt"/>
                          <a:ea typeface="Times New Roman"/>
                          <a:cs typeface="Times New Roman"/>
                        </a:rPr>
                        <a:t>8</a:t>
                      </a:r>
                      <a:endParaRPr lang="tr-TR" sz="1400" dirty="0">
                        <a:effectLst/>
                        <a:latin typeface="+mn-lt"/>
                        <a:ea typeface="Times New Roman"/>
                        <a:cs typeface="Times New Roman"/>
                      </a:endParaRPr>
                    </a:p>
                  </a:txBody>
                  <a:tcPr marL="68580" marR="68580" marT="0" marB="0" anchor="ctr"/>
                </a:tc>
                <a:tc>
                  <a:txBody>
                    <a:bodyPr/>
                    <a:lstStyle/>
                    <a:p>
                      <a:pPr algn="l">
                        <a:lnSpc>
                          <a:spcPct val="115000"/>
                        </a:lnSpc>
                        <a:spcAft>
                          <a:spcPts val="0"/>
                        </a:spcAft>
                      </a:pPr>
                      <a:r>
                        <a:rPr lang="tr-TR" sz="1400" dirty="0" smtClean="0">
                          <a:effectLst/>
                          <a:latin typeface="+mn-lt"/>
                          <a:ea typeface="Times New Roman"/>
                          <a:cs typeface="Times New Roman"/>
                        </a:rPr>
                        <a:t>39 ET 789 Ford/Transit</a:t>
                      </a:r>
                      <a:endParaRPr lang="tr-TR" sz="1400" dirty="0">
                        <a:effectLst/>
                        <a:latin typeface="+mn-lt"/>
                        <a:ea typeface="Times New Roman"/>
                        <a:cs typeface="Times New Roman"/>
                      </a:endParaRPr>
                    </a:p>
                  </a:txBody>
                  <a:tcPr marL="68580" marR="68580" marT="0" marB="0" anchor="ctr"/>
                </a:tc>
                <a:tc>
                  <a:txBody>
                    <a:bodyPr/>
                    <a:lstStyle/>
                    <a:p>
                      <a:pPr algn="ctr">
                        <a:lnSpc>
                          <a:spcPct val="115000"/>
                        </a:lnSpc>
                        <a:spcAft>
                          <a:spcPts val="0"/>
                        </a:spcAft>
                      </a:pPr>
                      <a:r>
                        <a:rPr lang="tr-TR" sz="1400" dirty="0" smtClean="0">
                          <a:effectLst/>
                          <a:latin typeface="+mn-lt"/>
                        </a:rPr>
                        <a:t>2001 Model</a:t>
                      </a:r>
                    </a:p>
                  </a:txBody>
                  <a:tcPr marL="68580" marR="68580" marT="0" marB="0" anchor="ctr"/>
                </a:tc>
              </a:tr>
              <a:tr h="400662">
                <a:tc>
                  <a:txBody>
                    <a:bodyPr/>
                    <a:lstStyle/>
                    <a:p>
                      <a:pPr algn="ctr">
                        <a:lnSpc>
                          <a:spcPct val="115000"/>
                        </a:lnSpc>
                        <a:spcAft>
                          <a:spcPts val="0"/>
                        </a:spcAft>
                      </a:pPr>
                      <a:r>
                        <a:rPr lang="tr-TR" sz="1400" dirty="0" smtClean="0">
                          <a:effectLst/>
                          <a:latin typeface="+mn-lt"/>
                          <a:ea typeface="Times New Roman"/>
                          <a:cs typeface="Times New Roman"/>
                        </a:rPr>
                        <a:t>9</a:t>
                      </a:r>
                      <a:endParaRPr lang="tr-TR" sz="1400" dirty="0">
                        <a:effectLst/>
                        <a:latin typeface="+mn-lt"/>
                        <a:ea typeface="Times New Roman"/>
                        <a:cs typeface="Times New Roman"/>
                      </a:endParaRPr>
                    </a:p>
                  </a:txBody>
                  <a:tcPr marL="68580" marR="68580" marT="0" marB="0" anchor="ctr"/>
                </a:tc>
                <a:tc>
                  <a:txBody>
                    <a:bodyPr/>
                    <a:lstStyle/>
                    <a:p>
                      <a:pPr algn="l">
                        <a:lnSpc>
                          <a:spcPct val="115000"/>
                        </a:lnSpc>
                        <a:spcAft>
                          <a:spcPts val="0"/>
                        </a:spcAft>
                      </a:pPr>
                      <a:r>
                        <a:rPr lang="tr-TR" sz="1400" dirty="0" smtClean="0">
                          <a:effectLst/>
                          <a:latin typeface="+mn-lt"/>
                          <a:ea typeface="Times New Roman"/>
                          <a:cs typeface="Times New Roman"/>
                        </a:rPr>
                        <a:t>39 TN</a:t>
                      </a:r>
                      <a:r>
                        <a:rPr lang="tr-TR" sz="1400" baseline="0" dirty="0" smtClean="0">
                          <a:effectLst/>
                          <a:latin typeface="+mn-lt"/>
                          <a:ea typeface="Times New Roman"/>
                          <a:cs typeface="Times New Roman"/>
                        </a:rPr>
                        <a:t> 328 Fiat/</a:t>
                      </a:r>
                      <a:r>
                        <a:rPr lang="tr-TR" sz="1400" baseline="0" dirty="0" err="1" smtClean="0">
                          <a:effectLst/>
                          <a:latin typeface="+mn-lt"/>
                          <a:ea typeface="Times New Roman"/>
                          <a:cs typeface="Times New Roman"/>
                        </a:rPr>
                        <a:t>Doblo</a:t>
                      </a:r>
                      <a:r>
                        <a:rPr lang="tr-TR" sz="1400" baseline="0" dirty="0" smtClean="0">
                          <a:effectLst/>
                          <a:latin typeface="+mn-lt"/>
                          <a:ea typeface="Times New Roman"/>
                          <a:cs typeface="Times New Roman"/>
                        </a:rPr>
                        <a:t> </a:t>
                      </a:r>
                      <a:r>
                        <a:rPr lang="tr-TR" sz="1400" baseline="0" dirty="0" err="1" smtClean="0">
                          <a:effectLst/>
                          <a:latin typeface="+mn-lt"/>
                          <a:ea typeface="Times New Roman"/>
                          <a:cs typeface="Times New Roman"/>
                        </a:rPr>
                        <a:t>Cambo</a:t>
                      </a:r>
                      <a:endParaRPr lang="tr-TR" sz="1400" dirty="0">
                        <a:effectLst/>
                        <a:latin typeface="+mn-lt"/>
                        <a:ea typeface="Times New Roman"/>
                        <a:cs typeface="Times New Roman"/>
                      </a:endParaRPr>
                    </a:p>
                  </a:txBody>
                  <a:tcPr marL="68580" marR="68580" marT="0" marB="0" anchor="ctr"/>
                </a:tc>
                <a:tc>
                  <a:txBody>
                    <a:bodyPr/>
                    <a:lstStyle/>
                    <a:p>
                      <a:pPr algn="ctr">
                        <a:lnSpc>
                          <a:spcPct val="115000"/>
                        </a:lnSpc>
                        <a:spcAft>
                          <a:spcPts val="0"/>
                        </a:spcAft>
                      </a:pPr>
                      <a:r>
                        <a:rPr lang="tr-TR" sz="1400" dirty="0" smtClean="0">
                          <a:effectLst/>
                          <a:latin typeface="+mn-lt"/>
                        </a:rPr>
                        <a:t>2005 Model</a:t>
                      </a:r>
                    </a:p>
                  </a:txBody>
                  <a:tcPr marL="68580" marR="68580" marT="0" marB="0" anchor="ctr"/>
                </a:tc>
              </a:tr>
              <a:tr h="400662">
                <a:tc>
                  <a:txBody>
                    <a:bodyPr/>
                    <a:lstStyle/>
                    <a:p>
                      <a:pPr algn="ctr">
                        <a:lnSpc>
                          <a:spcPct val="115000"/>
                        </a:lnSpc>
                        <a:spcAft>
                          <a:spcPts val="0"/>
                        </a:spcAft>
                      </a:pPr>
                      <a:r>
                        <a:rPr lang="tr-TR" sz="1400" dirty="0" smtClean="0">
                          <a:effectLst/>
                          <a:latin typeface="+mn-lt"/>
                          <a:ea typeface="Times New Roman"/>
                          <a:cs typeface="Times New Roman"/>
                        </a:rPr>
                        <a:t>10</a:t>
                      </a:r>
                      <a:endParaRPr lang="tr-TR" sz="1400" dirty="0">
                        <a:effectLst/>
                        <a:latin typeface="+mn-lt"/>
                        <a:ea typeface="Times New Roman"/>
                        <a:cs typeface="Times New Roman"/>
                      </a:endParaRPr>
                    </a:p>
                  </a:txBody>
                  <a:tcPr marL="68580" marR="68580" marT="0" marB="0" anchor="ctr"/>
                </a:tc>
                <a:tc>
                  <a:txBody>
                    <a:bodyPr/>
                    <a:lstStyle/>
                    <a:p>
                      <a:pPr algn="l">
                        <a:lnSpc>
                          <a:spcPct val="115000"/>
                        </a:lnSpc>
                        <a:spcAft>
                          <a:spcPts val="0"/>
                        </a:spcAft>
                      </a:pPr>
                      <a:r>
                        <a:rPr lang="tr-TR" sz="1400" dirty="0" smtClean="0">
                          <a:effectLst/>
                          <a:latin typeface="+mn-lt"/>
                          <a:ea typeface="Times New Roman"/>
                          <a:cs typeface="Times New Roman"/>
                        </a:rPr>
                        <a:t>39 DF 079 Fiat/</a:t>
                      </a:r>
                      <a:r>
                        <a:rPr lang="tr-TR" sz="1400" dirty="0" err="1" smtClean="0">
                          <a:effectLst/>
                          <a:latin typeface="+mn-lt"/>
                          <a:ea typeface="Times New Roman"/>
                          <a:cs typeface="Times New Roman"/>
                        </a:rPr>
                        <a:t>Doblo</a:t>
                      </a:r>
                      <a:endParaRPr lang="tr-TR" sz="1400" dirty="0">
                        <a:effectLst/>
                        <a:latin typeface="+mn-lt"/>
                        <a:ea typeface="Times New Roman"/>
                        <a:cs typeface="Times New Roman"/>
                      </a:endParaRPr>
                    </a:p>
                  </a:txBody>
                  <a:tcPr marL="68580" marR="68580" marT="0" marB="0" anchor="ctr"/>
                </a:tc>
                <a:tc>
                  <a:txBody>
                    <a:bodyPr/>
                    <a:lstStyle/>
                    <a:p>
                      <a:pPr algn="ctr">
                        <a:lnSpc>
                          <a:spcPct val="115000"/>
                        </a:lnSpc>
                        <a:spcAft>
                          <a:spcPts val="0"/>
                        </a:spcAft>
                      </a:pPr>
                      <a:r>
                        <a:rPr lang="tr-TR" sz="1400" dirty="0" smtClean="0">
                          <a:effectLst/>
                          <a:latin typeface="+mn-lt"/>
                        </a:rPr>
                        <a:t>2017 Model</a:t>
                      </a:r>
                    </a:p>
                    <a:p>
                      <a:pPr algn="ctr">
                        <a:lnSpc>
                          <a:spcPct val="115000"/>
                        </a:lnSpc>
                        <a:spcAft>
                          <a:spcPts val="0"/>
                        </a:spcAft>
                      </a:pPr>
                      <a:endParaRPr lang="tr-TR" sz="1400" dirty="0" smtClean="0">
                        <a:effectLst/>
                        <a:latin typeface="+mn-lt"/>
                      </a:endParaRPr>
                    </a:p>
                  </a:txBody>
                  <a:tcPr marL="68580" marR="68580" marT="0" marB="0" anchor="ctr"/>
                </a:tc>
              </a:tr>
            </a:tbl>
          </a:graphicData>
        </a:graphic>
      </p:graphicFrame>
      <p:sp>
        <p:nvSpPr>
          <p:cNvPr id="2" name="Başlık 1"/>
          <p:cNvSpPr>
            <a:spLocks noGrp="1"/>
          </p:cNvSpPr>
          <p:nvPr>
            <p:ph type="title"/>
          </p:nvPr>
        </p:nvSpPr>
        <p:spPr/>
        <p:txBody>
          <a:bodyPr>
            <a:normAutofit/>
          </a:bodyPr>
          <a:lstStyle/>
          <a:p>
            <a:r>
              <a:rPr lang="tr-TR" dirty="0" smtClean="0"/>
              <a:t>ARAÇ LİSTESİ</a:t>
            </a:r>
            <a:endParaRPr lang="tr-TR" dirty="0"/>
          </a:p>
        </p:txBody>
      </p:sp>
    </p:spTree>
    <p:extLst>
      <p:ext uri="{BB962C8B-B14F-4D97-AF65-F5344CB8AC3E}">
        <p14:creationId xmlns:p14="http://schemas.microsoft.com/office/powerpoint/2010/main" val="18499184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SMİ ve KİRALIK ARAÇLAR 2019 FOTOĞRAFLAR\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44" y="0"/>
            <a:ext cx="91399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701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SMİ ve KİRALIK ARAÇLAR 2019 FOTOĞRAFLAR\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066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SMİ ve KİRALIK ARAÇLAR 2019 FOTOĞRAFLAR\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83"/>
            <a:ext cx="9252520" cy="685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6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a:xfrm>
            <a:off x="1155700" y="522288"/>
            <a:ext cx="7988300" cy="341312"/>
          </a:xfrm>
        </p:spPr>
        <p:txBody>
          <a:bodyPr anchorCtr="0">
            <a:normAutofit fontScale="90000"/>
          </a:bodyPr>
          <a:lstStyle/>
          <a:p>
            <a:pPr algn="l" eaLnBrk="1" hangingPunct="1">
              <a:defRPr/>
            </a:pPr>
            <a:r>
              <a:rPr lang="tr-TR" altLang="tr-TR" sz="3200" b="1" dirty="0" smtClean="0">
                <a:solidFill>
                  <a:srgbClr val="FF3300"/>
                </a:solidFill>
                <a:effectLst>
                  <a:outerShdw blurRad="38100" dist="38100" dir="2700000" algn="tl">
                    <a:srgbClr val="000000"/>
                  </a:outerShdw>
                </a:effectLst>
              </a:rPr>
              <a:t>Tanımlar</a:t>
            </a:r>
            <a:endParaRPr lang="tr-TR" altLang="tr-TR" sz="3000" dirty="0" smtClean="0">
              <a:solidFill>
                <a:schemeClr val="accent2"/>
              </a:solidFill>
              <a:effectLst>
                <a:outerShdw blurRad="38100" dist="38100" dir="2700000" algn="tl">
                  <a:srgbClr val="000000"/>
                </a:outerShdw>
              </a:effectLst>
              <a:latin typeface="Times New Roman" pitchFamily="18" charset="0"/>
            </a:endParaRPr>
          </a:p>
        </p:txBody>
      </p:sp>
      <p:sp>
        <p:nvSpPr>
          <p:cNvPr id="7171" name="Rectangle 3"/>
          <p:cNvSpPr>
            <a:spLocks noGrp="1" noChangeArrowheads="1"/>
          </p:cNvSpPr>
          <p:nvPr>
            <p:ph type="subTitle" idx="4294967295"/>
          </p:nvPr>
        </p:nvSpPr>
        <p:spPr>
          <a:xfrm>
            <a:off x="1009650" y="1052513"/>
            <a:ext cx="8134350" cy="4975225"/>
          </a:xfrm>
          <a:solidFill>
            <a:srgbClr val="DBFAFD"/>
          </a:solidFill>
          <a:ln>
            <a:solidFill>
              <a:schemeClr val="accent2"/>
            </a:solidFill>
            <a:miter lim="800000"/>
            <a:headEnd/>
            <a:tailEnd/>
          </a:ln>
        </p:spPr>
        <p:txBody>
          <a:bodyPr/>
          <a:lstStyle/>
          <a:p>
            <a:pPr algn="just" eaLnBrk="1" hangingPunct="1">
              <a:defRPr/>
            </a:pPr>
            <a:r>
              <a:rPr lang="tr-TR" altLang="tr-TR" sz="3600" b="1" i="1" dirty="0">
                <a:solidFill>
                  <a:srgbClr val="FF3300"/>
                </a:solidFill>
                <a:effectLst>
                  <a:outerShdw blurRad="38100" dist="38100" dir="2700000" algn="tl">
                    <a:srgbClr val="000000"/>
                  </a:outerShdw>
                </a:effectLst>
                <a:latin typeface="Times New Roman" pitchFamily="18" charset="0"/>
              </a:rPr>
              <a:t>Ambar:</a:t>
            </a:r>
            <a:r>
              <a:rPr lang="tr-TR" altLang="tr-TR" sz="3600" dirty="0">
                <a:latin typeface="Times New Roman" pitchFamily="18" charset="0"/>
              </a:rPr>
              <a:t> </a:t>
            </a:r>
            <a:r>
              <a:rPr lang="tr-TR" altLang="tr-TR" sz="3600" dirty="0">
                <a:latin typeface="Arial" charset="0"/>
              </a:rPr>
              <a:t>Kamu kurumlarına ait taşınırların kullanıma verilinceye kadar veya kullanımdan iade edildiğinde muhafaza edildiği yer</a:t>
            </a:r>
            <a:r>
              <a:rPr lang="tr-TR" altLang="tr-TR" sz="3600" dirty="0" smtClean="0">
                <a:latin typeface="Arial" charset="0"/>
              </a:rPr>
              <a:t>.</a:t>
            </a:r>
          </a:p>
          <a:p>
            <a:pPr algn="just" eaLnBrk="1" hangingPunct="1">
              <a:defRPr/>
            </a:pPr>
            <a:endParaRPr lang="tr-TR" altLang="tr-TR" sz="3600" dirty="0">
              <a:latin typeface="Arial" charset="0"/>
            </a:endParaRPr>
          </a:p>
        </p:txBody>
      </p:sp>
      <p:pic>
        <p:nvPicPr>
          <p:cNvPr id="9220" name="Picture 4" descr="1pik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3290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7"/>
          <p:cNvSpPr>
            <a:spLocks noChangeArrowheads="1"/>
          </p:cNvSpPr>
          <p:nvPr/>
        </p:nvSpPr>
        <p:spPr bwMode="auto">
          <a:xfrm>
            <a:off x="3059113" y="692150"/>
            <a:ext cx="5688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endParaRPr lang="tr-TR" altLang="tr-TR" sz="3200" b="1">
              <a:solidFill>
                <a:schemeClr val="accent2"/>
              </a:solidFill>
              <a:latin typeface="Times New Roman" pitchFamily="18" charset="0"/>
            </a:endParaRPr>
          </a:p>
        </p:txBody>
      </p:sp>
    </p:spTree>
    <p:extLst>
      <p:ext uri="{BB962C8B-B14F-4D97-AF65-F5344CB8AC3E}">
        <p14:creationId xmlns:p14="http://schemas.microsoft.com/office/powerpoint/2010/main" val="385236372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ESMİ ve KİRALIK ARAÇLAR 2019 FOTOĞRAFLAR\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57" y="0"/>
            <a:ext cx="91399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6641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SMİ ve KİRALIK ARAÇLAR 2019 FOTOĞRAFLAR\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3438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SMİ ve KİRALIK ARAÇLAR 2019 FOTOĞRAFLAR\KİRALIK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992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osman.karal\Downloads\IMG-20190315-WA0008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340768"/>
            <a:ext cx="4392488"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317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osman.karal\Downloads\IMG-20190313-WA0009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3988" y="1628800"/>
            <a:ext cx="6892388"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120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osman.karal\Downloads\IMG-20190313-WA000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628800"/>
            <a:ext cx="5544616" cy="417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3247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osman.karal\Downloads\IMG-20190313-WA0008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96836" y="1484784"/>
            <a:ext cx="5664629"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8267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p:nvPr>
        </p:nvSpPr>
        <p:spPr>
          <a:xfrm>
            <a:off x="683568" y="260648"/>
            <a:ext cx="7772400" cy="720080"/>
          </a:xfrm>
        </p:spPr>
        <p:txBody>
          <a:bodyPr>
            <a:normAutofit fontScale="90000"/>
          </a:bodyPr>
          <a:lstStyle/>
          <a:p>
            <a:r>
              <a:rPr lang="tr-TR" b="1" dirty="0" smtClean="0">
                <a:solidFill>
                  <a:srgbClr val="FF0000"/>
                </a:solidFill>
              </a:rPr>
              <a:t>REFERANS NUMARASI </a:t>
            </a:r>
            <a:endParaRPr lang="tr-TR" b="1" dirty="0">
              <a:solidFill>
                <a:srgbClr val="FF0000"/>
              </a:solidFill>
            </a:endParaRPr>
          </a:p>
        </p:txBody>
      </p:sp>
      <p:sp>
        <p:nvSpPr>
          <p:cNvPr id="5" name="Alt Başlık 4"/>
          <p:cNvSpPr>
            <a:spLocks noGrp="1"/>
          </p:cNvSpPr>
          <p:nvPr>
            <p:ph type="subTitle" idx="1"/>
          </p:nvPr>
        </p:nvSpPr>
        <p:spPr/>
        <p:txBody>
          <a:bodyPr/>
          <a:lstStyle/>
          <a:p>
            <a:endParaRPr lang="tr-TR"/>
          </a:p>
        </p:txBody>
      </p:sp>
      <p:pic>
        <p:nvPicPr>
          <p:cNvPr id="9218" name="Picture 2" descr="C:\Users\osman.karal\Downloads\20190315_142833 (1).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5875" y="980728"/>
            <a:ext cx="9159875" cy="588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2229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p:nvPr>
        </p:nvSpPr>
        <p:spPr>
          <a:xfrm>
            <a:off x="683568" y="260648"/>
            <a:ext cx="7772400" cy="720080"/>
          </a:xfrm>
        </p:spPr>
        <p:txBody>
          <a:bodyPr>
            <a:normAutofit fontScale="90000"/>
          </a:bodyPr>
          <a:lstStyle/>
          <a:p>
            <a:r>
              <a:rPr lang="tr-TR" b="1" dirty="0" smtClean="0">
                <a:solidFill>
                  <a:srgbClr val="FF0000"/>
                </a:solidFill>
              </a:rPr>
              <a:t>KESİLEN FATURALAR</a:t>
            </a:r>
            <a:endParaRPr lang="tr-TR" b="1" dirty="0">
              <a:solidFill>
                <a:srgbClr val="FF0000"/>
              </a:solidFill>
            </a:endParaRPr>
          </a:p>
        </p:txBody>
      </p:sp>
      <p:pic>
        <p:nvPicPr>
          <p:cNvPr id="8194" name="Picture 2" descr="C:\Users\osman.karal\Downloads\20190315_143004.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56984" y="-637555"/>
            <a:ext cx="5877272" cy="911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083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b="1" dirty="0" smtClean="0">
                <a:solidFill>
                  <a:srgbClr val="FF0000"/>
                </a:solidFill>
              </a:rPr>
              <a:t>GÖREV KAĞIDI</a:t>
            </a:r>
            <a:endParaRPr lang="tr-TR" b="1" dirty="0">
              <a:solidFill>
                <a:srgbClr val="FF0000"/>
              </a:solidFill>
            </a:endParaRPr>
          </a:p>
        </p:txBody>
      </p:sp>
      <p:pic>
        <p:nvPicPr>
          <p:cNvPr id="15362" name="Picture 2" descr="C:\Users\osman.karal\Downloads\20190315_1550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24104" y="1401144"/>
            <a:ext cx="5271856" cy="532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7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0" y="476250"/>
            <a:ext cx="7929563" cy="650875"/>
          </a:xfrm>
        </p:spPr>
        <p:txBody>
          <a:bodyPr anchorCtr="0"/>
          <a:lstStyle/>
          <a:p>
            <a:pPr algn="l" eaLnBrk="1" hangingPunct="1">
              <a:defRPr/>
            </a:pPr>
            <a:r>
              <a:rPr lang="tr-TR" sz="2800" dirty="0">
                <a:solidFill>
                  <a:srgbClr val="FF0000"/>
                </a:solidFill>
                <a:effectLst/>
              </a:rPr>
              <a:t>Tüketim malzemeleri</a:t>
            </a:r>
            <a:endParaRPr lang="tr-TR" altLang="tr-TR" sz="2600" dirty="0" smtClean="0">
              <a:solidFill>
                <a:schemeClr val="accent2"/>
              </a:solidFill>
              <a:effectLst>
                <a:outerShdw blurRad="38100" dist="38100" dir="2700000" algn="tl">
                  <a:srgbClr val="000000"/>
                </a:outerShdw>
              </a:effectLst>
              <a:latin typeface="Times New Roman" pitchFamily="18" charset="0"/>
            </a:endParaRPr>
          </a:p>
        </p:txBody>
      </p:sp>
      <p:sp>
        <p:nvSpPr>
          <p:cNvPr id="8195" name="Rectangle 3"/>
          <p:cNvSpPr>
            <a:spLocks noGrp="1" noChangeArrowheads="1"/>
          </p:cNvSpPr>
          <p:nvPr>
            <p:ph type="body" idx="4294967295"/>
          </p:nvPr>
        </p:nvSpPr>
        <p:spPr>
          <a:xfrm>
            <a:off x="0" y="1052513"/>
            <a:ext cx="8229600" cy="4957762"/>
          </a:xfrm>
          <a:solidFill>
            <a:srgbClr val="DBFAFD"/>
          </a:solidFill>
          <a:ln>
            <a:solidFill>
              <a:srgbClr val="0099FF"/>
            </a:solidFill>
            <a:miter lim="800000"/>
            <a:headEnd/>
            <a:tailEnd/>
          </a:ln>
        </p:spPr>
        <p:txBody>
          <a:bodyPr/>
          <a:lstStyle/>
          <a:p>
            <a:pPr marL="0" indent="0" algn="just" eaLnBrk="1" hangingPunct="1">
              <a:lnSpc>
                <a:spcPct val="90000"/>
              </a:lnSpc>
              <a:buFont typeface="Wingdings" pitchFamily="2" charset="2"/>
              <a:buNone/>
              <a:defRPr/>
            </a:pPr>
            <a:r>
              <a:rPr lang="tr-TR" dirty="0">
                <a:effectLst/>
              </a:rPr>
              <a:t>Belirli bir hizmetin üretilmesinde kullanılan, kullanımı sonucunda tükenen veya bir süre kullanıldıktan sonra ilk özelliklerini kısmen veya tamamen kaybederek bir daha kullanılamayacak duruma gelen, çeşitleri ile kod numaraları Taşınır Kod Listesinin (A) bölümü 150 hesap detayında yer alan malzemeleri,</a:t>
            </a:r>
            <a:endParaRPr lang="tr-TR" altLang="tr-TR" dirty="0">
              <a:latin typeface="Arial" charset="0"/>
            </a:endParaRPr>
          </a:p>
        </p:txBody>
      </p:sp>
    </p:spTree>
    <p:extLst>
      <p:ext uri="{BB962C8B-B14F-4D97-AF65-F5344CB8AC3E}">
        <p14:creationId xmlns:p14="http://schemas.microsoft.com/office/powerpoint/2010/main" val="200286799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b="1" dirty="0" smtClean="0">
                <a:solidFill>
                  <a:srgbClr val="FF0000"/>
                </a:solidFill>
              </a:rPr>
              <a:t>YEMEK LİSTESİ</a:t>
            </a:r>
            <a:endParaRPr lang="tr-TR" b="1" dirty="0">
              <a:solidFill>
                <a:srgbClr val="FF0000"/>
              </a:solidFill>
            </a:endParaRPr>
          </a:p>
        </p:txBody>
      </p:sp>
      <p:pic>
        <p:nvPicPr>
          <p:cNvPr id="14338" name="Picture 2" descr="C:\Users\osman.karal\Downloads\20190315_15515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4454" y="967466"/>
            <a:ext cx="5099107" cy="590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698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osman.karal\Downloads\20190315_155139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31561" y="617249"/>
            <a:ext cx="5112925" cy="576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430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TEŞEKKÜR EDERİM</a:t>
            </a:r>
            <a:br>
              <a:rPr lang="tr-TR" dirty="0" smtClean="0"/>
            </a:br>
            <a:endParaRPr lang="tr-TR" dirty="0"/>
          </a:p>
        </p:txBody>
      </p:sp>
      <p:pic>
        <p:nvPicPr>
          <p:cNvPr id="4" name="Picture 5" descr="C:\Users\ozturk.ali\Desktop\csb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1196752"/>
            <a:ext cx="1296144" cy="1152128"/>
          </a:xfrm>
          <a:prstGeom prst="rect">
            <a:avLst/>
          </a:prstGeom>
          <a:noFill/>
          <a:ln>
            <a:noFill/>
          </a:ln>
          <a:extLst/>
        </p:spPr>
      </p:pic>
    </p:spTree>
    <p:extLst>
      <p:ext uri="{BB962C8B-B14F-4D97-AF65-F5344CB8AC3E}">
        <p14:creationId xmlns:p14="http://schemas.microsoft.com/office/powerpoint/2010/main" val="672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0" y="476250"/>
            <a:ext cx="7929563" cy="650875"/>
          </a:xfrm>
        </p:spPr>
        <p:txBody>
          <a:bodyPr anchorCtr="0"/>
          <a:lstStyle/>
          <a:p>
            <a:pPr algn="l" eaLnBrk="1" hangingPunct="1">
              <a:defRPr/>
            </a:pPr>
            <a:r>
              <a:rPr lang="tr-TR" sz="2800" dirty="0">
                <a:solidFill>
                  <a:srgbClr val="FF0000"/>
                </a:solidFill>
                <a:effectLst/>
              </a:rPr>
              <a:t>Dayanıklı </a:t>
            </a:r>
            <a:r>
              <a:rPr lang="tr-TR" sz="2800" dirty="0" smtClean="0">
                <a:solidFill>
                  <a:srgbClr val="FF0000"/>
                </a:solidFill>
                <a:effectLst/>
              </a:rPr>
              <a:t>taşınırlar</a:t>
            </a:r>
            <a:endParaRPr lang="tr-TR" altLang="tr-TR" sz="2600" dirty="0" smtClean="0">
              <a:solidFill>
                <a:schemeClr val="accent2"/>
              </a:solidFill>
              <a:effectLst>
                <a:outerShdw blurRad="38100" dist="38100" dir="2700000" algn="tl">
                  <a:srgbClr val="000000"/>
                </a:outerShdw>
              </a:effectLst>
              <a:latin typeface="Times New Roman" pitchFamily="18" charset="0"/>
            </a:endParaRPr>
          </a:p>
        </p:txBody>
      </p:sp>
      <p:sp>
        <p:nvSpPr>
          <p:cNvPr id="8195" name="Rectangle 3"/>
          <p:cNvSpPr>
            <a:spLocks noGrp="1" noChangeArrowheads="1"/>
          </p:cNvSpPr>
          <p:nvPr>
            <p:ph type="body" idx="4294967295"/>
          </p:nvPr>
        </p:nvSpPr>
        <p:spPr>
          <a:xfrm>
            <a:off x="0" y="1052513"/>
            <a:ext cx="8229600" cy="4957762"/>
          </a:xfrm>
          <a:solidFill>
            <a:srgbClr val="DBFAFD"/>
          </a:solidFill>
          <a:ln>
            <a:solidFill>
              <a:srgbClr val="0099FF"/>
            </a:solidFill>
            <a:miter lim="800000"/>
            <a:headEnd/>
            <a:tailEnd/>
          </a:ln>
        </p:spPr>
        <p:txBody>
          <a:bodyPr/>
          <a:lstStyle/>
          <a:p>
            <a:pPr marL="0" algn="just" eaLnBrk="1" hangingPunct="1">
              <a:buFont typeface="Wingdings" pitchFamily="2" charset="2"/>
              <a:buNone/>
              <a:defRPr/>
            </a:pPr>
            <a:r>
              <a:rPr lang="tr-TR" sz="2800" dirty="0">
                <a:effectLst/>
              </a:rPr>
              <a:t>Taşınır Kod Listesinin (B) </a:t>
            </a:r>
            <a:r>
              <a:rPr lang="tr-TR" sz="2800" dirty="0" smtClean="0">
                <a:effectLst/>
              </a:rPr>
              <a:t>bölümünde gösterilen makine </a:t>
            </a:r>
            <a:r>
              <a:rPr lang="tr-TR" sz="2800" dirty="0">
                <a:effectLst/>
              </a:rPr>
              <a:t>ve cihazlar ile taşıtlar </a:t>
            </a:r>
            <a:r>
              <a:rPr lang="tr-TR" sz="2800" dirty="0" smtClean="0">
                <a:effectLst/>
              </a:rPr>
              <a:t>ve demirbaşları,</a:t>
            </a:r>
          </a:p>
          <a:p>
            <a:pPr marL="0" algn="just" eaLnBrk="1" hangingPunct="1">
              <a:buFont typeface="Wingdings" pitchFamily="2" charset="2"/>
              <a:buNone/>
              <a:defRPr/>
            </a:pPr>
            <a:r>
              <a:rPr lang="tr-TR" sz="2800" dirty="0" smtClean="0">
                <a:solidFill>
                  <a:srgbClr val="FF0000"/>
                </a:solidFill>
                <a:effectLst/>
              </a:rPr>
              <a:t>Demirbaşlar: </a:t>
            </a:r>
            <a:r>
              <a:rPr lang="tr-TR" sz="2800" dirty="0" smtClean="0">
                <a:effectLst/>
              </a:rPr>
              <a:t>Belirli </a:t>
            </a:r>
            <a:r>
              <a:rPr lang="tr-TR" sz="2800" dirty="0">
                <a:effectLst/>
              </a:rPr>
              <a:t>bir hizmete tahsis amacıyla edinilen, belli bir süreye tâbi olmaksızın uzun süre kullanılabilen ve kullanılmakla yok olmayan, çeşitleri ile kod numaraları Taşınır Kod Listesinin (B) bölümü 255 hesap detayında yer alan taşınırları,</a:t>
            </a:r>
            <a:endParaRPr lang="tr-TR" altLang="tr-TR" sz="2800" dirty="0">
              <a:effectLst/>
            </a:endParaRPr>
          </a:p>
          <a:p>
            <a:pPr algn="just" eaLnBrk="1" hangingPunct="1">
              <a:buFont typeface="Wingdings" pitchFamily="2" charset="2"/>
              <a:buNone/>
              <a:defRPr/>
            </a:pPr>
            <a:endParaRPr lang="tr-TR" altLang="tr-TR" dirty="0" smtClean="0">
              <a:effectLst/>
              <a:latin typeface="Arial" charset="0"/>
            </a:endParaRPr>
          </a:p>
          <a:p>
            <a:pPr algn="just" eaLnBrk="1" hangingPunct="1">
              <a:buFont typeface="Wingdings" pitchFamily="2" charset="2"/>
              <a:buNone/>
              <a:defRPr/>
            </a:pPr>
            <a:endParaRPr lang="tr-TR" altLang="tr-TR" dirty="0">
              <a:effectLst/>
              <a:latin typeface="Arial" charset="0"/>
            </a:endParaRPr>
          </a:p>
          <a:p>
            <a:pPr eaLnBrk="1" hangingPunct="1">
              <a:buFont typeface="Wingdings" pitchFamily="2" charset="2"/>
              <a:buNone/>
              <a:defRPr/>
            </a:pPr>
            <a:endParaRPr lang="tr-TR" altLang="tr-TR" dirty="0" smtClean="0">
              <a:latin typeface="Arial" charset="0"/>
            </a:endParaRPr>
          </a:p>
        </p:txBody>
      </p:sp>
    </p:spTree>
    <p:extLst>
      <p:ext uri="{BB962C8B-B14F-4D97-AF65-F5344CB8AC3E}">
        <p14:creationId xmlns:p14="http://schemas.microsoft.com/office/powerpoint/2010/main" val="3150880135"/>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lga Biçimi">
  <a:themeElements>
    <a:clrScheme name="Dalga Biçim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alga Biçim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ga Biçim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140</TotalTime>
  <Words>3886</Words>
  <Application>Microsoft Office PowerPoint</Application>
  <PresentationFormat>Ekran Gösterisi (4:3)</PresentationFormat>
  <Paragraphs>1124</Paragraphs>
  <Slides>82</Slides>
  <Notes>28</Notes>
  <HiddenSlides>0</HiddenSlides>
  <MMClips>0</MMClips>
  <ScaleCrop>false</ScaleCrop>
  <HeadingPairs>
    <vt:vector size="4" baseType="variant">
      <vt:variant>
        <vt:lpstr>Tema</vt:lpstr>
      </vt:variant>
      <vt:variant>
        <vt:i4>1</vt:i4>
      </vt:variant>
      <vt:variant>
        <vt:lpstr>Slayt Başlıkları</vt:lpstr>
      </vt:variant>
      <vt:variant>
        <vt:i4>82</vt:i4>
      </vt:variant>
    </vt:vector>
  </HeadingPairs>
  <TitlesOfParts>
    <vt:vector size="83" baseType="lpstr">
      <vt:lpstr>Dalga Biçimi</vt:lpstr>
      <vt:lpstr>TAŞINIR MAL UYGULAMASI</vt:lpstr>
      <vt:lpstr>TAŞINIR MAL YÖNETMELİĞİ</vt:lpstr>
      <vt:lpstr>TAŞINIR MAL YÖNETMELİĞİ</vt:lpstr>
      <vt:lpstr>Taşınır mal  nedir ?</vt:lpstr>
      <vt:lpstr>Amaç</vt:lpstr>
      <vt:lpstr>Kapsam</vt:lpstr>
      <vt:lpstr>Tanımlar</vt:lpstr>
      <vt:lpstr>Tüketim malzemeleri</vt:lpstr>
      <vt:lpstr>Dayanıklı taşınırlar</vt:lpstr>
      <vt:lpstr>Makine ve cihazlar</vt:lpstr>
      <vt:lpstr>PowerPoint Sunusu</vt:lpstr>
      <vt:lpstr>Harcama Yetkilisinin Sorumlulukları</vt:lpstr>
      <vt:lpstr>Taşınır kayıt ve kontrol yetkilisi: </vt:lpstr>
      <vt:lpstr>Taşınır kayıt  yetkilisinin görevlendirilmesi;</vt:lpstr>
      <vt:lpstr>Taşınır kayıt ve kontrol yetkilileri görev ve sorumlulukları :</vt:lpstr>
      <vt:lpstr>PowerPoint Sunusu</vt:lpstr>
      <vt:lpstr>PowerPoint Sunusu</vt:lpstr>
      <vt:lpstr>PowerPoint Sunusu</vt:lpstr>
      <vt:lpstr>Taşınır konsolide görevlisi </vt:lpstr>
      <vt:lpstr>Muhasebe yetkililerinin taşınır hesabına ilişkin görev ve sorumlulukları </vt:lpstr>
      <vt:lpstr>Üst yönetici</vt:lpstr>
      <vt:lpstr>Taşınır kodu</vt:lpstr>
      <vt:lpstr>PowerPoint Sunusu</vt:lpstr>
      <vt:lpstr>TAŞINIR YAPILMAYAN DURUMLAR</vt:lpstr>
      <vt:lpstr>Taşınırların giriş işlemleri</vt:lpstr>
      <vt:lpstr> Satın alınan taşınırların kayıt altına alınma süreci</vt:lpstr>
      <vt:lpstr> Bağış </vt:lpstr>
      <vt:lpstr>Devir yoluyla alınan taşınırlar</vt:lpstr>
      <vt:lpstr>Taşınırların çıkış işlemleri</vt:lpstr>
      <vt:lpstr>Tüketim suretiyle çıkış</vt:lpstr>
      <vt:lpstr>Tüketim suretiyle çıkış</vt:lpstr>
      <vt:lpstr>Kullanıma verilmesi suretiyle yani zimmet yoluyla çıkış </vt:lpstr>
      <vt:lpstr>PowerPoint Sunusu</vt:lpstr>
      <vt:lpstr>PowerPoint Sunusu</vt:lpstr>
      <vt:lpstr>PowerPoint Sunusu</vt:lpstr>
      <vt:lpstr>DEVİR SURETİYLE ÇIKIŞ İŞLEMİ  </vt:lpstr>
      <vt:lpstr>Hurda</vt:lpstr>
      <vt:lpstr>Kayıttan Düşme Teklif ve Onay Tutanağı</vt:lpstr>
      <vt:lpstr>TAŞINIR MAL YÖNETMELİĞİ</vt:lpstr>
      <vt:lpstr>Defterler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İHTİYAÇ LİSTESİ</vt:lpstr>
      <vt:lpstr>YAKLAŞIK MALİYET CETVELİ </vt:lpstr>
      <vt:lpstr>ONAY BELGESİ</vt:lpstr>
      <vt:lpstr>TEKLİF MEKTUBU</vt:lpstr>
      <vt:lpstr>PİYASA FİYAT ARAŞTIRMA TUTANAĞI</vt:lpstr>
      <vt:lpstr>MUAYENE VE KABUL TUTANAĞI</vt:lpstr>
      <vt:lpstr>ARAÇ LİSTESİ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REFERANS NUMARASI </vt:lpstr>
      <vt:lpstr>KESİLEN FATURALAR</vt:lpstr>
      <vt:lpstr>GÖREV KAĞIDI</vt:lpstr>
      <vt:lpstr>YEMEK LİSTESİ</vt:lpstr>
      <vt:lpstr>PowerPoint Sunusu</vt:lpstr>
      <vt:lpstr>TEŞEKKÜR EDERİM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Osman KARAL</dc:creator>
  <cp:lastModifiedBy>user</cp:lastModifiedBy>
  <cp:revision>27</cp:revision>
  <dcterms:created xsi:type="dcterms:W3CDTF">2019-03-07T06:33:29Z</dcterms:created>
  <dcterms:modified xsi:type="dcterms:W3CDTF">2019-03-18T15:17:05Z</dcterms:modified>
</cp:coreProperties>
</file>