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60"/>
  </p:notesMasterIdLst>
  <p:sldIdLst>
    <p:sldId id="256" r:id="rId2"/>
    <p:sldId id="303" r:id="rId3"/>
    <p:sldId id="330" r:id="rId4"/>
    <p:sldId id="342" r:id="rId5"/>
    <p:sldId id="344" r:id="rId6"/>
    <p:sldId id="345" r:id="rId7"/>
    <p:sldId id="346" r:id="rId8"/>
    <p:sldId id="317" r:id="rId9"/>
    <p:sldId id="333" r:id="rId10"/>
    <p:sldId id="331" r:id="rId11"/>
    <p:sldId id="257" r:id="rId12"/>
    <p:sldId id="258" r:id="rId13"/>
    <p:sldId id="259" r:id="rId14"/>
    <p:sldId id="263" r:id="rId15"/>
    <p:sldId id="262" r:id="rId16"/>
    <p:sldId id="261" r:id="rId17"/>
    <p:sldId id="260" r:id="rId18"/>
    <p:sldId id="334" r:id="rId19"/>
    <p:sldId id="336" r:id="rId20"/>
    <p:sldId id="335" r:id="rId21"/>
    <p:sldId id="264" r:id="rId22"/>
    <p:sldId id="267" r:id="rId23"/>
    <p:sldId id="266" r:id="rId24"/>
    <p:sldId id="265" r:id="rId25"/>
    <p:sldId id="268" r:id="rId26"/>
    <p:sldId id="269" r:id="rId27"/>
    <p:sldId id="307" r:id="rId28"/>
    <p:sldId id="272" r:id="rId29"/>
    <p:sldId id="273" r:id="rId30"/>
    <p:sldId id="274" r:id="rId31"/>
    <p:sldId id="289" r:id="rId32"/>
    <p:sldId id="279" r:id="rId33"/>
    <p:sldId id="280" r:id="rId34"/>
    <p:sldId id="284" r:id="rId35"/>
    <p:sldId id="285" r:id="rId36"/>
    <p:sldId id="337" r:id="rId37"/>
    <p:sldId id="286" r:id="rId38"/>
    <p:sldId id="290" r:id="rId39"/>
    <p:sldId id="302" r:id="rId40"/>
    <p:sldId id="308" r:id="rId41"/>
    <p:sldId id="299" r:id="rId42"/>
    <p:sldId id="319" r:id="rId43"/>
    <p:sldId id="297" r:id="rId44"/>
    <p:sldId id="296" r:id="rId45"/>
    <p:sldId id="338" r:id="rId46"/>
    <p:sldId id="339" r:id="rId47"/>
    <p:sldId id="322" r:id="rId48"/>
    <p:sldId id="323" r:id="rId49"/>
    <p:sldId id="341" r:id="rId50"/>
    <p:sldId id="324" r:id="rId51"/>
    <p:sldId id="340" r:id="rId52"/>
    <p:sldId id="292" r:id="rId53"/>
    <p:sldId id="291" r:id="rId54"/>
    <p:sldId id="325" r:id="rId55"/>
    <p:sldId id="326" r:id="rId56"/>
    <p:sldId id="327" r:id="rId57"/>
    <p:sldId id="328" r:id="rId58"/>
    <p:sldId id="329" r:id="rId5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pos="29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90"/>
      </p:cViewPr>
      <p:guideLst>
        <p:guide orient="horz" pos="2160"/>
        <p:guide pos="2880"/>
        <p:guide pos="29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BB72CF-803D-4402-834B-7C9C1943EBCB}" type="datetimeFigureOut">
              <a:rPr lang="tr-TR" smtClean="0"/>
              <a:t>09.10.2015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E949B6-4EA9-4D8E-9C7C-0C8D36204C5B}" type="slidenum">
              <a:rPr lang="tr-TR" smtClean="0"/>
              <a:t>‹#›</a:t>
            </a:fld>
            <a:endParaRPr lang="tr-TR"/>
          </a:p>
        </p:txBody>
      </p:sp>
    </p:spTree>
    <p:extLst>
      <p:ext uri="{BB962C8B-B14F-4D97-AF65-F5344CB8AC3E}">
        <p14:creationId xmlns:p14="http://schemas.microsoft.com/office/powerpoint/2010/main" val="410062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1AEDD3-88B1-4C1F-943F-5746467DE1C7}" type="slidenum">
              <a:rPr lang="tr-TR"/>
              <a:pPr/>
              <a:t>3</a:t>
            </a:fld>
            <a:endParaRPr lang="tr-TR"/>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2060857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09C77D-DC72-4BAB-9542-51432A75374B}" type="slidenum">
              <a:rPr lang="tr-TR"/>
              <a:pPr/>
              <a:t>6</a:t>
            </a:fld>
            <a:endParaRPr lang="tr-TR"/>
          </a:p>
        </p:txBody>
      </p:sp>
      <p:sp>
        <p:nvSpPr>
          <p:cNvPr id="242690" name="Rectangle 2"/>
          <p:cNvSpPr>
            <a:spLocks noGrp="1" noRot="1" noChangeAspect="1" noChangeArrowheads="1" noTextEdit="1"/>
          </p:cNvSpPr>
          <p:nvPr>
            <p:ph type="sldImg"/>
          </p:nvPr>
        </p:nvSpPr>
        <p:spPr>
          <a:ln/>
        </p:spPr>
      </p:sp>
      <p:sp>
        <p:nvSpPr>
          <p:cNvPr id="242691"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1060687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Dikdörtgen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Dikdörtgen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Dikdörtgen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Dikdörtgen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Dikdörtgen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Yuvarlatılmış Dikdörtgen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Yuvarlatılmış Dikdörtgen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Dikdörtgen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6705600" y="4206240"/>
            <a:ext cx="960120" cy="457200"/>
          </a:xfrm>
        </p:spPr>
        <p:txBody>
          <a:bodyPr/>
          <a:lstStyle/>
          <a:p>
            <a:fld id="{E8AC83C1-0F5E-4E24-8F96-ED9581866E38}" type="datetimeFigureOut">
              <a:rPr lang="tr-TR" smtClean="0"/>
              <a:t>09.10.2015</a:t>
            </a:fld>
            <a:endParaRPr lang="tr-TR"/>
          </a:p>
        </p:txBody>
      </p:sp>
      <p:sp>
        <p:nvSpPr>
          <p:cNvPr id="17" name="Altbilgi Yer Tutucusu 16"/>
          <p:cNvSpPr>
            <a:spLocks noGrp="1"/>
          </p:cNvSpPr>
          <p:nvPr>
            <p:ph type="ftr" sz="quarter" idx="11"/>
          </p:nvPr>
        </p:nvSpPr>
        <p:spPr>
          <a:xfrm>
            <a:off x="5410200" y="4205288"/>
            <a:ext cx="1295400" cy="457200"/>
          </a:xfrm>
        </p:spPr>
        <p:txBody>
          <a:bodyPr/>
          <a:lstStyle/>
          <a:p>
            <a:endParaRPr lang="tr-TR"/>
          </a:p>
        </p:txBody>
      </p:sp>
      <p:sp>
        <p:nvSpPr>
          <p:cNvPr id="29" name="Slayt Numarası Yer Tutucus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2A4FB11-06F5-4448-8EC1-84D9C607A553}"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E8AC83C1-0F5E-4E24-8F96-ED9581866E38}" type="datetimeFigureOut">
              <a:rPr lang="tr-TR" smtClean="0"/>
              <a:t>09.10.2015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A4FB11-06F5-4448-8EC1-84D9C607A55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1143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1143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E8AC83C1-0F5E-4E24-8F96-ED9581866E38}" type="datetimeFigureOut">
              <a:rPr lang="tr-TR" smtClean="0"/>
              <a:t>09.10.2015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A4FB11-06F5-4448-8EC1-84D9C607A55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E8AC83C1-0F5E-4E24-8F96-ED9581866E38}" type="datetimeFigureOut">
              <a:rPr lang="tr-TR" smtClean="0"/>
              <a:t>09.10.2015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A4FB11-06F5-4448-8EC1-84D9C607A553}"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E8AC83C1-0F5E-4E24-8F96-ED9581866E38}" type="datetimeFigureOut">
              <a:rPr lang="tr-TR" smtClean="0"/>
              <a:t>09.10.2015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A4FB11-06F5-4448-8EC1-84D9C607A553}"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E8AC83C1-0F5E-4E24-8F96-ED9581866E38}" type="datetimeFigureOut">
              <a:rPr lang="tr-TR" smtClean="0"/>
              <a:t>09.10.2015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2A4FB11-06F5-4448-8EC1-84D9C607A553}"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381000" y="1143000"/>
            <a:ext cx="8382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Veri Yer Tutucusu 25"/>
          <p:cNvSpPr>
            <a:spLocks noGrp="1"/>
          </p:cNvSpPr>
          <p:nvPr>
            <p:ph type="dt" sz="half" idx="10"/>
          </p:nvPr>
        </p:nvSpPr>
        <p:spPr/>
        <p:txBody>
          <a:bodyPr rtlCol="0"/>
          <a:lstStyle/>
          <a:p>
            <a:fld id="{E8AC83C1-0F5E-4E24-8F96-ED9581866E38}" type="datetimeFigureOut">
              <a:rPr lang="tr-TR" smtClean="0"/>
              <a:t>09.10.2015</a:t>
            </a:fld>
            <a:endParaRPr lang="tr-TR"/>
          </a:p>
        </p:txBody>
      </p:sp>
      <p:sp>
        <p:nvSpPr>
          <p:cNvPr id="27" name="Slayt Numarası Yer Tutucusu 26"/>
          <p:cNvSpPr>
            <a:spLocks noGrp="1"/>
          </p:cNvSpPr>
          <p:nvPr>
            <p:ph type="sldNum" sz="quarter" idx="11"/>
          </p:nvPr>
        </p:nvSpPr>
        <p:spPr/>
        <p:txBody>
          <a:bodyPr rtlCol="0"/>
          <a:lstStyle/>
          <a:p>
            <a:fld id="{62A4FB11-06F5-4448-8EC1-84D9C607A553}" type="slidenum">
              <a:rPr lang="tr-TR" smtClean="0"/>
              <a:t>‹#›</a:t>
            </a:fld>
            <a:endParaRPr lang="tr-TR"/>
          </a:p>
        </p:txBody>
      </p:sp>
      <p:sp>
        <p:nvSpPr>
          <p:cNvPr id="28" name="Altbilgi Yer Tutucusu 27"/>
          <p:cNvSpPr>
            <a:spLocks noGrp="1"/>
          </p:cNvSpPr>
          <p:nvPr>
            <p:ph type="ftr" sz="quarter" idx="12"/>
          </p:nvPr>
        </p:nvSpPr>
        <p:spPr/>
        <p:txBody>
          <a:bodyPr rtlCol="0"/>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a:xfrm>
            <a:off x="6583680" y="612648"/>
            <a:ext cx="957264" cy="457200"/>
          </a:xfrm>
        </p:spPr>
        <p:txBody>
          <a:bodyPr/>
          <a:lstStyle/>
          <a:p>
            <a:fld id="{E8AC83C1-0F5E-4E24-8F96-ED9581866E38}" type="datetimeFigureOut">
              <a:rPr lang="tr-TR" smtClean="0"/>
              <a:t>09.10.2015</a:t>
            </a:fld>
            <a:endParaRPr lang="tr-TR"/>
          </a:p>
        </p:txBody>
      </p:sp>
      <p:sp>
        <p:nvSpPr>
          <p:cNvPr id="4" name="Altbilgi Yer Tutucusu 3"/>
          <p:cNvSpPr>
            <a:spLocks noGrp="1"/>
          </p:cNvSpPr>
          <p:nvPr>
            <p:ph type="ftr" sz="quarter" idx="11"/>
          </p:nvPr>
        </p:nvSpPr>
        <p:spPr>
          <a:xfrm>
            <a:off x="5257800" y="612648"/>
            <a:ext cx="1325880" cy="457200"/>
          </a:xfrm>
        </p:spPr>
        <p:txBody>
          <a:bodyPr/>
          <a:lstStyle/>
          <a:p>
            <a:endParaRPr lang="tr-TR"/>
          </a:p>
        </p:txBody>
      </p:sp>
      <p:sp>
        <p:nvSpPr>
          <p:cNvPr id="5" name="Slayt Numarası Yer Tutucusu 4"/>
          <p:cNvSpPr>
            <a:spLocks noGrp="1"/>
          </p:cNvSpPr>
          <p:nvPr>
            <p:ph type="sldNum" sz="quarter" idx="12"/>
          </p:nvPr>
        </p:nvSpPr>
        <p:spPr>
          <a:xfrm>
            <a:off x="8174736" y="2272"/>
            <a:ext cx="762000" cy="365760"/>
          </a:xfrm>
        </p:spPr>
        <p:txBody>
          <a:bodyPr/>
          <a:lstStyle/>
          <a:p>
            <a:fld id="{62A4FB11-06F5-4448-8EC1-84D9C607A55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8AC83C1-0F5E-4E24-8F96-ED9581866E38}" type="datetimeFigureOut">
              <a:rPr lang="tr-TR" smtClean="0"/>
              <a:t>09.10.2015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2A4FB11-06F5-4448-8EC1-84D9C607A55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5353496" y="1101970"/>
            <a:ext cx="3383280" cy="877824"/>
          </a:xfrm>
        </p:spPr>
        <p:txBody>
          <a:bodyPr anchor="b"/>
          <a:lstStyle>
            <a:lvl1pPr algn="l">
              <a:buNone/>
              <a:defRPr sz="1800" b="1"/>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E8AC83C1-0F5E-4E24-8F96-ED9581866E38}" type="datetimeFigureOut">
              <a:rPr lang="tr-TR" smtClean="0"/>
              <a:t>09.10.2015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2A4FB11-06F5-4448-8EC1-84D9C607A55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E8AC83C1-0F5E-4E24-8F96-ED9581866E38}" type="datetimeFigureOut">
              <a:rPr lang="tr-TR" smtClean="0"/>
              <a:t>09.10.2015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2A4FB11-06F5-4448-8EC1-84D9C607A553}"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Dikdörtgen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Dikdörtgen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Dikdörtgen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Dikdörtgen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Dikdörtgen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Yuvarlatılmış Dikdörtgen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Yuvarlatılmış Dikdörtgen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Dikdörtgen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Dikdörtgen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Dikdörtgen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Dikdörtgen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Dikdörtgen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Dikdörtgen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Başlık Yer Tutucusu 21"/>
          <p:cNvSpPr>
            <a:spLocks noGrp="1"/>
          </p:cNvSpPr>
          <p:nvPr>
            <p:ph type="title"/>
          </p:nvPr>
        </p:nvSpPr>
        <p:spPr>
          <a:xfrm>
            <a:off x="457200" y="1143000"/>
            <a:ext cx="82296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8AC83C1-0F5E-4E24-8F96-ED9581866E38}" type="datetimeFigureOut">
              <a:rPr lang="tr-TR" smtClean="0"/>
              <a:t>09.10.2015</a:t>
            </a:fld>
            <a:endParaRPr lang="tr-TR"/>
          </a:p>
        </p:txBody>
      </p:sp>
      <p:sp>
        <p:nvSpPr>
          <p:cNvPr id="3" name="Altbilgi Yer Tutucusu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tr-TR"/>
          </a:p>
        </p:txBody>
      </p:sp>
      <p:sp>
        <p:nvSpPr>
          <p:cNvPr id="23" name="Slayt Numarası Yer Tutucus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2A4FB11-06F5-4448-8EC1-84D9C607A553}"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csb.gov.tr/db/eskisehir/webicerik/webicerik1298.pdf" TargetMode="External"/><Relationship Id="rId2" Type="http://schemas.openxmlformats.org/officeDocument/2006/relationships/hyperlink" Target="http://mevzuat.basbakanlik.gov.tr/Metin.Aspx?MevzuatKod=3.5.200915169&amp;MevzuatIliski=0&amp;sourceXmlSearch=kamu%20hizmet" TargetMode="External"/><Relationship Id="rId1" Type="http://schemas.openxmlformats.org/officeDocument/2006/relationships/slideLayout" Target="../slideLayouts/slideLayout2.xml"/><Relationship Id="rId4" Type="http://schemas.openxmlformats.org/officeDocument/2006/relationships/hyperlink" Target="http://www.adalar.bel.tr/basvuru.asp"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476672"/>
            <a:ext cx="7848872" cy="2880320"/>
          </a:xfrm>
        </p:spPr>
        <p:txBody>
          <a:bodyPr>
            <a:normAutofit/>
          </a:bodyPr>
          <a:lstStyle/>
          <a:p>
            <a:r>
              <a:rPr lang="tr-TR" sz="3600" dirty="0" smtClean="0"/>
              <a:t>KAMU YÖNETİMİNDE ETİK KAVRAMI</a:t>
            </a:r>
            <a:endParaRPr lang="tr-TR" sz="3600" dirty="0"/>
          </a:p>
        </p:txBody>
      </p:sp>
      <p:sp>
        <p:nvSpPr>
          <p:cNvPr id="3" name="İçerik Yer Tutucusu 2"/>
          <p:cNvSpPr txBox="1">
            <a:spLocks/>
          </p:cNvSpPr>
          <p:nvPr/>
        </p:nvSpPr>
        <p:spPr>
          <a:xfrm>
            <a:off x="457200" y="4005064"/>
            <a:ext cx="8229600" cy="2569472"/>
          </a:xfrm>
          <a:prstGeom prst="rect">
            <a:avLst/>
          </a:prstGeom>
        </p:spPr>
        <p:txBody>
          <a:bodyPr vert="horz">
            <a:normAutofit/>
          </a:bodyPr>
          <a:lstStyle>
            <a:lvl1pPr marL="64008" indent="0" algn="l" rtl="0" eaLnBrk="1" latinLnBrk="0" hangingPunct="1">
              <a:spcBef>
                <a:spcPts val="300"/>
              </a:spcBef>
              <a:buClr>
                <a:schemeClr val="accent3"/>
              </a:buClr>
              <a:buFont typeface="Georgia"/>
              <a:buNone/>
              <a:defRPr kumimoji="0" sz="2400" kern="1200">
                <a:solidFill>
                  <a:schemeClr val="tx2"/>
                </a:solidFill>
                <a:latin typeface="+mn-lt"/>
                <a:ea typeface="+mn-ea"/>
                <a:cs typeface="+mn-cs"/>
              </a:defRPr>
            </a:lvl1pPr>
            <a:lvl2pPr marL="457200" indent="0" algn="ctr" rtl="0" eaLnBrk="1" latinLnBrk="0" hangingPunct="1">
              <a:spcBef>
                <a:spcPts val="300"/>
              </a:spcBef>
              <a:buClr>
                <a:schemeClr val="accent2"/>
              </a:buClr>
              <a:buFont typeface="Georgia"/>
              <a:buNone/>
              <a:defRPr kumimoji="0" sz="2600" kern="1200">
                <a:solidFill>
                  <a:schemeClr val="accent2"/>
                </a:solidFill>
                <a:latin typeface="+mn-lt"/>
                <a:ea typeface="+mn-ea"/>
                <a:cs typeface="+mn-cs"/>
              </a:defRPr>
            </a:lvl2pPr>
            <a:lvl3pPr marL="914400" indent="0" algn="ctr" rtl="0" eaLnBrk="1" latinLnBrk="0" hangingPunct="1">
              <a:spcBef>
                <a:spcPts val="300"/>
              </a:spcBef>
              <a:buClr>
                <a:schemeClr val="accent1"/>
              </a:buClr>
              <a:buFont typeface="Wingdings 2"/>
              <a:buNone/>
              <a:defRPr kumimoji="0" sz="2400" kern="1200">
                <a:solidFill>
                  <a:schemeClr val="accent1"/>
                </a:solidFill>
                <a:latin typeface="+mn-lt"/>
                <a:ea typeface="+mn-ea"/>
                <a:cs typeface="+mn-cs"/>
              </a:defRPr>
            </a:lvl3pPr>
            <a:lvl4pPr marL="1371600" indent="0" algn="ctr" rtl="0" eaLnBrk="1" latinLnBrk="0" hangingPunct="1">
              <a:spcBef>
                <a:spcPts val="300"/>
              </a:spcBef>
              <a:buClr>
                <a:schemeClr val="accent1"/>
              </a:buClr>
              <a:buFont typeface="Wingdings 2"/>
              <a:buNone/>
              <a:defRPr kumimoji="0" sz="2200" kern="1200">
                <a:solidFill>
                  <a:schemeClr val="accent1"/>
                </a:solidFill>
                <a:latin typeface="+mn-lt"/>
                <a:ea typeface="+mn-ea"/>
                <a:cs typeface="+mn-cs"/>
              </a:defRPr>
            </a:lvl4pPr>
            <a:lvl5pPr marL="1828800" indent="0" algn="ctr" rtl="0" eaLnBrk="1" latinLnBrk="0" hangingPunct="1">
              <a:spcBef>
                <a:spcPts val="300"/>
              </a:spcBef>
              <a:buClr>
                <a:schemeClr val="accent3"/>
              </a:buClr>
              <a:buFont typeface="Georgia"/>
              <a:buNone/>
              <a:defRPr kumimoji="0" sz="2000" kern="1200">
                <a:solidFill>
                  <a:schemeClr val="accent3"/>
                </a:solidFill>
                <a:latin typeface="+mn-lt"/>
                <a:ea typeface="+mn-ea"/>
                <a:cs typeface="+mn-cs"/>
              </a:defRPr>
            </a:lvl5pPr>
            <a:lvl6pPr marL="2286000" indent="0" algn="ctr" rtl="0" eaLnBrk="1" latinLnBrk="0" hangingPunct="1">
              <a:spcBef>
                <a:spcPts val="300"/>
              </a:spcBef>
              <a:buClr>
                <a:schemeClr val="accent3"/>
              </a:buClr>
              <a:buFont typeface="Georgia"/>
              <a:buNone/>
              <a:defRPr kumimoji="0" sz="1800" kern="1200">
                <a:solidFill>
                  <a:schemeClr val="accent3"/>
                </a:solidFill>
                <a:latin typeface="+mn-lt"/>
                <a:ea typeface="+mn-ea"/>
                <a:cs typeface="+mn-cs"/>
              </a:defRPr>
            </a:lvl6pPr>
            <a:lvl7pPr marL="2743200" indent="0" algn="ctr" rtl="0" eaLnBrk="1" latinLnBrk="0" hangingPunct="1">
              <a:spcBef>
                <a:spcPts val="300"/>
              </a:spcBef>
              <a:buClr>
                <a:schemeClr val="accent3"/>
              </a:buClr>
              <a:buFont typeface="Georgia"/>
              <a:buNone/>
              <a:defRPr kumimoji="0" sz="1600" kern="1200">
                <a:solidFill>
                  <a:schemeClr val="accent3"/>
                </a:solidFill>
                <a:latin typeface="+mn-lt"/>
                <a:ea typeface="+mn-ea"/>
                <a:cs typeface="+mn-cs"/>
              </a:defRPr>
            </a:lvl7pPr>
            <a:lvl8pPr marL="3200400" indent="0" algn="ctr" rtl="0" eaLnBrk="1" latinLnBrk="0" hangingPunct="1">
              <a:spcBef>
                <a:spcPts val="300"/>
              </a:spcBef>
              <a:buClr>
                <a:schemeClr val="accent3"/>
              </a:buClr>
              <a:buFont typeface="Georgia"/>
              <a:buNone/>
              <a:defRPr kumimoji="0" sz="1500" kern="1200">
                <a:solidFill>
                  <a:schemeClr val="accent3"/>
                </a:solidFill>
                <a:latin typeface="+mn-lt"/>
                <a:ea typeface="+mn-ea"/>
                <a:cs typeface="+mn-cs"/>
              </a:defRPr>
            </a:lvl8pPr>
            <a:lvl9pPr marL="3657600" indent="0" algn="ctr" rtl="0" eaLnBrk="1" latinLnBrk="0" hangingPunct="1">
              <a:spcBef>
                <a:spcPts val="300"/>
              </a:spcBef>
              <a:buClr>
                <a:schemeClr val="accent3"/>
              </a:buClr>
              <a:buFont typeface="Georgia"/>
              <a:buNone/>
              <a:defRPr kumimoji="0" sz="1400" kern="1200" baseline="0">
                <a:solidFill>
                  <a:schemeClr val="accent3"/>
                </a:solidFill>
                <a:latin typeface="+mn-lt"/>
                <a:ea typeface="+mn-ea"/>
                <a:cs typeface="+mn-cs"/>
              </a:defRPr>
            </a:lvl9pPr>
          </a:lstStyle>
          <a:p>
            <a:pPr algn="ctr"/>
            <a:endParaRPr lang="tr-TR" dirty="0" smtClean="0"/>
          </a:p>
          <a:p>
            <a:pPr algn="ctr"/>
            <a:endParaRPr lang="tr-TR" dirty="0"/>
          </a:p>
          <a:p>
            <a:pPr algn="ctr"/>
            <a:endParaRPr lang="tr-TR" dirty="0" smtClean="0"/>
          </a:p>
          <a:p>
            <a:pPr algn="ctr"/>
            <a:endParaRPr lang="tr-TR" dirty="0"/>
          </a:p>
          <a:p>
            <a:pPr algn="ctr"/>
            <a:r>
              <a:rPr lang="tr-TR" dirty="0" smtClean="0"/>
              <a:t>Strateji Geliştirme Başkanlığı</a:t>
            </a:r>
          </a:p>
          <a:p>
            <a:endParaRPr lang="tr-TR" dirty="0" smtClean="0"/>
          </a:p>
          <a:p>
            <a:pPr marL="109728"/>
            <a:endParaRPr lang="tr-TR" altLang="tr-TR" b="1" dirty="0" smtClean="0"/>
          </a:p>
          <a:p>
            <a:endParaRPr lang="tr-TR" dirty="0"/>
          </a:p>
        </p:txBody>
      </p:sp>
    </p:spTree>
    <p:extLst>
      <p:ext uri="{BB962C8B-B14F-4D97-AF65-F5344CB8AC3E}">
        <p14:creationId xmlns:p14="http://schemas.microsoft.com/office/powerpoint/2010/main" val="12652584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sz="2900" dirty="0">
                <a:latin typeface="+mj-lt"/>
              </a:rPr>
              <a:t>Örneğin DMK, çok sayıda davranış ilkesini içermektedir. </a:t>
            </a:r>
            <a:r>
              <a:rPr lang="tr-TR" sz="2900" dirty="0" err="1">
                <a:latin typeface="+mj-lt"/>
              </a:rPr>
              <a:t>DMK’nın</a:t>
            </a:r>
            <a:r>
              <a:rPr lang="tr-TR" sz="2900" dirty="0">
                <a:latin typeface="+mj-lt"/>
              </a:rPr>
              <a:t> diğer birçok hükmü de, </a:t>
            </a:r>
            <a:r>
              <a:rPr lang="tr-TR" sz="2900" dirty="0" smtClean="0">
                <a:latin typeface="+mj-lt"/>
              </a:rPr>
              <a:t>sicil işlemleri </a:t>
            </a:r>
            <a:r>
              <a:rPr lang="tr-TR" sz="2900" dirty="0">
                <a:latin typeface="+mj-lt"/>
              </a:rPr>
              <a:t>ile disiplin ve ceza kovuşturmalarında, dikkate alınmakta ve uygulanmaktadır. </a:t>
            </a:r>
            <a:r>
              <a:rPr lang="tr-TR" sz="2900" dirty="0" smtClean="0">
                <a:latin typeface="+mj-lt"/>
              </a:rPr>
              <a:t>Devlet memurları </a:t>
            </a:r>
            <a:r>
              <a:rPr lang="tr-TR" sz="2900" dirty="0">
                <a:latin typeface="+mj-lt"/>
              </a:rPr>
              <a:t>ile ilgili “Ödev ve Sorumluklar” başlığı altında şu ilkeler yer almaktadır:</a:t>
            </a:r>
          </a:p>
          <a:p>
            <a:r>
              <a:rPr lang="tr-TR" sz="2900" dirty="0" smtClean="0">
                <a:latin typeface="+mj-lt"/>
              </a:rPr>
              <a:t> </a:t>
            </a:r>
            <a:r>
              <a:rPr lang="tr-TR" sz="2900" dirty="0">
                <a:latin typeface="+mj-lt"/>
              </a:rPr>
              <a:t>Liyakat ilkesi (md.3/C)</a:t>
            </a:r>
          </a:p>
          <a:p>
            <a:r>
              <a:rPr lang="tr-TR" sz="2900" dirty="0" smtClean="0">
                <a:latin typeface="+mj-lt"/>
              </a:rPr>
              <a:t> </a:t>
            </a:r>
            <a:r>
              <a:rPr lang="tr-TR" sz="2900" dirty="0">
                <a:latin typeface="+mj-lt"/>
              </a:rPr>
              <a:t>Anayasa ve kanunlara sadakat ve devlete bağlılık (md.6, 7; Anayasa, md.129)</a:t>
            </a:r>
          </a:p>
          <a:p>
            <a:r>
              <a:rPr lang="tr-TR" sz="2900" dirty="0" smtClean="0">
                <a:latin typeface="+mj-lt"/>
              </a:rPr>
              <a:t> </a:t>
            </a:r>
            <a:r>
              <a:rPr lang="tr-TR" sz="2900" dirty="0">
                <a:latin typeface="+mj-lt"/>
              </a:rPr>
              <a:t>Tarafsızlık, eşitlik ve hukuk devleti ilkelerine, demokrasi ve insan haklarına saygı (md.6)</a:t>
            </a:r>
          </a:p>
          <a:p>
            <a:r>
              <a:rPr lang="tr-TR" sz="2900" dirty="0" smtClean="0">
                <a:latin typeface="+mj-lt"/>
              </a:rPr>
              <a:t> </a:t>
            </a:r>
            <a:r>
              <a:rPr lang="tr-TR" sz="2900" dirty="0">
                <a:latin typeface="+mj-lt"/>
              </a:rPr>
              <a:t>Tarafsızlık (md.7; Anayasa, md.10)</a:t>
            </a:r>
          </a:p>
          <a:p>
            <a:r>
              <a:rPr lang="tr-TR" sz="2900" dirty="0" smtClean="0">
                <a:latin typeface="+mj-lt"/>
              </a:rPr>
              <a:t> </a:t>
            </a:r>
            <a:r>
              <a:rPr lang="tr-TR" sz="2900" dirty="0">
                <a:latin typeface="+mj-lt"/>
              </a:rPr>
              <a:t>Davranış ve işbirliği (md.8 </a:t>
            </a:r>
            <a:r>
              <a:rPr lang="tr-TR" sz="2900" dirty="0" err="1">
                <a:latin typeface="+mj-lt"/>
              </a:rPr>
              <a:t>and</a:t>
            </a:r>
            <a:r>
              <a:rPr lang="tr-TR" sz="2900" dirty="0">
                <a:latin typeface="+mj-lt"/>
              </a:rPr>
              <a:t> 9)</a:t>
            </a:r>
          </a:p>
          <a:p>
            <a:r>
              <a:rPr lang="tr-TR" sz="2900" dirty="0" smtClean="0">
                <a:latin typeface="+mj-lt"/>
              </a:rPr>
              <a:t> </a:t>
            </a:r>
            <a:r>
              <a:rPr lang="tr-TR" sz="2900" dirty="0">
                <a:latin typeface="+mj-lt"/>
              </a:rPr>
              <a:t>Amir durumundaki devlet memurlarının görev ve sorumlulukları (md.10)</a:t>
            </a:r>
          </a:p>
          <a:p>
            <a:r>
              <a:rPr lang="tr-TR" sz="2900" dirty="0" smtClean="0">
                <a:latin typeface="+mj-lt"/>
              </a:rPr>
              <a:t> </a:t>
            </a:r>
            <a:r>
              <a:rPr lang="tr-TR" sz="2900" dirty="0">
                <a:latin typeface="+mj-lt"/>
              </a:rPr>
              <a:t>Emre itaat fakat kanunsuz emre itiraz (</a:t>
            </a:r>
            <a:r>
              <a:rPr lang="tr-TR" sz="2900" dirty="0" err="1">
                <a:latin typeface="+mj-lt"/>
              </a:rPr>
              <a:t>md.</a:t>
            </a:r>
            <a:r>
              <a:rPr lang="tr-TR" sz="2900" dirty="0">
                <a:latin typeface="+mj-lt"/>
              </a:rPr>
              <a:t> 10 ve 11; Anayasa, </a:t>
            </a:r>
            <a:r>
              <a:rPr lang="tr-TR" sz="2900" dirty="0" err="1">
                <a:latin typeface="+mj-lt"/>
              </a:rPr>
              <a:t>md.</a:t>
            </a:r>
            <a:r>
              <a:rPr lang="tr-TR" sz="2900" dirty="0">
                <a:latin typeface="+mj-lt"/>
              </a:rPr>
              <a:t> 137)</a:t>
            </a:r>
          </a:p>
          <a:p>
            <a:r>
              <a:rPr lang="tr-TR" sz="2900" dirty="0" smtClean="0">
                <a:latin typeface="+mj-lt"/>
              </a:rPr>
              <a:t> </a:t>
            </a:r>
            <a:r>
              <a:rPr lang="tr-TR" sz="2900" dirty="0">
                <a:latin typeface="+mj-lt"/>
              </a:rPr>
              <a:t>Devlet memurlarının yönetime veya üçüncü kişilere verdikleri zararlardan dolayı mali</a:t>
            </a:r>
          </a:p>
          <a:p>
            <a:r>
              <a:rPr lang="tr-TR" sz="2900" dirty="0" smtClean="0">
                <a:latin typeface="+mj-lt"/>
              </a:rPr>
              <a:t>sorumlulukları </a:t>
            </a:r>
            <a:r>
              <a:rPr lang="tr-TR" sz="2900" dirty="0">
                <a:latin typeface="+mj-lt"/>
              </a:rPr>
              <a:t>(md.12 ve 13; Anayasa, md.40,125 ve 129/5)</a:t>
            </a:r>
          </a:p>
          <a:p>
            <a:r>
              <a:rPr lang="tr-TR" sz="2900" dirty="0" smtClean="0">
                <a:latin typeface="+mj-lt"/>
              </a:rPr>
              <a:t> </a:t>
            </a:r>
            <a:r>
              <a:rPr lang="tr-TR" sz="2900" dirty="0">
                <a:latin typeface="+mj-lt"/>
              </a:rPr>
              <a:t>Mal bildirimi (md.14; 3628 ve 5176 sayılı Kanunlar)</a:t>
            </a:r>
          </a:p>
          <a:p>
            <a:r>
              <a:rPr lang="tr-TR" sz="2900" dirty="0" smtClean="0">
                <a:latin typeface="+mj-lt"/>
              </a:rPr>
              <a:t> </a:t>
            </a:r>
            <a:r>
              <a:rPr lang="tr-TR" sz="2900" dirty="0">
                <a:latin typeface="+mj-lt"/>
              </a:rPr>
              <a:t>Basına bilgi ve demeç verme ile ilgili kısıtlamalar (md.15)</a:t>
            </a:r>
          </a:p>
          <a:p>
            <a:r>
              <a:rPr lang="tr-TR" sz="2900" dirty="0" smtClean="0">
                <a:latin typeface="+mj-lt"/>
              </a:rPr>
              <a:t> </a:t>
            </a:r>
            <a:r>
              <a:rPr lang="tr-TR" sz="2900" dirty="0">
                <a:latin typeface="+mj-lt"/>
              </a:rPr>
              <a:t>Resmi belge, araç ve gereçlerin özel işlerde kullanılmaması (md.16)</a:t>
            </a:r>
          </a:p>
          <a:p>
            <a:endParaRPr lang="tr-TR" dirty="0"/>
          </a:p>
        </p:txBody>
      </p:sp>
    </p:spTree>
    <p:extLst>
      <p:ext uri="{BB962C8B-B14F-4D97-AF65-F5344CB8AC3E}">
        <p14:creationId xmlns:p14="http://schemas.microsoft.com/office/powerpoint/2010/main" val="2417096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2400" dirty="0" smtClean="0"/>
              <a:t>5176 SAYILI KAMU </a:t>
            </a:r>
            <a:r>
              <a:rPr lang="tr-TR" sz="2400" dirty="0"/>
              <a:t>GÖREVLİLERİ ETİK KURULU KURULMASI VE BAZI KANUNLARDA DEĞİŞİKLİK YAPILMASI HAKKINDA KANUN</a:t>
            </a:r>
          </a:p>
        </p:txBody>
      </p:sp>
      <p:sp>
        <p:nvSpPr>
          <p:cNvPr id="3" name="İçerik Yer Tutucusu 2"/>
          <p:cNvSpPr>
            <a:spLocks noGrp="1"/>
          </p:cNvSpPr>
          <p:nvPr>
            <p:ph idx="1"/>
          </p:nvPr>
        </p:nvSpPr>
        <p:spPr/>
        <p:txBody>
          <a:bodyPr>
            <a:normAutofit/>
          </a:bodyPr>
          <a:lstStyle/>
          <a:p>
            <a:r>
              <a:rPr lang="tr-TR" dirty="0" smtClean="0">
                <a:latin typeface="+mj-lt"/>
              </a:rPr>
              <a:t>Bu </a:t>
            </a:r>
            <a:r>
              <a:rPr lang="tr-TR" dirty="0">
                <a:latin typeface="+mj-lt"/>
              </a:rPr>
              <a:t>Kanunun amacı, kamu görevlilerinin uymaları gereken saydamlık, tarafsızlık, dürüstlük, hesap verebilirlik, kamu yararını gözetme gibi etik davranış ilkeleri belirlemek ve uygulamayı gözetmek üzere Kamu Görevlileri Etik Kurulunun kuruluş, görev ve çalışma usul ve esaslarının belirlenmesidir. </a:t>
            </a:r>
          </a:p>
        </p:txBody>
      </p:sp>
    </p:spTree>
    <p:extLst>
      <p:ext uri="{BB962C8B-B14F-4D97-AF65-F5344CB8AC3E}">
        <p14:creationId xmlns:p14="http://schemas.microsoft.com/office/powerpoint/2010/main" val="4024637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latin typeface="+mj-lt"/>
              </a:rPr>
              <a:t>Bu Kanun, genel bütçeye dahil daireler, </a:t>
            </a:r>
            <a:r>
              <a:rPr lang="tr-TR" dirty="0" smtClean="0">
                <a:latin typeface="+mj-lt"/>
              </a:rPr>
              <a:t>özel bütçeli </a:t>
            </a:r>
            <a:r>
              <a:rPr lang="tr-TR" dirty="0">
                <a:latin typeface="+mj-lt"/>
              </a:rPr>
              <a:t>idareler, kamu iktisadi teşebbüsleri, döner sermayeli kuruluşlar, mahalli idareler ve bunların birlikleri, kamu tüzel kişiliğini haiz olarak kurul, üst kurul, kurum, enstitü, teşebbüs, teşekkül, fon ve sair adlarla kurulmuş olan bütün kamu kurum ve kuruluşlarında çalışan; yönetim ve denetim kurulu ile kurul, üst kurul başkan ve üyeleri dahil tüm personeli </a:t>
            </a:r>
            <a:r>
              <a:rPr lang="tr-TR" dirty="0" smtClean="0">
                <a:latin typeface="+mj-lt"/>
              </a:rPr>
              <a:t>kapsar.</a:t>
            </a:r>
          </a:p>
          <a:p>
            <a:r>
              <a:rPr lang="tr-TR" dirty="0">
                <a:latin typeface="+mj-lt"/>
              </a:rPr>
              <a:t>Cumhurbaşkanı, Türkiye Büyük Millet Meclisi üyeleri, Bakanlar Kurulu üyeleri, Türk Silahlı Kuvvetleri, yargı mensupları ve üniversiteler hakkında bu Yönetmelik hükümleri uygulanmaz</a:t>
            </a:r>
            <a:r>
              <a:rPr lang="tr-TR" dirty="0" smtClean="0">
                <a:latin typeface="+mj-lt"/>
              </a:rPr>
              <a:t>.(Kanun,md.1)</a:t>
            </a:r>
            <a:endParaRPr lang="tr-TR" dirty="0">
              <a:latin typeface="+mj-lt"/>
            </a:endParaRPr>
          </a:p>
        </p:txBody>
      </p:sp>
    </p:spTree>
    <p:extLst>
      <p:ext uri="{BB962C8B-B14F-4D97-AF65-F5344CB8AC3E}">
        <p14:creationId xmlns:p14="http://schemas.microsoft.com/office/powerpoint/2010/main" val="13580890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Kuruluş</a:t>
            </a:r>
          </a:p>
        </p:txBody>
      </p:sp>
      <p:sp>
        <p:nvSpPr>
          <p:cNvPr id="3" name="İçerik Yer Tutucusu 2"/>
          <p:cNvSpPr>
            <a:spLocks noGrp="1"/>
          </p:cNvSpPr>
          <p:nvPr>
            <p:ph idx="1"/>
          </p:nvPr>
        </p:nvSpPr>
        <p:spPr/>
        <p:txBody>
          <a:bodyPr>
            <a:normAutofit/>
          </a:bodyPr>
          <a:lstStyle/>
          <a:p>
            <a:r>
              <a:rPr lang="tr-TR" dirty="0" smtClean="0"/>
              <a:t> </a:t>
            </a:r>
            <a:r>
              <a:rPr lang="tr-TR" dirty="0">
                <a:latin typeface="+mj-lt"/>
              </a:rPr>
              <a:t>Bu Kanunda yazılı görevleri yerine getirmek üzere Başbakanlık bünyesinde Kamu Görevlileri Etik Kurulu (Kurul) kurulmuştur. </a:t>
            </a:r>
            <a:endParaRPr lang="tr-TR" dirty="0" smtClean="0">
              <a:latin typeface="+mj-lt"/>
            </a:endParaRPr>
          </a:p>
          <a:p>
            <a:r>
              <a:rPr lang="tr-TR" dirty="0" smtClean="0">
                <a:latin typeface="+mj-lt"/>
              </a:rPr>
              <a:t>Bakanlar </a:t>
            </a:r>
            <a:r>
              <a:rPr lang="tr-TR" dirty="0">
                <a:latin typeface="+mj-lt"/>
              </a:rPr>
              <a:t>Kurulu, bu Kanun kapsamındaki konularda her türlü kararları almak ve uygulamak üzere; </a:t>
            </a:r>
          </a:p>
        </p:txBody>
      </p:sp>
    </p:spTree>
    <p:extLst>
      <p:ext uri="{BB962C8B-B14F-4D97-AF65-F5344CB8AC3E}">
        <p14:creationId xmlns:p14="http://schemas.microsoft.com/office/powerpoint/2010/main" val="19596152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latin typeface="+mj-lt"/>
              </a:rPr>
              <a:t>a) Bakanlık görevi yapmış olanlar arasından bir üye</a:t>
            </a:r>
            <a:r>
              <a:rPr lang="tr-TR" dirty="0" smtClean="0">
                <a:latin typeface="+mj-lt"/>
              </a:rPr>
              <a:t>,</a:t>
            </a:r>
          </a:p>
          <a:p>
            <a:r>
              <a:rPr lang="tr-TR" dirty="0" smtClean="0">
                <a:latin typeface="+mj-lt"/>
              </a:rPr>
              <a:t>b</a:t>
            </a:r>
            <a:r>
              <a:rPr lang="tr-TR" dirty="0">
                <a:latin typeface="+mj-lt"/>
              </a:rPr>
              <a:t>) İl belediye başkanlığı yapmış olanlar arasından bir üye</a:t>
            </a:r>
            <a:r>
              <a:rPr lang="tr-TR" dirty="0" smtClean="0">
                <a:latin typeface="+mj-lt"/>
              </a:rPr>
              <a:t>,</a:t>
            </a:r>
          </a:p>
          <a:p>
            <a:r>
              <a:rPr lang="tr-TR" dirty="0" smtClean="0">
                <a:latin typeface="+mj-lt"/>
              </a:rPr>
              <a:t> </a:t>
            </a:r>
            <a:r>
              <a:rPr lang="tr-TR" dirty="0">
                <a:latin typeface="+mj-lt"/>
              </a:rPr>
              <a:t>c) Yargıtay, Danıştay, Sayıştay üyeliği görevlerinden emekliye ayrılanlar arasından üç üye, </a:t>
            </a:r>
            <a:endParaRPr lang="tr-TR" dirty="0" smtClean="0">
              <a:latin typeface="+mj-lt"/>
            </a:endParaRPr>
          </a:p>
          <a:p>
            <a:r>
              <a:rPr lang="tr-TR" dirty="0" smtClean="0">
                <a:latin typeface="+mj-lt"/>
              </a:rPr>
              <a:t>d</a:t>
            </a:r>
            <a:r>
              <a:rPr lang="tr-TR" dirty="0">
                <a:latin typeface="+mj-lt"/>
              </a:rPr>
              <a:t>) Müsteşarlık, büyükelçilik, valilik, bağımsız ve düzenleyici kurul başkanlığı görevlerinde bulunmuş veya bu görevlerden emekliye ayrılanlar arasından üç üye, </a:t>
            </a:r>
          </a:p>
        </p:txBody>
      </p:sp>
    </p:spTree>
    <p:extLst>
      <p:ext uri="{BB962C8B-B14F-4D97-AF65-F5344CB8AC3E}">
        <p14:creationId xmlns:p14="http://schemas.microsoft.com/office/powerpoint/2010/main" val="4202360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mj-lt"/>
              </a:rPr>
              <a:t>e) Üniversitelerde rektörlük veya dekanlık görevlerinde bulunmuş öğretim üyeleri veya bunların emeklileri arasından iki üye, </a:t>
            </a:r>
            <a:endParaRPr lang="tr-TR" dirty="0" smtClean="0">
              <a:latin typeface="+mj-lt"/>
            </a:endParaRPr>
          </a:p>
          <a:p>
            <a:r>
              <a:rPr lang="tr-TR" dirty="0" smtClean="0">
                <a:latin typeface="+mj-lt"/>
              </a:rPr>
              <a:t>f</a:t>
            </a:r>
            <a:r>
              <a:rPr lang="tr-TR" dirty="0">
                <a:latin typeface="+mj-lt"/>
              </a:rPr>
              <a:t>) Kamu kurumu niteliğindeki meslek kuruluşlarında en üst kademe yöneticiliği yapmış olanlar arasından bir üye, </a:t>
            </a:r>
            <a:endParaRPr lang="tr-TR" dirty="0" smtClean="0">
              <a:latin typeface="+mj-lt"/>
            </a:endParaRPr>
          </a:p>
          <a:p>
            <a:r>
              <a:rPr lang="tr-TR" dirty="0" smtClean="0">
                <a:latin typeface="+mj-lt"/>
              </a:rPr>
              <a:t>Olmak </a:t>
            </a:r>
            <a:r>
              <a:rPr lang="tr-TR" dirty="0">
                <a:latin typeface="+mj-lt"/>
              </a:rPr>
              <a:t>üzere toplam </a:t>
            </a:r>
            <a:r>
              <a:rPr lang="tr-TR" dirty="0" err="1">
                <a:latin typeface="+mj-lt"/>
              </a:rPr>
              <a:t>onbir</a:t>
            </a:r>
            <a:r>
              <a:rPr lang="tr-TR" dirty="0">
                <a:latin typeface="+mj-lt"/>
              </a:rPr>
              <a:t> üyeyi biri Başkan olmak üzere seçer ve atar. </a:t>
            </a:r>
            <a:r>
              <a:rPr lang="tr-TR" dirty="0" smtClean="0">
                <a:latin typeface="+mj-lt"/>
              </a:rPr>
              <a:t>(Kanun,md.2</a:t>
            </a:r>
            <a:r>
              <a:rPr lang="tr-TR" dirty="0" smtClean="0"/>
              <a:t>)</a:t>
            </a:r>
            <a:endParaRPr lang="tr-TR" dirty="0"/>
          </a:p>
          <a:p>
            <a:endParaRPr lang="tr-TR" dirty="0"/>
          </a:p>
        </p:txBody>
      </p:sp>
    </p:spTree>
    <p:extLst>
      <p:ext uri="{BB962C8B-B14F-4D97-AF65-F5344CB8AC3E}">
        <p14:creationId xmlns:p14="http://schemas.microsoft.com/office/powerpoint/2010/main" val="28385396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latin typeface="+mj-lt"/>
              </a:rPr>
              <a:t>Kurul, kamu görevlilerinin görevlerini yürütürken uymaları gereken etik davranış ilkelerini hazırlayacağı yönetmeliklerle belirlemek, etik davranış ilkelerinin ihlâl edildiği iddiasıyla </a:t>
            </a:r>
            <a:r>
              <a:rPr lang="tr-TR" dirty="0" err="1">
                <a:latin typeface="+mj-lt"/>
              </a:rPr>
              <a:t>re’sen</a:t>
            </a:r>
            <a:r>
              <a:rPr lang="tr-TR" dirty="0">
                <a:latin typeface="+mj-lt"/>
              </a:rPr>
              <a:t> veya yapılacak başvurular üzerine gerekli inceleme ve araştırmayı yaparak sonucu ilgili makamlara bildirmek, kamuda etik kültürünü yerleştirmek üzere çalışmalar yapmak veya yaptırmak ve bu konuda yapılacak çalışmalara destek olmakla görevli ve yetkilidir</a:t>
            </a:r>
            <a:r>
              <a:rPr lang="tr-TR" dirty="0" smtClean="0">
                <a:latin typeface="+mj-lt"/>
              </a:rPr>
              <a:t>.(Kanun,md.3)</a:t>
            </a:r>
            <a:endParaRPr lang="tr-TR" dirty="0">
              <a:latin typeface="+mj-lt"/>
            </a:endParaRPr>
          </a:p>
        </p:txBody>
      </p:sp>
    </p:spTree>
    <p:extLst>
      <p:ext uri="{BB962C8B-B14F-4D97-AF65-F5344CB8AC3E}">
        <p14:creationId xmlns:p14="http://schemas.microsoft.com/office/powerpoint/2010/main" val="23585408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Kurula veya yetkili disiplin kurullarına başvuru</a:t>
            </a:r>
          </a:p>
        </p:txBody>
      </p:sp>
      <p:sp>
        <p:nvSpPr>
          <p:cNvPr id="3" name="İçerik Yer Tutucusu 2"/>
          <p:cNvSpPr>
            <a:spLocks noGrp="1"/>
          </p:cNvSpPr>
          <p:nvPr>
            <p:ph idx="1"/>
          </p:nvPr>
        </p:nvSpPr>
        <p:spPr/>
        <p:txBody>
          <a:bodyPr>
            <a:normAutofit/>
          </a:bodyPr>
          <a:lstStyle/>
          <a:p>
            <a:r>
              <a:rPr lang="tr-TR" dirty="0" smtClean="0">
                <a:latin typeface="+mj-lt"/>
              </a:rPr>
              <a:t>Bu </a:t>
            </a:r>
            <a:r>
              <a:rPr lang="tr-TR" dirty="0">
                <a:latin typeface="+mj-lt"/>
              </a:rPr>
              <a:t>Kanun kapsamındaki kamu kurum ve kuruluşlarında etik davranış ilkelerine aykırı uygulamalar bulunduğu iddiasıyla, en az genel müdür veya eşiti seviyedeki kamu görevlileri hakkında Kurula </a:t>
            </a:r>
            <a:r>
              <a:rPr lang="tr-TR" dirty="0" smtClean="0">
                <a:latin typeface="+mj-lt"/>
              </a:rPr>
              <a:t>başvurulabilir</a:t>
            </a:r>
            <a:r>
              <a:rPr lang="tr-TR" dirty="0" smtClean="0"/>
              <a:t>.</a:t>
            </a:r>
            <a:endParaRPr lang="tr-TR" dirty="0"/>
          </a:p>
        </p:txBody>
      </p:sp>
    </p:spTree>
    <p:extLst>
      <p:ext uri="{BB962C8B-B14F-4D97-AF65-F5344CB8AC3E}">
        <p14:creationId xmlns:p14="http://schemas.microsoft.com/office/powerpoint/2010/main" val="27727125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55000" lnSpcReduction="20000"/>
          </a:bodyPr>
          <a:lstStyle/>
          <a:p>
            <a:pPr marL="109728" indent="0">
              <a:buNone/>
            </a:pPr>
            <a:r>
              <a:rPr lang="tr-TR" dirty="0">
                <a:latin typeface="+mj-lt"/>
              </a:rPr>
              <a:t>KAMU GÖREVLİLERİ ETİK KURULUNUN YETKİ ALANINA GİREN EN AZ GENEL MÜDÜR, EŞİTİ VE ÜSTÜ KAMU GÖREVLİLERİ</a:t>
            </a:r>
          </a:p>
          <a:p>
            <a:pPr marL="109728" indent="0">
              <a:buNone/>
            </a:pPr>
            <a:endParaRPr lang="tr-TR" dirty="0" smtClean="0">
              <a:latin typeface="+mj-lt"/>
            </a:endParaRPr>
          </a:p>
          <a:p>
            <a:pPr marL="109728" indent="0">
              <a:buNone/>
            </a:pPr>
            <a:r>
              <a:rPr lang="tr-TR" dirty="0" smtClean="0">
                <a:latin typeface="+mj-lt"/>
              </a:rPr>
              <a:t>A</a:t>
            </a:r>
            <a:r>
              <a:rPr lang="tr-TR" dirty="0">
                <a:latin typeface="+mj-lt"/>
              </a:rPr>
              <a:t>) TBMM ve Cumhurbaşkanlığı Genel Sekreterliğinde</a:t>
            </a:r>
          </a:p>
          <a:p>
            <a:pPr marL="109728" indent="0">
              <a:buNone/>
            </a:pPr>
            <a:r>
              <a:rPr lang="tr-TR" dirty="0">
                <a:latin typeface="+mj-lt"/>
              </a:rPr>
              <a:t>- Genel Sekreter</a:t>
            </a:r>
          </a:p>
          <a:p>
            <a:pPr marL="109728" indent="0">
              <a:buNone/>
            </a:pPr>
            <a:r>
              <a:rPr lang="tr-TR" dirty="0">
                <a:latin typeface="+mj-lt"/>
              </a:rPr>
              <a:t>- Genel Sekreter Yardımcısı</a:t>
            </a:r>
          </a:p>
          <a:p>
            <a:pPr marL="109728" indent="0">
              <a:buNone/>
            </a:pPr>
            <a:r>
              <a:rPr lang="tr-TR" dirty="0">
                <a:latin typeface="+mj-lt"/>
              </a:rPr>
              <a:t>- Devlet Denetleme Kurulu Üyeleri</a:t>
            </a:r>
          </a:p>
          <a:p>
            <a:pPr marL="109728" indent="0">
              <a:buNone/>
            </a:pPr>
            <a:r>
              <a:rPr lang="tr-TR" dirty="0">
                <a:latin typeface="+mj-lt"/>
              </a:rPr>
              <a:t>B)</a:t>
            </a:r>
          </a:p>
          <a:p>
            <a:pPr marL="109728" indent="0">
              <a:buNone/>
            </a:pPr>
            <a:r>
              <a:rPr lang="tr-TR" dirty="0">
                <a:latin typeface="+mj-lt"/>
              </a:rPr>
              <a:t>1 — Başbakanlık ve Bakanlıklarda</a:t>
            </a:r>
          </a:p>
          <a:p>
            <a:pPr marL="109728" indent="0">
              <a:buNone/>
            </a:pPr>
            <a:r>
              <a:rPr lang="tr-TR" dirty="0">
                <a:latin typeface="+mj-lt"/>
              </a:rPr>
              <a:t>- Müsteşar</a:t>
            </a:r>
          </a:p>
          <a:p>
            <a:pPr marL="109728" indent="0">
              <a:buNone/>
            </a:pPr>
            <a:r>
              <a:rPr lang="tr-TR" dirty="0">
                <a:latin typeface="+mj-lt"/>
              </a:rPr>
              <a:t>- Müsteşar Yardımcısı</a:t>
            </a:r>
          </a:p>
          <a:p>
            <a:pPr marL="109728" indent="0">
              <a:buNone/>
            </a:pPr>
            <a:r>
              <a:rPr lang="tr-TR" dirty="0">
                <a:latin typeface="+mj-lt"/>
              </a:rPr>
              <a:t>- Genel Müdür</a:t>
            </a:r>
          </a:p>
          <a:p>
            <a:pPr marL="109728" indent="0">
              <a:buNone/>
            </a:pPr>
            <a:r>
              <a:rPr lang="tr-TR" dirty="0">
                <a:latin typeface="+mj-lt"/>
              </a:rPr>
              <a:t>- Teftiş Kurulu Başkanı</a:t>
            </a:r>
          </a:p>
          <a:p>
            <a:pPr marL="109728" indent="0">
              <a:buNone/>
            </a:pPr>
            <a:r>
              <a:rPr lang="tr-TR" dirty="0">
                <a:latin typeface="+mj-lt"/>
              </a:rPr>
              <a:t>   - Kurul Başkanı (Ek göstergesi 6400 ve üzerinde olanlar)</a:t>
            </a:r>
          </a:p>
          <a:p>
            <a:pPr marL="109728" indent="0">
              <a:buNone/>
            </a:pPr>
            <a:r>
              <a:rPr lang="tr-TR" dirty="0">
                <a:latin typeface="+mj-lt"/>
              </a:rPr>
              <a:t>- Valiler</a:t>
            </a:r>
          </a:p>
          <a:p>
            <a:pPr marL="109728" indent="0">
              <a:buNone/>
            </a:pPr>
            <a:r>
              <a:rPr lang="tr-TR" dirty="0">
                <a:latin typeface="+mj-lt"/>
              </a:rPr>
              <a:t>- Kaymakamlar</a:t>
            </a:r>
          </a:p>
          <a:p>
            <a:pPr marL="109728" indent="0">
              <a:buNone/>
            </a:pPr>
            <a:r>
              <a:rPr lang="tr-TR" dirty="0">
                <a:latin typeface="+mj-lt"/>
              </a:rPr>
              <a:t>- Büyükelçiler, Daimi Temsilciler</a:t>
            </a:r>
          </a:p>
          <a:p>
            <a:pPr marL="109728" indent="0">
              <a:buNone/>
            </a:pPr>
            <a:r>
              <a:rPr lang="tr-TR" dirty="0">
                <a:latin typeface="+mj-lt"/>
              </a:rPr>
              <a:t>- Başbakan </a:t>
            </a:r>
            <a:r>
              <a:rPr lang="tr-TR" dirty="0" err="1" smtClean="0">
                <a:latin typeface="+mj-lt"/>
              </a:rPr>
              <a:t>Başmüşaviri</a:t>
            </a:r>
            <a:endParaRPr lang="tr-TR" dirty="0">
              <a:latin typeface="+mj-lt"/>
            </a:endParaRPr>
          </a:p>
        </p:txBody>
      </p:sp>
      <p:sp>
        <p:nvSpPr>
          <p:cNvPr id="6" name="Rectangle 3"/>
          <p:cNvSpPr>
            <a:spLocks noGrp="1" noChangeArrowheads="1"/>
          </p:cNvSpPr>
          <p:nvPr>
            <p:ph type="title"/>
          </p:nvPr>
        </p:nvSpPr>
        <p:spPr bwMode="auto">
          <a:xfrm>
            <a:off x="457199" y="1176263"/>
            <a:ext cx="7859217"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fontAlgn="base" hangingPunct="0">
              <a:spcAft>
                <a:spcPct val="0"/>
              </a:spcAft>
            </a:pPr>
            <a:r>
              <a:rPr kumimoji="0" lang="tr-TR" altLang="tr-TR" sz="1600" b="1" i="0" u="none" strike="noStrike" cap="none" normalizeH="0" baseline="0" dirty="0" smtClean="0">
                <a:ln>
                  <a:noFill/>
                </a:ln>
                <a:solidFill>
                  <a:srgbClr val="1C283D"/>
                </a:solidFill>
                <a:effectLst/>
                <a:ea typeface="MS PGothic" panose="020B0600070205080204" pitchFamily="34" charset="-128"/>
              </a:rPr>
              <a:t>KAMU GÖREVLİLERİ ETİK DAVRANIŞ İLKELERİ İLE BAŞVURU USUL VE ESASLARI HAKKINDA YÖNETMELİK E GÖRE</a:t>
            </a:r>
            <a:r>
              <a:rPr kumimoji="0" lang="tr-TR" altLang="tr-TR" sz="1600" b="1" i="0" u="none" strike="noStrike" cap="none" normalizeH="0" dirty="0" smtClean="0">
                <a:ln>
                  <a:noFill/>
                </a:ln>
                <a:solidFill>
                  <a:srgbClr val="1C283D"/>
                </a:solidFill>
                <a:effectLst/>
                <a:ea typeface="MS PGothic" panose="020B0600070205080204" pitchFamily="34" charset="-128"/>
              </a:rPr>
              <a:t> </a:t>
            </a:r>
            <a:r>
              <a:rPr lang="tr-TR" sz="1600" b="1" dirty="0" smtClean="0"/>
              <a:t>KURULCA GENEL MÜDÜR DÜZEYİNDE OLDUKLARI KABUL EDİLEN EK-2 LİSTEDE BULUNAN UNVANLAR</a:t>
            </a:r>
            <a:r>
              <a:rPr kumimoji="0" lang="tr-TR" altLang="tr-TR" sz="1600" b="1" i="0" u="none" strike="noStrike" cap="none" normalizeH="0" baseline="0" dirty="0" smtClean="0">
                <a:ln>
                  <a:noFill/>
                </a:ln>
                <a:solidFill>
                  <a:schemeClr val="tx1"/>
                </a:solidFill>
                <a:effectLst/>
              </a:rPr>
              <a:t/>
            </a:r>
            <a:br>
              <a:rPr kumimoji="0" lang="tr-TR" altLang="tr-TR" sz="1600" b="1" i="0" u="none" strike="noStrike" cap="none" normalizeH="0" baseline="0" dirty="0" smtClean="0">
                <a:ln>
                  <a:noFill/>
                </a:ln>
                <a:solidFill>
                  <a:schemeClr val="tx1"/>
                </a:solidFill>
                <a:effectLst/>
              </a:rPr>
            </a:br>
            <a:r>
              <a:rPr kumimoji="0" lang="tr-TR" altLang="tr-TR" sz="1100" b="1" i="0" u="none" strike="noStrike" cap="none" normalizeH="0" baseline="0" dirty="0" smtClean="0">
                <a:ln>
                  <a:noFill/>
                </a:ln>
                <a:solidFill>
                  <a:srgbClr val="1C283D"/>
                </a:solidFill>
                <a:effectLst/>
                <a:latin typeface="Calibri" panose="020F0502020204030204" pitchFamily="34" charset="0"/>
                <a:ea typeface="MS PGothic" panose="020B0600070205080204" pitchFamily="34" charset="-128"/>
              </a:rPr>
              <a:t> </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880568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marL="109728" indent="0">
              <a:buNone/>
            </a:pPr>
            <a:r>
              <a:rPr lang="tr-TR" dirty="0">
                <a:latin typeface="+mj-lt"/>
              </a:rPr>
              <a:t>2 — Bağlı-İlgili ve İlişkili Kurum ve Kuruluşlarda</a:t>
            </a:r>
          </a:p>
          <a:p>
            <a:pPr marL="109728" indent="0">
              <a:buNone/>
            </a:pPr>
            <a:r>
              <a:rPr lang="tr-TR" dirty="0">
                <a:latin typeface="+mj-lt"/>
              </a:rPr>
              <a:t>- Müsteşar</a:t>
            </a:r>
          </a:p>
          <a:p>
            <a:pPr marL="109728" indent="0">
              <a:buNone/>
            </a:pPr>
            <a:r>
              <a:rPr lang="tr-TR" dirty="0">
                <a:latin typeface="+mj-lt"/>
              </a:rPr>
              <a:t>- YÖK Başkanı, Yürütme Kurulu Üyeleri, Genel Sekreteri ve ÖSYM Başkanı</a:t>
            </a:r>
          </a:p>
          <a:p>
            <a:pPr marL="109728" indent="0">
              <a:buNone/>
            </a:pPr>
            <a:r>
              <a:rPr lang="tr-TR" dirty="0">
                <a:latin typeface="+mj-lt"/>
              </a:rPr>
              <a:t>- Müsteşar Yardımcısı</a:t>
            </a:r>
          </a:p>
          <a:p>
            <a:pPr marL="109728" indent="0">
              <a:buNone/>
            </a:pPr>
            <a:r>
              <a:rPr lang="tr-TR" dirty="0">
                <a:latin typeface="+mj-lt"/>
              </a:rPr>
              <a:t>- Genel Müdür</a:t>
            </a:r>
          </a:p>
          <a:p>
            <a:pPr marL="109728" indent="0">
              <a:buNone/>
            </a:pPr>
            <a:r>
              <a:rPr lang="tr-TR" dirty="0">
                <a:latin typeface="+mj-lt"/>
              </a:rPr>
              <a:t>- Teftiş Kurulu Başkanı ve Diğer Denetim Kurullarının Başkanları</a:t>
            </a:r>
          </a:p>
          <a:p>
            <a:pPr marL="109728" indent="0">
              <a:buNone/>
            </a:pPr>
            <a:r>
              <a:rPr lang="tr-TR" dirty="0">
                <a:latin typeface="+mj-lt"/>
              </a:rPr>
              <a:t>- Genel Sekreter ve Genel Sekreter Yardımcıları (ek göstergesi 6400 ve üzeri)</a:t>
            </a:r>
          </a:p>
          <a:p>
            <a:pPr marL="109728" indent="0">
              <a:buNone/>
            </a:pPr>
            <a:r>
              <a:rPr lang="tr-TR" dirty="0">
                <a:latin typeface="+mj-lt"/>
              </a:rPr>
              <a:t>- Başkan (ek göstergesi 6400 ve üzeri olanlar)</a:t>
            </a:r>
          </a:p>
          <a:p>
            <a:pPr marL="109728" indent="0">
              <a:buNone/>
            </a:pPr>
            <a:r>
              <a:rPr lang="tr-TR" dirty="0">
                <a:latin typeface="+mj-lt"/>
              </a:rPr>
              <a:t>- Düzenleyici ve denetleyici Kurum ve Kurul Başkan ve Yardımcıları</a:t>
            </a:r>
          </a:p>
          <a:p>
            <a:pPr marL="109728" indent="0">
              <a:buNone/>
            </a:pPr>
            <a:r>
              <a:rPr lang="tr-TR" dirty="0">
                <a:latin typeface="+mj-lt"/>
              </a:rPr>
              <a:t>- Kurul Üyeleri</a:t>
            </a:r>
          </a:p>
          <a:p>
            <a:pPr marL="109728" indent="0">
              <a:buNone/>
            </a:pPr>
            <a:r>
              <a:rPr lang="tr-TR" dirty="0">
                <a:latin typeface="+mj-lt"/>
              </a:rPr>
              <a:t>- Kurum ve Kuruluş Başkan Yardımcıları (ek göstergesi 6400 ve üzeri olanlar)</a:t>
            </a:r>
          </a:p>
          <a:p>
            <a:pPr marL="109728" indent="0">
              <a:buNone/>
            </a:pPr>
            <a:r>
              <a:rPr lang="tr-TR" dirty="0">
                <a:latin typeface="+mj-lt"/>
              </a:rPr>
              <a:t>- Kamu İktisadi Teşekkülleri ve bağlı ortaklıklarının Genel Müdürü</a:t>
            </a:r>
          </a:p>
          <a:p>
            <a:pPr marL="109728" indent="0">
              <a:buNone/>
            </a:pPr>
            <a:r>
              <a:rPr lang="tr-TR" dirty="0">
                <a:latin typeface="+mj-lt"/>
              </a:rPr>
              <a:t>- Kamu İktisadi Teşekkülleri Yönetim ve Denetim Kurulu Üyeleri</a:t>
            </a:r>
          </a:p>
          <a:p>
            <a:endParaRPr lang="tr-TR" dirty="0"/>
          </a:p>
        </p:txBody>
      </p:sp>
    </p:spTree>
    <p:extLst>
      <p:ext uri="{BB962C8B-B14F-4D97-AF65-F5344CB8AC3E}">
        <p14:creationId xmlns:p14="http://schemas.microsoft.com/office/powerpoint/2010/main" val="2435780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ETİK NEDİR?</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latin typeface="+mj-lt"/>
              </a:rPr>
              <a:t>Etik, (Yunanca </a:t>
            </a:r>
            <a:r>
              <a:rPr lang="tr-TR" dirty="0" err="1">
                <a:latin typeface="+mj-lt"/>
              </a:rPr>
              <a:t>ethike</a:t>
            </a:r>
            <a:r>
              <a:rPr lang="tr-TR" dirty="0">
                <a:latin typeface="+mj-lt"/>
              </a:rPr>
              <a:t>, Latince </a:t>
            </a:r>
            <a:r>
              <a:rPr lang="tr-TR" dirty="0" err="1">
                <a:latin typeface="+mj-lt"/>
              </a:rPr>
              <a:t>ethica</a:t>
            </a:r>
            <a:r>
              <a:rPr lang="tr-TR" dirty="0">
                <a:latin typeface="+mj-lt"/>
              </a:rPr>
              <a:t>) felsefenin bir disiplini olup ‘‘iyinin ne olduğunu araştıran; insanın olup bitenler karşısında takındığı tavırları çözümleyen, ‘‘ne yapmalıyız?’’ sorusuna aranan yanıtları temellendiren; eylemde bulunma ile bilme, eylem ile bilgi arasındaki ilişkileri inceleyen felsefe dalıdır’’ (</a:t>
            </a:r>
            <a:r>
              <a:rPr lang="tr-TR" dirty="0" err="1">
                <a:latin typeface="+mj-lt"/>
              </a:rPr>
              <a:t>Çotuksöken</a:t>
            </a:r>
            <a:r>
              <a:rPr lang="tr-TR" dirty="0">
                <a:latin typeface="+mj-lt"/>
              </a:rPr>
              <a:t>, 2006, 15). </a:t>
            </a:r>
          </a:p>
          <a:p>
            <a:r>
              <a:rPr lang="tr-TR" dirty="0" smtClean="0">
                <a:latin typeface="+mj-lt"/>
              </a:rPr>
              <a:t>Etik, kişinin davranışlarına temel olan ahlak ilkelerinin tümüdür. İnsanlara ‘işlerin nasıl yapılması gerektiğini’ belirlemede yardımcı olan kılavuz değerler, ilkeler ve standartlardır. (Kamu Görevlileri </a:t>
            </a:r>
            <a:r>
              <a:rPr lang="tr-TR" dirty="0">
                <a:latin typeface="+mj-lt"/>
              </a:rPr>
              <a:t>E</a:t>
            </a:r>
            <a:r>
              <a:rPr lang="tr-TR" dirty="0" smtClean="0">
                <a:latin typeface="+mj-lt"/>
              </a:rPr>
              <a:t>tik </a:t>
            </a:r>
            <a:r>
              <a:rPr lang="tr-TR" dirty="0">
                <a:latin typeface="+mj-lt"/>
              </a:rPr>
              <a:t>R</a:t>
            </a:r>
            <a:r>
              <a:rPr lang="tr-TR" dirty="0" smtClean="0">
                <a:latin typeface="+mj-lt"/>
              </a:rPr>
              <a:t>ehberi)</a:t>
            </a:r>
          </a:p>
          <a:p>
            <a:endParaRPr lang="tr-TR" dirty="0" smtClean="0"/>
          </a:p>
          <a:p>
            <a:pPr marL="109728" indent="0">
              <a:buNone/>
            </a:pPr>
            <a:endParaRPr lang="tr-TR" altLang="tr-TR" b="1" dirty="0"/>
          </a:p>
          <a:p>
            <a:endParaRPr lang="tr-TR" dirty="0"/>
          </a:p>
        </p:txBody>
      </p:sp>
    </p:spTree>
    <p:extLst>
      <p:ext uri="{BB962C8B-B14F-4D97-AF65-F5344CB8AC3E}">
        <p14:creationId xmlns:p14="http://schemas.microsoft.com/office/powerpoint/2010/main" val="36379594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marL="109728" indent="0">
              <a:buNone/>
            </a:pPr>
            <a:r>
              <a:rPr lang="tr-TR" dirty="0">
                <a:latin typeface="+mj-lt"/>
              </a:rPr>
              <a:t>C) Mahalli İdarelerde</a:t>
            </a:r>
          </a:p>
          <a:p>
            <a:pPr marL="109728" indent="0">
              <a:buNone/>
            </a:pPr>
            <a:r>
              <a:rPr lang="tr-TR" dirty="0">
                <a:latin typeface="+mj-lt"/>
              </a:rPr>
              <a:t>- Büyükşehir Belediye Başkanı</a:t>
            </a:r>
          </a:p>
          <a:p>
            <a:pPr marL="109728" indent="0">
              <a:buNone/>
            </a:pPr>
            <a:r>
              <a:rPr lang="tr-TR" dirty="0">
                <a:latin typeface="+mj-lt"/>
              </a:rPr>
              <a:t>- İl ve İlçe Belediye Başkanları</a:t>
            </a:r>
          </a:p>
          <a:p>
            <a:pPr marL="109728" indent="0">
              <a:buNone/>
            </a:pPr>
            <a:r>
              <a:rPr lang="tr-TR" dirty="0">
                <a:latin typeface="+mj-lt"/>
              </a:rPr>
              <a:t>- Büyükşehir Belediyesi Genel Sekreteri ve Genel Sekreter Yardımcıları</a:t>
            </a:r>
          </a:p>
          <a:p>
            <a:pPr marL="109728" indent="0">
              <a:buNone/>
            </a:pPr>
            <a:r>
              <a:rPr lang="tr-TR" dirty="0">
                <a:latin typeface="+mj-lt"/>
              </a:rPr>
              <a:t>- Büyükşehir Belediyesi ve Bağlı Kuruluşları Genel Müdürü</a:t>
            </a:r>
          </a:p>
          <a:p>
            <a:pPr marL="109728" indent="0">
              <a:buNone/>
            </a:pPr>
            <a:r>
              <a:rPr lang="tr-TR" dirty="0">
                <a:latin typeface="+mj-lt"/>
              </a:rPr>
              <a:t>- Büyükşehir Belediyesi Teftiş Kurulu Başkanı</a:t>
            </a:r>
          </a:p>
          <a:p>
            <a:pPr marL="109728" indent="0">
              <a:buNone/>
            </a:pPr>
            <a:r>
              <a:rPr lang="tr-TR" dirty="0">
                <a:latin typeface="+mj-lt"/>
              </a:rPr>
              <a:t>- İl Belediye ve İl Özel İdare Birlikleri ile bunların Üst Birlik Başkanları</a:t>
            </a:r>
          </a:p>
          <a:p>
            <a:pPr marL="109728" indent="0">
              <a:buNone/>
            </a:pPr>
            <a:r>
              <a:rPr lang="tr-TR" dirty="0">
                <a:latin typeface="+mj-lt"/>
              </a:rPr>
              <a:t>- Büyükşehir Belediye Şirketleri Genel Müdürleri, Yönetim ve Denetim Kurulu Üyeleri</a:t>
            </a:r>
          </a:p>
          <a:p>
            <a:pPr marL="109728" indent="0">
              <a:buNone/>
            </a:pPr>
            <a:r>
              <a:rPr lang="tr-TR" dirty="0">
                <a:latin typeface="+mj-lt"/>
              </a:rPr>
              <a:t>- Büyükşehir sınırları içindeki Belediye Başkanları</a:t>
            </a:r>
          </a:p>
          <a:p>
            <a:pPr marL="109728" indent="0">
              <a:buNone/>
            </a:pPr>
            <a:r>
              <a:rPr lang="tr-TR" dirty="0">
                <a:latin typeface="+mj-lt"/>
              </a:rPr>
              <a:t>D) Kamu kurumu niteliğindeki meslek kuruluşlarında</a:t>
            </a:r>
          </a:p>
          <a:p>
            <a:pPr marL="109728" indent="0">
              <a:buNone/>
            </a:pPr>
            <a:r>
              <a:rPr lang="tr-TR" dirty="0">
                <a:latin typeface="+mj-lt"/>
              </a:rPr>
              <a:t>- Yönetim Kurulu Başkanı</a:t>
            </a:r>
          </a:p>
          <a:p>
            <a:pPr marL="109728" indent="0">
              <a:buNone/>
            </a:pPr>
            <a:r>
              <a:rPr lang="tr-TR" dirty="0">
                <a:latin typeface="+mj-lt"/>
              </a:rPr>
              <a:t>- Üst Birliklerde Başkan, Yönetim Kurulu Üyeleri ve Genel Sekreter</a:t>
            </a:r>
          </a:p>
          <a:p>
            <a:pPr marL="109728" indent="0">
              <a:buNone/>
            </a:pPr>
            <a:r>
              <a:rPr lang="tr-TR" dirty="0">
                <a:latin typeface="+mj-lt"/>
              </a:rPr>
              <a:t>E) 5176 sayılı Kanun çerçevesinde; ilgili mevzuatında özlük hakları veya emeklilik yönünden müsteşar, müsteşar yardımcısı, genel müdür statüsünde olduğu belirtilenler, Kanun kapsamında bulunan kurum ve kuruluşlardaki diğer yönetim ve denetim kurulu üyeleri ile teşkilat yapısı ve yürüttükleri hizmetlerin niteliği dikkate alınarak Kurul tarafından en az genel müdür veya eşiti sayılan diğer Kamu Görevlileri.</a:t>
            </a:r>
          </a:p>
          <a:p>
            <a:endParaRPr lang="tr-TR" dirty="0"/>
          </a:p>
          <a:p>
            <a:endParaRPr lang="tr-TR" dirty="0"/>
          </a:p>
        </p:txBody>
      </p:sp>
    </p:spTree>
    <p:extLst>
      <p:ext uri="{BB962C8B-B14F-4D97-AF65-F5344CB8AC3E}">
        <p14:creationId xmlns:p14="http://schemas.microsoft.com/office/powerpoint/2010/main" val="38350724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latin typeface="+mj-lt"/>
              </a:rPr>
              <a:t>Diğer kamu görevlilerinin, etik davranış ilkelerine aykırı uygulamaları bulunduğu iddiasıyla yapılacak başvurular, ilgili kurumların yetkili disiplin kurullarında, Kurul tarafından çıkarılan yönetmeliklerde belirlenen etik davranış ilkelerine aykırılık olup olmadığı yönünden değerlendirilir. Değerlendirme sonucu alınan karar, ilgililere ve başvuru sahibine bildirilir. </a:t>
            </a:r>
          </a:p>
          <a:p>
            <a:endParaRPr lang="tr-TR" dirty="0"/>
          </a:p>
        </p:txBody>
      </p:sp>
    </p:spTree>
    <p:extLst>
      <p:ext uri="{BB962C8B-B14F-4D97-AF65-F5344CB8AC3E}">
        <p14:creationId xmlns:p14="http://schemas.microsoft.com/office/powerpoint/2010/main" val="5034427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latin typeface="+mj-lt"/>
              </a:rPr>
              <a:t>Başvurular, 3071 sayılı Dilekçe Hakkının Kullanılmasına Dair Kanunda belirlenen esaslara göre, medeni hakları kullanma ehliyetine sahip Türkiye Cumhuriyeti vatandaşları ile Türkiye'de ikamet eden yabancı gerçek kişiler tarafından yapılabilir. Ancak, kamu görevlilerini karalama amacı güden, haklı bir gerekçeye dayanmayan, başvuru konusuyla ilgili yeterli bilgi ve belge sunulmamış başvurular değerlendirmeye alınmaz. </a:t>
            </a:r>
          </a:p>
        </p:txBody>
      </p:sp>
    </p:spTree>
    <p:extLst>
      <p:ext uri="{BB962C8B-B14F-4D97-AF65-F5344CB8AC3E}">
        <p14:creationId xmlns:p14="http://schemas.microsoft.com/office/powerpoint/2010/main" val="36388801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latin typeface="+mj-lt"/>
              </a:rPr>
              <a:t>Yargı organlarında görülmekte olan veya yargı organlarınca karara bağlanmış bulunan uyuşmazlıklar hakkında Kurula veya yetkili disiplin kurullarına başvuru yapılamaz. İnceleme sırasında yargı yoluna gidildiği anlaşılan başvuruların işlemi durdurulur</a:t>
            </a:r>
            <a:r>
              <a:rPr lang="tr-TR" dirty="0" smtClean="0">
                <a:latin typeface="+mj-lt"/>
              </a:rPr>
              <a:t>.(Kanun,md.4)</a:t>
            </a:r>
            <a:endParaRPr lang="tr-TR" dirty="0">
              <a:latin typeface="+mj-lt"/>
            </a:endParaRPr>
          </a:p>
          <a:p>
            <a:endParaRPr lang="tr-TR" dirty="0"/>
          </a:p>
        </p:txBody>
      </p:sp>
    </p:spTree>
    <p:extLst>
      <p:ext uri="{BB962C8B-B14F-4D97-AF65-F5344CB8AC3E}">
        <p14:creationId xmlns:p14="http://schemas.microsoft.com/office/powerpoint/2010/main" val="25691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İnceleme ve araştırma</a:t>
            </a:r>
          </a:p>
        </p:txBody>
      </p:sp>
      <p:sp>
        <p:nvSpPr>
          <p:cNvPr id="3" name="İçerik Yer Tutucusu 2"/>
          <p:cNvSpPr>
            <a:spLocks noGrp="1"/>
          </p:cNvSpPr>
          <p:nvPr>
            <p:ph idx="1"/>
          </p:nvPr>
        </p:nvSpPr>
        <p:spPr/>
        <p:txBody>
          <a:bodyPr/>
          <a:lstStyle/>
          <a:p>
            <a:r>
              <a:rPr lang="tr-TR" dirty="0">
                <a:latin typeface="+mj-lt"/>
              </a:rPr>
              <a:t>Kurul, başvurular hakkındaki inceleme ve araştırmasını etik davranış ilkelerinin ihlâl edilip edilmediği çerçevesinde yürütür. Kurul, kendisine şikâyet veya ihbar yoluyla ulaşan başvurular üzerine yapacağı inceleme ve araştırmayı en geç üç ay içinde sonuçlandırmak zorundadır. Kurul, inceleme ve araştırma sonucunu ilgililere ve Başbakanlık Makamına yazılı olarak </a:t>
            </a:r>
            <a:r>
              <a:rPr lang="tr-TR" dirty="0" smtClean="0">
                <a:latin typeface="+mj-lt"/>
              </a:rPr>
              <a:t>bildirir.(Kanun,md.5)</a:t>
            </a:r>
          </a:p>
          <a:p>
            <a:endParaRPr lang="tr-TR" dirty="0"/>
          </a:p>
        </p:txBody>
      </p:sp>
    </p:spTree>
    <p:extLst>
      <p:ext uri="{BB962C8B-B14F-4D97-AF65-F5344CB8AC3E}">
        <p14:creationId xmlns:p14="http://schemas.microsoft.com/office/powerpoint/2010/main" val="12122402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Bilgi ve belge istenmesi</a:t>
            </a:r>
          </a:p>
        </p:txBody>
      </p:sp>
      <p:sp>
        <p:nvSpPr>
          <p:cNvPr id="3" name="İçerik Yer Tutucusu 2"/>
          <p:cNvSpPr>
            <a:spLocks noGrp="1"/>
          </p:cNvSpPr>
          <p:nvPr>
            <p:ph idx="1"/>
          </p:nvPr>
        </p:nvSpPr>
        <p:spPr/>
        <p:txBody>
          <a:bodyPr/>
          <a:lstStyle/>
          <a:p>
            <a:r>
              <a:rPr lang="tr-TR" dirty="0" smtClean="0">
                <a:latin typeface="+mj-lt"/>
              </a:rPr>
              <a:t>Bakanlıklar </a:t>
            </a:r>
            <a:r>
              <a:rPr lang="tr-TR" dirty="0">
                <a:latin typeface="+mj-lt"/>
              </a:rPr>
              <a:t>ve diğer kamu kurum ve kuruluşları, Kurulun başvuru konusu ile ilgili olarak istediği bilgi ve belgeleri vermek zorundadırlar. Kurul, bu Kanunun kapsamındaki kuruluşlardan ve özel kuruluşlardan ilgili temsilcileri çağırıp bilgi alma yetkisine sahiptir. </a:t>
            </a:r>
            <a:r>
              <a:rPr lang="tr-TR" dirty="0" smtClean="0">
                <a:latin typeface="+mj-lt"/>
              </a:rPr>
              <a:t>(Kanun,md.6)</a:t>
            </a:r>
          </a:p>
          <a:p>
            <a:endParaRPr lang="tr-TR" dirty="0"/>
          </a:p>
          <a:p>
            <a:pPr marL="109728" indent="0">
              <a:buNone/>
            </a:pPr>
            <a:endParaRPr lang="tr-TR" dirty="0"/>
          </a:p>
        </p:txBody>
      </p:sp>
    </p:spTree>
    <p:extLst>
      <p:ext uri="{BB962C8B-B14F-4D97-AF65-F5344CB8AC3E}">
        <p14:creationId xmlns:p14="http://schemas.microsoft.com/office/powerpoint/2010/main" val="42020502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a:t>KAMU GÖREVLİLERİ ETİK DAVRANIŞ İLKELERİ İLE BAŞVURU USUL VE ESASLARI HAKKINDA YÖNETMELİK</a:t>
            </a:r>
            <a:endParaRPr lang="tr-TR" sz="2400" dirty="0"/>
          </a:p>
        </p:txBody>
      </p:sp>
      <p:sp>
        <p:nvSpPr>
          <p:cNvPr id="3" name="İçerik Yer Tutucusu 2"/>
          <p:cNvSpPr>
            <a:spLocks noGrp="1"/>
          </p:cNvSpPr>
          <p:nvPr>
            <p:ph idx="1"/>
          </p:nvPr>
        </p:nvSpPr>
        <p:spPr/>
        <p:txBody>
          <a:bodyPr>
            <a:normAutofit fontScale="92500" lnSpcReduction="20000"/>
          </a:bodyPr>
          <a:lstStyle/>
          <a:p>
            <a:r>
              <a:rPr lang="tr-TR" dirty="0" smtClean="0"/>
              <a:t>Bu Yönetmeliğin amacı; kamuda </a:t>
            </a:r>
            <a:r>
              <a:rPr lang="tr-TR" dirty="0"/>
              <a:t>etik kültürünü yerleştirmek, kamu görevlilerinin görevlerini yürütürken uymaları gereken etik davranış ilkelerini belirlemek, bu ilkelere uygun davranış göstermeleri açısından onlara yardımcı olmak ve görevlerin yerine getirilmesinde adalet, dürüstlük, saydamlık ve tarafsızlık ilkelerine zarar veren ve toplumda güvensizlik yaratan durumları ortadan kaldırmak suretiyle kamu yönetimine halkın güvenini artırmak, toplumu kamu görevlilerinden beklemeye hakkı olduğu davranışlar konusunda bilgilendirmek ve Kurula başvuru usul ve esaslarını düzenlemektir</a:t>
            </a:r>
            <a:r>
              <a:rPr lang="tr-TR" dirty="0" smtClean="0"/>
              <a:t>.</a:t>
            </a:r>
            <a:r>
              <a:rPr lang="tr-TR" dirty="0">
                <a:solidFill>
                  <a:schemeClr val="hlink"/>
                </a:solidFill>
                <a:ea typeface="ＭＳ Ｐゴシック" pitchFamily="34" charset="-128"/>
              </a:rPr>
              <a:t> (</a:t>
            </a:r>
            <a:r>
              <a:rPr lang="tr-TR" dirty="0"/>
              <a:t>Yönetmelik, </a:t>
            </a:r>
            <a:r>
              <a:rPr lang="tr-TR" dirty="0" err="1"/>
              <a:t>md.</a:t>
            </a:r>
            <a:r>
              <a:rPr lang="tr-TR" dirty="0"/>
              <a:t> </a:t>
            </a:r>
            <a:r>
              <a:rPr lang="tr-TR" dirty="0" smtClean="0"/>
              <a:t>1)</a:t>
            </a:r>
            <a:endParaRPr lang="tr-TR" dirty="0"/>
          </a:p>
          <a:p>
            <a:endParaRPr lang="tr-TR" dirty="0"/>
          </a:p>
        </p:txBody>
      </p:sp>
    </p:spTree>
    <p:extLst>
      <p:ext uri="{BB962C8B-B14F-4D97-AF65-F5344CB8AC3E}">
        <p14:creationId xmlns:p14="http://schemas.microsoft.com/office/powerpoint/2010/main" val="36605767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81000" y="836712"/>
            <a:ext cx="8382000" cy="576064"/>
          </a:xfrm>
        </p:spPr>
        <p:txBody>
          <a:bodyPr>
            <a:normAutofit fontScale="90000"/>
          </a:bodyPr>
          <a:lstStyle/>
          <a:p>
            <a:pPr>
              <a:defRPr/>
            </a:pPr>
            <a:r>
              <a:rPr lang="tr-TR" dirty="0" smtClean="0"/>
              <a:t>Etik Davranış İlkeleri</a:t>
            </a:r>
            <a:endParaRPr lang="tr-TR" dirty="0"/>
          </a:p>
        </p:txBody>
      </p:sp>
      <p:sp>
        <p:nvSpPr>
          <p:cNvPr id="24579" name="6 İçerik Yer Tutucusu"/>
          <p:cNvSpPr>
            <a:spLocks noGrp="1"/>
          </p:cNvSpPr>
          <p:nvPr>
            <p:ph sz="quarter" idx="2"/>
          </p:nvPr>
        </p:nvSpPr>
        <p:spPr>
          <a:xfrm>
            <a:off x="457200" y="1444625"/>
            <a:ext cx="4040188" cy="4984750"/>
          </a:xfrm>
          <a:ln>
            <a:prstDash val="solid"/>
          </a:ln>
        </p:spPr>
        <p:txBody>
          <a:bodyPr>
            <a:normAutofit lnSpcReduction="10000"/>
          </a:bodyPr>
          <a:lstStyle/>
          <a:p>
            <a:pPr>
              <a:spcBef>
                <a:spcPts val="1000"/>
              </a:spcBef>
            </a:pPr>
            <a:r>
              <a:rPr lang="tr-TR" altLang="tr-TR" sz="1900" dirty="0" smtClean="0"/>
              <a:t>Görevin yerine getirilmesinde kamu hizmeti bilinci</a:t>
            </a:r>
          </a:p>
          <a:p>
            <a:pPr>
              <a:spcBef>
                <a:spcPts val="1000"/>
              </a:spcBef>
            </a:pPr>
            <a:r>
              <a:rPr lang="tr-TR" altLang="tr-TR" sz="1900" dirty="0" smtClean="0"/>
              <a:t>Halka hizmet bilinci</a:t>
            </a:r>
          </a:p>
          <a:p>
            <a:pPr>
              <a:spcBef>
                <a:spcPts val="1000"/>
              </a:spcBef>
            </a:pPr>
            <a:r>
              <a:rPr lang="tr-TR" altLang="tr-TR" sz="1900" dirty="0" smtClean="0"/>
              <a:t>Hizmet standartlarına uyma</a:t>
            </a:r>
          </a:p>
          <a:p>
            <a:pPr>
              <a:spcBef>
                <a:spcPts val="1000"/>
              </a:spcBef>
            </a:pPr>
            <a:r>
              <a:rPr lang="tr-TR" altLang="tr-TR" sz="1900" dirty="0" smtClean="0"/>
              <a:t>Amaç ve misyona bağlılık</a:t>
            </a:r>
          </a:p>
          <a:p>
            <a:pPr>
              <a:spcBef>
                <a:spcPts val="1000"/>
              </a:spcBef>
            </a:pPr>
            <a:r>
              <a:rPr lang="tr-TR" altLang="tr-TR" sz="1900" dirty="0" smtClean="0"/>
              <a:t>Dürüstlük ve tarafsızlık</a:t>
            </a:r>
          </a:p>
          <a:p>
            <a:pPr>
              <a:spcBef>
                <a:spcPts val="1000"/>
              </a:spcBef>
            </a:pPr>
            <a:r>
              <a:rPr lang="tr-TR" altLang="tr-TR" sz="1900" dirty="0" smtClean="0"/>
              <a:t>Saygınlık ve güven</a:t>
            </a:r>
          </a:p>
          <a:p>
            <a:pPr>
              <a:spcBef>
                <a:spcPts val="1000"/>
              </a:spcBef>
            </a:pPr>
            <a:r>
              <a:rPr lang="tr-TR" altLang="tr-TR" sz="1900" dirty="0" smtClean="0"/>
              <a:t>Nezaket ve saygı</a:t>
            </a:r>
          </a:p>
          <a:p>
            <a:pPr>
              <a:spcBef>
                <a:spcPts val="1000"/>
              </a:spcBef>
            </a:pPr>
            <a:r>
              <a:rPr lang="tr-TR" altLang="tr-TR" sz="1900" dirty="0" smtClean="0"/>
              <a:t>Yetkili makamlara bildirim</a:t>
            </a:r>
          </a:p>
          <a:p>
            <a:pPr>
              <a:spcBef>
                <a:spcPts val="1000"/>
              </a:spcBef>
            </a:pPr>
            <a:r>
              <a:rPr lang="tr-TR" altLang="tr-TR" sz="1900" dirty="0" smtClean="0"/>
              <a:t>Çıkar çatışmasından kaçınma</a:t>
            </a:r>
          </a:p>
          <a:p>
            <a:pPr>
              <a:spcBef>
                <a:spcPts val="1000"/>
              </a:spcBef>
            </a:pPr>
            <a:r>
              <a:rPr lang="tr-TR" altLang="tr-TR" sz="1900" dirty="0" smtClean="0"/>
              <a:t>Görev ve yetkilerin menfaat sağlamak amacıyla kullanılmaması</a:t>
            </a:r>
          </a:p>
          <a:p>
            <a:pPr>
              <a:spcBef>
                <a:spcPts val="1000"/>
              </a:spcBef>
            </a:pPr>
            <a:endParaRPr lang="tr-TR" altLang="tr-TR" sz="1900" dirty="0" smtClean="0"/>
          </a:p>
        </p:txBody>
      </p:sp>
      <p:sp>
        <p:nvSpPr>
          <p:cNvPr id="24580" name="5 İçerik Yer Tutucusu"/>
          <p:cNvSpPr>
            <a:spLocks noGrp="1"/>
          </p:cNvSpPr>
          <p:nvPr>
            <p:ph sz="quarter" idx="4"/>
          </p:nvPr>
        </p:nvSpPr>
        <p:spPr>
          <a:xfrm>
            <a:off x="4645025" y="1444625"/>
            <a:ext cx="4041775" cy="4984750"/>
          </a:xfrm>
          <a:ln>
            <a:prstDash val="solid"/>
          </a:ln>
        </p:spPr>
        <p:txBody>
          <a:bodyPr/>
          <a:lstStyle/>
          <a:p>
            <a:pPr>
              <a:spcBef>
                <a:spcPts val="1000"/>
              </a:spcBef>
            </a:pPr>
            <a:r>
              <a:rPr lang="tr-TR" altLang="tr-TR" sz="1900" dirty="0" smtClean="0"/>
              <a:t>Hediye alma ve menfaat sağlama yasağı</a:t>
            </a:r>
          </a:p>
          <a:p>
            <a:pPr>
              <a:spcBef>
                <a:spcPts val="1000"/>
              </a:spcBef>
            </a:pPr>
            <a:r>
              <a:rPr lang="tr-TR" altLang="tr-TR" sz="1900" dirty="0" smtClean="0"/>
              <a:t>Kamu malları ve kaynaklarının kullanımı</a:t>
            </a:r>
          </a:p>
          <a:p>
            <a:pPr>
              <a:spcBef>
                <a:spcPts val="1000"/>
              </a:spcBef>
            </a:pPr>
            <a:r>
              <a:rPr lang="tr-TR" altLang="tr-TR" sz="1900" dirty="0" smtClean="0"/>
              <a:t>Savurganlıktan kaçınma</a:t>
            </a:r>
          </a:p>
          <a:p>
            <a:pPr>
              <a:spcBef>
                <a:spcPts val="1000"/>
              </a:spcBef>
            </a:pPr>
            <a:r>
              <a:rPr lang="tr-TR" altLang="tr-TR" sz="1900" dirty="0" smtClean="0"/>
              <a:t>Bağlayıcı açıklamalar ve gerçek dışı beyan</a:t>
            </a:r>
          </a:p>
          <a:p>
            <a:pPr>
              <a:spcBef>
                <a:spcPts val="1000"/>
              </a:spcBef>
            </a:pPr>
            <a:r>
              <a:rPr lang="tr-TR" altLang="tr-TR" sz="1900" dirty="0" smtClean="0"/>
              <a:t>Bilgi verme, saydamlık ve katılımcılık</a:t>
            </a:r>
          </a:p>
          <a:p>
            <a:pPr>
              <a:spcBef>
                <a:spcPts val="1000"/>
              </a:spcBef>
            </a:pPr>
            <a:r>
              <a:rPr lang="tr-TR" altLang="tr-TR" sz="1900" dirty="0" smtClean="0"/>
              <a:t>Yöneticilerin hesap verme sorumluluğu</a:t>
            </a:r>
          </a:p>
          <a:p>
            <a:pPr>
              <a:spcBef>
                <a:spcPts val="1000"/>
              </a:spcBef>
            </a:pPr>
            <a:r>
              <a:rPr lang="tr-TR" altLang="tr-TR" sz="1900" dirty="0" smtClean="0"/>
              <a:t>Eski kamu görevlileriyle ilişkiler</a:t>
            </a:r>
          </a:p>
          <a:p>
            <a:pPr>
              <a:spcBef>
                <a:spcPts val="1000"/>
              </a:spcBef>
            </a:pPr>
            <a:r>
              <a:rPr lang="tr-TR" altLang="tr-TR" sz="1900" dirty="0" smtClean="0"/>
              <a:t>Mal bildiriminde bulunma</a:t>
            </a:r>
          </a:p>
          <a:p>
            <a:pPr>
              <a:spcBef>
                <a:spcPts val="1000"/>
              </a:spcBef>
            </a:pPr>
            <a:endParaRPr lang="tr-TR" altLang="tr-TR" sz="1900" dirty="0" smtClean="0"/>
          </a:p>
        </p:txBody>
      </p:sp>
    </p:spTree>
    <p:extLst>
      <p:ext uri="{BB962C8B-B14F-4D97-AF65-F5344CB8AC3E}">
        <p14:creationId xmlns:p14="http://schemas.microsoft.com/office/powerpoint/2010/main" val="14396392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3"/>
          <p:cNvSpPr>
            <a:spLocks noGrp="1" noChangeArrowheads="1"/>
          </p:cNvSpPr>
          <p:nvPr>
            <p:ph idx="1"/>
          </p:nvPr>
        </p:nvSpPr>
        <p:spPr/>
        <p:txBody>
          <a:bodyPr/>
          <a:lstStyle/>
          <a:p>
            <a:pPr eaLnBrk="1" hangingPunct="1"/>
            <a:endParaRPr lang="tr-TR" b="1" dirty="0" smtClean="0">
              <a:ea typeface="ＭＳ Ｐゴシック" pitchFamily="34" charset="-128"/>
            </a:endParaRPr>
          </a:p>
          <a:p>
            <a:r>
              <a:rPr lang="tr-TR" dirty="0"/>
              <a:t>Kamu görevlileri, kamu hizmetlerinin yerine getirilmesinde; sürekli gelişimi, katılımcılığı, saydamlığı, tarafsızlığı, dürüstlüğü, kamu yararını gözetmeyi, hesap verebilirliği, öngörülebilirliği, hizmette </a:t>
            </a:r>
            <a:r>
              <a:rPr lang="tr-TR" dirty="0" err="1" smtClean="0"/>
              <a:t>yerindenliği</a:t>
            </a:r>
            <a:r>
              <a:rPr lang="tr-TR" dirty="0" smtClean="0"/>
              <a:t> ve </a:t>
            </a:r>
            <a:r>
              <a:rPr lang="tr-TR" dirty="0"/>
              <a:t>beyana güveni esas alırlar</a:t>
            </a:r>
            <a:r>
              <a:rPr lang="tr-TR" dirty="0" smtClean="0"/>
              <a:t>.</a:t>
            </a:r>
            <a:r>
              <a:rPr lang="tr-TR" dirty="0" smtClean="0">
                <a:ea typeface="ＭＳ Ｐゴシック" pitchFamily="34" charset="-128"/>
              </a:rPr>
              <a:t> </a:t>
            </a:r>
            <a:r>
              <a:rPr lang="tr-TR" dirty="0" smtClean="0">
                <a:solidFill>
                  <a:schemeClr val="hlink"/>
                </a:solidFill>
                <a:ea typeface="ＭＳ Ｐゴシック" pitchFamily="34" charset="-128"/>
              </a:rPr>
              <a:t>(Yönetmelik, </a:t>
            </a:r>
            <a:r>
              <a:rPr lang="tr-TR" dirty="0" err="1" smtClean="0">
                <a:solidFill>
                  <a:schemeClr val="hlink"/>
                </a:solidFill>
                <a:ea typeface="ＭＳ Ｐゴシック" pitchFamily="34" charset="-128"/>
              </a:rPr>
              <a:t>md.</a:t>
            </a:r>
            <a:r>
              <a:rPr lang="tr-TR" dirty="0" smtClean="0">
                <a:solidFill>
                  <a:schemeClr val="hlink"/>
                </a:solidFill>
                <a:ea typeface="ＭＳ Ｐゴシック" pitchFamily="34" charset="-128"/>
              </a:rPr>
              <a:t> 5)</a:t>
            </a:r>
          </a:p>
        </p:txBody>
      </p:sp>
      <p:sp>
        <p:nvSpPr>
          <p:cNvPr id="74754" name="Rectangle 2"/>
          <p:cNvSpPr>
            <a:spLocks noGrp="1" noChangeArrowheads="1"/>
          </p:cNvSpPr>
          <p:nvPr>
            <p:ph type="title"/>
          </p:nvPr>
        </p:nvSpPr>
        <p:spPr/>
        <p:txBody>
          <a:bodyPr>
            <a:normAutofit fontScale="90000"/>
            <a:scene3d>
              <a:camera prst="orthographicFront"/>
              <a:lightRig rig="soft" dir="t"/>
            </a:scene3d>
          </a:bodyPr>
          <a:lstStyle/>
          <a:p>
            <a:pPr eaLnBrk="1" fontAlgn="auto" hangingPunct="1">
              <a:spcAft>
                <a:spcPts val="0"/>
              </a:spcAft>
              <a:defRPr/>
            </a:pPr>
            <a:r>
              <a:rPr lang="tr-TR" sz="3600" dirty="0">
                <a:ea typeface="+mj-ea"/>
                <a:cs typeface="+mj-cs"/>
              </a:rPr>
              <a:t>Görevin Yerine Getirilmesinde </a:t>
            </a:r>
            <a:br>
              <a:rPr lang="tr-TR" sz="3600" dirty="0">
                <a:ea typeface="+mj-ea"/>
                <a:cs typeface="+mj-cs"/>
              </a:rPr>
            </a:br>
            <a:r>
              <a:rPr lang="tr-TR" sz="3600" dirty="0">
                <a:ea typeface="+mj-ea"/>
                <a:cs typeface="+mj-cs"/>
              </a:rPr>
              <a:t>Kamu Hizmeti Bilinci</a:t>
            </a:r>
          </a:p>
        </p:txBody>
      </p:sp>
    </p:spTree>
    <p:extLst>
      <p:ext uri="{BB962C8B-B14F-4D97-AF65-F5344CB8AC3E}">
        <p14:creationId xmlns:p14="http://schemas.microsoft.com/office/powerpoint/2010/main" val="26504152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idx="1"/>
          </p:nvPr>
        </p:nvSpPr>
        <p:spPr/>
        <p:txBody>
          <a:bodyPr/>
          <a:lstStyle/>
          <a:p>
            <a:r>
              <a:rPr lang="tr-TR" dirty="0"/>
              <a:t>Kamu görevlileri, kamu hizmetlerinin yerine getirilmesinde; halkın günlük </a:t>
            </a:r>
            <a:r>
              <a:rPr lang="tr-TR" dirty="0" smtClean="0"/>
              <a:t>yaşamını kolaylaştırmayı</a:t>
            </a:r>
            <a:r>
              <a:rPr lang="tr-TR" dirty="0"/>
              <a:t>, ihtiyaçlarını en etkin, hızlı ve verimli biçimde karşılamayı, hizmet kalitesini yükseltmeyi, halkın memnuniyetini artırmayı, hizmetten yararlananların ihtiyacına ve hizmetlerin sonucuna odaklı olmayı hedeflerler</a:t>
            </a:r>
            <a:r>
              <a:rPr lang="tr-TR" dirty="0" smtClean="0"/>
              <a:t>.</a:t>
            </a:r>
            <a:r>
              <a:rPr lang="tr-TR" dirty="0" smtClean="0">
                <a:ea typeface="ＭＳ Ｐゴシック" pitchFamily="34" charset="-128"/>
              </a:rPr>
              <a:t> </a:t>
            </a:r>
            <a:r>
              <a:rPr lang="tr-TR" dirty="0" smtClean="0">
                <a:solidFill>
                  <a:schemeClr val="hlink"/>
                </a:solidFill>
                <a:ea typeface="ＭＳ Ｐゴシック" pitchFamily="34" charset="-128"/>
              </a:rPr>
              <a:t>(Yönetmelik, </a:t>
            </a:r>
            <a:r>
              <a:rPr lang="tr-TR" dirty="0" err="1" smtClean="0">
                <a:solidFill>
                  <a:schemeClr val="hlink"/>
                </a:solidFill>
                <a:ea typeface="ＭＳ Ｐゴシック" pitchFamily="34" charset="-128"/>
              </a:rPr>
              <a:t>md.</a:t>
            </a:r>
            <a:r>
              <a:rPr lang="tr-TR" dirty="0" smtClean="0">
                <a:solidFill>
                  <a:schemeClr val="hlink"/>
                </a:solidFill>
                <a:ea typeface="ＭＳ Ｐゴシック" pitchFamily="34" charset="-128"/>
              </a:rPr>
              <a:t> 6)</a:t>
            </a:r>
          </a:p>
        </p:txBody>
      </p:sp>
      <p:sp>
        <p:nvSpPr>
          <p:cNvPr id="75778" name="Rectangle 2"/>
          <p:cNvSpPr>
            <a:spLocks noGrp="1" noChangeArrowheads="1"/>
          </p:cNvSpPr>
          <p:nvPr>
            <p:ph type="title"/>
          </p:nvPr>
        </p:nvSpPr>
        <p:spPr/>
        <p:txBody>
          <a:bodyPr>
            <a:scene3d>
              <a:camera prst="orthographicFront"/>
              <a:lightRig rig="soft" dir="t"/>
            </a:scene3d>
          </a:bodyPr>
          <a:lstStyle/>
          <a:p>
            <a:pPr eaLnBrk="1" fontAlgn="auto" hangingPunct="1">
              <a:spcAft>
                <a:spcPts val="0"/>
              </a:spcAft>
              <a:defRPr/>
            </a:pPr>
            <a:r>
              <a:rPr lang="tr-TR">
                <a:ea typeface="+mj-ea"/>
                <a:cs typeface="+mj-cs"/>
              </a:rPr>
              <a:t>Halka Hizmet Bilinci</a:t>
            </a:r>
          </a:p>
        </p:txBody>
      </p:sp>
    </p:spTree>
    <p:extLst>
      <p:ext uri="{BB962C8B-B14F-4D97-AF65-F5344CB8AC3E}">
        <p14:creationId xmlns:p14="http://schemas.microsoft.com/office/powerpoint/2010/main" val="25407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1"/>
          </p:nvPr>
        </p:nvSpPr>
        <p:spPr/>
        <p:txBody>
          <a:bodyPr/>
          <a:lstStyle/>
          <a:p>
            <a:fld id="{64AB6680-D4C4-4913-A357-B0D4C5BF9721}" type="slidenum">
              <a:rPr lang="tr-TR"/>
              <a:pPr/>
              <a:t>3</a:t>
            </a:fld>
            <a:endParaRPr lang="tr-TR"/>
          </a:p>
        </p:txBody>
      </p:sp>
      <p:sp>
        <p:nvSpPr>
          <p:cNvPr id="20483" name="Rectangle 3"/>
          <p:cNvSpPr>
            <a:spLocks noGrp="1" noChangeArrowheads="1"/>
          </p:cNvSpPr>
          <p:nvPr>
            <p:ph type="body" idx="1"/>
          </p:nvPr>
        </p:nvSpPr>
        <p:spPr/>
        <p:txBody>
          <a:bodyPr/>
          <a:lstStyle/>
          <a:p>
            <a:pPr algn="just">
              <a:lnSpc>
                <a:spcPct val="90000"/>
              </a:lnSpc>
            </a:pPr>
            <a:endParaRPr lang="tr-TR" sz="2000" b="1" dirty="0">
              <a:solidFill>
                <a:srgbClr val="FFFF00"/>
              </a:solidFill>
            </a:endParaRPr>
          </a:p>
          <a:p>
            <a:pPr algn="just">
              <a:lnSpc>
                <a:spcPct val="90000"/>
              </a:lnSpc>
            </a:pPr>
            <a:r>
              <a:rPr lang="tr-TR" sz="2000" dirty="0">
                <a:latin typeface="+mj-lt"/>
              </a:rPr>
              <a:t>Kamu hizmeti etiği anlayışına dayanan “etik kamu yönetimi”,</a:t>
            </a:r>
          </a:p>
          <a:p>
            <a:pPr algn="just">
              <a:lnSpc>
                <a:spcPct val="90000"/>
              </a:lnSpc>
            </a:pPr>
            <a:endParaRPr lang="tr-TR" sz="2000" dirty="0">
              <a:latin typeface="+mj-lt"/>
            </a:endParaRPr>
          </a:p>
          <a:p>
            <a:pPr marL="411480" lvl="1" indent="0" algn="just">
              <a:lnSpc>
                <a:spcPct val="90000"/>
              </a:lnSpc>
              <a:buNone/>
            </a:pPr>
            <a:r>
              <a:rPr lang="tr-TR" sz="2000" dirty="0" smtClean="0">
                <a:solidFill>
                  <a:schemeClr val="tx1"/>
                </a:solidFill>
                <a:latin typeface="+mj-lt"/>
              </a:rPr>
              <a:t> “Kamu </a:t>
            </a:r>
            <a:r>
              <a:rPr lang="tr-TR" sz="2000" dirty="0">
                <a:solidFill>
                  <a:schemeClr val="tx1"/>
                </a:solidFill>
                <a:latin typeface="+mj-lt"/>
              </a:rPr>
              <a:t>görevlilerinin kamusal işleri yerine getirirken tarafsızlık, nesnellik ve dürüstlük ilkeleri çerçevesinde bulundukları makamı kişisel, özel, maddi veya partizan bir kazanç için kullanmaktan çekindikleri bir yönetim </a:t>
            </a:r>
            <a:r>
              <a:rPr lang="tr-TR" sz="2000" dirty="0" err="1">
                <a:solidFill>
                  <a:schemeClr val="tx1"/>
                </a:solidFill>
                <a:latin typeface="+mj-lt"/>
              </a:rPr>
              <a:t>anlayışı”nı</a:t>
            </a:r>
            <a:r>
              <a:rPr lang="tr-TR" sz="2000" dirty="0">
                <a:solidFill>
                  <a:schemeClr val="tx1"/>
                </a:solidFill>
                <a:latin typeface="+mj-lt"/>
              </a:rPr>
              <a:t> ifade eder.</a:t>
            </a:r>
          </a:p>
          <a:p>
            <a:pPr algn="just">
              <a:lnSpc>
                <a:spcPct val="90000"/>
              </a:lnSpc>
            </a:pPr>
            <a:endParaRPr lang="tr-TR" sz="2000" dirty="0">
              <a:latin typeface="+mj-lt"/>
            </a:endParaRPr>
          </a:p>
          <a:p>
            <a:pPr marL="411480" lvl="1" indent="0" algn="just">
              <a:lnSpc>
                <a:spcPct val="90000"/>
              </a:lnSpc>
              <a:buNone/>
            </a:pPr>
            <a:r>
              <a:rPr lang="tr-TR" sz="2000" dirty="0">
                <a:solidFill>
                  <a:schemeClr val="tx1"/>
                </a:solidFill>
                <a:latin typeface="+mj-lt"/>
              </a:rPr>
              <a:t>Başka bir ifadeyle, “etik ilke ve değerlere dayanan ve işleyişinde bu ilke ve değerlere işlerlik kazandıran yönetim” biçim ve anlayışıdır</a:t>
            </a:r>
            <a:r>
              <a:rPr lang="tr-TR" sz="2000" dirty="0">
                <a:solidFill>
                  <a:schemeClr val="tx1"/>
                </a:solidFill>
              </a:rPr>
              <a:t>.</a:t>
            </a:r>
          </a:p>
          <a:p>
            <a:pPr>
              <a:lnSpc>
                <a:spcPct val="90000"/>
              </a:lnSpc>
            </a:pPr>
            <a:endParaRPr lang="tr-TR" sz="2000" b="1" dirty="0"/>
          </a:p>
          <a:p>
            <a:pPr algn="just">
              <a:lnSpc>
                <a:spcPct val="90000"/>
              </a:lnSpc>
            </a:pPr>
            <a:endParaRPr lang="tr-TR" sz="2000" dirty="0"/>
          </a:p>
        </p:txBody>
      </p:sp>
      <p:sp>
        <p:nvSpPr>
          <p:cNvPr id="20485" name="Rectangle 5"/>
          <p:cNvSpPr>
            <a:spLocks noGrp="1" noRot="1" noChangeArrowheads="1"/>
          </p:cNvSpPr>
          <p:nvPr>
            <p:ph type="title"/>
          </p:nvPr>
        </p:nvSpPr>
        <p:spPr>
          <a:noFill/>
          <a:ln/>
        </p:spPr>
        <p:txBody>
          <a:bodyPr>
            <a:normAutofit fontScale="90000"/>
          </a:bodyPr>
          <a:lstStyle/>
          <a:p>
            <a:r>
              <a:rPr lang="tr-TR" sz="4400" dirty="0" smtClean="0">
                <a:solidFill>
                  <a:schemeClr val="tx1"/>
                </a:solidFill>
              </a:rPr>
              <a:t>ETİK KAMU YÖNETİMİ</a:t>
            </a:r>
            <a:r>
              <a:rPr lang="tr-TR" sz="2400" dirty="0">
                <a:solidFill>
                  <a:schemeClr val="tx1"/>
                </a:solidFill>
              </a:rPr>
              <a:t/>
            </a:r>
            <a:br>
              <a:rPr lang="tr-TR" sz="2400" dirty="0">
                <a:solidFill>
                  <a:schemeClr val="tx1"/>
                </a:solidFill>
              </a:rPr>
            </a:br>
            <a:r>
              <a:rPr lang="tr-TR" sz="2400" b="0" dirty="0">
                <a:solidFill>
                  <a:srgbClr val="FFFF00"/>
                </a:solidFill>
              </a:rPr>
              <a:t/>
            </a:r>
            <a:br>
              <a:rPr lang="tr-TR" sz="2400" b="0" dirty="0">
                <a:solidFill>
                  <a:srgbClr val="FFFF00"/>
                </a:solidFill>
              </a:rPr>
            </a:br>
            <a:endParaRPr lang="tr-TR" sz="2000" b="0" dirty="0">
              <a:solidFill>
                <a:srgbClr val="FFFF00"/>
              </a:solidFill>
            </a:endParaRPr>
          </a:p>
        </p:txBody>
      </p:sp>
    </p:spTree>
    <p:extLst>
      <p:ext uri="{BB962C8B-B14F-4D97-AF65-F5344CB8AC3E}">
        <p14:creationId xmlns:p14="http://schemas.microsoft.com/office/powerpoint/2010/main" val="27710527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3"/>
          <p:cNvSpPr>
            <a:spLocks noGrp="1" noChangeArrowheads="1"/>
          </p:cNvSpPr>
          <p:nvPr>
            <p:ph idx="1"/>
          </p:nvPr>
        </p:nvSpPr>
        <p:spPr/>
        <p:txBody>
          <a:bodyPr/>
          <a:lstStyle/>
          <a:p>
            <a:pPr eaLnBrk="1" hangingPunct="1"/>
            <a:r>
              <a:rPr lang="tr-TR" dirty="0" smtClean="0">
                <a:ea typeface="ＭＳ Ｐゴシック" pitchFamily="34" charset="-128"/>
              </a:rPr>
              <a:t>Kamu kurum ve kuruluşlarının yöneticileri ve diğer personeli, kamu hizmetlerini belirlenen standartlara ve süreçlere uygun şekilde yürütürler, hizmetten yararlananlara iş ve işlemlerle ilgili gerekli açıklayıcı bilgileri vererek onları hizmet süreci boyunca aydınlatırlar. </a:t>
            </a:r>
            <a:r>
              <a:rPr lang="tr-TR" dirty="0" smtClean="0">
                <a:solidFill>
                  <a:schemeClr val="hlink"/>
                </a:solidFill>
                <a:ea typeface="ＭＳ Ｐゴシック" pitchFamily="34" charset="-128"/>
              </a:rPr>
              <a:t>(Yönetmelik, </a:t>
            </a:r>
            <a:r>
              <a:rPr lang="tr-TR" dirty="0" err="1" smtClean="0">
                <a:solidFill>
                  <a:schemeClr val="hlink"/>
                </a:solidFill>
                <a:ea typeface="ＭＳ Ｐゴシック" pitchFamily="34" charset="-128"/>
              </a:rPr>
              <a:t>md.</a:t>
            </a:r>
            <a:r>
              <a:rPr lang="tr-TR" dirty="0" smtClean="0">
                <a:solidFill>
                  <a:schemeClr val="hlink"/>
                </a:solidFill>
                <a:ea typeface="ＭＳ Ｐゴシック" pitchFamily="34" charset="-128"/>
              </a:rPr>
              <a:t> 7)</a:t>
            </a:r>
          </a:p>
        </p:txBody>
      </p:sp>
      <p:sp>
        <p:nvSpPr>
          <p:cNvPr id="76802" name="Rectangle 2"/>
          <p:cNvSpPr>
            <a:spLocks noGrp="1" noChangeArrowheads="1"/>
          </p:cNvSpPr>
          <p:nvPr>
            <p:ph type="title"/>
          </p:nvPr>
        </p:nvSpPr>
        <p:spPr/>
        <p:txBody>
          <a:bodyPr>
            <a:scene3d>
              <a:camera prst="orthographicFront"/>
              <a:lightRig rig="soft" dir="t"/>
            </a:scene3d>
          </a:bodyPr>
          <a:lstStyle/>
          <a:p>
            <a:pPr eaLnBrk="1" fontAlgn="auto" hangingPunct="1">
              <a:spcAft>
                <a:spcPts val="0"/>
              </a:spcAft>
              <a:defRPr/>
            </a:pPr>
            <a:r>
              <a:rPr lang="tr-TR" dirty="0">
                <a:ea typeface="+mj-ea"/>
                <a:cs typeface="+mj-cs"/>
              </a:rPr>
              <a:t>Hizmet Standartlarına Uyma</a:t>
            </a:r>
          </a:p>
        </p:txBody>
      </p:sp>
    </p:spTree>
    <p:extLst>
      <p:ext uri="{BB962C8B-B14F-4D97-AF65-F5344CB8AC3E}">
        <p14:creationId xmlns:p14="http://schemas.microsoft.com/office/powerpoint/2010/main" val="39974351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a:t>
            </a:r>
            <a:r>
              <a:rPr lang="tr-TR" dirty="0" smtClean="0"/>
              <a:t>rnek</a:t>
            </a:r>
            <a:endParaRPr lang="tr-TR" dirty="0"/>
          </a:p>
        </p:txBody>
      </p:sp>
      <p:sp>
        <p:nvSpPr>
          <p:cNvPr id="3" name="İçerik Yer Tutucusu 2"/>
          <p:cNvSpPr>
            <a:spLocks noGrp="1"/>
          </p:cNvSpPr>
          <p:nvPr>
            <p:ph idx="1"/>
          </p:nvPr>
        </p:nvSpPr>
        <p:spPr/>
        <p:txBody>
          <a:bodyPr/>
          <a:lstStyle/>
          <a:p>
            <a:pPr marL="109728" indent="0">
              <a:buNone/>
            </a:pPr>
            <a:endParaRPr lang="tr-TR" dirty="0">
              <a:hlinkClick r:id="rId2"/>
            </a:endParaRPr>
          </a:p>
          <a:p>
            <a:pPr marL="109728" indent="0">
              <a:buNone/>
            </a:pPr>
            <a:r>
              <a:rPr lang="tr-TR" dirty="0" smtClean="0">
                <a:hlinkClick r:id="rId2"/>
              </a:rPr>
              <a:t>http</a:t>
            </a:r>
            <a:r>
              <a:rPr lang="tr-TR" dirty="0">
                <a:hlinkClick r:id="rId2"/>
              </a:rPr>
              <a:t>://</a:t>
            </a:r>
            <a:r>
              <a:rPr lang="tr-TR" dirty="0" smtClean="0">
                <a:hlinkClick r:id="rId2"/>
              </a:rPr>
              <a:t>mevzuat.basbakanlik.gov.tr/Metin.Aspx?MevzuatKod=3.5.200915169&amp;MevzuatIliski=0&amp;sourceXmlSearch=kamu%20hizmet</a:t>
            </a:r>
            <a:endParaRPr lang="tr-TR" dirty="0"/>
          </a:p>
          <a:p>
            <a:pPr marL="109728" indent="0">
              <a:buNone/>
            </a:pPr>
            <a:endParaRPr lang="tr-TR" dirty="0" smtClean="0"/>
          </a:p>
          <a:p>
            <a:pPr marL="109728" indent="0">
              <a:buNone/>
            </a:pPr>
            <a:r>
              <a:rPr lang="tr-TR" dirty="0">
                <a:hlinkClick r:id="rId3"/>
              </a:rPr>
              <a:t>http://</a:t>
            </a:r>
            <a:r>
              <a:rPr lang="tr-TR" dirty="0" smtClean="0">
                <a:hlinkClick r:id="rId3"/>
              </a:rPr>
              <a:t>www.csb.gov.tr/db/eskisehir/webicerik/webicerik1298.pdf</a:t>
            </a:r>
            <a:endParaRPr lang="tr-TR" dirty="0" smtClean="0">
              <a:hlinkClick r:id="rId2"/>
            </a:endParaRPr>
          </a:p>
          <a:p>
            <a:pPr marL="109728" indent="0">
              <a:buNone/>
            </a:pPr>
            <a:endParaRPr lang="tr-TR" dirty="0" smtClean="0">
              <a:hlinkClick r:id="rId2"/>
            </a:endParaRPr>
          </a:p>
          <a:p>
            <a:pPr marL="109728" indent="0">
              <a:buNone/>
            </a:pPr>
            <a:r>
              <a:rPr lang="tr-TR" dirty="0">
                <a:hlinkClick r:id="rId4"/>
              </a:rPr>
              <a:t>http://www.adalar.bel.tr/basvuru.asp</a:t>
            </a:r>
            <a:endParaRPr lang="tr-TR" dirty="0">
              <a:hlinkClick r:id="rId2"/>
            </a:endParaRPr>
          </a:p>
          <a:p>
            <a:endParaRPr lang="tr-TR" dirty="0"/>
          </a:p>
        </p:txBody>
      </p:sp>
    </p:spTree>
    <p:extLst>
      <p:ext uri="{BB962C8B-B14F-4D97-AF65-F5344CB8AC3E}">
        <p14:creationId xmlns:p14="http://schemas.microsoft.com/office/powerpoint/2010/main" val="5656730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3"/>
          <p:cNvSpPr>
            <a:spLocks noGrp="1" noChangeArrowheads="1"/>
          </p:cNvSpPr>
          <p:nvPr>
            <p:ph idx="1"/>
          </p:nvPr>
        </p:nvSpPr>
        <p:spPr/>
        <p:txBody>
          <a:bodyPr/>
          <a:lstStyle/>
          <a:p>
            <a:r>
              <a:rPr lang="tr-TR" dirty="0"/>
              <a:t>Kamu görevlileri, çalıştıkları kurum veya kuruluşun amaçlarına ve misyonuna uygun davranırlar. Ülkenin çıkarları, toplumun refahı ve kurumlarının hizmet idealleri doğrultusunda hareket </a:t>
            </a:r>
            <a:r>
              <a:rPr lang="tr-TR" dirty="0" smtClean="0"/>
              <a:t>ederler</a:t>
            </a:r>
            <a:r>
              <a:rPr lang="tr-TR" dirty="0" smtClean="0">
                <a:ea typeface="ＭＳ Ｐゴシック" pitchFamily="34" charset="-128"/>
              </a:rPr>
              <a:t>. </a:t>
            </a:r>
            <a:r>
              <a:rPr lang="tr-TR" dirty="0" smtClean="0">
                <a:solidFill>
                  <a:schemeClr val="hlink"/>
                </a:solidFill>
                <a:ea typeface="ＭＳ Ｐゴシック" pitchFamily="34" charset="-128"/>
              </a:rPr>
              <a:t>(Yönetmelik, </a:t>
            </a:r>
            <a:r>
              <a:rPr lang="tr-TR" dirty="0" err="1" smtClean="0">
                <a:solidFill>
                  <a:schemeClr val="hlink"/>
                </a:solidFill>
                <a:ea typeface="ＭＳ Ｐゴシック" pitchFamily="34" charset="-128"/>
              </a:rPr>
              <a:t>md.</a:t>
            </a:r>
            <a:r>
              <a:rPr lang="tr-TR" dirty="0" smtClean="0">
                <a:solidFill>
                  <a:schemeClr val="hlink"/>
                </a:solidFill>
                <a:ea typeface="ＭＳ Ｐゴシック" pitchFamily="34" charset="-128"/>
              </a:rPr>
              <a:t> 8)</a:t>
            </a:r>
          </a:p>
        </p:txBody>
      </p:sp>
      <p:sp>
        <p:nvSpPr>
          <p:cNvPr id="77826" name="Rectangle 2"/>
          <p:cNvSpPr>
            <a:spLocks noGrp="1" noChangeArrowheads="1"/>
          </p:cNvSpPr>
          <p:nvPr>
            <p:ph type="title"/>
          </p:nvPr>
        </p:nvSpPr>
        <p:spPr/>
        <p:txBody>
          <a:bodyPr>
            <a:scene3d>
              <a:camera prst="orthographicFront"/>
              <a:lightRig rig="soft" dir="t"/>
            </a:scene3d>
          </a:bodyPr>
          <a:lstStyle/>
          <a:p>
            <a:pPr eaLnBrk="1" fontAlgn="auto" hangingPunct="1">
              <a:spcAft>
                <a:spcPts val="0"/>
              </a:spcAft>
              <a:defRPr/>
            </a:pPr>
            <a:r>
              <a:rPr lang="tr-TR">
                <a:ea typeface="+mj-ea"/>
                <a:cs typeface="+mj-cs"/>
              </a:rPr>
              <a:t>Amaç ve Misyona Bağlılık</a:t>
            </a:r>
          </a:p>
        </p:txBody>
      </p:sp>
    </p:spTree>
    <p:extLst>
      <p:ext uri="{BB962C8B-B14F-4D97-AF65-F5344CB8AC3E}">
        <p14:creationId xmlns:p14="http://schemas.microsoft.com/office/powerpoint/2010/main" val="13307504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3"/>
          <p:cNvSpPr>
            <a:spLocks noGrp="1" noChangeArrowheads="1"/>
          </p:cNvSpPr>
          <p:nvPr>
            <p:ph idx="1"/>
          </p:nvPr>
        </p:nvSpPr>
        <p:spPr/>
        <p:txBody>
          <a:bodyPr/>
          <a:lstStyle/>
          <a:p>
            <a:pPr eaLnBrk="1" hangingPunct="1">
              <a:lnSpc>
                <a:spcPct val="80000"/>
              </a:lnSpc>
            </a:pPr>
            <a:r>
              <a:rPr lang="tr-TR" sz="2800" smtClean="0">
                <a:ea typeface="ＭＳ Ｐゴシック" pitchFamily="34" charset="-128"/>
              </a:rPr>
              <a:t>Kamu görevlileri; tüm eylem ve işlemlerinde yasallık, adalet, eşitlik ve dürüstlük ilkeleri doğrultusunda hareket ederler, görevlerini yerine getirirken ve hizmetlerden yararlandırmada dil, din, felsefi inanç, siyasi düşünce, ırk, cinsiyet ve benzeri sebeplerle ayrım yapamazlar, insan hak ve özgürlüklerine aykırı veya kısıtlayıcı muamelede ve fırsat eşitliğini engelleyici davranış ve uygulamalarda bulunamazlar.</a:t>
            </a:r>
            <a:r>
              <a:rPr lang="tr-TR" sz="2800" smtClean="0">
                <a:solidFill>
                  <a:schemeClr val="hlink"/>
                </a:solidFill>
                <a:ea typeface="ＭＳ Ｐゴシック" pitchFamily="34" charset="-128"/>
              </a:rPr>
              <a:t>(Yönetmelik, md. 9)</a:t>
            </a:r>
          </a:p>
        </p:txBody>
      </p:sp>
      <p:sp>
        <p:nvSpPr>
          <p:cNvPr id="78850" name="Rectangle 2"/>
          <p:cNvSpPr>
            <a:spLocks noGrp="1" noChangeArrowheads="1"/>
          </p:cNvSpPr>
          <p:nvPr>
            <p:ph type="title"/>
          </p:nvPr>
        </p:nvSpPr>
        <p:spPr/>
        <p:txBody>
          <a:bodyPr>
            <a:scene3d>
              <a:camera prst="orthographicFront"/>
              <a:lightRig rig="soft" dir="t"/>
            </a:scene3d>
          </a:bodyPr>
          <a:lstStyle/>
          <a:p>
            <a:pPr eaLnBrk="1" fontAlgn="auto" hangingPunct="1">
              <a:spcAft>
                <a:spcPts val="0"/>
              </a:spcAft>
              <a:defRPr/>
            </a:pPr>
            <a:r>
              <a:rPr lang="tr-TR">
                <a:ea typeface="+mj-ea"/>
                <a:cs typeface="+mj-cs"/>
              </a:rPr>
              <a:t>Dürüstlük ve Tarafsızlık</a:t>
            </a:r>
          </a:p>
        </p:txBody>
      </p:sp>
    </p:spTree>
    <p:extLst>
      <p:ext uri="{BB962C8B-B14F-4D97-AF65-F5344CB8AC3E}">
        <p14:creationId xmlns:p14="http://schemas.microsoft.com/office/powerpoint/2010/main" val="425274242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3"/>
          <p:cNvSpPr>
            <a:spLocks noGrp="1" noChangeArrowheads="1"/>
          </p:cNvSpPr>
          <p:nvPr>
            <p:ph idx="1"/>
          </p:nvPr>
        </p:nvSpPr>
        <p:spPr/>
        <p:txBody>
          <a:bodyPr/>
          <a:lstStyle/>
          <a:p>
            <a:pPr eaLnBrk="1" hangingPunct="1">
              <a:lnSpc>
                <a:spcPct val="80000"/>
              </a:lnSpc>
            </a:pPr>
            <a:r>
              <a:rPr lang="tr-TR" sz="3200" smtClean="0">
                <a:ea typeface="ＭＳ Ｐゴシック" pitchFamily="34" charset="-128"/>
              </a:rPr>
              <a:t>Yönetici veya denetleyici konumunda bulunan kamu görevlileri, keyfi davranışlarda, baskı, hakaret ve tehdit edici uygulamalarda bulunamaz, açık ve kesin kanıtlara dayanmayan rapor düzenleyemez, mevzuata aykırı olarak kendileri için hizmet, imkan veya benzeri çıkarlar talep edemez ve talep olmasa dahi sunulanı kabul edemezler. </a:t>
            </a:r>
            <a:r>
              <a:rPr lang="tr-TR" sz="3200" smtClean="0">
                <a:solidFill>
                  <a:schemeClr val="hlink"/>
                </a:solidFill>
                <a:ea typeface="ＭＳ Ｐゴシック" pitchFamily="34" charset="-128"/>
              </a:rPr>
              <a:t>(Yönetmelik, md. 10)</a:t>
            </a:r>
          </a:p>
        </p:txBody>
      </p:sp>
      <p:sp>
        <p:nvSpPr>
          <p:cNvPr id="79874" name="Rectangle 2"/>
          <p:cNvSpPr>
            <a:spLocks noGrp="1" noChangeArrowheads="1"/>
          </p:cNvSpPr>
          <p:nvPr>
            <p:ph type="title"/>
          </p:nvPr>
        </p:nvSpPr>
        <p:spPr/>
        <p:txBody>
          <a:bodyPr>
            <a:scene3d>
              <a:camera prst="orthographicFront"/>
              <a:lightRig rig="soft" dir="t"/>
            </a:scene3d>
          </a:bodyPr>
          <a:lstStyle/>
          <a:p>
            <a:pPr eaLnBrk="1" fontAlgn="auto" hangingPunct="1">
              <a:spcAft>
                <a:spcPts val="0"/>
              </a:spcAft>
              <a:defRPr/>
            </a:pPr>
            <a:r>
              <a:rPr lang="tr-TR">
                <a:ea typeface="+mj-ea"/>
                <a:cs typeface="+mj-cs"/>
              </a:rPr>
              <a:t>Saygınlık ve Güven</a:t>
            </a:r>
          </a:p>
        </p:txBody>
      </p:sp>
    </p:spTree>
    <p:extLst>
      <p:ext uri="{BB962C8B-B14F-4D97-AF65-F5344CB8AC3E}">
        <p14:creationId xmlns:p14="http://schemas.microsoft.com/office/powerpoint/2010/main" val="36527523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3"/>
          <p:cNvSpPr>
            <a:spLocks noGrp="1" noChangeArrowheads="1"/>
          </p:cNvSpPr>
          <p:nvPr>
            <p:ph idx="1"/>
          </p:nvPr>
        </p:nvSpPr>
        <p:spPr/>
        <p:txBody>
          <a:bodyPr/>
          <a:lstStyle/>
          <a:p>
            <a:pPr eaLnBrk="1" hangingPunct="1"/>
            <a:r>
              <a:rPr lang="tr-TR" smtClean="0">
                <a:ea typeface="ＭＳ Ｐゴシック" pitchFamily="34" charset="-128"/>
              </a:rPr>
              <a:t>Kamu görevlileri, üstleri, meslektaşları, astları, diğer personel ile hizmetten yararlananlara karşı nazik ve saygılı davranırlar ve gerekli ilgiyi gösterirler, konu yetkilerinin dışındaysa ilgili birime veya yetkiliye yönlendirirler. </a:t>
            </a:r>
            <a:r>
              <a:rPr lang="tr-TR" smtClean="0">
                <a:solidFill>
                  <a:schemeClr val="hlink"/>
                </a:solidFill>
                <a:ea typeface="ＭＳ Ｐゴシック" pitchFamily="34" charset="-128"/>
              </a:rPr>
              <a:t>(Yönetmelik, md. 11)</a:t>
            </a:r>
          </a:p>
          <a:p>
            <a:pPr eaLnBrk="1" hangingPunct="1">
              <a:buFont typeface="Wingdings" pitchFamily="2" charset="2"/>
              <a:buNone/>
            </a:pPr>
            <a:endParaRPr lang="tr-TR" smtClean="0">
              <a:ea typeface="ＭＳ Ｐゴシック" pitchFamily="34" charset="-128"/>
            </a:endParaRPr>
          </a:p>
        </p:txBody>
      </p:sp>
      <p:sp>
        <p:nvSpPr>
          <p:cNvPr id="80898" name="Rectangle 2"/>
          <p:cNvSpPr>
            <a:spLocks noGrp="1" noChangeArrowheads="1"/>
          </p:cNvSpPr>
          <p:nvPr>
            <p:ph type="title"/>
          </p:nvPr>
        </p:nvSpPr>
        <p:spPr/>
        <p:txBody>
          <a:bodyPr>
            <a:scene3d>
              <a:camera prst="orthographicFront"/>
              <a:lightRig rig="soft" dir="t"/>
            </a:scene3d>
          </a:bodyPr>
          <a:lstStyle/>
          <a:p>
            <a:pPr eaLnBrk="1" fontAlgn="auto" hangingPunct="1">
              <a:spcAft>
                <a:spcPts val="0"/>
              </a:spcAft>
              <a:defRPr/>
            </a:pPr>
            <a:r>
              <a:rPr lang="tr-TR">
                <a:ea typeface="+mj-ea"/>
                <a:cs typeface="+mj-cs"/>
              </a:rPr>
              <a:t>Nezaket ve Saygı</a:t>
            </a:r>
          </a:p>
        </p:txBody>
      </p:sp>
    </p:spTree>
    <p:extLst>
      <p:ext uri="{BB962C8B-B14F-4D97-AF65-F5344CB8AC3E}">
        <p14:creationId xmlns:p14="http://schemas.microsoft.com/office/powerpoint/2010/main" val="19274562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Küçük </a:t>
            </a:r>
            <a:r>
              <a:rPr lang="tr-TR" dirty="0"/>
              <a:t>bir köyde yaşayan Kazım Bey kendisine tebliğ edilen vergi cezasını ödemek üzere ilçedeki vergi dairesine gelmiştir. Nereye ve kime başvuracağını bilememektedir. Ne yapması gerektiğini sormak üzere kapısını açık bulduğu ilk odaya girmiş ve elindeki belgeyi masasında oturan memura uzatmıştır. Dışarıda hava çok soğuk olduğu için yaşlı adamın kasketi başında ve elleri ceplerindedir. Memur, başını eline aldığı belgeden kaldırmadan, sert bir ses tonuyla “çıkar elini cebinden” diye seslenmiştir. Kazım Bey, kendisine söylenmediğini düşünerek aynı şekilde durmaya devam etmiştir. Memur bu kez “sana ellerini cebinden çıkar dedim” diye bağırarak belgeyi Kazım Beyin eline tutuşturmuş, “önce devlet dairesine nasıl girileceğini öğren, ondan sonra gel” diyerek Kazım Beye kapıyı göstermiştir. Memurun bu tutumu saygı ve nezaketle ilgili etik kurallara aykırıdır.</a:t>
            </a:r>
          </a:p>
        </p:txBody>
      </p:sp>
    </p:spTree>
    <p:extLst>
      <p:ext uri="{BB962C8B-B14F-4D97-AF65-F5344CB8AC3E}">
        <p14:creationId xmlns:p14="http://schemas.microsoft.com/office/powerpoint/2010/main" val="5114354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3"/>
          <p:cNvSpPr>
            <a:spLocks noGrp="1" noChangeArrowheads="1"/>
          </p:cNvSpPr>
          <p:nvPr>
            <p:ph idx="1"/>
          </p:nvPr>
        </p:nvSpPr>
        <p:spPr/>
        <p:txBody>
          <a:bodyPr/>
          <a:lstStyle/>
          <a:p>
            <a:pPr eaLnBrk="1" hangingPunct="1">
              <a:lnSpc>
                <a:spcPct val="90000"/>
              </a:lnSpc>
            </a:pPr>
            <a:r>
              <a:rPr lang="tr-TR" sz="2600" dirty="0" smtClean="0">
                <a:ea typeface="ＭＳ Ｐゴシック" pitchFamily="34" charset="-128"/>
              </a:rPr>
              <a:t>Kamu görevlileri, bu Yönetmelikte belirlenen etik davranış ilkeleriyle bağdaşmayan veya yasadışı iş ve eylemlerde bulunmalarının talep edilmesi halinde veya hizmetlerini yürütürken bu tür bir eylem veya işlemden haberdar olduklarında ya da gördüklerinde durumu yetkili makamlara  bildirirler.</a:t>
            </a:r>
          </a:p>
          <a:p>
            <a:pPr eaLnBrk="1" hangingPunct="1">
              <a:lnSpc>
                <a:spcPct val="90000"/>
              </a:lnSpc>
            </a:pPr>
            <a:r>
              <a:rPr lang="tr-TR" sz="2600" dirty="0" smtClean="0">
                <a:ea typeface="ＭＳ Ｐゴシック" pitchFamily="34" charset="-128"/>
              </a:rPr>
              <a:t>Kurum ve kuruluş amirleri, ihbarda bulunan kamu görevlilerinin kimliğini gizli tutar ve kendilerine herhangi bir zarar gelmemesi için gerekli tedbirleri alırlar. </a:t>
            </a:r>
            <a:r>
              <a:rPr lang="tr-TR" sz="2600" dirty="0" smtClean="0">
                <a:solidFill>
                  <a:schemeClr val="hlink"/>
                </a:solidFill>
                <a:ea typeface="ＭＳ Ｐゴシック" pitchFamily="34" charset="-128"/>
              </a:rPr>
              <a:t>(Yönetmelik, </a:t>
            </a:r>
            <a:r>
              <a:rPr lang="tr-TR" sz="2600" dirty="0" err="1" smtClean="0">
                <a:solidFill>
                  <a:schemeClr val="hlink"/>
                </a:solidFill>
                <a:ea typeface="ＭＳ Ｐゴシック" pitchFamily="34" charset="-128"/>
              </a:rPr>
              <a:t>md.</a:t>
            </a:r>
            <a:r>
              <a:rPr lang="tr-TR" sz="2600" dirty="0" smtClean="0">
                <a:solidFill>
                  <a:schemeClr val="hlink"/>
                </a:solidFill>
                <a:ea typeface="ＭＳ Ｐゴシック" pitchFamily="34" charset="-128"/>
              </a:rPr>
              <a:t> 12)</a:t>
            </a:r>
          </a:p>
          <a:p>
            <a:pPr eaLnBrk="1" hangingPunct="1">
              <a:lnSpc>
                <a:spcPct val="90000"/>
              </a:lnSpc>
              <a:buFont typeface="Wingdings" pitchFamily="2" charset="2"/>
              <a:buNone/>
            </a:pPr>
            <a:endParaRPr lang="tr-TR" sz="2600" dirty="0" smtClean="0">
              <a:ea typeface="ＭＳ Ｐゴシック" pitchFamily="34" charset="-128"/>
            </a:endParaRPr>
          </a:p>
        </p:txBody>
      </p:sp>
      <p:sp>
        <p:nvSpPr>
          <p:cNvPr id="81922" name="Rectangle 2"/>
          <p:cNvSpPr>
            <a:spLocks noGrp="1" noChangeArrowheads="1"/>
          </p:cNvSpPr>
          <p:nvPr>
            <p:ph type="title"/>
          </p:nvPr>
        </p:nvSpPr>
        <p:spPr/>
        <p:txBody>
          <a:bodyPr>
            <a:scene3d>
              <a:camera prst="orthographicFront"/>
              <a:lightRig rig="soft" dir="t"/>
            </a:scene3d>
          </a:bodyPr>
          <a:lstStyle/>
          <a:p>
            <a:pPr eaLnBrk="1" fontAlgn="auto" hangingPunct="1">
              <a:spcAft>
                <a:spcPts val="0"/>
              </a:spcAft>
              <a:defRPr/>
            </a:pPr>
            <a:r>
              <a:rPr lang="tr-TR" dirty="0">
                <a:ea typeface="+mj-ea"/>
                <a:cs typeface="+mj-cs"/>
              </a:rPr>
              <a:t>Yetkili Makamlara Bildirim</a:t>
            </a:r>
          </a:p>
        </p:txBody>
      </p:sp>
    </p:spTree>
    <p:extLst>
      <p:ext uri="{BB962C8B-B14F-4D97-AF65-F5344CB8AC3E}">
        <p14:creationId xmlns:p14="http://schemas.microsoft.com/office/powerpoint/2010/main" val="28366748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Çıkar çatışmasından kaçınma</a:t>
            </a:r>
          </a:p>
        </p:txBody>
      </p:sp>
      <p:sp>
        <p:nvSpPr>
          <p:cNvPr id="3" name="İçerik Yer Tutucusu 2"/>
          <p:cNvSpPr>
            <a:spLocks noGrp="1"/>
          </p:cNvSpPr>
          <p:nvPr>
            <p:ph idx="1"/>
          </p:nvPr>
        </p:nvSpPr>
        <p:spPr/>
        <p:txBody>
          <a:bodyPr>
            <a:normAutofit fontScale="70000" lnSpcReduction="20000"/>
          </a:bodyPr>
          <a:lstStyle/>
          <a:p>
            <a:r>
              <a:rPr lang="tr-TR" dirty="0"/>
              <a:t>Çıkar çatışması; kamu görevlilerinin görevlerini tarafsız ve objektif şekilde icra etmelerini etkileyen ya da etkiliyormuş gibi gözüken ve kendilerine, yakınlarına, arkadaşlarına ya da ilişkide bulunduğu kişi ya da kuruluşlara sağlanan her türlü menfaati ve onlarla ilgili mali ya da diğer yükümlülükleri  ve benzeri şahsi çıkarlara sahip olmaları halini ifade eder</a:t>
            </a:r>
            <a:r>
              <a:rPr lang="tr-TR" dirty="0" smtClean="0"/>
              <a:t>.</a:t>
            </a:r>
          </a:p>
          <a:p>
            <a:pPr marL="109728" indent="0">
              <a:buNone/>
            </a:pPr>
            <a:endParaRPr lang="tr-TR" dirty="0"/>
          </a:p>
          <a:p>
            <a:r>
              <a:rPr lang="tr-TR" dirty="0"/>
              <a:t>Kamu görevlileri, çıkar çatışmasında şahsi sorumluluğa sahiptir ve çıkar çatışmasının doğabileceği durumu genellikle şahsen bilen kişiler oldukları için, herhangi bir potansiyel ya da gerçek çıkar çatışması konusunda dikkatli davranır, çıkar çatışmasından kaçınmak için gerekli adımları atar, çıkar çatışmasının farkına varır varmaz durumu üstlerine bildirir ve çıkar çatışması kapsamına giren menfaatlerden kendilerini uzak tutarlar</a:t>
            </a:r>
            <a:r>
              <a:rPr lang="tr-TR" dirty="0" smtClean="0"/>
              <a:t>.</a:t>
            </a:r>
            <a:r>
              <a:rPr lang="tr-TR" dirty="0">
                <a:solidFill>
                  <a:schemeClr val="hlink"/>
                </a:solidFill>
                <a:ea typeface="ＭＳ Ｐゴシック" pitchFamily="34" charset="-128"/>
              </a:rPr>
              <a:t> (Yönetmelik, </a:t>
            </a:r>
            <a:r>
              <a:rPr lang="tr-TR" dirty="0" err="1">
                <a:solidFill>
                  <a:schemeClr val="hlink"/>
                </a:solidFill>
                <a:ea typeface="ＭＳ Ｐゴシック" pitchFamily="34" charset="-128"/>
              </a:rPr>
              <a:t>md.</a:t>
            </a:r>
            <a:r>
              <a:rPr lang="tr-TR" dirty="0">
                <a:solidFill>
                  <a:schemeClr val="hlink"/>
                </a:solidFill>
                <a:ea typeface="ＭＳ Ｐゴシック" pitchFamily="34" charset="-128"/>
              </a:rPr>
              <a:t> </a:t>
            </a:r>
            <a:r>
              <a:rPr lang="tr-TR" dirty="0" smtClean="0">
                <a:solidFill>
                  <a:schemeClr val="hlink"/>
                </a:solidFill>
                <a:ea typeface="ＭＳ Ｐゴシック" pitchFamily="34" charset="-128"/>
              </a:rPr>
              <a:t>13)</a:t>
            </a:r>
            <a:endParaRPr lang="tr-TR" dirty="0">
              <a:solidFill>
                <a:schemeClr val="hlink"/>
              </a:solidFill>
              <a:ea typeface="ＭＳ Ｐゴシック" pitchFamily="34" charset="-128"/>
            </a:endParaRPr>
          </a:p>
          <a:p>
            <a:endParaRPr lang="tr-TR" dirty="0"/>
          </a:p>
          <a:p>
            <a:endParaRPr lang="tr-TR" dirty="0"/>
          </a:p>
        </p:txBody>
      </p:sp>
    </p:spTree>
    <p:extLst>
      <p:ext uri="{BB962C8B-B14F-4D97-AF65-F5344CB8AC3E}">
        <p14:creationId xmlns:p14="http://schemas.microsoft.com/office/powerpoint/2010/main" val="6233175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a:t>
            </a:r>
            <a:r>
              <a:rPr lang="tr-TR" dirty="0" smtClean="0"/>
              <a:t>rnekler</a:t>
            </a:r>
            <a:endParaRPr lang="tr-TR" dirty="0"/>
          </a:p>
        </p:txBody>
      </p:sp>
      <p:sp>
        <p:nvSpPr>
          <p:cNvPr id="3" name="İçerik Yer Tutucusu 2"/>
          <p:cNvSpPr>
            <a:spLocks noGrp="1"/>
          </p:cNvSpPr>
          <p:nvPr>
            <p:ph idx="1"/>
          </p:nvPr>
        </p:nvSpPr>
        <p:spPr/>
        <p:txBody>
          <a:bodyPr>
            <a:normAutofit/>
          </a:bodyPr>
          <a:lstStyle/>
          <a:p>
            <a:pPr marL="109728" indent="0">
              <a:lnSpc>
                <a:spcPct val="80000"/>
              </a:lnSpc>
              <a:buNone/>
              <a:defRPr/>
            </a:pPr>
            <a:r>
              <a:rPr lang="tr-TR" sz="2000" dirty="0" smtClean="0"/>
              <a:t> </a:t>
            </a:r>
            <a:endParaRPr lang="tr-TR" sz="2000" dirty="0"/>
          </a:p>
          <a:p>
            <a:pPr>
              <a:lnSpc>
                <a:spcPct val="80000"/>
              </a:lnSpc>
              <a:buFont typeface="Wingdings 3"/>
              <a:buChar char=""/>
              <a:defRPr/>
            </a:pPr>
            <a:endParaRPr lang="tr-TR" sz="2000" dirty="0"/>
          </a:p>
          <a:p>
            <a:pPr>
              <a:lnSpc>
                <a:spcPct val="80000"/>
              </a:lnSpc>
              <a:buFont typeface="Arial" panose="020B0604020202020204" pitchFamily="34" charset="0"/>
              <a:buChar char="•"/>
              <a:defRPr/>
            </a:pPr>
            <a:r>
              <a:rPr lang="tr-TR" sz="2000" dirty="0" smtClean="0"/>
              <a:t>Bir </a:t>
            </a:r>
            <a:r>
              <a:rPr lang="tr-TR" sz="2000" dirty="0"/>
              <a:t>yöneticinin, kamunun yararına olarak kendi arsasının da bulunduğu bir yerin kamulaştırılmasına karar vermesi, böyle zor bir seçimi gerektiren bir ikilemdir. Böyle durumlarda, ilke olarak, karardan olumlu ya da olumsuz ve/veya dolaylı ya da dolaysız olarak etkilenebilecek kamu görevlilerinin, karar verme sürecine katılmamaları </a:t>
            </a:r>
            <a:r>
              <a:rPr lang="tr-TR" sz="2000" dirty="0" smtClean="0"/>
              <a:t>gerekmektedir</a:t>
            </a:r>
            <a:endParaRPr lang="tr-TR" sz="2000" dirty="0"/>
          </a:p>
          <a:p>
            <a:pPr>
              <a:lnSpc>
                <a:spcPct val="80000"/>
              </a:lnSpc>
              <a:buFont typeface="Arial" panose="020B0604020202020204" pitchFamily="34" charset="0"/>
              <a:buChar char="•"/>
              <a:defRPr/>
            </a:pPr>
            <a:r>
              <a:rPr lang="tr-TR" sz="2000" dirty="0"/>
              <a:t> Personel Alımı İşe alım komitesinin bir üyesinin işe başvuran adaylardan biriyle yakın ilişkisi bulunmaktadır. Bu çıkar çatışması, komitenin alacağı kararı etkiler ya da etkilemesi beklenebilir</a:t>
            </a:r>
          </a:p>
        </p:txBody>
      </p:sp>
    </p:spTree>
    <p:extLst>
      <p:ext uri="{BB962C8B-B14F-4D97-AF65-F5344CB8AC3E}">
        <p14:creationId xmlns:p14="http://schemas.microsoft.com/office/powerpoint/2010/main" val="1663364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marL="109728" indent="0">
              <a:buNone/>
            </a:pPr>
            <a:r>
              <a:rPr lang="tr-TR" dirty="0">
                <a:latin typeface="+mj-lt"/>
              </a:rPr>
              <a:t>Bir meslek etiği olarak kamu yönetimi etiği de, </a:t>
            </a:r>
            <a:r>
              <a:rPr lang="tr-TR" dirty="0" smtClean="0">
                <a:latin typeface="+mj-lt"/>
              </a:rPr>
              <a:t>yönetim alanında</a:t>
            </a:r>
            <a:r>
              <a:rPr lang="tr-TR" dirty="0">
                <a:latin typeface="+mj-lt"/>
              </a:rPr>
              <a:t>, doğru davranışlara ulaşmak için gerekli </a:t>
            </a:r>
            <a:r>
              <a:rPr lang="tr-TR" dirty="0" smtClean="0">
                <a:latin typeface="+mj-lt"/>
              </a:rPr>
              <a:t>olan ilke </a:t>
            </a:r>
            <a:r>
              <a:rPr lang="tr-TR" dirty="0">
                <a:latin typeface="+mj-lt"/>
              </a:rPr>
              <a:t>ve standartları ifade etmektedir. Yönetim </a:t>
            </a:r>
            <a:r>
              <a:rPr lang="tr-TR" dirty="0" smtClean="0">
                <a:latin typeface="+mj-lt"/>
              </a:rPr>
              <a:t>etiğine ilişkin </a:t>
            </a:r>
            <a:r>
              <a:rPr lang="tr-TR" dirty="0">
                <a:latin typeface="+mj-lt"/>
              </a:rPr>
              <a:t>ilke ve değerler;</a:t>
            </a:r>
          </a:p>
          <a:p>
            <a:pPr>
              <a:buFont typeface="Arial" panose="020B0604020202020204" pitchFamily="34" charset="0"/>
              <a:buChar char="•"/>
            </a:pPr>
            <a:r>
              <a:rPr lang="tr-TR" dirty="0" smtClean="0">
                <a:latin typeface="+mj-lt"/>
              </a:rPr>
              <a:t>İyi </a:t>
            </a:r>
            <a:r>
              <a:rPr lang="tr-TR" dirty="0">
                <a:latin typeface="+mj-lt"/>
              </a:rPr>
              <a:t>davranışta bulunma ve kötü </a:t>
            </a:r>
            <a:r>
              <a:rPr lang="tr-TR" dirty="0" smtClean="0">
                <a:latin typeface="+mj-lt"/>
              </a:rPr>
              <a:t>davranışlardan kaçınma </a:t>
            </a:r>
            <a:r>
              <a:rPr lang="tr-TR" dirty="0">
                <a:latin typeface="+mj-lt"/>
              </a:rPr>
              <a:t>konusunda, kamu görevlilerine </a:t>
            </a:r>
            <a:r>
              <a:rPr lang="tr-TR" dirty="0" smtClean="0">
                <a:latin typeface="+mj-lt"/>
              </a:rPr>
              <a:t>rehberlik ederler</a:t>
            </a:r>
            <a:r>
              <a:rPr lang="tr-TR" dirty="0">
                <a:latin typeface="+mj-lt"/>
              </a:rPr>
              <a:t>,</a:t>
            </a:r>
          </a:p>
          <a:p>
            <a:pPr>
              <a:buFont typeface="Arial" panose="020B0604020202020204" pitchFamily="34" charset="0"/>
              <a:buChar char="•"/>
            </a:pPr>
            <a:r>
              <a:rPr lang="tr-TR" dirty="0" smtClean="0">
                <a:latin typeface="+mj-lt"/>
              </a:rPr>
              <a:t>Devlete </a:t>
            </a:r>
            <a:r>
              <a:rPr lang="tr-TR" dirty="0">
                <a:latin typeface="+mj-lt"/>
              </a:rPr>
              <a:t>ve kamu görevlilerine olan güveni </a:t>
            </a:r>
            <a:r>
              <a:rPr lang="tr-TR" dirty="0" smtClean="0">
                <a:latin typeface="+mj-lt"/>
              </a:rPr>
              <a:t>artırırlar, yönetimin </a:t>
            </a:r>
            <a:r>
              <a:rPr lang="tr-TR" dirty="0">
                <a:latin typeface="+mj-lt"/>
              </a:rPr>
              <a:t>meşruiyetini geliştirirler ve </a:t>
            </a:r>
            <a:r>
              <a:rPr lang="tr-TR" dirty="0" smtClean="0">
                <a:latin typeface="+mj-lt"/>
              </a:rPr>
              <a:t>devlet-halk bütünleşmesini </a:t>
            </a:r>
            <a:r>
              <a:rPr lang="tr-TR" dirty="0">
                <a:latin typeface="+mj-lt"/>
              </a:rPr>
              <a:t>sağlarlar,</a:t>
            </a:r>
          </a:p>
          <a:p>
            <a:pPr>
              <a:buFont typeface="Arial" panose="020B0604020202020204" pitchFamily="34" charset="0"/>
              <a:buChar char="•"/>
            </a:pPr>
            <a:r>
              <a:rPr lang="tr-TR" dirty="0" smtClean="0">
                <a:latin typeface="+mj-lt"/>
              </a:rPr>
              <a:t>Kamu </a:t>
            </a:r>
            <a:r>
              <a:rPr lang="tr-TR" dirty="0">
                <a:latin typeface="+mj-lt"/>
              </a:rPr>
              <a:t>kurumlarındaki yönetsel </a:t>
            </a:r>
            <a:r>
              <a:rPr lang="tr-TR" dirty="0" smtClean="0">
                <a:latin typeface="+mj-lt"/>
              </a:rPr>
              <a:t>davranış standartlarını </a:t>
            </a:r>
            <a:r>
              <a:rPr lang="tr-TR" dirty="0">
                <a:latin typeface="+mj-lt"/>
              </a:rPr>
              <a:t>yükseltirler,</a:t>
            </a:r>
          </a:p>
          <a:p>
            <a:pPr>
              <a:buFont typeface="Arial" panose="020B0604020202020204" pitchFamily="34" charset="0"/>
              <a:buChar char="•"/>
            </a:pPr>
            <a:r>
              <a:rPr lang="tr-TR" dirty="0" smtClean="0">
                <a:latin typeface="+mj-lt"/>
              </a:rPr>
              <a:t>Değerlerin </a:t>
            </a:r>
            <a:r>
              <a:rPr lang="tr-TR" dirty="0">
                <a:latin typeface="+mj-lt"/>
              </a:rPr>
              <a:t>çatıştığı durumlarda karar vericilere </a:t>
            </a:r>
            <a:r>
              <a:rPr lang="tr-TR" dirty="0" smtClean="0">
                <a:latin typeface="+mj-lt"/>
              </a:rPr>
              <a:t>ve uygulamacılara </a:t>
            </a:r>
            <a:r>
              <a:rPr lang="tr-TR" dirty="0">
                <a:latin typeface="+mj-lt"/>
              </a:rPr>
              <a:t>yol gösterirler,</a:t>
            </a:r>
          </a:p>
          <a:p>
            <a:pPr>
              <a:buFont typeface="Arial" panose="020B0604020202020204" pitchFamily="34" charset="0"/>
              <a:buChar char="•"/>
            </a:pPr>
            <a:r>
              <a:rPr lang="tr-TR" dirty="0" smtClean="0">
                <a:latin typeface="+mj-lt"/>
              </a:rPr>
              <a:t>Sosyal </a:t>
            </a:r>
            <a:r>
              <a:rPr lang="tr-TR" dirty="0">
                <a:latin typeface="+mj-lt"/>
              </a:rPr>
              <a:t>dokuyu, ekonomik gelişmeyi, </a:t>
            </a:r>
            <a:r>
              <a:rPr lang="tr-TR" dirty="0" smtClean="0">
                <a:latin typeface="+mj-lt"/>
              </a:rPr>
              <a:t>demokrasiyi ve </a:t>
            </a:r>
            <a:r>
              <a:rPr lang="tr-TR" dirty="0">
                <a:latin typeface="+mj-lt"/>
              </a:rPr>
              <a:t>hukuk devletini güçlendirirler,</a:t>
            </a:r>
          </a:p>
          <a:p>
            <a:pPr>
              <a:buFont typeface="Arial" panose="020B0604020202020204" pitchFamily="34" charset="0"/>
              <a:buChar char="•"/>
            </a:pPr>
            <a:r>
              <a:rPr lang="tr-TR" dirty="0" smtClean="0">
                <a:latin typeface="+mj-lt"/>
              </a:rPr>
              <a:t>Kamu </a:t>
            </a:r>
            <a:r>
              <a:rPr lang="tr-TR" dirty="0">
                <a:latin typeface="+mj-lt"/>
              </a:rPr>
              <a:t>hizmetlerinin maliyetini düşürür ve kalitesini</a:t>
            </a:r>
          </a:p>
          <a:p>
            <a:pPr>
              <a:buFont typeface="Arial" panose="020B0604020202020204" pitchFamily="34" charset="0"/>
              <a:buChar char="•"/>
            </a:pPr>
            <a:r>
              <a:rPr lang="tr-TR" dirty="0">
                <a:latin typeface="+mj-lt"/>
              </a:rPr>
              <a:t>yükseltirler.</a:t>
            </a:r>
          </a:p>
        </p:txBody>
      </p:sp>
    </p:spTree>
    <p:extLst>
      <p:ext uri="{BB962C8B-B14F-4D97-AF65-F5344CB8AC3E}">
        <p14:creationId xmlns:p14="http://schemas.microsoft.com/office/powerpoint/2010/main" val="21512455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buFont typeface="Arial" panose="020B0604020202020204" pitchFamily="34" charset="0"/>
              <a:buChar char="•"/>
            </a:pPr>
            <a:r>
              <a:rPr lang="tr-TR" dirty="0" smtClean="0"/>
              <a:t> Bir </a:t>
            </a:r>
            <a:r>
              <a:rPr lang="tr-TR" dirty="0"/>
              <a:t>kamu kuruluşu bir şirketten ofis donanımı sağlanması ve kurulması amacı ile ilan vermiştir. Teklifleri değerlendiren kurulun bir üyesi ihaleye teklif veren şirketlerden birinin hisselerine sahiptir. Bu durumun, kurul üyesinin önyargısız karar verme yeteneğini etkiler ya da etkileyeceği düşünülebilir. </a:t>
            </a:r>
          </a:p>
        </p:txBody>
      </p:sp>
    </p:spTree>
    <p:extLst>
      <p:ext uri="{BB962C8B-B14F-4D97-AF65-F5344CB8AC3E}">
        <p14:creationId xmlns:p14="http://schemas.microsoft.com/office/powerpoint/2010/main" val="27354253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r>
              <a:rPr lang="tr-TR" dirty="0" smtClean="0"/>
              <a:t>İki </a:t>
            </a:r>
            <a:r>
              <a:rPr lang="tr-TR" dirty="0"/>
              <a:t>polis memuru ikinci iş olarak bir gece kulübünde koruma görevi yapmaktadırlar. Gece kulübünün bulunduğu mahalde oturanlar gürültü ile sarhoşlar ve yaşı içki içmeye uygun olmayan kişiler hakkında polise defalarca şikâyette bulunmalarına karşın herhangi bir önlem alınmamıştır. Söz konusu polis memurlarının kulüp ile ilgili herhangi bir soruşturma yapılmaması yönünde nüfuzlarını kullanmaları durumunda polis memurlarının tarafsızlığı riske girmektedir. </a:t>
            </a:r>
          </a:p>
        </p:txBody>
      </p:sp>
    </p:spTree>
    <p:extLst>
      <p:ext uri="{BB962C8B-B14F-4D97-AF65-F5344CB8AC3E}">
        <p14:creationId xmlns:p14="http://schemas.microsoft.com/office/powerpoint/2010/main" val="22253253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altLang="tr-TR" sz="2700" dirty="0" smtClean="0"/>
              <a:t/>
            </a:r>
            <a:br>
              <a:rPr lang="tr-TR" altLang="tr-TR" sz="2700" dirty="0" smtClean="0"/>
            </a:br>
            <a:r>
              <a:rPr lang="tr-TR" altLang="tr-TR" sz="2700" dirty="0" smtClean="0"/>
              <a:t>Görev </a:t>
            </a:r>
            <a:r>
              <a:rPr lang="tr-TR" altLang="tr-TR" sz="2700" dirty="0"/>
              <a:t>ve yetkilerin menfaat sağlamak amacıyla kullanılmaması</a:t>
            </a:r>
            <a:r>
              <a:rPr lang="tr-TR" altLang="tr-TR" dirty="0"/>
              <a:t/>
            </a:r>
            <a:br>
              <a:rPr lang="tr-TR" altLang="tr-TR" dirty="0"/>
            </a:br>
            <a:endParaRPr lang="tr-TR" dirty="0"/>
          </a:p>
        </p:txBody>
      </p:sp>
      <p:sp>
        <p:nvSpPr>
          <p:cNvPr id="3" name="İçerik Yer Tutucusu 2"/>
          <p:cNvSpPr>
            <a:spLocks noGrp="1"/>
          </p:cNvSpPr>
          <p:nvPr>
            <p:ph idx="1"/>
          </p:nvPr>
        </p:nvSpPr>
        <p:spPr/>
        <p:txBody>
          <a:bodyPr>
            <a:normAutofit fontScale="62500" lnSpcReduction="20000"/>
          </a:bodyPr>
          <a:lstStyle/>
          <a:p>
            <a:r>
              <a:rPr lang="tr-TR" dirty="0"/>
              <a:t>Kamu görevlileri; görev, unvan ve yetkilerini kullanarak kendileri, yakınları veya üçüncü kişiler lehine menfaat sağlayamaz ve aracılıkta bulunamazlar, akraba, eş, dost ve </a:t>
            </a:r>
            <a:r>
              <a:rPr lang="tr-TR" dirty="0" err="1"/>
              <a:t>hemşehri</a:t>
            </a:r>
            <a:r>
              <a:rPr lang="tr-TR" dirty="0"/>
              <a:t> kayırmacılığı, siyasal kayırmacılık veya herhangi bir nedenle ayrımcılık veya kayırmacılık yapamazlar.</a:t>
            </a:r>
          </a:p>
          <a:p>
            <a:r>
              <a:rPr lang="tr-TR" dirty="0"/>
              <a:t>Kamu görevlileri, görev, unvan ve yetkilerini kullanarak kendilerinin veya başkalarının kitap, dergi, kaset, cd ve benzeri ürünlerinin satışını ve dağıtımını yaptıramaz; herhangi bir kurum, vakıf, dernek veya spor kulübüne yardım, bağış ve benzeri nitelikte menfaat sağlayamazlar.</a:t>
            </a:r>
          </a:p>
          <a:p>
            <a:r>
              <a:rPr lang="tr-TR" dirty="0"/>
              <a:t>Kamu görevlileri, görevlerinin ifası sırasında ya da bu görevlerin sonucu olarak elde ettikleri resmi veya gizli nitelikteki bilgileri, kendilerine, yakınlarına veya üçüncü kişilere doğrudan veya dolaylı olarak ekonomik, siyasal veya sosyal nitelikte bir menfaat elde etmek için kullanamazlar, görevdeyken ve görevden ayrıldıktan sonra yetkili makamlar dışında hiçbir kurum, kuruluş veya kişiye açıklayamazlar.</a:t>
            </a:r>
          </a:p>
          <a:p>
            <a:r>
              <a:rPr lang="tr-TR" dirty="0"/>
              <a:t>Kamu görevlileri, seçim kampanyalarında görev yaptığı kurumun kaynaklarını doğrudan veya dolaylı olarak kullanamaz ve kullandıramazlar</a:t>
            </a:r>
            <a:r>
              <a:rPr lang="tr-TR" dirty="0" smtClean="0"/>
              <a:t>. </a:t>
            </a:r>
            <a:r>
              <a:rPr lang="tr-TR" dirty="0">
                <a:solidFill>
                  <a:schemeClr val="hlink"/>
                </a:solidFill>
                <a:ea typeface="ＭＳ Ｐゴシック" pitchFamily="34" charset="-128"/>
              </a:rPr>
              <a:t>(Yönetmelik, </a:t>
            </a:r>
            <a:r>
              <a:rPr lang="tr-TR" dirty="0" err="1">
                <a:solidFill>
                  <a:schemeClr val="hlink"/>
                </a:solidFill>
                <a:ea typeface="ＭＳ Ｐゴシック" pitchFamily="34" charset="-128"/>
              </a:rPr>
              <a:t>md.</a:t>
            </a:r>
            <a:r>
              <a:rPr lang="tr-TR" dirty="0">
                <a:solidFill>
                  <a:schemeClr val="hlink"/>
                </a:solidFill>
                <a:ea typeface="ＭＳ Ｐゴシック" pitchFamily="34" charset="-128"/>
              </a:rPr>
              <a:t> </a:t>
            </a:r>
            <a:r>
              <a:rPr lang="tr-TR" dirty="0" smtClean="0">
                <a:solidFill>
                  <a:schemeClr val="hlink"/>
                </a:solidFill>
                <a:ea typeface="ＭＳ Ｐゴシック" pitchFamily="34" charset="-128"/>
              </a:rPr>
              <a:t>14)</a:t>
            </a:r>
            <a:endParaRPr lang="tr-TR" dirty="0">
              <a:solidFill>
                <a:schemeClr val="hlink"/>
              </a:solidFill>
              <a:ea typeface="ＭＳ Ｐゴシック" pitchFamily="34" charset="-128"/>
            </a:endParaRPr>
          </a:p>
          <a:p>
            <a:endParaRPr lang="tr-TR" dirty="0"/>
          </a:p>
          <a:p>
            <a:endParaRPr lang="tr-TR" dirty="0"/>
          </a:p>
        </p:txBody>
      </p:sp>
    </p:spTree>
    <p:extLst>
      <p:ext uri="{BB962C8B-B14F-4D97-AF65-F5344CB8AC3E}">
        <p14:creationId xmlns:p14="http://schemas.microsoft.com/office/powerpoint/2010/main" val="318498136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a:t>
            </a:r>
            <a:r>
              <a:rPr lang="tr-TR" dirty="0" smtClean="0"/>
              <a:t>rnek</a:t>
            </a:r>
            <a:endParaRPr lang="tr-TR" dirty="0"/>
          </a:p>
        </p:txBody>
      </p:sp>
      <p:sp>
        <p:nvSpPr>
          <p:cNvPr id="3" name="İçerik Yer Tutucusu 2"/>
          <p:cNvSpPr>
            <a:spLocks noGrp="1"/>
          </p:cNvSpPr>
          <p:nvPr>
            <p:ph idx="1"/>
          </p:nvPr>
        </p:nvSpPr>
        <p:spPr/>
        <p:txBody>
          <a:bodyPr>
            <a:normAutofit/>
          </a:bodyPr>
          <a:lstStyle/>
          <a:p>
            <a:r>
              <a:rPr lang="tr-TR" dirty="0" smtClean="0"/>
              <a:t>Bir </a:t>
            </a:r>
            <a:r>
              <a:rPr lang="tr-TR" dirty="0"/>
              <a:t>belediye meclis üyesi kendi işletmesi zarar görecek diye şehirde yeni bir işletmenin kuruluş başvurusunu engellemeye çalışabilir. </a:t>
            </a:r>
          </a:p>
        </p:txBody>
      </p:sp>
    </p:spTree>
    <p:extLst>
      <p:ext uri="{BB962C8B-B14F-4D97-AF65-F5344CB8AC3E}">
        <p14:creationId xmlns:p14="http://schemas.microsoft.com/office/powerpoint/2010/main" val="21957379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es-ES" dirty="0"/>
              <a:t>Hediye alma ve menfaat sağlama yasağı</a:t>
            </a:r>
            <a:endParaRPr lang="tr-TR" dirty="0"/>
          </a:p>
        </p:txBody>
      </p:sp>
      <p:sp>
        <p:nvSpPr>
          <p:cNvPr id="3" name="İçerik Yer Tutucusu 2"/>
          <p:cNvSpPr>
            <a:spLocks noGrp="1"/>
          </p:cNvSpPr>
          <p:nvPr>
            <p:ph idx="1"/>
          </p:nvPr>
        </p:nvSpPr>
        <p:spPr/>
        <p:txBody>
          <a:bodyPr>
            <a:normAutofit lnSpcReduction="10000"/>
          </a:bodyPr>
          <a:lstStyle/>
          <a:p>
            <a:r>
              <a:rPr lang="tr-TR" dirty="0"/>
              <a:t> Kamu görevlisinin tarafsızlığını, performansını, kararını veya görevini yapmasını etkileyen veya etkileme ihtimali bulunan, ekonomik değeri olan ya da olmayan, doğrudan ya da dolaylı olarak kabul edilen her türlü eşya ve menfaat hediye kapsamındadır.</a:t>
            </a:r>
          </a:p>
          <a:p>
            <a:r>
              <a:rPr lang="tr-TR" dirty="0"/>
              <a:t>Kamu görevlilerinin hediye almaması, kamu görevlisine hediye verilmemesi ve görev sebebiyle çıkar sağlanmaması temel ilkedir</a:t>
            </a:r>
            <a:r>
              <a:rPr lang="tr-TR" dirty="0" smtClean="0"/>
              <a:t>.</a:t>
            </a:r>
            <a:r>
              <a:rPr lang="tr-TR" dirty="0">
                <a:solidFill>
                  <a:schemeClr val="hlink"/>
                </a:solidFill>
                <a:ea typeface="ＭＳ Ｐゴシック" pitchFamily="34" charset="-128"/>
              </a:rPr>
              <a:t> Yönetmelik, </a:t>
            </a:r>
            <a:r>
              <a:rPr lang="tr-TR" dirty="0" err="1">
                <a:solidFill>
                  <a:schemeClr val="hlink"/>
                </a:solidFill>
                <a:ea typeface="ＭＳ Ｐゴシック" pitchFamily="34" charset="-128"/>
              </a:rPr>
              <a:t>md.</a:t>
            </a:r>
            <a:r>
              <a:rPr lang="tr-TR" dirty="0">
                <a:solidFill>
                  <a:schemeClr val="hlink"/>
                </a:solidFill>
                <a:ea typeface="ＭＳ Ｐゴシック" pitchFamily="34" charset="-128"/>
              </a:rPr>
              <a:t> </a:t>
            </a:r>
            <a:r>
              <a:rPr lang="tr-TR" dirty="0" smtClean="0">
                <a:solidFill>
                  <a:schemeClr val="hlink"/>
                </a:solidFill>
                <a:ea typeface="ＭＳ Ｐゴシック" pitchFamily="34" charset="-128"/>
              </a:rPr>
              <a:t>15)</a:t>
            </a:r>
          </a:p>
          <a:p>
            <a:endParaRPr lang="tr-TR" dirty="0">
              <a:solidFill>
                <a:schemeClr val="hlink"/>
              </a:solidFill>
              <a:ea typeface="ＭＳ Ｐゴシック" pitchFamily="34" charset="-128"/>
            </a:endParaRPr>
          </a:p>
          <a:p>
            <a:endParaRPr lang="tr-TR" dirty="0"/>
          </a:p>
          <a:p>
            <a:endParaRPr lang="tr-TR" dirty="0"/>
          </a:p>
        </p:txBody>
      </p:sp>
    </p:spTree>
    <p:extLst>
      <p:ext uri="{BB962C8B-B14F-4D97-AF65-F5344CB8AC3E}">
        <p14:creationId xmlns:p14="http://schemas.microsoft.com/office/powerpoint/2010/main" val="27505998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a:t>
            </a:r>
            <a:endParaRPr lang="tr-TR" dirty="0"/>
          </a:p>
        </p:txBody>
      </p:sp>
      <p:sp>
        <p:nvSpPr>
          <p:cNvPr id="3" name="İçerik Yer Tutucusu 2"/>
          <p:cNvSpPr>
            <a:spLocks noGrp="1"/>
          </p:cNvSpPr>
          <p:nvPr>
            <p:ph idx="1"/>
          </p:nvPr>
        </p:nvSpPr>
        <p:spPr/>
        <p:txBody>
          <a:bodyPr>
            <a:normAutofit fontScale="92500" lnSpcReduction="10000"/>
          </a:bodyPr>
          <a:lstStyle/>
          <a:p>
            <a:r>
              <a:rPr lang="tr-TR" dirty="0"/>
              <a:t>Örnekler </a:t>
            </a:r>
            <a:r>
              <a:rPr lang="tr-TR" dirty="0" smtClean="0"/>
              <a:t>(x </a:t>
            </a:r>
            <a:r>
              <a:rPr lang="tr-TR" dirty="0"/>
              <a:t>Yasak Kapsamında, -</a:t>
            </a:r>
            <a:r>
              <a:rPr lang="tr-TR" dirty="0" smtClean="0"/>
              <a:t>Kapsam </a:t>
            </a:r>
            <a:r>
              <a:rPr lang="tr-TR" dirty="0"/>
              <a:t>Dışı)</a:t>
            </a:r>
          </a:p>
          <a:p>
            <a:r>
              <a:rPr lang="tr-TR" dirty="0" smtClean="0"/>
              <a:t>- </a:t>
            </a:r>
            <a:r>
              <a:rPr lang="tr-TR" dirty="0"/>
              <a:t>Hayırsever bir işadamı, ilköğretim okulundaki </a:t>
            </a:r>
            <a:r>
              <a:rPr lang="tr-TR" dirty="0" smtClean="0"/>
              <a:t>dersliklerde kullanılmak </a:t>
            </a:r>
            <a:r>
              <a:rPr lang="tr-TR" dirty="0"/>
              <a:t>üzere 20 bilgisayar bağışlamıştır. </a:t>
            </a:r>
            <a:r>
              <a:rPr lang="tr-TR" dirty="0" smtClean="0"/>
              <a:t>Bilgisayarların demirbaş </a:t>
            </a:r>
            <a:r>
              <a:rPr lang="tr-TR" dirty="0"/>
              <a:t>kaydı yapılmış ve okulun internet </a:t>
            </a:r>
            <a:r>
              <a:rPr lang="tr-TR" dirty="0" smtClean="0"/>
              <a:t>sitesinde duyurulmuştur</a:t>
            </a:r>
            <a:r>
              <a:rPr lang="tr-TR" dirty="0"/>
              <a:t>.</a:t>
            </a:r>
          </a:p>
          <a:p>
            <a:r>
              <a:rPr lang="tr-TR" dirty="0" smtClean="0"/>
              <a:t>x </a:t>
            </a:r>
            <a:r>
              <a:rPr lang="tr-TR" dirty="0"/>
              <a:t>Selim Bey, kızının matematik öğretmenine </a:t>
            </a:r>
            <a:r>
              <a:rPr lang="tr-TR" dirty="0" smtClean="0"/>
              <a:t>kullandırılmak üzere </a:t>
            </a:r>
            <a:r>
              <a:rPr lang="tr-TR" dirty="0"/>
              <a:t>okula dizüstü bilgisayar hediye etmiş, okul </a:t>
            </a:r>
            <a:r>
              <a:rPr lang="tr-TR" dirty="0" smtClean="0"/>
              <a:t>müdürü de </a:t>
            </a:r>
            <a:r>
              <a:rPr lang="tr-TR" dirty="0"/>
              <a:t>bilgisayarı demirbaşa kaydedip Selim Beyin </a:t>
            </a:r>
            <a:r>
              <a:rPr lang="tr-TR" dirty="0" smtClean="0"/>
              <a:t>kızının matematik </a:t>
            </a:r>
            <a:r>
              <a:rPr lang="tr-TR" dirty="0"/>
              <a:t>öğretmenine tahsis etmiştir</a:t>
            </a:r>
            <a:r>
              <a:rPr lang="tr-TR" dirty="0" smtClean="0"/>
              <a:t>.</a:t>
            </a:r>
            <a:endParaRPr lang="tr-TR" dirty="0"/>
          </a:p>
        </p:txBody>
      </p:sp>
    </p:spTree>
    <p:extLst>
      <p:ext uri="{BB962C8B-B14F-4D97-AF65-F5344CB8AC3E}">
        <p14:creationId xmlns:p14="http://schemas.microsoft.com/office/powerpoint/2010/main" val="22270168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109728" indent="0">
              <a:buNone/>
            </a:pPr>
            <a:r>
              <a:rPr lang="tr-TR" dirty="0" smtClean="0"/>
              <a:t>- </a:t>
            </a:r>
            <a:r>
              <a:rPr lang="tr-TR" dirty="0"/>
              <a:t>Bir vatandaş, hastaneye diyaliz makinesi bağışlamıştır.</a:t>
            </a:r>
          </a:p>
          <a:p>
            <a:pPr marL="109728" indent="0">
              <a:buNone/>
            </a:pPr>
            <a:r>
              <a:rPr lang="tr-TR" dirty="0" smtClean="0"/>
              <a:t>x </a:t>
            </a:r>
            <a:r>
              <a:rPr lang="tr-TR" dirty="0"/>
              <a:t>İle yeni atanan Valiye hoş geldiniz ziyaretinde bulunan bir</a:t>
            </a:r>
          </a:p>
          <a:p>
            <a:pPr marL="109728" indent="0">
              <a:buNone/>
            </a:pPr>
            <a:r>
              <a:rPr lang="tr-TR" dirty="0"/>
              <a:t>müteahhit, kıymetli bir el halısı hediye etmiştir.</a:t>
            </a:r>
          </a:p>
          <a:p>
            <a:pPr marL="109728" indent="0">
              <a:buNone/>
            </a:pPr>
            <a:r>
              <a:rPr lang="tr-TR" dirty="0" smtClean="0"/>
              <a:t>- </a:t>
            </a:r>
            <a:r>
              <a:rPr lang="tr-TR" dirty="0"/>
              <a:t>Yaşlı bir teyze, askere giden çocuğuna yardımda bulunan</a:t>
            </a:r>
          </a:p>
          <a:p>
            <a:pPr marL="109728" indent="0">
              <a:buNone/>
            </a:pPr>
            <a:r>
              <a:rPr lang="tr-TR" dirty="0"/>
              <a:t>Kaymakama, hindi hediye etmiştir.</a:t>
            </a:r>
          </a:p>
          <a:p>
            <a:pPr marL="109728" indent="0">
              <a:buNone/>
            </a:pPr>
            <a:r>
              <a:rPr lang="tr-TR" dirty="0" smtClean="0"/>
              <a:t>x </a:t>
            </a:r>
            <a:r>
              <a:rPr lang="tr-TR" dirty="0"/>
              <a:t>Başarılı Çocuklara Yardım Derneği, derneği denetlemekle</a:t>
            </a:r>
          </a:p>
          <a:p>
            <a:pPr marL="109728" indent="0">
              <a:buNone/>
            </a:pPr>
            <a:r>
              <a:rPr lang="tr-TR" dirty="0"/>
              <a:t>görevli bir denetim elemanının kızına burs vermektedir.</a:t>
            </a:r>
          </a:p>
          <a:p>
            <a:pPr marL="109728" indent="0">
              <a:buNone/>
            </a:pPr>
            <a:r>
              <a:rPr lang="tr-TR" dirty="0" smtClean="0"/>
              <a:t>x </a:t>
            </a:r>
            <a:r>
              <a:rPr lang="tr-TR" dirty="0"/>
              <a:t>Sınıf anneleri Öğretmene, Öğretmenler Günü’nde 22 ayar</a:t>
            </a:r>
          </a:p>
          <a:p>
            <a:pPr marL="109728" indent="0">
              <a:buNone/>
            </a:pPr>
            <a:r>
              <a:rPr lang="tr-TR" dirty="0"/>
              <a:t>bir bilezik hediye etmişlerdir.</a:t>
            </a:r>
          </a:p>
          <a:p>
            <a:pPr marL="109728" indent="0">
              <a:buNone/>
            </a:pPr>
            <a:r>
              <a:rPr lang="tr-TR" dirty="0" smtClean="0"/>
              <a:t>- </a:t>
            </a:r>
            <a:r>
              <a:rPr lang="tr-TR" dirty="0" err="1"/>
              <a:t>Satınalma</a:t>
            </a:r>
            <a:r>
              <a:rPr lang="tr-TR" dirty="0"/>
              <a:t> biriminde görevli Memura, kurumun iş yaptığı</a:t>
            </a:r>
          </a:p>
          <a:p>
            <a:pPr marL="109728" indent="0">
              <a:buNone/>
            </a:pPr>
            <a:r>
              <a:rPr lang="tr-TR" dirty="0"/>
              <a:t>firmalardan birisi takvim hediye etmiştir.</a:t>
            </a:r>
          </a:p>
          <a:p>
            <a:pPr marL="109728" indent="0">
              <a:buNone/>
            </a:pPr>
            <a:r>
              <a:rPr lang="tr-TR" dirty="0" smtClean="0"/>
              <a:t>x </a:t>
            </a:r>
            <a:r>
              <a:rPr lang="tr-TR" dirty="0"/>
              <a:t>Bir il müdürü, kızının düğünü için piyasa fiyatının yarısına</a:t>
            </a:r>
          </a:p>
          <a:p>
            <a:pPr marL="109728" indent="0">
              <a:buNone/>
            </a:pPr>
            <a:r>
              <a:rPr lang="tr-TR" dirty="0"/>
              <a:t>düğün salonu kiralamıştır</a:t>
            </a:r>
          </a:p>
          <a:p>
            <a:endParaRPr lang="tr-TR" dirty="0"/>
          </a:p>
        </p:txBody>
      </p:sp>
    </p:spTree>
    <p:extLst>
      <p:ext uri="{BB962C8B-B14F-4D97-AF65-F5344CB8AC3E}">
        <p14:creationId xmlns:p14="http://schemas.microsoft.com/office/powerpoint/2010/main" val="24731019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3"/>
          <p:cNvSpPr>
            <a:spLocks noGrp="1" noChangeArrowheads="1"/>
          </p:cNvSpPr>
          <p:nvPr>
            <p:ph idx="1"/>
          </p:nvPr>
        </p:nvSpPr>
        <p:spPr/>
        <p:txBody>
          <a:bodyPr/>
          <a:lstStyle/>
          <a:p>
            <a:pPr eaLnBrk="1" hangingPunct="1"/>
            <a:r>
              <a:rPr lang="tr-TR" dirty="0" smtClean="0">
                <a:ea typeface="ＭＳ Ｐゴシック" pitchFamily="34" charset="-128"/>
              </a:rPr>
              <a:t>Kamu görevlileri, kamu bina ve taşıtları ile diğer kamu malları ve kaynaklarını kamusal amaçlar ve hizmet gerekleri dışında kullanamaz ve kullandıramazlar, bunları korur ve her an hizmete hazır halde bulundurmak için gerekli tedbirleri alırlar. </a:t>
            </a:r>
            <a:r>
              <a:rPr lang="tr-TR" dirty="0" smtClean="0">
                <a:solidFill>
                  <a:schemeClr val="hlink"/>
                </a:solidFill>
                <a:ea typeface="ＭＳ Ｐゴシック" pitchFamily="34" charset="-128"/>
              </a:rPr>
              <a:t>(Yönetmelik, </a:t>
            </a:r>
            <a:r>
              <a:rPr lang="tr-TR" dirty="0" err="1" smtClean="0">
                <a:solidFill>
                  <a:schemeClr val="hlink"/>
                </a:solidFill>
                <a:ea typeface="ＭＳ Ｐゴシック" pitchFamily="34" charset="-128"/>
              </a:rPr>
              <a:t>md.</a:t>
            </a:r>
            <a:r>
              <a:rPr lang="tr-TR" dirty="0" smtClean="0">
                <a:solidFill>
                  <a:schemeClr val="hlink"/>
                </a:solidFill>
                <a:ea typeface="ＭＳ Ｐゴシック" pitchFamily="34" charset="-128"/>
              </a:rPr>
              <a:t> 16)</a:t>
            </a:r>
          </a:p>
        </p:txBody>
      </p:sp>
      <p:sp>
        <p:nvSpPr>
          <p:cNvPr id="121858" name="Rectangle 2"/>
          <p:cNvSpPr>
            <a:spLocks noGrp="1" noChangeArrowheads="1"/>
          </p:cNvSpPr>
          <p:nvPr>
            <p:ph type="title"/>
          </p:nvPr>
        </p:nvSpPr>
        <p:spPr/>
        <p:txBody>
          <a:bodyPr>
            <a:normAutofit fontScale="90000"/>
            <a:scene3d>
              <a:camera prst="orthographicFront"/>
              <a:lightRig rig="soft" dir="t"/>
            </a:scene3d>
          </a:bodyPr>
          <a:lstStyle/>
          <a:p>
            <a:pPr eaLnBrk="1" fontAlgn="auto" hangingPunct="1">
              <a:spcAft>
                <a:spcPts val="0"/>
              </a:spcAft>
              <a:defRPr/>
            </a:pPr>
            <a:r>
              <a:rPr lang="tr-TR" sz="4000">
                <a:ea typeface="+mj-ea"/>
                <a:cs typeface="+mj-cs"/>
              </a:rPr>
              <a:t>Kamu Malları ve Kaynaklarının Kullanımı</a:t>
            </a:r>
          </a:p>
        </p:txBody>
      </p:sp>
    </p:spTree>
    <p:extLst>
      <p:ext uri="{BB962C8B-B14F-4D97-AF65-F5344CB8AC3E}">
        <p14:creationId xmlns:p14="http://schemas.microsoft.com/office/powerpoint/2010/main" val="232447528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3"/>
          <p:cNvSpPr>
            <a:spLocks noGrp="1" noChangeArrowheads="1"/>
          </p:cNvSpPr>
          <p:nvPr>
            <p:ph idx="1"/>
          </p:nvPr>
        </p:nvSpPr>
        <p:spPr/>
        <p:txBody>
          <a:bodyPr/>
          <a:lstStyle/>
          <a:p>
            <a:pPr eaLnBrk="1" hangingPunct="1"/>
            <a:r>
              <a:rPr lang="tr-TR" smtClean="0">
                <a:ea typeface="ＭＳ Ｐゴシック" pitchFamily="34" charset="-128"/>
              </a:rPr>
              <a:t>Kamu görevlileri, kamu bina ve taşıtları ile diğer kamu malları ve kaynaklarının kullanımında israf ve savurganlıktan kaçınır; mesai süresini, kamu mallarını, kaynaklarını, işgücünü ve imkanlarını kullanırken etkin, verimli ve tutumlu davranırlar. </a:t>
            </a:r>
            <a:r>
              <a:rPr lang="tr-TR" smtClean="0">
                <a:solidFill>
                  <a:schemeClr val="hlink"/>
                </a:solidFill>
                <a:ea typeface="ＭＳ Ｐゴシック" pitchFamily="34" charset="-128"/>
              </a:rPr>
              <a:t>(Yönetmelik, md. 17)</a:t>
            </a:r>
            <a:endParaRPr lang="tr-TR" smtClean="0">
              <a:ea typeface="ＭＳ Ｐゴシック" pitchFamily="34" charset="-128"/>
            </a:endParaRPr>
          </a:p>
          <a:p>
            <a:pPr eaLnBrk="1" hangingPunct="1">
              <a:buFont typeface="Wingdings" pitchFamily="2" charset="2"/>
              <a:buNone/>
            </a:pPr>
            <a:endParaRPr lang="tr-TR" smtClean="0">
              <a:solidFill>
                <a:schemeClr val="hlink"/>
              </a:solidFill>
              <a:ea typeface="ＭＳ Ｐゴシック" pitchFamily="34" charset="-128"/>
            </a:endParaRPr>
          </a:p>
        </p:txBody>
      </p:sp>
      <p:sp>
        <p:nvSpPr>
          <p:cNvPr id="122882" name="Rectangle 2"/>
          <p:cNvSpPr>
            <a:spLocks noGrp="1" noChangeArrowheads="1"/>
          </p:cNvSpPr>
          <p:nvPr>
            <p:ph type="title"/>
          </p:nvPr>
        </p:nvSpPr>
        <p:spPr/>
        <p:txBody>
          <a:bodyPr>
            <a:scene3d>
              <a:camera prst="orthographicFront"/>
              <a:lightRig rig="soft" dir="t"/>
            </a:scene3d>
          </a:bodyPr>
          <a:lstStyle/>
          <a:p>
            <a:pPr eaLnBrk="1" fontAlgn="auto" hangingPunct="1">
              <a:spcAft>
                <a:spcPts val="0"/>
              </a:spcAft>
              <a:defRPr/>
            </a:pPr>
            <a:r>
              <a:rPr lang="tr-TR">
                <a:ea typeface="+mj-ea"/>
                <a:cs typeface="+mj-cs"/>
              </a:rPr>
              <a:t>Savurganlıktan Kaçınma</a:t>
            </a:r>
          </a:p>
        </p:txBody>
      </p:sp>
    </p:spTree>
    <p:extLst>
      <p:ext uri="{BB962C8B-B14F-4D97-AF65-F5344CB8AC3E}">
        <p14:creationId xmlns:p14="http://schemas.microsoft.com/office/powerpoint/2010/main" val="425257542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a:t>
            </a:r>
            <a:endParaRPr lang="tr-TR" dirty="0"/>
          </a:p>
        </p:txBody>
      </p:sp>
      <p:sp>
        <p:nvSpPr>
          <p:cNvPr id="3" name="İçerik Yer Tutucusu 2"/>
          <p:cNvSpPr>
            <a:spLocks noGrp="1"/>
          </p:cNvSpPr>
          <p:nvPr>
            <p:ph idx="1"/>
          </p:nvPr>
        </p:nvSpPr>
        <p:spPr/>
        <p:txBody>
          <a:bodyPr>
            <a:normAutofit/>
          </a:bodyPr>
          <a:lstStyle/>
          <a:p>
            <a:pPr marL="109728" indent="0">
              <a:buNone/>
            </a:pPr>
            <a:r>
              <a:rPr lang="tr-TR" dirty="0" smtClean="0"/>
              <a:t> </a:t>
            </a:r>
            <a:r>
              <a:rPr lang="tr-TR" dirty="0"/>
              <a:t>İle yeni atanan Valinin, daha yeni tefriş edilmiş lojmanın tefrişatını beğenmeyerek tamamen değiştirmesi; bir memurun, mesai saatlerinde arkadaşları ile bilgisayarda sohbet etmesi ve oyun oynaması; göreve yeni atanan müdürün, iki yıl önce alınan makam aracını beğenmeyerek oldukça pahalı ve lüks yeni bir makam aracı alması; Şefin, kurum telefonundan akrabaları ve arkadaşları ile uzun uzun konuşması.</a:t>
            </a:r>
          </a:p>
        </p:txBody>
      </p:sp>
    </p:spTree>
    <p:extLst>
      <p:ext uri="{BB962C8B-B14F-4D97-AF65-F5344CB8AC3E}">
        <p14:creationId xmlns:p14="http://schemas.microsoft.com/office/powerpoint/2010/main" val="1803190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KAMU YÖNETİMİNDE ETİĞİN ÖNEMİ</a:t>
            </a:r>
            <a:endParaRPr lang="tr-TR" dirty="0"/>
          </a:p>
        </p:txBody>
      </p:sp>
      <p:sp>
        <p:nvSpPr>
          <p:cNvPr id="3" name="İçerik Yer Tutucusu 2"/>
          <p:cNvSpPr>
            <a:spLocks noGrp="1"/>
          </p:cNvSpPr>
          <p:nvPr>
            <p:ph idx="1"/>
          </p:nvPr>
        </p:nvSpPr>
        <p:spPr/>
        <p:txBody>
          <a:bodyPr>
            <a:normAutofit lnSpcReduction="10000"/>
          </a:bodyPr>
          <a:lstStyle/>
          <a:p>
            <a:r>
              <a:rPr lang="tr-TR" dirty="0">
                <a:latin typeface="+mj-lt"/>
              </a:rPr>
              <a:t>Kamu hizmetleri, vatandaşların vergileriyle yerine getirilmektedir. Vatandaşlar, düşük maliyetli ve kaliteli hizmet alma beklentisiyle vergilerini kamu görevlilerine emanet etmektedir. Bu anlamda kamu hizmeti bir “</a:t>
            </a:r>
            <a:r>
              <a:rPr lang="tr-TR" dirty="0" err="1">
                <a:latin typeface="+mj-lt"/>
              </a:rPr>
              <a:t>emanet”tir</a:t>
            </a:r>
            <a:r>
              <a:rPr lang="tr-TR" dirty="0">
                <a:latin typeface="+mj-lt"/>
              </a:rPr>
              <a:t>. Kamu görevlileri, bu emanetin bilincinde olarak, kamu hizmetlerini etkin, verimli ve dürüst bir şekilde yürütmeli; görevlerini yerine getirirken ve takdir yetkilerini kullanırken mesleki etik ilke ve standartlara bağlı kalmalıdır.</a:t>
            </a:r>
          </a:p>
        </p:txBody>
      </p:sp>
    </p:spTree>
    <p:extLst>
      <p:ext uri="{BB962C8B-B14F-4D97-AF65-F5344CB8AC3E}">
        <p14:creationId xmlns:p14="http://schemas.microsoft.com/office/powerpoint/2010/main" val="41121940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3"/>
          <p:cNvSpPr>
            <a:spLocks noGrp="1" noChangeArrowheads="1"/>
          </p:cNvSpPr>
          <p:nvPr>
            <p:ph idx="1"/>
          </p:nvPr>
        </p:nvSpPr>
        <p:spPr/>
        <p:txBody>
          <a:bodyPr/>
          <a:lstStyle/>
          <a:p>
            <a:pPr eaLnBrk="1" hangingPunct="1"/>
            <a:r>
              <a:rPr lang="tr-TR" dirty="0" smtClean="0">
                <a:ea typeface="ＭＳ Ｐゴシック" pitchFamily="34" charset="-128"/>
              </a:rPr>
              <a:t>Kamu görevlileri, görevlerini yerine getirirken yetkilerini aşarak çalıştıkları kurumlarını bağlayıcı açıklama, taahhüt, vaat veya girişimlerde bulunamazlar, aldatıcı ve gerçek dışı beyanat veremezler. </a:t>
            </a:r>
            <a:r>
              <a:rPr lang="tr-TR" dirty="0" smtClean="0">
                <a:solidFill>
                  <a:schemeClr val="hlink"/>
                </a:solidFill>
                <a:ea typeface="ＭＳ Ｐゴシック" pitchFamily="34" charset="-128"/>
              </a:rPr>
              <a:t>(Yönetmelik, </a:t>
            </a:r>
            <a:r>
              <a:rPr lang="tr-TR" dirty="0" err="1" smtClean="0">
                <a:solidFill>
                  <a:schemeClr val="hlink"/>
                </a:solidFill>
                <a:ea typeface="ＭＳ Ｐゴシック" pitchFamily="34" charset="-128"/>
              </a:rPr>
              <a:t>md.</a:t>
            </a:r>
            <a:r>
              <a:rPr lang="tr-TR" dirty="0" smtClean="0">
                <a:solidFill>
                  <a:schemeClr val="hlink"/>
                </a:solidFill>
                <a:ea typeface="ＭＳ Ｐゴシック" pitchFamily="34" charset="-128"/>
              </a:rPr>
              <a:t> 18)</a:t>
            </a:r>
            <a:endParaRPr lang="tr-TR" dirty="0" smtClean="0">
              <a:ea typeface="ＭＳ Ｐゴシック" pitchFamily="34" charset="-128"/>
            </a:endParaRPr>
          </a:p>
          <a:p>
            <a:pPr eaLnBrk="1" hangingPunct="1">
              <a:buFont typeface="Wingdings" pitchFamily="2" charset="2"/>
              <a:buNone/>
            </a:pPr>
            <a:endParaRPr lang="tr-TR" dirty="0" smtClean="0">
              <a:solidFill>
                <a:schemeClr val="hlink"/>
              </a:solidFill>
              <a:ea typeface="ＭＳ Ｐゴシック" pitchFamily="34" charset="-128"/>
            </a:endParaRPr>
          </a:p>
        </p:txBody>
      </p:sp>
      <p:sp>
        <p:nvSpPr>
          <p:cNvPr id="123906" name="Rectangle 2"/>
          <p:cNvSpPr>
            <a:spLocks noGrp="1" noChangeArrowheads="1"/>
          </p:cNvSpPr>
          <p:nvPr>
            <p:ph type="title"/>
          </p:nvPr>
        </p:nvSpPr>
        <p:spPr/>
        <p:txBody>
          <a:bodyPr>
            <a:noAutofit/>
            <a:scene3d>
              <a:camera prst="orthographicFront"/>
              <a:lightRig rig="soft" dir="t"/>
            </a:scene3d>
          </a:bodyPr>
          <a:lstStyle/>
          <a:p>
            <a:pPr eaLnBrk="1" fontAlgn="auto" hangingPunct="1">
              <a:spcAft>
                <a:spcPts val="0"/>
              </a:spcAft>
              <a:defRPr/>
            </a:pPr>
            <a:r>
              <a:rPr lang="tr-TR" sz="3600" dirty="0">
                <a:ea typeface="+mj-ea"/>
                <a:cs typeface="+mj-cs"/>
              </a:rPr>
              <a:t>Bağlayıcı Açıklamalar ve Gerçek Dışı Beyan</a:t>
            </a:r>
          </a:p>
        </p:txBody>
      </p:sp>
    </p:spTree>
    <p:extLst>
      <p:ext uri="{BB962C8B-B14F-4D97-AF65-F5344CB8AC3E}">
        <p14:creationId xmlns:p14="http://schemas.microsoft.com/office/powerpoint/2010/main" val="208285894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a:t>
            </a:r>
            <a:endParaRPr lang="tr-TR" dirty="0"/>
          </a:p>
        </p:txBody>
      </p:sp>
      <p:sp>
        <p:nvSpPr>
          <p:cNvPr id="3" name="İçerik Yer Tutucusu 2"/>
          <p:cNvSpPr>
            <a:spLocks noGrp="1"/>
          </p:cNvSpPr>
          <p:nvPr>
            <p:ph idx="1"/>
          </p:nvPr>
        </p:nvSpPr>
        <p:spPr/>
        <p:txBody>
          <a:bodyPr/>
          <a:lstStyle/>
          <a:p>
            <a:pPr marL="109728" indent="0">
              <a:buNone/>
            </a:pPr>
            <a:r>
              <a:rPr lang="tr-TR" dirty="0" smtClean="0"/>
              <a:t>Bir </a:t>
            </a:r>
            <a:r>
              <a:rPr lang="tr-TR" dirty="0"/>
              <a:t>hastanenin çocuk bölümünde ortamın hijyenik olmamasından dolayı üç bebek hayatını kaybetmiştir. Başhekim, basına verdiği demeçte, bebek ölümlerinin başka nedenlerle gerçekleştiğini belirtmiştir. Başhekimin aldatıcı ve gerçek dışı beyanat vermesi etik değildir</a:t>
            </a:r>
          </a:p>
        </p:txBody>
      </p:sp>
    </p:spTree>
    <p:extLst>
      <p:ext uri="{BB962C8B-B14F-4D97-AF65-F5344CB8AC3E}">
        <p14:creationId xmlns:p14="http://schemas.microsoft.com/office/powerpoint/2010/main" val="29850940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Bilgi verme, saydamlık ve katılımcılık</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Kamu </a:t>
            </a:r>
            <a:r>
              <a:rPr lang="tr-TR" dirty="0"/>
              <a:t>görevlileri, halkın bilgi edinme hakkını kullanmasına yardımcı olurlar. Gerçek ve tüzel kişilerin talep etmesi halinde istenen bilgi veya belgeleri, 4982 sayılı Bilgi Edinme Hakkı Kanununda belirlenen istisnalar dışında, usulüne uygun olarak verirler.</a:t>
            </a:r>
          </a:p>
          <a:p>
            <a:r>
              <a:rPr lang="tr-TR" dirty="0"/>
              <a:t>Üst yöneticiler, ilgili kanunların izin verdiği çerçevede, kurumlarının ihale süreçlerini, faaliyet ve denetim raporlarını uygun araçlarla kamuoyunun bilgisine sunarlar.</a:t>
            </a:r>
          </a:p>
          <a:p>
            <a:r>
              <a:rPr lang="tr-TR" dirty="0"/>
              <a:t>Kamu görevlileri, kamu hizmetleri ile ilgili temel kararların hazırlanması, olgunlaştırılması, alınması ve bu kararların uygulanması aşamalarından birine, bir kaçına veya tamamına, aksine yasal bir hüküm olmadıkça, o karardan doğrudan ya da dolaylı olarak etkilenecek olanların katkıda bulunmasını sağlamaya dikkat ederler</a:t>
            </a:r>
            <a:r>
              <a:rPr lang="tr-TR" dirty="0" smtClean="0"/>
              <a:t>.</a:t>
            </a:r>
            <a:r>
              <a:rPr lang="tr-TR" dirty="0">
                <a:ea typeface="ＭＳ Ｐゴシック" pitchFamily="34" charset="-128"/>
              </a:rPr>
              <a:t> </a:t>
            </a:r>
            <a:r>
              <a:rPr lang="tr-TR" dirty="0" smtClean="0">
                <a:ea typeface="ＭＳ Ｐゴシック" pitchFamily="34" charset="-128"/>
              </a:rPr>
              <a:t> </a:t>
            </a:r>
            <a:r>
              <a:rPr lang="tr-TR" dirty="0">
                <a:solidFill>
                  <a:schemeClr val="hlink"/>
                </a:solidFill>
                <a:ea typeface="ＭＳ Ｐゴシック" pitchFamily="34" charset="-128"/>
              </a:rPr>
              <a:t>(Yönetmelik, </a:t>
            </a:r>
            <a:r>
              <a:rPr lang="tr-TR" dirty="0" err="1">
                <a:solidFill>
                  <a:schemeClr val="hlink"/>
                </a:solidFill>
                <a:ea typeface="ＭＳ Ｐゴシック" pitchFamily="34" charset="-128"/>
              </a:rPr>
              <a:t>md.</a:t>
            </a:r>
            <a:r>
              <a:rPr lang="tr-TR" dirty="0">
                <a:solidFill>
                  <a:schemeClr val="hlink"/>
                </a:solidFill>
                <a:ea typeface="ＭＳ Ｐゴシック" pitchFamily="34" charset="-128"/>
              </a:rPr>
              <a:t> </a:t>
            </a:r>
            <a:r>
              <a:rPr lang="tr-TR" dirty="0" smtClean="0">
                <a:solidFill>
                  <a:schemeClr val="hlink"/>
                </a:solidFill>
                <a:ea typeface="ＭＳ Ｐゴシック" pitchFamily="34" charset="-128"/>
              </a:rPr>
              <a:t>19)</a:t>
            </a:r>
            <a:endParaRPr lang="tr-TR" dirty="0">
              <a:ea typeface="ＭＳ Ｐゴシック" pitchFamily="34" charset="-128"/>
            </a:endParaRPr>
          </a:p>
          <a:p>
            <a:endParaRPr lang="tr-TR" dirty="0"/>
          </a:p>
          <a:p>
            <a:endParaRPr lang="tr-TR" dirty="0"/>
          </a:p>
        </p:txBody>
      </p:sp>
    </p:spTree>
    <p:extLst>
      <p:ext uri="{BB962C8B-B14F-4D97-AF65-F5344CB8AC3E}">
        <p14:creationId xmlns:p14="http://schemas.microsoft.com/office/powerpoint/2010/main" val="30226007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100" dirty="0"/>
              <a:t>Yöneticilerin hesap verme sorumluluğu</a:t>
            </a:r>
            <a:r>
              <a:rPr lang="tr-TR" dirty="0"/>
              <a:t/>
            </a:r>
            <a:br>
              <a:rPr lang="tr-TR" dirty="0"/>
            </a:br>
            <a:endParaRPr lang="tr-TR" dirty="0"/>
          </a:p>
        </p:txBody>
      </p:sp>
      <p:sp>
        <p:nvSpPr>
          <p:cNvPr id="3" name="İçerik Yer Tutucusu 2"/>
          <p:cNvSpPr>
            <a:spLocks noGrp="1"/>
          </p:cNvSpPr>
          <p:nvPr>
            <p:ph idx="1"/>
          </p:nvPr>
        </p:nvSpPr>
        <p:spPr/>
        <p:txBody>
          <a:bodyPr>
            <a:normAutofit fontScale="62500" lnSpcReduction="20000"/>
          </a:bodyPr>
          <a:lstStyle/>
          <a:p>
            <a:r>
              <a:rPr lang="tr-TR" dirty="0" smtClean="0"/>
              <a:t>Kamu </a:t>
            </a:r>
            <a:r>
              <a:rPr lang="tr-TR" dirty="0"/>
              <a:t>görevlileri, kamu hizmetlerinin yerine getirilmesi sırasında sorumlulukları ve yükümlülükleri konusunda hesap verebilir ve kamusal değerlendirme ve denetime her zaman açık ve hazır olurlar.</a:t>
            </a:r>
          </a:p>
          <a:p>
            <a:r>
              <a:rPr lang="tr-TR" dirty="0"/>
              <a:t>Yönetici kamu görevlileri, kurumlarının amaç ve politikalarına uygun olmayan işlem veya eylemleri engellemek için görev ve yetkilerinin gerektirdiği önlemleri zamanında alırlar.</a:t>
            </a:r>
          </a:p>
          <a:p>
            <a:r>
              <a:rPr lang="tr-TR" dirty="0"/>
              <a:t>Yönetici kamu görevlileri, yetkisi içindeki personelin yolsuzluk yapmasını önlemek için gerekli tedbirleri alırlar. Bu tedbirler; yasal ve idari düzenlemeleri uygulamayı, eğitim ve bilgilendirme konusunda uygun çalışmalar yapmayı, personelinin karşı karşıya kaldığı mali ve diğer zorluklar konusunda dikkatli davranmayı ve kişisel davranışlarıyla personeline örnek olmayı kapsar.</a:t>
            </a:r>
          </a:p>
          <a:p>
            <a:r>
              <a:rPr lang="tr-TR" dirty="0"/>
              <a:t>Yönetici kamu görevlileri, personeline etik davranış ilkeleri konusunda uygun eğitimi sağlamak, bu ilkelere uyulup uyulmadığını gözetlemek, geliriyle bağdaşmayan yaşantısını izlemek ve etik davranış konusunda rehberlik etmekle yükümlüdür</a:t>
            </a:r>
            <a:r>
              <a:rPr lang="tr-TR" dirty="0" smtClean="0"/>
              <a:t>.</a:t>
            </a:r>
            <a:r>
              <a:rPr lang="tr-TR" dirty="0">
                <a:solidFill>
                  <a:schemeClr val="hlink"/>
                </a:solidFill>
                <a:ea typeface="ＭＳ Ｐゴシック" pitchFamily="34" charset="-128"/>
              </a:rPr>
              <a:t> (Yönetmelik, </a:t>
            </a:r>
            <a:r>
              <a:rPr lang="tr-TR" dirty="0" err="1">
                <a:solidFill>
                  <a:schemeClr val="hlink"/>
                </a:solidFill>
                <a:ea typeface="ＭＳ Ｐゴシック" pitchFamily="34" charset="-128"/>
              </a:rPr>
              <a:t>md.</a:t>
            </a:r>
            <a:r>
              <a:rPr lang="tr-TR" dirty="0">
                <a:solidFill>
                  <a:schemeClr val="hlink"/>
                </a:solidFill>
                <a:ea typeface="ＭＳ Ｐゴシック" pitchFamily="34" charset="-128"/>
              </a:rPr>
              <a:t> 20)</a:t>
            </a:r>
          </a:p>
          <a:p>
            <a:endParaRPr lang="tr-TR" dirty="0"/>
          </a:p>
          <a:p>
            <a:endParaRPr lang="tr-TR" dirty="0"/>
          </a:p>
        </p:txBody>
      </p:sp>
    </p:spTree>
    <p:extLst>
      <p:ext uri="{BB962C8B-B14F-4D97-AF65-F5344CB8AC3E}">
        <p14:creationId xmlns:p14="http://schemas.microsoft.com/office/powerpoint/2010/main" val="40754375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Eski kamu görevlileriyle ilişkiler</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marL="109728" indent="0">
              <a:buNone/>
            </a:pPr>
            <a:r>
              <a:rPr lang="tr-TR" dirty="0" smtClean="0"/>
              <a:t>Kamu </a:t>
            </a:r>
            <a:r>
              <a:rPr lang="tr-TR" dirty="0"/>
              <a:t>görevlileri, eski kamu görevlilerini kamu hizmetlerinden ayrıcalıklı bir şekilde faydalandıramaz, onlara imtiyazlı muamelede bulunamaz.</a:t>
            </a:r>
          </a:p>
          <a:p>
            <a:r>
              <a:rPr lang="tr-TR" dirty="0"/>
              <a:t>Kamu görevlerinden ayrılan kişilere, ilgili kanunlardaki hükümler ve süreler saklı kalmak kaydıyla, daha önce görev yaptıkları kurum veya kuruluştan, doğrudan veya dolaylı olarak  herhangi bir yüklenicilik, komisyonculuk, temsilcilik, bilirkişilik, aracılık veya benzeri görev ve iş verilemez</a:t>
            </a:r>
            <a:r>
              <a:rPr lang="tr-TR" dirty="0" smtClean="0"/>
              <a:t>.</a:t>
            </a:r>
            <a:r>
              <a:rPr lang="tr-TR" dirty="0">
                <a:solidFill>
                  <a:schemeClr val="hlink"/>
                </a:solidFill>
                <a:ea typeface="ＭＳ Ｐゴシック" pitchFamily="34" charset="-128"/>
              </a:rPr>
              <a:t> (Yönetmelik, </a:t>
            </a:r>
            <a:r>
              <a:rPr lang="tr-TR" dirty="0" err="1">
                <a:solidFill>
                  <a:schemeClr val="hlink"/>
                </a:solidFill>
                <a:ea typeface="ＭＳ Ｐゴシック" pitchFamily="34" charset="-128"/>
              </a:rPr>
              <a:t>md.</a:t>
            </a:r>
            <a:r>
              <a:rPr lang="tr-TR" dirty="0">
                <a:solidFill>
                  <a:schemeClr val="hlink"/>
                </a:solidFill>
                <a:ea typeface="ＭＳ Ｐゴシック" pitchFamily="34" charset="-128"/>
              </a:rPr>
              <a:t> </a:t>
            </a:r>
            <a:r>
              <a:rPr lang="tr-TR" dirty="0" smtClean="0">
                <a:solidFill>
                  <a:schemeClr val="hlink"/>
                </a:solidFill>
                <a:ea typeface="ＭＳ Ｐゴシック" pitchFamily="34" charset="-128"/>
              </a:rPr>
              <a:t>21)</a:t>
            </a:r>
            <a:endParaRPr lang="tr-TR" dirty="0">
              <a:solidFill>
                <a:schemeClr val="hlink"/>
              </a:solidFill>
              <a:ea typeface="ＭＳ Ｐゴシック" pitchFamily="34" charset="-128"/>
            </a:endParaRPr>
          </a:p>
          <a:p>
            <a:endParaRPr lang="tr-TR" dirty="0"/>
          </a:p>
          <a:p>
            <a:endParaRPr lang="tr-TR" dirty="0"/>
          </a:p>
        </p:txBody>
      </p:sp>
    </p:spTree>
    <p:extLst>
      <p:ext uri="{BB962C8B-B14F-4D97-AF65-F5344CB8AC3E}">
        <p14:creationId xmlns:p14="http://schemas.microsoft.com/office/powerpoint/2010/main" val="147949854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Mal bildiriminde bulunma</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Kamu </a:t>
            </a:r>
            <a:r>
              <a:rPr lang="tr-TR" dirty="0"/>
              <a:t>görevlileri, kendileriyle eşlerine ve velayeti altındaki çocuklarına ait taşınır ve taşınmazları, alacak ve borçları hakkında, 3628 sayılı Mal Bildiriminde Bulunulması, Rüşvet ve Yolsuzluklarla Mücadele Kanunu hükümleri uyarınca, yetkili makama mal bildiriminde bulunurlar.</a:t>
            </a:r>
          </a:p>
          <a:p>
            <a:r>
              <a:rPr lang="tr-TR" dirty="0"/>
              <a:t>Kurul, gerek gördüğü takdirde mal bildirimlerini inceleme yetkisine sahiptir. Mal bildirimlerindeki bilgilerin doğruluğunun kontrolü amacıyla ilgili kişi ve kuruluşlar (bankalar ve özel finans kurumları dahil) talep edilen bilgileri, en geç otuz gün içinde Kurula vermekle yükümlüdürler</a:t>
            </a:r>
            <a:r>
              <a:rPr lang="tr-TR" dirty="0" smtClean="0"/>
              <a:t>.</a:t>
            </a:r>
            <a:r>
              <a:rPr lang="tr-TR" dirty="0">
                <a:solidFill>
                  <a:schemeClr val="hlink"/>
                </a:solidFill>
                <a:ea typeface="ＭＳ Ｐゴシック" pitchFamily="34" charset="-128"/>
              </a:rPr>
              <a:t> (Yönetmelik, </a:t>
            </a:r>
            <a:r>
              <a:rPr lang="tr-TR" dirty="0" err="1">
                <a:solidFill>
                  <a:schemeClr val="hlink"/>
                </a:solidFill>
                <a:ea typeface="ＭＳ Ｐゴシック" pitchFamily="34" charset="-128"/>
              </a:rPr>
              <a:t>md.</a:t>
            </a:r>
            <a:r>
              <a:rPr lang="tr-TR" dirty="0">
                <a:solidFill>
                  <a:schemeClr val="hlink"/>
                </a:solidFill>
                <a:ea typeface="ＭＳ Ｐゴシック" pitchFamily="34" charset="-128"/>
              </a:rPr>
              <a:t> </a:t>
            </a:r>
            <a:r>
              <a:rPr lang="tr-TR" dirty="0" smtClean="0">
                <a:solidFill>
                  <a:schemeClr val="hlink"/>
                </a:solidFill>
                <a:ea typeface="ＭＳ Ｐゴシック" pitchFamily="34" charset="-128"/>
              </a:rPr>
              <a:t>22)</a:t>
            </a:r>
            <a:endParaRPr lang="tr-TR" dirty="0">
              <a:solidFill>
                <a:schemeClr val="hlink"/>
              </a:solidFill>
              <a:ea typeface="ＭＳ Ｐゴシック" pitchFamily="34" charset="-128"/>
            </a:endParaRPr>
          </a:p>
          <a:p>
            <a:endParaRPr lang="tr-TR" dirty="0"/>
          </a:p>
          <a:p>
            <a:endParaRPr lang="tr-TR" dirty="0"/>
          </a:p>
        </p:txBody>
      </p:sp>
    </p:spTree>
    <p:extLst>
      <p:ext uri="{BB962C8B-B14F-4D97-AF65-F5344CB8AC3E}">
        <p14:creationId xmlns:p14="http://schemas.microsoft.com/office/powerpoint/2010/main" val="19475021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Etik davranış ilkelerine uyma</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Kamu </a:t>
            </a:r>
            <a:r>
              <a:rPr lang="tr-TR" dirty="0"/>
              <a:t>görevlileri, görevlerini yürütürken bu Yönetmelikte belirtilen etik davranış ilkelerine uymakla yükümlüdürler. Bu ilkeler, kamu görevlilerinin istihdamını düzenleyen mevzuat hükümlerinin bir parçasını oluşturur.</a:t>
            </a:r>
          </a:p>
          <a:p>
            <a:r>
              <a:rPr lang="tr-TR" dirty="0"/>
              <a:t>Bu Kanun kapsamındaki kamu görevlileri, bir ay içinde, </a:t>
            </a:r>
            <a:r>
              <a:rPr lang="tr-TR" dirty="0" smtClean="0"/>
              <a:t> </a:t>
            </a:r>
            <a:r>
              <a:rPr lang="tr-TR" dirty="0"/>
              <a:t>"Etik Sözleşme" belgesini imzalamakla </a:t>
            </a:r>
            <a:r>
              <a:rPr lang="tr-TR" dirty="0" smtClean="0"/>
              <a:t>yükümlüdürler. Bu </a:t>
            </a:r>
            <a:r>
              <a:rPr lang="tr-TR" dirty="0"/>
              <a:t>belge, personelin özlük dosyasına konur.</a:t>
            </a:r>
          </a:p>
          <a:p>
            <a:pPr marL="109728" indent="0">
              <a:buNone/>
            </a:pPr>
            <a:endParaRPr lang="tr-TR" dirty="0"/>
          </a:p>
        </p:txBody>
      </p:sp>
    </p:spTree>
    <p:extLst>
      <p:ext uri="{BB962C8B-B14F-4D97-AF65-F5344CB8AC3E}">
        <p14:creationId xmlns:p14="http://schemas.microsoft.com/office/powerpoint/2010/main" val="427641421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620688"/>
            <a:ext cx="8229600" cy="648072"/>
          </a:xfrm>
        </p:spPr>
        <p:txBody>
          <a:bodyPr>
            <a:normAutofit fontScale="90000"/>
          </a:bodyPr>
          <a:lstStyle/>
          <a:p>
            <a:r>
              <a:rPr lang="tr-TR" dirty="0" smtClean="0"/>
              <a:t>Etik sözleşme örneği</a:t>
            </a:r>
            <a:endParaRPr lang="tr-TR" dirty="0"/>
          </a:p>
        </p:txBody>
      </p:sp>
      <p:sp>
        <p:nvSpPr>
          <p:cNvPr id="3" name="İçerik Yer Tutucusu 2"/>
          <p:cNvSpPr>
            <a:spLocks noGrp="1"/>
          </p:cNvSpPr>
          <p:nvPr>
            <p:ph idx="1"/>
          </p:nvPr>
        </p:nvSpPr>
        <p:spPr>
          <a:xfrm>
            <a:off x="457200" y="1268760"/>
            <a:ext cx="8229600" cy="5305776"/>
          </a:xfrm>
        </p:spPr>
        <p:txBody>
          <a:bodyPr>
            <a:normAutofit fontScale="55000" lnSpcReduction="20000"/>
          </a:bodyPr>
          <a:lstStyle/>
          <a:p>
            <a:r>
              <a:rPr lang="tr-TR" b="1" dirty="0"/>
              <a:t>KAMU GÖREVLİLERİ ETİK SÖZLEŞMESİ</a:t>
            </a:r>
          </a:p>
          <a:p>
            <a:pPr marL="109728" indent="0">
              <a:buNone/>
            </a:pPr>
            <a:r>
              <a:rPr lang="tr-TR" b="1" dirty="0"/>
              <a:t> </a:t>
            </a:r>
          </a:p>
          <a:p>
            <a:pPr marL="109728" indent="0">
              <a:buNone/>
            </a:pPr>
            <a:r>
              <a:rPr lang="tr-TR" sz="2900" dirty="0"/>
              <a:t>Kamu hizmetinin her türlü özel çıkarın üzerinde olduğu ve kamu görevlisinin halkın hizmetinde bulunduğu bilinç ve anlayışıyla;</a:t>
            </a:r>
          </a:p>
          <a:p>
            <a:pPr marL="109728" lvl="0" indent="0">
              <a:buNone/>
            </a:pPr>
            <a:r>
              <a:rPr lang="tr-TR" sz="2900" dirty="0"/>
              <a:t>Halkın günlük yaşamını kolaylaştırmak, ihtiyaçlarını en etkin, hızlı ve verimli biçimde karşılamak, hizmet kalitesini yükseltmek ve toplumun memnuniyetini artırmak için çalışmayı,</a:t>
            </a:r>
          </a:p>
          <a:p>
            <a:pPr marL="109728" lvl="0" indent="0">
              <a:buNone/>
            </a:pPr>
            <a:r>
              <a:rPr lang="tr-TR" sz="2900" dirty="0"/>
              <a:t>Görevimi insan haklarına saygı, saydamlık, katılımcılık, dürüstlük, hesap verebilirlik, kamu yararını gözetme ve hukukun üstünlüğü ilkeleri doğrultusunda yerine getirmeyi,</a:t>
            </a:r>
          </a:p>
          <a:p>
            <a:pPr marL="109728" lvl="0" indent="0">
              <a:buNone/>
            </a:pPr>
            <a:r>
              <a:rPr lang="tr-TR" sz="2900" dirty="0"/>
              <a:t>Dil, din, felsefi inanç, siyasi düşünce, ırk, yaş, bedensel engelli ve cinsiyet ayrımı yapmadan, fırsat eşitliğini engelleyici davranış ve uygulamalara meydan vermeden tarafsızlık içerisinde hizmet gereklerine uygun davranmayı, </a:t>
            </a:r>
          </a:p>
          <a:p>
            <a:pPr marL="109728" lvl="0" indent="0">
              <a:buNone/>
            </a:pPr>
            <a:r>
              <a:rPr lang="tr-TR" sz="2900" dirty="0"/>
              <a:t>Görevimi, görevle ilişkisi bulunan hiçbir gerçek veya tüzel kişiden hediye almadan, maddi ve manevi fayda veya bu nitelikte herhangi bir çıkar sağlamadan, herhangi bir özel menfaat beklentisi içinde olmadan yerine getirmeyi,</a:t>
            </a:r>
          </a:p>
          <a:p>
            <a:pPr marL="109728" lvl="0" indent="0">
              <a:buNone/>
            </a:pPr>
            <a:r>
              <a:rPr lang="tr-TR" sz="2900" dirty="0"/>
              <a:t>Kamu malları ve kaynaklarını kamusal amaçlar ve hizmet gerekleri dışında kullanmamayı ve kullandırmamayı, bu mal ve kaynakları israf etmemeyi,</a:t>
            </a:r>
          </a:p>
          <a:p>
            <a:pPr marL="109728" lvl="0" indent="0">
              <a:buNone/>
            </a:pPr>
            <a:r>
              <a:rPr lang="tr-TR" sz="2900" dirty="0"/>
              <a:t>Kişilerin dilekçe, bilgi edinme, şikayet ve dava açma haklarına saygılı davranmayı, hizmetten yararlananlara, çalışma arkadaşlarıma ve diğer muhataplarıma karşı ilgili, nazik, ölçülü ve saygılı hareket etmeyi,</a:t>
            </a:r>
          </a:p>
          <a:p>
            <a:pPr marL="109728" lvl="0" indent="0">
              <a:buNone/>
            </a:pPr>
            <a:r>
              <a:rPr lang="tr-TR" sz="2900" dirty="0"/>
              <a:t>Kamu görevlileri Etik Kurulunca hazırlanan yönetmeliklerle belirlenen etik davranış ilke ve değerlerine bağlı olarak görev yapmayı ve hizmet sunmayı taahhüt ederim.</a:t>
            </a:r>
          </a:p>
          <a:p>
            <a:pPr marL="109728" indent="0">
              <a:buNone/>
            </a:pPr>
            <a:r>
              <a:rPr lang="tr-TR" sz="2900" dirty="0"/>
              <a:t> </a:t>
            </a:r>
          </a:p>
          <a:p>
            <a:pPr marL="109728" indent="0">
              <a:buNone/>
            </a:pPr>
            <a:endParaRPr lang="tr-TR" dirty="0"/>
          </a:p>
        </p:txBody>
      </p:sp>
    </p:spTree>
    <p:extLst>
      <p:ext uri="{BB962C8B-B14F-4D97-AF65-F5344CB8AC3E}">
        <p14:creationId xmlns:p14="http://schemas.microsoft.com/office/powerpoint/2010/main" val="290039740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109728" indent="0" algn="ctr">
              <a:buNone/>
            </a:pPr>
            <a:r>
              <a:rPr lang="tr-TR" dirty="0" smtClean="0"/>
              <a:t>TEŞEKKÜRLER</a:t>
            </a:r>
            <a:endParaRPr lang="tr-TR" dirty="0"/>
          </a:p>
        </p:txBody>
      </p:sp>
    </p:spTree>
    <p:extLst>
      <p:ext uri="{BB962C8B-B14F-4D97-AF65-F5344CB8AC3E}">
        <p14:creationId xmlns:p14="http://schemas.microsoft.com/office/powerpoint/2010/main" val="5877058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1"/>
          </p:nvPr>
        </p:nvSpPr>
        <p:spPr/>
        <p:txBody>
          <a:bodyPr/>
          <a:lstStyle/>
          <a:p>
            <a:fld id="{27D608F9-1EEA-4C10-9184-5F3F6F95B531}" type="slidenum">
              <a:rPr lang="tr-TR"/>
              <a:pPr/>
              <a:t>6</a:t>
            </a:fld>
            <a:endParaRPr lang="tr-TR"/>
          </a:p>
        </p:txBody>
      </p:sp>
      <p:sp>
        <p:nvSpPr>
          <p:cNvPr id="201730" name="Rectangle 2"/>
          <p:cNvSpPr>
            <a:spLocks noGrp="1" noRot="1" noChangeArrowheads="1"/>
          </p:cNvSpPr>
          <p:nvPr>
            <p:ph type="title"/>
          </p:nvPr>
        </p:nvSpPr>
        <p:spPr/>
        <p:txBody>
          <a:bodyPr>
            <a:noAutofit/>
          </a:bodyPr>
          <a:lstStyle/>
          <a:p>
            <a:r>
              <a:rPr lang="tr-TR" sz="3600" dirty="0">
                <a:solidFill>
                  <a:schemeClr val="tx1"/>
                </a:solidFill>
                <a:cs typeface="Times New Roman" pitchFamily="18" charset="0"/>
              </a:rPr>
              <a:t>Kamu Yönetiminde Etik Yapılanmayı</a:t>
            </a:r>
            <a:br>
              <a:rPr lang="tr-TR" sz="3600" dirty="0">
                <a:solidFill>
                  <a:schemeClr val="tx1"/>
                </a:solidFill>
                <a:cs typeface="Times New Roman" pitchFamily="18" charset="0"/>
              </a:rPr>
            </a:br>
            <a:r>
              <a:rPr lang="tr-TR" sz="3600" dirty="0">
                <a:solidFill>
                  <a:schemeClr val="tx1"/>
                </a:solidFill>
                <a:cs typeface="Times New Roman" pitchFamily="18" charset="0"/>
              </a:rPr>
              <a:t>Zorunlu Kılan </a:t>
            </a:r>
            <a:r>
              <a:rPr lang="tr-TR" sz="3600" dirty="0" smtClean="0">
                <a:solidFill>
                  <a:schemeClr val="tx1"/>
                </a:solidFill>
                <a:cs typeface="Times New Roman" pitchFamily="18" charset="0"/>
              </a:rPr>
              <a:t>Sebepler</a:t>
            </a:r>
            <a:endParaRPr lang="en-US" sz="3600" dirty="0">
              <a:solidFill>
                <a:schemeClr val="tx1"/>
              </a:solidFill>
              <a:cs typeface="Times New Roman" pitchFamily="18" charset="0"/>
            </a:endParaRPr>
          </a:p>
        </p:txBody>
      </p:sp>
      <p:sp>
        <p:nvSpPr>
          <p:cNvPr id="201731" name="Rectangle 3"/>
          <p:cNvSpPr>
            <a:spLocks noGrp="1" noChangeArrowheads="1"/>
          </p:cNvSpPr>
          <p:nvPr>
            <p:ph type="body" idx="1"/>
          </p:nvPr>
        </p:nvSpPr>
        <p:spPr/>
        <p:txBody>
          <a:bodyPr>
            <a:normAutofit/>
          </a:bodyPr>
          <a:lstStyle/>
          <a:p>
            <a:pPr algn="just">
              <a:lnSpc>
                <a:spcPct val="80000"/>
              </a:lnSpc>
            </a:pPr>
            <a:endParaRPr lang="tr-TR" sz="2000" b="1" dirty="0"/>
          </a:p>
          <a:p>
            <a:pPr algn="just">
              <a:lnSpc>
                <a:spcPct val="80000"/>
              </a:lnSpc>
            </a:pPr>
            <a:endParaRPr lang="tr-TR" sz="2000" dirty="0">
              <a:latin typeface="+mj-lt"/>
            </a:endParaRPr>
          </a:p>
          <a:p>
            <a:pPr algn="just">
              <a:lnSpc>
                <a:spcPct val="80000"/>
              </a:lnSpc>
            </a:pPr>
            <a:r>
              <a:rPr lang="tr-TR" sz="2000" noProof="1">
                <a:latin typeface="+mj-lt"/>
              </a:rPr>
              <a:t>Dünya ülkelerinin pek çoğunda kamu yönetiminde “yolsuzluk”, “kötü yönetim” ve “çıkar çatışması” ana başlıkları altında toplanabilecek  “yozlaşma ve etik-dışı davranış sorunları”nın yaygınlık kazanması; ve halkın Devlete ve kamu bürokrasisine olan güveninin  sarsılması ve kamu yönetiminin saygınlığının kaybolması gibi olumsuz gelişmeler karşısında, halkın Devlete olan  güvenini yeniden tesis ederek kamu yönetiminin saygınlığını korumak “küresel bir reform kaygısı” haline gelmiştir</a:t>
            </a:r>
            <a:r>
              <a:rPr lang="tr-TR" sz="2000" noProof="1" smtClean="0">
                <a:latin typeface="+mj-lt"/>
              </a:rPr>
              <a:t>.</a:t>
            </a:r>
            <a:endParaRPr lang="tr-TR" sz="2000" dirty="0">
              <a:latin typeface="+mj-lt"/>
            </a:endParaRPr>
          </a:p>
          <a:p>
            <a:pPr algn="just">
              <a:lnSpc>
                <a:spcPct val="80000"/>
              </a:lnSpc>
            </a:pPr>
            <a:r>
              <a:rPr lang="tr-TR" sz="2000" noProof="1">
                <a:latin typeface="+mj-lt"/>
              </a:rPr>
              <a:t>Bu küresel soruna tepki olarak, etik davranış ilkelerini belirlemek ve bunlara uyulmasını denetleyecek kurumsal yapılar oluşturmak, yani kısaca “ETİK ALTYAPI” kurmak konusunda uluslararası bir trend oluşmuştur.</a:t>
            </a:r>
            <a:endParaRPr lang="en-US" dirty="0">
              <a:latin typeface="+mj-lt"/>
            </a:endParaRPr>
          </a:p>
          <a:p>
            <a:pPr>
              <a:lnSpc>
                <a:spcPct val="80000"/>
              </a:lnSpc>
            </a:pPr>
            <a:endParaRPr lang="en-US" sz="2000" dirty="0"/>
          </a:p>
        </p:txBody>
      </p:sp>
    </p:spTree>
    <p:extLst>
      <p:ext uri="{BB962C8B-B14F-4D97-AF65-F5344CB8AC3E}">
        <p14:creationId xmlns:p14="http://schemas.microsoft.com/office/powerpoint/2010/main" val="1286909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altLang="tr-TR" dirty="0"/>
              <a:t>Dünya'daki Benzer Kurumlar</a:t>
            </a:r>
            <a:br>
              <a:rPr lang="tr-TR" altLang="tr-TR" dirty="0"/>
            </a:br>
            <a:endParaRPr lang="tr-TR" dirty="0"/>
          </a:p>
        </p:txBody>
      </p:sp>
      <p:sp>
        <p:nvSpPr>
          <p:cNvPr id="3" name="İçerik Yer Tutucusu 2"/>
          <p:cNvSpPr>
            <a:spLocks noGrp="1"/>
          </p:cNvSpPr>
          <p:nvPr>
            <p:ph idx="1"/>
          </p:nvPr>
        </p:nvSpPr>
        <p:spPr/>
        <p:txBody>
          <a:bodyPr>
            <a:normAutofit fontScale="47500" lnSpcReduction="20000"/>
          </a:bodyPr>
          <a:lstStyle/>
          <a:p>
            <a:pPr>
              <a:lnSpc>
                <a:spcPct val="80000"/>
              </a:lnSpc>
              <a:buFontTx/>
              <a:buNone/>
            </a:pPr>
            <a:endParaRPr lang="tr-TR" altLang="tr-TR" sz="4500" dirty="0"/>
          </a:p>
          <a:p>
            <a:pPr>
              <a:lnSpc>
                <a:spcPct val="80000"/>
              </a:lnSpc>
            </a:pPr>
            <a:r>
              <a:rPr lang="tr-TR" altLang="tr-TR" sz="4500" dirty="0">
                <a:latin typeface="+mj-lt"/>
              </a:rPr>
              <a:t>Hollanda Ulusal Etik Ofisi (</a:t>
            </a:r>
            <a:r>
              <a:rPr lang="tr-TR" altLang="tr-TR" sz="4500" dirty="0" err="1">
                <a:latin typeface="+mj-lt"/>
              </a:rPr>
              <a:t>The</a:t>
            </a:r>
            <a:r>
              <a:rPr lang="tr-TR" altLang="tr-TR" sz="4500" dirty="0">
                <a:latin typeface="+mj-lt"/>
              </a:rPr>
              <a:t> </a:t>
            </a:r>
            <a:r>
              <a:rPr lang="tr-TR" altLang="tr-TR" sz="4500" dirty="0" err="1">
                <a:latin typeface="+mj-lt"/>
              </a:rPr>
              <a:t>Netherlands</a:t>
            </a:r>
            <a:r>
              <a:rPr lang="tr-TR" altLang="tr-TR" sz="4500" dirty="0">
                <a:latin typeface="+mj-lt"/>
              </a:rPr>
              <a:t> </a:t>
            </a:r>
            <a:r>
              <a:rPr lang="tr-TR" altLang="tr-TR" sz="4500" dirty="0" err="1">
                <a:latin typeface="+mj-lt"/>
              </a:rPr>
              <a:t>National</a:t>
            </a:r>
            <a:r>
              <a:rPr lang="tr-TR" altLang="tr-TR" sz="4500" dirty="0">
                <a:latin typeface="+mj-lt"/>
              </a:rPr>
              <a:t> </a:t>
            </a:r>
            <a:r>
              <a:rPr lang="tr-TR" altLang="tr-TR" sz="4500" dirty="0" err="1">
                <a:latin typeface="+mj-lt"/>
              </a:rPr>
              <a:t>Integrity</a:t>
            </a:r>
            <a:r>
              <a:rPr lang="tr-TR" altLang="tr-TR" sz="4500" dirty="0">
                <a:latin typeface="+mj-lt"/>
              </a:rPr>
              <a:t> Office) </a:t>
            </a:r>
          </a:p>
          <a:p>
            <a:pPr marL="109728" indent="0">
              <a:lnSpc>
                <a:spcPct val="80000"/>
              </a:lnSpc>
              <a:buNone/>
            </a:pPr>
            <a:endParaRPr lang="tr-TR" altLang="tr-TR" sz="4500" dirty="0" smtClean="0">
              <a:latin typeface="+mj-lt"/>
            </a:endParaRPr>
          </a:p>
          <a:p>
            <a:pPr>
              <a:lnSpc>
                <a:spcPct val="80000"/>
              </a:lnSpc>
            </a:pPr>
            <a:endParaRPr lang="tr-TR" altLang="tr-TR" sz="4500" dirty="0">
              <a:latin typeface="+mj-lt"/>
            </a:endParaRPr>
          </a:p>
          <a:p>
            <a:pPr>
              <a:lnSpc>
                <a:spcPct val="80000"/>
              </a:lnSpc>
            </a:pPr>
            <a:r>
              <a:rPr lang="tr-TR" altLang="tr-TR" sz="4500" dirty="0">
                <a:latin typeface="+mj-lt"/>
              </a:rPr>
              <a:t>Japonya Kamu Etik Kurulu ( </a:t>
            </a:r>
            <a:r>
              <a:rPr lang="tr-TR" altLang="tr-TR" sz="4500" dirty="0" err="1">
                <a:latin typeface="+mj-lt"/>
              </a:rPr>
              <a:t>National</a:t>
            </a:r>
            <a:r>
              <a:rPr lang="tr-TR" altLang="tr-TR" sz="4500" dirty="0">
                <a:latin typeface="+mj-lt"/>
              </a:rPr>
              <a:t> </a:t>
            </a:r>
            <a:r>
              <a:rPr lang="tr-TR" altLang="tr-TR" sz="4500" dirty="0" err="1">
                <a:latin typeface="+mj-lt"/>
              </a:rPr>
              <a:t>Public</a:t>
            </a:r>
            <a:r>
              <a:rPr lang="tr-TR" altLang="tr-TR" sz="4500" dirty="0">
                <a:latin typeface="+mj-lt"/>
              </a:rPr>
              <a:t> Service </a:t>
            </a:r>
            <a:r>
              <a:rPr lang="tr-TR" altLang="tr-TR" sz="4500" dirty="0" err="1">
                <a:latin typeface="+mj-lt"/>
              </a:rPr>
              <a:t>Ethics</a:t>
            </a:r>
            <a:r>
              <a:rPr lang="tr-TR" altLang="tr-TR" sz="4500" dirty="0">
                <a:latin typeface="+mj-lt"/>
              </a:rPr>
              <a:t> Board) </a:t>
            </a:r>
          </a:p>
          <a:p>
            <a:pPr marL="109728" indent="0">
              <a:lnSpc>
                <a:spcPct val="80000"/>
              </a:lnSpc>
              <a:buNone/>
            </a:pPr>
            <a:endParaRPr lang="tr-TR" altLang="tr-TR" sz="4500" dirty="0">
              <a:latin typeface="+mj-lt"/>
            </a:endParaRPr>
          </a:p>
          <a:p>
            <a:pPr>
              <a:lnSpc>
                <a:spcPct val="80000"/>
              </a:lnSpc>
            </a:pPr>
            <a:r>
              <a:rPr lang="tr-TR" altLang="tr-TR" sz="4500" dirty="0" smtClean="0">
                <a:latin typeface="+mj-lt"/>
              </a:rPr>
              <a:t>A.B.D</a:t>
            </a:r>
            <a:r>
              <a:rPr lang="tr-TR" altLang="tr-TR" sz="4500" dirty="0">
                <a:latin typeface="+mj-lt"/>
              </a:rPr>
              <a:t>. Washington Federe Devleti Etik Kurulu (Washington </a:t>
            </a:r>
            <a:r>
              <a:rPr lang="tr-TR" altLang="tr-TR" sz="4500" dirty="0" err="1">
                <a:latin typeface="+mj-lt"/>
              </a:rPr>
              <a:t>State</a:t>
            </a:r>
            <a:r>
              <a:rPr lang="tr-TR" altLang="tr-TR" sz="4500" dirty="0">
                <a:latin typeface="+mj-lt"/>
              </a:rPr>
              <a:t> </a:t>
            </a:r>
            <a:r>
              <a:rPr lang="tr-TR" altLang="tr-TR" sz="4500" dirty="0" err="1">
                <a:latin typeface="+mj-lt"/>
              </a:rPr>
              <a:t>Executive</a:t>
            </a:r>
            <a:r>
              <a:rPr lang="tr-TR" altLang="tr-TR" sz="4500" dirty="0">
                <a:latin typeface="+mj-lt"/>
              </a:rPr>
              <a:t> </a:t>
            </a:r>
            <a:r>
              <a:rPr lang="tr-TR" altLang="tr-TR" sz="4500" dirty="0" err="1">
                <a:latin typeface="+mj-lt"/>
              </a:rPr>
              <a:t>Ethics</a:t>
            </a:r>
            <a:r>
              <a:rPr lang="tr-TR" altLang="tr-TR" sz="4500" dirty="0">
                <a:latin typeface="+mj-lt"/>
              </a:rPr>
              <a:t> Board</a:t>
            </a:r>
            <a:r>
              <a:rPr lang="tr-TR" altLang="tr-TR" sz="4500" dirty="0" smtClean="0">
                <a:latin typeface="+mj-lt"/>
              </a:rPr>
              <a:t>)</a:t>
            </a:r>
          </a:p>
          <a:p>
            <a:pPr>
              <a:lnSpc>
                <a:spcPct val="80000"/>
              </a:lnSpc>
            </a:pPr>
            <a:endParaRPr lang="tr-TR" altLang="tr-TR" sz="4500" dirty="0">
              <a:latin typeface="+mj-lt"/>
            </a:endParaRPr>
          </a:p>
          <a:p>
            <a:pPr>
              <a:lnSpc>
                <a:spcPct val="80000"/>
              </a:lnSpc>
            </a:pPr>
            <a:r>
              <a:rPr lang="tr-TR" altLang="tr-TR" sz="4500" dirty="0">
                <a:latin typeface="+mj-lt"/>
              </a:rPr>
              <a:t>İrlanda Kamuda Standartlar Komisyonu (</a:t>
            </a:r>
            <a:r>
              <a:rPr lang="tr-TR" altLang="tr-TR" sz="4500" dirty="0" err="1">
                <a:latin typeface="+mj-lt"/>
              </a:rPr>
              <a:t>Standards</a:t>
            </a:r>
            <a:r>
              <a:rPr lang="tr-TR" altLang="tr-TR" sz="4500" dirty="0">
                <a:latin typeface="+mj-lt"/>
              </a:rPr>
              <a:t> in </a:t>
            </a:r>
            <a:r>
              <a:rPr lang="tr-TR" altLang="tr-TR" sz="4500" dirty="0" err="1">
                <a:latin typeface="+mj-lt"/>
              </a:rPr>
              <a:t>Public</a:t>
            </a:r>
            <a:r>
              <a:rPr lang="tr-TR" altLang="tr-TR" sz="4500" dirty="0">
                <a:latin typeface="+mj-lt"/>
              </a:rPr>
              <a:t> Office </a:t>
            </a:r>
            <a:r>
              <a:rPr lang="tr-TR" altLang="tr-TR" sz="4500" dirty="0" err="1" smtClean="0">
                <a:latin typeface="+mj-lt"/>
              </a:rPr>
              <a:t>Commission</a:t>
            </a:r>
            <a:r>
              <a:rPr lang="tr-TR" altLang="tr-TR" sz="4500" dirty="0" smtClean="0">
                <a:latin typeface="+mj-lt"/>
              </a:rPr>
              <a:t>)</a:t>
            </a:r>
          </a:p>
          <a:p>
            <a:pPr marL="109728" indent="0">
              <a:lnSpc>
                <a:spcPct val="80000"/>
              </a:lnSpc>
              <a:buNone/>
            </a:pPr>
            <a:endParaRPr lang="tr-TR" altLang="tr-TR" sz="4500" dirty="0" smtClean="0">
              <a:latin typeface="+mj-lt"/>
            </a:endParaRPr>
          </a:p>
          <a:p>
            <a:pPr>
              <a:lnSpc>
                <a:spcPct val="80000"/>
              </a:lnSpc>
            </a:pPr>
            <a:r>
              <a:rPr lang="tr-TR" altLang="tr-TR" sz="4500" dirty="0" smtClean="0">
                <a:latin typeface="+mj-lt"/>
              </a:rPr>
              <a:t>Avustralya </a:t>
            </a:r>
            <a:r>
              <a:rPr lang="tr-TR" altLang="tr-TR" sz="4500" dirty="0">
                <a:latin typeface="+mj-lt"/>
              </a:rPr>
              <a:t>ICAC- Yolsuzlukla Mücadele Bağımsız Komisyonu (</a:t>
            </a:r>
            <a:r>
              <a:rPr lang="tr-TR" altLang="tr-TR" sz="4500" dirty="0" err="1">
                <a:latin typeface="+mj-lt"/>
              </a:rPr>
              <a:t>Independent</a:t>
            </a:r>
            <a:r>
              <a:rPr lang="tr-TR" altLang="tr-TR" sz="4500" dirty="0">
                <a:latin typeface="+mj-lt"/>
              </a:rPr>
              <a:t> </a:t>
            </a:r>
            <a:r>
              <a:rPr lang="tr-TR" altLang="tr-TR" sz="4500" dirty="0" err="1">
                <a:latin typeface="+mj-lt"/>
              </a:rPr>
              <a:t>Commission</a:t>
            </a:r>
            <a:r>
              <a:rPr lang="tr-TR" altLang="tr-TR" sz="4500" dirty="0">
                <a:latin typeface="+mj-lt"/>
              </a:rPr>
              <a:t> </a:t>
            </a:r>
            <a:r>
              <a:rPr lang="tr-TR" altLang="tr-TR" sz="4500" dirty="0" err="1">
                <a:latin typeface="+mj-lt"/>
              </a:rPr>
              <a:t>Against</a:t>
            </a:r>
            <a:r>
              <a:rPr lang="tr-TR" altLang="tr-TR" sz="4500" dirty="0">
                <a:latin typeface="+mj-lt"/>
              </a:rPr>
              <a:t> </a:t>
            </a:r>
            <a:r>
              <a:rPr lang="tr-TR" altLang="tr-TR" sz="4500" dirty="0" err="1">
                <a:latin typeface="+mj-lt"/>
              </a:rPr>
              <a:t>Corruption</a:t>
            </a:r>
            <a:r>
              <a:rPr lang="tr-TR" altLang="tr-TR" sz="4500" dirty="0" smtClean="0">
                <a:latin typeface="+mj-lt"/>
              </a:rPr>
              <a:t>)</a:t>
            </a:r>
            <a:endParaRPr lang="tr-TR" altLang="tr-TR" sz="4500" dirty="0">
              <a:latin typeface="+mj-lt"/>
            </a:endParaRPr>
          </a:p>
          <a:p>
            <a:endParaRPr lang="tr-TR" dirty="0"/>
          </a:p>
        </p:txBody>
      </p:sp>
    </p:spTree>
    <p:extLst>
      <p:ext uri="{BB962C8B-B14F-4D97-AF65-F5344CB8AC3E}">
        <p14:creationId xmlns:p14="http://schemas.microsoft.com/office/powerpoint/2010/main" val="2132177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48680"/>
            <a:ext cx="8229600" cy="720080"/>
          </a:xfrm>
        </p:spPr>
        <p:txBody>
          <a:bodyPr/>
          <a:lstStyle/>
          <a:p>
            <a:r>
              <a:rPr lang="tr-TR" dirty="0" smtClean="0"/>
              <a:t>Mevzuat</a:t>
            </a:r>
            <a:endParaRPr lang="tr-TR" dirty="0"/>
          </a:p>
        </p:txBody>
      </p:sp>
      <p:sp>
        <p:nvSpPr>
          <p:cNvPr id="3" name="İçerik Yer Tutucusu 2"/>
          <p:cNvSpPr>
            <a:spLocks noGrp="1"/>
          </p:cNvSpPr>
          <p:nvPr>
            <p:ph idx="1"/>
          </p:nvPr>
        </p:nvSpPr>
        <p:spPr>
          <a:xfrm>
            <a:off x="457200" y="1268760"/>
            <a:ext cx="8229600" cy="5305776"/>
          </a:xfrm>
        </p:spPr>
        <p:txBody>
          <a:bodyPr>
            <a:normAutofit fontScale="85000" lnSpcReduction="20000"/>
          </a:bodyPr>
          <a:lstStyle/>
          <a:p>
            <a:r>
              <a:rPr lang="tr-TR" dirty="0">
                <a:latin typeface="+mj-lt"/>
              </a:rPr>
              <a:t>Etik davranışları sağlamak ve yolsuzlukla mücadele etmek için Türk ulusal mevzuatının en önemli</a:t>
            </a:r>
          </a:p>
          <a:p>
            <a:r>
              <a:rPr lang="tr-TR" dirty="0">
                <a:latin typeface="+mj-lt"/>
              </a:rPr>
              <a:t>unsurları aşağıda yer almaktadır:</a:t>
            </a:r>
          </a:p>
          <a:p>
            <a:r>
              <a:rPr lang="tr-TR" dirty="0" smtClean="0">
                <a:latin typeface="+mj-lt"/>
              </a:rPr>
              <a:t> </a:t>
            </a:r>
            <a:r>
              <a:rPr lang="tr-TR" dirty="0">
                <a:latin typeface="+mj-lt"/>
              </a:rPr>
              <a:t>1982 Anayasası</a:t>
            </a:r>
          </a:p>
          <a:p>
            <a:r>
              <a:rPr lang="tr-TR" dirty="0" smtClean="0">
                <a:latin typeface="+mj-lt"/>
              </a:rPr>
              <a:t> </a:t>
            </a:r>
            <a:r>
              <a:rPr lang="tr-TR" dirty="0">
                <a:latin typeface="+mj-lt"/>
              </a:rPr>
              <a:t>1965 tarih ve 657 sayılı Devlet Memurları Kanunu (DMK)</a:t>
            </a:r>
          </a:p>
          <a:p>
            <a:r>
              <a:rPr lang="tr-TR" dirty="0" smtClean="0">
                <a:latin typeface="+mj-lt"/>
              </a:rPr>
              <a:t> </a:t>
            </a:r>
            <a:r>
              <a:rPr lang="tr-TR" dirty="0">
                <a:latin typeface="+mj-lt"/>
              </a:rPr>
              <a:t>2004 tarih ve 5237 sayılı Türk Ceza Kanunu (TCK)</a:t>
            </a:r>
          </a:p>
          <a:p>
            <a:r>
              <a:rPr lang="tr-TR" dirty="0" smtClean="0">
                <a:latin typeface="+mj-lt"/>
              </a:rPr>
              <a:t> </a:t>
            </a:r>
            <a:r>
              <a:rPr lang="tr-TR" dirty="0">
                <a:latin typeface="+mj-lt"/>
              </a:rPr>
              <a:t>1990 tarih ve 3628 sayılı Mal Bildiriminde Bulunulması, Rüşvet ve Yolsuzluklarla Mücadele</a:t>
            </a:r>
          </a:p>
          <a:p>
            <a:r>
              <a:rPr lang="tr-TR" dirty="0" smtClean="0">
                <a:latin typeface="+mj-lt"/>
              </a:rPr>
              <a:t>Kanunu</a:t>
            </a:r>
            <a:endParaRPr lang="tr-TR" dirty="0">
              <a:latin typeface="+mj-lt"/>
            </a:endParaRPr>
          </a:p>
          <a:p>
            <a:r>
              <a:rPr lang="tr-TR" dirty="0" smtClean="0">
                <a:latin typeface="+mj-lt"/>
              </a:rPr>
              <a:t> </a:t>
            </a:r>
            <a:r>
              <a:rPr lang="tr-TR" dirty="0">
                <a:latin typeface="+mj-lt"/>
              </a:rPr>
              <a:t>1981 tarih ve 2531 sayılı Kamu Görevlerinden Ayrılanların Yapamayacakları İşler Hakkında</a:t>
            </a:r>
          </a:p>
          <a:p>
            <a:r>
              <a:rPr lang="tr-TR" dirty="0">
                <a:latin typeface="+mj-lt"/>
              </a:rPr>
              <a:t>Kanun</a:t>
            </a:r>
          </a:p>
          <a:p>
            <a:r>
              <a:rPr lang="tr-TR" dirty="0" smtClean="0">
                <a:latin typeface="+mj-lt"/>
              </a:rPr>
              <a:t> </a:t>
            </a:r>
            <a:r>
              <a:rPr lang="tr-TR" dirty="0">
                <a:latin typeface="+mj-lt"/>
              </a:rPr>
              <a:t>1999 tarih ve 4483 sayılı Memurlar ve Diğer Kamu Görevlilerinin Yargılanması Hakkında</a:t>
            </a:r>
          </a:p>
          <a:p>
            <a:r>
              <a:rPr lang="tr-TR" dirty="0">
                <a:latin typeface="+mj-lt"/>
              </a:rPr>
              <a:t>Kanun</a:t>
            </a:r>
          </a:p>
          <a:p>
            <a:endParaRPr lang="tr-TR" dirty="0"/>
          </a:p>
        </p:txBody>
      </p:sp>
    </p:spTree>
    <p:extLst>
      <p:ext uri="{BB962C8B-B14F-4D97-AF65-F5344CB8AC3E}">
        <p14:creationId xmlns:p14="http://schemas.microsoft.com/office/powerpoint/2010/main" val="3262006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 </a:t>
            </a:r>
            <a:r>
              <a:rPr lang="tr-TR" dirty="0">
                <a:latin typeface="+mj-lt"/>
              </a:rPr>
              <a:t>1984 tarih ve 3071 sayılı Dilekçe Hakkının Kullanılmasına Dair Kanun</a:t>
            </a:r>
          </a:p>
          <a:p>
            <a:r>
              <a:rPr lang="tr-TR" dirty="0">
                <a:latin typeface="+mj-lt"/>
              </a:rPr>
              <a:t> 2003 tarih ve 4982 sayılı Bilgi Edinme Hakkı Kanunu</a:t>
            </a:r>
          </a:p>
          <a:p>
            <a:r>
              <a:rPr lang="tr-TR" dirty="0">
                <a:latin typeface="+mj-lt"/>
              </a:rPr>
              <a:t> </a:t>
            </a:r>
            <a:r>
              <a:rPr lang="tr-TR" b="1" dirty="0">
                <a:latin typeface="+mj-lt"/>
              </a:rPr>
              <a:t>2004 tarih ve 5176 sayılı Kamu Görevlileri Etik Kurulu Kurulması Hakkında Kanun</a:t>
            </a:r>
          </a:p>
          <a:p>
            <a:r>
              <a:rPr lang="tr-TR" b="1" dirty="0">
                <a:latin typeface="+mj-lt"/>
              </a:rPr>
              <a:t> 2005 tarihli Kamu Görevlileri Etik Davranış İlkeleri ile Başvuru Usul ve Esasları </a:t>
            </a:r>
            <a:r>
              <a:rPr lang="tr-TR" b="1" dirty="0" smtClean="0">
                <a:latin typeface="+mj-lt"/>
              </a:rPr>
              <a:t>Hakkında Yönetmeliği</a:t>
            </a:r>
            <a:endParaRPr lang="tr-TR" b="1" dirty="0">
              <a:latin typeface="+mj-lt"/>
            </a:endParaRPr>
          </a:p>
          <a:p>
            <a:r>
              <a:rPr lang="tr-TR" dirty="0">
                <a:latin typeface="+mj-lt"/>
              </a:rPr>
              <a:t> 1996 tarih ve 4208 sayılı </a:t>
            </a:r>
            <a:r>
              <a:rPr lang="tr-TR" dirty="0" err="1">
                <a:latin typeface="+mj-lt"/>
              </a:rPr>
              <a:t>Karaparanın</a:t>
            </a:r>
            <a:r>
              <a:rPr lang="tr-TR" dirty="0">
                <a:latin typeface="+mj-lt"/>
              </a:rPr>
              <a:t> Önlenmesine Dair Kanun ile 2006 tarih ve 5549 sayılı</a:t>
            </a:r>
          </a:p>
          <a:p>
            <a:r>
              <a:rPr lang="tr-TR" dirty="0">
                <a:latin typeface="+mj-lt"/>
              </a:rPr>
              <a:t>Suç Gelirlerinin Aklanmasının Önlenmesi Hakkında Kanun</a:t>
            </a:r>
          </a:p>
          <a:p>
            <a:r>
              <a:rPr lang="tr-TR" dirty="0">
                <a:latin typeface="+mj-lt"/>
              </a:rPr>
              <a:t> 2002 tarih ve 4734 sayılı Kamu İhale Kanunu ve 2002 tarih ve 4735 sayılı Kamu İhale</a:t>
            </a:r>
          </a:p>
          <a:p>
            <a:r>
              <a:rPr lang="tr-TR" dirty="0">
                <a:latin typeface="+mj-lt"/>
              </a:rPr>
              <a:t>Sözleşmeleri Kanunu</a:t>
            </a:r>
          </a:p>
          <a:p>
            <a:r>
              <a:rPr lang="tr-TR" dirty="0">
                <a:latin typeface="+mj-lt"/>
              </a:rPr>
              <a:t>2003 tarih ve 5018 sayılı Kamu Mali Yönetimi ve Kontrol Kanunu,</a:t>
            </a:r>
          </a:p>
          <a:p>
            <a:r>
              <a:rPr lang="tr-TR" dirty="0">
                <a:latin typeface="+mj-lt"/>
              </a:rPr>
              <a:t> 2010 tarih ve 6085 sayılı Sayıştay Kanunu</a:t>
            </a:r>
          </a:p>
          <a:p>
            <a:endParaRPr lang="tr-TR" dirty="0"/>
          </a:p>
        </p:txBody>
      </p:sp>
    </p:spTree>
    <p:extLst>
      <p:ext uri="{BB962C8B-B14F-4D97-AF65-F5344CB8AC3E}">
        <p14:creationId xmlns:p14="http://schemas.microsoft.com/office/powerpoint/2010/main" val="16263632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entsel">
  <a:themeElements>
    <a:clrScheme name="Kentsel">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Kentsel">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sel">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1141</TotalTime>
  <Words>3739</Words>
  <Application>Microsoft Office PowerPoint</Application>
  <PresentationFormat>Ekran Gösterisi (4:3)</PresentationFormat>
  <Paragraphs>280</Paragraphs>
  <Slides>58</Slides>
  <Notes>2</Notes>
  <HiddenSlides>0</HiddenSlides>
  <MMClips>0</MMClips>
  <ScaleCrop>false</ScaleCrop>
  <HeadingPairs>
    <vt:vector size="4" baseType="variant">
      <vt:variant>
        <vt:lpstr>Tema</vt:lpstr>
      </vt:variant>
      <vt:variant>
        <vt:i4>1</vt:i4>
      </vt:variant>
      <vt:variant>
        <vt:lpstr>Slayt Başlıkları</vt:lpstr>
      </vt:variant>
      <vt:variant>
        <vt:i4>58</vt:i4>
      </vt:variant>
    </vt:vector>
  </HeadingPairs>
  <TitlesOfParts>
    <vt:vector size="59" baseType="lpstr">
      <vt:lpstr>Kentsel</vt:lpstr>
      <vt:lpstr>KAMU YÖNETİMİNDE ETİK KAVRAMI</vt:lpstr>
      <vt:lpstr>ETİK NEDİR?</vt:lpstr>
      <vt:lpstr>ETİK KAMU YÖNETİMİ  </vt:lpstr>
      <vt:lpstr>PowerPoint Sunusu</vt:lpstr>
      <vt:lpstr>KAMU YÖNETİMİNDE ETİĞİN ÖNEMİ</vt:lpstr>
      <vt:lpstr>Kamu Yönetiminde Etik Yapılanmayı Zorunlu Kılan Sebepler</vt:lpstr>
      <vt:lpstr>Dünya'daki Benzer Kurumlar </vt:lpstr>
      <vt:lpstr>Mevzuat</vt:lpstr>
      <vt:lpstr>PowerPoint Sunusu</vt:lpstr>
      <vt:lpstr>PowerPoint Sunusu</vt:lpstr>
      <vt:lpstr>5176 SAYILI KAMU GÖREVLİLERİ ETİK KURULU KURULMASI VE BAZI KANUNLARDA DEĞİŞİKLİK YAPILMASI HAKKINDA KANUN</vt:lpstr>
      <vt:lpstr>PowerPoint Sunusu</vt:lpstr>
      <vt:lpstr>Kuruluş</vt:lpstr>
      <vt:lpstr>PowerPoint Sunusu</vt:lpstr>
      <vt:lpstr>PowerPoint Sunusu</vt:lpstr>
      <vt:lpstr>PowerPoint Sunusu</vt:lpstr>
      <vt:lpstr>Kurula veya yetkili disiplin kurullarına başvuru</vt:lpstr>
      <vt:lpstr>KAMU GÖREVLİLERİ ETİK DAVRANIŞ İLKELERİ İLE BAŞVURU USUL VE ESASLARI HAKKINDA YÖNETMELİK E GÖRE KURULCA GENEL MÜDÜR DÜZEYİNDE OLDUKLARI KABUL EDİLEN EK-2 LİSTEDE BULUNAN UNVANLAR  </vt:lpstr>
      <vt:lpstr>PowerPoint Sunusu</vt:lpstr>
      <vt:lpstr>PowerPoint Sunusu</vt:lpstr>
      <vt:lpstr>PowerPoint Sunusu</vt:lpstr>
      <vt:lpstr>PowerPoint Sunusu</vt:lpstr>
      <vt:lpstr>PowerPoint Sunusu</vt:lpstr>
      <vt:lpstr>İnceleme ve araştırma</vt:lpstr>
      <vt:lpstr>Bilgi ve belge istenmesi</vt:lpstr>
      <vt:lpstr>KAMU GÖREVLİLERİ ETİK DAVRANIŞ İLKELERİ İLE BAŞVURU USUL VE ESASLARI HAKKINDA YÖNETMELİK</vt:lpstr>
      <vt:lpstr>Etik Davranış İlkeleri</vt:lpstr>
      <vt:lpstr>Görevin Yerine Getirilmesinde  Kamu Hizmeti Bilinci</vt:lpstr>
      <vt:lpstr>Halka Hizmet Bilinci</vt:lpstr>
      <vt:lpstr>Hizmet Standartlarına Uyma</vt:lpstr>
      <vt:lpstr>Örnek</vt:lpstr>
      <vt:lpstr>Amaç ve Misyona Bağlılık</vt:lpstr>
      <vt:lpstr>Dürüstlük ve Tarafsızlık</vt:lpstr>
      <vt:lpstr>Saygınlık ve Güven</vt:lpstr>
      <vt:lpstr>Nezaket ve Saygı</vt:lpstr>
      <vt:lpstr>Örnek</vt:lpstr>
      <vt:lpstr>Yetkili Makamlara Bildirim</vt:lpstr>
      <vt:lpstr>Çıkar çatışmasından kaçınma</vt:lpstr>
      <vt:lpstr>Örnekler</vt:lpstr>
      <vt:lpstr>PowerPoint Sunusu</vt:lpstr>
      <vt:lpstr>PowerPoint Sunusu</vt:lpstr>
      <vt:lpstr> Görev ve yetkilerin menfaat sağlamak amacıyla kullanılmaması </vt:lpstr>
      <vt:lpstr>Örnek</vt:lpstr>
      <vt:lpstr>Hediye alma ve menfaat sağlama yasağı</vt:lpstr>
      <vt:lpstr>Örnek</vt:lpstr>
      <vt:lpstr>PowerPoint Sunusu</vt:lpstr>
      <vt:lpstr>Kamu Malları ve Kaynaklarının Kullanımı</vt:lpstr>
      <vt:lpstr>Savurganlıktan Kaçınma</vt:lpstr>
      <vt:lpstr>Örnek</vt:lpstr>
      <vt:lpstr>Bağlayıcı Açıklamalar ve Gerçek Dışı Beyan</vt:lpstr>
      <vt:lpstr>Örnek</vt:lpstr>
      <vt:lpstr>Bilgi verme, saydamlık ve katılımcılık </vt:lpstr>
      <vt:lpstr>Yöneticilerin hesap verme sorumluluğu </vt:lpstr>
      <vt:lpstr>Eski kamu görevlileriyle ilişkiler </vt:lpstr>
      <vt:lpstr>Mal bildiriminde bulunma </vt:lpstr>
      <vt:lpstr>Etik davranış ilkelerine uyma </vt:lpstr>
      <vt:lpstr>Etik sözleşme örneği</vt:lpstr>
      <vt:lpstr>PowerPoint Sunusu</vt:lpstr>
    </vt:vector>
  </TitlesOfParts>
  <Company>CSB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Sumeyra Terzi</dc:creator>
  <cp:lastModifiedBy>Sumeyra Terzi</cp:lastModifiedBy>
  <cp:revision>51</cp:revision>
  <dcterms:created xsi:type="dcterms:W3CDTF">2015-09-04T08:55:43Z</dcterms:created>
  <dcterms:modified xsi:type="dcterms:W3CDTF">2015-10-09T11:09:57Z</dcterms:modified>
</cp:coreProperties>
</file>