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8" r:id="rId2"/>
    <p:sldId id="310" r:id="rId3"/>
    <p:sldId id="309" r:id="rId4"/>
    <p:sldId id="307" r:id="rId5"/>
    <p:sldId id="305" r:id="rId6"/>
    <p:sldId id="312" r:id="rId7"/>
    <p:sldId id="261" r:id="rId8"/>
    <p:sldId id="259" r:id="rId9"/>
    <p:sldId id="260" r:id="rId10"/>
    <p:sldId id="262" r:id="rId11"/>
    <p:sldId id="346" r:id="rId12"/>
    <p:sldId id="263" r:id="rId13"/>
    <p:sldId id="344" r:id="rId14"/>
    <p:sldId id="265" r:id="rId15"/>
    <p:sldId id="315" r:id="rId16"/>
    <p:sldId id="311" r:id="rId17"/>
    <p:sldId id="313" r:id="rId18"/>
    <p:sldId id="267" r:id="rId19"/>
    <p:sldId id="268" r:id="rId20"/>
    <p:sldId id="325" r:id="rId21"/>
    <p:sldId id="327" r:id="rId22"/>
    <p:sldId id="329" r:id="rId23"/>
    <p:sldId id="330" r:id="rId24"/>
    <p:sldId id="334" r:id="rId25"/>
    <p:sldId id="336" r:id="rId26"/>
    <p:sldId id="338" r:id="rId27"/>
    <p:sldId id="340" r:id="rId28"/>
    <p:sldId id="269" r:id="rId29"/>
    <p:sldId id="341" r:id="rId30"/>
    <p:sldId id="342" r:id="rId31"/>
    <p:sldId id="317" r:id="rId32"/>
    <p:sldId id="318" r:id="rId33"/>
    <p:sldId id="306"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4660"/>
  </p:normalViewPr>
  <p:slideViewPr>
    <p:cSldViewPr>
      <p:cViewPr>
        <p:scale>
          <a:sx n="80" d="100"/>
          <a:sy n="80" d="100"/>
        </p:scale>
        <p:origin x="1670" y="12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B45A9-3226-470B-85D2-9EE0FE4377AB}" type="doc">
      <dgm:prSet loTypeId="urn:microsoft.com/office/officeart/2005/8/layout/cycle8" loCatId="cycle" qsTypeId="urn:microsoft.com/office/officeart/2005/8/quickstyle/simple5" qsCatId="simple" csTypeId="urn:microsoft.com/office/officeart/2005/8/colors/colorful2" csCatId="colorful" phldr="1"/>
      <dgm:spPr/>
    </dgm:pt>
    <dgm:pt modelId="{1D5D844B-1DF7-4B63-9AE3-36B201655298}">
      <dgm:prSet phldrT="[Metin]" custT="1"/>
      <dgm:spPr/>
      <dgm:t>
        <a:bodyPr/>
        <a:lstStyle/>
        <a:p>
          <a:r>
            <a:rPr lang="tr-TR" sz="1200" dirty="0" smtClean="0"/>
            <a:t>Ana ve Destek Çözüm Ortakları</a:t>
          </a:r>
          <a:endParaRPr lang="tr-TR" sz="1200" dirty="0"/>
        </a:p>
      </dgm:t>
    </dgm:pt>
    <dgm:pt modelId="{F6EF29AA-C10E-4D2F-9865-A72D2B7AD70E}" type="parTrans" cxnId="{EFF72679-B6F3-4A42-90F7-D94911E81746}">
      <dgm:prSet/>
      <dgm:spPr/>
      <dgm:t>
        <a:bodyPr/>
        <a:lstStyle/>
        <a:p>
          <a:endParaRPr lang="tr-TR"/>
        </a:p>
      </dgm:t>
    </dgm:pt>
    <dgm:pt modelId="{E06B77C6-3042-43E3-B789-DFDB11144A27}" type="sibTrans" cxnId="{EFF72679-B6F3-4A42-90F7-D94911E81746}">
      <dgm:prSet/>
      <dgm:spPr/>
      <dgm:t>
        <a:bodyPr/>
        <a:lstStyle/>
        <a:p>
          <a:endParaRPr lang="tr-TR"/>
        </a:p>
      </dgm:t>
    </dgm:pt>
    <dgm:pt modelId="{BDB339DF-2BBE-459E-8F18-AF5B3B515603}">
      <dgm:prSet phldrT="[Metin]"/>
      <dgm:spPr/>
      <dgm:t>
        <a:bodyPr/>
        <a:lstStyle/>
        <a:p>
          <a:r>
            <a:rPr lang="tr-TR" b="1" dirty="0" smtClean="0"/>
            <a:t>Özel Sektör</a:t>
          </a:r>
          <a:endParaRPr lang="tr-TR" b="1" dirty="0"/>
        </a:p>
      </dgm:t>
    </dgm:pt>
    <dgm:pt modelId="{F0511E53-3B35-4D4A-B3F8-FC6A8FC89D53}" type="parTrans" cxnId="{E84649BC-F563-4A60-B475-9730B1447FA9}">
      <dgm:prSet/>
      <dgm:spPr/>
      <dgm:t>
        <a:bodyPr/>
        <a:lstStyle/>
        <a:p>
          <a:endParaRPr lang="tr-TR"/>
        </a:p>
      </dgm:t>
    </dgm:pt>
    <dgm:pt modelId="{8C867641-1B01-4E0E-BF67-0B8BAA16B8F9}" type="sibTrans" cxnId="{E84649BC-F563-4A60-B475-9730B1447FA9}">
      <dgm:prSet/>
      <dgm:spPr/>
      <dgm:t>
        <a:bodyPr/>
        <a:lstStyle/>
        <a:p>
          <a:endParaRPr lang="tr-TR"/>
        </a:p>
      </dgm:t>
    </dgm:pt>
    <dgm:pt modelId="{BB65D961-439B-4A1E-94C2-62F55824BDDE}">
      <dgm:prSet phldrT="[Metin]" custT="1"/>
      <dgm:spPr/>
      <dgm:t>
        <a:bodyPr/>
        <a:lstStyle/>
        <a:p>
          <a:r>
            <a:rPr lang="tr-TR" sz="1200" b="1" dirty="0" smtClean="0"/>
            <a:t>1. Ve 2. Grup Destek İller</a:t>
          </a:r>
          <a:endParaRPr lang="tr-TR" sz="1200" b="1" dirty="0"/>
        </a:p>
      </dgm:t>
    </dgm:pt>
    <dgm:pt modelId="{55988FB4-365F-454B-80A3-BB71B53DA9AD}" type="parTrans" cxnId="{C7D6BE0B-4F82-45D1-8225-1D670668EEA0}">
      <dgm:prSet/>
      <dgm:spPr/>
      <dgm:t>
        <a:bodyPr/>
        <a:lstStyle/>
        <a:p>
          <a:endParaRPr lang="tr-TR"/>
        </a:p>
      </dgm:t>
    </dgm:pt>
    <dgm:pt modelId="{37533B13-B4A8-46BE-BC5A-DCBCF45C9AE5}" type="sibTrans" cxnId="{C7D6BE0B-4F82-45D1-8225-1D670668EEA0}">
      <dgm:prSet/>
      <dgm:spPr/>
      <dgm:t>
        <a:bodyPr/>
        <a:lstStyle/>
        <a:p>
          <a:endParaRPr lang="tr-TR"/>
        </a:p>
      </dgm:t>
    </dgm:pt>
    <dgm:pt modelId="{D2DA2468-89A1-4653-90BA-E39B3799268F}" type="pres">
      <dgm:prSet presAssocID="{FC6B45A9-3226-470B-85D2-9EE0FE4377AB}" presName="compositeShape" presStyleCnt="0">
        <dgm:presLayoutVars>
          <dgm:chMax val="7"/>
          <dgm:dir/>
          <dgm:resizeHandles val="exact"/>
        </dgm:presLayoutVars>
      </dgm:prSet>
      <dgm:spPr/>
    </dgm:pt>
    <dgm:pt modelId="{36AA7E0A-D72F-45FA-9992-EA5909210339}" type="pres">
      <dgm:prSet presAssocID="{FC6B45A9-3226-470B-85D2-9EE0FE4377AB}" presName="wedge1" presStyleLbl="node1" presStyleIdx="0" presStyleCnt="3"/>
      <dgm:spPr/>
      <dgm:t>
        <a:bodyPr/>
        <a:lstStyle/>
        <a:p>
          <a:endParaRPr lang="tr-TR"/>
        </a:p>
      </dgm:t>
    </dgm:pt>
    <dgm:pt modelId="{6E1EF6CE-A7AB-4A8B-BA1D-338D49FF3050}" type="pres">
      <dgm:prSet presAssocID="{FC6B45A9-3226-470B-85D2-9EE0FE4377AB}" presName="dummy1a" presStyleCnt="0"/>
      <dgm:spPr/>
    </dgm:pt>
    <dgm:pt modelId="{13BA5E31-2FBB-4EC3-A981-63C8C2A3B98F}" type="pres">
      <dgm:prSet presAssocID="{FC6B45A9-3226-470B-85D2-9EE0FE4377AB}" presName="dummy1b" presStyleCnt="0"/>
      <dgm:spPr/>
    </dgm:pt>
    <dgm:pt modelId="{0CE4A714-7D60-404B-B6C4-9AE09B299228}" type="pres">
      <dgm:prSet presAssocID="{FC6B45A9-3226-470B-85D2-9EE0FE4377AB}" presName="wedge1Tx" presStyleLbl="node1" presStyleIdx="0" presStyleCnt="3">
        <dgm:presLayoutVars>
          <dgm:chMax val="0"/>
          <dgm:chPref val="0"/>
          <dgm:bulletEnabled val="1"/>
        </dgm:presLayoutVars>
      </dgm:prSet>
      <dgm:spPr/>
      <dgm:t>
        <a:bodyPr/>
        <a:lstStyle/>
        <a:p>
          <a:endParaRPr lang="tr-TR"/>
        </a:p>
      </dgm:t>
    </dgm:pt>
    <dgm:pt modelId="{E764285C-E51E-41E7-87F4-96AFD81CA362}" type="pres">
      <dgm:prSet presAssocID="{FC6B45A9-3226-470B-85D2-9EE0FE4377AB}" presName="wedge2" presStyleLbl="node1" presStyleIdx="1" presStyleCnt="3"/>
      <dgm:spPr/>
      <dgm:t>
        <a:bodyPr/>
        <a:lstStyle/>
        <a:p>
          <a:endParaRPr lang="tr-TR"/>
        </a:p>
      </dgm:t>
    </dgm:pt>
    <dgm:pt modelId="{2CFD2503-1258-4D40-A41B-98E16E83D9C3}" type="pres">
      <dgm:prSet presAssocID="{FC6B45A9-3226-470B-85D2-9EE0FE4377AB}" presName="dummy2a" presStyleCnt="0"/>
      <dgm:spPr/>
    </dgm:pt>
    <dgm:pt modelId="{4E8FC811-7258-4385-AAAE-41F3F52F5514}" type="pres">
      <dgm:prSet presAssocID="{FC6B45A9-3226-470B-85D2-9EE0FE4377AB}" presName="dummy2b" presStyleCnt="0"/>
      <dgm:spPr/>
    </dgm:pt>
    <dgm:pt modelId="{0A335721-BBF2-4E08-A440-059AD7C3DD65}" type="pres">
      <dgm:prSet presAssocID="{FC6B45A9-3226-470B-85D2-9EE0FE4377AB}" presName="wedge2Tx" presStyleLbl="node1" presStyleIdx="1" presStyleCnt="3">
        <dgm:presLayoutVars>
          <dgm:chMax val="0"/>
          <dgm:chPref val="0"/>
          <dgm:bulletEnabled val="1"/>
        </dgm:presLayoutVars>
      </dgm:prSet>
      <dgm:spPr/>
      <dgm:t>
        <a:bodyPr/>
        <a:lstStyle/>
        <a:p>
          <a:endParaRPr lang="tr-TR"/>
        </a:p>
      </dgm:t>
    </dgm:pt>
    <dgm:pt modelId="{904941DF-8A83-4EAA-A09B-A0FCDDEBC064}" type="pres">
      <dgm:prSet presAssocID="{FC6B45A9-3226-470B-85D2-9EE0FE4377AB}" presName="wedge3" presStyleLbl="node1" presStyleIdx="2" presStyleCnt="3"/>
      <dgm:spPr/>
      <dgm:t>
        <a:bodyPr/>
        <a:lstStyle/>
        <a:p>
          <a:endParaRPr lang="tr-TR"/>
        </a:p>
      </dgm:t>
    </dgm:pt>
    <dgm:pt modelId="{D96DBE86-5668-4615-9381-BC4544AA6069}" type="pres">
      <dgm:prSet presAssocID="{FC6B45A9-3226-470B-85D2-9EE0FE4377AB}" presName="dummy3a" presStyleCnt="0"/>
      <dgm:spPr/>
    </dgm:pt>
    <dgm:pt modelId="{7A871790-1320-4276-9ABB-4FFF3D51E0FE}" type="pres">
      <dgm:prSet presAssocID="{FC6B45A9-3226-470B-85D2-9EE0FE4377AB}" presName="dummy3b" presStyleCnt="0"/>
      <dgm:spPr/>
    </dgm:pt>
    <dgm:pt modelId="{D7A6EE3E-AD74-4595-82D9-AA26075BB4E2}" type="pres">
      <dgm:prSet presAssocID="{FC6B45A9-3226-470B-85D2-9EE0FE4377AB}" presName="wedge3Tx" presStyleLbl="node1" presStyleIdx="2" presStyleCnt="3">
        <dgm:presLayoutVars>
          <dgm:chMax val="0"/>
          <dgm:chPref val="0"/>
          <dgm:bulletEnabled val="1"/>
        </dgm:presLayoutVars>
      </dgm:prSet>
      <dgm:spPr/>
      <dgm:t>
        <a:bodyPr/>
        <a:lstStyle/>
        <a:p>
          <a:endParaRPr lang="tr-TR"/>
        </a:p>
      </dgm:t>
    </dgm:pt>
    <dgm:pt modelId="{AFAA34A4-3384-4418-9CC2-B9CE14D1BF61}" type="pres">
      <dgm:prSet presAssocID="{E06B77C6-3042-43E3-B789-DFDB11144A27}" presName="arrowWedge1" presStyleLbl="fgSibTrans2D1" presStyleIdx="0" presStyleCnt="3"/>
      <dgm:spPr/>
    </dgm:pt>
    <dgm:pt modelId="{7D71044B-EFC1-41FC-83B1-98D32725EA43}" type="pres">
      <dgm:prSet presAssocID="{8C867641-1B01-4E0E-BF67-0B8BAA16B8F9}" presName="arrowWedge2" presStyleLbl="fgSibTrans2D1" presStyleIdx="1" presStyleCnt="3"/>
      <dgm:spPr/>
    </dgm:pt>
    <dgm:pt modelId="{9AAD25E3-3DF0-4376-830A-464CC7BB201D}" type="pres">
      <dgm:prSet presAssocID="{37533B13-B4A8-46BE-BC5A-DCBCF45C9AE5}" presName="arrowWedge3" presStyleLbl="fgSibTrans2D1" presStyleIdx="2" presStyleCnt="3"/>
      <dgm:spPr/>
    </dgm:pt>
  </dgm:ptLst>
  <dgm:cxnLst>
    <dgm:cxn modelId="{52624DF7-C323-4BCF-A390-22898E298B3B}" type="presOf" srcId="{BDB339DF-2BBE-459E-8F18-AF5B3B515603}" destId="{E764285C-E51E-41E7-87F4-96AFD81CA362}" srcOrd="0" destOrd="0" presId="urn:microsoft.com/office/officeart/2005/8/layout/cycle8"/>
    <dgm:cxn modelId="{68477FA4-A957-4239-B513-92931800F6A2}" type="presOf" srcId="{1D5D844B-1DF7-4B63-9AE3-36B201655298}" destId="{0CE4A714-7D60-404B-B6C4-9AE09B299228}" srcOrd="1" destOrd="0" presId="urn:microsoft.com/office/officeart/2005/8/layout/cycle8"/>
    <dgm:cxn modelId="{C7D6BE0B-4F82-45D1-8225-1D670668EEA0}" srcId="{FC6B45A9-3226-470B-85D2-9EE0FE4377AB}" destId="{BB65D961-439B-4A1E-94C2-62F55824BDDE}" srcOrd="2" destOrd="0" parTransId="{55988FB4-365F-454B-80A3-BB71B53DA9AD}" sibTransId="{37533B13-B4A8-46BE-BC5A-DCBCF45C9AE5}"/>
    <dgm:cxn modelId="{E84649BC-F563-4A60-B475-9730B1447FA9}" srcId="{FC6B45A9-3226-470B-85D2-9EE0FE4377AB}" destId="{BDB339DF-2BBE-459E-8F18-AF5B3B515603}" srcOrd="1" destOrd="0" parTransId="{F0511E53-3B35-4D4A-B3F8-FC6A8FC89D53}" sibTransId="{8C867641-1B01-4E0E-BF67-0B8BAA16B8F9}"/>
    <dgm:cxn modelId="{2B5935ED-F70D-4E0B-8C62-E9783C1FB4D1}" type="presOf" srcId="{FC6B45A9-3226-470B-85D2-9EE0FE4377AB}" destId="{D2DA2468-89A1-4653-90BA-E39B3799268F}" srcOrd="0" destOrd="0" presId="urn:microsoft.com/office/officeart/2005/8/layout/cycle8"/>
    <dgm:cxn modelId="{BBAC043C-B44C-4D80-AF37-73AF0EDD0687}" type="presOf" srcId="{BDB339DF-2BBE-459E-8F18-AF5B3B515603}" destId="{0A335721-BBF2-4E08-A440-059AD7C3DD65}" srcOrd="1" destOrd="0" presId="urn:microsoft.com/office/officeart/2005/8/layout/cycle8"/>
    <dgm:cxn modelId="{FE7228DA-994F-47FC-96A7-774E38DFAA68}" type="presOf" srcId="{BB65D961-439B-4A1E-94C2-62F55824BDDE}" destId="{904941DF-8A83-4EAA-A09B-A0FCDDEBC064}" srcOrd="0" destOrd="0" presId="urn:microsoft.com/office/officeart/2005/8/layout/cycle8"/>
    <dgm:cxn modelId="{EFF72679-B6F3-4A42-90F7-D94911E81746}" srcId="{FC6B45A9-3226-470B-85D2-9EE0FE4377AB}" destId="{1D5D844B-1DF7-4B63-9AE3-36B201655298}" srcOrd="0" destOrd="0" parTransId="{F6EF29AA-C10E-4D2F-9865-A72D2B7AD70E}" sibTransId="{E06B77C6-3042-43E3-B789-DFDB11144A27}"/>
    <dgm:cxn modelId="{AC0FD486-8FD9-41DB-8083-30C9C0BC23FD}" type="presOf" srcId="{1D5D844B-1DF7-4B63-9AE3-36B201655298}" destId="{36AA7E0A-D72F-45FA-9992-EA5909210339}" srcOrd="0" destOrd="0" presId="urn:microsoft.com/office/officeart/2005/8/layout/cycle8"/>
    <dgm:cxn modelId="{D193DC0E-4D12-4F1B-874A-92476D5569BA}" type="presOf" srcId="{BB65D961-439B-4A1E-94C2-62F55824BDDE}" destId="{D7A6EE3E-AD74-4595-82D9-AA26075BB4E2}" srcOrd="1" destOrd="0" presId="urn:microsoft.com/office/officeart/2005/8/layout/cycle8"/>
    <dgm:cxn modelId="{473E4814-C4E5-41A9-9C06-427D236AF856}" type="presParOf" srcId="{D2DA2468-89A1-4653-90BA-E39B3799268F}" destId="{36AA7E0A-D72F-45FA-9992-EA5909210339}" srcOrd="0" destOrd="0" presId="urn:microsoft.com/office/officeart/2005/8/layout/cycle8"/>
    <dgm:cxn modelId="{6B406FA0-2104-46FA-ABA7-78BBEEEE4655}" type="presParOf" srcId="{D2DA2468-89A1-4653-90BA-E39B3799268F}" destId="{6E1EF6CE-A7AB-4A8B-BA1D-338D49FF3050}" srcOrd="1" destOrd="0" presId="urn:microsoft.com/office/officeart/2005/8/layout/cycle8"/>
    <dgm:cxn modelId="{43E58C3A-CD22-465B-AEF3-4F971EF6AB27}" type="presParOf" srcId="{D2DA2468-89A1-4653-90BA-E39B3799268F}" destId="{13BA5E31-2FBB-4EC3-A981-63C8C2A3B98F}" srcOrd="2" destOrd="0" presId="urn:microsoft.com/office/officeart/2005/8/layout/cycle8"/>
    <dgm:cxn modelId="{DFE44DBB-C80D-4E90-A6FF-DC0A3A12B7D7}" type="presParOf" srcId="{D2DA2468-89A1-4653-90BA-E39B3799268F}" destId="{0CE4A714-7D60-404B-B6C4-9AE09B299228}" srcOrd="3" destOrd="0" presId="urn:microsoft.com/office/officeart/2005/8/layout/cycle8"/>
    <dgm:cxn modelId="{148669D7-3820-4F18-B024-EB22434771B1}" type="presParOf" srcId="{D2DA2468-89A1-4653-90BA-E39B3799268F}" destId="{E764285C-E51E-41E7-87F4-96AFD81CA362}" srcOrd="4" destOrd="0" presId="urn:microsoft.com/office/officeart/2005/8/layout/cycle8"/>
    <dgm:cxn modelId="{A83C5345-0EE8-4A76-AA74-19A691714DF8}" type="presParOf" srcId="{D2DA2468-89A1-4653-90BA-E39B3799268F}" destId="{2CFD2503-1258-4D40-A41B-98E16E83D9C3}" srcOrd="5" destOrd="0" presId="urn:microsoft.com/office/officeart/2005/8/layout/cycle8"/>
    <dgm:cxn modelId="{6D44AABF-D22E-41E1-9D9E-BF3FE6483E12}" type="presParOf" srcId="{D2DA2468-89A1-4653-90BA-E39B3799268F}" destId="{4E8FC811-7258-4385-AAAE-41F3F52F5514}" srcOrd="6" destOrd="0" presId="urn:microsoft.com/office/officeart/2005/8/layout/cycle8"/>
    <dgm:cxn modelId="{CFA880F4-ED84-4A9A-A765-169A95016CEF}" type="presParOf" srcId="{D2DA2468-89A1-4653-90BA-E39B3799268F}" destId="{0A335721-BBF2-4E08-A440-059AD7C3DD65}" srcOrd="7" destOrd="0" presId="urn:microsoft.com/office/officeart/2005/8/layout/cycle8"/>
    <dgm:cxn modelId="{21B0A8BB-E2C5-4C28-BEF8-618CEE87B0D9}" type="presParOf" srcId="{D2DA2468-89A1-4653-90BA-E39B3799268F}" destId="{904941DF-8A83-4EAA-A09B-A0FCDDEBC064}" srcOrd="8" destOrd="0" presId="urn:microsoft.com/office/officeart/2005/8/layout/cycle8"/>
    <dgm:cxn modelId="{2B86D85F-186D-48F4-82FA-B576B194204C}" type="presParOf" srcId="{D2DA2468-89A1-4653-90BA-E39B3799268F}" destId="{D96DBE86-5668-4615-9381-BC4544AA6069}" srcOrd="9" destOrd="0" presId="urn:microsoft.com/office/officeart/2005/8/layout/cycle8"/>
    <dgm:cxn modelId="{5C81CEAD-34FA-48F6-8EDB-3C6D0D3CF61C}" type="presParOf" srcId="{D2DA2468-89A1-4653-90BA-E39B3799268F}" destId="{7A871790-1320-4276-9ABB-4FFF3D51E0FE}" srcOrd="10" destOrd="0" presId="urn:microsoft.com/office/officeart/2005/8/layout/cycle8"/>
    <dgm:cxn modelId="{0E0F4B34-857C-4457-9241-8AB758A80385}" type="presParOf" srcId="{D2DA2468-89A1-4653-90BA-E39B3799268F}" destId="{D7A6EE3E-AD74-4595-82D9-AA26075BB4E2}" srcOrd="11" destOrd="0" presId="urn:microsoft.com/office/officeart/2005/8/layout/cycle8"/>
    <dgm:cxn modelId="{D3A091CF-46DB-40B3-9DAE-0A996EDFC831}" type="presParOf" srcId="{D2DA2468-89A1-4653-90BA-E39B3799268F}" destId="{AFAA34A4-3384-4418-9CC2-B9CE14D1BF61}" srcOrd="12" destOrd="0" presId="urn:microsoft.com/office/officeart/2005/8/layout/cycle8"/>
    <dgm:cxn modelId="{C578A962-923A-4467-8D11-97AD0BF4760E}" type="presParOf" srcId="{D2DA2468-89A1-4653-90BA-E39B3799268F}" destId="{7D71044B-EFC1-41FC-83B1-98D32725EA43}" srcOrd="13" destOrd="0" presId="urn:microsoft.com/office/officeart/2005/8/layout/cycle8"/>
    <dgm:cxn modelId="{9364E21A-1DD3-4ABC-ABE0-F715C096AFCF}" type="presParOf" srcId="{D2DA2468-89A1-4653-90BA-E39B3799268F}" destId="{9AAD25E3-3DF0-4376-830A-464CC7BB201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tr-TR"/>
        </a:p>
      </dgm:t>
    </dgm:pt>
    <dgm:pt modelId="{DD2E4E4E-B938-4C16-90A7-FB2D31181DB4}">
      <dgm:prSet phldrT="[Metin]" custT="1"/>
      <dgm:spPr/>
      <dgm:t>
        <a:bodyPr/>
        <a:lstStyle/>
        <a:p>
          <a:pPr algn="ctr"/>
          <a:r>
            <a:rPr lang="tr-TR" sz="2000" dirty="0" smtClean="0">
              <a:latin typeface="Arial" panose="020B0604020202020204" pitchFamily="34" charset="0"/>
              <a:cs typeface="Arial" panose="020B0604020202020204" pitchFamily="34" charset="0"/>
            </a:rPr>
            <a:t>Ana Çözüm Ortağı</a:t>
          </a:r>
          <a:endParaRPr lang="tr-TR" sz="2000" dirty="0">
            <a:latin typeface="Arial" panose="020B0604020202020204" pitchFamily="34" charset="0"/>
            <a:cs typeface="Arial" panose="020B0604020202020204" pitchFamily="34" charset="0"/>
          </a:endParaRPr>
        </a:p>
      </dgm:t>
    </dgm:pt>
    <dgm:pt modelId="{91221730-36F3-4CC3-98C8-2FB700507772}" type="par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00DC1BD0-7B2A-4174-B028-FF701288A27B}" type="sib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EF2715DB-10A4-4DF8-B339-9D60E4A4B5DA}" type="pres">
      <dgm:prSet presAssocID="{DD2E4E4E-B938-4C16-90A7-FB2D31181DB4}" presName="parentText" presStyleLbl="node1" presStyleIdx="0" presStyleCnt="1" custScaleY="51731" custLinFactY="1673" custLinFactNeighborX="-809" custLinFactNeighborY="100000">
        <dgm:presLayoutVars>
          <dgm:chMax val="0"/>
          <dgm:bulletEnabled val="1"/>
        </dgm:presLayoutVars>
      </dgm:prSet>
      <dgm:spPr/>
      <dgm:t>
        <a:bodyPr/>
        <a:lstStyle/>
        <a:p>
          <a:endParaRPr lang="tr-TR"/>
        </a:p>
      </dgm:t>
    </dgm:pt>
    <dgm:pt modelId="{13DF3116-FA7A-4C99-9EE2-C9CB99C23FD8}" type="pres">
      <dgm:prSet presAssocID="{DD2E4E4E-B938-4C16-90A7-FB2D31181DB4}" presName="childText" presStyleLbl="revTx" presStyleIdx="0" presStyleCnt="1">
        <dgm:presLayoutVars>
          <dgm:bulletEnabled val="1"/>
        </dgm:presLayoutVars>
      </dgm:prSet>
      <dgm:spPr/>
      <dgm:t>
        <a:bodyPr/>
        <a:lstStyle/>
        <a:p>
          <a:endParaRPr lang="tr-TR"/>
        </a:p>
      </dgm:t>
    </dgm:pt>
  </dgm:ptLst>
  <dgm:cxnLst>
    <dgm:cxn modelId="{36B4DC7F-C011-4A8B-901C-1ED27A893B5B}" srcId="{DD2E4E4E-B938-4C16-90A7-FB2D31181DB4}" destId="{2B92292B-5EC4-45A7-A5B3-135DB9C2CD4A}" srcOrd="0" destOrd="0" parTransId="{A207434A-9D62-4DD3-B514-69F826F4566F}" sibTransId="{0B6C1167-F7E3-47AC-B9D2-020B5A749E46}"/>
    <dgm:cxn modelId="{430D3AF9-1F21-453A-8216-787F25F900F6}" type="presOf" srcId="{8A632237-831B-44B2-BB78-8DF94D6E9BA3}" destId="{A1559917-DB08-417E-B8D5-D38FC488AC65}" srcOrd="0" destOrd="0" presId="urn:microsoft.com/office/officeart/2005/8/layout/vList2"/>
    <dgm:cxn modelId="{A776AC81-2FD9-4A1B-8067-520B8F0A019F}" srcId="{8A632237-831B-44B2-BB78-8DF94D6E9BA3}" destId="{DD2E4E4E-B938-4C16-90A7-FB2D31181DB4}" srcOrd="0" destOrd="0" parTransId="{91221730-36F3-4CC3-98C8-2FB700507772}" sibTransId="{00DC1BD0-7B2A-4174-B028-FF701288A27B}"/>
    <dgm:cxn modelId="{74DF4824-253B-4954-B9DB-11439ABB151B}" type="presOf" srcId="{2B92292B-5EC4-45A7-A5B3-135DB9C2CD4A}" destId="{13DF3116-FA7A-4C99-9EE2-C9CB99C23FD8}" srcOrd="0" destOrd="0" presId="urn:microsoft.com/office/officeart/2005/8/layout/vList2"/>
    <dgm:cxn modelId="{24702F44-F794-4609-8D31-31EA6990687E}" type="presOf" srcId="{DD2E4E4E-B938-4C16-90A7-FB2D31181DB4}" destId="{EF2715DB-10A4-4DF8-B339-9D60E4A4B5DA}" srcOrd="0" destOrd="0" presId="urn:microsoft.com/office/officeart/2005/8/layout/vList2"/>
    <dgm:cxn modelId="{68DE473B-E93F-4863-9CF8-401AAED68AEF}" type="presParOf" srcId="{A1559917-DB08-417E-B8D5-D38FC488AC65}" destId="{EF2715DB-10A4-4DF8-B339-9D60E4A4B5DA}" srcOrd="0" destOrd="0" presId="urn:microsoft.com/office/officeart/2005/8/layout/vList2"/>
    <dgm:cxn modelId="{5DB761E4-1B22-4D17-9E93-DC2992D39AF8}" type="presParOf" srcId="{A1559917-DB08-417E-B8D5-D38FC488AC65}" destId="{13DF3116-FA7A-4C99-9EE2-C9CB99C23FD8}" srcOrd="1"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tr-TR"/>
        </a:p>
      </dgm:t>
    </dgm:pt>
    <dgm:pt modelId="{DD2E4E4E-B938-4C16-90A7-FB2D31181DB4}">
      <dgm:prSet phldrT="[Metin]" custT="1"/>
      <dgm:spPr/>
      <dgm:t>
        <a:bodyPr/>
        <a:lstStyle/>
        <a:p>
          <a:pPr algn="ctr"/>
          <a:r>
            <a:rPr lang="tr-TR" sz="2000" dirty="0" smtClean="0">
              <a:latin typeface="Arial" panose="020B0604020202020204" pitchFamily="34" charset="0"/>
              <a:cs typeface="Arial" panose="020B0604020202020204" pitchFamily="34" charset="0"/>
            </a:rPr>
            <a:t>Destek Çözüm Ortak Kurumlar</a:t>
          </a:r>
          <a:endParaRPr lang="tr-TR" sz="2000" dirty="0">
            <a:latin typeface="Arial" panose="020B0604020202020204" pitchFamily="34" charset="0"/>
            <a:cs typeface="Arial" panose="020B0604020202020204" pitchFamily="34" charset="0"/>
          </a:endParaRPr>
        </a:p>
      </dgm:t>
    </dgm:pt>
    <dgm:pt modelId="{91221730-36F3-4CC3-98C8-2FB700507772}" type="par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00DC1BD0-7B2A-4174-B028-FF701288A27B}" type="sib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EF2715DB-10A4-4DF8-B339-9D60E4A4B5DA}" type="pres">
      <dgm:prSet presAssocID="{DD2E4E4E-B938-4C16-90A7-FB2D31181DB4}" presName="parentText" presStyleLbl="node1" presStyleIdx="0" presStyleCnt="1" custScaleY="51731" custLinFactNeighborX="-5471" custLinFactNeighborY="7704">
        <dgm:presLayoutVars>
          <dgm:chMax val="0"/>
          <dgm:bulletEnabled val="1"/>
        </dgm:presLayoutVars>
      </dgm:prSet>
      <dgm:spPr/>
      <dgm:t>
        <a:bodyPr/>
        <a:lstStyle/>
        <a:p>
          <a:endParaRPr lang="tr-TR"/>
        </a:p>
      </dgm:t>
    </dgm:pt>
    <dgm:pt modelId="{13DF3116-FA7A-4C99-9EE2-C9CB99C23FD8}" type="pres">
      <dgm:prSet presAssocID="{DD2E4E4E-B938-4C16-90A7-FB2D31181DB4}" presName="childText" presStyleLbl="revTx" presStyleIdx="0" presStyleCnt="1">
        <dgm:presLayoutVars>
          <dgm:bulletEnabled val="1"/>
        </dgm:presLayoutVars>
      </dgm:prSet>
      <dgm:spPr/>
      <dgm:t>
        <a:bodyPr/>
        <a:lstStyle/>
        <a:p>
          <a:endParaRPr lang="tr-TR"/>
        </a:p>
      </dgm:t>
    </dgm:pt>
  </dgm:ptLst>
  <dgm:cxnLst>
    <dgm:cxn modelId="{36B4DC7F-C011-4A8B-901C-1ED27A893B5B}" srcId="{DD2E4E4E-B938-4C16-90A7-FB2D31181DB4}" destId="{2B92292B-5EC4-45A7-A5B3-135DB9C2CD4A}" srcOrd="0" destOrd="0" parTransId="{A207434A-9D62-4DD3-B514-69F826F4566F}" sibTransId="{0B6C1167-F7E3-47AC-B9D2-020B5A749E46}"/>
    <dgm:cxn modelId="{D4008F24-29AF-43C2-8232-DBF743C03962}" type="presOf" srcId="{2B92292B-5EC4-45A7-A5B3-135DB9C2CD4A}" destId="{13DF3116-FA7A-4C99-9EE2-C9CB99C23FD8}" srcOrd="0" destOrd="0" presId="urn:microsoft.com/office/officeart/2005/8/layout/vList2"/>
    <dgm:cxn modelId="{A776AC81-2FD9-4A1B-8067-520B8F0A019F}" srcId="{8A632237-831B-44B2-BB78-8DF94D6E9BA3}" destId="{DD2E4E4E-B938-4C16-90A7-FB2D31181DB4}" srcOrd="0" destOrd="0" parTransId="{91221730-36F3-4CC3-98C8-2FB700507772}" sibTransId="{00DC1BD0-7B2A-4174-B028-FF701288A27B}"/>
    <dgm:cxn modelId="{B7123743-978C-4AC6-BCCE-27F551425A15}" type="presOf" srcId="{8A632237-831B-44B2-BB78-8DF94D6E9BA3}" destId="{A1559917-DB08-417E-B8D5-D38FC488AC65}" srcOrd="0" destOrd="0" presId="urn:microsoft.com/office/officeart/2005/8/layout/vList2"/>
    <dgm:cxn modelId="{BD503AC8-8280-4187-899A-306A48519551}" type="presOf" srcId="{DD2E4E4E-B938-4C16-90A7-FB2D31181DB4}" destId="{EF2715DB-10A4-4DF8-B339-9D60E4A4B5DA}" srcOrd="0" destOrd="0" presId="urn:microsoft.com/office/officeart/2005/8/layout/vList2"/>
    <dgm:cxn modelId="{8D0BDD14-1179-46FC-ACD9-0FE32394A29D}" type="presParOf" srcId="{A1559917-DB08-417E-B8D5-D38FC488AC65}" destId="{EF2715DB-10A4-4DF8-B339-9D60E4A4B5DA}" srcOrd="0" destOrd="0" presId="urn:microsoft.com/office/officeart/2005/8/layout/vList2"/>
    <dgm:cxn modelId="{6BD7A517-86D5-4F89-A0D7-9A0442C7368F}" type="presParOf" srcId="{A1559917-DB08-417E-B8D5-D38FC488AC65}" destId="{13DF3116-FA7A-4C99-9EE2-C9CB99C23FD8}" srcOrd="1"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tr-T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41DB6CC8-B623-4B9E-A02E-0E8C7F251875}" type="pres">
      <dgm:prSet presAssocID="{2B92292B-5EC4-45A7-A5B3-135DB9C2CD4A}" presName="parentText" presStyleLbl="node1" presStyleIdx="0" presStyleCnt="1" custLinFactNeighborX="-241" custLinFactNeighborY="58891">
        <dgm:presLayoutVars>
          <dgm:chMax val="0"/>
          <dgm:bulletEnabled val="1"/>
        </dgm:presLayoutVars>
      </dgm:prSet>
      <dgm:spPr/>
      <dgm:t>
        <a:bodyPr/>
        <a:lstStyle/>
        <a:p>
          <a:endParaRPr lang="tr-TR"/>
        </a:p>
      </dgm:t>
    </dgm:pt>
  </dgm:ptLst>
  <dgm:cxnLst>
    <dgm:cxn modelId="{36B4DC7F-C011-4A8B-901C-1ED27A893B5B}" srcId="{8A632237-831B-44B2-BB78-8DF94D6E9BA3}" destId="{2B92292B-5EC4-45A7-A5B3-135DB9C2CD4A}" srcOrd="0" destOrd="0" parTransId="{A207434A-9D62-4DD3-B514-69F826F4566F}" sibTransId="{0B6C1167-F7E3-47AC-B9D2-020B5A749E46}"/>
    <dgm:cxn modelId="{16AACBC0-3D56-453E-A1CF-144A7D5D0A05}" type="presOf" srcId="{2B92292B-5EC4-45A7-A5B3-135DB9C2CD4A}" destId="{41DB6CC8-B623-4B9E-A02E-0E8C7F251875}" srcOrd="0" destOrd="0" presId="urn:microsoft.com/office/officeart/2005/8/layout/vList2"/>
    <dgm:cxn modelId="{FC9571FD-ADBA-4A14-90B6-64F7CE4E303A}" type="presOf" srcId="{8A632237-831B-44B2-BB78-8DF94D6E9BA3}" destId="{A1559917-DB08-417E-B8D5-D38FC488AC65}" srcOrd="0" destOrd="0" presId="urn:microsoft.com/office/officeart/2005/8/layout/vList2"/>
    <dgm:cxn modelId="{DCF5391D-E55D-4767-88A7-D34538EAE654}" type="presParOf" srcId="{A1559917-DB08-417E-B8D5-D38FC488AC65}" destId="{41DB6CC8-B623-4B9E-A02E-0E8C7F251875}"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NeighborX="0" custLinFactNeighborY="-15858"/>
      <dgm:spPr>
        <a:solidFill>
          <a:srgbClr val="FF0000"/>
        </a:solidFill>
      </dgm:spPr>
      <dgm:t>
        <a:bodyPr/>
        <a:lstStyle/>
        <a:p>
          <a:endParaRPr lang="tr-TR"/>
        </a:p>
      </dgm:t>
    </dgm:pt>
  </dgm:ptLst>
  <dgm:cxnLst>
    <dgm:cxn modelId="{15DECB0E-7B97-4841-AFB3-2292066F59B8}" type="presOf" srcId="{8E92830F-7EF8-4669-927E-F97E55B3D06B}" destId="{EB985F5E-45F0-4156-91FD-0950B8D3AD13}" srcOrd="0" destOrd="0" presId="urn:microsoft.com/office/officeart/2005/8/layout/hProcess3"/>
    <dgm:cxn modelId="{F4E935A3-DDA3-4C85-A589-CD2E5EC1BA12}" type="presParOf" srcId="{EB985F5E-45F0-4156-91FD-0950B8D3AD13}" destId="{78FB08BB-F7B7-4615-8DB3-F2579DF7C43A}" srcOrd="0" destOrd="0" presId="urn:microsoft.com/office/officeart/2005/8/layout/hProcess3"/>
    <dgm:cxn modelId="{6FEB6794-8275-4C3F-B18A-CB340EAC89CF}" type="presParOf" srcId="{EB985F5E-45F0-4156-91FD-0950B8D3AD13}" destId="{A8D1FB03-26E1-4692-AFA5-C6A99A787E8E}" srcOrd="1" destOrd="0" presId="urn:microsoft.com/office/officeart/2005/8/layout/hProcess3"/>
    <dgm:cxn modelId="{E37F9F43-3BDB-4223-8993-B625DC465095}" type="presParOf" srcId="{A8D1FB03-26E1-4692-AFA5-C6A99A787E8E}" destId="{0D945050-AF5A-4279-BCDA-0DC8ADA21512}" srcOrd="0" destOrd="0" presId="urn:microsoft.com/office/officeart/2005/8/layout/hProcess3"/>
    <dgm:cxn modelId="{71BAF3D8-DC82-4C86-BBAB-915FB7A1F63B}" type="presParOf" srcId="{A8D1FB03-26E1-4692-AFA5-C6A99A787E8E}" destId="{B58B676F-E9C1-4CA3-B0C6-E6BBD08968B2}" srcOrd="1" destOrd="0" presId="urn:microsoft.com/office/officeart/2005/8/layout/hProcess3"/>
    <dgm:cxn modelId="{4E96D893-6E81-4A06-9B44-F4D75ACF7EAB}" type="presParOf" srcId="{A8D1FB03-26E1-4692-AFA5-C6A99A787E8E}" destId="{16E8A667-C7F3-42AF-872D-E2353D964975}" srcOrd="2" destOrd="0" presId="urn:microsoft.com/office/officeart/2005/8/layout/hProcess3"/>
    <dgm:cxn modelId="{FA2C12E8-4F80-458E-92C5-E2A690235FDC}"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X="-11" custLinFactNeighborX="-100000" custLinFactNeighborY="-22333"/>
      <dgm:spPr>
        <a:solidFill>
          <a:srgbClr val="5C8E26"/>
        </a:solidFill>
      </dgm:spPr>
      <dgm:t>
        <a:bodyPr/>
        <a:lstStyle/>
        <a:p>
          <a:endParaRPr lang="tr-TR"/>
        </a:p>
      </dgm:t>
    </dgm:pt>
  </dgm:ptLst>
  <dgm:cxnLst>
    <dgm:cxn modelId="{64BF0712-799C-4D3B-880A-50FBF45424DC}" type="presOf" srcId="{8E92830F-7EF8-4669-927E-F97E55B3D06B}" destId="{EB985F5E-45F0-4156-91FD-0950B8D3AD13}" srcOrd="0" destOrd="0" presId="urn:microsoft.com/office/officeart/2005/8/layout/hProcess3"/>
    <dgm:cxn modelId="{AD4ED260-86BB-4189-91BF-CCD8DC8DA48E}" type="presParOf" srcId="{EB985F5E-45F0-4156-91FD-0950B8D3AD13}" destId="{78FB08BB-F7B7-4615-8DB3-F2579DF7C43A}" srcOrd="0" destOrd="0" presId="urn:microsoft.com/office/officeart/2005/8/layout/hProcess3"/>
    <dgm:cxn modelId="{1D5E1310-633E-4EAC-9AB6-441DD33380BE}" type="presParOf" srcId="{EB985F5E-45F0-4156-91FD-0950B8D3AD13}" destId="{A8D1FB03-26E1-4692-AFA5-C6A99A787E8E}" srcOrd="1" destOrd="0" presId="urn:microsoft.com/office/officeart/2005/8/layout/hProcess3"/>
    <dgm:cxn modelId="{3C61E124-6C5C-4C66-B329-769EE3EAFBC7}" type="presParOf" srcId="{A8D1FB03-26E1-4692-AFA5-C6A99A787E8E}" destId="{0D945050-AF5A-4279-BCDA-0DC8ADA21512}" srcOrd="0" destOrd="0" presId="urn:microsoft.com/office/officeart/2005/8/layout/hProcess3"/>
    <dgm:cxn modelId="{36FD0FCF-A77C-4921-9974-50E725C0AB36}" type="presParOf" srcId="{A8D1FB03-26E1-4692-AFA5-C6A99A787E8E}" destId="{B58B676F-E9C1-4CA3-B0C6-E6BBD08968B2}" srcOrd="1" destOrd="0" presId="urn:microsoft.com/office/officeart/2005/8/layout/hProcess3"/>
    <dgm:cxn modelId="{66256544-75BA-4AB4-B03E-3A2F0060D6E9}" type="presParOf" srcId="{A8D1FB03-26E1-4692-AFA5-C6A99A787E8E}" destId="{16E8A667-C7F3-42AF-872D-E2353D964975}" srcOrd="2" destOrd="0" presId="urn:microsoft.com/office/officeart/2005/8/layout/hProcess3"/>
    <dgm:cxn modelId="{A402D564-DBB8-43B4-BC11-92C5F26C0B78}"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tr-TR"/>
        </a:p>
      </dgm:t>
    </dgm:pt>
    <dgm:pt modelId="{DD2E4E4E-B938-4C16-90A7-FB2D31181DB4}">
      <dgm:prSet phldrT="[Metin]" custT="1"/>
      <dgm:spPr/>
      <dgm:t>
        <a:bodyPr/>
        <a:lstStyle/>
        <a:p>
          <a:pPr algn="ctr"/>
          <a:r>
            <a:rPr lang="tr-TR" sz="2000" dirty="0" smtClean="0">
              <a:latin typeface="Arial" panose="020B0604020202020204" pitchFamily="34" charset="0"/>
              <a:cs typeface="Arial" panose="020B0604020202020204" pitchFamily="34" charset="0"/>
            </a:rPr>
            <a:t>Ana Çözüm Ortağı</a:t>
          </a:r>
          <a:endParaRPr lang="tr-TR" sz="2000" dirty="0">
            <a:latin typeface="Arial" panose="020B0604020202020204" pitchFamily="34" charset="0"/>
            <a:cs typeface="Arial" panose="020B0604020202020204" pitchFamily="34" charset="0"/>
          </a:endParaRPr>
        </a:p>
      </dgm:t>
    </dgm:pt>
    <dgm:pt modelId="{91221730-36F3-4CC3-98C8-2FB700507772}" type="par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00DC1BD0-7B2A-4174-B028-FF701288A27B}" type="sib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EF2715DB-10A4-4DF8-B339-9D60E4A4B5DA}" type="pres">
      <dgm:prSet presAssocID="{DD2E4E4E-B938-4C16-90A7-FB2D31181DB4}" presName="parentText" presStyleLbl="node1" presStyleIdx="0" presStyleCnt="1" custScaleY="51731" custLinFactY="100000" custLinFactNeighborX="-16820" custLinFactNeighborY="183159">
        <dgm:presLayoutVars>
          <dgm:chMax val="0"/>
          <dgm:bulletEnabled val="1"/>
        </dgm:presLayoutVars>
      </dgm:prSet>
      <dgm:spPr/>
      <dgm:t>
        <a:bodyPr/>
        <a:lstStyle/>
        <a:p>
          <a:endParaRPr lang="tr-TR"/>
        </a:p>
      </dgm:t>
    </dgm:pt>
    <dgm:pt modelId="{13DF3116-FA7A-4C99-9EE2-C9CB99C23FD8}" type="pres">
      <dgm:prSet presAssocID="{DD2E4E4E-B938-4C16-90A7-FB2D31181DB4}" presName="childText" presStyleLbl="revTx" presStyleIdx="0" presStyleCnt="1">
        <dgm:presLayoutVars>
          <dgm:bulletEnabled val="1"/>
        </dgm:presLayoutVars>
      </dgm:prSet>
      <dgm:spPr/>
      <dgm:t>
        <a:bodyPr/>
        <a:lstStyle/>
        <a:p>
          <a:endParaRPr lang="tr-TR"/>
        </a:p>
      </dgm:t>
    </dgm:pt>
  </dgm:ptLst>
  <dgm:cxnLst>
    <dgm:cxn modelId="{36B4DC7F-C011-4A8B-901C-1ED27A893B5B}" srcId="{DD2E4E4E-B938-4C16-90A7-FB2D31181DB4}" destId="{2B92292B-5EC4-45A7-A5B3-135DB9C2CD4A}" srcOrd="0" destOrd="0" parTransId="{A207434A-9D62-4DD3-B514-69F826F4566F}" sibTransId="{0B6C1167-F7E3-47AC-B9D2-020B5A749E46}"/>
    <dgm:cxn modelId="{430D3AF9-1F21-453A-8216-787F25F900F6}" type="presOf" srcId="{8A632237-831B-44B2-BB78-8DF94D6E9BA3}" destId="{A1559917-DB08-417E-B8D5-D38FC488AC65}" srcOrd="0" destOrd="0" presId="urn:microsoft.com/office/officeart/2005/8/layout/vList2"/>
    <dgm:cxn modelId="{A776AC81-2FD9-4A1B-8067-520B8F0A019F}" srcId="{8A632237-831B-44B2-BB78-8DF94D6E9BA3}" destId="{DD2E4E4E-B938-4C16-90A7-FB2D31181DB4}" srcOrd="0" destOrd="0" parTransId="{91221730-36F3-4CC3-98C8-2FB700507772}" sibTransId="{00DC1BD0-7B2A-4174-B028-FF701288A27B}"/>
    <dgm:cxn modelId="{74DF4824-253B-4954-B9DB-11439ABB151B}" type="presOf" srcId="{2B92292B-5EC4-45A7-A5B3-135DB9C2CD4A}" destId="{13DF3116-FA7A-4C99-9EE2-C9CB99C23FD8}" srcOrd="0" destOrd="0" presId="urn:microsoft.com/office/officeart/2005/8/layout/vList2"/>
    <dgm:cxn modelId="{24702F44-F794-4609-8D31-31EA6990687E}" type="presOf" srcId="{DD2E4E4E-B938-4C16-90A7-FB2D31181DB4}" destId="{EF2715DB-10A4-4DF8-B339-9D60E4A4B5DA}" srcOrd="0" destOrd="0" presId="urn:microsoft.com/office/officeart/2005/8/layout/vList2"/>
    <dgm:cxn modelId="{68DE473B-E93F-4863-9CF8-401AAED68AEF}" type="presParOf" srcId="{A1559917-DB08-417E-B8D5-D38FC488AC65}" destId="{EF2715DB-10A4-4DF8-B339-9D60E4A4B5DA}" srcOrd="0" destOrd="0" presId="urn:microsoft.com/office/officeart/2005/8/layout/vList2"/>
    <dgm:cxn modelId="{5DB761E4-1B22-4D17-9E93-DC2992D39AF8}" type="presParOf" srcId="{A1559917-DB08-417E-B8D5-D38FC488AC65}" destId="{13DF3116-FA7A-4C99-9EE2-C9CB99C23FD8}" srcOrd="1"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tr-TR"/>
        </a:p>
      </dgm:t>
    </dgm:pt>
    <dgm:pt modelId="{DD2E4E4E-B938-4C16-90A7-FB2D31181DB4}">
      <dgm:prSet phldrT="[Metin]" custT="1"/>
      <dgm:spPr/>
      <dgm:t>
        <a:bodyPr/>
        <a:lstStyle/>
        <a:p>
          <a:pPr algn="ctr"/>
          <a:r>
            <a:rPr lang="tr-TR" sz="2000" dirty="0" smtClean="0">
              <a:latin typeface="Arial" panose="020B0604020202020204" pitchFamily="34" charset="0"/>
              <a:cs typeface="Arial" panose="020B0604020202020204" pitchFamily="34" charset="0"/>
            </a:rPr>
            <a:t>Destek Çözüm Ortak Kurumlar</a:t>
          </a:r>
          <a:endParaRPr lang="tr-TR" sz="2000" dirty="0">
            <a:latin typeface="Arial" panose="020B0604020202020204" pitchFamily="34" charset="0"/>
            <a:cs typeface="Arial" panose="020B0604020202020204" pitchFamily="34" charset="0"/>
          </a:endParaRPr>
        </a:p>
      </dgm:t>
    </dgm:pt>
    <dgm:pt modelId="{91221730-36F3-4CC3-98C8-2FB700507772}" type="par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00DC1BD0-7B2A-4174-B028-FF701288A27B}" type="sib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EF2715DB-10A4-4DF8-B339-9D60E4A4B5DA}" type="pres">
      <dgm:prSet presAssocID="{DD2E4E4E-B938-4C16-90A7-FB2D31181DB4}" presName="parentText" presStyleLbl="node1" presStyleIdx="0" presStyleCnt="1" custScaleY="51731" custLinFactNeighborX="-5471" custLinFactNeighborY="7704">
        <dgm:presLayoutVars>
          <dgm:chMax val="0"/>
          <dgm:bulletEnabled val="1"/>
        </dgm:presLayoutVars>
      </dgm:prSet>
      <dgm:spPr/>
      <dgm:t>
        <a:bodyPr/>
        <a:lstStyle/>
        <a:p>
          <a:endParaRPr lang="tr-TR"/>
        </a:p>
      </dgm:t>
    </dgm:pt>
    <dgm:pt modelId="{13DF3116-FA7A-4C99-9EE2-C9CB99C23FD8}" type="pres">
      <dgm:prSet presAssocID="{DD2E4E4E-B938-4C16-90A7-FB2D31181DB4}" presName="childText" presStyleLbl="revTx" presStyleIdx="0" presStyleCnt="1">
        <dgm:presLayoutVars>
          <dgm:bulletEnabled val="1"/>
        </dgm:presLayoutVars>
      </dgm:prSet>
      <dgm:spPr/>
      <dgm:t>
        <a:bodyPr/>
        <a:lstStyle/>
        <a:p>
          <a:endParaRPr lang="tr-TR"/>
        </a:p>
      </dgm:t>
    </dgm:pt>
  </dgm:ptLst>
  <dgm:cxnLst>
    <dgm:cxn modelId="{36B4DC7F-C011-4A8B-901C-1ED27A893B5B}" srcId="{DD2E4E4E-B938-4C16-90A7-FB2D31181DB4}" destId="{2B92292B-5EC4-45A7-A5B3-135DB9C2CD4A}" srcOrd="0" destOrd="0" parTransId="{A207434A-9D62-4DD3-B514-69F826F4566F}" sibTransId="{0B6C1167-F7E3-47AC-B9D2-020B5A749E46}"/>
    <dgm:cxn modelId="{D4008F24-29AF-43C2-8232-DBF743C03962}" type="presOf" srcId="{2B92292B-5EC4-45A7-A5B3-135DB9C2CD4A}" destId="{13DF3116-FA7A-4C99-9EE2-C9CB99C23FD8}" srcOrd="0" destOrd="0" presId="urn:microsoft.com/office/officeart/2005/8/layout/vList2"/>
    <dgm:cxn modelId="{A776AC81-2FD9-4A1B-8067-520B8F0A019F}" srcId="{8A632237-831B-44B2-BB78-8DF94D6E9BA3}" destId="{DD2E4E4E-B938-4C16-90A7-FB2D31181DB4}" srcOrd="0" destOrd="0" parTransId="{91221730-36F3-4CC3-98C8-2FB700507772}" sibTransId="{00DC1BD0-7B2A-4174-B028-FF701288A27B}"/>
    <dgm:cxn modelId="{B7123743-978C-4AC6-BCCE-27F551425A15}" type="presOf" srcId="{8A632237-831B-44B2-BB78-8DF94D6E9BA3}" destId="{A1559917-DB08-417E-B8D5-D38FC488AC65}" srcOrd="0" destOrd="0" presId="urn:microsoft.com/office/officeart/2005/8/layout/vList2"/>
    <dgm:cxn modelId="{BD503AC8-8280-4187-899A-306A48519551}" type="presOf" srcId="{DD2E4E4E-B938-4C16-90A7-FB2D31181DB4}" destId="{EF2715DB-10A4-4DF8-B339-9D60E4A4B5DA}" srcOrd="0" destOrd="0" presId="urn:microsoft.com/office/officeart/2005/8/layout/vList2"/>
    <dgm:cxn modelId="{8D0BDD14-1179-46FC-ACD9-0FE32394A29D}" type="presParOf" srcId="{A1559917-DB08-417E-B8D5-D38FC488AC65}" destId="{EF2715DB-10A4-4DF8-B339-9D60E4A4B5DA}" srcOrd="0" destOrd="0" presId="urn:microsoft.com/office/officeart/2005/8/layout/vList2"/>
    <dgm:cxn modelId="{6BD7A517-86D5-4F89-A0D7-9A0442C7368F}" type="presParOf" srcId="{A1559917-DB08-417E-B8D5-D38FC488AC65}" destId="{13DF3116-FA7A-4C99-9EE2-C9CB99C23FD8}" srcOrd="1"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tr-T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41DB6CC8-B623-4B9E-A02E-0E8C7F251875}" type="pres">
      <dgm:prSet presAssocID="{2B92292B-5EC4-45A7-A5B3-135DB9C2CD4A}" presName="parentText" presStyleLbl="node1" presStyleIdx="0" presStyleCnt="1" custLinFactNeighborX="-241" custLinFactNeighborY="58891">
        <dgm:presLayoutVars>
          <dgm:chMax val="0"/>
          <dgm:bulletEnabled val="1"/>
        </dgm:presLayoutVars>
      </dgm:prSet>
      <dgm:spPr/>
      <dgm:t>
        <a:bodyPr/>
        <a:lstStyle/>
        <a:p>
          <a:endParaRPr lang="tr-TR"/>
        </a:p>
      </dgm:t>
    </dgm:pt>
  </dgm:ptLst>
  <dgm:cxnLst>
    <dgm:cxn modelId="{36B4DC7F-C011-4A8B-901C-1ED27A893B5B}" srcId="{8A632237-831B-44B2-BB78-8DF94D6E9BA3}" destId="{2B92292B-5EC4-45A7-A5B3-135DB9C2CD4A}" srcOrd="0" destOrd="0" parTransId="{A207434A-9D62-4DD3-B514-69F826F4566F}" sibTransId="{0B6C1167-F7E3-47AC-B9D2-020B5A749E46}"/>
    <dgm:cxn modelId="{16AACBC0-3D56-453E-A1CF-144A7D5D0A05}" type="presOf" srcId="{2B92292B-5EC4-45A7-A5B3-135DB9C2CD4A}" destId="{41DB6CC8-B623-4B9E-A02E-0E8C7F251875}" srcOrd="0" destOrd="0" presId="urn:microsoft.com/office/officeart/2005/8/layout/vList2"/>
    <dgm:cxn modelId="{FC9571FD-ADBA-4A14-90B6-64F7CE4E303A}" type="presOf" srcId="{8A632237-831B-44B2-BB78-8DF94D6E9BA3}" destId="{A1559917-DB08-417E-B8D5-D38FC488AC65}" srcOrd="0" destOrd="0" presId="urn:microsoft.com/office/officeart/2005/8/layout/vList2"/>
    <dgm:cxn modelId="{DCF5391D-E55D-4767-88A7-D34538EAE654}" type="presParOf" srcId="{A1559917-DB08-417E-B8D5-D38FC488AC65}" destId="{41DB6CC8-B623-4B9E-A02E-0E8C7F251875}"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NeighborX="0" custLinFactNeighborY="-15858"/>
      <dgm:spPr>
        <a:solidFill>
          <a:srgbClr val="FF0000"/>
        </a:solidFill>
      </dgm:spPr>
      <dgm:t>
        <a:bodyPr/>
        <a:lstStyle/>
        <a:p>
          <a:endParaRPr lang="tr-TR"/>
        </a:p>
      </dgm:t>
    </dgm:pt>
  </dgm:ptLst>
  <dgm:cxnLst>
    <dgm:cxn modelId="{15DECB0E-7B97-4841-AFB3-2292066F59B8}" type="presOf" srcId="{8E92830F-7EF8-4669-927E-F97E55B3D06B}" destId="{EB985F5E-45F0-4156-91FD-0950B8D3AD13}" srcOrd="0" destOrd="0" presId="urn:microsoft.com/office/officeart/2005/8/layout/hProcess3"/>
    <dgm:cxn modelId="{F4E935A3-DDA3-4C85-A589-CD2E5EC1BA12}" type="presParOf" srcId="{EB985F5E-45F0-4156-91FD-0950B8D3AD13}" destId="{78FB08BB-F7B7-4615-8DB3-F2579DF7C43A}" srcOrd="0" destOrd="0" presId="urn:microsoft.com/office/officeart/2005/8/layout/hProcess3"/>
    <dgm:cxn modelId="{6FEB6794-8275-4C3F-B18A-CB340EAC89CF}" type="presParOf" srcId="{EB985F5E-45F0-4156-91FD-0950B8D3AD13}" destId="{A8D1FB03-26E1-4692-AFA5-C6A99A787E8E}" srcOrd="1" destOrd="0" presId="urn:microsoft.com/office/officeart/2005/8/layout/hProcess3"/>
    <dgm:cxn modelId="{E37F9F43-3BDB-4223-8993-B625DC465095}" type="presParOf" srcId="{A8D1FB03-26E1-4692-AFA5-C6A99A787E8E}" destId="{0D945050-AF5A-4279-BCDA-0DC8ADA21512}" srcOrd="0" destOrd="0" presId="urn:microsoft.com/office/officeart/2005/8/layout/hProcess3"/>
    <dgm:cxn modelId="{71BAF3D8-DC82-4C86-BBAB-915FB7A1F63B}" type="presParOf" srcId="{A8D1FB03-26E1-4692-AFA5-C6A99A787E8E}" destId="{B58B676F-E9C1-4CA3-B0C6-E6BBD08968B2}" srcOrd="1" destOrd="0" presId="urn:microsoft.com/office/officeart/2005/8/layout/hProcess3"/>
    <dgm:cxn modelId="{4E96D893-6E81-4A06-9B44-F4D75ACF7EAB}" type="presParOf" srcId="{A8D1FB03-26E1-4692-AFA5-C6A99A787E8E}" destId="{16E8A667-C7F3-42AF-872D-E2353D964975}" srcOrd="2" destOrd="0" presId="urn:microsoft.com/office/officeart/2005/8/layout/hProcess3"/>
    <dgm:cxn modelId="{FA2C12E8-4F80-458E-92C5-E2A690235FDC}"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X="-11" custLinFactNeighborX="-100000" custLinFactNeighborY="-22333"/>
      <dgm:spPr>
        <a:solidFill>
          <a:srgbClr val="5C8E26"/>
        </a:solidFill>
      </dgm:spPr>
      <dgm:t>
        <a:bodyPr/>
        <a:lstStyle/>
        <a:p>
          <a:endParaRPr lang="tr-TR"/>
        </a:p>
      </dgm:t>
    </dgm:pt>
  </dgm:ptLst>
  <dgm:cxnLst>
    <dgm:cxn modelId="{64BF0712-799C-4D3B-880A-50FBF45424DC}" type="presOf" srcId="{8E92830F-7EF8-4669-927E-F97E55B3D06B}" destId="{EB985F5E-45F0-4156-91FD-0950B8D3AD13}" srcOrd="0" destOrd="0" presId="urn:microsoft.com/office/officeart/2005/8/layout/hProcess3"/>
    <dgm:cxn modelId="{AD4ED260-86BB-4189-91BF-CCD8DC8DA48E}" type="presParOf" srcId="{EB985F5E-45F0-4156-91FD-0950B8D3AD13}" destId="{78FB08BB-F7B7-4615-8DB3-F2579DF7C43A}" srcOrd="0" destOrd="0" presId="urn:microsoft.com/office/officeart/2005/8/layout/hProcess3"/>
    <dgm:cxn modelId="{1D5E1310-633E-4EAC-9AB6-441DD33380BE}" type="presParOf" srcId="{EB985F5E-45F0-4156-91FD-0950B8D3AD13}" destId="{A8D1FB03-26E1-4692-AFA5-C6A99A787E8E}" srcOrd="1" destOrd="0" presId="urn:microsoft.com/office/officeart/2005/8/layout/hProcess3"/>
    <dgm:cxn modelId="{3C61E124-6C5C-4C66-B329-769EE3EAFBC7}" type="presParOf" srcId="{A8D1FB03-26E1-4692-AFA5-C6A99A787E8E}" destId="{0D945050-AF5A-4279-BCDA-0DC8ADA21512}" srcOrd="0" destOrd="0" presId="urn:microsoft.com/office/officeart/2005/8/layout/hProcess3"/>
    <dgm:cxn modelId="{36FD0FCF-A77C-4921-9974-50E725C0AB36}" type="presParOf" srcId="{A8D1FB03-26E1-4692-AFA5-C6A99A787E8E}" destId="{B58B676F-E9C1-4CA3-B0C6-E6BBD08968B2}" srcOrd="1" destOrd="0" presId="urn:microsoft.com/office/officeart/2005/8/layout/hProcess3"/>
    <dgm:cxn modelId="{66256544-75BA-4AB4-B03E-3A2F0060D6E9}" type="presParOf" srcId="{A8D1FB03-26E1-4692-AFA5-C6A99A787E8E}" destId="{16E8A667-C7F3-42AF-872D-E2353D964975}" srcOrd="2" destOrd="0" presId="urn:microsoft.com/office/officeart/2005/8/layout/hProcess3"/>
    <dgm:cxn modelId="{A402D564-DBB8-43B4-BC11-92C5F26C0B78}"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E80EC-8A32-4F0E-A091-B5B5696515E9}"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tr-TR"/>
        </a:p>
      </dgm:t>
    </dgm:pt>
    <dgm:pt modelId="{A56FB633-CE6D-454D-A487-DEB51DB34054}">
      <dgm:prSet phldrT="[Metin]"/>
      <dgm:spPr/>
      <dgm:t>
        <a:bodyPr/>
        <a:lstStyle/>
        <a:p>
          <a:r>
            <a:rPr lang="tr-TR" dirty="0" smtClean="0"/>
            <a:t>Yönetim</a:t>
          </a:r>
          <a:endParaRPr lang="tr-TR" dirty="0"/>
        </a:p>
      </dgm:t>
    </dgm:pt>
    <dgm:pt modelId="{989FA1FB-6822-4E41-B401-B8B3955211D3}" type="parTrans" cxnId="{7B51D00A-A3CC-4C86-91AF-4138B44F2D26}">
      <dgm:prSet/>
      <dgm:spPr/>
      <dgm:t>
        <a:bodyPr/>
        <a:lstStyle/>
        <a:p>
          <a:endParaRPr lang="tr-TR"/>
        </a:p>
      </dgm:t>
    </dgm:pt>
    <dgm:pt modelId="{717E5144-41D1-4475-A2F3-9B01F5DA630C}" type="sibTrans" cxnId="{7B51D00A-A3CC-4C86-91AF-4138B44F2D26}">
      <dgm:prSet/>
      <dgm:spPr/>
      <dgm:t>
        <a:bodyPr/>
        <a:lstStyle/>
        <a:p>
          <a:endParaRPr lang="tr-TR"/>
        </a:p>
      </dgm:t>
    </dgm:pt>
    <dgm:pt modelId="{3D662356-967E-4CEE-93A4-6A19444A1289}">
      <dgm:prSet phldrT="[Metin]"/>
      <dgm:spPr/>
      <dgm:t>
        <a:bodyPr/>
        <a:lstStyle/>
        <a:p>
          <a:r>
            <a:rPr lang="tr-TR" dirty="0" smtClean="0"/>
            <a:t>Operasyonlar Servisi</a:t>
          </a:r>
          <a:endParaRPr lang="tr-TR" dirty="0"/>
        </a:p>
      </dgm:t>
    </dgm:pt>
    <dgm:pt modelId="{CF6F8560-8EAC-4BB5-84C4-86F3E6F72A4C}" type="parTrans" cxnId="{3F508A33-C9D7-4A1E-8584-BBD4403AF562}">
      <dgm:prSet/>
      <dgm:spPr/>
      <dgm:t>
        <a:bodyPr/>
        <a:lstStyle/>
        <a:p>
          <a:endParaRPr lang="tr-TR"/>
        </a:p>
      </dgm:t>
    </dgm:pt>
    <dgm:pt modelId="{E3AF5450-8607-4A40-B0B0-869A4532AC80}" type="sibTrans" cxnId="{3F508A33-C9D7-4A1E-8584-BBD4403AF562}">
      <dgm:prSet/>
      <dgm:spPr/>
      <dgm:t>
        <a:bodyPr/>
        <a:lstStyle/>
        <a:p>
          <a:endParaRPr lang="tr-TR"/>
        </a:p>
      </dgm:t>
    </dgm:pt>
    <dgm:pt modelId="{2ED5DE98-7CF7-4082-8AB0-B6DAD36B79BC}">
      <dgm:prSet phldrT="[Metin]"/>
      <dgm:spPr/>
      <dgm:t>
        <a:bodyPr/>
        <a:lstStyle/>
        <a:p>
          <a:r>
            <a:rPr lang="tr-TR" dirty="0" smtClean="0"/>
            <a:t>Bilgi ve Planlama Servisi</a:t>
          </a:r>
          <a:endParaRPr lang="tr-TR" dirty="0"/>
        </a:p>
      </dgm:t>
    </dgm:pt>
    <dgm:pt modelId="{F87C1675-1F95-4794-89E6-5D98CF64F114}" type="parTrans" cxnId="{38E4DC17-88DA-4785-B2E8-B3744C825A95}">
      <dgm:prSet/>
      <dgm:spPr/>
      <dgm:t>
        <a:bodyPr/>
        <a:lstStyle/>
        <a:p>
          <a:endParaRPr lang="tr-TR"/>
        </a:p>
      </dgm:t>
    </dgm:pt>
    <dgm:pt modelId="{1AAEC2EF-8AAB-4191-A333-2981DC342075}" type="sibTrans" cxnId="{38E4DC17-88DA-4785-B2E8-B3744C825A95}">
      <dgm:prSet/>
      <dgm:spPr/>
      <dgm:t>
        <a:bodyPr/>
        <a:lstStyle/>
        <a:p>
          <a:endParaRPr lang="tr-TR"/>
        </a:p>
      </dgm:t>
    </dgm:pt>
    <dgm:pt modelId="{16F7A112-A6D2-427B-9A1F-34EB8AF49208}">
      <dgm:prSet phldrT="[Metin]"/>
      <dgm:spPr/>
      <dgm:t>
        <a:bodyPr/>
        <a:lstStyle/>
        <a:p>
          <a:r>
            <a:rPr lang="tr-TR" dirty="0" smtClean="0"/>
            <a:t>Lojistik ve Bakım Servisi</a:t>
          </a:r>
          <a:endParaRPr lang="tr-TR" dirty="0"/>
        </a:p>
      </dgm:t>
    </dgm:pt>
    <dgm:pt modelId="{0C9DCB6B-683C-40E2-9478-8345C54F993C}" type="parTrans" cxnId="{27CD2365-FE20-41A7-A6FA-3D365EB8FC53}">
      <dgm:prSet/>
      <dgm:spPr/>
      <dgm:t>
        <a:bodyPr/>
        <a:lstStyle/>
        <a:p>
          <a:endParaRPr lang="tr-TR"/>
        </a:p>
      </dgm:t>
    </dgm:pt>
    <dgm:pt modelId="{89F790BA-CB09-40C2-94D1-980B26E1B03A}" type="sibTrans" cxnId="{27CD2365-FE20-41A7-A6FA-3D365EB8FC53}">
      <dgm:prSet/>
      <dgm:spPr/>
      <dgm:t>
        <a:bodyPr/>
        <a:lstStyle/>
        <a:p>
          <a:endParaRPr lang="tr-TR"/>
        </a:p>
      </dgm:t>
    </dgm:pt>
    <dgm:pt modelId="{42C05092-066B-4C28-97A4-3A527C7CCF73}">
      <dgm:prSet/>
      <dgm:spPr/>
      <dgm:t>
        <a:bodyPr/>
        <a:lstStyle/>
        <a:p>
          <a:r>
            <a:rPr lang="tr-TR" dirty="0" smtClean="0"/>
            <a:t>Finans ve İdari İşler Servisi</a:t>
          </a:r>
          <a:endParaRPr lang="tr-TR" dirty="0"/>
        </a:p>
      </dgm:t>
    </dgm:pt>
    <dgm:pt modelId="{98CB6E81-765C-453E-B5D4-99ED55AB57F3}" type="parTrans" cxnId="{97B5CB99-E64A-4D83-976E-0AD9FC3EC828}">
      <dgm:prSet/>
      <dgm:spPr/>
      <dgm:t>
        <a:bodyPr/>
        <a:lstStyle/>
        <a:p>
          <a:endParaRPr lang="tr-TR"/>
        </a:p>
      </dgm:t>
    </dgm:pt>
    <dgm:pt modelId="{475E0820-7493-454E-A427-754D9E6F3E21}" type="sibTrans" cxnId="{97B5CB99-E64A-4D83-976E-0AD9FC3EC828}">
      <dgm:prSet/>
      <dgm:spPr/>
      <dgm:t>
        <a:bodyPr/>
        <a:lstStyle/>
        <a:p>
          <a:endParaRPr lang="tr-TR"/>
        </a:p>
      </dgm:t>
    </dgm:pt>
    <dgm:pt modelId="{3BCB97B1-FC4F-4487-AC39-7E02C36F5850}" type="pres">
      <dgm:prSet presAssocID="{2AFE80EC-8A32-4F0E-A091-B5B5696515E9}" presName="hierChild1" presStyleCnt="0">
        <dgm:presLayoutVars>
          <dgm:orgChart val="1"/>
          <dgm:chPref val="1"/>
          <dgm:dir/>
          <dgm:animOne val="branch"/>
          <dgm:animLvl val="lvl"/>
          <dgm:resizeHandles/>
        </dgm:presLayoutVars>
      </dgm:prSet>
      <dgm:spPr/>
      <dgm:t>
        <a:bodyPr/>
        <a:lstStyle/>
        <a:p>
          <a:endParaRPr lang="tr-TR"/>
        </a:p>
      </dgm:t>
    </dgm:pt>
    <dgm:pt modelId="{440B71FF-4A36-4AB7-A73F-8E5CBDCEF641}" type="pres">
      <dgm:prSet presAssocID="{A56FB633-CE6D-454D-A487-DEB51DB34054}" presName="hierRoot1" presStyleCnt="0">
        <dgm:presLayoutVars>
          <dgm:hierBranch val="init"/>
        </dgm:presLayoutVars>
      </dgm:prSet>
      <dgm:spPr/>
    </dgm:pt>
    <dgm:pt modelId="{B1A489EE-773D-4A63-B569-0105E4C8BCCB}" type="pres">
      <dgm:prSet presAssocID="{A56FB633-CE6D-454D-A487-DEB51DB34054}" presName="rootComposite1" presStyleCnt="0"/>
      <dgm:spPr/>
    </dgm:pt>
    <dgm:pt modelId="{B6147635-F89E-44EB-8F34-0F8260494CAC}" type="pres">
      <dgm:prSet presAssocID="{A56FB633-CE6D-454D-A487-DEB51DB34054}" presName="rootText1" presStyleLbl="node0" presStyleIdx="0" presStyleCnt="1" custLinFactNeighborX="1570" custLinFactNeighborY="-31669">
        <dgm:presLayoutVars>
          <dgm:chPref val="3"/>
        </dgm:presLayoutVars>
      </dgm:prSet>
      <dgm:spPr/>
      <dgm:t>
        <a:bodyPr/>
        <a:lstStyle/>
        <a:p>
          <a:endParaRPr lang="tr-TR"/>
        </a:p>
      </dgm:t>
    </dgm:pt>
    <dgm:pt modelId="{D114C61C-4C26-421A-9486-C03A5F3C6717}" type="pres">
      <dgm:prSet presAssocID="{A56FB633-CE6D-454D-A487-DEB51DB34054}" presName="rootConnector1" presStyleLbl="node1" presStyleIdx="0" presStyleCnt="0"/>
      <dgm:spPr/>
      <dgm:t>
        <a:bodyPr/>
        <a:lstStyle/>
        <a:p>
          <a:endParaRPr lang="tr-TR"/>
        </a:p>
      </dgm:t>
    </dgm:pt>
    <dgm:pt modelId="{58E6A736-1E5B-4878-B0B8-C5A973C31499}" type="pres">
      <dgm:prSet presAssocID="{A56FB633-CE6D-454D-A487-DEB51DB34054}" presName="hierChild2" presStyleCnt="0"/>
      <dgm:spPr/>
    </dgm:pt>
    <dgm:pt modelId="{080F0EC6-327A-49CE-BDE2-C6D6B4C0A5B4}" type="pres">
      <dgm:prSet presAssocID="{CF6F8560-8EAC-4BB5-84C4-86F3E6F72A4C}" presName="Name37" presStyleLbl="parChTrans1D2" presStyleIdx="0" presStyleCnt="4"/>
      <dgm:spPr/>
      <dgm:t>
        <a:bodyPr/>
        <a:lstStyle/>
        <a:p>
          <a:endParaRPr lang="tr-TR"/>
        </a:p>
      </dgm:t>
    </dgm:pt>
    <dgm:pt modelId="{EEF9BE6A-6214-497B-8E93-7C42428D14EC}" type="pres">
      <dgm:prSet presAssocID="{3D662356-967E-4CEE-93A4-6A19444A1289}" presName="hierRoot2" presStyleCnt="0">
        <dgm:presLayoutVars>
          <dgm:hierBranch val="init"/>
        </dgm:presLayoutVars>
      </dgm:prSet>
      <dgm:spPr/>
    </dgm:pt>
    <dgm:pt modelId="{2109C22A-8EB7-4F75-AEE7-36245830A83C}" type="pres">
      <dgm:prSet presAssocID="{3D662356-967E-4CEE-93A4-6A19444A1289}" presName="rootComposite" presStyleCnt="0"/>
      <dgm:spPr/>
    </dgm:pt>
    <dgm:pt modelId="{10591BC8-6811-4C8C-841A-2AA019005EC3}" type="pres">
      <dgm:prSet presAssocID="{3D662356-967E-4CEE-93A4-6A19444A1289}" presName="rootText" presStyleLbl="node2" presStyleIdx="0" presStyleCnt="4">
        <dgm:presLayoutVars>
          <dgm:chPref val="3"/>
        </dgm:presLayoutVars>
      </dgm:prSet>
      <dgm:spPr/>
      <dgm:t>
        <a:bodyPr/>
        <a:lstStyle/>
        <a:p>
          <a:endParaRPr lang="tr-TR"/>
        </a:p>
      </dgm:t>
    </dgm:pt>
    <dgm:pt modelId="{377575C0-E6CA-490C-BE3A-75E2B99422B4}" type="pres">
      <dgm:prSet presAssocID="{3D662356-967E-4CEE-93A4-6A19444A1289}" presName="rootConnector" presStyleLbl="node2" presStyleIdx="0" presStyleCnt="4"/>
      <dgm:spPr/>
      <dgm:t>
        <a:bodyPr/>
        <a:lstStyle/>
        <a:p>
          <a:endParaRPr lang="tr-TR"/>
        </a:p>
      </dgm:t>
    </dgm:pt>
    <dgm:pt modelId="{646BF9EE-0EE6-44EC-B60D-6F354B977827}" type="pres">
      <dgm:prSet presAssocID="{3D662356-967E-4CEE-93A4-6A19444A1289}" presName="hierChild4" presStyleCnt="0"/>
      <dgm:spPr/>
    </dgm:pt>
    <dgm:pt modelId="{CB3742EB-9CCF-463E-9766-522B66EEAAE7}" type="pres">
      <dgm:prSet presAssocID="{3D662356-967E-4CEE-93A4-6A19444A1289}" presName="hierChild5" presStyleCnt="0"/>
      <dgm:spPr/>
    </dgm:pt>
    <dgm:pt modelId="{0FE590C4-57D4-4E34-AEC9-760E1A16F9F8}" type="pres">
      <dgm:prSet presAssocID="{F87C1675-1F95-4794-89E6-5D98CF64F114}" presName="Name37" presStyleLbl="parChTrans1D2" presStyleIdx="1" presStyleCnt="4"/>
      <dgm:spPr/>
      <dgm:t>
        <a:bodyPr/>
        <a:lstStyle/>
        <a:p>
          <a:endParaRPr lang="tr-TR"/>
        </a:p>
      </dgm:t>
    </dgm:pt>
    <dgm:pt modelId="{D52ADCCF-AF72-4B6D-92F6-1504E4904654}" type="pres">
      <dgm:prSet presAssocID="{2ED5DE98-7CF7-4082-8AB0-B6DAD36B79BC}" presName="hierRoot2" presStyleCnt="0">
        <dgm:presLayoutVars>
          <dgm:hierBranch val="init"/>
        </dgm:presLayoutVars>
      </dgm:prSet>
      <dgm:spPr/>
    </dgm:pt>
    <dgm:pt modelId="{76E6F51E-5E3A-4351-B382-73105D920689}" type="pres">
      <dgm:prSet presAssocID="{2ED5DE98-7CF7-4082-8AB0-B6DAD36B79BC}" presName="rootComposite" presStyleCnt="0"/>
      <dgm:spPr/>
    </dgm:pt>
    <dgm:pt modelId="{5837FB71-08F9-4E9A-8141-F27077230D44}" type="pres">
      <dgm:prSet presAssocID="{2ED5DE98-7CF7-4082-8AB0-B6DAD36B79BC}" presName="rootText" presStyleLbl="node2" presStyleIdx="1" presStyleCnt="4">
        <dgm:presLayoutVars>
          <dgm:chPref val="3"/>
        </dgm:presLayoutVars>
      </dgm:prSet>
      <dgm:spPr/>
      <dgm:t>
        <a:bodyPr/>
        <a:lstStyle/>
        <a:p>
          <a:endParaRPr lang="tr-TR"/>
        </a:p>
      </dgm:t>
    </dgm:pt>
    <dgm:pt modelId="{EE83640B-48AF-4DA9-B0FF-A3832958396B}" type="pres">
      <dgm:prSet presAssocID="{2ED5DE98-7CF7-4082-8AB0-B6DAD36B79BC}" presName="rootConnector" presStyleLbl="node2" presStyleIdx="1" presStyleCnt="4"/>
      <dgm:spPr/>
      <dgm:t>
        <a:bodyPr/>
        <a:lstStyle/>
        <a:p>
          <a:endParaRPr lang="tr-TR"/>
        </a:p>
      </dgm:t>
    </dgm:pt>
    <dgm:pt modelId="{31D8286A-9189-47F1-ADC9-66278C58B6ED}" type="pres">
      <dgm:prSet presAssocID="{2ED5DE98-7CF7-4082-8AB0-B6DAD36B79BC}" presName="hierChild4" presStyleCnt="0"/>
      <dgm:spPr/>
    </dgm:pt>
    <dgm:pt modelId="{6CDB252E-7508-42B5-8649-CAB7F9B952CC}" type="pres">
      <dgm:prSet presAssocID="{2ED5DE98-7CF7-4082-8AB0-B6DAD36B79BC}" presName="hierChild5" presStyleCnt="0"/>
      <dgm:spPr/>
    </dgm:pt>
    <dgm:pt modelId="{61288D3A-DB63-4FB2-A974-75103BE1C583}" type="pres">
      <dgm:prSet presAssocID="{0C9DCB6B-683C-40E2-9478-8345C54F993C}" presName="Name37" presStyleLbl="parChTrans1D2" presStyleIdx="2" presStyleCnt="4"/>
      <dgm:spPr/>
      <dgm:t>
        <a:bodyPr/>
        <a:lstStyle/>
        <a:p>
          <a:endParaRPr lang="tr-TR"/>
        </a:p>
      </dgm:t>
    </dgm:pt>
    <dgm:pt modelId="{76290EBF-45C4-4B41-AF4F-9FB2D546283B}" type="pres">
      <dgm:prSet presAssocID="{16F7A112-A6D2-427B-9A1F-34EB8AF49208}" presName="hierRoot2" presStyleCnt="0">
        <dgm:presLayoutVars>
          <dgm:hierBranch val="init"/>
        </dgm:presLayoutVars>
      </dgm:prSet>
      <dgm:spPr/>
    </dgm:pt>
    <dgm:pt modelId="{81F68449-AC48-416F-8247-504A45B27958}" type="pres">
      <dgm:prSet presAssocID="{16F7A112-A6D2-427B-9A1F-34EB8AF49208}" presName="rootComposite" presStyleCnt="0"/>
      <dgm:spPr/>
    </dgm:pt>
    <dgm:pt modelId="{95F8F736-61E0-4D7F-87D5-7CCF70DD7D99}" type="pres">
      <dgm:prSet presAssocID="{16F7A112-A6D2-427B-9A1F-34EB8AF49208}" presName="rootText" presStyleLbl="node2" presStyleIdx="2" presStyleCnt="4">
        <dgm:presLayoutVars>
          <dgm:chPref val="3"/>
        </dgm:presLayoutVars>
      </dgm:prSet>
      <dgm:spPr/>
      <dgm:t>
        <a:bodyPr/>
        <a:lstStyle/>
        <a:p>
          <a:endParaRPr lang="tr-TR"/>
        </a:p>
      </dgm:t>
    </dgm:pt>
    <dgm:pt modelId="{3DB49F14-2040-4B79-A3F1-A56F23E9A935}" type="pres">
      <dgm:prSet presAssocID="{16F7A112-A6D2-427B-9A1F-34EB8AF49208}" presName="rootConnector" presStyleLbl="node2" presStyleIdx="2" presStyleCnt="4"/>
      <dgm:spPr/>
      <dgm:t>
        <a:bodyPr/>
        <a:lstStyle/>
        <a:p>
          <a:endParaRPr lang="tr-TR"/>
        </a:p>
      </dgm:t>
    </dgm:pt>
    <dgm:pt modelId="{60703E30-89FC-4605-87E8-07D46CAF0423}" type="pres">
      <dgm:prSet presAssocID="{16F7A112-A6D2-427B-9A1F-34EB8AF49208}" presName="hierChild4" presStyleCnt="0"/>
      <dgm:spPr/>
    </dgm:pt>
    <dgm:pt modelId="{563026AC-C9AF-4372-AD1F-B4B8F3EA35A8}" type="pres">
      <dgm:prSet presAssocID="{16F7A112-A6D2-427B-9A1F-34EB8AF49208}" presName="hierChild5" presStyleCnt="0"/>
      <dgm:spPr/>
    </dgm:pt>
    <dgm:pt modelId="{32C37FB4-A316-4283-AC1B-647B3BA20E63}" type="pres">
      <dgm:prSet presAssocID="{98CB6E81-765C-453E-B5D4-99ED55AB57F3}" presName="Name37" presStyleLbl="parChTrans1D2" presStyleIdx="3" presStyleCnt="4"/>
      <dgm:spPr/>
      <dgm:t>
        <a:bodyPr/>
        <a:lstStyle/>
        <a:p>
          <a:endParaRPr lang="tr-TR"/>
        </a:p>
      </dgm:t>
    </dgm:pt>
    <dgm:pt modelId="{69FF336C-54B3-4933-BF23-4FBA7AF97701}" type="pres">
      <dgm:prSet presAssocID="{42C05092-066B-4C28-97A4-3A527C7CCF73}" presName="hierRoot2" presStyleCnt="0">
        <dgm:presLayoutVars>
          <dgm:hierBranch val="init"/>
        </dgm:presLayoutVars>
      </dgm:prSet>
      <dgm:spPr/>
    </dgm:pt>
    <dgm:pt modelId="{FC89F476-6097-4ABF-9210-B597D7C57885}" type="pres">
      <dgm:prSet presAssocID="{42C05092-066B-4C28-97A4-3A527C7CCF73}" presName="rootComposite" presStyleCnt="0"/>
      <dgm:spPr/>
    </dgm:pt>
    <dgm:pt modelId="{B0883728-BC22-4FB5-85CC-318DD51A4702}" type="pres">
      <dgm:prSet presAssocID="{42C05092-066B-4C28-97A4-3A527C7CCF73}" presName="rootText" presStyleLbl="node2" presStyleIdx="3" presStyleCnt="4">
        <dgm:presLayoutVars>
          <dgm:chPref val="3"/>
        </dgm:presLayoutVars>
      </dgm:prSet>
      <dgm:spPr/>
      <dgm:t>
        <a:bodyPr/>
        <a:lstStyle/>
        <a:p>
          <a:endParaRPr lang="tr-TR"/>
        </a:p>
      </dgm:t>
    </dgm:pt>
    <dgm:pt modelId="{A719A716-CED6-4210-8480-C8C320D32173}" type="pres">
      <dgm:prSet presAssocID="{42C05092-066B-4C28-97A4-3A527C7CCF73}" presName="rootConnector" presStyleLbl="node2" presStyleIdx="3" presStyleCnt="4"/>
      <dgm:spPr/>
      <dgm:t>
        <a:bodyPr/>
        <a:lstStyle/>
        <a:p>
          <a:endParaRPr lang="tr-TR"/>
        </a:p>
      </dgm:t>
    </dgm:pt>
    <dgm:pt modelId="{27186A5D-2C5A-416B-9988-89830F399C18}" type="pres">
      <dgm:prSet presAssocID="{42C05092-066B-4C28-97A4-3A527C7CCF73}" presName="hierChild4" presStyleCnt="0"/>
      <dgm:spPr/>
    </dgm:pt>
    <dgm:pt modelId="{2576D1FB-E30D-48C9-8548-74386D3C3972}" type="pres">
      <dgm:prSet presAssocID="{42C05092-066B-4C28-97A4-3A527C7CCF73}" presName="hierChild5" presStyleCnt="0"/>
      <dgm:spPr/>
    </dgm:pt>
    <dgm:pt modelId="{B6E7E98D-F934-4742-8428-B8841C0E3FD9}" type="pres">
      <dgm:prSet presAssocID="{A56FB633-CE6D-454D-A487-DEB51DB34054}" presName="hierChild3" presStyleCnt="0"/>
      <dgm:spPr/>
    </dgm:pt>
  </dgm:ptLst>
  <dgm:cxnLst>
    <dgm:cxn modelId="{7B51D00A-A3CC-4C86-91AF-4138B44F2D26}" srcId="{2AFE80EC-8A32-4F0E-A091-B5B5696515E9}" destId="{A56FB633-CE6D-454D-A487-DEB51DB34054}" srcOrd="0" destOrd="0" parTransId="{989FA1FB-6822-4E41-B401-B8B3955211D3}" sibTransId="{717E5144-41D1-4475-A2F3-9B01F5DA630C}"/>
    <dgm:cxn modelId="{4EF66A32-02C5-4000-A011-30F86D64A93D}" type="presOf" srcId="{F87C1675-1F95-4794-89E6-5D98CF64F114}" destId="{0FE590C4-57D4-4E34-AEC9-760E1A16F9F8}" srcOrd="0" destOrd="0" presId="urn:microsoft.com/office/officeart/2005/8/layout/orgChart1"/>
    <dgm:cxn modelId="{97B5CB99-E64A-4D83-976E-0AD9FC3EC828}" srcId="{A56FB633-CE6D-454D-A487-DEB51DB34054}" destId="{42C05092-066B-4C28-97A4-3A527C7CCF73}" srcOrd="3" destOrd="0" parTransId="{98CB6E81-765C-453E-B5D4-99ED55AB57F3}" sibTransId="{475E0820-7493-454E-A427-754D9E6F3E21}"/>
    <dgm:cxn modelId="{C9CEA74C-A75A-4B13-927B-3086F054A702}" type="presOf" srcId="{A56FB633-CE6D-454D-A487-DEB51DB34054}" destId="{D114C61C-4C26-421A-9486-C03A5F3C6717}" srcOrd="1" destOrd="0" presId="urn:microsoft.com/office/officeart/2005/8/layout/orgChart1"/>
    <dgm:cxn modelId="{3F508A33-C9D7-4A1E-8584-BBD4403AF562}" srcId="{A56FB633-CE6D-454D-A487-DEB51DB34054}" destId="{3D662356-967E-4CEE-93A4-6A19444A1289}" srcOrd="0" destOrd="0" parTransId="{CF6F8560-8EAC-4BB5-84C4-86F3E6F72A4C}" sibTransId="{E3AF5450-8607-4A40-B0B0-869A4532AC80}"/>
    <dgm:cxn modelId="{27CD2365-FE20-41A7-A6FA-3D365EB8FC53}" srcId="{A56FB633-CE6D-454D-A487-DEB51DB34054}" destId="{16F7A112-A6D2-427B-9A1F-34EB8AF49208}" srcOrd="2" destOrd="0" parTransId="{0C9DCB6B-683C-40E2-9478-8345C54F993C}" sibTransId="{89F790BA-CB09-40C2-94D1-980B26E1B03A}"/>
    <dgm:cxn modelId="{7533C0E0-D2AE-4EC7-91AC-8EBE0B0040A4}" type="presOf" srcId="{16F7A112-A6D2-427B-9A1F-34EB8AF49208}" destId="{3DB49F14-2040-4B79-A3F1-A56F23E9A935}" srcOrd="1" destOrd="0" presId="urn:microsoft.com/office/officeart/2005/8/layout/orgChart1"/>
    <dgm:cxn modelId="{4D432F90-30D7-4B4C-AA03-C51489B38D62}" type="presOf" srcId="{42C05092-066B-4C28-97A4-3A527C7CCF73}" destId="{B0883728-BC22-4FB5-85CC-318DD51A4702}" srcOrd="0" destOrd="0" presId="urn:microsoft.com/office/officeart/2005/8/layout/orgChart1"/>
    <dgm:cxn modelId="{FE4B9C59-E31C-4172-B17E-F2E2640970F0}" type="presOf" srcId="{16F7A112-A6D2-427B-9A1F-34EB8AF49208}" destId="{95F8F736-61E0-4D7F-87D5-7CCF70DD7D99}" srcOrd="0" destOrd="0" presId="urn:microsoft.com/office/officeart/2005/8/layout/orgChart1"/>
    <dgm:cxn modelId="{DA9D6409-CE18-4540-B8C0-E2F52907ACA9}" type="presOf" srcId="{42C05092-066B-4C28-97A4-3A527C7CCF73}" destId="{A719A716-CED6-4210-8480-C8C320D32173}" srcOrd="1" destOrd="0" presId="urn:microsoft.com/office/officeart/2005/8/layout/orgChart1"/>
    <dgm:cxn modelId="{85A46F2D-FD76-4229-A514-813AF42EC683}" type="presOf" srcId="{CF6F8560-8EAC-4BB5-84C4-86F3E6F72A4C}" destId="{080F0EC6-327A-49CE-BDE2-C6D6B4C0A5B4}" srcOrd="0" destOrd="0" presId="urn:microsoft.com/office/officeart/2005/8/layout/orgChart1"/>
    <dgm:cxn modelId="{0BE30087-5EF4-44CF-B1D9-CA622D4F3F7A}" type="presOf" srcId="{3D662356-967E-4CEE-93A4-6A19444A1289}" destId="{377575C0-E6CA-490C-BE3A-75E2B99422B4}" srcOrd="1" destOrd="0" presId="urn:microsoft.com/office/officeart/2005/8/layout/orgChart1"/>
    <dgm:cxn modelId="{BE419D6A-F4C6-4781-B6B8-A3826E4E1E13}" type="presOf" srcId="{2AFE80EC-8A32-4F0E-A091-B5B5696515E9}" destId="{3BCB97B1-FC4F-4487-AC39-7E02C36F5850}" srcOrd="0" destOrd="0" presId="urn:microsoft.com/office/officeart/2005/8/layout/orgChart1"/>
    <dgm:cxn modelId="{6095C45A-C80A-401A-BE00-46A0C2F04444}" type="presOf" srcId="{3D662356-967E-4CEE-93A4-6A19444A1289}" destId="{10591BC8-6811-4C8C-841A-2AA019005EC3}" srcOrd="0" destOrd="0" presId="urn:microsoft.com/office/officeart/2005/8/layout/orgChart1"/>
    <dgm:cxn modelId="{97864667-B545-43A6-8D91-8291C3461D7B}" type="presOf" srcId="{98CB6E81-765C-453E-B5D4-99ED55AB57F3}" destId="{32C37FB4-A316-4283-AC1B-647B3BA20E63}" srcOrd="0" destOrd="0" presId="urn:microsoft.com/office/officeart/2005/8/layout/orgChart1"/>
    <dgm:cxn modelId="{120A7E67-8879-4C84-8199-2852C67C633D}" type="presOf" srcId="{0C9DCB6B-683C-40E2-9478-8345C54F993C}" destId="{61288D3A-DB63-4FB2-A974-75103BE1C583}" srcOrd="0" destOrd="0" presId="urn:microsoft.com/office/officeart/2005/8/layout/orgChart1"/>
    <dgm:cxn modelId="{548663BC-9510-4EB0-98DD-517376A6C505}" type="presOf" srcId="{A56FB633-CE6D-454D-A487-DEB51DB34054}" destId="{B6147635-F89E-44EB-8F34-0F8260494CAC}" srcOrd="0" destOrd="0" presId="urn:microsoft.com/office/officeart/2005/8/layout/orgChart1"/>
    <dgm:cxn modelId="{38E4DC17-88DA-4785-B2E8-B3744C825A95}" srcId="{A56FB633-CE6D-454D-A487-DEB51DB34054}" destId="{2ED5DE98-7CF7-4082-8AB0-B6DAD36B79BC}" srcOrd="1" destOrd="0" parTransId="{F87C1675-1F95-4794-89E6-5D98CF64F114}" sibTransId="{1AAEC2EF-8AAB-4191-A333-2981DC342075}"/>
    <dgm:cxn modelId="{81DCEE53-2DD1-43FB-9AE7-74290C2294BD}" type="presOf" srcId="{2ED5DE98-7CF7-4082-8AB0-B6DAD36B79BC}" destId="{5837FB71-08F9-4E9A-8141-F27077230D44}" srcOrd="0" destOrd="0" presId="urn:microsoft.com/office/officeart/2005/8/layout/orgChart1"/>
    <dgm:cxn modelId="{8E455FB4-49E0-4A54-BA4A-913B96CE98D8}" type="presOf" srcId="{2ED5DE98-7CF7-4082-8AB0-B6DAD36B79BC}" destId="{EE83640B-48AF-4DA9-B0FF-A3832958396B}" srcOrd="1" destOrd="0" presId="urn:microsoft.com/office/officeart/2005/8/layout/orgChart1"/>
    <dgm:cxn modelId="{DE24CBA4-E3E8-4F9E-9430-CDDD01A7CAD1}" type="presParOf" srcId="{3BCB97B1-FC4F-4487-AC39-7E02C36F5850}" destId="{440B71FF-4A36-4AB7-A73F-8E5CBDCEF641}" srcOrd="0" destOrd="0" presId="urn:microsoft.com/office/officeart/2005/8/layout/orgChart1"/>
    <dgm:cxn modelId="{AD0090FD-2038-4DCC-9BC4-07929B540E75}" type="presParOf" srcId="{440B71FF-4A36-4AB7-A73F-8E5CBDCEF641}" destId="{B1A489EE-773D-4A63-B569-0105E4C8BCCB}" srcOrd="0" destOrd="0" presId="urn:microsoft.com/office/officeart/2005/8/layout/orgChart1"/>
    <dgm:cxn modelId="{B39B16E0-E73F-4A97-B00F-3C3BE0C5F339}" type="presParOf" srcId="{B1A489EE-773D-4A63-B569-0105E4C8BCCB}" destId="{B6147635-F89E-44EB-8F34-0F8260494CAC}" srcOrd="0" destOrd="0" presId="urn:microsoft.com/office/officeart/2005/8/layout/orgChart1"/>
    <dgm:cxn modelId="{02B81019-320E-44AC-B76A-1189B0A30D80}" type="presParOf" srcId="{B1A489EE-773D-4A63-B569-0105E4C8BCCB}" destId="{D114C61C-4C26-421A-9486-C03A5F3C6717}" srcOrd="1" destOrd="0" presId="urn:microsoft.com/office/officeart/2005/8/layout/orgChart1"/>
    <dgm:cxn modelId="{BC1F4484-99F2-4900-B9CD-5617A0CAAEB7}" type="presParOf" srcId="{440B71FF-4A36-4AB7-A73F-8E5CBDCEF641}" destId="{58E6A736-1E5B-4878-B0B8-C5A973C31499}" srcOrd="1" destOrd="0" presId="urn:microsoft.com/office/officeart/2005/8/layout/orgChart1"/>
    <dgm:cxn modelId="{EE15A05B-81B0-425C-97CB-76EC818C625E}" type="presParOf" srcId="{58E6A736-1E5B-4878-B0B8-C5A973C31499}" destId="{080F0EC6-327A-49CE-BDE2-C6D6B4C0A5B4}" srcOrd="0" destOrd="0" presId="urn:microsoft.com/office/officeart/2005/8/layout/orgChart1"/>
    <dgm:cxn modelId="{59DBD5D5-7981-46EC-A02C-EC1B3739E6BA}" type="presParOf" srcId="{58E6A736-1E5B-4878-B0B8-C5A973C31499}" destId="{EEF9BE6A-6214-497B-8E93-7C42428D14EC}" srcOrd="1" destOrd="0" presId="urn:microsoft.com/office/officeart/2005/8/layout/orgChart1"/>
    <dgm:cxn modelId="{DF2DFFAD-3E60-4FDD-8FE2-701908F623A9}" type="presParOf" srcId="{EEF9BE6A-6214-497B-8E93-7C42428D14EC}" destId="{2109C22A-8EB7-4F75-AEE7-36245830A83C}" srcOrd="0" destOrd="0" presId="urn:microsoft.com/office/officeart/2005/8/layout/orgChart1"/>
    <dgm:cxn modelId="{77E1472A-8A74-40D7-A1DF-F97BA3DD56B4}" type="presParOf" srcId="{2109C22A-8EB7-4F75-AEE7-36245830A83C}" destId="{10591BC8-6811-4C8C-841A-2AA019005EC3}" srcOrd="0" destOrd="0" presId="urn:microsoft.com/office/officeart/2005/8/layout/orgChart1"/>
    <dgm:cxn modelId="{07183292-CEA6-48D2-9CBF-9229E67CDC25}" type="presParOf" srcId="{2109C22A-8EB7-4F75-AEE7-36245830A83C}" destId="{377575C0-E6CA-490C-BE3A-75E2B99422B4}" srcOrd="1" destOrd="0" presId="urn:microsoft.com/office/officeart/2005/8/layout/orgChart1"/>
    <dgm:cxn modelId="{CD9E18ED-EBB6-41C1-9523-372CC8D233C6}" type="presParOf" srcId="{EEF9BE6A-6214-497B-8E93-7C42428D14EC}" destId="{646BF9EE-0EE6-44EC-B60D-6F354B977827}" srcOrd="1" destOrd="0" presId="urn:microsoft.com/office/officeart/2005/8/layout/orgChart1"/>
    <dgm:cxn modelId="{28535404-C594-46A2-969D-34F48215047E}" type="presParOf" srcId="{EEF9BE6A-6214-497B-8E93-7C42428D14EC}" destId="{CB3742EB-9CCF-463E-9766-522B66EEAAE7}" srcOrd="2" destOrd="0" presId="urn:microsoft.com/office/officeart/2005/8/layout/orgChart1"/>
    <dgm:cxn modelId="{EAEE3492-22C7-49DD-BE91-F60AA24760AA}" type="presParOf" srcId="{58E6A736-1E5B-4878-B0B8-C5A973C31499}" destId="{0FE590C4-57D4-4E34-AEC9-760E1A16F9F8}" srcOrd="2" destOrd="0" presId="urn:microsoft.com/office/officeart/2005/8/layout/orgChart1"/>
    <dgm:cxn modelId="{853A1B86-3245-4B4D-95C9-EB4E823CAB7C}" type="presParOf" srcId="{58E6A736-1E5B-4878-B0B8-C5A973C31499}" destId="{D52ADCCF-AF72-4B6D-92F6-1504E4904654}" srcOrd="3" destOrd="0" presId="urn:microsoft.com/office/officeart/2005/8/layout/orgChart1"/>
    <dgm:cxn modelId="{DF8E365E-8D12-4592-8B2E-60593A455C44}" type="presParOf" srcId="{D52ADCCF-AF72-4B6D-92F6-1504E4904654}" destId="{76E6F51E-5E3A-4351-B382-73105D920689}" srcOrd="0" destOrd="0" presId="urn:microsoft.com/office/officeart/2005/8/layout/orgChart1"/>
    <dgm:cxn modelId="{B3027C0A-A69E-49F9-B2F6-D2A7BF02DC06}" type="presParOf" srcId="{76E6F51E-5E3A-4351-B382-73105D920689}" destId="{5837FB71-08F9-4E9A-8141-F27077230D44}" srcOrd="0" destOrd="0" presId="urn:microsoft.com/office/officeart/2005/8/layout/orgChart1"/>
    <dgm:cxn modelId="{BACA82E4-176D-4F61-A752-9D54C9714133}" type="presParOf" srcId="{76E6F51E-5E3A-4351-B382-73105D920689}" destId="{EE83640B-48AF-4DA9-B0FF-A3832958396B}" srcOrd="1" destOrd="0" presId="urn:microsoft.com/office/officeart/2005/8/layout/orgChart1"/>
    <dgm:cxn modelId="{03C4C9DB-B134-443A-B08D-30620EC9513C}" type="presParOf" srcId="{D52ADCCF-AF72-4B6D-92F6-1504E4904654}" destId="{31D8286A-9189-47F1-ADC9-66278C58B6ED}" srcOrd="1" destOrd="0" presId="urn:microsoft.com/office/officeart/2005/8/layout/orgChart1"/>
    <dgm:cxn modelId="{54E90B9F-E18E-4025-B82A-CFEF3619BD07}" type="presParOf" srcId="{D52ADCCF-AF72-4B6D-92F6-1504E4904654}" destId="{6CDB252E-7508-42B5-8649-CAB7F9B952CC}" srcOrd="2" destOrd="0" presId="urn:microsoft.com/office/officeart/2005/8/layout/orgChart1"/>
    <dgm:cxn modelId="{CA60C2F1-4D2F-445A-9F79-3CE22E82F614}" type="presParOf" srcId="{58E6A736-1E5B-4878-B0B8-C5A973C31499}" destId="{61288D3A-DB63-4FB2-A974-75103BE1C583}" srcOrd="4" destOrd="0" presId="urn:microsoft.com/office/officeart/2005/8/layout/orgChart1"/>
    <dgm:cxn modelId="{89A3DB4E-2A37-4741-850A-DD292B32A3CF}" type="presParOf" srcId="{58E6A736-1E5B-4878-B0B8-C5A973C31499}" destId="{76290EBF-45C4-4B41-AF4F-9FB2D546283B}" srcOrd="5" destOrd="0" presId="urn:microsoft.com/office/officeart/2005/8/layout/orgChart1"/>
    <dgm:cxn modelId="{132C5DD4-11B2-4733-B203-5678FC1EBD6E}" type="presParOf" srcId="{76290EBF-45C4-4B41-AF4F-9FB2D546283B}" destId="{81F68449-AC48-416F-8247-504A45B27958}" srcOrd="0" destOrd="0" presId="urn:microsoft.com/office/officeart/2005/8/layout/orgChart1"/>
    <dgm:cxn modelId="{4FEC13E3-3511-43C6-A683-93B5DB83B55F}" type="presParOf" srcId="{81F68449-AC48-416F-8247-504A45B27958}" destId="{95F8F736-61E0-4D7F-87D5-7CCF70DD7D99}" srcOrd="0" destOrd="0" presId="urn:microsoft.com/office/officeart/2005/8/layout/orgChart1"/>
    <dgm:cxn modelId="{F7B3050A-6541-4FD0-9F79-9A5A77FB7665}" type="presParOf" srcId="{81F68449-AC48-416F-8247-504A45B27958}" destId="{3DB49F14-2040-4B79-A3F1-A56F23E9A935}" srcOrd="1" destOrd="0" presId="urn:microsoft.com/office/officeart/2005/8/layout/orgChart1"/>
    <dgm:cxn modelId="{588AA7C1-8F0C-4584-8905-9630E45075C0}" type="presParOf" srcId="{76290EBF-45C4-4B41-AF4F-9FB2D546283B}" destId="{60703E30-89FC-4605-87E8-07D46CAF0423}" srcOrd="1" destOrd="0" presId="urn:microsoft.com/office/officeart/2005/8/layout/orgChart1"/>
    <dgm:cxn modelId="{B704C2B3-39D2-4E3B-8F11-0A9EC33FA7E5}" type="presParOf" srcId="{76290EBF-45C4-4B41-AF4F-9FB2D546283B}" destId="{563026AC-C9AF-4372-AD1F-B4B8F3EA35A8}" srcOrd="2" destOrd="0" presId="urn:microsoft.com/office/officeart/2005/8/layout/orgChart1"/>
    <dgm:cxn modelId="{7432D133-145A-4B02-8A27-98AC77BD1509}" type="presParOf" srcId="{58E6A736-1E5B-4878-B0B8-C5A973C31499}" destId="{32C37FB4-A316-4283-AC1B-647B3BA20E63}" srcOrd="6" destOrd="0" presId="urn:microsoft.com/office/officeart/2005/8/layout/orgChart1"/>
    <dgm:cxn modelId="{0B00AF8E-26C0-405F-AF78-306E4347078E}" type="presParOf" srcId="{58E6A736-1E5B-4878-B0B8-C5A973C31499}" destId="{69FF336C-54B3-4933-BF23-4FBA7AF97701}" srcOrd="7" destOrd="0" presId="urn:microsoft.com/office/officeart/2005/8/layout/orgChart1"/>
    <dgm:cxn modelId="{BF695975-B29A-4362-8D11-B94176B2ED9D}" type="presParOf" srcId="{69FF336C-54B3-4933-BF23-4FBA7AF97701}" destId="{FC89F476-6097-4ABF-9210-B597D7C57885}" srcOrd="0" destOrd="0" presId="urn:microsoft.com/office/officeart/2005/8/layout/orgChart1"/>
    <dgm:cxn modelId="{DA1258BF-BED9-4EFD-9DF1-81FF5691D250}" type="presParOf" srcId="{FC89F476-6097-4ABF-9210-B597D7C57885}" destId="{B0883728-BC22-4FB5-85CC-318DD51A4702}" srcOrd="0" destOrd="0" presId="urn:microsoft.com/office/officeart/2005/8/layout/orgChart1"/>
    <dgm:cxn modelId="{0B6E6961-99F6-419B-9517-6061FA0A3C42}" type="presParOf" srcId="{FC89F476-6097-4ABF-9210-B597D7C57885}" destId="{A719A716-CED6-4210-8480-C8C320D32173}" srcOrd="1" destOrd="0" presId="urn:microsoft.com/office/officeart/2005/8/layout/orgChart1"/>
    <dgm:cxn modelId="{1AF0F691-2AA0-41B4-9DC3-D59AAF7FA61D}" type="presParOf" srcId="{69FF336C-54B3-4933-BF23-4FBA7AF97701}" destId="{27186A5D-2C5A-416B-9988-89830F399C18}" srcOrd="1" destOrd="0" presId="urn:microsoft.com/office/officeart/2005/8/layout/orgChart1"/>
    <dgm:cxn modelId="{CF1C5C75-67A0-4233-8297-DEC853255D8E}" type="presParOf" srcId="{69FF336C-54B3-4933-BF23-4FBA7AF97701}" destId="{2576D1FB-E30D-48C9-8548-74386D3C3972}" srcOrd="2" destOrd="0" presId="urn:microsoft.com/office/officeart/2005/8/layout/orgChart1"/>
    <dgm:cxn modelId="{C29BA106-1460-47C8-B080-E9E6EEFDF0F1}" type="presParOf" srcId="{440B71FF-4A36-4AB7-A73F-8E5CBDCEF641}" destId="{B6E7E98D-F934-4742-8428-B8841C0E3F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NeighborX="0" custLinFactNeighborY="-15858"/>
      <dgm:spPr>
        <a:solidFill>
          <a:srgbClr val="FF0000"/>
        </a:solidFill>
      </dgm:spPr>
      <dgm:t>
        <a:bodyPr/>
        <a:lstStyle/>
        <a:p>
          <a:endParaRPr lang="tr-TR"/>
        </a:p>
      </dgm:t>
    </dgm:pt>
  </dgm:ptLst>
  <dgm:cxnLst>
    <dgm:cxn modelId="{15DECB0E-7B97-4841-AFB3-2292066F59B8}" type="presOf" srcId="{8E92830F-7EF8-4669-927E-F97E55B3D06B}" destId="{EB985F5E-45F0-4156-91FD-0950B8D3AD13}" srcOrd="0" destOrd="0" presId="urn:microsoft.com/office/officeart/2005/8/layout/hProcess3"/>
    <dgm:cxn modelId="{F4E935A3-DDA3-4C85-A589-CD2E5EC1BA12}" type="presParOf" srcId="{EB985F5E-45F0-4156-91FD-0950B8D3AD13}" destId="{78FB08BB-F7B7-4615-8DB3-F2579DF7C43A}" srcOrd="0" destOrd="0" presId="urn:microsoft.com/office/officeart/2005/8/layout/hProcess3"/>
    <dgm:cxn modelId="{6FEB6794-8275-4C3F-B18A-CB340EAC89CF}" type="presParOf" srcId="{EB985F5E-45F0-4156-91FD-0950B8D3AD13}" destId="{A8D1FB03-26E1-4692-AFA5-C6A99A787E8E}" srcOrd="1" destOrd="0" presId="urn:microsoft.com/office/officeart/2005/8/layout/hProcess3"/>
    <dgm:cxn modelId="{E37F9F43-3BDB-4223-8993-B625DC465095}" type="presParOf" srcId="{A8D1FB03-26E1-4692-AFA5-C6A99A787E8E}" destId="{0D945050-AF5A-4279-BCDA-0DC8ADA21512}" srcOrd="0" destOrd="0" presId="urn:microsoft.com/office/officeart/2005/8/layout/hProcess3"/>
    <dgm:cxn modelId="{71BAF3D8-DC82-4C86-BBAB-915FB7A1F63B}" type="presParOf" srcId="{A8D1FB03-26E1-4692-AFA5-C6A99A787E8E}" destId="{B58B676F-E9C1-4CA3-B0C6-E6BBD08968B2}" srcOrd="1" destOrd="0" presId="urn:microsoft.com/office/officeart/2005/8/layout/hProcess3"/>
    <dgm:cxn modelId="{4E96D893-6E81-4A06-9B44-F4D75ACF7EAB}" type="presParOf" srcId="{A8D1FB03-26E1-4692-AFA5-C6A99A787E8E}" destId="{16E8A667-C7F3-42AF-872D-E2353D964975}" srcOrd="2" destOrd="0" presId="urn:microsoft.com/office/officeart/2005/8/layout/hProcess3"/>
    <dgm:cxn modelId="{FA2C12E8-4F80-458E-92C5-E2A690235FDC}"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X="-11" custLinFactNeighborX="-100000" custLinFactNeighborY="-22333"/>
      <dgm:spPr>
        <a:solidFill>
          <a:srgbClr val="5C8E26"/>
        </a:solidFill>
      </dgm:spPr>
      <dgm:t>
        <a:bodyPr/>
        <a:lstStyle/>
        <a:p>
          <a:endParaRPr lang="tr-TR"/>
        </a:p>
      </dgm:t>
    </dgm:pt>
  </dgm:ptLst>
  <dgm:cxnLst>
    <dgm:cxn modelId="{64BF0712-799C-4D3B-880A-50FBF45424DC}" type="presOf" srcId="{8E92830F-7EF8-4669-927E-F97E55B3D06B}" destId="{EB985F5E-45F0-4156-91FD-0950B8D3AD13}" srcOrd="0" destOrd="0" presId="urn:microsoft.com/office/officeart/2005/8/layout/hProcess3"/>
    <dgm:cxn modelId="{AD4ED260-86BB-4189-91BF-CCD8DC8DA48E}" type="presParOf" srcId="{EB985F5E-45F0-4156-91FD-0950B8D3AD13}" destId="{78FB08BB-F7B7-4615-8DB3-F2579DF7C43A}" srcOrd="0" destOrd="0" presId="urn:microsoft.com/office/officeart/2005/8/layout/hProcess3"/>
    <dgm:cxn modelId="{1D5E1310-633E-4EAC-9AB6-441DD33380BE}" type="presParOf" srcId="{EB985F5E-45F0-4156-91FD-0950B8D3AD13}" destId="{A8D1FB03-26E1-4692-AFA5-C6A99A787E8E}" srcOrd="1" destOrd="0" presId="urn:microsoft.com/office/officeart/2005/8/layout/hProcess3"/>
    <dgm:cxn modelId="{3C61E124-6C5C-4C66-B329-769EE3EAFBC7}" type="presParOf" srcId="{A8D1FB03-26E1-4692-AFA5-C6A99A787E8E}" destId="{0D945050-AF5A-4279-BCDA-0DC8ADA21512}" srcOrd="0" destOrd="0" presId="urn:microsoft.com/office/officeart/2005/8/layout/hProcess3"/>
    <dgm:cxn modelId="{36FD0FCF-A77C-4921-9974-50E725C0AB36}" type="presParOf" srcId="{A8D1FB03-26E1-4692-AFA5-C6A99A787E8E}" destId="{B58B676F-E9C1-4CA3-B0C6-E6BBD08968B2}" srcOrd="1" destOrd="0" presId="urn:microsoft.com/office/officeart/2005/8/layout/hProcess3"/>
    <dgm:cxn modelId="{66256544-75BA-4AB4-B03E-3A2F0060D6E9}" type="presParOf" srcId="{A8D1FB03-26E1-4692-AFA5-C6A99A787E8E}" destId="{16E8A667-C7F3-42AF-872D-E2353D964975}" srcOrd="2" destOrd="0" presId="urn:microsoft.com/office/officeart/2005/8/layout/hProcess3"/>
    <dgm:cxn modelId="{A402D564-DBB8-43B4-BC11-92C5F26C0B78}"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NeighborX="0" custLinFactNeighborY="-15858"/>
      <dgm:spPr>
        <a:solidFill>
          <a:srgbClr val="FF0000"/>
        </a:solidFill>
      </dgm:spPr>
      <dgm:t>
        <a:bodyPr/>
        <a:lstStyle/>
        <a:p>
          <a:endParaRPr lang="tr-TR"/>
        </a:p>
      </dgm:t>
    </dgm:pt>
  </dgm:ptLst>
  <dgm:cxnLst>
    <dgm:cxn modelId="{15DECB0E-7B97-4841-AFB3-2292066F59B8}" type="presOf" srcId="{8E92830F-7EF8-4669-927E-F97E55B3D06B}" destId="{EB985F5E-45F0-4156-91FD-0950B8D3AD13}" srcOrd="0" destOrd="0" presId="urn:microsoft.com/office/officeart/2005/8/layout/hProcess3"/>
    <dgm:cxn modelId="{F4E935A3-DDA3-4C85-A589-CD2E5EC1BA12}" type="presParOf" srcId="{EB985F5E-45F0-4156-91FD-0950B8D3AD13}" destId="{78FB08BB-F7B7-4615-8DB3-F2579DF7C43A}" srcOrd="0" destOrd="0" presId="urn:microsoft.com/office/officeart/2005/8/layout/hProcess3"/>
    <dgm:cxn modelId="{6FEB6794-8275-4C3F-B18A-CB340EAC89CF}" type="presParOf" srcId="{EB985F5E-45F0-4156-91FD-0950B8D3AD13}" destId="{A8D1FB03-26E1-4692-AFA5-C6A99A787E8E}" srcOrd="1" destOrd="0" presId="urn:microsoft.com/office/officeart/2005/8/layout/hProcess3"/>
    <dgm:cxn modelId="{E37F9F43-3BDB-4223-8993-B625DC465095}" type="presParOf" srcId="{A8D1FB03-26E1-4692-AFA5-C6A99A787E8E}" destId="{0D945050-AF5A-4279-BCDA-0DC8ADA21512}" srcOrd="0" destOrd="0" presId="urn:microsoft.com/office/officeart/2005/8/layout/hProcess3"/>
    <dgm:cxn modelId="{71BAF3D8-DC82-4C86-BBAB-915FB7A1F63B}" type="presParOf" srcId="{A8D1FB03-26E1-4692-AFA5-C6A99A787E8E}" destId="{B58B676F-E9C1-4CA3-B0C6-E6BBD08968B2}" srcOrd="1" destOrd="0" presId="urn:microsoft.com/office/officeart/2005/8/layout/hProcess3"/>
    <dgm:cxn modelId="{4E96D893-6E81-4A06-9B44-F4D75ACF7EAB}" type="presParOf" srcId="{A8D1FB03-26E1-4692-AFA5-C6A99A787E8E}" destId="{16E8A667-C7F3-42AF-872D-E2353D964975}" srcOrd="2" destOrd="0" presId="urn:microsoft.com/office/officeart/2005/8/layout/hProcess3"/>
    <dgm:cxn modelId="{FA2C12E8-4F80-458E-92C5-E2A690235FDC}"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NeighborX="0" custLinFactNeighborY="-15858"/>
      <dgm:spPr>
        <a:solidFill>
          <a:srgbClr val="FF0000"/>
        </a:solidFill>
      </dgm:spPr>
      <dgm:t>
        <a:bodyPr/>
        <a:lstStyle/>
        <a:p>
          <a:endParaRPr lang="tr-TR"/>
        </a:p>
      </dgm:t>
    </dgm:pt>
  </dgm:ptLst>
  <dgm:cxnLst>
    <dgm:cxn modelId="{15DECB0E-7B97-4841-AFB3-2292066F59B8}" type="presOf" srcId="{8E92830F-7EF8-4669-927E-F97E55B3D06B}" destId="{EB985F5E-45F0-4156-91FD-0950B8D3AD13}" srcOrd="0" destOrd="0" presId="urn:microsoft.com/office/officeart/2005/8/layout/hProcess3"/>
    <dgm:cxn modelId="{F4E935A3-DDA3-4C85-A589-CD2E5EC1BA12}" type="presParOf" srcId="{EB985F5E-45F0-4156-91FD-0950B8D3AD13}" destId="{78FB08BB-F7B7-4615-8DB3-F2579DF7C43A}" srcOrd="0" destOrd="0" presId="urn:microsoft.com/office/officeart/2005/8/layout/hProcess3"/>
    <dgm:cxn modelId="{6FEB6794-8275-4C3F-B18A-CB340EAC89CF}" type="presParOf" srcId="{EB985F5E-45F0-4156-91FD-0950B8D3AD13}" destId="{A8D1FB03-26E1-4692-AFA5-C6A99A787E8E}" srcOrd="1" destOrd="0" presId="urn:microsoft.com/office/officeart/2005/8/layout/hProcess3"/>
    <dgm:cxn modelId="{E37F9F43-3BDB-4223-8993-B625DC465095}" type="presParOf" srcId="{A8D1FB03-26E1-4692-AFA5-C6A99A787E8E}" destId="{0D945050-AF5A-4279-BCDA-0DC8ADA21512}" srcOrd="0" destOrd="0" presId="urn:microsoft.com/office/officeart/2005/8/layout/hProcess3"/>
    <dgm:cxn modelId="{71BAF3D8-DC82-4C86-BBAB-915FB7A1F63B}" type="presParOf" srcId="{A8D1FB03-26E1-4692-AFA5-C6A99A787E8E}" destId="{B58B676F-E9C1-4CA3-B0C6-E6BBD08968B2}" srcOrd="1" destOrd="0" presId="urn:microsoft.com/office/officeart/2005/8/layout/hProcess3"/>
    <dgm:cxn modelId="{4E96D893-6E81-4A06-9B44-F4D75ACF7EAB}" type="presParOf" srcId="{A8D1FB03-26E1-4692-AFA5-C6A99A787E8E}" destId="{16E8A667-C7F3-42AF-872D-E2353D964975}" srcOrd="2" destOrd="0" presId="urn:microsoft.com/office/officeart/2005/8/layout/hProcess3"/>
    <dgm:cxn modelId="{FA2C12E8-4F80-458E-92C5-E2A690235FDC}"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X="-11" custLinFactNeighborX="-100000" custLinFactNeighborY="-22333"/>
      <dgm:spPr>
        <a:solidFill>
          <a:srgbClr val="5C8E26"/>
        </a:solidFill>
      </dgm:spPr>
      <dgm:t>
        <a:bodyPr/>
        <a:lstStyle/>
        <a:p>
          <a:endParaRPr lang="tr-TR"/>
        </a:p>
      </dgm:t>
    </dgm:pt>
  </dgm:ptLst>
  <dgm:cxnLst>
    <dgm:cxn modelId="{64BF0712-799C-4D3B-880A-50FBF45424DC}" type="presOf" srcId="{8E92830F-7EF8-4669-927E-F97E55B3D06B}" destId="{EB985F5E-45F0-4156-91FD-0950B8D3AD13}" srcOrd="0" destOrd="0" presId="urn:microsoft.com/office/officeart/2005/8/layout/hProcess3"/>
    <dgm:cxn modelId="{AD4ED260-86BB-4189-91BF-CCD8DC8DA48E}" type="presParOf" srcId="{EB985F5E-45F0-4156-91FD-0950B8D3AD13}" destId="{78FB08BB-F7B7-4615-8DB3-F2579DF7C43A}" srcOrd="0" destOrd="0" presId="urn:microsoft.com/office/officeart/2005/8/layout/hProcess3"/>
    <dgm:cxn modelId="{1D5E1310-633E-4EAC-9AB6-441DD33380BE}" type="presParOf" srcId="{EB985F5E-45F0-4156-91FD-0950B8D3AD13}" destId="{A8D1FB03-26E1-4692-AFA5-C6A99A787E8E}" srcOrd="1" destOrd="0" presId="urn:microsoft.com/office/officeart/2005/8/layout/hProcess3"/>
    <dgm:cxn modelId="{3C61E124-6C5C-4C66-B329-769EE3EAFBC7}" type="presParOf" srcId="{A8D1FB03-26E1-4692-AFA5-C6A99A787E8E}" destId="{0D945050-AF5A-4279-BCDA-0DC8ADA21512}" srcOrd="0" destOrd="0" presId="urn:microsoft.com/office/officeart/2005/8/layout/hProcess3"/>
    <dgm:cxn modelId="{36FD0FCF-A77C-4921-9974-50E725C0AB36}" type="presParOf" srcId="{A8D1FB03-26E1-4692-AFA5-C6A99A787E8E}" destId="{B58B676F-E9C1-4CA3-B0C6-E6BBD08968B2}" srcOrd="1" destOrd="0" presId="urn:microsoft.com/office/officeart/2005/8/layout/hProcess3"/>
    <dgm:cxn modelId="{66256544-75BA-4AB4-B03E-3A2F0060D6E9}" type="presParOf" srcId="{A8D1FB03-26E1-4692-AFA5-C6A99A787E8E}" destId="{16E8A667-C7F3-42AF-872D-E2353D964975}" srcOrd="2" destOrd="0" presId="urn:microsoft.com/office/officeart/2005/8/layout/hProcess3"/>
    <dgm:cxn modelId="{A402D564-DBB8-43B4-BC11-92C5F26C0B78}"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tr-TR"/>
        </a:p>
      </dgm:t>
    </dgm:pt>
    <dgm:pt modelId="{DD2E4E4E-B938-4C16-90A7-FB2D31181DB4}">
      <dgm:prSet phldrT="[Metin]" custT="1"/>
      <dgm:spPr/>
      <dgm:t>
        <a:bodyPr/>
        <a:lstStyle/>
        <a:p>
          <a:pPr algn="ctr"/>
          <a:r>
            <a:rPr lang="tr-TR" sz="2000" dirty="0" smtClean="0">
              <a:latin typeface="Arial" panose="020B0604020202020204" pitchFamily="34" charset="0"/>
              <a:cs typeface="Arial" panose="020B0604020202020204" pitchFamily="34" charset="0"/>
            </a:rPr>
            <a:t>Ana Çözüm Ortağı</a:t>
          </a:r>
          <a:endParaRPr lang="tr-TR" sz="2000" dirty="0">
            <a:latin typeface="Arial" panose="020B0604020202020204" pitchFamily="34" charset="0"/>
            <a:cs typeface="Arial" panose="020B0604020202020204" pitchFamily="34" charset="0"/>
          </a:endParaRPr>
        </a:p>
      </dgm:t>
    </dgm:pt>
    <dgm:pt modelId="{91221730-36F3-4CC3-98C8-2FB700507772}" type="par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00DC1BD0-7B2A-4174-B028-FF701288A27B}" type="sib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EF2715DB-10A4-4DF8-B339-9D60E4A4B5DA}" type="pres">
      <dgm:prSet presAssocID="{DD2E4E4E-B938-4C16-90A7-FB2D31181DB4}" presName="parentText" presStyleLbl="node1" presStyleIdx="0" presStyleCnt="1" custScaleY="51731" custLinFactNeighborX="-898" custLinFactNeighborY="35024">
        <dgm:presLayoutVars>
          <dgm:chMax val="0"/>
          <dgm:bulletEnabled val="1"/>
        </dgm:presLayoutVars>
      </dgm:prSet>
      <dgm:spPr/>
      <dgm:t>
        <a:bodyPr/>
        <a:lstStyle/>
        <a:p>
          <a:endParaRPr lang="tr-TR"/>
        </a:p>
      </dgm:t>
    </dgm:pt>
    <dgm:pt modelId="{13DF3116-FA7A-4C99-9EE2-C9CB99C23FD8}" type="pres">
      <dgm:prSet presAssocID="{DD2E4E4E-B938-4C16-90A7-FB2D31181DB4}" presName="childText" presStyleLbl="revTx" presStyleIdx="0" presStyleCnt="1">
        <dgm:presLayoutVars>
          <dgm:bulletEnabled val="1"/>
        </dgm:presLayoutVars>
      </dgm:prSet>
      <dgm:spPr/>
      <dgm:t>
        <a:bodyPr/>
        <a:lstStyle/>
        <a:p>
          <a:endParaRPr lang="tr-TR"/>
        </a:p>
      </dgm:t>
    </dgm:pt>
  </dgm:ptLst>
  <dgm:cxnLst>
    <dgm:cxn modelId="{36B4DC7F-C011-4A8B-901C-1ED27A893B5B}" srcId="{DD2E4E4E-B938-4C16-90A7-FB2D31181DB4}" destId="{2B92292B-5EC4-45A7-A5B3-135DB9C2CD4A}" srcOrd="0" destOrd="0" parTransId="{A207434A-9D62-4DD3-B514-69F826F4566F}" sibTransId="{0B6C1167-F7E3-47AC-B9D2-020B5A749E46}"/>
    <dgm:cxn modelId="{430D3AF9-1F21-453A-8216-787F25F900F6}" type="presOf" srcId="{8A632237-831B-44B2-BB78-8DF94D6E9BA3}" destId="{A1559917-DB08-417E-B8D5-D38FC488AC65}" srcOrd="0" destOrd="0" presId="urn:microsoft.com/office/officeart/2005/8/layout/vList2"/>
    <dgm:cxn modelId="{A776AC81-2FD9-4A1B-8067-520B8F0A019F}" srcId="{8A632237-831B-44B2-BB78-8DF94D6E9BA3}" destId="{DD2E4E4E-B938-4C16-90A7-FB2D31181DB4}" srcOrd="0" destOrd="0" parTransId="{91221730-36F3-4CC3-98C8-2FB700507772}" sibTransId="{00DC1BD0-7B2A-4174-B028-FF701288A27B}"/>
    <dgm:cxn modelId="{74DF4824-253B-4954-B9DB-11439ABB151B}" type="presOf" srcId="{2B92292B-5EC4-45A7-A5B3-135DB9C2CD4A}" destId="{13DF3116-FA7A-4C99-9EE2-C9CB99C23FD8}" srcOrd="0" destOrd="0" presId="urn:microsoft.com/office/officeart/2005/8/layout/vList2"/>
    <dgm:cxn modelId="{24702F44-F794-4609-8D31-31EA6990687E}" type="presOf" srcId="{DD2E4E4E-B938-4C16-90A7-FB2D31181DB4}" destId="{EF2715DB-10A4-4DF8-B339-9D60E4A4B5DA}" srcOrd="0" destOrd="0" presId="urn:microsoft.com/office/officeart/2005/8/layout/vList2"/>
    <dgm:cxn modelId="{68DE473B-E93F-4863-9CF8-401AAED68AEF}" type="presParOf" srcId="{A1559917-DB08-417E-B8D5-D38FC488AC65}" destId="{EF2715DB-10A4-4DF8-B339-9D60E4A4B5DA}" srcOrd="0" destOrd="0" presId="urn:microsoft.com/office/officeart/2005/8/layout/vList2"/>
    <dgm:cxn modelId="{5DB761E4-1B22-4D17-9E93-DC2992D39AF8}" type="presParOf" srcId="{A1559917-DB08-417E-B8D5-D38FC488AC65}" destId="{13DF3116-FA7A-4C99-9EE2-C9CB99C23FD8}"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tr-TR"/>
        </a:p>
      </dgm:t>
    </dgm:pt>
    <dgm:pt modelId="{DD2E4E4E-B938-4C16-90A7-FB2D31181DB4}">
      <dgm:prSet phldrT="[Metin]" custT="1"/>
      <dgm:spPr/>
      <dgm:t>
        <a:bodyPr/>
        <a:lstStyle/>
        <a:p>
          <a:pPr algn="ctr"/>
          <a:r>
            <a:rPr lang="tr-TR" sz="2000" dirty="0" smtClean="0">
              <a:latin typeface="Arial" panose="020B0604020202020204" pitchFamily="34" charset="0"/>
              <a:cs typeface="Arial" panose="020B0604020202020204" pitchFamily="34" charset="0"/>
            </a:rPr>
            <a:t>Destek Çözüm Ortak Kurumlar</a:t>
          </a:r>
          <a:endParaRPr lang="tr-TR" sz="2000" dirty="0">
            <a:latin typeface="Arial" panose="020B0604020202020204" pitchFamily="34" charset="0"/>
            <a:cs typeface="Arial" panose="020B0604020202020204" pitchFamily="34" charset="0"/>
          </a:endParaRPr>
        </a:p>
      </dgm:t>
    </dgm:pt>
    <dgm:pt modelId="{91221730-36F3-4CC3-98C8-2FB700507772}" type="par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00DC1BD0-7B2A-4174-B028-FF701288A27B}" type="sibTrans" cxnId="{A776AC81-2FD9-4A1B-8067-520B8F0A019F}">
      <dgm:prSet/>
      <dgm:spPr/>
      <dgm:t>
        <a:bodyPr/>
        <a:lstStyle/>
        <a:p>
          <a:endParaRPr lang="tr-TR" sz="2000">
            <a:latin typeface="Arial" panose="020B0604020202020204" pitchFamily="34" charset="0"/>
            <a:cs typeface="Arial" panose="020B0604020202020204" pitchFamily="34" charset="0"/>
          </a:endParaRP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EF2715DB-10A4-4DF8-B339-9D60E4A4B5DA}" type="pres">
      <dgm:prSet presAssocID="{DD2E4E4E-B938-4C16-90A7-FB2D31181DB4}" presName="parentText" presStyleLbl="node1" presStyleIdx="0" presStyleCnt="1" custScaleY="51731" custLinFactX="4798" custLinFactNeighborX="100000" custLinFactNeighborY="-610">
        <dgm:presLayoutVars>
          <dgm:chMax val="0"/>
          <dgm:bulletEnabled val="1"/>
        </dgm:presLayoutVars>
      </dgm:prSet>
      <dgm:spPr/>
      <dgm:t>
        <a:bodyPr/>
        <a:lstStyle/>
        <a:p>
          <a:endParaRPr lang="tr-TR"/>
        </a:p>
      </dgm:t>
    </dgm:pt>
    <dgm:pt modelId="{13DF3116-FA7A-4C99-9EE2-C9CB99C23FD8}" type="pres">
      <dgm:prSet presAssocID="{DD2E4E4E-B938-4C16-90A7-FB2D31181DB4}" presName="childText" presStyleLbl="revTx" presStyleIdx="0" presStyleCnt="1">
        <dgm:presLayoutVars>
          <dgm:bulletEnabled val="1"/>
        </dgm:presLayoutVars>
      </dgm:prSet>
      <dgm:spPr/>
      <dgm:t>
        <a:bodyPr/>
        <a:lstStyle/>
        <a:p>
          <a:endParaRPr lang="tr-TR"/>
        </a:p>
      </dgm:t>
    </dgm:pt>
  </dgm:ptLst>
  <dgm:cxnLst>
    <dgm:cxn modelId="{36B4DC7F-C011-4A8B-901C-1ED27A893B5B}" srcId="{DD2E4E4E-B938-4C16-90A7-FB2D31181DB4}" destId="{2B92292B-5EC4-45A7-A5B3-135DB9C2CD4A}" srcOrd="0" destOrd="0" parTransId="{A207434A-9D62-4DD3-B514-69F826F4566F}" sibTransId="{0B6C1167-F7E3-47AC-B9D2-020B5A749E46}"/>
    <dgm:cxn modelId="{D4008F24-29AF-43C2-8232-DBF743C03962}" type="presOf" srcId="{2B92292B-5EC4-45A7-A5B3-135DB9C2CD4A}" destId="{13DF3116-FA7A-4C99-9EE2-C9CB99C23FD8}" srcOrd="0" destOrd="0" presId="urn:microsoft.com/office/officeart/2005/8/layout/vList2"/>
    <dgm:cxn modelId="{A776AC81-2FD9-4A1B-8067-520B8F0A019F}" srcId="{8A632237-831B-44B2-BB78-8DF94D6E9BA3}" destId="{DD2E4E4E-B938-4C16-90A7-FB2D31181DB4}" srcOrd="0" destOrd="0" parTransId="{91221730-36F3-4CC3-98C8-2FB700507772}" sibTransId="{00DC1BD0-7B2A-4174-B028-FF701288A27B}"/>
    <dgm:cxn modelId="{B7123743-978C-4AC6-BCCE-27F551425A15}" type="presOf" srcId="{8A632237-831B-44B2-BB78-8DF94D6E9BA3}" destId="{A1559917-DB08-417E-B8D5-D38FC488AC65}" srcOrd="0" destOrd="0" presId="urn:microsoft.com/office/officeart/2005/8/layout/vList2"/>
    <dgm:cxn modelId="{BD503AC8-8280-4187-899A-306A48519551}" type="presOf" srcId="{DD2E4E4E-B938-4C16-90A7-FB2D31181DB4}" destId="{EF2715DB-10A4-4DF8-B339-9D60E4A4B5DA}" srcOrd="0" destOrd="0" presId="urn:microsoft.com/office/officeart/2005/8/layout/vList2"/>
    <dgm:cxn modelId="{8D0BDD14-1179-46FC-ACD9-0FE32394A29D}" type="presParOf" srcId="{A1559917-DB08-417E-B8D5-D38FC488AC65}" destId="{EF2715DB-10A4-4DF8-B339-9D60E4A4B5DA}" srcOrd="0" destOrd="0" presId="urn:microsoft.com/office/officeart/2005/8/layout/vList2"/>
    <dgm:cxn modelId="{6BD7A517-86D5-4F89-A0D7-9A0442C7368F}" type="presParOf" srcId="{A1559917-DB08-417E-B8D5-D38FC488AC65}" destId="{13DF3116-FA7A-4C99-9EE2-C9CB99C23FD8}" srcOrd="1"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632237-831B-44B2-BB78-8DF94D6E9BA3}"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tr-TR"/>
        </a:p>
      </dgm:t>
    </dgm:pt>
    <dgm:pt modelId="{2B92292B-5EC4-45A7-A5B3-135DB9C2CD4A}">
      <dgm:prSet phldrT="[Metin]" custT="1"/>
      <dgm:spPr/>
      <dgm:t>
        <a:bodyPr/>
        <a:lstStyle/>
        <a:p>
          <a:endParaRPr lang="tr-TR" sz="2000" dirty="0">
            <a:latin typeface="Arial" panose="020B0604020202020204" pitchFamily="34" charset="0"/>
            <a:cs typeface="Arial" panose="020B0604020202020204" pitchFamily="34" charset="0"/>
          </a:endParaRPr>
        </a:p>
      </dgm:t>
    </dgm:pt>
    <dgm:pt modelId="{A207434A-9D62-4DD3-B514-69F826F4566F}" type="parTrans" cxnId="{36B4DC7F-C011-4A8B-901C-1ED27A893B5B}">
      <dgm:prSet/>
      <dgm:spPr/>
      <dgm:t>
        <a:bodyPr/>
        <a:lstStyle/>
        <a:p>
          <a:endParaRPr lang="tr-TR"/>
        </a:p>
      </dgm:t>
    </dgm:pt>
    <dgm:pt modelId="{0B6C1167-F7E3-47AC-B9D2-020B5A749E46}" type="sibTrans" cxnId="{36B4DC7F-C011-4A8B-901C-1ED27A893B5B}">
      <dgm:prSet/>
      <dgm:spPr/>
      <dgm:t>
        <a:bodyPr/>
        <a:lstStyle/>
        <a:p>
          <a:endParaRPr lang="tr-TR"/>
        </a:p>
      </dgm:t>
    </dgm:pt>
    <dgm:pt modelId="{A1559917-DB08-417E-B8D5-D38FC488AC65}" type="pres">
      <dgm:prSet presAssocID="{8A632237-831B-44B2-BB78-8DF94D6E9BA3}" presName="linear" presStyleCnt="0">
        <dgm:presLayoutVars>
          <dgm:animLvl val="lvl"/>
          <dgm:resizeHandles val="exact"/>
        </dgm:presLayoutVars>
      </dgm:prSet>
      <dgm:spPr/>
      <dgm:t>
        <a:bodyPr/>
        <a:lstStyle/>
        <a:p>
          <a:endParaRPr lang="tr-TR"/>
        </a:p>
      </dgm:t>
    </dgm:pt>
    <dgm:pt modelId="{41DB6CC8-B623-4B9E-A02E-0E8C7F251875}" type="pres">
      <dgm:prSet presAssocID="{2B92292B-5EC4-45A7-A5B3-135DB9C2CD4A}" presName="parentText" presStyleLbl="node1" presStyleIdx="0" presStyleCnt="1" custLinFactNeighborX="-241" custLinFactNeighborY="58891">
        <dgm:presLayoutVars>
          <dgm:chMax val="0"/>
          <dgm:bulletEnabled val="1"/>
        </dgm:presLayoutVars>
      </dgm:prSet>
      <dgm:spPr/>
      <dgm:t>
        <a:bodyPr/>
        <a:lstStyle/>
        <a:p>
          <a:endParaRPr lang="tr-TR"/>
        </a:p>
      </dgm:t>
    </dgm:pt>
  </dgm:ptLst>
  <dgm:cxnLst>
    <dgm:cxn modelId="{36B4DC7F-C011-4A8B-901C-1ED27A893B5B}" srcId="{8A632237-831B-44B2-BB78-8DF94D6E9BA3}" destId="{2B92292B-5EC4-45A7-A5B3-135DB9C2CD4A}" srcOrd="0" destOrd="0" parTransId="{A207434A-9D62-4DD3-B514-69F826F4566F}" sibTransId="{0B6C1167-F7E3-47AC-B9D2-020B5A749E46}"/>
    <dgm:cxn modelId="{16AACBC0-3D56-453E-A1CF-144A7D5D0A05}" type="presOf" srcId="{2B92292B-5EC4-45A7-A5B3-135DB9C2CD4A}" destId="{41DB6CC8-B623-4B9E-A02E-0E8C7F251875}" srcOrd="0" destOrd="0" presId="urn:microsoft.com/office/officeart/2005/8/layout/vList2"/>
    <dgm:cxn modelId="{FC9571FD-ADBA-4A14-90B6-64F7CE4E303A}" type="presOf" srcId="{8A632237-831B-44B2-BB78-8DF94D6E9BA3}" destId="{A1559917-DB08-417E-B8D5-D38FC488AC65}" srcOrd="0" destOrd="0" presId="urn:microsoft.com/office/officeart/2005/8/layout/vList2"/>
    <dgm:cxn modelId="{DCF5391D-E55D-4767-88A7-D34538EAE654}" type="presParOf" srcId="{A1559917-DB08-417E-B8D5-D38FC488AC65}" destId="{41DB6CC8-B623-4B9E-A02E-0E8C7F251875}"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NeighborX="0" custLinFactNeighborY="-15858"/>
      <dgm:spPr>
        <a:solidFill>
          <a:srgbClr val="FF0000"/>
        </a:solidFill>
      </dgm:spPr>
      <dgm:t>
        <a:bodyPr/>
        <a:lstStyle/>
        <a:p>
          <a:endParaRPr lang="tr-TR"/>
        </a:p>
      </dgm:t>
    </dgm:pt>
  </dgm:ptLst>
  <dgm:cxnLst>
    <dgm:cxn modelId="{15DECB0E-7B97-4841-AFB3-2292066F59B8}" type="presOf" srcId="{8E92830F-7EF8-4669-927E-F97E55B3D06B}" destId="{EB985F5E-45F0-4156-91FD-0950B8D3AD13}" srcOrd="0" destOrd="0" presId="urn:microsoft.com/office/officeart/2005/8/layout/hProcess3"/>
    <dgm:cxn modelId="{F4E935A3-DDA3-4C85-A589-CD2E5EC1BA12}" type="presParOf" srcId="{EB985F5E-45F0-4156-91FD-0950B8D3AD13}" destId="{78FB08BB-F7B7-4615-8DB3-F2579DF7C43A}" srcOrd="0" destOrd="0" presId="urn:microsoft.com/office/officeart/2005/8/layout/hProcess3"/>
    <dgm:cxn modelId="{6FEB6794-8275-4C3F-B18A-CB340EAC89CF}" type="presParOf" srcId="{EB985F5E-45F0-4156-91FD-0950B8D3AD13}" destId="{A8D1FB03-26E1-4692-AFA5-C6A99A787E8E}" srcOrd="1" destOrd="0" presId="urn:microsoft.com/office/officeart/2005/8/layout/hProcess3"/>
    <dgm:cxn modelId="{E37F9F43-3BDB-4223-8993-B625DC465095}" type="presParOf" srcId="{A8D1FB03-26E1-4692-AFA5-C6A99A787E8E}" destId="{0D945050-AF5A-4279-BCDA-0DC8ADA21512}" srcOrd="0" destOrd="0" presId="urn:microsoft.com/office/officeart/2005/8/layout/hProcess3"/>
    <dgm:cxn modelId="{71BAF3D8-DC82-4C86-BBAB-915FB7A1F63B}" type="presParOf" srcId="{A8D1FB03-26E1-4692-AFA5-C6A99A787E8E}" destId="{B58B676F-E9C1-4CA3-B0C6-E6BBD08968B2}" srcOrd="1" destOrd="0" presId="urn:microsoft.com/office/officeart/2005/8/layout/hProcess3"/>
    <dgm:cxn modelId="{4E96D893-6E81-4A06-9B44-F4D75ACF7EAB}" type="presParOf" srcId="{A8D1FB03-26E1-4692-AFA5-C6A99A787E8E}" destId="{16E8A667-C7F3-42AF-872D-E2353D964975}" srcOrd="2" destOrd="0" presId="urn:microsoft.com/office/officeart/2005/8/layout/hProcess3"/>
    <dgm:cxn modelId="{FA2C12E8-4F80-458E-92C5-E2A690235FDC}"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92830F-7EF8-4669-927E-F97E55B3D06B}" type="doc">
      <dgm:prSet loTypeId="urn:microsoft.com/office/officeart/2005/8/layout/hProcess3" loCatId="process" qsTypeId="urn:microsoft.com/office/officeart/2005/8/quickstyle/simple1" qsCatId="simple" csTypeId="urn:microsoft.com/office/officeart/2005/8/colors/accent1_2" csCatId="accent1" phldr="1"/>
      <dgm:spPr/>
    </dgm:pt>
    <dgm:pt modelId="{EB985F5E-45F0-4156-91FD-0950B8D3AD13}" type="pres">
      <dgm:prSet presAssocID="{8E92830F-7EF8-4669-927E-F97E55B3D06B}" presName="Name0" presStyleCnt="0">
        <dgm:presLayoutVars>
          <dgm:dir/>
          <dgm:animLvl val="lvl"/>
          <dgm:resizeHandles val="exact"/>
        </dgm:presLayoutVars>
      </dgm:prSet>
      <dgm:spPr/>
    </dgm:pt>
    <dgm:pt modelId="{78FB08BB-F7B7-4615-8DB3-F2579DF7C43A}" type="pres">
      <dgm:prSet presAssocID="{8E92830F-7EF8-4669-927E-F97E55B3D06B}" presName="dummy" presStyleCnt="0"/>
      <dgm:spPr/>
    </dgm:pt>
    <dgm:pt modelId="{A8D1FB03-26E1-4692-AFA5-C6A99A787E8E}" type="pres">
      <dgm:prSet presAssocID="{8E92830F-7EF8-4669-927E-F97E55B3D06B}" presName="linH" presStyleCnt="0"/>
      <dgm:spPr/>
    </dgm:pt>
    <dgm:pt modelId="{0D945050-AF5A-4279-BCDA-0DC8ADA21512}" type="pres">
      <dgm:prSet presAssocID="{8E92830F-7EF8-4669-927E-F97E55B3D06B}" presName="padding1" presStyleCnt="0"/>
      <dgm:spPr/>
    </dgm:pt>
    <dgm:pt modelId="{B58B676F-E9C1-4CA3-B0C6-E6BBD08968B2}" type="pres">
      <dgm:prSet presAssocID="{8E92830F-7EF8-4669-927E-F97E55B3D06B}" presName="padding2" presStyleCnt="0"/>
      <dgm:spPr/>
    </dgm:pt>
    <dgm:pt modelId="{16E8A667-C7F3-42AF-872D-E2353D964975}" type="pres">
      <dgm:prSet presAssocID="{8E92830F-7EF8-4669-927E-F97E55B3D06B}" presName="negArrow" presStyleCnt="0"/>
      <dgm:spPr/>
    </dgm:pt>
    <dgm:pt modelId="{A818D14F-9B8B-4409-93EE-063F4A8BEDF2}" type="pres">
      <dgm:prSet presAssocID="{8E92830F-7EF8-4669-927E-F97E55B3D06B}" presName="backgroundArrow" presStyleLbl="node1" presStyleIdx="0" presStyleCnt="1" custFlipHor="0" custScaleX="116" custLinFactX="-11" custLinFactNeighborX="-100000" custLinFactNeighborY="-22333"/>
      <dgm:spPr>
        <a:solidFill>
          <a:srgbClr val="5C8E26"/>
        </a:solidFill>
      </dgm:spPr>
      <dgm:t>
        <a:bodyPr/>
        <a:lstStyle/>
        <a:p>
          <a:endParaRPr lang="tr-TR"/>
        </a:p>
      </dgm:t>
    </dgm:pt>
  </dgm:ptLst>
  <dgm:cxnLst>
    <dgm:cxn modelId="{64BF0712-799C-4D3B-880A-50FBF45424DC}" type="presOf" srcId="{8E92830F-7EF8-4669-927E-F97E55B3D06B}" destId="{EB985F5E-45F0-4156-91FD-0950B8D3AD13}" srcOrd="0" destOrd="0" presId="urn:microsoft.com/office/officeart/2005/8/layout/hProcess3"/>
    <dgm:cxn modelId="{AD4ED260-86BB-4189-91BF-CCD8DC8DA48E}" type="presParOf" srcId="{EB985F5E-45F0-4156-91FD-0950B8D3AD13}" destId="{78FB08BB-F7B7-4615-8DB3-F2579DF7C43A}" srcOrd="0" destOrd="0" presId="urn:microsoft.com/office/officeart/2005/8/layout/hProcess3"/>
    <dgm:cxn modelId="{1D5E1310-633E-4EAC-9AB6-441DD33380BE}" type="presParOf" srcId="{EB985F5E-45F0-4156-91FD-0950B8D3AD13}" destId="{A8D1FB03-26E1-4692-AFA5-C6A99A787E8E}" srcOrd="1" destOrd="0" presId="urn:microsoft.com/office/officeart/2005/8/layout/hProcess3"/>
    <dgm:cxn modelId="{3C61E124-6C5C-4C66-B329-769EE3EAFBC7}" type="presParOf" srcId="{A8D1FB03-26E1-4692-AFA5-C6A99A787E8E}" destId="{0D945050-AF5A-4279-BCDA-0DC8ADA21512}" srcOrd="0" destOrd="0" presId="urn:microsoft.com/office/officeart/2005/8/layout/hProcess3"/>
    <dgm:cxn modelId="{36FD0FCF-A77C-4921-9974-50E725C0AB36}" type="presParOf" srcId="{A8D1FB03-26E1-4692-AFA5-C6A99A787E8E}" destId="{B58B676F-E9C1-4CA3-B0C6-E6BBD08968B2}" srcOrd="1" destOrd="0" presId="urn:microsoft.com/office/officeart/2005/8/layout/hProcess3"/>
    <dgm:cxn modelId="{66256544-75BA-4AB4-B03E-3A2F0060D6E9}" type="presParOf" srcId="{A8D1FB03-26E1-4692-AFA5-C6A99A787E8E}" destId="{16E8A667-C7F3-42AF-872D-E2353D964975}" srcOrd="2" destOrd="0" presId="urn:microsoft.com/office/officeart/2005/8/layout/hProcess3"/>
    <dgm:cxn modelId="{A402D564-DBB8-43B4-BC11-92C5F26C0B78}" type="presParOf" srcId="{A8D1FB03-26E1-4692-AFA5-C6A99A787E8E}" destId="{A818D14F-9B8B-4409-93EE-063F4A8BEDF2}"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A7E0A-D72F-45FA-9992-EA5909210339}">
      <dsp:nvSpPr>
        <dsp:cNvPr id="0" name=""/>
        <dsp:cNvSpPr/>
      </dsp:nvSpPr>
      <dsp:spPr>
        <a:xfrm>
          <a:off x="854020" y="145857"/>
          <a:ext cx="1884928" cy="1884928"/>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Ana ve Destek Çözüm Ortakları</a:t>
          </a:r>
          <a:endParaRPr lang="tr-TR" sz="1200" kern="1200" dirty="0"/>
        </a:p>
      </dsp:txBody>
      <dsp:txXfrm>
        <a:off x="1847422" y="545283"/>
        <a:ext cx="673188" cy="560990"/>
      </dsp:txXfrm>
    </dsp:sp>
    <dsp:sp modelId="{E764285C-E51E-41E7-87F4-96AFD81CA362}">
      <dsp:nvSpPr>
        <dsp:cNvPr id="0" name=""/>
        <dsp:cNvSpPr/>
      </dsp:nvSpPr>
      <dsp:spPr>
        <a:xfrm>
          <a:off x="815199" y="213176"/>
          <a:ext cx="1884928" cy="1884928"/>
        </a:xfrm>
        <a:prstGeom prst="pie">
          <a:avLst>
            <a:gd name="adj1" fmla="val 1800000"/>
            <a:gd name="adj2" fmla="val 900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Özel Sektör</a:t>
          </a:r>
          <a:endParaRPr lang="tr-TR" sz="1600" b="1" kern="1200" dirty="0"/>
        </a:p>
      </dsp:txBody>
      <dsp:txXfrm>
        <a:off x="1263992" y="1436136"/>
        <a:ext cx="1009783" cy="493671"/>
      </dsp:txXfrm>
    </dsp:sp>
    <dsp:sp modelId="{904941DF-8A83-4EAA-A09B-A0FCDDEBC064}">
      <dsp:nvSpPr>
        <dsp:cNvPr id="0" name=""/>
        <dsp:cNvSpPr/>
      </dsp:nvSpPr>
      <dsp:spPr>
        <a:xfrm>
          <a:off x="776378" y="145857"/>
          <a:ext cx="1884928" cy="1884928"/>
        </a:xfrm>
        <a:prstGeom prst="pie">
          <a:avLst>
            <a:gd name="adj1" fmla="val 90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t>1. Ve 2. Grup Destek İller</a:t>
          </a:r>
          <a:endParaRPr lang="tr-TR" sz="1200" b="1" kern="1200" dirty="0"/>
        </a:p>
      </dsp:txBody>
      <dsp:txXfrm>
        <a:off x="994716" y="545283"/>
        <a:ext cx="673188" cy="560990"/>
      </dsp:txXfrm>
    </dsp:sp>
    <dsp:sp modelId="{AFAA34A4-3384-4418-9CC2-B9CE14D1BF61}">
      <dsp:nvSpPr>
        <dsp:cNvPr id="0" name=""/>
        <dsp:cNvSpPr/>
      </dsp:nvSpPr>
      <dsp:spPr>
        <a:xfrm>
          <a:off x="737489" y="29171"/>
          <a:ext cx="2118301" cy="2118301"/>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71044B-EFC1-41FC-83B1-98D32725EA43}">
      <dsp:nvSpPr>
        <dsp:cNvPr id="0" name=""/>
        <dsp:cNvSpPr/>
      </dsp:nvSpPr>
      <dsp:spPr>
        <a:xfrm>
          <a:off x="698513" y="96371"/>
          <a:ext cx="2118301" cy="2118301"/>
        </a:xfrm>
        <a:prstGeom prst="circularArrow">
          <a:avLst>
            <a:gd name="adj1" fmla="val 5085"/>
            <a:gd name="adj2" fmla="val 327528"/>
            <a:gd name="adj3" fmla="val 8671970"/>
            <a:gd name="adj4" fmla="val 1800502"/>
            <a:gd name="adj5" fmla="val 5932"/>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AD25E3-3DF0-4376-830A-464CC7BB201D}">
      <dsp:nvSpPr>
        <dsp:cNvPr id="0" name=""/>
        <dsp:cNvSpPr/>
      </dsp:nvSpPr>
      <dsp:spPr>
        <a:xfrm>
          <a:off x="659537" y="29171"/>
          <a:ext cx="2118301" cy="2118301"/>
        </a:xfrm>
        <a:prstGeom prst="circularArrow">
          <a:avLst>
            <a:gd name="adj1" fmla="val 5085"/>
            <a:gd name="adj2" fmla="val 327528"/>
            <a:gd name="adj3" fmla="val 15873039"/>
            <a:gd name="adj4" fmla="val 9000000"/>
            <a:gd name="adj5" fmla="val 593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715DB-10A4-4DF8-B339-9D60E4A4B5DA}">
      <dsp:nvSpPr>
        <dsp:cNvPr id="0" name=""/>
        <dsp:cNvSpPr/>
      </dsp:nvSpPr>
      <dsp:spPr>
        <a:xfrm>
          <a:off x="0" y="653049"/>
          <a:ext cx="3382147" cy="36799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Ana Çözüm Ortağı</a:t>
          </a:r>
          <a:endParaRPr lang="tr-TR" sz="2000" kern="1200" dirty="0">
            <a:latin typeface="Arial" panose="020B0604020202020204" pitchFamily="34" charset="0"/>
            <a:cs typeface="Arial" panose="020B0604020202020204" pitchFamily="34" charset="0"/>
          </a:endParaRPr>
        </a:p>
      </dsp:txBody>
      <dsp:txXfrm>
        <a:off x="17964" y="671013"/>
        <a:ext cx="3346219" cy="332065"/>
      </dsp:txXfrm>
    </dsp:sp>
    <dsp:sp modelId="{13DF3116-FA7A-4C99-9EE2-C9CB99C23FD8}">
      <dsp:nvSpPr>
        <dsp:cNvPr id="0" name=""/>
        <dsp:cNvSpPr/>
      </dsp:nvSpPr>
      <dsp:spPr>
        <a:xfrm>
          <a:off x="0" y="379878"/>
          <a:ext cx="338214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83"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tr-TR" sz="2000" kern="1200" dirty="0">
            <a:latin typeface="Arial" panose="020B0604020202020204" pitchFamily="34" charset="0"/>
            <a:cs typeface="Arial" panose="020B0604020202020204" pitchFamily="34" charset="0"/>
          </a:endParaRPr>
        </a:p>
      </dsp:txBody>
      <dsp:txXfrm>
        <a:off x="0" y="379878"/>
        <a:ext cx="3382147" cy="6292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715DB-10A4-4DF8-B339-9D60E4A4B5DA}">
      <dsp:nvSpPr>
        <dsp:cNvPr id="0" name=""/>
        <dsp:cNvSpPr/>
      </dsp:nvSpPr>
      <dsp:spPr>
        <a:xfrm>
          <a:off x="0" y="51080"/>
          <a:ext cx="4361924" cy="32925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Destek Çözüm Ortak Kurumlar</a:t>
          </a:r>
          <a:endParaRPr lang="tr-TR" sz="2000" kern="1200" dirty="0">
            <a:latin typeface="Arial" panose="020B0604020202020204" pitchFamily="34" charset="0"/>
            <a:cs typeface="Arial" panose="020B0604020202020204" pitchFamily="34" charset="0"/>
          </a:endParaRPr>
        </a:p>
      </dsp:txBody>
      <dsp:txXfrm>
        <a:off x="16073" y="67153"/>
        <a:ext cx="4329778" cy="297111"/>
      </dsp:txXfrm>
    </dsp:sp>
    <dsp:sp modelId="{13DF3116-FA7A-4C99-9EE2-C9CB99C23FD8}">
      <dsp:nvSpPr>
        <dsp:cNvPr id="0" name=""/>
        <dsp:cNvSpPr/>
      </dsp:nvSpPr>
      <dsp:spPr>
        <a:xfrm>
          <a:off x="0" y="336961"/>
          <a:ext cx="4361924"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91"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tr-TR" sz="2000" kern="1200" dirty="0">
            <a:latin typeface="Arial" panose="020B0604020202020204" pitchFamily="34" charset="0"/>
            <a:cs typeface="Arial" panose="020B0604020202020204" pitchFamily="34" charset="0"/>
          </a:endParaRPr>
        </a:p>
      </dsp:txBody>
      <dsp:txXfrm>
        <a:off x="0" y="336961"/>
        <a:ext cx="4361924" cy="563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B6CC8-B623-4B9E-A02E-0E8C7F251875}">
      <dsp:nvSpPr>
        <dsp:cNvPr id="0" name=""/>
        <dsp:cNvSpPr/>
      </dsp:nvSpPr>
      <dsp:spPr>
        <a:xfrm>
          <a:off x="0" y="12247"/>
          <a:ext cx="7292537" cy="4492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tr-TR" sz="2000" kern="1200" dirty="0">
            <a:latin typeface="Arial" panose="020B0604020202020204" pitchFamily="34" charset="0"/>
            <a:cs typeface="Arial" panose="020B0604020202020204" pitchFamily="34" charset="0"/>
          </a:endParaRPr>
        </a:p>
      </dsp:txBody>
      <dsp:txXfrm>
        <a:off x="21932" y="34179"/>
        <a:ext cx="7248673" cy="4054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582" cy="504000"/>
        </a:xfrm>
        <a:prstGeom prs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413" cy="504000"/>
        </a:xfrm>
        <a:prstGeom prst="rightArrow">
          <a:avLst/>
        </a:prstGeom>
        <a:solidFill>
          <a:srgbClr val="5C8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715DB-10A4-4DF8-B339-9D60E4A4B5DA}">
      <dsp:nvSpPr>
        <dsp:cNvPr id="0" name=""/>
        <dsp:cNvSpPr/>
      </dsp:nvSpPr>
      <dsp:spPr>
        <a:xfrm>
          <a:off x="0" y="653049"/>
          <a:ext cx="3382147" cy="36799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Ana Çözüm Ortağı</a:t>
          </a:r>
          <a:endParaRPr lang="tr-TR" sz="2000" kern="1200" dirty="0">
            <a:latin typeface="Arial" panose="020B0604020202020204" pitchFamily="34" charset="0"/>
            <a:cs typeface="Arial" panose="020B0604020202020204" pitchFamily="34" charset="0"/>
          </a:endParaRPr>
        </a:p>
      </dsp:txBody>
      <dsp:txXfrm>
        <a:off x="17964" y="671013"/>
        <a:ext cx="3346219" cy="332065"/>
      </dsp:txXfrm>
    </dsp:sp>
    <dsp:sp modelId="{13DF3116-FA7A-4C99-9EE2-C9CB99C23FD8}">
      <dsp:nvSpPr>
        <dsp:cNvPr id="0" name=""/>
        <dsp:cNvSpPr/>
      </dsp:nvSpPr>
      <dsp:spPr>
        <a:xfrm>
          <a:off x="0" y="379878"/>
          <a:ext cx="338214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83"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tr-TR" sz="2000" kern="1200" dirty="0">
            <a:latin typeface="Arial" panose="020B0604020202020204" pitchFamily="34" charset="0"/>
            <a:cs typeface="Arial" panose="020B0604020202020204" pitchFamily="34" charset="0"/>
          </a:endParaRPr>
        </a:p>
      </dsp:txBody>
      <dsp:txXfrm>
        <a:off x="0" y="379878"/>
        <a:ext cx="3382147" cy="6292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715DB-10A4-4DF8-B339-9D60E4A4B5DA}">
      <dsp:nvSpPr>
        <dsp:cNvPr id="0" name=""/>
        <dsp:cNvSpPr/>
      </dsp:nvSpPr>
      <dsp:spPr>
        <a:xfrm>
          <a:off x="0" y="52925"/>
          <a:ext cx="4361924" cy="36799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Destek Çözüm Ortak Kurumlar</a:t>
          </a:r>
          <a:endParaRPr lang="tr-TR" sz="2000" kern="1200" dirty="0">
            <a:latin typeface="Arial" panose="020B0604020202020204" pitchFamily="34" charset="0"/>
            <a:cs typeface="Arial" panose="020B0604020202020204" pitchFamily="34" charset="0"/>
          </a:endParaRPr>
        </a:p>
      </dsp:txBody>
      <dsp:txXfrm>
        <a:off x="17964" y="70889"/>
        <a:ext cx="4325996" cy="332065"/>
      </dsp:txXfrm>
    </dsp:sp>
    <dsp:sp modelId="{13DF3116-FA7A-4C99-9EE2-C9CB99C23FD8}">
      <dsp:nvSpPr>
        <dsp:cNvPr id="0" name=""/>
        <dsp:cNvSpPr/>
      </dsp:nvSpPr>
      <dsp:spPr>
        <a:xfrm>
          <a:off x="0" y="372439"/>
          <a:ext cx="4361924"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91"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tr-TR" sz="2000" kern="1200" dirty="0">
            <a:latin typeface="Arial" panose="020B0604020202020204" pitchFamily="34" charset="0"/>
            <a:cs typeface="Arial" panose="020B0604020202020204" pitchFamily="34" charset="0"/>
          </a:endParaRPr>
        </a:p>
      </dsp:txBody>
      <dsp:txXfrm>
        <a:off x="0" y="372439"/>
        <a:ext cx="4361924" cy="6292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B6CC8-B623-4B9E-A02E-0E8C7F251875}">
      <dsp:nvSpPr>
        <dsp:cNvPr id="0" name=""/>
        <dsp:cNvSpPr/>
      </dsp:nvSpPr>
      <dsp:spPr>
        <a:xfrm>
          <a:off x="0" y="12247"/>
          <a:ext cx="7292537" cy="4492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tr-TR" sz="2000" kern="1200" dirty="0">
            <a:latin typeface="Arial" panose="020B0604020202020204" pitchFamily="34" charset="0"/>
            <a:cs typeface="Arial" panose="020B0604020202020204" pitchFamily="34" charset="0"/>
          </a:endParaRPr>
        </a:p>
      </dsp:txBody>
      <dsp:txXfrm>
        <a:off x="21932" y="34179"/>
        <a:ext cx="7248673" cy="4054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582" cy="504000"/>
        </a:xfrm>
        <a:prstGeom prs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413" cy="504000"/>
        </a:xfrm>
        <a:prstGeom prst="rightArrow">
          <a:avLst/>
        </a:prstGeom>
        <a:solidFill>
          <a:srgbClr val="5C8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7FB4-A316-4283-AC1B-647B3BA20E63}">
      <dsp:nvSpPr>
        <dsp:cNvPr id="0" name=""/>
        <dsp:cNvSpPr/>
      </dsp:nvSpPr>
      <dsp:spPr>
        <a:xfrm>
          <a:off x="4107478" y="1179376"/>
          <a:ext cx="3167714" cy="648480"/>
        </a:xfrm>
        <a:custGeom>
          <a:avLst/>
          <a:gdLst/>
          <a:ahLst/>
          <a:cxnLst/>
          <a:rect l="0" t="0" r="0" b="0"/>
          <a:pathLst>
            <a:path>
              <a:moveTo>
                <a:pt x="0" y="0"/>
              </a:moveTo>
              <a:lnTo>
                <a:pt x="0" y="463625"/>
              </a:lnTo>
              <a:lnTo>
                <a:pt x="3167714" y="463625"/>
              </a:lnTo>
              <a:lnTo>
                <a:pt x="3167714" y="648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88D3A-DB63-4FB2-A974-75103BE1C583}">
      <dsp:nvSpPr>
        <dsp:cNvPr id="0" name=""/>
        <dsp:cNvSpPr/>
      </dsp:nvSpPr>
      <dsp:spPr>
        <a:xfrm>
          <a:off x="4107478" y="1179376"/>
          <a:ext cx="1037477" cy="648480"/>
        </a:xfrm>
        <a:custGeom>
          <a:avLst/>
          <a:gdLst/>
          <a:ahLst/>
          <a:cxnLst/>
          <a:rect l="0" t="0" r="0" b="0"/>
          <a:pathLst>
            <a:path>
              <a:moveTo>
                <a:pt x="0" y="0"/>
              </a:moveTo>
              <a:lnTo>
                <a:pt x="0" y="463625"/>
              </a:lnTo>
              <a:lnTo>
                <a:pt x="1037477" y="463625"/>
              </a:lnTo>
              <a:lnTo>
                <a:pt x="1037477" y="648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E590C4-57D4-4E34-AEC9-760E1A16F9F8}">
      <dsp:nvSpPr>
        <dsp:cNvPr id="0" name=""/>
        <dsp:cNvSpPr/>
      </dsp:nvSpPr>
      <dsp:spPr>
        <a:xfrm>
          <a:off x="3014720" y="1179376"/>
          <a:ext cx="1092758" cy="648480"/>
        </a:xfrm>
        <a:custGeom>
          <a:avLst/>
          <a:gdLst/>
          <a:ahLst/>
          <a:cxnLst/>
          <a:rect l="0" t="0" r="0" b="0"/>
          <a:pathLst>
            <a:path>
              <a:moveTo>
                <a:pt x="1092758" y="0"/>
              </a:moveTo>
              <a:lnTo>
                <a:pt x="1092758" y="463625"/>
              </a:lnTo>
              <a:lnTo>
                <a:pt x="0" y="463625"/>
              </a:lnTo>
              <a:lnTo>
                <a:pt x="0" y="648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F0EC6-327A-49CE-BDE2-C6D6B4C0A5B4}">
      <dsp:nvSpPr>
        <dsp:cNvPr id="0" name=""/>
        <dsp:cNvSpPr/>
      </dsp:nvSpPr>
      <dsp:spPr>
        <a:xfrm>
          <a:off x="884483" y="1179376"/>
          <a:ext cx="3222994" cy="648480"/>
        </a:xfrm>
        <a:custGeom>
          <a:avLst/>
          <a:gdLst/>
          <a:ahLst/>
          <a:cxnLst/>
          <a:rect l="0" t="0" r="0" b="0"/>
          <a:pathLst>
            <a:path>
              <a:moveTo>
                <a:pt x="3222994" y="0"/>
              </a:moveTo>
              <a:lnTo>
                <a:pt x="3222994" y="463625"/>
              </a:lnTo>
              <a:lnTo>
                <a:pt x="0" y="463625"/>
              </a:lnTo>
              <a:lnTo>
                <a:pt x="0" y="648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47635-F89E-44EB-8F34-0F8260494CAC}">
      <dsp:nvSpPr>
        <dsp:cNvPr id="0" name=""/>
        <dsp:cNvSpPr/>
      </dsp:nvSpPr>
      <dsp:spPr>
        <a:xfrm>
          <a:off x="3227215" y="299113"/>
          <a:ext cx="1760526" cy="88026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Yönetim</a:t>
          </a:r>
          <a:endParaRPr lang="tr-TR" sz="2000" kern="1200" dirty="0"/>
        </a:p>
      </dsp:txBody>
      <dsp:txXfrm>
        <a:off x="3227215" y="299113"/>
        <a:ext cx="1760526" cy="880263"/>
      </dsp:txXfrm>
    </dsp:sp>
    <dsp:sp modelId="{10591BC8-6811-4C8C-841A-2AA019005EC3}">
      <dsp:nvSpPr>
        <dsp:cNvPr id="0" name=""/>
        <dsp:cNvSpPr/>
      </dsp:nvSpPr>
      <dsp:spPr>
        <a:xfrm>
          <a:off x="4220" y="1827857"/>
          <a:ext cx="1760526" cy="88026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Operasyonlar Servisi</a:t>
          </a:r>
          <a:endParaRPr lang="tr-TR" sz="2000" kern="1200" dirty="0"/>
        </a:p>
      </dsp:txBody>
      <dsp:txXfrm>
        <a:off x="4220" y="1827857"/>
        <a:ext cx="1760526" cy="880263"/>
      </dsp:txXfrm>
    </dsp:sp>
    <dsp:sp modelId="{5837FB71-08F9-4E9A-8141-F27077230D44}">
      <dsp:nvSpPr>
        <dsp:cNvPr id="0" name=""/>
        <dsp:cNvSpPr/>
      </dsp:nvSpPr>
      <dsp:spPr>
        <a:xfrm>
          <a:off x="2134457" y="1827857"/>
          <a:ext cx="1760526" cy="88026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Bilgi ve Planlama Servisi</a:t>
          </a:r>
          <a:endParaRPr lang="tr-TR" sz="2000" kern="1200" dirty="0"/>
        </a:p>
      </dsp:txBody>
      <dsp:txXfrm>
        <a:off x="2134457" y="1827857"/>
        <a:ext cx="1760526" cy="880263"/>
      </dsp:txXfrm>
    </dsp:sp>
    <dsp:sp modelId="{95F8F736-61E0-4D7F-87D5-7CCF70DD7D99}">
      <dsp:nvSpPr>
        <dsp:cNvPr id="0" name=""/>
        <dsp:cNvSpPr/>
      </dsp:nvSpPr>
      <dsp:spPr>
        <a:xfrm>
          <a:off x="4264693" y="1827857"/>
          <a:ext cx="1760526" cy="88026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Lojistik ve Bakım Servisi</a:t>
          </a:r>
          <a:endParaRPr lang="tr-TR" sz="2000" kern="1200" dirty="0"/>
        </a:p>
      </dsp:txBody>
      <dsp:txXfrm>
        <a:off x="4264693" y="1827857"/>
        <a:ext cx="1760526" cy="880263"/>
      </dsp:txXfrm>
    </dsp:sp>
    <dsp:sp modelId="{B0883728-BC22-4FB5-85CC-318DD51A4702}">
      <dsp:nvSpPr>
        <dsp:cNvPr id="0" name=""/>
        <dsp:cNvSpPr/>
      </dsp:nvSpPr>
      <dsp:spPr>
        <a:xfrm>
          <a:off x="6394930" y="1827857"/>
          <a:ext cx="1760526" cy="88026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Finans ve İdari İşler Servisi</a:t>
          </a:r>
          <a:endParaRPr lang="tr-TR" sz="2000" kern="1200" dirty="0"/>
        </a:p>
      </dsp:txBody>
      <dsp:txXfrm>
        <a:off x="6394930" y="1827857"/>
        <a:ext cx="1760526" cy="8802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582" cy="504000"/>
        </a:xfrm>
        <a:prstGeom prs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413" cy="504000"/>
        </a:xfrm>
        <a:prstGeom prst="rightArrow">
          <a:avLst/>
        </a:prstGeom>
        <a:solidFill>
          <a:srgbClr val="5C8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582" cy="504000"/>
        </a:xfrm>
        <a:prstGeom prs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582" cy="504000"/>
        </a:xfrm>
        <a:prstGeom prs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413" cy="504000"/>
        </a:xfrm>
        <a:prstGeom prst="rightArrow">
          <a:avLst/>
        </a:prstGeom>
        <a:solidFill>
          <a:srgbClr val="5C8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715DB-10A4-4DF8-B339-9D60E4A4B5DA}">
      <dsp:nvSpPr>
        <dsp:cNvPr id="0" name=""/>
        <dsp:cNvSpPr/>
      </dsp:nvSpPr>
      <dsp:spPr>
        <a:xfrm>
          <a:off x="0" y="232283"/>
          <a:ext cx="3890109" cy="36799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Ana Çözüm Ortağı</a:t>
          </a:r>
          <a:endParaRPr lang="tr-TR" sz="2000" kern="1200" dirty="0">
            <a:latin typeface="Arial" panose="020B0604020202020204" pitchFamily="34" charset="0"/>
            <a:cs typeface="Arial" panose="020B0604020202020204" pitchFamily="34" charset="0"/>
          </a:endParaRPr>
        </a:p>
      </dsp:txBody>
      <dsp:txXfrm>
        <a:off x="17964" y="250247"/>
        <a:ext cx="3854181" cy="332065"/>
      </dsp:txXfrm>
    </dsp:sp>
    <dsp:sp modelId="{13DF3116-FA7A-4C99-9EE2-C9CB99C23FD8}">
      <dsp:nvSpPr>
        <dsp:cNvPr id="0" name=""/>
        <dsp:cNvSpPr/>
      </dsp:nvSpPr>
      <dsp:spPr>
        <a:xfrm>
          <a:off x="0" y="379878"/>
          <a:ext cx="3890109"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1"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tr-TR" sz="2000" kern="1200" dirty="0">
            <a:latin typeface="Arial" panose="020B0604020202020204" pitchFamily="34" charset="0"/>
            <a:cs typeface="Arial" panose="020B0604020202020204" pitchFamily="34" charset="0"/>
          </a:endParaRPr>
        </a:p>
      </dsp:txBody>
      <dsp:txXfrm>
        <a:off x="0" y="379878"/>
        <a:ext cx="3890109" cy="629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715DB-10A4-4DF8-B339-9D60E4A4B5DA}">
      <dsp:nvSpPr>
        <dsp:cNvPr id="0" name=""/>
        <dsp:cNvSpPr/>
      </dsp:nvSpPr>
      <dsp:spPr>
        <a:xfrm>
          <a:off x="0" y="607"/>
          <a:ext cx="3890109" cy="36799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Arial" panose="020B0604020202020204" pitchFamily="34" charset="0"/>
              <a:cs typeface="Arial" panose="020B0604020202020204" pitchFamily="34" charset="0"/>
            </a:rPr>
            <a:t>Destek Çözüm Ortak Kurumlar</a:t>
          </a:r>
          <a:endParaRPr lang="tr-TR" sz="2000" kern="1200" dirty="0">
            <a:latin typeface="Arial" panose="020B0604020202020204" pitchFamily="34" charset="0"/>
            <a:cs typeface="Arial" panose="020B0604020202020204" pitchFamily="34" charset="0"/>
          </a:endParaRPr>
        </a:p>
      </dsp:txBody>
      <dsp:txXfrm>
        <a:off x="17964" y="18571"/>
        <a:ext cx="3854181" cy="332065"/>
      </dsp:txXfrm>
    </dsp:sp>
    <dsp:sp modelId="{13DF3116-FA7A-4C99-9EE2-C9CB99C23FD8}">
      <dsp:nvSpPr>
        <dsp:cNvPr id="0" name=""/>
        <dsp:cNvSpPr/>
      </dsp:nvSpPr>
      <dsp:spPr>
        <a:xfrm>
          <a:off x="0" y="372439"/>
          <a:ext cx="3890109"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11"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tr-TR" sz="2000" kern="1200" dirty="0">
            <a:latin typeface="Arial" panose="020B0604020202020204" pitchFamily="34" charset="0"/>
            <a:cs typeface="Arial" panose="020B0604020202020204" pitchFamily="34" charset="0"/>
          </a:endParaRPr>
        </a:p>
      </dsp:txBody>
      <dsp:txXfrm>
        <a:off x="0" y="372439"/>
        <a:ext cx="3890109" cy="629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B6CC8-B623-4B9E-A02E-0E8C7F251875}">
      <dsp:nvSpPr>
        <dsp:cNvPr id="0" name=""/>
        <dsp:cNvSpPr/>
      </dsp:nvSpPr>
      <dsp:spPr>
        <a:xfrm>
          <a:off x="0" y="12247"/>
          <a:ext cx="7292537" cy="4492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tr-TR" sz="2000" kern="1200" dirty="0">
            <a:latin typeface="Arial" panose="020B0604020202020204" pitchFamily="34" charset="0"/>
            <a:cs typeface="Arial" panose="020B0604020202020204" pitchFamily="34" charset="0"/>
          </a:endParaRPr>
        </a:p>
      </dsp:txBody>
      <dsp:txXfrm>
        <a:off x="21932" y="34179"/>
        <a:ext cx="7248673" cy="4054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582" cy="504000"/>
        </a:xfrm>
        <a:prstGeom prs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D14F-9B8B-4409-93EE-063F4A8BEDF2}">
      <dsp:nvSpPr>
        <dsp:cNvPr id="0" name=""/>
        <dsp:cNvSpPr/>
      </dsp:nvSpPr>
      <dsp:spPr>
        <a:xfrm>
          <a:off x="0" y="0"/>
          <a:ext cx="3413" cy="504000"/>
        </a:xfrm>
        <a:prstGeom prst="rightArrow">
          <a:avLst/>
        </a:prstGeom>
        <a:solidFill>
          <a:srgbClr val="5C8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53CBF-2963-4870-A308-B466DF7D3EFB}" type="datetimeFigureOut">
              <a:rPr lang="tr-TR" smtClean="0"/>
              <a:pPr/>
              <a:t>13.07.2020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C56ED-68C8-428D-8C29-368315A2AC1D}" type="slidenum">
              <a:rPr lang="tr-TR" smtClean="0"/>
              <a:pPr/>
              <a:t>‹#›</a:t>
            </a:fld>
            <a:endParaRPr lang="tr-TR"/>
          </a:p>
        </p:txBody>
      </p:sp>
    </p:spTree>
    <p:extLst>
      <p:ext uri="{BB962C8B-B14F-4D97-AF65-F5344CB8AC3E}">
        <p14:creationId xmlns:p14="http://schemas.microsoft.com/office/powerpoint/2010/main" val="428476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7C56ED-68C8-428D-8C29-368315A2AC1D}" type="slidenum">
              <a:rPr lang="tr-TR" smtClean="0"/>
              <a:pPr/>
              <a:t>4</a:t>
            </a:fld>
            <a:endParaRPr lang="tr-TR"/>
          </a:p>
        </p:txBody>
      </p:sp>
    </p:spTree>
    <p:extLst>
      <p:ext uri="{BB962C8B-B14F-4D97-AF65-F5344CB8AC3E}">
        <p14:creationId xmlns:p14="http://schemas.microsoft.com/office/powerpoint/2010/main" val="72979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073400" y="552450"/>
            <a:ext cx="3692525" cy="2768600"/>
          </a:xfrm>
        </p:spPr>
      </p:sp>
      <p:sp>
        <p:nvSpPr>
          <p:cNvPr id="3" name="Not Yer Tutucusu 2"/>
          <p:cNvSpPr>
            <a:spLocks noGrp="1"/>
          </p:cNvSpPr>
          <p:nvPr>
            <p:ph type="body" idx="1"/>
          </p:nvPr>
        </p:nvSpPr>
        <p:spPr/>
        <p:txBody>
          <a:bodyPr/>
          <a:lstStyle/>
          <a:p>
            <a:endParaRPr lang="tr-TR"/>
          </a:p>
        </p:txBody>
      </p:sp>
      <p:sp>
        <p:nvSpPr>
          <p:cNvPr id="5" name="Slayt Numarası Yer Tutucusu 4"/>
          <p:cNvSpPr>
            <a:spLocks noGrp="1"/>
          </p:cNvSpPr>
          <p:nvPr>
            <p:ph type="sldNum" sz="quarter" idx="10"/>
          </p:nvPr>
        </p:nvSpPr>
        <p:spPr/>
        <p:txBody>
          <a:bodyPr/>
          <a:lstStyle/>
          <a:p>
            <a:fld id="{8B45CB17-2215-46F4-AEA0-E973F21DFAF5}" type="slidenum">
              <a:rPr lang="tr-TR" smtClean="0"/>
              <a:t>20</a:t>
            </a:fld>
            <a:endParaRPr lang="tr-TR"/>
          </a:p>
        </p:txBody>
      </p:sp>
    </p:spTree>
    <p:extLst>
      <p:ext uri="{BB962C8B-B14F-4D97-AF65-F5344CB8AC3E}">
        <p14:creationId xmlns:p14="http://schemas.microsoft.com/office/powerpoint/2010/main" val="241601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073400" y="552450"/>
            <a:ext cx="3692525" cy="2768600"/>
          </a:xfrm>
        </p:spPr>
      </p:sp>
      <p:sp>
        <p:nvSpPr>
          <p:cNvPr id="3" name="Not Yer Tutucusu 2"/>
          <p:cNvSpPr>
            <a:spLocks noGrp="1"/>
          </p:cNvSpPr>
          <p:nvPr>
            <p:ph type="body" idx="1"/>
          </p:nvPr>
        </p:nvSpPr>
        <p:spPr/>
        <p:txBody>
          <a:bodyPr/>
          <a:lstStyle/>
          <a:p>
            <a:endParaRPr lang="tr-TR"/>
          </a:p>
        </p:txBody>
      </p:sp>
      <p:sp>
        <p:nvSpPr>
          <p:cNvPr id="5" name="Slayt Numarası Yer Tutucusu 4"/>
          <p:cNvSpPr>
            <a:spLocks noGrp="1"/>
          </p:cNvSpPr>
          <p:nvPr>
            <p:ph type="sldNum" sz="quarter" idx="10"/>
          </p:nvPr>
        </p:nvSpPr>
        <p:spPr/>
        <p:txBody>
          <a:bodyPr/>
          <a:lstStyle/>
          <a:p>
            <a:fld id="{8B45CB17-2215-46F4-AEA0-E973F21DFAF5}" type="slidenum">
              <a:rPr lang="tr-TR" smtClean="0"/>
              <a:t>21</a:t>
            </a:fld>
            <a:endParaRPr lang="tr-TR"/>
          </a:p>
        </p:txBody>
      </p:sp>
    </p:spTree>
    <p:extLst>
      <p:ext uri="{BB962C8B-B14F-4D97-AF65-F5344CB8AC3E}">
        <p14:creationId xmlns:p14="http://schemas.microsoft.com/office/powerpoint/2010/main" val="318685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073400" y="552450"/>
            <a:ext cx="3692525" cy="2768600"/>
          </a:xfrm>
        </p:spPr>
      </p:sp>
      <p:sp>
        <p:nvSpPr>
          <p:cNvPr id="3" name="Not Yer Tutucusu 2"/>
          <p:cNvSpPr>
            <a:spLocks noGrp="1"/>
          </p:cNvSpPr>
          <p:nvPr>
            <p:ph type="body" idx="1"/>
          </p:nvPr>
        </p:nvSpPr>
        <p:spPr/>
        <p:txBody>
          <a:bodyPr/>
          <a:lstStyle/>
          <a:p>
            <a:endParaRPr lang="tr-TR" dirty="0"/>
          </a:p>
        </p:txBody>
      </p:sp>
      <p:sp>
        <p:nvSpPr>
          <p:cNvPr id="5" name="Slayt Numarası Yer Tutucusu 4"/>
          <p:cNvSpPr>
            <a:spLocks noGrp="1"/>
          </p:cNvSpPr>
          <p:nvPr>
            <p:ph type="sldNum" sz="quarter" idx="10"/>
          </p:nvPr>
        </p:nvSpPr>
        <p:spPr/>
        <p:txBody>
          <a:bodyPr/>
          <a:lstStyle/>
          <a:p>
            <a:fld id="{8B45CB17-2215-46F4-AEA0-E973F21DFAF5}" type="slidenum">
              <a:rPr lang="tr-TR" smtClean="0"/>
              <a:t>22</a:t>
            </a:fld>
            <a:endParaRPr lang="tr-TR"/>
          </a:p>
        </p:txBody>
      </p:sp>
    </p:spTree>
    <p:extLst>
      <p:ext uri="{BB962C8B-B14F-4D97-AF65-F5344CB8AC3E}">
        <p14:creationId xmlns:p14="http://schemas.microsoft.com/office/powerpoint/2010/main" val="357241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073400" y="552450"/>
            <a:ext cx="3692525" cy="2768600"/>
          </a:xfrm>
        </p:spPr>
      </p:sp>
      <p:sp>
        <p:nvSpPr>
          <p:cNvPr id="3" name="Not Yer Tutucusu 2"/>
          <p:cNvSpPr>
            <a:spLocks noGrp="1"/>
          </p:cNvSpPr>
          <p:nvPr>
            <p:ph type="body" idx="1"/>
          </p:nvPr>
        </p:nvSpPr>
        <p:spPr/>
        <p:txBody>
          <a:bodyPr/>
          <a:lstStyle/>
          <a:p>
            <a:endParaRPr lang="tr-TR"/>
          </a:p>
        </p:txBody>
      </p:sp>
      <p:sp>
        <p:nvSpPr>
          <p:cNvPr id="5" name="Slayt Numarası Yer Tutucusu 4"/>
          <p:cNvSpPr>
            <a:spLocks noGrp="1"/>
          </p:cNvSpPr>
          <p:nvPr>
            <p:ph type="sldNum" sz="quarter" idx="10"/>
          </p:nvPr>
        </p:nvSpPr>
        <p:spPr/>
        <p:txBody>
          <a:bodyPr/>
          <a:lstStyle/>
          <a:p>
            <a:fld id="{8B45CB17-2215-46F4-AEA0-E973F21DFAF5}" type="slidenum">
              <a:rPr lang="tr-TR" smtClean="0"/>
              <a:t>24</a:t>
            </a:fld>
            <a:endParaRPr lang="tr-TR"/>
          </a:p>
        </p:txBody>
      </p:sp>
    </p:spTree>
    <p:extLst>
      <p:ext uri="{BB962C8B-B14F-4D97-AF65-F5344CB8AC3E}">
        <p14:creationId xmlns:p14="http://schemas.microsoft.com/office/powerpoint/2010/main" val="166861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073400" y="552450"/>
            <a:ext cx="3692525" cy="2768600"/>
          </a:xfrm>
        </p:spPr>
      </p:sp>
      <p:sp>
        <p:nvSpPr>
          <p:cNvPr id="3" name="Not Yer Tutucusu 2"/>
          <p:cNvSpPr>
            <a:spLocks noGrp="1"/>
          </p:cNvSpPr>
          <p:nvPr>
            <p:ph type="body" idx="1"/>
          </p:nvPr>
        </p:nvSpPr>
        <p:spPr/>
        <p:txBody>
          <a:bodyPr/>
          <a:lstStyle/>
          <a:p>
            <a:endParaRPr lang="tr-TR"/>
          </a:p>
        </p:txBody>
      </p:sp>
      <p:sp>
        <p:nvSpPr>
          <p:cNvPr id="5" name="Slayt Numarası Yer Tutucusu 4"/>
          <p:cNvSpPr>
            <a:spLocks noGrp="1"/>
          </p:cNvSpPr>
          <p:nvPr>
            <p:ph type="sldNum" sz="quarter" idx="10"/>
          </p:nvPr>
        </p:nvSpPr>
        <p:spPr/>
        <p:txBody>
          <a:bodyPr/>
          <a:lstStyle/>
          <a:p>
            <a:fld id="{8B45CB17-2215-46F4-AEA0-E973F21DFAF5}" type="slidenum">
              <a:rPr lang="tr-TR" smtClean="0"/>
              <a:t>25</a:t>
            </a:fld>
            <a:endParaRPr lang="tr-TR"/>
          </a:p>
        </p:txBody>
      </p:sp>
    </p:spTree>
    <p:extLst>
      <p:ext uri="{BB962C8B-B14F-4D97-AF65-F5344CB8AC3E}">
        <p14:creationId xmlns:p14="http://schemas.microsoft.com/office/powerpoint/2010/main" val="78967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073400" y="552450"/>
            <a:ext cx="3692525" cy="2768600"/>
          </a:xfrm>
        </p:spPr>
      </p:sp>
      <p:sp>
        <p:nvSpPr>
          <p:cNvPr id="3" name="Not Yer Tutucusu 2"/>
          <p:cNvSpPr>
            <a:spLocks noGrp="1"/>
          </p:cNvSpPr>
          <p:nvPr>
            <p:ph type="body" idx="1"/>
          </p:nvPr>
        </p:nvSpPr>
        <p:spPr/>
        <p:txBody>
          <a:bodyPr/>
          <a:lstStyle/>
          <a:p>
            <a:endParaRPr lang="tr-TR"/>
          </a:p>
        </p:txBody>
      </p:sp>
      <p:sp>
        <p:nvSpPr>
          <p:cNvPr id="5" name="Slayt Numarası Yer Tutucusu 4"/>
          <p:cNvSpPr>
            <a:spLocks noGrp="1"/>
          </p:cNvSpPr>
          <p:nvPr>
            <p:ph type="sldNum" sz="quarter" idx="10"/>
          </p:nvPr>
        </p:nvSpPr>
        <p:spPr/>
        <p:txBody>
          <a:bodyPr/>
          <a:lstStyle/>
          <a:p>
            <a:fld id="{8B45CB17-2215-46F4-AEA0-E973F21DFAF5}" type="slidenum">
              <a:rPr lang="tr-TR" smtClean="0"/>
              <a:t>26</a:t>
            </a:fld>
            <a:endParaRPr lang="tr-TR"/>
          </a:p>
        </p:txBody>
      </p:sp>
    </p:spTree>
    <p:extLst>
      <p:ext uri="{BB962C8B-B14F-4D97-AF65-F5344CB8AC3E}">
        <p14:creationId xmlns:p14="http://schemas.microsoft.com/office/powerpoint/2010/main" val="401307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073400" y="552450"/>
            <a:ext cx="3692525" cy="2768600"/>
          </a:xfrm>
        </p:spPr>
      </p:sp>
      <p:sp>
        <p:nvSpPr>
          <p:cNvPr id="3" name="Not Yer Tutucusu 2"/>
          <p:cNvSpPr>
            <a:spLocks noGrp="1"/>
          </p:cNvSpPr>
          <p:nvPr>
            <p:ph type="body" idx="1"/>
          </p:nvPr>
        </p:nvSpPr>
        <p:spPr/>
        <p:txBody>
          <a:bodyPr/>
          <a:lstStyle/>
          <a:p>
            <a:endParaRPr lang="tr-TR"/>
          </a:p>
        </p:txBody>
      </p:sp>
      <p:sp>
        <p:nvSpPr>
          <p:cNvPr id="5" name="Slayt Numarası Yer Tutucusu 4"/>
          <p:cNvSpPr>
            <a:spLocks noGrp="1"/>
          </p:cNvSpPr>
          <p:nvPr>
            <p:ph type="sldNum" sz="quarter" idx="10"/>
          </p:nvPr>
        </p:nvSpPr>
        <p:spPr/>
        <p:txBody>
          <a:bodyPr/>
          <a:lstStyle/>
          <a:p>
            <a:fld id="{8B45CB17-2215-46F4-AEA0-E973F21DFAF5}" type="slidenum">
              <a:rPr lang="tr-TR" smtClean="0"/>
              <a:t>27</a:t>
            </a:fld>
            <a:endParaRPr lang="tr-TR"/>
          </a:p>
        </p:txBody>
      </p:sp>
    </p:spTree>
    <p:extLst>
      <p:ext uri="{BB962C8B-B14F-4D97-AF65-F5344CB8AC3E}">
        <p14:creationId xmlns:p14="http://schemas.microsoft.com/office/powerpoint/2010/main" val="420897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5BB1A7C-4FE1-4C2E-B7FA-68411C1A06CB}" type="datetime1">
              <a:rPr lang="tr-TR" smtClean="0"/>
              <a:pPr/>
              <a:t>13.07.2020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51042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47EAFE6-6687-4CF1-BBEE-DD1A9A2DDFB2}" type="datetime1">
              <a:rPr lang="tr-TR" smtClean="0"/>
              <a:pPr/>
              <a:t>13.07.2020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30350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19AFF7C-D8F1-4484-8B80-0F22CB66BCE9}" type="datetime1">
              <a:rPr lang="tr-TR" smtClean="0"/>
              <a:pPr/>
              <a:t>13.07.2020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268346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586B1E-C987-4A3C-A04F-6B32AEA96EEF}" type="datetime1">
              <a:rPr lang="tr-TR" smtClean="0"/>
              <a:pPr/>
              <a:t>13.07.2020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74404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946EA24-00F0-45F2-BBCA-EA2FA41D7F84}" type="datetime1">
              <a:rPr lang="tr-TR" smtClean="0"/>
              <a:pPr/>
              <a:t>13.07.2020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261103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5E8FF0-C990-4666-A4B9-53E52B94F86D}" type="datetime1">
              <a:rPr lang="tr-TR" smtClean="0"/>
              <a:pPr/>
              <a:t>13.07.2020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309002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FBC6E62-BF2C-4EF5-8BC5-5995751912B8}" type="datetime1">
              <a:rPr lang="tr-TR" smtClean="0"/>
              <a:pPr/>
              <a:t>13.07.2020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325123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B213FCA-0660-42CA-8B70-4B56ACC59C91}" type="datetime1">
              <a:rPr lang="tr-TR" smtClean="0"/>
              <a:pPr/>
              <a:t>13.07.2020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281066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E42B920-86B1-49E3-8976-09A3FC287A22}" type="datetime1">
              <a:rPr lang="tr-TR" smtClean="0"/>
              <a:pPr/>
              <a:t>13.07.2020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140808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220124-DF76-475E-83A8-94EA48EAE4B5}" type="datetime1">
              <a:rPr lang="tr-TR" smtClean="0"/>
              <a:pPr/>
              <a:t>13.07.2020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371686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06E3645-7493-4CBD-BDB3-8A53024ABF79}" type="datetime1">
              <a:rPr lang="tr-TR" smtClean="0"/>
              <a:pPr/>
              <a:t>13.07.2020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5F4AEF-C009-4BAB-B04C-BB7C969B5495}" type="slidenum">
              <a:rPr lang="tr-TR" smtClean="0"/>
              <a:pPr/>
              <a:t>‹#›</a:t>
            </a:fld>
            <a:endParaRPr lang="tr-TR"/>
          </a:p>
        </p:txBody>
      </p:sp>
    </p:spTree>
    <p:extLst>
      <p:ext uri="{BB962C8B-B14F-4D97-AF65-F5344CB8AC3E}">
        <p14:creationId xmlns:p14="http://schemas.microsoft.com/office/powerpoint/2010/main" val="200557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BCCB-9E1F-49AD-8EFE-61183372874A}" type="datetime1">
              <a:rPr lang="tr-TR" smtClean="0"/>
              <a:pPr/>
              <a:t>13.07.2020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F4AEF-C009-4BAB-B04C-BB7C969B5495}" type="slidenum">
              <a:rPr lang="tr-TR" smtClean="0"/>
              <a:pPr/>
              <a:t>‹#›</a:t>
            </a:fld>
            <a:endParaRPr lang="tr-TR"/>
          </a:p>
        </p:txBody>
      </p:sp>
    </p:spTree>
    <p:extLst>
      <p:ext uri="{BB962C8B-B14F-4D97-AF65-F5344CB8AC3E}">
        <p14:creationId xmlns:p14="http://schemas.microsoft.com/office/powerpoint/2010/main" val="661555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2" Type="http://schemas.openxmlformats.org/officeDocument/2006/relationships/notesSlide" Target="../notesSlides/notesSlide2.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image" Target="../media/image2.png"/><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2.png"/><Relationship Id="rId18" Type="http://schemas.microsoft.com/office/2007/relationships/diagramDrawing" Target="../diagrams/drawing10.xml"/><Relationship Id="rId26" Type="http://schemas.openxmlformats.org/officeDocument/2006/relationships/diagramQuickStyle" Target="../diagrams/quickStyle12.xml"/><Relationship Id="rId3" Type="http://schemas.openxmlformats.org/officeDocument/2006/relationships/diagramData" Target="../diagrams/data8.xml"/><Relationship Id="rId21" Type="http://schemas.openxmlformats.org/officeDocument/2006/relationships/diagramQuickStyle" Target="../diagrams/quickStyle11.xml"/><Relationship Id="rId7" Type="http://schemas.microsoft.com/office/2007/relationships/diagramDrawing" Target="../diagrams/drawing8.xml"/><Relationship Id="rId12" Type="http://schemas.microsoft.com/office/2007/relationships/diagramDrawing" Target="../diagrams/drawing9.xml"/><Relationship Id="rId17" Type="http://schemas.openxmlformats.org/officeDocument/2006/relationships/diagramColors" Target="../diagrams/colors10.xml"/><Relationship Id="rId25" Type="http://schemas.openxmlformats.org/officeDocument/2006/relationships/diagramLayout" Target="../diagrams/layout12.xml"/><Relationship Id="rId2" Type="http://schemas.openxmlformats.org/officeDocument/2006/relationships/notesSlide" Target="../notesSlides/notesSlide3.xml"/><Relationship Id="rId16" Type="http://schemas.openxmlformats.org/officeDocument/2006/relationships/diagramQuickStyle" Target="../diagrams/quickStyle10.xml"/><Relationship Id="rId20" Type="http://schemas.openxmlformats.org/officeDocument/2006/relationships/diagramLayout" Target="../diagrams/layout11.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24" Type="http://schemas.openxmlformats.org/officeDocument/2006/relationships/diagramData" Target="../diagrams/data12.xml"/><Relationship Id="rId5" Type="http://schemas.openxmlformats.org/officeDocument/2006/relationships/diagramQuickStyle" Target="../diagrams/quickStyle8.xml"/><Relationship Id="rId15" Type="http://schemas.openxmlformats.org/officeDocument/2006/relationships/diagramLayout" Target="../diagrams/layout10.xml"/><Relationship Id="rId23" Type="http://schemas.microsoft.com/office/2007/relationships/diagramDrawing" Target="../diagrams/drawing11.xml"/><Relationship Id="rId28" Type="http://schemas.microsoft.com/office/2007/relationships/diagramDrawing" Target="../diagrams/drawing12.xml"/><Relationship Id="rId10" Type="http://schemas.openxmlformats.org/officeDocument/2006/relationships/diagramQuickStyle" Target="../diagrams/quickStyle9.xml"/><Relationship Id="rId19" Type="http://schemas.openxmlformats.org/officeDocument/2006/relationships/diagramData" Target="../diagrams/data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Data" Target="../diagrams/data10.xml"/><Relationship Id="rId22" Type="http://schemas.openxmlformats.org/officeDocument/2006/relationships/diagramColors" Target="../diagrams/colors11.xml"/><Relationship Id="rId27" Type="http://schemas.openxmlformats.org/officeDocument/2006/relationships/diagramColors" Target="../diagrams/colors1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2.png"/><Relationship Id="rId18" Type="http://schemas.microsoft.com/office/2007/relationships/diagramDrawing" Target="../diagrams/drawing15.xml"/><Relationship Id="rId26" Type="http://schemas.openxmlformats.org/officeDocument/2006/relationships/diagramQuickStyle" Target="../diagrams/quickStyle17.xml"/><Relationship Id="rId3" Type="http://schemas.openxmlformats.org/officeDocument/2006/relationships/diagramData" Target="../diagrams/data13.xml"/><Relationship Id="rId21" Type="http://schemas.openxmlformats.org/officeDocument/2006/relationships/diagramQuickStyle" Target="../diagrams/quickStyle16.xml"/><Relationship Id="rId7" Type="http://schemas.microsoft.com/office/2007/relationships/diagramDrawing" Target="../diagrams/drawing13.xml"/><Relationship Id="rId12" Type="http://schemas.microsoft.com/office/2007/relationships/diagramDrawing" Target="../diagrams/drawing14.xml"/><Relationship Id="rId17" Type="http://schemas.openxmlformats.org/officeDocument/2006/relationships/diagramColors" Target="../diagrams/colors15.xml"/><Relationship Id="rId25" Type="http://schemas.openxmlformats.org/officeDocument/2006/relationships/diagramLayout" Target="../diagrams/layout17.xml"/><Relationship Id="rId2" Type="http://schemas.openxmlformats.org/officeDocument/2006/relationships/notesSlide" Target="../notesSlides/notesSlide4.xml"/><Relationship Id="rId16" Type="http://schemas.openxmlformats.org/officeDocument/2006/relationships/diagramQuickStyle" Target="../diagrams/quickStyle15.xml"/><Relationship Id="rId20" Type="http://schemas.openxmlformats.org/officeDocument/2006/relationships/diagramLayout" Target="../diagrams/layout16.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24" Type="http://schemas.openxmlformats.org/officeDocument/2006/relationships/diagramData" Target="../diagrams/data17.xml"/><Relationship Id="rId5" Type="http://schemas.openxmlformats.org/officeDocument/2006/relationships/diagramQuickStyle" Target="../diagrams/quickStyle13.xml"/><Relationship Id="rId15" Type="http://schemas.openxmlformats.org/officeDocument/2006/relationships/diagramLayout" Target="../diagrams/layout15.xml"/><Relationship Id="rId23" Type="http://schemas.microsoft.com/office/2007/relationships/diagramDrawing" Target="../diagrams/drawing16.xml"/><Relationship Id="rId28" Type="http://schemas.microsoft.com/office/2007/relationships/diagramDrawing" Target="../diagrams/drawing17.xml"/><Relationship Id="rId10" Type="http://schemas.openxmlformats.org/officeDocument/2006/relationships/diagramQuickStyle" Target="../diagrams/quickStyle14.xml"/><Relationship Id="rId19" Type="http://schemas.openxmlformats.org/officeDocument/2006/relationships/diagramData" Target="../diagrams/data16.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Data" Target="../diagrams/data15.xml"/><Relationship Id="rId22" Type="http://schemas.openxmlformats.org/officeDocument/2006/relationships/diagramColors" Target="../diagrams/colors16.xml"/><Relationship Id="rId27" Type="http://schemas.openxmlformats.org/officeDocument/2006/relationships/diagramColors" Target="../diagrams/colors1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7.jp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2.png"/><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cstate="print"/>
          <a:stretch>
            <a:fillRect/>
          </a:stretch>
        </p:blipFill>
        <p:spPr>
          <a:xfrm>
            <a:off x="683568" y="1556791"/>
            <a:ext cx="7869440" cy="4608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Metin kutusu 4"/>
          <p:cNvSpPr txBox="1"/>
          <p:nvPr/>
        </p:nvSpPr>
        <p:spPr>
          <a:xfrm>
            <a:off x="2771800" y="374913"/>
            <a:ext cx="6069240" cy="461665"/>
          </a:xfrm>
          <a:prstGeom prst="rect">
            <a:avLst/>
          </a:prstGeom>
          <a:noFill/>
        </p:spPr>
        <p:txBody>
          <a:bodyPr wrap="square" rtlCol="0">
            <a:spAutoFit/>
          </a:bodyPr>
          <a:lstStyle/>
          <a:p>
            <a:r>
              <a:rPr lang="tr-T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İzmir Çevre ve Şehircilik İl Müdürlüğü</a:t>
            </a:r>
            <a:endPar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107504" y="-18407"/>
            <a:ext cx="1292889" cy="1248306"/>
          </a:xfrm>
          <a:prstGeom prst="rect">
            <a:avLst/>
          </a:prstGeom>
        </p:spPr>
      </p:pic>
      <p:sp>
        <p:nvSpPr>
          <p:cNvPr id="8" name="Metin kutusu 7"/>
          <p:cNvSpPr txBox="1"/>
          <p:nvPr/>
        </p:nvSpPr>
        <p:spPr>
          <a:xfrm>
            <a:off x="611560" y="3383993"/>
            <a:ext cx="4545796" cy="954107"/>
          </a:xfrm>
          <a:prstGeom prst="rect">
            <a:avLst/>
          </a:prstGeom>
          <a:noFill/>
        </p:spPr>
        <p:txBody>
          <a:bodyPr wrap="none" rtlCol="0">
            <a:spAutoFit/>
          </a:bodyPr>
          <a:lstStyle/>
          <a:p>
            <a:pPr algn="ctr"/>
            <a:r>
              <a:rPr lang="tr-TR"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İzmir Afet Müdahale Planı</a:t>
            </a:r>
          </a:p>
          <a:p>
            <a:pPr algn="ctr"/>
            <a:r>
              <a:rPr lang="tr-TR"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Hasar Tespit Çalışma Grubu</a:t>
            </a:r>
            <a:endParaRPr lang="tr-TR"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77736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771800" y="1220055"/>
            <a:ext cx="2913105" cy="523220"/>
          </a:xfrm>
          <a:prstGeom prst="rect">
            <a:avLst/>
          </a:prstGeom>
          <a:noFill/>
        </p:spPr>
        <p:txBody>
          <a:bodyPr wrap="none" rtlCol="0">
            <a:spAutoFit/>
          </a:bodyPr>
          <a:lstStyle/>
          <a:p>
            <a:r>
              <a:rPr lang="tr-TR" sz="2800" b="1" dirty="0">
                <a:solidFill>
                  <a:schemeClr val="accent6">
                    <a:lumMod val="75000"/>
                  </a:schemeClr>
                </a:solidFill>
              </a:rPr>
              <a:t>Plandaki Yenilikler</a:t>
            </a:r>
          </a:p>
        </p:txBody>
      </p:sp>
      <p:sp>
        <p:nvSpPr>
          <p:cNvPr id="9" name="Metin kutusu 8"/>
          <p:cNvSpPr txBox="1"/>
          <p:nvPr/>
        </p:nvSpPr>
        <p:spPr>
          <a:xfrm>
            <a:off x="251520" y="1772816"/>
            <a:ext cx="8772311" cy="4708981"/>
          </a:xfrm>
          <a:prstGeom prst="rect">
            <a:avLst/>
          </a:prstGeom>
          <a:noFill/>
        </p:spPr>
        <p:txBody>
          <a:bodyPr wrap="square" rtlCol="0">
            <a:spAutoFit/>
          </a:bodyPr>
          <a:lstStyle/>
          <a:p>
            <a:pPr algn="just" fontAlgn="auto">
              <a:spcBef>
                <a:spcPts val="0"/>
              </a:spcBef>
              <a:spcAft>
                <a:spcPts val="0"/>
              </a:spcAft>
              <a:defRPr/>
            </a:pPr>
            <a:r>
              <a:rPr lang="tr-TR" sz="2000" b="1" dirty="0">
                <a:solidFill>
                  <a:srgbClr val="002060"/>
                </a:solidFill>
              </a:rPr>
              <a:t>Ulusal ve yerel düzeyde,  olay türü ve ölçeğine göre esnek yapıda müdahale organizasyon  </a:t>
            </a:r>
            <a:r>
              <a:rPr lang="tr-TR" sz="2000" b="1" dirty="0" smtClean="0">
                <a:solidFill>
                  <a:srgbClr val="002060"/>
                </a:solidFill>
              </a:rPr>
              <a:t>sistemi oluşturuldu.</a:t>
            </a:r>
          </a:p>
          <a:p>
            <a:pPr algn="just">
              <a:defRPr/>
            </a:pPr>
            <a:r>
              <a:rPr lang="tr-TR" sz="2000" b="1" dirty="0">
                <a:solidFill>
                  <a:schemeClr val="bg2">
                    <a:lumMod val="50000"/>
                  </a:schemeClr>
                </a:solidFill>
              </a:rPr>
              <a:t>Dünyadaki müdahale çalışmaları incelenerek organizasyon sisteminde operasyon, bilgi ve planlama, lojistik ve bakım, finans ve idari işler servisleri yapılandırıldı</a:t>
            </a:r>
            <a:r>
              <a:rPr lang="tr-TR" sz="2000" b="1" dirty="0" smtClean="0">
                <a:solidFill>
                  <a:schemeClr val="bg2">
                    <a:lumMod val="50000"/>
                  </a:schemeClr>
                </a:solidFill>
              </a:rPr>
              <a:t>.</a:t>
            </a:r>
          </a:p>
          <a:p>
            <a:pPr algn="just">
              <a:defRPr/>
            </a:pPr>
            <a:r>
              <a:rPr lang="tr-TR" sz="2000" b="1" dirty="0">
                <a:solidFill>
                  <a:srgbClr val="002060"/>
                </a:solidFill>
              </a:rPr>
              <a:t>Olay seviyeleri  afet etki derecesine göre  belirlendi</a:t>
            </a:r>
            <a:r>
              <a:rPr lang="tr-TR" sz="2000" b="1" dirty="0" smtClean="0">
                <a:solidFill>
                  <a:srgbClr val="002060"/>
                </a:solidFill>
              </a:rPr>
              <a:t>.</a:t>
            </a:r>
          </a:p>
          <a:p>
            <a:pPr algn="just">
              <a:defRPr/>
            </a:pPr>
            <a:r>
              <a:rPr lang="tr-TR" sz="2000" b="1" dirty="0">
                <a:solidFill>
                  <a:schemeClr val="bg2">
                    <a:lumMod val="50000"/>
                  </a:schemeClr>
                </a:solidFill>
                <a:cs typeface="Times New Roman" pitchFamily="18" charset="0"/>
              </a:rPr>
              <a:t>Koordinasyon düzeyleri  ve fonksiyonları olay seviyesine göre oluşturuldu</a:t>
            </a:r>
            <a:r>
              <a:rPr lang="tr-TR" sz="2000" b="1" dirty="0" smtClean="0">
                <a:solidFill>
                  <a:schemeClr val="bg2">
                    <a:lumMod val="50000"/>
                  </a:schemeClr>
                </a:solidFill>
                <a:cs typeface="Times New Roman" pitchFamily="18" charset="0"/>
              </a:rPr>
              <a:t>.</a:t>
            </a:r>
          </a:p>
          <a:p>
            <a:pPr algn="just">
              <a:defRPr/>
            </a:pPr>
            <a:r>
              <a:rPr lang="tr-TR" sz="2000" b="1" dirty="0">
                <a:solidFill>
                  <a:srgbClr val="002060"/>
                </a:solidFill>
                <a:cs typeface="Times New Roman" pitchFamily="18" charset="0"/>
              </a:rPr>
              <a:t>Müdahale çalışmalarında görev alacak hizmet grupları ve koordinasyon birimlerine ait rolleri ve sorumlulukları  bakanlıklar bazında belirlendi. (Bütünleşik Afet Yönetim Sistemi</a:t>
            </a:r>
            <a:r>
              <a:rPr lang="tr-TR" sz="2000" b="1" dirty="0" smtClean="0">
                <a:solidFill>
                  <a:srgbClr val="002060"/>
                </a:solidFill>
                <a:cs typeface="Times New Roman" pitchFamily="18" charset="0"/>
              </a:rPr>
              <a:t>)</a:t>
            </a:r>
          </a:p>
          <a:p>
            <a:pPr algn="just">
              <a:defRPr/>
            </a:pPr>
            <a:r>
              <a:rPr lang="tr-TR" sz="2000" b="1" dirty="0">
                <a:solidFill>
                  <a:schemeClr val="bg2">
                    <a:lumMod val="50000"/>
                  </a:schemeClr>
                </a:solidFill>
              </a:rPr>
              <a:t>Afet öncesinde risk azaltma çalışmaları esas alınarak, Kriz Yönetimi Sisteminden, Risk Yönetimi Sistemine geçiş hedeflendi</a:t>
            </a:r>
            <a:r>
              <a:rPr lang="tr-TR" sz="2000" b="1" dirty="0" smtClean="0">
                <a:solidFill>
                  <a:schemeClr val="bg2">
                    <a:lumMod val="50000"/>
                  </a:schemeClr>
                </a:solidFill>
              </a:rPr>
              <a:t>.</a:t>
            </a:r>
          </a:p>
          <a:p>
            <a:pPr algn="just">
              <a:defRPr/>
            </a:pPr>
            <a:r>
              <a:rPr lang="tr-TR" sz="2000" b="1" dirty="0">
                <a:solidFill>
                  <a:srgbClr val="002060"/>
                </a:solidFill>
                <a:cs typeface="Times New Roman" pitchFamily="18" charset="0"/>
              </a:rPr>
              <a:t>Ulusal Düzeyde Afet Yönetim ve Karar Destek Sistemi (AYDES) ile desteklenen bir planlama olması hedeflendi</a:t>
            </a:r>
            <a:r>
              <a:rPr lang="tr-TR" sz="2000" b="1" dirty="0" smtClean="0">
                <a:solidFill>
                  <a:srgbClr val="002060"/>
                </a:solidFill>
                <a:cs typeface="Times New Roman" pitchFamily="18" charset="0"/>
              </a:rPr>
              <a:t>.</a:t>
            </a:r>
          </a:p>
          <a:p>
            <a:pPr algn="just">
              <a:defRPr/>
            </a:pPr>
            <a:r>
              <a:rPr lang="tr-TR" sz="2000" b="1" dirty="0">
                <a:solidFill>
                  <a:schemeClr val="bg2">
                    <a:lumMod val="50000"/>
                  </a:schemeClr>
                </a:solidFill>
              </a:rPr>
              <a:t>Afet öncesi, sırası ve sonrası olmak üzere  yapılacak çalışmalar  tanımlandı</a:t>
            </a:r>
            <a:r>
              <a:rPr lang="tr-TR" sz="2000" b="1" dirty="0" smtClean="0">
                <a:solidFill>
                  <a:schemeClr val="bg2">
                    <a:lumMod val="50000"/>
                  </a:schemeClr>
                </a:solidFill>
              </a:rPr>
              <a:t>.</a:t>
            </a:r>
          </a:p>
          <a:p>
            <a:pPr algn="just">
              <a:defRPr/>
            </a:pPr>
            <a:r>
              <a:rPr lang="tr-TR" sz="2000" b="1" dirty="0">
                <a:solidFill>
                  <a:srgbClr val="002060"/>
                </a:solidFill>
                <a:cs typeface="Times New Roman" pitchFamily="18" charset="0"/>
              </a:rPr>
              <a:t>Birkaç ili etkileyecek muhtemel afet durumunda destek illeri belirlendi</a:t>
            </a:r>
            <a:r>
              <a:rPr lang="tr-TR" sz="2000" b="1" dirty="0" smtClean="0">
                <a:solidFill>
                  <a:srgbClr val="002060"/>
                </a:solidFill>
                <a:cs typeface="Times New Roman" pitchFamily="18" charset="0"/>
              </a:rPr>
              <a:t>.</a:t>
            </a:r>
            <a:endParaRPr lang="tr-TR" sz="2000" b="1" dirty="0">
              <a:solidFill>
                <a:srgbClr val="002060"/>
              </a:solidFill>
            </a:endParaRPr>
          </a:p>
        </p:txBody>
      </p:sp>
      <p:sp>
        <p:nvSpPr>
          <p:cNvPr id="33" name="Metin kutusu 32"/>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34" name="Resim 33"/>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35" name="Metin kutusu 34"/>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9760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489563" y="1411902"/>
            <a:ext cx="4367734" cy="523220"/>
          </a:xfrm>
          <a:prstGeom prst="rect">
            <a:avLst/>
          </a:prstGeom>
          <a:noFill/>
        </p:spPr>
        <p:txBody>
          <a:bodyPr wrap="none" rtlCol="0">
            <a:spAutoFit/>
          </a:bodyPr>
          <a:lstStyle/>
          <a:p>
            <a:r>
              <a:rPr lang="tr-TR" sz="2800" b="1" dirty="0">
                <a:solidFill>
                  <a:schemeClr val="accent6">
                    <a:lumMod val="75000"/>
                  </a:schemeClr>
                </a:solidFill>
              </a:rPr>
              <a:t>Yerel Düzey Yönetim Sistemi</a:t>
            </a:r>
          </a:p>
        </p:txBody>
      </p:sp>
      <p:sp>
        <p:nvSpPr>
          <p:cNvPr id="2" name="Yuvarlatılmış Dikdörtgen 1"/>
          <p:cNvSpPr/>
          <p:nvPr/>
        </p:nvSpPr>
        <p:spPr>
          <a:xfrm>
            <a:off x="2977678" y="2593841"/>
            <a:ext cx="2016224" cy="11357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İl Afet ve Acil Durum Yönetim Merkezi</a:t>
            </a:r>
            <a:endParaRPr lang="tr-TR" dirty="0"/>
          </a:p>
        </p:txBody>
      </p:sp>
      <p:cxnSp>
        <p:nvCxnSpPr>
          <p:cNvPr id="8" name="Düz Ok Bağlayıcısı 7"/>
          <p:cNvCxnSpPr>
            <a:stCxn id="2" idx="2"/>
          </p:cNvCxnSpPr>
          <p:nvPr/>
        </p:nvCxnSpPr>
        <p:spPr>
          <a:xfrm>
            <a:off x="3985790" y="3729589"/>
            <a:ext cx="6005"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Yuvarlatılmış Dikdörtgen 13"/>
          <p:cNvSpPr/>
          <p:nvPr/>
        </p:nvSpPr>
        <p:spPr>
          <a:xfrm>
            <a:off x="2983683" y="4265902"/>
            <a:ext cx="2016224" cy="56787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dirty="0" smtClean="0"/>
              <a:t>Çalışma Grupları</a:t>
            </a:r>
            <a:endParaRPr lang="tr-TR" dirty="0"/>
          </a:p>
        </p:txBody>
      </p:sp>
      <p:cxnSp>
        <p:nvCxnSpPr>
          <p:cNvPr id="10" name="Dirsek Bağlayıcısı 9"/>
          <p:cNvCxnSpPr/>
          <p:nvPr/>
        </p:nvCxnSpPr>
        <p:spPr>
          <a:xfrm rot="5400000">
            <a:off x="2890707" y="4926752"/>
            <a:ext cx="840029" cy="654077"/>
          </a:xfrm>
          <a:prstGeom prst="bentConnector3">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Dirsek Bağlayıcısı 15"/>
          <p:cNvCxnSpPr/>
          <p:nvPr/>
        </p:nvCxnSpPr>
        <p:spPr>
          <a:xfrm rot="16200000" flipH="1">
            <a:off x="4254030" y="4926807"/>
            <a:ext cx="838800" cy="655200"/>
          </a:xfrm>
          <a:prstGeom prst="bentConnector3">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Köşeli Çift Ayraç 18"/>
          <p:cNvSpPr/>
          <p:nvPr/>
        </p:nvSpPr>
        <p:spPr>
          <a:xfrm rot="5400000">
            <a:off x="2421274" y="5325012"/>
            <a:ext cx="1207456" cy="1360654"/>
          </a:xfrm>
          <a:prstGeom prst="chevron">
            <a:avLst/>
          </a:prstGeom>
        </p:spPr>
        <p:style>
          <a:lnRef idx="0">
            <a:schemeClr val="accent3"/>
          </a:lnRef>
          <a:fillRef idx="3">
            <a:schemeClr val="accent3"/>
          </a:fillRef>
          <a:effectRef idx="3">
            <a:schemeClr val="accent3"/>
          </a:effectRef>
          <a:fontRef idx="minor">
            <a:schemeClr val="lt1"/>
          </a:fontRef>
        </p:style>
        <p:txBody>
          <a:bodyPr vert="vert270" rtlCol="0" anchor="ctr"/>
          <a:lstStyle/>
          <a:p>
            <a:pPr algn="ctr"/>
            <a:endParaRPr lang="tr-TR" sz="2400" dirty="0" smtClean="0">
              <a:solidFill>
                <a:schemeClr val="tx1"/>
              </a:solidFill>
            </a:endParaRPr>
          </a:p>
          <a:p>
            <a:pPr algn="ctr"/>
            <a:r>
              <a:rPr lang="tr-TR" sz="1400" dirty="0" smtClean="0">
                <a:solidFill>
                  <a:schemeClr val="tx1"/>
                </a:solidFill>
              </a:rPr>
              <a:t>Operasyon Ekipleri</a:t>
            </a:r>
            <a:endParaRPr lang="tr-TR" sz="1400" dirty="0">
              <a:solidFill>
                <a:schemeClr val="tx1"/>
              </a:solidFill>
            </a:endParaRPr>
          </a:p>
        </p:txBody>
      </p:sp>
      <p:sp>
        <p:nvSpPr>
          <p:cNvPr id="23" name="Köşeli Çift Ayraç 22"/>
          <p:cNvSpPr/>
          <p:nvPr/>
        </p:nvSpPr>
        <p:spPr>
          <a:xfrm rot="5400000">
            <a:off x="4390174" y="5266841"/>
            <a:ext cx="1207456" cy="1360654"/>
          </a:xfrm>
          <a:prstGeom prst="chevron">
            <a:avLst/>
          </a:prstGeom>
        </p:spPr>
        <p:style>
          <a:lnRef idx="0">
            <a:schemeClr val="accent3"/>
          </a:lnRef>
          <a:fillRef idx="3">
            <a:schemeClr val="accent3"/>
          </a:fillRef>
          <a:effectRef idx="3">
            <a:schemeClr val="accent3"/>
          </a:effectRef>
          <a:fontRef idx="minor">
            <a:schemeClr val="lt1"/>
          </a:fontRef>
        </p:style>
        <p:txBody>
          <a:bodyPr vert="vert270" rtlCol="0" anchor="ctr"/>
          <a:lstStyle/>
          <a:p>
            <a:pPr algn="ctr"/>
            <a:endParaRPr lang="tr-TR" sz="2400" dirty="0" smtClean="0">
              <a:solidFill>
                <a:schemeClr val="tx1"/>
              </a:solidFill>
            </a:endParaRPr>
          </a:p>
          <a:p>
            <a:pPr algn="ctr"/>
            <a:r>
              <a:rPr lang="tr-TR" sz="1400" dirty="0" smtClean="0">
                <a:solidFill>
                  <a:schemeClr val="tx1"/>
                </a:solidFill>
              </a:rPr>
              <a:t>Lojistik</a:t>
            </a:r>
          </a:p>
          <a:p>
            <a:pPr algn="ctr"/>
            <a:r>
              <a:rPr lang="tr-TR" sz="1400" dirty="0" smtClean="0">
                <a:solidFill>
                  <a:schemeClr val="tx1"/>
                </a:solidFill>
              </a:rPr>
              <a:t>Ekipleri</a:t>
            </a:r>
            <a:endParaRPr lang="tr-TR" sz="1400" dirty="0">
              <a:solidFill>
                <a:schemeClr val="tx1"/>
              </a:solidFill>
            </a:endParaRPr>
          </a:p>
        </p:txBody>
      </p:sp>
      <p:sp>
        <p:nvSpPr>
          <p:cNvPr id="27" name="Yuvarlatılmış Dikdörtgen 26"/>
          <p:cNvSpPr/>
          <p:nvPr/>
        </p:nvSpPr>
        <p:spPr>
          <a:xfrm>
            <a:off x="45190" y="3161715"/>
            <a:ext cx="2273294" cy="1347094"/>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tr-TR" dirty="0"/>
          </a:p>
        </p:txBody>
      </p:sp>
      <p:cxnSp>
        <p:nvCxnSpPr>
          <p:cNvPr id="21" name="Düz Ok Bağlayıcısı 20"/>
          <p:cNvCxnSpPr/>
          <p:nvPr/>
        </p:nvCxnSpPr>
        <p:spPr>
          <a:xfrm>
            <a:off x="1232651" y="4549839"/>
            <a:ext cx="1085833" cy="1123966"/>
          </a:xfrm>
          <a:prstGeom prst="straightConnector1">
            <a:avLst/>
          </a:prstGeom>
          <a:ln w="412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Metin kutusu 27"/>
          <p:cNvSpPr txBox="1"/>
          <p:nvPr/>
        </p:nvSpPr>
        <p:spPr>
          <a:xfrm rot="2721666">
            <a:off x="1451471" y="4793078"/>
            <a:ext cx="838115" cy="369332"/>
          </a:xfrm>
          <a:prstGeom prst="rect">
            <a:avLst/>
          </a:prstGeom>
          <a:noFill/>
        </p:spPr>
        <p:txBody>
          <a:bodyPr wrap="none" rtlCol="0">
            <a:spAutoFit/>
          </a:bodyPr>
          <a:lstStyle/>
          <a:p>
            <a:r>
              <a:rPr lang="tr-TR" b="1" dirty="0" smtClean="0">
                <a:solidFill>
                  <a:schemeClr val="accent2"/>
                </a:solidFill>
              </a:rPr>
              <a:t>Destek</a:t>
            </a:r>
            <a:endParaRPr lang="tr-TR" b="1" dirty="0">
              <a:solidFill>
                <a:schemeClr val="accent2"/>
              </a:solidFill>
            </a:endParaRPr>
          </a:p>
        </p:txBody>
      </p:sp>
      <p:sp>
        <p:nvSpPr>
          <p:cNvPr id="29" name="Köşeli Çift Ayraç 28"/>
          <p:cNvSpPr/>
          <p:nvPr/>
        </p:nvSpPr>
        <p:spPr>
          <a:xfrm rot="5400000">
            <a:off x="613503" y="3139047"/>
            <a:ext cx="1207456" cy="1360654"/>
          </a:xfrm>
          <a:prstGeom prst="chevron">
            <a:avLst/>
          </a:prstGeom>
        </p:spPr>
        <p:style>
          <a:lnRef idx="0">
            <a:schemeClr val="accent3"/>
          </a:lnRef>
          <a:fillRef idx="3">
            <a:schemeClr val="accent3"/>
          </a:fillRef>
          <a:effectRef idx="3">
            <a:schemeClr val="accent3"/>
          </a:effectRef>
          <a:fontRef idx="minor">
            <a:schemeClr val="lt1"/>
          </a:fontRef>
        </p:style>
        <p:txBody>
          <a:bodyPr vert="vert270" rtlCol="0" anchor="ctr"/>
          <a:lstStyle/>
          <a:p>
            <a:pPr algn="ctr"/>
            <a:endParaRPr lang="tr-TR" sz="2400" dirty="0" smtClean="0">
              <a:solidFill>
                <a:schemeClr val="tx1"/>
              </a:solidFill>
            </a:endParaRPr>
          </a:p>
          <a:p>
            <a:pPr algn="ctr"/>
            <a:r>
              <a:rPr lang="tr-TR" sz="1400" dirty="0" smtClean="0">
                <a:solidFill>
                  <a:schemeClr val="tx1"/>
                </a:solidFill>
              </a:rPr>
              <a:t>Saha Destek Ekipleri</a:t>
            </a:r>
            <a:endParaRPr lang="tr-TR" sz="1000" dirty="0">
              <a:solidFill>
                <a:schemeClr val="tx1"/>
              </a:solidFill>
            </a:endParaRPr>
          </a:p>
        </p:txBody>
      </p:sp>
      <p:graphicFrame>
        <p:nvGraphicFramePr>
          <p:cNvPr id="30" name="Diyagram 29"/>
          <p:cNvGraphicFramePr/>
          <p:nvPr>
            <p:extLst>
              <p:ext uri="{D42A27DB-BD31-4B8C-83A1-F6EECF244321}">
                <p14:modId xmlns:p14="http://schemas.microsoft.com/office/powerpoint/2010/main" val="2556456354"/>
              </p:ext>
            </p:extLst>
          </p:nvPr>
        </p:nvGraphicFramePr>
        <p:xfrm>
          <a:off x="5641974" y="3717032"/>
          <a:ext cx="3515328" cy="2243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2" name="Düz Ok Bağlayıcısı 31"/>
          <p:cNvCxnSpPr>
            <a:stCxn id="2" idx="3"/>
          </p:cNvCxnSpPr>
          <p:nvPr/>
        </p:nvCxnSpPr>
        <p:spPr>
          <a:xfrm>
            <a:off x="4993902" y="3161715"/>
            <a:ext cx="1656184" cy="1104187"/>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rot="2061213">
            <a:off x="4820441" y="3205490"/>
            <a:ext cx="2030299" cy="523220"/>
          </a:xfrm>
          <a:prstGeom prst="rect">
            <a:avLst/>
          </a:prstGeom>
          <a:noFill/>
        </p:spPr>
        <p:txBody>
          <a:bodyPr wrap="none" rtlCol="0">
            <a:spAutoFit/>
          </a:bodyPr>
          <a:lstStyle/>
          <a:p>
            <a:pPr algn="ctr"/>
            <a:r>
              <a:rPr lang="tr-TR" sz="1400" b="1" dirty="0" smtClean="0"/>
              <a:t>Desteğin Koordinasyonu </a:t>
            </a:r>
          </a:p>
          <a:p>
            <a:pPr algn="ctr"/>
            <a:r>
              <a:rPr lang="tr-TR" sz="1400" b="1" dirty="0"/>
              <a:t>v</a:t>
            </a:r>
            <a:r>
              <a:rPr lang="tr-TR" sz="1400" b="1" dirty="0" smtClean="0"/>
              <a:t>e Yönetimi</a:t>
            </a:r>
            <a:endParaRPr lang="tr-TR" sz="1400" b="1" dirty="0"/>
          </a:p>
        </p:txBody>
      </p:sp>
      <p:sp>
        <p:nvSpPr>
          <p:cNvPr id="22" name="Yuvarlatılmış Dikdörtgen 21"/>
          <p:cNvSpPr/>
          <p:nvPr/>
        </p:nvSpPr>
        <p:spPr>
          <a:xfrm>
            <a:off x="6676191" y="3419778"/>
            <a:ext cx="1440160" cy="2839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smtClean="0"/>
              <a:t>Ulusal Düzey</a:t>
            </a:r>
            <a:endParaRPr lang="tr-TR" dirty="0"/>
          </a:p>
        </p:txBody>
      </p:sp>
      <p:sp>
        <p:nvSpPr>
          <p:cNvPr id="24" name="Yuvarlatılmış Dikdörtgen 23"/>
          <p:cNvSpPr/>
          <p:nvPr/>
        </p:nvSpPr>
        <p:spPr>
          <a:xfrm>
            <a:off x="461757" y="2789390"/>
            <a:ext cx="1440160" cy="2839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smtClean="0"/>
              <a:t>Ulusal Düzey</a:t>
            </a:r>
            <a:endParaRPr lang="tr-TR" dirty="0"/>
          </a:p>
        </p:txBody>
      </p:sp>
      <p:sp>
        <p:nvSpPr>
          <p:cNvPr id="31" name="Metin kutusu 30"/>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34" name="Resim 33"/>
          <p:cNvPicPr>
            <a:picLocks noChangeAspect="1"/>
          </p:cNvPicPr>
          <p:nvPr/>
        </p:nvPicPr>
        <p:blipFill rotWithShape="1">
          <a:blip r:embed="rId7"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35" name="Metin kutusu 34"/>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589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4109253" y="1108996"/>
            <a:ext cx="1204176" cy="523220"/>
          </a:xfrm>
          <a:prstGeom prst="rect">
            <a:avLst/>
          </a:prstGeom>
          <a:noFill/>
        </p:spPr>
        <p:txBody>
          <a:bodyPr wrap="none" rtlCol="0">
            <a:spAutoFit/>
          </a:bodyPr>
          <a:lstStyle/>
          <a:p>
            <a:r>
              <a:rPr lang="tr-TR" sz="2800" b="1" dirty="0">
                <a:solidFill>
                  <a:schemeClr val="accent6">
                    <a:lumMod val="75000"/>
                  </a:schemeClr>
                </a:solidFill>
              </a:rPr>
              <a:t>Planda</a:t>
            </a:r>
          </a:p>
        </p:txBody>
      </p:sp>
      <p:sp>
        <p:nvSpPr>
          <p:cNvPr id="23" name="Metin kutusu 22"/>
          <p:cNvSpPr txBox="1"/>
          <p:nvPr/>
        </p:nvSpPr>
        <p:spPr>
          <a:xfrm>
            <a:off x="611560" y="1700808"/>
            <a:ext cx="7837791" cy="461665"/>
          </a:xfrm>
          <a:prstGeom prst="rect">
            <a:avLst/>
          </a:prstGeom>
          <a:noFill/>
        </p:spPr>
        <p:txBody>
          <a:bodyPr wrap="square" rtlCol="0">
            <a:spAutoFit/>
          </a:bodyPr>
          <a:lstStyle/>
          <a:p>
            <a:pPr algn="ctr"/>
            <a:r>
              <a:rPr lang="tr-TR" sz="2400" dirty="0" smtClean="0">
                <a:solidFill>
                  <a:srgbClr val="002060"/>
                </a:solidFill>
                <a:effectLst>
                  <a:outerShdw blurRad="38100" dist="38100" dir="2700000" algn="tl">
                    <a:srgbClr val="000000">
                      <a:alpha val="43137"/>
                    </a:srgbClr>
                  </a:outerShdw>
                </a:effectLst>
              </a:rPr>
              <a:t>Tüm hizmetler 4 servis altında </a:t>
            </a:r>
            <a:r>
              <a:rPr lang="tr-TR" sz="2400" dirty="0" err="1" smtClean="0">
                <a:solidFill>
                  <a:srgbClr val="002060"/>
                </a:solidFill>
                <a:effectLst>
                  <a:outerShdw blurRad="38100" dist="38100" dir="2700000" algn="tl">
                    <a:srgbClr val="000000">
                      <a:alpha val="43137"/>
                    </a:srgbClr>
                  </a:outerShdw>
                </a:effectLst>
              </a:rPr>
              <a:t>sistematize</a:t>
            </a:r>
            <a:r>
              <a:rPr lang="tr-TR" sz="2400" dirty="0" smtClean="0">
                <a:solidFill>
                  <a:srgbClr val="002060"/>
                </a:solidFill>
                <a:effectLst>
                  <a:outerShdw blurRad="38100" dist="38100" dir="2700000" algn="tl">
                    <a:srgbClr val="000000">
                      <a:alpha val="43137"/>
                    </a:srgbClr>
                  </a:outerShdw>
                </a:effectLst>
              </a:rPr>
              <a:t> edildi.</a:t>
            </a:r>
            <a:endParaRPr lang="tr-TR" sz="2400" dirty="0">
              <a:solidFill>
                <a:srgbClr val="002060"/>
              </a:solidFill>
              <a:effectLst>
                <a:outerShdw blurRad="38100" dist="38100" dir="2700000" algn="tl">
                  <a:srgbClr val="000000">
                    <a:alpha val="43137"/>
                  </a:srgbClr>
                </a:outerShdw>
              </a:effectLst>
            </a:endParaRPr>
          </a:p>
        </p:txBody>
      </p:sp>
      <p:graphicFrame>
        <p:nvGraphicFramePr>
          <p:cNvPr id="2" name="Diyagram 1"/>
          <p:cNvGraphicFramePr/>
          <p:nvPr>
            <p:extLst>
              <p:ext uri="{D42A27DB-BD31-4B8C-83A1-F6EECF244321}">
                <p14:modId xmlns:p14="http://schemas.microsoft.com/office/powerpoint/2010/main" val="1652288432"/>
              </p:ext>
            </p:extLst>
          </p:nvPr>
        </p:nvGraphicFramePr>
        <p:xfrm>
          <a:off x="289674" y="2193780"/>
          <a:ext cx="8159677" cy="328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Yukarı Ok Belirtme Çizgisi 2"/>
          <p:cNvSpPr/>
          <p:nvPr/>
        </p:nvSpPr>
        <p:spPr>
          <a:xfrm>
            <a:off x="457014" y="4941167"/>
            <a:ext cx="1521417" cy="1296142"/>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dirty="0" smtClean="0"/>
              <a:t>Hizmeti Yapan</a:t>
            </a:r>
            <a:endParaRPr lang="tr-TR" sz="2000" dirty="0"/>
          </a:p>
        </p:txBody>
      </p:sp>
      <p:sp>
        <p:nvSpPr>
          <p:cNvPr id="29" name="Yukarı Ok Belirtme Çizgisi 28"/>
          <p:cNvSpPr/>
          <p:nvPr/>
        </p:nvSpPr>
        <p:spPr>
          <a:xfrm>
            <a:off x="2586453" y="4941166"/>
            <a:ext cx="1522800" cy="1296143"/>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dirty="0" smtClean="0"/>
              <a:t>Planlayan</a:t>
            </a:r>
            <a:endParaRPr lang="tr-TR" sz="2000" dirty="0"/>
          </a:p>
        </p:txBody>
      </p:sp>
      <p:sp>
        <p:nvSpPr>
          <p:cNvPr id="30" name="Yukarı Ok Belirtme Çizgisi 29"/>
          <p:cNvSpPr/>
          <p:nvPr/>
        </p:nvSpPr>
        <p:spPr>
          <a:xfrm>
            <a:off x="4749567" y="4953028"/>
            <a:ext cx="1522800" cy="1284281"/>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000" dirty="0" smtClean="0"/>
              <a:t>Hizmete Destek Olan</a:t>
            </a:r>
            <a:endParaRPr lang="tr-TR" sz="2000" dirty="0"/>
          </a:p>
        </p:txBody>
      </p:sp>
      <p:sp>
        <p:nvSpPr>
          <p:cNvPr id="31" name="Yukarı Ok Belirtme Çizgisi 30"/>
          <p:cNvSpPr/>
          <p:nvPr/>
        </p:nvSpPr>
        <p:spPr>
          <a:xfrm>
            <a:off x="6880550" y="4941166"/>
            <a:ext cx="1522800" cy="1284282"/>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Hizmetin Finansmanını Sağlayan</a:t>
            </a:r>
            <a:endParaRPr lang="tr-TR" dirty="0"/>
          </a:p>
        </p:txBody>
      </p:sp>
      <p:sp>
        <p:nvSpPr>
          <p:cNvPr id="15" name="Metin kutusu 14"/>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7" name="Resim 16"/>
          <p:cNvPicPr>
            <a:picLocks noChangeAspect="1"/>
          </p:cNvPicPr>
          <p:nvPr/>
        </p:nvPicPr>
        <p:blipFill rotWithShape="1">
          <a:blip r:embed="rId7"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8" name="Metin kutusu 17"/>
          <p:cNvSpPr txBox="1"/>
          <p:nvPr/>
        </p:nvSpPr>
        <p:spPr>
          <a:xfrm>
            <a:off x="1978431" y="68167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003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658565" y="1203702"/>
            <a:ext cx="3745384" cy="523220"/>
          </a:xfrm>
          <a:prstGeom prst="rect">
            <a:avLst/>
          </a:prstGeom>
          <a:noFill/>
        </p:spPr>
        <p:txBody>
          <a:bodyPr wrap="none" rtlCol="0">
            <a:spAutoFit/>
          </a:bodyPr>
          <a:lstStyle/>
          <a:p>
            <a:r>
              <a:rPr lang="tr-TR" sz="2800" b="1" dirty="0">
                <a:solidFill>
                  <a:schemeClr val="accent6">
                    <a:lumMod val="75000"/>
                  </a:schemeClr>
                </a:solidFill>
              </a:rPr>
              <a:t>Koordinasyon Seviyeleri</a:t>
            </a:r>
          </a:p>
        </p:txBody>
      </p:sp>
      <p:sp>
        <p:nvSpPr>
          <p:cNvPr id="13" name="Metin kutusu 12"/>
          <p:cNvSpPr txBox="1"/>
          <p:nvPr/>
        </p:nvSpPr>
        <p:spPr>
          <a:xfrm>
            <a:off x="251520" y="6179818"/>
            <a:ext cx="4792209" cy="369332"/>
          </a:xfrm>
          <a:prstGeom prst="rect">
            <a:avLst/>
          </a:prstGeom>
          <a:noFill/>
        </p:spPr>
        <p:txBody>
          <a:bodyPr wrap="none" rtlCol="0">
            <a:spAutoFit/>
          </a:bodyPr>
          <a:lstStyle/>
          <a:p>
            <a:r>
              <a:rPr lang="tr-TR" b="1" dirty="0" smtClean="0">
                <a:solidFill>
                  <a:schemeClr val="bg1"/>
                </a:solidFill>
              </a:rPr>
              <a:t>KÜTAHYA İL AFET VE ACİL DURUM MÜDÜRLÜĞÜ</a:t>
            </a:r>
            <a:endParaRPr lang="tr-TR" b="1" dirty="0">
              <a:solidFill>
                <a:schemeClr val="bg1"/>
              </a:solidFill>
            </a:endParaRPr>
          </a:p>
        </p:txBody>
      </p:sp>
      <p:pic>
        <p:nvPicPr>
          <p:cNvPr id="10" name="Diyagram 1"/>
          <p:cNvPicPr>
            <a:picLocks noChangeArrowheads="1"/>
          </p:cNvPicPr>
          <p:nvPr/>
        </p:nvPicPr>
        <p:blipFill>
          <a:blip r:embed="rId2" cstate="print">
            <a:extLst>
              <a:ext uri="{28A0092B-C50C-407E-A947-70E740481C1C}">
                <a14:useLocalDpi xmlns:a14="http://schemas.microsoft.com/office/drawing/2010/main" val="0"/>
              </a:ext>
            </a:extLst>
          </a:blip>
          <a:srcRect r="1862"/>
          <a:stretch>
            <a:fillRect/>
          </a:stretch>
        </p:blipFill>
        <p:spPr bwMode="auto">
          <a:xfrm>
            <a:off x="35496" y="1785578"/>
            <a:ext cx="8712968" cy="50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5F4AEF-C009-4BAB-B04C-BB7C969B5495}" type="slidenum">
              <a:rPr lang="tr-TR" sz="1600" smtClean="0">
                <a:solidFill>
                  <a:schemeClr val="bg1"/>
                </a:solidFill>
              </a:rPr>
              <a:pPr/>
              <a:t>13</a:t>
            </a:fld>
            <a:endParaRPr lang="tr-TR" sz="1600" dirty="0">
              <a:solidFill>
                <a:schemeClr val="bg1"/>
              </a:solidFill>
            </a:endParaRPr>
          </a:p>
        </p:txBody>
      </p:sp>
      <p:sp>
        <p:nvSpPr>
          <p:cNvPr id="9" name="Metin kutusu 8"/>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5" name="Metin kutusu 14"/>
          <p:cNvSpPr txBox="1"/>
          <p:nvPr/>
        </p:nvSpPr>
        <p:spPr>
          <a:xfrm>
            <a:off x="1978431" y="68167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0501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758014" y="1429985"/>
            <a:ext cx="3222998" cy="523220"/>
          </a:xfrm>
          <a:prstGeom prst="rect">
            <a:avLst/>
          </a:prstGeom>
          <a:noFill/>
        </p:spPr>
        <p:txBody>
          <a:bodyPr wrap="none" rtlCol="0">
            <a:spAutoFit/>
          </a:bodyPr>
          <a:lstStyle/>
          <a:p>
            <a:r>
              <a:rPr lang="tr-TR" sz="2800" b="1" dirty="0">
                <a:solidFill>
                  <a:schemeClr val="accent6">
                    <a:lumMod val="75000"/>
                  </a:schemeClr>
                </a:solidFill>
              </a:rPr>
              <a:t>Müdahale Seviyeleri</a:t>
            </a:r>
          </a:p>
        </p:txBody>
      </p:sp>
      <p:sp>
        <p:nvSpPr>
          <p:cNvPr id="13" name="Metin kutusu 12"/>
          <p:cNvSpPr txBox="1"/>
          <p:nvPr/>
        </p:nvSpPr>
        <p:spPr>
          <a:xfrm>
            <a:off x="251520" y="6179818"/>
            <a:ext cx="4792209" cy="369332"/>
          </a:xfrm>
          <a:prstGeom prst="rect">
            <a:avLst/>
          </a:prstGeom>
          <a:noFill/>
        </p:spPr>
        <p:txBody>
          <a:bodyPr wrap="none" rtlCol="0">
            <a:spAutoFit/>
          </a:bodyPr>
          <a:lstStyle/>
          <a:p>
            <a:r>
              <a:rPr lang="tr-TR" b="1" dirty="0" smtClean="0">
                <a:solidFill>
                  <a:schemeClr val="bg1"/>
                </a:solidFill>
              </a:rPr>
              <a:t>KÜTAHYA İL AFET VE ACİL DURUM MÜDÜRLÜĞÜ</a:t>
            </a:r>
            <a:endParaRPr lang="tr-TR" b="1" dirty="0">
              <a:solidFill>
                <a:schemeClr val="bg1"/>
              </a:solidFill>
            </a:endParaRPr>
          </a:p>
        </p:txBody>
      </p:sp>
      <p:graphicFrame>
        <p:nvGraphicFramePr>
          <p:cNvPr id="9" name="Tablo 8"/>
          <p:cNvGraphicFramePr>
            <a:graphicFrameLocks noGrp="1"/>
          </p:cNvGraphicFramePr>
          <p:nvPr>
            <p:extLst>
              <p:ext uri="{D42A27DB-BD31-4B8C-83A1-F6EECF244321}">
                <p14:modId xmlns:p14="http://schemas.microsoft.com/office/powerpoint/2010/main" val="3509689397"/>
              </p:ext>
            </p:extLst>
          </p:nvPr>
        </p:nvGraphicFramePr>
        <p:xfrm>
          <a:off x="439745" y="1988840"/>
          <a:ext cx="8244410" cy="4663440"/>
        </p:xfrm>
        <a:graphic>
          <a:graphicData uri="http://schemas.openxmlformats.org/drawingml/2006/table">
            <a:tbl>
              <a:tblPr firstRow="1" firstCol="1" bandRow="1">
                <a:tableStyleId>{3C2FFA5D-87B4-456A-9821-1D502468CF0F}</a:tableStyleId>
              </a:tblPr>
              <a:tblGrid>
                <a:gridCol w="1144781">
                  <a:extLst>
                    <a:ext uri="{9D8B030D-6E8A-4147-A177-3AD203B41FA5}">
                      <a16:colId xmlns:a16="http://schemas.microsoft.com/office/drawing/2014/main" val="20000"/>
                    </a:ext>
                  </a:extLst>
                </a:gridCol>
                <a:gridCol w="3134887">
                  <a:extLst>
                    <a:ext uri="{9D8B030D-6E8A-4147-A177-3AD203B41FA5}">
                      <a16:colId xmlns:a16="http://schemas.microsoft.com/office/drawing/2014/main" val="20001"/>
                    </a:ext>
                  </a:extLst>
                </a:gridCol>
                <a:gridCol w="3964742">
                  <a:extLst>
                    <a:ext uri="{9D8B030D-6E8A-4147-A177-3AD203B41FA5}">
                      <a16:colId xmlns:a16="http://schemas.microsoft.com/office/drawing/2014/main" val="20002"/>
                    </a:ext>
                  </a:extLst>
                </a:gridCol>
              </a:tblGrid>
              <a:tr h="509917">
                <a:tc>
                  <a:txBody>
                    <a:bodyPr/>
                    <a:lstStyle/>
                    <a:p>
                      <a:pPr algn="ctr">
                        <a:spcAft>
                          <a:spcPts val="0"/>
                        </a:spcAft>
                      </a:pPr>
                      <a:r>
                        <a:rPr lang="tr-TR" sz="1800" dirty="0">
                          <a:effectLst/>
                        </a:rPr>
                        <a:t> </a:t>
                      </a:r>
                      <a:r>
                        <a:rPr lang="tr-TR" sz="1800" dirty="0" smtClean="0">
                          <a:effectLst/>
                        </a:rPr>
                        <a:t>SEVİYE</a:t>
                      </a:r>
                      <a:endParaRPr lang="tr-TR" sz="1800" dirty="0">
                        <a:effectLst/>
                        <a:latin typeface="Cambria"/>
                        <a:ea typeface="Times New Roman"/>
                        <a:cs typeface="Times New Roman"/>
                      </a:endParaRPr>
                    </a:p>
                  </a:txBody>
                  <a:tcPr marL="68580" marR="68580" marT="0" marB="0" anchor="ctr"/>
                </a:tc>
                <a:tc>
                  <a:txBody>
                    <a:bodyPr/>
                    <a:lstStyle/>
                    <a:p>
                      <a:pPr algn="ctr">
                        <a:spcAft>
                          <a:spcPts val="0"/>
                        </a:spcAft>
                      </a:pPr>
                      <a:r>
                        <a:rPr lang="tr-TR" sz="1800" dirty="0" smtClean="0">
                          <a:effectLst/>
                        </a:rPr>
                        <a:t>ETKİ</a:t>
                      </a:r>
                      <a:endParaRPr lang="tr-TR" sz="1800" dirty="0">
                        <a:effectLst/>
                        <a:latin typeface="Cambria"/>
                        <a:ea typeface="Times New Roman"/>
                        <a:cs typeface="Times New Roman"/>
                      </a:endParaRPr>
                    </a:p>
                  </a:txBody>
                  <a:tcPr marL="68580" marR="68580" marT="0" marB="0" anchor="ctr"/>
                </a:tc>
                <a:tc>
                  <a:txBody>
                    <a:bodyPr/>
                    <a:lstStyle/>
                    <a:p>
                      <a:pPr algn="ctr">
                        <a:spcAft>
                          <a:spcPts val="0"/>
                        </a:spcAft>
                      </a:pPr>
                      <a:r>
                        <a:rPr lang="tr-TR" sz="1800" dirty="0">
                          <a:effectLst/>
                        </a:rPr>
                        <a:t>OLAY TÜRÜ VE ÖLÇEĞİNE GÖRE DESTEK DURUMU</a:t>
                      </a:r>
                      <a:endParaRPr lang="tr-TR" sz="1800" dirty="0">
                        <a:effectLst/>
                        <a:latin typeface="Cambria"/>
                        <a:ea typeface="Times New Roman"/>
                        <a:cs typeface="Times New Roman"/>
                      </a:endParaRPr>
                    </a:p>
                  </a:txBody>
                  <a:tcPr marL="68580" marR="68580" marT="0" marB="0" anchor="ctr"/>
                </a:tc>
                <a:extLst>
                  <a:ext uri="{0D108BD9-81ED-4DB2-BD59-A6C34878D82A}">
                    <a16:rowId xmlns:a16="http://schemas.microsoft.com/office/drawing/2014/main" val="10000"/>
                  </a:ext>
                </a:extLst>
              </a:tr>
              <a:tr h="764875">
                <a:tc>
                  <a:txBody>
                    <a:bodyPr/>
                    <a:lstStyle/>
                    <a:p>
                      <a:pPr algn="ctr">
                        <a:spcAft>
                          <a:spcPts val="0"/>
                        </a:spcAft>
                      </a:pPr>
                      <a:r>
                        <a:rPr lang="tr-TR" sz="2400" dirty="0">
                          <a:effectLst/>
                        </a:rPr>
                        <a:t> </a:t>
                      </a:r>
                    </a:p>
                    <a:p>
                      <a:pPr algn="ctr">
                        <a:spcAft>
                          <a:spcPts val="0"/>
                        </a:spcAft>
                      </a:pPr>
                      <a:r>
                        <a:rPr lang="tr-TR" sz="2400" dirty="0">
                          <a:effectLst/>
                        </a:rPr>
                        <a:t>S1</a:t>
                      </a:r>
                      <a:endParaRPr lang="tr-TR" sz="2400" dirty="0">
                        <a:effectLst/>
                        <a:latin typeface="Cambria"/>
                        <a:ea typeface="Times New Roman"/>
                        <a:cs typeface="Times New Roman"/>
                      </a:endParaRPr>
                    </a:p>
                  </a:txBody>
                  <a:tcPr marL="68580" marR="68580" marT="0" marB="0"/>
                </a:tc>
                <a:tc>
                  <a:txBody>
                    <a:bodyPr/>
                    <a:lstStyle/>
                    <a:p>
                      <a:pPr algn="ctr">
                        <a:spcAft>
                          <a:spcPts val="0"/>
                        </a:spcAft>
                      </a:pPr>
                      <a:r>
                        <a:rPr lang="tr-TR" sz="1800" dirty="0">
                          <a:effectLst/>
                        </a:rPr>
                        <a:t> </a:t>
                      </a:r>
                    </a:p>
                    <a:p>
                      <a:pPr algn="ctr">
                        <a:spcAft>
                          <a:spcPts val="0"/>
                        </a:spcAft>
                      </a:pPr>
                      <a:r>
                        <a:rPr lang="tr-TR" sz="1800" dirty="0">
                          <a:effectLst/>
                        </a:rPr>
                        <a:t>Yerel imkânlar yeterlidir.</a:t>
                      </a:r>
                      <a:endParaRPr lang="tr-TR" sz="1800" dirty="0">
                        <a:effectLst/>
                        <a:latin typeface="Cambria"/>
                        <a:ea typeface="Times New Roman"/>
                        <a:cs typeface="Times New Roman"/>
                      </a:endParaRPr>
                    </a:p>
                  </a:txBody>
                  <a:tcPr marL="68580" marR="68580" marT="0" marB="0"/>
                </a:tc>
                <a:tc>
                  <a:txBody>
                    <a:bodyPr/>
                    <a:lstStyle/>
                    <a:p>
                      <a:pPr algn="ctr">
                        <a:spcAft>
                          <a:spcPts val="0"/>
                        </a:spcAft>
                      </a:pPr>
                      <a:r>
                        <a:rPr lang="tr-TR" sz="1800" dirty="0">
                          <a:effectLst/>
                        </a:rPr>
                        <a:t> </a:t>
                      </a:r>
                    </a:p>
                    <a:p>
                      <a:pPr algn="ctr">
                        <a:spcAft>
                          <a:spcPts val="0"/>
                        </a:spcAft>
                      </a:pPr>
                      <a:r>
                        <a:rPr lang="tr-TR" sz="1800" dirty="0" smtClean="0">
                          <a:effectLst/>
                        </a:rPr>
                        <a:t>Yerel Kapasite</a:t>
                      </a:r>
                      <a:endParaRPr lang="tr-TR" sz="1800" dirty="0">
                        <a:effectLst/>
                      </a:endParaRPr>
                    </a:p>
                    <a:p>
                      <a:pPr algn="ctr">
                        <a:spcAft>
                          <a:spcPts val="0"/>
                        </a:spcAft>
                      </a:pPr>
                      <a:r>
                        <a:rPr lang="tr-TR" sz="1800" dirty="0">
                          <a:effectLst/>
                        </a:rPr>
                        <a:t> </a:t>
                      </a:r>
                      <a:endParaRPr lang="tr-TR" sz="18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1"/>
                  </a:ext>
                </a:extLst>
              </a:tr>
              <a:tr h="764875">
                <a:tc>
                  <a:txBody>
                    <a:bodyPr/>
                    <a:lstStyle/>
                    <a:p>
                      <a:pPr algn="ctr">
                        <a:spcAft>
                          <a:spcPts val="0"/>
                        </a:spcAft>
                      </a:pPr>
                      <a:r>
                        <a:rPr lang="tr-TR" sz="2400">
                          <a:effectLst/>
                        </a:rPr>
                        <a:t> </a:t>
                      </a:r>
                    </a:p>
                    <a:p>
                      <a:pPr algn="ctr">
                        <a:spcAft>
                          <a:spcPts val="0"/>
                        </a:spcAft>
                      </a:pPr>
                      <a:r>
                        <a:rPr lang="tr-TR" sz="2400">
                          <a:effectLst/>
                        </a:rPr>
                        <a:t>S2</a:t>
                      </a:r>
                      <a:endParaRPr lang="tr-TR" sz="2400">
                        <a:effectLst/>
                        <a:latin typeface="Cambria"/>
                        <a:ea typeface="Times New Roman"/>
                        <a:cs typeface="Times New Roman"/>
                      </a:endParaRPr>
                    </a:p>
                  </a:txBody>
                  <a:tcPr marL="68580" marR="68580" marT="0" marB="0"/>
                </a:tc>
                <a:tc>
                  <a:txBody>
                    <a:bodyPr/>
                    <a:lstStyle/>
                    <a:p>
                      <a:pPr algn="ctr">
                        <a:spcAft>
                          <a:spcPts val="0"/>
                        </a:spcAft>
                      </a:pPr>
                      <a:r>
                        <a:rPr lang="tr-TR" sz="1800" dirty="0">
                          <a:effectLst/>
                        </a:rPr>
                        <a:t>Destek illerin takviyesine ihtiyaç vardır.</a:t>
                      </a:r>
                      <a:endParaRPr lang="tr-TR" sz="1800" dirty="0">
                        <a:effectLst/>
                        <a:latin typeface="Cambria"/>
                        <a:ea typeface="Times New Roman"/>
                        <a:cs typeface="Times New Roman"/>
                      </a:endParaRPr>
                    </a:p>
                  </a:txBody>
                  <a:tcPr marL="68580" marR="68580" marT="0" marB="0" anchor="ctr"/>
                </a:tc>
                <a:tc>
                  <a:txBody>
                    <a:bodyPr/>
                    <a:lstStyle/>
                    <a:p>
                      <a:pPr algn="ctr">
                        <a:spcAft>
                          <a:spcPts val="0"/>
                        </a:spcAft>
                      </a:pPr>
                      <a:r>
                        <a:rPr lang="tr-TR" sz="1800" dirty="0" smtClean="0">
                          <a:effectLst/>
                        </a:rPr>
                        <a:t>Yerel Kapasite</a:t>
                      </a:r>
                    </a:p>
                    <a:p>
                      <a:pPr algn="ctr">
                        <a:spcAft>
                          <a:spcPts val="0"/>
                        </a:spcAft>
                      </a:pPr>
                      <a:r>
                        <a:rPr lang="tr-TR" sz="1800" dirty="0">
                          <a:effectLst/>
                        </a:rPr>
                        <a:t> </a:t>
                      </a:r>
                    </a:p>
                    <a:p>
                      <a:pPr algn="ctr">
                        <a:spcAft>
                          <a:spcPts val="0"/>
                        </a:spcAft>
                      </a:pPr>
                      <a:r>
                        <a:rPr lang="tr-TR" sz="1800" dirty="0">
                          <a:effectLst/>
                        </a:rPr>
                        <a:t>1. Grup destek iller</a:t>
                      </a:r>
                      <a:endParaRPr lang="tr-TR" sz="18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2"/>
                  </a:ext>
                </a:extLst>
              </a:tr>
              <a:tr h="1019833">
                <a:tc>
                  <a:txBody>
                    <a:bodyPr/>
                    <a:lstStyle/>
                    <a:p>
                      <a:pPr algn="ctr">
                        <a:spcAft>
                          <a:spcPts val="0"/>
                        </a:spcAft>
                      </a:pPr>
                      <a:r>
                        <a:rPr lang="tr-TR" sz="2400" dirty="0">
                          <a:effectLst/>
                        </a:rPr>
                        <a:t> </a:t>
                      </a:r>
                    </a:p>
                    <a:p>
                      <a:pPr algn="ctr">
                        <a:spcAft>
                          <a:spcPts val="0"/>
                        </a:spcAft>
                      </a:pPr>
                      <a:r>
                        <a:rPr lang="tr-TR" sz="2400" dirty="0">
                          <a:effectLst/>
                        </a:rPr>
                        <a:t>S3</a:t>
                      </a:r>
                      <a:endParaRPr lang="tr-TR" sz="2400" dirty="0">
                        <a:effectLst/>
                        <a:latin typeface="Cambria"/>
                        <a:ea typeface="Times New Roman"/>
                        <a:cs typeface="Times New Roman"/>
                      </a:endParaRPr>
                    </a:p>
                  </a:txBody>
                  <a:tcPr marL="68580" marR="68580" marT="0" marB="0"/>
                </a:tc>
                <a:tc>
                  <a:txBody>
                    <a:bodyPr/>
                    <a:lstStyle/>
                    <a:p>
                      <a:pPr algn="ctr">
                        <a:spcAft>
                          <a:spcPts val="0"/>
                        </a:spcAft>
                      </a:pPr>
                      <a:r>
                        <a:rPr lang="tr-TR" sz="1800" dirty="0">
                          <a:effectLst/>
                        </a:rPr>
                        <a:t> </a:t>
                      </a:r>
                    </a:p>
                    <a:p>
                      <a:pPr algn="ctr">
                        <a:spcAft>
                          <a:spcPts val="0"/>
                        </a:spcAft>
                      </a:pPr>
                      <a:r>
                        <a:rPr lang="tr-TR" sz="1800" dirty="0">
                          <a:effectLst/>
                        </a:rPr>
                        <a:t>Ulusal desteğe ihtiyaç vardır.</a:t>
                      </a:r>
                      <a:endParaRPr lang="tr-TR" sz="1800" dirty="0">
                        <a:effectLst/>
                        <a:latin typeface="Cambria"/>
                        <a:ea typeface="Times New Roman"/>
                        <a:cs typeface="Times New Roman"/>
                      </a:endParaRPr>
                    </a:p>
                  </a:txBody>
                  <a:tcPr marL="68580" marR="68580" marT="0" marB="0"/>
                </a:tc>
                <a:tc>
                  <a:txBody>
                    <a:bodyPr/>
                    <a:lstStyle/>
                    <a:p>
                      <a:pPr algn="ctr">
                        <a:spcAft>
                          <a:spcPts val="0"/>
                        </a:spcAft>
                      </a:pPr>
                      <a:r>
                        <a:rPr lang="tr-TR" sz="1800" dirty="0">
                          <a:effectLst/>
                        </a:rPr>
                        <a:t> </a:t>
                      </a:r>
                    </a:p>
                    <a:p>
                      <a:pPr algn="ctr">
                        <a:spcAft>
                          <a:spcPts val="0"/>
                        </a:spcAft>
                      </a:pPr>
                      <a:r>
                        <a:rPr lang="tr-TR" sz="1800" dirty="0">
                          <a:effectLst/>
                        </a:rPr>
                        <a:t>1. ve 2. Grup destek iller</a:t>
                      </a:r>
                    </a:p>
                    <a:p>
                      <a:pPr algn="ctr">
                        <a:spcAft>
                          <a:spcPts val="0"/>
                        </a:spcAft>
                      </a:pPr>
                      <a:r>
                        <a:rPr lang="tr-TR" sz="1800" dirty="0">
                          <a:effectLst/>
                        </a:rPr>
                        <a:t>+</a:t>
                      </a:r>
                    </a:p>
                    <a:p>
                      <a:pPr algn="ctr">
                        <a:spcAft>
                          <a:spcPts val="0"/>
                        </a:spcAft>
                      </a:pPr>
                      <a:r>
                        <a:rPr lang="tr-TR" sz="1800" dirty="0">
                          <a:effectLst/>
                        </a:rPr>
                        <a:t>Ulusal kapasite</a:t>
                      </a:r>
                      <a:endParaRPr lang="tr-TR" sz="18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3"/>
                  </a:ext>
                </a:extLst>
              </a:tr>
              <a:tr h="1274792">
                <a:tc>
                  <a:txBody>
                    <a:bodyPr/>
                    <a:lstStyle/>
                    <a:p>
                      <a:pPr algn="ctr">
                        <a:spcAft>
                          <a:spcPts val="0"/>
                        </a:spcAft>
                      </a:pPr>
                      <a:r>
                        <a:rPr lang="tr-TR" sz="2400" dirty="0">
                          <a:effectLst/>
                        </a:rPr>
                        <a:t> </a:t>
                      </a:r>
                    </a:p>
                    <a:p>
                      <a:pPr algn="ctr">
                        <a:spcAft>
                          <a:spcPts val="0"/>
                        </a:spcAft>
                      </a:pPr>
                      <a:r>
                        <a:rPr lang="tr-TR" sz="2400" dirty="0">
                          <a:effectLst/>
                        </a:rPr>
                        <a:t>S4</a:t>
                      </a:r>
                      <a:endParaRPr lang="tr-TR" sz="2400" dirty="0">
                        <a:effectLst/>
                        <a:latin typeface="Cambria"/>
                        <a:ea typeface="Times New Roman"/>
                        <a:cs typeface="Times New Roman"/>
                      </a:endParaRPr>
                    </a:p>
                  </a:txBody>
                  <a:tcPr marL="68580" marR="68580" marT="0" marB="0"/>
                </a:tc>
                <a:tc>
                  <a:txBody>
                    <a:bodyPr/>
                    <a:lstStyle/>
                    <a:p>
                      <a:pPr algn="ctr">
                        <a:spcAft>
                          <a:spcPts val="0"/>
                        </a:spcAft>
                      </a:pPr>
                      <a:r>
                        <a:rPr lang="tr-TR" sz="1800" dirty="0">
                          <a:effectLst/>
                        </a:rPr>
                        <a:t>Uluslararası desteğe ihtiyaç vardır.</a:t>
                      </a:r>
                      <a:endParaRPr lang="tr-TR" sz="1800" dirty="0">
                        <a:effectLst/>
                        <a:latin typeface="Cambria"/>
                        <a:ea typeface="Times New Roman"/>
                        <a:cs typeface="Times New Roman"/>
                      </a:endParaRPr>
                    </a:p>
                  </a:txBody>
                  <a:tcPr marL="68580" marR="68580" marT="0" marB="0" anchor="ctr"/>
                </a:tc>
                <a:tc>
                  <a:txBody>
                    <a:bodyPr/>
                    <a:lstStyle/>
                    <a:p>
                      <a:pPr algn="ctr">
                        <a:spcAft>
                          <a:spcPts val="0"/>
                        </a:spcAft>
                      </a:pPr>
                      <a:r>
                        <a:rPr lang="tr-TR" sz="1800" dirty="0">
                          <a:effectLst/>
                        </a:rPr>
                        <a:t>1. ve 2. Grup destek iller</a:t>
                      </a:r>
                    </a:p>
                    <a:p>
                      <a:pPr algn="ctr">
                        <a:spcAft>
                          <a:spcPts val="0"/>
                        </a:spcAft>
                      </a:pPr>
                      <a:r>
                        <a:rPr lang="tr-TR" sz="1800" dirty="0">
                          <a:effectLst/>
                        </a:rPr>
                        <a:t>+</a:t>
                      </a:r>
                    </a:p>
                    <a:p>
                      <a:pPr algn="ctr">
                        <a:spcAft>
                          <a:spcPts val="0"/>
                        </a:spcAft>
                      </a:pPr>
                      <a:r>
                        <a:rPr lang="tr-TR" sz="1800" dirty="0">
                          <a:effectLst/>
                        </a:rPr>
                        <a:t>Ulusal kapasite</a:t>
                      </a:r>
                    </a:p>
                    <a:p>
                      <a:pPr algn="ctr">
                        <a:spcAft>
                          <a:spcPts val="0"/>
                        </a:spcAft>
                      </a:pPr>
                      <a:r>
                        <a:rPr lang="tr-TR" sz="1800" dirty="0">
                          <a:effectLst/>
                        </a:rPr>
                        <a:t>+</a:t>
                      </a:r>
                    </a:p>
                    <a:p>
                      <a:pPr algn="ctr">
                        <a:spcAft>
                          <a:spcPts val="0"/>
                        </a:spcAft>
                      </a:pPr>
                      <a:r>
                        <a:rPr lang="tr-TR" sz="1800" dirty="0">
                          <a:effectLst/>
                        </a:rPr>
                        <a:t>Uluslararası destek</a:t>
                      </a:r>
                      <a:endParaRPr lang="tr-TR" sz="18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11"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5F4AEF-C009-4BAB-B04C-BB7C969B5495}" type="slidenum">
              <a:rPr lang="tr-TR" sz="1600" smtClean="0">
                <a:solidFill>
                  <a:schemeClr val="bg1"/>
                </a:solidFill>
              </a:rPr>
              <a:pPr/>
              <a:t>14</a:t>
            </a:fld>
            <a:endParaRPr lang="tr-TR" sz="1600" dirty="0">
              <a:solidFill>
                <a:schemeClr val="bg1"/>
              </a:solidFill>
            </a:endParaRPr>
          </a:p>
        </p:txBody>
      </p:sp>
      <p:sp>
        <p:nvSpPr>
          <p:cNvPr id="10" name="Metin kutusu 9"/>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4" name="Metin kutusu 13"/>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5597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195736" y="627400"/>
            <a:ext cx="5530681"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Olay Türü – Hizmet Grupları Tablosu</a:t>
            </a:r>
            <a:endParaRPr lang="tr-TR" sz="2800" b="1" dirty="0">
              <a:solidFill>
                <a:srgbClr val="0070C0"/>
              </a:solidFill>
              <a:effectLst>
                <a:outerShdw blurRad="38100" dist="38100" dir="2700000" algn="tl">
                  <a:srgbClr val="000000">
                    <a:alpha val="43137"/>
                  </a:srgbClr>
                </a:outerShdw>
              </a:effectLst>
            </a:endParaRPr>
          </a:p>
        </p:txBody>
      </p:sp>
      <p:sp>
        <p:nvSpPr>
          <p:cNvPr id="13" name="Metin kutusu 12"/>
          <p:cNvSpPr txBox="1"/>
          <p:nvPr/>
        </p:nvSpPr>
        <p:spPr>
          <a:xfrm>
            <a:off x="251520" y="6179818"/>
            <a:ext cx="4792209" cy="369332"/>
          </a:xfrm>
          <a:prstGeom prst="rect">
            <a:avLst/>
          </a:prstGeom>
          <a:noFill/>
        </p:spPr>
        <p:txBody>
          <a:bodyPr wrap="none" rtlCol="0">
            <a:spAutoFit/>
          </a:bodyPr>
          <a:lstStyle/>
          <a:p>
            <a:r>
              <a:rPr lang="tr-TR" b="1" dirty="0" smtClean="0">
                <a:solidFill>
                  <a:schemeClr val="bg1"/>
                </a:solidFill>
              </a:rPr>
              <a:t>KÜTAHYA İL AFET VE ACİL DURUM MÜDÜRLÜĞÜ</a:t>
            </a:r>
            <a:endParaRPr lang="tr-TR" b="1" dirty="0">
              <a:solidFill>
                <a:schemeClr val="bg1"/>
              </a:solidFill>
            </a:endParaRPr>
          </a:p>
        </p:txBody>
      </p:sp>
      <p:sp>
        <p:nvSpPr>
          <p:cNvPr id="11"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5F4AEF-C009-4BAB-B04C-BB7C969B5495}" type="slidenum">
              <a:rPr lang="tr-TR" sz="1600" smtClean="0">
                <a:solidFill>
                  <a:schemeClr val="bg1"/>
                </a:solidFill>
              </a:rPr>
              <a:pPr/>
              <a:t>15</a:t>
            </a:fld>
            <a:endParaRPr lang="tr-TR" sz="1600" dirty="0">
              <a:solidFill>
                <a:schemeClr val="bg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620079748"/>
              </p:ext>
            </p:extLst>
          </p:nvPr>
        </p:nvGraphicFramePr>
        <p:xfrm>
          <a:off x="179512" y="1229203"/>
          <a:ext cx="8856984" cy="5556943"/>
        </p:xfrm>
        <a:graphic>
          <a:graphicData uri="http://schemas.openxmlformats.org/drawingml/2006/table">
            <a:tbl>
              <a:tblPr firstRow="1" firstCol="1" bandRow="1" bandCol="1">
                <a:tableStyleId>{5C22544A-7EE6-4342-B048-85BDC9FD1C3A}</a:tableStyleId>
              </a:tblPr>
              <a:tblGrid>
                <a:gridCol w="1407011">
                  <a:extLst>
                    <a:ext uri="{9D8B030D-6E8A-4147-A177-3AD203B41FA5}">
                      <a16:colId xmlns:a16="http://schemas.microsoft.com/office/drawing/2014/main" val="20000"/>
                    </a:ext>
                  </a:extLst>
                </a:gridCol>
                <a:gridCol w="7449973">
                  <a:extLst>
                    <a:ext uri="{9D8B030D-6E8A-4147-A177-3AD203B41FA5}">
                      <a16:colId xmlns:a16="http://schemas.microsoft.com/office/drawing/2014/main" val="20001"/>
                    </a:ext>
                  </a:extLst>
                </a:gridCol>
              </a:tblGrid>
              <a:tr h="253423">
                <a:tc>
                  <a:txBody>
                    <a:bodyPr/>
                    <a:lstStyle/>
                    <a:p>
                      <a:pPr algn="just">
                        <a:spcAft>
                          <a:spcPts val="0"/>
                        </a:spcAft>
                      </a:pPr>
                      <a:r>
                        <a:rPr lang="tr-TR" sz="1400" dirty="0">
                          <a:effectLst/>
                        </a:rPr>
                        <a:t>OLAY TÜRÜ</a:t>
                      </a:r>
                      <a:endParaRPr lang="tr-TR" sz="1400" dirty="0">
                        <a:effectLst/>
                        <a:latin typeface="Cambria"/>
                        <a:ea typeface="Times New Roman"/>
                        <a:cs typeface="Times New Roman"/>
                      </a:endParaRPr>
                    </a:p>
                  </a:txBody>
                  <a:tcPr marL="68580" marR="68580" marT="0" marB="0"/>
                </a:tc>
                <a:tc>
                  <a:txBody>
                    <a:bodyPr/>
                    <a:lstStyle/>
                    <a:p>
                      <a:pPr algn="ctr">
                        <a:spcAft>
                          <a:spcPts val="0"/>
                        </a:spcAft>
                      </a:pPr>
                      <a:r>
                        <a:rPr lang="tr-TR" sz="1400">
                          <a:effectLst/>
                        </a:rPr>
                        <a:t>YER ALMASI GEREKEN HİZMET GRUPLARI</a:t>
                      </a:r>
                      <a:endParaRPr lang="tr-TR" sz="1400">
                        <a:effectLst/>
                        <a:latin typeface="Cambria"/>
                        <a:ea typeface="Times New Roman"/>
                        <a:cs typeface="Times New Roman"/>
                      </a:endParaRPr>
                    </a:p>
                  </a:txBody>
                  <a:tcPr marL="68580" marR="68580" marT="0" marB="0"/>
                </a:tc>
                <a:extLst>
                  <a:ext uri="{0D108BD9-81ED-4DB2-BD59-A6C34878D82A}">
                    <a16:rowId xmlns:a16="http://schemas.microsoft.com/office/drawing/2014/main" val="10000"/>
                  </a:ext>
                </a:extLst>
              </a:tr>
              <a:tr h="589342">
                <a:tc>
                  <a:txBody>
                    <a:bodyPr/>
                    <a:lstStyle/>
                    <a:p>
                      <a:pPr>
                        <a:spcAft>
                          <a:spcPts val="0"/>
                        </a:spcAft>
                      </a:pPr>
                      <a:r>
                        <a:rPr lang="tr-TR" sz="1400" dirty="0">
                          <a:effectLst/>
                        </a:rPr>
                        <a:t>Su baskını</a:t>
                      </a:r>
                      <a:endParaRPr lang="tr-TR" sz="1400" dirty="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Ulaşım Alt Yapı, Güvenlik ve Trafik, Arama ve Kurtarma, Nakliye, Sağlık, Tahliye Yerleştirme ve Planlama, Alt Yapı, Enerji, Barınma, Hasar Tespit, Enkaz Kaldırma, Gıda Tarım ve Hayvancılık, Teknik Destek,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1"/>
                  </a:ext>
                </a:extLst>
              </a:tr>
              <a:tr h="589342">
                <a:tc>
                  <a:txBody>
                    <a:bodyPr/>
                    <a:lstStyle/>
                    <a:p>
                      <a:pPr>
                        <a:spcAft>
                          <a:spcPts val="0"/>
                        </a:spcAft>
                      </a:pPr>
                      <a:r>
                        <a:rPr lang="tr-TR" sz="1400">
                          <a:effectLst/>
                        </a:rPr>
                        <a:t>Baraj patlaması</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Ulaşım Alt Yapı, Güvenlik ve Trafik, Arama ve Kurtarma, Nakliye, Sağlık, Tahliye Yerleştirme ve Planlama, Alt Yapı, Enerji, Barınma, Hasar Tespit, Enkaz Kaldırma, Gıda Tarım ve Hayvancılık, Teknik Destek,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2"/>
                  </a:ext>
                </a:extLst>
              </a:tr>
              <a:tr h="589342">
                <a:tc>
                  <a:txBody>
                    <a:bodyPr/>
                    <a:lstStyle/>
                    <a:p>
                      <a:pPr>
                        <a:spcAft>
                          <a:spcPts val="0"/>
                        </a:spcAft>
                      </a:pPr>
                      <a:r>
                        <a:rPr lang="tr-TR" sz="1400">
                          <a:effectLst/>
                        </a:rPr>
                        <a:t>Orman yangını</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Ulaşım Alt Yapı, Güvenlik ve Trafik, Arama ve Kurtarma, Nakliye, Sağlık, Tahliye Yerleştirme ve Planlama, Alt Yapı, Enerji, Barınma, Hasar Tespit, Yangın, Enkaz Kaldırma, Gıda Tarım ve Hayvancılık, Teknik Destek,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3"/>
                  </a:ext>
                </a:extLst>
              </a:tr>
              <a:tr h="392895">
                <a:tc>
                  <a:txBody>
                    <a:bodyPr/>
                    <a:lstStyle/>
                    <a:p>
                      <a:pPr>
                        <a:spcAft>
                          <a:spcPts val="0"/>
                        </a:spcAft>
                      </a:pPr>
                      <a:r>
                        <a:rPr lang="tr-TR" sz="1400">
                          <a:effectLst/>
                        </a:rPr>
                        <a:t>Sanayi yangınları</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Ulaşım Alt Yapı, Güvenlik ve Trafik, Arama ve Kurtarma, Nakliye, Sağlık, Tahliye Yerleştirme ve Planlama, Alt Yapı, Enerji, Barınma, Hasar Tespit, Yangın, Enkaz Kaldırma, Teknik Destek, Zarar Tespit, KBRN</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4"/>
                  </a:ext>
                </a:extLst>
              </a:tr>
              <a:tr h="423117">
                <a:tc>
                  <a:txBody>
                    <a:bodyPr/>
                    <a:lstStyle/>
                    <a:p>
                      <a:pPr>
                        <a:spcAft>
                          <a:spcPts val="0"/>
                        </a:spcAft>
                      </a:pPr>
                      <a:r>
                        <a:rPr lang="tr-TR" sz="1400">
                          <a:effectLst/>
                        </a:rPr>
                        <a:t>Toplu nüfus hareketleri</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Güvenlik ve Trafik, Nakliye, Sağlık, Tahliye Yerleştirme ve Planlama, Enerji, Barınma, Beslenme, Yangın,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5"/>
                  </a:ext>
                </a:extLst>
              </a:tr>
              <a:tr h="211559">
                <a:tc>
                  <a:txBody>
                    <a:bodyPr/>
                    <a:lstStyle/>
                    <a:p>
                      <a:pPr>
                        <a:spcAft>
                          <a:spcPts val="0"/>
                        </a:spcAft>
                      </a:pPr>
                      <a:r>
                        <a:rPr lang="tr-TR" sz="1400">
                          <a:effectLst/>
                        </a:rPr>
                        <a:t>Siber saldırı</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Teknik Destek, Güvenlik ve Trafik, Haberleşme, Enerji,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6"/>
                  </a:ext>
                </a:extLst>
              </a:tr>
              <a:tr h="589342">
                <a:tc>
                  <a:txBody>
                    <a:bodyPr/>
                    <a:lstStyle/>
                    <a:p>
                      <a:pPr>
                        <a:spcAft>
                          <a:spcPts val="0"/>
                        </a:spcAft>
                      </a:pPr>
                      <a:r>
                        <a:rPr lang="tr-TR" sz="1400">
                          <a:effectLst/>
                        </a:rPr>
                        <a:t>Kimyasal</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Ulaşım Alt Yapı, Güvenlik ve Trafik, Arama ve Kurtarma, KBRN,  Nakliye, Sağlık, Tahliye Yerleştirme ve Planlama, Alt Yapı, Enerji, Barınma, Hasar Tespit, Yangın, Enkaz Kaldırma, Gıda Tarım ve Hayvancılık,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7"/>
                  </a:ext>
                </a:extLst>
              </a:tr>
              <a:tr h="634676">
                <a:tc>
                  <a:txBody>
                    <a:bodyPr/>
                    <a:lstStyle/>
                    <a:p>
                      <a:pPr>
                        <a:spcAft>
                          <a:spcPts val="0"/>
                        </a:spcAft>
                      </a:pPr>
                      <a:r>
                        <a:rPr lang="tr-TR" sz="1400">
                          <a:effectLst/>
                        </a:rPr>
                        <a:t>Biyolojik afetler ve Salgın Hastalıklar</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Ulaşım Alt Yapı, Güvenlik ve Trafik, Arama ve Kurtarma, KBRN, Nakliye, Sağlık, Tahliye Yerleştirme ve Planlama, Alt Yapı, Enerji, Barınma, Hasar Tespit, Yangın, Enkaz Kaldırma, Gıda Tarım ve Hayvancılık,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8"/>
                  </a:ext>
                </a:extLst>
              </a:tr>
              <a:tr h="423117">
                <a:tc>
                  <a:txBody>
                    <a:bodyPr/>
                    <a:lstStyle/>
                    <a:p>
                      <a:pPr>
                        <a:spcAft>
                          <a:spcPts val="0"/>
                        </a:spcAft>
                      </a:pPr>
                      <a:r>
                        <a:rPr lang="tr-TR" sz="1400">
                          <a:effectLst/>
                        </a:rPr>
                        <a:t>Radyolojik ve nükleer kazalar</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Güvenlik ve Trafik, Arama ve Kurtarma, KBRN, Nakliye, Sağlık, Tahliye Yerleştirme ve Planlama,  Enerji, Barınma,  Beslenme, Yangın, Gıda Tarım ve Hayvancılık,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9"/>
                  </a:ext>
                </a:extLst>
              </a:tr>
              <a:tr h="211559">
                <a:tc>
                  <a:txBody>
                    <a:bodyPr/>
                    <a:lstStyle/>
                    <a:p>
                      <a:pPr>
                        <a:spcAft>
                          <a:spcPts val="0"/>
                        </a:spcAft>
                      </a:pPr>
                      <a:r>
                        <a:rPr lang="tr-TR" sz="1400">
                          <a:effectLst/>
                        </a:rPr>
                        <a:t>Kuraklık</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Gıda Tarım ve Hayvancılık, Sağlık, Alt Yapı,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10"/>
                  </a:ext>
                </a:extLst>
              </a:tr>
              <a:tr h="211559">
                <a:tc>
                  <a:txBody>
                    <a:bodyPr/>
                    <a:lstStyle/>
                    <a:p>
                      <a:pPr>
                        <a:spcAft>
                          <a:spcPts val="0"/>
                        </a:spcAft>
                      </a:pPr>
                      <a:r>
                        <a:rPr lang="tr-TR" sz="1400">
                          <a:effectLst/>
                        </a:rPr>
                        <a:t>Deprem</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Tüm Hizmet Grupları</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11"/>
                  </a:ext>
                </a:extLst>
              </a:tr>
              <a:tr h="392895">
                <a:tc>
                  <a:txBody>
                    <a:bodyPr/>
                    <a:lstStyle/>
                    <a:p>
                      <a:pPr>
                        <a:spcAft>
                          <a:spcPts val="0"/>
                        </a:spcAft>
                      </a:pPr>
                      <a:r>
                        <a:rPr lang="tr-TR" sz="1400">
                          <a:effectLst/>
                        </a:rPr>
                        <a:t>Ulaşım kazaları</a:t>
                      </a:r>
                      <a:endParaRPr lang="tr-TR" sz="1400">
                        <a:effectLst/>
                        <a:latin typeface="Cambria"/>
                        <a:ea typeface="Times New Roman"/>
                        <a:cs typeface="Times New Roman"/>
                      </a:endParaRPr>
                    </a:p>
                  </a:txBody>
                  <a:tcPr marL="68580" marR="68580" marT="0" marB="0"/>
                </a:tc>
                <a:tc>
                  <a:txBody>
                    <a:bodyPr/>
                    <a:lstStyle/>
                    <a:p>
                      <a:pPr algn="just">
                        <a:spcAft>
                          <a:spcPts val="0"/>
                        </a:spcAft>
                      </a:pPr>
                      <a:r>
                        <a:rPr lang="tr-TR" sz="1300" dirty="0">
                          <a:effectLst/>
                        </a:rPr>
                        <a:t>Haberleşme, Ulaşım Alt Yapı, Güvenlik ve Trafik, Arama ve Kurtarma, Nakliye, Sağlık,  Enerji, Enkaz Kaldırma, Teknik Destek, Zarar Tespit</a:t>
                      </a:r>
                      <a:endParaRPr lang="tr-TR" sz="13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9" name="Metin kutusu 8"/>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4200987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3923928" y="1120747"/>
            <a:ext cx="1479957" cy="523220"/>
          </a:xfrm>
          <a:prstGeom prst="rect">
            <a:avLst/>
          </a:prstGeom>
          <a:noFill/>
        </p:spPr>
        <p:txBody>
          <a:bodyPr wrap="none" rtlCol="0">
            <a:spAutoFit/>
          </a:bodyPr>
          <a:lstStyle/>
          <a:p>
            <a:r>
              <a:rPr lang="tr-TR" sz="2800" b="1" dirty="0">
                <a:solidFill>
                  <a:schemeClr val="accent6">
                    <a:lumMod val="75000"/>
                  </a:schemeClr>
                </a:solidFill>
              </a:rPr>
              <a:t>Tanımlar</a:t>
            </a:r>
          </a:p>
        </p:txBody>
      </p:sp>
      <p:sp>
        <p:nvSpPr>
          <p:cNvPr id="13" name="Metin kutusu 12"/>
          <p:cNvSpPr txBox="1"/>
          <p:nvPr/>
        </p:nvSpPr>
        <p:spPr>
          <a:xfrm>
            <a:off x="251520" y="6179818"/>
            <a:ext cx="4792209" cy="369332"/>
          </a:xfrm>
          <a:prstGeom prst="rect">
            <a:avLst/>
          </a:prstGeom>
          <a:noFill/>
        </p:spPr>
        <p:txBody>
          <a:bodyPr wrap="none" rtlCol="0">
            <a:spAutoFit/>
          </a:bodyPr>
          <a:lstStyle/>
          <a:p>
            <a:r>
              <a:rPr lang="tr-TR" b="1" dirty="0" smtClean="0">
                <a:solidFill>
                  <a:schemeClr val="bg1"/>
                </a:solidFill>
              </a:rPr>
              <a:t>KÜTAHYA İL AFET VE ACİL DURUM MÜDÜRLÜĞÜ</a:t>
            </a:r>
            <a:endParaRPr lang="tr-TR" b="1" dirty="0">
              <a:solidFill>
                <a:schemeClr val="bg1"/>
              </a:solidFill>
            </a:endParaRPr>
          </a:p>
        </p:txBody>
      </p:sp>
      <p:sp>
        <p:nvSpPr>
          <p:cNvPr id="9" name="Dikdörtgen 2"/>
          <p:cNvSpPr>
            <a:spLocks noChangeArrowheads="1"/>
          </p:cNvSpPr>
          <p:nvPr/>
        </p:nvSpPr>
        <p:spPr bwMode="auto">
          <a:xfrm>
            <a:off x="323527" y="1699993"/>
            <a:ext cx="8640961"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tr-TR" altLang="tr-TR" sz="2000" b="1" u="sng" dirty="0" smtClean="0">
                <a:solidFill>
                  <a:srgbClr val="C00000"/>
                </a:solidFill>
                <a:effectLst>
                  <a:outerShdw blurRad="38100" dist="38100" dir="2700000" algn="tl">
                    <a:srgbClr val="000000">
                      <a:alpha val="43137"/>
                    </a:srgbClr>
                  </a:outerShdw>
                </a:effectLst>
                <a:latin typeface="+mn-lt"/>
              </a:rPr>
              <a:t>AAKK (Afet Acil Durum Koordinasyon Kurulu):</a:t>
            </a:r>
          </a:p>
          <a:p>
            <a:pPr algn="just" eaLnBrk="1" hangingPunct="1">
              <a:spcBef>
                <a:spcPct val="0"/>
              </a:spcBef>
              <a:buFontTx/>
              <a:buNone/>
            </a:pPr>
            <a:r>
              <a:rPr lang="tr-TR" altLang="tr-TR" sz="2000" dirty="0" smtClean="0">
                <a:effectLst>
                  <a:outerShdw blurRad="38100" dist="38100" dir="2700000" algn="tl">
                    <a:srgbClr val="000000">
                      <a:alpha val="43137"/>
                    </a:srgbClr>
                  </a:outerShdw>
                </a:effectLst>
                <a:latin typeface="+mn-lt"/>
              </a:rPr>
              <a:t>5902 Sayılı Kanunun 4. Maddesi gereğince;</a:t>
            </a:r>
          </a:p>
          <a:p>
            <a:pPr marL="285750" indent="-285750"/>
            <a:r>
              <a:rPr lang="tr-TR" sz="2000" dirty="0" smtClean="0">
                <a:effectLst>
                  <a:outerShdw blurRad="38100" dist="38100" dir="2700000" algn="tl">
                    <a:srgbClr val="000000">
                      <a:alpha val="43137"/>
                    </a:srgbClr>
                  </a:outerShdw>
                </a:effectLst>
              </a:rPr>
              <a:t>Afet ve acil durum hallerinde bilgileri değerlendirmek, </a:t>
            </a:r>
          </a:p>
          <a:p>
            <a:pPr marL="285750" indent="-285750"/>
            <a:r>
              <a:rPr lang="tr-TR" sz="2000" dirty="0" smtClean="0">
                <a:effectLst>
                  <a:outerShdw blurRad="38100" dist="38100" dir="2700000" algn="tl">
                    <a:srgbClr val="000000">
                      <a:alpha val="43137"/>
                    </a:srgbClr>
                  </a:outerShdw>
                </a:effectLst>
              </a:rPr>
              <a:t>Alınacak önlemleri belirlemek, </a:t>
            </a:r>
          </a:p>
          <a:p>
            <a:pPr marL="285750" indent="-285750"/>
            <a:r>
              <a:rPr lang="tr-TR" sz="2000" dirty="0" smtClean="0">
                <a:effectLst>
                  <a:outerShdw blurRad="38100" dist="38100" dir="2700000" algn="tl">
                    <a:srgbClr val="000000">
                      <a:alpha val="43137"/>
                    </a:srgbClr>
                  </a:outerShdw>
                </a:effectLst>
              </a:rPr>
              <a:t>Uygulanmasını sağlamak ve denetlemek, </a:t>
            </a:r>
          </a:p>
          <a:p>
            <a:pPr marL="285750" indent="-285750"/>
            <a:r>
              <a:rPr lang="tr-TR" sz="2000" dirty="0" smtClean="0">
                <a:effectLst>
                  <a:outerShdw blurRad="38100" dist="38100" dir="2700000" algn="tl">
                    <a:srgbClr val="000000">
                      <a:alpha val="43137"/>
                    </a:srgbClr>
                  </a:outerShdw>
                </a:effectLst>
              </a:rPr>
              <a:t>Kurum ve kuruluşlar ile sivil toplum kuruluşları arasındaki koordinasyonu sağlamak amacıyla, </a:t>
            </a:r>
          </a:p>
          <a:p>
            <a:pPr marL="285750" indent="-285750"/>
            <a:r>
              <a:rPr lang="tr-TR" sz="2000" b="1" u="sng" dirty="0" smtClean="0">
                <a:solidFill>
                  <a:srgbClr val="C00000"/>
                </a:solidFill>
                <a:effectLst>
                  <a:outerShdw blurRad="38100" dist="38100" dir="2700000" algn="tl">
                    <a:srgbClr val="000000">
                      <a:alpha val="43137"/>
                    </a:srgbClr>
                  </a:outerShdw>
                </a:effectLst>
              </a:rPr>
              <a:t>İçişleri Bakanlığının başkanlığında</a:t>
            </a:r>
            <a:r>
              <a:rPr lang="tr-TR" sz="2000" dirty="0" smtClean="0">
                <a:effectLst>
                  <a:outerShdw blurRad="38100" dist="38100" dir="2700000" algn="tl">
                    <a:srgbClr val="000000">
                      <a:alpha val="43137"/>
                    </a:srgbClr>
                  </a:outerShdw>
                </a:effectLst>
              </a:rPr>
              <a:t>, </a:t>
            </a:r>
          </a:p>
          <a:p>
            <a:pPr marL="285750" indent="-285750"/>
            <a:r>
              <a:rPr lang="tr-TR" sz="2000" dirty="0" smtClean="0">
                <a:effectLst>
                  <a:outerShdw blurRad="38100" dist="38100" dir="2700000" algn="tl">
                    <a:srgbClr val="000000">
                      <a:alpha val="43137"/>
                    </a:srgbClr>
                  </a:outerShdw>
                </a:effectLst>
              </a:rPr>
              <a:t>Milli Savunma, İçişleri, Dışişleri, Maliye, Milli Eğitim, Çevre ve Şehircilik, Sağlık, Ulaştırma, Enerji ve Tabii Kaynaklar, Çevre ve Orman Bakanlıkları ve Devlet Planlama Teşkilatı Yetkilileri, Afet ve Acil Durum Yönetimi Başkanı, Türkiye Kızılay Derneği Genel Başkanı ile afet veya acil durumun türüne göre Kurul Başkanınca görevlendirilecek diğer bakanlık ve kuruluşların üst yöneticilerinden oluşan </a:t>
            </a:r>
            <a:r>
              <a:rPr lang="tr-TR" sz="2000" b="1" dirty="0" smtClean="0">
                <a:effectLst>
                  <a:outerShdw blurRad="38100" dist="38100" dir="2700000" algn="tl">
                    <a:srgbClr val="000000">
                      <a:alpha val="43137"/>
                    </a:srgbClr>
                  </a:outerShdw>
                </a:effectLst>
              </a:rPr>
              <a:t>Afet ve Acil Durum Koordinasyon Kurulu</a:t>
            </a:r>
            <a:r>
              <a:rPr lang="tr-TR" sz="2000" dirty="0" smtClean="0">
                <a:effectLst>
                  <a:outerShdw blurRad="38100" dist="38100" dir="2700000" algn="tl">
                    <a:srgbClr val="000000">
                      <a:alpha val="43137"/>
                    </a:srgbClr>
                  </a:outerShdw>
                </a:effectLst>
              </a:rPr>
              <a:t> kurulmuştur.</a:t>
            </a:r>
            <a:endParaRPr lang="tr-TR" altLang="tr-TR" sz="2000" dirty="0">
              <a:effectLst>
                <a:outerShdw blurRad="38100" dist="38100" dir="2700000" algn="tl">
                  <a:srgbClr val="000000">
                    <a:alpha val="43137"/>
                  </a:srgbClr>
                </a:outerShdw>
              </a:effectLst>
              <a:latin typeface="+mn-lt"/>
            </a:endParaRPr>
          </a:p>
        </p:txBody>
      </p:sp>
      <p:sp>
        <p:nvSpPr>
          <p:cNvPr id="18" name="Slayt Numarası Yer Tutucusu 1"/>
          <p:cNvSpPr txBox="1">
            <a:spLocks/>
          </p:cNvSpPr>
          <p:nvPr/>
        </p:nvSpPr>
        <p:spPr>
          <a:xfrm>
            <a:off x="6830888" y="6165304"/>
            <a:ext cx="21336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5F4AEF-C009-4BAB-B04C-BB7C969B5495}" type="slidenum">
              <a:rPr lang="tr-TR" sz="1600" smtClean="0">
                <a:solidFill>
                  <a:schemeClr val="bg1"/>
                </a:solidFill>
              </a:rPr>
              <a:pPr/>
              <a:t>16</a:t>
            </a:fld>
            <a:endParaRPr lang="tr-TR" sz="1600" dirty="0">
              <a:solidFill>
                <a:schemeClr val="bg1"/>
              </a:solidFill>
            </a:endParaRPr>
          </a:p>
        </p:txBody>
      </p:sp>
      <p:sp>
        <p:nvSpPr>
          <p:cNvPr id="10" name="Metin kutusu 9"/>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1" name="Resim 10"/>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2" name="Metin kutusu 11"/>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2277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p:cNvSpPr txBox="1"/>
          <p:nvPr/>
        </p:nvSpPr>
        <p:spPr>
          <a:xfrm>
            <a:off x="251520" y="6179818"/>
            <a:ext cx="4792209" cy="369332"/>
          </a:xfrm>
          <a:prstGeom prst="rect">
            <a:avLst/>
          </a:prstGeom>
          <a:noFill/>
        </p:spPr>
        <p:txBody>
          <a:bodyPr wrap="none" rtlCol="0">
            <a:spAutoFit/>
          </a:bodyPr>
          <a:lstStyle/>
          <a:p>
            <a:r>
              <a:rPr lang="tr-TR" b="1" dirty="0" smtClean="0">
                <a:solidFill>
                  <a:schemeClr val="bg1"/>
                </a:solidFill>
              </a:rPr>
              <a:t>KÜTAHYA İL AFET VE ACİL DURUM MÜDÜRLÜĞÜ</a:t>
            </a:r>
            <a:endParaRPr lang="tr-TR" b="1" dirty="0">
              <a:solidFill>
                <a:schemeClr val="bg1"/>
              </a:solidFill>
            </a:endParaRPr>
          </a:p>
        </p:txBody>
      </p:sp>
      <p:sp>
        <p:nvSpPr>
          <p:cNvPr id="9" name="Dikdörtgen 2"/>
          <p:cNvSpPr>
            <a:spLocks noChangeArrowheads="1"/>
          </p:cNvSpPr>
          <p:nvPr/>
        </p:nvSpPr>
        <p:spPr bwMode="auto">
          <a:xfrm>
            <a:off x="323528" y="1611849"/>
            <a:ext cx="7775575"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tr-TR" altLang="tr-TR" sz="2400" b="1" u="sng" dirty="0" smtClean="0">
                <a:solidFill>
                  <a:srgbClr val="C00000"/>
                </a:solidFill>
                <a:latin typeface="+mn-lt"/>
              </a:rPr>
              <a:t>Cumhurbaşkanlığı – Bakanlıklar – İl AADYM</a:t>
            </a:r>
          </a:p>
          <a:p>
            <a:pPr algn="ctr" eaLnBrk="1" hangingPunct="1">
              <a:spcBef>
                <a:spcPct val="0"/>
              </a:spcBef>
              <a:buFontTx/>
              <a:buNone/>
            </a:pPr>
            <a:r>
              <a:rPr lang="tr-TR" altLang="tr-TR" sz="2400" b="1" u="sng" dirty="0" smtClean="0">
                <a:solidFill>
                  <a:srgbClr val="C00000"/>
                </a:solidFill>
                <a:latin typeface="+mn-lt"/>
              </a:rPr>
              <a:t>(Afet Acil Durum Yönetimi Merkezi)</a:t>
            </a:r>
            <a:r>
              <a:rPr lang="tr-TR" altLang="tr-TR" sz="1800" b="1" u="sng" dirty="0" smtClean="0">
                <a:solidFill>
                  <a:srgbClr val="C00000"/>
                </a:solidFill>
                <a:latin typeface="+mn-lt"/>
              </a:rPr>
              <a:t>:</a:t>
            </a:r>
          </a:p>
          <a:p>
            <a:pPr algn="ctr" eaLnBrk="1" hangingPunct="1">
              <a:spcBef>
                <a:spcPct val="0"/>
              </a:spcBef>
              <a:buFontTx/>
              <a:buNone/>
            </a:pPr>
            <a:endParaRPr lang="tr-TR" altLang="tr-TR" sz="2400" b="1" u="sng" dirty="0" smtClean="0">
              <a:solidFill>
                <a:srgbClr val="002060"/>
              </a:solidFill>
              <a:effectLst>
                <a:outerShdw blurRad="38100" dist="38100" dir="2700000" algn="tl">
                  <a:srgbClr val="000000">
                    <a:alpha val="43137"/>
                  </a:srgbClr>
                </a:outerShdw>
              </a:effectLst>
              <a:latin typeface="+mn-lt"/>
            </a:endParaRPr>
          </a:p>
          <a:p>
            <a:pPr algn="just" eaLnBrk="1" hangingPunct="1">
              <a:spcBef>
                <a:spcPct val="0"/>
              </a:spcBef>
              <a:buFontTx/>
              <a:buNone/>
            </a:pPr>
            <a:r>
              <a:rPr lang="tr-TR" sz="2400" dirty="0">
                <a:solidFill>
                  <a:srgbClr val="002060"/>
                </a:solidFill>
                <a:effectLst>
                  <a:outerShdw blurRad="38100" dist="38100" dir="2700000" algn="tl">
                    <a:srgbClr val="000000">
                      <a:alpha val="43137"/>
                    </a:srgbClr>
                  </a:outerShdw>
                </a:effectLst>
              </a:rPr>
              <a:t>19 Şubat 2011 Tarihli ve 27851 Sayılı Resmî </a:t>
            </a:r>
            <a:r>
              <a:rPr lang="tr-TR" sz="2400" dirty="0" smtClean="0">
                <a:solidFill>
                  <a:srgbClr val="002060"/>
                </a:solidFill>
                <a:effectLst>
                  <a:outerShdw blurRad="38100" dist="38100" dir="2700000" algn="tl">
                    <a:srgbClr val="000000">
                      <a:alpha val="43137"/>
                    </a:srgbClr>
                  </a:outerShdw>
                </a:effectLst>
              </a:rPr>
              <a:t>Gazete yayınlanan, Afet </a:t>
            </a:r>
            <a:r>
              <a:rPr lang="tr-TR" sz="2400" dirty="0">
                <a:solidFill>
                  <a:srgbClr val="002060"/>
                </a:solidFill>
                <a:effectLst>
                  <a:outerShdw blurRad="38100" dist="38100" dir="2700000" algn="tl">
                    <a:srgbClr val="000000">
                      <a:alpha val="43137"/>
                    </a:srgbClr>
                  </a:outerShdw>
                </a:effectLst>
              </a:rPr>
              <a:t>ve Acil Durum Yönetim Merkezleri </a:t>
            </a:r>
            <a:r>
              <a:rPr lang="tr-TR" sz="2400" dirty="0" smtClean="0">
                <a:solidFill>
                  <a:srgbClr val="002060"/>
                </a:solidFill>
                <a:effectLst>
                  <a:outerShdw blurRad="38100" dist="38100" dir="2700000" algn="tl">
                    <a:srgbClr val="000000">
                      <a:alpha val="43137"/>
                    </a:srgbClr>
                  </a:outerShdw>
                </a:effectLst>
              </a:rPr>
              <a:t>Yönetmeliği</a:t>
            </a:r>
            <a:r>
              <a:rPr lang="tr-TR" sz="2400" dirty="0" smtClean="0">
                <a:solidFill>
                  <a:srgbClr val="002060"/>
                </a:solidFill>
                <a:effectLst>
                  <a:outerShdw blurRad="38100" dist="38100" dir="2700000" algn="tl">
                    <a:srgbClr val="000000">
                      <a:alpha val="43137"/>
                    </a:srgbClr>
                  </a:outerShdw>
                </a:effectLst>
                <a:latin typeface="+mn-lt"/>
              </a:rPr>
              <a:t>nin 4., 5. ve 6. maddeleri gereğince;</a:t>
            </a:r>
            <a:endParaRPr lang="tr-TR" altLang="tr-TR" sz="2400" dirty="0" smtClean="0">
              <a:solidFill>
                <a:srgbClr val="002060"/>
              </a:solidFill>
              <a:effectLst>
                <a:outerShdw blurRad="38100" dist="38100" dir="2700000" algn="tl">
                  <a:srgbClr val="000000">
                    <a:alpha val="43137"/>
                  </a:srgbClr>
                </a:outerShdw>
              </a:effectLst>
              <a:latin typeface="+mn-lt"/>
            </a:endParaRPr>
          </a:p>
          <a:p>
            <a:pPr marL="285750" indent="-285750"/>
            <a:r>
              <a:rPr lang="tr-TR" sz="2400" dirty="0" smtClean="0">
                <a:solidFill>
                  <a:srgbClr val="002060"/>
                </a:solidFill>
                <a:effectLst>
                  <a:outerShdw blurRad="38100" dist="38100" dir="2700000" algn="tl">
                    <a:srgbClr val="000000">
                      <a:alpha val="43137"/>
                    </a:srgbClr>
                  </a:outerShdw>
                </a:effectLst>
              </a:rPr>
              <a:t>Yurtiçinde ve </a:t>
            </a:r>
            <a:r>
              <a:rPr lang="tr-TR" sz="2400" dirty="0">
                <a:solidFill>
                  <a:srgbClr val="002060"/>
                </a:solidFill>
                <a:effectLst>
                  <a:outerShdw blurRad="38100" dist="38100" dir="2700000" algn="tl">
                    <a:srgbClr val="000000">
                      <a:alpha val="43137"/>
                    </a:srgbClr>
                  </a:outerShdw>
                </a:effectLst>
              </a:rPr>
              <a:t>yurtdışında meydana gelen afet ve acil durumlara ulusal ve </a:t>
            </a:r>
            <a:r>
              <a:rPr lang="tr-TR" sz="2400" dirty="0" smtClean="0">
                <a:solidFill>
                  <a:srgbClr val="002060"/>
                </a:solidFill>
                <a:effectLst>
                  <a:outerShdw blurRad="38100" dist="38100" dir="2700000" algn="tl">
                    <a:srgbClr val="000000">
                      <a:alpha val="43137"/>
                    </a:srgbClr>
                  </a:outerShdw>
                </a:effectLst>
              </a:rPr>
              <a:t>yerel düzeyde </a:t>
            </a:r>
            <a:r>
              <a:rPr lang="tr-TR" sz="2400" dirty="0">
                <a:solidFill>
                  <a:srgbClr val="002060"/>
                </a:solidFill>
                <a:effectLst>
                  <a:outerShdw blurRad="38100" dist="38100" dir="2700000" algn="tl">
                    <a:srgbClr val="000000">
                      <a:alpha val="43137"/>
                    </a:srgbClr>
                  </a:outerShdw>
                </a:effectLst>
              </a:rPr>
              <a:t>müdahalenin ve buna ilişkin hazırlık faaliyetlerinin etkin bir şekilde </a:t>
            </a:r>
            <a:r>
              <a:rPr lang="tr-TR" sz="2400" dirty="0" smtClean="0">
                <a:solidFill>
                  <a:srgbClr val="002060"/>
                </a:solidFill>
                <a:effectLst>
                  <a:outerShdw blurRad="38100" dist="38100" dir="2700000" algn="tl">
                    <a:srgbClr val="000000">
                      <a:alpha val="43137"/>
                    </a:srgbClr>
                  </a:outerShdw>
                </a:effectLst>
              </a:rPr>
              <a:t>gerçekleştirilebilmesine yönelik, </a:t>
            </a:r>
            <a:r>
              <a:rPr lang="tr-TR" sz="2400" b="1" dirty="0" smtClean="0">
                <a:solidFill>
                  <a:srgbClr val="002060"/>
                </a:solidFill>
                <a:effectLst>
                  <a:outerShdw blurRad="38100" dist="38100" dir="2700000" algn="tl">
                    <a:srgbClr val="000000">
                      <a:alpha val="43137"/>
                    </a:srgbClr>
                  </a:outerShdw>
                </a:effectLst>
              </a:rPr>
              <a:t>Başbakanlıkta</a:t>
            </a:r>
            <a:r>
              <a:rPr lang="tr-TR" sz="2400" dirty="0" smtClean="0">
                <a:solidFill>
                  <a:srgbClr val="002060"/>
                </a:solidFill>
                <a:effectLst>
                  <a:outerShdw blurRad="38100" dist="38100" dir="2700000" algn="tl">
                    <a:srgbClr val="000000">
                      <a:alpha val="43137"/>
                    </a:srgbClr>
                  </a:outerShdw>
                </a:effectLst>
              </a:rPr>
              <a:t>, </a:t>
            </a:r>
            <a:r>
              <a:rPr lang="tr-TR" sz="2400" b="1" dirty="0" smtClean="0">
                <a:solidFill>
                  <a:srgbClr val="002060"/>
                </a:solidFill>
                <a:effectLst>
                  <a:outerShdw blurRad="38100" dist="38100" dir="2700000" algn="tl">
                    <a:srgbClr val="000000">
                      <a:alpha val="43137"/>
                    </a:srgbClr>
                  </a:outerShdw>
                </a:effectLst>
              </a:rPr>
              <a:t>AFAD Başkanlığında</a:t>
            </a:r>
            <a:r>
              <a:rPr lang="tr-TR" sz="2400" dirty="0" smtClean="0">
                <a:solidFill>
                  <a:srgbClr val="002060"/>
                </a:solidFill>
                <a:effectLst>
                  <a:outerShdw blurRad="38100" dist="38100" dir="2700000" algn="tl">
                    <a:srgbClr val="000000">
                      <a:alpha val="43137"/>
                    </a:srgbClr>
                  </a:outerShdw>
                </a:effectLst>
              </a:rPr>
              <a:t>, </a:t>
            </a:r>
            <a:r>
              <a:rPr lang="tr-TR" sz="2400" b="1" dirty="0" smtClean="0">
                <a:solidFill>
                  <a:srgbClr val="002060"/>
                </a:solidFill>
                <a:effectLst>
                  <a:outerShdw blurRad="38100" dist="38100" dir="2700000" algn="tl">
                    <a:srgbClr val="000000">
                      <a:alpha val="43137"/>
                    </a:srgbClr>
                  </a:outerShdw>
                </a:effectLst>
              </a:rPr>
              <a:t>Bakanlıklarda</a:t>
            </a:r>
            <a:r>
              <a:rPr lang="tr-TR" sz="2400" dirty="0" smtClean="0">
                <a:solidFill>
                  <a:srgbClr val="002060"/>
                </a:solidFill>
                <a:effectLst>
                  <a:outerShdw blurRad="38100" dist="38100" dir="2700000" algn="tl">
                    <a:srgbClr val="000000">
                      <a:alpha val="43137"/>
                    </a:srgbClr>
                  </a:outerShdw>
                </a:effectLst>
              </a:rPr>
              <a:t>, </a:t>
            </a:r>
            <a:r>
              <a:rPr lang="tr-TR" sz="2400" b="1" dirty="0" smtClean="0">
                <a:solidFill>
                  <a:srgbClr val="002060"/>
                </a:solidFill>
                <a:effectLst>
                  <a:outerShdw blurRad="38100" dist="38100" dir="2700000" algn="tl">
                    <a:srgbClr val="000000">
                      <a:alpha val="43137"/>
                    </a:srgbClr>
                  </a:outerShdw>
                </a:effectLst>
              </a:rPr>
              <a:t>illerde</a:t>
            </a:r>
            <a:r>
              <a:rPr lang="tr-TR" sz="2400" dirty="0" smtClean="0">
                <a:solidFill>
                  <a:srgbClr val="002060"/>
                </a:solidFill>
                <a:effectLst>
                  <a:outerShdw blurRad="38100" dist="38100" dir="2700000" algn="tl">
                    <a:srgbClr val="000000">
                      <a:alpha val="43137"/>
                    </a:srgbClr>
                  </a:outerShdw>
                </a:effectLst>
              </a:rPr>
              <a:t> ve Valinin uygun göreceği </a:t>
            </a:r>
            <a:r>
              <a:rPr lang="tr-TR" sz="2400" b="1" dirty="0" smtClean="0">
                <a:solidFill>
                  <a:srgbClr val="002060"/>
                </a:solidFill>
                <a:effectLst>
                  <a:outerShdw blurRad="38100" dist="38100" dir="2700000" algn="tl">
                    <a:srgbClr val="000000">
                      <a:alpha val="43137"/>
                    </a:srgbClr>
                  </a:outerShdw>
                </a:effectLst>
              </a:rPr>
              <a:t>ilçelerde</a:t>
            </a:r>
            <a:r>
              <a:rPr lang="tr-TR" sz="2400" dirty="0" smtClean="0">
                <a:solidFill>
                  <a:srgbClr val="002060"/>
                </a:solidFill>
                <a:effectLst>
                  <a:outerShdw blurRad="38100" dist="38100" dir="2700000" algn="tl">
                    <a:srgbClr val="000000">
                      <a:alpha val="43137"/>
                    </a:srgbClr>
                  </a:outerShdw>
                </a:effectLst>
              </a:rPr>
              <a:t> «</a:t>
            </a:r>
            <a:r>
              <a:rPr lang="tr-TR" sz="2400" b="1" u="sng" dirty="0" smtClean="0">
                <a:solidFill>
                  <a:srgbClr val="002060"/>
                </a:solidFill>
                <a:effectLst>
                  <a:outerShdw blurRad="38100" dist="38100" dir="2700000" algn="tl">
                    <a:srgbClr val="000000">
                      <a:alpha val="43137"/>
                    </a:srgbClr>
                  </a:outerShdw>
                </a:effectLst>
              </a:rPr>
              <a:t>Afet ve Acil Durum Yönetimi Merkezi</a:t>
            </a:r>
            <a:r>
              <a:rPr lang="tr-TR" sz="2400" dirty="0" smtClean="0">
                <a:solidFill>
                  <a:srgbClr val="002060"/>
                </a:solidFill>
                <a:effectLst>
                  <a:outerShdw blurRad="38100" dist="38100" dir="2700000" algn="tl">
                    <a:srgbClr val="000000">
                      <a:alpha val="43137"/>
                    </a:srgbClr>
                  </a:outerShdw>
                </a:effectLst>
              </a:rPr>
              <a:t>» kurulmuştur.</a:t>
            </a:r>
            <a:endParaRPr lang="tr-TR" altLang="tr-TR" sz="2400" dirty="0">
              <a:solidFill>
                <a:srgbClr val="002060"/>
              </a:solidFill>
              <a:effectLst>
                <a:outerShdw blurRad="38100" dist="38100" dir="2700000" algn="tl">
                  <a:srgbClr val="000000">
                    <a:alpha val="43137"/>
                  </a:srgbClr>
                </a:outerShdw>
              </a:effectLst>
              <a:latin typeface="+mn-lt"/>
            </a:endParaRPr>
          </a:p>
        </p:txBody>
      </p:sp>
      <p:sp>
        <p:nvSpPr>
          <p:cNvPr id="10" name="Metin kutusu 9"/>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1" name="Resim 10"/>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4" name="Metin kutusu 13"/>
          <p:cNvSpPr txBox="1"/>
          <p:nvPr/>
        </p:nvSpPr>
        <p:spPr>
          <a:xfrm>
            <a:off x="3923928" y="1120747"/>
            <a:ext cx="1479957" cy="523220"/>
          </a:xfrm>
          <a:prstGeom prst="rect">
            <a:avLst/>
          </a:prstGeom>
          <a:noFill/>
        </p:spPr>
        <p:txBody>
          <a:bodyPr wrap="none" rtlCol="0">
            <a:spAutoFit/>
          </a:bodyPr>
          <a:lstStyle/>
          <a:p>
            <a:r>
              <a:rPr lang="tr-TR" sz="2800" b="1" dirty="0">
                <a:solidFill>
                  <a:schemeClr val="accent6">
                    <a:lumMod val="75000"/>
                  </a:schemeClr>
                </a:solidFill>
              </a:rPr>
              <a:t>Tanımlar</a:t>
            </a:r>
          </a:p>
        </p:txBody>
      </p:sp>
      <p:sp>
        <p:nvSpPr>
          <p:cNvPr id="15" name="Metin kutusu 14"/>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1930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43608" y="1250357"/>
            <a:ext cx="7560839" cy="461665"/>
          </a:xfrm>
          <a:prstGeom prst="rect">
            <a:avLst/>
          </a:prstGeom>
          <a:noFill/>
        </p:spPr>
        <p:txBody>
          <a:bodyPr wrap="square" rtlCol="0">
            <a:spAutoFit/>
          </a:bodyPr>
          <a:lstStyle/>
          <a:p>
            <a:pPr algn="ctr"/>
            <a:r>
              <a:rPr lang="tr-TR" sz="2400" b="1" dirty="0" smtClean="0">
                <a:solidFill>
                  <a:schemeClr val="accent6">
                    <a:lumMod val="75000"/>
                  </a:schemeClr>
                </a:solidFill>
              </a:rPr>
              <a:t>Ana Çözüm Ortağı Hasar Tespit Çalışma Grubu Görevleri </a:t>
            </a:r>
            <a:endParaRPr lang="tr-TR" sz="2400" b="1" dirty="0">
              <a:solidFill>
                <a:schemeClr val="accent6">
                  <a:lumMod val="75000"/>
                </a:schemeClr>
              </a:solidFill>
            </a:endParaRPr>
          </a:p>
        </p:txBody>
      </p:sp>
      <p:sp>
        <p:nvSpPr>
          <p:cNvPr id="13" name="Metin kutusu 12"/>
          <p:cNvSpPr txBox="1"/>
          <p:nvPr/>
        </p:nvSpPr>
        <p:spPr>
          <a:xfrm>
            <a:off x="251520" y="6179818"/>
            <a:ext cx="4792209" cy="369332"/>
          </a:xfrm>
          <a:prstGeom prst="rect">
            <a:avLst/>
          </a:prstGeom>
          <a:noFill/>
        </p:spPr>
        <p:txBody>
          <a:bodyPr wrap="none" rtlCol="0">
            <a:spAutoFit/>
          </a:bodyPr>
          <a:lstStyle/>
          <a:p>
            <a:r>
              <a:rPr lang="tr-TR" b="1" dirty="0" smtClean="0">
                <a:solidFill>
                  <a:schemeClr val="bg1"/>
                </a:solidFill>
              </a:rPr>
              <a:t>KÜTAHYA İL AFET VE ACİL DURUM MÜDÜRLÜĞÜ</a:t>
            </a:r>
            <a:endParaRPr lang="tr-TR" b="1" dirty="0">
              <a:solidFill>
                <a:schemeClr val="bg1"/>
              </a:solidFill>
            </a:endParaRPr>
          </a:p>
        </p:txBody>
      </p:sp>
      <p:sp>
        <p:nvSpPr>
          <p:cNvPr id="14" name="Dikdörtgen 13"/>
          <p:cNvSpPr/>
          <p:nvPr/>
        </p:nvSpPr>
        <p:spPr>
          <a:xfrm>
            <a:off x="251520" y="1712022"/>
            <a:ext cx="7920880" cy="5062924"/>
          </a:xfrm>
          <a:prstGeom prst="rect">
            <a:avLst/>
          </a:prstGeom>
        </p:spPr>
        <p:txBody>
          <a:bodyPr wrap="square">
            <a:spAutoFit/>
          </a:bodyPr>
          <a:lstStyle/>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Hizmet </a:t>
            </a:r>
            <a:r>
              <a:rPr lang="tr-TR" sz="1900" dirty="0">
                <a:solidFill>
                  <a:srgbClr val="002060"/>
                </a:solidFill>
                <a:effectLst>
                  <a:outerShdw blurRad="38100" dist="38100" dir="2700000" algn="tl">
                    <a:srgbClr val="000000">
                      <a:alpha val="43137"/>
                    </a:srgbClr>
                  </a:outerShdw>
                </a:effectLst>
              </a:rPr>
              <a:t>grubu çalışmalarını yönetmek,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Operasyon </a:t>
            </a:r>
            <a:r>
              <a:rPr lang="tr-TR" sz="1900" dirty="0">
                <a:solidFill>
                  <a:srgbClr val="002060"/>
                </a:solidFill>
                <a:effectLst>
                  <a:outerShdw blurRad="38100" dist="38100" dir="2700000" algn="tl">
                    <a:srgbClr val="000000">
                      <a:alpha val="43137"/>
                    </a:srgbClr>
                  </a:outerShdw>
                </a:effectLst>
              </a:rPr>
              <a:t>çalışmaları için sabit ve seyyar tesisler ile görevlilerini belirlemek,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Operasyon </a:t>
            </a:r>
            <a:r>
              <a:rPr lang="tr-TR" sz="1900" dirty="0">
                <a:solidFill>
                  <a:srgbClr val="002060"/>
                </a:solidFill>
                <a:effectLst>
                  <a:outerShdw blurRad="38100" dist="38100" dir="2700000" algn="tl">
                    <a:srgbClr val="000000">
                      <a:alpha val="43137"/>
                    </a:srgbClr>
                  </a:outerShdw>
                </a:effectLst>
              </a:rPr>
              <a:t>çalışmalarında destek çözüm ortaklarını göreve çağırmak ve bilgilendirmek,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Afet </a:t>
            </a:r>
            <a:r>
              <a:rPr lang="tr-TR" sz="1900" dirty="0">
                <a:solidFill>
                  <a:srgbClr val="002060"/>
                </a:solidFill>
                <a:effectLst>
                  <a:outerShdw blurRad="38100" dist="38100" dir="2700000" algn="tl">
                    <a:srgbClr val="000000">
                      <a:alpha val="43137"/>
                    </a:srgbClr>
                  </a:outerShdw>
                </a:effectLst>
              </a:rPr>
              <a:t>anında operasyonda çalışacak personeli görevlendirmek, destek çözüm ortakları, diğer hizmet grupları, koordinasyon birimleri ile afet ve acil durum yönetim merkezleriyle koordinasyon sağlamak,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Özel </a:t>
            </a:r>
            <a:r>
              <a:rPr lang="tr-TR" sz="1900" dirty="0">
                <a:solidFill>
                  <a:srgbClr val="002060"/>
                </a:solidFill>
                <a:effectLst>
                  <a:outerShdw blurRad="38100" dist="38100" dir="2700000" algn="tl">
                    <a:srgbClr val="000000">
                      <a:alpha val="43137"/>
                    </a:srgbClr>
                  </a:outerShdw>
                </a:effectLst>
              </a:rPr>
              <a:t>sektör ile işbirliği yapılarak kaynakların tespitini sağlamak,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Karşılıklı </a:t>
            </a:r>
            <a:r>
              <a:rPr lang="tr-TR" sz="1900" dirty="0">
                <a:solidFill>
                  <a:srgbClr val="002060"/>
                </a:solidFill>
                <a:effectLst>
                  <a:outerShdw blurRad="38100" dist="38100" dir="2700000" algn="tl">
                    <a:srgbClr val="000000">
                      <a:alpha val="43137"/>
                    </a:srgbClr>
                  </a:outerShdw>
                </a:effectLst>
              </a:rPr>
              <a:t>işbirliği ve yardımlaşma çalışmalarını yapmak,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Finansal </a:t>
            </a:r>
            <a:r>
              <a:rPr lang="tr-TR" sz="1900" dirty="0">
                <a:solidFill>
                  <a:srgbClr val="002060"/>
                </a:solidFill>
                <a:effectLst>
                  <a:outerShdw blurRad="38100" dist="38100" dir="2700000" algn="tl">
                    <a:srgbClr val="000000">
                      <a:alpha val="43137"/>
                    </a:srgbClr>
                  </a:outerShdw>
                </a:effectLst>
              </a:rPr>
              <a:t>yönetim çalışmaları yapmak,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Eğitimli </a:t>
            </a:r>
            <a:r>
              <a:rPr lang="tr-TR" sz="1900" dirty="0">
                <a:solidFill>
                  <a:srgbClr val="002060"/>
                </a:solidFill>
                <a:effectLst>
                  <a:outerShdw blurRad="38100" dist="38100" dir="2700000" algn="tl">
                    <a:srgbClr val="000000">
                      <a:alpha val="43137"/>
                    </a:srgbClr>
                  </a:outerShdw>
                </a:effectLst>
              </a:rPr>
              <a:t>personelin sürekliliğini sağlamak, diğer hizmet gruplarının çalışmalarını desteklemek,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Operasyon </a:t>
            </a:r>
            <a:r>
              <a:rPr lang="tr-TR" sz="1900" dirty="0">
                <a:solidFill>
                  <a:srgbClr val="002060"/>
                </a:solidFill>
                <a:effectLst>
                  <a:outerShdw blurRad="38100" dist="38100" dir="2700000" algn="tl">
                    <a:srgbClr val="000000">
                      <a:alpha val="43137"/>
                    </a:srgbClr>
                  </a:outerShdw>
                </a:effectLst>
              </a:rPr>
              <a:t>için gerekli teknolojik yenilikleri takip etmek,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Standart </a:t>
            </a:r>
            <a:r>
              <a:rPr lang="tr-TR" sz="1900" dirty="0">
                <a:solidFill>
                  <a:srgbClr val="002060"/>
                </a:solidFill>
                <a:effectLst>
                  <a:outerShdw blurRad="38100" dist="38100" dir="2700000" algn="tl">
                    <a:srgbClr val="000000">
                      <a:alpha val="43137"/>
                    </a:srgbClr>
                  </a:outerShdw>
                </a:effectLst>
              </a:rPr>
              <a:t>operasyon prosedürlerini, kontrol listelerini hazırlamak, kılavuzlar, formlar, talimatlar hazırlamak, </a:t>
            </a:r>
            <a:endParaRPr lang="tr-TR" sz="1900" i="1" dirty="0">
              <a:solidFill>
                <a:srgbClr val="002060"/>
              </a:solidFill>
              <a:effectLst>
                <a:outerShdw blurRad="38100" dist="38100" dir="2700000" algn="tl">
                  <a:srgbClr val="000000">
                    <a:alpha val="43137"/>
                  </a:srgbClr>
                </a:outerShdw>
              </a:effectLst>
            </a:endParaRPr>
          </a:p>
          <a:p>
            <a:pPr marL="342900" indent="-342900" algn="just">
              <a:buFont typeface="+mj-lt"/>
              <a:buAutoNum type="arabicParenR"/>
            </a:pPr>
            <a:r>
              <a:rPr lang="tr-TR" sz="1900" dirty="0" smtClean="0">
                <a:solidFill>
                  <a:srgbClr val="002060"/>
                </a:solidFill>
                <a:effectLst>
                  <a:outerShdw blurRad="38100" dist="38100" dir="2700000" algn="tl">
                    <a:srgbClr val="000000">
                      <a:alpha val="43137"/>
                    </a:srgbClr>
                  </a:outerShdw>
                </a:effectLst>
              </a:rPr>
              <a:t>Geri </a:t>
            </a:r>
            <a:r>
              <a:rPr lang="tr-TR" sz="1900" dirty="0">
                <a:solidFill>
                  <a:srgbClr val="002060"/>
                </a:solidFill>
                <a:effectLst>
                  <a:outerShdw blurRad="38100" dist="38100" dir="2700000" algn="tl">
                    <a:srgbClr val="000000">
                      <a:alpha val="43137"/>
                    </a:srgbClr>
                  </a:outerShdw>
                </a:effectLst>
              </a:rPr>
              <a:t>dönüşüm faaliyetlerini organize etmek. </a:t>
            </a:r>
            <a:endParaRPr lang="tr-TR" sz="1900" i="1" dirty="0">
              <a:solidFill>
                <a:srgbClr val="002060"/>
              </a:solidFill>
              <a:effectLst>
                <a:outerShdw blurRad="38100" dist="38100" dir="2700000" algn="tl">
                  <a:srgbClr val="000000">
                    <a:alpha val="43137"/>
                  </a:srgbClr>
                </a:outerShdw>
              </a:effectLst>
            </a:endParaRPr>
          </a:p>
        </p:txBody>
      </p:sp>
      <p:sp>
        <p:nvSpPr>
          <p:cNvPr id="8" name="Metin kutusu 7"/>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0" name="Metin kutusu 9"/>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1856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115617" y="1297407"/>
            <a:ext cx="5715272" cy="461665"/>
          </a:xfrm>
          <a:prstGeom prst="rect">
            <a:avLst/>
          </a:prstGeom>
          <a:noFill/>
        </p:spPr>
        <p:txBody>
          <a:bodyPr wrap="square" rtlCol="0">
            <a:spAutoFit/>
          </a:bodyPr>
          <a:lstStyle/>
          <a:p>
            <a:r>
              <a:rPr lang="tr-TR" altLang="tr-TR" sz="2400" b="1" dirty="0" smtClean="0">
                <a:solidFill>
                  <a:schemeClr val="accent6">
                    <a:lumMod val="75000"/>
                  </a:schemeClr>
                </a:solidFill>
              </a:rPr>
              <a:t>Destek Çözüm Ortağı Kurumların Görevleri</a:t>
            </a:r>
            <a:endParaRPr lang="tr-TR" sz="2400" b="1" dirty="0">
              <a:solidFill>
                <a:schemeClr val="accent6">
                  <a:lumMod val="75000"/>
                </a:schemeClr>
              </a:solidFill>
            </a:endParaRPr>
          </a:p>
        </p:txBody>
      </p:sp>
      <p:sp>
        <p:nvSpPr>
          <p:cNvPr id="18" name="Dikdörtgen 2"/>
          <p:cNvSpPr>
            <a:spLocks noChangeArrowheads="1"/>
          </p:cNvSpPr>
          <p:nvPr/>
        </p:nvSpPr>
        <p:spPr bwMode="auto">
          <a:xfrm>
            <a:off x="266327" y="1898720"/>
            <a:ext cx="82661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tr-TR" altLang="tr-TR" sz="2400" b="1" u="sng" dirty="0">
                <a:solidFill>
                  <a:srgbClr val="C00000"/>
                </a:solidFill>
              </a:rPr>
              <a:t>DESTEK ÇÖZÜM ORTAĞI</a:t>
            </a:r>
            <a:r>
              <a:rPr lang="tr-TR" altLang="tr-TR" sz="1800" b="1" dirty="0">
                <a:solidFill>
                  <a:srgbClr val="C00000"/>
                </a:solidFill>
              </a:rPr>
              <a:t>; </a:t>
            </a:r>
            <a:r>
              <a:rPr lang="tr-TR" altLang="tr-TR" sz="2000" dirty="0" smtClean="0">
                <a:solidFill>
                  <a:srgbClr val="002060"/>
                </a:solidFill>
                <a:effectLst>
                  <a:outerShdw blurRad="38100" dist="38100" dir="2700000" algn="tl">
                    <a:srgbClr val="000000">
                      <a:alpha val="43137"/>
                    </a:srgbClr>
                  </a:outerShdw>
                </a:effectLst>
              </a:rPr>
              <a:t>Çalışma </a:t>
            </a:r>
            <a:r>
              <a:rPr lang="tr-TR" altLang="tr-TR" sz="2000" dirty="0">
                <a:solidFill>
                  <a:srgbClr val="002060"/>
                </a:solidFill>
                <a:effectLst>
                  <a:outerShdw blurRad="38100" dist="38100" dir="2700000" algn="tl">
                    <a:srgbClr val="000000">
                      <a:alpha val="43137"/>
                    </a:srgbClr>
                  </a:outerShdw>
                </a:effectLst>
              </a:rPr>
              <a:t>gruplarında ana çözüm ortağı olarak görev alan kurum ve kuruluşların </a:t>
            </a:r>
            <a:r>
              <a:rPr lang="tr-TR" altLang="tr-TR" sz="2000" dirty="0" smtClean="0">
                <a:solidFill>
                  <a:srgbClr val="002060"/>
                </a:solidFill>
                <a:effectLst>
                  <a:outerShdw blurRad="38100" dist="38100" dir="2700000" algn="tl">
                    <a:srgbClr val="000000">
                      <a:alpha val="43137"/>
                    </a:srgbClr>
                  </a:outerShdw>
                </a:effectLst>
              </a:rPr>
              <a:t>çalışmalarında, kurumsal görev alanları ile ilgili kapasiteleriyle planlamada görev </a:t>
            </a:r>
            <a:r>
              <a:rPr lang="tr-TR" altLang="tr-TR" sz="2000" dirty="0">
                <a:solidFill>
                  <a:srgbClr val="002060"/>
                </a:solidFill>
                <a:effectLst>
                  <a:outerShdw blurRad="38100" dist="38100" dir="2700000" algn="tl">
                    <a:srgbClr val="000000">
                      <a:alpha val="43137"/>
                    </a:srgbClr>
                  </a:outerShdw>
                </a:effectLst>
              </a:rPr>
              <a:t>alan </a:t>
            </a:r>
            <a:r>
              <a:rPr lang="tr-TR" altLang="tr-TR" sz="2000" dirty="0" smtClean="0">
                <a:solidFill>
                  <a:srgbClr val="002060"/>
                </a:solidFill>
                <a:effectLst>
                  <a:outerShdw blurRad="38100" dist="38100" dir="2700000" algn="tl">
                    <a:srgbClr val="000000">
                      <a:alpha val="43137"/>
                    </a:srgbClr>
                  </a:outerShdw>
                </a:effectLst>
              </a:rPr>
              <a:t>paydaşlardır.</a:t>
            </a:r>
            <a:endParaRPr lang="tr-TR" altLang="tr-TR" sz="2000" dirty="0">
              <a:solidFill>
                <a:srgbClr val="002060"/>
              </a:solidFill>
              <a:effectLst>
                <a:outerShdw blurRad="38100" dist="38100" dir="2700000" algn="tl">
                  <a:srgbClr val="000000">
                    <a:alpha val="43137"/>
                  </a:srgbClr>
                </a:outerShdw>
              </a:effectLst>
            </a:endParaRPr>
          </a:p>
        </p:txBody>
      </p:sp>
      <p:sp>
        <p:nvSpPr>
          <p:cNvPr id="19" name="Rectangle 1"/>
          <p:cNvSpPr/>
          <p:nvPr/>
        </p:nvSpPr>
        <p:spPr>
          <a:xfrm>
            <a:off x="179512" y="3705372"/>
            <a:ext cx="7854329" cy="2985433"/>
          </a:xfrm>
          <a:prstGeom prst="rect">
            <a:avLst/>
          </a:prstGeom>
        </p:spPr>
        <p:txBody>
          <a:bodyPr wrap="square">
            <a:spAutoFit/>
          </a:bodyPr>
          <a:lstStyle/>
          <a:p>
            <a:pPr marL="285750" indent="-285750" algn="just" fontAlgn="auto">
              <a:spcBef>
                <a:spcPts val="0"/>
              </a:spcBef>
              <a:spcAft>
                <a:spcPts val="0"/>
              </a:spcAft>
              <a:buFont typeface="Wingdings" panose="05000000000000000000" pitchFamily="2" charset="2"/>
              <a:buChar char="Ø"/>
              <a:defRPr/>
            </a:pPr>
            <a:r>
              <a:rPr lang="tr-TR" sz="2400" dirty="0">
                <a:solidFill>
                  <a:srgbClr val="002060"/>
                </a:solidFill>
                <a:effectLst>
                  <a:outerShdw blurRad="38100" dist="38100" dir="2700000" algn="tl">
                    <a:srgbClr val="000000">
                      <a:alpha val="43137"/>
                    </a:srgbClr>
                  </a:outerShdw>
                </a:effectLst>
                <a:latin typeface="+mn-lt"/>
                <a:cs typeface="+mn-cs"/>
              </a:rPr>
              <a:t>Operasyon planlarının hazırlık çalışmalarına katılmak,</a:t>
            </a:r>
          </a:p>
          <a:p>
            <a:pPr marL="285750" indent="-285750" algn="just" fontAlgn="auto">
              <a:spcBef>
                <a:spcPts val="0"/>
              </a:spcBef>
              <a:spcAft>
                <a:spcPts val="0"/>
              </a:spcAft>
              <a:buFont typeface="Wingdings" panose="05000000000000000000" pitchFamily="2" charset="2"/>
              <a:buChar char="Ø"/>
              <a:defRPr/>
            </a:pPr>
            <a:r>
              <a:rPr lang="tr-TR" sz="2400" dirty="0" smtClean="0">
                <a:solidFill>
                  <a:srgbClr val="002060"/>
                </a:solidFill>
                <a:effectLst>
                  <a:outerShdw blurRad="38100" dist="38100" dir="2700000" algn="tl">
                    <a:srgbClr val="000000">
                      <a:alpha val="43137"/>
                    </a:srgbClr>
                  </a:outerShdw>
                </a:effectLst>
                <a:latin typeface="+mn-lt"/>
                <a:cs typeface="+mn-cs"/>
              </a:rPr>
              <a:t>Gerekli </a:t>
            </a:r>
            <a:r>
              <a:rPr lang="tr-TR" sz="2400" dirty="0">
                <a:solidFill>
                  <a:srgbClr val="002060"/>
                </a:solidFill>
                <a:effectLst>
                  <a:outerShdw blurRad="38100" dist="38100" dir="2700000" algn="tl">
                    <a:srgbClr val="000000">
                      <a:alpha val="43137"/>
                    </a:srgbClr>
                  </a:outerShdw>
                </a:effectLst>
                <a:latin typeface="+mn-lt"/>
                <a:cs typeface="+mn-cs"/>
              </a:rPr>
              <a:t>personel, araç, gereç, ekipmanları vb. temin etmek,</a:t>
            </a:r>
          </a:p>
          <a:p>
            <a:pPr marL="285750" indent="-285750" algn="just" fontAlgn="auto">
              <a:spcBef>
                <a:spcPts val="0"/>
              </a:spcBef>
              <a:spcAft>
                <a:spcPts val="0"/>
              </a:spcAft>
              <a:buFont typeface="Wingdings" panose="05000000000000000000" pitchFamily="2" charset="2"/>
              <a:buChar char="Ø"/>
              <a:defRPr/>
            </a:pPr>
            <a:r>
              <a:rPr lang="tr-TR" sz="2400" dirty="0" smtClean="0">
                <a:solidFill>
                  <a:srgbClr val="002060"/>
                </a:solidFill>
                <a:effectLst>
                  <a:outerShdw blurRad="38100" dist="38100" dir="2700000" algn="tl">
                    <a:srgbClr val="000000">
                      <a:alpha val="43137"/>
                    </a:srgbClr>
                  </a:outerShdw>
                </a:effectLst>
                <a:latin typeface="+mn-lt"/>
                <a:cs typeface="+mn-cs"/>
              </a:rPr>
              <a:t>Operasyonların </a:t>
            </a:r>
            <a:r>
              <a:rPr lang="tr-TR" sz="2400" dirty="0">
                <a:solidFill>
                  <a:srgbClr val="002060"/>
                </a:solidFill>
                <a:effectLst>
                  <a:outerShdw blurRad="38100" dist="38100" dir="2700000" algn="tl">
                    <a:srgbClr val="000000">
                      <a:alpha val="43137"/>
                    </a:srgbClr>
                  </a:outerShdw>
                </a:effectLst>
                <a:latin typeface="+mn-lt"/>
                <a:cs typeface="+mn-cs"/>
              </a:rPr>
              <a:t>yürütülmesine destek vermek,</a:t>
            </a:r>
          </a:p>
          <a:p>
            <a:pPr marL="285750" indent="-285750" algn="just" fontAlgn="auto">
              <a:spcBef>
                <a:spcPts val="0"/>
              </a:spcBef>
              <a:spcAft>
                <a:spcPts val="0"/>
              </a:spcAft>
              <a:buFont typeface="Wingdings" panose="05000000000000000000" pitchFamily="2" charset="2"/>
              <a:buChar char="Ø"/>
              <a:defRPr/>
            </a:pPr>
            <a:r>
              <a:rPr lang="tr-TR" sz="2400" dirty="0" smtClean="0">
                <a:solidFill>
                  <a:srgbClr val="002060"/>
                </a:solidFill>
                <a:effectLst>
                  <a:outerShdw blurRad="38100" dist="38100" dir="2700000" algn="tl">
                    <a:srgbClr val="000000">
                      <a:alpha val="43137"/>
                    </a:srgbClr>
                  </a:outerShdw>
                </a:effectLst>
                <a:latin typeface="+mn-lt"/>
                <a:cs typeface="+mn-cs"/>
              </a:rPr>
              <a:t>Eğitimli </a:t>
            </a:r>
            <a:r>
              <a:rPr lang="tr-TR" sz="2400" dirty="0">
                <a:solidFill>
                  <a:srgbClr val="002060"/>
                </a:solidFill>
                <a:effectLst>
                  <a:outerShdw blurRad="38100" dist="38100" dir="2700000" algn="tl">
                    <a:srgbClr val="000000">
                      <a:alpha val="43137"/>
                    </a:srgbClr>
                  </a:outerShdw>
                </a:effectLst>
                <a:latin typeface="+mn-lt"/>
                <a:cs typeface="+mn-cs"/>
              </a:rPr>
              <a:t>personelin sürekliliğini sağlamak, diğer hizmet gruplarının çalışmalarını desteklemek,</a:t>
            </a:r>
          </a:p>
          <a:p>
            <a:pPr marL="285750" indent="-285750" algn="just" fontAlgn="auto">
              <a:spcBef>
                <a:spcPts val="0"/>
              </a:spcBef>
              <a:spcAft>
                <a:spcPts val="0"/>
              </a:spcAft>
              <a:buFont typeface="Wingdings" panose="05000000000000000000" pitchFamily="2" charset="2"/>
              <a:buChar char="Ø"/>
              <a:defRPr/>
            </a:pPr>
            <a:r>
              <a:rPr lang="tr-TR" sz="2400" dirty="0" smtClean="0">
                <a:solidFill>
                  <a:srgbClr val="002060"/>
                </a:solidFill>
                <a:effectLst>
                  <a:outerShdw blurRad="38100" dist="38100" dir="2700000" algn="tl">
                    <a:srgbClr val="000000">
                      <a:alpha val="43137"/>
                    </a:srgbClr>
                  </a:outerShdw>
                </a:effectLst>
                <a:latin typeface="+mn-lt"/>
                <a:cs typeface="+mn-cs"/>
              </a:rPr>
              <a:t>Operasyon </a:t>
            </a:r>
            <a:r>
              <a:rPr lang="tr-TR" sz="2400" dirty="0">
                <a:solidFill>
                  <a:srgbClr val="002060"/>
                </a:solidFill>
                <a:effectLst>
                  <a:outerShdw blurRad="38100" dist="38100" dir="2700000" algn="tl">
                    <a:srgbClr val="000000">
                      <a:alpha val="43137"/>
                    </a:srgbClr>
                  </a:outerShdw>
                </a:effectLst>
                <a:latin typeface="+mn-lt"/>
                <a:cs typeface="+mn-cs"/>
              </a:rPr>
              <a:t>için gerekli teknolojik yenilikleri takip etmek,</a:t>
            </a:r>
          </a:p>
          <a:p>
            <a:pPr marL="285750" indent="-285750" algn="just" fontAlgn="auto">
              <a:spcBef>
                <a:spcPts val="0"/>
              </a:spcBef>
              <a:spcAft>
                <a:spcPts val="0"/>
              </a:spcAft>
              <a:buFont typeface="Wingdings" panose="05000000000000000000" pitchFamily="2" charset="2"/>
              <a:buChar char="Ø"/>
              <a:defRPr/>
            </a:pPr>
            <a:r>
              <a:rPr lang="tr-TR" sz="2400" dirty="0" smtClean="0">
                <a:solidFill>
                  <a:srgbClr val="002060"/>
                </a:solidFill>
                <a:effectLst>
                  <a:outerShdw blurRad="38100" dist="38100" dir="2700000" algn="tl">
                    <a:srgbClr val="000000">
                      <a:alpha val="43137"/>
                    </a:srgbClr>
                  </a:outerShdw>
                </a:effectLst>
                <a:latin typeface="+mn-lt"/>
                <a:cs typeface="+mn-cs"/>
              </a:rPr>
              <a:t>Hizmet </a:t>
            </a:r>
            <a:r>
              <a:rPr lang="tr-TR" sz="2000" dirty="0">
                <a:solidFill>
                  <a:srgbClr val="002060"/>
                </a:solidFill>
                <a:effectLst>
                  <a:outerShdw blurRad="38100" dist="38100" dir="2700000" algn="tl">
                    <a:srgbClr val="000000">
                      <a:alpha val="43137"/>
                    </a:srgbClr>
                  </a:outerShdw>
                </a:effectLst>
                <a:latin typeface="+mn-lt"/>
                <a:cs typeface="+mn-cs"/>
              </a:rPr>
              <a:t>grubu sorumlusunun hizmete ilişkin taleplerini yerine getirmek.</a:t>
            </a:r>
          </a:p>
        </p:txBody>
      </p:sp>
      <p:sp>
        <p:nvSpPr>
          <p:cNvPr id="20" name="TextBox 8"/>
          <p:cNvSpPr txBox="1">
            <a:spLocks noChangeArrowheads="1"/>
          </p:cNvSpPr>
          <p:nvPr/>
        </p:nvSpPr>
        <p:spPr bwMode="auto">
          <a:xfrm>
            <a:off x="266327" y="2948240"/>
            <a:ext cx="8266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2400" b="1" dirty="0">
                <a:solidFill>
                  <a:srgbClr val="C00000"/>
                </a:solidFill>
                <a:latin typeface="+mn-lt"/>
              </a:rPr>
              <a:t>Destek Çözüm </a:t>
            </a:r>
            <a:r>
              <a:rPr lang="tr-TR" altLang="tr-TR" sz="2400" b="1" dirty="0" smtClean="0">
                <a:solidFill>
                  <a:srgbClr val="C00000"/>
                </a:solidFill>
                <a:latin typeface="+mn-lt"/>
              </a:rPr>
              <a:t>Ortağı Kurumların </a:t>
            </a:r>
            <a:r>
              <a:rPr lang="tr-TR" altLang="tr-TR" sz="2400" b="1" dirty="0">
                <a:solidFill>
                  <a:srgbClr val="C00000"/>
                </a:solidFill>
                <a:latin typeface="+mn-lt"/>
              </a:rPr>
              <a:t>Yerel Düzeyde </a:t>
            </a:r>
            <a:endParaRPr lang="tr-TR" altLang="tr-TR" sz="2400" b="1" dirty="0" smtClean="0">
              <a:solidFill>
                <a:srgbClr val="C00000"/>
              </a:solidFill>
              <a:latin typeface="+mn-lt"/>
            </a:endParaRPr>
          </a:p>
          <a:p>
            <a:pPr eaLnBrk="1" hangingPunct="1">
              <a:spcBef>
                <a:spcPct val="0"/>
              </a:spcBef>
              <a:buFontTx/>
              <a:buNone/>
            </a:pPr>
            <a:r>
              <a:rPr lang="tr-TR" altLang="tr-TR" sz="2400" b="1" dirty="0" smtClean="0">
                <a:solidFill>
                  <a:srgbClr val="C00000"/>
                </a:solidFill>
                <a:latin typeface="+mn-lt"/>
              </a:rPr>
              <a:t>(</a:t>
            </a:r>
            <a:r>
              <a:rPr lang="tr-TR" altLang="tr-TR" sz="2400" b="1" dirty="0" err="1">
                <a:solidFill>
                  <a:srgbClr val="C00000"/>
                </a:solidFill>
                <a:latin typeface="+mn-lt"/>
              </a:rPr>
              <a:t>Operasyonel</a:t>
            </a:r>
            <a:r>
              <a:rPr lang="tr-TR" altLang="tr-TR" sz="2400" b="1" dirty="0">
                <a:solidFill>
                  <a:srgbClr val="C00000"/>
                </a:solidFill>
                <a:latin typeface="+mn-lt"/>
              </a:rPr>
              <a:t> Aşamada) </a:t>
            </a:r>
            <a:r>
              <a:rPr lang="tr-TR" altLang="tr-TR" sz="2400" b="1" dirty="0" smtClean="0">
                <a:solidFill>
                  <a:srgbClr val="C00000"/>
                </a:solidFill>
                <a:latin typeface="+mn-lt"/>
              </a:rPr>
              <a:t>Görevleri:</a:t>
            </a:r>
            <a:endParaRPr lang="tr-TR" altLang="tr-TR" sz="2400" b="1" dirty="0">
              <a:solidFill>
                <a:srgbClr val="C00000"/>
              </a:solidFill>
              <a:latin typeface="+mn-lt"/>
            </a:endParaRPr>
          </a:p>
        </p:txBody>
      </p:sp>
      <p:sp>
        <p:nvSpPr>
          <p:cNvPr id="26" name="Metin kutusu 25"/>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27" name="Resim 2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28" name="Metin kutusu 27"/>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229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
        <p:nvSpPr>
          <p:cNvPr id="9" name="Metin kutusu 8"/>
          <p:cNvSpPr txBox="1"/>
          <p:nvPr/>
        </p:nvSpPr>
        <p:spPr>
          <a:xfrm>
            <a:off x="1475656" y="1948804"/>
            <a:ext cx="7297042" cy="3539430"/>
          </a:xfrm>
          <a:prstGeom prst="rect">
            <a:avLst/>
          </a:prstGeom>
          <a:noFill/>
        </p:spPr>
        <p:txBody>
          <a:bodyPr wrap="square" rtlCol="0">
            <a:spAutoFit/>
          </a:bodyPr>
          <a:lstStyle/>
          <a:p>
            <a:pPr algn="just"/>
            <a:r>
              <a:rPr lang="tr-TR" sz="2800" dirty="0" smtClean="0">
                <a:solidFill>
                  <a:srgbClr val="002060"/>
                </a:solidFill>
                <a:effectLst>
                  <a:outerShdw blurRad="38100" dist="38100" dir="2700000" algn="tl">
                    <a:srgbClr val="000000">
                      <a:alpha val="43137"/>
                    </a:srgbClr>
                  </a:outerShdw>
                </a:effectLst>
              </a:rPr>
              <a:t>Dünyada her geçen gün teknolojinin ilerlemesi ve insanların afet konusunda bilinçlenmesine bağlı olarak yeni çalışmalar ve planlar ortaya çıkmaktadır. </a:t>
            </a:r>
          </a:p>
          <a:p>
            <a:pPr algn="just"/>
            <a:r>
              <a:rPr lang="tr-TR" sz="2800" dirty="0" smtClean="0">
                <a:solidFill>
                  <a:srgbClr val="002060"/>
                </a:solidFill>
                <a:effectLst>
                  <a:outerShdw blurRad="38100" dist="38100" dir="2700000" algn="tl">
                    <a:srgbClr val="000000">
                      <a:alpha val="43137"/>
                    </a:srgbClr>
                  </a:outerShdw>
                </a:effectLst>
              </a:rPr>
              <a:t>Türkiye’de de mevcut mevzuata göre yapılan planların ve doğaçlama destek sistemlerinin günümüz ihtiyaçlarını tam olarak karşılamadığı görülmüştür.</a:t>
            </a:r>
            <a:endParaRPr lang="tr-TR" sz="2800" dirty="0">
              <a:solidFill>
                <a:srgbClr val="002060"/>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98560" y="5298183"/>
            <a:ext cx="1137472" cy="1431551"/>
          </a:xfrm>
          <a:prstGeom prst="rect">
            <a:avLst/>
          </a:prstGeom>
        </p:spPr>
      </p:pic>
      <p:sp>
        <p:nvSpPr>
          <p:cNvPr id="11" name="Metin kutusu 10"/>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2" name="Resim 11"/>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168270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430778"/>
            <a:ext cx="8370930" cy="473160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graphicFrame>
        <p:nvGraphicFramePr>
          <p:cNvPr id="29" name="Diyagram 28"/>
          <p:cNvGraphicFramePr/>
          <p:nvPr>
            <p:extLst/>
          </p:nvPr>
        </p:nvGraphicFramePr>
        <p:xfrm>
          <a:off x="4305244" y="4793843"/>
          <a:ext cx="3088610" cy="54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yagram 29"/>
          <p:cNvGraphicFramePr/>
          <p:nvPr>
            <p:extLst/>
          </p:nvPr>
        </p:nvGraphicFramePr>
        <p:xfrm>
          <a:off x="979573" y="4793843"/>
          <a:ext cx="2942381" cy="540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Shape 993"/>
          <p:cNvSpPr/>
          <p:nvPr/>
        </p:nvSpPr>
        <p:spPr>
          <a:xfrm flipV="1">
            <a:off x="387409" y="1418842"/>
            <a:ext cx="7649141" cy="34289"/>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Autofit/>
          </a:bodyPr>
          <a:lstStyle>
            <a:lvl1pPr>
              <a:defRPr sz="3000">
                <a:solidFill>
                  <a:srgbClr val="0C488D"/>
                </a:solidFill>
              </a:defRPr>
            </a:lvl1pPr>
          </a:lstStyle>
          <a:p>
            <a:endParaRPr lang="en-US" sz="1875" kern="0" dirty="0">
              <a:solidFill>
                <a:schemeClr val="accent2">
                  <a:lumMod val="75000"/>
                </a:schemeClr>
              </a:solidFill>
              <a:latin typeface="Arial" panose="020B0604020202020204" pitchFamily="34" charset="0"/>
              <a:cs typeface="Arial" panose="020B0604020202020204" pitchFamily="34" charset="0"/>
            </a:endParaRPr>
          </a:p>
        </p:txBody>
      </p:sp>
      <p:grpSp>
        <p:nvGrpSpPr>
          <p:cNvPr id="12" name="Grup 11"/>
          <p:cNvGrpSpPr/>
          <p:nvPr/>
        </p:nvGrpSpPr>
        <p:grpSpPr>
          <a:xfrm>
            <a:off x="422333" y="923351"/>
            <a:ext cx="8075922" cy="1542456"/>
            <a:chOff x="-869441" y="2033789"/>
            <a:chExt cx="11847254" cy="2237267"/>
          </a:xfrm>
        </p:grpSpPr>
        <p:grpSp>
          <p:nvGrpSpPr>
            <p:cNvPr id="13" name="Grup 12"/>
            <p:cNvGrpSpPr/>
            <p:nvPr/>
          </p:nvGrpSpPr>
          <p:grpSpPr>
            <a:xfrm>
              <a:off x="-869441" y="2033789"/>
              <a:ext cx="11847254" cy="2237267"/>
              <a:chOff x="1014004" y="2130206"/>
              <a:chExt cx="8739058" cy="2237267"/>
            </a:xfrm>
          </p:grpSpPr>
          <p:graphicFrame>
            <p:nvGraphicFramePr>
              <p:cNvPr id="18" name="Diyagram 17"/>
              <p:cNvGraphicFramePr/>
              <p:nvPr>
                <p:extLst>
                  <p:ext uri="{D42A27DB-BD31-4B8C-83A1-F6EECF244321}">
                    <p14:modId xmlns:p14="http://schemas.microsoft.com/office/powerpoint/2010/main" val="3345762466"/>
                  </p:ext>
                </p:extLst>
              </p:nvPr>
            </p:nvGraphicFramePr>
            <p:xfrm>
              <a:off x="1014004" y="2677810"/>
              <a:ext cx="4209536" cy="14809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9" name="Diyagram 18"/>
              <p:cNvGraphicFramePr/>
              <p:nvPr>
                <p:extLst>
                  <p:ext uri="{D42A27DB-BD31-4B8C-83A1-F6EECF244321}">
                    <p14:modId xmlns:p14="http://schemas.microsoft.com/office/powerpoint/2010/main" val="3794919125"/>
                  </p:ext>
                </p:extLst>
              </p:nvPr>
            </p:nvGraphicFramePr>
            <p:xfrm>
              <a:off x="5543525" y="2908072"/>
              <a:ext cx="4209537" cy="145940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0" name="Diyagram 19"/>
              <p:cNvGraphicFramePr/>
              <p:nvPr>
                <p:extLst>
                  <p:ext uri="{D42A27DB-BD31-4B8C-83A1-F6EECF244321}">
                    <p14:modId xmlns:p14="http://schemas.microsoft.com/office/powerpoint/2010/main" val="1021196300"/>
                  </p:ext>
                </p:extLst>
              </p:nvPr>
            </p:nvGraphicFramePr>
            <p:xfrm>
              <a:off x="1861715" y="2130206"/>
              <a:ext cx="7891347" cy="66942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14" name="Title 1"/>
            <p:cNvSpPr txBox="1">
              <a:spLocks/>
            </p:cNvSpPr>
            <p:nvPr/>
          </p:nvSpPr>
          <p:spPr>
            <a:xfrm>
              <a:off x="1024055" y="2094705"/>
              <a:ext cx="8672642" cy="51689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Hasar Tespit Çalışma Grubu Teşkili</a:t>
              </a:r>
              <a:endParaRPr lang="tr-TR" sz="2400" b="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grpSp>
      <p:sp>
        <p:nvSpPr>
          <p:cNvPr id="21" name="Dikdörtgen 20"/>
          <p:cNvSpPr/>
          <p:nvPr/>
        </p:nvSpPr>
        <p:spPr>
          <a:xfrm>
            <a:off x="681940" y="1982589"/>
            <a:ext cx="3155031" cy="323165"/>
          </a:xfrm>
          <a:prstGeom prst="rect">
            <a:avLst/>
          </a:prstGeom>
        </p:spPr>
        <p:txBody>
          <a:bodyPr wrap="none">
            <a:spAutoFit/>
          </a:bodyPr>
          <a:lstStyle/>
          <a:p>
            <a:pPr marL="257175" indent="-257175">
              <a:buFont typeface="Arial" panose="020B0604020202020204" pitchFamily="34" charset="0"/>
              <a:buChar char="•"/>
            </a:pPr>
            <a:r>
              <a:rPr lang="tr-TR" sz="1500" dirty="0">
                <a:solidFill>
                  <a:srgbClr val="000000">
                    <a:hueOff val="0"/>
                    <a:satOff val="0"/>
                    <a:lumOff val="0"/>
                    <a:alphaOff val="0"/>
                  </a:srgbClr>
                </a:solidFill>
                <a:latin typeface="Arial" panose="020B0604020202020204" pitchFamily="34" charset="0"/>
                <a:cs typeface="Arial" panose="020B0604020202020204" pitchFamily="34" charset="0"/>
              </a:rPr>
              <a:t>Çevre ve Şehircilik İl Müdürlüğü</a:t>
            </a:r>
          </a:p>
        </p:txBody>
      </p:sp>
      <p:sp>
        <p:nvSpPr>
          <p:cNvPr id="22" name="Dikdörtgen 21"/>
          <p:cNvSpPr/>
          <p:nvPr/>
        </p:nvSpPr>
        <p:spPr>
          <a:xfrm>
            <a:off x="4517348" y="1820950"/>
            <a:ext cx="3920038" cy="4234493"/>
          </a:xfrm>
          <a:prstGeom prst="rect">
            <a:avLst/>
          </a:prstGeom>
        </p:spPr>
        <p:txBody>
          <a:bodyPr wrap="square">
            <a:spAutoFit/>
          </a:bodyPr>
          <a:lstStyle/>
          <a:p>
            <a:pPr fontAlgn="ctr">
              <a:lnSpc>
                <a:spcPts val="1875"/>
              </a:lnSpc>
            </a:pPr>
            <a:r>
              <a:rPr lang="tr-TR" sz="1600" dirty="0"/>
              <a:t>EGE ORDUSU VE GARNİZON KOMUTANLIĞI </a:t>
            </a:r>
          </a:p>
          <a:p>
            <a:pPr fontAlgn="ctr">
              <a:lnSpc>
                <a:spcPts val="1875"/>
              </a:lnSpc>
            </a:pPr>
            <a:r>
              <a:rPr lang="tr-TR" sz="1600" dirty="0"/>
              <a:t>İZMİR BÜYÜKŞEHİR BELEDİYE BAŞKANLIĞI</a:t>
            </a:r>
            <a:endParaRPr lang="tr-TR" sz="1600" i="1" dirty="0"/>
          </a:p>
          <a:p>
            <a:pPr fontAlgn="ctr">
              <a:lnSpc>
                <a:spcPts val="1875"/>
              </a:lnSpc>
            </a:pPr>
            <a:r>
              <a:rPr lang="tr-TR" sz="1600" dirty="0"/>
              <a:t>İLÇE BELEDİYE BAŞKANLIKLARI</a:t>
            </a:r>
            <a:endParaRPr lang="tr-TR" sz="1600" i="1" dirty="0"/>
          </a:p>
          <a:p>
            <a:pPr fontAlgn="ctr">
              <a:lnSpc>
                <a:spcPts val="1875"/>
              </a:lnSpc>
            </a:pPr>
            <a:r>
              <a:rPr lang="tr-TR" sz="1600" dirty="0"/>
              <a:t>İL JANDARMA KOMUTANLIĞI</a:t>
            </a:r>
            <a:endParaRPr lang="tr-TR" sz="1600" i="1" dirty="0"/>
          </a:p>
          <a:p>
            <a:pPr fontAlgn="ctr">
              <a:lnSpc>
                <a:spcPts val="1875"/>
              </a:lnSpc>
            </a:pPr>
            <a:r>
              <a:rPr lang="tr-TR" sz="1600" dirty="0"/>
              <a:t>İL EMNİYET MÜDÜRLÜĞÜ</a:t>
            </a:r>
            <a:endParaRPr lang="tr-TR" sz="1600" i="1" dirty="0"/>
          </a:p>
          <a:p>
            <a:pPr fontAlgn="ctr">
              <a:lnSpc>
                <a:spcPts val="1875"/>
              </a:lnSpc>
            </a:pPr>
            <a:r>
              <a:rPr lang="tr-TR" sz="1600" dirty="0"/>
              <a:t>SAHİL GÜVENLİK EGE DENİZ BÖLGE KOMUTANLIĞI</a:t>
            </a:r>
            <a:endParaRPr lang="tr-TR" sz="1600" i="1" dirty="0"/>
          </a:p>
          <a:p>
            <a:pPr fontAlgn="ctr">
              <a:lnSpc>
                <a:spcPts val="1875"/>
              </a:lnSpc>
            </a:pPr>
            <a:r>
              <a:rPr lang="tr-TR" sz="1600" dirty="0"/>
              <a:t>İL AFET VE ACİL DURUM MÜDÜRLÜĞÜ</a:t>
            </a:r>
            <a:endParaRPr lang="tr-TR" sz="1600" i="1" dirty="0"/>
          </a:p>
          <a:p>
            <a:pPr fontAlgn="ctr">
              <a:lnSpc>
                <a:spcPts val="1875"/>
              </a:lnSpc>
            </a:pPr>
            <a:r>
              <a:rPr lang="tr-TR" sz="1600" dirty="0"/>
              <a:t>İZMİR DEFTERDARLIĞI</a:t>
            </a:r>
            <a:endParaRPr lang="tr-TR" sz="1600" i="1" dirty="0"/>
          </a:p>
          <a:p>
            <a:pPr fontAlgn="ctr">
              <a:lnSpc>
                <a:spcPts val="1875"/>
              </a:lnSpc>
            </a:pPr>
            <a:r>
              <a:rPr lang="tr-TR" sz="1600" dirty="0"/>
              <a:t>İZMİR SANAYİ VE TEKNOLOJİ İL MÜDÜRLÜĞÜ</a:t>
            </a:r>
            <a:endParaRPr lang="tr-TR" sz="1600" i="1" dirty="0"/>
          </a:p>
          <a:p>
            <a:pPr fontAlgn="ctr">
              <a:lnSpc>
                <a:spcPts val="1875"/>
              </a:lnSpc>
            </a:pPr>
            <a:r>
              <a:rPr lang="tr-TR" sz="1600" dirty="0"/>
              <a:t>AİLE, ÇALIŞMA VE SOSYAL HİZMETLER İL MÜDÜRLÜĞÜ</a:t>
            </a:r>
          </a:p>
          <a:p>
            <a:pPr fontAlgn="ctr">
              <a:lnSpc>
                <a:spcPts val="1875"/>
              </a:lnSpc>
            </a:pPr>
            <a:r>
              <a:rPr lang="tr-TR" sz="1600" dirty="0"/>
              <a:t>İLBANK A.Ş. İZMİR BÖLGE MÜDÜRLÜĞÜ</a:t>
            </a:r>
            <a:endParaRPr lang="tr-TR" sz="1600" i="1" dirty="0"/>
          </a:p>
          <a:p>
            <a:pPr fontAlgn="ctr">
              <a:lnSpc>
                <a:spcPts val="1875"/>
              </a:lnSpc>
            </a:pPr>
            <a:r>
              <a:rPr lang="tr-TR" sz="1600" dirty="0"/>
              <a:t>İZMİR SOSYAL GÜVENLİK İL MÜDÜRLÜĞÜ</a:t>
            </a:r>
            <a:endParaRPr lang="tr-TR" sz="1600" i="1" dirty="0"/>
          </a:p>
          <a:p>
            <a:pPr fontAlgn="ctr">
              <a:lnSpc>
                <a:spcPts val="1875"/>
              </a:lnSpc>
            </a:pPr>
            <a:r>
              <a:rPr lang="tr-TR" sz="1600" dirty="0"/>
              <a:t>İŞKUR İZMİR ÇALIŞMA VE İŞ KURUMU İL MÜDÜRLÜĞÜ</a:t>
            </a:r>
            <a:endParaRPr lang="tr-TR" sz="1600" i="1" dirty="0"/>
          </a:p>
          <a:p>
            <a:pPr fontAlgn="ctr">
              <a:lnSpc>
                <a:spcPts val="1875"/>
              </a:lnSpc>
            </a:pPr>
            <a:r>
              <a:rPr lang="tr-TR" sz="1600" dirty="0"/>
              <a:t>MTA EGE BÖLGE </a:t>
            </a:r>
            <a:r>
              <a:rPr lang="tr-TR" sz="1600" dirty="0" smtClean="0"/>
              <a:t>MÜDÜRLÜĞÜ</a:t>
            </a:r>
            <a:endParaRPr lang="tr-TR" sz="1350" i="1" dirty="0"/>
          </a:p>
        </p:txBody>
      </p:sp>
      <p:sp>
        <p:nvSpPr>
          <p:cNvPr id="16" name="Metin kutusu 15"/>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7" name="Resim 16"/>
          <p:cNvPicPr>
            <a:picLocks noChangeAspect="1"/>
          </p:cNvPicPr>
          <p:nvPr/>
        </p:nvPicPr>
        <p:blipFill rotWithShape="1">
          <a:blip r:embed="rId28"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997490752"/>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430778"/>
            <a:ext cx="8298922" cy="502255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graphicFrame>
        <p:nvGraphicFramePr>
          <p:cNvPr id="29" name="Diyagram 28"/>
          <p:cNvGraphicFramePr/>
          <p:nvPr>
            <p:extLst/>
          </p:nvPr>
        </p:nvGraphicFramePr>
        <p:xfrm>
          <a:off x="4305244" y="4793843"/>
          <a:ext cx="3088610" cy="54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yagram 29"/>
          <p:cNvGraphicFramePr/>
          <p:nvPr>
            <p:extLst/>
          </p:nvPr>
        </p:nvGraphicFramePr>
        <p:xfrm>
          <a:off x="979573" y="4793843"/>
          <a:ext cx="2942381" cy="540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Shape 993"/>
          <p:cNvSpPr/>
          <p:nvPr/>
        </p:nvSpPr>
        <p:spPr>
          <a:xfrm>
            <a:off x="387409" y="1453131"/>
            <a:ext cx="7649141" cy="43788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Autofit/>
          </a:bodyPr>
          <a:lstStyle>
            <a:lvl1pPr>
              <a:defRPr sz="3000">
                <a:solidFill>
                  <a:srgbClr val="0C488D"/>
                </a:solidFill>
              </a:defRPr>
            </a:lvl1pPr>
          </a:lstStyle>
          <a:p>
            <a:endParaRPr lang="en-US" sz="1875" kern="0" dirty="0">
              <a:solidFill>
                <a:schemeClr val="accent2">
                  <a:lumMod val="75000"/>
                </a:schemeClr>
              </a:solidFill>
              <a:latin typeface="Arial" panose="020B0604020202020204" pitchFamily="34" charset="0"/>
              <a:cs typeface="Arial" panose="020B0604020202020204" pitchFamily="34" charset="0"/>
            </a:endParaRPr>
          </a:p>
        </p:txBody>
      </p:sp>
      <p:sp>
        <p:nvSpPr>
          <p:cNvPr id="21" name="Dikdörtgen 20"/>
          <p:cNvSpPr/>
          <p:nvPr/>
        </p:nvSpPr>
        <p:spPr>
          <a:xfrm>
            <a:off x="431579" y="2040931"/>
            <a:ext cx="3155031" cy="323165"/>
          </a:xfrm>
          <a:prstGeom prst="rect">
            <a:avLst/>
          </a:prstGeom>
        </p:spPr>
        <p:txBody>
          <a:bodyPr wrap="none">
            <a:spAutoFit/>
          </a:bodyPr>
          <a:lstStyle/>
          <a:p>
            <a:pPr marL="257175" indent="-257175">
              <a:buFont typeface="Arial" panose="020B0604020202020204" pitchFamily="34" charset="0"/>
              <a:buChar char="•"/>
            </a:pPr>
            <a:r>
              <a:rPr lang="tr-TR" sz="1500" dirty="0">
                <a:solidFill>
                  <a:srgbClr val="000000">
                    <a:hueOff val="0"/>
                    <a:satOff val="0"/>
                    <a:lumOff val="0"/>
                    <a:alphaOff val="0"/>
                  </a:srgbClr>
                </a:solidFill>
                <a:latin typeface="Arial" panose="020B0604020202020204" pitchFamily="34" charset="0"/>
                <a:cs typeface="Arial" panose="020B0604020202020204" pitchFamily="34" charset="0"/>
              </a:rPr>
              <a:t>Çevre ve Şehircilik İl Müdürlüğü</a:t>
            </a:r>
          </a:p>
        </p:txBody>
      </p:sp>
      <p:sp>
        <p:nvSpPr>
          <p:cNvPr id="22" name="Dikdörtgen 21"/>
          <p:cNvSpPr/>
          <p:nvPr/>
        </p:nvSpPr>
        <p:spPr>
          <a:xfrm>
            <a:off x="3783614" y="1944409"/>
            <a:ext cx="4875166" cy="4511491"/>
          </a:xfrm>
          <a:prstGeom prst="rect">
            <a:avLst/>
          </a:prstGeom>
        </p:spPr>
        <p:txBody>
          <a:bodyPr wrap="square">
            <a:spAutoFit/>
          </a:bodyPr>
          <a:lstStyle/>
          <a:p>
            <a:pPr fontAlgn="ctr">
              <a:lnSpc>
                <a:spcPts val="1875"/>
              </a:lnSpc>
            </a:pPr>
            <a:r>
              <a:rPr lang="tr-TR" sz="1600" dirty="0"/>
              <a:t>TEİAŞ 3. BÖLGE MÜDÜRLÜĞÜ </a:t>
            </a:r>
            <a:endParaRPr lang="tr-TR" sz="1600" i="1" dirty="0"/>
          </a:p>
          <a:p>
            <a:pPr fontAlgn="ctr">
              <a:lnSpc>
                <a:spcPts val="1875"/>
              </a:lnSpc>
            </a:pPr>
            <a:r>
              <a:rPr lang="tr-TR" sz="1600" dirty="0"/>
              <a:t>TEİAŞ BATI ANADOLU YÜK TEVZİ İŞLETME MÜDÜRLÜĞÜ</a:t>
            </a:r>
            <a:endParaRPr lang="tr-TR" sz="1600" i="1" dirty="0"/>
          </a:p>
          <a:p>
            <a:pPr fontAlgn="ctr">
              <a:lnSpc>
                <a:spcPts val="1875"/>
              </a:lnSpc>
            </a:pPr>
            <a:r>
              <a:rPr lang="tr-TR" sz="1600" dirty="0"/>
              <a:t>EÜAŞ ELEKTRİK ÜRETİM A.Ş. ALİAĞA KOMBİNEÇEVRİM SANTRALİ VE GAZ TÜRBİNLERİ İŞLETME MÜDÜRLÜĞÜ</a:t>
            </a:r>
            <a:endParaRPr lang="tr-TR" sz="1600" i="1" dirty="0"/>
          </a:p>
          <a:p>
            <a:pPr fontAlgn="ctr">
              <a:lnSpc>
                <a:spcPts val="1875"/>
              </a:lnSpc>
            </a:pPr>
            <a:r>
              <a:rPr lang="tr-TR" sz="1600" dirty="0"/>
              <a:t>GDZ ELEKTRİK DAĞITIM A.Ş. GENEL MÜDÜRLÜĞÜ</a:t>
            </a:r>
          </a:p>
          <a:p>
            <a:pPr fontAlgn="ctr"/>
            <a:r>
              <a:rPr lang="tr-TR" sz="1600" dirty="0"/>
              <a:t>İZMİRGAZ İZMİR DOĞALGAZ DAĞITIM TİCARET VE TAAHHÜT A.Ş. GENEL MÜDÜRLÜĞÜ</a:t>
            </a:r>
            <a:endParaRPr lang="tr-TR" sz="1600" i="1" dirty="0"/>
          </a:p>
          <a:p>
            <a:pPr fontAlgn="ctr"/>
            <a:r>
              <a:rPr lang="tr-TR" sz="1600" dirty="0"/>
              <a:t>GENÇLİK VE SPOR İL MÜDÜRLÜĞÜ</a:t>
            </a:r>
            <a:endParaRPr lang="tr-TR" sz="1600" i="1" dirty="0"/>
          </a:p>
          <a:p>
            <a:pPr fontAlgn="ctr"/>
            <a:r>
              <a:rPr lang="tr-TR" sz="1600" dirty="0"/>
              <a:t>İL TARIM VE ORMAN MÜDÜRLÜĞÜ</a:t>
            </a:r>
            <a:endParaRPr lang="tr-TR" sz="1600" i="1" dirty="0"/>
          </a:p>
          <a:p>
            <a:pPr fontAlgn="ctr"/>
            <a:r>
              <a:rPr lang="tr-TR" sz="1600" dirty="0"/>
              <a:t>EGE GÜMRÜK VE TİCARET BÖLGE MÜDÜRLÜĞÜ</a:t>
            </a:r>
            <a:endParaRPr lang="tr-TR" sz="1600" i="1" dirty="0"/>
          </a:p>
          <a:p>
            <a:pPr fontAlgn="ctr"/>
            <a:r>
              <a:rPr lang="tr-TR" sz="1600" dirty="0"/>
              <a:t>TİCARET İL MÜDÜRLÜĞÜ</a:t>
            </a:r>
            <a:endParaRPr lang="tr-TR" sz="1600" i="1" dirty="0"/>
          </a:p>
          <a:p>
            <a:pPr fontAlgn="ctr"/>
            <a:r>
              <a:rPr lang="tr-TR" sz="1600" dirty="0"/>
              <a:t>İL KÜLTÜR VE TURİZM MÜDÜRLÜĞÜ</a:t>
            </a:r>
            <a:endParaRPr lang="tr-TR" sz="1600" i="1" dirty="0"/>
          </a:p>
          <a:p>
            <a:pPr fontAlgn="ctr"/>
            <a:r>
              <a:rPr lang="tr-TR" sz="1600" dirty="0"/>
              <a:t>İL MİLLİ EĞİTİM MÜDÜRLÜĞÜ</a:t>
            </a:r>
            <a:endParaRPr lang="tr-TR" sz="1600" i="1" dirty="0"/>
          </a:p>
          <a:p>
            <a:pPr fontAlgn="ctr"/>
            <a:r>
              <a:rPr lang="tr-TR" sz="1600" dirty="0"/>
              <a:t>İZMİR ORMAN BÖLGE MÜDÜRLÜĞÜ</a:t>
            </a:r>
            <a:endParaRPr lang="tr-TR" sz="1600" i="1" dirty="0"/>
          </a:p>
          <a:p>
            <a:pPr fontAlgn="ctr"/>
            <a:r>
              <a:rPr lang="tr-TR" sz="1600" dirty="0"/>
              <a:t>DEVLET SU İŞLERİ 2. BÖLGE MÜDÜRLÜĞÜ</a:t>
            </a:r>
            <a:endParaRPr lang="tr-TR" sz="1600" i="1" dirty="0"/>
          </a:p>
          <a:p>
            <a:pPr fontAlgn="ctr"/>
            <a:r>
              <a:rPr lang="tr-TR" sz="1600" dirty="0"/>
              <a:t>İL SAĞLIK </a:t>
            </a:r>
            <a:r>
              <a:rPr lang="tr-TR" sz="1600" dirty="0" smtClean="0"/>
              <a:t>MÜDÜRLÜ</a:t>
            </a:r>
          </a:p>
          <a:p>
            <a:pPr fontAlgn="ctr"/>
            <a:r>
              <a:rPr lang="tr-TR" sz="1600" dirty="0" smtClean="0"/>
              <a:t>DHMİ </a:t>
            </a:r>
            <a:r>
              <a:rPr lang="tr-TR" sz="1600" dirty="0"/>
              <a:t>İZMİR ADNAN MENDERES HAVALİMANI </a:t>
            </a:r>
            <a:r>
              <a:rPr lang="tr-TR" sz="1600" dirty="0" smtClean="0"/>
              <a:t>BAŞMÜDÜRLÜĞÜ</a:t>
            </a:r>
            <a:endParaRPr lang="tr-TR" sz="1350" i="1" dirty="0"/>
          </a:p>
        </p:txBody>
      </p:sp>
      <p:sp>
        <p:nvSpPr>
          <p:cNvPr id="16" name="Metin kutusu 15"/>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7" name="Resim 16"/>
          <p:cNvPicPr>
            <a:picLocks noChangeAspect="1"/>
          </p:cNvPicPr>
          <p:nvPr/>
        </p:nvPicPr>
        <p:blipFill rotWithShape="1">
          <a:blip r:embed="rId13"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graphicFrame>
        <p:nvGraphicFramePr>
          <p:cNvPr id="23" name="Diyagram 22"/>
          <p:cNvGraphicFramePr/>
          <p:nvPr>
            <p:extLst>
              <p:ext uri="{D42A27DB-BD31-4B8C-83A1-F6EECF244321}">
                <p14:modId xmlns:p14="http://schemas.microsoft.com/office/powerpoint/2010/main" val="3194417569"/>
              </p:ext>
            </p:extLst>
          </p:nvPr>
        </p:nvGraphicFramePr>
        <p:xfrm>
          <a:off x="401466" y="923351"/>
          <a:ext cx="3382147" cy="102104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4" name="Diyagram 23"/>
          <p:cNvGraphicFramePr/>
          <p:nvPr>
            <p:extLst>
              <p:ext uri="{D42A27DB-BD31-4B8C-83A1-F6EECF244321}">
                <p14:modId xmlns:p14="http://schemas.microsoft.com/office/powerpoint/2010/main" val="3845296488"/>
              </p:ext>
            </p:extLst>
          </p:nvPr>
        </p:nvGraphicFramePr>
        <p:xfrm>
          <a:off x="4022069" y="1496945"/>
          <a:ext cx="4361924" cy="90770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5" name="Diyagram 24"/>
          <p:cNvGraphicFramePr/>
          <p:nvPr>
            <p:extLst>
              <p:ext uri="{D42A27DB-BD31-4B8C-83A1-F6EECF244321}">
                <p14:modId xmlns:p14="http://schemas.microsoft.com/office/powerpoint/2010/main" val="1132385682"/>
              </p:ext>
            </p:extLst>
          </p:nvPr>
        </p:nvGraphicFramePr>
        <p:xfrm>
          <a:off x="1205718" y="923351"/>
          <a:ext cx="7292537" cy="46152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6" name="Title 1"/>
          <p:cNvSpPr txBox="1">
            <a:spLocks/>
          </p:cNvSpPr>
          <p:nvPr/>
        </p:nvSpPr>
        <p:spPr>
          <a:xfrm>
            <a:off x="1713073" y="965349"/>
            <a:ext cx="5911883" cy="3563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Hasar Tespit Çalışma Grubu Teşkili</a:t>
            </a:r>
            <a:endParaRPr lang="tr-TR" sz="2400" b="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2039393"/>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430778"/>
            <a:ext cx="8370930" cy="48065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graphicFrame>
        <p:nvGraphicFramePr>
          <p:cNvPr id="29" name="Diyagram 28"/>
          <p:cNvGraphicFramePr/>
          <p:nvPr>
            <p:extLst/>
          </p:nvPr>
        </p:nvGraphicFramePr>
        <p:xfrm>
          <a:off x="4305244" y="4793843"/>
          <a:ext cx="3088610" cy="54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yagram 29"/>
          <p:cNvGraphicFramePr/>
          <p:nvPr>
            <p:extLst/>
          </p:nvPr>
        </p:nvGraphicFramePr>
        <p:xfrm>
          <a:off x="979573" y="4793843"/>
          <a:ext cx="2942381" cy="540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Shape 993"/>
          <p:cNvSpPr/>
          <p:nvPr/>
        </p:nvSpPr>
        <p:spPr>
          <a:xfrm>
            <a:off x="387409" y="1453131"/>
            <a:ext cx="7649141" cy="43788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Autofit/>
          </a:bodyPr>
          <a:lstStyle>
            <a:lvl1pPr>
              <a:defRPr sz="3000">
                <a:solidFill>
                  <a:srgbClr val="0C488D"/>
                </a:solidFill>
              </a:defRPr>
            </a:lvl1pPr>
          </a:lstStyle>
          <a:p>
            <a:endParaRPr lang="en-US" sz="1875" kern="0" dirty="0">
              <a:solidFill>
                <a:schemeClr val="accent2">
                  <a:lumMod val="75000"/>
                </a:schemeClr>
              </a:solidFill>
              <a:latin typeface="Arial" panose="020B0604020202020204" pitchFamily="34" charset="0"/>
              <a:cs typeface="Arial" panose="020B0604020202020204" pitchFamily="34" charset="0"/>
            </a:endParaRPr>
          </a:p>
        </p:txBody>
      </p:sp>
      <p:sp>
        <p:nvSpPr>
          <p:cNvPr id="21" name="Dikdörtgen 20"/>
          <p:cNvSpPr/>
          <p:nvPr/>
        </p:nvSpPr>
        <p:spPr>
          <a:xfrm>
            <a:off x="485817" y="1523258"/>
            <a:ext cx="3155031" cy="323165"/>
          </a:xfrm>
          <a:prstGeom prst="rect">
            <a:avLst/>
          </a:prstGeom>
        </p:spPr>
        <p:txBody>
          <a:bodyPr wrap="none">
            <a:spAutoFit/>
          </a:bodyPr>
          <a:lstStyle/>
          <a:p>
            <a:pPr marL="257175" indent="-257175">
              <a:buFont typeface="Arial" panose="020B0604020202020204" pitchFamily="34" charset="0"/>
              <a:buChar char="•"/>
            </a:pPr>
            <a:r>
              <a:rPr lang="tr-TR" sz="1500" dirty="0">
                <a:solidFill>
                  <a:srgbClr val="000000">
                    <a:hueOff val="0"/>
                    <a:satOff val="0"/>
                    <a:lumOff val="0"/>
                    <a:alphaOff val="0"/>
                  </a:srgbClr>
                </a:solidFill>
                <a:latin typeface="Arial" panose="020B0604020202020204" pitchFamily="34" charset="0"/>
                <a:cs typeface="Arial" panose="020B0604020202020204" pitchFamily="34" charset="0"/>
              </a:rPr>
              <a:t>Çevre ve Şehircilik İl Müdürlüğü</a:t>
            </a:r>
          </a:p>
        </p:txBody>
      </p:sp>
      <p:sp>
        <p:nvSpPr>
          <p:cNvPr id="22" name="Dikdörtgen 21"/>
          <p:cNvSpPr/>
          <p:nvPr/>
        </p:nvSpPr>
        <p:spPr>
          <a:xfrm>
            <a:off x="4305244" y="1860487"/>
            <a:ext cx="4281525" cy="4278094"/>
          </a:xfrm>
          <a:prstGeom prst="rect">
            <a:avLst/>
          </a:prstGeom>
        </p:spPr>
        <p:txBody>
          <a:bodyPr wrap="square">
            <a:spAutoFit/>
          </a:bodyPr>
          <a:lstStyle/>
          <a:p>
            <a:pPr fontAlgn="ctr"/>
            <a:r>
              <a:rPr lang="tr-TR" sz="1600" dirty="0"/>
              <a:t>KARAYOLLARI 2. BÖLGE MÜDÜRLÜĞÜ</a:t>
            </a:r>
            <a:endParaRPr lang="tr-TR" sz="1600" i="1" dirty="0"/>
          </a:p>
          <a:p>
            <a:pPr fontAlgn="ctr"/>
            <a:r>
              <a:rPr lang="tr-TR" sz="1600" dirty="0"/>
              <a:t>ULAŞTIRMA VE ALTYAPI III. BÖLGE MÜDÜRLÜĞÜ</a:t>
            </a:r>
            <a:endParaRPr lang="tr-TR" sz="1600" i="1" dirty="0"/>
          </a:p>
          <a:p>
            <a:pPr fontAlgn="ctr"/>
            <a:r>
              <a:rPr lang="tr-TR" sz="1600" dirty="0"/>
              <a:t>İL MÜFTÜLÜĞÜ</a:t>
            </a:r>
            <a:endParaRPr lang="tr-TR" sz="1600" i="1" dirty="0"/>
          </a:p>
          <a:p>
            <a:pPr fontAlgn="ctr"/>
            <a:r>
              <a:rPr lang="tr-TR" sz="1600" dirty="0"/>
              <a:t>TCDD 3. BÖLGE MÜDÜRLÜĞÜ </a:t>
            </a:r>
            <a:endParaRPr lang="tr-TR" sz="1600" i="1" dirty="0"/>
          </a:p>
          <a:p>
            <a:pPr fontAlgn="ctr"/>
            <a:r>
              <a:rPr lang="tr-TR" sz="1600" dirty="0"/>
              <a:t>TCDD İZMİR LİMAN İŞLETME MÜDÜRLÜĞÜ</a:t>
            </a:r>
            <a:endParaRPr lang="tr-TR" sz="1600" i="1" dirty="0"/>
          </a:p>
          <a:p>
            <a:pPr fontAlgn="ctr"/>
            <a:r>
              <a:rPr lang="tr-TR" sz="1600" dirty="0"/>
              <a:t>İZMİR PTT BAŞMÜDÜRLÜĞÜ</a:t>
            </a:r>
            <a:endParaRPr lang="tr-TR" sz="1600" i="1" dirty="0"/>
          </a:p>
          <a:p>
            <a:pPr fontAlgn="ctr"/>
            <a:r>
              <a:rPr lang="tr-TR" sz="1600" dirty="0"/>
              <a:t>TÜRK KIZILAYI EGE BÖLGE AFET YÖNETİM MÜDÜRLÜĞÜ</a:t>
            </a:r>
            <a:endParaRPr lang="tr-TR" sz="1600" i="1" dirty="0"/>
          </a:p>
          <a:p>
            <a:pPr fontAlgn="ctr"/>
            <a:r>
              <a:rPr lang="tr-TR" sz="1600" dirty="0"/>
              <a:t>DOKUZ EYLÜL ÜNİVERSİTESİ REKTÖRLÜĞÜ</a:t>
            </a:r>
            <a:endParaRPr lang="tr-TR" sz="1600" i="1" dirty="0"/>
          </a:p>
          <a:p>
            <a:pPr fontAlgn="ctr"/>
            <a:r>
              <a:rPr lang="tr-TR" sz="1600" dirty="0"/>
              <a:t>EGE ÜNİVERSİTESİ REKTÖRLÜĞÜ</a:t>
            </a:r>
            <a:endParaRPr lang="tr-TR" sz="1600" i="1" dirty="0"/>
          </a:p>
          <a:p>
            <a:pPr fontAlgn="ctr"/>
            <a:r>
              <a:rPr lang="tr-TR" sz="1600" dirty="0"/>
              <a:t>İZMİR BAKIRÇAY ÜNİVERSİTESİ REKTÖRLÜĞÜ</a:t>
            </a:r>
            <a:endParaRPr lang="tr-TR" sz="1600" i="1" dirty="0"/>
          </a:p>
          <a:p>
            <a:pPr fontAlgn="ctr"/>
            <a:r>
              <a:rPr lang="tr-TR" sz="1600" dirty="0"/>
              <a:t>İZMİR EKONOMİ ÜNİVERSİTESİ REKTÖRLÜĞÜ</a:t>
            </a:r>
            <a:endParaRPr lang="tr-TR" sz="1600" i="1" dirty="0"/>
          </a:p>
          <a:p>
            <a:pPr fontAlgn="ctr"/>
            <a:r>
              <a:rPr lang="tr-TR" sz="1600" dirty="0"/>
              <a:t>İZMİR YÜKSEK TEKNOLOJİ ÜNİVERSİTESİ </a:t>
            </a:r>
            <a:r>
              <a:rPr lang="tr-TR" sz="1600" dirty="0" smtClean="0"/>
              <a:t>REKTÖRL</a:t>
            </a:r>
            <a:endParaRPr lang="tr-TR" sz="1600" i="1" dirty="0"/>
          </a:p>
          <a:p>
            <a:pPr fontAlgn="ctr"/>
            <a:r>
              <a:rPr lang="tr-TR" sz="1600" dirty="0"/>
              <a:t>KATİP ÇELEBİ ÜNİVERSİTESİ REKTÖRLÜĞÜ</a:t>
            </a:r>
            <a:endParaRPr lang="tr-TR" sz="1600" i="1" dirty="0"/>
          </a:p>
          <a:p>
            <a:pPr fontAlgn="ctr"/>
            <a:r>
              <a:rPr lang="tr-TR" sz="1600" dirty="0"/>
              <a:t>İNŞAAT MÜHENDİSLERİ ODASI İZMİR </a:t>
            </a:r>
            <a:r>
              <a:rPr lang="tr-TR" sz="1600" dirty="0" smtClean="0"/>
              <a:t>ŞUBESİ</a:t>
            </a:r>
            <a:endParaRPr lang="tr-TR" sz="1600" i="1" dirty="0"/>
          </a:p>
          <a:p>
            <a:pPr fontAlgn="ctr"/>
            <a:r>
              <a:rPr lang="tr-TR" sz="1600" dirty="0"/>
              <a:t>MİMARLAR ODASI İZMİR ŞUBE BAŞKANLIĞI</a:t>
            </a:r>
            <a:endParaRPr lang="tr-TR" sz="1600" i="1" dirty="0"/>
          </a:p>
          <a:p>
            <a:r>
              <a:rPr lang="tr-TR" sz="1600" dirty="0"/>
              <a:t>İL NÜFUS VE VATANDAŞLIK </a:t>
            </a:r>
            <a:r>
              <a:rPr lang="tr-TR" sz="1600" dirty="0" smtClean="0"/>
              <a:t>MÜDÜRLÜĞÜ</a:t>
            </a:r>
            <a:endParaRPr lang="tr-TR" sz="1350" i="1" dirty="0"/>
          </a:p>
        </p:txBody>
      </p:sp>
      <p:sp>
        <p:nvSpPr>
          <p:cNvPr id="6" name="Slayt Numarası Yer Tutucusu 5"/>
          <p:cNvSpPr>
            <a:spLocks noGrp="1"/>
          </p:cNvSpPr>
          <p:nvPr>
            <p:ph type="sldNum" sz="quarter" idx="12"/>
          </p:nvPr>
        </p:nvSpPr>
        <p:spPr/>
        <p:txBody>
          <a:bodyPr/>
          <a:lstStyle/>
          <a:p>
            <a:fld id="{AEAEA656-057A-4A42-8D64-FFFC983E7F11}" type="slidenum">
              <a:rPr lang="tr-TR" smtClean="0"/>
              <a:t>22</a:t>
            </a:fld>
            <a:endParaRPr lang="tr-TR" dirty="0"/>
          </a:p>
        </p:txBody>
      </p:sp>
      <p:sp>
        <p:nvSpPr>
          <p:cNvPr id="16" name="Metin kutusu 15"/>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7" name="Resim 16"/>
          <p:cNvPicPr>
            <a:picLocks noChangeAspect="1"/>
          </p:cNvPicPr>
          <p:nvPr/>
        </p:nvPicPr>
        <p:blipFill rotWithShape="1">
          <a:blip r:embed="rId13"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graphicFrame>
        <p:nvGraphicFramePr>
          <p:cNvPr id="23" name="Diyagram 22"/>
          <p:cNvGraphicFramePr/>
          <p:nvPr>
            <p:extLst>
              <p:ext uri="{D42A27DB-BD31-4B8C-83A1-F6EECF244321}">
                <p14:modId xmlns:p14="http://schemas.microsoft.com/office/powerpoint/2010/main" val="3968492478"/>
              </p:ext>
            </p:extLst>
          </p:nvPr>
        </p:nvGraphicFramePr>
        <p:xfrm>
          <a:off x="401466" y="923351"/>
          <a:ext cx="3382147" cy="102104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4" name="Diyagram 23"/>
          <p:cNvGraphicFramePr/>
          <p:nvPr>
            <p:extLst>
              <p:ext uri="{D42A27DB-BD31-4B8C-83A1-F6EECF244321}">
                <p14:modId xmlns:p14="http://schemas.microsoft.com/office/powerpoint/2010/main" val="3713803214"/>
              </p:ext>
            </p:extLst>
          </p:nvPr>
        </p:nvGraphicFramePr>
        <p:xfrm>
          <a:off x="4202743" y="1456391"/>
          <a:ext cx="4361924" cy="100616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5" name="Diyagram 24"/>
          <p:cNvGraphicFramePr/>
          <p:nvPr>
            <p:extLst>
              <p:ext uri="{D42A27DB-BD31-4B8C-83A1-F6EECF244321}">
                <p14:modId xmlns:p14="http://schemas.microsoft.com/office/powerpoint/2010/main" val="4281593808"/>
              </p:ext>
            </p:extLst>
          </p:nvPr>
        </p:nvGraphicFramePr>
        <p:xfrm>
          <a:off x="1205718" y="923351"/>
          <a:ext cx="7292537" cy="46152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6" name="Title 1"/>
          <p:cNvSpPr txBox="1">
            <a:spLocks/>
          </p:cNvSpPr>
          <p:nvPr/>
        </p:nvSpPr>
        <p:spPr>
          <a:xfrm>
            <a:off x="1713073" y="965349"/>
            <a:ext cx="5911883" cy="3563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Hasar Tespit Çalışma Grubu Teşkili</a:t>
            </a:r>
            <a:endParaRPr lang="tr-TR" sz="2400" b="1" dirty="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15" name="Dikdörtgen 14"/>
          <p:cNvSpPr/>
          <p:nvPr/>
        </p:nvSpPr>
        <p:spPr>
          <a:xfrm>
            <a:off x="515023" y="1994998"/>
            <a:ext cx="3155031" cy="323165"/>
          </a:xfrm>
          <a:prstGeom prst="rect">
            <a:avLst/>
          </a:prstGeom>
        </p:spPr>
        <p:txBody>
          <a:bodyPr wrap="none">
            <a:spAutoFit/>
          </a:bodyPr>
          <a:lstStyle/>
          <a:p>
            <a:pPr marL="257175" indent="-257175">
              <a:buFont typeface="Arial" panose="020B0604020202020204" pitchFamily="34" charset="0"/>
              <a:buChar char="•"/>
            </a:pPr>
            <a:r>
              <a:rPr lang="tr-TR" sz="1500" dirty="0">
                <a:solidFill>
                  <a:srgbClr val="000000">
                    <a:hueOff val="0"/>
                    <a:satOff val="0"/>
                    <a:lumOff val="0"/>
                    <a:alphaOff val="0"/>
                  </a:srgbClr>
                </a:solidFill>
                <a:latin typeface="Arial" panose="020B0604020202020204" pitchFamily="34" charset="0"/>
                <a:cs typeface="Arial" panose="020B0604020202020204" pitchFamily="34" charset="0"/>
              </a:rPr>
              <a:t>Çevre ve Şehircilik İl Müdürlüğü</a:t>
            </a:r>
          </a:p>
        </p:txBody>
      </p:sp>
    </p:spTree>
    <p:extLst>
      <p:ext uri="{BB962C8B-B14F-4D97-AF65-F5344CB8AC3E}">
        <p14:creationId xmlns:p14="http://schemas.microsoft.com/office/powerpoint/2010/main" val="2144383563"/>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1052736"/>
            <a:ext cx="7787208" cy="364902"/>
          </a:xfrm>
        </p:spPr>
        <p:txBody>
          <a:bodyPr>
            <a:normAutofit fontScale="90000"/>
          </a:bodyPr>
          <a:lstStyle/>
          <a:p>
            <a:r>
              <a:rPr lang="tr-TR" sz="2400" b="1" dirty="0" smtClean="0">
                <a:solidFill>
                  <a:schemeClr val="accent6">
                    <a:lumMod val="75000"/>
                  </a:schemeClr>
                </a:solidFill>
                <a:latin typeface="+mn-lt"/>
                <a:ea typeface="+mn-ea"/>
                <a:cs typeface="+mn-cs"/>
              </a:rPr>
              <a:t>Diğer Çalışma Gruplarından Beklentiler ve Verilecek Destek</a:t>
            </a:r>
            <a:endParaRPr lang="tr-TR" sz="2400" b="1" dirty="0">
              <a:solidFill>
                <a:schemeClr val="accent6">
                  <a:lumMod val="75000"/>
                </a:schemeClr>
              </a:solidFill>
              <a:latin typeface="+mn-lt"/>
              <a:ea typeface="+mn-ea"/>
              <a:cs typeface="+mn-cs"/>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16949818"/>
              </p:ext>
            </p:extLst>
          </p:nvPr>
        </p:nvGraphicFramePr>
        <p:xfrm>
          <a:off x="47327" y="1417641"/>
          <a:ext cx="9074713" cy="5409643"/>
        </p:xfrm>
        <a:graphic>
          <a:graphicData uri="http://schemas.openxmlformats.org/drawingml/2006/table">
            <a:tbl>
              <a:tblPr firstRow="1" firstCol="1" bandRow="1">
                <a:tableStyleId>{5C22544A-7EE6-4342-B048-85BDC9FD1C3A}</a:tableStyleId>
              </a:tblPr>
              <a:tblGrid>
                <a:gridCol w="3285571">
                  <a:extLst>
                    <a:ext uri="{9D8B030D-6E8A-4147-A177-3AD203B41FA5}">
                      <a16:colId xmlns:a16="http://schemas.microsoft.com/office/drawing/2014/main" val="3406279373"/>
                    </a:ext>
                  </a:extLst>
                </a:gridCol>
                <a:gridCol w="3737294">
                  <a:extLst>
                    <a:ext uri="{9D8B030D-6E8A-4147-A177-3AD203B41FA5}">
                      <a16:colId xmlns:a16="http://schemas.microsoft.com/office/drawing/2014/main" val="1443822742"/>
                    </a:ext>
                  </a:extLst>
                </a:gridCol>
                <a:gridCol w="2051848">
                  <a:extLst>
                    <a:ext uri="{9D8B030D-6E8A-4147-A177-3AD203B41FA5}">
                      <a16:colId xmlns:a16="http://schemas.microsoft.com/office/drawing/2014/main" val="3674744327"/>
                    </a:ext>
                  </a:extLst>
                </a:gridCol>
              </a:tblGrid>
              <a:tr h="346616">
                <a:tc>
                  <a:txBody>
                    <a:bodyPr/>
                    <a:lstStyle/>
                    <a:p>
                      <a:pPr algn="ctr">
                        <a:lnSpc>
                          <a:spcPct val="120000"/>
                        </a:lnSpc>
                        <a:spcAft>
                          <a:spcPts val="0"/>
                        </a:spcAft>
                      </a:pPr>
                      <a:r>
                        <a:rPr lang="tr-TR" sz="1000" dirty="0" smtClean="0">
                          <a:effectLst/>
                        </a:rPr>
                        <a:t>HİZMET </a:t>
                      </a:r>
                      <a:r>
                        <a:rPr lang="tr-TR" sz="1000" dirty="0">
                          <a:effectLst/>
                        </a:rPr>
                        <a:t>GRUBU ADI</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gn="ctr">
                        <a:lnSpc>
                          <a:spcPct val="120000"/>
                        </a:lnSpc>
                        <a:spcAft>
                          <a:spcPts val="0"/>
                        </a:spcAft>
                      </a:pPr>
                      <a:r>
                        <a:rPr lang="tr-TR" sz="1000" dirty="0" smtClean="0">
                          <a:effectLst/>
                        </a:rPr>
                        <a:t>DİĞER ÇALIŞMA GRUPLARINDAN </a:t>
                      </a:r>
                      <a:r>
                        <a:rPr lang="tr-TR" sz="1000" dirty="0">
                          <a:effectLst/>
                        </a:rPr>
                        <a:t>BEKLENTİLER</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gn="ctr">
                        <a:lnSpc>
                          <a:spcPct val="120000"/>
                        </a:lnSpc>
                        <a:spcAft>
                          <a:spcPts val="0"/>
                        </a:spcAft>
                      </a:pPr>
                      <a:r>
                        <a:rPr lang="tr-TR" sz="1000" dirty="0">
                          <a:effectLst/>
                        </a:rPr>
                        <a:t>DİĞER </a:t>
                      </a:r>
                      <a:r>
                        <a:rPr lang="tr-TR" sz="1000" dirty="0" smtClean="0">
                          <a:effectLst/>
                        </a:rPr>
                        <a:t>ÇALIŞMA </a:t>
                      </a:r>
                      <a:r>
                        <a:rPr lang="tr-TR" sz="1000" dirty="0">
                          <a:effectLst/>
                        </a:rPr>
                        <a:t>GRUPLARINA VERİLECEK DESTEK</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3206831025"/>
                  </a:ext>
                </a:extLst>
              </a:tr>
              <a:tr h="173308">
                <a:tc>
                  <a:txBody>
                    <a:bodyPr/>
                    <a:lstStyle/>
                    <a:p>
                      <a:pPr>
                        <a:lnSpc>
                          <a:spcPct val="120000"/>
                        </a:lnSpc>
                        <a:spcAft>
                          <a:spcPts val="0"/>
                        </a:spcAft>
                      </a:pPr>
                      <a:r>
                        <a:rPr lang="tr-TR" sz="1000" dirty="0">
                          <a:effectLst/>
                        </a:rPr>
                        <a:t>1.Haberleşme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haberleşme ile ilgili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905208883"/>
                  </a:ext>
                </a:extLst>
              </a:tr>
              <a:tr h="173308">
                <a:tc>
                  <a:txBody>
                    <a:bodyPr/>
                    <a:lstStyle/>
                    <a:p>
                      <a:pPr>
                        <a:lnSpc>
                          <a:spcPct val="120000"/>
                        </a:lnSpc>
                        <a:spcAft>
                          <a:spcPts val="0"/>
                        </a:spcAft>
                      </a:pPr>
                      <a:r>
                        <a:rPr lang="tr-TR" sz="1000">
                          <a:effectLst/>
                        </a:rPr>
                        <a:t>2.Ulaşım Alt Yapı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Ulaşım-Altyapı ile ilgili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1537607538"/>
                  </a:ext>
                </a:extLst>
              </a:tr>
              <a:tr h="173308">
                <a:tc>
                  <a:txBody>
                    <a:bodyPr/>
                    <a:lstStyle/>
                    <a:p>
                      <a:pPr>
                        <a:lnSpc>
                          <a:spcPct val="120000"/>
                        </a:lnSpc>
                        <a:spcAft>
                          <a:spcPts val="0"/>
                        </a:spcAft>
                      </a:pPr>
                      <a:r>
                        <a:rPr lang="tr-TR" sz="1000">
                          <a:effectLst/>
                        </a:rPr>
                        <a:t>3.Nakliye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nakliye ile ilgili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172779232"/>
                  </a:ext>
                </a:extLst>
              </a:tr>
              <a:tr h="173308">
                <a:tc>
                  <a:txBody>
                    <a:bodyPr/>
                    <a:lstStyle/>
                    <a:p>
                      <a:pPr>
                        <a:lnSpc>
                          <a:spcPct val="120000"/>
                        </a:lnSpc>
                        <a:spcAft>
                          <a:spcPts val="0"/>
                        </a:spcAft>
                      </a:pPr>
                      <a:r>
                        <a:rPr lang="tr-TR" sz="1000">
                          <a:effectLst/>
                        </a:rPr>
                        <a:t>4.Teknik Destek ve İkmal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Teknik Destek ile ilgili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2707014218"/>
                  </a:ext>
                </a:extLst>
              </a:tr>
              <a:tr h="173308">
                <a:tc>
                  <a:txBody>
                    <a:bodyPr/>
                    <a:lstStyle/>
                    <a:p>
                      <a:pPr>
                        <a:lnSpc>
                          <a:spcPct val="120000"/>
                        </a:lnSpc>
                        <a:spcAft>
                          <a:spcPts val="0"/>
                        </a:spcAft>
                      </a:pPr>
                      <a:r>
                        <a:rPr lang="tr-TR" sz="1000">
                          <a:effectLst/>
                        </a:rPr>
                        <a:t>5. Alt Yapı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Alt Yapı ile ilgili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dirty="0">
                          <a:effectLst/>
                        </a:rPr>
                        <a:t> </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1173220179"/>
                  </a:ext>
                </a:extLst>
              </a:tr>
              <a:tr h="173308">
                <a:tc>
                  <a:txBody>
                    <a:bodyPr/>
                    <a:lstStyle/>
                    <a:p>
                      <a:pPr>
                        <a:lnSpc>
                          <a:spcPct val="120000"/>
                        </a:lnSpc>
                        <a:spcAft>
                          <a:spcPts val="0"/>
                        </a:spcAft>
                      </a:pPr>
                      <a:r>
                        <a:rPr lang="tr-TR" sz="1000">
                          <a:effectLst/>
                        </a:rPr>
                        <a:t>6. Hasar Tespit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3541324992"/>
                  </a:ext>
                </a:extLst>
              </a:tr>
              <a:tr h="173308">
                <a:tc>
                  <a:txBody>
                    <a:bodyPr/>
                    <a:lstStyle/>
                    <a:p>
                      <a:pPr>
                        <a:lnSpc>
                          <a:spcPct val="120000"/>
                        </a:lnSpc>
                        <a:spcAft>
                          <a:spcPts val="0"/>
                        </a:spcAft>
                      </a:pPr>
                      <a:r>
                        <a:rPr lang="tr-TR" sz="1000">
                          <a:effectLst/>
                        </a:rPr>
                        <a:t>7.Enkaz Kaldırma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enkaz kaldırma ile ilgili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624311410"/>
                  </a:ext>
                </a:extLst>
              </a:tr>
              <a:tr h="173308">
                <a:tc>
                  <a:txBody>
                    <a:bodyPr/>
                    <a:lstStyle/>
                    <a:p>
                      <a:pPr>
                        <a:lnSpc>
                          <a:spcPct val="120000"/>
                        </a:lnSpc>
                        <a:spcAft>
                          <a:spcPts val="0"/>
                        </a:spcAft>
                      </a:pPr>
                      <a:r>
                        <a:rPr lang="tr-TR" sz="1000">
                          <a:effectLst/>
                        </a:rPr>
                        <a:t>8.Beslenme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beslenme desteği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4238086960"/>
                  </a:ext>
                </a:extLst>
              </a:tr>
              <a:tr h="173308">
                <a:tc>
                  <a:txBody>
                    <a:bodyPr/>
                    <a:lstStyle/>
                    <a:p>
                      <a:pPr>
                        <a:lnSpc>
                          <a:spcPct val="120000"/>
                        </a:lnSpc>
                        <a:spcAft>
                          <a:spcPts val="0"/>
                        </a:spcAft>
                      </a:pPr>
                      <a:r>
                        <a:rPr lang="tr-TR" sz="1000">
                          <a:effectLst/>
                        </a:rPr>
                        <a:t>9.Sağlık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sağlık yardımı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1957814314"/>
                  </a:ext>
                </a:extLst>
              </a:tr>
              <a:tr h="173308">
                <a:tc>
                  <a:txBody>
                    <a:bodyPr/>
                    <a:lstStyle/>
                    <a:p>
                      <a:pPr>
                        <a:lnSpc>
                          <a:spcPct val="120000"/>
                        </a:lnSpc>
                        <a:spcAft>
                          <a:spcPts val="0"/>
                        </a:spcAft>
                      </a:pPr>
                      <a:r>
                        <a:rPr lang="tr-TR" sz="1000">
                          <a:effectLst/>
                        </a:rPr>
                        <a:t>10.Psikososyal Destek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psikolojik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u="none" strike="noStrike" dirty="0">
                          <a:effectLst/>
                        </a:rPr>
                        <a:t> </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extLst>
                  <a:ext uri="{0D108BD9-81ED-4DB2-BD59-A6C34878D82A}">
                    <a16:rowId xmlns:a16="http://schemas.microsoft.com/office/drawing/2014/main" val="2156308655"/>
                  </a:ext>
                </a:extLst>
              </a:tr>
              <a:tr h="173308">
                <a:tc>
                  <a:txBody>
                    <a:bodyPr/>
                    <a:lstStyle/>
                    <a:p>
                      <a:pPr>
                        <a:lnSpc>
                          <a:spcPct val="120000"/>
                        </a:lnSpc>
                        <a:spcAft>
                          <a:spcPts val="0"/>
                        </a:spcAft>
                      </a:pPr>
                      <a:r>
                        <a:rPr lang="tr-TR" sz="1000">
                          <a:effectLst/>
                        </a:rPr>
                        <a:t>11. Ayni Bağış Depo Yönetimi ve Dağıtım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u="none" strike="noStrike" dirty="0">
                          <a:effectLst/>
                        </a:rPr>
                        <a:t> </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3637938097"/>
                  </a:ext>
                </a:extLst>
              </a:tr>
              <a:tr h="173308">
                <a:tc>
                  <a:txBody>
                    <a:bodyPr/>
                    <a:lstStyle/>
                    <a:p>
                      <a:pPr>
                        <a:lnSpc>
                          <a:spcPct val="120000"/>
                        </a:lnSpc>
                        <a:spcAft>
                          <a:spcPts val="0"/>
                        </a:spcAft>
                      </a:pPr>
                      <a:r>
                        <a:rPr lang="tr-TR" sz="1000">
                          <a:effectLst/>
                        </a:rPr>
                        <a:t>12.Yangın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yangın söndürme ile ilgili yardım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3486071123"/>
                  </a:ext>
                </a:extLst>
              </a:tr>
              <a:tr h="173308">
                <a:tc>
                  <a:txBody>
                    <a:bodyPr/>
                    <a:lstStyle/>
                    <a:p>
                      <a:pPr>
                        <a:lnSpc>
                          <a:spcPct val="120000"/>
                        </a:lnSpc>
                        <a:spcAft>
                          <a:spcPts val="0"/>
                        </a:spcAft>
                      </a:pPr>
                      <a:r>
                        <a:rPr lang="tr-TR" sz="1000">
                          <a:effectLst/>
                        </a:rPr>
                        <a:t>13.Güvenlik ve Trafik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güvenlik hizmeti yardımı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3477864934"/>
                  </a:ext>
                </a:extLst>
              </a:tr>
              <a:tr h="173308">
                <a:tc>
                  <a:txBody>
                    <a:bodyPr/>
                    <a:lstStyle/>
                    <a:p>
                      <a:pPr>
                        <a:lnSpc>
                          <a:spcPct val="120000"/>
                        </a:lnSpc>
                        <a:spcAft>
                          <a:spcPts val="0"/>
                        </a:spcAft>
                      </a:pPr>
                      <a:r>
                        <a:rPr lang="tr-TR" sz="1000">
                          <a:effectLst/>
                        </a:rPr>
                        <a:t>14.Defin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2954570247"/>
                  </a:ext>
                </a:extLst>
              </a:tr>
              <a:tr h="260852">
                <a:tc>
                  <a:txBody>
                    <a:bodyPr/>
                    <a:lstStyle/>
                    <a:p>
                      <a:pPr>
                        <a:lnSpc>
                          <a:spcPct val="120000"/>
                        </a:lnSpc>
                        <a:spcAft>
                          <a:spcPts val="0"/>
                        </a:spcAft>
                      </a:pPr>
                      <a:r>
                        <a:rPr lang="tr-TR" sz="1000">
                          <a:effectLst/>
                        </a:rPr>
                        <a:t>15.Tahliye ve Yerleştirme Planlama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tahliye ve yerleştirme ile ilgili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3939546097"/>
                  </a:ext>
                </a:extLst>
              </a:tr>
              <a:tr h="260852">
                <a:tc>
                  <a:txBody>
                    <a:bodyPr/>
                    <a:lstStyle/>
                    <a:p>
                      <a:pPr>
                        <a:lnSpc>
                          <a:spcPct val="120000"/>
                        </a:lnSpc>
                        <a:spcAft>
                          <a:spcPts val="0"/>
                        </a:spcAft>
                      </a:pPr>
                      <a:r>
                        <a:rPr lang="tr-TR" sz="1000">
                          <a:effectLst/>
                        </a:rPr>
                        <a:t>16.Kaynak Yönetimi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dirty="0">
                          <a:effectLst/>
                        </a:rPr>
                        <a:t>Afet durumunda hizmet grubundan gerektiğinde kaynak sağlamak</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1492991728"/>
                  </a:ext>
                </a:extLst>
              </a:tr>
              <a:tr h="280483">
                <a:tc>
                  <a:txBody>
                    <a:bodyPr/>
                    <a:lstStyle/>
                    <a:p>
                      <a:pPr>
                        <a:lnSpc>
                          <a:spcPct val="120000"/>
                        </a:lnSpc>
                        <a:spcAft>
                          <a:spcPts val="0"/>
                        </a:spcAft>
                      </a:pPr>
                      <a:r>
                        <a:rPr lang="tr-TR" sz="1000" dirty="0">
                          <a:effectLst/>
                        </a:rPr>
                        <a:t>17.Barınma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dirty="0">
                          <a:effectLst/>
                        </a:rPr>
                        <a:t>Afet durumunda barınma ihtiyaçlarını karşılamada destek almak</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dirty="0">
                          <a:effectLst/>
                        </a:rPr>
                        <a:t> </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585010577"/>
                  </a:ext>
                </a:extLst>
              </a:tr>
              <a:tr h="173308">
                <a:tc>
                  <a:txBody>
                    <a:bodyPr/>
                    <a:lstStyle/>
                    <a:p>
                      <a:pPr>
                        <a:lnSpc>
                          <a:spcPct val="120000"/>
                        </a:lnSpc>
                        <a:spcAft>
                          <a:spcPts val="0"/>
                        </a:spcAft>
                      </a:pPr>
                      <a:r>
                        <a:rPr lang="tr-TR" sz="1000">
                          <a:effectLst/>
                        </a:rPr>
                        <a:t>18.Hizmet Grupları Lojistiği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dirty="0">
                          <a:effectLst/>
                        </a:rPr>
                        <a:t>Afet durumunda lojistik destek almak</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u="none" strike="noStrike" dirty="0">
                          <a:effectLst/>
                        </a:rPr>
                        <a:t> </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320278075"/>
                  </a:ext>
                </a:extLst>
              </a:tr>
              <a:tr h="173308">
                <a:tc>
                  <a:txBody>
                    <a:bodyPr/>
                    <a:lstStyle/>
                    <a:p>
                      <a:pPr>
                        <a:lnSpc>
                          <a:spcPct val="120000"/>
                        </a:lnSpc>
                        <a:spcAft>
                          <a:spcPts val="0"/>
                        </a:spcAft>
                      </a:pPr>
                      <a:r>
                        <a:rPr lang="tr-TR" sz="1000" dirty="0">
                          <a:effectLst/>
                        </a:rPr>
                        <a:t>19.Arama ve Kurtarma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arama ve kurtarma desteği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2388355281"/>
                  </a:ext>
                </a:extLst>
              </a:tr>
              <a:tr h="173308">
                <a:tc>
                  <a:txBody>
                    <a:bodyPr/>
                    <a:lstStyle/>
                    <a:p>
                      <a:pPr>
                        <a:lnSpc>
                          <a:spcPct val="120000"/>
                        </a:lnSpc>
                        <a:spcAft>
                          <a:spcPts val="0"/>
                        </a:spcAft>
                      </a:pPr>
                      <a:r>
                        <a:rPr lang="tr-TR" sz="1000">
                          <a:effectLst/>
                        </a:rPr>
                        <a:t>20.Satın Alma ve Kiralama Hizmet Grubu</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kiralama hizmeti yardımı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812100714"/>
                  </a:ext>
                </a:extLst>
              </a:tr>
              <a:tr h="173308">
                <a:tc>
                  <a:txBody>
                    <a:bodyPr/>
                    <a:lstStyle/>
                    <a:p>
                      <a:pPr>
                        <a:lnSpc>
                          <a:spcPct val="120000"/>
                        </a:lnSpc>
                        <a:spcAft>
                          <a:spcPts val="0"/>
                        </a:spcAft>
                      </a:pPr>
                      <a:r>
                        <a:rPr lang="tr-TR" sz="1000" dirty="0">
                          <a:effectLst/>
                        </a:rPr>
                        <a:t>21.Muhasebe, Bütçe ve Mali Raporlama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1070983875"/>
                  </a:ext>
                </a:extLst>
              </a:tr>
              <a:tr h="173308">
                <a:tc>
                  <a:txBody>
                    <a:bodyPr/>
                    <a:lstStyle/>
                    <a:p>
                      <a:pPr>
                        <a:lnSpc>
                          <a:spcPct val="120000"/>
                        </a:lnSpc>
                        <a:spcAft>
                          <a:spcPts val="0"/>
                        </a:spcAft>
                      </a:pPr>
                      <a:r>
                        <a:rPr lang="tr-TR" sz="1000" dirty="0">
                          <a:effectLst/>
                        </a:rPr>
                        <a:t>22.Zarar Tespit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a:effectLst/>
                        </a:rPr>
                        <a:t>Hasar ile ilgili bilgi vermek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2858962347"/>
                  </a:ext>
                </a:extLst>
              </a:tr>
              <a:tr h="173308">
                <a:tc>
                  <a:txBody>
                    <a:bodyPr/>
                    <a:lstStyle/>
                    <a:p>
                      <a:pPr>
                        <a:lnSpc>
                          <a:spcPct val="120000"/>
                        </a:lnSpc>
                        <a:spcAft>
                          <a:spcPts val="0"/>
                        </a:spcAft>
                      </a:pPr>
                      <a:r>
                        <a:rPr lang="tr-TR" sz="1000" dirty="0">
                          <a:effectLst/>
                        </a:rPr>
                        <a:t>23.Gıda, Tarım ve Hayvancılık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a:effectLst/>
                        </a:rPr>
                        <a:t> </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4204583219"/>
                  </a:ext>
                </a:extLst>
              </a:tr>
              <a:tr h="260852">
                <a:tc>
                  <a:txBody>
                    <a:bodyPr/>
                    <a:lstStyle/>
                    <a:p>
                      <a:pPr>
                        <a:lnSpc>
                          <a:spcPct val="120000"/>
                        </a:lnSpc>
                        <a:spcAft>
                          <a:spcPts val="0"/>
                        </a:spcAft>
                      </a:pPr>
                      <a:r>
                        <a:rPr lang="tr-TR" sz="1000" dirty="0">
                          <a:effectLst/>
                        </a:rPr>
                        <a:t>24.Bilgi Yönetimi, Değerlendirme ve İzleme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İlgili konularda bilgi desteği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a:effectLst/>
                        </a:rPr>
                        <a:t>İlgili konularda bilgi desteği vermek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272631423"/>
                  </a:ext>
                </a:extLst>
              </a:tr>
              <a:tr h="346616">
                <a:tc>
                  <a:txBody>
                    <a:bodyPr/>
                    <a:lstStyle/>
                    <a:p>
                      <a:pPr>
                        <a:lnSpc>
                          <a:spcPct val="120000"/>
                        </a:lnSpc>
                        <a:spcAft>
                          <a:spcPts val="0"/>
                        </a:spcAft>
                      </a:pPr>
                      <a:r>
                        <a:rPr lang="tr-TR" sz="1000" dirty="0">
                          <a:effectLst/>
                        </a:rPr>
                        <a:t>25.Enerji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Afet durumunda enerji desteği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a:effectLst/>
                        </a:rPr>
                        <a:t>Hasarlı bölgede enerji ile ilgili sorunlar hakkında bilgi vermek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3420379764"/>
                  </a:ext>
                </a:extLst>
              </a:tr>
              <a:tr h="173308">
                <a:tc>
                  <a:txBody>
                    <a:bodyPr/>
                    <a:lstStyle/>
                    <a:p>
                      <a:pPr>
                        <a:lnSpc>
                          <a:spcPct val="120000"/>
                        </a:lnSpc>
                        <a:spcAft>
                          <a:spcPts val="0"/>
                        </a:spcAft>
                      </a:pPr>
                      <a:r>
                        <a:rPr lang="tr-TR" sz="1000" dirty="0" smtClean="0">
                          <a:effectLst/>
                        </a:rPr>
                        <a:t>26.KBRN Hizmet Grubu</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tc>
                <a:tc>
                  <a:txBody>
                    <a:bodyPr/>
                    <a:lstStyle/>
                    <a:p>
                      <a:pPr>
                        <a:lnSpc>
                          <a:spcPct val="120000"/>
                        </a:lnSpc>
                        <a:spcAft>
                          <a:spcPts val="0"/>
                        </a:spcAft>
                      </a:pPr>
                      <a:r>
                        <a:rPr lang="tr-TR" sz="1000">
                          <a:effectLst/>
                        </a:rPr>
                        <a:t>Hasarlı bölgede KBRN sorunları ile ilgili destek almak</a:t>
                      </a:r>
                      <a:endParaRPr lang="tr-TR" sz="1050" i="1">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tc>
                  <a:txBody>
                    <a:bodyPr/>
                    <a:lstStyle/>
                    <a:p>
                      <a:pPr>
                        <a:lnSpc>
                          <a:spcPct val="120000"/>
                        </a:lnSpc>
                        <a:spcAft>
                          <a:spcPts val="0"/>
                        </a:spcAft>
                      </a:pPr>
                      <a:r>
                        <a:rPr lang="tr-TR" sz="1000" dirty="0">
                          <a:effectLst/>
                        </a:rPr>
                        <a:t>Hasarlı alanları bilgilendirmek</a:t>
                      </a:r>
                      <a:endParaRPr lang="tr-TR" sz="105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646" marR="60646" marT="0" marB="0" anchor="ctr"/>
                </a:tc>
                <a:extLst>
                  <a:ext uri="{0D108BD9-81ED-4DB2-BD59-A6C34878D82A}">
                    <a16:rowId xmlns:a16="http://schemas.microsoft.com/office/drawing/2014/main" val="2477329984"/>
                  </a:ext>
                </a:extLst>
              </a:tr>
            </a:tbl>
          </a:graphicData>
        </a:graphic>
      </p:graphicFrame>
      <p:sp>
        <p:nvSpPr>
          <p:cNvPr id="7" name="Metin kutusu 6"/>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226255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430778"/>
            <a:ext cx="8712968" cy="531059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5" name="Oval 4"/>
          <p:cNvSpPr/>
          <p:nvPr/>
        </p:nvSpPr>
        <p:spPr>
          <a:xfrm>
            <a:off x="7920373" y="864703"/>
            <a:ext cx="1212830" cy="12128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dirty="0"/>
          </a:p>
        </p:txBody>
      </p:sp>
      <p:graphicFrame>
        <p:nvGraphicFramePr>
          <p:cNvPr id="29" name="Diyagram 28"/>
          <p:cNvGraphicFramePr/>
          <p:nvPr>
            <p:extLst/>
          </p:nvPr>
        </p:nvGraphicFramePr>
        <p:xfrm>
          <a:off x="4305244" y="4793843"/>
          <a:ext cx="3088610" cy="54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yagram 29"/>
          <p:cNvGraphicFramePr/>
          <p:nvPr>
            <p:extLst/>
          </p:nvPr>
        </p:nvGraphicFramePr>
        <p:xfrm>
          <a:off x="979573" y="4793843"/>
          <a:ext cx="2942381" cy="540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1505758576"/>
              </p:ext>
            </p:extLst>
          </p:nvPr>
        </p:nvGraphicFramePr>
        <p:xfrm>
          <a:off x="488731" y="2077532"/>
          <a:ext cx="3547242" cy="4077898"/>
        </p:xfrm>
        <a:graphic>
          <a:graphicData uri="http://schemas.openxmlformats.org/drawingml/2006/table">
            <a:tbl>
              <a:tblPr firstRow="1" firstCol="1" bandRow="1">
                <a:tableStyleId>{5C22544A-7EE6-4342-B048-85BDC9FD1C3A}</a:tableStyleId>
              </a:tblPr>
              <a:tblGrid>
                <a:gridCol w="1813978">
                  <a:extLst>
                    <a:ext uri="{9D8B030D-6E8A-4147-A177-3AD203B41FA5}">
                      <a16:colId xmlns:a16="http://schemas.microsoft.com/office/drawing/2014/main" val="1401878248"/>
                    </a:ext>
                  </a:extLst>
                </a:gridCol>
                <a:gridCol w="1733264">
                  <a:extLst>
                    <a:ext uri="{9D8B030D-6E8A-4147-A177-3AD203B41FA5}">
                      <a16:colId xmlns:a16="http://schemas.microsoft.com/office/drawing/2014/main" val="2013316581"/>
                    </a:ext>
                  </a:extLst>
                </a:gridCol>
              </a:tblGrid>
              <a:tr h="393029">
                <a:tc gridSpan="2">
                  <a:txBody>
                    <a:bodyPr/>
                    <a:lstStyle/>
                    <a:p>
                      <a:pPr marL="39370" marR="25400" algn="ctr">
                        <a:spcAft>
                          <a:spcPts val="0"/>
                        </a:spcAft>
                      </a:pPr>
                      <a:r>
                        <a:rPr lang="tr-TR" sz="2400" dirty="0" smtClean="0">
                          <a:effectLst/>
                        </a:rPr>
                        <a:t>HASARLI BİNA SAYILARI                                    </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tr-TR"/>
                    </a:p>
                  </a:txBody>
                  <a:tcPr/>
                </a:tc>
                <a:extLst>
                  <a:ext uri="{0D108BD9-81ED-4DB2-BD59-A6C34878D82A}">
                    <a16:rowId xmlns:a16="http://schemas.microsoft.com/office/drawing/2014/main" val="768879885"/>
                  </a:ext>
                </a:extLst>
              </a:tr>
              <a:tr h="994173">
                <a:tc>
                  <a:txBody>
                    <a:bodyPr/>
                    <a:lstStyle/>
                    <a:p>
                      <a:pPr marL="39370" marR="25400" algn="ctr">
                        <a:spcAft>
                          <a:spcPts val="0"/>
                        </a:spcAft>
                      </a:pPr>
                      <a:r>
                        <a:rPr lang="tr-TR" sz="2400" dirty="0">
                          <a:effectLst/>
                        </a:rPr>
                        <a:t>Ağır Hasarlı Bina</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a:txBody>
                    <a:bodyPr/>
                    <a:lstStyle/>
                    <a:p>
                      <a:pPr marL="39370" marR="25400" algn="ctr">
                        <a:spcAft>
                          <a:spcPts val="0"/>
                        </a:spcAft>
                      </a:pPr>
                      <a:endParaRPr lang="tr-TR" sz="2400" dirty="0" smtClean="0">
                        <a:effectLst/>
                      </a:endParaRPr>
                    </a:p>
                    <a:p>
                      <a:pPr marL="39370" marR="25400" algn="ctr">
                        <a:spcAft>
                          <a:spcPts val="0"/>
                        </a:spcAft>
                      </a:pPr>
                      <a:r>
                        <a:rPr lang="tr-TR" sz="2400" dirty="0" smtClean="0">
                          <a:effectLst/>
                        </a:rPr>
                        <a:t>153.817</a:t>
                      </a:r>
                      <a:endParaRPr lang="tr-TR" sz="2400" dirty="0">
                        <a:effectLst/>
                      </a:endParaRPr>
                    </a:p>
                    <a:p>
                      <a:pPr marL="39370" marR="25400" algn="ctr">
                        <a:spcAft>
                          <a:spcPts val="0"/>
                        </a:spcAft>
                      </a:pPr>
                      <a:r>
                        <a:rPr lang="tr-TR" sz="2400" dirty="0">
                          <a:effectLst/>
                        </a:rPr>
                        <a:t> </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extLst>
                  <a:ext uri="{0D108BD9-81ED-4DB2-BD59-A6C34878D82A}">
                    <a16:rowId xmlns:a16="http://schemas.microsoft.com/office/drawing/2014/main" val="3838011745"/>
                  </a:ext>
                </a:extLst>
              </a:tr>
              <a:tr h="822960">
                <a:tc>
                  <a:txBody>
                    <a:bodyPr/>
                    <a:lstStyle/>
                    <a:p>
                      <a:pPr marL="39370" marR="25400" algn="ctr">
                        <a:spcAft>
                          <a:spcPts val="0"/>
                        </a:spcAft>
                      </a:pPr>
                      <a:r>
                        <a:rPr lang="tr-TR" sz="2400" dirty="0">
                          <a:effectLst/>
                        </a:rPr>
                        <a:t>Yıkık Bina</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a:txBody>
                    <a:bodyPr/>
                    <a:lstStyle/>
                    <a:p>
                      <a:pPr marL="39370" marR="25400" algn="ctr">
                        <a:spcAft>
                          <a:spcPts val="0"/>
                        </a:spcAft>
                      </a:pPr>
                      <a:endParaRPr lang="tr-TR" sz="2400" dirty="0" smtClean="0">
                        <a:effectLst/>
                      </a:endParaRPr>
                    </a:p>
                    <a:p>
                      <a:pPr marL="39370" marR="25400" algn="ctr">
                        <a:spcAft>
                          <a:spcPts val="0"/>
                        </a:spcAft>
                      </a:pPr>
                      <a:r>
                        <a:rPr lang="tr-TR" sz="2400" dirty="0" smtClean="0">
                          <a:effectLst/>
                        </a:rPr>
                        <a:t>109.496</a:t>
                      </a:r>
                      <a:endParaRPr lang="tr-TR" sz="2400" dirty="0">
                        <a:effectLst/>
                      </a:endParaRPr>
                    </a:p>
                    <a:p>
                      <a:pPr marL="39370" marR="25400" algn="ctr">
                        <a:spcAft>
                          <a:spcPts val="0"/>
                        </a:spcAft>
                      </a:pPr>
                      <a:r>
                        <a:rPr lang="tr-TR" sz="2400" dirty="0">
                          <a:effectLst/>
                        </a:rPr>
                        <a:t> </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extLst>
                  <a:ext uri="{0D108BD9-81ED-4DB2-BD59-A6C34878D82A}">
                    <a16:rowId xmlns:a16="http://schemas.microsoft.com/office/drawing/2014/main" val="2890635525"/>
                  </a:ext>
                </a:extLst>
              </a:tr>
              <a:tr h="822960">
                <a:tc>
                  <a:txBody>
                    <a:bodyPr/>
                    <a:lstStyle/>
                    <a:p>
                      <a:pPr marL="39370" marR="25400" algn="ctr">
                        <a:spcAft>
                          <a:spcPts val="0"/>
                        </a:spcAft>
                      </a:pPr>
                      <a:r>
                        <a:rPr lang="tr-TR" sz="2400" dirty="0">
                          <a:effectLst/>
                        </a:rPr>
                        <a:t>Orta Hasarlı Bina</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a:txBody>
                    <a:bodyPr/>
                    <a:lstStyle/>
                    <a:p>
                      <a:pPr marL="39370" marR="25400" algn="ctr">
                        <a:spcAft>
                          <a:spcPts val="0"/>
                        </a:spcAft>
                      </a:pPr>
                      <a:endParaRPr lang="tr-TR" sz="2400" dirty="0" smtClean="0">
                        <a:effectLst/>
                      </a:endParaRPr>
                    </a:p>
                    <a:p>
                      <a:pPr marL="39370" marR="25400" algn="ctr">
                        <a:spcAft>
                          <a:spcPts val="0"/>
                        </a:spcAft>
                      </a:pPr>
                      <a:r>
                        <a:rPr lang="tr-TR" sz="2400" dirty="0" smtClean="0">
                          <a:effectLst/>
                        </a:rPr>
                        <a:t>75.341</a:t>
                      </a:r>
                      <a:endParaRPr lang="tr-TR" sz="2400" dirty="0">
                        <a:effectLst/>
                      </a:endParaRPr>
                    </a:p>
                    <a:p>
                      <a:pPr marL="39370" marR="25400" algn="ctr">
                        <a:spcAft>
                          <a:spcPts val="0"/>
                        </a:spcAft>
                      </a:pPr>
                      <a:r>
                        <a:rPr lang="tr-TR" sz="2400" dirty="0">
                          <a:effectLst/>
                        </a:rPr>
                        <a:t> </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extLst>
                  <a:ext uri="{0D108BD9-81ED-4DB2-BD59-A6C34878D82A}">
                    <a16:rowId xmlns:a16="http://schemas.microsoft.com/office/drawing/2014/main" val="104320322"/>
                  </a:ext>
                </a:extLst>
              </a:tr>
              <a:tr h="393029">
                <a:tc>
                  <a:txBody>
                    <a:bodyPr/>
                    <a:lstStyle/>
                    <a:p>
                      <a:pPr marL="39370" marR="25400" algn="ctr">
                        <a:spcAft>
                          <a:spcPts val="0"/>
                        </a:spcAft>
                      </a:pPr>
                      <a:r>
                        <a:rPr lang="tr-TR" sz="2400" b="1" kern="1200" dirty="0" smtClean="0">
                          <a:solidFill>
                            <a:schemeClr val="lt1"/>
                          </a:solidFill>
                          <a:effectLst/>
                          <a:latin typeface="+mn-lt"/>
                          <a:ea typeface="+mn-ea"/>
                          <a:cs typeface="+mn-cs"/>
                        </a:rPr>
                        <a:t>TOPLAM </a:t>
                      </a:r>
                      <a:endParaRPr lang="tr-TR" sz="2400" b="1" kern="1200" dirty="0">
                        <a:solidFill>
                          <a:schemeClr val="lt1"/>
                        </a:solidFill>
                        <a:effectLst/>
                        <a:latin typeface="+mn-lt"/>
                        <a:ea typeface="+mn-ea"/>
                        <a:cs typeface="+mn-cs"/>
                      </a:endParaRPr>
                    </a:p>
                  </a:txBody>
                  <a:tcPr marL="33338" marR="33338" marT="0" marB="0" anchor="ctr"/>
                </a:tc>
                <a:tc>
                  <a:txBody>
                    <a:bodyPr/>
                    <a:lstStyle/>
                    <a:p>
                      <a:pPr marL="39370" marR="25400" algn="ctr">
                        <a:spcAft>
                          <a:spcPts val="0"/>
                        </a:spcAft>
                      </a:pPr>
                      <a:r>
                        <a:rPr lang="tr-TR" sz="2400" kern="1200" dirty="0" smtClean="0">
                          <a:solidFill>
                            <a:schemeClr val="dk1"/>
                          </a:solidFill>
                          <a:effectLst/>
                          <a:latin typeface="+mn-lt"/>
                          <a:ea typeface="+mn-ea"/>
                          <a:cs typeface="+mn-cs"/>
                        </a:rPr>
                        <a:t>338.654</a:t>
                      </a:r>
                      <a:endParaRPr lang="tr-TR" sz="2400" kern="1200" dirty="0">
                        <a:solidFill>
                          <a:schemeClr val="dk1"/>
                        </a:solidFill>
                        <a:effectLst/>
                        <a:latin typeface="+mn-lt"/>
                        <a:ea typeface="+mn-ea"/>
                        <a:cs typeface="+mn-cs"/>
                      </a:endParaRPr>
                    </a:p>
                  </a:txBody>
                  <a:tcPr marL="33338" marR="33338" marT="0" marB="0" anchor="ctr"/>
                </a:tc>
                <a:extLst>
                  <a:ext uri="{0D108BD9-81ED-4DB2-BD59-A6C34878D82A}">
                    <a16:rowId xmlns:a16="http://schemas.microsoft.com/office/drawing/2014/main" val="3310888626"/>
                  </a:ext>
                </a:extLst>
              </a:tr>
            </a:tbl>
          </a:graphicData>
        </a:graphic>
      </p:graphicFrame>
      <p:sp>
        <p:nvSpPr>
          <p:cNvPr id="24" name="Metin kutusu 23"/>
          <p:cNvSpPr txBox="1"/>
          <p:nvPr/>
        </p:nvSpPr>
        <p:spPr>
          <a:xfrm>
            <a:off x="1033899" y="726203"/>
            <a:ext cx="6542690" cy="769441"/>
          </a:xfrm>
          <a:prstGeom prst="rect">
            <a:avLst/>
          </a:prstGeom>
          <a:noFill/>
        </p:spPr>
        <p:txBody>
          <a:bodyPr wrap="square" rtlCol="0">
            <a:spAutoFit/>
          </a:bodyPr>
          <a:lstStyle/>
          <a:p>
            <a:pPr algn="ctr"/>
            <a:r>
              <a:rPr lang="tr-TR" sz="2200" b="1" dirty="0" smtClean="0">
                <a:solidFill>
                  <a:schemeClr val="accent6">
                    <a:lumMod val="75000"/>
                  </a:schemeClr>
                </a:solidFill>
              </a:rPr>
              <a:t>İzmir Genelinde Bina Sayıları İle İlçelere Göre Etkilenme Oranları</a:t>
            </a:r>
            <a:endParaRPr lang="tr-TR" sz="2200" b="1" dirty="0">
              <a:solidFill>
                <a:schemeClr val="accent6">
                  <a:lumMod val="75000"/>
                </a:schemeClr>
              </a:solidFill>
            </a:endParaRPr>
          </a:p>
        </p:txBody>
      </p:sp>
      <p:pic>
        <p:nvPicPr>
          <p:cNvPr id="8" name="Resim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40548" y="2329094"/>
            <a:ext cx="4764855" cy="3908218"/>
          </a:xfrm>
          <a:prstGeom prst="rect">
            <a:avLst/>
          </a:prstGeom>
        </p:spPr>
      </p:pic>
      <p:sp>
        <p:nvSpPr>
          <p:cNvPr id="11" name="Metin kutusu 10"/>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2" name="Resim 11"/>
          <p:cNvPicPr>
            <a:picLocks noChangeAspect="1"/>
          </p:cNvPicPr>
          <p:nvPr/>
        </p:nvPicPr>
        <p:blipFill rotWithShape="1">
          <a:blip r:embed="rId14"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1349549910"/>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430778"/>
            <a:ext cx="8370930" cy="50213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5" name="Oval 4"/>
          <p:cNvSpPr/>
          <p:nvPr/>
        </p:nvSpPr>
        <p:spPr>
          <a:xfrm>
            <a:off x="7920373" y="864703"/>
            <a:ext cx="1212830" cy="12128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dirty="0"/>
          </a:p>
        </p:txBody>
      </p:sp>
      <p:graphicFrame>
        <p:nvGraphicFramePr>
          <p:cNvPr id="29" name="Diyagram 28"/>
          <p:cNvGraphicFramePr/>
          <p:nvPr>
            <p:extLst/>
          </p:nvPr>
        </p:nvGraphicFramePr>
        <p:xfrm>
          <a:off x="4305244" y="4793843"/>
          <a:ext cx="3088610" cy="54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yagram 29"/>
          <p:cNvGraphicFramePr/>
          <p:nvPr>
            <p:extLst/>
          </p:nvPr>
        </p:nvGraphicFramePr>
        <p:xfrm>
          <a:off x="979573" y="4793843"/>
          <a:ext cx="2942381" cy="540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Tablo 24"/>
          <p:cNvGraphicFramePr>
            <a:graphicFrameLocks noGrp="1"/>
          </p:cNvGraphicFramePr>
          <p:nvPr>
            <p:extLst>
              <p:ext uri="{D42A27DB-BD31-4B8C-83A1-F6EECF244321}">
                <p14:modId xmlns:p14="http://schemas.microsoft.com/office/powerpoint/2010/main" val="1184799905"/>
              </p:ext>
            </p:extLst>
          </p:nvPr>
        </p:nvGraphicFramePr>
        <p:xfrm>
          <a:off x="37778" y="1430779"/>
          <a:ext cx="8998720" cy="5310572"/>
        </p:xfrm>
        <a:graphic>
          <a:graphicData uri="http://schemas.openxmlformats.org/drawingml/2006/table">
            <a:tbl>
              <a:tblPr firstRow="1" bandRow="1" bandCol="1">
                <a:tableStyleId>{5C22544A-7EE6-4342-B048-85BDC9FD1C3A}</a:tableStyleId>
              </a:tblPr>
              <a:tblGrid>
                <a:gridCol w="1008477">
                  <a:extLst>
                    <a:ext uri="{9D8B030D-6E8A-4147-A177-3AD203B41FA5}">
                      <a16:colId xmlns:a16="http://schemas.microsoft.com/office/drawing/2014/main" val="3348529760"/>
                    </a:ext>
                  </a:extLst>
                </a:gridCol>
                <a:gridCol w="620601">
                  <a:extLst>
                    <a:ext uri="{9D8B030D-6E8A-4147-A177-3AD203B41FA5}">
                      <a16:colId xmlns:a16="http://schemas.microsoft.com/office/drawing/2014/main" val="2399601461"/>
                    </a:ext>
                  </a:extLst>
                </a:gridCol>
                <a:gridCol w="775752">
                  <a:extLst>
                    <a:ext uri="{9D8B030D-6E8A-4147-A177-3AD203B41FA5}">
                      <a16:colId xmlns:a16="http://schemas.microsoft.com/office/drawing/2014/main" val="448867474"/>
                    </a:ext>
                  </a:extLst>
                </a:gridCol>
                <a:gridCol w="543027">
                  <a:extLst>
                    <a:ext uri="{9D8B030D-6E8A-4147-A177-3AD203B41FA5}">
                      <a16:colId xmlns:a16="http://schemas.microsoft.com/office/drawing/2014/main" val="1768448675"/>
                    </a:ext>
                  </a:extLst>
                </a:gridCol>
                <a:gridCol w="620601">
                  <a:extLst>
                    <a:ext uri="{9D8B030D-6E8A-4147-A177-3AD203B41FA5}">
                      <a16:colId xmlns:a16="http://schemas.microsoft.com/office/drawing/2014/main" val="125125457"/>
                    </a:ext>
                  </a:extLst>
                </a:gridCol>
                <a:gridCol w="620601">
                  <a:extLst>
                    <a:ext uri="{9D8B030D-6E8A-4147-A177-3AD203B41FA5}">
                      <a16:colId xmlns:a16="http://schemas.microsoft.com/office/drawing/2014/main" val="396880245"/>
                    </a:ext>
                  </a:extLst>
                </a:gridCol>
                <a:gridCol w="543027">
                  <a:extLst>
                    <a:ext uri="{9D8B030D-6E8A-4147-A177-3AD203B41FA5}">
                      <a16:colId xmlns:a16="http://schemas.microsoft.com/office/drawing/2014/main" val="2212208865"/>
                    </a:ext>
                  </a:extLst>
                </a:gridCol>
                <a:gridCol w="635819">
                  <a:extLst>
                    <a:ext uri="{9D8B030D-6E8A-4147-A177-3AD203B41FA5}">
                      <a16:colId xmlns:a16="http://schemas.microsoft.com/office/drawing/2014/main" val="3122165604"/>
                    </a:ext>
                  </a:extLst>
                </a:gridCol>
                <a:gridCol w="527809">
                  <a:extLst>
                    <a:ext uri="{9D8B030D-6E8A-4147-A177-3AD203B41FA5}">
                      <a16:colId xmlns:a16="http://schemas.microsoft.com/office/drawing/2014/main" val="1230104819"/>
                    </a:ext>
                  </a:extLst>
                </a:gridCol>
                <a:gridCol w="620601">
                  <a:extLst>
                    <a:ext uri="{9D8B030D-6E8A-4147-A177-3AD203B41FA5}">
                      <a16:colId xmlns:a16="http://schemas.microsoft.com/office/drawing/2014/main" val="514995755"/>
                    </a:ext>
                  </a:extLst>
                </a:gridCol>
                <a:gridCol w="620601">
                  <a:extLst>
                    <a:ext uri="{9D8B030D-6E8A-4147-A177-3AD203B41FA5}">
                      <a16:colId xmlns:a16="http://schemas.microsoft.com/office/drawing/2014/main" val="2733855703"/>
                    </a:ext>
                  </a:extLst>
                </a:gridCol>
                <a:gridCol w="698176">
                  <a:extLst>
                    <a:ext uri="{9D8B030D-6E8A-4147-A177-3AD203B41FA5}">
                      <a16:colId xmlns:a16="http://schemas.microsoft.com/office/drawing/2014/main" val="3222738186"/>
                    </a:ext>
                  </a:extLst>
                </a:gridCol>
                <a:gridCol w="1163628">
                  <a:extLst>
                    <a:ext uri="{9D8B030D-6E8A-4147-A177-3AD203B41FA5}">
                      <a16:colId xmlns:a16="http://schemas.microsoft.com/office/drawing/2014/main" val="800587929"/>
                    </a:ext>
                  </a:extLst>
                </a:gridCol>
              </a:tblGrid>
              <a:tr h="565637">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İlçe</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Sayısı</a:t>
                      </a:r>
                      <a:endParaRPr lang="tr-TR" sz="900" i="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Az</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Hasarlı</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Bina</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Orta</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Hasarlı</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Bina</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Ağır</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Hasarlı</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Bina</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Yıkık</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Bina</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Etkilenen</a:t>
                      </a:r>
                      <a:r>
                        <a:rPr lang="en-US" sz="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Toplam</a:t>
                      </a:r>
                      <a:r>
                        <a:rPr lang="en-US" sz="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a:t>
                      </a:r>
                      <a:endParaRPr lang="tr-TR" sz="8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Ayakta</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Tedavi</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Hafif</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Yaralı</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Ağır</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Yaralı</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Kaybı</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Geçici</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Barınma</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Kişi</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Sayısı</a:t>
                      </a:r>
                      <a:r>
                        <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900" i="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942355556"/>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Karabağlar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İzmir</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53009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3798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6331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20713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16807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480790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49816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18482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11986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6391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253175</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571951970"/>
                  </a:ext>
                </a:extLst>
              </a:tr>
              <a:tr h="121665">
                <a:tc>
                  <a:txBody>
                    <a:bodyPr/>
                    <a:lstStyle/>
                    <a:p>
                      <a:pPr algn="ctr">
                        <a:lnSpc>
                          <a:spcPct val="120000"/>
                        </a:lnSpc>
                        <a:spcAft>
                          <a:spcPts val="0"/>
                        </a:spcAft>
                      </a:pPr>
                      <a:r>
                        <a:rPr lang="en-US" sz="700" dirty="0" err="1">
                          <a:effectLst/>
                          <a:latin typeface="Arial" panose="020B0604020202020204" pitchFamily="34" charset="0"/>
                          <a:cs typeface="Arial" panose="020B0604020202020204" pitchFamily="34" charset="0"/>
                        </a:rPr>
                        <a:t>Bornova</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İzmir</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67881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4242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6991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24240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26237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442839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51322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19003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12434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6632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245078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115829264"/>
                  </a:ext>
                </a:extLst>
              </a:tr>
              <a:tr h="121665">
                <a:tc>
                  <a:txBody>
                    <a:bodyPr/>
                    <a:lstStyle/>
                    <a:p>
                      <a:pPr algn="ctr">
                        <a:lnSpc>
                          <a:spcPct val="120000"/>
                        </a:lnSpc>
                        <a:spcAft>
                          <a:spcPts val="0"/>
                        </a:spcAft>
                      </a:pPr>
                      <a:r>
                        <a:rPr lang="en-US" sz="700" dirty="0" err="1">
                          <a:effectLst/>
                          <a:latin typeface="Arial" panose="020B0604020202020204" pitchFamily="34" charset="0"/>
                          <a:cs typeface="Arial" panose="020B0604020202020204" pitchFamily="34" charset="0"/>
                        </a:rPr>
                        <a:t>Buca</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İzmir</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54737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4559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7212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21100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14975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492248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43810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16283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10473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5590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235449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092933278"/>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Konak</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İzmir</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62915</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2994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5440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22884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27756</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363177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48652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17998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11841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6315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224029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704122078"/>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Karşıyaka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24645</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2418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3691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9490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5278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342062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24240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9031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5729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3051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141909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395062745"/>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Bayraklı</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34259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3812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5535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12569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6069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314402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21341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7952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5040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2684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125215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279042472"/>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Balçova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6419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352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618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2380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2600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78442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9623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3562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2334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1244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45682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913899369"/>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Çiğli</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20586</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3074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3781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5906</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1570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190606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4528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1707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991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529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38851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1659672284"/>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Kemalpaşa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28526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3693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4441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8074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3717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105497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5851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2177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1372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731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35589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91671583"/>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Gaziemir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14944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2069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2732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4857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1474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136273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4226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1591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940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501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34167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147919636"/>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Narlıdere</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6184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603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908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2333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1372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66269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4887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1821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1158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617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28082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026857043"/>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Yunusemre</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Manisa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30949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4966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4492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3907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376</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229104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1396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532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247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135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19752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911415007"/>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Menemen</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26562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4514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4292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3977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428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170090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1286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487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237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124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17083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118358257"/>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Şehzadeler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Manisa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23054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3908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3728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3458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368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170953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1048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401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191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14788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1705873198"/>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Torbalı</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33110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5485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4617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3379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243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172359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609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228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10120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274250578"/>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Turgutlu</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Manisa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31052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4968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3950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2642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160183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523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193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8920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752316833"/>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Menderes</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32627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4407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3619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3204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397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89767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756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283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152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8905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448744988"/>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Güzelbahçe</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11052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1894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1905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1940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243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31429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306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117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60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3699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901853207"/>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Urla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37434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5849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4608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3095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204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64895</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200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3355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651369159"/>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Saruhanlı</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Manisa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18225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2420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1638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883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53530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92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1750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117007616"/>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Seferihisar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25555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3618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2517</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1396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40785</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93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1656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436578675"/>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Bayındır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19982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2518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1598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787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40258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15</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849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4238685520"/>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Aliağa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14181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1411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721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241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84350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745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592217801"/>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Akhisar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Manisa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30102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2725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1272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357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125185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35</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711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4110944739"/>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Ödemiş</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24473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2296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1094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312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94443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611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957064192"/>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Foça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17119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1962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1134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479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31061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550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75355413"/>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Tire</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14482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1341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652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200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54486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16</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423</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776418489"/>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Salihli</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Manisa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14879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1301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596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43553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209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1882845028"/>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Ahmetli</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Manisa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6987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755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399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133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16150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161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496332844"/>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Selçuk</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4802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387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19807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79</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716323517"/>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Karaburun</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8009</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847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440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6687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60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608562360"/>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Çeşme</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6225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525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236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5684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48794999"/>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Germencik</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Aydın</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3047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225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93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8225</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28</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600285255"/>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Gölmarmara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Manisa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1753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5098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21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133911029"/>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Bergama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1438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122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56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14</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2602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2991019619"/>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İncirliova</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Aydın</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346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1003</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4</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780026552"/>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Kınık</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İzmir</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206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328</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1</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1279528121"/>
                  </a:ext>
                </a:extLst>
              </a:tr>
              <a:tr h="121665">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Söke</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Aydın</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76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2</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1</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67</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0</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0</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3284496396"/>
                  </a:ext>
                </a:extLst>
              </a:tr>
              <a:tr h="121665">
                <a:tc>
                  <a:txBody>
                    <a:bodyPr/>
                    <a:lstStyle/>
                    <a:p>
                      <a:pPr algn="ctr">
                        <a:lnSpc>
                          <a:spcPct val="120000"/>
                        </a:lnSpc>
                        <a:spcAft>
                          <a:spcPts val="0"/>
                        </a:spcAft>
                      </a:pPr>
                      <a:r>
                        <a:rPr lang="en-US" sz="700" dirty="0">
                          <a:effectLst/>
                          <a:latin typeface="Arial" panose="020B0604020202020204" pitchFamily="34" charset="0"/>
                          <a:cs typeface="Arial" panose="020B0604020202020204" pitchFamily="34" charset="0"/>
                        </a:rPr>
                        <a:t> </a:t>
                      </a:r>
                      <a:endParaRPr lang="tr-TR" sz="700" i="1" dirty="0">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a:effectLst/>
                          <a:latin typeface="Arial" panose="020B0604020202020204" pitchFamily="34" charset="0"/>
                          <a:cs typeface="Arial" panose="020B0604020202020204" pitchFamily="34" charset="0"/>
                        </a:rPr>
                        <a:t> </a:t>
                      </a:r>
                      <a:endParaRPr lang="tr-TR" sz="700" i="1">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dirty="0">
                          <a:solidFill>
                            <a:srgbClr val="002060"/>
                          </a:solidFill>
                          <a:effectLst/>
                          <a:latin typeface="Arial" panose="020B0604020202020204" pitchFamily="34" charset="0"/>
                          <a:cs typeface="Arial" panose="020B0604020202020204" pitchFamily="34" charset="0"/>
                        </a:rPr>
                        <a:t>811832</a:t>
                      </a:r>
                      <a:endParaRPr lang="tr-TR" sz="7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dirty="0">
                          <a:solidFill>
                            <a:srgbClr val="002060"/>
                          </a:solidFill>
                          <a:effectLst/>
                          <a:latin typeface="Arial" panose="020B0604020202020204" pitchFamily="34" charset="0"/>
                          <a:cs typeface="Arial" panose="020B0604020202020204" pitchFamily="34" charset="0"/>
                        </a:rPr>
                        <a:t>90250</a:t>
                      </a:r>
                      <a:endParaRPr lang="tr-TR" sz="7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a:solidFill>
                            <a:srgbClr val="002060"/>
                          </a:solidFill>
                          <a:effectLst/>
                          <a:latin typeface="Arial" panose="020B0604020202020204" pitchFamily="34" charset="0"/>
                          <a:cs typeface="Arial" panose="020B0604020202020204" pitchFamily="34" charset="0"/>
                        </a:rPr>
                        <a:t>91584</a:t>
                      </a:r>
                      <a:endParaRPr lang="tr-TR" sz="700" b="1" i="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a:solidFill>
                            <a:srgbClr val="002060"/>
                          </a:solidFill>
                          <a:effectLst/>
                          <a:latin typeface="Arial" panose="020B0604020202020204" pitchFamily="34" charset="0"/>
                          <a:cs typeface="Arial" panose="020B0604020202020204" pitchFamily="34" charset="0"/>
                        </a:rPr>
                        <a:t>165399</a:t>
                      </a:r>
                      <a:endParaRPr lang="tr-TR" sz="700" b="1" i="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a:solidFill>
                            <a:srgbClr val="002060"/>
                          </a:solidFill>
                          <a:effectLst/>
                          <a:latin typeface="Arial" panose="020B0604020202020204" pitchFamily="34" charset="0"/>
                          <a:cs typeface="Arial" panose="020B0604020202020204" pitchFamily="34" charset="0"/>
                        </a:rPr>
                        <a:t>110438</a:t>
                      </a:r>
                      <a:endParaRPr lang="tr-TR" sz="700" b="1" i="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dirty="0">
                          <a:solidFill>
                            <a:srgbClr val="002060"/>
                          </a:solidFill>
                          <a:effectLst/>
                          <a:latin typeface="Arial" panose="020B0604020202020204" pitchFamily="34" charset="0"/>
                          <a:cs typeface="Arial" panose="020B0604020202020204" pitchFamily="34" charset="0"/>
                        </a:rPr>
                        <a:t>4734687</a:t>
                      </a:r>
                      <a:endParaRPr lang="tr-TR" sz="7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dirty="0">
                          <a:solidFill>
                            <a:srgbClr val="002060"/>
                          </a:solidFill>
                          <a:effectLst/>
                          <a:latin typeface="Arial" panose="020B0604020202020204" pitchFamily="34" charset="0"/>
                          <a:cs typeface="Arial" panose="020B0604020202020204" pitchFamily="34" charset="0"/>
                        </a:rPr>
                        <a:t>274808</a:t>
                      </a:r>
                      <a:endParaRPr lang="tr-TR" sz="7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dirty="0">
                          <a:solidFill>
                            <a:srgbClr val="002060"/>
                          </a:solidFill>
                          <a:effectLst/>
                          <a:latin typeface="Arial" panose="020B0604020202020204" pitchFamily="34" charset="0"/>
                          <a:cs typeface="Arial" panose="020B0604020202020204" pitchFamily="34" charset="0"/>
                        </a:rPr>
                        <a:t>102047</a:t>
                      </a:r>
                      <a:endParaRPr lang="tr-TR" sz="7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dirty="0">
                          <a:solidFill>
                            <a:srgbClr val="002060"/>
                          </a:solidFill>
                          <a:effectLst/>
                          <a:latin typeface="Arial" panose="020B0604020202020204" pitchFamily="34" charset="0"/>
                          <a:cs typeface="Arial" panose="020B0604020202020204" pitchFamily="34" charset="0"/>
                        </a:rPr>
                        <a:t>65416</a:t>
                      </a:r>
                      <a:endParaRPr lang="tr-TR" sz="7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dirty="0">
                          <a:solidFill>
                            <a:srgbClr val="002060"/>
                          </a:solidFill>
                          <a:effectLst/>
                          <a:latin typeface="Arial" panose="020B0604020202020204" pitchFamily="34" charset="0"/>
                          <a:cs typeface="Arial" panose="020B0604020202020204" pitchFamily="34" charset="0"/>
                        </a:rPr>
                        <a:t>34868</a:t>
                      </a:r>
                      <a:endParaRPr lang="tr-TR" sz="7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tc>
                  <a:txBody>
                    <a:bodyPr/>
                    <a:lstStyle/>
                    <a:p>
                      <a:pPr algn="ctr">
                        <a:lnSpc>
                          <a:spcPct val="120000"/>
                        </a:lnSpc>
                        <a:spcAft>
                          <a:spcPts val="0"/>
                        </a:spcAft>
                      </a:pPr>
                      <a:r>
                        <a:rPr lang="en-US" sz="700" b="1" dirty="0">
                          <a:solidFill>
                            <a:srgbClr val="002060"/>
                          </a:solidFill>
                          <a:effectLst/>
                          <a:latin typeface="Arial" panose="020B0604020202020204" pitchFamily="34" charset="0"/>
                          <a:cs typeface="Arial" panose="020B0604020202020204" pitchFamily="34" charset="0"/>
                        </a:rPr>
                        <a:t>1501748</a:t>
                      </a:r>
                      <a:endParaRPr lang="tr-TR" sz="7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42641" marR="42641" marT="0" marB="0"/>
                </a:tc>
                <a:extLst>
                  <a:ext uri="{0D108BD9-81ED-4DB2-BD59-A6C34878D82A}">
                    <a16:rowId xmlns:a16="http://schemas.microsoft.com/office/drawing/2014/main" val="588994332"/>
                  </a:ext>
                </a:extLst>
              </a:tr>
            </a:tbl>
          </a:graphicData>
        </a:graphic>
      </p:graphicFrame>
      <p:sp>
        <p:nvSpPr>
          <p:cNvPr id="10" name="Metin kutusu 9"/>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1" name="Resim 10"/>
          <p:cNvPicPr>
            <a:picLocks noChangeAspect="1"/>
          </p:cNvPicPr>
          <p:nvPr/>
        </p:nvPicPr>
        <p:blipFill rotWithShape="1">
          <a:blip r:embed="rId13"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2" name="Metin kutusu 11"/>
          <p:cNvSpPr txBox="1"/>
          <p:nvPr/>
        </p:nvSpPr>
        <p:spPr>
          <a:xfrm>
            <a:off x="1033899" y="726203"/>
            <a:ext cx="6542690" cy="769441"/>
          </a:xfrm>
          <a:prstGeom prst="rect">
            <a:avLst/>
          </a:prstGeom>
          <a:noFill/>
        </p:spPr>
        <p:txBody>
          <a:bodyPr wrap="square" rtlCol="0">
            <a:spAutoFit/>
          </a:bodyPr>
          <a:lstStyle/>
          <a:p>
            <a:pPr algn="ctr"/>
            <a:r>
              <a:rPr lang="tr-TR" sz="2200" b="1" dirty="0" smtClean="0">
                <a:solidFill>
                  <a:schemeClr val="accent6">
                    <a:lumMod val="75000"/>
                  </a:schemeClr>
                </a:solidFill>
              </a:rPr>
              <a:t>İzmir Genelinde Bina Sayıları İle İlçelere Göre Etkilenme </a:t>
            </a:r>
            <a:r>
              <a:rPr lang="tr-TR" sz="2200" b="1" dirty="0" err="1" smtClean="0">
                <a:solidFill>
                  <a:schemeClr val="accent6">
                    <a:lumMod val="75000"/>
                  </a:schemeClr>
                </a:solidFill>
              </a:rPr>
              <a:t>Sayuları</a:t>
            </a:r>
            <a:endParaRPr lang="tr-TR" sz="2200" b="1" dirty="0">
              <a:solidFill>
                <a:schemeClr val="accent6">
                  <a:lumMod val="75000"/>
                </a:schemeClr>
              </a:solidFill>
            </a:endParaRPr>
          </a:p>
        </p:txBody>
      </p:sp>
    </p:spTree>
    <p:extLst>
      <p:ext uri="{BB962C8B-B14F-4D97-AF65-F5344CB8AC3E}">
        <p14:creationId xmlns:p14="http://schemas.microsoft.com/office/powerpoint/2010/main" val="20575642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430778"/>
            <a:ext cx="8370930" cy="48065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graphicFrame>
        <p:nvGraphicFramePr>
          <p:cNvPr id="29" name="Diyagram 28"/>
          <p:cNvGraphicFramePr/>
          <p:nvPr>
            <p:extLst/>
          </p:nvPr>
        </p:nvGraphicFramePr>
        <p:xfrm>
          <a:off x="4305244" y="4793843"/>
          <a:ext cx="3088610" cy="54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etin kutusu 10"/>
          <p:cNvSpPr txBox="1"/>
          <p:nvPr/>
        </p:nvSpPr>
        <p:spPr>
          <a:xfrm>
            <a:off x="423647" y="1505182"/>
            <a:ext cx="7505006" cy="415498"/>
          </a:xfrm>
          <a:prstGeom prst="rect">
            <a:avLst/>
          </a:prstGeom>
          <a:gradFill>
            <a:gsLst>
              <a:gs pos="51652">
                <a:srgbClr val="C5D5E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tr-TR" sz="2100" b="1" dirty="0" smtClean="0">
                <a:solidFill>
                  <a:srgbClr val="FF0000"/>
                </a:solidFill>
                <a:effectLst>
                  <a:outerShdw blurRad="38100" dist="38100" dir="2700000" algn="tl">
                    <a:srgbClr val="000000">
                      <a:alpha val="43137"/>
                    </a:srgbClr>
                  </a:outerShdw>
                </a:effectLst>
              </a:rPr>
              <a:t>Hasarlı Bina ve Teknik Personel Durumu Senaryo </a:t>
            </a:r>
            <a:r>
              <a:rPr lang="tr-TR" sz="2100" b="1" dirty="0">
                <a:solidFill>
                  <a:srgbClr val="FF0000"/>
                </a:solidFill>
                <a:effectLst>
                  <a:outerShdw blurRad="38100" dist="38100" dir="2700000" algn="tl">
                    <a:srgbClr val="000000">
                      <a:alpha val="43137"/>
                    </a:srgbClr>
                  </a:outerShdw>
                </a:effectLst>
              </a:rPr>
              <a:t>(7.0 Büyüklük)</a:t>
            </a:r>
            <a:endParaRPr lang="tr-TR" sz="2100" dirty="0">
              <a:solidFill>
                <a:srgbClr val="FF0000"/>
              </a:solidFill>
              <a:effectLst>
                <a:outerShdw blurRad="38100" dist="38100" dir="2700000" algn="tl">
                  <a:srgbClr val="000000">
                    <a:alpha val="43137"/>
                  </a:srgbClr>
                </a:outerShdw>
              </a:effectLst>
            </a:endParaRPr>
          </a:p>
        </p:txBody>
      </p:sp>
      <p:sp>
        <p:nvSpPr>
          <p:cNvPr id="12" name="Metin kutusu 11"/>
          <p:cNvSpPr txBox="1"/>
          <p:nvPr/>
        </p:nvSpPr>
        <p:spPr>
          <a:xfrm>
            <a:off x="251521" y="2084524"/>
            <a:ext cx="8370930" cy="3970318"/>
          </a:xfrm>
          <a:prstGeom prst="rect">
            <a:avLst/>
          </a:prstGeom>
          <a:noFill/>
        </p:spPr>
        <p:txBody>
          <a:bodyPr wrap="square" rtlCol="0">
            <a:spAutoFit/>
          </a:bodyPr>
          <a:lstStyle/>
          <a:p>
            <a:pPr marL="214313" indent="-214313" algn="just">
              <a:buClr>
                <a:schemeClr val="accent2">
                  <a:lumMod val="75000"/>
                </a:schemeClr>
              </a:buClr>
              <a:buFont typeface="Wingdings" panose="05000000000000000000" pitchFamily="2" charset="2"/>
              <a:buChar char="v"/>
            </a:pP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İzmir’de toplam </a:t>
            </a:r>
            <a:r>
              <a:rPr lang="tr-TR" b="1" dirty="0">
                <a:solidFill>
                  <a:srgbClr val="002060"/>
                </a:solidFill>
                <a:effectLst>
                  <a:outerShdw blurRad="38100" dist="38100" dir="2700000" algn="tl">
                    <a:srgbClr val="000000">
                      <a:alpha val="43137"/>
                    </a:srgbClr>
                  </a:outerShdw>
                </a:effectLst>
                <a:cs typeface="Times New Roman" panose="02020603050405020304" pitchFamily="18" charset="0"/>
              </a:rPr>
              <a:t>651.362</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 bina bulunmaktadır.</a:t>
            </a:r>
          </a:p>
          <a:p>
            <a:pPr algn="just">
              <a:buClr>
                <a:schemeClr val="accent2">
                  <a:lumMod val="75000"/>
                </a:schemeClr>
              </a:buClr>
            </a:pPr>
            <a:endParaRPr lang="tr-TR" dirty="0">
              <a:solidFill>
                <a:srgbClr val="002060"/>
              </a:solidFill>
              <a:effectLst>
                <a:outerShdw blurRad="38100" dist="38100" dir="2700000" algn="tl">
                  <a:srgbClr val="000000">
                    <a:alpha val="43137"/>
                  </a:srgbClr>
                </a:outerShdw>
              </a:effectLst>
              <a:cs typeface="Times New Roman" panose="02020603050405020304" pitchFamily="18" charset="0"/>
            </a:endParaRPr>
          </a:p>
          <a:p>
            <a:pPr marL="214313" indent="-214313" algn="just">
              <a:buClr>
                <a:schemeClr val="accent2">
                  <a:lumMod val="75000"/>
                </a:schemeClr>
              </a:buClr>
              <a:buFont typeface="Wingdings" panose="05000000000000000000" pitchFamily="2" charset="2"/>
              <a:buChar char="v"/>
            </a:pP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Hasar Tespit çalışmalarında </a:t>
            </a:r>
            <a:r>
              <a:rPr lang="tr-TR" b="1" dirty="0">
                <a:solidFill>
                  <a:srgbClr val="002060"/>
                </a:solidFill>
                <a:effectLst>
                  <a:outerShdw blurRad="38100" dist="38100" dir="2700000" algn="tl">
                    <a:srgbClr val="000000">
                      <a:alpha val="43137"/>
                    </a:srgbClr>
                  </a:outerShdw>
                </a:effectLst>
                <a:cs typeface="Times New Roman" panose="02020603050405020304" pitchFamily="18" charset="0"/>
              </a:rPr>
              <a:t>2000</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 teknik personelin yer alması planlanmaktadır. (1000 ekip)</a:t>
            </a:r>
          </a:p>
          <a:p>
            <a:pPr algn="just">
              <a:buClr>
                <a:schemeClr val="accent2">
                  <a:lumMod val="75000"/>
                </a:schemeClr>
              </a:buClr>
            </a:pPr>
            <a:endParaRPr lang="tr-TR" dirty="0">
              <a:solidFill>
                <a:srgbClr val="002060"/>
              </a:solidFill>
              <a:effectLst>
                <a:outerShdw blurRad="38100" dist="38100" dir="2700000" algn="tl">
                  <a:srgbClr val="000000">
                    <a:alpha val="43137"/>
                  </a:srgbClr>
                </a:outerShdw>
              </a:effectLst>
              <a:cs typeface="Times New Roman" panose="02020603050405020304" pitchFamily="18" charset="0"/>
            </a:endParaRPr>
          </a:p>
          <a:p>
            <a:pPr marL="214313" indent="-214313" algn="just">
              <a:buClr>
                <a:schemeClr val="accent2">
                  <a:lumMod val="75000"/>
                </a:schemeClr>
              </a:buClr>
              <a:buFont typeface="Wingdings" panose="05000000000000000000" pitchFamily="2" charset="2"/>
              <a:buChar char="v"/>
            </a:pP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İzmir İlinde Kamu Kurumlarında </a:t>
            </a:r>
            <a:r>
              <a:rPr lang="tr-TR" b="1" dirty="0">
                <a:solidFill>
                  <a:srgbClr val="002060"/>
                </a:solidFill>
                <a:effectLst>
                  <a:outerShdw blurRad="38100" dist="38100" dir="2700000" algn="tl">
                    <a:srgbClr val="000000">
                      <a:alpha val="43137"/>
                    </a:srgbClr>
                  </a:outerShdw>
                </a:effectLst>
                <a:cs typeface="Times New Roman" panose="02020603050405020304" pitchFamily="18" charset="0"/>
              </a:rPr>
              <a:t>1400</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 teknik personel  ( </a:t>
            </a:r>
            <a:r>
              <a:rPr lang="tr-TR" i="1" dirty="0">
                <a:solidFill>
                  <a:srgbClr val="002060"/>
                </a:solidFill>
                <a:effectLst>
                  <a:outerShdw blurRad="38100" dist="38100" dir="2700000" algn="tl">
                    <a:srgbClr val="000000">
                      <a:alpha val="43137"/>
                    </a:srgbClr>
                  </a:outerShdw>
                </a:effectLst>
                <a:cs typeface="Times New Roman" panose="02020603050405020304" pitchFamily="18" charset="0"/>
              </a:rPr>
              <a:t>İnşaat Mühendisi ve Mimar </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 bulunmaktadır.</a:t>
            </a:r>
          </a:p>
          <a:p>
            <a:pPr algn="just">
              <a:buClr>
                <a:schemeClr val="accent2">
                  <a:lumMod val="75000"/>
                </a:schemeClr>
              </a:buClr>
            </a:pPr>
            <a:endParaRPr lang="tr-TR" dirty="0">
              <a:solidFill>
                <a:srgbClr val="002060"/>
              </a:solidFill>
              <a:effectLst>
                <a:outerShdw blurRad="38100" dist="38100" dir="2700000" algn="tl">
                  <a:srgbClr val="000000">
                    <a:alpha val="43137"/>
                  </a:srgbClr>
                </a:outerShdw>
              </a:effectLst>
              <a:cs typeface="Times New Roman" panose="02020603050405020304" pitchFamily="18" charset="0"/>
            </a:endParaRPr>
          </a:p>
          <a:p>
            <a:pPr marL="214313" indent="-214313" algn="just">
              <a:buClr>
                <a:schemeClr val="accent2">
                  <a:lumMod val="75000"/>
                </a:schemeClr>
              </a:buClr>
              <a:buFont typeface="Wingdings" panose="05000000000000000000" pitchFamily="2" charset="2"/>
              <a:buChar char="v"/>
            </a:pPr>
            <a:r>
              <a:rPr lang="tr-TR" b="1" dirty="0">
                <a:solidFill>
                  <a:srgbClr val="002060"/>
                </a:solidFill>
                <a:effectLst>
                  <a:outerShdw blurRad="38100" dist="38100" dir="2700000" algn="tl">
                    <a:srgbClr val="000000">
                      <a:alpha val="43137"/>
                    </a:srgbClr>
                  </a:outerShdw>
                </a:effectLst>
                <a:cs typeface="Times New Roman" panose="02020603050405020304" pitchFamily="18" charset="0"/>
              </a:rPr>
              <a:t>1400 </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personel destek çözüm ortaklarından, </a:t>
            </a:r>
            <a:r>
              <a:rPr lang="tr-TR" b="1" dirty="0">
                <a:solidFill>
                  <a:srgbClr val="002060"/>
                </a:solidFill>
                <a:effectLst>
                  <a:outerShdw blurRad="38100" dist="38100" dir="2700000" algn="tl">
                    <a:srgbClr val="000000">
                      <a:alpha val="43137"/>
                    </a:srgbClr>
                  </a:outerShdw>
                </a:effectLst>
                <a:cs typeface="Times New Roman" panose="02020603050405020304" pitchFamily="18" charset="0"/>
              </a:rPr>
              <a:t>1600</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 personelde Bakanlığımızın diğer illerinden gelen personel ile teknik ekipler oluşturulacaktır.  (1+1 )</a:t>
            </a:r>
          </a:p>
          <a:p>
            <a:pPr algn="just">
              <a:buClr>
                <a:schemeClr val="accent2">
                  <a:lumMod val="75000"/>
                </a:schemeClr>
              </a:buClr>
            </a:pPr>
            <a:endParaRPr lang="tr-TR" dirty="0">
              <a:solidFill>
                <a:srgbClr val="002060"/>
              </a:solidFill>
              <a:effectLst>
                <a:outerShdw blurRad="38100" dist="38100" dir="2700000" algn="tl">
                  <a:srgbClr val="000000">
                    <a:alpha val="43137"/>
                  </a:srgbClr>
                </a:outerShdw>
              </a:effectLst>
              <a:cs typeface="Times New Roman" panose="02020603050405020304" pitchFamily="18" charset="0"/>
            </a:endParaRPr>
          </a:p>
          <a:p>
            <a:pPr marL="214313" indent="-214313" algn="just">
              <a:buClr>
                <a:schemeClr val="accent2">
                  <a:lumMod val="75000"/>
                </a:schemeClr>
              </a:buClr>
              <a:buFont typeface="Wingdings" panose="05000000000000000000" pitchFamily="2" charset="2"/>
              <a:buChar char="v"/>
            </a:pP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Ön Hasar Tespit çalışmasının </a:t>
            </a:r>
            <a:r>
              <a:rPr lang="tr-TR" b="1" dirty="0">
                <a:solidFill>
                  <a:srgbClr val="002060"/>
                </a:solidFill>
                <a:effectLst>
                  <a:outerShdw blurRad="38100" dist="38100" dir="2700000" algn="tl">
                    <a:srgbClr val="000000">
                      <a:alpha val="43137"/>
                    </a:srgbClr>
                  </a:outerShdw>
                </a:effectLst>
                <a:cs typeface="Times New Roman" panose="02020603050405020304" pitchFamily="18" charset="0"/>
              </a:rPr>
              <a:t>50</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 günde bitirilmesi öngörülmektedir.</a:t>
            </a:r>
          </a:p>
          <a:p>
            <a:pPr algn="just">
              <a:buClr>
                <a:schemeClr val="accent2">
                  <a:lumMod val="75000"/>
                </a:schemeClr>
              </a:buClr>
            </a:pPr>
            <a:endParaRPr lang="tr-TR" dirty="0">
              <a:solidFill>
                <a:srgbClr val="002060"/>
              </a:solidFill>
              <a:effectLst>
                <a:outerShdw blurRad="38100" dist="38100" dir="2700000" algn="tl">
                  <a:srgbClr val="000000">
                    <a:alpha val="43137"/>
                  </a:srgbClr>
                </a:outerShdw>
              </a:effectLst>
              <a:cs typeface="Times New Roman" panose="02020603050405020304" pitchFamily="18" charset="0"/>
            </a:endParaRPr>
          </a:p>
          <a:p>
            <a:pPr marL="214313" indent="-214313" algn="just">
              <a:buClr>
                <a:schemeClr val="accent2">
                  <a:lumMod val="75000"/>
                </a:schemeClr>
              </a:buClr>
              <a:buFont typeface="Wingdings" panose="05000000000000000000" pitchFamily="2" charset="2"/>
              <a:buChar char="v"/>
            </a:pPr>
            <a:r>
              <a:rPr lang="tr-TR" b="1" dirty="0">
                <a:solidFill>
                  <a:srgbClr val="002060"/>
                </a:solidFill>
                <a:effectLst>
                  <a:outerShdw blurRad="38100" dist="38100" dir="2700000" algn="tl">
                    <a:srgbClr val="000000">
                      <a:alpha val="43137"/>
                    </a:srgbClr>
                  </a:outerShdw>
                </a:effectLst>
                <a:cs typeface="Times New Roman" panose="02020603050405020304" pitchFamily="18" charset="0"/>
              </a:rPr>
              <a:t>1000</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 araç (….. mevcut) ve </a:t>
            </a:r>
            <a:r>
              <a:rPr lang="tr-TR" b="1" dirty="0">
                <a:solidFill>
                  <a:srgbClr val="002060"/>
                </a:solidFill>
                <a:effectLst>
                  <a:outerShdw blurRad="38100" dist="38100" dir="2700000" algn="tl">
                    <a:srgbClr val="000000">
                      <a:alpha val="43137"/>
                    </a:srgbClr>
                  </a:outerShdw>
                </a:effectLst>
                <a:cs typeface="Times New Roman" panose="02020603050405020304" pitchFamily="18" charset="0"/>
              </a:rPr>
              <a:t>1000</a:t>
            </a:r>
            <a:r>
              <a:rPr lang="tr-TR" dirty="0">
                <a:solidFill>
                  <a:srgbClr val="002060"/>
                </a:solidFill>
                <a:effectLst>
                  <a:outerShdw blurRad="38100" dist="38100" dir="2700000" algn="tl">
                    <a:srgbClr val="000000">
                      <a:alpha val="43137"/>
                    </a:srgbClr>
                  </a:outerShdw>
                </a:effectLst>
                <a:cs typeface="Times New Roman" panose="02020603050405020304" pitchFamily="18" charset="0"/>
              </a:rPr>
              <a:t> adet tablete (…. mevcut) ihtiyaç duyulmaktadır.</a:t>
            </a:r>
            <a:endParaRPr lang="tr-TR" sz="1050" dirty="0">
              <a:solidFill>
                <a:srgbClr val="002060"/>
              </a:solidFill>
              <a:effectLst>
                <a:outerShdw blurRad="38100" dist="38100" dir="2700000" algn="tl">
                  <a:srgbClr val="000000">
                    <a:alpha val="43137"/>
                  </a:srgbClr>
                </a:outerShdw>
              </a:effectLst>
            </a:endParaRPr>
          </a:p>
        </p:txBody>
      </p:sp>
      <p:sp>
        <p:nvSpPr>
          <p:cNvPr id="6" name="Slayt Numarası Yer Tutucusu 5"/>
          <p:cNvSpPr>
            <a:spLocks noGrp="1"/>
          </p:cNvSpPr>
          <p:nvPr>
            <p:ph type="sldNum" sz="quarter" idx="12"/>
          </p:nvPr>
        </p:nvSpPr>
        <p:spPr/>
        <p:txBody>
          <a:bodyPr/>
          <a:lstStyle/>
          <a:p>
            <a:fld id="{AEAEA656-057A-4A42-8D64-FFFC983E7F11}" type="slidenum">
              <a:rPr lang="tr-TR" smtClean="0"/>
              <a:t>26</a:t>
            </a:fld>
            <a:endParaRPr lang="tr-TR"/>
          </a:p>
        </p:txBody>
      </p:sp>
      <p:sp>
        <p:nvSpPr>
          <p:cNvPr id="8" name="Metin kutusu 7"/>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33266502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5906" y="1263550"/>
            <a:ext cx="8370930" cy="509470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5" name="Oval 4"/>
          <p:cNvSpPr/>
          <p:nvPr/>
        </p:nvSpPr>
        <p:spPr>
          <a:xfrm>
            <a:off x="7920373" y="864703"/>
            <a:ext cx="1212830" cy="121283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dirty="0"/>
          </a:p>
        </p:txBody>
      </p:sp>
      <p:pic>
        <p:nvPicPr>
          <p:cNvPr id="9" name="Resim 8" descr="izmi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906" y="1789037"/>
            <a:ext cx="6376457" cy="3881999"/>
          </a:xfrm>
          <a:prstGeom prst="rect">
            <a:avLst/>
          </a:prstGeom>
          <a:noFill/>
          <a:ln>
            <a:noFill/>
          </a:ln>
        </p:spPr>
      </p:pic>
      <p:sp>
        <p:nvSpPr>
          <p:cNvPr id="10" name="Dikdörtgen 9"/>
          <p:cNvSpPr/>
          <p:nvPr/>
        </p:nvSpPr>
        <p:spPr>
          <a:xfrm>
            <a:off x="206672" y="5810038"/>
            <a:ext cx="3295721" cy="473206"/>
          </a:xfrm>
          <a:prstGeom prst="rect">
            <a:avLst/>
          </a:prstGeom>
        </p:spPr>
        <p:txBody>
          <a:bodyPr wrap="square">
            <a:spAutoFit/>
          </a:bodyPr>
          <a:lstStyle/>
          <a:p>
            <a:pPr algn="ctr">
              <a:spcBef>
                <a:spcPts val="38"/>
              </a:spcBef>
            </a:pPr>
            <a:r>
              <a:rPr lang="tr-TR" sz="825" b="1" dirty="0">
                <a:solidFill>
                  <a:srgbClr val="002060"/>
                </a:solidFill>
                <a:latin typeface="Arial" panose="020B0604020202020204" pitchFamily="34" charset="0"/>
                <a:ea typeface="Arial" panose="020B0604020202020204" pitchFamily="34" charset="0"/>
                <a:cs typeface="Arial" panose="020B0604020202020204" pitchFamily="34" charset="0"/>
              </a:rPr>
              <a:t>KM: KOMUTA MERKEZ (AYM)</a:t>
            </a:r>
          </a:p>
          <a:p>
            <a:pPr>
              <a:spcBef>
                <a:spcPts val="38"/>
              </a:spcBef>
            </a:pPr>
            <a:r>
              <a:rPr lang="tr-TR" sz="825" b="1" dirty="0">
                <a:solidFill>
                  <a:srgbClr val="002060"/>
                </a:solidFill>
                <a:latin typeface="Arial" panose="020B0604020202020204" pitchFamily="34" charset="0"/>
                <a:ea typeface="Arial" panose="020B0604020202020204" pitchFamily="34" charset="0"/>
                <a:cs typeface="Arial" panose="020B0604020202020204" pitchFamily="34" charset="0"/>
              </a:rPr>
              <a:t> 1- Çevre ve Şehircilik İl Müdürlüğü Hizmet Binası- Bayraklı</a:t>
            </a:r>
          </a:p>
          <a:p>
            <a:pPr>
              <a:spcBef>
                <a:spcPts val="38"/>
              </a:spcBef>
            </a:pPr>
            <a:r>
              <a:rPr lang="tr-TR" sz="825" b="1" dirty="0">
                <a:solidFill>
                  <a:srgbClr val="002060"/>
                </a:solidFill>
                <a:latin typeface="Arial" panose="020B0604020202020204" pitchFamily="34" charset="0"/>
                <a:ea typeface="Arial" panose="020B0604020202020204" pitchFamily="34" charset="0"/>
                <a:cs typeface="Arial" panose="020B0604020202020204" pitchFamily="34" charset="0"/>
              </a:rPr>
              <a:t> 2- Ege Temiz Hava  Merkezi Müdürlüğü – Altındağ / Bornova</a:t>
            </a:r>
          </a:p>
        </p:txBody>
      </p:sp>
      <p:graphicFrame>
        <p:nvGraphicFramePr>
          <p:cNvPr id="13" name="Tablo 12"/>
          <p:cNvGraphicFramePr>
            <a:graphicFrameLocks noGrp="1"/>
          </p:cNvGraphicFramePr>
          <p:nvPr>
            <p:extLst>
              <p:ext uri="{D42A27DB-BD31-4B8C-83A1-F6EECF244321}">
                <p14:modId xmlns:p14="http://schemas.microsoft.com/office/powerpoint/2010/main" val="586828399"/>
              </p:ext>
            </p:extLst>
          </p:nvPr>
        </p:nvGraphicFramePr>
        <p:xfrm>
          <a:off x="6732240" y="1861447"/>
          <a:ext cx="1884596" cy="3244673"/>
        </p:xfrm>
        <a:graphic>
          <a:graphicData uri="http://schemas.openxmlformats.org/drawingml/2006/table">
            <a:tbl>
              <a:tblPr firstRow="1" firstCol="1" bandRow="1">
                <a:tableStyleId>{5C22544A-7EE6-4342-B048-85BDC9FD1C3A}</a:tableStyleId>
              </a:tblPr>
              <a:tblGrid>
                <a:gridCol w="785936">
                  <a:extLst>
                    <a:ext uri="{9D8B030D-6E8A-4147-A177-3AD203B41FA5}">
                      <a16:colId xmlns:a16="http://schemas.microsoft.com/office/drawing/2014/main" val="2221767953"/>
                    </a:ext>
                  </a:extLst>
                </a:gridCol>
                <a:gridCol w="1098660">
                  <a:extLst>
                    <a:ext uri="{9D8B030D-6E8A-4147-A177-3AD203B41FA5}">
                      <a16:colId xmlns:a16="http://schemas.microsoft.com/office/drawing/2014/main" val="1778866989"/>
                    </a:ext>
                  </a:extLst>
                </a:gridCol>
              </a:tblGrid>
              <a:tr h="237881">
                <a:tc gridSpan="2">
                  <a:txBody>
                    <a:bodyPr/>
                    <a:lstStyle/>
                    <a:p>
                      <a:pPr marL="39370" marR="25400" algn="ctr">
                        <a:spcAft>
                          <a:spcPts val="0"/>
                        </a:spcAft>
                      </a:pPr>
                      <a:r>
                        <a:rPr lang="tr-TR" sz="1200" dirty="0">
                          <a:effectLst/>
                        </a:rPr>
                        <a:t>                      </a:t>
                      </a:r>
                      <a:r>
                        <a:rPr lang="tr-TR" sz="1200" dirty="0" smtClean="0">
                          <a:effectLst/>
                        </a:rPr>
                        <a:t>SAYI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tr-TR"/>
                    </a:p>
                  </a:txBody>
                  <a:tcPr/>
                </a:tc>
                <a:extLst>
                  <a:ext uri="{0D108BD9-81ED-4DB2-BD59-A6C34878D82A}">
                    <a16:rowId xmlns:a16="http://schemas.microsoft.com/office/drawing/2014/main" val="3922283851"/>
                  </a:ext>
                </a:extLst>
              </a:tr>
              <a:tr h="713640">
                <a:tc>
                  <a:txBody>
                    <a:bodyPr/>
                    <a:lstStyle/>
                    <a:p>
                      <a:pPr marL="39370" marR="25400" algn="ctr">
                        <a:spcAft>
                          <a:spcPts val="0"/>
                        </a:spcAft>
                      </a:pPr>
                      <a:r>
                        <a:rPr lang="tr-TR" sz="1400" dirty="0">
                          <a:effectLst/>
                        </a:rPr>
                        <a:t>Ağır Hasarlı Bina</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a:txBody>
                    <a:bodyPr/>
                    <a:lstStyle/>
                    <a:p>
                      <a:pPr marL="39370" marR="25400" algn="ctr">
                        <a:spcAft>
                          <a:spcPts val="0"/>
                        </a:spcAft>
                      </a:pPr>
                      <a:r>
                        <a:rPr lang="tr-TR" sz="1400" dirty="0" smtClean="0">
                          <a:effectLst/>
                        </a:rPr>
                        <a:t>153.817</a:t>
                      </a:r>
                      <a:endParaRPr lang="tr-TR" sz="1400" dirty="0">
                        <a:effectLst/>
                      </a:endParaRPr>
                    </a:p>
                    <a:p>
                      <a:pPr marL="39370" marR="25400" algn="ctr">
                        <a:spcAft>
                          <a:spcPts val="0"/>
                        </a:spcAft>
                      </a:pPr>
                      <a:r>
                        <a:rPr lang="tr-TR" sz="1400" dirty="0">
                          <a:effectLst/>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extLst>
                  <a:ext uri="{0D108BD9-81ED-4DB2-BD59-A6C34878D82A}">
                    <a16:rowId xmlns:a16="http://schemas.microsoft.com/office/drawing/2014/main" val="3288531823"/>
                  </a:ext>
                </a:extLst>
              </a:tr>
              <a:tr h="475759">
                <a:tc>
                  <a:txBody>
                    <a:bodyPr/>
                    <a:lstStyle/>
                    <a:p>
                      <a:pPr marL="39370" marR="25400" algn="ctr">
                        <a:spcAft>
                          <a:spcPts val="0"/>
                        </a:spcAft>
                      </a:pPr>
                      <a:r>
                        <a:rPr lang="tr-TR" sz="1400" dirty="0">
                          <a:effectLst/>
                        </a:rPr>
                        <a:t>Yıkık Bina</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a:txBody>
                    <a:bodyPr/>
                    <a:lstStyle/>
                    <a:p>
                      <a:pPr marL="39370" marR="25400" algn="ctr">
                        <a:spcAft>
                          <a:spcPts val="0"/>
                        </a:spcAft>
                      </a:pPr>
                      <a:r>
                        <a:rPr lang="tr-TR" sz="1400" dirty="0" smtClean="0">
                          <a:effectLst/>
                        </a:rPr>
                        <a:t>109496</a:t>
                      </a:r>
                      <a:endParaRPr lang="tr-TR" sz="1400" dirty="0">
                        <a:effectLst/>
                      </a:endParaRPr>
                    </a:p>
                    <a:p>
                      <a:pPr marL="39370" marR="25400" algn="ctr">
                        <a:spcAft>
                          <a:spcPts val="0"/>
                        </a:spcAft>
                      </a:pPr>
                      <a:r>
                        <a:rPr lang="tr-TR" sz="1400" dirty="0">
                          <a:effectLst/>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extLst>
                  <a:ext uri="{0D108BD9-81ED-4DB2-BD59-A6C34878D82A}">
                    <a16:rowId xmlns:a16="http://schemas.microsoft.com/office/drawing/2014/main" val="4148853673"/>
                  </a:ext>
                </a:extLst>
              </a:tr>
              <a:tr h="713640">
                <a:tc>
                  <a:txBody>
                    <a:bodyPr/>
                    <a:lstStyle/>
                    <a:p>
                      <a:pPr marL="39370" marR="25400" algn="ctr">
                        <a:spcAft>
                          <a:spcPts val="0"/>
                        </a:spcAft>
                      </a:pPr>
                      <a:r>
                        <a:rPr lang="tr-TR" sz="1400" dirty="0">
                          <a:effectLst/>
                        </a:rPr>
                        <a:t>Orta Hasarlı Bina</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a:txBody>
                    <a:bodyPr/>
                    <a:lstStyle/>
                    <a:p>
                      <a:pPr marL="39370" marR="25400" algn="ctr">
                        <a:spcAft>
                          <a:spcPts val="0"/>
                        </a:spcAft>
                      </a:pPr>
                      <a:r>
                        <a:rPr lang="tr-TR" sz="1400" dirty="0" smtClean="0">
                          <a:effectLst/>
                        </a:rPr>
                        <a:t>75341</a:t>
                      </a:r>
                      <a:endParaRPr lang="tr-TR" sz="1400" dirty="0">
                        <a:effectLst/>
                      </a:endParaRPr>
                    </a:p>
                    <a:p>
                      <a:pPr marL="39370" marR="25400" algn="ctr">
                        <a:spcAft>
                          <a:spcPts val="0"/>
                        </a:spcAft>
                      </a:pPr>
                      <a:r>
                        <a:rPr lang="tr-TR" sz="1400" dirty="0">
                          <a:effectLst/>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extLst>
                  <a:ext uri="{0D108BD9-81ED-4DB2-BD59-A6C34878D82A}">
                    <a16:rowId xmlns:a16="http://schemas.microsoft.com/office/drawing/2014/main" val="2327417428"/>
                  </a:ext>
                </a:extLst>
              </a:tr>
              <a:tr h="1103753">
                <a:tc>
                  <a:txBody>
                    <a:bodyPr/>
                    <a:lstStyle/>
                    <a:p>
                      <a:pPr marL="39370" marR="25400" algn="ctr">
                        <a:spcAft>
                          <a:spcPts val="0"/>
                        </a:spcAft>
                      </a:pPr>
                      <a:r>
                        <a:rPr lang="tr-TR" sz="1400" dirty="0">
                          <a:effectLst/>
                        </a:rPr>
                        <a:t>Teknik Personel</a:t>
                      </a:r>
                    </a:p>
                    <a:p>
                      <a:pPr marL="39370" marR="25400" algn="ctr">
                        <a:spcAft>
                          <a:spcPts val="0"/>
                        </a:spcAft>
                      </a:pPr>
                      <a:r>
                        <a:rPr lang="tr-TR" sz="1400" dirty="0">
                          <a:effectLst/>
                        </a:rPr>
                        <a:t>(İnş. Müh. ve Mimar)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tc>
                  <a:txBody>
                    <a:bodyPr/>
                    <a:lstStyle/>
                    <a:p>
                      <a:pPr marL="39370" marR="25400" algn="ctr">
                        <a:spcAft>
                          <a:spcPts val="0"/>
                        </a:spcAft>
                      </a:pPr>
                      <a:r>
                        <a:rPr lang="tr-TR" sz="1400" dirty="0" smtClean="0">
                          <a:effectLst/>
                          <a:latin typeface="+mn-lt"/>
                          <a:ea typeface="+mn-ea"/>
                          <a:cs typeface="+mn-cs"/>
                        </a:rPr>
                        <a:t>2000</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38" marR="33338" marT="0" marB="0" anchor="ctr"/>
                </a:tc>
                <a:extLst>
                  <a:ext uri="{0D108BD9-81ED-4DB2-BD59-A6C34878D82A}">
                    <a16:rowId xmlns:a16="http://schemas.microsoft.com/office/drawing/2014/main" val="162852703"/>
                  </a:ext>
                </a:extLst>
              </a:tr>
            </a:tbl>
          </a:graphicData>
        </a:graphic>
      </p:graphicFrame>
      <p:sp>
        <p:nvSpPr>
          <p:cNvPr id="14" name="Dikdörtgen 13"/>
          <p:cNvSpPr/>
          <p:nvPr/>
        </p:nvSpPr>
        <p:spPr>
          <a:xfrm>
            <a:off x="5280255" y="5756527"/>
            <a:ext cx="3295721" cy="473206"/>
          </a:xfrm>
          <a:prstGeom prst="rect">
            <a:avLst/>
          </a:prstGeom>
        </p:spPr>
        <p:txBody>
          <a:bodyPr wrap="square">
            <a:spAutoFit/>
          </a:bodyPr>
          <a:lstStyle/>
          <a:p>
            <a:pPr algn="ctr">
              <a:spcBef>
                <a:spcPts val="38"/>
              </a:spcBef>
            </a:pPr>
            <a:r>
              <a:rPr lang="tr-TR" sz="825" b="1" dirty="0">
                <a:solidFill>
                  <a:srgbClr val="002060"/>
                </a:solidFill>
                <a:latin typeface="Arial" panose="020B0604020202020204" pitchFamily="34" charset="0"/>
                <a:ea typeface="Arial" panose="020B0604020202020204" pitchFamily="34" charset="0"/>
                <a:cs typeface="Arial" panose="020B0604020202020204" pitchFamily="34" charset="0"/>
              </a:rPr>
              <a:t>KONUŞLANMA BÖLGELERİNE GÖRE</a:t>
            </a:r>
          </a:p>
          <a:p>
            <a:pPr>
              <a:spcBef>
                <a:spcPts val="38"/>
              </a:spcBef>
            </a:pPr>
            <a:r>
              <a:rPr lang="tr-TR" sz="825" b="1" dirty="0">
                <a:solidFill>
                  <a:srgbClr val="002060"/>
                </a:solidFill>
                <a:latin typeface="Arial" panose="020B0604020202020204" pitchFamily="34" charset="0"/>
                <a:ea typeface="Arial" panose="020B0604020202020204" pitchFamily="34" charset="0"/>
                <a:cs typeface="Arial" panose="020B0604020202020204" pitchFamily="34" charset="0"/>
              </a:rPr>
              <a:t> 1- Çevre ve Şehircilik İl Müdürlüğü Hizmet Binası- Bayraklı</a:t>
            </a:r>
          </a:p>
          <a:p>
            <a:pPr>
              <a:spcBef>
                <a:spcPts val="38"/>
              </a:spcBef>
            </a:pPr>
            <a:r>
              <a:rPr lang="tr-TR" sz="825" b="1" dirty="0">
                <a:solidFill>
                  <a:srgbClr val="002060"/>
                </a:solidFill>
                <a:latin typeface="Arial" panose="020B0604020202020204" pitchFamily="34" charset="0"/>
                <a:ea typeface="Arial" panose="020B0604020202020204" pitchFamily="34" charset="0"/>
                <a:cs typeface="Arial" panose="020B0604020202020204" pitchFamily="34" charset="0"/>
              </a:rPr>
              <a:t> 2- Ege Temiz Hava  Merkezi Müdürlüğü – Altındağ / Bornova</a:t>
            </a:r>
          </a:p>
        </p:txBody>
      </p:sp>
      <p:sp>
        <p:nvSpPr>
          <p:cNvPr id="11" name="Metin kutusu 10"/>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2" name="Resim 11"/>
          <p:cNvPicPr>
            <a:picLocks noChangeAspect="1"/>
          </p:cNvPicPr>
          <p:nvPr/>
        </p:nvPicPr>
        <p:blipFill rotWithShape="1">
          <a:blip r:embed="rId4"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20517830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3347864" y="1298228"/>
            <a:ext cx="1479957" cy="523220"/>
          </a:xfrm>
          <a:prstGeom prst="rect">
            <a:avLst/>
          </a:prstGeom>
          <a:noFill/>
        </p:spPr>
        <p:txBody>
          <a:bodyPr wrap="none" rtlCol="0">
            <a:spAutoFit/>
          </a:bodyPr>
          <a:lstStyle/>
          <a:p>
            <a:r>
              <a:rPr lang="tr-TR" sz="2800" b="1" dirty="0" smtClean="0">
                <a:solidFill>
                  <a:srgbClr val="C00000"/>
                </a:solidFill>
              </a:rPr>
              <a:t>Tanımlar</a:t>
            </a:r>
            <a:endParaRPr lang="tr-TR" sz="2800" b="1" dirty="0">
              <a:solidFill>
                <a:srgbClr val="C00000"/>
              </a:solidFill>
            </a:endParaRPr>
          </a:p>
        </p:txBody>
      </p:sp>
      <p:sp>
        <p:nvSpPr>
          <p:cNvPr id="13" name="Metin kutusu 12"/>
          <p:cNvSpPr txBox="1"/>
          <p:nvPr/>
        </p:nvSpPr>
        <p:spPr>
          <a:xfrm>
            <a:off x="251520" y="6179818"/>
            <a:ext cx="4792209" cy="369332"/>
          </a:xfrm>
          <a:prstGeom prst="rect">
            <a:avLst/>
          </a:prstGeom>
          <a:noFill/>
        </p:spPr>
        <p:txBody>
          <a:bodyPr wrap="none" rtlCol="0">
            <a:spAutoFit/>
          </a:bodyPr>
          <a:lstStyle/>
          <a:p>
            <a:r>
              <a:rPr lang="tr-TR" b="1" dirty="0" smtClean="0">
                <a:solidFill>
                  <a:schemeClr val="bg1"/>
                </a:solidFill>
              </a:rPr>
              <a:t>KÜTAHYA İL AFET VE ACİL DURUM MÜDÜRLÜĞÜ</a:t>
            </a:r>
            <a:endParaRPr lang="tr-TR" b="1" dirty="0">
              <a:solidFill>
                <a:schemeClr val="bg1"/>
              </a:solidFill>
            </a:endParaRPr>
          </a:p>
        </p:txBody>
      </p:sp>
      <p:sp>
        <p:nvSpPr>
          <p:cNvPr id="25" name="Dikdörtgen 9"/>
          <p:cNvSpPr>
            <a:spLocks noChangeArrowheads="1"/>
          </p:cNvSpPr>
          <p:nvPr/>
        </p:nvSpPr>
        <p:spPr bwMode="auto">
          <a:xfrm>
            <a:off x="251520" y="1821448"/>
            <a:ext cx="871296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2000" b="1" u="sng" dirty="0">
                <a:latin typeface="+mn-lt"/>
              </a:rPr>
              <a:t>YEREL DÜZEYDE KOORDİNASYON BİRİMLERİ</a:t>
            </a:r>
          </a:p>
          <a:p>
            <a:pPr algn="just" eaLnBrk="1" hangingPunct="1">
              <a:spcBef>
                <a:spcPct val="0"/>
              </a:spcBef>
              <a:buFontTx/>
              <a:buNone/>
            </a:pPr>
            <a:r>
              <a:rPr lang="tr-TR" altLang="tr-TR" sz="2000" dirty="0" smtClean="0">
                <a:latin typeface="+mn-lt"/>
              </a:rPr>
              <a:t>Yerel </a:t>
            </a:r>
            <a:r>
              <a:rPr lang="tr-TR" altLang="tr-TR" sz="2000" dirty="0">
                <a:latin typeface="+mn-lt"/>
              </a:rPr>
              <a:t>düzeyde koordinasyon, Başbakanlık/AFAD AADYM ile irtibatlı olarak vali tarafından, vali yardımcıları ve İAADYM ile sağlanacak olup destek birimler olarak basın sözcüsü, valilik hukuk sorumlusu, irtibat sorumlusu ve güvenlik sorumlusu yer alır.</a:t>
            </a:r>
          </a:p>
          <a:p>
            <a:pPr eaLnBrk="1" hangingPunct="1">
              <a:spcBef>
                <a:spcPct val="0"/>
              </a:spcBef>
              <a:buFontTx/>
              <a:buNone/>
            </a:pPr>
            <a:r>
              <a:rPr lang="tr-TR" altLang="tr-TR" sz="2000" b="1" u="sng" dirty="0" smtClean="0">
                <a:latin typeface="+mn-lt"/>
              </a:rPr>
              <a:t>İL </a:t>
            </a:r>
            <a:r>
              <a:rPr lang="tr-TR" altLang="tr-TR" sz="2000" b="1" u="sng" dirty="0">
                <a:latin typeface="+mn-lt"/>
              </a:rPr>
              <a:t>AFET VE ACİL DURUM KOORDİNASYON KURULU</a:t>
            </a:r>
          </a:p>
          <a:p>
            <a:pPr algn="just" eaLnBrk="1" hangingPunct="1">
              <a:spcBef>
                <a:spcPct val="0"/>
              </a:spcBef>
              <a:buFontTx/>
              <a:buNone/>
            </a:pPr>
            <a:r>
              <a:rPr lang="tr-TR" altLang="tr-TR" sz="2000" dirty="0" smtClean="0">
                <a:latin typeface="+mn-lt"/>
              </a:rPr>
              <a:t>İAADKK</a:t>
            </a:r>
            <a:r>
              <a:rPr lang="tr-TR" altLang="tr-TR" sz="2000" dirty="0">
                <a:latin typeface="+mn-lt"/>
              </a:rPr>
              <a:t>, vali/vali yardımcısının başkanlığında il afet ve acil durum müdürü, garnizon komutanı, belediye başkanı, il özel idaresi genel sekreteri ve hizmet grubundan sorumlu il müdürleri ile ihtiyaç duyulan diğer il yöneticilerinden (İl Kurtarma ve Acil Yardım Komitesi yerine görev yapmak üzere) oluşur</a:t>
            </a:r>
            <a:r>
              <a:rPr lang="tr-TR" altLang="tr-TR" sz="2000" dirty="0" smtClean="0">
                <a:latin typeface="+mn-lt"/>
              </a:rPr>
              <a:t>.</a:t>
            </a:r>
          </a:p>
          <a:p>
            <a:pPr algn="just" eaLnBrk="1" hangingPunct="1">
              <a:spcBef>
                <a:spcPct val="0"/>
              </a:spcBef>
              <a:buNone/>
            </a:pPr>
            <a:r>
              <a:rPr lang="tr-TR" altLang="tr-TR" sz="2000" b="1" u="sng" dirty="0">
                <a:cs typeface="Times New Roman" pitchFamily="18" charset="0"/>
              </a:rPr>
              <a:t>ÇALIŞMA GRUBU SORUMLUSU</a:t>
            </a:r>
            <a:r>
              <a:rPr lang="tr-TR" altLang="tr-TR" sz="2000" b="1" dirty="0">
                <a:cs typeface="Times New Roman" pitchFamily="18" charset="0"/>
              </a:rPr>
              <a:t>; </a:t>
            </a:r>
            <a:r>
              <a:rPr lang="tr-TR" altLang="tr-TR" sz="2000" dirty="0">
                <a:cs typeface="Times New Roman" pitchFamily="18" charset="0"/>
              </a:rPr>
              <a:t>Planı hazırlamaktan sorumlu</a:t>
            </a:r>
            <a:r>
              <a:rPr lang="tr-TR" altLang="tr-TR" sz="2000" b="1" dirty="0">
                <a:cs typeface="Times New Roman" pitchFamily="18" charset="0"/>
              </a:rPr>
              <a:t> </a:t>
            </a:r>
            <a:r>
              <a:rPr lang="tr-TR" altLang="tr-TR" sz="2000" dirty="0">
                <a:cs typeface="Times New Roman" pitchFamily="18" charset="0"/>
              </a:rPr>
              <a:t>ana çözüm ortağı kurumun veya kuruluşunun İAADKK üyesi olan </a:t>
            </a:r>
            <a:r>
              <a:rPr lang="tr-TR" altLang="tr-TR" sz="2000" u="sng" dirty="0">
                <a:cs typeface="Times New Roman" pitchFamily="18" charset="0"/>
              </a:rPr>
              <a:t>üst yöneticisidir</a:t>
            </a:r>
            <a:r>
              <a:rPr lang="tr-TR" altLang="tr-TR" sz="2000" u="sng" dirty="0" smtClean="0">
                <a:cs typeface="Times New Roman" pitchFamily="18" charset="0"/>
              </a:rPr>
              <a:t>.</a:t>
            </a:r>
          </a:p>
          <a:p>
            <a:pPr algn="just" eaLnBrk="1" hangingPunct="1">
              <a:spcBef>
                <a:spcPct val="0"/>
              </a:spcBef>
              <a:buNone/>
            </a:pPr>
            <a:r>
              <a:rPr lang="tr-TR" altLang="tr-TR" sz="2000" b="1" u="sng" dirty="0">
                <a:cs typeface="Times New Roman" pitchFamily="18" charset="0"/>
              </a:rPr>
              <a:t>ÇALIŞMA GRUBU YÖNETİCİSİ</a:t>
            </a:r>
            <a:r>
              <a:rPr lang="tr-TR" altLang="tr-TR" sz="2000" b="1" dirty="0">
                <a:cs typeface="Times New Roman" pitchFamily="18" charset="0"/>
              </a:rPr>
              <a:t>; </a:t>
            </a:r>
            <a:r>
              <a:rPr lang="tr-TR" altLang="tr-TR" sz="2000" dirty="0">
                <a:cs typeface="Times New Roman" pitchFamily="18" charset="0"/>
              </a:rPr>
              <a:t>Ana çözüm ortağı kurumun veya kuruluşun çalışma grubu sorumlusu tarafından belirlenen ve çalışma grubunu </a:t>
            </a:r>
            <a:r>
              <a:rPr lang="tr-TR" altLang="tr-TR" sz="2000" dirty="0" err="1">
                <a:cs typeface="Times New Roman" pitchFamily="18" charset="0"/>
              </a:rPr>
              <a:t>operasyonel</a:t>
            </a:r>
            <a:r>
              <a:rPr lang="tr-TR" altLang="tr-TR" sz="2000" dirty="0">
                <a:cs typeface="Times New Roman" pitchFamily="18" charset="0"/>
              </a:rPr>
              <a:t> anlamda yöneten </a:t>
            </a:r>
            <a:r>
              <a:rPr lang="tr-TR" altLang="tr-TR" sz="2000" dirty="0" smtClean="0">
                <a:cs typeface="Times New Roman" pitchFamily="18" charset="0"/>
              </a:rPr>
              <a:t>görevlidir.</a:t>
            </a:r>
            <a:endParaRPr lang="tr-TR" altLang="tr-TR" sz="2000" dirty="0">
              <a:latin typeface="+mn-lt"/>
            </a:endParaRPr>
          </a:p>
        </p:txBody>
      </p:sp>
      <p:sp>
        <p:nvSpPr>
          <p:cNvPr id="26" name="Slayt Numarası Yer Tutucusu 1"/>
          <p:cNvSpPr>
            <a:spLocks noGrp="1"/>
          </p:cNvSpPr>
          <p:nvPr>
            <p:ph type="sldNum" sz="quarter" idx="12"/>
          </p:nvPr>
        </p:nvSpPr>
        <p:spPr>
          <a:xfrm>
            <a:off x="6830888" y="6165304"/>
            <a:ext cx="2133600" cy="365125"/>
          </a:xfrm>
        </p:spPr>
        <p:txBody>
          <a:bodyPr/>
          <a:lstStyle/>
          <a:p>
            <a:fld id="{4F5F4AEF-C009-4BAB-B04C-BB7C969B5495}" type="slidenum">
              <a:rPr lang="tr-TR" sz="1600" smtClean="0">
                <a:solidFill>
                  <a:schemeClr val="bg1"/>
                </a:solidFill>
              </a:rPr>
              <a:pPr/>
              <a:t>28</a:t>
            </a:fld>
            <a:endParaRPr lang="tr-TR" sz="1600" dirty="0">
              <a:solidFill>
                <a:schemeClr val="bg1"/>
              </a:solidFill>
            </a:endParaRPr>
          </a:p>
        </p:txBody>
      </p:sp>
      <p:sp>
        <p:nvSpPr>
          <p:cNvPr id="10" name="Metin kutusu 9"/>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4" name="Metin kutusu 13"/>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5128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969" y="970447"/>
            <a:ext cx="8229600" cy="292894"/>
          </a:xfrm>
        </p:spPr>
        <p:txBody>
          <a:bodyPr>
            <a:normAutofit fontScale="90000"/>
          </a:bodyPr>
          <a:lstStyle/>
          <a:p>
            <a:r>
              <a:rPr lang="tr-TR" sz="2800" b="1" dirty="0" smtClean="0">
                <a:solidFill>
                  <a:srgbClr val="FF0000"/>
                </a:solidFill>
                <a:latin typeface="+mn-lt"/>
              </a:rPr>
              <a:t>AFET ETKİSİ BELİRLEME FORMU</a:t>
            </a:r>
            <a:endParaRPr lang="tr-TR" sz="2800" b="1" dirty="0">
              <a:solidFill>
                <a:srgbClr val="FF0000"/>
              </a:solidFill>
              <a:latin typeface="+mn-lt"/>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456023060"/>
              </p:ext>
            </p:extLst>
          </p:nvPr>
        </p:nvGraphicFramePr>
        <p:xfrm>
          <a:off x="35499" y="1263345"/>
          <a:ext cx="9086540" cy="5550031"/>
        </p:xfrm>
        <a:graphic>
          <a:graphicData uri="http://schemas.openxmlformats.org/drawingml/2006/table">
            <a:tbl>
              <a:tblPr>
                <a:tableStyleId>{5C22544A-7EE6-4342-B048-85BDC9FD1C3A}</a:tableStyleId>
              </a:tblPr>
              <a:tblGrid>
                <a:gridCol w="476279">
                  <a:extLst>
                    <a:ext uri="{9D8B030D-6E8A-4147-A177-3AD203B41FA5}">
                      <a16:colId xmlns:a16="http://schemas.microsoft.com/office/drawing/2014/main" val="68562061"/>
                    </a:ext>
                  </a:extLst>
                </a:gridCol>
                <a:gridCol w="885878">
                  <a:extLst>
                    <a:ext uri="{9D8B030D-6E8A-4147-A177-3AD203B41FA5}">
                      <a16:colId xmlns:a16="http://schemas.microsoft.com/office/drawing/2014/main" val="3190909334"/>
                    </a:ext>
                  </a:extLst>
                </a:gridCol>
                <a:gridCol w="419127">
                  <a:extLst>
                    <a:ext uri="{9D8B030D-6E8A-4147-A177-3AD203B41FA5}">
                      <a16:colId xmlns:a16="http://schemas.microsoft.com/office/drawing/2014/main" val="3980305967"/>
                    </a:ext>
                  </a:extLst>
                </a:gridCol>
                <a:gridCol w="866827">
                  <a:extLst>
                    <a:ext uri="{9D8B030D-6E8A-4147-A177-3AD203B41FA5}">
                      <a16:colId xmlns:a16="http://schemas.microsoft.com/office/drawing/2014/main" val="470014635"/>
                    </a:ext>
                  </a:extLst>
                </a:gridCol>
                <a:gridCol w="762046">
                  <a:extLst>
                    <a:ext uri="{9D8B030D-6E8A-4147-A177-3AD203B41FA5}">
                      <a16:colId xmlns:a16="http://schemas.microsoft.com/office/drawing/2014/main" val="1962052715"/>
                    </a:ext>
                  </a:extLst>
                </a:gridCol>
                <a:gridCol w="685842">
                  <a:extLst>
                    <a:ext uri="{9D8B030D-6E8A-4147-A177-3AD203B41FA5}">
                      <a16:colId xmlns:a16="http://schemas.microsoft.com/office/drawing/2014/main" val="1988632387"/>
                    </a:ext>
                  </a:extLst>
                </a:gridCol>
                <a:gridCol w="476279">
                  <a:extLst>
                    <a:ext uri="{9D8B030D-6E8A-4147-A177-3AD203B41FA5}">
                      <a16:colId xmlns:a16="http://schemas.microsoft.com/office/drawing/2014/main" val="549099359"/>
                    </a:ext>
                  </a:extLst>
                </a:gridCol>
                <a:gridCol w="476279">
                  <a:extLst>
                    <a:ext uri="{9D8B030D-6E8A-4147-A177-3AD203B41FA5}">
                      <a16:colId xmlns:a16="http://schemas.microsoft.com/office/drawing/2014/main" val="1505837076"/>
                    </a:ext>
                  </a:extLst>
                </a:gridCol>
                <a:gridCol w="501615">
                  <a:extLst>
                    <a:ext uri="{9D8B030D-6E8A-4147-A177-3AD203B41FA5}">
                      <a16:colId xmlns:a16="http://schemas.microsoft.com/office/drawing/2014/main" val="1870433953"/>
                    </a:ext>
                  </a:extLst>
                </a:gridCol>
                <a:gridCol w="476279">
                  <a:extLst>
                    <a:ext uri="{9D8B030D-6E8A-4147-A177-3AD203B41FA5}">
                      <a16:colId xmlns:a16="http://schemas.microsoft.com/office/drawing/2014/main" val="4220181964"/>
                    </a:ext>
                  </a:extLst>
                </a:gridCol>
                <a:gridCol w="94226">
                  <a:extLst>
                    <a:ext uri="{9D8B030D-6E8A-4147-A177-3AD203B41FA5}">
                      <a16:colId xmlns:a16="http://schemas.microsoft.com/office/drawing/2014/main" val="3490859733"/>
                    </a:ext>
                  </a:extLst>
                </a:gridCol>
                <a:gridCol w="172490">
                  <a:extLst>
                    <a:ext uri="{9D8B030D-6E8A-4147-A177-3AD203B41FA5}">
                      <a16:colId xmlns:a16="http://schemas.microsoft.com/office/drawing/2014/main" val="4203948598"/>
                    </a:ext>
                  </a:extLst>
                </a:gridCol>
                <a:gridCol w="115542">
                  <a:extLst>
                    <a:ext uri="{9D8B030D-6E8A-4147-A177-3AD203B41FA5}">
                      <a16:colId xmlns:a16="http://schemas.microsoft.com/office/drawing/2014/main" val="3724369479"/>
                    </a:ext>
                  </a:extLst>
                </a:gridCol>
                <a:gridCol w="288032">
                  <a:extLst>
                    <a:ext uri="{9D8B030D-6E8A-4147-A177-3AD203B41FA5}">
                      <a16:colId xmlns:a16="http://schemas.microsoft.com/office/drawing/2014/main" val="1397593228"/>
                    </a:ext>
                  </a:extLst>
                </a:gridCol>
                <a:gridCol w="425150">
                  <a:extLst>
                    <a:ext uri="{9D8B030D-6E8A-4147-A177-3AD203B41FA5}">
                      <a16:colId xmlns:a16="http://schemas.microsoft.com/office/drawing/2014/main" val="399195528"/>
                    </a:ext>
                  </a:extLst>
                </a:gridCol>
                <a:gridCol w="222922">
                  <a:extLst>
                    <a:ext uri="{9D8B030D-6E8A-4147-A177-3AD203B41FA5}">
                      <a16:colId xmlns:a16="http://schemas.microsoft.com/office/drawing/2014/main" val="127362207"/>
                    </a:ext>
                  </a:extLst>
                </a:gridCol>
                <a:gridCol w="1741727">
                  <a:extLst>
                    <a:ext uri="{9D8B030D-6E8A-4147-A177-3AD203B41FA5}">
                      <a16:colId xmlns:a16="http://schemas.microsoft.com/office/drawing/2014/main" val="17958375"/>
                    </a:ext>
                  </a:extLst>
                </a:gridCol>
              </a:tblGrid>
              <a:tr h="175344">
                <a:tc gridSpan="17">
                  <a:txBody>
                    <a:bodyPr/>
                    <a:lstStyle/>
                    <a:p>
                      <a:pPr algn="ctr" fontAlgn="ctr"/>
                      <a:r>
                        <a:rPr lang="tr-TR" sz="1100" u="none" strike="noStrike" dirty="0">
                          <a:effectLst/>
                        </a:rPr>
                        <a:t>AFET ETKİSİ BELİRLEME FORMU</a:t>
                      </a:r>
                      <a:endParaRPr lang="tr-TR" sz="1100" b="1" i="0" u="none" strike="noStrike" dirty="0">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46093060"/>
                  </a:ext>
                </a:extLst>
              </a:tr>
              <a:tr h="167563">
                <a:tc>
                  <a:txBody>
                    <a:bodyPr/>
                    <a:lstStyle/>
                    <a:p>
                      <a:pPr algn="ctr"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gridSpan="2">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gridSpan="2">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gridSpan="2">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hMerge="1">
                  <a:txBody>
                    <a:bodyPr/>
                    <a:lstStyle/>
                    <a:p>
                      <a:pPr algn="ctr" fontAlgn="ctr"/>
                      <a:endParaRPr lang="tr-TR" sz="1100" b="1" i="0" u="none" strike="noStrike" dirty="0">
                        <a:solidFill>
                          <a:srgbClr val="FF0000"/>
                        </a:solidFill>
                        <a:effectLst/>
                        <a:latin typeface="Bookman Old Style" panose="02050604050505020204" pitchFamily="18" charset="0"/>
                      </a:endParaRPr>
                    </a:p>
                  </a:txBody>
                  <a:tcPr marL="4071" marR="4071" marT="4071" marB="0" anchor="ctr"/>
                </a:tc>
                <a:tc rowSpan="3">
                  <a:txBody>
                    <a:bodyPr/>
                    <a:lstStyle/>
                    <a:p>
                      <a:pPr algn="ctr" fontAlgn="ctr"/>
                      <a:r>
                        <a:rPr lang="tr-TR" sz="1100" u="none" strike="noStrike" dirty="0">
                          <a:effectLst/>
                        </a:rPr>
                        <a:t> </a:t>
                      </a:r>
                      <a:endParaRPr lang="tr-TR" sz="1100" b="1" i="0" u="none" strike="noStrike" dirty="0">
                        <a:solidFill>
                          <a:srgbClr val="FF0000"/>
                        </a:solidFill>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2425461651"/>
                  </a:ext>
                </a:extLst>
              </a:tr>
              <a:tr h="292479">
                <a:tc>
                  <a:txBody>
                    <a:bodyPr/>
                    <a:lstStyle/>
                    <a:p>
                      <a:pPr algn="l" fontAlgn="b"/>
                      <a:r>
                        <a:rPr lang="tr-TR" sz="1050" u="none" strike="noStrike" dirty="0">
                          <a:effectLst/>
                        </a:rPr>
                        <a:t> İL       :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KÖY           :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dirty="0">
                          <a:effectLst/>
                        </a:rPr>
                        <a:t>NÜFUS    </a:t>
                      </a:r>
                      <a:r>
                        <a:rPr lang="tr-TR" sz="1050" u="none" strike="noStrike" dirty="0" smtClean="0">
                          <a:effectLst/>
                        </a:rPr>
                        <a:t>:</a:t>
                      </a:r>
                      <a:endParaRPr lang="tr-TR" sz="105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5">
                  <a:txBody>
                    <a:bodyPr/>
                    <a:lstStyle/>
                    <a:p>
                      <a:pPr algn="l" fontAlgn="b"/>
                      <a:r>
                        <a:rPr lang="tr-TR" sz="1050" u="none" strike="noStrike" dirty="0">
                          <a:effectLst/>
                        </a:rPr>
                        <a:t>AFETİN  </a:t>
                      </a:r>
                      <a:r>
                        <a:rPr lang="tr-TR" sz="1050" u="none" strike="noStrike" dirty="0" smtClean="0">
                          <a:effectLst/>
                        </a:rPr>
                        <a:t>TÜRÜ    </a:t>
                      </a:r>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50" b="1"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pPr algn="l" fontAlgn="b"/>
                      <a:endParaRPr lang="tr-TR" sz="1050" b="1"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gridSpan="2">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vMerge="1">
                  <a:txBody>
                    <a:bodyPr/>
                    <a:lstStyle/>
                    <a:p>
                      <a:endParaRPr lang="tr-TR"/>
                    </a:p>
                  </a:txBody>
                  <a:tcPr/>
                </a:tc>
                <a:extLst>
                  <a:ext uri="{0D108BD9-81ED-4DB2-BD59-A6C34878D82A}">
                    <a16:rowId xmlns:a16="http://schemas.microsoft.com/office/drawing/2014/main" val="2803704025"/>
                  </a:ext>
                </a:extLst>
              </a:tr>
              <a:tr h="330969">
                <a:tc>
                  <a:txBody>
                    <a:bodyPr/>
                    <a:lstStyle/>
                    <a:p>
                      <a:pPr algn="l" fontAlgn="b"/>
                      <a:r>
                        <a:rPr lang="tr-TR" sz="1050" u="none" strike="noStrike">
                          <a:effectLst/>
                        </a:rPr>
                        <a:t> İLÇE   :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MAHALLE  :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dirty="0">
                          <a:effectLst/>
                        </a:rPr>
                        <a:t>HANE      </a:t>
                      </a:r>
                      <a:r>
                        <a:rPr lang="tr-TR" sz="1050" u="none" strike="noStrike" dirty="0" smtClean="0">
                          <a:effectLst/>
                        </a:rPr>
                        <a:t>:</a:t>
                      </a:r>
                      <a:endParaRPr lang="tr-TR" sz="105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50" b="1" i="0" u="none" strike="noStrike" dirty="0">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5">
                  <a:txBody>
                    <a:bodyPr/>
                    <a:lstStyle/>
                    <a:p>
                      <a:pPr algn="l" fontAlgn="b"/>
                      <a:r>
                        <a:rPr lang="tr-TR" sz="1050" u="none" strike="noStrike" dirty="0">
                          <a:effectLst/>
                        </a:rPr>
                        <a:t>AFETİN  TARİHİ :  </a:t>
                      </a:r>
                      <a:endParaRPr lang="tr-TR" sz="1050" b="1" i="0" u="none" strike="noStrike" dirty="0">
                        <a:effectLst/>
                        <a:latin typeface="Bookman Old Style" panose="02050604050505020204" pitchFamily="18" charset="0"/>
                      </a:endParaRPr>
                    </a:p>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50" b="1"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pPr algn="l" fontAlgn="b"/>
                      <a:endParaRPr lang="tr-TR" sz="1050" b="1"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gridSpan="2">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vMerge="1">
                  <a:txBody>
                    <a:bodyPr/>
                    <a:lstStyle/>
                    <a:p>
                      <a:endParaRPr lang="tr-TR"/>
                    </a:p>
                  </a:txBody>
                  <a:tcPr/>
                </a:tc>
                <a:extLst>
                  <a:ext uri="{0D108BD9-81ED-4DB2-BD59-A6C34878D82A}">
                    <a16:rowId xmlns:a16="http://schemas.microsoft.com/office/drawing/2014/main" val="3660426572"/>
                  </a:ext>
                </a:extLst>
              </a:tr>
              <a:tr h="167563">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hMerge="1">
                  <a:txBody>
                    <a:bodyPr/>
                    <a:lstStyle/>
                    <a:p>
                      <a:pPr algn="l" fontAlgn="b"/>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hMerge="1">
                  <a:txBody>
                    <a:bodyPr/>
                    <a:lstStyle/>
                    <a:p>
                      <a:pPr algn="l" fontAlgn="b"/>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extLst>
                  <a:ext uri="{0D108BD9-81ED-4DB2-BD59-A6C34878D82A}">
                    <a16:rowId xmlns:a16="http://schemas.microsoft.com/office/drawing/2014/main" val="2597119102"/>
                  </a:ext>
                </a:extLst>
              </a:tr>
              <a:tr h="159782">
                <a:tc rowSpan="2">
                  <a:txBody>
                    <a:bodyPr/>
                    <a:lstStyle/>
                    <a:p>
                      <a:pPr algn="ctr" fontAlgn="ctr"/>
                      <a:r>
                        <a:rPr lang="tr-TR" sz="1000" u="none" strike="noStrike">
                          <a:effectLst/>
                        </a:rPr>
                        <a:t>SIRA  NO:</a:t>
                      </a:r>
                      <a:endParaRPr lang="tr-TR" sz="1000" b="1" i="0" u="none" strike="noStrike">
                        <a:effectLst/>
                        <a:latin typeface="Bookman Old Style" panose="02050604050505020204" pitchFamily="18" charset="0"/>
                      </a:endParaRPr>
                    </a:p>
                  </a:txBody>
                  <a:tcPr marL="4071" marR="4071" marT="4071" marB="0" anchor="ctr"/>
                </a:tc>
                <a:tc rowSpan="2">
                  <a:txBody>
                    <a:bodyPr/>
                    <a:lstStyle/>
                    <a:p>
                      <a:pPr algn="ctr" fontAlgn="ctr"/>
                      <a:r>
                        <a:rPr lang="tr-TR" sz="1050" u="none" strike="noStrike">
                          <a:effectLst/>
                        </a:rPr>
                        <a:t>SOKAĞI</a:t>
                      </a:r>
                      <a:endParaRPr lang="tr-TR" sz="1050" b="1" i="0" u="none" strike="noStrike">
                        <a:effectLst/>
                        <a:latin typeface="Bookman Old Style" panose="02050604050505020204" pitchFamily="18" charset="0"/>
                      </a:endParaRPr>
                    </a:p>
                  </a:txBody>
                  <a:tcPr marL="4071" marR="4071" marT="4071" marB="0" anchor="ctr"/>
                </a:tc>
                <a:tc rowSpan="2">
                  <a:txBody>
                    <a:bodyPr/>
                    <a:lstStyle/>
                    <a:p>
                      <a:pPr algn="ctr" fontAlgn="ctr"/>
                      <a:r>
                        <a:rPr lang="tr-TR" sz="1050" u="none" strike="noStrike">
                          <a:effectLst/>
                        </a:rPr>
                        <a:t>HANE    NO :</a:t>
                      </a:r>
                      <a:endParaRPr lang="tr-TR" sz="1050" b="1" i="0" u="none" strike="noStrike">
                        <a:effectLst/>
                        <a:latin typeface="Bookman Old Style" panose="02050604050505020204" pitchFamily="18" charset="0"/>
                      </a:endParaRPr>
                    </a:p>
                  </a:txBody>
                  <a:tcPr marL="4071" marR="4071" marT="4071" marB="0" anchor="ctr"/>
                </a:tc>
                <a:tc rowSpan="2">
                  <a:txBody>
                    <a:bodyPr/>
                    <a:lstStyle/>
                    <a:p>
                      <a:pPr algn="ctr" fontAlgn="ctr"/>
                      <a:r>
                        <a:rPr lang="tr-TR" sz="1050" u="none" strike="noStrike" dirty="0">
                          <a:effectLst/>
                        </a:rPr>
                        <a:t>TC KİMLİK NO</a:t>
                      </a:r>
                      <a:endParaRPr lang="tr-TR" sz="1050" b="1" i="0" u="none" strike="noStrike" dirty="0">
                        <a:effectLst/>
                        <a:latin typeface="Bookman Old Style" panose="02050604050505020204" pitchFamily="18" charset="0"/>
                      </a:endParaRPr>
                    </a:p>
                  </a:txBody>
                  <a:tcPr marL="4071" marR="4071" marT="4071" marB="0" anchor="ctr"/>
                </a:tc>
                <a:tc rowSpan="2">
                  <a:txBody>
                    <a:bodyPr/>
                    <a:lstStyle/>
                    <a:p>
                      <a:pPr algn="ctr" fontAlgn="ctr"/>
                      <a:r>
                        <a:rPr lang="tr-TR" sz="1050" u="none" strike="noStrike">
                          <a:effectLst/>
                        </a:rPr>
                        <a:t>ADI SOYADI</a:t>
                      </a:r>
                      <a:endParaRPr lang="tr-TR" sz="1050" b="1" i="0" u="none" strike="noStrike">
                        <a:effectLst/>
                        <a:latin typeface="Bookman Old Style" panose="02050604050505020204" pitchFamily="18" charset="0"/>
                      </a:endParaRPr>
                    </a:p>
                  </a:txBody>
                  <a:tcPr marL="4071" marR="4071" marT="4071" marB="0" anchor="ctr"/>
                </a:tc>
                <a:tc rowSpan="2">
                  <a:txBody>
                    <a:bodyPr/>
                    <a:lstStyle/>
                    <a:p>
                      <a:pPr algn="ctr" fontAlgn="ctr"/>
                      <a:r>
                        <a:rPr lang="tr-TR" sz="1000" u="none" strike="noStrike">
                          <a:effectLst/>
                        </a:rPr>
                        <a:t>BABA  ADI</a:t>
                      </a:r>
                      <a:endParaRPr lang="tr-TR" sz="1000" b="1" i="0" u="none" strike="noStrike">
                        <a:effectLst/>
                        <a:latin typeface="Bookman Old Style" panose="02050604050505020204" pitchFamily="18" charset="0"/>
                      </a:endParaRPr>
                    </a:p>
                  </a:txBody>
                  <a:tcPr marL="4071" marR="4071" marT="4071" marB="0" anchor="ctr"/>
                </a:tc>
                <a:tc gridSpan="5">
                  <a:txBody>
                    <a:bodyPr/>
                    <a:lstStyle/>
                    <a:p>
                      <a:pPr algn="ctr" fontAlgn="ctr"/>
                      <a:r>
                        <a:rPr lang="tr-TR" sz="1000" u="none" strike="noStrike">
                          <a:effectLst/>
                        </a:rPr>
                        <a:t>HASAR  DURUMU  ( ADET  YAPI )</a:t>
                      </a:r>
                      <a:endParaRPr lang="tr-TR" sz="1000" b="1" i="0" u="none" strike="noStrike">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000" b="1" i="0" u="none" strike="noStrike">
                        <a:effectLst/>
                        <a:latin typeface="Bookman Old Style" panose="02050604050505020204" pitchFamily="18" charset="0"/>
                      </a:endParaRPr>
                    </a:p>
                  </a:txBody>
                  <a:tcPr marL="4071" marR="4071" marT="4071" marB="0" vert="vert270" anchor="ctr"/>
                </a:tc>
                <a:tc rowSpan="2" gridSpan="2">
                  <a:txBody>
                    <a:bodyPr/>
                    <a:lstStyle/>
                    <a:p>
                      <a:pPr algn="ctr" fontAlgn="ctr"/>
                      <a:r>
                        <a:rPr lang="tr-TR" sz="1000" u="none" strike="noStrike">
                          <a:effectLst/>
                        </a:rPr>
                        <a:t>ÖLÜ  SAYISI</a:t>
                      </a:r>
                      <a:endParaRPr lang="tr-TR" sz="1000" b="1" i="0" u="none" strike="noStrike">
                        <a:effectLst/>
                        <a:latin typeface="Bookman Old Style" panose="02050604050505020204" pitchFamily="18" charset="0"/>
                      </a:endParaRPr>
                    </a:p>
                  </a:txBody>
                  <a:tcPr marL="4071" marR="4071" marT="4071" marB="0" vert="vert270" anchor="ctr"/>
                </a:tc>
                <a:tc rowSpan="2" hMerge="1">
                  <a:txBody>
                    <a:bodyPr/>
                    <a:lstStyle/>
                    <a:p>
                      <a:pPr algn="ctr" fontAlgn="ctr"/>
                      <a:endParaRPr lang="tr-TR" sz="1000" b="1" i="0" u="none" strike="noStrike">
                        <a:effectLst/>
                        <a:latin typeface="Bookman Old Style" panose="02050604050505020204" pitchFamily="18" charset="0"/>
                      </a:endParaRPr>
                    </a:p>
                  </a:txBody>
                  <a:tcPr marL="4071" marR="4071" marT="4071" marB="0" vert="vert270" anchor="ctr"/>
                </a:tc>
                <a:tc rowSpan="2">
                  <a:txBody>
                    <a:bodyPr/>
                    <a:lstStyle/>
                    <a:p>
                      <a:pPr algn="ctr" fontAlgn="ctr"/>
                      <a:r>
                        <a:rPr lang="tr-TR" sz="1000" u="none" strike="noStrike">
                          <a:effectLst/>
                        </a:rPr>
                        <a:t>YARALI  SAYISI</a:t>
                      </a:r>
                      <a:endParaRPr lang="tr-TR" sz="1000" b="1" i="0" u="none" strike="noStrike">
                        <a:effectLst/>
                        <a:latin typeface="Bookman Old Style" panose="02050604050505020204" pitchFamily="18" charset="0"/>
                      </a:endParaRPr>
                    </a:p>
                  </a:txBody>
                  <a:tcPr marL="4071" marR="4071" marT="4071" marB="0" vert="vert270" anchor="ctr"/>
                </a:tc>
                <a:tc rowSpan="2" gridSpan="2">
                  <a:txBody>
                    <a:bodyPr/>
                    <a:lstStyle/>
                    <a:p>
                      <a:pPr algn="ctr" fontAlgn="ctr"/>
                      <a:r>
                        <a:rPr lang="tr-TR" sz="1000" u="none" strike="noStrike">
                          <a:effectLst/>
                        </a:rPr>
                        <a:t>KULLANIM AMACI</a:t>
                      </a:r>
                      <a:endParaRPr lang="tr-TR" sz="1000" b="1" i="0" u="none" strike="noStrike">
                        <a:effectLst/>
                        <a:latin typeface="Bookman Old Style" panose="02050604050505020204" pitchFamily="18" charset="0"/>
                      </a:endParaRPr>
                    </a:p>
                  </a:txBody>
                  <a:tcPr marL="4071" marR="4071" marT="4071" marB="0" anchor="ctr"/>
                </a:tc>
                <a:tc rowSpan="2" hMerge="1">
                  <a:txBody>
                    <a:bodyPr/>
                    <a:lstStyle/>
                    <a:p>
                      <a:pPr algn="ctr" fontAlgn="ctr"/>
                      <a:endParaRPr lang="pt-BR" sz="1000" b="1" i="0" u="none" strike="noStrike">
                        <a:effectLst/>
                        <a:latin typeface="Bookman Old Style" panose="02050604050505020204" pitchFamily="18" charset="0"/>
                      </a:endParaRPr>
                    </a:p>
                  </a:txBody>
                  <a:tcPr marL="4071" marR="4071" marT="4071" marB="0" anchor="ctr"/>
                </a:tc>
                <a:tc rowSpan="2">
                  <a:txBody>
                    <a:bodyPr/>
                    <a:lstStyle/>
                    <a:p>
                      <a:pPr algn="ctr" fontAlgn="ctr"/>
                      <a:r>
                        <a:rPr lang="pt-BR" sz="1000" u="none" strike="noStrike">
                          <a:effectLst/>
                        </a:rPr>
                        <a:t>D Ü Ş Ü N C E L E R</a:t>
                      </a:r>
                      <a:endParaRPr lang="pt-BR" sz="1000" b="1" i="0" u="none" strike="noStrike">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3699450394"/>
                  </a:ext>
                </a:extLst>
              </a:tr>
              <a:tr h="31540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000" u="none" strike="noStrike">
                          <a:effectLst/>
                        </a:rPr>
                        <a:t>YIKIK</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AĞIR      HASARLI</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AZ     HASARLI</a:t>
                      </a:r>
                      <a:endParaRPr lang="tr-TR" sz="1000" b="1" i="0" u="none" strike="noStrike">
                        <a:effectLst/>
                        <a:latin typeface="Bookman Old Style" panose="02050604050505020204" pitchFamily="18" charset="0"/>
                      </a:endParaRPr>
                    </a:p>
                  </a:txBody>
                  <a:tcPr marL="4071" marR="4071" marT="4071" marB="0" anchor="ctr"/>
                </a:tc>
                <a:tc gridSpan="2">
                  <a:txBody>
                    <a:bodyPr/>
                    <a:lstStyle/>
                    <a:p>
                      <a:pPr algn="ctr" fontAlgn="ctr"/>
                      <a:r>
                        <a:rPr lang="tr-TR" sz="1000" u="none" strike="noStrike">
                          <a:effectLst/>
                        </a:rPr>
                        <a:t>HASARSIZ</a:t>
                      </a:r>
                      <a:endParaRPr lang="tr-TR" sz="1000" b="1" i="0" u="none" strike="noStrike">
                        <a:effectLst/>
                        <a:latin typeface="Bookman Old Style" panose="02050604050505020204" pitchFamily="18" charset="0"/>
                      </a:endParaRPr>
                    </a:p>
                  </a:txBody>
                  <a:tcPr marL="4071" marR="4071" marT="4071" marB="0" anchor="ctr"/>
                </a:tc>
                <a:tc h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a16="http://schemas.microsoft.com/office/drawing/2014/main" val="2864281999"/>
                  </a:ext>
                </a:extLst>
              </a:tr>
              <a:tr h="222933">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gridSpan="2">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hMerge="1">
                  <a:txBody>
                    <a:bodyPr/>
                    <a:lstStyle/>
                    <a:p>
                      <a:pPr algn="ctr" fontAlgn="ctr"/>
                      <a:endParaRPr lang="tr-TR" sz="1000" b="1" i="0" u="none" strike="noStrike">
                        <a:effectLst/>
                        <a:latin typeface="Bookman Old Style" panose="02050604050505020204" pitchFamily="18" charset="0"/>
                      </a:endParaRPr>
                    </a:p>
                  </a:txBody>
                  <a:tcPr marL="4071" marR="4071" marT="4071" marB="0" vert="vert270" anchor="ctr"/>
                </a:tc>
                <a:tc gridSpan="2">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vert="vert270" anchor="ctr"/>
                </a:tc>
                <a:tc hMerge="1">
                  <a:txBody>
                    <a:bodyPr/>
                    <a:lstStyle/>
                    <a:p>
                      <a:pPr algn="ctr" fontAlgn="ctr"/>
                      <a:endParaRPr lang="tr-TR" sz="1000" b="1" i="0" u="none" strike="noStrike">
                        <a:effectLst/>
                        <a:latin typeface="Bookman Old Style" panose="02050604050505020204" pitchFamily="18" charset="0"/>
                      </a:endParaRPr>
                    </a:p>
                  </a:txBody>
                  <a:tcPr marL="4071" marR="4071" marT="4071" marB="0" vert="vert27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vert="vert270" anchor="ctr"/>
                </a:tc>
                <a:tc gridSpan="2">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hMerge="1">
                  <a:txBody>
                    <a:bodyPr/>
                    <a:lstStyle/>
                    <a:p>
                      <a:pPr algn="ctr" fontAlgn="ct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3281065"/>
                  </a:ext>
                </a:extLst>
              </a:tr>
              <a:tr h="215563">
                <a:tc>
                  <a:txBody>
                    <a:bodyPr/>
                    <a:lstStyle/>
                    <a:p>
                      <a:pPr algn="ctr" fontAlgn="ctr"/>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gridSpan="2">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hMerge="1">
                  <a:txBody>
                    <a:bodyPr/>
                    <a:lstStyle/>
                    <a:p>
                      <a:pPr algn="ctr" fontAlgn="ctr"/>
                      <a:endParaRPr lang="tr-TR" sz="1000" b="1" i="0" u="none" strike="noStrike">
                        <a:effectLst/>
                        <a:latin typeface="Bookman Old Style" panose="02050604050505020204" pitchFamily="18" charset="0"/>
                      </a:endParaRPr>
                    </a:p>
                  </a:txBody>
                  <a:tcPr marL="4071" marR="4071" marT="4071" marB="0" vert="vert270" anchor="ctr"/>
                </a:tc>
                <a:tc gridSpan="2">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vert="vert270" anchor="ctr"/>
                </a:tc>
                <a:tc hMerge="1">
                  <a:txBody>
                    <a:bodyPr/>
                    <a:lstStyle/>
                    <a:p>
                      <a:pPr algn="ctr" fontAlgn="ctr"/>
                      <a:endParaRPr lang="tr-TR" sz="1000" b="1" i="0" u="none" strike="noStrike">
                        <a:effectLst/>
                        <a:latin typeface="Bookman Old Style" panose="02050604050505020204" pitchFamily="18" charset="0"/>
                      </a:endParaRPr>
                    </a:p>
                  </a:txBody>
                  <a:tcPr marL="4071" marR="4071" marT="4071" marB="0" vert="vert27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vert="vert270" anchor="ctr"/>
                </a:tc>
                <a:tc gridSpan="2">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hMerge="1">
                  <a:txBody>
                    <a:bodyPr/>
                    <a:lstStyle/>
                    <a:p>
                      <a:pPr algn="ctr" fontAlgn="ctr"/>
                      <a:endParaRPr lang="tr-TR" sz="1000" b="1" i="0" u="none" strike="noStrike" dirty="0">
                        <a:effectLst/>
                        <a:latin typeface="Bookman Old Style" panose="02050604050505020204" pitchFamily="18" charset="0"/>
                      </a:endParaRPr>
                    </a:p>
                  </a:txBody>
                  <a:tcPr marL="4071" marR="4071" marT="4071" marB="0" anchor="ctr"/>
                </a:tc>
                <a:tc>
                  <a:txBody>
                    <a:bodyPr/>
                    <a:lstStyle/>
                    <a:p>
                      <a:pPr algn="ctr" fontAlgn="ctr"/>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2675637045"/>
                  </a:ext>
                </a:extLst>
              </a:tr>
              <a:tr h="222933">
                <a:tc>
                  <a:txBody>
                    <a:bodyPr/>
                    <a:lstStyle/>
                    <a:p>
                      <a:pPr algn="ctr" fontAlgn="ctr"/>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gridSpan="2">
                  <a:txBody>
                    <a:bodyPr/>
                    <a:lstStyle/>
                    <a:p>
                      <a:pPr algn="ctr" fontAlgn="ctr"/>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ctr"/>
                </a:tc>
                <a:tc hMerge="1">
                  <a:txBody>
                    <a:bodyPr/>
                    <a:lstStyle/>
                    <a:p>
                      <a:pPr algn="ctr" fontAlgn="ctr"/>
                      <a:endParaRPr lang="tr-TR" sz="1000" b="1" i="0" u="none" strike="noStrike">
                        <a:effectLst/>
                        <a:latin typeface="Bookman Old Style" panose="02050604050505020204" pitchFamily="18" charset="0"/>
                      </a:endParaRPr>
                    </a:p>
                  </a:txBody>
                  <a:tcPr marL="4071" marR="4071" marT="4071" marB="0" vert="vert270" anchor="ctr"/>
                </a:tc>
                <a:tc gridSpan="2">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vert="vert270" anchor="ctr"/>
                </a:tc>
                <a:tc hMerge="1">
                  <a:txBody>
                    <a:bodyPr/>
                    <a:lstStyle/>
                    <a:p>
                      <a:pPr algn="ctr" fontAlgn="ctr"/>
                      <a:endParaRPr lang="tr-TR" sz="1000" b="1" i="0" u="none" strike="noStrike">
                        <a:effectLst/>
                        <a:latin typeface="Bookman Old Style" panose="02050604050505020204" pitchFamily="18" charset="0"/>
                      </a:endParaRPr>
                    </a:p>
                  </a:txBody>
                  <a:tcPr marL="4071" marR="4071" marT="4071" marB="0" vert="vert270" anchor="ctr"/>
                </a:tc>
                <a:tc>
                  <a:txBody>
                    <a:bodyPr/>
                    <a:lstStyle/>
                    <a:p>
                      <a:pPr algn="ctr"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vert="vert270" anchor="ctr"/>
                </a:tc>
                <a:tc gridSpan="2">
                  <a:txBody>
                    <a:bodyPr/>
                    <a:lstStyle/>
                    <a:p>
                      <a:pPr algn="ctr" fontAlgn="ctr"/>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ctr"/>
                </a:tc>
                <a:tc hMerge="1">
                  <a:txBody>
                    <a:bodyPr/>
                    <a:lstStyle/>
                    <a:p>
                      <a:pPr algn="ctr" fontAlgn="ctr"/>
                      <a:endParaRPr lang="tr-TR" sz="1000" b="1" i="0" u="none" strike="noStrike" dirty="0">
                        <a:effectLst/>
                        <a:latin typeface="Bookman Old Style" panose="02050604050505020204" pitchFamily="18" charset="0"/>
                      </a:endParaRPr>
                    </a:p>
                  </a:txBody>
                  <a:tcPr marL="4071" marR="4071" marT="4071" marB="0" anchor="ctr"/>
                </a:tc>
                <a:tc>
                  <a:txBody>
                    <a:bodyPr/>
                    <a:lstStyle/>
                    <a:p>
                      <a:pPr algn="ctr" fontAlgn="ctr"/>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3746301868"/>
                  </a:ext>
                </a:extLst>
              </a:tr>
              <a:tr h="167563">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dirty="0">
                          <a:effectLst/>
                        </a:rPr>
                        <a:t> </a:t>
                      </a:r>
                      <a:endParaRPr lang="tr-TR" sz="1050" b="0"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50" b="0"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hMerge="1">
                  <a:txBody>
                    <a:bodyPr/>
                    <a:lstStyle/>
                    <a:p>
                      <a:pPr algn="l" fontAlgn="b"/>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gridSpan="2">
                  <a:txBody>
                    <a:bodyPr/>
                    <a:lstStyle/>
                    <a:p>
                      <a:pPr algn="ctr"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hMerge="1">
                  <a:txBody>
                    <a:bodyPr/>
                    <a:lstStyle/>
                    <a:p>
                      <a:pPr algn="ctr" fontAlgn="b"/>
                      <a:endParaRPr lang="tr-TR" sz="1050" b="0" i="0" u="none" strike="noStrike">
                        <a:effectLst/>
                        <a:latin typeface="Bookman Old Style" panose="02050604050505020204" pitchFamily="18" charset="0"/>
                      </a:endParaRPr>
                    </a:p>
                  </a:txBody>
                  <a:tcPr marL="4071" marR="4071" marT="4071" marB="0" anchor="b"/>
                </a:tc>
                <a:tc>
                  <a:txBody>
                    <a:bodyPr/>
                    <a:lstStyle/>
                    <a:p>
                      <a:pPr algn="ctr"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extLst>
                  <a:ext uri="{0D108BD9-81ED-4DB2-BD59-A6C34878D82A}">
                    <a16:rowId xmlns:a16="http://schemas.microsoft.com/office/drawing/2014/main" val="3340043159"/>
                  </a:ext>
                </a:extLst>
              </a:tr>
              <a:tr h="443578">
                <a:tc gridSpan="6">
                  <a:txBody>
                    <a:bodyPr/>
                    <a:lstStyle/>
                    <a:p>
                      <a:pPr algn="l" fontAlgn="ctr"/>
                      <a:r>
                        <a:rPr lang="tr-TR" sz="1000" u="none" strike="noStrike" dirty="0">
                          <a:effectLst/>
                        </a:rPr>
                        <a:t> BU RAPOR ........./….../2019   GÜNÜNDE TARAFIMIZDAN DÜZENLENMİŞTİR</a:t>
                      </a:r>
                      <a:r>
                        <a:rPr lang="tr-TR" sz="1000" u="none" strike="noStrike" dirty="0" smtClean="0">
                          <a:effectLst/>
                        </a:rPr>
                        <a:t>.</a:t>
                      </a:r>
                      <a:endParaRPr lang="tr-TR" sz="1000" b="0" i="0" u="none" strike="noStrike" dirty="0">
                        <a:effectLst/>
                        <a:latin typeface="Bookman Old Style" panose="02050604050505020204" pitchFamily="18" charset="0"/>
                      </a:endParaRPr>
                    </a:p>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ctr"/>
                </a:tc>
                <a:tc hMerge="1">
                  <a:txBody>
                    <a:bodyPr/>
                    <a:lstStyle/>
                    <a:p>
                      <a:pPr algn="l" fontAlgn="b"/>
                      <a:endParaRPr lang="tr-TR" sz="800" b="0"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800" b="0" i="0" u="none" strike="noStrike">
                        <a:effectLst/>
                        <a:latin typeface="Bookman Old Style" panose="02050604050505020204" pitchFamily="18" charset="0"/>
                      </a:endParaRPr>
                    </a:p>
                  </a:txBody>
                  <a:tcPr marL="4071" marR="4071" marT="4071" marB="0" anchor="b"/>
                </a:tc>
                <a:tc hMerge="1">
                  <a:txBody>
                    <a:bodyPr/>
                    <a:lstStyle/>
                    <a:p>
                      <a:pPr algn="l" fontAlgn="b"/>
                      <a:endParaRPr lang="tr-TR" sz="800" b="0"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00" b="0"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00" b="0" i="0" u="none" strike="noStrike" dirty="0">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gridSpan="2">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00" b="0" i="0" u="none" strike="noStrike" dirty="0">
                        <a:effectLst/>
                        <a:latin typeface="Bookman Old Style" panose="02050604050505020204" pitchFamily="18" charset="0"/>
                      </a:endParaRPr>
                    </a:p>
                  </a:txBody>
                  <a:tcPr marL="4071" marR="4071" marT="4071" marB="0" anchor="b"/>
                </a:tc>
                <a:tc gridSpan="2">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00" b="0" i="0" u="none" strike="noStrike" dirty="0">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gridSpan="2">
                  <a:txBody>
                    <a:bodyPr/>
                    <a:lstStyle/>
                    <a:p>
                      <a:pPr algn="l" fontAlgn="ctr"/>
                      <a:r>
                        <a:rPr lang="tr-TR" sz="1000" u="none" strike="noStrike">
                          <a:effectLst/>
                        </a:rPr>
                        <a:t>Yıkık</a:t>
                      </a:r>
                      <a:endParaRPr lang="tr-TR" sz="1000" b="0" i="0" u="none" strike="noStrike">
                        <a:effectLst/>
                        <a:latin typeface="Bookman Old Style" panose="02050604050505020204" pitchFamily="18" charset="0"/>
                      </a:endParaRPr>
                    </a:p>
                  </a:txBody>
                  <a:tcPr marL="4071" marR="4071" marT="4071" marB="0" anchor="ctr"/>
                </a:tc>
                <a:tc hMerge="1">
                  <a:txBody>
                    <a:bodyPr/>
                    <a:lstStyle/>
                    <a:p>
                      <a:pPr algn="r" fontAlgn="ctr"/>
                      <a:endParaRPr lang="tr-TR" sz="1000" b="0" i="0" u="none" strike="noStrike">
                        <a:effectLst/>
                        <a:latin typeface="Bookman Old Style" panose="02050604050505020204" pitchFamily="18" charset="0"/>
                      </a:endParaRPr>
                    </a:p>
                  </a:txBody>
                  <a:tcPr marL="4071" marR="4071" marT="4071" marB="0" anchor="ctr"/>
                </a:tc>
                <a:tc>
                  <a:txBody>
                    <a:bodyPr/>
                    <a:lstStyle/>
                    <a:p>
                      <a:pPr algn="r"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3379333105"/>
                  </a:ext>
                </a:extLst>
              </a:tr>
              <a:tr h="315407">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gridSpan="2">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00" b="0" i="0" u="none" strike="noStrike">
                        <a:effectLst/>
                        <a:latin typeface="Bookman Old Style" panose="02050604050505020204" pitchFamily="18" charset="0"/>
                      </a:endParaRPr>
                    </a:p>
                  </a:txBody>
                  <a:tcPr marL="4071" marR="4071" marT="4071" marB="0" anchor="b"/>
                </a:tc>
                <a:tc gridSpan="2">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hMerge="1">
                  <a:txBody>
                    <a:bodyPr/>
                    <a:lstStyle/>
                    <a:p>
                      <a:pPr algn="l" fontAlgn="b"/>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gridSpan="2">
                  <a:txBody>
                    <a:bodyPr/>
                    <a:lstStyle/>
                    <a:p>
                      <a:pPr algn="l" fontAlgn="ctr"/>
                      <a:r>
                        <a:rPr lang="tr-TR" sz="1000" u="none" strike="noStrike">
                          <a:effectLst/>
                        </a:rPr>
                        <a:t>Ağır Hasarlı</a:t>
                      </a:r>
                      <a:endParaRPr lang="tr-TR" sz="1000" b="0" i="0" u="none" strike="noStrike">
                        <a:effectLst/>
                        <a:latin typeface="Bookman Old Style" panose="02050604050505020204" pitchFamily="18" charset="0"/>
                      </a:endParaRPr>
                    </a:p>
                  </a:txBody>
                  <a:tcPr marL="4071" marR="4071" marT="4071" marB="0" anchor="ctr"/>
                </a:tc>
                <a:tc hMerge="1">
                  <a:txBody>
                    <a:bodyPr/>
                    <a:lstStyle/>
                    <a:p>
                      <a:pPr algn="r" fontAlgn="ctr"/>
                      <a:endParaRPr lang="tr-TR" sz="1000" b="0" i="0" u="none" strike="noStrike">
                        <a:effectLst/>
                        <a:latin typeface="Bookman Old Style" panose="02050604050505020204" pitchFamily="18" charset="0"/>
                      </a:endParaRPr>
                    </a:p>
                  </a:txBody>
                  <a:tcPr marL="4071" marR="4071" marT="4071" marB="0" anchor="ctr"/>
                </a:tc>
                <a:tc>
                  <a:txBody>
                    <a:bodyPr/>
                    <a:lstStyle/>
                    <a:p>
                      <a:pPr algn="r"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2427792518"/>
                  </a:ext>
                </a:extLst>
              </a:tr>
              <a:tr h="167563">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a:txBody>
                    <a:bodyPr/>
                    <a:lstStyle/>
                    <a:p>
                      <a:pPr algn="r" fontAlgn="ctr"/>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ctr"/>
                </a:tc>
                <a:tc gridSpan="2">
                  <a:txBody>
                    <a:bodyPr/>
                    <a:lstStyle/>
                    <a:p>
                      <a:pPr algn="r" fontAlgn="ctr"/>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ctr"/>
                </a:tc>
                <a:tc hMerge="1">
                  <a:txBody>
                    <a:bodyPr/>
                    <a:lstStyle/>
                    <a:p>
                      <a:pPr algn="l" fontAlgn="b"/>
                      <a:endParaRPr lang="tr-TR" sz="1000" b="0" i="0" u="none" strike="noStrike">
                        <a:effectLst/>
                        <a:latin typeface="Bookman Old Style" panose="02050604050505020204" pitchFamily="18" charset="0"/>
                      </a:endParaRPr>
                    </a:p>
                  </a:txBody>
                  <a:tcPr marL="4071" marR="4071" marT="4071" marB="0" anchor="b"/>
                </a:tc>
                <a:tc gridSpan="2">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hMerge="1">
                  <a:txBody>
                    <a:bodyPr/>
                    <a:lstStyle/>
                    <a:p>
                      <a:pPr algn="l" fontAlgn="b"/>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gridSpan="2">
                  <a:txBody>
                    <a:bodyPr/>
                    <a:lstStyle/>
                    <a:p>
                      <a:pPr algn="l" fontAlgn="ctr"/>
                      <a:r>
                        <a:rPr lang="tr-TR" sz="1000" u="none" strike="noStrike">
                          <a:effectLst/>
                        </a:rPr>
                        <a:t>Az Hasarlı</a:t>
                      </a:r>
                      <a:endParaRPr lang="tr-TR" sz="1000" b="0" i="0" u="none" strike="noStrike">
                        <a:effectLst/>
                        <a:latin typeface="Bookman Old Style" panose="02050604050505020204" pitchFamily="18" charset="0"/>
                      </a:endParaRPr>
                    </a:p>
                  </a:txBody>
                  <a:tcPr marL="4071" marR="4071" marT="4071" marB="0" anchor="ctr"/>
                </a:tc>
                <a:tc hMerge="1">
                  <a:txBody>
                    <a:bodyPr/>
                    <a:lstStyle/>
                    <a:p>
                      <a:pPr algn="r" fontAlgn="ctr"/>
                      <a:endParaRPr lang="tr-TR" sz="1000" b="0" i="0" u="none" strike="noStrike">
                        <a:effectLst/>
                        <a:latin typeface="Bookman Old Style" panose="02050604050505020204" pitchFamily="18" charset="0"/>
                      </a:endParaRPr>
                    </a:p>
                  </a:txBody>
                  <a:tcPr marL="4071" marR="4071" marT="4071" marB="0" anchor="ctr"/>
                </a:tc>
                <a:tc>
                  <a:txBody>
                    <a:bodyPr/>
                    <a:lstStyle/>
                    <a:p>
                      <a:pPr algn="r"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3937171701"/>
                  </a:ext>
                </a:extLst>
              </a:tr>
              <a:tr h="167563">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dirty="0">
                          <a:effectLst/>
                        </a:rPr>
                        <a:t> </a:t>
                      </a:r>
                      <a:endParaRPr lang="tr-TR" sz="1050" b="0" i="0" u="none" strike="noStrike" dirty="0">
                        <a:effectLst/>
                        <a:latin typeface="Bookman Old Style" panose="02050604050505020204" pitchFamily="18" charset="0"/>
                      </a:endParaRPr>
                    </a:p>
                  </a:txBody>
                  <a:tcPr marL="4071" marR="4071" marT="4071" marB="0" anchor="b"/>
                </a:tc>
                <a:tc hMerge="1">
                  <a:txBody>
                    <a:bodyPr/>
                    <a:lstStyle/>
                    <a:p>
                      <a:pPr algn="l" fontAlgn="ctr"/>
                      <a:endParaRPr lang="tr-TR" sz="1000" b="0" i="0" u="none" strike="noStrike">
                        <a:effectLst/>
                        <a:latin typeface="Bookman Old Style" panose="02050604050505020204" pitchFamily="18" charset="0"/>
                      </a:endParaRPr>
                    </a:p>
                  </a:txBody>
                  <a:tcPr marL="4071" marR="4071" marT="4071" marB="0" anchor="ctr"/>
                </a:tc>
                <a:tc gridSpan="2">
                  <a:txBody>
                    <a:bodyPr/>
                    <a:lstStyle/>
                    <a:p>
                      <a:pPr algn="l"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tc hMerge="1">
                  <a:txBody>
                    <a:bodyPr/>
                    <a:lstStyle/>
                    <a:p>
                      <a:pPr algn="l" fontAlgn="ctr"/>
                      <a:endParaRPr lang="tr-TR" sz="1000" b="0"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tc gridSpan="2">
                  <a:txBody>
                    <a:bodyPr/>
                    <a:lstStyle/>
                    <a:p>
                      <a:pPr algn="l" fontAlgn="ctr"/>
                      <a:r>
                        <a:rPr lang="tr-TR" sz="1000" u="none" strike="noStrike">
                          <a:effectLst/>
                        </a:rPr>
                        <a:t>Hasarsız</a:t>
                      </a:r>
                      <a:endParaRPr lang="tr-TR" sz="1000" b="0" i="0" u="none" strike="noStrike">
                        <a:effectLst/>
                        <a:latin typeface="Bookman Old Style" panose="02050604050505020204" pitchFamily="18" charset="0"/>
                      </a:endParaRPr>
                    </a:p>
                  </a:txBody>
                  <a:tcPr marL="4071" marR="4071" marT="4071" marB="0" anchor="ctr"/>
                </a:tc>
                <a:tc hMerge="1">
                  <a:txBody>
                    <a:bodyPr/>
                    <a:lstStyle/>
                    <a:p>
                      <a:pPr algn="r" fontAlgn="ctr"/>
                      <a:endParaRPr lang="tr-TR" sz="1000" b="0" i="0" u="none" strike="noStrike">
                        <a:effectLst/>
                        <a:latin typeface="Bookman Old Style" panose="02050604050505020204" pitchFamily="18" charset="0"/>
                      </a:endParaRPr>
                    </a:p>
                  </a:txBody>
                  <a:tcPr marL="4071" marR="4071" marT="4071" marB="0" anchor="ctr"/>
                </a:tc>
                <a:tc>
                  <a:txBody>
                    <a:bodyPr/>
                    <a:lstStyle/>
                    <a:p>
                      <a:pPr algn="r"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extLst>
                  <a:ext uri="{0D108BD9-81ED-4DB2-BD59-A6C34878D82A}">
                    <a16:rowId xmlns:a16="http://schemas.microsoft.com/office/drawing/2014/main" val="2853461078"/>
                  </a:ext>
                </a:extLst>
              </a:tr>
              <a:tr h="436580">
                <a:tc>
                  <a:txBody>
                    <a:bodyPr/>
                    <a:lstStyle/>
                    <a:p>
                      <a:pPr algn="l" fontAlgn="b"/>
                      <a:endParaRPr lang="tr-TR" sz="1050" b="1" i="0" u="none" strike="noStrike" dirty="0">
                        <a:effectLst/>
                        <a:latin typeface="Bookman Old Style" panose="02050604050505020204" pitchFamily="18" charset="0"/>
                      </a:endParaRPr>
                    </a:p>
                  </a:txBody>
                  <a:tcPr marL="4071" marR="4071" marT="4071" marB="0" anchor="b"/>
                </a:tc>
                <a:tc gridSpan="6">
                  <a:txBody>
                    <a:bodyPr/>
                    <a:lstStyle/>
                    <a:p>
                      <a:pPr algn="ctr" fontAlgn="b"/>
                      <a:r>
                        <a:rPr lang="tr-TR" sz="1050" u="none" strike="noStrike" dirty="0">
                          <a:effectLst/>
                        </a:rPr>
                        <a:t>FORMU TANZİM EDENLER</a:t>
                      </a:r>
                      <a:endParaRPr lang="tr-TR" sz="1050" b="1"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gridSpan="5">
                  <a:txBody>
                    <a:bodyPr/>
                    <a:lstStyle/>
                    <a:p>
                      <a:pPr algn="l" fontAlgn="b"/>
                      <a:r>
                        <a:rPr lang="tr-TR" sz="1050" u="none" strike="noStrike" dirty="0">
                          <a:effectLst/>
                        </a:rPr>
                        <a:t>FORMU </a:t>
                      </a:r>
                      <a:r>
                        <a:rPr lang="tr-TR" sz="1050" u="none" strike="noStrike" dirty="0" smtClean="0">
                          <a:effectLst/>
                        </a:rPr>
                        <a:t>ONAYLAYAN</a:t>
                      </a:r>
                      <a:endParaRPr lang="tr-TR" sz="105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90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50" b="1"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pPr algn="l" fontAlgn="ctr"/>
                      <a:endParaRPr lang="tr-TR" sz="1000" b="0" i="0" u="none" strike="noStrike" dirty="0">
                        <a:effectLst/>
                        <a:latin typeface="Bookman Old Style" panose="02050604050505020204" pitchFamily="18" charset="0"/>
                      </a:endParaRPr>
                    </a:p>
                  </a:txBody>
                  <a:tcPr marL="4071" marR="4071" marT="4071" marB="0" anchor="ctr"/>
                </a:tc>
                <a:tc>
                  <a:txBody>
                    <a:bodyPr/>
                    <a:lstStyle/>
                    <a:p>
                      <a:endParaRPr lang="tr-TR"/>
                    </a:p>
                  </a:txBody>
                  <a:tcPr marL="4071" marR="4071" marT="4071" marB="0" anchor="ctr"/>
                </a:tc>
                <a:tc gridSpan="3">
                  <a:txBody>
                    <a:bodyPr/>
                    <a:lstStyle/>
                    <a:p>
                      <a:pPr algn="ctr" fontAlgn="ctr"/>
                      <a:endParaRPr lang="tr-TR" sz="1000" b="0" i="0" u="none" strike="noStrike" dirty="0">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65724175"/>
                  </a:ext>
                </a:extLst>
              </a:tr>
              <a:tr h="167563">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gridSpan="3">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pPr algn="l" fontAlgn="ctr"/>
                      <a:endParaRPr lang="tr-TR" sz="1000" b="0"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tc gridSpan="3">
                  <a:txBody>
                    <a:bodyPr/>
                    <a:lstStyle/>
                    <a:p>
                      <a:pPr algn="ctr"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57859359"/>
                  </a:ext>
                </a:extLst>
              </a:tr>
              <a:tr h="260456">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ctr"/>
                      <a:r>
                        <a:rPr lang="tr-TR" sz="1000" u="none" strike="noStrike">
                          <a:effectLst/>
                        </a:rPr>
                        <a:t>ADI SOYADI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ADI SOYADI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ctr"/>
                      <a:r>
                        <a:rPr lang="tr-TR" sz="1000" u="none" strike="noStrike" dirty="0">
                          <a:effectLst/>
                        </a:rPr>
                        <a:t> ADI SOYADI </a:t>
                      </a:r>
                      <a:endParaRPr lang="tr-TR" sz="1000" b="1" i="0" u="none" strike="noStrike" dirty="0">
                        <a:effectLst/>
                        <a:latin typeface="Bookman Old Style" panose="02050604050505020204" pitchFamily="18" charset="0"/>
                      </a:endParaRPr>
                    </a:p>
                  </a:txBody>
                  <a:tcPr marL="4071" marR="4071" marT="4071" marB="0" anchor="ctr"/>
                </a:tc>
                <a:tc hMerge="1">
                  <a:txBody>
                    <a:bodyPr/>
                    <a:lstStyle/>
                    <a:p>
                      <a:pPr algn="l" fontAlgn="ctr"/>
                      <a:endParaRPr lang="tr-TR" sz="1000" b="1" i="0" u="none" strike="noStrike" dirty="0">
                        <a:effectLst/>
                        <a:latin typeface="Bookman Old Style" panose="02050604050505020204" pitchFamily="18" charset="0"/>
                      </a:endParaRPr>
                    </a:p>
                  </a:txBody>
                  <a:tcPr marL="4071" marR="4071" marT="4071" marB="0" anchor="ctr"/>
                </a:tc>
                <a:tc gridSpan="3">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pPr algn="l" fontAlgn="ctr"/>
                      <a:endParaRPr lang="tr-TR" sz="1000" b="0"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tc gridSpan="3">
                  <a:txBody>
                    <a:bodyPr/>
                    <a:lstStyle/>
                    <a:p>
                      <a:pPr algn="ctr" fontAlgn="ctr"/>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51656827"/>
                  </a:ext>
                </a:extLst>
              </a:tr>
              <a:tr h="167563">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ctr"/>
                      <a:r>
                        <a:rPr lang="tr-TR" sz="1000" u="none" strike="noStrike">
                          <a:effectLst/>
                        </a:rPr>
                        <a:t>MESLEĞİ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MESLEĞİ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ctr"/>
                      <a:r>
                        <a:rPr lang="tr-TR" sz="1000" u="none" strike="noStrike" dirty="0">
                          <a:effectLst/>
                        </a:rPr>
                        <a:t> MESLEĞİ  </a:t>
                      </a:r>
                      <a:endParaRPr lang="tr-TR" sz="1000" b="1" i="0" u="none" strike="noStrike" dirty="0">
                        <a:effectLst/>
                        <a:latin typeface="Bookman Old Style" panose="02050604050505020204" pitchFamily="18" charset="0"/>
                      </a:endParaRPr>
                    </a:p>
                  </a:txBody>
                  <a:tcPr marL="4071" marR="4071" marT="4071" marB="0" anchor="ctr"/>
                </a:tc>
                <a:tc hMerge="1">
                  <a:txBody>
                    <a:bodyPr/>
                    <a:lstStyle/>
                    <a:p>
                      <a:pPr algn="l" fontAlgn="ctr"/>
                      <a:endParaRPr lang="tr-TR" sz="1000" b="1" i="0" u="none" strike="noStrike" dirty="0">
                        <a:effectLst/>
                        <a:latin typeface="Bookman Old Style" panose="02050604050505020204" pitchFamily="18" charset="0"/>
                      </a:endParaRPr>
                    </a:p>
                  </a:txBody>
                  <a:tcPr marL="4071" marR="4071" marT="4071" marB="0" anchor="ctr"/>
                </a:tc>
                <a:tc gridSpan="3">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pPr algn="l" fontAlgn="b"/>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gridSpan="3">
                  <a:txBody>
                    <a:bodyPr/>
                    <a:lstStyle/>
                    <a:p>
                      <a:pPr algn="ctr"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45406107"/>
                  </a:ext>
                </a:extLst>
              </a:tr>
              <a:tr h="167563">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ctr"/>
                      <a:r>
                        <a:rPr lang="tr-TR" sz="1000" u="none" strike="noStrike">
                          <a:effectLst/>
                        </a:rPr>
                        <a:t>BİRİMİ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BİRİMİ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ctr"/>
                      <a:r>
                        <a:rPr lang="tr-TR" sz="1000" u="none" strike="noStrike" dirty="0">
                          <a:effectLst/>
                        </a:rPr>
                        <a:t> BİRİMİ </a:t>
                      </a:r>
                      <a:endParaRPr lang="tr-TR" sz="1000" b="1" i="0" u="none" strike="noStrike" dirty="0">
                        <a:effectLst/>
                        <a:latin typeface="Bookman Old Style" panose="02050604050505020204" pitchFamily="18" charset="0"/>
                      </a:endParaRPr>
                    </a:p>
                  </a:txBody>
                  <a:tcPr marL="4071" marR="4071" marT="4071" marB="0" anchor="ctr"/>
                </a:tc>
                <a:tc hMerge="1">
                  <a:txBody>
                    <a:bodyPr/>
                    <a:lstStyle/>
                    <a:p>
                      <a:pPr algn="l" fontAlgn="ctr"/>
                      <a:endParaRPr lang="tr-TR" sz="1000" b="1" i="0" u="none" strike="noStrike" dirty="0">
                        <a:effectLst/>
                        <a:latin typeface="Bookman Old Style" panose="02050604050505020204" pitchFamily="18" charset="0"/>
                      </a:endParaRPr>
                    </a:p>
                  </a:txBody>
                  <a:tcPr marL="4071" marR="4071" marT="4071" marB="0" anchor="ctr"/>
                </a:tc>
                <a:tc gridSpan="3">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pPr algn="l" fontAlgn="b"/>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gridSpan="3">
                  <a:txBody>
                    <a:bodyPr/>
                    <a:lstStyle/>
                    <a:p>
                      <a:pPr algn="ctr"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43780071"/>
                  </a:ext>
                </a:extLst>
              </a:tr>
              <a:tr h="167563">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ctr"/>
                      <a:r>
                        <a:rPr lang="tr-TR" sz="1000" u="none" strike="noStrike">
                          <a:effectLst/>
                        </a:rPr>
                        <a:t>İMZASI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İMZASI          </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gridSpan="2">
                  <a:txBody>
                    <a:bodyPr/>
                    <a:lstStyle/>
                    <a:p>
                      <a:pPr algn="l" fontAlgn="ctr"/>
                      <a:r>
                        <a:rPr lang="tr-TR" sz="1000" u="none" strike="noStrike" dirty="0">
                          <a:effectLst/>
                        </a:rPr>
                        <a:t> İMZASI </a:t>
                      </a:r>
                      <a:endParaRPr lang="tr-TR" sz="1000" b="1" i="0" u="none" strike="noStrike" dirty="0">
                        <a:effectLst/>
                        <a:latin typeface="Bookman Old Style" panose="02050604050505020204" pitchFamily="18" charset="0"/>
                      </a:endParaRPr>
                    </a:p>
                  </a:txBody>
                  <a:tcPr marL="4071" marR="4071" marT="4071" marB="0" anchor="ctr"/>
                </a:tc>
                <a:tc hMerge="1">
                  <a:txBody>
                    <a:bodyPr/>
                    <a:lstStyle/>
                    <a:p>
                      <a:pPr algn="l" fontAlgn="ctr"/>
                      <a:endParaRPr lang="tr-TR" sz="1000" b="1" i="0" u="none" strike="noStrike" dirty="0">
                        <a:effectLst/>
                        <a:latin typeface="Bookman Old Style" panose="02050604050505020204" pitchFamily="18" charset="0"/>
                      </a:endParaRPr>
                    </a:p>
                  </a:txBody>
                  <a:tcPr marL="4071" marR="4071" marT="4071" marB="0" anchor="ctr"/>
                </a:tc>
                <a:tc gridSpan="3">
                  <a:txBody>
                    <a:bodyPr/>
                    <a:lstStyle/>
                    <a:p>
                      <a:pPr algn="l" fontAlgn="ctr"/>
                      <a:r>
                        <a:rPr lang="tr-TR" sz="1000" u="none" strike="noStrike">
                          <a:effectLst/>
                        </a:rPr>
                        <a:t>:</a:t>
                      </a:r>
                      <a:endParaRPr lang="tr-TR" sz="1000" b="1" i="0" u="none" strike="noStrike">
                        <a:effectLst/>
                        <a:latin typeface="Bookman Old Style" panose="02050604050505020204" pitchFamily="18" charset="0"/>
                      </a:endParaRPr>
                    </a:p>
                  </a:txBody>
                  <a:tcPr marL="4071" marR="4071" marT="4071" marB="0" anchor="ctr"/>
                </a:tc>
                <a:tc hMerge="1">
                  <a:txBody>
                    <a:bodyPr/>
                    <a:lstStyle/>
                    <a:p>
                      <a:endParaRPr lang="tr-TR"/>
                    </a:p>
                  </a:txBody>
                  <a:tcPr/>
                </a:tc>
                <a:tc hMerge="1">
                  <a:txBody>
                    <a:bodyPr/>
                    <a:lstStyle/>
                    <a:p>
                      <a:pPr algn="l" fontAlgn="b"/>
                      <a:endParaRPr lang="tr-TR" sz="1000" b="0"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0" i="0" u="none" strike="noStrike">
                        <a:effectLst/>
                        <a:latin typeface="Bookman Old Style" panose="02050604050505020204" pitchFamily="18" charset="0"/>
                      </a:endParaRPr>
                    </a:p>
                  </a:txBody>
                  <a:tcPr marL="4071" marR="4071" marT="4071" marB="0" anchor="b"/>
                </a:tc>
                <a:tc gridSpan="3">
                  <a:txBody>
                    <a:bodyPr/>
                    <a:lstStyle/>
                    <a:p>
                      <a:pPr algn="ctr" fontAlgn="b"/>
                      <a:r>
                        <a:rPr lang="tr-TR" sz="1000" u="none" strike="noStrike" dirty="0">
                          <a:effectLst/>
                        </a:rPr>
                        <a:t> </a:t>
                      </a:r>
                      <a:endParaRPr lang="tr-TR" sz="1000" b="0"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55782839"/>
                  </a:ext>
                </a:extLst>
              </a:tr>
              <a:tr h="167563">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b"/>
                </a:tc>
                <a:tc gridSpan="3">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pPr algn="l" fontAlgn="b"/>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gridSpan="3">
                  <a:txBody>
                    <a:bodyPr/>
                    <a:lstStyle/>
                    <a:p>
                      <a:pPr algn="ctr"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67290174"/>
                  </a:ext>
                </a:extLst>
              </a:tr>
              <a:tr h="315407">
                <a:tc gridSpan="5">
                  <a:txBody>
                    <a:bodyPr/>
                    <a:lstStyle/>
                    <a:p>
                      <a:pPr algn="l" fontAlgn="ctr"/>
                      <a:r>
                        <a:rPr lang="tr-TR" sz="1000" u="none" strike="noStrike" dirty="0">
                          <a:effectLst/>
                        </a:rPr>
                        <a:t> NOT : BU FORM ÖN BİLGİ VE ACİL YARDIM İÇİNDİR</a:t>
                      </a:r>
                      <a:r>
                        <a:rPr lang="tr-TR" sz="1000" u="none" strike="noStrike" dirty="0" smtClean="0">
                          <a:effectLst/>
                        </a:rPr>
                        <a:t>.</a:t>
                      </a:r>
                      <a:r>
                        <a:rPr lang="tr-TR" sz="1000" u="none" strike="noStrike" dirty="0">
                          <a:effectLst/>
                        </a:rPr>
                        <a:t> </a:t>
                      </a:r>
                      <a:endParaRPr lang="tr-TR" sz="1000" b="1" i="0" u="none" strike="noStrike" dirty="0">
                        <a:effectLst/>
                        <a:latin typeface="Bookman Old Style" panose="02050604050505020204" pitchFamily="18" charset="0"/>
                      </a:endParaRPr>
                    </a:p>
                    <a:p>
                      <a:pPr algn="l" fontAlgn="b"/>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ctr"/>
                </a:tc>
                <a:tc hMerge="1">
                  <a:txBody>
                    <a:bodyPr/>
                    <a:lstStyle/>
                    <a:p>
                      <a:pPr algn="l" fontAlgn="b"/>
                      <a:endParaRPr lang="tr-TR" sz="80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80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00" b="1" i="0" u="none" strike="noStrike" dirty="0">
                        <a:effectLst/>
                        <a:latin typeface="Bookman Old Style" panose="02050604050505020204" pitchFamily="18" charset="0"/>
                      </a:endParaRPr>
                    </a:p>
                  </a:txBody>
                  <a:tcPr marL="4071" marR="4071" marT="4071" marB="0" anchor="b"/>
                </a:tc>
                <a:tc hMerge="1">
                  <a:txBody>
                    <a:bodyPr/>
                    <a:lstStyle/>
                    <a:p>
                      <a:pPr algn="l" fontAlgn="b"/>
                      <a:endParaRPr lang="tr-TR" sz="1000" b="1" i="0" u="none" strike="noStrike" dirty="0">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a:txBody>
                    <a:bodyPr/>
                    <a:lstStyle/>
                    <a:p>
                      <a:pPr algn="l" fontAlgn="b"/>
                      <a:r>
                        <a:rPr lang="tr-TR" sz="1000" u="none" strike="noStrike" dirty="0">
                          <a:effectLst/>
                        </a:rPr>
                        <a:t> </a:t>
                      </a:r>
                      <a:endParaRPr lang="tr-TR" sz="1000" b="1" i="0" u="none" strike="noStrike" dirty="0">
                        <a:effectLst/>
                        <a:latin typeface="Bookman Old Style" panose="02050604050505020204" pitchFamily="18" charset="0"/>
                      </a:endParaRPr>
                    </a:p>
                  </a:txBody>
                  <a:tcPr marL="4071" marR="4071" marT="4071" marB="0" anchor="b"/>
                </a:tc>
                <a:tc gridSpan="3">
                  <a:txBody>
                    <a:bodyPr/>
                    <a:lstStyle/>
                    <a:p>
                      <a:pPr algn="l" fontAlgn="b"/>
                      <a:r>
                        <a:rPr lang="tr-TR" sz="1000" u="none" strike="noStrike">
                          <a:effectLst/>
                        </a:rPr>
                        <a:t> </a:t>
                      </a:r>
                      <a:endParaRPr lang="tr-TR" sz="1000" b="1"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pPr algn="l" fontAlgn="b"/>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gridSpan="3">
                  <a:txBody>
                    <a:bodyPr/>
                    <a:lstStyle/>
                    <a:p>
                      <a:pPr algn="ctr" fontAlgn="b"/>
                      <a:r>
                        <a:rPr lang="tr-TR" sz="1050" u="none" strike="noStrike" dirty="0">
                          <a:effectLst/>
                        </a:rPr>
                        <a:t> </a:t>
                      </a:r>
                      <a:endParaRPr lang="tr-TR" sz="1050" b="0"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2165661"/>
                  </a:ext>
                </a:extLst>
              </a:tr>
              <a:tr h="167563">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dirty="0">
                          <a:effectLst/>
                        </a:rPr>
                        <a:t> </a:t>
                      </a:r>
                      <a:endParaRPr lang="tr-TR" sz="1050" b="1" i="0" u="none" strike="noStrike" dirty="0">
                        <a:effectLst/>
                        <a:latin typeface="Bookman Old Style" panose="02050604050505020204" pitchFamily="18" charset="0"/>
                      </a:endParaRPr>
                    </a:p>
                  </a:txBody>
                  <a:tcPr marL="4071" marR="4071" marT="4071" marB="0" anchor="b"/>
                </a:tc>
                <a:tc gridSpan="3">
                  <a:txBody>
                    <a:bodyPr/>
                    <a:lstStyle/>
                    <a:p>
                      <a:pPr algn="l" fontAlgn="b"/>
                      <a:r>
                        <a:rPr lang="tr-TR" sz="1050" u="none" strike="noStrike">
                          <a:effectLst/>
                        </a:rPr>
                        <a:t> </a:t>
                      </a:r>
                      <a:endParaRPr lang="tr-TR" sz="1050" b="1" i="0" u="none" strike="noStrike">
                        <a:effectLst/>
                        <a:latin typeface="Bookman Old Style" panose="02050604050505020204" pitchFamily="18" charset="0"/>
                      </a:endParaRPr>
                    </a:p>
                  </a:txBody>
                  <a:tcPr marL="4071" marR="4071" marT="4071" marB="0" anchor="b"/>
                </a:tc>
                <a:tc hMerge="1">
                  <a:txBody>
                    <a:bodyPr/>
                    <a:lstStyle/>
                    <a:p>
                      <a:endParaRPr lang="tr-TR"/>
                    </a:p>
                  </a:txBody>
                  <a:tcPr/>
                </a:tc>
                <a:tc hMerge="1">
                  <a:txBody>
                    <a:bodyPr/>
                    <a:lstStyle/>
                    <a:p>
                      <a:pPr algn="l" fontAlgn="b"/>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a:txBody>
                    <a:bodyPr/>
                    <a:lstStyle/>
                    <a:p>
                      <a:pPr algn="l" fontAlgn="b"/>
                      <a:r>
                        <a:rPr lang="tr-TR" sz="1050" u="none" strike="noStrike">
                          <a:effectLst/>
                        </a:rPr>
                        <a:t> </a:t>
                      </a:r>
                      <a:endParaRPr lang="tr-TR" sz="1050" b="0" i="0" u="none" strike="noStrike">
                        <a:effectLst/>
                        <a:latin typeface="Bookman Old Style" panose="02050604050505020204" pitchFamily="18" charset="0"/>
                      </a:endParaRPr>
                    </a:p>
                  </a:txBody>
                  <a:tcPr marL="4071" marR="4071" marT="4071" marB="0" anchor="b"/>
                </a:tc>
                <a:tc gridSpan="2">
                  <a:txBody>
                    <a:bodyPr/>
                    <a:lstStyle/>
                    <a:p>
                      <a:pPr algn="l" fontAlgn="b"/>
                      <a:r>
                        <a:rPr lang="tr-TR" sz="1050" u="none" strike="noStrike" dirty="0">
                          <a:effectLst/>
                        </a:rPr>
                        <a:t> </a:t>
                      </a:r>
                      <a:endParaRPr lang="tr-TR" sz="1050" b="0" i="0" u="none" strike="noStrike" dirty="0">
                        <a:effectLst/>
                        <a:latin typeface="Bookman Old Style" panose="02050604050505020204" pitchFamily="18" charset="0"/>
                      </a:endParaRPr>
                    </a:p>
                  </a:txBody>
                  <a:tcPr marL="4071" marR="4071" marT="4071" marB="0" anchor="b"/>
                </a:tc>
                <a:tc hMerge="1">
                  <a:txBody>
                    <a:bodyPr/>
                    <a:lstStyle/>
                    <a:p>
                      <a:endParaRPr lang="tr-TR"/>
                    </a:p>
                  </a:txBody>
                  <a:tcPr/>
                </a:tc>
                <a:extLst>
                  <a:ext uri="{0D108BD9-81ED-4DB2-BD59-A6C34878D82A}">
                    <a16:rowId xmlns:a16="http://schemas.microsoft.com/office/drawing/2014/main" val="1358864133"/>
                  </a:ext>
                </a:extLst>
              </a:tr>
            </a:tbl>
          </a:graphicData>
        </a:graphic>
      </p:graphicFrame>
      <p:sp>
        <p:nvSpPr>
          <p:cNvPr id="7" name="Metin kutusu 6"/>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168555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3789295" y="1348735"/>
            <a:ext cx="2789546" cy="523220"/>
          </a:xfrm>
          <a:prstGeom prst="rect">
            <a:avLst/>
          </a:prstGeom>
          <a:noFill/>
        </p:spPr>
        <p:txBody>
          <a:bodyPr wrap="none" rtlCol="0">
            <a:spAutoFit/>
          </a:bodyPr>
          <a:lstStyle/>
          <a:p>
            <a:r>
              <a:rPr lang="tr-TR" sz="2800" b="1" dirty="0" smtClean="0">
                <a:solidFill>
                  <a:schemeClr val="accent6">
                    <a:lumMod val="75000"/>
                  </a:schemeClr>
                </a:solidFill>
              </a:rPr>
              <a:t>Amaç ve Kapsam </a:t>
            </a:r>
            <a:endParaRPr lang="tr-TR" sz="2800" dirty="0">
              <a:solidFill>
                <a:schemeClr val="accent6">
                  <a:lumMod val="75000"/>
                </a:schemeClr>
              </a:solidFill>
            </a:endParaRPr>
          </a:p>
        </p:txBody>
      </p:sp>
      <p:sp>
        <p:nvSpPr>
          <p:cNvPr id="9" name="Metin kutusu 8"/>
          <p:cNvSpPr txBox="1"/>
          <p:nvPr/>
        </p:nvSpPr>
        <p:spPr>
          <a:xfrm>
            <a:off x="1691680" y="1871955"/>
            <a:ext cx="6984776" cy="4524315"/>
          </a:xfrm>
          <a:prstGeom prst="rect">
            <a:avLst/>
          </a:prstGeom>
          <a:noFill/>
        </p:spPr>
        <p:txBody>
          <a:bodyPr wrap="square" rtlCol="0">
            <a:spAutoFit/>
          </a:bodyPr>
          <a:lstStyle/>
          <a:p>
            <a:pPr algn="just"/>
            <a:r>
              <a:rPr lang="tr-TR" sz="2400" dirty="0" smtClean="0">
                <a:solidFill>
                  <a:srgbClr val="002060"/>
                </a:solidFill>
                <a:effectLst>
                  <a:outerShdw blurRad="38100" dist="38100" dir="2700000" algn="tl">
                    <a:srgbClr val="000000">
                      <a:alpha val="43137"/>
                    </a:srgbClr>
                  </a:outerShdw>
                </a:effectLst>
              </a:rPr>
              <a:t>Hasar </a:t>
            </a:r>
            <a:r>
              <a:rPr lang="tr-TR" sz="2400" dirty="0">
                <a:solidFill>
                  <a:srgbClr val="002060"/>
                </a:solidFill>
                <a:effectLst>
                  <a:outerShdw blurRad="38100" dist="38100" dir="2700000" algn="tl">
                    <a:srgbClr val="000000">
                      <a:alpha val="43137"/>
                    </a:srgbClr>
                  </a:outerShdw>
                </a:effectLst>
              </a:rPr>
              <a:t>Tespit </a:t>
            </a:r>
            <a:r>
              <a:rPr lang="tr-TR" sz="2400" dirty="0" smtClean="0">
                <a:solidFill>
                  <a:srgbClr val="002060"/>
                </a:solidFill>
                <a:effectLst>
                  <a:outerShdw blurRad="38100" dist="38100" dir="2700000" algn="tl">
                    <a:srgbClr val="000000">
                      <a:alpha val="43137"/>
                    </a:srgbClr>
                  </a:outerShdw>
                </a:effectLst>
              </a:rPr>
              <a:t>Çalışma </a:t>
            </a:r>
            <a:r>
              <a:rPr lang="tr-TR" sz="2400" dirty="0">
                <a:solidFill>
                  <a:srgbClr val="002060"/>
                </a:solidFill>
                <a:effectLst>
                  <a:outerShdw blurRad="38100" dist="38100" dir="2700000" algn="tl">
                    <a:srgbClr val="000000">
                      <a:alpha val="43137"/>
                    </a:srgbClr>
                  </a:outerShdw>
                </a:effectLst>
              </a:rPr>
              <a:t>Grubu Operasyon Planının amacı; afet ve acil durumun doğrudan yol açtığı hasar boyutunun tespiti amacıyla ekiplerin görev ve sorumluluklarının belirlenmesi, çalışma esaslarının düzenlenmesi, </a:t>
            </a:r>
            <a:r>
              <a:rPr lang="tr-TR" sz="2400" dirty="0" smtClean="0">
                <a:solidFill>
                  <a:srgbClr val="002060"/>
                </a:solidFill>
                <a:effectLst>
                  <a:outerShdw blurRad="38100" dist="38100" dir="2700000" algn="tl">
                    <a:srgbClr val="000000">
                      <a:alpha val="43137"/>
                    </a:srgbClr>
                  </a:outerShdw>
                </a:effectLst>
              </a:rPr>
              <a:t>çalışma </a:t>
            </a:r>
            <a:r>
              <a:rPr lang="tr-TR" sz="2400" dirty="0">
                <a:solidFill>
                  <a:srgbClr val="002060"/>
                </a:solidFill>
                <a:effectLst>
                  <a:outerShdw blurRad="38100" dist="38100" dir="2700000" algn="tl">
                    <a:srgbClr val="000000">
                      <a:alpha val="43137"/>
                    </a:srgbClr>
                  </a:outerShdw>
                </a:effectLst>
              </a:rPr>
              <a:t>grubu ekiplerinin oluşturulması, hasara ilişkin tespitlerin yapılması, değerlendirilmesi, analiz edilmesi ve raporlanmasına ilişkin esasların belirlenmesidir. </a:t>
            </a:r>
          </a:p>
          <a:p>
            <a:pPr algn="just"/>
            <a:r>
              <a:rPr lang="tr-TR" sz="2400" dirty="0">
                <a:solidFill>
                  <a:srgbClr val="002060"/>
                </a:solidFill>
                <a:effectLst>
                  <a:outerShdw blurRad="38100" dist="38100" dir="2700000" algn="tl">
                    <a:srgbClr val="000000">
                      <a:alpha val="43137"/>
                    </a:srgbClr>
                  </a:outerShdw>
                </a:effectLst>
              </a:rPr>
              <a:t>Bu Plan, afet ve acil durum sırasında hasar tespit faaliyetinde görev alacak yerel düzey ana ve destek çözüm ortaklarından oluşan </a:t>
            </a:r>
            <a:r>
              <a:rPr lang="tr-TR" sz="2400" i="1" dirty="0">
                <a:solidFill>
                  <a:srgbClr val="FF0000"/>
                </a:solidFill>
                <a:effectLst>
                  <a:outerShdw blurRad="38100" dist="38100" dir="2700000" algn="tl">
                    <a:srgbClr val="000000">
                      <a:alpha val="43137"/>
                    </a:srgbClr>
                  </a:outerShdw>
                </a:effectLst>
              </a:rPr>
              <a:t>Hasar Tespit </a:t>
            </a:r>
            <a:r>
              <a:rPr lang="tr-TR" sz="2400" i="1" dirty="0" smtClean="0">
                <a:solidFill>
                  <a:srgbClr val="FF0000"/>
                </a:solidFill>
                <a:effectLst>
                  <a:outerShdw blurRad="38100" dist="38100" dir="2700000" algn="tl">
                    <a:srgbClr val="000000">
                      <a:alpha val="43137"/>
                    </a:srgbClr>
                  </a:outerShdw>
                </a:effectLst>
              </a:rPr>
              <a:t>Çalışma </a:t>
            </a:r>
            <a:r>
              <a:rPr lang="tr-TR" sz="2400" i="1" dirty="0">
                <a:solidFill>
                  <a:srgbClr val="FF0000"/>
                </a:solidFill>
                <a:effectLst>
                  <a:outerShdw blurRad="38100" dist="38100" dir="2700000" algn="tl">
                    <a:srgbClr val="000000">
                      <a:alpha val="43137"/>
                    </a:srgbClr>
                  </a:outerShdw>
                </a:effectLst>
              </a:rPr>
              <a:t>Grubu</a:t>
            </a:r>
            <a:r>
              <a:rPr lang="tr-TR" sz="2400" dirty="0">
                <a:solidFill>
                  <a:srgbClr val="002060"/>
                </a:solidFill>
                <a:effectLst>
                  <a:outerShdw blurRad="38100" dist="38100" dir="2700000" algn="tl">
                    <a:srgbClr val="000000">
                      <a:alpha val="43137"/>
                    </a:srgbClr>
                  </a:outerShdw>
                </a:effectLst>
              </a:rPr>
              <a:t>nu kapsar. </a:t>
            </a:r>
            <a:endParaRPr lang="tr-TR" sz="2400" dirty="0" smtClean="0">
              <a:solidFill>
                <a:srgbClr val="002060"/>
              </a:solidFill>
              <a:effectLst>
                <a:outerShdw blurRad="38100" dist="38100" dir="2700000" algn="tl">
                  <a:srgbClr val="000000">
                    <a:alpha val="43137"/>
                  </a:srgbClr>
                </a:outerShdw>
              </a:effectLst>
            </a:endParaRPr>
          </a:p>
        </p:txBody>
      </p:sp>
      <p:sp>
        <p:nvSpPr>
          <p:cNvPr id="10" name="Metin kutusu 9"/>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5" name="Metin kutusu 14"/>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98560" y="5298183"/>
            <a:ext cx="1137472" cy="1431551"/>
          </a:xfrm>
          <a:prstGeom prst="rect">
            <a:avLst/>
          </a:prstGeom>
        </p:spPr>
      </p:pic>
    </p:spTree>
    <p:extLst>
      <p:ext uri="{BB962C8B-B14F-4D97-AF65-F5344CB8AC3E}">
        <p14:creationId xmlns:p14="http://schemas.microsoft.com/office/powerpoint/2010/main" val="1484170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83768" y="859610"/>
            <a:ext cx="4032449" cy="364902"/>
          </a:xfrm>
        </p:spPr>
        <p:txBody>
          <a:bodyPr>
            <a:noAutofit/>
          </a:bodyPr>
          <a:lstStyle/>
          <a:p>
            <a:r>
              <a:rPr lang="tr-TR" sz="2000" b="1" dirty="0" smtClean="0">
                <a:solidFill>
                  <a:srgbClr val="FF0000"/>
                </a:solidFill>
              </a:rPr>
              <a:t>KESİN HASAR TESPİT </a:t>
            </a:r>
            <a:r>
              <a:rPr lang="tr-TR" sz="2000" b="1" dirty="0" smtClean="0">
                <a:solidFill>
                  <a:srgbClr val="FF0000"/>
                </a:solidFill>
              </a:rPr>
              <a:t>FORMU</a:t>
            </a:r>
            <a:endParaRPr lang="tr-TR" sz="2000" dirty="0"/>
          </a:p>
        </p:txBody>
      </p:sp>
      <p:sp>
        <p:nvSpPr>
          <p:cNvPr id="6" name="Metin kutusu 5"/>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graphicFrame>
        <p:nvGraphicFramePr>
          <p:cNvPr id="8" name="İçerik Yer Tutucusu 4"/>
          <p:cNvGraphicFramePr>
            <a:graphicFrameLocks noGrp="1"/>
          </p:cNvGraphicFramePr>
          <p:nvPr>
            <p:ph idx="1"/>
            <p:extLst>
              <p:ext uri="{D42A27DB-BD31-4B8C-83A1-F6EECF244321}">
                <p14:modId xmlns:p14="http://schemas.microsoft.com/office/powerpoint/2010/main" val="2879419312"/>
              </p:ext>
            </p:extLst>
          </p:nvPr>
        </p:nvGraphicFramePr>
        <p:xfrm>
          <a:off x="35510" y="1263556"/>
          <a:ext cx="9086535" cy="5401158"/>
        </p:xfrm>
        <a:graphic>
          <a:graphicData uri="http://schemas.openxmlformats.org/drawingml/2006/table">
            <a:tbl>
              <a:tblPr>
                <a:tableStyleId>{5C22544A-7EE6-4342-B048-85BDC9FD1C3A}</a:tableStyleId>
              </a:tblPr>
              <a:tblGrid>
                <a:gridCol w="881743">
                  <a:extLst>
                    <a:ext uri="{9D8B030D-6E8A-4147-A177-3AD203B41FA5}">
                      <a16:colId xmlns:a16="http://schemas.microsoft.com/office/drawing/2014/main" val="497603075"/>
                    </a:ext>
                  </a:extLst>
                </a:gridCol>
                <a:gridCol w="656141">
                  <a:extLst>
                    <a:ext uri="{9D8B030D-6E8A-4147-A177-3AD203B41FA5}">
                      <a16:colId xmlns:a16="http://schemas.microsoft.com/office/drawing/2014/main" val="3135171224"/>
                    </a:ext>
                  </a:extLst>
                </a:gridCol>
                <a:gridCol w="206660">
                  <a:extLst>
                    <a:ext uri="{9D8B030D-6E8A-4147-A177-3AD203B41FA5}">
                      <a16:colId xmlns:a16="http://schemas.microsoft.com/office/drawing/2014/main" val="2809728610"/>
                    </a:ext>
                  </a:extLst>
                </a:gridCol>
                <a:gridCol w="883467">
                  <a:extLst>
                    <a:ext uri="{9D8B030D-6E8A-4147-A177-3AD203B41FA5}">
                      <a16:colId xmlns:a16="http://schemas.microsoft.com/office/drawing/2014/main" val="486653050"/>
                    </a:ext>
                  </a:extLst>
                </a:gridCol>
                <a:gridCol w="482204">
                  <a:extLst>
                    <a:ext uri="{9D8B030D-6E8A-4147-A177-3AD203B41FA5}">
                      <a16:colId xmlns:a16="http://schemas.microsoft.com/office/drawing/2014/main" val="2703711290"/>
                    </a:ext>
                  </a:extLst>
                </a:gridCol>
                <a:gridCol w="220438">
                  <a:extLst>
                    <a:ext uri="{9D8B030D-6E8A-4147-A177-3AD203B41FA5}">
                      <a16:colId xmlns:a16="http://schemas.microsoft.com/office/drawing/2014/main" val="3645668985"/>
                    </a:ext>
                  </a:extLst>
                </a:gridCol>
                <a:gridCol w="363054">
                  <a:extLst>
                    <a:ext uri="{9D8B030D-6E8A-4147-A177-3AD203B41FA5}">
                      <a16:colId xmlns:a16="http://schemas.microsoft.com/office/drawing/2014/main" val="2521273856"/>
                    </a:ext>
                  </a:extLst>
                </a:gridCol>
                <a:gridCol w="188037">
                  <a:extLst>
                    <a:ext uri="{9D8B030D-6E8A-4147-A177-3AD203B41FA5}">
                      <a16:colId xmlns:a16="http://schemas.microsoft.com/office/drawing/2014/main" val="3699757740"/>
                    </a:ext>
                  </a:extLst>
                </a:gridCol>
                <a:gridCol w="552813">
                  <a:extLst>
                    <a:ext uri="{9D8B030D-6E8A-4147-A177-3AD203B41FA5}">
                      <a16:colId xmlns:a16="http://schemas.microsoft.com/office/drawing/2014/main" val="2675437328"/>
                    </a:ext>
                  </a:extLst>
                </a:gridCol>
                <a:gridCol w="118829">
                  <a:extLst>
                    <a:ext uri="{9D8B030D-6E8A-4147-A177-3AD203B41FA5}">
                      <a16:colId xmlns:a16="http://schemas.microsoft.com/office/drawing/2014/main" val="6972187"/>
                    </a:ext>
                  </a:extLst>
                </a:gridCol>
                <a:gridCol w="118829">
                  <a:extLst>
                    <a:ext uri="{9D8B030D-6E8A-4147-A177-3AD203B41FA5}">
                      <a16:colId xmlns:a16="http://schemas.microsoft.com/office/drawing/2014/main" val="1631700102"/>
                    </a:ext>
                  </a:extLst>
                </a:gridCol>
                <a:gridCol w="118829">
                  <a:extLst>
                    <a:ext uri="{9D8B030D-6E8A-4147-A177-3AD203B41FA5}">
                      <a16:colId xmlns:a16="http://schemas.microsoft.com/office/drawing/2014/main" val="2894562064"/>
                    </a:ext>
                  </a:extLst>
                </a:gridCol>
                <a:gridCol w="118829">
                  <a:extLst>
                    <a:ext uri="{9D8B030D-6E8A-4147-A177-3AD203B41FA5}">
                      <a16:colId xmlns:a16="http://schemas.microsoft.com/office/drawing/2014/main" val="2377124189"/>
                    </a:ext>
                  </a:extLst>
                </a:gridCol>
                <a:gridCol w="118829">
                  <a:extLst>
                    <a:ext uri="{9D8B030D-6E8A-4147-A177-3AD203B41FA5}">
                      <a16:colId xmlns:a16="http://schemas.microsoft.com/office/drawing/2014/main" val="2411247199"/>
                    </a:ext>
                  </a:extLst>
                </a:gridCol>
                <a:gridCol w="118829">
                  <a:extLst>
                    <a:ext uri="{9D8B030D-6E8A-4147-A177-3AD203B41FA5}">
                      <a16:colId xmlns:a16="http://schemas.microsoft.com/office/drawing/2014/main" val="1231978585"/>
                    </a:ext>
                  </a:extLst>
                </a:gridCol>
                <a:gridCol w="118829">
                  <a:extLst>
                    <a:ext uri="{9D8B030D-6E8A-4147-A177-3AD203B41FA5}">
                      <a16:colId xmlns:a16="http://schemas.microsoft.com/office/drawing/2014/main" val="2420103099"/>
                    </a:ext>
                  </a:extLst>
                </a:gridCol>
                <a:gridCol w="118829">
                  <a:extLst>
                    <a:ext uri="{9D8B030D-6E8A-4147-A177-3AD203B41FA5}">
                      <a16:colId xmlns:a16="http://schemas.microsoft.com/office/drawing/2014/main" val="3958786826"/>
                    </a:ext>
                  </a:extLst>
                </a:gridCol>
                <a:gridCol w="118829">
                  <a:extLst>
                    <a:ext uri="{9D8B030D-6E8A-4147-A177-3AD203B41FA5}">
                      <a16:colId xmlns:a16="http://schemas.microsoft.com/office/drawing/2014/main" val="2732883187"/>
                    </a:ext>
                  </a:extLst>
                </a:gridCol>
                <a:gridCol w="118829">
                  <a:extLst>
                    <a:ext uri="{9D8B030D-6E8A-4147-A177-3AD203B41FA5}">
                      <a16:colId xmlns:a16="http://schemas.microsoft.com/office/drawing/2014/main" val="3400141137"/>
                    </a:ext>
                  </a:extLst>
                </a:gridCol>
                <a:gridCol w="118829">
                  <a:extLst>
                    <a:ext uri="{9D8B030D-6E8A-4147-A177-3AD203B41FA5}">
                      <a16:colId xmlns:a16="http://schemas.microsoft.com/office/drawing/2014/main" val="2101950651"/>
                    </a:ext>
                  </a:extLst>
                </a:gridCol>
                <a:gridCol w="118829">
                  <a:extLst>
                    <a:ext uri="{9D8B030D-6E8A-4147-A177-3AD203B41FA5}">
                      <a16:colId xmlns:a16="http://schemas.microsoft.com/office/drawing/2014/main" val="130952210"/>
                    </a:ext>
                  </a:extLst>
                </a:gridCol>
                <a:gridCol w="118829">
                  <a:extLst>
                    <a:ext uri="{9D8B030D-6E8A-4147-A177-3AD203B41FA5}">
                      <a16:colId xmlns:a16="http://schemas.microsoft.com/office/drawing/2014/main" val="4233464998"/>
                    </a:ext>
                  </a:extLst>
                </a:gridCol>
                <a:gridCol w="118829">
                  <a:extLst>
                    <a:ext uri="{9D8B030D-6E8A-4147-A177-3AD203B41FA5}">
                      <a16:colId xmlns:a16="http://schemas.microsoft.com/office/drawing/2014/main" val="4040493518"/>
                    </a:ext>
                  </a:extLst>
                </a:gridCol>
                <a:gridCol w="118829">
                  <a:extLst>
                    <a:ext uri="{9D8B030D-6E8A-4147-A177-3AD203B41FA5}">
                      <a16:colId xmlns:a16="http://schemas.microsoft.com/office/drawing/2014/main" val="1999640588"/>
                    </a:ext>
                  </a:extLst>
                </a:gridCol>
                <a:gridCol w="118829">
                  <a:extLst>
                    <a:ext uri="{9D8B030D-6E8A-4147-A177-3AD203B41FA5}">
                      <a16:colId xmlns:a16="http://schemas.microsoft.com/office/drawing/2014/main" val="1796494270"/>
                    </a:ext>
                  </a:extLst>
                </a:gridCol>
                <a:gridCol w="118829">
                  <a:extLst>
                    <a:ext uri="{9D8B030D-6E8A-4147-A177-3AD203B41FA5}">
                      <a16:colId xmlns:a16="http://schemas.microsoft.com/office/drawing/2014/main" val="1220414589"/>
                    </a:ext>
                  </a:extLst>
                </a:gridCol>
                <a:gridCol w="118829">
                  <a:extLst>
                    <a:ext uri="{9D8B030D-6E8A-4147-A177-3AD203B41FA5}">
                      <a16:colId xmlns:a16="http://schemas.microsoft.com/office/drawing/2014/main" val="2305603312"/>
                    </a:ext>
                  </a:extLst>
                </a:gridCol>
                <a:gridCol w="118829">
                  <a:extLst>
                    <a:ext uri="{9D8B030D-6E8A-4147-A177-3AD203B41FA5}">
                      <a16:colId xmlns:a16="http://schemas.microsoft.com/office/drawing/2014/main" val="1964799087"/>
                    </a:ext>
                  </a:extLst>
                </a:gridCol>
                <a:gridCol w="118829">
                  <a:extLst>
                    <a:ext uri="{9D8B030D-6E8A-4147-A177-3AD203B41FA5}">
                      <a16:colId xmlns:a16="http://schemas.microsoft.com/office/drawing/2014/main" val="841108768"/>
                    </a:ext>
                  </a:extLst>
                </a:gridCol>
                <a:gridCol w="118829">
                  <a:extLst>
                    <a:ext uri="{9D8B030D-6E8A-4147-A177-3AD203B41FA5}">
                      <a16:colId xmlns:a16="http://schemas.microsoft.com/office/drawing/2014/main" val="4235125294"/>
                    </a:ext>
                  </a:extLst>
                </a:gridCol>
                <a:gridCol w="118829">
                  <a:extLst>
                    <a:ext uri="{9D8B030D-6E8A-4147-A177-3AD203B41FA5}">
                      <a16:colId xmlns:a16="http://schemas.microsoft.com/office/drawing/2014/main" val="2941419340"/>
                    </a:ext>
                  </a:extLst>
                </a:gridCol>
                <a:gridCol w="118829">
                  <a:extLst>
                    <a:ext uri="{9D8B030D-6E8A-4147-A177-3AD203B41FA5}">
                      <a16:colId xmlns:a16="http://schemas.microsoft.com/office/drawing/2014/main" val="97532778"/>
                    </a:ext>
                  </a:extLst>
                </a:gridCol>
                <a:gridCol w="118829">
                  <a:extLst>
                    <a:ext uri="{9D8B030D-6E8A-4147-A177-3AD203B41FA5}">
                      <a16:colId xmlns:a16="http://schemas.microsoft.com/office/drawing/2014/main" val="3013916444"/>
                    </a:ext>
                  </a:extLst>
                </a:gridCol>
                <a:gridCol w="118829">
                  <a:extLst>
                    <a:ext uri="{9D8B030D-6E8A-4147-A177-3AD203B41FA5}">
                      <a16:colId xmlns:a16="http://schemas.microsoft.com/office/drawing/2014/main" val="2185374040"/>
                    </a:ext>
                  </a:extLst>
                </a:gridCol>
                <a:gridCol w="118829">
                  <a:extLst>
                    <a:ext uri="{9D8B030D-6E8A-4147-A177-3AD203B41FA5}">
                      <a16:colId xmlns:a16="http://schemas.microsoft.com/office/drawing/2014/main" val="2000058639"/>
                    </a:ext>
                  </a:extLst>
                </a:gridCol>
                <a:gridCol w="118829">
                  <a:extLst>
                    <a:ext uri="{9D8B030D-6E8A-4147-A177-3AD203B41FA5}">
                      <a16:colId xmlns:a16="http://schemas.microsoft.com/office/drawing/2014/main" val="1294489410"/>
                    </a:ext>
                  </a:extLst>
                </a:gridCol>
                <a:gridCol w="123995">
                  <a:extLst>
                    <a:ext uri="{9D8B030D-6E8A-4147-A177-3AD203B41FA5}">
                      <a16:colId xmlns:a16="http://schemas.microsoft.com/office/drawing/2014/main" val="3650856400"/>
                    </a:ext>
                  </a:extLst>
                </a:gridCol>
                <a:gridCol w="118829">
                  <a:extLst>
                    <a:ext uri="{9D8B030D-6E8A-4147-A177-3AD203B41FA5}">
                      <a16:colId xmlns:a16="http://schemas.microsoft.com/office/drawing/2014/main" val="3524186936"/>
                    </a:ext>
                  </a:extLst>
                </a:gridCol>
                <a:gridCol w="330655">
                  <a:extLst>
                    <a:ext uri="{9D8B030D-6E8A-4147-A177-3AD203B41FA5}">
                      <a16:colId xmlns:a16="http://schemas.microsoft.com/office/drawing/2014/main" val="4202155606"/>
                    </a:ext>
                  </a:extLst>
                </a:gridCol>
                <a:gridCol w="118829">
                  <a:extLst>
                    <a:ext uri="{9D8B030D-6E8A-4147-A177-3AD203B41FA5}">
                      <a16:colId xmlns:a16="http://schemas.microsoft.com/office/drawing/2014/main" val="3428886579"/>
                    </a:ext>
                  </a:extLst>
                </a:gridCol>
                <a:gridCol w="118829">
                  <a:extLst>
                    <a:ext uri="{9D8B030D-6E8A-4147-A177-3AD203B41FA5}">
                      <a16:colId xmlns:a16="http://schemas.microsoft.com/office/drawing/2014/main" val="3327317798"/>
                    </a:ext>
                  </a:extLst>
                </a:gridCol>
                <a:gridCol w="118829">
                  <a:extLst>
                    <a:ext uri="{9D8B030D-6E8A-4147-A177-3AD203B41FA5}">
                      <a16:colId xmlns:a16="http://schemas.microsoft.com/office/drawing/2014/main" val="1387524964"/>
                    </a:ext>
                  </a:extLst>
                </a:gridCol>
                <a:gridCol w="118829">
                  <a:extLst>
                    <a:ext uri="{9D8B030D-6E8A-4147-A177-3AD203B41FA5}">
                      <a16:colId xmlns:a16="http://schemas.microsoft.com/office/drawing/2014/main" val="4066751950"/>
                    </a:ext>
                  </a:extLst>
                </a:gridCol>
                <a:gridCol w="118829">
                  <a:extLst>
                    <a:ext uri="{9D8B030D-6E8A-4147-A177-3AD203B41FA5}">
                      <a16:colId xmlns:a16="http://schemas.microsoft.com/office/drawing/2014/main" val="1057368518"/>
                    </a:ext>
                  </a:extLst>
                </a:gridCol>
                <a:gridCol w="118829">
                  <a:extLst>
                    <a:ext uri="{9D8B030D-6E8A-4147-A177-3AD203B41FA5}">
                      <a16:colId xmlns:a16="http://schemas.microsoft.com/office/drawing/2014/main" val="3918829064"/>
                    </a:ext>
                  </a:extLst>
                </a:gridCol>
                <a:gridCol w="157142">
                  <a:extLst>
                    <a:ext uri="{9D8B030D-6E8A-4147-A177-3AD203B41FA5}">
                      <a16:colId xmlns:a16="http://schemas.microsoft.com/office/drawing/2014/main" val="3654609762"/>
                    </a:ext>
                  </a:extLst>
                </a:gridCol>
              </a:tblGrid>
              <a:tr h="221228">
                <a:tc gridSpan="46">
                  <a:txBody>
                    <a:bodyPr/>
                    <a:lstStyle/>
                    <a:p>
                      <a:pPr algn="ctr" fontAlgn="ctr"/>
                      <a:r>
                        <a:rPr lang="tr-TR" sz="1000" u="none" strike="noStrike" dirty="0">
                          <a:effectLst/>
                        </a:rPr>
                        <a:t>KESİN HASAR TESPİT RAPORU</a:t>
                      </a:r>
                      <a:endParaRPr lang="tr-TR" sz="1000" b="1"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pPr algn="l" fontAlgn="ctr"/>
                      <a:endParaRPr lang="tr-TR" sz="1000" b="1" i="0" u="none" strike="noStrike" dirty="0">
                        <a:solidFill>
                          <a:srgbClr val="000000"/>
                        </a:solidFill>
                        <a:effectLst/>
                        <a:latin typeface="Calibri" panose="020F0502020204030204" pitchFamily="34" charset="0"/>
                      </a:endParaRPr>
                    </a:p>
                  </a:txBody>
                  <a:tcPr marL="4164" marR="4164" marT="4164"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ctr"/>
                      <a:endParaRPr lang="tr-TR" sz="700" b="0" i="0" u="none" strike="noStrike" dirty="0">
                        <a:solidFill>
                          <a:srgbClr val="000000"/>
                        </a:solidFill>
                        <a:effectLst/>
                        <a:latin typeface="Calibri" panose="020F0502020204030204" pitchFamily="34" charset="0"/>
                      </a:endParaRPr>
                    </a:p>
                  </a:txBody>
                  <a:tcPr marL="4164" marR="4164" marT="4164" marB="0" anchor="ctr"/>
                </a:tc>
                <a:tc hMerge="1">
                  <a:txBody>
                    <a:bodyPr/>
                    <a:lstStyle/>
                    <a:p>
                      <a:pPr algn="l" fontAlgn="ctr"/>
                      <a:endParaRPr lang="tr-TR" sz="700" b="0" i="0" u="none" strike="noStrike" dirty="0">
                        <a:solidFill>
                          <a:srgbClr val="000000"/>
                        </a:solidFill>
                        <a:effectLst/>
                        <a:latin typeface="Calibri" panose="020F0502020204030204" pitchFamily="34" charset="0"/>
                      </a:endParaRPr>
                    </a:p>
                  </a:txBody>
                  <a:tcPr marL="4164" marR="4164" marT="4164" marB="0" anchor="ctr"/>
                </a:tc>
                <a:tc hMerge="1">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2453603013"/>
                  </a:ext>
                </a:extLst>
              </a:tr>
              <a:tr h="175960">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2">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a:txBody>
                    <a:bodyPr/>
                    <a:lstStyle/>
                    <a:p>
                      <a:pPr algn="l" fontAlgn="ctr"/>
                      <a:endParaRPr lang="tr-TR" sz="1000" b="1"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1000" b="1"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1000" b="1"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1000" b="1"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1000" b="1"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a:txBody>
                    <a:bodyPr/>
                    <a:lstStyle/>
                    <a:p>
                      <a:pPr algn="l" fontAlgn="ctr"/>
                      <a:endParaRPr lang="tr-TR" sz="700" b="0" i="0" u="none" strike="noStrike">
                        <a:solidFill>
                          <a:srgbClr val="000000"/>
                        </a:solidFill>
                        <a:effectLst/>
                        <a:latin typeface="Calibri" panose="020F0502020204030204" pitchFamily="34" charset="0"/>
                      </a:endParaRPr>
                    </a:p>
                  </a:txBody>
                  <a:tcPr marL="4164" marR="4164" marT="4164" marB="0" anchor="ct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3728593884"/>
                  </a:ext>
                </a:extLst>
              </a:tr>
              <a:tr h="205476">
                <a:tc gridSpan="2">
                  <a:txBody>
                    <a:bodyPr/>
                    <a:lstStyle/>
                    <a:p>
                      <a:pPr algn="l" fontAlgn="b"/>
                      <a:r>
                        <a:rPr lang="tr-TR" sz="700" u="none" strike="noStrike">
                          <a:effectLst/>
                        </a:rPr>
                        <a:t>İL                :DENİZLİ</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3">
                  <a:txBody>
                    <a:bodyPr/>
                    <a:lstStyle/>
                    <a:p>
                      <a:pPr algn="l" fontAlgn="b"/>
                      <a:r>
                        <a:rPr lang="tr-TR" sz="700" u="none" strike="noStrike">
                          <a:effectLst/>
                        </a:rPr>
                        <a:t>MEZRA     :</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8">
                  <a:txBody>
                    <a:bodyPr/>
                    <a:lstStyle/>
                    <a:p>
                      <a:pPr algn="l" fontAlgn="b"/>
                      <a:r>
                        <a:rPr lang="tr-TR" sz="700" u="none" strike="noStrike" dirty="0">
                          <a:effectLst/>
                        </a:rPr>
                        <a:t>NÜFUS     :</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15">
                  <a:txBody>
                    <a:bodyPr/>
                    <a:lstStyle/>
                    <a:p>
                      <a:pPr algn="l" fontAlgn="b"/>
                      <a:r>
                        <a:rPr lang="tr-TR" sz="700" u="none" strike="noStrike" dirty="0">
                          <a:effectLst/>
                        </a:rPr>
                        <a:t>AFETİN TÜRÜ     :DEPREM</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1451132342"/>
                  </a:ext>
                </a:extLst>
              </a:tr>
              <a:tr h="205476">
                <a:tc gridSpan="2">
                  <a:txBody>
                    <a:bodyPr/>
                    <a:lstStyle/>
                    <a:p>
                      <a:pPr algn="l" fontAlgn="b"/>
                      <a:r>
                        <a:rPr lang="tr-TR" sz="700" u="none" strike="noStrike">
                          <a:effectLst/>
                        </a:rPr>
                        <a:t>İLÇE           :ACIPAYAM</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3">
                  <a:txBody>
                    <a:bodyPr/>
                    <a:lstStyle/>
                    <a:p>
                      <a:pPr algn="l" fontAlgn="b"/>
                      <a:r>
                        <a:rPr lang="tr-TR" sz="700" u="none" strike="noStrike">
                          <a:effectLst/>
                        </a:rPr>
                        <a:t>KÖY           :</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8">
                  <a:txBody>
                    <a:bodyPr/>
                    <a:lstStyle/>
                    <a:p>
                      <a:pPr algn="l" fontAlgn="b"/>
                      <a:r>
                        <a:rPr lang="tr-TR" sz="700" u="none" strike="noStrike" dirty="0">
                          <a:effectLst/>
                        </a:rPr>
                        <a:t>HANE       :</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15">
                  <a:txBody>
                    <a:bodyPr/>
                    <a:lstStyle/>
                    <a:p>
                      <a:pPr algn="l" fontAlgn="b"/>
                      <a:r>
                        <a:rPr lang="tr-TR" sz="700" u="none" strike="noStrike" dirty="0">
                          <a:effectLst/>
                        </a:rPr>
                        <a:t>AFETİN TARİHİ  :20.03.2019</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259905835"/>
                  </a:ext>
                </a:extLst>
              </a:tr>
              <a:tr h="122225">
                <a:tc gridSpan="2">
                  <a:txBody>
                    <a:bodyPr/>
                    <a:lstStyle/>
                    <a:p>
                      <a:pPr algn="l" fontAlgn="b"/>
                      <a:r>
                        <a:rPr lang="tr-TR" sz="700" u="none" strike="noStrike">
                          <a:effectLst/>
                        </a:rPr>
                        <a:t>BELDE       :</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4">
                  <a:txBody>
                    <a:bodyPr/>
                    <a:lstStyle/>
                    <a:p>
                      <a:pPr algn="l" fontAlgn="b"/>
                      <a:r>
                        <a:rPr lang="tr-TR" sz="700" u="none" strike="noStrike">
                          <a:effectLst/>
                        </a:rPr>
                        <a:t>MAHALLE :Kuyucak  MAHALLESİ</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6">
                  <a:txBody>
                    <a:bodyPr/>
                    <a:lstStyle/>
                    <a:p>
                      <a:pPr algn="l" fontAlgn="b"/>
                      <a:r>
                        <a:rPr lang="tr-TR" sz="700" u="none" strike="noStrike" dirty="0">
                          <a:effectLst/>
                        </a:rPr>
                        <a:t>SAYFA NO : 3</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2764367418"/>
                  </a:ext>
                </a:extLst>
              </a:tr>
              <a:tr h="205476">
                <a:tc rowSpan="4">
                  <a:txBody>
                    <a:bodyPr/>
                    <a:lstStyle/>
                    <a:p>
                      <a:pPr algn="ctr" fontAlgn="ctr"/>
                      <a:r>
                        <a:rPr lang="tr-TR" sz="700" u="none" strike="noStrike" dirty="0">
                          <a:effectLst/>
                        </a:rPr>
                        <a:t>SIRA</a:t>
                      </a:r>
                      <a:endParaRPr lang="tr-TR" sz="700" b="0" i="0" u="none" strike="noStrike" dirty="0">
                        <a:solidFill>
                          <a:srgbClr val="000000"/>
                        </a:solidFill>
                        <a:effectLst/>
                        <a:latin typeface="Calibri" panose="020F0502020204030204" pitchFamily="34" charset="0"/>
                      </a:endParaRPr>
                    </a:p>
                  </a:txBody>
                  <a:tcPr marL="4164" marR="4164" marT="4164" marB="0" vert="vert270" anchor="ctr"/>
                </a:tc>
                <a:tc gridSpan="21">
                  <a:txBody>
                    <a:bodyPr/>
                    <a:lstStyle/>
                    <a:p>
                      <a:pPr algn="ctr" fontAlgn="b"/>
                      <a:r>
                        <a:rPr lang="tr-TR" sz="700" u="none" strike="noStrike" dirty="0">
                          <a:effectLst/>
                        </a:rPr>
                        <a:t>İDARİ BİLGİLER</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0">
                  <a:txBody>
                    <a:bodyPr/>
                    <a:lstStyle/>
                    <a:p>
                      <a:pPr algn="ctr" fontAlgn="b"/>
                      <a:r>
                        <a:rPr lang="tr-TR" sz="700" u="none" strike="noStrike">
                          <a:effectLst/>
                        </a:rPr>
                        <a:t>YAPI TİPİ BİLGİLERİ</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600" u="none" strike="noStrike" dirty="0">
                          <a:effectLst/>
                        </a:rPr>
                        <a:t>HASARA AİT BİLGİLER</a:t>
                      </a:r>
                      <a:endParaRPr lang="tr-TR" sz="6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4">
                  <a:txBody>
                    <a:bodyPr/>
                    <a:lstStyle/>
                    <a:p>
                      <a:pPr algn="ctr" fontAlgn="b"/>
                      <a:r>
                        <a:rPr lang="tr-TR" sz="600" u="none" strike="noStrike">
                          <a:effectLst/>
                        </a:rPr>
                        <a:t>GENEL DEĞERLENDİRME</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4" gridSpan="7">
                  <a:txBody>
                    <a:bodyPr/>
                    <a:lstStyle/>
                    <a:p>
                      <a:pPr algn="ctr" fontAlgn="ctr"/>
                      <a:r>
                        <a:rPr lang="tr-TR" sz="700" u="none" strike="noStrike" dirty="0">
                          <a:effectLst/>
                        </a:rPr>
                        <a:t>AÇIKLAMALAR</a:t>
                      </a:r>
                      <a:endParaRPr lang="tr-TR" sz="700" b="0" i="0" u="none" strike="noStrike" dirty="0">
                        <a:solidFill>
                          <a:srgbClr val="000000"/>
                        </a:solidFill>
                        <a:effectLst/>
                        <a:latin typeface="Calibri" panose="020F0502020204030204" pitchFamily="34" charset="0"/>
                      </a:endParaRPr>
                    </a:p>
                  </a:txBody>
                  <a:tcPr marL="4164" marR="4164" marT="4164" marB="0" anchor="ctr"/>
                </a:tc>
                <a:tc rowSpan="4" hMerge="1">
                  <a:txBody>
                    <a:bodyPr/>
                    <a:lstStyle/>
                    <a:p>
                      <a:endParaRPr lang="tr-TR"/>
                    </a:p>
                  </a:txBody>
                  <a:tcPr/>
                </a:tc>
                <a:tc rowSpan="4" hMerge="1">
                  <a:txBody>
                    <a:bodyPr/>
                    <a:lstStyle/>
                    <a:p>
                      <a:endParaRPr lang="tr-TR"/>
                    </a:p>
                  </a:txBody>
                  <a:tcPr/>
                </a:tc>
                <a:tc rowSpan="4" hMerge="1">
                  <a:txBody>
                    <a:bodyPr/>
                    <a:lstStyle/>
                    <a:p>
                      <a:endParaRPr lang="tr-TR"/>
                    </a:p>
                  </a:txBody>
                  <a:tcPr/>
                </a:tc>
                <a:tc rowSpan="4" hMerge="1">
                  <a:txBody>
                    <a:bodyPr/>
                    <a:lstStyle/>
                    <a:p>
                      <a:endParaRPr lang="tr-TR"/>
                    </a:p>
                  </a:txBody>
                  <a:tcPr/>
                </a:tc>
                <a:tc rowSpan="4" hMerge="1">
                  <a:txBody>
                    <a:bodyPr/>
                    <a:lstStyle/>
                    <a:p>
                      <a:endParaRPr lang="tr-TR"/>
                    </a:p>
                  </a:txBody>
                  <a:tcPr/>
                </a:tc>
                <a:tc rowSpan="4" hMerge="1">
                  <a:txBody>
                    <a:bodyPr/>
                    <a:lstStyle/>
                    <a:p>
                      <a:endParaRPr lang="tr-TR"/>
                    </a:p>
                  </a:txBody>
                  <a:tcPr/>
                </a:tc>
                <a:extLst>
                  <a:ext uri="{0D108BD9-81ED-4DB2-BD59-A6C34878D82A}">
                    <a16:rowId xmlns:a16="http://schemas.microsoft.com/office/drawing/2014/main" val="1168736738"/>
                  </a:ext>
                </a:extLst>
              </a:tr>
              <a:tr h="206247">
                <a:tc vMerge="1">
                  <a:txBody>
                    <a:bodyPr/>
                    <a:lstStyle/>
                    <a:p>
                      <a:endParaRPr lang="tr-TR"/>
                    </a:p>
                  </a:txBody>
                  <a:tcPr/>
                </a:tc>
                <a:tc rowSpan="3">
                  <a:txBody>
                    <a:bodyPr/>
                    <a:lstStyle/>
                    <a:p>
                      <a:pPr algn="ctr" fontAlgn="ctr"/>
                      <a:r>
                        <a:rPr lang="tr-TR" sz="700" u="none" strike="noStrike">
                          <a:effectLst/>
                        </a:rPr>
                        <a:t>CADDE / SOKAK</a:t>
                      </a:r>
                      <a:endParaRPr lang="tr-TR" sz="700" b="0" i="0" u="none" strike="noStrike">
                        <a:solidFill>
                          <a:srgbClr val="000000"/>
                        </a:solidFill>
                        <a:effectLst/>
                        <a:latin typeface="Calibri" panose="020F0502020204030204" pitchFamily="34" charset="0"/>
                      </a:endParaRPr>
                    </a:p>
                  </a:txBody>
                  <a:tcPr marL="4164" marR="4164" marT="4164" marB="0" anchor="ctr"/>
                </a:tc>
                <a:tc rowSpan="3">
                  <a:txBody>
                    <a:bodyPr/>
                    <a:lstStyle/>
                    <a:p>
                      <a:pPr algn="ctr" fontAlgn="b"/>
                      <a:r>
                        <a:rPr lang="tr-TR" sz="700" u="none" strike="noStrike" dirty="0">
                          <a:effectLst/>
                        </a:rPr>
                        <a:t>Bina No / İç Kapı No</a:t>
                      </a:r>
                      <a:endParaRPr lang="tr-TR" sz="700" b="0" i="0" u="none" strike="noStrike" dirty="0">
                        <a:solidFill>
                          <a:srgbClr val="000000"/>
                        </a:solidFill>
                        <a:effectLst/>
                        <a:latin typeface="Calibri" panose="020F0502020204030204" pitchFamily="34" charset="0"/>
                      </a:endParaRPr>
                    </a:p>
                  </a:txBody>
                  <a:tcPr marL="4164" marR="4164" marT="4164" marB="0" vert="vert270" anchor="b"/>
                </a:tc>
                <a:tc gridSpan="2">
                  <a:txBody>
                    <a:bodyPr/>
                    <a:lstStyle/>
                    <a:p>
                      <a:pPr algn="ctr" fontAlgn="b"/>
                      <a:r>
                        <a:rPr lang="tr-TR" sz="700" u="none" strike="noStrike">
                          <a:effectLst/>
                        </a:rPr>
                        <a:t>YAPIYI KULLANANIN</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rowSpan="3">
                  <a:txBody>
                    <a:bodyPr/>
                    <a:lstStyle/>
                    <a:p>
                      <a:pPr algn="ctr" fontAlgn="b"/>
                      <a:r>
                        <a:rPr lang="tr-TR" sz="700" u="none" strike="noStrike" dirty="0">
                          <a:effectLst/>
                        </a:rPr>
                        <a:t>YAPIM YILI</a:t>
                      </a:r>
                      <a:endParaRPr lang="tr-TR" sz="700" b="1" i="0" u="none" strike="noStrike" dirty="0">
                        <a:solidFill>
                          <a:srgbClr val="000000"/>
                        </a:solidFill>
                        <a:effectLst/>
                        <a:latin typeface="Calibri" panose="020F0502020204030204" pitchFamily="34" charset="0"/>
                      </a:endParaRPr>
                    </a:p>
                  </a:txBody>
                  <a:tcPr marL="4164" marR="4164" marT="4164" marB="0" vert="vert270" anchor="b"/>
                </a:tc>
                <a:tc rowSpan="3">
                  <a:txBody>
                    <a:bodyPr/>
                    <a:lstStyle/>
                    <a:p>
                      <a:pPr algn="ctr" fontAlgn="b"/>
                      <a:r>
                        <a:rPr lang="tr-TR" sz="700" u="none" strike="noStrike" dirty="0">
                          <a:effectLst/>
                        </a:rPr>
                        <a:t>TEDAŞ NO</a:t>
                      </a:r>
                      <a:endParaRPr lang="tr-TR" sz="700" b="1" i="0" u="none" strike="noStrike" dirty="0">
                        <a:solidFill>
                          <a:srgbClr val="000000"/>
                        </a:solidFill>
                        <a:effectLst/>
                        <a:latin typeface="Calibri" panose="020F0502020204030204" pitchFamily="34" charset="0"/>
                      </a:endParaRPr>
                    </a:p>
                  </a:txBody>
                  <a:tcPr marL="4164" marR="4164" marT="4164" marB="0" vert="vert270" anchor="b"/>
                </a:tc>
                <a:tc rowSpan="3" gridSpan="2">
                  <a:txBody>
                    <a:bodyPr/>
                    <a:lstStyle/>
                    <a:p>
                      <a:pPr algn="ctr" fontAlgn="ctr"/>
                      <a:r>
                        <a:rPr lang="tr-TR" sz="700" u="none" strike="noStrike" dirty="0">
                          <a:effectLst/>
                        </a:rPr>
                        <a:t>TC NO</a:t>
                      </a:r>
                      <a:endParaRPr lang="tr-TR" sz="700" b="1" i="0" u="none" strike="noStrike" dirty="0">
                        <a:solidFill>
                          <a:srgbClr val="000000"/>
                        </a:solidFill>
                        <a:effectLst/>
                        <a:latin typeface="Calibri" panose="020F0502020204030204" pitchFamily="34" charset="0"/>
                      </a:endParaRPr>
                    </a:p>
                  </a:txBody>
                  <a:tcPr marL="4164" marR="4164" marT="4164" marB="0" anchor="ctr"/>
                </a:tc>
                <a:tc rowSpan="3" hMerge="1">
                  <a:txBody>
                    <a:bodyPr/>
                    <a:lstStyle/>
                    <a:p>
                      <a:pPr algn="ctr" fontAlgn="ctr"/>
                      <a:endParaRPr lang="tr-TR" sz="700" b="1" i="0" u="none" strike="noStrike">
                        <a:solidFill>
                          <a:srgbClr val="000000"/>
                        </a:solidFill>
                        <a:effectLst/>
                        <a:latin typeface="Calibri" panose="020F0502020204030204" pitchFamily="34" charset="0"/>
                      </a:endParaRPr>
                    </a:p>
                  </a:txBody>
                  <a:tcPr marL="4164" marR="4164" marT="4164" marB="0" anchor="ctr"/>
                </a:tc>
                <a:tc rowSpan="3">
                  <a:txBody>
                    <a:bodyPr/>
                    <a:lstStyle/>
                    <a:p>
                      <a:pPr algn="l" fontAlgn="b"/>
                      <a:r>
                        <a:rPr lang="tr-TR" sz="600" u="none" strike="noStrike" dirty="0">
                          <a:effectLst/>
                        </a:rPr>
                        <a:t>Mülkiyet Durumu</a:t>
                      </a:r>
                      <a:endParaRPr lang="tr-TR" sz="600" b="0" i="0" u="none" strike="noStrike" dirty="0">
                        <a:solidFill>
                          <a:srgbClr val="000000"/>
                        </a:solidFill>
                        <a:effectLst/>
                        <a:latin typeface="Calibri" panose="020F0502020204030204" pitchFamily="34" charset="0"/>
                      </a:endParaRPr>
                    </a:p>
                  </a:txBody>
                  <a:tcPr marL="4164" marR="4164" marT="4164" marB="0" vert="vert270" anchor="b"/>
                </a:tc>
                <a:tc rowSpan="3">
                  <a:txBody>
                    <a:bodyPr/>
                    <a:lstStyle/>
                    <a:p>
                      <a:pPr algn="l" fontAlgn="b"/>
                      <a:r>
                        <a:rPr lang="tr-TR" sz="700" u="none" strike="noStrike">
                          <a:effectLst/>
                        </a:rPr>
                        <a:t>Plan Geometri</a:t>
                      </a:r>
                      <a:endParaRPr lang="tr-TR" sz="700" b="0" i="0" u="none" strike="noStrike">
                        <a:solidFill>
                          <a:srgbClr val="000000"/>
                        </a:solidFill>
                        <a:effectLst/>
                        <a:latin typeface="Calibri" panose="020F0502020204030204" pitchFamily="34" charset="0"/>
                      </a:endParaRPr>
                    </a:p>
                  </a:txBody>
                  <a:tcPr marL="4164" marR="4164" marT="4164" marB="0" vert="vert270" anchor="b"/>
                </a:tc>
                <a:tc rowSpan="3">
                  <a:txBody>
                    <a:bodyPr/>
                    <a:lstStyle/>
                    <a:p>
                      <a:pPr algn="l" fontAlgn="b"/>
                      <a:r>
                        <a:rPr lang="tr-TR" sz="600" u="none" strike="noStrike">
                          <a:effectLst/>
                        </a:rPr>
                        <a:t>Kat Adedi</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3">
                  <a:txBody>
                    <a:bodyPr/>
                    <a:lstStyle/>
                    <a:p>
                      <a:pPr algn="l" fontAlgn="b"/>
                      <a:r>
                        <a:rPr lang="tr-TR" sz="600" u="none" strike="noStrike">
                          <a:effectLst/>
                        </a:rPr>
                        <a:t>Binanın Konumu</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2" gridSpan="3">
                  <a:txBody>
                    <a:bodyPr/>
                    <a:lstStyle/>
                    <a:p>
                      <a:pPr algn="ctr" fontAlgn="b"/>
                      <a:r>
                        <a:rPr lang="tr-TR" sz="600" u="none" strike="noStrike">
                          <a:effectLst/>
                        </a:rPr>
                        <a:t>Kullanım </a:t>
                      </a:r>
                      <a:br>
                        <a:rPr lang="tr-TR" sz="600" u="none" strike="noStrike">
                          <a:effectLst/>
                        </a:rPr>
                      </a:br>
                      <a:r>
                        <a:rPr lang="tr-TR" sz="600" u="none" strike="noStrike">
                          <a:effectLst/>
                        </a:rPr>
                        <a:t>Amacı</a:t>
                      </a:r>
                      <a:endParaRPr lang="tr-TR" sz="600" b="0" i="0" u="none" strike="noStrike">
                        <a:solidFill>
                          <a:srgbClr val="000000"/>
                        </a:solidFill>
                        <a:effectLst/>
                        <a:latin typeface="Calibri" panose="020F0502020204030204" pitchFamily="34" charset="0"/>
                      </a:endParaRPr>
                    </a:p>
                  </a:txBody>
                  <a:tcPr marL="4164" marR="4164" marT="4164" marB="0" anchor="b"/>
                </a:tc>
                <a:tc rowSpan="2" hMerge="1">
                  <a:txBody>
                    <a:bodyPr/>
                    <a:lstStyle/>
                    <a:p>
                      <a:endParaRPr lang="tr-TR"/>
                    </a:p>
                  </a:txBody>
                  <a:tcPr/>
                </a:tc>
                <a:tc rowSpan="2" hMerge="1">
                  <a:txBody>
                    <a:bodyPr/>
                    <a:lstStyle/>
                    <a:p>
                      <a:endParaRPr lang="tr-TR"/>
                    </a:p>
                  </a:txBody>
                  <a:tcPr/>
                </a:tc>
                <a:tc rowSpan="3">
                  <a:txBody>
                    <a:bodyPr/>
                    <a:lstStyle/>
                    <a:p>
                      <a:pPr algn="l" fontAlgn="b"/>
                      <a:r>
                        <a:rPr lang="tr-TR" sz="600" u="none" strike="noStrike">
                          <a:effectLst/>
                        </a:rPr>
                        <a:t>Ticarethane Sayısı</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3">
                  <a:txBody>
                    <a:bodyPr/>
                    <a:lstStyle/>
                    <a:p>
                      <a:pPr algn="l" fontAlgn="b"/>
                      <a:r>
                        <a:rPr lang="tr-TR" sz="600" u="none" strike="noStrike" dirty="0">
                          <a:effectLst/>
                        </a:rPr>
                        <a:t>Konut Sayısı</a:t>
                      </a:r>
                      <a:endParaRPr lang="tr-TR" sz="600" b="0" i="0" u="none" strike="noStrike" dirty="0">
                        <a:solidFill>
                          <a:srgbClr val="000000"/>
                        </a:solidFill>
                        <a:effectLst/>
                        <a:latin typeface="Calibri" panose="020F0502020204030204" pitchFamily="34" charset="0"/>
                      </a:endParaRPr>
                    </a:p>
                  </a:txBody>
                  <a:tcPr marL="4164" marR="4164" marT="4164" marB="0" vert="vert270" anchor="b"/>
                </a:tc>
                <a:tc rowSpan="3">
                  <a:txBody>
                    <a:bodyPr/>
                    <a:lstStyle/>
                    <a:p>
                      <a:pPr algn="l" fontAlgn="b"/>
                      <a:r>
                        <a:rPr lang="tr-TR" sz="600" u="none" strike="noStrike">
                          <a:effectLst/>
                        </a:rPr>
                        <a:t>Ahır Sayısı</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3">
                  <a:txBody>
                    <a:bodyPr/>
                    <a:lstStyle/>
                    <a:p>
                      <a:pPr algn="l" fontAlgn="b"/>
                      <a:r>
                        <a:rPr lang="tr-TR" sz="600" u="none" strike="noStrike">
                          <a:effectLst/>
                        </a:rPr>
                        <a:t>Samanlık Sayısı</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3">
                  <a:txBody>
                    <a:bodyPr/>
                    <a:lstStyle/>
                    <a:p>
                      <a:pPr algn="l" fontAlgn="b"/>
                      <a:r>
                        <a:rPr lang="tr-TR" sz="600" u="none" strike="noStrike">
                          <a:effectLst/>
                        </a:rPr>
                        <a:t>Depo Sayısı</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3">
                  <a:txBody>
                    <a:bodyPr/>
                    <a:lstStyle/>
                    <a:p>
                      <a:pPr algn="l" fontAlgn="b"/>
                      <a:r>
                        <a:rPr lang="tr-TR" sz="500" u="none" strike="noStrike">
                          <a:effectLst/>
                        </a:rPr>
                        <a:t>Can Kaybı(Biliniyorsa)</a:t>
                      </a:r>
                      <a:endParaRPr lang="tr-TR" sz="500" b="0" i="0" u="none" strike="noStrike">
                        <a:solidFill>
                          <a:srgbClr val="000000"/>
                        </a:solidFill>
                        <a:effectLst/>
                        <a:latin typeface="Calibri" panose="020F0502020204030204" pitchFamily="34" charset="0"/>
                      </a:endParaRPr>
                    </a:p>
                  </a:txBody>
                  <a:tcPr marL="4164" marR="4164" marT="4164" marB="0" vert="vert270" anchor="b"/>
                </a:tc>
                <a:tc gridSpan="7">
                  <a:txBody>
                    <a:bodyPr/>
                    <a:lstStyle/>
                    <a:p>
                      <a:pPr algn="ctr" fontAlgn="b"/>
                      <a:r>
                        <a:rPr lang="tr-TR" sz="700" u="none" strike="noStrike">
                          <a:effectLst/>
                        </a:rPr>
                        <a:t>TAŞIYICI SİSTEM</a:t>
                      </a:r>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r>
                        <a:rPr lang="tr-TR" sz="600" u="none" strike="noStrike">
                          <a:effectLst/>
                        </a:rPr>
                        <a:t>DÖŞEME</a:t>
                      </a:r>
                      <a:endParaRPr lang="tr-TR" sz="6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rowSpan="3">
                  <a:txBody>
                    <a:bodyPr/>
                    <a:lstStyle/>
                    <a:p>
                      <a:pPr algn="l" fontAlgn="b"/>
                      <a:r>
                        <a:rPr lang="tr-TR" sz="600" u="none" strike="noStrike">
                          <a:effectLst/>
                        </a:rPr>
                        <a:t>Çatı Tipi</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2" gridSpan="3">
                  <a:txBody>
                    <a:bodyPr/>
                    <a:lstStyle/>
                    <a:p>
                      <a:pPr algn="ctr" fontAlgn="b"/>
                      <a:r>
                        <a:rPr lang="tr-TR" sz="600" u="none" strike="noStrike">
                          <a:effectLst/>
                        </a:rPr>
                        <a:t>Taşıyıcı </a:t>
                      </a:r>
                      <a:br>
                        <a:rPr lang="tr-TR" sz="600" u="none" strike="noStrike">
                          <a:effectLst/>
                        </a:rPr>
                      </a:br>
                      <a:r>
                        <a:rPr lang="tr-TR" sz="600" u="none" strike="noStrike">
                          <a:effectLst/>
                        </a:rPr>
                        <a:t>Sistem</a:t>
                      </a:r>
                      <a:endParaRPr lang="tr-TR" sz="600" b="0" i="0" u="none" strike="noStrike">
                        <a:solidFill>
                          <a:srgbClr val="000000"/>
                        </a:solidFill>
                        <a:effectLst/>
                        <a:latin typeface="Calibri" panose="020F0502020204030204" pitchFamily="34" charset="0"/>
                      </a:endParaRPr>
                    </a:p>
                  </a:txBody>
                  <a:tcPr marL="4164" marR="4164" marT="4164" marB="0" anchor="b"/>
                </a:tc>
                <a:tc rowSpan="2" hMerge="1">
                  <a:txBody>
                    <a:bodyPr/>
                    <a:lstStyle/>
                    <a:p>
                      <a:endParaRPr lang="tr-TR"/>
                    </a:p>
                  </a:txBody>
                  <a:tcPr/>
                </a:tc>
                <a:tc rowSpan="2" hMerge="1">
                  <a:txBody>
                    <a:bodyPr/>
                    <a:lstStyle/>
                    <a:p>
                      <a:endParaRPr lang="tr-TR"/>
                    </a:p>
                  </a:txBody>
                  <a:tcPr/>
                </a:tc>
                <a:tc rowSpan="2" gridSpan="2">
                  <a:txBody>
                    <a:bodyPr/>
                    <a:lstStyle/>
                    <a:p>
                      <a:pPr algn="ctr" fontAlgn="b"/>
                      <a:r>
                        <a:rPr lang="tr-TR" sz="600" u="none" strike="noStrike">
                          <a:effectLst/>
                        </a:rPr>
                        <a:t>Taş.Olm. </a:t>
                      </a:r>
                      <a:br>
                        <a:rPr lang="tr-TR" sz="600" u="none" strike="noStrike">
                          <a:effectLst/>
                        </a:rPr>
                      </a:br>
                      <a:r>
                        <a:rPr lang="tr-TR" sz="600" u="none" strike="noStrike">
                          <a:effectLst/>
                        </a:rPr>
                        <a:t>Sistem</a:t>
                      </a:r>
                      <a:endParaRPr lang="tr-TR" sz="600" b="0" i="0" u="none" strike="noStrike">
                        <a:solidFill>
                          <a:srgbClr val="000000"/>
                        </a:solidFill>
                        <a:effectLst/>
                        <a:latin typeface="Calibri" panose="020F0502020204030204" pitchFamily="34" charset="0"/>
                      </a:endParaRPr>
                    </a:p>
                  </a:txBody>
                  <a:tcPr marL="4164" marR="4164" marT="4164" marB="0" anchor="b"/>
                </a:tc>
                <a:tc rowSpan="2" hMerge="1">
                  <a:txBody>
                    <a:bodyPr/>
                    <a:lstStyle/>
                    <a:p>
                      <a:endParaRPr lang="tr-TR"/>
                    </a:p>
                  </a:txBody>
                  <a:tcPr/>
                </a:tc>
                <a:tc rowSpan="3">
                  <a:txBody>
                    <a:bodyPr/>
                    <a:lstStyle/>
                    <a:p>
                      <a:pPr algn="l" fontAlgn="b"/>
                      <a:r>
                        <a:rPr lang="tr-TR" sz="600" u="none" strike="noStrike">
                          <a:effectLst/>
                        </a:rPr>
                        <a:t>Çatı</a:t>
                      </a:r>
                      <a:endParaRPr lang="tr-TR" sz="600" b="0" i="0" u="none" strike="noStrike">
                        <a:solidFill>
                          <a:srgbClr val="000000"/>
                        </a:solidFill>
                        <a:effectLst/>
                        <a:latin typeface="Calibri" panose="020F0502020204030204" pitchFamily="34" charset="0"/>
                      </a:endParaRPr>
                    </a:p>
                  </a:txBody>
                  <a:tcPr marL="4164" marR="4164" marT="4164" marB="0" vert="vert270" anchor="b"/>
                </a:tc>
                <a:tc v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2360348229"/>
                  </a:ext>
                </a:extLst>
              </a:tr>
              <a:tr h="122225">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fontAlgn="ctr"/>
                      <a:r>
                        <a:rPr lang="tr-TR" sz="600" u="none" strike="noStrike">
                          <a:effectLst/>
                        </a:rPr>
                        <a:t>AFETZEDE ADI </a:t>
                      </a:r>
                      <a:br>
                        <a:rPr lang="tr-TR" sz="600" u="none" strike="noStrike">
                          <a:effectLst/>
                        </a:rPr>
                      </a:br>
                      <a:r>
                        <a:rPr lang="tr-TR" sz="600" u="none" strike="noStrike">
                          <a:effectLst/>
                        </a:rPr>
                        <a:t>SOYADI</a:t>
                      </a:r>
                      <a:endParaRPr lang="tr-TR" sz="600" b="0" i="0" u="none" strike="noStrike">
                        <a:solidFill>
                          <a:srgbClr val="000000"/>
                        </a:solidFill>
                        <a:effectLst/>
                        <a:latin typeface="Calibri" panose="020F0502020204030204" pitchFamily="34" charset="0"/>
                      </a:endParaRPr>
                    </a:p>
                  </a:txBody>
                  <a:tcPr marL="4164" marR="4164" marT="4164" marB="0" anchor="ctr"/>
                </a:tc>
                <a:tc rowSpan="2">
                  <a:txBody>
                    <a:bodyPr/>
                    <a:lstStyle/>
                    <a:p>
                      <a:pPr algn="ctr" fontAlgn="ctr"/>
                      <a:r>
                        <a:rPr lang="tr-TR" sz="700" u="none" strike="noStrike" dirty="0">
                          <a:effectLst/>
                        </a:rPr>
                        <a:t>BABA ADI</a:t>
                      </a:r>
                      <a:endParaRPr lang="tr-TR" sz="700" b="0" i="0" u="none" strike="noStrike" dirty="0">
                        <a:solidFill>
                          <a:srgbClr val="000000"/>
                        </a:solidFill>
                        <a:effectLst/>
                        <a:latin typeface="Calibri" panose="020F0502020204030204" pitchFamily="34" charset="0"/>
                      </a:endParaRPr>
                    </a:p>
                  </a:txBody>
                  <a:tcPr marL="4164" marR="4164" marT="4164" marB="0" anchor="ctr"/>
                </a:tc>
                <a:tc v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3">
                  <a:txBody>
                    <a:bodyPr/>
                    <a:lstStyle/>
                    <a:p>
                      <a:pPr algn="ctr" fontAlgn="b"/>
                      <a:r>
                        <a:rPr lang="tr-TR" sz="700" u="none" strike="noStrike">
                          <a:effectLst/>
                        </a:rPr>
                        <a:t>TİPİ</a:t>
                      </a:r>
                      <a:endParaRPr lang="tr-TR" sz="700" b="1"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gridSpan="3">
                  <a:txBody>
                    <a:bodyPr/>
                    <a:lstStyle/>
                    <a:p>
                      <a:pPr algn="ctr" fontAlgn="b"/>
                      <a:r>
                        <a:rPr lang="tr-TR" sz="700" u="none" strike="noStrike">
                          <a:effectLst/>
                        </a:rPr>
                        <a:t>HARÇ</a:t>
                      </a:r>
                      <a:endParaRPr lang="tr-TR" sz="700" b="1"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rowSpan="2">
                  <a:txBody>
                    <a:bodyPr/>
                    <a:lstStyle/>
                    <a:p>
                      <a:pPr algn="l" fontAlgn="b"/>
                      <a:r>
                        <a:rPr lang="tr-TR" sz="600" u="none" strike="noStrike">
                          <a:effectLst/>
                        </a:rPr>
                        <a:t>Hatıl Durum</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2">
                  <a:txBody>
                    <a:bodyPr/>
                    <a:lstStyle/>
                    <a:p>
                      <a:pPr algn="l" fontAlgn="b"/>
                      <a:r>
                        <a:rPr lang="tr-TR" sz="600" u="none" strike="noStrike">
                          <a:effectLst/>
                        </a:rPr>
                        <a:t>Ara Kat</a:t>
                      </a:r>
                      <a:endParaRPr lang="tr-TR" sz="600" b="0" i="0" u="none" strike="noStrike">
                        <a:solidFill>
                          <a:srgbClr val="000000"/>
                        </a:solidFill>
                        <a:effectLst/>
                        <a:latin typeface="Calibri" panose="020F0502020204030204" pitchFamily="34" charset="0"/>
                      </a:endParaRPr>
                    </a:p>
                  </a:txBody>
                  <a:tcPr marL="4164" marR="4164" marT="4164" marB="0" vert="vert270" anchor="b"/>
                </a:tc>
                <a:tc rowSpan="2">
                  <a:txBody>
                    <a:bodyPr/>
                    <a:lstStyle/>
                    <a:p>
                      <a:pPr algn="l" fontAlgn="b"/>
                      <a:r>
                        <a:rPr lang="tr-TR" sz="600" u="none" strike="noStrike">
                          <a:effectLst/>
                        </a:rPr>
                        <a:t>Çatı Katı</a:t>
                      </a:r>
                      <a:endParaRPr lang="tr-TR" sz="600" b="0" i="0" u="none" strike="noStrike">
                        <a:solidFill>
                          <a:srgbClr val="000000"/>
                        </a:solidFill>
                        <a:effectLst/>
                        <a:latin typeface="Calibri" panose="020F0502020204030204" pitchFamily="34" charset="0"/>
                      </a:endParaRPr>
                    </a:p>
                  </a:txBody>
                  <a:tcPr marL="4164" marR="4164" marT="4164" marB="0" vert="vert270" anchor="b"/>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302389921"/>
                  </a:ext>
                </a:extLst>
              </a:tr>
              <a:tr h="53947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u="none" strike="noStrike">
                          <a:effectLst/>
                        </a:rPr>
                        <a:t>Bodrum K.</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a:effectLst/>
                        </a:rPr>
                        <a:t>Zemin Kat</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dirty="0">
                          <a:effectLst/>
                        </a:rPr>
                        <a:t>Diğer Kat</a:t>
                      </a:r>
                      <a:endParaRPr lang="tr-TR" sz="600" b="0" i="0" u="none" strike="noStrike" dirty="0">
                        <a:solidFill>
                          <a:srgbClr val="000000"/>
                        </a:solidFill>
                        <a:effectLst/>
                        <a:latin typeface="Calibri" panose="020F0502020204030204" pitchFamily="34" charset="0"/>
                      </a:endParaRPr>
                    </a:p>
                  </a:txBody>
                  <a:tcPr marL="4164" marR="4164" marT="4164" marB="0" vert="vert27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u="none" strike="noStrike">
                          <a:effectLst/>
                        </a:rPr>
                        <a:t>Bodrum K.</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a:effectLst/>
                        </a:rPr>
                        <a:t>Zemin Kat</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a:effectLst/>
                        </a:rPr>
                        <a:t>Diğer Kat</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a:effectLst/>
                        </a:rPr>
                        <a:t>Bodrum K.</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a:effectLst/>
                        </a:rPr>
                        <a:t>Zemin Kat</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dirty="0">
                          <a:effectLst/>
                        </a:rPr>
                        <a:t>Diğer Kat</a:t>
                      </a:r>
                      <a:endParaRPr lang="tr-TR" sz="600" b="0" i="0" u="none" strike="noStrike" dirty="0">
                        <a:solidFill>
                          <a:srgbClr val="000000"/>
                        </a:solidFill>
                        <a:effectLst/>
                        <a:latin typeface="Calibri" panose="020F0502020204030204" pitchFamily="34" charset="0"/>
                      </a:endParaRPr>
                    </a:p>
                  </a:txBody>
                  <a:tcPr marL="4164" marR="4164" marT="4164" marB="0" vert="vert27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u="none" strike="noStrike">
                          <a:effectLst/>
                        </a:rPr>
                        <a:t>Bodrum K.</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a:effectLst/>
                        </a:rPr>
                        <a:t>Zemin Kat</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a:effectLst/>
                        </a:rPr>
                        <a:t>Diğer Kat</a:t>
                      </a:r>
                      <a:endParaRPr lang="tr-TR" sz="600" b="0" i="0" u="none" strike="noStrike">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dirty="0">
                          <a:effectLst/>
                        </a:rPr>
                        <a:t>Bölme </a:t>
                      </a:r>
                      <a:r>
                        <a:rPr lang="tr-TR" sz="600" u="none" strike="noStrike" dirty="0" err="1">
                          <a:effectLst/>
                        </a:rPr>
                        <a:t>Duv</a:t>
                      </a:r>
                      <a:r>
                        <a:rPr lang="tr-TR" sz="600" u="none" strike="noStrike" dirty="0">
                          <a:effectLst/>
                        </a:rPr>
                        <a:t>.</a:t>
                      </a:r>
                      <a:endParaRPr lang="tr-TR" sz="600" b="0" i="0" u="none" strike="noStrike" dirty="0">
                        <a:solidFill>
                          <a:srgbClr val="000000"/>
                        </a:solidFill>
                        <a:effectLst/>
                        <a:latin typeface="Calibri" panose="020F0502020204030204" pitchFamily="34" charset="0"/>
                      </a:endParaRPr>
                    </a:p>
                  </a:txBody>
                  <a:tcPr marL="4164" marR="4164" marT="4164" marB="0" vert="vert270" anchor="b"/>
                </a:tc>
                <a:tc>
                  <a:txBody>
                    <a:bodyPr/>
                    <a:lstStyle/>
                    <a:p>
                      <a:pPr algn="l" fontAlgn="b"/>
                      <a:r>
                        <a:rPr lang="tr-TR" sz="600" u="none" strike="noStrike" dirty="0">
                          <a:effectLst/>
                        </a:rPr>
                        <a:t>Merdiven</a:t>
                      </a:r>
                      <a:endParaRPr lang="tr-TR" sz="600" b="0" i="0" u="none" strike="noStrike" dirty="0">
                        <a:solidFill>
                          <a:srgbClr val="000000"/>
                        </a:solidFill>
                        <a:effectLst/>
                        <a:latin typeface="Calibri" panose="020F0502020204030204" pitchFamily="34" charset="0"/>
                      </a:endParaRPr>
                    </a:p>
                  </a:txBody>
                  <a:tcPr marL="4164" marR="4164" marT="4164" marB="0" vert="vert270" anchor="b"/>
                </a:tc>
                <a:tc vMerge="1">
                  <a:txBody>
                    <a:bodyPr/>
                    <a:lstStyle/>
                    <a:p>
                      <a:endParaRPr lang="tr-TR"/>
                    </a:p>
                  </a:txBody>
                  <a:tcPr/>
                </a:tc>
                <a:tc v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2042431532"/>
                  </a:ext>
                </a:extLst>
              </a:tr>
              <a:tr h="122225">
                <a:tc rowSpan="2">
                  <a:txBody>
                    <a:bodyPr/>
                    <a:lstStyle/>
                    <a:p>
                      <a:pPr algn="ctr" fontAlgn="b"/>
                      <a:r>
                        <a:rPr lang="tr-TR" sz="800" u="none" strike="noStrike" dirty="0">
                          <a:effectLst/>
                        </a:rPr>
                        <a:t>21</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gridSpan="2">
                  <a:txBody>
                    <a:bodyPr/>
                    <a:lstStyle/>
                    <a:p>
                      <a:pPr algn="l" fontAlgn="b"/>
                      <a:r>
                        <a:rPr lang="tr-TR" sz="700" u="none" strike="noStrike" dirty="0">
                          <a:effectLst/>
                        </a:rPr>
                        <a:t> </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gridSpan="7">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1305073310"/>
                  </a:ext>
                </a:extLst>
              </a:tr>
              <a:tr h="12222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494635972"/>
                  </a:ext>
                </a:extLst>
              </a:tr>
              <a:tr h="122225">
                <a:tc rowSpan="2">
                  <a:txBody>
                    <a:bodyPr/>
                    <a:lstStyle/>
                    <a:p>
                      <a:pPr algn="ctr" fontAlgn="b"/>
                      <a:r>
                        <a:rPr lang="tr-TR" sz="800" u="none" strike="noStrike" dirty="0">
                          <a:effectLst/>
                        </a:rPr>
                        <a:t>22</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gridSpan="2">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gridSpan="7">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1798420663"/>
                  </a:ext>
                </a:extLst>
              </a:tr>
              <a:tr h="12222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617812873"/>
                  </a:ext>
                </a:extLst>
              </a:tr>
              <a:tr h="122225">
                <a:tc rowSpan="2">
                  <a:txBody>
                    <a:bodyPr/>
                    <a:lstStyle/>
                    <a:p>
                      <a:pPr algn="ctr" fontAlgn="b"/>
                      <a:r>
                        <a:rPr lang="tr-TR" sz="800" u="none" strike="noStrike" dirty="0">
                          <a:effectLst/>
                        </a:rPr>
                        <a:t>23</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gridSpan="2">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gridSpan="7">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2412767654"/>
                  </a:ext>
                </a:extLst>
              </a:tr>
              <a:tr h="12222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228600848"/>
                  </a:ext>
                </a:extLst>
              </a:tr>
              <a:tr h="122225">
                <a:tc rowSpan="2">
                  <a:txBody>
                    <a:bodyPr/>
                    <a:lstStyle/>
                    <a:p>
                      <a:pPr algn="ctr" fontAlgn="b"/>
                      <a:r>
                        <a:rPr lang="tr-TR" sz="800" u="none" strike="noStrike">
                          <a:effectLst/>
                        </a:rPr>
                        <a:t>24</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gridSpan="2">
                  <a:txBody>
                    <a:bodyPr/>
                    <a:lstStyle/>
                    <a:p>
                      <a:pPr algn="l"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gridSpan="7">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1578249619"/>
                  </a:ext>
                </a:extLst>
              </a:tr>
              <a:tr h="12222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gn="l"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583859057"/>
                  </a:ext>
                </a:extLst>
              </a:tr>
              <a:tr h="122225">
                <a:tc rowSpan="2">
                  <a:txBody>
                    <a:bodyPr/>
                    <a:lstStyle/>
                    <a:p>
                      <a:pPr algn="ctr" fontAlgn="b"/>
                      <a:r>
                        <a:rPr lang="tr-TR" sz="800" u="none" strike="noStrike" dirty="0">
                          <a:effectLst/>
                        </a:rPr>
                        <a:t>25</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gridSpan="2">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a:txBody>
                    <a:bodyPr/>
                    <a:lstStyle/>
                    <a:p>
                      <a:pPr algn="ctr"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rowSpan="2" gridSpan="7">
                  <a:txBody>
                    <a:bodyPr/>
                    <a:lstStyle/>
                    <a:p>
                      <a:pPr algn="ctr"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4064122436"/>
                  </a:ext>
                </a:extLst>
              </a:tr>
              <a:tr h="12222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gn="l"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629067119"/>
                  </a:ext>
                </a:extLst>
              </a:tr>
              <a:tr h="307075">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2">
                  <a:txBody>
                    <a:bodyPr/>
                    <a:lstStyle/>
                    <a:p>
                      <a:endParaRPr lang="tr-TR" sz="800"/>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K</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T</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A</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dirty="0">
                          <a:effectLst/>
                        </a:rPr>
                        <a:t>D</a:t>
                      </a:r>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dirty="0">
                          <a:effectLst/>
                        </a:rPr>
                        <a:t>S</a:t>
                      </a:r>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dirty="0">
                          <a:effectLst/>
                        </a:rPr>
                        <a:t>M</a:t>
                      </a:r>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362634477"/>
                  </a:ext>
                </a:extLst>
              </a:tr>
              <a:tr h="205476">
                <a:tc gridSpan="3">
                  <a:txBody>
                    <a:bodyPr/>
                    <a:lstStyle/>
                    <a:p>
                      <a:pPr algn="l" fontAlgn="b"/>
                      <a:r>
                        <a:rPr lang="tr-TR" sz="800" u="none" strike="noStrike">
                          <a:effectLst/>
                        </a:rPr>
                        <a:t>ADI SOYADI    :Murat DALBAŞI</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17">
                  <a:txBody>
                    <a:bodyPr/>
                    <a:lstStyle/>
                    <a:p>
                      <a:pPr algn="l" fontAlgn="b"/>
                      <a:r>
                        <a:rPr lang="tr-TR" sz="800" u="none" strike="noStrike" dirty="0">
                          <a:effectLst/>
                        </a:rPr>
                        <a:t>ADI SOYADI    </a:t>
                      </a:r>
                      <a:r>
                        <a:rPr lang="tr-TR" sz="800" u="none" strike="noStrike" dirty="0" smtClean="0">
                          <a:effectLst/>
                        </a:rPr>
                        <a:t>: M</a:t>
                      </a:r>
                      <a:r>
                        <a:rPr lang="tr-TR" sz="800" u="none" strike="noStrike" dirty="0">
                          <a:effectLst/>
                        </a:rPr>
                        <a:t>. İlter ÖZDEN</a:t>
                      </a:r>
                      <a:endParaRPr lang="tr-TR" sz="8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3">
                  <a:txBody>
                    <a:bodyPr/>
                    <a:lstStyle/>
                    <a:p>
                      <a:pPr algn="l" fontAlgn="b"/>
                      <a:r>
                        <a:rPr lang="tr-TR" sz="800" u="none" strike="noStrike">
                          <a:effectLst/>
                        </a:rPr>
                        <a:t>Hasarsız</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1811130609"/>
                  </a:ext>
                </a:extLst>
              </a:tr>
              <a:tr h="139029">
                <a:tc gridSpan="4">
                  <a:txBody>
                    <a:bodyPr/>
                    <a:lstStyle/>
                    <a:p>
                      <a:pPr algn="l" fontAlgn="b"/>
                      <a:r>
                        <a:rPr lang="tr-TR" sz="800" u="none" strike="noStrike">
                          <a:effectLst/>
                        </a:rPr>
                        <a:t>MESLEĞİ          :İnşaat Mühendisi</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17">
                  <a:txBody>
                    <a:bodyPr/>
                    <a:lstStyle/>
                    <a:p>
                      <a:pPr algn="l" fontAlgn="b"/>
                      <a:r>
                        <a:rPr lang="tr-TR" sz="800" u="none" strike="noStrike" dirty="0">
                          <a:effectLst/>
                        </a:rPr>
                        <a:t>MESLEĞİ          :Mimar</a:t>
                      </a:r>
                      <a:endParaRPr lang="tr-TR" sz="8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3">
                  <a:txBody>
                    <a:bodyPr/>
                    <a:lstStyle/>
                    <a:p>
                      <a:pPr algn="l" fontAlgn="b"/>
                      <a:r>
                        <a:rPr lang="tr-TR" sz="800" u="none" strike="noStrike">
                          <a:effectLst/>
                        </a:rPr>
                        <a:t>Az</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1607678395"/>
                  </a:ext>
                </a:extLst>
              </a:tr>
              <a:tr h="205476">
                <a:tc gridSpan="4">
                  <a:txBody>
                    <a:bodyPr/>
                    <a:lstStyle/>
                    <a:p>
                      <a:pPr algn="l" fontAlgn="b"/>
                      <a:r>
                        <a:rPr lang="tr-TR" sz="800" u="none" strike="noStrike">
                          <a:effectLst/>
                        </a:rPr>
                        <a:t>BİRİMİ              :İzmir Çev.Şeh.İl Müd.</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17">
                  <a:txBody>
                    <a:bodyPr/>
                    <a:lstStyle/>
                    <a:p>
                      <a:pPr algn="l" fontAlgn="b"/>
                      <a:r>
                        <a:rPr lang="tr-TR" sz="800" u="none" strike="noStrike" dirty="0">
                          <a:effectLst/>
                        </a:rPr>
                        <a:t>BİRİMİ              :İzmir Çev. </a:t>
                      </a:r>
                      <a:r>
                        <a:rPr lang="tr-TR" sz="800" u="none" strike="noStrike" dirty="0" err="1">
                          <a:effectLst/>
                        </a:rPr>
                        <a:t>Şeh</a:t>
                      </a:r>
                      <a:r>
                        <a:rPr lang="tr-TR" sz="800" u="none" strike="noStrike" dirty="0">
                          <a:effectLst/>
                        </a:rPr>
                        <a:t>. İl </a:t>
                      </a:r>
                      <a:r>
                        <a:rPr lang="tr-TR" sz="800" u="none" strike="noStrike" dirty="0" err="1">
                          <a:effectLst/>
                        </a:rPr>
                        <a:t>Müd</a:t>
                      </a:r>
                      <a:r>
                        <a:rPr lang="tr-TR" sz="800" u="none" strike="noStrike" dirty="0">
                          <a:effectLst/>
                        </a:rPr>
                        <a:t>.</a:t>
                      </a:r>
                      <a:endParaRPr lang="tr-TR" sz="8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3">
                  <a:txBody>
                    <a:bodyPr/>
                    <a:lstStyle/>
                    <a:p>
                      <a:pPr algn="l" fontAlgn="b"/>
                      <a:r>
                        <a:rPr lang="tr-TR" sz="800" u="none" strike="noStrike">
                          <a:effectLst/>
                        </a:rPr>
                        <a:t>Orta</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2725653606"/>
                  </a:ext>
                </a:extLst>
              </a:tr>
              <a:tr h="205476">
                <a:tc gridSpan="3">
                  <a:txBody>
                    <a:bodyPr/>
                    <a:lstStyle/>
                    <a:p>
                      <a:pPr algn="l" fontAlgn="b"/>
                      <a:r>
                        <a:rPr lang="tr-TR" sz="800" u="none" strike="noStrike">
                          <a:effectLst/>
                        </a:rPr>
                        <a:t>İMZASI              :……………………….</a:t>
                      </a:r>
                      <a:endParaRPr lang="tr-TR" sz="800" b="1"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17">
                  <a:txBody>
                    <a:bodyPr/>
                    <a:lstStyle/>
                    <a:p>
                      <a:pPr algn="l" fontAlgn="b"/>
                      <a:r>
                        <a:rPr lang="tr-TR" sz="800" u="none" strike="noStrike" dirty="0">
                          <a:effectLst/>
                        </a:rPr>
                        <a:t>İMZASI             :……………………………………</a:t>
                      </a:r>
                      <a:endParaRPr lang="tr-TR" sz="8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3">
                  <a:txBody>
                    <a:bodyPr/>
                    <a:lstStyle/>
                    <a:p>
                      <a:pPr algn="l" fontAlgn="b"/>
                      <a:r>
                        <a:rPr lang="tr-TR" sz="800" u="none" strike="noStrike">
                          <a:effectLst/>
                        </a:rPr>
                        <a:t>Ağır</a:t>
                      </a:r>
                      <a:endParaRPr lang="tr-TR" sz="8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3284710045"/>
                  </a:ext>
                </a:extLst>
              </a:tr>
              <a:tr h="139029">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gridSpan="2">
                  <a:txBody>
                    <a:bodyPr/>
                    <a:lstStyle/>
                    <a:p>
                      <a:endParaRPr lang="tr-TR" sz="800"/>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tc gridSpan="3">
                  <a:txBody>
                    <a:bodyPr/>
                    <a:lstStyle/>
                    <a:p>
                      <a:pPr algn="l" fontAlgn="b"/>
                      <a:r>
                        <a:rPr lang="tr-TR" sz="800" u="none" strike="noStrike" dirty="0">
                          <a:effectLst/>
                        </a:rPr>
                        <a:t>Yıkık</a:t>
                      </a:r>
                      <a:endParaRPr lang="tr-TR" sz="8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a:txBody>
                    <a:bodyPr/>
                    <a:lstStyle/>
                    <a:p>
                      <a:pPr algn="l"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a:effectLst/>
                        </a:rPr>
                        <a:t> </a:t>
                      </a:r>
                      <a:endParaRPr lang="tr-TR" sz="8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800" u="none" strike="noStrike" dirty="0">
                          <a:effectLst/>
                        </a:rPr>
                        <a:t> </a:t>
                      </a:r>
                      <a:endParaRPr lang="tr-TR" sz="8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800" b="0" i="0" u="none" strike="noStrike" dirty="0">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4162192545"/>
                  </a:ext>
                </a:extLst>
              </a:tr>
              <a:tr h="205476">
                <a:tc gridSpan="36">
                  <a:txBody>
                    <a:bodyPr/>
                    <a:lstStyle/>
                    <a:p>
                      <a:pPr algn="l" fontAlgn="b"/>
                      <a:r>
                        <a:rPr lang="tr-TR" sz="600" u="none" strike="noStrike" dirty="0">
                          <a:effectLst/>
                        </a:rPr>
                        <a:t>1 - BU TEKNİK RAPOR DAHA SONRA YAPILACAK ASIL İŞLEMLERE ESAS OLMAK ÜZERE ve HAZIRLIK İŞLEMİ MAHİYETİNDE DÜZENLENMİŞTİR.</a:t>
                      </a:r>
                      <a:endParaRPr lang="tr-TR" sz="6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700" u="none" strike="noStrike">
                          <a:effectLst/>
                        </a:rPr>
                        <a:t>K</a:t>
                      </a:r>
                      <a:endParaRPr lang="tr-TR" sz="700" b="0" i="0" u="none" strike="noStrike">
                        <a:solidFill>
                          <a:srgbClr val="000000"/>
                        </a:solidFill>
                        <a:effectLst/>
                        <a:latin typeface="Calibri" panose="020F0502020204030204" pitchFamily="34" charset="0"/>
                      </a:endParaRPr>
                    </a:p>
                  </a:txBody>
                  <a:tcPr marL="4164" marR="4164" marT="4164" marB="0" anchor="b"/>
                </a:tc>
                <a:tc gridSpan="5">
                  <a:txBody>
                    <a:bodyPr/>
                    <a:lstStyle/>
                    <a:p>
                      <a:pPr algn="l" fontAlgn="b"/>
                      <a:r>
                        <a:rPr lang="tr-TR" sz="700" u="none" strike="noStrike" dirty="0">
                          <a:effectLst/>
                        </a:rPr>
                        <a:t>:Konut</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4224010817"/>
                  </a:ext>
                </a:extLst>
              </a:tr>
              <a:tr h="122225">
                <a:tc gridSpan="36">
                  <a:txBody>
                    <a:bodyPr/>
                    <a:lstStyle/>
                    <a:p>
                      <a:pPr algn="l" fontAlgn="b"/>
                      <a:r>
                        <a:rPr lang="tr-TR" sz="600" u="none" strike="noStrike" dirty="0">
                          <a:effectLst/>
                        </a:rPr>
                        <a:t>2 - GAYRİMENKULLERİ KESİN BİR ŞEKİLDE HASARSIZ OLARAK BELİRLENENLERİN veya GAYRİMENKULLERİNİN HASAR TESPİTİ HİÇ YAPILMAYANLARIN YARGI YOLUNU GİTMEDEN ÖNCE</a:t>
                      </a:r>
                      <a:endParaRPr lang="tr-TR" sz="6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700" u="none" strike="noStrike">
                          <a:effectLst/>
                        </a:rPr>
                        <a:t>T</a:t>
                      </a:r>
                      <a:endParaRPr lang="tr-TR" sz="700" b="0" i="0" u="none" strike="noStrike">
                        <a:solidFill>
                          <a:srgbClr val="000000"/>
                        </a:solidFill>
                        <a:effectLst/>
                        <a:latin typeface="Calibri" panose="020F0502020204030204" pitchFamily="34" charset="0"/>
                      </a:endParaRPr>
                    </a:p>
                  </a:txBody>
                  <a:tcPr marL="4164" marR="4164" marT="4164" marB="0" anchor="b"/>
                </a:tc>
                <a:tc gridSpan="5">
                  <a:txBody>
                    <a:bodyPr/>
                    <a:lstStyle/>
                    <a:p>
                      <a:pPr algn="l" fontAlgn="b"/>
                      <a:r>
                        <a:rPr lang="tr-TR" sz="700" u="none" strike="noStrike" dirty="0">
                          <a:effectLst/>
                        </a:rPr>
                        <a:t>:Ticarethane</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2517137917"/>
                  </a:ext>
                </a:extLst>
              </a:tr>
              <a:tr h="122225">
                <a:tc gridSpan="36">
                  <a:txBody>
                    <a:bodyPr/>
                    <a:lstStyle/>
                    <a:p>
                      <a:pPr algn="l" fontAlgn="b"/>
                      <a:r>
                        <a:rPr lang="tr-TR" sz="600" u="none" strike="noStrike" dirty="0">
                          <a:effectLst/>
                        </a:rPr>
                        <a:t>2577 SAYILI İDARE YARGILAMA USULÜ KANUNU'NUN 10'NCU MADDESİ UYARINCA, HASAR TESPİTİ YAPTIRMAK İÇİN 30 GÜN ZARFINDA İDAREYE BAŞVURMALARI GEREKMEKTEDİR.</a:t>
                      </a:r>
                      <a:endParaRPr lang="tr-TR" sz="6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700" u="none" strike="noStrike">
                          <a:effectLst/>
                        </a:rPr>
                        <a:t>A</a:t>
                      </a:r>
                      <a:endParaRPr lang="tr-TR" sz="700" b="0" i="0" u="none" strike="noStrike">
                        <a:solidFill>
                          <a:srgbClr val="000000"/>
                        </a:solidFill>
                        <a:effectLst/>
                        <a:latin typeface="Calibri" panose="020F0502020204030204" pitchFamily="34" charset="0"/>
                      </a:endParaRPr>
                    </a:p>
                  </a:txBody>
                  <a:tcPr marL="4164" marR="4164" marT="4164" marB="0" anchor="b"/>
                </a:tc>
                <a:tc gridSpan="5">
                  <a:txBody>
                    <a:bodyPr/>
                    <a:lstStyle/>
                    <a:p>
                      <a:pPr algn="l" fontAlgn="b"/>
                      <a:r>
                        <a:rPr lang="tr-TR" sz="700" u="none" strike="noStrike" dirty="0">
                          <a:effectLst/>
                        </a:rPr>
                        <a:t>:Ahır</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1383716935"/>
                  </a:ext>
                </a:extLst>
              </a:tr>
              <a:tr h="122225">
                <a:tc gridSpan="36">
                  <a:txBody>
                    <a:bodyPr/>
                    <a:lstStyle/>
                    <a:p>
                      <a:pPr algn="l" fontAlgn="b"/>
                      <a:r>
                        <a:rPr lang="tr-TR" sz="600" u="none" strike="noStrike" dirty="0">
                          <a:effectLst/>
                        </a:rPr>
                        <a:t>3 - BU TEKNİK RAPOR GAYRİMENKULLERİN SADECE MEYDANA GELEN AFETEN DOLAYI GÖRDÜĞÜ HASARI TESPİT ETMEYE YÖNELİK OLARAK HAZIRLANMIŞ OLUP ARTÇIDEPREME VE </a:t>
                      </a:r>
                      <a:endParaRPr lang="tr-TR" sz="6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700" u="none" strike="noStrike">
                          <a:effectLst/>
                        </a:rPr>
                        <a:t>D</a:t>
                      </a:r>
                      <a:endParaRPr lang="tr-TR" sz="700" b="0" i="0" u="none" strike="noStrike">
                        <a:solidFill>
                          <a:srgbClr val="000000"/>
                        </a:solidFill>
                        <a:effectLst/>
                        <a:latin typeface="Calibri" panose="020F0502020204030204" pitchFamily="34" charset="0"/>
                      </a:endParaRPr>
                    </a:p>
                  </a:txBody>
                  <a:tcPr marL="4164" marR="4164" marT="4164" marB="0" anchor="b"/>
                </a:tc>
                <a:tc gridSpan="5">
                  <a:txBody>
                    <a:bodyPr/>
                    <a:lstStyle/>
                    <a:p>
                      <a:pPr algn="l" fontAlgn="b"/>
                      <a:r>
                        <a:rPr lang="tr-TR" sz="700" u="none" strike="noStrike" dirty="0">
                          <a:effectLst/>
                        </a:rPr>
                        <a:t>:Depo</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1554684175"/>
                  </a:ext>
                </a:extLst>
              </a:tr>
              <a:tr h="122225">
                <a:tc gridSpan="36">
                  <a:txBody>
                    <a:bodyPr/>
                    <a:lstStyle/>
                    <a:p>
                      <a:pPr algn="l" fontAlgn="b"/>
                      <a:r>
                        <a:rPr lang="tr-TR" sz="600" u="none" strike="noStrike" dirty="0">
                          <a:effectLst/>
                        </a:rPr>
                        <a:t>BİR SONRAKİ DEPREMLERE KARŞI BİNANIN DAYANIKLI OLUP OLMADIĞINI GÖSTERMEZ.</a:t>
                      </a:r>
                      <a:endParaRPr lang="tr-TR" sz="6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700" u="none" strike="noStrike">
                          <a:effectLst/>
                        </a:rPr>
                        <a:t>S</a:t>
                      </a:r>
                      <a:endParaRPr lang="tr-TR" sz="700" b="0" i="0" u="none" strike="noStrike">
                        <a:solidFill>
                          <a:srgbClr val="000000"/>
                        </a:solidFill>
                        <a:effectLst/>
                        <a:latin typeface="Calibri" panose="020F0502020204030204" pitchFamily="34" charset="0"/>
                      </a:endParaRPr>
                    </a:p>
                  </a:txBody>
                  <a:tcPr marL="4164" marR="4164" marT="4164" marB="0" anchor="b"/>
                </a:tc>
                <a:tc gridSpan="5">
                  <a:txBody>
                    <a:bodyPr/>
                    <a:lstStyle/>
                    <a:p>
                      <a:pPr algn="l" fontAlgn="b"/>
                      <a:r>
                        <a:rPr lang="tr-TR" sz="700" u="none" strike="noStrike" dirty="0">
                          <a:effectLst/>
                        </a:rPr>
                        <a:t>:Samanlık</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251989455"/>
                  </a:ext>
                </a:extLst>
              </a:tr>
              <a:tr h="122225">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2">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r>
                        <a:rPr lang="tr-TR" sz="700" u="none" strike="noStrike">
                          <a:effectLst/>
                        </a:rPr>
                        <a:t>M</a:t>
                      </a:r>
                      <a:endParaRPr lang="tr-TR" sz="700" b="0" i="0" u="none" strike="noStrike">
                        <a:solidFill>
                          <a:srgbClr val="000000"/>
                        </a:solidFill>
                        <a:effectLst/>
                        <a:latin typeface="Calibri" panose="020F0502020204030204" pitchFamily="34" charset="0"/>
                      </a:endParaRPr>
                    </a:p>
                  </a:txBody>
                  <a:tcPr marL="4164" marR="4164" marT="4164" marB="0" anchor="b"/>
                </a:tc>
                <a:tc gridSpan="5">
                  <a:txBody>
                    <a:bodyPr/>
                    <a:lstStyle/>
                    <a:p>
                      <a:pPr algn="l" fontAlgn="b"/>
                      <a:r>
                        <a:rPr lang="tr-TR" sz="700" u="none" strike="noStrike" dirty="0">
                          <a:effectLst/>
                        </a:rPr>
                        <a:t>:Metruk</a:t>
                      </a:r>
                      <a:endParaRPr lang="tr-TR" sz="700" b="0" i="0" u="none" strike="noStrike" dirty="0">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hMerge="1">
                  <a:txBody>
                    <a:bodyPr/>
                    <a:lstStyle/>
                    <a:p>
                      <a:endParaRPr lang="tr-TR"/>
                    </a:p>
                  </a:txBody>
                  <a:tcPr/>
                </a:tc>
                <a:tc hMerge="1">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1970533182"/>
                  </a:ext>
                </a:extLst>
              </a:tr>
              <a:tr h="122225">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gridSpan="2">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hMerge="1">
                  <a:txBody>
                    <a:bodyPr/>
                    <a:lstStyle/>
                    <a:p>
                      <a:endParaRPr lang="tr-TR"/>
                    </a:p>
                  </a:txBody>
                  <a:tcPr/>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a:solidFill>
                          <a:srgbClr val="000000"/>
                        </a:solidFill>
                        <a:effectLst/>
                        <a:latin typeface="Calibri" panose="020F0502020204030204" pitchFamily="34" charset="0"/>
                      </a:endParaRPr>
                    </a:p>
                  </a:txBody>
                  <a:tcPr marL="4164" marR="4164" marT="4164" marB="0" anchor="b"/>
                </a:tc>
                <a:tc>
                  <a:txBody>
                    <a:bodyPr/>
                    <a:lstStyle/>
                    <a:p>
                      <a:pPr algn="l" fontAlgn="b"/>
                      <a:endParaRPr lang="tr-TR" sz="700" b="0" i="0" u="none" strike="noStrike" dirty="0">
                        <a:solidFill>
                          <a:srgbClr val="000000"/>
                        </a:solidFill>
                        <a:effectLst/>
                        <a:latin typeface="Calibri" panose="020F0502020204030204" pitchFamily="34" charset="0"/>
                      </a:endParaRPr>
                    </a:p>
                  </a:txBody>
                  <a:tcPr marL="4164" marR="4164" marT="4164" marB="0" anchor="b"/>
                </a:tc>
                <a:extLst>
                  <a:ext uri="{0D108BD9-81ED-4DB2-BD59-A6C34878D82A}">
                    <a16:rowId xmlns:a16="http://schemas.microsoft.com/office/drawing/2014/main" val="2023399631"/>
                  </a:ext>
                </a:extLst>
              </a:tr>
            </a:tbl>
          </a:graphicData>
        </a:graphic>
      </p:graphicFrame>
    </p:spTree>
    <p:extLst>
      <p:ext uri="{BB962C8B-B14F-4D97-AF65-F5344CB8AC3E}">
        <p14:creationId xmlns:p14="http://schemas.microsoft.com/office/powerpoint/2010/main" val="3014928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822332" y="744942"/>
            <a:ext cx="4940391" cy="523220"/>
          </a:xfrm>
          <a:prstGeom prst="rect">
            <a:avLst/>
          </a:prstGeom>
          <a:noFill/>
        </p:spPr>
        <p:txBody>
          <a:bodyPr wrap="none" rtlCol="0">
            <a:spAutoFit/>
          </a:bodyPr>
          <a:lstStyle/>
          <a:p>
            <a:r>
              <a:rPr lang="tr-TR" sz="2800" b="1" dirty="0" smtClean="0">
                <a:solidFill>
                  <a:srgbClr val="FF0000"/>
                </a:solidFill>
              </a:rPr>
              <a:t>   İZMİR AFET MÜDAHALE PLANI</a:t>
            </a:r>
            <a:endParaRPr lang="tr-TR" sz="2800" b="1" dirty="0">
              <a:solidFill>
                <a:srgbClr val="FF0000"/>
              </a:solidFill>
            </a:endParaRPr>
          </a:p>
        </p:txBody>
      </p:sp>
      <p:sp>
        <p:nvSpPr>
          <p:cNvPr id="7" name="Metin kutusu 6"/>
          <p:cNvSpPr txBox="1"/>
          <p:nvPr/>
        </p:nvSpPr>
        <p:spPr>
          <a:xfrm>
            <a:off x="2020421" y="1202196"/>
            <a:ext cx="4384598" cy="461665"/>
          </a:xfrm>
          <a:prstGeom prst="rect">
            <a:avLst/>
          </a:prstGeom>
          <a:noFill/>
        </p:spPr>
        <p:txBody>
          <a:bodyPr wrap="none" rtlCol="0">
            <a:spAutoFit/>
          </a:bodyPr>
          <a:lstStyle/>
          <a:p>
            <a:r>
              <a:rPr lang="tr-TR" sz="2400" b="1" dirty="0" smtClean="0">
                <a:solidFill>
                  <a:srgbClr val="C00000"/>
                </a:solidFill>
              </a:rPr>
              <a:t>Planlama Sürecindeki Beklentiler</a:t>
            </a:r>
            <a:endParaRPr lang="tr-TR" sz="2400" b="1" dirty="0">
              <a:solidFill>
                <a:srgbClr val="C00000"/>
              </a:solidFill>
            </a:endParaRPr>
          </a:p>
        </p:txBody>
      </p:sp>
      <p:sp>
        <p:nvSpPr>
          <p:cNvPr id="9" name="Metin kutusu 8"/>
          <p:cNvSpPr txBox="1"/>
          <p:nvPr/>
        </p:nvSpPr>
        <p:spPr>
          <a:xfrm>
            <a:off x="395536" y="1753844"/>
            <a:ext cx="8460150" cy="4154984"/>
          </a:xfrm>
          <a:prstGeom prst="rect">
            <a:avLst/>
          </a:prstGeom>
          <a:noFill/>
        </p:spPr>
        <p:txBody>
          <a:bodyPr wrap="square" rtlCol="0">
            <a:spAutoFit/>
          </a:bodyPr>
          <a:lstStyle/>
          <a:p>
            <a:pPr marL="342900" indent="-342900" algn="just" fontAlgn="auto">
              <a:spcBef>
                <a:spcPts val="0"/>
              </a:spcBef>
              <a:spcAft>
                <a:spcPts val="0"/>
              </a:spcAft>
              <a:buFont typeface="Wingdings" panose="05000000000000000000" pitchFamily="2" charset="2"/>
              <a:buChar char="v"/>
              <a:defRPr/>
            </a:pPr>
            <a:r>
              <a:rPr lang="tr-TR" sz="2400" dirty="0" smtClean="0"/>
              <a:t>Planlama kapsamında belirlenen çözüm ortaklığı sorumluluğu; ulusal düzeyde Bakanlığınıza / Genel Merkezinize, yerel düzeyde de ilgili taşra teşkilatı olan siz kurum ve/veya kuruluşlara ait olup çalışmaların bu bilinçte yürütülmesi önemlidir</a:t>
            </a:r>
            <a:r>
              <a:rPr lang="tr-TR" sz="2400" dirty="0" smtClean="0"/>
              <a:t>.</a:t>
            </a:r>
          </a:p>
          <a:p>
            <a:pPr marL="342900" indent="-342900" algn="just" fontAlgn="auto">
              <a:spcBef>
                <a:spcPts val="0"/>
              </a:spcBef>
              <a:spcAft>
                <a:spcPts val="0"/>
              </a:spcAft>
              <a:buFont typeface="Wingdings" panose="05000000000000000000" pitchFamily="2" charset="2"/>
              <a:buChar char="v"/>
              <a:defRPr/>
            </a:pPr>
            <a:endParaRPr lang="tr-TR" sz="2400" dirty="0" smtClean="0"/>
          </a:p>
          <a:p>
            <a:pPr marL="342900" indent="-342900" algn="just">
              <a:buFont typeface="Wingdings" panose="05000000000000000000" pitchFamily="2" charset="2"/>
              <a:buChar char="v"/>
              <a:defRPr/>
            </a:pPr>
            <a:r>
              <a:rPr lang="tr-TR" sz="2400" dirty="0"/>
              <a:t>Planlama çalışmalarında; Bakanlıklarınız / Genel Merkezleriniz ile koordineli ve verimli çalışma için gerekli altyapı sağlanmalıdır. </a:t>
            </a:r>
            <a:endParaRPr lang="tr-TR" sz="2400" dirty="0" smtClean="0"/>
          </a:p>
          <a:p>
            <a:pPr marL="342900" indent="-342900" algn="just">
              <a:buFont typeface="Wingdings" panose="05000000000000000000" pitchFamily="2" charset="2"/>
              <a:buChar char="v"/>
              <a:defRPr/>
            </a:pPr>
            <a:endParaRPr lang="tr-TR" sz="2400" dirty="0" smtClean="0"/>
          </a:p>
          <a:p>
            <a:pPr marL="342900" indent="-342900" algn="just">
              <a:buFont typeface="Wingdings" panose="05000000000000000000" pitchFamily="2" charset="2"/>
              <a:buChar char="v"/>
              <a:defRPr/>
            </a:pPr>
            <a:r>
              <a:rPr lang="tr-TR" sz="2400" dirty="0">
                <a:cs typeface="Times New Roman" pitchFamily="18" charset="0"/>
              </a:rPr>
              <a:t>Planlama çalışmalarında destek çözüm ortakları; plan beklentileri çerçevesinde verimli bir çalışma elde edilecek şekilde sürece dahil </a:t>
            </a:r>
            <a:r>
              <a:rPr lang="tr-TR" sz="2400" dirty="0" smtClean="0">
                <a:cs typeface="Times New Roman" pitchFamily="18" charset="0"/>
              </a:rPr>
              <a:t>edilmelidir.</a:t>
            </a:r>
            <a:endParaRPr lang="tr-TR" sz="2400" dirty="0" smtClean="0"/>
          </a:p>
        </p:txBody>
      </p:sp>
      <p:sp>
        <p:nvSpPr>
          <p:cNvPr id="14" name="Metin kutusu 13"/>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2944086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79512" y="1682597"/>
            <a:ext cx="8614297" cy="4939814"/>
          </a:xfrm>
          <a:prstGeom prst="rect">
            <a:avLst/>
          </a:prstGeom>
          <a:noFill/>
        </p:spPr>
        <p:txBody>
          <a:bodyPr wrap="square" rtlCol="0">
            <a:spAutoFit/>
          </a:bodyPr>
          <a:lstStyle/>
          <a:p>
            <a:pPr marL="285750" indent="-285750" algn="just" fontAlgn="auto">
              <a:spcBef>
                <a:spcPts val="0"/>
              </a:spcBef>
              <a:spcAft>
                <a:spcPts val="0"/>
              </a:spcAft>
              <a:buFont typeface="Wingdings" panose="05000000000000000000" pitchFamily="2" charset="2"/>
              <a:buChar char="v"/>
              <a:defRPr/>
            </a:pPr>
            <a:r>
              <a:rPr lang="tr-TR" sz="2100" dirty="0" smtClean="0"/>
              <a:t>Planlama çalışmaları; sadece kurum ve/veya kuruluşunuzdaki görevli sivil savunma uzmanı ve/veya amirine bırakılacak bir çalışma değil, kurumun tamamını ilgilendiren bir çalışmadır. Dolayısıyla ekip çalışması gerektirmektedir. Bu sebeple kurum ve/veya kuruluşunuzda en az şube müdürü düzeyinde bir koordinatör başkanlığında ekip oluşturulması ve bu ekibe gerekli desteğin kurum amiri tarafından verilmesi gerekmektedir. </a:t>
            </a:r>
            <a:endParaRPr lang="tr-TR" sz="2100" dirty="0" smtClean="0"/>
          </a:p>
          <a:p>
            <a:pPr marL="285750" indent="-285750" algn="just" fontAlgn="auto">
              <a:spcBef>
                <a:spcPts val="0"/>
              </a:spcBef>
              <a:spcAft>
                <a:spcPts val="0"/>
              </a:spcAft>
              <a:buFont typeface="Wingdings" panose="05000000000000000000" pitchFamily="2" charset="2"/>
              <a:buChar char="v"/>
              <a:defRPr/>
            </a:pPr>
            <a:endParaRPr lang="tr-TR" sz="2100" dirty="0" smtClean="0"/>
          </a:p>
          <a:p>
            <a:pPr marL="285750" indent="-285750" algn="just">
              <a:buFont typeface="Wingdings" panose="05000000000000000000" pitchFamily="2" charset="2"/>
              <a:buChar char="v"/>
              <a:defRPr/>
            </a:pPr>
            <a:r>
              <a:rPr lang="tr-TR" sz="2100" dirty="0">
                <a:cs typeface="Times New Roman" pitchFamily="18" charset="0"/>
              </a:rPr>
              <a:t>Planlama çalışmalarında; görevlendirilen bu ekibin görevlendirme yazısı İzmir Çevre ve Şehircilik Müdürlüğü’ne gönderilecek, plan sürecindeki iletişim doğrudan bu ekip ile yürütülecektir</a:t>
            </a:r>
            <a:r>
              <a:rPr lang="tr-TR" sz="2100" dirty="0" smtClean="0">
                <a:cs typeface="Times New Roman" pitchFamily="18" charset="0"/>
              </a:rPr>
              <a:t>.</a:t>
            </a:r>
          </a:p>
          <a:p>
            <a:pPr marL="285750" indent="-285750" algn="just">
              <a:buFont typeface="Wingdings" panose="05000000000000000000" pitchFamily="2" charset="2"/>
              <a:buChar char="v"/>
              <a:defRPr/>
            </a:pPr>
            <a:endParaRPr lang="tr-TR" sz="2100" dirty="0" smtClean="0">
              <a:cs typeface="Times New Roman" pitchFamily="18" charset="0"/>
            </a:endParaRPr>
          </a:p>
          <a:p>
            <a:pPr marL="285750" indent="-285750" algn="just">
              <a:buFont typeface="Wingdings" panose="05000000000000000000" pitchFamily="2" charset="2"/>
              <a:buChar char="v"/>
              <a:defRPr/>
            </a:pPr>
            <a:r>
              <a:rPr lang="tr-TR" sz="2100" dirty="0"/>
              <a:t>Gerek 7269 sayılı </a:t>
            </a:r>
            <a:r>
              <a:rPr lang="tr-TR" sz="2100" dirty="0" smtClean="0"/>
              <a:t>Umumi </a:t>
            </a:r>
            <a:r>
              <a:rPr lang="tr-TR" sz="2100" dirty="0"/>
              <a:t>Hayata Müessir Afetler Dolayısıyla Alınacak Tedbirlere Dair Kanun, gerekse Afet ve Acil Durum Müdahale Hizmetleri Yönetmeliğinin </a:t>
            </a:r>
            <a:r>
              <a:rPr lang="tr-TR" sz="2100" dirty="0" smtClean="0"/>
              <a:t>Bakanlığınıza/Kurumunuza </a:t>
            </a:r>
            <a:r>
              <a:rPr lang="tr-TR" sz="2100" dirty="0"/>
              <a:t>vermiş olduğu sorumluluk ve yetkiler dikkate alınarak çalışmalar organize edilmelidir</a:t>
            </a:r>
            <a:r>
              <a:rPr lang="tr-TR" sz="2100" dirty="0" smtClean="0"/>
              <a:t>.</a:t>
            </a:r>
            <a:endParaRPr lang="tr-TR" sz="2100" dirty="0"/>
          </a:p>
        </p:txBody>
      </p:sp>
      <p:sp>
        <p:nvSpPr>
          <p:cNvPr id="14" name="Metin kutusu 13"/>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9" name="Metin kutusu 18"/>
          <p:cNvSpPr txBox="1"/>
          <p:nvPr/>
        </p:nvSpPr>
        <p:spPr>
          <a:xfrm>
            <a:off x="1822332" y="744942"/>
            <a:ext cx="4940391" cy="523220"/>
          </a:xfrm>
          <a:prstGeom prst="rect">
            <a:avLst/>
          </a:prstGeom>
          <a:noFill/>
        </p:spPr>
        <p:txBody>
          <a:bodyPr wrap="none" rtlCol="0">
            <a:spAutoFit/>
          </a:bodyPr>
          <a:lstStyle/>
          <a:p>
            <a:r>
              <a:rPr lang="tr-TR" sz="2800" b="1" dirty="0" smtClean="0">
                <a:solidFill>
                  <a:srgbClr val="FF0000"/>
                </a:solidFill>
              </a:rPr>
              <a:t>   İZMİR AFET MÜDAHALE PLANI</a:t>
            </a:r>
            <a:endParaRPr lang="tr-TR" sz="2800" b="1" dirty="0">
              <a:solidFill>
                <a:srgbClr val="FF0000"/>
              </a:solidFill>
            </a:endParaRPr>
          </a:p>
        </p:txBody>
      </p:sp>
      <p:sp>
        <p:nvSpPr>
          <p:cNvPr id="21" name="Metin kutusu 20"/>
          <p:cNvSpPr txBox="1"/>
          <p:nvPr/>
        </p:nvSpPr>
        <p:spPr>
          <a:xfrm>
            <a:off x="2020421" y="1202196"/>
            <a:ext cx="4384598" cy="461665"/>
          </a:xfrm>
          <a:prstGeom prst="rect">
            <a:avLst/>
          </a:prstGeom>
          <a:noFill/>
        </p:spPr>
        <p:txBody>
          <a:bodyPr wrap="none" rtlCol="0">
            <a:spAutoFit/>
          </a:bodyPr>
          <a:lstStyle/>
          <a:p>
            <a:r>
              <a:rPr lang="tr-TR" sz="2400" b="1" dirty="0" smtClean="0">
                <a:solidFill>
                  <a:srgbClr val="C00000"/>
                </a:solidFill>
              </a:rPr>
              <a:t>Planlama Sürecindeki Beklentiler</a:t>
            </a:r>
            <a:endParaRPr lang="tr-TR" sz="2400" b="1" dirty="0">
              <a:solidFill>
                <a:srgbClr val="C00000"/>
              </a:solidFill>
            </a:endParaRPr>
          </a:p>
        </p:txBody>
      </p:sp>
    </p:spTree>
    <p:extLst>
      <p:ext uri="{BB962C8B-B14F-4D97-AF65-F5344CB8AC3E}">
        <p14:creationId xmlns:p14="http://schemas.microsoft.com/office/powerpoint/2010/main" val="1285443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760556" y="1861284"/>
            <a:ext cx="3634906" cy="1323439"/>
          </a:xfrm>
          <a:prstGeom prst="rect">
            <a:avLst/>
          </a:prstGeom>
          <a:noFill/>
        </p:spPr>
        <p:txBody>
          <a:bodyPr wrap="none" rtlCol="0">
            <a:spAutoFit/>
          </a:bodyPr>
          <a:lstStyle/>
          <a:p>
            <a:pPr algn="ctr"/>
            <a:r>
              <a:rPr lang="tr-TR" sz="4000" b="1" dirty="0" smtClean="0">
                <a:solidFill>
                  <a:srgbClr val="0070C0"/>
                </a:solidFill>
              </a:rPr>
              <a:t>ARZ EDERİM.</a:t>
            </a:r>
          </a:p>
          <a:p>
            <a:pPr algn="ctr"/>
            <a:r>
              <a:rPr lang="tr-TR" sz="4000" b="1" dirty="0">
                <a:solidFill>
                  <a:srgbClr val="0070C0"/>
                </a:solidFill>
              </a:rPr>
              <a:t> </a:t>
            </a:r>
            <a:r>
              <a:rPr lang="tr-TR" sz="4000" b="1" dirty="0" smtClean="0">
                <a:solidFill>
                  <a:srgbClr val="0070C0"/>
                </a:solidFill>
              </a:rPr>
              <a:t>TEŞEKKÜRLER…</a:t>
            </a:r>
            <a:endParaRPr lang="tr-TR" sz="4000" b="1" dirty="0">
              <a:solidFill>
                <a:srgbClr val="0070C0"/>
              </a:solidFill>
            </a:endParaRPr>
          </a:p>
        </p:txBody>
      </p:sp>
      <p:sp>
        <p:nvSpPr>
          <p:cNvPr id="13" name="Metin kutusu 12"/>
          <p:cNvSpPr txBox="1"/>
          <p:nvPr/>
        </p:nvSpPr>
        <p:spPr>
          <a:xfrm>
            <a:off x="251520" y="6179818"/>
            <a:ext cx="4377224" cy="369332"/>
          </a:xfrm>
          <a:prstGeom prst="rect">
            <a:avLst/>
          </a:prstGeom>
          <a:noFill/>
        </p:spPr>
        <p:txBody>
          <a:bodyPr wrap="none" rtlCol="0">
            <a:spAutoFit/>
          </a:bodyPr>
          <a:lstStyle/>
          <a:p>
            <a:r>
              <a:rPr lang="tr-TR" b="1" dirty="0" smtClean="0">
                <a:solidFill>
                  <a:schemeClr val="bg1"/>
                </a:solidFill>
              </a:rPr>
              <a:t>İZMİR ÇEVRE VE ŞEHİRCİLİK İL MÜDÜRLÜĞÜ</a:t>
            </a:r>
            <a:endParaRPr lang="tr-TR" b="1" dirty="0">
              <a:solidFill>
                <a:schemeClr val="bg1"/>
              </a:solidFill>
            </a:endParaRPr>
          </a:p>
        </p:txBody>
      </p:sp>
      <p:sp>
        <p:nvSpPr>
          <p:cNvPr id="10" name="Slayt Numarası Yer Tutucusu 1"/>
          <p:cNvSpPr>
            <a:spLocks noGrp="1"/>
          </p:cNvSpPr>
          <p:nvPr>
            <p:ph type="sldNum" sz="quarter" idx="12"/>
          </p:nvPr>
        </p:nvSpPr>
        <p:spPr>
          <a:xfrm>
            <a:off x="6830888" y="6165304"/>
            <a:ext cx="2133600" cy="365125"/>
          </a:xfrm>
        </p:spPr>
        <p:txBody>
          <a:bodyPr/>
          <a:lstStyle/>
          <a:p>
            <a:fld id="{4F5F4AEF-C009-4BAB-B04C-BB7C969B5495}" type="slidenum">
              <a:rPr lang="tr-TR" sz="1600" smtClean="0">
                <a:solidFill>
                  <a:schemeClr val="bg1"/>
                </a:solidFill>
              </a:rPr>
              <a:pPr/>
              <a:t>33</a:t>
            </a:fld>
            <a:endParaRPr lang="tr-TR" sz="1600" dirty="0">
              <a:solidFill>
                <a:schemeClr val="bg1"/>
              </a:solidFill>
            </a:endParaRPr>
          </a:p>
        </p:txBody>
      </p:sp>
      <p:sp>
        <p:nvSpPr>
          <p:cNvPr id="9" name="Metin kutusu 8"/>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1" name="Resim 10"/>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Tree>
    <p:extLst>
      <p:ext uri="{BB962C8B-B14F-4D97-AF65-F5344CB8AC3E}">
        <p14:creationId xmlns:p14="http://schemas.microsoft.com/office/powerpoint/2010/main" val="4184599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3748532" y="1135106"/>
            <a:ext cx="2043123" cy="523220"/>
          </a:xfrm>
          <a:prstGeom prst="rect">
            <a:avLst/>
          </a:prstGeom>
          <a:noFill/>
        </p:spPr>
        <p:txBody>
          <a:bodyPr wrap="none" rtlCol="0">
            <a:spAutoFit/>
          </a:bodyPr>
          <a:lstStyle/>
          <a:p>
            <a:r>
              <a:rPr lang="tr-TR" sz="2800" b="1" dirty="0" smtClean="0">
                <a:solidFill>
                  <a:schemeClr val="accent6">
                    <a:lumMod val="75000"/>
                  </a:schemeClr>
                </a:solidFill>
              </a:rPr>
              <a:t>Ortaya Çıkışı</a:t>
            </a:r>
            <a:endParaRPr lang="tr-TR" sz="2800" b="1" dirty="0">
              <a:solidFill>
                <a:schemeClr val="accent6">
                  <a:lumMod val="75000"/>
                </a:schemeClr>
              </a:solidFill>
            </a:endParaRPr>
          </a:p>
        </p:txBody>
      </p:sp>
      <p:sp>
        <p:nvSpPr>
          <p:cNvPr id="10" name="Metin kutusu 9"/>
          <p:cNvSpPr txBox="1"/>
          <p:nvPr/>
        </p:nvSpPr>
        <p:spPr>
          <a:xfrm>
            <a:off x="1641918" y="1715086"/>
            <a:ext cx="7106546" cy="4985980"/>
          </a:xfrm>
          <a:prstGeom prst="rect">
            <a:avLst/>
          </a:prstGeom>
          <a:noFill/>
        </p:spPr>
        <p:txBody>
          <a:bodyPr wrap="square" rtlCol="0" anchor="ctr" anchorCtr="0">
            <a:spAutoFit/>
          </a:bodyPr>
          <a:lstStyle/>
          <a:p>
            <a:pPr algn="just"/>
            <a:r>
              <a:rPr lang="tr-TR" sz="2000" dirty="0">
                <a:solidFill>
                  <a:srgbClr val="002060"/>
                </a:solidFill>
                <a:effectLst>
                  <a:outerShdw blurRad="38100" dist="38100" dir="2700000" algn="tl">
                    <a:srgbClr val="000000">
                      <a:alpha val="43137"/>
                    </a:srgbClr>
                  </a:outerShdw>
                </a:effectLst>
              </a:rPr>
              <a:t>Bu </a:t>
            </a:r>
            <a:r>
              <a:rPr lang="tr-TR" sz="2000" dirty="0" smtClean="0">
                <a:solidFill>
                  <a:srgbClr val="002060"/>
                </a:solidFill>
                <a:effectLst>
                  <a:outerShdw blurRad="38100" dist="38100" dir="2700000" algn="tl">
                    <a:srgbClr val="000000">
                      <a:alpha val="43137"/>
                    </a:srgbClr>
                  </a:outerShdw>
                </a:effectLst>
              </a:rPr>
              <a:t>doğrultuda;</a:t>
            </a:r>
          </a:p>
          <a:p>
            <a:pPr algn="just"/>
            <a:r>
              <a:rPr lang="tr-TR" sz="2000" dirty="0" smtClean="0">
                <a:solidFill>
                  <a:srgbClr val="002060"/>
                </a:solidFill>
                <a:effectLst>
                  <a:outerShdw blurRad="38100" dist="38100" dir="2700000" algn="tl">
                    <a:srgbClr val="000000">
                      <a:alpha val="43137"/>
                    </a:srgbClr>
                  </a:outerShdw>
                </a:effectLst>
              </a:rPr>
              <a:t>Yapılan risk analizleri sonucu ortaya çıkan en kötü senaryo baz alınarak daha detaylı çalışmalar yapılması düşünülmüş, bu kapsamda Türkiye </a:t>
            </a:r>
            <a:r>
              <a:rPr lang="tr-TR" sz="2000" dirty="0">
                <a:solidFill>
                  <a:srgbClr val="002060"/>
                </a:solidFill>
                <a:effectLst>
                  <a:outerShdw blurRad="38100" dist="38100" dir="2700000" algn="tl">
                    <a:srgbClr val="000000">
                      <a:alpha val="43137"/>
                    </a:srgbClr>
                  </a:outerShdw>
                </a:effectLst>
              </a:rPr>
              <a:t>A</a:t>
            </a:r>
            <a:r>
              <a:rPr lang="tr-TR" sz="2000" dirty="0" smtClean="0">
                <a:solidFill>
                  <a:srgbClr val="002060"/>
                </a:solidFill>
                <a:effectLst>
                  <a:outerShdw blurRad="38100" dist="38100" dir="2700000" algn="tl">
                    <a:srgbClr val="000000">
                      <a:alpha val="43137"/>
                    </a:srgbClr>
                  </a:outerShdw>
                </a:effectLst>
              </a:rPr>
              <a:t>fet Müdahale Planı (TAMP) 2 yıllık bir çalışmanın sonucu olarak ortaya çıkmıştır.</a:t>
            </a:r>
          </a:p>
          <a:p>
            <a:pPr algn="just"/>
            <a:r>
              <a:rPr lang="tr-TR" sz="2000" dirty="0">
                <a:solidFill>
                  <a:srgbClr val="002060"/>
                </a:solidFill>
                <a:effectLst>
                  <a:outerShdw blurRad="38100" dist="38100" dir="2700000" algn="tl">
                    <a:srgbClr val="000000">
                      <a:alpha val="43137"/>
                    </a:srgbClr>
                  </a:outerShdw>
                </a:effectLst>
              </a:rPr>
              <a:t>Önceki planlara göre hizmet grubu sayıları artırılmış ve planların daha detaylı çalışılması hedeflenmiştir. Personel, ekipman, kaynak analizi yapılarak mevcut durumumuz bilinecek, güçlü ve zayıf yönlerimiz tespit edilecek; senaryolara göre yapılan analizlerle de kapasitemizi geliştirmek için uygulanması gereken yöntemler tespit edilecektir.</a:t>
            </a:r>
          </a:p>
          <a:p>
            <a:pPr algn="just"/>
            <a:r>
              <a:rPr lang="tr-TR" sz="2000" dirty="0">
                <a:solidFill>
                  <a:srgbClr val="002060"/>
                </a:solidFill>
                <a:effectLst>
                  <a:outerShdw blurRad="38100" dist="38100" dir="2700000" algn="tl">
                    <a:srgbClr val="000000">
                      <a:alpha val="43137"/>
                    </a:srgbClr>
                  </a:outerShdw>
                </a:effectLst>
              </a:rPr>
              <a:t>Bakanlıklar, ulusal düzeydeki planlamanın içerisine çekilerek, yerel düzeydeki planların ulusal düzey planları ile paralellik taşıması sağlanacak, olay seviyesine göre ulusal veya bölgesel entegrasyon gerektiğinde karşılaşılacak zorlukların aşılması hedeflenmektedir.</a:t>
            </a:r>
          </a:p>
          <a:p>
            <a:pPr algn="just"/>
            <a:endParaRPr lang="tr-TR" dirty="0" smtClean="0"/>
          </a:p>
        </p:txBody>
      </p:sp>
      <p:sp>
        <p:nvSpPr>
          <p:cNvPr id="19" name="Metin kutusu 18"/>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20" name="Resim 19"/>
          <p:cNvPicPr>
            <a:picLocks noChangeAspect="1"/>
          </p:cNvPicPr>
          <p:nvPr/>
        </p:nvPicPr>
        <p:blipFill rotWithShape="1">
          <a:blip r:embed="rId3"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21" name="Metin kutusu 20"/>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pic>
        <p:nvPicPr>
          <p:cNvPr id="22" name="Resi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98560" y="5298183"/>
            <a:ext cx="1137472" cy="1431551"/>
          </a:xfrm>
          <a:prstGeom prst="rect">
            <a:avLst/>
          </a:prstGeom>
        </p:spPr>
      </p:pic>
    </p:spTree>
    <p:extLst>
      <p:ext uri="{BB962C8B-B14F-4D97-AF65-F5344CB8AC3E}">
        <p14:creationId xmlns:p14="http://schemas.microsoft.com/office/powerpoint/2010/main" val="1690703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942936" y="1368262"/>
            <a:ext cx="2853153" cy="523220"/>
          </a:xfrm>
          <a:prstGeom prst="rect">
            <a:avLst/>
          </a:prstGeom>
          <a:noFill/>
        </p:spPr>
        <p:txBody>
          <a:bodyPr wrap="none" rtlCol="0">
            <a:spAutoFit/>
          </a:bodyPr>
          <a:lstStyle/>
          <a:p>
            <a:r>
              <a:rPr lang="tr-TR" sz="2800" b="1" dirty="0" smtClean="0">
                <a:solidFill>
                  <a:schemeClr val="accent6">
                    <a:lumMod val="75000"/>
                  </a:schemeClr>
                </a:solidFill>
              </a:rPr>
              <a:t>Yürürlüğe Girmesi</a:t>
            </a:r>
            <a:endParaRPr lang="tr-TR" sz="2800" b="1" dirty="0">
              <a:solidFill>
                <a:schemeClr val="accent6">
                  <a:lumMod val="75000"/>
                </a:schemeClr>
              </a:solidFill>
            </a:endParaRPr>
          </a:p>
        </p:txBody>
      </p:sp>
      <p:sp>
        <p:nvSpPr>
          <p:cNvPr id="9" name="Metin kutusu 8"/>
          <p:cNvSpPr txBox="1"/>
          <p:nvPr/>
        </p:nvSpPr>
        <p:spPr>
          <a:xfrm>
            <a:off x="539552" y="1823081"/>
            <a:ext cx="8040635" cy="3970318"/>
          </a:xfrm>
          <a:prstGeom prst="rect">
            <a:avLst/>
          </a:prstGeom>
          <a:noFill/>
        </p:spPr>
        <p:txBody>
          <a:bodyPr wrap="square" rtlCol="0">
            <a:spAutoFit/>
          </a:bodyPr>
          <a:lstStyle/>
          <a:p>
            <a:pPr algn="just"/>
            <a:r>
              <a:rPr lang="tr-TR" sz="2800" dirty="0">
                <a:solidFill>
                  <a:srgbClr val="002060"/>
                </a:solidFill>
                <a:effectLst>
                  <a:outerShdw blurRad="38100" dist="38100" dir="2700000" algn="tl">
                    <a:srgbClr val="000000">
                      <a:alpha val="43137"/>
                    </a:srgbClr>
                  </a:outerShdw>
                </a:effectLst>
              </a:rPr>
              <a:t>5902 Sayılı Afet ve Acil Durum Yönetimi Başkanlığı Teşkilat ve Görevleri Hakkında Kanun hükümleri gereğince, Afet ve Acil Durum Yönetimi Başkanlığı tarafından ilgili bakanlık, kurum ve kuruluşların katılımı ile hazırlanmış olan </a:t>
            </a:r>
            <a:r>
              <a:rPr lang="tr-TR" sz="2800" dirty="0" smtClean="0">
                <a:solidFill>
                  <a:srgbClr val="002060"/>
                </a:solidFill>
                <a:effectLst>
                  <a:outerShdw blurRad="38100" dist="38100" dir="2700000" algn="tl">
                    <a:srgbClr val="000000">
                      <a:alpha val="43137"/>
                    </a:srgbClr>
                  </a:outerShdw>
                </a:effectLst>
              </a:rPr>
              <a:t>“</a:t>
            </a:r>
            <a:r>
              <a:rPr lang="tr-TR" sz="2800" b="1" u="sng" dirty="0">
                <a:solidFill>
                  <a:srgbClr val="002060"/>
                </a:solidFill>
                <a:effectLst>
                  <a:outerShdw blurRad="38100" dist="38100" dir="2700000" algn="tl">
                    <a:srgbClr val="000000">
                      <a:alpha val="43137"/>
                    </a:srgbClr>
                  </a:outerShdw>
                </a:effectLst>
              </a:rPr>
              <a:t>Türkiye Afet Müdahale </a:t>
            </a:r>
            <a:r>
              <a:rPr lang="tr-TR" sz="2800" b="1" u="sng" dirty="0" smtClean="0">
                <a:solidFill>
                  <a:srgbClr val="002060"/>
                </a:solidFill>
                <a:effectLst>
                  <a:outerShdw blurRad="38100" dist="38100" dir="2700000" algn="tl">
                    <a:srgbClr val="000000">
                      <a:alpha val="43137"/>
                    </a:srgbClr>
                  </a:outerShdw>
                </a:effectLst>
              </a:rPr>
              <a:t>Planı (TAMP)</a:t>
            </a:r>
            <a:r>
              <a:rPr lang="tr-TR" sz="2800" dirty="0" smtClean="0">
                <a:solidFill>
                  <a:srgbClr val="002060"/>
                </a:solidFill>
                <a:effectLst>
                  <a:outerShdw blurRad="38100" dist="38100" dir="2700000" algn="tl">
                    <a:srgbClr val="000000">
                      <a:alpha val="43137"/>
                    </a:srgbClr>
                  </a:outerShdw>
                </a:effectLst>
              </a:rPr>
              <a:t>” Afet ve Acil Durum Yüksek Kurulu </a:t>
            </a:r>
            <a:r>
              <a:rPr lang="tr-TR" sz="2800" dirty="0">
                <a:solidFill>
                  <a:srgbClr val="002060"/>
                </a:solidFill>
                <a:effectLst>
                  <a:outerShdw blurRad="38100" dist="38100" dir="2700000" algn="tl">
                    <a:srgbClr val="000000">
                      <a:alpha val="43137"/>
                    </a:srgbClr>
                  </a:outerShdw>
                </a:effectLst>
              </a:rPr>
              <a:t>tarafından 20/12/2013 </a:t>
            </a:r>
            <a:r>
              <a:rPr lang="tr-TR" sz="2800" dirty="0" smtClean="0">
                <a:solidFill>
                  <a:srgbClr val="002060"/>
                </a:solidFill>
                <a:effectLst>
                  <a:outerShdw blurRad="38100" dist="38100" dir="2700000" algn="tl">
                    <a:srgbClr val="000000">
                      <a:alpha val="43137"/>
                    </a:srgbClr>
                  </a:outerShdw>
                </a:effectLst>
              </a:rPr>
              <a:t>tarih </a:t>
            </a:r>
            <a:r>
              <a:rPr lang="tr-TR" sz="2800" dirty="0">
                <a:solidFill>
                  <a:srgbClr val="002060"/>
                </a:solidFill>
                <a:effectLst>
                  <a:outerShdw blurRad="38100" dist="38100" dir="2700000" algn="tl">
                    <a:srgbClr val="000000">
                      <a:alpha val="43137"/>
                    </a:srgbClr>
                  </a:outerShdw>
                </a:effectLst>
              </a:rPr>
              <a:t>ve 2013/2 sayılı </a:t>
            </a:r>
            <a:r>
              <a:rPr lang="tr-TR" sz="2800" dirty="0" smtClean="0">
                <a:solidFill>
                  <a:srgbClr val="002060"/>
                </a:solidFill>
                <a:effectLst>
                  <a:outerShdw blurRad="38100" dist="38100" dir="2700000" algn="tl">
                    <a:srgbClr val="000000">
                      <a:alpha val="43137"/>
                    </a:srgbClr>
                  </a:outerShdw>
                </a:effectLst>
              </a:rPr>
              <a:t>karar ile onaylanmış ve 03/01/2014 tarih ve 28871 sayılı Resmi </a:t>
            </a:r>
            <a:r>
              <a:rPr lang="tr-TR" sz="2800" dirty="0" err="1" smtClean="0">
                <a:solidFill>
                  <a:srgbClr val="002060"/>
                </a:solidFill>
                <a:effectLst>
                  <a:outerShdw blurRad="38100" dist="38100" dir="2700000" algn="tl">
                    <a:srgbClr val="000000">
                      <a:alpha val="43137"/>
                    </a:srgbClr>
                  </a:outerShdw>
                </a:effectLst>
              </a:rPr>
              <a:t>Gazete’de</a:t>
            </a:r>
            <a:r>
              <a:rPr lang="tr-TR" sz="2800" dirty="0" smtClean="0">
                <a:solidFill>
                  <a:srgbClr val="002060"/>
                </a:solidFill>
                <a:effectLst>
                  <a:outerShdw blurRad="38100" dist="38100" dir="2700000" algn="tl">
                    <a:srgbClr val="000000">
                      <a:alpha val="43137"/>
                    </a:srgbClr>
                  </a:outerShdw>
                </a:effectLst>
              </a:rPr>
              <a:t> yayınlanarak yürürlüğe girmiştir.</a:t>
            </a:r>
            <a:endParaRPr lang="tr-TR" sz="2800" dirty="0">
              <a:solidFill>
                <a:srgbClr val="002060"/>
              </a:solidFill>
              <a:effectLst>
                <a:outerShdw blurRad="38100" dist="38100" dir="2700000" algn="tl">
                  <a:srgbClr val="000000">
                    <a:alpha val="43137"/>
                  </a:srgbClr>
                </a:outerShdw>
              </a:effectLst>
            </a:endParaRPr>
          </a:p>
        </p:txBody>
      </p:sp>
      <p:sp>
        <p:nvSpPr>
          <p:cNvPr id="13" name="Metin kutusu 12"/>
          <p:cNvSpPr txBox="1"/>
          <p:nvPr/>
        </p:nvSpPr>
        <p:spPr>
          <a:xfrm>
            <a:off x="251520" y="6179818"/>
            <a:ext cx="4792209" cy="369332"/>
          </a:xfrm>
          <a:prstGeom prst="rect">
            <a:avLst/>
          </a:prstGeom>
          <a:noFill/>
        </p:spPr>
        <p:txBody>
          <a:bodyPr wrap="none" rtlCol="0">
            <a:spAutoFit/>
          </a:bodyPr>
          <a:lstStyle/>
          <a:p>
            <a:r>
              <a:rPr lang="tr-TR" b="1" dirty="0" smtClean="0">
                <a:solidFill>
                  <a:schemeClr val="bg1"/>
                </a:solidFill>
              </a:rPr>
              <a:t>KÜTAHYA İL AFET VE ACİL DURUM MÜDÜRLÜĞÜ</a:t>
            </a:r>
            <a:endParaRPr lang="tr-TR" b="1" dirty="0">
              <a:solidFill>
                <a:schemeClr val="bg1"/>
              </a:solidFill>
            </a:endParaRPr>
          </a:p>
        </p:txBody>
      </p:sp>
      <p:sp>
        <p:nvSpPr>
          <p:cNvPr id="11" name="Metin kutusu 10"/>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4" name="Metin kutusu 13"/>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7704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755576" y="1823081"/>
            <a:ext cx="7824611" cy="3970318"/>
          </a:xfrm>
          <a:prstGeom prst="rect">
            <a:avLst/>
          </a:prstGeom>
          <a:noFill/>
        </p:spPr>
        <p:txBody>
          <a:bodyPr wrap="square" rtlCol="0">
            <a:spAutoFit/>
          </a:bodyPr>
          <a:lstStyle/>
          <a:p>
            <a:pPr algn="just"/>
            <a:r>
              <a:rPr lang="tr-TR" sz="2800" dirty="0" smtClean="0">
                <a:solidFill>
                  <a:srgbClr val="002060"/>
                </a:solidFill>
                <a:effectLst>
                  <a:outerShdw blurRad="38100" dist="38100" dir="2700000" algn="tl">
                    <a:srgbClr val="000000">
                      <a:alpha val="43137"/>
                    </a:srgbClr>
                  </a:outerShdw>
                </a:effectLst>
              </a:rPr>
              <a:t>Söz konusu “</a:t>
            </a:r>
            <a:r>
              <a:rPr lang="tr-TR" sz="2800" b="1" u="sng" dirty="0">
                <a:solidFill>
                  <a:srgbClr val="002060"/>
                </a:solidFill>
                <a:effectLst>
                  <a:outerShdw blurRad="38100" dist="38100" dir="2700000" algn="tl">
                    <a:srgbClr val="000000">
                      <a:alpha val="43137"/>
                    </a:srgbClr>
                  </a:outerShdw>
                </a:effectLst>
              </a:rPr>
              <a:t>Türkiye Afet Müdahale </a:t>
            </a:r>
            <a:r>
              <a:rPr lang="tr-TR" sz="2800" b="1" u="sng" dirty="0" smtClean="0">
                <a:solidFill>
                  <a:srgbClr val="002060"/>
                </a:solidFill>
                <a:effectLst>
                  <a:outerShdw blurRad="38100" dist="38100" dir="2700000" algn="tl">
                    <a:srgbClr val="000000">
                      <a:alpha val="43137"/>
                    </a:srgbClr>
                  </a:outerShdw>
                </a:effectLst>
              </a:rPr>
              <a:t>Planı (TAMP)</a:t>
            </a:r>
            <a:r>
              <a:rPr lang="tr-TR" sz="2800" dirty="0" smtClean="0">
                <a:solidFill>
                  <a:srgbClr val="002060"/>
                </a:solidFill>
                <a:effectLst>
                  <a:outerShdw blurRad="38100" dist="38100" dir="2700000" algn="tl">
                    <a:srgbClr val="000000">
                      <a:alpha val="43137"/>
                    </a:srgbClr>
                  </a:outerShdw>
                </a:effectLst>
              </a:rPr>
              <a:t>” ulusal düzey afet planlamasının ana planı olup, ulusal düzeyde hazırlanacak </a:t>
            </a:r>
            <a:r>
              <a:rPr lang="tr-TR" sz="2800" i="1" dirty="0" smtClean="0">
                <a:solidFill>
                  <a:srgbClr val="FF0000"/>
                </a:solidFill>
                <a:effectLst>
                  <a:outerShdw blurRad="38100" dist="38100" dir="2700000" algn="tl">
                    <a:srgbClr val="000000">
                      <a:alpha val="43137"/>
                    </a:srgbClr>
                  </a:outerShdw>
                </a:effectLst>
              </a:rPr>
              <a:t>26 adet  Çalışma Grubu </a:t>
            </a:r>
            <a:r>
              <a:rPr lang="tr-TR" sz="2800" dirty="0" smtClean="0">
                <a:solidFill>
                  <a:srgbClr val="002060"/>
                </a:solidFill>
                <a:effectLst>
                  <a:outerShdw blurRad="38100" dist="38100" dir="2700000" algn="tl">
                    <a:srgbClr val="000000">
                      <a:alpha val="43137"/>
                    </a:srgbClr>
                  </a:outerShdw>
                </a:effectLst>
              </a:rPr>
              <a:t>operasyon planının esaslarını belirlemektedir.</a:t>
            </a:r>
          </a:p>
          <a:p>
            <a:pPr algn="just"/>
            <a:endParaRPr lang="tr-TR" sz="2800" dirty="0" smtClean="0">
              <a:solidFill>
                <a:srgbClr val="002060"/>
              </a:solidFill>
              <a:effectLst>
                <a:outerShdw blurRad="38100" dist="38100" dir="2700000" algn="tl">
                  <a:srgbClr val="000000">
                    <a:alpha val="43137"/>
                  </a:srgbClr>
                </a:outerShdw>
              </a:effectLst>
            </a:endParaRPr>
          </a:p>
          <a:p>
            <a:pPr algn="just"/>
            <a:r>
              <a:rPr lang="tr-TR" sz="2800" dirty="0" smtClean="0">
                <a:solidFill>
                  <a:srgbClr val="002060"/>
                </a:solidFill>
                <a:effectLst>
                  <a:outerShdw blurRad="38100" dist="38100" dir="2700000" algn="tl">
                    <a:srgbClr val="000000">
                      <a:alpha val="43137"/>
                    </a:srgbClr>
                  </a:outerShdw>
                </a:effectLst>
              </a:rPr>
              <a:t>Burada </a:t>
            </a:r>
            <a:r>
              <a:rPr lang="tr-TR" sz="2800" dirty="0">
                <a:solidFill>
                  <a:srgbClr val="002060"/>
                </a:solidFill>
                <a:effectLst>
                  <a:outerShdw blurRad="38100" dist="38100" dir="2700000" algn="tl">
                    <a:srgbClr val="000000">
                      <a:alpha val="43137"/>
                    </a:srgbClr>
                  </a:outerShdw>
                </a:effectLst>
              </a:rPr>
              <a:t>2 kavram ortaya çıkmaktadır.</a:t>
            </a:r>
          </a:p>
          <a:p>
            <a:pPr algn="just"/>
            <a:endParaRPr lang="tr-TR" sz="2800" dirty="0">
              <a:solidFill>
                <a:srgbClr val="002060"/>
              </a:solidFill>
              <a:effectLst>
                <a:outerShdw blurRad="38100" dist="38100" dir="2700000" algn="tl">
                  <a:srgbClr val="000000">
                    <a:alpha val="43137"/>
                  </a:srgbClr>
                </a:outerShdw>
              </a:effectLst>
            </a:endParaRPr>
          </a:p>
          <a:p>
            <a:pPr marL="457200" indent="-457200" algn="just">
              <a:buFont typeface="Wingdings" panose="05000000000000000000" pitchFamily="2" charset="2"/>
              <a:buChar char="ü"/>
            </a:pPr>
            <a:r>
              <a:rPr lang="tr-TR" sz="2800" dirty="0" smtClean="0">
                <a:solidFill>
                  <a:srgbClr val="002060"/>
                </a:solidFill>
                <a:effectLst>
                  <a:outerShdw blurRad="38100" dist="38100" dir="2700000" algn="tl">
                    <a:srgbClr val="000000">
                      <a:alpha val="43137"/>
                    </a:srgbClr>
                  </a:outerShdw>
                </a:effectLst>
              </a:rPr>
              <a:t>Ana Plan</a:t>
            </a:r>
          </a:p>
          <a:p>
            <a:pPr marL="457200" indent="-457200" algn="just">
              <a:buFont typeface="Wingdings" panose="05000000000000000000" pitchFamily="2" charset="2"/>
              <a:buChar char="ü"/>
            </a:pPr>
            <a:r>
              <a:rPr lang="tr-TR" sz="2800" dirty="0" smtClean="0">
                <a:solidFill>
                  <a:srgbClr val="002060"/>
                </a:solidFill>
                <a:effectLst>
                  <a:outerShdw blurRad="38100" dist="38100" dir="2700000" algn="tl">
                    <a:srgbClr val="000000">
                      <a:alpha val="43137"/>
                    </a:srgbClr>
                  </a:outerShdw>
                </a:effectLst>
              </a:rPr>
              <a:t>Çalışma </a:t>
            </a:r>
            <a:r>
              <a:rPr lang="tr-TR" sz="2800" dirty="0">
                <a:solidFill>
                  <a:srgbClr val="002060"/>
                </a:solidFill>
                <a:effectLst>
                  <a:outerShdw blurRad="38100" dist="38100" dir="2700000" algn="tl">
                    <a:srgbClr val="000000">
                      <a:alpha val="43137"/>
                    </a:srgbClr>
                  </a:outerShdw>
                </a:effectLst>
              </a:rPr>
              <a:t>Grubu </a:t>
            </a:r>
            <a:r>
              <a:rPr lang="tr-TR" sz="2800" dirty="0" smtClean="0">
                <a:solidFill>
                  <a:srgbClr val="002060"/>
                </a:solidFill>
                <a:effectLst>
                  <a:outerShdw blurRad="38100" dist="38100" dir="2700000" algn="tl">
                    <a:srgbClr val="000000">
                      <a:alpha val="43137"/>
                    </a:srgbClr>
                  </a:outerShdw>
                </a:effectLst>
              </a:rPr>
              <a:t>Planı</a:t>
            </a:r>
            <a:endParaRPr lang="tr-TR" sz="2800" dirty="0">
              <a:solidFill>
                <a:srgbClr val="002060"/>
              </a:solidFill>
              <a:effectLst>
                <a:outerShdw blurRad="38100" dist="38100" dir="2700000" algn="tl">
                  <a:srgbClr val="000000">
                    <a:alpha val="43137"/>
                  </a:srgbClr>
                </a:outerShdw>
              </a:effectLst>
            </a:endParaRPr>
          </a:p>
        </p:txBody>
      </p:sp>
      <p:sp>
        <p:nvSpPr>
          <p:cNvPr id="16" name="Metin kutusu 15"/>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7" name="Resim 1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8" name="Metin kutusu 17"/>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
        <p:nvSpPr>
          <p:cNvPr id="19" name="Metin kutusu 18"/>
          <p:cNvSpPr txBox="1"/>
          <p:nvPr/>
        </p:nvSpPr>
        <p:spPr>
          <a:xfrm>
            <a:off x="2942936" y="1368262"/>
            <a:ext cx="2853153" cy="523220"/>
          </a:xfrm>
          <a:prstGeom prst="rect">
            <a:avLst/>
          </a:prstGeom>
          <a:noFill/>
        </p:spPr>
        <p:txBody>
          <a:bodyPr wrap="none" rtlCol="0">
            <a:spAutoFit/>
          </a:bodyPr>
          <a:lstStyle/>
          <a:p>
            <a:r>
              <a:rPr lang="tr-TR" sz="2800" b="1" dirty="0" smtClean="0">
                <a:solidFill>
                  <a:schemeClr val="accent6">
                    <a:lumMod val="75000"/>
                  </a:schemeClr>
                </a:solidFill>
              </a:rPr>
              <a:t>Yürürlüğe Girmesi</a:t>
            </a:r>
            <a:endParaRPr lang="tr-TR" sz="2800" b="1" dirty="0">
              <a:solidFill>
                <a:schemeClr val="accent6">
                  <a:lumMod val="75000"/>
                </a:schemeClr>
              </a:solidFill>
            </a:endParaRPr>
          </a:p>
        </p:txBody>
      </p:sp>
    </p:spTree>
    <p:extLst>
      <p:ext uri="{BB962C8B-B14F-4D97-AF65-F5344CB8AC3E}">
        <p14:creationId xmlns:p14="http://schemas.microsoft.com/office/powerpoint/2010/main" val="1211819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670697" y="1285127"/>
            <a:ext cx="4005648" cy="523220"/>
          </a:xfrm>
          <a:prstGeom prst="rect">
            <a:avLst/>
          </a:prstGeom>
          <a:noFill/>
        </p:spPr>
        <p:txBody>
          <a:bodyPr wrap="none" rtlCol="0">
            <a:spAutoFit/>
          </a:bodyPr>
          <a:lstStyle/>
          <a:p>
            <a:r>
              <a:rPr lang="tr-TR" sz="2800" b="1" dirty="0">
                <a:solidFill>
                  <a:schemeClr val="accent6">
                    <a:lumMod val="75000"/>
                  </a:schemeClr>
                </a:solidFill>
              </a:rPr>
              <a:t>Planlar Neyi İfade Ediyor?</a:t>
            </a:r>
          </a:p>
        </p:txBody>
      </p:sp>
      <p:sp>
        <p:nvSpPr>
          <p:cNvPr id="2" name="Yuvarlatılmış Dikdörtgen 1"/>
          <p:cNvSpPr/>
          <p:nvPr/>
        </p:nvSpPr>
        <p:spPr>
          <a:xfrm>
            <a:off x="1043608" y="1916832"/>
            <a:ext cx="7128792" cy="6644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2400" b="1" dirty="0" smtClean="0"/>
              <a:t>TÜRKİYE AFET MÜDAHALE PLANI (TAMP)</a:t>
            </a:r>
            <a:endParaRPr lang="tr-TR" sz="2400" b="1" dirty="0"/>
          </a:p>
        </p:txBody>
      </p:sp>
      <p:sp>
        <p:nvSpPr>
          <p:cNvPr id="3" name="Aşağı Ok 2"/>
          <p:cNvSpPr/>
          <p:nvPr/>
        </p:nvSpPr>
        <p:spPr>
          <a:xfrm>
            <a:off x="1588373" y="2708920"/>
            <a:ext cx="432048" cy="38093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29" name="Aşağı Ok 28"/>
          <p:cNvSpPr/>
          <p:nvPr/>
        </p:nvSpPr>
        <p:spPr>
          <a:xfrm>
            <a:off x="6516216" y="2708920"/>
            <a:ext cx="432048" cy="38093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30" name="Yuvarlatılmış Dikdörtgen 29"/>
          <p:cNvSpPr/>
          <p:nvPr/>
        </p:nvSpPr>
        <p:spPr>
          <a:xfrm>
            <a:off x="642349" y="3141128"/>
            <a:ext cx="2324096" cy="4320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400" b="1" dirty="0" smtClean="0"/>
              <a:t>ULUSAL DÜZEY</a:t>
            </a:r>
            <a:endParaRPr lang="tr-TR" sz="2400" b="1" dirty="0"/>
          </a:p>
        </p:txBody>
      </p:sp>
      <p:sp>
        <p:nvSpPr>
          <p:cNvPr id="31" name="Yuvarlatılmış Dikdörtgen 30"/>
          <p:cNvSpPr/>
          <p:nvPr/>
        </p:nvSpPr>
        <p:spPr>
          <a:xfrm>
            <a:off x="4283968" y="3145883"/>
            <a:ext cx="4464496"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b="1" dirty="0" smtClean="0"/>
              <a:t>YEREL DÜZEY</a:t>
            </a:r>
            <a:endParaRPr lang="tr-TR" sz="2400" b="1" dirty="0"/>
          </a:p>
        </p:txBody>
      </p:sp>
      <p:sp>
        <p:nvSpPr>
          <p:cNvPr id="10" name="Oval 9"/>
          <p:cNvSpPr/>
          <p:nvPr/>
        </p:nvSpPr>
        <p:spPr>
          <a:xfrm>
            <a:off x="539552" y="3717191"/>
            <a:ext cx="2592288" cy="183313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200" b="1" dirty="0" smtClean="0"/>
              <a:t>Ulusal Düzey Çalışma Grubu Planları</a:t>
            </a:r>
            <a:endParaRPr lang="tr-TR" sz="2200" b="1" dirty="0"/>
          </a:p>
        </p:txBody>
      </p:sp>
      <p:sp>
        <p:nvSpPr>
          <p:cNvPr id="32" name="Oval 31"/>
          <p:cNvSpPr/>
          <p:nvPr/>
        </p:nvSpPr>
        <p:spPr>
          <a:xfrm>
            <a:off x="4139952" y="3717192"/>
            <a:ext cx="2160240" cy="1639270"/>
          </a:xfrm>
          <a:prstGeom prst="ellips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tr-TR" sz="2400" b="1" dirty="0" smtClean="0"/>
              <a:t>İl Afet Müdahale Planları</a:t>
            </a:r>
            <a:endParaRPr lang="tr-TR" sz="2400" b="1" dirty="0"/>
          </a:p>
        </p:txBody>
      </p:sp>
      <p:sp>
        <p:nvSpPr>
          <p:cNvPr id="33" name="Oval 32"/>
          <p:cNvSpPr/>
          <p:nvPr/>
        </p:nvSpPr>
        <p:spPr>
          <a:xfrm>
            <a:off x="6516217" y="3717191"/>
            <a:ext cx="2329464" cy="1639271"/>
          </a:xfrm>
          <a:prstGeom prst="ellipse">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tr-TR" sz="2000" b="1" dirty="0" smtClean="0"/>
              <a:t>Yerel Düzey Çalışma Grubu Operasyon Planları</a:t>
            </a:r>
            <a:endParaRPr lang="tr-TR" sz="2000" b="1" dirty="0"/>
          </a:p>
        </p:txBody>
      </p:sp>
      <p:sp>
        <p:nvSpPr>
          <p:cNvPr id="22" name="Köşeli Çift Ayraç 21"/>
          <p:cNvSpPr/>
          <p:nvPr/>
        </p:nvSpPr>
        <p:spPr>
          <a:xfrm rot="5400000">
            <a:off x="6165473" y="4915118"/>
            <a:ext cx="532262" cy="1414952"/>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solidFill>
                <a:schemeClr val="tx1"/>
              </a:solidFill>
            </a:endParaRPr>
          </a:p>
        </p:txBody>
      </p:sp>
      <p:sp>
        <p:nvSpPr>
          <p:cNvPr id="34" name="Metin kutusu 33"/>
          <p:cNvSpPr txBox="1"/>
          <p:nvPr/>
        </p:nvSpPr>
        <p:spPr>
          <a:xfrm>
            <a:off x="5608060" y="5850984"/>
            <a:ext cx="1760418" cy="830997"/>
          </a:xfrm>
          <a:prstGeom prst="rect">
            <a:avLst/>
          </a:prstGeom>
          <a:noFill/>
        </p:spPr>
        <p:txBody>
          <a:bodyPr wrap="none" rtlCol="0">
            <a:spAutoFit/>
          </a:bodyPr>
          <a:lstStyle/>
          <a:p>
            <a:r>
              <a:rPr lang="tr-TR" sz="4800" b="1" dirty="0" smtClean="0">
                <a:solidFill>
                  <a:schemeClr val="accent4"/>
                </a:solidFill>
                <a:effectLst>
                  <a:outerShdw blurRad="38100" dist="38100" dir="2700000" algn="tl">
                    <a:srgbClr val="000000">
                      <a:alpha val="43137"/>
                    </a:srgbClr>
                  </a:outerShdw>
                </a:effectLst>
              </a:rPr>
              <a:t>KAMP</a:t>
            </a:r>
            <a:endParaRPr lang="tr-TR" b="1" dirty="0">
              <a:solidFill>
                <a:schemeClr val="accent4"/>
              </a:solidFill>
              <a:effectLst>
                <a:outerShdw blurRad="38100" dist="38100" dir="2700000" algn="tl">
                  <a:srgbClr val="000000">
                    <a:alpha val="43137"/>
                  </a:srgbClr>
                </a:outerShdw>
              </a:effectLst>
            </a:endParaRPr>
          </a:p>
        </p:txBody>
      </p:sp>
      <p:sp>
        <p:nvSpPr>
          <p:cNvPr id="17" name="Metin kutusu 16"/>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8" name="Resim 17"/>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20" name="Metin kutusu 19"/>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99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10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0-#ppt_h/2"/>
                                          </p:val>
                                        </p:tav>
                                        <p:tav tm="100000">
                                          <p:val>
                                            <p:strVal val="#ppt_y"/>
                                          </p:val>
                                        </p:tav>
                                      </p:tavLst>
                                    </p:anim>
                                  </p:childTnLst>
                                </p:cTn>
                              </p:par>
                            </p:childTnLst>
                          </p:cTn>
                        </p:par>
                        <p:par>
                          <p:cTn id="29" fill="hold">
                            <p:stCondLst>
                              <p:cond delay="4500"/>
                            </p:stCondLst>
                            <p:childTnLst>
                              <p:par>
                                <p:cTn id="30" presetID="2" presetClass="entr" presetSubtype="1"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0-#ppt_h/2"/>
                                          </p:val>
                                        </p:tav>
                                        <p:tav tm="100000">
                                          <p:val>
                                            <p:strVal val="#ppt_y"/>
                                          </p:val>
                                        </p:tav>
                                      </p:tavLst>
                                    </p:anim>
                                  </p:childTnLst>
                                </p:cTn>
                              </p:par>
                            </p:childTnLst>
                          </p:cTn>
                        </p:par>
                        <p:par>
                          <p:cTn id="34" fill="hold">
                            <p:stCondLst>
                              <p:cond delay="5000"/>
                            </p:stCondLst>
                            <p:childTnLst>
                              <p:par>
                                <p:cTn id="35" presetID="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0-#ppt_h/2"/>
                                          </p:val>
                                        </p:tav>
                                        <p:tav tm="100000">
                                          <p:val>
                                            <p:strVal val="#ppt_y"/>
                                          </p:val>
                                        </p:tav>
                                      </p:tavLst>
                                    </p:anim>
                                  </p:childTnLst>
                                </p:cTn>
                              </p:par>
                            </p:childTnLst>
                          </p:cTn>
                        </p:par>
                        <p:par>
                          <p:cTn id="39" fill="hold">
                            <p:stCondLst>
                              <p:cond delay="5500"/>
                            </p:stCondLst>
                            <p:childTnLst>
                              <p:par>
                                <p:cTn id="40" presetID="2" presetClass="entr" presetSubtype="1"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1" fill="hold" grpId="0" nodeType="afterEffect">
                                  <p:stCondLst>
                                    <p:cond delay="10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childTnLst>
                          </p:cTn>
                        </p:par>
                        <p:par>
                          <p:cTn id="49" fill="hold">
                            <p:stCondLst>
                              <p:cond delay="7500"/>
                            </p:stCondLst>
                            <p:childTnLst>
                              <p:par>
                                <p:cTn id="50" presetID="2" presetClass="entr" presetSubtype="1"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0-#ppt_h/2"/>
                                          </p:val>
                                        </p:tav>
                                        <p:tav tm="100000">
                                          <p:val>
                                            <p:strVal val="#ppt_y"/>
                                          </p:val>
                                        </p:tav>
                                      </p:tavLst>
                                    </p:anim>
                                  </p:childTnLst>
                                </p:cTn>
                              </p:par>
                            </p:childTnLst>
                          </p:cTn>
                        </p:par>
                        <p:par>
                          <p:cTn id="54" fill="hold">
                            <p:stCondLst>
                              <p:cond delay="8000"/>
                            </p:stCondLst>
                            <p:childTnLst>
                              <p:par>
                                <p:cTn id="55" presetID="6" presetClass="emph" presetSubtype="0" fill="hold" grpId="1" nodeType="afterEffect">
                                  <p:stCondLst>
                                    <p:cond delay="0"/>
                                  </p:stCondLst>
                                  <p:childTnLst>
                                    <p:animScale>
                                      <p:cBhvr>
                                        <p:cTn id="56" dur="500" fill="hold"/>
                                        <p:tgtEl>
                                          <p:spTgt spid="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9" grpId="0" animBg="1"/>
      <p:bldP spid="30" grpId="0" animBg="1"/>
      <p:bldP spid="31" grpId="0" animBg="1"/>
      <p:bldP spid="10" grpId="0" animBg="1"/>
      <p:bldP spid="32" grpId="0" animBg="1"/>
      <p:bldP spid="33" grpId="0" animBg="1"/>
      <p:bldP spid="22" grpId="0" animBg="1"/>
      <p:bldP spid="34" grpId="0"/>
      <p:bldP spid="3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4004804" y="1284663"/>
            <a:ext cx="2707793" cy="523220"/>
          </a:xfrm>
          <a:prstGeom prst="rect">
            <a:avLst/>
          </a:prstGeom>
          <a:noFill/>
        </p:spPr>
        <p:txBody>
          <a:bodyPr wrap="none" rtlCol="0">
            <a:spAutoFit/>
          </a:bodyPr>
          <a:lstStyle/>
          <a:p>
            <a:r>
              <a:rPr lang="tr-TR" sz="2800" b="1" dirty="0">
                <a:solidFill>
                  <a:schemeClr val="accent6">
                    <a:lumMod val="75000"/>
                  </a:schemeClr>
                </a:solidFill>
              </a:rPr>
              <a:t>Amaç ve Kapsam</a:t>
            </a:r>
          </a:p>
        </p:txBody>
      </p:sp>
      <p:sp>
        <p:nvSpPr>
          <p:cNvPr id="9" name="Metin kutusu 8"/>
          <p:cNvSpPr txBox="1"/>
          <p:nvPr/>
        </p:nvSpPr>
        <p:spPr>
          <a:xfrm>
            <a:off x="2123729" y="1912764"/>
            <a:ext cx="6408712" cy="2308324"/>
          </a:xfrm>
          <a:prstGeom prst="rect">
            <a:avLst/>
          </a:prstGeom>
          <a:noFill/>
        </p:spPr>
        <p:txBody>
          <a:bodyPr wrap="square" rtlCol="0" anchor="ctr" anchorCtr="0">
            <a:spAutoFit/>
          </a:bodyPr>
          <a:lstStyle/>
          <a:p>
            <a:pPr algn="just"/>
            <a:r>
              <a:rPr lang="tr-TR" sz="2400" dirty="0">
                <a:solidFill>
                  <a:srgbClr val="002060"/>
                </a:solidFill>
                <a:effectLst>
                  <a:outerShdw blurRad="38100" dist="38100" dir="2700000" algn="tl">
                    <a:srgbClr val="000000">
                      <a:alpha val="43137"/>
                    </a:srgbClr>
                  </a:outerShdw>
                </a:effectLst>
              </a:rPr>
              <a:t>Afet ve acil durumlara ilişkin müdahale çalışmalarında görev </a:t>
            </a:r>
            <a:r>
              <a:rPr lang="tr-TR" sz="2400" dirty="0" smtClean="0">
                <a:solidFill>
                  <a:srgbClr val="002060"/>
                </a:solidFill>
                <a:effectLst>
                  <a:outerShdw blurRad="38100" dist="38100" dir="2700000" algn="tl">
                    <a:srgbClr val="000000">
                      <a:alpha val="43137"/>
                    </a:srgbClr>
                  </a:outerShdw>
                </a:effectLst>
              </a:rPr>
              <a:t>alacak </a:t>
            </a:r>
            <a:r>
              <a:rPr lang="tr-TR" sz="2400" dirty="0">
                <a:solidFill>
                  <a:srgbClr val="002060"/>
                </a:solidFill>
                <a:effectLst>
                  <a:outerShdw blurRad="38100" dist="38100" dir="2700000" algn="tl">
                    <a:srgbClr val="000000">
                      <a:alpha val="43137"/>
                    </a:srgbClr>
                  </a:outerShdw>
                </a:effectLst>
              </a:rPr>
              <a:t>hizmet grupları ve koordinasyon birimlerine ait rolleri </a:t>
            </a:r>
            <a:r>
              <a:rPr lang="tr-TR" sz="2400" dirty="0" smtClean="0">
                <a:solidFill>
                  <a:srgbClr val="002060"/>
                </a:solidFill>
                <a:effectLst>
                  <a:outerShdw blurRad="38100" dist="38100" dir="2700000" algn="tl">
                    <a:srgbClr val="000000">
                      <a:alpha val="43137"/>
                    </a:srgbClr>
                  </a:outerShdw>
                </a:effectLst>
              </a:rPr>
              <a:t>ve </a:t>
            </a:r>
            <a:r>
              <a:rPr lang="tr-TR" sz="2400" dirty="0">
                <a:solidFill>
                  <a:srgbClr val="002060"/>
                </a:solidFill>
                <a:effectLst>
                  <a:outerShdw blurRad="38100" dist="38100" dir="2700000" algn="tl">
                    <a:srgbClr val="000000">
                      <a:alpha val="43137"/>
                    </a:srgbClr>
                  </a:outerShdw>
                </a:effectLst>
              </a:rPr>
              <a:t>sorumlulukları tanımlamak, afet öncesi, sırası ve </a:t>
            </a:r>
            <a:r>
              <a:rPr lang="tr-TR" sz="2400" dirty="0" smtClean="0">
                <a:solidFill>
                  <a:srgbClr val="002060"/>
                </a:solidFill>
                <a:effectLst>
                  <a:outerShdw blurRad="38100" dist="38100" dir="2700000" algn="tl">
                    <a:srgbClr val="000000">
                      <a:alpha val="43137"/>
                    </a:srgbClr>
                  </a:outerShdw>
                </a:effectLst>
              </a:rPr>
              <a:t>sonrasındaki </a:t>
            </a:r>
            <a:r>
              <a:rPr lang="tr-TR" sz="2400" dirty="0">
                <a:solidFill>
                  <a:srgbClr val="002060"/>
                </a:solidFill>
                <a:effectLst>
                  <a:outerShdw blurRad="38100" dist="38100" dir="2700000" algn="tl">
                    <a:srgbClr val="000000">
                      <a:alpha val="43137"/>
                    </a:srgbClr>
                  </a:outerShdw>
                </a:effectLst>
              </a:rPr>
              <a:t>müdahale planlamasının temel prensiplerini </a:t>
            </a:r>
            <a:r>
              <a:rPr lang="tr-TR" sz="2400" dirty="0" smtClean="0">
                <a:solidFill>
                  <a:srgbClr val="002060"/>
                </a:solidFill>
                <a:effectLst>
                  <a:outerShdw blurRad="38100" dist="38100" dir="2700000" algn="tl">
                    <a:srgbClr val="000000">
                      <a:alpha val="43137"/>
                    </a:srgbClr>
                  </a:outerShdw>
                </a:effectLst>
              </a:rPr>
              <a:t>belirlemektir</a:t>
            </a:r>
            <a:r>
              <a:rPr lang="tr-TR" sz="2400" dirty="0">
                <a:solidFill>
                  <a:srgbClr val="002060"/>
                </a:solidFill>
                <a:effectLst>
                  <a:outerShdw blurRad="38100" dist="38100" dir="2700000" algn="tl">
                    <a:srgbClr val="000000">
                      <a:alpha val="43137"/>
                    </a:srgbClr>
                  </a:outerShdw>
                </a:effectLst>
              </a:rPr>
              <a:t>. </a:t>
            </a:r>
          </a:p>
        </p:txBody>
      </p:sp>
      <p:sp>
        <p:nvSpPr>
          <p:cNvPr id="10" name="Metin kutusu 9"/>
          <p:cNvSpPr txBox="1"/>
          <p:nvPr/>
        </p:nvSpPr>
        <p:spPr>
          <a:xfrm>
            <a:off x="2123730" y="4667652"/>
            <a:ext cx="6593570" cy="1569660"/>
          </a:xfrm>
          <a:prstGeom prst="rect">
            <a:avLst/>
          </a:prstGeom>
          <a:noFill/>
        </p:spPr>
        <p:txBody>
          <a:bodyPr wrap="square" rtlCol="0">
            <a:spAutoFit/>
          </a:bodyPr>
          <a:lstStyle/>
          <a:p>
            <a:pPr algn="just"/>
            <a:r>
              <a:rPr lang="tr-TR" sz="2400" dirty="0">
                <a:solidFill>
                  <a:srgbClr val="002060"/>
                </a:solidFill>
                <a:effectLst>
                  <a:outerShdw blurRad="38100" dist="38100" dir="2700000" algn="tl">
                    <a:srgbClr val="000000">
                      <a:alpha val="43137"/>
                    </a:srgbClr>
                  </a:outerShdw>
                </a:effectLst>
              </a:rPr>
              <a:t>TAMP, ülkemizde </a:t>
            </a:r>
            <a:r>
              <a:rPr lang="tr-TR" sz="2400" dirty="0" smtClean="0">
                <a:solidFill>
                  <a:srgbClr val="002060"/>
                </a:solidFill>
                <a:effectLst>
                  <a:outerShdw blurRad="38100" dist="38100" dir="2700000" algn="tl">
                    <a:srgbClr val="000000">
                      <a:alpha val="43137"/>
                    </a:srgbClr>
                  </a:outerShdw>
                </a:effectLst>
              </a:rPr>
              <a:t>yaşanabilecek </a:t>
            </a:r>
            <a:r>
              <a:rPr lang="tr-TR" sz="2400" dirty="0">
                <a:solidFill>
                  <a:srgbClr val="002060"/>
                </a:solidFill>
                <a:effectLst>
                  <a:outerShdw blurRad="38100" dist="38100" dir="2700000" algn="tl">
                    <a:srgbClr val="000000">
                      <a:alpha val="43137"/>
                    </a:srgbClr>
                  </a:outerShdw>
                </a:effectLst>
              </a:rPr>
              <a:t>her tür ve ölçekte, afet ve acil </a:t>
            </a:r>
            <a:r>
              <a:rPr lang="tr-TR" sz="2400" dirty="0" smtClean="0">
                <a:solidFill>
                  <a:srgbClr val="002060"/>
                </a:solidFill>
                <a:effectLst>
                  <a:outerShdw blurRad="38100" dist="38100" dir="2700000" algn="tl">
                    <a:srgbClr val="000000">
                      <a:alpha val="43137"/>
                    </a:srgbClr>
                  </a:outerShdw>
                </a:effectLst>
              </a:rPr>
              <a:t>durumlara </a:t>
            </a:r>
            <a:r>
              <a:rPr lang="tr-TR" sz="2400" dirty="0">
                <a:solidFill>
                  <a:srgbClr val="002060"/>
                </a:solidFill>
                <a:effectLst>
                  <a:outerShdw blurRad="38100" dist="38100" dir="2700000" algn="tl">
                    <a:srgbClr val="000000">
                      <a:alpha val="43137"/>
                    </a:srgbClr>
                  </a:outerShdw>
                </a:effectLst>
              </a:rPr>
              <a:t>müdahalede görev alacak, bakanlık, </a:t>
            </a:r>
            <a:r>
              <a:rPr lang="tr-TR" sz="2400" dirty="0" smtClean="0">
                <a:solidFill>
                  <a:srgbClr val="002060"/>
                </a:solidFill>
                <a:effectLst>
                  <a:outerShdw blurRad="38100" dist="38100" dir="2700000" algn="tl">
                    <a:srgbClr val="000000">
                      <a:alpha val="43137"/>
                    </a:srgbClr>
                  </a:outerShdw>
                </a:effectLst>
              </a:rPr>
              <a:t>kamu kurum </a:t>
            </a:r>
            <a:r>
              <a:rPr lang="tr-TR" sz="2400" dirty="0">
                <a:solidFill>
                  <a:srgbClr val="002060"/>
                </a:solidFill>
                <a:effectLst>
                  <a:outerShdw blurRad="38100" dist="38100" dir="2700000" algn="tl">
                    <a:srgbClr val="000000">
                      <a:alpha val="43137"/>
                    </a:srgbClr>
                  </a:outerShdw>
                </a:effectLst>
              </a:rPr>
              <a:t>ve </a:t>
            </a:r>
            <a:r>
              <a:rPr lang="tr-TR" sz="2400" dirty="0" smtClean="0">
                <a:solidFill>
                  <a:srgbClr val="002060"/>
                </a:solidFill>
                <a:effectLst>
                  <a:outerShdw blurRad="38100" dist="38100" dir="2700000" algn="tl">
                    <a:srgbClr val="000000">
                      <a:alpha val="43137"/>
                    </a:srgbClr>
                  </a:outerShdw>
                </a:effectLst>
              </a:rPr>
              <a:t>kuruluşları, </a:t>
            </a:r>
            <a:r>
              <a:rPr lang="tr-TR" sz="2400" dirty="0">
                <a:solidFill>
                  <a:srgbClr val="002060"/>
                </a:solidFill>
                <a:effectLst>
                  <a:outerShdw blurRad="38100" dist="38100" dir="2700000" algn="tl">
                    <a:srgbClr val="000000">
                      <a:alpha val="43137"/>
                    </a:srgbClr>
                  </a:outerShdw>
                </a:effectLst>
              </a:rPr>
              <a:t>özel kuruluşlar, STK’lar ve gerçek kişileri kapsar. </a:t>
            </a:r>
          </a:p>
        </p:txBody>
      </p:sp>
      <p:sp>
        <p:nvSpPr>
          <p:cNvPr id="2" name="Sağ Ok 1"/>
          <p:cNvSpPr/>
          <p:nvPr/>
        </p:nvSpPr>
        <p:spPr>
          <a:xfrm>
            <a:off x="284266" y="2632876"/>
            <a:ext cx="1584176" cy="73260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000" b="1" dirty="0" smtClean="0">
                <a:solidFill>
                  <a:srgbClr val="C00000"/>
                </a:solidFill>
              </a:rPr>
              <a:t>Amaç</a:t>
            </a:r>
            <a:endParaRPr lang="tr-TR" b="1" dirty="0">
              <a:solidFill>
                <a:srgbClr val="C00000"/>
              </a:solidFill>
            </a:endParaRPr>
          </a:p>
        </p:txBody>
      </p:sp>
      <p:sp>
        <p:nvSpPr>
          <p:cNvPr id="14" name="Sağ Ok 13"/>
          <p:cNvSpPr/>
          <p:nvPr/>
        </p:nvSpPr>
        <p:spPr>
          <a:xfrm>
            <a:off x="312254" y="4763014"/>
            <a:ext cx="1584176" cy="73260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000" b="1" dirty="0" smtClean="0">
                <a:solidFill>
                  <a:srgbClr val="C00000"/>
                </a:solidFill>
              </a:rPr>
              <a:t>Kapsam</a:t>
            </a:r>
            <a:endParaRPr lang="tr-TR" b="1" dirty="0">
              <a:solidFill>
                <a:srgbClr val="C00000"/>
              </a:solidFill>
            </a:endParaRPr>
          </a:p>
        </p:txBody>
      </p:sp>
      <p:sp>
        <p:nvSpPr>
          <p:cNvPr id="16" name="Metin kutusu 15"/>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17" name="Resim 16"/>
          <p:cNvPicPr>
            <a:picLocks noChangeAspect="1"/>
          </p:cNvPicPr>
          <p:nvPr/>
        </p:nvPicPr>
        <p:blipFill rotWithShape="1">
          <a:blip r:embed="rId2"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18" name="Metin kutusu 17"/>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4965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4067944" y="1154303"/>
            <a:ext cx="1474058" cy="523220"/>
          </a:xfrm>
          <a:prstGeom prst="rect">
            <a:avLst/>
          </a:prstGeom>
          <a:noFill/>
        </p:spPr>
        <p:txBody>
          <a:bodyPr wrap="none" rtlCol="0">
            <a:spAutoFit/>
          </a:bodyPr>
          <a:lstStyle/>
          <a:p>
            <a:r>
              <a:rPr lang="tr-TR" sz="2800" b="1" dirty="0">
                <a:solidFill>
                  <a:schemeClr val="accent6">
                    <a:lumMod val="75000"/>
                  </a:schemeClr>
                </a:solidFill>
              </a:rPr>
              <a:t>Hedefler</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819153"/>
            <a:ext cx="314325" cy="314325"/>
          </a:xfrm>
          <a:prstGeom prst="rect">
            <a:avLst/>
          </a:prstGeom>
        </p:spPr>
      </p:pic>
      <p:sp>
        <p:nvSpPr>
          <p:cNvPr id="9" name="Metin kutusu 8"/>
          <p:cNvSpPr txBox="1"/>
          <p:nvPr/>
        </p:nvSpPr>
        <p:spPr>
          <a:xfrm>
            <a:off x="1501948" y="1791649"/>
            <a:ext cx="6104719" cy="369332"/>
          </a:xfrm>
          <a:prstGeom prst="rect">
            <a:avLst/>
          </a:prstGeom>
          <a:noFill/>
        </p:spPr>
        <p:txBody>
          <a:bodyPr wrap="square" rtlCol="0">
            <a:spAutoFit/>
          </a:bodyPr>
          <a:lstStyle/>
          <a:p>
            <a:pPr algn="just"/>
            <a:r>
              <a:rPr lang="tr-TR" u="sng" dirty="0"/>
              <a:t>Hayat kurtarmak </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811" y="2798933"/>
            <a:ext cx="314325" cy="314325"/>
          </a:xfrm>
          <a:prstGeom prst="rect">
            <a:avLst/>
          </a:prstGeom>
        </p:spPr>
      </p:pic>
      <p:sp>
        <p:nvSpPr>
          <p:cNvPr id="14" name="Metin kutusu 13"/>
          <p:cNvSpPr txBox="1"/>
          <p:nvPr/>
        </p:nvSpPr>
        <p:spPr>
          <a:xfrm>
            <a:off x="1501949" y="2290712"/>
            <a:ext cx="7332177" cy="369332"/>
          </a:xfrm>
          <a:prstGeom prst="rect">
            <a:avLst/>
          </a:prstGeom>
          <a:noFill/>
        </p:spPr>
        <p:txBody>
          <a:bodyPr wrap="square" rtlCol="0">
            <a:spAutoFit/>
          </a:bodyPr>
          <a:lstStyle/>
          <a:p>
            <a:pPr algn="just"/>
            <a:r>
              <a:rPr lang="tr-TR" dirty="0"/>
              <a:t>Kesintiye uğrayan hayatı ve faaliyetleri en kısa sürede normale döndürmek </a:t>
            </a:r>
          </a:p>
        </p:txBody>
      </p:sp>
      <p:sp>
        <p:nvSpPr>
          <p:cNvPr id="15" name="Metin kutusu 14"/>
          <p:cNvSpPr txBox="1"/>
          <p:nvPr/>
        </p:nvSpPr>
        <p:spPr>
          <a:xfrm>
            <a:off x="1501946" y="2780928"/>
            <a:ext cx="7030494" cy="369332"/>
          </a:xfrm>
          <a:prstGeom prst="rect">
            <a:avLst/>
          </a:prstGeom>
          <a:noFill/>
        </p:spPr>
        <p:txBody>
          <a:bodyPr wrap="square" rtlCol="0">
            <a:spAutoFit/>
          </a:bodyPr>
          <a:lstStyle/>
          <a:p>
            <a:pPr algn="just"/>
            <a:r>
              <a:rPr lang="tr-TR" dirty="0"/>
              <a:t>Müdahale çalışmalarını hızlı ve planlı bir şekilde gerçekleştirmek </a:t>
            </a:r>
          </a:p>
        </p:txBody>
      </p:sp>
      <p:sp>
        <p:nvSpPr>
          <p:cNvPr id="16" name="Metin kutusu 15"/>
          <p:cNvSpPr txBox="1"/>
          <p:nvPr/>
        </p:nvSpPr>
        <p:spPr>
          <a:xfrm>
            <a:off x="1501947" y="3279991"/>
            <a:ext cx="6104719" cy="369332"/>
          </a:xfrm>
          <a:prstGeom prst="rect">
            <a:avLst/>
          </a:prstGeom>
          <a:noFill/>
        </p:spPr>
        <p:txBody>
          <a:bodyPr wrap="square" rtlCol="0">
            <a:spAutoFit/>
          </a:bodyPr>
          <a:lstStyle/>
          <a:p>
            <a:pPr algn="just"/>
            <a:r>
              <a:rPr lang="tr-TR" dirty="0"/>
              <a:t>Halk sağlığını korumak ve sürdürmek </a:t>
            </a:r>
          </a:p>
        </p:txBody>
      </p:sp>
      <p:sp>
        <p:nvSpPr>
          <p:cNvPr id="17" name="Metin kutusu 16"/>
          <p:cNvSpPr txBox="1"/>
          <p:nvPr/>
        </p:nvSpPr>
        <p:spPr>
          <a:xfrm>
            <a:off x="1501948" y="3775864"/>
            <a:ext cx="6104719" cy="369332"/>
          </a:xfrm>
          <a:prstGeom prst="rect">
            <a:avLst/>
          </a:prstGeom>
          <a:noFill/>
        </p:spPr>
        <p:txBody>
          <a:bodyPr wrap="square" rtlCol="0">
            <a:spAutoFit/>
          </a:bodyPr>
          <a:lstStyle/>
          <a:p>
            <a:pPr algn="just"/>
            <a:r>
              <a:rPr lang="tr-TR" dirty="0"/>
              <a:t>Mülkiyet, çevre ve kültürel mirası korumak </a:t>
            </a:r>
          </a:p>
        </p:txBody>
      </p:sp>
      <p:sp>
        <p:nvSpPr>
          <p:cNvPr id="18" name="Metin kutusu 17"/>
          <p:cNvSpPr txBox="1"/>
          <p:nvPr/>
        </p:nvSpPr>
        <p:spPr>
          <a:xfrm>
            <a:off x="1501949" y="4274927"/>
            <a:ext cx="6104719" cy="369332"/>
          </a:xfrm>
          <a:prstGeom prst="rect">
            <a:avLst/>
          </a:prstGeom>
          <a:noFill/>
        </p:spPr>
        <p:txBody>
          <a:bodyPr wrap="square" rtlCol="0">
            <a:spAutoFit/>
          </a:bodyPr>
          <a:lstStyle/>
          <a:p>
            <a:pPr algn="just"/>
            <a:r>
              <a:rPr lang="tr-TR" dirty="0"/>
              <a:t>Ekonomik ve sosyal kayıpları azaltmak</a:t>
            </a:r>
          </a:p>
        </p:txBody>
      </p:sp>
      <p:sp>
        <p:nvSpPr>
          <p:cNvPr id="19" name="Metin kutusu 18"/>
          <p:cNvSpPr txBox="1"/>
          <p:nvPr/>
        </p:nvSpPr>
        <p:spPr>
          <a:xfrm>
            <a:off x="1501946" y="4765143"/>
            <a:ext cx="6104719" cy="369332"/>
          </a:xfrm>
          <a:prstGeom prst="rect">
            <a:avLst/>
          </a:prstGeom>
          <a:noFill/>
        </p:spPr>
        <p:txBody>
          <a:bodyPr wrap="square" rtlCol="0">
            <a:spAutoFit/>
          </a:bodyPr>
          <a:lstStyle/>
          <a:p>
            <a:pPr algn="just"/>
            <a:r>
              <a:rPr lang="tr-TR" dirty="0"/>
              <a:t>İkincil afetleri önlemek ya da etkilerini azaltmak </a:t>
            </a:r>
          </a:p>
        </p:txBody>
      </p:sp>
      <p:sp>
        <p:nvSpPr>
          <p:cNvPr id="20" name="Metin kutusu 19"/>
          <p:cNvSpPr txBox="1"/>
          <p:nvPr/>
        </p:nvSpPr>
        <p:spPr>
          <a:xfrm>
            <a:off x="1501947" y="5264206"/>
            <a:ext cx="6104719" cy="369332"/>
          </a:xfrm>
          <a:prstGeom prst="rect">
            <a:avLst/>
          </a:prstGeom>
          <a:noFill/>
        </p:spPr>
        <p:txBody>
          <a:bodyPr wrap="square" rtlCol="0">
            <a:spAutoFit/>
          </a:bodyPr>
          <a:lstStyle/>
          <a:p>
            <a:pPr algn="just"/>
            <a:r>
              <a:rPr lang="tr-TR" u="sng" dirty="0"/>
              <a:t>Kaynakların etkin kullanımını sağlamak </a:t>
            </a:r>
          </a:p>
        </p:txBody>
      </p:sp>
      <p:pic>
        <p:nvPicPr>
          <p:cNvPr id="21"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318215"/>
            <a:ext cx="314325" cy="314325"/>
          </a:xfrm>
          <a:prstGeom prst="rect">
            <a:avLst/>
          </a:prstGeom>
        </p:spPr>
      </p:pic>
      <p:pic>
        <p:nvPicPr>
          <p:cNvPr id="24" name="Resi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295147"/>
            <a:ext cx="314325" cy="314325"/>
          </a:xfrm>
          <a:prstGeom prst="rect">
            <a:avLst/>
          </a:prstGeom>
        </p:spPr>
      </p:pic>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811" y="4274927"/>
            <a:ext cx="314325" cy="314325"/>
          </a:xfrm>
          <a:prstGeom prst="rect">
            <a:avLst/>
          </a:prstGeom>
        </p:spPr>
      </p:pic>
      <p:pic>
        <p:nvPicPr>
          <p:cNvPr id="26" name="Resim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794209"/>
            <a:ext cx="314325" cy="314325"/>
          </a:xfrm>
          <a:prstGeom prst="rect">
            <a:avLst/>
          </a:prstGeom>
        </p:spPr>
      </p:pic>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811" y="5274915"/>
            <a:ext cx="314325" cy="314325"/>
          </a:xfrm>
          <a:prstGeom prst="rect">
            <a:avLst/>
          </a:prstGeom>
        </p:spPr>
      </p:pic>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4794197"/>
            <a:ext cx="314325" cy="314325"/>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529" y="3426018"/>
            <a:ext cx="2558058" cy="2046446"/>
          </a:xfrm>
          <a:prstGeom prst="rect">
            <a:avLst/>
          </a:prstGeom>
        </p:spPr>
      </p:pic>
      <p:sp>
        <p:nvSpPr>
          <p:cNvPr id="30" name="Metin kutusu 29"/>
          <p:cNvSpPr txBox="1"/>
          <p:nvPr/>
        </p:nvSpPr>
        <p:spPr>
          <a:xfrm>
            <a:off x="4369513" y="213032"/>
            <a:ext cx="4752528" cy="400110"/>
          </a:xfrm>
          <a:prstGeom prst="rect">
            <a:avLst/>
          </a:prstGeom>
          <a:noFill/>
        </p:spPr>
        <p:txBody>
          <a:bodyPr wrap="square" rtlCol="0">
            <a:spAutoFit/>
          </a:bodyPr>
          <a:lstStyle/>
          <a:p>
            <a:r>
              <a:rPr lang="tr-TR"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İzmir Çevre ve Şehircilik İl Müdürlüğü</a:t>
            </a:r>
            <a:endParaRPr lang="tr-TR"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pic>
        <p:nvPicPr>
          <p:cNvPr id="31" name="Resim 30"/>
          <p:cNvPicPr>
            <a:picLocks noChangeAspect="1"/>
          </p:cNvPicPr>
          <p:nvPr/>
        </p:nvPicPr>
        <p:blipFill rotWithShape="1">
          <a:blip r:embed="rId4" cstate="print">
            <a:extLst>
              <a:ext uri="{28A0092B-C50C-407E-A947-70E740481C1C}">
                <a14:useLocalDpi xmlns:a14="http://schemas.microsoft.com/office/drawing/2010/main" val="0"/>
              </a:ext>
            </a:extLst>
          </a:blip>
          <a:srcRect l="17617" t="2801" r="18522" b="18790"/>
          <a:stretch/>
        </p:blipFill>
        <p:spPr>
          <a:xfrm>
            <a:off x="35496" y="15244"/>
            <a:ext cx="1292889" cy="1248306"/>
          </a:xfrm>
          <a:prstGeom prst="rect">
            <a:avLst/>
          </a:prstGeom>
        </p:spPr>
      </p:pic>
      <p:sp>
        <p:nvSpPr>
          <p:cNvPr id="32" name="Metin kutusu 31"/>
          <p:cNvSpPr txBox="1"/>
          <p:nvPr/>
        </p:nvSpPr>
        <p:spPr>
          <a:xfrm>
            <a:off x="1979712" y="663834"/>
            <a:ext cx="6261907" cy="523220"/>
          </a:xfrm>
          <a:prstGeom prst="rect">
            <a:avLst/>
          </a:prstGeom>
          <a:noFill/>
        </p:spPr>
        <p:txBody>
          <a:bodyPr wrap="none" rtlCol="0">
            <a:spAutoFit/>
          </a:bodyPr>
          <a:lstStyle/>
          <a:p>
            <a:r>
              <a:rPr lang="tr-TR" sz="2800" b="1" dirty="0" smtClean="0">
                <a:solidFill>
                  <a:srgbClr val="0070C0"/>
                </a:solidFill>
                <a:effectLst>
                  <a:outerShdw blurRad="38100" dist="38100" dir="2700000" algn="tl">
                    <a:srgbClr val="000000">
                      <a:alpha val="43137"/>
                    </a:srgbClr>
                  </a:outerShdw>
                </a:effectLst>
              </a:rPr>
              <a:t>TÜRKİYE AFET MÜDAHALE PLANI (TAMP)</a:t>
            </a:r>
            <a:endParaRPr lang="tr-T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740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2740</TotalTime>
  <Words>4106</Words>
  <Application>Microsoft Office PowerPoint</Application>
  <PresentationFormat>Ekran Gösterisi (4:3)</PresentationFormat>
  <Paragraphs>1591</Paragraphs>
  <Slides>33</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33</vt:i4>
      </vt:variant>
    </vt:vector>
  </HeadingPairs>
  <TitlesOfParts>
    <vt:vector size="41" baseType="lpstr">
      <vt:lpstr>Arial</vt:lpstr>
      <vt:lpstr>Bookman Old Style</vt:lpstr>
      <vt:lpstr>Calibri</vt:lpstr>
      <vt:lpstr>Cambria</vt:lpstr>
      <vt:lpstr>Tahoma</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Diğer Çalışma Gruplarından Beklentiler ve Verilecek Destek</vt:lpstr>
      <vt:lpstr>PowerPoint Sunusu</vt:lpstr>
      <vt:lpstr>PowerPoint Sunusu</vt:lpstr>
      <vt:lpstr>PowerPoint Sunusu</vt:lpstr>
      <vt:lpstr>PowerPoint Sunusu</vt:lpstr>
      <vt:lpstr>PowerPoint Sunusu</vt:lpstr>
      <vt:lpstr>AFET ETKİSİ BELİRLEME FORMU</vt:lpstr>
      <vt:lpstr>KESİN HASAR TESPİT FORMU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ns.dogrul</dc:creator>
  <cp:lastModifiedBy>lenovo</cp:lastModifiedBy>
  <cp:revision>232</cp:revision>
  <cp:lastPrinted>2014-07-21T12:58:28Z</cp:lastPrinted>
  <dcterms:created xsi:type="dcterms:W3CDTF">2014-06-04T11:19:53Z</dcterms:created>
  <dcterms:modified xsi:type="dcterms:W3CDTF">2020-07-13T18:41:20Z</dcterms:modified>
</cp:coreProperties>
</file>