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4"/>
  </p:notesMasterIdLst>
  <p:sldIdLst>
    <p:sldId id="256" r:id="rId2"/>
    <p:sldId id="309" r:id="rId3"/>
    <p:sldId id="332" r:id="rId4"/>
    <p:sldId id="325" r:id="rId5"/>
    <p:sldId id="310" r:id="rId6"/>
    <p:sldId id="307" r:id="rId7"/>
    <p:sldId id="305" r:id="rId8"/>
    <p:sldId id="318" r:id="rId9"/>
    <p:sldId id="312" r:id="rId10"/>
    <p:sldId id="320" r:id="rId11"/>
    <p:sldId id="321" r:id="rId12"/>
    <p:sldId id="322" r:id="rId13"/>
    <p:sldId id="323" r:id="rId14"/>
    <p:sldId id="324" r:id="rId15"/>
    <p:sldId id="326" r:id="rId16"/>
    <p:sldId id="327" r:id="rId17"/>
    <p:sldId id="328" r:id="rId18"/>
    <p:sldId id="329" r:id="rId19"/>
    <p:sldId id="330" r:id="rId20"/>
    <p:sldId id="331" r:id="rId21"/>
    <p:sldId id="260" r:id="rId22"/>
    <p:sldId id="306"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1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753CBF-2963-4870-A308-B466DF7D3EFB}" type="datetimeFigureOut">
              <a:rPr lang="tr-TR" smtClean="0"/>
              <a:pPr/>
              <a:t>14.07.2020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7C56ED-68C8-428D-8C29-368315A2AC1D}" type="slidenum">
              <a:rPr lang="tr-TR" smtClean="0"/>
              <a:pPr/>
              <a:t>‹#›</a:t>
            </a:fld>
            <a:endParaRPr lang="tr-TR"/>
          </a:p>
        </p:txBody>
      </p:sp>
    </p:spTree>
    <p:extLst>
      <p:ext uri="{BB962C8B-B14F-4D97-AF65-F5344CB8AC3E}">
        <p14:creationId xmlns:p14="http://schemas.microsoft.com/office/powerpoint/2010/main" val="4284763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C7C56ED-68C8-428D-8C29-368315A2AC1D}" type="slidenum">
              <a:rPr lang="tr-TR" smtClean="0"/>
              <a:pPr/>
              <a:t>6</a:t>
            </a:fld>
            <a:endParaRPr lang="tr-TR"/>
          </a:p>
        </p:txBody>
      </p:sp>
    </p:spTree>
    <p:extLst>
      <p:ext uri="{BB962C8B-B14F-4D97-AF65-F5344CB8AC3E}">
        <p14:creationId xmlns:p14="http://schemas.microsoft.com/office/powerpoint/2010/main" val="729793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5BB1A7C-4FE1-4C2E-B7FA-68411C1A06CB}" type="datetime1">
              <a:rPr lang="tr-TR" smtClean="0"/>
              <a:pPr/>
              <a:t>14.07.2020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F5F4AEF-C009-4BAB-B04C-BB7C969B5495}"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47EAFE6-6687-4CF1-BBEE-DD1A9A2DDFB2}" type="datetime1">
              <a:rPr lang="tr-TR" smtClean="0"/>
              <a:pPr/>
              <a:t>14.07.2020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F5F4AEF-C009-4BAB-B04C-BB7C969B5495}"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C19AFF7C-D8F1-4484-8B80-0F22CB66BCE9}" type="datetime1">
              <a:rPr lang="tr-TR" smtClean="0"/>
              <a:pPr/>
              <a:t>14.07.2020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F5F4AEF-C009-4BAB-B04C-BB7C969B5495}"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6C586B1E-C987-4A3C-A04F-6B32AEA96EEF}" type="datetime1">
              <a:rPr lang="tr-TR" smtClean="0"/>
              <a:pPr/>
              <a:t>14.07.2020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F5F4AEF-C009-4BAB-B04C-BB7C969B5495}"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946EA24-00F0-45F2-BBCA-EA2FA41D7F84}" type="datetime1">
              <a:rPr lang="tr-TR" smtClean="0"/>
              <a:pPr/>
              <a:t>14.07.2020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F5F4AEF-C009-4BAB-B04C-BB7C969B5495}"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95E8FF0-C990-4666-A4B9-53E52B94F86D}" type="datetime1">
              <a:rPr lang="tr-TR" smtClean="0"/>
              <a:pPr/>
              <a:t>14.07.2020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F5F4AEF-C009-4BAB-B04C-BB7C969B5495}"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0FBC6E62-BF2C-4EF5-8BC5-5995751912B8}" type="datetime1">
              <a:rPr lang="tr-TR" smtClean="0"/>
              <a:pPr/>
              <a:t>14.07.2020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F5F4AEF-C009-4BAB-B04C-BB7C969B5495}"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DB213FCA-0660-42CA-8B70-4B56ACC59C91}" type="datetime1">
              <a:rPr lang="tr-TR" smtClean="0"/>
              <a:pPr/>
              <a:t>14.07.2020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F5F4AEF-C009-4BAB-B04C-BB7C969B5495}"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2B920-86B1-49E3-8976-09A3FC287A22}" type="datetime1">
              <a:rPr lang="tr-TR" smtClean="0"/>
              <a:pPr/>
              <a:t>14.07.2020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F5F4AEF-C009-4BAB-B04C-BB7C969B5495}"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E220124-DF76-475E-83A8-94EA48EAE4B5}" type="datetime1">
              <a:rPr lang="tr-TR" smtClean="0"/>
              <a:pPr/>
              <a:t>14.07.2020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F5F4AEF-C009-4BAB-B04C-BB7C969B5495}" type="slidenum">
              <a:rPr lang="tr-TR" smtClean="0"/>
              <a:pPr/>
              <a:t>‹#›</a:t>
            </a:fld>
            <a:endParaRPr lang="tr-TR"/>
          </a:p>
        </p:txBody>
      </p:sp>
      <p:sp>
        <p:nvSpPr>
          <p:cNvPr id="9" name="Content Placeholder 8"/>
          <p:cNvSpPr>
            <a:spLocks noGrp="1"/>
          </p:cNvSpPr>
          <p:nvPr>
            <p:ph sz="quarter" idx="13"/>
          </p:nvPr>
        </p:nvSpPr>
        <p:spPr>
          <a:xfrm>
            <a:off x="304800" y="381000"/>
            <a:ext cx="7772400" cy="494284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tr-TR" smtClean="0"/>
              <a:t>Asıl başlık stili için tıklatın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8" name="Date Placeholder 7"/>
          <p:cNvSpPr>
            <a:spLocks noGrp="1"/>
          </p:cNvSpPr>
          <p:nvPr>
            <p:ph type="dt" sz="half" idx="10"/>
          </p:nvPr>
        </p:nvSpPr>
        <p:spPr/>
        <p:txBody>
          <a:bodyPr/>
          <a:lstStyle/>
          <a:p>
            <a:fld id="{306E3645-7493-4CBD-BDB3-8A53024ABF79}" type="datetime1">
              <a:rPr lang="tr-TR" smtClean="0"/>
              <a:pPr/>
              <a:t>14.07.2020</a:t>
            </a:fld>
            <a:endParaRPr lang="tr-TR"/>
          </a:p>
        </p:txBody>
      </p:sp>
      <p:sp>
        <p:nvSpPr>
          <p:cNvPr id="9" name="Slide Number Placeholder 8"/>
          <p:cNvSpPr>
            <a:spLocks noGrp="1"/>
          </p:cNvSpPr>
          <p:nvPr>
            <p:ph type="sldNum" sz="quarter" idx="11"/>
          </p:nvPr>
        </p:nvSpPr>
        <p:spPr/>
        <p:txBody>
          <a:bodyPr/>
          <a:lstStyle/>
          <a:p>
            <a:fld id="{4F5F4AEF-C009-4BAB-B04C-BB7C969B5495}" type="slidenum">
              <a:rPr lang="tr-TR" smtClean="0"/>
              <a:pPr/>
              <a:t>‹#›</a:t>
            </a:fld>
            <a:endParaRPr lang="tr-TR"/>
          </a:p>
        </p:txBody>
      </p:sp>
      <p:sp>
        <p:nvSpPr>
          <p:cNvPr id="10" name="Footer Placeholder 9"/>
          <p:cNvSpPr>
            <a:spLocks noGrp="1"/>
          </p:cNvSpPr>
          <p:nvPr>
            <p:ph type="ftr" sz="quarter" idx="12"/>
          </p:nvPr>
        </p:nvSpPr>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F5F4AEF-C009-4BAB-B04C-BB7C969B5495}" type="slidenum">
              <a:rPr lang="tr-TR" smtClean="0"/>
              <a:pPr/>
              <a:t>‹#›</a:t>
            </a:fld>
            <a:endParaRPr lang="tr-T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tr-T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4A8DBCCB-9E1F-49AD-8EFE-61183372874A}" type="datetime1">
              <a:rPr lang="tr-TR" smtClean="0"/>
              <a:pPr/>
              <a:t>14.07.2020</a:t>
            </a:fld>
            <a:endParaRPr lang="tr-T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2" cstate="print"/>
          <a:stretch>
            <a:fillRect/>
          </a:stretch>
        </p:blipFill>
        <p:spPr>
          <a:xfrm>
            <a:off x="323528" y="1556792"/>
            <a:ext cx="7869440" cy="46085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Metin kutusu 4"/>
          <p:cNvSpPr txBox="1"/>
          <p:nvPr/>
        </p:nvSpPr>
        <p:spPr>
          <a:xfrm>
            <a:off x="2123728" y="142345"/>
            <a:ext cx="6069240" cy="461665"/>
          </a:xfrm>
          <a:prstGeom prst="rect">
            <a:avLst/>
          </a:prstGeom>
          <a:noFill/>
        </p:spPr>
        <p:txBody>
          <a:bodyPr wrap="square" rtlCol="0">
            <a:spAutoFit/>
          </a:bodyPr>
          <a:lstStyle/>
          <a:p>
            <a:r>
              <a:rPr lang="tr-TR"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İzmir Çevre ve Şehircilik İl Müdürlüğü</a:t>
            </a:r>
            <a:endParaRPr lang="tr-TR"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6" name="Metin kutusu 5"/>
          <p:cNvSpPr txBox="1"/>
          <p:nvPr/>
        </p:nvSpPr>
        <p:spPr>
          <a:xfrm>
            <a:off x="467544" y="3861048"/>
            <a:ext cx="4321696" cy="1200329"/>
          </a:xfrm>
          <a:prstGeom prst="rect">
            <a:avLst/>
          </a:prstGeom>
          <a:noFill/>
        </p:spPr>
        <p:txBody>
          <a:bodyPr wrap="none" rtlCol="0">
            <a:spAutoFit/>
          </a:bodyPr>
          <a:lstStyle/>
          <a:p>
            <a:pPr algn="ctr"/>
            <a:r>
              <a:rPr lang="tr-TR" sz="2400" dirty="0" smtClean="0">
                <a:solidFill>
                  <a:srgbClr val="FFC000"/>
                </a:solidFill>
                <a:latin typeface="Tahoma" panose="020B0604030504040204" pitchFamily="34" charset="0"/>
                <a:ea typeface="Tahoma" panose="020B0604030504040204" pitchFamily="34" charset="0"/>
                <a:cs typeface="Tahoma" panose="020B0604030504040204" pitchFamily="34" charset="0"/>
              </a:rPr>
              <a:t>İzmir Afet Müdahale Planı</a:t>
            </a:r>
          </a:p>
          <a:p>
            <a:pPr algn="ctr"/>
            <a:r>
              <a:rPr lang="tr-TR" sz="2400" dirty="0" smtClean="0">
                <a:solidFill>
                  <a:srgbClr val="FFC000"/>
                </a:solidFill>
                <a:latin typeface="Tahoma" panose="020B0604030504040204" pitchFamily="34" charset="0"/>
                <a:ea typeface="Tahoma" panose="020B0604030504040204" pitchFamily="34" charset="0"/>
                <a:cs typeface="Tahoma" panose="020B0604030504040204" pitchFamily="34" charset="0"/>
              </a:rPr>
              <a:t>Enkaz Kaldırma Çalışma Grubu</a:t>
            </a:r>
          </a:p>
          <a:p>
            <a:pPr algn="ctr"/>
            <a:endParaRPr lang="tr-TR"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Resim 6"/>
          <p:cNvPicPr>
            <a:picLocks noChangeAspect="1"/>
          </p:cNvPicPr>
          <p:nvPr/>
        </p:nvPicPr>
        <p:blipFill rotWithShape="1">
          <a:blip r:embed="rId3" cstate="print">
            <a:extLst>
              <a:ext uri="{28A0092B-C50C-407E-A947-70E740481C1C}">
                <a14:useLocalDpi xmlns:a14="http://schemas.microsoft.com/office/drawing/2010/main" val="0"/>
              </a:ext>
            </a:extLst>
          </a:blip>
          <a:srcRect l="17617" t="2801" r="18522" b="18790"/>
          <a:stretch/>
        </p:blipFill>
        <p:spPr>
          <a:xfrm>
            <a:off x="107504" y="-18407"/>
            <a:ext cx="1292889" cy="1248306"/>
          </a:xfrm>
          <a:prstGeom prst="rect">
            <a:avLst/>
          </a:prstGeom>
        </p:spPr>
      </p:pic>
    </p:spTree>
    <p:extLst>
      <p:ext uri="{BB962C8B-B14F-4D97-AF65-F5344CB8AC3E}">
        <p14:creationId xmlns:p14="http://schemas.microsoft.com/office/powerpoint/2010/main" val="29355456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2020421" y="279188"/>
            <a:ext cx="5083058" cy="523220"/>
          </a:xfrm>
          <a:prstGeom prst="rect">
            <a:avLst/>
          </a:prstGeom>
          <a:noFill/>
        </p:spPr>
        <p:txBody>
          <a:bodyPr wrap="none" rtlCol="0">
            <a:spAutoFit/>
          </a:bodyPr>
          <a:lstStyle/>
          <a:p>
            <a:r>
              <a:rPr lang="tr-TR" sz="2800" b="1" dirty="0" smtClean="0">
                <a:solidFill>
                  <a:srgbClr val="0070C0"/>
                </a:solidFill>
              </a:rPr>
              <a:t>TÜRKİYE AFET MÜDAHALE PLANI</a:t>
            </a:r>
            <a:endParaRPr lang="tr-TR" sz="2800" b="1" dirty="0">
              <a:solidFill>
                <a:srgbClr val="0070C0"/>
              </a:solidFill>
            </a:endParaRPr>
          </a:p>
        </p:txBody>
      </p:sp>
      <p:sp>
        <p:nvSpPr>
          <p:cNvPr id="9" name="Metin kutusu 8"/>
          <p:cNvSpPr txBox="1"/>
          <p:nvPr/>
        </p:nvSpPr>
        <p:spPr>
          <a:xfrm>
            <a:off x="467544" y="1774256"/>
            <a:ext cx="7920880" cy="4616648"/>
          </a:xfrm>
          <a:prstGeom prst="rect">
            <a:avLst/>
          </a:prstGeom>
          <a:solidFill>
            <a:schemeClr val="accent5">
              <a:lumMod val="20000"/>
              <a:lumOff val="80000"/>
            </a:schemeClr>
          </a:solidFill>
        </p:spPr>
        <p:txBody>
          <a:bodyPr wrap="square" rtlCol="0">
            <a:spAutoFit/>
          </a:bodyPr>
          <a:lstStyle/>
          <a:p>
            <a:r>
              <a:rPr lang="tr-TR" sz="2000" dirty="0">
                <a:solidFill>
                  <a:srgbClr val="FF0000"/>
                </a:solidFill>
              </a:rPr>
              <a:t>BÜYÜKŞEHİR BELEDİYE BAŞKANLIĞI, İLÇE BELEDİYE BAŞKANLIKLARI : </a:t>
            </a:r>
          </a:p>
          <a:p>
            <a:r>
              <a:rPr lang="tr-TR" dirty="0"/>
              <a:t>• </a:t>
            </a:r>
            <a:r>
              <a:rPr lang="tr-TR" sz="1700" dirty="0"/>
              <a:t>Operasyon planlarının hazırlık çalışmalarına katılmak, </a:t>
            </a:r>
          </a:p>
          <a:p>
            <a:r>
              <a:rPr lang="tr-TR" sz="1700" dirty="0"/>
              <a:t>• Gerekli personelin temini konusunda destek vermek, </a:t>
            </a:r>
          </a:p>
          <a:p>
            <a:r>
              <a:rPr lang="tr-TR" sz="1700" dirty="0"/>
              <a:t>• Operasyonların yürütülmesine destek vermek, </a:t>
            </a:r>
          </a:p>
          <a:p>
            <a:r>
              <a:rPr lang="tr-TR" sz="1700" dirty="0"/>
              <a:t>• Eğitimli personelin sürekliliğini sağlamak, diğer hizmet gruplarının çalışmalarını desteklemek, </a:t>
            </a:r>
          </a:p>
          <a:p>
            <a:r>
              <a:rPr lang="tr-TR" sz="1700" dirty="0"/>
              <a:t>• Operasyon için gerekli teknolojik yenilikleri takip etmek, </a:t>
            </a:r>
          </a:p>
          <a:p>
            <a:r>
              <a:rPr lang="tr-TR" sz="1700" dirty="0"/>
              <a:t>• Hizmet grubu sorumlusunun taleplerini yerine getirmek, </a:t>
            </a:r>
          </a:p>
          <a:p>
            <a:r>
              <a:rPr lang="tr-TR" sz="1700" dirty="0"/>
              <a:t>• Bünyesindeki insan kaynağı ile ilgili güncel bilgilerin tutulması ve yerel düzey enkaz kaldırma hizmet grubu planlarında gösterilmesini sağlamak. </a:t>
            </a:r>
            <a:endParaRPr lang="tr-TR" sz="1700" dirty="0" smtClean="0"/>
          </a:p>
          <a:p>
            <a:r>
              <a:rPr lang="tr-TR" sz="2000" dirty="0">
                <a:solidFill>
                  <a:srgbClr val="FF0000"/>
                </a:solidFill>
              </a:rPr>
              <a:t>İL EMNİYET MÜDÜRLÜĞÜ: </a:t>
            </a:r>
          </a:p>
          <a:p>
            <a:r>
              <a:rPr lang="tr-TR" dirty="0"/>
              <a:t>• </a:t>
            </a:r>
            <a:r>
              <a:rPr lang="tr-TR" sz="1700" dirty="0"/>
              <a:t>Çevre güvenliğini sağlanmak, </a:t>
            </a:r>
          </a:p>
          <a:p>
            <a:r>
              <a:rPr lang="tr-TR" sz="1700" dirty="0"/>
              <a:t>• Enkaz ve enkaz altındaki kıymetli eşyaların güvenliğini sağlamak. </a:t>
            </a:r>
          </a:p>
          <a:p>
            <a:r>
              <a:rPr lang="tr-TR" sz="2000" dirty="0">
                <a:solidFill>
                  <a:srgbClr val="FF0000"/>
                </a:solidFill>
              </a:rPr>
              <a:t>İL JANDARMA KOMUTANLIĞI: </a:t>
            </a:r>
          </a:p>
          <a:p>
            <a:r>
              <a:rPr lang="tr-TR" dirty="0"/>
              <a:t>• </a:t>
            </a:r>
            <a:r>
              <a:rPr lang="tr-TR" sz="1700" dirty="0"/>
              <a:t>Çevre güvenliğini sağlanmak, </a:t>
            </a:r>
          </a:p>
          <a:p>
            <a:r>
              <a:rPr lang="tr-TR" sz="1700" dirty="0"/>
              <a:t>• Enkaz ve enkaz altındaki kıymetli eşyaların güvenliğini sağlamak. </a:t>
            </a:r>
          </a:p>
        </p:txBody>
      </p:sp>
      <p:sp>
        <p:nvSpPr>
          <p:cNvPr id="15" name="Metin kutusu 14"/>
          <p:cNvSpPr txBox="1"/>
          <p:nvPr/>
        </p:nvSpPr>
        <p:spPr>
          <a:xfrm>
            <a:off x="1188465" y="802408"/>
            <a:ext cx="6746975" cy="830997"/>
          </a:xfrm>
          <a:prstGeom prst="rect">
            <a:avLst/>
          </a:prstGeom>
          <a:noFill/>
        </p:spPr>
        <p:txBody>
          <a:bodyPr wrap="none" rtlCol="0">
            <a:spAutoFit/>
          </a:bodyPr>
          <a:lstStyle/>
          <a:p>
            <a:pPr algn="ctr"/>
            <a:r>
              <a:rPr lang="tr-TR" sz="2400" b="1" dirty="0" smtClean="0">
                <a:solidFill>
                  <a:srgbClr val="C00000"/>
                </a:solidFill>
              </a:rPr>
              <a:t>Yerel Düzey Enkaz Kaldırma Çalışma Grubu </a:t>
            </a:r>
          </a:p>
          <a:p>
            <a:pPr algn="ctr"/>
            <a:r>
              <a:rPr lang="tr-TR" sz="2400" b="1" dirty="0" smtClean="0">
                <a:solidFill>
                  <a:srgbClr val="C00000"/>
                </a:solidFill>
              </a:rPr>
              <a:t>Destek Çözüm Ortaklarının Görev ve Sorumlulukları</a:t>
            </a:r>
            <a:endParaRPr lang="tr-TR" sz="2400" b="1" dirty="0">
              <a:solidFill>
                <a:srgbClr val="C00000"/>
              </a:solidFill>
            </a:endParaRPr>
          </a:p>
        </p:txBody>
      </p:sp>
      <p:pic>
        <p:nvPicPr>
          <p:cNvPr id="7" name="Resim 6"/>
          <p:cNvPicPr>
            <a:picLocks noChangeAspect="1"/>
          </p:cNvPicPr>
          <p:nvPr/>
        </p:nvPicPr>
        <p:blipFill rotWithShape="1">
          <a:blip r:embed="rId2" cstate="print">
            <a:extLst>
              <a:ext uri="{28A0092B-C50C-407E-A947-70E740481C1C}">
                <a14:useLocalDpi xmlns:a14="http://schemas.microsoft.com/office/drawing/2010/main" val="0"/>
              </a:ext>
            </a:extLst>
          </a:blip>
          <a:srcRect l="17617" t="2801" r="18522" b="18790"/>
          <a:stretch/>
        </p:blipFill>
        <p:spPr>
          <a:xfrm>
            <a:off x="475011" y="40026"/>
            <a:ext cx="1292889" cy="1248306"/>
          </a:xfrm>
          <a:prstGeom prst="rect">
            <a:avLst/>
          </a:prstGeom>
        </p:spPr>
      </p:pic>
    </p:spTree>
    <p:extLst>
      <p:ext uri="{BB962C8B-B14F-4D97-AF65-F5344CB8AC3E}">
        <p14:creationId xmlns:p14="http://schemas.microsoft.com/office/powerpoint/2010/main" val="111060068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2020421" y="279188"/>
            <a:ext cx="4374083" cy="461665"/>
          </a:xfrm>
          <a:prstGeom prst="rect">
            <a:avLst/>
          </a:prstGeom>
          <a:noFill/>
        </p:spPr>
        <p:txBody>
          <a:bodyPr wrap="none" rtlCol="0">
            <a:spAutoFit/>
          </a:bodyPr>
          <a:lstStyle/>
          <a:p>
            <a:r>
              <a:rPr lang="tr-TR" sz="2400" b="1" dirty="0" smtClean="0">
                <a:solidFill>
                  <a:srgbClr val="0070C0"/>
                </a:solidFill>
              </a:rPr>
              <a:t>TÜRKİYE AFET MÜDAHALE PLANI</a:t>
            </a:r>
            <a:endParaRPr lang="tr-TR" sz="2400" b="1" dirty="0">
              <a:solidFill>
                <a:srgbClr val="0070C0"/>
              </a:solidFill>
            </a:endParaRPr>
          </a:p>
        </p:txBody>
      </p:sp>
      <p:sp>
        <p:nvSpPr>
          <p:cNvPr id="9" name="Metin kutusu 8"/>
          <p:cNvSpPr txBox="1"/>
          <p:nvPr/>
        </p:nvSpPr>
        <p:spPr>
          <a:xfrm>
            <a:off x="467544" y="1556792"/>
            <a:ext cx="7776864" cy="5078313"/>
          </a:xfrm>
          <a:prstGeom prst="rect">
            <a:avLst/>
          </a:prstGeom>
          <a:solidFill>
            <a:schemeClr val="accent5">
              <a:lumMod val="20000"/>
              <a:lumOff val="80000"/>
            </a:schemeClr>
          </a:solidFill>
        </p:spPr>
        <p:txBody>
          <a:bodyPr wrap="square" rtlCol="0">
            <a:spAutoFit/>
          </a:bodyPr>
          <a:lstStyle/>
          <a:p>
            <a:r>
              <a:rPr lang="tr-TR" dirty="0">
                <a:solidFill>
                  <a:srgbClr val="FF0000"/>
                </a:solidFill>
              </a:rPr>
              <a:t>DSİ BÖLGE MÜDÜRLÜĞÜ: </a:t>
            </a:r>
          </a:p>
          <a:p>
            <a:r>
              <a:rPr lang="tr-TR" sz="1600" dirty="0"/>
              <a:t>• Operasyon planlarının hazırlık çalışmalarına katılmak, </a:t>
            </a:r>
          </a:p>
          <a:p>
            <a:r>
              <a:rPr lang="tr-TR" sz="1600" dirty="0"/>
              <a:t>• Gerekli personelin temini konusunda destek vermek, </a:t>
            </a:r>
          </a:p>
          <a:p>
            <a:r>
              <a:rPr lang="tr-TR" sz="1600" dirty="0"/>
              <a:t>• Operasyonların yürütülmesine destek vermek, </a:t>
            </a:r>
          </a:p>
          <a:p>
            <a:r>
              <a:rPr lang="tr-TR" sz="1600" dirty="0"/>
              <a:t>• Eğitimli personelin sürekliliğini sağlamak, diğer hizmet gruplarının çalışmalarını desteklemek, </a:t>
            </a:r>
          </a:p>
          <a:p>
            <a:r>
              <a:rPr lang="tr-TR" sz="1600" dirty="0"/>
              <a:t>• Operasyon için gerekli teknolojik yenilikleri takip etmek, </a:t>
            </a:r>
          </a:p>
          <a:p>
            <a:r>
              <a:rPr lang="tr-TR" sz="1600" dirty="0"/>
              <a:t>• Hizmet grubu sorumlusunun taleplerini yerine getirmek, </a:t>
            </a:r>
          </a:p>
          <a:p>
            <a:r>
              <a:rPr lang="tr-TR" sz="1600" dirty="0"/>
              <a:t>• Bünyesindeki insan kaynağı ile ilgili güncel bilgilerin tutulması ve yerel düzey enkaz kaldırma hizmet grubu planlarında gösterilmesini sağlamak. </a:t>
            </a:r>
          </a:p>
          <a:p>
            <a:r>
              <a:rPr lang="tr-TR" dirty="0">
                <a:solidFill>
                  <a:srgbClr val="FF0000"/>
                </a:solidFill>
              </a:rPr>
              <a:t>KARAYOLLARI BÖLGE MÜDÜRLÜĞÜ: </a:t>
            </a:r>
          </a:p>
          <a:p>
            <a:r>
              <a:rPr lang="tr-TR" sz="1600" dirty="0"/>
              <a:t>• Operasyon planlarının hazırlık çalışmalarına katılmak, </a:t>
            </a:r>
          </a:p>
          <a:p>
            <a:r>
              <a:rPr lang="tr-TR" sz="1600" dirty="0"/>
              <a:t>• Gerekli personelin temini konusunda destek vermek, </a:t>
            </a:r>
          </a:p>
          <a:p>
            <a:r>
              <a:rPr lang="tr-TR" sz="1600" dirty="0"/>
              <a:t>• Operasyonların yürütülmesine destek vermek, </a:t>
            </a:r>
          </a:p>
          <a:p>
            <a:r>
              <a:rPr lang="tr-TR" sz="1600" dirty="0" smtClean="0"/>
              <a:t>• </a:t>
            </a:r>
            <a:r>
              <a:rPr lang="tr-TR" sz="1600" dirty="0"/>
              <a:t>Eğitimli personelin sürekliliğini sağlamak, diğer hizmet gruplarının çalışmalarını desteklemek, </a:t>
            </a:r>
          </a:p>
          <a:p>
            <a:r>
              <a:rPr lang="tr-TR" sz="1600" dirty="0"/>
              <a:t>• Operasyon için gerekli teknolojik yenilikleri takip etmek, </a:t>
            </a:r>
          </a:p>
          <a:p>
            <a:r>
              <a:rPr lang="tr-TR" sz="1600" dirty="0"/>
              <a:t>• Hizmet grubu sorumlusunun taleplerini yerine getirmek, </a:t>
            </a:r>
          </a:p>
          <a:p>
            <a:r>
              <a:rPr lang="tr-TR" sz="1600" dirty="0"/>
              <a:t>• Bünyesindeki insan kaynağı ile ilgili güncel bilgilerin tutulması ve yerel düzey enkaz kaldırma hizmet grubu planlarında gösterilmesini sağlamak. </a:t>
            </a:r>
          </a:p>
        </p:txBody>
      </p:sp>
      <p:sp>
        <p:nvSpPr>
          <p:cNvPr id="15" name="Metin kutusu 14"/>
          <p:cNvSpPr txBox="1"/>
          <p:nvPr/>
        </p:nvSpPr>
        <p:spPr>
          <a:xfrm>
            <a:off x="1850583" y="725795"/>
            <a:ext cx="5658857" cy="707886"/>
          </a:xfrm>
          <a:prstGeom prst="rect">
            <a:avLst/>
          </a:prstGeom>
          <a:noFill/>
        </p:spPr>
        <p:txBody>
          <a:bodyPr wrap="none" rtlCol="0">
            <a:spAutoFit/>
          </a:bodyPr>
          <a:lstStyle/>
          <a:p>
            <a:pPr algn="ctr"/>
            <a:r>
              <a:rPr lang="tr-TR" sz="2000" b="1" dirty="0" smtClean="0">
                <a:solidFill>
                  <a:srgbClr val="C00000"/>
                </a:solidFill>
              </a:rPr>
              <a:t>Yerel </a:t>
            </a:r>
            <a:r>
              <a:rPr lang="tr-TR" sz="2000" b="1" dirty="0">
                <a:solidFill>
                  <a:srgbClr val="C00000"/>
                </a:solidFill>
              </a:rPr>
              <a:t>Düzey Enkaz Kaldırma Çalışma Grubu </a:t>
            </a:r>
          </a:p>
          <a:p>
            <a:pPr algn="ctr"/>
            <a:r>
              <a:rPr lang="tr-TR" sz="2000" b="1" dirty="0">
                <a:solidFill>
                  <a:srgbClr val="C00000"/>
                </a:solidFill>
              </a:rPr>
              <a:t>Destek Çözüm Ortaklarının Görev ve Sorumlulukları</a:t>
            </a:r>
          </a:p>
        </p:txBody>
      </p:sp>
      <p:pic>
        <p:nvPicPr>
          <p:cNvPr id="7" name="Resim 6"/>
          <p:cNvPicPr>
            <a:picLocks noChangeAspect="1"/>
          </p:cNvPicPr>
          <p:nvPr/>
        </p:nvPicPr>
        <p:blipFill rotWithShape="1">
          <a:blip r:embed="rId2" cstate="print">
            <a:extLst>
              <a:ext uri="{28A0092B-C50C-407E-A947-70E740481C1C}">
                <a14:useLocalDpi xmlns:a14="http://schemas.microsoft.com/office/drawing/2010/main" val="0"/>
              </a:ext>
            </a:extLst>
          </a:blip>
          <a:srcRect l="17617" t="2801" r="18522" b="18790"/>
          <a:stretch/>
        </p:blipFill>
        <p:spPr>
          <a:xfrm>
            <a:off x="259751" y="0"/>
            <a:ext cx="1292889" cy="1248306"/>
          </a:xfrm>
          <a:prstGeom prst="rect">
            <a:avLst/>
          </a:prstGeom>
        </p:spPr>
      </p:pic>
    </p:spTree>
    <p:extLst>
      <p:ext uri="{BB962C8B-B14F-4D97-AF65-F5344CB8AC3E}">
        <p14:creationId xmlns:p14="http://schemas.microsoft.com/office/powerpoint/2010/main" val="280816826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2020421" y="279188"/>
            <a:ext cx="5083058" cy="523220"/>
          </a:xfrm>
          <a:prstGeom prst="rect">
            <a:avLst/>
          </a:prstGeom>
          <a:noFill/>
        </p:spPr>
        <p:txBody>
          <a:bodyPr wrap="none" rtlCol="0">
            <a:spAutoFit/>
          </a:bodyPr>
          <a:lstStyle/>
          <a:p>
            <a:r>
              <a:rPr lang="tr-TR" sz="2800" b="1" dirty="0" smtClean="0">
                <a:solidFill>
                  <a:srgbClr val="0070C0"/>
                </a:solidFill>
              </a:rPr>
              <a:t>TÜRKİYE AFET MÜDAHALE PLANI</a:t>
            </a:r>
            <a:endParaRPr lang="tr-TR" sz="2800" b="1" dirty="0">
              <a:solidFill>
                <a:srgbClr val="0070C0"/>
              </a:solidFill>
            </a:endParaRPr>
          </a:p>
        </p:txBody>
      </p:sp>
      <p:sp>
        <p:nvSpPr>
          <p:cNvPr id="9" name="Metin kutusu 8"/>
          <p:cNvSpPr txBox="1"/>
          <p:nvPr/>
        </p:nvSpPr>
        <p:spPr>
          <a:xfrm>
            <a:off x="323528" y="2564904"/>
            <a:ext cx="7704856" cy="3785652"/>
          </a:xfrm>
          <a:prstGeom prst="rect">
            <a:avLst/>
          </a:prstGeom>
          <a:solidFill>
            <a:schemeClr val="accent5">
              <a:lumMod val="20000"/>
              <a:lumOff val="80000"/>
            </a:schemeClr>
          </a:solidFill>
        </p:spPr>
        <p:txBody>
          <a:bodyPr wrap="square" rtlCol="0">
            <a:spAutoFit/>
          </a:bodyPr>
          <a:lstStyle/>
          <a:p>
            <a:pPr algn="just"/>
            <a:r>
              <a:rPr lang="tr-TR" sz="2800" dirty="0">
                <a:solidFill>
                  <a:srgbClr val="FF0000"/>
                </a:solidFill>
              </a:rPr>
              <a:t>KÜLTÜR VE TURİZM İL MÜDÜRLÜĞÜ: </a:t>
            </a:r>
            <a:endParaRPr lang="tr-TR" sz="2800" dirty="0" smtClean="0">
              <a:solidFill>
                <a:srgbClr val="FF0000"/>
              </a:solidFill>
            </a:endParaRPr>
          </a:p>
          <a:p>
            <a:pPr algn="just"/>
            <a:endParaRPr lang="tr-TR" sz="2800" dirty="0">
              <a:solidFill>
                <a:srgbClr val="FF0000"/>
              </a:solidFill>
            </a:endParaRPr>
          </a:p>
          <a:p>
            <a:pPr algn="just"/>
            <a:r>
              <a:rPr lang="tr-TR" sz="2400" dirty="0"/>
              <a:t>• </a:t>
            </a:r>
            <a:r>
              <a:rPr lang="tr-TR" sz="2000" dirty="0"/>
              <a:t>Operasyon planlarının hazırlık çalışmalarına katılmak, </a:t>
            </a:r>
          </a:p>
          <a:p>
            <a:pPr algn="just"/>
            <a:r>
              <a:rPr lang="tr-TR" sz="2000" dirty="0"/>
              <a:t>• Gerekli personelin temini konusunda destek vermek, </a:t>
            </a:r>
          </a:p>
          <a:p>
            <a:pPr algn="just"/>
            <a:r>
              <a:rPr lang="tr-TR" sz="2000" dirty="0"/>
              <a:t>• Operasyonların yürütülmesine destek vermek, </a:t>
            </a:r>
          </a:p>
          <a:p>
            <a:pPr algn="just"/>
            <a:r>
              <a:rPr lang="tr-TR" sz="2000" dirty="0"/>
              <a:t>• Eğitimli personelin sürekliliğini sağlamak, diğer hizmet gruplarının çalışmalarını desteklemek, </a:t>
            </a:r>
          </a:p>
          <a:p>
            <a:pPr algn="just"/>
            <a:r>
              <a:rPr lang="tr-TR" sz="2000" dirty="0"/>
              <a:t>• Operasyon için gerekli teknolojik yenilikleri takip etmek, </a:t>
            </a:r>
          </a:p>
          <a:p>
            <a:pPr algn="just"/>
            <a:r>
              <a:rPr lang="tr-TR" sz="2000" dirty="0"/>
              <a:t>• Hizmet grubu sorumlusunun taleplerini yerine getirmek, </a:t>
            </a:r>
          </a:p>
          <a:p>
            <a:pPr algn="just"/>
            <a:r>
              <a:rPr lang="tr-TR" sz="2000" dirty="0"/>
              <a:t>• Kültürel mirasın zarar görmesi durumunda, yıkım ve enkazın kaldırılması sırasında teknik ve personel desteği vermek. </a:t>
            </a:r>
          </a:p>
        </p:txBody>
      </p:sp>
      <p:sp>
        <p:nvSpPr>
          <p:cNvPr id="15" name="Metin kutusu 14"/>
          <p:cNvSpPr txBox="1"/>
          <p:nvPr/>
        </p:nvSpPr>
        <p:spPr>
          <a:xfrm>
            <a:off x="1188463" y="1052736"/>
            <a:ext cx="6746976" cy="830997"/>
          </a:xfrm>
          <a:prstGeom prst="rect">
            <a:avLst/>
          </a:prstGeom>
          <a:noFill/>
        </p:spPr>
        <p:txBody>
          <a:bodyPr wrap="none" rtlCol="0">
            <a:spAutoFit/>
          </a:bodyPr>
          <a:lstStyle/>
          <a:p>
            <a:pPr algn="ctr"/>
            <a:r>
              <a:rPr lang="tr-TR" sz="2400" b="1" dirty="0">
                <a:solidFill>
                  <a:srgbClr val="C00000"/>
                </a:solidFill>
              </a:rPr>
              <a:t>Yerel Düzey Enkaz Kaldırma Çalışma Grubu </a:t>
            </a:r>
          </a:p>
          <a:p>
            <a:pPr algn="ctr"/>
            <a:r>
              <a:rPr lang="tr-TR" sz="2400" b="1" dirty="0">
                <a:solidFill>
                  <a:srgbClr val="C00000"/>
                </a:solidFill>
              </a:rPr>
              <a:t>Destek Çözüm Ortaklarının Görev ve Sorumlulukları</a:t>
            </a:r>
          </a:p>
        </p:txBody>
      </p:sp>
      <p:pic>
        <p:nvPicPr>
          <p:cNvPr id="7" name="Resim 6"/>
          <p:cNvPicPr>
            <a:picLocks noChangeAspect="1"/>
          </p:cNvPicPr>
          <p:nvPr/>
        </p:nvPicPr>
        <p:blipFill rotWithShape="1">
          <a:blip r:embed="rId2" cstate="print">
            <a:extLst>
              <a:ext uri="{28A0092B-C50C-407E-A947-70E740481C1C}">
                <a14:useLocalDpi xmlns:a14="http://schemas.microsoft.com/office/drawing/2010/main" val="0"/>
              </a:ext>
            </a:extLst>
          </a:blip>
          <a:srcRect l="17617" t="2801" r="18522" b="18790"/>
          <a:stretch/>
        </p:blipFill>
        <p:spPr>
          <a:xfrm>
            <a:off x="179512" y="116632"/>
            <a:ext cx="1292889" cy="1248306"/>
          </a:xfrm>
          <a:prstGeom prst="rect">
            <a:avLst/>
          </a:prstGeom>
        </p:spPr>
      </p:pic>
    </p:spTree>
    <p:extLst>
      <p:ext uri="{BB962C8B-B14F-4D97-AF65-F5344CB8AC3E}">
        <p14:creationId xmlns:p14="http://schemas.microsoft.com/office/powerpoint/2010/main" val="19082893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2020421" y="279188"/>
            <a:ext cx="5083058" cy="523220"/>
          </a:xfrm>
          <a:prstGeom prst="rect">
            <a:avLst/>
          </a:prstGeom>
          <a:noFill/>
        </p:spPr>
        <p:txBody>
          <a:bodyPr wrap="none" rtlCol="0">
            <a:spAutoFit/>
          </a:bodyPr>
          <a:lstStyle/>
          <a:p>
            <a:r>
              <a:rPr lang="tr-TR" sz="2800" b="1" dirty="0" smtClean="0">
                <a:solidFill>
                  <a:srgbClr val="0070C0"/>
                </a:solidFill>
              </a:rPr>
              <a:t>TÜRKİYE AFET MÜDAHALE PLANI</a:t>
            </a:r>
            <a:endParaRPr lang="tr-TR" sz="2800" b="1" dirty="0">
              <a:solidFill>
                <a:srgbClr val="0070C0"/>
              </a:solidFill>
            </a:endParaRPr>
          </a:p>
        </p:txBody>
      </p:sp>
      <p:sp>
        <p:nvSpPr>
          <p:cNvPr id="9" name="Metin kutusu 8"/>
          <p:cNvSpPr txBox="1"/>
          <p:nvPr/>
        </p:nvSpPr>
        <p:spPr>
          <a:xfrm>
            <a:off x="179513" y="1916832"/>
            <a:ext cx="8136904" cy="4647426"/>
          </a:xfrm>
          <a:prstGeom prst="rect">
            <a:avLst/>
          </a:prstGeom>
          <a:solidFill>
            <a:schemeClr val="accent5">
              <a:lumMod val="20000"/>
              <a:lumOff val="80000"/>
            </a:schemeClr>
          </a:solidFill>
        </p:spPr>
        <p:txBody>
          <a:bodyPr wrap="square" rtlCol="0">
            <a:spAutoFit/>
          </a:bodyPr>
          <a:lstStyle/>
          <a:p>
            <a:r>
              <a:rPr lang="tr-TR" sz="1600" b="1" dirty="0">
                <a:solidFill>
                  <a:srgbClr val="FF0000"/>
                </a:solidFill>
              </a:rPr>
              <a:t>YEREL DÜZEY ENKAZ KALDIRMA </a:t>
            </a:r>
            <a:r>
              <a:rPr lang="tr-TR" sz="1600" b="1" dirty="0" smtClean="0">
                <a:solidFill>
                  <a:srgbClr val="FF0000"/>
                </a:solidFill>
              </a:rPr>
              <a:t>ÇALIŞMA </a:t>
            </a:r>
            <a:r>
              <a:rPr lang="tr-TR" sz="1600" b="1" dirty="0">
                <a:solidFill>
                  <a:srgbClr val="FF0000"/>
                </a:solidFill>
              </a:rPr>
              <a:t>GRUBU EKİPLERİ TEŞKİLİ </a:t>
            </a:r>
            <a:endParaRPr lang="tr-TR" sz="1600" dirty="0">
              <a:solidFill>
                <a:srgbClr val="FF0000"/>
              </a:solidFill>
            </a:endParaRPr>
          </a:p>
          <a:p>
            <a:r>
              <a:rPr lang="tr-TR" sz="1400" b="1" dirty="0"/>
              <a:t>Enkaz Kaldırma </a:t>
            </a:r>
            <a:r>
              <a:rPr lang="tr-TR" sz="1400" b="1" dirty="0" smtClean="0"/>
              <a:t>Çalışma </a:t>
            </a:r>
            <a:r>
              <a:rPr lang="tr-TR" sz="1400" b="1" dirty="0"/>
              <a:t>Grubu Koordinatörü: </a:t>
            </a:r>
            <a:r>
              <a:rPr lang="tr-TR" sz="1400" dirty="0"/>
              <a:t>Çevre ve Şehircilik İl Müdür Yardımcısı </a:t>
            </a:r>
          </a:p>
          <a:p>
            <a:r>
              <a:rPr lang="tr-TR" sz="1400" b="1" dirty="0" smtClean="0"/>
              <a:t>Yıkım </a:t>
            </a:r>
            <a:r>
              <a:rPr lang="tr-TR" sz="1400" b="1" dirty="0"/>
              <a:t>Hizmet Ekibi; </a:t>
            </a:r>
            <a:r>
              <a:rPr lang="tr-TR" sz="1400" dirty="0"/>
              <a:t>(Bu konuda sorumlu tayin edilmesi işi Valilik Makamınca enkaz kaldırma hizmet grubu adına görevlendirilen Vali Yardımcısının atayacağı yetkili kamu personelleri ( Büyükşehir Belediyesi, İlçe Belediyeleri, YİKOB veya diğer kamu Kurum ve Kuruluşlarında görevli idari personel) her bir yıkım hizmet ekibi için SEPE den 1’er (birer) kişi görevlendirilir ve her bir kişi, toplam 90 gün süresince, 3 kez (15’er günlük </a:t>
            </a:r>
            <a:r>
              <a:rPr lang="tr-TR" sz="1400" dirty="0" err="1"/>
              <a:t>peryotlarla</a:t>
            </a:r>
            <a:r>
              <a:rPr lang="tr-TR" sz="1400" dirty="0"/>
              <a:t>) sahada görevlendirilir </a:t>
            </a:r>
          </a:p>
          <a:p>
            <a:r>
              <a:rPr lang="tr-TR" sz="1400" dirty="0"/>
              <a:t>-</a:t>
            </a:r>
            <a:r>
              <a:rPr lang="tr-TR" sz="1400" dirty="0" smtClean="0"/>
              <a:t>Her </a:t>
            </a:r>
            <a:r>
              <a:rPr lang="tr-TR" sz="1400" dirty="0"/>
              <a:t>500 bina için, 2’şer kişiden oluşturulacak 1’er ekip teşkil edilir; ekipler, ilk 90 gün süresince, 15’er günlük dönüşümlü </a:t>
            </a:r>
            <a:r>
              <a:rPr lang="tr-TR" sz="1400" dirty="0" err="1"/>
              <a:t>peryotlar</a:t>
            </a:r>
            <a:r>
              <a:rPr lang="tr-TR" sz="1400" dirty="0"/>
              <a:t> halinde toplamda 3 kez görevlendirilir. </a:t>
            </a:r>
          </a:p>
          <a:p>
            <a:endParaRPr lang="tr-TR" sz="1400" dirty="0"/>
          </a:p>
          <a:p>
            <a:r>
              <a:rPr lang="tr-TR" sz="1400" b="1" dirty="0" smtClean="0"/>
              <a:t>Enkaz </a:t>
            </a:r>
            <a:r>
              <a:rPr lang="tr-TR" sz="1400" b="1" dirty="0"/>
              <a:t>Kaldırma </a:t>
            </a:r>
            <a:r>
              <a:rPr lang="tr-TR" sz="1400" b="1" dirty="0" smtClean="0"/>
              <a:t>Çalışma </a:t>
            </a:r>
            <a:r>
              <a:rPr lang="tr-TR" sz="1400" b="1" dirty="0"/>
              <a:t>Ekibi; </a:t>
            </a:r>
            <a:r>
              <a:rPr lang="tr-TR" sz="1400" dirty="0"/>
              <a:t>(Bu konuda sorumlu tayin edilmesi işi, 7269 Sayılı Kanun gereği Valilik Makamının tasarrufunda olduğundan, Valilik Makamınca enkaz kaldırma hizmet grubu adına görevlendirilen Vali Yardımcısının atayacağı yetkili kamu personelleri (Büyükşehir Belediyesi, İlçe Belediyeleri, YİKOB veya diğer kamu Kurum ve Kuruluşlarında görevli idari personel</a:t>
            </a:r>
            <a:r>
              <a:rPr lang="tr-TR" sz="1400" dirty="0" smtClean="0"/>
              <a:t>) </a:t>
            </a:r>
            <a:endParaRPr lang="tr-TR" sz="1400" dirty="0"/>
          </a:p>
          <a:p>
            <a:r>
              <a:rPr lang="tr-TR" sz="1400" dirty="0" smtClean="0"/>
              <a:t>-Her </a:t>
            </a:r>
            <a:r>
              <a:rPr lang="tr-TR" sz="1400" dirty="0"/>
              <a:t>500 bina için, 2’şer kişiden oluşturulacak 1’er ekip teşkil edilir; ekipler, ilk 90 gün süresince, 15’er günlük dönüşümlü periyodlar halinde toplamda 3 kez görevlendirilir. </a:t>
            </a:r>
          </a:p>
          <a:p>
            <a:endParaRPr lang="tr-TR" sz="1400" dirty="0"/>
          </a:p>
          <a:p>
            <a:r>
              <a:rPr lang="tr-TR" sz="1400" b="1" dirty="0" smtClean="0"/>
              <a:t>Tutanak/Raporlama </a:t>
            </a:r>
            <a:r>
              <a:rPr lang="tr-TR" sz="1400" b="1" dirty="0"/>
              <a:t>Hizmet Ekibi; </a:t>
            </a:r>
            <a:r>
              <a:rPr lang="tr-TR" sz="1400" dirty="0"/>
              <a:t>(Sorumlu: Çevre Şehircilik İl Müdürlüğünden Şube Müdürü) </a:t>
            </a:r>
          </a:p>
          <a:p>
            <a:r>
              <a:rPr lang="tr-TR" sz="1400" dirty="0"/>
              <a:t>-</a:t>
            </a:r>
            <a:r>
              <a:rPr lang="tr-TR" sz="1400" dirty="0" smtClean="0"/>
              <a:t>Her </a:t>
            </a:r>
            <a:r>
              <a:rPr lang="tr-TR" sz="1400" dirty="0"/>
              <a:t>1000 bina için, 2’şer kişiden oluşturulacak 1’er ekip teşkil edilir; ekipler, ilk 90 gün süresince, 15’er günlük dönüşümlü periyodlar halinde toplamda 3 kez görevlendirilir. </a:t>
            </a:r>
          </a:p>
          <a:p>
            <a:r>
              <a:rPr lang="tr-TR" sz="1400" dirty="0" smtClean="0"/>
              <a:t> </a:t>
            </a:r>
            <a:endParaRPr lang="tr-TR" sz="1400" dirty="0"/>
          </a:p>
        </p:txBody>
      </p:sp>
      <p:sp>
        <p:nvSpPr>
          <p:cNvPr id="15" name="Metin kutusu 14"/>
          <p:cNvSpPr txBox="1"/>
          <p:nvPr/>
        </p:nvSpPr>
        <p:spPr>
          <a:xfrm>
            <a:off x="974849" y="952555"/>
            <a:ext cx="7341567" cy="830997"/>
          </a:xfrm>
          <a:prstGeom prst="rect">
            <a:avLst/>
          </a:prstGeom>
          <a:noFill/>
        </p:spPr>
        <p:txBody>
          <a:bodyPr wrap="square" rtlCol="0">
            <a:spAutoFit/>
          </a:bodyPr>
          <a:lstStyle/>
          <a:p>
            <a:pPr algn="ctr"/>
            <a:r>
              <a:rPr lang="tr-TR" sz="2400" b="1" dirty="0" smtClean="0">
                <a:solidFill>
                  <a:srgbClr val="C00000"/>
                </a:solidFill>
              </a:rPr>
              <a:t>Yerel Düzey Enkaz Kaldırma Çalışma Grubunun Ekip Yapılanması, Görev ve Sorumluluklar</a:t>
            </a:r>
          </a:p>
        </p:txBody>
      </p:sp>
      <p:pic>
        <p:nvPicPr>
          <p:cNvPr id="7" name="Resim 6"/>
          <p:cNvPicPr>
            <a:picLocks noChangeAspect="1"/>
          </p:cNvPicPr>
          <p:nvPr/>
        </p:nvPicPr>
        <p:blipFill rotWithShape="1">
          <a:blip r:embed="rId2" cstate="print">
            <a:extLst>
              <a:ext uri="{28A0092B-C50C-407E-A947-70E740481C1C}">
                <a14:useLocalDpi xmlns:a14="http://schemas.microsoft.com/office/drawing/2010/main" val="0"/>
              </a:ext>
            </a:extLst>
          </a:blip>
          <a:srcRect l="17617" t="2801" r="18522" b="18790"/>
          <a:stretch/>
        </p:blipFill>
        <p:spPr>
          <a:xfrm>
            <a:off x="179512" y="0"/>
            <a:ext cx="1292889" cy="1248306"/>
          </a:xfrm>
          <a:prstGeom prst="rect">
            <a:avLst/>
          </a:prstGeom>
        </p:spPr>
      </p:pic>
    </p:spTree>
    <p:extLst>
      <p:ext uri="{BB962C8B-B14F-4D97-AF65-F5344CB8AC3E}">
        <p14:creationId xmlns:p14="http://schemas.microsoft.com/office/powerpoint/2010/main" val="250934224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2020421" y="279188"/>
            <a:ext cx="5083058" cy="523220"/>
          </a:xfrm>
          <a:prstGeom prst="rect">
            <a:avLst/>
          </a:prstGeom>
          <a:noFill/>
        </p:spPr>
        <p:txBody>
          <a:bodyPr wrap="none" rtlCol="0">
            <a:spAutoFit/>
          </a:bodyPr>
          <a:lstStyle/>
          <a:p>
            <a:r>
              <a:rPr lang="tr-TR" sz="2800" b="1" dirty="0" smtClean="0">
                <a:solidFill>
                  <a:srgbClr val="0070C0"/>
                </a:solidFill>
              </a:rPr>
              <a:t>TÜRKİYE AFET MÜDAHALE PLANI</a:t>
            </a:r>
            <a:endParaRPr lang="tr-TR" sz="2800" b="1" dirty="0">
              <a:solidFill>
                <a:srgbClr val="0070C0"/>
              </a:solidFill>
            </a:endParaRPr>
          </a:p>
        </p:txBody>
      </p:sp>
      <p:sp>
        <p:nvSpPr>
          <p:cNvPr id="9" name="Metin kutusu 8"/>
          <p:cNvSpPr txBox="1"/>
          <p:nvPr/>
        </p:nvSpPr>
        <p:spPr>
          <a:xfrm>
            <a:off x="179513" y="1769075"/>
            <a:ext cx="8136904" cy="4832092"/>
          </a:xfrm>
          <a:prstGeom prst="rect">
            <a:avLst/>
          </a:prstGeom>
          <a:solidFill>
            <a:schemeClr val="accent5">
              <a:lumMod val="20000"/>
              <a:lumOff val="80000"/>
            </a:schemeClr>
          </a:solidFill>
        </p:spPr>
        <p:txBody>
          <a:bodyPr wrap="square" rtlCol="0">
            <a:spAutoFit/>
          </a:bodyPr>
          <a:lstStyle/>
          <a:p>
            <a:r>
              <a:rPr lang="tr-TR" sz="1600" b="1" dirty="0">
                <a:solidFill>
                  <a:srgbClr val="FF0000"/>
                </a:solidFill>
              </a:rPr>
              <a:t>YEREL ENKAZ KALDIRMA </a:t>
            </a:r>
            <a:r>
              <a:rPr lang="tr-TR" sz="1600" b="1" dirty="0" smtClean="0">
                <a:solidFill>
                  <a:srgbClr val="FF0000"/>
                </a:solidFill>
              </a:rPr>
              <a:t>ÇALIŞMA </a:t>
            </a:r>
            <a:r>
              <a:rPr lang="tr-TR" sz="1600" b="1" dirty="0">
                <a:solidFill>
                  <a:srgbClr val="FF0000"/>
                </a:solidFill>
              </a:rPr>
              <a:t>GRUBU EKİPLERİNİN GÖREVLERİ </a:t>
            </a:r>
            <a:endParaRPr lang="tr-TR" sz="1600" dirty="0">
              <a:solidFill>
                <a:srgbClr val="FF0000"/>
              </a:solidFill>
            </a:endParaRPr>
          </a:p>
          <a:p>
            <a:r>
              <a:rPr lang="tr-TR" sz="1400" b="1" dirty="0"/>
              <a:t>Yıkım Hizmet Ekibi </a:t>
            </a:r>
            <a:endParaRPr lang="tr-TR" sz="1400" dirty="0"/>
          </a:p>
          <a:p>
            <a:r>
              <a:rPr lang="tr-TR" sz="1400" dirty="0"/>
              <a:t>-</a:t>
            </a:r>
            <a:r>
              <a:rPr lang="tr-TR" sz="1400" dirty="0" smtClean="0"/>
              <a:t>Hasar </a:t>
            </a:r>
            <a:r>
              <a:rPr lang="tr-TR" sz="1400" dirty="0"/>
              <a:t>Tespit </a:t>
            </a:r>
            <a:r>
              <a:rPr lang="tr-TR" sz="1400" dirty="0" smtClean="0"/>
              <a:t>Çalışma </a:t>
            </a:r>
            <a:r>
              <a:rPr lang="tr-TR" sz="1400" dirty="0"/>
              <a:t>Grubundan gelen verilere göre gerekli yasal izinler alındıktan sonra, acil yıkılması gereken hasarlı binaları yıkmak, yıktırmak (patlayıcı, iş makinesi vb.). </a:t>
            </a:r>
          </a:p>
          <a:p>
            <a:r>
              <a:rPr lang="tr-TR" sz="1400" dirty="0"/>
              <a:t>-</a:t>
            </a:r>
            <a:r>
              <a:rPr lang="tr-TR" sz="1400" dirty="0" smtClean="0"/>
              <a:t>Acil </a:t>
            </a:r>
            <a:r>
              <a:rPr lang="tr-TR" sz="1400" dirty="0"/>
              <a:t>yıkılması gereken hasarlı binaların yıkım işinin, kamu iş makineleri araç ve gereç envanterinin yetersizliğinden dolayı gerçekleştirilemediği durumlarda, hizmet satın alımı ile gerçekleştirilmesini sağlamak. </a:t>
            </a:r>
          </a:p>
          <a:p>
            <a:r>
              <a:rPr lang="tr-TR" sz="1400" dirty="0"/>
              <a:t>-</a:t>
            </a:r>
            <a:r>
              <a:rPr lang="tr-TR" sz="1400" dirty="0" smtClean="0"/>
              <a:t>Personeli </a:t>
            </a:r>
            <a:r>
              <a:rPr lang="tr-TR" sz="1400" dirty="0"/>
              <a:t>operasyon mahalline yönlendirmek, sevk ve idaresini yapmak. </a:t>
            </a:r>
          </a:p>
          <a:p>
            <a:r>
              <a:rPr lang="tr-TR" sz="1400" dirty="0"/>
              <a:t>-</a:t>
            </a:r>
            <a:r>
              <a:rPr lang="tr-TR" sz="1400" dirty="0" smtClean="0"/>
              <a:t>Olası </a:t>
            </a:r>
            <a:r>
              <a:rPr lang="tr-TR" sz="1400" dirty="0"/>
              <a:t>afetler sonrası yıkılması gerektiği tespit olunan ağır hasarlı binaların, 7269 sayılı kanun ve ilgili mevzuatlar çerçevesinde görevlendirilecek kişilerce yıktırılmasına yönelik çalışmalarda bulunmak. </a:t>
            </a:r>
          </a:p>
          <a:p>
            <a:r>
              <a:rPr lang="tr-TR" sz="1400" b="1" dirty="0" smtClean="0"/>
              <a:t>Enkaz </a:t>
            </a:r>
            <a:r>
              <a:rPr lang="tr-TR" sz="1400" b="1" dirty="0"/>
              <a:t>Kaldırma Hizmet Ekibi </a:t>
            </a:r>
            <a:endParaRPr lang="tr-TR" sz="1400" dirty="0"/>
          </a:p>
          <a:p>
            <a:r>
              <a:rPr lang="tr-TR" sz="1400" dirty="0"/>
              <a:t>-</a:t>
            </a:r>
            <a:r>
              <a:rPr lang="tr-TR" sz="1400" dirty="0" smtClean="0"/>
              <a:t>Enkaz </a:t>
            </a:r>
            <a:r>
              <a:rPr lang="tr-TR" sz="1400" dirty="0"/>
              <a:t>döküm alanlarını belirlemek. </a:t>
            </a:r>
          </a:p>
          <a:p>
            <a:r>
              <a:rPr lang="tr-TR" sz="1400" dirty="0"/>
              <a:t>-</a:t>
            </a:r>
            <a:r>
              <a:rPr lang="tr-TR" sz="1400" dirty="0" smtClean="0"/>
              <a:t>Arama </a:t>
            </a:r>
            <a:r>
              <a:rPr lang="tr-TR" sz="1400" dirty="0"/>
              <a:t>ve kurtarma çalışmaları bittikten ve acil yıkılması gereken hasarlı binalar yıkıldıktan sonra bina, tesisler ve çevredeki enkazı kaldırmak. </a:t>
            </a:r>
          </a:p>
          <a:p>
            <a:r>
              <a:rPr lang="tr-TR" sz="1400" dirty="0"/>
              <a:t>-</a:t>
            </a:r>
            <a:r>
              <a:rPr lang="tr-TR" sz="1400" dirty="0" smtClean="0"/>
              <a:t>Kamu </a:t>
            </a:r>
            <a:r>
              <a:rPr lang="tr-TR" sz="1400" dirty="0"/>
              <a:t>iş makineleri araç ve gereç envanterinin, mevcut enkazın kaldırılmasında ve enkaz sahasına nakledilmesinde yetersiz kalması durumunda, enkazın kaldırılması ve nakledilmesi işinin hizmet satın alımı ile gerçekleştirilmesini sağlamak. </a:t>
            </a:r>
          </a:p>
          <a:p>
            <a:r>
              <a:rPr lang="tr-TR" sz="1400" dirty="0"/>
              <a:t>-</a:t>
            </a:r>
            <a:r>
              <a:rPr lang="tr-TR" sz="1400" dirty="0" smtClean="0"/>
              <a:t>Personeli </a:t>
            </a:r>
            <a:r>
              <a:rPr lang="tr-TR" sz="1400" dirty="0"/>
              <a:t>operasyon mahalline yönlendirmek, sevk ve idaresini yapmak. </a:t>
            </a:r>
          </a:p>
          <a:p>
            <a:r>
              <a:rPr lang="tr-TR" sz="1400" dirty="0"/>
              <a:t>-</a:t>
            </a:r>
            <a:r>
              <a:rPr lang="tr-TR" sz="1400" dirty="0" smtClean="0"/>
              <a:t>Bu </a:t>
            </a:r>
            <a:r>
              <a:rPr lang="tr-TR" sz="1400" dirty="0"/>
              <a:t>ekip, tüm grubun sahadaki lojistik ihtiyaç planlamaları ile ilgili görevleri de yürütecektir. </a:t>
            </a:r>
          </a:p>
          <a:p>
            <a:r>
              <a:rPr lang="tr-TR" sz="1400" b="1" dirty="0" smtClean="0"/>
              <a:t>Tutanak/Raporlama </a:t>
            </a:r>
            <a:r>
              <a:rPr lang="tr-TR" sz="1400" b="1" dirty="0"/>
              <a:t>Hizmet Ekibi </a:t>
            </a:r>
            <a:endParaRPr lang="tr-TR" sz="1400" dirty="0"/>
          </a:p>
          <a:p>
            <a:r>
              <a:rPr lang="tr-TR" sz="1400" dirty="0" smtClean="0"/>
              <a:t>-Hak </a:t>
            </a:r>
            <a:r>
              <a:rPr lang="tr-TR" sz="1400" dirty="0"/>
              <a:t>Sahipliği, adli takibe ve kıymetli eşyalara (para, ziynet, kültürel varlıklar, vb.) esas enkaz kaldırma tutanak/raporlama işlemlerini gerçekleştirmek. </a:t>
            </a:r>
          </a:p>
          <a:p>
            <a:r>
              <a:rPr lang="tr-TR" sz="1400" dirty="0" smtClean="0"/>
              <a:t>-İl </a:t>
            </a:r>
            <a:r>
              <a:rPr lang="tr-TR" sz="1400" dirty="0"/>
              <a:t>bazında tutanak/raporlama işlerinde kullanılacak personel, araç ve gereç envanterini hazırlamak </a:t>
            </a:r>
          </a:p>
        </p:txBody>
      </p:sp>
      <p:sp>
        <p:nvSpPr>
          <p:cNvPr id="15" name="Metin kutusu 14"/>
          <p:cNvSpPr txBox="1"/>
          <p:nvPr/>
        </p:nvSpPr>
        <p:spPr>
          <a:xfrm>
            <a:off x="1527066" y="774432"/>
            <a:ext cx="6341288" cy="830997"/>
          </a:xfrm>
          <a:prstGeom prst="rect">
            <a:avLst/>
          </a:prstGeom>
          <a:noFill/>
        </p:spPr>
        <p:txBody>
          <a:bodyPr wrap="none" rtlCol="0">
            <a:spAutoFit/>
          </a:bodyPr>
          <a:lstStyle/>
          <a:p>
            <a:pPr algn="ctr"/>
            <a:r>
              <a:rPr lang="tr-TR" sz="2400" b="1" dirty="0">
                <a:solidFill>
                  <a:srgbClr val="C00000"/>
                </a:solidFill>
              </a:rPr>
              <a:t>Yerel Düzey Hizmet Grubunun Ekip Yapılanması, </a:t>
            </a:r>
          </a:p>
          <a:p>
            <a:pPr algn="ctr"/>
            <a:r>
              <a:rPr lang="tr-TR" sz="2400" b="1" dirty="0">
                <a:solidFill>
                  <a:srgbClr val="C00000"/>
                </a:solidFill>
              </a:rPr>
              <a:t>Görev ve Sorumluluklar</a:t>
            </a:r>
          </a:p>
        </p:txBody>
      </p:sp>
      <p:pic>
        <p:nvPicPr>
          <p:cNvPr id="7" name="Resim 6"/>
          <p:cNvPicPr>
            <a:picLocks noChangeAspect="1"/>
          </p:cNvPicPr>
          <p:nvPr/>
        </p:nvPicPr>
        <p:blipFill rotWithShape="1">
          <a:blip r:embed="rId2" cstate="print">
            <a:extLst>
              <a:ext uri="{28A0092B-C50C-407E-A947-70E740481C1C}">
                <a14:useLocalDpi xmlns:a14="http://schemas.microsoft.com/office/drawing/2010/main" val="0"/>
              </a:ext>
            </a:extLst>
          </a:blip>
          <a:srcRect l="17617" t="2801" r="18522" b="18790"/>
          <a:stretch/>
        </p:blipFill>
        <p:spPr>
          <a:xfrm>
            <a:off x="234177" y="150279"/>
            <a:ext cx="1292889" cy="1248306"/>
          </a:xfrm>
          <a:prstGeom prst="rect">
            <a:avLst/>
          </a:prstGeom>
        </p:spPr>
      </p:pic>
    </p:spTree>
    <p:extLst>
      <p:ext uri="{BB962C8B-B14F-4D97-AF65-F5344CB8AC3E}">
        <p14:creationId xmlns:p14="http://schemas.microsoft.com/office/powerpoint/2010/main" val="29351945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2020421" y="279188"/>
            <a:ext cx="5083058" cy="523220"/>
          </a:xfrm>
          <a:prstGeom prst="rect">
            <a:avLst/>
          </a:prstGeom>
          <a:noFill/>
        </p:spPr>
        <p:txBody>
          <a:bodyPr wrap="none" rtlCol="0">
            <a:spAutoFit/>
          </a:bodyPr>
          <a:lstStyle/>
          <a:p>
            <a:r>
              <a:rPr lang="tr-TR" sz="2800" b="1" dirty="0" smtClean="0">
                <a:solidFill>
                  <a:srgbClr val="0070C0"/>
                </a:solidFill>
              </a:rPr>
              <a:t>TÜRKİYE AFET MÜDAHALE PLANI</a:t>
            </a:r>
            <a:endParaRPr lang="tr-TR" sz="2800" b="1" dirty="0">
              <a:solidFill>
                <a:srgbClr val="0070C0"/>
              </a:solidFill>
            </a:endParaRPr>
          </a:p>
        </p:txBody>
      </p:sp>
      <p:sp>
        <p:nvSpPr>
          <p:cNvPr id="9" name="Metin kutusu 8"/>
          <p:cNvSpPr txBox="1"/>
          <p:nvPr/>
        </p:nvSpPr>
        <p:spPr>
          <a:xfrm>
            <a:off x="179513" y="1301721"/>
            <a:ext cx="8064896" cy="5355312"/>
          </a:xfrm>
          <a:prstGeom prst="rect">
            <a:avLst/>
          </a:prstGeom>
          <a:solidFill>
            <a:schemeClr val="accent5">
              <a:lumMod val="20000"/>
              <a:lumOff val="80000"/>
            </a:schemeClr>
          </a:solidFill>
        </p:spPr>
        <p:txBody>
          <a:bodyPr wrap="square" rtlCol="0">
            <a:spAutoFit/>
          </a:bodyPr>
          <a:lstStyle/>
          <a:p>
            <a:r>
              <a:rPr lang="tr-TR" sz="1600" dirty="0" smtClean="0"/>
              <a:t>Afet </a:t>
            </a:r>
            <a:r>
              <a:rPr lang="tr-TR" sz="1600" dirty="0"/>
              <a:t>ve acil durum bilgisinin alınması ile birlikte Enkaz kaldırma </a:t>
            </a:r>
            <a:r>
              <a:rPr lang="tr-TR" sz="1600" dirty="0" smtClean="0"/>
              <a:t>Çalışma </a:t>
            </a:r>
            <a:r>
              <a:rPr lang="tr-TR" sz="1600" dirty="0"/>
              <a:t>Grubunda görev alan tüm personel haber beklemeksizin hizmet grubu toplanma alanında toplanır. Konuşlanma alanına intikal ederek görevli olduğu ekipteki iş ve işlemleri yürütecektir. Ayrıca 0. Dakikadan itibaren yapılacak iş ve işlemler her bir ekip için Tablo-7’de operasyon zaman çizelgesinde detaylı olarak belirtilmiştir. </a:t>
            </a:r>
          </a:p>
          <a:p>
            <a:r>
              <a:rPr lang="tr-TR" sz="1600" dirty="0"/>
              <a:t>İŞ AKIŞLARI </a:t>
            </a:r>
          </a:p>
          <a:p>
            <a:r>
              <a:rPr lang="tr-TR" sz="1600" b="1" dirty="0"/>
              <a:t>1-Yıkım Hizmet Ekibi ( 0. </a:t>
            </a:r>
            <a:r>
              <a:rPr lang="tr-TR" sz="1600" b="1" dirty="0" err="1"/>
              <a:t>dk</a:t>
            </a:r>
            <a:r>
              <a:rPr lang="tr-TR" sz="1600" b="1" dirty="0"/>
              <a:t> -90gün) : </a:t>
            </a:r>
            <a:endParaRPr lang="tr-TR" sz="1600" dirty="0"/>
          </a:p>
          <a:p>
            <a:r>
              <a:rPr lang="tr-TR" sz="1600" b="1" dirty="0"/>
              <a:t>a)- </a:t>
            </a:r>
            <a:r>
              <a:rPr lang="tr-TR" sz="1600" dirty="0"/>
              <a:t>Acil yıkılması gereken hasarlı binaların yasal izinler alındıktan sonra yıkılması, yıktırılmasını kamu ya da özel sektör eli ile (patlayıcı, iş makinesi vb. ile) koordine etmek. </a:t>
            </a:r>
          </a:p>
          <a:p>
            <a:r>
              <a:rPr lang="tr-TR" sz="1600" b="1" dirty="0"/>
              <a:t>b)- </a:t>
            </a:r>
            <a:r>
              <a:rPr lang="tr-TR" sz="1600" dirty="0"/>
              <a:t>Ulusal ölçekte il operasyon el planlarının hazırlanmasına müteakip, gelecek bilgiler doğrultusunda personel, iş makinesi, araç ve gereç envanterini belirlemek. </a:t>
            </a:r>
          </a:p>
          <a:p>
            <a:r>
              <a:rPr lang="tr-TR" sz="1600" b="1" dirty="0"/>
              <a:t>c)- </a:t>
            </a:r>
            <a:r>
              <a:rPr lang="tr-TR" sz="1600" dirty="0"/>
              <a:t>İhtiyaca göre kamu ya da özel sektör envanterinden personelin, iş makinesi, araç ve gereci afet bölgesine yönlendirilmesini koordine etmek. </a:t>
            </a:r>
          </a:p>
          <a:p>
            <a:r>
              <a:rPr lang="tr-TR" sz="1600" b="1" dirty="0"/>
              <a:t>2-Enkaz Kaldırma Hizmet Ekibi ( 0. </a:t>
            </a:r>
            <a:r>
              <a:rPr lang="tr-TR" sz="1600" b="1" dirty="0" err="1"/>
              <a:t>dk</a:t>
            </a:r>
            <a:r>
              <a:rPr lang="tr-TR" sz="1600" b="1" dirty="0"/>
              <a:t> -90gün): </a:t>
            </a:r>
            <a:endParaRPr lang="tr-TR" sz="1600" dirty="0"/>
          </a:p>
          <a:p>
            <a:r>
              <a:rPr lang="tr-TR" sz="1600" dirty="0"/>
              <a:t>a)-Arama ve kurtarma çalışmaları bittikten ve acil yıkılması gereken hasarlı binalar kamu ya da özel sektör eli ile yıkıldıktan sonra </a:t>
            </a:r>
            <a:r>
              <a:rPr lang="tr-TR" sz="1600" dirty="0" err="1"/>
              <a:t>enkazların</a:t>
            </a:r>
            <a:r>
              <a:rPr lang="tr-TR" sz="1600" dirty="0"/>
              <a:t> kaldırılmasını yine kamu ya da özel sektör kaynakları vasıtası ile koordine etmek. </a:t>
            </a:r>
            <a:endParaRPr lang="tr-TR" sz="1600" dirty="0" smtClean="0"/>
          </a:p>
          <a:p>
            <a:r>
              <a:rPr lang="tr-TR" sz="1400" dirty="0"/>
              <a:t>b)-İhtiyaca göre kamu ya da özel sektör envanterinden personel yönlendirilişini koordine etmek. </a:t>
            </a:r>
          </a:p>
          <a:p>
            <a:r>
              <a:rPr lang="tr-TR" sz="1400" b="1" dirty="0"/>
              <a:t>3-Tutanak/Raporlama Hizmet Ekibi ( 0. </a:t>
            </a:r>
            <a:r>
              <a:rPr lang="tr-TR" sz="1400" b="1" dirty="0" err="1"/>
              <a:t>dk</a:t>
            </a:r>
            <a:r>
              <a:rPr lang="tr-TR" sz="1400" b="1" dirty="0"/>
              <a:t> -90gün): </a:t>
            </a:r>
            <a:endParaRPr lang="tr-TR" sz="1400" dirty="0"/>
          </a:p>
          <a:p>
            <a:r>
              <a:rPr lang="tr-TR" sz="1400" dirty="0"/>
              <a:t>a)- Hak Sahipliği, adli takibe ve kıymetli eşyalara (para, ziynet, kültürel varlıklar, </a:t>
            </a:r>
            <a:r>
              <a:rPr lang="tr-TR" sz="1400" dirty="0" err="1"/>
              <a:t>v.b</a:t>
            </a:r>
            <a:r>
              <a:rPr lang="tr-TR" sz="1400" dirty="0"/>
              <a:t>.) esas enkaz kaldırma tutanak/raporlama işlemlerini koordine etmek. </a:t>
            </a:r>
          </a:p>
          <a:p>
            <a:r>
              <a:rPr lang="nb-NO" sz="1400" dirty="0"/>
              <a:t>b)- Sahadan gelen bilgi ve belgelerin arşivlenmesi </a:t>
            </a:r>
            <a:endParaRPr lang="tr-TR" sz="1400" dirty="0"/>
          </a:p>
        </p:txBody>
      </p:sp>
      <p:sp>
        <p:nvSpPr>
          <p:cNvPr id="15" name="Metin kutusu 14"/>
          <p:cNvSpPr txBox="1"/>
          <p:nvPr/>
        </p:nvSpPr>
        <p:spPr>
          <a:xfrm>
            <a:off x="2514625" y="774432"/>
            <a:ext cx="4366195" cy="461665"/>
          </a:xfrm>
          <a:prstGeom prst="rect">
            <a:avLst/>
          </a:prstGeom>
          <a:noFill/>
        </p:spPr>
        <p:txBody>
          <a:bodyPr wrap="none" rtlCol="0">
            <a:spAutoFit/>
          </a:bodyPr>
          <a:lstStyle/>
          <a:p>
            <a:pPr algn="ctr"/>
            <a:r>
              <a:rPr lang="tr-TR" sz="2400" b="1" dirty="0" smtClean="0">
                <a:solidFill>
                  <a:srgbClr val="C00000"/>
                </a:solidFill>
              </a:rPr>
              <a:t>Standart Operasyon Prosedürleri</a:t>
            </a:r>
            <a:endParaRPr lang="tr-TR" sz="2400" b="1" dirty="0">
              <a:solidFill>
                <a:srgbClr val="C00000"/>
              </a:solidFill>
            </a:endParaRPr>
          </a:p>
        </p:txBody>
      </p:sp>
      <p:pic>
        <p:nvPicPr>
          <p:cNvPr id="7" name="Resim 6"/>
          <p:cNvPicPr>
            <a:picLocks noChangeAspect="1"/>
          </p:cNvPicPr>
          <p:nvPr/>
        </p:nvPicPr>
        <p:blipFill rotWithShape="1">
          <a:blip r:embed="rId2" cstate="print">
            <a:extLst>
              <a:ext uri="{28A0092B-C50C-407E-A947-70E740481C1C}">
                <a14:useLocalDpi xmlns:a14="http://schemas.microsoft.com/office/drawing/2010/main" val="0"/>
              </a:ext>
            </a:extLst>
          </a:blip>
          <a:srcRect l="17617" t="2801" r="18522" b="18790"/>
          <a:stretch/>
        </p:blipFill>
        <p:spPr>
          <a:xfrm>
            <a:off x="107504" y="53415"/>
            <a:ext cx="1292889" cy="1248306"/>
          </a:xfrm>
          <a:prstGeom prst="rect">
            <a:avLst/>
          </a:prstGeom>
        </p:spPr>
      </p:pic>
    </p:spTree>
    <p:extLst>
      <p:ext uri="{BB962C8B-B14F-4D97-AF65-F5344CB8AC3E}">
        <p14:creationId xmlns:p14="http://schemas.microsoft.com/office/powerpoint/2010/main" val="214922474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2020421" y="279188"/>
            <a:ext cx="5083058" cy="523220"/>
          </a:xfrm>
          <a:prstGeom prst="rect">
            <a:avLst/>
          </a:prstGeom>
          <a:noFill/>
        </p:spPr>
        <p:txBody>
          <a:bodyPr wrap="none" rtlCol="0">
            <a:spAutoFit/>
          </a:bodyPr>
          <a:lstStyle/>
          <a:p>
            <a:r>
              <a:rPr lang="tr-TR" sz="2800" b="1" dirty="0" smtClean="0">
                <a:solidFill>
                  <a:srgbClr val="0070C0"/>
                </a:solidFill>
              </a:rPr>
              <a:t>TÜRKİYE AFET MÜDAHALE PLANI</a:t>
            </a:r>
            <a:endParaRPr lang="tr-TR" sz="2800" b="1" dirty="0">
              <a:solidFill>
                <a:srgbClr val="0070C0"/>
              </a:solidFill>
            </a:endParaRPr>
          </a:p>
        </p:txBody>
      </p:sp>
      <p:sp>
        <p:nvSpPr>
          <p:cNvPr id="9" name="Metin kutusu 8"/>
          <p:cNvSpPr txBox="1"/>
          <p:nvPr/>
        </p:nvSpPr>
        <p:spPr>
          <a:xfrm>
            <a:off x="661198" y="1800979"/>
            <a:ext cx="7295178" cy="4154984"/>
          </a:xfrm>
          <a:prstGeom prst="rect">
            <a:avLst/>
          </a:prstGeom>
          <a:solidFill>
            <a:schemeClr val="accent5">
              <a:lumMod val="20000"/>
              <a:lumOff val="80000"/>
            </a:schemeClr>
          </a:solidFill>
        </p:spPr>
        <p:txBody>
          <a:bodyPr wrap="square" rtlCol="0">
            <a:spAutoFit/>
          </a:bodyPr>
          <a:lstStyle/>
          <a:p>
            <a:r>
              <a:rPr lang="tr-TR" sz="2400" dirty="0" smtClean="0"/>
              <a:t>Afet </a:t>
            </a:r>
            <a:r>
              <a:rPr lang="tr-TR" sz="2400" dirty="0"/>
              <a:t>meydana geldikten sonra </a:t>
            </a:r>
            <a:r>
              <a:rPr lang="tr-TR" sz="2400" dirty="0" smtClean="0"/>
              <a:t>çalışma </a:t>
            </a:r>
            <a:r>
              <a:rPr lang="tr-TR" sz="2400" dirty="0"/>
              <a:t>grubunda görevli ana çözüm ortağı personeller çağrı beklemeksizin konuşlanma alanı olarak belirlenen </a:t>
            </a:r>
            <a:r>
              <a:rPr lang="tr-TR" sz="2400" b="1" dirty="0">
                <a:solidFill>
                  <a:srgbClr val="FF0000"/>
                </a:solidFill>
              </a:rPr>
              <a:t>İzmir Çevre ve Şehircilik İl Müdürlüğünde </a:t>
            </a:r>
            <a:r>
              <a:rPr lang="tr-TR" sz="2400" dirty="0"/>
              <a:t>(Anadolu Cad. No:41/5 35010 Bayraklı/İZMİR) toplanacaktır. Ana çözüm ortağı personelleri toplandıktan sonra hizmet grubunda görevli destek çözüm ortağı personellerin organize edilmesi sağlanacaktır. İl Müdürlüğümüzün hasar görmesi durumunda </a:t>
            </a:r>
            <a:r>
              <a:rPr lang="tr-TR" sz="2400" b="1" dirty="0"/>
              <a:t>alternatif konuşlanma alanı ise </a:t>
            </a:r>
            <a:r>
              <a:rPr lang="tr-TR" sz="2400" b="1" dirty="0">
                <a:solidFill>
                  <a:srgbClr val="FF0000"/>
                </a:solidFill>
              </a:rPr>
              <a:t>İzmir Bölgesel Temiz Hava Merkezi </a:t>
            </a:r>
            <a:r>
              <a:rPr lang="tr-TR" sz="2400" b="1" dirty="0"/>
              <a:t>(</a:t>
            </a:r>
            <a:r>
              <a:rPr lang="tr-TR" sz="2400" dirty="0"/>
              <a:t>Zafer Mah. 4380 </a:t>
            </a:r>
            <a:r>
              <a:rPr lang="tr-TR" sz="2400" dirty="0" err="1"/>
              <a:t>Sk</a:t>
            </a:r>
            <a:r>
              <a:rPr lang="tr-TR" sz="2400" dirty="0"/>
              <a:t>. No:36 Bornova/İZMİR) olarak belirlenmiştir. </a:t>
            </a:r>
          </a:p>
        </p:txBody>
      </p:sp>
      <p:sp>
        <p:nvSpPr>
          <p:cNvPr id="15" name="Metin kutusu 14"/>
          <p:cNvSpPr txBox="1"/>
          <p:nvPr/>
        </p:nvSpPr>
        <p:spPr>
          <a:xfrm>
            <a:off x="1968141" y="774432"/>
            <a:ext cx="5459187" cy="523220"/>
          </a:xfrm>
          <a:prstGeom prst="rect">
            <a:avLst/>
          </a:prstGeom>
          <a:noFill/>
        </p:spPr>
        <p:txBody>
          <a:bodyPr wrap="none" rtlCol="0">
            <a:spAutoFit/>
          </a:bodyPr>
          <a:lstStyle/>
          <a:p>
            <a:pPr algn="ctr"/>
            <a:r>
              <a:rPr lang="tr-TR" sz="2800" b="1" dirty="0" smtClean="0">
                <a:solidFill>
                  <a:srgbClr val="C00000"/>
                </a:solidFill>
              </a:rPr>
              <a:t>Konuşlanma Alanlarının Belirtilmesi</a:t>
            </a:r>
            <a:endParaRPr lang="tr-TR" sz="2800" b="1" dirty="0">
              <a:solidFill>
                <a:srgbClr val="C00000"/>
              </a:solidFill>
            </a:endParaRPr>
          </a:p>
        </p:txBody>
      </p:sp>
      <p:pic>
        <p:nvPicPr>
          <p:cNvPr id="7" name="Resim 6"/>
          <p:cNvPicPr>
            <a:picLocks noChangeAspect="1"/>
          </p:cNvPicPr>
          <p:nvPr/>
        </p:nvPicPr>
        <p:blipFill rotWithShape="1">
          <a:blip r:embed="rId2" cstate="print">
            <a:extLst>
              <a:ext uri="{28A0092B-C50C-407E-A947-70E740481C1C}">
                <a14:useLocalDpi xmlns:a14="http://schemas.microsoft.com/office/drawing/2010/main" val="0"/>
              </a:ext>
            </a:extLst>
          </a:blip>
          <a:srcRect l="17617" t="2801" r="18522" b="18790"/>
          <a:stretch/>
        </p:blipFill>
        <p:spPr>
          <a:xfrm>
            <a:off x="374341" y="301010"/>
            <a:ext cx="1292889" cy="1248306"/>
          </a:xfrm>
          <a:prstGeom prst="rect">
            <a:avLst/>
          </a:prstGeom>
        </p:spPr>
      </p:pic>
    </p:spTree>
    <p:extLst>
      <p:ext uri="{BB962C8B-B14F-4D97-AF65-F5344CB8AC3E}">
        <p14:creationId xmlns:p14="http://schemas.microsoft.com/office/powerpoint/2010/main" val="413808198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2020421" y="279188"/>
            <a:ext cx="5083058" cy="523220"/>
          </a:xfrm>
          <a:prstGeom prst="rect">
            <a:avLst/>
          </a:prstGeom>
          <a:noFill/>
        </p:spPr>
        <p:txBody>
          <a:bodyPr wrap="none" rtlCol="0">
            <a:spAutoFit/>
          </a:bodyPr>
          <a:lstStyle/>
          <a:p>
            <a:r>
              <a:rPr lang="tr-TR" sz="2800" b="1" dirty="0" smtClean="0">
                <a:solidFill>
                  <a:srgbClr val="0070C0"/>
                </a:solidFill>
              </a:rPr>
              <a:t>TÜRKİYE AFET MÜDAHALE PLANI</a:t>
            </a:r>
            <a:endParaRPr lang="tr-TR" sz="2800" b="1" dirty="0">
              <a:solidFill>
                <a:srgbClr val="0070C0"/>
              </a:solidFill>
            </a:endParaRPr>
          </a:p>
        </p:txBody>
      </p:sp>
      <p:sp>
        <p:nvSpPr>
          <p:cNvPr id="9" name="Metin kutusu 8"/>
          <p:cNvSpPr txBox="1"/>
          <p:nvPr/>
        </p:nvSpPr>
        <p:spPr>
          <a:xfrm>
            <a:off x="1046856" y="1301721"/>
            <a:ext cx="7053535" cy="338554"/>
          </a:xfrm>
          <a:prstGeom prst="rect">
            <a:avLst/>
          </a:prstGeom>
          <a:solidFill>
            <a:schemeClr val="accent5">
              <a:lumMod val="20000"/>
              <a:lumOff val="80000"/>
            </a:schemeClr>
          </a:solidFill>
        </p:spPr>
        <p:txBody>
          <a:bodyPr wrap="square" rtlCol="0">
            <a:spAutoFit/>
          </a:bodyPr>
          <a:lstStyle/>
          <a:p>
            <a:r>
              <a:rPr lang="tr-TR" sz="1600" dirty="0" smtClean="0"/>
              <a:t>Şekil-1 </a:t>
            </a:r>
            <a:r>
              <a:rPr lang="tr-TR" sz="1600" dirty="0"/>
              <a:t>: İzmir Çevre ve Şehircilik İl Müdürlüğü Konumu </a:t>
            </a:r>
            <a:endParaRPr lang="tr-TR" sz="1400" dirty="0"/>
          </a:p>
        </p:txBody>
      </p:sp>
      <p:sp>
        <p:nvSpPr>
          <p:cNvPr id="15" name="Metin kutusu 14"/>
          <p:cNvSpPr txBox="1"/>
          <p:nvPr/>
        </p:nvSpPr>
        <p:spPr>
          <a:xfrm>
            <a:off x="1968141" y="774432"/>
            <a:ext cx="5459187" cy="523220"/>
          </a:xfrm>
          <a:prstGeom prst="rect">
            <a:avLst/>
          </a:prstGeom>
          <a:noFill/>
        </p:spPr>
        <p:txBody>
          <a:bodyPr wrap="none" rtlCol="0">
            <a:spAutoFit/>
          </a:bodyPr>
          <a:lstStyle/>
          <a:p>
            <a:pPr algn="ctr"/>
            <a:r>
              <a:rPr lang="tr-TR" sz="2800" b="1" dirty="0" smtClean="0">
                <a:solidFill>
                  <a:srgbClr val="C00000"/>
                </a:solidFill>
              </a:rPr>
              <a:t>Konuşlanma Alanlarının Belirtilmesi</a:t>
            </a:r>
            <a:endParaRPr lang="tr-TR" sz="2800" b="1" dirty="0">
              <a:solidFill>
                <a:srgbClr val="C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526" y="1916832"/>
            <a:ext cx="8017112"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Resim 6"/>
          <p:cNvPicPr>
            <a:picLocks noChangeAspect="1"/>
          </p:cNvPicPr>
          <p:nvPr/>
        </p:nvPicPr>
        <p:blipFill rotWithShape="1">
          <a:blip r:embed="rId3" cstate="print">
            <a:extLst>
              <a:ext uri="{28A0092B-C50C-407E-A947-70E740481C1C}">
                <a14:useLocalDpi xmlns:a14="http://schemas.microsoft.com/office/drawing/2010/main" val="0"/>
              </a:ext>
            </a:extLst>
          </a:blip>
          <a:srcRect l="17617" t="2801" r="18522" b="18790"/>
          <a:stretch/>
        </p:blipFill>
        <p:spPr>
          <a:xfrm>
            <a:off x="319817" y="51381"/>
            <a:ext cx="1292889" cy="1248306"/>
          </a:xfrm>
          <a:prstGeom prst="rect">
            <a:avLst/>
          </a:prstGeom>
        </p:spPr>
      </p:pic>
    </p:spTree>
    <p:extLst>
      <p:ext uri="{BB962C8B-B14F-4D97-AF65-F5344CB8AC3E}">
        <p14:creationId xmlns:p14="http://schemas.microsoft.com/office/powerpoint/2010/main" val="34661327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2020421" y="279188"/>
            <a:ext cx="5083058" cy="523220"/>
          </a:xfrm>
          <a:prstGeom prst="rect">
            <a:avLst/>
          </a:prstGeom>
          <a:noFill/>
        </p:spPr>
        <p:txBody>
          <a:bodyPr wrap="none" rtlCol="0">
            <a:spAutoFit/>
          </a:bodyPr>
          <a:lstStyle/>
          <a:p>
            <a:r>
              <a:rPr lang="tr-TR" sz="2800" b="1" dirty="0" smtClean="0">
                <a:solidFill>
                  <a:srgbClr val="0070C0"/>
                </a:solidFill>
              </a:rPr>
              <a:t>TÜRKİYE AFET MÜDAHALE PLANI</a:t>
            </a:r>
            <a:endParaRPr lang="tr-TR" sz="2800" b="1" dirty="0">
              <a:solidFill>
                <a:srgbClr val="0070C0"/>
              </a:solidFill>
            </a:endParaRPr>
          </a:p>
        </p:txBody>
      </p:sp>
      <p:sp>
        <p:nvSpPr>
          <p:cNvPr id="9" name="Metin kutusu 8"/>
          <p:cNvSpPr txBox="1"/>
          <p:nvPr/>
        </p:nvSpPr>
        <p:spPr>
          <a:xfrm>
            <a:off x="1155621" y="1301721"/>
            <a:ext cx="6812658" cy="338554"/>
          </a:xfrm>
          <a:prstGeom prst="rect">
            <a:avLst/>
          </a:prstGeom>
          <a:solidFill>
            <a:schemeClr val="accent5">
              <a:lumMod val="20000"/>
              <a:lumOff val="80000"/>
            </a:schemeClr>
          </a:solidFill>
        </p:spPr>
        <p:txBody>
          <a:bodyPr wrap="square" rtlCol="0">
            <a:spAutoFit/>
          </a:bodyPr>
          <a:lstStyle/>
          <a:p>
            <a:r>
              <a:rPr lang="tr-TR" sz="1600" i="1" dirty="0"/>
              <a:t>Şekil-2 : İzmir Bölgesel Temiz Hava Merkezi </a:t>
            </a:r>
            <a:endParaRPr lang="tr-TR" sz="1400" dirty="0"/>
          </a:p>
        </p:txBody>
      </p:sp>
      <p:sp>
        <p:nvSpPr>
          <p:cNvPr id="15" name="Metin kutusu 14"/>
          <p:cNvSpPr txBox="1"/>
          <p:nvPr/>
        </p:nvSpPr>
        <p:spPr>
          <a:xfrm>
            <a:off x="1968141" y="774432"/>
            <a:ext cx="5459187" cy="523220"/>
          </a:xfrm>
          <a:prstGeom prst="rect">
            <a:avLst/>
          </a:prstGeom>
          <a:noFill/>
        </p:spPr>
        <p:txBody>
          <a:bodyPr wrap="none" rtlCol="0">
            <a:spAutoFit/>
          </a:bodyPr>
          <a:lstStyle/>
          <a:p>
            <a:pPr algn="ctr"/>
            <a:r>
              <a:rPr lang="tr-TR" sz="2800" b="1" dirty="0" smtClean="0">
                <a:solidFill>
                  <a:srgbClr val="C00000"/>
                </a:solidFill>
              </a:rPr>
              <a:t>Konuşlanma Alanlarının Belirtilmesi</a:t>
            </a:r>
            <a:endParaRPr lang="tr-TR" sz="2800" b="1" dirty="0">
              <a:solidFill>
                <a:srgbClr val="C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204864"/>
            <a:ext cx="7572743"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Resim 6"/>
          <p:cNvPicPr>
            <a:picLocks noChangeAspect="1"/>
          </p:cNvPicPr>
          <p:nvPr/>
        </p:nvPicPr>
        <p:blipFill rotWithShape="1">
          <a:blip r:embed="rId3" cstate="print">
            <a:extLst>
              <a:ext uri="{28A0092B-C50C-407E-A947-70E740481C1C}">
                <a14:useLocalDpi xmlns:a14="http://schemas.microsoft.com/office/drawing/2010/main" val="0"/>
              </a:ext>
            </a:extLst>
          </a:blip>
          <a:srcRect l="17617" t="2801" r="18522" b="18790"/>
          <a:stretch/>
        </p:blipFill>
        <p:spPr>
          <a:xfrm>
            <a:off x="126298" y="0"/>
            <a:ext cx="1292889" cy="1248306"/>
          </a:xfrm>
          <a:prstGeom prst="rect">
            <a:avLst/>
          </a:prstGeom>
        </p:spPr>
      </p:pic>
    </p:spTree>
    <p:extLst>
      <p:ext uri="{BB962C8B-B14F-4D97-AF65-F5344CB8AC3E}">
        <p14:creationId xmlns:p14="http://schemas.microsoft.com/office/powerpoint/2010/main" val="265152905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2020421" y="279188"/>
            <a:ext cx="5083058" cy="523220"/>
          </a:xfrm>
          <a:prstGeom prst="rect">
            <a:avLst/>
          </a:prstGeom>
          <a:noFill/>
        </p:spPr>
        <p:txBody>
          <a:bodyPr wrap="none" rtlCol="0">
            <a:spAutoFit/>
          </a:bodyPr>
          <a:lstStyle/>
          <a:p>
            <a:r>
              <a:rPr lang="tr-TR" sz="2800" b="1" dirty="0" smtClean="0">
                <a:solidFill>
                  <a:srgbClr val="0070C0"/>
                </a:solidFill>
              </a:rPr>
              <a:t>TÜRKİYE AFET MÜDAHALE PLANI</a:t>
            </a:r>
            <a:endParaRPr lang="tr-TR" sz="2800" b="1" dirty="0">
              <a:solidFill>
                <a:srgbClr val="0070C0"/>
              </a:solidFill>
            </a:endParaRPr>
          </a:p>
        </p:txBody>
      </p:sp>
      <p:sp>
        <p:nvSpPr>
          <p:cNvPr id="9" name="Metin kutusu 8"/>
          <p:cNvSpPr txBox="1"/>
          <p:nvPr/>
        </p:nvSpPr>
        <p:spPr>
          <a:xfrm>
            <a:off x="467544" y="1461730"/>
            <a:ext cx="7730899" cy="4524315"/>
          </a:xfrm>
          <a:prstGeom prst="rect">
            <a:avLst/>
          </a:prstGeom>
          <a:solidFill>
            <a:schemeClr val="accent5">
              <a:lumMod val="20000"/>
              <a:lumOff val="80000"/>
            </a:schemeClr>
          </a:solidFill>
        </p:spPr>
        <p:txBody>
          <a:bodyPr wrap="square" rtlCol="0">
            <a:spAutoFit/>
          </a:bodyPr>
          <a:lstStyle/>
          <a:p>
            <a:pPr algn="just"/>
            <a:r>
              <a:rPr lang="tr-TR" dirty="0" smtClean="0"/>
              <a:t>Çalışma </a:t>
            </a:r>
            <a:r>
              <a:rPr lang="tr-TR" dirty="0"/>
              <a:t>grubu sekretaryasını oluşturacak birim, ana çözüm ortağı olan Çevre ve Şehircilik İl Müdürlüğü’nün veya alternatif olarak İl Afet Acil Durum Müdürlüğü’nün hizmet binasında iş ve işlemlerini yürütecektir. Hizmet binalarının hasar görmesi durumunda, belirlenen konuşlanma alanında </a:t>
            </a:r>
            <a:r>
              <a:rPr lang="tr-TR" dirty="0" smtClean="0"/>
              <a:t>Çalışma </a:t>
            </a:r>
            <a:r>
              <a:rPr lang="tr-TR" dirty="0"/>
              <a:t>Grupları Lojistiği Hizmet Grubu tarafından kendilerine tahsis edilen bölgede iş ve işlemlerini yürütecektir. </a:t>
            </a:r>
          </a:p>
          <a:p>
            <a:pPr algn="just"/>
            <a:r>
              <a:rPr lang="tr-TR" dirty="0"/>
              <a:t>Çalışma </a:t>
            </a:r>
            <a:r>
              <a:rPr lang="tr-TR" dirty="0" smtClean="0"/>
              <a:t>grubunun </a:t>
            </a:r>
            <a:r>
              <a:rPr lang="tr-TR" dirty="0"/>
              <a:t>sekretaryası hem merkez hem de saha ile irtibatı sağlayıp gerekli raporları almak, derlemek ve göndermekten sorumludur. </a:t>
            </a:r>
          </a:p>
          <a:p>
            <a:pPr algn="just"/>
            <a:r>
              <a:rPr lang="tr-TR" dirty="0" err="1"/>
              <a:t>Sekreterya</a:t>
            </a:r>
            <a:r>
              <a:rPr lang="tr-TR" dirty="0"/>
              <a:t> personeli, hizmet grubu ekiplerinde görev alacak personeller arasından oluşturulacaktır. </a:t>
            </a:r>
          </a:p>
          <a:p>
            <a:pPr algn="just"/>
            <a:r>
              <a:rPr lang="tr-TR" dirty="0"/>
              <a:t>İntikali sağlanan hizmet grubunun kalıcı sekretarya konteyneri kuruluncaya kadar geçici olarak konuşlanma bölgesinde sekretarya için çalışma alanı düzenlenir. Hizmet grubunun hem merkez hem de saha ile irtibatını sağlayıp gerekli raporları almak, derlemek ve göndermekten sorumlu olacak ve ikişer kişilik 3 vardiya oluşturarak işlerin devamını sağlamak için hizmet grubu personelinden oluşturulacaktır. </a:t>
            </a:r>
          </a:p>
        </p:txBody>
      </p:sp>
      <p:sp>
        <p:nvSpPr>
          <p:cNvPr id="15" name="Metin kutusu 14"/>
          <p:cNvSpPr txBox="1"/>
          <p:nvPr/>
        </p:nvSpPr>
        <p:spPr>
          <a:xfrm>
            <a:off x="1155719" y="774432"/>
            <a:ext cx="7084054" cy="523220"/>
          </a:xfrm>
          <a:prstGeom prst="rect">
            <a:avLst/>
          </a:prstGeom>
          <a:noFill/>
        </p:spPr>
        <p:txBody>
          <a:bodyPr wrap="none" rtlCol="0">
            <a:spAutoFit/>
          </a:bodyPr>
          <a:lstStyle/>
          <a:p>
            <a:pPr algn="ctr"/>
            <a:r>
              <a:rPr lang="tr-TR" sz="2800" b="1" dirty="0" smtClean="0">
                <a:solidFill>
                  <a:srgbClr val="C00000"/>
                </a:solidFill>
              </a:rPr>
              <a:t>Çalışma Grubu </a:t>
            </a:r>
            <a:r>
              <a:rPr lang="tr-TR" sz="2800" b="1" dirty="0" err="1" smtClean="0">
                <a:solidFill>
                  <a:srgbClr val="C00000"/>
                </a:solidFill>
              </a:rPr>
              <a:t>Sekreteryasının</a:t>
            </a:r>
            <a:r>
              <a:rPr lang="tr-TR" sz="2800" b="1" dirty="0" smtClean="0">
                <a:solidFill>
                  <a:srgbClr val="C00000"/>
                </a:solidFill>
              </a:rPr>
              <a:t> Oluşturulması</a:t>
            </a:r>
            <a:endParaRPr lang="tr-TR" sz="2800" b="1" dirty="0">
              <a:solidFill>
                <a:srgbClr val="C00000"/>
              </a:solidFill>
            </a:endParaRPr>
          </a:p>
        </p:txBody>
      </p:sp>
      <p:pic>
        <p:nvPicPr>
          <p:cNvPr id="7" name="Resim 6"/>
          <p:cNvPicPr>
            <a:picLocks noChangeAspect="1"/>
          </p:cNvPicPr>
          <p:nvPr/>
        </p:nvPicPr>
        <p:blipFill rotWithShape="1">
          <a:blip r:embed="rId2" cstate="print">
            <a:extLst>
              <a:ext uri="{28A0092B-C50C-407E-A947-70E740481C1C}">
                <a14:useLocalDpi xmlns:a14="http://schemas.microsoft.com/office/drawing/2010/main" val="0"/>
              </a:ext>
            </a:extLst>
          </a:blip>
          <a:srcRect l="17617" t="2801" r="18522" b="18790"/>
          <a:stretch/>
        </p:blipFill>
        <p:spPr>
          <a:xfrm>
            <a:off x="107504" y="115110"/>
            <a:ext cx="1292889" cy="1248306"/>
          </a:xfrm>
          <a:prstGeom prst="rect">
            <a:avLst/>
          </a:prstGeom>
        </p:spPr>
      </p:pic>
    </p:spTree>
    <p:extLst>
      <p:ext uri="{BB962C8B-B14F-4D97-AF65-F5344CB8AC3E}">
        <p14:creationId xmlns:p14="http://schemas.microsoft.com/office/powerpoint/2010/main" val="104583404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2020421" y="279188"/>
            <a:ext cx="5083058" cy="523220"/>
          </a:xfrm>
          <a:prstGeom prst="rect">
            <a:avLst/>
          </a:prstGeom>
          <a:noFill/>
        </p:spPr>
        <p:txBody>
          <a:bodyPr wrap="none" rtlCol="0">
            <a:spAutoFit/>
          </a:bodyPr>
          <a:lstStyle/>
          <a:p>
            <a:r>
              <a:rPr lang="tr-TR" sz="2800" b="1" dirty="0" smtClean="0">
                <a:solidFill>
                  <a:srgbClr val="0070C0"/>
                </a:solidFill>
              </a:rPr>
              <a:t>TÜRKİYE AFET MÜDAHALE PLANI</a:t>
            </a:r>
            <a:endParaRPr lang="tr-TR" sz="2800" b="1" dirty="0">
              <a:solidFill>
                <a:srgbClr val="0070C0"/>
              </a:solidFill>
            </a:endParaRPr>
          </a:p>
        </p:txBody>
      </p:sp>
      <p:sp>
        <p:nvSpPr>
          <p:cNvPr id="9" name="Metin kutusu 8"/>
          <p:cNvSpPr txBox="1"/>
          <p:nvPr/>
        </p:nvSpPr>
        <p:spPr>
          <a:xfrm>
            <a:off x="584846" y="1562997"/>
            <a:ext cx="7803578" cy="1938992"/>
          </a:xfrm>
          <a:prstGeom prst="rect">
            <a:avLst/>
          </a:prstGeom>
          <a:solidFill>
            <a:schemeClr val="accent3">
              <a:lumMod val="20000"/>
              <a:lumOff val="80000"/>
            </a:schemeClr>
          </a:solidFill>
        </p:spPr>
        <p:txBody>
          <a:bodyPr wrap="square" rtlCol="0">
            <a:spAutoFit/>
          </a:bodyPr>
          <a:lstStyle/>
          <a:p>
            <a:r>
              <a:rPr lang="tr-TR" sz="2000" dirty="0"/>
              <a:t>Bu planının amacı, afet ve acil durumlarda enkaz kaldırma hizmetlerine ilişkin </a:t>
            </a:r>
            <a:r>
              <a:rPr lang="tr-TR" sz="2000" dirty="0" smtClean="0"/>
              <a:t>çalışmalarda </a:t>
            </a:r>
            <a:r>
              <a:rPr lang="tr-TR" sz="2000" dirty="0"/>
              <a:t>görev alacak, merkezi birimler (koordine eden, düzenleyen) ve uygulayıcı kamu kurum ve kuruluşlarının, özel sektör ile STK’ların rolleri ve sorumluluklarını tanımlamak; afet öncesi, esnası ve sonrasında olmak üzere acil yıktırılacak binaların yıkımı ve enkazın kaldırılması ile ilgili hizmetlerin esaslarını belirlemektir. </a:t>
            </a:r>
            <a:endParaRPr lang="tr-TR" sz="2000" dirty="0" smtClean="0"/>
          </a:p>
        </p:txBody>
      </p:sp>
      <p:sp>
        <p:nvSpPr>
          <p:cNvPr id="8" name="Metin kutusu 7"/>
          <p:cNvSpPr txBox="1"/>
          <p:nvPr/>
        </p:nvSpPr>
        <p:spPr>
          <a:xfrm>
            <a:off x="584846" y="3788581"/>
            <a:ext cx="7803578" cy="2554545"/>
          </a:xfrm>
          <a:prstGeom prst="rect">
            <a:avLst/>
          </a:prstGeom>
          <a:solidFill>
            <a:schemeClr val="accent2">
              <a:lumMod val="40000"/>
              <a:lumOff val="60000"/>
            </a:schemeClr>
          </a:solidFill>
        </p:spPr>
        <p:txBody>
          <a:bodyPr wrap="square" rtlCol="0">
            <a:spAutoFit/>
          </a:bodyPr>
          <a:lstStyle/>
          <a:p>
            <a:r>
              <a:rPr lang="tr-TR" sz="2000" dirty="0">
                <a:solidFill>
                  <a:srgbClr val="002060"/>
                </a:solidFill>
              </a:rPr>
              <a:t>Enkaz Kaldırma Hizmet Grubu faaliyetleri; Hasar Tespit Hizmet Grubu verilerine göre çevreye zarar verme tehlikesi bulunan acil yıkılması gereken binaların yıkılması ve her türlü afet sonrasında, arama kurtarma çalışmalarının sonlandırılmasını müteakip, yasal itiraz süreleri tamamlandıktan ve hukuki olarak gerekli izinlerin de alınmasından sonra geriye kalan her türlü hafriyat, bina artığı moloz ya da kullanılamaz durumdaki eşya artığı enkazın önceden belirlenen enkaz depolama sahalarına nakledilmesi ve geri dönüşüm işlemlerini içerir. </a:t>
            </a:r>
            <a:endParaRPr lang="tr-TR" sz="2000" dirty="0" smtClean="0">
              <a:solidFill>
                <a:srgbClr val="002060"/>
              </a:solidFill>
            </a:endParaRPr>
          </a:p>
        </p:txBody>
      </p:sp>
      <p:sp>
        <p:nvSpPr>
          <p:cNvPr id="12" name="Metin kutusu 11"/>
          <p:cNvSpPr txBox="1"/>
          <p:nvPr/>
        </p:nvSpPr>
        <p:spPr>
          <a:xfrm>
            <a:off x="584846" y="981329"/>
            <a:ext cx="2707793" cy="523220"/>
          </a:xfrm>
          <a:prstGeom prst="rect">
            <a:avLst/>
          </a:prstGeom>
          <a:noFill/>
        </p:spPr>
        <p:txBody>
          <a:bodyPr wrap="none" rtlCol="0">
            <a:spAutoFit/>
          </a:bodyPr>
          <a:lstStyle/>
          <a:p>
            <a:r>
              <a:rPr lang="tr-TR" sz="2800" b="1" dirty="0" smtClean="0">
                <a:solidFill>
                  <a:srgbClr val="C00000"/>
                </a:solidFill>
              </a:rPr>
              <a:t>Amaç ve Kapsam</a:t>
            </a:r>
            <a:endParaRPr lang="tr-TR" sz="2800" b="1" dirty="0">
              <a:solidFill>
                <a:srgbClr val="C00000"/>
              </a:solidFill>
            </a:endParaRPr>
          </a:p>
        </p:txBody>
      </p:sp>
      <p:pic>
        <p:nvPicPr>
          <p:cNvPr id="7" name="Resim 6"/>
          <p:cNvPicPr>
            <a:picLocks noChangeAspect="1"/>
          </p:cNvPicPr>
          <p:nvPr/>
        </p:nvPicPr>
        <p:blipFill rotWithShape="1">
          <a:blip r:embed="rId2" cstate="print">
            <a:extLst>
              <a:ext uri="{28A0092B-C50C-407E-A947-70E740481C1C}">
                <a14:useLocalDpi xmlns:a14="http://schemas.microsoft.com/office/drawing/2010/main" val="0"/>
              </a:ext>
            </a:extLst>
          </a:blip>
          <a:srcRect l="17617" t="2801" r="18522" b="18790"/>
          <a:stretch/>
        </p:blipFill>
        <p:spPr>
          <a:xfrm>
            <a:off x="179512" y="-65603"/>
            <a:ext cx="1292889" cy="1248306"/>
          </a:xfrm>
          <a:prstGeom prst="rect">
            <a:avLst/>
          </a:prstGeom>
        </p:spPr>
      </p:pic>
    </p:spTree>
    <p:extLst>
      <p:ext uri="{BB962C8B-B14F-4D97-AF65-F5344CB8AC3E}">
        <p14:creationId xmlns:p14="http://schemas.microsoft.com/office/powerpoint/2010/main" val="14841702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2020421" y="279188"/>
            <a:ext cx="5083058" cy="523220"/>
          </a:xfrm>
          <a:prstGeom prst="rect">
            <a:avLst/>
          </a:prstGeom>
          <a:noFill/>
        </p:spPr>
        <p:txBody>
          <a:bodyPr wrap="none" rtlCol="0">
            <a:spAutoFit/>
          </a:bodyPr>
          <a:lstStyle/>
          <a:p>
            <a:r>
              <a:rPr lang="tr-TR" sz="2800" b="1" dirty="0" smtClean="0">
                <a:solidFill>
                  <a:srgbClr val="0070C0"/>
                </a:solidFill>
              </a:rPr>
              <a:t>TÜRKİYE AFET MÜDAHALE PLANI</a:t>
            </a:r>
            <a:endParaRPr lang="tr-TR" sz="2800" b="1" dirty="0">
              <a:solidFill>
                <a:srgbClr val="0070C0"/>
              </a:solidFill>
            </a:endParaRPr>
          </a:p>
        </p:txBody>
      </p:sp>
      <p:sp>
        <p:nvSpPr>
          <p:cNvPr id="9" name="Metin kutusu 8"/>
          <p:cNvSpPr txBox="1"/>
          <p:nvPr/>
        </p:nvSpPr>
        <p:spPr>
          <a:xfrm>
            <a:off x="251520" y="1553692"/>
            <a:ext cx="7992888" cy="4801314"/>
          </a:xfrm>
          <a:prstGeom prst="rect">
            <a:avLst/>
          </a:prstGeom>
          <a:solidFill>
            <a:schemeClr val="accent5">
              <a:lumMod val="20000"/>
              <a:lumOff val="80000"/>
            </a:schemeClr>
          </a:solidFill>
        </p:spPr>
        <p:txBody>
          <a:bodyPr wrap="square" rtlCol="0">
            <a:spAutoFit/>
          </a:bodyPr>
          <a:lstStyle/>
          <a:p>
            <a:r>
              <a:rPr lang="tr-TR" sz="1700" dirty="0" smtClean="0"/>
              <a:t>Senaryoya </a:t>
            </a:r>
            <a:r>
              <a:rPr lang="tr-TR" sz="1700" dirty="0"/>
              <a:t>göre afetin ilimizde meydana gelmesi durumunda, hizmet grubu personelleri Çevre ve Şehircilik İl Müdürlüğü’nde toplandıktan sonra, Afet ve Acil Durum Yönetimi Merkezi’nden gelen bilgilere göre konuşlanma alanında çalışmalarına başlayacaktır. </a:t>
            </a:r>
          </a:p>
          <a:p>
            <a:r>
              <a:rPr lang="tr-TR" sz="1700" dirty="0"/>
              <a:t>Hizmet grubu personelleri destek ekipmanlarıyla birlikte, afetin ilçeler veya diğer illerde meydana gelmesi durumunda kendisine tahsis edilen araçlarla; araçların yetmemesi durumunda Nakliye Hizmet Grubunun desteğiyle afet bölgesine intikal edeceklerdir. Afet bölgesine ulaşıldıktan sonra Afet ve Acil Durum Yönetimi Merkezi’ne kayıt yapılacak ve yönetim merkezince verilen görevler yerine getirilecektir. </a:t>
            </a:r>
          </a:p>
          <a:p>
            <a:r>
              <a:rPr lang="tr-TR" sz="1700" dirty="0"/>
              <a:t>Meydana gelen afetin seviye 2 olması durumunda İntikal Planlaması 1. ve 2. Grup Destek İller için karayolu ile sağlanacaktır. Seviye 3 olarak açıklanması durumunda ise intikal şartları uygun olması durumunda ilimiz sınırları içerisinde bulunan Havalimanı’ndan hava yoluyla gerçekleştirilecektir. </a:t>
            </a:r>
          </a:p>
          <a:p>
            <a:r>
              <a:rPr lang="tr-TR" sz="1700" dirty="0" smtClean="0"/>
              <a:t>Çevre </a:t>
            </a:r>
            <a:r>
              <a:rPr lang="tr-TR" sz="1700" dirty="0"/>
              <a:t>ve Şehircilik İl Müdürlüğünde toplandıktan sonra saha destek ekiplerinin ve destek ekipmanlarının Çevre ve Şehircilik İl Müdürlüğü imkânları dâhilinde görev yerine intikali sağlanacaktır. İhtiyaç duyulduğu takdirde Nakliye Hizmet grubundan konuyla ilgili destek alınacaktır. </a:t>
            </a:r>
          </a:p>
          <a:p>
            <a:r>
              <a:rPr lang="tr-TR" sz="1700" dirty="0"/>
              <a:t>Hizmet Grubunda görev alan personellerin görev yerine intikali sonrasında plana uygun olarak müdahale çalışmalarına başlanır. </a:t>
            </a:r>
          </a:p>
        </p:txBody>
      </p:sp>
      <p:sp>
        <p:nvSpPr>
          <p:cNvPr id="15" name="Metin kutusu 14"/>
          <p:cNvSpPr txBox="1"/>
          <p:nvPr/>
        </p:nvSpPr>
        <p:spPr>
          <a:xfrm>
            <a:off x="1270691" y="774432"/>
            <a:ext cx="6854120" cy="523220"/>
          </a:xfrm>
          <a:prstGeom prst="rect">
            <a:avLst/>
          </a:prstGeom>
          <a:noFill/>
        </p:spPr>
        <p:txBody>
          <a:bodyPr wrap="none" rtlCol="0">
            <a:spAutoFit/>
          </a:bodyPr>
          <a:lstStyle/>
          <a:p>
            <a:pPr algn="ctr"/>
            <a:r>
              <a:rPr lang="tr-TR" sz="2800" b="1" dirty="0" smtClean="0">
                <a:solidFill>
                  <a:srgbClr val="C00000"/>
                </a:solidFill>
              </a:rPr>
              <a:t>Görev Yerine İntikal ve Müdahale Çalışmaları</a:t>
            </a:r>
            <a:endParaRPr lang="tr-TR" sz="2800" b="1" dirty="0">
              <a:solidFill>
                <a:srgbClr val="C00000"/>
              </a:solidFill>
            </a:endParaRPr>
          </a:p>
        </p:txBody>
      </p:sp>
      <p:pic>
        <p:nvPicPr>
          <p:cNvPr id="7" name="Resim 6"/>
          <p:cNvPicPr>
            <a:picLocks noChangeAspect="1"/>
          </p:cNvPicPr>
          <p:nvPr/>
        </p:nvPicPr>
        <p:blipFill rotWithShape="1">
          <a:blip r:embed="rId2" cstate="print">
            <a:extLst>
              <a:ext uri="{28A0092B-C50C-407E-A947-70E740481C1C}">
                <a14:useLocalDpi xmlns:a14="http://schemas.microsoft.com/office/drawing/2010/main" val="0"/>
              </a:ext>
            </a:extLst>
          </a:blip>
          <a:srcRect l="17617" t="2801" r="18522" b="18790"/>
          <a:stretch/>
        </p:blipFill>
        <p:spPr>
          <a:xfrm>
            <a:off x="-25637" y="0"/>
            <a:ext cx="1292889" cy="1248306"/>
          </a:xfrm>
          <a:prstGeom prst="rect">
            <a:avLst/>
          </a:prstGeom>
        </p:spPr>
      </p:pic>
    </p:spTree>
    <p:extLst>
      <p:ext uri="{BB962C8B-B14F-4D97-AF65-F5344CB8AC3E}">
        <p14:creationId xmlns:p14="http://schemas.microsoft.com/office/powerpoint/2010/main" val="313715416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2020421" y="279188"/>
            <a:ext cx="5083058" cy="523220"/>
          </a:xfrm>
          <a:prstGeom prst="rect">
            <a:avLst/>
          </a:prstGeom>
          <a:noFill/>
        </p:spPr>
        <p:txBody>
          <a:bodyPr wrap="none" rtlCol="0">
            <a:spAutoFit/>
          </a:bodyPr>
          <a:lstStyle/>
          <a:p>
            <a:r>
              <a:rPr lang="tr-TR" sz="2800" b="1" dirty="0" smtClean="0">
                <a:solidFill>
                  <a:srgbClr val="0070C0"/>
                </a:solidFill>
              </a:rPr>
              <a:t>TÜRKİYE AFET MÜDAHALE PLANI</a:t>
            </a:r>
            <a:endParaRPr lang="tr-TR" sz="2800" b="1" dirty="0">
              <a:solidFill>
                <a:srgbClr val="0070C0"/>
              </a:solidFill>
            </a:endParaRPr>
          </a:p>
        </p:txBody>
      </p:sp>
      <p:sp>
        <p:nvSpPr>
          <p:cNvPr id="7" name="Metin kutusu 6"/>
          <p:cNvSpPr txBox="1"/>
          <p:nvPr/>
        </p:nvSpPr>
        <p:spPr>
          <a:xfrm>
            <a:off x="2195736" y="980728"/>
            <a:ext cx="1474058" cy="523220"/>
          </a:xfrm>
          <a:prstGeom prst="rect">
            <a:avLst/>
          </a:prstGeom>
          <a:noFill/>
        </p:spPr>
        <p:txBody>
          <a:bodyPr wrap="none" rtlCol="0">
            <a:spAutoFit/>
          </a:bodyPr>
          <a:lstStyle/>
          <a:p>
            <a:r>
              <a:rPr lang="tr-TR" sz="2800" b="1" dirty="0" smtClean="0">
                <a:solidFill>
                  <a:srgbClr val="C00000"/>
                </a:solidFill>
              </a:rPr>
              <a:t>Hedefler</a:t>
            </a:r>
            <a:endParaRPr lang="tr-TR" sz="2800" b="1" dirty="0">
              <a:solidFill>
                <a:srgbClr val="C00000"/>
              </a:solidFill>
            </a:endParaRP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525" y="1846657"/>
            <a:ext cx="314325" cy="314325"/>
          </a:xfrm>
          <a:prstGeom prst="rect">
            <a:avLst/>
          </a:prstGeom>
        </p:spPr>
      </p:pic>
      <p:sp>
        <p:nvSpPr>
          <p:cNvPr id="9" name="Metin kutusu 8"/>
          <p:cNvSpPr txBox="1"/>
          <p:nvPr/>
        </p:nvSpPr>
        <p:spPr>
          <a:xfrm>
            <a:off x="974849" y="1819153"/>
            <a:ext cx="6104719" cy="369332"/>
          </a:xfrm>
          <a:prstGeom prst="rect">
            <a:avLst/>
          </a:prstGeom>
          <a:noFill/>
        </p:spPr>
        <p:txBody>
          <a:bodyPr wrap="square" rtlCol="0">
            <a:spAutoFit/>
          </a:bodyPr>
          <a:lstStyle/>
          <a:p>
            <a:pPr algn="just"/>
            <a:r>
              <a:rPr lang="tr-TR" u="sng" dirty="0"/>
              <a:t>Hayat kurtarmak </a:t>
            </a:r>
          </a:p>
        </p:txBody>
      </p:sp>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712" y="2826437"/>
            <a:ext cx="314325" cy="314325"/>
          </a:xfrm>
          <a:prstGeom prst="rect">
            <a:avLst/>
          </a:prstGeom>
        </p:spPr>
      </p:pic>
      <p:sp>
        <p:nvSpPr>
          <p:cNvPr id="14" name="Metin kutusu 13"/>
          <p:cNvSpPr txBox="1"/>
          <p:nvPr/>
        </p:nvSpPr>
        <p:spPr>
          <a:xfrm>
            <a:off x="974850" y="2318216"/>
            <a:ext cx="7332177" cy="369332"/>
          </a:xfrm>
          <a:prstGeom prst="rect">
            <a:avLst/>
          </a:prstGeom>
          <a:noFill/>
        </p:spPr>
        <p:txBody>
          <a:bodyPr wrap="square" rtlCol="0">
            <a:spAutoFit/>
          </a:bodyPr>
          <a:lstStyle/>
          <a:p>
            <a:pPr algn="just"/>
            <a:r>
              <a:rPr lang="tr-TR" dirty="0"/>
              <a:t>Kesintiye uğrayan hayatı ve faaliyetleri en kısa sürede normale döndürmek </a:t>
            </a:r>
          </a:p>
        </p:txBody>
      </p:sp>
      <p:sp>
        <p:nvSpPr>
          <p:cNvPr id="15" name="Metin kutusu 14"/>
          <p:cNvSpPr txBox="1"/>
          <p:nvPr/>
        </p:nvSpPr>
        <p:spPr>
          <a:xfrm>
            <a:off x="974847" y="2808432"/>
            <a:ext cx="7030494" cy="369332"/>
          </a:xfrm>
          <a:prstGeom prst="rect">
            <a:avLst/>
          </a:prstGeom>
          <a:noFill/>
        </p:spPr>
        <p:txBody>
          <a:bodyPr wrap="square" rtlCol="0">
            <a:spAutoFit/>
          </a:bodyPr>
          <a:lstStyle/>
          <a:p>
            <a:pPr algn="just"/>
            <a:r>
              <a:rPr lang="tr-TR" dirty="0"/>
              <a:t>Müdahale çalışmalarını hızlı ve planlı bir şekilde gerçekleştirmek </a:t>
            </a:r>
          </a:p>
        </p:txBody>
      </p:sp>
      <p:sp>
        <p:nvSpPr>
          <p:cNvPr id="16" name="Metin kutusu 15"/>
          <p:cNvSpPr txBox="1"/>
          <p:nvPr/>
        </p:nvSpPr>
        <p:spPr>
          <a:xfrm>
            <a:off x="974848" y="3307495"/>
            <a:ext cx="6104719" cy="369332"/>
          </a:xfrm>
          <a:prstGeom prst="rect">
            <a:avLst/>
          </a:prstGeom>
          <a:noFill/>
        </p:spPr>
        <p:txBody>
          <a:bodyPr wrap="square" rtlCol="0">
            <a:spAutoFit/>
          </a:bodyPr>
          <a:lstStyle/>
          <a:p>
            <a:pPr algn="just"/>
            <a:r>
              <a:rPr lang="tr-TR" dirty="0"/>
              <a:t>Halk sağlığını korumak ve sürdürmek </a:t>
            </a:r>
          </a:p>
        </p:txBody>
      </p:sp>
      <p:sp>
        <p:nvSpPr>
          <p:cNvPr id="17" name="Metin kutusu 16"/>
          <p:cNvSpPr txBox="1"/>
          <p:nvPr/>
        </p:nvSpPr>
        <p:spPr>
          <a:xfrm>
            <a:off x="974849" y="3803368"/>
            <a:ext cx="6104719" cy="369332"/>
          </a:xfrm>
          <a:prstGeom prst="rect">
            <a:avLst/>
          </a:prstGeom>
          <a:noFill/>
        </p:spPr>
        <p:txBody>
          <a:bodyPr wrap="square" rtlCol="0">
            <a:spAutoFit/>
          </a:bodyPr>
          <a:lstStyle/>
          <a:p>
            <a:pPr algn="just"/>
            <a:r>
              <a:rPr lang="tr-TR" dirty="0"/>
              <a:t>Mülkiyet, çevre ve kültürel mirası korumak </a:t>
            </a:r>
          </a:p>
        </p:txBody>
      </p:sp>
      <p:sp>
        <p:nvSpPr>
          <p:cNvPr id="18" name="Metin kutusu 17"/>
          <p:cNvSpPr txBox="1"/>
          <p:nvPr/>
        </p:nvSpPr>
        <p:spPr>
          <a:xfrm>
            <a:off x="974850" y="4302431"/>
            <a:ext cx="6104719" cy="369332"/>
          </a:xfrm>
          <a:prstGeom prst="rect">
            <a:avLst/>
          </a:prstGeom>
          <a:noFill/>
        </p:spPr>
        <p:txBody>
          <a:bodyPr wrap="square" rtlCol="0">
            <a:spAutoFit/>
          </a:bodyPr>
          <a:lstStyle/>
          <a:p>
            <a:pPr algn="just"/>
            <a:r>
              <a:rPr lang="tr-TR" dirty="0"/>
              <a:t>Ekonomik ve sosyal kayıpları azaltmak</a:t>
            </a:r>
          </a:p>
        </p:txBody>
      </p:sp>
      <p:sp>
        <p:nvSpPr>
          <p:cNvPr id="19" name="Metin kutusu 18"/>
          <p:cNvSpPr txBox="1"/>
          <p:nvPr/>
        </p:nvSpPr>
        <p:spPr>
          <a:xfrm>
            <a:off x="974847" y="4792647"/>
            <a:ext cx="6104719" cy="369332"/>
          </a:xfrm>
          <a:prstGeom prst="rect">
            <a:avLst/>
          </a:prstGeom>
          <a:noFill/>
        </p:spPr>
        <p:txBody>
          <a:bodyPr wrap="square" rtlCol="0">
            <a:spAutoFit/>
          </a:bodyPr>
          <a:lstStyle/>
          <a:p>
            <a:pPr algn="just"/>
            <a:r>
              <a:rPr lang="tr-TR" dirty="0"/>
              <a:t>İkincil afetleri önlemek ya da etkilerini azaltmak </a:t>
            </a:r>
          </a:p>
        </p:txBody>
      </p:sp>
      <p:sp>
        <p:nvSpPr>
          <p:cNvPr id="20" name="Metin kutusu 19"/>
          <p:cNvSpPr txBox="1"/>
          <p:nvPr/>
        </p:nvSpPr>
        <p:spPr>
          <a:xfrm>
            <a:off x="974848" y="5291710"/>
            <a:ext cx="6104719" cy="369332"/>
          </a:xfrm>
          <a:prstGeom prst="rect">
            <a:avLst/>
          </a:prstGeom>
          <a:noFill/>
        </p:spPr>
        <p:txBody>
          <a:bodyPr wrap="square" rtlCol="0">
            <a:spAutoFit/>
          </a:bodyPr>
          <a:lstStyle/>
          <a:p>
            <a:pPr algn="just"/>
            <a:r>
              <a:rPr lang="tr-TR" u="sng" dirty="0"/>
              <a:t>Kaynakların etkin kullanımını sağlamak </a:t>
            </a:r>
          </a:p>
        </p:txBody>
      </p:sp>
      <p:pic>
        <p:nvPicPr>
          <p:cNvPr id="21" name="Resim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525" y="2345719"/>
            <a:ext cx="314325" cy="314325"/>
          </a:xfrm>
          <a:prstGeom prst="rect">
            <a:avLst/>
          </a:prstGeom>
        </p:spPr>
      </p:pic>
      <p:pic>
        <p:nvPicPr>
          <p:cNvPr id="24" name="Resim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525" y="3322651"/>
            <a:ext cx="314325" cy="314325"/>
          </a:xfrm>
          <a:prstGeom prst="rect">
            <a:avLst/>
          </a:prstGeom>
        </p:spPr>
      </p:pic>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712" y="4302431"/>
            <a:ext cx="314325" cy="314325"/>
          </a:xfrm>
          <a:prstGeom prst="rect">
            <a:avLst/>
          </a:prstGeom>
        </p:spPr>
      </p:pic>
      <p:pic>
        <p:nvPicPr>
          <p:cNvPr id="26" name="Resim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525" y="3821713"/>
            <a:ext cx="314325" cy="314325"/>
          </a:xfrm>
          <a:prstGeom prst="rect">
            <a:avLst/>
          </a:prstGeom>
        </p:spPr>
      </p:pic>
      <p:pic>
        <p:nvPicPr>
          <p:cNvPr id="27" name="Resim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712" y="5302419"/>
            <a:ext cx="314325" cy="314325"/>
          </a:xfrm>
          <a:prstGeom prst="rect">
            <a:avLst/>
          </a:prstGeom>
        </p:spPr>
      </p:pic>
      <p:pic>
        <p:nvPicPr>
          <p:cNvPr id="28" name="Resim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525" y="4821701"/>
            <a:ext cx="314325" cy="314325"/>
          </a:xfrm>
          <a:prstGeom prst="rect">
            <a:avLst/>
          </a:prstGeom>
        </p:spPr>
      </p:pic>
      <p:pic>
        <p:nvPicPr>
          <p:cNvPr id="22" name="Resim 21"/>
          <p:cNvPicPr>
            <a:picLocks noChangeAspect="1"/>
          </p:cNvPicPr>
          <p:nvPr/>
        </p:nvPicPr>
        <p:blipFill rotWithShape="1">
          <a:blip r:embed="rId3" cstate="print">
            <a:extLst>
              <a:ext uri="{28A0092B-C50C-407E-A947-70E740481C1C}">
                <a14:useLocalDpi xmlns:a14="http://schemas.microsoft.com/office/drawing/2010/main" val="0"/>
              </a:ext>
            </a:extLst>
          </a:blip>
          <a:srcRect l="17617" t="2801" r="18522" b="18790"/>
          <a:stretch/>
        </p:blipFill>
        <p:spPr>
          <a:xfrm>
            <a:off x="467544" y="198664"/>
            <a:ext cx="1292889" cy="1248306"/>
          </a:xfrm>
          <a:prstGeom prst="rect">
            <a:avLst/>
          </a:prstGeom>
        </p:spPr>
      </p:pic>
    </p:spTree>
    <p:extLst>
      <p:ext uri="{BB962C8B-B14F-4D97-AF65-F5344CB8AC3E}">
        <p14:creationId xmlns:p14="http://schemas.microsoft.com/office/powerpoint/2010/main" val="20074097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6" name="Metin kutusu 5"/>
          <p:cNvSpPr txBox="1"/>
          <p:nvPr/>
        </p:nvSpPr>
        <p:spPr>
          <a:xfrm>
            <a:off x="2037360" y="404664"/>
            <a:ext cx="4695131" cy="523220"/>
          </a:xfrm>
          <a:prstGeom prst="rect">
            <a:avLst/>
          </a:prstGeom>
          <a:noFill/>
        </p:spPr>
        <p:txBody>
          <a:bodyPr wrap="none" rtlCol="0">
            <a:spAutoFit/>
          </a:bodyPr>
          <a:lstStyle/>
          <a:p>
            <a:r>
              <a:rPr lang="tr-TR" sz="2800" b="1" dirty="0" smtClean="0">
                <a:solidFill>
                  <a:srgbClr val="0070C0"/>
                </a:solidFill>
              </a:rPr>
              <a:t>İZMİR AFET MÜDAHALE PLANI</a:t>
            </a:r>
            <a:endParaRPr lang="tr-TR" sz="2800" b="1" dirty="0">
              <a:solidFill>
                <a:srgbClr val="0070C0"/>
              </a:solidFill>
            </a:endParaRPr>
          </a:p>
        </p:txBody>
      </p:sp>
      <p:sp>
        <p:nvSpPr>
          <p:cNvPr id="7" name="Metin kutusu 6"/>
          <p:cNvSpPr txBox="1"/>
          <p:nvPr/>
        </p:nvSpPr>
        <p:spPr>
          <a:xfrm>
            <a:off x="1796100" y="2276872"/>
            <a:ext cx="4745134" cy="1323439"/>
          </a:xfrm>
          <a:prstGeom prst="rect">
            <a:avLst/>
          </a:prstGeom>
          <a:noFill/>
        </p:spPr>
        <p:txBody>
          <a:bodyPr wrap="square" rtlCol="0">
            <a:spAutoFit/>
          </a:bodyPr>
          <a:lstStyle/>
          <a:p>
            <a:pPr algn="ctr"/>
            <a:r>
              <a:rPr lang="tr-TR" sz="4000" b="1" dirty="0" smtClean="0">
                <a:solidFill>
                  <a:schemeClr val="accent6"/>
                </a:solidFill>
              </a:rPr>
              <a:t>TEŞEKKÜRLER…..</a:t>
            </a:r>
            <a:endParaRPr lang="tr-TR" sz="4000" b="1" dirty="0">
              <a:solidFill>
                <a:schemeClr val="accent6"/>
              </a:solidFill>
            </a:endParaRPr>
          </a:p>
        </p:txBody>
      </p:sp>
      <p:sp>
        <p:nvSpPr>
          <p:cNvPr id="13" name="Metin kutusu 12"/>
          <p:cNvSpPr txBox="1"/>
          <p:nvPr/>
        </p:nvSpPr>
        <p:spPr>
          <a:xfrm>
            <a:off x="2918158" y="5746196"/>
            <a:ext cx="4377224" cy="369332"/>
          </a:xfrm>
          <a:prstGeom prst="rect">
            <a:avLst/>
          </a:prstGeom>
          <a:noFill/>
        </p:spPr>
        <p:txBody>
          <a:bodyPr wrap="none" rtlCol="0">
            <a:spAutoFit/>
          </a:bodyPr>
          <a:lstStyle/>
          <a:p>
            <a:r>
              <a:rPr lang="tr-TR" b="1" dirty="0" smtClean="0">
                <a:solidFill>
                  <a:schemeClr val="tx2">
                    <a:lumMod val="60000"/>
                    <a:lumOff val="40000"/>
                  </a:schemeClr>
                </a:solidFill>
              </a:rPr>
              <a:t>İZMİR ÇEVRE VE ŞEHİRCİLİK İL MÜDÜRLÜĞÜ</a:t>
            </a:r>
            <a:endParaRPr lang="tr-TR" b="1" dirty="0">
              <a:solidFill>
                <a:schemeClr val="tx2">
                  <a:lumMod val="60000"/>
                  <a:lumOff val="40000"/>
                </a:schemeClr>
              </a:solidFill>
            </a:endParaRPr>
          </a:p>
        </p:txBody>
      </p:sp>
      <p:pic>
        <p:nvPicPr>
          <p:cNvPr id="8" name="Resim 7"/>
          <p:cNvPicPr>
            <a:picLocks noChangeAspect="1"/>
          </p:cNvPicPr>
          <p:nvPr/>
        </p:nvPicPr>
        <p:blipFill rotWithShape="1">
          <a:blip r:embed="rId2" cstate="print">
            <a:extLst>
              <a:ext uri="{28A0092B-C50C-407E-A947-70E740481C1C}">
                <a14:useLocalDpi xmlns:a14="http://schemas.microsoft.com/office/drawing/2010/main" val="0"/>
              </a:ext>
            </a:extLst>
          </a:blip>
          <a:srcRect l="17617" t="2801" r="18522" b="18790"/>
          <a:stretch/>
        </p:blipFill>
        <p:spPr>
          <a:xfrm>
            <a:off x="179512" y="42121"/>
            <a:ext cx="1292889" cy="1248306"/>
          </a:xfrm>
          <a:prstGeom prst="rect">
            <a:avLst/>
          </a:prstGeom>
        </p:spPr>
      </p:pic>
    </p:spTree>
    <p:extLst>
      <p:ext uri="{BB962C8B-B14F-4D97-AF65-F5344CB8AC3E}">
        <p14:creationId xmlns:p14="http://schemas.microsoft.com/office/powerpoint/2010/main" val="418459962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7931224" cy="1143000"/>
          </a:xfrm>
        </p:spPr>
        <p:txBody>
          <a:bodyPr/>
          <a:lstStyle/>
          <a:p>
            <a:r>
              <a:rPr lang="tr-TR" sz="2400" b="1" dirty="0">
                <a:solidFill>
                  <a:srgbClr val="FF0000"/>
                </a:solidFill>
              </a:rPr>
              <a:t>YEREL DÜZEY ENKAZ KALDIRMA  HİZMET GRUBU TEŞKİLİ</a:t>
            </a:r>
          </a:p>
        </p:txBody>
      </p:sp>
      <p:sp>
        <p:nvSpPr>
          <p:cNvPr id="37" name="Rectangle 6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pSp>
        <p:nvGrpSpPr>
          <p:cNvPr id="38" name="Grup 37"/>
          <p:cNvGrpSpPr/>
          <p:nvPr/>
        </p:nvGrpSpPr>
        <p:grpSpPr>
          <a:xfrm>
            <a:off x="611560" y="1595438"/>
            <a:ext cx="7118951" cy="4879681"/>
            <a:chOff x="408840" y="101831"/>
            <a:chExt cx="3676451" cy="4122829"/>
          </a:xfrm>
        </p:grpSpPr>
        <p:grpSp>
          <p:nvGrpSpPr>
            <p:cNvPr id="39" name="Group 1"/>
            <p:cNvGrpSpPr/>
            <p:nvPr/>
          </p:nvGrpSpPr>
          <p:grpSpPr>
            <a:xfrm>
              <a:off x="408840" y="101831"/>
              <a:ext cx="3676451" cy="4122829"/>
              <a:chOff x="408924" y="101845"/>
              <a:chExt cx="3677206" cy="4123376"/>
            </a:xfrm>
          </p:grpSpPr>
          <p:sp>
            <p:nvSpPr>
              <p:cNvPr id="41" name="Rectangle 14"/>
              <p:cNvSpPr/>
              <p:nvPr/>
            </p:nvSpPr>
            <p:spPr>
              <a:xfrm>
                <a:off x="1040440" y="101845"/>
                <a:ext cx="2196000" cy="597248"/>
              </a:xfrm>
              <a:prstGeom prst="roundRect">
                <a:avLst/>
              </a:prstGeom>
              <a:solidFill>
                <a:srgbClr val="00A1DE"/>
              </a:solidFill>
              <a:ln w="25400" cap="flat" cmpd="sng" algn="ctr">
                <a:noFill/>
                <a:prstDash val="solid"/>
              </a:ln>
              <a:effectLst/>
            </p:spPr>
            <p:txBody>
              <a:bodyPr rtlCol="0" anchor="ctr"/>
              <a:lstStyle/>
              <a:p>
                <a:pPr algn="ctr">
                  <a:spcBef>
                    <a:spcPts val="1400"/>
                  </a:spcBef>
                  <a:spcAft>
                    <a:spcPts val="0"/>
                  </a:spcAft>
                </a:pPr>
                <a:r>
                  <a:rPr lang="tr-TR" sz="2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İZMİR AADYM</a:t>
                </a:r>
                <a:endParaRPr lang="tr-TR" sz="3200" b="1" dirty="0">
                  <a:effectLst/>
                  <a:latin typeface="Times New Roman" panose="02020603050405020304" pitchFamily="18" charset="0"/>
                  <a:ea typeface="Times New Roman" panose="02020603050405020304" pitchFamily="18" charset="0"/>
                  <a:cs typeface="Calibri" panose="020F0502020204030204" pitchFamily="34" charset="0"/>
                </a:endParaRPr>
              </a:p>
            </p:txBody>
          </p:sp>
          <p:sp>
            <p:nvSpPr>
              <p:cNvPr id="42" name="Rectangle 45"/>
              <p:cNvSpPr/>
              <p:nvPr/>
            </p:nvSpPr>
            <p:spPr>
              <a:xfrm>
                <a:off x="777457" y="1130291"/>
                <a:ext cx="2731562" cy="346113"/>
              </a:xfrm>
              <a:prstGeom prst="roundRect">
                <a:avLst/>
              </a:prstGeom>
              <a:solidFill>
                <a:schemeClr val="accent5"/>
              </a:solidFill>
              <a:ln w="25400" cap="flat" cmpd="sng" algn="ctr">
                <a:solidFill>
                  <a:schemeClr val="accent5"/>
                </a:solidFill>
                <a:prstDash val="solid"/>
              </a:ln>
              <a:effectLst/>
            </p:spPr>
            <p:txBody>
              <a:bodyPr rtlCol="0" anchor="ctr"/>
              <a:lstStyle/>
              <a:p>
                <a:pPr algn="ctr">
                  <a:spcBef>
                    <a:spcPts val="1400"/>
                  </a:spcBef>
                  <a:spcAft>
                    <a:spcPts val="0"/>
                  </a:spcAft>
                </a:pPr>
                <a:r>
                  <a:rPr lang="tr-TR"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Enkaz Kaldırma Hizmet Grubu</a:t>
                </a:r>
                <a:endParaRPr lang="tr-TR" b="1" dirty="0">
                  <a:effectLst/>
                  <a:latin typeface="Times New Roman" panose="02020603050405020304" pitchFamily="18" charset="0"/>
                  <a:ea typeface="Times New Roman" panose="02020603050405020304" pitchFamily="18" charset="0"/>
                  <a:cs typeface="Calibri" panose="020F0502020204030204" pitchFamily="34" charset="0"/>
                </a:endParaRPr>
              </a:p>
            </p:txBody>
          </p:sp>
          <p:cxnSp>
            <p:nvCxnSpPr>
              <p:cNvPr id="43" name="Straight Connector 478"/>
              <p:cNvCxnSpPr>
                <a:stCxn id="41" idx="2"/>
              </p:cNvCxnSpPr>
              <p:nvPr/>
            </p:nvCxnSpPr>
            <p:spPr>
              <a:xfrm>
                <a:off x="2138440" y="699093"/>
                <a:ext cx="4799" cy="40450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Elbow Connector 479"/>
              <p:cNvCxnSpPr>
                <a:endCxn id="47" idx="0"/>
              </p:cNvCxnSpPr>
              <p:nvPr/>
            </p:nvCxnSpPr>
            <p:spPr>
              <a:xfrm rot="5400000">
                <a:off x="982455" y="1694499"/>
                <a:ext cx="505568" cy="20711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46" name="Rectangle 14"/>
              <p:cNvSpPr/>
              <p:nvPr/>
            </p:nvSpPr>
            <p:spPr>
              <a:xfrm>
                <a:off x="2640615" y="2126622"/>
                <a:ext cx="1445515" cy="493209"/>
              </a:xfrm>
              <a:prstGeom prst="roundRect">
                <a:avLst/>
              </a:prstGeom>
              <a:solidFill>
                <a:schemeClr val="accent5"/>
              </a:solidFill>
              <a:ln w="25400" cap="flat" cmpd="sng" algn="ctr">
                <a:solidFill>
                  <a:schemeClr val="bg1"/>
                </a:solidFill>
                <a:prstDash val="solid"/>
              </a:ln>
              <a:effectLst/>
            </p:spPr>
            <p:txBody>
              <a:bodyPr rtlCol="0" anchor="ctr"/>
              <a:lstStyle/>
              <a:p>
                <a:pPr algn="ctr">
                  <a:spcBef>
                    <a:spcPts val="1400"/>
                  </a:spcBef>
                  <a:spcAft>
                    <a:spcPts val="0"/>
                  </a:spcAft>
                </a:pPr>
                <a:r>
                  <a:rPr lang="tr-TR" sz="16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Lojistik Ekipleri</a:t>
                </a:r>
                <a:endParaRPr lang="tr-TR" b="1" dirty="0">
                  <a:effectLst/>
                  <a:latin typeface="Times New Roman" panose="02020603050405020304" pitchFamily="18" charset="0"/>
                  <a:ea typeface="Times New Roman" panose="02020603050405020304" pitchFamily="18" charset="0"/>
                  <a:cs typeface="Calibri" panose="020F0502020204030204" pitchFamily="34" charset="0"/>
                </a:endParaRPr>
              </a:p>
            </p:txBody>
          </p:sp>
          <p:sp>
            <p:nvSpPr>
              <p:cNvPr id="47" name="Rectangle 14"/>
              <p:cNvSpPr/>
              <p:nvPr/>
            </p:nvSpPr>
            <p:spPr>
              <a:xfrm>
                <a:off x="408924" y="2050840"/>
                <a:ext cx="1445515" cy="494536"/>
              </a:xfrm>
              <a:prstGeom prst="roundRect">
                <a:avLst/>
              </a:prstGeom>
              <a:solidFill>
                <a:schemeClr val="accent5"/>
              </a:solidFill>
              <a:ln w="25400" cap="flat" cmpd="sng" algn="ctr">
                <a:solidFill>
                  <a:schemeClr val="bg1"/>
                </a:solidFill>
                <a:prstDash val="solid"/>
              </a:ln>
              <a:effectLst/>
            </p:spPr>
            <p:txBody>
              <a:bodyPr rtlCol="0" anchor="ctr"/>
              <a:lstStyle/>
              <a:p>
                <a:pPr algn="ctr">
                  <a:spcBef>
                    <a:spcPts val="1400"/>
                  </a:spcBef>
                  <a:spcAft>
                    <a:spcPts val="0"/>
                  </a:spcAft>
                </a:pPr>
                <a:r>
                  <a:rPr lang="tr-TR" b="1" dirty="0" smtClean="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Operasyon Ekipleri</a:t>
                </a:r>
                <a:endParaRPr lang="tr-TR" sz="2000" b="1" dirty="0">
                  <a:effectLst/>
                  <a:latin typeface="Times New Roman" panose="02020603050405020304" pitchFamily="18" charset="0"/>
                  <a:ea typeface="Times New Roman" panose="02020603050405020304" pitchFamily="18" charset="0"/>
                  <a:cs typeface="Calibri" panose="020F0502020204030204" pitchFamily="34" charset="0"/>
                </a:endParaRPr>
              </a:p>
            </p:txBody>
          </p:sp>
          <p:sp>
            <p:nvSpPr>
              <p:cNvPr id="48" name="Rectangle 46"/>
              <p:cNvSpPr/>
              <p:nvPr/>
            </p:nvSpPr>
            <p:spPr>
              <a:xfrm>
                <a:off x="481525" y="3757221"/>
                <a:ext cx="1452387" cy="468000"/>
              </a:xfrm>
              <a:prstGeom prst="roundRect">
                <a:avLst/>
              </a:prstGeom>
              <a:solidFill>
                <a:schemeClr val="bg1"/>
              </a:solidFill>
              <a:ln w="3175" cap="flat" cmpd="sng" algn="ctr">
                <a:solidFill>
                  <a:schemeClr val="accent5"/>
                </a:solidFill>
                <a:prstDash val="solid"/>
              </a:ln>
              <a:effectLst/>
            </p:spPr>
            <p:txBody>
              <a:bodyPr rtlCol="0" anchor="ctr" anchorCtr="0"/>
              <a:lstStyle/>
              <a:p>
                <a:pPr>
                  <a:spcBef>
                    <a:spcPts val="1400"/>
                  </a:spcBef>
                  <a:spcAft>
                    <a:spcPts val="0"/>
                  </a:spcAft>
                </a:pPr>
                <a:r>
                  <a:rPr lang="tr-TR" sz="1600" b="1" dirty="0">
                    <a:effectLst/>
                    <a:latin typeface="Arial" panose="020B0604020202020204" pitchFamily="34" charset="0"/>
                    <a:ea typeface="Times New Roman" panose="02020603050405020304" pitchFamily="18" charset="0"/>
                    <a:cs typeface="Times New Roman" panose="02020603050405020304" pitchFamily="18" charset="0"/>
                  </a:rPr>
                  <a:t>Tutanak/Raporlama Hizmet </a:t>
                </a:r>
                <a:r>
                  <a:rPr lang="tr-TR" sz="1600" b="1" dirty="0" smtClean="0">
                    <a:effectLst/>
                    <a:latin typeface="Arial" panose="020B0604020202020204" pitchFamily="34" charset="0"/>
                    <a:ea typeface="Times New Roman" panose="02020603050405020304" pitchFamily="18" charset="0"/>
                    <a:cs typeface="Times New Roman" panose="02020603050405020304" pitchFamily="18" charset="0"/>
                  </a:rPr>
                  <a:t>Ekibi</a:t>
                </a:r>
                <a:endParaRPr lang="tr-TR" sz="2000" b="1" dirty="0">
                  <a:effectLst/>
                  <a:latin typeface="Times New Roman" panose="02020603050405020304" pitchFamily="18" charset="0"/>
                  <a:ea typeface="Times New Roman" panose="02020603050405020304" pitchFamily="18" charset="0"/>
                  <a:cs typeface="Calibri" panose="020F0502020204030204" pitchFamily="34" charset="0"/>
                </a:endParaRPr>
              </a:p>
            </p:txBody>
          </p:sp>
          <p:sp>
            <p:nvSpPr>
              <p:cNvPr id="49" name="Rectangle 46"/>
              <p:cNvSpPr/>
              <p:nvPr/>
            </p:nvSpPr>
            <p:spPr>
              <a:xfrm>
                <a:off x="481525" y="3220354"/>
                <a:ext cx="1452387" cy="468000"/>
              </a:xfrm>
              <a:prstGeom prst="roundRect">
                <a:avLst/>
              </a:prstGeom>
              <a:solidFill>
                <a:schemeClr val="bg1"/>
              </a:solidFill>
              <a:ln w="3175" cap="flat" cmpd="sng" algn="ctr">
                <a:solidFill>
                  <a:schemeClr val="accent5"/>
                </a:solidFill>
                <a:prstDash val="solid"/>
              </a:ln>
              <a:effectLst/>
            </p:spPr>
            <p:txBody>
              <a:bodyPr rtlCol="0" anchor="ctr" anchorCtr="0"/>
              <a:lstStyle/>
              <a:p>
                <a:pPr>
                  <a:spcBef>
                    <a:spcPts val="1400"/>
                  </a:spcBef>
                  <a:spcAft>
                    <a:spcPts val="0"/>
                  </a:spcAft>
                </a:pPr>
                <a:r>
                  <a:rPr lang="tr-TR" sz="1600" b="1" dirty="0">
                    <a:effectLst/>
                    <a:latin typeface="Arial" panose="020B0604020202020204" pitchFamily="34" charset="0"/>
                    <a:ea typeface="Times New Roman" panose="02020603050405020304" pitchFamily="18" charset="0"/>
                    <a:cs typeface="Times New Roman" panose="02020603050405020304" pitchFamily="18" charset="0"/>
                  </a:rPr>
                  <a:t>Enkaz Kaldırma Hizmet </a:t>
                </a:r>
                <a:r>
                  <a:rPr lang="tr-TR" sz="1600" b="1" dirty="0" smtClean="0">
                    <a:effectLst/>
                    <a:latin typeface="Arial" panose="020B0604020202020204" pitchFamily="34" charset="0"/>
                    <a:ea typeface="Times New Roman" panose="02020603050405020304" pitchFamily="18" charset="0"/>
                    <a:cs typeface="Times New Roman" panose="02020603050405020304" pitchFamily="18" charset="0"/>
                  </a:rPr>
                  <a:t>Ekibi</a:t>
                </a:r>
                <a:endParaRPr lang="tr-TR" sz="2000" b="1" dirty="0">
                  <a:effectLst/>
                  <a:latin typeface="Times New Roman" panose="02020603050405020304" pitchFamily="18" charset="0"/>
                  <a:ea typeface="Times New Roman" panose="02020603050405020304" pitchFamily="18" charset="0"/>
                  <a:cs typeface="Calibri" panose="020F0502020204030204" pitchFamily="34" charset="0"/>
                </a:endParaRPr>
              </a:p>
            </p:txBody>
          </p:sp>
          <p:sp>
            <p:nvSpPr>
              <p:cNvPr id="50" name="Rectangle 46"/>
              <p:cNvSpPr/>
              <p:nvPr/>
            </p:nvSpPr>
            <p:spPr>
              <a:xfrm>
                <a:off x="481524" y="2666950"/>
                <a:ext cx="1452388" cy="468000"/>
              </a:xfrm>
              <a:prstGeom prst="roundRect">
                <a:avLst/>
              </a:prstGeom>
              <a:solidFill>
                <a:schemeClr val="bg1"/>
              </a:solidFill>
              <a:ln w="3175" cap="flat" cmpd="sng" algn="ctr">
                <a:solidFill>
                  <a:schemeClr val="accent5"/>
                </a:solidFill>
                <a:prstDash val="solid"/>
              </a:ln>
              <a:effectLst/>
            </p:spPr>
            <p:txBody>
              <a:bodyPr rtlCol="0" anchor="ctr" anchorCtr="0"/>
              <a:lstStyle/>
              <a:p>
                <a:pPr>
                  <a:spcBef>
                    <a:spcPts val="1400"/>
                  </a:spcBef>
                  <a:spcAft>
                    <a:spcPts val="0"/>
                  </a:spcAft>
                </a:pPr>
                <a:r>
                  <a:rPr lang="tr-TR" sz="1600" b="1" dirty="0">
                    <a:solidFill>
                      <a:srgbClr val="313131"/>
                    </a:solidFill>
                    <a:effectLst/>
                    <a:latin typeface="Arial" panose="020B0604020202020204" pitchFamily="34" charset="0"/>
                    <a:ea typeface="Times New Roman" panose="02020603050405020304" pitchFamily="18" charset="0"/>
                    <a:cs typeface="Times New Roman" panose="02020603050405020304" pitchFamily="18" charset="0"/>
                  </a:rPr>
                  <a:t>Yıkım Hizmet Ekibi</a:t>
                </a:r>
                <a:endParaRPr lang="tr-TR" sz="2000" b="1" dirty="0">
                  <a:effectLst/>
                  <a:latin typeface="Times New Roman" panose="02020603050405020304" pitchFamily="18" charset="0"/>
                  <a:ea typeface="Times New Roman" panose="02020603050405020304" pitchFamily="18" charset="0"/>
                  <a:cs typeface="Calibri" panose="020F0502020204030204" pitchFamily="34" charset="0"/>
                </a:endParaRPr>
              </a:p>
            </p:txBody>
          </p:sp>
        </p:grpSp>
        <p:sp>
          <p:nvSpPr>
            <p:cNvPr id="40" name="Rectangle 46"/>
            <p:cNvSpPr/>
            <p:nvPr/>
          </p:nvSpPr>
          <p:spPr>
            <a:xfrm>
              <a:off x="2712827" y="2761197"/>
              <a:ext cx="1299709" cy="953624"/>
            </a:xfrm>
            <a:prstGeom prst="roundRect">
              <a:avLst/>
            </a:prstGeom>
            <a:solidFill>
              <a:schemeClr val="bg1"/>
            </a:solidFill>
            <a:ln w="3175" cap="flat" cmpd="sng" algn="ctr">
              <a:solidFill>
                <a:schemeClr val="accent5"/>
              </a:solidFill>
              <a:prstDash val="solid"/>
            </a:ln>
            <a:effectLst/>
          </p:spPr>
          <p:txBody>
            <a:bodyPr rtlCol="0" anchor="ctr" anchorCtr="0"/>
            <a:lstStyle/>
            <a:p>
              <a:pPr>
                <a:spcBef>
                  <a:spcPts val="1400"/>
                </a:spcBef>
                <a:spcAft>
                  <a:spcPts val="0"/>
                </a:spcAft>
              </a:pPr>
              <a:r>
                <a:rPr lang="tr-TR" sz="1600" b="1" dirty="0">
                  <a:effectLst/>
                  <a:latin typeface="Arial" panose="020B0604020202020204" pitchFamily="34" charset="0"/>
                  <a:ea typeface="Times New Roman" panose="02020603050405020304" pitchFamily="18" charset="0"/>
                  <a:cs typeface="Times New Roman" panose="02020603050405020304" pitchFamily="18" charset="0"/>
                </a:rPr>
                <a:t>Destek Hizmetleri Ekibi (Hasar Tespit Hizmet Grubu ile aynı</a:t>
              </a:r>
              <a:r>
                <a:rPr lang="tr-TR" sz="1600" b="1"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tr-TR" sz="2000" b="1" dirty="0">
                <a:effectLst/>
                <a:latin typeface="Times New Roman" panose="02020603050405020304" pitchFamily="18" charset="0"/>
                <a:ea typeface="Times New Roman" panose="02020603050405020304" pitchFamily="18" charset="0"/>
                <a:cs typeface="Calibri" panose="020F0502020204030204" pitchFamily="34" charset="0"/>
              </a:endParaRPr>
            </a:p>
          </p:txBody>
        </p:sp>
      </p:grpSp>
      <p:sp>
        <p:nvSpPr>
          <p:cNvPr id="52" name="Rectangle 75"/>
          <p:cNvSpPr>
            <a:spLocks noChangeArrowheads="1"/>
          </p:cNvSpPr>
          <p:nvPr/>
        </p:nvSpPr>
        <p:spPr bwMode="auto">
          <a:xfrm>
            <a:off x="0" y="63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2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rPr>
              <a:t/>
            </a:r>
            <a:br>
              <a:rPr kumimoji="0" lang="tr-TR" altLang="tr-TR" sz="12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rPr>
            </a:b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cxnSp>
        <p:nvCxnSpPr>
          <p:cNvPr id="26" name="Elbow Connector 479"/>
          <p:cNvCxnSpPr/>
          <p:nvPr/>
        </p:nvCxnSpPr>
        <p:spPr>
          <a:xfrm rot="16200000" flipH="1">
            <a:off x="5965039" y="3350737"/>
            <a:ext cx="598299" cy="504056"/>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7276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2020421" y="279188"/>
            <a:ext cx="5083058" cy="523220"/>
          </a:xfrm>
          <a:prstGeom prst="rect">
            <a:avLst/>
          </a:prstGeom>
          <a:noFill/>
        </p:spPr>
        <p:txBody>
          <a:bodyPr wrap="none" rtlCol="0">
            <a:spAutoFit/>
          </a:bodyPr>
          <a:lstStyle/>
          <a:p>
            <a:r>
              <a:rPr lang="tr-TR" sz="2800" b="1" dirty="0" smtClean="0">
                <a:solidFill>
                  <a:srgbClr val="0070C0"/>
                </a:solidFill>
              </a:rPr>
              <a:t>TÜRKİYE AFET MÜDAHALE PLANI</a:t>
            </a:r>
            <a:endParaRPr lang="tr-TR" sz="2800" b="1" dirty="0">
              <a:solidFill>
                <a:srgbClr val="0070C0"/>
              </a:solidFill>
            </a:endParaRPr>
          </a:p>
        </p:txBody>
      </p:sp>
      <p:sp>
        <p:nvSpPr>
          <p:cNvPr id="9" name="Metin kutusu 8"/>
          <p:cNvSpPr txBox="1"/>
          <p:nvPr/>
        </p:nvSpPr>
        <p:spPr>
          <a:xfrm>
            <a:off x="192965" y="1546974"/>
            <a:ext cx="7763411" cy="5262979"/>
          </a:xfrm>
          <a:prstGeom prst="rect">
            <a:avLst/>
          </a:prstGeom>
          <a:solidFill>
            <a:schemeClr val="bg2">
              <a:lumMod val="90000"/>
            </a:schemeClr>
          </a:solidFill>
        </p:spPr>
        <p:txBody>
          <a:bodyPr wrap="square" rtlCol="0">
            <a:spAutoFit/>
          </a:bodyPr>
          <a:lstStyle/>
          <a:p>
            <a:pPr algn="just"/>
            <a:r>
              <a:rPr lang="tr-TR" sz="2400" dirty="0" smtClean="0"/>
              <a:t>Afet </a:t>
            </a:r>
            <a:r>
              <a:rPr lang="tr-TR" sz="2400" dirty="0"/>
              <a:t>öncesinde hizmet grubunun ana çözüm ortağı, destek çözüm ortakları ile bir araya gelerek </a:t>
            </a:r>
            <a:r>
              <a:rPr lang="tr-TR" sz="2400" dirty="0" err="1"/>
              <a:t>TAMP’ta</a:t>
            </a:r>
            <a:r>
              <a:rPr lang="tr-TR" sz="2400" dirty="0"/>
              <a:t> tanımlanan Enkaz Kaldırma Hizmet Grubunun görev ve sorumluluklarına ilişkin planlama yapar. Planda yer alan bilgilerin güncelliğini kontrol eder. Hizmet grubu planında bulunan ekipmanların aylık periyotlarla kullanıma uygun olup olmadığının denetimini yaparak bakımını gerçekleştirir. </a:t>
            </a:r>
          </a:p>
          <a:p>
            <a:pPr algn="just"/>
            <a:r>
              <a:rPr lang="tr-TR" sz="2400" dirty="0"/>
              <a:t>Planlama çalışmalarının uygulanabilirliğini sağlamak için eğitim ve tatbikat çalışmaları yapar. Eğitim çalışmalarında hizmet gruplarının teşkili olan ekiplere, ekip görev ve sorumluluklarına göre her yıl eğitim verilir. Eğitimleri takiben ise her yıl belirlenen bir tarihte ekiplerin tümünün katılımıyla daha önce teorik olarak planlaması yapılmış uygulama tatbikatı gerçekleştirilir. </a:t>
            </a:r>
            <a:endParaRPr lang="tr-TR" sz="2400" dirty="0" smtClean="0"/>
          </a:p>
        </p:txBody>
      </p:sp>
      <p:sp>
        <p:nvSpPr>
          <p:cNvPr id="12" name="Metin kutusu 11"/>
          <p:cNvSpPr txBox="1"/>
          <p:nvPr/>
        </p:nvSpPr>
        <p:spPr>
          <a:xfrm>
            <a:off x="1369441" y="802408"/>
            <a:ext cx="3906582" cy="523220"/>
          </a:xfrm>
          <a:prstGeom prst="rect">
            <a:avLst/>
          </a:prstGeom>
          <a:noFill/>
        </p:spPr>
        <p:txBody>
          <a:bodyPr wrap="none" rtlCol="0">
            <a:spAutoFit/>
          </a:bodyPr>
          <a:lstStyle/>
          <a:p>
            <a:r>
              <a:rPr lang="tr-TR" sz="2800" b="1" dirty="0" smtClean="0">
                <a:solidFill>
                  <a:srgbClr val="C00000"/>
                </a:solidFill>
              </a:rPr>
              <a:t>Afete Hazırlık Çalışmaları</a:t>
            </a:r>
            <a:endParaRPr lang="tr-TR" sz="2800" b="1" dirty="0">
              <a:solidFill>
                <a:srgbClr val="C00000"/>
              </a:solidFill>
            </a:endParaRPr>
          </a:p>
        </p:txBody>
      </p:sp>
      <p:pic>
        <p:nvPicPr>
          <p:cNvPr id="7" name="Resim 6"/>
          <p:cNvPicPr>
            <a:picLocks noChangeAspect="1"/>
          </p:cNvPicPr>
          <p:nvPr/>
        </p:nvPicPr>
        <p:blipFill rotWithShape="1">
          <a:blip r:embed="rId2" cstate="print">
            <a:extLst>
              <a:ext uri="{28A0092B-C50C-407E-A947-70E740481C1C}">
                <a14:useLocalDpi xmlns:a14="http://schemas.microsoft.com/office/drawing/2010/main" val="0"/>
              </a:ext>
            </a:extLst>
          </a:blip>
          <a:srcRect l="17617" t="2801" r="18522" b="18790"/>
          <a:stretch/>
        </p:blipFill>
        <p:spPr>
          <a:xfrm>
            <a:off x="192965" y="57841"/>
            <a:ext cx="1292889" cy="1248306"/>
          </a:xfrm>
          <a:prstGeom prst="rect">
            <a:avLst/>
          </a:prstGeom>
        </p:spPr>
      </p:pic>
    </p:spTree>
    <p:extLst>
      <p:ext uri="{BB962C8B-B14F-4D97-AF65-F5344CB8AC3E}">
        <p14:creationId xmlns:p14="http://schemas.microsoft.com/office/powerpoint/2010/main" val="111956667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2020421" y="279188"/>
            <a:ext cx="5083058" cy="523220"/>
          </a:xfrm>
          <a:prstGeom prst="rect">
            <a:avLst/>
          </a:prstGeom>
          <a:noFill/>
        </p:spPr>
        <p:txBody>
          <a:bodyPr wrap="none" rtlCol="0">
            <a:spAutoFit/>
          </a:bodyPr>
          <a:lstStyle/>
          <a:p>
            <a:r>
              <a:rPr lang="tr-TR" sz="2800" b="1" dirty="0" smtClean="0">
                <a:solidFill>
                  <a:srgbClr val="0070C0"/>
                </a:solidFill>
              </a:rPr>
              <a:t>TÜRKİYE AFET MÜDAHALE PLANI</a:t>
            </a:r>
            <a:endParaRPr lang="tr-TR" sz="2800" b="1" dirty="0">
              <a:solidFill>
                <a:srgbClr val="0070C0"/>
              </a:solidFill>
            </a:endParaRPr>
          </a:p>
        </p:txBody>
      </p:sp>
      <p:sp>
        <p:nvSpPr>
          <p:cNvPr id="9" name="Metin kutusu 8"/>
          <p:cNvSpPr txBox="1"/>
          <p:nvPr/>
        </p:nvSpPr>
        <p:spPr>
          <a:xfrm>
            <a:off x="467544" y="2307808"/>
            <a:ext cx="7180568" cy="3108543"/>
          </a:xfrm>
          <a:prstGeom prst="rect">
            <a:avLst/>
          </a:prstGeom>
          <a:solidFill>
            <a:schemeClr val="accent6">
              <a:lumMod val="20000"/>
              <a:lumOff val="80000"/>
            </a:schemeClr>
          </a:solidFill>
        </p:spPr>
        <p:txBody>
          <a:bodyPr wrap="square" rtlCol="0">
            <a:spAutoFit/>
          </a:bodyPr>
          <a:lstStyle/>
          <a:p>
            <a:pPr algn="just"/>
            <a:r>
              <a:rPr lang="tr-TR" sz="2800" dirty="0" smtClean="0"/>
              <a:t>Her </a:t>
            </a:r>
            <a:r>
              <a:rPr lang="tr-TR" sz="2800" dirty="0"/>
              <a:t>türlü afet sonrasında, arama kurtarma çalışmalarının sonlandırılmasını müteakip, yasal itiraz süreleri tamamlandıktan ve hukuki olarak </a:t>
            </a:r>
            <a:r>
              <a:rPr lang="tr-TR" sz="2800" dirty="0" smtClean="0"/>
              <a:t>gerekli </a:t>
            </a:r>
            <a:r>
              <a:rPr lang="tr-TR" sz="2800" dirty="0"/>
              <a:t>izinlerin de alınmasından sonra geriye kalan her türlü hafriyat, bina artığı moloz ya da kullanılamaz durumdaki eşya artığının tümüne verilen ad olarak tanımlanır </a:t>
            </a:r>
            <a:r>
              <a:rPr lang="tr-TR" sz="2800" dirty="0" smtClean="0"/>
              <a:t>.</a:t>
            </a:r>
            <a:endParaRPr lang="tr-TR" sz="2400" dirty="0"/>
          </a:p>
        </p:txBody>
      </p:sp>
      <p:sp>
        <p:nvSpPr>
          <p:cNvPr id="10" name="Metin kutusu 9"/>
          <p:cNvSpPr txBox="1"/>
          <p:nvPr/>
        </p:nvSpPr>
        <p:spPr>
          <a:xfrm>
            <a:off x="1259867" y="1585348"/>
            <a:ext cx="1041119" cy="523220"/>
          </a:xfrm>
          <a:prstGeom prst="rect">
            <a:avLst/>
          </a:prstGeom>
          <a:noFill/>
        </p:spPr>
        <p:txBody>
          <a:bodyPr wrap="none" rtlCol="0">
            <a:spAutoFit/>
          </a:bodyPr>
          <a:lstStyle/>
          <a:p>
            <a:r>
              <a:rPr lang="tr-TR" sz="2800" b="1" dirty="0" smtClean="0">
                <a:solidFill>
                  <a:srgbClr val="C00000"/>
                </a:solidFill>
              </a:rPr>
              <a:t>Enkaz</a:t>
            </a:r>
            <a:endParaRPr lang="tr-TR" sz="2800" b="1" dirty="0">
              <a:solidFill>
                <a:srgbClr val="C00000"/>
              </a:solidFill>
            </a:endParaRPr>
          </a:p>
        </p:txBody>
      </p:sp>
      <p:pic>
        <p:nvPicPr>
          <p:cNvPr id="7" name="Resim 6"/>
          <p:cNvPicPr>
            <a:picLocks noChangeAspect="1"/>
          </p:cNvPicPr>
          <p:nvPr/>
        </p:nvPicPr>
        <p:blipFill rotWithShape="1">
          <a:blip r:embed="rId2" cstate="print">
            <a:extLst>
              <a:ext uri="{28A0092B-C50C-407E-A947-70E740481C1C}">
                <a14:useLocalDpi xmlns:a14="http://schemas.microsoft.com/office/drawing/2010/main" val="0"/>
              </a:ext>
            </a:extLst>
          </a:blip>
          <a:srcRect l="17617" t="2801" r="18522" b="18790"/>
          <a:stretch/>
        </p:blipFill>
        <p:spPr>
          <a:xfrm>
            <a:off x="251520" y="172927"/>
            <a:ext cx="1292889" cy="1248306"/>
          </a:xfrm>
          <a:prstGeom prst="rect">
            <a:avLst/>
          </a:prstGeom>
        </p:spPr>
      </p:pic>
    </p:spTree>
    <p:extLst>
      <p:ext uri="{BB962C8B-B14F-4D97-AF65-F5344CB8AC3E}">
        <p14:creationId xmlns:p14="http://schemas.microsoft.com/office/powerpoint/2010/main" val="1682709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2020421" y="279188"/>
            <a:ext cx="5083058" cy="523220"/>
          </a:xfrm>
          <a:prstGeom prst="rect">
            <a:avLst/>
          </a:prstGeom>
          <a:noFill/>
        </p:spPr>
        <p:txBody>
          <a:bodyPr wrap="none" rtlCol="0">
            <a:spAutoFit/>
          </a:bodyPr>
          <a:lstStyle/>
          <a:p>
            <a:r>
              <a:rPr lang="tr-TR" sz="2800" b="1" dirty="0" smtClean="0">
                <a:solidFill>
                  <a:srgbClr val="0070C0"/>
                </a:solidFill>
              </a:rPr>
              <a:t>TÜRKİYE AFET MÜDAHALE PLANI</a:t>
            </a:r>
            <a:endParaRPr lang="tr-TR" sz="2800" b="1" dirty="0">
              <a:solidFill>
                <a:srgbClr val="0070C0"/>
              </a:solidFill>
            </a:endParaRPr>
          </a:p>
        </p:txBody>
      </p:sp>
      <p:sp>
        <p:nvSpPr>
          <p:cNvPr id="7" name="Metin kutusu 6"/>
          <p:cNvSpPr txBox="1"/>
          <p:nvPr/>
        </p:nvSpPr>
        <p:spPr>
          <a:xfrm>
            <a:off x="2532806" y="692696"/>
            <a:ext cx="3426964" cy="523220"/>
          </a:xfrm>
          <a:prstGeom prst="rect">
            <a:avLst/>
          </a:prstGeom>
          <a:noFill/>
        </p:spPr>
        <p:txBody>
          <a:bodyPr wrap="none" rtlCol="0">
            <a:spAutoFit/>
          </a:bodyPr>
          <a:lstStyle/>
          <a:p>
            <a:r>
              <a:rPr lang="tr-TR" sz="2800" b="1" dirty="0" smtClean="0">
                <a:solidFill>
                  <a:srgbClr val="C00000"/>
                </a:solidFill>
              </a:rPr>
              <a:t>Operasyonel Hedefler</a:t>
            </a:r>
            <a:endParaRPr lang="tr-TR" sz="2800" b="1" dirty="0">
              <a:solidFill>
                <a:srgbClr val="C00000"/>
              </a:solidFill>
            </a:endParaRPr>
          </a:p>
        </p:txBody>
      </p:sp>
      <p:sp>
        <p:nvSpPr>
          <p:cNvPr id="10" name="Metin kutusu 9"/>
          <p:cNvSpPr txBox="1"/>
          <p:nvPr/>
        </p:nvSpPr>
        <p:spPr>
          <a:xfrm>
            <a:off x="213840" y="1340768"/>
            <a:ext cx="8064895" cy="5401479"/>
          </a:xfrm>
          <a:prstGeom prst="rect">
            <a:avLst/>
          </a:prstGeom>
          <a:solidFill>
            <a:schemeClr val="tx2">
              <a:lumMod val="20000"/>
              <a:lumOff val="80000"/>
            </a:schemeClr>
          </a:solidFill>
        </p:spPr>
        <p:txBody>
          <a:bodyPr wrap="square" rtlCol="0" anchor="ctr" anchorCtr="0">
            <a:spAutoFit/>
          </a:bodyPr>
          <a:lstStyle/>
          <a:p>
            <a:r>
              <a:rPr lang="tr-TR" sz="1500" dirty="0" smtClean="0"/>
              <a:t>a</a:t>
            </a:r>
            <a:r>
              <a:rPr lang="tr-TR" sz="1500" dirty="0"/>
              <a:t>) Hayat kurtarmak, </a:t>
            </a:r>
          </a:p>
          <a:p>
            <a:r>
              <a:rPr lang="tr-TR" sz="1500" dirty="0"/>
              <a:t>b) Kesintiye uğrayan hayatı ve faaliyetleri en kısa sürede normale döndürmek, </a:t>
            </a:r>
          </a:p>
          <a:p>
            <a:r>
              <a:rPr lang="tr-TR" sz="1500" dirty="0"/>
              <a:t>c) Müdahale çalışmalarını hızlı ve etkin bir şekilde gerçekleştirmek, </a:t>
            </a:r>
          </a:p>
          <a:p>
            <a:r>
              <a:rPr lang="tr-TR" sz="1500" dirty="0"/>
              <a:t>d) Halk sağlığını korumak ve sürdürmek, </a:t>
            </a:r>
          </a:p>
          <a:p>
            <a:r>
              <a:rPr lang="tr-TR" sz="1500" dirty="0"/>
              <a:t>e) Mülkiyet, çevre ve kültürel mirası korumak, </a:t>
            </a:r>
          </a:p>
          <a:p>
            <a:r>
              <a:rPr lang="tr-TR" sz="1500" dirty="0"/>
              <a:t>f) Ekonomik ve sosyal kayıpları azaltmak, </a:t>
            </a:r>
          </a:p>
          <a:p>
            <a:r>
              <a:rPr lang="tr-TR" sz="1500" dirty="0"/>
              <a:t>g) İkincil afetleri önlemek ya da etkilerini azaltmak, </a:t>
            </a:r>
          </a:p>
          <a:p>
            <a:r>
              <a:rPr lang="tr-TR" sz="1500" dirty="0"/>
              <a:t>ğ) Kaynakların etkin kullanımını sağlamak </a:t>
            </a:r>
          </a:p>
          <a:p>
            <a:r>
              <a:rPr lang="tr-TR" sz="1500" dirty="0"/>
              <a:t>h) Enkaz Kaldırma çalışmalarının hızlı ve etkin bir şekilde (kamu kaynakları ya da hizmet satın alımı ile) gerçekleştirilmesini koordine etmek, </a:t>
            </a:r>
          </a:p>
          <a:p>
            <a:r>
              <a:rPr lang="tr-TR" sz="1500" dirty="0"/>
              <a:t>ı) Enkaz atıklarının geri dönüşümünün sağlanmasını koordine etmek (Enkaz atıklarının, enkaz döküm sahalarına nakledilmesini müteakip, Çevre ve Şehircilik İl Müdürlüğü koordinasyonunda, enkaz döküm sahalarından sorumlu Belediye ile gerekli görüldüğü takdirde atık geri dönüşümü ile ilgilenen kurum ve kuruluşlarında katılımı sağlanarak, enkaz atıklarının geri dönüşümüne yönelik çalışmaların yürütülmesi sağlanır), </a:t>
            </a:r>
          </a:p>
          <a:p>
            <a:r>
              <a:rPr lang="tr-TR" sz="1500" dirty="0"/>
              <a:t>i) Enkazın olumsuz (görünüm, psikolojik etki vb.) etkilerinin azaltılmasını koordine etmek, </a:t>
            </a:r>
          </a:p>
          <a:p>
            <a:r>
              <a:rPr lang="tr-TR" sz="1500" dirty="0"/>
              <a:t>j) Enkaz kaldırma hizmetlerinde kullanılacak eğitim, malzeme ve personel kaynaklarının, ulusal ve uluslararası standartlara uygun şekilde geliştirilmesi, </a:t>
            </a:r>
          </a:p>
          <a:p>
            <a:r>
              <a:rPr lang="tr-TR" sz="1500" dirty="0"/>
              <a:t>k) Acil yıkılması gereken binaların yıkılması çalışmalarının hızlı ve etkin bir şekilde (kamu kaynakları ya da özel sektörden hizmet satın alımı ile ) gerçekleştirilmesini koordine etmek. </a:t>
            </a:r>
          </a:p>
          <a:p>
            <a:r>
              <a:rPr lang="tr-TR" sz="1500" dirty="0"/>
              <a:t>l) Olası afetler sonrası yıkılması gerektiği tespit olunan ağır hasarlı binaların, 7269 sayılı kanun ve ilgili mevzuatlar çerçevesinde görevlendirilecek kişilerce yıktırılmasına yönelik çalışmalarda bulunmak, </a:t>
            </a:r>
          </a:p>
          <a:p>
            <a:r>
              <a:rPr lang="tr-TR" sz="1500" dirty="0"/>
              <a:t>hedeflenmektedir. </a:t>
            </a:r>
            <a:endParaRPr lang="tr-TR" sz="1500" dirty="0" smtClean="0"/>
          </a:p>
        </p:txBody>
      </p:sp>
      <p:pic>
        <p:nvPicPr>
          <p:cNvPr id="8" name="Resim 7"/>
          <p:cNvPicPr>
            <a:picLocks noChangeAspect="1"/>
          </p:cNvPicPr>
          <p:nvPr/>
        </p:nvPicPr>
        <p:blipFill rotWithShape="1">
          <a:blip r:embed="rId3" cstate="print">
            <a:extLst>
              <a:ext uri="{28A0092B-C50C-407E-A947-70E740481C1C}">
                <a14:useLocalDpi xmlns:a14="http://schemas.microsoft.com/office/drawing/2010/main" val="0"/>
              </a:ext>
            </a:extLst>
          </a:blip>
          <a:srcRect l="17617" t="2801" r="18522" b="18790"/>
          <a:stretch/>
        </p:blipFill>
        <p:spPr>
          <a:xfrm>
            <a:off x="96208" y="-32390"/>
            <a:ext cx="1292889" cy="1248306"/>
          </a:xfrm>
          <a:prstGeom prst="rect">
            <a:avLst/>
          </a:prstGeom>
        </p:spPr>
      </p:pic>
    </p:spTree>
    <p:extLst>
      <p:ext uri="{BB962C8B-B14F-4D97-AF65-F5344CB8AC3E}">
        <p14:creationId xmlns:p14="http://schemas.microsoft.com/office/powerpoint/2010/main" val="169070362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2020421" y="279188"/>
            <a:ext cx="5083058" cy="523220"/>
          </a:xfrm>
          <a:prstGeom prst="rect">
            <a:avLst/>
          </a:prstGeom>
          <a:noFill/>
        </p:spPr>
        <p:txBody>
          <a:bodyPr wrap="none" rtlCol="0">
            <a:spAutoFit/>
          </a:bodyPr>
          <a:lstStyle/>
          <a:p>
            <a:r>
              <a:rPr lang="tr-TR" sz="2800" b="1" dirty="0" smtClean="0">
                <a:solidFill>
                  <a:srgbClr val="0070C0"/>
                </a:solidFill>
              </a:rPr>
              <a:t>TÜRKİYE AFET MÜDAHALE PLANI</a:t>
            </a:r>
            <a:endParaRPr lang="tr-TR" sz="2800" b="1" dirty="0">
              <a:solidFill>
                <a:srgbClr val="0070C0"/>
              </a:solidFill>
            </a:endParaRPr>
          </a:p>
        </p:txBody>
      </p:sp>
      <p:graphicFrame>
        <p:nvGraphicFramePr>
          <p:cNvPr id="3" name="Tablo 2"/>
          <p:cNvGraphicFramePr>
            <a:graphicFrameLocks noGrp="1"/>
          </p:cNvGraphicFramePr>
          <p:nvPr>
            <p:extLst>
              <p:ext uri="{D42A27DB-BD31-4B8C-83A1-F6EECF244321}">
                <p14:modId xmlns:p14="http://schemas.microsoft.com/office/powerpoint/2010/main" val="2975254761"/>
              </p:ext>
            </p:extLst>
          </p:nvPr>
        </p:nvGraphicFramePr>
        <p:xfrm>
          <a:off x="974849" y="1729738"/>
          <a:ext cx="6765503" cy="38112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717503">
                  <a:extLst>
                    <a:ext uri="{9D8B030D-6E8A-4147-A177-3AD203B41FA5}">
                      <a16:colId xmlns:a16="http://schemas.microsoft.com/office/drawing/2014/main" val="20001"/>
                    </a:ext>
                  </a:extLst>
                </a:gridCol>
              </a:tblGrid>
              <a:tr h="447824">
                <a:tc>
                  <a:txBody>
                    <a:bodyPr/>
                    <a:lstStyle/>
                    <a:p>
                      <a:endParaRPr lang="tr-TR" dirty="0"/>
                    </a:p>
                  </a:txBody>
                  <a:tcPr>
                    <a:lnL w="38100" cap="flat" cmpd="sng" algn="ctr">
                      <a:solidFill>
                        <a:schemeClr val="tx2">
                          <a:lumMod val="60000"/>
                          <a:lumOff val="40000"/>
                        </a:schemeClr>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i="0" u="none" strike="noStrike" kern="1200" baseline="0" dirty="0" smtClean="0">
                          <a:solidFill>
                            <a:schemeClr val="lt1"/>
                          </a:solidFill>
                          <a:latin typeface="+mn-lt"/>
                          <a:ea typeface="+mn-ea"/>
                          <a:cs typeface="+mn-cs"/>
                        </a:rPr>
                        <a:t>YEREL DÜZEY </a:t>
                      </a:r>
                      <a:r>
                        <a:rPr lang="tr-TR" sz="1600" b="0" i="0" u="none" strike="noStrike" kern="1200" baseline="0" dirty="0" smtClean="0">
                          <a:solidFill>
                            <a:schemeClr val="lt1"/>
                          </a:solidFill>
                          <a:latin typeface="+mn-lt"/>
                          <a:ea typeface="+mn-ea"/>
                          <a:cs typeface="+mn-cs"/>
                        </a:rPr>
                        <a:t>	</a:t>
                      </a:r>
                    </a:p>
                    <a:p>
                      <a:endParaRPr lang="tr-TR" sz="1600" dirty="0"/>
                    </a:p>
                  </a:txBody>
                  <a:tcPr>
                    <a:lnL w="38100" cap="flat" cmpd="sng" algn="ctr">
                      <a:solidFill>
                        <a:schemeClr val="tx2">
                          <a:lumMod val="60000"/>
                          <a:lumOff val="40000"/>
                        </a:schemeClr>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0"/>
                  </a:ext>
                </a:extLst>
              </a:tr>
              <a:tr h="671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0" i="0" u="none" strike="noStrike" kern="1200" baseline="0" dirty="0" smtClean="0">
                          <a:solidFill>
                            <a:schemeClr val="dk1"/>
                          </a:solidFill>
                          <a:latin typeface="+mn-lt"/>
                          <a:ea typeface="+mn-ea"/>
                          <a:cs typeface="+mn-cs"/>
                        </a:rPr>
                        <a:t>ANA ÇÖZÜM ORTAĞI </a:t>
                      </a:r>
                      <a:endParaRPr lang="tr-TR" dirty="0"/>
                    </a:p>
                  </a:txBody>
                  <a:tcPr anchor="ctr">
                    <a:lnL w="38100" cap="flat" cmpd="sng" algn="ctr">
                      <a:solidFill>
                        <a:schemeClr val="tx2">
                          <a:lumMod val="60000"/>
                          <a:lumOff val="40000"/>
                        </a:schemeClr>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0" i="0" u="none" strike="noStrike" kern="1200" baseline="0" dirty="0" smtClean="0">
                          <a:solidFill>
                            <a:schemeClr val="dk1"/>
                          </a:solidFill>
                          <a:latin typeface="+mn-lt"/>
                          <a:ea typeface="+mn-ea"/>
                          <a:cs typeface="+mn-cs"/>
                        </a:rPr>
                        <a:t>ÇEVRE VE ŞEHİRCİLİK İL MÜDÜRLÜĞÜ</a:t>
                      </a:r>
                      <a:endParaRPr lang="tr-TR" sz="1600" dirty="0"/>
                    </a:p>
                  </a:txBody>
                  <a:tcPr anchor="ctr">
                    <a:lnL w="38100" cap="flat" cmpd="sng" algn="ctr">
                      <a:solidFill>
                        <a:schemeClr val="tx2">
                          <a:lumMod val="60000"/>
                          <a:lumOff val="40000"/>
                        </a:schemeClr>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1"/>
                  </a:ext>
                </a:extLst>
              </a:tr>
              <a:tr h="13494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0" i="0" u="none" strike="noStrike" kern="1200" baseline="0" dirty="0" smtClean="0">
                          <a:solidFill>
                            <a:schemeClr val="dk1"/>
                          </a:solidFill>
                          <a:latin typeface="+mn-lt"/>
                          <a:ea typeface="+mn-ea"/>
                          <a:cs typeface="+mn-cs"/>
                        </a:rPr>
                        <a:t>DESTEK ÇÖZÜM ORTAKLARI 	</a:t>
                      </a:r>
                    </a:p>
                    <a:p>
                      <a:endParaRPr lang="tr-TR" dirty="0"/>
                    </a:p>
                  </a:txBody>
                  <a:tcPr>
                    <a:lnL w="38100" cap="flat" cmpd="sng" algn="ctr">
                      <a:solidFill>
                        <a:schemeClr val="tx2">
                          <a:lumMod val="60000"/>
                          <a:lumOff val="40000"/>
                        </a:schemeClr>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tcPr>
                </a:tc>
                <a:tc>
                  <a:txBody>
                    <a:bodyPr/>
                    <a:lstStyle/>
                    <a:p>
                      <a:r>
                        <a:rPr lang="tr-TR" sz="1600" b="0" i="0" u="none" strike="noStrike" kern="1200" baseline="0" dirty="0" smtClean="0">
                          <a:solidFill>
                            <a:schemeClr val="dk1"/>
                          </a:solidFill>
                          <a:latin typeface="+mn-lt"/>
                          <a:ea typeface="+mn-ea"/>
                          <a:cs typeface="+mn-cs"/>
                        </a:rPr>
                        <a:t>-İZMİR BÜYÜKŞEHİR BELEDİYE BAŞKANLIĞI </a:t>
                      </a:r>
                    </a:p>
                    <a:p>
                      <a:r>
                        <a:rPr lang="tr-TR" sz="1600" b="0" i="0" u="none" strike="noStrike" kern="1200" baseline="0" dirty="0" smtClean="0">
                          <a:solidFill>
                            <a:schemeClr val="dk1"/>
                          </a:solidFill>
                          <a:latin typeface="+mn-lt"/>
                          <a:ea typeface="+mn-ea"/>
                          <a:cs typeface="+mn-cs"/>
                        </a:rPr>
                        <a:t>-İLÇE BELEDİYE BAŞKANLIKLARI </a:t>
                      </a:r>
                    </a:p>
                    <a:p>
                      <a:r>
                        <a:rPr lang="tr-TR" sz="1600" b="0" i="0" u="none" strike="noStrike" kern="1200" baseline="0" dirty="0" smtClean="0">
                          <a:solidFill>
                            <a:schemeClr val="dk1"/>
                          </a:solidFill>
                          <a:latin typeface="+mn-lt"/>
                          <a:ea typeface="+mn-ea"/>
                          <a:cs typeface="+mn-cs"/>
                        </a:rPr>
                        <a:t>-İL EMNİYET MÜDÜRLÜĞÜ </a:t>
                      </a:r>
                    </a:p>
                    <a:p>
                      <a:r>
                        <a:rPr lang="tr-TR" sz="1600" b="0" i="0" u="none" strike="noStrike" kern="1200" baseline="0" dirty="0" smtClean="0">
                          <a:solidFill>
                            <a:schemeClr val="dk1"/>
                          </a:solidFill>
                          <a:latin typeface="+mn-lt"/>
                          <a:ea typeface="+mn-ea"/>
                          <a:cs typeface="+mn-cs"/>
                        </a:rPr>
                        <a:t>-İL JANDARMA KOMUTANLIĞI </a:t>
                      </a:r>
                    </a:p>
                    <a:p>
                      <a:r>
                        <a:rPr lang="tr-TR" sz="1600" b="0" i="0" u="none" strike="noStrike" kern="1200" baseline="0" dirty="0" smtClean="0">
                          <a:solidFill>
                            <a:schemeClr val="dk1"/>
                          </a:solidFill>
                          <a:latin typeface="+mn-lt"/>
                          <a:ea typeface="+mn-ea"/>
                          <a:cs typeface="+mn-cs"/>
                        </a:rPr>
                        <a:t>-KÜLTÜR VE TURİZM İL MÜDÜRLÜĞÜ </a:t>
                      </a:r>
                    </a:p>
                    <a:p>
                      <a:r>
                        <a:rPr lang="tr-TR" sz="1600" b="0" i="0" u="none" strike="noStrike" kern="1200" baseline="0" dirty="0" smtClean="0">
                          <a:solidFill>
                            <a:schemeClr val="dk1"/>
                          </a:solidFill>
                          <a:latin typeface="+mn-lt"/>
                          <a:ea typeface="+mn-ea"/>
                          <a:cs typeface="+mn-cs"/>
                        </a:rPr>
                        <a:t>-DSİ İZMİR 2. BÖLGE MÜDÜRLÜĞÜ </a:t>
                      </a:r>
                    </a:p>
                    <a:p>
                      <a:r>
                        <a:rPr lang="tr-TR" sz="1600" b="0" i="0" u="none" strike="noStrike" kern="1200" baseline="0" dirty="0" smtClean="0">
                          <a:solidFill>
                            <a:schemeClr val="dk1"/>
                          </a:solidFill>
                          <a:latin typeface="+mn-lt"/>
                          <a:ea typeface="+mn-ea"/>
                          <a:cs typeface="+mn-cs"/>
                        </a:rPr>
                        <a:t>-KARAYOLLARI İZMİR 2. BÖLGE MÜDÜRLÜĞÜ </a:t>
                      </a:r>
                    </a:p>
                    <a:p>
                      <a:r>
                        <a:rPr lang="tr-TR" sz="1600" b="0" i="0" u="none" strike="noStrike" kern="1200" baseline="0" dirty="0" smtClean="0">
                          <a:solidFill>
                            <a:schemeClr val="dk1"/>
                          </a:solidFill>
                          <a:latin typeface="+mn-lt"/>
                          <a:ea typeface="+mn-ea"/>
                          <a:cs typeface="+mn-cs"/>
                        </a:rPr>
                        <a:t>-ÖZEL SEKTÖR VE STK’LAR 	</a:t>
                      </a:r>
                    </a:p>
                    <a:p>
                      <a:endParaRPr lang="tr-TR" sz="1600" dirty="0"/>
                    </a:p>
                  </a:txBody>
                  <a:tcPr>
                    <a:lnL w="38100" cap="flat" cmpd="sng" algn="ctr">
                      <a:solidFill>
                        <a:schemeClr val="tx2">
                          <a:lumMod val="60000"/>
                          <a:lumOff val="40000"/>
                        </a:schemeClr>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0" name="Metin kutusu 9"/>
          <p:cNvSpPr txBox="1"/>
          <p:nvPr/>
        </p:nvSpPr>
        <p:spPr>
          <a:xfrm>
            <a:off x="1547664" y="802408"/>
            <a:ext cx="4800032" cy="523220"/>
          </a:xfrm>
          <a:prstGeom prst="rect">
            <a:avLst/>
          </a:prstGeom>
          <a:noFill/>
        </p:spPr>
        <p:txBody>
          <a:bodyPr wrap="none" rtlCol="0">
            <a:spAutoFit/>
          </a:bodyPr>
          <a:lstStyle/>
          <a:p>
            <a:r>
              <a:rPr lang="tr-TR" sz="2800" b="1" dirty="0" smtClean="0">
                <a:solidFill>
                  <a:srgbClr val="C00000"/>
                </a:solidFill>
              </a:rPr>
              <a:t>Ana ve Destek Çözüm Ortakları</a:t>
            </a:r>
            <a:endParaRPr lang="tr-TR" sz="2800" b="1" dirty="0">
              <a:solidFill>
                <a:srgbClr val="C00000"/>
              </a:solidFill>
            </a:endParaRPr>
          </a:p>
        </p:txBody>
      </p:sp>
      <p:pic>
        <p:nvPicPr>
          <p:cNvPr id="7" name="Resim 6"/>
          <p:cNvPicPr>
            <a:picLocks noChangeAspect="1"/>
          </p:cNvPicPr>
          <p:nvPr/>
        </p:nvPicPr>
        <p:blipFill rotWithShape="1">
          <a:blip r:embed="rId2" cstate="print">
            <a:extLst>
              <a:ext uri="{28A0092B-C50C-407E-A947-70E740481C1C}">
                <a14:useLocalDpi xmlns:a14="http://schemas.microsoft.com/office/drawing/2010/main" val="0"/>
              </a:ext>
            </a:extLst>
          </a:blip>
          <a:srcRect l="17617" t="2801" r="18522" b="18790"/>
          <a:stretch/>
        </p:blipFill>
        <p:spPr>
          <a:xfrm>
            <a:off x="237980" y="0"/>
            <a:ext cx="1292889" cy="1248306"/>
          </a:xfrm>
          <a:prstGeom prst="rect">
            <a:avLst/>
          </a:prstGeom>
        </p:spPr>
      </p:pic>
    </p:spTree>
    <p:extLst>
      <p:ext uri="{BB962C8B-B14F-4D97-AF65-F5344CB8AC3E}">
        <p14:creationId xmlns:p14="http://schemas.microsoft.com/office/powerpoint/2010/main" val="405770498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2020421" y="404664"/>
            <a:ext cx="4695131" cy="523220"/>
          </a:xfrm>
          <a:prstGeom prst="rect">
            <a:avLst/>
          </a:prstGeom>
          <a:noFill/>
        </p:spPr>
        <p:txBody>
          <a:bodyPr wrap="none" rtlCol="0">
            <a:spAutoFit/>
          </a:bodyPr>
          <a:lstStyle/>
          <a:p>
            <a:r>
              <a:rPr lang="tr-TR" sz="2800" b="1" dirty="0" smtClean="0">
                <a:solidFill>
                  <a:srgbClr val="0070C0"/>
                </a:solidFill>
              </a:rPr>
              <a:t>İZMİR AFET MÜDAHALE PLANI</a:t>
            </a:r>
            <a:endParaRPr lang="tr-TR" sz="2800" b="1" dirty="0">
              <a:solidFill>
                <a:srgbClr val="0070C0"/>
              </a:solidFill>
            </a:endParaRPr>
          </a:p>
        </p:txBody>
      </p:sp>
      <p:graphicFrame>
        <p:nvGraphicFramePr>
          <p:cNvPr id="3" name="Tablo 2"/>
          <p:cNvGraphicFramePr>
            <a:graphicFrameLocks noGrp="1"/>
          </p:cNvGraphicFramePr>
          <p:nvPr>
            <p:extLst>
              <p:ext uri="{D42A27DB-BD31-4B8C-83A1-F6EECF244321}">
                <p14:modId xmlns:p14="http://schemas.microsoft.com/office/powerpoint/2010/main" val="3097784245"/>
              </p:ext>
            </p:extLst>
          </p:nvPr>
        </p:nvGraphicFramePr>
        <p:xfrm>
          <a:off x="323528" y="1535613"/>
          <a:ext cx="7848871" cy="4701700"/>
        </p:xfrm>
        <a:graphic>
          <a:graphicData uri="http://schemas.openxmlformats.org/drawingml/2006/table">
            <a:tbl>
              <a:tblPr firstRow="1" bandRow="1">
                <a:tableStyleId>{F5AB1C69-6EDB-4FF4-983F-18BD219EF322}</a:tableStyleId>
              </a:tblPr>
              <a:tblGrid>
                <a:gridCol w="1660338">
                  <a:extLst>
                    <a:ext uri="{9D8B030D-6E8A-4147-A177-3AD203B41FA5}">
                      <a16:colId xmlns:a16="http://schemas.microsoft.com/office/drawing/2014/main" val="20000"/>
                    </a:ext>
                  </a:extLst>
                </a:gridCol>
                <a:gridCol w="2490507">
                  <a:extLst>
                    <a:ext uri="{9D8B030D-6E8A-4147-A177-3AD203B41FA5}">
                      <a16:colId xmlns:a16="http://schemas.microsoft.com/office/drawing/2014/main" val="20001"/>
                    </a:ext>
                  </a:extLst>
                </a:gridCol>
                <a:gridCol w="1811278">
                  <a:extLst>
                    <a:ext uri="{9D8B030D-6E8A-4147-A177-3AD203B41FA5}">
                      <a16:colId xmlns:a16="http://schemas.microsoft.com/office/drawing/2014/main" val="20002"/>
                    </a:ext>
                  </a:extLst>
                </a:gridCol>
                <a:gridCol w="1886748">
                  <a:extLst>
                    <a:ext uri="{9D8B030D-6E8A-4147-A177-3AD203B41FA5}">
                      <a16:colId xmlns:a16="http://schemas.microsoft.com/office/drawing/2014/main" val="20003"/>
                    </a:ext>
                  </a:extLst>
                </a:gridCol>
              </a:tblGrid>
              <a:tr h="969085">
                <a:tc>
                  <a:txBody>
                    <a:bodyPr/>
                    <a:lstStyle/>
                    <a:p>
                      <a:endParaRPr lang="tr-TR" sz="2000" dirty="0"/>
                    </a:p>
                  </a:txBody>
                  <a:tcPr>
                    <a:lnL w="38100" cap="flat" cmpd="sng" algn="ctr">
                      <a:solidFill>
                        <a:schemeClr val="tx2">
                          <a:lumMod val="60000"/>
                          <a:lumOff val="40000"/>
                        </a:schemeClr>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1600" b="1" i="1" u="none" strike="noStrike" kern="1200" baseline="0" dirty="0" smtClean="0">
                          <a:solidFill>
                            <a:schemeClr val="lt1"/>
                          </a:solidFill>
                          <a:latin typeface="+mn-lt"/>
                          <a:ea typeface="+mn-ea"/>
                          <a:cs typeface="+mn-cs"/>
                        </a:rPr>
                        <a:t>1.GRUP DESTEK İLLER </a:t>
                      </a:r>
                      <a:endParaRPr lang="tr-TR" sz="1600" b="0" i="0" u="none" strike="noStrike" kern="1200" baseline="0" dirty="0" smtClean="0">
                        <a:solidFill>
                          <a:schemeClr val="lt1"/>
                        </a:solidFill>
                        <a:latin typeface="+mn-lt"/>
                        <a:ea typeface="+mn-ea"/>
                        <a:cs typeface="+mn-cs"/>
                      </a:endParaRPr>
                    </a:p>
                    <a:p>
                      <a:pPr algn="ctr"/>
                      <a:r>
                        <a:rPr lang="tr-TR" sz="1600" b="1" i="1" u="none" strike="noStrike" kern="1200" baseline="0" dirty="0" smtClean="0">
                          <a:solidFill>
                            <a:schemeClr val="lt1"/>
                          </a:solidFill>
                          <a:latin typeface="+mn-lt"/>
                          <a:ea typeface="+mn-ea"/>
                          <a:cs typeface="+mn-cs"/>
                        </a:rPr>
                        <a:t>BÖLGE İLLERİ + KOMŞU İLLER </a:t>
                      </a:r>
                      <a:endParaRPr lang="tr-TR" sz="1600" dirty="0"/>
                    </a:p>
                  </a:txBody>
                  <a:tcPr anchor="ctr">
                    <a:lnL w="38100" cap="flat" cmpd="sng" algn="ctr">
                      <a:solidFill>
                        <a:schemeClr val="tx2">
                          <a:lumMod val="60000"/>
                          <a:lumOff val="40000"/>
                        </a:schemeClr>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b="1" i="1" u="none" strike="noStrike" kern="1200" baseline="0" dirty="0" smtClean="0">
                          <a:solidFill>
                            <a:schemeClr val="lt1"/>
                          </a:solidFill>
                          <a:latin typeface="+mn-lt"/>
                          <a:ea typeface="+mn-ea"/>
                          <a:cs typeface="+mn-cs"/>
                        </a:rPr>
                        <a:t>2. GRUP DESTEK İLLER </a:t>
                      </a:r>
                      <a:endParaRPr lang="tr-TR" sz="1600" dirty="0"/>
                    </a:p>
                  </a:txBody>
                  <a:tcPr anchor="ctr">
                    <a:lnL w="38100" cap="flat" cmpd="sng" algn="ctr">
                      <a:solidFill>
                        <a:schemeClr val="tx2">
                          <a:lumMod val="60000"/>
                          <a:lumOff val="40000"/>
                        </a:schemeClr>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b="1" i="1" u="none" strike="noStrike" kern="1200" baseline="0" dirty="0" smtClean="0">
                          <a:solidFill>
                            <a:schemeClr val="lt1"/>
                          </a:solidFill>
                          <a:latin typeface="+mn-lt"/>
                          <a:ea typeface="+mn-ea"/>
                          <a:cs typeface="+mn-cs"/>
                        </a:rPr>
                        <a:t>ARAMA VE KURTARMA BİRLİK MÜDÜRLÜĞÜ </a:t>
                      </a:r>
                      <a:endParaRPr lang="tr-TR" sz="1600" dirty="0"/>
                    </a:p>
                  </a:txBody>
                  <a:tcPr anchor="ctr">
                    <a:lnL w="38100" cap="flat" cmpd="sng" algn="ctr">
                      <a:solidFill>
                        <a:schemeClr val="tx2">
                          <a:lumMod val="60000"/>
                          <a:lumOff val="40000"/>
                        </a:schemeClr>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46433">
                <a:tc>
                  <a:txBody>
                    <a:bodyPr/>
                    <a:lstStyle/>
                    <a:p>
                      <a:pPr algn="ctr"/>
                      <a:r>
                        <a:rPr lang="tr-TR" sz="1600" b="1" i="1" u="none" strike="noStrike" kern="1200" baseline="0" dirty="0" smtClean="0">
                          <a:solidFill>
                            <a:schemeClr val="dk1"/>
                          </a:solidFill>
                          <a:latin typeface="+mn-lt"/>
                          <a:ea typeface="+mn-ea"/>
                          <a:cs typeface="+mn-cs"/>
                        </a:rPr>
                        <a:t>İZMİR İLİNİN </a:t>
                      </a:r>
                      <a:endParaRPr lang="tr-TR" sz="1600" b="0" i="0" u="none" strike="noStrike" kern="1200" baseline="0" dirty="0" smtClean="0">
                        <a:solidFill>
                          <a:schemeClr val="dk1"/>
                        </a:solidFill>
                        <a:latin typeface="+mn-lt"/>
                        <a:ea typeface="+mn-ea"/>
                        <a:cs typeface="+mn-cs"/>
                      </a:endParaRPr>
                    </a:p>
                    <a:p>
                      <a:pPr algn="ctr"/>
                      <a:r>
                        <a:rPr lang="tr-TR" sz="1600" b="1" i="1" u="none" strike="noStrike" kern="1200" baseline="0" dirty="0" smtClean="0">
                          <a:solidFill>
                            <a:schemeClr val="dk1"/>
                          </a:solidFill>
                          <a:latin typeface="+mn-lt"/>
                          <a:ea typeface="+mn-ea"/>
                          <a:cs typeface="+mn-cs"/>
                        </a:rPr>
                        <a:t>DESTEKLEYECEĞİ İLLER </a:t>
                      </a:r>
                      <a:r>
                        <a:rPr lang="tr-TR" sz="1600" b="0" i="0" u="none" strike="noStrike" kern="1200" baseline="0" dirty="0" smtClean="0">
                          <a:solidFill>
                            <a:schemeClr val="dk1"/>
                          </a:solidFill>
                          <a:latin typeface="+mn-lt"/>
                          <a:ea typeface="+mn-ea"/>
                          <a:cs typeface="+mn-cs"/>
                        </a:rPr>
                        <a:t>	</a:t>
                      </a:r>
                    </a:p>
                    <a:p>
                      <a:endParaRPr lang="tr-TR" sz="1600" dirty="0"/>
                    </a:p>
                  </a:txBody>
                  <a:tcPr anchor="ctr">
                    <a:lnL w="38100" cap="flat" cmpd="sng" algn="ctr">
                      <a:solidFill>
                        <a:schemeClr val="tx2">
                          <a:lumMod val="60000"/>
                          <a:lumOff val="40000"/>
                        </a:schemeClr>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tint val="40000"/>
                        <a:alpha val="89000"/>
                      </a:schemeClr>
                    </a:solidFill>
                  </a:tcPr>
                </a:tc>
                <a:tc>
                  <a:txBody>
                    <a:bodyPr/>
                    <a:lstStyle/>
                    <a:p>
                      <a:pPr algn="l"/>
                      <a:r>
                        <a:rPr lang="tr-TR" sz="1600" b="0" i="1" u="none" strike="noStrike" kern="1200" baseline="0" dirty="0" smtClean="0">
                          <a:solidFill>
                            <a:schemeClr val="dk1"/>
                          </a:solidFill>
                          <a:latin typeface="+mn-lt"/>
                          <a:ea typeface="+mn-ea"/>
                          <a:cs typeface="+mn-cs"/>
                        </a:rPr>
                        <a:t>İSTANBUL </a:t>
                      </a:r>
                      <a:endParaRPr lang="tr-TR" sz="1600" b="0" i="0" u="none" strike="noStrike" kern="1200" baseline="0" dirty="0" smtClean="0">
                        <a:solidFill>
                          <a:schemeClr val="dk1"/>
                        </a:solidFill>
                        <a:latin typeface="+mn-lt"/>
                        <a:ea typeface="+mn-ea"/>
                        <a:cs typeface="+mn-cs"/>
                      </a:endParaRPr>
                    </a:p>
                    <a:p>
                      <a:pPr algn="l"/>
                      <a:r>
                        <a:rPr lang="tr-TR" sz="1600" b="0" i="1" u="none" strike="noStrike" kern="1200" baseline="0" dirty="0" smtClean="0">
                          <a:solidFill>
                            <a:schemeClr val="dk1"/>
                          </a:solidFill>
                          <a:latin typeface="+mn-lt"/>
                          <a:ea typeface="+mn-ea"/>
                          <a:cs typeface="+mn-cs"/>
                        </a:rPr>
                        <a:t>DENİZLİ </a:t>
                      </a:r>
                      <a:endParaRPr lang="tr-TR" sz="1600" b="0" i="0" u="none" strike="noStrike" kern="1200" baseline="0" dirty="0" smtClean="0">
                        <a:solidFill>
                          <a:schemeClr val="dk1"/>
                        </a:solidFill>
                        <a:latin typeface="+mn-lt"/>
                        <a:ea typeface="+mn-ea"/>
                        <a:cs typeface="+mn-cs"/>
                      </a:endParaRPr>
                    </a:p>
                    <a:p>
                      <a:pPr algn="l"/>
                      <a:r>
                        <a:rPr lang="tr-TR" sz="1600" b="0" i="1" u="none" strike="noStrike" kern="1200" baseline="0" dirty="0" smtClean="0">
                          <a:solidFill>
                            <a:schemeClr val="dk1"/>
                          </a:solidFill>
                          <a:latin typeface="+mn-lt"/>
                          <a:ea typeface="+mn-ea"/>
                          <a:cs typeface="+mn-cs"/>
                        </a:rPr>
                        <a:t>BALIKESİR </a:t>
                      </a:r>
                      <a:endParaRPr lang="tr-TR" sz="1600" b="0" i="0" u="none" strike="noStrike" kern="1200" baseline="0" dirty="0" smtClean="0">
                        <a:solidFill>
                          <a:schemeClr val="dk1"/>
                        </a:solidFill>
                        <a:latin typeface="+mn-lt"/>
                        <a:ea typeface="+mn-ea"/>
                        <a:cs typeface="+mn-cs"/>
                      </a:endParaRPr>
                    </a:p>
                    <a:p>
                      <a:pPr algn="l"/>
                      <a:r>
                        <a:rPr lang="tr-TR" sz="1600" b="0" i="1" u="none" strike="noStrike" kern="1200" baseline="0" dirty="0" smtClean="0">
                          <a:solidFill>
                            <a:schemeClr val="dk1"/>
                          </a:solidFill>
                          <a:latin typeface="+mn-lt"/>
                          <a:ea typeface="+mn-ea"/>
                          <a:cs typeface="+mn-cs"/>
                        </a:rPr>
                        <a:t>AYDIN </a:t>
                      </a:r>
                      <a:endParaRPr lang="tr-TR" sz="1600" b="0" i="0" u="none" strike="noStrike" kern="1200" baseline="0" dirty="0" smtClean="0">
                        <a:solidFill>
                          <a:schemeClr val="dk1"/>
                        </a:solidFill>
                        <a:latin typeface="+mn-lt"/>
                        <a:ea typeface="+mn-ea"/>
                        <a:cs typeface="+mn-cs"/>
                      </a:endParaRPr>
                    </a:p>
                    <a:p>
                      <a:pPr algn="l"/>
                      <a:r>
                        <a:rPr lang="tr-TR" sz="1600" b="0" i="1" u="none" strike="noStrike" kern="1200" baseline="0" dirty="0" smtClean="0">
                          <a:solidFill>
                            <a:schemeClr val="dk1"/>
                          </a:solidFill>
                          <a:latin typeface="+mn-lt"/>
                          <a:ea typeface="+mn-ea"/>
                          <a:cs typeface="+mn-cs"/>
                        </a:rPr>
                        <a:t>MANİSA </a:t>
                      </a:r>
                      <a:endParaRPr lang="tr-TR" sz="1600" b="0" i="0" u="none" strike="noStrike" kern="1200" baseline="0" dirty="0" smtClean="0">
                        <a:solidFill>
                          <a:schemeClr val="dk1"/>
                        </a:solidFill>
                        <a:latin typeface="+mn-lt"/>
                        <a:ea typeface="+mn-ea"/>
                        <a:cs typeface="+mn-cs"/>
                      </a:endParaRPr>
                    </a:p>
                    <a:p>
                      <a:pPr algn="l"/>
                      <a:r>
                        <a:rPr lang="tr-TR" sz="1600" b="0" i="1" u="none" strike="noStrike" kern="1200" baseline="0" dirty="0" smtClean="0">
                          <a:solidFill>
                            <a:schemeClr val="dk1"/>
                          </a:solidFill>
                          <a:latin typeface="+mn-lt"/>
                          <a:ea typeface="+mn-ea"/>
                          <a:cs typeface="+mn-cs"/>
                        </a:rPr>
                        <a:t>MUĞLA </a:t>
                      </a:r>
                      <a:endParaRPr lang="tr-TR" sz="1600" b="0" i="0" u="none" strike="noStrike" kern="1200" baseline="0" dirty="0" smtClean="0">
                        <a:solidFill>
                          <a:schemeClr val="dk1"/>
                        </a:solidFill>
                        <a:latin typeface="+mn-lt"/>
                        <a:ea typeface="+mn-ea"/>
                        <a:cs typeface="+mn-cs"/>
                      </a:endParaRPr>
                    </a:p>
                    <a:p>
                      <a:pPr algn="l"/>
                      <a:r>
                        <a:rPr lang="tr-TR" sz="1600" b="0" i="1" u="none" strike="noStrike" kern="1200" baseline="0" dirty="0" smtClean="0">
                          <a:solidFill>
                            <a:schemeClr val="dk1"/>
                          </a:solidFill>
                          <a:latin typeface="+mn-lt"/>
                          <a:ea typeface="+mn-ea"/>
                          <a:cs typeface="+mn-cs"/>
                        </a:rPr>
                        <a:t>UŞAK </a:t>
                      </a:r>
                      <a:endParaRPr lang="tr-TR" sz="1600" dirty="0"/>
                    </a:p>
                  </a:txBody>
                  <a:tcPr anchor="ctr">
                    <a:lnL w="38100" cap="flat" cmpd="sng" algn="ctr">
                      <a:solidFill>
                        <a:schemeClr val="tx2">
                          <a:lumMod val="60000"/>
                          <a:lumOff val="40000"/>
                        </a:schemeClr>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tr-TR" sz="1600" b="0" i="1" u="none" strike="noStrike" kern="1200" baseline="0" dirty="0" smtClean="0">
                          <a:solidFill>
                            <a:schemeClr val="dk1"/>
                          </a:solidFill>
                          <a:latin typeface="+mn-lt"/>
                          <a:ea typeface="+mn-ea"/>
                          <a:cs typeface="+mn-cs"/>
                        </a:rPr>
                        <a:t>ÇANAKKALE </a:t>
                      </a:r>
                      <a:endParaRPr lang="tr-TR" sz="1600" b="0" i="0" u="none" strike="noStrike" kern="1200" baseline="0" dirty="0" smtClean="0">
                        <a:solidFill>
                          <a:schemeClr val="dk1"/>
                        </a:solidFill>
                        <a:latin typeface="+mn-lt"/>
                        <a:ea typeface="+mn-ea"/>
                        <a:cs typeface="+mn-cs"/>
                      </a:endParaRPr>
                    </a:p>
                    <a:p>
                      <a:pPr algn="l"/>
                      <a:r>
                        <a:rPr lang="tr-TR" sz="1600" b="0" i="1" u="none" strike="noStrike" kern="1200" baseline="0" dirty="0" smtClean="0">
                          <a:solidFill>
                            <a:schemeClr val="dk1"/>
                          </a:solidFill>
                          <a:latin typeface="+mn-lt"/>
                          <a:ea typeface="+mn-ea"/>
                          <a:cs typeface="+mn-cs"/>
                        </a:rPr>
                        <a:t>AFYONKARAHİSAR </a:t>
                      </a:r>
                      <a:endParaRPr lang="tr-TR" sz="1600" b="0" i="0" u="none" strike="noStrike" kern="1200" baseline="0" dirty="0" smtClean="0">
                        <a:solidFill>
                          <a:schemeClr val="dk1"/>
                        </a:solidFill>
                        <a:latin typeface="+mn-lt"/>
                        <a:ea typeface="+mn-ea"/>
                        <a:cs typeface="+mn-cs"/>
                      </a:endParaRPr>
                    </a:p>
                    <a:p>
                      <a:pPr algn="l"/>
                      <a:r>
                        <a:rPr lang="tr-TR" sz="1600" b="0" i="1" u="none" strike="noStrike" kern="1200" baseline="0" dirty="0" smtClean="0">
                          <a:solidFill>
                            <a:schemeClr val="dk1"/>
                          </a:solidFill>
                          <a:latin typeface="+mn-lt"/>
                          <a:ea typeface="+mn-ea"/>
                          <a:cs typeface="+mn-cs"/>
                        </a:rPr>
                        <a:t>KÜTAHYA </a:t>
                      </a:r>
                      <a:r>
                        <a:rPr lang="tr-TR" sz="1600" b="0" i="0" u="none" strike="noStrike" kern="1200" baseline="0" dirty="0" smtClean="0">
                          <a:solidFill>
                            <a:schemeClr val="dk1"/>
                          </a:solidFill>
                          <a:latin typeface="+mn-lt"/>
                          <a:ea typeface="+mn-ea"/>
                          <a:cs typeface="+mn-cs"/>
                        </a:rPr>
                        <a:t>	</a:t>
                      </a:r>
                      <a:endParaRPr lang="tr-TR" sz="1600" dirty="0"/>
                    </a:p>
                  </a:txBody>
                  <a:tcPr anchor="ctr">
                    <a:lnL w="38100" cap="flat" cmpd="sng" algn="ctr">
                      <a:solidFill>
                        <a:schemeClr val="tx2">
                          <a:lumMod val="60000"/>
                          <a:lumOff val="40000"/>
                        </a:schemeClr>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tr-TR" sz="1600" b="0" i="1" u="none" strike="noStrike" kern="1200" baseline="0" dirty="0" smtClean="0">
                          <a:solidFill>
                            <a:schemeClr val="dk1"/>
                          </a:solidFill>
                          <a:latin typeface="+mn-lt"/>
                          <a:ea typeface="+mn-ea"/>
                          <a:cs typeface="+mn-cs"/>
                        </a:rPr>
                        <a:t>İSTANBUL </a:t>
                      </a:r>
                      <a:endParaRPr lang="tr-TR" sz="1600" b="0" i="0" u="none" strike="noStrike" kern="1200" baseline="0" dirty="0" smtClean="0">
                        <a:solidFill>
                          <a:schemeClr val="dk1"/>
                        </a:solidFill>
                        <a:latin typeface="+mn-lt"/>
                        <a:ea typeface="+mn-ea"/>
                        <a:cs typeface="+mn-cs"/>
                      </a:endParaRPr>
                    </a:p>
                    <a:p>
                      <a:pPr algn="l"/>
                      <a:r>
                        <a:rPr lang="tr-TR" sz="1600" b="0" i="1" u="none" strike="noStrike" kern="1200" baseline="0" dirty="0" smtClean="0">
                          <a:solidFill>
                            <a:schemeClr val="dk1"/>
                          </a:solidFill>
                          <a:latin typeface="+mn-lt"/>
                          <a:ea typeface="+mn-ea"/>
                          <a:cs typeface="+mn-cs"/>
                        </a:rPr>
                        <a:t>AYDIN </a:t>
                      </a:r>
                      <a:endParaRPr lang="tr-TR" sz="1600" b="0" i="0" u="none" strike="noStrike" kern="1200" baseline="0" dirty="0" smtClean="0">
                        <a:solidFill>
                          <a:schemeClr val="dk1"/>
                        </a:solidFill>
                        <a:latin typeface="+mn-lt"/>
                        <a:ea typeface="+mn-ea"/>
                        <a:cs typeface="+mn-cs"/>
                      </a:endParaRPr>
                    </a:p>
                    <a:p>
                      <a:pPr algn="l"/>
                      <a:r>
                        <a:rPr lang="tr-TR" sz="1600" b="0" i="1" u="none" strike="noStrike" kern="1200" baseline="0" dirty="0" smtClean="0">
                          <a:solidFill>
                            <a:schemeClr val="dk1"/>
                          </a:solidFill>
                          <a:latin typeface="+mn-lt"/>
                          <a:ea typeface="+mn-ea"/>
                          <a:cs typeface="+mn-cs"/>
                        </a:rPr>
                        <a:t>MUĞLA </a:t>
                      </a:r>
                      <a:r>
                        <a:rPr lang="tr-TR" sz="1600" b="0" i="0" u="none" strike="noStrike" kern="1200" baseline="0" dirty="0" smtClean="0">
                          <a:solidFill>
                            <a:schemeClr val="dk1"/>
                          </a:solidFill>
                          <a:latin typeface="+mn-lt"/>
                          <a:ea typeface="+mn-ea"/>
                          <a:cs typeface="+mn-cs"/>
                        </a:rPr>
                        <a:t>	</a:t>
                      </a:r>
                      <a:endParaRPr lang="tr-TR" sz="1600" dirty="0"/>
                    </a:p>
                  </a:txBody>
                  <a:tcPr anchor="ctr">
                    <a:lnL w="38100" cap="flat" cmpd="sng" algn="ctr">
                      <a:solidFill>
                        <a:schemeClr val="tx2">
                          <a:lumMod val="60000"/>
                          <a:lumOff val="40000"/>
                        </a:schemeClr>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586182">
                <a:tc>
                  <a:txBody>
                    <a:bodyPr/>
                    <a:lstStyle/>
                    <a:p>
                      <a:pPr algn="ctr"/>
                      <a:r>
                        <a:rPr lang="tr-TR" sz="1600" b="1" i="1" u="none" strike="noStrike" kern="1200" baseline="0" dirty="0" smtClean="0">
                          <a:solidFill>
                            <a:schemeClr val="dk1"/>
                          </a:solidFill>
                          <a:latin typeface="+mn-lt"/>
                          <a:ea typeface="+mn-ea"/>
                          <a:cs typeface="+mn-cs"/>
                        </a:rPr>
                        <a:t>İZMİR İLİNİ </a:t>
                      </a:r>
                      <a:endParaRPr lang="tr-TR" sz="1600" b="0" i="0" u="none" strike="noStrike" kern="1200" baseline="0" dirty="0" smtClean="0">
                        <a:solidFill>
                          <a:schemeClr val="dk1"/>
                        </a:solidFill>
                        <a:latin typeface="+mn-lt"/>
                        <a:ea typeface="+mn-ea"/>
                        <a:cs typeface="+mn-cs"/>
                      </a:endParaRPr>
                    </a:p>
                    <a:p>
                      <a:pPr algn="ctr"/>
                      <a:r>
                        <a:rPr lang="tr-TR" sz="1600" b="1" i="1" u="none" strike="noStrike" kern="1200" baseline="0" dirty="0" smtClean="0">
                          <a:solidFill>
                            <a:schemeClr val="dk1"/>
                          </a:solidFill>
                          <a:latin typeface="+mn-lt"/>
                          <a:ea typeface="+mn-ea"/>
                          <a:cs typeface="+mn-cs"/>
                        </a:rPr>
                        <a:t>DESTEKLEYECEK </a:t>
                      </a:r>
                      <a:endParaRPr lang="tr-TR" sz="1600" b="0" i="0" u="none" strike="noStrike" kern="1200" baseline="0" dirty="0" smtClean="0">
                        <a:solidFill>
                          <a:schemeClr val="dk1"/>
                        </a:solidFill>
                        <a:latin typeface="+mn-lt"/>
                        <a:ea typeface="+mn-ea"/>
                        <a:cs typeface="+mn-cs"/>
                      </a:endParaRPr>
                    </a:p>
                    <a:p>
                      <a:pPr algn="ctr"/>
                      <a:r>
                        <a:rPr lang="tr-TR" sz="1600" b="1" i="1" u="none" strike="noStrike" kern="1200" baseline="0" dirty="0" smtClean="0">
                          <a:solidFill>
                            <a:schemeClr val="dk1"/>
                          </a:solidFill>
                          <a:latin typeface="+mn-lt"/>
                          <a:ea typeface="+mn-ea"/>
                          <a:cs typeface="+mn-cs"/>
                        </a:rPr>
                        <a:t>İLLER </a:t>
                      </a:r>
                      <a:r>
                        <a:rPr lang="tr-TR" sz="1600" b="0" i="0" u="none" strike="noStrike" kern="1200" baseline="0" dirty="0" smtClean="0">
                          <a:solidFill>
                            <a:schemeClr val="dk1"/>
                          </a:solidFill>
                          <a:latin typeface="+mn-lt"/>
                          <a:ea typeface="+mn-ea"/>
                          <a:cs typeface="+mn-cs"/>
                        </a:rPr>
                        <a:t>	</a:t>
                      </a:r>
                    </a:p>
                    <a:p>
                      <a:pPr algn="ctr"/>
                      <a:endParaRPr lang="tr-TR" sz="1600" dirty="0"/>
                    </a:p>
                  </a:txBody>
                  <a:tcPr anchor="ctr">
                    <a:lnL w="38100" cap="flat" cmpd="sng" algn="ctr">
                      <a:solidFill>
                        <a:schemeClr val="tx2">
                          <a:lumMod val="60000"/>
                          <a:lumOff val="40000"/>
                        </a:schemeClr>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tr-TR" sz="1600" b="0" i="1" u="none" strike="noStrike" kern="1200" baseline="0" dirty="0" smtClean="0">
                          <a:solidFill>
                            <a:schemeClr val="dk1"/>
                          </a:solidFill>
                          <a:latin typeface="+mn-lt"/>
                          <a:ea typeface="+mn-ea"/>
                          <a:cs typeface="+mn-cs"/>
                        </a:rPr>
                        <a:t>BALIKESİR </a:t>
                      </a:r>
                      <a:endParaRPr lang="tr-TR" sz="1600" b="0" i="0" u="none" strike="noStrike" kern="1200" baseline="0" dirty="0" smtClean="0">
                        <a:solidFill>
                          <a:schemeClr val="dk1"/>
                        </a:solidFill>
                        <a:latin typeface="+mn-lt"/>
                        <a:ea typeface="+mn-ea"/>
                        <a:cs typeface="+mn-cs"/>
                      </a:endParaRPr>
                    </a:p>
                    <a:p>
                      <a:pPr algn="l"/>
                      <a:r>
                        <a:rPr lang="tr-TR" sz="1600" b="0" i="1" u="none" strike="noStrike" kern="1200" baseline="0" dirty="0" smtClean="0">
                          <a:solidFill>
                            <a:schemeClr val="dk1"/>
                          </a:solidFill>
                          <a:latin typeface="+mn-lt"/>
                          <a:ea typeface="+mn-ea"/>
                          <a:cs typeface="+mn-cs"/>
                        </a:rPr>
                        <a:t>MANİSA </a:t>
                      </a:r>
                      <a:endParaRPr lang="tr-TR" sz="1600" b="0" i="0" u="none" strike="noStrike" kern="1200" baseline="0" dirty="0" smtClean="0">
                        <a:solidFill>
                          <a:schemeClr val="dk1"/>
                        </a:solidFill>
                        <a:latin typeface="+mn-lt"/>
                        <a:ea typeface="+mn-ea"/>
                        <a:cs typeface="+mn-cs"/>
                      </a:endParaRPr>
                    </a:p>
                    <a:p>
                      <a:pPr algn="l"/>
                      <a:r>
                        <a:rPr lang="tr-TR" sz="1600" b="0" i="1" u="none" strike="noStrike" kern="1200" baseline="0" dirty="0" smtClean="0">
                          <a:solidFill>
                            <a:schemeClr val="dk1"/>
                          </a:solidFill>
                          <a:latin typeface="+mn-lt"/>
                          <a:ea typeface="+mn-ea"/>
                          <a:cs typeface="+mn-cs"/>
                        </a:rPr>
                        <a:t>UŞAK </a:t>
                      </a:r>
                      <a:endParaRPr lang="tr-TR" sz="1600" b="0" i="0" u="none" strike="noStrike" kern="1200" baseline="0" dirty="0" smtClean="0">
                        <a:solidFill>
                          <a:schemeClr val="dk1"/>
                        </a:solidFill>
                        <a:latin typeface="+mn-lt"/>
                        <a:ea typeface="+mn-ea"/>
                        <a:cs typeface="+mn-cs"/>
                      </a:endParaRPr>
                    </a:p>
                    <a:p>
                      <a:pPr algn="l"/>
                      <a:r>
                        <a:rPr lang="tr-TR" sz="1600" b="0" i="1" u="none" strike="noStrike" kern="1200" baseline="0" dirty="0" smtClean="0">
                          <a:solidFill>
                            <a:schemeClr val="dk1"/>
                          </a:solidFill>
                          <a:latin typeface="+mn-lt"/>
                          <a:ea typeface="+mn-ea"/>
                          <a:cs typeface="+mn-cs"/>
                        </a:rPr>
                        <a:t>AYDIN </a:t>
                      </a:r>
                      <a:endParaRPr lang="tr-TR" sz="1600" b="0" i="0" u="none" strike="noStrike" kern="1200" baseline="0" dirty="0" smtClean="0">
                        <a:solidFill>
                          <a:schemeClr val="dk1"/>
                        </a:solidFill>
                        <a:latin typeface="+mn-lt"/>
                        <a:ea typeface="+mn-ea"/>
                        <a:cs typeface="+mn-cs"/>
                      </a:endParaRPr>
                    </a:p>
                    <a:p>
                      <a:pPr algn="l"/>
                      <a:r>
                        <a:rPr lang="tr-TR" sz="1600" b="0" i="1" u="none" strike="noStrike" kern="1200" baseline="0" dirty="0" smtClean="0">
                          <a:solidFill>
                            <a:schemeClr val="dk1"/>
                          </a:solidFill>
                          <a:latin typeface="+mn-lt"/>
                          <a:ea typeface="+mn-ea"/>
                          <a:cs typeface="+mn-cs"/>
                        </a:rPr>
                        <a:t>DENİZLİ </a:t>
                      </a:r>
                      <a:endParaRPr lang="tr-TR" sz="1600" b="0" i="0" u="none" strike="noStrike" kern="1200" baseline="0" dirty="0" smtClean="0">
                        <a:solidFill>
                          <a:schemeClr val="dk1"/>
                        </a:solidFill>
                        <a:latin typeface="+mn-lt"/>
                        <a:ea typeface="+mn-ea"/>
                        <a:cs typeface="+mn-cs"/>
                      </a:endParaRPr>
                    </a:p>
                    <a:p>
                      <a:pPr algn="l"/>
                      <a:r>
                        <a:rPr lang="tr-TR" sz="1600" b="0" i="1" u="none" strike="noStrike" kern="1200" baseline="0" dirty="0" smtClean="0">
                          <a:solidFill>
                            <a:schemeClr val="dk1"/>
                          </a:solidFill>
                          <a:latin typeface="+mn-lt"/>
                          <a:ea typeface="+mn-ea"/>
                          <a:cs typeface="+mn-cs"/>
                        </a:rPr>
                        <a:t>MUĞLA </a:t>
                      </a:r>
                      <a:r>
                        <a:rPr lang="tr-TR" sz="1600" b="0" i="0" u="none" strike="noStrike" kern="1200" baseline="0" dirty="0" smtClean="0">
                          <a:solidFill>
                            <a:schemeClr val="dk1"/>
                          </a:solidFill>
                          <a:latin typeface="+mn-lt"/>
                          <a:ea typeface="+mn-ea"/>
                          <a:cs typeface="+mn-cs"/>
                        </a:rPr>
                        <a:t>	</a:t>
                      </a:r>
                      <a:endParaRPr lang="tr-TR" sz="1600" dirty="0"/>
                    </a:p>
                  </a:txBody>
                  <a:tcPr anchor="ctr">
                    <a:lnL w="38100" cap="flat" cmpd="sng" algn="ctr">
                      <a:solidFill>
                        <a:schemeClr val="tx2">
                          <a:lumMod val="60000"/>
                          <a:lumOff val="40000"/>
                        </a:schemeClr>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tr-TR" sz="1600" b="0" i="1" u="none" strike="noStrike" kern="1200" baseline="0" dirty="0" smtClean="0">
                          <a:solidFill>
                            <a:schemeClr val="dk1"/>
                          </a:solidFill>
                          <a:latin typeface="+mn-lt"/>
                          <a:ea typeface="+mn-ea"/>
                          <a:cs typeface="+mn-cs"/>
                        </a:rPr>
                        <a:t>AFYONKARAHİSAR </a:t>
                      </a:r>
                      <a:endParaRPr lang="tr-TR" sz="1600" b="0" i="0" u="none" strike="noStrike" kern="1200" baseline="0" dirty="0" smtClean="0">
                        <a:solidFill>
                          <a:schemeClr val="dk1"/>
                        </a:solidFill>
                        <a:latin typeface="+mn-lt"/>
                        <a:ea typeface="+mn-ea"/>
                        <a:cs typeface="+mn-cs"/>
                      </a:endParaRPr>
                    </a:p>
                    <a:p>
                      <a:pPr algn="l"/>
                      <a:r>
                        <a:rPr lang="tr-TR" sz="1600" b="0" i="1" u="none" strike="noStrike" kern="1200" baseline="0" dirty="0" smtClean="0">
                          <a:solidFill>
                            <a:schemeClr val="dk1"/>
                          </a:solidFill>
                          <a:latin typeface="+mn-lt"/>
                          <a:ea typeface="+mn-ea"/>
                          <a:cs typeface="+mn-cs"/>
                        </a:rPr>
                        <a:t>BURSA </a:t>
                      </a:r>
                      <a:r>
                        <a:rPr lang="tr-TR" sz="1600" b="0" i="0" u="none" strike="noStrike" kern="1200" baseline="0" dirty="0" smtClean="0">
                          <a:solidFill>
                            <a:schemeClr val="dk1"/>
                          </a:solidFill>
                          <a:latin typeface="+mn-lt"/>
                          <a:ea typeface="+mn-ea"/>
                          <a:cs typeface="+mn-cs"/>
                        </a:rPr>
                        <a:t>	</a:t>
                      </a:r>
                    </a:p>
                    <a:p>
                      <a:pPr algn="l"/>
                      <a:endParaRPr lang="tr-TR" sz="1600" dirty="0"/>
                    </a:p>
                  </a:txBody>
                  <a:tcPr anchor="ctr">
                    <a:lnL w="38100" cap="flat" cmpd="sng" algn="ctr">
                      <a:solidFill>
                        <a:schemeClr val="tx2">
                          <a:lumMod val="60000"/>
                          <a:lumOff val="40000"/>
                        </a:schemeClr>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tr-TR" sz="1600" b="0" i="1" u="none" strike="noStrike" kern="1200" baseline="0" dirty="0" smtClean="0">
                          <a:solidFill>
                            <a:schemeClr val="dk1"/>
                          </a:solidFill>
                          <a:latin typeface="+mn-lt"/>
                          <a:ea typeface="+mn-ea"/>
                          <a:cs typeface="+mn-cs"/>
                        </a:rPr>
                        <a:t>AFYONKARAHİSAR </a:t>
                      </a:r>
                      <a:endParaRPr lang="tr-TR" sz="1600" b="0" i="0" u="none" strike="noStrike" kern="1200" baseline="0" dirty="0" smtClean="0">
                        <a:solidFill>
                          <a:schemeClr val="dk1"/>
                        </a:solidFill>
                        <a:latin typeface="+mn-lt"/>
                        <a:ea typeface="+mn-ea"/>
                        <a:cs typeface="+mn-cs"/>
                      </a:endParaRPr>
                    </a:p>
                    <a:p>
                      <a:pPr algn="l"/>
                      <a:r>
                        <a:rPr lang="tr-TR" sz="1600" b="0" i="1" u="none" strike="noStrike" kern="1200" baseline="0" dirty="0" smtClean="0">
                          <a:solidFill>
                            <a:schemeClr val="dk1"/>
                          </a:solidFill>
                          <a:latin typeface="+mn-lt"/>
                          <a:ea typeface="+mn-ea"/>
                          <a:cs typeface="+mn-cs"/>
                        </a:rPr>
                        <a:t>BURSA </a:t>
                      </a:r>
                      <a:r>
                        <a:rPr lang="tr-TR" sz="1600" b="0" i="0" u="none" strike="noStrike" kern="1200" baseline="0" dirty="0" smtClean="0">
                          <a:solidFill>
                            <a:schemeClr val="dk1"/>
                          </a:solidFill>
                          <a:latin typeface="+mn-lt"/>
                          <a:ea typeface="+mn-ea"/>
                          <a:cs typeface="+mn-cs"/>
                        </a:rPr>
                        <a:t>	</a:t>
                      </a:r>
                    </a:p>
                    <a:p>
                      <a:pPr algn="l"/>
                      <a:endParaRPr lang="tr-TR" sz="1600" dirty="0"/>
                    </a:p>
                  </a:txBody>
                  <a:tcPr anchor="ctr">
                    <a:lnL w="38100" cap="flat" cmpd="sng" algn="ctr">
                      <a:solidFill>
                        <a:schemeClr val="tx2">
                          <a:lumMod val="60000"/>
                          <a:lumOff val="40000"/>
                        </a:schemeClr>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14" name="Metin kutusu 13"/>
          <p:cNvSpPr txBox="1"/>
          <p:nvPr/>
        </p:nvSpPr>
        <p:spPr>
          <a:xfrm>
            <a:off x="2123728" y="1017340"/>
            <a:ext cx="2826351" cy="523220"/>
          </a:xfrm>
          <a:prstGeom prst="rect">
            <a:avLst/>
          </a:prstGeom>
          <a:noFill/>
        </p:spPr>
        <p:txBody>
          <a:bodyPr wrap="none" rtlCol="0">
            <a:spAutoFit/>
          </a:bodyPr>
          <a:lstStyle/>
          <a:p>
            <a:r>
              <a:rPr lang="tr-TR" sz="2400" b="1" dirty="0" smtClean="0">
                <a:solidFill>
                  <a:srgbClr val="FF0000"/>
                </a:solidFill>
              </a:rPr>
              <a:t>Destek İller Tabl</a:t>
            </a:r>
            <a:r>
              <a:rPr lang="tr-TR" sz="2800" b="1" dirty="0" smtClean="0">
                <a:solidFill>
                  <a:srgbClr val="FF0000"/>
                </a:solidFill>
              </a:rPr>
              <a:t>osu </a:t>
            </a:r>
            <a:endParaRPr lang="tr-TR" sz="2800" b="1" dirty="0">
              <a:solidFill>
                <a:srgbClr val="FF0000"/>
              </a:solidFill>
            </a:endParaRPr>
          </a:p>
        </p:txBody>
      </p:sp>
      <p:pic>
        <p:nvPicPr>
          <p:cNvPr id="7" name="Resim 6"/>
          <p:cNvPicPr>
            <a:picLocks noChangeAspect="1"/>
          </p:cNvPicPr>
          <p:nvPr/>
        </p:nvPicPr>
        <p:blipFill rotWithShape="1">
          <a:blip r:embed="rId2" cstate="print">
            <a:extLst>
              <a:ext uri="{28A0092B-C50C-407E-A947-70E740481C1C}">
                <a14:useLocalDpi xmlns:a14="http://schemas.microsoft.com/office/drawing/2010/main" val="0"/>
              </a:ext>
            </a:extLst>
          </a:blip>
          <a:srcRect l="17617" t="2801" r="18522" b="18790"/>
          <a:stretch/>
        </p:blipFill>
        <p:spPr>
          <a:xfrm>
            <a:off x="103489" y="30644"/>
            <a:ext cx="1292889" cy="1248306"/>
          </a:xfrm>
          <a:prstGeom prst="rect">
            <a:avLst/>
          </a:prstGeom>
        </p:spPr>
      </p:pic>
    </p:spTree>
    <p:extLst>
      <p:ext uri="{BB962C8B-B14F-4D97-AF65-F5344CB8AC3E}">
        <p14:creationId xmlns:p14="http://schemas.microsoft.com/office/powerpoint/2010/main" val="128544397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2020421" y="279188"/>
            <a:ext cx="5083058" cy="523220"/>
          </a:xfrm>
          <a:prstGeom prst="rect">
            <a:avLst/>
          </a:prstGeom>
          <a:noFill/>
        </p:spPr>
        <p:txBody>
          <a:bodyPr wrap="none" rtlCol="0">
            <a:spAutoFit/>
          </a:bodyPr>
          <a:lstStyle/>
          <a:p>
            <a:r>
              <a:rPr lang="tr-TR" sz="2800" b="1" dirty="0" smtClean="0">
                <a:solidFill>
                  <a:srgbClr val="0070C0"/>
                </a:solidFill>
              </a:rPr>
              <a:t>TÜRKİYE AFET MÜDAHALE PLANI</a:t>
            </a:r>
            <a:endParaRPr lang="tr-TR" sz="2800" b="1" dirty="0">
              <a:solidFill>
                <a:srgbClr val="0070C0"/>
              </a:solidFill>
            </a:endParaRPr>
          </a:p>
        </p:txBody>
      </p:sp>
      <p:sp>
        <p:nvSpPr>
          <p:cNvPr id="9" name="Metin kutusu 8"/>
          <p:cNvSpPr txBox="1"/>
          <p:nvPr/>
        </p:nvSpPr>
        <p:spPr>
          <a:xfrm>
            <a:off x="319565" y="1636377"/>
            <a:ext cx="7924843" cy="4847481"/>
          </a:xfrm>
          <a:prstGeom prst="rect">
            <a:avLst/>
          </a:prstGeom>
          <a:solidFill>
            <a:schemeClr val="accent5">
              <a:lumMod val="20000"/>
              <a:lumOff val="80000"/>
            </a:schemeClr>
          </a:solidFill>
        </p:spPr>
        <p:txBody>
          <a:bodyPr wrap="square" rtlCol="0">
            <a:spAutoFit/>
          </a:bodyPr>
          <a:lstStyle/>
          <a:p>
            <a:r>
              <a:rPr lang="tr-TR" sz="2000" dirty="0">
                <a:solidFill>
                  <a:srgbClr val="FF0000"/>
                </a:solidFill>
              </a:rPr>
              <a:t>ÇEVRE VE ŞEHİRCİLİK İL MÜDÜRLÜĞÜ: </a:t>
            </a:r>
          </a:p>
          <a:p>
            <a:r>
              <a:rPr lang="tr-TR" sz="1700" dirty="0"/>
              <a:t>Çevre ve Şehircilik İl Müdürlüğü Enkaz Kaldırma Hizmet Grubunun görev ve sorumlulukları; </a:t>
            </a:r>
          </a:p>
          <a:p>
            <a:r>
              <a:rPr lang="tr-TR" sz="1700" dirty="0"/>
              <a:t>• Hizmet grubu çalışmalarını yönetmek</a:t>
            </a:r>
            <a:r>
              <a:rPr lang="tr-TR" sz="1700" dirty="0" smtClean="0"/>
              <a:t>,</a:t>
            </a:r>
            <a:endParaRPr lang="tr-TR" sz="1700" dirty="0"/>
          </a:p>
          <a:p>
            <a:r>
              <a:rPr lang="tr-TR" sz="1700" dirty="0" smtClean="0"/>
              <a:t>• </a:t>
            </a:r>
            <a:r>
              <a:rPr lang="tr-TR" sz="1700" dirty="0"/>
              <a:t>Operasyon çalışmaları için sabit ve seyyar tesisler ile görevlilerini belirlemek, </a:t>
            </a:r>
          </a:p>
          <a:p>
            <a:r>
              <a:rPr lang="tr-TR" sz="1700" dirty="0"/>
              <a:t>• Operasyon çalışmalarında destek çözüm ortaklarını göreve çağırmak ve bilgilendirmek, </a:t>
            </a:r>
          </a:p>
          <a:p>
            <a:r>
              <a:rPr lang="tr-TR" sz="1700" dirty="0"/>
              <a:t>• Afet anında operasyonda çalışacak personeli görevlendirmek, destek çözüm ortakları, diğer hizmet grupları, koordinasyon birimleri ile afet ve acil durum yönetim merkezleriyle koordinasyon sağlamak, </a:t>
            </a:r>
          </a:p>
          <a:p>
            <a:r>
              <a:rPr lang="tr-TR" sz="1700" dirty="0"/>
              <a:t>• Özel sektör ile işbirliği yapılarak kaynakların tespitini sağlamak, </a:t>
            </a:r>
          </a:p>
          <a:p>
            <a:r>
              <a:rPr lang="tr-TR" sz="1700" dirty="0"/>
              <a:t>• Karşılıklı işbirliği ve yardımlaşma çalışmalarını yapmak, </a:t>
            </a:r>
          </a:p>
          <a:p>
            <a:r>
              <a:rPr lang="tr-TR" sz="1700" dirty="0"/>
              <a:t>• Finansal yönetim çalışmaları yapmak, </a:t>
            </a:r>
          </a:p>
          <a:p>
            <a:r>
              <a:rPr lang="tr-TR" sz="1700" dirty="0"/>
              <a:t>• Eğitimli personelin sürekliliğini sağlamak, diğer hizmet gruplarının çalışmalarını desteklemek, </a:t>
            </a:r>
          </a:p>
          <a:p>
            <a:r>
              <a:rPr lang="tr-TR" sz="1700" dirty="0"/>
              <a:t>• Operasyon için gerekli teknolojik yenilikleri takip etmek, </a:t>
            </a:r>
          </a:p>
          <a:p>
            <a:r>
              <a:rPr lang="tr-TR" sz="1700" dirty="0"/>
              <a:t>• Standart operasyon prosedürlerini, kontrol listelerini hazırlamak, kılavuzlar, formlar, talimatlar hazırlamak, </a:t>
            </a:r>
          </a:p>
          <a:p>
            <a:r>
              <a:rPr lang="tr-TR" sz="1700" dirty="0"/>
              <a:t>• Geri dönüşüm faaliyetlerini organize etmek. </a:t>
            </a:r>
          </a:p>
        </p:txBody>
      </p:sp>
      <p:sp>
        <p:nvSpPr>
          <p:cNvPr id="15" name="Metin kutusu 14"/>
          <p:cNvSpPr txBox="1"/>
          <p:nvPr/>
        </p:nvSpPr>
        <p:spPr>
          <a:xfrm>
            <a:off x="1543915" y="692696"/>
            <a:ext cx="6036076" cy="830997"/>
          </a:xfrm>
          <a:prstGeom prst="rect">
            <a:avLst/>
          </a:prstGeom>
          <a:noFill/>
        </p:spPr>
        <p:txBody>
          <a:bodyPr wrap="none" rtlCol="0">
            <a:spAutoFit/>
          </a:bodyPr>
          <a:lstStyle/>
          <a:p>
            <a:pPr algn="ctr"/>
            <a:r>
              <a:rPr lang="tr-TR" sz="2400" b="1" dirty="0" smtClean="0">
                <a:solidFill>
                  <a:srgbClr val="C00000"/>
                </a:solidFill>
              </a:rPr>
              <a:t>Yerel Düzey Enkaz Kaldırma </a:t>
            </a:r>
            <a:r>
              <a:rPr lang="tr-TR" sz="2400" b="1" dirty="0">
                <a:solidFill>
                  <a:srgbClr val="C00000"/>
                </a:solidFill>
              </a:rPr>
              <a:t>Ç</a:t>
            </a:r>
            <a:r>
              <a:rPr lang="tr-TR" sz="2400" b="1" dirty="0" smtClean="0">
                <a:solidFill>
                  <a:srgbClr val="C00000"/>
                </a:solidFill>
              </a:rPr>
              <a:t>alışma Grubu </a:t>
            </a:r>
          </a:p>
          <a:p>
            <a:pPr algn="ctr"/>
            <a:r>
              <a:rPr lang="tr-TR" sz="2400" b="1" dirty="0" smtClean="0">
                <a:solidFill>
                  <a:srgbClr val="C00000"/>
                </a:solidFill>
              </a:rPr>
              <a:t>Ana Çözüm Ortağının Görev ve Sorumlulukları</a:t>
            </a:r>
            <a:endParaRPr lang="tr-TR" sz="2400" b="1" dirty="0">
              <a:solidFill>
                <a:srgbClr val="C00000"/>
              </a:solidFill>
            </a:endParaRPr>
          </a:p>
        </p:txBody>
      </p:sp>
      <p:pic>
        <p:nvPicPr>
          <p:cNvPr id="7" name="Resim 6"/>
          <p:cNvPicPr>
            <a:picLocks noChangeAspect="1"/>
          </p:cNvPicPr>
          <p:nvPr/>
        </p:nvPicPr>
        <p:blipFill rotWithShape="1">
          <a:blip r:embed="rId2" cstate="print">
            <a:extLst>
              <a:ext uri="{28A0092B-C50C-407E-A947-70E740481C1C}">
                <a14:useLocalDpi xmlns:a14="http://schemas.microsoft.com/office/drawing/2010/main" val="0"/>
              </a:ext>
            </a:extLst>
          </a:blip>
          <a:srcRect l="17617" t="2801" r="18522" b="18790"/>
          <a:stretch/>
        </p:blipFill>
        <p:spPr>
          <a:xfrm>
            <a:off x="298986" y="178255"/>
            <a:ext cx="1292889" cy="1248306"/>
          </a:xfrm>
          <a:prstGeom prst="rect">
            <a:avLst/>
          </a:prstGeom>
        </p:spPr>
      </p:pic>
    </p:spTree>
    <p:extLst>
      <p:ext uri="{BB962C8B-B14F-4D97-AF65-F5344CB8AC3E}">
        <p14:creationId xmlns:p14="http://schemas.microsoft.com/office/powerpoint/2010/main" val="121181966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itişiklik">
  <a:themeElements>
    <a:clrScheme name="Bitişiklik">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itişiklik">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2869</TotalTime>
  <Words>2588</Words>
  <Application>Microsoft Office PowerPoint</Application>
  <PresentationFormat>Ekran Gösterisi (4:3)</PresentationFormat>
  <Paragraphs>234</Paragraphs>
  <Slides>22</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22</vt:i4>
      </vt:variant>
    </vt:vector>
  </HeadingPairs>
  <TitlesOfParts>
    <vt:vector size="28" baseType="lpstr">
      <vt:lpstr>Arial</vt:lpstr>
      <vt:lpstr>Calibri</vt:lpstr>
      <vt:lpstr>Cambria</vt:lpstr>
      <vt:lpstr>Tahoma</vt:lpstr>
      <vt:lpstr>Times New Roman</vt:lpstr>
      <vt:lpstr>Bitişiklik</vt:lpstr>
      <vt:lpstr>PowerPoint Sunusu</vt:lpstr>
      <vt:lpstr>PowerPoint Sunusu</vt:lpstr>
      <vt:lpstr>YEREL DÜZEY ENKAZ KALDIRMA  HİZMET GRUBU TEŞKİLİ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ns.dogrul</dc:creator>
  <cp:lastModifiedBy>Ali AKAT</cp:lastModifiedBy>
  <cp:revision>189</cp:revision>
  <cp:lastPrinted>2014-07-21T12:58:28Z</cp:lastPrinted>
  <dcterms:created xsi:type="dcterms:W3CDTF">2014-06-04T11:19:53Z</dcterms:created>
  <dcterms:modified xsi:type="dcterms:W3CDTF">2020-07-14T06:02:13Z</dcterms:modified>
</cp:coreProperties>
</file>