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7"/>
  </p:notesMasterIdLst>
  <p:sldIdLst>
    <p:sldId id="272" r:id="rId2"/>
    <p:sldId id="273" r:id="rId3"/>
    <p:sldId id="274" r:id="rId4"/>
    <p:sldId id="275" r:id="rId5"/>
    <p:sldId id="276" r:id="rId6"/>
    <p:sldId id="277" r:id="rId7"/>
    <p:sldId id="278" r:id="rId8"/>
    <p:sldId id="288" r:id="rId9"/>
    <p:sldId id="289" r:id="rId10"/>
    <p:sldId id="290" r:id="rId11"/>
    <p:sldId id="291" r:id="rId12"/>
    <p:sldId id="292" r:id="rId13"/>
    <p:sldId id="293" r:id="rId14"/>
    <p:sldId id="294" r:id="rId15"/>
    <p:sldId id="295" r:id="rId1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han Cimen" initials="GC" lastIdx="1" clrIdx="0">
    <p:extLst>
      <p:ext uri="{19B8F6BF-5375-455C-9EA6-DF929625EA0E}">
        <p15:presenceInfo xmlns:p15="http://schemas.microsoft.com/office/powerpoint/2012/main" userId="Gokhan Cim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94651" autoAdjust="0"/>
  </p:normalViewPr>
  <p:slideViewPr>
    <p:cSldViewPr snapToGrid="0">
      <p:cViewPr varScale="1">
        <p:scale>
          <a:sx n="108" d="100"/>
          <a:sy n="108" d="100"/>
        </p:scale>
        <p:origin x="972" y="78"/>
      </p:cViewPr>
      <p:guideLst>
        <p:guide orient="horz" pos="2160"/>
        <p:guide pos="3120"/>
      </p:guideLst>
    </p:cSldViewPr>
  </p:slideViewPr>
  <p:outlineViewPr>
    <p:cViewPr>
      <p:scale>
        <a:sx n="33" d="100"/>
        <a:sy n="33" d="100"/>
      </p:scale>
      <p:origin x="0" y="-12966"/>
    </p:cViewPr>
    <p:sldLst>
      <p:sld r:id="rId1" collapse="1"/>
    </p:sldLst>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Kitap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tr-TR" dirty="0"/>
              <a:t>Güncel İş Sayısı </a:t>
            </a:r>
            <a:r>
              <a:rPr lang="en-US" dirty="0"/>
              <a:t>(</a:t>
            </a:r>
            <a:r>
              <a:rPr lang="tr-TR" dirty="0"/>
              <a:t>1203 </a:t>
            </a:r>
            <a:r>
              <a:rPr lang="en-US" dirty="0" err="1"/>
              <a:t>adet</a:t>
            </a:r>
            <a:r>
              <a:rPr lang="en-US" dirty="0"/>
              <a:t>)</a:t>
            </a:r>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Sayfa1!$C$4</c:f>
              <c:strCache>
                <c:ptCount val="1"/>
                <c:pt idx="0">
                  <c:v>GÜNCEL İŞ SAYISI (adet)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Sayfa1!$B$5:$B$20</c:f>
              <c:strCache>
                <c:ptCount val="16"/>
                <c:pt idx="0">
                  <c:v>AKSU</c:v>
                </c:pt>
                <c:pt idx="1">
                  <c:v>ATABEY</c:v>
                </c:pt>
                <c:pt idx="2">
                  <c:v>EĞİRDİR </c:v>
                </c:pt>
                <c:pt idx="3">
                  <c:v>GELENDOST</c:v>
                </c:pt>
                <c:pt idx="4">
                  <c:v>GÖNEN</c:v>
                </c:pt>
                <c:pt idx="5">
                  <c:v>ISPARTA</c:v>
                </c:pt>
                <c:pt idx="6">
                  <c:v>DERİ OSB</c:v>
                </c:pt>
                <c:pt idx="7">
                  <c:v>İL ÖZEL İDARESİ</c:v>
                </c:pt>
                <c:pt idx="8">
                  <c:v>S.DEMİREL OSB</c:v>
                </c:pt>
                <c:pt idx="9">
                  <c:v>KEÇİBORLU</c:v>
                </c:pt>
                <c:pt idx="10">
                  <c:v>SAV</c:v>
                </c:pt>
                <c:pt idx="11">
                  <c:v>SENİRKENT</c:v>
                </c:pt>
                <c:pt idx="12">
                  <c:v>ŞARKİKARAAĞAÇ</c:v>
                </c:pt>
                <c:pt idx="13">
                  <c:v>ULUBORLU</c:v>
                </c:pt>
                <c:pt idx="14">
                  <c:v>YALVAÇ</c:v>
                </c:pt>
                <c:pt idx="15">
                  <c:v>KULEÖNÜ</c:v>
                </c:pt>
              </c:strCache>
            </c:strRef>
          </c:cat>
          <c:val>
            <c:numRef>
              <c:f>Sayfa1!$C$5:$C$20</c:f>
              <c:numCache>
                <c:formatCode>General</c:formatCode>
                <c:ptCount val="16"/>
                <c:pt idx="0">
                  <c:v>1</c:v>
                </c:pt>
                <c:pt idx="1">
                  <c:v>44</c:v>
                </c:pt>
                <c:pt idx="2">
                  <c:v>19</c:v>
                </c:pt>
                <c:pt idx="3">
                  <c:v>5</c:v>
                </c:pt>
                <c:pt idx="4">
                  <c:v>12</c:v>
                </c:pt>
                <c:pt idx="5">
                  <c:v>816</c:v>
                </c:pt>
                <c:pt idx="6">
                  <c:v>0</c:v>
                </c:pt>
                <c:pt idx="7">
                  <c:v>62</c:v>
                </c:pt>
                <c:pt idx="8">
                  <c:v>15</c:v>
                </c:pt>
                <c:pt idx="9">
                  <c:v>5</c:v>
                </c:pt>
                <c:pt idx="10">
                  <c:v>32</c:v>
                </c:pt>
                <c:pt idx="11">
                  <c:v>9</c:v>
                </c:pt>
                <c:pt idx="12">
                  <c:v>22</c:v>
                </c:pt>
                <c:pt idx="13">
                  <c:v>6</c:v>
                </c:pt>
                <c:pt idx="14">
                  <c:v>148</c:v>
                </c:pt>
                <c:pt idx="15">
                  <c:v>1</c:v>
                </c:pt>
              </c:numCache>
            </c:numRef>
          </c:val>
          <c:extLst>
            <c:ext xmlns:c16="http://schemas.microsoft.com/office/drawing/2014/chart" uri="{C3380CC4-5D6E-409C-BE32-E72D297353CC}">
              <c16:uniqueId val="{00000000-C4B6-41FC-B124-F3574AE1E71B}"/>
            </c:ext>
          </c:extLst>
        </c:ser>
        <c:dLbls>
          <c:showLegendKey val="0"/>
          <c:showVal val="1"/>
          <c:showCatName val="0"/>
          <c:showSerName val="0"/>
          <c:showPercent val="0"/>
          <c:showBubbleSize val="0"/>
        </c:dLbls>
        <c:gapWidth val="150"/>
        <c:shape val="box"/>
        <c:axId val="456504232"/>
        <c:axId val="456507840"/>
        <c:axId val="0"/>
      </c:bar3DChart>
      <c:catAx>
        <c:axId val="456504232"/>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tr-TR"/>
          </a:p>
        </c:txPr>
        <c:crossAx val="456507840"/>
        <c:crosses val="autoZero"/>
        <c:auto val="1"/>
        <c:lblAlgn val="ctr"/>
        <c:lblOffset val="100"/>
        <c:noMultiLvlLbl val="0"/>
      </c:catAx>
      <c:valAx>
        <c:axId val="456507840"/>
        <c:scaling>
          <c:orientation val="minMax"/>
        </c:scaling>
        <c:delete val="0"/>
        <c:axPos val="b"/>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tr-TR"/>
          </a:p>
        </c:txPr>
        <c:crossAx val="4565042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b="1">
          <a:solidFill>
            <a:schemeClr val="bg1"/>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2729293814731E-2"/>
          <c:y val="1.9596588033428383E-2"/>
          <c:w val="0.92349415388522149"/>
          <c:h val="0.81212915643117844"/>
        </c:manualLayout>
      </c:layout>
      <c:barChart>
        <c:barDir val="col"/>
        <c:grouping val="clustered"/>
        <c:varyColors val="0"/>
        <c:ser>
          <c:idx val="0"/>
          <c:order val="0"/>
          <c:tx>
            <c:strRef>
              <c:f>Sayfa2!$E$8</c:f>
              <c:strCache>
                <c:ptCount val="1"/>
                <c:pt idx="0">
                  <c:v>ŞANTİYE</c:v>
                </c:pt>
              </c:strCache>
            </c:strRef>
          </c:tx>
          <c:spPr>
            <a:solidFill>
              <a:schemeClr val="accent1"/>
            </a:solidFill>
            <a:ln>
              <a:noFill/>
            </a:ln>
            <a:effectLst/>
          </c:spPr>
          <c:invertIfNegative val="0"/>
          <c:dLbls>
            <c:dLbl>
              <c:idx val="9"/>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6E-48FF-8354-CD517C32F389}"/>
                </c:ext>
              </c:extLst>
            </c:dLbl>
            <c:dLbl>
              <c:idx val="14"/>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C9-41FA-8F8C-534B462642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Sayfa2!$D$9:$D$23</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Sayfa2!$E$9:$E$23</c:f>
              <c:numCache>
                <c:formatCode>General</c:formatCode>
                <c:ptCount val="15"/>
                <c:pt idx="0">
                  <c:v>10</c:v>
                </c:pt>
                <c:pt idx="1">
                  <c:v>54</c:v>
                </c:pt>
                <c:pt idx="2">
                  <c:v>47</c:v>
                </c:pt>
                <c:pt idx="3">
                  <c:v>37</c:v>
                </c:pt>
                <c:pt idx="4">
                  <c:v>35</c:v>
                </c:pt>
                <c:pt idx="5">
                  <c:v>44</c:v>
                </c:pt>
                <c:pt idx="6">
                  <c:v>71</c:v>
                </c:pt>
                <c:pt idx="7">
                  <c:v>83</c:v>
                </c:pt>
                <c:pt idx="8">
                  <c:v>81</c:v>
                </c:pt>
                <c:pt idx="9" formatCode="0">
                  <c:v>87</c:v>
                </c:pt>
                <c:pt idx="10" formatCode="0">
                  <c:v>86</c:v>
                </c:pt>
                <c:pt idx="11" formatCode="0">
                  <c:v>91</c:v>
                </c:pt>
                <c:pt idx="12" formatCode="0">
                  <c:v>109</c:v>
                </c:pt>
                <c:pt idx="13" formatCode="0">
                  <c:v>129</c:v>
                </c:pt>
                <c:pt idx="14" formatCode="0">
                  <c:v>35</c:v>
                </c:pt>
              </c:numCache>
            </c:numRef>
          </c:val>
          <c:extLst>
            <c:ext xmlns:c16="http://schemas.microsoft.com/office/drawing/2014/chart" uri="{C3380CC4-5D6E-409C-BE32-E72D297353CC}">
              <c16:uniqueId val="{00000001-AC6E-48FF-8354-CD517C32F389}"/>
            </c:ext>
          </c:extLst>
        </c:ser>
        <c:ser>
          <c:idx val="1"/>
          <c:order val="1"/>
          <c:tx>
            <c:strRef>
              <c:f>Sayfa2!$F$8</c:f>
              <c:strCache>
                <c:ptCount val="1"/>
                <c:pt idx="0">
                  <c:v>BÜRO </c:v>
                </c:pt>
              </c:strCache>
            </c:strRef>
          </c:tx>
          <c:spPr>
            <a:solidFill>
              <a:schemeClr val="accent2"/>
            </a:solidFill>
            <a:ln>
              <a:noFill/>
            </a:ln>
            <a:effectLst/>
          </c:spPr>
          <c:invertIfNegative val="0"/>
          <c:dLbls>
            <c:dLbl>
              <c:idx val="9"/>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6E-48FF-8354-CD517C32F389}"/>
                </c:ext>
              </c:extLst>
            </c:dLbl>
            <c:dLbl>
              <c:idx val="14"/>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0C9-41FA-8F8C-534B462642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Sayfa2!$D$9:$D$23</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Sayfa2!$F$9:$F$23</c:f>
              <c:numCache>
                <c:formatCode>General</c:formatCode>
                <c:ptCount val="15"/>
                <c:pt idx="0">
                  <c:v>5</c:v>
                </c:pt>
                <c:pt idx="1">
                  <c:v>29</c:v>
                </c:pt>
                <c:pt idx="2">
                  <c:v>25</c:v>
                </c:pt>
                <c:pt idx="3">
                  <c:v>17</c:v>
                </c:pt>
                <c:pt idx="4">
                  <c:v>10</c:v>
                </c:pt>
                <c:pt idx="5">
                  <c:v>16</c:v>
                </c:pt>
                <c:pt idx="6">
                  <c:v>19</c:v>
                </c:pt>
                <c:pt idx="7">
                  <c:v>22</c:v>
                </c:pt>
                <c:pt idx="8">
                  <c:v>28</c:v>
                </c:pt>
                <c:pt idx="9" formatCode="0">
                  <c:v>22</c:v>
                </c:pt>
                <c:pt idx="10" formatCode="0">
                  <c:v>26</c:v>
                </c:pt>
                <c:pt idx="11" formatCode="0">
                  <c:v>20</c:v>
                </c:pt>
                <c:pt idx="12" formatCode="0">
                  <c:v>20</c:v>
                </c:pt>
                <c:pt idx="13" formatCode="0">
                  <c:v>22</c:v>
                </c:pt>
                <c:pt idx="14" formatCode="0">
                  <c:v>9</c:v>
                </c:pt>
              </c:numCache>
            </c:numRef>
          </c:val>
          <c:extLst>
            <c:ext xmlns:c16="http://schemas.microsoft.com/office/drawing/2014/chart" uri="{C3380CC4-5D6E-409C-BE32-E72D297353CC}">
              <c16:uniqueId val="{00000003-AC6E-48FF-8354-CD517C32F389}"/>
            </c:ext>
          </c:extLst>
        </c:ser>
        <c:dLbls>
          <c:showLegendKey val="0"/>
          <c:showVal val="0"/>
          <c:showCatName val="0"/>
          <c:showSerName val="0"/>
          <c:showPercent val="0"/>
          <c:showBubbleSize val="0"/>
        </c:dLbls>
        <c:gapWidth val="219"/>
        <c:overlap val="-27"/>
        <c:axId val="380949576"/>
        <c:axId val="380951928"/>
      </c:barChart>
      <c:catAx>
        <c:axId val="38094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80951928"/>
        <c:crosses val="autoZero"/>
        <c:auto val="1"/>
        <c:lblAlgn val="ctr"/>
        <c:lblOffset val="100"/>
        <c:noMultiLvlLbl val="0"/>
      </c:catAx>
      <c:valAx>
        <c:axId val="38095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80949576"/>
        <c:crosses val="autoZero"/>
        <c:crossBetween val="between"/>
      </c:valAx>
      <c:spPr>
        <a:noFill/>
        <a:ln>
          <a:noFill/>
        </a:ln>
        <a:effectLst/>
      </c:spPr>
    </c:plotArea>
    <c:legend>
      <c:legendPos val="b"/>
      <c:layout>
        <c:manualLayout>
          <c:xMode val="edge"/>
          <c:yMode val="edge"/>
          <c:x val="0.37033089513351569"/>
          <c:y val="0.91406642648171366"/>
          <c:w val="0.26844114094849675"/>
          <c:h val="8.5933573518286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Sayfa1!$C$1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GEÇİCİ</c:v>
                </c:pt>
              </c:strCache>
            </c:strRef>
          </c:cat>
          <c:val>
            <c:numRef>
              <c:f>Sayfa1!$C$2</c:f>
              <c:numCache>
                <c:formatCode>General</c:formatCode>
                <c:ptCount val="1"/>
                <c:pt idx="0">
                  <c:v>115</c:v>
                </c:pt>
              </c:numCache>
            </c:numRef>
          </c:val>
          <c:extLst>
            <c:ext xmlns:c16="http://schemas.microsoft.com/office/drawing/2014/chart" uri="{C3380CC4-5D6E-409C-BE32-E72D297353CC}">
              <c16:uniqueId val="{00000000-9D2A-4574-8CF9-12AD971AA9F1}"/>
            </c:ext>
          </c:extLst>
        </c:ser>
        <c:ser>
          <c:idx val="1"/>
          <c:order val="1"/>
          <c:tx>
            <c:strRef>
              <c:f>Sayfa1!$D$1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GEÇİCİ</c:v>
                </c:pt>
              </c:strCache>
            </c:strRef>
          </c:cat>
          <c:val>
            <c:numRef>
              <c:f>Sayfa1!$D$2</c:f>
              <c:numCache>
                <c:formatCode>General</c:formatCode>
                <c:ptCount val="1"/>
                <c:pt idx="0">
                  <c:v>127</c:v>
                </c:pt>
              </c:numCache>
            </c:numRef>
          </c:val>
          <c:extLst>
            <c:ext xmlns:c16="http://schemas.microsoft.com/office/drawing/2014/chart" uri="{C3380CC4-5D6E-409C-BE32-E72D297353CC}">
              <c16:uniqueId val="{00000001-9D2A-4574-8CF9-12AD971AA9F1}"/>
            </c:ext>
          </c:extLst>
        </c:ser>
        <c:ser>
          <c:idx val="2"/>
          <c:order val="2"/>
          <c:tx>
            <c:strRef>
              <c:f>Sayfa1!$E$1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GEÇİCİ</c:v>
                </c:pt>
              </c:strCache>
            </c:strRef>
          </c:cat>
          <c:val>
            <c:numRef>
              <c:f>Sayfa1!$E$2</c:f>
              <c:numCache>
                <c:formatCode>General</c:formatCode>
                <c:ptCount val="1"/>
                <c:pt idx="0">
                  <c:v>95</c:v>
                </c:pt>
              </c:numCache>
            </c:numRef>
          </c:val>
          <c:extLst>
            <c:ext xmlns:c16="http://schemas.microsoft.com/office/drawing/2014/chart" uri="{C3380CC4-5D6E-409C-BE32-E72D297353CC}">
              <c16:uniqueId val="{00000002-9D2A-4574-8CF9-12AD971AA9F1}"/>
            </c:ext>
          </c:extLst>
        </c:ser>
        <c:ser>
          <c:idx val="3"/>
          <c:order val="3"/>
          <c:tx>
            <c:strRef>
              <c:f>Sayfa1!$F$1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GEÇİCİ</c:v>
                </c:pt>
              </c:strCache>
            </c:strRef>
          </c:cat>
          <c:val>
            <c:numRef>
              <c:f>Sayfa1!$F$2</c:f>
              <c:numCache>
                <c:formatCode>General</c:formatCode>
                <c:ptCount val="1"/>
                <c:pt idx="0">
                  <c:v>152</c:v>
                </c:pt>
              </c:numCache>
            </c:numRef>
          </c:val>
          <c:extLst>
            <c:ext xmlns:c16="http://schemas.microsoft.com/office/drawing/2014/chart" uri="{C3380CC4-5D6E-409C-BE32-E72D297353CC}">
              <c16:uniqueId val="{00000003-9D2A-4574-8CF9-12AD971AA9F1}"/>
            </c:ext>
          </c:extLst>
        </c:ser>
        <c:ser>
          <c:idx val="4"/>
          <c:order val="4"/>
          <c:tx>
            <c:strRef>
              <c:f>Sayfa1!$G$1</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GEÇİCİ</c:v>
                </c:pt>
              </c:strCache>
            </c:strRef>
          </c:cat>
          <c:val>
            <c:numRef>
              <c:f>Sayfa1!$G$2</c:f>
              <c:numCache>
                <c:formatCode>General</c:formatCode>
                <c:ptCount val="1"/>
                <c:pt idx="0">
                  <c:v>129</c:v>
                </c:pt>
              </c:numCache>
            </c:numRef>
          </c:val>
          <c:extLst>
            <c:ext xmlns:c16="http://schemas.microsoft.com/office/drawing/2014/chart" uri="{C3380CC4-5D6E-409C-BE32-E72D297353CC}">
              <c16:uniqueId val="{00000004-9D2A-4574-8CF9-12AD971AA9F1}"/>
            </c:ext>
          </c:extLst>
        </c:ser>
        <c:ser>
          <c:idx val="5"/>
          <c:order val="5"/>
          <c:tx>
            <c:strRef>
              <c:f>Sayfa1!$H$1</c:f>
              <c:strCache>
                <c:ptCount val="1"/>
                <c:pt idx="0">
                  <c:v>2025</c:v>
                </c:pt>
              </c:strCache>
            </c:strRef>
          </c:tx>
          <c:spPr>
            <a:solidFill>
              <a:schemeClr val="accent6"/>
            </a:solidFill>
            <a:ln>
              <a:noFill/>
            </a:ln>
            <a:effectLst/>
          </c:spPr>
          <c:invertIfNegative val="0"/>
          <c:dLbls>
            <c:dLbl>
              <c:idx val="0"/>
              <c:tx>
                <c:rich>
                  <a:bodyPr/>
                  <a:lstStyle/>
                  <a:p>
                    <a:r>
                      <a:rPr lang="en-US" dirty="0"/>
                      <a:t>45</a:t>
                    </a:r>
                  </a:p>
                  <a:p>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AD9-4042-A6A9-0878724645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Sayfa1!$A$2</c:f>
              <c:strCache>
                <c:ptCount val="1"/>
                <c:pt idx="0">
                  <c:v>GEÇİCİ</c:v>
                </c:pt>
              </c:strCache>
            </c:strRef>
          </c:cat>
          <c:val>
            <c:numRef>
              <c:f>Sayfa1!$H$2</c:f>
              <c:numCache>
                <c:formatCode>General</c:formatCode>
                <c:ptCount val="1"/>
                <c:pt idx="0">
                  <c:v>45</c:v>
                </c:pt>
              </c:numCache>
            </c:numRef>
          </c:val>
          <c:extLst>
            <c:ext xmlns:c16="http://schemas.microsoft.com/office/drawing/2014/chart" uri="{C3380CC4-5D6E-409C-BE32-E72D297353CC}">
              <c16:uniqueId val="{00000000-8E5E-41D5-B2EE-2D4F56E2B910}"/>
            </c:ext>
          </c:extLst>
        </c:ser>
        <c:dLbls>
          <c:dLblPos val="outEnd"/>
          <c:showLegendKey val="0"/>
          <c:showVal val="1"/>
          <c:showCatName val="0"/>
          <c:showSerName val="0"/>
          <c:showPercent val="0"/>
          <c:showBubbleSize val="0"/>
        </c:dLbls>
        <c:gapWidth val="219"/>
        <c:overlap val="-27"/>
        <c:axId val="380950752"/>
        <c:axId val="380951144"/>
      </c:barChart>
      <c:catAx>
        <c:axId val="38095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80951144"/>
        <c:crosses val="autoZero"/>
        <c:auto val="1"/>
        <c:lblAlgn val="ctr"/>
        <c:lblOffset val="100"/>
        <c:noMultiLvlLbl val="0"/>
      </c:catAx>
      <c:valAx>
        <c:axId val="380951144"/>
        <c:scaling>
          <c:orientation val="minMax"/>
        </c:scaling>
        <c:delete val="0"/>
        <c:axPos val="l"/>
        <c:majorGridlines>
          <c:spPr>
            <a:ln w="6350" cap="flat" cmpd="sng" algn="ctr">
              <a:solidFill>
                <a:schemeClr val="accent3"/>
              </a:solidFill>
              <a:prstDash val="solid"/>
              <a:miter lim="800000"/>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crossAx val="38095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solidFill>
        <a:schemeClr val="accent1"/>
      </a:solidFill>
    </a:ln>
    <a:effectLst/>
  </c:spPr>
  <c:txPr>
    <a:bodyPr/>
    <a:lstStyle/>
    <a:p>
      <a:pPr>
        <a:defRPr b="1">
          <a:solidFill>
            <a:schemeClr val="tx1"/>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Sayfa1!$D$3</c:f>
              <c:strCache>
                <c:ptCount val="1"/>
                <c:pt idx="0">
                  <c:v>Karar Grup Sayısı
(2025 Yılı)</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Sayfa1!$C$4:$C$17</c:f>
              <c:strCache>
                <c:ptCount val="14"/>
                <c:pt idx="0">
                  <c:v>A</c:v>
                </c:pt>
                <c:pt idx="1">
                  <c:v>B</c:v>
                </c:pt>
                <c:pt idx="2">
                  <c:v>B1</c:v>
                </c:pt>
                <c:pt idx="3">
                  <c:v>C</c:v>
                </c:pt>
                <c:pt idx="4">
                  <c:v>C1</c:v>
                </c:pt>
                <c:pt idx="5">
                  <c:v>D</c:v>
                </c:pt>
                <c:pt idx="6">
                  <c:v>D1</c:v>
                </c:pt>
                <c:pt idx="7">
                  <c:v>E</c:v>
                </c:pt>
                <c:pt idx="8">
                  <c:v>E1</c:v>
                </c:pt>
                <c:pt idx="9">
                  <c:v>F</c:v>
                </c:pt>
                <c:pt idx="10">
                  <c:v>F1</c:v>
                </c:pt>
                <c:pt idx="11">
                  <c:v>G</c:v>
                </c:pt>
                <c:pt idx="12">
                  <c:v>G1</c:v>
                </c:pt>
                <c:pt idx="13">
                  <c:v>H</c:v>
                </c:pt>
              </c:strCache>
            </c:strRef>
          </c:cat>
          <c:val>
            <c:numRef>
              <c:f>Sayfa1!$D$4:$D$17</c:f>
              <c:numCache>
                <c:formatCode>General</c:formatCode>
                <c:ptCount val="14"/>
                <c:pt idx="0">
                  <c:v>0</c:v>
                </c:pt>
                <c:pt idx="1">
                  <c:v>0</c:v>
                </c:pt>
                <c:pt idx="2">
                  <c:v>0</c:v>
                </c:pt>
                <c:pt idx="3">
                  <c:v>0</c:v>
                </c:pt>
                <c:pt idx="4">
                  <c:v>0</c:v>
                </c:pt>
                <c:pt idx="5">
                  <c:v>0</c:v>
                </c:pt>
                <c:pt idx="6">
                  <c:v>1</c:v>
                </c:pt>
                <c:pt idx="7">
                  <c:v>1</c:v>
                </c:pt>
                <c:pt idx="8">
                  <c:v>5</c:v>
                </c:pt>
                <c:pt idx="9">
                  <c:v>5</c:v>
                </c:pt>
                <c:pt idx="10">
                  <c:v>1</c:v>
                </c:pt>
                <c:pt idx="11">
                  <c:v>8</c:v>
                </c:pt>
                <c:pt idx="12">
                  <c:v>0</c:v>
                </c:pt>
                <c:pt idx="13">
                  <c:v>44</c:v>
                </c:pt>
              </c:numCache>
            </c:numRef>
          </c:val>
          <c:extLst>
            <c:ext xmlns:c16="http://schemas.microsoft.com/office/drawing/2014/chart" uri="{C3380CC4-5D6E-409C-BE32-E72D297353CC}">
              <c16:uniqueId val="{00000000-9C89-4E24-82F7-6DED354512DE}"/>
            </c:ext>
          </c:extLst>
        </c:ser>
        <c:dLbls>
          <c:showLegendKey val="0"/>
          <c:showVal val="1"/>
          <c:showCatName val="0"/>
          <c:showSerName val="0"/>
          <c:showPercent val="0"/>
          <c:showBubbleSize val="0"/>
        </c:dLbls>
        <c:gapWidth val="150"/>
        <c:shape val="box"/>
        <c:axId val="1721871391"/>
        <c:axId val="1721889279"/>
        <c:axId val="0"/>
      </c:bar3DChart>
      <c:catAx>
        <c:axId val="17218713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a:t>Karar Grup Tipi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1889279"/>
        <c:crosses val="autoZero"/>
        <c:auto val="1"/>
        <c:lblAlgn val="ctr"/>
        <c:lblOffset val="100"/>
        <c:noMultiLvlLbl val="0"/>
      </c:catAx>
      <c:valAx>
        <c:axId val="1721889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a:t>Karar Grup Sayısı</a:t>
                </a:r>
              </a:p>
              <a:p>
                <a:pPr>
                  <a:defRPr/>
                </a:pPr>
                <a:r>
                  <a:rPr lang="tr-TR" dirty="0"/>
                  <a:t>(2025 Yılı)</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1871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Y1 grubu</c:v>
                </c:pt>
                <c:pt idx="1">
                  <c:v>Y2 grubu</c:v>
                </c:pt>
                <c:pt idx="2">
                  <c:v>Y3 grubu</c:v>
                </c:pt>
              </c:strCache>
            </c:strRef>
          </c:cat>
          <c:val>
            <c:numRef>
              <c:f>Sayfa1!$B$2:$B$4</c:f>
              <c:numCache>
                <c:formatCode>General</c:formatCode>
                <c:ptCount val="3"/>
                <c:pt idx="2">
                  <c:v>4</c:v>
                </c:pt>
              </c:numCache>
            </c:numRef>
          </c:val>
          <c:extLst>
            <c:ext xmlns:c16="http://schemas.microsoft.com/office/drawing/2014/chart" uri="{C3380CC4-5D6E-409C-BE32-E72D297353CC}">
              <c16:uniqueId val="{00000000-922A-458B-91B4-621A9F9B1844}"/>
            </c:ext>
          </c:extLst>
        </c:ser>
        <c:ser>
          <c:idx val="1"/>
          <c:order val="1"/>
          <c:tx>
            <c:strRef>
              <c:f>Sayfa1!$C$1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Y1 grubu</c:v>
                </c:pt>
                <c:pt idx="1">
                  <c:v>Y2 grubu</c:v>
                </c:pt>
                <c:pt idx="2">
                  <c:v>Y3 grubu</c:v>
                </c:pt>
              </c:strCache>
            </c:strRef>
          </c:cat>
          <c:val>
            <c:numRef>
              <c:f>Sayfa1!$C$2:$C$4</c:f>
              <c:numCache>
                <c:formatCode>General</c:formatCode>
                <c:ptCount val="3"/>
                <c:pt idx="2">
                  <c:v>4</c:v>
                </c:pt>
              </c:numCache>
            </c:numRef>
          </c:val>
          <c:extLst>
            <c:ext xmlns:c16="http://schemas.microsoft.com/office/drawing/2014/chart" uri="{C3380CC4-5D6E-409C-BE32-E72D297353CC}">
              <c16:uniqueId val="{00000001-922A-458B-91B4-621A9F9B1844}"/>
            </c:ext>
          </c:extLst>
        </c:ser>
        <c:ser>
          <c:idx val="2"/>
          <c:order val="2"/>
          <c:tx>
            <c:strRef>
              <c:f>Sayfa1!$D$1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Y1 grubu</c:v>
                </c:pt>
                <c:pt idx="1">
                  <c:v>Y2 grubu</c:v>
                </c:pt>
                <c:pt idx="2">
                  <c:v>Y3 grubu</c:v>
                </c:pt>
              </c:strCache>
            </c:strRef>
          </c:cat>
          <c:val>
            <c:numRef>
              <c:f>Sayfa1!$D$2:$D$4</c:f>
              <c:numCache>
                <c:formatCode>General</c:formatCode>
                <c:ptCount val="3"/>
                <c:pt idx="2">
                  <c:v>1</c:v>
                </c:pt>
              </c:numCache>
            </c:numRef>
          </c:val>
          <c:extLst>
            <c:ext xmlns:c16="http://schemas.microsoft.com/office/drawing/2014/chart" uri="{C3380CC4-5D6E-409C-BE32-E72D297353CC}">
              <c16:uniqueId val="{00000000-E8C1-4DC5-A2B7-73ED48095DD7}"/>
            </c:ext>
          </c:extLst>
        </c:ser>
        <c:ser>
          <c:idx val="3"/>
          <c:order val="3"/>
          <c:tx>
            <c:strRef>
              <c:f>Sayfa1!$E$1</c:f>
              <c:strCache>
                <c:ptCount val="1"/>
                <c:pt idx="0">
                  <c:v>2025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Y1 grubu</c:v>
                </c:pt>
                <c:pt idx="1">
                  <c:v>Y2 grubu</c:v>
                </c:pt>
                <c:pt idx="2">
                  <c:v>Y3 grubu</c:v>
                </c:pt>
              </c:strCache>
            </c:strRef>
          </c:cat>
          <c:val>
            <c:numRef>
              <c:f>Sayfa1!$E$2:$E$4</c:f>
              <c:numCache>
                <c:formatCode>General</c:formatCode>
                <c:ptCount val="3"/>
              </c:numCache>
            </c:numRef>
          </c:val>
          <c:extLst>
            <c:ext xmlns:c16="http://schemas.microsoft.com/office/drawing/2014/chart" uri="{C3380CC4-5D6E-409C-BE32-E72D297353CC}">
              <c16:uniqueId val="{00000001-EA14-4E18-99D2-8C44BC110E12}"/>
            </c:ext>
          </c:extLst>
        </c:ser>
        <c:dLbls>
          <c:dLblPos val="outEnd"/>
          <c:showLegendKey val="0"/>
          <c:showVal val="1"/>
          <c:showCatName val="0"/>
          <c:showSerName val="0"/>
          <c:showPercent val="0"/>
          <c:showBubbleSize val="0"/>
        </c:dLbls>
        <c:gapWidth val="219"/>
        <c:overlap val="-27"/>
        <c:axId val="380950752"/>
        <c:axId val="380951144"/>
      </c:barChart>
      <c:catAx>
        <c:axId val="38095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380951144"/>
        <c:crosses val="autoZero"/>
        <c:auto val="1"/>
        <c:lblAlgn val="ctr"/>
        <c:lblOffset val="100"/>
        <c:noMultiLvlLbl val="0"/>
      </c:catAx>
      <c:valAx>
        <c:axId val="380951144"/>
        <c:scaling>
          <c:orientation val="minMax"/>
        </c:scaling>
        <c:delete val="0"/>
        <c:axPos val="l"/>
        <c:majorGridlines>
          <c:spPr>
            <a:ln w="6350" cap="flat" cmpd="sng" algn="ctr">
              <a:solidFill>
                <a:schemeClr val="accent3"/>
              </a:solidFill>
              <a:prstDash val="solid"/>
              <a:miter lim="800000"/>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38095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solidFill>
        <a:schemeClr val="accent1"/>
      </a:solidFill>
    </a:ln>
    <a:effectLst/>
  </c:spPr>
  <c:txPr>
    <a:bodyPr/>
    <a:lstStyle/>
    <a:p>
      <a:pPr>
        <a:defRPr sz="1400" b="1">
          <a:solidFill>
            <a:schemeClr val="tx1"/>
          </a:solidFill>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90026246719164E-2"/>
          <c:y val="3.5742125984251971E-2"/>
          <c:w val="0.91512664041994751"/>
          <c:h val="0.69780407008122003"/>
        </c:manualLayout>
      </c:layout>
      <c:barChart>
        <c:barDir val="col"/>
        <c:grouping val="clustered"/>
        <c:varyColors val="0"/>
        <c:ser>
          <c:idx val="0"/>
          <c:order val="0"/>
          <c:tx>
            <c:strRef>
              <c:f>Sayfa1!$B$1</c:f>
              <c:strCache>
                <c:ptCount val="1"/>
                <c:pt idx="0">
                  <c:v>Denetlenen EKB sayısı (Yeni Bina)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Sayfa1!$A$2:$A$9</c:f>
              <c:numCache>
                <c:formatCode>General</c:formatCode>
                <c:ptCount val="8"/>
                <c:pt idx="0">
                  <c:v>2018</c:v>
                </c:pt>
                <c:pt idx="1">
                  <c:v>2019</c:v>
                </c:pt>
                <c:pt idx="2">
                  <c:v>2020</c:v>
                </c:pt>
                <c:pt idx="3">
                  <c:v>2021</c:v>
                </c:pt>
                <c:pt idx="4">
                  <c:v>2022</c:v>
                </c:pt>
                <c:pt idx="5">
                  <c:v>2023</c:v>
                </c:pt>
                <c:pt idx="6">
                  <c:v>2024</c:v>
                </c:pt>
                <c:pt idx="7">
                  <c:v>2025</c:v>
                </c:pt>
              </c:numCache>
            </c:numRef>
          </c:cat>
          <c:val>
            <c:numRef>
              <c:f>Sayfa1!$B$2:$B$9</c:f>
              <c:numCache>
                <c:formatCode>General</c:formatCode>
                <c:ptCount val="8"/>
                <c:pt idx="0">
                  <c:v>41</c:v>
                </c:pt>
                <c:pt idx="1">
                  <c:v>55</c:v>
                </c:pt>
                <c:pt idx="2">
                  <c:v>49</c:v>
                </c:pt>
                <c:pt idx="3">
                  <c:v>82</c:v>
                </c:pt>
                <c:pt idx="4">
                  <c:v>85</c:v>
                </c:pt>
                <c:pt idx="5">
                  <c:v>74</c:v>
                </c:pt>
                <c:pt idx="6">
                  <c:v>83</c:v>
                </c:pt>
                <c:pt idx="7">
                  <c:v>24</c:v>
                </c:pt>
              </c:numCache>
            </c:numRef>
          </c:val>
          <c:extLst>
            <c:ext xmlns:c16="http://schemas.microsoft.com/office/drawing/2014/chart" uri="{C3380CC4-5D6E-409C-BE32-E72D297353CC}">
              <c16:uniqueId val="{00000000-8F59-4C36-A8FB-D007461E03A7}"/>
            </c:ext>
          </c:extLst>
        </c:ser>
        <c:ser>
          <c:idx val="1"/>
          <c:order val="1"/>
          <c:tx>
            <c:strRef>
              <c:f>Sayfa1!$C$1</c:f>
              <c:strCache>
                <c:ptCount val="1"/>
                <c:pt idx="0">
                  <c:v>EKB düzenleme yetkisi  askıya alınan uzman sayısı (kişi)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Sayfa1!$A$2:$A$9</c:f>
              <c:numCache>
                <c:formatCode>General</c:formatCode>
                <c:ptCount val="8"/>
                <c:pt idx="0">
                  <c:v>2018</c:v>
                </c:pt>
                <c:pt idx="1">
                  <c:v>2019</c:v>
                </c:pt>
                <c:pt idx="2">
                  <c:v>2020</c:v>
                </c:pt>
                <c:pt idx="3">
                  <c:v>2021</c:v>
                </c:pt>
                <c:pt idx="4">
                  <c:v>2022</c:v>
                </c:pt>
                <c:pt idx="5">
                  <c:v>2023</c:v>
                </c:pt>
                <c:pt idx="6">
                  <c:v>2024</c:v>
                </c:pt>
                <c:pt idx="7">
                  <c:v>2025</c:v>
                </c:pt>
              </c:numCache>
            </c:numRef>
          </c:cat>
          <c:val>
            <c:numRef>
              <c:f>Sayfa1!$C$2:$C$9</c:f>
              <c:numCache>
                <c:formatCode>General</c:formatCode>
                <c:ptCount val="8"/>
                <c:pt idx="1">
                  <c:v>8</c:v>
                </c:pt>
                <c:pt idx="3">
                  <c:v>4</c:v>
                </c:pt>
                <c:pt idx="4">
                  <c:v>0</c:v>
                </c:pt>
                <c:pt idx="5">
                  <c:v>0</c:v>
                </c:pt>
                <c:pt idx="6">
                  <c:v>0</c:v>
                </c:pt>
              </c:numCache>
            </c:numRef>
          </c:val>
          <c:extLst>
            <c:ext xmlns:c16="http://schemas.microsoft.com/office/drawing/2014/chart" uri="{C3380CC4-5D6E-409C-BE32-E72D297353CC}">
              <c16:uniqueId val="{00000001-8F59-4C36-A8FB-D007461E03A7}"/>
            </c:ext>
          </c:extLst>
        </c:ser>
        <c:dLbls>
          <c:showLegendKey val="0"/>
          <c:showVal val="0"/>
          <c:showCatName val="0"/>
          <c:showSerName val="0"/>
          <c:showPercent val="0"/>
          <c:showBubbleSize val="0"/>
        </c:dLbls>
        <c:gapWidth val="219"/>
        <c:overlap val="-27"/>
        <c:axId val="384480664"/>
        <c:axId val="384485760"/>
      </c:barChart>
      <c:catAx>
        <c:axId val="38448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384485760"/>
        <c:crosses val="autoZero"/>
        <c:auto val="1"/>
        <c:lblAlgn val="ctr"/>
        <c:lblOffset val="100"/>
        <c:noMultiLvlLbl val="0"/>
      </c:catAx>
      <c:valAx>
        <c:axId val="384485760"/>
        <c:scaling>
          <c:orientation val="minMax"/>
        </c:scaling>
        <c:delete val="0"/>
        <c:axPos val="l"/>
        <c:majorGridlines>
          <c:spPr>
            <a:ln w="6350" cap="flat" cmpd="sng" algn="ctr">
              <a:solidFill>
                <a:schemeClr val="accent3"/>
              </a:solidFill>
              <a:prstDash val="solid"/>
              <a:miter lim="800000"/>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384480664"/>
        <c:crosses val="autoZero"/>
        <c:crossBetween val="between"/>
      </c:valAx>
      <c:spPr>
        <a:noFill/>
        <a:ln>
          <a:noFill/>
        </a:ln>
        <a:effectLst/>
      </c:spPr>
    </c:plotArea>
    <c:legend>
      <c:legendPos val="b"/>
      <c:layout>
        <c:manualLayout>
          <c:xMode val="edge"/>
          <c:yMode val="edge"/>
          <c:x val="0.13054834185090544"/>
          <c:y val="0.84868396218234055"/>
          <c:w val="0.73890331629818906"/>
          <c:h val="0.1370471004792700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solidFill>
        <a:schemeClr val="accent1"/>
      </a:solidFill>
    </a:ln>
    <a:effectLst/>
  </c:spPr>
  <c:txPr>
    <a:bodyPr/>
    <a:lstStyle/>
    <a:p>
      <a:pPr>
        <a:defRPr sz="1400" b="1">
          <a:solidFill>
            <a:schemeClr val="tx1"/>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8C1755-3AC6-4977-9E85-D2343B0200C6}" type="datetimeFigureOut">
              <a:rPr lang="tr-TR" smtClean="0"/>
              <a:t>16.07.2025</a:t>
            </a:fld>
            <a:endParaRPr lang="tr-TR"/>
          </a:p>
        </p:txBody>
      </p:sp>
      <p:sp>
        <p:nvSpPr>
          <p:cNvPr id="4" name="Slayt Görüntüsü Yer Tutucusu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BB5D29-07F9-4A0B-ACF7-A33A66F2DC53}" type="slidenum">
              <a:rPr lang="tr-TR" smtClean="0"/>
              <a:t>‹#›</a:t>
            </a:fld>
            <a:endParaRPr lang="tr-TR"/>
          </a:p>
        </p:txBody>
      </p:sp>
    </p:spTree>
    <p:extLst>
      <p:ext uri="{BB962C8B-B14F-4D97-AF65-F5344CB8AC3E}">
        <p14:creationId xmlns:p14="http://schemas.microsoft.com/office/powerpoint/2010/main" val="343895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1</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8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2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3</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23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4</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5</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56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7</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66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8</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01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9</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00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10</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6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40924" rtl="0" eaLnBrk="1" fontAlgn="auto" latinLnBrk="0" hangingPunct="1">
              <a:lnSpc>
                <a:spcPct val="100000"/>
              </a:lnSpc>
              <a:spcBef>
                <a:spcPts val="0"/>
              </a:spcBef>
              <a:spcAft>
                <a:spcPts val="0"/>
              </a:spcAft>
              <a:buClrTx/>
              <a:buSzTx/>
              <a:buFontTx/>
              <a:buNone/>
              <a:tabLst/>
              <a:defRPr/>
            </a:pPr>
            <a:fld id="{B945ECE6-09D3-4965-86FC-51B704948C1A}" type="slidenum">
              <a:rPr kumimoji="0" lang="tr-T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924" rtl="0" eaLnBrk="1" fontAlgn="auto" latinLnBrk="0" hangingPunct="1">
                <a:lnSpc>
                  <a:spcPct val="100000"/>
                </a:lnSpc>
                <a:spcBef>
                  <a:spcPts val="0"/>
                </a:spcBef>
                <a:spcAft>
                  <a:spcPts val="0"/>
                </a:spcAft>
                <a:buClrTx/>
                <a:buSzTx/>
                <a:buFontTx/>
                <a:buNone/>
                <a:tabLst/>
                <a:defRPr/>
              </a:pPr>
              <a:t>11</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ECAA765-B5A8-40CD-8E79-35E777100312}" type="datetime1">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5948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07E533-0295-40E4-A0CD-54F1447C7C75}" type="datetime1">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47281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7D8F9C-15F3-46C3-AF48-41B6CFC09A5A}" type="datetime1">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165746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10B7C750-475A-43DD-90C8-AAA6D10C1F8D}" type="slidenum">
              <a:rPr lang="tr-TR" smtClean="0">
                <a:solidFill>
                  <a:srgbClr val="073E87"/>
                </a:solidFill>
              </a:rPr>
              <a:pPr>
                <a:defRPr/>
              </a:pPr>
              <a:t>‹#›</a:t>
            </a:fld>
            <a:endParaRPr lang="tr-TR">
              <a:solidFill>
                <a:srgbClr val="073E87"/>
              </a:solidFill>
            </a:endParaRPr>
          </a:p>
        </p:txBody>
      </p:sp>
    </p:spTree>
    <p:extLst>
      <p:ext uri="{BB962C8B-B14F-4D97-AF65-F5344CB8AC3E}">
        <p14:creationId xmlns:p14="http://schemas.microsoft.com/office/powerpoint/2010/main" val="24990844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304365" y="365127"/>
            <a:ext cx="6925235" cy="1325563"/>
          </a:xfrm>
        </p:spPr>
        <p:txBody>
          <a:bodyPr>
            <a:normAutofit/>
          </a:bodyPr>
          <a:lstStyle>
            <a:lvl1pPr>
              <a:defRPr sz="3200" b="1"/>
            </a:lvl1p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02262D-743B-456B-9F3C-FE7E9D57B8DB}" type="datetime1">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577227" y="6475996"/>
            <a:ext cx="2228850" cy="365125"/>
          </a:xfrm>
        </p:spPr>
        <p:txBody>
          <a:bodyPr/>
          <a:lstStyle>
            <a:lvl1pPr>
              <a:defRPr b="0">
                <a:solidFill>
                  <a:schemeClr val="tx1"/>
                </a:solidFill>
              </a:defRPr>
            </a:lvl1pPr>
          </a:lstStyle>
          <a:p>
            <a:fld id="{76C84C40-1D4C-43CD-BFE1-F70BBED995BD}" type="slidenum">
              <a:rPr lang="tr-TR" smtClean="0"/>
              <a:pPr/>
              <a:t>‹#›</a:t>
            </a:fld>
            <a:endParaRPr lang="tr-TR" dirty="0"/>
          </a:p>
        </p:txBody>
      </p:sp>
    </p:spTree>
    <p:extLst>
      <p:ext uri="{BB962C8B-B14F-4D97-AF65-F5344CB8AC3E}">
        <p14:creationId xmlns:p14="http://schemas.microsoft.com/office/powerpoint/2010/main" val="128132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70A23D3-AB49-4B1F-B5CB-2C1179C84E21}" type="datetime1">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252476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16F82F4-E6EE-4969-8EA8-D660408F5A34}" type="datetime1">
              <a:rPr lang="tr-TR" smtClean="0"/>
              <a:t>16.07.2025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212033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148F413-F8D9-46E9-954D-FD23848F4004}" type="datetime1">
              <a:rPr lang="tr-TR" smtClean="0"/>
              <a:t>16.07.2025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208716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a:xfrm>
            <a:off x="151198" y="6356352"/>
            <a:ext cx="2228850" cy="365125"/>
          </a:xfrm>
        </p:spPr>
        <p:txBody>
          <a:bodyPr/>
          <a:lstStyle/>
          <a:p>
            <a:fld id="{B7C79199-5CFF-4401-830D-E7922DC7059A}" type="datetime1">
              <a:rPr lang="tr-TR" smtClean="0"/>
              <a:t>16.07.2025</a:t>
            </a:fld>
            <a:endParaRPr lang="tr-TR" dirty="0"/>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525953" y="6356352"/>
            <a:ext cx="2228850" cy="365125"/>
          </a:xfrm>
        </p:spPr>
        <p:txBody>
          <a:bodyPr/>
          <a:lstStyle/>
          <a:p>
            <a:fld id="{76C84C40-1D4C-43CD-BFE1-F70BBED995BD}" type="slidenum">
              <a:rPr lang="tr-TR" smtClean="0"/>
              <a:t>‹#›</a:t>
            </a:fld>
            <a:endParaRPr lang="tr-TR" dirty="0"/>
          </a:p>
        </p:txBody>
      </p:sp>
    </p:spTree>
    <p:extLst>
      <p:ext uri="{BB962C8B-B14F-4D97-AF65-F5344CB8AC3E}">
        <p14:creationId xmlns:p14="http://schemas.microsoft.com/office/powerpoint/2010/main" val="415770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289" y="6356350"/>
            <a:ext cx="2228850" cy="365125"/>
          </a:xfrm>
        </p:spPr>
        <p:txBody>
          <a:bodyPr/>
          <a:lstStyle/>
          <a:p>
            <a:fld id="{AB1EB060-CE3F-4D88-A185-EFF16BAFEB5C}" type="datetime1">
              <a:rPr lang="tr-TR" smtClean="0"/>
              <a:t>16.07.2025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508861" y="6356351"/>
            <a:ext cx="2228850" cy="365125"/>
          </a:xfrm>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315372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1706F6A-FEE0-43B8-A415-9A5840682CE3}" type="datetime1">
              <a:rPr lang="tr-TR" smtClean="0"/>
              <a:t>16.07.2025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174658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EBE4FF0-0143-420C-A512-37DAA1F09EE3}" type="datetime1">
              <a:rPr lang="tr-TR" smtClean="0"/>
              <a:t>16.07.2025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C84C40-1D4C-43CD-BFE1-F70BBED995BD}" type="slidenum">
              <a:rPr lang="tr-TR" smtClean="0"/>
              <a:t>‹#›</a:t>
            </a:fld>
            <a:endParaRPr lang="tr-TR"/>
          </a:p>
        </p:txBody>
      </p:sp>
    </p:spTree>
    <p:extLst>
      <p:ext uri="{BB962C8B-B14F-4D97-AF65-F5344CB8AC3E}">
        <p14:creationId xmlns:p14="http://schemas.microsoft.com/office/powerpoint/2010/main" val="177787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155C7-3EED-4884-A7BF-4328E2649FF9}" type="datetime1">
              <a:rPr lang="tr-TR" smtClean="0"/>
              <a:t>16.07.2025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589"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84C40-1D4C-43CD-BFE1-F70BBED995BD}" type="slidenum">
              <a:rPr lang="tr-TR" smtClean="0"/>
              <a:t>‹#›</a:t>
            </a:fld>
            <a:endParaRPr lang="tr-TR"/>
          </a:p>
        </p:txBody>
      </p:sp>
    </p:spTree>
    <p:extLst>
      <p:ext uri="{BB962C8B-B14F-4D97-AF65-F5344CB8AC3E}">
        <p14:creationId xmlns:p14="http://schemas.microsoft.com/office/powerpoint/2010/main" val="30565336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emf"/><Relationship Id="rId4" Type="http://schemas.openxmlformats.org/officeDocument/2006/relationships/package" Target="../embeddings/Microsoft_Excel_Worksheet.xlsx"/><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Microsoft_Excel_Worksheet3.xlsx"/><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156592-0318-765A-3078-B7474626A27A}"/>
              </a:ext>
            </a:extLst>
          </p:cNvPr>
          <p:cNvSpPr>
            <a:spLocks noGrp="1"/>
          </p:cNvSpPr>
          <p:nvPr>
            <p:ph type="title"/>
          </p:nvPr>
        </p:nvSpPr>
        <p:spPr>
          <a:xfrm>
            <a:off x="1289785" y="365127"/>
            <a:ext cx="6949440" cy="1325563"/>
          </a:xfrm>
        </p:spPr>
        <p:txBody>
          <a:bodyPr>
            <a:normAutofit/>
          </a:bodyPr>
          <a:lstStyle/>
          <a:p>
            <a:r>
              <a:rPr lang="tr-TR" sz="3200" b="1" dirty="0"/>
              <a:t>Yapı Denetimi Şube Müdürlüğü</a:t>
            </a:r>
          </a:p>
        </p:txBody>
      </p:sp>
      <p:sp>
        <p:nvSpPr>
          <p:cNvPr id="3" name="İçerik Yer Tutucusu 2">
            <a:extLst>
              <a:ext uri="{FF2B5EF4-FFF2-40B4-BE49-F238E27FC236}">
                <a16:creationId xmlns:a16="http://schemas.microsoft.com/office/drawing/2014/main" id="{7133D365-611E-7578-B5C5-5C1F08A10DE7}"/>
              </a:ext>
            </a:extLst>
          </p:cNvPr>
          <p:cNvSpPr>
            <a:spLocks noGrp="1"/>
          </p:cNvSpPr>
          <p:nvPr>
            <p:ph sz="half" idx="1"/>
          </p:nvPr>
        </p:nvSpPr>
        <p:spPr>
          <a:xfrm>
            <a:off x="462708" y="1658047"/>
            <a:ext cx="4570620" cy="4884051"/>
          </a:xfrm>
        </p:spPr>
        <p:txBody>
          <a:bodyPr>
            <a:normAutofit/>
          </a:bodyPr>
          <a:lstStyle/>
          <a:p>
            <a:r>
              <a:rPr lang="tr-TR" sz="1600" b="1" dirty="0"/>
              <a:t>4708 sayılı Yapı Denetimi Hakkında Kanun Kapsamı</a:t>
            </a:r>
          </a:p>
          <a:p>
            <a:r>
              <a:rPr lang="tr-TR" sz="1600" b="1" dirty="0"/>
              <a:t>Yapı Denetim Kuruluşu İstatistikleri</a:t>
            </a:r>
          </a:p>
          <a:p>
            <a:r>
              <a:rPr lang="tr-TR" sz="1600" b="1" dirty="0"/>
              <a:t>Yapımı Devam Eden (Güncel) İşlerin İdarelere Dağılımı</a:t>
            </a:r>
          </a:p>
          <a:p>
            <a:r>
              <a:rPr lang="tr-TR" sz="1600" b="1" dirty="0"/>
              <a:t>Yapı Denetim Kuruluşu Denetimleri</a:t>
            </a:r>
          </a:p>
          <a:p>
            <a:r>
              <a:rPr lang="tr-TR" sz="1600" b="1" dirty="0"/>
              <a:t>Yapı Denetim Sistemi (YDS)</a:t>
            </a:r>
          </a:p>
          <a:p>
            <a:pPr marL="0" indent="0">
              <a:buNone/>
            </a:pPr>
            <a:endParaRPr lang="tr-TR" sz="1600" b="1" dirty="0"/>
          </a:p>
          <a:p>
            <a:endParaRPr lang="tr-TR" sz="1600" b="1" dirty="0"/>
          </a:p>
        </p:txBody>
      </p:sp>
      <p:sp>
        <p:nvSpPr>
          <p:cNvPr id="6" name="İçerik Yer Tutucusu 5"/>
          <p:cNvSpPr>
            <a:spLocks noGrp="1"/>
          </p:cNvSpPr>
          <p:nvPr>
            <p:ph sz="half" idx="2"/>
          </p:nvPr>
        </p:nvSpPr>
        <p:spPr>
          <a:xfrm>
            <a:off x="5146992" y="1658047"/>
            <a:ext cx="4558867" cy="4351338"/>
          </a:xfrm>
        </p:spPr>
        <p:txBody>
          <a:bodyPr>
            <a:noAutofit/>
          </a:bodyPr>
          <a:lstStyle/>
          <a:p>
            <a:r>
              <a:rPr lang="tr-TR" sz="1600" b="1" dirty="0">
                <a:ea typeface="Times New Roman" panose="02020603050405020304" pitchFamily="18" charset="0"/>
              </a:rPr>
              <a:t>Yapı Müteahhitlerinin Sınıflandırılması </a:t>
            </a:r>
            <a:br>
              <a:rPr lang="tr-TR" sz="1600" b="1" dirty="0">
                <a:ea typeface="Times New Roman" panose="02020603050405020304" pitchFamily="18" charset="0"/>
              </a:rPr>
            </a:br>
            <a:r>
              <a:rPr lang="tr-TR" sz="1600" b="1" dirty="0">
                <a:ea typeface="Times New Roman" panose="02020603050405020304" pitchFamily="18" charset="0"/>
              </a:rPr>
              <a:t>ve Kayıtlarının Tutulması</a:t>
            </a:r>
            <a:endParaRPr lang="tr-TR" sz="1600" b="1" dirty="0"/>
          </a:p>
          <a:p>
            <a:r>
              <a:rPr lang="tr-TR" sz="1600" b="1" dirty="0"/>
              <a:t>Yapı Müteahhitliği Geçici Yapı Müteahhitliği</a:t>
            </a:r>
          </a:p>
          <a:p>
            <a:r>
              <a:rPr lang="tr-TR" sz="1600" b="1" dirty="0"/>
              <a:t>Yapı Müteahhitliği Belge Sayıları</a:t>
            </a:r>
          </a:p>
          <a:p>
            <a:r>
              <a:rPr lang="tr-TR" sz="1600" b="1" dirty="0"/>
              <a:t>Yıkım Müteahhitliği Belge Sayıları</a:t>
            </a:r>
          </a:p>
          <a:p>
            <a:r>
              <a:rPr lang="tr-TR" sz="1600" b="1" dirty="0"/>
              <a:t>Enerji Kimlik Belgesi Denetimleri  (EKB) </a:t>
            </a:r>
          </a:p>
          <a:p>
            <a:r>
              <a:rPr lang="tr-TR" sz="1600" b="1" dirty="0"/>
              <a:t>Enerji Kimlik Belgesi</a:t>
            </a:r>
          </a:p>
          <a:p>
            <a:r>
              <a:rPr lang="tr-TR" sz="1600" b="1" dirty="0"/>
              <a:t>Enerji Kimlik Belgesi (EKB) </a:t>
            </a:r>
            <a:r>
              <a:rPr lang="tr-TR" sz="1400" b="1" dirty="0"/>
              <a:t>Sayıları</a:t>
            </a:r>
            <a:r>
              <a:rPr lang="tr-TR" sz="1600" b="1" dirty="0"/>
              <a:t> </a:t>
            </a:r>
          </a:p>
          <a:p>
            <a:r>
              <a:rPr lang="tr-TR" sz="1600" b="1" dirty="0"/>
              <a:t>Enerji Kimlik Belgesi Denetimleri  (EKB) </a:t>
            </a:r>
          </a:p>
        </p:txBody>
      </p:sp>
      <p:sp>
        <p:nvSpPr>
          <p:cNvPr id="7" name="Slayt Numarası Yer Tutucusu 3"/>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k: Sola Bükülü 4">
            <a:hlinkClick r:id="rId3" action="ppaction://hlinksldjump"/>
            <a:extLst>
              <a:ext uri="{FF2B5EF4-FFF2-40B4-BE49-F238E27FC236}">
                <a16:creationId xmlns:a16="http://schemas.microsoft.com/office/drawing/2014/main" id="{D888DE4E-A439-B4B4-16DF-C9829712DCD3}"/>
              </a:ext>
            </a:extLst>
          </p:cNvPr>
          <p:cNvSpPr/>
          <p:nvPr/>
        </p:nvSpPr>
        <p:spPr>
          <a:xfrm>
            <a:off x="206188" y="6356352"/>
            <a:ext cx="385202" cy="36512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Metin kutusu 9"/>
          <p:cNvSpPr txBox="1"/>
          <p:nvPr/>
        </p:nvSpPr>
        <p:spPr>
          <a:xfrm>
            <a:off x="2870331" y="6119336"/>
            <a:ext cx="4165338"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white"/>
                </a:solidFill>
                <a:effectLst/>
                <a:uLnTx/>
                <a:uFillTx/>
                <a:latin typeface="Calibri" panose="020F0502020204030204"/>
              </a:defRPr>
            </a:lvl1pPr>
          </a:lstStyle>
          <a:p>
            <a:r>
              <a:rPr lang="tr-TR" dirty="0"/>
              <a:t>Birim Personel Sayısı</a:t>
            </a:r>
          </a:p>
          <a:p>
            <a:r>
              <a:rPr lang="tr-TR" dirty="0"/>
              <a:t>Şube Müdürü Dahil Teknik Personel Sayısı</a:t>
            </a:r>
          </a:p>
          <a:p>
            <a:r>
              <a:rPr lang="tr-TR" b="1" dirty="0"/>
              <a:t>12</a:t>
            </a:r>
          </a:p>
        </p:txBody>
      </p:sp>
    </p:spTree>
    <p:extLst>
      <p:ext uri="{BB962C8B-B14F-4D97-AF65-F5344CB8AC3E}">
        <p14:creationId xmlns:p14="http://schemas.microsoft.com/office/powerpoint/2010/main" val="144270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Yapı Müteahhitliği Belge Sayıları</a:t>
            </a:r>
          </a:p>
        </p:txBody>
      </p:sp>
      <p:sp>
        <p:nvSpPr>
          <p:cNvPr id="7" name="Dikdörtgen 6"/>
          <p:cNvSpPr/>
          <p:nvPr/>
        </p:nvSpPr>
        <p:spPr>
          <a:xfrm>
            <a:off x="4350127" y="1757974"/>
            <a:ext cx="4916473" cy="11695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2025  yılında 65 adet Yapı Müteahhidinin grup tayini yapılmıştır.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227" y="4353047"/>
            <a:ext cx="2192261" cy="2180975"/>
          </a:xfrm>
          <a:prstGeom prst="rect">
            <a:avLst/>
          </a:prstGeom>
        </p:spPr>
      </p:pic>
      <p:sp>
        <p:nvSpPr>
          <p:cNvPr id="13" name="Metin kutusu 12">
            <a:extLst>
              <a:ext uri="{FF2B5EF4-FFF2-40B4-BE49-F238E27FC236}">
                <a16:creationId xmlns:a16="http://schemas.microsoft.com/office/drawing/2014/main" id="{09BE02CE-3E5F-584B-3647-58B8FC452D18}"/>
              </a:ext>
            </a:extLst>
          </p:cNvPr>
          <p:cNvSpPr txBox="1"/>
          <p:nvPr/>
        </p:nvSpPr>
        <p:spPr>
          <a:xfrm>
            <a:off x="0" y="6574774"/>
            <a:ext cx="17988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:30/06/2025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Metin kutusu 13">
            <a:extLst>
              <a:ext uri="{FF2B5EF4-FFF2-40B4-BE49-F238E27FC236}">
                <a16:creationId xmlns:a16="http://schemas.microsoft.com/office/drawing/2014/main" id="{3E54BFC1-24EF-083C-D4DE-DCB0448AD132}"/>
              </a:ext>
            </a:extLst>
          </p:cNvPr>
          <p:cNvSpPr txBox="1"/>
          <p:nvPr/>
        </p:nvSpPr>
        <p:spPr>
          <a:xfrm>
            <a:off x="3516235"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4" name="Tablo 3">
            <a:extLst>
              <a:ext uri="{FF2B5EF4-FFF2-40B4-BE49-F238E27FC236}">
                <a16:creationId xmlns:a16="http://schemas.microsoft.com/office/drawing/2014/main" id="{1D421772-2F57-4D69-A66D-F61E5DE7036C}"/>
              </a:ext>
            </a:extLst>
          </p:cNvPr>
          <p:cNvGraphicFramePr>
            <a:graphicFrameLocks noGrp="1"/>
          </p:cNvGraphicFramePr>
          <p:nvPr>
            <p:extLst>
              <p:ext uri="{D42A27DB-BD31-4B8C-83A1-F6EECF244321}">
                <p14:modId xmlns:p14="http://schemas.microsoft.com/office/powerpoint/2010/main" val="2150045684"/>
              </p:ext>
            </p:extLst>
          </p:nvPr>
        </p:nvGraphicFramePr>
        <p:xfrm>
          <a:off x="606370" y="1878736"/>
          <a:ext cx="3548380" cy="4043978"/>
        </p:xfrm>
        <a:graphic>
          <a:graphicData uri="http://schemas.openxmlformats.org/drawingml/2006/table">
            <a:tbl>
              <a:tblPr bandRow="1">
                <a:tableStyleId>{5C22544A-7EE6-4342-B048-85BDC9FD1C3A}</a:tableStyleId>
              </a:tblPr>
              <a:tblGrid>
                <a:gridCol w="1336557">
                  <a:extLst>
                    <a:ext uri="{9D8B030D-6E8A-4147-A177-3AD203B41FA5}">
                      <a16:colId xmlns:a16="http://schemas.microsoft.com/office/drawing/2014/main" val="1210833647"/>
                    </a:ext>
                  </a:extLst>
                </a:gridCol>
                <a:gridCol w="2211823">
                  <a:extLst>
                    <a:ext uri="{9D8B030D-6E8A-4147-A177-3AD203B41FA5}">
                      <a16:colId xmlns:a16="http://schemas.microsoft.com/office/drawing/2014/main" val="1711004039"/>
                    </a:ext>
                  </a:extLst>
                </a:gridCol>
              </a:tblGrid>
              <a:tr h="468040">
                <a:tc>
                  <a:txBody>
                    <a:bodyPr/>
                    <a:lstStyle/>
                    <a:p>
                      <a:pPr algn="ctr" rtl="0" fontAlgn="ctr"/>
                      <a:r>
                        <a:rPr lang="tr-TR" sz="1600" b="1" kern="1200" dirty="0">
                          <a:solidFill>
                            <a:srgbClr val="FFFFFF"/>
                          </a:solidFill>
                          <a:effectLst/>
                          <a:latin typeface="Calibri" panose="020F0502020204030204" pitchFamily="34" charset="0"/>
                          <a:cs typeface="Calibri" panose="020F0502020204030204" pitchFamily="34" charset="0"/>
                        </a:rPr>
                        <a:t>Karar Grup Tipi</a:t>
                      </a:r>
                    </a:p>
                  </a:txBody>
                  <a:tcPr marL="9028" marR="9028" marT="9028" marB="0" anchor="ctr">
                    <a:solidFill>
                      <a:srgbClr val="C00000"/>
                    </a:solidFill>
                  </a:tcPr>
                </a:tc>
                <a:tc>
                  <a:txBody>
                    <a:bodyPr/>
                    <a:lstStyle/>
                    <a:p>
                      <a:pPr algn="ctr" rtl="0" fontAlgn="ctr"/>
                      <a:r>
                        <a:rPr lang="tr-TR" sz="1600" b="1" kern="1200" dirty="0">
                          <a:solidFill>
                            <a:srgbClr val="FFFFFF"/>
                          </a:solidFill>
                          <a:effectLst/>
                          <a:latin typeface="Calibri" panose="020F0502020204030204" pitchFamily="34" charset="0"/>
                          <a:cs typeface="Calibri" panose="020F0502020204030204" pitchFamily="34" charset="0"/>
                        </a:rPr>
                        <a:t>Karar Grup Sayısı</a:t>
                      </a:r>
                      <a:br>
                        <a:rPr lang="tr-TR" sz="1600" b="1" kern="1200" dirty="0">
                          <a:solidFill>
                            <a:srgbClr val="FFFFFF"/>
                          </a:solidFill>
                          <a:effectLst/>
                          <a:latin typeface="Calibri" panose="020F0502020204030204" pitchFamily="34" charset="0"/>
                          <a:cs typeface="Calibri" panose="020F0502020204030204" pitchFamily="34" charset="0"/>
                        </a:rPr>
                      </a:br>
                      <a:r>
                        <a:rPr lang="tr-TR" sz="1600" b="1" kern="1200" dirty="0">
                          <a:solidFill>
                            <a:srgbClr val="FFFFFF"/>
                          </a:solidFill>
                          <a:effectLst/>
                          <a:latin typeface="Calibri" panose="020F0502020204030204" pitchFamily="34" charset="0"/>
                          <a:cs typeface="Calibri" panose="020F0502020204030204" pitchFamily="34" charset="0"/>
                        </a:rPr>
                        <a:t>(2025 Yılı)</a:t>
                      </a:r>
                    </a:p>
                  </a:txBody>
                  <a:tcPr marL="9028" marR="9028" marT="9028" marB="0" anchor="ctr">
                    <a:solidFill>
                      <a:srgbClr val="C00000"/>
                    </a:solidFill>
                  </a:tcPr>
                </a:tc>
                <a:extLst>
                  <a:ext uri="{0D108BD9-81ED-4DB2-BD59-A6C34878D82A}">
                    <a16:rowId xmlns:a16="http://schemas.microsoft.com/office/drawing/2014/main" val="2074323029"/>
                  </a:ext>
                </a:extLst>
              </a:tr>
              <a:tr h="221172">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A</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1183900081"/>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B</a:t>
                      </a:r>
                    </a:p>
                  </a:txBody>
                  <a:tcPr marL="9028" marR="9028" marT="9028" marB="0" anchor="ctr"/>
                </a:tc>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1537023975"/>
                  </a:ext>
                </a:extLst>
              </a:tr>
              <a:tr h="221172">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B1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350386446"/>
                  </a:ext>
                </a:extLst>
              </a:tr>
              <a:tr h="221172">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C</a:t>
                      </a:r>
                    </a:p>
                  </a:txBody>
                  <a:tcPr marL="9028" marR="9028" marT="9028" marB="0" anchor="ctr"/>
                </a:tc>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1802880292"/>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C1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287775866"/>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D</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2896368584"/>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D1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1</a:t>
                      </a:r>
                    </a:p>
                  </a:txBody>
                  <a:tcPr marL="9028" marR="9028" marT="9028" marB="0" anchor="ctr"/>
                </a:tc>
                <a:extLst>
                  <a:ext uri="{0D108BD9-81ED-4DB2-BD59-A6C34878D82A}">
                    <a16:rowId xmlns:a16="http://schemas.microsoft.com/office/drawing/2014/main" val="3970361312"/>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E</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1</a:t>
                      </a:r>
                    </a:p>
                  </a:txBody>
                  <a:tcPr marL="9028" marR="9028" marT="9028" marB="0" anchor="ctr"/>
                </a:tc>
                <a:extLst>
                  <a:ext uri="{0D108BD9-81ED-4DB2-BD59-A6C34878D82A}">
                    <a16:rowId xmlns:a16="http://schemas.microsoft.com/office/drawing/2014/main" val="3863094578"/>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E1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5</a:t>
                      </a:r>
                    </a:p>
                  </a:txBody>
                  <a:tcPr marL="9028" marR="9028" marT="9028" marB="0" anchor="ctr"/>
                </a:tc>
                <a:extLst>
                  <a:ext uri="{0D108BD9-81ED-4DB2-BD59-A6C34878D82A}">
                    <a16:rowId xmlns:a16="http://schemas.microsoft.com/office/drawing/2014/main" val="3996371525"/>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F</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5</a:t>
                      </a:r>
                    </a:p>
                  </a:txBody>
                  <a:tcPr marL="9028" marR="9028" marT="9028" marB="0" anchor="ctr"/>
                </a:tc>
                <a:extLst>
                  <a:ext uri="{0D108BD9-81ED-4DB2-BD59-A6C34878D82A}">
                    <a16:rowId xmlns:a16="http://schemas.microsoft.com/office/drawing/2014/main" val="750517609"/>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F1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1</a:t>
                      </a:r>
                    </a:p>
                  </a:txBody>
                  <a:tcPr marL="9028" marR="9028" marT="9028" marB="0" anchor="ctr"/>
                </a:tc>
                <a:extLst>
                  <a:ext uri="{0D108BD9-81ED-4DB2-BD59-A6C34878D82A}">
                    <a16:rowId xmlns:a16="http://schemas.microsoft.com/office/drawing/2014/main" val="3983188517"/>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G</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8</a:t>
                      </a:r>
                    </a:p>
                  </a:txBody>
                  <a:tcPr marL="9028" marR="9028" marT="9028" marB="0" anchor="ctr"/>
                </a:tc>
                <a:extLst>
                  <a:ext uri="{0D108BD9-81ED-4DB2-BD59-A6C34878D82A}">
                    <a16:rowId xmlns:a16="http://schemas.microsoft.com/office/drawing/2014/main" val="636718410"/>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G1</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0</a:t>
                      </a:r>
                    </a:p>
                  </a:txBody>
                  <a:tcPr marL="9028" marR="9028" marT="9028" marB="0" anchor="ctr"/>
                </a:tc>
                <a:extLst>
                  <a:ext uri="{0D108BD9-81ED-4DB2-BD59-A6C34878D82A}">
                    <a16:rowId xmlns:a16="http://schemas.microsoft.com/office/drawing/2014/main" val="722044352"/>
                  </a:ext>
                </a:extLst>
              </a:tr>
              <a:tr h="221172">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H</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44</a:t>
                      </a:r>
                    </a:p>
                  </a:txBody>
                  <a:tcPr marL="9028" marR="9028" marT="9028" marB="0" anchor="ctr"/>
                </a:tc>
                <a:extLst>
                  <a:ext uri="{0D108BD9-81ED-4DB2-BD59-A6C34878D82A}">
                    <a16:rowId xmlns:a16="http://schemas.microsoft.com/office/drawing/2014/main" val="1946624619"/>
                  </a:ext>
                </a:extLst>
              </a:tr>
              <a:tr h="433838">
                <a:tc>
                  <a:txBody>
                    <a:bodyPr/>
                    <a:lstStyle/>
                    <a:p>
                      <a:pPr algn="ctr" rtl="0" fontAlgn="ctr"/>
                      <a:r>
                        <a:rPr lang="tr-TR" sz="1400" b="1" kern="1200">
                          <a:solidFill>
                            <a:srgbClr val="44546A"/>
                          </a:solidFill>
                          <a:effectLst/>
                          <a:latin typeface="Calibri" panose="020F0502020204030204" pitchFamily="34" charset="0"/>
                          <a:cs typeface="Calibri" panose="020F0502020204030204" pitchFamily="34" charset="0"/>
                        </a:rPr>
                        <a:t>Toplam</a:t>
                      </a:r>
                    </a:p>
                  </a:txBody>
                  <a:tcPr marL="9028" marR="9028" marT="9028" marB="0" anchor="ctr"/>
                </a:tc>
                <a:tc>
                  <a:txBody>
                    <a:bodyPr/>
                    <a:lstStyle/>
                    <a:p>
                      <a:pPr algn="ctr" rtl="0" fontAlgn="ctr"/>
                      <a:r>
                        <a:rPr lang="tr-TR" sz="1400" b="1" kern="1200" dirty="0">
                          <a:solidFill>
                            <a:srgbClr val="44546A"/>
                          </a:solidFill>
                          <a:effectLst/>
                          <a:latin typeface="Calibri" panose="020F0502020204030204" pitchFamily="34" charset="0"/>
                          <a:cs typeface="Calibri" panose="020F0502020204030204" pitchFamily="34" charset="0"/>
                        </a:rPr>
                        <a:t>65</a:t>
                      </a:r>
                    </a:p>
                  </a:txBody>
                  <a:tcPr marL="9028" marR="9028" marT="9028" marB="0" anchor="ctr"/>
                </a:tc>
                <a:extLst>
                  <a:ext uri="{0D108BD9-81ED-4DB2-BD59-A6C34878D82A}">
                    <a16:rowId xmlns:a16="http://schemas.microsoft.com/office/drawing/2014/main" val="3610081481"/>
                  </a:ext>
                </a:extLst>
              </a:tr>
            </a:tbl>
          </a:graphicData>
        </a:graphic>
      </p:graphicFrame>
      <p:graphicFrame>
        <p:nvGraphicFramePr>
          <p:cNvPr id="12" name="Grafik 11">
            <a:extLst>
              <a:ext uri="{FF2B5EF4-FFF2-40B4-BE49-F238E27FC236}">
                <a16:creationId xmlns:a16="http://schemas.microsoft.com/office/drawing/2014/main" id="{90C475E0-6B35-4B64-ACA1-509D336B18A9}"/>
              </a:ext>
            </a:extLst>
          </p:cNvPr>
          <p:cNvGraphicFramePr>
            <a:graphicFrameLocks/>
          </p:cNvGraphicFramePr>
          <p:nvPr>
            <p:extLst>
              <p:ext uri="{D42A27DB-BD31-4B8C-83A1-F6EECF244321}">
                <p14:modId xmlns:p14="http://schemas.microsoft.com/office/powerpoint/2010/main" val="2957791917"/>
              </p:ext>
            </p:extLst>
          </p:nvPr>
        </p:nvGraphicFramePr>
        <p:xfrm>
          <a:off x="4092892" y="255887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906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ik 11"/>
          <p:cNvGraphicFramePr/>
          <p:nvPr>
            <p:extLst>
              <p:ext uri="{D42A27DB-BD31-4B8C-83A1-F6EECF244321}">
                <p14:modId xmlns:p14="http://schemas.microsoft.com/office/powerpoint/2010/main" val="2883561254"/>
              </p:ext>
            </p:extLst>
          </p:nvPr>
        </p:nvGraphicFramePr>
        <p:xfrm>
          <a:off x="1931170" y="1831243"/>
          <a:ext cx="621955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3" name="Dikdörtgen 12"/>
          <p:cNvSpPr/>
          <p:nvPr/>
        </p:nvSpPr>
        <p:spPr>
          <a:xfrm>
            <a:off x="500515" y="4708100"/>
            <a:ext cx="9201750"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Yıkım Müteahhitlerine 2025 yılında yeni belge verilmemiş olup İlimizde 9 adet Y3 grubu Yıkım Müteahhidi bulunmaktadır.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a) Y3 grubundakiler; bina yüksekliği 13,50 m ve yapı yüksekliği 16,50 m’yi  geçmeyen binaların,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b) Y2 grubundakiler, bina yüksekliği 51,50 m’yi  geçmeyen binaların,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c) Y1 grubundakiler, patlayıcı kullanılarak veya kullanılmadan her türlü binanın,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yıkım işlerini üstlenebilirler. Y2 ve Y3 grubu müteahhitler patlayıcı kullanılarak yapılacak yıkımları üstlenemezler.</a:t>
            </a:r>
            <a:endPar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Metin kutusu 14">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Unvan 1"/>
          <p:cNvSpPr>
            <a:spLocks noGrp="1"/>
          </p:cNvSpPr>
          <p:nvPr>
            <p:ph type="title"/>
          </p:nvPr>
        </p:nvSpPr>
        <p:spPr/>
        <p:txBody>
          <a:bodyPr/>
          <a:lstStyle/>
          <a:p>
            <a:r>
              <a:rPr lang="tr-TR" dirty="0"/>
              <a:t>Yıkım Müteahhitliği</a:t>
            </a:r>
            <a:br>
              <a:rPr lang="tr-TR" dirty="0"/>
            </a:br>
            <a:r>
              <a:rPr lang="tr-TR" dirty="0"/>
              <a:t>Belge Sayıları</a:t>
            </a:r>
          </a:p>
        </p:txBody>
      </p:sp>
      <p:sp>
        <p:nvSpPr>
          <p:cNvPr id="16"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09BE02CE-3E5F-584B-3647-58B8FC452D18}"/>
              </a:ext>
            </a:extLst>
          </p:cNvPr>
          <p:cNvSpPr txBox="1"/>
          <p:nvPr/>
        </p:nvSpPr>
        <p:spPr>
          <a:xfrm>
            <a:off x="0" y="6574774"/>
            <a:ext cx="17988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:30/06/2025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774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2013" y="2060847"/>
            <a:ext cx="8811467" cy="4059060"/>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rPr>
              <a:t>Mevcut binalar 5627 sayılı “Enerji Verimliliği Kanunu’nun” Geçici 6ncı maddesinin ikinci fıkrası gereğince 02.05.2017 tarihine kadar, yeni binalar ise yönetmeliğin Geçici 4üncü maddesinin birinci fıkrası gereğince 01.01.2011 tarihinden itibaren Enerji Kimlik Belgesi almak zorundadır.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tr-TR" sz="1800" b="1"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rPr>
              <a:t>Mevcut binalar için Enerji Kimlik Belgesi düzenleme yetkisi yetkilendirilmesi Enerji ve Tabii Kaynaklar Bakanlığı’na bağlı Yenilenebilir Enerji Genel Müdürlüğü tarafından yapılan Enerji Verimliliği Danışmanlık şirketlerinin sorumluluğundadır.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rPr>
              <a:t>Yeni binalar için bu belge Enerji Kimlik Belgesi Uzmanlarınca hazırlanmakta olup yapı kullanma izin belgesi aşamasında ilgili idarelerce istendiğinden yeni bina sahibi vatandaşlarımızın yapması gereken ekstra bir işlem bulunmamaktadır.</a:t>
            </a:r>
            <a:endParaRPr kumimoji="0" lang="tr-TR"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Metin kutusu 10">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Unvan 2"/>
          <p:cNvSpPr>
            <a:spLocks noGrp="1"/>
          </p:cNvSpPr>
          <p:nvPr>
            <p:ph type="title"/>
          </p:nvPr>
        </p:nvSpPr>
        <p:spPr/>
        <p:txBody>
          <a:bodyPr>
            <a:normAutofit/>
          </a:bodyPr>
          <a:lstStyle/>
          <a:p>
            <a:r>
              <a:rPr lang="tr-TR" dirty="0"/>
              <a:t>Enerji Kimlik Belgesi Denetimleri  (EKB) </a:t>
            </a:r>
          </a:p>
        </p:txBody>
      </p:sp>
      <p:sp>
        <p:nvSpPr>
          <p:cNvPr id="12"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77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4365" y="365127"/>
            <a:ext cx="6925235" cy="1214103"/>
          </a:xfrm>
        </p:spPr>
        <p:txBody>
          <a:bodyPr/>
          <a:lstStyle/>
          <a:p>
            <a:r>
              <a:rPr lang="tr-TR" dirty="0"/>
              <a:t>Enerji Kimlik Belgesi</a:t>
            </a:r>
          </a:p>
        </p:txBody>
      </p:sp>
      <p:graphicFrame>
        <p:nvGraphicFramePr>
          <p:cNvPr id="4" name="Nesne 3"/>
          <p:cNvGraphicFramePr>
            <a:graphicFrameLocks noChangeAspect="1"/>
          </p:cNvGraphicFramePr>
          <p:nvPr/>
        </p:nvGraphicFramePr>
        <p:xfrm>
          <a:off x="401340" y="1907182"/>
          <a:ext cx="3060604" cy="4330130"/>
        </p:xfrm>
        <a:graphic>
          <a:graphicData uri="http://schemas.openxmlformats.org/presentationml/2006/ole">
            <mc:AlternateContent xmlns:mc="http://schemas.openxmlformats.org/markup-compatibility/2006">
              <mc:Choice xmlns:v="urn:schemas-microsoft-com:vml" Requires="v">
                <p:oleObj spid="_x0000_s3290" name="Acrobat Document" r:id="rId3" imgW="5667120" imgH="8019903" progId="Acrobat.Document.DC">
                  <p:embed/>
                </p:oleObj>
              </mc:Choice>
              <mc:Fallback>
                <p:oleObj name="Acrobat Document" r:id="rId3" imgW="5667120" imgH="8019903" progId="Acrobat.Document.DC">
                  <p:embed/>
                  <p:pic>
                    <p:nvPicPr>
                      <p:cNvPr id="4" name="Nesne 3"/>
                      <p:cNvPicPr/>
                      <p:nvPr/>
                    </p:nvPicPr>
                    <p:blipFill>
                      <a:blip r:embed="rId4"/>
                      <a:stretch>
                        <a:fillRect/>
                      </a:stretch>
                    </p:blipFill>
                    <p:spPr>
                      <a:xfrm>
                        <a:off x="401340" y="1907182"/>
                        <a:ext cx="3060604" cy="4330130"/>
                      </a:xfrm>
                      <a:prstGeom prst="rect">
                        <a:avLst/>
                      </a:prstGeom>
                    </p:spPr>
                  </p:pic>
                </p:oleObj>
              </mc:Fallback>
            </mc:AlternateContent>
          </a:graphicData>
        </a:graphic>
      </p:graphicFrame>
      <p:graphicFrame>
        <p:nvGraphicFramePr>
          <p:cNvPr id="5" name="Nesne 4"/>
          <p:cNvGraphicFramePr>
            <a:graphicFrameLocks noChangeAspect="1"/>
          </p:cNvGraphicFramePr>
          <p:nvPr/>
        </p:nvGraphicFramePr>
        <p:xfrm>
          <a:off x="3597920" y="1935128"/>
          <a:ext cx="3060604" cy="4330130"/>
        </p:xfrm>
        <a:graphic>
          <a:graphicData uri="http://schemas.openxmlformats.org/presentationml/2006/ole">
            <mc:AlternateContent xmlns:mc="http://schemas.openxmlformats.org/markup-compatibility/2006">
              <mc:Choice xmlns:v="urn:schemas-microsoft-com:vml" Requires="v">
                <p:oleObj spid="_x0000_s3291" name="Acrobat Document" r:id="rId5" imgW="5667120" imgH="8019903" progId="Acrobat.Document.DC">
                  <p:embed/>
                </p:oleObj>
              </mc:Choice>
              <mc:Fallback>
                <p:oleObj name="Acrobat Document" r:id="rId5" imgW="5667120" imgH="8019903" progId="Acrobat.Document.DC">
                  <p:embed/>
                  <p:pic>
                    <p:nvPicPr>
                      <p:cNvPr id="5" name="Nesne 4"/>
                      <p:cNvPicPr/>
                      <p:nvPr/>
                    </p:nvPicPr>
                    <p:blipFill>
                      <a:blip r:embed="rId6"/>
                      <a:stretch>
                        <a:fillRect/>
                      </a:stretch>
                    </p:blipFill>
                    <p:spPr>
                      <a:xfrm>
                        <a:off x="3597920" y="1935128"/>
                        <a:ext cx="3060604" cy="4330130"/>
                      </a:xfrm>
                      <a:prstGeom prst="rect">
                        <a:avLst/>
                      </a:prstGeom>
                    </p:spPr>
                  </p:pic>
                </p:oleObj>
              </mc:Fallback>
            </mc:AlternateContent>
          </a:graphicData>
        </a:graphic>
      </p:graphicFrame>
      <p:graphicFrame>
        <p:nvGraphicFramePr>
          <p:cNvPr id="6" name="Nesne 5"/>
          <p:cNvGraphicFramePr>
            <a:graphicFrameLocks noChangeAspect="1"/>
          </p:cNvGraphicFramePr>
          <p:nvPr/>
        </p:nvGraphicFramePr>
        <p:xfrm>
          <a:off x="6715198" y="1972785"/>
          <a:ext cx="3008784" cy="4256816"/>
        </p:xfrm>
        <a:graphic>
          <a:graphicData uri="http://schemas.openxmlformats.org/presentationml/2006/ole">
            <mc:AlternateContent xmlns:mc="http://schemas.openxmlformats.org/markup-compatibility/2006">
              <mc:Choice xmlns:v="urn:schemas-microsoft-com:vml" Requires="v">
                <p:oleObj spid="_x0000_s3292" name="Acrobat Document" r:id="rId7" imgW="5667120" imgH="8019903" progId="Acrobat.Document.DC">
                  <p:embed/>
                </p:oleObj>
              </mc:Choice>
              <mc:Fallback>
                <p:oleObj name="Acrobat Document" r:id="rId7" imgW="5667120" imgH="8019903" progId="Acrobat.Document.DC">
                  <p:embed/>
                  <p:pic>
                    <p:nvPicPr>
                      <p:cNvPr id="6" name="Nesne 5"/>
                      <p:cNvPicPr/>
                      <p:nvPr/>
                    </p:nvPicPr>
                    <p:blipFill>
                      <a:blip r:embed="rId8"/>
                      <a:stretch>
                        <a:fillRect/>
                      </a:stretch>
                    </p:blipFill>
                    <p:spPr>
                      <a:xfrm>
                        <a:off x="6715198" y="1972785"/>
                        <a:ext cx="3008784" cy="4256816"/>
                      </a:xfrm>
                      <a:prstGeom prst="rect">
                        <a:avLst/>
                      </a:prstGeom>
                    </p:spPr>
                  </p:pic>
                </p:oleObj>
              </mc:Fallback>
            </mc:AlternateContent>
          </a:graphicData>
        </a:graphic>
      </p:graphicFrame>
      <p:sp>
        <p:nvSpPr>
          <p:cNvPr id="12" name="Metin kutusu 11">
            <a:extLst>
              <a:ext uri="{FF2B5EF4-FFF2-40B4-BE49-F238E27FC236}">
                <a16:creationId xmlns:a16="http://schemas.microsoft.com/office/drawing/2014/main" id="{3E54BFC1-24EF-083C-D4DE-DCB0448AD132}"/>
              </a:ext>
            </a:extLst>
          </p:cNvPr>
          <p:cNvSpPr txBox="1"/>
          <p:nvPr/>
        </p:nvSpPr>
        <p:spPr>
          <a:xfrm>
            <a:off x="3597920"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1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36709" y="1696608"/>
            <a:ext cx="3744416" cy="4094006"/>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Kimlik Belgesi asgari olarak binanın enerji ihtiyacı ve enerji tüketim sınıflandırması, yalıtım özellikleri ve ısıtma ve/veya soğutma sistemlerinin verimi ile ilgili bilgileri içeren belgedir.</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Kimlik Belgesi düzenleme tarihinden itibaren 10 yıl süre ile geçerlidir.</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Mevcut Binalar için 5627 sayılı Enerji Verimliliği Kanunun Geçici 6ncı maddesinin 2nci fıkrası gereğince 2 Mayıs 2017 tarihinden itibaren düzenlenmesi zorunludur.</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Yeni binalarda ise Binalarda Enerji Performansı Yönetmeliğinin Geçici 4üncü maddesine göre 1 Ocak 2011 tarihinden itibaren düzenlenmesi zorunludur.</a:t>
            </a:r>
          </a:p>
        </p:txBody>
      </p:sp>
      <p:sp>
        <p:nvSpPr>
          <p:cNvPr id="12" name="Metin kutusu 11">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Unvan 3"/>
          <p:cNvSpPr>
            <a:spLocks noGrp="1"/>
          </p:cNvSpPr>
          <p:nvPr>
            <p:ph type="title"/>
          </p:nvPr>
        </p:nvSpPr>
        <p:spPr/>
        <p:txBody>
          <a:bodyPr/>
          <a:lstStyle/>
          <a:p>
            <a:r>
              <a:rPr lang="tr-TR" dirty="0"/>
              <a:t>Enerji Kimlik Belgesi (EKB) Sayıları </a:t>
            </a:r>
          </a:p>
        </p:txBody>
      </p:sp>
      <p:sp>
        <p:nvSpPr>
          <p:cNvPr id="14"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o 6">
            <a:extLst>
              <a:ext uri="{FF2B5EF4-FFF2-40B4-BE49-F238E27FC236}">
                <a16:creationId xmlns:a16="http://schemas.microsoft.com/office/drawing/2014/main" id="{DBB373C2-0A78-4965-A509-C8DF5D314782}"/>
              </a:ext>
            </a:extLst>
          </p:cNvPr>
          <p:cNvGraphicFramePr>
            <a:graphicFrameLocks noGrp="1"/>
          </p:cNvGraphicFramePr>
          <p:nvPr>
            <p:extLst>
              <p:ext uri="{D42A27DB-BD31-4B8C-83A1-F6EECF244321}">
                <p14:modId xmlns:p14="http://schemas.microsoft.com/office/powerpoint/2010/main" val="2512199310"/>
              </p:ext>
            </p:extLst>
          </p:nvPr>
        </p:nvGraphicFramePr>
        <p:xfrm>
          <a:off x="324875" y="1690689"/>
          <a:ext cx="5188157" cy="4094002"/>
        </p:xfrm>
        <a:graphic>
          <a:graphicData uri="http://schemas.openxmlformats.org/drawingml/2006/table">
            <a:tbl>
              <a:tblPr firstRow="1" firstCol="1" bandRow="1">
                <a:tableStyleId>{5C22544A-7EE6-4342-B048-85BDC9FD1C3A}</a:tableStyleId>
              </a:tblPr>
              <a:tblGrid>
                <a:gridCol w="726597">
                  <a:extLst>
                    <a:ext uri="{9D8B030D-6E8A-4147-A177-3AD203B41FA5}">
                      <a16:colId xmlns:a16="http://schemas.microsoft.com/office/drawing/2014/main" val="2984137065"/>
                    </a:ext>
                  </a:extLst>
                </a:gridCol>
                <a:gridCol w="611871">
                  <a:extLst>
                    <a:ext uri="{9D8B030D-6E8A-4147-A177-3AD203B41FA5}">
                      <a16:colId xmlns:a16="http://schemas.microsoft.com/office/drawing/2014/main" val="578411285"/>
                    </a:ext>
                  </a:extLst>
                </a:gridCol>
                <a:gridCol w="611871">
                  <a:extLst>
                    <a:ext uri="{9D8B030D-6E8A-4147-A177-3AD203B41FA5}">
                      <a16:colId xmlns:a16="http://schemas.microsoft.com/office/drawing/2014/main" val="1040145200"/>
                    </a:ext>
                  </a:extLst>
                </a:gridCol>
                <a:gridCol w="611871">
                  <a:extLst>
                    <a:ext uri="{9D8B030D-6E8A-4147-A177-3AD203B41FA5}">
                      <a16:colId xmlns:a16="http://schemas.microsoft.com/office/drawing/2014/main" val="983352712"/>
                    </a:ext>
                  </a:extLst>
                </a:gridCol>
                <a:gridCol w="611871">
                  <a:extLst>
                    <a:ext uri="{9D8B030D-6E8A-4147-A177-3AD203B41FA5}">
                      <a16:colId xmlns:a16="http://schemas.microsoft.com/office/drawing/2014/main" val="1527362542"/>
                    </a:ext>
                  </a:extLst>
                </a:gridCol>
                <a:gridCol w="611871">
                  <a:extLst>
                    <a:ext uri="{9D8B030D-6E8A-4147-A177-3AD203B41FA5}">
                      <a16:colId xmlns:a16="http://schemas.microsoft.com/office/drawing/2014/main" val="4013475132"/>
                    </a:ext>
                  </a:extLst>
                </a:gridCol>
                <a:gridCol w="611871">
                  <a:extLst>
                    <a:ext uri="{9D8B030D-6E8A-4147-A177-3AD203B41FA5}">
                      <a16:colId xmlns:a16="http://schemas.microsoft.com/office/drawing/2014/main" val="2032200507"/>
                    </a:ext>
                  </a:extLst>
                </a:gridCol>
                <a:gridCol w="790334">
                  <a:extLst>
                    <a:ext uri="{9D8B030D-6E8A-4147-A177-3AD203B41FA5}">
                      <a16:colId xmlns:a16="http://schemas.microsoft.com/office/drawing/2014/main" val="2418230812"/>
                    </a:ext>
                  </a:extLst>
                </a:gridCol>
              </a:tblGrid>
              <a:tr h="841661">
                <a:tc>
                  <a:txBody>
                    <a:bodyPr/>
                    <a:lstStyle/>
                    <a:p>
                      <a:pPr algn="ctr" rtl="0" fontAlgn="ctr"/>
                      <a:r>
                        <a:rPr lang="tr-TR" sz="1100" u="none" strike="noStrike">
                          <a:effectLst/>
                        </a:rPr>
                        <a:t>YILI</a:t>
                      </a:r>
                      <a:endParaRPr lang="tr-TR"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100" u="none" strike="noStrike">
                          <a:effectLst/>
                        </a:rPr>
                        <a:t>MEVCUT BİNA SAYISI</a:t>
                      </a:r>
                      <a:endParaRPr lang="tr-TR"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100" u="none" strike="noStrike">
                          <a:effectLst/>
                        </a:rPr>
                        <a:t>YENİ BİNA SAYISI</a:t>
                      </a:r>
                      <a:endParaRPr lang="tr-TR"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100" u="none" strike="noStrike">
                          <a:effectLst/>
                        </a:rPr>
                        <a:t>TOPLAM YAPI SAYISI</a:t>
                      </a:r>
                      <a:endParaRPr lang="tr-TR" sz="1100" b="1" i="0" u="none" strike="noStrike">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tr-TR" sz="1100" u="none" strike="noStrike">
                          <a:effectLst/>
                        </a:rPr>
                        <a:t>A. B. C. SINIFI ENERJİ KİMLİK BELGESİ ALAN YENİ BİNA SAYISI</a:t>
                      </a:r>
                      <a:endParaRPr lang="tr-TR" sz="11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rtl="0" fontAlgn="ctr"/>
                      <a:r>
                        <a:rPr lang="tr-TR" sz="1100" u="none" strike="noStrike">
                          <a:effectLst/>
                        </a:rPr>
                        <a:t>YENİLENEBİLİR ENERJİ KULLANAN BİNA SAYISI</a:t>
                      </a:r>
                      <a:endParaRPr lang="tr-TR" sz="11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0606782"/>
                  </a:ext>
                </a:extLst>
              </a:tr>
              <a:tr h="311726">
                <a:tc>
                  <a:txBody>
                    <a:bodyPr/>
                    <a:lstStyle/>
                    <a:p>
                      <a:pPr algn="ctr" rtl="0" fontAlgn="ctr"/>
                      <a:r>
                        <a:rPr lang="tr-TR" sz="1600" u="none" strike="noStrike">
                          <a:effectLst/>
                        </a:rPr>
                        <a:t> </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 </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 </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 </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A</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B</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C</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 </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7141641"/>
                  </a:ext>
                </a:extLst>
              </a:tr>
              <a:tr h="301335">
                <a:tc>
                  <a:txBody>
                    <a:bodyPr/>
                    <a:lstStyle/>
                    <a:p>
                      <a:pPr algn="ctr" rtl="0" fontAlgn="ctr"/>
                      <a:r>
                        <a:rPr lang="tr-TR" sz="1600" u="none" strike="noStrike">
                          <a:effectLst/>
                        </a:rPr>
                        <a:t>2018</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141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657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798</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166</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569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44</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564356"/>
                  </a:ext>
                </a:extLst>
              </a:tr>
              <a:tr h="301335">
                <a:tc>
                  <a:txBody>
                    <a:bodyPr/>
                    <a:lstStyle/>
                    <a:p>
                      <a:pPr algn="ctr" rtl="0" fontAlgn="ctr"/>
                      <a:r>
                        <a:rPr lang="tr-TR" sz="1600" u="none" strike="noStrike">
                          <a:effectLst/>
                        </a:rPr>
                        <a:t>2019</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379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531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910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677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32</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3397585"/>
                  </a:ext>
                </a:extLst>
              </a:tr>
              <a:tr h="301335">
                <a:tc>
                  <a:txBody>
                    <a:bodyPr/>
                    <a:lstStyle/>
                    <a:p>
                      <a:pPr algn="ctr" rtl="0" fontAlgn="ctr"/>
                      <a:r>
                        <a:rPr lang="tr-TR" sz="1600" u="none" strike="noStrike">
                          <a:effectLst/>
                        </a:rPr>
                        <a:t>2020</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917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474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1391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2</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93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812</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56</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1405367"/>
                  </a:ext>
                </a:extLst>
              </a:tr>
              <a:tr h="301335">
                <a:tc>
                  <a:txBody>
                    <a:bodyPr/>
                    <a:lstStyle/>
                    <a:p>
                      <a:pPr algn="ctr" rtl="0" fontAlgn="ctr"/>
                      <a:r>
                        <a:rPr lang="tr-TR" sz="1600" u="none" strike="noStrike">
                          <a:effectLst/>
                        </a:rPr>
                        <a:t>2021</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195</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574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769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163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529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17</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4529252"/>
                  </a:ext>
                </a:extLst>
              </a:tr>
              <a:tr h="301335">
                <a:tc>
                  <a:txBody>
                    <a:bodyPr/>
                    <a:lstStyle/>
                    <a:p>
                      <a:pPr algn="ctr" rtl="0" fontAlgn="ctr"/>
                      <a:r>
                        <a:rPr lang="tr-TR" sz="1600" u="none" strike="noStrike">
                          <a:effectLst/>
                        </a:rPr>
                        <a:t>2022</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587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636</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134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490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23</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2153417"/>
                  </a:ext>
                </a:extLst>
              </a:tr>
              <a:tr h="301335">
                <a:tc>
                  <a:txBody>
                    <a:bodyPr/>
                    <a:lstStyle/>
                    <a:p>
                      <a:pPr algn="ctr" rtl="0" fontAlgn="ctr"/>
                      <a:r>
                        <a:rPr lang="tr-TR" sz="1600" u="none" strike="noStrike">
                          <a:effectLst/>
                        </a:rPr>
                        <a:t>2023</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117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568</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685</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198</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448</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9021958"/>
                  </a:ext>
                </a:extLst>
              </a:tr>
              <a:tr h="301335">
                <a:tc>
                  <a:txBody>
                    <a:bodyPr/>
                    <a:lstStyle/>
                    <a:p>
                      <a:pPr algn="ctr" rtl="0" fontAlgn="ctr"/>
                      <a:r>
                        <a:rPr lang="tr-TR" sz="1600" u="none" strike="noStrike">
                          <a:effectLst/>
                        </a:rPr>
                        <a:t>2024</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667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674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233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439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11</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83941596"/>
                  </a:ext>
                </a:extLst>
              </a:tr>
              <a:tr h="301335">
                <a:tc>
                  <a:txBody>
                    <a:bodyPr/>
                    <a:lstStyle/>
                    <a:p>
                      <a:pPr algn="ctr" rtl="0" fontAlgn="ctr"/>
                      <a:r>
                        <a:rPr lang="tr-TR" sz="1600" u="none" strike="noStrike">
                          <a:effectLst/>
                        </a:rPr>
                        <a:t>2025</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190</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193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115</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73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30</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8031305"/>
                  </a:ext>
                </a:extLst>
              </a:tr>
              <a:tr h="529935">
                <a:tc>
                  <a:txBody>
                    <a:bodyPr/>
                    <a:lstStyle/>
                    <a:p>
                      <a:pPr algn="ctr" rtl="0" fontAlgn="ctr"/>
                      <a:r>
                        <a:rPr lang="tr-TR" sz="1400" u="none" strike="noStrike">
                          <a:effectLst/>
                        </a:rPr>
                        <a:t>TOPLAM</a:t>
                      </a:r>
                      <a:endParaRPr lang="tr-TR"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1809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4248</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6056</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1179</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rPr>
                        <a:t>4037</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dirty="0">
                          <a:effectLst/>
                        </a:rPr>
                        <a:t>220</a:t>
                      </a:r>
                      <a:endParaRPr lang="tr-T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1551780"/>
                  </a:ext>
                </a:extLst>
              </a:tr>
            </a:tbl>
          </a:graphicData>
        </a:graphic>
      </p:graphicFrame>
    </p:spTree>
    <p:extLst>
      <p:ext uri="{BB962C8B-B14F-4D97-AF65-F5344CB8AC3E}">
        <p14:creationId xmlns:p14="http://schemas.microsoft.com/office/powerpoint/2010/main" val="292971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ik 15"/>
          <p:cNvGraphicFramePr/>
          <p:nvPr>
            <p:extLst>
              <p:ext uri="{D42A27DB-BD31-4B8C-83A1-F6EECF244321}">
                <p14:modId xmlns:p14="http://schemas.microsoft.com/office/powerpoint/2010/main" val="511856596"/>
              </p:ext>
            </p:extLst>
          </p:nvPr>
        </p:nvGraphicFramePr>
        <p:xfrm>
          <a:off x="482762" y="1690690"/>
          <a:ext cx="5759905" cy="3433969"/>
        </p:xfrm>
        <a:graphic>
          <a:graphicData uri="http://schemas.openxmlformats.org/drawingml/2006/chart">
            <c:chart xmlns:c="http://schemas.openxmlformats.org/drawingml/2006/chart" xmlns:r="http://schemas.openxmlformats.org/officeDocument/2006/relationships" r:id="rId3"/>
          </a:graphicData>
        </a:graphic>
      </p:graphicFrame>
      <p:sp>
        <p:nvSpPr>
          <p:cNvPr id="4" name="Unvan 3"/>
          <p:cNvSpPr>
            <a:spLocks noGrp="1"/>
          </p:cNvSpPr>
          <p:nvPr>
            <p:ph type="title"/>
          </p:nvPr>
        </p:nvSpPr>
        <p:spPr/>
        <p:txBody>
          <a:bodyPr>
            <a:normAutofit/>
          </a:bodyPr>
          <a:lstStyle/>
          <a:p>
            <a:r>
              <a:rPr lang="tr-TR" dirty="0"/>
              <a:t>Enerji Kimlik Belgesi Denetimleri  (EKB) </a:t>
            </a:r>
          </a:p>
        </p:txBody>
      </p:sp>
      <p:sp>
        <p:nvSpPr>
          <p:cNvPr id="2" name="Dikdörtgen 1"/>
          <p:cNvSpPr/>
          <p:nvPr/>
        </p:nvSpPr>
        <p:spPr>
          <a:xfrm>
            <a:off x="6596544" y="1879642"/>
            <a:ext cx="2666197" cy="4794389"/>
          </a:xfrm>
          <a:prstGeom prst="rect">
            <a:avLst/>
          </a:prstGeom>
        </p:spPr>
        <p:txBody>
          <a:bodyPr wrap="square">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İl müdürlüğü denetçileri, her ay rastgele seçilecek  3 ila 20 adet arasında olmak üzere, Bakanlık tarafından BEP-TR’de yayımlanan bir önceki yılın EKB sayısının %1’inin tam sayıya yuvarlanması ile bulunan sayıda EKB üzerinden denetim yapar. Ayrıca, varsa şikâyet üzerine de denetim yapar.</a:t>
            </a:r>
          </a:p>
          <a:p>
            <a:pPr marL="0" marR="0" lvl="0" indent="0" algn="just" defTabSz="457200" rtl="0" eaLnBrk="1" fontAlgn="auto" latinLnBrk="0" hangingPunct="1">
              <a:lnSpc>
                <a:spcPct val="105000"/>
              </a:lnSpc>
              <a:spcBef>
                <a:spcPts val="0"/>
              </a:spcBef>
              <a:spcAft>
                <a:spcPts val="0"/>
              </a:spcAft>
              <a:buClrTx/>
              <a:buSzTx/>
              <a:buFontTx/>
              <a:buNone/>
              <a:tabLst/>
              <a:defRPr/>
            </a:pPr>
            <a:endParaRPr kumimoji="0" lang="tr-TR" sz="15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5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Yetkilerini kötüye kullandıkları veya gerçeğe aykırı EKB düzenledikleri tespit edilen EKB uzmanları ve bünyesinde çalıştığı EKB vermeye yetkili kuruluş, komisyon kararı ile iki ay süre ile BEP-TR sisteminde askıya alınır ve bu süre boyunca yeni EKB hazırlayamaz. </a:t>
            </a:r>
            <a:endParaRPr kumimoji="0" lang="tr-TR" sz="15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3" name="Dikdörtgen 2"/>
          <p:cNvSpPr/>
          <p:nvPr/>
        </p:nvSpPr>
        <p:spPr>
          <a:xfrm>
            <a:off x="356898" y="5329389"/>
            <a:ext cx="5885769"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Yetkilerini kötüye kullandıkları veya gerçeğe aykırı EKB düzenledikleri tespit edilen 12 EKB uzmanının belgesi askıya alınmıştır. 2025 yılında belge göndermeyen EKB uzmanına askı işlemi </a:t>
            </a:r>
            <a:r>
              <a:rPr kumimoji="0" lang="tr-TR" sz="1400" b="1"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ypılıştır</a:t>
            </a:r>
            <a:r>
              <a:rPr kumimoji="0" lang="tr-TR" sz="1400" b="1"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Metin kutusu 11">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61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304365" y="365127"/>
            <a:ext cx="6713479" cy="1325563"/>
          </a:xfrm>
        </p:spPr>
        <p:txBody>
          <a:bodyPr>
            <a:normAutofit/>
          </a:bodyPr>
          <a:lstStyle/>
          <a:p>
            <a:r>
              <a:rPr lang="tr-TR" dirty="0"/>
              <a:t>4708 sayılı Yapı Denetimi Hakkında Kanun Kapsamı</a:t>
            </a:r>
          </a:p>
        </p:txBody>
      </p:sp>
      <p:grpSp>
        <p:nvGrpSpPr>
          <p:cNvPr id="8" name="120 Grup"/>
          <p:cNvGrpSpPr>
            <a:grpSpLocks/>
          </p:cNvGrpSpPr>
          <p:nvPr/>
        </p:nvGrpSpPr>
        <p:grpSpPr bwMode="auto">
          <a:xfrm>
            <a:off x="504911" y="1676825"/>
            <a:ext cx="2042785" cy="1235285"/>
            <a:chOff x="688975" y="3316288"/>
            <a:chExt cx="2124922" cy="1954495"/>
          </a:xfrm>
        </p:grpSpPr>
        <p:grpSp>
          <p:nvGrpSpPr>
            <p:cNvPr id="9" name="63 Grup"/>
            <p:cNvGrpSpPr>
              <a:grpSpLocks/>
            </p:cNvGrpSpPr>
            <p:nvPr/>
          </p:nvGrpSpPr>
          <p:grpSpPr bwMode="auto">
            <a:xfrm>
              <a:off x="688975" y="3316288"/>
              <a:ext cx="1651000" cy="1954495"/>
              <a:chOff x="107950" y="3411538"/>
              <a:chExt cx="1651000" cy="1954495"/>
            </a:xfrm>
          </p:grpSpPr>
          <p:sp>
            <p:nvSpPr>
              <p:cNvPr id="13" name="6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7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8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9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10 Dikdörtgen"/>
              <p:cNvSpPr/>
              <p:nvPr/>
            </p:nvSpPr>
            <p:spPr>
              <a:xfrm>
                <a:off x="307975" y="4922838"/>
                <a:ext cx="1081088" cy="44319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all" spc="0" normalizeH="0" baseline="0" noProof="0" dirty="0">
                    <a:ln w="9000" cmpd="sng">
                      <a:noFill/>
                      <a:prstDash val="solid"/>
                    </a:ln>
                    <a:solidFill>
                      <a:prstClr val="white"/>
                    </a:solidFill>
                    <a:effectLst/>
                    <a:uLnTx/>
                    <a:uFillTx/>
                    <a:latin typeface="Times New Roman" pitchFamily="18" charset="0"/>
                    <a:ea typeface="+mn-ea"/>
                    <a:cs typeface="Times New Roman" pitchFamily="18" charset="0"/>
                  </a:rPr>
                  <a:t>bodrum</a:t>
                </a:r>
              </a:p>
            </p:txBody>
          </p:sp>
          <p:sp>
            <p:nvSpPr>
              <p:cNvPr id="18" name="11 Dikdörtgen"/>
              <p:cNvSpPr/>
              <p:nvPr/>
            </p:nvSpPr>
            <p:spPr>
              <a:xfrm>
                <a:off x="563563" y="4275138"/>
                <a:ext cx="695325" cy="730456"/>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all" spc="0" normalizeH="0" baseline="0" noProof="0" dirty="0">
                    <a:ln w="9000" cmpd="sng">
                      <a:noFill/>
                      <a:prstDash val="solid"/>
                    </a:ln>
                    <a:solidFill>
                      <a:prstClr val="white"/>
                    </a:solidFill>
                    <a:effectLst/>
                    <a:uLnTx/>
                    <a:uFillTx/>
                    <a:latin typeface="Times New Roman" pitchFamily="18" charset="0"/>
                    <a:ea typeface="+mn-ea"/>
                    <a:cs typeface="Times New Roman" pitchFamily="18" charset="0"/>
                  </a:rPr>
                  <a:t>1.kat</a:t>
                </a:r>
              </a:p>
            </p:txBody>
          </p:sp>
          <p:sp>
            <p:nvSpPr>
              <p:cNvPr id="19" name="12 Dikdörtgen"/>
              <p:cNvSpPr/>
              <p:nvPr/>
            </p:nvSpPr>
            <p:spPr>
              <a:xfrm>
                <a:off x="547688" y="3627437"/>
                <a:ext cx="711200" cy="44319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all" spc="0" normalizeH="0" baseline="0" noProof="0" dirty="0">
                    <a:ln w="9000" cmpd="sng">
                      <a:noFill/>
                      <a:prstDash val="solid"/>
                    </a:ln>
                    <a:solidFill>
                      <a:prstClr val="white"/>
                    </a:solidFill>
                    <a:effectLst/>
                    <a:uLnTx/>
                    <a:uFillTx/>
                    <a:latin typeface="Times New Roman" pitchFamily="18" charset="0"/>
                    <a:ea typeface="+mn-ea"/>
                    <a:cs typeface="Times New Roman" pitchFamily="18" charset="0"/>
                  </a:rPr>
                  <a:t>2.kat</a:t>
                </a:r>
              </a:p>
            </p:txBody>
          </p:sp>
        </p:grpSp>
        <p:sp>
          <p:nvSpPr>
            <p:cNvPr id="11" name="5 Dikdörtgen"/>
            <p:cNvSpPr/>
            <p:nvPr/>
          </p:nvSpPr>
          <p:spPr bwMode="auto">
            <a:xfrm>
              <a:off x="1920501" y="4093528"/>
              <a:ext cx="893396" cy="535668"/>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all" spc="0" normalizeH="0" baseline="0" noProof="0" dirty="0">
                  <a:ln w="9000" cmpd="sng">
                    <a:noFill/>
                    <a:prstDash val="solid"/>
                  </a:ln>
                  <a:solidFill>
                    <a:srgbClr val="44546A">
                      <a:lumMod val="50000"/>
                    </a:srgbClr>
                  </a:solidFill>
                  <a:effectLst/>
                  <a:uLnTx/>
                  <a:uFillTx/>
                  <a:latin typeface="Times New Roman" pitchFamily="18" charset="0"/>
                  <a:ea typeface="+mn-ea"/>
                  <a:cs typeface="Times New Roman" pitchFamily="18" charset="0"/>
                </a:rPr>
                <a:t>200 </a:t>
              </a:r>
              <a:r>
                <a:rPr kumimoji="0" lang="tr-TR"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a:t>
              </a:r>
              <a:r>
                <a:rPr kumimoji="0" lang="tr-TR" sz="1600" b="1" i="0" u="none" strike="noStrike" kern="1200" cap="all" spc="0" normalizeH="0" baseline="30000" noProof="0" dirty="0">
                  <a:ln w="9000" cmpd="sng">
                    <a:noFill/>
                    <a:prstDash val="solid"/>
                  </a:ln>
                  <a:solidFill>
                    <a:srgbClr val="44546A">
                      <a:lumMod val="50000"/>
                    </a:srgbClr>
                  </a:solidFill>
                  <a:effectLst/>
                  <a:uLnTx/>
                  <a:uFillTx/>
                  <a:latin typeface="Times New Roman" pitchFamily="18" charset="0"/>
                  <a:ea typeface="+mn-ea"/>
                  <a:cs typeface="Times New Roman" pitchFamily="18" charset="0"/>
                </a:rPr>
                <a:t>2</a:t>
              </a:r>
              <a:endParaRPr kumimoji="0" lang="tr-TR" sz="1600" b="1" i="0" u="none" strike="noStrike" kern="1200" cap="all" spc="0" normalizeH="0" baseline="0" noProof="0" dirty="0">
                <a:ln w="9000" cmpd="sng">
                  <a:noFill/>
                  <a:prstDash val="solid"/>
                </a:ln>
                <a:solidFill>
                  <a:srgbClr val="44546A">
                    <a:lumMod val="50000"/>
                  </a:srgbClr>
                </a:solidFill>
                <a:effectLst/>
                <a:uLnTx/>
                <a:uFillTx/>
                <a:latin typeface="Times New Roman" pitchFamily="18" charset="0"/>
                <a:ea typeface="+mn-ea"/>
                <a:cs typeface="Times New Roman" pitchFamily="18" charset="0"/>
              </a:endParaRPr>
            </a:p>
          </p:txBody>
        </p:sp>
      </p:grpSp>
      <p:grpSp>
        <p:nvGrpSpPr>
          <p:cNvPr id="21" name="14 Grup"/>
          <p:cNvGrpSpPr/>
          <p:nvPr/>
        </p:nvGrpSpPr>
        <p:grpSpPr>
          <a:xfrm>
            <a:off x="6841244" y="1919238"/>
            <a:ext cx="2088232" cy="1490092"/>
            <a:chOff x="928663" y="1643035"/>
            <a:chExt cx="1714512" cy="1374312"/>
          </a:xfrm>
        </p:grpSpPr>
        <p:pic>
          <p:nvPicPr>
            <p:cNvPr id="22" name="15 Resim" descr="color_0001.jpg"/>
            <p:cNvPicPr>
              <a:picLocks noChangeAspect="1"/>
            </p:cNvPicPr>
            <p:nvPr/>
          </p:nvPicPr>
          <p:blipFill>
            <a:blip r:embed="rId2" cstate="print"/>
            <a:stretch>
              <a:fillRect/>
            </a:stretch>
          </p:blipFill>
          <p:spPr>
            <a:xfrm>
              <a:off x="928663" y="1643035"/>
              <a:ext cx="1714512" cy="1285884"/>
            </a:xfrm>
            <a:prstGeom prst="rect">
              <a:avLst/>
            </a:prstGeom>
          </p:spPr>
        </p:pic>
        <p:sp>
          <p:nvSpPr>
            <p:cNvPr id="23" name="16 Metin kutusu"/>
            <p:cNvSpPr txBox="1"/>
            <p:nvPr/>
          </p:nvSpPr>
          <p:spPr>
            <a:xfrm>
              <a:off x="1143367" y="2733484"/>
              <a:ext cx="1418200" cy="2838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Kamu Yapıları</a:t>
              </a:r>
            </a:p>
          </p:txBody>
        </p:sp>
      </p:grpSp>
      <p:sp>
        <p:nvSpPr>
          <p:cNvPr id="24" name="17 Metin kutusu"/>
          <p:cNvSpPr txBox="1"/>
          <p:nvPr/>
        </p:nvSpPr>
        <p:spPr>
          <a:xfrm>
            <a:off x="504911" y="2894438"/>
            <a:ext cx="2178524" cy="10618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just" defTabSz="977900" rtl="0" eaLnBrk="1" fontAlgn="auto" latinLnBrk="0" hangingPunct="1">
              <a:lnSpc>
                <a:spcPct val="90000"/>
              </a:lnSpc>
              <a:spcBef>
                <a:spcPts val="0"/>
              </a:spcBef>
              <a:spcAft>
                <a:spcPts val="1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Bodrum katı dışında en çok iki katlı ve yapı inşaat alanı toplam iki yüz metrekareyi geçmeyen müstakil yapılar. </a:t>
            </a:r>
            <a:r>
              <a:rPr kumimoji="0" lang="tr-TR" sz="1400" b="1" i="0" u="none" strike="noStrike" kern="1200" cap="none" spc="0" normalizeH="0" baseline="0" noProof="0" dirty="0">
                <a:ln>
                  <a:noFill/>
                </a:ln>
                <a:solidFill>
                  <a:srgbClr val="70AD47">
                    <a:lumMod val="75000"/>
                  </a:srgbClr>
                </a:solidFill>
                <a:effectLst/>
                <a:uLnTx/>
                <a:uFillTx/>
                <a:latin typeface="Times New Roman" pitchFamily="18" charset="0"/>
                <a:ea typeface="+mn-ea"/>
                <a:cs typeface="Times New Roman" pitchFamily="18" charset="0"/>
              </a:rPr>
              <a:t>(T.U.S.)</a:t>
            </a:r>
          </a:p>
        </p:txBody>
      </p:sp>
      <p:grpSp>
        <p:nvGrpSpPr>
          <p:cNvPr id="25" name="18 Grup"/>
          <p:cNvGrpSpPr/>
          <p:nvPr/>
        </p:nvGrpSpPr>
        <p:grpSpPr>
          <a:xfrm>
            <a:off x="504911" y="4149079"/>
            <a:ext cx="2111439" cy="1939000"/>
            <a:chOff x="6000760" y="2065910"/>
            <a:chExt cx="2182896" cy="1574310"/>
          </a:xfrm>
        </p:grpSpPr>
        <p:grpSp>
          <p:nvGrpSpPr>
            <p:cNvPr id="26" name="20 Grup"/>
            <p:cNvGrpSpPr/>
            <p:nvPr/>
          </p:nvGrpSpPr>
          <p:grpSpPr>
            <a:xfrm>
              <a:off x="6000760" y="2065910"/>
              <a:ext cx="2182896" cy="917549"/>
              <a:chOff x="6000760" y="2065910"/>
              <a:chExt cx="2182896" cy="917549"/>
            </a:xfrm>
          </p:grpSpPr>
          <p:pic>
            <p:nvPicPr>
              <p:cNvPr id="28" name="21 Resim" descr="1638_4873.jpg"/>
              <p:cNvPicPr>
                <a:picLocks noChangeAspect="1"/>
              </p:cNvPicPr>
              <p:nvPr/>
            </p:nvPicPr>
            <p:blipFill>
              <a:blip r:embed="rId3" cstate="print"/>
              <a:stretch>
                <a:fillRect/>
              </a:stretch>
            </p:blipFill>
            <p:spPr>
              <a:xfrm>
                <a:off x="6000760" y="2065910"/>
                <a:ext cx="1457788" cy="917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9" name="19 Resim" descr="11.bmp"/>
              <p:cNvPicPr>
                <a:picLocks noChangeAspect="1"/>
              </p:cNvPicPr>
              <p:nvPr/>
            </p:nvPicPr>
            <p:blipFill>
              <a:blip r:embed="rId4" cstate="print"/>
              <a:srcRect b="18750"/>
              <a:stretch>
                <a:fillRect/>
              </a:stretch>
            </p:blipFill>
            <p:spPr>
              <a:xfrm>
                <a:off x="6962498" y="2137348"/>
                <a:ext cx="1221158" cy="7143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27" name="20 Metin kutusu"/>
            <p:cNvSpPr txBox="1"/>
            <p:nvPr/>
          </p:nvSpPr>
          <p:spPr>
            <a:xfrm>
              <a:off x="6000760" y="2935532"/>
              <a:ext cx="2037361" cy="7046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l" defTabSz="977900" rtl="0" eaLnBrk="1" fontAlgn="auto" latinLnBrk="0" hangingPunct="1">
                <a:lnSpc>
                  <a:spcPct val="90000"/>
                </a:lnSpc>
                <a:spcBef>
                  <a:spcPts val="0"/>
                </a:spcBef>
                <a:spcAft>
                  <a:spcPts val="1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Entegre tesis niteliğinde olmayan tarım ve hayvancılık amaçlı yapı ve tesisler, </a:t>
              </a:r>
              <a:endParaRPr kumimoji="0" lang="tr-TR" sz="1400" b="1" i="0" u="none" strike="noStrike" kern="1200" cap="none" spc="0" normalizeH="0" baseline="0" noProof="0" dirty="0">
                <a:ln>
                  <a:noFill/>
                </a:ln>
                <a:solidFill>
                  <a:srgbClr val="70AD47">
                    <a:lumMod val="75000"/>
                  </a:srgbClr>
                </a:solidFill>
                <a:effectLst/>
                <a:uLnTx/>
                <a:uFillTx/>
                <a:latin typeface="Times New Roman" pitchFamily="18" charset="0"/>
                <a:ea typeface="+mn-ea"/>
                <a:cs typeface="Times New Roman" pitchFamily="18" charset="0"/>
              </a:endParaRPr>
            </a:p>
          </p:txBody>
        </p:sp>
      </p:grpSp>
      <p:pic>
        <p:nvPicPr>
          <p:cNvPr id="30" name="23 Resim" descr="turk_ev_05.jpg"/>
          <p:cNvPicPr>
            <a:picLocks noChangeAspect="1"/>
          </p:cNvPicPr>
          <p:nvPr/>
        </p:nvPicPr>
        <p:blipFill>
          <a:blip r:embed="rId5" cstate="print"/>
          <a:stretch>
            <a:fillRect/>
          </a:stretch>
        </p:blipFill>
        <p:spPr>
          <a:xfrm>
            <a:off x="6908343" y="3929988"/>
            <a:ext cx="2376264" cy="1437640"/>
          </a:xfrm>
          <a:prstGeom prst="rect">
            <a:avLst/>
          </a:prstGeom>
        </p:spPr>
      </p:pic>
      <p:sp>
        <p:nvSpPr>
          <p:cNvPr id="31" name="24 Metin kutusu"/>
          <p:cNvSpPr txBox="1"/>
          <p:nvPr/>
        </p:nvSpPr>
        <p:spPr>
          <a:xfrm>
            <a:off x="6974322" y="5297064"/>
            <a:ext cx="2448272" cy="6740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l" defTabSz="977900" rtl="0" eaLnBrk="1" fontAlgn="auto" latinLnBrk="0" hangingPunct="1">
              <a:lnSpc>
                <a:spcPct val="90000"/>
              </a:lnSpc>
              <a:spcBef>
                <a:spcPts val="0"/>
              </a:spcBef>
              <a:spcAft>
                <a:spcPts val="1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2863 Kültür ve Tabiat Varlıkları Koruma Kanun’u Kapsamında tescilli yapılar.</a:t>
            </a:r>
          </a:p>
        </p:txBody>
      </p:sp>
      <p:grpSp>
        <p:nvGrpSpPr>
          <p:cNvPr id="33" name="30 Grup"/>
          <p:cNvGrpSpPr/>
          <p:nvPr/>
        </p:nvGrpSpPr>
        <p:grpSpPr>
          <a:xfrm rot="2595308">
            <a:off x="815433" y="1655978"/>
            <a:ext cx="801436" cy="1155843"/>
            <a:chOff x="1881823" y="-3071858"/>
            <a:chExt cx="920997" cy="1143008"/>
          </a:xfrm>
        </p:grpSpPr>
        <p:cxnSp>
          <p:nvCxnSpPr>
            <p:cNvPr id="34" name="31 Düz Bağlayıcı"/>
            <p:cNvCxnSpPr/>
            <p:nvPr/>
          </p:nvCxnSpPr>
          <p:spPr>
            <a:xfrm rot="19004692">
              <a:off x="1881823" y="-2916022"/>
              <a:ext cx="920997" cy="822241"/>
            </a:xfrm>
            <a:prstGeom prst="line">
              <a:avLst/>
            </a:prstGeom>
            <a:ln/>
          </p:spPr>
          <p:style>
            <a:lnRef idx="3">
              <a:schemeClr val="dk1"/>
            </a:lnRef>
            <a:fillRef idx="0">
              <a:schemeClr val="dk1"/>
            </a:fillRef>
            <a:effectRef idx="2">
              <a:schemeClr val="dk1"/>
            </a:effectRef>
            <a:fontRef idx="minor">
              <a:schemeClr val="tx1"/>
            </a:fontRef>
          </p:style>
        </p:cxnSp>
        <p:cxnSp>
          <p:nvCxnSpPr>
            <p:cNvPr id="35" name="32 Düz Bağlayıcı"/>
            <p:cNvCxnSpPr/>
            <p:nvPr/>
          </p:nvCxnSpPr>
          <p:spPr>
            <a:xfrm rot="5400000">
              <a:off x="1785918" y="-2501148"/>
              <a:ext cx="1143008" cy="1588"/>
            </a:xfrm>
            <a:prstGeom prst="line">
              <a:avLst/>
            </a:prstGeom>
            <a:ln/>
          </p:spPr>
          <p:style>
            <a:lnRef idx="3">
              <a:schemeClr val="dk1"/>
            </a:lnRef>
            <a:fillRef idx="0">
              <a:schemeClr val="dk1"/>
            </a:fillRef>
            <a:effectRef idx="2">
              <a:schemeClr val="dk1"/>
            </a:effectRef>
            <a:fontRef idx="minor">
              <a:schemeClr val="tx1"/>
            </a:fontRef>
          </p:style>
        </p:cxnSp>
      </p:grpSp>
      <p:grpSp>
        <p:nvGrpSpPr>
          <p:cNvPr id="36" name="33 Grup"/>
          <p:cNvGrpSpPr/>
          <p:nvPr/>
        </p:nvGrpSpPr>
        <p:grpSpPr>
          <a:xfrm rot="2595308">
            <a:off x="8232524" y="3793253"/>
            <a:ext cx="1143169" cy="1525268"/>
            <a:chOff x="1881823" y="-3071858"/>
            <a:chExt cx="920997" cy="1143008"/>
          </a:xfrm>
        </p:grpSpPr>
        <p:cxnSp>
          <p:nvCxnSpPr>
            <p:cNvPr id="37" name="34 Düz Bağlayıcı"/>
            <p:cNvCxnSpPr/>
            <p:nvPr/>
          </p:nvCxnSpPr>
          <p:spPr>
            <a:xfrm rot="19004692">
              <a:off x="1881823" y="-2916022"/>
              <a:ext cx="920997" cy="822241"/>
            </a:xfrm>
            <a:prstGeom prst="line">
              <a:avLst/>
            </a:prstGeom>
            <a:ln/>
          </p:spPr>
          <p:style>
            <a:lnRef idx="3">
              <a:schemeClr val="dk1"/>
            </a:lnRef>
            <a:fillRef idx="0">
              <a:schemeClr val="dk1"/>
            </a:fillRef>
            <a:effectRef idx="2">
              <a:schemeClr val="dk1"/>
            </a:effectRef>
            <a:fontRef idx="minor">
              <a:schemeClr val="tx1"/>
            </a:fontRef>
          </p:style>
        </p:cxnSp>
        <p:cxnSp>
          <p:nvCxnSpPr>
            <p:cNvPr id="38" name="35 Düz Bağlayıcı"/>
            <p:cNvCxnSpPr/>
            <p:nvPr/>
          </p:nvCxnSpPr>
          <p:spPr>
            <a:xfrm rot="5400000">
              <a:off x="1785918" y="-2501148"/>
              <a:ext cx="1143008" cy="1588"/>
            </a:xfrm>
            <a:prstGeom prst="line">
              <a:avLst/>
            </a:prstGeom>
            <a:ln/>
          </p:spPr>
          <p:style>
            <a:lnRef idx="3">
              <a:schemeClr val="dk1"/>
            </a:lnRef>
            <a:fillRef idx="0">
              <a:schemeClr val="dk1"/>
            </a:fillRef>
            <a:effectRef idx="2">
              <a:schemeClr val="dk1"/>
            </a:effectRef>
            <a:fontRef idx="minor">
              <a:schemeClr val="tx1"/>
            </a:fontRef>
          </p:style>
        </p:cxnSp>
      </p:grpSp>
      <p:grpSp>
        <p:nvGrpSpPr>
          <p:cNvPr id="39" name="36 Grup"/>
          <p:cNvGrpSpPr/>
          <p:nvPr/>
        </p:nvGrpSpPr>
        <p:grpSpPr>
          <a:xfrm rot="2595308">
            <a:off x="1056888" y="4081755"/>
            <a:ext cx="887184" cy="1143008"/>
            <a:chOff x="1881823" y="-3071858"/>
            <a:chExt cx="920997" cy="1143008"/>
          </a:xfrm>
        </p:grpSpPr>
        <p:cxnSp>
          <p:nvCxnSpPr>
            <p:cNvPr id="40" name="37 Düz Bağlayıcı"/>
            <p:cNvCxnSpPr/>
            <p:nvPr/>
          </p:nvCxnSpPr>
          <p:spPr>
            <a:xfrm rot="19004692">
              <a:off x="1881823" y="-2916022"/>
              <a:ext cx="920997" cy="822241"/>
            </a:xfrm>
            <a:prstGeom prst="line">
              <a:avLst/>
            </a:prstGeom>
            <a:ln/>
          </p:spPr>
          <p:style>
            <a:lnRef idx="3">
              <a:schemeClr val="dk1"/>
            </a:lnRef>
            <a:fillRef idx="0">
              <a:schemeClr val="dk1"/>
            </a:fillRef>
            <a:effectRef idx="2">
              <a:schemeClr val="dk1"/>
            </a:effectRef>
            <a:fontRef idx="minor">
              <a:schemeClr val="tx1"/>
            </a:fontRef>
          </p:style>
        </p:cxnSp>
        <p:cxnSp>
          <p:nvCxnSpPr>
            <p:cNvPr id="41" name="38 Düz Bağlayıcı"/>
            <p:cNvCxnSpPr/>
            <p:nvPr/>
          </p:nvCxnSpPr>
          <p:spPr>
            <a:xfrm rot="5400000">
              <a:off x="1785918" y="-2501148"/>
              <a:ext cx="1143008" cy="1588"/>
            </a:xfrm>
            <a:prstGeom prst="line">
              <a:avLst/>
            </a:prstGeom>
            <a:ln/>
          </p:spPr>
          <p:style>
            <a:lnRef idx="3">
              <a:schemeClr val="dk1"/>
            </a:lnRef>
            <a:fillRef idx="0">
              <a:schemeClr val="dk1"/>
            </a:fillRef>
            <a:effectRef idx="2">
              <a:schemeClr val="dk1"/>
            </a:effectRef>
            <a:fontRef idx="minor">
              <a:schemeClr val="tx1"/>
            </a:fontRef>
          </p:style>
        </p:cxnSp>
      </p:grpSp>
      <p:grpSp>
        <p:nvGrpSpPr>
          <p:cNvPr id="42" name="39 Grup"/>
          <p:cNvGrpSpPr/>
          <p:nvPr/>
        </p:nvGrpSpPr>
        <p:grpSpPr>
          <a:xfrm rot="2595308">
            <a:off x="7683511" y="1902779"/>
            <a:ext cx="887184" cy="1143008"/>
            <a:chOff x="1881823" y="-3071858"/>
            <a:chExt cx="920997" cy="1143008"/>
          </a:xfrm>
        </p:grpSpPr>
        <p:cxnSp>
          <p:nvCxnSpPr>
            <p:cNvPr id="43" name="40 Düz Bağlayıcı"/>
            <p:cNvCxnSpPr/>
            <p:nvPr/>
          </p:nvCxnSpPr>
          <p:spPr>
            <a:xfrm rot="19004692">
              <a:off x="1881823" y="-2916022"/>
              <a:ext cx="920997" cy="822241"/>
            </a:xfrm>
            <a:prstGeom prst="line">
              <a:avLst/>
            </a:prstGeom>
            <a:ln/>
          </p:spPr>
          <p:style>
            <a:lnRef idx="3">
              <a:schemeClr val="dk1"/>
            </a:lnRef>
            <a:fillRef idx="0">
              <a:schemeClr val="dk1"/>
            </a:fillRef>
            <a:effectRef idx="2">
              <a:schemeClr val="dk1"/>
            </a:effectRef>
            <a:fontRef idx="minor">
              <a:schemeClr val="tx1"/>
            </a:fontRef>
          </p:style>
        </p:cxnSp>
        <p:cxnSp>
          <p:nvCxnSpPr>
            <p:cNvPr id="44" name="41 Düz Bağlayıcı"/>
            <p:cNvCxnSpPr/>
            <p:nvPr/>
          </p:nvCxnSpPr>
          <p:spPr>
            <a:xfrm rot="5400000">
              <a:off x="1785918" y="-2501148"/>
              <a:ext cx="1143008" cy="1588"/>
            </a:xfrm>
            <a:prstGeom prst="line">
              <a:avLst/>
            </a:prstGeom>
            <a:ln/>
          </p:spPr>
          <p:style>
            <a:lnRef idx="3">
              <a:schemeClr val="dk1"/>
            </a:lnRef>
            <a:fillRef idx="0">
              <a:schemeClr val="dk1"/>
            </a:fillRef>
            <a:effectRef idx="2">
              <a:schemeClr val="dk1"/>
            </a:effectRef>
            <a:fontRef idx="minor">
              <a:schemeClr val="tx1"/>
            </a:fontRef>
          </p:style>
        </p:cxnSp>
      </p:grpSp>
      <p:pic>
        <p:nvPicPr>
          <p:cNvPr id="45" name="17 Resim" descr="untitledİ.png"/>
          <p:cNvPicPr>
            <a:picLocks noChangeAspect="1"/>
          </p:cNvPicPr>
          <p:nvPr/>
        </p:nvPicPr>
        <p:blipFill>
          <a:blip r:embed="rId6" cstate="print"/>
          <a:stretch>
            <a:fillRect/>
          </a:stretch>
        </p:blipFill>
        <p:spPr>
          <a:xfrm>
            <a:off x="3849995" y="1857635"/>
            <a:ext cx="1801715" cy="1173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6" name="19 Grup"/>
          <p:cNvGrpSpPr/>
          <p:nvPr/>
        </p:nvGrpSpPr>
        <p:grpSpPr>
          <a:xfrm rot="2595308">
            <a:off x="5097223" y="1729717"/>
            <a:ext cx="753029" cy="1026375"/>
            <a:chOff x="1881823" y="-3071858"/>
            <a:chExt cx="920997" cy="1143008"/>
          </a:xfrm>
        </p:grpSpPr>
        <p:cxnSp>
          <p:nvCxnSpPr>
            <p:cNvPr id="47" name="20 Düz Bağlayıcı"/>
            <p:cNvCxnSpPr/>
            <p:nvPr/>
          </p:nvCxnSpPr>
          <p:spPr>
            <a:xfrm rot="19004692">
              <a:off x="1881823" y="-2916022"/>
              <a:ext cx="920997" cy="822241"/>
            </a:xfrm>
            <a:prstGeom prst="line">
              <a:avLst/>
            </a:prstGeom>
            <a:ln/>
          </p:spPr>
          <p:style>
            <a:lnRef idx="3">
              <a:schemeClr val="dk1"/>
            </a:lnRef>
            <a:fillRef idx="0">
              <a:schemeClr val="dk1"/>
            </a:fillRef>
            <a:effectRef idx="2">
              <a:schemeClr val="dk1"/>
            </a:effectRef>
            <a:fontRef idx="minor">
              <a:schemeClr val="tx1"/>
            </a:fontRef>
          </p:style>
        </p:cxnSp>
        <p:cxnSp>
          <p:nvCxnSpPr>
            <p:cNvPr id="48" name="21 Düz Bağlayıcı"/>
            <p:cNvCxnSpPr/>
            <p:nvPr/>
          </p:nvCxnSpPr>
          <p:spPr>
            <a:xfrm rot="5400000">
              <a:off x="1785918" y="-2501148"/>
              <a:ext cx="1143008" cy="1588"/>
            </a:xfrm>
            <a:prstGeom prst="line">
              <a:avLst/>
            </a:prstGeom>
            <a:ln/>
          </p:spPr>
          <p:style>
            <a:lnRef idx="3">
              <a:schemeClr val="dk1"/>
            </a:lnRef>
            <a:fillRef idx="0">
              <a:schemeClr val="dk1"/>
            </a:fillRef>
            <a:effectRef idx="2">
              <a:schemeClr val="dk1"/>
            </a:effectRef>
            <a:fontRef idx="minor">
              <a:schemeClr val="tx1"/>
            </a:fontRef>
          </p:style>
        </p:cxnSp>
      </p:grpSp>
      <p:pic>
        <p:nvPicPr>
          <p:cNvPr id="49" name="22 Resim" descr="YAP%20~1.JPG"/>
          <p:cNvPicPr>
            <a:picLocks noChangeAspect="1"/>
          </p:cNvPicPr>
          <p:nvPr/>
        </p:nvPicPr>
        <p:blipFill>
          <a:blip r:embed="rId7" cstate="print"/>
          <a:stretch>
            <a:fillRect/>
          </a:stretch>
        </p:blipFill>
        <p:spPr>
          <a:xfrm rot="20413877">
            <a:off x="3131915" y="4323767"/>
            <a:ext cx="847666" cy="973809"/>
          </a:xfrm>
          <a:prstGeom prst="rect">
            <a:avLst/>
          </a:prstGeom>
        </p:spPr>
      </p:pic>
      <p:cxnSp>
        <p:nvCxnSpPr>
          <p:cNvPr id="50" name="23 Düz Bağlayıcı"/>
          <p:cNvCxnSpPr/>
          <p:nvPr/>
        </p:nvCxnSpPr>
        <p:spPr>
          <a:xfrm flipH="1">
            <a:off x="3234259" y="4300816"/>
            <a:ext cx="626263" cy="1037730"/>
          </a:xfrm>
          <a:prstGeom prst="line">
            <a:avLst/>
          </a:prstGeom>
          <a:ln/>
        </p:spPr>
        <p:style>
          <a:lnRef idx="3">
            <a:schemeClr val="dk1"/>
          </a:lnRef>
          <a:fillRef idx="0">
            <a:schemeClr val="dk1"/>
          </a:fillRef>
          <a:effectRef idx="2">
            <a:schemeClr val="dk1"/>
          </a:effectRef>
          <a:fontRef idx="minor">
            <a:schemeClr val="tx1"/>
          </a:fontRef>
        </p:style>
      </p:cxnSp>
      <p:cxnSp>
        <p:nvCxnSpPr>
          <p:cNvPr id="51" name="24 Düz Bağlayıcı"/>
          <p:cNvCxnSpPr/>
          <p:nvPr/>
        </p:nvCxnSpPr>
        <p:spPr>
          <a:xfrm>
            <a:off x="3138156" y="4518266"/>
            <a:ext cx="809156" cy="682427"/>
          </a:xfrm>
          <a:prstGeom prst="line">
            <a:avLst/>
          </a:prstGeom>
          <a:ln/>
        </p:spPr>
        <p:style>
          <a:lnRef idx="3">
            <a:schemeClr val="dk1"/>
          </a:lnRef>
          <a:fillRef idx="0">
            <a:schemeClr val="dk1"/>
          </a:fillRef>
          <a:effectRef idx="2">
            <a:schemeClr val="dk1"/>
          </a:effectRef>
          <a:fontRef idx="minor">
            <a:schemeClr val="tx1"/>
          </a:fontRef>
        </p:style>
      </p:cxnSp>
      <p:sp>
        <p:nvSpPr>
          <p:cNvPr id="62" name="24 Metin kutusu"/>
          <p:cNvSpPr txBox="1"/>
          <p:nvPr/>
        </p:nvSpPr>
        <p:spPr>
          <a:xfrm>
            <a:off x="3018235" y="5440563"/>
            <a:ext cx="1567847" cy="4801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l" defTabSz="977900" rtl="0" eaLnBrk="1" fontAlgn="auto" latinLnBrk="0" hangingPunct="1">
              <a:lnSpc>
                <a:spcPct val="90000"/>
              </a:lnSpc>
              <a:spcBef>
                <a:spcPts val="0"/>
              </a:spcBef>
              <a:spcAft>
                <a:spcPts val="1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Ruhsata tabi olmayan yapılar.</a:t>
            </a:r>
          </a:p>
        </p:txBody>
      </p:sp>
      <p:sp>
        <p:nvSpPr>
          <p:cNvPr id="63" name="24 Metin kutusu"/>
          <p:cNvSpPr txBox="1"/>
          <p:nvPr/>
        </p:nvSpPr>
        <p:spPr>
          <a:xfrm>
            <a:off x="3842903" y="2867938"/>
            <a:ext cx="1942701" cy="8679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l" defTabSz="977900" rtl="0" eaLnBrk="1" fontAlgn="auto" latinLnBrk="0" hangingPunct="1">
              <a:lnSpc>
                <a:spcPct val="90000"/>
              </a:lnSpc>
              <a:spcBef>
                <a:spcPts val="0"/>
              </a:spcBef>
              <a:spcAft>
                <a:spcPts val="1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Nüfusu 5000’in altındaki yerlerde 500m²yi geçmeyen yapılar.</a:t>
            </a:r>
          </a:p>
        </p:txBody>
      </p:sp>
      <p:sp>
        <p:nvSpPr>
          <p:cNvPr id="64" name="2 Metin kutusu"/>
          <p:cNvSpPr txBox="1"/>
          <p:nvPr/>
        </p:nvSpPr>
        <p:spPr>
          <a:xfrm>
            <a:off x="1853409" y="6177341"/>
            <a:ext cx="6034109" cy="461665"/>
          </a:xfrm>
          <a:prstGeom prst="rect">
            <a:avLst/>
          </a:prstGeom>
          <a:noFill/>
          <a:ln>
            <a:noFill/>
            <a:prstDash val="sysDot"/>
          </a:ln>
        </p:spPr>
        <p:style>
          <a:lnRef idx="1">
            <a:schemeClr val="accent3"/>
          </a:lnRef>
          <a:fillRef idx="1001">
            <a:schemeClr val="lt1"/>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glow rad="228600">
                    <a:srgbClr val="ED7D31">
                      <a:satMod val="175000"/>
                      <a:alpha val="40000"/>
                    </a:srgbClr>
                  </a:glow>
                </a:effectLst>
                <a:uLnTx/>
                <a:uFillTx/>
                <a:latin typeface="Times New Roman" pitchFamily="18" charset="0"/>
                <a:ea typeface="+mn-ea"/>
                <a:cs typeface="Times New Roman" pitchFamily="18" charset="0"/>
              </a:rPr>
              <a:t>BU KANUN KAPSAMI DIŞINDADIR. </a:t>
            </a:r>
          </a:p>
        </p:txBody>
      </p:sp>
      <p:sp>
        <p:nvSpPr>
          <p:cNvPr id="56" name="Metin kutusu 55">
            <a:extLst>
              <a:ext uri="{FF2B5EF4-FFF2-40B4-BE49-F238E27FC236}">
                <a16:creationId xmlns:a16="http://schemas.microsoft.com/office/drawing/2014/main" id="{3E54BFC1-24EF-083C-D4DE-DCB0448AD132}"/>
              </a:ext>
            </a:extLst>
          </p:cNvPr>
          <p:cNvSpPr txBox="1"/>
          <p:nvPr/>
        </p:nvSpPr>
        <p:spPr>
          <a:xfrm>
            <a:off x="3749669" y="6551604"/>
            <a:ext cx="2374818"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7"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Metin kutusu 51">
            <a:extLst>
              <a:ext uri="{FF2B5EF4-FFF2-40B4-BE49-F238E27FC236}">
                <a16:creationId xmlns:a16="http://schemas.microsoft.com/office/drawing/2014/main" id="{09BE02CE-3E5F-584B-3647-58B8FC452D18}"/>
              </a:ext>
            </a:extLst>
          </p:cNvPr>
          <p:cNvSpPr txBox="1"/>
          <p:nvPr/>
        </p:nvSpPr>
        <p:spPr>
          <a:xfrm>
            <a:off x="0" y="6574774"/>
            <a:ext cx="1766830"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p:txBody>
      </p:sp>
      <p:pic>
        <p:nvPicPr>
          <p:cNvPr id="53" name="Resim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0594" y="3964247"/>
            <a:ext cx="1213363" cy="1145577"/>
          </a:xfrm>
          <a:prstGeom prst="rect">
            <a:avLst/>
          </a:prstGeom>
        </p:spPr>
      </p:pic>
      <p:sp>
        <p:nvSpPr>
          <p:cNvPr id="54" name="24 Metin kutusu"/>
          <p:cNvSpPr txBox="1"/>
          <p:nvPr/>
        </p:nvSpPr>
        <p:spPr>
          <a:xfrm>
            <a:off x="4758690" y="5249264"/>
            <a:ext cx="1968820" cy="6740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1" indent="0" algn="l" defTabSz="1955800" rtl="0" eaLnBrk="1" fontAlgn="auto" latinLnBrk="0" hangingPunct="1">
              <a:lnSpc>
                <a:spcPct val="90000"/>
              </a:lnSpc>
              <a:spcBef>
                <a:spcPts val="0"/>
              </a:spcBef>
              <a:spcAft>
                <a:spcPts val="20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Güneş enerjisi santralleri, rüzgâr enerjisi santralleri</a:t>
            </a:r>
          </a:p>
        </p:txBody>
      </p:sp>
    </p:spTree>
    <p:extLst>
      <p:ext uri="{BB962C8B-B14F-4D97-AF65-F5344CB8AC3E}">
        <p14:creationId xmlns:p14="http://schemas.microsoft.com/office/powerpoint/2010/main" val="196895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İlimizde Yapı Denetim Kuruluşu İstatistikleri</a:t>
            </a:r>
          </a:p>
        </p:txBody>
      </p:sp>
      <p:sp>
        <p:nvSpPr>
          <p:cNvPr id="5" name="Dikdörtgen 4"/>
          <p:cNvSpPr/>
          <p:nvPr/>
        </p:nvSpPr>
        <p:spPr>
          <a:xfrm>
            <a:off x="272480" y="1705451"/>
            <a:ext cx="929503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Yapı denetim kuruluşunun denetleyebileceği toplam yapı inşaat alanı 360.000 m</a:t>
            </a:r>
            <a:r>
              <a:rPr kumimoji="0" lang="tr-TR" sz="1800" b="1" i="0" u="none" strike="noStrike" kern="1200" cap="none" spc="0" normalizeH="0" baseline="30000" noProof="0" dirty="0">
                <a:ln>
                  <a:noFill/>
                </a:ln>
                <a:solidFill>
                  <a:prstClr val="black"/>
                </a:solidFill>
                <a:effectLst/>
                <a:uLnTx/>
                <a:uFillTx/>
                <a:latin typeface="Calibri" panose="020F0502020204030204" pitchFamily="34" charset="0"/>
                <a:ea typeface="Times New Roman" panose="02020603050405020304" pitchFamily="18" charset="0"/>
                <a:cs typeface="+mn-cs"/>
              </a:rPr>
              <a:t>2</a:t>
            </a:r>
            <a:r>
              <a:rPr kumimoji="0" lang="tr-TR"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’yi geçemez. </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7" name="Nesne 16"/>
          <p:cNvGraphicFramePr>
            <a:graphicFrameLocks noChangeAspect="1"/>
          </p:cNvGraphicFramePr>
          <p:nvPr>
            <p:extLst>
              <p:ext uri="{D42A27DB-BD31-4B8C-83A1-F6EECF244321}">
                <p14:modId xmlns:p14="http://schemas.microsoft.com/office/powerpoint/2010/main" val="3315319456"/>
              </p:ext>
            </p:extLst>
          </p:nvPr>
        </p:nvGraphicFramePr>
        <p:xfrm>
          <a:off x="6559577" y="2193925"/>
          <a:ext cx="3094562" cy="4149123"/>
        </p:xfrm>
        <a:graphic>
          <a:graphicData uri="http://schemas.openxmlformats.org/presentationml/2006/ole">
            <mc:AlternateContent xmlns:mc="http://schemas.openxmlformats.org/markup-compatibility/2006">
              <mc:Choice xmlns:v="urn:schemas-microsoft-com:vml" Requires="v">
                <p:oleObj spid="_x0000_s1245" name="Worksheet" r:id="rId4" imgW="3219622" imgH="4162278" progId="Excel.Sheet.12">
                  <p:embed/>
                </p:oleObj>
              </mc:Choice>
              <mc:Fallback>
                <p:oleObj name="Worksheet" r:id="rId4" imgW="3219622" imgH="4162278" progId="Excel.Sheet.12">
                  <p:embed/>
                  <p:pic>
                    <p:nvPicPr>
                      <p:cNvPr id="17" name="Nesne 16"/>
                      <p:cNvPicPr/>
                      <p:nvPr/>
                    </p:nvPicPr>
                    <p:blipFill>
                      <a:blip r:embed="rId5"/>
                      <a:stretch>
                        <a:fillRect/>
                      </a:stretch>
                    </p:blipFill>
                    <p:spPr>
                      <a:xfrm>
                        <a:off x="6559577" y="2193925"/>
                        <a:ext cx="3094562" cy="4149123"/>
                      </a:xfrm>
                      <a:prstGeom prst="rect">
                        <a:avLst/>
                      </a:prstGeom>
                    </p:spPr>
                  </p:pic>
                </p:oleObj>
              </mc:Fallback>
            </mc:AlternateContent>
          </a:graphicData>
        </a:graphic>
      </p:graphicFrame>
      <p:graphicFrame>
        <p:nvGraphicFramePr>
          <p:cNvPr id="20" name="Nesne 19"/>
          <p:cNvGraphicFramePr>
            <a:graphicFrameLocks noChangeAspect="1"/>
          </p:cNvGraphicFramePr>
          <p:nvPr/>
        </p:nvGraphicFramePr>
        <p:xfrm>
          <a:off x="3455988" y="2193925"/>
          <a:ext cx="2992437" cy="4151313"/>
        </p:xfrm>
        <a:graphic>
          <a:graphicData uri="http://schemas.openxmlformats.org/presentationml/2006/ole">
            <mc:AlternateContent xmlns:mc="http://schemas.openxmlformats.org/markup-compatibility/2006">
              <mc:Choice xmlns:v="urn:schemas-microsoft-com:vml" Requires="v">
                <p:oleObj spid="_x0000_s1246" name="Çalışma Sayfası" r:id="rId6" imgW="3638557" imgH="3666992" progId="Excel.Sheet.12">
                  <p:embed/>
                </p:oleObj>
              </mc:Choice>
              <mc:Fallback>
                <p:oleObj name="Çalışma Sayfası" r:id="rId6" imgW="3638557" imgH="3666992" progId="Excel.Sheet.12">
                  <p:embed/>
                  <p:pic>
                    <p:nvPicPr>
                      <p:cNvPr id="20" name="Nesne 19"/>
                      <p:cNvPicPr/>
                      <p:nvPr/>
                    </p:nvPicPr>
                    <p:blipFill>
                      <a:blip r:embed="rId7"/>
                      <a:stretch>
                        <a:fillRect/>
                      </a:stretch>
                    </p:blipFill>
                    <p:spPr>
                      <a:xfrm>
                        <a:off x="3455988" y="2193925"/>
                        <a:ext cx="2992437" cy="4151313"/>
                      </a:xfrm>
                      <a:prstGeom prst="rect">
                        <a:avLst/>
                      </a:prstGeom>
                    </p:spPr>
                  </p:pic>
                </p:oleObj>
              </mc:Fallback>
            </mc:AlternateContent>
          </a:graphicData>
        </a:graphic>
      </p:graphicFrame>
      <p:sp>
        <p:nvSpPr>
          <p:cNvPr id="14" name="Metin kutusu 13">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Metin kutusu 10">
            <a:extLst>
              <a:ext uri="{FF2B5EF4-FFF2-40B4-BE49-F238E27FC236}">
                <a16:creationId xmlns:a16="http://schemas.microsoft.com/office/drawing/2014/main" id="{09BE02CE-3E5F-584B-3647-58B8FC452D18}"/>
              </a:ext>
            </a:extLst>
          </p:cNvPr>
          <p:cNvSpPr txBox="1"/>
          <p:nvPr/>
        </p:nvSpPr>
        <p:spPr>
          <a:xfrm>
            <a:off x="0" y="6574774"/>
            <a:ext cx="17668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Nesne 11"/>
          <p:cNvGraphicFramePr>
            <a:graphicFrameLocks noChangeAspect="1"/>
          </p:cNvGraphicFramePr>
          <p:nvPr>
            <p:extLst>
              <p:ext uri="{D42A27DB-BD31-4B8C-83A1-F6EECF244321}">
                <p14:modId xmlns:p14="http://schemas.microsoft.com/office/powerpoint/2010/main" val="3686753270"/>
              </p:ext>
            </p:extLst>
          </p:nvPr>
        </p:nvGraphicFramePr>
        <p:xfrm>
          <a:off x="265881" y="2186250"/>
          <a:ext cx="3153835" cy="4156797"/>
        </p:xfrm>
        <a:graphic>
          <a:graphicData uri="http://schemas.openxmlformats.org/presentationml/2006/ole">
            <mc:AlternateContent xmlns:mc="http://schemas.openxmlformats.org/markup-compatibility/2006">
              <mc:Choice xmlns:v="urn:schemas-microsoft-com:vml" Requires="v">
                <p:oleObj spid="_x0000_s1247" name="Worksheet" r:id="rId8" imgW="4629128" imgH="6248453" progId="Excel.Sheet.12">
                  <p:embed/>
                </p:oleObj>
              </mc:Choice>
              <mc:Fallback>
                <p:oleObj name="Worksheet" r:id="rId8" imgW="4629128" imgH="6248453" progId="Excel.Sheet.12">
                  <p:embed/>
                  <p:pic>
                    <p:nvPicPr>
                      <p:cNvPr id="12" name="Nesne 11"/>
                      <p:cNvPicPr/>
                      <p:nvPr/>
                    </p:nvPicPr>
                    <p:blipFill>
                      <a:blip r:embed="rId9"/>
                      <a:stretch>
                        <a:fillRect/>
                      </a:stretch>
                    </p:blipFill>
                    <p:spPr>
                      <a:xfrm>
                        <a:off x="265881" y="2186250"/>
                        <a:ext cx="3153835" cy="4156797"/>
                      </a:xfrm>
                      <a:prstGeom prst="rect">
                        <a:avLst/>
                      </a:prstGeom>
                    </p:spPr>
                  </p:pic>
                </p:oleObj>
              </mc:Fallback>
            </mc:AlternateContent>
          </a:graphicData>
        </a:graphic>
      </p:graphicFrame>
    </p:spTree>
    <p:extLst>
      <p:ext uri="{BB962C8B-B14F-4D97-AF65-F5344CB8AC3E}">
        <p14:creationId xmlns:p14="http://schemas.microsoft.com/office/powerpoint/2010/main" val="22621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dirty="0"/>
              <a:t>Yapımı Devam Eden (Güncel) İşlerin </a:t>
            </a:r>
            <a:r>
              <a:rPr lang="tr-TR" dirty="0">
                <a:solidFill>
                  <a:srgbClr val="C00000"/>
                </a:solidFill>
              </a:rPr>
              <a:t>İdarelere</a:t>
            </a:r>
            <a:r>
              <a:rPr lang="tr-TR" dirty="0"/>
              <a:t> Dağılımı</a:t>
            </a:r>
          </a:p>
        </p:txBody>
      </p:sp>
      <p:graphicFrame>
        <p:nvGraphicFramePr>
          <p:cNvPr id="11" name="Grafik 10"/>
          <p:cNvGraphicFramePr>
            <a:graphicFrameLocks/>
          </p:cNvGraphicFramePr>
          <p:nvPr>
            <p:extLst>
              <p:ext uri="{D42A27DB-BD31-4B8C-83A1-F6EECF244321}">
                <p14:modId xmlns:p14="http://schemas.microsoft.com/office/powerpoint/2010/main" val="4242373275"/>
              </p:ext>
            </p:extLst>
          </p:nvPr>
        </p:nvGraphicFramePr>
        <p:xfrm>
          <a:off x="4039436" y="1739757"/>
          <a:ext cx="5451073" cy="473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Nesne 2"/>
          <p:cNvGraphicFramePr>
            <a:graphicFrameLocks noChangeAspect="1"/>
          </p:cNvGraphicFramePr>
          <p:nvPr>
            <p:extLst>
              <p:ext uri="{D42A27DB-BD31-4B8C-83A1-F6EECF244321}">
                <p14:modId xmlns:p14="http://schemas.microsoft.com/office/powerpoint/2010/main" val="212041966"/>
              </p:ext>
            </p:extLst>
          </p:nvPr>
        </p:nvGraphicFramePr>
        <p:xfrm>
          <a:off x="112382" y="1739757"/>
          <a:ext cx="3797300" cy="4736239"/>
        </p:xfrm>
        <a:graphic>
          <a:graphicData uri="http://schemas.openxmlformats.org/presentationml/2006/ole">
            <mc:AlternateContent xmlns:mc="http://schemas.openxmlformats.org/markup-compatibility/2006">
              <mc:Choice xmlns:v="urn:schemas-microsoft-com:vml" Requires="v">
                <p:oleObj spid="_x0000_s2122" name="Worksheet" r:id="rId5" imgW="4924466" imgH="5324422" progId="Excel.Sheet.12">
                  <p:embed/>
                </p:oleObj>
              </mc:Choice>
              <mc:Fallback>
                <p:oleObj name="Worksheet" r:id="rId5" imgW="4924466" imgH="5324422" progId="Excel.Sheet.12">
                  <p:embed/>
                  <p:pic>
                    <p:nvPicPr>
                      <p:cNvPr id="3" name="Nesne 2"/>
                      <p:cNvPicPr/>
                      <p:nvPr/>
                    </p:nvPicPr>
                    <p:blipFill>
                      <a:blip r:embed="rId6"/>
                      <a:stretch>
                        <a:fillRect/>
                      </a:stretch>
                    </p:blipFill>
                    <p:spPr>
                      <a:xfrm>
                        <a:off x="112382" y="1739757"/>
                        <a:ext cx="3797300" cy="4736239"/>
                      </a:xfrm>
                      <a:prstGeom prst="rect">
                        <a:avLst/>
                      </a:prstGeom>
                    </p:spPr>
                  </p:pic>
                </p:oleObj>
              </mc:Fallback>
            </mc:AlternateContent>
          </a:graphicData>
        </a:graphic>
      </p:graphicFrame>
      <p:sp>
        <p:nvSpPr>
          <p:cNvPr id="14" name="Metin kutusu 13">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09BE02CE-3E5F-584B-3647-58B8FC452D18}"/>
              </a:ext>
            </a:extLst>
          </p:cNvPr>
          <p:cNvSpPr txBox="1"/>
          <p:nvPr/>
        </p:nvSpPr>
        <p:spPr>
          <a:xfrm>
            <a:off x="275103" y="6574774"/>
            <a:ext cx="17668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0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Yapı Denetim Kuruluşu Denetimleri</a:t>
            </a:r>
          </a:p>
        </p:txBody>
      </p:sp>
      <p:sp>
        <p:nvSpPr>
          <p:cNvPr id="2" name="Dikdörtgen 1"/>
          <p:cNvSpPr/>
          <p:nvPr/>
        </p:nvSpPr>
        <p:spPr>
          <a:xfrm>
            <a:off x="612950" y="4672484"/>
            <a:ext cx="9193128" cy="16619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Calibri" panose="020F0502020204030204"/>
                <a:ea typeface="+mn-ea"/>
                <a:cs typeface="+mn-cs"/>
              </a:rPr>
              <a:t>MÜDÜRLÜĞÜMÜZ YAPI DENETİMİ ÇALIŞMA BİRİMİNCE: </a:t>
            </a:r>
            <a:endParaRPr kumimoji="0" lang="tr-TR"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Yapı denetim kuruluşlarının ve laboratuvarların Kanun ve ilgili mevzuat hükümlerine uygun olarak görevlerini yürütmelerini temin etmek, faaliyetlerini inceleme,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srgbClr val="FF0000"/>
                </a:solidFill>
                <a:effectLst/>
                <a:uLnTx/>
                <a:uFillTx/>
                <a:latin typeface="Calibri" panose="020F0502020204030204"/>
                <a:ea typeface="+mn-ea"/>
                <a:cs typeface="+mn-cs"/>
              </a:rPr>
              <a:t>Üç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yılda bir vizeleri,</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Denetçilerin </a:t>
            </a:r>
            <a:r>
              <a:rPr kumimoji="0" lang="tr-TR" sz="1400" b="1" i="0" u="none" strike="noStrike" kern="1200" cap="none" spc="0" normalizeH="0" baseline="0" noProof="0" dirty="0">
                <a:ln>
                  <a:noFill/>
                </a:ln>
                <a:solidFill>
                  <a:srgbClr val="FF0000"/>
                </a:solidFill>
                <a:effectLst/>
                <a:uLnTx/>
                <a:uFillTx/>
                <a:latin typeface="Calibri" panose="020F0502020204030204"/>
                <a:ea typeface="+mn-ea"/>
                <a:cs typeface="+mn-cs"/>
              </a:rPr>
              <a:t>beş</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yılda bir vizeleri,</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Denetçi ve Yardımcı Kontrol Elemanlarının Yapı Denetim Sistemi (YDS) üzerinden </a:t>
            </a:r>
            <a:r>
              <a:rPr kumimoji="0" lang="tr-TR" sz="1400" b="1" i="0" u="none" strike="noStrike" kern="1200" cap="none" spc="0" normalizeH="0" baseline="0" noProof="0" dirty="0">
                <a:ln>
                  <a:noFill/>
                </a:ln>
                <a:solidFill>
                  <a:srgbClr val="FF0000"/>
                </a:solidFill>
                <a:effectLst/>
                <a:uLnTx/>
                <a:uFillTx/>
                <a:latin typeface="Calibri" panose="020F0502020204030204"/>
                <a:ea typeface="+mn-ea"/>
                <a:cs typeface="+mn-cs"/>
              </a:rPr>
              <a:t>işe başlama ve istifa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işlemleri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yapılmaktadır.</a:t>
            </a:r>
          </a:p>
        </p:txBody>
      </p:sp>
      <p:sp>
        <p:nvSpPr>
          <p:cNvPr id="15" name="Metin kutusu 14">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69" y="1664929"/>
            <a:ext cx="4943786" cy="2927175"/>
          </a:xfrm>
          <a:prstGeom prst="rect">
            <a:avLst/>
          </a:prstGeom>
        </p:spPr>
      </p:pic>
      <p:pic>
        <p:nvPicPr>
          <p:cNvPr id="6" name="Resim 5"/>
          <p:cNvPicPr>
            <a:picLocks noChangeAspect="1"/>
          </p:cNvPicPr>
          <p:nvPr/>
        </p:nvPicPr>
        <p:blipFill>
          <a:blip r:embed="rId4"/>
          <a:stretch>
            <a:fillRect/>
          </a:stretch>
        </p:blipFill>
        <p:spPr>
          <a:xfrm>
            <a:off x="5566787" y="1684964"/>
            <a:ext cx="4149969" cy="2907140"/>
          </a:xfrm>
          <a:prstGeom prst="rect">
            <a:avLst/>
          </a:prstGeom>
        </p:spPr>
      </p:pic>
      <p:sp>
        <p:nvSpPr>
          <p:cNvPr id="10" name="Metin kutusu 9">
            <a:extLst>
              <a:ext uri="{FF2B5EF4-FFF2-40B4-BE49-F238E27FC236}">
                <a16:creationId xmlns:a16="http://schemas.microsoft.com/office/drawing/2014/main" id="{09BE02CE-3E5F-584B-3647-58B8FC452D18}"/>
              </a:ext>
            </a:extLst>
          </p:cNvPr>
          <p:cNvSpPr txBox="1"/>
          <p:nvPr/>
        </p:nvSpPr>
        <p:spPr>
          <a:xfrm>
            <a:off x="0" y="6574774"/>
            <a:ext cx="17668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78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304365" y="365128"/>
            <a:ext cx="6925235" cy="1106718"/>
          </a:xfrm>
        </p:spPr>
        <p:txBody>
          <a:bodyPr/>
          <a:lstStyle/>
          <a:p>
            <a:r>
              <a:rPr lang="tr-TR" dirty="0"/>
              <a:t>Yapı Denetim Sistemi (YDS)</a:t>
            </a:r>
          </a:p>
        </p:txBody>
      </p:sp>
      <p:sp>
        <p:nvSpPr>
          <p:cNvPr id="2" name="Dikdörtgen 1"/>
          <p:cNvSpPr/>
          <p:nvPr/>
        </p:nvSpPr>
        <p:spPr>
          <a:xfrm>
            <a:off x="992560" y="2006946"/>
            <a:ext cx="7992888" cy="430887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YİBF (yapı işlem bilgi formu)</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Bir parselde bulunan birden fazla </a:t>
            </a:r>
            <a:r>
              <a:rPr kumimoji="0" lang="tr-TR" sz="2000" b="1" i="0" u="none" strike="noStrike" kern="1200" cap="none" spc="0" normalizeH="0" baseline="0" noProof="0" dirty="0" err="1">
                <a:ln>
                  <a:noFill/>
                </a:ln>
                <a:solidFill>
                  <a:prstClr val="black"/>
                </a:solidFill>
                <a:effectLst/>
                <a:uLnTx/>
                <a:uFillTx/>
                <a:latin typeface="Calibri" panose="020F0502020204030204"/>
                <a:ea typeface="+mn-ea"/>
                <a:cs typeface="+mn-cs"/>
              </a:rPr>
              <a:t>YİBF’lerin</a:t>
            </a: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 KÜME YAPI oluşturulması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YİBF adres, isim ve müteahhit değişikliği</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YİBF fesih işlemleri</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YDK ve Denetçi vize işlemleri</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Denetçi, Yardımcı Kontrol Elemanı, Numune Alma ve Numune Toplama Elemanlarının hesap onayı, işe başlama ve istifa işlemleri</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İdari Yaptırımların sisteme kaydı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Proje Müellifleri ve Şantiye Şeflerinin sistemde hesap onayı</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İşlemleri Müdürlüğümüzce yapılmaktadır.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Metin kutusu 10">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2"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0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Yapı Denetim Kuruluşu Denetimleri</a:t>
            </a:r>
          </a:p>
        </p:txBody>
      </p:sp>
      <p:sp>
        <p:nvSpPr>
          <p:cNvPr id="9" name="Dikdörtgen 8"/>
          <p:cNvSpPr/>
          <p:nvPr/>
        </p:nvSpPr>
        <p:spPr>
          <a:xfrm>
            <a:off x="272480" y="5218413"/>
            <a:ext cx="9372033" cy="95410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Bakanlığımızca her yapı denetim kuruluşu için yıllık 2 adet büro denetimi ile 6 adet şantiye denetimi öngörülmüş olup Müdürlüğümüzce yapılan son beş yılın şantiye denetim ortalaması kuruluş başına 11 adettir. 2025 Yılında bir yapı denetim kuruluşuna yapının, ruhsat ve ekleri ile mevzuata uygun olarak yapılmasını denetlemek görevini yerine getirmemesi sebebiyle 3 </a:t>
            </a:r>
            <a:r>
              <a:rPr lang="tr-TR" sz="1400" b="1" dirty="0">
                <a:solidFill>
                  <a:prstClr val="black"/>
                </a:solidFill>
                <a:latin typeface="Calibri" panose="020F0502020204030204"/>
              </a:rPr>
              <a:t>adet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idari yaptırım uygulanmıştır</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Metin kutusu 14">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a:xfrm>
            <a:off x="7577227" y="647599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Grafik 12"/>
          <p:cNvGraphicFramePr>
            <a:graphicFrameLocks/>
          </p:cNvGraphicFramePr>
          <p:nvPr>
            <p:extLst>
              <p:ext uri="{D42A27DB-BD31-4B8C-83A1-F6EECF244321}">
                <p14:modId xmlns:p14="http://schemas.microsoft.com/office/powerpoint/2010/main" val="3894835288"/>
              </p:ext>
            </p:extLst>
          </p:nvPr>
        </p:nvGraphicFramePr>
        <p:xfrm>
          <a:off x="695325" y="1485899"/>
          <a:ext cx="6648449" cy="3783881"/>
        </p:xfrm>
        <a:graphic>
          <a:graphicData uri="http://schemas.openxmlformats.org/drawingml/2006/chart">
            <c:chart xmlns:c="http://schemas.openxmlformats.org/drawingml/2006/chart" xmlns:r="http://schemas.openxmlformats.org/officeDocument/2006/relationships" r:id="rId3"/>
          </a:graphicData>
        </a:graphic>
      </p:graphicFrame>
      <p:pic>
        <p:nvPicPr>
          <p:cNvPr id="4" name="Resim 3"/>
          <p:cNvPicPr>
            <a:picLocks noChangeAspect="1"/>
          </p:cNvPicPr>
          <p:nvPr/>
        </p:nvPicPr>
        <p:blipFill>
          <a:blip r:embed="rId4"/>
          <a:stretch>
            <a:fillRect/>
          </a:stretch>
        </p:blipFill>
        <p:spPr>
          <a:xfrm>
            <a:off x="7364436" y="1690691"/>
            <a:ext cx="2280077" cy="1786039"/>
          </a:xfrm>
          <a:prstGeom prst="rect">
            <a:avLst/>
          </a:prstGeom>
        </p:spPr>
      </p:pic>
      <p:pic>
        <p:nvPicPr>
          <p:cNvPr id="5" name="Resim 4"/>
          <p:cNvPicPr>
            <a:picLocks noChangeAspect="1"/>
          </p:cNvPicPr>
          <p:nvPr/>
        </p:nvPicPr>
        <p:blipFill>
          <a:blip r:embed="rId5"/>
          <a:stretch>
            <a:fillRect/>
          </a:stretch>
        </p:blipFill>
        <p:spPr>
          <a:xfrm>
            <a:off x="7364436" y="3518925"/>
            <a:ext cx="2280077" cy="1750855"/>
          </a:xfrm>
          <a:prstGeom prst="rect">
            <a:avLst/>
          </a:prstGeom>
        </p:spPr>
      </p:pic>
      <p:sp>
        <p:nvSpPr>
          <p:cNvPr id="11" name="Metin kutusu 10">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83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şlık 2"/>
          <p:cNvSpPr txBox="1">
            <a:spLocks/>
          </p:cNvSpPr>
          <p:nvPr/>
        </p:nvSpPr>
        <p:spPr>
          <a:xfrm>
            <a:off x="2081681" y="6497960"/>
            <a:ext cx="6094953" cy="360040"/>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uLnTx/>
                <a:uFillTx/>
                <a:latin typeface="Calibri Light" panose="020F0302020204030204"/>
                <a:ea typeface="+mj-ea"/>
                <a:cs typeface="+mj-cs"/>
              </a:rPr>
              <a:t>YAPI MALZEMELERİ VE DENETİMİ ŞUBE İŞLERİ</a:t>
            </a:r>
            <a:endParaRPr kumimoji="0" lang="tr-TR" sz="15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5" name="Metin kutusu 14">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Unvan 2"/>
          <p:cNvSpPr>
            <a:spLocks noGrp="1"/>
          </p:cNvSpPr>
          <p:nvPr>
            <p:ph type="title"/>
          </p:nvPr>
        </p:nvSpPr>
        <p:spPr>
          <a:xfrm>
            <a:off x="1304365" y="365127"/>
            <a:ext cx="6483107" cy="1604350"/>
          </a:xfrm>
        </p:spPr>
        <p:txBody>
          <a:bodyPr>
            <a:normAutofit/>
          </a:bodyPr>
          <a:lstStyle/>
          <a:p>
            <a:r>
              <a:rPr lang="tr-TR" dirty="0"/>
              <a:t>Yapı Müteahhitlerinin Sınıflandırılması </a:t>
            </a:r>
            <a:br>
              <a:rPr lang="tr-TR" dirty="0"/>
            </a:br>
            <a:r>
              <a:rPr lang="tr-TR" dirty="0"/>
              <a:t>ve Kayıtlarının Tutulması</a:t>
            </a:r>
          </a:p>
        </p:txBody>
      </p:sp>
      <p:sp>
        <p:nvSpPr>
          <p:cNvPr id="16"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ikdörtgen 3"/>
          <p:cNvSpPr/>
          <p:nvPr/>
        </p:nvSpPr>
        <p:spPr>
          <a:xfrm>
            <a:off x="854111" y="1969477"/>
            <a:ext cx="8269792" cy="4164217"/>
          </a:xfrm>
          <a:prstGeom prst="rect">
            <a:avLst/>
          </a:prstGeom>
        </p:spPr>
        <p:txBody>
          <a:bodyPr wrap="square">
            <a:spAutoFit/>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Kapsam</a:t>
            </a:r>
            <a:endPar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just" defTabSz="4572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Bu Yönetmelik; yapı ruhsatına tâbi her türlü yapım işinde, yapı müteahhitliğini üstlenecek olan gerçek ve tüzel kişileri kapsar.</a:t>
            </a:r>
          </a:p>
          <a:p>
            <a:pPr marL="285750" marR="0" lvl="0" indent="-285750" algn="just" defTabSz="457200" rtl="0" eaLnBrk="1" fontAlgn="auto" latinLnBrk="0" hangingPunct="1">
              <a:lnSpc>
                <a:spcPct val="105000"/>
              </a:lnSpc>
              <a:spcBef>
                <a:spcPts val="0"/>
              </a:spcBef>
              <a:spcAft>
                <a:spcPts val="0"/>
              </a:spcAft>
              <a:buClrTx/>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just"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Bu Yönetmelikte tarif edilen sınıflandırma koşulları 4/1/2002 tarihli ve </a:t>
            </a:r>
            <a:r>
              <a:rPr kumimoji="0" lang="tr-TR" sz="18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4734 sayılı Kamu İhale Kanunu kapsamındaki</a:t>
            </a: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işler ile bu </a:t>
            </a:r>
            <a:r>
              <a:rPr kumimoji="0" lang="tr-TR" sz="18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Kanunda istisna tutulan işleri</a:t>
            </a: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8/9/1983 tarihli ve 2886 sayılı Devlet İhale Kanunu kapsamındaki mevzuata göre yürütülen yapım işlerini </a:t>
            </a:r>
            <a:r>
              <a:rPr kumimoji="0" lang="tr-TR" sz="1800"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ve 6/12/2012 tarihli ve 6362 sayılı Sermaye Piyasası Kanununa tabi olup ortaklarından en az birinin kamu kurum ve kuruluşu niteliğinde tüzel kişi olduğu ve ortaklık sermayesine en az %20 oranında iştirak ettiği kuruluşların yaptırdıkları yapım işlerini</a:t>
            </a: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kapsamaz.</a:t>
            </a:r>
          </a:p>
          <a:p>
            <a:pPr marL="285750" marR="0" lvl="0" indent="-285750" algn="just"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just" defTabSz="457200" rtl="0" eaLnBrk="1" fontAlgn="auto" latinLnBrk="0" hangingPunct="1">
              <a:lnSpc>
                <a:spcPct val="105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31/5/2012 tarihli ve  6306 sayılı Afet Riski Altındaki Alanların Dönüştürülmesi Hakkında Kanun uyarınca yapılacak uygulamalara ilişkin hükümler saklıdır.</a:t>
            </a:r>
          </a:p>
        </p:txBody>
      </p:sp>
      <p:sp>
        <p:nvSpPr>
          <p:cNvPr id="9" name="Metin kutusu 8">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199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ik 11"/>
          <p:cNvGraphicFramePr/>
          <p:nvPr>
            <p:extLst>
              <p:ext uri="{D42A27DB-BD31-4B8C-83A1-F6EECF244321}">
                <p14:modId xmlns:p14="http://schemas.microsoft.com/office/powerpoint/2010/main" val="4046310552"/>
              </p:ext>
            </p:extLst>
          </p:nvPr>
        </p:nvGraphicFramePr>
        <p:xfrm>
          <a:off x="250258" y="1729465"/>
          <a:ext cx="4312118" cy="4687502"/>
        </p:xfrm>
        <a:graphic>
          <a:graphicData uri="http://schemas.openxmlformats.org/drawingml/2006/chart">
            <c:chart xmlns:c="http://schemas.openxmlformats.org/drawingml/2006/chart" xmlns:r="http://schemas.openxmlformats.org/officeDocument/2006/relationships" r:id="rId3"/>
          </a:graphicData>
        </a:graphic>
      </p:graphicFrame>
      <p:sp>
        <p:nvSpPr>
          <p:cNvPr id="14" name="Başlık 2"/>
          <p:cNvSpPr txBox="1">
            <a:spLocks/>
          </p:cNvSpPr>
          <p:nvPr/>
        </p:nvSpPr>
        <p:spPr>
          <a:xfrm>
            <a:off x="2081681" y="6497960"/>
            <a:ext cx="6094953" cy="360040"/>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uLnTx/>
                <a:uFillTx/>
                <a:latin typeface="Calibri Light" panose="020F0302020204030204"/>
                <a:ea typeface="+mj-ea"/>
                <a:cs typeface="+mj-cs"/>
              </a:rPr>
              <a:t>YAPI MALZEMELERİ VE DENETİMİ ŞUBE İŞLERİ</a:t>
            </a:r>
            <a:endParaRPr kumimoji="0" lang="tr-TR" sz="15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Dikdörtgen 1"/>
          <p:cNvSpPr/>
          <p:nvPr/>
        </p:nvSpPr>
        <p:spPr>
          <a:xfrm>
            <a:off x="4656885" y="1729465"/>
            <a:ext cx="5042251" cy="4687502"/>
          </a:xfrm>
          <a:prstGeom prst="rect">
            <a:avLst/>
          </a:prstGeom>
        </p:spPr>
        <p:txBody>
          <a:bodyPr wrap="square">
            <a:spAutoFit/>
          </a:bodyPr>
          <a:lstStyle/>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Tek parselde bir bodrum katı dışında, en çok iki katlı ve toplam yapı inşaat alanı </a:t>
            </a:r>
            <a:r>
              <a:rPr kumimoji="0" lang="tr-TR" sz="1400" b="1" i="0" u="none" strike="noStrike" kern="1200" cap="none" spc="0" normalizeH="0" baseline="0" noProof="0" dirty="0">
                <a:ln>
                  <a:noFill/>
                </a:ln>
                <a:solidFill>
                  <a:srgbClr val="C00000"/>
                </a:solidFill>
                <a:effectLst/>
                <a:uLnTx/>
                <a:uFillTx/>
                <a:latin typeface="Calibri" panose="020F0502020204030204"/>
                <a:ea typeface="Times New Roman" panose="02020603050405020304" pitchFamily="18" charset="0"/>
                <a:cs typeface="Times New Roman" panose="02020603050405020304" pitchFamily="18" charset="0"/>
              </a:rPr>
              <a:t>500</a:t>
            </a:r>
            <a:r>
              <a:rPr kumimoji="0" lang="tr-TR" sz="14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metrekareyi geçmeyen yapılarda yapı sahibine </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Konut harici yapıları inşa etmek üzere, vakıf ve derneklere;</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Ticari şekilde işletilmek üzere kamu tüzel kişileri tarafından kurulan kurum ve kuruluşlara; </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20/8/2016 tarihli ve 6745 sayılı Yatırımların Proje Bazında Desteklenmesi ile Bazı Kanun ve Kanun Hükmünde Kararnamelerde Değişiklik Yapılmasına Dair Kanun kapsamında proje bazında destek alan işler için yapı sahibine veya müteahhidine,</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İl özel idaresi, belediye, köy ve diğer kamu tüzel kişilerine ait ticari işletmelere,</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Yapı kooperatiflerine,</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Tarımsal amaçlı seralar için yapı sahibine,</a:t>
            </a:r>
          </a:p>
          <a:p>
            <a:pPr marL="285750" marR="0" lvl="0" indent="-285750" algn="just"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Elektronik Haberleşme Kanunu kapsamındaki yetkilendirilenler</a:t>
            </a: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Uluslararası kuruluşların veya yabancı devletlerin ülkemizde yerleşik diplomatik ve </a:t>
            </a:r>
            <a:r>
              <a:rPr kumimoji="0" lang="tr-TR" sz="1400" b="1" i="0" u="none" strike="noStrike" kern="1200" cap="none" spc="0" normalizeH="0" baseline="0" noProof="0" dirty="0" err="1">
                <a:ln>
                  <a:noFill/>
                </a:ln>
                <a:solidFill>
                  <a:prstClr val="black"/>
                </a:solidFill>
                <a:effectLst/>
                <a:uLnTx/>
                <a:uFillTx/>
                <a:latin typeface="Calibri" panose="020F0502020204030204"/>
                <a:ea typeface="+mn-ea"/>
                <a:cs typeface="+mn-cs"/>
              </a:rPr>
              <a:t>konsüler</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temsilciliklerinin;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Calibri" panose="020F0502020204030204"/>
                <a:ea typeface="+mn-ea"/>
                <a:cs typeface="+mn-cs"/>
              </a:rPr>
              <a:t>geçici grup yetki belgesi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numarası verilir.</a:t>
            </a:r>
          </a:p>
        </p:txBody>
      </p:sp>
      <p:sp>
        <p:nvSpPr>
          <p:cNvPr id="15" name="Metin kutusu 14">
            <a:extLst>
              <a:ext uri="{FF2B5EF4-FFF2-40B4-BE49-F238E27FC236}">
                <a16:creationId xmlns:a16="http://schemas.microsoft.com/office/drawing/2014/main" id="{3E54BFC1-24EF-083C-D4DE-DCB0448AD132}"/>
              </a:ext>
            </a:extLst>
          </p:cNvPr>
          <p:cNvSpPr txBox="1"/>
          <p:nvPr/>
        </p:nvSpPr>
        <p:spPr>
          <a:xfrm>
            <a:off x="3604183" y="6574774"/>
            <a:ext cx="2873529" cy="230832"/>
          </a:xfrm>
          <a:prstGeom prst="rect">
            <a:avLst/>
          </a:prstGeom>
          <a:noFill/>
        </p:spPr>
        <p:txBody>
          <a:bodyPr wrap="square" rtlCol="0">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Yapı Denetimi  Şube Müdürlüğü</a:t>
            </a:r>
            <a:endParaRPr kumimoji="0" lang="tr-TR"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Unvan 2"/>
          <p:cNvSpPr>
            <a:spLocks noGrp="1"/>
          </p:cNvSpPr>
          <p:nvPr>
            <p:ph type="title"/>
          </p:nvPr>
        </p:nvSpPr>
        <p:spPr>
          <a:xfrm>
            <a:off x="1304365" y="365127"/>
            <a:ext cx="6925235" cy="1065741"/>
          </a:xfrm>
        </p:spPr>
        <p:txBody>
          <a:bodyPr/>
          <a:lstStyle/>
          <a:p>
            <a:r>
              <a:rPr lang="tr-TR" dirty="0"/>
              <a:t>Yapı Müteahhitliği</a:t>
            </a:r>
            <a:br>
              <a:rPr lang="tr-TR" dirty="0"/>
            </a:br>
            <a:r>
              <a:rPr lang="tr-TR" dirty="0"/>
              <a:t>Geçici Yapı Müteahhitliği</a:t>
            </a:r>
          </a:p>
        </p:txBody>
      </p:sp>
      <p:sp>
        <p:nvSpPr>
          <p:cNvPr id="16" name="Slayt Numarası Yer Tutucusu 3">
            <a:extLst>
              <a:ext uri="{FF2B5EF4-FFF2-40B4-BE49-F238E27FC236}">
                <a16:creationId xmlns:a16="http://schemas.microsoft.com/office/drawing/2014/main" id="{0AB116BD-5AE1-EF7D-0427-D317F064D7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84C40-1D4C-43CD-BFE1-F70BBED995B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09BE02CE-3E5F-584B-3647-58B8FC452D18}"/>
              </a:ext>
            </a:extLst>
          </p:cNvPr>
          <p:cNvSpPr txBox="1"/>
          <p:nvPr/>
        </p:nvSpPr>
        <p:spPr>
          <a:xfrm>
            <a:off x="0" y="6574774"/>
            <a:ext cx="18245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Güncellenme Tarihi : : </a:t>
            </a:r>
            <a:r>
              <a:rPr lang="tr-TR" sz="900" b="1" dirty="0">
                <a:solidFill>
                  <a:prstClr val="black"/>
                </a:solidFill>
                <a:latin typeface="Calibri" panose="020F0502020204030204"/>
              </a:rPr>
              <a:t>30</a:t>
            </a:r>
            <a:r>
              <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rPr>
              <a:t>/06/2025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966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2217</TotalTime>
  <Words>1409</Words>
  <Application>Microsoft Office PowerPoint</Application>
  <PresentationFormat>A4 Kağıt (210x297 mm)</PresentationFormat>
  <Paragraphs>280</Paragraphs>
  <Slides>15</Slides>
  <Notes>10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3</vt:i4>
      </vt:variant>
      <vt:variant>
        <vt:lpstr>Slayt Başlıkları</vt:lpstr>
      </vt:variant>
      <vt:variant>
        <vt:i4>15</vt:i4>
      </vt:variant>
    </vt:vector>
  </HeadingPairs>
  <TitlesOfParts>
    <vt:vector size="24" baseType="lpstr">
      <vt:lpstr>Arial</vt:lpstr>
      <vt:lpstr>Calibri</vt:lpstr>
      <vt:lpstr>Calibri Light</vt:lpstr>
      <vt:lpstr>Times New Roman</vt:lpstr>
      <vt:lpstr>Wingdings</vt:lpstr>
      <vt:lpstr>2_Office Teması</vt:lpstr>
      <vt:lpstr>Worksheet</vt:lpstr>
      <vt:lpstr>Çalışma Sayfası</vt:lpstr>
      <vt:lpstr>Acrobat Document</vt:lpstr>
      <vt:lpstr>Yapı Denetimi Şube Müdürlüğü</vt:lpstr>
      <vt:lpstr>4708 sayılı Yapı Denetimi Hakkında Kanun Kapsamı</vt:lpstr>
      <vt:lpstr>İlimizde Yapı Denetim Kuruluşu İstatistikleri</vt:lpstr>
      <vt:lpstr>Yapımı Devam Eden (Güncel) İşlerin İdarelere Dağılımı</vt:lpstr>
      <vt:lpstr>Yapı Denetim Kuruluşu Denetimleri</vt:lpstr>
      <vt:lpstr>Yapı Denetim Sistemi (YDS)</vt:lpstr>
      <vt:lpstr>Yapı Denetim Kuruluşu Denetimleri</vt:lpstr>
      <vt:lpstr>Yapı Müteahhitlerinin Sınıflandırılması  ve Kayıtlarının Tutulması</vt:lpstr>
      <vt:lpstr>Yapı Müteahhitliği Geçici Yapı Müteahhitliği</vt:lpstr>
      <vt:lpstr>Yapı Müteahhitliği Belge Sayıları</vt:lpstr>
      <vt:lpstr>Yıkım Müteahhitliği Belge Sayıları</vt:lpstr>
      <vt:lpstr>Enerji Kimlik Belgesi Denetimleri  (EKB) </vt:lpstr>
      <vt:lpstr>Enerji Kimlik Belgesi</vt:lpstr>
      <vt:lpstr>Enerji Kimlik Belgesi (EKB) Sayıları </vt:lpstr>
      <vt:lpstr>Enerji Kimlik Belgesi Denetimleri  (EKB)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Tuğba Demir</dc:creator>
  <cp:lastModifiedBy>Murat Gok</cp:lastModifiedBy>
  <cp:revision>66</cp:revision>
  <cp:lastPrinted>2025-07-04T11:47:29Z</cp:lastPrinted>
  <dcterms:created xsi:type="dcterms:W3CDTF">2025-04-14T05:30:33Z</dcterms:created>
  <dcterms:modified xsi:type="dcterms:W3CDTF">2025-07-16T11:56:00Z</dcterms:modified>
</cp:coreProperties>
</file>