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handoutMasterIdLst>
    <p:handoutMasterId r:id="rId37"/>
  </p:handoutMasterIdLst>
  <p:sldIdLst>
    <p:sldId id="258" r:id="rId2"/>
    <p:sldId id="259" r:id="rId3"/>
    <p:sldId id="347" r:id="rId4"/>
    <p:sldId id="349" r:id="rId5"/>
    <p:sldId id="350" r:id="rId6"/>
    <p:sldId id="358" r:id="rId7"/>
    <p:sldId id="326" r:id="rId8"/>
    <p:sldId id="351" r:id="rId9"/>
    <p:sldId id="364" r:id="rId10"/>
    <p:sldId id="332" r:id="rId11"/>
    <p:sldId id="353" r:id="rId12"/>
    <p:sldId id="354" r:id="rId13"/>
    <p:sldId id="339" r:id="rId14"/>
    <p:sldId id="333" r:id="rId15"/>
    <p:sldId id="344" r:id="rId16"/>
    <p:sldId id="360" r:id="rId17"/>
    <p:sldId id="334" r:id="rId18"/>
    <p:sldId id="335" r:id="rId19"/>
    <p:sldId id="336" r:id="rId20"/>
    <p:sldId id="337" r:id="rId21"/>
    <p:sldId id="361" r:id="rId22"/>
    <p:sldId id="338" r:id="rId23"/>
    <p:sldId id="362" r:id="rId24"/>
    <p:sldId id="363" r:id="rId25"/>
    <p:sldId id="340" r:id="rId26"/>
    <p:sldId id="342" r:id="rId27"/>
    <p:sldId id="343" r:id="rId28"/>
    <p:sldId id="355" r:id="rId29"/>
    <p:sldId id="345" r:id="rId30"/>
    <p:sldId id="365" r:id="rId31"/>
    <p:sldId id="367" r:id="rId32"/>
    <p:sldId id="366" r:id="rId33"/>
    <p:sldId id="368" r:id="rId34"/>
    <p:sldId id="306" r:id="rId35"/>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62729293814731E-2"/>
          <c:y val="1.9596588033428383E-2"/>
          <c:w val="0.92349415388522149"/>
          <c:h val="0.81212915643117844"/>
        </c:manualLayout>
      </c:layout>
      <c:barChart>
        <c:barDir val="col"/>
        <c:grouping val="clustered"/>
        <c:varyColors val="0"/>
        <c:ser>
          <c:idx val="0"/>
          <c:order val="0"/>
          <c:tx>
            <c:strRef>
              <c:f>Sayfa2!$E$8</c:f>
              <c:strCache>
                <c:ptCount val="1"/>
                <c:pt idx="0">
                  <c:v>ŞANTİYE</c:v>
                </c:pt>
              </c:strCache>
            </c:strRef>
          </c:tx>
          <c:spPr>
            <a:solidFill>
              <a:schemeClr val="accent1"/>
            </a:solidFill>
            <a:ln>
              <a:noFill/>
            </a:ln>
            <a:effectLst/>
          </c:spPr>
          <c:invertIfNegative val="0"/>
          <c:dLbls>
            <c:dLbl>
              <c:idx val="9"/>
              <c:tx>
                <c:rich>
                  <a:bodyPr/>
                  <a:lstStyle/>
                  <a:p>
                    <a:r>
                      <a:rPr lang="en-US" dirty="0"/>
                      <a:t>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40-47EC-9481-B2E2870890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Sayfa2!$D$9:$D$19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Sayfa2!$E$9:$E$19</c:f>
              <c:numCache>
                <c:formatCode>General</c:formatCode>
                <c:ptCount val="11"/>
                <c:pt idx="0">
                  <c:v>10</c:v>
                </c:pt>
                <c:pt idx="1">
                  <c:v>54</c:v>
                </c:pt>
                <c:pt idx="2">
                  <c:v>47</c:v>
                </c:pt>
                <c:pt idx="3">
                  <c:v>37</c:v>
                </c:pt>
                <c:pt idx="4">
                  <c:v>35</c:v>
                </c:pt>
                <c:pt idx="5">
                  <c:v>44</c:v>
                </c:pt>
                <c:pt idx="6">
                  <c:v>71</c:v>
                </c:pt>
                <c:pt idx="7">
                  <c:v>83</c:v>
                </c:pt>
                <c:pt idx="8">
                  <c:v>81</c:v>
                </c:pt>
                <c:pt idx="9" formatCode="0">
                  <c:v>87</c:v>
                </c:pt>
                <c:pt idx="10" formatCode="0">
                  <c:v>86</c:v>
                </c:pt>
              </c:numCache>
            </c:numRef>
          </c:val>
          <c:extLst>
            <c:ext xmlns:c16="http://schemas.microsoft.com/office/drawing/2014/chart" uri="{C3380CC4-5D6E-409C-BE32-E72D297353CC}">
              <c16:uniqueId val="{00000001-3040-47EC-9481-B2E2870890FF}"/>
            </c:ext>
          </c:extLst>
        </c:ser>
        <c:ser>
          <c:idx val="1"/>
          <c:order val="1"/>
          <c:tx>
            <c:strRef>
              <c:f>Sayfa2!$F$8</c:f>
              <c:strCache>
                <c:ptCount val="1"/>
                <c:pt idx="0">
                  <c:v>BÜRO </c:v>
                </c:pt>
              </c:strCache>
            </c:strRef>
          </c:tx>
          <c:spPr>
            <a:solidFill>
              <a:srgbClr val="0070C0"/>
            </a:solidFill>
            <a:ln>
              <a:noFill/>
            </a:ln>
            <a:effectLst/>
          </c:spPr>
          <c:invertIfNegative val="0"/>
          <c:dLbls>
            <c:dLbl>
              <c:idx val="9"/>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40-47EC-9481-B2E2870890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Sayfa2!$D$9:$D$19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Sayfa2!$F$9:$F$19</c:f>
              <c:numCache>
                <c:formatCode>General</c:formatCode>
                <c:ptCount val="11"/>
                <c:pt idx="0">
                  <c:v>5</c:v>
                </c:pt>
                <c:pt idx="1">
                  <c:v>29</c:v>
                </c:pt>
                <c:pt idx="2">
                  <c:v>25</c:v>
                </c:pt>
                <c:pt idx="3">
                  <c:v>17</c:v>
                </c:pt>
                <c:pt idx="4">
                  <c:v>10</c:v>
                </c:pt>
                <c:pt idx="5">
                  <c:v>16</c:v>
                </c:pt>
                <c:pt idx="6">
                  <c:v>19</c:v>
                </c:pt>
                <c:pt idx="7">
                  <c:v>22</c:v>
                </c:pt>
                <c:pt idx="8">
                  <c:v>28</c:v>
                </c:pt>
                <c:pt idx="9" formatCode="0">
                  <c:v>22</c:v>
                </c:pt>
                <c:pt idx="10" formatCode="0">
                  <c:v>26</c:v>
                </c:pt>
              </c:numCache>
            </c:numRef>
          </c:val>
          <c:extLst>
            <c:ext xmlns:c16="http://schemas.microsoft.com/office/drawing/2014/chart" uri="{C3380CC4-5D6E-409C-BE32-E72D297353CC}">
              <c16:uniqueId val="{00000003-3040-47EC-9481-B2E2870890FF}"/>
            </c:ext>
          </c:extLst>
        </c:ser>
        <c:dLbls>
          <c:showLegendKey val="0"/>
          <c:showVal val="0"/>
          <c:showCatName val="0"/>
          <c:showSerName val="0"/>
          <c:showPercent val="0"/>
          <c:showBubbleSize val="0"/>
        </c:dLbls>
        <c:gapWidth val="219"/>
        <c:overlap val="-27"/>
        <c:axId val="380949576"/>
        <c:axId val="380951928"/>
      </c:barChart>
      <c:catAx>
        <c:axId val="38094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0951928"/>
        <c:crosses val="autoZero"/>
        <c:auto val="1"/>
        <c:lblAlgn val="ctr"/>
        <c:lblOffset val="100"/>
        <c:noMultiLvlLbl val="0"/>
      </c:catAx>
      <c:valAx>
        <c:axId val="380951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094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TAZE BETON DENETİMLERİ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stacked"/>
        <c:varyColors val="0"/>
        <c:ser>
          <c:idx val="0"/>
          <c:order val="0"/>
          <c:spPr>
            <a:solidFill>
              <a:schemeClr val="accent1"/>
            </a:solidFill>
            <a:ln>
              <a:noFill/>
            </a:ln>
            <a:effectLst/>
          </c:spPr>
          <c:invertIfNegative val="0"/>
          <c:dLbls>
            <c:dLbl>
              <c:idx val="0"/>
              <c:layout>
                <c:manualLayout>
                  <c:x val="2.0050125313283208E-3"/>
                  <c:y val="-0.129629629629629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AD-491A-AC31-56BD8ACE793A}"/>
                </c:ext>
              </c:extLst>
            </c:dLbl>
            <c:dLbl>
              <c:idx val="1"/>
              <c:layout>
                <c:manualLayout>
                  <c:x val="-2.0050125313283576E-3"/>
                  <c:y val="-0.134259259259259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AD-491A-AC31-56BD8ACE793A}"/>
                </c:ext>
              </c:extLst>
            </c:dLbl>
            <c:dLbl>
              <c:idx val="2"/>
              <c:layout>
                <c:manualLayout>
                  <c:x val="-2.0050125313283208E-3"/>
                  <c:y val="-0.189814814814814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AD-491A-AC31-56BD8ACE793A}"/>
                </c:ext>
              </c:extLst>
            </c:dLbl>
            <c:dLbl>
              <c:idx val="3"/>
              <c:layout>
                <c:manualLayout>
                  <c:x val="-6.0151165314861954E-3"/>
                  <c:y val="-0.2638888888888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AD-491A-AC31-56BD8ACE793A}"/>
                </c:ext>
              </c:extLst>
            </c:dLbl>
            <c:dLbl>
              <c:idx val="4"/>
              <c:layout>
                <c:manualLayout>
                  <c:x val="2.0050125313283208E-3"/>
                  <c:y val="-0.254629629629629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AD-491A-AC31-56BD8ACE793A}"/>
                </c:ext>
              </c:extLst>
            </c:dLbl>
            <c:dLbl>
              <c:idx val="5"/>
              <c:layout>
                <c:manualLayout>
                  <c:x val="-7.3516276882401156E-17"/>
                  <c:y val="-0.24537037037037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AD-491A-AC31-56BD8ACE793A}"/>
                </c:ext>
              </c:extLst>
            </c:dLbl>
            <c:dLbl>
              <c:idx val="6"/>
              <c:layout>
                <c:manualLayout>
                  <c:x val="2.0050125313283208E-3"/>
                  <c:y val="-0.287037037037037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AD-491A-AC31-56BD8ACE793A}"/>
                </c:ext>
              </c:extLst>
            </c:dLbl>
            <c:dLbl>
              <c:idx val="7"/>
              <c:layout>
                <c:manualLayout>
                  <c:x val="-2.0049335938270873E-3"/>
                  <c:y val="-0.358796296296296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AD-491A-AC31-56BD8ACE793A}"/>
                </c:ext>
              </c:extLst>
            </c:dLbl>
            <c:dLbl>
              <c:idx val="8"/>
              <c:layout>
                <c:manualLayout>
                  <c:x val="4.0100250626566416E-3"/>
                  <c:y val="-0.300925925925925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AD-491A-AC31-56BD8ACE793A}"/>
                </c:ext>
              </c:extLst>
            </c:dLbl>
            <c:dLbl>
              <c:idx val="9"/>
              <c:layout>
                <c:manualLayout>
                  <c:x val="-3.0075187969926284E-3"/>
                  <c:y val="-0.29629629629629628"/>
                </c:manualLayout>
              </c:layout>
              <c:tx>
                <c:rich>
                  <a:bodyPr/>
                  <a:lstStyle/>
                  <a:p>
                    <a:r>
                      <a:rPr lang="en-US" dirty="0"/>
                      <a:t>169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AD-491A-AC31-56BD8ACE79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Sayfa1!$D$8:$D$17</c:f>
              <c:strCache>
                <c:ptCount val="10"/>
                <c:pt idx="0">
                  <c:v>2012 YILI</c:v>
                </c:pt>
                <c:pt idx="1">
                  <c:v>2013 YILI</c:v>
                </c:pt>
                <c:pt idx="2">
                  <c:v>2014 YILI</c:v>
                </c:pt>
                <c:pt idx="3">
                  <c:v>2015 YILI</c:v>
                </c:pt>
                <c:pt idx="4">
                  <c:v>2016 YILI</c:v>
                </c:pt>
                <c:pt idx="5">
                  <c:v>2017 YILI</c:v>
                </c:pt>
                <c:pt idx="6">
                  <c:v>2018 YILI</c:v>
                </c:pt>
                <c:pt idx="7">
                  <c:v>2019 YILI</c:v>
                </c:pt>
                <c:pt idx="8">
                  <c:v>2020 YILI</c:v>
                </c:pt>
                <c:pt idx="9">
                  <c:v>2021 YILI</c:v>
                </c:pt>
              </c:strCache>
            </c:strRef>
          </c:cat>
          <c:val>
            <c:numRef>
              <c:f>Sayfa1!$E$8:$E$17</c:f>
              <c:numCache>
                <c:formatCode>General</c:formatCode>
                <c:ptCount val="10"/>
                <c:pt idx="0">
                  <c:v>62</c:v>
                </c:pt>
                <c:pt idx="1">
                  <c:v>70</c:v>
                </c:pt>
                <c:pt idx="2">
                  <c:v>98</c:v>
                </c:pt>
                <c:pt idx="3">
                  <c:v>157</c:v>
                </c:pt>
                <c:pt idx="4">
                  <c:v>124</c:v>
                </c:pt>
                <c:pt idx="5">
                  <c:v>139</c:v>
                </c:pt>
                <c:pt idx="6">
                  <c:v>165</c:v>
                </c:pt>
                <c:pt idx="7">
                  <c:v>193</c:v>
                </c:pt>
                <c:pt idx="8">
                  <c:v>148</c:v>
                </c:pt>
                <c:pt idx="9">
                  <c:v>169</c:v>
                </c:pt>
              </c:numCache>
            </c:numRef>
          </c:val>
          <c:extLst>
            <c:ext xmlns:c16="http://schemas.microsoft.com/office/drawing/2014/chart" uri="{C3380CC4-5D6E-409C-BE32-E72D297353CC}">
              <c16:uniqueId val="{0000000A-AFAD-491A-AC31-56BD8ACE793A}"/>
            </c:ext>
          </c:extLst>
        </c:ser>
        <c:dLbls>
          <c:showLegendKey val="0"/>
          <c:showVal val="0"/>
          <c:showCatName val="0"/>
          <c:showSerName val="0"/>
          <c:showPercent val="0"/>
          <c:showBubbleSize val="0"/>
        </c:dLbls>
        <c:gapWidth val="257"/>
        <c:overlap val="100"/>
        <c:axId val="384494384"/>
        <c:axId val="384492424"/>
      </c:barChart>
      <c:catAx>
        <c:axId val="38449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4492424"/>
        <c:crosses val="autoZero"/>
        <c:auto val="1"/>
        <c:lblAlgn val="ctr"/>
        <c:lblOffset val="100"/>
        <c:noMultiLvlLbl val="0"/>
      </c:catAx>
      <c:valAx>
        <c:axId val="38449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4494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937284-821C-4960-8B4C-2362C2E984A0}" type="datetimeFigureOut">
              <a:rPr lang="tr-TR" smtClean="0"/>
              <a:t>21.03.2022</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6A8966D-739B-4E21-B645-CF773F1818CC}" type="slidenum">
              <a:rPr lang="tr-TR" smtClean="0"/>
              <a:t>‹#›</a:t>
            </a:fld>
            <a:endParaRPr lang="tr-TR"/>
          </a:p>
        </p:txBody>
      </p:sp>
    </p:spTree>
    <p:extLst>
      <p:ext uri="{BB962C8B-B14F-4D97-AF65-F5344CB8AC3E}">
        <p14:creationId xmlns:p14="http://schemas.microsoft.com/office/powerpoint/2010/main" val="4163420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9A5B9F-2CA6-4FB4-A536-140B742B2E19}" type="datetimeFigureOut">
              <a:rPr lang="tr-TR" smtClean="0"/>
              <a:t>21.03.2022</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9E5630-1225-4A52-95C7-68D883ABDE99}" type="slidenum">
              <a:rPr lang="tr-TR" smtClean="0"/>
              <a:t>‹#›</a:t>
            </a:fld>
            <a:endParaRPr lang="tr-TR"/>
          </a:p>
        </p:txBody>
      </p:sp>
    </p:spTree>
    <p:extLst>
      <p:ext uri="{BB962C8B-B14F-4D97-AF65-F5344CB8AC3E}">
        <p14:creationId xmlns:p14="http://schemas.microsoft.com/office/powerpoint/2010/main" val="45260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F9E5630-1225-4A52-95C7-68D883ABDE99}" type="slidenum">
              <a:rPr lang="tr-TR" smtClean="0"/>
              <a:t>1</a:t>
            </a:fld>
            <a:endParaRPr lang="tr-TR"/>
          </a:p>
        </p:txBody>
      </p:sp>
    </p:spTree>
    <p:extLst>
      <p:ext uri="{BB962C8B-B14F-4D97-AF65-F5344CB8AC3E}">
        <p14:creationId xmlns:p14="http://schemas.microsoft.com/office/powerpoint/2010/main" val="37148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10</a:t>
            </a:fld>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11</a:t>
            </a:fld>
            <a:endParaRPr lang="tr-TR" altLang="tr-TR"/>
          </a:p>
        </p:txBody>
      </p:sp>
    </p:spTree>
    <p:extLst>
      <p:ext uri="{BB962C8B-B14F-4D97-AF65-F5344CB8AC3E}">
        <p14:creationId xmlns:p14="http://schemas.microsoft.com/office/powerpoint/2010/main" val="54998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12</a:t>
            </a:fld>
            <a:endParaRPr lang="tr-TR" altLang="tr-TR"/>
          </a:p>
        </p:txBody>
      </p:sp>
    </p:spTree>
    <p:extLst>
      <p:ext uri="{BB962C8B-B14F-4D97-AF65-F5344CB8AC3E}">
        <p14:creationId xmlns:p14="http://schemas.microsoft.com/office/powerpoint/2010/main" val="16036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13</a:t>
            </a:fld>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14</a:t>
            </a:fld>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15</a:t>
            </a:fld>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16</a:t>
            </a:fld>
            <a:endParaRPr lang="tr-TR" altLang="tr-TR"/>
          </a:p>
        </p:txBody>
      </p:sp>
    </p:spTree>
    <p:extLst>
      <p:ext uri="{BB962C8B-B14F-4D97-AF65-F5344CB8AC3E}">
        <p14:creationId xmlns:p14="http://schemas.microsoft.com/office/powerpoint/2010/main" val="188236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17</a:t>
            </a:fld>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18</a:t>
            </a:fld>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19</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a:t>
            </a:fld>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20</a:t>
            </a:fld>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21</a:t>
            </a:fld>
            <a:endParaRPr lang="tr-TR" altLang="tr-TR"/>
          </a:p>
        </p:txBody>
      </p:sp>
    </p:spTree>
    <p:extLst>
      <p:ext uri="{BB962C8B-B14F-4D97-AF65-F5344CB8AC3E}">
        <p14:creationId xmlns:p14="http://schemas.microsoft.com/office/powerpoint/2010/main" val="1742984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22</a:t>
            </a:fld>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23</a:t>
            </a:fld>
            <a:endParaRPr lang="tr-TR" altLang="tr-TR"/>
          </a:p>
        </p:txBody>
      </p:sp>
    </p:spTree>
    <p:extLst>
      <p:ext uri="{BB962C8B-B14F-4D97-AF65-F5344CB8AC3E}">
        <p14:creationId xmlns:p14="http://schemas.microsoft.com/office/powerpoint/2010/main" val="2190822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24</a:t>
            </a:fld>
            <a:endParaRPr lang="tr-TR" altLang="tr-TR"/>
          </a:p>
        </p:txBody>
      </p:sp>
    </p:spTree>
    <p:extLst>
      <p:ext uri="{BB962C8B-B14F-4D97-AF65-F5344CB8AC3E}">
        <p14:creationId xmlns:p14="http://schemas.microsoft.com/office/powerpoint/2010/main" val="4259839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25</a:t>
            </a:fld>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26</a:t>
            </a:fld>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27</a:t>
            </a:fld>
            <a:endParaRPr lang="tr-TR"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28</a:t>
            </a:fld>
            <a:endParaRPr lang="tr-TR" altLang="tr-TR"/>
          </a:p>
        </p:txBody>
      </p:sp>
    </p:spTree>
    <p:extLst>
      <p:ext uri="{BB962C8B-B14F-4D97-AF65-F5344CB8AC3E}">
        <p14:creationId xmlns:p14="http://schemas.microsoft.com/office/powerpoint/2010/main" val="2666181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29</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3</a:t>
            </a:fld>
            <a:endParaRPr lang="tr-TR" altLang="tr-TR"/>
          </a:p>
        </p:txBody>
      </p:sp>
    </p:spTree>
    <p:extLst>
      <p:ext uri="{BB962C8B-B14F-4D97-AF65-F5344CB8AC3E}">
        <p14:creationId xmlns:p14="http://schemas.microsoft.com/office/powerpoint/2010/main" val="273550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F9E5630-1225-4A52-95C7-68D883ABDE99}" type="slidenum">
              <a:rPr lang="tr-TR" smtClean="0"/>
              <a:t>30</a:t>
            </a:fld>
            <a:endParaRPr lang="tr-TR"/>
          </a:p>
        </p:txBody>
      </p:sp>
    </p:spTree>
    <p:extLst>
      <p:ext uri="{BB962C8B-B14F-4D97-AF65-F5344CB8AC3E}">
        <p14:creationId xmlns:p14="http://schemas.microsoft.com/office/powerpoint/2010/main" val="1620876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F9E5630-1225-4A52-95C7-68D883ABDE99}" type="slidenum">
              <a:rPr lang="tr-TR" smtClean="0"/>
              <a:t>31</a:t>
            </a:fld>
            <a:endParaRPr lang="tr-TR"/>
          </a:p>
        </p:txBody>
      </p:sp>
    </p:spTree>
    <p:extLst>
      <p:ext uri="{BB962C8B-B14F-4D97-AF65-F5344CB8AC3E}">
        <p14:creationId xmlns:p14="http://schemas.microsoft.com/office/powerpoint/2010/main" val="2729855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F9E5630-1225-4A52-95C7-68D883ABDE99}" type="slidenum">
              <a:rPr lang="tr-TR" smtClean="0"/>
              <a:t>32</a:t>
            </a:fld>
            <a:endParaRPr lang="tr-TR"/>
          </a:p>
        </p:txBody>
      </p:sp>
    </p:spTree>
    <p:extLst>
      <p:ext uri="{BB962C8B-B14F-4D97-AF65-F5344CB8AC3E}">
        <p14:creationId xmlns:p14="http://schemas.microsoft.com/office/powerpoint/2010/main" val="737457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F9E5630-1225-4A52-95C7-68D883ABDE99}" type="slidenum">
              <a:rPr lang="tr-TR" smtClean="0"/>
              <a:t>33</a:t>
            </a:fld>
            <a:endParaRPr lang="tr-TR"/>
          </a:p>
        </p:txBody>
      </p:sp>
    </p:spTree>
    <p:extLst>
      <p:ext uri="{BB962C8B-B14F-4D97-AF65-F5344CB8AC3E}">
        <p14:creationId xmlns:p14="http://schemas.microsoft.com/office/powerpoint/2010/main" val="2554998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F9E5630-1225-4A52-95C7-68D883ABDE99}" type="slidenum">
              <a:rPr lang="tr-TR" smtClean="0"/>
              <a:t>34</a:t>
            </a:fld>
            <a:endParaRPr lang="tr-TR"/>
          </a:p>
        </p:txBody>
      </p:sp>
    </p:spTree>
    <p:extLst>
      <p:ext uri="{BB962C8B-B14F-4D97-AF65-F5344CB8AC3E}">
        <p14:creationId xmlns:p14="http://schemas.microsoft.com/office/powerpoint/2010/main" val="357734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4</a:t>
            </a:fld>
            <a:endParaRPr lang="tr-TR" altLang="tr-TR"/>
          </a:p>
        </p:txBody>
      </p:sp>
    </p:spTree>
    <p:extLst>
      <p:ext uri="{BB962C8B-B14F-4D97-AF65-F5344CB8AC3E}">
        <p14:creationId xmlns:p14="http://schemas.microsoft.com/office/powerpoint/2010/main" val="225689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5</a:t>
            </a:fld>
            <a:endParaRPr lang="tr-TR" altLang="tr-TR"/>
          </a:p>
        </p:txBody>
      </p:sp>
    </p:spTree>
    <p:extLst>
      <p:ext uri="{BB962C8B-B14F-4D97-AF65-F5344CB8AC3E}">
        <p14:creationId xmlns:p14="http://schemas.microsoft.com/office/powerpoint/2010/main" val="238776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6</a:t>
            </a:fld>
            <a:endParaRPr lang="tr-TR" altLang="tr-TR"/>
          </a:p>
        </p:txBody>
      </p:sp>
    </p:spTree>
    <p:extLst>
      <p:ext uri="{BB962C8B-B14F-4D97-AF65-F5344CB8AC3E}">
        <p14:creationId xmlns:p14="http://schemas.microsoft.com/office/powerpoint/2010/main" val="379615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7</a:t>
            </a:fld>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8</a:t>
            </a:fld>
            <a:endParaRPr lang="tr-TR" altLang="tr-TR"/>
          </a:p>
        </p:txBody>
      </p:sp>
    </p:spTree>
    <p:extLst>
      <p:ext uri="{BB962C8B-B14F-4D97-AF65-F5344CB8AC3E}">
        <p14:creationId xmlns:p14="http://schemas.microsoft.com/office/powerpoint/2010/main" val="378970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E7F246-CBAF-4EB3-B8BA-5588FA997AF4}" type="slidenum">
              <a:rPr lang="tr-TR" altLang="tr-TR"/>
              <a:pPr>
                <a:spcBef>
                  <a:spcPct val="0"/>
                </a:spcBef>
              </a:pPr>
              <a:t>9</a:t>
            </a:fld>
            <a:endParaRPr lang="tr-TR" altLang="tr-TR"/>
          </a:p>
        </p:txBody>
      </p:sp>
    </p:spTree>
    <p:extLst>
      <p:ext uri="{BB962C8B-B14F-4D97-AF65-F5344CB8AC3E}">
        <p14:creationId xmlns:p14="http://schemas.microsoft.com/office/powerpoint/2010/main" val="87668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AD8D91A-A2EE-4B54-B3C6-F6C67903BA9C}" type="datetime1">
              <a:rPr lang="en-US" smtClean="0"/>
              <a:pPr/>
              <a:t>3/21/2022</a:t>
            </a:fld>
            <a:endParaRPr lang="en-US" dirty="0"/>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69326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90FD647-60EC-4B5E-88A0-2ED0B8A5A17D}" type="datetimeFigureOut">
              <a:rPr lang="tr-TR" smtClean="0"/>
              <a:t>21.03.2022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345504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90FD647-60EC-4B5E-88A0-2ED0B8A5A17D}" type="datetimeFigureOut">
              <a:rPr lang="tr-TR" smtClean="0"/>
              <a:t>21.03.2022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400932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90FD647-60EC-4B5E-88A0-2ED0B8A5A17D}" type="datetimeFigureOut">
              <a:rPr lang="tr-TR" smtClean="0"/>
              <a:t>21.03.2022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endParaRPr lang="tr-TR" dirty="0"/>
          </a:p>
        </p:txBody>
      </p:sp>
    </p:spTree>
    <p:extLst>
      <p:ext uri="{BB962C8B-B14F-4D97-AF65-F5344CB8AC3E}">
        <p14:creationId xmlns:p14="http://schemas.microsoft.com/office/powerpoint/2010/main" val="137228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90FD647-60EC-4B5E-88A0-2ED0B8A5A17D}" type="datetimeFigureOut">
              <a:rPr lang="tr-TR" smtClean="0"/>
              <a:t>21.03.2022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235746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90FD647-60EC-4B5E-88A0-2ED0B8A5A17D}" type="datetimeFigureOut">
              <a:rPr lang="tr-TR" smtClean="0"/>
              <a:t>21.03.2022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21063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90FD647-60EC-4B5E-88A0-2ED0B8A5A17D}" type="datetimeFigureOut">
              <a:rPr lang="tr-TR" smtClean="0"/>
              <a:t>21.03.2022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72221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90FD647-60EC-4B5E-88A0-2ED0B8A5A17D}" type="datetimeFigureOut">
              <a:rPr lang="tr-TR" smtClean="0"/>
              <a:t>21.03.2022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96466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90FD647-60EC-4B5E-88A0-2ED0B8A5A17D}" type="datetimeFigureOut">
              <a:rPr lang="tr-TR" smtClean="0"/>
              <a:t>21.03.2022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248350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dirty="0"/>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90FD647-60EC-4B5E-88A0-2ED0B8A5A17D}" type="datetimeFigureOut">
              <a:rPr lang="tr-TR" smtClean="0"/>
              <a:t>21.03.2022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167616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90FD647-60EC-4B5E-88A0-2ED0B8A5A17D}" type="datetimeFigureOut">
              <a:rPr lang="tr-TR" smtClean="0"/>
              <a:t>21.03.2022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3F8A4B-527F-4A41-B39E-5373DA7C6941}" type="slidenum">
              <a:rPr lang="tr-TR" smtClean="0"/>
              <a:t>‹#›</a:t>
            </a:fld>
            <a:endParaRPr lang="tr-TR"/>
          </a:p>
        </p:txBody>
      </p:sp>
    </p:spTree>
    <p:extLst>
      <p:ext uri="{BB962C8B-B14F-4D97-AF65-F5344CB8AC3E}">
        <p14:creationId xmlns:p14="http://schemas.microsoft.com/office/powerpoint/2010/main" val="350145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FD647-60EC-4B5E-88A0-2ED0B8A5A17D}" type="datetimeFigureOut">
              <a:rPr lang="tr-TR" smtClean="0"/>
              <a:t>21.03.2022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F8A4B-527F-4A41-B39E-5373DA7C6941}" type="slidenum">
              <a:rPr lang="tr-TR" smtClean="0"/>
              <a:t>‹#›</a:t>
            </a:fld>
            <a:endParaRPr lang="tr-TR"/>
          </a:p>
        </p:txBody>
      </p:sp>
      <p:sp>
        <p:nvSpPr>
          <p:cNvPr id="9" name="9 Dikdörtgen"/>
          <p:cNvSpPr/>
          <p:nvPr userDrawn="1"/>
        </p:nvSpPr>
        <p:spPr>
          <a:xfrm flipV="1">
            <a:off x="30940" y="1040592"/>
            <a:ext cx="9113059" cy="45719"/>
          </a:xfrm>
          <a:prstGeom prst="rect">
            <a:avLst/>
          </a:prstGeom>
          <a:solidFill>
            <a:srgbClr val="EA9422"/>
          </a:solidFill>
          <a:ln>
            <a:solidFill>
              <a:srgbClr val="EA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11" name="9 Dikdörtgen"/>
          <p:cNvSpPr/>
          <p:nvPr userDrawn="1"/>
        </p:nvSpPr>
        <p:spPr>
          <a:xfrm rot="5400000">
            <a:off x="7713013" y="1133748"/>
            <a:ext cx="2313214" cy="4571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pic>
        <p:nvPicPr>
          <p:cNvPr id="7" name="Resim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5681" y="116632"/>
            <a:ext cx="3502223" cy="923960"/>
          </a:xfrm>
          <a:prstGeom prst="rect">
            <a:avLst/>
          </a:prstGeom>
        </p:spPr>
      </p:pic>
    </p:spTree>
    <p:extLst>
      <p:ext uri="{BB962C8B-B14F-4D97-AF65-F5344CB8AC3E}">
        <p14:creationId xmlns:p14="http://schemas.microsoft.com/office/powerpoint/2010/main" val="9816409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ikdörtgen 37"/>
          <p:cNvSpPr/>
          <p:nvPr/>
        </p:nvSpPr>
        <p:spPr>
          <a:xfrm>
            <a:off x="683568" y="1271662"/>
            <a:ext cx="8208912" cy="1323439"/>
          </a:xfrm>
          <a:prstGeom prst="rect">
            <a:avLst/>
          </a:prstGeom>
        </p:spPr>
        <p:txBody>
          <a:bodyPr wrap="square">
            <a:spAutoFit/>
          </a:bodyPr>
          <a:lstStyle/>
          <a:p>
            <a:pPr algn="ctr"/>
            <a:r>
              <a:rPr lang="tr-TR" sz="40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Yapı Denetiminde Karşılaşılan </a:t>
            </a:r>
          </a:p>
          <a:p>
            <a:pPr algn="ctr"/>
            <a:r>
              <a:rPr lang="tr-TR" sz="40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Proje ve Uygulama Sorunları</a:t>
            </a:r>
          </a:p>
        </p:txBody>
      </p:sp>
      <p:sp>
        <p:nvSpPr>
          <p:cNvPr id="10" name="Başlık 1"/>
          <p:cNvSpPr txBox="1">
            <a:spLocks/>
          </p:cNvSpPr>
          <p:nvPr/>
        </p:nvSpPr>
        <p:spPr>
          <a:xfrm>
            <a:off x="2339752" y="-27384"/>
            <a:ext cx="4940024" cy="1166662"/>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1" i="0" u="none" strike="noStrike" kern="1200" cap="none" spc="0" normalizeH="0" baseline="0" noProof="0" dirty="0">
              <a:ln w="12700">
                <a:solidFill>
                  <a:srgbClr val="675D59"/>
                </a:solidFill>
              </a:ln>
              <a:solidFill>
                <a:srgbClr val="FFFFFF"/>
              </a:solidFill>
              <a:effectLst>
                <a:outerShdw blurRad="50800" dist="38100" dir="8100000" algn="tr" rotWithShape="0">
                  <a:prstClr val="black">
                    <a:alpha val="40000"/>
                  </a:prstClr>
                </a:outerShdw>
              </a:effectLst>
              <a:uLnTx/>
              <a:uFillTx/>
              <a:latin typeface="Calibri"/>
              <a:ea typeface="+mj-ea"/>
              <a:cs typeface="+mj-cs"/>
            </a:endParaRPr>
          </a:p>
        </p:txBody>
      </p:sp>
      <p:pic>
        <p:nvPicPr>
          <p:cNvPr id="7" name="Picture 1"/>
          <p:cNvPicPr>
            <a:picLocks noChangeAspect="1" noChangeArrowheads="1"/>
          </p:cNvPicPr>
          <p:nvPr/>
        </p:nvPicPr>
        <p:blipFill>
          <a:blip r:embed="rId3" cstate="print"/>
          <a:srcRect/>
          <a:stretch>
            <a:fillRect/>
          </a:stretch>
        </p:blipFill>
        <p:spPr bwMode="auto">
          <a:xfrm>
            <a:off x="1" y="5589240"/>
            <a:ext cx="9144000" cy="1268760"/>
          </a:xfrm>
          <a:prstGeom prst="rect">
            <a:avLst/>
          </a:prstGeom>
          <a:ln>
            <a:noFill/>
          </a:ln>
          <a:effectLst>
            <a:softEdge rad="112500"/>
          </a:effectLst>
        </p:spPr>
      </p:pic>
      <p:sp>
        <p:nvSpPr>
          <p:cNvPr id="8" name="7 Dikdörtgen"/>
          <p:cNvSpPr/>
          <p:nvPr/>
        </p:nvSpPr>
        <p:spPr>
          <a:xfrm>
            <a:off x="166670" y="6444044"/>
            <a:ext cx="8869826" cy="400110"/>
          </a:xfrm>
          <a:prstGeom prst="rect">
            <a:avLst/>
          </a:prstGeom>
        </p:spPr>
        <p:txBody>
          <a:bodyPr wrap="square">
            <a:spAutoFit/>
          </a:bodyPr>
          <a:lstStyle/>
          <a:p>
            <a:pPr algn="ctr" fontAlgn="base">
              <a:spcBef>
                <a:spcPct val="0"/>
              </a:spcBef>
              <a:spcAft>
                <a:spcPts val="1000"/>
              </a:spcAft>
            </a:pPr>
            <a:r>
              <a:rPr lang="tr-TR" sz="2000" b="1" dirty="0">
                <a:solidFill>
                  <a:prstClr val="white"/>
                </a:solidFill>
                <a:effectLst>
                  <a:outerShdw blurRad="38100" dist="38100" dir="2700000" algn="tl">
                    <a:srgbClr val="000000">
                      <a:alpha val="43137"/>
                    </a:srgbClr>
                  </a:outerShdw>
                </a:effectLst>
                <a:latin typeface="Vivaldi" pitchFamily="66" charset="0"/>
                <a:cs typeface="Arial" pitchFamily="34" charset="0"/>
              </a:rPr>
              <a:t>Yaşanabilir   Çevre    ve   Marka    Şehirler</a:t>
            </a:r>
          </a:p>
        </p:txBody>
      </p:sp>
      <p:sp>
        <p:nvSpPr>
          <p:cNvPr id="2" name="Dikdörtgen 1"/>
          <p:cNvSpPr/>
          <p:nvPr/>
        </p:nvSpPr>
        <p:spPr>
          <a:xfrm>
            <a:off x="814671" y="2636912"/>
            <a:ext cx="7946727"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pPr marL="365760" indent="-256032" algn="ctr">
              <a:defRPr/>
            </a:pPr>
            <a:r>
              <a:rPr lang="tr-TR" sz="2400" b="1" dirty="0">
                <a:solidFill>
                  <a:schemeClr val="tx1"/>
                </a:solidFill>
                <a:latin typeface="Tahoma" panose="020B0604030504040204" pitchFamily="34" charset="0"/>
                <a:ea typeface="Tahoma" panose="020B0604030504040204" pitchFamily="34" charset="0"/>
                <a:cs typeface="Tahoma" panose="020B0604030504040204" pitchFamily="34" charset="0"/>
              </a:rPr>
              <a:t>Çevre, Şehircilik ve İklim Değişikliği İl Müdürlüğü</a:t>
            </a:r>
          </a:p>
        </p:txBody>
      </p:sp>
      <p:sp>
        <p:nvSpPr>
          <p:cNvPr id="4" name="Slayt Numarası Yer Tutucusu 3"/>
          <p:cNvSpPr>
            <a:spLocks noGrp="1"/>
          </p:cNvSpPr>
          <p:nvPr>
            <p:ph type="sldNum" sz="quarter" idx="12"/>
          </p:nvPr>
        </p:nvSpPr>
        <p:spPr>
          <a:xfrm>
            <a:off x="8543278" y="6356350"/>
            <a:ext cx="561975" cy="365125"/>
          </a:xfrm>
        </p:spPr>
        <p:txBody>
          <a:bodyPr/>
          <a:lstStyle/>
          <a:p>
            <a:fld id="{2156F503-6163-4EB9-8C1F-73528EC64C1D}" type="slidenum">
              <a:rPr lang="tr-TR" smtClean="0"/>
              <a:pPr/>
              <a:t>1</a:t>
            </a:fld>
            <a:endParaRPr lang="tr-TR"/>
          </a:p>
        </p:txBody>
      </p:sp>
      <p:sp>
        <p:nvSpPr>
          <p:cNvPr id="9" name="Dikdörtgen 8"/>
          <p:cNvSpPr/>
          <p:nvPr/>
        </p:nvSpPr>
        <p:spPr>
          <a:xfrm>
            <a:off x="3851920" y="3356992"/>
            <a:ext cx="1674177"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pPr marL="365760" indent="-256032" algn="ctr">
              <a:defRPr/>
            </a:pPr>
            <a:r>
              <a:rPr lang="tr-TR" sz="2400" b="1" dirty="0">
                <a:solidFill>
                  <a:schemeClr val="tx1"/>
                </a:solidFill>
                <a:latin typeface="Tahoma" panose="020B0604030504040204" pitchFamily="34" charset="0"/>
                <a:ea typeface="Tahoma" panose="020B0604030504040204" pitchFamily="34" charset="0"/>
                <a:cs typeface="Tahoma" panose="020B0604030504040204" pitchFamily="34" charset="0"/>
              </a:rPr>
              <a:t>ISPARTA</a:t>
            </a:r>
          </a:p>
        </p:txBody>
      </p:sp>
    </p:spTree>
    <p:extLst>
      <p:ext uri="{BB962C8B-B14F-4D97-AF65-F5344CB8AC3E}">
        <p14:creationId xmlns:p14="http://schemas.microsoft.com/office/powerpoint/2010/main" val="2963195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2" name="Dikdörtgen 1"/>
          <p:cNvSpPr/>
          <p:nvPr/>
        </p:nvSpPr>
        <p:spPr>
          <a:xfrm>
            <a:off x="467544" y="1484784"/>
            <a:ext cx="7920880" cy="4893647"/>
          </a:xfrm>
          <a:prstGeom prst="rect">
            <a:avLst/>
          </a:prstGeom>
        </p:spPr>
        <p:txBody>
          <a:bodyPr wrap="square">
            <a:spAutoFit/>
          </a:bodyPr>
          <a:lstStyle/>
          <a:p>
            <a:pPr marL="342900" indent="-342900" algn="just">
              <a:buFont typeface="Arial" panose="020B0604020202020204" pitchFamily="34" charset="0"/>
              <a:buChar char="•"/>
            </a:pPr>
            <a:r>
              <a:rPr lang="tr-TR" sz="2400" b="1" dirty="0">
                <a:ea typeface="Segoe UI" panose="020B0502040204020203" pitchFamily="34" charset="0"/>
                <a:cs typeface="Arial" pitchFamily="34" charset="0"/>
              </a:rPr>
              <a:t>Onaylayacak idareye göre </a:t>
            </a:r>
            <a:r>
              <a:rPr lang="tr-TR" sz="2400" b="1" dirty="0">
                <a:solidFill>
                  <a:srgbClr val="FF0000"/>
                </a:solidFill>
                <a:ea typeface="Segoe UI" panose="020B0502040204020203" pitchFamily="34" charset="0"/>
                <a:cs typeface="Arial" pitchFamily="34" charset="0"/>
              </a:rPr>
              <a:t>proje kontrolü </a:t>
            </a:r>
            <a:r>
              <a:rPr lang="tr-TR" sz="2400" b="1" dirty="0">
                <a:ea typeface="Segoe UI" panose="020B0502040204020203" pitchFamily="34" charset="0"/>
                <a:cs typeface="Arial" pitchFamily="34" charset="0"/>
              </a:rPr>
              <a:t>yapmayalım. Tüm idareler için mevzuata uygun proje denetleyelim. İlçelerde teknik personel eksikliğine bağlı yeterli denetim yapılamayabilir. </a:t>
            </a:r>
          </a:p>
          <a:p>
            <a:pPr algn="just"/>
            <a:r>
              <a:rPr lang="tr-TR" sz="2400" b="1" dirty="0">
                <a:ea typeface="Segoe UI" panose="020B0502040204020203" pitchFamily="34" charset="0"/>
                <a:cs typeface="Arial" pitchFamily="34" charset="0"/>
              </a:rPr>
              <a:t> </a:t>
            </a:r>
          </a:p>
          <a:p>
            <a:pPr marL="342900" indent="-342900" algn="just">
              <a:buFont typeface="Arial" panose="020B0604020202020204" pitchFamily="34" charset="0"/>
              <a:buChar char="•"/>
            </a:pPr>
            <a:r>
              <a:rPr lang="tr-TR" sz="2400" b="1" dirty="0">
                <a:ea typeface="Segoe UI" panose="020B0502040204020203" pitchFamily="34" charset="0"/>
                <a:cs typeface="Arial" pitchFamily="34" charset="0"/>
              </a:rPr>
              <a:t>Proje ve uygulama denetçisi mimar ve mühendisler tarafından, proje müelliflerince hazırlanan projelerin mevzuata, Yönetmelik eki Proje Kontrol Formu ile belirlenmiş asgari kriterlere uygunluğu ve detay ve hesapların doğruluğu, kontrol edilmelidir. Var ise, eksiklik ve hataların giderilmesi sağlanmalı, </a:t>
            </a:r>
            <a:r>
              <a:rPr lang="tr-TR" sz="2400" b="1" dirty="0">
                <a:solidFill>
                  <a:srgbClr val="FF0000"/>
                </a:solidFill>
                <a:ea typeface="Segoe UI" panose="020B0502040204020203" pitchFamily="34" charset="0"/>
                <a:cs typeface="Arial" pitchFamily="34" charset="0"/>
              </a:rPr>
              <a:t>Uygunluk görüşü verilen</a:t>
            </a:r>
            <a:r>
              <a:rPr lang="tr-TR" sz="2400" b="1" dirty="0">
                <a:ea typeface="Segoe UI" panose="020B0502040204020203" pitchFamily="34" charset="0"/>
                <a:cs typeface="Arial" pitchFamily="34" charset="0"/>
              </a:rPr>
              <a:t> projelerde sorumluluk Yapı Denetim Kuruluşlarınındır.</a:t>
            </a:r>
            <a:endParaRPr lang="tr-TR" sz="2400" dirty="0">
              <a:solidFill>
                <a:srgbClr val="C00000"/>
              </a:solidFill>
              <a:latin typeface="Arial" pitchFamily="34" charset="0"/>
              <a:ea typeface="Segoe UI" panose="020B0502040204020203" pitchFamily="34" charset="0"/>
              <a:cs typeface="Arial" pitchFamily="34" charset="0"/>
            </a:endParaRPr>
          </a:p>
        </p:txBody>
      </p:sp>
      <p:sp>
        <p:nvSpPr>
          <p:cNvPr id="5" name="Dikdörtgen 4"/>
          <p:cNvSpPr/>
          <p:nvPr/>
        </p:nvSpPr>
        <p:spPr>
          <a:xfrm>
            <a:off x="3851920" y="260648"/>
            <a:ext cx="4608512" cy="584775"/>
          </a:xfrm>
          <a:prstGeom prst="rect">
            <a:avLst/>
          </a:prstGeom>
        </p:spPr>
        <p:txBody>
          <a:bodyPr wrap="square">
            <a:spAutoFit/>
          </a:bodyPr>
          <a:lstStyle/>
          <a:p>
            <a:pPr algn="ctr"/>
            <a:r>
              <a:rPr lang="tr-TR" sz="32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PROJE AŞAMASINDA;</a:t>
            </a:r>
          </a:p>
        </p:txBody>
      </p:sp>
    </p:spTree>
    <p:extLst>
      <p:ext uri="{BB962C8B-B14F-4D97-AF65-F5344CB8AC3E}">
        <p14:creationId xmlns:p14="http://schemas.microsoft.com/office/powerpoint/2010/main" val="278939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2" name="Dikdörtgen 1"/>
          <p:cNvSpPr/>
          <p:nvPr/>
        </p:nvSpPr>
        <p:spPr>
          <a:xfrm>
            <a:off x="467544" y="1916833"/>
            <a:ext cx="8352928" cy="3046988"/>
          </a:xfrm>
          <a:prstGeom prst="rect">
            <a:avLst/>
          </a:prstGeom>
        </p:spPr>
        <p:txBody>
          <a:bodyPr wrap="square">
            <a:spAutoFit/>
          </a:bodyPr>
          <a:lstStyle/>
          <a:p>
            <a:pPr marL="342900" indent="-342900" algn="just">
              <a:buFont typeface="Arial" panose="020B0604020202020204" pitchFamily="34" charset="0"/>
              <a:buChar char="•"/>
            </a:pPr>
            <a:r>
              <a:rPr lang="tr-TR" sz="2400" dirty="0">
                <a:ea typeface="Segoe UI" panose="020B0502040204020203" pitchFamily="34" charset="0"/>
                <a:cs typeface="Arial" pitchFamily="34" charset="0"/>
              </a:rPr>
              <a:t>Tadilat projesi idaresince onaylanmadan uygulamaya geçilmelidir.</a:t>
            </a:r>
          </a:p>
          <a:p>
            <a:pPr algn="just"/>
            <a:endParaRPr lang="tr-TR" sz="2400" dirty="0">
              <a:ea typeface="Segoe UI" panose="020B0502040204020203" pitchFamily="34" charset="0"/>
              <a:cs typeface="Arial" pitchFamily="34" charset="0"/>
            </a:endParaRPr>
          </a:p>
          <a:p>
            <a:pPr marL="342900" indent="-342900" algn="just">
              <a:buFont typeface="Arial" panose="020B0604020202020204" pitchFamily="34" charset="0"/>
              <a:buChar char="•"/>
            </a:pPr>
            <a:r>
              <a:rPr lang="tr-TR" sz="2400" dirty="0">
                <a:ea typeface="Segoe UI" panose="020B0502040204020203" pitchFamily="34" charset="0"/>
                <a:cs typeface="Arial" pitchFamily="34" charset="0"/>
              </a:rPr>
              <a:t>Ruhsat eki projelerin birbiri ile uyumlu olması şarttır. Birbiri ile uyumlu olmayan projelerden doğan sorumluluk, yönetmelik gereği öncelikle proje müelliflerine ait olmak üzere, sırası ile yapı denetim kuruluşuna, proje ve uygulama denetçisi mimar ve mühendislere ve ilgili idareye aittir. </a:t>
            </a:r>
            <a:endParaRPr lang="tr-TR" sz="2400" dirty="0">
              <a:cs typeface="Arial" pitchFamily="34" charset="0"/>
            </a:endParaRPr>
          </a:p>
        </p:txBody>
      </p:sp>
      <p:sp>
        <p:nvSpPr>
          <p:cNvPr id="5" name="Dikdörtgen 4"/>
          <p:cNvSpPr/>
          <p:nvPr/>
        </p:nvSpPr>
        <p:spPr>
          <a:xfrm>
            <a:off x="3851920" y="260648"/>
            <a:ext cx="4608512" cy="584775"/>
          </a:xfrm>
          <a:prstGeom prst="rect">
            <a:avLst/>
          </a:prstGeom>
        </p:spPr>
        <p:txBody>
          <a:bodyPr wrap="square">
            <a:spAutoFit/>
          </a:bodyPr>
          <a:lstStyle/>
          <a:p>
            <a:pPr algn="ctr"/>
            <a:r>
              <a:rPr lang="tr-TR" sz="32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PROJE AŞAMASINDA;</a:t>
            </a:r>
          </a:p>
        </p:txBody>
      </p:sp>
    </p:spTree>
    <p:extLst>
      <p:ext uri="{BB962C8B-B14F-4D97-AF65-F5344CB8AC3E}">
        <p14:creationId xmlns:p14="http://schemas.microsoft.com/office/powerpoint/2010/main" val="48363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3" name="Dikdörtgen 2"/>
          <p:cNvSpPr/>
          <p:nvPr/>
        </p:nvSpPr>
        <p:spPr>
          <a:xfrm>
            <a:off x="467544" y="1484784"/>
            <a:ext cx="4104456" cy="4893647"/>
          </a:xfrm>
          <a:prstGeom prst="rect">
            <a:avLst/>
          </a:prstGeom>
        </p:spPr>
        <p:txBody>
          <a:bodyPr wrap="square">
            <a:spAutoFit/>
          </a:bodyPr>
          <a:lstStyle/>
          <a:p>
            <a:pPr marL="342900" indent="-342900">
              <a:buFont typeface="Arial" panose="020B0604020202020204" pitchFamily="34" charset="0"/>
              <a:buChar char="•"/>
            </a:pPr>
            <a:r>
              <a:rPr lang="tr-TR" sz="2400" dirty="0">
                <a:latin typeface="Arial" panose="020B0604020202020204" pitchFamily="34" charset="0"/>
                <a:cs typeface="Arial" panose="020B0604020202020204" pitchFamily="34" charset="0"/>
              </a:rPr>
              <a:t>Haberleşme odaları amacı dışında kullanılıyor.</a:t>
            </a:r>
          </a:p>
          <a:p>
            <a:endParaRPr lang="tr-T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a:latin typeface="Arial" panose="020B0604020202020204" pitchFamily="34" charset="0"/>
                <a:cs typeface="Arial" panose="020B0604020202020204" pitchFamily="34" charset="0"/>
              </a:rPr>
              <a:t>Katlara zayıf akım için kat dağıtım kutuları konmamaktadır.</a:t>
            </a:r>
          </a:p>
          <a:p>
            <a:endParaRPr lang="tr-T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a:latin typeface="Arial" panose="020B0604020202020204" pitchFamily="34" charset="0"/>
                <a:cs typeface="Arial" panose="020B0604020202020204" pitchFamily="34" charset="0"/>
              </a:rPr>
              <a:t>Fiber kablo kullanılması, kullanılmıyor ise borularının konması ve bina içi elektronik haberleşme tesisatı teknik şartnamesine uyulmalıdır.</a:t>
            </a:r>
          </a:p>
        </p:txBody>
      </p:sp>
      <p:sp>
        <p:nvSpPr>
          <p:cNvPr id="4" name="AutoShape 2" descr="elektrik buat resm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elektrik buat resm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0" name="Picture 2" descr="C:\Users\omer.guner\Desktop\indi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1700808"/>
            <a:ext cx="403244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7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2" name="Dikdörtgen 1"/>
          <p:cNvSpPr/>
          <p:nvPr/>
        </p:nvSpPr>
        <p:spPr>
          <a:xfrm>
            <a:off x="755576" y="1942980"/>
            <a:ext cx="4248472"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Arial" charset="0"/>
                <a:cs typeface="Arial" charset="0"/>
              </a:rPr>
              <a:t>Mimari proje ve ısı yalıtım hesabı arasında uyumsuzluklar  bulunmamalıdır.</a:t>
            </a:r>
          </a:p>
          <a:p>
            <a:endParaRPr lang="tr-TR" sz="2400" b="1" dirty="0">
              <a:solidFill>
                <a:srgbClr val="000066"/>
              </a:solidFill>
              <a:latin typeface="Arial" charset="0"/>
              <a:cs typeface="Arial" charset="0"/>
            </a:endParaRPr>
          </a:p>
          <a:p>
            <a:pPr marL="342900" indent="-342900">
              <a:buFont typeface="Arial" panose="020B0604020202020204" pitchFamily="34" charset="0"/>
              <a:buChar char="•"/>
            </a:pPr>
            <a:r>
              <a:rPr lang="tr-TR" sz="2400" dirty="0">
                <a:latin typeface="Arial" charset="0"/>
                <a:cs typeface="Arial" charset="0"/>
              </a:rPr>
              <a:t>Projelerin kendi içinde çelişmemesi (kesit, detaylar ve mahal listeleri vb.) , tüm projelerin birbiriyle uyumlu olması gerekmektedir. </a:t>
            </a:r>
          </a:p>
        </p:txBody>
      </p:sp>
      <p:pic>
        <p:nvPicPr>
          <p:cNvPr id="11" name="Picture 2" descr="C:\Users\milter.ozden\Desktop\Sunum Görseller\toprak-temesli-perde-duvar-detayi-dwgindir.jpg"/>
          <p:cNvPicPr>
            <a:picLocks noChangeAspect="1" noChangeArrowheads="1"/>
          </p:cNvPicPr>
          <p:nvPr/>
        </p:nvPicPr>
        <p:blipFill rotWithShape="1">
          <a:blip r:embed="rId3">
            <a:extLst>
              <a:ext uri="{28A0092B-C50C-407E-A947-70E740481C1C}">
                <a14:useLocalDpi xmlns:a14="http://schemas.microsoft.com/office/drawing/2010/main" val="0"/>
              </a:ext>
            </a:extLst>
          </a:blip>
          <a:srcRect l="24299" r="28558" b="4367"/>
          <a:stretch/>
        </p:blipFill>
        <p:spPr bwMode="auto">
          <a:xfrm>
            <a:off x="4932041" y="1942980"/>
            <a:ext cx="4030252" cy="376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4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13" name="Dikdörtgen 12"/>
          <p:cNvSpPr/>
          <p:nvPr/>
        </p:nvSpPr>
        <p:spPr>
          <a:xfrm>
            <a:off x="467544" y="1124744"/>
            <a:ext cx="8208912" cy="1015663"/>
          </a:xfrm>
          <a:prstGeom prst="rect">
            <a:avLst/>
          </a:prstGeom>
        </p:spPr>
        <p:txBody>
          <a:bodyPr wrap="square">
            <a:spAutoFit/>
          </a:bodyPr>
          <a:lstStyle/>
          <a:p>
            <a:pPr algn="ctr"/>
            <a:r>
              <a:rPr lang="tr-TR" sz="30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Yapı Denetimi Çalışma Birimince Yapılan Denetimlerde</a:t>
            </a:r>
          </a:p>
        </p:txBody>
      </p:sp>
      <p:sp>
        <p:nvSpPr>
          <p:cNvPr id="2" name="Dikdörtgen 1"/>
          <p:cNvSpPr/>
          <p:nvPr/>
        </p:nvSpPr>
        <p:spPr>
          <a:xfrm>
            <a:off x="323528" y="2154336"/>
            <a:ext cx="8352928" cy="4493538"/>
          </a:xfrm>
          <a:prstGeom prst="rect">
            <a:avLst/>
          </a:prstGeom>
        </p:spPr>
        <p:txBody>
          <a:bodyPr wrap="square">
            <a:spAutoFit/>
          </a:bodyPr>
          <a:lstStyle/>
          <a:p>
            <a:pPr marL="342900" indent="-342900" algn="just">
              <a:buFont typeface="Arial" panose="020B0604020202020204" pitchFamily="34" charset="0"/>
              <a:buChar char="•"/>
            </a:pPr>
            <a:r>
              <a:rPr lang="tr-TR" sz="2200" dirty="0">
                <a:latin typeface="Arial" pitchFamily="34" charset="0"/>
                <a:cs typeface="Arial" pitchFamily="34" charset="0"/>
              </a:rPr>
              <a:t>Ruhsata bağlanmış olmak kaydı ile</a:t>
            </a:r>
            <a:r>
              <a:rPr lang="tr-TR" sz="2200" dirty="0">
                <a:latin typeface="Arial" pitchFamily="34" charset="0"/>
                <a:ea typeface="Segoe UI" panose="020B0502040204020203" pitchFamily="34" charset="0"/>
                <a:cs typeface="Arial" pitchFamily="34" charset="0"/>
              </a:rPr>
              <a:t>, yapı sahibinin isteğine bağlı ilave işlerin projelerini ve yapımını denetler. Tadilat talebi ruhsat değişikliği gerektiriyorsa ruhsata işlenmeden uygulamaya izin verilmemelidir.</a:t>
            </a:r>
          </a:p>
          <a:p>
            <a:pPr algn="just"/>
            <a:endParaRPr lang="tr-TR" sz="2200" dirty="0">
              <a:latin typeface="Arial" pitchFamily="34" charset="0"/>
              <a:cs typeface="Arial" pitchFamily="34" charset="0"/>
            </a:endParaRPr>
          </a:p>
          <a:p>
            <a:pPr marL="342900" indent="-342900" algn="just">
              <a:buFont typeface="Arial" panose="020B0604020202020204" pitchFamily="34" charset="0"/>
              <a:buChar char="•"/>
            </a:pPr>
            <a:r>
              <a:rPr lang="tr-TR" sz="2200" dirty="0">
                <a:latin typeface="Arial" pitchFamily="34" charset="0"/>
                <a:cs typeface="Arial" pitchFamily="34" charset="0"/>
              </a:rPr>
              <a:t>Kaloriferli binalarda en az bir adet duman bacası ile aspiratör bacası projesinde olmasına rağmen yerinde yapılmadığı duyumlar alınmaktadır. </a:t>
            </a:r>
          </a:p>
          <a:p>
            <a:pPr algn="just"/>
            <a:endParaRPr lang="tr-TR" sz="2200" dirty="0">
              <a:latin typeface="Arial" pitchFamily="34" charset="0"/>
              <a:cs typeface="Arial" pitchFamily="34" charset="0"/>
            </a:endParaRPr>
          </a:p>
          <a:p>
            <a:pPr marL="342900" indent="-342900" algn="just">
              <a:buFont typeface="Arial" panose="020B0604020202020204" pitchFamily="34" charset="0"/>
              <a:buChar char="•"/>
            </a:pPr>
            <a:r>
              <a:rPr lang="tr-TR" sz="2200" dirty="0">
                <a:latin typeface="Arial" pitchFamily="34" charset="0"/>
                <a:cs typeface="Arial" pitchFamily="34" charset="0"/>
              </a:rPr>
              <a:t>Bina giriş holleri ve merdiven alanları daraltılarak emsale dahil alan artırılmaktadır.</a:t>
            </a:r>
          </a:p>
          <a:p>
            <a:pPr algn="just"/>
            <a:endParaRPr lang="tr-TR" sz="2200" dirty="0">
              <a:latin typeface="Arial" pitchFamily="34" charset="0"/>
              <a:cs typeface="Arial" pitchFamily="34" charset="0"/>
            </a:endParaRPr>
          </a:p>
          <a:p>
            <a:pPr marL="342900" indent="-342900" algn="just">
              <a:buFont typeface="Arial" panose="020B0604020202020204" pitchFamily="34" charset="0"/>
              <a:buChar char="•"/>
            </a:pPr>
            <a:r>
              <a:rPr lang="tr-TR" sz="2200" dirty="0">
                <a:latin typeface="Arial" pitchFamily="34" charset="0"/>
                <a:cs typeface="Arial" pitchFamily="34" charset="0"/>
              </a:rPr>
              <a:t>Yapı Denetim Levhaları inşaatlarda bulunmamaktadır</a:t>
            </a:r>
            <a:r>
              <a:rPr lang="tr-TR" sz="2200" b="1" dirty="0">
                <a:latin typeface="Arial" pitchFamily="34" charset="0"/>
                <a:cs typeface="Arial" pitchFamily="34" charset="0"/>
              </a:rPr>
              <a:t>.</a:t>
            </a:r>
          </a:p>
        </p:txBody>
      </p:sp>
    </p:spTree>
    <p:extLst>
      <p:ext uri="{BB962C8B-B14F-4D97-AF65-F5344CB8AC3E}">
        <p14:creationId xmlns:p14="http://schemas.microsoft.com/office/powerpoint/2010/main" val="2045547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196752"/>
            <a:ext cx="8280920" cy="4770537"/>
          </a:xfrm>
          <a:prstGeom prst="rect">
            <a:avLst/>
          </a:prstGeom>
        </p:spPr>
        <p:txBody>
          <a:bodyPr wrap="square">
            <a:spAutoFit/>
          </a:bodyPr>
          <a:lstStyle/>
          <a:p>
            <a:pPr marL="342900" indent="-342900" algn="just">
              <a:buFont typeface="Arial" panose="020B0604020202020204" pitchFamily="34" charset="0"/>
              <a:buChar char="•"/>
            </a:pPr>
            <a:r>
              <a:rPr lang="tr-TR" sz="2400" dirty="0">
                <a:latin typeface="Arial" charset="0"/>
                <a:cs typeface="Arial" charset="0"/>
              </a:rPr>
              <a:t>UYDS sistemindeki denetim bilgileri ile fiziki gerçekleşme seviyeleri uymamaktadır.  Açıklamalar kısmına inşaatın gerçek seviyeleri yazılmalıdır. Aylık denetim bilgilerinde bir önceki ayın denetim seviyesi ve resimleri girilmektedir. </a:t>
            </a:r>
            <a:r>
              <a:rPr lang="tr-TR" sz="2000" dirty="0">
                <a:latin typeface="Arial" charset="0"/>
                <a:cs typeface="Arial" charset="0"/>
              </a:rPr>
              <a:t>(Mevzuatın öngördüğü evrakın tanziminde eksiklik veya kusur.)</a:t>
            </a:r>
          </a:p>
          <a:p>
            <a:pPr algn="just"/>
            <a:endParaRPr lang="tr-TR" sz="2000" dirty="0">
              <a:latin typeface="Arial" charset="0"/>
              <a:cs typeface="Arial" charset="0"/>
            </a:endParaRPr>
          </a:p>
          <a:p>
            <a:pPr marL="342900" indent="-342900" algn="just">
              <a:buFont typeface="Arial" panose="020B0604020202020204" pitchFamily="34" charset="0"/>
              <a:buChar char="•"/>
            </a:pPr>
            <a:r>
              <a:rPr lang="tr-TR" sz="2400" dirty="0">
                <a:latin typeface="Arial" charset="0"/>
                <a:cs typeface="Arial" charset="0"/>
              </a:rPr>
              <a:t>Fiziki gerçekleşme %60’ı geçen işlerde makine ve elektrik yardımcı kontrol elemanı görevlendirilmesi yapılmalıdır. Görevlendirme için %60 hakkediş seviyesi beklenmemelidir.</a:t>
            </a:r>
          </a:p>
          <a:p>
            <a:pPr algn="just"/>
            <a:endParaRPr lang="tr-TR" sz="2400" dirty="0">
              <a:latin typeface="Arial" charset="0"/>
              <a:cs typeface="Arial" charset="0"/>
            </a:endParaRPr>
          </a:p>
          <a:p>
            <a:pPr marL="342900" indent="-342900" algn="just">
              <a:buFont typeface="Arial" panose="020B0604020202020204" pitchFamily="34" charset="0"/>
              <a:buChar char="•"/>
            </a:pPr>
            <a:r>
              <a:rPr lang="tr-TR" sz="2400" dirty="0">
                <a:latin typeface="Arial" charset="0"/>
                <a:cs typeface="Arial" charset="0"/>
              </a:rPr>
              <a:t>İskanı alınmış işlerin hakkedişlerinin alınarak sistemden düşülmesinin sağlanması.</a:t>
            </a:r>
            <a:endParaRPr lang="tr-TR" sz="2400" b="1" dirty="0"/>
          </a:p>
        </p:txBody>
      </p:sp>
    </p:spTree>
    <p:extLst>
      <p:ext uri="{BB962C8B-B14F-4D97-AF65-F5344CB8AC3E}">
        <p14:creationId xmlns:p14="http://schemas.microsoft.com/office/powerpoint/2010/main" val="258264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340768"/>
            <a:ext cx="8136904" cy="4893647"/>
          </a:xfrm>
          <a:prstGeom prst="rect">
            <a:avLst/>
          </a:prstGeom>
        </p:spPr>
        <p:txBody>
          <a:bodyPr wrap="square">
            <a:spAutoFit/>
          </a:bodyPr>
          <a:lstStyle/>
          <a:p>
            <a:pPr marL="342900" indent="-342900" algn="just">
              <a:buFont typeface="Arial" panose="020B0604020202020204" pitchFamily="34" charset="0"/>
              <a:buChar char="•"/>
            </a:pPr>
            <a:r>
              <a:rPr lang="tr-TR" sz="2400" dirty="0">
                <a:latin typeface="Arial" charset="0"/>
                <a:cs typeface="Arial" charset="0"/>
              </a:rPr>
              <a:t>UYDS sistemindeki aylık denetim bilgileri ve resimler bazı işlerde (bilhassa ilçe, köylerde ve OSB) gerçeği yansıtmamaktadır.</a:t>
            </a:r>
          </a:p>
          <a:p>
            <a:pPr algn="just"/>
            <a:endParaRPr lang="tr-TR" sz="2400" dirty="0">
              <a:latin typeface="Arial" charset="0"/>
              <a:cs typeface="Arial" charset="0"/>
            </a:endParaRPr>
          </a:p>
          <a:p>
            <a:pPr marL="342900" indent="-342900" algn="just">
              <a:buFont typeface="Arial" panose="020B0604020202020204" pitchFamily="34" charset="0"/>
              <a:buChar char="•"/>
            </a:pPr>
            <a:r>
              <a:rPr lang="tr-TR" sz="2400" dirty="0">
                <a:latin typeface="Arial" charset="0"/>
                <a:cs typeface="Arial" charset="0"/>
              </a:rPr>
              <a:t>Sıhhi tesisat projelerinde bulunan kullanım ve yangın suyu tesisat hidrofor ve depo kapasitelerinin yerinde daha düşük kapasitelerde yapıldığı,</a:t>
            </a:r>
          </a:p>
          <a:p>
            <a:pPr algn="just"/>
            <a:endParaRPr lang="tr-TR" sz="2400" dirty="0">
              <a:latin typeface="Arial" charset="0"/>
              <a:cs typeface="Arial" charset="0"/>
            </a:endParaRPr>
          </a:p>
          <a:p>
            <a:pPr marL="342900" indent="-342900" algn="just">
              <a:buFont typeface="Arial" panose="020B0604020202020204" pitchFamily="34" charset="0"/>
              <a:buChar char="•"/>
            </a:pPr>
            <a:r>
              <a:rPr lang="tr-TR" sz="2400" dirty="0">
                <a:latin typeface="Arial" charset="0"/>
                <a:cs typeface="Arial" charset="0"/>
              </a:rPr>
              <a:t>Projede bulunmamasına rağmen balkonlara yerden ısıtma tesisatı döşendiği,</a:t>
            </a:r>
          </a:p>
          <a:p>
            <a:pPr algn="just"/>
            <a:endParaRPr lang="tr-TR" sz="2400" dirty="0">
              <a:latin typeface="Arial" charset="0"/>
              <a:cs typeface="Arial" charset="0"/>
            </a:endParaRPr>
          </a:p>
          <a:p>
            <a:pPr marL="342900" indent="-342900" algn="just">
              <a:buFont typeface="Arial" panose="020B0604020202020204" pitchFamily="34" charset="0"/>
              <a:buChar char="•"/>
            </a:pPr>
            <a:r>
              <a:rPr lang="tr-TR" sz="2400" dirty="0">
                <a:latin typeface="Arial" charset="0"/>
                <a:cs typeface="Arial" charset="0"/>
              </a:rPr>
              <a:t>Isı Kaybı hesabındaki malzeme açılımlarının mimari proje ve detaylar ile uyumlu olmadığı,</a:t>
            </a:r>
            <a:endParaRPr lang="tr-TR" sz="2400" b="1" dirty="0"/>
          </a:p>
        </p:txBody>
      </p:sp>
    </p:spTree>
    <p:extLst>
      <p:ext uri="{BB962C8B-B14F-4D97-AF65-F5344CB8AC3E}">
        <p14:creationId xmlns:p14="http://schemas.microsoft.com/office/powerpoint/2010/main" val="112954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2" name="Dikdörtgen 1"/>
          <p:cNvSpPr/>
          <p:nvPr/>
        </p:nvSpPr>
        <p:spPr>
          <a:xfrm>
            <a:off x="827584" y="4869160"/>
            <a:ext cx="7848872" cy="1569660"/>
          </a:xfrm>
          <a:prstGeom prst="rect">
            <a:avLst/>
          </a:prstGeom>
        </p:spPr>
        <p:txBody>
          <a:bodyPr wrap="square">
            <a:spAutoFit/>
          </a:bodyPr>
          <a:lstStyle/>
          <a:p>
            <a:pPr algn="just"/>
            <a:r>
              <a:rPr lang="tr-TR" sz="2400" dirty="0">
                <a:latin typeface="Arial" charset="0"/>
                <a:cs typeface="Arial" charset="0"/>
              </a:rPr>
              <a:t>Havalandırma bacası ve ışıklıkların ölçülerinin küçültülerek kullanım alanına dahil edilmesi ve </a:t>
            </a:r>
            <a:r>
              <a:rPr lang="tr-TR" sz="2400" dirty="0">
                <a:solidFill>
                  <a:srgbClr val="FF0000"/>
                </a:solidFill>
                <a:latin typeface="Arial" charset="0"/>
                <a:cs typeface="Arial" charset="0"/>
              </a:rPr>
              <a:t>pis su düşey borularının projesine aykırı olarak</a:t>
            </a:r>
            <a:r>
              <a:rPr lang="tr-TR" sz="2400" dirty="0">
                <a:latin typeface="Arial" charset="0"/>
                <a:cs typeface="Arial" charset="0"/>
              </a:rPr>
              <a:t> havalandırma bacalarından geçirilmesi.</a:t>
            </a:r>
            <a:endParaRPr lang="tr-TR" sz="2400" dirty="0"/>
          </a:p>
        </p:txBody>
      </p:sp>
      <p:pic>
        <p:nvPicPr>
          <p:cNvPr id="6" name="Picture 2" descr="C:\Users\milter.ozden\Desktop\Sunum Görseller\havalandır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8"/>
            <a:ext cx="5832648" cy="3382105"/>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4283968" y="2636912"/>
            <a:ext cx="1692188" cy="2088232"/>
          </a:xfrm>
          <a:prstGeom prst="rect">
            <a:avLst/>
          </a:prstGeom>
          <a:solidFill>
            <a:srgbClr val="FF0000">
              <a:alpha val="36000"/>
            </a:srgb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9694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2" name="Dikdörtgen 1"/>
          <p:cNvSpPr/>
          <p:nvPr/>
        </p:nvSpPr>
        <p:spPr>
          <a:xfrm>
            <a:off x="755576" y="5397023"/>
            <a:ext cx="7632848" cy="1107996"/>
          </a:xfrm>
          <a:prstGeom prst="rect">
            <a:avLst/>
          </a:prstGeom>
        </p:spPr>
        <p:txBody>
          <a:bodyPr wrap="square">
            <a:spAutoFit/>
          </a:bodyPr>
          <a:lstStyle/>
          <a:p>
            <a:pPr marL="342900" indent="-342900" algn="just">
              <a:buFont typeface="Arial" panose="020B0604020202020204" pitchFamily="34" charset="0"/>
              <a:buChar char="•"/>
            </a:pPr>
            <a:r>
              <a:rPr lang="tr-TR" sz="2200" dirty="0">
                <a:latin typeface="Arial" charset="0"/>
                <a:cs typeface="Arial" charset="0"/>
              </a:rPr>
              <a:t>Sığınak ve otoparkların, kullanım amacının dışında farklı alanlara dahil edilmesi veya alanlarının küçültülerek farklı amaçlarla (depo, kazan dairesi, konut </a:t>
            </a:r>
            <a:r>
              <a:rPr lang="tr-TR" sz="2200" dirty="0" err="1">
                <a:latin typeface="Arial" charset="0"/>
                <a:cs typeface="Arial" charset="0"/>
              </a:rPr>
              <a:t>vb</a:t>
            </a:r>
            <a:r>
              <a:rPr lang="tr-TR" sz="2200" dirty="0">
                <a:latin typeface="Arial" charset="0"/>
                <a:cs typeface="Arial" charset="0"/>
              </a:rPr>
              <a:t>…) kullanılması,</a:t>
            </a:r>
            <a:endParaRPr lang="tr-TR" sz="2200" dirty="0"/>
          </a:p>
        </p:txBody>
      </p:sp>
      <p:pic>
        <p:nvPicPr>
          <p:cNvPr id="8" name="Picture 2" descr="C:\Users\milter.ozden\Desktop\Sunum Görseller\sığın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210" y="1821017"/>
            <a:ext cx="4122238" cy="3494427"/>
          </a:xfrm>
          <a:prstGeom prst="rect">
            <a:avLst/>
          </a:prstGeom>
          <a:noFill/>
          <a:extLst>
            <a:ext uri="{909E8E84-426E-40DD-AFC4-6F175D3DCCD1}">
              <a14:hiddenFill xmlns:a14="http://schemas.microsoft.com/office/drawing/2010/main">
                <a:solidFill>
                  <a:srgbClr val="FFFFFF"/>
                </a:solidFill>
              </a14:hiddenFill>
            </a:ext>
          </a:extLst>
        </p:spPr>
      </p:pic>
      <p:sp>
        <p:nvSpPr>
          <p:cNvPr id="9" name="Akış Çizelgesi: İşlem 8"/>
          <p:cNvSpPr/>
          <p:nvPr/>
        </p:nvSpPr>
        <p:spPr>
          <a:xfrm>
            <a:off x="4283968" y="2852936"/>
            <a:ext cx="1872208" cy="2451127"/>
          </a:xfrm>
          <a:prstGeom prst="flowChartProcess">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67544" y="1628800"/>
            <a:ext cx="3744416" cy="2123658"/>
          </a:xfrm>
          <a:prstGeom prst="rect">
            <a:avLst/>
          </a:prstGeom>
        </p:spPr>
        <p:txBody>
          <a:bodyPr wrap="square">
            <a:spAutoFit/>
          </a:bodyPr>
          <a:lstStyle/>
          <a:p>
            <a:pPr marL="342900" indent="-342900">
              <a:buFont typeface="Arial" panose="020B0604020202020204" pitchFamily="34" charset="0"/>
              <a:buChar char="•"/>
            </a:pPr>
            <a:r>
              <a:rPr lang="tr-TR" sz="2200" dirty="0">
                <a:latin typeface="Arial" charset="0"/>
                <a:cs typeface="Arial" charset="0"/>
              </a:rPr>
              <a:t>Sığınak duvar imalatları projesine uygun yapılmamaktadır. Bunların tadilat ile düzeltilme imkanı bulunmamaktadır.</a:t>
            </a:r>
            <a:endParaRPr lang="tr-TR" sz="2200" dirty="0"/>
          </a:p>
        </p:txBody>
      </p:sp>
    </p:spTree>
    <p:extLst>
      <p:ext uri="{BB962C8B-B14F-4D97-AF65-F5344CB8AC3E}">
        <p14:creationId xmlns:p14="http://schemas.microsoft.com/office/powerpoint/2010/main" val="183819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4725144"/>
            <a:ext cx="7632848" cy="1938992"/>
          </a:xfrm>
          <a:prstGeom prst="rect">
            <a:avLst/>
          </a:prstGeom>
        </p:spPr>
        <p:txBody>
          <a:bodyPr wrap="square">
            <a:spAutoFit/>
          </a:bodyPr>
          <a:lstStyle/>
          <a:p>
            <a:pPr marL="342900" indent="-342900" algn="just">
              <a:buFont typeface="Arial" panose="020B0604020202020204" pitchFamily="34" charset="0"/>
              <a:buChar char="•"/>
            </a:pPr>
            <a:r>
              <a:rPr lang="tr-TR" sz="2400" dirty="0">
                <a:latin typeface="Arial" charset="0"/>
                <a:cs typeface="Arial" charset="0"/>
              </a:rPr>
              <a:t>Çatılar detaylı projelendirilmemekte taşıyıcılar net belirtilmemektedir. Yerinde değişiklik yapılmakta projesi uygun yapılmayarak, mahya yüksekliği ve/veya eğiminin artırılarak çatı arasında mahal oluşturulmakta veya bunun hazırlığı yapılmaktadır.</a:t>
            </a:r>
          </a:p>
        </p:txBody>
      </p:sp>
      <p:pic>
        <p:nvPicPr>
          <p:cNvPr id="10" name="Picture 2" descr="C:\Users\milter.ozden\Desktop\Sunum Görseller\ahşap-çat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268760"/>
            <a:ext cx="63817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78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6" y="1164134"/>
            <a:ext cx="8461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7" name="Dikdörtgen 6"/>
          <p:cNvSpPr/>
          <p:nvPr/>
        </p:nvSpPr>
        <p:spPr>
          <a:xfrm>
            <a:off x="3280362" y="1268760"/>
            <a:ext cx="2015295" cy="461665"/>
          </a:xfrm>
          <a:prstGeom prst="rect">
            <a:avLst/>
          </a:prstGeom>
        </p:spPr>
        <p:txBody>
          <a:bodyPr wrap="none">
            <a:spAutoFit/>
          </a:bodyPr>
          <a:lstStyle/>
          <a:p>
            <a:pPr algn="ctr">
              <a:defRPr/>
            </a:pPr>
            <a:r>
              <a:rPr lang="tr-TR" sz="2400" b="1" dirty="0">
                <a:latin typeface="Tahoma" panose="020B0604030504040204" pitchFamily="34" charset="0"/>
                <a:ea typeface="Tahoma" panose="020B0604030504040204" pitchFamily="34" charset="0"/>
                <a:cs typeface="Tahoma" panose="020B0604030504040204" pitchFamily="34" charset="0"/>
              </a:rPr>
              <a:t>İSTATİSTİK</a:t>
            </a:r>
          </a:p>
        </p:txBody>
      </p:sp>
      <p:graphicFrame>
        <p:nvGraphicFramePr>
          <p:cNvPr id="2" name="Tablo 1"/>
          <p:cNvGraphicFramePr>
            <a:graphicFrameLocks noGrp="1"/>
          </p:cNvGraphicFramePr>
          <p:nvPr>
            <p:extLst>
              <p:ext uri="{D42A27DB-BD31-4B8C-83A1-F6EECF244321}">
                <p14:modId xmlns:p14="http://schemas.microsoft.com/office/powerpoint/2010/main" val="473003496"/>
              </p:ext>
            </p:extLst>
          </p:nvPr>
        </p:nvGraphicFramePr>
        <p:xfrm>
          <a:off x="827583" y="1988840"/>
          <a:ext cx="7776864" cy="4187025"/>
        </p:xfrm>
        <a:graphic>
          <a:graphicData uri="http://schemas.openxmlformats.org/drawingml/2006/table">
            <a:tbl>
              <a:tblPr>
                <a:tableStyleId>{5C22544A-7EE6-4342-B048-85BDC9FD1C3A}</a:tableStyleId>
              </a:tblPr>
              <a:tblGrid>
                <a:gridCol w="5486095">
                  <a:extLst>
                    <a:ext uri="{9D8B030D-6E8A-4147-A177-3AD203B41FA5}">
                      <a16:colId xmlns:a16="http://schemas.microsoft.com/office/drawing/2014/main" val="478328402"/>
                    </a:ext>
                  </a:extLst>
                </a:gridCol>
                <a:gridCol w="1409703">
                  <a:extLst>
                    <a:ext uri="{9D8B030D-6E8A-4147-A177-3AD203B41FA5}">
                      <a16:colId xmlns:a16="http://schemas.microsoft.com/office/drawing/2014/main" val="1129079219"/>
                    </a:ext>
                  </a:extLst>
                </a:gridCol>
                <a:gridCol w="881066">
                  <a:extLst>
                    <a:ext uri="{9D8B030D-6E8A-4147-A177-3AD203B41FA5}">
                      <a16:colId xmlns:a16="http://schemas.microsoft.com/office/drawing/2014/main" val="3597462922"/>
                    </a:ext>
                  </a:extLst>
                </a:gridCol>
              </a:tblGrid>
              <a:tr h="445490">
                <a:tc gridSpan="3">
                  <a:txBody>
                    <a:bodyPr/>
                    <a:lstStyle/>
                    <a:p>
                      <a:pPr algn="ctr" fontAlgn="b"/>
                      <a:r>
                        <a:rPr lang="tr-TR" sz="2600" b="1" u="none" strike="noStrike" dirty="0">
                          <a:solidFill>
                            <a:srgbClr val="FF0000"/>
                          </a:solidFill>
                          <a:effectLst/>
                        </a:rPr>
                        <a:t>YAPI DENETİM İSTAİSTİKLER</a:t>
                      </a:r>
                      <a:endParaRPr lang="tr-TR" sz="2600" b="1" i="0" u="none" strike="noStrike" dirty="0">
                        <a:solidFill>
                          <a:srgbClr val="FF0000"/>
                        </a:solidFill>
                        <a:effectLst/>
                        <a:latin typeface="Verdana" panose="020B0604030504040204" pitchFamily="34" charset="0"/>
                      </a:endParaRPr>
                    </a:p>
                  </a:txBody>
                  <a:tcPr marL="9525" marR="9525" marT="9525" marB="0" anchor="b">
                    <a:solidFill>
                      <a:srgbClr val="FFC0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1488239"/>
                  </a:ext>
                </a:extLst>
              </a:tr>
              <a:tr h="464051">
                <a:tc>
                  <a:txBody>
                    <a:bodyPr/>
                    <a:lstStyle/>
                    <a:p>
                      <a:pPr algn="l" fontAlgn="ctr"/>
                      <a:r>
                        <a:rPr lang="tr-TR" sz="1800" b="1" u="none" strike="noStrike" dirty="0">
                          <a:effectLst/>
                        </a:rPr>
                        <a:t>AKTİF İŞ SAYISI (ISPARTA)</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r" fontAlgn="b"/>
                      <a:r>
                        <a:rPr lang="tr-TR" sz="1800" b="1" u="none" strike="noStrike" kern="1200" dirty="0">
                          <a:solidFill>
                            <a:schemeClr val="dk1"/>
                          </a:solidFill>
                          <a:effectLst/>
                          <a:latin typeface="+mn-lt"/>
                          <a:ea typeface="+mn-ea"/>
                          <a:cs typeface="+mn-cs"/>
                        </a:rPr>
                        <a:t>1.497</a:t>
                      </a:r>
                    </a:p>
                  </a:txBody>
                  <a:tcPr marL="9525" marR="9525" marT="9525" marB="0" anchor="b">
                    <a:solidFill>
                      <a:schemeClr val="accent3">
                        <a:lumMod val="40000"/>
                        <a:lumOff val="60000"/>
                      </a:schemeClr>
                    </a:solidFill>
                  </a:tcPr>
                </a:tc>
                <a:tc>
                  <a:txBody>
                    <a:bodyPr/>
                    <a:lstStyle/>
                    <a:p>
                      <a:pPr algn="ctr" fontAlgn="b"/>
                      <a:r>
                        <a:rPr lang="tr-TR" sz="1800" b="1" u="none" strike="noStrike" dirty="0">
                          <a:effectLst/>
                        </a:rPr>
                        <a:t>adet</a:t>
                      </a:r>
                      <a:endParaRPr lang="tr-TR" sz="18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355981693"/>
                  </a:ext>
                </a:extLst>
              </a:tr>
              <a:tr h="464051">
                <a:tc>
                  <a:txBody>
                    <a:bodyPr/>
                    <a:lstStyle/>
                    <a:p>
                      <a:pPr algn="l" fontAlgn="ctr"/>
                      <a:r>
                        <a:rPr lang="tr-TR" sz="1800" b="1" u="none" strike="noStrike" dirty="0">
                          <a:effectLst/>
                        </a:rPr>
                        <a:t>AKTİD DENETLENEN ALAN (ISPARTA)</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r" fontAlgn="ctr"/>
                      <a:r>
                        <a:rPr lang="tr-TR" sz="1800" b="1" u="none" strike="noStrike" dirty="0">
                          <a:effectLst/>
                        </a:rPr>
                        <a:t>2.473.002</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ctr" fontAlgn="ctr"/>
                      <a:r>
                        <a:rPr lang="tr-TR" sz="1800" b="1" u="none" strike="noStrike" dirty="0">
                          <a:effectLst/>
                        </a:rPr>
                        <a:t>m²</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40180010"/>
                  </a:ext>
                </a:extLst>
              </a:tr>
              <a:tr h="4640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800" b="1" u="none" strike="noStrike" dirty="0">
                          <a:effectLst/>
                        </a:rPr>
                        <a:t>AKTİF YDK (ISPARTA)</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r" fontAlgn="ctr"/>
                      <a:r>
                        <a:rPr lang="tr-TR" sz="1800" b="1" u="none" strike="noStrike" dirty="0">
                          <a:effectLst/>
                        </a:rPr>
                        <a:t>9</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ctr" fontAlgn="ctr"/>
                      <a:r>
                        <a:rPr lang="tr-TR" sz="1800" b="1" u="none" strike="noStrike" dirty="0">
                          <a:effectLst/>
                        </a:rPr>
                        <a:t>adet</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1706425818"/>
                  </a:ext>
                </a:extLst>
              </a:tr>
              <a:tr h="4640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800" b="1" u="none" strike="noStrike" dirty="0">
                          <a:effectLst/>
                        </a:rPr>
                        <a:t>AKTİF LABORATUVAR (ISPARTA)</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r" fontAlgn="ctr"/>
                      <a:r>
                        <a:rPr lang="tr-TR" sz="1800" b="1" u="none" strike="noStrike" dirty="0">
                          <a:effectLst/>
                        </a:rPr>
                        <a:t>3</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ctr" fontAlgn="ctr"/>
                      <a:r>
                        <a:rPr lang="tr-TR" sz="1800" b="1" u="none" strike="noStrike" dirty="0">
                          <a:effectLst/>
                        </a:rPr>
                        <a:t>adet</a:t>
                      </a:r>
                      <a:endParaRPr lang="tr-TR"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4000393382"/>
                  </a:ext>
                </a:extLst>
              </a:tr>
              <a:tr h="464051">
                <a:tc>
                  <a:txBody>
                    <a:bodyPr/>
                    <a:lstStyle/>
                    <a:p>
                      <a:pPr algn="l" fontAlgn="ctr"/>
                      <a:r>
                        <a:rPr lang="tr-TR" sz="1800" b="1" u="none" strike="noStrike" dirty="0">
                          <a:solidFill>
                            <a:srgbClr val="FF0000"/>
                          </a:solidFill>
                          <a:effectLst/>
                        </a:rPr>
                        <a:t>TÜRKİYE GENELİ AKTİF DENETLENEN  YİBF SAYISI</a:t>
                      </a:r>
                      <a:endParaRPr lang="tr-TR" sz="18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r" fontAlgn="ctr"/>
                      <a:r>
                        <a:rPr lang="tr-TR" sz="1800" b="1" u="none" strike="noStrike" dirty="0">
                          <a:solidFill>
                            <a:srgbClr val="FF0000"/>
                          </a:solidFill>
                          <a:effectLst/>
                        </a:rPr>
                        <a:t>458.329</a:t>
                      </a:r>
                      <a:endParaRPr lang="tr-TR" sz="18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tr-TR" sz="1800" b="1" u="none" strike="noStrike">
                          <a:solidFill>
                            <a:srgbClr val="FF0000"/>
                          </a:solidFill>
                          <a:effectLst/>
                        </a:rPr>
                        <a:t>adet</a:t>
                      </a:r>
                      <a:endParaRPr lang="tr-TR" sz="1800" b="1" i="0" u="none" strike="noStrike">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3431447952"/>
                  </a:ext>
                </a:extLst>
              </a:tr>
              <a:tr h="474615">
                <a:tc>
                  <a:txBody>
                    <a:bodyPr/>
                    <a:lstStyle/>
                    <a:p>
                      <a:pPr algn="l" fontAlgn="ctr"/>
                      <a:r>
                        <a:rPr lang="tr-TR" sz="1800" b="1" u="none" strike="noStrike" dirty="0">
                          <a:solidFill>
                            <a:srgbClr val="FF0000"/>
                          </a:solidFill>
                          <a:effectLst/>
                        </a:rPr>
                        <a:t>TÜRKİYE GENELİ AKTİF DENETLENEN ALAN</a:t>
                      </a:r>
                      <a:endParaRPr lang="tr-TR" sz="18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r" fontAlgn="ctr"/>
                      <a:r>
                        <a:rPr lang="tr-TR" sz="1800" b="1" u="none" strike="noStrike" dirty="0">
                          <a:solidFill>
                            <a:srgbClr val="FF0000"/>
                          </a:solidFill>
                          <a:effectLst/>
                        </a:rPr>
                        <a:t>790.009.544</a:t>
                      </a:r>
                      <a:endParaRPr lang="tr-TR" sz="18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tr-TR" sz="1800" b="1" u="none" strike="noStrike" dirty="0">
                          <a:solidFill>
                            <a:srgbClr val="FF0000"/>
                          </a:solidFill>
                          <a:effectLst/>
                        </a:rPr>
                        <a:t>m²</a:t>
                      </a:r>
                      <a:endParaRPr lang="tr-TR" sz="18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497698281"/>
                  </a:ext>
                </a:extLst>
              </a:tr>
              <a:tr h="464051">
                <a:tc>
                  <a:txBody>
                    <a:bodyPr/>
                    <a:lstStyle/>
                    <a:p>
                      <a:pPr algn="l" fontAlgn="ctr"/>
                      <a:r>
                        <a:rPr lang="tr-TR" sz="1800" b="1" u="none" strike="noStrike" dirty="0">
                          <a:solidFill>
                            <a:schemeClr val="accent1"/>
                          </a:solidFill>
                          <a:effectLst/>
                        </a:rPr>
                        <a:t>ISPARTA'NIN TÜRKİYE GENELİ  AKTİF YİBF'E ORANI</a:t>
                      </a:r>
                      <a:endParaRPr lang="tr-TR" sz="1800" b="1" i="0" u="none" strike="noStrike" dirty="0">
                        <a:solidFill>
                          <a:schemeClr val="accent1"/>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fontAlgn="ctr"/>
                      <a:r>
                        <a:rPr lang="tr-TR" sz="1800" b="1" u="none" strike="noStrike" dirty="0">
                          <a:solidFill>
                            <a:schemeClr val="accent1"/>
                          </a:solidFill>
                          <a:effectLst/>
                        </a:rPr>
                        <a:t>‰3.2</a:t>
                      </a:r>
                      <a:endParaRPr lang="tr-TR" sz="1800" b="1" i="0" u="none" strike="noStrike" dirty="0">
                        <a:solidFill>
                          <a:schemeClr val="accent1"/>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r>
                        <a:rPr lang="tr-TR" sz="1800" b="1" u="none" strike="noStrike" dirty="0">
                          <a:solidFill>
                            <a:schemeClr val="accent1"/>
                          </a:solidFill>
                          <a:effectLst/>
                        </a:rPr>
                        <a:t> </a:t>
                      </a:r>
                      <a:endParaRPr lang="tr-TR" sz="1800" b="1" i="0" u="none" strike="noStrike" dirty="0">
                        <a:solidFill>
                          <a:schemeClr val="accent1"/>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4025145294"/>
                  </a:ext>
                </a:extLst>
              </a:tr>
              <a:tr h="482614">
                <a:tc>
                  <a:txBody>
                    <a:bodyPr/>
                    <a:lstStyle/>
                    <a:p>
                      <a:pPr algn="l" fontAlgn="ctr"/>
                      <a:r>
                        <a:rPr lang="tr-TR" sz="1700" b="1" u="none" strike="noStrike" dirty="0">
                          <a:solidFill>
                            <a:schemeClr val="accent1"/>
                          </a:solidFill>
                          <a:effectLst/>
                        </a:rPr>
                        <a:t>ISPARTA'NIN TÜRKİYE GENELİ DENETLENEN ALANA ORANI</a:t>
                      </a:r>
                      <a:endParaRPr lang="tr-TR" sz="1700" b="1" i="0" u="none" strike="noStrike" dirty="0">
                        <a:solidFill>
                          <a:schemeClr val="accent1"/>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fontAlgn="ctr"/>
                      <a:r>
                        <a:rPr lang="tr-TR" sz="1100" b="1" u="none" strike="noStrike" dirty="0">
                          <a:solidFill>
                            <a:schemeClr val="accent1"/>
                          </a:solidFill>
                          <a:effectLst/>
                        </a:rPr>
                        <a:t>(Binde) </a:t>
                      </a:r>
                      <a:r>
                        <a:rPr lang="tr-TR" sz="1800" b="1" u="none" strike="noStrike" dirty="0">
                          <a:solidFill>
                            <a:schemeClr val="accent1"/>
                          </a:solidFill>
                          <a:effectLst/>
                        </a:rPr>
                        <a:t>‰3.1</a:t>
                      </a:r>
                      <a:endParaRPr lang="tr-TR" sz="1800" b="1" i="0" u="none" strike="noStrike" dirty="0">
                        <a:solidFill>
                          <a:schemeClr val="accent1"/>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r>
                        <a:rPr lang="tr-TR" sz="1800" b="1" u="none" strike="noStrike" dirty="0">
                          <a:solidFill>
                            <a:schemeClr val="accent1"/>
                          </a:solidFill>
                          <a:effectLst/>
                        </a:rPr>
                        <a:t> </a:t>
                      </a:r>
                      <a:endParaRPr lang="tr-TR" sz="1800" b="1" i="0" u="none" strike="noStrike" dirty="0">
                        <a:solidFill>
                          <a:schemeClr val="accent1"/>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395682502"/>
                  </a:ext>
                </a:extLst>
              </a:tr>
            </a:tbl>
          </a:graphicData>
        </a:graphic>
      </p:graphicFrame>
      <p:sp>
        <p:nvSpPr>
          <p:cNvPr id="5" name="İçerik Yer Tutucusu 1"/>
          <p:cNvSpPr txBox="1">
            <a:spLocks/>
          </p:cNvSpPr>
          <p:nvPr/>
        </p:nvSpPr>
        <p:spPr>
          <a:xfrm>
            <a:off x="1115616" y="6309320"/>
            <a:ext cx="3708412" cy="433782"/>
          </a:xfrm>
          <a:prstGeom prst="rect">
            <a:avLst/>
          </a:prstGeom>
        </p:spPr>
        <p:txBody>
          <a:bodyPr vert="horz" lIns="91440" tIns="45720" rIns="91440" bIns="45720" rtlCol="0">
            <a:normAutofit fontScale="62500" lnSpcReduction="20000"/>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873624"/>
              </a:buClr>
            </a:pPr>
            <a:endParaRPr lang="tr-TR" altLang="tr-TR" sz="300" dirty="0">
              <a:solidFill>
                <a:srgbClr val="002060"/>
              </a:solidFill>
            </a:endParaRPr>
          </a:p>
          <a:p>
            <a:pPr>
              <a:buClr>
                <a:srgbClr val="873624"/>
              </a:buClr>
            </a:pPr>
            <a:endParaRPr lang="tr-TR" altLang="tr-TR" sz="300" dirty="0">
              <a:solidFill>
                <a:srgbClr val="002060"/>
              </a:solidFill>
            </a:endParaRPr>
          </a:p>
          <a:p>
            <a:pPr>
              <a:buClr>
                <a:srgbClr val="873624"/>
              </a:buClr>
            </a:pPr>
            <a:endParaRPr lang="tr-TR" altLang="tr-TR" sz="300" dirty="0">
              <a:solidFill>
                <a:srgbClr val="002060"/>
              </a:solidFill>
            </a:endParaRPr>
          </a:p>
          <a:p>
            <a:pPr>
              <a:buClr>
                <a:srgbClr val="873624"/>
              </a:buClr>
            </a:pPr>
            <a:endParaRPr lang="tr-TR" altLang="tr-TR" sz="300" dirty="0">
              <a:solidFill>
                <a:srgbClr val="002060"/>
              </a:solidFill>
            </a:endParaRPr>
          </a:p>
          <a:p>
            <a:pPr>
              <a:buClr>
                <a:srgbClr val="873624"/>
              </a:buClr>
            </a:pPr>
            <a:endParaRPr lang="tr-TR" altLang="tr-TR" sz="300" dirty="0">
              <a:solidFill>
                <a:srgbClr val="002060"/>
              </a:solidFill>
            </a:endParaRPr>
          </a:p>
          <a:p>
            <a:pPr>
              <a:buClr>
                <a:srgbClr val="873624"/>
              </a:buClr>
            </a:pPr>
            <a:endParaRPr lang="tr-TR" altLang="tr-TR" sz="300" dirty="0">
              <a:solidFill>
                <a:srgbClr val="002060"/>
              </a:solidFill>
            </a:endParaRPr>
          </a:p>
          <a:p>
            <a:pPr>
              <a:buClr>
                <a:srgbClr val="873624"/>
              </a:buClr>
            </a:pPr>
            <a:endParaRPr lang="tr-TR" altLang="tr-TR" sz="300" dirty="0">
              <a:solidFill>
                <a:srgbClr val="002060"/>
              </a:solidFill>
            </a:endParaRPr>
          </a:p>
          <a:p>
            <a:pPr>
              <a:buClr>
                <a:srgbClr val="873624"/>
              </a:buClr>
            </a:pPr>
            <a:endParaRPr lang="tr-TR" altLang="tr-TR" sz="300" dirty="0">
              <a:solidFill>
                <a:srgbClr val="002060"/>
              </a:solidFill>
            </a:endParaRPr>
          </a:p>
          <a:p>
            <a:pPr>
              <a:buClr>
                <a:srgbClr val="873624"/>
              </a:buClr>
            </a:pPr>
            <a:r>
              <a:rPr lang="tr-TR" altLang="tr-TR" sz="1400" dirty="0">
                <a:solidFill>
                  <a:srgbClr val="002060"/>
                </a:solidFill>
              </a:rPr>
              <a:t>-14.03.2022 </a:t>
            </a:r>
            <a:r>
              <a:rPr lang="tr-TR" altLang="tr-TR" sz="1600" i="1" dirty="0">
                <a:solidFill>
                  <a:srgbClr val="002060"/>
                </a:solidFill>
              </a:rPr>
              <a:t>Tarihi itibariyle güncellenmiştir. </a:t>
            </a:r>
            <a:r>
              <a:rPr lang="tr-TR" altLang="tr-TR" sz="1800" dirty="0">
                <a:solidFill>
                  <a:srgbClr val="002060"/>
                </a:solidFill>
              </a:rPr>
              <a:t>	</a:t>
            </a:r>
          </a:p>
        </p:txBody>
      </p:sp>
    </p:spTree>
    <p:extLst>
      <p:ext uri="{BB962C8B-B14F-4D97-AF65-F5344CB8AC3E}">
        <p14:creationId xmlns:p14="http://schemas.microsoft.com/office/powerpoint/2010/main" val="406146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a:solidFill>
                <a:schemeClr val="tx1"/>
              </a:solidFill>
              <a:latin typeface="Tahoma" pitchFamily="34" charset="0"/>
              <a:cs typeface="Tahoma" pitchFamily="34" charset="0"/>
            </a:endParaRPr>
          </a:p>
          <a:p>
            <a:pPr eaLnBrk="1" hangingPunct="1">
              <a:spcBef>
                <a:spcPct val="0"/>
              </a:spcBef>
              <a:buFontTx/>
              <a:buNone/>
            </a:pPr>
            <a:r>
              <a:rPr lang="tr-TR" altLang="tr-TR" sz="2800" b="1">
                <a:solidFill>
                  <a:srgbClr val="FF0000"/>
                </a:solidFill>
                <a:cs typeface="Times New Roman" pitchFamily="18" charset="0"/>
              </a:rPr>
              <a:t>	</a:t>
            </a:r>
            <a:endParaRPr lang="tr-TR" altLang="tr-TR" sz="2800" b="1" dirty="0">
              <a:solidFill>
                <a:srgbClr val="FF0000"/>
              </a:solidFill>
              <a:cs typeface="Times New Roman" pitchFamily="18" charset="0"/>
            </a:endParaRPr>
          </a:p>
        </p:txBody>
      </p:sp>
      <p:sp>
        <p:nvSpPr>
          <p:cNvPr id="2" name="Dikdörtgen 1"/>
          <p:cNvSpPr/>
          <p:nvPr/>
        </p:nvSpPr>
        <p:spPr>
          <a:xfrm>
            <a:off x="611560" y="4581128"/>
            <a:ext cx="7632848" cy="1938992"/>
          </a:xfrm>
          <a:prstGeom prst="rect">
            <a:avLst/>
          </a:prstGeom>
        </p:spPr>
        <p:txBody>
          <a:bodyPr wrap="square">
            <a:spAutoFit/>
          </a:bodyPr>
          <a:lstStyle/>
          <a:p>
            <a:pPr marL="342900" indent="-342900" algn="just">
              <a:buFont typeface="Arial" panose="020B0604020202020204" pitchFamily="34" charset="0"/>
              <a:buChar char="•"/>
            </a:pPr>
            <a:r>
              <a:rPr lang="tr-TR" sz="2400" dirty="0">
                <a:latin typeface="Arial" charset="0"/>
                <a:cs typeface="Arial" charset="0"/>
              </a:rPr>
              <a:t>Merdiven basamak ve kol genişlikleri, </a:t>
            </a:r>
            <a:r>
              <a:rPr lang="tr-TR" sz="2400" dirty="0" err="1">
                <a:latin typeface="Arial" charset="0"/>
                <a:cs typeface="Arial" charset="0"/>
              </a:rPr>
              <a:t>rıht</a:t>
            </a:r>
            <a:r>
              <a:rPr lang="tr-TR" sz="2400" dirty="0">
                <a:latin typeface="Arial" charset="0"/>
                <a:cs typeface="Arial" charset="0"/>
              </a:rPr>
              <a:t> yükseklikleri ve sayılarının projesine uygun yapılmaması, </a:t>
            </a:r>
          </a:p>
          <a:p>
            <a:pPr marL="342900" indent="-342900" algn="just">
              <a:buFont typeface="Arial" panose="020B0604020202020204" pitchFamily="34" charset="0"/>
              <a:buChar char="•"/>
            </a:pPr>
            <a:r>
              <a:rPr lang="tr-TR" sz="2400" dirty="0">
                <a:latin typeface="Arial" charset="0"/>
                <a:cs typeface="Arial" charset="0"/>
              </a:rPr>
              <a:t>Engelli giriş rampalarının projesine ve mevzuatına uygun yapılması.</a:t>
            </a:r>
          </a:p>
        </p:txBody>
      </p:sp>
      <p:pic>
        <p:nvPicPr>
          <p:cNvPr id="8" name="Picture 3" descr="C:\Users\milter.ozden\Desktop\Sunum Görseller\drawn-stairs-stairwell-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4397435" cy="2880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ilter.ozden\Desktop\Sunum Görseller\ramp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84784"/>
            <a:ext cx="404692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958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a:solidFill>
                <a:schemeClr val="tx1"/>
              </a:solidFill>
              <a:latin typeface="Tahoma" pitchFamily="34" charset="0"/>
              <a:cs typeface="Tahoma" pitchFamily="34" charset="0"/>
            </a:endParaRPr>
          </a:p>
          <a:p>
            <a:pPr eaLnBrk="1" hangingPunct="1">
              <a:spcBef>
                <a:spcPct val="0"/>
              </a:spcBef>
              <a:buFontTx/>
              <a:buNone/>
            </a:pPr>
            <a:r>
              <a:rPr lang="tr-TR" altLang="tr-TR" sz="2800" b="1">
                <a:solidFill>
                  <a:srgbClr val="FF0000"/>
                </a:solidFill>
                <a:cs typeface="Times New Roman" pitchFamily="18" charset="0"/>
              </a:rPr>
              <a:t>	</a:t>
            </a:r>
            <a:endParaRPr lang="tr-TR" altLang="tr-TR" sz="2800" b="1" dirty="0">
              <a:solidFill>
                <a:srgbClr val="FF0000"/>
              </a:solidFill>
              <a:cs typeface="Times New Roman" pitchFamily="18" charset="0"/>
            </a:endParaRPr>
          </a:p>
        </p:txBody>
      </p:sp>
      <p:sp>
        <p:nvSpPr>
          <p:cNvPr id="2" name="Dikdörtgen 1"/>
          <p:cNvSpPr/>
          <p:nvPr/>
        </p:nvSpPr>
        <p:spPr>
          <a:xfrm>
            <a:off x="611560" y="4581128"/>
            <a:ext cx="7632848" cy="1569660"/>
          </a:xfrm>
          <a:prstGeom prst="rect">
            <a:avLst/>
          </a:prstGeom>
        </p:spPr>
        <p:txBody>
          <a:bodyPr wrap="square">
            <a:spAutoFit/>
          </a:bodyPr>
          <a:lstStyle/>
          <a:p>
            <a:pPr marL="342900" indent="-342900" algn="just">
              <a:buFont typeface="Arial" panose="020B0604020202020204" pitchFamily="34" charset="0"/>
              <a:buChar char="•"/>
            </a:pPr>
            <a:r>
              <a:rPr lang="tr-TR" sz="2400" dirty="0"/>
              <a:t>Merdivenlerin her iki tarafında da engellilerle ilgili TSE erişilebilirlik standartlarına uygun </a:t>
            </a:r>
            <a:r>
              <a:rPr lang="tr-TR" sz="2400" dirty="0">
                <a:solidFill>
                  <a:srgbClr val="FF0000"/>
                </a:solidFill>
              </a:rPr>
              <a:t>korkuluk ve küpeşte </a:t>
            </a:r>
            <a:r>
              <a:rPr lang="tr-TR" sz="2400" dirty="0"/>
              <a:t>yapılması, ayrıca sahanlık ve merdiven döşemelerinde ve kaplamalarında da standartlara uyulması </a:t>
            </a:r>
            <a:endParaRPr lang="tr-TR" sz="2400" dirty="0">
              <a:latin typeface="Arial" charset="0"/>
              <a:cs typeface="Arial" charset="0"/>
            </a:endParaRPr>
          </a:p>
        </p:txBody>
      </p:sp>
      <p:pic>
        <p:nvPicPr>
          <p:cNvPr id="8" name="Picture 3" descr="C:\Users\milter.ozden\Desktop\Sunum Görseller\drawn-stairs-stairwell-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4397435" cy="2880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ilter.ozden\Desktop\Sunum Görseller\ramp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84784"/>
            <a:ext cx="404692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9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2" name="Dikdörtgen 1"/>
          <p:cNvSpPr/>
          <p:nvPr/>
        </p:nvSpPr>
        <p:spPr>
          <a:xfrm>
            <a:off x="467544" y="5085184"/>
            <a:ext cx="7920880" cy="1569660"/>
          </a:xfrm>
          <a:prstGeom prst="rect">
            <a:avLst/>
          </a:prstGeom>
        </p:spPr>
        <p:txBody>
          <a:bodyPr wrap="square">
            <a:spAutoFit/>
          </a:bodyPr>
          <a:lstStyle/>
          <a:p>
            <a:pPr marL="342900" indent="-342900" algn="just">
              <a:buFont typeface="Arial" panose="020B0604020202020204" pitchFamily="34" charset="0"/>
              <a:buChar char="•"/>
            </a:pPr>
            <a:r>
              <a:rPr lang="tr-TR" sz="2400" dirty="0">
                <a:latin typeface="Arial" charset="0"/>
                <a:cs typeface="Arial" charset="0"/>
              </a:rPr>
              <a:t>Mimari proje ve ısı yalıtım hesabında belirtilen detayların dışında farklı malzeme ve detayların uygulanması, proje ve detaylarında belirtilen su yalıtımının uygulanması, </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1" y="2094876"/>
            <a:ext cx="3304659" cy="290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347" y="2113866"/>
            <a:ext cx="4840079" cy="286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619944" y="1124744"/>
            <a:ext cx="7920880" cy="830997"/>
          </a:xfrm>
          <a:prstGeom prst="rect">
            <a:avLst/>
          </a:prstGeom>
        </p:spPr>
        <p:txBody>
          <a:bodyPr wrap="square">
            <a:spAutoFit/>
          </a:bodyPr>
          <a:lstStyle/>
          <a:p>
            <a:pPr marL="342900" indent="-342900" algn="just">
              <a:buFont typeface="Arial" panose="020B0604020202020204" pitchFamily="34" charset="0"/>
              <a:buChar char="•"/>
            </a:pPr>
            <a:r>
              <a:rPr lang="tr-TR" sz="2400" dirty="0">
                <a:latin typeface="Arial" charset="0"/>
                <a:cs typeface="Arial" charset="0"/>
              </a:rPr>
              <a:t>Plan ve kesitlerdeki malzeme açılımları ile detay projesindeki malzeme açılımları uymalıdır.</a:t>
            </a:r>
          </a:p>
        </p:txBody>
      </p:sp>
    </p:spTree>
    <p:extLst>
      <p:ext uri="{BB962C8B-B14F-4D97-AF65-F5344CB8AC3E}">
        <p14:creationId xmlns:p14="http://schemas.microsoft.com/office/powerpoint/2010/main" val="3035713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532903755"/>
              </p:ext>
            </p:extLst>
          </p:nvPr>
        </p:nvGraphicFramePr>
        <p:xfrm>
          <a:off x="4499992" y="1340768"/>
          <a:ext cx="4104456" cy="5256584"/>
        </p:xfrm>
        <a:graphic>
          <a:graphicData uri="http://schemas.openxmlformats.org/drawingml/2006/table">
            <a:tbl>
              <a:tblPr firstRow="1" firstCol="1" bandRow="1">
                <a:tableStyleId>{5C22544A-7EE6-4342-B048-85BDC9FD1C3A}</a:tableStyleId>
              </a:tblPr>
              <a:tblGrid>
                <a:gridCol w="1505815">
                  <a:extLst>
                    <a:ext uri="{9D8B030D-6E8A-4147-A177-3AD203B41FA5}">
                      <a16:colId xmlns:a16="http://schemas.microsoft.com/office/drawing/2014/main" val="2485071082"/>
                    </a:ext>
                  </a:extLst>
                </a:gridCol>
                <a:gridCol w="1076733">
                  <a:extLst>
                    <a:ext uri="{9D8B030D-6E8A-4147-A177-3AD203B41FA5}">
                      <a16:colId xmlns:a16="http://schemas.microsoft.com/office/drawing/2014/main" val="2315708553"/>
                    </a:ext>
                  </a:extLst>
                </a:gridCol>
                <a:gridCol w="1521908">
                  <a:extLst>
                    <a:ext uri="{9D8B030D-6E8A-4147-A177-3AD203B41FA5}">
                      <a16:colId xmlns:a16="http://schemas.microsoft.com/office/drawing/2014/main" val="1127282046"/>
                    </a:ext>
                  </a:extLst>
                </a:gridCol>
              </a:tblGrid>
              <a:tr h="101080">
                <a:tc>
                  <a:txBody>
                    <a:bodyPr/>
                    <a:lstStyle/>
                    <a:p>
                      <a:pPr>
                        <a:lnSpc>
                          <a:spcPct val="115000"/>
                        </a:lnSpc>
                        <a:spcAft>
                          <a:spcPts val="0"/>
                        </a:spcAft>
                      </a:pPr>
                      <a:r>
                        <a:rPr lang="en-US" sz="500">
                          <a:effectLst/>
                        </a:rPr>
                        <a:t>Uygulama Standardı</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en-US" sz="500">
                          <a:effectLst/>
                        </a:rPr>
                        <a:t>Ürün Grubu</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en-US" sz="500">
                          <a:effectLst/>
                        </a:rPr>
                        <a:t>Ürün Standardı</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extLst>
                  <a:ext uri="{0D108BD9-81ED-4DB2-BD59-A6C34878D82A}">
                    <a16:rowId xmlns:a16="http://schemas.microsoft.com/office/drawing/2014/main" val="3338223843"/>
                  </a:ext>
                </a:extLst>
              </a:tr>
              <a:tr h="505396">
                <a:tc>
                  <a:txBody>
                    <a:bodyPr/>
                    <a:lstStyle/>
                    <a:p>
                      <a:pPr>
                        <a:lnSpc>
                          <a:spcPct val="115000"/>
                        </a:lnSpc>
                        <a:spcAft>
                          <a:spcPts val="0"/>
                        </a:spcAft>
                      </a:pPr>
                      <a:r>
                        <a:rPr lang="en-US" sz="500">
                          <a:effectLst/>
                        </a:rPr>
                        <a:t>TS 13671 Polimer modifiye bitüm esaslı kalın kaplamalar ile su ve nem yalıtımı - Temel ve perde yalıtımları için genel şartlar ve uygulama kuralları</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en-US" sz="500">
                          <a:effectLst/>
                        </a:rPr>
                        <a:t>Bitüm esaslı sürme su yalıtım malzemeleri</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a:effectLst/>
                        </a:rPr>
                        <a:t>TS EN 15814: Su yalıtımı için polimer modifiye edilmiş bitümlü kalın kaplamalar - Tarifler ve gerekler</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extLst>
                  <a:ext uri="{0D108BD9-81ED-4DB2-BD59-A6C34878D82A}">
                    <a16:rowId xmlns:a16="http://schemas.microsoft.com/office/drawing/2014/main" val="292677160"/>
                  </a:ext>
                </a:extLst>
              </a:tr>
              <a:tr h="1011256">
                <a:tc>
                  <a:txBody>
                    <a:bodyPr/>
                    <a:lstStyle/>
                    <a:p>
                      <a:pPr>
                        <a:lnSpc>
                          <a:spcPct val="115000"/>
                        </a:lnSpc>
                        <a:spcAft>
                          <a:spcPts val="0"/>
                        </a:spcAft>
                      </a:pPr>
                      <a:r>
                        <a:rPr lang="tr-TR" sz="500">
                          <a:effectLst/>
                        </a:rPr>
                        <a:t>TS 13658 Plastik ve Kauçuk esaslı sentetik örtüler – Çatı ve Temellerde Su Yalıtımı İçin Kullanılan – Uygulama Kuralları</a:t>
                      </a:r>
                    </a:p>
                    <a:p>
                      <a:pPr>
                        <a:lnSpc>
                          <a:spcPct val="115000"/>
                        </a:lnSpc>
                        <a:spcAft>
                          <a:spcPts val="0"/>
                        </a:spcAft>
                      </a:pPr>
                      <a:r>
                        <a:rPr lang="tr-TR" sz="500">
                          <a:effectLst/>
                        </a:rPr>
                        <a:t> </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dirty="0">
                          <a:effectLst/>
                        </a:rPr>
                        <a:t>Plastik/Kauçuk Esaslı Su Yalıtım Örtüleri</a:t>
                      </a:r>
                      <a:endParaRPr lang="tr-TR"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a:effectLst/>
                        </a:rPr>
                        <a:t>TS EN 13956: Esnek levhalar - Su yalıtımı için - Çatılarda su yalıtımı için kullanılan plastik ve lastik levhalar - Tarifler ve özellikler</a:t>
                      </a:r>
                    </a:p>
                    <a:p>
                      <a:pPr>
                        <a:lnSpc>
                          <a:spcPct val="115000"/>
                        </a:lnSpc>
                        <a:spcAft>
                          <a:spcPts val="0"/>
                        </a:spcAft>
                      </a:pPr>
                      <a:r>
                        <a:rPr lang="tr-TR" sz="500">
                          <a:effectLst/>
                        </a:rPr>
                        <a:t>TS EN 13967: Esnek levhalar - Su yalıtımı için - Bodrum katlarda bohçalama yalıtımında kullanılan plastik ve lastik levhalar da dâhil plastik ve lastik rutubet yalıtım levhaları - Tarifler ve özellikler</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extLst>
                  <a:ext uri="{0D108BD9-81ED-4DB2-BD59-A6C34878D82A}">
                    <a16:rowId xmlns:a16="http://schemas.microsoft.com/office/drawing/2014/main" val="986289988"/>
                  </a:ext>
                </a:extLst>
              </a:tr>
              <a:tr h="1111872">
                <a:tc>
                  <a:txBody>
                    <a:bodyPr/>
                    <a:lstStyle/>
                    <a:p>
                      <a:pPr>
                        <a:lnSpc>
                          <a:spcPct val="115000"/>
                        </a:lnSpc>
                        <a:spcAft>
                          <a:spcPts val="0"/>
                        </a:spcAft>
                      </a:pPr>
                      <a:r>
                        <a:rPr lang="tr-TR" sz="500">
                          <a:effectLst/>
                        </a:rPr>
                        <a:t>TS 11758-2  Polimer bitümlü örtüler - Su yalıtımı için - Eritme kaynağıyla birleştirilerek kullanılan - Bölüm 2: Uygulama kuralları</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fr-FR" sz="500">
                          <a:effectLst/>
                        </a:rPr>
                        <a:t>Polimer Bitümlü Su Yalıtım Örtüleri</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a:effectLst/>
                        </a:rPr>
                        <a:t>TS EN 13707: Su yalıtımı için esnek levhalar - Çatılarda su yalıtımında kullanılan takviyeli bitümlü levhalar - Tanımlamalar ve özellikler</a:t>
                      </a:r>
                    </a:p>
                    <a:p>
                      <a:pPr>
                        <a:lnSpc>
                          <a:spcPct val="115000"/>
                        </a:lnSpc>
                        <a:spcAft>
                          <a:spcPts val="0"/>
                        </a:spcAft>
                      </a:pPr>
                      <a:r>
                        <a:rPr lang="tr-TR" sz="500">
                          <a:effectLst/>
                        </a:rPr>
                        <a:t>TS EN 13969: Su yalıtımı için esnek levhalar - Bodrum katlarda depolama amaçlı kullanılan levhalar dahil bitümlü rutubet yalıtım levhaları - Tanımlamalar ve özellikler</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extLst>
                  <a:ext uri="{0D108BD9-81ED-4DB2-BD59-A6C34878D82A}">
                    <a16:rowId xmlns:a16="http://schemas.microsoft.com/office/drawing/2014/main" val="144429657"/>
                  </a:ext>
                </a:extLst>
              </a:tr>
              <a:tr h="606475">
                <a:tc>
                  <a:txBody>
                    <a:bodyPr/>
                    <a:lstStyle/>
                    <a:p>
                      <a:pPr>
                        <a:lnSpc>
                          <a:spcPct val="115000"/>
                        </a:lnSpc>
                        <a:spcAft>
                          <a:spcPts val="0"/>
                        </a:spcAft>
                      </a:pPr>
                      <a:r>
                        <a:rPr lang="tr-TR" sz="500">
                          <a:effectLst/>
                        </a:rPr>
                        <a:t>TS 13766  Sürme su yalıtım malzemeleri ile su yalıtım yapılması - Temel ve perde yalıtımları için genel şartlar ve uygulama kuralları </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dirty="0">
                          <a:effectLst/>
                        </a:rPr>
                        <a:t>Reçine esaslı (poliüretan, </a:t>
                      </a:r>
                      <a:r>
                        <a:rPr lang="tr-TR" sz="500" dirty="0" err="1">
                          <a:effectLst/>
                        </a:rPr>
                        <a:t>poliürea</a:t>
                      </a:r>
                      <a:r>
                        <a:rPr lang="tr-TR" sz="500" dirty="0">
                          <a:effectLst/>
                        </a:rPr>
                        <a:t>, </a:t>
                      </a:r>
                      <a:r>
                        <a:rPr lang="tr-TR" sz="500" dirty="0" err="1">
                          <a:effectLst/>
                        </a:rPr>
                        <a:t>hibrit</a:t>
                      </a:r>
                      <a:r>
                        <a:rPr lang="tr-TR" sz="500" dirty="0">
                          <a:effectLst/>
                        </a:rPr>
                        <a:t> ve benzeri) sürme su yalıtım malzemeleri</a:t>
                      </a:r>
                      <a:endParaRPr lang="tr-TR"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dirty="0">
                          <a:effectLst/>
                        </a:rPr>
                        <a:t>TS EN 1504-2: Beton yapılar - Koruma ve tamir için mamul ve sistemler - Tarifler, özellikler, kalite kontrol ve uygunluk değerlendirmesi - Bölüm 2: Beton için yüzey koruma sistemleri</a:t>
                      </a:r>
                      <a:endParaRPr lang="tr-TR"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extLst>
                  <a:ext uri="{0D108BD9-81ED-4DB2-BD59-A6C34878D82A}">
                    <a16:rowId xmlns:a16="http://schemas.microsoft.com/office/drawing/2014/main" val="2306039828"/>
                  </a:ext>
                </a:extLst>
              </a:tr>
              <a:tr h="707555">
                <a:tc>
                  <a:txBody>
                    <a:bodyPr/>
                    <a:lstStyle/>
                    <a:p>
                      <a:endParaRPr lang="tr-TR" sz="500">
                        <a:effectLst/>
                        <a:latin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a:effectLst/>
                        </a:rPr>
                        <a:t>Çimento, Dispersiyon esaslı ve reaksiyon reçineli sürme su yalıtım malzemeleri</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a:effectLst/>
                        </a:rPr>
                        <a:t>TS EN 14891: Yapıştırıcılarla tutturulmuş seramik karoların altında kullanım için sıvı halde uygulanan su geçirmez ürünler - Gerekler, deney yöntemleri, uygunluk değerlendirmesi, sınıflandırma ve kısa gösteriliş</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extLst>
                  <a:ext uri="{0D108BD9-81ED-4DB2-BD59-A6C34878D82A}">
                    <a16:rowId xmlns:a16="http://schemas.microsoft.com/office/drawing/2014/main" val="254132311"/>
                  </a:ext>
                </a:extLst>
              </a:tr>
              <a:tr h="606475">
                <a:tc>
                  <a:txBody>
                    <a:bodyPr/>
                    <a:lstStyle/>
                    <a:p>
                      <a:endParaRPr lang="tr-TR" sz="500">
                        <a:effectLst/>
                        <a:latin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a:effectLst/>
                        </a:rPr>
                        <a:t>Tüm sürme esaslı su yalıtım malzemeleri </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a:effectLst/>
                        </a:rPr>
                        <a:t>TS EN 1504-2: Beton yapılar - Koruma ve tamir için mamul ve sistemler - Tarifler, özellikler, kalite kontrol ve uygunluk değerlendirmesi - Bölüm 2: Beton için yüzey koruma sistemleri</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extLst>
                  <a:ext uri="{0D108BD9-81ED-4DB2-BD59-A6C34878D82A}">
                    <a16:rowId xmlns:a16="http://schemas.microsoft.com/office/drawing/2014/main" val="2347665585"/>
                  </a:ext>
                </a:extLst>
              </a:tr>
              <a:tr h="606475">
                <a:tc>
                  <a:txBody>
                    <a:bodyPr/>
                    <a:lstStyle/>
                    <a:p>
                      <a:endParaRPr lang="tr-TR" sz="500">
                        <a:effectLst/>
                        <a:latin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a:effectLst/>
                        </a:rPr>
                        <a:t>Plastik/Kauçuk Esaslı örtüler ve Bitüm esaslı örtüler</a:t>
                      </a:r>
                      <a:endParaRPr lang="tr-TR"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tc>
                  <a:txBody>
                    <a:bodyPr/>
                    <a:lstStyle/>
                    <a:p>
                      <a:pPr>
                        <a:lnSpc>
                          <a:spcPct val="115000"/>
                        </a:lnSpc>
                        <a:spcAft>
                          <a:spcPts val="0"/>
                        </a:spcAft>
                      </a:pPr>
                      <a:r>
                        <a:rPr lang="tr-TR" sz="500" dirty="0">
                          <a:effectLst/>
                        </a:rPr>
                        <a:t>TS EN 13859-1: Esnek levhalar - Su yalıtımı için - Alt tabakaların tarifleri ve özellikleri -Bölüm 1: Sürekli olmayan çatı kaplama levhaları için alt tabaka olarak kullanılan</a:t>
                      </a:r>
                      <a:endParaRPr lang="tr-TR"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62" marR="30962" marT="0" marB="0"/>
                </a:tc>
                <a:extLst>
                  <a:ext uri="{0D108BD9-81ED-4DB2-BD59-A6C34878D82A}">
                    <a16:rowId xmlns:a16="http://schemas.microsoft.com/office/drawing/2014/main" val="70175996"/>
                  </a:ext>
                </a:extLst>
              </a:tr>
            </a:tbl>
          </a:graphicData>
        </a:graphic>
      </p:graphicFrame>
      <p:sp>
        <p:nvSpPr>
          <p:cNvPr id="4" name="Dikdörtgen 3"/>
          <p:cNvSpPr/>
          <p:nvPr/>
        </p:nvSpPr>
        <p:spPr>
          <a:xfrm>
            <a:off x="4640070" y="1094547"/>
            <a:ext cx="2380202" cy="246221"/>
          </a:xfrm>
          <a:prstGeom prst="rect">
            <a:avLst/>
          </a:prstGeom>
        </p:spPr>
        <p:txBody>
          <a:bodyPr wrap="none">
            <a:spAutoFit/>
          </a:bodyPr>
          <a:lstStyle/>
          <a:p>
            <a:pPr algn="ctr">
              <a:lnSpc>
                <a:spcPts val="12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STANDART LİSTESİ</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167578027"/>
              </p:ext>
            </p:extLst>
          </p:nvPr>
        </p:nvGraphicFramePr>
        <p:xfrm>
          <a:off x="539552" y="1412776"/>
          <a:ext cx="3816424" cy="4062037"/>
        </p:xfrm>
        <a:graphic>
          <a:graphicData uri="http://schemas.openxmlformats.org/drawingml/2006/table">
            <a:tbl>
              <a:tblPr/>
              <a:tblGrid>
                <a:gridCol w="3816424">
                  <a:extLst>
                    <a:ext uri="{9D8B030D-6E8A-4147-A177-3AD203B41FA5}">
                      <a16:colId xmlns:a16="http://schemas.microsoft.com/office/drawing/2014/main" val="627356261"/>
                    </a:ext>
                  </a:extLst>
                </a:gridCol>
              </a:tblGrid>
              <a:tr h="2425579">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2000" dirty="0"/>
                        <a:t>Binalarda su yalıtımı</a:t>
                      </a:r>
                      <a:r>
                        <a:rPr lang="tr-TR" sz="2000" baseline="0" dirty="0"/>
                        <a:t> </a:t>
                      </a:r>
                      <a:r>
                        <a:rPr lang="tr-TR" sz="2000" b="0" i="1" kern="1200" dirty="0">
                          <a:solidFill>
                            <a:schemeClr val="tx1"/>
                          </a:solidFill>
                          <a:effectLst/>
                          <a:latin typeface="+mn-lt"/>
                          <a:ea typeface="+mn-ea"/>
                          <a:cs typeface="+mn-cs"/>
                        </a:rPr>
                        <a:t>27.10.2017 tarihli ve  30223 sayılı Resmi Gazetede </a:t>
                      </a:r>
                      <a:r>
                        <a:rPr lang="tr-TR" sz="2000" b="0" i="1" kern="1200" dirty="0" err="1">
                          <a:solidFill>
                            <a:schemeClr val="tx1"/>
                          </a:solidFill>
                          <a:effectLst/>
                          <a:latin typeface="+mn-lt"/>
                          <a:ea typeface="+mn-ea"/>
                          <a:cs typeface="+mn-cs"/>
                        </a:rPr>
                        <a:t>yayınlalanan</a:t>
                      </a:r>
                      <a:r>
                        <a:rPr lang="tr-TR" sz="2000" b="0" i="1" kern="1200" dirty="0">
                          <a:solidFill>
                            <a:schemeClr val="tx1"/>
                          </a:solidFill>
                          <a:effectLst/>
                          <a:latin typeface="+mn-lt"/>
                          <a:ea typeface="+mn-ea"/>
                          <a:cs typeface="+mn-cs"/>
                        </a:rPr>
                        <a:t> «</a:t>
                      </a:r>
                      <a:r>
                        <a:rPr lang="tr-TR" sz="2000" b="1" dirty="0">
                          <a:effectLst/>
                          <a:latin typeface="inherit"/>
                        </a:rPr>
                        <a:t>BİNALARDA SU YALITIMI YÖNETMELİĞİ» </a:t>
                      </a:r>
                      <a:r>
                        <a:rPr lang="tr-TR" sz="2000" b="0" dirty="0">
                          <a:effectLst/>
                          <a:latin typeface="inherit"/>
                        </a:rPr>
                        <a:t>ve eki </a:t>
                      </a:r>
                      <a:r>
                        <a:rPr lang="tr-TR" sz="2000" b="1" dirty="0">
                          <a:effectLst/>
                          <a:latin typeface="inherit"/>
                        </a:rPr>
                        <a:t>standartlara, </a:t>
                      </a:r>
                      <a:r>
                        <a:rPr lang="tr-TR" sz="2000" b="0" baseline="0" dirty="0">
                          <a:effectLst/>
                          <a:latin typeface="inherit"/>
                        </a:rPr>
                        <a:t>uygun yapılmalıdır. Uygulama kurallarına ve standarda  uyulmalıdır.</a:t>
                      </a:r>
                      <a:endParaRPr lang="tr-TR" dirty="0"/>
                    </a:p>
                  </a:txBody>
                  <a:tcPr marL="68580" marR="68580" marT="0" marB="0">
                    <a:lnL>
                      <a:noFill/>
                    </a:lnL>
                    <a:lnR>
                      <a:noFill/>
                    </a:lnR>
                    <a:lnT>
                      <a:noFill/>
                    </a:lnT>
                    <a:lnB>
                      <a:noFill/>
                    </a:lnB>
                  </a:tcPr>
                </a:tc>
                <a:extLst>
                  <a:ext uri="{0D108BD9-81ED-4DB2-BD59-A6C34878D82A}">
                    <a16:rowId xmlns:a16="http://schemas.microsoft.com/office/drawing/2014/main" val="2744435927"/>
                  </a:ext>
                </a:extLst>
              </a:tr>
              <a:tr h="1318837">
                <a:tc>
                  <a:txBody>
                    <a:bodyPr/>
                    <a:lstStyle/>
                    <a:p>
                      <a:pPr algn="ctr">
                        <a:spcAft>
                          <a:spcPts val="0"/>
                        </a:spcAft>
                      </a:pPr>
                      <a:endParaRPr lang="tr-TR" sz="1100" dirty="0">
                        <a:effectLst/>
                        <a:latin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572739743"/>
                  </a:ext>
                </a:extLst>
              </a:tr>
            </a:tbl>
          </a:graphicData>
        </a:graphic>
      </p:graphicFrame>
    </p:spTree>
    <p:extLst>
      <p:ext uri="{BB962C8B-B14F-4D97-AF65-F5344CB8AC3E}">
        <p14:creationId xmlns:p14="http://schemas.microsoft.com/office/powerpoint/2010/main" val="127664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2" name="Dikdörtgen 1"/>
          <p:cNvSpPr/>
          <p:nvPr/>
        </p:nvSpPr>
        <p:spPr>
          <a:xfrm>
            <a:off x="755576" y="1124744"/>
            <a:ext cx="7560840" cy="400110"/>
          </a:xfrm>
          <a:prstGeom prst="rect">
            <a:avLst/>
          </a:prstGeom>
        </p:spPr>
        <p:txBody>
          <a:bodyPr wrap="square">
            <a:spAutoFit/>
          </a:bodyPr>
          <a:lstStyle/>
          <a:p>
            <a:r>
              <a:rPr lang="tr-TR" sz="2000" b="1" dirty="0">
                <a:solidFill>
                  <a:srgbClr val="FF0000"/>
                </a:solidFill>
              </a:rPr>
              <a:t>BİNALARIN GÜRÜLTÜYE KARŞI KORUNMASI HAKKINDA YÖNETMELİK</a:t>
            </a:r>
            <a:endParaRPr lang="tr-TR" sz="2000" b="1" dirty="0">
              <a:solidFill>
                <a:srgbClr val="FF0000"/>
              </a:solidFill>
              <a:latin typeface="Arial" charset="0"/>
              <a:cs typeface="Arial" charset="0"/>
            </a:endParaRPr>
          </a:p>
        </p:txBody>
      </p:sp>
      <p:sp>
        <p:nvSpPr>
          <p:cNvPr id="3" name="Dikdörtgen 2"/>
          <p:cNvSpPr/>
          <p:nvPr/>
        </p:nvSpPr>
        <p:spPr>
          <a:xfrm>
            <a:off x="539552" y="1772816"/>
            <a:ext cx="8208912" cy="5078313"/>
          </a:xfrm>
          <a:prstGeom prst="rect">
            <a:avLst/>
          </a:prstGeom>
        </p:spPr>
        <p:txBody>
          <a:bodyPr wrap="square">
            <a:spAutoFit/>
          </a:bodyPr>
          <a:lstStyle/>
          <a:p>
            <a:pPr marL="285750" indent="-285750" algn="just">
              <a:spcAft>
                <a:spcPts val="0"/>
              </a:spcAft>
              <a:buFont typeface="Arial" panose="020B0604020202020204" pitchFamily="34" charset="0"/>
              <a:buChar char="•"/>
            </a:pPr>
            <a:r>
              <a:rPr lang="tr-TR" dirty="0">
                <a:solidFill>
                  <a:srgbClr val="000000"/>
                </a:solidFill>
                <a:latin typeface="Times New Roman" panose="02020603050405020304" pitchFamily="18" charset="0"/>
              </a:rPr>
              <a:t>Bir bodrum katı ve çatı arası hariç </a:t>
            </a:r>
            <a:r>
              <a:rPr lang="tr-TR" b="1" dirty="0">
                <a:solidFill>
                  <a:srgbClr val="000000"/>
                </a:solidFill>
                <a:latin typeface="Times New Roman" panose="02020603050405020304" pitchFamily="18" charset="0"/>
              </a:rPr>
              <a:t>yediden fazla katlı konutlar, </a:t>
            </a:r>
            <a:r>
              <a:rPr lang="tr-TR" dirty="0">
                <a:solidFill>
                  <a:srgbClr val="000000"/>
                </a:solidFill>
                <a:latin typeface="Times New Roman" panose="02020603050405020304" pitchFamily="18" charset="0"/>
              </a:rPr>
              <a:t>toplam inşaat alanı 2.000 metrekareyi geçen ikiden fazla katlı konut dışı binalar, EK-2 Tablo 2.1’de verilen bina işlevlerinden birden fazlasını içeren binalar, konser ve dinleme salonları gibi özel akustik tasarım gerektiren kullanımları içeren binalara </a:t>
            </a:r>
            <a:r>
              <a:rPr lang="tr-TR" b="1" dirty="0">
                <a:solidFill>
                  <a:srgbClr val="000000"/>
                </a:solidFill>
                <a:latin typeface="Times New Roman" panose="02020603050405020304" pitchFamily="18" charset="0"/>
              </a:rPr>
              <a:t>akustik proje hazırlanır. </a:t>
            </a:r>
            <a:endParaRPr lang="tr-TR" dirty="0">
              <a:solidFill>
                <a:srgbClr val="000000"/>
              </a:solidFill>
              <a:latin typeface="Times New Roman" panose="02020603050405020304" pitchFamily="18" charset="0"/>
            </a:endParaRPr>
          </a:p>
          <a:p>
            <a:pPr marL="285750" indent="-285750" algn="just">
              <a:spcAft>
                <a:spcPts val="0"/>
              </a:spcAft>
              <a:buFont typeface="Arial" panose="020B0604020202020204" pitchFamily="34" charset="0"/>
              <a:buChar char="•"/>
            </a:pPr>
            <a:r>
              <a:rPr lang="tr-TR" dirty="0">
                <a:solidFill>
                  <a:srgbClr val="000000"/>
                </a:solidFill>
                <a:latin typeface="Times New Roman" panose="02020603050405020304" pitchFamily="18" charset="0"/>
              </a:rPr>
              <a:t>A veya B akustik performans sınıfını hedefleyen binalara </a:t>
            </a:r>
            <a:r>
              <a:rPr lang="tr-TR" b="1" dirty="0">
                <a:solidFill>
                  <a:srgbClr val="000000"/>
                </a:solidFill>
                <a:latin typeface="Times New Roman" panose="02020603050405020304" pitchFamily="18" charset="0"/>
              </a:rPr>
              <a:t>akustik performans belgesi düzenlenir.</a:t>
            </a:r>
          </a:p>
          <a:p>
            <a:pPr marL="285750" indent="-285750" algn="just">
              <a:spcAft>
                <a:spcPts val="0"/>
              </a:spcAft>
              <a:buFont typeface="Arial" panose="020B0604020202020204" pitchFamily="34" charset="0"/>
              <a:buChar char="•"/>
            </a:pPr>
            <a:r>
              <a:rPr lang="tr-TR" dirty="0">
                <a:solidFill>
                  <a:srgbClr val="000000"/>
                </a:solidFill>
                <a:latin typeface="Times New Roman" panose="02020603050405020304" pitchFamily="18" charset="0"/>
              </a:rPr>
              <a:t>Bunların haricindekiler için proje müellifi veya akustik uzman tarafından </a:t>
            </a:r>
            <a:r>
              <a:rPr lang="tr-TR" b="1" dirty="0">
                <a:solidFill>
                  <a:srgbClr val="000000"/>
                </a:solidFill>
                <a:latin typeface="Times New Roman" panose="02020603050405020304" pitchFamily="18" charset="0"/>
              </a:rPr>
              <a:t>mimari akustik raporu düzenlenir.</a:t>
            </a:r>
          </a:p>
          <a:p>
            <a:pPr marL="285750" indent="-285750" algn="just">
              <a:spcAft>
                <a:spcPts val="0"/>
              </a:spcAft>
              <a:buFont typeface="Arial" panose="020B0604020202020204" pitchFamily="34" charset="0"/>
              <a:buChar char="•"/>
            </a:pPr>
            <a:r>
              <a:rPr lang="tr-TR" dirty="0">
                <a:solidFill>
                  <a:srgbClr val="000000"/>
                </a:solidFill>
                <a:latin typeface="Times New Roman" panose="02020603050405020304" pitchFamily="18" charset="0"/>
              </a:rPr>
              <a:t>Ses yalıtımına ait detay ve çizimler ile hesap ve/veya ölçüm sonuçları, bu Yönetmeliğe göre hazırlanacak akustik proje veya </a:t>
            </a:r>
            <a:r>
              <a:rPr lang="tr-TR" b="1" dirty="0">
                <a:solidFill>
                  <a:srgbClr val="000000"/>
                </a:solidFill>
                <a:latin typeface="Times New Roman" panose="02020603050405020304" pitchFamily="18" charset="0"/>
              </a:rPr>
              <a:t>mimari akustik raporu dahilinde, </a:t>
            </a:r>
            <a:r>
              <a:rPr lang="tr-TR" dirty="0">
                <a:solidFill>
                  <a:srgbClr val="000000"/>
                </a:solidFill>
                <a:latin typeface="Times New Roman" panose="02020603050405020304" pitchFamily="18" charset="0"/>
              </a:rPr>
              <a:t>yapı sahibi veya kanuni vekillerince yapı ruhsatı almak için sunulan müracaat dilekçesi ekindeki ruhsat eki mimari proje ve tesisat projeleri ile birlikte ilgili idareye </a:t>
            </a:r>
            <a:r>
              <a:rPr lang="tr-TR" b="1" dirty="0">
                <a:solidFill>
                  <a:srgbClr val="000000"/>
                </a:solidFill>
                <a:latin typeface="Times New Roman" panose="02020603050405020304" pitchFamily="18" charset="0"/>
              </a:rPr>
              <a:t>teslim edilir. </a:t>
            </a:r>
          </a:p>
          <a:p>
            <a:pPr marL="285750" indent="-285750" algn="just">
              <a:spcAft>
                <a:spcPts val="0"/>
              </a:spcAft>
              <a:buFont typeface="Arial" panose="020B0604020202020204" pitchFamily="34" charset="0"/>
              <a:buChar char="•"/>
            </a:pPr>
            <a:r>
              <a:rPr lang="tr-TR" b="1" dirty="0">
                <a:latin typeface="Times New Roman" panose="02020603050405020304" pitchFamily="18" charset="0"/>
              </a:rPr>
              <a:t>AKUSTİK PROJE ve </a:t>
            </a:r>
            <a:r>
              <a:rPr lang="tr-TR" b="1" dirty="0">
                <a:solidFill>
                  <a:srgbClr val="000000"/>
                </a:solidFill>
                <a:latin typeface="Times New Roman" panose="02020603050405020304" pitchFamily="18" charset="0"/>
              </a:rPr>
              <a:t>MİMARİ AKUSTİK RAPORDAKİ </a:t>
            </a:r>
            <a:r>
              <a:rPr lang="tr-TR" b="1" dirty="0">
                <a:latin typeface="Times New Roman" panose="02020603050405020304" pitchFamily="18" charset="0"/>
              </a:rPr>
              <a:t>MALZEME AÇILIMLARI İLE MİMARİ PROJEDEKİ MALZEME AÇILIMLARI UYUŞMUYOR VE YERİNDE UYGULAMALARDA EKSİKLİKLER BULUNMAKTADIR.</a:t>
            </a:r>
            <a:endParaRPr lang="tr-TR" sz="2000" b="1" i="0" dirty="0">
              <a:effectLst/>
              <a:latin typeface="Times New Roman" panose="02020603050405020304" pitchFamily="18" charset="0"/>
            </a:endParaRPr>
          </a:p>
        </p:txBody>
      </p:sp>
    </p:spTree>
    <p:extLst>
      <p:ext uri="{BB962C8B-B14F-4D97-AF65-F5344CB8AC3E}">
        <p14:creationId xmlns:p14="http://schemas.microsoft.com/office/powerpoint/2010/main" val="272467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2" name="Dikdörtgen 1"/>
          <p:cNvSpPr/>
          <p:nvPr/>
        </p:nvSpPr>
        <p:spPr>
          <a:xfrm>
            <a:off x="755576" y="5397023"/>
            <a:ext cx="7632848" cy="830997"/>
          </a:xfrm>
          <a:prstGeom prst="rect">
            <a:avLst/>
          </a:prstGeom>
        </p:spPr>
        <p:txBody>
          <a:bodyPr wrap="square">
            <a:spAutoFit/>
          </a:bodyPr>
          <a:lstStyle/>
          <a:p>
            <a:pPr algn="just"/>
            <a:r>
              <a:rPr lang="tr-TR" sz="2400" b="1" dirty="0">
                <a:solidFill>
                  <a:srgbClr val="000066"/>
                </a:solidFill>
                <a:latin typeface="Arial" charset="0"/>
                <a:cs typeface="Arial" charset="0"/>
              </a:rPr>
              <a:t>Kullanılan yapı malzemelerinin </a:t>
            </a:r>
            <a:r>
              <a:rPr lang="tr-TR" altLang="tr-TR" sz="2400" b="1" dirty="0">
                <a:latin typeface="Arial" charset="0"/>
              </a:rPr>
              <a:t>CE ve G işaretli ürün olmasına dikkat edilmelidir.</a:t>
            </a:r>
            <a:endParaRPr lang="tr-TR" sz="2400" b="1" dirty="0">
              <a:solidFill>
                <a:srgbClr val="000066"/>
              </a:solidFill>
              <a:latin typeface="Arial" charset="0"/>
              <a:cs typeface="Arial" charset="0"/>
            </a:endParaRPr>
          </a:p>
        </p:txBody>
      </p:sp>
      <p:pic>
        <p:nvPicPr>
          <p:cNvPr id="10" name="Picture 2" descr="C:\Users\SUKRU.BABACAN\Desktop\10 bölgesel eğitim\işaretlemeler DÜZELTİLMİŞ\DSCF9161.JPG"/>
          <p:cNvPicPr>
            <a:picLocks noChangeAspect="1" noChangeArrowheads="1"/>
          </p:cNvPicPr>
          <p:nvPr/>
        </p:nvPicPr>
        <p:blipFill>
          <a:blip r:embed="rId3" cstate="print"/>
          <a:srcRect/>
          <a:stretch>
            <a:fillRect/>
          </a:stretch>
        </p:blipFill>
        <p:spPr bwMode="auto">
          <a:xfrm>
            <a:off x="189042" y="2132856"/>
            <a:ext cx="1506743" cy="2627414"/>
          </a:xfrm>
          <a:prstGeom prst="rect">
            <a:avLst/>
          </a:prstGeom>
          <a:noFill/>
        </p:spPr>
      </p:pic>
      <p:pic>
        <p:nvPicPr>
          <p:cNvPr id="11" name="Picture 5" descr="http://www.mevzuat.gov.tr/MevzuatMetin/yonetmelik/7.5.13160_dosyalar/image001.gif"/>
          <p:cNvPicPr>
            <a:picLocks noChangeAspect="1" noChangeArrowheads="1"/>
          </p:cNvPicPr>
          <p:nvPr/>
        </p:nvPicPr>
        <p:blipFill>
          <a:blip r:embed="rId4" cstate="print"/>
          <a:srcRect/>
          <a:stretch>
            <a:fillRect/>
          </a:stretch>
        </p:blipFill>
        <p:spPr bwMode="auto">
          <a:xfrm>
            <a:off x="1835696" y="1988840"/>
            <a:ext cx="2693415" cy="2808312"/>
          </a:xfrm>
          <a:prstGeom prst="rect">
            <a:avLst/>
          </a:prstGeom>
          <a:noFill/>
        </p:spPr>
      </p:pic>
      <p:pic>
        <p:nvPicPr>
          <p:cNvPr id="14" name="Picture 6"/>
          <p:cNvPicPr>
            <a:picLocks noChangeAspect="1" noChangeArrowheads="1"/>
          </p:cNvPicPr>
          <p:nvPr/>
        </p:nvPicPr>
        <p:blipFill>
          <a:blip r:embed="rId5" cstate="print"/>
          <a:srcRect/>
          <a:stretch>
            <a:fillRect/>
          </a:stretch>
        </p:blipFill>
        <p:spPr bwMode="auto">
          <a:xfrm>
            <a:off x="7236296" y="2116284"/>
            <a:ext cx="1770827" cy="2680868"/>
          </a:xfrm>
          <a:prstGeom prst="rect">
            <a:avLst/>
          </a:prstGeom>
          <a:noFill/>
          <a:ln w="9525">
            <a:noFill/>
            <a:miter lim="800000"/>
            <a:headEnd/>
            <a:tailEnd/>
          </a:ln>
        </p:spPr>
      </p:pic>
      <p:pic>
        <p:nvPicPr>
          <p:cNvPr id="16" name="Picture 2" descr="C:\Users\SUKRU.BABACAN\Desktop\10 bölgesel eğitim\işaretlemeler DÜZELTİLMİŞ\DSCF9105.JPG"/>
          <p:cNvPicPr>
            <a:picLocks noChangeAspect="1" noChangeArrowheads="1"/>
          </p:cNvPicPr>
          <p:nvPr/>
        </p:nvPicPr>
        <p:blipFill>
          <a:blip r:embed="rId6" cstate="print"/>
          <a:srcRect/>
          <a:stretch>
            <a:fillRect/>
          </a:stretch>
        </p:blipFill>
        <p:spPr bwMode="auto">
          <a:xfrm>
            <a:off x="5076056" y="2132856"/>
            <a:ext cx="2078310" cy="2665903"/>
          </a:xfrm>
          <a:prstGeom prst="rect">
            <a:avLst/>
          </a:prstGeom>
          <a:noFill/>
        </p:spPr>
      </p:pic>
    </p:spTree>
    <p:extLst>
      <p:ext uri="{BB962C8B-B14F-4D97-AF65-F5344CB8AC3E}">
        <p14:creationId xmlns:p14="http://schemas.microsoft.com/office/powerpoint/2010/main" val="250038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3" name="Dikdörtgen 2"/>
          <p:cNvSpPr/>
          <p:nvPr/>
        </p:nvSpPr>
        <p:spPr>
          <a:xfrm>
            <a:off x="467544" y="2060848"/>
            <a:ext cx="2838396" cy="3046988"/>
          </a:xfrm>
          <a:prstGeom prst="rect">
            <a:avLst/>
          </a:prstGeom>
        </p:spPr>
        <p:txBody>
          <a:bodyPr wrap="square">
            <a:spAutoFit/>
          </a:bodyPr>
          <a:lstStyle/>
          <a:p>
            <a:pPr marL="342900" indent="-342900" algn="just">
              <a:buFont typeface="Arial" panose="020B0604020202020204" pitchFamily="34" charset="0"/>
              <a:buChar char="•"/>
            </a:pPr>
            <a:r>
              <a:rPr lang="tr-TR" sz="2400" dirty="0">
                <a:latin typeface="Arial" charset="0"/>
              </a:rPr>
              <a:t>Kirişler kırılarak buat konulmakta veya delinerek elektrik tesisatı yan mahallere taşınmaktadır.</a:t>
            </a:r>
          </a:p>
          <a:p>
            <a:pPr marL="342900" indent="-342900">
              <a:buFont typeface="Arial" panose="020B0604020202020204" pitchFamily="34" charset="0"/>
              <a:buChar char="•"/>
            </a:pPr>
            <a:r>
              <a:rPr lang="tr-TR" sz="2400" dirty="0">
                <a:latin typeface="Arial" charset="0"/>
              </a:rPr>
              <a:t>Kesinlikle izin verilmemelidir.</a:t>
            </a:r>
          </a:p>
        </p:txBody>
      </p:sp>
      <p:sp>
        <p:nvSpPr>
          <p:cNvPr id="4" name="AutoShape 2" descr="elektrik buat resm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elektrik buat resm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6" name="Picture 6" descr="C:\Users\omer.gun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1772816"/>
            <a:ext cx="3312367" cy="21286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912" y="3943056"/>
            <a:ext cx="4983296" cy="279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9957" y="836712"/>
            <a:ext cx="1770115" cy="3024336"/>
          </a:xfrm>
          <a:prstGeom prst="rect">
            <a:avLst/>
          </a:prstGeom>
        </p:spPr>
      </p:pic>
    </p:spTree>
    <p:extLst>
      <p:ext uri="{BB962C8B-B14F-4D97-AF65-F5344CB8AC3E}">
        <p14:creationId xmlns:p14="http://schemas.microsoft.com/office/powerpoint/2010/main" val="2234424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3" name="Dikdörtgen 2"/>
          <p:cNvSpPr/>
          <p:nvPr/>
        </p:nvSpPr>
        <p:spPr>
          <a:xfrm>
            <a:off x="467544" y="1484784"/>
            <a:ext cx="3384376" cy="4893647"/>
          </a:xfrm>
          <a:prstGeom prst="rect">
            <a:avLst/>
          </a:prstGeom>
        </p:spPr>
        <p:txBody>
          <a:bodyPr wrap="square">
            <a:spAutoFit/>
          </a:bodyPr>
          <a:lstStyle/>
          <a:p>
            <a:pPr marL="342900" indent="-342900">
              <a:buFont typeface="Arial" panose="020B0604020202020204" pitchFamily="34" charset="0"/>
              <a:buChar char="•"/>
            </a:pPr>
            <a:r>
              <a:rPr lang="tr-TR" sz="2400" dirty="0">
                <a:latin typeface="Arial" charset="0"/>
              </a:rPr>
              <a:t>Tesisat şaftı ve Elektronik haberleşme şaftı binalarda zorunludur. Elektrik şaftı içerisinden Bina İçi Elektronik haberleşme tesisatı geçirilmemeli veya </a:t>
            </a:r>
            <a:r>
              <a:rPr lang="tr-TR" sz="2400" dirty="0">
                <a:solidFill>
                  <a:srgbClr val="FF0000"/>
                </a:solidFill>
                <a:latin typeface="Arial" charset="0"/>
              </a:rPr>
              <a:t>yalıtılmalı</a:t>
            </a:r>
            <a:r>
              <a:rPr lang="tr-TR" sz="2400" dirty="0">
                <a:latin typeface="Arial" charset="0"/>
              </a:rPr>
              <a:t>. Proje kontrol aşamasında buna dikkat edilmelidir.</a:t>
            </a:r>
          </a:p>
        </p:txBody>
      </p:sp>
      <p:sp>
        <p:nvSpPr>
          <p:cNvPr id="4" name="AutoShape 2" descr="elektrik buat resm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elektrik buat resm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0" name="Picture 2" descr="C:\Users\omer.guner\Desktop\indi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871" y="1988840"/>
            <a:ext cx="471058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4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7" y="1164134"/>
            <a:ext cx="7800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3" name="Dikdörtgen 2"/>
          <p:cNvSpPr/>
          <p:nvPr/>
        </p:nvSpPr>
        <p:spPr>
          <a:xfrm>
            <a:off x="467544" y="1316534"/>
            <a:ext cx="7992888" cy="5324535"/>
          </a:xfrm>
          <a:prstGeom prst="rect">
            <a:avLst/>
          </a:prstGeom>
        </p:spPr>
        <p:txBody>
          <a:bodyPr wrap="square">
            <a:spAutoFit/>
          </a:bodyPr>
          <a:lstStyle/>
          <a:p>
            <a:r>
              <a:rPr lang="tr-TR" sz="2400" b="1" dirty="0">
                <a:solidFill>
                  <a:srgbClr val="FF0000"/>
                </a:solidFill>
              </a:rPr>
              <a:t>BİNALARDA ENERJİ PERFORMANSI YÖNETMELİĞİ GEREĞİ,</a:t>
            </a:r>
            <a:endParaRPr lang="tr-TR" sz="2400" dirty="0">
              <a:solidFill>
                <a:srgbClr val="FF0000"/>
              </a:solidFill>
            </a:endParaRPr>
          </a:p>
          <a:p>
            <a:r>
              <a:rPr lang="tr-TR" sz="2400" i="1" dirty="0"/>
              <a:t>«Yeni binalarda; yapı ruhsatına esas olan toplam kullanım alanının 2.000 m2 ve üstünde olması halinde merkezi ısıtma sistemi yapılır.»</a:t>
            </a:r>
          </a:p>
          <a:p>
            <a:pPr algn="just"/>
            <a:r>
              <a:rPr lang="tr-TR" sz="2000" b="1" dirty="0"/>
              <a:t>Kullanım alanı: </a:t>
            </a:r>
            <a:r>
              <a:rPr lang="tr-TR" sz="2000" i="1" dirty="0"/>
              <a:t>Binanın inşa edilen ve kullanılabilen tüm bölümlerinin; duvarlar, kolonlar, ışıklıklar, giriş holleri, açık çıkmalar, hava bacaları, saçaklar, tesisat galerileri ve katları, ticari amaçlı olmayan ve binanın kendi ihtiyacı için otopark olarak kullanılan bölüm ve katlar, yangın merdivenleri, asansörler, tabii zemin terasları, kalorifer dairesi, kömürlük, sığınak, su deposu ve hidrofor dairesi çıktıktan sonraki alanı</a:t>
            </a:r>
            <a:r>
              <a:rPr lang="tr-TR" i="1" dirty="0"/>
              <a:t>,</a:t>
            </a:r>
            <a:endParaRPr lang="tr-TR" sz="2400" i="1" dirty="0"/>
          </a:p>
          <a:p>
            <a:pPr algn="just"/>
            <a:r>
              <a:rPr lang="tr-TR" sz="2400" dirty="0"/>
              <a:t>Kat Mülkiyeti Kanunu Madde (42) </a:t>
            </a:r>
            <a:r>
              <a:rPr lang="tr-TR" sz="2000" i="1" dirty="0"/>
              <a:t>«Ancak toplam inşaat alanı </a:t>
            </a:r>
            <a:r>
              <a:rPr lang="tr-TR" sz="2000" i="1" dirty="0" err="1"/>
              <a:t>ikibin</a:t>
            </a:r>
            <a:r>
              <a:rPr lang="tr-TR" sz="2000" i="1" dirty="0"/>
              <a:t> metrekare ve üzeri olan binalarda merkezi ısıtma sisteminin ferdi ısıtma sistemine dönüştürülmesi, kat maliklerinin sayı ve arsa payı olarak oybirliği ile verecekleri karar üzerine yapılır.»</a:t>
            </a:r>
          </a:p>
          <a:p>
            <a:pPr algn="just"/>
            <a:r>
              <a:rPr lang="tr-TR" sz="2000" b="1" dirty="0"/>
              <a:t>Devam eden inşaatlarda proje tadilatı yapılmadan değişiklik yapılmamalıdır.</a:t>
            </a:r>
            <a:endParaRPr lang="tr-TR" sz="2400" b="1" dirty="0">
              <a:latin typeface="Arial" charset="0"/>
            </a:endParaRPr>
          </a:p>
        </p:txBody>
      </p:sp>
      <p:sp>
        <p:nvSpPr>
          <p:cNvPr id="4" name="AutoShape 2" descr="elektrik buat resm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elektrik buat resm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995224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5" y="1124744"/>
            <a:ext cx="3600401" cy="5016758"/>
          </a:xfrm>
          <a:prstGeom prst="rect">
            <a:avLst/>
          </a:prstGeom>
        </p:spPr>
        <p:txBody>
          <a:bodyPr wrap="square">
            <a:spAutoFit/>
          </a:bodyPr>
          <a:lstStyle/>
          <a:p>
            <a:pPr marL="342900" indent="-342900">
              <a:buFont typeface="Arial" panose="020B0604020202020204" pitchFamily="34" charset="0"/>
              <a:buChar char="•"/>
            </a:pPr>
            <a:r>
              <a:rPr lang="tr-TR" sz="2000" dirty="0">
                <a:latin typeface="Arial" charset="0"/>
              </a:rPr>
              <a:t>Betondan numune almak üzere laboratuvar görevlisi şantiyeye gelmeden beton dökümüne başlanmaması.</a:t>
            </a:r>
          </a:p>
          <a:p>
            <a:endParaRPr lang="tr-TR" sz="2000" dirty="0">
              <a:latin typeface="Arial" charset="0"/>
            </a:endParaRPr>
          </a:p>
          <a:p>
            <a:pPr marL="342900" indent="-342900">
              <a:buFont typeface="Arial" panose="020B0604020202020204" pitchFamily="34" charset="0"/>
              <a:buChar char="•"/>
            </a:pPr>
            <a:r>
              <a:rPr lang="tr-TR" sz="2000" dirty="0" err="1">
                <a:latin typeface="Arial" charset="0"/>
              </a:rPr>
              <a:t>Slump</a:t>
            </a:r>
            <a:r>
              <a:rPr lang="tr-TR" sz="2000" dirty="0">
                <a:latin typeface="Arial" charset="0"/>
              </a:rPr>
              <a:t> deneyi sonucu beton döküme uygun değilse döküme izin verilmemelidir.</a:t>
            </a:r>
          </a:p>
          <a:p>
            <a:endParaRPr lang="tr-TR" sz="2000" dirty="0">
              <a:latin typeface="Arial" charset="0"/>
            </a:endParaRPr>
          </a:p>
          <a:p>
            <a:pPr marL="342900" indent="-342900">
              <a:buFont typeface="Arial" panose="020B0604020202020204" pitchFamily="34" charset="0"/>
              <a:buChar char="•"/>
            </a:pPr>
            <a:r>
              <a:rPr lang="tr-TR" sz="2000" dirty="0">
                <a:latin typeface="Arial" charset="0"/>
              </a:rPr>
              <a:t>Beton numunesi alımlarında Bakanlığımız 31.01.2022 tarih ve 2839636 sayılı 2022/02 </a:t>
            </a:r>
            <a:r>
              <a:rPr lang="tr-TR" sz="2000" dirty="0" err="1">
                <a:latin typeface="Arial" charset="0"/>
              </a:rPr>
              <a:t>nolu</a:t>
            </a:r>
            <a:r>
              <a:rPr lang="tr-TR" sz="2000" dirty="0">
                <a:latin typeface="Arial" charset="0"/>
              </a:rPr>
              <a:t> Genelgesine ve ilgili standarda uyulmalıdır.</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569" y="2132856"/>
            <a:ext cx="3939855" cy="326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6" y="1164134"/>
            <a:ext cx="8461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graphicFrame>
        <p:nvGraphicFramePr>
          <p:cNvPr id="2" name="Tablo 1"/>
          <p:cNvGraphicFramePr>
            <a:graphicFrameLocks noGrp="1"/>
          </p:cNvGraphicFramePr>
          <p:nvPr>
            <p:extLst>
              <p:ext uri="{D42A27DB-BD31-4B8C-83A1-F6EECF244321}">
                <p14:modId xmlns:p14="http://schemas.microsoft.com/office/powerpoint/2010/main" val="2674439217"/>
              </p:ext>
            </p:extLst>
          </p:nvPr>
        </p:nvGraphicFramePr>
        <p:xfrm>
          <a:off x="1475656" y="1028592"/>
          <a:ext cx="5807342" cy="5666286"/>
        </p:xfrm>
        <a:graphic>
          <a:graphicData uri="http://schemas.openxmlformats.org/drawingml/2006/table">
            <a:tbl>
              <a:tblPr>
                <a:tableStyleId>{5C22544A-7EE6-4342-B048-85BDC9FD1C3A}</a:tableStyleId>
              </a:tblPr>
              <a:tblGrid>
                <a:gridCol w="2160240">
                  <a:extLst>
                    <a:ext uri="{9D8B030D-6E8A-4147-A177-3AD203B41FA5}">
                      <a16:colId xmlns:a16="http://schemas.microsoft.com/office/drawing/2014/main" val="3999918446"/>
                    </a:ext>
                  </a:extLst>
                </a:gridCol>
                <a:gridCol w="2062925">
                  <a:extLst>
                    <a:ext uri="{9D8B030D-6E8A-4147-A177-3AD203B41FA5}">
                      <a16:colId xmlns:a16="http://schemas.microsoft.com/office/drawing/2014/main" val="3879430921"/>
                    </a:ext>
                  </a:extLst>
                </a:gridCol>
                <a:gridCol w="1584177">
                  <a:extLst>
                    <a:ext uri="{9D8B030D-6E8A-4147-A177-3AD203B41FA5}">
                      <a16:colId xmlns:a16="http://schemas.microsoft.com/office/drawing/2014/main" val="243535309"/>
                    </a:ext>
                  </a:extLst>
                </a:gridCol>
              </a:tblGrid>
              <a:tr h="708275">
                <a:tc gridSpan="3">
                  <a:txBody>
                    <a:bodyPr/>
                    <a:lstStyle/>
                    <a:p>
                      <a:pPr algn="ctr" fontAlgn="ctr"/>
                      <a:r>
                        <a:rPr lang="tr-TR" sz="2400" b="1" u="none" strike="noStrike" dirty="0">
                          <a:solidFill>
                            <a:srgbClr val="FF0000"/>
                          </a:solidFill>
                          <a:effectLst/>
                        </a:rPr>
                        <a:t>GÜNCEL İŞLERİN İDARELERE DAĞILIMI</a:t>
                      </a:r>
                      <a:endParaRPr lang="tr-TR" sz="2400" b="1" i="0" u="none" strike="noStrike" dirty="0">
                        <a:solidFill>
                          <a:srgbClr val="FF0000"/>
                        </a:solidFill>
                        <a:effectLst/>
                        <a:latin typeface="Calibri" panose="020F0502020204030204" pitchFamily="34" charset="0"/>
                      </a:endParaRPr>
                    </a:p>
                  </a:txBody>
                  <a:tcPr marL="9525" marR="9525" marT="9525" marB="0" anchor="ctr">
                    <a:solidFill>
                      <a:srgbClr val="FFC0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91280245"/>
                  </a:ext>
                </a:extLst>
              </a:tr>
              <a:tr h="558164">
                <a:tc>
                  <a:txBody>
                    <a:bodyPr/>
                    <a:lstStyle/>
                    <a:p>
                      <a:pPr algn="l" fontAlgn="b"/>
                      <a:r>
                        <a:rPr lang="tr-TR" sz="2200" b="1" u="none" strike="noStrike" dirty="0">
                          <a:solidFill>
                            <a:srgbClr val="FF0000"/>
                          </a:solidFill>
                          <a:effectLst/>
                        </a:rPr>
                        <a:t>İDARELER</a:t>
                      </a:r>
                      <a:endParaRPr lang="tr-TR" sz="22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tr-TR" sz="2200" b="1" u="none" strike="noStrike" dirty="0">
                          <a:solidFill>
                            <a:srgbClr val="FF0000"/>
                          </a:solidFill>
                          <a:effectLst/>
                        </a:rPr>
                        <a:t>GÜNCEL</a:t>
                      </a:r>
                      <a:r>
                        <a:rPr lang="tr-TR" sz="2200" b="1" u="none" strike="noStrike" baseline="0" dirty="0">
                          <a:solidFill>
                            <a:srgbClr val="FF0000"/>
                          </a:solidFill>
                          <a:effectLst/>
                        </a:rPr>
                        <a:t> İŞ SAYISI 1088</a:t>
                      </a:r>
                      <a:endParaRPr lang="tr-TR" sz="2200" b="1" i="0" u="none" strike="noStrike" dirty="0">
                        <a:solidFill>
                          <a:srgbClr val="FF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200" b="1" u="none" strike="noStrike" dirty="0">
                          <a:solidFill>
                            <a:srgbClr val="FF0000"/>
                          </a:solidFill>
                          <a:effectLst/>
                        </a:rPr>
                        <a:t>ORAN</a:t>
                      </a:r>
                      <a:endParaRPr lang="tr-TR" sz="22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403595"/>
                  </a:ext>
                </a:extLst>
              </a:tr>
              <a:tr h="317742">
                <a:tc>
                  <a:txBody>
                    <a:bodyPr/>
                    <a:lstStyle/>
                    <a:p>
                      <a:pPr algn="l" fontAlgn="b"/>
                      <a:r>
                        <a:rPr lang="tr-TR" sz="1800" b="0" i="0" u="none" strike="noStrike" dirty="0">
                          <a:solidFill>
                            <a:srgbClr val="000000"/>
                          </a:solidFill>
                          <a:effectLst/>
                          <a:latin typeface="Calibri" panose="020F0502020204030204" pitchFamily="34" charset="0"/>
                        </a:rPr>
                        <a:t>ATABEY</a:t>
                      </a:r>
                    </a:p>
                  </a:txBody>
                  <a:tcPr marL="9525" marR="9525" marT="9525" marB="0" anchor="b">
                    <a:solidFill>
                      <a:schemeClr val="accent2">
                        <a:lumMod val="40000"/>
                        <a:lumOff val="60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9525" marR="9525" marT="9525" marB="0" anchor="b">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800" b="1" u="none" strike="noStrike" dirty="0">
                          <a:solidFill>
                            <a:schemeClr val="accent1"/>
                          </a:solidFill>
                          <a:effectLst/>
                        </a:rPr>
                        <a:t>‰0.9</a:t>
                      </a:r>
                      <a:endParaRPr lang="tr-TR" sz="1800" b="1" i="0" u="none" strike="noStrike" dirty="0">
                        <a:solidFill>
                          <a:schemeClr val="accent1"/>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4182714642"/>
                  </a:ext>
                </a:extLst>
              </a:tr>
              <a:tr h="317742">
                <a:tc>
                  <a:txBody>
                    <a:bodyPr/>
                    <a:lstStyle/>
                    <a:p>
                      <a:pPr algn="l" fontAlgn="b"/>
                      <a:r>
                        <a:rPr lang="tr-TR" sz="1800" u="none" strike="noStrike" dirty="0">
                          <a:effectLst/>
                        </a:rPr>
                        <a:t>EĞİRDİR</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fontAlgn="b"/>
                      <a:r>
                        <a:rPr lang="tr-TR" sz="1800" u="none" strike="noStrike" dirty="0">
                          <a:effectLst/>
                        </a:rPr>
                        <a:t>21</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fontAlgn="b"/>
                      <a:r>
                        <a:rPr lang="tr-TR" sz="1800" b="1" u="none" strike="noStrike" dirty="0">
                          <a:solidFill>
                            <a:schemeClr val="accent1"/>
                          </a:solidFill>
                          <a:effectLst/>
                        </a:rPr>
                        <a:t>‰1.9</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894710441"/>
                  </a:ext>
                </a:extLst>
              </a:tr>
              <a:tr h="297476">
                <a:tc>
                  <a:txBody>
                    <a:bodyPr/>
                    <a:lstStyle/>
                    <a:p>
                      <a:pPr algn="l" fontAlgn="b"/>
                      <a:r>
                        <a:rPr lang="tr-TR" sz="1800" u="none" strike="noStrike" dirty="0">
                          <a:effectLst/>
                        </a:rPr>
                        <a:t>GELENDOST</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tc>
                  <a:txBody>
                    <a:bodyPr/>
                    <a:lstStyle/>
                    <a:p>
                      <a:pPr algn="ctr" fontAlgn="b"/>
                      <a:r>
                        <a:rPr lang="tr-TR" sz="1800" u="none" strike="noStrike" dirty="0">
                          <a:effectLst/>
                        </a:rPr>
                        <a:t>5</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‰4.5</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2042109588"/>
                  </a:ext>
                </a:extLst>
              </a:tr>
              <a:tr h="297476">
                <a:tc>
                  <a:txBody>
                    <a:bodyPr/>
                    <a:lstStyle/>
                    <a:p>
                      <a:pPr algn="l" fontAlgn="b"/>
                      <a:r>
                        <a:rPr lang="tr-TR" sz="1800" u="none" strike="noStrike" dirty="0">
                          <a:effectLst/>
                        </a:rPr>
                        <a:t>GÖNEN</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tr-TR" sz="1800" u="none" strike="noStrike" dirty="0">
                          <a:effectLst/>
                        </a:rPr>
                        <a:t>7</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‰6.4</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4036287363"/>
                  </a:ext>
                </a:extLst>
              </a:tr>
              <a:tr h="315378">
                <a:tc>
                  <a:txBody>
                    <a:bodyPr/>
                    <a:lstStyle/>
                    <a:p>
                      <a:pPr algn="l" fontAlgn="b"/>
                      <a:r>
                        <a:rPr lang="tr-TR" sz="1800" u="none" strike="noStrike" dirty="0">
                          <a:effectLst/>
                        </a:rPr>
                        <a:t>ISPARTA</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tr-TR" sz="1800" u="none" strike="noStrike" dirty="0">
                          <a:effectLst/>
                        </a:rPr>
                        <a:t>798</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Calibri"/>
                          <a:ea typeface="+mn-ea"/>
                          <a:cs typeface="+mn-cs"/>
                        </a:rPr>
                        <a:t>%73.3</a:t>
                      </a:r>
                      <a:endParaRPr kumimoji="0" lang="tr-T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440947438"/>
                  </a:ext>
                </a:extLst>
              </a:tr>
              <a:tr h="297476">
                <a:tc>
                  <a:txBody>
                    <a:bodyPr/>
                    <a:lstStyle/>
                    <a:p>
                      <a:pPr algn="l" fontAlgn="b"/>
                      <a:r>
                        <a:rPr lang="tr-TR" sz="1800" u="none" strike="noStrike" dirty="0">
                          <a:effectLst/>
                        </a:rPr>
                        <a:t>DERİ OSB</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bg1">
                        <a:lumMod val="75000"/>
                      </a:schemeClr>
                    </a:solidFill>
                  </a:tcPr>
                </a:tc>
                <a:tc>
                  <a:txBody>
                    <a:bodyPr/>
                    <a:lstStyle/>
                    <a:p>
                      <a:pPr algn="ctr" fontAlgn="b"/>
                      <a:r>
                        <a:rPr lang="tr-TR" sz="1800" u="none" strike="noStrike" dirty="0">
                          <a:effectLst/>
                        </a:rPr>
                        <a:t>3</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‰2.7</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bg1">
                        <a:lumMod val="75000"/>
                      </a:schemeClr>
                    </a:solidFill>
                  </a:tcPr>
                </a:tc>
                <a:extLst>
                  <a:ext uri="{0D108BD9-81ED-4DB2-BD59-A6C34878D82A}">
                    <a16:rowId xmlns:a16="http://schemas.microsoft.com/office/drawing/2014/main" val="3881562581"/>
                  </a:ext>
                </a:extLst>
              </a:tr>
              <a:tr h="297476">
                <a:tc>
                  <a:txBody>
                    <a:bodyPr/>
                    <a:lstStyle/>
                    <a:p>
                      <a:pPr algn="l" fontAlgn="b"/>
                      <a:r>
                        <a:rPr lang="tr-TR" sz="1800" u="none" strike="noStrike" dirty="0">
                          <a:effectLst/>
                        </a:rPr>
                        <a:t>İL ÖZEL İDARESİ</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tr-TR" sz="1800" u="none" strike="noStrike" dirty="0">
                          <a:effectLst/>
                        </a:rPr>
                        <a:t>33</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Calibri"/>
                          <a:ea typeface="+mn-ea"/>
                          <a:cs typeface="+mn-cs"/>
                        </a:rPr>
                        <a:t>%3.0</a:t>
                      </a:r>
                      <a:endParaRPr kumimoji="0" lang="tr-T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2272164099"/>
                  </a:ext>
                </a:extLst>
              </a:tr>
              <a:tr h="297476">
                <a:tc>
                  <a:txBody>
                    <a:bodyPr/>
                    <a:lstStyle/>
                    <a:p>
                      <a:pPr algn="l" fontAlgn="b"/>
                      <a:r>
                        <a:rPr lang="tr-TR" sz="1800" u="none" strike="noStrike" dirty="0">
                          <a:effectLst/>
                        </a:rPr>
                        <a:t>S.DEMİREL OSB</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tr-TR" sz="1800" u="none" strike="noStrike" dirty="0">
                          <a:effectLst/>
                        </a:rPr>
                        <a:t>6</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‰5.5</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1796682245"/>
                  </a:ext>
                </a:extLst>
              </a:tr>
              <a:tr h="297476">
                <a:tc>
                  <a:txBody>
                    <a:bodyPr/>
                    <a:lstStyle/>
                    <a:p>
                      <a:pPr algn="l" fontAlgn="b"/>
                      <a:r>
                        <a:rPr lang="tr-TR" sz="1800" u="none" strike="noStrike" dirty="0">
                          <a:effectLst/>
                        </a:rPr>
                        <a:t>KEÇİBORLU</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ctr" fontAlgn="b"/>
                      <a:r>
                        <a:rPr lang="tr-TR" sz="1800" u="none" strike="noStrike" dirty="0">
                          <a:effectLst/>
                        </a:rPr>
                        <a:t>3</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‰2.7</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3205876288"/>
                  </a:ext>
                </a:extLst>
              </a:tr>
              <a:tr h="365935">
                <a:tc>
                  <a:txBody>
                    <a:bodyPr/>
                    <a:lstStyle/>
                    <a:p>
                      <a:pPr algn="l" fontAlgn="b"/>
                      <a:r>
                        <a:rPr lang="tr-TR" sz="1800" u="none" strike="noStrike" dirty="0">
                          <a:effectLst/>
                        </a:rPr>
                        <a:t>SAV</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tr-TR" sz="1800" u="none" strike="noStrike" dirty="0">
                          <a:effectLst/>
                        </a:rPr>
                        <a:t>22</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‰20.2</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3245606202"/>
                  </a:ext>
                </a:extLst>
              </a:tr>
              <a:tr h="297476">
                <a:tc>
                  <a:txBody>
                    <a:bodyPr/>
                    <a:lstStyle/>
                    <a:p>
                      <a:pPr algn="l" fontAlgn="b"/>
                      <a:r>
                        <a:rPr lang="tr-TR" sz="1800" u="none" strike="noStrike" dirty="0">
                          <a:effectLst/>
                        </a:rPr>
                        <a:t>SENİRKENT</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tr-TR" sz="1800" u="none" strike="noStrike" dirty="0">
                          <a:effectLst/>
                        </a:rPr>
                        <a:t>8</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‰7.3</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3311615227"/>
                  </a:ext>
                </a:extLst>
              </a:tr>
              <a:tr h="297476">
                <a:tc>
                  <a:txBody>
                    <a:bodyPr/>
                    <a:lstStyle/>
                    <a:p>
                      <a:pPr algn="l" fontAlgn="b"/>
                      <a:r>
                        <a:rPr lang="tr-TR" sz="1800" u="none" strike="noStrike" dirty="0">
                          <a:effectLst/>
                        </a:rPr>
                        <a:t>ŞARKİKARAAĞAÇ</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tr-TR" sz="1800" u="none" strike="noStrike" dirty="0">
                          <a:effectLst/>
                        </a:rPr>
                        <a:t>25</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‰22.9</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4070454801"/>
                  </a:ext>
                </a:extLst>
              </a:tr>
              <a:tr h="297476">
                <a:tc>
                  <a:txBody>
                    <a:bodyPr/>
                    <a:lstStyle/>
                    <a:p>
                      <a:pPr algn="l" fontAlgn="b"/>
                      <a:r>
                        <a:rPr lang="tr-TR" sz="1800" u="none" strike="noStrike" dirty="0">
                          <a:effectLst/>
                        </a:rPr>
                        <a:t>ULUBORLU</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fontAlgn="b"/>
                      <a:r>
                        <a:rPr lang="tr-TR" sz="1800" u="none" strike="noStrike" dirty="0">
                          <a:effectLst/>
                        </a:rPr>
                        <a:t>5</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F81BD"/>
                          </a:solidFill>
                          <a:effectLst/>
                          <a:uLnTx/>
                          <a:uFillTx/>
                          <a:latin typeface="Calibri"/>
                          <a:ea typeface="+mn-ea"/>
                          <a:cs typeface="+mn-cs"/>
                        </a:rPr>
                        <a:t>‰4.5</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560137950"/>
                  </a:ext>
                </a:extLst>
              </a:tr>
              <a:tr h="187692">
                <a:tc>
                  <a:txBody>
                    <a:bodyPr/>
                    <a:lstStyle/>
                    <a:p>
                      <a:pPr algn="l" fontAlgn="b"/>
                      <a:r>
                        <a:rPr lang="tr-TR" sz="1800" u="none" strike="noStrike" dirty="0">
                          <a:effectLst/>
                        </a:rPr>
                        <a:t>YALVAÇ</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tr-TR" sz="1800" u="none" strike="noStrike" dirty="0">
                          <a:effectLst/>
                        </a:rPr>
                        <a:t>151</a:t>
                      </a:r>
                      <a:endParaRPr lang="tr-TR" sz="18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Calibri"/>
                          <a:ea typeface="+mn-ea"/>
                          <a:cs typeface="+mn-cs"/>
                        </a:rPr>
                        <a:t>%13.8</a:t>
                      </a:r>
                      <a:endParaRPr kumimoji="0" lang="tr-T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b">
                    <a:solidFill>
                      <a:schemeClr val="bg2">
                        <a:lumMod val="90000"/>
                      </a:schemeClr>
                    </a:solidFill>
                  </a:tcPr>
                </a:tc>
                <a:extLst>
                  <a:ext uri="{0D108BD9-81ED-4DB2-BD59-A6C34878D82A}">
                    <a16:rowId xmlns:a16="http://schemas.microsoft.com/office/drawing/2014/main" val="3626894258"/>
                  </a:ext>
                </a:extLst>
              </a:tr>
            </a:tbl>
          </a:graphicData>
        </a:graphic>
      </p:graphicFrame>
    </p:spTree>
    <p:extLst>
      <p:ext uri="{BB962C8B-B14F-4D97-AF65-F5344CB8AC3E}">
        <p14:creationId xmlns:p14="http://schemas.microsoft.com/office/powerpoint/2010/main" val="329635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1" y="5589240"/>
            <a:ext cx="9144000" cy="1268760"/>
          </a:xfrm>
          <a:prstGeom prst="rect">
            <a:avLst/>
          </a:prstGeom>
          <a:ln>
            <a:noFill/>
          </a:ln>
          <a:effectLst>
            <a:softEdge rad="112500"/>
          </a:effectLst>
        </p:spPr>
      </p:pic>
      <p:sp>
        <p:nvSpPr>
          <p:cNvPr id="8" name="7 Dikdörtgen"/>
          <p:cNvSpPr/>
          <p:nvPr/>
        </p:nvSpPr>
        <p:spPr>
          <a:xfrm>
            <a:off x="166670" y="6444044"/>
            <a:ext cx="8869826" cy="400110"/>
          </a:xfrm>
          <a:prstGeom prst="rect">
            <a:avLst/>
          </a:prstGeom>
        </p:spPr>
        <p:txBody>
          <a:bodyPr wrap="square">
            <a:spAutoFit/>
          </a:bodyPr>
          <a:lstStyle/>
          <a:p>
            <a:pPr algn="ctr" fontAlgn="base">
              <a:spcBef>
                <a:spcPct val="0"/>
              </a:spcBef>
              <a:spcAft>
                <a:spcPts val="1000"/>
              </a:spcAft>
            </a:pPr>
            <a:r>
              <a:rPr lang="tr-TR" sz="2000" b="1" dirty="0">
                <a:solidFill>
                  <a:prstClr val="white"/>
                </a:solidFill>
                <a:effectLst>
                  <a:outerShdw blurRad="38100" dist="38100" dir="2700000" algn="tl">
                    <a:srgbClr val="000000">
                      <a:alpha val="43137"/>
                    </a:srgbClr>
                  </a:outerShdw>
                </a:effectLst>
                <a:latin typeface="Vivaldi" pitchFamily="66" charset="0"/>
                <a:cs typeface="Arial" pitchFamily="34" charset="0"/>
              </a:rPr>
              <a:t>Yaşanabilir   Çevre    ve   Marka    Şehirler</a:t>
            </a:r>
          </a:p>
        </p:txBody>
      </p:sp>
      <p:sp>
        <p:nvSpPr>
          <p:cNvPr id="3" name="Slayt Numarası Yer Tutucusu 2"/>
          <p:cNvSpPr>
            <a:spLocks noGrp="1"/>
          </p:cNvSpPr>
          <p:nvPr>
            <p:ph type="sldNum" sz="quarter" idx="12"/>
          </p:nvPr>
        </p:nvSpPr>
        <p:spPr>
          <a:xfrm>
            <a:off x="8543278" y="6356350"/>
            <a:ext cx="561975" cy="365125"/>
          </a:xfrm>
        </p:spPr>
        <p:txBody>
          <a:bodyPr/>
          <a:lstStyle/>
          <a:p>
            <a:fld id="{2156F503-6163-4EB9-8C1F-73528EC64C1D}" type="slidenum">
              <a:rPr lang="tr-TR" smtClean="0"/>
              <a:pPr/>
              <a:t>30</a:t>
            </a:fld>
            <a:endParaRPr lang="tr-TR"/>
          </a:p>
        </p:txBody>
      </p:sp>
      <p:graphicFrame>
        <p:nvGraphicFramePr>
          <p:cNvPr id="11" name="Grafik 10"/>
          <p:cNvGraphicFramePr>
            <a:graphicFrameLocks/>
          </p:cNvGraphicFramePr>
          <p:nvPr>
            <p:extLst>
              <p:ext uri="{D42A27DB-BD31-4B8C-83A1-F6EECF244321}">
                <p14:modId xmlns:p14="http://schemas.microsoft.com/office/powerpoint/2010/main" val="3161893688"/>
              </p:ext>
            </p:extLst>
          </p:nvPr>
        </p:nvGraphicFramePr>
        <p:xfrm>
          <a:off x="1187624" y="1844824"/>
          <a:ext cx="6984776" cy="3816424"/>
        </p:xfrm>
        <a:graphic>
          <a:graphicData uri="http://schemas.openxmlformats.org/drawingml/2006/chart">
            <c:chart xmlns:c="http://schemas.openxmlformats.org/drawingml/2006/chart" xmlns:r="http://schemas.openxmlformats.org/officeDocument/2006/relationships" r:id="rId4"/>
          </a:graphicData>
        </a:graphic>
      </p:graphicFrame>
      <p:pic>
        <p:nvPicPr>
          <p:cNvPr id="12" name="Resim 11"/>
          <p:cNvPicPr>
            <a:picLocks noChangeAspect="1"/>
          </p:cNvPicPr>
          <p:nvPr/>
        </p:nvPicPr>
        <p:blipFill>
          <a:blip r:embed="rId5"/>
          <a:stretch>
            <a:fillRect/>
          </a:stretch>
        </p:blipFill>
        <p:spPr>
          <a:xfrm>
            <a:off x="2184606" y="1052736"/>
            <a:ext cx="4755292" cy="676715"/>
          </a:xfrm>
          <a:prstGeom prst="rect">
            <a:avLst/>
          </a:prstGeom>
        </p:spPr>
      </p:pic>
    </p:spTree>
    <p:extLst>
      <p:ext uri="{BB962C8B-B14F-4D97-AF65-F5344CB8AC3E}">
        <p14:creationId xmlns:p14="http://schemas.microsoft.com/office/powerpoint/2010/main" val="391634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27938" y="5575394"/>
            <a:ext cx="9144000" cy="1268760"/>
          </a:xfrm>
          <a:prstGeom prst="rect">
            <a:avLst/>
          </a:prstGeom>
          <a:ln>
            <a:noFill/>
          </a:ln>
          <a:effectLst>
            <a:softEdge rad="112500"/>
          </a:effectLst>
        </p:spPr>
      </p:pic>
      <p:sp>
        <p:nvSpPr>
          <p:cNvPr id="8" name="7 Dikdörtgen"/>
          <p:cNvSpPr/>
          <p:nvPr/>
        </p:nvSpPr>
        <p:spPr>
          <a:xfrm>
            <a:off x="166670" y="6444044"/>
            <a:ext cx="8869826" cy="400110"/>
          </a:xfrm>
          <a:prstGeom prst="rect">
            <a:avLst/>
          </a:prstGeom>
        </p:spPr>
        <p:txBody>
          <a:bodyPr wrap="square">
            <a:spAutoFit/>
          </a:bodyPr>
          <a:lstStyle/>
          <a:p>
            <a:pPr algn="ctr" fontAlgn="base">
              <a:spcBef>
                <a:spcPct val="0"/>
              </a:spcBef>
              <a:spcAft>
                <a:spcPts val="1000"/>
              </a:spcAft>
            </a:pPr>
            <a:r>
              <a:rPr lang="tr-TR" sz="2000" b="1" dirty="0">
                <a:solidFill>
                  <a:prstClr val="white"/>
                </a:solidFill>
                <a:effectLst>
                  <a:outerShdw blurRad="38100" dist="38100" dir="2700000" algn="tl">
                    <a:srgbClr val="000000">
                      <a:alpha val="43137"/>
                    </a:srgbClr>
                  </a:outerShdw>
                </a:effectLst>
                <a:latin typeface="Vivaldi" pitchFamily="66" charset="0"/>
                <a:cs typeface="Arial" pitchFamily="34" charset="0"/>
              </a:rPr>
              <a:t>Yaşanabilir   Çevre    ve   Marka    Şehirler</a:t>
            </a:r>
          </a:p>
        </p:txBody>
      </p:sp>
      <p:sp>
        <p:nvSpPr>
          <p:cNvPr id="3" name="Slayt Numarası Yer Tutucusu 2"/>
          <p:cNvSpPr>
            <a:spLocks noGrp="1"/>
          </p:cNvSpPr>
          <p:nvPr>
            <p:ph type="sldNum" sz="quarter" idx="12"/>
          </p:nvPr>
        </p:nvSpPr>
        <p:spPr>
          <a:xfrm>
            <a:off x="8543278" y="6356350"/>
            <a:ext cx="561975" cy="365125"/>
          </a:xfrm>
        </p:spPr>
        <p:txBody>
          <a:bodyPr/>
          <a:lstStyle/>
          <a:p>
            <a:fld id="{2156F503-6163-4EB9-8C1F-73528EC64C1D}" type="slidenum">
              <a:rPr lang="tr-TR" smtClean="0"/>
              <a:pPr/>
              <a:t>31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149953153"/>
              </p:ext>
            </p:extLst>
          </p:nvPr>
        </p:nvGraphicFramePr>
        <p:xfrm>
          <a:off x="1043607" y="1494077"/>
          <a:ext cx="6912770" cy="2331439"/>
        </p:xfrm>
        <a:graphic>
          <a:graphicData uri="http://schemas.openxmlformats.org/drawingml/2006/table">
            <a:tbl>
              <a:tblPr/>
              <a:tblGrid>
                <a:gridCol w="945959">
                  <a:extLst>
                    <a:ext uri="{9D8B030D-6E8A-4147-A177-3AD203B41FA5}">
                      <a16:colId xmlns:a16="http://schemas.microsoft.com/office/drawing/2014/main" val="20000"/>
                    </a:ext>
                  </a:extLst>
                </a:gridCol>
                <a:gridCol w="1563334">
                  <a:extLst>
                    <a:ext uri="{9D8B030D-6E8A-4147-A177-3AD203B41FA5}">
                      <a16:colId xmlns:a16="http://schemas.microsoft.com/office/drawing/2014/main" val="20001"/>
                    </a:ext>
                  </a:extLst>
                </a:gridCol>
                <a:gridCol w="1276204">
                  <a:extLst>
                    <a:ext uri="{9D8B030D-6E8A-4147-A177-3AD203B41FA5}">
                      <a16:colId xmlns:a16="http://schemas.microsoft.com/office/drawing/2014/main" val="20002"/>
                    </a:ext>
                  </a:extLst>
                </a:gridCol>
                <a:gridCol w="1276204">
                  <a:extLst>
                    <a:ext uri="{9D8B030D-6E8A-4147-A177-3AD203B41FA5}">
                      <a16:colId xmlns:a16="http://schemas.microsoft.com/office/drawing/2014/main" val="20003"/>
                    </a:ext>
                  </a:extLst>
                </a:gridCol>
                <a:gridCol w="1851069">
                  <a:extLst>
                    <a:ext uri="{9D8B030D-6E8A-4147-A177-3AD203B41FA5}">
                      <a16:colId xmlns:a16="http://schemas.microsoft.com/office/drawing/2014/main" val="20004"/>
                    </a:ext>
                  </a:extLst>
                </a:gridCol>
              </a:tblGrid>
              <a:tr h="520743">
                <a:tc>
                  <a:txBody>
                    <a:bodyPr/>
                    <a:lstStyle/>
                    <a:p>
                      <a:pPr algn="l" fontAlgn="b"/>
                      <a:r>
                        <a:rPr lang="tr-TR" sz="1000" b="0" i="0" u="none" strike="noStrike" dirty="0">
                          <a:solidFill>
                            <a:srgbClr val="000000"/>
                          </a:solidFill>
                          <a:effectLst/>
                          <a:latin typeface="Times New Roman"/>
                        </a:rPr>
                        <a:t> </a:t>
                      </a:r>
                    </a:p>
                  </a:txBody>
                  <a:tcPr marL="8402" marR="8402" marT="8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1200" b="1" i="0" u="none" strike="noStrike" dirty="0">
                          <a:solidFill>
                            <a:srgbClr val="000000"/>
                          </a:solidFill>
                          <a:effectLst/>
                          <a:latin typeface="Times New Roman"/>
                        </a:rPr>
                        <a:t>Denetim faaliyetinin geçici olarak durdurulması </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dirty="0">
                          <a:solidFill>
                            <a:srgbClr val="000000"/>
                          </a:solidFill>
                          <a:effectLst/>
                          <a:latin typeface="Times New Roman"/>
                        </a:rPr>
                        <a:t>Yeni İş Almaktan Men Cezası </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1200" b="1" i="0" u="none" strike="noStrike" dirty="0">
                          <a:solidFill>
                            <a:srgbClr val="000000"/>
                          </a:solidFill>
                          <a:effectLst/>
                          <a:latin typeface="Times New Roman"/>
                        </a:rPr>
                        <a:t>İdari </a:t>
                      </a:r>
                      <a:r>
                        <a:rPr lang="tr-TR" sz="1200" b="1" i="0" u="none" strike="noStrike">
                          <a:solidFill>
                            <a:srgbClr val="000000"/>
                          </a:solidFill>
                          <a:effectLst/>
                          <a:latin typeface="Times New Roman"/>
                        </a:rPr>
                        <a:t>Müeyyide</a:t>
                      </a:r>
                      <a:r>
                        <a:rPr lang="tr-TR" sz="1200" b="1" i="0" u="none" strike="noStrike" baseline="0">
                          <a:solidFill>
                            <a:srgbClr val="000000"/>
                          </a:solidFill>
                          <a:effectLst/>
                          <a:latin typeface="Times New Roman"/>
                        </a:rPr>
                        <a:t> </a:t>
                      </a:r>
                      <a:endParaRPr lang="tr-TR" sz="1200" b="1" i="0" u="none" strike="noStrike" dirty="0">
                        <a:solidFill>
                          <a:srgbClr val="000000"/>
                        </a:solidFill>
                        <a:effectLst/>
                        <a:latin typeface="Times New Roman"/>
                      </a:endParaRP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1200" b="1" i="0" u="none" strike="noStrike" dirty="0">
                          <a:solidFill>
                            <a:srgbClr val="000000"/>
                          </a:solidFill>
                          <a:effectLst/>
                          <a:latin typeface="Times New Roman"/>
                        </a:rPr>
                        <a:t>İdari Para Cezası </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25008">
                <a:tc>
                  <a:txBody>
                    <a:bodyPr/>
                    <a:lstStyle/>
                    <a:p>
                      <a:pPr algn="ctr" rtl="0" fontAlgn="ctr"/>
                      <a:r>
                        <a:rPr lang="tr-TR" sz="1400" b="1" i="0" u="none" strike="noStrike" dirty="0">
                          <a:solidFill>
                            <a:srgbClr val="000000"/>
                          </a:solidFill>
                          <a:effectLst/>
                          <a:latin typeface="Times New Roman"/>
                        </a:rPr>
                        <a:t>2016</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400" b="1" i="0" u="none" strike="noStrike" dirty="0">
                          <a:solidFill>
                            <a:srgbClr val="0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400" b="1" i="0" u="none" strike="noStrike" dirty="0">
                          <a:solidFill>
                            <a:srgbClr val="000000"/>
                          </a:solidFill>
                          <a:effectLst/>
                          <a:latin typeface="Times New Roman"/>
                        </a:rPr>
                        <a:t>2</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400" b="1" i="0" u="none" strike="noStrike">
                          <a:solidFill>
                            <a:srgbClr val="000000"/>
                          </a:solidFill>
                          <a:effectLst/>
                          <a:latin typeface="Times New Roman"/>
                        </a:rPr>
                        <a:t>5</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400" b="1" i="0" u="none" strike="noStrike" dirty="0">
                          <a:solidFill>
                            <a:srgbClr val="000000"/>
                          </a:solidFill>
                          <a:effectLst/>
                          <a:latin typeface="Times New Roman"/>
                        </a:rPr>
                        <a:t>73.352,83 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extLst>
                  <a:ext uri="{0D108BD9-81ED-4DB2-BD59-A6C34878D82A}">
                    <a16:rowId xmlns:a16="http://schemas.microsoft.com/office/drawing/2014/main" val="10007"/>
                  </a:ext>
                </a:extLst>
              </a:tr>
              <a:tr h="225008">
                <a:tc>
                  <a:txBody>
                    <a:bodyPr/>
                    <a:lstStyle/>
                    <a:p>
                      <a:pPr algn="ctr" rtl="0" fontAlgn="ctr"/>
                      <a:r>
                        <a:rPr lang="tr-TR" sz="1400" b="1" i="0" u="none" strike="noStrike" dirty="0">
                          <a:solidFill>
                            <a:srgbClr val="000000"/>
                          </a:solidFill>
                          <a:effectLst/>
                          <a:latin typeface="Times New Roman"/>
                        </a:rPr>
                        <a:t>2017</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1</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3</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34.581,58 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extLst>
                  <a:ext uri="{0D108BD9-81ED-4DB2-BD59-A6C34878D82A}">
                    <a16:rowId xmlns:a16="http://schemas.microsoft.com/office/drawing/2014/main" val="10008"/>
                  </a:ext>
                </a:extLst>
              </a:tr>
              <a:tr h="225008">
                <a:tc>
                  <a:txBody>
                    <a:bodyPr/>
                    <a:lstStyle/>
                    <a:p>
                      <a:pPr algn="ctr" rtl="0" fontAlgn="ctr"/>
                      <a:r>
                        <a:rPr lang="tr-TR" sz="1400" b="1" i="0" u="none" strike="noStrike" dirty="0">
                          <a:solidFill>
                            <a:srgbClr val="000000"/>
                          </a:solidFill>
                          <a:effectLst/>
                          <a:latin typeface="Times New Roman"/>
                        </a:rPr>
                        <a:t>2018</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endParaRPr lang="tr-TR" sz="1400" b="1" i="0" u="none" strike="noStrike">
                        <a:solidFill>
                          <a:srgbClr val="000000"/>
                        </a:solidFill>
                        <a:effectLst/>
                        <a:latin typeface="Times New Roman"/>
                      </a:endParaRP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1</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2</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14.752,73 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extLst>
                  <a:ext uri="{0D108BD9-81ED-4DB2-BD59-A6C34878D82A}">
                    <a16:rowId xmlns:a16="http://schemas.microsoft.com/office/drawing/2014/main" val="10009"/>
                  </a:ext>
                </a:extLst>
              </a:tr>
              <a:tr h="207311">
                <a:tc>
                  <a:txBody>
                    <a:bodyPr/>
                    <a:lstStyle/>
                    <a:p>
                      <a:pPr algn="ctr" rtl="0" fontAlgn="ctr"/>
                      <a:r>
                        <a:rPr lang="tr-TR" sz="1400" b="1" i="0" u="none" strike="noStrike" dirty="0">
                          <a:solidFill>
                            <a:schemeClr val="tx1"/>
                          </a:solidFill>
                          <a:effectLst/>
                          <a:latin typeface="Times New Roman"/>
                        </a:rPr>
                        <a:t>2019 </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C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C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chemeClr val="tx1"/>
                          </a:solidFill>
                          <a:effectLst/>
                          <a:latin typeface="Times New Roman"/>
                        </a:rPr>
                        <a:t>3</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chemeClr val="tx1"/>
                          </a:solidFill>
                          <a:effectLst/>
                          <a:latin typeface="Times New Roman"/>
                        </a:rPr>
                        <a:t> 76.797,43 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extLst>
                  <a:ext uri="{0D108BD9-81ED-4DB2-BD59-A6C34878D82A}">
                    <a16:rowId xmlns:a16="http://schemas.microsoft.com/office/drawing/2014/main" val="10011"/>
                  </a:ext>
                </a:extLst>
              </a:tr>
              <a:tr h="207311">
                <a:tc>
                  <a:txBody>
                    <a:bodyPr/>
                    <a:lstStyle/>
                    <a:p>
                      <a:pPr algn="ctr" rtl="0" fontAlgn="ctr"/>
                      <a:r>
                        <a:rPr lang="tr-TR" sz="1400" b="1" i="0" u="none" strike="noStrike" dirty="0">
                          <a:solidFill>
                            <a:schemeClr val="tx1"/>
                          </a:solidFill>
                          <a:effectLst/>
                          <a:latin typeface="Times New Roman"/>
                        </a:rPr>
                        <a:t>2020</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C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C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chemeClr val="tx1"/>
                          </a:solidFill>
                          <a:effectLst/>
                          <a:latin typeface="Times New Roman"/>
                        </a:rPr>
                        <a:t>1</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kern="1200" dirty="0">
                          <a:solidFill>
                            <a:schemeClr val="tx1"/>
                          </a:solidFill>
                          <a:effectLst/>
                          <a:latin typeface="Times New Roman"/>
                          <a:ea typeface="+mn-ea"/>
                          <a:cs typeface="+mn-cs"/>
                        </a:rPr>
                        <a:t>3.416,92 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extLst>
                  <a:ext uri="{0D108BD9-81ED-4DB2-BD59-A6C34878D82A}">
                    <a16:rowId xmlns:a16="http://schemas.microsoft.com/office/drawing/2014/main" val="2335890429"/>
                  </a:ext>
                </a:extLst>
              </a:tr>
              <a:tr h="207311">
                <a:tc>
                  <a:txBody>
                    <a:bodyPr/>
                    <a:lstStyle/>
                    <a:p>
                      <a:pPr algn="ctr" rtl="0" fontAlgn="ctr"/>
                      <a:r>
                        <a:rPr lang="tr-TR" sz="1400" b="1" i="0" u="none" strike="noStrike" dirty="0">
                          <a:solidFill>
                            <a:schemeClr val="tx1"/>
                          </a:solidFill>
                          <a:effectLst/>
                          <a:latin typeface="Times New Roman"/>
                        </a:rPr>
                        <a:t>2021</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C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C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chemeClr val="tx1"/>
                          </a:solidFill>
                          <a:effectLst/>
                          <a:latin typeface="Times New Roman"/>
                        </a:rPr>
                        <a:t>4</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kern="1200" dirty="0">
                          <a:solidFill>
                            <a:schemeClr val="tx1"/>
                          </a:solidFill>
                          <a:effectLst/>
                          <a:latin typeface="Times New Roman"/>
                          <a:ea typeface="+mn-ea"/>
                          <a:cs typeface="+mn-cs"/>
                        </a:rPr>
                        <a:t>140.306.37TL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extLst>
                  <a:ext uri="{0D108BD9-81ED-4DB2-BD59-A6C34878D82A}">
                    <a16:rowId xmlns:a16="http://schemas.microsoft.com/office/drawing/2014/main" val="1880745289"/>
                  </a:ext>
                </a:extLst>
              </a:tr>
              <a:tr h="434087">
                <a:tc>
                  <a:txBody>
                    <a:bodyPr/>
                    <a:lstStyle/>
                    <a:p>
                      <a:pPr algn="ctr" rtl="0" fontAlgn="ctr"/>
                      <a:r>
                        <a:rPr lang="tr-TR" sz="1600" b="1" i="0" u="none" strike="noStrike" dirty="0">
                          <a:solidFill>
                            <a:srgbClr val="000000"/>
                          </a:solidFill>
                          <a:effectLst/>
                          <a:latin typeface="Times New Roman"/>
                        </a:rPr>
                        <a:t>TOPLAM</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600" b="1" i="0" u="none" strike="noStrike" dirty="0">
                          <a:solidFill>
                            <a:srgbClr val="000000"/>
                          </a:solidFill>
                          <a:effectLst/>
                          <a:latin typeface="Times New Roman"/>
                        </a:rPr>
                        <a:t>0</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600" b="1" i="0" u="none" strike="noStrike" dirty="0">
                          <a:solidFill>
                            <a:srgbClr val="000000"/>
                          </a:solidFill>
                          <a:effectLst/>
                          <a:latin typeface="Times New Roman"/>
                        </a:rPr>
                        <a:t>4</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600" b="1" i="0" u="none" strike="noStrike" dirty="0">
                          <a:solidFill>
                            <a:srgbClr val="000000"/>
                          </a:solidFill>
                          <a:effectLst/>
                          <a:latin typeface="Times New Roman"/>
                        </a:rPr>
                        <a:t>14</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600" b="1" i="0" u="none" strike="noStrike" dirty="0">
                          <a:solidFill>
                            <a:srgbClr val="000000"/>
                          </a:solidFill>
                          <a:effectLst/>
                          <a:latin typeface="Times New Roman"/>
                        </a:rPr>
                        <a:t>343.207.86 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extLst>
                  <a:ext uri="{0D108BD9-81ED-4DB2-BD59-A6C34878D82A}">
                    <a16:rowId xmlns:a16="http://schemas.microsoft.com/office/drawing/2014/main" val="10010"/>
                  </a:ext>
                </a:extLst>
              </a:tr>
            </a:tbl>
          </a:graphicData>
        </a:graphic>
      </p:graphicFrame>
      <p:sp>
        <p:nvSpPr>
          <p:cNvPr id="9" name="Metin kutusu 8"/>
          <p:cNvSpPr txBox="1"/>
          <p:nvPr/>
        </p:nvSpPr>
        <p:spPr>
          <a:xfrm>
            <a:off x="2339752" y="1124744"/>
            <a:ext cx="4104456" cy="369332"/>
          </a:xfrm>
          <a:prstGeom prst="rect">
            <a:avLst/>
          </a:prstGeom>
          <a:noFill/>
        </p:spPr>
        <p:txBody>
          <a:bodyPr wrap="square" rtlCol="0">
            <a:spAutoFit/>
          </a:bodyPr>
          <a:lstStyle/>
          <a:p>
            <a:r>
              <a:rPr lang="tr-TR" b="1" dirty="0">
                <a:solidFill>
                  <a:schemeClr val="accent5"/>
                </a:solidFill>
              </a:rPr>
              <a:t>YAPI DENETİM KURULUŞU İSTATİSTİKLERİ</a:t>
            </a:r>
          </a:p>
        </p:txBody>
      </p:sp>
      <p:sp>
        <p:nvSpPr>
          <p:cNvPr id="10" name="Dikdörtgen 9"/>
          <p:cNvSpPr/>
          <p:nvPr/>
        </p:nvSpPr>
        <p:spPr>
          <a:xfrm>
            <a:off x="899592" y="4221088"/>
            <a:ext cx="7344816" cy="923330"/>
          </a:xfrm>
          <a:prstGeom prst="rect">
            <a:avLst/>
          </a:prstGeom>
        </p:spPr>
        <p:txBody>
          <a:bodyPr wrap="square">
            <a:spAutoFit/>
          </a:bodyPr>
          <a:lstStyle/>
          <a:p>
            <a:pPr>
              <a:spcAft>
                <a:spcPts val="0"/>
              </a:spcAft>
            </a:pPr>
            <a:r>
              <a:rPr lang="tr-TR" dirty="0"/>
              <a:t>Yapı Denetim Kuruluşlarına verilen idari para cezaları </a:t>
            </a:r>
            <a:r>
              <a:rPr lang="tr-TR" b="1" dirty="0"/>
              <a:t>Yapının, ruhsat ve ekleri ile mevzuata uygun olarak yapılmasını denetlememek ve  Denetim personelinin görevi başında bulunmaması </a:t>
            </a:r>
            <a:r>
              <a:rPr lang="tr-TR" dirty="0"/>
              <a:t>sebebiyle uygulanmıştır.</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3714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1" y="5589240"/>
            <a:ext cx="9144000" cy="1268760"/>
          </a:xfrm>
          <a:prstGeom prst="rect">
            <a:avLst/>
          </a:prstGeom>
          <a:ln>
            <a:noFill/>
          </a:ln>
          <a:effectLst>
            <a:softEdge rad="112500"/>
          </a:effectLst>
        </p:spPr>
      </p:pic>
      <p:sp>
        <p:nvSpPr>
          <p:cNvPr id="8" name="7 Dikdörtgen"/>
          <p:cNvSpPr/>
          <p:nvPr/>
        </p:nvSpPr>
        <p:spPr>
          <a:xfrm>
            <a:off x="166670" y="6444044"/>
            <a:ext cx="8869826" cy="400110"/>
          </a:xfrm>
          <a:prstGeom prst="rect">
            <a:avLst/>
          </a:prstGeom>
        </p:spPr>
        <p:txBody>
          <a:bodyPr wrap="square">
            <a:spAutoFit/>
          </a:bodyPr>
          <a:lstStyle/>
          <a:p>
            <a:pPr algn="ctr" fontAlgn="base">
              <a:spcBef>
                <a:spcPct val="0"/>
              </a:spcBef>
              <a:spcAft>
                <a:spcPts val="1000"/>
              </a:spcAft>
            </a:pPr>
            <a:r>
              <a:rPr lang="tr-TR" sz="2000" b="1" dirty="0">
                <a:solidFill>
                  <a:prstClr val="white"/>
                </a:solidFill>
                <a:effectLst>
                  <a:outerShdw blurRad="38100" dist="38100" dir="2700000" algn="tl">
                    <a:srgbClr val="000000">
                      <a:alpha val="43137"/>
                    </a:srgbClr>
                  </a:outerShdw>
                </a:effectLst>
                <a:latin typeface="Vivaldi" pitchFamily="66" charset="0"/>
                <a:cs typeface="Arial" pitchFamily="34" charset="0"/>
              </a:rPr>
              <a:t>Yaşanabilir   Çevre    ve   Marka    Şehirler</a:t>
            </a:r>
          </a:p>
        </p:txBody>
      </p:sp>
      <p:sp>
        <p:nvSpPr>
          <p:cNvPr id="3" name="Slayt Numarası Yer Tutucusu 2"/>
          <p:cNvSpPr>
            <a:spLocks noGrp="1"/>
          </p:cNvSpPr>
          <p:nvPr>
            <p:ph type="sldNum" sz="quarter" idx="12"/>
          </p:nvPr>
        </p:nvSpPr>
        <p:spPr>
          <a:xfrm>
            <a:off x="8543278" y="6356350"/>
            <a:ext cx="561975" cy="365125"/>
          </a:xfrm>
        </p:spPr>
        <p:txBody>
          <a:bodyPr/>
          <a:lstStyle/>
          <a:p>
            <a:fld id="{2156F503-6163-4EB9-8C1F-73528EC64C1D}" type="slidenum">
              <a:rPr lang="tr-TR" smtClean="0"/>
              <a:pPr/>
              <a:t>32</a:t>
            </a:fld>
            <a:endParaRPr lang="tr-TR"/>
          </a:p>
        </p:txBody>
      </p:sp>
      <p:graphicFrame>
        <p:nvGraphicFramePr>
          <p:cNvPr id="10" name="Tablo 9"/>
          <p:cNvGraphicFramePr>
            <a:graphicFrameLocks noGrp="1"/>
          </p:cNvGraphicFramePr>
          <p:nvPr>
            <p:extLst>
              <p:ext uri="{D42A27DB-BD31-4B8C-83A1-F6EECF244321}">
                <p14:modId xmlns:p14="http://schemas.microsoft.com/office/powerpoint/2010/main" val="1228549029"/>
              </p:ext>
            </p:extLst>
          </p:nvPr>
        </p:nvGraphicFramePr>
        <p:xfrm>
          <a:off x="1187625" y="2132855"/>
          <a:ext cx="6768752" cy="1581113"/>
        </p:xfrm>
        <a:graphic>
          <a:graphicData uri="http://schemas.openxmlformats.org/drawingml/2006/table">
            <a:tbl>
              <a:tblPr/>
              <a:tblGrid>
                <a:gridCol w="926251">
                  <a:extLst>
                    <a:ext uri="{9D8B030D-6E8A-4147-A177-3AD203B41FA5}">
                      <a16:colId xmlns:a16="http://schemas.microsoft.com/office/drawing/2014/main" val="20000"/>
                    </a:ext>
                  </a:extLst>
                </a:gridCol>
                <a:gridCol w="1522020">
                  <a:extLst>
                    <a:ext uri="{9D8B030D-6E8A-4147-A177-3AD203B41FA5}">
                      <a16:colId xmlns:a16="http://schemas.microsoft.com/office/drawing/2014/main" val="20001"/>
                    </a:ext>
                  </a:extLst>
                </a:gridCol>
                <a:gridCol w="1258360">
                  <a:extLst>
                    <a:ext uri="{9D8B030D-6E8A-4147-A177-3AD203B41FA5}">
                      <a16:colId xmlns:a16="http://schemas.microsoft.com/office/drawing/2014/main" val="20002"/>
                    </a:ext>
                  </a:extLst>
                </a:gridCol>
                <a:gridCol w="1249616">
                  <a:extLst>
                    <a:ext uri="{9D8B030D-6E8A-4147-A177-3AD203B41FA5}">
                      <a16:colId xmlns:a16="http://schemas.microsoft.com/office/drawing/2014/main" val="20003"/>
                    </a:ext>
                  </a:extLst>
                </a:gridCol>
                <a:gridCol w="1812505">
                  <a:extLst>
                    <a:ext uri="{9D8B030D-6E8A-4147-A177-3AD203B41FA5}">
                      <a16:colId xmlns:a16="http://schemas.microsoft.com/office/drawing/2014/main" val="20004"/>
                    </a:ext>
                  </a:extLst>
                </a:gridCol>
              </a:tblGrid>
              <a:tr h="581502">
                <a:tc>
                  <a:txBody>
                    <a:bodyPr/>
                    <a:lstStyle/>
                    <a:p>
                      <a:pPr algn="l" fontAlgn="b"/>
                      <a:r>
                        <a:rPr lang="tr-TR" sz="1000" b="0" i="0" u="none" strike="noStrike" dirty="0">
                          <a:solidFill>
                            <a:srgbClr val="000000"/>
                          </a:solidFill>
                          <a:effectLst/>
                          <a:latin typeface="Times New Roman"/>
                        </a:rPr>
                        <a:t> </a:t>
                      </a:r>
                    </a:p>
                  </a:txBody>
                  <a:tcPr marL="8402" marR="8402" marT="8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1200" b="1" i="0" u="none" strike="noStrike" kern="1200" dirty="0">
                          <a:solidFill>
                            <a:srgbClr val="000000"/>
                          </a:solidFill>
                          <a:effectLst/>
                          <a:latin typeface="Times New Roman"/>
                          <a:ea typeface="+mn-ea"/>
                          <a:cs typeface="+mn-cs"/>
                        </a:rPr>
                        <a:t>Uyarma</a:t>
                      </a:r>
                      <a:r>
                        <a:rPr lang="tr-TR" sz="1800" kern="1200" dirty="0">
                          <a:solidFill>
                            <a:schemeClr val="tx1"/>
                          </a:solidFill>
                          <a:effectLst/>
                          <a:latin typeface="+mn-lt"/>
                          <a:ea typeface="+mn-ea"/>
                          <a:cs typeface="+mn-cs"/>
                        </a:rPr>
                        <a:t> </a:t>
                      </a:r>
                      <a:r>
                        <a:rPr lang="tr-TR" sz="1200" b="1" i="0" u="none" strike="noStrike" kern="1200" dirty="0">
                          <a:solidFill>
                            <a:srgbClr val="000000"/>
                          </a:solidFill>
                          <a:effectLst/>
                          <a:latin typeface="Times New Roman"/>
                          <a:ea typeface="+mn-ea"/>
                          <a:cs typeface="+mn-cs"/>
                        </a:rPr>
                        <a:t>Cezası</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dirty="0">
                          <a:solidFill>
                            <a:srgbClr val="000000"/>
                          </a:solidFill>
                          <a:effectLst/>
                          <a:latin typeface="Times New Roman"/>
                        </a:rPr>
                        <a:t>Yeni İş Almaktan Men Cezası </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1200" b="1" i="0" u="none" strike="noStrike" dirty="0">
                          <a:solidFill>
                            <a:srgbClr val="000000"/>
                          </a:solidFill>
                          <a:effectLst/>
                          <a:latin typeface="Times New Roman"/>
                        </a:rPr>
                        <a:t>İdari Para Cezası</a:t>
                      </a:r>
                      <a:r>
                        <a:rPr lang="tr-TR" sz="1200" b="1" i="0" u="none" strike="noStrike" baseline="0" dirty="0">
                          <a:solidFill>
                            <a:srgbClr val="000000"/>
                          </a:solidFill>
                          <a:effectLst/>
                          <a:latin typeface="Times New Roman"/>
                        </a:rPr>
                        <a:t> </a:t>
                      </a:r>
                      <a:endParaRPr lang="tr-TR" sz="1200" b="1" i="0" u="none" strike="noStrike" dirty="0">
                        <a:solidFill>
                          <a:srgbClr val="000000"/>
                        </a:solidFill>
                        <a:effectLst/>
                        <a:latin typeface="Times New Roman"/>
                      </a:endParaRP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1200" b="1" i="0" u="none" strike="noStrike" dirty="0">
                          <a:solidFill>
                            <a:srgbClr val="000000"/>
                          </a:solidFill>
                          <a:effectLst/>
                          <a:latin typeface="Times New Roman"/>
                        </a:rPr>
                        <a:t>İdari Para Cezası </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54405">
                <a:tc>
                  <a:txBody>
                    <a:bodyPr/>
                    <a:lstStyle/>
                    <a:p>
                      <a:pPr algn="ctr" fontAlgn="ctr"/>
                      <a:r>
                        <a:rPr lang="tr-TR" sz="1400" b="1" i="0" u="none" strike="noStrike" dirty="0">
                          <a:solidFill>
                            <a:srgbClr val="000000"/>
                          </a:solidFill>
                          <a:effectLst/>
                          <a:latin typeface="Times New Roman"/>
                        </a:rPr>
                        <a:t>2020</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a:solidFill>
                            <a:srgbClr val="0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rtl="0" fontAlgn="ctr"/>
                      <a:r>
                        <a:rPr lang="tr-TR" sz="1400" b="1" i="0" u="none" strike="noStrike" dirty="0">
                          <a:solidFill>
                            <a:srgbClr val="000000"/>
                          </a:solidFill>
                          <a:effectLst/>
                          <a:latin typeface="Times New Roman"/>
                        </a:rPr>
                        <a:t>1</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tc>
                  <a:txBody>
                    <a:bodyPr/>
                    <a:lstStyle/>
                    <a:p>
                      <a:pPr algn="ctr" fontAlgn="ctr"/>
                      <a:r>
                        <a:rPr lang="tr-TR" sz="1400" b="1" i="0" u="none" strike="noStrike" dirty="0">
                          <a:solidFill>
                            <a:srgbClr val="000000"/>
                          </a:solidFill>
                          <a:effectLst/>
                          <a:latin typeface="Times New Roman"/>
                        </a:rPr>
                        <a:t>19.030,00TL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E8"/>
                    </a:solidFill>
                  </a:tcPr>
                </a:tc>
                <a:extLst>
                  <a:ext uri="{0D108BD9-81ED-4DB2-BD59-A6C34878D82A}">
                    <a16:rowId xmlns:a16="http://schemas.microsoft.com/office/drawing/2014/main" val="10002"/>
                  </a:ext>
                </a:extLst>
              </a:tr>
              <a:tr h="254405">
                <a:tc>
                  <a:txBody>
                    <a:bodyPr/>
                    <a:lstStyle/>
                    <a:p>
                      <a:pPr algn="ctr" rtl="0" fontAlgn="ctr"/>
                      <a:r>
                        <a:rPr lang="tr-TR" sz="1400" b="1" i="0" u="none" strike="noStrike" dirty="0">
                          <a:solidFill>
                            <a:srgbClr val="000000"/>
                          </a:solidFill>
                          <a:effectLst/>
                          <a:latin typeface="Times New Roman"/>
                        </a:rPr>
                        <a:t>2021</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400" b="1" i="0" u="none" strike="noStrike" dirty="0">
                          <a:solidFill>
                            <a:srgbClr val="0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endParaRPr lang="tr-TR" sz="1400" b="1" i="0" u="none" strike="noStrike">
                        <a:solidFill>
                          <a:srgbClr val="000000"/>
                        </a:solidFill>
                        <a:effectLst/>
                        <a:latin typeface="Times New Roman"/>
                      </a:endParaRP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400" b="1" i="0" u="none" strike="noStrike" dirty="0">
                          <a:solidFill>
                            <a:srgbClr val="000000"/>
                          </a:solidFill>
                          <a:effectLst/>
                          <a:latin typeface="Times New Roman"/>
                        </a:rPr>
                        <a:t>2</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400" b="1" i="0" u="none" strike="noStrike" dirty="0">
                          <a:solidFill>
                            <a:srgbClr val="000000"/>
                          </a:solidFill>
                          <a:effectLst/>
                          <a:latin typeface="Times New Roman"/>
                        </a:rPr>
                        <a:t>41.526.00TL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extLst>
                  <a:ext uri="{0D108BD9-81ED-4DB2-BD59-A6C34878D82A}">
                    <a16:rowId xmlns:a16="http://schemas.microsoft.com/office/drawing/2014/main" val="10003"/>
                  </a:ext>
                </a:extLst>
              </a:tr>
              <a:tr h="490801">
                <a:tc>
                  <a:txBody>
                    <a:bodyPr/>
                    <a:lstStyle/>
                    <a:p>
                      <a:pPr algn="ctr" rtl="0" fontAlgn="ctr"/>
                      <a:r>
                        <a:rPr lang="tr-TR" sz="1600" b="1" i="0" u="none" strike="noStrike" dirty="0">
                          <a:solidFill>
                            <a:srgbClr val="000000"/>
                          </a:solidFill>
                          <a:effectLst/>
                          <a:latin typeface="Times New Roman"/>
                        </a:rPr>
                        <a:t>TOPLAM</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600" b="1" i="0" u="none" strike="noStrike" dirty="0">
                          <a:solidFill>
                            <a:srgbClr val="0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600" b="1" i="0" u="none" strike="noStrike" dirty="0">
                          <a:solidFill>
                            <a:srgbClr val="000000"/>
                          </a:solidFill>
                          <a:effectLst/>
                          <a:latin typeface="Times New Roman"/>
                        </a:rPr>
                        <a:t>-</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rtl="0" fontAlgn="ctr"/>
                      <a:r>
                        <a:rPr lang="tr-TR" sz="1600" b="1" i="0" u="none" strike="noStrike" dirty="0">
                          <a:solidFill>
                            <a:srgbClr val="000000"/>
                          </a:solidFill>
                          <a:effectLst/>
                          <a:latin typeface="Times New Roman"/>
                        </a:rPr>
                        <a:t>3</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tc>
                  <a:txBody>
                    <a:bodyPr/>
                    <a:lstStyle/>
                    <a:p>
                      <a:pPr algn="ctr" fontAlgn="ctr"/>
                      <a:r>
                        <a:rPr lang="tr-TR" sz="1600" b="1" i="0" u="none" strike="noStrike" dirty="0">
                          <a:solidFill>
                            <a:srgbClr val="000000"/>
                          </a:solidFill>
                          <a:effectLst/>
                          <a:latin typeface="Times New Roman"/>
                        </a:rPr>
                        <a:t>60.556,00TL</a:t>
                      </a:r>
                    </a:p>
                  </a:txBody>
                  <a:tcPr marL="8402" marR="8402" marT="8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0F4"/>
                    </a:solidFill>
                  </a:tcPr>
                </a:tc>
                <a:extLst>
                  <a:ext uri="{0D108BD9-81ED-4DB2-BD59-A6C34878D82A}">
                    <a16:rowId xmlns:a16="http://schemas.microsoft.com/office/drawing/2014/main" val="10010"/>
                  </a:ext>
                </a:extLst>
              </a:tr>
            </a:tbl>
          </a:graphicData>
        </a:graphic>
      </p:graphicFrame>
      <p:sp>
        <p:nvSpPr>
          <p:cNvPr id="12" name="Metin kutusu 11"/>
          <p:cNvSpPr txBox="1"/>
          <p:nvPr/>
        </p:nvSpPr>
        <p:spPr>
          <a:xfrm>
            <a:off x="2051720" y="1331476"/>
            <a:ext cx="4248472" cy="369332"/>
          </a:xfrm>
          <a:prstGeom prst="rect">
            <a:avLst/>
          </a:prstGeom>
          <a:noFill/>
        </p:spPr>
        <p:txBody>
          <a:bodyPr wrap="square" rtlCol="0">
            <a:spAutoFit/>
          </a:bodyPr>
          <a:lstStyle/>
          <a:p>
            <a:r>
              <a:rPr lang="tr-TR" b="1" dirty="0">
                <a:solidFill>
                  <a:schemeClr val="accent5"/>
                </a:solidFill>
              </a:rPr>
              <a:t>LABARATUVAR KURULUŞU İSTATİSTİKLERİ</a:t>
            </a:r>
          </a:p>
        </p:txBody>
      </p:sp>
      <p:sp>
        <p:nvSpPr>
          <p:cNvPr id="2" name="Dikdörtgen 1"/>
          <p:cNvSpPr/>
          <p:nvPr/>
        </p:nvSpPr>
        <p:spPr>
          <a:xfrm>
            <a:off x="899592" y="4146015"/>
            <a:ext cx="7344816" cy="1015663"/>
          </a:xfrm>
          <a:prstGeom prst="rect">
            <a:avLst/>
          </a:prstGeom>
        </p:spPr>
        <p:txBody>
          <a:bodyPr wrap="square">
            <a:spAutoFit/>
          </a:bodyPr>
          <a:lstStyle/>
          <a:p>
            <a:pPr>
              <a:spcAft>
                <a:spcPts val="0"/>
              </a:spcAft>
            </a:pPr>
            <a:r>
              <a:rPr lang="tr-TR" sz="2000" dirty="0">
                <a:latin typeface="Arial" panose="020B0604020202020204" pitchFamily="34" charset="0"/>
                <a:ea typeface="Times New Roman" panose="02020603050405020304" pitchFamily="18" charset="0"/>
                <a:cs typeface="Arial" panose="020B0604020202020204" pitchFamily="34" charset="0"/>
              </a:rPr>
              <a:t>Taze betondan numune alınması, süreçlerinde ilgili standartlara ve mevzuata uyulmaması sebebiyle laboratuvarlara 3 adet idari para cezası uygulanmıştır.</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28766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1" y="5589240"/>
            <a:ext cx="9144000" cy="1268760"/>
          </a:xfrm>
          <a:prstGeom prst="rect">
            <a:avLst/>
          </a:prstGeom>
          <a:ln>
            <a:noFill/>
          </a:ln>
          <a:effectLst>
            <a:softEdge rad="112500"/>
          </a:effectLst>
        </p:spPr>
      </p:pic>
      <p:sp>
        <p:nvSpPr>
          <p:cNvPr id="8" name="7 Dikdörtgen"/>
          <p:cNvSpPr/>
          <p:nvPr/>
        </p:nvSpPr>
        <p:spPr>
          <a:xfrm>
            <a:off x="166670" y="6444044"/>
            <a:ext cx="8869826" cy="400110"/>
          </a:xfrm>
          <a:prstGeom prst="rect">
            <a:avLst/>
          </a:prstGeom>
        </p:spPr>
        <p:txBody>
          <a:bodyPr wrap="square">
            <a:spAutoFit/>
          </a:bodyPr>
          <a:lstStyle/>
          <a:p>
            <a:pPr algn="ctr" fontAlgn="base">
              <a:spcBef>
                <a:spcPct val="0"/>
              </a:spcBef>
              <a:spcAft>
                <a:spcPts val="1000"/>
              </a:spcAft>
            </a:pPr>
            <a:r>
              <a:rPr lang="tr-TR" sz="2000" b="1" dirty="0">
                <a:solidFill>
                  <a:prstClr val="white"/>
                </a:solidFill>
                <a:effectLst>
                  <a:outerShdw blurRad="38100" dist="38100" dir="2700000" algn="tl">
                    <a:srgbClr val="000000">
                      <a:alpha val="43137"/>
                    </a:srgbClr>
                  </a:outerShdw>
                </a:effectLst>
                <a:latin typeface="Vivaldi" pitchFamily="66" charset="0"/>
                <a:cs typeface="Arial" pitchFamily="34" charset="0"/>
              </a:rPr>
              <a:t>Yaşanabilir   Çevre    ve   Marka    Şehirler</a:t>
            </a:r>
          </a:p>
        </p:txBody>
      </p:sp>
      <p:sp>
        <p:nvSpPr>
          <p:cNvPr id="3" name="Slayt Numarası Yer Tutucusu 2"/>
          <p:cNvSpPr>
            <a:spLocks noGrp="1"/>
          </p:cNvSpPr>
          <p:nvPr>
            <p:ph type="sldNum" sz="quarter" idx="12"/>
          </p:nvPr>
        </p:nvSpPr>
        <p:spPr>
          <a:xfrm>
            <a:off x="8543278" y="6356350"/>
            <a:ext cx="561975" cy="365125"/>
          </a:xfrm>
        </p:spPr>
        <p:txBody>
          <a:bodyPr/>
          <a:lstStyle/>
          <a:p>
            <a:fld id="{2156F503-6163-4EB9-8C1F-73528EC64C1D}" type="slidenum">
              <a:rPr lang="tr-TR" smtClean="0"/>
              <a:pPr/>
              <a:t>33</a:t>
            </a:fld>
            <a:endParaRPr lang="tr-TR"/>
          </a:p>
        </p:txBody>
      </p:sp>
      <p:graphicFrame>
        <p:nvGraphicFramePr>
          <p:cNvPr id="13" name="Grafik 12"/>
          <p:cNvGraphicFramePr>
            <a:graphicFrameLocks/>
          </p:cNvGraphicFramePr>
          <p:nvPr>
            <p:extLst>
              <p:ext uri="{D42A27DB-BD31-4B8C-83A1-F6EECF244321}">
                <p14:modId xmlns:p14="http://schemas.microsoft.com/office/powerpoint/2010/main" val="2761844990"/>
              </p:ext>
            </p:extLst>
          </p:nvPr>
        </p:nvGraphicFramePr>
        <p:xfrm>
          <a:off x="971600" y="2276872"/>
          <a:ext cx="7200800" cy="3240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7432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ikdörtgen 26"/>
          <p:cNvSpPr/>
          <p:nvPr/>
        </p:nvSpPr>
        <p:spPr>
          <a:xfrm>
            <a:off x="611560" y="2636912"/>
            <a:ext cx="7704856" cy="523220"/>
          </a:xfrm>
          <a:prstGeom prst="rect">
            <a:avLst/>
          </a:prstGeom>
        </p:spPr>
        <p:txBody>
          <a:bodyPr wrap="square">
            <a:spAutoFit/>
          </a:bodyPr>
          <a:lstStyle/>
          <a:p>
            <a:pPr marL="365760" indent="-256032" algn="ctr">
              <a:defRPr/>
            </a:pPr>
            <a:r>
              <a:rPr lang="tr-TR" sz="2800" b="1" dirty="0">
                <a:solidFill>
                  <a:srgbClr val="000066"/>
                </a:solidFill>
                <a:latin typeface="Cambria" panose="02040503050406030204" pitchFamily="18" charset="0"/>
              </a:rPr>
              <a:t>TEŞEKKÜRLER</a:t>
            </a:r>
            <a:endParaRPr lang="tr-TR" sz="2600" b="1" dirty="0">
              <a:solidFill>
                <a:srgbClr val="000066"/>
              </a:solidFill>
              <a:latin typeface="Cambria" panose="02040503050406030204" pitchFamily="18" charset="0"/>
            </a:endParaRPr>
          </a:p>
        </p:txBody>
      </p:sp>
      <p:pic>
        <p:nvPicPr>
          <p:cNvPr id="7" name="Picture 1"/>
          <p:cNvPicPr>
            <a:picLocks noChangeAspect="1" noChangeArrowheads="1"/>
          </p:cNvPicPr>
          <p:nvPr/>
        </p:nvPicPr>
        <p:blipFill>
          <a:blip r:embed="rId3" cstate="print"/>
          <a:srcRect/>
          <a:stretch>
            <a:fillRect/>
          </a:stretch>
        </p:blipFill>
        <p:spPr bwMode="auto">
          <a:xfrm>
            <a:off x="1" y="5589240"/>
            <a:ext cx="9144000" cy="1268760"/>
          </a:xfrm>
          <a:prstGeom prst="rect">
            <a:avLst/>
          </a:prstGeom>
          <a:ln>
            <a:noFill/>
          </a:ln>
          <a:effectLst>
            <a:softEdge rad="112500"/>
          </a:effectLst>
        </p:spPr>
      </p:pic>
      <p:sp>
        <p:nvSpPr>
          <p:cNvPr id="8" name="7 Dikdörtgen"/>
          <p:cNvSpPr/>
          <p:nvPr/>
        </p:nvSpPr>
        <p:spPr>
          <a:xfrm>
            <a:off x="166670" y="6444044"/>
            <a:ext cx="8869826" cy="400110"/>
          </a:xfrm>
          <a:prstGeom prst="rect">
            <a:avLst/>
          </a:prstGeom>
        </p:spPr>
        <p:txBody>
          <a:bodyPr wrap="square">
            <a:spAutoFit/>
          </a:bodyPr>
          <a:lstStyle/>
          <a:p>
            <a:pPr algn="ctr" fontAlgn="base">
              <a:spcBef>
                <a:spcPct val="0"/>
              </a:spcBef>
              <a:spcAft>
                <a:spcPts val="1000"/>
              </a:spcAft>
            </a:pPr>
            <a:r>
              <a:rPr lang="tr-TR" sz="2000" b="1" dirty="0">
                <a:solidFill>
                  <a:prstClr val="white"/>
                </a:solidFill>
                <a:effectLst>
                  <a:outerShdw blurRad="38100" dist="38100" dir="2700000" algn="tl">
                    <a:srgbClr val="000000">
                      <a:alpha val="43137"/>
                    </a:srgbClr>
                  </a:outerShdw>
                </a:effectLst>
                <a:latin typeface="Vivaldi" pitchFamily="66" charset="0"/>
                <a:cs typeface="Arial" pitchFamily="34" charset="0"/>
              </a:rPr>
              <a:t>Yaşanabilir   Çevre    ve   Marka    Şehirler</a:t>
            </a:r>
          </a:p>
        </p:txBody>
      </p:sp>
      <p:sp>
        <p:nvSpPr>
          <p:cNvPr id="3" name="Slayt Numarası Yer Tutucusu 2"/>
          <p:cNvSpPr>
            <a:spLocks noGrp="1"/>
          </p:cNvSpPr>
          <p:nvPr>
            <p:ph type="sldNum" sz="quarter" idx="12"/>
          </p:nvPr>
        </p:nvSpPr>
        <p:spPr>
          <a:xfrm>
            <a:off x="8543278" y="6356350"/>
            <a:ext cx="561975" cy="365125"/>
          </a:xfrm>
        </p:spPr>
        <p:txBody>
          <a:bodyPr/>
          <a:lstStyle/>
          <a:p>
            <a:fld id="{2156F503-6163-4EB9-8C1F-73528EC64C1D}" type="slidenum">
              <a:rPr lang="tr-TR" smtClean="0"/>
              <a:pPr/>
              <a:t>34</a:t>
            </a:fld>
            <a:endParaRPr lang="tr-TR"/>
          </a:p>
        </p:txBody>
      </p:sp>
    </p:spTree>
    <p:extLst>
      <p:ext uri="{BB962C8B-B14F-4D97-AF65-F5344CB8AC3E}">
        <p14:creationId xmlns:p14="http://schemas.microsoft.com/office/powerpoint/2010/main" val="218333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6" y="1164134"/>
            <a:ext cx="8461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graphicFrame>
        <p:nvGraphicFramePr>
          <p:cNvPr id="3" name="Tablo 2"/>
          <p:cNvGraphicFramePr>
            <a:graphicFrameLocks noGrp="1"/>
          </p:cNvGraphicFramePr>
          <p:nvPr>
            <p:extLst>
              <p:ext uri="{D42A27DB-BD31-4B8C-83A1-F6EECF244321}">
                <p14:modId xmlns:p14="http://schemas.microsoft.com/office/powerpoint/2010/main" val="2973791850"/>
              </p:ext>
            </p:extLst>
          </p:nvPr>
        </p:nvGraphicFramePr>
        <p:xfrm>
          <a:off x="2051720" y="1340769"/>
          <a:ext cx="5544616" cy="4824534"/>
        </p:xfrm>
        <a:graphic>
          <a:graphicData uri="http://schemas.openxmlformats.org/drawingml/2006/table">
            <a:tbl>
              <a:tblPr>
                <a:tableStyleId>{5C22544A-7EE6-4342-B048-85BDC9FD1C3A}</a:tableStyleId>
              </a:tblPr>
              <a:tblGrid>
                <a:gridCol w="3240360">
                  <a:extLst>
                    <a:ext uri="{9D8B030D-6E8A-4147-A177-3AD203B41FA5}">
                      <a16:colId xmlns:a16="http://schemas.microsoft.com/office/drawing/2014/main" val="3857524067"/>
                    </a:ext>
                  </a:extLst>
                </a:gridCol>
                <a:gridCol w="2304256">
                  <a:extLst>
                    <a:ext uri="{9D8B030D-6E8A-4147-A177-3AD203B41FA5}">
                      <a16:colId xmlns:a16="http://schemas.microsoft.com/office/drawing/2014/main" val="6784913"/>
                    </a:ext>
                  </a:extLst>
                </a:gridCol>
              </a:tblGrid>
              <a:tr h="533238">
                <a:tc gridSpan="2">
                  <a:txBody>
                    <a:bodyPr/>
                    <a:lstStyle/>
                    <a:p>
                      <a:pPr algn="ctr" fontAlgn="ctr"/>
                      <a:r>
                        <a:rPr lang="tr-TR" sz="2800" b="1" u="none" strike="noStrike" dirty="0">
                          <a:solidFill>
                            <a:srgbClr val="FF0000"/>
                          </a:solidFill>
                          <a:effectLst/>
                        </a:rPr>
                        <a:t>GÜNCEL İŞLERİN SEVİYELERİ</a:t>
                      </a:r>
                      <a:endParaRPr lang="tr-TR" sz="2800" b="1" i="0" u="none" strike="noStrike" dirty="0">
                        <a:solidFill>
                          <a:srgbClr val="FF0000"/>
                        </a:solidFill>
                        <a:effectLst/>
                        <a:latin typeface="Calibri" panose="020F0502020204030204" pitchFamily="34" charset="0"/>
                      </a:endParaRPr>
                    </a:p>
                  </a:txBody>
                  <a:tcPr marL="9525" marR="9525" marT="9525" marB="0" anchor="ctr">
                    <a:solidFill>
                      <a:srgbClr val="FFC000"/>
                    </a:solidFill>
                  </a:tcPr>
                </a:tc>
                <a:tc hMerge="1">
                  <a:txBody>
                    <a:bodyPr/>
                    <a:lstStyle/>
                    <a:p>
                      <a:endParaRPr lang="tr-TR"/>
                    </a:p>
                  </a:txBody>
                  <a:tcPr/>
                </a:tc>
                <a:extLst>
                  <a:ext uri="{0D108BD9-81ED-4DB2-BD59-A6C34878D82A}">
                    <a16:rowId xmlns:a16="http://schemas.microsoft.com/office/drawing/2014/main" val="1480403243"/>
                  </a:ext>
                </a:extLst>
              </a:tr>
              <a:tr h="533238">
                <a:tc>
                  <a:txBody>
                    <a:bodyPr/>
                    <a:lstStyle/>
                    <a:p>
                      <a:pPr algn="ctr" fontAlgn="b"/>
                      <a:r>
                        <a:rPr lang="tr-TR" sz="2400" b="1" u="none" strike="noStrike" dirty="0">
                          <a:solidFill>
                            <a:srgbClr val="FF0000"/>
                          </a:solidFill>
                          <a:effectLst/>
                        </a:rPr>
                        <a:t>GÜNCEL İŞ SEVİYESİ</a:t>
                      </a:r>
                      <a:endParaRPr lang="tr-TR" sz="2400" b="1" i="0" u="none" strike="noStrike" dirty="0">
                        <a:solidFill>
                          <a:srgbClr val="FF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endParaRPr lang="tr-TR" sz="2400" b="1" i="0" u="none" strike="noStrike" dirty="0">
                        <a:solidFill>
                          <a:srgbClr val="FF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1355041589"/>
                  </a:ext>
                </a:extLst>
              </a:tr>
              <a:tr h="533238">
                <a:tc>
                  <a:txBody>
                    <a:bodyPr/>
                    <a:lstStyle/>
                    <a:p>
                      <a:pPr algn="ctr" fontAlgn="b"/>
                      <a:r>
                        <a:rPr lang="tr-TR" sz="2400" u="none" strike="noStrike" dirty="0">
                          <a:effectLst/>
                        </a:rPr>
                        <a:t>10%</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tr-TR" sz="2400" u="none" strike="noStrike" dirty="0">
                          <a:effectLst/>
                        </a:rPr>
                        <a:t>316</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953054327"/>
                  </a:ext>
                </a:extLst>
              </a:tr>
              <a:tr h="533238">
                <a:tc>
                  <a:txBody>
                    <a:bodyPr/>
                    <a:lstStyle/>
                    <a:p>
                      <a:pPr algn="ctr" fontAlgn="b"/>
                      <a:r>
                        <a:rPr lang="tr-TR" sz="2400" u="none" strike="noStrike" dirty="0">
                          <a:effectLst/>
                        </a:rPr>
                        <a:t>20%</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tr-TR" sz="2400" u="none" strike="noStrike" dirty="0">
                          <a:effectLst/>
                        </a:rPr>
                        <a:t>114</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230450540"/>
                  </a:ext>
                </a:extLst>
              </a:tr>
              <a:tr h="533238">
                <a:tc>
                  <a:txBody>
                    <a:bodyPr/>
                    <a:lstStyle/>
                    <a:p>
                      <a:pPr algn="ctr" fontAlgn="b"/>
                      <a:r>
                        <a:rPr lang="tr-TR" sz="2400" u="none" strike="noStrike" dirty="0">
                          <a:effectLst/>
                        </a:rPr>
                        <a:t>40%</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tr-TR" sz="2400" u="none" strike="noStrike" dirty="0">
                          <a:effectLst/>
                        </a:rPr>
                        <a:t>54</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989334300"/>
                  </a:ext>
                </a:extLst>
              </a:tr>
              <a:tr h="533238">
                <a:tc>
                  <a:txBody>
                    <a:bodyPr/>
                    <a:lstStyle/>
                    <a:p>
                      <a:pPr algn="ctr" fontAlgn="b"/>
                      <a:r>
                        <a:rPr lang="tr-TR" sz="2400" u="none" strike="noStrike" dirty="0">
                          <a:effectLst/>
                        </a:rPr>
                        <a:t>60%</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tr-TR" sz="2400" u="none" strike="noStrike" dirty="0">
                          <a:effectLst/>
                        </a:rPr>
                        <a:t>204</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29364369"/>
                  </a:ext>
                </a:extLst>
              </a:tr>
              <a:tr h="533238">
                <a:tc>
                  <a:txBody>
                    <a:bodyPr/>
                    <a:lstStyle/>
                    <a:p>
                      <a:pPr algn="ctr" fontAlgn="b"/>
                      <a:r>
                        <a:rPr lang="tr-TR" sz="2400" u="none" strike="noStrike" dirty="0">
                          <a:effectLst/>
                        </a:rPr>
                        <a:t>80%</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tr-TR" sz="2400" u="none" strike="noStrike" dirty="0">
                          <a:effectLst/>
                        </a:rPr>
                        <a:t>248</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2024272572"/>
                  </a:ext>
                </a:extLst>
              </a:tr>
              <a:tr h="533238">
                <a:tc>
                  <a:txBody>
                    <a:bodyPr/>
                    <a:lstStyle/>
                    <a:p>
                      <a:pPr algn="ctr" fontAlgn="b"/>
                      <a:r>
                        <a:rPr lang="tr-TR" sz="2400" u="none" strike="noStrike" dirty="0">
                          <a:effectLst/>
                        </a:rPr>
                        <a:t>100%</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tr-TR" sz="2400" u="none" strike="noStrike" dirty="0">
                          <a:effectLst/>
                        </a:rPr>
                        <a:t>152</a:t>
                      </a:r>
                      <a:endParaRPr lang="tr-TR" sz="24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401511832"/>
                  </a:ext>
                </a:extLst>
              </a:tr>
              <a:tr h="558630">
                <a:tc>
                  <a:txBody>
                    <a:bodyPr/>
                    <a:lstStyle/>
                    <a:p>
                      <a:pPr algn="l" fontAlgn="b"/>
                      <a:r>
                        <a:rPr lang="tr-TR" sz="2400" u="none" strike="noStrike" dirty="0">
                          <a:solidFill>
                            <a:srgbClr val="FF0000"/>
                          </a:solidFill>
                          <a:effectLst/>
                        </a:rPr>
                        <a:t>TOPLAM:</a:t>
                      </a:r>
                      <a:endParaRPr lang="tr-TR" sz="2400" b="0" i="0" u="none" strike="noStrike" dirty="0">
                        <a:solidFill>
                          <a:srgbClr val="FF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tr-TR" sz="2400" u="none" strike="noStrike" dirty="0">
                          <a:solidFill>
                            <a:srgbClr val="FF0000"/>
                          </a:solidFill>
                          <a:effectLst/>
                        </a:rPr>
                        <a:t>1088</a:t>
                      </a:r>
                      <a:endParaRPr lang="tr-TR" sz="2400" b="0" i="0" u="none" strike="noStrike" dirty="0">
                        <a:solidFill>
                          <a:srgbClr val="FF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399665201"/>
                  </a:ext>
                </a:extLst>
              </a:tr>
            </a:tbl>
          </a:graphicData>
        </a:graphic>
      </p:graphicFrame>
    </p:spTree>
    <p:extLst>
      <p:ext uri="{BB962C8B-B14F-4D97-AF65-F5344CB8AC3E}">
        <p14:creationId xmlns:p14="http://schemas.microsoft.com/office/powerpoint/2010/main" val="23330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6" y="1164134"/>
            <a:ext cx="8461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4" name="Dikdörtgen 3"/>
          <p:cNvSpPr/>
          <p:nvPr/>
        </p:nvSpPr>
        <p:spPr>
          <a:xfrm>
            <a:off x="395535" y="1124745"/>
            <a:ext cx="8365866" cy="5047536"/>
          </a:xfrm>
          <a:prstGeom prst="rect">
            <a:avLst/>
          </a:prstGeom>
        </p:spPr>
        <p:txBody>
          <a:bodyPr wrap="square">
            <a:spAutoFit/>
          </a:bodyPr>
          <a:lstStyle/>
          <a:p>
            <a:pPr algn="just"/>
            <a:r>
              <a:rPr lang="tr-TR" sz="2200" b="1" dirty="0">
                <a:solidFill>
                  <a:schemeClr val="tx2">
                    <a:lumMod val="60000"/>
                    <a:lumOff val="40000"/>
                  </a:schemeClr>
                </a:solidFill>
              </a:rPr>
              <a:t>GENEL TEFTİŞ EKSİKLİKLERİ:</a:t>
            </a:r>
          </a:p>
          <a:p>
            <a:pPr marL="342900" lvl="0" indent="-342900" algn="just">
              <a:buFont typeface="Wingdings" panose="05000000000000000000" pitchFamily="2" charset="2"/>
              <a:buChar char="§"/>
            </a:pPr>
            <a:r>
              <a:rPr lang="tr-TR" sz="2000" dirty="0"/>
              <a:t>Yapı Denetimi Uygulama Yönetmeliğinin 16.2. maddesinde </a:t>
            </a:r>
            <a:r>
              <a:rPr lang="tr-TR" sz="2000" i="1" dirty="0"/>
              <a:t>“…Yapı denetim kuruluşu ile istihdam edilecek denetçi ve yardımcı kontrol elemanı arasında, çalışma saatleri, ücret, görev ve sorumlulukları içeren bir sözleşme akdedilir.</a:t>
            </a:r>
            <a:r>
              <a:rPr lang="tr-TR" sz="2000" dirty="0"/>
              <a:t>”  hükmüne göre Yapı Denetim Kuruluşu ile  personel arasında imzalanan sözleşmesinde </a:t>
            </a:r>
            <a:r>
              <a:rPr lang="tr-TR" sz="2000" b="1" dirty="0">
                <a:solidFill>
                  <a:srgbClr val="FF0000"/>
                </a:solidFill>
              </a:rPr>
              <a:t>ücret kısmının boş </a:t>
            </a:r>
            <a:r>
              <a:rPr lang="tr-TR" sz="2000" dirty="0"/>
              <a:t>bırakılmaması.</a:t>
            </a:r>
          </a:p>
          <a:p>
            <a:pPr marL="342900" indent="-342900" algn="just">
              <a:buFont typeface="Wingdings" panose="05000000000000000000" pitchFamily="2" charset="2"/>
              <a:buChar char="§"/>
            </a:pPr>
            <a:r>
              <a:rPr lang="tr-TR" sz="2000" dirty="0"/>
              <a:t>Vefat, hastalık, izin, istifa ve benzeri nedenlerle denetçi mimar, denetçi mühendis ve yardımcı kontrol elemanlarından birinin yapı ile ilişkisinin kesilmesi hâlinde </a:t>
            </a:r>
            <a:r>
              <a:rPr lang="tr-TR" sz="2000" b="1" dirty="0"/>
              <a:t>altı işgünü içinde geçici veya </a:t>
            </a:r>
            <a:r>
              <a:rPr lang="tr-TR" sz="2000" b="1" u="sng" dirty="0"/>
              <a:t>otuz gün</a:t>
            </a:r>
            <a:r>
              <a:rPr lang="tr-TR" sz="2000" b="1" dirty="0"/>
              <a:t> içinde yerine görevlendirilen</a:t>
            </a:r>
            <a:r>
              <a:rPr lang="tr-TR" sz="2000" dirty="0"/>
              <a:t> aynı statüdeki yeni personel için yapının göreve başlama anındaki durumunu gösteren seviye tespit tutanağı düzenlenerek durum ilgili idareye ve İl Yapı Denetim Komisyonuna bildirilmesi gerekmektedir. Görevlendirilen aynı statüdeki yeni personel için, göreve başlama anındaki yapının durumunu </a:t>
            </a:r>
            <a:r>
              <a:rPr lang="tr-TR" sz="2000" b="1" dirty="0">
                <a:solidFill>
                  <a:srgbClr val="FF0000"/>
                </a:solidFill>
              </a:rPr>
              <a:t>gösteren seviye tespit tutanağı düzenlenerek</a:t>
            </a:r>
            <a:r>
              <a:rPr lang="tr-TR" sz="2000" dirty="0"/>
              <a:t>, İl Yapı Denetim Komisyonuna sunulması. Firmalara yazı yazılmakta, yazı ile uyarılmadan bu görevleri yerine getirmelidir.</a:t>
            </a:r>
          </a:p>
        </p:txBody>
      </p:sp>
    </p:spTree>
    <p:extLst>
      <p:ext uri="{BB962C8B-B14F-4D97-AF65-F5344CB8AC3E}">
        <p14:creationId xmlns:p14="http://schemas.microsoft.com/office/powerpoint/2010/main" val="314618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2"/>
          <p:cNvSpPr>
            <a:spLocks noChangeArrowheads="1"/>
          </p:cNvSpPr>
          <p:nvPr/>
        </p:nvSpPr>
        <p:spPr bwMode="auto">
          <a:xfrm>
            <a:off x="300026" y="1164134"/>
            <a:ext cx="8461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tr-TR" altLang="tr-TR" sz="2800" dirty="0">
              <a:solidFill>
                <a:schemeClr val="tx1"/>
              </a:solidFill>
              <a:latin typeface="Cambria" panose="02040503050406030204" pitchFamily="18" charset="0"/>
              <a:cs typeface="Tahoma" pitchFamily="34" charset="0"/>
            </a:endParaRPr>
          </a:p>
          <a:p>
            <a:pPr eaLnBrk="1" hangingPunct="1">
              <a:spcBef>
                <a:spcPct val="0"/>
              </a:spcBef>
              <a:buClr>
                <a:srgbClr val="FF0000"/>
              </a:buClr>
              <a:buNone/>
            </a:pPr>
            <a:endParaRPr lang="tr-TR" altLang="tr-TR" sz="2800" dirty="0">
              <a:solidFill>
                <a:schemeClr val="tx1"/>
              </a:solidFill>
              <a:latin typeface="Tahoma" pitchFamily="34" charset="0"/>
              <a:cs typeface="Tahoma" pitchFamily="34" charset="0"/>
            </a:endParaRPr>
          </a:p>
          <a:p>
            <a:pPr eaLnBrk="1" hangingPunct="1">
              <a:spcBef>
                <a:spcPct val="0"/>
              </a:spcBef>
              <a:buFontTx/>
              <a:buNone/>
            </a:pPr>
            <a:r>
              <a:rPr lang="tr-TR" altLang="tr-TR" sz="2800" b="1" dirty="0">
                <a:solidFill>
                  <a:srgbClr val="FF0000"/>
                </a:solidFill>
                <a:cs typeface="Times New Roman" pitchFamily="18" charset="0"/>
              </a:rPr>
              <a:t>	</a:t>
            </a:r>
          </a:p>
        </p:txBody>
      </p:sp>
      <p:sp>
        <p:nvSpPr>
          <p:cNvPr id="4" name="Dikdörtgen 3"/>
          <p:cNvSpPr/>
          <p:nvPr/>
        </p:nvSpPr>
        <p:spPr>
          <a:xfrm>
            <a:off x="539552" y="1268760"/>
            <a:ext cx="7776864" cy="3785652"/>
          </a:xfrm>
          <a:prstGeom prst="rect">
            <a:avLst/>
          </a:prstGeom>
        </p:spPr>
        <p:txBody>
          <a:bodyPr wrap="square">
            <a:spAutoFit/>
          </a:bodyPr>
          <a:lstStyle/>
          <a:p>
            <a:pPr marL="342900" indent="-342900" algn="just">
              <a:buFont typeface="Arial" panose="020B0604020202020204" pitchFamily="34" charset="0"/>
              <a:buChar char="•"/>
            </a:pPr>
            <a:r>
              <a:rPr lang="tr-TR" sz="2000" dirty="0"/>
              <a:t>Yapı Denetimi Uygulama Yönetmeliğinin 14.2. maddesinde “</a:t>
            </a:r>
            <a:r>
              <a:rPr lang="tr-TR" sz="2000" i="1" dirty="0"/>
              <a:t>Denetçi belgesi aşağıdaki şartları taşıyan mimar ve mühendislere verilir</a:t>
            </a:r>
            <a:r>
              <a:rPr lang="tr-TR" sz="2000" dirty="0"/>
              <a:t>” yazmakta olup, aynı maddenin b bendinde </a:t>
            </a:r>
            <a:r>
              <a:rPr lang="tr-TR" sz="2000" b="1" dirty="0"/>
              <a:t>“</a:t>
            </a:r>
            <a:r>
              <a:rPr lang="tr-TR" sz="2000" b="1" i="1" dirty="0">
                <a:solidFill>
                  <a:srgbClr val="FF0000"/>
                </a:solidFill>
              </a:rPr>
              <a:t>Şantiyelerde iş görebileceklerine ilişkin olarak</a:t>
            </a:r>
            <a:r>
              <a:rPr lang="tr-TR" sz="2000" b="1" i="1" dirty="0"/>
              <a:t>, görevini devamlı olarak yapmaya engel bir durumu olmadığının ilgili sağlık kurum veya kuruluşunca belirlenmesi.</a:t>
            </a:r>
            <a:r>
              <a:rPr lang="tr-TR" sz="2000" b="1" dirty="0"/>
              <a:t>” </a:t>
            </a:r>
            <a:r>
              <a:rPr lang="tr-TR" sz="2000" dirty="0"/>
              <a:t>hükmüne göre</a:t>
            </a:r>
          </a:p>
          <a:p>
            <a:pPr algn="just"/>
            <a:endParaRPr lang="tr-TR" sz="2000" b="1" dirty="0">
              <a:solidFill>
                <a:srgbClr val="FF0000"/>
              </a:solidFill>
            </a:endParaRPr>
          </a:p>
          <a:p>
            <a:pPr marL="342900" indent="-342900" algn="just">
              <a:buFont typeface="Arial" panose="020B0604020202020204" pitchFamily="34" charset="0"/>
              <a:buChar char="•"/>
            </a:pPr>
            <a:r>
              <a:rPr lang="tr-TR" sz="2000" dirty="0"/>
              <a:t>Yapı Denetimi Uygulama Yönetmeliğinin 14.2. maddesine yer alan ve İl  Müdürlüğüne sunulan belgelerin eksiksiz olması, Denetçi ve Yardımcı Kontrol Elemanlarının vize ve işe başlamak için verdikleri sağlık raporlarında herhangi bir ön şart </a:t>
            </a:r>
            <a:r>
              <a:rPr lang="tr-TR" sz="2000" b="1" i="1" dirty="0"/>
              <a:t>(fazla efor </a:t>
            </a:r>
            <a:r>
              <a:rPr lang="tr-TR" sz="2000" b="1" i="1" dirty="0" err="1"/>
              <a:t>sarfetmemesi</a:t>
            </a:r>
            <a:r>
              <a:rPr lang="tr-TR" sz="2000" b="1" i="1" dirty="0"/>
              <a:t>, yükseğe çıkmaması, merdiven çıkmaması gibi) </a:t>
            </a:r>
            <a:r>
              <a:rPr lang="tr-TR" sz="2000" dirty="0"/>
              <a:t>olmaması gerekmektedir. </a:t>
            </a:r>
            <a:endParaRPr lang="tr-TR" sz="2000" b="1" dirty="0">
              <a:solidFill>
                <a:srgbClr val="FF0000"/>
              </a:solidFill>
            </a:endParaRPr>
          </a:p>
        </p:txBody>
      </p:sp>
      <p:sp>
        <p:nvSpPr>
          <p:cNvPr id="2" name="Dikdörtgen 1"/>
          <p:cNvSpPr/>
          <p:nvPr/>
        </p:nvSpPr>
        <p:spPr>
          <a:xfrm>
            <a:off x="4139952" y="404664"/>
            <a:ext cx="2811924" cy="369332"/>
          </a:xfrm>
          <a:prstGeom prst="rect">
            <a:avLst/>
          </a:prstGeom>
        </p:spPr>
        <p:txBody>
          <a:bodyPr wrap="none">
            <a:spAutoFit/>
          </a:bodyPr>
          <a:lstStyle/>
          <a:p>
            <a:pPr algn="just"/>
            <a:r>
              <a:rPr lang="tr-TR" b="1" dirty="0">
                <a:solidFill>
                  <a:srgbClr val="FF0000"/>
                </a:solidFill>
              </a:rPr>
              <a:t>GENEL TEFTİŞ EKSİKLİKLERİ:</a:t>
            </a:r>
          </a:p>
        </p:txBody>
      </p:sp>
    </p:spTree>
    <p:extLst>
      <p:ext uri="{BB962C8B-B14F-4D97-AF65-F5344CB8AC3E}">
        <p14:creationId xmlns:p14="http://schemas.microsoft.com/office/powerpoint/2010/main" val="241337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467544" y="1196752"/>
            <a:ext cx="8208912" cy="584775"/>
          </a:xfrm>
          <a:prstGeom prst="rect">
            <a:avLst/>
          </a:prstGeom>
        </p:spPr>
        <p:txBody>
          <a:bodyPr wrap="square">
            <a:spAutoFit/>
          </a:bodyPr>
          <a:lstStyle/>
          <a:p>
            <a:pPr algn="ctr"/>
            <a:r>
              <a:rPr lang="tr-TR" sz="32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Vaziyet Planı </a:t>
            </a:r>
            <a:r>
              <a:rPr lang="tr-TR" sz="32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r>
              <a:rPr lang="tr-TR" sz="3200" b="1" dirty="0"/>
              <a:t>1/200- 1/500- 1/1000)</a:t>
            </a:r>
            <a:endParaRPr lang="tr-TR" sz="32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2" name="Dikdörtgen 1"/>
          <p:cNvSpPr/>
          <p:nvPr/>
        </p:nvSpPr>
        <p:spPr>
          <a:xfrm>
            <a:off x="323528" y="1988840"/>
            <a:ext cx="4104456" cy="4524315"/>
          </a:xfrm>
          <a:prstGeom prst="rect">
            <a:avLst/>
          </a:prstGeom>
        </p:spPr>
        <p:txBody>
          <a:bodyPr wrap="square">
            <a:spAutoFit/>
          </a:bodyPr>
          <a:lstStyle/>
          <a:p>
            <a:r>
              <a:rPr lang="tr-TR" sz="2400" b="1" dirty="0"/>
              <a:t>-Vaziyet Planında sıfır kotuna bağlı olarak arsa kotları belirtilmiyor. Tesviye ve kazı kotları belirtilmelidir. </a:t>
            </a:r>
          </a:p>
          <a:p>
            <a:endParaRPr lang="tr-TR" sz="2400" b="1" dirty="0"/>
          </a:p>
          <a:p>
            <a:r>
              <a:rPr lang="tr-TR" sz="2400" b="1" dirty="0"/>
              <a:t>-Bahçe düzenlemesinin vaziyet planına uygun yapılmadığına ilişkin şikayetler gelmektedir.</a:t>
            </a:r>
          </a:p>
          <a:p>
            <a:endParaRPr lang="tr-TR" sz="2400" b="1" dirty="0"/>
          </a:p>
          <a:p>
            <a:r>
              <a:rPr lang="tr-TR" sz="2400" b="1" dirty="0"/>
              <a:t>-Yerleşim planında bahçe düzenlemeleri detaylı ölçülendirilmelidir.</a:t>
            </a:r>
          </a:p>
        </p:txBody>
      </p:sp>
      <p:graphicFrame>
        <p:nvGraphicFramePr>
          <p:cNvPr id="3" name="Nesne 2"/>
          <p:cNvGraphicFramePr>
            <a:graphicFrameLocks noChangeAspect="1"/>
          </p:cNvGraphicFramePr>
          <p:nvPr>
            <p:extLst>
              <p:ext uri="{D42A27DB-BD31-4B8C-83A1-F6EECF244321}">
                <p14:modId xmlns:p14="http://schemas.microsoft.com/office/powerpoint/2010/main" val="3530470636"/>
              </p:ext>
            </p:extLst>
          </p:nvPr>
        </p:nvGraphicFramePr>
        <p:xfrm>
          <a:off x="1524000" y="2143125"/>
          <a:ext cx="829599" cy="349771"/>
        </p:xfrm>
        <a:graphic>
          <a:graphicData uri="http://schemas.openxmlformats.org/presentationml/2006/ole">
            <mc:AlternateContent xmlns:mc="http://schemas.openxmlformats.org/markup-compatibility/2006">
              <mc:Choice xmlns:v="urn:schemas-microsoft-com:vml" Requires="v">
                <p:oleObj spid="_x0000_s1141" name="Drawing" r:id="rId4" imgW="13935031" imgH="5876005" progId="GstarCAD.Drawing.19">
                  <p:embed/>
                </p:oleObj>
              </mc:Choice>
              <mc:Fallback>
                <p:oleObj name="Drawing" r:id="rId4" imgW="13935031" imgH="5876005" progId="GstarCAD.Drawing.19">
                  <p:embed/>
                  <p:pic>
                    <p:nvPicPr>
                      <p:cNvPr id="0" name=""/>
                      <p:cNvPicPr/>
                      <p:nvPr/>
                    </p:nvPicPr>
                    <p:blipFill>
                      <a:blip r:embed="rId5"/>
                      <a:stretch>
                        <a:fillRect/>
                      </a:stretch>
                    </p:blipFill>
                    <p:spPr>
                      <a:xfrm>
                        <a:off x="1524000" y="2143125"/>
                        <a:ext cx="829599" cy="349771"/>
                      </a:xfrm>
                      <a:prstGeom prst="rect">
                        <a:avLst/>
                      </a:prstGeom>
                    </p:spPr>
                  </p:pic>
                </p:oleObj>
              </mc:Fallback>
            </mc:AlternateContent>
          </a:graphicData>
        </a:graphic>
      </p:graphicFrame>
      <p:sp>
        <p:nvSpPr>
          <p:cNvPr id="10" name="Dikdörtgen 9"/>
          <p:cNvSpPr/>
          <p:nvPr/>
        </p:nvSpPr>
        <p:spPr>
          <a:xfrm>
            <a:off x="3851920" y="260648"/>
            <a:ext cx="4608512" cy="830997"/>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PROJE AŞAMASINDA EKSİKLER</a:t>
            </a: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1860395"/>
            <a:ext cx="4055913" cy="488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4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412777"/>
            <a:ext cx="4104456" cy="4893647"/>
          </a:xfrm>
          <a:prstGeom prst="rect">
            <a:avLst/>
          </a:prstGeom>
        </p:spPr>
        <p:txBody>
          <a:bodyPr wrap="square">
            <a:spAutoFit/>
          </a:bodyPr>
          <a:lstStyle/>
          <a:p>
            <a:pPr marL="342900" indent="-342900">
              <a:buFont typeface="Arial" panose="020B0604020202020204" pitchFamily="34" charset="0"/>
              <a:buChar char="•"/>
            </a:pPr>
            <a:r>
              <a:rPr lang="tr-TR" sz="2400" b="1" dirty="0"/>
              <a:t>TAKS-KAKS hesap tablosu hazırlanmadır.</a:t>
            </a:r>
          </a:p>
          <a:p>
            <a:pPr marL="342900" indent="-342900">
              <a:buFont typeface="Arial" panose="020B0604020202020204" pitchFamily="34" charset="0"/>
              <a:buChar char="•"/>
            </a:pPr>
            <a:r>
              <a:rPr lang="tr-TR" sz="2400" b="1" dirty="0"/>
              <a:t>Otopark hesabı (bahçede tanzim edilmiş ise vaziyet planında yeri ve manevra planları)</a:t>
            </a:r>
          </a:p>
          <a:p>
            <a:pPr marL="342900" indent="-342900">
              <a:buFont typeface="Arial" panose="020B0604020202020204" pitchFamily="34" charset="0"/>
              <a:buChar char="•"/>
            </a:pPr>
            <a:r>
              <a:rPr lang="tr-TR" sz="2400" b="1" dirty="0"/>
              <a:t>Sığınak hesabı,</a:t>
            </a:r>
          </a:p>
          <a:p>
            <a:pPr marL="342900" indent="-342900">
              <a:buFont typeface="Arial" panose="020B0604020202020204" pitchFamily="34" charset="0"/>
              <a:buChar char="•"/>
            </a:pPr>
            <a:r>
              <a:rPr lang="tr-TR" sz="2400" b="1" dirty="0"/>
              <a:t>Ağaç hesabı,</a:t>
            </a:r>
          </a:p>
          <a:p>
            <a:pPr marL="342900" indent="-342900">
              <a:buFont typeface="Arial" panose="020B0604020202020204" pitchFamily="34" charset="0"/>
              <a:buChar char="•"/>
            </a:pPr>
            <a:r>
              <a:rPr lang="tr-TR" sz="2400" b="1" dirty="0"/>
              <a:t>Kat Mülkiyeti hesap tablosu   </a:t>
            </a:r>
          </a:p>
          <a:p>
            <a:pPr marL="342900" indent="-342900">
              <a:buFont typeface="Arial" panose="020B0604020202020204" pitchFamily="34" charset="0"/>
              <a:buChar char="•"/>
            </a:pPr>
            <a:r>
              <a:rPr lang="tr-TR" sz="2400" b="1" dirty="0"/>
              <a:t> TKGM 2017/6 Genelge ve 28.12.2018/4214157 sayılı yazıya göre (net ve bürüt alanlar)</a:t>
            </a:r>
          </a:p>
        </p:txBody>
      </p:sp>
      <p:sp>
        <p:nvSpPr>
          <p:cNvPr id="10" name="Dikdörtgen 9"/>
          <p:cNvSpPr/>
          <p:nvPr/>
        </p:nvSpPr>
        <p:spPr>
          <a:xfrm>
            <a:off x="3851920" y="260648"/>
            <a:ext cx="4608512" cy="584775"/>
          </a:xfrm>
          <a:prstGeom prst="rect">
            <a:avLst/>
          </a:prstGeom>
        </p:spPr>
        <p:txBody>
          <a:bodyPr wrap="square">
            <a:spAutoFit/>
          </a:bodyPr>
          <a:lstStyle/>
          <a:p>
            <a:pPr algn="ctr"/>
            <a:r>
              <a:rPr lang="tr-TR" sz="32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PROJE AŞAMASINDA;</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171" y="1412776"/>
            <a:ext cx="3687229" cy="2192064"/>
          </a:xfrm>
          <a:prstGeom prst="rect">
            <a:avLst/>
          </a:prstGeom>
        </p:spPr>
      </p:pic>
      <p:pic>
        <p:nvPicPr>
          <p:cNvPr id="2050" name="Picture 2" descr="SIĞINAK YÖNETMELİĞ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05064"/>
            <a:ext cx="3817184" cy="21425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Etiketlenen görsel: Ağaç fotoğrafları fotoğrafları - Lavinya.Net Galeri"/>
          <p:cNvSpPr>
            <a:spLocks noChangeAspect="1" noChangeArrowheads="1"/>
          </p:cNvSpPr>
          <p:nvPr/>
        </p:nvSpPr>
        <p:spPr bwMode="auto">
          <a:xfrm>
            <a:off x="155574" y="-144463"/>
            <a:ext cx="549125" cy="5491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38935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3851920" y="260648"/>
            <a:ext cx="4608512" cy="584775"/>
          </a:xfrm>
          <a:prstGeom prst="rect">
            <a:avLst/>
          </a:prstGeom>
        </p:spPr>
        <p:txBody>
          <a:bodyPr wrap="square">
            <a:spAutoFit/>
          </a:bodyPr>
          <a:lstStyle/>
          <a:p>
            <a:pPr algn="ctr"/>
            <a:r>
              <a:rPr lang="tr-TR" sz="3200" b="1"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PROJE AŞAMASINDA;</a:t>
            </a:r>
          </a:p>
        </p:txBody>
      </p:sp>
      <p:sp>
        <p:nvSpPr>
          <p:cNvPr id="4" name="AutoShape 4" descr="Etiketlenen görsel: Ağaç fotoğrafları fotoğrafları - Lavinya.Net Galeri"/>
          <p:cNvSpPr>
            <a:spLocks noChangeAspect="1" noChangeArrowheads="1"/>
          </p:cNvSpPr>
          <p:nvPr/>
        </p:nvSpPr>
        <p:spPr bwMode="auto">
          <a:xfrm>
            <a:off x="155574" y="-144463"/>
            <a:ext cx="549125" cy="5491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5" name="Nesne 4"/>
          <p:cNvGraphicFramePr>
            <a:graphicFrameLocks noChangeAspect="1"/>
          </p:cNvGraphicFramePr>
          <p:nvPr>
            <p:extLst>
              <p:ext uri="{D42A27DB-BD31-4B8C-83A1-F6EECF244321}">
                <p14:modId xmlns:p14="http://schemas.microsoft.com/office/powerpoint/2010/main" val="2662337141"/>
              </p:ext>
            </p:extLst>
          </p:nvPr>
        </p:nvGraphicFramePr>
        <p:xfrm>
          <a:off x="1748259" y="1097723"/>
          <a:ext cx="4767957" cy="5643645"/>
        </p:xfrm>
        <a:graphic>
          <a:graphicData uri="http://schemas.openxmlformats.org/presentationml/2006/ole">
            <mc:AlternateContent xmlns:mc="http://schemas.openxmlformats.org/markup-compatibility/2006">
              <mc:Choice xmlns:v="urn:schemas-microsoft-com:vml" Requires="v">
                <p:oleObj spid="_x0000_s2081"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1748259" y="1097723"/>
                        <a:ext cx="4767957" cy="5643645"/>
                      </a:xfrm>
                      <a:prstGeom prst="rect">
                        <a:avLst/>
                      </a:prstGeom>
                    </p:spPr>
                  </p:pic>
                </p:oleObj>
              </mc:Fallback>
            </mc:AlternateContent>
          </a:graphicData>
        </a:graphic>
      </p:graphicFrame>
    </p:spTree>
    <p:extLst>
      <p:ext uri="{BB962C8B-B14F-4D97-AF65-F5344CB8AC3E}">
        <p14:creationId xmlns:p14="http://schemas.microsoft.com/office/powerpoint/2010/main" val="20969105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4056</TotalTime>
  <Words>2178</Words>
  <Application>Microsoft Office PowerPoint</Application>
  <PresentationFormat>Ekran Gösterisi (4:3)</PresentationFormat>
  <Paragraphs>387</Paragraphs>
  <Slides>34</Slides>
  <Notes>34</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2</vt:i4>
      </vt:variant>
      <vt:variant>
        <vt:lpstr>Slayt Başlıkları</vt:lpstr>
      </vt:variant>
      <vt:variant>
        <vt:i4>34</vt:i4>
      </vt:variant>
    </vt:vector>
  </HeadingPairs>
  <TitlesOfParts>
    <vt:vector size="48" baseType="lpstr">
      <vt:lpstr>Arial</vt:lpstr>
      <vt:lpstr>Calibri</vt:lpstr>
      <vt:lpstr>Cambria</vt:lpstr>
      <vt:lpstr>Century Gothic</vt:lpstr>
      <vt:lpstr>inherit</vt:lpstr>
      <vt:lpstr>Segoe UI</vt:lpstr>
      <vt:lpstr>Tahoma</vt:lpstr>
      <vt:lpstr>Times New Roman</vt:lpstr>
      <vt:lpstr>Verdana</vt:lpstr>
      <vt:lpstr>Vivaldi</vt:lpstr>
      <vt:lpstr>Wingdings</vt:lpstr>
      <vt:lpstr>Ofis Teması</vt:lpstr>
      <vt:lpstr>Drawing</vt:lpstr>
      <vt:lpstr>PDF</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Özge Alparslan</dc:creator>
  <cp:lastModifiedBy>Gulay Cintiriz Tozacan</cp:lastModifiedBy>
  <cp:revision>258</cp:revision>
  <cp:lastPrinted>2022-03-14T06:51:52Z</cp:lastPrinted>
  <dcterms:created xsi:type="dcterms:W3CDTF">2017-09-29T08:45:06Z</dcterms:created>
  <dcterms:modified xsi:type="dcterms:W3CDTF">2022-03-21T07:50:54Z</dcterms:modified>
</cp:coreProperties>
</file>