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583" r:id="rId2"/>
    <p:sldId id="336" r:id="rId3"/>
    <p:sldId id="265" r:id="rId4"/>
    <p:sldId id="259" r:id="rId5"/>
    <p:sldId id="337" r:id="rId6"/>
    <p:sldId id="297" r:id="rId7"/>
    <p:sldId id="274" r:id="rId8"/>
    <p:sldId id="275" r:id="rId9"/>
    <p:sldId id="276" r:id="rId10"/>
    <p:sldId id="286" r:id="rId11"/>
    <p:sldId id="287" r:id="rId12"/>
    <p:sldId id="288" r:id="rId13"/>
    <p:sldId id="289" r:id="rId14"/>
    <p:sldId id="290" r:id="rId15"/>
    <p:sldId id="291" r:id="rId16"/>
    <p:sldId id="292" r:id="rId17"/>
    <p:sldId id="293" r:id="rId18"/>
    <p:sldId id="294" r:id="rId19"/>
    <p:sldId id="295" r:id="rId20"/>
    <p:sldId id="296" r:id="rId21"/>
    <p:sldId id="313" r:id="rId22"/>
    <p:sldId id="314" r:id="rId23"/>
    <p:sldId id="315" r:id="rId24"/>
    <p:sldId id="316" r:id="rId25"/>
    <p:sldId id="317" r:id="rId26"/>
    <p:sldId id="318" r:id="rId27"/>
    <p:sldId id="319" r:id="rId28"/>
    <p:sldId id="323" r:id="rId29"/>
    <p:sldId id="324" r:id="rId30"/>
    <p:sldId id="325" r:id="rId31"/>
    <p:sldId id="327" r:id="rId32"/>
    <p:sldId id="335" r:id="rId33"/>
    <p:sldId id="329" r:id="rId34"/>
    <p:sldId id="263" r:id="rId35"/>
  </p:sldIdLst>
  <p:sldSz cx="9902825"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95"/>
    <p:restoredTop sz="94691"/>
  </p:normalViewPr>
  <p:slideViewPr>
    <p:cSldViewPr snapToGrid="0" snapToObjects="1">
      <p:cViewPr varScale="1">
        <p:scale>
          <a:sx n="82" d="100"/>
          <a:sy n="82" d="100"/>
        </p:scale>
        <p:origin x="1668" y="84"/>
      </p:cViewPr>
      <p:guideLst>
        <p:guide orient="horz" pos="2160"/>
        <p:guide pos="311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712" y="2130426"/>
            <a:ext cx="8417401" cy="1470025"/>
          </a:xfrm>
        </p:spPr>
        <p:txBody>
          <a:bodyPr/>
          <a:lstStyle/>
          <a:p>
            <a:r>
              <a:rPr lang="tr-TR"/>
              <a:t>Click to edit Master title style</a:t>
            </a:r>
            <a:endParaRPr lang="en-US"/>
          </a:p>
        </p:txBody>
      </p:sp>
      <p:sp>
        <p:nvSpPr>
          <p:cNvPr id="3" name="Subtitle 2"/>
          <p:cNvSpPr>
            <a:spLocks noGrp="1"/>
          </p:cNvSpPr>
          <p:nvPr>
            <p:ph type="subTitle" idx="1"/>
          </p:nvPr>
        </p:nvSpPr>
        <p:spPr>
          <a:xfrm>
            <a:off x="1485424" y="3886200"/>
            <a:ext cx="69319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Click to edit Master subtitle style</a:t>
            </a:r>
            <a:endParaRPr lang="en-US"/>
          </a:p>
        </p:txBody>
      </p:sp>
      <p:sp>
        <p:nvSpPr>
          <p:cNvPr id="4" name="Date Placeholder 3"/>
          <p:cNvSpPr>
            <a:spLocks noGrp="1"/>
          </p:cNvSpPr>
          <p:nvPr>
            <p:ph type="dt" sz="half" idx="10"/>
          </p:nvPr>
        </p:nvSpPr>
        <p:spPr/>
        <p:txBody>
          <a:bodyPr/>
          <a:lstStyle/>
          <a:p>
            <a:fld id="{1028A73E-2174-AA44-AE64-F85365C2ADF9}" type="datetimeFigureOut">
              <a:rPr lang="en-US" smtClean="0"/>
              <a:pPr/>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A9FBF-95F4-804E-B7C5-966F186FE180}" type="slidenum">
              <a:rPr lang="en-US" smtClean="0"/>
              <a:pPr/>
              <a:t>‹#›</a:t>
            </a:fld>
            <a:endParaRPr lang="en-US"/>
          </a:p>
        </p:txBody>
      </p:sp>
    </p:spTree>
    <p:extLst>
      <p:ext uri="{BB962C8B-B14F-4D97-AF65-F5344CB8AC3E}">
        <p14:creationId xmlns:p14="http://schemas.microsoft.com/office/powerpoint/2010/main" val="2717322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1028A73E-2174-AA44-AE64-F85365C2ADF9}" type="datetimeFigureOut">
              <a:rPr lang="en-US" smtClean="0"/>
              <a:pPr/>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A9FBF-95F4-804E-B7C5-966F186FE180}" type="slidenum">
              <a:rPr lang="en-US" smtClean="0"/>
              <a:pPr/>
              <a:t>‹#›</a:t>
            </a:fld>
            <a:endParaRPr lang="en-US"/>
          </a:p>
        </p:txBody>
      </p:sp>
    </p:spTree>
    <p:extLst>
      <p:ext uri="{BB962C8B-B14F-4D97-AF65-F5344CB8AC3E}">
        <p14:creationId xmlns:p14="http://schemas.microsoft.com/office/powerpoint/2010/main" val="12612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6125" y="274639"/>
            <a:ext cx="2412094" cy="5851525"/>
          </a:xfrm>
        </p:spPr>
        <p:txBody>
          <a:bodyPr vert="eaVert"/>
          <a:lstStyle/>
          <a:p>
            <a:r>
              <a:rPr lang="tr-TR"/>
              <a:t>Click to edit Master title style</a:t>
            </a:r>
            <a:endParaRPr lang="en-US"/>
          </a:p>
        </p:txBody>
      </p:sp>
      <p:sp>
        <p:nvSpPr>
          <p:cNvPr id="3" name="Vertical Text Placeholder 2"/>
          <p:cNvSpPr>
            <a:spLocks noGrp="1"/>
          </p:cNvSpPr>
          <p:nvPr>
            <p:ph type="body" orient="vert" idx="1"/>
          </p:nvPr>
        </p:nvSpPr>
        <p:spPr>
          <a:xfrm>
            <a:off x="536404" y="274639"/>
            <a:ext cx="7074675" cy="5851525"/>
          </a:xfrm>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1028A73E-2174-AA44-AE64-F85365C2ADF9}" type="datetimeFigureOut">
              <a:rPr lang="en-US" smtClean="0"/>
              <a:pPr/>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A9FBF-95F4-804E-B7C5-966F186FE180}" type="slidenum">
              <a:rPr lang="en-US" smtClean="0"/>
              <a:pPr/>
              <a:t>‹#›</a:t>
            </a:fld>
            <a:endParaRPr lang="en-US"/>
          </a:p>
        </p:txBody>
      </p:sp>
    </p:spTree>
    <p:extLst>
      <p:ext uri="{BB962C8B-B14F-4D97-AF65-F5344CB8AC3E}">
        <p14:creationId xmlns:p14="http://schemas.microsoft.com/office/powerpoint/2010/main" val="1472068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aşlık Slaydı">
    <p:spTree>
      <p:nvGrpSpPr>
        <p:cNvPr id="1" name=""/>
        <p:cNvGrpSpPr/>
        <p:nvPr/>
      </p:nvGrpSpPr>
      <p:grpSpPr>
        <a:xfrm>
          <a:off x="0" y="0"/>
          <a:ext cx="0" cy="0"/>
          <a:chOff x="0" y="0"/>
          <a:chExt cx="0" cy="0"/>
        </a:xfrm>
      </p:grpSpPr>
      <p:sp>
        <p:nvSpPr>
          <p:cNvPr id="10" name="Rectangle 9"/>
          <p:cNvSpPr/>
          <p:nvPr/>
        </p:nvSpPr>
        <p:spPr>
          <a:xfrm>
            <a:off x="1" y="766609"/>
            <a:ext cx="9902824" cy="37016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9902825"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371356" y="4960137"/>
            <a:ext cx="6313051" cy="1463040"/>
          </a:xfrm>
        </p:spPr>
        <p:txBody>
          <a:bodyPr anchor="ctr">
            <a:normAutofit/>
          </a:bodyPr>
          <a:lstStyle>
            <a:lvl1pPr algn="r">
              <a:defRPr sz="4061" spc="162" baseline="0"/>
            </a:lvl1pPr>
          </a:lstStyle>
          <a:p>
            <a:r>
              <a:rPr lang="tr-TR" dirty="0"/>
              <a:t>Asıl başlık stilini düzenlemek </a:t>
            </a:r>
            <a:r>
              <a:rPr lang="tr-TR" dirty="0" err="1"/>
              <a:t>çin</a:t>
            </a:r>
            <a:r>
              <a:rPr lang="tr-TR" dirty="0"/>
              <a:t> tıklayın</a:t>
            </a:r>
            <a:endParaRPr lang="en-US" dirty="0"/>
          </a:p>
        </p:txBody>
      </p:sp>
      <p:sp>
        <p:nvSpPr>
          <p:cNvPr id="3" name="Subtitle 2"/>
          <p:cNvSpPr>
            <a:spLocks noGrp="1"/>
          </p:cNvSpPr>
          <p:nvPr>
            <p:ph type="subTitle" idx="1"/>
          </p:nvPr>
        </p:nvSpPr>
        <p:spPr>
          <a:xfrm>
            <a:off x="6993870" y="4960137"/>
            <a:ext cx="2599492" cy="1463040"/>
          </a:xfrm>
        </p:spPr>
        <p:txBody>
          <a:bodyPr lIns="91440" rIns="91440" anchor="ctr">
            <a:normAutofit/>
          </a:bodyPr>
          <a:lstStyle>
            <a:lvl1pPr marL="0" indent="0" algn="l">
              <a:lnSpc>
                <a:spcPct val="100000"/>
              </a:lnSpc>
              <a:spcBef>
                <a:spcPts val="0"/>
              </a:spcBef>
              <a:buNone/>
              <a:defRPr sz="1462">
                <a:solidFill>
                  <a:schemeClr val="tx1">
                    <a:lumMod val="95000"/>
                    <a:lumOff val="5000"/>
                  </a:schemeClr>
                </a:solidFill>
              </a:defRPr>
            </a:lvl1pPr>
            <a:lvl2pPr marL="371338" indent="0" algn="ctr">
              <a:buNone/>
              <a:defRPr sz="1462"/>
            </a:lvl2pPr>
            <a:lvl3pPr marL="742676" indent="0" algn="ctr">
              <a:buNone/>
              <a:defRPr sz="1462"/>
            </a:lvl3pPr>
            <a:lvl4pPr marL="1114014" indent="0" algn="ctr">
              <a:buNone/>
              <a:defRPr sz="1462"/>
            </a:lvl4pPr>
            <a:lvl5pPr marL="1485351" indent="0" algn="ctr">
              <a:buNone/>
              <a:defRPr sz="1462"/>
            </a:lvl5pPr>
            <a:lvl6pPr marL="1856689" indent="0" algn="ctr">
              <a:buNone/>
              <a:defRPr sz="1462"/>
            </a:lvl6pPr>
            <a:lvl7pPr marL="2228027" indent="0" algn="ctr">
              <a:buNone/>
              <a:defRPr sz="1462"/>
            </a:lvl7pPr>
            <a:lvl8pPr marL="2599365" indent="0" algn="ctr">
              <a:buNone/>
              <a:defRPr sz="1462"/>
            </a:lvl8pPr>
            <a:lvl9pPr marL="2970703" indent="0" algn="ctr">
              <a:buNone/>
              <a:defRPr sz="1462"/>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lvl1pPr algn="l">
              <a:defRPr/>
            </a:lvl1pPr>
          </a:lstStyle>
          <a:p>
            <a:fld id="{E0E3738E-94B0-4427-B06E-CBE4EB3B6CFE}" type="datetimeFigureOut">
              <a:rPr lang="en-GB" smtClean="0"/>
              <a:t>23/05/2022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BE8BD8-4392-468B-A036-4301156939E2}" type="slidenum">
              <a:rPr lang="en-GB" smtClean="0"/>
              <a:t>‹#›</a:t>
            </a:fld>
            <a:endParaRPr lang="en-GB"/>
          </a:p>
        </p:txBody>
      </p:sp>
      <p:cxnSp>
        <p:nvCxnSpPr>
          <p:cNvPr id="8" name="Straight Connector 7"/>
          <p:cNvCxnSpPr/>
          <p:nvPr/>
        </p:nvCxnSpPr>
        <p:spPr>
          <a:xfrm flipV="1">
            <a:off x="6812126"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Dikdörtgen 8">
            <a:extLst>
              <a:ext uri="{FF2B5EF4-FFF2-40B4-BE49-F238E27FC236}">
                <a16:creationId xmlns:a16="http://schemas.microsoft.com/office/drawing/2014/main" id="{367E2F52-89C9-4DAF-A27A-B64C536CFA9A}"/>
              </a:ext>
            </a:extLst>
          </p:cNvPr>
          <p:cNvSpPr/>
          <p:nvPr userDrawn="1"/>
        </p:nvSpPr>
        <p:spPr>
          <a:xfrm>
            <a:off x="-1" y="-1427"/>
            <a:ext cx="9902826" cy="859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2"/>
          </a:p>
        </p:txBody>
      </p:sp>
      <p:sp>
        <p:nvSpPr>
          <p:cNvPr id="7" name="Metin kutusu 6">
            <a:extLst>
              <a:ext uri="{FF2B5EF4-FFF2-40B4-BE49-F238E27FC236}">
                <a16:creationId xmlns:a16="http://schemas.microsoft.com/office/drawing/2014/main" id="{3140E91F-D41A-48AB-9B97-C406EE317A00}"/>
              </a:ext>
            </a:extLst>
          </p:cNvPr>
          <p:cNvSpPr txBox="1"/>
          <p:nvPr userDrawn="1"/>
        </p:nvSpPr>
        <p:spPr>
          <a:xfrm>
            <a:off x="2778023" y="1299991"/>
            <a:ext cx="863950" cy="317331"/>
          </a:xfrm>
          <a:prstGeom prst="rect">
            <a:avLst/>
          </a:prstGeom>
          <a:noFill/>
        </p:spPr>
        <p:txBody>
          <a:bodyPr wrap="square" rtlCol="0">
            <a:spAutoFit/>
          </a:bodyPr>
          <a:lstStyle/>
          <a:p>
            <a:endParaRPr lang="en-GB" sz="1462" dirty="0"/>
          </a:p>
        </p:txBody>
      </p:sp>
      <p:pic>
        <p:nvPicPr>
          <p:cNvPr id="22" name="Resim 21">
            <a:extLst>
              <a:ext uri="{FF2B5EF4-FFF2-40B4-BE49-F238E27FC236}">
                <a16:creationId xmlns:a16="http://schemas.microsoft.com/office/drawing/2014/main" id="{03D0AF3C-A2D0-4493-BC83-709B89EA6C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89" y="125384"/>
            <a:ext cx="1664392" cy="618878"/>
          </a:xfrm>
          <a:prstGeom prst="rect">
            <a:avLst/>
          </a:prstGeom>
        </p:spPr>
      </p:pic>
    </p:spTree>
    <p:extLst>
      <p:ext uri="{BB962C8B-B14F-4D97-AF65-F5344CB8AC3E}">
        <p14:creationId xmlns:p14="http://schemas.microsoft.com/office/powerpoint/2010/main" val="30238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idx="1"/>
          </p:nvPr>
        </p:nvSpPr>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1028A73E-2174-AA44-AE64-F85365C2ADF9}" type="datetimeFigureOut">
              <a:rPr lang="en-US" smtClean="0"/>
              <a:pPr/>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A9FBF-95F4-804E-B7C5-966F186FE180}" type="slidenum">
              <a:rPr lang="en-US" smtClean="0"/>
              <a:pPr/>
              <a:t>‹#›</a:t>
            </a:fld>
            <a:endParaRPr lang="en-US"/>
          </a:p>
        </p:txBody>
      </p:sp>
    </p:spTree>
    <p:extLst>
      <p:ext uri="{BB962C8B-B14F-4D97-AF65-F5344CB8AC3E}">
        <p14:creationId xmlns:p14="http://schemas.microsoft.com/office/powerpoint/2010/main" val="1265281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255" y="4406901"/>
            <a:ext cx="8417401" cy="1362075"/>
          </a:xfrm>
        </p:spPr>
        <p:txBody>
          <a:bodyPr anchor="t"/>
          <a:lstStyle>
            <a:lvl1pPr algn="l">
              <a:defRPr sz="4000" b="1" cap="all"/>
            </a:lvl1pPr>
          </a:lstStyle>
          <a:p>
            <a:r>
              <a:rPr lang="tr-TR"/>
              <a:t>Click to edit Master title style</a:t>
            </a:r>
            <a:endParaRPr lang="en-US"/>
          </a:p>
        </p:txBody>
      </p:sp>
      <p:sp>
        <p:nvSpPr>
          <p:cNvPr id="3" name="Text Placeholder 2"/>
          <p:cNvSpPr>
            <a:spLocks noGrp="1"/>
          </p:cNvSpPr>
          <p:nvPr>
            <p:ph type="body" idx="1"/>
          </p:nvPr>
        </p:nvSpPr>
        <p:spPr>
          <a:xfrm>
            <a:off x="782255" y="2906713"/>
            <a:ext cx="84174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Click to edit Master text styles</a:t>
            </a:r>
          </a:p>
        </p:txBody>
      </p:sp>
      <p:sp>
        <p:nvSpPr>
          <p:cNvPr id="4" name="Date Placeholder 3"/>
          <p:cNvSpPr>
            <a:spLocks noGrp="1"/>
          </p:cNvSpPr>
          <p:nvPr>
            <p:ph type="dt" sz="half" idx="10"/>
          </p:nvPr>
        </p:nvSpPr>
        <p:spPr/>
        <p:txBody>
          <a:bodyPr/>
          <a:lstStyle/>
          <a:p>
            <a:fld id="{1028A73E-2174-AA44-AE64-F85365C2ADF9}" type="datetimeFigureOut">
              <a:rPr lang="en-US" smtClean="0"/>
              <a:pPr/>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A9FBF-95F4-804E-B7C5-966F186FE180}" type="slidenum">
              <a:rPr lang="en-US" smtClean="0"/>
              <a:pPr/>
              <a:t>‹#›</a:t>
            </a:fld>
            <a:endParaRPr lang="en-US"/>
          </a:p>
        </p:txBody>
      </p:sp>
    </p:spTree>
    <p:extLst>
      <p:ext uri="{BB962C8B-B14F-4D97-AF65-F5344CB8AC3E}">
        <p14:creationId xmlns:p14="http://schemas.microsoft.com/office/powerpoint/2010/main" val="1727380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sz="half" idx="1"/>
          </p:nvPr>
        </p:nvSpPr>
        <p:spPr>
          <a:xfrm>
            <a:off x="536404" y="1600201"/>
            <a:ext cx="474338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Content Placeholder 3"/>
          <p:cNvSpPr>
            <a:spLocks noGrp="1"/>
          </p:cNvSpPr>
          <p:nvPr>
            <p:ph sz="half" idx="2"/>
          </p:nvPr>
        </p:nvSpPr>
        <p:spPr>
          <a:xfrm>
            <a:off x="5444835" y="1600201"/>
            <a:ext cx="47433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Date Placeholder 4"/>
          <p:cNvSpPr>
            <a:spLocks noGrp="1"/>
          </p:cNvSpPr>
          <p:nvPr>
            <p:ph type="dt" sz="half" idx="10"/>
          </p:nvPr>
        </p:nvSpPr>
        <p:spPr/>
        <p:txBody>
          <a:bodyPr/>
          <a:lstStyle/>
          <a:p>
            <a:fld id="{1028A73E-2174-AA44-AE64-F85365C2ADF9}" type="datetimeFigureOut">
              <a:rPr lang="en-US" smtClean="0"/>
              <a:pPr/>
              <a:t>5/23/2022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A9FBF-95F4-804E-B7C5-966F186FE180}" type="slidenum">
              <a:rPr lang="en-US" smtClean="0"/>
              <a:pPr/>
              <a:t>‹#›</a:t>
            </a:fld>
            <a:endParaRPr lang="en-US"/>
          </a:p>
        </p:txBody>
      </p:sp>
    </p:spTree>
    <p:extLst>
      <p:ext uri="{BB962C8B-B14F-4D97-AF65-F5344CB8AC3E}">
        <p14:creationId xmlns:p14="http://schemas.microsoft.com/office/powerpoint/2010/main" val="159411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141" y="274638"/>
            <a:ext cx="8912543" cy="1143000"/>
          </a:xfrm>
        </p:spPr>
        <p:txBody>
          <a:bodyPr/>
          <a:lstStyle>
            <a:lvl1pPr>
              <a:defRPr/>
            </a:lvl1pPr>
          </a:lstStyle>
          <a:p>
            <a:r>
              <a:rPr lang="tr-TR"/>
              <a:t>Click to edit Master title style</a:t>
            </a:r>
            <a:endParaRPr lang="en-US"/>
          </a:p>
        </p:txBody>
      </p:sp>
      <p:sp>
        <p:nvSpPr>
          <p:cNvPr id="3" name="Text Placeholder 2"/>
          <p:cNvSpPr>
            <a:spLocks noGrp="1"/>
          </p:cNvSpPr>
          <p:nvPr>
            <p:ph type="body" idx="1"/>
          </p:nvPr>
        </p:nvSpPr>
        <p:spPr>
          <a:xfrm>
            <a:off x="495141" y="1535113"/>
            <a:ext cx="43754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4" name="Content Placeholder 3"/>
          <p:cNvSpPr>
            <a:spLocks noGrp="1"/>
          </p:cNvSpPr>
          <p:nvPr>
            <p:ph sz="half" idx="2"/>
          </p:nvPr>
        </p:nvSpPr>
        <p:spPr>
          <a:xfrm>
            <a:off x="495141" y="2174875"/>
            <a:ext cx="43754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Text Placeholder 4"/>
          <p:cNvSpPr>
            <a:spLocks noGrp="1"/>
          </p:cNvSpPr>
          <p:nvPr>
            <p:ph type="body" sz="quarter" idx="3"/>
          </p:nvPr>
        </p:nvSpPr>
        <p:spPr>
          <a:xfrm>
            <a:off x="5030498" y="1535113"/>
            <a:ext cx="437718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6" name="Content Placeholder 5"/>
          <p:cNvSpPr>
            <a:spLocks noGrp="1"/>
          </p:cNvSpPr>
          <p:nvPr>
            <p:ph sz="quarter" idx="4"/>
          </p:nvPr>
        </p:nvSpPr>
        <p:spPr>
          <a:xfrm>
            <a:off x="5030498" y="2174875"/>
            <a:ext cx="437718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7" name="Date Placeholder 6"/>
          <p:cNvSpPr>
            <a:spLocks noGrp="1"/>
          </p:cNvSpPr>
          <p:nvPr>
            <p:ph type="dt" sz="half" idx="10"/>
          </p:nvPr>
        </p:nvSpPr>
        <p:spPr/>
        <p:txBody>
          <a:bodyPr/>
          <a:lstStyle/>
          <a:p>
            <a:fld id="{1028A73E-2174-AA44-AE64-F85365C2ADF9}" type="datetimeFigureOut">
              <a:rPr lang="en-US" smtClean="0"/>
              <a:pPr/>
              <a:t>5/23/2022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8A9FBF-95F4-804E-B7C5-966F186FE180}" type="slidenum">
              <a:rPr lang="en-US" smtClean="0"/>
              <a:pPr/>
              <a:t>‹#›</a:t>
            </a:fld>
            <a:endParaRPr lang="en-US"/>
          </a:p>
        </p:txBody>
      </p:sp>
    </p:spTree>
    <p:extLst>
      <p:ext uri="{BB962C8B-B14F-4D97-AF65-F5344CB8AC3E}">
        <p14:creationId xmlns:p14="http://schemas.microsoft.com/office/powerpoint/2010/main" val="232997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Date Placeholder 2"/>
          <p:cNvSpPr>
            <a:spLocks noGrp="1"/>
          </p:cNvSpPr>
          <p:nvPr>
            <p:ph type="dt" sz="half" idx="10"/>
          </p:nvPr>
        </p:nvSpPr>
        <p:spPr/>
        <p:txBody>
          <a:bodyPr/>
          <a:lstStyle/>
          <a:p>
            <a:fld id="{1028A73E-2174-AA44-AE64-F85365C2ADF9}" type="datetimeFigureOut">
              <a:rPr lang="en-US" smtClean="0"/>
              <a:pPr/>
              <a:t>5/23/2022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8A9FBF-95F4-804E-B7C5-966F186FE180}" type="slidenum">
              <a:rPr lang="en-US" smtClean="0"/>
              <a:pPr/>
              <a:t>‹#›</a:t>
            </a:fld>
            <a:endParaRPr lang="en-US"/>
          </a:p>
        </p:txBody>
      </p:sp>
    </p:spTree>
    <p:extLst>
      <p:ext uri="{BB962C8B-B14F-4D97-AF65-F5344CB8AC3E}">
        <p14:creationId xmlns:p14="http://schemas.microsoft.com/office/powerpoint/2010/main" val="4189688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8A73E-2174-AA44-AE64-F85365C2ADF9}" type="datetimeFigureOut">
              <a:rPr lang="en-US" smtClean="0"/>
              <a:pPr/>
              <a:t>5/23/2022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8A9FBF-95F4-804E-B7C5-966F186FE180}" type="slidenum">
              <a:rPr lang="en-US" smtClean="0"/>
              <a:pPr/>
              <a:t>‹#›</a:t>
            </a:fld>
            <a:endParaRPr lang="en-US"/>
          </a:p>
        </p:txBody>
      </p:sp>
    </p:spTree>
    <p:extLst>
      <p:ext uri="{BB962C8B-B14F-4D97-AF65-F5344CB8AC3E}">
        <p14:creationId xmlns:p14="http://schemas.microsoft.com/office/powerpoint/2010/main" val="3629693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142" y="273050"/>
            <a:ext cx="3257961" cy="1162050"/>
          </a:xfrm>
        </p:spPr>
        <p:txBody>
          <a:bodyPr anchor="b"/>
          <a:lstStyle>
            <a:lvl1pPr algn="l">
              <a:defRPr sz="2000" b="1"/>
            </a:lvl1pPr>
          </a:lstStyle>
          <a:p>
            <a:r>
              <a:rPr lang="tr-TR"/>
              <a:t>Click to edit Master title style</a:t>
            </a:r>
            <a:endParaRPr lang="en-US"/>
          </a:p>
        </p:txBody>
      </p:sp>
      <p:sp>
        <p:nvSpPr>
          <p:cNvPr id="3" name="Content Placeholder 2"/>
          <p:cNvSpPr>
            <a:spLocks noGrp="1"/>
          </p:cNvSpPr>
          <p:nvPr>
            <p:ph idx="1"/>
          </p:nvPr>
        </p:nvSpPr>
        <p:spPr>
          <a:xfrm>
            <a:off x="3871730" y="273051"/>
            <a:ext cx="553595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Text Placeholder 3"/>
          <p:cNvSpPr>
            <a:spLocks noGrp="1"/>
          </p:cNvSpPr>
          <p:nvPr>
            <p:ph type="body" sz="half" idx="2"/>
          </p:nvPr>
        </p:nvSpPr>
        <p:spPr>
          <a:xfrm>
            <a:off x="495142" y="1435101"/>
            <a:ext cx="32579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Date Placeholder 4"/>
          <p:cNvSpPr>
            <a:spLocks noGrp="1"/>
          </p:cNvSpPr>
          <p:nvPr>
            <p:ph type="dt" sz="half" idx="10"/>
          </p:nvPr>
        </p:nvSpPr>
        <p:spPr/>
        <p:txBody>
          <a:bodyPr/>
          <a:lstStyle/>
          <a:p>
            <a:fld id="{1028A73E-2174-AA44-AE64-F85365C2ADF9}" type="datetimeFigureOut">
              <a:rPr lang="en-US" smtClean="0"/>
              <a:pPr/>
              <a:t>5/23/2022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A9FBF-95F4-804E-B7C5-966F186FE180}" type="slidenum">
              <a:rPr lang="en-US" smtClean="0"/>
              <a:pPr/>
              <a:t>‹#›</a:t>
            </a:fld>
            <a:endParaRPr lang="en-US"/>
          </a:p>
        </p:txBody>
      </p:sp>
    </p:spTree>
    <p:extLst>
      <p:ext uri="{BB962C8B-B14F-4D97-AF65-F5344CB8AC3E}">
        <p14:creationId xmlns:p14="http://schemas.microsoft.com/office/powerpoint/2010/main" val="1036282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023" y="4800600"/>
            <a:ext cx="5941695" cy="566738"/>
          </a:xfrm>
        </p:spPr>
        <p:txBody>
          <a:bodyPr anchor="b"/>
          <a:lstStyle>
            <a:lvl1pPr algn="l">
              <a:defRPr sz="2000" b="1"/>
            </a:lvl1pPr>
          </a:lstStyle>
          <a:p>
            <a:r>
              <a:rPr lang="tr-TR"/>
              <a:t>Click to edit Master title style</a:t>
            </a:r>
            <a:endParaRPr lang="en-US"/>
          </a:p>
        </p:txBody>
      </p:sp>
      <p:sp>
        <p:nvSpPr>
          <p:cNvPr id="3" name="Picture Placeholder 2"/>
          <p:cNvSpPr>
            <a:spLocks noGrp="1"/>
          </p:cNvSpPr>
          <p:nvPr>
            <p:ph type="pic" idx="1"/>
          </p:nvPr>
        </p:nvSpPr>
        <p:spPr>
          <a:xfrm>
            <a:off x="1941023" y="612775"/>
            <a:ext cx="59416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023" y="5367338"/>
            <a:ext cx="59416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Date Placeholder 4"/>
          <p:cNvSpPr>
            <a:spLocks noGrp="1"/>
          </p:cNvSpPr>
          <p:nvPr>
            <p:ph type="dt" sz="half" idx="10"/>
          </p:nvPr>
        </p:nvSpPr>
        <p:spPr/>
        <p:txBody>
          <a:bodyPr/>
          <a:lstStyle/>
          <a:p>
            <a:fld id="{1028A73E-2174-AA44-AE64-F85365C2ADF9}" type="datetimeFigureOut">
              <a:rPr lang="en-US" smtClean="0"/>
              <a:pPr/>
              <a:t>5/23/2022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A9FBF-95F4-804E-B7C5-966F186FE180}" type="slidenum">
              <a:rPr lang="en-US" smtClean="0"/>
              <a:pPr/>
              <a:t>‹#›</a:t>
            </a:fld>
            <a:endParaRPr lang="en-US"/>
          </a:p>
        </p:txBody>
      </p:sp>
    </p:spTree>
    <p:extLst>
      <p:ext uri="{BB962C8B-B14F-4D97-AF65-F5344CB8AC3E}">
        <p14:creationId xmlns:p14="http://schemas.microsoft.com/office/powerpoint/2010/main" val="2312520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141" y="274638"/>
            <a:ext cx="8912543" cy="1143000"/>
          </a:xfrm>
          <a:prstGeom prst="rect">
            <a:avLst/>
          </a:prstGeom>
        </p:spPr>
        <p:txBody>
          <a:bodyPr vert="horz" lIns="91440" tIns="45720" rIns="91440" bIns="45720" rtlCol="0" anchor="ctr">
            <a:normAutofit/>
          </a:bodyPr>
          <a:lstStyle/>
          <a:p>
            <a:r>
              <a:rPr lang="tr-TR"/>
              <a:t>Click to edit Master title style</a:t>
            </a:r>
            <a:endParaRPr lang="en-US"/>
          </a:p>
        </p:txBody>
      </p:sp>
      <p:sp>
        <p:nvSpPr>
          <p:cNvPr id="3" name="Text Placeholder 2"/>
          <p:cNvSpPr>
            <a:spLocks noGrp="1"/>
          </p:cNvSpPr>
          <p:nvPr>
            <p:ph type="body" idx="1"/>
          </p:nvPr>
        </p:nvSpPr>
        <p:spPr>
          <a:xfrm>
            <a:off x="495141" y="1600201"/>
            <a:ext cx="8912543" cy="4525963"/>
          </a:xfrm>
          <a:prstGeom prst="rect">
            <a:avLst/>
          </a:prstGeom>
        </p:spPr>
        <p:txBody>
          <a:bodyPr vert="horz" lIns="91440" tIns="45720" rIns="91440" bIns="45720" rtlCol="0">
            <a:normAutofit/>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2"/>
          </p:nvPr>
        </p:nvSpPr>
        <p:spPr>
          <a:xfrm>
            <a:off x="495141" y="6356351"/>
            <a:ext cx="23106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28A73E-2174-AA44-AE64-F85365C2ADF9}" type="datetimeFigureOut">
              <a:rPr lang="en-US" smtClean="0"/>
              <a:pPr/>
              <a:t>5/23/2022</a:t>
            </a:fld>
            <a:endParaRPr lang="en-US"/>
          </a:p>
        </p:txBody>
      </p:sp>
      <p:sp>
        <p:nvSpPr>
          <p:cNvPr id="5" name="Footer Placeholder 4"/>
          <p:cNvSpPr>
            <a:spLocks noGrp="1"/>
          </p:cNvSpPr>
          <p:nvPr>
            <p:ph type="ftr" sz="quarter" idx="3"/>
          </p:nvPr>
        </p:nvSpPr>
        <p:spPr>
          <a:xfrm>
            <a:off x="3383465" y="6356351"/>
            <a:ext cx="31358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7025" y="6356351"/>
            <a:ext cx="23106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A9FBF-95F4-804E-B7C5-966F186FE180}" type="slidenum">
              <a:rPr lang="en-US" smtClean="0"/>
              <a:pPr/>
              <a:t>‹#›</a:t>
            </a:fld>
            <a:endParaRPr lang="en-US"/>
          </a:p>
        </p:txBody>
      </p:sp>
      <p:pic>
        <p:nvPicPr>
          <p:cNvPr id="7" name="Picture 2">
            <a:extLst>
              <a:ext uri="{FF2B5EF4-FFF2-40B4-BE49-F238E27FC236}">
                <a16:creationId xmlns:a16="http://schemas.microsoft.com/office/drawing/2014/main" id="{D2CF8611-082B-A1A6-237A-C888C8098F88}"/>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1041" t="1540" r="74020" b="84878"/>
          <a:stretch/>
        </p:blipFill>
        <p:spPr>
          <a:xfrm>
            <a:off x="0" y="14127"/>
            <a:ext cx="2405100" cy="928782"/>
          </a:xfrm>
          <a:prstGeom prst="rect">
            <a:avLst/>
          </a:prstGeom>
        </p:spPr>
      </p:pic>
      <p:pic>
        <p:nvPicPr>
          <p:cNvPr id="8" name="Resim 7">
            <a:extLst>
              <a:ext uri="{FF2B5EF4-FFF2-40B4-BE49-F238E27FC236}">
                <a16:creationId xmlns:a16="http://schemas.microsoft.com/office/drawing/2014/main" id="{026CF615-AE13-350F-3C18-AE98DC88FEE8}"/>
              </a:ext>
            </a:extLst>
          </p:cNvPr>
          <p:cNvPicPr>
            <a:picLocks noChangeAspect="1"/>
          </p:cNvPicPr>
          <p:nvPr userDrawn="1"/>
        </p:nvPicPr>
        <p:blipFill>
          <a:blip r:embed="rId15"/>
          <a:stretch>
            <a:fillRect/>
          </a:stretch>
        </p:blipFill>
        <p:spPr>
          <a:xfrm>
            <a:off x="6848049" y="13285"/>
            <a:ext cx="3028950" cy="952500"/>
          </a:xfrm>
          <a:prstGeom prst="rect">
            <a:avLst/>
          </a:prstGeom>
        </p:spPr>
      </p:pic>
    </p:spTree>
    <p:extLst>
      <p:ext uri="{BB962C8B-B14F-4D97-AF65-F5344CB8AC3E}">
        <p14:creationId xmlns:p14="http://schemas.microsoft.com/office/powerpoint/2010/main" val="429165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4.xml"/><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A8B727B1-63B8-403E-912E-260E3F222B69}"/>
              </a:ext>
            </a:extLst>
          </p:cNvPr>
          <p:cNvSpPr>
            <a:spLocks noGrp="1" noChangeArrowheads="1"/>
          </p:cNvSpPr>
          <p:nvPr>
            <p:ph type="ctrTitle"/>
          </p:nvPr>
        </p:nvSpPr>
        <p:spPr>
          <a:solidFill>
            <a:schemeClr val="bg1"/>
          </a:solidFill>
        </p:spPr>
        <p:txBody>
          <a:bodyPr>
            <a:normAutofit/>
          </a:bodyPr>
          <a:lstStyle/>
          <a:p>
            <a:pPr eaLnBrk="1" hangingPunct="1"/>
            <a:r>
              <a:rPr lang="tr-TR" altLang="en-US" sz="2924" b="1" dirty="0">
                <a:solidFill>
                  <a:schemeClr val="tx1">
                    <a:lumMod val="65000"/>
                    <a:lumOff val="35000"/>
                  </a:schemeClr>
                </a:solidFill>
                <a:latin typeface="Calibri" panose="020F0502020204030204" pitchFamily="34" charset="0"/>
                <a:ea typeface="+mn-ea"/>
                <a:cs typeface="+mn-cs"/>
              </a:rPr>
              <a:t>SES YALITIMI</a:t>
            </a:r>
          </a:p>
        </p:txBody>
      </p:sp>
      <p:sp>
        <p:nvSpPr>
          <p:cNvPr id="6" name="Dikdörtgen 5">
            <a:extLst>
              <a:ext uri="{FF2B5EF4-FFF2-40B4-BE49-F238E27FC236}">
                <a16:creationId xmlns:a16="http://schemas.microsoft.com/office/drawing/2014/main" id="{FF2C6A29-6B2C-452E-9D15-4A1D82EE3804}"/>
              </a:ext>
            </a:extLst>
          </p:cNvPr>
          <p:cNvSpPr/>
          <p:nvPr/>
        </p:nvSpPr>
        <p:spPr>
          <a:xfrm>
            <a:off x="6827580" y="4800082"/>
            <a:ext cx="2890312" cy="942181"/>
          </a:xfrm>
          <a:prstGeom prst="rect">
            <a:avLst/>
          </a:prstGeom>
        </p:spPr>
        <p:txBody>
          <a:bodyPr wrap="square">
            <a:spAutoFit/>
          </a:bodyPr>
          <a:lstStyle/>
          <a:p>
            <a:pPr algn="ctr"/>
            <a:r>
              <a:rPr lang="tr-TR" sz="2274" b="1" dirty="0">
                <a:solidFill>
                  <a:schemeClr val="accent1">
                    <a:lumMod val="75000"/>
                  </a:schemeClr>
                </a:solidFill>
                <a:latin typeface="Calibri" panose="020F0502020204030204" pitchFamily="34" charset="0"/>
              </a:rPr>
              <a:t>Güneş YÜZÜGÜR</a:t>
            </a:r>
          </a:p>
          <a:p>
            <a:pPr algn="ctr"/>
            <a:r>
              <a:rPr lang="tr-TR" sz="1624" dirty="0">
                <a:solidFill>
                  <a:schemeClr val="tx1">
                    <a:lumMod val="65000"/>
                    <a:lumOff val="35000"/>
                  </a:schemeClr>
                </a:solidFill>
                <a:latin typeface="Calibri" panose="020F0502020204030204" pitchFamily="34" charset="0"/>
              </a:rPr>
              <a:t>Teknik İşler ve Eğitim Yöneticisi</a:t>
            </a:r>
          </a:p>
          <a:p>
            <a:pPr algn="ctr"/>
            <a:r>
              <a:rPr lang="tr-TR" sz="1624" dirty="0">
                <a:solidFill>
                  <a:schemeClr val="tx1">
                    <a:lumMod val="65000"/>
                    <a:lumOff val="35000"/>
                  </a:schemeClr>
                </a:solidFill>
                <a:latin typeface="Calibri" panose="020F0502020204030204" pitchFamily="34" charset="0"/>
              </a:rPr>
              <a:t>gunes@izoder.org.tr</a:t>
            </a:r>
          </a:p>
        </p:txBody>
      </p:sp>
      <p:grpSp>
        <p:nvGrpSpPr>
          <p:cNvPr id="3" name="Grup 2">
            <a:extLst>
              <a:ext uri="{FF2B5EF4-FFF2-40B4-BE49-F238E27FC236}">
                <a16:creationId xmlns:a16="http://schemas.microsoft.com/office/drawing/2014/main" id="{409C33EA-1FB5-7306-C97C-9B1E035B060F}"/>
              </a:ext>
            </a:extLst>
          </p:cNvPr>
          <p:cNvGrpSpPr/>
          <p:nvPr/>
        </p:nvGrpSpPr>
        <p:grpSpPr>
          <a:xfrm>
            <a:off x="0" y="-3862"/>
            <a:ext cx="9902825" cy="859707"/>
            <a:chOff x="0" y="-3862"/>
            <a:chExt cx="9902825" cy="859707"/>
          </a:xfrm>
        </p:grpSpPr>
        <p:sp>
          <p:nvSpPr>
            <p:cNvPr id="2" name="Dikdörtgen 1">
              <a:extLst>
                <a:ext uri="{FF2B5EF4-FFF2-40B4-BE49-F238E27FC236}">
                  <a16:creationId xmlns:a16="http://schemas.microsoft.com/office/drawing/2014/main" id="{BE4A26F0-F210-4DB8-C24F-B5B07D87DF5A}"/>
                </a:ext>
              </a:extLst>
            </p:cNvPr>
            <p:cNvSpPr/>
            <p:nvPr/>
          </p:nvSpPr>
          <p:spPr>
            <a:xfrm>
              <a:off x="25826" y="-423"/>
              <a:ext cx="9876999" cy="84204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2">
              <a:extLst>
                <a:ext uri="{FF2B5EF4-FFF2-40B4-BE49-F238E27FC236}">
                  <a16:creationId xmlns:a16="http://schemas.microsoft.com/office/drawing/2014/main" id="{D956A1AA-770B-AFE6-6746-6141CC498276}"/>
                </a:ext>
              </a:extLst>
            </p:cNvPr>
            <p:cNvPicPr>
              <a:picLocks noChangeAspect="1"/>
            </p:cNvPicPr>
            <p:nvPr/>
          </p:nvPicPr>
          <p:blipFill rotWithShape="1">
            <a:blip r:embed="rId2">
              <a:extLst>
                <a:ext uri="{28A0092B-C50C-407E-A947-70E740481C1C}">
                  <a14:useLocalDpi xmlns:a14="http://schemas.microsoft.com/office/drawing/2010/main" val="0"/>
                </a:ext>
              </a:extLst>
            </a:blip>
            <a:srcRect l="1041" t="1540" r="74020" b="84878"/>
            <a:stretch/>
          </p:blipFill>
          <p:spPr>
            <a:xfrm>
              <a:off x="0" y="13800"/>
              <a:ext cx="2180492" cy="842045"/>
            </a:xfrm>
            <a:prstGeom prst="rect">
              <a:avLst/>
            </a:prstGeom>
          </p:spPr>
        </p:pic>
        <p:pic>
          <p:nvPicPr>
            <p:cNvPr id="5" name="Resim 4">
              <a:extLst>
                <a:ext uri="{FF2B5EF4-FFF2-40B4-BE49-F238E27FC236}">
                  <a16:creationId xmlns:a16="http://schemas.microsoft.com/office/drawing/2014/main" id="{C383D311-9617-0F40-40EF-800537ECB2C5}"/>
                </a:ext>
              </a:extLst>
            </p:cNvPr>
            <p:cNvPicPr>
              <a:picLocks noChangeAspect="1"/>
            </p:cNvPicPr>
            <p:nvPr/>
          </p:nvPicPr>
          <p:blipFill>
            <a:blip r:embed="rId3"/>
            <a:stretch>
              <a:fillRect/>
            </a:stretch>
          </p:blipFill>
          <p:spPr>
            <a:xfrm>
              <a:off x="7176903" y="-3862"/>
              <a:ext cx="2725922" cy="857208"/>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object 279"/>
          <p:cNvSpPr/>
          <p:nvPr/>
        </p:nvSpPr>
        <p:spPr>
          <a:xfrm>
            <a:off x="370930" y="2300381"/>
            <a:ext cx="100355" cy="2021353"/>
          </a:xfrm>
          <a:custGeom>
            <a:avLst/>
            <a:gdLst/>
            <a:ahLst/>
            <a:cxnLst/>
            <a:rect l="l" t="t" r="r" b="b"/>
            <a:pathLst>
              <a:path w="100169" h="2017610">
                <a:moveTo>
                  <a:pt x="0" y="2017610"/>
                </a:moveTo>
                <a:lnTo>
                  <a:pt x="100169" y="2017610"/>
                </a:lnTo>
                <a:lnTo>
                  <a:pt x="100169" y="0"/>
                </a:lnTo>
                <a:lnTo>
                  <a:pt x="0" y="0"/>
                </a:lnTo>
                <a:lnTo>
                  <a:pt x="0" y="2017610"/>
                </a:lnTo>
                <a:close/>
              </a:path>
            </a:pathLst>
          </a:custGeom>
          <a:solidFill>
            <a:srgbClr val="CEA63B"/>
          </a:solid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3" b="0" i="0" u="none" strike="noStrike" kern="1200" cap="none" spc="0" normalizeH="0" baseline="0" noProof="0">
              <a:ln>
                <a:noFill/>
              </a:ln>
              <a:solidFill>
                <a:prstClr val="black"/>
              </a:solidFill>
              <a:effectLst/>
              <a:uLnTx/>
              <a:uFillTx/>
              <a:latin typeface="Calibri"/>
              <a:ea typeface="+mn-ea"/>
              <a:cs typeface="+mn-cs"/>
            </a:endParaRPr>
          </a:p>
        </p:txBody>
      </p:sp>
      <p:sp>
        <p:nvSpPr>
          <p:cNvPr id="280" name="object 280"/>
          <p:cNvSpPr/>
          <p:nvPr/>
        </p:nvSpPr>
        <p:spPr>
          <a:xfrm>
            <a:off x="1583930" y="6289333"/>
            <a:ext cx="7586767" cy="0"/>
          </a:xfrm>
          <a:custGeom>
            <a:avLst/>
            <a:gdLst/>
            <a:ahLst/>
            <a:cxnLst/>
            <a:rect l="l" t="t" r="r" b="b"/>
            <a:pathLst>
              <a:path w="7572717">
                <a:moveTo>
                  <a:pt x="0" y="0"/>
                </a:moveTo>
                <a:lnTo>
                  <a:pt x="7572717" y="0"/>
                </a:lnTo>
              </a:path>
            </a:pathLst>
          </a:custGeom>
          <a:ln w="3810">
            <a:solidFill>
              <a:srgbClr val="272726"/>
            </a:solidFill>
          </a:ln>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3" b="0" i="0" u="none" strike="noStrike" kern="1200" cap="none" spc="0" normalizeH="0" baseline="0" noProof="0">
              <a:ln>
                <a:noFill/>
              </a:ln>
              <a:solidFill>
                <a:prstClr val="black"/>
              </a:solidFill>
              <a:effectLst/>
              <a:uLnTx/>
              <a:uFillTx/>
              <a:latin typeface="Calibri"/>
              <a:ea typeface="+mn-ea"/>
              <a:cs typeface="+mn-cs"/>
            </a:endParaRPr>
          </a:p>
        </p:txBody>
      </p:sp>
      <p:sp>
        <p:nvSpPr>
          <p:cNvPr id="2" name="object 2"/>
          <p:cNvSpPr txBox="1"/>
          <p:nvPr/>
        </p:nvSpPr>
        <p:spPr>
          <a:xfrm>
            <a:off x="1583930" y="5875054"/>
            <a:ext cx="7586767" cy="152683"/>
          </a:xfrm>
          <a:prstGeom prst="rect">
            <a:avLst/>
          </a:prstGeom>
        </p:spPr>
        <p:txBody>
          <a:bodyPr wrap="square" lIns="0" tIns="0" rIns="0" bIns="0" rtlCol="0">
            <a:noAutofit/>
          </a:bodyPr>
          <a:lstStyle/>
          <a:p>
            <a:pPr marL="25448" marR="0" lvl="0" indent="0" algn="l" defTabSz="457200" rtl="0" eaLnBrk="1" fontAlgn="auto" latinLnBrk="0" hangingPunct="1">
              <a:lnSpc>
                <a:spcPts val="1002"/>
              </a:lnSpc>
              <a:spcBef>
                <a:spcPts val="0"/>
              </a:spcBef>
              <a:spcAft>
                <a:spcPts val="0"/>
              </a:spcAft>
              <a:buClrTx/>
              <a:buSzTx/>
              <a:buFontTx/>
              <a:buNone/>
              <a:tabLst/>
              <a:defRPr/>
            </a:pPr>
            <a:endParaRPr kumimoji="0" sz="1002" b="0" i="0" u="none" strike="noStrike" kern="1200" cap="none" spc="0" normalizeH="0" baseline="0" noProof="0">
              <a:ln>
                <a:noFill/>
              </a:ln>
              <a:solidFill>
                <a:prstClr val="black"/>
              </a:solidFill>
              <a:effectLst/>
              <a:uLnTx/>
              <a:uFillTx/>
              <a:latin typeface="Calibri"/>
              <a:ea typeface="+mn-ea"/>
              <a:cs typeface="+mn-cs"/>
            </a:endParaRPr>
          </a:p>
        </p:txBody>
      </p:sp>
      <p:sp>
        <p:nvSpPr>
          <p:cNvPr id="13" name="Rectangle 2"/>
          <p:cNvSpPr txBox="1">
            <a:spLocks noChangeArrowheads="1"/>
          </p:cNvSpPr>
          <p:nvPr/>
        </p:nvSpPr>
        <p:spPr>
          <a:xfrm>
            <a:off x="1428346" y="1408944"/>
            <a:ext cx="7481455" cy="52731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204" b="1" i="0" u="none" strike="noStrike" kern="1200" cap="none" spc="0" normalizeH="0" baseline="0" noProof="0" dirty="0">
                <a:ln>
                  <a:noFill/>
                </a:ln>
                <a:solidFill>
                  <a:srgbClr val="C00000"/>
                </a:solidFill>
                <a:effectLst/>
                <a:uLnTx/>
                <a:uFillTx/>
                <a:latin typeface="Gill Sans MT"/>
                <a:ea typeface="+mj-ea"/>
                <a:cs typeface="+mj-cs"/>
              </a:rPr>
              <a:t>Gürültü Denetiminde Temel İlkeler</a:t>
            </a:r>
            <a:endParaRPr kumimoji="0" lang="tr-TR" altLang="tr-TR" sz="2204" b="1" i="0" u="none" strike="noStrike" kern="1200" cap="none" spc="0" normalizeH="0" baseline="0" noProof="0" dirty="0">
              <a:ln>
                <a:noFill/>
              </a:ln>
              <a:solidFill>
                <a:srgbClr val="C00000"/>
              </a:solidFill>
              <a:effectLst/>
              <a:uLnTx/>
              <a:uFillTx/>
              <a:latin typeface="Gill Sans MT"/>
              <a:ea typeface="+mj-ea"/>
              <a:cs typeface="+mj-cs"/>
            </a:endParaRPr>
          </a:p>
        </p:txBody>
      </p:sp>
      <p:sp>
        <p:nvSpPr>
          <p:cNvPr id="14" name="Dikdörtgen 13"/>
          <p:cNvSpPr/>
          <p:nvPr/>
        </p:nvSpPr>
        <p:spPr>
          <a:xfrm>
            <a:off x="669646" y="1781626"/>
            <a:ext cx="8862249" cy="409342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1" i="0" u="sng" strike="noStrike" kern="1200" cap="none" spc="0" normalizeH="0" baseline="0" noProof="0" dirty="0">
                <a:ln>
                  <a:noFill/>
                </a:ln>
                <a:solidFill>
                  <a:srgbClr val="1F497D"/>
                </a:solidFill>
                <a:effectLst/>
                <a:uLnTx/>
                <a:uFillTx/>
                <a:latin typeface="Gill Sans MT"/>
                <a:ea typeface="+mn-ea"/>
                <a:cs typeface="+mn-cs"/>
              </a:rPr>
              <a:t>1) Kaynakta denetim;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srgbClr val="1F497D"/>
                </a:solidFill>
                <a:effectLst/>
                <a:uLnTx/>
                <a:uFillTx/>
                <a:latin typeface="Gill Sans MT"/>
                <a:ea typeface="+mn-ea"/>
                <a:cs typeface="+mn-cs"/>
              </a:rPr>
              <a:t>Kaynakta denetim konusu, öncelikle gürültü oluşumuna neden olan kaynakları ortadan kaldırmak, gürültü kaynaklarının gürültü  düzeylerini azaltmak ve/ya da gürültünün niteliğini değiştirmek gibi konuları kapsamaktadır.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srgbClr val="1F497D"/>
                </a:solidFill>
                <a:effectLst/>
                <a:uLnTx/>
                <a:uFillTx/>
                <a:latin typeface="Gill Sans MT"/>
                <a:ea typeface="+mn-ea"/>
                <a:cs typeface="+mn-cs"/>
              </a:rPr>
              <a:t> Hidrofor, jeneratör, motorlu taşıt, elektrikli ev cihazları ve benzeri gürültü kaynaklarının denetimi gibi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1" i="0" u="sng" strike="noStrike" kern="1200" cap="none" spc="0" normalizeH="0" baseline="0" noProof="0" dirty="0">
                <a:ln>
                  <a:noFill/>
                </a:ln>
                <a:solidFill>
                  <a:srgbClr val="1F497D"/>
                </a:solidFill>
                <a:effectLst/>
                <a:uLnTx/>
                <a:uFillTx/>
                <a:latin typeface="Gill Sans MT"/>
                <a:ea typeface="+mn-ea"/>
                <a:cs typeface="+mn-cs"/>
              </a:rPr>
              <a:t>2) Kaynak-alıcı arasında denetim;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srgbClr val="1F497D"/>
                </a:solidFill>
                <a:effectLst/>
                <a:uLnTx/>
                <a:uFillTx/>
                <a:latin typeface="Gill Sans MT"/>
                <a:ea typeface="+mn-ea"/>
                <a:cs typeface="+mn-cs"/>
              </a:rPr>
              <a:t>Kaynakla alıcı arasındaki yolda sesin azaltılmasına yönelik önlemlerin tümünü içermektedir.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1" i="0" u="sng" strike="noStrike" kern="1200" cap="none" spc="0" normalizeH="0" baseline="0" noProof="0" dirty="0">
                <a:ln>
                  <a:noFill/>
                </a:ln>
                <a:solidFill>
                  <a:srgbClr val="1F497D"/>
                </a:solidFill>
                <a:effectLst/>
                <a:uLnTx/>
                <a:uFillTx/>
                <a:latin typeface="Gill Sans MT"/>
                <a:ea typeface="+mn-ea"/>
                <a:cs typeface="+mn-cs"/>
              </a:rPr>
              <a:t>3) Alıcıda denetim;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srgbClr val="1F497D"/>
                </a:solidFill>
                <a:effectLst/>
                <a:uLnTx/>
                <a:uFillTx/>
                <a:latin typeface="Gill Sans MT"/>
                <a:ea typeface="+mn-ea"/>
                <a:cs typeface="+mn-cs"/>
              </a:rPr>
              <a:t>Kaynakta ve kaynak-alıcı arasında denetlenemeyerek yapılara ulaşan gürültü için mikro ölçekte yapılabilecek önlemlerden söz edilebilir. Gürültüden etkilenen insanın alabileceği, kulak tıkacı takmak vb.</a:t>
            </a:r>
          </a:p>
        </p:txBody>
      </p:sp>
    </p:spTree>
    <p:extLst>
      <p:ext uri="{BB962C8B-B14F-4D97-AF65-F5344CB8AC3E}">
        <p14:creationId xmlns:p14="http://schemas.microsoft.com/office/powerpoint/2010/main" val="3090192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object 279"/>
          <p:cNvSpPr/>
          <p:nvPr/>
        </p:nvSpPr>
        <p:spPr>
          <a:xfrm>
            <a:off x="370930" y="2300381"/>
            <a:ext cx="100355" cy="2021353"/>
          </a:xfrm>
          <a:custGeom>
            <a:avLst/>
            <a:gdLst/>
            <a:ahLst/>
            <a:cxnLst/>
            <a:rect l="l" t="t" r="r" b="b"/>
            <a:pathLst>
              <a:path w="100169" h="2017610">
                <a:moveTo>
                  <a:pt x="0" y="2017610"/>
                </a:moveTo>
                <a:lnTo>
                  <a:pt x="100169" y="2017610"/>
                </a:lnTo>
                <a:lnTo>
                  <a:pt x="100169" y="0"/>
                </a:lnTo>
                <a:lnTo>
                  <a:pt x="0" y="0"/>
                </a:lnTo>
                <a:lnTo>
                  <a:pt x="0" y="2017610"/>
                </a:lnTo>
                <a:close/>
              </a:path>
            </a:pathLst>
          </a:custGeom>
          <a:solidFill>
            <a:srgbClr val="CEA63B"/>
          </a:solid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3" b="0" i="0" u="none" strike="noStrike" kern="1200" cap="none" spc="0" normalizeH="0" baseline="0" noProof="0">
              <a:ln>
                <a:noFill/>
              </a:ln>
              <a:solidFill>
                <a:prstClr val="black"/>
              </a:solidFill>
              <a:effectLst/>
              <a:uLnTx/>
              <a:uFillTx/>
              <a:latin typeface="Calibri"/>
              <a:ea typeface="+mn-ea"/>
              <a:cs typeface="+mn-cs"/>
            </a:endParaRPr>
          </a:p>
        </p:txBody>
      </p:sp>
      <p:sp>
        <p:nvSpPr>
          <p:cNvPr id="280" name="object 280"/>
          <p:cNvSpPr/>
          <p:nvPr/>
        </p:nvSpPr>
        <p:spPr>
          <a:xfrm>
            <a:off x="1583930" y="5640228"/>
            <a:ext cx="7586767" cy="0"/>
          </a:xfrm>
          <a:custGeom>
            <a:avLst/>
            <a:gdLst/>
            <a:ahLst/>
            <a:cxnLst/>
            <a:rect l="l" t="t" r="r" b="b"/>
            <a:pathLst>
              <a:path w="7572717">
                <a:moveTo>
                  <a:pt x="0" y="0"/>
                </a:moveTo>
                <a:lnTo>
                  <a:pt x="7572717" y="0"/>
                </a:lnTo>
              </a:path>
            </a:pathLst>
          </a:custGeom>
          <a:ln w="3810">
            <a:solidFill>
              <a:srgbClr val="272726"/>
            </a:solidFill>
          </a:ln>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3" b="0" i="0" u="none" strike="noStrike" kern="1200" cap="none" spc="0" normalizeH="0" baseline="0" noProof="0">
              <a:ln>
                <a:noFill/>
              </a:ln>
              <a:solidFill>
                <a:prstClr val="black"/>
              </a:solidFill>
              <a:effectLst/>
              <a:uLnTx/>
              <a:uFillTx/>
              <a:latin typeface="Calibri"/>
              <a:ea typeface="+mn-ea"/>
              <a:cs typeface="+mn-cs"/>
            </a:endParaRPr>
          </a:p>
        </p:txBody>
      </p:sp>
      <p:sp>
        <p:nvSpPr>
          <p:cNvPr id="2" name="object 2"/>
          <p:cNvSpPr txBox="1"/>
          <p:nvPr/>
        </p:nvSpPr>
        <p:spPr>
          <a:xfrm>
            <a:off x="1583930" y="5487545"/>
            <a:ext cx="7586767" cy="152683"/>
          </a:xfrm>
          <a:prstGeom prst="rect">
            <a:avLst/>
          </a:prstGeom>
        </p:spPr>
        <p:txBody>
          <a:bodyPr wrap="square" lIns="0" tIns="0" rIns="0" bIns="0" rtlCol="0">
            <a:noAutofit/>
          </a:bodyPr>
          <a:lstStyle/>
          <a:p>
            <a:pPr marL="25448" marR="0" lvl="0" indent="0" algn="l" defTabSz="457200" rtl="0" eaLnBrk="1" fontAlgn="auto" latinLnBrk="0" hangingPunct="1">
              <a:lnSpc>
                <a:spcPts val="1002"/>
              </a:lnSpc>
              <a:spcBef>
                <a:spcPts val="0"/>
              </a:spcBef>
              <a:spcAft>
                <a:spcPts val="0"/>
              </a:spcAft>
              <a:buClrTx/>
              <a:buSzTx/>
              <a:buFontTx/>
              <a:buNone/>
              <a:tabLst/>
              <a:defRPr/>
            </a:pPr>
            <a:endParaRPr kumimoji="0" sz="1002" b="0" i="0" u="none" strike="noStrike" kern="1200" cap="none" spc="0" normalizeH="0" baseline="0" noProof="0">
              <a:ln>
                <a:noFill/>
              </a:ln>
              <a:solidFill>
                <a:prstClr val="black"/>
              </a:solidFill>
              <a:effectLst/>
              <a:uLnTx/>
              <a:uFillTx/>
              <a:latin typeface="Calibri"/>
              <a:ea typeface="+mn-ea"/>
              <a:cs typeface="+mn-cs"/>
            </a:endParaRPr>
          </a:p>
        </p:txBody>
      </p:sp>
      <p:sp>
        <p:nvSpPr>
          <p:cNvPr id="13" name="Rectangle 2"/>
          <p:cNvSpPr txBox="1">
            <a:spLocks noChangeArrowheads="1"/>
          </p:cNvSpPr>
          <p:nvPr/>
        </p:nvSpPr>
        <p:spPr>
          <a:xfrm>
            <a:off x="1346487" y="1392631"/>
            <a:ext cx="7481455" cy="52731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2204" b="1" i="0" u="none" strike="noStrike" kern="1200" cap="none" spc="0" normalizeH="0" baseline="0" noProof="0" dirty="0">
                <a:ln>
                  <a:noFill/>
                </a:ln>
                <a:solidFill>
                  <a:srgbClr val="C00000"/>
                </a:solidFill>
                <a:effectLst/>
                <a:uLnTx/>
                <a:uFillTx/>
                <a:latin typeface="Gill Sans MT"/>
                <a:ea typeface="+mj-ea"/>
                <a:cs typeface="+mj-cs"/>
              </a:rPr>
              <a:t>BİNALARDA GÜRÜLTÜ PROBLEMLERİ</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altLang="tr-TR" sz="3206" b="1" i="0" u="none" strike="noStrike" kern="1200" cap="none" spc="0" normalizeH="0" baseline="0" noProof="0" dirty="0">
              <a:ln>
                <a:noFill/>
              </a:ln>
              <a:solidFill>
                <a:prstClr val="black"/>
              </a:solidFill>
              <a:effectLst/>
              <a:uLnTx/>
              <a:uFillTx/>
              <a:latin typeface="Calibri"/>
              <a:ea typeface="+mj-ea"/>
              <a:cs typeface="+mj-cs"/>
            </a:endParaRPr>
          </a:p>
        </p:txBody>
      </p:sp>
      <p:sp>
        <p:nvSpPr>
          <p:cNvPr id="14" name="Rectangle 3"/>
          <p:cNvSpPr txBox="1">
            <a:spLocks noChangeArrowheads="1"/>
          </p:cNvSpPr>
          <p:nvPr/>
        </p:nvSpPr>
        <p:spPr>
          <a:xfrm>
            <a:off x="767204" y="1829225"/>
            <a:ext cx="8998004" cy="413702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altLang="tr-TR" sz="1803"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tr-TR" sz="2004" b="0" i="0" u="none" strike="noStrike" kern="1200" cap="none" spc="0" normalizeH="0" baseline="0" noProof="0" dirty="0">
                <a:ln>
                  <a:noFill/>
                </a:ln>
                <a:solidFill>
                  <a:srgbClr val="1F497D"/>
                </a:solidFill>
                <a:effectLst/>
                <a:uLnTx/>
                <a:uFillTx/>
                <a:latin typeface="Gill Sans MT"/>
                <a:ea typeface="+mn-ea"/>
                <a:cs typeface="+mn-cs"/>
              </a:rPr>
              <a:t>Ses yalıtımı, temel olarak gürültünün insan üzerinde oluşturacağı zararlı etkileri en aza indirmek için alınacak önlemleri kapsar.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tr-TR" sz="2004" b="0" i="0" u="none" strike="noStrike" kern="1200" cap="none" spc="0" normalizeH="0" baseline="0" noProof="0" dirty="0">
                <a:ln>
                  <a:noFill/>
                </a:ln>
                <a:solidFill>
                  <a:srgbClr val="1F497D"/>
                </a:solidFill>
                <a:effectLst/>
                <a:uLnTx/>
                <a:uFillTx/>
                <a:latin typeface="Gill Sans MT"/>
                <a:ea typeface="+mn-ea"/>
                <a:cs typeface="+mn-cs"/>
              </a:rPr>
              <a:t>Gürültü denetimi sürecinde ilkesel olarak aşağıdaki sıra izlenir;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altLang="tr-TR" sz="2004" b="0" i="0" u="none" strike="noStrike" kern="1200" cap="none" spc="0" normalizeH="0" baseline="0" noProof="0" dirty="0">
              <a:ln>
                <a:noFill/>
              </a:ln>
              <a:solidFill>
                <a:srgbClr val="1F497D"/>
              </a:solidFill>
              <a:effectLst/>
              <a:uLnTx/>
              <a:uFillTx/>
              <a:latin typeface="Gill Sans M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tr-TR" sz="2004" b="0" i="0" u="none" strike="noStrike" kern="1200" cap="none" spc="0" normalizeH="0" baseline="0" noProof="0" dirty="0">
                <a:ln>
                  <a:noFill/>
                </a:ln>
                <a:solidFill>
                  <a:srgbClr val="1F497D"/>
                </a:solidFill>
                <a:effectLst/>
                <a:uLnTx/>
                <a:uFillTx/>
                <a:latin typeface="Gill Sans MT"/>
                <a:ea typeface="+mn-ea"/>
                <a:cs typeface="+mn-cs"/>
              </a:rPr>
              <a:t>   - Kaynakta denetim</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tr-TR" sz="2004" b="0" i="0" u="none" strike="noStrike" kern="1200" cap="none" spc="0" normalizeH="0" baseline="0" noProof="0" dirty="0">
                <a:ln>
                  <a:noFill/>
                </a:ln>
                <a:solidFill>
                  <a:srgbClr val="1F497D"/>
                </a:solidFill>
                <a:effectLst/>
                <a:uLnTx/>
                <a:uFillTx/>
                <a:latin typeface="Gill Sans MT"/>
                <a:ea typeface="+mn-ea"/>
                <a:cs typeface="+mn-cs"/>
              </a:rPr>
              <a:t>   - Kaynak-alıcı arasında denetim</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tr-TR" sz="2004" b="0" i="0" u="none" strike="noStrike" kern="1200" cap="none" spc="0" normalizeH="0" baseline="0" noProof="0" dirty="0">
                <a:ln>
                  <a:noFill/>
                </a:ln>
                <a:solidFill>
                  <a:srgbClr val="1F497D"/>
                </a:solidFill>
                <a:effectLst/>
                <a:uLnTx/>
                <a:uFillTx/>
                <a:latin typeface="Gill Sans MT"/>
                <a:ea typeface="+mn-ea"/>
                <a:cs typeface="+mn-cs"/>
              </a:rPr>
              <a:t>   - Alıcıda denetim</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altLang="tr-TR" sz="2004" b="0" i="0" u="none" strike="noStrike" kern="1200" cap="none" spc="0" normalizeH="0" baseline="0" noProof="0" dirty="0">
              <a:ln>
                <a:noFill/>
              </a:ln>
              <a:solidFill>
                <a:srgbClr val="1F497D"/>
              </a:solidFill>
              <a:effectLst/>
              <a:uLnTx/>
              <a:uFillTx/>
              <a:latin typeface="Gill Sans M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tr-TR" sz="2004" b="0" i="0" u="none" strike="noStrike" kern="1200" cap="none" spc="0" normalizeH="0" baseline="0" noProof="0" dirty="0">
                <a:ln>
                  <a:noFill/>
                </a:ln>
                <a:solidFill>
                  <a:srgbClr val="1F497D"/>
                </a:solidFill>
                <a:effectLst/>
                <a:uLnTx/>
                <a:uFillTx/>
                <a:latin typeface="Gill Sans MT"/>
                <a:ea typeface="+mn-ea"/>
                <a:cs typeface="+mn-cs"/>
              </a:rPr>
              <a:t>Tüm kaynakların denetimi için Bütünleşik Tasarımının önemi çok büyüktür.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altLang="tr-TR" sz="2004" b="0" i="0" u="none" strike="noStrike" kern="1200" cap="none" spc="0" normalizeH="0" baseline="0" noProof="0" dirty="0">
              <a:ln>
                <a:noFill/>
              </a:ln>
              <a:solidFill>
                <a:srgbClr val="1F497D"/>
              </a:solidFill>
              <a:effectLst/>
              <a:uLnTx/>
              <a:uFillTx/>
              <a:latin typeface="Gill Sans MT"/>
              <a:ea typeface="+mn-ea"/>
              <a:cs typeface="+mn-cs"/>
            </a:endParaRPr>
          </a:p>
        </p:txBody>
      </p:sp>
    </p:spTree>
    <p:extLst>
      <p:ext uri="{BB962C8B-B14F-4D97-AF65-F5344CB8AC3E}">
        <p14:creationId xmlns:p14="http://schemas.microsoft.com/office/powerpoint/2010/main" val="1961262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object 279"/>
          <p:cNvSpPr/>
          <p:nvPr/>
        </p:nvSpPr>
        <p:spPr>
          <a:xfrm>
            <a:off x="370930" y="2300381"/>
            <a:ext cx="100355" cy="2021353"/>
          </a:xfrm>
          <a:custGeom>
            <a:avLst/>
            <a:gdLst/>
            <a:ahLst/>
            <a:cxnLst/>
            <a:rect l="l" t="t" r="r" b="b"/>
            <a:pathLst>
              <a:path w="100169" h="2017610">
                <a:moveTo>
                  <a:pt x="0" y="2017610"/>
                </a:moveTo>
                <a:lnTo>
                  <a:pt x="100169" y="2017610"/>
                </a:lnTo>
                <a:lnTo>
                  <a:pt x="100169" y="0"/>
                </a:lnTo>
                <a:lnTo>
                  <a:pt x="0" y="0"/>
                </a:lnTo>
                <a:lnTo>
                  <a:pt x="0" y="2017610"/>
                </a:lnTo>
                <a:close/>
              </a:path>
            </a:pathLst>
          </a:custGeom>
          <a:solidFill>
            <a:srgbClr val="CEA63B"/>
          </a:solid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3" b="0" i="0" u="none" strike="noStrike" kern="1200" cap="none" spc="0" normalizeH="0" baseline="0" noProof="0">
              <a:ln>
                <a:noFill/>
              </a:ln>
              <a:solidFill>
                <a:prstClr val="black"/>
              </a:solidFill>
              <a:effectLst/>
              <a:uLnTx/>
              <a:uFillTx/>
              <a:latin typeface="Calibri"/>
              <a:ea typeface="+mn-ea"/>
              <a:cs typeface="+mn-cs"/>
            </a:endParaRPr>
          </a:p>
        </p:txBody>
      </p:sp>
      <p:sp>
        <p:nvSpPr>
          <p:cNvPr id="280" name="object 280"/>
          <p:cNvSpPr/>
          <p:nvPr/>
        </p:nvSpPr>
        <p:spPr>
          <a:xfrm>
            <a:off x="1530486" y="5466373"/>
            <a:ext cx="7586767" cy="0"/>
          </a:xfrm>
          <a:custGeom>
            <a:avLst/>
            <a:gdLst/>
            <a:ahLst/>
            <a:cxnLst/>
            <a:rect l="l" t="t" r="r" b="b"/>
            <a:pathLst>
              <a:path w="7572717">
                <a:moveTo>
                  <a:pt x="0" y="0"/>
                </a:moveTo>
                <a:lnTo>
                  <a:pt x="7572717" y="0"/>
                </a:lnTo>
              </a:path>
            </a:pathLst>
          </a:custGeom>
          <a:ln w="3810">
            <a:solidFill>
              <a:srgbClr val="272726"/>
            </a:solidFill>
          </a:ln>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3" b="0" i="0" u="none" strike="noStrike" kern="1200" cap="none" spc="0" normalizeH="0" baseline="0" noProof="0">
              <a:ln>
                <a:noFill/>
              </a:ln>
              <a:solidFill>
                <a:prstClr val="black"/>
              </a:solidFill>
              <a:effectLst/>
              <a:uLnTx/>
              <a:uFillTx/>
              <a:latin typeface="Calibri"/>
              <a:ea typeface="+mn-ea"/>
              <a:cs typeface="+mn-cs"/>
            </a:endParaRPr>
          </a:p>
        </p:txBody>
      </p:sp>
      <p:sp>
        <p:nvSpPr>
          <p:cNvPr id="13" name="Rectangle 2"/>
          <p:cNvSpPr txBox="1">
            <a:spLocks noChangeArrowheads="1"/>
          </p:cNvSpPr>
          <p:nvPr/>
        </p:nvSpPr>
        <p:spPr>
          <a:xfrm>
            <a:off x="1227637" y="2033682"/>
            <a:ext cx="7481455" cy="52731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2204" b="1" i="0" u="none" strike="noStrike" kern="1200" cap="none" spc="0" normalizeH="0" baseline="0" noProof="0" dirty="0">
                <a:ln>
                  <a:noFill/>
                </a:ln>
                <a:solidFill>
                  <a:srgbClr val="C00000"/>
                </a:solidFill>
                <a:effectLst/>
                <a:uLnTx/>
                <a:uFillTx/>
                <a:latin typeface="Gill Sans MT"/>
                <a:ea typeface="+mj-ea"/>
                <a:cs typeface="+mj-cs"/>
              </a:rPr>
              <a:t>BİNALARDA GÜRÜLTÜ PROBLEMLERİ</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altLang="tr-TR" sz="3206" b="1" i="0" u="none" strike="noStrike" kern="1200" cap="none" spc="0" normalizeH="0" baseline="0" noProof="0" dirty="0">
              <a:ln>
                <a:noFill/>
              </a:ln>
              <a:solidFill>
                <a:prstClr val="black"/>
              </a:solidFill>
              <a:effectLst/>
              <a:uLnTx/>
              <a:uFillTx/>
              <a:latin typeface="Calibri"/>
              <a:ea typeface="+mj-ea"/>
              <a:cs typeface="+mj-cs"/>
            </a:endParaRPr>
          </a:p>
        </p:txBody>
      </p:sp>
      <p:sp>
        <p:nvSpPr>
          <p:cNvPr id="14" name="Rectangle 3"/>
          <p:cNvSpPr txBox="1">
            <a:spLocks noChangeArrowheads="1"/>
          </p:cNvSpPr>
          <p:nvPr/>
        </p:nvSpPr>
        <p:spPr>
          <a:xfrm>
            <a:off x="819475" y="2560995"/>
            <a:ext cx="8297778" cy="176073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altLang="tr-TR" sz="2004" b="0" i="0" u="none" strike="noStrike" kern="1200" cap="none" spc="0" normalizeH="0" baseline="0" noProof="0" dirty="0">
              <a:ln>
                <a:noFill/>
              </a:ln>
              <a:solidFill>
                <a:srgbClr val="1F497D"/>
              </a:solidFill>
              <a:effectLst/>
              <a:uLnTx/>
              <a:uFillTx/>
              <a:latin typeface="Gill Sans M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tr-TR" sz="2004" b="0" i="0" u="none" strike="noStrike" kern="1200" cap="none" spc="0" normalizeH="0" baseline="0" noProof="0" dirty="0">
                <a:ln>
                  <a:noFill/>
                </a:ln>
                <a:solidFill>
                  <a:srgbClr val="1F497D"/>
                </a:solidFill>
                <a:effectLst/>
                <a:uLnTx/>
                <a:uFillTx/>
                <a:latin typeface="Gill Sans MT"/>
                <a:ea typeface="+mn-ea"/>
                <a:cs typeface="+mn-cs"/>
              </a:rPr>
              <a:t>‘’Eğlence mekanlarındaki yüksek müziğin yanı sıra motorlu taşıt, demiryolu trafiği, sokak düğünü, inşaat makinesi sesleri, araç motorları, komşu gürültüsü, şeklinde şikayetler geliyor.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altLang="tr-TR" sz="2004"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6492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object 279"/>
          <p:cNvSpPr/>
          <p:nvPr/>
        </p:nvSpPr>
        <p:spPr>
          <a:xfrm>
            <a:off x="370930" y="2300381"/>
            <a:ext cx="100355" cy="2021353"/>
          </a:xfrm>
          <a:custGeom>
            <a:avLst/>
            <a:gdLst/>
            <a:ahLst/>
            <a:cxnLst/>
            <a:rect l="l" t="t" r="r" b="b"/>
            <a:pathLst>
              <a:path w="100169" h="2017610">
                <a:moveTo>
                  <a:pt x="0" y="2017610"/>
                </a:moveTo>
                <a:lnTo>
                  <a:pt x="100169" y="2017610"/>
                </a:lnTo>
                <a:lnTo>
                  <a:pt x="100169" y="0"/>
                </a:lnTo>
                <a:lnTo>
                  <a:pt x="0" y="0"/>
                </a:lnTo>
                <a:lnTo>
                  <a:pt x="0" y="2017610"/>
                </a:lnTo>
                <a:close/>
              </a:path>
            </a:pathLst>
          </a:custGeom>
          <a:solidFill>
            <a:srgbClr val="CEA63B"/>
          </a:solid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3" b="0" i="0" u="none" strike="noStrike" kern="1200" cap="none" spc="0" normalizeH="0" baseline="0" noProof="0">
              <a:ln>
                <a:noFill/>
              </a:ln>
              <a:solidFill>
                <a:prstClr val="black"/>
              </a:solidFill>
              <a:effectLst/>
              <a:uLnTx/>
              <a:uFillTx/>
              <a:latin typeface="Calibri"/>
              <a:ea typeface="+mn-ea"/>
              <a:cs typeface="+mn-cs"/>
            </a:endParaRPr>
          </a:p>
        </p:txBody>
      </p:sp>
      <p:sp>
        <p:nvSpPr>
          <p:cNvPr id="13" name="14 Dikdörtgen"/>
          <p:cNvSpPr/>
          <p:nvPr/>
        </p:nvSpPr>
        <p:spPr>
          <a:xfrm>
            <a:off x="820627" y="1359166"/>
            <a:ext cx="7119647" cy="431686"/>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204" b="1" i="0" u="none" strike="noStrike" kern="1200" cap="none" spc="0" normalizeH="0" baseline="0" noProof="0" dirty="0">
                <a:ln>
                  <a:noFill/>
                </a:ln>
                <a:solidFill>
                  <a:srgbClr val="C00000"/>
                </a:solidFill>
                <a:effectLst/>
                <a:uLnTx/>
                <a:uFillTx/>
                <a:latin typeface="Gill Sans MT"/>
                <a:ea typeface="+mn-ea"/>
                <a:cs typeface="+mn-cs"/>
              </a:rPr>
              <a:t>Konutlar</a:t>
            </a:r>
          </a:p>
        </p:txBody>
      </p:sp>
      <p:sp>
        <p:nvSpPr>
          <p:cNvPr id="14" name="Metin kutusu 13"/>
          <p:cNvSpPr txBox="1"/>
          <p:nvPr/>
        </p:nvSpPr>
        <p:spPr>
          <a:xfrm>
            <a:off x="5295374" y="1945025"/>
            <a:ext cx="3909240" cy="256442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4" b="0" i="0" u="none" strike="noStrike" kern="1200" cap="none" spc="0" normalizeH="0" baseline="0" noProof="0" dirty="0">
                <a:ln>
                  <a:noFill/>
                </a:ln>
                <a:solidFill>
                  <a:srgbClr val="1F497D"/>
                </a:solidFill>
                <a:effectLst/>
                <a:uLnTx/>
                <a:uFillTx/>
                <a:latin typeface="Gill Sans MT"/>
                <a:ea typeface="+mn-ea"/>
                <a:cs typeface="+mn-cs"/>
              </a:rPr>
              <a:t>Şikayetlerin büyük bir kısmı aynı katta veya üst katta yer alan komşu dairelerin ortak olan duvar ve döşemelerinin, birbirine iletilen istenmeyen seslerin geçişinden kaynaklanmaktadır.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4" b="0" i="0" u="none" strike="noStrike" kern="1200" cap="none" spc="0" normalizeH="0" baseline="0" noProof="0" dirty="0">
                <a:ln>
                  <a:noFill/>
                </a:ln>
                <a:solidFill>
                  <a:srgbClr val="1F497D"/>
                </a:solidFill>
                <a:effectLst/>
                <a:uLnTx/>
                <a:uFillTx/>
                <a:latin typeface="Gill Sans MT"/>
                <a:ea typeface="+mn-ea"/>
                <a:cs typeface="+mn-cs"/>
              </a:rPr>
              <a:t>Bir kısmı da mekanik ekipmanların oluşturduğu gürültüdür</a:t>
            </a:r>
            <a:r>
              <a:rPr kumimoji="0" lang="tr-TR" sz="1803" b="0" i="0" u="none" strike="noStrike" kern="1200" cap="none" spc="0" normalizeH="0" baseline="0" noProof="0" dirty="0">
                <a:ln>
                  <a:noFill/>
                </a:ln>
                <a:solidFill>
                  <a:prstClr val="black"/>
                </a:solidFill>
                <a:effectLst/>
                <a:uLnTx/>
                <a:uFillTx/>
                <a:latin typeface="Gill Sans MT" pitchFamily="34" charset="0"/>
                <a:ea typeface="+mn-ea"/>
                <a:cs typeface="+mn-cs"/>
              </a:rPr>
              <a:t>.</a:t>
            </a:r>
          </a:p>
        </p:txBody>
      </p:sp>
      <p:pic>
        <p:nvPicPr>
          <p:cNvPr id="4" name="Resim 3">
            <a:extLst>
              <a:ext uri="{FF2B5EF4-FFF2-40B4-BE49-F238E27FC236}">
                <a16:creationId xmlns:a16="http://schemas.microsoft.com/office/drawing/2014/main" id="{A12D8435-5D9B-4D59-B0B7-3402DE379C92}"/>
              </a:ext>
            </a:extLst>
          </p:cNvPr>
          <p:cNvPicPr>
            <a:picLocks noChangeAspect="1"/>
          </p:cNvPicPr>
          <p:nvPr/>
        </p:nvPicPr>
        <p:blipFill>
          <a:blip r:embed="rId2"/>
          <a:stretch>
            <a:fillRect/>
          </a:stretch>
        </p:blipFill>
        <p:spPr>
          <a:xfrm>
            <a:off x="820627" y="1957387"/>
            <a:ext cx="4448175" cy="2943225"/>
          </a:xfrm>
          <a:prstGeom prst="rect">
            <a:avLst/>
          </a:prstGeom>
        </p:spPr>
      </p:pic>
    </p:spTree>
    <p:extLst>
      <p:ext uri="{BB962C8B-B14F-4D97-AF65-F5344CB8AC3E}">
        <p14:creationId xmlns:p14="http://schemas.microsoft.com/office/powerpoint/2010/main" val="3219915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object 279"/>
          <p:cNvSpPr/>
          <p:nvPr/>
        </p:nvSpPr>
        <p:spPr>
          <a:xfrm>
            <a:off x="370930" y="2300381"/>
            <a:ext cx="100355" cy="2021353"/>
          </a:xfrm>
          <a:custGeom>
            <a:avLst/>
            <a:gdLst/>
            <a:ahLst/>
            <a:cxnLst/>
            <a:rect l="l" t="t" r="r" b="b"/>
            <a:pathLst>
              <a:path w="100169" h="2017610">
                <a:moveTo>
                  <a:pt x="0" y="2017610"/>
                </a:moveTo>
                <a:lnTo>
                  <a:pt x="100169" y="2017610"/>
                </a:lnTo>
                <a:lnTo>
                  <a:pt x="100169" y="0"/>
                </a:lnTo>
                <a:lnTo>
                  <a:pt x="0" y="0"/>
                </a:lnTo>
                <a:lnTo>
                  <a:pt x="0" y="2017610"/>
                </a:lnTo>
                <a:close/>
              </a:path>
            </a:pathLst>
          </a:custGeom>
          <a:solidFill>
            <a:srgbClr val="CEA63B"/>
          </a:solid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3" b="0" i="0" u="none" strike="noStrike" kern="1200" cap="none" spc="0" normalizeH="0" baseline="0" noProof="0">
              <a:ln>
                <a:noFill/>
              </a:ln>
              <a:solidFill>
                <a:prstClr val="black"/>
              </a:solidFill>
              <a:effectLst/>
              <a:uLnTx/>
              <a:uFillTx/>
              <a:latin typeface="Calibri"/>
              <a:ea typeface="+mn-ea"/>
              <a:cs typeface="+mn-cs"/>
            </a:endParaRPr>
          </a:p>
        </p:txBody>
      </p:sp>
      <p:sp>
        <p:nvSpPr>
          <p:cNvPr id="13" name="Metin kutusu 12"/>
          <p:cNvSpPr txBox="1"/>
          <p:nvPr/>
        </p:nvSpPr>
        <p:spPr>
          <a:xfrm>
            <a:off x="1070544" y="1415955"/>
            <a:ext cx="3979909" cy="376935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2004" b="0" i="0" u="none" strike="noStrike" kern="1200" cap="none" spc="0" normalizeH="0" baseline="0" noProof="0" dirty="0">
              <a:ln>
                <a:noFill/>
              </a:ln>
              <a:solidFill>
                <a:srgbClr val="1F497D"/>
              </a:solidFill>
              <a:effectLst/>
              <a:uLnTx/>
              <a:uFillTx/>
              <a:latin typeface="Gill Sans M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4" b="0" i="0" u="none" strike="noStrike" kern="1200" cap="none" spc="0" normalizeH="0" baseline="0" noProof="0" dirty="0">
                <a:ln>
                  <a:noFill/>
                </a:ln>
                <a:solidFill>
                  <a:srgbClr val="1F497D"/>
                </a:solidFill>
                <a:effectLst/>
                <a:uLnTx/>
                <a:uFillTx/>
                <a:latin typeface="Gill Sans MT"/>
                <a:ea typeface="+mn-ea"/>
                <a:cs typeface="+mn-cs"/>
              </a:rPr>
              <a:t>Oda, konferans salonu, idari mekanlar öncelikle duvar ve döşemelerinde ses yalıtımı yapılmalı, belirlenen ses geçiş kaybını sağlayacak detaylar oluşturulmalıdır.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2004" b="0" i="0" u="none" strike="noStrike" kern="1200" cap="none" spc="0" normalizeH="0" baseline="0" noProof="0" dirty="0">
              <a:ln>
                <a:noFill/>
              </a:ln>
              <a:solidFill>
                <a:srgbClr val="1F497D"/>
              </a:solidFill>
              <a:effectLst/>
              <a:uLnTx/>
              <a:uFillTx/>
              <a:latin typeface="Gill Sans M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4" b="0" i="0" u="none" strike="noStrike" kern="1200" cap="none" spc="0" normalizeH="0" baseline="0" noProof="0" dirty="0">
                <a:ln>
                  <a:noFill/>
                </a:ln>
                <a:solidFill>
                  <a:srgbClr val="1F497D"/>
                </a:solidFill>
                <a:effectLst/>
                <a:uLnTx/>
                <a:uFillTx/>
                <a:latin typeface="Gill Sans MT"/>
                <a:ea typeface="+mn-ea"/>
                <a:cs typeface="+mn-cs"/>
              </a:rPr>
              <a:t>Lobi, restoran, spor salonları gibi geniş hacimli mekanların yankılanma süreleri temel alınarak gerekli ses yutuculuk hesaplanmalıdır</a:t>
            </a:r>
            <a:r>
              <a:rPr kumimoji="0" lang="tr-TR" sz="1803" b="0" i="0" u="none" strike="noStrike" kern="1200" cap="none" spc="0" normalizeH="0" baseline="0" noProof="0" dirty="0">
                <a:ln>
                  <a:noFill/>
                </a:ln>
                <a:solidFill>
                  <a:prstClr val="black"/>
                </a:solidFill>
                <a:effectLst/>
                <a:uLnTx/>
                <a:uFillTx/>
                <a:latin typeface="Gill Sans MT"/>
                <a:ea typeface="+mn-ea"/>
                <a:cs typeface="+mn-cs"/>
              </a:rPr>
              <a:t>.</a:t>
            </a:r>
            <a:endParaRPr kumimoji="0" lang="tr-TR" sz="1803" b="0" i="0" u="none" strike="noStrike" kern="1200" cap="none" spc="0" normalizeH="0" baseline="0" noProof="0" dirty="0">
              <a:ln>
                <a:noFill/>
              </a:ln>
              <a:solidFill>
                <a:prstClr val="black"/>
              </a:solidFill>
              <a:effectLst/>
              <a:uLnTx/>
              <a:uFillTx/>
              <a:latin typeface="Gill Sans MT"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3" b="0" i="0" u="none" strike="noStrike" kern="1200" cap="none" spc="0" normalizeH="0" baseline="0" noProof="0" dirty="0">
              <a:ln>
                <a:noFill/>
              </a:ln>
              <a:solidFill>
                <a:prstClr val="black"/>
              </a:solidFill>
              <a:effectLst/>
              <a:uLnTx/>
              <a:uFillTx/>
              <a:latin typeface="Gill Sans MT" pitchFamily="34" charset="0"/>
              <a:ea typeface="+mn-ea"/>
              <a:cs typeface="+mn-cs"/>
            </a:endParaRPr>
          </a:p>
        </p:txBody>
      </p:sp>
      <p:sp>
        <p:nvSpPr>
          <p:cNvPr id="14" name="14 Dikdörtgen"/>
          <p:cNvSpPr/>
          <p:nvPr/>
        </p:nvSpPr>
        <p:spPr>
          <a:xfrm>
            <a:off x="1070543" y="1200111"/>
            <a:ext cx="7119647" cy="431686"/>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204" b="1" i="0" u="none" strike="noStrike" kern="1200" cap="none" spc="0" normalizeH="0" baseline="0" noProof="0" dirty="0">
                <a:ln>
                  <a:noFill/>
                </a:ln>
                <a:solidFill>
                  <a:srgbClr val="C00000"/>
                </a:solidFill>
                <a:effectLst/>
                <a:uLnTx/>
                <a:uFillTx/>
                <a:latin typeface="Gill Sans MT"/>
                <a:ea typeface="+mn-ea"/>
                <a:cs typeface="+mn-cs"/>
              </a:rPr>
              <a:t>Konaklama Yapıları</a:t>
            </a:r>
          </a:p>
        </p:txBody>
      </p:sp>
      <p:pic>
        <p:nvPicPr>
          <p:cNvPr id="4" name="Resim 3">
            <a:extLst>
              <a:ext uri="{FF2B5EF4-FFF2-40B4-BE49-F238E27FC236}">
                <a16:creationId xmlns:a16="http://schemas.microsoft.com/office/drawing/2014/main" id="{A48061B0-40FA-4AEF-BE8D-B36D32F877DA}"/>
              </a:ext>
            </a:extLst>
          </p:cNvPr>
          <p:cNvPicPr>
            <a:picLocks noChangeAspect="1"/>
          </p:cNvPicPr>
          <p:nvPr/>
        </p:nvPicPr>
        <p:blipFill rotWithShape="1">
          <a:blip r:embed="rId2"/>
          <a:srcRect t="16398"/>
          <a:stretch/>
        </p:blipFill>
        <p:spPr>
          <a:xfrm>
            <a:off x="5649712" y="1415955"/>
            <a:ext cx="3656520" cy="2032476"/>
          </a:xfrm>
          <a:prstGeom prst="rect">
            <a:avLst/>
          </a:prstGeom>
        </p:spPr>
      </p:pic>
      <p:pic>
        <p:nvPicPr>
          <p:cNvPr id="6" name="Resim 5">
            <a:extLst>
              <a:ext uri="{FF2B5EF4-FFF2-40B4-BE49-F238E27FC236}">
                <a16:creationId xmlns:a16="http://schemas.microsoft.com/office/drawing/2014/main" id="{D555444A-B4F6-4C6D-BEA9-9FA3A8C7E534}"/>
              </a:ext>
            </a:extLst>
          </p:cNvPr>
          <p:cNvPicPr>
            <a:picLocks noChangeAspect="1"/>
          </p:cNvPicPr>
          <p:nvPr/>
        </p:nvPicPr>
        <p:blipFill>
          <a:blip r:embed="rId3"/>
          <a:stretch>
            <a:fillRect/>
          </a:stretch>
        </p:blipFill>
        <p:spPr>
          <a:xfrm>
            <a:off x="5649712" y="3631237"/>
            <a:ext cx="3623174" cy="2257249"/>
          </a:xfrm>
          <a:prstGeom prst="rect">
            <a:avLst/>
          </a:prstGeom>
        </p:spPr>
      </p:pic>
    </p:spTree>
    <p:extLst>
      <p:ext uri="{BB962C8B-B14F-4D97-AF65-F5344CB8AC3E}">
        <p14:creationId xmlns:p14="http://schemas.microsoft.com/office/powerpoint/2010/main" val="2736973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object 279"/>
          <p:cNvSpPr/>
          <p:nvPr/>
        </p:nvSpPr>
        <p:spPr>
          <a:xfrm>
            <a:off x="370930" y="2300381"/>
            <a:ext cx="100355" cy="2021353"/>
          </a:xfrm>
          <a:custGeom>
            <a:avLst/>
            <a:gdLst/>
            <a:ahLst/>
            <a:cxnLst/>
            <a:rect l="l" t="t" r="r" b="b"/>
            <a:pathLst>
              <a:path w="100169" h="2017610">
                <a:moveTo>
                  <a:pt x="0" y="2017610"/>
                </a:moveTo>
                <a:lnTo>
                  <a:pt x="100169" y="2017610"/>
                </a:lnTo>
                <a:lnTo>
                  <a:pt x="100169" y="0"/>
                </a:lnTo>
                <a:lnTo>
                  <a:pt x="0" y="0"/>
                </a:lnTo>
                <a:lnTo>
                  <a:pt x="0" y="2017610"/>
                </a:lnTo>
                <a:close/>
              </a:path>
            </a:pathLst>
          </a:custGeom>
          <a:solidFill>
            <a:srgbClr val="CEA63B"/>
          </a:solid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3" b="0" i="0" u="none" strike="noStrike" kern="1200" cap="none" spc="0" normalizeH="0" baseline="0" noProof="0">
              <a:ln>
                <a:noFill/>
              </a:ln>
              <a:solidFill>
                <a:prstClr val="black"/>
              </a:solidFill>
              <a:effectLst/>
              <a:uLnTx/>
              <a:uFillTx/>
              <a:latin typeface="Calibri"/>
              <a:ea typeface="+mn-ea"/>
              <a:cs typeface="+mn-cs"/>
            </a:endParaRPr>
          </a:p>
        </p:txBody>
      </p:sp>
      <p:sp>
        <p:nvSpPr>
          <p:cNvPr id="13" name="15 Dikdörtgen"/>
          <p:cNvSpPr/>
          <p:nvPr/>
        </p:nvSpPr>
        <p:spPr>
          <a:xfrm>
            <a:off x="664042" y="1709650"/>
            <a:ext cx="4199750" cy="320694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4" b="0" i="0" u="none" strike="noStrike" kern="1200" cap="none" spc="0" normalizeH="0" baseline="0" noProof="0" dirty="0">
                <a:ln>
                  <a:noFill/>
                </a:ln>
                <a:solidFill>
                  <a:srgbClr val="1F497D"/>
                </a:solidFill>
                <a:effectLst/>
                <a:uLnTx/>
                <a:uFillTx/>
                <a:latin typeface="Gill Sans MT"/>
                <a:ea typeface="+mn-ea"/>
                <a:cs typeface="+mn-cs"/>
              </a:rPr>
              <a:t>Derslik, kütüphane, konferans salonu, idari mekanlar öncelikle duvar ve döşemelerinde ses yalıtımı yapılmalı, belirlenen ses geçiş kaybını sağlayacak detaylar oluşturulmalıdır.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4" b="0" i="0" u="none" strike="noStrike" kern="1200" cap="none" spc="0" normalizeH="0" baseline="0" noProof="0" dirty="0">
                <a:ln>
                  <a:noFill/>
                </a:ln>
                <a:solidFill>
                  <a:srgbClr val="1F497D"/>
                </a:solidFill>
                <a:effectLst/>
                <a:uLnTx/>
                <a:uFillTx/>
                <a:latin typeface="Gill Sans MT"/>
                <a:ea typeface="+mn-ea"/>
                <a:cs typeface="+mn-cs"/>
              </a:rPr>
              <a:t>Laboratuvar, yemekhane, atölyeler, spor salonları gibi geniş hacimli mekanların yankılanma süreleri temel alınarak gerekli ses yutuculuk hesaplanmalıdır</a:t>
            </a:r>
            <a:r>
              <a:rPr kumimoji="0" lang="tr-TR" sz="1803" b="0" i="0" u="none" strike="noStrike" kern="1200" cap="none" spc="0" normalizeH="0" baseline="0" noProof="0" dirty="0">
                <a:ln>
                  <a:noFill/>
                </a:ln>
                <a:solidFill>
                  <a:prstClr val="black"/>
                </a:solidFill>
                <a:effectLst/>
                <a:uLnTx/>
                <a:uFillTx/>
                <a:latin typeface="Gill Sans MT" pitchFamily="34" charset="0"/>
                <a:ea typeface="+mn-ea"/>
                <a:cs typeface="+mn-cs"/>
              </a:rPr>
              <a:t>.</a:t>
            </a:r>
          </a:p>
          <a:p>
            <a:pPr marL="0" marR="0" lvl="0" indent="0" algn="just" defTabSz="457200" rtl="0" eaLnBrk="1" fontAlgn="auto" latinLnBrk="0" hangingPunct="1">
              <a:lnSpc>
                <a:spcPct val="100000"/>
              </a:lnSpc>
              <a:spcBef>
                <a:spcPct val="20000"/>
              </a:spcBef>
              <a:spcAft>
                <a:spcPts val="0"/>
              </a:spcAft>
              <a:buClrTx/>
              <a:buSzTx/>
              <a:buFontTx/>
              <a:buNone/>
              <a:tabLst/>
              <a:defRPr/>
            </a:pPr>
            <a:endParaRPr kumimoji="0" lang="tr-TR" sz="1803" b="0" i="0" u="none" strike="noStrike" kern="1200" cap="none" spc="0" normalizeH="0" baseline="0" noProof="0" dirty="0">
              <a:ln>
                <a:noFill/>
              </a:ln>
              <a:solidFill>
                <a:prstClr val="black"/>
              </a:solidFill>
              <a:effectLst/>
              <a:uLnTx/>
              <a:uFillTx/>
              <a:latin typeface="Gill Sans MT" pitchFamily="34" charset="0"/>
              <a:ea typeface="+mn-ea"/>
              <a:cs typeface="+mn-cs"/>
            </a:endParaRPr>
          </a:p>
        </p:txBody>
      </p:sp>
      <p:sp>
        <p:nvSpPr>
          <p:cNvPr id="14" name="17 Dikdörtgen"/>
          <p:cNvSpPr/>
          <p:nvPr/>
        </p:nvSpPr>
        <p:spPr>
          <a:xfrm>
            <a:off x="664041" y="1177333"/>
            <a:ext cx="7119647" cy="431686"/>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204" b="1" i="0" u="none" strike="noStrike" kern="1200" cap="none" spc="0" normalizeH="0" baseline="0" noProof="0" dirty="0">
                <a:ln>
                  <a:noFill/>
                </a:ln>
                <a:solidFill>
                  <a:srgbClr val="C00000"/>
                </a:solidFill>
                <a:effectLst/>
                <a:uLnTx/>
                <a:uFillTx/>
                <a:latin typeface="Gill Sans MT"/>
                <a:ea typeface="+mn-ea"/>
                <a:cs typeface="+mn-cs"/>
              </a:rPr>
              <a:t>Sosyal ve Kültürel Yapılar</a:t>
            </a:r>
          </a:p>
        </p:txBody>
      </p:sp>
      <p:pic>
        <p:nvPicPr>
          <p:cNvPr id="8" name="Resim 7">
            <a:extLst>
              <a:ext uri="{FF2B5EF4-FFF2-40B4-BE49-F238E27FC236}">
                <a16:creationId xmlns:a16="http://schemas.microsoft.com/office/drawing/2014/main" id="{BD32CC33-C96E-46E4-A378-E6789FB0D018}"/>
              </a:ext>
            </a:extLst>
          </p:cNvPr>
          <p:cNvPicPr>
            <a:picLocks noChangeAspect="1"/>
          </p:cNvPicPr>
          <p:nvPr/>
        </p:nvPicPr>
        <p:blipFill>
          <a:blip r:embed="rId2"/>
          <a:stretch>
            <a:fillRect/>
          </a:stretch>
        </p:blipFill>
        <p:spPr>
          <a:xfrm>
            <a:off x="5900295" y="3488544"/>
            <a:ext cx="3270402" cy="2386510"/>
          </a:xfrm>
          <a:prstGeom prst="rect">
            <a:avLst/>
          </a:prstGeom>
        </p:spPr>
      </p:pic>
      <p:pic>
        <p:nvPicPr>
          <p:cNvPr id="4" name="Resim 3">
            <a:extLst>
              <a:ext uri="{FF2B5EF4-FFF2-40B4-BE49-F238E27FC236}">
                <a16:creationId xmlns:a16="http://schemas.microsoft.com/office/drawing/2014/main" id="{2368091E-1D95-44C8-8BDB-FFEAA5C2E5AE}"/>
              </a:ext>
            </a:extLst>
          </p:cNvPr>
          <p:cNvPicPr>
            <a:picLocks noChangeAspect="1"/>
          </p:cNvPicPr>
          <p:nvPr/>
        </p:nvPicPr>
        <p:blipFill>
          <a:blip r:embed="rId3"/>
          <a:stretch>
            <a:fillRect/>
          </a:stretch>
        </p:blipFill>
        <p:spPr>
          <a:xfrm>
            <a:off x="5900294" y="1297862"/>
            <a:ext cx="3270401" cy="2452801"/>
          </a:xfrm>
          <a:prstGeom prst="rect">
            <a:avLst/>
          </a:prstGeom>
        </p:spPr>
      </p:pic>
    </p:spTree>
    <p:extLst>
      <p:ext uri="{BB962C8B-B14F-4D97-AF65-F5344CB8AC3E}">
        <p14:creationId xmlns:p14="http://schemas.microsoft.com/office/powerpoint/2010/main" val="3078802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object 279"/>
          <p:cNvSpPr/>
          <p:nvPr/>
        </p:nvSpPr>
        <p:spPr>
          <a:xfrm>
            <a:off x="370930" y="2300381"/>
            <a:ext cx="100355" cy="2021353"/>
          </a:xfrm>
          <a:custGeom>
            <a:avLst/>
            <a:gdLst/>
            <a:ahLst/>
            <a:cxnLst/>
            <a:rect l="l" t="t" r="r" b="b"/>
            <a:pathLst>
              <a:path w="100169" h="2017610">
                <a:moveTo>
                  <a:pt x="0" y="2017610"/>
                </a:moveTo>
                <a:lnTo>
                  <a:pt x="100169" y="2017610"/>
                </a:lnTo>
                <a:lnTo>
                  <a:pt x="100169" y="0"/>
                </a:lnTo>
                <a:lnTo>
                  <a:pt x="0" y="0"/>
                </a:lnTo>
                <a:lnTo>
                  <a:pt x="0" y="2017610"/>
                </a:lnTo>
                <a:close/>
              </a:path>
            </a:pathLst>
          </a:custGeom>
          <a:solidFill>
            <a:srgbClr val="CEA63B"/>
          </a:solid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3"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370929" y="0"/>
            <a:ext cx="9160963" cy="6852694"/>
          </a:xfrm>
          <a:prstGeom prst="rect">
            <a:avLst/>
          </a:prstGeom>
        </p:spPr>
        <p:txBody>
          <a:bodyPr wrap="square" lIns="0" tIns="0" rIns="0" bIns="0" rtlCol="0">
            <a:noAutofit/>
          </a:bodyPr>
          <a:lstStyle/>
          <a:p>
            <a:pPr marL="25448" marR="0" lvl="0" indent="0" algn="l" defTabSz="457200" rtl="0" eaLnBrk="1" fontAlgn="auto" latinLnBrk="0" hangingPunct="1">
              <a:lnSpc>
                <a:spcPts val="1002"/>
              </a:lnSpc>
              <a:spcBef>
                <a:spcPts val="0"/>
              </a:spcBef>
              <a:spcAft>
                <a:spcPts val="0"/>
              </a:spcAft>
              <a:buClrTx/>
              <a:buSzTx/>
              <a:buFontTx/>
              <a:buNone/>
              <a:tabLst/>
              <a:defRPr/>
            </a:pPr>
            <a:endParaRPr kumimoji="0" sz="1002" b="0" i="0" u="none" strike="noStrike" kern="1200" cap="none" spc="0" normalizeH="0" baseline="0" noProof="0">
              <a:ln>
                <a:noFill/>
              </a:ln>
              <a:solidFill>
                <a:prstClr val="black"/>
              </a:solidFill>
              <a:effectLst/>
              <a:uLnTx/>
              <a:uFillTx/>
              <a:latin typeface="Calibri"/>
              <a:ea typeface="+mn-ea"/>
              <a:cs typeface="+mn-cs"/>
            </a:endParaRPr>
          </a:p>
        </p:txBody>
      </p:sp>
      <p:sp>
        <p:nvSpPr>
          <p:cNvPr id="13" name="17 Dikdörtgen"/>
          <p:cNvSpPr/>
          <p:nvPr/>
        </p:nvSpPr>
        <p:spPr>
          <a:xfrm>
            <a:off x="1048498" y="1457211"/>
            <a:ext cx="8474912" cy="7091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4" b="0" i="0" u="none" strike="noStrike" kern="1200" cap="none" spc="0" normalizeH="0" baseline="0" noProof="0" dirty="0">
                <a:ln>
                  <a:noFill/>
                </a:ln>
                <a:solidFill>
                  <a:srgbClr val="1F497D"/>
                </a:solidFill>
                <a:effectLst/>
                <a:uLnTx/>
                <a:uFillTx/>
                <a:latin typeface="Gill Sans MT"/>
                <a:ea typeface="+mn-ea"/>
                <a:cs typeface="+mn-cs"/>
              </a:rPr>
              <a:t>Çeşitli kategorilerde ürünlerle ses yalıtımı yaptırarak olası gürültünün insan sağlığını da olumsuz etkilemesinin önüne rahatlıkla geçebiliriz. </a:t>
            </a:r>
          </a:p>
        </p:txBody>
      </p:sp>
      <p:pic>
        <p:nvPicPr>
          <p:cNvPr id="5" name="Resim 4">
            <a:extLst>
              <a:ext uri="{FF2B5EF4-FFF2-40B4-BE49-F238E27FC236}">
                <a16:creationId xmlns:a16="http://schemas.microsoft.com/office/drawing/2014/main" id="{53CCF63C-5D29-4A86-AEE9-E920368670DC}"/>
              </a:ext>
            </a:extLst>
          </p:cNvPr>
          <p:cNvPicPr>
            <a:picLocks noChangeAspect="1"/>
          </p:cNvPicPr>
          <p:nvPr/>
        </p:nvPicPr>
        <p:blipFill>
          <a:blip r:embed="rId2"/>
          <a:stretch>
            <a:fillRect/>
          </a:stretch>
        </p:blipFill>
        <p:spPr>
          <a:xfrm>
            <a:off x="2139516" y="2166410"/>
            <a:ext cx="5724144" cy="3462528"/>
          </a:xfrm>
          <a:prstGeom prst="rect">
            <a:avLst/>
          </a:prstGeom>
        </p:spPr>
      </p:pic>
    </p:spTree>
    <p:extLst>
      <p:ext uri="{BB962C8B-B14F-4D97-AF65-F5344CB8AC3E}">
        <p14:creationId xmlns:p14="http://schemas.microsoft.com/office/powerpoint/2010/main" val="1651158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object 279"/>
          <p:cNvSpPr/>
          <p:nvPr/>
        </p:nvSpPr>
        <p:spPr>
          <a:xfrm>
            <a:off x="370930" y="2300381"/>
            <a:ext cx="100355" cy="2021353"/>
          </a:xfrm>
          <a:custGeom>
            <a:avLst/>
            <a:gdLst/>
            <a:ahLst/>
            <a:cxnLst/>
            <a:rect l="l" t="t" r="r" b="b"/>
            <a:pathLst>
              <a:path w="100169" h="2017610">
                <a:moveTo>
                  <a:pt x="0" y="2017610"/>
                </a:moveTo>
                <a:lnTo>
                  <a:pt x="100169" y="2017610"/>
                </a:lnTo>
                <a:lnTo>
                  <a:pt x="100169" y="0"/>
                </a:lnTo>
                <a:lnTo>
                  <a:pt x="0" y="0"/>
                </a:lnTo>
                <a:lnTo>
                  <a:pt x="0" y="2017610"/>
                </a:lnTo>
                <a:close/>
              </a:path>
            </a:pathLst>
          </a:custGeom>
          <a:solidFill>
            <a:srgbClr val="CEA63B"/>
          </a:solid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3"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370929" y="0"/>
            <a:ext cx="9160963" cy="6852694"/>
          </a:xfrm>
          <a:prstGeom prst="rect">
            <a:avLst/>
          </a:prstGeom>
        </p:spPr>
        <p:txBody>
          <a:bodyPr wrap="square" lIns="0" tIns="0" rIns="0" bIns="0" rtlCol="0">
            <a:noAutofit/>
          </a:bodyPr>
          <a:lstStyle/>
          <a:p>
            <a:pPr marL="25448" marR="0" lvl="0" indent="0" algn="l" defTabSz="457200" rtl="0" eaLnBrk="1" fontAlgn="auto" latinLnBrk="0" hangingPunct="1">
              <a:lnSpc>
                <a:spcPts val="1002"/>
              </a:lnSpc>
              <a:spcBef>
                <a:spcPts val="0"/>
              </a:spcBef>
              <a:spcAft>
                <a:spcPts val="0"/>
              </a:spcAft>
              <a:buClrTx/>
              <a:buSzTx/>
              <a:buFontTx/>
              <a:buNone/>
              <a:tabLst/>
              <a:defRPr/>
            </a:pPr>
            <a:endParaRPr kumimoji="0" sz="1002" b="0" i="0" u="none" strike="noStrike" kern="1200" cap="none" spc="0" normalizeH="0" baseline="0" noProof="0">
              <a:ln>
                <a:noFill/>
              </a:ln>
              <a:solidFill>
                <a:prstClr val="black"/>
              </a:solidFill>
              <a:effectLst/>
              <a:uLnTx/>
              <a:uFillTx/>
              <a:latin typeface="Calibri"/>
              <a:ea typeface="+mn-ea"/>
              <a:cs typeface="+mn-cs"/>
            </a:endParaRPr>
          </a:p>
        </p:txBody>
      </p:sp>
      <p:sp>
        <p:nvSpPr>
          <p:cNvPr id="13" name="16 Dikdörtgen"/>
          <p:cNvSpPr>
            <a:spLocks noChangeArrowheads="1"/>
          </p:cNvSpPr>
          <p:nvPr/>
        </p:nvSpPr>
        <p:spPr bwMode="auto">
          <a:xfrm>
            <a:off x="4140007" y="1307959"/>
            <a:ext cx="1114870" cy="432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tr-TR" altLang="tr-TR" sz="2204" b="1" i="0" u="none" strike="noStrike" kern="1200" cap="none" spc="0" normalizeH="0" baseline="0" noProof="0" dirty="0">
                <a:ln>
                  <a:noFill/>
                </a:ln>
                <a:solidFill>
                  <a:srgbClr val="C00000"/>
                </a:solidFill>
                <a:effectLst/>
                <a:uLnTx/>
                <a:uFillTx/>
                <a:latin typeface="Gill Sans MT"/>
                <a:ea typeface="+mn-ea"/>
                <a:cs typeface="+mn-cs"/>
              </a:rPr>
              <a:t>Ulaşım</a:t>
            </a:r>
          </a:p>
        </p:txBody>
      </p:sp>
      <p:pic>
        <p:nvPicPr>
          <p:cNvPr id="5" name="Resim 4">
            <a:extLst>
              <a:ext uri="{FF2B5EF4-FFF2-40B4-BE49-F238E27FC236}">
                <a16:creationId xmlns:a16="http://schemas.microsoft.com/office/drawing/2014/main" id="{6F05D61C-DB1B-4DF3-BB83-574EF721C71C}"/>
              </a:ext>
            </a:extLst>
          </p:cNvPr>
          <p:cNvPicPr>
            <a:picLocks noChangeAspect="1"/>
          </p:cNvPicPr>
          <p:nvPr/>
        </p:nvPicPr>
        <p:blipFill>
          <a:blip r:embed="rId2"/>
          <a:stretch>
            <a:fillRect/>
          </a:stretch>
        </p:blipFill>
        <p:spPr>
          <a:xfrm>
            <a:off x="1474785" y="1740288"/>
            <a:ext cx="6953250" cy="3924300"/>
          </a:xfrm>
          <a:prstGeom prst="rect">
            <a:avLst/>
          </a:prstGeom>
        </p:spPr>
      </p:pic>
    </p:spTree>
    <p:extLst>
      <p:ext uri="{BB962C8B-B14F-4D97-AF65-F5344CB8AC3E}">
        <p14:creationId xmlns:p14="http://schemas.microsoft.com/office/powerpoint/2010/main" val="2572452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object 279"/>
          <p:cNvSpPr/>
          <p:nvPr/>
        </p:nvSpPr>
        <p:spPr>
          <a:xfrm>
            <a:off x="370930" y="2300381"/>
            <a:ext cx="100355" cy="2021353"/>
          </a:xfrm>
          <a:custGeom>
            <a:avLst/>
            <a:gdLst/>
            <a:ahLst/>
            <a:cxnLst/>
            <a:rect l="l" t="t" r="r" b="b"/>
            <a:pathLst>
              <a:path w="100169" h="2017610">
                <a:moveTo>
                  <a:pt x="0" y="2017610"/>
                </a:moveTo>
                <a:lnTo>
                  <a:pt x="100169" y="2017610"/>
                </a:lnTo>
                <a:lnTo>
                  <a:pt x="100169" y="0"/>
                </a:lnTo>
                <a:lnTo>
                  <a:pt x="0" y="0"/>
                </a:lnTo>
                <a:lnTo>
                  <a:pt x="0" y="2017610"/>
                </a:lnTo>
                <a:close/>
              </a:path>
            </a:pathLst>
          </a:custGeom>
          <a:solidFill>
            <a:srgbClr val="CEA63B"/>
          </a:solid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3"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370929" y="0"/>
            <a:ext cx="9160963" cy="6852694"/>
          </a:xfrm>
          <a:prstGeom prst="rect">
            <a:avLst/>
          </a:prstGeom>
        </p:spPr>
        <p:txBody>
          <a:bodyPr wrap="square" lIns="0" tIns="0" rIns="0" bIns="0" rtlCol="0">
            <a:noAutofit/>
          </a:bodyPr>
          <a:lstStyle/>
          <a:p>
            <a:pPr marL="25448" marR="0" lvl="0" indent="0" algn="l" defTabSz="457200" rtl="0" eaLnBrk="1" fontAlgn="auto" latinLnBrk="0" hangingPunct="1">
              <a:lnSpc>
                <a:spcPts val="1002"/>
              </a:lnSpc>
              <a:spcBef>
                <a:spcPts val="0"/>
              </a:spcBef>
              <a:spcAft>
                <a:spcPts val="0"/>
              </a:spcAft>
              <a:buClrTx/>
              <a:buSzTx/>
              <a:buFontTx/>
              <a:buNone/>
              <a:tabLst/>
              <a:defRPr/>
            </a:pPr>
            <a:endParaRPr kumimoji="0" sz="1002" b="0" i="0" u="none" strike="noStrike" kern="1200" cap="none" spc="0" normalizeH="0" baseline="0" noProof="0">
              <a:ln>
                <a:noFill/>
              </a:ln>
              <a:solidFill>
                <a:prstClr val="black"/>
              </a:solidFill>
              <a:effectLst/>
              <a:uLnTx/>
              <a:uFillTx/>
              <a:latin typeface="Calibri"/>
              <a:ea typeface="+mn-ea"/>
              <a:cs typeface="+mn-cs"/>
            </a:endParaRPr>
          </a:p>
        </p:txBody>
      </p:sp>
      <p:sp>
        <p:nvSpPr>
          <p:cNvPr id="13" name="15 Dikdörtgen"/>
          <p:cNvSpPr/>
          <p:nvPr/>
        </p:nvSpPr>
        <p:spPr>
          <a:xfrm>
            <a:off x="811107" y="1806406"/>
            <a:ext cx="8720787" cy="132589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4" b="0" i="0" u="none" strike="noStrike" kern="1200" cap="none" spc="0" normalizeH="0" baseline="0" noProof="0" dirty="0">
                <a:ln>
                  <a:noFill/>
                </a:ln>
                <a:solidFill>
                  <a:srgbClr val="1F497D"/>
                </a:solidFill>
                <a:effectLst/>
                <a:uLnTx/>
                <a:uFillTx/>
                <a:latin typeface="Gill Sans MT"/>
                <a:ea typeface="+mn-ea"/>
                <a:cs typeface="+mn-cs"/>
              </a:rPr>
              <a:t>Hastaneler, ameliyathaneler, mr ve röntgen odaları, acil odalar gibi bölümlerde dış ortam gürültüsünün minimuma indirilmesi gerekmektedir. Dış gürültülerin hem hastalar hem de hastane çalışanları üzerinde olumsuz etkileri olduğundan yalıtım son derece önemli bir konudur. </a:t>
            </a:r>
          </a:p>
        </p:txBody>
      </p:sp>
      <p:sp>
        <p:nvSpPr>
          <p:cNvPr id="14" name="25 Dikdörtgen"/>
          <p:cNvSpPr>
            <a:spLocks noChangeArrowheads="1"/>
          </p:cNvSpPr>
          <p:nvPr/>
        </p:nvSpPr>
        <p:spPr bwMode="auto">
          <a:xfrm>
            <a:off x="3876875" y="1405157"/>
            <a:ext cx="2083760" cy="43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tr-TR" altLang="tr-TR" sz="2204" b="1" i="0" u="none" strike="noStrike" kern="1200" cap="none" spc="0" normalizeH="0" baseline="0" noProof="0" dirty="0">
                <a:ln>
                  <a:noFill/>
                </a:ln>
                <a:solidFill>
                  <a:srgbClr val="C00000"/>
                </a:solidFill>
                <a:effectLst/>
                <a:uLnTx/>
                <a:uFillTx/>
                <a:latin typeface="Gill Sans MT"/>
                <a:ea typeface="+mn-ea"/>
                <a:cs typeface="+mn-cs"/>
              </a:rPr>
              <a:t>Sağlık Yapıları</a:t>
            </a:r>
          </a:p>
        </p:txBody>
      </p:sp>
      <p:pic>
        <p:nvPicPr>
          <p:cNvPr id="5" name="Resim 4">
            <a:extLst>
              <a:ext uri="{FF2B5EF4-FFF2-40B4-BE49-F238E27FC236}">
                <a16:creationId xmlns:a16="http://schemas.microsoft.com/office/drawing/2014/main" id="{EF4E895D-1EC0-4AF0-87C1-D4806F5C49A6}"/>
              </a:ext>
            </a:extLst>
          </p:cNvPr>
          <p:cNvPicPr>
            <a:picLocks noChangeAspect="1"/>
          </p:cNvPicPr>
          <p:nvPr/>
        </p:nvPicPr>
        <p:blipFill>
          <a:blip r:embed="rId2"/>
          <a:stretch>
            <a:fillRect/>
          </a:stretch>
        </p:blipFill>
        <p:spPr>
          <a:xfrm>
            <a:off x="1852037" y="3311057"/>
            <a:ext cx="6638925" cy="2362200"/>
          </a:xfrm>
          <a:prstGeom prst="rect">
            <a:avLst/>
          </a:prstGeom>
        </p:spPr>
      </p:pic>
    </p:spTree>
    <p:extLst>
      <p:ext uri="{BB962C8B-B14F-4D97-AF65-F5344CB8AC3E}">
        <p14:creationId xmlns:p14="http://schemas.microsoft.com/office/powerpoint/2010/main" val="2262513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object 279"/>
          <p:cNvSpPr/>
          <p:nvPr/>
        </p:nvSpPr>
        <p:spPr>
          <a:xfrm>
            <a:off x="370930" y="2300381"/>
            <a:ext cx="100355" cy="2021353"/>
          </a:xfrm>
          <a:custGeom>
            <a:avLst/>
            <a:gdLst/>
            <a:ahLst/>
            <a:cxnLst/>
            <a:rect l="l" t="t" r="r" b="b"/>
            <a:pathLst>
              <a:path w="100169" h="2017610">
                <a:moveTo>
                  <a:pt x="0" y="2017610"/>
                </a:moveTo>
                <a:lnTo>
                  <a:pt x="100169" y="2017610"/>
                </a:lnTo>
                <a:lnTo>
                  <a:pt x="100169" y="0"/>
                </a:lnTo>
                <a:lnTo>
                  <a:pt x="0" y="0"/>
                </a:lnTo>
                <a:lnTo>
                  <a:pt x="0" y="2017610"/>
                </a:lnTo>
                <a:close/>
              </a:path>
            </a:pathLst>
          </a:custGeom>
          <a:solidFill>
            <a:srgbClr val="CEA63B"/>
          </a:solid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3" b="0" i="0" u="none" strike="noStrike" kern="1200" cap="none" spc="0" normalizeH="0" baseline="0" noProof="0">
              <a:ln>
                <a:noFill/>
              </a:ln>
              <a:solidFill>
                <a:prstClr val="black"/>
              </a:solidFill>
              <a:effectLst/>
              <a:uLnTx/>
              <a:uFillTx/>
              <a:latin typeface="Calibri"/>
              <a:ea typeface="+mn-ea"/>
              <a:cs typeface="+mn-cs"/>
            </a:endParaRPr>
          </a:p>
        </p:txBody>
      </p:sp>
      <p:sp>
        <p:nvSpPr>
          <p:cNvPr id="13" name="Metin kutusu 12"/>
          <p:cNvSpPr txBox="1"/>
          <p:nvPr/>
        </p:nvSpPr>
        <p:spPr>
          <a:xfrm>
            <a:off x="4847549" y="1451938"/>
            <a:ext cx="4186314" cy="4933561"/>
          </a:xfrm>
          <a:prstGeom prst="rect">
            <a:avLst/>
          </a:prstGeom>
          <a:noFill/>
        </p:spPr>
        <p:txBody>
          <a:bodyPr wrap="square" rtlCol="0">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tr-TR" sz="2204" b="1" i="0" u="none" strike="noStrike" kern="1200" cap="none" spc="0" normalizeH="0" baseline="0" noProof="0" dirty="0">
                <a:ln>
                  <a:noFill/>
                </a:ln>
                <a:solidFill>
                  <a:srgbClr val="C00000"/>
                </a:solidFill>
                <a:effectLst/>
                <a:uLnTx/>
                <a:uFillTx/>
                <a:latin typeface="Gill Sans MT"/>
                <a:ea typeface="+mn-ea"/>
                <a:cs typeface="+mn-cs"/>
              </a:rPr>
              <a:t>Kullanılabilecek Malzemeler;</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tr-TR" sz="2204" b="1" i="0" u="none" strike="noStrike" kern="1200" cap="none" spc="0" normalizeH="0" baseline="0" noProof="0" dirty="0">
                <a:ln>
                  <a:noFill/>
                </a:ln>
                <a:solidFill>
                  <a:srgbClr val="C00000"/>
                </a:solidFill>
                <a:effectLst/>
                <a:uLnTx/>
                <a:uFillTx/>
                <a:latin typeface="Gill Sans MT"/>
                <a:ea typeface="+mn-ea"/>
                <a:cs typeface="+mn-cs"/>
              </a:rPr>
              <a:t>Duvar Ses Yalıtımı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tr-TR" sz="1803" b="1" i="0" u="none" strike="noStrike" kern="1200" cap="none" spc="0" normalizeH="0" baseline="0" noProof="0" dirty="0">
                <a:ln>
                  <a:noFill/>
                </a:ln>
                <a:solidFill>
                  <a:srgbClr val="1F497D"/>
                </a:solidFill>
                <a:effectLst/>
                <a:uLnTx/>
                <a:uFillTx/>
                <a:latin typeface="Gill Sans MT"/>
                <a:ea typeface="+mn-ea"/>
                <a:cs typeface="+mn-cs"/>
              </a:rPr>
              <a:t>Yalıtım Malzemeleri</a:t>
            </a:r>
          </a:p>
          <a:p>
            <a:pPr marL="1202430" marR="0" lvl="2" indent="-28629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3" b="0" i="0" u="none" strike="noStrike" kern="1200" cap="none" spc="0" normalizeH="0" baseline="0" noProof="0" dirty="0">
                <a:ln>
                  <a:noFill/>
                </a:ln>
                <a:solidFill>
                  <a:srgbClr val="1F497D"/>
                </a:solidFill>
                <a:effectLst/>
                <a:uLnTx/>
                <a:uFillTx/>
                <a:latin typeface="Gill Sans MT"/>
                <a:ea typeface="+mn-ea"/>
                <a:cs typeface="+mn-cs"/>
              </a:rPr>
              <a:t>Titreşim Yalıtımlı Duvar Askısı</a:t>
            </a:r>
          </a:p>
          <a:p>
            <a:pPr marL="1202430" marR="0" lvl="2" indent="-28629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3" b="0" i="0" u="none" strike="noStrike" kern="1200" cap="none" spc="0" normalizeH="0" baseline="0" noProof="0" dirty="0">
                <a:ln>
                  <a:noFill/>
                </a:ln>
                <a:solidFill>
                  <a:srgbClr val="1F497D"/>
                </a:solidFill>
                <a:effectLst/>
                <a:uLnTx/>
                <a:uFillTx/>
                <a:latin typeface="Gill Sans MT"/>
                <a:ea typeface="+mn-ea"/>
                <a:cs typeface="+mn-cs"/>
              </a:rPr>
              <a:t>Ağır Ses Bariyerleri (Bitüm, PVC, EPDM)</a:t>
            </a:r>
          </a:p>
          <a:p>
            <a:pPr marL="1202430" marR="0" lvl="2" indent="-28629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3" b="0" i="0" u="none" strike="noStrike" kern="1200" cap="none" spc="0" normalizeH="0" baseline="0" noProof="0" dirty="0">
                <a:ln>
                  <a:noFill/>
                </a:ln>
                <a:solidFill>
                  <a:srgbClr val="1F497D"/>
                </a:solidFill>
                <a:effectLst/>
                <a:uLnTx/>
                <a:uFillTx/>
                <a:latin typeface="Gill Sans MT"/>
                <a:ea typeface="+mn-ea"/>
                <a:cs typeface="+mn-cs"/>
              </a:rPr>
              <a:t>Duvar Altı Yalıtım Bandı</a:t>
            </a:r>
          </a:p>
          <a:p>
            <a:pPr marL="0" marR="0" lvl="2" indent="0" algn="l" defTabSz="457200" rtl="0" eaLnBrk="1" fontAlgn="auto" latinLnBrk="0" hangingPunct="1">
              <a:lnSpc>
                <a:spcPct val="100000"/>
              </a:lnSpc>
              <a:spcBef>
                <a:spcPct val="0"/>
              </a:spcBef>
              <a:spcAft>
                <a:spcPts val="0"/>
              </a:spcAft>
              <a:buClrTx/>
              <a:buSzTx/>
              <a:buFontTx/>
              <a:buNone/>
              <a:tabLst/>
              <a:defRPr/>
            </a:pPr>
            <a:r>
              <a:rPr kumimoji="0" lang="tr-TR" sz="1803" b="1" i="0" u="none" strike="noStrike" kern="1200" cap="none" spc="0" normalizeH="0" baseline="0" noProof="0" dirty="0">
                <a:ln>
                  <a:noFill/>
                </a:ln>
                <a:solidFill>
                  <a:srgbClr val="1F497D"/>
                </a:solidFill>
                <a:effectLst/>
                <a:uLnTx/>
                <a:uFillTx/>
                <a:latin typeface="Gill Sans MT"/>
                <a:ea typeface="+mn-ea"/>
                <a:cs typeface="+mn-cs"/>
              </a:rPr>
              <a:t>Yutucu Malzemeler</a:t>
            </a:r>
          </a:p>
          <a:p>
            <a:pPr marL="1202430" marR="0" lvl="2" indent="-28629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3" b="0" i="0" u="none" strike="noStrike" kern="1200" cap="none" spc="0" normalizeH="0" baseline="0" noProof="0" dirty="0">
                <a:ln>
                  <a:noFill/>
                </a:ln>
                <a:solidFill>
                  <a:srgbClr val="1F497D"/>
                </a:solidFill>
                <a:effectLst/>
                <a:uLnTx/>
                <a:uFillTx/>
                <a:latin typeface="Gill Sans MT"/>
                <a:ea typeface="+mn-ea"/>
                <a:cs typeface="+mn-cs"/>
              </a:rPr>
              <a:t>Taş Yünü</a:t>
            </a:r>
          </a:p>
          <a:p>
            <a:pPr marL="1202430" marR="0" lvl="2" indent="-28629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3" b="0" i="0" u="none" strike="noStrike" kern="1200" cap="none" spc="0" normalizeH="0" baseline="0" noProof="0" dirty="0">
                <a:ln>
                  <a:noFill/>
                </a:ln>
                <a:solidFill>
                  <a:srgbClr val="1F497D"/>
                </a:solidFill>
                <a:effectLst/>
                <a:uLnTx/>
                <a:uFillTx/>
                <a:latin typeface="Gill Sans MT"/>
                <a:ea typeface="+mn-ea"/>
                <a:cs typeface="+mn-cs"/>
              </a:rPr>
              <a:t>Cam Yünü</a:t>
            </a:r>
          </a:p>
          <a:p>
            <a:pPr marL="0" marR="0" lvl="2" indent="0" algn="l" defTabSz="457200" rtl="0" eaLnBrk="1" fontAlgn="auto" latinLnBrk="0" hangingPunct="1">
              <a:lnSpc>
                <a:spcPct val="100000"/>
              </a:lnSpc>
              <a:spcBef>
                <a:spcPct val="0"/>
              </a:spcBef>
              <a:spcAft>
                <a:spcPts val="0"/>
              </a:spcAft>
              <a:buClrTx/>
              <a:buSzTx/>
              <a:buFontTx/>
              <a:buNone/>
              <a:tabLst/>
              <a:defRPr/>
            </a:pPr>
            <a:r>
              <a:rPr kumimoji="0" lang="tr-TR" sz="1803" b="1" i="0" u="none" strike="noStrike" kern="1200" cap="none" spc="0" normalizeH="0" baseline="0" noProof="0" dirty="0" err="1">
                <a:ln>
                  <a:noFill/>
                </a:ln>
                <a:solidFill>
                  <a:srgbClr val="1F497D"/>
                </a:solidFill>
                <a:effectLst/>
                <a:uLnTx/>
                <a:uFillTx/>
                <a:latin typeface="Gill Sans MT"/>
                <a:ea typeface="+mn-ea"/>
                <a:cs typeface="+mn-cs"/>
              </a:rPr>
              <a:t>İnşai</a:t>
            </a:r>
            <a:r>
              <a:rPr kumimoji="0" lang="tr-TR" sz="1803" b="1" i="0" u="none" strike="noStrike" kern="1200" cap="none" spc="0" normalizeH="0" baseline="0" noProof="0" dirty="0">
                <a:ln>
                  <a:noFill/>
                </a:ln>
                <a:solidFill>
                  <a:srgbClr val="1F497D"/>
                </a:solidFill>
                <a:effectLst/>
                <a:uLnTx/>
                <a:uFillTx/>
                <a:latin typeface="Gill Sans MT"/>
                <a:ea typeface="+mn-ea"/>
                <a:cs typeface="+mn-cs"/>
              </a:rPr>
              <a:t> Malzemeler</a:t>
            </a:r>
          </a:p>
          <a:p>
            <a:pPr marL="1202430" marR="0" lvl="2" indent="-28629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3" b="0" i="0" u="none" strike="noStrike" kern="1200" cap="none" spc="0" normalizeH="0" baseline="0" noProof="0" dirty="0">
                <a:ln>
                  <a:noFill/>
                </a:ln>
                <a:solidFill>
                  <a:srgbClr val="1F497D"/>
                </a:solidFill>
                <a:effectLst/>
                <a:uLnTx/>
                <a:uFillTx/>
                <a:latin typeface="Gill Sans MT"/>
                <a:ea typeface="+mn-ea"/>
                <a:cs typeface="+mn-cs"/>
              </a:rPr>
              <a:t>Betonarme</a:t>
            </a:r>
          </a:p>
          <a:p>
            <a:pPr marL="1202430" marR="0" lvl="2" indent="-28629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3" b="0" i="0" u="none" strike="noStrike" kern="1200" cap="none" spc="0" normalizeH="0" baseline="0" noProof="0" dirty="0">
                <a:ln>
                  <a:noFill/>
                </a:ln>
                <a:solidFill>
                  <a:srgbClr val="1F497D"/>
                </a:solidFill>
                <a:effectLst/>
                <a:uLnTx/>
                <a:uFillTx/>
                <a:latin typeface="Gill Sans MT"/>
                <a:ea typeface="+mn-ea"/>
                <a:cs typeface="+mn-cs"/>
              </a:rPr>
              <a:t>Tuğla</a:t>
            </a:r>
          </a:p>
          <a:p>
            <a:pPr marL="1202430" marR="0" lvl="2" indent="-28629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3" b="0" i="0" u="none" strike="noStrike" kern="1200" cap="none" spc="0" normalizeH="0" baseline="0" noProof="0" dirty="0" err="1">
                <a:ln>
                  <a:noFill/>
                </a:ln>
                <a:solidFill>
                  <a:srgbClr val="1F497D"/>
                </a:solidFill>
                <a:effectLst/>
                <a:uLnTx/>
                <a:uFillTx/>
                <a:latin typeface="Gill Sans MT"/>
                <a:ea typeface="+mn-ea"/>
                <a:cs typeface="+mn-cs"/>
              </a:rPr>
              <a:t>Gazbeton</a:t>
            </a:r>
            <a:endParaRPr kumimoji="0" lang="tr-TR" sz="1803" b="0" i="0" u="none" strike="noStrike" kern="1200" cap="none" spc="0" normalizeH="0" baseline="0" noProof="0" dirty="0">
              <a:ln>
                <a:noFill/>
              </a:ln>
              <a:solidFill>
                <a:srgbClr val="1F497D"/>
              </a:solidFill>
              <a:effectLst/>
              <a:uLnTx/>
              <a:uFillTx/>
              <a:latin typeface="Gill Sans MT"/>
              <a:ea typeface="+mn-ea"/>
              <a:cs typeface="+mn-cs"/>
            </a:endParaRPr>
          </a:p>
          <a:p>
            <a:pPr marL="1202430" marR="0" lvl="2" indent="-28629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3" b="0" i="0" u="none" strike="noStrike" kern="1200" cap="none" spc="0" normalizeH="0" baseline="0" noProof="0" dirty="0">
                <a:ln>
                  <a:noFill/>
                </a:ln>
                <a:solidFill>
                  <a:srgbClr val="1F497D"/>
                </a:solidFill>
                <a:effectLst/>
                <a:uLnTx/>
                <a:uFillTx/>
                <a:latin typeface="Gill Sans MT"/>
                <a:ea typeface="+mn-ea"/>
                <a:cs typeface="+mn-cs"/>
              </a:rPr>
              <a:t>Alçı Plaka</a:t>
            </a:r>
          </a:p>
          <a:p>
            <a:pPr marL="1202430" marR="0" lvl="2" indent="-28629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3" b="0" i="0" u="none" strike="noStrike" kern="1200" cap="none" spc="0" normalizeH="0" baseline="0" noProof="0" dirty="0">
                <a:ln>
                  <a:noFill/>
                </a:ln>
                <a:solidFill>
                  <a:srgbClr val="1F497D"/>
                </a:solidFill>
                <a:effectLst/>
                <a:uLnTx/>
                <a:uFillTx/>
                <a:latin typeface="Gill Sans MT"/>
                <a:ea typeface="+mn-ea"/>
                <a:cs typeface="+mn-cs"/>
              </a:rPr>
              <a:t>Beton Fiber Plakalar</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tr-TR" sz="1803"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Metin kutusu 13"/>
          <p:cNvSpPr txBox="1"/>
          <p:nvPr/>
        </p:nvSpPr>
        <p:spPr>
          <a:xfrm>
            <a:off x="798326" y="1527353"/>
            <a:ext cx="4117968" cy="4076869"/>
          </a:xfrm>
          <a:prstGeom prst="rect">
            <a:avLst/>
          </a:prstGeom>
          <a:noFill/>
        </p:spPr>
        <p:txBody>
          <a:bodyPr wrap="square" rtlCol="0">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tr-TR" sz="2204" b="1" i="0" u="none" strike="noStrike" kern="1200" cap="none" spc="0" normalizeH="0" baseline="0" noProof="0" dirty="0">
                <a:ln>
                  <a:noFill/>
                </a:ln>
                <a:solidFill>
                  <a:srgbClr val="C00000"/>
                </a:solidFill>
                <a:effectLst/>
                <a:uLnTx/>
                <a:uFillTx/>
                <a:latin typeface="Gill Sans MT"/>
                <a:ea typeface="+mn-ea"/>
                <a:cs typeface="+mn-cs"/>
              </a:rPr>
              <a:t>Kullanılabilecek Malzemeler;</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tr-TR" sz="2204" b="1" i="0" u="none" strike="noStrike" kern="1200" cap="none" spc="0" normalizeH="0" baseline="0" noProof="0" dirty="0">
                <a:ln>
                  <a:noFill/>
                </a:ln>
                <a:solidFill>
                  <a:srgbClr val="C00000"/>
                </a:solidFill>
                <a:effectLst/>
                <a:uLnTx/>
                <a:uFillTx/>
                <a:latin typeface="Gill Sans MT"/>
                <a:ea typeface="+mn-ea"/>
                <a:cs typeface="+mn-cs"/>
              </a:rPr>
              <a:t>Döşeme Ses Yalıtımı</a:t>
            </a:r>
          </a:p>
          <a:p>
            <a:pPr marL="0" marR="0" lvl="2" indent="0" algn="l" defTabSz="457200" rtl="0" eaLnBrk="1" fontAlgn="auto" latinLnBrk="0" hangingPunct="1">
              <a:lnSpc>
                <a:spcPct val="100000"/>
              </a:lnSpc>
              <a:spcBef>
                <a:spcPct val="0"/>
              </a:spcBef>
              <a:spcAft>
                <a:spcPts val="0"/>
              </a:spcAft>
              <a:buClrTx/>
              <a:buSzTx/>
              <a:buFontTx/>
              <a:buNone/>
              <a:tabLst/>
              <a:defRPr/>
            </a:pPr>
            <a:r>
              <a:rPr kumimoji="0" lang="tr-TR" sz="1803" b="1" i="0" u="none" strike="noStrike" kern="1200" cap="none" spc="0" normalizeH="0" baseline="0" noProof="0" dirty="0">
                <a:ln>
                  <a:noFill/>
                </a:ln>
                <a:solidFill>
                  <a:srgbClr val="1F497D"/>
                </a:solidFill>
                <a:effectLst/>
                <a:uLnTx/>
                <a:uFillTx/>
                <a:latin typeface="Gill Sans MT"/>
                <a:ea typeface="+mn-ea"/>
                <a:cs typeface="+mn-cs"/>
              </a:rPr>
              <a:t>Yalıtım Malzemeleri</a:t>
            </a:r>
          </a:p>
          <a:p>
            <a:pPr marL="1202430" marR="0" lvl="2" indent="-28629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3" b="0" i="0" u="none" strike="noStrike" kern="1200" cap="none" spc="0" normalizeH="0" baseline="0" noProof="0" dirty="0">
                <a:ln>
                  <a:noFill/>
                </a:ln>
                <a:solidFill>
                  <a:srgbClr val="1F497D"/>
                </a:solidFill>
                <a:effectLst/>
                <a:uLnTx/>
                <a:uFillTx/>
                <a:latin typeface="Gill Sans MT"/>
                <a:ea typeface="+mn-ea"/>
                <a:cs typeface="+mn-cs"/>
              </a:rPr>
              <a:t>Kauçuk Şilte</a:t>
            </a:r>
          </a:p>
          <a:p>
            <a:pPr marL="1202430" marR="0" lvl="2" indent="-28629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3" b="0" i="0" u="none" strike="noStrike" kern="1200" cap="none" spc="0" normalizeH="0" baseline="0" noProof="0" dirty="0">
                <a:ln>
                  <a:noFill/>
                </a:ln>
                <a:solidFill>
                  <a:srgbClr val="1F497D"/>
                </a:solidFill>
                <a:effectLst/>
                <a:uLnTx/>
                <a:uFillTx/>
                <a:latin typeface="Gill Sans MT"/>
                <a:ea typeface="+mn-ea"/>
                <a:cs typeface="+mn-cs"/>
              </a:rPr>
              <a:t>Kauçuk Yüzer Döşeme Ayağı</a:t>
            </a:r>
          </a:p>
          <a:p>
            <a:pPr marL="1202430" marR="0" lvl="2" indent="-28629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3" b="0" i="0" u="none" strike="noStrike" kern="1200" cap="none" spc="0" normalizeH="0" baseline="0" noProof="0" dirty="0" err="1">
                <a:ln>
                  <a:noFill/>
                </a:ln>
                <a:solidFill>
                  <a:srgbClr val="1F497D"/>
                </a:solidFill>
                <a:effectLst/>
                <a:uLnTx/>
                <a:uFillTx/>
                <a:latin typeface="Gill Sans MT"/>
                <a:ea typeface="+mn-ea"/>
                <a:cs typeface="+mn-cs"/>
              </a:rPr>
              <a:t>Kauçuklu</a:t>
            </a:r>
            <a:r>
              <a:rPr kumimoji="0" lang="tr-TR" sz="1803" b="0" i="0" u="none" strike="noStrike" kern="1200" cap="none" spc="0" normalizeH="0" baseline="0" noProof="0" dirty="0">
                <a:ln>
                  <a:noFill/>
                </a:ln>
                <a:solidFill>
                  <a:srgbClr val="1F497D"/>
                </a:solidFill>
                <a:effectLst/>
                <a:uLnTx/>
                <a:uFillTx/>
                <a:latin typeface="Gill Sans MT"/>
                <a:ea typeface="+mn-ea"/>
                <a:cs typeface="+mn-cs"/>
              </a:rPr>
              <a:t> ve Yaylı Yüzer Döşeme Ayakları</a:t>
            </a:r>
          </a:p>
          <a:p>
            <a:pPr marL="0" marR="0" lvl="2" indent="0" algn="l" defTabSz="457200" rtl="0" eaLnBrk="1" fontAlgn="auto" latinLnBrk="0" hangingPunct="1">
              <a:lnSpc>
                <a:spcPct val="100000"/>
              </a:lnSpc>
              <a:spcBef>
                <a:spcPct val="0"/>
              </a:spcBef>
              <a:spcAft>
                <a:spcPts val="0"/>
              </a:spcAft>
              <a:buClrTx/>
              <a:buSzTx/>
              <a:buFontTx/>
              <a:buNone/>
              <a:tabLst/>
              <a:defRPr/>
            </a:pPr>
            <a:r>
              <a:rPr kumimoji="0" lang="tr-TR" sz="1803" b="1" i="0" u="none" strike="noStrike" kern="1200" cap="none" spc="0" normalizeH="0" baseline="0" noProof="0" dirty="0">
                <a:ln>
                  <a:noFill/>
                </a:ln>
                <a:solidFill>
                  <a:srgbClr val="1F497D"/>
                </a:solidFill>
                <a:effectLst/>
                <a:uLnTx/>
                <a:uFillTx/>
                <a:latin typeface="Gill Sans MT"/>
                <a:ea typeface="+mn-ea"/>
                <a:cs typeface="+mn-cs"/>
              </a:rPr>
              <a:t>Yutucu Malzemeler</a:t>
            </a:r>
          </a:p>
          <a:p>
            <a:pPr marL="1202430" marR="0" lvl="2" indent="-28629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3" b="0" i="0" u="none" strike="noStrike" kern="1200" cap="none" spc="0" normalizeH="0" baseline="0" noProof="0" dirty="0">
                <a:ln>
                  <a:noFill/>
                </a:ln>
                <a:solidFill>
                  <a:srgbClr val="1F497D"/>
                </a:solidFill>
                <a:effectLst/>
                <a:uLnTx/>
                <a:uFillTx/>
                <a:latin typeface="Gill Sans MT"/>
                <a:ea typeface="+mn-ea"/>
                <a:cs typeface="+mn-cs"/>
              </a:rPr>
              <a:t>Taş Yünü</a:t>
            </a:r>
          </a:p>
          <a:p>
            <a:pPr marL="1202430" marR="0" lvl="2" indent="-28629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3" b="0" i="0" u="none" strike="noStrike" kern="1200" cap="none" spc="0" normalizeH="0" baseline="0" noProof="0" dirty="0">
                <a:ln>
                  <a:noFill/>
                </a:ln>
                <a:solidFill>
                  <a:srgbClr val="1F497D"/>
                </a:solidFill>
                <a:effectLst/>
                <a:uLnTx/>
                <a:uFillTx/>
                <a:latin typeface="Gill Sans MT"/>
                <a:ea typeface="+mn-ea"/>
                <a:cs typeface="+mn-cs"/>
              </a:rPr>
              <a:t>Cam Yünü</a:t>
            </a:r>
          </a:p>
          <a:p>
            <a:pPr marL="0" marR="0" lvl="2" indent="0" algn="l" defTabSz="457200" rtl="0" eaLnBrk="1" fontAlgn="auto" latinLnBrk="0" hangingPunct="1">
              <a:lnSpc>
                <a:spcPct val="100000"/>
              </a:lnSpc>
              <a:spcBef>
                <a:spcPct val="0"/>
              </a:spcBef>
              <a:spcAft>
                <a:spcPts val="0"/>
              </a:spcAft>
              <a:buClrTx/>
              <a:buSzTx/>
              <a:buFontTx/>
              <a:buNone/>
              <a:tabLst/>
              <a:defRPr/>
            </a:pPr>
            <a:r>
              <a:rPr kumimoji="0" lang="tr-TR" sz="1803" b="1" i="0" u="none" strike="noStrike" kern="1200" cap="none" spc="0" normalizeH="0" baseline="0" noProof="0" dirty="0" err="1">
                <a:ln>
                  <a:noFill/>
                </a:ln>
                <a:solidFill>
                  <a:srgbClr val="1F497D"/>
                </a:solidFill>
                <a:effectLst/>
                <a:uLnTx/>
                <a:uFillTx/>
                <a:latin typeface="Gill Sans MT"/>
                <a:ea typeface="+mn-ea"/>
                <a:cs typeface="+mn-cs"/>
              </a:rPr>
              <a:t>İnşai</a:t>
            </a:r>
            <a:r>
              <a:rPr kumimoji="0" lang="tr-TR" sz="1803" b="1" i="0" u="none" strike="noStrike" kern="1200" cap="none" spc="0" normalizeH="0" baseline="0" noProof="0" dirty="0">
                <a:ln>
                  <a:noFill/>
                </a:ln>
                <a:solidFill>
                  <a:srgbClr val="1F497D"/>
                </a:solidFill>
                <a:effectLst/>
                <a:uLnTx/>
                <a:uFillTx/>
                <a:latin typeface="Gill Sans MT"/>
                <a:ea typeface="+mn-ea"/>
                <a:cs typeface="+mn-cs"/>
              </a:rPr>
              <a:t> Malzemeler</a:t>
            </a:r>
          </a:p>
          <a:p>
            <a:pPr marL="1202430" marR="0" lvl="2" indent="-28629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3" b="0" i="0" u="none" strike="noStrike" kern="1200" cap="none" spc="0" normalizeH="0" baseline="0" noProof="0" dirty="0" err="1">
                <a:ln>
                  <a:noFill/>
                </a:ln>
                <a:solidFill>
                  <a:srgbClr val="1F497D"/>
                </a:solidFill>
                <a:effectLst/>
                <a:uLnTx/>
                <a:uFillTx/>
                <a:latin typeface="Gill Sans MT"/>
                <a:ea typeface="+mn-ea"/>
                <a:cs typeface="+mn-cs"/>
              </a:rPr>
              <a:t>Plywood</a:t>
            </a:r>
            <a:endParaRPr kumimoji="0" lang="tr-TR" sz="1803" b="0" i="0" u="none" strike="noStrike" kern="1200" cap="none" spc="0" normalizeH="0" baseline="0" noProof="0" dirty="0">
              <a:ln>
                <a:noFill/>
              </a:ln>
              <a:solidFill>
                <a:srgbClr val="1F497D"/>
              </a:solidFill>
              <a:effectLst/>
              <a:uLnTx/>
              <a:uFillTx/>
              <a:latin typeface="Gill Sans MT"/>
              <a:ea typeface="+mn-ea"/>
              <a:cs typeface="+mn-cs"/>
            </a:endParaRPr>
          </a:p>
          <a:p>
            <a:pPr marL="1202430" marR="0" lvl="2" indent="-28629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3" b="0" i="0" u="none" strike="noStrike" kern="1200" cap="none" spc="0" normalizeH="0" baseline="0" noProof="0" dirty="0">
                <a:ln>
                  <a:noFill/>
                </a:ln>
                <a:solidFill>
                  <a:srgbClr val="1F497D"/>
                </a:solidFill>
                <a:effectLst/>
                <a:uLnTx/>
                <a:uFillTx/>
                <a:latin typeface="Gill Sans MT"/>
                <a:ea typeface="+mn-ea"/>
                <a:cs typeface="+mn-cs"/>
              </a:rPr>
              <a:t>Hasırlı Şap</a:t>
            </a:r>
          </a:p>
          <a:p>
            <a:pPr marL="744362" marR="0" lvl="1" indent="-28629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603"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1838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a16="http://schemas.microsoft.com/office/drawing/2014/main" id="{1C31853B-312C-48A4-937D-B38A7E78CA33}"/>
              </a:ext>
            </a:extLst>
          </p:cNvPr>
          <p:cNvSpPr>
            <a:spLocks noGrp="1" noChangeArrowheads="1"/>
          </p:cNvSpPr>
          <p:nvPr>
            <p:ph type="title"/>
          </p:nvPr>
        </p:nvSpPr>
        <p:spPr>
          <a:xfrm>
            <a:off x="1197796" y="1251109"/>
            <a:ext cx="7895027" cy="477260"/>
          </a:xfrm>
        </p:spPr>
        <p:txBody>
          <a:bodyPr>
            <a:noAutofit/>
          </a:bodyPr>
          <a:lstStyle/>
          <a:p>
            <a:pPr eaLnBrk="1" hangingPunct="1"/>
            <a:r>
              <a:rPr lang="tr-TR" altLang="en-US" sz="3249" b="1" dirty="0">
                <a:solidFill>
                  <a:srgbClr val="FF3300"/>
                </a:solidFill>
                <a:latin typeface="Calibri" panose="020F0502020204030204" pitchFamily="34" charset="0"/>
              </a:rPr>
              <a:t>SES NEDİR ?</a:t>
            </a:r>
          </a:p>
        </p:txBody>
      </p:sp>
      <p:sp>
        <p:nvSpPr>
          <p:cNvPr id="5123" name="Text Box 4">
            <a:extLst>
              <a:ext uri="{FF2B5EF4-FFF2-40B4-BE49-F238E27FC236}">
                <a16:creationId xmlns:a16="http://schemas.microsoft.com/office/drawing/2014/main" id="{DC2C9DAB-9B1C-4A86-8288-55F5A0171FBF}"/>
              </a:ext>
            </a:extLst>
          </p:cNvPr>
          <p:cNvSpPr txBox="1">
            <a:spLocks noChangeArrowheads="1"/>
          </p:cNvSpPr>
          <p:nvPr/>
        </p:nvSpPr>
        <p:spPr bwMode="auto">
          <a:xfrm>
            <a:off x="1197796" y="1721093"/>
            <a:ext cx="840340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000" dirty="0">
                <a:solidFill>
                  <a:srgbClr val="1F497D"/>
                </a:solidFill>
                <a:latin typeface="Gill Sans MT"/>
              </a:rPr>
              <a:t>Titreşen bir madde önünde bulunan ortam (hava) moleküllerini iter ve basıncını arttırarak sıkıştırır. Titreşen maddenin hareket yönünün tersinde ise düşük basınç bölgesi oluşur. Basıncı artan moleküllerinde komşu molekülleri itmesi ile ortamda bir basınç dalgalanmaları meydana gelir.  </a:t>
            </a:r>
          </a:p>
        </p:txBody>
      </p:sp>
      <p:pic>
        <p:nvPicPr>
          <p:cNvPr id="5124" name="Picture 14" descr="Lwave">
            <a:extLst>
              <a:ext uri="{FF2B5EF4-FFF2-40B4-BE49-F238E27FC236}">
                <a16:creationId xmlns:a16="http://schemas.microsoft.com/office/drawing/2014/main" id="{A5DE6456-D176-4D1C-B56B-369A655A635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844509" y="3312527"/>
            <a:ext cx="3640727" cy="9427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5" name="Picture 17" descr="stringpulse">
            <a:extLst>
              <a:ext uri="{FF2B5EF4-FFF2-40B4-BE49-F238E27FC236}">
                <a16:creationId xmlns:a16="http://schemas.microsoft.com/office/drawing/2014/main" id="{72AB4DA8-E7D0-4B59-91A8-A394A210B2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216" y="3044532"/>
            <a:ext cx="4575243" cy="121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5" descr="monopole">
            <a:extLst>
              <a:ext uri="{FF2B5EF4-FFF2-40B4-BE49-F238E27FC236}">
                <a16:creationId xmlns:a16="http://schemas.microsoft.com/office/drawing/2014/main" id="{60F09034-F6B2-2B43-926F-A0F4B4DE0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898592" y="4309902"/>
            <a:ext cx="2349808" cy="23498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object 279"/>
          <p:cNvSpPr/>
          <p:nvPr/>
        </p:nvSpPr>
        <p:spPr>
          <a:xfrm>
            <a:off x="370930" y="2300381"/>
            <a:ext cx="100355" cy="2021353"/>
          </a:xfrm>
          <a:custGeom>
            <a:avLst/>
            <a:gdLst/>
            <a:ahLst/>
            <a:cxnLst/>
            <a:rect l="l" t="t" r="r" b="b"/>
            <a:pathLst>
              <a:path w="100169" h="2017610">
                <a:moveTo>
                  <a:pt x="0" y="2017610"/>
                </a:moveTo>
                <a:lnTo>
                  <a:pt x="100169" y="2017610"/>
                </a:lnTo>
                <a:lnTo>
                  <a:pt x="100169" y="0"/>
                </a:lnTo>
                <a:lnTo>
                  <a:pt x="0" y="0"/>
                </a:lnTo>
                <a:lnTo>
                  <a:pt x="0" y="2017610"/>
                </a:lnTo>
                <a:close/>
              </a:path>
            </a:pathLst>
          </a:custGeom>
          <a:solidFill>
            <a:srgbClr val="CEA63B"/>
          </a:solid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3"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370929" y="0"/>
            <a:ext cx="9160963" cy="6852694"/>
          </a:xfrm>
          <a:prstGeom prst="rect">
            <a:avLst/>
          </a:prstGeom>
        </p:spPr>
        <p:txBody>
          <a:bodyPr wrap="square" lIns="0" tIns="0" rIns="0" bIns="0" rtlCol="0">
            <a:noAutofit/>
          </a:bodyPr>
          <a:lstStyle/>
          <a:p>
            <a:pPr marL="25448" marR="0" lvl="0" indent="0" algn="l" defTabSz="457200" rtl="0" eaLnBrk="1" fontAlgn="auto" latinLnBrk="0" hangingPunct="1">
              <a:lnSpc>
                <a:spcPts val="1002"/>
              </a:lnSpc>
              <a:spcBef>
                <a:spcPts val="0"/>
              </a:spcBef>
              <a:spcAft>
                <a:spcPts val="0"/>
              </a:spcAft>
              <a:buClrTx/>
              <a:buSzTx/>
              <a:buFontTx/>
              <a:buNone/>
              <a:tabLst/>
              <a:defRPr/>
            </a:pPr>
            <a:endParaRPr kumimoji="0" sz="1002" b="0" i="0" u="none" strike="noStrike" kern="1200" cap="none" spc="0" normalizeH="0" baseline="0" noProof="0">
              <a:ln>
                <a:noFill/>
              </a:ln>
              <a:solidFill>
                <a:prstClr val="black"/>
              </a:solidFill>
              <a:effectLst/>
              <a:uLnTx/>
              <a:uFillTx/>
              <a:latin typeface="Calibri"/>
              <a:ea typeface="+mn-ea"/>
              <a:cs typeface="+mn-cs"/>
            </a:endParaRPr>
          </a:p>
        </p:txBody>
      </p:sp>
      <p:sp>
        <p:nvSpPr>
          <p:cNvPr id="13" name="Metin kutusu 12"/>
          <p:cNvSpPr txBox="1"/>
          <p:nvPr/>
        </p:nvSpPr>
        <p:spPr>
          <a:xfrm>
            <a:off x="664041" y="1190009"/>
            <a:ext cx="4381063" cy="4354832"/>
          </a:xfrm>
          <a:prstGeom prst="rect">
            <a:avLst/>
          </a:prstGeom>
          <a:noFill/>
        </p:spPr>
        <p:txBody>
          <a:bodyPr wrap="square" rtlCol="0">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tr-TR" sz="2204" b="1" i="0" u="none" strike="noStrike" kern="1200" cap="none" spc="0" normalizeH="0" baseline="0" noProof="0" dirty="0">
                <a:ln>
                  <a:noFill/>
                </a:ln>
                <a:solidFill>
                  <a:srgbClr val="C00000"/>
                </a:solidFill>
                <a:effectLst/>
                <a:uLnTx/>
                <a:uFillTx/>
                <a:latin typeface="Gill Sans MT"/>
                <a:ea typeface="+mn-ea"/>
                <a:cs typeface="+mn-cs"/>
              </a:rPr>
              <a:t>Kullanılabilecek Malzemeler;</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tr-TR" sz="2204" b="1" i="0" u="none" strike="noStrike" kern="1200" cap="none" spc="0" normalizeH="0" baseline="0" noProof="0" dirty="0">
                <a:ln>
                  <a:noFill/>
                </a:ln>
                <a:solidFill>
                  <a:srgbClr val="C00000"/>
                </a:solidFill>
                <a:effectLst/>
                <a:uLnTx/>
                <a:uFillTx/>
                <a:latin typeface="Gill Sans MT"/>
                <a:ea typeface="+mn-ea"/>
                <a:cs typeface="+mn-cs"/>
              </a:rPr>
              <a:t>Tavan Ses Yalıtımı</a:t>
            </a:r>
          </a:p>
          <a:p>
            <a:pPr marL="0" marR="0" lvl="2" indent="0" algn="l" defTabSz="457200" rtl="0" eaLnBrk="1" fontAlgn="auto" latinLnBrk="0" hangingPunct="1">
              <a:lnSpc>
                <a:spcPct val="100000"/>
              </a:lnSpc>
              <a:spcBef>
                <a:spcPct val="0"/>
              </a:spcBef>
              <a:spcAft>
                <a:spcPts val="0"/>
              </a:spcAft>
              <a:buClrTx/>
              <a:buSzTx/>
              <a:buFontTx/>
              <a:buNone/>
              <a:tabLst/>
              <a:defRPr/>
            </a:pPr>
            <a:r>
              <a:rPr kumimoji="0" lang="tr-TR" sz="1803" b="1" i="0" u="none" strike="noStrike" kern="1200" cap="none" spc="0" normalizeH="0" baseline="0" noProof="0" dirty="0">
                <a:ln>
                  <a:noFill/>
                </a:ln>
                <a:solidFill>
                  <a:srgbClr val="1F497D"/>
                </a:solidFill>
                <a:effectLst/>
                <a:uLnTx/>
                <a:uFillTx/>
                <a:latin typeface="Gill Sans MT"/>
                <a:ea typeface="+mn-ea"/>
                <a:cs typeface="+mn-cs"/>
              </a:rPr>
              <a:t>Yalıtım Malzemeleri</a:t>
            </a:r>
          </a:p>
          <a:p>
            <a:pPr marL="1202430" marR="0" lvl="2" indent="-28629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3" b="0" i="0" u="none" strike="noStrike" kern="1200" cap="none" spc="0" normalizeH="0" baseline="0" noProof="0" dirty="0">
                <a:ln>
                  <a:noFill/>
                </a:ln>
                <a:solidFill>
                  <a:srgbClr val="1F497D"/>
                </a:solidFill>
                <a:effectLst/>
                <a:uLnTx/>
                <a:uFillTx/>
                <a:latin typeface="Gill Sans MT"/>
                <a:ea typeface="+mn-ea"/>
                <a:cs typeface="+mn-cs"/>
              </a:rPr>
              <a:t>Titreşim Yalıtımlı Tavan Askısı</a:t>
            </a:r>
          </a:p>
          <a:p>
            <a:pPr marL="1202430" marR="0" lvl="2" indent="-28629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3" b="0" i="0" u="none" strike="noStrike" kern="1200" cap="none" spc="0" normalizeH="0" baseline="0" noProof="0" dirty="0">
                <a:ln>
                  <a:noFill/>
                </a:ln>
                <a:solidFill>
                  <a:srgbClr val="1F497D"/>
                </a:solidFill>
                <a:effectLst/>
                <a:uLnTx/>
                <a:uFillTx/>
                <a:latin typeface="Gill Sans MT"/>
                <a:ea typeface="+mn-ea"/>
                <a:cs typeface="+mn-cs"/>
              </a:rPr>
              <a:t>Titreşim Alıcı Kauçuk </a:t>
            </a:r>
            <a:r>
              <a:rPr kumimoji="0" lang="tr-TR" sz="1803" b="0" i="0" u="none" strike="noStrike" kern="1200" cap="none" spc="0" normalizeH="0" baseline="0" noProof="0" dirty="0" err="1">
                <a:ln>
                  <a:noFill/>
                </a:ln>
                <a:solidFill>
                  <a:srgbClr val="1F497D"/>
                </a:solidFill>
                <a:effectLst/>
                <a:uLnTx/>
                <a:uFillTx/>
                <a:latin typeface="Gill Sans MT"/>
                <a:ea typeface="+mn-ea"/>
                <a:cs typeface="+mn-cs"/>
              </a:rPr>
              <a:t>Pad</a:t>
            </a:r>
            <a:endParaRPr kumimoji="0" lang="tr-TR" sz="1803" b="0" i="0" u="none" strike="noStrike" kern="1200" cap="none" spc="0" normalizeH="0" baseline="0" noProof="0" dirty="0">
              <a:ln>
                <a:noFill/>
              </a:ln>
              <a:solidFill>
                <a:srgbClr val="1F497D"/>
              </a:solidFill>
              <a:effectLst/>
              <a:uLnTx/>
              <a:uFillTx/>
              <a:latin typeface="Gill Sans MT"/>
              <a:ea typeface="+mn-ea"/>
              <a:cs typeface="+mn-cs"/>
            </a:endParaRPr>
          </a:p>
          <a:p>
            <a:pPr marL="1202430" marR="0" lvl="2" indent="-28629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3" b="0" i="0" u="none" strike="noStrike" kern="1200" cap="none" spc="0" normalizeH="0" baseline="0" noProof="0" dirty="0">
                <a:ln>
                  <a:noFill/>
                </a:ln>
                <a:solidFill>
                  <a:srgbClr val="1F497D"/>
                </a:solidFill>
                <a:effectLst/>
                <a:uLnTx/>
                <a:uFillTx/>
                <a:latin typeface="Gill Sans MT"/>
                <a:ea typeface="+mn-ea"/>
                <a:cs typeface="+mn-cs"/>
              </a:rPr>
              <a:t>Ağır Ses Bariyeri</a:t>
            </a:r>
          </a:p>
          <a:p>
            <a:pPr marL="0" marR="0" lvl="2" indent="0" algn="l" defTabSz="457200" rtl="0" eaLnBrk="1" fontAlgn="auto" latinLnBrk="0" hangingPunct="1">
              <a:lnSpc>
                <a:spcPct val="100000"/>
              </a:lnSpc>
              <a:spcBef>
                <a:spcPct val="0"/>
              </a:spcBef>
              <a:spcAft>
                <a:spcPts val="0"/>
              </a:spcAft>
              <a:buClrTx/>
              <a:buSzTx/>
              <a:buFontTx/>
              <a:buNone/>
              <a:tabLst/>
              <a:defRPr/>
            </a:pPr>
            <a:r>
              <a:rPr kumimoji="0" lang="tr-TR" sz="1803" b="1" i="0" u="none" strike="noStrike" kern="1200" cap="none" spc="0" normalizeH="0" baseline="0" noProof="0" dirty="0">
                <a:ln>
                  <a:noFill/>
                </a:ln>
                <a:solidFill>
                  <a:srgbClr val="1F497D"/>
                </a:solidFill>
                <a:effectLst/>
                <a:uLnTx/>
                <a:uFillTx/>
                <a:latin typeface="Gill Sans MT"/>
                <a:ea typeface="+mn-ea"/>
                <a:cs typeface="+mn-cs"/>
              </a:rPr>
              <a:t>Yutucu Malzemeler</a:t>
            </a:r>
          </a:p>
          <a:p>
            <a:pPr marL="1202430" marR="0" lvl="2" indent="-28629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3" b="0" i="0" u="none" strike="noStrike" kern="1200" cap="none" spc="0" normalizeH="0" baseline="0" noProof="0" dirty="0">
                <a:ln>
                  <a:noFill/>
                </a:ln>
                <a:solidFill>
                  <a:srgbClr val="1F497D"/>
                </a:solidFill>
                <a:effectLst/>
                <a:uLnTx/>
                <a:uFillTx/>
                <a:latin typeface="Gill Sans MT"/>
                <a:ea typeface="+mn-ea"/>
                <a:cs typeface="+mn-cs"/>
              </a:rPr>
              <a:t>Yüksek Yutuculuk Özelliğine Sahip Bariyerli Akustik Süngerler</a:t>
            </a:r>
          </a:p>
          <a:p>
            <a:pPr marL="1202430" marR="0" lvl="2" indent="-28629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3" b="0" i="0" u="none" strike="noStrike" kern="1200" cap="none" spc="0" normalizeH="0" baseline="0" noProof="0" dirty="0">
                <a:ln>
                  <a:noFill/>
                </a:ln>
                <a:solidFill>
                  <a:srgbClr val="1F497D"/>
                </a:solidFill>
                <a:effectLst/>
                <a:uLnTx/>
                <a:uFillTx/>
                <a:latin typeface="Gill Sans MT"/>
                <a:ea typeface="+mn-ea"/>
                <a:cs typeface="+mn-cs"/>
              </a:rPr>
              <a:t>Taş Yünü</a:t>
            </a:r>
          </a:p>
          <a:p>
            <a:pPr marL="1202430" marR="0" lvl="2" indent="-28629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3" b="0" i="0" u="none" strike="noStrike" kern="1200" cap="none" spc="0" normalizeH="0" baseline="0" noProof="0" dirty="0">
                <a:ln>
                  <a:noFill/>
                </a:ln>
                <a:solidFill>
                  <a:srgbClr val="1F497D"/>
                </a:solidFill>
                <a:effectLst/>
                <a:uLnTx/>
                <a:uFillTx/>
                <a:latin typeface="Gill Sans MT"/>
                <a:ea typeface="+mn-ea"/>
                <a:cs typeface="+mn-cs"/>
              </a:rPr>
              <a:t>Cam Yünü</a:t>
            </a:r>
          </a:p>
          <a:p>
            <a:pPr marL="0" marR="0" lvl="2" indent="0" algn="l" defTabSz="457200" rtl="0" eaLnBrk="1" fontAlgn="auto" latinLnBrk="0" hangingPunct="1">
              <a:lnSpc>
                <a:spcPct val="100000"/>
              </a:lnSpc>
              <a:spcBef>
                <a:spcPct val="0"/>
              </a:spcBef>
              <a:spcAft>
                <a:spcPts val="0"/>
              </a:spcAft>
              <a:buClrTx/>
              <a:buSzTx/>
              <a:buFontTx/>
              <a:buNone/>
              <a:tabLst/>
              <a:defRPr/>
            </a:pPr>
            <a:r>
              <a:rPr kumimoji="0" lang="tr-TR" sz="1803" b="1" i="0" u="none" strike="noStrike" kern="1200" cap="none" spc="0" normalizeH="0" baseline="0" noProof="0" dirty="0" err="1">
                <a:ln>
                  <a:noFill/>
                </a:ln>
                <a:solidFill>
                  <a:srgbClr val="1F497D"/>
                </a:solidFill>
                <a:effectLst/>
                <a:uLnTx/>
                <a:uFillTx/>
                <a:latin typeface="Gill Sans MT"/>
                <a:ea typeface="+mn-ea"/>
                <a:cs typeface="+mn-cs"/>
              </a:rPr>
              <a:t>İnşai</a:t>
            </a:r>
            <a:r>
              <a:rPr kumimoji="0" lang="tr-TR" sz="1803" b="1" i="0" u="none" strike="noStrike" kern="1200" cap="none" spc="0" normalizeH="0" baseline="0" noProof="0" dirty="0">
                <a:ln>
                  <a:noFill/>
                </a:ln>
                <a:solidFill>
                  <a:srgbClr val="1F497D"/>
                </a:solidFill>
                <a:effectLst/>
                <a:uLnTx/>
                <a:uFillTx/>
                <a:latin typeface="Gill Sans MT"/>
                <a:ea typeface="+mn-ea"/>
                <a:cs typeface="+mn-cs"/>
              </a:rPr>
              <a:t> Malzemeler</a:t>
            </a:r>
          </a:p>
          <a:p>
            <a:pPr marL="1202430" marR="0" lvl="2" indent="-28629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3" b="0" i="0" u="none" strike="noStrike" kern="1200" cap="none" spc="0" normalizeH="0" baseline="0" noProof="0" dirty="0">
                <a:ln>
                  <a:noFill/>
                </a:ln>
                <a:solidFill>
                  <a:srgbClr val="1F497D"/>
                </a:solidFill>
                <a:effectLst/>
                <a:uLnTx/>
                <a:uFillTx/>
                <a:latin typeface="Gill Sans MT"/>
                <a:ea typeface="+mn-ea"/>
                <a:cs typeface="+mn-cs"/>
              </a:rPr>
              <a:t>Alçı Plaka</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tr-TR" sz="1603"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Metin kutusu 13"/>
          <p:cNvSpPr txBox="1"/>
          <p:nvPr/>
        </p:nvSpPr>
        <p:spPr>
          <a:xfrm>
            <a:off x="5045105" y="1190008"/>
            <a:ext cx="4485445" cy="3242982"/>
          </a:xfrm>
          <a:prstGeom prst="rect">
            <a:avLst/>
          </a:prstGeom>
          <a:noFill/>
        </p:spPr>
        <p:txBody>
          <a:bodyPr wrap="square" rtlCol="0">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tr-TR" sz="2204" b="1" i="0" u="none" strike="noStrike" kern="1200" cap="none" spc="0" normalizeH="0" baseline="0" noProof="0" dirty="0">
                <a:ln>
                  <a:noFill/>
                </a:ln>
                <a:solidFill>
                  <a:srgbClr val="C00000"/>
                </a:solidFill>
                <a:effectLst/>
                <a:uLnTx/>
                <a:uFillTx/>
                <a:latin typeface="Gill Sans MT"/>
                <a:ea typeface="+mn-ea"/>
                <a:cs typeface="+mn-cs"/>
              </a:rPr>
              <a:t>Kullanılabilecek Malzemeler;</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tr-TR" sz="2204" b="1" i="0" u="none" strike="noStrike" kern="1200" cap="none" spc="0" normalizeH="0" baseline="0" noProof="0" dirty="0">
                <a:ln>
                  <a:noFill/>
                </a:ln>
                <a:solidFill>
                  <a:srgbClr val="C00000"/>
                </a:solidFill>
                <a:effectLst/>
                <a:uLnTx/>
                <a:uFillTx/>
                <a:latin typeface="Gill Sans MT"/>
                <a:ea typeface="+mn-ea"/>
                <a:cs typeface="+mn-cs"/>
              </a:rPr>
              <a:t>Titreşim Yalıtımı</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tr-TR" sz="1803" b="1" i="0" u="none" strike="noStrike" kern="1200" cap="none" spc="0" normalizeH="0" baseline="0" noProof="0" dirty="0">
                <a:ln>
                  <a:noFill/>
                </a:ln>
                <a:solidFill>
                  <a:srgbClr val="1F497D"/>
                </a:solidFill>
                <a:effectLst/>
                <a:uLnTx/>
                <a:uFillTx/>
                <a:latin typeface="Gill Sans MT"/>
                <a:ea typeface="+mn-ea"/>
                <a:cs typeface="+mn-cs"/>
              </a:rPr>
              <a:t>Yalıtım Malzemeleri</a:t>
            </a:r>
          </a:p>
          <a:p>
            <a:pPr marL="1202430" marR="0" lvl="2" indent="-28629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3" b="0" i="0" u="none" strike="noStrike" kern="1200" cap="none" spc="0" normalizeH="0" baseline="0" noProof="0" dirty="0">
                <a:ln>
                  <a:noFill/>
                </a:ln>
                <a:solidFill>
                  <a:srgbClr val="1F497D"/>
                </a:solidFill>
                <a:effectLst/>
                <a:uLnTx/>
                <a:uFillTx/>
                <a:latin typeface="Gill Sans MT"/>
                <a:ea typeface="+mn-ea"/>
                <a:cs typeface="+mn-cs"/>
              </a:rPr>
              <a:t>Sismik Sınırlandırıcılı Titreşim Alıcı Yaylar</a:t>
            </a:r>
          </a:p>
          <a:p>
            <a:pPr marL="1202430" marR="0" lvl="2" indent="-28629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3" b="0" i="0" u="none" strike="noStrike" kern="1200" cap="none" spc="0" normalizeH="0" baseline="0" noProof="0" dirty="0">
                <a:ln>
                  <a:noFill/>
                </a:ln>
                <a:solidFill>
                  <a:srgbClr val="1F497D"/>
                </a:solidFill>
                <a:effectLst/>
                <a:uLnTx/>
                <a:uFillTx/>
                <a:latin typeface="Gill Sans MT"/>
                <a:ea typeface="+mn-ea"/>
                <a:cs typeface="+mn-cs"/>
              </a:rPr>
              <a:t>Titreşim Alıcı Kauçuk </a:t>
            </a:r>
            <a:r>
              <a:rPr kumimoji="0" lang="tr-TR" sz="1803" b="0" i="0" u="none" strike="noStrike" kern="1200" cap="none" spc="0" normalizeH="0" baseline="0" noProof="0" dirty="0" err="1">
                <a:ln>
                  <a:noFill/>
                </a:ln>
                <a:solidFill>
                  <a:srgbClr val="1F497D"/>
                </a:solidFill>
                <a:effectLst/>
                <a:uLnTx/>
                <a:uFillTx/>
                <a:latin typeface="Gill Sans MT"/>
                <a:ea typeface="+mn-ea"/>
                <a:cs typeface="+mn-cs"/>
              </a:rPr>
              <a:t>Pad</a:t>
            </a:r>
            <a:endParaRPr kumimoji="0" lang="tr-TR" sz="1803" b="0" i="0" u="none" strike="noStrike" kern="1200" cap="none" spc="0" normalizeH="0" baseline="0" noProof="0" dirty="0">
              <a:ln>
                <a:noFill/>
              </a:ln>
              <a:solidFill>
                <a:srgbClr val="1F497D"/>
              </a:solidFill>
              <a:effectLst/>
              <a:uLnTx/>
              <a:uFillTx/>
              <a:latin typeface="Gill Sans MT"/>
              <a:ea typeface="+mn-ea"/>
              <a:cs typeface="+mn-cs"/>
            </a:endParaRPr>
          </a:p>
          <a:p>
            <a:pPr marL="0" marR="0" lvl="1" indent="0" algn="l" defTabSz="457200" rtl="0" eaLnBrk="1" fontAlgn="auto" latinLnBrk="0" hangingPunct="1">
              <a:lnSpc>
                <a:spcPct val="100000"/>
              </a:lnSpc>
              <a:spcBef>
                <a:spcPct val="0"/>
              </a:spcBef>
              <a:spcAft>
                <a:spcPts val="0"/>
              </a:spcAft>
              <a:buClrTx/>
              <a:buSzTx/>
              <a:buFontTx/>
              <a:buNone/>
              <a:tabLst/>
              <a:defRPr/>
            </a:pPr>
            <a:r>
              <a:rPr kumimoji="0" lang="tr-TR" sz="1803" b="1" i="0" u="none" strike="noStrike" kern="1200" cap="none" spc="0" normalizeH="0" baseline="0" noProof="0" dirty="0" err="1">
                <a:ln>
                  <a:noFill/>
                </a:ln>
                <a:solidFill>
                  <a:srgbClr val="1F497D"/>
                </a:solidFill>
                <a:effectLst/>
                <a:uLnTx/>
                <a:uFillTx/>
                <a:latin typeface="Gill Sans MT"/>
                <a:ea typeface="+mn-ea"/>
                <a:cs typeface="+mn-cs"/>
              </a:rPr>
              <a:t>İnşai</a:t>
            </a:r>
            <a:r>
              <a:rPr kumimoji="0" lang="tr-TR" sz="1803" b="1" i="0" u="none" strike="noStrike" kern="1200" cap="none" spc="0" normalizeH="0" baseline="0" noProof="0" dirty="0">
                <a:ln>
                  <a:noFill/>
                </a:ln>
                <a:solidFill>
                  <a:srgbClr val="1F497D"/>
                </a:solidFill>
                <a:effectLst/>
                <a:uLnTx/>
                <a:uFillTx/>
                <a:latin typeface="Gill Sans MT"/>
                <a:ea typeface="+mn-ea"/>
                <a:cs typeface="+mn-cs"/>
              </a:rPr>
              <a:t> Malzemeler</a:t>
            </a:r>
          </a:p>
          <a:p>
            <a:pPr marL="1202430" marR="0" lvl="2" indent="-28629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3" b="0" i="0" u="none" strike="noStrike" kern="1200" cap="none" spc="0" normalizeH="0" baseline="0" noProof="0" dirty="0">
                <a:ln>
                  <a:noFill/>
                </a:ln>
                <a:solidFill>
                  <a:srgbClr val="1F497D"/>
                </a:solidFill>
                <a:effectLst/>
                <a:uLnTx/>
                <a:uFillTx/>
                <a:latin typeface="Gill Sans MT"/>
                <a:ea typeface="+mn-ea"/>
                <a:cs typeface="+mn-cs"/>
              </a:rPr>
              <a:t>Betonarme Kaide</a:t>
            </a:r>
          </a:p>
          <a:p>
            <a:pPr marL="1202430" marR="0" lvl="2" indent="-28629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3" b="0" i="0" u="none" strike="noStrike" kern="1200" cap="none" spc="0" normalizeH="0" baseline="0" noProof="0" dirty="0">
                <a:ln>
                  <a:noFill/>
                </a:ln>
                <a:solidFill>
                  <a:srgbClr val="1F497D"/>
                </a:solidFill>
                <a:effectLst/>
                <a:uLnTx/>
                <a:uFillTx/>
                <a:latin typeface="Gill Sans MT"/>
                <a:ea typeface="+mn-ea"/>
                <a:cs typeface="+mn-cs"/>
              </a:rPr>
              <a:t>Çelik Kaide</a:t>
            </a:r>
          </a:p>
          <a:p>
            <a:pPr marL="1202430" marR="0" lvl="2" indent="-28629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3" b="0" i="0" u="none" strike="noStrike" kern="1200" cap="none" spc="0" normalizeH="0" baseline="0" noProof="0" dirty="0">
                <a:ln>
                  <a:noFill/>
                </a:ln>
                <a:solidFill>
                  <a:srgbClr val="1F497D"/>
                </a:solidFill>
                <a:effectLst/>
                <a:uLnTx/>
                <a:uFillTx/>
                <a:latin typeface="Gill Sans MT"/>
                <a:ea typeface="+mn-ea"/>
                <a:cs typeface="+mn-cs"/>
              </a:rPr>
              <a:t>Atalet Kütlesi</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tr-TR" sz="1603"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Metin kutusu 14"/>
          <p:cNvSpPr txBox="1"/>
          <p:nvPr/>
        </p:nvSpPr>
        <p:spPr>
          <a:xfrm>
            <a:off x="5045105" y="4153782"/>
            <a:ext cx="5193653" cy="1572572"/>
          </a:xfrm>
          <a:prstGeom prst="rect">
            <a:avLst/>
          </a:prstGeom>
          <a:noFill/>
        </p:spPr>
        <p:txBody>
          <a:bodyPr wrap="square" rtlCol="0">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tr-TR" sz="2204" b="1" i="0" u="none" strike="noStrike" kern="1200" cap="none" spc="0" normalizeH="0" baseline="0" noProof="0" dirty="0">
                <a:ln>
                  <a:noFill/>
                </a:ln>
                <a:solidFill>
                  <a:srgbClr val="C00000"/>
                </a:solidFill>
                <a:effectLst/>
                <a:uLnTx/>
                <a:uFillTx/>
                <a:latin typeface="Gill Sans MT"/>
                <a:ea typeface="+mn-ea"/>
                <a:cs typeface="+mn-cs"/>
              </a:rPr>
              <a:t>Kullanılabilecek Malzemeler;</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tr-TR" sz="2204" b="1" i="0" u="none" strike="noStrike" kern="1200" cap="none" spc="0" normalizeH="0" baseline="0" noProof="0" dirty="0">
                <a:ln>
                  <a:noFill/>
                </a:ln>
                <a:solidFill>
                  <a:srgbClr val="C00000"/>
                </a:solidFill>
                <a:effectLst/>
                <a:uLnTx/>
                <a:uFillTx/>
                <a:latin typeface="Gill Sans MT"/>
                <a:ea typeface="+mn-ea"/>
                <a:cs typeface="+mn-cs"/>
              </a:rPr>
              <a:t>Ekipman Ses Yalıtımı</a:t>
            </a:r>
          </a:p>
          <a:p>
            <a:pPr marL="1202430" marR="0" lvl="2" indent="-28629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3" b="0" i="0" u="none" strike="noStrike" kern="1200" cap="none" spc="0" normalizeH="0" baseline="0" noProof="0" dirty="0">
                <a:ln>
                  <a:noFill/>
                </a:ln>
                <a:solidFill>
                  <a:srgbClr val="1F497D"/>
                </a:solidFill>
                <a:effectLst/>
                <a:uLnTx/>
                <a:uFillTx/>
                <a:latin typeface="Gill Sans MT"/>
                <a:ea typeface="+mn-ea"/>
                <a:cs typeface="+mn-cs"/>
              </a:rPr>
              <a:t>Susturucular</a:t>
            </a:r>
          </a:p>
          <a:p>
            <a:pPr marL="1202430" marR="0" lvl="2" indent="-28629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3" b="0" i="0" u="none" strike="noStrike" kern="1200" cap="none" spc="0" normalizeH="0" baseline="0" noProof="0" dirty="0">
                <a:ln>
                  <a:noFill/>
                </a:ln>
                <a:solidFill>
                  <a:srgbClr val="1F497D"/>
                </a:solidFill>
                <a:effectLst/>
                <a:uLnTx/>
                <a:uFillTx/>
                <a:latin typeface="Gill Sans MT"/>
                <a:ea typeface="+mn-ea"/>
                <a:cs typeface="+mn-cs"/>
              </a:rPr>
              <a:t>Ses Kabinleri</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tr-TR" sz="1603"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7269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object 279"/>
          <p:cNvSpPr/>
          <p:nvPr/>
        </p:nvSpPr>
        <p:spPr>
          <a:xfrm>
            <a:off x="370930" y="2300381"/>
            <a:ext cx="100355" cy="2021353"/>
          </a:xfrm>
          <a:custGeom>
            <a:avLst/>
            <a:gdLst/>
            <a:ahLst/>
            <a:cxnLst/>
            <a:rect l="l" t="t" r="r" b="b"/>
            <a:pathLst>
              <a:path w="100169" h="2017610">
                <a:moveTo>
                  <a:pt x="0" y="2017610"/>
                </a:moveTo>
                <a:lnTo>
                  <a:pt x="100169" y="2017610"/>
                </a:lnTo>
                <a:lnTo>
                  <a:pt x="100169" y="0"/>
                </a:lnTo>
                <a:lnTo>
                  <a:pt x="0" y="0"/>
                </a:lnTo>
                <a:lnTo>
                  <a:pt x="0" y="2017610"/>
                </a:lnTo>
                <a:close/>
              </a:path>
            </a:pathLst>
          </a:custGeom>
          <a:solidFill>
            <a:srgbClr val="CEA63B"/>
          </a:solid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3" b="0" i="0" u="none" strike="noStrike" kern="1200" cap="none" spc="0" normalizeH="0" baseline="0" noProof="0">
              <a:ln>
                <a:noFill/>
              </a:ln>
              <a:solidFill>
                <a:prstClr val="black"/>
              </a:solidFill>
              <a:effectLst/>
              <a:uLnTx/>
              <a:uFillTx/>
              <a:latin typeface="Calibri"/>
              <a:ea typeface="+mn-ea"/>
              <a:cs typeface="+mn-cs"/>
            </a:endParaRPr>
          </a:p>
        </p:txBody>
      </p:sp>
      <p:pic>
        <p:nvPicPr>
          <p:cNvPr id="8" name="Resim 7">
            <a:extLst>
              <a:ext uri="{FF2B5EF4-FFF2-40B4-BE49-F238E27FC236}">
                <a16:creationId xmlns:a16="http://schemas.microsoft.com/office/drawing/2014/main" id="{F81695A3-B47B-43B7-9E3C-EE00867962BF}"/>
              </a:ext>
            </a:extLst>
          </p:cNvPr>
          <p:cNvPicPr>
            <a:picLocks noChangeAspect="1"/>
          </p:cNvPicPr>
          <p:nvPr/>
        </p:nvPicPr>
        <p:blipFill>
          <a:blip r:embed="rId2"/>
          <a:stretch>
            <a:fillRect/>
          </a:stretch>
        </p:blipFill>
        <p:spPr>
          <a:xfrm>
            <a:off x="1164740" y="1327378"/>
            <a:ext cx="7740110" cy="4464333"/>
          </a:xfrm>
          <a:prstGeom prst="rect">
            <a:avLst/>
          </a:prstGeom>
        </p:spPr>
      </p:pic>
      <p:sp>
        <p:nvSpPr>
          <p:cNvPr id="6" name="Metin kutusu 5">
            <a:extLst>
              <a:ext uri="{FF2B5EF4-FFF2-40B4-BE49-F238E27FC236}">
                <a16:creationId xmlns:a16="http://schemas.microsoft.com/office/drawing/2014/main" id="{888CC1A9-75D0-9EB1-02B8-6296B453FEDA}"/>
              </a:ext>
            </a:extLst>
          </p:cNvPr>
          <p:cNvSpPr txBox="1"/>
          <p:nvPr/>
        </p:nvSpPr>
        <p:spPr>
          <a:xfrm>
            <a:off x="3461238" y="782487"/>
            <a:ext cx="4953000" cy="369332"/>
          </a:xfrm>
          <a:prstGeom prst="rect">
            <a:avLst/>
          </a:prstGeom>
          <a:noFill/>
        </p:spPr>
        <p:txBody>
          <a:bodyPr wrap="square">
            <a:spAutoFit/>
          </a:bodyPr>
          <a:lstStyle/>
          <a:p>
            <a:r>
              <a:rPr kumimoji="0" lang="tr-TR" sz="1800" b="1" i="0" u="none" strike="noStrike" kern="1200" cap="none" spc="0" normalizeH="0" baseline="0" noProof="0" dirty="0">
                <a:ln>
                  <a:noFill/>
                </a:ln>
                <a:solidFill>
                  <a:srgbClr val="C00000"/>
                </a:solidFill>
                <a:effectLst/>
                <a:uLnTx/>
                <a:uFillTx/>
                <a:latin typeface="Gill Sans MT"/>
                <a:ea typeface="+mn-ea"/>
                <a:cs typeface="+mn-cs"/>
              </a:rPr>
              <a:t>Malzemeler</a:t>
            </a:r>
            <a:endParaRPr lang="en-GB" dirty="0"/>
          </a:p>
        </p:txBody>
      </p:sp>
    </p:spTree>
    <p:extLst>
      <p:ext uri="{BB962C8B-B14F-4D97-AF65-F5344CB8AC3E}">
        <p14:creationId xmlns:p14="http://schemas.microsoft.com/office/powerpoint/2010/main" val="1568335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object 279"/>
          <p:cNvSpPr/>
          <p:nvPr/>
        </p:nvSpPr>
        <p:spPr>
          <a:xfrm>
            <a:off x="370930" y="2300381"/>
            <a:ext cx="100355" cy="2021353"/>
          </a:xfrm>
          <a:custGeom>
            <a:avLst/>
            <a:gdLst/>
            <a:ahLst/>
            <a:cxnLst/>
            <a:rect l="l" t="t" r="r" b="b"/>
            <a:pathLst>
              <a:path w="100169" h="2017610">
                <a:moveTo>
                  <a:pt x="0" y="2017610"/>
                </a:moveTo>
                <a:lnTo>
                  <a:pt x="100169" y="2017610"/>
                </a:lnTo>
                <a:lnTo>
                  <a:pt x="100169" y="0"/>
                </a:lnTo>
                <a:lnTo>
                  <a:pt x="0" y="0"/>
                </a:lnTo>
                <a:lnTo>
                  <a:pt x="0" y="2017610"/>
                </a:lnTo>
                <a:close/>
              </a:path>
            </a:pathLst>
          </a:custGeom>
          <a:solidFill>
            <a:srgbClr val="CEA63B"/>
          </a:solid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3"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370929" y="0"/>
            <a:ext cx="9160963" cy="6852694"/>
          </a:xfrm>
          <a:prstGeom prst="rect">
            <a:avLst/>
          </a:prstGeom>
        </p:spPr>
        <p:txBody>
          <a:bodyPr wrap="square" lIns="0" tIns="0" rIns="0" bIns="0" rtlCol="0">
            <a:noAutofit/>
          </a:bodyPr>
          <a:lstStyle/>
          <a:p>
            <a:pPr marL="25448" marR="0" lvl="0" indent="0" algn="l" defTabSz="457200" rtl="0" eaLnBrk="1" fontAlgn="auto" latinLnBrk="0" hangingPunct="1">
              <a:lnSpc>
                <a:spcPts val="1002"/>
              </a:lnSpc>
              <a:spcBef>
                <a:spcPts val="0"/>
              </a:spcBef>
              <a:spcAft>
                <a:spcPts val="0"/>
              </a:spcAft>
              <a:buClrTx/>
              <a:buSzTx/>
              <a:buFontTx/>
              <a:buNone/>
              <a:tabLst/>
              <a:defRPr/>
            </a:pPr>
            <a:endParaRPr kumimoji="0" sz="1002" b="0" i="0" u="none" strike="noStrike" kern="1200" cap="none" spc="0" normalizeH="0" baseline="0" noProof="0">
              <a:ln>
                <a:noFill/>
              </a:ln>
              <a:solidFill>
                <a:prstClr val="black"/>
              </a:solidFill>
              <a:effectLst/>
              <a:uLnTx/>
              <a:uFillTx/>
              <a:latin typeface="Calibri"/>
              <a:ea typeface="+mn-ea"/>
              <a:cs typeface="+mn-cs"/>
            </a:endParaRPr>
          </a:p>
        </p:txBody>
      </p:sp>
      <p:sp>
        <p:nvSpPr>
          <p:cNvPr id="15" name="Metin kutusu 4"/>
          <p:cNvSpPr txBox="1">
            <a:spLocks noChangeArrowheads="1"/>
          </p:cNvSpPr>
          <p:nvPr/>
        </p:nvSpPr>
        <p:spPr bwMode="auto">
          <a:xfrm>
            <a:off x="4557787" y="1240831"/>
            <a:ext cx="1354160" cy="432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altLang="tr-TR" sz="2204" b="1" i="0" u="none" strike="noStrike" kern="1200" cap="none" spc="0" normalizeH="0" baseline="0" noProof="0" dirty="0">
                <a:ln>
                  <a:noFill/>
                </a:ln>
                <a:solidFill>
                  <a:srgbClr val="C00000"/>
                </a:solidFill>
                <a:effectLst/>
                <a:uLnTx/>
                <a:uFillTx/>
                <a:latin typeface="Gill Sans MT"/>
                <a:ea typeface="+mn-ea"/>
                <a:cs typeface="+mn-cs"/>
              </a:rPr>
              <a:t>Duvarlar</a:t>
            </a:r>
          </a:p>
        </p:txBody>
      </p:sp>
      <p:pic>
        <p:nvPicPr>
          <p:cNvPr id="7" name="Resim 6">
            <a:extLst>
              <a:ext uri="{FF2B5EF4-FFF2-40B4-BE49-F238E27FC236}">
                <a16:creationId xmlns:a16="http://schemas.microsoft.com/office/drawing/2014/main" id="{C3B49B69-A323-4436-96B9-E7525350EF3B}"/>
              </a:ext>
            </a:extLst>
          </p:cNvPr>
          <p:cNvPicPr>
            <a:picLocks noChangeAspect="1"/>
          </p:cNvPicPr>
          <p:nvPr/>
        </p:nvPicPr>
        <p:blipFill>
          <a:blip r:embed="rId2"/>
          <a:stretch>
            <a:fillRect/>
          </a:stretch>
        </p:blipFill>
        <p:spPr>
          <a:xfrm>
            <a:off x="5840482" y="1673160"/>
            <a:ext cx="2907792" cy="4139184"/>
          </a:xfrm>
          <a:prstGeom prst="rect">
            <a:avLst/>
          </a:prstGeom>
        </p:spPr>
      </p:pic>
      <p:pic>
        <p:nvPicPr>
          <p:cNvPr id="9" name="Resim 8">
            <a:extLst>
              <a:ext uri="{FF2B5EF4-FFF2-40B4-BE49-F238E27FC236}">
                <a16:creationId xmlns:a16="http://schemas.microsoft.com/office/drawing/2014/main" id="{9DE1160E-3C72-47D8-977A-7320DAB41E7B}"/>
              </a:ext>
            </a:extLst>
          </p:cNvPr>
          <p:cNvPicPr>
            <a:picLocks noChangeAspect="1"/>
          </p:cNvPicPr>
          <p:nvPr/>
        </p:nvPicPr>
        <p:blipFill>
          <a:blip r:embed="rId3"/>
          <a:stretch>
            <a:fillRect/>
          </a:stretch>
        </p:blipFill>
        <p:spPr>
          <a:xfrm>
            <a:off x="1154551" y="1666652"/>
            <a:ext cx="3113903" cy="4145692"/>
          </a:xfrm>
          <a:prstGeom prst="rect">
            <a:avLst/>
          </a:prstGeom>
        </p:spPr>
      </p:pic>
      <p:sp>
        <p:nvSpPr>
          <p:cNvPr id="8" name="Metin kutusu 7">
            <a:extLst>
              <a:ext uri="{FF2B5EF4-FFF2-40B4-BE49-F238E27FC236}">
                <a16:creationId xmlns:a16="http://schemas.microsoft.com/office/drawing/2014/main" id="{F9DF6268-A7B8-99C7-8F76-82E0FAB1E02B}"/>
              </a:ext>
            </a:extLst>
          </p:cNvPr>
          <p:cNvSpPr txBox="1"/>
          <p:nvPr/>
        </p:nvSpPr>
        <p:spPr>
          <a:xfrm>
            <a:off x="3941885" y="793834"/>
            <a:ext cx="2247900" cy="461665"/>
          </a:xfrm>
          <a:prstGeom prst="rect">
            <a:avLst/>
          </a:prstGeom>
          <a:noFill/>
        </p:spPr>
        <p:txBody>
          <a:bodyPr wrap="square">
            <a:spAutoFit/>
          </a:bodyPr>
          <a:lstStyle/>
          <a:p>
            <a:r>
              <a:rPr lang="tr-TR" sz="2400" b="1" dirty="0">
                <a:solidFill>
                  <a:srgbClr val="C00000"/>
                </a:solidFill>
                <a:latin typeface="Gill Sans MT"/>
              </a:rPr>
              <a:t>Uygulamalar</a:t>
            </a:r>
            <a:endParaRPr lang="en-GB" sz="2400" dirty="0"/>
          </a:p>
        </p:txBody>
      </p:sp>
    </p:spTree>
    <p:extLst>
      <p:ext uri="{BB962C8B-B14F-4D97-AF65-F5344CB8AC3E}">
        <p14:creationId xmlns:p14="http://schemas.microsoft.com/office/powerpoint/2010/main" val="1714888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object 279"/>
          <p:cNvSpPr/>
          <p:nvPr/>
        </p:nvSpPr>
        <p:spPr>
          <a:xfrm>
            <a:off x="370930" y="2300381"/>
            <a:ext cx="100355" cy="2021353"/>
          </a:xfrm>
          <a:custGeom>
            <a:avLst/>
            <a:gdLst/>
            <a:ahLst/>
            <a:cxnLst/>
            <a:rect l="l" t="t" r="r" b="b"/>
            <a:pathLst>
              <a:path w="100169" h="2017610">
                <a:moveTo>
                  <a:pt x="0" y="2017610"/>
                </a:moveTo>
                <a:lnTo>
                  <a:pt x="100169" y="2017610"/>
                </a:lnTo>
                <a:lnTo>
                  <a:pt x="100169" y="0"/>
                </a:lnTo>
                <a:lnTo>
                  <a:pt x="0" y="0"/>
                </a:lnTo>
                <a:lnTo>
                  <a:pt x="0" y="2017610"/>
                </a:lnTo>
                <a:close/>
              </a:path>
            </a:pathLst>
          </a:custGeom>
          <a:solidFill>
            <a:srgbClr val="CEA63B"/>
          </a:solid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3" b="0" i="0" u="none" strike="noStrike" kern="1200" cap="none" spc="0" normalizeH="0" baseline="0" noProof="0">
              <a:ln>
                <a:noFill/>
              </a:ln>
              <a:solidFill>
                <a:prstClr val="black"/>
              </a:solidFill>
              <a:effectLst/>
              <a:uLnTx/>
              <a:uFillTx/>
              <a:latin typeface="Calibri"/>
              <a:ea typeface="+mn-ea"/>
              <a:cs typeface="+mn-cs"/>
            </a:endParaRPr>
          </a:p>
        </p:txBody>
      </p:sp>
      <p:sp>
        <p:nvSpPr>
          <p:cNvPr id="15" name="Metin kutusu 14"/>
          <p:cNvSpPr txBox="1">
            <a:spLocks noChangeArrowheads="1"/>
          </p:cNvSpPr>
          <p:nvPr/>
        </p:nvSpPr>
        <p:spPr bwMode="auto">
          <a:xfrm>
            <a:off x="4449769" y="1336538"/>
            <a:ext cx="1753645" cy="43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altLang="tr-TR" sz="2204" b="1" i="0" u="none" strike="noStrike" kern="1200" cap="none" spc="0" normalizeH="0" baseline="0" noProof="0" dirty="0">
                <a:ln>
                  <a:noFill/>
                </a:ln>
                <a:solidFill>
                  <a:srgbClr val="C00000"/>
                </a:solidFill>
                <a:effectLst/>
                <a:uLnTx/>
                <a:uFillTx/>
                <a:latin typeface="Gill Sans MT"/>
                <a:ea typeface="+mn-ea"/>
                <a:cs typeface="+mn-cs"/>
              </a:rPr>
              <a:t>Döşemeler</a:t>
            </a:r>
          </a:p>
        </p:txBody>
      </p:sp>
      <p:pic>
        <p:nvPicPr>
          <p:cNvPr id="6" name="Resim 5">
            <a:extLst>
              <a:ext uri="{FF2B5EF4-FFF2-40B4-BE49-F238E27FC236}">
                <a16:creationId xmlns:a16="http://schemas.microsoft.com/office/drawing/2014/main" id="{2D8A54B6-F734-4CE6-8656-49DA1A45414A}"/>
              </a:ext>
            </a:extLst>
          </p:cNvPr>
          <p:cNvPicPr>
            <a:picLocks noChangeAspect="1"/>
          </p:cNvPicPr>
          <p:nvPr/>
        </p:nvPicPr>
        <p:blipFill>
          <a:blip r:embed="rId2"/>
          <a:stretch>
            <a:fillRect/>
          </a:stretch>
        </p:blipFill>
        <p:spPr>
          <a:xfrm>
            <a:off x="5100604" y="1927735"/>
            <a:ext cx="3773510" cy="3567448"/>
          </a:xfrm>
          <a:prstGeom prst="rect">
            <a:avLst/>
          </a:prstGeom>
        </p:spPr>
      </p:pic>
      <p:pic>
        <p:nvPicPr>
          <p:cNvPr id="8" name="Resim 7">
            <a:extLst>
              <a:ext uri="{FF2B5EF4-FFF2-40B4-BE49-F238E27FC236}">
                <a16:creationId xmlns:a16="http://schemas.microsoft.com/office/drawing/2014/main" id="{CE4F2CAE-A99F-4649-9F27-BA527D7C2B89}"/>
              </a:ext>
            </a:extLst>
          </p:cNvPr>
          <p:cNvPicPr>
            <a:picLocks noChangeAspect="1"/>
          </p:cNvPicPr>
          <p:nvPr/>
        </p:nvPicPr>
        <p:blipFill>
          <a:blip r:embed="rId3"/>
          <a:stretch>
            <a:fillRect/>
          </a:stretch>
        </p:blipFill>
        <p:spPr>
          <a:xfrm>
            <a:off x="1611446" y="1901909"/>
            <a:ext cx="3339966" cy="3619099"/>
          </a:xfrm>
          <a:prstGeom prst="rect">
            <a:avLst/>
          </a:prstGeom>
        </p:spPr>
      </p:pic>
      <p:sp>
        <p:nvSpPr>
          <p:cNvPr id="9" name="Metin kutusu 8">
            <a:extLst>
              <a:ext uri="{FF2B5EF4-FFF2-40B4-BE49-F238E27FC236}">
                <a16:creationId xmlns:a16="http://schemas.microsoft.com/office/drawing/2014/main" id="{AC13399A-73BD-5E81-9252-69E9D962D52A}"/>
              </a:ext>
            </a:extLst>
          </p:cNvPr>
          <p:cNvSpPr txBox="1"/>
          <p:nvPr/>
        </p:nvSpPr>
        <p:spPr>
          <a:xfrm>
            <a:off x="3941885" y="793834"/>
            <a:ext cx="2247900" cy="461665"/>
          </a:xfrm>
          <a:prstGeom prst="rect">
            <a:avLst/>
          </a:prstGeom>
          <a:noFill/>
        </p:spPr>
        <p:txBody>
          <a:bodyPr wrap="square">
            <a:spAutoFit/>
          </a:bodyPr>
          <a:lstStyle/>
          <a:p>
            <a:r>
              <a:rPr lang="tr-TR" sz="2400" b="1" dirty="0">
                <a:solidFill>
                  <a:srgbClr val="C00000"/>
                </a:solidFill>
                <a:latin typeface="Gill Sans MT"/>
              </a:rPr>
              <a:t>Uygulamalar</a:t>
            </a:r>
            <a:endParaRPr lang="en-GB" sz="2400" dirty="0"/>
          </a:p>
        </p:txBody>
      </p:sp>
    </p:spTree>
    <p:extLst>
      <p:ext uri="{BB962C8B-B14F-4D97-AF65-F5344CB8AC3E}">
        <p14:creationId xmlns:p14="http://schemas.microsoft.com/office/powerpoint/2010/main" val="1365815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object 279"/>
          <p:cNvSpPr/>
          <p:nvPr/>
        </p:nvSpPr>
        <p:spPr>
          <a:xfrm>
            <a:off x="370930" y="2300381"/>
            <a:ext cx="100355" cy="2021353"/>
          </a:xfrm>
          <a:custGeom>
            <a:avLst/>
            <a:gdLst/>
            <a:ahLst/>
            <a:cxnLst/>
            <a:rect l="l" t="t" r="r" b="b"/>
            <a:pathLst>
              <a:path w="100169" h="2017610">
                <a:moveTo>
                  <a:pt x="0" y="2017610"/>
                </a:moveTo>
                <a:lnTo>
                  <a:pt x="100169" y="2017610"/>
                </a:lnTo>
                <a:lnTo>
                  <a:pt x="100169" y="0"/>
                </a:lnTo>
                <a:lnTo>
                  <a:pt x="0" y="0"/>
                </a:lnTo>
                <a:lnTo>
                  <a:pt x="0" y="2017610"/>
                </a:lnTo>
                <a:close/>
              </a:path>
            </a:pathLst>
          </a:custGeom>
          <a:solidFill>
            <a:srgbClr val="CEA63B"/>
          </a:solid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3"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370929" y="0"/>
            <a:ext cx="9160963" cy="6852694"/>
          </a:xfrm>
          <a:prstGeom prst="rect">
            <a:avLst/>
          </a:prstGeom>
        </p:spPr>
        <p:txBody>
          <a:bodyPr wrap="square" lIns="0" tIns="0" rIns="0" bIns="0" rtlCol="0">
            <a:noAutofit/>
          </a:bodyPr>
          <a:lstStyle/>
          <a:p>
            <a:pPr marL="25448" marR="0" lvl="0" indent="0" algn="l" defTabSz="457200" rtl="0" eaLnBrk="1" fontAlgn="auto" latinLnBrk="0" hangingPunct="1">
              <a:lnSpc>
                <a:spcPts val="1002"/>
              </a:lnSpc>
              <a:spcBef>
                <a:spcPts val="0"/>
              </a:spcBef>
              <a:spcAft>
                <a:spcPts val="0"/>
              </a:spcAft>
              <a:buClrTx/>
              <a:buSzTx/>
              <a:buFontTx/>
              <a:buNone/>
              <a:tabLst/>
              <a:defRPr/>
            </a:pPr>
            <a:endParaRPr kumimoji="0" sz="1002" b="0" i="0" u="none" strike="noStrike" kern="1200" cap="none" spc="0" normalizeH="0" baseline="0" noProof="0">
              <a:ln>
                <a:noFill/>
              </a:ln>
              <a:solidFill>
                <a:prstClr val="black"/>
              </a:solidFill>
              <a:effectLst/>
              <a:uLnTx/>
              <a:uFillTx/>
              <a:latin typeface="Calibri"/>
              <a:ea typeface="+mn-ea"/>
              <a:cs typeface="+mn-cs"/>
            </a:endParaRPr>
          </a:p>
        </p:txBody>
      </p:sp>
      <p:sp>
        <p:nvSpPr>
          <p:cNvPr id="2" name="object 2"/>
          <p:cNvSpPr txBox="1"/>
          <p:nvPr/>
        </p:nvSpPr>
        <p:spPr>
          <a:xfrm>
            <a:off x="1583930" y="5875054"/>
            <a:ext cx="7586767" cy="152683"/>
          </a:xfrm>
          <a:prstGeom prst="rect">
            <a:avLst/>
          </a:prstGeom>
        </p:spPr>
        <p:txBody>
          <a:bodyPr wrap="square" lIns="0" tIns="0" rIns="0" bIns="0" rtlCol="0">
            <a:noAutofit/>
          </a:bodyPr>
          <a:lstStyle/>
          <a:p>
            <a:pPr marL="25448" marR="0" lvl="0" indent="0" algn="l" defTabSz="457200" rtl="0" eaLnBrk="1" fontAlgn="auto" latinLnBrk="0" hangingPunct="1">
              <a:lnSpc>
                <a:spcPts val="1002"/>
              </a:lnSpc>
              <a:spcBef>
                <a:spcPts val="0"/>
              </a:spcBef>
              <a:spcAft>
                <a:spcPts val="0"/>
              </a:spcAft>
              <a:buClrTx/>
              <a:buSzTx/>
              <a:buFontTx/>
              <a:buNone/>
              <a:tabLst/>
              <a:defRPr/>
            </a:pPr>
            <a:endParaRPr kumimoji="0" sz="1002" b="0" i="0" u="none" strike="noStrike" kern="1200" cap="none" spc="0" normalizeH="0" baseline="0" noProof="0">
              <a:ln>
                <a:noFill/>
              </a:ln>
              <a:solidFill>
                <a:prstClr val="black"/>
              </a:solidFill>
              <a:effectLst/>
              <a:uLnTx/>
              <a:uFillTx/>
              <a:latin typeface="Calibri"/>
              <a:ea typeface="+mn-ea"/>
              <a:cs typeface="+mn-cs"/>
            </a:endParaRPr>
          </a:p>
        </p:txBody>
      </p:sp>
      <p:sp>
        <p:nvSpPr>
          <p:cNvPr id="15" name="Dikdörtgen 1"/>
          <p:cNvSpPr>
            <a:spLocks noChangeArrowheads="1"/>
          </p:cNvSpPr>
          <p:nvPr/>
        </p:nvSpPr>
        <p:spPr bwMode="auto">
          <a:xfrm>
            <a:off x="1562493" y="1452913"/>
            <a:ext cx="3399019" cy="43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altLang="tr-TR" sz="2204" b="1" i="0" u="none" strike="noStrike" kern="1200" cap="none" spc="0" normalizeH="0" baseline="0" noProof="0" dirty="0">
                <a:ln>
                  <a:noFill/>
                </a:ln>
                <a:solidFill>
                  <a:srgbClr val="C00000"/>
                </a:solidFill>
                <a:effectLst/>
                <a:uLnTx/>
                <a:uFillTx/>
                <a:latin typeface="Gill Sans MT"/>
                <a:ea typeface="+mn-ea"/>
                <a:cs typeface="+mn-cs"/>
              </a:rPr>
              <a:t>Klima dış üniteleri</a:t>
            </a:r>
          </a:p>
        </p:txBody>
      </p:sp>
      <p:sp>
        <p:nvSpPr>
          <p:cNvPr id="16" name="Dikdörtgen 2"/>
          <p:cNvSpPr>
            <a:spLocks noChangeArrowheads="1"/>
          </p:cNvSpPr>
          <p:nvPr/>
        </p:nvSpPr>
        <p:spPr bwMode="auto">
          <a:xfrm>
            <a:off x="6559996" y="1452913"/>
            <a:ext cx="1373411" cy="43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altLang="tr-TR" sz="2204" b="1" i="0" u="none" strike="noStrike" kern="1200" cap="none" spc="0" normalizeH="0" baseline="0" noProof="0" dirty="0">
                <a:ln>
                  <a:noFill/>
                </a:ln>
                <a:solidFill>
                  <a:srgbClr val="C00000"/>
                </a:solidFill>
                <a:effectLst/>
                <a:uLnTx/>
                <a:uFillTx/>
                <a:latin typeface="Gill Sans MT"/>
                <a:ea typeface="+mn-ea"/>
                <a:cs typeface="+mn-cs"/>
              </a:rPr>
              <a:t>Brulör</a:t>
            </a:r>
          </a:p>
        </p:txBody>
      </p:sp>
      <p:pic>
        <p:nvPicPr>
          <p:cNvPr id="7" name="Resim 6">
            <a:extLst>
              <a:ext uri="{FF2B5EF4-FFF2-40B4-BE49-F238E27FC236}">
                <a16:creationId xmlns:a16="http://schemas.microsoft.com/office/drawing/2014/main" id="{8E851117-53AA-4322-8046-218BCEDFA78A}"/>
              </a:ext>
            </a:extLst>
          </p:cNvPr>
          <p:cNvPicPr>
            <a:picLocks noChangeAspect="1"/>
          </p:cNvPicPr>
          <p:nvPr/>
        </p:nvPicPr>
        <p:blipFill>
          <a:blip r:embed="rId2"/>
          <a:stretch>
            <a:fillRect/>
          </a:stretch>
        </p:blipFill>
        <p:spPr>
          <a:xfrm>
            <a:off x="5064531" y="1912329"/>
            <a:ext cx="4746338" cy="2856801"/>
          </a:xfrm>
          <a:prstGeom prst="rect">
            <a:avLst/>
          </a:prstGeom>
        </p:spPr>
      </p:pic>
      <p:pic>
        <p:nvPicPr>
          <p:cNvPr id="5" name="Resim 4">
            <a:extLst>
              <a:ext uri="{FF2B5EF4-FFF2-40B4-BE49-F238E27FC236}">
                <a16:creationId xmlns:a16="http://schemas.microsoft.com/office/drawing/2014/main" id="{43B0B070-4877-4F25-A266-050A94A9472E}"/>
              </a:ext>
            </a:extLst>
          </p:cNvPr>
          <p:cNvPicPr>
            <a:picLocks noChangeAspect="1"/>
          </p:cNvPicPr>
          <p:nvPr/>
        </p:nvPicPr>
        <p:blipFill>
          <a:blip r:embed="rId3"/>
          <a:stretch>
            <a:fillRect/>
          </a:stretch>
        </p:blipFill>
        <p:spPr>
          <a:xfrm>
            <a:off x="683604" y="1911694"/>
            <a:ext cx="4327705" cy="2857436"/>
          </a:xfrm>
          <a:prstGeom prst="rect">
            <a:avLst/>
          </a:prstGeom>
        </p:spPr>
      </p:pic>
      <p:sp>
        <p:nvSpPr>
          <p:cNvPr id="11" name="Metin kutusu 10">
            <a:extLst>
              <a:ext uri="{FF2B5EF4-FFF2-40B4-BE49-F238E27FC236}">
                <a16:creationId xmlns:a16="http://schemas.microsoft.com/office/drawing/2014/main" id="{BF495330-2473-085A-BDF8-10133561AB37}"/>
              </a:ext>
            </a:extLst>
          </p:cNvPr>
          <p:cNvSpPr txBox="1"/>
          <p:nvPr/>
        </p:nvSpPr>
        <p:spPr>
          <a:xfrm>
            <a:off x="3941885" y="793834"/>
            <a:ext cx="2247900" cy="461665"/>
          </a:xfrm>
          <a:prstGeom prst="rect">
            <a:avLst/>
          </a:prstGeom>
          <a:noFill/>
        </p:spPr>
        <p:txBody>
          <a:bodyPr wrap="square">
            <a:spAutoFit/>
          </a:bodyPr>
          <a:lstStyle/>
          <a:p>
            <a:r>
              <a:rPr lang="tr-TR" sz="2400" b="1" dirty="0">
                <a:solidFill>
                  <a:srgbClr val="C00000"/>
                </a:solidFill>
                <a:latin typeface="Gill Sans MT"/>
              </a:rPr>
              <a:t>Uygulamalar</a:t>
            </a:r>
            <a:endParaRPr lang="en-GB" sz="2400" dirty="0"/>
          </a:p>
        </p:txBody>
      </p:sp>
    </p:spTree>
    <p:extLst>
      <p:ext uri="{BB962C8B-B14F-4D97-AF65-F5344CB8AC3E}">
        <p14:creationId xmlns:p14="http://schemas.microsoft.com/office/powerpoint/2010/main" val="1867590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object 279"/>
          <p:cNvSpPr/>
          <p:nvPr/>
        </p:nvSpPr>
        <p:spPr>
          <a:xfrm>
            <a:off x="370930" y="2300381"/>
            <a:ext cx="100355" cy="2021353"/>
          </a:xfrm>
          <a:custGeom>
            <a:avLst/>
            <a:gdLst/>
            <a:ahLst/>
            <a:cxnLst/>
            <a:rect l="l" t="t" r="r" b="b"/>
            <a:pathLst>
              <a:path w="100169" h="2017610">
                <a:moveTo>
                  <a:pt x="0" y="2017610"/>
                </a:moveTo>
                <a:lnTo>
                  <a:pt x="100169" y="2017610"/>
                </a:lnTo>
                <a:lnTo>
                  <a:pt x="100169" y="0"/>
                </a:lnTo>
                <a:lnTo>
                  <a:pt x="0" y="0"/>
                </a:lnTo>
                <a:lnTo>
                  <a:pt x="0" y="2017610"/>
                </a:lnTo>
                <a:close/>
              </a:path>
            </a:pathLst>
          </a:custGeom>
          <a:solidFill>
            <a:srgbClr val="CEA63B"/>
          </a:solid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3" b="0" i="0" u="none" strike="noStrike" kern="1200" cap="none" spc="0" normalizeH="0" baseline="0" noProof="0">
              <a:ln>
                <a:noFill/>
              </a:ln>
              <a:solidFill>
                <a:prstClr val="black"/>
              </a:solidFill>
              <a:effectLst/>
              <a:uLnTx/>
              <a:uFillTx/>
              <a:latin typeface="Calibri"/>
              <a:ea typeface="+mn-ea"/>
              <a:cs typeface="+mn-cs"/>
            </a:endParaRPr>
          </a:p>
        </p:txBody>
      </p:sp>
      <p:pic>
        <p:nvPicPr>
          <p:cNvPr id="6" name="Resim 5">
            <a:extLst>
              <a:ext uri="{FF2B5EF4-FFF2-40B4-BE49-F238E27FC236}">
                <a16:creationId xmlns:a16="http://schemas.microsoft.com/office/drawing/2014/main" id="{4682E692-143C-48AB-A5A4-E76943C3871E}"/>
              </a:ext>
            </a:extLst>
          </p:cNvPr>
          <p:cNvPicPr>
            <a:picLocks noChangeAspect="1"/>
          </p:cNvPicPr>
          <p:nvPr/>
        </p:nvPicPr>
        <p:blipFill>
          <a:blip r:embed="rId2"/>
          <a:stretch>
            <a:fillRect/>
          </a:stretch>
        </p:blipFill>
        <p:spPr>
          <a:xfrm>
            <a:off x="848068" y="1911096"/>
            <a:ext cx="4584192" cy="3035808"/>
          </a:xfrm>
          <a:prstGeom prst="rect">
            <a:avLst/>
          </a:prstGeom>
        </p:spPr>
      </p:pic>
      <p:pic>
        <p:nvPicPr>
          <p:cNvPr id="8" name="Resim 7">
            <a:extLst>
              <a:ext uri="{FF2B5EF4-FFF2-40B4-BE49-F238E27FC236}">
                <a16:creationId xmlns:a16="http://schemas.microsoft.com/office/drawing/2014/main" id="{4CFE7479-5603-4A3F-BF03-B8DF64263237}"/>
              </a:ext>
            </a:extLst>
          </p:cNvPr>
          <p:cNvPicPr>
            <a:picLocks noChangeAspect="1"/>
          </p:cNvPicPr>
          <p:nvPr/>
        </p:nvPicPr>
        <p:blipFill>
          <a:blip r:embed="rId3"/>
          <a:stretch>
            <a:fillRect/>
          </a:stretch>
        </p:blipFill>
        <p:spPr>
          <a:xfrm>
            <a:off x="6113172" y="1677179"/>
            <a:ext cx="3057525" cy="3733800"/>
          </a:xfrm>
          <a:prstGeom prst="rect">
            <a:avLst/>
          </a:prstGeom>
        </p:spPr>
      </p:pic>
      <p:sp>
        <p:nvSpPr>
          <p:cNvPr id="9" name="Metin kutusu 8">
            <a:extLst>
              <a:ext uri="{FF2B5EF4-FFF2-40B4-BE49-F238E27FC236}">
                <a16:creationId xmlns:a16="http://schemas.microsoft.com/office/drawing/2014/main" id="{7AB8F68D-B734-AFFE-DB1A-6631CD721150}"/>
              </a:ext>
            </a:extLst>
          </p:cNvPr>
          <p:cNvSpPr txBox="1"/>
          <p:nvPr/>
        </p:nvSpPr>
        <p:spPr>
          <a:xfrm>
            <a:off x="3941885" y="793834"/>
            <a:ext cx="2247900" cy="461665"/>
          </a:xfrm>
          <a:prstGeom prst="rect">
            <a:avLst/>
          </a:prstGeom>
          <a:noFill/>
        </p:spPr>
        <p:txBody>
          <a:bodyPr wrap="square">
            <a:spAutoFit/>
          </a:bodyPr>
          <a:lstStyle/>
          <a:p>
            <a:r>
              <a:rPr lang="tr-TR" sz="2400" b="1" dirty="0">
                <a:solidFill>
                  <a:srgbClr val="C00000"/>
                </a:solidFill>
                <a:latin typeface="Gill Sans MT"/>
              </a:rPr>
              <a:t>Uygulamalar</a:t>
            </a:r>
            <a:endParaRPr lang="en-GB" sz="2400" dirty="0"/>
          </a:p>
        </p:txBody>
      </p:sp>
    </p:spTree>
    <p:extLst>
      <p:ext uri="{BB962C8B-B14F-4D97-AF65-F5344CB8AC3E}">
        <p14:creationId xmlns:p14="http://schemas.microsoft.com/office/powerpoint/2010/main" val="3980003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object 279"/>
          <p:cNvSpPr/>
          <p:nvPr/>
        </p:nvSpPr>
        <p:spPr>
          <a:xfrm>
            <a:off x="370930" y="2300381"/>
            <a:ext cx="100355" cy="2021353"/>
          </a:xfrm>
          <a:custGeom>
            <a:avLst/>
            <a:gdLst/>
            <a:ahLst/>
            <a:cxnLst/>
            <a:rect l="l" t="t" r="r" b="b"/>
            <a:pathLst>
              <a:path w="100169" h="2017610">
                <a:moveTo>
                  <a:pt x="0" y="2017610"/>
                </a:moveTo>
                <a:lnTo>
                  <a:pt x="100169" y="2017610"/>
                </a:lnTo>
                <a:lnTo>
                  <a:pt x="100169" y="0"/>
                </a:lnTo>
                <a:lnTo>
                  <a:pt x="0" y="0"/>
                </a:lnTo>
                <a:lnTo>
                  <a:pt x="0" y="2017610"/>
                </a:lnTo>
                <a:close/>
              </a:path>
            </a:pathLst>
          </a:custGeom>
          <a:solidFill>
            <a:srgbClr val="CEA63B"/>
          </a:solid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3" b="0" i="0" u="none" strike="noStrike" kern="1200" cap="none" spc="0" normalizeH="0" baseline="0" noProof="0">
              <a:ln>
                <a:noFill/>
              </a:ln>
              <a:solidFill>
                <a:prstClr val="black"/>
              </a:solidFill>
              <a:effectLst/>
              <a:uLnTx/>
              <a:uFillTx/>
              <a:latin typeface="Calibri"/>
              <a:ea typeface="+mn-ea"/>
              <a:cs typeface="+mn-cs"/>
            </a:endParaRPr>
          </a:p>
        </p:txBody>
      </p:sp>
      <p:pic>
        <p:nvPicPr>
          <p:cNvPr id="4" name="Resim 3">
            <a:extLst>
              <a:ext uri="{FF2B5EF4-FFF2-40B4-BE49-F238E27FC236}">
                <a16:creationId xmlns:a16="http://schemas.microsoft.com/office/drawing/2014/main" id="{0B8B3265-8A16-4AEA-8D97-97383213133D}"/>
              </a:ext>
            </a:extLst>
          </p:cNvPr>
          <p:cNvPicPr>
            <a:picLocks noChangeAspect="1"/>
          </p:cNvPicPr>
          <p:nvPr/>
        </p:nvPicPr>
        <p:blipFill>
          <a:blip r:embed="rId2"/>
          <a:stretch>
            <a:fillRect/>
          </a:stretch>
        </p:blipFill>
        <p:spPr>
          <a:xfrm>
            <a:off x="1698625" y="1328737"/>
            <a:ext cx="6505575" cy="4200525"/>
          </a:xfrm>
          <a:prstGeom prst="rect">
            <a:avLst/>
          </a:prstGeom>
        </p:spPr>
      </p:pic>
      <p:sp>
        <p:nvSpPr>
          <p:cNvPr id="5" name="Metin kutusu 4">
            <a:extLst>
              <a:ext uri="{FF2B5EF4-FFF2-40B4-BE49-F238E27FC236}">
                <a16:creationId xmlns:a16="http://schemas.microsoft.com/office/drawing/2014/main" id="{E8EC849F-C0FC-9164-BC6F-2B24D8CC87CC}"/>
              </a:ext>
            </a:extLst>
          </p:cNvPr>
          <p:cNvSpPr txBox="1"/>
          <p:nvPr/>
        </p:nvSpPr>
        <p:spPr>
          <a:xfrm>
            <a:off x="3941885" y="793834"/>
            <a:ext cx="2247900" cy="461665"/>
          </a:xfrm>
          <a:prstGeom prst="rect">
            <a:avLst/>
          </a:prstGeom>
          <a:noFill/>
        </p:spPr>
        <p:txBody>
          <a:bodyPr wrap="square">
            <a:spAutoFit/>
          </a:bodyPr>
          <a:lstStyle/>
          <a:p>
            <a:r>
              <a:rPr lang="tr-TR" sz="2400" b="1" dirty="0">
                <a:solidFill>
                  <a:srgbClr val="C00000"/>
                </a:solidFill>
                <a:latin typeface="Gill Sans MT"/>
              </a:rPr>
              <a:t>Uygulamalar</a:t>
            </a:r>
            <a:endParaRPr lang="en-GB" sz="2400" dirty="0"/>
          </a:p>
        </p:txBody>
      </p:sp>
    </p:spTree>
    <p:extLst>
      <p:ext uri="{BB962C8B-B14F-4D97-AF65-F5344CB8AC3E}">
        <p14:creationId xmlns:p14="http://schemas.microsoft.com/office/powerpoint/2010/main" val="2134822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object 279"/>
          <p:cNvSpPr/>
          <p:nvPr/>
        </p:nvSpPr>
        <p:spPr>
          <a:xfrm>
            <a:off x="370930" y="2300381"/>
            <a:ext cx="100355" cy="2021353"/>
          </a:xfrm>
          <a:custGeom>
            <a:avLst/>
            <a:gdLst/>
            <a:ahLst/>
            <a:cxnLst/>
            <a:rect l="l" t="t" r="r" b="b"/>
            <a:pathLst>
              <a:path w="100169" h="2017610">
                <a:moveTo>
                  <a:pt x="0" y="2017610"/>
                </a:moveTo>
                <a:lnTo>
                  <a:pt x="100169" y="2017610"/>
                </a:lnTo>
                <a:lnTo>
                  <a:pt x="100169" y="0"/>
                </a:lnTo>
                <a:lnTo>
                  <a:pt x="0" y="0"/>
                </a:lnTo>
                <a:lnTo>
                  <a:pt x="0" y="2017610"/>
                </a:lnTo>
                <a:close/>
              </a:path>
            </a:pathLst>
          </a:custGeom>
          <a:solidFill>
            <a:srgbClr val="CEA63B"/>
          </a:solid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3"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370929" y="0"/>
            <a:ext cx="9160963" cy="6852694"/>
          </a:xfrm>
          <a:prstGeom prst="rect">
            <a:avLst/>
          </a:prstGeom>
        </p:spPr>
        <p:txBody>
          <a:bodyPr wrap="square" lIns="0" tIns="0" rIns="0" bIns="0" rtlCol="0">
            <a:noAutofit/>
          </a:bodyPr>
          <a:lstStyle/>
          <a:p>
            <a:pPr marL="25448" marR="0" lvl="0" indent="0" algn="l" defTabSz="457200" rtl="0" eaLnBrk="1" fontAlgn="auto" latinLnBrk="0" hangingPunct="1">
              <a:lnSpc>
                <a:spcPts val="1002"/>
              </a:lnSpc>
              <a:spcBef>
                <a:spcPts val="0"/>
              </a:spcBef>
              <a:spcAft>
                <a:spcPts val="0"/>
              </a:spcAft>
              <a:buClrTx/>
              <a:buSzTx/>
              <a:buFontTx/>
              <a:buNone/>
              <a:tabLst/>
              <a:defRPr/>
            </a:pPr>
            <a:endParaRPr kumimoji="0" sz="1002" b="0" i="0" u="none" strike="noStrike" kern="1200" cap="none" spc="0" normalizeH="0" baseline="0" noProof="0">
              <a:ln>
                <a:noFill/>
              </a:ln>
              <a:solidFill>
                <a:prstClr val="black"/>
              </a:solidFill>
              <a:effectLst/>
              <a:uLnTx/>
              <a:uFillTx/>
              <a:latin typeface="Calibri"/>
              <a:ea typeface="+mn-ea"/>
              <a:cs typeface="+mn-cs"/>
            </a:endParaRPr>
          </a:p>
        </p:txBody>
      </p:sp>
      <p:pic>
        <p:nvPicPr>
          <p:cNvPr id="5" name="Resim 4">
            <a:extLst>
              <a:ext uri="{FF2B5EF4-FFF2-40B4-BE49-F238E27FC236}">
                <a16:creationId xmlns:a16="http://schemas.microsoft.com/office/drawing/2014/main" id="{C6A3FFFA-BACB-4372-B7B6-6F900AE9D812}"/>
              </a:ext>
            </a:extLst>
          </p:cNvPr>
          <p:cNvPicPr>
            <a:picLocks noChangeAspect="1"/>
          </p:cNvPicPr>
          <p:nvPr/>
        </p:nvPicPr>
        <p:blipFill>
          <a:blip r:embed="rId2"/>
          <a:stretch>
            <a:fillRect/>
          </a:stretch>
        </p:blipFill>
        <p:spPr>
          <a:xfrm>
            <a:off x="733384" y="1202076"/>
            <a:ext cx="4762500" cy="2552700"/>
          </a:xfrm>
          <a:prstGeom prst="rect">
            <a:avLst/>
          </a:prstGeom>
        </p:spPr>
      </p:pic>
      <p:pic>
        <p:nvPicPr>
          <p:cNvPr id="7" name="Resim 6">
            <a:extLst>
              <a:ext uri="{FF2B5EF4-FFF2-40B4-BE49-F238E27FC236}">
                <a16:creationId xmlns:a16="http://schemas.microsoft.com/office/drawing/2014/main" id="{4DD32EB1-20EF-4AE6-9A7F-4E82861EB088}"/>
              </a:ext>
            </a:extLst>
          </p:cNvPr>
          <p:cNvPicPr>
            <a:picLocks noChangeAspect="1"/>
          </p:cNvPicPr>
          <p:nvPr/>
        </p:nvPicPr>
        <p:blipFill>
          <a:blip r:embed="rId3"/>
          <a:stretch>
            <a:fillRect/>
          </a:stretch>
        </p:blipFill>
        <p:spPr>
          <a:xfrm>
            <a:off x="4889774" y="2277042"/>
            <a:ext cx="4773168" cy="3529584"/>
          </a:xfrm>
          <a:prstGeom prst="rect">
            <a:avLst/>
          </a:prstGeom>
        </p:spPr>
      </p:pic>
      <p:sp>
        <p:nvSpPr>
          <p:cNvPr id="9" name="Metin kutusu 8">
            <a:extLst>
              <a:ext uri="{FF2B5EF4-FFF2-40B4-BE49-F238E27FC236}">
                <a16:creationId xmlns:a16="http://schemas.microsoft.com/office/drawing/2014/main" id="{D40225B0-A1D7-3B99-A65D-32A1183D902C}"/>
              </a:ext>
            </a:extLst>
          </p:cNvPr>
          <p:cNvSpPr txBox="1"/>
          <p:nvPr/>
        </p:nvSpPr>
        <p:spPr>
          <a:xfrm>
            <a:off x="3941885" y="793834"/>
            <a:ext cx="2247900" cy="461665"/>
          </a:xfrm>
          <a:prstGeom prst="rect">
            <a:avLst/>
          </a:prstGeom>
          <a:noFill/>
        </p:spPr>
        <p:txBody>
          <a:bodyPr wrap="square">
            <a:spAutoFit/>
          </a:bodyPr>
          <a:lstStyle/>
          <a:p>
            <a:r>
              <a:rPr lang="tr-TR" sz="2400" b="1" dirty="0">
                <a:solidFill>
                  <a:srgbClr val="C00000"/>
                </a:solidFill>
                <a:latin typeface="Gill Sans MT"/>
              </a:rPr>
              <a:t>Uygulamalar</a:t>
            </a:r>
            <a:endParaRPr lang="en-GB" sz="2400" dirty="0"/>
          </a:p>
        </p:txBody>
      </p:sp>
    </p:spTree>
    <p:extLst>
      <p:ext uri="{BB962C8B-B14F-4D97-AF65-F5344CB8AC3E}">
        <p14:creationId xmlns:p14="http://schemas.microsoft.com/office/powerpoint/2010/main" val="1513951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object 279"/>
          <p:cNvSpPr/>
          <p:nvPr/>
        </p:nvSpPr>
        <p:spPr>
          <a:xfrm>
            <a:off x="370930" y="2300381"/>
            <a:ext cx="100355" cy="2021353"/>
          </a:xfrm>
          <a:custGeom>
            <a:avLst/>
            <a:gdLst/>
            <a:ahLst/>
            <a:cxnLst/>
            <a:rect l="l" t="t" r="r" b="b"/>
            <a:pathLst>
              <a:path w="100169" h="2017610">
                <a:moveTo>
                  <a:pt x="0" y="2017610"/>
                </a:moveTo>
                <a:lnTo>
                  <a:pt x="100169" y="2017610"/>
                </a:lnTo>
                <a:lnTo>
                  <a:pt x="100169" y="0"/>
                </a:lnTo>
                <a:lnTo>
                  <a:pt x="0" y="0"/>
                </a:lnTo>
                <a:lnTo>
                  <a:pt x="0" y="2017610"/>
                </a:lnTo>
                <a:close/>
              </a:path>
            </a:pathLst>
          </a:custGeom>
          <a:solidFill>
            <a:srgbClr val="CEA63B"/>
          </a:solid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3"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 Box 3"/>
          <p:cNvSpPr txBox="1">
            <a:spLocks noChangeArrowheads="1"/>
          </p:cNvSpPr>
          <p:nvPr/>
        </p:nvSpPr>
        <p:spPr bwMode="auto">
          <a:xfrm>
            <a:off x="3520846" y="1378639"/>
            <a:ext cx="2340133" cy="163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tr-TR" altLang="tr-TR" sz="2004" b="0" i="0" u="none" strike="noStrike" kern="1200" cap="none" spc="0" normalizeH="0" baseline="0" noProof="0" dirty="0">
                <a:ln>
                  <a:noFill/>
                </a:ln>
                <a:solidFill>
                  <a:srgbClr val="1F497D"/>
                </a:solidFill>
                <a:effectLst/>
                <a:uLnTx/>
                <a:uFillTx/>
                <a:latin typeface="Gill Sans MT"/>
                <a:ea typeface="+mn-ea"/>
                <a:cs typeface="+mn-cs"/>
              </a:rPr>
              <a:t>Mekanik-Elektrik Oda, Balo ve Sinema Salonu Örnek Duvar-Döşeme-Tavan Detayı</a:t>
            </a:r>
          </a:p>
        </p:txBody>
      </p:sp>
      <p:pic>
        <p:nvPicPr>
          <p:cNvPr id="4" name="Resim 3">
            <a:extLst>
              <a:ext uri="{FF2B5EF4-FFF2-40B4-BE49-F238E27FC236}">
                <a16:creationId xmlns:a16="http://schemas.microsoft.com/office/drawing/2014/main" id="{AA87D12D-D046-4BB7-A279-2166E1BAED3C}"/>
              </a:ext>
            </a:extLst>
          </p:cNvPr>
          <p:cNvPicPr>
            <a:picLocks noChangeAspect="1"/>
          </p:cNvPicPr>
          <p:nvPr/>
        </p:nvPicPr>
        <p:blipFill>
          <a:blip r:embed="rId2"/>
          <a:stretch>
            <a:fillRect/>
          </a:stretch>
        </p:blipFill>
        <p:spPr>
          <a:xfrm>
            <a:off x="1391973" y="1267109"/>
            <a:ext cx="1219200" cy="4371975"/>
          </a:xfrm>
          <a:prstGeom prst="rect">
            <a:avLst/>
          </a:prstGeom>
        </p:spPr>
      </p:pic>
      <p:pic>
        <p:nvPicPr>
          <p:cNvPr id="6" name="Resim 5">
            <a:extLst>
              <a:ext uri="{FF2B5EF4-FFF2-40B4-BE49-F238E27FC236}">
                <a16:creationId xmlns:a16="http://schemas.microsoft.com/office/drawing/2014/main" id="{AF7EFD14-CC8E-4E0F-AAC6-3AE70BE3B3D2}"/>
              </a:ext>
            </a:extLst>
          </p:cNvPr>
          <p:cNvPicPr>
            <a:picLocks noChangeAspect="1"/>
          </p:cNvPicPr>
          <p:nvPr/>
        </p:nvPicPr>
        <p:blipFill>
          <a:blip r:embed="rId3"/>
          <a:stretch>
            <a:fillRect/>
          </a:stretch>
        </p:blipFill>
        <p:spPr>
          <a:xfrm>
            <a:off x="6461125" y="1676684"/>
            <a:ext cx="3019425" cy="3962400"/>
          </a:xfrm>
          <a:prstGeom prst="rect">
            <a:avLst/>
          </a:prstGeom>
        </p:spPr>
      </p:pic>
      <p:sp>
        <p:nvSpPr>
          <p:cNvPr id="7" name="Metin kutusu 6">
            <a:extLst>
              <a:ext uri="{FF2B5EF4-FFF2-40B4-BE49-F238E27FC236}">
                <a16:creationId xmlns:a16="http://schemas.microsoft.com/office/drawing/2014/main" id="{C9CB4199-1FD0-E039-83A1-08990FA8CA4D}"/>
              </a:ext>
            </a:extLst>
          </p:cNvPr>
          <p:cNvSpPr txBox="1"/>
          <p:nvPr/>
        </p:nvSpPr>
        <p:spPr>
          <a:xfrm>
            <a:off x="3941885" y="793834"/>
            <a:ext cx="2247900" cy="461665"/>
          </a:xfrm>
          <a:prstGeom prst="rect">
            <a:avLst/>
          </a:prstGeom>
          <a:noFill/>
        </p:spPr>
        <p:txBody>
          <a:bodyPr wrap="square">
            <a:spAutoFit/>
          </a:bodyPr>
          <a:lstStyle/>
          <a:p>
            <a:r>
              <a:rPr lang="tr-TR" sz="2400" b="1" dirty="0">
                <a:solidFill>
                  <a:srgbClr val="C00000"/>
                </a:solidFill>
                <a:latin typeface="Gill Sans MT"/>
              </a:rPr>
              <a:t>Uygulamalar</a:t>
            </a:r>
            <a:endParaRPr lang="en-GB" sz="2400" dirty="0"/>
          </a:p>
        </p:txBody>
      </p:sp>
    </p:spTree>
    <p:extLst>
      <p:ext uri="{BB962C8B-B14F-4D97-AF65-F5344CB8AC3E}">
        <p14:creationId xmlns:p14="http://schemas.microsoft.com/office/powerpoint/2010/main" val="1643493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object 279"/>
          <p:cNvSpPr/>
          <p:nvPr/>
        </p:nvSpPr>
        <p:spPr>
          <a:xfrm>
            <a:off x="370930" y="2300381"/>
            <a:ext cx="100355" cy="2021353"/>
          </a:xfrm>
          <a:custGeom>
            <a:avLst/>
            <a:gdLst/>
            <a:ahLst/>
            <a:cxnLst/>
            <a:rect l="l" t="t" r="r" b="b"/>
            <a:pathLst>
              <a:path w="100169" h="2017610">
                <a:moveTo>
                  <a:pt x="0" y="2017610"/>
                </a:moveTo>
                <a:lnTo>
                  <a:pt x="100169" y="2017610"/>
                </a:lnTo>
                <a:lnTo>
                  <a:pt x="100169" y="0"/>
                </a:lnTo>
                <a:lnTo>
                  <a:pt x="0" y="0"/>
                </a:lnTo>
                <a:lnTo>
                  <a:pt x="0" y="2017610"/>
                </a:lnTo>
                <a:close/>
              </a:path>
            </a:pathLst>
          </a:custGeom>
          <a:solidFill>
            <a:srgbClr val="CEA63B"/>
          </a:solid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3" b="0" i="0" u="none" strike="noStrike" kern="1200" cap="none" spc="0" normalizeH="0" baseline="0" noProof="0">
              <a:ln>
                <a:noFill/>
              </a:ln>
              <a:solidFill>
                <a:prstClr val="black"/>
              </a:solidFill>
              <a:effectLst/>
              <a:uLnTx/>
              <a:uFillTx/>
              <a:latin typeface="Calibri"/>
              <a:ea typeface="+mn-ea"/>
              <a:cs typeface="+mn-cs"/>
            </a:endParaRPr>
          </a:p>
        </p:txBody>
      </p:sp>
      <p:sp>
        <p:nvSpPr>
          <p:cNvPr id="15" name="Metin kutusu 14"/>
          <p:cNvSpPr txBox="1"/>
          <p:nvPr/>
        </p:nvSpPr>
        <p:spPr>
          <a:xfrm>
            <a:off x="6553800" y="1702386"/>
            <a:ext cx="2650814" cy="7091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4" b="0" i="0" u="none" strike="noStrike" kern="1200" cap="none" spc="0" normalizeH="0" baseline="0" noProof="0" dirty="0">
                <a:ln>
                  <a:noFill/>
                </a:ln>
                <a:solidFill>
                  <a:srgbClr val="1F497D"/>
                </a:solidFill>
                <a:effectLst/>
                <a:uLnTx/>
                <a:uFillTx/>
                <a:latin typeface="Gill Sans MT"/>
                <a:ea typeface="+mn-ea"/>
                <a:cs typeface="+mn-cs"/>
              </a:rPr>
              <a:t>Ses ve Titreşim Yalıtımlı Tavan Detayı</a:t>
            </a:r>
          </a:p>
        </p:txBody>
      </p:sp>
      <p:pic>
        <p:nvPicPr>
          <p:cNvPr id="4" name="Resim 3">
            <a:extLst>
              <a:ext uri="{FF2B5EF4-FFF2-40B4-BE49-F238E27FC236}">
                <a16:creationId xmlns:a16="http://schemas.microsoft.com/office/drawing/2014/main" id="{FF43AFCE-6AB4-4CCC-9118-1DF058276B42}"/>
              </a:ext>
            </a:extLst>
          </p:cNvPr>
          <p:cNvPicPr>
            <a:picLocks noChangeAspect="1"/>
          </p:cNvPicPr>
          <p:nvPr/>
        </p:nvPicPr>
        <p:blipFill>
          <a:blip r:embed="rId2"/>
          <a:stretch>
            <a:fillRect/>
          </a:stretch>
        </p:blipFill>
        <p:spPr>
          <a:xfrm>
            <a:off x="948725" y="1719262"/>
            <a:ext cx="4800600" cy="3419475"/>
          </a:xfrm>
          <a:prstGeom prst="rect">
            <a:avLst/>
          </a:prstGeom>
        </p:spPr>
      </p:pic>
      <p:pic>
        <p:nvPicPr>
          <p:cNvPr id="6" name="Resim 5">
            <a:extLst>
              <a:ext uri="{FF2B5EF4-FFF2-40B4-BE49-F238E27FC236}">
                <a16:creationId xmlns:a16="http://schemas.microsoft.com/office/drawing/2014/main" id="{5F1A702A-47A6-4B6D-B63F-6C5092B50324}"/>
              </a:ext>
            </a:extLst>
          </p:cNvPr>
          <p:cNvPicPr>
            <a:picLocks noChangeAspect="1"/>
          </p:cNvPicPr>
          <p:nvPr/>
        </p:nvPicPr>
        <p:blipFill>
          <a:blip r:embed="rId3"/>
          <a:stretch>
            <a:fillRect/>
          </a:stretch>
        </p:blipFill>
        <p:spPr>
          <a:xfrm>
            <a:off x="6553800" y="2834605"/>
            <a:ext cx="2505075" cy="2590800"/>
          </a:xfrm>
          <a:prstGeom prst="rect">
            <a:avLst/>
          </a:prstGeom>
        </p:spPr>
      </p:pic>
      <p:sp>
        <p:nvSpPr>
          <p:cNvPr id="7" name="Metin kutusu 6">
            <a:extLst>
              <a:ext uri="{FF2B5EF4-FFF2-40B4-BE49-F238E27FC236}">
                <a16:creationId xmlns:a16="http://schemas.microsoft.com/office/drawing/2014/main" id="{7E217F4C-1D80-0A49-FC85-F6280C358F20}"/>
              </a:ext>
            </a:extLst>
          </p:cNvPr>
          <p:cNvSpPr txBox="1"/>
          <p:nvPr/>
        </p:nvSpPr>
        <p:spPr>
          <a:xfrm>
            <a:off x="3941885" y="793834"/>
            <a:ext cx="2247900" cy="461665"/>
          </a:xfrm>
          <a:prstGeom prst="rect">
            <a:avLst/>
          </a:prstGeom>
          <a:noFill/>
        </p:spPr>
        <p:txBody>
          <a:bodyPr wrap="square">
            <a:spAutoFit/>
          </a:bodyPr>
          <a:lstStyle/>
          <a:p>
            <a:r>
              <a:rPr lang="tr-TR" sz="2400" b="1" dirty="0">
                <a:solidFill>
                  <a:srgbClr val="C00000"/>
                </a:solidFill>
                <a:latin typeface="Gill Sans MT"/>
              </a:rPr>
              <a:t>Uygulamalar</a:t>
            </a:r>
            <a:endParaRPr lang="en-GB" sz="2400" dirty="0"/>
          </a:p>
        </p:txBody>
      </p:sp>
    </p:spTree>
    <p:extLst>
      <p:ext uri="{BB962C8B-B14F-4D97-AF65-F5344CB8AC3E}">
        <p14:creationId xmlns:p14="http://schemas.microsoft.com/office/powerpoint/2010/main" val="2781296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a:extLst>
              <a:ext uri="{FF2B5EF4-FFF2-40B4-BE49-F238E27FC236}">
                <a16:creationId xmlns:a16="http://schemas.microsoft.com/office/drawing/2014/main" id="{8E7EDC4E-CE1C-4307-8E46-BDDAA146F7A9}"/>
              </a:ext>
            </a:extLst>
          </p:cNvPr>
          <p:cNvSpPr>
            <a:spLocks noGrp="1" noChangeArrowheads="1"/>
          </p:cNvSpPr>
          <p:nvPr>
            <p:ph type="title"/>
          </p:nvPr>
        </p:nvSpPr>
        <p:spPr>
          <a:xfrm>
            <a:off x="1179261" y="1288359"/>
            <a:ext cx="7895027" cy="593871"/>
          </a:xfrm>
        </p:spPr>
        <p:txBody>
          <a:bodyPr>
            <a:normAutofit/>
          </a:bodyPr>
          <a:lstStyle/>
          <a:p>
            <a:pPr eaLnBrk="1" hangingPunct="1"/>
            <a:r>
              <a:rPr lang="tr-TR" altLang="en-US" sz="3249" b="1" dirty="0">
                <a:solidFill>
                  <a:srgbClr val="FF3300"/>
                </a:solidFill>
                <a:latin typeface="Calibri" panose="020F0502020204030204" pitchFamily="34" charset="0"/>
              </a:rPr>
              <a:t>SESİN YAYILMASI</a:t>
            </a:r>
          </a:p>
        </p:txBody>
      </p:sp>
      <p:pic>
        <p:nvPicPr>
          <p:cNvPr id="6147" name="Picture 3" descr="Sound Transmission">
            <a:extLst>
              <a:ext uri="{FF2B5EF4-FFF2-40B4-BE49-F238E27FC236}">
                <a16:creationId xmlns:a16="http://schemas.microsoft.com/office/drawing/2014/main" id="{DBFABE70-5DDB-4D50-8BDC-1A1DAC3F6F2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b="16083"/>
          <a:stretch>
            <a:fillRect/>
          </a:stretch>
        </p:blipFill>
        <p:spPr>
          <a:xfrm>
            <a:off x="939766" y="2975690"/>
            <a:ext cx="6650330" cy="18641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Text Box 4">
            <a:extLst>
              <a:ext uri="{FF2B5EF4-FFF2-40B4-BE49-F238E27FC236}">
                <a16:creationId xmlns:a16="http://schemas.microsoft.com/office/drawing/2014/main" id="{349EF0BD-E2E5-4243-A66E-31EC2FCBF022}"/>
              </a:ext>
            </a:extLst>
          </p:cNvPr>
          <p:cNvSpPr txBox="1">
            <a:spLocks noChangeArrowheads="1"/>
          </p:cNvSpPr>
          <p:nvPr/>
        </p:nvSpPr>
        <p:spPr bwMode="auto">
          <a:xfrm>
            <a:off x="857797" y="1882230"/>
            <a:ext cx="861359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000" dirty="0">
                <a:solidFill>
                  <a:srgbClr val="1F497D"/>
                </a:solidFill>
                <a:latin typeface="Gill Sans MT"/>
              </a:rPr>
              <a:t>Sesin yaratılması ve duyulması için bir ses kaynağı, sesin içerisinden geçeceği bir ortam ve bir alıcı gerekir.</a:t>
            </a:r>
          </a:p>
        </p:txBody>
      </p:sp>
      <p:sp>
        <p:nvSpPr>
          <p:cNvPr id="6149" name="Text Box 5">
            <a:extLst>
              <a:ext uri="{FF2B5EF4-FFF2-40B4-BE49-F238E27FC236}">
                <a16:creationId xmlns:a16="http://schemas.microsoft.com/office/drawing/2014/main" id="{BC137FFF-3A78-43DD-A25B-9D74BB7A37ED}"/>
              </a:ext>
            </a:extLst>
          </p:cNvPr>
          <p:cNvSpPr txBox="1">
            <a:spLocks noChangeArrowheads="1"/>
          </p:cNvSpPr>
          <p:nvPr/>
        </p:nvSpPr>
        <p:spPr bwMode="auto">
          <a:xfrm>
            <a:off x="1381626" y="4839798"/>
            <a:ext cx="1162282" cy="317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tr-TR" altLang="en-US" sz="1462" dirty="0"/>
              <a:t>Kaynak</a:t>
            </a:r>
          </a:p>
        </p:txBody>
      </p:sp>
      <p:sp>
        <p:nvSpPr>
          <p:cNvPr id="6150" name="Text Box 6">
            <a:extLst>
              <a:ext uri="{FF2B5EF4-FFF2-40B4-BE49-F238E27FC236}">
                <a16:creationId xmlns:a16="http://schemas.microsoft.com/office/drawing/2014/main" id="{D04398E3-5D40-49AF-89CD-9BF412E8E1CF}"/>
              </a:ext>
            </a:extLst>
          </p:cNvPr>
          <p:cNvSpPr txBox="1">
            <a:spLocks noChangeArrowheads="1"/>
          </p:cNvSpPr>
          <p:nvPr/>
        </p:nvSpPr>
        <p:spPr bwMode="auto">
          <a:xfrm>
            <a:off x="3803645" y="4887963"/>
            <a:ext cx="726626" cy="317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tr-TR" altLang="en-US" sz="1462" dirty="0"/>
              <a:t>Ortam</a:t>
            </a:r>
          </a:p>
        </p:txBody>
      </p:sp>
      <p:sp>
        <p:nvSpPr>
          <p:cNvPr id="6151" name="Text Box 7">
            <a:extLst>
              <a:ext uri="{FF2B5EF4-FFF2-40B4-BE49-F238E27FC236}">
                <a16:creationId xmlns:a16="http://schemas.microsoft.com/office/drawing/2014/main" id="{8BE5416E-489E-45CC-8EBA-696FDFC2023D}"/>
              </a:ext>
            </a:extLst>
          </p:cNvPr>
          <p:cNvSpPr txBox="1">
            <a:spLocks noChangeArrowheads="1"/>
          </p:cNvSpPr>
          <p:nvPr/>
        </p:nvSpPr>
        <p:spPr bwMode="auto">
          <a:xfrm>
            <a:off x="6284409" y="4797075"/>
            <a:ext cx="580447" cy="317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tr-TR" altLang="en-US" sz="1462" dirty="0"/>
              <a:t>Alıcı</a:t>
            </a:r>
          </a:p>
        </p:txBody>
      </p:sp>
      <p:pic>
        <p:nvPicPr>
          <p:cNvPr id="6152" name="Picture 9" descr="doppler1">
            <a:extLst>
              <a:ext uri="{FF2B5EF4-FFF2-40B4-BE49-F238E27FC236}">
                <a16:creationId xmlns:a16="http://schemas.microsoft.com/office/drawing/2014/main" id="{612BC2F1-460F-4465-B14A-468A5889BD8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243260" y="2859747"/>
            <a:ext cx="2228136" cy="22281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3" name="Line 11">
            <a:extLst>
              <a:ext uri="{FF2B5EF4-FFF2-40B4-BE49-F238E27FC236}">
                <a16:creationId xmlns:a16="http://schemas.microsoft.com/office/drawing/2014/main" id="{D9952CE9-56BD-41CF-9043-7B617008AF1F}"/>
              </a:ext>
            </a:extLst>
          </p:cNvPr>
          <p:cNvSpPr>
            <a:spLocks noChangeShapeType="1"/>
          </p:cNvSpPr>
          <p:nvPr/>
        </p:nvSpPr>
        <p:spPr bwMode="auto">
          <a:xfrm>
            <a:off x="2543908" y="3864475"/>
            <a:ext cx="961292" cy="0"/>
          </a:xfrm>
          <a:prstGeom prst="line">
            <a:avLst/>
          </a:prstGeom>
          <a:noFill/>
          <a:ln w="349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62"/>
          </a:p>
        </p:txBody>
      </p:sp>
      <p:sp>
        <p:nvSpPr>
          <p:cNvPr id="6154" name="Line 12">
            <a:extLst>
              <a:ext uri="{FF2B5EF4-FFF2-40B4-BE49-F238E27FC236}">
                <a16:creationId xmlns:a16="http://schemas.microsoft.com/office/drawing/2014/main" id="{F91CA445-26F8-4758-A4AB-D829952EEC1E}"/>
              </a:ext>
            </a:extLst>
          </p:cNvPr>
          <p:cNvSpPr>
            <a:spLocks noChangeShapeType="1"/>
          </p:cNvSpPr>
          <p:nvPr/>
        </p:nvSpPr>
        <p:spPr bwMode="auto">
          <a:xfrm>
            <a:off x="5058370" y="3864475"/>
            <a:ext cx="908675" cy="0"/>
          </a:xfrm>
          <a:prstGeom prst="line">
            <a:avLst/>
          </a:prstGeom>
          <a:noFill/>
          <a:ln w="349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62"/>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object 279"/>
          <p:cNvSpPr/>
          <p:nvPr/>
        </p:nvSpPr>
        <p:spPr>
          <a:xfrm>
            <a:off x="370930" y="2300381"/>
            <a:ext cx="100355" cy="2021353"/>
          </a:xfrm>
          <a:custGeom>
            <a:avLst/>
            <a:gdLst/>
            <a:ahLst/>
            <a:cxnLst/>
            <a:rect l="l" t="t" r="r" b="b"/>
            <a:pathLst>
              <a:path w="100169" h="2017610">
                <a:moveTo>
                  <a:pt x="0" y="2017610"/>
                </a:moveTo>
                <a:lnTo>
                  <a:pt x="100169" y="2017610"/>
                </a:lnTo>
                <a:lnTo>
                  <a:pt x="100169" y="0"/>
                </a:lnTo>
                <a:lnTo>
                  <a:pt x="0" y="0"/>
                </a:lnTo>
                <a:lnTo>
                  <a:pt x="0" y="2017610"/>
                </a:lnTo>
                <a:close/>
              </a:path>
            </a:pathLst>
          </a:custGeom>
          <a:solidFill>
            <a:srgbClr val="CEA63B"/>
          </a:solid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3" b="0" i="0" u="none" strike="noStrike" kern="1200" cap="none" spc="0" normalizeH="0" baseline="0" noProof="0">
              <a:ln>
                <a:noFill/>
              </a:ln>
              <a:solidFill>
                <a:prstClr val="black"/>
              </a:solidFill>
              <a:effectLst/>
              <a:uLnTx/>
              <a:uFillTx/>
              <a:latin typeface="Calibri"/>
              <a:ea typeface="+mn-ea"/>
              <a:cs typeface="+mn-cs"/>
            </a:endParaRPr>
          </a:p>
        </p:txBody>
      </p:sp>
      <p:sp>
        <p:nvSpPr>
          <p:cNvPr id="14" name="Metin kutusu 13"/>
          <p:cNvSpPr txBox="1"/>
          <p:nvPr/>
        </p:nvSpPr>
        <p:spPr>
          <a:xfrm>
            <a:off x="7177506" y="2769881"/>
            <a:ext cx="2454309" cy="7091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4" b="0" i="0" u="none" strike="noStrike" kern="1200" cap="none" spc="0" normalizeH="0" baseline="0" noProof="0" dirty="0">
                <a:ln>
                  <a:noFill/>
                </a:ln>
                <a:solidFill>
                  <a:srgbClr val="1F497D"/>
                </a:solidFill>
                <a:effectLst/>
                <a:uLnTx/>
                <a:uFillTx/>
                <a:latin typeface="Gill Sans MT"/>
                <a:ea typeface="+mn-ea"/>
                <a:cs typeface="+mn-cs"/>
              </a:rPr>
              <a:t>Yüzer Döşeme Uygulama Detayı</a:t>
            </a:r>
          </a:p>
        </p:txBody>
      </p:sp>
      <p:pic>
        <p:nvPicPr>
          <p:cNvPr id="4" name="Resim 3">
            <a:extLst>
              <a:ext uri="{FF2B5EF4-FFF2-40B4-BE49-F238E27FC236}">
                <a16:creationId xmlns:a16="http://schemas.microsoft.com/office/drawing/2014/main" id="{A1742773-38DE-437C-92A2-98E05413D04D}"/>
              </a:ext>
            </a:extLst>
          </p:cNvPr>
          <p:cNvPicPr>
            <a:picLocks noChangeAspect="1"/>
          </p:cNvPicPr>
          <p:nvPr/>
        </p:nvPicPr>
        <p:blipFill>
          <a:blip r:embed="rId2"/>
          <a:stretch>
            <a:fillRect/>
          </a:stretch>
        </p:blipFill>
        <p:spPr>
          <a:xfrm>
            <a:off x="785539" y="1396771"/>
            <a:ext cx="6077712" cy="4108704"/>
          </a:xfrm>
          <a:prstGeom prst="rect">
            <a:avLst/>
          </a:prstGeom>
        </p:spPr>
      </p:pic>
      <p:sp>
        <p:nvSpPr>
          <p:cNvPr id="7" name="Metin kutusu 6">
            <a:extLst>
              <a:ext uri="{FF2B5EF4-FFF2-40B4-BE49-F238E27FC236}">
                <a16:creationId xmlns:a16="http://schemas.microsoft.com/office/drawing/2014/main" id="{F235EBCA-BF51-325E-1FE2-BEE94D60D2A9}"/>
              </a:ext>
            </a:extLst>
          </p:cNvPr>
          <p:cNvSpPr txBox="1"/>
          <p:nvPr/>
        </p:nvSpPr>
        <p:spPr>
          <a:xfrm>
            <a:off x="3941885" y="793834"/>
            <a:ext cx="2247900" cy="461665"/>
          </a:xfrm>
          <a:prstGeom prst="rect">
            <a:avLst/>
          </a:prstGeom>
          <a:noFill/>
        </p:spPr>
        <p:txBody>
          <a:bodyPr wrap="square">
            <a:spAutoFit/>
          </a:bodyPr>
          <a:lstStyle/>
          <a:p>
            <a:r>
              <a:rPr lang="tr-TR" sz="2400" b="1" dirty="0">
                <a:solidFill>
                  <a:srgbClr val="C00000"/>
                </a:solidFill>
                <a:latin typeface="Gill Sans MT"/>
              </a:rPr>
              <a:t>Uygulamalar</a:t>
            </a:r>
            <a:endParaRPr lang="en-GB" sz="2400" dirty="0"/>
          </a:p>
        </p:txBody>
      </p:sp>
    </p:spTree>
    <p:extLst>
      <p:ext uri="{BB962C8B-B14F-4D97-AF65-F5344CB8AC3E}">
        <p14:creationId xmlns:p14="http://schemas.microsoft.com/office/powerpoint/2010/main" val="3813654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object 279"/>
          <p:cNvSpPr/>
          <p:nvPr/>
        </p:nvSpPr>
        <p:spPr>
          <a:xfrm>
            <a:off x="370930" y="2300381"/>
            <a:ext cx="100355" cy="2021353"/>
          </a:xfrm>
          <a:custGeom>
            <a:avLst/>
            <a:gdLst/>
            <a:ahLst/>
            <a:cxnLst/>
            <a:rect l="l" t="t" r="r" b="b"/>
            <a:pathLst>
              <a:path w="100169" h="2017610">
                <a:moveTo>
                  <a:pt x="0" y="2017610"/>
                </a:moveTo>
                <a:lnTo>
                  <a:pt x="100169" y="2017610"/>
                </a:lnTo>
                <a:lnTo>
                  <a:pt x="100169" y="0"/>
                </a:lnTo>
                <a:lnTo>
                  <a:pt x="0" y="0"/>
                </a:lnTo>
                <a:lnTo>
                  <a:pt x="0" y="2017610"/>
                </a:lnTo>
                <a:close/>
              </a:path>
            </a:pathLst>
          </a:custGeom>
          <a:solidFill>
            <a:srgbClr val="CEA63B"/>
          </a:solid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3"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370929" y="0"/>
            <a:ext cx="9160963" cy="6852694"/>
          </a:xfrm>
          <a:prstGeom prst="rect">
            <a:avLst/>
          </a:prstGeom>
        </p:spPr>
        <p:txBody>
          <a:bodyPr wrap="square" lIns="0" tIns="0" rIns="0" bIns="0" rtlCol="0">
            <a:noAutofit/>
          </a:bodyPr>
          <a:lstStyle/>
          <a:p>
            <a:pPr marL="25448" marR="0" lvl="0" indent="0" algn="l" defTabSz="457200" rtl="0" eaLnBrk="1" fontAlgn="auto" latinLnBrk="0" hangingPunct="1">
              <a:lnSpc>
                <a:spcPts val="1002"/>
              </a:lnSpc>
              <a:spcBef>
                <a:spcPts val="0"/>
              </a:spcBef>
              <a:spcAft>
                <a:spcPts val="0"/>
              </a:spcAft>
              <a:buClrTx/>
              <a:buSzTx/>
              <a:buFontTx/>
              <a:buNone/>
              <a:tabLst/>
              <a:defRPr/>
            </a:pPr>
            <a:endParaRPr kumimoji="0" sz="1002" b="0" i="0" u="none" strike="noStrike" kern="1200" cap="none" spc="0" normalizeH="0" baseline="0" noProof="0">
              <a:ln>
                <a:noFill/>
              </a:ln>
              <a:solidFill>
                <a:prstClr val="black"/>
              </a:solidFill>
              <a:effectLst/>
              <a:uLnTx/>
              <a:uFillTx/>
              <a:latin typeface="Calibri"/>
              <a:ea typeface="+mn-ea"/>
              <a:cs typeface="+mn-cs"/>
            </a:endParaRPr>
          </a:p>
        </p:txBody>
      </p:sp>
      <p:sp>
        <p:nvSpPr>
          <p:cNvPr id="16" name="Dikdörtgen 3"/>
          <p:cNvSpPr>
            <a:spLocks noChangeArrowheads="1"/>
          </p:cNvSpPr>
          <p:nvPr/>
        </p:nvSpPr>
        <p:spPr bwMode="auto">
          <a:xfrm>
            <a:off x="4901739" y="1812396"/>
            <a:ext cx="1655094" cy="132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altLang="tr-TR" sz="2004" b="0" i="0" u="none" strike="noStrike" kern="1200" cap="none" spc="0" normalizeH="0" baseline="0" noProof="0" dirty="0">
                <a:ln>
                  <a:noFill/>
                </a:ln>
                <a:solidFill>
                  <a:srgbClr val="1F497D"/>
                </a:solidFill>
                <a:effectLst/>
                <a:uLnTx/>
                <a:uFillTx/>
                <a:latin typeface="Gill Sans MT"/>
                <a:ea typeface="+mn-ea"/>
                <a:cs typeface="+mn-cs"/>
              </a:rPr>
              <a:t>Ekipman kaynaklı titreşimin kontrolü</a:t>
            </a:r>
          </a:p>
        </p:txBody>
      </p:sp>
      <p:pic>
        <p:nvPicPr>
          <p:cNvPr id="5" name="Resim 4">
            <a:extLst>
              <a:ext uri="{FF2B5EF4-FFF2-40B4-BE49-F238E27FC236}">
                <a16:creationId xmlns:a16="http://schemas.microsoft.com/office/drawing/2014/main" id="{5B2DC7E3-F634-498F-AC19-7DD0BF32F1EA}"/>
              </a:ext>
            </a:extLst>
          </p:cNvPr>
          <p:cNvPicPr>
            <a:picLocks noChangeAspect="1"/>
          </p:cNvPicPr>
          <p:nvPr/>
        </p:nvPicPr>
        <p:blipFill>
          <a:blip r:embed="rId2"/>
          <a:stretch>
            <a:fillRect/>
          </a:stretch>
        </p:blipFill>
        <p:spPr>
          <a:xfrm>
            <a:off x="956878" y="1711884"/>
            <a:ext cx="3543300" cy="2609850"/>
          </a:xfrm>
          <a:prstGeom prst="rect">
            <a:avLst/>
          </a:prstGeom>
        </p:spPr>
      </p:pic>
      <p:pic>
        <p:nvPicPr>
          <p:cNvPr id="7" name="Resim 6">
            <a:extLst>
              <a:ext uri="{FF2B5EF4-FFF2-40B4-BE49-F238E27FC236}">
                <a16:creationId xmlns:a16="http://schemas.microsoft.com/office/drawing/2014/main" id="{BB561B0A-D370-4458-BB95-D98B6A3C81BE}"/>
              </a:ext>
            </a:extLst>
          </p:cNvPr>
          <p:cNvPicPr>
            <a:picLocks noChangeAspect="1"/>
          </p:cNvPicPr>
          <p:nvPr/>
        </p:nvPicPr>
        <p:blipFill>
          <a:blip r:embed="rId3"/>
          <a:stretch>
            <a:fillRect/>
          </a:stretch>
        </p:blipFill>
        <p:spPr>
          <a:xfrm>
            <a:off x="7303818" y="1664685"/>
            <a:ext cx="2313616" cy="3068456"/>
          </a:xfrm>
          <a:prstGeom prst="rect">
            <a:avLst/>
          </a:prstGeom>
        </p:spPr>
      </p:pic>
      <p:pic>
        <p:nvPicPr>
          <p:cNvPr id="9" name="Resim 8">
            <a:extLst>
              <a:ext uri="{FF2B5EF4-FFF2-40B4-BE49-F238E27FC236}">
                <a16:creationId xmlns:a16="http://schemas.microsoft.com/office/drawing/2014/main" id="{CC1DD95B-119E-454B-ADB0-C3C02B536D8A}"/>
              </a:ext>
            </a:extLst>
          </p:cNvPr>
          <p:cNvPicPr>
            <a:picLocks noChangeAspect="1"/>
          </p:cNvPicPr>
          <p:nvPr/>
        </p:nvPicPr>
        <p:blipFill>
          <a:blip r:embed="rId4"/>
          <a:stretch>
            <a:fillRect/>
          </a:stretch>
        </p:blipFill>
        <p:spPr>
          <a:xfrm>
            <a:off x="4041541" y="3516158"/>
            <a:ext cx="3343275" cy="2428875"/>
          </a:xfrm>
          <a:prstGeom prst="rect">
            <a:avLst/>
          </a:prstGeom>
        </p:spPr>
      </p:pic>
      <p:sp>
        <p:nvSpPr>
          <p:cNvPr id="11" name="Metin kutusu 10">
            <a:extLst>
              <a:ext uri="{FF2B5EF4-FFF2-40B4-BE49-F238E27FC236}">
                <a16:creationId xmlns:a16="http://schemas.microsoft.com/office/drawing/2014/main" id="{5EF8466C-246E-78F7-832C-1DF3677AC63B}"/>
              </a:ext>
            </a:extLst>
          </p:cNvPr>
          <p:cNvSpPr txBox="1"/>
          <p:nvPr/>
        </p:nvSpPr>
        <p:spPr>
          <a:xfrm>
            <a:off x="3941885" y="793834"/>
            <a:ext cx="2247900" cy="461665"/>
          </a:xfrm>
          <a:prstGeom prst="rect">
            <a:avLst/>
          </a:prstGeom>
          <a:noFill/>
        </p:spPr>
        <p:txBody>
          <a:bodyPr wrap="square">
            <a:spAutoFit/>
          </a:bodyPr>
          <a:lstStyle/>
          <a:p>
            <a:r>
              <a:rPr lang="tr-TR" sz="2400" b="1" dirty="0">
                <a:solidFill>
                  <a:srgbClr val="C00000"/>
                </a:solidFill>
                <a:latin typeface="Gill Sans MT"/>
              </a:rPr>
              <a:t>Uygulamalar</a:t>
            </a:r>
            <a:endParaRPr lang="en-GB" sz="2400" dirty="0"/>
          </a:p>
        </p:txBody>
      </p:sp>
    </p:spTree>
    <p:extLst>
      <p:ext uri="{BB962C8B-B14F-4D97-AF65-F5344CB8AC3E}">
        <p14:creationId xmlns:p14="http://schemas.microsoft.com/office/powerpoint/2010/main" val="1608720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B576F99E-70CC-49E9-BCCD-DB272D6E5C93}"/>
              </a:ext>
            </a:extLst>
          </p:cNvPr>
          <p:cNvPicPr>
            <a:picLocks noChangeAspect="1"/>
          </p:cNvPicPr>
          <p:nvPr/>
        </p:nvPicPr>
        <p:blipFill>
          <a:blip r:embed="rId2"/>
          <a:stretch>
            <a:fillRect/>
          </a:stretch>
        </p:blipFill>
        <p:spPr>
          <a:xfrm>
            <a:off x="128275" y="1721831"/>
            <a:ext cx="9646273" cy="3367248"/>
          </a:xfrm>
          <a:prstGeom prst="rect">
            <a:avLst/>
          </a:prstGeom>
        </p:spPr>
      </p:pic>
      <p:sp>
        <p:nvSpPr>
          <p:cNvPr id="4" name="Metin kutusu 3">
            <a:extLst>
              <a:ext uri="{FF2B5EF4-FFF2-40B4-BE49-F238E27FC236}">
                <a16:creationId xmlns:a16="http://schemas.microsoft.com/office/drawing/2014/main" id="{27EA5B84-A107-0963-4E2B-EF75012BFB03}"/>
              </a:ext>
            </a:extLst>
          </p:cNvPr>
          <p:cNvSpPr txBox="1"/>
          <p:nvPr/>
        </p:nvSpPr>
        <p:spPr>
          <a:xfrm>
            <a:off x="3941885" y="793834"/>
            <a:ext cx="2247900" cy="461665"/>
          </a:xfrm>
          <a:prstGeom prst="rect">
            <a:avLst/>
          </a:prstGeom>
          <a:noFill/>
        </p:spPr>
        <p:txBody>
          <a:bodyPr wrap="square">
            <a:spAutoFit/>
          </a:bodyPr>
          <a:lstStyle/>
          <a:p>
            <a:r>
              <a:rPr lang="tr-TR" sz="2400" b="1" dirty="0">
                <a:solidFill>
                  <a:srgbClr val="C00000"/>
                </a:solidFill>
                <a:latin typeface="Gill Sans MT"/>
              </a:rPr>
              <a:t>Uygulamalar</a:t>
            </a:r>
            <a:endParaRPr lang="en-GB" sz="2400" dirty="0"/>
          </a:p>
        </p:txBody>
      </p:sp>
    </p:spTree>
    <p:extLst>
      <p:ext uri="{BB962C8B-B14F-4D97-AF65-F5344CB8AC3E}">
        <p14:creationId xmlns:p14="http://schemas.microsoft.com/office/powerpoint/2010/main" val="2963026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object 279"/>
          <p:cNvSpPr/>
          <p:nvPr/>
        </p:nvSpPr>
        <p:spPr>
          <a:xfrm>
            <a:off x="370930" y="2300381"/>
            <a:ext cx="100355" cy="2021353"/>
          </a:xfrm>
          <a:custGeom>
            <a:avLst/>
            <a:gdLst/>
            <a:ahLst/>
            <a:cxnLst/>
            <a:rect l="l" t="t" r="r" b="b"/>
            <a:pathLst>
              <a:path w="100169" h="2017610">
                <a:moveTo>
                  <a:pt x="0" y="2017610"/>
                </a:moveTo>
                <a:lnTo>
                  <a:pt x="100169" y="2017610"/>
                </a:lnTo>
                <a:lnTo>
                  <a:pt x="100169" y="0"/>
                </a:lnTo>
                <a:lnTo>
                  <a:pt x="0" y="0"/>
                </a:lnTo>
                <a:lnTo>
                  <a:pt x="0" y="2017610"/>
                </a:lnTo>
                <a:close/>
              </a:path>
            </a:pathLst>
          </a:custGeom>
          <a:solidFill>
            <a:srgbClr val="CEA63B"/>
          </a:solid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3"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370929" y="0"/>
            <a:ext cx="9160963" cy="6852694"/>
          </a:xfrm>
          <a:prstGeom prst="rect">
            <a:avLst/>
          </a:prstGeom>
        </p:spPr>
        <p:txBody>
          <a:bodyPr wrap="square" lIns="0" tIns="0" rIns="0" bIns="0" rtlCol="0">
            <a:noAutofit/>
          </a:bodyPr>
          <a:lstStyle/>
          <a:p>
            <a:pPr marL="25448" marR="0" lvl="0" indent="0" algn="l" defTabSz="457200" rtl="0" eaLnBrk="1" fontAlgn="auto" latinLnBrk="0" hangingPunct="1">
              <a:lnSpc>
                <a:spcPts val="1002"/>
              </a:lnSpc>
              <a:spcBef>
                <a:spcPts val="0"/>
              </a:spcBef>
              <a:spcAft>
                <a:spcPts val="0"/>
              </a:spcAft>
              <a:buClrTx/>
              <a:buSzTx/>
              <a:buFontTx/>
              <a:buNone/>
              <a:tabLst/>
              <a:defRPr/>
            </a:pPr>
            <a:endParaRPr kumimoji="0" sz="1002" b="0" i="0" u="none" strike="noStrike" kern="1200" cap="none" spc="0" normalizeH="0" baseline="0" noProof="0">
              <a:ln>
                <a:noFill/>
              </a:ln>
              <a:solidFill>
                <a:prstClr val="black"/>
              </a:solidFill>
              <a:effectLst/>
              <a:uLnTx/>
              <a:uFillTx/>
              <a:latin typeface="Calibri"/>
              <a:ea typeface="+mn-ea"/>
              <a:cs typeface="+mn-cs"/>
            </a:endParaRPr>
          </a:p>
        </p:txBody>
      </p:sp>
      <p:sp>
        <p:nvSpPr>
          <p:cNvPr id="13" name="Metin kutusu 7">
            <a:extLst>
              <a:ext uri="{FF2B5EF4-FFF2-40B4-BE49-F238E27FC236}">
                <a16:creationId xmlns:a16="http://schemas.microsoft.com/office/drawing/2014/main" id="{E9314B28-9435-4103-B9F3-09C8223EC12C}"/>
              </a:ext>
            </a:extLst>
          </p:cNvPr>
          <p:cNvSpPr txBox="1"/>
          <p:nvPr/>
        </p:nvSpPr>
        <p:spPr>
          <a:xfrm>
            <a:off x="813496" y="1790924"/>
            <a:ext cx="4137916" cy="524252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3" b="0" i="0" u="none" strike="noStrike" kern="1200" cap="none" spc="0" normalizeH="0" baseline="0" noProof="0" dirty="0">
              <a:ln>
                <a:noFill/>
              </a:ln>
              <a:solidFill>
                <a:srgbClr val="4BACC6">
                  <a:lumMod val="50000"/>
                </a:srgbClr>
              </a:solidFill>
              <a:effectLst/>
              <a:uLnTx/>
              <a:uFillTx/>
              <a:latin typeface="Gill Sans MT" pitchFamily="34" charset="0"/>
              <a:ea typeface="+mn-ea"/>
              <a:cs typeface="+mn-cs"/>
            </a:endParaRPr>
          </a:p>
          <a:p>
            <a:pPr marL="0" marR="0" lvl="0" indent="0" algn="l" defTabSz="916137" rtl="0" eaLnBrk="1" fontAlgn="auto" latinLnBrk="0" hangingPunct="1">
              <a:lnSpc>
                <a:spcPct val="100000"/>
              </a:lnSpc>
              <a:spcBef>
                <a:spcPct val="20000"/>
              </a:spcBef>
              <a:spcAft>
                <a:spcPts val="0"/>
              </a:spcAft>
              <a:buClrTx/>
              <a:buSzTx/>
              <a:buFontTx/>
              <a:buNone/>
              <a:tabLst/>
              <a:defRPr/>
            </a:pPr>
            <a:r>
              <a:rPr kumimoji="0" lang="tr-TR" sz="2004" b="0" i="0" u="none" strike="noStrike" kern="1200" cap="none" spc="0" normalizeH="0" baseline="0" noProof="0" dirty="0">
                <a:ln>
                  <a:noFill/>
                </a:ln>
                <a:solidFill>
                  <a:srgbClr val="1F497D"/>
                </a:solidFill>
                <a:effectLst/>
                <a:uLnTx/>
                <a:uFillTx/>
                <a:latin typeface="Gill Sans MT"/>
                <a:ea typeface="+mn-ea"/>
                <a:cs typeface="+mn-cs"/>
              </a:rPr>
              <a:t>Mimari projede, esas itibariyle yatırımcı (veya </a:t>
            </a:r>
            <a:r>
              <a:rPr kumimoji="0" lang="tr-TR" sz="2004" b="0" i="0" u="none" strike="noStrike" kern="1200" cap="none" spc="0" normalizeH="0" baseline="0" noProof="0" dirty="0" err="1">
                <a:ln>
                  <a:noFill/>
                </a:ln>
                <a:solidFill>
                  <a:srgbClr val="1F497D"/>
                </a:solidFill>
                <a:effectLst/>
                <a:uLnTx/>
                <a:uFillTx/>
                <a:latin typeface="Gill Sans MT"/>
                <a:ea typeface="+mn-ea"/>
                <a:cs typeface="+mn-cs"/>
              </a:rPr>
              <a:t>şartnameli</a:t>
            </a:r>
            <a:r>
              <a:rPr kumimoji="0" lang="tr-TR" sz="2004" b="0" i="0" u="none" strike="noStrike" kern="1200" cap="none" spc="0" normalizeH="0" baseline="0" noProof="0" dirty="0">
                <a:ln>
                  <a:noFill/>
                </a:ln>
                <a:solidFill>
                  <a:srgbClr val="1F497D"/>
                </a:solidFill>
                <a:effectLst/>
                <a:uLnTx/>
                <a:uFillTx/>
                <a:latin typeface="Gill Sans MT"/>
                <a:ea typeface="+mn-ea"/>
                <a:cs typeface="+mn-cs"/>
              </a:rPr>
              <a:t> kamu binası, mal sahibi, …) istekleri başta olmak üzere bir tasarımın ilk başından itibaren; </a:t>
            </a:r>
          </a:p>
          <a:p>
            <a:pPr marL="0" marR="0" lvl="0" indent="0" algn="l" defTabSz="916137" rtl="0" eaLnBrk="1" fontAlgn="auto" latinLnBrk="0" hangingPunct="1">
              <a:lnSpc>
                <a:spcPct val="100000"/>
              </a:lnSpc>
              <a:spcBef>
                <a:spcPct val="20000"/>
              </a:spcBef>
              <a:spcAft>
                <a:spcPts val="0"/>
              </a:spcAft>
              <a:buClrTx/>
              <a:buSzTx/>
              <a:buFontTx/>
              <a:buNone/>
              <a:tabLst/>
              <a:defRPr/>
            </a:pPr>
            <a:endParaRPr kumimoji="0" lang="tr-TR" sz="2004" b="0" i="0" u="none" strike="noStrike" kern="1200" cap="none" spc="0" normalizeH="0" baseline="0" noProof="0" dirty="0">
              <a:ln>
                <a:noFill/>
              </a:ln>
              <a:solidFill>
                <a:srgbClr val="1F497D"/>
              </a:solidFill>
              <a:effectLst/>
              <a:uLnTx/>
              <a:uFillTx/>
              <a:latin typeface="Gill Sans MT"/>
              <a:ea typeface="+mn-ea"/>
              <a:cs typeface="+mn-cs"/>
            </a:endParaRPr>
          </a:p>
          <a:p>
            <a:pPr marL="0" marR="0" lvl="0" indent="0" algn="l" defTabSz="916137" rtl="0" eaLnBrk="1" fontAlgn="auto" latinLnBrk="0" hangingPunct="1">
              <a:lnSpc>
                <a:spcPct val="100000"/>
              </a:lnSpc>
              <a:spcBef>
                <a:spcPct val="20000"/>
              </a:spcBef>
              <a:spcAft>
                <a:spcPts val="0"/>
              </a:spcAft>
              <a:buClrTx/>
              <a:buSzTx/>
              <a:buFontTx/>
              <a:buNone/>
              <a:tabLst/>
              <a:defRPr/>
            </a:pPr>
            <a:r>
              <a:rPr kumimoji="0" lang="tr-TR" sz="2004" b="0" i="0" u="none" strike="noStrike" kern="1200" cap="none" spc="0" normalizeH="0" baseline="0" noProof="0" dirty="0">
                <a:ln>
                  <a:noFill/>
                </a:ln>
                <a:solidFill>
                  <a:srgbClr val="1F497D"/>
                </a:solidFill>
                <a:effectLst/>
                <a:uLnTx/>
                <a:uFillTx/>
                <a:latin typeface="Gill Sans MT"/>
                <a:ea typeface="+mn-ea"/>
                <a:cs typeface="+mn-cs"/>
              </a:rPr>
              <a:t>Mimari, </a:t>
            </a:r>
          </a:p>
          <a:p>
            <a:pPr marL="0" marR="0" lvl="0" indent="0" algn="l" defTabSz="916137" rtl="0" eaLnBrk="1" fontAlgn="auto" latinLnBrk="0" hangingPunct="1">
              <a:lnSpc>
                <a:spcPct val="100000"/>
              </a:lnSpc>
              <a:spcBef>
                <a:spcPct val="20000"/>
              </a:spcBef>
              <a:spcAft>
                <a:spcPts val="0"/>
              </a:spcAft>
              <a:buClrTx/>
              <a:buSzTx/>
              <a:buFontTx/>
              <a:buNone/>
              <a:tabLst/>
              <a:defRPr/>
            </a:pPr>
            <a:r>
              <a:rPr kumimoji="0" lang="tr-TR" sz="2004" b="0" i="0" u="none" strike="noStrike" kern="1200" cap="none" spc="0" normalizeH="0" baseline="0" noProof="0" dirty="0">
                <a:ln>
                  <a:noFill/>
                </a:ln>
                <a:solidFill>
                  <a:srgbClr val="1F497D"/>
                </a:solidFill>
                <a:effectLst/>
                <a:uLnTx/>
                <a:uFillTx/>
                <a:latin typeface="Gill Sans MT"/>
                <a:ea typeface="+mn-ea"/>
                <a:cs typeface="+mn-cs"/>
              </a:rPr>
              <a:t>Statik, </a:t>
            </a:r>
          </a:p>
          <a:p>
            <a:pPr marL="0" marR="0" lvl="0" indent="0" algn="l" defTabSz="916137" rtl="0" eaLnBrk="1" fontAlgn="auto" latinLnBrk="0" hangingPunct="1">
              <a:lnSpc>
                <a:spcPct val="100000"/>
              </a:lnSpc>
              <a:spcBef>
                <a:spcPct val="20000"/>
              </a:spcBef>
              <a:spcAft>
                <a:spcPts val="0"/>
              </a:spcAft>
              <a:buClrTx/>
              <a:buSzTx/>
              <a:buFontTx/>
              <a:buNone/>
              <a:tabLst/>
              <a:defRPr/>
            </a:pPr>
            <a:r>
              <a:rPr kumimoji="0" lang="tr-TR" sz="2004" b="0" i="0" u="none" strike="noStrike" kern="1200" cap="none" spc="0" normalizeH="0" baseline="0" noProof="0" dirty="0">
                <a:ln>
                  <a:noFill/>
                </a:ln>
                <a:solidFill>
                  <a:srgbClr val="1F497D"/>
                </a:solidFill>
                <a:effectLst/>
                <a:uLnTx/>
                <a:uFillTx/>
                <a:latin typeface="Gill Sans MT"/>
                <a:ea typeface="+mn-ea"/>
                <a:cs typeface="+mn-cs"/>
              </a:rPr>
              <a:t>Mekanik Tesisat ve Elektrik Tesisatı tasarımcılarının bir araya gelerek, ön projeden itibaren birlikte yaptıkları çalışmalara, “</a:t>
            </a:r>
            <a:r>
              <a:rPr kumimoji="0" lang="tr-TR" sz="2004" b="1" i="0" u="none" strike="noStrike" kern="1200" cap="none" spc="0" normalizeH="0" baseline="0" noProof="0" dirty="0">
                <a:ln>
                  <a:noFill/>
                </a:ln>
                <a:solidFill>
                  <a:srgbClr val="1F497D"/>
                </a:solidFill>
                <a:effectLst/>
                <a:uLnTx/>
                <a:uFillTx/>
                <a:latin typeface="Gill Sans MT"/>
                <a:ea typeface="+mn-ea"/>
                <a:cs typeface="+mn-cs"/>
              </a:rPr>
              <a:t>Bütünleşik Tasarım</a:t>
            </a:r>
            <a:r>
              <a:rPr kumimoji="0" lang="tr-TR" sz="2004" b="0" i="0" u="none" strike="noStrike" kern="1200" cap="none" spc="0" normalizeH="0" baseline="0" noProof="0" dirty="0">
                <a:ln>
                  <a:noFill/>
                </a:ln>
                <a:solidFill>
                  <a:srgbClr val="1F497D"/>
                </a:solidFill>
                <a:effectLst/>
                <a:uLnTx/>
                <a:uFillTx/>
                <a:latin typeface="Gill Sans MT"/>
                <a:ea typeface="+mn-ea"/>
                <a:cs typeface="+mn-cs"/>
              </a:rPr>
              <a:t>” adını veriyoruz.</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3" b="0" i="0" u="none" strike="noStrike" kern="1200" cap="none" spc="0" normalizeH="0" baseline="0" noProof="0" dirty="0">
              <a:ln>
                <a:noFill/>
              </a:ln>
              <a:solidFill>
                <a:srgbClr val="4BACC6">
                  <a:lumMod val="50000"/>
                </a:srgbClr>
              </a:solidFill>
              <a:effectLst/>
              <a:uLnTx/>
              <a:uFillTx/>
              <a:latin typeface="Gill Sans MT"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3"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Resim 1">
            <a:extLst>
              <a:ext uri="{FF2B5EF4-FFF2-40B4-BE49-F238E27FC236}">
                <a16:creationId xmlns:a16="http://schemas.microsoft.com/office/drawing/2014/main" id="{5E471D05-EFDD-2A09-9AB8-DD6C86680A81}"/>
              </a:ext>
            </a:extLst>
          </p:cNvPr>
          <p:cNvPicPr>
            <a:picLocks noChangeAspect="1"/>
          </p:cNvPicPr>
          <p:nvPr/>
        </p:nvPicPr>
        <p:blipFill>
          <a:blip r:embed="rId2"/>
          <a:stretch>
            <a:fillRect/>
          </a:stretch>
        </p:blipFill>
        <p:spPr>
          <a:xfrm>
            <a:off x="5393979" y="1928446"/>
            <a:ext cx="4273666" cy="3877392"/>
          </a:xfrm>
          <a:prstGeom prst="rect">
            <a:avLst/>
          </a:prstGeom>
        </p:spPr>
      </p:pic>
      <p:sp>
        <p:nvSpPr>
          <p:cNvPr id="7" name="16 Dikdörtgen">
            <a:extLst>
              <a:ext uri="{FF2B5EF4-FFF2-40B4-BE49-F238E27FC236}">
                <a16:creationId xmlns:a16="http://schemas.microsoft.com/office/drawing/2014/main" id="{7BD78173-77E1-0B8A-788A-5D893279BE21}"/>
              </a:ext>
            </a:extLst>
          </p:cNvPr>
          <p:cNvSpPr/>
          <p:nvPr/>
        </p:nvSpPr>
        <p:spPr>
          <a:xfrm>
            <a:off x="2114961" y="1329219"/>
            <a:ext cx="5790219" cy="43168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204" b="1" i="0" u="none" strike="noStrike" kern="1200" cap="none" spc="0" normalizeH="0" baseline="0" noProof="0" dirty="0">
                <a:ln>
                  <a:noFill/>
                </a:ln>
                <a:solidFill>
                  <a:srgbClr val="C00000"/>
                </a:solidFill>
                <a:effectLst/>
                <a:uLnTx/>
                <a:uFillTx/>
                <a:latin typeface="Gill Sans MT" pitchFamily="34" charset="0"/>
                <a:ea typeface="+mn-ea"/>
                <a:cs typeface="+mn-cs"/>
              </a:rPr>
              <a:t>Bütünleşik Bina Tasarımı</a:t>
            </a:r>
            <a:endParaRPr kumimoji="0" lang="tr-TR" sz="2204" b="0" i="0" u="none" strike="noStrike" kern="1200" cap="none" spc="0" normalizeH="0" baseline="0" noProof="0" dirty="0">
              <a:ln>
                <a:noFill/>
              </a:ln>
              <a:solidFill>
                <a:srgbClr val="C00000"/>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1863797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368810" y="-1584"/>
            <a:ext cx="9165209" cy="6855869"/>
          </a:xfrm>
          <a:prstGeom prst="rect">
            <a:avLst/>
          </a:prstGeom>
        </p:spPr>
        <p:txBody>
          <a:bodyPr wrap="square" lIns="0" tIns="0" rIns="0" bIns="0" rtlCol="0">
            <a:noAutofit/>
          </a:bodyPr>
          <a:lstStyle/>
          <a:p>
            <a:pPr marL="25459" marR="0" lvl="0" indent="0" algn="l" defTabSz="457200" rtl="0" eaLnBrk="1" fontAlgn="auto" latinLnBrk="0" hangingPunct="1">
              <a:lnSpc>
                <a:spcPts val="1004"/>
              </a:lnSpc>
              <a:spcBef>
                <a:spcPts val="0"/>
              </a:spcBef>
              <a:spcAft>
                <a:spcPts val="0"/>
              </a:spcAft>
              <a:buClrTx/>
              <a:buSzTx/>
              <a:buFontTx/>
              <a:buNone/>
              <a:tabLst/>
              <a:defRPr/>
            </a:pPr>
            <a:endParaRPr kumimoji="0" sz="1004"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txBox="1"/>
          <p:nvPr/>
        </p:nvSpPr>
        <p:spPr>
          <a:xfrm>
            <a:off x="1426720" y="958242"/>
            <a:ext cx="7745937" cy="152754"/>
          </a:xfrm>
          <a:prstGeom prst="rect">
            <a:avLst/>
          </a:prstGeom>
        </p:spPr>
        <p:txBody>
          <a:bodyPr wrap="square" lIns="0" tIns="0" rIns="0" bIns="0" rtlCol="0">
            <a:noAutofit/>
          </a:bodyPr>
          <a:lstStyle/>
          <a:p>
            <a:pPr marL="25459" marR="0" lvl="0" indent="0" algn="l" defTabSz="457200" rtl="0" eaLnBrk="1" fontAlgn="auto" latinLnBrk="0" hangingPunct="1">
              <a:lnSpc>
                <a:spcPts val="1004"/>
              </a:lnSpc>
              <a:spcBef>
                <a:spcPts val="0"/>
              </a:spcBef>
              <a:spcAft>
                <a:spcPts val="0"/>
              </a:spcAft>
              <a:buClrTx/>
              <a:buSzTx/>
              <a:buFontTx/>
              <a:buNone/>
              <a:tabLst/>
              <a:defRPr/>
            </a:pPr>
            <a:endParaRPr kumimoji="0" sz="1004" b="0" i="0" u="none" strike="noStrike" kern="1200" cap="none" spc="0" normalizeH="0" baseline="0" noProof="0">
              <a:ln>
                <a:noFill/>
              </a:ln>
              <a:solidFill>
                <a:prstClr val="black"/>
              </a:solidFill>
              <a:effectLst/>
              <a:uLnTx/>
              <a:uFillTx/>
              <a:latin typeface="Calibri"/>
              <a:ea typeface="+mn-ea"/>
              <a:cs typeface="+mn-cs"/>
            </a:endParaRPr>
          </a:p>
        </p:txBody>
      </p:sp>
      <p:sp>
        <p:nvSpPr>
          <p:cNvPr id="14" name="13 Dikdörtgen"/>
          <p:cNvSpPr/>
          <p:nvPr/>
        </p:nvSpPr>
        <p:spPr>
          <a:xfrm>
            <a:off x="1361708" y="1672338"/>
            <a:ext cx="8936078" cy="1061166"/>
          </a:xfrm>
          <a:prstGeom prst="rect">
            <a:avLst/>
          </a:prstGeom>
        </p:spPr>
        <p:txBody>
          <a:bodyPr wrap="square">
            <a:spAutoFit/>
          </a:bodyPr>
          <a:lstStyle/>
          <a:p>
            <a:pPr marL="0" marR="0" lvl="0" indent="0" algn="l" defTabSz="457200" rtl="0" eaLnBrk="1" fontAlgn="auto" latinLnBrk="0" hangingPunct="1">
              <a:lnSpc>
                <a:spcPct val="110000"/>
              </a:lnSpc>
              <a:spcBef>
                <a:spcPct val="50000"/>
              </a:spcBef>
              <a:spcAft>
                <a:spcPts val="0"/>
              </a:spcAft>
              <a:buClrTx/>
              <a:buSzTx/>
              <a:buFontTx/>
              <a:buNone/>
              <a:tabLst/>
              <a:defRPr/>
            </a:pPr>
            <a:endParaRPr kumimoji="0" lang="tr-TR" sz="2806"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3209" b="0" i="0" u="none" strike="noStrike" kern="1200" cap="none" spc="0" normalizeH="0" baseline="0" noProof="0" dirty="0">
              <a:ln>
                <a:noFill/>
              </a:ln>
              <a:solidFill>
                <a:srgbClr val="1F497D"/>
              </a:solidFill>
              <a:effectLst/>
              <a:uLnTx/>
              <a:uFillTx/>
              <a:latin typeface="Calibri"/>
              <a:ea typeface="+mn-ea"/>
              <a:cs typeface="+mn-cs"/>
            </a:endParaRPr>
          </a:p>
        </p:txBody>
      </p:sp>
      <p:sp>
        <p:nvSpPr>
          <p:cNvPr id="15" name="14 Dikdörtgen"/>
          <p:cNvSpPr/>
          <p:nvPr/>
        </p:nvSpPr>
        <p:spPr>
          <a:xfrm>
            <a:off x="1821416" y="3465187"/>
            <a:ext cx="6568400" cy="817763"/>
          </a:xfrm>
          <a:prstGeom prst="rect">
            <a:avLst/>
          </a:prstGeom>
        </p:spPr>
        <p:txBody>
          <a:bodyPr wrap="square">
            <a:spAutoFit/>
          </a:bodyPr>
          <a:lstStyle/>
          <a:p>
            <a:pPr marL="744714" marR="0" lvl="0" indent="-744714" algn="ctr" defTabSz="457200" rtl="0" eaLnBrk="1" fontAlgn="auto" latinLnBrk="0" hangingPunct="1">
              <a:lnSpc>
                <a:spcPct val="130000"/>
              </a:lnSpc>
              <a:spcBef>
                <a:spcPct val="15000"/>
              </a:spcBef>
              <a:spcAft>
                <a:spcPts val="0"/>
              </a:spcAft>
              <a:buClrTx/>
              <a:buSzTx/>
              <a:buFontTx/>
              <a:buNone/>
              <a:tabLst/>
              <a:defRPr/>
            </a:pPr>
            <a:r>
              <a:rPr kumimoji="0" lang="tr-TR" sz="4008" b="1" i="0" u="none" strike="noStrike" kern="1200" cap="none" spc="0" normalizeH="0" baseline="0" noProof="0" dirty="0">
                <a:ln>
                  <a:noFill/>
                </a:ln>
                <a:solidFill>
                  <a:srgbClr val="1F497D"/>
                </a:solidFill>
                <a:effectLst/>
                <a:uLnTx/>
                <a:uFillTx/>
                <a:latin typeface="Gill Sans MT"/>
                <a:ea typeface="+mn-ea"/>
                <a:cs typeface="+mn-cs"/>
              </a:rPr>
              <a:t>TEŞEKKÜRLER…    </a:t>
            </a:r>
          </a:p>
        </p:txBody>
      </p:sp>
      <p:sp>
        <p:nvSpPr>
          <p:cNvPr id="16" name="object 51"/>
          <p:cNvSpPr/>
          <p:nvPr/>
        </p:nvSpPr>
        <p:spPr>
          <a:xfrm>
            <a:off x="368813" y="2415207"/>
            <a:ext cx="100400" cy="2022289"/>
          </a:xfrm>
          <a:custGeom>
            <a:avLst/>
            <a:gdLst/>
            <a:ahLst/>
            <a:cxnLst/>
            <a:rect l="l" t="t" r="r" b="b"/>
            <a:pathLst>
              <a:path w="100167" h="2017610">
                <a:moveTo>
                  <a:pt x="0" y="2017610"/>
                </a:moveTo>
                <a:lnTo>
                  <a:pt x="100167" y="2017610"/>
                </a:lnTo>
                <a:lnTo>
                  <a:pt x="100167" y="0"/>
                </a:lnTo>
                <a:lnTo>
                  <a:pt x="0" y="0"/>
                </a:lnTo>
                <a:lnTo>
                  <a:pt x="0" y="2017610"/>
                </a:lnTo>
                <a:close/>
              </a:path>
            </a:pathLst>
          </a:custGeom>
          <a:solidFill>
            <a:srgbClr val="CEA63B"/>
          </a:solid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3289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5">
            <a:extLst>
              <a:ext uri="{FF2B5EF4-FFF2-40B4-BE49-F238E27FC236}">
                <a16:creationId xmlns:a16="http://schemas.microsoft.com/office/drawing/2014/main" id="{4DC7851F-ED46-4725-8227-B5B346A7860D}"/>
              </a:ext>
            </a:extLst>
          </p:cNvPr>
          <p:cNvSpPr>
            <a:spLocks noGrp="1" noChangeArrowheads="1"/>
          </p:cNvSpPr>
          <p:nvPr>
            <p:ph type="title"/>
          </p:nvPr>
        </p:nvSpPr>
        <p:spPr>
          <a:xfrm>
            <a:off x="1193080" y="1255020"/>
            <a:ext cx="6808192" cy="534197"/>
          </a:xfrm>
        </p:spPr>
        <p:txBody>
          <a:bodyPr>
            <a:normAutofit fontScale="90000"/>
          </a:bodyPr>
          <a:lstStyle/>
          <a:p>
            <a:pPr eaLnBrk="1" hangingPunct="1"/>
            <a:r>
              <a:rPr lang="tr-TR" altLang="en-US" sz="3249" b="1" dirty="0">
                <a:solidFill>
                  <a:srgbClr val="FF3300"/>
                </a:solidFill>
                <a:latin typeface="Calibri" panose="020F0502020204030204" pitchFamily="34" charset="0"/>
              </a:rPr>
              <a:t>SESİN YAYILMASI ve ALGILANMASI </a:t>
            </a:r>
          </a:p>
        </p:txBody>
      </p:sp>
      <p:sp>
        <p:nvSpPr>
          <p:cNvPr id="7171" name="Text Box 7">
            <a:extLst>
              <a:ext uri="{FF2B5EF4-FFF2-40B4-BE49-F238E27FC236}">
                <a16:creationId xmlns:a16="http://schemas.microsoft.com/office/drawing/2014/main" id="{EECA64DD-3D97-4118-9F8F-54AE5FF82C01}"/>
              </a:ext>
            </a:extLst>
          </p:cNvPr>
          <p:cNvSpPr txBox="1">
            <a:spLocks noChangeArrowheads="1"/>
          </p:cNvSpPr>
          <p:nvPr/>
        </p:nvSpPr>
        <p:spPr bwMode="auto">
          <a:xfrm>
            <a:off x="1193081" y="1789218"/>
            <a:ext cx="849018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000" dirty="0">
                <a:solidFill>
                  <a:srgbClr val="1F497D"/>
                </a:solidFill>
                <a:latin typeface="Gill Sans MT"/>
              </a:rPr>
              <a:t>Ses bir nesnenin titreşmesi ile oluşur. Bu titreşim hareketi basınç dalgaları şeklinde hava içerisinde yayılır. Hava partiküllerinin hareketlerinden meydana gelen basınç dalgalanmaları (artış ve azalışları); kulak içerisinde oluşan titreşimler vasıtasıyla beyine iletilerek insanlar tarafından algılanır. </a:t>
            </a:r>
          </a:p>
        </p:txBody>
      </p:sp>
      <p:pic>
        <p:nvPicPr>
          <p:cNvPr id="7172" name="Picture 9" descr="101x1_2">
            <a:extLst>
              <a:ext uri="{FF2B5EF4-FFF2-40B4-BE49-F238E27FC236}">
                <a16:creationId xmlns:a16="http://schemas.microsoft.com/office/drawing/2014/main" id="{347EDD27-F31C-4DFB-97A2-55724BDC7FD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80739" y="3112657"/>
            <a:ext cx="5914863" cy="3055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a:extLst>
              <a:ext uri="{FF2B5EF4-FFF2-40B4-BE49-F238E27FC236}">
                <a16:creationId xmlns:a16="http://schemas.microsoft.com/office/drawing/2014/main" id="{E577DA41-98D2-4F9B-B6F7-8A069119EAF4}"/>
              </a:ext>
            </a:extLst>
          </p:cNvPr>
          <p:cNvSpPr>
            <a:spLocks noGrp="1" noChangeArrowheads="1"/>
          </p:cNvSpPr>
          <p:nvPr>
            <p:ph type="title"/>
          </p:nvPr>
        </p:nvSpPr>
        <p:spPr>
          <a:xfrm>
            <a:off x="1216615" y="1333926"/>
            <a:ext cx="7895027" cy="517929"/>
          </a:xfrm>
        </p:spPr>
        <p:txBody>
          <a:bodyPr>
            <a:normAutofit fontScale="90000"/>
          </a:bodyPr>
          <a:lstStyle/>
          <a:p>
            <a:pPr eaLnBrk="1" hangingPunct="1"/>
            <a:r>
              <a:rPr lang="tr-TR" altLang="en-US" sz="3249" b="1" dirty="0">
                <a:solidFill>
                  <a:srgbClr val="FF3300"/>
                </a:solidFill>
                <a:latin typeface="Calibri" panose="020F0502020204030204" pitchFamily="34" charset="0"/>
              </a:rPr>
              <a:t>SES NEDİR ?</a:t>
            </a:r>
          </a:p>
        </p:txBody>
      </p:sp>
      <p:sp>
        <p:nvSpPr>
          <p:cNvPr id="8195" name="Text Box 3">
            <a:extLst>
              <a:ext uri="{FF2B5EF4-FFF2-40B4-BE49-F238E27FC236}">
                <a16:creationId xmlns:a16="http://schemas.microsoft.com/office/drawing/2014/main" id="{DC18238A-BBFE-430C-92E2-C6B22860A9AC}"/>
              </a:ext>
            </a:extLst>
          </p:cNvPr>
          <p:cNvSpPr txBox="1">
            <a:spLocks noChangeArrowheads="1"/>
          </p:cNvSpPr>
          <p:nvPr/>
        </p:nvSpPr>
        <p:spPr bwMode="auto">
          <a:xfrm>
            <a:off x="703385" y="1881037"/>
            <a:ext cx="8897815" cy="1007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000" dirty="0">
                <a:solidFill>
                  <a:srgbClr val="1F497D"/>
                </a:solidFill>
                <a:latin typeface="Gill Sans MT"/>
              </a:rPr>
              <a:t>İnsan kulağında işitme duyusunu uyaran, titreşim yapan bir kaynağın hava basıncında oluşturduğu dalgalanmalarla meydana gelen ve titreşimin yayılma doğrultusunda boyuna dalgalanmalar ile yayıldığı fiziksel olaya “ses” denir. </a:t>
            </a:r>
          </a:p>
        </p:txBody>
      </p:sp>
      <p:pic>
        <p:nvPicPr>
          <p:cNvPr id="8196" name="Picture 4" descr="dipole0">
            <a:extLst>
              <a:ext uri="{FF2B5EF4-FFF2-40B4-BE49-F238E27FC236}">
                <a16:creationId xmlns:a16="http://schemas.microsoft.com/office/drawing/2014/main" id="{5C08E668-ED04-4E14-8EF6-533A143AAF6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95090" y="3036871"/>
            <a:ext cx="1930278" cy="19302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7" name="Picture 5" descr="tfl">
            <a:extLst>
              <a:ext uri="{FF2B5EF4-FFF2-40B4-BE49-F238E27FC236}">
                <a16:creationId xmlns:a16="http://schemas.microsoft.com/office/drawing/2014/main" id="{A19BB275-9315-4F8E-BACB-1C0A14C45370}"/>
              </a:ext>
            </a:extLst>
          </p:cNvPr>
          <p:cNvPicPr>
            <a:picLocks noGrp="1" noChangeAspect="1" noChangeArrowheads="1" noCrop="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660103" y="3472842"/>
            <a:ext cx="2573703" cy="11991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object 279"/>
          <p:cNvSpPr/>
          <p:nvPr/>
        </p:nvSpPr>
        <p:spPr>
          <a:xfrm>
            <a:off x="370930" y="2300381"/>
            <a:ext cx="100355" cy="2021353"/>
          </a:xfrm>
          <a:custGeom>
            <a:avLst/>
            <a:gdLst/>
            <a:ahLst/>
            <a:cxnLst/>
            <a:rect l="l" t="t" r="r" b="b"/>
            <a:pathLst>
              <a:path w="100169" h="2017610">
                <a:moveTo>
                  <a:pt x="0" y="2017610"/>
                </a:moveTo>
                <a:lnTo>
                  <a:pt x="100169" y="2017610"/>
                </a:lnTo>
                <a:lnTo>
                  <a:pt x="100169" y="0"/>
                </a:lnTo>
                <a:lnTo>
                  <a:pt x="0" y="0"/>
                </a:lnTo>
                <a:lnTo>
                  <a:pt x="0" y="2017610"/>
                </a:lnTo>
                <a:close/>
              </a:path>
            </a:pathLst>
          </a:custGeom>
          <a:solidFill>
            <a:srgbClr val="CEA63B"/>
          </a:solid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3"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370929" y="0"/>
            <a:ext cx="9160963" cy="6852694"/>
          </a:xfrm>
          <a:prstGeom prst="rect">
            <a:avLst/>
          </a:prstGeom>
        </p:spPr>
        <p:txBody>
          <a:bodyPr wrap="square" lIns="0" tIns="0" rIns="0" bIns="0" rtlCol="0">
            <a:noAutofit/>
          </a:bodyPr>
          <a:lstStyle/>
          <a:p>
            <a:pPr marL="25448" marR="0" lvl="0" indent="0" algn="l" defTabSz="457200" rtl="0" eaLnBrk="1" fontAlgn="auto" latinLnBrk="0" hangingPunct="1">
              <a:lnSpc>
                <a:spcPts val="1002"/>
              </a:lnSpc>
              <a:spcBef>
                <a:spcPts val="0"/>
              </a:spcBef>
              <a:spcAft>
                <a:spcPts val="0"/>
              </a:spcAft>
              <a:buClrTx/>
              <a:buSzTx/>
              <a:buFontTx/>
              <a:buNone/>
              <a:tabLst/>
              <a:defRPr/>
            </a:pPr>
            <a:endParaRPr kumimoji="0" sz="1002"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1428346" y="959382"/>
            <a:ext cx="7742338" cy="152683"/>
          </a:xfrm>
          <a:prstGeom prst="rect">
            <a:avLst/>
          </a:prstGeom>
        </p:spPr>
        <p:txBody>
          <a:bodyPr wrap="square" lIns="0" tIns="0" rIns="0" bIns="0" rtlCol="0">
            <a:noAutofit/>
          </a:bodyPr>
          <a:lstStyle/>
          <a:p>
            <a:pPr marL="25448" marR="0" lvl="0" indent="0" algn="l" defTabSz="457200" rtl="0" eaLnBrk="1" fontAlgn="auto" latinLnBrk="0" hangingPunct="1">
              <a:lnSpc>
                <a:spcPts val="1002"/>
              </a:lnSpc>
              <a:spcBef>
                <a:spcPts val="0"/>
              </a:spcBef>
              <a:spcAft>
                <a:spcPts val="0"/>
              </a:spcAft>
              <a:buClrTx/>
              <a:buSzTx/>
              <a:buFontTx/>
              <a:buNone/>
              <a:tabLst/>
              <a:defRPr/>
            </a:pPr>
            <a:endParaRPr kumimoji="0" sz="1002" b="0" i="0" u="none" strike="noStrike" kern="1200" cap="none" spc="0" normalizeH="0" baseline="0" noProof="0">
              <a:ln>
                <a:noFill/>
              </a:ln>
              <a:solidFill>
                <a:prstClr val="black"/>
              </a:solidFill>
              <a:effectLst/>
              <a:uLnTx/>
              <a:uFillTx/>
              <a:latin typeface="Calibri"/>
              <a:ea typeface="+mn-ea"/>
              <a:cs typeface="+mn-cs"/>
            </a:endParaRPr>
          </a:p>
        </p:txBody>
      </p:sp>
      <p:sp>
        <p:nvSpPr>
          <p:cNvPr id="13" name="Rectangle 2"/>
          <p:cNvSpPr txBox="1">
            <a:spLocks noChangeArrowheads="1"/>
          </p:cNvSpPr>
          <p:nvPr/>
        </p:nvSpPr>
        <p:spPr>
          <a:xfrm>
            <a:off x="1267297" y="1653535"/>
            <a:ext cx="7481455" cy="52731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2204" b="1" i="0" u="none" strike="noStrike" kern="1200" cap="none" spc="0" normalizeH="0" baseline="0" noProof="0" dirty="0">
                <a:ln>
                  <a:noFill/>
                </a:ln>
                <a:solidFill>
                  <a:srgbClr val="C00000"/>
                </a:solidFill>
                <a:effectLst/>
                <a:uLnTx/>
                <a:uFillTx/>
                <a:latin typeface="Gill Sans MT"/>
                <a:ea typeface="+mj-ea"/>
                <a:cs typeface="+mj-cs"/>
              </a:rPr>
              <a:t>Mimari Akustik</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altLang="tr-TR" sz="3206" b="1" i="0" u="none" strike="noStrike" kern="1200" cap="none" spc="0" normalizeH="0" baseline="0" noProof="0" dirty="0">
              <a:ln>
                <a:noFill/>
              </a:ln>
              <a:solidFill>
                <a:prstClr val="black"/>
              </a:solidFill>
              <a:effectLst/>
              <a:uLnTx/>
              <a:uFillTx/>
              <a:latin typeface="Calibri"/>
              <a:ea typeface="+mj-ea"/>
              <a:cs typeface="+mj-cs"/>
            </a:endParaRPr>
          </a:p>
        </p:txBody>
      </p:sp>
      <p:sp>
        <p:nvSpPr>
          <p:cNvPr id="14" name="Rectangle 3"/>
          <p:cNvSpPr txBox="1">
            <a:spLocks noChangeArrowheads="1"/>
          </p:cNvSpPr>
          <p:nvPr/>
        </p:nvSpPr>
        <p:spPr>
          <a:xfrm>
            <a:off x="889053" y="2293740"/>
            <a:ext cx="4285883" cy="33156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tr-TR" sz="2304" b="1" i="0" u="none" strike="noStrike" kern="1200" cap="none" spc="0" normalizeH="0" baseline="0" noProof="0" dirty="0">
                <a:ln>
                  <a:noFill/>
                </a:ln>
                <a:solidFill>
                  <a:prstClr val="black"/>
                </a:solidFill>
                <a:effectLst/>
                <a:uLnTx/>
                <a:uFillTx/>
                <a:latin typeface="Calibri"/>
                <a:ea typeface="+mn-ea"/>
                <a:cs typeface="+mn-cs"/>
              </a:rPr>
              <a:t>                 </a:t>
            </a:r>
            <a:r>
              <a:rPr kumimoji="0" lang="tr-TR" altLang="tr-TR" sz="2004" b="1" i="0" u="none" strike="noStrike" kern="1200" cap="none" spc="0" normalizeH="0" baseline="0" noProof="0" dirty="0">
                <a:ln>
                  <a:noFill/>
                </a:ln>
                <a:solidFill>
                  <a:srgbClr val="C00000"/>
                </a:solidFill>
                <a:effectLst/>
                <a:uLnTx/>
                <a:uFillTx/>
                <a:latin typeface="Gill Sans MT"/>
                <a:ea typeface="+mn-ea"/>
                <a:cs typeface="+mn-cs"/>
              </a:rPr>
              <a:t>Yapı Akustiği</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tr-TR" sz="1803" b="1" i="0" u="none" strike="noStrike" kern="1200" cap="none" spc="0" normalizeH="0" baseline="0" noProof="0" dirty="0">
                <a:ln>
                  <a:noFill/>
                </a:ln>
                <a:solidFill>
                  <a:srgbClr val="1F497D"/>
                </a:solidFill>
                <a:effectLst/>
                <a:uLnTx/>
                <a:uFillTx/>
                <a:latin typeface="Gill Sans MT"/>
                <a:ea typeface="+mn-ea"/>
                <a:cs typeface="+mn-cs"/>
              </a:rPr>
              <a:t>(Gürültü Denetimi/Sessizleştirme)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tr-TR" sz="2004" b="0" i="0" u="none" strike="noStrike" kern="1200" cap="none" spc="0" normalizeH="0" baseline="0" noProof="0" dirty="0">
                <a:ln>
                  <a:noFill/>
                </a:ln>
                <a:solidFill>
                  <a:srgbClr val="1F497D"/>
                </a:solidFill>
                <a:effectLst/>
                <a:uLnTx/>
                <a:uFillTx/>
                <a:latin typeface="Gill Sans MT"/>
                <a:ea typeface="+mn-ea"/>
                <a:cs typeface="+mn-cs"/>
              </a:rPr>
              <a:t>Bireylerin yaşadıkları ortamlarda (Açık hava/kapalı mekan) gürültünün olumsuz etkilerini ortadan kaldırmak amacıyla alınması gereken önlemlerin ele alındığı akustik dalıdır.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altLang="tr-TR" sz="1603" b="1" i="0" u="none" strike="noStrike" kern="1200" cap="none" spc="0" normalizeH="0" baseline="0" noProof="0" dirty="0">
              <a:ln>
                <a:noFill/>
              </a:ln>
              <a:solidFill>
                <a:srgbClr val="FF0000"/>
              </a:solidFill>
              <a:effectLst/>
              <a:uLnTx/>
              <a:uFillTx/>
              <a:latin typeface="Calibri"/>
              <a:ea typeface="+mn-ea"/>
              <a:cs typeface="+mn-cs"/>
            </a:endParaRPr>
          </a:p>
        </p:txBody>
      </p:sp>
      <p:sp>
        <p:nvSpPr>
          <p:cNvPr id="15" name="Rectangle 3"/>
          <p:cNvSpPr txBox="1">
            <a:spLocks noChangeArrowheads="1"/>
          </p:cNvSpPr>
          <p:nvPr/>
        </p:nvSpPr>
        <p:spPr>
          <a:xfrm>
            <a:off x="5210556" y="2289740"/>
            <a:ext cx="4532350" cy="406416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tr-TR" sz="2304" b="1" i="0" u="none" strike="noStrike" kern="1200" cap="none" spc="0" normalizeH="0" baseline="0" noProof="0" dirty="0">
                <a:ln>
                  <a:noFill/>
                </a:ln>
                <a:solidFill>
                  <a:prstClr val="black"/>
                </a:solidFill>
                <a:effectLst/>
                <a:uLnTx/>
                <a:uFillTx/>
                <a:latin typeface="Calibri"/>
                <a:ea typeface="+mn-ea"/>
                <a:cs typeface="+mn-cs"/>
              </a:rPr>
              <a:t>                 </a:t>
            </a:r>
            <a:r>
              <a:rPr kumimoji="0" lang="tr-TR" altLang="tr-TR" sz="2004" b="1" i="0" u="none" strike="noStrike" kern="1200" cap="none" spc="0" normalizeH="0" baseline="0" noProof="0" dirty="0">
                <a:ln>
                  <a:noFill/>
                </a:ln>
                <a:solidFill>
                  <a:srgbClr val="C00000"/>
                </a:solidFill>
                <a:effectLst/>
                <a:uLnTx/>
                <a:uFillTx/>
                <a:latin typeface="Gill Sans MT"/>
                <a:ea typeface="+mn-ea"/>
                <a:cs typeface="+mn-cs"/>
              </a:rPr>
              <a:t>Hacim Akustiği</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altLang="tr-TR" sz="1102"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tr-TR" sz="2004" b="0" i="0" u="none" strike="noStrike" kern="1200" cap="none" spc="0" normalizeH="0" baseline="0" noProof="0" dirty="0">
                <a:ln>
                  <a:noFill/>
                </a:ln>
                <a:solidFill>
                  <a:srgbClr val="1F497D"/>
                </a:solidFill>
                <a:effectLst/>
                <a:uLnTx/>
                <a:uFillTx/>
                <a:latin typeface="Gill Sans MT"/>
                <a:ea typeface="+mn-ea"/>
                <a:cs typeface="+mn-cs"/>
              </a:rPr>
              <a:t>İşitsel algılamanın önemli olduğu mekanlarda, kaynaktan çıkan seslerin en iyi şekilde dinleyicilere ulaşmasını sağlamak üzere gereken önlemlerin ele alındığı akustik dalıdır.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altLang="tr-TR" sz="1603"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8220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9" name="object 279"/>
          <p:cNvSpPr/>
          <p:nvPr/>
        </p:nvSpPr>
        <p:spPr>
          <a:xfrm>
            <a:off x="370930" y="2300381"/>
            <a:ext cx="100355" cy="2021353"/>
          </a:xfrm>
          <a:custGeom>
            <a:avLst/>
            <a:gdLst/>
            <a:ahLst/>
            <a:cxnLst/>
            <a:rect l="l" t="t" r="r" b="b"/>
            <a:pathLst>
              <a:path w="100169" h="2017610">
                <a:moveTo>
                  <a:pt x="0" y="2017610"/>
                </a:moveTo>
                <a:lnTo>
                  <a:pt x="100169" y="2017610"/>
                </a:lnTo>
                <a:lnTo>
                  <a:pt x="100169" y="0"/>
                </a:lnTo>
                <a:lnTo>
                  <a:pt x="0" y="0"/>
                </a:lnTo>
                <a:lnTo>
                  <a:pt x="0" y="2017610"/>
                </a:lnTo>
                <a:close/>
              </a:path>
            </a:pathLst>
          </a:custGeom>
          <a:solidFill>
            <a:srgbClr val="CEA63B"/>
          </a:solid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3" b="0" i="0" u="none" strike="noStrike" kern="1200" cap="none" spc="0" normalizeH="0" baseline="0" noProof="0">
              <a:ln>
                <a:noFill/>
              </a:ln>
              <a:solidFill>
                <a:prstClr val="black"/>
              </a:solidFill>
              <a:effectLst/>
              <a:uLnTx/>
              <a:uFillTx/>
              <a:latin typeface="Calibri"/>
              <a:ea typeface="+mn-ea"/>
              <a:cs typeface="+mn-cs"/>
            </a:endParaRPr>
          </a:p>
        </p:txBody>
      </p:sp>
      <p:sp>
        <p:nvSpPr>
          <p:cNvPr id="280" name="object 280"/>
          <p:cNvSpPr/>
          <p:nvPr/>
        </p:nvSpPr>
        <p:spPr>
          <a:xfrm>
            <a:off x="1583930" y="6601167"/>
            <a:ext cx="7586767" cy="0"/>
          </a:xfrm>
          <a:custGeom>
            <a:avLst/>
            <a:gdLst/>
            <a:ahLst/>
            <a:cxnLst/>
            <a:rect l="l" t="t" r="r" b="b"/>
            <a:pathLst>
              <a:path w="7572717">
                <a:moveTo>
                  <a:pt x="0" y="0"/>
                </a:moveTo>
                <a:lnTo>
                  <a:pt x="7572717" y="0"/>
                </a:lnTo>
              </a:path>
            </a:pathLst>
          </a:custGeom>
          <a:ln w="3810">
            <a:solidFill>
              <a:srgbClr val="272726"/>
            </a:solidFill>
          </a:ln>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3" b="0" i="0" u="none" strike="noStrike" kern="1200" cap="none" spc="0" normalizeH="0" baseline="0" noProof="0">
              <a:ln>
                <a:noFill/>
              </a:ln>
              <a:solidFill>
                <a:prstClr val="black"/>
              </a:solidFill>
              <a:effectLst/>
              <a:uLnTx/>
              <a:uFillTx/>
              <a:latin typeface="Calibri"/>
              <a:ea typeface="+mn-ea"/>
              <a:cs typeface="+mn-cs"/>
            </a:endParaRPr>
          </a:p>
        </p:txBody>
      </p:sp>
      <p:sp>
        <p:nvSpPr>
          <p:cNvPr id="2" name="object 2"/>
          <p:cNvSpPr txBox="1"/>
          <p:nvPr/>
        </p:nvSpPr>
        <p:spPr>
          <a:xfrm>
            <a:off x="1583930" y="5875054"/>
            <a:ext cx="7586767" cy="152683"/>
          </a:xfrm>
          <a:prstGeom prst="rect">
            <a:avLst/>
          </a:prstGeom>
        </p:spPr>
        <p:txBody>
          <a:bodyPr wrap="square" lIns="0" tIns="0" rIns="0" bIns="0" rtlCol="0">
            <a:noAutofit/>
          </a:bodyPr>
          <a:lstStyle/>
          <a:p>
            <a:pPr marL="25448" marR="0" lvl="0" indent="0" algn="l" defTabSz="457200" rtl="0" eaLnBrk="1" fontAlgn="auto" latinLnBrk="0" hangingPunct="1">
              <a:lnSpc>
                <a:spcPts val="1002"/>
              </a:lnSpc>
              <a:spcBef>
                <a:spcPts val="0"/>
              </a:spcBef>
              <a:spcAft>
                <a:spcPts val="0"/>
              </a:spcAft>
              <a:buClrTx/>
              <a:buSzTx/>
              <a:buFontTx/>
              <a:buNone/>
              <a:tabLst/>
              <a:defRPr/>
            </a:pPr>
            <a:endParaRPr kumimoji="0" sz="1002" b="0" i="0" u="none" strike="noStrike" kern="1200" cap="none" spc="0" normalizeH="0" baseline="0" noProof="0">
              <a:ln>
                <a:noFill/>
              </a:ln>
              <a:solidFill>
                <a:prstClr val="black"/>
              </a:solidFill>
              <a:effectLst/>
              <a:uLnTx/>
              <a:uFillTx/>
              <a:latin typeface="Calibri"/>
              <a:ea typeface="+mn-ea"/>
              <a:cs typeface="+mn-cs"/>
            </a:endParaRPr>
          </a:p>
        </p:txBody>
      </p:sp>
      <p:sp>
        <p:nvSpPr>
          <p:cNvPr id="13" name="Rectangle 2"/>
          <p:cNvSpPr txBox="1">
            <a:spLocks noChangeArrowheads="1"/>
          </p:cNvSpPr>
          <p:nvPr/>
        </p:nvSpPr>
        <p:spPr>
          <a:xfrm>
            <a:off x="940220" y="1180971"/>
            <a:ext cx="7481455" cy="52731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2204" b="1" i="0" u="none" strike="noStrike" kern="1200" cap="none" spc="0" normalizeH="0" baseline="0" noProof="0" dirty="0">
                <a:ln>
                  <a:noFill/>
                </a:ln>
                <a:solidFill>
                  <a:srgbClr val="C00000"/>
                </a:solidFill>
                <a:effectLst/>
                <a:uLnTx/>
                <a:uFillTx/>
                <a:latin typeface="Gill Sans MT"/>
                <a:ea typeface="+mj-ea"/>
                <a:cs typeface="+mj-cs"/>
              </a:rPr>
              <a:t>Ses ile ilgili Fiziksel Olaylar</a:t>
            </a:r>
          </a:p>
        </p:txBody>
      </p:sp>
      <p:sp>
        <p:nvSpPr>
          <p:cNvPr id="14" name="Rectangle 3"/>
          <p:cNvSpPr txBox="1">
            <a:spLocks noChangeArrowheads="1"/>
          </p:cNvSpPr>
          <p:nvPr/>
        </p:nvSpPr>
        <p:spPr>
          <a:xfrm>
            <a:off x="707778" y="1510031"/>
            <a:ext cx="9104437" cy="46175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tr-TR" sz="2004" b="1" i="0" u="none" strike="noStrike" kern="1200" cap="none" spc="0" normalizeH="0" baseline="0" noProof="0" dirty="0">
                <a:ln>
                  <a:noFill/>
                </a:ln>
                <a:solidFill>
                  <a:srgbClr val="C00000"/>
                </a:solidFill>
                <a:effectLst/>
                <a:uLnTx/>
                <a:uFillTx/>
                <a:latin typeface="Gill Sans MT"/>
                <a:ea typeface="+mn-ea"/>
                <a:cs typeface="+mn-cs"/>
              </a:rPr>
              <a:t>Sesin Doğması</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tr-TR" sz="2004" b="0" i="0" u="none" strike="noStrike" kern="1200" cap="none" spc="0" normalizeH="0" baseline="0" noProof="0" dirty="0">
                <a:ln>
                  <a:noFill/>
                </a:ln>
                <a:solidFill>
                  <a:srgbClr val="1F497D"/>
                </a:solidFill>
                <a:effectLst/>
                <a:uLnTx/>
                <a:uFillTx/>
                <a:latin typeface="Gill Sans MT"/>
                <a:ea typeface="+mn-ea"/>
                <a:cs typeface="+mn-cs"/>
              </a:rPr>
              <a:t>Değişik tür bir enerjinin ses enerjisine dönüşmesi ile ses ortaya çıkar.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tr-TR" sz="2004" b="0" i="0" u="none" strike="noStrike" kern="1200" cap="none" spc="0" normalizeH="0" baseline="0" noProof="0" dirty="0">
                <a:ln>
                  <a:noFill/>
                </a:ln>
                <a:solidFill>
                  <a:srgbClr val="1F497D"/>
                </a:solidFill>
                <a:effectLst/>
                <a:uLnTx/>
                <a:uFillTx/>
                <a:latin typeface="Gill Sans MT"/>
                <a:ea typeface="+mn-ea"/>
                <a:cs typeface="+mn-cs"/>
              </a:rPr>
              <a:t>Ses katılarda, sıvılarda ve gazlarda doğup yayılabilir. Sesin yayılma hızı ortamın özelliklerine göre değişeceğinden sesin nerede doğduğu alınacak önlemler açısından önem kazanır.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tr-TR" sz="2004" b="1" i="0" u="sng" strike="noStrike" kern="1200" cap="none" spc="0" normalizeH="0" baseline="0" noProof="0" dirty="0">
                <a:ln>
                  <a:noFill/>
                </a:ln>
                <a:solidFill>
                  <a:srgbClr val="1F497D"/>
                </a:solidFill>
                <a:effectLst/>
                <a:uLnTx/>
                <a:uFillTx/>
                <a:latin typeface="Gill Sans MT"/>
                <a:ea typeface="+mn-ea"/>
                <a:cs typeface="+mn-cs"/>
              </a:rPr>
              <a:t>Havada Doğan Sesler</a:t>
            </a:r>
            <a:r>
              <a:rPr kumimoji="0" lang="tr-TR" altLang="tr-TR" sz="2004" b="0" i="0" u="sng" strike="noStrike" kern="1200" cap="none" spc="0" normalizeH="0" baseline="0" noProof="0" dirty="0">
                <a:ln>
                  <a:noFill/>
                </a:ln>
                <a:solidFill>
                  <a:srgbClr val="1F497D"/>
                </a:solidFill>
                <a:effectLst/>
                <a:uLnTx/>
                <a:uFillTx/>
                <a:latin typeface="Gill Sans MT"/>
                <a:ea typeface="+mn-ea"/>
                <a:cs typeface="+mn-cs"/>
              </a:rPr>
              <a:t>: </a:t>
            </a:r>
            <a:r>
              <a:rPr kumimoji="0" lang="tr-TR" altLang="tr-TR" sz="2004" b="0" i="0" u="none" strike="noStrike" kern="1200" cap="none" spc="0" normalizeH="0" baseline="0" noProof="0" dirty="0">
                <a:ln>
                  <a:noFill/>
                </a:ln>
                <a:solidFill>
                  <a:srgbClr val="1F497D"/>
                </a:solidFill>
                <a:effectLst/>
                <a:uLnTx/>
                <a:uFillTx/>
                <a:latin typeface="Gill Sans MT"/>
                <a:ea typeface="+mn-ea"/>
                <a:cs typeface="+mn-cs"/>
              </a:rPr>
              <a:t>Bir ses kaynağının titreşimleri havaya geçmesi ve havada yayılmasıdır. Canlı sesleri, gök gürültüsü, </a:t>
            </a:r>
            <a:r>
              <a:rPr kumimoji="0" lang="tr-TR" altLang="tr-TR" sz="2004" b="0" i="0" u="none" strike="noStrike" kern="1200" cap="none" spc="0" normalizeH="0" baseline="0" noProof="0" dirty="0" err="1">
                <a:ln>
                  <a:noFill/>
                </a:ln>
                <a:solidFill>
                  <a:srgbClr val="1F497D"/>
                </a:solidFill>
                <a:effectLst/>
                <a:uLnTx/>
                <a:uFillTx/>
                <a:latin typeface="Gill Sans MT"/>
                <a:ea typeface="+mn-ea"/>
                <a:cs typeface="+mn-cs"/>
              </a:rPr>
              <a:t>tv</a:t>
            </a:r>
            <a:r>
              <a:rPr kumimoji="0" lang="tr-TR" altLang="tr-TR" sz="2004" b="0" i="0" u="none" strike="noStrike" kern="1200" cap="none" spc="0" normalizeH="0" baseline="0" noProof="0" dirty="0">
                <a:ln>
                  <a:noFill/>
                </a:ln>
                <a:solidFill>
                  <a:srgbClr val="1F497D"/>
                </a:solidFill>
                <a:effectLst/>
                <a:uLnTx/>
                <a:uFillTx/>
                <a:latin typeface="Gill Sans MT"/>
                <a:ea typeface="+mn-ea"/>
                <a:cs typeface="+mn-cs"/>
              </a:rPr>
              <a:t> sesi, müzik sesi </a:t>
            </a:r>
            <a:r>
              <a:rPr kumimoji="0" lang="tr-TR" altLang="tr-TR" sz="2004" b="0" i="0" u="none" strike="noStrike" kern="1200" cap="none" spc="0" normalizeH="0" baseline="0" noProof="0" dirty="0" err="1">
                <a:ln>
                  <a:noFill/>
                </a:ln>
                <a:solidFill>
                  <a:srgbClr val="1F497D"/>
                </a:solidFill>
                <a:effectLst/>
                <a:uLnTx/>
                <a:uFillTx/>
                <a:latin typeface="Gill Sans MT"/>
                <a:ea typeface="+mn-ea"/>
                <a:cs typeface="+mn-cs"/>
              </a:rPr>
              <a:t>v.b</a:t>
            </a:r>
            <a:r>
              <a:rPr kumimoji="0" lang="tr-TR" altLang="tr-TR" sz="2004" b="0" i="0" u="none" strike="noStrike" kern="1200" cap="none" spc="0" normalizeH="0" baseline="0" noProof="0" dirty="0">
                <a:ln>
                  <a:noFill/>
                </a:ln>
                <a:solidFill>
                  <a:srgbClr val="1F497D"/>
                </a:solidFill>
                <a:effectLst/>
                <a:uLnTx/>
                <a:uFillTx/>
                <a:latin typeface="Gill Sans MT"/>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tr-TR" sz="2004" b="1" i="0" u="sng" strike="noStrike" kern="1200" cap="none" spc="0" normalizeH="0" baseline="0" noProof="0" dirty="0">
                <a:ln>
                  <a:noFill/>
                </a:ln>
                <a:solidFill>
                  <a:srgbClr val="1F497D"/>
                </a:solidFill>
                <a:effectLst/>
                <a:uLnTx/>
                <a:uFillTx/>
                <a:latin typeface="Gill Sans MT"/>
                <a:ea typeface="+mn-ea"/>
                <a:cs typeface="+mn-cs"/>
              </a:rPr>
              <a:t>Katıda Doğan Sesler</a:t>
            </a:r>
            <a:r>
              <a:rPr kumimoji="0" lang="tr-TR" altLang="tr-TR" sz="2004" b="0" i="0" u="sng" strike="noStrike" kern="1200" cap="none" spc="0" normalizeH="0" baseline="0" noProof="0" dirty="0">
                <a:ln>
                  <a:noFill/>
                </a:ln>
                <a:solidFill>
                  <a:srgbClr val="1F497D"/>
                </a:solidFill>
                <a:effectLst/>
                <a:uLnTx/>
                <a:uFillTx/>
                <a:latin typeface="Gill Sans MT"/>
                <a:ea typeface="+mn-ea"/>
                <a:cs typeface="+mn-cs"/>
              </a:rPr>
              <a:t>: </a:t>
            </a:r>
            <a:r>
              <a:rPr kumimoji="0" lang="tr-TR" altLang="tr-TR" sz="2004" b="0" i="0" u="none" strike="noStrike" kern="1200" cap="none" spc="0" normalizeH="0" baseline="0" noProof="0" dirty="0">
                <a:ln>
                  <a:noFill/>
                </a:ln>
                <a:solidFill>
                  <a:srgbClr val="1F497D"/>
                </a:solidFill>
                <a:effectLst/>
                <a:uLnTx/>
                <a:uFillTx/>
                <a:latin typeface="Gill Sans MT"/>
                <a:ea typeface="+mn-ea"/>
                <a:cs typeface="+mn-cs"/>
              </a:rPr>
              <a:t>Bir ses kaynağının titreşimlerinin katıda doğup yayılmasıdır. Tesisat, havalandırma, jeneratör, adım sesleri </a:t>
            </a:r>
            <a:r>
              <a:rPr kumimoji="0" lang="tr-TR" altLang="tr-TR" sz="2004" b="0" i="0" u="none" strike="noStrike" kern="1200" cap="none" spc="0" normalizeH="0" baseline="0" noProof="0" dirty="0" err="1">
                <a:ln>
                  <a:noFill/>
                </a:ln>
                <a:solidFill>
                  <a:srgbClr val="1F497D"/>
                </a:solidFill>
                <a:effectLst/>
                <a:uLnTx/>
                <a:uFillTx/>
                <a:latin typeface="Gill Sans MT"/>
                <a:ea typeface="+mn-ea"/>
                <a:cs typeface="+mn-cs"/>
              </a:rPr>
              <a:t>v.b</a:t>
            </a:r>
            <a:r>
              <a:rPr kumimoji="0" lang="tr-TR" altLang="tr-TR" sz="2004" b="0" i="0" u="none" strike="noStrike" kern="1200" cap="none" spc="0" normalizeH="0" baseline="0" noProof="0" dirty="0">
                <a:ln>
                  <a:noFill/>
                </a:ln>
                <a:solidFill>
                  <a:srgbClr val="1F497D"/>
                </a:solidFill>
                <a:effectLst/>
                <a:uLnTx/>
                <a:uFillTx/>
                <a:latin typeface="Gill Sans MT"/>
                <a:ea typeface="+mn-ea"/>
                <a:cs typeface="+mn-cs"/>
              </a:rPr>
              <a:t>.</a:t>
            </a:r>
            <a:endParaRPr kumimoji="0" lang="tr-TR" altLang="tr-TR" sz="2304" b="1" i="0" u="sng" strike="noStrike" kern="1200" cap="none" spc="0" normalizeH="0" baseline="0" noProof="0" dirty="0">
              <a:ln>
                <a:noFill/>
              </a:ln>
              <a:solidFill>
                <a:prstClr val="black"/>
              </a:solidFill>
              <a:effectLst/>
              <a:uLnTx/>
              <a:uFillTx/>
              <a:latin typeface="Calibri"/>
              <a:ea typeface="+mn-ea"/>
              <a:cs typeface="+mn-cs"/>
            </a:endParaRPr>
          </a:p>
        </p:txBody>
      </p:sp>
      <p:pic>
        <p:nvPicPr>
          <p:cNvPr id="3" name="Resim 2">
            <a:extLst>
              <a:ext uri="{FF2B5EF4-FFF2-40B4-BE49-F238E27FC236}">
                <a16:creationId xmlns:a16="http://schemas.microsoft.com/office/drawing/2014/main" id="{5EAD2FD4-6B3E-63AC-7A7C-0C5767B8DC42}"/>
              </a:ext>
            </a:extLst>
          </p:cNvPr>
          <p:cNvPicPr>
            <a:picLocks noChangeAspect="1"/>
          </p:cNvPicPr>
          <p:nvPr/>
        </p:nvPicPr>
        <p:blipFill>
          <a:blip r:embed="rId2"/>
          <a:stretch>
            <a:fillRect/>
          </a:stretch>
        </p:blipFill>
        <p:spPr>
          <a:xfrm>
            <a:off x="2872263" y="4533626"/>
            <a:ext cx="4842009" cy="1983751"/>
          </a:xfrm>
          <a:prstGeom prst="rect">
            <a:avLst/>
          </a:prstGeom>
        </p:spPr>
      </p:pic>
    </p:spTree>
    <p:extLst>
      <p:ext uri="{BB962C8B-B14F-4D97-AF65-F5344CB8AC3E}">
        <p14:creationId xmlns:p14="http://schemas.microsoft.com/office/powerpoint/2010/main" val="101622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9" name="object 279"/>
          <p:cNvSpPr/>
          <p:nvPr/>
        </p:nvSpPr>
        <p:spPr>
          <a:xfrm>
            <a:off x="370930" y="2300381"/>
            <a:ext cx="100355" cy="2021353"/>
          </a:xfrm>
          <a:custGeom>
            <a:avLst/>
            <a:gdLst/>
            <a:ahLst/>
            <a:cxnLst/>
            <a:rect l="l" t="t" r="r" b="b"/>
            <a:pathLst>
              <a:path w="100169" h="2017610">
                <a:moveTo>
                  <a:pt x="0" y="2017610"/>
                </a:moveTo>
                <a:lnTo>
                  <a:pt x="100169" y="2017610"/>
                </a:lnTo>
                <a:lnTo>
                  <a:pt x="100169" y="0"/>
                </a:lnTo>
                <a:lnTo>
                  <a:pt x="0" y="0"/>
                </a:lnTo>
                <a:lnTo>
                  <a:pt x="0" y="2017610"/>
                </a:lnTo>
                <a:close/>
              </a:path>
            </a:pathLst>
          </a:custGeom>
          <a:solidFill>
            <a:srgbClr val="CEA63B"/>
          </a:solid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3" b="0" i="0" u="none" strike="noStrike" kern="1200" cap="none" spc="0" normalizeH="0" baseline="0" noProof="0">
              <a:ln>
                <a:noFill/>
              </a:ln>
              <a:solidFill>
                <a:prstClr val="black"/>
              </a:solidFill>
              <a:effectLst/>
              <a:uLnTx/>
              <a:uFillTx/>
              <a:latin typeface="Calibri"/>
              <a:ea typeface="+mn-ea"/>
              <a:cs typeface="+mn-cs"/>
            </a:endParaRPr>
          </a:p>
        </p:txBody>
      </p:sp>
      <p:sp>
        <p:nvSpPr>
          <p:cNvPr id="280" name="object 280"/>
          <p:cNvSpPr/>
          <p:nvPr/>
        </p:nvSpPr>
        <p:spPr>
          <a:xfrm>
            <a:off x="1349469" y="6695764"/>
            <a:ext cx="7586767" cy="0"/>
          </a:xfrm>
          <a:custGeom>
            <a:avLst/>
            <a:gdLst/>
            <a:ahLst/>
            <a:cxnLst/>
            <a:rect l="l" t="t" r="r" b="b"/>
            <a:pathLst>
              <a:path w="7572717">
                <a:moveTo>
                  <a:pt x="0" y="0"/>
                </a:moveTo>
                <a:lnTo>
                  <a:pt x="7572717" y="0"/>
                </a:lnTo>
              </a:path>
            </a:pathLst>
          </a:custGeom>
          <a:ln w="3810">
            <a:solidFill>
              <a:srgbClr val="272726"/>
            </a:solidFill>
          </a:ln>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3" b="0" i="0" u="none" strike="noStrike" kern="1200" cap="none" spc="0" normalizeH="0" baseline="0" noProof="0">
              <a:ln>
                <a:noFill/>
              </a:ln>
              <a:solidFill>
                <a:prstClr val="black"/>
              </a:solidFill>
              <a:effectLst/>
              <a:uLnTx/>
              <a:uFillTx/>
              <a:latin typeface="Calibri"/>
              <a:ea typeface="+mn-ea"/>
              <a:cs typeface="+mn-cs"/>
            </a:endParaRPr>
          </a:p>
        </p:txBody>
      </p:sp>
      <p:sp>
        <p:nvSpPr>
          <p:cNvPr id="13" name="Metin kutusu 12"/>
          <p:cNvSpPr txBox="1"/>
          <p:nvPr/>
        </p:nvSpPr>
        <p:spPr>
          <a:xfrm>
            <a:off x="635987" y="1547436"/>
            <a:ext cx="8719212" cy="3108543"/>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tr-TR" sz="2000" b="1" i="0" u="none" strike="noStrike" kern="1200" cap="none" spc="0" normalizeH="0" baseline="0" noProof="0" dirty="0">
                <a:ln>
                  <a:noFill/>
                </a:ln>
                <a:solidFill>
                  <a:srgbClr val="1F497D"/>
                </a:solidFill>
                <a:effectLst/>
                <a:uLnTx/>
                <a:uFillTx/>
                <a:latin typeface="Gill Sans MT"/>
                <a:ea typeface="+mn-ea"/>
                <a:cs typeface="+mn-cs"/>
              </a:rPr>
              <a:t>Sesin Yansıması: </a:t>
            </a:r>
            <a:r>
              <a:rPr kumimoji="0" lang="tr-TR" sz="2000" b="0" i="0" u="none" strike="noStrike" kern="1200" cap="none" spc="0" normalizeH="0" baseline="0" noProof="0" dirty="0">
                <a:ln>
                  <a:noFill/>
                </a:ln>
                <a:solidFill>
                  <a:srgbClr val="1F497D"/>
                </a:solidFill>
                <a:effectLst/>
                <a:uLnTx/>
                <a:uFillTx/>
                <a:latin typeface="Gill Sans MT"/>
                <a:ea typeface="+mn-ea"/>
                <a:cs typeface="+mn-cs"/>
              </a:rPr>
              <a:t>Hava içinde yayılan ses enerjisi, duvar, döşeme </a:t>
            </a:r>
            <a:r>
              <a:rPr kumimoji="0" lang="tr-TR" sz="2000" b="0" i="0" u="none" strike="noStrike" kern="1200" cap="none" spc="0" normalizeH="0" baseline="0" noProof="0" dirty="0" err="1">
                <a:ln>
                  <a:noFill/>
                </a:ln>
                <a:solidFill>
                  <a:srgbClr val="1F497D"/>
                </a:solidFill>
                <a:effectLst/>
                <a:uLnTx/>
                <a:uFillTx/>
                <a:latin typeface="Gill Sans MT"/>
                <a:ea typeface="+mn-ea"/>
                <a:cs typeface="+mn-cs"/>
              </a:rPr>
              <a:t>v.b</a:t>
            </a:r>
            <a:r>
              <a:rPr kumimoji="0" lang="tr-TR" sz="2000" b="0" i="0" u="none" strike="noStrike" kern="1200" cap="none" spc="0" normalizeH="0" baseline="0" noProof="0" dirty="0">
                <a:ln>
                  <a:noFill/>
                </a:ln>
                <a:solidFill>
                  <a:srgbClr val="1F497D"/>
                </a:solidFill>
                <a:effectLst/>
                <a:uLnTx/>
                <a:uFillTx/>
                <a:latin typeface="Gill Sans MT"/>
                <a:ea typeface="+mn-ea"/>
                <a:cs typeface="+mn-cs"/>
              </a:rPr>
              <a:t>. Bir engele  rastladığı zaman, bu enerjinin bir bölümü engelin yüzeyinde yansır.</a:t>
            </a:r>
          </a:p>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tr-TR" sz="2000" b="0" i="0" u="none" strike="noStrike" kern="1200" cap="none" spc="0" normalizeH="0" baseline="0" noProof="0" dirty="0">
                <a:ln>
                  <a:noFill/>
                </a:ln>
                <a:solidFill>
                  <a:srgbClr val="1F497D"/>
                </a:solidFill>
                <a:effectLst/>
                <a:uLnTx/>
                <a:uFillTx/>
                <a:latin typeface="Gill Sans MT"/>
                <a:ea typeface="+mn-ea"/>
                <a:cs typeface="+mn-cs"/>
              </a:rPr>
              <a:t>Yansımanın </a:t>
            </a:r>
            <a:r>
              <a:rPr kumimoji="0" lang="tr-TR" sz="2000" b="1" i="0" u="none" strike="noStrike" kern="1200" cap="none" spc="0" normalizeH="0" baseline="0" noProof="0" dirty="0">
                <a:ln>
                  <a:noFill/>
                </a:ln>
                <a:solidFill>
                  <a:srgbClr val="1F497D"/>
                </a:solidFill>
                <a:effectLst/>
                <a:uLnTx/>
                <a:uFillTx/>
                <a:latin typeface="Gill Sans MT"/>
                <a:ea typeface="+mn-ea"/>
                <a:cs typeface="+mn-cs"/>
              </a:rPr>
              <a:t>niceliği</a:t>
            </a:r>
            <a:r>
              <a:rPr kumimoji="0" lang="tr-TR" sz="2000" b="0" i="0" u="none" strike="noStrike" kern="1200" cap="none" spc="0" normalizeH="0" baseline="0" noProof="0" dirty="0">
                <a:ln>
                  <a:noFill/>
                </a:ln>
                <a:solidFill>
                  <a:srgbClr val="1F497D"/>
                </a:solidFill>
                <a:effectLst/>
                <a:uLnTx/>
                <a:uFillTx/>
                <a:latin typeface="Gill Sans MT"/>
                <a:ea typeface="+mn-ea"/>
                <a:cs typeface="+mn-cs"/>
              </a:rPr>
              <a:t> ve </a:t>
            </a:r>
            <a:r>
              <a:rPr kumimoji="0" lang="tr-TR" sz="2000" b="1" i="0" u="none" strike="noStrike" kern="1200" cap="none" spc="0" normalizeH="0" baseline="0" noProof="0" dirty="0">
                <a:ln>
                  <a:noFill/>
                </a:ln>
                <a:solidFill>
                  <a:srgbClr val="1F497D"/>
                </a:solidFill>
                <a:effectLst/>
                <a:uLnTx/>
                <a:uFillTx/>
                <a:latin typeface="Gill Sans MT"/>
                <a:ea typeface="+mn-ea"/>
                <a:cs typeface="+mn-cs"/>
              </a:rPr>
              <a:t>niteliği</a:t>
            </a:r>
            <a:r>
              <a:rPr kumimoji="0" lang="tr-TR" sz="2000" b="0" i="0" u="none" strike="noStrike" kern="1200" cap="none" spc="0" normalizeH="0" baseline="0" noProof="0" dirty="0">
                <a:ln>
                  <a:noFill/>
                </a:ln>
                <a:solidFill>
                  <a:srgbClr val="1F497D"/>
                </a:solidFill>
                <a:effectLst/>
                <a:uLnTx/>
                <a:uFillTx/>
                <a:latin typeface="Gill Sans MT"/>
                <a:ea typeface="+mn-ea"/>
                <a:cs typeface="+mn-cs"/>
              </a:rPr>
              <a:t> olmak üzere iki boyutu vardır. </a:t>
            </a:r>
          </a:p>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tr-TR" sz="2000" b="0" i="0" u="none" strike="noStrike" kern="1200" cap="none" spc="0" normalizeH="0" baseline="0" noProof="0" dirty="0">
              <a:ln>
                <a:noFill/>
              </a:ln>
              <a:solidFill>
                <a:srgbClr val="1F497D"/>
              </a:solidFill>
              <a:effectLst/>
              <a:uLnTx/>
              <a:uFillTx/>
              <a:latin typeface="Gill Sans MT"/>
              <a:ea typeface="+mn-ea"/>
              <a:cs typeface="+mn-cs"/>
            </a:endParaRPr>
          </a:p>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tr-TR" sz="2000" b="1" i="0" u="none" strike="noStrike" kern="1200" cap="none" spc="0" normalizeH="0" baseline="0" noProof="0" dirty="0">
                <a:ln>
                  <a:noFill/>
                </a:ln>
                <a:solidFill>
                  <a:srgbClr val="1F497D"/>
                </a:solidFill>
                <a:effectLst/>
                <a:uLnTx/>
                <a:uFillTx/>
                <a:latin typeface="Gill Sans MT"/>
                <a:ea typeface="+mn-ea"/>
                <a:cs typeface="+mn-cs"/>
              </a:rPr>
              <a:t>Yansımanın Niceliği:  </a:t>
            </a:r>
            <a:r>
              <a:rPr kumimoji="0" lang="tr-TR" sz="2000" b="0" i="0" u="none" strike="noStrike" kern="1200" cap="none" spc="0" normalizeH="0" baseline="0" noProof="0" dirty="0">
                <a:ln>
                  <a:noFill/>
                </a:ln>
                <a:solidFill>
                  <a:srgbClr val="1F497D"/>
                </a:solidFill>
                <a:effectLst/>
                <a:uLnTx/>
                <a:uFillTx/>
                <a:latin typeface="Gill Sans MT"/>
                <a:ea typeface="+mn-ea"/>
                <a:cs typeface="+mn-cs"/>
              </a:rPr>
              <a:t>Yansımanın büyüklüğü anlamındadır.  Yansıtma çarpanı . «r» ile gösterilen bu büyüklük, yüzeyden yansıyan sesin yüzeye gelen ses oranı olarak tanımlanır.</a:t>
            </a:r>
          </a:p>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tr-TR" sz="2000" b="0" i="0" u="none" strike="noStrike" kern="1200" cap="none" spc="0" normalizeH="0" baseline="0" noProof="0" dirty="0">
                <a:ln>
                  <a:noFill/>
                </a:ln>
                <a:solidFill>
                  <a:srgbClr val="1F497D"/>
                </a:solidFill>
                <a:effectLst/>
                <a:uLnTx/>
                <a:uFillTx/>
                <a:latin typeface="Gill Sans MT"/>
                <a:ea typeface="+mn-ea"/>
                <a:cs typeface="+mn-cs"/>
              </a:rPr>
              <a:t>Yansımanın Niteliği: Yansıyan ses ışınlarını biçimsel olarak ele aldığımızda düzgün yansıma ve yayınık yansıma olarak ayrılır. </a:t>
            </a:r>
          </a:p>
        </p:txBody>
      </p:sp>
      <p:pic>
        <p:nvPicPr>
          <p:cNvPr id="14" name="Resim 13"/>
          <p:cNvPicPr>
            <a:picLocks noChangeAspect="1"/>
          </p:cNvPicPr>
          <p:nvPr/>
        </p:nvPicPr>
        <p:blipFill>
          <a:blip r:embed="rId2"/>
          <a:stretch>
            <a:fillRect/>
          </a:stretch>
        </p:blipFill>
        <p:spPr>
          <a:xfrm>
            <a:off x="1850155" y="4865357"/>
            <a:ext cx="2805818" cy="1830407"/>
          </a:xfrm>
          <a:prstGeom prst="rect">
            <a:avLst/>
          </a:prstGeom>
        </p:spPr>
      </p:pic>
      <p:pic>
        <p:nvPicPr>
          <p:cNvPr id="15" name="Resim 14"/>
          <p:cNvPicPr>
            <a:picLocks noChangeAspect="1"/>
          </p:cNvPicPr>
          <p:nvPr/>
        </p:nvPicPr>
        <p:blipFill>
          <a:blip r:embed="rId3"/>
          <a:stretch>
            <a:fillRect/>
          </a:stretch>
        </p:blipFill>
        <p:spPr>
          <a:xfrm>
            <a:off x="5377313" y="4655979"/>
            <a:ext cx="2850283" cy="1947077"/>
          </a:xfrm>
          <a:prstGeom prst="rect">
            <a:avLst/>
          </a:prstGeom>
        </p:spPr>
      </p:pic>
    </p:spTree>
    <p:extLst>
      <p:ext uri="{BB962C8B-B14F-4D97-AF65-F5344CB8AC3E}">
        <p14:creationId xmlns:p14="http://schemas.microsoft.com/office/powerpoint/2010/main" val="2095705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9" name="object 279"/>
          <p:cNvSpPr/>
          <p:nvPr/>
        </p:nvSpPr>
        <p:spPr>
          <a:xfrm>
            <a:off x="370930" y="2300381"/>
            <a:ext cx="100355" cy="2021353"/>
          </a:xfrm>
          <a:custGeom>
            <a:avLst/>
            <a:gdLst/>
            <a:ahLst/>
            <a:cxnLst/>
            <a:rect l="l" t="t" r="r" b="b"/>
            <a:pathLst>
              <a:path w="100169" h="2017610">
                <a:moveTo>
                  <a:pt x="0" y="2017610"/>
                </a:moveTo>
                <a:lnTo>
                  <a:pt x="100169" y="2017610"/>
                </a:lnTo>
                <a:lnTo>
                  <a:pt x="100169" y="0"/>
                </a:lnTo>
                <a:lnTo>
                  <a:pt x="0" y="0"/>
                </a:lnTo>
                <a:lnTo>
                  <a:pt x="0" y="2017610"/>
                </a:lnTo>
                <a:close/>
              </a:path>
            </a:pathLst>
          </a:custGeom>
          <a:solidFill>
            <a:srgbClr val="CEA63B"/>
          </a:solid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3" b="0" i="0" u="none" strike="noStrike" kern="1200" cap="none" spc="0" normalizeH="0" baseline="0" noProof="0">
              <a:ln>
                <a:noFill/>
              </a:ln>
              <a:solidFill>
                <a:prstClr val="black"/>
              </a:solidFill>
              <a:effectLst/>
              <a:uLnTx/>
              <a:uFillTx/>
              <a:latin typeface="Calibri"/>
              <a:ea typeface="+mn-ea"/>
              <a:cs typeface="+mn-cs"/>
            </a:endParaRPr>
          </a:p>
        </p:txBody>
      </p:sp>
      <p:sp>
        <p:nvSpPr>
          <p:cNvPr id="280" name="object 280"/>
          <p:cNvSpPr/>
          <p:nvPr/>
        </p:nvSpPr>
        <p:spPr>
          <a:xfrm>
            <a:off x="1583930" y="5874333"/>
            <a:ext cx="7586767" cy="0"/>
          </a:xfrm>
          <a:custGeom>
            <a:avLst/>
            <a:gdLst/>
            <a:ahLst/>
            <a:cxnLst/>
            <a:rect l="l" t="t" r="r" b="b"/>
            <a:pathLst>
              <a:path w="7572717">
                <a:moveTo>
                  <a:pt x="0" y="0"/>
                </a:moveTo>
                <a:lnTo>
                  <a:pt x="7572717" y="0"/>
                </a:lnTo>
              </a:path>
            </a:pathLst>
          </a:custGeom>
          <a:ln w="3810">
            <a:solidFill>
              <a:srgbClr val="272726"/>
            </a:solidFill>
          </a:ln>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3" b="0" i="0" u="none" strike="noStrike" kern="1200" cap="none" spc="0" normalizeH="0" baseline="0" noProof="0">
              <a:ln>
                <a:noFill/>
              </a:ln>
              <a:solidFill>
                <a:prstClr val="black"/>
              </a:solidFill>
              <a:effectLst/>
              <a:uLnTx/>
              <a:uFillTx/>
              <a:latin typeface="Calibri"/>
              <a:ea typeface="+mn-ea"/>
              <a:cs typeface="+mn-cs"/>
            </a:endParaRPr>
          </a:p>
        </p:txBody>
      </p:sp>
      <p:sp>
        <p:nvSpPr>
          <p:cNvPr id="13" name="Rectangle 2"/>
          <p:cNvSpPr txBox="1">
            <a:spLocks noChangeArrowheads="1"/>
          </p:cNvSpPr>
          <p:nvPr/>
        </p:nvSpPr>
        <p:spPr>
          <a:xfrm>
            <a:off x="1583930" y="788516"/>
            <a:ext cx="7481455" cy="52731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2204" b="1" i="0" u="none" strike="noStrike" kern="1200" cap="none" spc="0" normalizeH="0" baseline="0" noProof="0" dirty="0">
                <a:ln>
                  <a:noFill/>
                </a:ln>
                <a:solidFill>
                  <a:srgbClr val="C00000"/>
                </a:solidFill>
                <a:effectLst/>
                <a:uLnTx/>
                <a:uFillTx/>
                <a:latin typeface="Gill Sans MT"/>
                <a:ea typeface="+mj-ea"/>
                <a:cs typeface="+mj-cs"/>
              </a:rPr>
              <a:t>Ses ile ilgili Fiziksel Olaylar</a:t>
            </a:r>
          </a:p>
        </p:txBody>
      </p:sp>
      <p:sp>
        <p:nvSpPr>
          <p:cNvPr id="14" name="Metin kutusu 13"/>
          <p:cNvSpPr txBox="1"/>
          <p:nvPr/>
        </p:nvSpPr>
        <p:spPr>
          <a:xfrm>
            <a:off x="1197288" y="1526536"/>
            <a:ext cx="7840392" cy="25901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3" b="1" i="0" u="none" strike="noStrike" kern="1200" cap="none" spc="0" normalizeH="0" baseline="0" noProof="0" dirty="0">
                <a:ln>
                  <a:noFill/>
                </a:ln>
                <a:solidFill>
                  <a:srgbClr val="1F497D"/>
                </a:solidFill>
                <a:effectLst/>
                <a:uLnTx/>
                <a:uFillTx/>
                <a:latin typeface="Gill Sans MT"/>
                <a:ea typeface="+mn-ea"/>
                <a:cs typeface="+mn-cs"/>
              </a:rPr>
              <a:t>Sesin Yutulması: </a:t>
            </a:r>
            <a:r>
              <a:rPr kumimoji="0" lang="tr-TR" sz="1803" b="0" i="0" u="none" strike="noStrike" kern="1200" cap="none" spc="0" normalizeH="0" baseline="0" noProof="0" dirty="0">
                <a:ln>
                  <a:noFill/>
                </a:ln>
                <a:solidFill>
                  <a:srgbClr val="1F497D"/>
                </a:solidFill>
                <a:effectLst/>
                <a:uLnTx/>
                <a:uFillTx/>
                <a:latin typeface="Gill Sans MT"/>
                <a:ea typeface="+mn-ea"/>
                <a:cs typeface="+mn-cs"/>
              </a:rPr>
              <a:t>Gelen ses enerjisinin yansımayan bölümü yutulmuş sayılır. Sesin yutulması, ses enerjisinin başka tür bir enerjiye ya da ses dışı titreşimlere dönüşmesidir. Simgesi «a» </a:t>
            </a:r>
            <a:r>
              <a:rPr kumimoji="0" lang="tr-TR" sz="1803" b="0" i="0" u="none" strike="noStrike" kern="1200" cap="none" spc="0" normalizeH="0" baseline="0" noProof="0" dirty="0" err="1">
                <a:ln>
                  <a:noFill/>
                </a:ln>
                <a:solidFill>
                  <a:srgbClr val="1F497D"/>
                </a:solidFill>
                <a:effectLst/>
                <a:uLnTx/>
                <a:uFillTx/>
                <a:latin typeface="Gill Sans MT"/>
                <a:ea typeface="+mn-ea"/>
                <a:cs typeface="+mn-cs"/>
              </a:rPr>
              <a:t>dır</a:t>
            </a:r>
            <a:r>
              <a:rPr kumimoji="0" lang="tr-TR" sz="1803" b="0" i="0" u="none" strike="noStrike" kern="1200" cap="none" spc="0" normalizeH="0" baseline="0" noProof="0" dirty="0">
                <a:ln>
                  <a:noFill/>
                </a:ln>
                <a:solidFill>
                  <a:srgbClr val="1F497D"/>
                </a:solidFill>
                <a:effectLst/>
                <a:uLnTx/>
                <a:uFillTx/>
                <a:latin typeface="Gill Sans MT"/>
                <a:ea typeface="+mn-ea"/>
                <a:cs typeface="+mn-cs"/>
              </a:rPr>
              <a:t>. Örneğin bir yüzey sesin %85’ini yansıtıyorsa, o yutma çarpanı a=0,15’dir.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3" b="1" i="0" u="none" strike="noStrike" kern="1200" cap="none" spc="0" normalizeH="0" baseline="0" noProof="0" dirty="0" err="1">
                <a:ln>
                  <a:noFill/>
                </a:ln>
                <a:solidFill>
                  <a:srgbClr val="1F497D"/>
                </a:solidFill>
                <a:effectLst/>
                <a:uLnTx/>
                <a:uFillTx/>
                <a:latin typeface="Gill Sans MT"/>
                <a:ea typeface="+mn-ea"/>
                <a:cs typeface="+mn-cs"/>
              </a:rPr>
              <a:t>Anekoik</a:t>
            </a:r>
            <a:r>
              <a:rPr kumimoji="0" lang="tr-TR" sz="1803" b="1" i="0" u="none" strike="noStrike" kern="1200" cap="none" spc="0" normalizeH="0" baseline="0" noProof="0" dirty="0">
                <a:ln>
                  <a:noFill/>
                </a:ln>
                <a:solidFill>
                  <a:srgbClr val="1F497D"/>
                </a:solidFill>
                <a:effectLst/>
                <a:uLnTx/>
                <a:uFillTx/>
                <a:latin typeface="Gill Sans MT"/>
                <a:ea typeface="+mn-ea"/>
                <a:cs typeface="+mn-cs"/>
              </a:rPr>
              <a:t> ve Tam Yansımalı Oda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3" b="0" i="0" u="none" strike="noStrike" kern="1200" cap="none" spc="0" normalizeH="0" baseline="0" noProof="0" dirty="0" err="1">
                <a:ln>
                  <a:noFill/>
                </a:ln>
                <a:solidFill>
                  <a:srgbClr val="1F497D"/>
                </a:solidFill>
                <a:effectLst/>
                <a:uLnTx/>
                <a:uFillTx/>
                <a:latin typeface="Gill Sans MT"/>
                <a:ea typeface="+mn-ea"/>
                <a:cs typeface="+mn-cs"/>
              </a:rPr>
              <a:t>Anekoik</a:t>
            </a:r>
            <a:r>
              <a:rPr kumimoji="0" lang="tr-TR" sz="1803" b="0" i="0" u="none" strike="noStrike" kern="1200" cap="none" spc="0" normalizeH="0" baseline="0" noProof="0" dirty="0">
                <a:ln>
                  <a:noFill/>
                </a:ln>
                <a:solidFill>
                  <a:srgbClr val="1F497D"/>
                </a:solidFill>
                <a:effectLst/>
                <a:uLnTx/>
                <a:uFillTx/>
                <a:latin typeface="Gill Sans MT"/>
                <a:ea typeface="+mn-ea"/>
                <a:cs typeface="+mn-cs"/>
              </a:rPr>
              <a:t> oda </a:t>
            </a:r>
            <a:r>
              <a:rPr kumimoji="0" lang="tr-TR" sz="1803" b="0" i="0" u="none" strike="noStrike" kern="1200" cap="none" spc="0" normalizeH="0" baseline="0" noProof="0" dirty="0" err="1">
                <a:ln>
                  <a:noFill/>
                </a:ln>
                <a:solidFill>
                  <a:srgbClr val="1F497D"/>
                </a:solidFill>
                <a:effectLst/>
                <a:uLnTx/>
                <a:uFillTx/>
                <a:latin typeface="Gill Sans MT"/>
                <a:ea typeface="+mn-ea"/>
                <a:cs typeface="+mn-cs"/>
              </a:rPr>
              <a:t>tamamiyle</a:t>
            </a:r>
            <a:r>
              <a:rPr kumimoji="0" lang="tr-TR" sz="1803" b="0" i="0" u="none" strike="noStrike" kern="1200" cap="none" spc="0" normalizeH="0" baseline="0" noProof="0" dirty="0">
                <a:ln>
                  <a:noFill/>
                </a:ln>
                <a:solidFill>
                  <a:srgbClr val="1F497D"/>
                </a:solidFill>
                <a:effectLst/>
                <a:uLnTx/>
                <a:uFillTx/>
                <a:latin typeface="Gill Sans MT"/>
                <a:ea typeface="+mn-ea"/>
                <a:cs typeface="+mn-cs"/>
              </a:rPr>
              <a:t> yutucu elemanlarla kaplı bir odada, kaynaktan yayılan ses yansıyarak geri dönmeyeceği için ve sönümleneceği için sanki açık havada ilerliyormuş etkisi yaratacaktır.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3" b="0" i="0" u="none" strike="noStrike" kern="1200" cap="none" spc="0" normalizeH="0" baseline="0" noProof="0" dirty="0">
              <a:ln>
                <a:noFill/>
              </a:ln>
              <a:solidFill>
                <a:prstClr val="black"/>
              </a:solidFill>
              <a:effectLst/>
              <a:uLnTx/>
              <a:uFillTx/>
              <a:latin typeface="Calibri"/>
              <a:ea typeface="+mn-ea"/>
              <a:cs typeface="+mn-cs"/>
            </a:endParaRPr>
          </a:p>
        </p:txBody>
      </p:sp>
      <p:pic>
        <p:nvPicPr>
          <p:cNvPr id="15" name="Resim 14"/>
          <p:cNvPicPr>
            <a:picLocks noChangeAspect="1"/>
          </p:cNvPicPr>
          <p:nvPr/>
        </p:nvPicPr>
        <p:blipFill>
          <a:blip r:embed="rId2"/>
          <a:stretch>
            <a:fillRect/>
          </a:stretch>
        </p:blipFill>
        <p:spPr>
          <a:xfrm>
            <a:off x="1380726" y="3751123"/>
            <a:ext cx="2980259" cy="2077979"/>
          </a:xfrm>
          <a:prstGeom prst="rect">
            <a:avLst/>
          </a:prstGeom>
        </p:spPr>
      </p:pic>
      <p:pic>
        <p:nvPicPr>
          <p:cNvPr id="16" name="Resim 15"/>
          <p:cNvPicPr>
            <a:picLocks noChangeAspect="1"/>
          </p:cNvPicPr>
          <p:nvPr/>
        </p:nvPicPr>
        <p:blipFill>
          <a:blip r:embed="rId3"/>
          <a:stretch>
            <a:fillRect/>
          </a:stretch>
        </p:blipFill>
        <p:spPr>
          <a:xfrm>
            <a:off x="4956360" y="3751123"/>
            <a:ext cx="2980259" cy="2015339"/>
          </a:xfrm>
          <a:prstGeom prst="rect">
            <a:avLst/>
          </a:prstGeom>
        </p:spPr>
      </p:pic>
    </p:spTree>
    <p:extLst>
      <p:ext uri="{BB962C8B-B14F-4D97-AF65-F5344CB8AC3E}">
        <p14:creationId xmlns:p14="http://schemas.microsoft.com/office/powerpoint/2010/main" val="38608412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333</TotalTime>
  <Words>1111</Words>
  <Application>Microsoft Office PowerPoint</Application>
  <PresentationFormat>Özel</PresentationFormat>
  <Paragraphs>153</Paragraphs>
  <Slides>34</Slides>
  <Notes>0</Notes>
  <HiddenSlides>3</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34</vt:i4>
      </vt:variant>
    </vt:vector>
  </HeadingPairs>
  <TitlesOfParts>
    <vt:vector size="38" baseType="lpstr">
      <vt:lpstr>Arial</vt:lpstr>
      <vt:lpstr>Calibri</vt:lpstr>
      <vt:lpstr>Gill Sans MT</vt:lpstr>
      <vt:lpstr>Office Theme</vt:lpstr>
      <vt:lpstr>SES YALITIMI</vt:lpstr>
      <vt:lpstr>SES NEDİR ?</vt:lpstr>
      <vt:lpstr>SESİN YAYILMASI</vt:lpstr>
      <vt:lpstr>SESİN YAYILMASI ve ALGILANMASI </vt:lpstr>
      <vt:lpstr>SES NEDİR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dc:creator>
  <cp:lastModifiedBy>GUNES YUZUGUR KOCAOGLAN</cp:lastModifiedBy>
  <cp:revision>26</cp:revision>
  <cp:lastPrinted>2022-05-23T11:48:28Z</cp:lastPrinted>
  <dcterms:created xsi:type="dcterms:W3CDTF">2017-10-30T09:13:00Z</dcterms:created>
  <dcterms:modified xsi:type="dcterms:W3CDTF">2022-05-23T12:40:26Z</dcterms:modified>
</cp:coreProperties>
</file>