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66"/>
  </p:notesMasterIdLst>
  <p:sldIdLst>
    <p:sldId id="582" r:id="rId2"/>
    <p:sldId id="256" r:id="rId3"/>
    <p:sldId id="322" r:id="rId4"/>
    <p:sldId id="261" r:id="rId5"/>
    <p:sldId id="262" r:id="rId6"/>
    <p:sldId id="263" r:id="rId7"/>
    <p:sldId id="264" r:id="rId8"/>
    <p:sldId id="265" r:id="rId9"/>
    <p:sldId id="266" r:id="rId10"/>
    <p:sldId id="267" r:id="rId11"/>
    <p:sldId id="268" r:id="rId12"/>
    <p:sldId id="269" r:id="rId13"/>
    <p:sldId id="270" r:id="rId14"/>
    <p:sldId id="323" r:id="rId15"/>
    <p:sldId id="272" r:id="rId16"/>
    <p:sldId id="273" r:id="rId17"/>
    <p:sldId id="274" r:id="rId18"/>
    <p:sldId id="275" r:id="rId19"/>
    <p:sldId id="276" r:id="rId20"/>
    <p:sldId id="277" r:id="rId21"/>
    <p:sldId id="278" r:id="rId22"/>
    <p:sldId id="279" r:id="rId23"/>
    <p:sldId id="280" r:id="rId24"/>
    <p:sldId id="281" r:id="rId25"/>
    <p:sldId id="325" r:id="rId26"/>
    <p:sldId id="282" r:id="rId27"/>
    <p:sldId id="283" r:id="rId28"/>
    <p:sldId id="284" r:id="rId29"/>
    <p:sldId id="285" r:id="rId30"/>
    <p:sldId id="286" r:id="rId31"/>
    <p:sldId id="287" r:id="rId32"/>
    <p:sldId id="288" r:id="rId33"/>
    <p:sldId id="289" r:id="rId34"/>
    <p:sldId id="290" r:id="rId35"/>
    <p:sldId id="292" r:id="rId36"/>
    <p:sldId id="293" r:id="rId37"/>
    <p:sldId id="321" r:id="rId38"/>
    <p:sldId id="32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581" r:id="rId56"/>
    <p:sldId id="271" r:id="rId57"/>
    <p:sldId id="326" r:id="rId58"/>
    <p:sldId id="327" r:id="rId59"/>
    <p:sldId id="328" r:id="rId60"/>
    <p:sldId id="329" r:id="rId61"/>
    <p:sldId id="330" r:id="rId62"/>
    <p:sldId id="331" r:id="rId63"/>
    <p:sldId id="512" r:id="rId64"/>
    <p:sldId id="353" r:id="rId6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6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Veri Yer Tutucusu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BBE5110-0FE3-44EA-9780-2364D8261267}" type="datetimeFigureOut">
              <a:rPr lang="en-GB" smtClean="0"/>
              <a:t>23/05/2022</a:t>
            </a:fld>
            <a:endParaRPr lang="en-GB"/>
          </a:p>
        </p:txBody>
      </p:sp>
      <p:sp>
        <p:nvSpPr>
          <p:cNvPr id="4" name="Slayt Resmi Yer Tutucusu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 Yer Tutucusu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 Bilgi Yer Tutucusu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ayt Numarası Yer Tutucusu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55FD26F-1E57-49CE-BE26-573A49D7B55D}" type="slidenum">
              <a:rPr lang="en-GB" smtClean="0"/>
              <a:t>‹#›</a:t>
            </a:fld>
            <a:endParaRPr lang="en-GB"/>
          </a:p>
        </p:txBody>
      </p:sp>
    </p:spTree>
    <p:extLst>
      <p:ext uri="{BB962C8B-B14F-4D97-AF65-F5344CB8AC3E}">
        <p14:creationId xmlns:p14="http://schemas.microsoft.com/office/powerpoint/2010/main" val="169478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DC1D481-EDD5-4D94-807E-87B8322E0E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anose="020B0604020202020204" pitchFamily="34" charset="0"/>
              </a:defRPr>
            </a:lvl1pPr>
            <a:lvl2pPr marL="785372" indent="-302066" eaLnBrk="0" hangingPunct="0">
              <a:spcBef>
                <a:spcPct val="30000"/>
              </a:spcBef>
              <a:defRPr sz="1300">
                <a:solidFill>
                  <a:schemeClr val="tx1"/>
                </a:solidFill>
                <a:latin typeface="Arial" panose="020B0604020202020204" pitchFamily="34" charset="0"/>
              </a:defRPr>
            </a:lvl2pPr>
            <a:lvl3pPr marL="1208265" indent="-241653" eaLnBrk="0" hangingPunct="0">
              <a:spcBef>
                <a:spcPct val="30000"/>
              </a:spcBef>
              <a:defRPr sz="1300">
                <a:solidFill>
                  <a:schemeClr val="tx1"/>
                </a:solidFill>
                <a:latin typeface="Arial" panose="020B0604020202020204" pitchFamily="34" charset="0"/>
              </a:defRPr>
            </a:lvl3pPr>
            <a:lvl4pPr marL="1691571" indent="-241653" eaLnBrk="0" hangingPunct="0">
              <a:spcBef>
                <a:spcPct val="30000"/>
              </a:spcBef>
              <a:defRPr sz="1300">
                <a:solidFill>
                  <a:schemeClr val="tx1"/>
                </a:solidFill>
                <a:latin typeface="Arial" panose="020B0604020202020204" pitchFamily="34" charset="0"/>
              </a:defRPr>
            </a:lvl4pPr>
            <a:lvl5pPr marL="2174878" indent="-241653" eaLnBrk="0" hangingPunct="0">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541E1D29-5B4B-46FD-A6ED-9A786B29DF1C}" type="slidenum">
              <a:rPr lang="tr-TR" altLang="tr-TR"/>
              <a:pPr eaLnBrk="1" hangingPunct="1">
                <a:spcBef>
                  <a:spcPct val="0"/>
                </a:spcBef>
              </a:pPr>
              <a:t>5</a:t>
            </a:fld>
            <a:endParaRPr lang="tr-TR" altLang="tr-TR"/>
          </a:p>
        </p:txBody>
      </p:sp>
      <p:sp>
        <p:nvSpPr>
          <p:cNvPr id="74755" name="Rectangle 2">
            <a:extLst>
              <a:ext uri="{FF2B5EF4-FFF2-40B4-BE49-F238E27FC236}">
                <a16:creationId xmlns:a16="http://schemas.microsoft.com/office/drawing/2014/main" id="{8EE403CD-0175-4CEA-9DA9-584DC81EA242}"/>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FA1C069-DDBF-400F-A946-4986BE064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r-TR" sz="2100"/>
              <a:t>With regard to final energy use, the importance of the building sector is even more striking. With 34 % buildings are the second largest final energy use sector in Turkey. </a:t>
            </a:r>
            <a:endParaRPr lang="tr-TR" altLang="tr-TR" sz="2100"/>
          </a:p>
          <a:p>
            <a:pPr eaLnBrk="1" hangingPunct="1"/>
            <a:endParaRPr lang="tr-TR" altLang="tr-TR" sz="2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8A9B5FA-8467-46B1-B905-EA68A45D19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anose="020B0604020202020204" pitchFamily="34" charset="0"/>
              </a:defRPr>
            </a:lvl1pPr>
            <a:lvl2pPr marL="785372" indent="-302066" eaLnBrk="0" hangingPunct="0">
              <a:spcBef>
                <a:spcPct val="30000"/>
              </a:spcBef>
              <a:defRPr sz="1300">
                <a:solidFill>
                  <a:schemeClr val="tx1"/>
                </a:solidFill>
                <a:latin typeface="Arial" panose="020B0604020202020204" pitchFamily="34" charset="0"/>
              </a:defRPr>
            </a:lvl2pPr>
            <a:lvl3pPr marL="1208265" indent="-241653" eaLnBrk="0" hangingPunct="0">
              <a:spcBef>
                <a:spcPct val="30000"/>
              </a:spcBef>
              <a:defRPr sz="1300">
                <a:solidFill>
                  <a:schemeClr val="tx1"/>
                </a:solidFill>
                <a:latin typeface="Arial" panose="020B0604020202020204" pitchFamily="34" charset="0"/>
              </a:defRPr>
            </a:lvl3pPr>
            <a:lvl4pPr marL="1691571" indent="-241653" eaLnBrk="0" hangingPunct="0">
              <a:spcBef>
                <a:spcPct val="30000"/>
              </a:spcBef>
              <a:defRPr sz="1300">
                <a:solidFill>
                  <a:schemeClr val="tx1"/>
                </a:solidFill>
                <a:latin typeface="Arial" panose="020B0604020202020204" pitchFamily="34" charset="0"/>
              </a:defRPr>
            </a:lvl4pPr>
            <a:lvl5pPr marL="2174878" indent="-241653" eaLnBrk="0" hangingPunct="0">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D87474E9-5177-4AC1-B4D4-820526C15B9A}" type="slidenum">
              <a:rPr lang="tr-TR" altLang="tr-TR"/>
              <a:pPr eaLnBrk="1" hangingPunct="1">
                <a:spcBef>
                  <a:spcPct val="0"/>
                </a:spcBef>
              </a:pPr>
              <a:t>6</a:t>
            </a:fld>
            <a:endParaRPr lang="tr-TR" altLang="tr-TR"/>
          </a:p>
        </p:txBody>
      </p:sp>
      <p:sp>
        <p:nvSpPr>
          <p:cNvPr id="75779" name="Rectangle 2">
            <a:extLst>
              <a:ext uri="{FF2B5EF4-FFF2-40B4-BE49-F238E27FC236}">
                <a16:creationId xmlns:a16="http://schemas.microsoft.com/office/drawing/2014/main" id="{708E557A-C34B-4B3C-A223-E5E4696C2EE2}"/>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E5C93D4E-D04F-4295-BACC-6789877B71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r-TR" sz="2100"/>
              <a:t>With regard to final energy use, the importance of the building sector is even more striking. With 34 % buildings are the second largest final energy use sector in Turkey. </a:t>
            </a:r>
            <a:endParaRPr lang="tr-TR" altLang="tr-TR" sz="2100"/>
          </a:p>
          <a:p>
            <a:pPr eaLnBrk="1" hangingPunct="1"/>
            <a:endParaRPr lang="tr-TR" altLang="tr-TR" sz="2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DA6B612-2690-415D-A805-4B9E4475EC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anose="020B0604020202020204" pitchFamily="34" charset="0"/>
              </a:defRPr>
            </a:lvl1pPr>
            <a:lvl2pPr marL="785372" indent="-302066" eaLnBrk="0" hangingPunct="0">
              <a:spcBef>
                <a:spcPct val="30000"/>
              </a:spcBef>
              <a:defRPr sz="1300">
                <a:solidFill>
                  <a:schemeClr val="tx1"/>
                </a:solidFill>
                <a:latin typeface="Arial" panose="020B0604020202020204" pitchFamily="34" charset="0"/>
              </a:defRPr>
            </a:lvl2pPr>
            <a:lvl3pPr marL="1208265" indent="-241653" eaLnBrk="0" hangingPunct="0">
              <a:spcBef>
                <a:spcPct val="30000"/>
              </a:spcBef>
              <a:defRPr sz="1300">
                <a:solidFill>
                  <a:schemeClr val="tx1"/>
                </a:solidFill>
                <a:latin typeface="Arial" panose="020B0604020202020204" pitchFamily="34" charset="0"/>
              </a:defRPr>
            </a:lvl3pPr>
            <a:lvl4pPr marL="1691571" indent="-241653" eaLnBrk="0" hangingPunct="0">
              <a:spcBef>
                <a:spcPct val="30000"/>
              </a:spcBef>
              <a:defRPr sz="1300">
                <a:solidFill>
                  <a:schemeClr val="tx1"/>
                </a:solidFill>
                <a:latin typeface="Arial" panose="020B0604020202020204" pitchFamily="34" charset="0"/>
              </a:defRPr>
            </a:lvl4pPr>
            <a:lvl5pPr marL="2174878" indent="-241653" eaLnBrk="0" hangingPunct="0">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FD3EE5C0-2AE1-4957-B896-CF76DC528CFC}" type="slidenum">
              <a:rPr lang="tr-TR" altLang="tr-TR"/>
              <a:pPr eaLnBrk="1" hangingPunct="1">
                <a:spcBef>
                  <a:spcPct val="0"/>
                </a:spcBef>
              </a:pPr>
              <a:t>15</a:t>
            </a:fld>
            <a:endParaRPr lang="tr-TR" altLang="tr-TR"/>
          </a:p>
        </p:txBody>
      </p:sp>
      <p:sp>
        <p:nvSpPr>
          <p:cNvPr id="77827" name="Rectangle 2">
            <a:extLst>
              <a:ext uri="{FF2B5EF4-FFF2-40B4-BE49-F238E27FC236}">
                <a16:creationId xmlns:a16="http://schemas.microsoft.com/office/drawing/2014/main" id="{71D36440-4A68-45A4-9E27-2DABD3D35292}"/>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C5CC8D5D-7D8D-4390-A7C9-5A968805F1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B4FEDFC-EE16-4959-91CB-F4A676E21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anose="020B0604020202020204" pitchFamily="34" charset="0"/>
              </a:defRPr>
            </a:lvl1pPr>
            <a:lvl2pPr marL="785372" indent="-302066" eaLnBrk="0" hangingPunct="0">
              <a:spcBef>
                <a:spcPct val="30000"/>
              </a:spcBef>
              <a:defRPr sz="1300">
                <a:solidFill>
                  <a:schemeClr val="tx1"/>
                </a:solidFill>
                <a:latin typeface="Arial" panose="020B0604020202020204" pitchFamily="34" charset="0"/>
              </a:defRPr>
            </a:lvl2pPr>
            <a:lvl3pPr marL="1208265" indent="-241653" eaLnBrk="0" hangingPunct="0">
              <a:spcBef>
                <a:spcPct val="30000"/>
              </a:spcBef>
              <a:defRPr sz="1300">
                <a:solidFill>
                  <a:schemeClr val="tx1"/>
                </a:solidFill>
                <a:latin typeface="Arial" panose="020B0604020202020204" pitchFamily="34" charset="0"/>
              </a:defRPr>
            </a:lvl3pPr>
            <a:lvl4pPr marL="1691571" indent="-241653" eaLnBrk="0" hangingPunct="0">
              <a:spcBef>
                <a:spcPct val="30000"/>
              </a:spcBef>
              <a:defRPr sz="1300">
                <a:solidFill>
                  <a:schemeClr val="tx1"/>
                </a:solidFill>
                <a:latin typeface="Arial" panose="020B0604020202020204" pitchFamily="34" charset="0"/>
              </a:defRPr>
            </a:lvl4pPr>
            <a:lvl5pPr marL="2174878" indent="-241653" eaLnBrk="0" hangingPunct="0">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eaLnBrk="1" hangingPunct="1">
              <a:spcBef>
                <a:spcPct val="0"/>
              </a:spcBef>
            </a:pPr>
            <a:fld id="{B41CA1B2-B3A5-4675-B6E6-746FC8131C2F}" type="slidenum">
              <a:rPr lang="tr-TR" altLang="tr-TR"/>
              <a:pPr eaLnBrk="1" hangingPunct="1">
                <a:spcBef>
                  <a:spcPct val="0"/>
                </a:spcBef>
              </a:pPr>
              <a:t>29</a:t>
            </a:fld>
            <a:endParaRPr lang="tr-TR" altLang="tr-TR"/>
          </a:p>
        </p:txBody>
      </p:sp>
      <p:sp>
        <p:nvSpPr>
          <p:cNvPr id="78851" name="Rectangle 2">
            <a:extLst>
              <a:ext uri="{FF2B5EF4-FFF2-40B4-BE49-F238E27FC236}">
                <a16:creationId xmlns:a16="http://schemas.microsoft.com/office/drawing/2014/main" id="{284C09AD-907D-4474-8FF9-399C4977798F}"/>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1791EAC7-5CE7-4704-9F77-DE86269A62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5C5B36A-0FE2-40BB-9C31-9CC9A26445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CF9F990-B560-4185-9733-89FC8939BF79}" type="slidenum">
              <a:rPr lang="tr-TR" altLang="tr-TR" smtClean="0"/>
              <a:pPr>
                <a:spcBef>
                  <a:spcPct val="0"/>
                </a:spcBef>
              </a:pPr>
              <a:t>56</a:t>
            </a:fld>
            <a:endParaRPr lang="tr-TR" altLang="tr-TR"/>
          </a:p>
        </p:txBody>
      </p:sp>
      <p:sp>
        <p:nvSpPr>
          <p:cNvPr id="33795" name="Rectangle 2">
            <a:extLst>
              <a:ext uri="{FF2B5EF4-FFF2-40B4-BE49-F238E27FC236}">
                <a16:creationId xmlns:a16="http://schemas.microsoft.com/office/drawing/2014/main" id="{94A55D1C-113C-4238-B6BC-4C6747BEF57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F021863-3EA6-4954-99CF-3CC3902F6F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tr-TR" sz="2100"/>
              <a:t>We hope this workshop can agree with </a:t>
            </a:r>
            <a:r>
              <a:rPr lang="en-US" altLang="tr-TR" sz="2100" b="1"/>
              <a:t>binding commitments for the future studies in the Region Countries to establish a regional working group</a:t>
            </a:r>
            <a:r>
              <a:rPr lang="en-US" altLang="tr-TR" sz="2100"/>
              <a:t> for assembling a feasible, cost effective package that achieves substantial energy savings and related environmental benefits in the buildings with a set of policies. For the efficiency in all fields, buildings, ground transport, industrial processsing, lighting, power plants, energy and climate policies are becoming increasingly integrated and Kyoto Protocol mechanisms in both national and international actions need to meet Kyoto targets. </a:t>
            </a:r>
            <a:endParaRPr lang="tr-TR" altLang="tr-TR" sz="2100"/>
          </a:p>
          <a:p>
            <a:pPr eaLnBrk="1" hangingPunct="1"/>
            <a:endParaRPr lang="tr-TR" altLang="tr-TR" sz="2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CE6E3FC1-AC6B-4AE5-967D-15764C404E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687827AE-5290-45C0-83EE-FF0EB0C7BC13}" type="slidenum">
              <a:rPr lang="tr-TR" altLang="tr-TR" smtClean="0"/>
              <a:pPr>
                <a:spcBef>
                  <a:spcPct val="0"/>
                </a:spcBef>
              </a:pPr>
              <a:t>60</a:t>
            </a:fld>
            <a:endParaRPr lang="tr-TR" altLang="tr-TR"/>
          </a:p>
        </p:txBody>
      </p:sp>
      <p:sp>
        <p:nvSpPr>
          <p:cNvPr id="38915" name="Rectangle 2">
            <a:extLst>
              <a:ext uri="{FF2B5EF4-FFF2-40B4-BE49-F238E27FC236}">
                <a16:creationId xmlns:a16="http://schemas.microsoft.com/office/drawing/2014/main" id="{A45A92BD-0C98-4CDE-A506-449304FFE5A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E444E237-088F-414D-8AE9-08FEC6A2B6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tr-TR" sz="2100"/>
              <a:t>We hope this workshop can agree with </a:t>
            </a:r>
            <a:r>
              <a:rPr lang="en-US" altLang="tr-TR" sz="2100" b="1"/>
              <a:t>binding commitments for the future studies in the Region Countries to establish a regional working group</a:t>
            </a:r>
            <a:r>
              <a:rPr lang="en-US" altLang="tr-TR" sz="2100"/>
              <a:t> for assembling a feasible, cost effective package that achieves substantial energy savings and related environmental benefits in the buildings with a set of policies. For the efficiency in all fields, buildings, ground transport, industrial processsing, lighting, power plants, energy and climate policies are becoming increasingly integrated and Kyoto Protocol mechanisms in both national and international actions need to meet Kyoto targets. </a:t>
            </a:r>
            <a:endParaRPr lang="tr-TR" altLang="tr-TR" sz="2100"/>
          </a:p>
          <a:p>
            <a:pPr eaLnBrk="1" hangingPunct="1"/>
            <a:endParaRPr lang="tr-TR" altLang="tr-TR" sz="2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04EC8A5-1408-46F2-BC41-767291FA556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FAC01458-97EA-461F-8618-2304D0A85206}" type="slidenum">
              <a:rPr lang="tr-TR" altLang="tr-TR" smtClean="0"/>
              <a:pPr>
                <a:spcBef>
                  <a:spcPct val="0"/>
                </a:spcBef>
              </a:pPr>
              <a:t>61</a:t>
            </a:fld>
            <a:endParaRPr lang="tr-TR" altLang="tr-TR"/>
          </a:p>
        </p:txBody>
      </p:sp>
      <p:sp>
        <p:nvSpPr>
          <p:cNvPr id="40963" name="Rectangle 2">
            <a:extLst>
              <a:ext uri="{FF2B5EF4-FFF2-40B4-BE49-F238E27FC236}">
                <a16:creationId xmlns:a16="http://schemas.microsoft.com/office/drawing/2014/main" id="{2B434E1E-EF4E-4D82-BF63-41B59ACA4A5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0E024A9-9BB5-4EC4-9DED-567373BF5E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tr-TR" sz="2100"/>
              <a:t>We hope this workshop can agree with </a:t>
            </a:r>
            <a:r>
              <a:rPr lang="en-US" altLang="tr-TR" sz="2100" b="1"/>
              <a:t>binding commitments for the future studies in the Region Countries to establish a regional working group</a:t>
            </a:r>
            <a:r>
              <a:rPr lang="en-US" altLang="tr-TR" sz="2100"/>
              <a:t> for assembling a feasible, cost effective package that achieves substantial energy savings and related environmental benefits in the buildings with a set of policies. For the efficiency in all fields, buildings, ground transport, industrial processsing, lighting, power plants, energy and climate policies are becoming increasingly integrated and Kyoto Protocol mechanisms in both national and international actions need to meet Kyoto targets. </a:t>
            </a:r>
            <a:endParaRPr lang="tr-TR" altLang="tr-TR" sz="2100"/>
          </a:p>
          <a:p>
            <a:pPr eaLnBrk="1" hangingPunct="1"/>
            <a:endParaRPr lang="tr-TR" altLang="tr-TR" sz="2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35BFE7D-B057-4D64-B4D1-2B5016FD14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300">
                <a:solidFill>
                  <a:schemeClr val="tx1"/>
                </a:solidFill>
                <a:latin typeface="Arial" panose="020B0604020202020204" pitchFamily="34" charset="0"/>
              </a:defRPr>
            </a:lvl1pPr>
            <a:lvl2pPr marL="785372" indent="-302066">
              <a:spcBef>
                <a:spcPct val="30000"/>
              </a:spcBef>
              <a:defRPr sz="1300">
                <a:solidFill>
                  <a:schemeClr val="tx1"/>
                </a:solidFill>
                <a:latin typeface="Arial" panose="020B0604020202020204" pitchFamily="34" charset="0"/>
              </a:defRPr>
            </a:lvl2pPr>
            <a:lvl3pPr marL="1208265" indent="-241653">
              <a:spcBef>
                <a:spcPct val="30000"/>
              </a:spcBef>
              <a:defRPr sz="1300">
                <a:solidFill>
                  <a:schemeClr val="tx1"/>
                </a:solidFill>
                <a:latin typeface="Arial" panose="020B0604020202020204" pitchFamily="34" charset="0"/>
              </a:defRPr>
            </a:lvl3pPr>
            <a:lvl4pPr marL="1691571" indent="-241653">
              <a:spcBef>
                <a:spcPct val="30000"/>
              </a:spcBef>
              <a:defRPr sz="1300">
                <a:solidFill>
                  <a:schemeClr val="tx1"/>
                </a:solidFill>
                <a:latin typeface="Arial" panose="020B0604020202020204" pitchFamily="34" charset="0"/>
              </a:defRPr>
            </a:lvl4pPr>
            <a:lvl5pPr marL="2174878" indent="-241653">
              <a:spcBef>
                <a:spcPct val="30000"/>
              </a:spcBef>
              <a:defRPr sz="1300">
                <a:solidFill>
                  <a:schemeClr val="tx1"/>
                </a:solidFill>
                <a:latin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785A1371-9FA0-40D7-A034-E17C55E3632C}" type="slidenum">
              <a:rPr lang="tr-TR" altLang="tr-TR" smtClean="0"/>
              <a:pPr>
                <a:spcBef>
                  <a:spcPct val="0"/>
                </a:spcBef>
              </a:pPr>
              <a:t>62</a:t>
            </a:fld>
            <a:endParaRPr lang="tr-TR" altLang="tr-TR"/>
          </a:p>
        </p:txBody>
      </p:sp>
      <p:sp>
        <p:nvSpPr>
          <p:cNvPr id="43011" name="Rectangle 2">
            <a:extLst>
              <a:ext uri="{FF2B5EF4-FFF2-40B4-BE49-F238E27FC236}">
                <a16:creationId xmlns:a16="http://schemas.microsoft.com/office/drawing/2014/main" id="{B2AEA60F-00E7-449D-9A9A-2899AD8F1625}"/>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2B41960-AA7F-479A-B8B3-A5C6F39E03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tr-TR" sz="2100"/>
              <a:t>We hope this workshop can agree with </a:t>
            </a:r>
            <a:r>
              <a:rPr lang="en-US" altLang="tr-TR" sz="2100" b="1"/>
              <a:t>binding commitments for the future studies in the Region Countries to establish a regional working group</a:t>
            </a:r>
            <a:r>
              <a:rPr lang="en-US" altLang="tr-TR" sz="2100"/>
              <a:t> for assembling a feasible, cost effective package that achieves substantial energy savings and related environmental benefits in the buildings with a set of policies. For the efficiency in all fields, buildings, ground transport, industrial processsing, lighting, power plants, energy and climate policies are becoming increasingly integrated and Kyoto Protocol mechanisms in both national and international actions need to meet Kyoto targets. </a:t>
            </a:r>
            <a:endParaRPr lang="tr-TR" altLang="tr-TR" sz="2100"/>
          </a:p>
          <a:p>
            <a:pPr eaLnBrk="1" hangingPunct="1"/>
            <a:endParaRPr lang="tr-TR" altLang="tr-TR" sz="2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2CF1D5C3-BE95-4E18-891B-448447A55CD5}"/>
              </a:ext>
            </a:extLst>
          </p:cNvPr>
          <p:cNvSpPr>
            <a:spLocks noGrp="1" noChangeArrowheads="1"/>
          </p:cNvSpPr>
          <p:nvPr>
            <p:ph type="sldNum" sz="quarter" idx="5"/>
          </p:nvPr>
        </p:nvSpPr>
        <p:spPr>
          <a:noFill/>
        </p:spPr>
        <p:txBody>
          <a:bodyPr/>
          <a:lstStyle>
            <a:lvl1pPr defTabSz="968291">
              <a:spcBef>
                <a:spcPct val="30000"/>
              </a:spcBef>
              <a:defRPr sz="1300">
                <a:solidFill>
                  <a:schemeClr val="tx1"/>
                </a:solidFill>
                <a:latin typeface="Arial" panose="020B0604020202020204" pitchFamily="34" charset="0"/>
              </a:defRPr>
            </a:lvl1pPr>
            <a:lvl2pPr marL="785372" indent="-302066" defTabSz="968291">
              <a:spcBef>
                <a:spcPct val="30000"/>
              </a:spcBef>
              <a:defRPr sz="1300">
                <a:solidFill>
                  <a:schemeClr val="tx1"/>
                </a:solidFill>
                <a:latin typeface="Arial" panose="020B0604020202020204" pitchFamily="34" charset="0"/>
              </a:defRPr>
            </a:lvl2pPr>
            <a:lvl3pPr marL="1208265" indent="-241653" defTabSz="968291">
              <a:spcBef>
                <a:spcPct val="30000"/>
              </a:spcBef>
              <a:defRPr sz="1300">
                <a:solidFill>
                  <a:schemeClr val="tx1"/>
                </a:solidFill>
                <a:latin typeface="Arial" panose="020B0604020202020204" pitchFamily="34" charset="0"/>
              </a:defRPr>
            </a:lvl3pPr>
            <a:lvl4pPr marL="1691571" indent="-241653" defTabSz="968291">
              <a:spcBef>
                <a:spcPct val="30000"/>
              </a:spcBef>
              <a:defRPr sz="1300">
                <a:solidFill>
                  <a:schemeClr val="tx1"/>
                </a:solidFill>
                <a:latin typeface="Arial" panose="020B0604020202020204" pitchFamily="34" charset="0"/>
              </a:defRPr>
            </a:lvl4pPr>
            <a:lvl5pPr marL="2174878" indent="-241653" defTabSz="968291">
              <a:spcBef>
                <a:spcPct val="30000"/>
              </a:spcBef>
              <a:defRPr sz="1300">
                <a:solidFill>
                  <a:schemeClr val="tx1"/>
                </a:solidFill>
                <a:latin typeface="Arial" panose="020B0604020202020204" pitchFamily="34" charset="0"/>
              </a:defRPr>
            </a:lvl5pPr>
            <a:lvl6pPr marL="2658184" indent="-241653" defTabSz="968291" eaLnBrk="0" fontAlgn="base" hangingPunct="0">
              <a:spcBef>
                <a:spcPct val="30000"/>
              </a:spcBef>
              <a:spcAft>
                <a:spcPct val="0"/>
              </a:spcAft>
              <a:defRPr sz="1300">
                <a:solidFill>
                  <a:schemeClr val="tx1"/>
                </a:solidFill>
                <a:latin typeface="Arial" panose="020B0604020202020204" pitchFamily="34" charset="0"/>
              </a:defRPr>
            </a:lvl6pPr>
            <a:lvl7pPr marL="3141490" indent="-241653" defTabSz="968291" eaLnBrk="0" fontAlgn="base" hangingPunct="0">
              <a:spcBef>
                <a:spcPct val="30000"/>
              </a:spcBef>
              <a:spcAft>
                <a:spcPct val="0"/>
              </a:spcAft>
              <a:defRPr sz="1300">
                <a:solidFill>
                  <a:schemeClr val="tx1"/>
                </a:solidFill>
                <a:latin typeface="Arial" panose="020B0604020202020204" pitchFamily="34" charset="0"/>
              </a:defRPr>
            </a:lvl7pPr>
            <a:lvl8pPr marL="3624796" indent="-241653" defTabSz="968291" eaLnBrk="0" fontAlgn="base" hangingPunct="0">
              <a:spcBef>
                <a:spcPct val="30000"/>
              </a:spcBef>
              <a:spcAft>
                <a:spcPct val="0"/>
              </a:spcAft>
              <a:defRPr sz="1300">
                <a:solidFill>
                  <a:schemeClr val="tx1"/>
                </a:solidFill>
                <a:latin typeface="Arial" panose="020B0604020202020204" pitchFamily="34" charset="0"/>
              </a:defRPr>
            </a:lvl8pPr>
            <a:lvl9pPr marL="4108102" indent="-241653" defTabSz="968291"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BE83738-BD6B-4EF2-BCC3-7B8743AB0BCC}" type="slidenum">
              <a:rPr lang="en-US" altLang="en-US"/>
              <a:pPr>
                <a:spcBef>
                  <a:spcPct val="0"/>
                </a:spcBef>
              </a:pPr>
              <a:t>64</a:t>
            </a:fld>
            <a:endParaRPr lang="en-US" altLang="en-US"/>
          </a:p>
        </p:txBody>
      </p:sp>
      <p:sp>
        <p:nvSpPr>
          <p:cNvPr id="104451" name="Rectangle 2">
            <a:extLst>
              <a:ext uri="{FF2B5EF4-FFF2-40B4-BE49-F238E27FC236}">
                <a16:creationId xmlns:a16="http://schemas.microsoft.com/office/drawing/2014/main" id="{00F334B3-B8BC-4AC7-A21B-8BD0AD6C59B8}"/>
              </a:ext>
            </a:extLst>
          </p:cNvPr>
          <p:cNvSpPr>
            <a:spLocks noGrp="1" noRot="1" noChangeAspect="1" noChangeArrowheads="1" noTextEdit="1"/>
          </p:cNvSpPr>
          <p:nvPr>
            <p:ph type="sldImg"/>
          </p:nvPr>
        </p:nvSpPr>
        <p:spPr>
          <a:xfrm>
            <a:off x="141288" y="779463"/>
            <a:ext cx="6950075" cy="3910012"/>
          </a:xfrm>
          <a:ln/>
        </p:spPr>
      </p:sp>
      <p:sp>
        <p:nvSpPr>
          <p:cNvPr id="104452" name="Rectangle 3">
            <a:extLst>
              <a:ext uri="{FF2B5EF4-FFF2-40B4-BE49-F238E27FC236}">
                <a16:creationId xmlns:a16="http://schemas.microsoft.com/office/drawing/2014/main" id="{4E3D1E5D-26FD-4DED-922A-028527933D7F}"/>
              </a:ext>
            </a:extLst>
          </p:cNvPr>
          <p:cNvSpPr>
            <a:spLocks noGrp="1" noChangeArrowheads="1"/>
          </p:cNvSpPr>
          <p:nvPr>
            <p:ph type="body" idx="1"/>
          </p:nvPr>
        </p:nvSpPr>
        <p:spPr>
          <a:xfrm>
            <a:off x="723055" y="4947285"/>
            <a:ext cx="5787813" cy="4688920"/>
          </a:xfrm>
          <a:noFill/>
        </p:spPr>
        <p:txBody>
          <a:bodyPr/>
          <a:lstStyle/>
          <a:p>
            <a:pPr eaLnBrk="1" hangingPunct="1"/>
            <a:endParaRPr lang="tr-TR" altLang="en-US" sz="17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Rectangle 9"/>
          <p:cNvSpPr/>
          <p:nvPr/>
        </p:nvSpPr>
        <p:spPr>
          <a:xfrm>
            <a:off x="1" y="766609"/>
            <a:ext cx="12191999" cy="37016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lgn="l">
              <a:defRPr/>
            </a:lvl1pPr>
          </a:lstStyle>
          <a:p>
            <a:fld id="{E0E3738E-94B0-4427-B06E-CBE4EB3B6CFE}"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E8BD8-4392-468B-A036-4301156939E2}"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8">
            <a:extLst>
              <a:ext uri="{FF2B5EF4-FFF2-40B4-BE49-F238E27FC236}">
                <a16:creationId xmlns:a16="http://schemas.microsoft.com/office/drawing/2014/main" id="{367E2F52-89C9-4DAF-A27A-B64C536CFA9A}"/>
              </a:ext>
            </a:extLst>
          </p:cNvPr>
          <p:cNvSpPr/>
          <p:nvPr userDrawn="1"/>
        </p:nvSpPr>
        <p:spPr>
          <a:xfrm>
            <a:off x="-2" y="-1427"/>
            <a:ext cx="12192001" cy="859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etin kutusu 6">
            <a:extLst>
              <a:ext uri="{FF2B5EF4-FFF2-40B4-BE49-F238E27FC236}">
                <a16:creationId xmlns:a16="http://schemas.microsoft.com/office/drawing/2014/main" id="{3140E91F-D41A-48AB-9B97-C406EE317A00}"/>
              </a:ext>
            </a:extLst>
          </p:cNvPr>
          <p:cNvSpPr txBox="1"/>
          <p:nvPr userDrawn="1"/>
        </p:nvSpPr>
        <p:spPr>
          <a:xfrm>
            <a:off x="3420201" y="1299990"/>
            <a:ext cx="1063664" cy="859316"/>
          </a:xfrm>
          <a:prstGeom prst="rect">
            <a:avLst/>
          </a:prstGeom>
          <a:noFill/>
        </p:spPr>
        <p:txBody>
          <a:bodyPr wrap="square" rtlCol="0">
            <a:spAutoFit/>
          </a:bodyPr>
          <a:lstStyle/>
          <a:p>
            <a:endParaRPr lang="en-GB" dirty="0"/>
          </a:p>
        </p:txBody>
      </p:sp>
      <p:pic>
        <p:nvPicPr>
          <p:cNvPr id="22" name="Resim 21">
            <a:extLst>
              <a:ext uri="{FF2B5EF4-FFF2-40B4-BE49-F238E27FC236}">
                <a16:creationId xmlns:a16="http://schemas.microsoft.com/office/drawing/2014/main" id="{03D0AF3C-A2D0-4493-BC83-709B89EA6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507" y="125384"/>
            <a:ext cx="2049139" cy="618878"/>
          </a:xfrm>
          <a:prstGeom prst="rect">
            <a:avLst/>
          </a:prstGeom>
        </p:spPr>
      </p:pic>
    </p:spTree>
    <p:extLst>
      <p:ext uri="{BB962C8B-B14F-4D97-AF65-F5344CB8AC3E}">
        <p14:creationId xmlns:p14="http://schemas.microsoft.com/office/powerpoint/2010/main" val="306826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Başlık ve Diyagram veya Kuruluş Grafiği">
    <p:spTree>
      <p:nvGrpSpPr>
        <p:cNvPr id="1" name=""/>
        <p:cNvGrpSpPr/>
        <p:nvPr/>
      </p:nvGrpSpPr>
      <p:grpSpPr>
        <a:xfrm>
          <a:off x="0" y="0"/>
          <a:ext cx="0" cy="0"/>
          <a:chOff x="0" y="0"/>
          <a:chExt cx="0" cy="0"/>
        </a:xfrm>
      </p:grpSpPr>
      <p:sp>
        <p:nvSpPr>
          <p:cNvPr id="2" name="1 Başlık"/>
          <p:cNvSpPr>
            <a:spLocks noGrp="1"/>
          </p:cNvSpPr>
          <p:nvPr>
            <p:ph type="title"/>
          </p:nvPr>
        </p:nvSpPr>
        <p:spPr>
          <a:xfrm>
            <a:off x="469900" y="1263651"/>
            <a:ext cx="11252200" cy="365125"/>
          </a:xfrm>
        </p:spPr>
        <p:txBody>
          <a:bodyPr/>
          <a:lstStyle/>
          <a:p>
            <a:r>
              <a:rPr lang="tr-TR"/>
              <a:t>Asıl başlık stili için tıklatın</a:t>
            </a:r>
          </a:p>
        </p:txBody>
      </p:sp>
      <p:sp>
        <p:nvSpPr>
          <p:cNvPr id="3" name="2 SmartArt Yer Tutucusu"/>
          <p:cNvSpPr>
            <a:spLocks noGrp="1"/>
          </p:cNvSpPr>
          <p:nvPr>
            <p:ph type="dgm" idx="1"/>
          </p:nvPr>
        </p:nvSpPr>
        <p:spPr>
          <a:xfrm>
            <a:off x="469900" y="1981201"/>
            <a:ext cx="11252200" cy="4111625"/>
          </a:xfrm>
        </p:spPr>
        <p:txBody>
          <a:bodyPr/>
          <a:lstStyle/>
          <a:p>
            <a:pPr lvl="0"/>
            <a:endParaRPr lang="tr-TR" noProof="0"/>
          </a:p>
        </p:txBody>
      </p:sp>
    </p:spTree>
    <p:extLst>
      <p:ext uri="{BB962C8B-B14F-4D97-AF65-F5344CB8AC3E}">
        <p14:creationId xmlns:p14="http://schemas.microsoft.com/office/powerpoint/2010/main" val="317469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69900" y="1263651"/>
            <a:ext cx="11252200" cy="365125"/>
          </a:xfrm>
        </p:spPr>
        <p:txBody>
          <a:bodyPr/>
          <a:lstStyle/>
          <a:p>
            <a:r>
              <a:rPr lang="tr-TR"/>
              <a:t>Asıl başlık stili için tıklatın</a:t>
            </a:r>
          </a:p>
        </p:txBody>
      </p:sp>
      <p:sp>
        <p:nvSpPr>
          <p:cNvPr id="3" name="2 Metin Yer Tutucusu"/>
          <p:cNvSpPr>
            <a:spLocks noGrp="1"/>
          </p:cNvSpPr>
          <p:nvPr>
            <p:ph type="body" sz="half" idx="1"/>
          </p:nvPr>
        </p:nvSpPr>
        <p:spPr>
          <a:xfrm>
            <a:off x="469901" y="1981201"/>
            <a:ext cx="5524500" cy="41116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6197601" y="1981201"/>
            <a:ext cx="5524500" cy="197961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6197601" y="4113213"/>
            <a:ext cx="5524500" cy="197961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403229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69900" y="1263651"/>
            <a:ext cx="11252200" cy="365125"/>
          </a:xfrm>
        </p:spPr>
        <p:txBody>
          <a:bodyPr/>
          <a:lstStyle/>
          <a:p>
            <a:r>
              <a:rPr lang="tr-TR"/>
              <a:t>Asıl başlık stili için tıklatın</a:t>
            </a:r>
          </a:p>
        </p:txBody>
      </p:sp>
      <p:sp>
        <p:nvSpPr>
          <p:cNvPr id="3" name="2 Metin Yer Tutucusu"/>
          <p:cNvSpPr>
            <a:spLocks noGrp="1"/>
          </p:cNvSpPr>
          <p:nvPr>
            <p:ph type="body" sz="half" idx="1"/>
          </p:nvPr>
        </p:nvSpPr>
        <p:spPr>
          <a:xfrm>
            <a:off x="469901" y="1981201"/>
            <a:ext cx="5524500" cy="41116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1" y="1981201"/>
            <a:ext cx="5524500" cy="41116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3297391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69900" y="1263651"/>
            <a:ext cx="11252200" cy="365125"/>
          </a:xfrm>
        </p:spPr>
        <p:txBody>
          <a:bodyPr/>
          <a:lstStyle/>
          <a:p>
            <a:r>
              <a:rPr lang="tr-TR"/>
              <a:t>Asıl başlık stili için tıklatın</a:t>
            </a:r>
          </a:p>
        </p:txBody>
      </p:sp>
      <p:sp>
        <p:nvSpPr>
          <p:cNvPr id="3" name="2 İçerik Yer Tutucusu"/>
          <p:cNvSpPr>
            <a:spLocks noGrp="1"/>
          </p:cNvSpPr>
          <p:nvPr>
            <p:ph sz="quarter" idx="1"/>
          </p:nvPr>
        </p:nvSpPr>
        <p:spPr>
          <a:xfrm>
            <a:off x="469901" y="1981201"/>
            <a:ext cx="5524500" cy="197961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6197601" y="1981201"/>
            <a:ext cx="5524500" cy="197961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9901" y="4113213"/>
            <a:ext cx="5524500" cy="197961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İçerik Yer Tutucusu"/>
          <p:cNvSpPr>
            <a:spLocks noGrp="1"/>
          </p:cNvSpPr>
          <p:nvPr>
            <p:ph sz="quarter" idx="4"/>
          </p:nvPr>
        </p:nvSpPr>
        <p:spPr>
          <a:xfrm>
            <a:off x="6197601" y="4113213"/>
            <a:ext cx="5524500" cy="197961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248811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Başlık, Metin ve Medya Klibi">
    <p:spTree>
      <p:nvGrpSpPr>
        <p:cNvPr id="1" name=""/>
        <p:cNvGrpSpPr/>
        <p:nvPr/>
      </p:nvGrpSpPr>
      <p:grpSpPr>
        <a:xfrm>
          <a:off x="0" y="0"/>
          <a:ext cx="0" cy="0"/>
          <a:chOff x="0" y="0"/>
          <a:chExt cx="0" cy="0"/>
        </a:xfrm>
      </p:grpSpPr>
      <p:sp>
        <p:nvSpPr>
          <p:cNvPr id="2" name="1 Başlık"/>
          <p:cNvSpPr>
            <a:spLocks noGrp="1"/>
          </p:cNvSpPr>
          <p:nvPr>
            <p:ph type="title"/>
          </p:nvPr>
        </p:nvSpPr>
        <p:spPr>
          <a:xfrm>
            <a:off x="469900" y="1263651"/>
            <a:ext cx="11252200" cy="365125"/>
          </a:xfrm>
        </p:spPr>
        <p:txBody>
          <a:bodyPr/>
          <a:lstStyle/>
          <a:p>
            <a:r>
              <a:rPr lang="tr-TR"/>
              <a:t>Asıl başlık stili için tıklatın</a:t>
            </a:r>
          </a:p>
        </p:txBody>
      </p:sp>
      <p:sp>
        <p:nvSpPr>
          <p:cNvPr id="3" name="2 Metin Yer Tutucusu"/>
          <p:cNvSpPr>
            <a:spLocks noGrp="1"/>
          </p:cNvSpPr>
          <p:nvPr>
            <p:ph type="body" sz="half" idx="1"/>
          </p:nvPr>
        </p:nvSpPr>
        <p:spPr>
          <a:xfrm>
            <a:off x="469901" y="1981201"/>
            <a:ext cx="5524500" cy="41116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dya Yer Tutucusu"/>
          <p:cNvSpPr>
            <a:spLocks noGrp="1"/>
          </p:cNvSpPr>
          <p:nvPr>
            <p:ph type="media" sz="half" idx="2"/>
          </p:nvPr>
        </p:nvSpPr>
        <p:spPr>
          <a:xfrm>
            <a:off x="6197601" y="1981201"/>
            <a:ext cx="5524500" cy="4111625"/>
          </a:xfrm>
        </p:spPr>
        <p:txBody>
          <a:bodyPr/>
          <a:lstStyle/>
          <a:p>
            <a:pPr lvl="0"/>
            <a:endParaRPr lang="tr-TR" noProof="0"/>
          </a:p>
        </p:txBody>
      </p:sp>
    </p:spTree>
    <p:extLst>
      <p:ext uri="{BB962C8B-B14F-4D97-AF65-F5344CB8AC3E}">
        <p14:creationId xmlns:p14="http://schemas.microsoft.com/office/powerpoint/2010/main" val="438853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69900" y="1263651"/>
            <a:ext cx="11252200" cy="365125"/>
          </a:xfrm>
        </p:spPr>
        <p:txBody>
          <a:bodyPr/>
          <a:lstStyle/>
          <a:p>
            <a:r>
              <a:rPr lang="tr-TR"/>
              <a:t>Asıl başlık stili için tıklatın</a:t>
            </a:r>
          </a:p>
        </p:txBody>
      </p:sp>
      <p:sp>
        <p:nvSpPr>
          <p:cNvPr id="3" name="2 İçerik Yer Tutucusu"/>
          <p:cNvSpPr>
            <a:spLocks noGrp="1"/>
          </p:cNvSpPr>
          <p:nvPr>
            <p:ph sz="half" idx="1"/>
          </p:nvPr>
        </p:nvSpPr>
        <p:spPr>
          <a:xfrm>
            <a:off x="469901" y="1981201"/>
            <a:ext cx="5524500" cy="41116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6197601" y="1981201"/>
            <a:ext cx="5524500" cy="197961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6197601" y="4113213"/>
            <a:ext cx="5524500" cy="1979612"/>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87845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69900" y="1263651"/>
            <a:ext cx="11252200" cy="48291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ext uri="{BB962C8B-B14F-4D97-AF65-F5344CB8AC3E}">
        <p14:creationId xmlns:p14="http://schemas.microsoft.com/office/powerpoint/2010/main" val="224522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0E3738E-94B0-4427-B06E-CBE4EB3B6CFE}"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84932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0E3738E-94B0-4427-B06E-CBE4EB3B6CFE}" type="datetimeFigureOut">
              <a:rPr lang="en-GB" smtClean="0"/>
              <a:t>23/05/2022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392818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24128" y="2967788"/>
            <a:ext cx="4754880" cy="33415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tr-TR"/>
              <a:t>Asıl metin stillerini düzenlemek için tıklayın</a:t>
            </a:r>
          </a:p>
        </p:txBody>
      </p:sp>
      <p:sp>
        <p:nvSpPr>
          <p:cNvPr id="6" name="Content Placeholder 5"/>
          <p:cNvSpPr>
            <a:spLocks noGrp="1"/>
          </p:cNvSpPr>
          <p:nvPr>
            <p:ph sz="quarter" idx="4"/>
          </p:nvPr>
        </p:nvSpPr>
        <p:spPr>
          <a:xfrm>
            <a:off x="5990888" y="2967788"/>
            <a:ext cx="4754880" cy="33415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0E3738E-94B0-4427-B06E-CBE4EB3B6CFE}" type="datetimeFigureOut">
              <a:rPr lang="en-GB" smtClean="0"/>
              <a:t>23/05/2022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3712307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0E3738E-94B0-4427-B06E-CBE4EB3B6CFE}" type="datetimeFigureOut">
              <a:rPr lang="en-GB" smtClean="0"/>
              <a:t>23/05/2022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28214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3738E-94B0-4427-B06E-CBE4EB3B6CFE}" type="datetimeFigureOut">
              <a:rPr lang="en-GB" smtClean="0"/>
              <a:t>23/05/2022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BE8BD8-4392-468B-A036-4301156939E2}" type="slidenum">
              <a:rPr lang="en-GB" smtClean="0"/>
              <a:t>‹#›</a:t>
            </a:fld>
            <a:endParaRPr lang="en-GB"/>
          </a:p>
        </p:txBody>
      </p:sp>
      <p:pic>
        <p:nvPicPr>
          <p:cNvPr id="5" name="Resim 4">
            <a:extLst>
              <a:ext uri="{FF2B5EF4-FFF2-40B4-BE49-F238E27FC236}">
                <a16:creationId xmlns:a16="http://schemas.microsoft.com/office/drawing/2014/main" id="{E2DD03AF-035F-4B5B-9915-1CD2D72A12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0334" y="0"/>
            <a:ext cx="2060153" cy="635514"/>
          </a:xfrm>
          <a:prstGeom prst="rect">
            <a:avLst/>
          </a:prstGeom>
        </p:spPr>
      </p:pic>
      <p:pic>
        <p:nvPicPr>
          <p:cNvPr id="6" name="Resim 5">
            <a:extLst>
              <a:ext uri="{FF2B5EF4-FFF2-40B4-BE49-F238E27FC236}">
                <a16:creationId xmlns:a16="http://schemas.microsoft.com/office/drawing/2014/main" id="{FD20A8F0-7307-423E-A572-0DC1E23102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3327" y="0"/>
            <a:ext cx="1460654" cy="751774"/>
          </a:xfrm>
          <a:prstGeom prst="rect">
            <a:avLst/>
          </a:prstGeom>
          <a:effectLst>
            <a:outerShdw blurRad="50800" dist="50800" dir="5400000" algn="ctr" rotWithShape="0">
              <a:schemeClr val="bg1"/>
            </a:outerShdw>
          </a:effectLst>
        </p:spPr>
      </p:pic>
      <p:pic>
        <p:nvPicPr>
          <p:cNvPr id="7" name="Resim 6">
            <a:extLst>
              <a:ext uri="{FF2B5EF4-FFF2-40B4-BE49-F238E27FC236}">
                <a16:creationId xmlns:a16="http://schemas.microsoft.com/office/drawing/2014/main" id="{3CE74F6A-9B75-4D0B-9185-8A8B3C2C41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913" t="1" r="16837" b="14457"/>
          <a:stretch/>
        </p:blipFill>
        <p:spPr>
          <a:xfrm rot="5400000">
            <a:off x="-3037902" y="3037901"/>
            <a:ext cx="6858002" cy="782198"/>
          </a:xfrm>
          <a:prstGeom prst="rect">
            <a:avLst/>
          </a:prstGeom>
        </p:spPr>
      </p:pic>
      <p:grpSp>
        <p:nvGrpSpPr>
          <p:cNvPr id="12" name="Grup 11">
            <a:extLst>
              <a:ext uri="{FF2B5EF4-FFF2-40B4-BE49-F238E27FC236}">
                <a16:creationId xmlns:a16="http://schemas.microsoft.com/office/drawing/2014/main" id="{B4314C8D-94CD-446F-B923-F6E5DF7C74F9}"/>
              </a:ext>
            </a:extLst>
          </p:cNvPr>
          <p:cNvGrpSpPr/>
          <p:nvPr userDrawn="1"/>
        </p:nvGrpSpPr>
        <p:grpSpPr>
          <a:xfrm>
            <a:off x="761049" y="6231866"/>
            <a:ext cx="10669902" cy="511731"/>
            <a:chOff x="761049" y="6231866"/>
            <a:chExt cx="10669902" cy="511731"/>
          </a:xfrm>
        </p:grpSpPr>
        <p:sp>
          <p:nvSpPr>
            <p:cNvPr id="13" name="Metin kutusu 12">
              <a:extLst>
                <a:ext uri="{FF2B5EF4-FFF2-40B4-BE49-F238E27FC236}">
                  <a16:creationId xmlns:a16="http://schemas.microsoft.com/office/drawing/2014/main" id="{B65CC666-3FDC-4B87-87CC-D044EEDFFA02}"/>
                </a:ext>
              </a:extLst>
            </p:cNvPr>
            <p:cNvSpPr txBox="1"/>
            <p:nvPr/>
          </p:nvSpPr>
          <p:spPr>
            <a:xfrm>
              <a:off x="761049" y="6273225"/>
              <a:ext cx="10669902" cy="400110"/>
            </a:xfrm>
            <a:prstGeom prst="rect">
              <a:avLst/>
            </a:prstGeom>
            <a:noFill/>
          </p:spPr>
          <p:txBody>
            <a:bodyPr wrap="square" rtlCol="0">
              <a:spAutoFit/>
            </a:bodyPr>
            <a:lstStyle/>
            <a:p>
              <a:r>
                <a:rPr lang="tr-TR" sz="2000" dirty="0">
                  <a:solidFill>
                    <a:schemeClr val="accent1">
                      <a:lumMod val="75000"/>
                    </a:schemeClr>
                  </a:solidFill>
                  <a:latin typeface="Calibri" panose="020F0502020204030204" pitchFamily="34" charset="0"/>
                </a:rPr>
                <a:t>Bu eğitim  			  ,  		      ve		   sponsorluğunda gerçekleştirilmektedir.</a:t>
              </a:r>
            </a:p>
          </p:txBody>
        </p:sp>
        <p:pic>
          <p:nvPicPr>
            <p:cNvPr id="14" name="Resim 13">
              <a:extLst>
                <a:ext uri="{FF2B5EF4-FFF2-40B4-BE49-F238E27FC236}">
                  <a16:creationId xmlns:a16="http://schemas.microsoft.com/office/drawing/2014/main" id="{BF6538A0-2F94-414E-9817-6BCFF01BF7CC}"/>
                </a:ext>
              </a:extLst>
            </p:cNvPr>
            <p:cNvPicPr>
              <a:picLocks noChangeAspect="1"/>
            </p:cNvPicPr>
            <p:nvPr/>
          </p:nvPicPr>
          <p:blipFill rotWithShape="1">
            <a:blip r:embed="rId5">
              <a:extLst>
                <a:ext uri="{28A0092B-C50C-407E-A947-70E740481C1C}">
                  <a14:useLocalDpi xmlns:a14="http://schemas.microsoft.com/office/drawing/2010/main" val="0"/>
                </a:ext>
              </a:extLst>
            </a:blip>
            <a:srcRect l="13955" t="38974" r="16723" b="32465"/>
            <a:stretch/>
          </p:blipFill>
          <p:spPr>
            <a:xfrm>
              <a:off x="4749990" y="6342874"/>
              <a:ext cx="780299" cy="400723"/>
            </a:xfrm>
            <a:prstGeom prst="rect">
              <a:avLst/>
            </a:prstGeom>
          </p:spPr>
        </p:pic>
        <p:pic>
          <p:nvPicPr>
            <p:cNvPr id="15" name="Resim 14">
              <a:extLst>
                <a:ext uri="{FF2B5EF4-FFF2-40B4-BE49-F238E27FC236}">
                  <a16:creationId xmlns:a16="http://schemas.microsoft.com/office/drawing/2014/main" id="{F47EC5BF-003A-4182-9F46-0DE49CECE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943" y="6273225"/>
              <a:ext cx="1195330" cy="400723"/>
            </a:xfrm>
            <a:prstGeom prst="rect">
              <a:avLst/>
            </a:prstGeom>
          </p:spPr>
        </p:pic>
        <p:pic>
          <p:nvPicPr>
            <p:cNvPr id="16" name="Resim 15">
              <a:extLst>
                <a:ext uri="{FF2B5EF4-FFF2-40B4-BE49-F238E27FC236}">
                  <a16:creationId xmlns:a16="http://schemas.microsoft.com/office/drawing/2014/main" id="{E1085F94-798E-4675-B97C-520116DC7A5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20201" y="6231866"/>
              <a:ext cx="852886" cy="511731"/>
            </a:xfrm>
            <a:prstGeom prst="rect">
              <a:avLst/>
            </a:prstGeom>
          </p:spPr>
        </p:pic>
      </p:grpSp>
    </p:spTree>
    <p:extLst>
      <p:ext uri="{BB962C8B-B14F-4D97-AF65-F5344CB8AC3E}">
        <p14:creationId xmlns:p14="http://schemas.microsoft.com/office/powerpoint/2010/main" val="2206667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tr-TR"/>
              <a:t>Asıl başlık stilini düzenlemek için tıklayın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0E3738E-94B0-4427-B06E-CBE4EB3B6CFE}" type="datetimeFigureOut">
              <a:rPr lang="en-GB" smtClean="0"/>
              <a:t>23/05/2022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1295666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0E3738E-94B0-4427-B06E-CBE4EB3B6CFE}"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E8BD8-4392-468B-A036-4301156939E2}" type="slidenum">
              <a:rPr lang="en-GB" smtClean="0"/>
              <a:t>‹#›</a:t>
            </a:fld>
            <a:endParaRPr lang="en-GB"/>
          </a:p>
        </p:txBody>
      </p:sp>
    </p:spTree>
    <p:extLst>
      <p:ext uri="{BB962C8B-B14F-4D97-AF65-F5344CB8AC3E}">
        <p14:creationId xmlns:p14="http://schemas.microsoft.com/office/powerpoint/2010/main" val="234563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tr-TR"/>
              <a:t>Asıl başlık stilini düzenlemek için tıklayın</a:t>
            </a:r>
            <a:endParaRPr lang="en-US" dirty="0"/>
          </a:p>
        </p:txBody>
      </p:sp>
      <p:sp>
        <p:nvSpPr>
          <p:cNvPr id="4" name="Date Placeholder 3"/>
          <p:cNvSpPr>
            <a:spLocks noGrp="1"/>
          </p:cNvSpPr>
          <p:nvPr>
            <p:ph type="dt" sz="half" idx="10"/>
          </p:nvPr>
        </p:nvSpPr>
        <p:spPr/>
        <p:txBody>
          <a:bodyPr/>
          <a:lstStyle/>
          <a:p>
            <a:fld id="{E0E3738E-94B0-4427-B06E-CBE4EB3B6CFE}" type="datetimeFigureOut">
              <a:rPr lang="en-GB" smtClean="0"/>
              <a:t>23/05/2022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BE8BD8-4392-468B-A036-4301156939E2}"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12BEE2FE-764F-4B78-B3BE-6AE0091CDB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913" t="1" r="16837" b="14457"/>
          <a:stretch/>
        </p:blipFill>
        <p:spPr>
          <a:xfrm rot="5400000">
            <a:off x="-3037902" y="3037901"/>
            <a:ext cx="6858002" cy="782198"/>
          </a:xfrm>
          <a:prstGeom prst="rect">
            <a:avLst/>
          </a:prstGeom>
        </p:spPr>
      </p:pic>
      <p:pic>
        <p:nvPicPr>
          <p:cNvPr id="9" name="Resim 8">
            <a:extLst>
              <a:ext uri="{FF2B5EF4-FFF2-40B4-BE49-F238E27FC236}">
                <a16:creationId xmlns:a16="http://schemas.microsoft.com/office/drawing/2014/main" id="{88782163-C447-48ED-8B88-1A9979A5C0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334" y="0"/>
            <a:ext cx="2060153" cy="635514"/>
          </a:xfrm>
          <a:prstGeom prst="rect">
            <a:avLst/>
          </a:prstGeom>
        </p:spPr>
      </p:pic>
    </p:spTree>
    <p:extLst>
      <p:ext uri="{BB962C8B-B14F-4D97-AF65-F5344CB8AC3E}">
        <p14:creationId xmlns:p14="http://schemas.microsoft.com/office/powerpoint/2010/main" val="77447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E3738E-94B0-4427-B06E-CBE4EB3B6CFE}" type="datetimeFigureOut">
              <a:rPr lang="en-GB" smtClean="0"/>
              <a:t>23/05/2022</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5BE8BD8-4392-468B-A036-4301156939E2}"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12FA8636-96A6-4027-8C03-F64A98C37E0B}"/>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26913" t="1" r="16837" b="14457"/>
          <a:stretch/>
        </p:blipFill>
        <p:spPr>
          <a:xfrm rot="5400000">
            <a:off x="-3037902" y="3037901"/>
            <a:ext cx="6858002" cy="782198"/>
          </a:xfrm>
          <a:prstGeom prst="rect">
            <a:avLst/>
          </a:prstGeom>
        </p:spPr>
      </p:pic>
      <p:pic>
        <p:nvPicPr>
          <p:cNvPr id="9" name="Resim 8">
            <a:extLst>
              <a:ext uri="{FF2B5EF4-FFF2-40B4-BE49-F238E27FC236}">
                <a16:creationId xmlns:a16="http://schemas.microsoft.com/office/drawing/2014/main" id="{785C5038-819F-453F-8429-175F4E9A0DB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70334" y="0"/>
            <a:ext cx="2060153" cy="635514"/>
          </a:xfrm>
          <a:prstGeom prst="rect">
            <a:avLst/>
          </a:prstGeom>
        </p:spPr>
      </p:pic>
    </p:spTree>
    <p:extLst>
      <p:ext uri="{BB962C8B-B14F-4D97-AF65-F5344CB8AC3E}">
        <p14:creationId xmlns:p14="http://schemas.microsoft.com/office/powerpoint/2010/main" val="106465669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9" r:id="rId3"/>
    <p:sldLayoutId id="2147483760" r:id="rId4"/>
    <p:sldLayoutId id="2147483761" r:id="rId5"/>
    <p:sldLayoutId id="2147483762" r:id="rId6"/>
    <p:sldLayoutId id="2147483763" r:id="rId7"/>
    <p:sldLayoutId id="2147483765" r:id="rId8"/>
    <p:sldLayoutId id="2147483766" r:id="rId9"/>
    <p:sldLayoutId id="2147483768" r:id="rId10"/>
    <p:sldLayoutId id="2147483769" r:id="rId11"/>
    <p:sldLayoutId id="2147483770" r:id="rId12"/>
    <p:sldLayoutId id="2147483771" r:id="rId13"/>
    <p:sldLayoutId id="2147483773" r:id="rId14"/>
    <p:sldLayoutId id="2147483774" r:id="rId15"/>
    <p:sldLayoutId id="2147483775" r:id="rId16"/>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2.w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45.wmf"/></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3.wmf"/></Relationships>
</file>

<file path=ppt/slides/_rels/slide3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0.wmf"/></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wmf"/><Relationship Id="rId1" Type="http://schemas.openxmlformats.org/officeDocument/2006/relationships/slideLayout" Target="../slideLayouts/slideLayout1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xml"/><Relationship Id="rId1" Type="http://schemas.openxmlformats.org/officeDocument/2006/relationships/vmlDrawing" Target="../drawings/vmlDrawing7.vml"/><Relationship Id="rId5" Type="http://schemas.openxmlformats.org/officeDocument/2006/relationships/image" Target="../media/image96.jpe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xml"/><Relationship Id="rId5" Type="http://schemas.openxmlformats.org/officeDocument/2006/relationships/image" Target="../media/image103.wmf"/><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112.emf"/><Relationship Id="rId4" Type="http://schemas.openxmlformats.org/officeDocument/2006/relationships/oleObject" Target="../embeddings/oleObject9.bin"/></Relationships>
</file>

<file path=ppt/slides/_rels/slide5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23C01A16-9EF2-4292-98A0-CBDCB0EF4512}"/>
              </a:ext>
            </a:extLst>
          </p:cNvPr>
          <p:cNvSpPr txBox="1"/>
          <p:nvPr/>
        </p:nvSpPr>
        <p:spPr>
          <a:xfrm>
            <a:off x="0" y="0"/>
            <a:ext cx="12192000" cy="6858000"/>
          </a:xfrm>
          <a:prstGeom prst="rect">
            <a:avLst/>
          </a:prstGeom>
          <a:solidFill>
            <a:schemeClr val="bg1"/>
          </a:solidFill>
        </p:spPr>
        <p:txBody>
          <a:bodyPr wrap="square" rtlCol="0">
            <a:spAutoFit/>
          </a:bodyPr>
          <a:lstStyle/>
          <a:p>
            <a:endParaRPr lang="en-GB" dirty="0"/>
          </a:p>
        </p:txBody>
      </p:sp>
      <p:pic>
        <p:nvPicPr>
          <p:cNvPr id="9" name="Resim 8">
            <a:extLst>
              <a:ext uri="{FF2B5EF4-FFF2-40B4-BE49-F238E27FC236}">
                <a16:creationId xmlns:a16="http://schemas.microsoft.com/office/drawing/2014/main" id="{22501D2C-B4DB-4E68-8B11-71CE88F6863C}"/>
              </a:ext>
            </a:extLst>
          </p:cNvPr>
          <p:cNvPicPr>
            <a:picLocks noChangeAspect="1"/>
          </p:cNvPicPr>
          <p:nvPr/>
        </p:nvPicPr>
        <p:blipFill>
          <a:blip r:embed="rId2"/>
          <a:stretch>
            <a:fillRect/>
          </a:stretch>
        </p:blipFill>
        <p:spPr>
          <a:xfrm>
            <a:off x="2484120" y="0"/>
            <a:ext cx="7223760" cy="6858000"/>
          </a:xfrm>
          <a:prstGeom prst="rect">
            <a:avLst/>
          </a:prstGeom>
        </p:spPr>
      </p:pic>
    </p:spTree>
    <p:extLst>
      <p:ext uri="{BB962C8B-B14F-4D97-AF65-F5344CB8AC3E}">
        <p14:creationId xmlns:p14="http://schemas.microsoft.com/office/powerpoint/2010/main" val="133291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2" name="Picture 24" descr="turkey-carbonemissions">
            <a:extLst>
              <a:ext uri="{FF2B5EF4-FFF2-40B4-BE49-F238E27FC236}">
                <a16:creationId xmlns:a16="http://schemas.microsoft.com/office/drawing/2014/main" id="{2B2D9CAD-1293-4443-9675-7D40FFE45C9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4426" y="3284538"/>
            <a:ext cx="4005263"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globalTempCO2">
            <a:extLst>
              <a:ext uri="{FF2B5EF4-FFF2-40B4-BE49-F238E27FC236}">
                <a16:creationId xmlns:a16="http://schemas.microsoft.com/office/drawing/2014/main" id="{E435B2FF-16C7-40E5-86CE-998F9EC6CC5F}"/>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03389" y="3213100"/>
            <a:ext cx="44148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206D34A5-0272-4A7B-92D9-478C0F21ED0B}"/>
              </a:ext>
            </a:extLst>
          </p:cNvPr>
          <p:cNvSpPr>
            <a:spLocks noGrp="1" noChangeArrowheads="1"/>
          </p:cNvSpPr>
          <p:nvPr>
            <p:ph type="body" idx="1"/>
          </p:nvPr>
        </p:nvSpPr>
        <p:spPr>
          <a:xfrm>
            <a:off x="1512889" y="1328739"/>
            <a:ext cx="5791200" cy="1524000"/>
          </a:xfrm>
        </p:spPr>
        <p:txBody>
          <a:bodyPr/>
          <a:lstStyle/>
          <a:p>
            <a:pPr marL="0" indent="0">
              <a:buNone/>
            </a:pPr>
            <a:r>
              <a:rPr lang="tr-TR" altLang="tr-TR" sz="2400" dirty="0">
                <a:latin typeface="Arial" panose="020B0604020202020204" pitchFamily="34" charset="0"/>
                <a:cs typeface="Arial" panose="020B0604020202020204" pitchFamily="34" charset="0"/>
              </a:rPr>
              <a:t>Enerjinin etkin kullanımını sağlayan ısı yalıtımı önlemleri, fosil yakıt tüketimini azaltarak, küresel ısınmaya yol açan sera gazı emisyonlarının artışı azaltılır.</a:t>
            </a:r>
            <a:endParaRPr lang="en-US" altLang="tr-TR" sz="2400" dirty="0">
              <a:latin typeface="Arial" panose="020B0604020202020204" pitchFamily="34" charset="0"/>
              <a:cs typeface="Arial" panose="020B0604020202020204" pitchFamily="34" charset="0"/>
            </a:endParaRPr>
          </a:p>
        </p:txBody>
      </p:sp>
      <p:sp>
        <p:nvSpPr>
          <p:cNvPr id="22531" name="Text Box 3">
            <a:extLst>
              <a:ext uri="{FF2B5EF4-FFF2-40B4-BE49-F238E27FC236}">
                <a16:creationId xmlns:a16="http://schemas.microsoft.com/office/drawing/2014/main" id="{DD35F041-2A6C-4B44-AE48-059A2F4E7C59}"/>
              </a:ext>
            </a:extLst>
          </p:cNvPr>
          <p:cNvSpPr txBox="1">
            <a:spLocks noChangeArrowheads="1"/>
          </p:cNvSpPr>
          <p:nvPr/>
        </p:nvSpPr>
        <p:spPr bwMode="auto">
          <a:xfrm>
            <a:off x="9233187" y="999072"/>
            <a:ext cx="2514600" cy="1311275"/>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a:spAutoFit/>
          </a:bodyPr>
          <a:lstStyle/>
          <a:p>
            <a:pPr algn="ctr">
              <a:spcBef>
                <a:spcPct val="50000"/>
              </a:spcBef>
              <a:defRPr/>
            </a:pPr>
            <a:r>
              <a:rPr lang="tr-TR" sz="8000" dirty="0">
                <a:solidFill>
                  <a:schemeClr val="bg1"/>
                </a:solidFill>
                <a:latin typeface="Times New Roman" pitchFamily="18" charset="0"/>
              </a:rPr>
              <a:t>3</a:t>
            </a:r>
            <a:endParaRPr lang="en-US" sz="8000" dirty="0">
              <a:solidFill>
                <a:schemeClr val="bg1"/>
              </a:solidFill>
              <a:latin typeface="Times New Roman" pitchFamily="18" charset="0"/>
            </a:endParaRPr>
          </a:p>
        </p:txBody>
      </p:sp>
      <p:sp>
        <p:nvSpPr>
          <p:cNvPr id="15366" name="Rectangle 4">
            <a:extLst>
              <a:ext uri="{FF2B5EF4-FFF2-40B4-BE49-F238E27FC236}">
                <a16:creationId xmlns:a16="http://schemas.microsoft.com/office/drawing/2014/main" id="{E0615CB1-7C45-4B13-B357-D56F4C8E350D}"/>
              </a:ext>
            </a:extLst>
          </p:cNvPr>
          <p:cNvSpPr>
            <a:spLocks noGrp="1" noChangeArrowheads="1"/>
          </p:cNvSpPr>
          <p:nvPr>
            <p:ph type="title"/>
          </p:nvPr>
        </p:nvSpPr>
        <p:spPr>
          <a:xfrm>
            <a:off x="1447801" y="857786"/>
            <a:ext cx="8439150" cy="365125"/>
          </a:xfrm>
          <a:noFill/>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Isı Yalıtımının Faydaları</a:t>
            </a:r>
          </a:p>
        </p:txBody>
      </p:sp>
      <p:pic>
        <p:nvPicPr>
          <p:cNvPr id="22543" name="Picture 15" descr="adsız">
            <a:extLst>
              <a:ext uri="{FF2B5EF4-FFF2-40B4-BE49-F238E27FC236}">
                <a16:creationId xmlns:a16="http://schemas.microsoft.com/office/drawing/2014/main" id="{FDDA2CD3-530A-409F-9DFF-5AB47CB85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2863220"/>
            <a:ext cx="35369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greenhouse_effect">
            <a:extLst>
              <a:ext uri="{FF2B5EF4-FFF2-40B4-BE49-F238E27FC236}">
                <a16:creationId xmlns:a16="http://schemas.microsoft.com/office/drawing/2014/main" id="{91C04CB2-E948-42BC-BA2E-C24CABF20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589" y="3284539"/>
            <a:ext cx="38877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a:extLst>
              <a:ext uri="{FF2B5EF4-FFF2-40B4-BE49-F238E27FC236}">
                <a16:creationId xmlns:a16="http://schemas.microsoft.com/office/drawing/2014/main" id="{61C3A3CC-800C-4C8F-81D7-E7A5CB081B7F}"/>
              </a:ext>
            </a:extLst>
          </p:cNvPr>
          <p:cNvGrpSpPr>
            <a:grpSpLocks/>
          </p:cNvGrpSpPr>
          <p:nvPr/>
        </p:nvGrpSpPr>
        <p:grpSpPr bwMode="auto">
          <a:xfrm>
            <a:off x="1774826" y="4221164"/>
            <a:ext cx="5616575" cy="1944687"/>
            <a:chOff x="204" y="890"/>
            <a:chExt cx="3538" cy="1225"/>
          </a:xfrm>
        </p:grpSpPr>
        <p:pic>
          <p:nvPicPr>
            <p:cNvPr id="15370" name="Picture 18" descr="TwelvePlanets_l">
              <a:extLst>
                <a:ext uri="{FF2B5EF4-FFF2-40B4-BE49-F238E27FC236}">
                  <a16:creationId xmlns:a16="http://schemas.microsoft.com/office/drawing/2014/main" id="{143211AF-0831-48D3-ABFD-5A016E51E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78" t="22278" r="15775" b="34889"/>
            <a:stretch>
              <a:fillRect/>
            </a:stretch>
          </p:blipFill>
          <p:spPr bwMode="auto">
            <a:xfrm>
              <a:off x="204" y="905"/>
              <a:ext cx="353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19">
              <a:extLst>
                <a:ext uri="{FF2B5EF4-FFF2-40B4-BE49-F238E27FC236}">
                  <a16:creationId xmlns:a16="http://schemas.microsoft.com/office/drawing/2014/main" id="{D245437C-2592-48DF-AF97-E9EE9F6CE8DC}"/>
                </a:ext>
              </a:extLst>
            </p:cNvPr>
            <p:cNvSpPr>
              <a:spLocks noChangeArrowheads="1"/>
            </p:cNvSpPr>
            <p:nvPr/>
          </p:nvSpPr>
          <p:spPr bwMode="auto">
            <a:xfrm rot="-3223491">
              <a:off x="1511" y="1125"/>
              <a:ext cx="610" cy="140"/>
            </a:xfrm>
            <a:prstGeom prst="rect">
              <a:avLst/>
            </a:prstGeom>
            <a:solidFill>
              <a:srgbClr val="000000"/>
            </a:solidFill>
            <a:ln w="9525">
              <a:solidFill>
                <a:srgbClr val="000000"/>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38889E-6 -2.59259E-6 L 1.38889E-6 -0.41458 " pathEditMode="relative" rAng="0" ptsTypes="AA">
                                      <p:cBhvr>
                                        <p:cTn id="6" dur="2000" fill="hold"/>
                                        <p:tgtEl>
                                          <p:spTgt spid="2"/>
                                        </p:tgtEl>
                                        <p:attrNameLst>
                                          <p:attrName>ppt_x</p:attrName>
                                          <p:attrName>ppt_y</p:attrName>
                                        </p:attrNameLst>
                                      </p:cBhvr>
                                      <p:rCtr x="0" y="-20741"/>
                                    </p:animMotion>
                                  </p:childTnLst>
                                </p:cTn>
                              </p:par>
                              <p:par>
                                <p:cTn id="7" presetID="10" presetClass="entr" presetSubtype="0" fill="hold" nodeType="withEffect">
                                  <p:stCondLst>
                                    <p:cond delay="0"/>
                                  </p:stCondLst>
                                  <p:childTnLst>
                                    <p:set>
                                      <p:cBhvr>
                                        <p:cTn id="8" dur="1" fill="hold">
                                          <p:stCondLst>
                                            <p:cond delay="0"/>
                                          </p:stCondLst>
                                        </p:cTn>
                                        <p:tgtEl>
                                          <p:spTgt spid="22551"/>
                                        </p:tgtEl>
                                        <p:attrNameLst>
                                          <p:attrName>style.visibility</p:attrName>
                                        </p:attrNameLst>
                                      </p:cBhvr>
                                      <p:to>
                                        <p:strVal val="visible"/>
                                      </p:to>
                                    </p:set>
                                    <p:animEffect transition="in" filter="fade">
                                      <p:cBhvr>
                                        <p:cTn id="9" dur="2000"/>
                                        <p:tgtEl>
                                          <p:spTgt spid="22551"/>
                                        </p:tgtEl>
                                      </p:cBhvr>
                                    </p:animEffect>
                                  </p:childTnLst>
                                </p:cTn>
                              </p:par>
                              <p:par>
                                <p:cTn id="10" presetID="10" presetClass="entr" presetSubtype="0" fill="hold" nodeType="withEffect">
                                  <p:stCondLst>
                                    <p:cond delay="0"/>
                                  </p:stCondLst>
                                  <p:childTnLst>
                                    <p:set>
                                      <p:cBhvr>
                                        <p:cTn id="11" dur="1" fill="hold">
                                          <p:stCondLst>
                                            <p:cond delay="0"/>
                                          </p:stCondLst>
                                        </p:cTn>
                                        <p:tgtEl>
                                          <p:spTgt spid="22543"/>
                                        </p:tgtEl>
                                        <p:attrNameLst>
                                          <p:attrName>style.visibility</p:attrName>
                                        </p:attrNameLst>
                                      </p:cBhvr>
                                      <p:to>
                                        <p:strVal val="visible"/>
                                      </p:to>
                                    </p:set>
                                    <p:animEffect transition="in" filter="fade">
                                      <p:cBhvr>
                                        <p:cTn id="12" dur="2000"/>
                                        <p:tgtEl>
                                          <p:spTgt spid="225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22551"/>
                                        </p:tgtEl>
                                      </p:cBhvr>
                                    </p:animEffect>
                                    <p:set>
                                      <p:cBhvr>
                                        <p:cTn id="17" dur="1" fill="hold">
                                          <p:stCondLst>
                                            <p:cond delay="499"/>
                                          </p:stCondLst>
                                        </p:cTn>
                                        <p:tgtEl>
                                          <p:spTgt spid="2255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2543"/>
                                        </p:tgtEl>
                                      </p:cBhvr>
                                    </p:animEffect>
                                    <p:set>
                                      <p:cBhvr>
                                        <p:cTn id="20" dur="1" fill="hold">
                                          <p:stCondLst>
                                            <p:cond delay="499"/>
                                          </p:stCondLst>
                                        </p:cTn>
                                        <p:tgtEl>
                                          <p:spTgt spid="2254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3000"/>
                                        <p:tgtEl>
                                          <p:spTgt spid="2"/>
                                        </p:tgtEl>
                                      </p:cBhvr>
                                    </p:animEffect>
                                    <p:set>
                                      <p:cBhvr>
                                        <p:cTn id="23" dur="1" fill="hold">
                                          <p:stCondLst>
                                            <p:cond delay="2999"/>
                                          </p:stCondLst>
                                        </p:cTn>
                                        <p:tgtEl>
                                          <p:spTgt spid="2"/>
                                        </p:tgtEl>
                                        <p:attrNameLst>
                                          <p:attrName>style.visibility</p:attrName>
                                        </p:attrNameLst>
                                      </p:cBhvr>
                                      <p:to>
                                        <p:strVal val="hidden"/>
                                      </p:to>
                                    </p:set>
                                  </p:childTnLst>
                                </p:cTn>
                              </p:par>
                              <p:par>
                                <p:cTn id="24" presetID="10" presetClass="entr" presetSubtype="0" fill="hold" nodeType="withEffect">
                                  <p:stCondLst>
                                    <p:cond delay="1000"/>
                                  </p:stCondLst>
                                  <p:childTnLst>
                                    <p:set>
                                      <p:cBhvr>
                                        <p:cTn id="25" dur="1" fill="hold">
                                          <p:stCondLst>
                                            <p:cond delay="0"/>
                                          </p:stCondLst>
                                        </p:cTn>
                                        <p:tgtEl>
                                          <p:spTgt spid="22544"/>
                                        </p:tgtEl>
                                        <p:attrNameLst>
                                          <p:attrName>style.visibility</p:attrName>
                                        </p:attrNameLst>
                                      </p:cBhvr>
                                      <p:to>
                                        <p:strVal val="visible"/>
                                      </p:to>
                                    </p:set>
                                    <p:animEffect transition="in" filter="fade">
                                      <p:cBhvr>
                                        <p:cTn id="26" dur="3000"/>
                                        <p:tgtEl>
                                          <p:spTgt spid="22544"/>
                                        </p:tgtEl>
                                      </p:cBhvr>
                                    </p:animEffect>
                                  </p:childTnLst>
                                </p:cTn>
                              </p:par>
                              <p:par>
                                <p:cTn id="27" presetID="10" presetClass="entr" presetSubtype="0" fill="hold" nodeType="withEffect">
                                  <p:stCondLst>
                                    <p:cond delay="1000"/>
                                  </p:stCondLst>
                                  <p:childTnLst>
                                    <p:set>
                                      <p:cBhvr>
                                        <p:cTn id="28" dur="1" fill="hold">
                                          <p:stCondLst>
                                            <p:cond delay="0"/>
                                          </p:stCondLst>
                                        </p:cTn>
                                        <p:tgtEl>
                                          <p:spTgt spid="22552"/>
                                        </p:tgtEl>
                                        <p:attrNameLst>
                                          <p:attrName>style.visibility</p:attrName>
                                        </p:attrNameLst>
                                      </p:cBhvr>
                                      <p:to>
                                        <p:strVal val="visible"/>
                                      </p:to>
                                    </p:set>
                                    <p:animEffect transition="in" filter="fade">
                                      <p:cBhvr>
                                        <p:cTn id="29" dur="3000"/>
                                        <p:tgtEl>
                                          <p:spTgt spid="22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112A8F8-3209-4B67-A921-5BE16CA0DA3D}"/>
              </a:ext>
            </a:extLst>
          </p:cNvPr>
          <p:cNvSpPr>
            <a:spLocks noGrp="1" noChangeArrowheads="1"/>
          </p:cNvSpPr>
          <p:nvPr>
            <p:ph type="body" idx="1"/>
          </p:nvPr>
        </p:nvSpPr>
        <p:spPr>
          <a:xfrm>
            <a:off x="1528164" y="1444885"/>
            <a:ext cx="7623647" cy="1183056"/>
          </a:xfrm>
        </p:spPr>
        <p:txBody>
          <a:bodyPr/>
          <a:lstStyle/>
          <a:p>
            <a:pPr marL="0" indent="0">
              <a:buNone/>
            </a:pPr>
            <a:r>
              <a:rPr lang="tr-TR" altLang="tr-TR" sz="2400" dirty="0">
                <a:latin typeface="Arial" panose="020B0604020202020204" pitchFamily="34" charset="0"/>
                <a:cs typeface="Arial" panose="020B0604020202020204" pitchFamily="34" charset="0"/>
              </a:rPr>
              <a:t>Mekanda dengesiz bir ısı dağılımı (pencereye yakın yerler soğuk, iç taraflar daha sıcak) oluşmaz. Böylece daha sağlıklı ve konforlu bir ortam oluşur. </a:t>
            </a:r>
            <a:endParaRPr lang="en-US" altLang="tr-TR" sz="2400" dirty="0">
              <a:latin typeface="Arial" panose="020B0604020202020204" pitchFamily="34" charset="0"/>
              <a:cs typeface="Arial" panose="020B0604020202020204" pitchFamily="34" charset="0"/>
            </a:endParaRPr>
          </a:p>
        </p:txBody>
      </p:sp>
      <p:sp>
        <p:nvSpPr>
          <p:cNvPr id="16387" name="Rectangle 3">
            <a:extLst>
              <a:ext uri="{FF2B5EF4-FFF2-40B4-BE49-F238E27FC236}">
                <a16:creationId xmlns:a16="http://schemas.microsoft.com/office/drawing/2014/main" id="{760FA7EA-63B0-4817-BD78-CF6297C417B7}"/>
              </a:ext>
            </a:extLst>
          </p:cNvPr>
          <p:cNvSpPr>
            <a:spLocks noGrp="1" noChangeArrowheads="1"/>
          </p:cNvSpPr>
          <p:nvPr>
            <p:ph type="title"/>
          </p:nvPr>
        </p:nvSpPr>
        <p:spPr>
          <a:xfrm>
            <a:off x="1512888" y="849404"/>
            <a:ext cx="8439150" cy="365125"/>
          </a:xfrm>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Isı Yalıtımının Faydaları</a:t>
            </a:r>
          </a:p>
        </p:txBody>
      </p:sp>
      <p:sp>
        <p:nvSpPr>
          <p:cNvPr id="23556" name="Text Box 4">
            <a:extLst>
              <a:ext uri="{FF2B5EF4-FFF2-40B4-BE49-F238E27FC236}">
                <a16:creationId xmlns:a16="http://schemas.microsoft.com/office/drawing/2014/main" id="{95022882-190F-424A-9C5A-72E3B5F7919B}"/>
              </a:ext>
            </a:extLst>
          </p:cNvPr>
          <p:cNvSpPr txBox="1">
            <a:spLocks noChangeArrowheads="1"/>
          </p:cNvSpPr>
          <p:nvPr/>
        </p:nvSpPr>
        <p:spPr bwMode="auto">
          <a:xfrm>
            <a:off x="9167086" y="1031966"/>
            <a:ext cx="2514600" cy="1311275"/>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a:spAutoFit/>
          </a:bodyPr>
          <a:lstStyle/>
          <a:p>
            <a:pPr algn="ctr">
              <a:spcBef>
                <a:spcPct val="50000"/>
              </a:spcBef>
              <a:defRPr/>
            </a:pPr>
            <a:r>
              <a:rPr lang="tr-TR" sz="8000" dirty="0">
                <a:solidFill>
                  <a:schemeClr val="bg1"/>
                </a:solidFill>
                <a:latin typeface="Times New Roman" pitchFamily="18" charset="0"/>
              </a:rPr>
              <a:t>4</a:t>
            </a:r>
            <a:endParaRPr lang="en-US" sz="8000" dirty="0">
              <a:solidFill>
                <a:schemeClr val="bg1"/>
              </a:solidFill>
              <a:latin typeface="Times New Roman" pitchFamily="18" charset="0"/>
            </a:endParaRPr>
          </a:p>
        </p:txBody>
      </p:sp>
      <p:grpSp>
        <p:nvGrpSpPr>
          <p:cNvPr id="16389" name="Group 109">
            <a:extLst>
              <a:ext uri="{FF2B5EF4-FFF2-40B4-BE49-F238E27FC236}">
                <a16:creationId xmlns:a16="http://schemas.microsoft.com/office/drawing/2014/main" id="{59E02B55-ABC7-435E-BFF7-53C2E0E8F5BE}"/>
              </a:ext>
            </a:extLst>
          </p:cNvPr>
          <p:cNvGrpSpPr>
            <a:grpSpLocks/>
          </p:cNvGrpSpPr>
          <p:nvPr/>
        </p:nvGrpSpPr>
        <p:grpSpPr bwMode="auto">
          <a:xfrm>
            <a:off x="2034239" y="2537686"/>
            <a:ext cx="4464050" cy="3035300"/>
            <a:chOff x="-528" y="824"/>
            <a:chExt cx="4608" cy="3360"/>
          </a:xfrm>
        </p:grpSpPr>
        <p:sp>
          <p:nvSpPr>
            <p:cNvPr id="16391" name="AutoShape 6">
              <a:extLst>
                <a:ext uri="{FF2B5EF4-FFF2-40B4-BE49-F238E27FC236}">
                  <a16:creationId xmlns:a16="http://schemas.microsoft.com/office/drawing/2014/main" id="{50DBDC79-25BD-4F25-8E25-AAFF311A341F}"/>
                </a:ext>
              </a:extLst>
            </p:cNvPr>
            <p:cNvSpPr>
              <a:spLocks noChangeArrowheads="1"/>
            </p:cNvSpPr>
            <p:nvPr/>
          </p:nvSpPr>
          <p:spPr bwMode="auto">
            <a:xfrm>
              <a:off x="-528" y="824"/>
              <a:ext cx="4608" cy="3360"/>
            </a:xfrm>
            <a:prstGeom prst="cloudCallout">
              <a:avLst>
                <a:gd name="adj1" fmla="val -35935"/>
                <a:gd name="adj2" fmla="val 68273"/>
              </a:avLst>
            </a:prstGeom>
            <a:gradFill rotWithShape="1">
              <a:gsLst>
                <a:gs pos="0">
                  <a:schemeClr val="bg1"/>
                </a:gs>
                <a:gs pos="100000">
                  <a:srgbClr val="0000FF"/>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endParaRPr lang="tr-TR" altLang="tr-TR" sz="1800">
                <a:solidFill>
                  <a:schemeClr val="tx1"/>
                </a:solidFill>
                <a:latin typeface="Tahoma" panose="020B0604030504040204" pitchFamily="34" charset="0"/>
              </a:endParaRPr>
            </a:p>
          </p:txBody>
        </p:sp>
        <p:sp>
          <p:nvSpPr>
            <p:cNvPr id="16392" name="Line 8">
              <a:extLst>
                <a:ext uri="{FF2B5EF4-FFF2-40B4-BE49-F238E27FC236}">
                  <a16:creationId xmlns:a16="http://schemas.microsoft.com/office/drawing/2014/main" id="{743201DA-80B4-44D9-A1A3-4CB436E0FBD6}"/>
                </a:ext>
              </a:extLst>
            </p:cNvPr>
            <p:cNvSpPr>
              <a:spLocks noChangeShapeType="1"/>
            </p:cNvSpPr>
            <p:nvPr/>
          </p:nvSpPr>
          <p:spPr bwMode="auto">
            <a:xfrm flipV="1">
              <a:off x="247" y="1143"/>
              <a:ext cx="1443" cy="1178"/>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3" name="Line 9">
              <a:extLst>
                <a:ext uri="{FF2B5EF4-FFF2-40B4-BE49-F238E27FC236}">
                  <a16:creationId xmlns:a16="http://schemas.microsoft.com/office/drawing/2014/main" id="{508639B9-3746-48DD-8379-670F6B4B513C}"/>
                </a:ext>
              </a:extLst>
            </p:cNvPr>
            <p:cNvSpPr>
              <a:spLocks noChangeShapeType="1"/>
            </p:cNvSpPr>
            <p:nvPr/>
          </p:nvSpPr>
          <p:spPr bwMode="auto">
            <a:xfrm>
              <a:off x="371" y="2233"/>
              <a:ext cx="0" cy="1622"/>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4" name="Line 10">
              <a:extLst>
                <a:ext uri="{FF2B5EF4-FFF2-40B4-BE49-F238E27FC236}">
                  <a16:creationId xmlns:a16="http://schemas.microsoft.com/office/drawing/2014/main" id="{C90CE9CF-9900-49CA-A6A2-5B6327E52A41}"/>
                </a:ext>
              </a:extLst>
            </p:cNvPr>
            <p:cNvSpPr>
              <a:spLocks noChangeShapeType="1"/>
            </p:cNvSpPr>
            <p:nvPr/>
          </p:nvSpPr>
          <p:spPr bwMode="auto">
            <a:xfrm>
              <a:off x="3009" y="2233"/>
              <a:ext cx="0" cy="160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5" name="Line 11">
              <a:extLst>
                <a:ext uri="{FF2B5EF4-FFF2-40B4-BE49-F238E27FC236}">
                  <a16:creationId xmlns:a16="http://schemas.microsoft.com/office/drawing/2014/main" id="{31FCF37B-7BB4-469E-9857-321ACB70F6D0}"/>
                </a:ext>
              </a:extLst>
            </p:cNvPr>
            <p:cNvSpPr>
              <a:spLocks noChangeShapeType="1"/>
            </p:cNvSpPr>
            <p:nvPr/>
          </p:nvSpPr>
          <p:spPr bwMode="auto">
            <a:xfrm>
              <a:off x="350" y="3848"/>
              <a:ext cx="2671" cy="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96" name="Line 12">
              <a:extLst>
                <a:ext uri="{FF2B5EF4-FFF2-40B4-BE49-F238E27FC236}">
                  <a16:creationId xmlns:a16="http://schemas.microsoft.com/office/drawing/2014/main" id="{55E7E4E8-1289-47EC-AA26-5362368F0E38}"/>
                </a:ext>
              </a:extLst>
            </p:cNvPr>
            <p:cNvSpPr>
              <a:spLocks noChangeShapeType="1"/>
            </p:cNvSpPr>
            <p:nvPr/>
          </p:nvSpPr>
          <p:spPr bwMode="auto">
            <a:xfrm rot="4500000" flipV="1">
              <a:off x="1627" y="1175"/>
              <a:ext cx="1527" cy="1113"/>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6397" name="Group 13">
              <a:extLst>
                <a:ext uri="{FF2B5EF4-FFF2-40B4-BE49-F238E27FC236}">
                  <a16:creationId xmlns:a16="http://schemas.microsoft.com/office/drawing/2014/main" id="{04D1BE39-FF09-435C-829B-996DA5044D2F}"/>
                </a:ext>
              </a:extLst>
            </p:cNvPr>
            <p:cNvGrpSpPr>
              <a:grpSpLocks/>
            </p:cNvGrpSpPr>
            <p:nvPr/>
          </p:nvGrpSpPr>
          <p:grpSpPr bwMode="auto">
            <a:xfrm>
              <a:off x="3312" y="2160"/>
              <a:ext cx="124" cy="611"/>
              <a:chOff x="3696" y="2544"/>
              <a:chExt cx="144" cy="672"/>
            </a:xfrm>
          </p:grpSpPr>
          <p:sp>
            <p:nvSpPr>
              <p:cNvPr id="16444" name="Rectangle 14">
                <a:extLst>
                  <a:ext uri="{FF2B5EF4-FFF2-40B4-BE49-F238E27FC236}">
                    <a16:creationId xmlns:a16="http://schemas.microsoft.com/office/drawing/2014/main" id="{07CE506A-A136-482E-8978-A3C3A717C424}"/>
                  </a:ext>
                </a:extLst>
              </p:cNvPr>
              <p:cNvSpPr>
                <a:spLocks noChangeArrowheads="1"/>
              </p:cNvSpPr>
              <p:nvPr/>
            </p:nvSpPr>
            <p:spPr bwMode="auto">
              <a:xfrm>
                <a:off x="3746" y="2544"/>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45" name="Rectangle 15">
                <a:extLst>
                  <a:ext uri="{FF2B5EF4-FFF2-40B4-BE49-F238E27FC236}">
                    <a16:creationId xmlns:a16="http://schemas.microsoft.com/office/drawing/2014/main" id="{86F3F525-5AD2-46A3-AF5B-53C599CBA493}"/>
                  </a:ext>
                </a:extLst>
              </p:cNvPr>
              <p:cNvSpPr>
                <a:spLocks noChangeArrowheads="1"/>
              </p:cNvSpPr>
              <p:nvPr/>
            </p:nvSpPr>
            <p:spPr bwMode="auto">
              <a:xfrm>
                <a:off x="3746" y="2958"/>
                <a:ext cx="36" cy="122"/>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46" name="Line 16">
                <a:extLst>
                  <a:ext uri="{FF2B5EF4-FFF2-40B4-BE49-F238E27FC236}">
                    <a16:creationId xmlns:a16="http://schemas.microsoft.com/office/drawing/2014/main" id="{D9E2551F-FD5A-4EA9-B5ED-8AAA64615789}"/>
                  </a:ext>
                </a:extLst>
              </p:cNvPr>
              <p:cNvSpPr>
                <a:spLocks noChangeShapeType="1"/>
              </p:cNvSpPr>
              <p:nvPr/>
            </p:nvSpPr>
            <p:spPr bwMode="auto">
              <a:xfrm>
                <a:off x="3746" y="306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7" name="Line 17">
                <a:extLst>
                  <a:ext uri="{FF2B5EF4-FFF2-40B4-BE49-F238E27FC236}">
                    <a16:creationId xmlns:a16="http://schemas.microsoft.com/office/drawing/2014/main" id="{96C9C3C9-7E2F-4154-AB88-C66EB734AE40}"/>
                  </a:ext>
                </a:extLst>
              </p:cNvPr>
              <p:cNvSpPr>
                <a:spLocks noChangeShapeType="1"/>
              </p:cNvSpPr>
              <p:nvPr/>
            </p:nvSpPr>
            <p:spPr bwMode="auto">
              <a:xfrm>
                <a:off x="3764" y="303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8" name="Line 18">
                <a:extLst>
                  <a:ext uri="{FF2B5EF4-FFF2-40B4-BE49-F238E27FC236}">
                    <a16:creationId xmlns:a16="http://schemas.microsoft.com/office/drawing/2014/main" id="{30226CB9-160A-447D-9997-72A769D0DBE3}"/>
                  </a:ext>
                </a:extLst>
              </p:cNvPr>
              <p:cNvSpPr>
                <a:spLocks noChangeShapeType="1"/>
              </p:cNvSpPr>
              <p:nvPr/>
            </p:nvSpPr>
            <p:spPr bwMode="auto">
              <a:xfrm>
                <a:off x="3764" y="300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9" name="Line 19">
                <a:extLst>
                  <a:ext uri="{FF2B5EF4-FFF2-40B4-BE49-F238E27FC236}">
                    <a16:creationId xmlns:a16="http://schemas.microsoft.com/office/drawing/2014/main" id="{1E6CB495-A918-4B2D-8863-55055751F863}"/>
                  </a:ext>
                </a:extLst>
              </p:cNvPr>
              <p:cNvSpPr>
                <a:spLocks noChangeShapeType="1"/>
              </p:cNvSpPr>
              <p:nvPr/>
            </p:nvSpPr>
            <p:spPr bwMode="auto">
              <a:xfrm>
                <a:off x="3764" y="29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0" name="Line 20">
                <a:extLst>
                  <a:ext uri="{FF2B5EF4-FFF2-40B4-BE49-F238E27FC236}">
                    <a16:creationId xmlns:a16="http://schemas.microsoft.com/office/drawing/2014/main" id="{09E37607-BCA6-4BE1-B8D1-61B3795AEF61}"/>
                  </a:ext>
                </a:extLst>
              </p:cNvPr>
              <p:cNvSpPr>
                <a:spLocks noChangeShapeType="1"/>
              </p:cNvSpPr>
              <p:nvPr/>
            </p:nvSpPr>
            <p:spPr bwMode="auto">
              <a:xfrm>
                <a:off x="3764" y="29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1" name="Line 21">
                <a:extLst>
                  <a:ext uri="{FF2B5EF4-FFF2-40B4-BE49-F238E27FC236}">
                    <a16:creationId xmlns:a16="http://schemas.microsoft.com/office/drawing/2014/main" id="{1A03AF59-CD47-493C-91D9-0020C9AB5088}"/>
                  </a:ext>
                </a:extLst>
              </p:cNvPr>
              <p:cNvSpPr>
                <a:spLocks noChangeShapeType="1"/>
              </p:cNvSpPr>
              <p:nvPr/>
            </p:nvSpPr>
            <p:spPr bwMode="auto">
              <a:xfrm>
                <a:off x="3746" y="290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2" name="Line 22">
                <a:extLst>
                  <a:ext uri="{FF2B5EF4-FFF2-40B4-BE49-F238E27FC236}">
                    <a16:creationId xmlns:a16="http://schemas.microsoft.com/office/drawing/2014/main" id="{63ADB853-1697-435C-A5B4-DEC7977F60AF}"/>
                  </a:ext>
                </a:extLst>
              </p:cNvPr>
              <p:cNvSpPr>
                <a:spLocks noChangeShapeType="1"/>
              </p:cNvSpPr>
              <p:nvPr/>
            </p:nvSpPr>
            <p:spPr bwMode="auto">
              <a:xfrm>
                <a:off x="3764" y="28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3" name="Line 23">
                <a:extLst>
                  <a:ext uri="{FF2B5EF4-FFF2-40B4-BE49-F238E27FC236}">
                    <a16:creationId xmlns:a16="http://schemas.microsoft.com/office/drawing/2014/main" id="{3A3E751D-F280-4AC0-AD22-6E9F4DE79D92}"/>
                  </a:ext>
                </a:extLst>
              </p:cNvPr>
              <p:cNvSpPr>
                <a:spLocks noChangeShapeType="1"/>
              </p:cNvSpPr>
              <p:nvPr/>
            </p:nvSpPr>
            <p:spPr bwMode="auto">
              <a:xfrm>
                <a:off x="3764" y="28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4" name="Line 24">
                <a:extLst>
                  <a:ext uri="{FF2B5EF4-FFF2-40B4-BE49-F238E27FC236}">
                    <a16:creationId xmlns:a16="http://schemas.microsoft.com/office/drawing/2014/main" id="{92E053EF-2628-400B-848A-F8498B29A60E}"/>
                  </a:ext>
                </a:extLst>
              </p:cNvPr>
              <p:cNvSpPr>
                <a:spLocks noChangeShapeType="1"/>
              </p:cNvSpPr>
              <p:nvPr/>
            </p:nvSpPr>
            <p:spPr bwMode="auto">
              <a:xfrm>
                <a:off x="3764" y="28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5" name="Line 25">
                <a:extLst>
                  <a:ext uri="{FF2B5EF4-FFF2-40B4-BE49-F238E27FC236}">
                    <a16:creationId xmlns:a16="http://schemas.microsoft.com/office/drawing/2014/main" id="{C5D44B49-141A-467C-B2C1-D663BE8565EA}"/>
                  </a:ext>
                </a:extLst>
              </p:cNvPr>
              <p:cNvSpPr>
                <a:spLocks noChangeShapeType="1"/>
              </p:cNvSpPr>
              <p:nvPr/>
            </p:nvSpPr>
            <p:spPr bwMode="auto">
              <a:xfrm>
                <a:off x="3764" y="27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6" name="Line 26">
                <a:extLst>
                  <a:ext uri="{FF2B5EF4-FFF2-40B4-BE49-F238E27FC236}">
                    <a16:creationId xmlns:a16="http://schemas.microsoft.com/office/drawing/2014/main" id="{1AE0CA61-4F8C-4009-9789-12B762AFCBF2}"/>
                  </a:ext>
                </a:extLst>
              </p:cNvPr>
              <p:cNvSpPr>
                <a:spLocks noChangeShapeType="1"/>
              </p:cNvSpPr>
              <p:nvPr/>
            </p:nvSpPr>
            <p:spPr bwMode="auto">
              <a:xfrm>
                <a:off x="3746" y="273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7" name="Line 27">
                <a:extLst>
                  <a:ext uri="{FF2B5EF4-FFF2-40B4-BE49-F238E27FC236}">
                    <a16:creationId xmlns:a16="http://schemas.microsoft.com/office/drawing/2014/main" id="{43DD8B6D-262D-4E43-BF7E-F8B8CDA374AF}"/>
                  </a:ext>
                </a:extLst>
              </p:cNvPr>
              <p:cNvSpPr>
                <a:spLocks noChangeShapeType="1"/>
              </p:cNvSpPr>
              <p:nvPr/>
            </p:nvSpPr>
            <p:spPr bwMode="auto">
              <a:xfrm>
                <a:off x="3764" y="27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8" name="Line 28">
                <a:extLst>
                  <a:ext uri="{FF2B5EF4-FFF2-40B4-BE49-F238E27FC236}">
                    <a16:creationId xmlns:a16="http://schemas.microsoft.com/office/drawing/2014/main" id="{7A467C20-F2C7-4DCC-B4AA-EB45B1EECE87}"/>
                  </a:ext>
                </a:extLst>
              </p:cNvPr>
              <p:cNvSpPr>
                <a:spLocks noChangeShapeType="1"/>
              </p:cNvSpPr>
              <p:nvPr/>
            </p:nvSpPr>
            <p:spPr bwMode="auto">
              <a:xfrm>
                <a:off x="3764" y="26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59" name="Line 29">
                <a:extLst>
                  <a:ext uri="{FF2B5EF4-FFF2-40B4-BE49-F238E27FC236}">
                    <a16:creationId xmlns:a16="http://schemas.microsoft.com/office/drawing/2014/main" id="{A4B8C8DD-A9A4-4F67-AF38-BEB8AE9442B0}"/>
                  </a:ext>
                </a:extLst>
              </p:cNvPr>
              <p:cNvSpPr>
                <a:spLocks noChangeShapeType="1"/>
              </p:cNvSpPr>
              <p:nvPr/>
            </p:nvSpPr>
            <p:spPr bwMode="auto">
              <a:xfrm>
                <a:off x="3764" y="263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60" name="Line 30">
                <a:extLst>
                  <a:ext uri="{FF2B5EF4-FFF2-40B4-BE49-F238E27FC236}">
                    <a16:creationId xmlns:a16="http://schemas.microsoft.com/office/drawing/2014/main" id="{0F77ABB0-4AEE-4E2D-BF26-CEDB0EEDEEC4}"/>
                  </a:ext>
                </a:extLst>
              </p:cNvPr>
              <p:cNvSpPr>
                <a:spLocks noChangeShapeType="1"/>
              </p:cNvSpPr>
              <p:nvPr/>
            </p:nvSpPr>
            <p:spPr bwMode="auto">
              <a:xfrm>
                <a:off x="3764" y="259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61" name="Line 31">
                <a:extLst>
                  <a:ext uri="{FF2B5EF4-FFF2-40B4-BE49-F238E27FC236}">
                    <a16:creationId xmlns:a16="http://schemas.microsoft.com/office/drawing/2014/main" id="{FC3FDE0F-7833-431F-B733-3DF363324445}"/>
                  </a:ext>
                </a:extLst>
              </p:cNvPr>
              <p:cNvSpPr>
                <a:spLocks noChangeShapeType="1"/>
              </p:cNvSpPr>
              <p:nvPr/>
            </p:nvSpPr>
            <p:spPr bwMode="auto">
              <a:xfrm>
                <a:off x="3746" y="256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62" name="Oval 32">
                <a:extLst>
                  <a:ext uri="{FF2B5EF4-FFF2-40B4-BE49-F238E27FC236}">
                    <a16:creationId xmlns:a16="http://schemas.microsoft.com/office/drawing/2014/main" id="{4E806670-1A31-44E1-9851-D25169687177}"/>
                  </a:ext>
                </a:extLst>
              </p:cNvPr>
              <p:cNvSpPr>
                <a:spLocks noChangeArrowheads="1"/>
              </p:cNvSpPr>
              <p:nvPr/>
            </p:nvSpPr>
            <p:spPr bwMode="auto">
              <a:xfrm>
                <a:off x="3696" y="3081"/>
                <a:ext cx="144" cy="135"/>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16398" name="Rectangle 33">
              <a:extLst>
                <a:ext uri="{FF2B5EF4-FFF2-40B4-BE49-F238E27FC236}">
                  <a16:creationId xmlns:a16="http://schemas.microsoft.com/office/drawing/2014/main" id="{0877DA1E-FB70-40DB-AB12-DD5FAB6D33D2}"/>
                </a:ext>
              </a:extLst>
            </p:cNvPr>
            <p:cNvSpPr>
              <a:spLocks noChangeArrowheads="1"/>
            </p:cNvSpPr>
            <p:nvPr/>
          </p:nvSpPr>
          <p:spPr bwMode="auto">
            <a:xfrm>
              <a:off x="398" y="2241"/>
              <a:ext cx="2584" cy="1600"/>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399" name="AutoShape 34">
              <a:extLst>
                <a:ext uri="{FF2B5EF4-FFF2-40B4-BE49-F238E27FC236}">
                  <a16:creationId xmlns:a16="http://schemas.microsoft.com/office/drawing/2014/main" id="{3B9DFC10-289E-4B33-AA43-A27F99024ADF}"/>
                </a:ext>
              </a:extLst>
            </p:cNvPr>
            <p:cNvSpPr>
              <a:spLocks noChangeArrowheads="1"/>
            </p:cNvSpPr>
            <p:nvPr/>
          </p:nvSpPr>
          <p:spPr bwMode="auto">
            <a:xfrm>
              <a:off x="385" y="1193"/>
              <a:ext cx="2590" cy="1055"/>
            </a:xfrm>
            <a:prstGeom prst="triangle">
              <a:avLst>
                <a:gd name="adj" fmla="val 50000"/>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nvGrpSpPr>
            <p:cNvPr id="16400" name="Group 35">
              <a:extLst>
                <a:ext uri="{FF2B5EF4-FFF2-40B4-BE49-F238E27FC236}">
                  <a16:creationId xmlns:a16="http://schemas.microsoft.com/office/drawing/2014/main" id="{0634D68C-BBB3-4D75-AFB0-3FD4481919FB}"/>
                </a:ext>
              </a:extLst>
            </p:cNvPr>
            <p:cNvGrpSpPr>
              <a:grpSpLocks/>
            </p:cNvGrpSpPr>
            <p:nvPr/>
          </p:nvGrpSpPr>
          <p:grpSpPr bwMode="auto">
            <a:xfrm>
              <a:off x="1383" y="2539"/>
              <a:ext cx="123" cy="611"/>
              <a:chOff x="1680" y="2544"/>
              <a:chExt cx="144" cy="672"/>
            </a:xfrm>
          </p:grpSpPr>
          <p:sp>
            <p:nvSpPr>
              <p:cNvPr id="16425" name="Rectangle 36">
                <a:extLst>
                  <a:ext uri="{FF2B5EF4-FFF2-40B4-BE49-F238E27FC236}">
                    <a16:creationId xmlns:a16="http://schemas.microsoft.com/office/drawing/2014/main" id="{9F316D18-1F00-4B43-8DC0-3F172CB13C83}"/>
                  </a:ext>
                </a:extLst>
              </p:cNvPr>
              <p:cNvSpPr>
                <a:spLocks noChangeArrowheads="1"/>
              </p:cNvSpPr>
              <p:nvPr/>
            </p:nvSpPr>
            <p:spPr bwMode="auto">
              <a:xfrm>
                <a:off x="1730" y="2544"/>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26" name="Rectangle 37">
                <a:extLst>
                  <a:ext uri="{FF2B5EF4-FFF2-40B4-BE49-F238E27FC236}">
                    <a16:creationId xmlns:a16="http://schemas.microsoft.com/office/drawing/2014/main" id="{3B8B87A5-E1BE-474D-96F5-36B5F85F7420}"/>
                  </a:ext>
                </a:extLst>
              </p:cNvPr>
              <p:cNvSpPr>
                <a:spLocks noChangeArrowheads="1"/>
              </p:cNvSpPr>
              <p:nvPr/>
            </p:nvSpPr>
            <p:spPr bwMode="auto">
              <a:xfrm>
                <a:off x="1730" y="2729"/>
                <a:ext cx="36" cy="349"/>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27" name="Line 38">
                <a:extLst>
                  <a:ext uri="{FF2B5EF4-FFF2-40B4-BE49-F238E27FC236}">
                    <a16:creationId xmlns:a16="http://schemas.microsoft.com/office/drawing/2014/main" id="{452C9F3E-7F9C-4C55-82FB-6F65108DBD3D}"/>
                  </a:ext>
                </a:extLst>
              </p:cNvPr>
              <p:cNvSpPr>
                <a:spLocks noChangeShapeType="1"/>
              </p:cNvSpPr>
              <p:nvPr/>
            </p:nvSpPr>
            <p:spPr bwMode="auto">
              <a:xfrm>
                <a:off x="1730" y="306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8" name="Line 39">
                <a:extLst>
                  <a:ext uri="{FF2B5EF4-FFF2-40B4-BE49-F238E27FC236}">
                    <a16:creationId xmlns:a16="http://schemas.microsoft.com/office/drawing/2014/main" id="{2180D690-BD14-47B0-B472-59C9BC126513}"/>
                  </a:ext>
                </a:extLst>
              </p:cNvPr>
              <p:cNvSpPr>
                <a:spLocks noChangeShapeType="1"/>
              </p:cNvSpPr>
              <p:nvPr/>
            </p:nvSpPr>
            <p:spPr bwMode="auto">
              <a:xfrm>
                <a:off x="1748" y="303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9" name="Line 40">
                <a:extLst>
                  <a:ext uri="{FF2B5EF4-FFF2-40B4-BE49-F238E27FC236}">
                    <a16:creationId xmlns:a16="http://schemas.microsoft.com/office/drawing/2014/main" id="{688FF6E1-3B8B-4D3A-BA61-9301A11F7B36}"/>
                  </a:ext>
                </a:extLst>
              </p:cNvPr>
              <p:cNvSpPr>
                <a:spLocks noChangeShapeType="1"/>
              </p:cNvSpPr>
              <p:nvPr/>
            </p:nvSpPr>
            <p:spPr bwMode="auto">
              <a:xfrm>
                <a:off x="1748" y="300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0" name="Line 41">
                <a:extLst>
                  <a:ext uri="{FF2B5EF4-FFF2-40B4-BE49-F238E27FC236}">
                    <a16:creationId xmlns:a16="http://schemas.microsoft.com/office/drawing/2014/main" id="{2E73805A-9634-4D9A-802B-BBCA64B16898}"/>
                  </a:ext>
                </a:extLst>
              </p:cNvPr>
              <p:cNvSpPr>
                <a:spLocks noChangeShapeType="1"/>
              </p:cNvSpPr>
              <p:nvPr/>
            </p:nvSpPr>
            <p:spPr bwMode="auto">
              <a:xfrm>
                <a:off x="1748" y="29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1" name="Line 42">
                <a:extLst>
                  <a:ext uri="{FF2B5EF4-FFF2-40B4-BE49-F238E27FC236}">
                    <a16:creationId xmlns:a16="http://schemas.microsoft.com/office/drawing/2014/main" id="{3B1F8AF0-895F-4EFE-B6DF-2D1B6F6C23DB}"/>
                  </a:ext>
                </a:extLst>
              </p:cNvPr>
              <p:cNvSpPr>
                <a:spLocks noChangeShapeType="1"/>
              </p:cNvSpPr>
              <p:nvPr/>
            </p:nvSpPr>
            <p:spPr bwMode="auto">
              <a:xfrm>
                <a:off x="1748" y="29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2" name="Line 43">
                <a:extLst>
                  <a:ext uri="{FF2B5EF4-FFF2-40B4-BE49-F238E27FC236}">
                    <a16:creationId xmlns:a16="http://schemas.microsoft.com/office/drawing/2014/main" id="{179552CD-AFB6-403A-BB53-3B10415DA1FE}"/>
                  </a:ext>
                </a:extLst>
              </p:cNvPr>
              <p:cNvSpPr>
                <a:spLocks noChangeShapeType="1"/>
              </p:cNvSpPr>
              <p:nvPr/>
            </p:nvSpPr>
            <p:spPr bwMode="auto">
              <a:xfrm>
                <a:off x="1730" y="290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3" name="Line 44">
                <a:extLst>
                  <a:ext uri="{FF2B5EF4-FFF2-40B4-BE49-F238E27FC236}">
                    <a16:creationId xmlns:a16="http://schemas.microsoft.com/office/drawing/2014/main" id="{D1FE7878-0C9C-4A28-913A-AE98BF70405E}"/>
                  </a:ext>
                </a:extLst>
              </p:cNvPr>
              <p:cNvSpPr>
                <a:spLocks noChangeShapeType="1"/>
              </p:cNvSpPr>
              <p:nvPr/>
            </p:nvSpPr>
            <p:spPr bwMode="auto">
              <a:xfrm>
                <a:off x="1748" y="28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4" name="Line 45">
                <a:extLst>
                  <a:ext uri="{FF2B5EF4-FFF2-40B4-BE49-F238E27FC236}">
                    <a16:creationId xmlns:a16="http://schemas.microsoft.com/office/drawing/2014/main" id="{B56D16F2-56E9-4B6E-AB59-B978849FA8CB}"/>
                  </a:ext>
                </a:extLst>
              </p:cNvPr>
              <p:cNvSpPr>
                <a:spLocks noChangeShapeType="1"/>
              </p:cNvSpPr>
              <p:nvPr/>
            </p:nvSpPr>
            <p:spPr bwMode="auto">
              <a:xfrm>
                <a:off x="1748" y="28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5" name="Line 46">
                <a:extLst>
                  <a:ext uri="{FF2B5EF4-FFF2-40B4-BE49-F238E27FC236}">
                    <a16:creationId xmlns:a16="http://schemas.microsoft.com/office/drawing/2014/main" id="{AF90A6A1-B233-41A0-8467-701A0B153D3F}"/>
                  </a:ext>
                </a:extLst>
              </p:cNvPr>
              <p:cNvSpPr>
                <a:spLocks noChangeShapeType="1"/>
              </p:cNvSpPr>
              <p:nvPr/>
            </p:nvSpPr>
            <p:spPr bwMode="auto">
              <a:xfrm>
                <a:off x="1748" y="28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6" name="Line 47">
                <a:extLst>
                  <a:ext uri="{FF2B5EF4-FFF2-40B4-BE49-F238E27FC236}">
                    <a16:creationId xmlns:a16="http://schemas.microsoft.com/office/drawing/2014/main" id="{5853B070-B4DD-493D-8636-41B36EDC081F}"/>
                  </a:ext>
                </a:extLst>
              </p:cNvPr>
              <p:cNvSpPr>
                <a:spLocks noChangeShapeType="1"/>
              </p:cNvSpPr>
              <p:nvPr/>
            </p:nvSpPr>
            <p:spPr bwMode="auto">
              <a:xfrm>
                <a:off x="1748" y="27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7" name="Line 48">
                <a:extLst>
                  <a:ext uri="{FF2B5EF4-FFF2-40B4-BE49-F238E27FC236}">
                    <a16:creationId xmlns:a16="http://schemas.microsoft.com/office/drawing/2014/main" id="{A5A6E394-EA15-43BF-956C-268159DCE066}"/>
                  </a:ext>
                </a:extLst>
              </p:cNvPr>
              <p:cNvSpPr>
                <a:spLocks noChangeShapeType="1"/>
              </p:cNvSpPr>
              <p:nvPr/>
            </p:nvSpPr>
            <p:spPr bwMode="auto">
              <a:xfrm>
                <a:off x="1730" y="273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8" name="Line 49">
                <a:extLst>
                  <a:ext uri="{FF2B5EF4-FFF2-40B4-BE49-F238E27FC236}">
                    <a16:creationId xmlns:a16="http://schemas.microsoft.com/office/drawing/2014/main" id="{12AA1E72-AA24-4B70-BFC9-F08D93601FA0}"/>
                  </a:ext>
                </a:extLst>
              </p:cNvPr>
              <p:cNvSpPr>
                <a:spLocks noChangeShapeType="1"/>
              </p:cNvSpPr>
              <p:nvPr/>
            </p:nvSpPr>
            <p:spPr bwMode="auto">
              <a:xfrm>
                <a:off x="1748" y="27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39" name="Line 50">
                <a:extLst>
                  <a:ext uri="{FF2B5EF4-FFF2-40B4-BE49-F238E27FC236}">
                    <a16:creationId xmlns:a16="http://schemas.microsoft.com/office/drawing/2014/main" id="{694E38E5-9F65-432E-877B-12547E4A9AC2}"/>
                  </a:ext>
                </a:extLst>
              </p:cNvPr>
              <p:cNvSpPr>
                <a:spLocks noChangeShapeType="1"/>
              </p:cNvSpPr>
              <p:nvPr/>
            </p:nvSpPr>
            <p:spPr bwMode="auto">
              <a:xfrm>
                <a:off x="1748" y="26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0" name="Line 51">
                <a:extLst>
                  <a:ext uri="{FF2B5EF4-FFF2-40B4-BE49-F238E27FC236}">
                    <a16:creationId xmlns:a16="http://schemas.microsoft.com/office/drawing/2014/main" id="{7DFB7B2E-263B-42CF-A575-BA2A9BBFE4A7}"/>
                  </a:ext>
                </a:extLst>
              </p:cNvPr>
              <p:cNvSpPr>
                <a:spLocks noChangeShapeType="1"/>
              </p:cNvSpPr>
              <p:nvPr/>
            </p:nvSpPr>
            <p:spPr bwMode="auto">
              <a:xfrm>
                <a:off x="1748" y="263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1" name="Line 52">
                <a:extLst>
                  <a:ext uri="{FF2B5EF4-FFF2-40B4-BE49-F238E27FC236}">
                    <a16:creationId xmlns:a16="http://schemas.microsoft.com/office/drawing/2014/main" id="{3D76AB0F-064A-4BF7-A0FF-955ECE02E66B}"/>
                  </a:ext>
                </a:extLst>
              </p:cNvPr>
              <p:cNvSpPr>
                <a:spLocks noChangeShapeType="1"/>
              </p:cNvSpPr>
              <p:nvPr/>
            </p:nvSpPr>
            <p:spPr bwMode="auto">
              <a:xfrm>
                <a:off x="1748" y="259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2" name="Line 53">
                <a:extLst>
                  <a:ext uri="{FF2B5EF4-FFF2-40B4-BE49-F238E27FC236}">
                    <a16:creationId xmlns:a16="http://schemas.microsoft.com/office/drawing/2014/main" id="{8BD811FA-1DEF-4CC6-840D-50BB58EDA6D8}"/>
                  </a:ext>
                </a:extLst>
              </p:cNvPr>
              <p:cNvSpPr>
                <a:spLocks noChangeShapeType="1"/>
              </p:cNvSpPr>
              <p:nvPr/>
            </p:nvSpPr>
            <p:spPr bwMode="auto">
              <a:xfrm>
                <a:off x="1730" y="256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3" name="Oval 54">
                <a:extLst>
                  <a:ext uri="{FF2B5EF4-FFF2-40B4-BE49-F238E27FC236}">
                    <a16:creationId xmlns:a16="http://schemas.microsoft.com/office/drawing/2014/main" id="{2AB5B070-34F1-4408-AA7D-410D8EDA9BE9}"/>
                  </a:ext>
                </a:extLst>
              </p:cNvPr>
              <p:cNvSpPr>
                <a:spLocks noChangeArrowheads="1"/>
              </p:cNvSpPr>
              <p:nvPr/>
            </p:nvSpPr>
            <p:spPr bwMode="auto">
              <a:xfrm>
                <a:off x="1680" y="3081"/>
                <a:ext cx="144" cy="135"/>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16401" name="Text Box 82">
              <a:extLst>
                <a:ext uri="{FF2B5EF4-FFF2-40B4-BE49-F238E27FC236}">
                  <a16:creationId xmlns:a16="http://schemas.microsoft.com/office/drawing/2014/main" id="{FE0BF834-95B3-4FBD-9D60-5BC9F0419DFB}"/>
                </a:ext>
              </a:extLst>
            </p:cNvPr>
            <p:cNvSpPr txBox="1">
              <a:spLocks noChangeArrowheads="1"/>
            </p:cNvSpPr>
            <p:nvPr/>
          </p:nvSpPr>
          <p:spPr bwMode="auto">
            <a:xfrm>
              <a:off x="975" y="2253"/>
              <a:ext cx="912"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a:solidFill>
                    <a:schemeClr val="tx1"/>
                  </a:solidFill>
                  <a:latin typeface="Tahoma" panose="020B0604030504040204" pitchFamily="34" charset="0"/>
                </a:rPr>
                <a:t>Ti=20°C</a:t>
              </a:r>
            </a:p>
          </p:txBody>
        </p:sp>
        <p:sp>
          <p:nvSpPr>
            <p:cNvPr id="16402" name="Text Box 84">
              <a:extLst>
                <a:ext uri="{FF2B5EF4-FFF2-40B4-BE49-F238E27FC236}">
                  <a16:creationId xmlns:a16="http://schemas.microsoft.com/office/drawing/2014/main" id="{F250AB6F-92AD-4137-8D36-B01DFBD9CEAD}"/>
                </a:ext>
              </a:extLst>
            </p:cNvPr>
            <p:cNvSpPr txBox="1">
              <a:spLocks noChangeArrowheads="1"/>
            </p:cNvSpPr>
            <p:nvPr/>
          </p:nvSpPr>
          <p:spPr bwMode="auto">
            <a:xfrm>
              <a:off x="2976" y="1822"/>
              <a:ext cx="912"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a:solidFill>
                    <a:schemeClr val="bg1"/>
                  </a:solidFill>
                  <a:latin typeface="Tahoma" panose="020B0604030504040204" pitchFamily="34" charset="0"/>
                </a:rPr>
                <a:t>Td=0°C</a:t>
              </a:r>
            </a:p>
          </p:txBody>
        </p:sp>
        <p:grpSp>
          <p:nvGrpSpPr>
            <p:cNvPr id="16403" name="Group 108">
              <a:extLst>
                <a:ext uri="{FF2B5EF4-FFF2-40B4-BE49-F238E27FC236}">
                  <a16:creationId xmlns:a16="http://schemas.microsoft.com/office/drawing/2014/main" id="{BA4F5828-7A2A-4280-9B38-C493B428B788}"/>
                </a:ext>
              </a:extLst>
            </p:cNvPr>
            <p:cNvGrpSpPr>
              <a:grpSpLocks/>
            </p:cNvGrpSpPr>
            <p:nvPr/>
          </p:nvGrpSpPr>
          <p:grpSpPr bwMode="auto">
            <a:xfrm>
              <a:off x="2789" y="3091"/>
              <a:ext cx="123" cy="611"/>
              <a:chOff x="2744" y="2856"/>
              <a:chExt cx="123" cy="611"/>
            </a:xfrm>
          </p:grpSpPr>
          <p:sp>
            <p:nvSpPr>
              <p:cNvPr id="16406" name="Rectangle 86">
                <a:extLst>
                  <a:ext uri="{FF2B5EF4-FFF2-40B4-BE49-F238E27FC236}">
                    <a16:creationId xmlns:a16="http://schemas.microsoft.com/office/drawing/2014/main" id="{150FC335-DDF3-4598-8E43-676813B4C731}"/>
                  </a:ext>
                </a:extLst>
              </p:cNvPr>
              <p:cNvSpPr>
                <a:spLocks noChangeArrowheads="1"/>
              </p:cNvSpPr>
              <p:nvPr/>
            </p:nvSpPr>
            <p:spPr bwMode="auto">
              <a:xfrm>
                <a:off x="2787" y="2856"/>
                <a:ext cx="30" cy="519"/>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07" name="Rectangle 87">
                <a:extLst>
                  <a:ext uri="{FF2B5EF4-FFF2-40B4-BE49-F238E27FC236}">
                    <a16:creationId xmlns:a16="http://schemas.microsoft.com/office/drawing/2014/main" id="{11140897-C75D-4F7F-9EFF-CC55B09CE948}"/>
                  </a:ext>
                </a:extLst>
              </p:cNvPr>
              <p:cNvSpPr>
                <a:spLocks noChangeArrowheads="1"/>
              </p:cNvSpPr>
              <p:nvPr/>
            </p:nvSpPr>
            <p:spPr bwMode="auto">
              <a:xfrm>
                <a:off x="2787" y="3068"/>
                <a:ext cx="30" cy="272"/>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6408" name="Line 88">
                <a:extLst>
                  <a:ext uri="{FF2B5EF4-FFF2-40B4-BE49-F238E27FC236}">
                    <a16:creationId xmlns:a16="http://schemas.microsoft.com/office/drawing/2014/main" id="{0E64992E-71C1-44D2-9508-DEF6AD81D750}"/>
                  </a:ext>
                </a:extLst>
              </p:cNvPr>
              <p:cNvSpPr>
                <a:spLocks noChangeShapeType="1"/>
              </p:cNvSpPr>
              <p:nvPr/>
            </p:nvSpPr>
            <p:spPr bwMode="auto">
              <a:xfrm>
                <a:off x="2787" y="3333"/>
                <a:ext cx="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9" name="Line 89">
                <a:extLst>
                  <a:ext uri="{FF2B5EF4-FFF2-40B4-BE49-F238E27FC236}">
                    <a16:creationId xmlns:a16="http://schemas.microsoft.com/office/drawing/2014/main" id="{0028BCB8-89BE-4933-AB26-10D25B563398}"/>
                  </a:ext>
                </a:extLst>
              </p:cNvPr>
              <p:cNvSpPr>
                <a:spLocks noChangeShapeType="1"/>
              </p:cNvSpPr>
              <p:nvPr/>
            </p:nvSpPr>
            <p:spPr bwMode="auto">
              <a:xfrm>
                <a:off x="2802" y="3303"/>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0" name="Line 90">
                <a:extLst>
                  <a:ext uri="{FF2B5EF4-FFF2-40B4-BE49-F238E27FC236}">
                    <a16:creationId xmlns:a16="http://schemas.microsoft.com/office/drawing/2014/main" id="{4F988271-8BC8-4C3B-B4B0-55E42DA7A61B}"/>
                  </a:ext>
                </a:extLst>
              </p:cNvPr>
              <p:cNvSpPr>
                <a:spLocks noChangeShapeType="1"/>
              </p:cNvSpPr>
              <p:nvPr/>
            </p:nvSpPr>
            <p:spPr bwMode="auto">
              <a:xfrm>
                <a:off x="2802" y="3272"/>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1" name="Line 91">
                <a:extLst>
                  <a:ext uri="{FF2B5EF4-FFF2-40B4-BE49-F238E27FC236}">
                    <a16:creationId xmlns:a16="http://schemas.microsoft.com/office/drawing/2014/main" id="{6A87FBE1-D5DB-4A72-B3D6-1B5F210EAA9E}"/>
                  </a:ext>
                </a:extLst>
              </p:cNvPr>
              <p:cNvSpPr>
                <a:spLocks noChangeShapeType="1"/>
              </p:cNvSpPr>
              <p:nvPr/>
            </p:nvSpPr>
            <p:spPr bwMode="auto">
              <a:xfrm>
                <a:off x="2802" y="3242"/>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2" name="Line 92">
                <a:extLst>
                  <a:ext uri="{FF2B5EF4-FFF2-40B4-BE49-F238E27FC236}">
                    <a16:creationId xmlns:a16="http://schemas.microsoft.com/office/drawing/2014/main" id="{2D516AD2-603A-4749-B6B1-2F26EFE049CE}"/>
                  </a:ext>
                </a:extLst>
              </p:cNvPr>
              <p:cNvSpPr>
                <a:spLocks noChangeShapeType="1"/>
              </p:cNvSpPr>
              <p:nvPr/>
            </p:nvSpPr>
            <p:spPr bwMode="auto">
              <a:xfrm>
                <a:off x="2802" y="3211"/>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3" name="Line 93">
                <a:extLst>
                  <a:ext uri="{FF2B5EF4-FFF2-40B4-BE49-F238E27FC236}">
                    <a16:creationId xmlns:a16="http://schemas.microsoft.com/office/drawing/2014/main" id="{B73E642E-D6CC-4838-86EF-DC98CF283653}"/>
                  </a:ext>
                </a:extLst>
              </p:cNvPr>
              <p:cNvSpPr>
                <a:spLocks noChangeShapeType="1"/>
              </p:cNvSpPr>
              <p:nvPr/>
            </p:nvSpPr>
            <p:spPr bwMode="auto">
              <a:xfrm>
                <a:off x="2787" y="3181"/>
                <a:ext cx="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4" name="Line 94">
                <a:extLst>
                  <a:ext uri="{FF2B5EF4-FFF2-40B4-BE49-F238E27FC236}">
                    <a16:creationId xmlns:a16="http://schemas.microsoft.com/office/drawing/2014/main" id="{98965D28-9F4F-4079-BF44-8B1F41957E31}"/>
                  </a:ext>
                </a:extLst>
              </p:cNvPr>
              <p:cNvSpPr>
                <a:spLocks noChangeShapeType="1"/>
              </p:cNvSpPr>
              <p:nvPr/>
            </p:nvSpPr>
            <p:spPr bwMode="auto">
              <a:xfrm>
                <a:off x="2802" y="3151"/>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5" name="Line 95">
                <a:extLst>
                  <a:ext uri="{FF2B5EF4-FFF2-40B4-BE49-F238E27FC236}">
                    <a16:creationId xmlns:a16="http://schemas.microsoft.com/office/drawing/2014/main" id="{C59AEE5C-2DC7-4A3D-86C4-B6B06855577A}"/>
                  </a:ext>
                </a:extLst>
              </p:cNvPr>
              <p:cNvSpPr>
                <a:spLocks noChangeShapeType="1"/>
              </p:cNvSpPr>
              <p:nvPr/>
            </p:nvSpPr>
            <p:spPr bwMode="auto">
              <a:xfrm>
                <a:off x="2802" y="3120"/>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6" name="Line 96">
                <a:extLst>
                  <a:ext uri="{FF2B5EF4-FFF2-40B4-BE49-F238E27FC236}">
                    <a16:creationId xmlns:a16="http://schemas.microsoft.com/office/drawing/2014/main" id="{5E6FF08B-2F69-4C43-82BA-83FFA2B0E85C}"/>
                  </a:ext>
                </a:extLst>
              </p:cNvPr>
              <p:cNvSpPr>
                <a:spLocks noChangeShapeType="1"/>
              </p:cNvSpPr>
              <p:nvPr/>
            </p:nvSpPr>
            <p:spPr bwMode="auto">
              <a:xfrm>
                <a:off x="2802" y="3089"/>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7" name="Line 97">
                <a:extLst>
                  <a:ext uri="{FF2B5EF4-FFF2-40B4-BE49-F238E27FC236}">
                    <a16:creationId xmlns:a16="http://schemas.microsoft.com/office/drawing/2014/main" id="{AB6957BB-C6E3-460F-94BE-AA6DD27BB0B6}"/>
                  </a:ext>
                </a:extLst>
              </p:cNvPr>
              <p:cNvSpPr>
                <a:spLocks noChangeShapeType="1"/>
              </p:cNvSpPr>
              <p:nvPr/>
            </p:nvSpPr>
            <p:spPr bwMode="auto">
              <a:xfrm>
                <a:off x="2802" y="3058"/>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8" name="Line 98">
                <a:extLst>
                  <a:ext uri="{FF2B5EF4-FFF2-40B4-BE49-F238E27FC236}">
                    <a16:creationId xmlns:a16="http://schemas.microsoft.com/office/drawing/2014/main" id="{69A507F4-5D30-4FA0-A0D3-AD1905CA0FA2}"/>
                  </a:ext>
                </a:extLst>
              </p:cNvPr>
              <p:cNvSpPr>
                <a:spLocks noChangeShapeType="1"/>
              </p:cNvSpPr>
              <p:nvPr/>
            </p:nvSpPr>
            <p:spPr bwMode="auto">
              <a:xfrm>
                <a:off x="2787" y="3028"/>
                <a:ext cx="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19" name="Line 99">
                <a:extLst>
                  <a:ext uri="{FF2B5EF4-FFF2-40B4-BE49-F238E27FC236}">
                    <a16:creationId xmlns:a16="http://schemas.microsoft.com/office/drawing/2014/main" id="{6FB87354-5496-4025-B498-9FCE65D7A9CA}"/>
                  </a:ext>
                </a:extLst>
              </p:cNvPr>
              <p:cNvSpPr>
                <a:spLocks noChangeShapeType="1"/>
              </p:cNvSpPr>
              <p:nvPr/>
            </p:nvSpPr>
            <p:spPr bwMode="auto">
              <a:xfrm>
                <a:off x="2802" y="2998"/>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0" name="Line 100">
                <a:extLst>
                  <a:ext uri="{FF2B5EF4-FFF2-40B4-BE49-F238E27FC236}">
                    <a16:creationId xmlns:a16="http://schemas.microsoft.com/office/drawing/2014/main" id="{5AD62578-01E9-4EAD-9085-C8698B754E34}"/>
                  </a:ext>
                </a:extLst>
              </p:cNvPr>
              <p:cNvSpPr>
                <a:spLocks noChangeShapeType="1"/>
              </p:cNvSpPr>
              <p:nvPr/>
            </p:nvSpPr>
            <p:spPr bwMode="auto">
              <a:xfrm>
                <a:off x="2802" y="2967"/>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1" name="Line 101">
                <a:extLst>
                  <a:ext uri="{FF2B5EF4-FFF2-40B4-BE49-F238E27FC236}">
                    <a16:creationId xmlns:a16="http://schemas.microsoft.com/office/drawing/2014/main" id="{BEA50E36-59B7-4C13-9CF5-C6F962C5DB0F}"/>
                  </a:ext>
                </a:extLst>
              </p:cNvPr>
              <p:cNvSpPr>
                <a:spLocks noChangeShapeType="1"/>
              </p:cNvSpPr>
              <p:nvPr/>
            </p:nvSpPr>
            <p:spPr bwMode="auto">
              <a:xfrm>
                <a:off x="2802" y="2936"/>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2" name="Line 102">
                <a:extLst>
                  <a:ext uri="{FF2B5EF4-FFF2-40B4-BE49-F238E27FC236}">
                    <a16:creationId xmlns:a16="http://schemas.microsoft.com/office/drawing/2014/main" id="{2F93DC1E-053A-41A6-8E71-FC4AF5723A8B}"/>
                  </a:ext>
                </a:extLst>
              </p:cNvPr>
              <p:cNvSpPr>
                <a:spLocks noChangeShapeType="1"/>
              </p:cNvSpPr>
              <p:nvPr/>
            </p:nvSpPr>
            <p:spPr bwMode="auto">
              <a:xfrm>
                <a:off x="2802" y="2905"/>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3" name="Line 103">
                <a:extLst>
                  <a:ext uri="{FF2B5EF4-FFF2-40B4-BE49-F238E27FC236}">
                    <a16:creationId xmlns:a16="http://schemas.microsoft.com/office/drawing/2014/main" id="{2DCBFCC9-283C-4103-978C-CA9836025AE1}"/>
                  </a:ext>
                </a:extLst>
              </p:cNvPr>
              <p:cNvSpPr>
                <a:spLocks noChangeShapeType="1"/>
              </p:cNvSpPr>
              <p:nvPr/>
            </p:nvSpPr>
            <p:spPr bwMode="auto">
              <a:xfrm>
                <a:off x="2787" y="2875"/>
                <a:ext cx="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24" name="Oval 104">
                <a:extLst>
                  <a:ext uri="{FF2B5EF4-FFF2-40B4-BE49-F238E27FC236}">
                    <a16:creationId xmlns:a16="http://schemas.microsoft.com/office/drawing/2014/main" id="{D8964AD3-1C88-43C7-A19D-C2D33AE9916A}"/>
                  </a:ext>
                </a:extLst>
              </p:cNvPr>
              <p:cNvSpPr>
                <a:spLocks noChangeArrowheads="1"/>
              </p:cNvSpPr>
              <p:nvPr/>
            </p:nvSpPr>
            <p:spPr bwMode="auto">
              <a:xfrm>
                <a:off x="2744" y="3344"/>
                <a:ext cx="123" cy="123"/>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16404" name="Text Box 105">
              <a:extLst>
                <a:ext uri="{FF2B5EF4-FFF2-40B4-BE49-F238E27FC236}">
                  <a16:creationId xmlns:a16="http://schemas.microsoft.com/office/drawing/2014/main" id="{D5FBF71E-D722-41E5-82AB-A451C6EC1352}"/>
                </a:ext>
              </a:extLst>
            </p:cNvPr>
            <p:cNvSpPr txBox="1">
              <a:spLocks noChangeArrowheads="1"/>
            </p:cNvSpPr>
            <p:nvPr/>
          </p:nvSpPr>
          <p:spPr bwMode="auto">
            <a:xfrm>
              <a:off x="1745" y="2567"/>
              <a:ext cx="999"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a:solidFill>
                    <a:schemeClr val="tx1"/>
                  </a:solidFill>
                  <a:latin typeface="Tahoma" panose="020B0604030504040204" pitchFamily="34" charset="0"/>
                </a:rPr>
                <a:t>Tyi</a:t>
              </a:r>
              <a:r>
                <a:rPr lang="tr-TR" altLang="tr-TR" sz="1800" b="1">
                  <a:solidFill>
                    <a:schemeClr val="tx1"/>
                  </a:solidFill>
                  <a:latin typeface="Tahoma" panose="020B0604030504040204" pitchFamily="34" charset="0"/>
                  <a:cs typeface="Tahoma" panose="020B0604030504040204" pitchFamily="34" charset="0"/>
                </a:rPr>
                <a:t>≥</a:t>
              </a:r>
              <a:r>
                <a:rPr lang="tr-TR" altLang="tr-TR" sz="1800" b="1">
                  <a:solidFill>
                    <a:schemeClr val="tx1"/>
                  </a:solidFill>
                  <a:latin typeface="Tahoma" panose="020B0604030504040204" pitchFamily="34" charset="0"/>
                </a:rPr>
                <a:t>17°C</a:t>
              </a:r>
            </a:p>
          </p:txBody>
        </p:sp>
        <p:cxnSp>
          <p:nvCxnSpPr>
            <p:cNvPr id="16405" name="AutoShape 107">
              <a:extLst>
                <a:ext uri="{FF2B5EF4-FFF2-40B4-BE49-F238E27FC236}">
                  <a16:creationId xmlns:a16="http://schemas.microsoft.com/office/drawing/2014/main" id="{391F3B8B-2981-4941-99BF-0DFD7EF2C69D}"/>
                </a:ext>
              </a:extLst>
            </p:cNvPr>
            <p:cNvCxnSpPr>
              <a:cxnSpLocks noChangeShapeType="1"/>
              <a:stCxn id="16404" idx="2"/>
              <a:endCxn id="16398" idx="3"/>
            </p:cNvCxnSpPr>
            <p:nvPr/>
          </p:nvCxnSpPr>
          <p:spPr bwMode="auto">
            <a:xfrm rot="16200000" flipH="1">
              <a:off x="2512" y="2570"/>
              <a:ext cx="204" cy="737"/>
            </a:xfrm>
            <a:prstGeom prst="bentConnector4">
              <a:avLst>
                <a:gd name="adj1" fmla="val 251468"/>
                <a:gd name="adj2" fmla="val 50880"/>
              </a:avLst>
            </a:prstGeom>
            <a:noFill/>
            <a:ln w="25400">
              <a:solidFill>
                <a:schemeClr val="tx1"/>
              </a:solidFill>
              <a:miter lim="800000"/>
              <a:headEnd/>
              <a:tailEnd type="triangle" w="med" len="lg"/>
            </a:ln>
            <a:extLst>
              <a:ext uri="{909E8E84-426E-40DD-AFC4-6F175D3DCCD1}">
                <a14:hiddenFill xmlns:a14="http://schemas.microsoft.com/office/drawing/2010/main">
                  <a:noFill/>
                </a14:hiddenFill>
              </a:ext>
            </a:extLst>
          </p:spPr>
        </p:cxnSp>
      </p:grpSp>
      <p:sp>
        <p:nvSpPr>
          <p:cNvPr id="16390" name="Text Box 111">
            <a:extLst>
              <a:ext uri="{FF2B5EF4-FFF2-40B4-BE49-F238E27FC236}">
                <a16:creationId xmlns:a16="http://schemas.microsoft.com/office/drawing/2014/main" id="{A4F6E5F4-8F68-408A-9775-A1BAB2D124F7}"/>
              </a:ext>
            </a:extLst>
          </p:cNvPr>
          <p:cNvSpPr txBox="1">
            <a:spLocks noChangeArrowheads="1"/>
          </p:cNvSpPr>
          <p:nvPr/>
        </p:nvSpPr>
        <p:spPr bwMode="auto">
          <a:xfrm>
            <a:off x="7202577" y="3231994"/>
            <a:ext cx="4479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dirty="0"/>
              <a:t>Bilgi:</a:t>
            </a:r>
            <a:r>
              <a:rPr lang="tr-TR" altLang="tr-TR" sz="1800" dirty="0"/>
              <a:t> Konfor koşullarının sağlanabilmesi için; iç ortam sıcaklığı ile iç yüzey sıcaklığı arasındaki sıcaklık farkının 2-3°C’yi aşmaması gerekir.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3D58288-29BC-4F36-894A-36A394E7DEF6}"/>
              </a:ext>
            </a:extLst>
          </p:cNvPr>
          <p:cNvSpPr>
            <a:spLocks noGrp="1" noChangeArrowheads="1"/>
          </p:cNvSpPr>
          <p:nvPr>
            <p:ph type="body" idx="1"/>
          </p:nvPr>
        </p:nvSpPr>
        <p:spPr>
          <a:xfrm>
            <a:off x="1627187" y="1300955"/>
            <a:ext cx="8458200" cy="2272508"/>
          </a:xfrm>
        </p:spPr>
        <p:txBody>
          <a:bodyPr/>
          <a:lstStyle/>
          <a:p>
            <a:pPr marL="0" indent="0">
              <a:spcBef>
                <a:spcPct val="0"/>
              </a:spcBef>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 Eğimli ve Teras Çatılara, </a:t>
            </a:r>
          </a:p>
          <a:p>
            <a:pPr marL="0" indent="0">
              <a:spcBef>
                <a:spcPct val="0"/>
              </a:spcBef>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 Dışa veya garaj, depo gibi kullanılmayan bölümlere bakan duvarlara, </a:t>
            </a:r>
          </a:p>
          <a:p>
            <a:pPr marL="0" indent="0">
              <a:spcBef>
                <a:spcPct val="0"/>
              </a:spcBef>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 Toprak veya içerisinde yaşanmayan mahaller daireleri ayıran döşemelere </a:t>
            </a:r>
          </a:p>
          <a:p>
            <a:pPr marL="0" indent="0">
              <a:spcBef>
                <a:spcPct val="0"/>
              </a:spcBef>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 Tesisat boruları ile havalandırma kanallarına yapılır. </a:t>
            </a:r>
            <a:endParaRPr lang="en-US" altLang="tr-TR" sz="2400" dirty="0">
              <a:latin typeface="Arial" panose="020B0604020202020204" pitchFamily="34" charset="0"/>
              <a:cs typeface="Arial" panose="020B0604020202020204" pitchFamily="34" charset="0"/>
            </a:endParaRPr>
          </a:p>
        </p:txBody>
      </p:sp>
      <p:sp>
        <p:nvSpPr>
          <p:cNvPr id="17411" name="Rectangle 3">
            <a:extLst>
              <a:ext uri="{FF2B5EF4-FFF2-40B4-BE49-F238E27FC236}">
                <a16:creationId xmlns:a16="http://schemas.microsoft.com/office/drawing/2014/main" id="{143571ED-44FA-449A-A269-3349A7505A96}"/>
              </a:ext>
            </a:extLst>
          </p:cNvPr>
          <p:cNvSpPr>
            <a:spLocks noGrp="1" noChangeArrowheads="1"/>
          </p:cNvSpPr>
          <p:nvPr>
            <p:ph type="title"/>
          </p:nvPr>
        </p:nvSpPr>
        <p:spPr>
          <a:xfrm>
            <a:off x="1520032" y="798512"/>
            <a:ext cx="8439150" cy="365125"/>
          </a:xfrm>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Uygulama Alanları</a:t>
            </a:r>
          </a:p>
        </p:txBody>
      </p:sp>
      <p:pic>
        <p:nvPicPr>
          <p:cNvPr id="17412" name="Picture 4" descr="cam">
            <a:extLst>
              <a:ext uri="{FF2B5EF4-FFF2-40B4-BE49-F238E27FC236}">
                <a16:creationId xmlns:a16="http://schemas.microsoft.com/office/drawing/2014/main" id="{6B1AB402-10C4-4FE0-858A-EAD7B97CD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3716338"/>
            <a:ext cx="23622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cam1">
            <a:extLst>
              <a:ext uri="{FF2B5EF4-FFF2-40B4-BE49-F238E27FC236}">
                <a16:creationId xmlns:a16="http://schemas.microsoft.com/office/drawing/2014/main" id="{4A6FA9DF-D830-4DD9-8279-BCE3F523A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9" y="3721101"/>
            <a:ext cx="23447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a:extLst>
              <a:ext uri="{FF2B5EF4-FFF2-40B4-BE49-F238E27FC236}">
                <a16:creationId xmlns:a16="http://schemas.microsoft.com/office/drawing/2014/main" id="{29350395-9FE7-4462-A6A7-175D971B158A}"/>
              </a:ext>
            </a:extLst>
          </p:cNvPr>
          <p:cNvSpPr>
            <a:spLocks noChangeArrowheads="1"/>
          </p:cNvSpPr>
          <p:nvPr/>
        </p:nvSpPr>
        <p:spPr bwMode="auto">
          <a:xfrm>
            <a:off x="6961188" y="3573463"/>
            <a:ext cx="474974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0"/>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n"/>
            </a:pPr>
            <a:r>
              <a:rPr lang="tr-TR" altLang="tr-TR" sz="2400" dirty="0"/>
              <a:t> Pencerelerden olan ısı kayıp ve kazançları, kaplamalı cam ve yalıtımlı doğrama kullanarak azaltılarak enerji tasarrufu sağlanır. </a:t>
            </a:r>
            <a:endParaRPr lang="en-US" altLang="tr-T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B9F6EFF-9588-421E-9783-561316779B94}"/>
              </a:ext>
            </a:extLst>
          </p:cNvPr>
          <p:cNvSpPr>
            <a:spLocks noGrp="1" noChangeArrowheads="1"/>
          </p:cNvSpPr>
          <p:nvPr>
            <p:ph type="title"/>
          </p:nvPr>
        </p:nvSpPr>
        <p:spPr>
          <a:xfrm>
            <a:off x="1402700" y="888332"/>
            <a:ext cx="8439150" cy="365125"/>
          </a:xfrm>
          <a:noFill/>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Uygulama Alanları</a:t>
            </a:r>
          </a:p>
        </p:txBody>
      </p:sp>
      <p:sp>
        <p:nvSpPr>
          <p:cNvPr id="18435" name="Rectangle 3">
            <a:extLst>
              <a:ext uri="{FF2B5EF4-FFF2-40B4-BE49-F238E27FC236}">
                <a16:creationId xmlns:a16="http://schemas.microsoft.com/office/drawing/2014/main" id="{58CA8746-F3BB-420F-BE44-05DAA4D153F9}"/>
              </a:ext>
            </a:extLst>
          </p:cNvPr>
          <p:cNvSpPr>
            <a:spLocks noChangeArrowheads="1"/>
          </p:cNvSpPr>
          <p:nvPr/>
        </p:nvSpPr>
        <p:spPr bwMode="auto">
          <a:xfrm>
            <a:off x="1402700" y="1444242"/>
            <a:ext cx="5648325"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20000"/>
              </a:spcBef>
              <a:buClr>
                <a:schemeClr val="accent1"/>
              </a:buClr>
              <a:buSzPct val="70000"/>
            </a:pPr>
            <a:r>
              <a:rPr lang="tr-TR" altLang="tr-TR" sz="2400" dirty="0"/>
              <a:t>Tam anlamıyla ısı yalıtımının faydalarından yararlanmak için evlerin kışın soğuk, yazın sıcak kısımlara bakan;</a:t>
            </a:r>
          </a:p>
          <a:p>
            <a:pPr eaLnBrk="1" hangingPunct="1">
              <a:spcBef>
                <a:spcPct val="20000"/>
              </a:spcBef>
              <a:buClr>
                <a:schemeClr val="accent1"/>
              </a:buClr>
              <a:buSzPct val="70000"/>
              <a:buFont typeface="Wingdings" panose="05000000000000000000" pitchFamily="2" charset="2"/>
              <a:buChar char="n"/>
            </a:pPr>
            <a:r>
              <a:rPr lang="tr-TR" altLang="tr-TR" sz="2400" dirty="0"/>
              <a:t> duvarları</a:t>
            </a:r>
          </a:p>
          <a:p>
            <a:pPr eaLnBrk="1" hangingPunct="1">
              <a:spcBef>
                <a:spcPct val="20000"/>
              </a:spcBef>
              <a:buClr>
                <a:schemeClr val="accent1"/>
              </a:buClr>
              <a:buSzPct val="70000"/>
              <a:buFont typeface="Wingdings" panose="05000000000000000000" pitchFamily="2" charset="2"/>
              <a:buChar char="n"/>
            </a:pPr>
            <a:r>
              <a:rPr lang="tr-TR" altLang="tr-TR" sz="2400" dirty="0"/>
              <a:t> döşemeleri, </a:t>
            </a:r>
          </a:p>
          <a:p>
            <a:pPr eaLnBrk="1" hangingPunct="1">
              <a:spcBef>
                <a:spcPct val="20000"/>
              </a:spcBef>
              <a:buClr>
                <a:schemeClr val="accent1"/>
              </a:buClr>
              <a:buSzPct val="70000"/>
              <a:buFont typeface="Wingdings" panose="05000000000000000000" pitchFamily="2" charset="2"/>
              <a:buChar char="n"/>
            </a:pPr>
            <a:r>
              <a:rPr lang="tr-TR" altLang="tr-TR" sz="2400" dirty="0"/>
              <a:t> çatıları mutlaka yalıtılmalı ve </a:t>
            </a:r>
          </a:p>
          <a:p>
            <a:pPr eaLnBrk="1" hangingPunct="1">
              <a:spcBef>
                <a:spcPct val="20000"/>
              </a:spcBef>
              <a:buClr>
                <a:schemeClr val="accent1"/>
              </a:buClr>
              <a:buSzPct val="70000"/>
              <a:buFont typeface="Wingdings" panose="05000000000000000000" pitchFamily="2" charset="2"/>
              <a:buChar char="n"/>
            </a:pPr>
            <a:r>
              <a:rPr lang="tr-TR" altLang="tr-TR" sz="2400" dirty="0"/>
              <a:t> nitelikli pencere kullanılmalıdır.</a:t>
            </a:r>
            <a:endParaRPr lang="en-US" altLang="tr-TR" sz="2400" dirty="0"/>
          </a:p>
        </p:txBody>
      </p:sp>
      <p:pic>
        <p:nvPicPr>
          <p:cNvPr id="18436" name="Picture 4" descr="igdas06">
            <a:extLst>
              <a:ext uri="{FF2B5EF4-FFF2-40B4-BE49-F238E27FC236}">
                <a16:creationId xmlns:a16="http://schemas.microsoft.com/office/drawing/2014/main" id="{D89AA8EC-1F8A-49CE-8897-103D2538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5195" y="1253457"/>
            <a:ext cx="3342243" cy="49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716339" y="4957590"/>
            <a:ext cx="6885299" cy="1077218"/>
          </a:xfrm>
          <a:prstGeom prst="rect">
            <a:avLst/>
          </a:prstGeom>
          <a:noFill/>
        </p:spPr>
        <p:txBody>
          <a:bodyPr wrap="square" rtlCol="0">
            <a:spAutoFit/>
          </a:bodyPr>
          <a:lstStyle/>
          <a:p>
            <a:pPr lvl="0" algn="ctr" defTabSz="914400" fontAlgn="base">
              <a:spcAft>
                <a:spcPct val="0"/>
              </a:spcAft>
              <a:buClr>
                <a:schemeClr val="tx1"/>
              </a:buClr>
            </a:pPr>
            <a:r>
              <a:rPr lang="tr-TR" sz="3200" b="1" dirty="0">
                <a:solidFill>
                  <a:schemeClr val="tx1">
                    <a:lumMod val="65000"/>
                    <a:lumOff val="35000"/>
                  </a:schemeClr>
                </a:solidFill>
                <a:latin typeface="Calibri" panose="020F0502020204030204" pitchFamily="34" charset="0"/>
              </a:rPr>
              <a:t>MALZEME VE DETAY SEÇİMİ İLE İLGİLİ </a:t>
            </a:r>
          </a:p>
          <a:p>
            <a:pPr lvl="0" algn="ctr" defTabSz="914400" fontAlgn="base">
              <a:spcAft>
                <a:spcPct val="0"/>
              </a:spcAft>
              <a:buClr>
                <a:schemeClr val="tx1"/>
              </a:buClr>
            </a:pPr>
            <a:r>
              <a:rPr lang="tr-TR" sz="3200" b="1" dirty="0">
                <a:solidFill>
                  <a:schemeClr val="tx1">
                    <a:lumMod val="65000"/>
                    <a:lumOff val="35000"/>
                  </a:schemeClr>
                </a:solidFill>
                <a:latin typeface="Calibri" panose="020F0502020204030204" pitchFamily="34" charset="0"/>
              </a:rPr>
              <a:t>TEMEL BİLGİLER</a:t>
            </a:r>
            <a:endParaRPr lang="it-IT" sz="3200" b="1" dirty="0">
              <a:solidFill>
                <a:schemeClr val="tx1">
                  <a:lumMod val="65000"/>
                  <a:lumOff val="35000"/>
                </a:schemeClr>
              </a:solidFill>
              <a:latin typeface="Calibri" panose="020F0502020204030204" pitchFamily="34" charset="0"/>
            </a:endParaRPr>
          </a:p>
        </p:txBody>
      </p:sp>
      <p:sp>
        <p:nvSpPr>
          <p:cNvPr id="3" name="Metin kutusu 2">
            <a:extLst>
              <a:ext uri="{FF2B5EF4-FFF2-40B4-BE49-F238E27FC236}">
                <a16:creationId xmlns:a16="http://schemas.microsoft.com/office/drawing/2014/main" id="{52B141F7-161E-482B-9046-0600C1AEE7DB}"/>
              </a:ext>
            </a:extLst>
          </p:cNvPr>
          <p:cNvSpPr txBox="1"/>
          <p:nvPr/>
        </p:nvSpPr>
        <p:spPr>
          <a:xfrm>
            <a:off x="8386797" y="5310130"/>
            <a:ext cx="3313116" cy="646331"/>
          </a:xfrm>
          <a:prstGeom prst="rect">
            <a:avLst/>
          </a:prstGeom>
          <a:noFill/>
        </p:spPr>
        <p:txBody>
          <a:bodyPr wrap="square" rtlCol="0">
            <a:spAutoFit/>
          </a:bodyPr>
          <a:lstStyle/>
          <a:p>
            <a:pPr algn="ctr"/>
            <a:r>
              <a:rPr lang="tr-TR" b="1" dirty="0">
                <a:solidFill>
                  <a:schemeClr val="tx1">
                    <a:lumMod val="65000"/>
                    <a:lumOff val="35000"/>
                  </a:schemeClr>
                </a:solidFill>
                <a:latin typeface="Calibri" panose="020F0502020204030204" pitchFamily="34" charset="0"/>
              </a:rPr>
              <a:t>İZODER Isı Su Ses ve Yangın Yalıtımcıları Derneği</a:t>
            </a:r>
            <a:endParaRPr lang="en-GB"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43858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631297E-B2AA-445D-8584-2C2BDF1D93F5}"/>
              </a:ext>
            </a:extLst>
          </p:cNvPr>
          <p:cNvSpPr>
            <a:spLocks noChangeArrowheads="1"/>
          </p:cNvSpPr>
          <p:nvPr/>
        </p:nvSpPr>
        <p:spPr bwMode="auto">
          <a:xfrm>
            <a:off x="1424733" y="1714500"/>
            <a:ext cx="845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ts val="500"/>
              </a:spcBef>
              <a:buFont typeface="Wingdings" panose="05000000000000000000" pitchFamily="2" charset="2"/>
              <a:buChar char="n"/>
            </a:pPr>
            <a:r>
              <a:rPr lang="tr-TR" altLang="tr-TR" sz="2400" dirty="0"/>
              <a:t> Isı İletkenlik Katsayısı (</a:t>
            </a:r>
            <a:r>
              <a:rPr lang="tr-TR" altLang="tr-TR" sz="2400" dirty="0">
                <a:sym typeface="Symbol" panose="05050102010706020507" pitchFamily="18" charset="2"/>
              </a:rPr>
              <a:t>)</a:t>
            </a:r>
            <a:r>
              <a:rPr lang="tr-TR" altLang="tr-TR" sz="2400" dirty="0"/>
              <a:t>, </a:t>
            </a:r>
          </a:p>
          <a:p>
            <a:pPr eaLnBrk="1" hangingPunct="1">
              <a:spcBef>
                <a:spcPts val="500"/>
              </a:spcBef>
              <a:buFont typeface="Wingdings" panose="05000000000000000000" pitchFamily="2" charset="2"/>
              <a:buChar char="n"/>
            </a:pPr>
            <a:r>
              <a:rPr lang="tr-TR" altLang="tr-TR" sz="2400" dirty="0"/>
              <a:t> </a:t>
            </a:r>
            <a:r>
              <a:rPr lang="tr-TR" altLang="tr-TR" sz="2400" dirty="0">
                <a:sym typeface="Symbol" panose="05050102010706020507" pitchFamily="18" charset="2"/>
              </a:rPr>
              <a:t>Su buharı difüzyon direnci (µ),</a:t>
            </a:r>
          </a:p>
          <a:p>
            <a:pPr eaLnBrk="1" hangingPunct="1">
              <a:spcBef>
                <a:spcPts val="500"/>
              </a:spcBef>
              <a:buFont typeface="Wingdings" panose="05000000000000000000" pitchFamily="2" charset="2"/>
              <a:buChar char="n"/>
            </a:pPr>
            <a:r>
              <a:rPr lang="tr-TR" altLang="tr-TR" sz="2400" dirty="0">
                <a:sym typeface="Symbol" panose="05050102010706020507" pitchFamily="18" charset="2"/>
              </a:rPr>
              <a:t> Yangına tepki sınıfı,</a:t>
            </a:r>
          </a:p>
          <a:p>
            <a:pPr eaLnBrk="1" hangingPunct="1">
              <a:spcBef>
                <a:spcPts val="500"/>
              </a:spcBef>
              <a:buFont typeface="Wingdings" panose="05000000000000000000" pitchFamily="2" charset="2"/>
              <a:buChar char="n"/>
            </a:pPr>
            <a:r>
              <a:rPr lang="tr-TR" altLang="tr-TR" sz="2400" dirty="0">
                <a:sym typeface="Symbol" panose="05050102010706020507" pitchFamily="18" charset="2"/>
              </a:rPr>
              <a:t> Su Emme Değeri,</a:t>
            </a:r>
          </a:p>
          <a:p>
            <a:pPr eaLnBrk="1" hangingPunct="1">
              <a:spcBef>
                <a:spcPts val="500"/>
              </a:spcBef>
              <a:buFont typeface="Wingdings" panose="05000000000000000000" pitchFamily="2" charset="2"/>
              <a:buChar char="n"/>
            </a:pPr>
            <a:r>
              <a:rPr lang="tr-TR" altLang="tr-TR" sz="2400" dirty="0">
                <a:sym typeface="Symbol" panose="05050102010706020507" pitchFamily="18" charset="2"/>
              </a:rPr>
              <a:t> Basma Dayanımı (Yük altındaki uygulamalar için),</a:t>
            </a:r>
          </a:p>
          <a:p>
            <a:pPr eaLnBrk="1" hangingPunct="1">
              <a:spcBef>
                <a:spcPts val="500"/>
              </a:spcBef>
              <a:buFont typeface="Wingdings" panose="05000000000000000000" pitchFamily="2" charset="2"/>
              <a:buChar char="n"/>
            </a:pPr>
            <a:r>
              <a:rPr lang="tr-TR" altLang="tr-TR" sz="2400" dirty="0">
                <a:sym typeface="Symbol" panose="05050102010706020507" pitchFamily="18" charset="2"/>
              </a:rPr>
              <a:t> Yalıtılacak alanın kullanım amacı,</a:t>
            </a:r>
          </a:p>
          <a:p>
            <a:pPr eaLnBrk="1" hangingPunct="1">
              <a:spcBef>
                <a:spcPts val="500"/>
              </a:spcBef>
              <a:buFont typeface="Wingdings" panose="05000000000000000000" pitchFamily="2" charset="2"/>
              <a:buChar char="n"/>
            </a:pPr>
            <a:r>
              <a:rPr lang="tr-TR" altLang="tr-TR" sz="2400" dirty="0">
                <a:sym typeface="Symbol" panose="05050102010706020507" pitchFamily="18" charset="2"/>
              </a:rPr>
              <a:t> Ekonomiklik</a:t>
            </a:r>
          </a:p>
        </p:txBody>
      </p:sp>
      <p:sp>
        <p:nvSpPr>
          <p:cNvPr id="20483" name="Rectangle 3">
            <a:extLst>
              <a:ext uri="{FF2B5EF4-FFF2-40B4-BE49-F238E27FC236}">
                <a16:creationId xmlns:a16="http://schemas.microsoft.com/office/drawing/2014/main" id="{BA55C746-B8F4-4073-8AAE-0E480086E94A}"/>
              </a:ext>
            </a:extLst>
          </p:cNvPr>
          <p:cNvSpPr>
            <a:spLocks noGrp="1" noChangeArrowheads="1"/>
          </p:cNvSpPr>
          <p:nvPr>
            <p:ph type="title"/>
          </p:nvPr>
        </p:nvSpPr>
        <p:spPr>
          <a:xfrm>
            <a:off x="1424733" y="977863"/>
            <a:ext cx="8439150" cy="365125"/>
          </a:xfrm>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Temel Malzeme Kriterleri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 name="Text Box 81">
            <a:extLst>
              <a:ext uri="{FF2B5EF4-FFF2-40B4-BE49-F238E27FC236}">
                <a16:creationId xmlns:a16="http://schemas.microsoft.com/office/drawing/2014/main" id="{AE7E20FA-9789-44B1-A7C8-E2A20C79F1CB}"/>
              </a:ext>
            </a:extLst>
          </p:cNvPr>
          <p:cNvSpPr txBox="1">
            <a:spLocks noChangeArrowheads="1"/>
          </p:cNvSpPr>
          <p:nvPr/>
        </p:nvSpPr>
        <p:spPr bwMode="auto">
          <a:xfrm>
            <a:off x="8229600" y="3886201"/>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4000">
                <a:solidFill>
                  <a:srgbClr val="0000FF"/>
                </a:solidFill>
                <a:latin typeface="Tahoma" panose="020B0604030504040204" pitchFamily="34" charset="0"/>
              </a:rPr>
              <a:t>Ti&gt;Td</a:t>
            </a:r>
          </a:p>
        </p:txBody>
      </p:sp>
      <p:grpSp>
        <p:nvGrpSpPr>
          <p:cNvPr id="21507" name="Group 84">
            <a:extLst>
              <a:ext uri="{FF2B5EF4-FFF2-40B4-BE49-F238E27FC236}">
                <a16:creationId xmlns:a16="http://schemas.microsoft.com/office/drawing/2014/main" id="{618A737C-EA5B-46B2-96AE-9FDC44D46093}"/>
              </a:ext>
            </a:extLst>
          </p:cNvPr>
          <p:cNvGrpSpPr>
            <a:grpSpLocks/>
          </p:cNvGrpSpPr>
          <p:nvPr/>
        </p:nvGrpSpPr>
        <p:grpSpPr bwMode="auto">
          <a:xfrm>
            <a:off x="1477963" y="1300164"/>
            <a:ext cx="5626101" cy="4198937"/>
            <a:chOff x="-29" y="819"/>
            <a:chExt cx="3544" cy="2645"/>
          </a:xfrm>
        </p:grpSpPr>
        <p:sp>
          <p:nvSpPr>
            <p:cNvPr id="21509" name="AutoShape 2">
              <a:extLst>
                <a:ext uri="{FF2B5EF4-FFF2-40B4-BE49-F238E27FC236}">
                  <a16:creationId xmlns:a16="http://schemas.microsoft.com/office/drawing/2014/main" id="{80464C85-254C-47EA-AF79-792AA5D75BC7}"/>
                </a:ext>
              </a:extLst>
            </p:cNvPr>
            <p:cNvSpPr>
              <a:spLocks noChangeArrowheads="1"/>
            </p:cNvSpPr>
            <p:nvPr/>
          </p:nvSpPr>
          <p:spPr bwMode="auto">
            <a:xfrm>
              <a:off x="-29" y="819"/>
              <a:ext cx="3519" cy="2536"/>
            </a:xfrm>
            <a:prstGeom prst="cloudCallout">
              <a:avLst>
                <a:gd name="adj1" fmla="val -35935"/>
                <a:gd name="adj2" fmla="val 68273"/>
              </a:avLst>
            </a:prstGeom>
            <a:gradFill rotWithShape="1">
              <a:gsLst>
                <a:gs pos="0">
                  <a:schemeClr val="bg1"/>
                </a:gs>
                <a:gs pos="100000">
                  <a:srgbClr val="0000FF"/>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endParaRPr lang="tr-TR" altLang="tr-TR" sz="1800">
                <a:solidFill>
                  <a:schemeClr val="tx1"/>
                </a:solidFill>
                <a:latin typeface="Tahoma" panose="020B0604030504040204" pitchFamily="34" charset="0"/>
              </a:endParaRPr>
            </a:p>
          </p:txBody>
        </p:sp>
        <p:sp>
          <p:nvSpPr>
            <p:cNvPr id="21510" name="Rectangle 3">
              <a:extLst>
                <a:ext uri="{FF2B5EF4-FFF2-40B4-BE49-F238E27FC236}">
                  <a16:creationId xmlns:a16="http://schemas.microsoft.com/office/drawing/2014/main" id="{DB20635B-26A6-4BE2-86E0-BFFED3DA9147}"/>
                </a:ext>
              </a:extLst>
            </p:cNvPr>
            <p:cNvSpPr>
              <a:spLocks noChangeArrowheads="1"/>
            </p:cNvSpPr>
            <p:nvPr/>
          </p:nvSpPr>
          <p:spPr bwMode="auto">
            <a:xfrm>
              <a:off x="374" y="2706"/>
              <a:ext cx="2677" cy="758"/>
            </a:xfrm>
            <a:prstGeom prst="rect">
              <a:avLst/>
            </a:prstGeom>
            <a:pattFill prst="pct60">
              <a:fgClr>
                <a:srgbClr val="926C00"/>
              </a:fgClr>
              <a:bgClr>
                <a:schemeClr val="bg1"/>
              </a:bgClr>
            </a:patt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11" name="Line 4">
              <a:extLst>
                <a:ext uri="{FF2B5EF4-FFF2-40B4-BE49-F238E27FC236}">
                  <a16:creationId xmlns:a16="http://schemas.microsoft.com/office/drawing/2014/main" id="{0A0DD1DD-FA78-4DD1-94CB-9D31CBE9981F}"/>
                </a:ext>
              </a:extLst>
            </p:cNvPr>
            <p:cNvSpPr>
              <a:spLocks noChangeShapeType="1"/>
            </p:cNvSpPr>
            <p:nvPr/>
          </p:nvSpPr>
          <p:spPr bwMode="auto">
            <a:xfrm flipV="1">
              <a:off x="563" y="1060"/>
              <a:ext cx="1102" cy="889"/>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12" name="Line 5">
              <a:extLst>
                <a:ext uri="{FF2B5EF4-FFF2-40B4-BE49-F238E27FC236}">
                  <a16:creationId xmlns:a16="http://schemas.microsoft.com/office/drawing/2014/main" id="{9F3F2059-B374-46A2-8AC0-1DC035AF19FA}"/>
                </a:ext>
              </a:extLst>
            </p:cNvPr>
            <p:cNvSpPr>
              <a:spLocks noChangeShapeType="1"/>
            </p:cNvSpPr>
            <p:nvPr/>
          </p:nvSpPr>
          <p:spPr bwMode="auto">
            <a:xfrm>
              <a:off x="658" y="1883"/>
              <a:ext cx="0" cy="1224"/>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13" name="Line 6">
              <a:extLst>
                <a:ext uri="{FF2B5EF4-FFF2-40B4-BE49-F238E27FC236}">
                  <a16:creationId xmlns:a16="http://schemas.microsoft.com/office/drawing/2014/main" id="{5E933CB8-8E20-4EFE-ABD2-5F42796BDF89}"/>
                </a:ext>
              </a:extLst>
            </p:cNvPr>
            <p:cNvSpPr>
              <a:spLocks noChangeShapeType="1"/>
            </p:cNvSpPr>
            <p:nvPr/>
          </p:nvSpPr>
          <p:spPr bwMode="auto">
            <a:xfrm>
              <a:off x="2672" y="1883"/>
              <a:ext cx="0" cy="1207"/>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14" name="Line 7">
              <a:extLst>
                <a:ext uri="{FF2B5EF4-FFF2-40B4-BE49-F238E27FC236}">
                  <a16:creationId xmlns:a16="http://schemas.microsoft.com/office/drawing/2014/main" id="{2DCC7259-C3DA-4E7D-BE7D-9D9E07DE3269}"/>
                </a:ext>
              </a:extLst>
            </p:cNvPr>
            <p:cNvSpPr>
              <a:spLocks noChangeShapeType="1"/>
            </p:cNvSpPr>
            <p:nvPr/>
          </p:nvSpPr>
          <p:spPr bwMode="auto">
            <a:xfrm>
              <a:off x="642" y="3102"/>
              <a:ext cx="2040" cy="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15" name="Line 8">
              <a:extLst>
                <a:ext uri="{FF2B5EF4-FFF2-40B4-BE49-F238E27FC236}">
                  <a16:creationId xmlns:a16="http://schemas.microsoft.com/office/drawing/2014/main" id="{901E3125-F9BA-463E-8B65-5B038BB6A2E9}"/>
                </a:ext>
              </a:extLst>
            </p:cNvPr>
            <p:cNvSpPr>
              <a:spLocks noChangeShapeType="1"/>
            </p:cNvSpPr>
            <p:nvPr/>
          </p:nvSpPr>
          <p:spPr bwMode="auto">
            <a:xfrm rot="4500000" flipV="1">
              <a:off x="1624" y="1079"/>
              <a:ext cx="1152" cy="85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1516" name="Group 9">
              <a:extLst>
                <a:ext uri="{FF2B5EF4-FFF2-40B4-BE49-F238E27FC236}">
                  <a16:creationId xmlns:a16="http://schemas.microsoft.com/office/drawing/2014/main" id="{5F0566ED-D930-46AF-94A1-B7C47162CB79}"/>
                </a:ext>
              </a:extLst>
            </p:cNvPr>
            <p:cNvGrpSpPr>
              <a:grpSpLocks/>
            </p:cNvGrpSpPr>
            <p:nvPr/>
          </p:nvGrpSpPr>
          <p:grpSpPr bwMode="auto">
            <a:xfrm>
              <a:off x="2904" y="1828"/>
              <a:ext cx="95" cy="461"/>
              <a:chOff x="3696" y="2544"/>
              <a:chExt cx="144" cy="672"/>
            </a:xfrm>
          </p:grpSpPr>
          <p:sp>
            <p:nvSpPr>
              <p:cNvPr id="21569" name="Rectangle 10">
                <a:extLst>
                  <a:ext uri="{FF2B5EF4-FFF2-40B4-BE49-F238E27FC236}">
                    <a16:creationId xmlns:a16="http://schemas.microsoft.com/office/drawing/2014/main" id="{71A4BF2B-70B5-4379-A214-01DF646D2AF6}"/>
                  </a:ext>
                </a:extLst>
              </p:cNvPr>
              <p:cNvSpPr>
                <a:spLocks noChangeArrowheads="1"/>
              </p:cNvSpPr>
              <p:nvPr/>
            </p:nvSpPr>
            <p:spPr bwMode="auto">
              <a:xfrm>
                <a:off x="3746" y="2544"/>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70" name="Rectangle 11">
                <a:extLst>
                  <a:ext uri="{FF2B5EF4-FFF2-40B4-BE49-F238E27FC236}">
                    <a16:creationId xmlns:a16="http://schemas.microsoft.com/office/drawing/2014/main" id="{498B8500-5662-4D5B-83C3-64E8B2514D04}"/>
                  </a:ext>
                </a:extLst>
              </p:cNvPr>
              <p:cNvSpPr>
                <a:spLocks noChangeArrowheads="1"/>
              </p:cNvSpPr>
              <p:nvPr/>
            </p:nvSpPr>
            <p:spPr bwMode="auto">
              <a:xfrm>
                <a:off x="3746" y="2958"/>
                <a:ext cx="36" cy="122"/>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71" name="Line 12">
                <a:extLst>
                  <a:ext uri="{FF2B5EF4-FFF2-40B4-BE49-F238E27FC236}">
                    <a16:creationId xmlns:a16="http://schemas.microsoft.com/office/drawing/2014/main" id="{3FAAA90E-CEBC-469C-8856-5AEAFB2A9AA8}"/>
                  </a:ext>
                </a:extLst>
              </p:cNvPr>
              <p:cNvSpPr>
                <a:spLocks noChangeShapeType="1"/>
              </p:cNvSpPr>
              <p:nvPr/>
            </p:nvSpPr>
            <p:spPr bwMode="auto">
              <a:xfrm>
                <a:off x="3746" y="306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2" name="Line 13">
                <a:extLst>
                  <a:ext uri="{FF2B5EF4-FFF2-40B4-BE49-F238E27FC236}">
                    <a16:creationId xmlns:a16="http://schemas.microsoft.com/office/drawing/2014/main" id="{F0FEC2A4-A6F6-489D-B32D-055B4834D6B3}"/>
                  </a:ext>
                </a:extLst>
              </p:cNvPr>
              <p:cNvSpPr>
                <a:spLocks noChangeShapeType="1"/>
              </p:cNvSpPr>
              <p:nvPr/>
            </p:nvSpPr>
            <p:spPr bwMode="auto">
              <a:xfrm>
                <a:off x="3764" y="303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3" name="Line 14">
                <a:extLst>
                  <a:ext uri="{FF2B5EF4-FFF2-40B4-BE49-F238E27FC236}">
                    <a16:creationId xmlns:a16="http://schemas.microsoft.com/office/drawing/2014/main" id="{88BD850A-D144-41C7-8407-D48D73BE2196}"/>
                  </a:ext>
                </a:extLst>
              </p:cNvPr>
              <p:cNvSpPr>
                <a:spLocks noChangeShapeType="1"/>
              </p:cNvSpPr>
              <p:nvPr/>
            </p:nvSpPr>
            <p:spPr bwMode="auto">
              <a:xfrm>
                <a:off x="3764" y="300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4" name="Line 15">
                <a:extLst>
                  <a:ext uri="{FF2B5EF4-FFF2-40B4-BE49-F238E27FC236}">
                    <a16:creationId xmlns:a16="http://schemas.microsoft.com/office/drawing/2014/main" id="{42B98518-CFB2-4349-B45D-09D334CC83BA}"/>
                  </a:ext>
                </a:extLst>
              </p:cNvPr>
              <p:cNvSpPr>
                <a:spLocks noChangeShapeType="1"/>
              </p:cNvSpPr>
              <p:nvPr/>
            </p:nvSpPr>
            <p:spPr bwMode="auto">
              <a:xfrm>
                <a:off x="3764" y="29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5" name="Line 16">
                <a:extLst>
                  <a:ext uri="{FF2B5EF4-FFF2-40B4-BE49-F238E27FC236}">
                    <a16:creationId xmlns:a16="http://schemas.microsoft.com/office/drawing/2014/main" id="{5844D7B1-9721-4319-9449-532266E553D3}"/>
                  </a:ext>
                </a:extLst>
              </p:cNvPr>
              <p:cNvSpPr>
                <a:spLocks noChangeShapeType="1"/>
              </p:cNvSpPr>
              <p:nvPr/>
            </p:nvSpPr>
            <p:spPr bwMode="auto">
              <a:xfrm>
                <a:off x="3764" y="29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6" name="Line 17">
                <a:extLst>
                  <a:ext uri="{FF2B5EF4-FFF2-40B4-BE49-F238E27FC236}">
                    <a16:creationId xmlns:a16="http://schemas.microsoft.com/office/drawing/2014/main" id="{4C66515C-4879-40CD-8C7E-05FBB88D393B}"/>
                  </a:ext>
                </a:extLst>
              </p:cNvPr>
              <p:cNvSpPr>
                <a:spLocks noChangeShapeType="1"/>
              </p:cNvSpPr>
              <p:nvPr/>
            </p:nvSpPr>
            <p:spPr bwMode="auto">
              <a:xfrm>
                <a:off x="3746" y="290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7" name="Line 18">
                <a:extLst>
                  <a:ext uri="{FF2B5EF4-FFF2-40B4-BE49-F238E27FC236}">
                    <a16:creationId xmlns:a16="http://schemas.microsoft.com/office/drawing/2014/main" id="{34E76A17-B934-4311-8127-136ED72CF7B4}"/>
                  </a:ext>
                </a:extLst>
              </p:cNvPr>
              <p:cNvSpPr>
                <a:spLocks noChangeShapeType="1"/>
              </p:cNvSpPr>
              <p:nvPr/>
            </p:nvSpPr>
            <p:spPr bwMode="auto">
              <a:xfrm>
                <a:off x="3764" y="28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8" name="Line 19">
                <a:extLst>
                  <a:ext uri="{FF2B5EF4-FFF2-40B4-BE49-F238E27FC236}">
                    <a16:creationId xmlns:a16="http://schemas.microsoft.com/office/drawing/2014/main" id="{CCECADF4-431F-425B-97B9-77F9E4264DAC}"/>
                  </a:ext>
                </a:extLst>
              </p:cNvPr>
              <p:cNvSpPr>
                <a:spLocks noChangeShapeType="1"/>
              </p:cNvSpPr>
              <p:nvPr/>
            </p:nvSpPr>
            <p:spPr bwMode="auto">
              <a:xfrm>
                <a:off x="3764" y="28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79" name="Line 20">
                <a:extLst>
                  <a:ext uri="{FF2B5EF4-FFF2-40B4-BE49-F238E27FC236}">
                    <a16:creationId xmlns:a16="http://schemas.microsoft.com/office/drawing/2014/main" id="{04432B16-112C-4CF9-915A-790DEA820A9B}"/>
                  </a:ext>
                </a:extLst>
              </p:cNvPr>
              <p:cNvSpPr>
                <a:spLocks noChangeShapeType="1"/>
              </p:cNvSpPr>
              <p:nvPr/>
            </p:nvSpPr>
            <p:spPr bwMode="auto">
              <a:xfrm>
                <a:off x="3764" y="28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0" name="Line 21">
                <a:extLst>
                  <a:ext uri="{FF2B5EF4-FFF2-40B4-BE49-F238E27FC236}">
                    <a16:creationId xmlns:a16="http://schemas.microsoft.com/office/drawing/2014/main" id="{9B376721-F429-417A-AA50-08C368CD304F}"/>
                  </a:ext>
                </a:extLst>
              </p:cNvPr>
              <p:cNvSpPr>
                <a:spLocks noChangeShapeType="1"/>
              </p:cNvSpPr>
              <p:nvPr/>
            </p:nvSpPr>
            <p:spPr bwMode="auto">
              <a:xfrm>
                <a:off x="3764" y="27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1" name="Line 22">
                <a:extLst>
                  <a:ext uri="{FF2B5EF4-FFF2-40B4-BE49-F238E27FC236}">
                    <a16:creationId xmlns:a16="http://schemas.microsoft.com/office/drawing/2014/main" id="{CBD1F502-DADC-4155-8670-597D884FBE8A}"/>
                  </a:ext>
                </a:extLst>
              </p:cNvPr>
              <p:cNvSpPr>
                <a:spLocks noChangeShapeType="1"/>
              </p:cNvSpPr>
              <p:nvPr/>
            </p:nvSpPr>
            <p:spPr bwMode="auto">
              <a:xfrm>
                <a:off x="3746" y="273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2" name="Line 23">
                <a:extLst>
                  <a:ext uri="{FF2B5EF4-FFF2-40B4-BE49-F238E27FC236}">
                    <a16:creationId xmlns:a16="http://schemas.microsoft.com/office/drawing/2014/main" id="{95700998-1230-46D8-93C2-367C60D8EE68}"/>
                  </a:ext>
                </a:extLst>
              </p:cNvPr>
              <p:cNvSpPr>
                <a:spLocks noChangeShapeType="1"/>
              </p:cNvSpPr>
              <p:nvPr/>
            </p:nvSpPr>
            <p:spPr bwMode="auto">
              <a:xfrm>
                <a:off x="3764" y="27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3" name="Line 24">
                <a:extLst>
                  <a:ext uri="{FF2B5EF4-FFF2-40B4-BE49-F238E27FC236}">
                    <a16:creationId xmlns:a16="http://schemas.microsoft.com/office/drawing/2014/main" id="{02CC40AE-A5CA-47CB-A12F-6C0C42D0D2FF}"/>
                  </a:ext>
                </a:extLst>
              </p:cNvPr>
              <p:cNvSpPr>
                <a:spLocks noChangeShapeType="1"/>
              </p:cNvSpPr>
              <p:nvPr/>
            </p:nvSpPr>
            <p:spPr bwMode="auto">
              <a:xfrm>
                <a:off x="3764" y="26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4" name="Line 25">
                <a:extLst>
                  <a:ext uri="{FF2B5EF4-FFF2-40B4-BE49-F238E27FC236}">
                    <a16:creationId xmlns:a16="http://schemas.microsoft.com/office/drawing/2014/main" id="{61C5DB1E-D77A-491B-827A-901ED540E5D3}"/>
                  </a:ext>
                </a:extLst>
              </p:cNvPr>
              <p:cNvSpPr>
                <a:spLocks noChangeShapeType="1"/>
              </p:cNvSpPr>
              <p:nvPr/>
            </p:nvSpPr>
            <p:spPr bwMode="auto">
              <a:xfrm>
                <a:off x="3764" y="263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5" name="Line 26">
                <a:extLst>
                  <a:ext uri="{FF2B5EF4-FFF2-40B4-BE49-F238E27FC236}">
                    <a16:creationId xmlns:a16="http://schemas.microsoft.com/office/drawing/2014/main" id="{FA139BC9-9105-4909-A4FA-C7E89CABA055}"/>
                  </a:ext>
                </a:extLst>
              </p:cNvPr>
              <p:cNvSpPr>
                <a:spLocks noChangeShapeType="1"/>
              </p:cNvSpPr>
              <p:nvPr/>
            </p:nvSpPr>
            <p:spPr bwMode="auto">
              <a:xfrm>
                <a:off x="3764" y="259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6" name="Line 27">
                <a:extLst>
                  <a:ext uri="{FF2B5EF4-FFF2-40B4-BE49-F238E27FC236}">
                    <a16:creationId xmlns:a16="http://schemas.microsoft.com/office/drawing/2014/main" id="{364D8BD5-80DD-4213-B6E1-D309D57F689F}"/>
                  </a:ext>
                </a:extLst>
              </p:cNvPr>
              <p:cNvSpPr>
                <a:spLocks noChangeShapeType="1"/>
              </p:cNvSpPr>
              <p:nvPr/>
            </p:nvSpPr>
            <p:spPr bwMode="auto">
              <a:xfrm>
                <a:off x="3746" y="256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87" name="Oval 28">
                <a:extLst>
                  <a:ext uri="{FF2B5EF4-FFF2-40B4-BE49-F238E27FC236}">
                    <a16:creationId xmlns:a16="http://schemas.microsoft.com/office/drawing/2014/main" id="{B621B481-B35D-4BE2-BFA7-F2C5A0F702A0}"/>
                  </a:ext>
                </a:extLst>
              </p:cNvPr>
              <p:cNvSpPr>
                <a:spLocks noChangeArrowheads="1"/>
              </p:cNvSpPr>
              <p:nvPr/>
            </p:nvSpPr>
            <p:spPr bwMode="auto">
              <a:xfrm>
                <a:off x="3696" y="3081"/>
                <a:ext cx="144" cy="135"/>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21517" name="Rectangle 29">
              <a:extLst>
                <a:ext uri="{FF2B5EF4-FFF2-40B4-BE49-F238E27FC236}">
                  <a16:creationId xmlns:a16="http://schemas.microsoft.com/office/drawing/2014/main" id="{E6E9D3F9-3ACD-4929-ADCD-D3972FEAE4EE}"/>
                </a:ext>
              </a:extLst>
            </p:cNvPr>
            <p:cNvSpPr>
              <a:spLocks noChangeArrowheads="1"/>
            </p:cNvSpPr>
            <p:nvPr/>
          </p:nvSpPr>
          <p:spPr bwMode="auto">
            <a:xfrm>
              <a:off x="678" y="1889"/>
              <a:ext cx="1974" cy="1207"/>
            </a:xfrm>
            <a:prstGeom prst="rect">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18" name="AutoShape 30">
              <a:extLst>
                <a:ext uri="{FF2B5EF4-FFF2-40B4-BE49-F238E27FC236}">
                  <a16:creationId xmlns:a16="http://schemas.microsoft.com/office/drawing/2014/main" id="{8D7B2EF8-027A-4E93-A024-19F76E59C88E}"/>
                </a:ext>
              </a:extLst>
            </p:cNvPr>
            <p:cNvSpPr>
              <a:spLocks noChangeArrowheads="1"/>
            </p:cNvSpPr>
            <p:nvPr/>
          </p:nvSpPr>
          <p:spPr bwMode="auto">
            <a:xfrm>
              <a:off x="668" y="1098"/>
              <a:ext cx="1978" cy="796"/>
            </a:xfrm>
            <a:prstGeom prst="triangle">
              <a:avLst>
                <a:gd name="adj" fmla="val 50000"/>
              </a:avLst>
            </a:prstGeom>
            <a:gradFill rotWithShape="1">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nvGrpSpPr>
            <p:cNvPr id="21519" name="Group 31">
              <a:extLst>
                <a:ext uri="{FF2B5EF4-FFF2-40B4-BE49-F238E27FC236}">
                  <a16:creationId xmlns:a16="http://schemas.microsoft.com/office/drawing/2014/main" id="{B1904870-4CB6-4C75-B832-7018DAEDD7C5}"/>
                </a:ext>
              </a:extLst>
            </p:cNvPr>
            <p:cNvGrpSpPr>
              <a:grpSpLocks/>
            </p:cNvGrpSpPr>
            <p:nvPr/>
          </p:nvGrpSpPr>
          <p:grpSpPr bwMode="auto">
            <a:xfrm>
              <a:off x="1476" y="2114"/>
              <a:ext cx="94" cy="461"/>
              <a:chOff x="1680" y="2544"/>
              <a:chExt cx="144" cy="672"/>
            </a:xfrm>
          </p:grpSpPr>
          <p:sp>
            <p:nvSpPr>
              <p:cNvPr id="21550" name="Rectangle 32">
                <a:extLst>
                  <a:ext uri="{FF2B5EF4-FFF2-40B4-BE49-F238E27FC236}">
                    <a16:creationId xmlns:a16="http://schemas.microsoft.com/office/drawing/2014/main" id="{15FDE604-6431-4FE3-A8F6-7C77E422893C}"/>
                  </a:ext>
                </a:extLst>
              </p:cNvPr>
              <p:cNvSpPr>
                <a:spLocks noChangeArrowheads="1"/>
              </p:cNvSpPr>
              <p:nvPr/>
            </p:nvSpPr>
            <p:spPr bwMode="auto">
              <a:xfrm>
                <a:off x="1730" y="2544"/>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51" name="Rectangle 33">
                <a:extLst>
                  <a:ext uri="{FF2B5EF4-FFF2-40B4-BE49-F238E27FC236}">
                    <a16:creationId xmlns:a16="http://schemas.microsoft.com/office/drawing/2014/main" id="{F38EEBBC-F8DB-42F8-A750-6E40E61B08CA}"/>
                  </a:ext>
                </a:extLst>
              </p:cNvPr>
              <p:cNvSpPr>
                <a:spLocks noChangeArrowheads="1"/>
              </p:cNvSpPr>
              <p:nvPr/>
            </p:nvSpPr>
            <p:spPr bwMode="auto">
              <a:xfrm>
                <a:off x="1730" y="2729"/>
                <a:ext cx="36" cy="349"/>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52" name="Line 34">
                <a:extLst>
                  <a:ext uri="{FF2B5EF4-FFF2-40B4-BE49-F238E27FC236}">
                    <a16:creationId xmlns:a16="http://schemas.microsoft.com/office/drawing/2014/main" id="{5BCE9E6E-0319-4F85-8238-9B4935F1588E}"/>
                  </a:ext>
                </a:extLst>
              </p:cNvPr>
              <p:cNvSpPr>
                <a:spLocks noChangeShapeType="1"/>
              </p:cNvSpPr>
              <p:nvPr/>
            </p:nvSpPr>
            <p:spPr bwMode="auto">
              <a:xfrm>
                <a:off x="1730" y="306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3" name="Line 35">
                <a:extLst>
                  <a:ext uri="{FF2B5EF4-FFF2-40B4-BE49-F238E27FC236}">
                    <a16:creationId xmlns:a16="http://schemas.microsoft.com/office/drawing/2014/main" id="{58629F29-BA82-4193-917D-6DA6AC271DDD}"/>
                  </a:ext>
                </a:extLst>
              </p:cNvPr>
              <p:cNvSpPr>
                <a:spLocks noChangeShapeType="1"/>
              </p:cNvSpPr>
              <p:nvPr/>
            </p:nvSpPr>
            <p:spPr bwMode="auto">
              <a:xfrm>
                <a:off x="1748" y="303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4" name="Line 36">
                <a:extLst>
                  <a:ext uri="{FF2B5EF4-FFF2-40B4-BE49-F238E27FC236}">
                    <a16:creationId xmlns:a16="http://schemas.microsoft.com/office/drawing/2014/main" id="{45EE5D3E-85D5-4008-89C5-8FFAEE0F6C6C}"/>
                  </a:ext>
                </a:extLst>
              </p:cNvPr>
              <p:cNvSpPr>
                <a:spLocks noChangeShapeType="1"/>
              </p:cNvSpPr>
              <p:nvPr/>
            </p:nvSpPr>
            <p:spPr bwMode="auto">
              <a:xfrm>
                <a:off x="1748" y="300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5" name="Line 37">
                <a:extLst>
                  <a:ext uri="{FF2B5EF4-FFF2-40B4-BE49-F238E27FC236}">
                    <a16:creationId xmlns:a16="http://schemas.microsoft.com/office/drawing/2014/main" id="{ECD28403-D2E2-413D-BB54-FB4B2E415392}"/>
                  </a:ext>
                </a:extLst>
              </p:cNvPr>
              <p:cNvSpPr>
                <a:spLocks noChangeShapeType="1"/>
              </p:cNvSpPr>
              <p:nvPr/>
            </p:nvSpPr>
            <p:spPr bwMode="auto">
              <a:xfrm>
                <a:off x="1748" y="29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6" name="Line 38">
                <a:extLst>
                  <a:ext uri="{FF2B5EF4-FFF2-40B4-BE49-F238E27FC236}">
                    <a16:creationId xmlns:a16="http://schemas.microsoft.com/office/drawing/2014/main" id="{17D68782-3674-4434-9409-EDDF3089114F}"/>
                  </a:ext>
                </a:extLst>
              </p:cNvPr>
              <p:cNvSpPr>
                <a:spLocks noChangeShapeType="1"/>
              </p:cNvSpPr>
              <p:nvPr/>
            </p:nvSpPr>
            <p:spPr bwMode="auto">
              <a:xfrm>
                <a:off x="1748" y="29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7" name="Line 39">
                <a:extLst>
                  <a:ext uri="{FF2B5EF4-FFF2-40B4-BE49-F238E27FC236}">
                    <a16:creationId xmlns:a16="http://schemas.microsoft.com/office/drawing/2014/main" id="{74918A19-890A-4BFD-B34A-EA7E919E8973}"/>
                  </a:ext>
                </a:extLst>
              </p:cNvPr>
              <p:cNvSpPr>
                <a:spLocks noChangeShapeType="1"/>
              </p:cNvSpPr>
              <p:nvPr/>
            </p:nvSpPr>
            <p:spPr bwMode="auto">
              <a:xfrm>
                <a:off x="1730" y="290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8" name="Line 40">
                <a:extLst>
                  <a:ext uri="{FF2B5EF4-FFF2-40B4-BE49-F238E27FC236}">
                    <a16:creationId xmlns:a16="http://schemas.microsoft.com/office/drawing/2014/main" id="{CD68371C-5E75-4F42-B9FF-9C0428CE009D}"/>
                  </a:ext>
                </a:extLst>
              </p:cNvPr>
              <p:cNvSpPr>
                <a:spLocks noChangeShapeType="1"/>
              </p:cNvSpPr>
              <p:nvPr/>
            </p:nvSpPr>
            <p:spPr bwMode="auto">
              <a:xfrm>
                <a:off x="1748" y="286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59" name="Line 41">
                <a:extLst>
                  <a:ext uri="{FF2B5EF4-FFF2-40B4-BE49-F238E27FC236}">
                    <a16:creationId xmlns:a16="http://schemas.microsoft.com/office/drawing/2014/main" id="{599C8932-DA9D-4EF5-BCAE-681BC8FDD4D8}"/>
                  </a:ext>
                </a:extLst>
              </p:cNvPr>
              <p:cNvSpPr>
                <a:spLocks noChangeShapeType="1"/>
              </p:cNvSpPr>
              <p:nvPr/>
            </p:nvSpPr>
            <p:spPr bwMode="auto">
              <a:xfrm>
                <a:off x="1748" y="283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0" name="Line 42">
                <a:extLst>
                  <a:ext uri="{FF2B5EF4-FFF2-40B4-BE49-F238E27FC236}">
                    <a16:creationId xmlns:a16="http://schemas.microsoft.com/office/drawing/2014/main" id="{4C54D3E1-C767-47A2-B05E-FC39804C5561}"/>
                  </a:ext>
                </a:extLst>
              </p:cNvPr>
              <p:cNvSpPr>
                <a:spLocks noChangeShapeType="1"/>
              </p:cNvSpPr>
              <p:nvPr/>
            </p:nvSpPr>
            <p:spPr bwMode="auto">
              <a:xfrm>
                <a:off x="1748" y="28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1" name="Line 43">
                <a:extLst>
                  <a:ext uri="{FF2B5EF4-FFF2-40B4-BE49-F238E27FC236}">
                    <a16:creationId xmlns:a16="http://schemas.microsoft.com/office/drawing/2014/main" id="{BE0C0CE5-237E-418C-8763-767CEF3A70D1}"/>
                  </a:ext>
                </a:extLst>
              </p:cNvPr>
              <p:cNvSpPr>
                <a:spLocks noChangeShapeType="1"/>
              </p:cNvSpPr>
              <p:nvPr/>
            </p:nvSpPr>
            <p:spPr bwMode="auto">
              <a:xfrm>
                <a:off x="1748" y="27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2" name="Line 44">
                <a:extLst>
                  <a:ext uri="{FF2B5EF4-FFF2-40B4-BE49-F238E27FC236}">
                    <a16:creationId xmlns:a16="http://schemas.microsoft.com/office/drawing/2014/main" id="{71E9A245-511D-4E35-87A9-841CEF2C93F4}"/>
                  </a:ext>
                </a:extLst>
              </p:cNvPr>
              <p:cNvSpPr>
                <a:spLocks noChangeShapeType="1"/>
              </p:cNvSpPr>
              <p:nvPr/>
            </p:nvSpPr>
            <p:spPr bwMode="auto">
              <a:xfrm>
                <a:off x="1730" y="273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3" name="Line 45">
                <a:extLst>
                  <a:ext uri="{FF2B5EF4-FFF2-40B4-BE49-F238E27FC236}">
                    <a16:creationId xmlns:a16="http://schemas.microsoft.com/office/drawing/2014/main" id="{B77E6610-AD26-4432-9506-2D8AE04AB8C5}"/>
                  </a:ext>
                </a:extLst>
              </p:cNvPr>
              <p:cNvSpPr>
                <a:spLocks noChangeShapeType="1"/>
              </p:cNvSpPr>
              <p:nvPr/>
            </p:nvSpPr>
            <p:spPr bwMode="auto">
              <a:xfrm>
                <a:off x="1748" y="270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4" name="Line 46">
                <a:extLst>
                  <a:ext uri="{FF2B5EF4-FFF2-40B4-BE49-F238E27FC236}">
                    <a16:creationId xmlns:a16="http://schemas.microsoft.com/office/drawing/2014/main" id="{49BCE897-5619-4CBE-B324-57F71C157FCE}"/>
                  </a:ext>
                </a:extLst>
              </p:cNvPr>
              <p:cNvSpPr>
                <a:spLocks noChangeShapeType="1"/>
              </p:cNvSpPr>
              <p:nvPr/>
            </p:nvSpPr>
            <p:spPr bwMode="auto">
              <a:xfrm>
                <a:off x="1748" y="26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5" name="Line 47">
                <a:extLst>
                  <a:ext uri="{FF2B5EF4-FFF2-40B4-BE49-F238E27FC236}">
                    <a16:creationId xmlns:a16="http://schemas.microsoft.com/office/drawing/2014/main" id="{7E61CC0F-560D-4373-B837-EA6EB6F7175B}"/>
                  </a:ext>
                </a:extLst>
              </p:cNvPr>
              <p:cNvSpPr>
                <a:spLocks noChangeShapeType="1"/>
              </p:cNvSpPr>
              <p:nvPr/>
            </p:nvSpPr>
            <p:spPr bwMode="auto">
              <a:xfrm>
                <a:off x="1748" y="263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6" name="Line 48">
                <a:extLst>
                  <a:ext uri="{FF2B5EF4-FFF2-40B4-BE49-F238E27FC236}">
                    <a16:creationId xmlns:a16="http://schemas.microsoft.com/office/drawing/2014/main" id="{26BE841A-BA64-4203-8F59-C8D45CD9FB09}"/>
                  </a:ext>
                </a:extLst>
              </p:cNvPr>
              <p:cNvSpPr>
                <a:spLocks noChangeShapeType="1"/>
              </p:cNvSpPr>
              <p:nvPr/>
            </p:nvSpPr>
            <p:spPr bwMode="auto">
              <a:xfrm>
                <a:off x="1748" y="259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7" name="Line 49">
                <a:extLst>
                  <a:ext uri="{FF2B5EF4-FFF2-40B4-BE49-F238E27FC236}">
                    <a16:creationId xmlns:a16="http://schemas.microsoft.com/office/drawing/2014/main" id="{E432836C-55FC-434F-A1D4-C47B518E7488}"/>
                  </a:ext>
                </a:extLst>
              </p:cNvPr>
              <p:cNvSpPr>
                <a:spLocks noChangeShapeType="1"/>
              </p:cNvSpPr>
              <p:nvPr/>
            </p:nvSpPr>
            <p:spPr bwMode="auto">
              <a:xfrm>
                <a:off x="1730" y="256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68" name="Oval 50">
                <a:extLst>
                  <a:ext uri="{FF2B5EF4-FFF2-40B4-BE49-F238E27FC236}">
                    <a16:creationId xmlns:a16="http://schemas.microsoft.com/office/drawing/2014/main" id="{8C2EA053-6A06-4A4C-A920-589E6E23C0AE}"/>
                  </a:ext>
                </a:extLst>
              </p:cNvPr>
              <p:cNvSpPr>
                <a:spLocks noChangeArrowheads="1"/>
              </p:cNvSpPr>
              <p:nvPr/>
            </p:nvSpPr>
            <p:spPr bwMode="auto">
              <a:xfrm>
                <a:off x="1680" y="3081"/>
                <a:ext cx="144" cy="135"/>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grpSp>
          <p:nvGrpSpPr>
            <p:cNvPr id="21520" name="Group 51">
              <a:extLst>
                <a:ext uri="{FF2B5EF4-FFF2-40B4-BE49-F238E27FC236}">
                  <a16:creationId xmlns:a16="http://schemas.microsoft.com/office/drawing/2014/main" id="{4C54A1E9-3191-410C-8529-4A5D0A7A2AE2}"/>
                </a:ext>
              </a:extLst>
            </p:cNvPr>
            <p:cNvGrpSpPr>
              <a:grpSpLocks/>
            </p:cNvGrpSpPr>
            <p:nvPr/>
          </p:nvGrpSpPr>
          <p:grpSpPr bwMode="auto">
            <a:xfrm>
              <a:off x="2882" y="2961"/>
              <a:ext cx="95" cy="461"/>
              <a:chOff x="3284" y="3662"/>
              <a:chExt cx="124" cy="610"/>
            </a:xfrm>
          </p:grpSpPr>
          <p:sp>
            <p:nvSpPr>
              <p:cNvPr id="21531" name="Rectangle 52">
                <a:extLst>
                  <a:ext uri="{FF2B5EF4-FFF2-40B4-BE49-F238E27FC236}">
                    <a16:creationId xmlns:a16="http://schemas.microsoft.com/office/drawing/2014/main" id="{FA050A8A-E724-457F-8941-5DB46EDE8DBF}"/>
                  </a:ext>
                </a:extLst>
              </p:cNvPr>
              <p:cNvSpPr>
                <a:spLocks noChangeArrowheads="1"/>
              </p:cNvSpPr>
              <p:nvPr/>
            </p:nvSpPr>
            <p:spPr bwMode="auto">
              <a:xfrm>
                <a:off x="3327" y="3662"/>
                <a:ext cx="31" cy="519"/>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32" name="Rectangle 53">
                <a:extLst>
                  <a:ext uri="{FF2B5EF4-FFF2-40B4-BE49-F238E27FC236}">
                    <a16:creationId xmlns:a16="http://schemas.microsoft.com/office/drawing/2014/main" id="{57CAAEF4-BDE3-488B-B639-9F3F2BA77BA0}"/>
                  </a:ext>
                </a:extLst>
              </p:cNvPr>
              <p:cNvSpPr>
                <a:spLocks noChangeArrowheads="1"/>
              </p:cNvSpPr>
              <p:nvPr/>
            </p:nvSpPr>
            <p:spPr bwMode="auto">
              <a:xfrm>
                <a:off x="3327" y="3960"/>
                <a:ext cx="31" cy="193"/>
              </a:xfrm>
              <a:prstGeom prst="rect">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1533" name="Line 54">
                <a:extLst>
                  <a:ext uri="{FF2B5EF4-FFF2-40B4-BE49-F238E27FC236}">
                    <a16:creationId xmlns:a16="http://schemas.microsoft.com/office/drawing/2014/main" id="{D88B5DE6-E5B8-4883-B9F5-DE52677E7D61}"/>
                  </a:ext>
                </a:extLst>
              </p:cNvPr>
              <p:cNvSpPr>
                <a:spLocks noChangeShapeType="1"/>
              </p:cNvSpPr>
              <p:nvPr/>
            </p:nvSpPr>
            <p:spPr bwMode="auto">
              <a:xfrm>
                <a:off x="3327" y="4139"/>
                <a:ext cx="3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4" name="Line 55">
                <a:extLst>
                  <a:ext uri="{FF2B5EF4-FFF2-40B4-BE49-F238E27FC236}">
                    <a16:creationId xmlns:a16="http://schemas.microsoft.com/office/drawing/2014/main" id="{CD243713-1B17-48C7-B826-DFF5BC60BA9B}"/>
                  </a:ext>
                </a:extLst>
              </p:cNvPr>
              <p:cNvSpPr>
                <a:spLocks noChangeShapeType="1"/>
              </p:cNvSpPr>
              <p:nvPr/>
            </p:nvSpPr>
            <p:spPr bwMode="auto">
              <a:xfrm>
                <a:off x="3343" y="4109"/>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5" name="Line 56">
                <a:extLst>
                  <a:ext uri="{FF2B5EF4-FFF2-40B4-BE49-F238E27FC236}">
                    <a16:creationId xmlns:a16="http://schemas.microsoft.com/office/drawing/2014/main" id="{9AFB01CE-5983-44FA-90F2-A13B834DEF7F}"/>
                  </a:ext>
                </a:extLst>
              </p:cNvPr>
              <p:cNvSpPr>
                <a:spLocks noChangeShapeType="1"/>
              </p:cNvSpPr>
              <p:nvPr/>
            </p:nvSpPr>
            <p:spPr bwMode="auto">
              <a:xfrm>
                <a:off x="3343" y="4078"/>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6" name="Line 57">
                <a:extLst>
                  <a:ext uri="{FF2B5EF4-FFF2-40B4-BE49-F238E27FC236}">
                    <a16:creationId xmlns:a16="http://schemas.microsoft.com/office/drawing/2014/main" id="{6ADC629C-7795-4979-BF74-BE766E53F4BE}"/>
                  </a:ext>
                </a:extLst>
              </p:cNvPr>
              <p:cNvSpPr>
                <a:spLocks noChangeShapeType="1"/>
              </p:cNvSpPr>
              <p:nvPr/>
            </p:nvSpPr>
            <p:spPr bwMode="auto">
              <a:xfrm>
                <a:off x="3343" y="4047"/>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7" name="Line 58">
                <a:extLst>
                  <a:ext uri="{FF2B5EF4-FFF2-40B4-BE49-F238E27FC236}">
                    <a16:creationId xmlns:a16="http://schemas.microsoft.com/office/drawing/2014/main" id="{4577B544-F4A7-4BE0-A1B9-457245BEC31D}"/>
                  </a:ext>
                </a:extLst>
              </p:cNvPr>
              <p:cNvSpPr>
                <a:spLocks noChangeShapeType="1"/>
              </p:cNvSpPr>
              <p:nvPr/>
            </p:nvSpPr>
            <p:spPr bwMode="auto">
              <a:xfrm>
                <a:off x="3343" y="4016"/>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8" name="Line 59">
                <a:extLst>
                  <a:ext uri="{FF2B5EF4-FFF2-40B4-BE49-F238E27FC236}">
                    <a16:creationId xmlns:a16="http://schemas.microsoft.com/office/drawing/2014/main" id="{E85D94D5-AB8B-45DA-9E20-67C305C39230}"/>
                  </a:ext>
                </a:extLst>
              </p:cNvPr>
              <p:cNvSpPr>
                <a:spLocks noChangeShapeType="1"/>
              </p:cNvSpPr>
              <p:nvPr/>
            </p:nvSpPr>
            <p:spPr bwMode="auto">
              <a:xfrm>
                <a:off x="3327" y="3986"/>
                <a:ext cx="3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39" name="Line 60">
                <a:extLst>
                  <a:ext uri="{FF2B5EF4-FFF2-40B4-BE49-F238E27FC236}">
                    <a16:creationId xmlns:a16="http://schemas.microsoft.com/office/drawing/2014/main" id="{EE987F43-AF3C-4899-A4B9-B6E0FE7BD689}"/>
                  </a:ext>
                </a:extLst>
              </p:cNvPr>
              <p:cNvSpPr>
                <a:spLocks noChangeShapeType="1"/>
              </p:cNvSpPr>
              <p:nvPr/>
            </p:nvSpPr>
            <p:spPr bwMode="auto">
              <a:xfrm>
                <a:off x="3343" y="3956"/>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0" name="Line 61">
                <a:extLst>
                  <a:ext uri="{FF2B5EF4-FFF2-40B4-BE49-F238E27FC236}">
                    <a16:creationId xmlns:a16="http://schemas.microsoft.com/office/drawing/2014/main" id="{B3813444-452A-431E-B674-99A6423909CC}"/>
                  </a:ext>
                </a:extLst>
              </p:cNvPr>
              <p:cNvSpPr>
                <a:spLocks noChangeShapeType="1"/>
              </p:cNvSpPr>
              <p:nvPr/>
            </p:nvSpPr>
            <p:spPr bwMode="auto">
              <a:xfrm>
                <a:off x="3343" y="3925"/>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1" name="Line 62">
                <a:extLst>
                  <a:ext uri="{FF2B5EF4-FFF2-40B4-BE49-F238E27FC236}">
                    <a16:creationId xmlns:a16="http://schemas.microsoft.com/office/drawing/2014/main" id="{B32DFF45-7079-4CDA-8D19-52827F95636A}"/>
                  </a:ext>
                </a:extLst>
              </p:cNvPr>
              <p:cNvSpPr>
                <a:spLocks noChangeShapeType="1"/>
              </p:cNvSpPr>
              <p:nvPr/>
            </p:nvSpPr>
            <p:spPr bwMode="auto">
              <a:xfrm>
                <a:off x="3343" y="3894"/>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2" name="Line 63">
                <a:extLst>
                  <a:ext uri="{FF2B5EF4-FFF2-40B4-BE49-F238E27FC236}">
                    <a16:creationId xmlns:a16="http://schemas.microsoft.com/office/drawing/2014/main" id="{B1D661A5-07C1-4970-B60B-CC442C181B9C}"/>
                  </a:ext>
                </a:extLst>
              </p:cNvPr>
              <p:cNvSpPr>
                <a:spLocks noChangeShapeType="1"/>
              </p:cNvSpPr>
              <p:nvPr/>
            </p:nvSpPr>
            <p:spPr bwMode="auto">
              <a:xfrm>
                <a:off x="3343" y="3863"/>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3" name="Line 64">
                <a:extLst>
                  <a:ext uri="{FF2B5EF4-FFF2-40B4-BE49-F238E27FC236}">
                    <a16:creationId xmlns:a16="http://schemas.microsoft.com/office/drawing/2014/main" id="{C33A7180-97EC-45E8-A96B-484F99C581EA}"/>
                  </a:ext>
                </a:extLst>
              </p:cNvPr>
              <p:cNvSpPr>
                <a:spLocks noChangeShapeType="1"/>
              </p:cNvSpPr>
              <p:nvPr/>
            </p:nvSpPr>
            <p:spPr bwMode="auto">
              <a:xfrm>
                <a:off x="3327" y="3833"/>
                <a:ext cx="3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4" name="Line 65">
                <a:extLst>
                  <a:ext uri="{FF2B5EF4-FFF2-40B4-BE49-F238E27FC236}">
                    <a16:creationId xmlns:a16="http://schemas.microsoft.com/office/drawing/2014/main" id="{8CF079AA-7E9C-4CF4-8235-876BF1040DC2}"/>
                  </a:ext>
                </a:extLst>
              </p:cNvPr>
              <p:cNvSpPr>
                <a:spLocks noChangeShapeType="1"/>
              </p:cNvSpPr>
              <p:nvPr/>
            </p:nvSpPr>
            <p:spPr bwMode="auto">
              <a:xfrm>
                <a:off x="3343" y="3803"/>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5" name="Line 66">
                <a:extLst>
                  <a:ext uri="{FF2B5EF4-FFF2-40B4-BE49-F238E27FC236}">
                    <a16:creationId xmlns:a16="http://schemas.microsoft.com/office/drawing/2014/main" id="{48594070-11F6-4C14-A2DE-DF907B97DD52}"/>
                  </a:ext>
                </a:extLst>
              </p:cNvPr>
              <p:cNvSpPr>
                <a:spLocks noChangeShapeType="1"/>
              </p:cNvSpPr>
              <p:nvPr/>
            </p:nvSpPr>
            <p:spPr bwMode="auto">
              <a:xfrm>
                <a:off x="3343" y="3772"/>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6" name="Line 67">
                <a:extLst>
                  <a:ext uri="{FF2B5EF4-FFF2-40B4-BE49-F238E27FC236}">
                    <a16:creationId xmlns:a16="http://schemas.microsoft.com/office/drawing/2014/main" id="{C7E43CFB-EC7F-4818-A87C-E8C1AA1A0576}"/>
                  </a:ext>
                </a:extLst>
              </p:cNvPr>
              <p:cNvSpPr>
                <a:spLocks noChangeShapeType="1"/>
              </p:cNvSpPr>
              <p:nvPr/>
            </p:nvSpPr>
            <p:spPr bwMode="auto">
              <a:xfrm>
                <a:off x="3343" y="3742"/>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7" name="Line 68">
                <a:extLst>
                  <a:ext uri="{FF2B5EF4-FFF2-40B4-BE49-F238E27FC236}">
                    <a16:creationId xmlns:a16="http://schemas.microsoft.com/office/drawing/2014/main" id="{6E950C55-CCA6-4175-A8C9-5FAE4DC9939E}"/>
                  </a:ext>
                </a:extLst>
              </p:cNvPr>
              <p:cNvSpPr>
                <a:spLocks noChangeShapeType="1"/>
              </p:cNvSpPr>
              <p:nvPr/>
            </p:nvSpPr>
            <p:spPr bwMode="auto">
              <a:xfrm>
                <a:off x="3343" y="3711"/>
                <a:ext cx="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8" name="Line 69">
                <a:extLst>
                  <a:ext uri="{FF2B5EF4-FFF2-40B4-BE49-F238E27FC236}">
                    <a16:creationId xmlns:a16="http://schemas.microsoft.com/office/drawing/2014/main" id="{205F982A-AC3D-4C98-BFD9-94060994FAC8}"/>
                  </a:ext>
                </a:extLst>
              </p:cNvPr>
              <p:cNvSpPr>
                <a:spLocks noChangeShapeType="1"/>
              </p:cNvSpPr>
              <p:nvPr/>
            </p:nvSpPr>
            <p:spPr bwMode="auto">
              <a:xfrm>
                <a:off x="3327" y="3681"/>
                <a:ext cx="3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49" name="Oval 70">
                <a:extLst>
                  <a:ext uri="{FF2B5EF4-FFF2-40B4-BE49-F238E27FC236}">
                    <a16:creationId xmlns:a16="http://schemas.microsoft.com/office/drawing/2014/main" id="{73B27DF4-2050-4B4D-91EE-7AD31727D1B1}"/>
                  </a:ext>
                </a:extLst>
              </p:cNvPr>
              <p:cNvSpPr>
                <a:spLocks noChangeArrowheads="1"/>
              </p:cNvSpPr>
              <p:nvPr/>
            </p:nvSpPr>
            <p:spPr bwMode="auto">
              <a:xfrm>
                <a:off x="3284" y="4150"/>
                <a:ext cx="124" cy="122"/>
              </a:xfrm>
              <a:prstGeom prst="ellipse">
                <a:avLst/>
              </a:prstGeom>
              <a:solidFill>
                <a:srgbClr val="FF0000"/>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21521" name="Line 71">
              <a:extLst>
                <a:ext uri="{FF2B5EF4-FFF2-40B4-BE49-F238E27FC236}">
                  <a16:creationId xmlns:a16="http://schemas.microsoft.com/office/drawing/2014/main" id="{AA672883-9F26-400E-B8AA-5DC4EA27C7B9}"/>
                </a:ext>
              </a:extLst>
            </p:cNvPr>
            <p:cNvSpPr>
              <a:spLocks noChangeShapeType="1"/>
            </p:cNvSpPr>
            <p:nvPr/>
          </p:nvSpPr>
          <p:spPr bwMode="auto">
            <a:xfrm flipV="1">
              <a:off x="2097" y="1357"/>
              <a:ext cx="404" cy="362"/>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2" name="Line 72">
              <a:extLst>
                <a:ext uri="{FF2B5EF4-FFF2-40B4-BE49-F238E27FC236}">
                  <a16:creationId xmlns:a16="http://schemas.microsoft.com/office/drawing/2014/main" id="{291EF3AD-5CDF-400D-9819-026246F9C8E4}"/>
                </a:ext>
              </a:extLst>
            </p:cNvPr>
            <p:cNvSpPr>
              <a:spLocks noChangeShapeType="1"/>
            </p:cNvSpPr>
            <p:nvPr/>
          </p:nvSpPr>
          <p:spPr bwMode="auto">
            <a:xfrm rot="16200000" flipV="1">
              <a:off x="908" y="1336"/>
              <a:ext cx="399" cy="367"/>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3" name="Line 73">
              <a:extLst>
                <a:ext uri="{FF2B5EF4-FFF2-40B4-BE49-F238E27FC236}">
                  <a16:creationId xmlns:a16="http://schemas.microsoft.com/office/drawing/2014/main" id="{873D4B31-37AC-4571-AD39-FECFEBF0E6B0}"/>
                </a:ext>
              </a:extLst>
            </p:cNvPr>
            <p:cNvSpPr>
              <a:spLocks noChangeShapeType="1"/>
            </p:cNvSpPr>
            <p:nvPr/>
          </p:nvSpPr>
          <p:spPr bwMode="auto">
            <a:xfrm flipH="1">
              <a:off x="374" y="2407"/>
              <a:ext cx="440" cy="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4" name="Line 74">
              <a:extLst>
                <a:ext uri="{FF2B5EF4-FFF2-40B4-BE49-F238E27FC236}">
                  <a16:creationId xmlns:a16="http://schemas.microsoft.com/office/drawing/2014/main" id="{9AA1CA10-135D-4520-83A1-88AB4764A59B}"/>
                </a:ext>
              </a:extLst>
            </p:cNvPr>
            <p:cNvSpPr>
              <a:spLocks noChangeShapeType="1"/>
            </p:cNvSpPr>
            <p:nvPr/>
          </p:nvSpPr>
          <p:spPr bwMode="auto">
            <a:xfrm flipH="1">
              <a:off x="411" y="2915"/>
              <a:ext cx="44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5" name="Line 75">
              <a:extLst>
                <a:ext uri="{FF2B5EF4-FFF2-40B4-BE49-F238E27FC236}">
                  <a16:creationId xmlns:a16="http://schemas.microsoft.com/office/drawing/2014/main" id="{BE527481-BDEA-46D4-9421-96560E905DFC}"/>
                </a:ext>
              </a:extLst>
            </p:cNvPr>
            <p:cNvSpPr>
              <a:spLocks noChangeShapeType="1"/>
            </p:cNvSpPr>
            <p:nvPr/>
          </p:nvSpPr>
          <p:spPr bwMode="auto">
            <a:xfrm rot="-5400000" flipH="1" flipV="1">
              <a:off x="1494" y="3187"/>
              <a:ext cx="399"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6" name="Line 76">
              <a:extLst>
                <a:ext uri="{FF2B5EF4-FFF2-40B4-BE49-F238E27FC236}">
                  <a16:creationId xmlns:a16="http://schemas.microsoft.com/office/drawing/2014/main" id="{5547E414-9767-424B-BD94-46A8B6BF4CE9}"/>
                </a:ext>
              </a:extLst>
            </p:cNvPr>
            <p:cNvSpPr>
              <a:spLocks noChangeShapeType="1"/>
            </p:cNvSpPr>
            <p:nvPr/>
          </p:nvSpPr>
          <p:spPr bwMode="auto">
            <a:xfrm rot="10800000" flipH="1">
              <a:off x="2501" y="2915"/>
              <a:ext cx="440" cy="0"/>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7" name="Line 77">
              <a:extLst>
                <a:ext uri="{FF2B5EF4-FFF2-40B4-BE49-F238E27FC236}">
                  <a16:creationId xmlns:a16="http://schemas.microsoft.com/office/drawing/2014/main" id="{1D718E21-48ED-4823-BA55-7D68DD270827}"/>
                </a:ext>
              </a:extLst>
            </p:cNvPr>
            <p:cNvSpPr>
              <a:spLocks noChangeShapeType="1"/>
            </p:cNvSpPr>
            <p:nvPr/>
          </p:nvSpPr>
          <p:spPr bwMode="auto">
            <a:xfrm rot="10800000" flipH="1">
              <a:off x="2501" y="2407"/>
              <a:ext cx="440" cy="0"/>
            </a:xfrm>
            <a:prstGeom prst="line">
              <a:avLst/>
            </a:prstGeom>
            <a:noFill/>
            <a:ln w="127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28" name="Text Box 78">
              <a:extLst>
                <a:ext uri="{FF2B5EF4-FFF2-40B4-BE49-F238E27FC236}">
                  <a16:creationId xmlns:a16="http://schemas.microsoft.com/office/drawing/2014/main" id="{FFCE51B4-C1AA-4D99-8F92-14856538402C}"/>
                </a:ext>
              </a:extLst>
            </p:cNvPr>
            <p:cNvSpPr txBox="1">
              <a:spLocks noChangeArrowheads="1"/>
            </p:cNvSpPr>
            <p:nvPr/>
          </p:nvSpPr>
          <p:spPr bwMode="auto">
            <a:xfrm>
              <a:off x="1584" y="2190"/>
              <a:ext cx="88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200" b="1">
                  <a:solidFill>
                    <a:schemeClr val="tx1"/>
                  </a:solidFill>
                  <a:latin typeface="Tahoma" panose="020B0604030504040204" pitchFamily="34" charset="0"/>
                </a:rPr>
                <a:t>Ti=22°C</a:t>
              </a:r>
            </a:p>
          </p:txBody>
        </p:sp>
        <p:sp>
          <p:nvSpPr>
            <p:cNvPr id="21529" name="Text Box 79">
              <a:extLst>
                <a:ext uri="{FF2B5EF4-FFF2-40B4-BE49-F238E27FC236}">
                  <a16:creationId xmlns:a16="http://schemas.microsoft.com/office/drawing/2014/main" id="{BE628741-0FBA-4F90-B6DE-8345BCCBB999}"/>
                </a:ext>
              </a:extLst>
            </p:cNvPr>
            <p:cNvSpPr txBox="1">
              <a:spLocks noChangeArrowheads="1"/>
            </p:cNvSpPr>
            <p:nvPr/>
          </p:nvSpPr>
          <p:spPr bwMode="auto">
            <a:xfrm>
              <a:off x="1927" y="3132"/>
              <a:ext cx="108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200" b="1">
                  <a:solidFill>
                    <a:srgbClr val="FF3300"/>
                  </a:solidFill>
                  <a:latin typeface="Tahoma" panose="020B0604030504040204" pitchFamily="34" charset="0"/>
                </a:rPr>
                <a:t>Ttop=9°C</a:t>
              </a:r>
            </a:p>
          </p:txBody>
        </p:sp>
        <p:sp>
          <p:nvSpPr>
            <p:cNvPr id="21530" name="Text Box 80">
              <a:extLst>
                <a:ext uri="{FF2B5EF4-FFF2-40B4-BE49-F238E27FC236}">
                  <a16:creationId xmlns:a16="http://schemas.microsoft.com/office/drawing/2014/main" id="{32100E01-06B8-496E-B0D2-AF3CA33F124C}"/>
                </a:ext>
              </a:extLst>
            </p:cNvPr>
            <p:cNvSpPr txBox="1">
              <a:spLocks noChangeArrowheads="1"/>
            </p:cNvSpPr>
            <p:nvPr/>
          </p:nvSpPr>
          <p:spPr bwMode="auto">
            <a:xfrm>
              <a:off x="2647" y="1574"/>
              <a:ext cx="8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200" b="1">
                  <a:solidFill>
                    <a:schemeClr val="bg1"/>
                  </a:solidFill>
                  <a:latin typeface="Tahoma" panose="020B0604030504040204" pitchFamily="34" charset="0"/>
                </a:rPr>
                <a:t>Td=0°C</a:t>
              </a:r>
            </a:p>
          </p:txBody>
        </p:sp>
      </p:grpSp>
      <p:sp>
        <p:nvSpPr>
          <p:cNvPr id="21508" name="Rectangle 82">
            <a:extLst>
              <a:ext uri="{FF2B5EF4-FFF2-40B4-BE49-F238E27FC236}">
                <a16:creationId xmlns:a16="http://schemas.microsoft.com/office/drawing/2014/main" id="{CC73C508-D416-4B30-9F2D-859EAD65F4FD}"/>
              </a:ext>
            </a:extLst>
          </p:cNvPr>
          <p:cNvSpPr>
            <a:spLocks noChangeArrowheads="1"/>
          </p:cNvSpPr>
          <p:nvPr/>
        </p:nvSpPr>
        <p:spPr bwMode="auto">
          <a:xfrm>
            <a:off x="1477963" y="738567"/>
            <a:ext cx="95106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Kayıp ve Kazançları (Isı Transferi):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01"/>
                                        </p:tgtEl>
                                        <p:attrNameLst>
                                          <p:attrName>style.visibility</p:attrName>
                                        </p:attrNameLst>
                                      </p:cBhvr>
                                      <p:to>
                                        <p:strVal val="visible"/>
                                      </p:to>
                                    </p:set>
                                    <p:animEffect transition="in" filter="fade">
                                      <p:cBhvr>
                                        <p:cTn id="7" dur="2000"/>
                                        <p:tgtEl>
                                          <p:spTgt spid="30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53D75EC-3BAD-42BE-AE72-77F636EDCED8}"/>
              </a:ext>
            </a:extLst>
          </p:cNvPr>
          <p:cNvSpPr>
            <a:spLocks noGrp="1" noChangeArrowheads="1"/>
          </p:cNvSpPr>
          <p:nvPr>
            <p:ph type="body" sz="half" idx="1"/>
          </p:nvPr>
        </p:nvSpPr>
        <p:spPr>
          <a:xfrm>
            <a:off x="1432193" y="2014538"/>
            <a:ext cx="4844782" cy="1621028"/>
          </a:xfrm>
          <a:noFill/>
        </p:spPr>
        <p:txBody>
          <a:bodyPr/>
          <a:lstStyle/>
          <a:p>
            <a:pPr marL="0" indent="0">
              <a:buNone/>
            </a:pPr>
            <a:r>
              <a:rPr lang="tr-TR" altLang="tr-TR" sz="2400" dirty="0">
                <a:latin typeface="Arial" panose="020B0604020202020204" pitchFamily="34" charset="0"/>
                <a:cs typeface="Arial" panose="020B0604020202020204" pitchFamily="34" charset="0"/>
              </a:rPr>
              <a:t>İki ortam arasında sıcaklık farkı meydana geldiğinde sıcak bölgeden soğuk bölgeye doğru ısı geçişi meydana gelir.</a:t>
            </a:r>
          </a:p>
        </p:txBody>
      </p:sp>
      <p:grpSp>
        <p:nvGrpSpPr>
          <p:cNvPr id="22531" name="Group 3">
            <a:extLst>
              <a:ext uri="{FF2B5EF4-FFF2-40B4-BE49-F238E27FC236}">
                <a16:creationId xmlns:a16="http://schemas.microsoft.com/office/drawing/2014/main" id="{1973F192-38E6-4A72-8C90-D18DBB88271A}"/>
              </a:ext>
            </a:extLst>
          </p:cNvPr>
          <p:cNvGrpSpPr>
            <a:grpSpLocks/>
          </p:cNvGrpSpPr>
          <p:nvPr/>
        </p:nvGrpSpPr>
        <p:grpSpPr bwMode="auto">
          <a:xfrm>
            <a:off x="6877051" y="1700213"/>
            <a:ext cx="3228857" cy="4089400"/>
            <a:chOff x="3653" y="1071"/>
            <a:chExt cx="2203" cy="2576"/>
          </a:xfrm>
        </p:grpSpPr>
        <p:sp>
          <p:nvSpPr>
            <p:cNvPr id="22533" name="Line 4">
              <a:extLst>
                <a:ext uri="{FF2B5EF4-FFF2-40B4-BE49-F238E27FC236}">
                  <a16:creationId xmlns:a16="http://schemas.microsoft.com/office/drawing/2014/main" id="{11ECDAA6-B2C2-4A31-BDBD-FF9BCC1AE3F6}"/>
                </a:ext>
              </a:extLst>
            </p:cNvPr>
            <p:cNvSpPr>
              <a:spLocks noChangeShapeType="1"/>
            </p:cNvSpPr>
            <p:nvPr/>
          </p:nvSpPr>
          <p:spPr bwMode="auto">
            <a:xfrm>
              <a:off x="4542" y="1724"/>
              <a:ext cx="704" cy="65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534" name="Picture 5" descr="hot-wx">
              <a:extLst>
                <a:ext uri="{FF2B5EF4-FFF2-40B4-BE49-F238E27FC236}">
                  <a16:creationId xmlns:a16="http://schemas.microsoft.com/office/drawing/2014/main" id="{E9CEDE27-0BB9-473A-9633-37FDB1794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 y="2994"/>
              <a:ext cx="605"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cold2">
              <a:extLst>
                <a:ext uri="{FF2B5EF4-FFF2-40B4-BE49-F238E27FC236}">
                  <a16:creationId xmlns:a16="http://schemas.microsoft.com/office/drawing/2014/main" id="{0926378D-77FF-43B7-B6E8-F34DBC826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 y="3030"/>
              <a:ext cx="45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descr="wall">
              <a:extLst>
                <a:ext uri="{FF2B5EF4-FFF2-40B4-BE49-F238E27FC236}">
                  <a16:creationId xmlns:a16="http://schemas.microsoft.com/office/drawing/2014/main" id="{C682DAE8-55FD-44CE-AFAB-51FE0C41A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 y="3048"/>
              <a:ext cx="856"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8">
              <a:extLst>
                <a:ext uri="{FF2B5EF4-FFF2-40B4-BE49-F238E27FC236}">
                  <a16:creationId xmlns:a16="http://schemas.microsoft.com/office/drawing/2014/main" id="{657CDD89-34BA-4DEF-9EDC-1065860959FC}"/>
                </a:ext>
              </a:extLst>
            </p:cNvPr>
            <p:cNvSpPr txBox="1">
              <a:spLocks noChangeArrowheads="1"/>
            </p:cNvSpPr>
            <p:nvPr/>
          </p:nvSpPr>
          <p:spPr bwMode="auto">
            <a:xfrm>
              <a:off x="4278" y="1071"/>
              <a:ext cx="8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800">
                  <a:solidFill>
                    <a:schemeClr val="tx1"/>
                  </a:solidFill>
                </a:rPr>
                <a:t>Sıcak Yüz</a:t>
              </a:r>
              <a:endParaRPr lang="en-GB" altLang="tr-TR" sz="1800">
                <a:solidFill>
                  <a:schemeClr val="tx1"/>
                </a:solidFill>
              </a:endParaRPr>
            </a:p>
          </p:txBody>
        </p:sp>
        <p:sp>
          <p:nvSpPr>
            <p:cNvPr id="22538" name="Text Box 9">
              <a:extLst>
                <a:ext uri="{FF2B5EF4-FFF2-40B4-BE49-F238E27FC236}">
                  <a16:creationId xmlns:a16="http://schemas.microsoft.com/office/drawing/2014/main" id="{107C0F5E-D103-43DC-9899-98D8A3A948B1}"/>
                </a:ext>
              </a:extLst>
            </p:cNvPr>
            <p:cNvSpPr txBox="1">
              <a:spLocks noChangeArrowheads="1"/>
            </p:cNvSpPr>
            <p:nvPr/>
          </p:nvSpPr>
          <p:spPr bwMode="auto">
            <a:xfrm>
              <a:off x="4972" y="1071"/>
              <a:ext cx="8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800" dirty="0">
                  <a:solidFill>
                    <a:schemeClr val="tx1"/>
                  </a:solidFill>
                </a:rPr>
                <a:t>Soğuk Yüz</a:t>
              </a:r>
              <a:endParaRPr lang="en-GB" altLang="tr-TR" sz="1800" dirty="0">
                <a:solidFill>
                  <a:schemeClr val="tx1"/>
                </a:solidFill>
              </a:endParaRPr>
            </a:p>
          </p:txBody>
        </p:sp>
        <p:sp>
          <p:nvSpPr>
            <p:cNvPr id="22539" name="Text Box 10">
              <a:extLst>
                <a:ext uri="{FF2B5EF4-FFF2-40B4-BE49-F238E27FC236}">
                  <a16:creationId xmlns:a16="http://schemas.microsoft.com/office/drawing/2014/main" id="{16252F3D-AD6C-4B9E-B016-723CFC42E6EA}"/>
                </a:ext>
              </a:extLst>
            </p:cNvPr>
            <p:cNvSpPr txBox="1">
              <a:spLocks noChangeArrowheads="1"/>
            </p:cNvSpPr>
            <p:nvPr/>
          </p:nvSpPr>
          <p:spPr bwMode="auto">
            <a:xfrm>
              <a:off x="4531" y="2452"/>
              <a:ext cx="73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1800">
                  <a:solidFill>
                    <a:schemeClr val="tx1"/>
                  </a:solidFill>
                </a:rPr>
                <a:t>Sıcaklık </a:t>
              </a:r>
              <a:endParaRPr lang="en-GB" altLang="tr-TR" sz="1800">
                <a:solidFill>
                  <a:schemeClr val="tx1"/>
                </a:solidFill>
              </a:endParaRPr>
            </a:p>
            <a:p>
              <a:pPr algn="ctr" eaLnBrk="1" hangingPunct="1">
                <a:spcBef>
                  <a:spcPct val="0"/>
                </a:spcBef>
                <a:buClrTx/>
                <a:buFontTx/>
                <a:buNone/>
              </a:pPr>
              <a:r>
                <a:rPr lang="tr-TR" altLang="tr-TR" sz="1800">
                  <a:solidFill>
                    <a:schemeClr val="tx1"/>
                  </a:solidFill>
                </a:rPr>
                <a:t>gradyeni</a:t>
              </a:r>
              <a:endParaRPr lang="en-GB" altLang="tr-TR" sz="1800">
                <a:solidFill>
                  <a:schemeClr val="tx1"/>
                </a:solidFill>
              </a:endParaRPr>
            </a:p>
          </p:txBody>
        </p:sp>
        <p:sp>
          <p:nvSpPr>
            <p:cNvPr id="22540" name="Line 11">
              <a:extLst>
                <a:ext uri="{FF2B5EF4-FFF2-40B4-BE49-F238E27FC236}">
                  <a16:creationId xmlns:a16="http://schemas.microsoft.com/office/drawing/2014/main" id="{8ABE4C14-0257-4820-B7EA-D1D067025E1D}"/>
                </a:ext>
              </a:extLst>
            </p:cNvPr>
            <p:cNvSpPr>
              <a:spLocks noChangeShapeType="1"/>
            </p:cNvSpPr>
            <p:nvPr/>
          </p:nvSpPr>
          <p:spPr bwMode="auto">
            <a:xfrm>
              <a:off x="4542" y="1296"/>
              <a:ext cx="0" cy="15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41" name="Line 12">
              <a:extLst>
                <a:ext uri="{FF2B5EF4-FFF2-40B4-BE49-F238E27FC236}">
                  <a16:creationId xmlns:a16="http://schemas.microsoft.com/office/drawing/2014/main" id="{9ADE3739-A143-4696-A648-3C1AF0511467}"/>
                </a:ext>
              </a:extLst>
            </p:cNvPr>
            <p:cNvSpPr>
              <a:spLocks noChangeShapeType="1"/>
            </p:cNvSpPr>
            <p:nvPr/>
          </p:nvSpPr>
          <p:spPr bwMode="auto">
            <a:xfrm>
              <a:off x="5246" y="1296"/>
              <a:ext cx="0" cy="1560"/>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42" name="AutoShape 13">
              <a:extLst>
                <a:ext uri="{FF2B5EF4-FFF2-40B4-BE49-F238E27FC236}">
                  <a16:creationId xmlns:a16="http://schemas.microsoft.com/office/drawing/2014/main" id="{CF7DEF5C-1834-4D95-A07F-9C1AC1F47622}"/>
                </a:ext>
              </a:extLst>
            </p:cNvPr>
            <p:cNvSpPr>
              <a:spLocks noChangeArrowheads="1"/>
            </p:cNvSpPr>
            <p:nvPr/>
          </p:nvSpPr>
          <p:spPr bwMode="auto">
            <a:xfrm>
              <a:off x="3809" y="1397"/>
              <a:ext cx="118" cy="1452"/>
            </a:xfrm>
            <a:prstGeom prst="upArrow">
              <a:avLst>
                <a:gd name="adj1" fmla="val 50000"/>
                <a:gd name="adj2" fmla="val 307627"/>
              </a:avLst>
            </a:prstGeom>
            <a:gradFill rotWithShape="0">
              <a:gsLst>
                <a:gs pos="0">
                  <a:srgbClr val="FF0000"/>
                </a:gs>
                <a:gs pos="100000">
                  <a:srgbClr val="00FFFF"/>
                </a:gs>
              </a:gsLst>
              <a:lin ang="5400000" scaled="1"/>
            </a:gra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2543" name="Text Box 14">
              <a:extLst>
                <a:ext uri="{FF2B5EF4-FFF2-40B4-BE49-F238E27FC236}">
                  <a16:creationId xmlns:a16="http://schemas.microsoft.com/office/drawing/2014/main" id="{E5F07240-1084-4556-9E7C-ABF560006F4A}"/>
                </a:ext>
              </a:extLst>
            </p:cNvPr>
            <p:cNvSpPr txBox="1">
              <a:spLocks noChangeArrowheads="1"/>
            </p:cNvSpPr>
            <p:nvPr/>
          </p:nvSpPr>
          <p:spPr bwMode="auto">
            <a:xfrm>
              <a:off x="3653" y="1217"/>
              <a:ext cx="77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b="1">
                  <a:solidFill>
                    <a:schemeClr val="tx1"/>
                  </a:solidFill>
                </a:rPr>
                <a:t>Sıcaklık</a:t>
              </a:r>
              <a:endParaRPr lang="en-GB" altLang="tr-TR" b="1">
                <a:solidFill>
                  <a:schemeClr val="tx1"/>
                </a:solidFill>
              </a:endParaRPr>
            </a:p>
          </p:txBody>
        </p:sp>
        <p:sp>
          <p:nvSpPr>
            <p:cNvPr id="22544" name="Text Box 15">
              <a:extLst>
                <a:ext uri="{FF2B5EF4-FFF2-40B4-BE49-F238E27FC236}">
                  <a16:creationId xmlns:a16="http://schemas.microsoft.com/office/drawing/2014/main" id="{392E0DA0-C890-44FE-B1CA-76A383513201}"/>
                </a:ext>
              </a:extLst>
            </p:cNvPr>
            <p:cNvSpPr txBox="1">
              <a:spLocks noChangeArrowheads="1"/>
            </p:cNvSpPr>
            <p:nvPr/>
          </p:nvSpPr>
          <p:spPr bwMode="auto">
            <a:xfrm>
              <a:off x="3966" y="1593"/>
              <a:ext cx="59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1800">
                  <a:solidFill>
                    <a:schemeClr val="tx1"/>
                  </a:solidFill>
                </a:rPr>
                <a:t>Sıcak Yüz Sıc.</a:t>
              </a:r>
              <a:endParaRPr lang="en-GB" altLang="tr-TR" sz="1800">
                <a:solidFill>
                  <a:schemeClr val="tx1"/>
                </a:solidFill>
              </a:endParaRPr>
            </a:p>
          </p:txBody>
        </p:sp>
        <p:sp>
          <p:nvSpPr>
            <p:cNvPr id="22545" name="Text Box 16">
              <a:extLst>
                <a:ext uri="{FF2B5EF4-FFF2-40B4-BE49-F238E27FC236}">
                  <a16:creationId xmlns:a16="http://schemas.microsoft.com/office/drawing/2014/main" id="{1E35A32B-67EE-412B-8862-4C67E84DE436}"/>
                </a:ext>
              </a:extLst>
            </p:cNvPr>
            <p:cNvSpPr txBox="1">
              <a:spLocks noChangeArrowheads="1"/>
            </p:cNvSpPr>
            <p:nvPr/>
          </p:nvSpPr>
          <p:spPr bwMode="auto">
            <a:xfrm>
              <a:off x="5248" y="2232"/>
              <a:ext cx="59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1800">
                  <a:solidFill>
                    <a:schemeClr val="tx1"/>
                  </a:solidFill>
                </a:rPr>
                <a:t>Soğuk Yüz</a:t>
              </a:r>
              <a:r>
                <a:rPr lang="en-GB" altLang="tr-TR" sz="1800">
                  <a:solidFill>
                    <a:schemeClr val="tx1"/>
                  </a:solidFill>
                </a:rPr>
                <a:t> </a:t>
              </a:r>
              <a:r>
                <a:rPr lang="tr-TR" altLang="tr-TR" sz="1800">
                  <a:solidFill>
                    <a:schemeClr val="tx1"/>
                  </a:solidFill>
                </a:rPr>
                <a:t>Sıc.</a:t>
              </a:r>
              <a:endParaRPr lang="en-GB" altLang="tr-TR" sz="1800">
                <a:solidFill>
                  <a:schemeClr val="tx1"/>
                </a:solidFill>
              </a:endParaRPr>
            </a:p>
          </p:txBody>
        </p:sp>
      </p:grpSp>
      <p:sp>
        <p:nvSpPr>
          <p:cNvPr id="22532" name="Rectangle 17">
            <a:extLst>
              <a:ext uri="{FF2B5EF4-FFF2-40B4-BE49-F238E27FC236}">
                <a16:creationId xmlns:a16="http://schemas.microsoft.com/office/drawing/2014/main" id="{02617A23-CEBE-4DC6-8D90-722C7C77BE97}"/>
              </a:ext>
            </a:extLst>
          </p:cNvPr>
          <p:cNvSpPr>
            <a:spLocks noChangeArrowheads="1"/>
          </p:cNvSpPr>
          <p:nvPr/>
        </p:nvSpPr>
        <p:spPr bwMode="auto">
          <a:xfrm>
            <a:off x="1523885" y="753329"/>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Transferi Nedir?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F50925A-2224-4B23-8345-799DEB6FAAE0}"/>
              </a:ext>
            </a:extLst>
          </p:cNvPr>
          <p:cNvSpPr>
            <a:spLocks noGrp="1" noChangeArrowheads="1"/>
          </p:cNvSpPr>
          <p:nvPr>
            <p:ph type="body" idx="1"/>
          </p:nvPr>
        </p:nvSpPr>
        <p:spPr>
          <a:xfrm>
            <a:off x="1588389" y="2031511"/>
            <a:ext cx="10210676" cy="887632"/>
          </a:xfrm>
        </p:spPr>
        <p:txBody>
          <a:bodyPr/>
          <a:lstStyle/>
          <a:p>
            <a:pPr marL="0" indent="0">
              <a:buNone/>
            </a:pPr>
            <a:r>
              <a:rPr lang="tr-TR" altLang="tr-TR" sz="2400" b="1" dirty="0">
                <a:solidFill>
                  <a:srgbClr val="FF0000"/>
                </a:solidFill>
                <a:latin typeface="Arial" panose="020B0604020202020204" pitchFamily="34" charset="0"/>
                <a:cs typeface="Arial" panose="020B0604020202020204" pitchFamily="34" charset="0"/>
              </a:rPr>
              <a:t>İletim</a:t>
            </a:r>
            <a:r>
              <a:rPr lang="en-GB" altLang="tr-TR" sz="2400" dirty="0">
                <a:latin typeface="Arial" panose="020B0604020202020204" pitchFamily="34" charset="0"/>
                <a:cs typeface="Arial" panose="020B0604020202020204" pitchFamily="34" charset="0"/>
              </a:rPr>
              <a:t> </a:t>
            </a:r>
            <a:r>
              <a:rPr lang="tr-TR" altLang="tr-TR" sz="2400" dirty="0">
                <a:latin typeface="Arial" panose="020B0604020202020204" pitchFamily="34" charset="0"/>
                <a:cs typeface="Arial" panose="020B0604020202020204" pitchFamily="34" charset="0"/>
              </a:rPr>
              <a:t>katı, sıvı veya gazlarda, bir maddenin molekülleri veya atomları arasında kinetik enerjisini transfer etmesi ile meydana gelen ısı akışıdır. </a:t>
            </a:r>
            <a:endParaRPr lang="en-GB" altLang="tr-TR" sz="2400" dirty="0">
              <a:latin typeface="Arial" panose="020B0604020202020204" pitchFamily="34" charset="0"/>
              <a:cs typeface="Arial" panose="020B0604020202020204" pitchFamily="34" charset="0"/>
            </a:endParaRPr>
          </a:p>
        </p:txBody>
      </p:sp>
      <p:sp>
        <p:nvSpPr>
          <p:cNvPr id="23555" name="Text Box 4">
            <a:extLst>
              <a:ext uri="{FF2B5EF4-FFF2-40B4-BE49-F238E27FC236}">
                <a16:creationId xmlns:a16="http://schemas.microsoft.com/office/drawing/2014/main" id="{A1133456-3D62-4D23-81C9-85B79F1BFB03}"/>
              </a:ext>
            </a:extLst>
          </p:cNvPr>
          <p:cNvSpPr txBox="1">
            <a:spLocks noChangeArrowheads="1"/>
          </p:cNvSpPr>
          <p:nvPr/>
        </p:nvSpPr>
        <p:spPr bwMode="auto">
          <a:xfrm>
            <a:off x="3048000" y="5245101"/>
            <a:ext cx="1600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latin typeface="Tahoma" panose="020B0604030504040204" pitchFamily="34" charset="0"/>
            </a:endParaRPr>
          </a:p>
        </p:txBody>
      </p:sp>
      <p:grpSp>
        <p:nvGrpSpPr>
          <p:cNvPr id="23556" name="Group 13">
            <a:extLst>
              <a:ext uri="{FF2B5EF4-FFF2-40B4-BE49-F238E27FC236}">
                <a16:creationId xmlns:a16="http://schemas.microsoft.com/office/drawing/2014/main" id="{84A5FE1D-3FE9-4C7E-9E64-24A939FA7945}"/>
              </a:ext>
            </a:extLst>
          </p:cNvPr>
          <p:cNvGrpSpPr>
            <a:grpSpLocks/>
          </p:cNvGrpSpPr>
          <p:nvPr/>
        </p:nvGrpSpPr>
        <p:grpSpPr bwMode="auto">
          <a:xfrm>
            <a:off x="2133600" y="3346450"/>
            <a:ext cx="2209800" cy="2027238"/>
            <a:chOff x="384" y="2291"/>
            <a:chExt cx="1392" cy="1277"/>
          </a:xfrm>
        </p:grpSpPr>
        <p:pic>
          <p:nvPicPr>
            <p:cNvPr id="23564" name="Picture 3" descr="conduction">
              <a:extLst>
                <a:ext uri="{FF2B5EF4-FFF2-40B4-BE49-F238E27FC236}">
                  <a16:creationId xmlns:a16="http://schemas.microsoft.com/office/drawing/2014/main" id="{69C8A010-08BB-4C09-BF7D-3D37B7C486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 y="2291"/>
              <a:ext cx="1392" cy="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6">
              <a:extLst>
                <a:ext uri="{FF2B5EF4-FFF2-40B4-BE49-F238E27FC236}">
                  <a16:creationId xmlns:a16="http://schemas.microsoft.com/office/drawing/2014/main" id="{825D35AE-1258-4890-AF89-867E20CA1C64}"/>
                </a:ext>
              </a:extLst>
            </p:cNvPr>
            <p:cNvSpPr txBox="1">
              <a:spLocks noChangeArrowheads="1"/>
            </p:cNvSpPr>
            <p:nvPr/>
          </p:nvSpPr>
          <p:spPr bwMode="auto">
            <a:xfrm>
              <a:off x="584" y="3337"/>
              <a:ext cx="960"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rgbClr val="FF3300"/>
                  </a:solidFill>
                  <a:latin typeface="Tahoma" panose="020B0604030504040204" pitchFamily="34" charset="0"/>
                </a:rPr>
                <a:t>ISIL ENERJİ</a:t>
              </a:r>
            </a:p>
          </p:txBody>
        </p:sp>
      </p:grpSp>
      <p:grpSp>
        <p:nvGrpSpPr>
          <p:cNvPr id="23557" name="Group 12">
            <a:extLst>
              <a:ext uri="{FF2B5EF4-FFF2-40B4-BE49-F238E27FC236}">
                <a16:creationId xmlns:a16="http://schemas.microsoft.com/office/drawing/2014/main" id="{C29ACCD7-8BF8-433B-8A09-5C79784D95D1}"/>
              </a:ext>
            </a:extLst>
          </p:cNvPr>
          <p:cNvGrpSpPr>
            <a:grpSpLocks/>
          </p:cNvGrpSpPr>
          <p:nvPr/>
        </p:nvGrpSpPr>
        <p:grpSpPr bwMode="auto">
          <a:xfrm>
            <a:off x="5842000" y="3068638"/>
            <a:ext cx="3016250" cy="2628900"/>
            <a:chOff x="2720" y="2137"/>
            <a:chExt cx="1900" cy="1656"/>
          </a:xfrm>
        </p:grpSpPr>
        <p:pic>
          <p:nvPicPr>
            <p:cNvPr id="23561" name="Picture 5" descr="Physics_U6_conduction_icecube">
              <a:extLst>
                <a:ext uri="{FF2B5EF4-FFF2-40B4-BE49-F238E27FC236}">
                  <a16:creationId xmlns:a16="http://schemas.microsoft.com/office/drawing/2014/main" id="{DAAC02B3-8370-4DE9-8B6D-79570A0D2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137"/>
              <a:ext cx="1740"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 Box 7">
              <a:extLst>
                <a:ext uri="{FF2B5EF4-FFF2-40B4-BE49-F238E27FC236}">
                  <a16:creationId xmlns:a16="http://schemas.microsoft.com/office/drawing/2014/main" id="{49CEBD75-D45C-4582-AEE6-B4B6873E12E8}"/>
                </a:ext>
              </a:extLst>
            </p:cNvPr>
            <p:cNvSpPr txBox="1">
              <a:spLocks noChangeArrowheads="1"/>
            </p:cNvSpPr>
            <p:nvPr/>
          </p:nvSpPr>
          <p:spPr bwMode="auto">
            <a:xfrm>
              <a:off x="2720" y="2515"/>
              <a:ext cx="544"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200" b="1">
                  <a:solidFill>
                    <a:srgbClr val="3399FF"/>
                  </a:solidFill>
                  <a:latin typeface="Tahoma" panose="020B0604030504040204" pitchFamily="34" charset="0"/>
                </a:rPr>
                <a:t>Ağırlık</a:t>
              </a:r>
            </a:p>
          </p:txBody>
        </p:sp>
        <p:sp>
          <p:nvSpPr>
            <p:cNvPr id="23563" name="Text Box 8">
              <a:extLst>
                <a:ext uri="{FF2B5EF4-FFF2-40B4-BE49-F238E27FC236}">
                  <a16:creationId xmlns:a16="http://schemas.microsoft.com/office/drawing/2014/main" id="{FFDFACD3-4C6A-4EDF-AAC0-8DF6E8552A5F}"/>
                </a:ext>
              </a:extLst>
            </p:cNvPr>
            <p:cNvSpPr txBox="1">
              <a:spLocks noChangeArrowheads="1"/>
            </p:cNvSpPr>
            <p:nvPr/>
          </p:nvSpPr>
          <p:spPr bwMode="auto">
            <a:xfrm>
              <a:off x="2976" y="3352"/>
              <a:ext cx="624"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200" b="1">
                  <a:solidFill>
                    <a:srgbClr val="3399FF"/>
                  </a:solidFill>
                  <a:latin typeface="Tahoma" panose="020B0604030504040204" pitchFamily="34" charset="0"/>
                </a:rPr>
                <a:t>Buz Parçası</a:t>
              </a:r>
            </a:p>
          </p:txBody>
        </p:sp>
      </p:grpSp>
      <p:sp>
        <p:nvSpPr>
          <p:cNvPr id="23558" name="Text Box 9">
            <a:extLst>
              <a:ext uri="{FF2B5EF4-FFF2-40B4-BE49-F238E27FC236}">
                <a16:creationId xmlns:a16="http://schemas.microsoft.com/office/drawing/2014/main" id="{3AC08282-DBB7-4B71-8A84-AE827A7956DB}"/>
              </a:ext>
            </a:extLst>
          </p:cNvPr>
          <p:cNvSpPr txBox="1">
            <a:spLocks noChangeArrowheads="1"/>
          </p:cNvSpPr>
          <p:nvPr/>
        </p:nvSpPr>
        <p:spPr bwMode="auto">
          <a:xfrm>
            <a:off x="7848600" y="5084763"/>
            <a:ext cx="2819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600" b="1">
                <a:solidFill>
                  <a:srgbClr val="009999"/>
                </a:solidFill>
                <a:latin typeface="Tahoma" panose="020B0604030504040204" pitchFamily="34" charset="0"/>
              </a:rPr>
              <a:t>İletimle transfer olan ısıl enerji buz parçasının erimesine neden olur. </a:t>
            </a:r>
          </a:p>
        </p:txBody>
      </p:sp>
      <p:sp>
        <p:nvSpPr>
          <p:cNvPr id="23559" name="Rectangle 10">
            <a:extLst>
              <a:ext uri="{FF2B5EF4-FFF2-40B4-BE49-F238E27FC236}">
                <a16:creationId xmlns:a16="http://schemas.microsoft.com/office/drawing/2014/main" id="{5E35623D-E526-4332-8042-11BF0757C014}"/>
              </a:ext>
            </a:extLst>
          </p:cNvPr>
          <p:cNvSpPr>
            <a:spLocks noGrp="1" noChangeArrowheads="1"/>
          </p:cNvSpPr>
          <p:nvPr>
            <p:ph type="title"/>
          </p:nvPr>
        </p:nvSpPr>
        <p:spPr>
          <a:xfrm>
            <a:off x="1588389" y="1428226"/>
            <a:ext cx="9720072" cy="612775"/>
          </a:xfrm>
        </p:spPr>
        <p:txBody>
          <a:bodyPr>
            <a:normAutofit/>
          </a:bodyPr>
          <a:lstStyle/>
          <a:p>
            <a:pPr algn="ctr" eaLnBrk="1" hangingPunct="1"/>
            <a:r>
              <a:rPr lang="tr-TR" altLang="tr-TR" sz="3600" b="1" dirty="0">
                <a:latin typeface="Arial" panose="020B0604020202020204" pitchFamily="34" charset="0"/>
                <a:cs typeface="Arial" panose="020B0604020202020204" pitchFamily="34" charset="0"/>
              </a:rPr>
              <a:t>İletimle Isı Transferi</a:t>
            </a:r>
          </a:p>
        </p:txBody>
      </p:sp>
      <p:sp>
        <p:nvSpPr>
          <p:cNvPr id="23560" name="Rectangle 11">
            <a:extLst>
              <a:ext uri="{FF2B5EF4-FFF2-40B4-BE49-F238E27FC236}">
                <a16:creationId xmlns:a16="http://schemas.microsoft.com/office/drawing/2014/main" id="{60F42B77-56A4-4D98-9391-7B299EE528B1}"/>
              </a:ext>
            </a:extLst>
          </p:cNvPr>
          <p:cNvSpPr>
            <a:spLocks noChangeArrowheads="1"/>
          </p:cNvSpPr>
          <p:nvPr/>
        </p:nvSpPr>
        <p:spPr bwMode="auto">
          <a:xfrm>
            <a:off x="1588389" y="737433"/>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9CC8FC59-CD45-47B9-A341-4AFE1FEE1B5C}"/>
              </a:ext>
            </a:extLst>
          </p:cNvPr>
          <p:cNvSpPr txBox="1">
            <a:spLocks noChangeArrowheads="1"/>
          </p:cNvSpPr>
          <p:nvPr/>
        </p:nvSpPr>
        <p:spPr bwMode="auto">
          <a:xfrm>
            <a:off x="7669213" y="2852739"/>
            <a:ext cx="792162" cy="293687"/>
          </a:xfrm>
          <a:prstGeom prst="rect">
            <a:avLst/>
          </a:prstGeom>
          <a:solidFill>
            <a:schemeClr val="bg1"/>
          </a:solidFill>
          <a:ln w="9525">
            <a:solidFill>
              <a:schemeClr val="bg1"/>
            </a:solidFill>
            <a:miter lim="800000"/>
            <a:headEnd/>
            <a:tailEnd/>
          </a:ln>
        </p:spPr>
        <p:txBody>
          <a:bodyPr>
            <a:spAutoFit/>
          </a:bodyPr>
          <a:lstStyle>
            <a:lvl1pPr marL="342900" indent="-3429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just" eaLnBrk="1" hangingPunct="1">
              <a:lnSpc>
                <a:spcPct val="90000"/>
              </a:lnSpc>
              <a:spcBef>
                <a:spcPct val="50000"/>
              </a:spcBef>
              <a:buFontTx/>
              <a:buNone/>
            </a:pPr>
            <a:endParaRPr lang="tr-TR" altLang="tr-TR" sz="1400">
              <a:solidFill>
                <a:schemeClr val="tx1"/>
              </a:solidFill>
              <a:latin typeface="Times New Roman" panose="02020603050405020304" pitchFamily="18" charset="0"/>
            </a:endParaRPr>
          </a:p>
        </p:txBody>
      </p:sp>
      <p:sp>
        <p:nvSpPr>
          <p:cNvPr id="24579" name="Text Box 3">
            <a:extLst>
              <a:ext uri="{FF2B5EF4-FFF2-40B4-BE49-F238E27FC236}">
                <a16:creationId xmlns:a16="http://schemas.microsoft.com/office/drawing/2014/main" id="{3CF76C24-B33B-4C93-8137-959B045B764F}"/>
              </a:ext>
            </a:extLst>
          </p:cNvPr>
          <p:cNvSpPr txBox="1">
            <a:spLocks noChangeArrowheads="1"/>
          </p:cNvSpPr>
          <p:nvPr/>
        </p:nvSpPr>
        <p:spPr bwMode="auto">
          <a:xfrm>
            <a:off x="10117139" y="2852739"/>
            <a:ext cx="250825" cy="293687"/>
          </a:xfrm>
          <a:prstGeom prst="rect">
            <a:avLst/>
          </a:prstGeom>
          <a:solidFill>
            <a:schemeClr val="bg1"/>
          </a:solidFill>
          <a:ln w="9525">
            <a:solidFill>
              <a:schemeClr val="bg1"/>
            </a:solidFill>
            <a:miter lim="800000"/>
            <a:headEnd/>
            <a:tailEnd/>
          </a:ln>
        </p:spPr>
        <p:txBody>
          <a:bodyPr>
            <a:spAutoFit/>
          </a:bodyPr>
          <a:lstStyle>
            <a:lvl1pPr marL="342900" indent="-3429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just" eaLnBrk="1" hangingPunct="1">
              <a:lnSpc>
                <a:spcPct val="90000"/>
              </a:lnSpc>
              <a:spcBef>
                <a:spcPct val="50000"/>
              </a:spcBef>
              <a:buFontTx/>
              <a:buNone/>
            </a:pPr>
            <a:endParaRPr lang="tr-TR" altLang="tr-TR" sz="1400">
              <a:solidFill>
                <a:schemeClr val="tx1"/>
              </a:solidFill>
              <a:latin typeface="Times New Roman" panose="02020603050405020304" pitchFamily="18" charset="0"/>
            </a:endParaRPr>
          </a:p>
        </p:txBody>
      </p:sp>
      <p:sp>
        <p:nvSpPr>
          <p:cNvPr id="24580" name="Text Box 4">
            <a:extLst>
              <a:ext uri="{FF2B5EF4-FFF2-40B4-BE49-F238E27FC236}">
                <a16:creationId xmlns:a16="http://schemas.microsoft.com/office/drawing/2014/main" id="{72F3981E-18C5-4661-9BFF-42665DC0C09A}"/>
              </a:ext>
            </a:extLst>
          </p:cNvPr>
          <p:cNvSpPr txBox="1">
            <a:spLocks noChangeArrowheads="1"/>
          </p:cNvSpPr>
          <p:nvPr/>
        </p:nvSpPr>
        <p:spPr bwMode="auto">
          <a:xfrm>
            <a:off x="5003801" y="2852739"/>
            <a:ext cx="792163" cy="293687"/>
          </a:xfrm>
          <a:prstGeom prst="rect">
            <a:avLst/>
          </a:prstGeom>
          <a:solidFill>
            <a:schemeClr val="bg1"/>
          </a:solidFill>
          <a:ln w="9525">
            <a:solidFill>
              <a:schemeClr val="bg1"/>
            </a:solidFill>
            <a:miter lim="800000"/>
            <a:headEnd/>
            <a:tailEnd/>
          </a:ln>
        </p:spPr>
        <p:txBody>
          <a:bodyPr>
            <a:spAutoFit/>
          </a:bodyPr>
          <a:lstStyle>
            <a:lvl1pPr marL="342900" indent="-3429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just" eaLnBrk="1" hangingPunct="1">
              <a:lnSpc>
                <a:spcPct val="90000"/>
              </a:lnSpc>
              <a:spcBef>
                <a:spcPct val="50000"/>
              </a:spcBef>
              <a:buFontTx/>
              <a:buNone/>
            </a:pPr>
            <a:endParaRPr lang="tr-TR" altLang="tr-TR" sz="1400">
              <a:solidFill>
                <a:schemeClr val="tx1"/>
              </a:solidFill>
              <a:latin typeface="Times New Roman" panose="02020603050405020304" pitchFamily="18" charset="0"/>
            </a:endParaRPr>
          </a:p>
        </p:txBody>
      </p:sp>
      <p:sp>
        <p:nvSpPr>
          <p:cNvPr id="24581" name="Text Box 5">
            <a:extLst>
              <a:ext uri="{FF2B5EF4-FFF2-40B4-BE49-F238E27FC236}">
                <a16:creationId xmlns:a16="http://schemas.microsoft.com/office/drawing/2014/main" id="{1A771A4B-DF0A-411A-BCC6-8A9D9AB011CC}"/>
              </a:ext>
            </a:extLst>
          </p:cNvPr>
          <p:cNvSpPr txBox="1">
            <a:spLocks noChangeArrowheads="1"/>
          </p:cNvSpPr>
          <p:nvPr/>
        </p:nvSpPr>
        <p:spPr bwMode="auto">
          <a:xfrm>
            <a:off x="2566988" y="2852739"/>
            <a:ext cx="792162" cy="293687"/>
          </a:xfrm>
          <a:prstGeom prst="rect">
            <a:avLst/>
          </a:prstGeom>
          <a:solidFill>
            <a:schemeClr val="bg1"/>
          </a:solidFill>
          <a:ln w="9525">
            <a:solidFill>
              <a:schemeClr val="bg1"/>
            </a:solidFill>
            <a:miter lim="800000"/>
            <a:headEnd/>
            <a:tailEnd/>
          </a:ln>
        </p:spPr>
        <p:txBody>
          <a:bodyPr>
            <a:spAutoFit/>
          </a:bodyPr>
          <a:lstStyle>
            <a:lvl1pPr marL="342900" indent="-3429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just" eaLnBrk="1" hangingPunct="1">
              <a:lnSpc>
                <a:spcPct val="90000"/>
              </a:lnSpc>
              <a:spcBef>
                <a:spcPct val="50000"/>
              </a:spcBef>
              <a:buFontTx/>
              <a:buNone/>
            </a:pPr>
            <a:endParaRPr lang="tr-TR" altLang="tr-TR" sz="1400">
              <a:solidFill>
                <a:schemeClr val="tx1"/>
              </a:solidFill>
              <a:latin typeface="Times New Roman" panose="02020603050405020304" pitchFamily="18" charset="0"/>
            </a:endParaRPr>
          </a:p>
        </p:txBody>
      </p:sp>
      <p:grpSp>
        <p:nvGrpSpPr>
          <p:cNvPr id="24582" name="Group 6">
            <a:extLst>
              <a:ext uri="{FF2B5EF4-FFF2-40B4-BE49-F238E27FC236}">
                <a16:creationId xmlns:a16="http://schemas.microsoft.com/office/drawing/2014/main" id="{697F51D2-0F3F-4BBB-ADD2-75ED8F9387BF}"/>
              </a:ext>
            </a:extLst>
          </p:cNvPr>
          <p:cNvGrpSpPr>
            <a:grpSpLocks/>
          </p:cNvGrpSpPr>
          <p:nvPr/>
        </p:nvGrpSpPr>
        <p:grpSpPr bwMode="auto">
          <a:xfrm>
            <a:off x="2082800" y="1905000"/>
            <a:ext cx="8280400" cy="3721100"/>
            <a:chOff x="612" y="1812"/>
            <a:chExt cx="5216" cy="2344"/>
          </a:xfrm>
        </p:grpSpPr>
        <p:grpSp>
          <p:nvGrpSpPr>
            <p:cNvPr id="24585" name="Group 7">
              <a:extLst>
                <a:ext uri="{FF2B5EF4-FFF2-40B4-BE49-F238E27FC236}">
                  <a16:creationId xmlns:a16="http://schemas.microsoft.com/office/drawing/2014/main" id="{102A56CB-B8D5-4A17-B028-178020C1827C}"/>
                </a:ext>
              </a:extLst>
            </p:cNvPr>
            <p:cNvGrpSpPr>
              <a:grpSpLocks/>
            </p:cNvGrpSpPr>
            <p:nvPr/>
          </p:nvGrpSpPr>
          <p:grpSpPr bwMode="auto">
            <a:xfrm>
              <a:off x="612" y="1812"/>
              <a:ext cx="5216" cy="2344"/>
              <a:chOff x="612" y="1812"/>
              <a:chExt cx="5216" cy="2344"/>
            </a:xfrm>
          </p:grpSpPr>
          <p:grpSp>
            <p:nvGrpSpPr>
              <p:cNvPr id="24587" name="Group 8">
                <a:extLst>
                  <a:ext uri="{FF2B5EF4-FFF2-40B4-BE49-F238E27FC236}">
                    <a16:creationId xmlns:a16="http://schemas.microsoft.com/office/drawing/2014/main" id="{DA9C2C33-0E81-48A9-B956-4B07120BB2DB}"/>
                  </a:ext>
                </a:extLst>
              </p:cNvPr>
              <p:cNvGrpSpPr>
                <a:grpSpLocks/>
              </p:cNvGrpSpPr>
              <p:nvPr/>
            </p:nvGrpSpPr>
            <p:grpSpPr bwMode="auto">
              <a:xfrm>
                <a:off x="644" y="1812"/>
                <a:ext cx="5184" cy="2344"/>
                <a:chOff x="644" y="1812"/>
                <a:chExt cx="5184" cy="2344"/>
              </a:xfrm>
            </p:grpSpPr>
            <p:grpSp>
              <p:nvGrpSpPr>
                <p:cNvPr id="24589" name="Group 9">
                  <a:extLst>
                    <a:ext uri="{FF2B5EF4-FFF2-40B4-BE49-F238E27FC236}">
                      <a16:creationId xmlns:a16="http://schemas.microsoft.com/office/drawing/2014/main" id="{8A041A67-B6D2-4300-9875-D3F8A12B96D4}"/>
                    </a:ext>
                  </a:extLst>
                </p:cNvPr>
                <p:cNvGrpSpPr>
                  <a:grpSpLocks/>
                </p:cNvGrpSpPr>
                <p:nvPr/>
              </p:nvGrpSpPr>
              <p:grpSpPr bwMode="auto">
                <a:xfrm>
                  <a:off x="644" y="1812"/>
                  <a:ext cx="5184" cy="2344"/>
                  <a:chOff x="288" y="1104"/>
                  <a:chExt cx="5184" cy="2344"/>
                </a:xfrm>
              </p:grpSpPr>
              <p:pic>
                <p:nvPicPr>
                  <p:cNvPr id="24592" name="Picture 10" descr="cond">
                    <a:extLst>
                      <a:ext uri="{FF2B5EF4-FFF2-40B4-BE49-F238E27FC236}">
                        <a16:creationId xmlns:a16="http://schemas.microsoft.com/office/drawing/2014/main" id="{4F3FD537-3D92-4558-82AC-58CFB5C3BD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8" y="1104"/>
                    <a:ext cx="5184"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11">
                    <a:extLst>
                      <a:ext uri="{FF2B5EF4-FFF2-40B4-BE49-F238E27FC236}">
                        <a16:creationId xmlns:a16="http://schemas.microsoft.com/office/drawing/2014/main" id="{E3E1424E-B735-46BD-8177-9F6E1280CB29}"/>
                      </a:ext>
                    </a:extLst>
                  </p:cNvPr>
                  <p:cNvSpPr txBox="1">
                    <a:spLocks noChangeArrowheads="1"/>
                  </p:cNvSpPr>
                  <p:nvPr/>
                </p:nvSpPr>
                <p:spPr bwMode="auto">
                  <a:xfrm>
                    <a:off x="523" y="1114"/>
                    <a:ext cx="1334" cy="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2400">
                        <a:solidFill>
                          <a:schemeClr val="tx1"/>
                        </a:solidFill>
                      </a:rPr>
                      <a:t>SICAK</a:t>
                    </a:r>
                    <a:endParaRPr lang="en-GB" altLang="tr-TR" sz="2400">
                      <a:solidFill>
                        <a:schemeClr val="tx1"/>
                      </a:solidFill>
                    </a:endParaRPr>
                  </a:p>
                  <a:p>
                    <a:pPr algn="ctr" eaLnBrk="1" hangingPunct="1">
                      <a:spcBef>
                        <a:spcPct val="0"/>
                      </a:spcBef>
                      <a:buClrTx/>
                      <a:buFontTx/>
                      <a:buNone/>
                    </a:pPr>
                    <a:r>
                      <a:rPr lang="en-GB" altLang="tr-TR" sz="2400">
                        <a:solidFill>
                          <a:schemeClr val="tx1"/>
                        </a:solidFill>
                      </a:rPr>
                      <a:t>(</a:t>
                    </a:r>
                    <a:r>
                      <a:rPr lang="tr-TR" altLang="tr-TR" sz="2400">
                        <a:solidFill>
                          <a:schemeClr val="tx1"/>
                        </a:solidFill>
                      </a:rPr>
                      <a:t>fazla titreşim</a:t>
                    </a:r>
                    <a:r>
                      <a:rPr lang="en-GB" altLang="tr-TR" sz="2400">
                        <a:solidFill>
                          <a:schemeClr val="tx1"/>
                        </a:solidFill>
                      </a:rPr>
                      <a:t>)</a:t>
                    </a:r>
                  </a:p>
                </p:txBody>
              </p:sp>
              <p:sp>
                <p:nvSpPr>
                  <p:cNvPr id="24594" name="Text Box 12">
                    <a:extLst>
                      <a:ext uri="{FF2B5EF4-FFF2-40B4-BE49-F238E27FC236}">
                        <a16:creationId xmlns:a16="http://schemas.microsoft.com/office/drawing/2014/main" id="{25D8D849-BC0B-4AD5-B8F1-85E7A9C59CAB}"/>
                      </a:ext>
                    </a:extLst>
                  </p:cNvPr>
                  <p:cNvSpPr txBox="1">
                    <a:spLocks noChangeArrowheads="1"/>
                  </p:cNvSpPr>
                  <p:nvPr/>
                </p:nvSpPr>
                <p:spPr bwMode="auto">
                  <a:xfrm>
                    <a:off x="3953" y="1114"/>
                    <a:ext cx="1129" cy="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2400">
                        <a:solidFill>
                          <a:schemeClr val="tx1"/>
                        </a:solidFill>
                      </a:rPr>
                      <a:t>SOĞUK</a:t>
                    </a:r>
                    <a:endParaRPr lang="en-GB" altLang="tr-TR" sz="2400">
                      <a:solidFill>
                        <a:schemeClr val="tx1"/>
                      </a:solidFill>
                    </a:endParaRPr>
                  </a:p>
                  <a:p>
                    <a:pPr algn="ctr" eaLnBrk="1" hangingPunct="1">
                      <a:spcBef>
                        <a:spcPct val="0"/>
                      </a:spcBef>
                      <a:buClrTx/>
                      <a:buFontTx/>
                      <a:buNone/>
                    </a:pPr>
                    <a:r>
                      <a:rPr lang="en-GB" altLang="tr-TR" sz="2400">
                        <a:solidFill>
                          <a:schemeClr val="tx1"/>
                        </a:solidFill>
                      </a:rPr>
                      <a:t>(</a:t>
                    </a:r>
                    <a:r>
                      <a:rPr lang="tr-TR" altLang="tr-TR" sz="2400">
                        <a:solidFill>
                          <a:schemeClr val="tx1"/>
                        </a:solidFill>
                      </a:rPr>
                      <a:t>az</a:t>
                    </a:r>
                    <a:r>
                      <a:rPr lang="en-GB" altLang="tr-TR" sz="2400">
                        <a:solidFill>
                          <a:schemeClr val="tx1"/>
                        </a:solidFill>
                      </a:rPr>
                      <a:t> </a:t>
                    </a:r>
                    <a:r>
                      <a:rPr lang="tr-TR" altLang="tr-TR" sz="2400">
                        <a:solidFill>
                          <a:schemeClr val="tx1"/>
                        </a:solidFill>
                      </a:rPr>
                      <a:t>titreşim</a:t>
                    </a:r>
                    <a:r>
                      <a:rPr lang="en-GB" altLang="tr-TR" sz="2400">
                        <a:solidFill>
                          <a:schemeClr val="tx1"/>
                        </a:solidFill>
                      </a:rPr>
                      <a:t>)</a:t>
                    </a:r>
                  </a:p>
                </p:txBody>
              </p:sp>
              <p:sp>
                <p:nvSpPr>
                  <p:cNvPr id="24595" name="Text Box 13">
                    <a:extLst>
                      <a:ext uri="{FF2B5EF4-FFF2-40B4-BE49-F238E27FC236}">
                        <a16:creationId xmlns:a16="http://schemas.microsoft.com/office/drawing/2014/main" id="{A29FB239-FADB-48FA-A2FE-16D1AF7FBFEF}"/>
                      </a:ext>
                    </a:extLst>
                  </p:cNvPr>
                  <p:cNvSpPr txBox="1">
                    <a:spLocks noChangeArrowheads="1"/>
                  </p:cNvSpPr>
                  <p:nvPr/>
                </p:nvSpPr>
                <p:spPr bwMode="auto">
                  <a:xfrm>
                    <a:off x="1981" y="2448"/>
                    <a:ext cx="1733" cy="7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2400">
                        <a:solidFill>
                          <a:schemeClr val="tx1"/>
                        </a:solidFill>
                      </a:rPr>
                      <a:t>Isı çubuk boyunca </a:t>
                    </a:r>
                  </a:p>
                  <a:p>
                    <a:pPr algn="ctr" eaLnBrk="1" hangingPunct="1">
                      <a:spcBef>
                        <a:spcPct val="0"/>
                      </a:spcBef>
                      <a:buClrTx/>
                      <a:buFontTx/>
                      <a:buNone/>
                    </a:pPr>
                    <a:r>
                      <a:rPr lang="tr-TR" altLang="tr-TR" sz="2400">
                        <a:solidFill>
                          <a:schemeClr val="tx1"/>
                        </a:solidFill>
                      </a:rPr>
                      <a:t>transfer olur.</a:t>
                    </a:r>
                  </a:p>
                  <a:p>
                    <a:pPr algn="ctr" eaLnBrk="1" hangingPunct="1">
                      <a:spcBef>
                        <a:spcPct val="0"/>
                      </a:spcBef>
                      <a:buClrTx/>
                      <a:buFontTx/>
                      <a:buNone/>
                    </a:pPr>
                    <a:endParaRPr lang="en-GB" altLang="tr-TR" sz="2400">
                      <a:solidFill>
                        <a:schemeClr val="tx1"/>
                      </a:solidFill>
                    </a:endParaRPr>
                  </a:p>
                </p:txBody>
              </p:sp>
            </p:grpSp>
            <p:sp>
              <p:nvSpPr>
                <p:cNvPr id="24590" name="Text Box 14">
                  <a:extLst>
                    <a:ext uri="{FF2B5EF4-FFF2-40B4-BE49-F238E27FC236}">
                      <a16:creationId xmlns:a16="http://schemas.microsoft.com/office/drawing/2014/main" id="{28158AA5-24A3-4C90-837C-5C724C0FA5A6}"/>
                    </a:ext>
                  </a:extLst>
                </p:cNvPr>
                <p:cNvSpPr txBox="1">
                  <a:spLocks noChangeArrowheads="1"/>
                </p:cNvSpPr>
                <p:nvPr/>
              </p:nvSpPr>
              <p:spPr bwMode="auto">
                <a:xfrm>
                  <a:off x="3878" y="2069"/>
                  <a:ext cx="45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endParaRPr>
                </a:p>
              </p:txBody>
            </p:sp>
            <p:sp>
              <p:nvSpPr>
                <p:cNvPr id="24591" name="Text Box 15">
                  <a:extLst>
                    <a:ext uri="{FF2B5EF4-FFF2-40B4-BE49-F238E27FC236}">
                      <a16:creationId xmlns:a16="http://schemas.microsoft.com/office/drawing/2014/main" id="{8A6F0E00-E092-4572-BCBA-0887284A62CF}"/>
                    </a:ext>
                  </a:extLst>
                </p:cNvPr>
                <p:cNvSpPr txBox="1">
                  <a:spLocks noChangeArrowheads="1"/>
                </p:cNvSpPr>
                <p:nvPr/>
              </p:nvSpPr>
              <p:spPr bwMode="auto">
                <a:xfrm>
                  <a:off x="5421" y="2069"/>
                  <a:ext cx="339"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endParaRPr>
                </a:p>
              </p:txBody>
            </p:sp>
          </p:grpSp>
          <p:sp>
            <p:nvSpPr>
              <p:cNvPr id="24588" name="Text Box 16">
                <a:extLst>
                  <a:ext uri="{FF2B5EF4-FFF2-40B4-BE49-F238E27FC236}">
                    <a16:creationId xmlns:a16="http://schemas.microsoft.com/office/drawing/2014/main" id="{7CEA5E3C-220A-4530-B58C-D98E93213080}"/>
                  </a:ext>
                </a:extLst>
              </p:cNvPr>
              <p:cNvSpPr txBox="1">
                <a:spLocks noChangeArrowheads="1"/>
              </p:cNvSpPr>
              <p:nvPr/>
            </p:nvSpPr>
            <p:spPr bwMode="auto">
              <a:xfrm>
                <a:off x="612" y="2110"/>
                <a:ext cx="31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endParaRPr>
              </a:p>
            </p:txBody>
          </p:sp>
        </p:grpSp>
        <p:sp>
          <p:nvSpPr>
            <p:cNvPr id="24586" name="Text Box 17">
              <a:extLst>
                <a:ext uri="{FF2B5EF4-FFF2-40B4-BE49-F238E27FC236}">
                  <a16:creationId xmlns:a16="http://schemas.microsoft.com/office/drawing/2014/main" id="{E727502F-3247-4091-842D-0B7298390F8D}"/>
                </a:ext>
              </a:extLst>
            </p:cNvPr>
            <p:cNvSpPr txBox="1">
              <a:spLocks noChangeArrowheads="1"/>
            </p:cNvSpPr>
            <p:nvPr/>
          </p:nvSpPr>
          <p:spPr bwMode="auto">
            <a:xfrm>
              <a:off x="2200" y="2065"/>
              <a:ext cx="317"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endParaRPr>
            </a:p>
          </p:txBody>
        </p:sp>
      </p:grpSp>
      <p:sp>
        <p:nvSpPr>
          <p:cNvPr id="24583" name="Rectangle 18">
            <a:extLst>
              <a:ext uri="{FF2B5EF4-FFF2-40B4-BE49-F238E27FC236}">
                <a16:creationId xmlns:a16="http://schemas.microsoft.com/office/drawing/2014/main" id="{EAF8E6B0-3949-46A2-B9C2-7AEBD8DFFE13}"/>
              </a:ext>
            </a:extLst>
          </p:cNvPr>
          <p:cNvSpPr>
            <a:spLocks noChangeArrowheads="1"/>
          </p:cNvSpPr>
          <p:nvPr/>
        </p:nvSpPr>
        <p:spPr bwMode="auto">
          <a:xfrm>
            <a:off x="1547019" y="1507609"/>
            <a:ext cx="8439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2400" b="1" dirty="0"/>
              <a:t>Katılarda İletimle Isı Transferi</a:t>
            </a:r>
          </a:p>
        </p:txBody>
      </p:sp>
      <p:sp>
        <p:nvSpPr>
          <p:cNvPr id="24584" name="Rectangle 19">
            <a:extLst>
              <a:ext uri="{FF2B5EF4-FFF2-40B4-BE49-F238E27FC236}">
                <a16:creationId xmlns:a16="http://schemas.microsoft.com/office/drawing/2014/main" id="{516F6EEF-0F8F-4D82-8373-172CBAC1EA15}"/>
              </a:ext>
            </a:extLst>
          </p:cNvPr>
          <p:cNvSpPr>
            <a:spLocks noChangeArrowheads="1"/>
          </p:cNvSpPr>
          <p:nvPr/>
        </p:nvSpPr>
        <p:spPr bwMode="auto">
          <a:xfrm>
            <a:off x="1576389" y="799367"/>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407624" y="5055470"/>
            <a:ext cx="7855026" cy="1200329"/>
          </a:xfrm>
          <a:prstGeom prst="rect">
            <a:avLst/>
          </a:prstGeom>
          <a:noFill/>
        </p:spPr>
        <p:txBody>
          <a:bodyPr wrap="square" rtlCol="0">
            <a:spAutoFit/>
          </a:bodyPr>
          <a:lstStyle/>
          <a:p>
            <a:pPr algn="ctr"/>
            <a:r>
              <a:rPr lang="tr-TR" sz="3600" b="1" dirty="0">
                <a:solidFill>
                  <a:schemeClr val="tx1">
                    <a:lumMod val="65000"/>
                    <a:lumOff val="35000"/>
                  </a:schemeClr>
                </a:solidFill>
                <a:latin typeface="Calibri" panose="020F0502020204030204" pitchFamily="34" charset="0"/>
              </a:rPr>
              <a:t>ISI YALITIM MALZEMELERİ VE UYGULAMALARI</a:t>
            </a:r>
          </a:p>
        </p:txBody>
      </p:sp>
      <p:sp>
        <p:nvSpPr>
          <p:cNvPr id="2" name="Dikdörtgen 1">
            <a:extLst>
              <a:ext uri="{FF2B5EF4-FFF2-40B4-BE49-F238E27FC236}">
                <a16:creationId xmlns:a16="http://schemas.microsoft.com/office/drawing/2014/main" id="{AB13414E-F5BF-4EBD-8C34-CFA18A8C1538}"/>
              </a:ext>
            </a:extLst>
          </p:cNvPr>
          <p:cNvSpPr/>
          <p:nvPr/>
        </p:nvSpPr>
        <p:spPr>
          <a:xfrm>
            <a:off x="8405870" y="5117026"/>
            <a:ext cx="3558447" cy="1138773"/>
          </a:xfrm>
          <a:prstGeom prst="rect">
            <a:avLst/>
          </a:prstGeom>
        </p:spPr>
        <p:txBody>
          <a:bodyPr wrap="square">
            <a:spAutoFit/>
          </a:bodyPr>
          <a:lstStyle/>
          <a:p>
            <a:pPr algn="ctr"/>
            <a:r>
              <a:rPr lang="tr-TR" sz="2800" b="1" dirty="0">
                <a:solidFill>
                  <a:schemeClr val="accent1">
                    <a:lumMod val="75000"/>
                  </a:schemeClr>
                </a:solidFill>
                <a:latin typeface="Calibri" panose="020F0502020204030204" pitchFamily="34" charset="0"/>
              </a:rPr>
              <a:t>Güneş YÜZÜGÜR</a:t>
            </a:r>
          </a:p>
          <a:p>
            <a:pPr algn="ctr"/>
            <a:r>
              <a:rPr lang="tr-TR" sz="2000" dirty="0">
                <a:solidFill>
                  <a:schemeClr val="tx1">
                    <a:lumMod val="65000"/>
                    <a:lumOff val="35000"/>
                  </a:schemeClr>
                </a:solidFill>
                <a:latin typeface="Calibri" panose="020F0502020204030204" pitchFamily="34" charset="0"/>
              </a:rPr>
              <a:t>Teknik İşler ve Eğitim Yöneticisi</a:t>
            </a:r>
          </a:p>
          <a:p>
            <a:pPr algn="ctr"/>
            <a:r>
              <a:rPr lang="tr-TR" sz="2000" dirty="0">
                <a:solidFill>
                  <a:schemeClr val="tx1">
                    <a:lumMod val="65000"/>
                    <a:lumOff val="35000"/>
                  </a:schemeClr>
                </a:solidFill>
                <a:latin typeface="Calibri" panose="020F0502020204030204" pitchFamily="34" charset="0"/>
              </a:rPr>
              <a:t>gunes@izoder.org.tr</a:t>
            </a:r>
          </a:p>
        </p:txBody>
      </p:sp>
    </p:spTree>
    <p:extLst>
      <p:ext uri="{BB962C8B-B14F-4D97-AF65-F5344CB8AC3E}">
        <p14:creationId xmlns:p14="http://schemas.microsoft.com/office/powerpoint/2010/main" val="286898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descr="anim12">
            <a:extLst>
              <a:ext uri="{FF2B5EF4-FFF2-40B4-BE49-F238E27FC236}">
                <a16:creationId xmlns:a16="http://schemas.microsoft.com/office/drawing/2014/main" id="{55ACBB14-FAB0-4BD1-B65B-53F70E84C3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917951"/>
            <a:ext cx="3810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a:extLst>
              <a:ext uri="{FF2B5EF4-FFF2-40B4-BE49-F238E27FC236}">
                <a16:creationId xmlns:a16="http://schemas.microsoft.com/office/drawing/2014/main" id="{8FD2B70F-0265-493B-B3EE-990D8BE5DC65}"/>
              </a:ext>
            </a:extLst>
          </p:cNvPr>
          <p:cNvSpPr>
            <a:spLocks noGrp="1" noChangeArrowheads="1"/>
          </p:cNvSpPr>
          <p:nvPr>
            <p:ph type="body" idx="1"/>
          </p:nvPr>
        </p:nvSpPr>
        <p:spPr>
          <a:xfrm>
            <a:off x="1356107" y="1839958"/>
            <a:ext cx="9828529" cy="1100091"/>
          </a:xfrm>
        </p:spPr>
        <p:txBody>
          <a:bodyPr/>
          <a:lstStyle/>
          <a:p>
            <a:pPr marL="0" indent="0" algn="just">
              <a:spcBef>
                <a:spcPct val="50000"/>
              </a:spcBef>
              <a:buNone/>
            </a:pPr>
            <a:r>
              <a:rPr lang="tr-TR" altLang="tr-TR" sz="2400" dirty="0">
                <a:latin typeface="Arial" panose="020B0604020202020204" pitchFamily="34" charset="0"/>
                <a:cs typeface="Arial" panose="020B0604020202020204" pitchFamily="34" charset="0"/>
              </a:rPr>
              <a:t>Atmosferik basınç altındaki gazlarda iletim; moleküller arası etkileşim katılara göre daha seyrek olduğundan dolayı daha etkisizdir. Bir gaz molekülü diğer bir molekülle çarpıştığında enerjisini aktarır</a:t>
            </a:r>
            <a:r>
              <a:rPr lang="en-GB" altLang="tr-TR" sz="2400" dirty="0">
                <a:latin typeface="Arial" panose="020B0604020202020204" pitchFamily="34" charset="0"/>
                <a:cs typeface="Arial" panose="020B0604020202020204" pitchFamily="34" charset="0"/>
              </a:rPr>
              <a:t>. </a:t>
            </a:r>
          </a:p>
        </p:txBody>
      </p:sp>
      <p:sp>
        <p:nvSpPr>
          <p:cNvPr id="25604" name="Rectangle 4">
            <a:extLst>
              <a:ext uri="{FF2B5EF4-FFF2-40B4-BE49-F238E27FC236}">
                <a16:creationId xmlns:a16="http://schemas.microsoft.com/office/drawing/2014/main" id="{B7835D1D-9B67-4C93-A836-992F8E46CD64}"/>
              </a:ext>
            </a:extLst>
          </p:cNvPr>
          <p:cNvSpPr>
            <a:spLocks noGrp="1" noChangeArrowheads="1"/>
          </p:cNvSpPr>
          <p:nvPr>
            <p:ph type="title"/>
          </p:nvPr>
        </p:nvSpPr>
        <p:spPr>
          <a:xfrm>
            <a:off x="1464564" y="1277926"/>
            <a:ext cx="9720072" cy="398474"/>
          </a:xfrm>
          <a:noFill/>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Gazlarda İletimle Isı Transferi</a:t>
            </a:r>
          </a:p>
        </p:txBody>
      </p:sp>
      <p:sp>
        <p:nvSpPr>
          <p:cNvPr id="25605" name="Rectangle 5">
            <a:extLst>
              <a:ext uri="{FF2B5EF4-FFF2-40B4-BE49-F238E27FC236}">
                <a16:creationId xmlns:a16="http://schemas.microsoft.com/office/drawing/2014/main" id="{446455DD-E507-4338-9876-8CD8297ABB5F}"/>
              </a:ext>
            </a:extLst>
          </p:cNvPr>
          <p:cNvSpPr>
            <a:spLocks noChangeArrowheads="1"/>
          </p:cNvSpPr>
          <p:nvPr/>
        </p:nvSpPr>
        <p:spPr bwMode="auto">
          <a:xfrm>
            <a:off x="1508393" y="704889"/>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BB14D3B-A6C6-4580-9057-F10AD15C5825}"/>
              </a:ext>
            </a:extLst>
          </p:cNvPr>
          <p:cNvSpPr>
            <a:spLocks noGrp="1" noChangeArrowheads="1"/>
          </p:cNvSpPr>
          <p:nvPr>
            <p:ph type="body" idx="1"/>
          </p:nvPr>
        </p:nvSpPr>
        <p:spPr>
          <a:xfrm>
            <a:off x="1409718" y="2094123"/>
            <a:ext cx="7429482" cy="2268557"/>
          </a:xfrm>
        </p:spPr>
        <p:txBody>
          <a:bodyPr>
            <a:normAutofit fontScale="92500"/>
          </a:bodyPr>
          <a:lstStyle/>
          <a:p>
            <a:pPr marL="0" indent="0">
              <a:buNone/>
            </a:pPr>
            <a:r>
              <a:rPr lang="tr-TR" altLang="tr-TR" sz="2400" dirty="0">
                <a:latin typeface="Arial" panose="020B0604020202020204" pitchFamily="34" charset="0"/>
                <a:cs typeface="Arial" panose="020B0604020202020204" pitchFamily="34" charset="0"/>
              </a:rPr>
              <a:t>Taşınım; ısıtılmış bir akışkan (sıvı veya gaz) içinde kütle hareketleri ile olan ısı transferidir. </a:t>
            </a:r>
          </a:p>
          <a:p>
            <a:pPr marL="0" indent="0">
              <a:buNone/>
            </a:pPr>
            <a:r>
              <a:rPr lang="tr-TR" altLang="tr-TR" sz="2400" b="1" dirty="0">
                <a:solidFill>
                  <a:srgbClr val="FF0000"/>
                </a:solidFill>
                <a:latin typeface="Arial" panose="020B0604020202020204" pitchFamily="34" charset="0"/>
                <a:cs typeface="Arial" panose="020B0604020202020204" pitchFamily="34" charset="0"/>
              </a:rPr>
              <a:t>Doğal Taşınım</a:t>
            </a:r>
            <a:r>
              <a:rPr lang="en-GB" altLang="tr-TR" sz="2400" dirty="0">
                <a:latin typeface="Arial" panose="020B0604020202020204" pitchFamily="34" charset="0"/>
                <a:cs typeface="Arial" panose="020B0604020202020204" pitchFamily="34" charset="0"/>
              </a:rPr>
              <a:t> </a:t>
            </a:r>
            <a:r>
              <a:rPr lang="tr-TR" altLang="tr-TR" sz="2400" dirty="0">
                <a:latin typeface="Arial" panose="020B0604020202020204" pitchFamily="34" charset="0"/>
                <a:cs typeface="Arial" panose="020B0604020202020204" pitchFamily="34" charset="0"/>
              </a:rPr>
              <a:t>akışkanların ısıtıldıklarında genleşmelerinden dolayı sıcak bölgelerin yükselmesine neden olması ile oluşur. Sıcak akışkanın soğuması ve tekrar alçalması ile sirkülasyon oluşur. </a:t>
            </a:r>
          </a:p>
        </p:txBody>
      </p:sp>
      <p:grpSp>
        <p:nvGrpSpPr>
          <p:cNvPr id="26627" name="Group 3">
            <a:extLst>
              <a:ext uri="{FF2B5EF4-FFF2-40B4-BE49-F238E27FC236}">
                <a16:creationId xmlns:a16="http://schemas.microsoft.com/office/drawing/2014/main" id="{88A328A4-FAB9-4ABD-8C8D-AE32FE39DC08}"/>
              </a:ext>
            </a:extLst>
          </p:cNvPr>
          <p:cNvGrpSpPr>
            <a:grpSpLocks/>
          </p:cNvGrpSpPr>
          <p:nvPr/>
        </p:nvGrpSpPr>
        <p:grpSpPr bwMode="auto">
          <a:xfrm>
            <a:off x="9177969" y="1635244"/>
            <a:ext cx="2514600" cy="3784600"/>
            <a:chOff x="4176" y="1344"/>
            <a:chExt cx="1584" cy="2384"/>
          </a:xfrm>
        </p:grpSpPr>
        <p:grpSp>
          <p:nvGrpSpPr>
            <p:cNvPr id="26630" name="Group 4">
              <a:extLst>
                <a:ext uri="{FF2B5EF4-FFF2-40B4-BE49-F238E27FC236}">
                  <a16:creationId xmlns:a16="http://schemas.microsoft.com/office/drawing/2014/main" id="{D0ABC3C6-58D8-4FC6-A7C1-8DB3094574A5}"/>
                </a:ext>
              </a:extLst>
            </p:cNvPr>
            <p:cNvGrpSpPr>
              <a:grpSpLocks/>
            </p:cNvGrpSpPr>
            <p:nvPr/>
          </p:nvGrpSpPr>
          <p:grpSpPr bwMode="auto">
            <a:xfrm>
              <a:off x="4176" y="1392"/>
              <a:ext cx="1488" cy="2304"/>
              <a:chOff x="4176" y="1392"/>
              <a:chExt cx="1488" cy="2304"/>
            </a:xfrm>
          </p:grpSpPr>
          <p:pic>
            <p:nvPicPr>
              <p:cNvPr id="26633" name="Picture 5" descr="c0612500-convection">
                <a:extLst>
                  <a:ext uri="{FF2B5EF4-FFF2-40B4-BE49-F238E27FC236}">
                    <a16:creationId xmlns:a16="http://schemas.microsoft.com/office/drawing/2014/main" id="{6DB989B0-17DC-4B32-B800-24DCCBE5BEDE}"/>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76" y="1392"/>
                <a:ext cx="1461"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angle 6">
                <a:extLst>
                  <a:ext uri="{FF2B5EF4-FFF2-40B4-BE49-F238E27FC236}">
                    <a16:creationId xmlns:a16="http://schemas.microsoft.com/office/drawing/2014/main" id="{A61B9F05-0CF5-4A41-8D43-6C6C3D80E9C8}"/>
                  </a:ext>
                </a:extLst>
              </p:cNvPr>
              <p:cNvSpPr>
                <a:spLocks noChangeArrowheads="1"/>
              </p:cNvSpPr>
              <p:nvPr/>
            </p:nvSpPr>
            <p:spPr bwMode="auto">
              <a:xfrm>
                <a:off x="5232" y="3648"/>
                <a:ext cx="432"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26631" name="Text Box 7">
              <a:extLst>
                <a:ext uri="{FF2B5EF4-FFF2-40B4-BE49-F238E27FC236}">
                  <a16:creationId xmlns:a16="http://schemas.microsoft.com/office/drawing/2014/main" id="{6982F053-BB4E-40C7-ABAC-19F751CF0446}"/>
                </a:ext>
              </a:extLst>
            </p:cNvPr>
            <p:cNvSpPr txBox="1">
              <a:spLocks noChangeArrowheads="1"/>
            </p:cNvSpPr>
            <p:nvPr/>
          </p:nvSpPr>
          <p:spPr bwMode="auto">
            <a:xfrm>
              <a:off x="5040" y="1344"/>
              <a:ext cx="720"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200" b="1">
                  <a:solidFill>
                    <a:srgbClr val="FF3300"/>
                  </a:solidFill>
                  <a:latin typeface="Tahoma" panose="020B0604030504040204" pitchFamily="34" charset="0"/>
                </a:rPr>
                <a:t>Sıcak Hava</a:t>
              </a:r>
            </a:p>
          </p:txBody>
        </p:sp>
        <p:sp>
          <p:nvSpPr>
            <p:cNvPr id="26632" name="Text Box 8">
              <a:extLst>
                <a:ext uri="{FF2B5EF4-FFF2-40B4-BE49-F238E27FC236}">
                  <a16:creationId xmlns:a16="http://schemas.microsoft.com/office/drawing/2014/main" id="{9579E906-1890-48AF-96A5-2E7F85A4D9BD}"/>
                </a:ext>
              </a:extLst>
            </p:cNvPr>
            <p:cNvSpPr txBox="1">
              <a:spLocks noChangeArrowheads="1"/>
            </p:cNvSpPr>
            <p:nvPr/>
          </p:nvSpPr>
          <p:spPr bwMode="auto">
            <a:xfrm>
              <a:off x="4992" y="3555"/>
              <a:ext cx="720"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200" b="1">
                  <a:solidFill>
                    <a:srgbClr val="0000FF"/>
                  </a:solidFill>
                  <a:latin typeface="Tahoma" panose="020B0604030504040204" pitchFamily="34" charset="0"/>
                </a:rPr>
                <a:t>Soğuk Hava</a:t>
              </a:r>
            </a:p>
          </p:txBody>
        </p:sp>
      </p:grpSp>
      <p:sp>
        <p:nvSpPr>
          <p:cNvPr id="26628" name="Rectangle 9">
            <a:extLst>
              <a:ext uri="{FF2B5EF4-FFF2-40B4-BE49-F238E27FC236}">
                <a16:creationId xmlns:a16="http://schemas.microsoft.com/office/drawing/2014/main" id="{7474FB8B-687D-44AF-A9E0-38A34370337E}"/>
              </a:ext>
            </a:extLst>
          </p:cNvPr>
          <p:cNvSpPr>
            <a:spLocks noGrp="1" noChangeArrowheads="1"/>
          </p:cNvSpPr>
          <p:nvPr>
            <p:ph type="title"/>
          </p:nvPr>
        </p:nvSpPr>
        <p:spPr>
          <a:xfrm>
            <a:off x="786635" y="1422083"/>
            <a:ext cx="9720072" cy="405384"/>
          </a:xfrm>
          <a:noFill/>
        </p:spPr>
        <p:txBody>
          <a:bodyPr>
            <a:normAutofit/>
          </a:bodyPr>
          <a:lstStyle/>
          <a:p>
            <a:pPr algn="ctr" eaLnBrk="1" hangingPunct="1"/>
            <a:r>
              <a:rPr lang="tr-TR" altLang="tr-TR" sz="2400" b="1" cap="none" dirty="0" err="1">
                <a:solidFill>
                  <a:schemeClr val="tx1"/>
                </a:solidFill>
                <a:latin typeface="Arial" panose="020B0604020202020204" pitchFamily="34" charset="0"/>
                <a:cs typeface="Arial" panose="020B0604020202020204" pitchFamily="34" charset="0"/>
              </a:rPr>
              <a:t>Taşınımla</a:t>
            </a:r>
            <a:r>
              <a:rPr lang="tr-TR" altLang="tr-TR" sz="2400" b="1" cap="none" dirty="0">
                <a:solidFill>
                  <a:schemeClr val="tx1"/>
                </a:solidFill>
                <a:latin typeface="Arial" panose="020B0604020202020204" pitchFamily="34" charset="0"/>
                <a:cs typeface="Arial" panose="020B0604020202020204" pitchFamily="34" charset="0"/>
              </a:rPr>
              <a:t> Isı Transferi</a:t>
            </a:r>
          </a:p>
        </p:txBody>
      </p:sp>
      <p:sp>
        <p:nvSpPr>
          <p:cNvPr id="26629" name="Rectangle 10">
            <a:extLst>
              <a:ext uri="{FF2B5EF4-FFF2-40B4-BE49-F238E27FC236}">
                <a16:creationId xmlns:a16="http://schemas.microsoft.com/office/drawing/2014/main" id="{35CF866E-082C-4691-B80C-36D713F0E27F}"/>
              </a:ext>
            </a:extLst>
          </p:cNvPr>
          <p:cNvSpPr>
            <a:spLocks noChangeArrowheads="1"/>
          </p:cNvSpPr>
          <p:nvPr/>
        </p:nvSpPr>
        <p:spPr bwMode="auto">
          <a:xfrm>
            <a:off x="1581150" y="743173"/>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2" descr="Convection4">
            <a:extLst>
              <a:ext uri="{FF2B5EF4-FFF2-40B4-BE49-F238E27FC236}">
                <a16:creationId xmlns:a16="http://schemas.microsoft.com/office/drawing/2014/main" id="{9613893B-AD50-4682-AC0F-8A3820F2B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915" y="2636838"/>
            <a:ext cx="34290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EAF3E658-83A0-43C7-8BA9-B88E0A7600EF}"/>
              </a:ext>
            </a:extLst>
          </p:cNvPr>
          <p:cNvSpPr>
            <a:spLocks noGrp="1" noChangeArrowheads="1"/>
          </p:cNvSpPr>
          <p:nvPr>
            <p:ph type="body" idx="1"/>
          </p:nvPr>
        </p:nvSpPr>
        <p:spPr>
          <a:xfrm>
            <a:off x="2133600" y="1828800"/>
            <a:ext cx="8229600" cy="1447800"/>
          </a:xfrm>
        </p:spPr>
        <p:txBody>
          <a:bodyPr/>
          <a:lstStyle/>
          <a:p>
            <a:pPr marL="0" indent="0"/>
            <a:r>
              <a:rPr lang="tr-TR" altLang="tr-TR" sz="2400"/>
              <a:t>Taşınım; bir objenin, göreceli olarak daha düşük sıcaklıktaki ortama olan enerji kaybının temel nedenidir.</a:t>
            </a:r>
          </a:p>
        </p:txBody>
      </p:sp>
      <p:pic>
        <p:nvPicPr>
          <p:cNvPr id="27652" name="Picture 4" descr="ConvectionBaseHeat">
            <a:extLst>
              <a:ext uri="{FF2B5EF4-FFF2-40B4-BE49-F238E27FC236}">
                <a16:creationId xmlns:a16="http://schemas.microsoft.com/office/drawing/2014/main" id="{29633048-7062-4E2C-8CA0-C5DBAD664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5" r="3754" b="8102"/>
          <a:stretch>
            <a:fillRect/>
          </a:stretch>
        </p:blipFill>
        <p:spPr bwMode="auto">
          <a:xfrm>
            <a:off x="7770813" y="2298701"/>
            <a:ext cx="25923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a:extLst>
              <a:ext uri="{FF2B5EF4-FFF2-40B4-BE49-F238E27FC236}">
                <a16:creationId xmlns:a16="http://schemas.microsoft.com/office/drawing/2014/main" id="{170AB965-12B0-4247-8434-86359D2A1997}"/>
              </a:ext>
            </a:extLst>
          </p:cNvPr>
          <p:cNvSpPr>
            <a:spLocks noChangeArrowheads="1"/>
          </p:cNvSpPr>
          <p:nvPr/>
        </p:nvSpPr>
        <p:spPr bwMode="auto">
          <a:xfrm>
            <a:off x="1612021" y="812171"/>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
        <p:nvSpPr>
          <p:cNvPr id="9" name="Rectangle 9">
            <a:extLst>
              <a:ext uri="{FF2B5EF4-FFF2-40B4-BE49-F238E27FC236}">
                <a16:creationId xmlns:a16="http://schemas.microsoft.com/office/drawing/2014/main" id="{AE95119B-2F20-4E6E-A5B7-ED0EF453BEF1}"/>
              </a:ext>
            </a:extLst>
          </p:cNvPr>
          <p:cNvSpPr>
            <a:spLocks noGrp="1" noChangeArrowheads="1"/>
          </p:cNvSpPr>
          <p:nvPr>
            <p:ph type="title"/>
          </p:nvPr>
        </p:nvSpPr>
        <p:spPr>
          <a:xfrm>
            <a:off x="1324797" y="1457951"/>
            <a:ext cx="9720072" cy="405384"/>
          </a:xfrm>
          <a:noFill/>
        </p:spPr>
        <p:txBody>
          <a:bodyPr>
            <a:normAutofit/>
          </a:bodyPr>
          <a:lstStyle/>
          <a:p>
            <a:pPr algn="ctr" eaLnBrk="1" hangingPunct="1"/>
            <a:r>
              <a:rPr lang="tr-TR" altLang="tr-TR" sz="2400" b="1" cap="none" dirty="0" err="1">
                <a:solidFill>
                  <a:schemeClr val="tx1"/>
                </a:solidFill>
                <a:latin typeface="Arial" panose="020B0604020202020204" pitchFamily="34" charset="0"/>
                <a:cs typeface="Arial" panose="020B0604020202020204" pitchFamily="34" charset="0"/>
              </a:rPr>
              <a:t>Taşınımla</a:t>
            </a:r>
            <a:r>
              <a:rPr lang="tr-TR" altLang="tr-TR" sz="2400" b="1" cap="none" dirty="0">
                <a:solidFill>
                  <a:schemeClr val="tx1"/>
                </a:solidFill>
                <a:latin typeface="Arial" panose="020B0604020202020204" pitchFamily="34" charset="0"/>
                <a:cs typeface="Arial" panose="020B0604020202020204" pitchFamily="34" charset="0"/>
              </a:rPr>
              <a:t> İletimle Isı Transferi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CF2D873-884F-4EE2-B423-D8DAB7D455D3}"/>
              </a:ext>
            </a:extLst>
          </p:cNvPr>
          <p:cNvSpPr>
            <a:spLocks noGrp="1" noChangeArrowheads="1"/>
          </p:cNvSpPr>
          <p:nvPr>
            <p:ph type="body" idx="1"/>
          </p:nvPr>
        </p:nvSpPr>
        <p:spPr>
          <a:xfrm>
            <a:off x="1485546" y="1851292"/>
            <a:ext cx="9206466" cy="755116"/>
          </a:xfrm>
        </p:spPr>
        <p:txBody>
          <a:bodyPr/>
          <a:lstStyle/>
          <a:p>
            <a:pPr marL="0" indent="0" algn="just">
              <a:buNone/>
            </a:pPr>
            <a:r>
              <a:rPr lang="tr-TR" altLang="tr-TR" sz="2400" dirty="0">
                <a:latin typeface="Arial" panose="020B0604020202020204" pitchFamily="34" charset="0"/>
                <a:cs typeface="Arial" panose="020B0604020202020204" pitchFamily="34" charset="0"/>
              </a:rPr>
              <a:t>Radyasyon; yayıldıkları objeden elektromanyetik dalgalar ile enerjinin taşındığı ısı</a:t>
            </a:r>
            <a:r>
              <a:rPr lang="en-GB" altLang="tr-TR" sz="2400" dirty="0">
                <a:latin typeface="Arial" panose="020B0604020202020204" pitchFamily="34" charset="0"/>
                <a:cs typeface="Arial" panose="020B0604020202020204" pitchFamily="34" charset="0"/>
              </a:rPr>
              <a:t> transfer</a:t>
            </a:r>
            <a:r>
              <a:rPr lang="tr-TR" altLang="tr-TR" sz="2400" dirty="0">
                <a:latin typeface="Arial" panose="020B0604020202020204" pitchFamily="34" charset="0"/>
                <a:cs typeface="Arial" panose="020B0604020202020204" pitchFamily="34" charset="0"/>
              </a:rPr>
              <a:t>i çeşididir. </a:t>
            </a:r>
            <a:endParaRPr lang="en-GB" altLang="tr-TR" sz="2400" dirty="0">
              <a:latin typeface="Arial" panose="020B0604020202020204" pitchFamily="34" charset="0"/>
              <a:cs typeface="Arial" panose="020B0604020202020204" pitchFamily="34" charset="0"/>
            </a:endParaRPr>
          </a:p>
        </p:txBody>
      </p:sp>
      <p:pic>
        <p:nvPicPr>
          <p:cNvPr id="28675" name="Picture 3" descr="pict7">
            <a:extLst>
              <a:ext uri="{FF2B5EF4-FFF2-40B4-BE49-F238E27FC236}">
                <a16:creationId xmlns:a16="http://schemas.microsoft.com/office/drawing/2014/main" id="{0D5269F2-4B73-42A0-B920-9734FAC4D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2781301"/>
            <a:ext cx="33226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250px-Hot_metalwork">
            <a:extLst>
              <a:ext uri="{FF2B5EF4-FFF2-40B4-BE49-F238E27FC236}">
                <a16:creationId xmlns:a16="http://schemas.microsoft.com/office/drawing/2014/main" id="{2AE95502-0B0D-4B91-B46D-2EEA0E1CC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2781301"/>
            <a:ext cx="37211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a:extLst>
              <a:ext uri="{FF2B5EF4-FFF2-40B4-BE49-F238E27FC236}">
                <a16:creationId xmlns:a16="http://schemas.microsoft.com/office/drawing/2014/main" id="{3D6E9937-5132-47C1-B82D-6C70BE173F37}"/>
              </a:ext>
            </a:extLst>
          </p:cNvPr>
          <p:cNvSpPr>
            <a:spLocks noGrp="1" noChangeArrowheads="1"/>
          </p:cNvSpPr>
          <p:nvPr>
            <p:ph type="title"/>
          </p:nvPr>
        </p:nvSpPr>
        <p:spPr>
          <a:xfrm>
            <a:off x="1447102" y="1402300"/>
            <a:ext cx="9720072" cy="274100"/>
          </a:xfrm>
          <a:noFill/>
        </p:spPr>
        <p:txBody>
          <a:bodyPr>
            <a:normAutofit fontScale="90000"/>
          </a:bodyPr>
          <a:lstStyle/>
          <a:p>
            <a:pPr algn="ctr" eaLnBrk="1" hangingPunct="1"/>
            <a:r>
              <a:rPr lang="tr-TR" altLang="tr-TR" sz="2400" b="1" cap="none" dirty="0">
                <a:latin typeface="Arial" panose="020B0604020202020204" pitchFamily="34" charset="0"/>
                <a:cs typeface="Arial" panose="020B0604020202020204" pitchFamily="34" charset="0"/>
              </a:rPr>
              <a:t>Işınımla İletimle Isı Transferi</a:t>
            </a:r>
          </a:p>
        </p:txBody>
      </p:sp>
      <p:sp>
        <p:nvSpPr>
          <p:cNvPr id="28678" name="Rectangle 6">
            <a:extLst>
              <a:ext uri="{FF2B5EF4-FFF2-40B4-BE49-F238E27FC236}">
                <a16:creationId xmlns:a16="http://schemas.microsoft.com/office/drawing/2014/main" id="{C4775974-7424-4D78-B97A-FA27106EC564}"/>
              </a:ext>
            </a:extLst>
          </p:cNvPr>
          <p:cNvSpPr>
            <a:spLocks noChangeArrowheads="1"/>
          </p:cNvSpPr>
          <p:nvPr/>
        </p:nvSpPr>
        <p:spPr bwMode="auto">
          <a:xfrm>
            <a:off x="1552937" y="772617"/>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Isı Transfer Mekanizmaları</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E42EAB26-E394-4626-A2FF-ACADD3D74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46" t="16818" r="22688" b="18750"/>
          <a:stretch>
            <a:fillRect/>
          </a:stretch>
        </p:blipFill>
        <p:spPr bwMode="auto">
          <a:xfrm>
            <a:off x="5430838" y="1989138"/>
            <a:ext cx="48958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7DF92092-5A18-4FFE-B1AC-8A5205256627}"/>
              </a:ext>
            </a:extLst>
          </p:cNvPr>
          <p:cNvSpPr>
            <a:spLocks noGrp="1" noChangeArrowheads="1"/>
          </p:cNvSpPr>
          <p:nvPr>
            <p:ph type="body" sz="half" idx="1"/>
          </p:nvPr>
        </p:nvSpPr>
        <p:spPr>
          <a:xfrm>
            <a:off x="1437624" y="1379537"/>
            <a:ext cx="9766529" cy="365125"/>
          </a:xfrm>
          <a:noFill/>
        </p:spPr>
        <p:txBody>
          <a:bodyPr>
            <a:noAutofit/>
          </a:bodyPr>
          <a:lstStyle/>
          <a:p>
            <a:pPr marL="0" indent="0"/>
            <a:r>
              <a:rPr lang="tr-TR" altLang="tr-TR" sz="2400" dirty="0">
                <a:latin typeface="Arial" panose="020B0604020202020204" pitchFamily="34" charset="0"/>
                <a:cs typeface="Arial" panose="020B0604020202020204" pitchFamily="34" charset="0"/>
              </a:rPr>
              <a:t>Yapı elemanlarında iletim ve taşınım ile ısı geçişi olmaktadır.</a:t>
            </a:r>
          </a:p>
        </p:txBody>
      </p:sp>
      <p:sp>
        <p:nvSpPr>
          <p:cNvPr id="29700" name="Rectangle 4">
            <a:extLst>
              <a:ext uri="{FF2B5EF4-FFF2-40B4-BE49-F238E27FC236}">
                <a16:creationId xmlns:a16="http://schemas.microsoft.com/office/drawing/2014/main" id="{EB1352C6-EFA1-40E4-904D-0FD901754433}"/>
              </a:ext>
            </a:extLst>
          </p:cNvPr>
          <p:cNvSpPr>
            <a:spLocks noChangeArrowheads="1"/>
          </p:cNvSpPr>
          <p:nvPr/>
        </p:nvSpPr>
        <p:spPr bwMode="auto">
          <a:xfrm>
            <a:off x="-304800" y="199082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aphicFrame>
        <p:nvGraphicFramePr>
          <p:cNvPr id="29701" name="Object 5">
            <a:extLst>
              <a:ext uri="{FF2B5EF4-FFF2-40B4-BE49-F238E27FC236}">
                <a16:creationId xmlns:a16="http://schemas.microsoft.com/office/drawing/2014/main" id="{EEDB5B53-CF91-4C59-B8CB-9F6E2FF22471}"/>
              </a:ext>
            </a:extLst>
          </p:cNvPr>
          <p:cNvGraphicFramePr>
            <a:graphicFrameLocks noChangeAspect="1"/>
          </p:cNvGraphicFramePr>
          <p:nvPr/>
        </p:nvGraphicFramePr>
        <p:xfrm>
          <a:off x="2185989" y="2368550"/>
          <a:ext cx="2676525" cy="922338"/>
        </p:xfrm>
        <a:graphic>
          <a:graphicData uri="http://schemas.openxmlformats.org/presentationml/2006/ole">
            <mc:AlternateContent xmlns:mc="http://schemas.openxmlformats.org/markup-compatibility/2006">
              <mc:Choice xmlns:v="urn:schemas-microsoft-com:vml" Requires="v">
                <p:oleObj spid="_x0000_s3122" name="Denklem" r:id="rId4" imgW="1294838" imgH="444307" progId="Equation.3">
                  <p:embed/>
                </p:oleObj>
              </mc:Choice>
              <mc:Fallback>
                <p:oleObj name="Denklem" r:id="rId4" imgW="1294838" imgH="444307" progId="Equation.3">
                  <p:embed/>
                  <p:pic>
                    <p:nvPicPr>
                      <p:cNvPr id="29701" name="Object 5">
                        <a:extLst>
                          <a:ext uri="{FF2B5EF4-FFF2-40B4-BE49-F238E27FC236}">
                            <a16:creationId xmlns:a16="http://schemas.microsoft.com/office/drawing/2014/main" id="{EEDB5B53-CF91-4C59-B8CB-9F6E2FF22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989" y="2368550"/>
                        <a:ext cx="2676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2" name="Object 6">
            <a:extLst>
              <a:ext uri="{FF2B5EF4-FFF2-40B4-BE49-F238E27FC236}">
                <a16:creationId xmlns:a16="http://schemas.microsoft.com/office/drawing/2014/main" id="{BDD8847F-0E51-4D8B-8129-37325EED9D1C}"/>
              </a:ext>
            </a:extLst>
          </p:cNvPr>
          <p:cNvGraphicFramePr>
            <a:graphicFrameLocks noGrp="1" noChangeAspect="1"/>
          </p:cNvGraphicFramePr>
          <p:nvPr>
            <p:ph sz="half" idx="2"/>
          </p:nvPr>
        </p:nvGraphicFramePr>
        <p:xfrm>
          <a:off x="2303464" y="3636964"/>
          <a:ext cx="2581275" cy="528637"/>
        </p:xfrm>
        <a:graphic>
          <a:graphicData uri="http://schemas.openxmlformats.org/presentationml/2006/ole">
            <mc:AlternateContent xmlns:mc="http://schemas.openxmlformats.org/markup-compatibility/2006">
              <mc:Choice xmlns:v="urn:schemas-microsoft-com:vml" Requires="v">
                <p:oleObj spid="_x0000_s3123" name="Denklem" r:id="rId6" imgW="1193800" imgH="228600" progId="Equation.3">
                  <p:embed/>
                </p:oleObj>
              </mc:Choice>
              <mc:Fallback>
                <p:oleObj name="Denklem" r:id="rId6" imgW="1193800" imgH="228600" progId="Equation.3">
                  <p:embed/>
                  <p:pic>
                    <p:nvPicPr>
                      <p:cNvPr id="29702" name="Object 6">
                        <a:extLst>
                          <a:ext uri="{FF2B5EF4-FFF2-40B4-BE49-F238E27FC236}">
                            <a16:creationId xmlns:a16="http://schemas.microsoft.com/office/drawing/2014/main" id="{BDD8847F-0E51-4D8B-8129-37325EED9D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3464" y="3636964"/>
                        <a:ext cx="2581275"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3" name="Rectangle 7">
            <a:extLst>
              <a:ext uri="{FF2B5EF4-FFF2-40B4-BE49-F238E27FC236}">
                <a16:creationId xmlns:a16="http://schemas.microsoft.com/office/drawing/2014/main" id="{C0E18B6A-2D63-41F5-B393-C07010FD3354}"/>
              </a:ext>
            </a:extLst>
          </p:cNvPr>
          <p:cNvSpPr>
            <a:spLocks noChangeArrowheads="1"/>
          </p:cNvSpPr>
          <p:nvPr/>
        </p:nvSpPr>
        <p:spPr bwMode="auto">
          <a:xfrm>
            <a:off x="2046288" y="4221164"/>
            <a:ext cx="51117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r>
              <a:rPr lang="tr-TR" altLang="tr-TR" b="1">
                <a:solidFill>
                  <a:srgbClr val="FF9900"/>
                </a:solidFill>
              </a:rPr>
              <a:t>U: Isıl geçirgenlik katsayısı (m</a:t>
            </a:r>
            <a:r>
              <a:rPr lang="tr-TR" altLang="tr-TR" b="1" baseline="30000">
                <a:solidFill>
                  <a:srgbClr val="FF9900"/>
                </a:solidFill>
              </a:rPr>
              <a:t>2</a:t>
            </a:r>
            <a:r>
              <a:rPr lang="tr-TR" altLang="tr-TR" b="1">
                <a:solidFill>
                  <a:srgbClr val="FF9900"/>
                </a:solidFill>
              </a:rPr>
              <a:t>K/W)</a:t>
            </a:r>
          </a:p>
          <a:p>
            <a:pPr eaLnBrk="1" hangingPunct="1"/>
            <a:r>
              <a:rPr lang="tr-TR" altLang="tr-TR" b="1">
                <a:solidFill>
                  <a:srgbClr val="FF9900"/>
                </a:solidFill>
              </a:rPr>
              <a:t>Q: Transfer olan ısıl enerji miktarı (W)</a:t>
            </a:r>
          </a:p>
          <a:p>
            <a:pPr eaLnBrk="1" hangingPunct="1"/>
            <a:r>
              <a:rPr lang="tr-TR" altLang="tr-TR" b="1">
                <a:solidFill>
                  <a:srgbClr val="FF9900"/>
                </a:solidFill>
              </a:rPr>
              <a:t>A: Isı geçişine dik yüzey alanı (m</a:t>
            </a:r>
            <a:r>
              <a:rPr lang="tr-TR" altLang="tr-TR" b="1" baseline="30000">
                <a:solidFill>
                  <a:srgbClr val="FF9900"/>
                </a:solidFill>
              </a:rPr>
              <a:t>2</a:t>
            </a:r>
            <a:r>
              <a:rPr lang="tr-TR" altLang="tr-TR" b="1">
                <a:solidFill>
                  <a:srgbClr val="FF9900"/>
                </a:solidFill>
              </a:rPr>
              <a:t>)</a:t>
            </a:r>
          </a:p>
          <a:p>
            <a:pPr eaLnBrk="1" hangingPunct="1"/>
            <a:r>
              <a:rPr lang="el-GR" altLang="tr-TR" b="1">
                <a:solidFill>
                  <a:srgbClr val="FF9900"/>
                </a:solidFill>
                <a:cs typeface="Arial" panose="020B0604020202020204" pitchFamily="34" charset="0"/>
              </a:rPr>
              <a:t>θ</a:t>
            </a:r>
            <a:r>
              <a:rPr lang="tr-TR" altLang="tr-TR" b="1">
                <a:solidFill>
                  <a:srgbClr val="FF9900"/>
                </a:solidFill>
              </a:rPr>
              <a:t>: Sıcaklık (K, °C)</a:t>
            </a:r>
          </a:p>
        </p:txBody>
      </p:sp>
      <p:sp>
        <p:nvSpPr>
          <p:cNvPr id="29704" name="Oval 8">
            <a:extLst>
              <a:ext uri="{FF2B5EF4-FFF2-40B4-BE49-F238E27FC236}">
                <a16:creationId xmlns:a16="http://schemas.microsoft.com/office/drawing/2014/main" id="{D830E35E-1FD0-4A2B-866F-33A5411DB1EA}"/>
              </a:ext>
            </a:extLst>
          </p:cNvPr>
          <p:cNvSpPr>
            <a:spLocks noChangeArrowheads="1"/>
          </p:cNvSpPr>
          <p:nvPr/>
        </p:nvSpPr>
        <p:spPr bwMode="auto">
          <a:xfrm>
            <a:off x="2724150" y="2287588"/>
            <a:ext cx="503238" cy="10795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9705" name="Oval 9">
            <a:extLst>
              <a:ext uri="{FF2B5EF4-FFF2-40B4-BE49-F238E27FC236}">
                <a16:creationId xmlns:a16="http://schemas.microsoft.com/office/drawing/2014/main" id="{E750D00C-8FB8-45C3-AD4A-FFB452B8B071}"/>
              </a:ext>
            </a:extLst>
          </p:cNvPr>
          <p:cNvSpPr>
            <a:spLocks noChangeArrowheads="1"/>
          </p:cNvSpPr>
          <p:nvPr/>
        </p:nvSpPr>
        <p:spPr bwMode="auto">
          <a:xfrm>
            <a:off x="4351339" y="2297113"/>
            <a:ext cx="503237" cy="1079500"/>
          </a:xfrm>
          <a:prstGeom prst="ellipse">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29706" name="Text Box 10">
            <a:extLst>
              <a:ext uri="{FF2B5EF4-FFF2-40B4-BE49-F238E27FC236}">
                <a16:creationId xmlns:a16="http://schemas.microsoft.com/office/drawing/2014/main" id="{05550390-8957-4B55-86BE-A8D8D0CF376E}"/>
              </a:ext>
            </a:extLst>
          </p:cNvPr>
          <p:cNvSpPr txBox="1">
            <a:spLocks noChangeArrowheads="1"/>
          </p:cNvSpPr>
          <p:nvPr/>
        </p:nvSpPr>
        <p:spPr bwMode="auto">
          <a:xfrm>
            <a:off x="2406651" y="3160713"/>
            <a:ext cx="50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400">
                <a:solidFill>
                  <a:srgbClr val="FF3300"/>
                </a:solidFill>
              </a:rPr>
              <a:t>R</a:t>
            </a:r>
            <a:r>
              <a:rPr lang="tr-TR" altLang="tr-TR" sz="2400" baseline="-25000">
                <a:solidFill>
                  <a:srgbClr val="FF3300"/>
                </a:solidFill>
              </a:rPr>
              <a:t>i</a:t>
            </a:r>
          </a:p>
        </p:txBody>
      </p:sp>
      <p:sp>
        <p:nvSpPr>
          <p:cNvPr id="29707" name="Text Box 11">
            <a:extLst>
              <a:ext uri="{FF2B5EF4-FFF2-40B4-BE49-F238E27FC236}">
                <a16:creationId xmlns:a16="http://schemas.microsoft.com/office/drawing/2014/main" id="{9DEF2029-B63F-49CF-91AF-0FB652C2C0B4}"/>
              </a:ext>
            </a:extLst>
          </p:cNvPr>
          <p:cNvSpPr txBox="1">
            <a:spLocks noChangeArrowheads="1"/>
          </p:cNvSpPr>
          <p:nvPr/>
        </p:nvSpPr>
        <p:spPr bwMode="auto">
          <a:xfrm>
            <a:off x="4105275" y="317023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400">
                <a:solidFill>
                  <a:srgbClr val="0000FF"/>
                </a:solidFill>
              </a:rPr>
              <a:t>R</a:t>
            </a:r>
            <a:r>
              <a:rPr lang="tr-TR" altLang="tr-TR" sz="2400" baseline="-25000">
                <a:solidFill>
                  <a:srgbClr val="0000FF"/>
                </a:solidFill>
              </a:rPr>
              <a:t>e</a:t>
            </a:r>
          </a:p>
        </p:txBody>
      </p:sp>
      <p:sp>
        <p:nvSpPr>
          <p:cNvPr id="29708" name="Rectangle 12">
            <a:extLst>
              <a:ext uri="{FF2B5EF4-FFF2-40B4-BE49-F238E27FC236}">
                <a16:creationId xmlns:a16="http://schemas.microsoft.com/office/drawing/2014/main" id="{4F1F30B5-1115-4CAB-9E49-E73C40134C46}"/>
              </a:ext>
            </a:extLst>
          </p:cNvPr>
          <p:cNvSpPr>
            <a:spLocks noGrp="1" noChangeArrowheads="1"/>
          </p:cNvSpPr>
          <p:nvPr>
            <p:ph type="title"/>
          </p:nvPr>
        </p:nvSpPr>
        <p:spPr>
          <a:xfrm>
            <a:off x="1437625" y="831850"/>
            <a:ext cx="8439150" cy="365125"/>
          </a:xfrm>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Yapı Elemanlarında Isı Transferi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639220" y="4990641"/>
            <a:ext cx="6885299" cy="1077218"/>
          </a:xfrm>
          <a:prstGeom prst="rect">
            <a:avLst/>
          </a:prstGeom>
          <a:noFill/>
        </p:spPr>
        <p:txBody>
          <a:bodyPr wrap="square" rtlCol="0">
            <a:spAutoFit/>
          </a:bodyPr>
          <a:lstStyle/>
          <a:p>
            <a:pPr lvl="0" algn="ctr" defTabSz="914400" fontAlgn="base">
              <a:spcAft>
                <a:spcPct val="0"/>
              </a:spcAft>
              <a:buClr>
                <a:schemeClr val="tx1"/>
              </a:buClr>
            </a:pPr>
            <a:r>
              <a:rPr lang="tr-TR" sz="3200" b="1" dirty="0">
                <a:solidFill>
                  <a:schemeClr val="tx1">
                    <a:lumMod val="65000"/>
                    <a:lumOff val="35000"/>
                  </a:schemeClr>
                </a:solidFill>
                <a:latin typeface="Calibri" panose="020F0502020204030204" pitchFamily="34" charset="0"/>
              </a:rPr>
              <a:t>ISI YALITIM MALZEMELERİ SEÇİM KRİTERLERİ</a:t>
            </a:r>
          </a:p>
        </p:txBody>
      </p:sp>
      <p:sp>
        <p:nvSpPr>
          <p:cNvPr id="3" name="Metin kutusu 2">
            <a:extLst>
              <a:ext uri="{FF2B5EF4-FFF2-40B4-BE49-F238E27FC236}">
                <a16:creationId xmlns:a16="http://schemas.microsoft.com/office/drawing/2014/main" id="{6F31E447-9F59-4B0A-8514-B9CE8C708131}"/>
              </a:ext>
            </a:extLst>
          </p:cNvPr>
          <p:cNvSpPr txBox="1"/>
          <p:nvPr/>
        </p:nvSpPr>
        <p:spPr>
          <a:xfrm>
            <a:off x="8386797" y="5310130"/>
            <a:ext cx="3313116" cy="646331"/>
          </a:xfrm>
          <a:prstGeom prst="rect">
            <a:avLst/>
          </a:prstGeom>
          <a:noFill/>
        </p:spPr>
        <p:txBody>
          <a:bodyPr wrap="square" rtlCol="0">
            <a:spAutoFit/>
          </a:bodyPr>
          <a:lstStyle/>
          <a:p>
            <a:pPr algn="ctr"/>
            <a:r>
              <a:rPr lang="tr-TR" b="1" dirty="0">
                <a:solidFill>
                  <a:schemeClr val="tx1">
                    <a:lumMod val="65000"/>
                    <a:lumOff val="35000"/>
                  </a:schemeClr>
                </a:solidFill>
                <a:latin typeface="Calibri" panose="020F0502020204030204" pitchFamily="34" charset="0"/>
              </a:rPr>
              <a:t>İZODER Isı Su Ses ve Yangın Yalıtımcıları Derneği</a:t>
            </a:r>
            <a:endParaRPr lang="en-GB"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530030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C6CBB50-69E5-4254-A0EA-259A9B1D184D}"/>
              </a:ext>
            </a:extLst>
          </p:cNvPr>
          <p:cNvSpPr>
            <a:spLocks noChangeArrowheads="1"/>
          </p:cNvSpPr>
          <p:nvPr/>
        </p:nvSpPr>
        <p:spPr bwMode="auto">
          <a:xfrm>
            <a:off x="1447799" y="1819276"/>
            <a:ext cx="9998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20000"/>
              </a:spcBef>
              <a:buClr>
                <a:schemeClr val="accent1"/>
              </a:buClr>
              <a:buSzPct val="70000"/>
            </a:pPr>
            <a:r>
              <a:rPr lang="tr-TR" altLang="tr-TR" sz="2400" dirty="0"/>
              <a:t>Isı geçişine karşı yüksek ısıl dirence sahip özel malzemelerdir. Isı yalıtım malzemelerinin en önemli özelliği ısıl iletkenlik katsayılarının düşük olmasıdır.</a:t>
            </a:r>
            <a:endParaRPr lang="en-US" altLang="tr-TR" sz="2400" dirty="0"/>
          </a:p>
        </p:txBody>
      </p:sp>
      <p:grpSp>
        <p:nvGrpSpPr>
          <p:cNvPr id="30723" name="Group 3">
            <a:extLst>
              <a:ext uri="{FF2B5EF4-FFF2-40B4-BE49-F238E27FC236}">
                <a16:creationId xmlns:a16="http://schemas.microsoft.com/office/drawing/2014/main" id="{D3A357B8-9FE2-4CE8-ABA0-B7AA685E1D33}"/>
              </a:ext>
            </a:extLst>
          </p:cNvPr>
          <p:cNvGrpSpPr>
            <a:grpSpLocks/>
          </p:cNvGrpSpPr>
          <p:nvPr/>
        </p:nvGrpSpPr>
        <p:grpSpPr bwMode="auto">
          <a:xfrm>
            <a:off x="2743200" y="3200400"/>
            <a:ext cx="6553200" cy="1930400"/>
            <a:chOff x="768" y="2016"/>
            <a:chExt cx="4128" cy="1216"/>
          </a:xfrm>
        </p:grpSpPr>
        <p:sp>
          <p:nvSpPr>
            <p:cNvPr id="30729" name="Text Box 4">
              <a:extLst>
                <a:ext uri="{FF2B5EF4-FFF2-40B4-BE49-F238E27FC236}">
                  <a16:creationId xmlns:a16="http://schemas.microsoft.com/office/drawing/2014/main" id="{EB552CDC-76A3-406E-8ED9-7571D8159286}"/>
                </a:ext>
              </a:extLst>
            </p:cNvPr>
            <p:cNvSpPr txBox="1">
              <a:spLocks noChangeArrowheads="1"/>
            </p:cNvSpPr>
            <p:nvPr/>
          </p:nvSpPr>
          <p:spPr bwMode="auto">
            <a:xfrm>
              <a:off x="2112" y="2016"/>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400" b="1">
                  <a:solidFill>
                    <a:srgbClr val="FF0000"/>
                  </a:solidFill>
                </a:rPr>
                <a:t>1m</a:t>
              </a:r>
            </a:p>
          </p:txBody>
        </p:sp>
        <p:sp>
          <p:nvSpPr>
            <p:cNvPr id="30730" name="AutoShape 5">
              <a:extLst>
                <a:ext uri="{FF2B5EF4-FFF2-40B4-BE49-F238E27FC236}">
                  <a16:creationId xmlns:a16="http://schemas.microsoft.com/office/drawing/2014/main" id="{16E3D1D0-5F80-4D8C-9DAF-46660D00028D}"/>
                </a:ext>
              </a:extLst>
            </p:cNvPr>
            <p:cNvSpPr>
              <a:spLocks noChangeArrowheads="1"/>
            </p:cNvSpPr>
            <p:nvPr/>
          </p:nvSpPr>
          <p:spPr bwMode="auto">
            <a:xfrm>
              <a:off x="2208" y="2056"/>
              <a:ext cx="1344" cy="1008"/>
            </a:xfrm>
            <a:prstGeom prst="cube">
              <a:avLst>
                <a:gd name="adj" fmla="val 25000"/>
              </a:avLst>
            </a:prstGeom>
            <a:solidFill>
              <a:srgbClr val="FFCC99"/>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tr-TR" sz="2500" b="1">
                  <a:solidFill>
                    <a:schemeClr val="tx1"/>
                  </a:solidFill>
                  <a:latin typeface="Symbol" panose="05050102010706020507" pitchFamily="18" charset="2"/>
                </a:rPr>
                <a:t>l</a:t>
              </a:r>
              <a:r>
                <a:rPr lang="tr-TR" altLang="tr-TR" sz="1800">
                  <a:solidFill>
                    <a:schemeClr val="tx1"/>
                  </a:solidFill>
                </a:rPr>
                <a:t> </a:t>
              </a:r>
            </a:p>
            <a:p>
              <a:pPr algn="ctr" eaLnBrk="1" hangingPunct="1">
                <a:spcBef>
                  <a:spcPct val="0"/>
                </a:spcBef>
                <a:buClrTx/>
                <a:buFontTx/>
                <a:buNone/>
              </a:pPr>
              <a:r>
                <a:rPr lang="tr-TR" altLang="tr-TR" sz="1800">
                  <a:solidFill>
                    <a:schemeClr val="tx1"/>
                  </a:solidFill>
                </a:rPr>
                <a:t>(m.W/m.K)</a:t>
              </a:r>
            </a:p>
          </p:txBody>
        </p:sp>
        <p:sp>
          <p:nvSpPr>
            <p:cNvPr id="30731" name="Text Box 6">
              <a:extLst>
                <a:ext uri="{FF2B5EF4-FFF2-40B4-BE49-F238E27FC236}">
                  <a16:creationId xmlns:a16="http://schemas.microsoft.com/office/drawing/2014/main" id="{7C29E07B-B01E-44CA-945B-2E9DFF4459F0}"/>
                </a:ext>
              </a:extLst>
            </p:cNvPr>
            <p:cNvSpPr txBox="1">
              <a:spLocks noChangeArrowheads="1"/>
            </p:cNvSpPr>
            <p:nvPr/>
          </p:nvSpPr>
          <p:spPr bwMode="auto">
            <a:xfrm>
              <a:off x="2640" y="3040"/>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400" b="1">
                  <a:solidFill>
                    <a:srgbClr val="FF0000"/>
                  </a:solidFill>
                </a:rPr>
                <a:t>1m</a:t>
              </a:r>
            </a:p>
          </p:txBody>
        </p:sp>
        <p:sp>
          <p:nvSpPr>
            <p:cNvPr id="30732" name="Text Box 7">
              <a:extLst>
                <a:ext uri="{FF2B5EF4-FFF2-40B4-BE49-F238E27FC236}">
                  <a16:creationId xmlns:a16="http://schemas.microsoft.com/office/drawing/2014/main" id="{32E35706-4CA8-49A7-86EA-A64C4E8878FA}"/>
                </a:ext>
              </a:extLst>
            </p:cNvPr>
            <p:cNvSpPr txBox="1">
              <a:spLocks noChangeArrowheads="1"/>
            </p:cNvSpPr>
            <p:nvPr/>
          </p:nvSpPr>
          <p:spPr bwMode="auto">
            <a:xfrm rot="-5400000">
              <a:off x="2986" y="249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400" b="1">
                  <a:solidFill>
                    <a:srgbClr val="FF0000"/>
                  </a:solidFill>
                </a:rPr>
                <a:t>1m</a:t>
              </a:r>
            </a:p>
          </p:txBody>
        </p:sp>
        <p:sp>
          <p:nvSpPr>
            <p:cNvPr id="30733" name="AutoShape 8">
              <a:extLst>
                <a:ext uri="{FF2B5EF4-FFF2-40B4-BE49-F238E27FC236}">
                  <a16:creationId xmlns:a16="http://schemas.microsoft.com/office/drawing/2014/main" id="{90D6C2FD-84BE-4382-986B-F39408DA53BB}"/>
                </a:ext>
              </a:extLst>
            </p:cNvPr>
            <p:cNvSpPr>
              <a:spLocks noChangeArrowheads="1"/>
            </p:cNvSpPr>
            <p:nvPr/>
          </p:nvSpPr>
          <p:spPr bwMode="auto">
            <a:xfrm>
              <a:off x="1584" y="2448"/>
              <a:ext cx="624" cy="384"/>
            </a:xfrm>
            <a:prstGeom prst="rightArrow">
              <a:avLst>
                <a:gd name="adj1" fmla="val 54167"/>
                <a:gd name="adj2" fmla="val 64699"/>
              </a:avLst>
            </a:prstGeom>
            <a:solidFill>
              <a:srgbClr val="FF0000"/>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0734" name="AutoShape 9">
              <a:extLst>
                <a:ext uri="{FF2B5EF4-FFF2-40B4-BE49-F238E27FC236}">
                  <a16:creationId xmlns:a16="http://schemas.microsoft.com/office/drawing/2014/main" id="{100E547E-A229-461B-A3D5-59F9016F8238}"/>
                </a:ext>
              </a:extLst>
            </p:cNvPr>
            <p:cNvSpPr>
              <a:spLocks noChangeArrowheads="1"/>
            </p:cNvSpPr>
            <p:nvPr/>
          </p:nvSpPr>
          <p:spPr bwMode="auto">
            <a:xfrm>
              <a:off x="3456" y="2400"/>
              <a:ext cx="624" cy="384"/>
            </a:xfrm>
            <a:prstGeom prst="rightArrow">
              <a:avLst>
                <a:gd name="adj1" fmla="val 54167"/>
                <a:gd name="adj2" fmla="val 64699"/>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0735" name="Text Box 10">
              <a:extLst>
                <a:ext uri="{FF2B5EF4-FFF2-40B4-BE49-F238E27FC236}">
                  <a16:creationId xmlns:a16="http://schemas.microsoft.com/office/drawing/2014/main" id="{2F94782E-E112-4936-AF60-15A2719E7263}"/>
                </a:ext>
              </a:extLst>
            </p:cNvPr>
            <p:cNvSpPr txBox="1">
              <a:spLocks noChangeArrowheads="1"/>
            </p:cNvSpPr>
            <p:nvPr/>
          </p:nvSpPr>
          <p:spPr bwMode="auto">
            <a:xfrm>
              <a:off x="1248" y="220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a:solidFill>
                    <a:srgbClr val="FF0000"/>
                  </a:solidFill>
                </a:rPr>
                <a:t>T</a:t>
              </a:r>
              <a:r>
                <a:rPr lang="tr-TR" altLang="tr-TR" sz="1800" b="1" baseline="-25000">
                  <a:solidFill>
                    <a:srgbClr val="FF0000"/>
                  </a:solidFill>
                </a:rPr>
                <a:t>1</a:t>
              </a:r>
            </a:p>
          </p:txBody>
        </p:sp>
        <p:sp>
          <p:nvSpPr>
            <p:cNvPr id="30736" name="Text Box 11">
              <a:extLst>
                <a:ext uri="{FF2B5EF4-FFF2-40B4-BE49-F238E27FC236}">
                  <a16:creationId xmlns:a16="http://schemas.microsoft.com/office/drawing/2014/main" id="{64F6C38E-88E6-4F2B-B43B-EAA449291280}"/>
                </a:ext>
              </a:extLst>
            </p:cNvPr>
            <p:cNvSpPr txBox="1">
              <a:spLocks noChangeArrowheads="1"/>
            </p:cNvSpPr>
            <p:nvPr/>
          </p:nvSpPr>
          <p:spPr bwMode="auto">
            <a:xfrm>
              <a:off x="4032" y="220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b="1">
                  <a:solidFill>
                    <a:srgbClr val="3333FF"/>
                  </a:solidFill>
                </a:rPr>
                <a:t>T</a:t>
              </a:r>
              <a:r>
                <a:rPr lang="tr-TR" altLang="tr-TR" sz="1800" b="1" baseline="-25000">
                  <a:solidFill>
                    <a:srgbClr val="3333FF"/>
                  </a:solidFill>
                </a:rPr>
                <a:t>2</a:t>
              </a:r>
            </a:p>
          </p:txBody>
        </p:sp>
        <p:sp>
          <p:nvSpPr>
            <p:cNvPr id="30737" name="Text Box 12">
              <a:extLst>
                <a:ext uri="{FF2B5EF4-FFF2-40B4-BE49-F238E27FC236}">
                  <a16:creationId xmlns:a16="http://schemas.microsoft.com/office/drawing/2014/main" id="{34C91074-D917-4BF3-822A-31A530E600D7}"/>
                </a:ext>
              </a:extLst>
            </p:cNvPr>
            <p:cNvSpPr txBox="1">
              <a:spLocks noChangeArrowheads="1"/>
            </p:cNvSpPr>
            <p:nvPr/>
          </p:nvSpPr>
          <p:spPr bwMode="auto">
            <a:xfrm>
              <a:off x="768" y="2428"/>
              <a:ext cx="52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rgbClr val="FF0000"/>
                  </a:solidFill>
                </a:rPr>
                <a:t>Sıcak Ortam </a:t>
              </a:r>
              <a:endParaRPr lang="tr-TR" altLang="tr-TR" sz="1800" baseline="-25000">
                <a:solidFill>
                  <a:srgbClr val="FF0000"/>
                </a:solidFill>
              </a:endParaRPr>
            </a:p>
          </p:txBody>
        </p:sp>
        <p:sp>
          <p:nvSpPr>
            <p:cNvPr id="30738" name="Text Box 13">
              <a:extLst>
                <a:ext uri="{FF2B5EF4-FFF2-40B4-BE49-F238E27FC236}">
                  <a16:creationId xmlns:a16="http://schemas.microsoft.com/office/drawing/2014/main" id="{D5C34047-9ACC-4556-BEAD-6FC5AC8EC753}"/>
                </a:ext>
              </a:extLst>
            </p:cNvPr>
            <p:cNvSpPr txBox="1">
              <a:spLocks noChangeArrowheads="1"/>
            </p:cNvSpPr>
            <p:nvPr/>
          </p:nvSpPr>
          <p:spPr bwMode="auto">
            <a:xfrm>
              <a:off x="4368" y="2400"/>
              <a:ext cx="52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rgbClr val="3333FF"/>
                  </a:solidFill>
                </a:rPr>
                <a:t>Soğuk Ortam </a:t>
              </a:r>
              <a:endParaRPr lang="tr-TR" altLang="tr-TR" sz="1800" baseline="-25000">
                <a:solidFill>
                  <a:srgbClr val="3333FF"/>
                </a:solidFill>
              </a:endParaRPr>
            </a:p>
          </p:txBody>
        </p:sp>
      </p:grpSp>
      <p:sp>
        <p:nvSpPr>
          <p:cNvPr id="30724" name="Text Box 14">
            <a:extLst>
              <a:ext uri="{FF2B5EF4-FFF2-40B4-BE49-F238E27FC236}">
                <a16:creationId xmlns:a16="http://schemas.microsoft.com/office/drawing/2014/main" id="{85480599-9D74-4A62-93C3-C4C8B83918C7}"/>
              </a:ext>
            </a:extLst>
          </p:cNvPr>
          <p:cNvSpPr txBox="1">
            <a:spLocks noChangeArrowheads="1"/>
          </p:cNvSpPr>
          <p:nvPr/>
        </p:nvSpPr>
        <p:spPr bwMode="auto">
          <a:xfrm>
            <a:off x="3924300" y="4940301"/>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a:spcBef>
                <a:spcPct val="50000"/>
              </a:spcBef>
              <a:buClrTx/>
              <a:buFontTx/>
              <a:buNone/>
            </a:pPr>
            <a:r>
              <a:rPr lang="tr-TR" altLang="tr-TR" sz="2800" b="1">
                <a:solidFill>
                  <a:srgbClr val="FF0000"/>
                </a:solidFill>
                <a:latin typeface="Symbol" panose="05050102010706020507" pitchFamily="18" charset="2"/>
              </a:rPr>
              <a:t>l</a:t>
            </a:r>
            <a:r>
              <a:rPr lang="tr-TR" altLang="tr-TR" sz="2800" b="1" baseline="-25000">
                <a:solidFill>
                  <a:srgbClr val="FF0000"/>
                </a:solidFill>
              </a:rPr>
              <a:t>Katı</a:t>
            </a:r>
            <a:r>
              <a:rPr lang="tr-TR" altLang="tr-TR" sz="2800" b="1">
                <a:solidFill>
                  <a:schemeClr val="tx1"/>
                </a:solidFill>
                <a:latin typeface="Times New Roman" panose="02020603050405020304" pitchFamily="18" charset="0"/>
              </a:rPr>
              <a:t>&gt;</a:t>
            </a:r>
            <a:r>
              <a:rPr lang="tr-TR" altLang="tr-TR" sz="2800" b="1">
                <a:solidFill>
                  <a:srgbClr val="FFCC66"/>
                </a:solidFill>
                <a:latin typeface="Symbol" panose="05050102010706020507" pitchFamily="18" charset="2"/>
              </a:rPr>
              <a:t>l</a:t>
            </a:r>
            <a:r>
              <a:rPr lang="tr-TR" altLang="tr-TR" sz="2800" b="1" baseline="-25000">
                <a:solidFill>
                  <a:srgbClr val="FFCC66"/>
                </a:solidFill>
              </a:rPr>
              <a:t>Sıvı</a:t>
            </a:r>
            <a:r>
              <a:rPr lang="tr-TR" altLang="tr-TR" sz="2800" b="1">
                <a:solidFill>
                  <a:schemeClr val="tx1"/>
                </a:solidFill>
                <a:latin typeface="Times New Roman" panose="02020603050405020304" pitchFamily="18" charset="0"/>
              </a:rPr>
              <a:t>&gt;</a:t>
            </a:r>
            <a:r>
              <a:rPr lang="tr-TR" altLang="tr-TR" sz="2800" b="1">
                <a:solidFill>
                  <a:srgbClr val="3333FF"/>
                </a:solidFill>
                <a:latin typeface="Symbol" panose="05050102010706020507" pitchFamily="18" charset="2"/>
              </a:rPr>
              <a:t>l</a:t>
            </a:r>
            <a:r>
              <a:rPr lang="tr-TR" altLang="tr-TR" sz="2800" b="1" baseline="-25000">
                <a:solidFill>
                  <a:srgbClr val="3333FF"/>
                </a:solidFill>
              </a:rPr>
              <a:t>Gaz</a:t>
            </a:r>
            <a:endParaRPr lang="en-US" altLang="tr-TR" sz="2800" b="1" baseline="-25000">
              <a:solidFill>
                <a:srgbClr val="3333FF"/>
              </a:solidFill>
            </a:endParaRPr>
          </a:p>
        </p:txBody>
      </p:sp>
      <p:sp>
        <p:nvSpPr>
          <p:cNvPr id="30725" name="AutoShape 15">
            <a:extLst>
              <a:ext uri="{FF2B5EF4-FFF2-40B4-BE49-F238E27FC236}">
                <a16:creationId xmlns:a16="http://schemas.microsoft.com/office/drawing/2014/main" id="{0A18C9CF-37C4-412A-B79E-601C0C19D126}"/>
              </a:ext>
            </a:extLst>
          </p:cNvPr>
          <p:cNvSpPr>
            <a:spLocks noChangeArrowheads="1"/>
          </p:cNvSpPr>
          <p:nvPr/>
        </p:nvSpPr>
        <p:spPr bwMode="auto">
          <a:xfrm>
            <a:off x="3810000" y="5638800"/>
            <a:ext cx="22098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0000"/>
              </a:gs>
              <a:gs pos="100000">
                <a:srgbClr val="760000"/>
              </a:gs>
            </a:gsLst>
            <a:lin ang="0" scaled="1"/>
          </a:gradFill>
          <a:ln w="9525">
            <a:solidFill>
              <a:schemeClr val="tx1"/>
            </a:solidFill>
            <a:miter lim="800000"/>
            <a:headEnd/>
            <a:tailEnd/>
          </a:ln>
        </p:spPr>
        <p:txBody>
          <a:bodyPr wrap="none" anchor="ctr"/>
          <a:lstStyle/>
          <a:p>
            <a:endParaRPr lang="en-GB"/>
          </a:p>
        </p:txBody>
      </p:sp>
      <p:sp>
        <p:nvSpPr>
          <p:cNvPr id="30726" name="Text Box 16">
            <a:extLst>
              <a:ext uri="{FF2B5EF4-FFF2-40B4-BE49-F238E27FC236}">
                <a16:creationId xmlns:a16="http://schemas.microsoft.com/office/drawing/2014/main" id="{31E823FA-DB2C-4369-8709-EBA5D881348E}"/>
              </a:ext>
            </a:extLst>
          </p:cNvPr>
          <p:cNvSpPr txBox="1">
            <a:spLocks noChangeArrowheads="1"/>
          </p:cNvSpPr>
          <p:nvPr/>
        </p:nvSpPr>
        <p:spPr bwMode="auto">
          <a:xfrm>
            <a:off x="6096000" y="56657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rgbClr val="FF0000"/>
                </a:solidFill>
              </a:rPr>
              <a:t>Enerji Geçişi</a:t>
            </a:r>
          </a:p>
        </p:txBody>
      </p:sp>
      <p:sp>
        <p:nvSpPr>
          <p:cNvPr id="30727" name="Rectangle 17">
            <a:extLst>
              <a:ext uri="{FF2B5EF4-FFF2-40B4-BE49-F238E27FC236}">
                <a16:creationId xmlns:a16="http://schemas.microsoft.com/office/drawing/2014/main" id="{85A5257F-CBC8-4B87-BEBB-C600E0E5C554}"/>
              </a:ext>
            </a:extLst>
          </p:cNvPr>
          <p:cNvSpPr>
            <a:spLocks noGrp="1" noChangeArrowheads="1"/>
          </p:cNvSpPr>
          <p:nvPr>
            <p:ph type="title"/>
          </p:nvPr>
        </p:nvSpPr>
        <p:spPr>
          <a:xfrm>
            <a:off x="1332601" y="1166507"/>
            <a:ext cx="9720072" cy="586966"/>
          </a:xfrm>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Isı Yalıtım Malzemeleri</a:t>
            </a:r>
          </a:p>
        </p:txBody>
      </p:sp>
      <p:sp>
        <p:nvSpPr>
          <p:cNvPr id="30728" name="Rectangle 18">
            <a:extLst>
              <a:ext uri="{FF2B5EF4-FFF2-40B4-BE49-F238E27FC236}">
                <a16:creationId xmlns:a16="http://schemas.microsoft.com/office/drawing/2014/main" id="{D29B59C8-6DF7-4427-924D-0718AB9E27DB}"/>
              </a:ext>
            </a:extLst>
          </p:cNvPr>
          <p:cNvSpPr>
            <a:spLocks noChangeArrowheads="1"/>
          </p:cNvSpPr>
          <p:nvPr/>
        </p:nvSpPr>
        <p:spPr bwMode="auto">
          <a:xfrm>
            <a:off x="1447800" y="654963"/>
            <a:ext cx="10086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Seçim Kriterleri: 1 - Isıl İletkenlik ve Isıl Direnç</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83B4FB8-75A5-4F71-9A0A-DB25E7096133}"/>
              </a:ext>
            </a:extLst>
          </p:cNvPr>
          <p:cNvSpPr>
            <a:spLocks noChangeArrowheads="1"/>
          </p:cNvSpPr>
          <p:nvPr/>
        </p:nvSpPr>
        <p:spPr bwMode="auto">
          <a:xfrm>
            <a:off x="1373264" y="2111106"/>
            <a:ext cx="102741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400" dirty="0"/>
              <a:t>Isı yalıtım malzemeleri, düşük kalınlıklarda, yüksek ısıl direnç sağlayan hafif malzemelerdir. Boya gibi çok düşük kalınlıklarda uygulanan hiçbir malzeme ısı yalıtımı etkisi oluşturmaz.</a:t>
            </a:r>
            <a:endParaRPr lang="en-US" altLang="tr-TR" sz="2400" dirty="0"/>
          </a:p>
        </p:txBody>
      </p:sp>
      <p:sp>
        <p:nvSpPr>
          <p:cNvPr id="31747" name="Rectangle 3">
            <a:extLst>
              <a:ext uri="{FF2B5EF4-FFF2-40B4-BE49-F238E27FC236}">
                <a16:creationId xmlns:a16="http://schemas.microsoft.com/office/drawing/2014/main" id="{32EE6895-0755-4DF4-9EA6-C30410EF74E5}"/>
              </a:ext>
            </a:extLst>
          </p:cNvPr>
          <p:cNvSpPr>
            <a:spLocks noGrp="1" noChangeArrowheads="1"/>
          </p:cNvSpPr>
          <p:nvPr>
            <p:ph type="title"/>
          </p:nvPr>
        </p:nvSpPr>
        <p:spPr>
          <a:xfrm>
            <a:off x="1332600" y="1346823"/>
            <a:ext cx="9720072" cy="457200"/>
          </a:xfrm>
          <a:noFill/>
        </p:spPr>
        <p:txBody>
          <a:bodyPr>
            <a:normAutofit/>
          </a:bodyPr>
          <a:lstStyle/>
          <a:p>
            <a:pPr eaLnBrk="1" hangingPunct="1"/>
            <a:r>
              <a:rPr lang="tr-TR" altLang="tr-TR" sz="2400" b="1" cap="none" dirty="0">
                <a:latin typeface="Arial" panose="020B0604020202020204" pitchFamily="34" charset="0"/>
                <a:cs typeface="Arial" panose="020B0604020202020204" pitchFamily="34" charset="0"/>
              </a:rPr>
              <a:t> Isı </a:t>
            </a:r>
            <a:r>
              <a:rPr lang="tr-TR" altLang="tr-TR" sz="2400" b="1" cap="none" dirty="0">
                <a:solidFill>
                  <a:schemeClr val="tx1"/>
                </a:solidFill>
                <a:latin typeface="Arial" panose="020B0604020202020204" pitchFamily="34" charset="0"/>
                <a:cs typeface="Arial" panose="020B0604020202020204" pitchFamily="34" charset="0"/>
              </a:rPr>
              <a:t>Yalıtım</a:t>
            </a:r>
            <a:r>
              <a:rPr lang="tr-TR" altLang="tr-TR" sz="2400" b="1" cap="none" dirty="0">
                <a:latin typeface="Arial" panose="020B0604020202020204" pitchFamily="34" charset="0"/>
                <a:cs typeface="Arial" panose="020B0604020202020204" pitchFamily="34" charset="0"/>
              </a:rPr>
              <a:t> Malzemeleri</a:t>
            </a:r>
          </a:p>
        </p:txBody>
      </p:sp>
      <p:grpSp>
        <p:nvGrpSpPr>
          <p:cNvPr id="31748" name="Group 4">
            <a:extLst>
              <a:ext uri="{FF2B5EF4-FFF2-40B4-BE49-F238E27FC236}">
                <a16:creationId xmlns:a16="http://schemas.microsoft.com/office/drawing/2014/main" id="{CFCC36CC-CE20-4C4B-970B-E08DF2DB0DE3}"/>
              </a:ext>
            </a:extLst>
          </p:cNvPr>
          <p:cNvGrpSpPr>
            <a:grpSpLocks/>
          </p:cNvGrpSpPr>
          <p:nvPr/>
        </p:nvGrpSpPr>
        <p:grpSpPr bwMode="auto">
          <a:xfrm>
            <a:off x="2867025" y="3889376"/>
            <a:ext cx="914400" cy="822325"/>
            <a:chOff x="2390" y="2792"/>
            <a:chExt cx="532" cy="518"/>
          </a:xfrm>
        </p:grpSpPr>
        <p:sp>
          <p:nvSpPr>
            <p:cNvPr id="31757" name="Rectangle 5">
              <a:extLst>
                <a:ext uri="{FF2B5EF4-FFF2-40B4-BE49-F238E27FC236}">
                  <a16:creationId xmlns:a16="http://schemas.microsoft.com/office/drawing/2014/main" id="{FFAD3D47-C666-4FE9-9D6A-06A24099AC72}"/>
                </a:ext>
              </a:extLst>
            </p:cNvPr>
            <p:cNvSpPr>
              <a:spLocks noChangeArrowheads="1"/>
            </p:cNvSpPr>
            <p:nvPr/>
          </p:nvSpPr>
          <p:spPr bwMode="auto">
            <a:xfrm flipV="1">
              <a:off x="2390" y="2792"/>
              <a:ext cx="177"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58" name="Rectangle 6">
              <a:extLst>
                <a:ext uri="{FF2B5EF4-FFF2-40B4-BE49-F238E27FC236}">
                  <a16:creationId xmlns:a16="http://schemas.microsoft.com/office/drawing/2014/main" id="{E0209C90-BA51-4BD2-8372-055D43949FE3}"/>
                </a:ext>
              </a:extLst>
            </p:cNvPr>
            <p:cNvSpPr>
              <a:spLocks noChangeArrowheads="1"/>
            </p:cNvSpPr>
            <p:nvPr/>
          </p:nvSpPr>
          <p:spPr bwMode="auto">
            <a:xfrm flipV="1">
              <a:off x="2567" y="2792"/>
              <a:ext cx="355"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59" name="Rectangle 7">
              <a:extLst>
                <a:ext uri="{FF2B5EF4-FFF2-40B4-BE49-F238E27FC236}">
                  <a16:creationId xmlns:a16="http://schemas.microsoft.com/office/drawing/2014/main" id="{9DD9502D-0701-4BB6-A153-A4772BB15866}"/>
                </a:ext>
              </a:extLst>
            </p:cNvPr>
            <p:cNvSpPr>
              <a:spLocks noChangeArrowheads="1"/>
            </p:cNvSpPr>
            <p:nvPr/>
          </p:nvSpPr>
          <p:spPr bwMode="auto">
            <a:xfrm flipV="1">
              <a:off x="2744" y="2878"/>
              <a:ext cx="178"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0" name="Rectangle 8">
              <a:extLst>
                <a:ext uri="{FF2B5EF4-FFF2-40B4-BE49-F238E27FC236}">
                  <a16:creationId xmlns:a16="http://schemas.microsoft.com/office/drawing/2014/main" id="{213C07C6-C80D-4E79-8763-95152A6736C5}"/>
                </a:ext>
              </a:extLst>
            </p:cNvPr>
            <p:cNvSpPr>
              <a:spLocks noChangeArrowheads="1"/>
            </p:cNvSpPr>
            <p:nvPr/>
          </p:nvSpPr>
          <p:spPr bwMode="auto">
            <a:xfrm flipV="1">
              <a:off x="2390" y="2878"/>
              <a:ext cx="354"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1" name="Rectangle 9">
              <a:extLst>
                <a:ext uri="{FF2B5EF4-FFF2-40B4-BE49-F238E27FC236}">
                  <a16:creationId xmlns:a16="http://schemas.microsoft.com/office/drawing/2014/main" id="{72726168-BB38-4A2C-8F69-8964EEE094FD}"/>
                </a:ext>
              </a:extLst>
            </p:cNvPr>
            <p:cNvSpPr>
              <a:spLocks noChangeArrowheads="1"/>
            </p:cNvSpPr>
            <p:nvPr/>
          </p:nvSpPr>
          <p:spPr bwMode="auto">
            <a:xfrm flipV="1">
              <a:off x="2390" y="2964"/>
              <a:ext cx="177" cy="87"/>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2" name="Rectangle 10">
              <a:extLst>
                <a:ext uri="{FF2B5EF4-FFF2-40B4-BE49-F238E27FC236}">
                  <a16:creationId xmlns:a16="http://schemas.microsoft.com/office/drawing/2014/main" id="{FCF571F8-51B3-47A2-BA26-45B669FC9AD4}"/>
                </a:ext>
              </a:extLst>
            </p:cNvPr>
            <p:cNvSpPr>
              <a:spLocks noChangeArrowheads="1"/>
            </p:cNvSpPr>
            <p:nvPr/>
          </p:nvSpPr>
          <p:spPr bwMode="auto">
            <a:xfrm flipV="1">
              <a:off x="2567" y="2964"/>
              <a:ext cx="355" cy="87"/>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3" name="Rectangle 11">
              <a:extLst>
                <a:ext uri="{FF2B5EF4-FFF2-40B4-BE49-F238E27FC236}">
                  <a16:creationId xmlns:a16="http://schemas.microsoft.com/office/drawing/2014/main" id="{2C581216-D7C0-4849-B4D3-D43CBE059849}"/>
                </a:ext>
              </a:extLst>
            </p:cNvPr>
            <p:cNvSpPr>
              <a:spLocks noChangeArrowheads="1"/>
            </p:cNvSpPr>
            <p:nvPr/>
          </p:nvSpPr>
          <p:spPr bwMode="auto">
            <a:xfrm flipV="1">
              <a:off x="2744" y="3051"/>
              <a:ext cx="178"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4" name="Rectangle 12">
              <a:extLst>
                <a:ext uri="{FF2B5EF4-FFF2-40B4-BE49-F238E27FC236}">
                  <a16:creationId xmlns:a16="http://schemas.microsoft.com/office/drawing/2014/main" id="{D3E64BB3-3FA7-4EB8-9DBC-42C9784E632F}"/>
                </a:ext>
              </a:extLst>
            </p:cNvPr>
            <p:cNvSpPr>
              <a:spLocks noChangeArrowheads="1"/>
            </p:cNvSpPr>
            <p:nvPr/>
          </p:nvSpPr>
          <p:spPr bwMode="auto">
            <a:xfrm flipV="1">
              <a:off x="2390" y="3051"/>
              <a:ext cx="354"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5" name="Rectangle 13">
              <a:extLst>
                <a:ext uri="{FF2B5EF4-FFF2-40B4-BE49-F238E27FC236}">
                  <a16:creationId xmlns:a16="http://schemas.microsoft.com/office/drawing/2014/main" id="{5ECEE47C-56A5-4B5B-B1B0-E91B7BB97613}"/>
                </a:ext>
              </a:extLst>
            </p:cNvPr>
            <p:cNvSpPr>
              <a:spLocks noChangeArrowheads="1"/>
            </p:cNvSpPr>
            <p:nvPr/>
          </p:nvSpPr>
          <p:spPr bwMode="auto">
            <a:xfrm flipV="1">
              <a:off x="2390" y="3137"/>
              <a:ext cx="177" cy="87"/>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6" name="Rectangle 14">
              <a:extLst>
                <a:ext uri="{FF2B5EF4-FFF2-40B4-BE49-F238E27FC236}">
                  <a16:creationId xmlns:a16="http://schemas.microsoft.com/office/drawing/2014/main" id="{2B28226E-3B50-4453-A874-9C64044DD9DC}"/>
                </a:ext>
              </a:extLst>
            </p:cNvPr>
            <p:cNvSpPr>
              <a:spLocks noChangeArrowheads="1"/>
            </p:cNvSpPr>
            <p:nvPr/>
          </p:nvSpPr>
          <p:spPr bwMode="auto">
            <a:xfrm flipV="1">
              <a:off x="2567" y="3137"/>
              <a:ext cx="355" cy="87"/>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7" name="Rectangle 15">
              <a:extLst>
                <a:ext uri="{FF2B5EF4-FFF2-40B4-BE49-F238E27FC236}">
                  <a16:creationId xmlns:a16="http://schemas.microsoft.com/office/drawing/2014/main" id="{4DD85378-FE66-4C75-9445-2EFB04F8A1C5}"/>
                </a:ext>
              </a:extLst>
            </p:cNvPr>
            <p:cNvSpPr>
              <a:spLocks noChangeArrowheads="1"/>
            </p:cNvSpPr>
            <p:nvPr/>
          </p:nvSpPr>
          <p:spPr bwMode="auto">
            <a:xfrm flipV="1">
              <a:off x="2744" y="3224"/>
              <a:ext cx="178"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68" name="Rectangle 16">
              <a:extLst>
                <a:ext uri="{FF2B5EF4-FFF2-40B4-BE49-F238E27FC236}">
                  <a16:creationId xmlns:a16="http://schemas.microsoft.com/office/drawing/2014/main" id="{4D62ECC7-A5FF-49F4-9456-8904F674F197}"/>
                </a:ext>
              </a:extLst>
            </p:cNvPr>
            <p:cNvSpPr>
              <a:spLocks noChangeArrowheads="1"/>
            </p:cNvSpPr>
            <p:nvPr/>
          </p:nvSpPr>
          <p:spPr bwMode="auto">
            <a:xfrm flipV="1">
              <a:off x="2390" y="3224"/>
              <a:ext cx="354" cy="86"/>
            </a:xfrm>
            <a:prstGeom prst="rect">
              <a:avLst/>
            </a:prstGeom>
            <a:solidFill>
              <a:srgbClr val="FF00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31749" name="Rectangle 17">
            <a:extLst>
              <a:ext uri="{FF2B5EF4-FFF2-40B4-BE49-F238E27FC236}">
                <a16:creationId xmlns:a16="http://schemas.microsoft.com/office/drawing/2014/main" id="{5F560316-5454-4243-9850-A9F0CAB54F30}"/>
              </a:ext>
            </a:extLst>
          </p:cNvPr>
          <p:cNvSpPr>
            <a:spLocks noChangeArrowheads="1"/>
          </p:cNvSpPr>
          <p:nvPr/>
        </p:nvSpPr>
        <p:spPr bwMode="auto">
          <a:xfrm flipV="1">
            <a:off x="3317875" y="5092701"/>
            <a:ext cx="153988" cy="822325"/>
          </a:xfrm>
          <a:prstGeom prst="rect">
            <a:avLst/>
          </a:prstGeom>
          <a:solidFill>
            <a:srgbClr val="FF9900"/>
          </a:solidFill>
          <a:ln w="9525">
            <a:solidFill>
              <a:schemeClr val="tx2"/>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50" name="Text Box 18">
            <a:extLst>
              <a:ext uri="{FF2B5EF4-FFF2-40B4-BE49-F238E27FC236}">
                <a16:creationId xmlns:a16="http://schemas.microsoft.com/office/drawing/2014/main" id="{CFAB3D5F-71BD-41BD-904C-756904A44210}"/>
              </a:ext>
            </a:extLst>
          </p:cNvPr>
          <p:cNvSpPr txBox="1">
            <a:spLocks noChangeArrowheads="1"/>
          </p:cNvSpPr>
          <p:nvPr/>
        </p:nvSpPr>
        <p:spPr bwMode="auto">
          <a:xfrm>
            <a:off x="3848101" y="3797300"/>
            <a:ext cx="273526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5000"/>
              </a:lnSpc>
              <a:spcBef>
                <a:spcPct val="50000"/>
              </a:spcBef>
              <a:buClrTx/>
              <a:buFontTx/>
              <a:buNone/>
            </a:pPr>
            <a:r>
              <a:rPr lang="tr-TR" altLang="tr-TR" sz="2400"/>
              <a:t>30cm Tuğla Duvar</a:t>
            </a:r>
          </a:p>
          <a:p>
            <a:pPr eaLnBrk="1" hangingPunct="1">
              <a:lnSpc>
                <a:spcPct val="85000"/>
              </a:lnSpc>
              <a:spcBef>
                <a:spcPct val="50000"/>
              </a:spcBef>
              <a:buClrTx/>
              <a:buFontTx/>
              <a:buNone/>
            </a:pPr>
            <a:r>
              <a:rPr lang="tr-TR" altLang="tr-TR" sz="2400" b="1">
                <a:latin typeface="Symbol" panose="05050102010706020507" pitchFamily="18" charset="2"/>
                <a:sym typeface="Symbol" panose="05050102010706020507" pitchFamily="18" charset="2"/>
              </a:rPr>
              <a:t></a:t>
            </a:r>
            <a:r>
              <a:rPr lang="tr-TR" altLang="tr-TR" sz="2400"/>
              <a:t>=0,9 W/mK</a:t>
            </a:r>
          </a:p>
        </p:txBody>
      </p:sp>
      <p:sp>
        <p:nvSpPr>
          <p:cNvPr id="31751" name="Text Box 19">
            <a:extLst>
              <a:ext uri="{FF2B5EF4-FFF2-40B4-BE49-F238E27FC236}">
                <a16:creationId xmlns:a16="http://schemas.microsoft.com/office/drawing/2014/main" id="{1FED0645-10C7-4E13-BA80-2CE817B1E44E}"/>
              </a:ext>
            </a:extLst>
          </p:cNvPr>
          <p:cNvSpPr txBox="1">
            <a:spLocks noChangeArrowheads="1"/>
          </p:cNvSpPr>
          <p:nvPr/>
        </p:nvSpPr>
        <p:spPr bwMode="auto">
          <a:xfrm>
            <a:off x="3919539" y="5016500"/>
            <a:ext cx="2738437"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buClrTx/>
              <a:buFontTx/>
              <a:buNone/>
            </a:pPr>
            <a:r>
              <a:rPr lang="tr-TR" altLang="tr-TR" sz="2400"/>
              <a:t>4cm Yalıtım</a:t>
            </a:r>
          </a:p>
          <a:p>
            <a:pPr eaLnBrk="1" hangingPunct="1">
              <a:lnSpc>
                <a:spcPct val="80000"/>
              </a:lnSpc>
              <a:spcBef>
                <a:spcPct val="50000"/>
              </a:spcBef>
              <a:buClrTx/>
              <a:buFontTx/>
              <a:buNone/>
            </a:pPr>
            <a:r>
              <a:rPr lang="tr-TR" altLang="tr-TR" sz="2400" b="1">
                <a:latin typeface="Symbol" panose="05050102010706020507" pitchFamily="18" charset="2"/>
                <a:sym typeface="Symbol" panose="05050102010706020507" pitchFamily="18" charset="2"/>
              </a:rPr>
              <a:t></a:t>
            </a:r>
            <a:r>
              <a:rPr lang="tr-TR" altLang="tr-TR" sz="2400"/>
              <a:t>=0,04 W/mK</a:t>
            </a:r>
          </a:p>
        </p:txBody>
      </p:sp>
      <p:sp>
        <p:nvSpPr>
          <p:cNvPr id="31752" name="AutoShape 20">
            <a:extLst>
              <a:ext uri="{FF2B5EF4-FFF2-40B4-BE49-F238E27FC236}">
                <a16:creationId xmlns:a16="http://schemas.microsoft.com/office/drawing/2014/main" id="{172785FB-70FE-4524-83AC-A48D97679E4F}"/>
              </a:ext>
            </a:extLst>
          </p:cNvPr>
          <p:cNvSpPr>
            <a:spLocks/>
          </p:cNvSpPr>
          <p:nvPr/>
        </p:nvSpPr>
        <p:spPr bwMode="auto">
          <a:xfrm>
            <a:off x="6464301" y="3644900"/>
            <a:ext cx="288925" cy="1219200"/>
          </a:xfrm>
          <a:prstGeom prst="rightBrace">
            <a:avLst>
              <a:gd name="adj1" fmla="val 35165"/>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53" name="AutoShape 21">
            <a:extLst>
              <a:ext uri="{FF2B5EF4-FFF2-40B4-BE49-F238E27FC236}">
                <a16:creationId xmlns:a16="http://schemas.microsoft.com/office/drawing/2014/main" id="{583657BA-43C2-4E6D-8168-73F654493580}"/>
              </a:ext>
            </a:extLst>
          </p:cNvPr>
          <p:cNvSpPr>
            <a:spLocks/>
          </p:cNvSpPr>
          <p:nvPr/>
        </p:nvSpPr>
        <p:spPr bwMode="auto">
          <a:xfrm>
            <a:off x="6510338" y="4940301"/>
            <a:ext cx="290512" cy="1014413"/>
          </a:xfrm>
          <a:prstGeom prst="rightBrace">
            <a:avLst>
              <a:gd name="adj1" fmla="val 29098"/>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1754" name="Text Box 22">
            <a:extLst>
              <a:ext uri="{FF2B5EF4-FFF2-40B4-BE49-F238E27FC236}">
                <a16:creationId xmlns:a16="http://schemas.microsoft.com/office/drawing/2014/main" id="{B7F46891-7E14-4354-A2BA-05D7F65432F0}"/>
              </a:ext>
            </a:extLst>
          </p:cNvPr>
          <p:cNvSpPr txBox="1">
            <a:spLocks noChangeArrowheads="1"/>
          </p:cNvSpPr>
          <p:nvPr/>
        </p:nvSpPr>
        <p:spPr bwMode="auto">
          <a:xfrm>
            <a:off x="6891339" y="3949700"/>
            <a:ext cx="3443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400" b="1">
                <a:solidFill>
                  <a:srgbClr val="DE3316"/>
                </a:solidFill>
              </a:rPr>
              <a:t>R</a:t>
            </a:r>
            <a:r>
              <a:rPr lang="tr-TR" altLang="tr-TR" sz="2400">
                <a:solidFill>
                  <a:schemeClr val="tx1"/>
                </a:solidFill>
              </a:rPr>
              <a:t>=0,3/0,9</a:t>
            </a:r>
            <a:r>
              <a:rPr lang="tr-TR" altLang="tr-TR" sz="2400" b="1">
                <a:solidFill>
                  <a:srgbClr val="DE3316"/>
                </a:solidFill>
              </a:rPr>
              <a:t>=0,33 m</a:t>
            </a:r>
            <a:r>
              <a:rPr lang="tr-TR" altLang="tr-TR" sz="2400" b="1" baseline="30000">
                <a:solidFill>
                  <a:srgbClr val="DE3316"/>
                </a:solidFill>
              </a:rPr>
              <a:t>2</a:t>
            </a:r>
            <a:r>
              <a:rPr lang="tr-TR" altLang="tr-TR" sz="2400" b="1">
                <a:solidFill>
                  <a:srgbClr val="DE3316"/>
                </a:solidFill>
              </a:rPr>
              <a:t>K/W</a:t>
            </a:r>
          </a:p>
        </p:txBody>
      </p:sp>
      <p:sp>
        <p:nvSpPr>
          <p:cNvPr id="31755" name="Text Box 23">
            <a:extLst>
              <a:ext uri="{FF2B5EF4-FFF2-40B4-BE49-F238E27FC236}">
                <a16:creationId xmlns:a16="http://schemas.microsoft.com/office/drawing/2014/main" id="{EB1865DF-F7B9-4013-A26B-E423A9E7FEBB}"/>
              </a:ext>
            </a:extLst>
          </p:cNvPr>
          <p:cNvSpPr txBox="1">
            <a:spLocks noChangeArrowheads="1"/>
          </p:cNvSpPr>
          <p:nvPr/>
        </p:nvSpPr>
        <p:spPr bwMode="auto">
          <a:xfrm>
            <a:off x="6907213" y="5092700"/>
            <a:ext cx="3275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400" b="1">
                <a:solidFill>
                  <a:srgbClr val="FF9966"/>
                </a:solidFill>
              </a:rPr>
              <a:t>R</a:t>
            </a:r>
            <a:r>
              <a:rPr lang="tr-TR" altLang="tr-TR" sz="2400">
                <a:solidFill>
                  <a:schemeClr val="tx1"/>
                </a:solidFill>
              </a:rPr>
              <a:t>=0,04/0,04</a:t>
            </a:r>
            <a:r>
              <a:rPr lang="tr-TR" altLang="tr-TR" sz="2400" b="1">
                <a:solidFill>
                  <a:srgbClr val="FF9966"/>
                </a:solidFill>
              </a:rPr>
              <a:t>=1 m</a:t>
            </a:r>
            <a:r>
              <a:rPr lang="tr-TR" altLang="tr-TR" sz="2400" b="1" baseline="30000">
                <a:solidFill>
                  <a:srgbClr val="FF9966"/>
                </a:solidFill>
              </a:rPr>
              <a:t>2</a:t>
            </a:r>
            <a:r>
              <a:rPr lang="tr-TR" altLang="tr-TR" sz="2400" b="1">
                <a:solidFill>
                  <a:srgbClr val="FF9966"/>
                </a:solidFill>
              </a:rPr>
              <a:t>K/W</a:t>
            </a:r>
          </a:p>
        </p:txBody>
      </p:sp>
      <p:sp>
        <p:nvSpPr>
          <p:cNvPr id="31756" name="Rectangle 24">
            <a:extLst>
              <a:ext uri="{FF2B5EF4-FFF2-40B4-BE49-F238E27FC236}">
                <a16:creationId xmlns:a16="http://schemas.microsoft.com/office/drawing/2014/main" id="{8297ADF0-E534-462D-8757-24312D0CF723}"/>
              </a:ext>
            </a:extLst>
          </p:cNvPr>
          <p:cNvSpPr>
            <a:spLocks noChangeArrowheads="1"/>
          </p:cNvSpPr>
          <p:nvPr/>
        </p:nvSpPr>
        <p:spPr bwMode="auto">
          <a:xfrm>
            <a:off x="1447799" y="736558"/>
            <a:ext cx="102741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Seçim Kriterleri: 1 - Isıl İletkenlik ve Isıl Direnç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140F876F-73D8-4310-92F8-B6A011E4DB2E}"/>
              </a:ext>
            </a:extLst>
          </p:cNvPr>
          <p:cNvGrpSpPr>
            <a:grpSpLocks/>
          </p:cNvGrpSpPr>
          <p:nvPr/>
        </p:nvGrpSpPr>
        <p:grpSpPr bwMode="auto">
          <a:xfrm>
            <a:off x="1752600" y="1125538"/>
            <a:ext cx="4724400" cy="5105400"/>
            <a:chOff x="144" y="1008"/>
            <a:chExt cx="2976" cy="3216"/>
          </a:xfrm>
        </p:grpSpPr>
        <p:grpSp>
          <p:nvGrpSpPr>
            <p:cNvPr id="32911" name="Group 3">
              <a:extLst>
                <a:ext uri="{FF2B5EF4-FFF2-40B4-BE49-F238E27FC236}">
                  <a16:creationId xmlns:a16="http://schemas.microsoft.com/office/drawing/2014/main" id="{4CA33DDC-488F-4B15-9F6F-96FAE6195DAB}"/>
                </a:ext>
              </a:extLst>
            </p:cNvPr>
            <p:cNvGrpSpPr>
              <a:grpSpLocks/>
            </p:cNvGrpSpPr>
            <p:nvPr/>
          </p:nvGrpSpPr>
          <p:grpSpPr bwMode="auto">
            <a:xfrm rot="-5400000">
              <a:off x="24" y="1128"/>
              <a:ext cx="3216" cy="2976"/>
              <a:chOff x="104" y="960"/>
              <a:chExt cx="5224" cy="3137"/>
            </a:xfrm>
          </p:grpSpPr>
          <p:pic>
            <p:nvPicPr>
              <p:cNvPr id="32921" name="Picture 4" descr="floor_plan_large">
                <a:extLst>
                  <a:ext uri="{FF2B5EF4-FFF2-40B4-BE49-F238E27FC236}">
                    <a16:creationId xmlns:a16="http://schemas.microsoft.com/office/drawing/2014/main" id="{3BDA804C-5DA8-458F-BED2-D9F358EA25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68"/>
              <a:stretch>
                <a:fillRect/>
              </a:stretch>
            </p:blipFill>
            <p:spPr bwMode="auto">
              <a:xfrm>
                <a:off x="104" y="960"/>
                <a:ext cx="5224" cy="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22" name="Rectangle 5">
                <a:extLst>
                  <a:ext uri="{FF2B5EF4-FFF2-40B4-BE49-F238E27FC236}">
                    <a16:creationId xmlns:a16="http://schemas.microsoft.com/office/drawing/2014/main" id="{DB6CFD67-B39B-4E01-B1EE-DEBDDCBA86B3}"/>
                  </a:ext>
                </a:extLst>
              </p:cNvPr>
              <p:cNvSpPr>
                <a:spLocks noChangeArrowheads="1"/>
              </p:cNvSpPr>
              <p:nvPr/>
            </p:nvSpPr>
            <p:spPr bwMode="auto">
              <a:xfrm>
                <a:off x="4320" y="1536"/>
                <a:ext cx="52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3" name="Rectangle 6">
                <a:extLst>
                  <a:ext uri="{FF2B5EF4-FFF2-40B4-BE49-F238E27FC236}">
                    <a16:creationId xmlns:a16="http://schemas.microsoft.com/office/drawing/2014/main" id="{F61726D6-E4DD-4013-AF23-FD7DB44035A3}"/>
                  </a:ext>
                </a:extLst>
              </p:cNvPr>
              <p:cNvSpPr>
                <a:spLocks noChangeArrowheads="1"/>
              </p:cNvSpPr>
              <p:nvPr/>
            </p:nvSpPr>
            <p:spPr bwMode="auto">
              <a:xfrm>
                <a:off x="4320" y="3216"/>
                <a:ext cx="52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4" name="Rectangle 7">
                <a:extLst>
                  <a:ext uri="{FF2B5EF4-FFF2-40B4-BE49-F238E27FC236}">
                    <a16:creationId xmlns:a16="http://schemas.microsoft.com/office/drawing/2014/main" id="{9DABD5F7-F936-4032-9FD5-19B0E41964F9}"/>
                  </a:ext>
                </a:extLst>
              </p:cNvPr>
              <p:cNvSpPr>
                <a:spLocks noChangeArrowheads="1"/>
              </p:cNvSpPr>
              <p:nvPr/>
            </p:nvSpPr>
            <p:spPr bwMode="auto">
              <a:xfrm>
                <a:off x="2624" y="1536"/>
                <a:ext cx="59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5" name="Rectangle 8">
                <a:extLst>
                  <a:ext uri="{FF2B5EF4-FFF2-40B4-BE49-F238E27FC236}">
                    <a16:creationId xmlns:a16="http://schemas.microsoft.com/office/drawing/2014/main" id="{823AF0AC-83BD-4900-92F9-39BD09BB4CD5}"/>
                  </a:ext>
                </a:extLst>
              </p:cNvPr>
              <p:cNvSpPr>
                <a:spLocks noChangeArrowheads="1"/>
              </p:cNvSpPr>
              <p:nvPr/>
            </p:nvSpPr>
            <p:spPr bwMode="auto">
              <a:xfrm>
                <a:off x="768" y="1632"/>
                <a:ext cx="59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6" name="Rectangle 9">
                <a:extLst>
                  <a:ext uri="{FF2B5EF4-FFF2-40B4-BE49-F238E27FC236}">
                    <a16:creationId xmlns:a16="http://schemas.microsoft.com/office/drawing/2014/main" id="{5C1FAEBA-84D9-4BA5-93D9-927584FC9990}"/>
                  </a:ext>
                </a:extLst>
              </p:cNvPr>
              <p:cNvSpPr>
                <a:spLocks noChangeArrowheads="1"/>
              </p:cNvSpPr>
              <p:nvPr/>
            </p:nvSpPr>
            <p:spPr bwMode="auto">
              <a:xfrm rot="-5400000">
                <a:off x="480" y="3024"/>
                <a:ext cx="592"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7" name="Rectangle 10">
                <a:extLst>
                  <a:ext uri="{FF2B5EF4-FFF2-40B4-BE49-F238E27FC236}">
                    <a16:creationId xmlns:a16="http://schemas.microsoft.com/office/drawing/2014/main" id="{02A2DF4F-4C17-4323-B48E-DB2CEDFC99A9}"/>
                  </a:ext>
                </a:extLst>
              </p:cNvPr>
              <p:cNvSpPr>
                <a:spLocks noChangeArrowheads="1"/>
              </p:cNvSpPr>
              <p:nvPr/>
            </p:nvSpPr>
            <p:spPr bwMode="auto">
              <a:xfrm>
                <a:off x="1488" y="3216"/>
                <a:ext cx="59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32912" name="Rectangle 11">
              <a:extLst>
                <a:ext uri="{FF2B5EF4-FFF2-40B4-BE49-F238E27FC236}">
                  <a16:creationId xmlns:a16="http://schemas.microsoft.com/office/drawing/2014/main" id="{D69FC7B5-83CE-4975-9FD8-81746138B7E1}"/>
                </a:ext>
              </a:extLst>
            </p:cNvPr>
            <p:cNvSpPr>
              <a:spLocks noChangeArrowheads="1"/>
            </p:cNvSpPr>
            <p:nvPr/>
          </p:nvSpPr>
          <p:spPr bwMode="auto">
            <a:xfrm>
              <a:off x="264" y="2952"/>
              <a:ext cx="2712" cy="11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3" name="Rectangle 12">
              <a:extLst>
                <a:ext uri="{FF2B5EF4-FFF2-40B4-BE49-F238E27FC236}">
                  <a16:creationId xmlns:a16="http://schemas.microsoft.com/office/drawing/2014/main" id="{C0279AA6-32E8-4B8C-9574-A878804A7CE4}"/>
                </a:ext>
              </a:extLst>
            </p:cNvPr>
            <p:cNvSpPr>
              <a:spLocks noChangeArrowheads="1"/>
            </p:cNvSpPr>
            <p:nvPr/>
          </p:nvSpPr>
          <p:spPr bwMode="auto">
            <a:xfrm rot="-5400000">
              <a:off x="1996" y="2868"/>
              <a:ext cx="1104" cy="9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4" name="Rectangle 13">
              <a:extLst>
                <a:ext uri="{FF2B5EF4-FFF2-40B4-BE49-F238E27FC236}">
                  <a16:creationId xmlns:a16="http://schemas.microsoft.com/office/drawing/2014/main" id="{5A8339C7-9328-4218-B809-4B2989B6C6AF}"/>
                </a:ext>
              </a:extLst>
            </p:cNvPr>
            <p:cNvSpPr>
              <a:spLocks noChangeArrowheads="1"/>
            </p:cNvSpPr>
            <p:nvPr/>
          </p:nvSpPr>
          <p:spPr bwMode="auto">
            <a:xfrm rot="-5400000">
              <a:off x="2084" y="1196"/>
              <a:ext cx="1048" cy="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5" name="Rectangle 14">
              <a:extLst>
                <a:ext uri="{FF2B5EF4-FFF2-40B4-BE49-F238E27FC236}">
                  <a16:creationId xmlns:a16="http://schemas.microsoft.com/office/drawing/2014/main" id="{2B533ABB-0730-4967-8A17-946CD2F409D9}"/>
                </a:ext>
              </a:extLst>
            </p:cNvPr>
            <p:cNvSpPr>
              <a:spLocks noChangeArrowheads="1"/>
            </p:cNvSpPr>
            <p:nvPr/>
          </p:nvSpPr>
          <p:spPr bwMode="auto">
            <a:xfrm>
              <a:off x="1816" y="1080"/>
              <a:ext cx="1048"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6" name="Rectangle 15">
              <a:extLst>
                <a:ext uri="{FF2B5EF4-FFF2-40B4-BE49-F238E27FC236}">
                  <a16:creationId xmlns:a16="http://schemas.microsoft.com/office/drawing/2014/main" id="{D6661784-A4AD-438C-95AA-0CA534CF2DC5}"/>
                </a:ext>
              </a:extLst>
            </p:cNvPr>
            <p:cNvSpPr>
              <a:spLocks noChangeArrowheads="1"/>
            </p:cNvSpPr>
            <p:nvPr/>
          </p:nvSpPr>
          <p:spPr bwMode="auto">
            <a:xfrm>
              <a:off x="2216" y="2152"/>
              <a:ext cx="784" cy="5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7" name="Rectangle 16">
              <a:extLst>
                <a:ext uri="{FF2B5EF4-FFF2-40B4-BE49-F238E27FC236}">
                  <a16:creationId xmlns:a16="http://schemas.microsoft.com/office/drawing/2014/main" id="{498815E8-E7BC-43B7-ADEF-F5F9305EFBCD}"/>
                </a:ext>
              </a:extLst>
            </p:cNvPr>
            <p:cNvSpPr>
              <a:spLocks noChangeArrowheads="1"/>
            </p:cNvSpPr>
            <p:nvPr/>
          </p:nvSpPr>
          <p:spPr bwMode="auto">
            <a:xfrm>
              <a:off x="272" y="1064"/>
              <a:ext cx="1480"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8" name="Rectangle 17">
              <a:extLst>
                <a:ext uri="{FF2B5EF4-FFF2-40B4-BE49-F238E27FC236}">
                  <a16:creationId xmlns:a16="http://schemas.microsoft.com/office/drawing/2014/main" id="{EBF268FE-9A64-44DD-97CF-C9F3E2CF1AFB}"/>
                </a:ext>
              </a:extLst>
            </p:cNvPr>
            <p:cNvSpPr>
              <a:spLocks noChangeArrowheads="1"/>
            </p:cNvSpPr>
            <p:nvPr/>
          </p:nvSpPr>
          <p:spPr bwMode="auto">
            <a:xfrm>
              <a:off x="272" y="2288"/>
              <a:ext cx="896"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19" name="Rectangle 18">
              <a:extLst>
                <a:ext uri="{FF2B5EF4-FFF2-40B4-BE49-F238E27FC236}">
                  <a16:creationId xmlns:a16="http://schemas.microsoft.com/office/drawing/2014/main" id="{42C65675-2BF2-4DB4-A3BC-52E703E0B252}"/>
                </a:ext>
              </a:extLst>
            </p:cNvPr>
            <p:cNvSpPr>
              <a:spLocks noChangeArrowheads="1"/>
            </p:cNvSpPr>
            <p:nvPr/>
          </p:nvSpPr>
          <p:spPr bwMode="auto">
            <a:xfrm>
              <a:off x="272" y="2000"/>
              <a:ext cx="528" cy="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920" name="Rectangle 19">
              <a:extLst>
                <a:ext uri="{FF2B5EF4-FFF2-40B4-BE49-F238E27FC236}">
                  <a16:creationId xmlns:a16="http://schemas.microsoft.com/office/drawing/2014/main" id="{C29CB5FF-5571-45D6-A11B-F61DE0E66512}"/>
                </a:ext>
              </a:extLst>
            </p:cNvPr>
            <p:cNvSpPr>
              <a:spLocks noChangeArrowheads="1"/>
            </p:cNvSpPr>
            <p:nvPr/>
          </p:nvSpPr>
          <p:spPr bwMode="auto">
            <a:xfrm>
              <a:off x="1872" y="2720"/>
              <a:ext cx="17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pic>
        <p:nvPicPr>
          <p:cNvPr id="42004" name="Picture 20">
            <a:extLst>
              <a:ext uri="{FF2B5EF4-FFF2-40B4-BE49-F238E27FC236}">
                <a16:creationId xmlns:a16="http://schemas.microsoft.com/office/drawing/2014/main" id="{53730B07-E69F-4F17-AE37-3C5E94836819}"/>
              </a:ext>
            </a:extLst>
          </p:cNvPr>
          <p:cNvPicPr>
            <a:picLocks noGrp="1" noChangeAspect="1" noChangeArrowheads="1"/>
          </p:cNvPicPr>
          <p:nvPr>
            <p:ph sz="half" idx="2"/>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585" t="44336" r="46364" b="18628"/>
          <a:stretch>
            <a:fillRect/>
          </a:stretch>
        </p:blipFill>
        <p:spPr>
          <a:xfrm>
            <a:off x="2211389" y="4772026"/>
            <a:ext cx="892175" cy="811213"/>
          </a:xfrm>
          <a:noFill/>
        </p:spPr>
      </p:pic>
      <p:pic>
        <p:nvPicPr>
          <p:cNvPr id="42005" name="Picture 21">
            <a:extLst>
              <a:ext uri="{FF2B5EF4-FFF2-40B4-BE49-F238E27FC236}">
                <a16:creationId xmlns:a16="http://schemas.microsoft.com/office/drawing/2014/main" id="{B65DB4AA-148D-4687-B8A9-82DDD256738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6585" t="31972" r="55638" b="26035"/>
          <a:stretch>
            <a:fillRect/>
          </a:stretch>
        </p:blipFill>
        <p:spPr bwMode="auto">
          <a:xfrm>
            <a:off x="5105400" y="1905000"/>
            <a:ext cx="7048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22">
            <a:extLst>
              <a:ext uri="{FF2B5EF4-FFF2-40B4-BE49-F238E27FC236}">
                <a16:creationId xmlns:a16="http://schemas.microsoft.com/office/drawing/2014/main" id="{E98D19A0-F014-462B-B235-E77CFC6AC98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1785" t="19608" r="40808" b="33443"/>
          <a:stretch>
            <a:fillRect/>
          </a:stretch>
        </p:blipFill>
        <p:spPr bwMode="auto">
          <a:xfrm>
            <a:off x="2209801" y="3352801"/>
            <a:ext cx="422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23">
            <a:extLst>
              <a:ext uri="{FF2B5EF4-FFF2-40B4-BE49-F238E27FC236}">
                <a16:creationId xmlns:a16="http://schemas.microsoft.com/office/drawing/2014/main" id="{E4B95E5C-CE6B-4D20-ACBB-946361A9688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4706" t="43391" r="62083" b="33443"/>
          <a:stretch>
            <a:fillRect/>
          </a:stretch>
        </p:blipFill>
        <p:spPr bwMode="auto">
          <a:xfrm>
            <a:off x="2209800" y="1981200"/>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5" name="Object 24">
            <a:extLst>
              <a:ext uri="{FF2B5EF4-FFF2-40B4-BE49-F238E27FC236}">
                <a16:creationId xmlns:a16="http://schemas.microsoft.com/office/drawing/2014/main" id="{2AE439CE-1450-4739-AACE-6D301E0D306D}"/>
              </a:ext>
            </a:extLst>
          </p:cNvPr>
          <p:cNvGraphicFramePr>
            <a:graphicFrameLocks noChangeAspect="1"/>
          </p:cNvGraphicFramePr>
          <p:nvPr/>
        </p:nvGraphicFramePr>
        <p:xfrm>
          <a:off x="7010400" y="2143126"/>
          <a:ext cx="2743200" cy="1141413"/>
        </p:xfrm>
        <a:graphic>
          <a:graphicData uri="http://schemas.openxmlformats.org/presentationml/2006/ole">
            <mc:AlternateContent xmlns:mc="http://schemas.openxmlformats.org/markup-compatibility/2006">
              <mc:Choice xmlns:v="urn:schemas-microsoft-com:vml" Requires="v">
                <p:oleObj spid="_x0000_s4122" name="Denklem" r:id="rId8" imgW="1091726" imgH="431613" progId="Equation.3">
                  <p:embed/>
                </p:oleObj>
              </mc:Choice>
              <mc:Fallback>
                <p:oleObj name="Denklem" r:id="rId8" imgW="1091726" imgH="431613" progId="Equation.3">
                  <p:embed/>
                  <p:pic>
                    <p:nvPicPr>
                      <p:cNvPr id="32775" name="Object 24">
                        <a:extLst>
                          <a:ext uri="{FF2B5EF4-FFF2-40B4-BE49-F238E27FC236}">
                            <a16:creationId xmlns:a16="http://schemas.microsoft.com/office/drawing/2014/main" id="{2AE439CE-1450-4739-AACE-6D301E0D3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2143126"/>
                        <a:ext cx="2743200"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6" name="Line 25">
            <a:extLst>
              <a:ext uri="{FF2B5EF4-FFF2-40B4-BE49-F238E27FC236}">
                <a16:creationId xmlns:a16="http://schemas.microsoft.com/office/drawing/2014/main" id="{75EF00E9-CFC7-4D51-B284-52C9FEBAF1DD}"/>
              </a:ext>
            </a:extLst>
          </p:cNvPr>
          <p:cNvSpPr>
            <a:spLocks noChangeShapeType="1"/>
          </p:cNvSpPr>
          <p:nvPr/>
        </p:nvSpPr>
        <p:spPr bwMode="auto">
          <a:xfrm flipV="1">
            <a:off x="8763000" y="2276475"/>
            <a:ext cx="0" cy="3048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7" name="Line 26">
            <a:extLst>
              <a:ext uri="{FF2B5EF4-FFF2-40B4-BE49-F238E27FC236}">
                <a16:creationId xmlns:a16="http://schemas.microsoft.com/office/drawing/2014/main" id="{DA7D9A79-925C-43CE-BE94-ED5BAC935C8A}"/>
              </a:ext>
            </a:extLst>
          </p:cNvPr>
          <p:cNvSpPr>
            <a:spLocks noChangeShapeType="1"/>
          </p:cNvSpPr>
          <p:nvPr/>
        </p:nvSpPr>
        <p:spPr bwMode="auto">
          <a:xfrm flipV="1">
            <a:off x="6934200" y="2476500"/>
            <a:ext cx="0" cy="3048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8" name="Text Box 27">
            <a:extLst>
              <a:ext uri="{FF2B5EF4-FFF2-40B4-BE49-F238E27FC236}">
                <a16:creationId xmlns:a16="http://schemas.microsoft.com/office/drawing/2014/main" id="{7D2A8902-0811-422B-B565-D9DAA201CF9F}"/>
              </a:ext>
            </a:extLst>
          </p:cNvPr>
          <p:cNvSpPr txBox="1">
            <a:spLocks noChangeArrowheads="1"/>
          </p:cNvSpPr>
          <p:nvPr/>
        </p:nvSpPr>
        <p:spPr bwMode="auto">
          <a:xfrm>
            <a:off x="3835400" y="34290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chemeClr val="tx1"/>
                </a:solidFill>
                <a:latin typeface="Tahoma" panose="020B0604030504040204" pitchFamily="34" charset="0"/>
              </a:rPr>
              <a:t>Psi</a:t>
            </a:r>
          </a:p>
        </p:txBody>
      </p:sp>
      <p:sp>
        <p:nvSpPr>
          <p:cNvPr id="32779" name="Text Box 28">
            <a:extLst>
              <a:ext uri="{FF2B5EF4-FFF2-40B4-BE49-F238E27FC236}">
                <a16:creationId xmlns:a16="http://schemas.microsoft.com/office/drawing/2014/main" id="{AEEED425-A018-4DCA-9B25-3423B26E9F33}"/>
              </a:ext>
            </a:extLst>
          </p:cNvPr>
          <p:cNvSpPr txBox="1">
            <a:spLocks noChangeArrowheads="1"/>
          </p:cNvSpPr>
          <p:nvPr/>
        </p:nvSpPr>
        <p:spPr bwMode="auto">
          <a:xfrm>
            <a:off x="6858000" y="40386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800">
                <a:solidFill>
                  <a:schemeClr val="tx1"/>
                </a:solidFill>
                <a:latin typeface="Tahoma" panose="020B0604030504040204" pitchFamily="34" charset="0"/>
              </a:rPr>
              <a:t>Psd</a:t>
            </a:r>
          </a:p>
        </p:txBody>
      </p:sp>
      <p:grpSp>
        <p:nvGrpSpPr>
          <p:cNvPr id="4" name="Group 29">
            <a:extLst>
              <a:ext uri="{FF2B5EF4-FFF2-40B4-BE49-F238E27FC236}">
                <a16:creationId xmlns:a16="http://schemas.microsoft.com/office/drawing/2014/main" id="{30EE196F-CD4D-4065-B52E-7E973750552F}"/>
              </a:ext>
            </a:extLst>
          </p:cNvPr>
          <p:cNvGrpSpPr>
            <a:grpSpLocks/>
          </p:cNvGrpSpPr>
          <p:nvPr/>
        </p:nvGrpSpPr>
        <p:grpSpPr bwMode="auto">
          <a:xfrm>
            <a:off x="5257800" y="3581400"/>
            <a:ext cx="762000" cy="719138"/>
            <a:chOff x="4080" y="2592"/>
            <a:chExt cx="480" cy="453"/>
          </a:xfrm>
        </p:grpSpPr>
        <p:pic>
          <p:nvPicPr>
            <p:cNvPr id="32906" name="Picture 30">
              <a:extLst>
                <a:ext uri="{FF2B5EF4-FFF2-40B4-BE49-F238E27FC236}">
                  <a16:creationId xmlns:a16="http://schemas.microsoft.com/office/drawing/2014/main" id="{45293A38-4D0D-4864-9AF1-7EC4ABBF0FC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4706" t="43391" r="62083" b="33443"/>
            <a:stretch>
              <a:fillRect/>
            </a:stretch>
          </p:blipFill>
          <p:spPr bwMode="auto">
            <a:xfrm>
              <a:off x="4080" y="2592"/>
              <a:ext cx="48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07" name="Rectangle 31">
              <a:extLst>
                <a:ext uri="{FF2B5EF4-FFF2-40B4-BE49-F238E27FC236}">
                  <a16:creationId xmlns:a16="http://schemas.microsoft.com/office/drawing/2014/main" id="{E65EEAD0-C5EC-4C17-8171-FC80371A1625}"/>
                </a:ext>
              </a:extLst>
            </p:cNvPr>
            <p:cNvSpPr>
              <a:spLocks noChangeArrowheads="1"/>
            </p:cNvSpPr>
            <p:nvPr/>
          </p:nvSpPr>
          <p:spPr bwMode="auto">
            <a:xfrm>
              <a:off x="4173" y="2739"/>
              <a:ext cx="336" cy="19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pic>
          <p:nvPicPr>
            <p:cNvPr id="32908" name="Picture 32">
              <a:extLst>
                <a:ext uri="{FF2B5EF4-FFF2-40B4-BE49-F238E27FC236}">
                  <a16:creationId xmlns:a16="http://schemas.microsoft.com/office/drawing/2014/main" id="{707DDE12-B450-4188-AD08-BF582DD5CC3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1669" t="43391" r="76010" b="51700"/>
            <a:stretch>
              <a:fillRect/>
            </a:stretch>
          </p:blipFill>
          <p:spPr bwMode="auto">
            <a:xfrm>
              <a:off x="4284"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09" name="Line 33">
              <a:extLst>
                <a:ext uri="{FF2B5EF4-FFF2-40B4-BE49-F238E27FC236}">
                  <a16:creationId xmlns:a16="http://schemas.microsoft.com/office/drawing/2014/main" id="{0B1D6ED8-C3EC-4833-A4BA-6FEF71093AA2}"/>
                </a:ext>
              </a:extLst>
            </p:cNvPr>
            <p:cNvSpPr>
              <a:spLocks noChangeShapeType="1"/>
            </p:cNvSpPr>
            <p:nvPr/>
          </p:nvSpPr>
          <p:spPr bwMode="auto">
            <a:xfrm>
              <a:off x="4173" y="2751"/>
              <a:ext cx="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10" name="Rectangle 34">
              <a:extLst>
                <a:ext uri="{FF2B5EF4-FFF2-40B4-BE49-F238E27FC236}">
                  <a16:creationId xmlns:a16="http://schemas.microsoft.com/office/drawing/2014/main" id="{2F0AED18-89B2-4485-89DD-D78BF93B8A1B}"/>
                </a:ext>
              </a:extLst>
            </p:cNvPr>
            <p:cNvSpPr>
              <a:spLocks noChangeArrowheads="1"/>
            </p:cNvSpPr>
            <p:nvPr/>
          </p:nvSpPr>
          <p:spPr bwMode="auto">
            <a:xfrm>
              <a:off x="4419" y="2625"/>
              <a:ext cx="96" cy="4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42019" name="Text Box 35">
            <a:extLst>
              <a:ext uri="{FF2B5EF4-FFF2-40B4-BE49-F238E27FC236}">
                <a16:creationId xmlns:a16="http://schemas.microsoft.com/office/drawing/2014/main" id="{1C80CEE6-B81A-49EF-BD44-F96B641D7461}"/>
              </a:ext>
            </a:extLst>
          </p:cNvPr>
          <p:cNvSpPr txBox="1">
            <a:spLocks noChangeArrowheads="1"/>
          </p:cNvSpPr>
          <p:nvPr/>
        </p:nvSpPr>
        <p:spPr bwMode="auto">
          <a:xfrm>
            <a:off x="7772400" y="3886201"/>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4000">
                <a:solidFill>
                  <a:srgbClr val="0000FF"/>
                </a:solidFill>
                <a:latin typeface="Tahoma" panose="020B0604030504040204" pitchFamily="34" charset="0"/>
              </a:rPr>
              <a:t>Psi&gt;Psd</a:t>
            </a:r>
          </a:p>
        </p:txBody>
      </p:sp>
      <p:pic>
        <p:nvPicPr>
          <p:cNvPr id="42020" name="Picture 36" descr="shapemy5">
            <a:extLst>
              <a:ext uri="{FF2B5EF4-FFF2-40B4-BE49-F238E27FC236}">
                <a16:creationId xmlns:a16="http://schemas.microsoft.com/office/drawing/2014/main" id="{1D256E9A-033D-4698-801F-D5BD94BB70C4}"/>
              </a:ext>
            </a:extLst>
          </p:cNvPr>
          <p:cNvPicPr>
            <a:picLocks noChangeAspect="1" noChangeArrowheads="1"/>
          </p:cNvPicPr>
          <p:nvPr/>
        </p:nvPicPr>
        <p:blipFill>
          <a:blip r:embed="rId10">
            <a:lum bright="60000"/>
            <a:extLst>
              <a:ext uri="{28A0092B-C50C-407E-A947-70E740481C1C}">
                <a14:useLocalDpi xmlns:a14="http://schemas.microsoft.com/office/drawing/2010/main" val="0"/>
              </a:ext>
            </a:extLst>
          </a:blip>
          <a:srcRect l="70653" t="6261" r="8727" b="47487"/>
          <a:stretch>
            <a:fillRect/>
          </a:stretch>
        </p:blipFill>
        <p:spPr bwMode="auto">
          <a:xfrm>
            <a:off x="4038601" y="5105400"/>
            <a:ext cx="588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1" name="Picture 37" descr="shapemy5">
            <a:extLst>
              <a:ext uri="{FF2B5EF4-FFF2-40B4-BE49-F238E27FC236}">
                <a16:creationId xmlns:a16="http://schemas.microsoft.com/office/drawing/2014/main" id="{72C3AA44-B6E0-4E70-8540-5455E0D1E944}"/>
              </a:ext>
            </a:extLst>
          </p:cNvPr>
          <p:cNvPicPr>
            <a:picLocks noChangeAspect="1" noChangeArrowheads="1"/>
          </p:cNvPicPr>
          <p:nvPr/>
        </p:nvPicPr>
        <p:blipFill>
          <a:blip r:embed="rId10">
            <a:lum bright="60000"/>
            <a:extLst>
              <a:ext uri="{28A0092B-C50C-407E-A947-70E740481C1C}">
                <a14:useLocalDpi xmlns:a14="http://schemas.microsoft.com/office/drawing/2010/main" val="0"/>
              </a:ext>
            </a:extLst>
          </a:blip>
          <a:srcRect l="2170" t="27524" r="82791" b="24983"/>
          <a:stretch>
            <a:fillRect/>
          </a:stretch>
        </p:blipFill>
        <p:spPr bwMode="auto">
          <a:xfrm>
            <a:off x="5375276" y="4953000"/>
            <a:ext cx="415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4" name="Group 38">
            <a:extLst>
              <a:ext uri="{FF2B5EF4-FFF2-40B4-BE49-F238E27FC236}">
                <a16:creationId xmlns:a16="http://schemas.microsoft.com/office/drawing/2014/main" id="{B4052004-837D-4451-8C2A-50813E176D2E}"/>
              </a:ext>
            </a:extLst>
          </p:cNvPr>
          <p:cNvGrpSpPr>
            <a:grpSpLocks/>
          </p:cNvGrpSpPr>
          <p:nvPr/>
        </p:nvGrpSpPr>
        <p:grpSpPr bwMode="auto">
          <a:xfrm>
            <a:off x="6705600" y="3810000"/>
            <a:ext cx="228600" cy="1066800"/>
            <a:chOff x="3264" y="2400"/>
            <a:chExt cx="144" cy="672"/>
          </a:xfrm>
        </p:grpSpPr>
        <p:sp>
          <p:nvSpPr>
            <p:cNvPr id="32887" name="Rectangle 39">
              <a:extLst>
                <a:ext uri="{FF2B5EF4-FFF2-40B4-BE49-F238E27FC236}">
                  <a16:creationId xmlns:a16="http://schemas.microsoft.com/office/drawing/2014/main" id="{7E4A56F4-0F3B-40B7-875A-4F118C3184E6}"/>
                </a:ext>
              </a:extLst>
            </p:cNvPr>
            <p:cNvSpPr>
              <a:spLocks noChangeArrowheads="1"/>
            </p:cNvSpPr>
            <p:nvPr/>
          </p:nvSpPr>
          <p:spPr bwMode="auto">
            <a:xfrm>
              <a:off x="3314" y="2400"/>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88" name="Rectangle 40">
              <a:extLst>
                <a:ext uri="{FF2B5EF4-FFF2-40B4-BE49-F238E27FC236}">
                  <a16:creationId xmlns:a16="http://schemas.microsoft.com/office/drawing/2014/main" id="{359D506D-EB47-417A-A647-7A401D1918F2}"/>
                </a:ext>
              </a:extLst>
            </p:cNvPr>
            <p:cNvSpPr>
              <a:spLocks noChangeArrowheads="1"/>
            </p:cNvSpPr>
            <p:nvPr/>
          </p:nvSpPr>
          <p:spPr bwMode="auto">
            <a:xfrm>
              <a:off x="3314" y="2745"/>
              <a:ext cx="36" cy="190"/>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89" name="Line 41">
              <a:extLst>
                <a:ext uri="{FF2B5EF4-FFF2-40B4-BE49-F238E27FC236}">
                  <a16:creationId xmlns:a16="http://schemas.microsoft.com/office/drawing/2014/main" id="{5F7E3763-FE89-47BC-A5C6-81E37C269E74}"/>
                </a:ext>
              </a:extLst>
            </p:cNvPr>
            <p:cNvSpPr>
              <a:spLocks noChangeShapeType="1"/>
            </p:cNvSpPr>
            <p:nvPr/>
          </p:nvSpPr>
          <p:spPr bwMode="auto">
            <a:xfrm>
              <a:off x="3314" y="292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0" name="Line 42">
              <a:extLst>
                <a:ext uri="{FF2B5EF4-FFF2-40B4-BE49-F238E27FC236}">
                  <a16:creationId xmlns:a16="http://schemas.microsoft.com/office/drawing/2014/main" id="{47399D2C-E030-4D69-A80C-B449E50D958D}"/>
                </a:ext>
              </a:extLst>
            </p:cNvPr>
            <p:cNvSpPr>
              <a:spLocks noChangeShapeType="1"/>
            </p:cNvSpPr>
            <p:nvPr/>
          </p:nvSpPr>
          <p:spPr bwMode="auto">
            <a:xfrm>
              <a:off x="3332" y="289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1" name="Line 43">
              <a:extLst>
                <a:ext uri="{FF2B5EF4-FFF2-40B4-BE49-F238E27FC236}">
                  <a16:creationId xmlns:a16="http://schemas.microsoft.com/office/drawing/2014/main" id="{1BAD271A-F7C6-4882-95A7-F91C1408E21F}"/>
                </a:ext>
              </a:extLst>
            </p:cNvPr>
            <p:cNvSpPr>
              <a:spLocks noChangeShapeType="1"/>
            </p:cNvSpPr>
            <p:nvPr/>
          </p:nvSpPr>
          <p:spPr bwMode="auto">
            <a:xfrm>
              <a:off x="3332" y="285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2" name="Line 44">
              <a:extLst>
                <a:ext uri="{FF2B5EF4-FFF2-40B4-BE49-F238E27FC236}">
                  <a16:creationId xmlns:a16="http://schemas.microsoft.com/office/drawing/2014/main" id="{CE087FB0-D7B2-41D2-BDC0-6FD58D071C5D}"/>
                </a:ext>
              </a:extLst>
            </p:cNvPr>
            <p:cNvSpPr>
              <a:spLocks noChangeShapeType="1"/>
            </p:cNvSpPr>
            <p:nvPr/>
          </p:nvSpPr>
          <p:spPr bwMode="auto">
            <a:xfrm>
              <a:off x="3332" y="282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3" name="Line 45">
              <a:extLst>
                <a:ext uri="{FF2B5EF4-FFF2-40B4-BE49-F238E27FC236}">
                  <a16:creationId xmlns:a16="http://schemas.microsoft.com/office/drawing/2014/main" id="{AEECC92A-F178-4779-88CF-4A1B344E22CA}"/>
                </a:ext>
              </a:extLst>
            </p:cNvPr>
            <p:cNvSpPr>
              <a:spLocks noChangeShapeType="1"/>
            </p:cNvSpPr>
            <p:nvPr/>
          </p:nvSpPr>
          <p:spPr bwMode="auto">
            <a:xfrm>
              <a:off x="3332" y="279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4" name="Line 46">
              <a:extLst>
                <a:ext uri="{FF2B5EF4-FFF2-40B4-BE49-F238E27FC236}">
                  <a16:creationId xmlns:a16="http://schemas.microsoft.com/office/drawing/2014/main" id="{03BC8907-5AD1-490D-A819-0EE435EBD3D8}"/>
                </a:ext>
              </a:extLst>
            </p:cNvPr>
            <p:cNvSpPr>
              <a:spLocks noChangeShapeType="1"/>
            </p:cNvSpPr>
            <p:nvPr/>
          </p:nvSpPr>
          <p:spPr bwMode="auto">
            <a:xfrm>
              <a:off x="3314" y="2757"/>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5" name="Line 47">
              <a:extLst>
                <a:ext uri="{FF2B5EF4-FFF2-40B4-BE49-F238E27FC236}">
                  <a16:creationId xmlns:a16="http://schemas.microsoft.com/office/drawing/2014/main" id="{7F8A0D92-52FC-407F-99CB-55681AF98C70}"/>
                </a:ext>
              </a:extLst>
            </p:cNvPr>
            <p:cNvSpPr>
              <a:spLocks noChangeShapeType="1"/>
            </p:cNvSpPr>
            <p:nvPr/>
          </p:nvSpPr>
          <p:spPr bwMode="auto">
            <a:xfrm>
              <a:off x="3332" y="272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6" name="Line 48">
              <a:extLst>
                <a:ext uri="{FF2B5EF4-FFF2-40B4-BE49-F238E27FC236}">
                  <a16:creationId xmlns:a16="http://schemas.microsoft.com/office/drawing/2014/main" id="{AA02A7D3-A5C3-4ECE-864F-DD7544003C2F}"/>
                </a:ext>
              </a:extLst>
            </p:cNvPr>
            <p:cNvSpPr>
              <a:spLocks noChangeShapeType="1"/>
            </p:cNvSpPr>
            <p:nvPr/>
          </p:nvSpPr>
          <p:spPr bwMode="auto">
            <a:xfrm>
              <a:off x="3332" y="269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7" name="Line 49">
              <a:extLst>
                <a:ext uri="{FF2B5EF4-FFF2-40B4-BE49-F238E27FC236}">
                  <a16:creationId xmlns:a16="http://schemas.microsoft.com/office/drawing/2014/main" id="{4055E713-A721-40D5-B8AC-AF814B9C57AC}"/>
                </a:ext>
              </a:extLst>
            </p:cNvPr>
            <p:cNvSpPr>
              <a:spLocks noChangeShapeType="1"/>
            </p:cNvSpPr>
            <p:nvPr/>
          </p:nvSpPr>
          <p:spPr bwMode="auto">
            <a:xfrm>
              <a:off x="3332" y="265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8" name="Line 50">
              <a:extLst>
                <a:ext uri="{FF2B5EF4-FFF2-40B4-BE49-F238E27FC236}">
                  <a16:creationId xmlns:a16="http://schemas.microsoft.com/office/drawing/2014/main" id="{AD4696C4-5BBC-46BB-B7F7-D7D59B0FC99F}"/>
                </a:ext>
              </a:extLst>
            </p:cNvPr>
            <p:cNvSpPr>
              <a:spLocks noChangeShapeType="1"/>
            </p:cNvSpPr>
            <p:nvPr/>
          </p:nvSpPr>
          <p:spPr bwMode="auto">
            <a:xfrm>
              <a:off x="3332" y="262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99" name="Line 51">
              <a:extLst>
                <a:ext uri="{FF2B5EF4-FFF2-40B4-BE49-F238E27FC236}">
                  <a16:creationId xmlns:a16="http://schemas.microsoft.com/office/drawing/2014/main" id="{39E6253F-5632-44AF-A463-675628749671}"/>
                </a:ext>
              </a:extLst>
            </p:cNvPr>
            <p:cNvSpPr>
              <a:spLocks noChangeShapeType="1"/>
            </p:cNvSpPr>
            <p:nvPr/>
          </p:nvSpPr>
          <p:spPr bwMode="auto">
            <a:xfrm>
              <a:off x="3314" y="258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0" name="Line 52">
              <a:extLst>
                <a:ext uri="{FF2B5EF4-FFF2-40B4-BE49-F238E27FC236}">
                  <a16:creationId xmlns:a16="http://schemas.microsoft.com/office/drawing/2014/main" id="{DDC29F18-FF78-4438-BAC9-A5CDC7ADEC87}"/>
                </a:ext>
              </a:extLst>
            </p:cNvPr>
            <p:cNvSpPr>
              <a:spLocks noChangeShapeType="1"/>
            </p:cNvSpPr>
            <p:nvPr/>
          </p:nvSpPr>
          <p:spPr bwMode="auto">
            <a:xfrm>
              <a:off x="3332" y="255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1" name="Line 53">
              <a:extLst>
                <a:ext uri="{FF2B5EF4-FFF2-40B4-BE49-F238E27FC236}">
                  <a16:creationId xmlns:a16="http://schemas.microsoft.com/office/drawing/2014/main" id="{FCB502E7-1CB5-40F0-8DC9-9231AFC3A3A0}"/>
                </a:ext>
              </a:extLst>
            </p:cNvPr>
            <p:cNvSpPr>
              <a:spLocks noChangeShapeType="1"/>
            </p:cNvSpPr>
            <p:nvPr/>
          </p:nvSpPr>
          <p:spPr bwMode="auto">
            <a:xfrm>
              <a:off x="3332" y="252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2" name="Line 54">
              <a:extLst>
                <a:ext uri="{FF2B5EF4-FFF2-40B4-BE49-F238E27FC236}">
                  <a16:creationId xmlns:a16="http://schemas.microsoft.com/office/drawing/2014/main" id="{6FB49BC0-BAF7-4047-A830-79C28A18EE10}"/>
                </a:ext>
              </a:extLst>
            </p:cNvPr>
            <p:cNvSpPr>
              <a:spLocks noChangeShapeType="1"/>
            </p:cNvSpPr>
            <p:nvPr/>
          </p:nvSpPr>
          <p:spPr bwMode="auto">
            <a:xfrm>
              <a:off x="3332" y="248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3" name="Line 55">
              <a:extLst>
                <a:ext uri="{FF2B5EF4-FFF2-40B4-BE49-F238E27FC236}">
                  <a16:creationId xmlns:a16="http://schemas.microsoft.com/office/drawing/2014/main" id="{03D5C2B8-081C-4893-952E-5188C2F716CD}"/>
                </a:ext>
              </a:extLst>
            </p:cNvPr>
            <p:cNvSpPr>
              <a:spLocks noChangeShapeType="1"/>
            </p:cNvSpPr>
            <p:nvPr/>
          </p:nvSpPr>
          <p:spPr bwMode="auto">
            <a:xfrm>
              <a:off x="3332" y="245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4" name="Line 56">
              <a:extLst>
                <a:ext uri="{FF2B5EF4-FFF2-40B4-BE49-F238E27FC236}">
                  <a16:creationId xmlns:a16="http://schemas.microsoft.com/office/drawing/2014/main" id="{C6569AAB-178A-4A35-B8CE-D40ABEC37661}"/>
                </a:ext>
              </a:extLst>
            </p:cNvPr>
            <p:cNvSpPr>
              <a:spLocks noChangeShapeType="1"/>
            </p:cNvSpPr>
            <p:nvPr/>
          </p:nvSpPr>
          <p:spPr bwMode="auto">
            <a:xfrm>
              <a:off x="3314" y="242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05" name="Oval 57">
              <a:extLst>
                <a:ext uri="{FF2B5EF4-FFF2-40B4-BE49-F238E27FC236}">
                  <a16:creationId xmlns:a16="http://schemas.microsoft.com/office/drawing/2014/main" id="{C7786060-3CA6-41A8-AE80-2619DBF22818}"/>
                </a:ext>
              </a:extLst>
            </p:cNvPr>
            <p:cNvSpPr>
              <a:spLocks noChangeArrowheads="1"/>
            </p:cNvSpPr>
            <p:nvPr/>
          </p:nvSpPr>
          <p:spPr bwMode="auto">
            <a:xfrm>
              <a:off x="3264" y="2937"/>
              <a:ext cx="144" cy="135"/>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grpSp>
        <p:nvGrpSpPr>
          <p:cNvPr id="6" name="Group 58">
            <a:extLst>
              <a:ext uri="{FF2B5EF4-FFF2-40B4-BE49-F238E27FC236}">
                <a16:creationId xmlns:a16="http://schemas.microsoft.com/office/drawing/2014/main" id="{58F1125B-B863-4596-AB87-42E5812A6505}"/>
              </a:ext>
            </a:extLst>
          </p:cNvPr>
          <p:cNvGrpSpPr>
            <a:grpSpLocks/>
          </p:cNvGrpSpPr>
          <p:nvPr/>
        </p:nvGrpSpPr>
        <p:grpSpPr bwMode="auto">
          <a:xfrm>
            <a:off x="3733800" y="3200400"/>
            <a:ext cx="228600" cy="1066800"/>
            <a:chOff x="4128" y="3072"/>
            <a:chExt cx="144" cy="672"/>
          </a:xfrm>
        </p:grpSpPr>
        <p:sp>
          <p:nvSpPr>
            <p:cNvPr id="32868" name="Rectangle 59">
              <a:extLst>
                <a:ext uri="{FF2B5EF4-FFF2-40B4-BE49-F238E27FC236}">
                  <a16:creationId xmlns:a16="http://schemas.microsoft.com/office/drawing/2014/main" id="{465DF125-909A-4D0A-B45D-1F678727F81C}"/>
                </a:ext>
              </a:extLst>
            </p:cNvPr>
            <p:cNvSpPr>
              <a:spLocks noChangeArrowheads="1"/>
            </p:cNvSpPr>
            <p:nvPr/>
          </p:nvSpPr>
          <p:spPr bwMode="auto">
            <a:xfrm>
              <a:off x="4182" y="3072"/>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69" name="Oval 60">
              <a:extLst>
                <a:ext uri="{FF2B5EF4-FFF2-40B4-BE49-F238E27FC236}">
                  <a16:creationId xmlns:a16="http://schemas.microsoft.com/office/drawing/2014/main" id="{4D7FD07D-3E13-45DB-903D-8E0216FFAC47}"/>
                </a:ext>
              </a:extLst>
            </p:cNvPr>
            <p:cNvSpPr>
              <a:spLocks noChangeArrowheads="1"/>
            </p:cNvSpPr>
            <p:nvPr/>
          </p:nvSpPr>
          <p:spPr bwMode="auto">
            <a:xfrm>
              <a:off x="4128" y="3610"/>
              <a:ext cx="144" cy="134"/>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70" name="Rectangle 61">
              <a:extLst>
                <a:ext uri="{FF2B5EF4-FFF2-40B4-BE49-F238E27FC236}">
                  <a16:creationId xmlns:a16="http://schemas.microsoft.com/office/drawing/2014/main" id="{C7101CDD-4330-4214-BF82-B985ACEF007D}"/>
                </a:ext>
              </a:extLst>
            </p:cNvPr>
            <p:cNvSpPr>
              <a:spLocks noChangeArrowheads="1"/>
            </p:cNvSpPr>
            <p:nvPr/>
          </p:nvSpPr>
          <p:spPr bwMode="auto">
            <a:xfrm>
              <a:off x="4182" y="3266"/>
              <a:ext cx="36" cy="340"/>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71" name="Line 62">
              <a:extLst>
                <a:ext uri="{FF2B5EF4-FFF2-40B4-BE49-F238E27FC236}">
                  <a16:creationId xmlns:a16="http://schemas.microsoft.com/office/drawing/2014/main" id="{CC827CBE-5AC3-416F-8186-040E95563FA9}"/>
                </a:ext>
              </a:extLst>
            </p:cNvPr>
            <p:cNvSpPr>
              <a:spLocks noChangeShapeType="1"/>
            </p:cNvSpPr>
            <p:nvPr/>
          </p:nvSpPr>
          <p:spPr bwMode="auto">
            <a:xfrm>
              <a:off x="4182" y="3597"/>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2" name="Line 63">
              <a:extLst>
                <a:ext uri="{FF2B5EF4-FFF2-40B4-BE49-F238E27FC236}">
                  <a16:creationId xmlns:a16="http://schemas.microsoft.com/office/drawing/2014/main" id="{ABD58F89-71EF-479C-9B8D-02122E0267E5}"/>
                </a:ext>
              </a:extLst>
            </p:cNvPr>
            <p:cNvSpPr>
              <a:spLocks noChangeShapeType="1"/>
            </p:cNvSpPr>
            <p:nvPr/>
          </p:nvSpPr>
          <p:spPr bwMode="auto">
            <a:xfrm>
              <a:off x="4201" y="35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3" name="Line 64">
              <a:extLst>
                <a:ext uri="{FF2B5EF4-FFF2-40B4-BE49-F238E27FC236}">
                  <a16:creationId xmlns:a16="http://schemas.microsoft.com/office/drawing/2014/main" id="{A12FEA0E-4454-40BC-924A-1D3D7D3753D2}"/>
                </a:ext>
              </a:extLst>
            </p:cNvPr>
            <p:cNvSpPr>
              <a:spLocks noChangeShapeType="1"/>
            </p:cNvSpPr>
            <p:nvPr/>
          </p:nvSpPr>
          <p:spPr bwMode="auto">
            <a:xfrm>
              <a:off x="4201" y="353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4" name="Line 65">
              <a:extLst>
                <a:ext uri="{FF2B5EF4-FFF2-40B4-BE49-F238E27FC236}">
                  <a16:creationId xmlns:a16="http://schemas.microsoft.com/office/drawing/2014/main" id="{BA9C3311-8205-4048-9AC2-1B0C3DA082EC}"/>
                </a:ext>
              </a:extLst>
            </p:cNvPr>
            <p:cNvSpPr>
              <a:spLocks noChangeShapeType="1"/>
            </p:cNvSpPr>
            <p:nvPr/>
          </p:nvSpPr>
          <p:spPr bwMode="auto">
            <a:xfrm>
              <a:off x="4201" y="3496"/>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5" name="Line 66">
              <a:extLst>
                <a:ext uri="{FF2B5EF4-FFF2-40B4-BE49-F238E27FC236}">
                  <a16:creationId xmlns:a16="http://schemas.microsoft.com/office/drawing/2014/main" id="{5839F190-52DE-4A04-B23A-45E63FFBFCDE}"/>
                </a:ext>
              </a:extLst>
            </p:cNvPr>
            <p:cNvSpPr>
              <a:spLocks noChangeShapeType="1"/>
            </p:cNvSpPr>
            <p:nvPr/>
          </p:nvSpPr>
          <p:spPr bwMode="auto">
            <a:xfrm>
              <a:off x="4201" y="34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6" name="Line 67">
              <a:extLst>
                <a:ext uri="{FF2B5EF4-FFF2-40B4-BE49-F238E27FC236}">
                  <a16:creationId xmlns:a16="http://schemas.microsoft.com/office/drawing/2014/main" id="{FEDDB653-7916-4FE0-B4B0-52024F61ECB0}"/>
                </a:ext>
              </a:extLst>
            </p:cNvPr>
            <p:cNvSpPr>
              <a:spLocks noChangeShapeType="1"/>
            </p:cNvSpPr>
            <p:nvPr/>
          </p:nvSpPr>
          <p:spPr bwMode="auto">
            <a:xfrm>
              <a:off x="4182" y="342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7" name="Line 68">
              <a:extLst>
                <a:ext uri="{FF2B5EF4-FFF2-40B4-BE49-F238E27FC236}">
                  <a16:creationId xmlns:a16="http://schemas.microsoft.com/office/drawing/2014/main" id="{6C998FD0-CD14-4827-8487-D13EF791BCFF}"/>
                </a:ext>
              </a:extLst>
            </p:cNvPr>
            <p:cNvSpPr>
              <a:spLocks noChangeShapeType="1"/>
            </p:cNvSpPr>
            <p:nvPr/>
          </p:nvSpPr>
          <p:spPr bwMode="auto">
            <a:xfrm>
              <a:off x="4200" y="340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8" name="Line 69">
              <a:extLst>
                <a:ext uri="{FF2B5EF4-FFF2-40B4-BE49-F238E27FC236}">
                  <a16:creationId xmlns:a16="http://schemas.microsoft.com/office/drawing/2014/main" id="{42D85C2A-1C34-4405-82B0-1A43F16CAB9E}"/>
                </a:ext>
              </a:extLst>
            </p:cNvPr>
            <p:cNvSpPr>
              <a:spLocks noChangeShapeType="1"/>
            </p:cNvSpPr>
            <p:nvPr/>
          </p:nvSpPr>
          <p:spPr bwMode="auto">
            <a:xfrm>
              <a:off x="4201" y="3362"/>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79" name="Line 70">
              <a:extLst>
                <a:ext uri="{FF2B5EF4-FFF2-40B4-BE49-F238E27FC236}">
                  <a16:creationId xmlns:a16="http://schemas.microsoft.com/office/drawing/2014/main" id="{126A809C-F65D-497E-98AA-05EBDCF8AB50}"/>
                </a:ext>
              </a:extLst>
            </p:cNvPr>
            <p:cNvSpPr>
              <a:spLocks noChangeShapeType="1"/>
            </p:cNvSpPr>
            <p:nvPr/>
          </p:nvSpPr>
          <p:spPr bwMode="auto">
            <a:xfrm>
              <a:off x="4201" y="332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0" name="Line 71">
              <a:extLst>
                <a:ext uri="{FF2B5EF4-FFF2-40B4-BE49-F238E27FC236}">
                  <a16:creationId xmlns:a16="http://schemas.microsoft.com/office/drawing/2014/main" id="{74FDFF86-1F95-4BAB-9770-360FBD2644FB}"/>
                </a:ext>
              </a:extLst>
            </p:cNvPr>
            <p:cNvSpPr>
              <a:spLocks noChangeShapeType="1"/>
            </p:cNvSpPr>
            <p:nvPr/>
          </p:nvSpPr>
          <p:spPr bwMode="auto">
            <a:xfrm>
              <a:off x="4201" y="3295"/>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1" name="Line 72">
              <a:extLst>
                <a:ext uri="{FF2B5EF4-FFF2-40B4-BE49-F238E27FC236}">
                  <a16:creationId xmlns:a16="http://schemas.microsoft.com/office/drawing/2014/main" id="{B45BA60F-60DF-4018-941E-5A2F676B54C7}"/>
                </a:ext>
              </a:extLst>
            </p:cNvPr>
            <p:cNvSpPr>
              <a:spLocks noChangeShapeType="1"/>
            </p:cNvSpPr>
            <p:nvPr/>
          </p:nvSpPr>
          <p:spPr bwMode="auto">
            <a:xfrm>
              <a:off x="4182" y="326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2" name="Line 73">
              <a:extLst>
                <a:ext uri="{FF2B5EF4-FFF2-40B4-BE49-F238E27FC236}">
                  <a16:creationId xmlns:a16="http://schemas.microsoft.com/office/drawing/2014/main" id="{6C5569AF-BDC3-4962-9A47-C1A0CCEA32C7}"/>
                </a:ext>
              </a:extLst>
            </p:cNvPr>
            <p:cNvSpPr>
              <a:spLocks noChangeShapeType="1"/>
            </p:cNvSpPr>
            <p:nvPr/>
          </p:nvSpPr>
          <p:spPr bwMode="auto">
            <a:xfrm>
              <a:off x="4201" y="32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3" name="Line 74">
              <a:extLst>
                <a:ext uri="{FF2B5EF4-FFF2-40B4-BE49-F238E27FC236}">
                  <a16:creationId xmlns:a16="http://schemas.microsoft.com/office/drawing/2014/main" id="{F4973BD5-B3D8-4364-A1F6-C958FF24B6C6}"/>
                </a:ext>
              </a:extLst>
            </p:cNvPr>
            <p:cNvSpPr>
              <a:spLocks noChangeShapeType="1"/>
            </p:cNvSpPr>
            <p:nvPr/>
          </p:nvSpPr>
          <p:spPr bwMode="auto">
            <a:xfrm>
              <a:off x="4201" y="3194"/>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4" name="Line 75">
              <a:extLst>
                <a:ext uri="{FF2B5EF4-FFF2-40B4-BE49-F238E27FC236}">
                  <a16:creationId xmlns:a16="http://schemas.microsoft.com/office/drawing/2014/main" id="{8716137C-5129-4973-8DCA-D6B0633FE4E9}"/>
                </a:ext>
              </a:extLst>
            </p:cNvPr>
            <p:cNvSpPr>
              <a:spLocks noChangeShapeType="1"/>
            </p:cNvSpPr>
            <p:nvPr/>
          </p:nvSpPr>
          <p:spPr bwMode="auto">
            <a:xfrm>
              <a:off x="4201" y="316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5" name="Line 76">
              <a:extLst>
                <a:ext uri="{FF2B5EF4-FFF2-40B4-BE49-F238E27FC236}">
                  <a16:creationId xmlns:a16="http://schemas.microsoft.com/office/drawing/2014/main" id="{664B11C2-9F6E-4E76-8684-8A229454B438}"/>
                </a:ext>
              </a:extLst>
            </p:cNvPr>
            <p:cNvSpPr>
              <a:spLocks noChangeShapeType="1"/>
            </p:cNvSpPr>
            <p:nvPr/>
          </p:nvSpPr>
          <p:spPr bwMode="auto">
            <a:xfrm>
              <a:off x="4201" y="31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86" name="Line 77">
              <a:extLst>
                <a:ext uri="{FF2B5EF4-FFF2-40B4-BE49-F238E27FC236}">
                  <a16:creationId xmlns:a16="http://schemas.microsoft.com/office/drawing/2014/main" id="{729F7B02-9381-4568-82A9-F25D8957EB45}"/>
                </a:ext>
              </a:extLst>
            </p:cNvPr>
            <p:cNvSpPr>
              <a:spLocks noChangeShapeType="1"/>
            </p:cNvSpPr>
            <p:nvPr/>
          </p:nvSpPr>
          <p:spPr bwMode="auto">
            <a:xfrm>
              <a:off x="4182" y="309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7" name="Group 78">
            <a:extLst>
              <a:ext uri="{FF2B5EF4-FFF2-40B4-BE49-F238E27FC236}">
                <a16:creationId xmlns:a16="http://schemas.microsoft.com/office/drawing/2014/main" id="{CA8CABF5-00C3-4632-AC3A-D2970B09201C}"/>
              </a:ext>
            </a:extLst>
          </p:cNvPr>
          <p:cNvGrpSpPr>
            <a:grpSpLocks/>
          </p:cNvGrpSpPr>
          <p:nvPr/>
        </p:nvGrpSpPr>
        <p:grpSpPr bwMode="auto">
          <a:xfrm>
            <a:off x="3733800" y="3200400"/>
            <a:ext cx="228600" cy="1066800"/>
            <a:chOff x="5136" y="2335"/>
            <a:chExt cx="144" cy="768"/>
          </a:xfrm>
        </p:grpSpPr>
        <p:sp>
          <p:nvSpPr>
            <p:cNvPr id="32849" name="Rectangle 79">
              <a:extLst>
                <a:ext uri="{FF2B5EF4-FFF2-40B4-BE49-F238E27FC236}">
                  <a16:creationId xmlns:a16="http://schemas.microsoft.com/office/drawing/2014/main" id="{8AE04E31-7D00-42AF-B203-55127D8A7874}"/>
                </a:ext>
              </a:extLst>
            </p:cNvPr>
            <p:cNvSpPr>
              <a:spLocks noChangeArrowheads="1"/>
            </p:cNvSpPr>
            <p:nvPr/>
          </p:nvSpPr>
          <p:spPr bwMode="auto">
            <a:xfrm>
              <a:off x="5186" y="2335"/>
              <a:ext cx="36" cy="653"/>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50" name="Rectangle 80">
              <a:extLst>
                <a:ext uri="{FF2B5EF4-FFF2-40B4-BE49-F238E27FC236}">
                  <a16:creationId xmlns:a16="http://schemas.microsoft.com/office/drawing/2014/main" id="{03641FBA-2742-4902-8393-D0D9BD936EAC}"/>
                </a:ext>
              </a:extLst>
            </p:cNvPr>
            <p:cNvSpPr>
              <a:spLocks noChangeArrowheads="1"/>
            </p:cNvSpPr>
            <p:nvPr/>
          </p:nvSpPr>
          <p:spPr bwMode="auto">
            <a:xfrm>
              <a:off x="5186" y="2681"/>
              <a:ext cx="36" cy="270"/>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51" name="Line 81">
              <a:extLst>
                <a:ext uri="{FF2B5EF4-FFF2-40B4-BE49-F238E27FC236}">
                  <a16:creationId xmlns:a16="http://schemas.microsoft.com/office/drawing/2014/main" id="{04BD390E-BE27-4DE1-A0D6-5EAEFC50F784}"/>
                </a:ext>
              </a:extLst>
            </p:cNvPr>
            <p:cNvSpPr>
              <a:spLocks noChangeShapeType="1"/>
            </p:cNvSpPr>
            <p:nvPr/>
          </p:nvSpPr>
          <p:spPr bwMode="auto">
            <a:xfrm>
              <a:off x="5186" y="2935"/>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2" name="Line 82">
              <a:extLst>
                <a:ext uri="{FF2B5EF4-FFF2-40B4-BE49-F238E27FC236}">
                  <a16:creationId xmlns:a16="http://schemas.microsoft.com/office/drawing/2014/main" id="{DA6FCDF4-4005-41F3-89FE-34291488C1A8}"/>
                </a:ext>
              </a:extLst>
            </p:cNvPr>
            <p:cNvSpPr>
              <a:spLocks noChangeShapeType="1"/>
            </p:cNvSpPr>
            <p:nvPr/>
          </p:nvSpPr>
          <p:spPr bwMode="auto">
            <a:xfrm>
              <a:off x="5204" y="2897"/>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3" name="Line 83">
              <a:extLst>
                <a:ext uri="{FF2B5EF4-FFF2-40B4-BE49-F238E27FC236}">
                  <a16:creationId xmlns:a16="http://schemas.microsoft.com/office/drawing/2014/main" id="{8BADAB95-0DB4-40A3-9F8E-91DA60B285CB}"/>
                </a:ext>
              </a:extLst>
            </p:cNvPr>
            <p:cNvSpPr>
              <a:spLocks noChangeShapeType="1"/>
            </p:cNvSpPr>
            <p:nvPr/>
          </p:nvSpPr>
          <p:spPr bwMode="auto">
            <a:xfrm>
              <a:off x="5204" y="285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4" name="Line 84">
              <a:extLst>
                <a:ext uri="{FF2B5EF4-FFF2-40B4-BE49-F238E27FC236}">
                  <a16:creationId xmlns:a16="http://schemas.microsoft.com/office/drawing/2014/main" id="{FF9C6AC3-9F50-4154-96C0-81A2660711B5}"/>
                </a:ext>
              </a:extLst>
            </p:cNvPr>
            <p:cNvSpPr>
              <a:spLocks noChangeShapeType="1"/>
            </p:cNvSpPr>
            <p:nvPr/>
          </p:nvSpPr>
          <p:spPr bwMode="auto">
            <a:xfrm>
              <a:off x="5204" y="282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5" name="Line 85">
              <a:extLst>
                <a:ext uri="{FF2B5EF4-FFF2-40B4-BE49-F238E27FC236}">
                  <a16:creationId xmlns:a16="http://schemas.microsoft.com/office/drawing/2014/main" id="{659F94BB-6700-430D-A195-29942838B6DE}"/>
                </a:ext>
              </a:extLst>
            </p:cNvPr>
            <p:cNvSpPr>
              <a:spLocks noChangeShapeType="1"/>
            </p:cNvSpPr>
            <p:nvPr/>
          </p:nvSpPr>
          <p:spPr bwMode="auto">
            <a:xfrm>
              <a:off x="5204" y="2781"/>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6" name="Line 86">
              <a:extLst>
                <a:ext uri="{FF2B5EF4-FFF2-40B4-BE49-F238E27FC236}">
                  <a16:creationId xmlns:a16="http://schemas.microsoft.com/office/drawing/2014/main" id="{855ABCA2-B9C3-4D3A-8641-1582D1D73867}"/>
                </a:ext>
              </a:extLst>
            </p:cNvPr>
            <p:cNvSpPr>
              <a:spLocks noChangeShapeType="1"/>
            </p:cNvSpPr>
            <p:nvPr/>
          </p:nvSpPr>
          <p:spPr bwMode="auto">
            <a:xfrm>
              <a:off x="5186" y="274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7" name="Line 87">
              <a:extLst>
                <a:ext uri="{FF2B5EF4-FFF2-40B4-BE49-F238E27FC236}">
                  <a16:creationId xmlns:a16="http://schemas.microsoft.com/office/drawing/2014/main" id="{6E34A69B-3776-4138-8DD9-114D45E1EFD1}"/>
                </a:ext>
              </a:extLst>
            </p:cNvPr>
            <p:cNvSpPr>
              <a:spLocks noChangeShapeType="1"/>
            </p:cNvSpPr>
            <p:nvPr/>
          </p:nvSpPr>
          <p:spPr bwMode="auto">
            <a:xfrm>
              <a:off x="5204" y="2705"/>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8" name="Line 88">
              <a:extLst>
                <a:ext uri="{FF2B5EF4-FFF2-40B4-BE49-F238E27FC236}">
                  <a16:creationId xmlns:a16="http://schemas.microsoft.com/office/drawing/2014/main" id="{C910EF43-47CC-47DD-A578-9B1B373D9EC9}"/>
                </a:ext>
              </a:extLst>
            </p:cNvPr>
            <p:cNvSpPr>
              <a:spLocks noChangeShapeType="1"/>
            </p:cNvSpPr>
            <p:nvPr/>
          </p:nvSpPr>
          <p:spPr bwMode="auto">
            <a:xfrm>
              <a:off x="5204" y="266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59" name="Line 89">
              <a:extLst>
                <a:ext uri="{FF2B5EF4-FFF2-40B4-BE49-F238E27FC236}">
                  <a16:creationId xmlns:a16="http://schemas.microsoft.com/office/drawing/2014/main" id="{0A1B3534-0EF1-487F-8F47-890D485431D6}"/>
                </a:ext>
              </a:extLst>
            </p:cNvPr>
            <p:cNvSpPr>
              <a:spLocks noChangeShapeType="1"/>
            </p:cNvSpPr>
            <p:nvPr/>
          </p:nvSpPr>
          <p:spPr bwMode="auto">
            <a:xfrm>
              <a:off x="5204" y="262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0" name="Line 90">
              <a:extLst>
                <a:ext uri="{FF2B5EF4-FFF2-40B4-BE49-F238E27FC236}">
                  <a16:creationId xmlns:a16="http://schemas.microsoft.com/office/drawing/2014/main" id="{5888944C-F5D7-46BE-AD60-6416703125F2}"/>
                </a:ext>
              </a:extLst>
            </p:cNvPr>
            <p:cNvSpPr>
              <a:spLocks noChangeShapeType="1"/>
            </p:cNvSpPr>
            <p:nvPr/>
          </p:nvSpPr>
          <p:spPr bwMode="auto">
            <a:xfrm>
              <a:off x="5204" y="2589"/>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1" name="Line 91">
              <a:extLst>
                <a:ext uri="{FF2B5EF4-FFF2-40B4-BE49-F238E27FC236}">
                  <a16:creationId xmlns:a16="http://schemas.microsoft.com/office/drawing/2014/main" id="{1A5D5F20-9914-445A-AEAC-57431E423AA9}"/>
                </a:ext>
              </a:extLst>
            </p:cNvPr>
            <p:cNvSpPr>
              <a:spLocks noChangeShapeType="1"/>
            </p:cNvSpPr>
            <p:nvPr/>
          </p:nvSpPr>
          <p:spPr bwMode="auto">
            <a:xfrm>
              <a:off x="5186" y="255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2" name="Line 92">
              <a:extLst>
                <a:ext uri="{FF2B5EF4-FFF2-40B4-BE49-F238E27FC236}">
                  <a16:creationId xmlns:a16="http://schemas.microsoft.com/office/drawing/2014/main" id="{92624F14-B528-46A9-9964-A1459ECDBCF8}"/>
                </a:ext>
              </a:extLst>
            </p:cNvPr>
            <p:cNvSpPr>
              <a:spLocks noChangeShapeType="1"/>
            </p:cNvSpPr>
            <p:nvPr/>
          </p:nvSpPr>
          <p:spPr bwMode="auto">
            <a:xfrm>
              <a:off x="5204" y="2513"/>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3" name="Line 93">
              <a:extLst>
                <a:ext uri="{FF2B5EF4-FFF2-40B4-BE49-F238E27FC236}">
                  <a16:creationId xmlns:a16="http://schemas.microsoft.com/office/drawing/2014/main" id="{B00A9C4A-E102-43FF-8CBD-75A851188482}"/>
                </a:ext>
              </a:extLst>
            </p:cNvPr>
            <p:cNvSpPr>
              <a:spLocks noChangeShapeType="1"/>
            </p:cNvSpPr>
            <p:nvPr/>
          </p:nvSpPr>
          <p:spPr bwMode="auto">
            <a:xfrm>
              <a:off x="5204" y="247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4" name="Line 94">
              <a:extLst>
                <a:ext uri="{FF2B5EF4-FFF2-40B4-BE49-F238E27FC236}">
                  <a16:creationId xmlns:a16="http://schemas.microsoft.com/office/drawing/2014/main" id="{3D21E3F1-BCA8-49BF-87F4-D1ADF7CCD603}"/>
                </a:ext>
              </a:extLst>
            </p:cNvPr>
            <p:cNvSpPr>
              <a:spLocks noChangeShapeType="1"/>
            </p:cNvSpPr>
            <p:nvPr/>
          </p:nvSpPr>
          <p:spPr bwMode="auto">
            <a:xfrm>
              <a:off x="5204" y="243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5" name="Line 95">
              <a:extLst>
                <a:ext uri="{FF2B5EF4-FFF2-40B4-BE49-F238E27FC236}">
                  <a16:creationId xmlns:a16="http://schemas.microsoft.com/office/drawing/2014/main" id="{8D738260-B182-4875-B070-779AE03EC982}"/>
                </a:ext>
              </a:extLst>
            </p:cNvPr>
            <p:cNvSpPr>
              <a:spLocks noChangeShapeType="1"/>
            </p:cNvSpPr>
            <p:nvPr/>
          </p:nvSpPr>
          <p:spPr bwMode="auto">
            <a:xfrm>
              <a:off x="5204" y="2397"/>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6" name="Line 96">
              <a:extLst>
                <a:ext uri="{FF2B5EF4-FFF2-40B4-BE49-F238E27FC236}">
                  <a16:creationId xmlns:a16="http://schemas.microsoft.com/office/drawing/2014/main" id="{DBF3D487-02BE-491C-A507-80D6E41E6D65}"/>
                </a:ext>
              </a:extLst>
            </p:cNvPr>
            <p:cNvSpPr>
              <a:spLocks noChangeShapeType="1"/>
            </p:cNvSpPr>
            <p:nvPr/>
          </p:nvSpPr>
          <p:spPr bwMode="auto">
            <a:xfrm>
              <a:off x="5186" y="235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67" name="Oval 97">
              <a:extLst>
                <a:ext uri="{FF2B5EF4-FFF2-40B4-BE49-F238E27FC236}">
                  <a16:creationId xmlns:a16="http://schemas.microsoft.com/office/drawing/2014/main" id="{9CFE9F70-1CD6-4C6B-BAFD-7D116372C253}"/>
                </a:ext>
              </a:extLst>
            </p:cNvPr>
            <p:cNvSpPr>
              <a:spLocks noChangeArrowheads="1"/>
            </p:cNvSpPr>
            <p:nvPr/>
          </p:nvSpPr>
          <p:spPr bwMode="auto">
            <a:xfrm>
              <a:off x="5136" y="2949"/>
              <a:ext cx="144" cy="154"/>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grpSp>
        <p:nvGrpSpPr>
          <p:cNvPr id="8" name="Group 98">
            <a:extLst>
              <a:ext uri="{FF2B5EF4-FFF2-40B4-BE49-F238E27FC236}">
                <a16:creationId xmlns:a16="http://schemas.microsoft.com/office/drawing/2014/main" id="{FB09179E-5F68-483F-9DD0-0B863F922F91}"/>
              </a:ext>
            </a:extLst>
          </p:cNvPr>
          <p:cNvGrpSpPr>
            <a:grpSpLocks/>
          </p:cNvGrpSpPr>
          <p:nvPr/>
        </p:nvGrpSpPr>
        <p:grpSpPr bwMode="auto">
          <a:xfrm>
            <a:off x="3733800" y="3200400"/>
            <a:ext cx="228600" cy="1066800"/>
            <a:chOff x="3936" y="3072"/>
            <a:chExt cx="144" cy="672"/>
          </a:xfrm>
        </p:grpSpPr>
        <p:sp>
          <p:nvSpPr>
            <p:cNvPr id="32830" name="Rectangle 99">
              <a:extLst>
                <a:ext uri="{FF2B5EF4-FFF2-40B4-BE49-F238E27FC236}">
                  <a16:creationId xmlns:a16="http://schemas.microsoft.com/office/drawing/2014/main" id="{E4135F19-54F2-4AB5-ABAC-71643E4F89EE}"/>
                </a:ext>
              </a:extLst>
            </p:cNvPr>
            <p:cNvSpPr>
              <a:spLocks noChangeArrowheads="1"/>
            </p:cNvSpPr>
            <p:nvPr/>
          </p:nvSpPr>
          <p:spPr bwMode="auto">
            <a:xfrm>
              <a:off x="3990" y="3072"/>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31" name="Oval 100">
              <a:extLst>
                <a:ext uri="{FF2B5EF4-FFF2-40B4-BE49-F238E27FC236}">
                  <a16:creationId xmlns:a16="http://schemas.microsoft.com/office/drawing/2014/main" id="{46D44C59-DF21-486B-A7E5-52E6DB650F4C}"/>
                </a:ext>
              </a:extLst>
            </p:cNvPr>
            <p:cNvSpPr>
              <a:spLocks noChangeArrowheads="1"/>
            </p:cNvSpPr>
            <p:nvPr/>
          </p:nvSpPr>
          <p:spPr bwMode="auto">
            <a:xfrm>
              <a:off x="3936" y="3610"/>
              <a:ext cx="144" cy="134"/>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32" name="Rectangle 101">
              <a:extLst>
                <a:ext uri="{FF2B5EF4-FFF2-40B4-BE49-F238E27FC236}">
                  <a16:creationId xmlns:a16="http://schemas.microsoft.com/office/drawing/2014/main" id="{9C9F4B39-B422-4042-9F72-EE63C8C79FE3}"/>
                </a:ext>
              </a:extLst>
            </p:cNvPr>
            <p:cNvSpPr>
              <a:spLocks noChangeArrowheads="1"/>
            </p:cNvSpPr>
            <p:nvPr/>
          </p:nvSpPr>
          <p:spPr bwMode="auto">
            <a:xfrm>
              <a:off x="3990" y="3315"/>
              <a:ext cx="36" cy="295"/>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33" name="Line 102">
              <a:extLst>
                <a:ext uri="{FF2B5EF4-FFF2-40B4-BE49-F238E27FC236}">
                  <a16:creationId xmlns:a16="http://schemas.microsoft.com/office/drawing/2014/main" id="{099D2B93-ED7B-407A-BD61-EAEB92785A20}"/>
                </a:ext>
              </a:extLst>
            </p:cNvPr>
            <p:cNvSpPr>
              <a:spLocks noChangeShapeType="1"/>
            </p:cNvSpPr>
            <p:nvPr/>
          </p:nvSpPr>
          <p:spPr bwMode="auto">
            <a:xfrm>
              <a:off x="3990" y="3597"/>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4" name="Line 103">
              <a:extLst>
                <a:ext uri="{FF2B5EF4-FFF2-40B4-BE49-F238E27FC236}">
                  <a16:creationId xmlns:a16="http://schemas.microsoft.com/office/drawing/2014/main" id="{2B31EB17-C40A-414E-BB26-37862B168A88}"/>
                </a:ext>
              </a:extLst>
            </p:cNvPr>
            <p:cNvSpPr>
              <a:spLocks noChangeShapeType="1"/>
            </p:cNvSpPr>
            <p:nvPr/>
          </p:nvSpPr>
          <p:spPr bwMode="auto">
            <a:xfrm>
              <a:off x="4009" y="35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5" name="Line 104">
              <a:extLst>
                <a:ext uri="{FF2B5EF4-FFF2-40B4-BE49-F238E27FC236}">
                  <a16:creationId xmlns:a16="http://schemas.microsoft.com/office/drawing/2014/main" id="{3373BB2E-8977-451F-90BE-CD0084D3426C}"/>
                </a:ext>
              </a:extLst>
            </p:cNvPr>
            <p:cNvSpPr>
              <a:spLocks noChangeShapeType="1"/>
            </p:cNvSpPr>
            <p:nvPr/>
          </p:nvSpPr>
          <p:spPr bwMode="auto">
            <a:xfrm>
              <a:off x="4009" y="353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6" name="Line 105">
              <a:extLst>
                <a:ext uri="{FF2B5EF4-FFF2-40B4-BE49-F238E27FC236}">
                  <a16:creationId xmlns:a16="http://schemas.microsoft.com/office/drawing/2014/main" id="{3F6D1287-C081-4700-9278-35C7042D3A5B}"/>
                </a:ext>
              </a:extLst>
            </p:cNvPr>
            <p:cNvSpPr>
              <a:spLocks noChangeShapeType="1"/>
            </p:cNvSpPr>
            <p:nvPr/>
          </p:nvSpPr>
          <p:spPr bwMode="auto">
            <a:xfrm>
              <a:off x="4009" y="3496"/>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7" name="Line 106">
              <a:extLst>
                <a:ext uri="{FF2B5EF4-FFF2-40B4-BE49-F238E27FC236}">
                  <a16:creationId xmlns:a16="http://schemas.microsoft.com/office/drawing/2014/main" id="{3D7538D4-D540-4EA6-B977-8EECE4A51154}"/>
                </a:ext>
              </a:extLst>
            </p:cNvPr>
            <p:cNvSpPr>
              <a:spLocks noChangeShapeType="1"/>
            </p:cNvSpPr>
            <p:nvPr/>
          </p:nvSpPr>
          <p:spPr bwMode="auto">
            <a:xfrm>
              <a:off x="4009" y="34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8" name="Line 107">
              <a:extLst>
                <a:ext uri="{FF2B5EF4-FFF2-40B4-BE49-F238E27FC236}">
                  <a16:creationId xmlns:a16="http://schemas.microsoft.com/office/drawing/2014/main" id="{727761E9-660E-4CB8-8637-7374EE841E0A}"/>
                </a:ext>
              </a:extLst>
            </p:cNvPr>
            <p:cNvSpPr>
              <a:spLocks noChangeShapeType="1"/>
            </p:cNvSpPr>
            <p:nvPr/>
          </p:nvSpPr>
          <p:spPr bwMode="auto">
            <a:xfrm>
              <a:off x="3990" y="342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39" name="Line 108">
              <a:extLst>
                <a:ext uri="{FF2B5EF4-FFF2-40B4-BE49-F238E27FC236}">
                  <a16:creationId xmlns:a16="http://schemas.microsoft.com/office/drawing/2014/main" id="{5E447853-4A24-46DF-91F5-4E6D832A06D5}"/>
                </a:ext>
              </a:extLst>
            </p:cNvPr>
            <p:cNvSpPr>
              <a:spLocks noChangeShapeType="1"/>
            </p:cNvSpPr>
            <p:nvPr/>
          </p:nvSpPr>
          <p:spPr bwMode="auto">
            <a:xfrm>
              <a:off x="4009" y="340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0" name="Line 109">
              <a:extLst>
                <a:ext uri="{FF2B5EF4-FFF2-40B4-BE49-F238E27FC236}">
                  <a16:creationId xmlns:a16="http://schemas.microsoft.com/office/drawing/2014/main" id="{3695CB19-F19E-429A-985E-2D00592F3ED1}"/>
                </a:ext>
              </a:extLst>
            </p:cNvPr>
            <p:cNvSpPr>
              <a:spLocks noChangeShapeType="1"/>
            </p:cNvSpPr>
            <p:nvPr/>
          </p:nvSpPr>
          <p:spPr bwMode="auto">
            <a:xfrm>
              <a:off x="4009" y="3362"/>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1" name="Line 110">
              <a:extLst>
                <a:ext uri="{FF2B5EF4-FFF2-40B4-BE49-F238E27FC236}">
                  <a16:creationId xmlns:a16="http://schemas.microsoft.com/office/drawing/2014/main" id="{7FF9D094-4401-4AE8-A7D5-A802A606A2D9}"/>
                </a:ext>
              </a:extLst>
            </p:cNvPr>
            <p:cNvSpPr>
              <a:spLocks noChangeShapeType="1"/>
            </p:cNvSpPr>
            <p:nvPr/>
          </p:nvSpPr>
          <p:spPr bwMode="auto">
            <a:xfrm>
              <a:off x="4009" y="332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2" name="Line 111">
              <a:extLst>
                <a:ext uri="{FF2B5EF4-FFF2-40B4-BE49-F238E27FC236}">
                  <a16:creationId xmlns:a16="http://schemas.microsoft.com/office/drawing/2014/main" id="{D27516D9-7DD5-49C5-A537-22303FD8A94B}"/>
                </a:ext>
              </a:extLst>
            </p:cNvPr>
            <p:cNvSpPr>
              <a:spLocks noChangeShapeType="1"/>
            </p:cNvSpPr>
            <p:nvPr/>
          </p:nvSpPr>
          <p:spPr bwMode="auto">
            <a:xfrm>
              <a:off x="4009" y="3295"/>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3" name="Line 112">
              <a:extLst>
                <a:ext uri="{FF2B5EF4-FFF2-40B4-BE49-F238E27FC236}">
                  <a16:creationId xmlns:a16="http://schemas.microsoft.com/office/drawing/2014/main" id="{6CA42457-1F16-4662-8B6A-D606BCD0A3F7}"/>
                </a:ext>
              </a:extLst>
            </p:cNvPr>
            <p:cNvSpPr>
              <a:spLocks noChangeShapeType="1"/>
            </p:cNvSpPr>
            <p:nvPr/>
          </p:nvSpPr>
          <p:spPr bwMode="auto">
            <a:xfrm>
              <a:off x="3990" y="326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4" name="Line 113">
              <a:extLst>
                <a:ext uri="{FF2B5EF4-FFF2-40B4-BE49-F238E27FC236}">
                  <a16:creationId xmlns:a16="http://schemas.microsoft.com/office/drawing/2014/main" id="{F6017B33-2F8D-4EC5-B5D4-C5AF54AD82F6}"/>
                </a:ext>
              </a:extLst>
            </p:cNvPr>
            <p:cNvSpPr>
              <a:spLocks noChangeShapeType="1"/>
            </p:cNvSpPr>
            <p:nvPr/>
          </p:nvSpPr>
          <p:spPr bwMode="auto">
            <a:xfrm>
              <a:off x="4009" y="32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5" name="Line 114">
              <a:extLst>
                <a:ext uri="{FF2B5EF4-FFF2-40B4-BE49-F238E27FC236}">
                  <a16:creationId xmlns:a16="http://schemas.microsoft.com/office/drawing/2014/main" id="{46B12CD5-9AF8-4FF2-B4CF-1A3FB16FDE60}"/>
                </a:ext>
              </a:extLst>
            </p:cNvPr>
            <p:cNvSpPr>
              <a:spLocks noChangeShapeType="1"/>
            </p:cNvSpPr>
            <p:nvPr/>
          </p:nvSpPr>
          <p:spPr bwMode="auto">
            <a:xfrm>
              <a:off x="4009" y="3194"/>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6" name="Line 115">
              <a:extLst>
                <a:ext uri="{FF2B5EF4-FFF2-40B4-BE49-F238E27FC236}">
                  <a16:creationId xmlns:a16="http://schemas.microsoft.com/office/drawing/2014/main" id="{2F92EC19-1357-4E6C-A170-99AB50432568}"/>
                </a:ext>
              </a:extLst>
            </p:cNvPr>
            <p:cNvSpPr>
              <a:spLocks noChangeShapeType="1"/>
            </p:cNvSpPr>
            <p:nvPr/>
          </p:nvSpPr>
          <p:spPr bwMode="auto">
            <a:xfrm>
              <a:off x="4009" y="316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7" name="Line 116">
              <a:extLst>
                <a:ext uri="{FF2B5EF4-FFF2-40B4-BE49-F238E27FC236}">
                  <a16:creationId xmlns:a16="http://schemas.microsoft.com/office/drawing/2014/main" id="{209A8A0D-8C5A-482D-B998-A38E4A7D6618}"/>
                </a:ext>
              </a:extLst>
            </p:cNvPr>
            <p:cNvSpPr>
              <a:spLocks noChangeShapeType="1"/>
            </p:cNvSpPr>
            <p:nvPr/>
          </p:nvSpPr>
          <p:spPr bwMode="auto">
            <a:xfrm>
              <a:off x="4009" y="31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48" name="Line 117">
              <a:extLst>
                <a:ext uri="{FF2B5EF4-FFF2-40B4-BE49-F238E27FC236}">
                  <a16:creationId xmlns:a16="http://schemas.microsoft.com/office/drawing/2014/main" id="{2B07003C-893F-47C8-96C8-E8B91C569758}"/>
                </a:ext>
              </a:extLst>
            </p:cNvPr>
            <p:cNvSpPr>
              <a:spLocks noChangeShapeType="1"/>
            </p:cNvSpPr>
            <p:nvPr/>
          </p:nvSpPr>
          <p:spPr bwMode="auto">
            <a:xfrm>
              <a:off x="3990" y="309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9" name="Group 118">
            <a:extLst>
              <a:ext uri="{FF2B5EF4-FFF2-40B4-BE49-F238E27FC236}">
                <a16:creationId xmlns:a16="http://schemas.microsoft.com/office/drawing/2014/main" id="{DB40C0B1-7482-4834-9212-50B966284463}"/>
              </a:ext>
            </a:extLst>
          </p:cNvPr>
          <p:cNvGrpSpPr>
            <a:grpSpLocks/>
          </p:cNvGrpSpPr>
          <p:nvPr/>
        </p:nvGrpSpPr>
        <p:grpSpPr bwMode="auto">
          <a:xfrm>
            <a:off x="3733800" y="3200400"/>
            <a:ext cx="228600" cy="1066800"/>
            <a:chOff x="4320" y="3072"/>
            <a:chExt cx="144" cy="672"/>
          </a:xfrm>
        </p:grpSpPr>
        <p:sp>
          <p:nvSpPr>
            <p:cNvPr id="32811" name="Rectangle 119">
              <a:extLst>
                <a:ext uri="{FF2B5EF4-FFF2-40B4-BE49-F238E27FC236}">
                  <a16:creationId xmlns:a16="http://schemas.microsoft.com/office/drawing/2014/main" id="{D7D2FB5C-2C9D-4397-8BC4-1BB7E63649F7}"/>
                </a:ext>
              </a:extLst>
            </p:cNvPr>
            <p:cNvSpPr>
              <a:spLocks noChangeArrowheads="1"/>
            </p:cNvSpPr>
            <p:nvPr/>
          </p:nvSpPr>
          <p:spPr bwMode="auto">
            <a:xfrm>
              <a:off x="4374" y="3072"/>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12" name="Oval 120">
              <a:extLst>
                <a:ext uri="{FF2B5EF4-FFF2-40B4-BE49-F238E27FC236}">
                  <a16:creationId xmlns:a16="http://schemas.microsoft.com/office/drawing/2014/main" id="{6016916B-DD6C-49BE-A364-63A627F99D2B}"/>
                </a:ext>
              </a:extLst>
            </p:cNvPr>
            <p:cNvSpPr>
              <a:spLocks noChangeArrowheads="1"/>
            </p:cNvSpPr>
            <p:nvPr/>
          </p:nvSpPr>
          <p:spPr bwMode="auto">
            <a:xfrm>
              <a:off x="4320" y="3610"/>
              <a:ext cx="144" cy="134"/>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13" name="Rectangle 121">
              <a:extLst>
                <a:ext uri="{FF2B5EF4-FFF2-40B4-BE49-F238E27FC236}">
                  <a16:creationId xmlns:a16="http://schemas.microsoft.com/office/drawing/2014/main" id="{1808EC3A-CD0B-4FA5-99EB-980ECE02F803}"/>
                </a:ext>
              </a:extLst>
            </p:cNvPr>
            <p:cNvSpPr>
              <a:spLocks noChangeArrowheads="1"/>
            </p:cNvSpPr>
            <p:nvPr/>
          </p:nvSpPr>
          <p:spPr bwMode="auto">
            <a:xfrm>
              <a:off x="4374" y="3246"/>
              <a:ext cx="36" cy="363"/>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814" name="Line 122">
              <a:extLst>
                <a:ext uri="{FF2B5EF4-FFF2-40B4-BE49-F238E27FC236}">
                  <a16:creationId xmlns:a16="http://schemas.microsoft.com/office/drawing/2014/main" id="{4D3816B9-96E6-49C3-86B6-7C557F04E9CE}"/>
                </a:ext>
              </a:extLst>
            </p:cNvPr>
            <p:cNvSpPr>
              <a:spLocks noChangeShapeType="1"/>
            </p:cNvSpPr>
            <p:nvPr/>
          </p:nvSpPr>
          <p:spPr bwMode="auto">
            <a:xfrm>
              <a:off x="4374" y="3597"/>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5" name="Line 123">
              <a:extLst>
                <a:ext uri="{FF2B5EF4-FFF2-40B4-BE49-F238E27FC236}">
                  <a16:creationId xmlns:a16="http://schemas.microsoft.com/office/drawing/2014/main" id="{437DA617-F0EC-4BD1-BD1B-AB1EED6CE872}"/>
                </a:ext>
              </a:extLst>
            </p:cNvPr>
            <p:cNvSpPr>
              <a:spLocks noChangeShapeType="1"/>
            </p:cNvSpPr>
            <p:nvPr/>
          </p:nvSpPr>
          <p:spPr bwMode="auto">
            <a:xfrm>
              <a:off x="4393" y="35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6" name="Line 124">
              <a:extLst>
                <a:ext uri="{FF2B5EF4-FFF2-40B4-BE49-F238E27FC236}">
                  <a16:creationId xmlns:a16="http://schemas.microsoft.com/office/drawing/2014/main" id="{A32EA37C-B02E-4548-BD84-B0F09E54C5EE}"/>
                </a:ext>
              </a:extLst>
            </p:cNvPr>
            <p:cNvSpPr>
              <a:spLocks noChangeShapeType="1"/>
            </p:cNvSpPr>
            <p:nvPr/>
          </p:nvSpPr>
          <p:spPr bwMode="auto">
            <a:xfrm>
              <a:off x="4393" y="353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7" name="Line 125">
              <a:extLst>
                <a:ext uri="{FF2B5EF4-FFF2-40B4-BE49-F238E27FC236}">
                  <a16:creationId xmlns:a16="http://schemas.microsoft.com/office/drawing/2014/main" id="{EC4E9E0B-DA68-485A-9975-629BB93D0457}"/>
                </a:ext>
              </a:extLst>
            </p:cNvPr>
            <p:cNvSpPr>
              <a:spLocks noChangeShapeType="1"/>
            </p:cNvSpPr>
            <p:nvPr/>
          </p:nvSpPr>
          <p:spPr bwMode="auto">
            <a:xfrm>
              <a:off x="4393" y="3496"/>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8" name="Line 126">
              <a:extLst>
                <a:ext uri="{FF2B5EF4-FFF2-40B4-BE49-F238E27FC236}">
                  <a16:creationId xmlns:a16="http://schemas.microsoft.com/office/drawing/2014/main" id="{3AFD969F-88F9-4231-A1B9-66402C0E1012}"/>
                </a:ext>
              </a:extLst>
            </p:cNvPr>
            <p:cNvSpPr>
              <a:spLocks noChangeShapeType="1"/>
            </p:cNvSpPr>
            <p:nvPr/>
          </p:nvSpPr>
          <p:spPr bwMode="auto">
            <a:xfrm>
              <a:off x="4393" y="3463"/>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9" name="Line 127">
              <a:extLst>
                <a:ext uri="{FF2B5EF4-FFF2-40B4-BE49-F238E27FC236}">
                  <a16:creationId xmlns:a16="http://schemas.microsoft.com/office/drawing/2014/main" id="{452B0A12-4B33-4CC0-A4BB-9D1C36DFF9B3}"/>
                </a:ext>
              </a:extLst>
            </p:cNvPr>
            <p:cNvSpPr>
              <a:spLocks noChangeShapeType="1"/>
            </p:cNvSpPr>
            <p:nvPr/>
          </p:nvSpPr>
          <p:spPr bwMode="auto">
            <a:xfrm>
              <a:off x="4374" y="342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0" name="Line 128">
              <a:extLst>
                <a:ext uri="{FF2B5EF4-FFF2-40B4-BE49-F238E27FC236}">
                  <a16:creationId xmlns:a16="http://schemas.microsoft.com/office/drawing/2014/main" id="{227AF3BB-BA02-447A-B876-4466B885DA20}"/>
                </a:ext>
              </a:extLst>
            </p:cNvPr>
            <p:cNvSpPr>
              <a:spLocks noChangeShapeType="1"/>
            </p:cNvSpPr>
            <p:nvPr/>
          </p:nvSpPr>
          <p:spPr bwMode="auto">
            <a:xfrm>
              <a:off x="4393" y="340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1" name="Line 129">
              <a:extLst>
                <a:ext uri="{FF2B5EF4-FFF2-40B4-BE49-F238E27FC236}">
                  <a16:creationId xmlns:a16="http://schemas.microsoft.com/office/drawing/2014/main" id="{328122B7-99D2-4381-9964-02397D6E5F9D}"/>
                </a:ext>
              </a:extLst>
            </p:cNvPr>
            <p:cNvSpPr>
              <a:spLocks noChangeShapeType="1"/>
            </p:cNvSpPr>
            <p:nvPr/>
          </p:nvSpPr>
          <p:spPr bwMode="auto">
            <a:xfrm>
              <a:off x="4393" y="3362"/>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2" name="Line 130">
              <a:extLst>
                <a:ext uri="{FF2B5EF4-FFF2-40B4-BE49-F238E27FC236}">
                  <a16:creationId xmlns:a16="http://schemas.microsoft.com/office/drawing/2014/main" id="{1253B435-DE5E-4444-863A-A5D0A71E1C4B}"/>
                </a:ext>
              </a:extLst>
            </p:cNvPr>
            <p:cNvSpPr>
              <a:spLocks noChangeShapeType="1"/>
            </p:cNvSpPr>
            <p:nvPr/>
          </p:nvSpPr>
          <p:spPr bwMode="auto">
            <a:xfrm>
              <a:off x="4393" y="3328"/>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3" name="Line 131">
              <a:extLst>
                <a:ext uri="{FF2B5EF4-FFF2-40B4-BE49-F238E27FC236}">
                  <a16:creationId xmlns:a16="http://schemas.microsoft.com/office/drawing/2014/main" id="{BD64D5A0-E6B3-4064-A577-571EEA7ACBFE}"/>
                </a:ext>
              </a:extLst>
            </p:cNvPr>
            <p:cNvSpPr>
              <a:spLocks noChangeShapeType="1"/>
            </p:cNvSpPr>
            <p:nvPr/>
          </p:nvSpPr>
          <p:spPr bwMode="auto">
            <a:xfrm>
              <a:off x="4393" y="3295"/>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4" name="Line 132">
              <a:extLst>
                <a:ext uri="{FF2B5EF4-FFF2-40B4-BE49-F238E27FC236}">
                  <a16:creationId xmlns:a16="http://schemas.microsoft.com/office/drawing/2014/main" id="{0B08F55B-A156-4981-970E-68F80AF169B4}"/>
                </a:ext>
              </a:extLst>
            </p:cNvPr>
            <p:cNvSpPr>
              <a:spLocks noChangeShapeType="1"/>
            </p:cNvSpPr>
            <p:nvPr/>
          </p:nvSpPr>
          <p:spPr bwMode="auto">
            <a:xfrm>
              <a:off x="4374" y="326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5" name="Line 133">
              <a:extLst>
                <a:ext uri="{FF2B5EF4-FFF2-40B4-BE49-F238E27FC236}">
                  <a16:creationId xmlns:a16="http://schemas.microsoft.com/office/drawing/2014/main" id="{89552486-F79D-4E5A-A619-F581E853D579}"/>
                </a:ext>
              </a:extLst>
            </p:cNvPr>
            <p:cNvSpPr>
              <a:spLocks noChangeShapeType="1"/>
            </p:cNvSpPr>
            <p:nvPr/>
          </p:nvSpPr>
          <p:spPr bwMode="auto">
            <a:xfrm>
              <a:off x="4393" y="32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6" name="Line 134">
              <a:extLst>
                <a:ext uri="{FF2B5EF4-FFF2-40B4-BE49-F238E27FC236}">
                  <a16:creationId xmlns:a16="http://schemas.microsoft.com/office/drawing/2014/main" id="{4E664D73-8E25-4668-80AD-80FB09ADE27F}"/>
                </a:ext>
              </a:extLst>
            </p:cNvPr>
            <p:cNvSpPr>
              <a:spLocks noChangeShapeType="1"/>
            </p:cNvSpPr>
            <p:nvPr/>
          </p:nvSpPr>
          <p:spPr bwMode="auto">
            <a:xfrm>
              <a:off x="4393" y="3194"/>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7" name="Line 135">
              <a:extLst>
                <a:ext uri="{FF2B5EF4-FFF2-40B4-BE49-F238E27FC236}">
                  <a16:creationId xmlns:a16="http://schemas.microsoft.com/office/drawing/2014/main" id="{41333A8B-EE48-4794-88E1-8B66C265EDD0}"/>
                </a:ext>
              </a:extLst>
            </p:cNvPr>
            <p:cNvSpPr>
              <a:spLocks noChangeShapeType="1"/>
            </p:cNvSpPr>
            <p:nvPr/>
          </p:nvSpPr>
          <p:spPr bwMode="auto">
            <a:xfrm>
              <a:off x="4393" y="3160"/>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8" name="Line 136">
              <a:extLst>
                <a:ext uri="{FF2B5EF4-FFF2-40B4-BE49-F238E27FC236}">
                  <a16:creationId xmlns:a16="http://schemas.microsoft.com/office/drawing/2014/main" id="{1F04CFA2-91D8-4E05-81E9-BCA7830939BF}"/>
                </a:ext>
              </a:extLst>
            </p:cNvPr>
            <p:cNvSpPr>
              <a:spLocks noChangeShapeType="1"/>
            </p:cNvSpPr>
            <p:nvPr/>
          </p:nvSpPr>
          <p:spPr bwMode="auto">
            <a:xfrm>
              <a:off x="4393" y="3127"/>
              <a:ext cx="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29" name="Line 137">
              <a:extLst>
                <a:ext uri="{FF2B5EF4-FFF2-40B4-BE49-F238E27FC236}">
                  <a16:creationId xmlns:a16="http://schemas.microsoft.com/office/drawing/2014/main" id="{10804A5C-79FE-4293-A83D-EAAC6786DE65}"/>
                </a:ext>
              </a:extLst>
            </p:cNvPr>
            <p:cNvSpPr>
              <a:spLocks noChangeShapeType="1"/>
            </p:cNvSpPr>
            <p:nvPr/>
          </p:nvSpPr>
          <p:spPr bwMode="auto">
            <a:xfrm>
              <a:off x="4374" y="309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0" name="Group 138">
            <a:extLst>
              <a:ext uri="{FF2B5EF4-FFF2-40B4-BE49-F238E27FC236}">
                <a16:creationId xmlns:a16="http://schemas.microsoft.com/office/drawing/2014/main" id="{15FB0017-8A23-4EA5-B5F8-A4DA542B6AC4}"/>
              </a:ext>
            </a:extLst>
          </p:cNvPr>
          <p:cNvGrpSpPr>
            <a:grpSpLocks/>
          </p:cNvGrpSpPr>
          <p:nvPr/>
        </p:nvGrpSpPr>
        <p:grpSpPr bwMode="auto">
          <a:xfrm>
            <a:off x="3733800" y="3200400"/>
            <a:ext cx="228600" cy="1066800"/>
            <a:chOff x="3552" y="3072"/>
            <a:chExt cx="144" cy="672"/>
          </a:xfrm>
        </p:grpSpPr>
        <p:sp>
          <p:nvSpPr>
            <p:cNvPr id="32792" name="Rectangle 139">
              <a:extLst>
                <a:ext uri="{FF2B5EF4-FFF2-40B4-BE49-F238E27FC236}">
                  <a16:creationId xmlns:a16="http://schemas.microsoft.com/office/drawing/2014/main" id="{D9228D87-6FFF-4601-B382-BDAC45ACBD19}"/>
                </a:ext>
              </a:extLst>
            </p:cNvPr>
            <p:cNvSpPr>
              <a:spLocks noChangeArrowheads="1"/>
            </p:cNvSpPr>
            <p:nvPr/>
          </p:nvSpPr>
          <p:spPr bwMode="auto">
            <a:xfrm>
              <a:off x="3602" y="3072"/>
              <a:ext cx="36" cy="571"/>
            </a:xfrm>
            <a:prstGeom prst="rect">
              <a:avLst/>
            </a:prstGeom>
            <a:solidFill>
              <a:schemeClr val="bg1"/>
            </a:solidFill>
            <a:ln w="19050">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793" name="Rectangle 140">
              <a:extLst>
                <a:ext uri="{FF2B5EF4-FFF2-40B4-BE49-F238E27FC236}">
                  <a16:creationId xmlns:a16="http://schemas.microsoft.com/office/drawing/2014/main" id="{E665DFB9-B4B7-468B-875B-5DF2A9C6FDB2}"/>
                </a:ext>
              </a:extLst>
            </p:cNvPr>
            <p:cNvSpPr>
              <a:spLocks noChangeArrowheads="1"/>
            </p:cNvSpPr>
            <p:nvPr/>
          </p:nvSpPr>
          <p:spPr bwMode="auto">
            <a:xfrm>
              <a:off x="3602" y="3417"/>
              <a:ext cx="36" cy="190"/>
            </a:xfrm>
            <a:prstGeom prst="rect">
              <a:avLst/>
            </a:prstGeom>
            <a:solidFill>
              <a:srgbClr val="0000FF"/>
            </a:solidFill>
            <a:ln w="9525">
              <a:solidFill>
                <a:schemeClr val="tx1"/>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32794" name="Line 141">
              <a:extLst>
                <a:ext uri="{FF2B5EF4-FFF2-40B4-BE49-F238E27FC236}">
                  <a16:creationId xmlns:a16="http://schemas.microsoft.com/office/drawing/2014/main" id="{7049A6FC-ADCD-43B6-8F1D-09796E551013}"/>
                </a:ext>
              </a:extLst>
            </p:cNvPr>
            <p:cNvSpPr>
              <a:spLocks noChangeShapeType="1"/>
            </p:cNvSpPr>
            <p:nvPr/>
          </p:nvSpPr>
          <p:spPr bwMode="auto">
            <a:xfrm>
              <a:off x="3602" y="3597"/>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5" name="Line 142">
              <a:extLst>
                <a:ext uri="{FF2B5EF4-FFF2-40B4-BE49-F238E27FC236}">
                  <a16:creationId xmlns:a16="http://schemas.microsoft.com/office/drawing/2014/main" id="{675D8973-0583-496C-A21F-7E95C68C6D4A}"/>
                </a:ext>
              </a:extLst>
            </p:cNvPr>
            <p:cNvSpPr>
              <a:spLocks noChangeShapeType="1"/>
            </p:cNvSpPr>
            <p:nvPr/>
          </p:nvSpPr>
          <p:spPr bwMode="auto">
            <a:xfrm>
              <a:off x="3620" y="356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6" name="Line 143">
              <a:extLst>
                <a:ext uri="{FF2B5EF4-FFF2-40B4-BE49-F238E27FC236}">
                  <a16:creationId xmlns:a16="http://schemas.microsoft.com/office/drawing/2014/main" id="{AB8DD17F-1637-42A5-A9FC-E45F6878E1CB}"/>
                </a:ext>
              </a:extLst>
            </p:cNvPr>
            <p:cNvSpPr>
              <a:spLocks noChangeShapeType="1"/>
            </p:cNvSpPr>
            <p:nvPr/>
          </p:nvSpPr>
          <p:spPr bwMode="auto">
            <a:xfrm>
              <a:off x="3620" y="353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7" name="Line 144">
              <a:extLst>
                <a:ext uri="{FF2B5EF4-FFF2-40B4-BE49-F238E27FC236}">
                  <a16:creationId xmlns:a16="http://schemas.microsoft.com/office/drawing/2014/main" id="{8799D32B-4695-4D89-8D0C-F29C38E2065D}"/>
                </a:ext>
              </a:extLst>
            </p:cNvPr>
            <p:cNvSpPr>
              <a:spLocks noChangeShapeType="1"/>
            </p:cNvSpPr>
            <p:nvPr/>
          </p:nvSpPr>
          <p:spPr bwMode="auto">
            <a:xfrm>
              <a:off x="3620" y="349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Line 145">
              <a:extLst>
                <a:ext uri="{FF2B5EF4-FFF2-40B4-BE49-F238E27FC236}">
                  <a16:creationId xmlns:a16="http://schemas.microsoft.com/office/drawing/2014/main" id="{6283DD13-1E17-42DE-931E-78D58A39D7BD}"/>
                </a:ext>
              </a:extLst>
            </p:cNvPr>
            <p:cNvSpPr>
              <a:spLocks noChangeShapeType="1"/>
            </p:cNvSpPr>
            <p:nvPr/>
          </p:nvSpPr>
          <p:spPr bwMode="auto">
            <a:xfrm>
              <a:off x="3620" y="346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9" name="Line 146">
              <a:extLst>
                <a:ext uri="{FF2B5EF4-FFF2-40B4-BE49-F238E27FC236}">
                  <a16:creationId xmlns:a16="http://schemas.microsoft.com/office/drawing/2014/main" id="{23D33DF0-3DBD-4F9E-8D45-F625BAC00B21}"/>
                </a:ext>
              </a:extLst>
            </p:cNvPr>
            <p:cNvSpPr>
              <a:spLocks noChangeShapeType="1"/>
            </p:cNvSpPr>
            <p:nvPr/>
          </p:nvSpPr>
          <p:spPr bwMode="auto">
            <a:xfrm>
              <a:off x="3602" y="3429"/>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0" name="Line 147">
              <a:extLst>
                <a:ext uri="{FF2B5EF4-FFF2-40B4-BE49-F238E27FC236}">
                  <a16:creationId xmlns:a16="http://schemas.microsoft.com/office/drawing/2014/main" id="{52829895-DB0F-4FDD-AE04-710BA605CF2C}"/>
                </a:ext>
              </a:extLst>
            </p:cNvPr>
            <p:cNvSpPr>
              <a:spLocks noChangeShapeType="1"/>
            </p:cNvSpPr>
            <p:nvPr/>
          </p:nvSpPr>
          <p:spPr bwMode="auto">
            <a:xfrm>
              <a:off x="3620" y="339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1" name="Line 148">
              <a:extLst>
                <a:ext uri="{FF2B5EF4-FFF2-40B4-BE49-F238E27FC236}">
                  <a16:creationId xmlns:a16="http://schemas.microsoft.com/office/drawing/2014/main" id="{F9D9901E-8A4C-45E2-BD84-14D527E93021}"/>
                </a:ext>
              </a:extLst>
            </p:cNvPr>
            <p:cNvSpPr>
              <a:spLocks noChangeShapeType="1"/>
            </p:cNvSpPr>
            <p:nvPr/>
          </p:nvSpPr>
          <p:spPr bwMode="auto">
            <a:xfrm>
              <a:off x="3620" y="3362"/>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2" name="Line 149">
              <a:extLst>
                <a:ext uri="{FF2B5EF4-FFF2-40B4-BE49-F238E27FC236}">
                  <a16:creationId xmlns:a16="http://schemas.microsoft.com/office/drawing/2014/main" id="{1EE0295B-49A3-4917-A893-A518F80CA22F}"/>
                </a:ext>
              </a:extLst>
            </p:cNvPr>
            <p:cNvSpPr>
              <a:spLocks noChangeShapeType="1"/>
            </p:cNvSpPr>
            <p:nvPr/>
          </p:nvSpPr>
          <p:spPr bwMode="auto">
            <a:xfrm>
              <a:off x="3620" y="332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3" name="Line 150">
              <a:extLst>
                <a:ext uri="{FF2B5EF4-FFF2-40B4-BE49-F238E27FC236}">
                  <a16:creationId xmlns:a16="http://schemas.microsoft.com/office/drawing/2014/main" id="{041943D3-E8B4-4448-977E-BA317CFD793C}"/>
                </a:ext>
              </a:extLst>
            </p:cNvPr>
            <p:cNvSpPr>
              <a:spLocks noChangeShapeType="1"/>
            </p:cNvSpPr>
            <p:nvPr/>
          </p:nvSpPr>
          <p:spPr bwMode="auto">
            <a:xfrm>
              <a:off x="3620" y="329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4" name="Line 151">
              <a:extLst>
                <a:ext uri="{FF2B5EF4-FFF2-40B4-BE49-F238E27FC236}">
                  <a16:creationId xmlns:a16="http://schemas.microsoft.com/office/drawing/2014/main" id="{74EAF4F1-7F03-4F4B-9701-2B68DAC8F360}"/>
                </a:ext>
              </a:extLst>
            </p:cNvPr>
            <p:cNvSpPr>
              <a:spLocks noChangeShapeType="1"/>
            </p:cNvSpPr>
            <p:nvPr/>
          </p:nvSpPr>
          <p:spPr bwMode="auto">
            <a:xfrm>
              <a:off x="3602" y="3261"/>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5" name="Line 152">
              <a:extLst>
                <a:ext uri="{FF2B5EF4-FFF2-40B4-BE49-F238E27FC236}">
                  <a16:creationId xmlns:a16="http://schemas.microsoft.com/office/drawing/2014/main" id="{7DA4A771-BBEC-4C40-9614-172E9FC0C117}"/>
                </a:ext>
              </a:extLst>
            </p:cNvPr>
            <p:cNvSpPr>
              <a:spLocks noChangeShapeType="1"/>
            </p:cNvSpPr>
            <p:nvPr/>
          </p:nvSpPr>
          <p:spPr bwMode="auto">
            <a:xfrm>
              <a:off x="3620" y="3228"/>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6" name="Line 153">
              <a:extLst>
                <a:ext uri="{FF2B5EF4-FFF2-40B4-BE49-F238E27FC236}">
                  <a16:creationId xmlns:a16="http://schemas.microsoft.com/office/drawing/2014/main" id="{9F5DB3BA-6209-40C0-8550-205AB37272FC}"/>
                </a:ext>
              </a:extLst>
            </p:cNvPr>
            <p:cNvSpPr>
              <a:spLocks noChangeShapeType="1"/>
            </p:cNvSpPr>
            <p:nvPr/>
          </p:nvSpPr>
          <p:spPr bwMode="auto">
            <a:xfrm>
              <a:off x="3620" y="3194"/>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7" name="Line 154">
              <a:extLst>
                <a:ext uri="{FF2B5EF4-FFF2-40B4-BE49-F238E27FC236}">
                  <a16:creationId xmlns:a16="http://schemas.microsoft.com/office/drawing/2014/main" id="{E9DDFB44-F494-429A-A7DB-19E9528D17FC}"/>
                </a:ext>
              </a:extLst>
            </p:cNvPr>
            <p:cNvSpPr>
              <a:spLocks noChangeShapeType="1"/>
            </p:cNvSpPr>
            <p:nvPr/>
          </p:nvSpPr>
          <p:spPr bwMode="auto">
            <a:xfrm>
              <a:off x="3620" y="3160"/>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8" name="Line 155">
              <a:extLst>
                <a:ext uri="{FF2B5EF4-FFF2-40B4-BE49-F238E27FC236}">
                  <a16:creationId xmlns:a16="http://schemas.microsoft.com/office/drawing/2014/main" id="{BE1431E7-3E45-4291-96E1-315392D23465}"/>
                </a:ext>
              </a:extLst>
            </p:cNvPr>
            <p:cNvSpPr>
              <a:spLocks noChangeShapeType="1"/>
            </p:cNvSpPr>
            <p:nvPr/>
          </p:nvSpPr>
          <p:spPr bwMode="auto">
            <a:xfrm>
              <a:off x="3620" y="3126"/>
              <a:ext cx="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9" name="Line 156">
              <a:extLst>
                <a:ext uri="{FF2B5EF4-FFF2-40B4-BE49-F238E27FC236}">
                  <a16:creationId xmlns:a16="http://schemas.microsoft.com/office/drawing/2014/main" id="{7C7B00FF-F26C-4FFE-9E92-0DF2E74AC6A9}"/>
                </a:ext>
              </a:extLst>
            </p:cNvPr>
            <p:cNvSpPr>
              <a:spLocks noChangeShapeType="1"/>
            </p:cNvSpPr>
            <p:nvPr/>
          </p:nvSpPr>
          <p:spPr bwMode="auto">
            <a:xfrm>
              <a:off x="3602" y="3093"/>
              <a:ext cx="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10" name="Oval 157">
              <a:extLst>
                <a:ext uri="{FF2B5EF4-FFF2-40B4-BE49-F238E27FC236}">
                  <a16:creationId xmlns:a16="http://schemas.microsoft.com/office/drawing/2014/main" id="{7F40DCE5-2F49-4547-93DE-70DCB237C294}"/>
                </a:ext>
              </a:extLst>
            </p:cNvPr>
            <p:cNvSpPr>
              <a:spLocks noChangeArrowheads="1"/>
            </p:cNvSpPr>
            <p:nvPr/>
          </p:nvSpPr>
          <p:spPr bwMode="auto">
            <a:xfrm>
              <a:off x="3552" y="3609"/>
              <a:ext cx="144" cy="135"/>
            </a:xfrm>
            <a:prstGeom prst="ellipse">
              <a:avLst/>
            </a:prstGeom>
            <a:solidFill>
              <a:srgbClr val="0000FF"/>
            </a:solidFill>
            <a:ln w="19050">
              <a:solidFill>
                <a:schemeClr val="tx1"/>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32790" name="Rectangle 158">
            <a:extLst>
              <a:ext uri="{FF2B5EF4-FFF2-40B4-BE49-F238E27FC236}">
                <a16:creationId xmlns:a16="http://schemas.microsoft.com/office/drawing/2014/main" id="{468E192E-E6FF-463D-9989-1BEE70771DE0}"/>
              </a:ext>
            </a:extLst>
          </p:cNvPr>
          <p:cNvSpPr>
            <a:spLocks noGrp="1" noChangeArrowheads="1"/>
          </p:cNvSpPr>
          <p:nvPr>
            <p:ph type="title"/>
          </p:nvPr>
        </p:nvSpPr>
        <p:spPr>
          <a:xfrm>
            <a:off x="7010401" y="1405620"/>
            <a:ext cx="3653928" cy="730250"/>
          </a:xfrm>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Binalarda Su Buharı </a:t>
            </a:r>
            <a:br>
              <a:rPr lang="tr-TR" altLang="tr-TR" sz="2400" b="1" cap="none" dirty="0">
                <a:latin typeface="Arial" panose="020B0604020202020204" pitchFamily="34" charset="0"/>
                <a:cs typeface="Arial" panose="020B0604020202020204" pitchFamily="34" charset="0"/>
              </a:rPr>
            </a:br>
            <a:r>
              <a:rPr lang="tr-TR" altLang="tr-TR" sz="2400" b="1" cap="none" dirty="0">
                <a:latin typeface="Arial" panose="020B0604020202020204" pitchFamily="34" charset="0"/>
                <a:cs typeface="Arial" panose="020B0604020202020204" pitchFamily="34" charset="0"/>
              </a:rPr>
              <a:t>Difüzyonu</a:t>
            </a:r>
          </a:p>
        </p:txBody>
      </p:sp>
      <p:sp>
        <p:nvSpPr>
          <p:cNvPr id="32791" name="Rectangle 159">
            <a:extLst>
              <a:ext uri="{FF2B5EF4-FFF2-40B4-BE49-F238E27FC236}">
                <a16:creationId xmlns:a16="http://schemas.microsoft.com/office/drawing/2014/main" id="{F15FDA77-6B2F-4783-9B37-93AD8B466155}"/>
              </a:ext>
            </a:extLst>
          </p:cNvPr>
          <p:cNvSpPr>
            <a:spLocks noChangeArrowheads="1"/>
          </p:cNvSpPr>
          <p:nvPr/>
        </p:nvSpPr>
        <p:spPr bwMode="auto">
          <a:xfrm>
            <a:off x="1571625" y="676878"/>
            <a:ext cx="95646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a:solidFill>
                  <a:schemeClr val="tx1"/>
                </a:solidFill>
              </a:rPr>
              <a:t>Seçim Kriterleri: 2 – Subuharı difüzyon direnci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2004"/>
                                        </p:tgtEl>
                                        <p:attrNameLst>
                                          <p:attrName>style.visibility</p:attrName>
                                        </p:attrNameLst>
                                      </p:cBhvr>
                                      <p:to>
                                        <p:strVal val="visible"/>
                                      </p:to>
                                    </p:set>
                                    <p:animEffect transition="in" filter="fade">
                                      <p:cBhvr>
                                        <p:cTn id="11" dur="2000"/>
                                        <p:tgtEl>
                                          <p:spTgt spid="42004"/>
                                        </p:tgtEl>
                                      </p:cBhvr>
                                    </p:animEffect>
                                  </p:childTnLst>
                                </p:cTn>
                              </p:par>
                            </p:childTnLst>
                          </p:cTn>
                        </p:par>
                        <p:par>
                          <p:cTn id="12" fill="hold" nodeType="afterGroup">
                            <p:stCondLst>
                              <p:cond delay="4000"/>
                            </p:stCondLst>
                            <p:childTnLst>
                              <p:par>
                                <p:cTn id="13" presetID="10" presetClass="exit" presetSubtype="0" fill="hold" nodeType="afterEffect">
                                  <p:stCondLst>
                                    <p:cond delay="0"/>
                                  </p:stCondLst>
                                  <p:childTnLst>
                                    <p:animEffect transition="out" filter="fade">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42006"/>
                                        </p:tgtEl>
                                        <p:attrNameLst>
                                          <p:attrName>style.visibility</p:attrName>
                                        </p:attrNameLst>
                                      </p:cBhvr>
                                      <p:to>
                                        <p:strVal val="visible"/>
                                      </p:to>
                                    </p:set>
                                    <p:animEffect transition="in" filter="fade">
                                      <p:cBhvr>
                                        <p:cTn id="19" dur="2000"/>
                                        <p:tgtEl>
                                          <p:spTgt spid="4200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par>
                          <p:cTn id="23" fill="hold" nodeType="afterGroup">
                            <p:stCondLst>
                              <p:cond delay="8000"/>
                            </p:stCondLst>
                            <p:childTnLst>
                              <p:par>
                                <p:cTn id="24" presetID="10" presetClass="exit" presetSubtype="0" fill="hold" nodeType="afterEffect">
                                  <p:stCondLst>
                                    <p:cond delay="0"/>
                                  </p:stCondLst>
                                  <p:childTnLst>
                                    <p:animEffect transition="out" filter="fade">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par>
                          <p:cTn id="27" fill="hold" nodeType="afterGroup">
                            <p:stCondLst>
                              <p:cond delay="10000"/>
                            </p:stCondLst>
                            <p:childTnLst>
                              <p:par>
                                <p:cTn id="28" presetID="10" presetClass="entr" presetSubtype="0" fill="hold" nodeType="afterEffect">
                                  <p:stCondLst>
                                    <p:cond delay="0"/>
                                  </p:stCondLst>
                                  <p:childTnLst>
                                    <p:set>
                                      <p:cBhvr>
                                        <p:cTn id="29" dur="1" fill="hold">
                                          <p:stCondLst>
                                            <p:cond delay="0"/>
                                          </p:stCondLst>
                                        </p:cTn>
                                        <p:tgtEl>
                                          <p:spTgt spid="42007"/>
                                        </p:tgtEl>
                                        <p:attrNameLst>
                                          <p:attrName>style.visibility</p:attrName>
                                        </p:attrNameLst>
                                      </p:cBhvr>
                                      <p:to>
                                        <p:strVal val="visible"/>
                                      </p:to>
                                    </p:set>
                                    <p:animEffect transition="in" filter="fade">
                                      <p:cBhvr>
                                        <p:cTn id="30" dur="1000"/>
                                        <p:tgtEl>
                                          <p:spTgt spid="4200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par>
                          <p:cTn id="34" fill="hold" nodeType="afterGroup">
                            <p:stCondLst>
                              <p:cond delay="12000"/>
                            </p:stCondLst>
                            <p:childTnLst>
                              <p:par>
                                <p:cTn id="35" presetID="10" presetClass="exit" presetSubtype="0" fill="hold" nodeType="afterEffect">
                                  <p:stCondLst>
                                    <p:cond delay="0"/>
                                  </p:stCondLst>
                                  <p:childTnLst>
                                    <p:animEffect transition="out" filter="fade">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2005"/>
                                        </p:tgtEl>
                                        <p:attrNameLst>
                                          <p:attrName>style.visibility</p:attrName>
                                        </p:attrNameLst>
                                      </p:cBhvr>
                                      <p:to>
                                        <p:strVal val="visible"/>
                                      </p:to>
                                    </p:set>
                                    <p:animEffect transition="in" filter="fade">
                                      <p:cBhvr>
                                        <p:cTn id="40" dur="2000"/>
                                        <p:tgtEl>
                                          <p:spTgt spid="42005"/>
                                        </p:tgtEl>
                                      </p:cBhvr>
                                    </p:animEffect>
                                  </p:childTnLst>
                                </p:cTn>
                              </p:par>
                            </p:childTnLst>
                          </p:cTn>
                        </p:par>
                        <p:par>
                          <p:cTn id="41" fill="hold" nodeType="afterGroup">
                            <p:stCondLst>
                              <p:cond delay="140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0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0"/>
                                        <p:tgtEl>
                                          <p:spTgt spid="6"/>
                                        </p:tgtEl>
                                      </p:cBhvr>
                                    </p:animEffect>
                                  </p:childTnLst>
                                </p:cTn>
                              </p:par>
                            </p:childTnLst>
                          </p:cTn>
                        </p:par>
                        <p:par>
                          <p:cTn id="48" fill="hold" nodeType="afterGroup">
                            <p:stCondLst>
                              <p:cond delay="16000"/>
                            </p:stCondLst>
                            <p:childTnLst>
                              <p:par>
                                <p:cTn id="49" presetID="10" presetClass="exit" presetSubtype="0" fill="hold" nodeType="afterEffect">
                                  <p:stCondLst>
                                    <p:cond delay="0"/>
                                  </p:stCondLst>
                                  <p:childTnLst>
                                    <p:animEffect transition="out" filter="fade">
                                      <p:cBhvr>
                                        <p:cTn id="50" dur="2000"/>
                                        <p:tgtEl>
                                          <p:spTgt spid="6"/>
                                        </p:tgtEl>
                                      </p:cBhvr>
                                    </p:animEffect>
                                    <p:set>
                                      <p:cBhvr>
                                        <p:cTn id="51" dur="1" fill="hold">
                                          <p:stCondLst>
                                            <p:cond delay="1999"/>
                                          </p:stCondLst>
                                        </p:cTn>
                                        <p:tgtEl>
                                          <p:spTgt spid="6"/>
                                        </p:tgtEl>
                                        <p:attrNameLst>
                                          <p:attrName>style.visibility</p:attrName>
                                        </p:attrNameLst>
                                      </p:cBhvr>
                                      <p:to>
                                        <p:strVal val="hidden"/>
                                      </p:to>
                                    </p:set>
                                  </p:childTnLst>
                                </p:cTn>
                              </p:par>
                            </p:childTnLst>
                          </p:cTn>
                        </p:par>
                        <p:par>
                          <p:cTn id="52" fill="hold" nodeType="afterGroup">
                            <p:stCondLst>
                              <p:cond delay="18000"/>
                            </p:stCondLst>
                            <p:childTnLst>
                              <p:par>
                                <p:cTn id="53" presetID="10" presetClass="entr" presetSubtype="0" fill="hold" nodeType="afterEffect">
                                  <p:stCondLst>
                                    <p:cond delay="0"/>
                                  </p:stCondLst>
                                  <p:childTnLst>
                                    <p:set>
                                      <p:cBhvr>
                                        <p:cTn id="54" dur="1" fill="hold">
                                          <p:stCondLst>
                                            <p:cond delay="0"/>
                                          </p:stCondLst>
                                        </p:cTn>
                                        <p:tgtEl>
                                          <p:spTgt spid="42020"/>
                                        </p:tgtEl>
                                        <p:attrNameLst>
                                          <p:attrName>style.visibility</p:attrName>
                                        </p:attrNameLst>
                                      </p:cBhvr>
                                      <p:to>
                                        <p:strVal val="visible"/>
                                      </p:to>
                                    </p:set>
                                    <p:animEffect transition="in" filter="fade">
                                      <p:cBhvr>
                                        <p:cTn id="55" dur="2000"/>
                                        <p:tgtEl>
                                          <p:spTgt spid="42020"/>
                                        </p:tgtEl>
                                      </p:cBhvr>
                                    </p:animEffect>
                                  </p:childTnLst>
                                </p:cTn>
                              </p:par>
                              <p:par>
                                <p:cTn id="56" presetID="10" presetClass="entr" presetSubtype="0" fill="hold" nodeType="withEffect">
                                  <p:stCondLst>
                                    <p:cond delay="0"/>
                                  </p:stCondLst>
                                  <p:childTnLst>
                                    <p:set>
                                      <p:cBhvr>
                                        <p:cTn id="57" dur="1" fill="hold">
                                          <p:stCondLst>
                                            <p:cond delay="0"/>
                                          </p:stCondLst>
                                        </p:cTn>
                                        <p:tgtEl>
                                          <p:spTgt spid="42021"/>
                                        </p:tgtEl>
                                        <p:attrNameLst>
                                          <p:attrName>style.visibility</p:attrName>
                                        </p:attrNameLst>
                                      </p:cBhvr>
                                      <p:to>
                                        <p:strVal val="visible"/>
                                      </p:to>
                                    </p:set>
                                    <p:animEffect transition="in" filter="fade">
                                      <p:cBhvr>
                                        <p:cTn id="58" dur="2000"/>
                                        <p:tgtEl>
                                          <p:spTgt spid="42021"/>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0"/>
                                        <p:tgtEl>
                                          <p:spTgt spid="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2019"/>
                                        </p:tgtEl>
                                        <p:attrNameLst>
                                          <p:attrName>style.visibility</p:attrName>
                                        </p:attrNameLst>
                                      </p:cBhvr>
                                      <p:to>
                                        <p:strVal val="visible"/>
                                      </p:to>
                                    </p:set>
                                    <p:animEffect transition="in" filter="fade">
                                      <p:cBhvr>
                                        <p:cTn id="66" dur="2000"/>
                                        <p:tgtEl>
                                          <p:spTgt spid="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46FD34B-7028-42AB-BF96-D654A1BB8BF6}"/>
              </a:ext>
            </a:extLst>
          </p:cNvPr>
          <p:cNvSpPr>
            <a:spLocks noChangeArrowheads="1"/>
          </p:cNvSpPr>
          <p:nvPr/>
        </p:nvSpPr>
        <p:spPr bwMode="auto">
          <a:xfrm>
            <a:off x="1541920" y="1981200"/>
            <a:ext cx="750292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20000"/>
              </a:spcBef>
              <a:buClr>
                <a:srgbClr val="FF0000"/>
              </a:buClr>
              <a:buSzPct val="120000"/>
              <a:buFontTx/>
              <a:buNone/>
            </a:pPr>
            <a:r>
              <a:rPr lang="tr-TR" altLang="tr-TR" sz="2400" dirty="0"/>
              <a:t>Su buharı difüzyon direnç katsayısı; bir malzemenin su buharı difüzyonuna karşı gösterdiği direncin, durgun havanın göstermiş olduğu dirence oranıdır.  </a:t>
            </a:r>
          </a:p>
        </p:txBody>
      </p:sp>
      <p:pic>
        <p:nvPicPr>
          <p:cNvPr id="33795" name="Picture 3">
            <a:extLst>
              <a:ext uri="{FF2B5EF4-FFF2-40B4-BE49-F238E27FC236}">
                <a16:creationId xmlns:a16="http://schemas.microsoft.com/office/drawing/2014/main" id="{37967B92-60BF-4B88-B1CA-96B6C0F00B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27818" y="1849438"/>
            <a:ext cx="2428875" cy="2343150"/>
          </a:xfrm>
          <a:noFill/>
        </p:spPr>
      </p:pic>
      <p:sp>
        <p:nvSpPr>
          <p:cNvPr id="33796" name="Rectangle 4">
            <a:extLst>
              <a:ext uri="{FF2B5EF4-FFF2-40B4-BE49-F238E27FC236}">
                <a16:creationId xmlns:a16="http://schemas.microsoft.com/office/drawing/2014/main" id="{DF9AF684-46E9-4788-AD96-80A233319A52}"/>
              </a:ext>
            </a:extLst>
          </p:cNvPr>
          <p:cNvSpPr>
            <a:spLocks noChangeArrowheads="1"/>
          </p:cNvSpPr>
          <p:nvPr/>
        </p:nvSpPr>
        <p:spPr bwMode="auto">
          <a:xfrm>
            <a:off x="1541920" y="4192588"/>
            <a:ext cx="947494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20000"/>
              </a:spcBef>
              <a:buClr>
                <a:srgbClr val="FF0000"/>
              </a:buClr>
              <a:buSzPct val="120000"/>
              <a:buFontTx/>
              <a:buNone/>
            </a:pPr>
            <a:r>
              <a:rPr lang="tr-TR" altLang="tr-TR" sz="2400" dirty="0"/>
              <a:t>Su buharı difüzyon direnç katsayısı, malzemenin bir özelliğidir ve 1 ile +</a:t>
            </a:r>
            <a:r>
              <a:rPr lang="tr-TR" altLang="tr-TR" sz="2400" dirty="0">
                <a:cs typeface="Arial" panose="020B0604020202020204" pitchFamily="34" charset="0"/>
              </a:rPr>
              <a:t>∞ arasında değişir. Açık gözenekli yapıya sahip malzemeler düşük, kapalı gözenekli malzemeler ise yüksek su buharı difüzyon direnç katsayısına sahiptir.</a:t>
            </a:r>
          </a:p>
        </p:txBody>
      </p:sp>
      <p:sp>
        <p:nvSpPr>
          <p:cNvPr id="33797" name="Rectangle 5">
            <a:extLst>
              <a:ext uri="{FF2B5EF4-FFF2-40B4-BE49-F238E27FC236}">
                <a16:creationId xmlns:a16="http://schemas.microsoft.com/office/drawing/2014/main" id="{DB09626C-4A1D-4938-B1CE-27A768BA5C7A}"/>
              </a:ext>
            </a:extLst>
          </p:cNvPr>
          <p:cNvSpPr>
            <a:spLocks noChangeArrowheads="1"/>
          </p:cNvSpPr>
          <p:nvPr/>
        </p:nvSpPr>
        <p:spPr bwMode="auto">
          <a:xfrm>
            <a:off x="1541920" y="765175"/>
            <a:ext cx="100147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Seçim Kriterleri: 2 – Su buharı difüzyon direnci</a:t>
            </a:r>
          </a:p>
        </p:txBody>
      </p:sp>
      <p:sp>
        <p:nvSpPr>
          <p:cNvPr id="33798" name="Rectangle 6">
            <a:extLst>
              <a:ext uri="{FF2B5EF4-FFF2-40B4-BE49-F238E27FC236}">
                <a16:creationId xmlns:a16="http://schemas.microsoft.com/office/drawing/2014/main" id="{4ABB789B-643C-4BE9-9A07-5C003D4E36DC}"/>
              </a:ext>
            </a:extLst>
          </p:cNvPr>
          <p:cNvSpPr>
            <a:spLocks noGrp="1" noChangeArrowheads="1"/>
          </p:cNvSpPr>
          <p:nvPr>
            <p:ph type="title"/>
          </p:nvPr>
        </p:nvSpPr>
        <p:spPr>
          <a:xfrm>
            <a:off x="1541921" y="1490940"/>
            <a:ext cx="9720072" cy="369332"/>
          </a:xfrm>
          <a:noFill/>
        </p:spPr>
        <p:txBody>
          <a:bodyPr anchor="ctr">
            <a:normAutofit fontScale="90000"/>
          </a:bodyPr>
          <a:lstStyle/>
          <a:p>
            <a:pPr algn="ctr" eaLnBrk="1" hangingPunct="1"/>
            <a:r>
              <a:rPr lang="tr-TR" altLang="tr-TR" sz="2400" b="1" cap="none" dirty="0">
                <a:latin typeface="Arial" panose="020B0604020202020204" pitchFamily="34" charset="0"/>
                <a:cs typeface="Arial" panose="020B0604020202020204" pitchFamily="34" charset="0"/>
              </a:rPr>
              <a:t>Su Buharı Difüzyon Direnç Faktörü (</a:t>
            </a:r>
            <a:r>
              <a:rPr lang="en-US" altLang="tr-TR" sz="2400" b="1" cap="none" dirty="0">
                <a:latin typeface="Arial" panose="020B0604020202020204" pitchFamily="34" charset="0"/>
                <a:cs typeface="Arial" panose="020B0604020202020204" pitchFamily="34" charset="0"/>
              </a:rPr>
              <a:t>µ</a:t>
            </a:r>
            <a:r>
              <a:rPr lang="tr-TR" altLang="tr-TR" sz="2400" b="1" cap="none" dirty="0">
                <a:latin typeface="Arial" panose="020B0604020202020204" pitchFamily="34" charset="0"/>
                <a:cs typeface="Arial" panose="020B0604020202020204" pitchFamily="34" charset="0"/>
              </a:rPr>
              <a:t>)</a:t>
            </a:r>
            <a:endParaRPr lang="en-US" altLang="tr-TR" sz="2400" b="1" cap="none"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742514" y="5188945"/>
            <a:ext cx="6987875" cy="646331"/>
          </a:xfrm>
          <a:prstGeom prst="rect">
            <a:avLst/>
          </a:prstGeom>
          <a:noFill/>
        </p:spPr>
        <p:txBody>
          <a:bodyPr wrap="none" rtlCol="0">
            <a:spAutoFit/>
          </a:bodyPr>
          <a:lstStyle/>
          <a:p>
            <a:pPr algn="ctr"/>
            <a:r>
              <a:rPr lang="tr-TR" sz="3600" b="1" dirty="0">
                <a:solidFill>
                  <a:schemeClr val="tx1">
                    <a:lumMod val="65000"/>
                    <a:lumOff val="35000"/>
                  </a:schemeClr>
                </a:solidFill>
                <a:latin typeface="Calibri" panose="020F0502020204030204" pitchFamily="34" charset="0"/>
              </a:rPr>
              <a:t>ÇAĞDAŞ YAPI KONSEPTİ VE YALITIM</a:t>
            </a:r>
          </a:p>
        </p:txBody>
      </p:sp>
      <p:sp>
        <p:nvSpPr>
          <p:cNvPr id="2" name="Metin kutusu 1">
            <a:extLst>
              <a:ext uri="{FF2B5EF4-FFF2-40B4-BE49-F238E27FC236}">
                <a16:creationId xmlns:a16="http://schemas.microsoft.com/office/drawing/2014/main" id="{92E8495D-628D-48AB-B826-59211D7A355E}"/>
              </a:ext>
            </a:extLst>
          </p:cNvPr>
          <p:cNvSpPr txBox="1"/>
          <p:nvPr/>
        </p:nvSpPr>
        <p:spPr>
          <a:xfrm>
            <a:off x="8386797" y="5310130"/>
            <a:ext cx="3313116" cy="646331"/>
          </a:xfrm>
          <a:prstGeom prst="rect">
            <a:avLst/>
          </a:prstGeom>
          <a:noFill/>
        </p:spPr>
        <p:txBody>
          <a:bodyPr wrap="square" rtlCol="0">
            <a:spAutoFit/>
          </a:bodyPr>
          <a:lstStyle/>
          <a:p>
            <a:pPr algn="ctr"/>
            <a:r>
              <a:rPr lang="tr-TR" b="1" dirty="0">
                <a:solidFill>
                  <a:schemeClr val="tx1">
                    <a:lumMod val="65000"/>
                    <a:lumOff val="35000"/>
                  </a:schemeClr>
                </a:solidFill>
                <a:latin typeface="Calibri" panose="020F0502020204030204" pitchFamily="34" charset="0"/>
              </a:rPr>
              <a:t>İZODER Isı Su Ses ve Yangın Yalıtımcıları Derneği</a:t>
            </a:r>
            <a:endParaRPr lang="en-GB"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84656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4E7BB133-B21B-4018-9DE9-CBB82A703F28}"/>
              </a:ext>
            </a:extLst>
          </p:cNvPr>
          <p:cNvSpPr txBox="1">
            <a:spLocks noChangeArrowheads="1"/>
          </p:cNvSpPr>
          <p:nvPr/>
        </p:nvSpPr>
        <p:spPr bwMode="auto">
          <a:xfrm>
            <a:off x="1421176" y="1844676"/>
            <a:ext cx="9981282"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2400" dirty="0"/>
              <a:t>Bir yapı elemanı katmanının su buharının geçişine gösterdiği dirence eşdeğer direnci gösteren hareketsiz hava tabakasının kalınlığı olarak tanımlanır. </a:t>
            </a:r>
          </a:p>
          <a:p>
            <a:pPr eaLnBrk="1" hangingPunct="1">
              <a:spcBef>
                <a:spcPct val="0"/>
              </a:spcBef>
              <a:buClrTx/>
              <a:buFontTx/>
              <a:buNone/>
            </a:pPr>
            <a:endParaRPr lang="tr-TR" altLang="tr-TR" sz="2400" i="1" dirty="0"/>
          </a:p>
          <a:p>
            <a:pPr eaLnBrk="1" hangingPunct="1">
              <a:spcBef>
                <a:spcPct val="0"/>
              </a:spcBef>
              <a:buClrTx/>
              <a:buFontTx/>
              <a:buNone/>
            </a:pPr>
            <a:r>
              <a:rPr lang="tr-TR" altLang="tr-TR" sz="2400" i="1" dirty="0"/>
              <a:t>		</a:t>
            </a:r>
          </a:p>
          <a:p>
            <a:pPr eaLnBrk="1" hangingPunct="1">
              <a:spcBef>
                <a:spcPct val="0"/>
              </a:spcBef>
              <a:buClrTx/>
              <a:buFontTx/>
              <a:buNone/>
            </a:pPr>
            <a:endParaRPr lang="tr-TR" altLang="tr-TR" sz="2400" dirty="0"/>
          </a:p>
          <a:p>
            <a:pPr eaLnBrk="1" hangingPunct="1">
              <a:spcBef>
                <a:spcPct val="20000"/>
              </a:spcBef>
              <a:buClrTx/>
              <a:buFontTx/>
              <a:buNone/>
            </a:pPr>
            <a:r>
              <a:rPr lang="tr-TR" altLang="tr-TR" sz="2400" b="1" dirty="0" err="1">
                <a:solidFill>
                  <a:srgbClr val="FF9900"/>
                </a:solidFill>
              </a:rPr>
              <a:t>Sd</a:t>
            </a:r>
            <a:r>
              <a:rPr lang="tr-TR" altLang="tr-TR" sz="2400" b="1" dirty="0">
                <a:solidFill>
                  <a:srgbClr val="FF9900"/>
                </a:solidFill>
              </a:rPr>
              <a:t>: Su </a:t>
            </a:r>
            <a:r>
              <a:rPr lang="tr-TR" altLang="tr-TR" sz="2400" b="1" dirty="0" err="1">
                <a:solidFill>
                  <a:srgbClr val="FF9900"/>
                </a:solidFill>
              </a:rPr>
              <a:t>buh</a:t>
            </a:r>
            <a:r>
              <a:rPr lang="tr-TR" altLang="tr-TR" sz="2400" b="1" dirty="0">
                <a:solidFill>
                  <a:srgbClr val="FF9900"/>
                </a:solidFill>
              </a:rPr>
              <a:t>. difüzyonu eş değer hava tabakası kalınlığı (m),</a:t>
            </a:r>
            <a:endParaRPr lang="tr-TR" altLang="tr-TR" sz="2400" b="1" dirty="0">
              <a:solidFill>
                <a:srgbClr val="FF9900"/>
              </a:solidFill>
              <a:sym typeface="Symbol" panose="05050102010706020507" pitchFamily="18" charset="2"/>
            </a:endParaRPr>
          </a:p>
          <a:p>
            <a:pPr eaLnBrk="1" hangingPunct="1">
              <a:spcBef>
                <a:spcPct val="20000"/>
              </a:spcBef>
              <a:buClrTx/>
              <a:buFontTx/>
              <a:buNone/>
            </a:pPr>
            <a:r>
              <a:rPr lang="tr-TR" altLang="tr-TR" sz="2400" b="1" dirty="0">
                <a:solidFill>
                  <a:srgbClr val="FF9900"/>
                </a:solidFill>
                <a:sym typeface="Symbol" panose="05050102010706020507" pitchFamily="18" charset="2"/>
              </a:rPr>
              <a:t></a:t>
            </a:r>
            <a:r>
              <a:rPr lang="tr-TR" altLang="tr-TR" sz="2400" b="1" dirty="0">
                <a:solidFill>
                  <a:srgbClr val="FF9900"/>
                </a:solidFill>
              </a:rPr>
              <a:t>  : Su buharı difüzyon direnci katsayısı (</a:t>
            </a:r>
            <a:r>
              <a:rPr lang="tr-TR" altLang="tr-TR" sz="2400" b="1" dirty="0" err="1">
                <a:solidFill>
                  <a:srgbClr val="FF9900"/>
                </a:solidFill>
              </a:rPr>
              <a:t>Birimsiz</a:t>
            </a:r>
            <a:r>
              <a:rPr lang="tr-TR" altLang="tr-TR" sz="2400" b="1" dirty="0">
                <a:solidFill>
                  <a:srgbClr val="FF9900"/>
                </a:solidFill>
              </a:rPr>
              <a:t>),</a:t>
            </a:r>
          </a:p>
          <a:p>
            <a:pPr eaLnBrk="1" hangingPunct="1">
              <a:spcBef>
                <a:spcPct val="20000"/>
              </a:spcBef>
              <a:buClrTx/>
              <a:buFontTx/>
              <a:buNone/>
            </a:pPr>
            <a:r>
              <a:rPr lang="tr-TR" altLang="tr-TR" sz="2400" b="1" dirty="0">
                <a:solidFill>
                  <a:srgbClr val="FF9900"/>
                </a:solidFill>
              </a:rPr>
              <a:t>d  : Yapı malzemesi tabakasının kalınlığı (m) </a:t>
            </a:r>
            <a:r>
              <a:rPr lang="tr-TR" altLang="tr-TR" sz="2400" b="1" dirty="0" err="1">
                <a:solidFill>
                  <a:srgbClr val="FF9900"/>
                </a:solidFill>
              </a:rPr>
              <a:t>dır</a:t>
            </a:r>
            <a:r>
              <a:rPr lang="tr-TR" altLang="tr-TR" sz="2400" b="1" dirty="0">
                <a:solidFill>
                  <a:srgbClr val="FF9900"/>
                </a:solidFill>
              </a:rPr>
              <a:t>.</a:t>
            </a:r>
          </a:p>
        </p:txBody>
      </p:sp>
      <p:sp>
        <p:nvSpPr>
          <p:cNvPr id="34819" name="Rectangle 3">
            <a:extLst>
              <a:ext uri="{FF2B5EF4-FFF2-40B4-BE49-F238E27FC236}">
                <a16:creationId xmlns:a16="http://schemas.microsoft.com/office/drawing/2014/main" id="{068C5190-2B38-4C76-B602-48A352C37D9B}"/>
              </a:ext>
            </a:extLst>
          </p:cNvPr>
          <p:cNvSpPr>
            <a:spLocks noChangeArrowheads="1"/>
          </p:cNvSpPr>
          <p:nvPr/>
        </p:nvSpPr>
        <p:spPr bwMode="auto">
          <a:xfrm>
            <a:off x="1524001" y="3160813"/>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aphicFrame>
        <p:nvGraphicFramePr>
          <p:cNvPr id="34820" name="Object 4">
            <a:extLst>
              <a:ext uri="{FF2B5EF4-FFF2-40B4-BE49-F238E27FC236}">
                <a16:creationId xmlns:a16="http://schemas.microsoft.com/office/drawing/2014/main" id="{B974ADA6-C540-457B-897B-5D042C0A876B}"/>
              </a:ext>
            </a:extLst>
          </p:cNvPr>
          <p:cNvGraphicFramePr>
            <a:graphicFrameLocks noChangeAspect="1"/>
          </p:cNvGraphicFramePr>
          <p:nvPr>
            <p:extLst>
              <p:ext uri="{D42A27DB-BD31-4B8C-83A1-F6EECF244321}">
                <p14:modId xmlns:p14="http://schemas.microsoft.com/office/powerpoint/2010/main" val="1152706058"/>
              </p:ext>
            </p:extLst>
          </p:nvPr>
        </p:nvGraphicFramePr>
        <p:xfrm>
          <a:off x="5432424" y="3024702"/>
          <a:ext cx="2345483" cy="937700"/>
        </p:xfrm>
        <a:graphic>
          <a:graphicData uri="http://schemas.openxmlformats.org/presentationml/2006/ole">
            <mc:AlternateContent xmlns:mc="http://schemas.openxmlformats.org/markup-compatibility/2006">
              <mc:Choice xmlns:v="urn:schemas-microsoft-com:vml" Requires="v">
                <p:oleObj spid="_x0000_s5146" name="Equation" r:id="rId3" imgW="571748" imgH="228699" progId="Equation.3">
                  <p:embed/>
                </p:oleObj>
              </mc:Choice>
              <mc:Fallback>
                <p:oleObj name="Equation" r:id="rId3" imgW="571748" imgH="228699" progId="Equation.3">
                  <p:embed/>
                  <p:pic>
                    <p:nvPicPr>
                      <p:cNvPr id="34820" name="Object 4">
                        <a:extLst>
                          <a:ext uri="{FF2B5EF4-FFF2-40B4-BE49-F238E27FC236}">
                            <a16:creationId xmlns:a16="http://schemas.microsoft.com/office/drawing/2014/main" id="{B974ADA6-C540-457B-897B-5D042C0A8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424" y="3024702"/>
                        <a:ext cx="2345483" cy="937700"/>
                      </a:xfrm>
                      <a:prstGeom prst="rect">
                        <a:avLst/>
                      </a:prstGeom>
                      <a:noFill/>
                      <a:ln>
                        <a:noFill/>
                      </a:ln>
                    </p:spPr>
                  </p:pic>
                </p:oleObj>
              </mc:Fallback>
            </mc:AlternateContent>
          </a:graphicData>
        </a:graphic>
      </p:graphicFrame>
      <p:sp>
        <p:nvSpPr>
          <p:cNvPr id="34821" name="Rectangle 5">
            <a:extLst>
              <a:ext uri="{FF2B5EF4-FFF2-40B4-BE49-F238E27FC236}">
                <a16:creationId xmlns:a16="http://schemas.microsoft.com/office/drawing/2014/main" id="{909243E2-236A-4E66-9D69-D84DBCBE1870}"/>
              </a:ext>
            </a:extLst>
          </p:cNvPr>
          <p:cNvSpPr>
            <a:spLocks noGrp="1" noChangeArrowheads="1"/>
          </p:cNvSpPr>
          <p:nvPr>
            <p:ph type="title"/>
          </p:nvPr>
        </p:nvSpPr>
        <p:spPr>
          <a:xfrm>
            <a:off x="1524000" y="1423819"/>
            <a:ext cx="9720072" cy="420857"/>
          </a:xfrm>
          <a:noFill/>
        </p:spPr>
        <p:txBody>
          <a:bodyPr anchor="ctr">
            <a:normAutofit/>
          </a:bodyPr>
          <a:lstStyle/>
          <a:p>
            <a:pPr algn="ctr" eaLnBrk="1" hangingPunct="1"/>
            <a:r>
              <a:rPr lang="tr-TR" altLang="tr-TR" sz="2400" b="1" cap="none" dirty="0">
                <a:solidFill>
                  <a:schemeClr val="tx1"/>
                </a:solidFill>
                <a:latin typeface="Arial" panose="020B0604020202020204" pitchFamily="34" charset="0"/>
                <a:cs typeface="Arial" panose="020B0604020202020204" pitchFamily="34" charset="0"/>
              </a:rPr>
              <a:t>Su Buharı Difüzyon Direnci (</a:t>
            </a:r>
            <a:r>
              <a:rPr lang="tr-TR" altLang="tr-TR" sz="2400" b="1" cap="none" dirty="0" err="1">
                <a:solidFill>
                  <a:schemeClr val="tx1"/>
                </a:solidFill>
                <a:latin typeface="Arial" panose="020B0604020202020204" pitchFamily="34" charset="0"/>
                <a:cs typeface="Arial" panose="020B0604020202020204" pitchFamily="34" charset="0"/>
              </a:rPr>
              <a:t>Sd</a:t>
            </a:r>
            <a:r>
              <a:rPr lang="tr-TR" altLang="tr-TR" sz="2400" b="1" cap="none" dirty="0">
                <a:solidFill>
                  <a:schemeClr val="tx1"/>
                </a:solidFill>
                <a:latin typeface="Arial" panose="020B0604020202020204" pitchFamily="34" charset="0"/>
                <a:cs typeface="Arial" panose="020B0604020202020204" pitchFamily="34" charset="0"/>
              </a:rPr>
              <a:t>)</a:t>
            </a:r>
            <a:endParaRPr lang="en-US" altLang="tr-TR" sz="2400" b="1" cap="none" dirty="0">
              <a:solidFill>
                <a:schemeClr val="tx1"/>
              </a:solidFill>
              <a:latin typeface="Arial" panose="020B0604020202020204" pitchFamily="34" charset="0"/>
              <a:cs typeface="Arial" panose="020B0604020202020204" pitchFamily="34" charset="0"/>
            </a:endParaRPr>
          </a:p>
        </p:txBody>
      </p:sp>
      <p:sp>
        <p:nvSpPr>
          <p:cNvPr id="34822" name="Rectangle 6">
            <a:extLst>
              <a:ext uri="{FF2B5EF4-FFF2-40B4-BE49-F238E27FC236}">
                <a16:creationId xmlns:a16="http://schemas.microsoft.com/office/drawing/2014/main" id="{11165EDD-1078-4568-B1DB-551A747929FC}"/>
              </a:ext>
            </a:extLst>
          </p:cNvPr>
          <p:cNvSpPr>
            <a:spLocks noChangeArrowheads="1"/>
          </p:cNvSpPr>
          <p:nvPr/>
        </p:nvSpPr>
        <p:spPr bwMode="auto">
          <a:xfrm>
            <a:off x="1524000" y="765175"/>
            <a:ext cx="9448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Seçim Kriterleri: 2 – Su buharı difüzyon direnci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BAB3073-51A5-4196-B513-17D6695D50B8}"/>
              </a:ext>
            </a:extLst>
          </p:cNvPr>
          <p:cNvSpPr>
            <a:spLocks noChangeArrowheads="1"/>
          </p:cNvSpPr>
          <p:nvPr/>
        </p:nvSpPr>
        <p:spPr bwMode="auto">
          <a:xfrm>
            <a:off x="1776413" y="1401764"/>
            <a:ext cx="624681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342900" indent="-341313"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lvl="1" eaLnBrk="1" hangingPunct="1"/>
            <a:r>
              <a:rPr lang="tr-TR" altLang="tr-TR" sz="2400" dirty="0"/>
              <a:t>Sağlık sorunları,</a:t>
            </a:r>
          </a:p>
          <a:p>
            <a:pPr eaLnBrk="1" hangingPunct="1">
              <a:buFont typeface="Wingdings" panose="05000000000000000000" pitchFamily="2" charset="2"/>
              <a:buChar char="n"/>
            </a:pPr>
            <a:r>
              <a:rPr lang="tr-TR" altLang="tr-TR" sz="2400" dirty="0"/>
              <a:t> Küflenme,</a:t>
            </a:r>
          </a:p>
          <a:p>
            <a:pPr eaLnBrk="1" hangingPunct="1">
              <a:buFont typeface="Wingdings" panose="05000000000000000000" pitchFamily="2" charset="2"/>
              <a:buChar char="n"/>
            </a:pPr>
            <a:r>
              <a:rPr lang="tr-TR" altLang="tr-TR" sz="2400" dirty="0"/>
              <a:t> Korozyon/çürüme,</a:t>
            </a:r>
          </a:p>
          <a:p>
            <a:pPr eaLnBrk="1" hangingPunct="1">
              <a:buFont typeface="Wingdings" panose="05000000000000000000" pitchFamily="2" charset="2"/>
              <a:buChar char="n"/>
            </a:pPr>
            <a:r>
              <a:rPr lang="tr-TR" altLang="tr-TR" sz="2400" dirty="0"/>
              <a:t> Malzemenin yapısını bozan zararlı etkiler.</a:t>
            </a:r>
          </a:p>
        </p:txBody>
      </p:sp>
      <p:sp>
        <p:nvSpPr>
          <p:cNvPr id="35843" name="Rectangle 3">
            <a:extLst>
              <a:ext uri="{FF2B5EF4-FFF2-40B4-BE49-F238E27FC236}">
                <a16:creationId xmlns:a16="http://schemas.microsoft.com/office/drawing/2014/main" id="{2C220A2F-662C-41D3-BC13-3C25008E2963}"/>
              </a:ext>
            </a:extLst>
          </p:cNvPr>
          <p:cNvSpPr>
            <a:spLocks noChangeArrowheads="1"/>
          </p:cNvSpPr>
          <p:nvPr/>
        </p:nvSpPr>
        <p:spPr bwMode="auto">
          <a:xfrm>
            <a:off x="1578969" y="793750"/>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err="1">
                <a:solidFill>
                  <a:schemeClr val="tx1"/>
                </a:solidFill>
              </a:rPr>
              <a:t>Yoğuşmanın</a:t>
            </a:r>
            <a:r>
              <a:rPr lang="tr-TR" altLang="tr-TR" sz="3200" b="1" dirty="0">
                <a:solidFill>
                  <a:schemeClr val="tx1"/>
                </a:solidFill>
              </a:rPr>
              <a:t> Zararları</a:t>
            </a:r>
          </a:p>
        </p:txBody>
      </p:sp>
      <p:pic>
        <p:nvPicPr>
          <p:cNvPr id="35844" name="Picture 4" descr="Mantar">
            <a:extLst>
              <a:ext uri="{FF2B5EF4-FFF2-40B4-BE49-F238E27FC236}">
                <a16:creationId xmlns:a16="http://schemas.microsoft.com/office/drawing/2014/main" id="{45B12A5C-DF66-4255-BCC2-DC9AD1B44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72" r="7272"/>
          <a:stretch>
            <a:fillRect/>
          </a:stretch>
        </p:blipFill>
        <p:spPr bwMode="auto">
          <a:xfrm>
            <a:off x="6500814" y="3462338"/>
            <a:ext cx="3411537"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5" name="Group 5">
            <a:extLst>
              <a:ext uri="{FF2B5EF4-FFF2-40B4-BE49-F238E27FC236}">
                <a16:creationId xmlns:a16="http://schemas.microsoft.com/office/drawing/2014/main" id="{DE517DF6-CFEE-4F4A-A61E-AE16DFF59D35}"/>
              </a:ext>
            </a:extLst>
          </p:cNvPr>
          <p:cNvGrpSpPr>
            <a:grpSpLocks/>
          </p:cNvGrpSpPr>
          <p:nvPr/>
        </p:nvGrpSpPr>
        <p:grpSpPr bwMode="auto">
          <a:xfrm>
            <a:off x="2046288" y="3429001"/>
            <a:ext cx="3440112" cy="2613025"/>
            <a:chOff x="3408" y="1224"/>
            <a:chExt cx="2064" cy="1246"/>
          </a:xfrm>
        </p:grpSpPr>
        <p:pic>
          <p:nvPicPr>
            <p:cNvPr id="35846" name="Picture 6" descr="Resim1">
              <a:extLst>
                <a:ext uri="{FF2B5EF4-FFF2-40B4-BE49-F238E27FC236}">
                  <a16:creationId xmlns:a16="http://schemas.microsoft.com/office/drawing/2014/main" id="{C9453BA8-D861-449D-A46C-00513FF56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18" r="1219" b="7578"/>
            <a:stretch>
              <a:fillRect/>
            </a:stretch>
          </p:blipFill>
          <p:spPr bwMode="auto">
            <a:xfrm>
              <a:off x="3408" y="1224"/>
              <a:ext cx="1944"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AutoShape 7">
              <a:extLst>
                <a:ext uri="{FF2B5EF4-FFF2-40B4-BE49-F238E27FC236}">
                  <a16:creationId xmlns:a16="http://schemas.microsoft.com/office/drawing/2014/main" id="{FA15228A-4F60-4EC8-90CA-D128D299DADB}"/>
                </a:ext>
              </a:extLst>
            </p:cNvPr>
            <p:cNvSpPr>
              <a:spLocks noChangeArrowheads="1"/>
            </p:cNvSpPr>
            <p:nvPr/>
          </p:nvSpPr>
          <p:spPr bwMode="auto">
            <a:xfrm>
              <a:off x="5424" y="1584"/>
              <a:ext cx="48" cy="288"/>
            </a:xfrm>
            <a:prstGeom prst="upArrow">
              <a:avLst>
                <a:gd name="adj1" fmla="val 16667"/>
                <a:gd name="adj2" fmla="val 150000"/>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tr-TR"/>
            </a:p>
          </p:txBody>
        </p:sp>
        <p:sp>
          <p:nvSpPr>
            <p:cNvPr id="35848" name="Line 8">
              <a:extLst>
                <a:ext uri="{FF2B5EF4-FFF2-40B4-BE49-F238E27FC236}">
                  <a16:creationId xmlns:a16="http://schemas.microsoft.com/office/drawing/2014/main" id="{B5600F80-B86E-4162-A92D-EEE06AC1E825}"/>
                </a:ext>
              </a:extLst>
            </p:cNvPr>
            <p:cNvSpPr>
              <a:spLocks noChangeShapeType="1"/>
            </p:cNvSpPr>
            <p:nvPr/>
          </p:nvSpPr>
          <p:spPr bwMode="auto">
            <a:xfrm>
              <a:off x="4922" y="1858"/>
              <a:ext cx="0" cy="4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673A114-359D-4AE4-B844-479404971EA3}"/>
              </a:ext>
            </a:extLst>
          </p:cNvPr>
          <p:cNvSpPr>
            <a:spLocks noGrp="1" noChangeArrowheads="1"/>
          </p:cNvSpPr>
          <p:nvPr>
            <p:ph type="title" sz="quarter"/>
          </p:nvPr>
        </p:nvSpPr>
        <p:spPr>
          <a:xfrm>
            <a:off x="2616448" y="1395736"/>
            <a:ext cx="6959103" cy="365125"/>
          </a:xfrm>
        </p:spPr>
        <p:txBody>
          <a:bodyPr>
            <a:noAutofit/>
          </a:bodyPr>
          <a:lstStyle/>
          <a:p>
            <a:pPr algn="ctr" eaLnBrk="1" hangingPunct="1"/>
            <a:r>
              <a:rPr lang="tr-TR" altLang="tr-TR" sz="2400" b="1" cap="none" dirty="0">
                <a:latin typeface="Arial" panose="020B0604020202020204" pitchFamily="34" charset="0"/>
                <a:cs typeface="Arial" panose="020B0604020202020204" pitchFamily="34" charset="0"/>
              </a:rPr>
              <a:t>İç Yüzeyde </a:t>
            </a:r>
            <a:r>
              <a:rPr lang="tr-TR" altLang="tr-TR" sz="2400" b="1" cap="none" dirty="0" err="1">
                <a:latin typeface="Arial" panose="020B0604020202020204" pitchFamily="34" charset="0"/>
                <a:cs typeface="Arial" panose="020B0604020202020204" pitchFamily="34" charset="0"/>
              </a:rPr>
              <a:t>Yoğuşma</a:t>
            </a:r>
            <a:endParaRPr lang="tr-TR" altLang="tr-TR" sz="2400" b="1" cap="none" dirty="0">
              <a:latin typeface="Arial" panose="020B0604020202020204" pitchFamily="34" charset="0"/>
              <a:cs typeface="Arial" panose="020B0604020202020204" pitchFamily="34" charset="0"/>
            </a:endParaRPr>
          </a:p>
        </p:txBody>
      </p:sp>
      <p:pic>
        <p:nvPicPr>
          <p:cNvPr id="36867" name="Picture 3" descr="DSC00003">
            <a:extLst>
              <a:ext uri="{FF2B5EF4-FFF2-40B4-BE49-F238E27FC236}">
                <a16:creationId xmlns:a16="http://schemas.microsoft.com/office/drawing/2014/main" id="{EC936BB1-FCC7-44CE-9761-1163CACABE1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432050" y="1760861"/>
            <a:ext cx="3030538" cy="1985963"/>
          </a:xfrm>
          <a:noFill/>
        </p:spPr>
      </p:pic>
      <p:pic>
        <p:nvPicPr>
          <p:cNvPr id="36868" name="Picture 4" descr="DSC00001">
            <a:extLst>
              <a:ext uri="{FF2B5EF4-FFF2-40B4-BE49-F238E27FC236}">
                <a16:creationId xmlns:a16="http://schemas.microsoft.com/office/drawing/2014/main" id="{34C54340-56D7-4A9B-9D07-3842EA4855D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31000" y="1760861"/>
            <a:ext cx="3030538" cy="1985963"/>
          </a:xfrm>
          <a:noFill/>
        </p:spPr>
      </p:pic>
      <p:pic>
        <p:nvPicPr>
          <p:cNvPr id="36869" name="Picture 5" descr="küf1">
            <a:extLst>
              <a:ext uri="{FF2B5EF4-FFF2-40B4-BE49-F238E27FC236}">
                <a16:creationId xmlns:a16="http://schemas.microsoft.com/office/drawing/2014/main" id="{DC20E5E6-9961-4A63-A806-96D327678D2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432050" y="3886523"/>
            <a:ext cx="3030538" cy="1985962"/>
          </a:xfrm>
          <a:noFill/>
        </p:spPr>
      </p:pic>
      <p:pic>
        <p:nvPicPr>
          <p:cNvPr id="36870" name="Picture 6" descr="küf4">
            <a:extLst>
              <a:ext uri="{FF2B5EF4-FFF2-40B4-BE49-F238E27FC236}">
                <a16:creationId xmlns:a16="http://schemas.microsoft.com/office/drawing/2014/main" id="{03FF85C4-FCE3-40CE-AB75-25AC6FEC0FF6}"/>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731000" y="3886523"/>
            <a:ext cx="3030538" cy="1985962"/>
          </a:xfrm>
          <a:noFill/>
        </p:spPr>
      </p:pic>
      <p:sp>
        <p:nvSpPr>
          <p:cNvPr id="36871" name="Rectangle 7">
            <a:extLst>
              <a:ext uri="{FF2B5EF4-FFF2-40B4-BE49-F238E27FC236}">
                <a16:creationId xmlns:a16="http://schemas.microsoft.com/office/drawing/2014/main" id="{2F5D9466-C650-443F-A0B7-015DFF8DFF3F}"/>
              </a:ext>
            </a:extLst>
          </p:cNvPr>
          <p:cNvSpPr>
            <a:spLocks noChangeArrowheads="1"/>
          </p:cNvSpPr>
          <p:nvPr/>
        </p:nvSpPr>
        <p:spPr bwMode="auto">
          <a:xfrm>
            <a:off x="1501851" y="765175"/>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Tasarımda Su buharı difüzyonunun önemi</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F5499DF-A1AF-4616-B980-54843A00150B}"/>
              </a:ext>
            </a:extLst>
          </p:cNvPr>
          <p:cNvSpPr>
            <a:spLocks noGrp="1" noChangeArrowheads="1"/>
          </p:cNvSpPr>
          <p:nvPr>
            <p:ph type="title"/>
          </p:nvPr>
        </p:nvSpPr>
        <p:spPr>
          <a:xfrm>
            <a:off x="1545919" y="1385887"/>
            <a:ext cx="9720072" cy="549291"/>
          </a:xfrm>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Ara Kesitte </a:t>
            </a:r>
            <a:r>
              <a:rPr lang="tr-TR" altLang="tr-TR" sz="2400" b="1" cap="none" dirty="0" err="1">
                <a:latin typeface="Arial" panose="020B0604020202020204" pitchFamily="34" charset="0"/>
                <a:cs typeface="Arial" panose="020B0604020202020204" pitchFamily="34" charset="0"/>
              </a:rPr>
              <a:t>Yoğuşma</a:t>
            </a:r>
            <a:endParaRPr lang="tr-TR" altLang="tr-TR" sz="2400" b="1" cap="none" dirty="0">
              <a:latin typeface="Arial" panose="020B0604020202020204" pitchFamily="34" charset="0"/>
              <a:cs typeface="Arial" panose="020B0604020202020204" pitchFamily="34" charset="0"/>
            </a:endParaRPr>
          </a:p>
        </p:txBody>
      </p:sp>
      <p:graphicFrame>
        <p:nvGraphicFramePr>
          <p:cNvPr id="37891" name="Object 3">
            <a:extLst>
              <a:ext uri="{FF2B5EF4-FFF2-40B4-BE49-F238E27FC236}">
                <a16:creationId xmlns:a16="http://schemas.microsoft.com/office/drawing/2014/main" id="{42C3FCBE-9B90-4FD5-8291-4402EF632464}"/>
              </a:ext>
            </a:extLst>
          </p:cNvPr>
          <p:cNvGraphicFramePr>
            <a:graphicFrameLocks noGrp="1" noChangeAspect="1"/>
          </p:cNvGraphicFramePr>
          <p:nvPr>
            <p:ph idx="1"/>
          </p:nvPr>
        </p:nvGraphicFramePr>
        <p:xfrm>
          <a:off x="2960688" y="1981201"/>
          <a:ext cx="6272212" cy="4111625"/>
        </p:xfrm>
        <a:graphic>
          <a:graphicData uri="http://schemas.openxmlformats.org/presentationml/2006/ole">
            <mc:AlternateContent xmlns:mc="http://schemas.openxmlformats.org/markup-compatibility/2006">
              <mc:Choice xmlns:v="urn:schemas-microsoft-com:vml" Requires="v">
                <p:oleObj spid="_x0000_s6171" r:id="rId3" imgW="9107424" imgH="6833616" progId="Word.Picture.8">
                  <p:embed/>
                </p:oleObj>
              </mc:Choice>
              <mc:Fallback>
                <p:oleObj r:id="rId3" imgW="9107424" imgH="6833616" progId="Word.Picture.8">
                  <p:embed/>
                  <p:pic>
                    <p:nvPicPr>
                      <p:cNvPr id="37891" name="Object 3">
                        <a:extLst>
                          <a:ext uri="{FF2B5EF4-FFF2-40B4-BE49-F238E27FC236}">
                            <a16:creationId xmlns:a16="http://schemas.microsoft.com/office/drawing/2014/main" id="{42C3FCBE-9B90-4FD5-8291-4402EF632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53" t="15120" r="4665" b="13329"/>
                      <a:stretch>
                        <a:fillRect/>
                      </a:stretch>
                    </p:blipFill>
                    <p:spPr bwMode="auto">
                      <a:xfrm>
                        <a:off x="2960688" y="1981201"/>
                        <a:ext cx="6272212"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2" name="Rectangle 4">
            <a:extLst>
              <a:ext uri="{FF2B5EF4-FFF2-40B4-BE49-F238E27FC236}">
                <a16:creationId xmlns:a16="http://schemas.microsoft.com/office/drawing/2014/main" id="{BC06DE95-C6B2-4D3F-96F6-16986DCDE292}"/>
              </a:ext>
            </a:extLst>
          </p:cNvPr>
          <p:cNvSpPr>
            <a:spLocks noChangeArrowheads="1"/>
          </p:cNvSpPr>
          <p:nvPr/>
        </p:nvSpPr>
        <p:spPr bwMode="auto">
          <a:xfrm>
            <a:off x="1545919" y="806150"/>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Tasarımda Su buharı difüzyonunun önemi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E43455E-0E68-4EFB-9CC4-CE577850CCB3}"/>
              </a:ext>
            </a:extLst>
          </p:cNvPr>
          <p:cNvSpPr>
            <a:spLocks noGrp="1" noChangeArrowheads="1"/>
          </p:cNvSpPr>
          <p:nvPr>
            <p:ph type="body" idx="1"/>
          </p:nvPr>
        </p:nvSpPr>
        <p:spPr>
          <a:xfrm>
            <a:off x="1581151" y="1412875"/>
            <a:ext cx="7695051" cy="2133600"/>
          </a:xfrm>
        </p:spPr>
        <p:txBody>
          <a:bodyPr>
            <a:normAutofit lnSpcReduction="10000"/>
          </a:bodyPr>
          <a:lstStyle/>
          <a:p>
            <a:pPr marL="0" indent="0">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Isı yalıtımlı perde duvarların içinde </a:t>
            </a:r>
            <a:r>
              <a:rPr lang="tr-TR" altLang="tr-TR" sz="2400" dirty="0" err="1">
                <a:latin typeface="Arial" panose="020B0604020202020204" pitchFamily="34" charset="0"/>
                <a:cs typeface="Arial" panose="020B0604020202020204" pitchFamily="34" charset="0"/>
              </a:rPr>
              <a:t>yoğuşma</a:t>
            </a:r>
            <a:r>
              <a:rPr lang="tr-TR" altLang="tr-TR" sz="2400" dirty="0">
                <a:latin typeface="Arial" panose="020B0604020202020204" pitchFamily="34" charset="0"/>
                <a:cs typeface="Arial" panose="020B0604020202020204" pitchFamily="34" charset="0"/>
              </a:rPr>
              <a:t> oluşmayacağı için duvardaki malzemeler hasara uğramaz. (Örneğin inşaat çelikleri paslanmaz.)</a:t>
            </a:r>
          </a:p>
          <a:p>
            <a:pPr marL="0" indent="0">
              <a:buFont typeface="Wingdings" panose="05000000000000000000" pitchFamily="2" charset="2"/>
              <a:buChar char="n"/>
            </a:pPr>
            <a:r>
              <a:rPr lang="tr-TR" altLang="tr-TR" sz="2400" dirty="0">
                <a:latin typeface="Arial" panose="020B0604020202020204" pitchFamily="34" charset="0"/>
                <a:cs typeface="Arial" panose="020B0604020202020204" pitchFamily="34" charset="0"/>
              </a:rPr>
              <a:t>Isı yalıtımlı duvarların iç yüzeylerinde terleme sonucu küflenme ve siyah lekeler oluşmaz, sıva ya da boyalar kabarmaz.</a:t>
            </a:r>
          </a:p>
        </p:txBody>
      </p:sp>
      <p:sp>
        <p:nvSpPr>
          <p:cNvPr id="38915" name="Rectangle 3">
            <a:extLst>
              <a:ext uri="{FF2B5EF4-FFF2-40B4-BE49-F238E27FC236}">
                <a16:creationId xmlns:a16="http://schemas.microsoft.com/office/drawing/2014/main" id="{1E856E4D-1477-4426-8DF4-1BFD0CE16D70}"/>
              </a:ext>
            </a:extLst>
          </p:cNvPr>
          <p:cNvSpPr>
            <a:spLocks noChangeArrowheads="1"/>
          </p:cNvSpPr>
          <p:nvPr/>
        </p:nvSpPr>
        <p:spPr bwMode="auto">
          <a:xfrm>
            <a:off x="1581151" y="765169"/>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Isı Yalıtımının Faydaları</a:t>
            </a:r>
          </a:p>
        </p:txBody>
      </p:sp>
      <p:sp>
        <p:nvSpPr>
          <p:cNvPr id="49156" name="Text Box 4">
            <a:extLst>
              <a:ext uri="{FF2B5EF4-FFF2-40B4-BE49-F238E27FC236}">
                <a16:creationId xmlns:a16="http://schemas.microsoft.com/office/drawing/2014/main" id="{ECCC1A10-AD75-4B21-B6AD-BDA5148031A0}"/>
              </a:ext>
            </a:extLst>
          </p:cNvPr>
          <p:cNvSpPr txBox="1">
            <a:spLocks noChangeArrowheads="1"/>
          </p:cNvSpPr>
          <p:nvPr/>
        </p:nvSpPr>
        <p:spPr bwMode="auto">
          <a:xfrm>
            <a:off x="9353549" y="1257612"/>
            <a:ext cx="2514600" cy="1311275"/>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a:spAutoFit/>
          </a:bodyPr>
          <a:lstStyle/>
          <a:p>
            <a:pPr algn="ctr">
              <a:spcBef>
                <a:spcPct val="50000"/>
              </a:spcBef>
              <a:defRPr/>
            </a:pPr>
            <a:r>
              <a:rPr lang="tr-TR" sz="8000">
                <a:solidFill>
                  <a:schemeClr val="bg1"/>
                </a:solidFill>
                <a:latin typeface="Times New Roman" pitchFamily="18" charset="0"/>
              </a:rPr>
              <a:t>5</a:t>
            </a:r>
            <a:endParaRPr lang="en-US" sz="8000">
              <a:solidFill>
                <a:schemeClr val="bg1"/>
              </a:solidFill>
              <a:latin typeface="Times New Roman" pitchFamily="18" charset="0"/>
            </a:endParaRPr>
          </a:p>
        </p:txBody>
      </p:sp>
      <p:grpSp>
        <p:nvGrpSpPr>
          <p:cNvPr id="2" name="Grup 1">
            <a:extLst>
              <a:ext uri="{FF2B5EF4-FFF2-40B4-BE49-F238E27FC236}">
                <a16:creationId xmlns:a16="http://schemas.microsoft.com/office/drawing/2014/main" id="{636E3D16-26F4-4353-B3A2-65CC44CD338D}"/>
              </a:ext>
            </a:extLst>
          </p:cNvPr>
          <p:cNvGrpSpPr/>
          <p:nvPr/>
        </p:nvGrpSpPr>
        <p:grpSpPr>
          <a:xfrm>
            <a:off x="1581151" y="3730312"/>
            <a:ext cx="8640762" cy="1870076"/>
            <a:chOff x="1703388" y="4292600"/>
            <a:chExt cx="8640762" cy="1870076"/>
          </a:xfrm>
        </p:grpSpPr>
        <p:grpSp>
          <p:nvGrpSpPr>
            <p:cNvPr id="38917" name="Group 23">
              <a:extLst>
                <a:ext uri="{FF2B5EF4-FFF2-40B4-BE49-F238E27FC236}">
                  <a16:creationId xmlns:a16="http://schemas.microsoft.com/office/drawing/2014/main" id="{FB03E912-9FD0-460E-A78D-6E413D52E282}"/>
                </a:ext>
              </a:extLst>
            </p:cNvPr>
            <p:cNvGrpSpPr>
              <a:grpSpLocks/>
            </p:cNvGrpSpPr>
            <p:nvPr/>
          </p:nvGrpSpPr>
          <p:grpSpPr bwMode="auto">
            <a:xfrm>
              <a:off x="1703388" y="4573589"/>
              <a:ext cx="2754312" cy="1589087"/>
              <a:chOff x="113" y="2881"/>
              <a:chExt cx="1724" cy="1338"/>
            </a:xfrm>
          </p:grpSpPr>
          <p:grpSp>
            <p:nvGrpSpPr>
              <p:cNvPr id="38928" name="Group 17">
                <a:extLst>
                  <a:ext uri="{FF2B5EF4-FFF2-40B4-BE49-F238E27FC236}">
                    <a16:creationId xmlns:a16="http://schemas.microsoft.com/office/drawing/2014/main" id="{D08BF3C3-0C1D-4915-9A7F-5BA2114AD63B}"/>
                  </a:ext>
                </a:extLst>
              </p:cNvPr>
              <p:cNvGrpSpPr>
                <a:grpSpLocks/>
              </p:cNvGrpSpPr>
              <p:nvPr/>
            </p:nvGrpSpPr>
            <p:grpSpPr bwMode="auto">
              <a:xfrm>
                <a:off x="113" y="2903"/>
                <a:ext cx="1724" cy="1316"/>
                <a:chOff x="158" y="2840"/>
                <a:chExt cx="1724" cy="1316"/>
              </a:xfrm>
            </p:grpSpPr>
            <p:pic>
              <p:nvPicPr>
                <p:cNvPr id="38930" name="Picture 6" descr="condensation(walls)">
                  <a:extLst>
                    <a:ext uri="{FF2B5EF4-FFF2-40B4-BE49-F238E27FC236}">
                      <a16:creationId xmlns:a16="http://schemas.microsoft.com/office/drawing/2014/main" id="{673CF1D9-D98F-4FA5-80BD-1CD2950E2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27" t="5319" r="6627" b="16904"/>
                <a:stretch>
                  <a:fillRect/>
                </a:stretch>
              </p:blipFill>
              <p:spPr bwMode="auto">
                <a:xfrm>
                  <a:off x="158" y="2840"/>
                  <a:ext cx="1724" cy="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1" name="Line 11">
                  <a:extLst>
                    <a:ext uri="{FF2B5EF4-FFF2-40B4-BE49-F238E27FC236}">
                      <a16:creationId xmlns:a16="http://schemas.microsoft.com/office/drawing/2014/main" id="{5CCD8EF5-DE36-4574-87A1-47E8AA5DFEFB}"/>
                    </a:ext>
                  </a:extLst>
                </p:cNvPr>
                <p:cNvSpPr>
                  <a:spLocks noChangeShapeType="1"/>
                </p:cNvSpPr>
                <p:nvPr/>
              </p:nvSpPr>
              <p:spPr bwMode="auto">
                <a:xfrm>
                  <a:off x="1020" y="2947"/>
                  <a:ext cx="302"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8929" name="Text Box 19">
                <a:extLst>
                  <a:ext uri="{FF2B5EF4-FFF2-40B4-BE49-F238E27FC236}">
                    <a16:creationId xmlns:a16="http://schemas.microsoft.com/office/drawing/2014/main" id="{AC59573A-F112-4B35-A10A-0DC9276A09EF}"/>
                  </a:ext>
                </a:extLst>
              </p:cNvPr>
              <p:cNvSpPr txBox="1">
                <a:spLocks noChangeArrowheads="1"/>
              </p:cNvSpPr>
              <p:nvPr/>
            </p:nvSpPr>
            <p:spPr bwMode="auto">
              <a:xfrm>
                <a:off x="922" y="2881"/>
                <a:ext cx="36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600">
                    <a:solidFill>
                      <a:srgbClr val="FF3300"/>
                    </a:solidFill>
                  </a:rPr>
                  <a:t>Küf</a:t>
                </a:r>
              </a:p>
            </p:txBody>
          </p:sp>
        </p:grpSp>
        <p:grpSp>
          <p:nvGrpSpPr>
            <p:cNvPr id="38918" name="Group 18">
              <a:extLst>
                <a:ext uri="{FF2B5EF4-FFF2-40B4-BE49-F238E27FC236}">
                  <a16:creationId xmlns:a16="http://schemas.microsoft.com/office/drawing/2014/main" id="{15452E97-BB48-42C6-AEA5-9D177CBDC8CF}"/>
                </a:ext>
              </a:extLst>
            </p:cNvPr>
            <p:cNvGrpSpPr>
              <a:grpSpLocks/>
            </p:cNvGrpSpPr>
            <p:nvPr/>
          </p:nvGrpSpPr>
          <p:grpSpPr bwMode="auto">
            <a:xfrm>
              <a:off x="4511676" y="4365625"/>
              <a:ext cx="5508625" cy="1771650"/>
              <a:chOff x="2200" y="2659"/>
              <a:chExt cx="3175" cy="1525"/>
            </a:xfrm>
          </p:grpSpPr>
          <p:pic>
            <p:nvPicPr>
              <p:cNvPr id="38922" name="Picture 8" descr="condensation(hh)">
                <a:extLst>
                  <a:ext uri="{FF2B5EF4-FFF2-40B4-BE49-F238E27FC236}">
                    <a16:creationId xmlns:a16="http://schemas.microsoft.com/office/drawing/2014/main" id="{903B22FE-B0CF-4719-8ECB-65F9C015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8" t="3998" r="5611" b="51176"/>
              <a:stretch>
                <a:fillRect/>
              </a:stretch>
            </p:blipFill>
            <p:spPr bwMode="auto">
              <a:xfrm>
                <a:off x="2200" y="2659"/>
                <a:ext cx="3175" cy="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Line 12">
                <a:extLst>
                  <a:ext uri="{FF2B5EF4-FFF2-40B4-BE49-F238E27FC236}">
                    <a16:creationId xmlns:a16="http://schemas.microsoft.com/office/drawing/2014/main" id="{C54B8A7E-AB20-4C7F-A2D7-BB36D37938B2}"/>
                  </a:ext>
                </a:extLst>
              </p:cNvPr>
              <p:cNvSpPr>
                <a:spLocks noChangeShapeType="1"/>
              </p:cNvSpPr>
              <p:nvPr/>
            </p:nvSpPr>
            <p:spPr bwMode="auto">
              <a:xfrm>
                <a:off x="4302" y="2976"/>
                <a:ext cx="302"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4" name="Line 13">
                <a:extLst>
                  <a:ext uri="{FF2B5EF4-FFF2-40B4-BE49-F238E27FC236}">
                    <a16:creationId xmlns:a16="http://schemas.microsoft.com/office/drawing/2014/main" id="{EA6FFF31-5C99-436C-BCAD-56A607011BA3}"/>
                  </a:ext>
                </a:extLst>
              </p:cNvPr>
              <p:cNvSpPr>
                <a:spLocks noChangeShapeType="1"/>
              </p:cNvSpPr>
              <p:nvPr/>
            </p:nvSpPr>
            <p:spPr bwMode="auto">
              <a:xfrm>
                <a:off x="4846" y="3430"/>
                <a:ext cx="438"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5" name="Line 14">
                <a:extLst>
                  <a:ext uri="{FF2B5EF4-FFF2-40B4-BE49-F238E27FC236}">
                    <a16:creationId xmlns:a16="http://schemas.microsoft.com/office/drawing/2014/main" id="{EE41C1A2-A400-4C63-9D9D-65E0CB9B8931}"/>
                  </a:ext>
                </a:extLst>
              </p:cNvPr>
              <p:cNvSpPr>
                <a:spLocks noChangeShapeType="1"/>
              </p:cNvSpPr>
              <p:nvPr/>
            </p:nvSpPr>
            <p:spPr bwMode="auto">
              <a:xfrm>
                <a:off x="4852" y="3521"/>
                <a:ext cx="432"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6" name="Line 15">
                <a:extLst>
                  <a:ext uri="{FF2B5EF4-FFF2-40B4-BE49-F238E27FC236}">
                    <a16:creationId xmlns:a16="http://schemas.microsoft.com/office/drawing/2014/main" id="{1B8D476D-5CA9-418D-97FB-B8D2323E6E26}"/>
                  </a:ext>
                </a:extLst>
              </p:cNvPr>
              <p:cNvSpPr>
                <a:spLocks noChangeShapeType="1"/>
              </p:cNvSpPr>
              <p:nvPr/>
            </p:nvSpPr>
            <p:spPr bwMode="auto">
              <a:xfrm>
                <a:off x="2277" y="2734"/>
                <a:ext cx="432"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927" name="Line 16">
                <a:extLst>
                  <a:ext uri="{FF2B5EF4-FFF2-40B4-BE49-F238E27FC236}">
                    <a16:creationId xmlns:a16="http://schemas.microsoft.com/office/drawing/2014/main" id="{BFF188AE-E365-4157-B5E0-C4AD88B1B423}"/>
                  </a:ext>
                </a:extLst>
              </p:cNvPr>
              <p:cNvSpPr>
                <a:spLocks noChangeShapeType="1"/>
              </p:cNvSpPr>
              <p:nvPr/>
            </p:nvSpPr>
            <p:spPr bwMode="auto">
              <a:xfrm>
                <a:off x="2274" y="2840"/>
                <a:ext cx="432" cy="0"/>
              </a:xfrm>
              <a:prstGeom prst="line">
                <a:avLst/>
              </a:prstGeom>
              <a:noFill/>
              <a:ln w="1905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8919" name="Text Box 20">
              <a:extLst>
                <a:ext uri="{FF2B5EF4-FFF2-40B4-BE49-F238E27FC236}">
                  <a16:creationId xmlns:a16="http://schemas.microsoft.com/office/drawing/2014/main" id="{34EA4229-9EFD-4E24-A94B-D3E10B8159D4}"/>
                </a:ext>
              </a:extLst>
            </p:cNvPr>
            <p:cNvSpPr txBox="1">
              <a:spLocks noChangeArrowheads="1"/>
            </p:cNvSpPr>
            <p:nvPr/>
          </p:nvSpPr>
          <p:spPr bwMode="auto">
            <a:xfrm>
              <a:off x="8194676" y="4652963"/>
              <a:ext cx="638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600">
                  <a:solidFill>
                    <a:srgbClr val="FF3300"/>
                  </a:solidFill>
                </a:rPr>
                <a:t>Küf</a:t>
              </a:r>
            </a:p>
          </p:txBody>
        </p:sp>
        <p:sp>
          <p:nvSpPr>
            <p:cNvPr id="38920" name="Text Box 21">
              <a:extLst>
                <a:ext uri="{FF2B5EF4-FFF2-40B4-BE49-F238E27FC236}">
                  <a16:creationId xmlns:a16="http://schemas.microsoft.com/office/drawing/2014/main" id="{AA3C77D3-9DDE-4F18-8316-60965A5F3E34}"/>
                </a:ext>
              </a:extLst>
            </p:cNvPr>
            <p:cNvSpPr txBox="1">
              <a:spLocks noChangeArrowheads="1"/>
            </p:cNvSpPr>
            <p:nvPr/>
          </p:nvSpPr>
          <p:spPr bwMode="auto">
            <a:xfrm>
              <a:off x="9048750" y="5084763"/>
              <a:ext cx="129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400">
                  <a:solidFill>
                    <a:srgbClr val="FF3300"/>
                  </a:solidFill>
                </a:rPr>
                <a:t>İç yüzey kaplamasının bozulması</a:t>
              </a:r>
            </a:p>
          </p:txBody>
        </p:sp>
        <p:sp>
          <p:nvSpPr>
            <p:cNvPr id="38921" name="Text Box 22">
              <a:extLst>
                <a:ext uri="{FF2B5EF4-FFF2-40B4-BE49-F238E27FC236}">
                  <a16:creationId xmlns:a16="http://schemas.microsoft.com/office/drawing/2014/main" id="{95068720-5F08-478C-A5D5-C84141EC9AA5}"/>
                </a:ext>
              </a:extLst>
            </p:cNvPr>
            <p:cNvSpPr txBox="1">
              <a:spLocks noChangeArrowheads="1"/>
            </p:cNvSpPr>
            <p:nvPr/>
          </p:nvSpPr>
          <p:spPr bwMode="auto">
            <a:xfrm>
              <a:off x="4008439" y="4292600"/>
              <a:ext cx="197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400">
                  <a:solidFill>
                    <a:srgbClr val="FF3300"/>
                  </a:solidFill>
                </a:rPr>
                <a:t>Camın iç yüzeyinde yoğuşma</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40E973C-3121-446E-9690-A34B7F50D925}"/>
              </a:ext>
            </a:extLst>
          </p:cNvPr>
          <p:cNvSpPr>
            <a:spLocks noGrp="1" noChangeArrowheads="1"/>
          </p:cNvSpPr>
          <p:nvPr>
            <p:ph type="body" idx="1"/>
          </p:nvPr>
        </p:nvSpPr>
        <p:spPr>
          <a:xfrm>
            <a:off x="2351088" y="1628776"/>
            <a:ext cx="7561262" cy="2663825"/>
          </a:xfrm>
        </p:spPr>
        <p:txBody>
          <a:bodyPr/>
          <a:lstStyle/>
          <a:p>
            <a:pPr marL="0" indent="0" algn="ctr"/>
            <a:r>
              <a:rPr lang="tr-TR" altLang="tr-TR" sz="2400" b="1"/>
              <a:t>DIN 4102</a:t>
            </a:r>
            <a:r>
              <a:rPr lang="tr-TR" altLang="tr-TR" sz="2400"/>
              <a:t> – </a:t>
            </a:r>
            <a:r>
              <a:rPr lang="tr-TR" altLang="tr-TR" sz="2400" b="1"/>
              <a:t>Almanya</a:t>
            </a:r>
          </a:p>
          <a:p>
            <a:pPr marL="0" indent="0" algn="ctr"/>
            <a:r>
              <a:rPr lang="tr-TR" altLang="tr-TR" sz="2400" b="1"/>
              <a:t>BS 476</a:t>
            </a:r>
            <a:r>
              <a:rPr lang="tr-TR" altLang="tr-TR" sz="2400"/>
              <a:t> – </a:t>
            </a:r>
            <a:r>
              <a:rPr lang="tr-TR" altLang="tr-TR" sz="2400" b="1"/>
              <a:t>İngiltere</a:t>
            </a:r>
          </a:p>
          <a:p>
            <a:pPr marL="0" indent="0" algn="ctr"/>
            <a:r>
              <a:rPr lang="tr-TR" altLang="tr-TR" sz="2400" b="1"/>
              <a:t>UNI 9174, UNI 8457</a:t>
            </a:r>
            <a:r>
              <a:rPr lang="tr-TR" altLang="tr-TR" sz="2400"/>
              <a:t> – </a:t>
            </a:r>
            <a:r>
              <a:rPr lang="tr-TR" altLang="tr-TR" sz="2400" b="1"/>
              <a:t>İtalya</a:t>
            </a:r>
          </a:p>
          <a:p>
            <a:pPr marL="0" indent="0" algn="ctr"/>
            <a:endParaRPr lang="tr-TR" altLang="tr-TR" sz="2400" b="1"/>
          </a:p>
          <a:p>
            <a:pPr marL="0" indent="0" algn="ctr"/>
            <a:r>
              <a:rPr lang="tr-TR" altLang="tr-TR" sz="2400" b="1"/>
              <a:t>EN 13501-1 – AB </a:t>
            </a:r>
          </a:p>
        </p:txBody>
      </p:sp>
      <p:sp>
        <p:nvSpPr>
          <p:cNvPr id="40963" name="AutoShape 3">
            <a:extLst>
              <a:ext uri="{FF2B5EF4-FFF2-40B4-BE49-F238E27FC236}">
                <a16:creationId xmlns:a16="http://schemas.microsoft.com/office/drawing/2014/main" id="{29CCD278-EF6E-47FC-88F5-221D74DDB0DE}"/>
              </a:ext>
            </a:extLst>
          </p:cNvPr>
          <p:cNvSpPr>
            <a:spLocks/>
          </p:cNvSpPr>
          <p:nvPr/>
        </p:nvSpPr>
        <p:spPr bwMode="auto">
          <a:xfrm rot="5400000">
            <a:off x="5824538" y="1123950"/>
            <a:ext cx="576262" cy="4897438"/>
          </a:xfrm>
          <a:prstGeom prst="rightBrace">
            <a:avLst>
              <a:gd name="adj1" fmla="val 70822"/>
              <a:gd name="adj2" fmla="val 49949"/>
            </a:avLst>
          </a:prstGeom>
          <a:noFill/>
          <a:ln w="31750">
            <a:solidFill>
              <a:srgbClr val="339966"/>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endParaRPr lang="tr-TR" altLang="tr-TR" sz="1800">
              <a:solidFill>
                <a:schemeClr val="tx2"/>
              </a:solidFill>
            </a:endParaRPr>
          </a:p>
        </p:txBody>
      </p:sp>
      <p:pic>
        <p:nvPicPr>
          <p:cNvPr id="40964" name="Picture 4">
            <a:extLst>
              <a:ext uri="{FF2B5EF4-FFF2-40B4-BE49-F238E27FC236}">
                <a16:creationId xmlns:a16="http://schemas.microsoft.com/office/drawing/2014/main" id="{9CD639A7-EAAC-4FF8-B5CD-B5EFA41D4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72" t="34245" r="50732" b="21463"/>
          <a:stretch>
            <a:fillRect/>
          </a:stretch>
        </p:blipFill>
        <p:spPr bwMode="auto">
          <a:xfrm>
            <a:off x="2136776" y="4275138"/>
            <a:ext cx="18716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CB1B3F29-969A-44BD-A62A-F522D49833EC}"/>
              </a:ext>
            </a:extLst>
          </p:cNvPr>
          <p:cNvSpPr txBox="1">
            <a:spLocks noChangeArrowheads="1"/>
          </p:cNvSpPr>
          <p:nvPr/>
        </p:nvSpPr>
        <p:spPr bwMode="auto">
          <a:xfrm>
            <a:off x="2063751" y="5870576"/>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800" b="1">
                <a:solidFill>
                  <a:schemeClr val="tx2"/>
                </a:solidFill>
              </a:rPr>
              <a:t>EN ISO 1716</a:t>
            </a:r>
          </a:p>
        </p:txBody>
      </p:sp>
      <p:pic>
        <p:nvPicPr>
          <p:cNvPr id="40966" name="Picture 6">
            <a:extLst>
              <a:ext uri="{FF2B5EF4-FFF2-40B4-BE49-F238E27FC236}">
                <a16:creationId xmlns:a16="http://schemas.microsoft.com/office/drawing/2014/main" id="{BBC8B751-595E-4290-9B83-7BB10DCCE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39" t="28342" r="52946" b="13585"/>
          <a:stretch>
            <a:fillRect/>
          </a:stretch>
        </p:blipFill>
        <p:spPr bwMode="auto">
          <a:xfrm>
            <a:off x="4440239" y="4268789"/>
            <a:ext cx="13795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a:extLst>
              <a:ext uri="{FF2B5EF4-FFF2-40B4-BE49-F238E27FC236}">
                <a16:creationId xmlns:a16="http://schemas.microsoft.com/office/drawing/2014/main" id="{C910EE42-507A-4A87-850A-EF5BCF57DAC4}"/>
              </a:ext>
            </a:extLst>
          </p:cNvPr>
          <p:cNvSpPr txBox="1">
            <a:spLocks noChangeArrowheads="1"/>
          </p:cNvSpPr>
          <p:nvPr/>
        </p:nvSpPr>
        <p:spPr bwMode="auto">
          <a:xfrm>
            <a:off x="4079876" y="5876926"/>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800" b="1">
                <a:solidFill>
                  <a:schemeClr val="tx2"/>
                </a:solidFill>
              </a:rPr>
              <a:t>EN ISO 11925-2</a:t>
            </a:r>
          </a:p>
        </p:txBody>
      </p:sp>
      <p:pic>
        <p:nvPicPr>
          <p:cNvPr id="40968" name="Picture 8">
            <a:extLst>
              <a:ext uri="{FF2B5EF4-FFF2-40B4-BE49-F238E27FC236}">
                <a16:creationId xmlns:a16="http://schemas.microsoft.com/office/drawing/2014/main" id="{67ACD2BE-C0DA-4B05-A6D0-69767E853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27" t="30273" r="7568" b="27344"/>
          <a:stretch>
            <a:fillRect/>
          </a:stretch>
        </p:blipFill>
        <p:spPr bwMode="auto">
          <a:xfrm>
            <a:off x="6383339" y="4273551"/>
            <a:ext cx="126682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9">
            <a:extLst>
              <a:ext uri="{FF2B5EF4-FFF2-40B4-BE49-F238E27FC236}">
                <a16:creationId xmlns:a16="http://schemas.microsoft.com/office/drawing/2014/main" id="{F5134EBD-6FAB-40B8-B658-27FB24A57FF4}"/>
              </a:ext>
            </a:extLst>
          </p:cNvPr>
          <p:cNvSpPr txBox="1">
            <a:spLocks noChangeArrowheads="1"/>
          </p:cNvSpPr>
          <p:nvPr/>
        </p:nvSpPr>
        <p:spPr bwMode="auto">
          <a:xfrm>
            <a:off x="6024564" y="5876926"/>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800" b="1">
                <a:solidFill>
                  <a:schemeClr val="tx2"/>
                </a:solidFill>
              </a:rPr>
              <a:t>EN ISO 1182</a:t>
            </a:r>
          </a:p>
        </p:txBody>
      </p:sp>
      <p:sp>
        <p:nvSpPr>
          <p:cNvPr id="40970" name="Text Box 10">
            <a:extLst>
              <a:ext uri="{FF2B5EF4-FFF2-40B4-BE49-F238E27FC236}">
                <a16:creationId xmlns:a16="http://schemas.microsoft.com/office/drawing/2014/main" id="{277F4219-785B-44B9-BF1C-EEFC3D9BFD6A}"/>
              </a:ext>
            </a:extLst>
          </p:cNvPr>
          <p:cNvSpPr txBox="1">
            <a:spLocks noChangeArrowheads="1"/>
          </p:cNvSpPr>
          <p:nvPr/>
        </p:nvSpPr>
        <p:spPr bwMode="auto">
          <a:xfrm>
            <a:off x="7967664" y="5870576"/>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sz="1800" b="1">
                <a:solidFill>
                  <a:schemeClr val="tx2"/>
                </a:solidFill>
              </a:rPr>
              <a:t>EN ISO 13823</a:t>
            </a:r>
          </a:p>
        </p:txBody>
      </p:sp>
      <p:grpSp>
        <p:nvGrpSpPr>
          <p:cNvPr id="40971" name="Group 11">
            <a:extLst>
              <a:ext uri="{FF2B5EF4-FFF2-40B4-BE49-F238E27FC236}">
                <a16:creationId xmlns:a16="http://schemas.microsoft.com/office/drawing/2014/main" id="{C62045D0-7EB3-4A20-BE84-73571D5783DF}"/>
              </a:ext>
            </a:extLst>
          </p:cNvPr>
          <p:cNvGrpSpPr>
            <a:grpSpLocks/>
          </p:cNvGrpSpPr>
          <p:nvPr/>
        </p:nvGrpSpPr>
        <p:grpSpPr bwMode="auto">
          <a:xfrm>
            <a:off x="7877176" y="4076701"/>
            <a:ext cx="2035175" cy="1820863"/>
            <a:chOff x="4002" y="2737"/>
            <a:chExt cx="1282" cy="1147"/>
          </a:xfrm>
        </p:grpSpPr>
        <p:grpSp>
          <p:nvGrpSpPr>
            <p:cNvPr id="40974" name="Group 12">
              <a:extLst>
                <a:ext uri="{FF2B5EF4-FFF2-40B4-BE49-F238E27FC236}">
                  <a16:creationId xmlns:a16="http://schemas.microsoft.com/office/drawing/2014/main" id="{B9D43ED5-7F76-4FEA-98C2-1F10184CB3DE}"/>
                </a:ext>
              </a:extLst>
            </p:cNvPr>
            <p:cNvGrpSpPr>
              <a:grpSpLocks/>
            </p:cNvGrpSpPr>
            <p:nvPr/>
          </p:nvGrpSpPr>
          <p:grpSpPr bwMode="auto">
            <a:xfrm>
              <a:off x="4002" y="2737"/>
              <a:ext cx="1282" cy="1147"/>
              <a:chOff x="4002" y="2737"/>
              <a:chExt cx="1282" cy="1147"/>
            </a:xfrm>
          </p:grpSpPr>
          <p:grpSp>
            <p:nvGrpSpPr>
              <p:cNvPr id="40976" name="Group 13">
                <a:extLst>
                  <a:ext uri="{FF2B5EF4-FFF2-40B4-BE49-F238E27FC236}">
                    <a16:creationId xmlns:a16="http://schemas.microsoft.com/office/drawing/2014/main" id="{3D7DCCE8-916E-45E6-8933-DC60CDA11E07}"/>
                  </a:ext>
                </a:extLst>
              </p:cNvPr>
              <p:cNvGrpSpPr>
                <a:grpSpLocks/>
              </p:cNvGrpSpPr>
              <p:nvPr/>
            </p:nvGrpSpPr>
            <p:grpSpPr bwMode="auto">
              <a:xfrm>
                <a:off x="4002" y="2737"/>
                <a:ext cx="1282" cy="1147"/>
                <a:chOff x="4002" y="2737"/>
                <a:chExt cx="1282" cy="1147"/>
              </a:xfrm>
            </p:grpSpPr>
            <p:pic>
              <p:nvPicPr>
                <p:cNvPr id="40978" name="Picture 14">
                  <a:extLst>
                    <a:ext uri="{FF2B5EF4-FFF2-40B4-BE49-F238E27FC236}">
                      <a16:creationId xmlns:a16="http://schemas.microsoft.com/office/drawing/2014/main" id="{AC91AC57-DA38-4E7E-84CA-272E2CF80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855" t="26563" r="7178" b="27623"/>
                <a:stretch>
                  <a:fillRect/>
                </a:stretch>
              </p:blipFill>
              <p:spPr bwMode="auto">
                <a:xfrm>
                  <a:off x="4150" y="2737"/>
                  <a:ext cx="1134"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5">
                  <a:extLst>
                    <a:ext uri="{FF2B5EF4-FFF2-40B4-BE49-F238E27FC236}">
                      <a16:creationId xmlns:a16="http://schemas.microsoft.com/office/drawing/2014/main" id="{D95E9D82-EBA8-48FB-AEAA-6CDCF6FD687D}"/>
                    </a:ext>
                  </a:extLst>
                </p:cNvPr>
                <p:cNvSpPr txBox="1">
                  <a:spLocks noChangeArrowheads="1"/>
                </p:cNvSpPr>
                <p:nvPr/>
              </p:nvSpPr>
              <p:spPr bwMode="auto">
                <a:xfrm>
                  <a:off x="4002" y="2743"/>
                  <a:ext cx="27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1800">
                    <a:solidFill>
                      <a:schemeClr val="tx1"/>
                    </a:solidFill>
                  </a:endParaRPr>
                </a:p>
              </p:txBody>
            </p:sp>
            <p:sp>
              <p:nvSpPr>
                <p:cNvPr id="40980" name="Text Box 16">
                  <a:extLst>
                    <a:ext uri="{FF2B5EF4-FFF2-40B4-BE49-F238E27FC236}">
                      <a16:creationId xmlns:a16="http://schemas.microsoft.com/office/drawing/2014/main" id="{F1F87511-3027-48F0-BCD1-393899D0A0D4}"/>
                    </a:ext>
                  </a:extLst>
                </p:cNvPr>
                <p:cNvSpPr txBox="1">
                  <a:spLocks noChangeArrowheads="1"/>
                </p:cNvSpPr>
                <p:nvPr/>
              </p:nvSpPr>
              <p:spPr bwMode="auto">
                <a:xfrm>
                  <a:off x="4017" y="3730"/>
                  <a:ext cx="327"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endParaRPr lang="tr-TR" altLang="tr-TR" sz="800">
                    <a:solidFill>
                      <a:schemeClr val="tx1"/>
                    </a:solidFill>
                  </a:endParaRPr>
                </a:p>
              </p:txBody>
            </p:sp>
          </p:grpSp>
          <p:sp>
            <p:nvSpPr>
              <p:cNvPr id="40977" name="Rectangle 17">
                <a:extLst>
                  <a:ext uri="{FF2B5EF4-FFF2-40B4-BE49-F238E27FC236}">
                    <a16:creationId xmlns:a16="http://schemas.microsoft.com/office/drawing/2014/main" id="{82171BA2-1B96-4D2A-BF3E-27BCBF1A4241}"/>
                  </a:ext>
                </a:extLst>
              </p:cNvPr>
              <p:cNvSpPr>
                <a:spLocks noChangeArrowheads="1"/>
              </p:cNvSpPr>
              <p:nvPr/>
            </p:nvSpPr>
            <p:spPr bwMode="auto">
              <a:xfrm>
                <a:off x="4341" y="3811"/>
                <a:ext cx="45" cy="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40975" name="Rectangle 18">
              <a:extLst>
                <a:ext uri="{FF2B5EF4-FFF2-40B4-BE49-F238E27FC236}">
                  <a16:creationId xmlns:a16="http://schemas.microsoft.com/office/drawing/2014/main" id="{AD7606CC-97F6-4D6E-92F0-ED093E926271}"/>
                </a:ext>
              </a:extLst>
            </p:cNvPr>
            <p:cNvSpPr>
              <a:spLocks noChangeArrowheads="1"/>
            </p:cNvSpPr>
            <p:nvPr/>
          </p:nvSpPr>
          <p:spPr bwMode="auto">
            <a:xfrm>
              <a:off x="4059" y="2940"/>
              <a:ext cx="145" cy="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40972" name="Rectangle 19">
            <a:extLst>
              <a:ext uri="{FF2B5EF4-FFF2-40B4-BE49-F238E27FC236}">
                <a16:creationId xmlns:a16="http://schemas.microsoft.com/office/drawing/2014/main" id="{4F391EB8-295E-421C-A115-0A18394F5691}"/>
              </a:ext>
            </a:extLst>
          </p:cNvPr>
          <p:cNvSpPr>
            <a:spLocks noGrp="1" noChangeArrowheads="1"/>
          </p:cNvSpPr>
          <p:nvPr>
            <p:ph type="title"/>
          </p:nvPr>
        </p:nvSpPr>
        <p:spPr>
          <a:xfrm>
            <a:off x="1523303" y="1269544"/>
            <a:ext cx="9720072" cy="418083"/>
          </a:xfrm>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Yürürlükteki Sınıflandırma Metodu</a:t>
            </a:r>
          </a:p>
        </p:txBody>
      </p:sp>
      <p:sp>
        <p:nvSpPr>
          <p:cNvPr id="40973" name="Rectangle 20">
            <a:extLst>
              <a:ext uri="{FF2B5EF4-FFF2-40B4-BE49-F238E27FC236}">
                <a16:creationId xmlns:a16="http://schemas.microsoft.com/office/drawing/2014/main" id="{C2ACAB12-8A14-4452-AD94-7507B0ADD5E9}"/>
              </a:ext>
            </a:extLst>
          </p:cNvPr>
          <p:cNvSpPr>
            <a:spLocks noChangeArrowheads="1"/>
          </p:cNvSpPr>
          <p:nvPr/>
        </p:nvSpPr>
        <p:spPr bwMode="auto">
          <a:xfrm>
            <a:off x="1544639" y="721995"/>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Seçim Kriterleri: 3 – Yangına Tepki Sınıfı</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4CD4A36-E3DC-4862-B4DA-1CCD0859D692}"/>
              </a:ext>
            </a:extLst>
          </p:cNvPr>
          <p:cNvSpPr>
            <a:spLocks noGrp="1" noChangeArrowheads="1"/>
          </p:cNvSpPr>
          <p:nvPr>
            <p:ph type="body" idx="1"/>
          </p:nvPr>
        </p:nvSpPr>
        <p:spPr>
          <a:xfrm>
            <a:off x="1367776" y="1936004"/>
            <a:ext cx="8575675" cy="4464050"/>
          </a:xfrm>
        </p:spPr>
        <p:txBody>
          <a:bodyPr/>
          <a:lstStyle/>
          <a:p>
            <a:pPr marL="0" indent="0">
              <a:lnSpc>
                <a:spcPct val="115000"/>
              </a:lnSpc>
              <a:spcBef>
                <a:spcPct val="0"/>
              </a:spcBef>
            </a:pPr>
            <a:r>
              <a:rPr lang="tr-TR" altLang="tr-TR" sz="2400" b="1" dirty="0">
                <a:solidFill>
                  <a:schemeClr val="tx2"/>
                </a:solidFill>
              </a:rPr>
              <a:t>A1:</a:t>
            </a:r>
            <a:r>
              <a:rPr lang="tr-TR" altLang="tr-TR" sz="2400" b="1" dirty="0"/>
              <a:t> </a:t>
            </a:r>
            <a:r>
              <a:rPr lang="tr-TR" altLang="tr-TR" sz="2400" dirty="0"/>
              <a:t>Hiçbir şekilde yangına katkıda bulunmayan malzemeler.</a:t>
            </a:r>
            <a:endParaRPr lang="tr-TR" altLang="tr-TR" sz="2400" b="1" dirty="0"/>
          </a:p>
          <a:p>
            <a:pPr marL="0" indent="0">
              <a:lnSpc>
                <a:spcPct val="115000"/>
              </a:lnSpc>
              <a:spcBef>
                <a:spcPct val="0"/>
              </a:spcBef>
            </a:pPr>
            <a:r>
              <a:rPr lang="tr-TR" altLang="tr-TR" sz="2400" b="1" dirty="0">
                <a:solidFill>
                  <a:schemeClr val="tx2"/>
                </a:solidFill>
              </a:rPr>
              <a:t>A2:</a:t>
            </a:r>
            <a:r>
              <a:rPr lang="tr-TR" altLang="tr-TR" sz="2400" b="1" dirty="0"/>
              <a:t> </a:t>
            </a:r>
            <a:r>
              <a:rPr lang="tr-TR" altLang="tr-TR" sz="2400" dirty="0"/>
              <a:t>Yangına aşırı derecede sınırlı boyutlarda katkıda bulunan malzemeler.</a:t>
            </a:r>
            <a:endParaRPr lang="tr-TR" altLang="tr-TR" sz="2400" b="1" dirty="0"/>
          </a:p>
          <a:p>
            <a:pPr marL="0" indent="0">
              <a:lnSpc>
                <a:spcPct val="115000"/>
              </a:lnSpc>
              <a:spcBef>
                <a:spcPct val="0"/>
              </a:spcBef>
            </a:pPr>
            <a:r>
              <a:rPr lang="tr-TR" altLang="tr-TR" sz="2400" b="1" dirty="0">
                <a:solidFill>
                  <a:schemeClr val="tx2"/>
                </a:solidFill>
              </a:rPr>
              <a:t>B:</a:t>
            </a:r>
            <a:r>
              <a:rPr lang="tr-TR" altLang="tr-TR" sz="2400" b="1" dirty="0"/>
              <a:t> </a:t>
            </a:r>
            <a:r>
              <a:rPr lang="tr-TR" altLang="tr-TR" sz="2400" dirty="0"/>
              <a:t>Yangına çok sınırlı boyutlarda katkıda bulunan malzemeler.</a:t>
            </a:r>
            <a:endParaRPr lang="tr-TR" altLang="tr-TR" sz="2400" b="1" dirty="0"/>
          </a:p>
          <a:p>
            <a:pPr marL="0" indent="0">
              <a:lnSpc>
                <a:spcPct val="115000"/>
              </a:lnSpc>
              <a:spcBef>
                <a:spcPct val="0"/>
              </a:spcBef>
            </a:pPr>
            <a:r>
              <a:rPr lang="tr-TR" altLang="tr-TR" sz="2400" b="1" dirty="0">
                <a:solidFill>
                  <a:schemeClr val="tx2"/>
                </a:solidFill>
              </a:rPr>
              <a:t>C:</a:t>
            </a:r>
            <a:r>
              <a:rPr lang="tr-TR" altLang="tr-TR" sz="2400" b="1" dirty="0"/>
              <a:t> </a:t>
            </a:r>
            <a:r>
              <a:rPr lang="tr-TR" altLang="tr-TR" sz="2400" dirty="0"/>
              <a:t>Yangına sınırlı boyutlarda katkıda bulunan malzemeler.</a:t>
            </a:r>
          </a:p>
          <a:p>
            <a:pPr marL="0" indent="0">
              <a:lnSpc>
                <a:spcPct val="115000"/>
              </a:lnSpc>
              <a:spcBef>
                <a:spcPct val="0"/>
              </a:spcBef>
            </a:pPr>
            <a:r>
              <a:rPr lang="tr-TR" altLang="tr-TR" sz="2400" b="1" dirty="0">
                <a:solidFill>
                  <a:schemeClr val="tx2"/>
                </a:solidFill>
              </a:rPr>
              <a:t>D:</a:t>
            </a:r>
            <a:r>
              <a:rPr lang="tr-TR" altLang="tr-TR" sz="2400" b="1" dirty="0"/>
              <a:t> </a:t>
            </a:r>
            <a:r>
              <a:rPr lang="tr-TR" altLang="tr-TR" sz="2400" dirty="0"/>
              <a:t>Yangına makul boyutlarda katkıda bulunan malzemeler.</a:t>
            </a:r>
            <a:endParaRPr lang="tr-TR" altLang="tr-TR" sz="2400" b="1" dirty="0"/>
          </a:p>
          <a:p>
            <a:pPr marL="0" indent="0">
              <a:lnSpc>
                <a:spcPct val="115000"/>
              </a:lnSpc>
              <a:spcBef>
                <a:spcPct val="0"/>
              </a:spcBef>
            </a:pPr>
            <a:r>
              <a:rPr lang="tr-TR" altLang="tr-TR" sz="2400" b="1" dirty="0">
                <a:solidFill>
                  <a:schemeClr val="tx2"/>
                </a:solidFill>
              </a:rPr>
              <a:t>E:</a:t>
            </a:r>
            <a:r>
              <a:rPr lang="tr-TR" altLang="tr-TR" sz="2400" b="1" dirty="0"/>
              <a:t> </a:t>
            </a:r>
            <a:r>
              <a:rPr lang="tr-TR" altLang="tr-TR" sz="2400" dirty="0"/>
              <a:t>Yangına karşı tepki performansı kabul edilebilir olan malzemeler.</a:t>
            </a:r>
            <a:endParaRPr lang="tr-TR" altLang="tr-TR" sz="2400" b="1" dirty="0"/>
          </a:p>
          <a:p>
            <a:pPr marL="0" indent="0">
              <a:lnSpc>
                <a:spcPct val="115000"/>
              </a:lnSpc>
              <a:spcBef>
                <a:spcPct val="0"/>
              </a:spcBef>
            </a:pPr>
            <a:r>
              <a:rPr lang="tr-TR" altLang="tr-TR" sz="2400" b="1" dirty="0">
                <a:solidFill>
                  <a:schemeClr val="tx2"/>
                </a:solidFill>
              </a:rPr>
              <a:t>F:</a:t>
            </a:r>
            <a:r>
              <a:rPr lang="tr-TR" altLang="tr-TR" sz="2400" b="1" dirty="0"/>
              <a:t> </a:t>
            </a:r>
            <a:r>
              <a:rPr lang="tr-TR" altLang="tr-TR" sz="2400" dirty="0"/>
              <a:t>Yangına karşı tepki performansı belirlenemeyen malzemeler.</a:t>
            </a:r>
          </a:p>
          <a:p>
            <a:pPr marL="0" indent="0">
              <a:lnSpc>
                <a:spcPct val="115000"/>
              </a:lnSpc>
              <a:spcBef>
                <a:spcPct val="0"/>
              </a:spcBef>
            </a:pPr>
            <a:endParaRPr lang="tr-TR" altLang="tr-TR" sz="2400" dirty="0"/>
          </a:p>
        </p:txBody>
      </p:sp>
      <p:sp>
        <p:nvSpPr>
          <p:cNvPr id="41987" name="Rectangle 3">
            <a:extLst>
              <a:ext uri="{FF2B5EF4-FFF2-40B4-BE49-F238E27FC236}">
                <a16:creationId xmlns:a16="http://schemas.microsoft.com/office/drawing/2014/main" id="{3A64A272-DFD1-4A0B-ACEC-61976EC1C45B}"/>
              </a:ext>
            </a:extLst>
          </p:cNvPr>
          <p:cNvSpPr>
            <a:spLocks noGrp="1" noChangeArrowheads="1"/>
          </p:cNvSpPr>
          <p:nvPr>
            <p:ph type="title"/>
          </p:nvPr>
        </p:nvSpPr>
        <p:spPr>
          <a:xfrm>
            <a:off x="1367776" y="1260610"/>
            <a:ext cx="9720072" cy="549291"/>
          </a:xfrm>
          <a:noFill/>
        </p:spPr>
        <p:txBody>
          <a:bodyPr>
            <a:normAutofit/>
          </a:bodyPr>
          <a:lstStyle/>
          <a:p>
            <a:pPr algn="ctr" eaLnBrk="1" hangingPunct="1"/>
            <a:r>
              <a:rPr lang="tr-TR" altLang="tr-TR" sz="2400" b="1" cap="none" dirty="0">
                <a:latin typeface="Arial" panose="020B0604020202020204" pitchFamily="34" charset="0"/>
                <a:cs typeface="Arial" panose="020B0604020202020204" pitchFamily="34" charset="0"/>
              </a:rPr>
              <a:t>Yürürlükteki Sınıflandırma Metodu</a:t>
            </a:r>
          </a:p>
        </p:txBody>
      </p:sp>
      <p:sp>
        <p:nvSpPr>
          <p:cNvPr id="41988" name="Rectangle 4">
            <a:extLst>
              <a:ext uri="{FF2B5EF4-FFF2-40B4-BE49-F238E27FC236}">
                <a16:creationId xmlns:a16="http://schemas.microsoft.com/office/drawing/2014/main" id="{B93035D8-43AB-4D19-95AE-5DFC6F0AAAE1}"/>
              </a:ext>
            </a:extLst>
          </p:cNvPr>
          <p:cNvSpPr>
            <a:spLocks noChangeArrowheads="1"/>
          </p:cNvSpPr>
          <p:nvPr/>
        </p:nvSpPr>
        <p:spPr bwMode="auto">
          <a:xfrm>
            <a:off x="1504301" y="768167"/>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Seçim Kriterleri: 3 – Yangına Tepki Sınıfı</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D940D5D-B30F-4E68-9B6D-87FBC5F7106E}"/>
              </a:ext>
            </a:extLst>
          </p:cNvPr>
          <p:cNvSpPr>
            <a:spLocks noGrp="1" noChangeArrowheads="1"/>
          </p:cNvSpPr>
          <p:nvPr>
            <p:ph type="body" sz="half" idx="1"/>
          </p:nvPr>
        </p:nvSpPr>
        <p:spPr>
          <a:xfrm>
            <a:off x="1569903" y="1812131"/>
            <a:ext cx="9513065" cy="3954463"/>
          </a:xfrm>
        </p:spPr>
        <p:txBody>
          <a:bodyPr/>
          <a:lstStyle/>
          <a:p>
            <a:pPr marL="0" indent="0">
              <a:spcBef>
                <a:spcPct val="10000"/>
              </a:spcBef>
            </a:pPr>
            <a:r>
              <a:rPr lang="tr-TR" altLang="tr-TR" sz="2400" b="1" dirty="0">
                <a:solidFill>
                  <a:schemeClr val="tx2"/>
                </a:solidFill>
              </a:rPr>
              <a:t>İlave Sınıflandırmalar – Duman Gazı Üretimi</a:t>
            </a:r>
          </a:p>
          <a:p>
            <a:pPr marL="0" indent="0">
              <a:spcBef>
                <a:spcPct val="10000"/>
              </a:spcBef>
            </a:pPr>
            <a:r>
              <a:rPr lang="tr-TR" altLang="tr-TR" sz="2400" b="1" dirty="0">
                <a:solidFill>
                  <a:schemeClr val="tx2"/>
                </a:solidFill>
              </a:rPr>
              <a:t>s1: </a:t>
            </a:r>
            <a:r>
              <a:rPr lang="tr-TR" altLang="tr-TR" sz="2400" dirty="0"/>
              <a:t>Duman gazı üretimi çok sınırlı. </a:t>
            </a:r>
            <a:endParaRPr lang="tr-TR" altLang="tr-TR" sz="2400" b="1" dirty="0"/>
          </a:p>
          <a:p>
            <a:pPr marL="0" indent="0">
              <a:spcBef>
                <a:spcPct val="10000"/>
              </a:spcBef>
            </a:pPr>
            <a:r>
              <a:rPr lang="tr-TR" altLang="tr-TR" sz="2400" b="1" dirty="0">
                <a:solidFill>
                  <a:schemeClr val="tx2"/>
                </a:solidFill>
              </a:rPr>
              <a:t>s2: </a:t>
            </a:r>
            <a:r>
              <a:rPr lang="tr-TR" altLang="tr-TR" sz="2400" dirty="0"/>
              <a:t>Duman gazı üretimi sınırlı.</a:t>
            </a:r>
            <a:endParaRPr lang="tr-TR" altLang="tr-TR" sz="2400" b="1" dirty="0"/>
          </a:p>
          <a:p>
            <a:pPr marL="0" indent="0">
              <a:spcBef>
                <a:spcPct val="10000"/>
              </a:spcBef>
            </a:pPr>
            <a:r>
              <a:rPr lang="tr-TR" altLang="tr-TR" sz="2400" b="1" dirty="0">
                <a:solidFill>
                  <a:schemeClr val="tx2"/>
                </a:solidFill>
              </a:rPr>
              <a:t>s3: </a:t>
            </a:r>
            <a:r>
              <a:rPr lang="tr-TR" altLang="tr-TR" sz="2400" dirty="0"/>
              <a:t>Duman gazı üretimi s1 ve s2 sınıflarının gerekliliklerini karşılamayan.</a:t>
            </a:r>
          </a:p>
          <a:p>
            <a:pPr marL="0" indent="0">
              <a:spcBef>
                <a:spcPct val="10000"/>
              </a:spcBef>
            </a:pPr>
            <a:endParaRPr lang="tr-TR" altLang="tr-TR" sz="2400" dirty="0"/>
          </a:p>
          <a:p>
            <a:pPr marL="0" indent="0">
              <a:spcBef>
                <a:spcPct val="10000"/>
              </a:spcBef>
            </a:pPr>
            <a:r>
              <a:rPr lang="tr-TR" altLang="tr-TR" sz="2400" b="1" dirty="0">
                <a:solidFill>
                  <a:schemeClr val="tx2"/>
                </a:solidFill>
              </a:rPr>
              <a:t>İlave Sınıflandırmalar – Damlacık Teşekkülü</a:t>
            </a:r>
          </a:p>
          <a:p>
            <a:pPr marL="0" indent="0">
              <a:spcBef>
                <a:spcPct val="10000"/>
              </a:spcBef>
            </a:pPr>
            <a:r>
              <a:rPr lang="tr-TR" altLang="tr-TR" sz="2400" b="1" dirty="0">
                <a:solidFill>
                  <a:schemeClr val="tx2"/>
                </a:solidFill>
              </a:rPr>
              <a:t>d0:</a:t>
            </a:r>
            <a:r>
              <a:rPr lang="tr-TR" altLang="tr-TR" sz="2400" dirty="0"/>
              <a:t> Alev damlacıkları veya parçacıkları meydana gelmeyen.</a:t>
            </a:r>
          </a:p>
          <a:p>
            <a:pPr marL="0" indent="0">
              <a:spcBef>
                <a:spcPct val="10000"/>
              </a:spcBef>
            </a:pPr>
            <a:r>
              <a:rPr lang="tr-TR" altLang="tr-TR" sz="2400" b="1" dirty="0">
                <a:solidFill>
                  <a:schemeClr val="tx2"/>
                </a:solidFill>
              </a:rPr>
              <a:t>d1: </a:t>
            </a:r>
            <a:r>
              <a:rPr lang="tr-TR" altLang="tr-TR" sz="2400" dirty="0"/>
              <a:t>Alev damlacıkları veya parçacıkları çabucak sönen.</a:t>
            </a:r>
          </a:p>
          <a:p>
            <a:pPr marL="0" indent="0">
              <a:spcBef>
                <a:spcPct val="10000"/>
              </a:spcBef>
            </a:pPr>
            <a:r>
              <a:rPr lang="tr-TR" altLang="tr-TR" sz="2400" b="1" dirty="0">
                <a:solidFill>
                  <a:schemeClr val="tx2"/>
                </a:solidFill>
              </a:rPr>
              <a:t>d2:</a:t>
            </a:r>
            <a:r>
              <a:rPr lang="tr-TR" altLang="tr-TR" sz="2400" dirty="0"/>
              <a:t> Alev damlacıkları veya parçacıklarının teşkili d0 ve d1 sınıflarının gerekliliklerini karşılamayan.</a:t>
            </a:r>
          </a:p>
        </p:txBody>
      </p:sp>
      <p:sp>
        <p:nvSpPr>
          <p:cNvPr id="46083" name="Rectangle 3">
            <a:extLst>
              <a:ext uri="{FF2B5EF4-FFF2-40B4-BE49-F238E27FC236}">
                <a16:creationId xmlns:a16="http://schemas.microsoft.com/office/drawing/2014/main" id="{607D6E89-DDC3-432D-BB23-0F612394F573}"/>
              </a:ext>
            </a:extLst>
          </p:cNvPr>
          <p:cNvSpPr>
            <a:spLocks noChangeArrowheads="1"/>
          </p:cNvSpPr>
          <p:nvPr/>
        </p:nvSpPr>
        <p:spPr bwMode="auto">
          <a:xfrm>
            <a:off x="2286001" y="3789363"/>
            <a:ext cx="81311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0"/>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90000"/>
              </a:lnSpc>
            </a:pPr>
            <a:endParaRPr lang="tr-TR" altLang="tr-TR" sz="1800"/>
          </a:p>
        </p:txBody>
      </p:sp>
      <p:sp>
        <p:nvSpPr>
          <p:cNvPr id="46084" name="Rectangle 4">
            <a:extLst>
              <a:ext uri="{FF2B5EF4-FFF2-40B4-BE49-F238E27FC236}">
                <a16:creationId xmlns:a16="http://schemas.microsoft.com/office/drawing/2014/main" id="{9066FB84-ADB1-49B8-B6FE-7DA24C5DCACE}"/>
              </a:ext>
            </a:extLst>
          </p:cNvPr>
          <p:cNvSpPr>
            <a:spLocks noGrp="1" noChangeArrowheads="1"/>
          </p:cNvSpPr>
          <p:nvPr>
            <p:ph type="title"/>
          </p:nvPr>
        </p:nvSpPr>
        <p:spPr>
          <a:xfrm>
            <a:off x="1406334" y="1371434"/>
            <a:ext cx="10216461" cy="365125"/>
          </a:xfrm>
          <a:noFill/>
        </p:spPr>
        <p:txBody>
          <a:bodyPr>
            <a:noAutofit/>
          </a:bodyPr>
          <a:lstStyle/>
          <a:p>
            <a:pPr algn="ctr" eaLnBrk="1" hangingPunct="1"/>
            <a:r>
              <a:rPr lang="tr-TR" altLang="tr-TR" sz="2400" b="1" cap="none" dirty="0">
                <a:latin typeface="Arial" panose="020B0604020202020204" pitchFamily="34" charset="0"/>
                <a:cs typeface="Arial" panose="020B0604020202020204" pitchFamily="34" charset="0"/>
              </a:rPr>
              <a:t>Yürürlükteki Sınıflandırma Metodu</a:t>
            </a:r>
          </a:p>
        </p:txBody>
      </p:sp>
      <p:sp>
        <p:nvSpPr>
          <p:cNvPr id="46085" name="Rectangle 5">
            <a:extLst>
              <a:ext uri="{FF2B5EF4-FFF2-40B4-BE49-F238E27FC236}">
                <a16:creationId xmlns:a16="http://schemas.microsoft.com/office/drawing/2014/main" id="{5E9891CB-6E13-4B1C-A4CD-E9C9911ECE68}"/>
              </a:ext>
            </a:extLst>
          </p:cNvPr>
          <p:cNvSpPr>
            <a:spLocks noChangeArrowheads="1"/>
          </p:cNvSpPr>
          <p:nvPr/>
        </p:nvSpPr>
        <p:spPr bwMode="auto">
          <a:xfrm>
            <a:off x="1569904" y="803420"/>
            <a:ext cx="84391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200" b="1" dirty="0">
                <a:solidFill>
                  <a:schemeClr val="tx1"/>
                </a:solidFill>
              </a:rPr>
              <a:t>Seçim Kriterleri: 3 – Yangına Tepki Sınıfı</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639220" y="5166911"/>
            <a:ext cx="6885299" cy="584775"/>
          </a:xfrm>
          <a:prstGeom prst="rect">
            <a:avLst/>
          </a:prstGeom>
          <a:noFill/>
        </p:spPr>
        <p:txBody>
          <a:bodyPr wrap="square" rtlCol="0">
            <a:spAutoFit/>
          </a:bodyPr>
          <a:lstStyle/>
          <a:p>
            <a:pPr lvl="0" algn="ctr" defTabSz="914400" fontAlgn="base">
              <a:spcAft>
                <a:spcPct val="0"/>
              </a:spcAft>
              <a:buClr>
                <a:schemeClr val="tx1"/>
              </a:buClr>
            </a:pPr>
            <a:r>
              <a:rPr lang="tr-TR" sz="3200" b="1" dirty="0">
                <a:solidFill>
                  <a:schemeClr val="tx1">
                    <a:lumMod val="65000"/>
                    <a:lumOff val="35000"/>
                  </a:schemeClr>
                </a:solidFill>
                <a:latin typeface="Calibri" panose="020F0502020204030204" pitchFamily="34" charset="0"/>
              </a:rPr>
              <a:t>ISI YALITIM MALZEMELERİ</a:t>
            </a:r>
            <a:endParaRPr lang="it-IT" sz="3200" b="1" dirty="0">
              <a:solidFill>
                <a:schemeClr val="tx1">
                  <a:lumMod val="65000"/>
                  <a:lumOff val="35000"/>
                </a:schemeClr>
              </a:solidFill>
              <a:latin typeface="Calibri" panose="020F0502020204030204" pitchFamily="34" charset="0"/>
            </a:endParaRPr>
          </a:p>
        </p:txBody>
      </p:sp>
      <p:sp>
        <p:nvSpPr>
          <p:cNvPr id="3" name="Metin kutusu 2">
            <a:extLst>
              <a:ext uri="{FF2B5EF4-FFF2-40B4-BE49-F238E27FC236}">
                <a16:creationId xmlns:a16="http://schemas.microsoft.com/office/drawing/2014/main" id="{BC043857-3D7F-4C62-AC5C-472FC7F507FE}"/>
              </a:ext>
            </a:extLst>
          </p:cNvPr>
          <p:cNvSpPr txBox="1"/>
          <p:nvPr/>
        </p:nvSpPr>
        <p:spPr>
          <a:xfrm>
            <a:off x="8485949" y="5299114"/>
            <a:ext cx="3313116" cy="646331"/>
          </a:xfrm>
          <a:prstGeom prst="rect">
            <a:avLst/>
          </a:prstGeom>
          <a:noFill/>
        </p:spPr>
        <p:txBody>
          <a:bodyPr wrap="square" rtlCol="0">
            <a:spAutoFit/>
          </a:bodyPr>
          <a:lstStyle/>
          <a:p>
            <a:pPr algn="ctr"/>
            <a:r>
              <a:rPr lang="tr-TR" b="1" dirty="0">
                <a:solidFill>
                  <a:schemeClr val="tx1">
                    <a:lumMod val="65000"/>
                    <a:lumOff val="35000"/>
                  </a:schemeClr>
                </a:solidFill>
                <a:latin typeface="Calibri" panose="020F0502020204030204" pitchFamily="34" charset="0"/>
              </a:rPr>
              <a:t>İZODER Isı Su Ses ve Yangın Yalıtımcıları Derneği</a:t>
            </a:r>
            <a:endParaRPr lang="en-GB"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74605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A01C8D7-9A56-4959-BC08-49BB592D137F}"/>
              </a:ext>
            </a:extLst>
          </p:cNvPr>
          <p:cNvSpPr>
            <a:spLocks noChangeArrowheads="1"/>
          </p:cNvSpPr>
          <p:nvPr/>
        </p:nvSpPr>
        <p:spPr bwMode="auto">
          <a:xfrm>
            <a:off x="1558925" y="3423147"/>
            <a:ext cx="624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n"/>
            </a:pPr>
            <a:r>
              <a:rPr lang="tr-TR" altLang="tr-TR" dirty="0"/>
              <a:t>Kullanım sıcaklığı –50 / +250 ºC aralığındadır.</a:t>
            </a:r>
          </a:p>
          <a:p>
            <a:pPr eaLnBrk="1" hangingPunct="1">
              <a:lnSpc>
                <a:spcPct val="80000"/>
              </a:lnSpc>
              <a:buFont typeface="Wingdings" panose="05000000000000000000" pitchFamily="2" charset="2"/>
              <a:buChar char="n"/>
            </a:pPr>
            <a:r>
              <a:rPr lang="tr-TR" altLang="tr-TR" dirty="0"/>
              <a:t>A1 veya A2 sınıfı yanmaz bir malzemedir.</a:t>
            </a:r>
          </a:p>
          <a:p>
            <a:pPr eaLnBrk="1" hangingPunct="1">
              <a:lnSpc>
                <a:spcPct val="80000"/>
              </a:lnSpc>
              <a:buFont typeface="Wingdings" panose="05000000000000000000" pitchFamily="2" charset="2"/>
              <a:buChar char="n"/>
            </a:pPr>
            <a:r>
              <a:rPr lang="tr-TR" altLang="tr-TR" dirty="0"/>
              <a:t>Isıl iletkenlik hesap değeri 0,035-0,050 W/</a:t>
            </a:r>
            <a:r>
              <a:rPr lang="tr-TR" altLang="tr-TR" dirty="0" err="1"/>
              <a:t>m.K’dir</a:t>
            </a:r>
            <a:r>
              <a:rPr lang="tr-TR" altLang="tr-TR" dirty="0"/>
              <a:t> .</a:t>
            </a:r>
          </a:p>
          <a:p>
            <a:pPr eaLnBrk="1" hangingPunct="1">
              <a:lnSpc>
                <a:spcPct val="80000"/>
              </a:lnSpc>
              <a:buFont typeface="Wingdings" panose="05000000000000000000" pitchFamily="2" charset="2"/>
              <a:buChar char="n"/>
            </a:pPr>
            <a:r>
              <a:rPr lang="tr-TR" altLang="tr-TR" dirty="0"/>
              <a:t>Su buharı difüzyon direnç katsayısı µ=1’dir.</a:t>
            </a:r>
          </a:p>
          <a:p>
            <a:pPr eaLnBrk="1" hangingPunct="1">
              <a:lnSpc>
                <a:spcPct val="80000"/>
              </a:lnSpc>
              <a:buFont typeface="Wingdings" panose="05000000000000000000" pitchFamily="2" charset="2"/>
              <a:buChar char="n"/>
            </a:pPr>
            <a:r>
              <a:rPr lang="tr-TR" altLang="tr-TR" dirty="0"/>
              <a:t>Hacimce su emme değeri, %3-10’dur </a:t>
            </a:r>
          </a:p>
          <a:p>
            <a:pPr eaLnBrk="1" hangingPunct="1">
              <a:lnSpc>
                <a:spcPct val="80000"/>
              </a:lnSpc>
              <a:buFont typeface="Wingdings" panose="05000000000000000000" pitchFamily="2" charset="2"/>
              <a:buChar char="n"/>
            </a:pPr>
            <a:r>
              <a:rPr lang="tr-TR" altLang="tr-TR" dirty="0"/>
              <a:t>Güneşin mor ötesi ışınlarından etkilenmez.</a:t>
            </a:r>
            <a:endParaRPr lang="en-US" altLang="tr-TR" dirty="0"/>
          </a:p>
        </p:txBody>
      </p:sp>
      <p:sp>
        <p:nvSpPr>
          <p:cNvPr id="48131" name="Rectangle 3">
            <a:extLst>
              <a:ext uri="{FF2B5EF4-FFF2-40B4-BE49-F238E27FC236}">
                <a16:creationId xmlns:a16="http://schemas.microsoft.com/office/drawing/2014/main" id="{B3EF47C2-A8FC-44FA-BE03-8F241DFDC5CC}"/>
              </a:ext>
            </a:extLst>
          </p:cNvPr>
          <p:cNvSpPr>
            <a:spLocks noChangeArrowheads="1"/>
          </p:cNvSpPr>
          <p:nvPr/>
        </p:nvSpPr>
        <p:spPr bwMode="auto">
          <a:xfrm>
            <a:off x="1545918" y="1341438"/>
            <a:ext cx="998874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r>
              <a:rPr lang="tr-TR" altLang="tr-TR" sz="2400" dirty="0"/>
              <a:t>İnorganik bir hammadde olan silis kumunun, yüksek basınç altında 1200 ºC – 1250 ºC de ergitilerek, ince eleklerden geçirilip elyaf haline getirilmesi sonucu oluşturulan açık gözenekli bir malzemedir. Değişik yoğunluklarda (14-100kg/m</a:t>
            </a:r>
            <a:r>
              <a:rPr lang="tr-TR" altLang="tr-TR" sz="2400" baseline="30000" dirty="0"/>
              <a:t>3</a:t>
            </a:r>
            <a:r>
              <a:rPr lang="tr-TR" altLang="tr-TR" sz="2400" dirty="0"/>
              <a:t>) farklı kaplama malzemeleri ile şilte, levha veya boru formunda üretilebilir. </a:t>
            </a:r>
          </a:p>
        </p:txBody>
      </p:sp>
      <p:pic>
        <p:nvPicPr>
          <p:cNvPr id="48132" name="Picture 4" descr="~AUT0023">
            <a:extLst>
              <a:ext uri="{FF2B5EF4-FFF2-40B4-BE49-F238E27FC236}">
                <a16:creationId xmlns:a16="http://schemas.microsoft.com/office/drawing/2014/main" id="{00354B42-DADC-4D2A-976C-0BF24CB14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09" r="7272" b="11861"/>
          <a:stretch>
            <a:fillRect/>
          </a:stretch>
        </p:blipFill>
        <p:spPr bwMode="auto">
          <a:xfrm>
            <a:off x="8001727" y="3423147"/>
            <a:ext cx="3273510" cy="22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8133" name="Rectangle 5">
            <a:extLst>
              <a:ext uri="{FF2B5EF4-FFF2-40B4-BE49-F238E27FC236}">
                <a16:creationId xmlns:a16="http://schemas.microsoft.com/office/drawing/2014/main" id="{21831A24-0626-425F-87BA-F7DDD47316B6}"/>
              </a:ext>
            </a:extLst>
          </p:cNvPr>
          <p:cNvSpPr>
            <a:spLocks noGrp="1" noChangeArrowheads="1"/>
          </p:cNvSpPr>
          <p:nvPr>
            <p:ph type="title"/>
          </p:nvPr>
        </p:nvSpPr>
        <p:spPr>
          <a:xfrm>
            <a:off x="1545919" y="826228"/>
            <a:ext cx="8439150" cy="365125"/>
          </a:xfrm>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Camyünü</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Rectangle 21">
            <a:extLst>
              <a:ext uri="{FF2B5EF4-FFF2-40B4-BE49-F238E27FC236}">
                <a16:creationId xmlns:a16="http://schemas.microsoft.com/office/drawing/2014/main" id="{9DFE9889-0A4C-425B-BA1B-40AAFD31C7F8}"/>
              </a:ext>
            </a:extLst>
          </p:cNvPr>
          <p:cNvSpPr>
            <a:spLocks noGrp="1" noChangeArrowheads="1"/>
          </p:cNvSpPr>
          <p:nvPr>
            <p:ph type="title"/>
          </p:nvPr>
        </p:nvSpPr>
        <p:spPr>
          <a:xfrm>
            <a:off x="1490834" y="817766"/>
            <a:ext cx="9448915" cy="365125"/>
          </a:xfrm>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Çağdaş Yapı Konsepti Ve Yalıtım</a:t>
            </a:r>
          </a:p>
        </p:txBody>
      </p:sp>
      <p:grpSp>
        <p:nvGrpSpPr>
          <p:cNvPr id="14" name="Diagram 5">
            <a:extLst>
              <a:ext uri="{FF2B5EF4-FFF2-40B4-BE49-F238E27FC236}">
                <a16:creationId xmlns:a16="http://schemas.microsoft.com/office/drawing/2014/main" id="{1D098B35-6F89-48F5-AEC7-404C09BE1F58}"/>
              </a:ext>
            </a:extLst>
          </p:cNvPr>
          <p:cNvGrpSpPr>
            <a:grpSpLocks/>
          </p:cNvGrpSpPr>
          <p:nvPr/>
        </p:nvGrpSpPr>
        <p:grpSpPr bwMode="auto">
          <a:xfrm>
            <a:off x="3160712" y="1395412"/>
            <a:ext cx="5818035" cy="4718949"/>
            <a:chOff x="1378" y="1331"/>
            <a:chExt cx="3275" cy="2931"/>
          </a:xfrm>
        </p:grpSpPr>
        <p:sp>
          <p:nvSpPr>
            <p:cNvPr id="15" name="_s1045">
              <a:extLst>
                <a:ext uri="{FF2B5EF4-FFF2-40B4-BE49-F238E27FC236}">
                  <a16:creationId xmlns:a16="http://schemas.microsoft.com/office/drawing/2014/main" id="{4D2965A1-0330-4FBF-80E9-D033EAD6C742}"/>
                </a:ext>
              </a:extLst>
            </p:cNvPr>
            <p:cNvSpPr>
              <a:spLocks noChangeArrowheads="1" noTextEdit="1"/>
            </p:cNvSpPr>
            <p:nvPr/>
          </p:nvSpPr>
          <p:spPr bwMode="auto">
            <a:xfrm>
              <a:off x="2131" y="1518"/>
              <a:ext cx="1564" cy="1772"/>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hlink"/>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p:spPr>
          <p:txBody>
            <a:bodyPr vert="horz" wrap="square" lIns="0" tIns="0" rIns="0" bIns="0" numCol="1" anchor="ctr" anchorCtr="0" compatLnSpc="1">
              <a:prstTxWarp prst="textNoShape">
                <a:avLst/>
              </a:prstTxWarp>
              <a:flatTx/>
            </a:bodyPr>
            <a:lstStyle/>
            <a:p>
              <a:endParaRPr lang="en-GB"/>
            </a:p>
          </p:txBody>
        </p:sp>
        <p:sp>
          <p:nvSpPr>
            <p:cNvPr id="16" name="_s1046">
              <a:extLst>
                <a:ext uri="{FF2B5EF4-FFF2-40B4-BE49-F238E27FC236}">
                  <a16:creationId xmlns:a16="http://schemas.microsoft.com/office/drawing/2014/main" id="{C0288503-466C-40E0-AE6C-7FCDAC109FED}"/>
                </a:ext>
              </a:extLst>
            </p:cNvPr>
            <p:cNvSpPr>
              <a:spLocks noChangeArrowheads="1" noTextEdit="1"/>
            </p:cNvSpPr>
            <p:nvPr/>
          </p:nvSpPr>
          <p:spPr bwMode="auto">
            <a:xfrm rot="3600000">
              <a:off x="2861" y="1669"/>
              <a:ext cx="1533" cy="1534"/>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accent2"/>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accent2"/>
              </a:extrusionClr>
              <a:contourClr>
                <a:schemeClr val="accent2"/>
              </a:contourClr>
            </a:sp3d>
          </p:spPr>
          <p:txBody>
            <a:bodyPr vert="horz" wrap="square" lIns="0" tIns="0" rIns="0" bIns="0" numCol="1" anchor="ctr" anchorCtr="0" compatLnSpc="1">
              <a:prstTxWarp prst="textNoShape">
                <a:avLst/>
              </a:prstTxWarp>
              <a:flatTx/>
            </a:bodyPr>
            <a:lstStyle/>
            <a:p>
              <a:endParaRPr lang="en-GB"/>
            </a:p>
          </p:txBody>
        </p:sp>
        <p:sp>
          <p:nvSpPr>
            <p:cNvPr id="17" name="_s1047">
              <a:extLst>
                <a:ext uri="{FF2B5EF4-FFF2-40B4-BE49-F238E27FC236}">
                  <a16:creationId xmlns:a16="http://schemas.microsoft.com/office/drawing/2014/main" id="{3E5E069C-D339-4F20-A7DE-997E86BE461A}"/>
                </a:ext>
              </a:extLst>
            </p:cNvPr>
            <p:cNvSpPr>
              <a:spLocks noChangeArrowheads="1" noTextEdit="1"/>
            </p:cNvSpPr>
            <p:nvPr/>
          </p:nvSpPr>
          <p:spPr bwMode="auto">
            <a:xfrm rot="7200000">
              <a:off x="2860" y="2376"/>
              <a:ext cx="1533" cy="1534"/>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accent1"/>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accent1"/>
              </a:extrusionClr>
              <a:contourClr>
                <a:schemeClr val="accent1"/>
              </a:contourClr>
            </a:sp3d>
          </p:spPr>
          <p:txBody>
            <a:bodyPr vert="horz" wrap="square" lIns="0" tIns="0" rIns="0" bIns="0" numCol="1" anchor="ctr" anchorCtr="0" compatLnSpc="1">
              <a:prstTxWarp prst="textNoShape">
                <a:avLst/>
              </a:prstTxWarp>
              <a:flatTx/>
            </a:bodyPr>
            <a:lstStyle/>
            <a:p>
              <a:endParaRPr lang="en-GB"/>
            </a:p>
          </p:txBody>
        </p:sp>
        <p:sp>
          <p:nvSpPr>
            <p:cNvPr id="18" name="_s1048">
              <a:extLst>
                <a:ext uri="{FF2B5EF4-FFF2-40B4-BE49-F238E27FC236}">
                  <a16:creationId xmlns:a16="http://schemas.microsoft.com/office/drawing/2014/main" id="{687DAC4D-19AA-43F5-A1AC-6EFDDCB3C139}"/>
                </a:ext>
              </a:extLst>
            </p:cNvPr>
            <p:cNvSpPr>
              <a:spLocks noChangeArrowheads="1" noTextEdit="1"/>
            </p:cNvSpPr>
            <p:nvPr/>
          </p:nvSpPr>
          <p:spPr bwMode="auto">
            <a:xfrm rot="10800000">
              <a:off x="2247" y="2729"/>
              <a:ext cx="1534" cy="1533"/>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folHlink"/>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folHlink"/>
              </a:extrusionClr>
              <a:contourClr>
                <a:schemeClr val="folHlink"/>
              </a:contourClr>
            </a:sp3d>
          </p:spPr>
          <p:txBody>
            <a:bodyPr vert="horz" wrap="square" lIns="0" tIns="0" rIns="0" bIns="0" numCol="1" anchor="ctr" anchorCtr="0" compatLnSpc="1">
              <a:prstTxWarp prst="textNoShape">
                <a:avLst/>
              </a:prstTxWarp>
              <a:flatTx/>
            </a:bodyPr>
            <a:lstStyle/>
            <a:p>
              <a:endParaRPr lang="en-GB"/>
            </a:p>
          </p:txBody>
        </p:sp>
        <p:sp>
          <p:nvSpPr>
            <p:cNvPr id="19" name="_s1049">
              <a:extLst>
                <a:ext uri="{FF2B5EF4-FFF2-40B4-BE49-F238E27FC236}">
                  <a16:creationId xmlns:a16="http://schemas.microsoft.com/office/drawing/2014/main" id="{FE9F9AF7-5987-4485-957C-19753EC0228D}"/>
                </a:ext>
              </a:extLst>
            </p:cNvPr>
            <p:cNvSpPr>
              <a:spLocks noChangeArrowheads="1" noTextEdit="1"/>
            </p:cNvSpPr>
            <p:nvPr/>
          </p:nvSpPr>
          <p:spPr bwMode="auto">
            <a:xfrm rot="14400000">
              <a:off x="1635" y="2375"/>
              <a:ext cx="1533" cy="1534"/>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bg2"/>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bg2"/>
              </a:extrusionClr>
              <a:contourClr>
                <a:schemeClr val="bg2"/>
              </a:contourClr>
            </a:sp3d>
          </p:spPr>
          <p:txBody>
            <a:bodyPr vert="horz" wrap="square" lIns="0" tIns="0" rIns="0" bIns="0" numCol="1" anchor="ctr" anchorCtr="0" compatLnSpc="1">
              <a:prstTxWarp prst="textNoShape">
                <a:avLst/>
              </a:prstTxWarp>
              <a:flatTx/>
            </a:bodyPr>
            <a:lstStyle/>
            <a:p>
              <a:endParaRPr lang="en-GB"/>
            </a:p>
          </p:txBody>
        </p:sp>
        <p:sp>
          <p:nvSpPr>
            <p:cNvPr id="20" name="_s1050">
              <a:extLst>
                <a:ext uri="{FF2B5EF4-FFF2-40B4-BE49-F238E27FC236}">
                  <a16:creationId xmlns:a16="http://schemas.microsoft.com/office/drawing/2014/main" id="{C64734C0-4422-4C15-8905-B0E2CB88C661}"/>
                </a:ext>
              </a:extLst>
            </p:cNvPr>
            <p:cNvSpPr>
              <a:spLocks noChangeArrowheads="1" noTextEdit="1"/>
            </p:cNvSpPr>
            <p:nvPr/>
          </p:nvSpPr>
          <p:spPr bwMode="auto">
            <a:xfrm rot="18000000">
              <a:off x="1518" y="1787"/>
              <a:ext cx="1533" cy="1534"/>
            </a:xfrm>
            <a:custGeom>
              <a:avLst/>
              <a:gdLst>
                <a:gd name="G0" fmla="+- -5570560 0 0"/>
                <a:gd name="G1" fmla="+- -7208960 0 0"/>
                <a:gd name="G2" fmla="+- -5570560 0 -7208960"/>
                <a:gd name="G3" fmla="+- 10800 0 0"/>
                <a:gd name="G4" fmla="+- 0 0 -5570560"/>
                <a:gd name="T0" fmla="*/ 360 256 1"/>
                <a:gd name="T1" fmla="*/ 0 256 1"/>
                <a:gd name="G5" fmla="+- G2 T0 T1"/>
                <a:gd name="G6" fmla="?: G2 G2 G5"/>
                <a:gd name="G7" fmla="+- 0 0 G6"/>
                <a:gd name="G8" fmla="+- 7200 0 0"/>
                <a:gd name="G9" fmla="+- 0 0 -7208960"/>
                <a:gd name="G10" fmla="+- 7200 0 2700"/>
                <a:gd name="G11" fmla="cos G10 -5570560"/>
                <a:gd name="G12" fmla="sin G10 -5570560"/>
                <a:gd name="G13" fmla="cos 13500 -5570560"/>
                <a:gd name="G14" fmla="sin 13500 -5570560"/>
                <a:gd name="G15" fmla="+- G11 10800 0"/>
                <a:gd name="G16" fmla="+- G12 10800 0"/>
                <a:gd name="G17" fmla="+- G13 10800 0"/>
                <a:gd name="G18" fmla="+- G14 10800 0"/>
                <a:gd name="G19" fmla="*/ 7200 1 2"/>
                <a:gd name="G20" fmla="+- G19 5400 0"/>
                <a:gd name="G21" fmla="cos G20 -5570560"/>
                <a:gd name="G22" fmla="sin G20 -5570560"/>
                <a:gd name="G23" fmla="+- G21 10800 0"/>
                <a:gd name="G24" fmla="+- G12 G23 G22"/>
                <a:gd name="G25" fmla="+- G22 G23 G11"/>
                <a:gd name="G26" fmla="cos 10800 -5570560"/>
                <a:gd name="G27" fmla="sin 10800 -5570560"/>
                <a:gd name="G28" fmla="cos 7200 -5570560"/>
                <a:gd name="G29" fmla="sin 7200 -5570560"/>
                <a:gd name="G30" fmla="+- G26 10800 0"/>
                <a:gd name="G31" fmla="+- G27 10800 0"/>
                <a:gd name="G32" fmla="+- G28 10800 0"/>
                <a:gd name="G33" fmla="+- G29 10800 0"/>
                <a:gd name="G34" fmla="+- G19 5400 0"/>
                <a:gd name="G35" fmla="cos G34 -7208960"/>
                <a:gd name="G36" fmla="sin G34 -7208960"/>
                <a:gd name="G37" fmla="+/ -7208960 -557056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9390 w 21600"/>
                <a:gd name="T5" fmla="*/ 92 h 21600"/>
                <a:gd name="T6" fmla="*/ 7721 w 21600"/>
                <a:gd name="T7" fmla="*/ 2342 h 21600"/>
                <a:gd name="T8" fmla="*/ 9860 w 21600"/>
                <a:gd name="T9" fmla="*/ 3661 h 21600"/>
                <a:gd name="T10" fmla="*/ 11976 w 21600"/>
                <a:gd name="T11" fmla="*/ -2649 h 21600"/>
                <a:gd name="T12" fmla="*/ 16067 w 21600"/>
                <a:gd name="T13" fmla="*/ 2226 h 21600"/>
                <a:gd name="T14" fmla="*/ 11192 w 21600"/>
                <a:gd name="T15" fmla="*/ 63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427" y="3627"/>
                  </a:moveTo>
                  <a:cubicBezTo>
                    <a:pt x="11218" y="3609"/>
                    <a:pt x="11009" y="3600"/>
                    <a:pt x="10800" y="3600"/>
                  </a:cubicBezTo>
                  <a:cubicBezTo>
                    <a:pt x="9960" y="3600"/>
                    <a:pt x="9126" y="3746"/>
                    <a:pt x="8337" y="4034"/>
                  </a:cubicBezTo>
                  <a:lnTo>
                    <a:pt x="7106" y="651"/>
                  </a:lnTo>
                  <a:cubicBezTo>
                    <a:pt x="8290" y="220"/>
                    <a:pt x="9540" y="0"/>
                    <a:pt x="10800" y="0"/>
                  </a:cubicBezTo>
                  <a:cubicBezTo>
                    <a:pt x="11114" y="0"/>
                    <a:pt x="11428" y="13"/>
                    <a:pt x="11741" y="41"/>
                  </a:cubicBezTo>
                  <a:lnTo>
                    <a:pt x="11976" y="-2649"/>
                  </a:lnTo>
                  <a:lnTo>
                    <a:pt x="16067" y="2226"/>
                  </a:lnTo>
                  <a:lnTo>
                    <a:pt x="11192" y="6317"/>
                  </a:lnTo>
                  <a:lnTo>
                    <a:pt x="11427" y="3627"/>
                  </a:lnTo>
                  <a:close/>
                </a:path>
              </a:pathLst>
            </a:custGeom>
            <a:gradFill rotWithShape="1">
              <a:gsLst>
                <a:gs pos="0">
                  <a:schemeClr val="bg1"/>
                </a:gs>
                <a:gs pos="100000">
                  <a:schemeClr val="hlink"/>
                </a:gs>
              </a:gsLst>
              <a:lin ang="18900000" scaled="1"/>
            </a:gra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hlink"/>
              </a:extrusionClr>
              <a:contourClr>
                <a:schemeClr val="hlink"/>
              </a:contourClr>
            </a:sp3d>
          </p:spPr>
          <p:txBody>
            <a:bodyPr vert="horz" wrap="square" lIns="0" tIns="0" rIns="0" bIns="0" numCol="1" anchor="ctr" anchorCtr="0" compatLnSpc="1">
              <a:prstTxWarp prst="textNoShape">
                <a:avLst/>
              </a:prstTxWarp>
              <a:flatTx/>
            </a:bodyPr>
            <a:lstStyle/>
            <a:p>
              <a:endParaRPr lang="en-GB"/>
            </a:p>
          </p:txBody>
        </p:sp>
        <p:sp>
          <p:nvSpPr>
            <p:cNvPr id="21" name="_s1051">
              <a:extLst>
                <a:ext uri="{FF2B5EF4-FFF2-40B4-BE49-F238E27FC236}">
                  <a16:creationId xmlns:a16="http://schemas.microsoft.com/office/drawing/2014/main" id="{B3DCC64B-3DD2-482D-AC81-26E263A5BF64}"/>
                </a:ext>
              </a:extLst>
            </p:cNvPr>
            <p:cNvSpPr>
              <a:spLocks noChangeArrowheads="1"/>
            </p:cNvSpPr>
            <p:nvPr/>
          </p:nvSpPr>
          <p:spPr bwMode="auto">
            <a:xfrm>
              <a:off x="1378" y="2502"/>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dirty="0">
                  <a:ln>
                    <a:noFill/>
                  </a:ln>
                  <a:solidFill>
                    <a:srgbClr val="000000"/>
                  </a:solidFill>
                  <a:effectLst/>
                  <a:latin typeface="Arial" panose="020B0604020202020204" pitchFamily="34" charset="0"/>
                </a:rPr>
                <a:t>Küresel Isınma</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dirty="0">
                  <a:ln>
                    <a:noFill/>
                  </a:ln>
                  <a:solidFill>
                    <a:srgbClr val="000000"/>
                  </a:solidFill>
                  <a:effectLst/>
                  <a:latin typeface="Arial" panose="020B0604020202020204" pitchFamily="34" charset="0"/>
                </a:rPr>
                <a:t>ve İklim Değişikliği</a:t>
              </a:r>
            </a:p>
          </p:txBody>
        </p:sp>
        <p:sp>
          <p:nvSpPr>
            <p:cNvPr id="22" name="_s1052">
              <a:extLst>
                <a:ext uri="{FF2B5EF4-FFF2-40B4-BE49-F238E27FC236}">
                  <a16:creationId xmlns:a16="http://schemas.microsoft.com/office/drawing/2014/main" id="{6CBC0CEB-C12D-4DEE-9E90-9ED0C1E0654D}"/>
                </a:ext>
              </a:extLst>
            </p:cNvPr>
            <p:cNvSpPr>
              <a:spLocks noChangeArrowheads="1"/>
            </p:cNvSpPr>
            <p:nvPr/>
          </p:nvSpPr>
          <p:spPr bwMode="auto">
            <a:xfrm>
              <a:off x="4082" y="2502"/>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Enerji Verimliliği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ve Enerji Güvenliği</a:t>
              </a:r>
            </a:p>
          </p:txBody>
        </p:sp>
        <p:sp>
          <p:nvSpPr>
            <p:cNvPr id="23" name="_s1053">
              <a:extLst>
                <a:ext uri="{FF2B5EF4-FFF2-40B4-BE49-F238E27FC236}">
                  <a16:creationId xmlns:a16="http://schemas.microsoft.com/office/drawing/2014/main" id="{8D8B017E-D3ED-4643-B152-1078FEED9AC6}"/>
                </a:ext>
              </a:extLst>
            </p:cNvPr>
            <p:cNvSpPr>
              <a:spLocks noChangeArrowheads="1"/>
            </p:cNvSpPr>
            <p:nvPr/>
          </p:nvSpPr>
          <p:spPr bwMode="auto">
            <a:xfrm>
              <a:off x="2054" y="3673"/>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Deprem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Güvenliği</a:t>
              </a:r>
            </a:p>
          </p:txBody>
        </p:sp>
        <p:sp>
          <p:nvSpPr>
            <p:cNvPr id="24" name="_s1054">
              <a:extLst>
                <a:ext uri="{FF2B5EF4-FFF2-40B4-BE49-F238E27FC236}">
                  <a16:creationId xmlns:a16="http://schemas.microsoft.com/office/drawing/2014/main" id="{35A43043-0042-413D-9B3A-A3789C5992CC}"/>
                </a:ext>
              </a:extLst>
            </p:cNvPr>
            <p:cNvSpPr>
              <a:spLocks noChangeArrowheads="1"/>
            </p:cNvSpPr>
            <p:nvPr/>
          </p:nvSpPr>
          <p:spPr bwMode="auto">
            <a:xfrm>
              <a:off x="2054" y="1331"/>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dirty="0">
                  <a:ln>
                    <a:noFill/>
                  </a:ln>
                  <a:solidFill>
                    <a:srgbClr val="000000"/>
                  </a:solidFill>
                  <a:effectLst/>
                  <a:latin typeface="Arial" panose="020B0604020202020204" pitchFamily="34" charset="0"/>
                </a:rPr>
                <a:t>Yangın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dirty="0">
                  <a:ln>
                    <a:noFill/>
                  </a:ln>
                  <a:solidFill>
                    <a:srgbClr val="000000"/>
                  </a:solidFill>
                  <a:effectLst/>
                  <a:latin typeface="Arial" panose="020B0604020202020204" pitchFamily="34" charset="0"/>
                </a:rPr>
                <a:t>Güvenliği </a:t>
              </a:r>
            </a:p>
          </p:txBody>
        </p:sp>
        <p:sp>
          <p:nvSpPr>
            <p:cNvPr id="25" name="_s1055">
              <a:extLst>
                <a:ext uri="{FF2B5EF4-FFF2-40B4-BE49-F238E27FC236}">
                  <a16:creationId xmlns:a16="http://schemas.microsoft.com/office/drawing/2014/main" id="{ECB5D659-A6E8-49B3-A6C0-BA6AB2179B88}"/>
                </a:ext>
              </a:extLst>
            </p:cNvPr>
            <p:cNvSpPr>
              <a:spLocks noChangeArrowheads="1"/>
            </p:cNvSpPr>
            <p:nvPr/>
          </p:nvSpPr>
          <p:spPr bwMode="auto">
            <a:xfrm>
              <a:off x="3406" y="1332"/>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Sağlık ve Konfor</a:t>
              </a:r>
            </a:p>
          </p:txBody>
        </p:sp>
        <p:sp>
          <p:nvSpPr>
            <p:cNvPr id="26" name="_s1056">
              <a:extLst>
                <a:ext uri="{FF2B5EF4-FFF2-40B4-BE49-F238E27FC236}">
                  <a16:creationId xmlns:a16="http://schemas.microsoft.com/office/drawing/2014/main" id="{383E622F-EAC6-4658-9032-50FCE1501ABB}"/>
                </a:ext>
              </a:extLst>
            </p:cNvPr>
            <p:cNvSpPr>
              <a:spLocks noChangeArrowheads="1"/>
            </p:cNvSpPr>
            <p:nvPr/>
          </p:nvSpPr>
          <p:spPr bwMode="auto">
            <a:xfrm>
              <a:off x="3406" y="3673"/>
              <a:ext cx="57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Çevresel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en-US" sz="1600" b="1" i="0" u="none" strike="noStrike" cap="none" normalizeH="0" baseline="0">
                  <a:ln>
                    <a:noFill/>
                  </a:ln>
                  <a:solidFill>
                    <a:srgbClr val="000000"/>
                  </a:solidFill>
                  <a:effectLst/>
                  <a:latin typeface="Arial" panose="020B0604020202020204" pitchFamily="34" charset="0"/>
                </a:rPr>
                <a:t>Gürültü</a:t>
              </a:r>
            </a:p>
          </p:txBody>
        </p:sp>
        <p:sp>
          <p:nvSpPr>
            <p:cNvPr id="28" name="Text Box 20">
              <a:extLst>
                <a:ext uri="{FF2B5EF4-FFF2-40B4-BE49-F238E27FC236}">
                  <a16:creationId xmlns:a16="http://schemas.microsoft.com/office/drawing/2014/main" id="{6026B5DE-6E14-4A85-B245-995D4498D06E}"/>
                </a:ext>
              </a:extLst>
            </p:cNvPr>
            <p:cNvSpPr txBox="1">
              <a:spLocks noChangeArrowheads="1"/>
            </p:cNvSpPr>
            <p:nvPr/>
          </p:nvSpPr>
          <p:spPr bwMode="auto">
            <a:xfrm>
              <a:off x="2663" y="2488"/>
              <a:ext cx="132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tr-TR" altLang="en-US" sz="3600" b="1" i="0" u="none" strike="noStrike" cap="none" normalizeH="0" baseline="0" dirty="0">
                  <a:ln>
                    <a:noFill/>
                  </a:ln>
                  <a:solidFill>
                    <a:srgbClr val="000000"/>
                  </a:solidFill>
                  <a:effectLst/>
                  <a:latin typeface="Arial" panose="020B0604020202020204" pitchFamily="34" charset="0"/>
                </a:rPr>
                <a:t>YALITIM</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catisiltesi">
            <a:extLst>
              <a:ext uri="{FF2B5EF4-FFF2-40B4-BE49-F238E27FC236}">
                <a16:creationId xmlns:a16="http://schemas.microsoft.com/office/drawing/2014/main" id="{2C6E1F29-CAC5-4286-970A-146B8BB0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63" t="12387" r="7895" b="7097"/>
          <a:stretch>
            <a:fillRect/>
          </a:stretch>
        </p:blipFill>
        <p:spPr bwMode="auto">
          <a:xfrm>
            <a:off x="1323345" y="1292227"/>
            <a:ext cx="3215319"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prefabrikboru">
            <a:extLst>
              <a:ext uri="{FF2B5EF4-FFF2-40B4-BE49-F238E27FC236}">
                <a16:creationId xmlns:a16="http://schemas.microsoft.com/office/drawing/2014/main" id="{D65641A0-5F85-4FAD-BE63-39F47FE70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6" t="9877" r="7692" b="6172"/>
          <a:stretch>
            <a:fillRect/>
          </a:stretch>
        </p:blipFill>
        <p:spPr bwMode="auto">
          <a:xfrm>
            <a:off x="8209091" y="1292227"/>
            <a:ext cx="3321613" cy="262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amyünülevha-urun">
            <a:extLst>
              <a:ext uri="{FF2B5EF4-FFF2-40B4-BE49-F238E27FC236}">
                <a16:creationId xmlns:a16="http://schemas.microsoft.com/office/drawing/2014/main" id="{AAB64F0A-1C4F-4AAF-94A2-73A50EBA8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1284288"/>
            <a:ext cx="3456016"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IC003">
            <a:extLst>
              <a:ext uri="{FF2B5EF4-FFF2-40B4-BE49-F238E27FC236}">
                <a16:creationId xmlns:a16="http://schemas.microsoft.com/office/drawing/2014/main" id="{060E952E-FC40-4574-8C05-447D46C40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013201"/>
            <a:ext cx="21336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IC002">
            <a:extLst>
              <a:ext uri="{FF2B5EF4-FFF2-40B4-BE49-F238E27FC236}">
                <a16:creationId xmlns:a16="http://schemas.microsoft.com/office/drawing/2014/main" id="{A75F593F-EADE-4DD4-A79F-AAB7074B6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4019550"/>
            <a:ext cx="266700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IC013">
            <a:extLst>
              <a:ext uri="{FF2B5EF4-FFF2-40B4-BE49-F238E27FC236}">
                <a16:creationId xmlns:a16="http://schemas.microsoft.com/office/drawing/2014/main" id="{46890EFF-474B-4D02-8A7F-947ED23F02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4000500"/>
            <a:ext cx="31242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8">
            <a:extLst>
              <a:ext uri="{FF2B5EF4-FFF2-40B4-BE49-F238E27FC236}">
                <a16:creationId xmlns:a16="http://schemas.microsoft.com/office/drawing/2014/main" id="{0B3234BE-434C-4085-9847-BF31DF1F8A1F}"/>
              </a:ext>
            </a:extLst>
          </p:cNvPr>
          <p:cNvSpPr>
            <a:spLocks noGrp="1" noChangeArrowheads="1"/>
          </p:cNvSpPr>
          <p:nvPr>
            <p:ph type="title"/>
          </p:nvPr>
        </p:nvSpPr>
        <p:spPr>
          <a:xfrm>
            <a:off x="1876425" y="831851"/>
            <a:ext cx="8439150" cy="365125"/>
          </a:xfrm>
          <a:noFill/>
        </p:spPr>
        <p:txBody>
          <a:bodyPr>
            <a:normAutofit fontScale="90000"/>
          </a:bodyPr>
          <a:lstStyle/>
          <a:p>
            <a:pPr eaLnBrk="1" hangingPunct="1"/>
            <a:r>
              <a:rPr lang="tr-TR" altLang="tr-TR">
                <a:solidFill>
                  <a:schemeClr val="bg1"/>
                </a:solidFill>
              </a:rPr>
              <a:t>Camyünü</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503E978-F29F-43CD-8D16-C3D98CA9DB35}"/>
              </a:ext>
            </a:extLst>
          </p:cNvPr>
          <p:cNvSpPr>
            <a:spLocks noChangeArrowheads="1"/>
          </p:cNvSpPr>
          <p:nvPr/>
        </p:nvSpPr>
        <p:spPr bwMode="auto">
          <a:xfrm>
            <a:off x="1419225" y="1196975"/>
            <a:ext cx="1003831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r>
              <a:rPr lang="tr-TR" altLang="tr-TR" sz="2400" dirty="0"/>
              <a:t>İnorganik bir hammadde olan bazalt ve </a:t>
            </a:r>
            <a:r>
              <a:rPr lang="tr-TR" altLang="tr-TR" sz="2400" dirty="0" err="1"/>
              <a:t>diabez</a:t>
            </a:r>
            <a:r>
              <a:rPr lang="tr-TR" altLang="tr-TR" sz="2400" dirty="0"/>
              <a:t> taşlarının 1350 - 1400°C sıcaklıklarda, ince eleklerden geçirilip elyaf haline getirilmesi sonucu oluşturulan açık gözenekli bir malzemedir. Değişik yoğunluklarda (30-200kg/m</a:t>
            </a:r>
            <a:r>
              <a:rPr lang="tr-TR" altLang="tr-TR" sz="2400" baseline="30000" dirty="0"/>
              <a:t>3</a:t>
            </a:r>
            <a:r>
              <a:rPr lang="tr-TR" altLang="tr-TR" sz="2400" dirty="0"/>
              <a:t>) farklı kaplama malzemeleri ile şilte, levha boru veya dökme formunda üretilebilir. </a:t>
            </a:r>
          </a:p>
        </p:txBody>
      </p:sp>
      <p:sp>
        <p:nvSpPr>
          <p:cNvPr id="50179" name="Rectangle 3">
            <a:extLst>
              <a:ext uri="{FF2B5EF4-FFF2-40B4-BE49-F238E27FC236}">
                <a16:creationId xmlns:a16="http://schemas.microsoft.com/office/drawing/2014/main" id="{C797622C-167C-4242-8D7C-B6EF86D913D4}"/>
              </a:ext>
            </a:extLst>
          </p:cNvPr>
          <p:cNvSpPr>
            <a:spLocks noChangeArrowheads="1"/>
          </p:cNvSpPr>
          <p:nvPr/>
        </p:nvSpPr>
        <p:spPr bwMode="auto">
          <a:xfrm>
            <a:off x="1419225" y="3298825"/>
            <a:ext cx="762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75000"/>
              </a:lnSpc>
              <a:buFont typeface="Wingdings" panose="05000000000000000000" pitchFamily="2" charset="2"/>
              <a:buChar char="n"/>
            </a:pPr>
            <a:r>
              <a:rPr lang="tr-TR" altLang="tr-TR" dirty="0"/>
              <a:t>Kullanım sıcaklığı –50 / +650 ~ +750ºC aralığındadır.</a:t>
            </a:r>
          </a:p>
          <a:p>
            <a:pPr eaLnBrk="1" hangingPunct="1">
              <a:lnSpc>
                <a:spcPct val="75000"/>
              </a:lnSpc>
              <a:buFont typeface="Wingdings" panose="05000000000000000000" pitchFamily="2" charset="2"/>
              <a:buChar char="n"/>
            </a:pPr>
            <a:r>
              <a:rPr lang="tr-TR" altLang="tr-TR" dirty="0"/>
              <a:t>A1 veya A2 sınıfı yanmaz bir malzemedir.</a:t>
            </a:r>
          </a:p>
          <a:p>
            <a:pPr eaLnBrk="1" hangingPunct="1">
              <a:lnSpc>
                <a:spcPct val="75000"/>
              </a:lnSpc>
              <a:buFont typeface="Wingdings" panose="05000000000000000000" pitchFamily="2" charset="2"/>
              <a:buChar char="n"/>
            </a:pPr>
            <a:r>
              <a:rPr lang="tr-TR" altLang="tr-TR" dirty="0"/>
              <a:t>Isıl iletkenlik hesap değeri 0,035-0,050 W/</a:t>
            </a:r>
            <a:r>
              <a:rPr lang="tr-TR" altLang="tr-TR" dirty="0" err="1"/>
              <a:t>m.K’dir</a:t>
            </a:r>
            <a:r>
              <a:rPr lang="tr-TR" altLang="tr-TR" dirty="0"/>
              <a:t>.</a:t>
            </a:r>
          </a:p>
          <a:p>
            <a:pPr eaLnBrk="1" hangingPunct="1">
              <a:lnSpc>
                <a:spcPct val="75000"/>
              </a:lnSpc>
              <a:buFont typeface="Wingdings" panose="05000000000000000000" pitchFamily="2" charset="2"/>
              <a:buChar char="n"/>
            </a:pPr>
            <a:r>
              <a:rPr lang="tr-TR" altLang="tr-TR" dirty="0"/>
              <a:t>Su buharı difüzyon direnç katsayısı µ=1’dir.</a:t>
            </a:r>
          </a:p>
          <a:p>
            <a:pPr eaLnBrk="1" hangingPunct="1">
              <a:lnSpc>
                <a:spcPct val="75000"/>
              </a:lnSpc>
              <a:buFont typeface="Wingdings" panose="05000000000000000000" pitchFamily="2" charset="2"/>
              <a:buChar char="n"/>
            </a:pPr>
            <a:r>
              <a:rPr lang="tr-TR" altLang="tr-TR" dirty="0"/>
              <a:t>Hacimce su emme değeri, %2,5-10’dur. </a:t>
            </a:r>
          </a:p>
          <a:p>
            <a:pPr eaLnBrk="1" hangingPunct="1">
              <a:lnSpc>
                <a:spcPct val="75000"/>
              </a:lnSpc>
              <a:buFont typeface="Wingdings" panose="05000000000000000000" pitchFamily="2" charset="2"/>
              <a:buChar char="n"/>
            </a:pPr>
            <a:r>
              <a:rPr lang="tr-TR" altLang="tr-TR" dirty="0"/>
              <a:t>Basma dayanımı 0,5 ila 500kPa arasındadır.</a:t>
            </a:r>
          </a:p>
          <a:p>
            <a:pPr eaLnBrk="1" hangingPunct="1">
              <a:lnSpc>
                <a:spcPct val="75000"/>
              </a:lnSpc>
              <a:buFont typeface="Wingdings" panose="05000000000000000000" pitchFamily="2" charset="2"/>
              <a:buChar char="n"/>
            </a:pPr>
            <a:r>
              <a:rPr lang="tr-TR" altLang="tr-TR" dirty="0"/>
              <a:t>Güneşin mor ötesi ışınlarından etkilenmez.</a:t>
            </a:r>
          </a:p>
        </p:txBody>
      </p:sp>
      <p:graphicFrame>
        <p:nvGraphicFramePr>
          <p:cNvPr id="50180" name="Object 4">
            <a:extLst>
              <a:ext uri="{FF2B5EF4-FFF2-40B4-BE49-F238E27FC236}">
                <a16:creationId xmlns:a16="http://schemas.microsoft.com/office/drawing/2014/main" id="{E2846DCF-9609-46BD-8ED0-6E15F954F9C1}"/>
              </a:ext>
            </a:extLst>
          </p:cNvPr>
          <p:cNvGraphicFramePr>
            <a:graphicFrameLocks noGrp="1" noChangeAspect="1"/>
          </p:cNvGraphicFramePr>
          <p:nvPr>
            <p:ph idx="1"/>
            <p:extLst>
              <p:ext uri="{D42A27DB-BD31-4B8C-83A1-F6EECF244321}">
                <p14:modId xmlns:p14="http://schemas.microsoft.com/office/powerpoint/2010/main" val="2606072483"/>
              </p:ext>
            </p:extLst>
          </p:nvPr>
        </p:nvGraphicFramePr>
        <p:xfrm>
          <a:off x="8346995" y="3298825"/>
          <a:ext cx="3110547" cy="2489200"/>
        </p:xfrm>
        <a:graphic>
          <a:graphicData uri="http://schemas.openxmlformats.org/presentationml/2006/ole">
            <mc:AlternateContent xmlns:mc="http://schemas.openxmlformats.org/markup-compatibility/2006">
              <mc:Choice xmlns:v="urn:schemas-microsoft-com:vml" Requires="v">
                <p:oleObj spid="_x0000_s7193" name="Bitmap Image" r:id="rId3" imgW="6954221" imgH="3828571" progId="Paint.Picture">
                  <p:embed/>
                </p:oleObj>
              </mc:Choice>
              <mc:Fallback>
                <p:oleObj name="Bitmap Image" r:id="rId3" imgW="6954221" imgH="3828571" progId="Paint.Picture">
                  <p:embed/>
                  <p:pic>
                    <p:nvPicPr>
                      <p:cNvPr id="50180" name="Object 4">
                        <a:extLst>
                          <a:ext uri="{FF2B5EF4-FFF2-40B4-BE49-F238E27FC236}">
                            <a16:creationId xmlns:a16="http://schemas.microsoft.com/office/drawing/2014/main" id="{E2846DCF-9609-46BD-8ED0-6E15F954F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83" b="12617"/>
                      <a:stretch>
                        <a:fillRect/>
                      </a:stretch>
                    </p:blipFill>
                    <p:spPr bwMode="auto">
                      <a:xfrm>
                        <a:off x="8346995" y="3298825"/>
                        <a:ext cx="3110547" cy="2489200"/>
                      </a:xfrm>
                      <a:prstGeom prst="rect">
                        <a:avLst/>
                      </a:prstGeom>
                      <a:noFill/>
                      <a:ln>
                        <a:noFill/>
                      </a:ln>
                      <a:effectLst/>
                    </p:spPr>
                  </p:pic>
                </p:oleObj>
              </mc:Fallback>
            </mc:AlternateContent>
          </a:graphicData>
        </a:graphic>
      </p:graphicFrame>
      <p:sp>
        <p:nvSpPr>
          <p:cNvPr id="50181" name="Rectangle 5">
            <a:extLst>
              <a:ext uri="{FF2B5EF4-FFF2-40B4-BE49-F238E27FC236}">
                <a16:creationId xmlns:a16="http://schemas.microsoft.com/office/drawing/2014/main" id="{4684A357-0FCA-48C9-B49A-4882F3E11C6B}"/>
              </a:ext>
            </a:extLst>
          </p:cNvPr>
          <p:cNvSpPr>
            <a:spLocks noGrp="1" noChangeArrowheads="1"/>
          </p:cNvSpPr>
          <p:nvPr>
            <p:ph type="title"/>
          </p:nvPr>
        </p:nvSpPr>
        <p:spPr>
          <a:xfrm>
            <a:off x="1419225" y="831850"/>
            <a:ext cx="8439150" cy="365125"/>
          </a:xfrm>
          <a:noFill/>
        </p:spPr>
        <p:txBody>
          <a:bodyPr>
            <a:noAutofit/>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Taşyünü</a:t>
            </a:r>
            <a:endParaRPr lang="tr-TR" altLang="tr-TR" sz="32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prefabrikboru">
            <a:extLst>
              <a:ext uri="{FF2B5EF4-FFF2-40B4-BE49-F238E27FC236}">
                <a16:creationId xmlns:a16="http://schemas.microsoft.com/office/drawing/2014/main" id="{CA951517-9B84-4C8D-9722-9F34883BF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99" t="4874" r="3999" b="7411"/>
          <a:stretch>
            <a:fillRect/>
          </a:stretch>
        </p:blipFill>
        <p:spPr bwMode="auto">
          <a:xfrm>
            <a:off x="5181602" y="4158607"/>
            <a:ext cx="23622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tsy">
            <a:extLst>
              <a:ext uri="{FF2B5EF4-FFF2-40B4-BE49-F238E27FC236}">
                <a16:creationId xmlns:a16="http://schemas.microsoft.com/office/drawing/2014/main" id="{C331368F-D708-44BE-84FA-B78844C0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59" t="3525" r="8571" b="4846"/>
          <a:stretch>
            <a:fillRect/>
          </a:stretch>
        </p:blipFill>
        <p:spPr bwMode="auto">
          <a:xfrm>
            <a:off x="2362200" y="4085432"/>
            <a:ext cx="23622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S_1">
            <a:extLst>
              <a:ext uri="{FF2B5EF4-FFF2-40B4-BE49-F238E27FC236}">
                <a16:creationId xmlns:a16="http://schemas.microsoft.com/office/drawing/2014/main" id="{EBAD2C65-C01F-49D0-960E-ADF72E137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0" t="3093" r="1601" b="4124"/>
          <a:stretch>
            <a:fillRect/>
          </a:stretch>
        </p:blipFill>
        <p:spPr bwMode="auto">
          <a:xfrm>
            <a:off x="4927986" y="1303956"/>
            <a:ext cx="3663561" cy="274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S_3">
            <a:extLst>
              <a:ext uri="{FF2B5EF4-FFF2-40B4-BE49-F238E27FC236}">
                <a16:creationId xmlns:a16="http://schemas.microsoft.com/office/drawing/2014/main" id="{A3E2CE30-DFFF-4DAF-86EE-748D0300C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699" y="1290930"/>
            <a:ext cx="2961701" cy="274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IT012">
            <a:extLst>
              <a:ext uri="{FF2B5EF4-FFF2-40B4-BE49-F238E27FC236}">
                <a16:creationId xmlns:a16="http://schemas.microsoft.com/office/drawing/2014/main" id="{E52F5FF4-4189-4B59-9E76-92FA377B3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5133" y="1290929"/>
            <a:ext cx="1825128" cy="276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53">
            <a:extLst>
              <a:ext uri="{FF2B5EF4-FFF2-40B4-BE49-F238E27FC236}">
                <a16:creationId xmlns:a16="http://schemas.microsoft.com/office/drawing/2014/main" id="{81518DCA-C74C-43A3-A2C4-68A3F1430B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34" t="4762" r="3334" b="9525"/>
          <a:stretch>
            <a:fillRect/>
          </a:stretch>
        </p:blipFill>
        <p:spPr bwMode="auto">
          <a:xfrm>
            <a:off x="7746694" y="4143376"/>
            <a:ext cx="2286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8">
            <a:extLst>
              <a:ext uri="{FF2B5EF4-FFF2-40B4-BE49-F238E27FC236}">
                <a16:creationId xmlns:a16="http://schemas.microsoft.com/office/drawing/2014/main" id="{798E4CE0-192A-4608-9F52-533103599540}"/>
              </a:ext>
            </a:extLst>
          </p:cNvPr>
          <p:cNvSpPr>
            <a:spLocks noGrp="1" noChangeArrowheads="1"/>
          </p:cNvSpPr>
          <p:nvPr>
            <p:ph type="title"/>
          </p:nvPr>
        </p:nvSpPr>
        <p:spPr>
          <a:xfrm>
            <a:off x="1876425" y="831851"/>
            <a:ext cx="8439150" cy="365125"/>
          </a:xfrm>
          <a:noFill/>
        </p:spPr>
        <p:txBody>
          <a:bodyPr>
            <a:normAutofit fontScale="90000"/>
          </a:bodyPr>
          <a:lstStyle/>
          <a:p>
            <a:pPr eaLnBrk="1" hangingPunct="1"/>
            <a:r>
              <a:rPr lang="tr-TR" altLang="tr-TR">
                <a:solidFill>
                  <a:schemeClr val="bg1"/>
                </a:solidFill>
              </a:rPr>
              <a:t>Taşyünü</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193E4DD-1688-42BE-805A-4F2FCE390837}"/>
              </a:ext>
            </a:extLst>
          </p:cNvPr>
          <p:cNvSpPr>
            <a:spLocks noGrp="1" noChangeArrowheads="1"/>
          </p:cNvSpPr>
          <p:nvPr>
            <p:ph type="body" sz="half" idx="1"/>
          </p:nvPr>
        </p:nvSpPr>
        <p:spPr>
          <a:xfrm>
            <a:off x="1476375" y="1331119"/>
            <a:ext cx="9617611" cy="1676400"/>
          </a:xfrm>
        </p:spPr>
        <p:txBody>
          <a:bodyPr>
            <a:normAutofit lnSpcReduction="10000"/>
          </a:bodyPr>
          <a:lstStyle/>
          <a:p>
            <a:pPr marL="0" indent="0">
              <a:buNone/>
            </a:pPr>
            <a:r>
              <a:rPr lang="tr-TR" altLang="tr-TR" sz="2400" dirty="0" err="1">
                <a:latin typeface="Arial" panose="020B0604020202020204" pitchFamily="34" charset="0"/>
                <a:cs typeface="Arial" panose="020B0604020202020204" pitchFamily="34" charset="0"/>
              </a:rPr>
              <a:t>Polistiren</a:t>
            </a:r>
            <a:r>
              <a:rPr lang="tr-TR" altLang="tr-TR" sz="2400" dirty="0">
                <a:latin typeface="Arial" panose="020B0604020202020204" pitchFamily="34" charset="0"/>
                <a:cs typeface="Arial" panose="020B0604020202020204" pitchFamily="34" charset="0"/>
              </a:rPr>
              <a:t> hammaddesinin su buharı ile teması ile hammaddesinde bulunan pentan gazının genleşmesiyle büyük bloklar halinde şişirilip ve sıcak tel ile kesilerek üretilirler. Levha şeklinde kalıp içerisinde şişirilerek de üretilebilirler. EPS levhaların ısı yalıtımı amacıyla kullanılabilmesi için yoğunluğunun en az 15kg/m</a:t>
            </a:r>
            <a:r>
              <a:rPr lang="tr-TR" altLang="tr-TR" sz="2400" baseline="30000" dirty="0">
                <a:latin typeface="Arial" panose="020B0604020202020204" pitchFamily="34" charset="0"/>
                <a:cs typeface="Arial" panose="020B0604020202020204" pitchFamily="34" charset="0"/>
              </a:rPr>
              <a:t>3</a:t>
            </a:r>
            <a:r>
              <a:rPr lang="tr-TR" altLang="tr-TR" sz="2400" dirty="0">
                <a:latin typeface="Arial" panose="020B0604020202020204" pitchFamily="34" charset="0"/>
                <a:cs typeface="Arial" panose="020B0604020202020204" pitchFamily="34" charset="0"/>
              </a:rPr>
              <a:t> olması gereklidir. </a:t>
            </a:r>
          </a:p>
        </p:txBody>
      </p:sp>
      <p:sp>
        <p:nvSpPr>
          <p:cNvPr id="52227" name="Rectangle 3">
            <a:extLst>
              <a:ext uri="{FF2B5EF4-FFF2-40B4-BE49-F238E27FC236}">
                <a16:creationId xmlns:a16="http://schemas.microsoft.com/office/drawing/2014/main" id="{AFCCA49A-4D35-43A4-BFC5-5BC22B949810}"/>
              </a:ext>
            </a:extLst>
          </p:cNvPr>
          <p:cNvSpPr>
            <a:spLocks noChangeArrowheads="1"/>
          </p:cNvSpPr>
          <p:nvPr/>
        </p:nvSpPr>
        <p:spPr bwMode="auto">
          <a:xfrm>
            <a:off x="1476375" y="2992677"/>
            <a:ext cx="685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n"/>
            </a:pPr>
            <a:r>
              <a:rPr lang="tr-TR" altLang="tr-TR" dirty="0"/>
              <a:t>Kullanım sıcaklığı –50 / +75 ~ +80ºC aralığındadır.</a:t>
            </a:r>
          </a:p>
          <a:p>
            <a:pPr eaLnBrk="1" hangingPunct="1">
              <a:lnSpc>
                <a:spcPct val="80000"/>
              </a:lnSpc>
              <a:buFont typeface="Wingdings" panose="05000000000000000000" pitchFamily="2" charset="2"/>
              <a:buChar char="n"/>
            </a:pPr>
            <a:r>
              <a:rPr lang="tr-TR" altLang="tr-TR" dirty="0"/>
              <a:t>Yangına tepki sınıfı D veya E’dir. </a:t>
            </a:r>
          </a:p>
          <a:p>
            <a:pPr eaLnBrk="1" hangingPunct="1">
              <a:lnSpc>
                <a:spcPct val="80000"/>
              </a:lnSpc>
              <a:buFont typeface="Wingdings" panose="05000000000000000000" pitchFamily="2" charset="2"/>
              <a:buChar char="n"/>
            </a:pPr>
            <a:r>
              <a:rPr lang="tr-TR" altLang="tr-TR" dirty="0"/>
              <a:t>Isıl iletkenlik hesap değeri 0,035 - 0,040 W/</a:t>
            </a:r>
            <a:r>
              <a:rPr lang="tr-TR" altLang="tr-TR" dirty="0" err="1"/>
              <a:t>m.K’dir</a:t>
            </a:r>
            <a:r>
              <a:rPr lang="tr-TR" altLang="tr-TR" dirty="0"/>
              <a:t>.</a:t>
            </a:r>
          </a:p>
          <a:p>
            <a:pPr eaLnBrk="1" hangingPunct="1">
              <a:lnSpc>
                <a:spcPct val="80000"/>
              </a:lnSpc>
              <a:buFont typeface="Wingdings" panose="05000000000000000000" pitchFamily="2" charset="2"/>
              <a:buChar char="n"/>
            </a:pPr>
            <a:r>
              <a:rPr lang="tr-TR" altLang="tr-TR" dirty="0"/>
              <a:t>Su buharı difüzyon direnç katsayısı: µ=20-100</a:t>
            </a:r>
          </a:p>
          <a:p>
            <a:pPr eaLnBrk="1" hangingPunct="1">
              <a:lnSpc>
                <a:spcPct val="80000"/>
              </a:lnSpc>
              <a:buFont typeface="Wingdings" panose="05000000000000000000" pitchFamily="2" charset="2"/>
              <a:buChar char="n"/>
            </a:pPr>
            <a:r>
              <a:rPr lang="tr-TR" altLang="tr-TR" dirty="0"/>
              <a:t>Hacimce su emme değeri, %1-5’dir.</a:t>
            </a:r>
          </a:p>
          <a:p>
            <a:pPr eaLnBrk="1" hangingPunct="1">
              <a:lnSpc>
                <a:spcPct val="80000"/>
              </a:lnSpc>
              <a:buFont typeface="Wingdings" panose="05000000000000000000" pitchFamily="2" charset="2"/>
              <a:buChar char="n"/>
            </a:pPr>
            <a:r>
              <a:rPr lang="tr-TR" altLang="tr-TR" dirty="0"/>
              <a:t>Basma dayanımı 30 ila 500kPa arasında değişir. </a:t>
            </a:r>
          </a:p>
          <a:p>
            <a:pPr eaLnBrk="1" hangingPunct="1">
              <a:lnSpc>
                <a:spcPct val="80000"/>
              </a:lnSpc>
              <a:buFont typeface="Wingdings" panose="05000000000000000000" pitchFamily="2" charset="2"/>
              <a:buChar char="n"/>
            </a:pPr>
            <a:r>
              <a:rPr lang="tr-TR" altLang="tr-TR" dirty="0"/>
              <a:t>Güneşin mor ötesi ışınlarına karşı hassastır.</a:t>
            </a:r>
          </a:p>
        </p:txBody>
      </p:sp>
      <p:pic>
        <p:nvPicPr>
          <p:cNvPr id="52228" name="Picture 4">
            <a:extLst>
              <a:ext uri="{FF2B5EF4-FFF2-40B4-BE49-F238E27FC236}">
                <a16:creationId xmlns:a16="http://schemas.microsoft.com/office/drawing/2014/main" id="{20033A17-541F-4345-95F0-67F2ED79896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613261" y="2992677"/>
            <a:ext cx="2480725" cy="3029312"/>
          </a:xfrm>
          <a:noFill/>
        </p:spPr>
      </p:pic>
      <p:sp>
        <p:nvSpPr>
          <p:cNvPr id="52229" name="Rectangle 5">
            <a:extLst>
              <a:ext uri="{FF2B5EF4-FFF2-40B4-BE49-F238E27FC236}">
                <a16:creationId xmlns:a16="http://schemas.microsoft.com/office/drawing/2014/main" id="{CEC47931-BDD3-4508-A564-BFE6B74B98DE}"/>
              </a:ext>
            </a:extLst>
          </p:cNvPr>
          <p:cNvSpPr>
            <a:spLocks noGrp="1" noChangeArrowheads="1"/>
          </p:cNvSpPr>
          <p:nvPr>
            <p:ph type="title"/>
          </p:nvPr>
        </p:nvSpPr>
        <p:spPr>
          <a:xfrm>
            <a:off x="1476375" y="831851"/>
            <a:ext cx="8839200" cy="365125"/>
          </a:xfrm>
          <a:noFill/>
        </p:spPr>
        <p:txBody>
          <a:bodyPr>
            <a:noAutofit/>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Ekspande</a:t>
            </a:r>
            <a:r>
              <a:rPr lang="tr-TR" altLang="tr-TR" sz="3200" b="1" dirty="0">
                <a:solidFill>
                  <a:schemeClr val="tx1"/>
                </a:solidFill>
                <a:latin typeface="Arial" panose="020B0604020202020204" pitchFamily="34" charset="0"/>
                <a:cs typeface="Arial" panose="020B0604020202020204" pitchFamily="34" charset="0"/>
              </a:rPr>
              <a:t> </a:t>
            </a:r>
            <a:r>
              <a:rPr lang="tr-TR" altLang="tr-TR" sz="3200" b="1" dirty="0" err="1">
                <a:solidFill>
                  <a:schemeClr val="tx1"/>
                </a:solidFill>
                <a:latin typeface="Arial" panose="020B0604020202020204" pitchFamily="34" charset="0"/>
                <a:cs typeface="Arial" panose="020B0604020202020204" pitchFamily="34" charset="0"/>
              </a:rPr>
              <a:t>Polistiren</a:t>
            </a:r>
            <a:r>
              <a:rPr lang="tr-TR" altLang="tr-TR" sz="3200" b="1" dirty="0">
                <a:solidFill>
                  <a:schemeClr val="tx1"/>
                </a:solidFill>
                <a:latin typeface="Arial" panose="020B0604020202020204" pitchFamily="34" charset="0"/>
                <a:cs typeface="Arial" panose="020B0604020202020204" pitchFamily="34" charset="0"/>
              </a:rPr>
              <a:t> Köpüğü (EPS)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828E7FDB-7ADA-45E9-9217-3EF01861B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962" y="3955257"/>
            <a:ext cx="2725040" cy="202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II002">
            <a:extLst>
              <a:ext uri="{FF2B5EF4-FFF2-40B4-BE49-F238E27FC236}">
                <a16:creationId xmlns:a16="http://schemas.microsoft.com/office/drawing/2014/main" id="{B7E47745-B5A0-405E-808C-CEC881B0E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8" y="1231834"/>
            <a:ext cx="3428742" cy="242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EPS-beads">
            <a:extLst>
              <a:ext uri="{FF2B5EF4-FFF2-40B4-BE49-F238E27FC236}">
                <a16:creationId xmlns:a16="http://schemas.microsoft.com/office/drawing/2014/main" id="{8728D133-C93C-4497-8364-F48E3DB2A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144" y="1231834"/>
            <a:ext cx="3351055" cy="242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Rohstoff_grau">
            <a:extLst>
              <a:ext uri="{FF2B5EF4-FFF2-40B4-BE49-F238E27FC236}">
                <a16:creationId xmlns:a16="http://schemas.microsoft.com/office/drawing/2014/main" id="{796FB0B9-9121-40A4-9898-992F8ACBF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972" y="3955257"/>
            <a:ext cx="28194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neopor">
            <a:extLst>
              <a:ext uri="{FF2B5EF4-FFF2-40B4-BE49-F238E27FC236}">
                <a16:creationId xmlns:a16="http://schemas.microsoft.com/office/drawing/2014/main" id="{95C29271-22B5-4E55-B9E0-BBA852F5A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9047" y="1231834"/>
            <a:ext cx="2897112" cy="255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a:extLst>
              <a:ext uri="{FF2B5EF4-FFF2-40B4-BE49-F238E27FC236}">
                <a16:creationId xmlns:a16="http://schemas.microsoft.com/office/drawing/2014/main" id="{AEC87B74-6955-4B0B-ADD4-8D04EF558ED2}"/>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4800598" y="3955257"/>
            <a:ext cx="3296799" cy="2120266"/>
          </a:xfrm>
          <a:noFill/>
        </p:spPr>
      </p:pic>
      <p:sp>
        <p:nvSpPr>
          <p:cNvPr id="53256" name="Rectangle 8">
            <a:extLst>
              <a:ext uri="{FF2B5EF4-FFF2-40B4-BE49-F238E27FC236}">
                <a16:creationId xmlns:a16="http://schemas.microsoft.com/office/drawing/2014/main" id="{98A962D6-A7B2-4D26-BCA5-D65638CAD749}"/>
              </a:ext>
            </a:extLst>
          </p:cNvPr>
          <p:cNvSpPr>
            <a:spLocks noGrp="1" noChangeArrowheads="1"/>
          </p:cNvSpPr>
          <p:nvPr>
            <p:ph type="title"/>
          </p:nvPr>
        </p:nvSpPr>
        <p:spPr>
          <a:xfrm>
            <a:off x="1432463" y="784555"/>
            <a:ext cx="10165011" cy="365125"/>
          </a:xfrm>
          <a:noFill/>
        </p:spPr>
        <p:txBody>
          <a:bodyPr>
            <a:noAutofit/>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Ekspande</a:t>
            </a:r>
            <a:r>
              <a:rPr lang="tr-TR" altLang="tr-TR" sz="3200" b="1" dirty="0">
                <a:solidFill>
                  <a:schemeClr val="tx1"/>
                </a:solidFill>
                <a:latin typeface="Arial" panose="020B0604020202020204" pitchFamily="34" charset="0"/>
                <a:cs typeface="Arial" panose="020B0604020202020204" pitchFamily="34" charset="0"/>
              </a:rPr>
              <a:t> </a:t>
            </a:r>
            <a:r>
              <a:rPr lang="tr-TR" altLang="tr-TR" sz="3200" b="1" dirty="0" err="1">
                <a:solidFill>
                  <a:schemeClr val="tx1"/>
                </a:solidFill>
                <a:latin typeface="Arial" panose="020B0604020202020204" pitchFamily="34" charset="0"/>
                <a:cs typeface="Arial" panose="020B0604020202020204" pitchFamily="34" charset="0"/>
              </a:rPr>
              <a:t>Polistiren</a:t>
            </a:r>
            <a:r>
              <a:rPr lang="tr-TR" altLang="tr-TR" sz="3200" b="1" dirty="0">
                <a:solidFill>
                  <a:schemeClr val="tx1"/>
                </a:solidFill>
                <a:latin typeface="Arial" panose="020B0604020202020204" pitchFamily="34" charset="0"/>
                <a:cs typeface="Arial" panose="020B0604020202020204" pitchFamily="34" charset="0"/>
              </a:rPr>
              <a:t> Köpüğü (EPS)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DE09AC9A-E9A5-4B69-B589-C4153825DC0B}"/>
              </a:ext>
            </a:extLst>
          </p:cNvPr>
          <p:cNvSpPr>
            <a:spLocks noGrp="1" noChangeArrowheads="1"/>
          </p:cNvSpPr>
          <p:nvPr>
            <p:ph type="body" sz="half" idx="1"/>
          </p:nvPr>
        </p:nvSpPr>
        <p:spPr>
          <a:xfrm>
            <a:off x="1475285" y="1351359"/>
            <a:ext cx="9116515" cy="1752600"/>
          </a:xfrm>
        </p:spPr>
        <p:txBody>
          <a:bodyPr/>
          <a:lstStyle/>
          <a:p>
            <a:pPr marL="0" indent="0">
              <a:buNone/>
            </a:pPr>
            <a:r>
              <a:rPr lang="tr-TR" altLang="tr-TR" sz="2400" dirty="0" err="1">
                <a:latin typeface="Arial" panose="020B0604020202020204" pitchFamily="34" charset="0"/>
                <a:cs typeface="Arial" panose="020B0604020202020204" pitchFamily="34" charset="0"/>
              </a:rPr>
              <a:t>Polistiren</a:t>
            </a:r>
            <a:r>
              <a:rPr lang="tr-TR" altLang="tr-TR" sz="2400" dirty="0">
                <a:latin typeface="Arial" panose="020B0604020202020204" pitchFamily="34" charset="0"/>
                <a:cs typeface="Arial" panose="020B0604020202020204" pitchFamily="34" charset="0"/>
              </a:rPr>
              <a:t> hammaddesinin </a:t>
            </a:r>
            <a:r>
              <a:rPr lang="tr-TR" altLang="tr-TR" sz="2400" dirty="0" err="1">
                <a:latin typeface="Arial" panose="020B0604020202020204" pitchFamily="34" charset="0"/>
                <a:cs typeface="Arial" panose="020B0604020202020204" pitchFamily="34" charset="0"/>
              </a:rPr>
              <a:t>ekstrüzyon</a:t>
            </a:r>
            <a:r>
              <a:rPr lang="tr-TR" altLang="tr-TR" sz="2400" dirty="0">
                <a:latin typeface="Arial" panose="020B0604020202020204" pitchFamily="34" charset="0"/>
                <a:cs typeface="Arial" panose="020B0604020202020204" pitchFamily="34" charset="0"/>
              </a:rPr>
              <a:t> (haddeleme) ile çekilmesi ile üretilen ortak çeperli kapalı hücre yapısına sahip ısı yalıtım malzemeleridir. Pürüzsüz (ciltli) ve pürüzlü veya pürüzlü ve kanallı yüzey biçimleri bulunmaktadır. Değişik yoğunluklarda (≥25kg/m</a:t>
            </a:r>
            <a:r>
              <a:rPr lang="tr-TR" altLang="tr-TR" sz="2400" baseline="30000" dirty="0">
                <a:latin typeface="Arial" panose="020B0604020202020204" pitchFamily="34" charset="0"/>
                <a:cs typeface="Arial" panose="020B0604020202020204" pitchFamily="34" charset="0"/>
              </a:rPr>
              <a:t>3</a:t>
            </a:r>
            <a:r>
              <a:rPr lang="tr-TR" altLang="tr-TR" sz="2400" dirty="0">
                <a:latin typeface="Arial" panose="020B0604020202020204" pitchFamily="34" charset="0"/>
                <a:cs typeface="Arial" panose="020B0604020202020204" pitchFamily="34" charset="0"/>
              </a:rPr>
              <a:t>) levha veya boru biçiminde üretilebilir.</a:t>
            </a:r>
          </a:p>
        </p:txBody>
      </p:sp>
      <p:sp>
        <p:nvSpPr>
          <p:cNvPr id="54275" name="Rectangle 3">
            <a:extLst>
              <a:ext uri="{FF2B5EF4-FFF2-40B4-BE49-F238E27FC236}">
                <a16:creationId xmlns:a16="http://schemas.microsoft.com/office/drawing/2014/main" id="{0F0716C0-4162-4978-89F8-B0EAA42D76D5}"/>
              </a:ext>
            </a:extLst>
          </p:cNvPr>
          <p:cNvSpPr>
            <a:spLocks noChangeArrowheads="1"/>
          </p:cNvSpPr>
          <p:nvPr/>
        </p:nvSpPr>
        <p:spPr bwMode="auto">
          <a:xfrm>
            <a:off x="1475285" y="3152602"/>
            <a:ext cx="716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n"/>
            </a:pPr>
            <a:r>
              <a:rPr lang="tr-TR" altLang="tr-TR" dirty="0"/>
              <a:t> Kullanım sıcaklığı –50 / +75 ~ +80ºC aralığındadır.</a:t>
            </a:r>
          </a:p>
          <a:p>
            <a:pPr eaLnBrk="1" hangingPunct="1">
              <a:lnSpc>
                <a:spcPct val="80000"/>
              </a:lnSpc>
              <a:buFont typeface="Wingdings" panose="05000000000000000000" pitchFamily="2" charset="2"/>
              <a:buChar char="n"/>
            </a:pPr>
            <a:r>
              <a:rPr lang="tr-TR" altLang="tr-TR" dirty="0"/>
              <a:t> Yangına tepki sınıfı D veya E’dir. </a:t>
            </a:r>
          </a:p>
          <a:p>
            <a:pPr eaLnBrk="1" hangingPunct="1">
              <a:lnSpc>
                <a:spcPct val="80000"/>
              </a:lnSpc>
              <a:buFont typeface="Wingdings" panose="05000000000000000000" pitchFamily="2" charset="2"/>
              <a:buChar char="n"/>
            </a:pPr>
            <a:r>
              <a:rPr lang="tr-TR" altLang="tr-TR" dirty="0"/>
              <a:t> Isıl iletkenlik hesap değeri 0,030-0,040W/</a:t>
            </a:r>
            <a:r>
              <a:rPr lang="tr-TR" altLang="tr-TR" dirty="0" err="1"/>
              <a:t>m.K’dir</a:t>
            </a:r>
            <a:r>
              <a:rPr lang="tr-TR" altLang="tr-TR" dirty="0"/>
              <a:t>.</a:t>
            </a:r>
          </a:p>
          <a:p>
            <a:pPr eaLnBrk="1" hangingPunct="1">
              <a:lnSpc>
                <a:spcPct val="80000"/>
              </a:lnSpc>
              <a:buFont typeface="Wingdings" panose="05000000000000000000" pitchFamily="2" charset="2"/>
              <a:buChar char="n"/>
            </a:pPr>
            <a:r>
              <a:rPr lang="tr-TR" altLang="tr-TR" dirty="0"/>
              <a:t> Su buharı difüzyon direnç </a:t>
            </a:r>
            <a:r>
              <a:rPr lang="tr-TR" altLang="tr-TR" dirty="0" err="1"/>
              <a:t>k.sı</a:t>
            </a:r>
            <a:r>
              <a:rPr lang="tr-TR" altLang="tr-TR" dirty="0"/>
              <a:t> µ=80-250 arasındadır. </a:t>
            </a:r>
          </a:p>
          <a:p>
            <a:pPr eaLnBrk="1" hangingPunct="1">
              <a:lnSpc>
                <a:spcPct val="80000"/>
              </a:lnSpc>
              <a:buFont typeface="Wingdings" panose="05000000000000000000" pitchFamily="2" charset="2"/>
              <a:buChar char="n"/>
            </a:pPr>
            <a:r>
              <a:rPr lang="tr-TR" altLang="tr-TR" dirty="0"/>
              <a:t> Hacimce su emme değeri, %0-0,5’dır.</a:t>
            </a:r>
          </a:p>
          <a:p>
            <a:pPr eaLnBrk="1" hangingPunct="1">
              <a:lnSpc>
                <a:spcPct val="80000"/>
              </a:lnSpc>
              <a:buFont typeface="Wingdings" panose="05000000000000000000" pitchFamily="2" charset="2"/>
              <a:buChar char="n"/>
            </a:pPr>
            <a:r>
              <a:rPr lang="tr-TR" altLang="tr-TR" dirty="0"/>
              <a:t> Basma dayanımı 100 ila 1000kPa arasında değişir. </a:t>
            </a:r>
          </a:p>
          <a:p>
            <a:pPr eaLnBrk="1" hangingPunct="1">
              <a:lnSpc>
                <a:spcPct val="80000"/>
              </a:lnSpc>
              <a:buFont typeface="Wingdings" panose="05000000000000000000" pitchFamily="2" charset="2"/>
              <a:buChar char="n"/>
            </a:pPr>
            <a:r>
              <a:rPr lang="tr-TR" altLang="tr-TR" dirty="0"/>
              <a:t> Güneşin mor ötesi ışınlarına karşı hassastır.</a:t>
            </a:r>
          </a:p>
        </p:txBody>
      </p:sp>
      <p:pic>
        <p:nvPicPr>
          <p:cNvPr id="54276" name="Picture 4" descr="xps">
            <a:extLst>
              <a:ext uri="{FF2B5EF4-FFF2-40B4-BE49-F238E27FC236}">
                <a16:creationId xmlns:a16="http://schemas.microsoft.com/office/drawing/2014/main" id="{E58B7237-5E9D-4881-9A47-10435F76E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25" y="3140075"/>
            <a:ext cx="2032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a:extLst>
              <a:ext uri="{FF2B5EF4-FFF2-40B4-BE49-F238E27FC236}">
                <a16:creationId xmlns:a16="http://schemas.microsoft.com/office/drawing/2014/main" id="{36274F7D-8F7C-4717-9288-363A237DBAF4}"/>
              </a:ext>
            </a:extLst>
          </p:cNvPr>
          <p:cNvSpPr>
            <a:spLocks noGrp="1" noChangeArrowheads="1"/>
          </p:cNvSpPr>
          <p:nvPr>
            <p:ph type="title"/>
          </p:nvPr>
        </p:nvSpPr>
        <p:spPr>
          <a:xfrm>
            <a:off x="1475285" y="805656"/>
            <a:ext cx="9393830" cy="365125"/>
          </a:xfrm>
          <a:noFill/>
        </p:spPr>
        <p:txBody>
          <a:bodyPr>
            <a:noAutofit/>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Ekstürüde</a:t>
            </a:r>
            <a:r>
              <a:rPr lang="tr-TR" altLang="tr-TR" sz="3200" b="1" dirty="0">
                <a:solidFill>
                  <a:schemeClr val="tx1"/>
                </a:solidFill>
                <a:latin typeface="Arial" panose="020B0604020202020204" pitchFamily="34" charset="0"/>
                <a:cs typeface="Arial" panose="020B0604020202020204" pitchFamily="34" charset="0"/>
              </a:rPr>
              <a:t> </a:t>
            </a:r>
            <a:r>
              <a:rPr lang="tr-TR" altLang="tr-TR" sz="3200" b="1" dirty="0" err="1">
                <a:solidFill>
                  <a:schemeClr val="tx1"/>
                </a:solidFill>
                <a:latin typeface="Arial" panose="020B0604020202020204" pitchFamily="34" charset="0"/>
                <a:cs typeface="Arial" panose="020B0604020202020204" pitchFamily="34" charset="0"/>
              </a:rPr>
              <a:t>Polistiren</a:t>
            </a:r>
            <a:r>
              <a:rPr lang="tr-TR" altLang="tr-TR" sz="3200" b="1" dirty="0">
                <a:solidFill>
                  <a:schemeClr val="tx1"/>
                </a:solidFill>
                <a:latin typeface="Arial" panose="020B0604020202020204" pitchFamily="34" charset="0"/>
                <a:cs typeface="Arial" panose="020B0604020202020204" pitchFamily="34" charset="0"/>
              </a:rPr>
              <a:t> Köpüğü (XPS)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oamboard">
            <a:extLst>
              <a:ext uri="{FF2B5EF4-FFF2-40B4-BE49-F238E27FC236}">
                <a16:creationId xmlns:a16="http://schemas.microsoft.com/office/drawing/2014/main" id="{BB8E2A29-D9C9-4098-8A14-089371CABFBA}"/>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t="38461" b="3847"/>
          <a:stretch>
            <a:fillRect/>
          </a:stretch>
        </p:blipFill>
        <p:spPr>
          <a:xfrm>
            <a:off x="1492078" y="1199356"/>
            <a:ext cx="3017223" cy="2149772"/>
          </a:xfrm>
          <a:noFill/>
        </p:spPr>
      </p:pic>
      <p:pic>
        <p:nvPicPr>
          <p:cNvPr id="55299" name="Picture 3" descr="untitled">
            <a:extLst>
              <a:ext uri="{FF2B5EF4-FFF2-40B4-BE49-F238E27FC236}">
                <a16:creationId xmlns:a16="http://schemas.microsoft.com/office/drawing/2014/main" id="{70DE2611-3D58-44AE-8ADA-FB65BC94E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699" y="3573557"/>
            <a:ext cx="3343727" cy="206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651244F5-B294-4B1C-96F7-3953383D292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344161" y="3568829"/>
            <a:ext cx="3343727" cy="1952497"/>
          </a:xfrm>
          <a:noFill/>
        </p:spPr>
      </p:pic>
      <p:pic>
        <p:nvPicPr>
          <p:cNvPr id="55301" name="Picture 5" descr="md-mi">
            <a:extLst>
              <a:ext uri="{FF2B5EF4-FFF2-40B4-BE49-F238E27FC236}">
                <a16:creationId xmlns:a16="http://schemas.microsoft.com/office/drawing/2014/main" id="{FB947386-CD6F-4065-A3A2-9A61BEACD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2236" y="1219199"/>
            <a:ext cx="2827263" cy="21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ressheath1">
            <a:extLst>
              <a:ext uri="{FF2B5EF4-FFF2-40B4-BE49-F238E27FC236}">
                <a16:creationId xmlns:a16="http://schemas.microsoft.com/office/drawing/2014/main" id="{6B21C8A7-55C3-48F8-BC61-5879DF17871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9121" y="1389310"/>
            <a:ext cx="2998895" cy="199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ybm">
            <a:extLst>
              <a:ext uri="{FF2B5EF4-FFF2-40B4-BE49-F238E27FC236}">
                <a16:creationId xmlns:a16="http://schemas.microsoft.com/office/drawing/2014/main" id="{862482D4-86F2-4A0F-9A9D-5597DB2FDD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201" y="3568829"/>
            <a:ext cx="3139100" cy="20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Rectangle 8">
            <a:extLst>
              <a:ext uri="{FF2B5EF4-FFF2-40B4-BE49-F238E27FC236}">
                <a16:creationId xmlns:a16="http://schemas.microsoft.com/office/drawing/2014/main" id="{6C0B5021-F3EB-4B01-AE86-44721112EE5D}"/>
              </a:ext>
            </a:extLst>
          </p:cNvPr>
          <p:cNvSpPr>
            <a:spLocks noGrp="1" noChangeArrowheads="1"/>
          </p:cNvSpPr>
          <p:nvPr>
            <p:ph type="title"/>
          </p:nvPr>
        </p:nvSpPr>
        <p:spPr>
          <a:xfrm>
            <a:off x="1399142" y="831851"/>
            <a:ext cx="8916433" cy="365125"/>
          </a:xfrm>
          <a:noFill/>
        </p:spPr>
        <p:txBody>
          <a:bodyPr>
            <a:noAutofit/>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Ekstürüde</a:t>
            </a:r>
            <a:r>
              <a:rPr lang="tr-TR" altLang="tr-TR" sz="3200" b="1" dirty="0">
                <a:solidFill>
                  <a:schemeClr val="tx1"/>
                </a:solidFill>
                <a:latin typeface="Arial" panose="020B0604020202020204" pitchFamily="34" charset="0"/>
                <a:cs typeface="Arial" panose="020B0604020202020204" pitchFamily="34" charset="0"/>
              </a:rPr>
              <a:t> </a:t>
            </a:r>
            <a:r>
              <a:rPr lang="tr-TR" altLang="tr-TR" sz="3200" b="1" dirty="0" err="1">
                <a:solidFill>
                  <a:schemeClr val="tx1"/>
                </a:solidFill>
                <a:latin typeface="Arial" panose="020B0604020202020204" pitchFamily="34" charset="0"/>
                <a:cs typeface="Arial" panose="020B0604020202020204" pitchFamily="34" charset="0"/>
              </a:rPr>
              <a:t>Polistiren</a:t>
            </a:r>
            <a:r>
              <a:rPr lang="tr-TR" altLang="tr-TR" sz="3200" b="1" dirty="0">
                <a:solidFill>
                  <a:schemeClr val="tx1"/>
                </a:solidFill>
                <a:latin typeface="Arial" panose="020B0604020202020204" pitchFamily="34" charset="0"/>
                <a:cs typeface="Arial" panose="020B0604020202020204" pitchFamily="34" charset="0"/>
              </a:rPr>
              <a:t> Köpüğü (XPS)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1E38A83-B5E1-45D7-864E-CAEEC1BE7354}"/>
              </a:ext>
            </a:extLst>
          </p:cNvPr>
          <p:cNvSpPr>
            <a:spLocks noGrp="1" noChangeArrowheads="1"/>
          </p:cNvSpPr>
          <p:nvPr>
            <p:ph type="body" sz="half" idx="1"/>
          </p:nvPr>
        </p:nvSpPr>
        <p:spPr>
          <a:xfrm>
            <a:off x="1410159" y="1306991"/>
            <a:ext cx="6917867" cy="1981200"/>
          </a:xfrm>
        </p:spPr>
        <p:txBody>
          <a:bodyPr>
            <a:normAutofit lnSpcReduction="10000"/>
          </a:bodyPr>
          <a:lstStyle/>
          <a:p>
            <a:pPr marL="0" indent="0">
              <a:lnSpc>
                <a:spcPct val="80000"/>
              </a:lnSpc>
              <a:spcBef>
                <a:spcPct val="0"/>
              </a:spcBef>
              <a:buNone/>
            </a:pPr>
            <a:r>
              <a:rPr lang="tr-TR" altLang="tr-TR" sz="2400" dirty="0">
                <a:latin typeface="Arial" panose="020B0604020202020204" pitchFamily="34" charset="0"/>
                <a:cs typeface="Arial" panose="020B0604020202020204" pitchFamily="34" charset="0"/>
              </a:rPr>
              <a:t>Poliüretan, iki ayrı kimyasal </a:t>
            </a:r>
            <a:r>
              <a:rPr lang="tr-TR" altLang="tr-TR" sz="2400" dirty="0" err="1">
                <a:latin typeface="Arial" panose="020B0604020202020204" pitchFamily="34" charset="0"/>
                <a:cs typeface="Arial" panose="020B0604020202020204" pitchFamily="34" charset="0"/>
              </a:rPr>
              <a:t>komponentin</a:t>
            </a:r>
            <a:r>
              <a:rPr lang="tr-TR" altLang="tr-TR" sz="2400" dirty="0">
                <a:latin typeface="Arial" panose="020B0604020202020204" pitchFamily="34" charset="0"/>
                <a:cs typeface="Arial" panose="020B0604020202020204" pitchFamily="34" charset="0"/>
              </a:rPr>
              <a:t> bir araya getirilmesi ile üretilir. Bu karışım daha sonra kalıba dökülerek kapatılır. Kimyasal reaksiyon sonucunda, genleşerek kalıbı tamamıyla kaplar ve likit halden katı hale geçer. Farklı yoğunluklarda (≥30kg/m</a:t>
            </a:r>
            <a:r>
              <a:rPr lang="tr-TR" altLang="tr-TR" sz="2400" baseline="30000" dirty="0">
                <a:latin typeface="Arial" panose="020B0604020202020204" pitchFamily="34" charset="0"/>
                <a:cs typeface="Arial" panose="020B0604020202020204" pitchFamily="34" charset="0"/>
              </a:rPr>
              <a:t>3</a:t>
            </a:r>
            <a:r>
              <a:rPr lang="tr-TR" altLang="tr-TR" sz="2400" dirty="0">
                <a:latin typeface="Arial" panose="020B0604020202020204" pitchFamily="34" charset="0"/>
                <a:cs typeface="Arial" panose="020B0604020202020204" pitchFamily="34" charset="0"/>
              </a:rPr>
              <a:t>) levha, sandviç panel ve püskürtme yöntemiyle kullanılan bir ısı yalıtım malzemesidir.</a:t>
            </a:r>
          </a:p>
        </p:txBody>
      </p:sp>
      <p:graphicFrame>
        <p:nvGraphicFramePr>
          <p:cNvPr id="56323" name="Object 3">
            <a:extLst>
              <a:ext uri="{FF2B5EF4-FFF2-40B4-BE49-F238E27FC236}">
                <a16:creationId xmlns:a16="http://schemas.microsoft.com/office/drawing/2014/main" id="{3D024DCC-3CDF-45C2-9ABB-DEC59DC99783}"/>
              </a:ext>
            </a:extLst>
          </p:cNvPr>
          <p:cNvGraphicFramePr>
            <a:graphicFrameLocks noGrp="1" noChangeAspect="1"/>
          </p:cNvGraphicFramePr>
          <p:nvPr>
            <p:ph sz="quarter" idx="3"/>
          </p:nvPr>
        </p:nvGraphicFramePr>
        <p:xfrm>
          <a:off x="8355014" y="3716338"/>
          <a:ext cx="2312987" cy="2406650"/>
        </p:xfrm>
        <a:graphic>
          <a:graphicData uri="http://schemas.openxmlformats.org/presentationml/2006/ole">
            <mc:AlternateContent xmlns:mc="http://schemas.openxmlformats.org/markup-compatibility/2006">
              <mc:Choice xmlns:v="urn:schemas-microsoft-com:vml" Requires="v">
                <p:oleObj spid="_x0000_s8217" name="Bitmap Image" r:id="rId3" imgW="6647619" imgH="3933333" progId="Paint.Picture">
                  <p:embed/>
                </p:oleObj>
              </mc:Choice>
              <mc:Fallback>
                <p:oleObj name="Bitmap Image" r:id="rId3" imgW="6647619" imgH="3933333" progId="Paint.Picture">
                  <p:embed/>
                  <p:pic>
                    <p:nvPicPr>
                      <p:cNvPr id="56323" name="Object 3">
                        <a:extLst>
                          <a:ext uri="{FF2B5EF4-FFF2-40B4-BE49-F238E27FC236}">
                            <a16:creationId xmlns:a16="http://schemas.microsoft.com/office/drawing/2014/main" id="{3D024DCC-3CDF-45C2-9ABB-DEC59DC99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880"/>
                      <a:stretch>
                        <a:fillRect/>
                      </a:stretch>
                    </p:blipFill>
                    <p:spPr bwMode="auto">
                      <a:xfrm>
                        <a:off x="8355014" y="3716338"/>
                        <a:ext cx="2312987"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Rectangle 4">
            <a:extLst>
              <a:ext uri="{FF2B5EF4-FFF2-40B4-BE49-F238E27FC236}">
                <a16:creationId xmlns:a16="http://schemas.microsoft.com/office/drawing/2014/main" id="{47A86CF1-6EEA-4191-B13D-6579CCC22DD5}"/>
              </a:ext>
            </a:extLst>
          </p:cNvPr>
          <p:cNvSpPr>
            <a:spLocks noChangeArrowheads="1"/>
          </p:cNvSpPr>
          <p:nvPr/>
        </p:nvSpPr>
        <p:spPr bwMode="auto">
          <a:xfrm>
            <a:off x="1905000" y="3573463"/>
            <a:ext cx="708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65000"/>
              </a:lnSpc>
              <a:buFont typeface="Wingdings" panose="05000000000000000000" pitchFamily="2" charset="2"/>
              <a:buChar char="n"/>
            </a:pPr>
            <a:r>
              <a:rPr lang="tr-TR" altLang="tr-TR" dirty="0"/>
              <a:t>Kullanım sıcaklığı –200 / +110ºC aralığındadır.</a:t>
            </a:r>
          </a:p>
          <a:p>
            <a:pPr eaLnBrk="1" hangingPunct="1">
              <a:lnSpc>
                <a:spcPct val="65000"/>
              </a:lnSpc>
              <a:buFont typeface="Wingdings" panose="05000000000000000000" pitchFamily="2" charset="2"/>
              <a:buChar char="n"/>
            </a:pPr>
            <a:r>
              <a:rPr lang="tr-TR" altLang="tr-TR" dirty="0"/>
              <a:t>Yangına tepki sınıfı E veya F’dir. </a:t>
            </a:r>
          </a:p>
          <a:p>
            <a:pPr eaLnBrk="1" hangingPunct="1">
              <a:lnSpc>
                <a:spcPct val="65000"/>
              </a:lnSpc>
              <a:buFont typeface="Wingdings" panose="05000000000000000000" pitchFamily="2" charset="2"/>
              <a:buChar char="n"/>
            </a:pPr>
            <a:r>
              <a:rPr lang="tr-TR" altLang="tr-TR" dirty="0"/>
              <a:t>Isıl iletkenlik hesap değeri 0,025-0,040 W/</a:t>
            </a:r>
            <a:r>
              <a:rPr lang="tr-TR" altLang="tr-TR" dirty="0" err="1"/>
              <a:t>m.K’dir</a:t>
            </a:r>
            <a:r>
              <a:rPr lang="tr-TR" altLang="tr-TR" dirty="0"/>
              <a:t>.</a:t>
            </a:r>
          </a:p>
          <a:p>
            <a:pPr eaLnBrk="1" hangingPunct="1">
              <a:lnSpc>
                <a:spcPct val="65000"/>
              </a:lnSpc>
              <a:buFont typeface="Wingdings" panose="05000000000000000000" pitchFamily="2" charset="2"/>
              <a:buChar char="n"/>
            </a:pPr>
            <a:r>
              <a:rPr lang="tr-TR" altLang="tr-TR" dirty="0"/>
              <a:t>Su buharı difüzyon direnç </a:t>
            </a:r>
            <a:r>
              <a:rPr lang="tr-TR" altLang="tr-TR" dirty="0" err="1"/>
              <a:t>k.sı</a:t>
            </a:r>
            <a:r>
              <a:rPr lang="tr-TR" altLang="tr-TR" dirty="0"/>
              <a:t> µ=30-100 arasındadır. </a:t>
            </a:r>
          </a:p>
          <a:p>
            <a:pPr eaLnBrk="1" hangingPunct="1">
              <a:lnSpc>
                <a:spcPct val="65000"/>
              </a:lnSpc>
              <a:buFont typeface="Wingdings" panose="05000000000000000000" pitchFamily="2" charset="2"/>
              <a:buChar char="n"/>
            </a:pPr>
            <a:r>
              <a:rPr lang="tr-TR" altLang="tr-TR" dirty="0"/>
              <a:t>Hacimce su emme değeri, %3-5’dir.</a:t>
            </a:r>
          </a:p>
          <a:p>
            <a:pPr eaLnBrk="1" hangingPunct="1">
              <a:lnSpc>
                <a:spcPct val="65000"/>
              </a:lnSpc>
              <a:buFont typeface="Wingdings" panose="05000000000000000000" pitchFamily="2" charset="2"/>
              <a:buChar char="n"/>
            </a:pPr>
            <a:r>
              <a:rPr lang="tr-TR" altLang="tr-TR" dirty="0"/>
              <a:t>Basma dayanımı 25 ila 800kPa arasında değişir. </a:t>
            </a:r>
          </a:p>
          <a:p>
            <a:pPr eaLnBrk="1" hangingPunct="1">
              <a:lnSpc>
                <a:spcPct val="65000"/>
              </a:lnSpc>
              <a:buFont typeface="Wingdings" panose="05000000000000000000" pitchFamily="2" charset="2"/>
              <a:buChar char="n"/>
            </a:pPr>
            <a:r>
              <a:rPr lang="tr-TR" altLang="tr-TR" dirty="0"/>
              <a:t>Güneşin mor ötesi ışınlarına karşı hassastır.</a:t>
            </a:r>
          </a:p>
        </p:txBody>
      </p:sp>
      <p:pic>
        <p:nvPicPr>
          <p:cNvPr id="56325" name="Picture 5">
            <a:extLst>
              <a:ext uri="{FF2B5EF4-FFF2-40B4-BE49-F238E27FC236}">
                <a16:creationId xmlns:a16="http://schemas.microsoft.com/office/drawing/2014/main" id="{A1BB0249-F00F-48DE-9015-3E5C99C5801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b="2504"/>
          <a:stretch>
            <a:fillRect/>
          </a:stretch>
        </p:blipFill>
        <p:spPr>
          <a:xfrm>
            <a:off x="8369300" y="1412875"/>
            <a:ext cx="2286000" cy="2190750"/>
          </a:xfrm>
          <a:noFill/>
        </p:spPr>
      </p:pic>
      <p:sp>
        <p:nvSpPr>
          <p:cNvPr id="56326" name="Rectangle 6">
            <a:extLst>
              <a:ext uri="{FF2B5EF4-FFF2-40B4-BE49-F238E27FC236}">
                <a16:creationId xmlns:a16="http://schemas.microsoft.com/office/drawing/2014/main" id="{5F1D75C9-CDB5-4500-9D18-706270B796C7}"/>
              </a:ext>
            </a:extLst>
          </p:cNvPr>
          <p:cNvSpPr>
            <a:spLocks noGrp="1" noChangeArrowheads="1"/>
          </p:cNvSpPr>
          <p:nvPr>
            <p:ph type="title"/>
          </p:nvPr>
        </p:nvSpPr>
        <p:spPr>
          <a:xfrm>
            <a:off x="1410159" y="746278"/>
            <a:ext cx="8439150" cy="365125"/>
          </a:xfrm>
        </p:spPr>
        <p:txBody>
          <a:bodyPr>
            <a:normAutofit fontScale="90000"/>
          </a:bodyPr>
          <a:lstStyle/>
          <a:p>
            <a:pPr eaLnBrk="1" hangingPunct="1"/>
            <a:r>
              <a:rPr lang="tr-TR" altLang="tr-TR" sz="3200" b="1" dirty="0" err="1">
                <a:solidFill>
                  <a:schemeClr val="tx1"/>
                </a:solidFill>
                <a:latin typeface="Arial" panose="020B0604020202020204" pitchFamily="34" charset="0"/>
                <a:cs typeface="Arial" panose="020B0604020202020204" pitchFamily="34" charset="0"/>
              </a:rPr>
              <a:t>Rijit</a:t>
            </a:r>
            <a:r>
              <a:rPr lang="tr-TR" altLang="tr-TR" sz="3200" b="1" dirty="0">
                <a:solidFill>
                  <a:schemeClr val="tx1"/>
                </a:solidFill>
                <a:latin typeface="Arial" panose="020B0604020202020204" pitchFamily="34" charset="0"/>
                <a:cs typeface="Arial" panose="020B0604020202020204" pitchFamily="34" charset="0"/>
              </a:rPr>
              <a:t> Poliüretan Köpük (PUR)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18CC09C-F1D9-432C-AA91-077BFE7B5D6A}"/>
              </a:ext>
            </a:extLst>
          </p:cNvPr>
          <p:cNvSpPr>
            <a:spLocks noGrp="1" noChangeArrowheads="1"/>
          </p:cNvSpPr>
          <p:nvPr>
            <p:ph type="body" sz="half" idx="1"/>
          </p:nvPr>
        </p:nvSpPr>
        <p:spPr>
          <a:xfrm>
            <a:off x="1366091" y="1341438"/>
            <a:ext cx="9661793" cy="1676400"/>
          </a:xfrm>
        </p:spPr>
        <p:txBody>
          <a:bodyPr>
            <a:normAutofit fontScale="92500" lnSpcReduction="10000"/>
          </a:bodyPr>
          <a:lstStyle/>
          <a:p>
            <a:pPr marL="0" indent="0"/>
            <a:r>
              <a:rPr lang="tr-TR" altLang="tr-TR" sz="2400" dirty="0">
                <a:latin typeface="Arial" panose="020B0604020202020204" pitchFamily="34" charset="0"/>
                <a:cs typeface="Arial" panose="020B0604020202020204" pitchFamily="34" charset="0"/>
              </a:rPr>
              <a:t>Ahşap talaşının belirli bir bağlayıcı ile sıkıştırılarak levha halinde değişik yoğunluklarda 460-650kg/m3 üretilen bir yalıtım malzemesidir.</a:t>
            </a:r>
          </a:p>
          <a:p>
            <a:pPr marL="0" indent="0"/>
            <a:r>
              <a:rPr lang="tr-TR" altLang="tr-TR" sz="2400" dirty="0">
                <a:latin typeface="Arial" panose="020B0604020202020204" pitchFamily="34" charset="0"/>
                <a:cs typeface="Arial" panose="020B0604020202020204" pitchFamily="34" charset="0"/>
              </a:rPr>
              <a:t>Genellikle EPS ve </a:t>
            </a:r>
            <a:r>
              <a:rPr lang="tr-TR" altLang="tr-TR" sz="2400" dirty="0" err="1">
                <a:latin typeface="Arial" panose="020B0604020202020204" pitchFamily="34" charset="0"/>
                <a:cs typeface="Arial" panose="020B0604020202020204" pitchFamily="34" charset="0"/>
              </a:rPr>
              <a:t>Taşyünü</a:t>
            </a:r>
            <a:r>
              <a:rPr lang="tr-TR" altLang="tr-TR" sz="2400" dirty="0">
                <a:latin typeface="Arial" panose="020B0604020202020204" pitchFamily="34" charset="0"/>
                <a:cs typeface="Arial" panose="020B0604020202020204" pitchFamily="34" charset="0"/>
              </a:rPr>
              <a:t> ısı yalıtım levhalarının tek veya iki yüzeyine ahşap yünü levhaların lamine edilmesi ile elde edilen </a:t>
            </a:r>
            <a:r>
              <a:rPr lang="tr-TR" altLang="tr-TR" sz="2400" dirty="0" err="1">
                <a:latin typeface="Arial" panose="020B0604020202020204" pitchFamily="34" charset="0"/>
                <a:cs typeface="Arial" panose="020B0604020202020204" pitchFamily="34" charset="0"/>
              </a:rPr>
              <a:t>kompozit</a:t>
            </a:r>
            <a:r>
              <a:rPr lang="tr-TR" altLang="tr-TR" sz="2400" dirty="0">
                <a:latin typeface="Arial" panose="020B0604020202020204" pitchFamily="34" charset="0"/>
                <a:cs typeface="Arial" panose="020B0604020202020204" pitchFamily="34" charset="0"/>
              </a:rPr>
              <a:t> paneller halinde kullanılırlar. </a:t>
            </a:r>
          </a:p>
        </p:txBody>
      </p:sp>
      <p:pic>
        <p:nvPicPr>
          <p:cNvPr id="57347" name="Picture 3">
            <a:extLst>
              <a:ext uri="{FF2B5EF4-FFF2-40B4-BE49-F238E27FC236}">
                <a16:creationId xmlns:a16="http://schemas.microsoft.com/office/drawing/2014/main" id="{8B62301E-8A02-4022-9E51-955F1C34D5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018873" y="2711906"/>
            <a:ext cx="2350534" cy="2256513"/>
          </a:xfrm>
          <a:noFill/>
        </p:spPr>
      </p:pic>
      <p:pic>
        <p:nvPicPr>
          <p:cNvPr id="57348" name="Picture 4" descr="heraklith_EPV">
            <a:extLst>
              <a:ext uri="{FF2B5EF4-FFF2-40B4-BE49-F238E27FC236}">
                <a16:creationId xmlns:a16="http://schemas.microsoft.com/office/drawing/2014/main" id="{D6C3BDBE-6BFF-4BB1-9C8C-E57FEFB5C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245" y="5065352"/>
            <a:ext cx="2207314" cy="135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5">
            <a:extLst>
              <a:ext uri="{FF2B5EF4-FFF2-40B4-BE49-F238E27FC236}">
                <a16:creationId xmlns:a16="http://schemas.microsoft.com/office/drawing/2014/main" id="{0979AC3B-D780-4493-8354-A5464E646310}"/>
              </a:ext>
            </a:extLst>
          </p:cNvPr>
          <p:cNvSpPr>
            <a:spLocks noChangeArrowheads="1"/>
          </p:cNvSpPr>
          <p:nvPr/>
        </p:nvSpPr>
        <p:spPr bwMode="auto">
          <a:xfrm>
            <a:off x="1366091" y="3125788"/>
            <a:ext cx="731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5000"/>
              </a:lnSpc>
              <a:buFont typeface="Wingdings" panose="05000000000000000000" pitchFamily="2" charset="2"/>
              <a:buChar char="n"/>
            </a:pPr>
            <a:r>
              <a:rPr lang="tr-TR" altLang="tr-TR" dirty="0"/>
              <a:t>Yangına tepki sınıfı B-s1 d0’dır. </a:t>
            </a:r>
          </a:p>
          <a:p>
            <a:pPr eaLnBrk="1" hangingPunct="1">
              <a:lnSpc>
                <a:spcPct val="85000"/>
              </a:lnSpc>
              <a:buFont typeface="Wingdings" panose="05000000000000000000" pitchFamily="2" charset="2"/>
              <a:buChar char="n"/>
            </a:pPr>
            <a:r>
              <a:rPr lang="tr-TR" altLang="tr-TR" dirty="0"/>
              <a:t>Isıl iletkenlik hesap değeri 0,065-0,090 W/</a:t>
            </a:r>
            <a:r>
              <a:rPr lang="tr-TR" altLang="tr-TR" dirty="0" err="1"/>
              <a:t>m.K’dir</a:t>
            </a:r>
            <a:r>
              <a:rPr lang="tr-TR" altLang="tr-TR" dirty="0"/>
              <a:t>.</a:t>
            </a:r>
          </a:p>
          <a:p>
            <a:pPr eaLnBrk="1" hangingPunct="1">
              <a:lnSpc>
                <a:spcPct val="85000"/>
              </a:lnSpc>
              <a:buFont typeface="Wingdings" panose="05000000000000000000" pitchFamily="2" charset="2"/>
              <a:buChar char="n"/>
            </a:pPr>
            <a:r>
              <a:rPr lang="tr-TR" altLang="tr-TR" dirty="0"/>
              <a:t>Su buharı difüzyon direnç katsayısı: µ=2-5</a:t>
            </a:r>
          </a:p>
          <a:p>
            <a:pPr eaLnBrk="1" hangingPunct="1">
              <a:lnSpc>
                <a:spcPct val="85000"/>
              </a:lnSpc>
              <a:buFont typeface="Wingdings" panose="05000000000000000000" pitchFamily="2" charset="2"/>
              <a:buChar char="n"/>
            </a:pPr>
            <a:r>
              <a:rPr lang="tr-TR" altLang="tr-TR" dirty="0"/>
              <a:t>Basma dayanımı 20 ila 1000kPa arasında değişmektedir. </a:t>
            </a:r>
          </a:p>
          <a:p>
            <a:pPr eaLnBrk="1" hangingPunct="1">
              <a:lnSpc>
                <a:spcPct val="85000"/>
              </a:lnSpc>
              <a:buFont typeface="Wingdings" panose="05000000000000000000" pitchFamily="2" charset="2"/>
              <a:buChar char="n"/>
            </a:pPr>
            <a:r>
              <a:rPr lang="tr-TR" altLang="tr-TR" dirty="0"/>
              <a:t>Güneşin mor ötesi ışınlarından etkilenmez.</a:t>
            </a:r>
          </a:p>
        </p:txBody>
      </p:sp>
      <p:sp>
        <p:nvSpPr>
          <p:cNvPr id="57350" name="Rectangle 6">
            <a:extLst>
              <a:ext uri="{FF2B5EF4-FFF2-40B4-BE49-F238E27FC236}">
                <a16:creationId xmlns:a16="http://schemas.microsoft.com/office/drawing/2014/main" id="{F1C65B20-D25C-4265-9BED-71CD824C39E4}"/>
              </a:ext>
            </a:extLst>
          </p:cNvPr>
          <p:cNvSpPr>
            <a:spLocks noGrp="1" noChangeArrowheads="1"/>
          </p:cNvSpPr>
          <p:nvPr>
            <p:ph type="title"/>
          </p:nvPr>
        </p:nvSpPr>
        <p:spPr>
          <a:xfrm>
            <a:off x="1457784" y="868363"/>
            <a:ext cx="8439150" cy="365125"/>
          </a:xfrm>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Ahşap Yünü Levhalar (WW)</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7E0AF39-2DF0-43DF-A6B8-808BC2D5E585}"/>
              </a:ext>
            </a:extLst>
          </p:cNvPr>
          <p:cNvSpPr>
            <a:spLocks noChangeArrowheads="1"/>
          </p:cNvSpPr>
          <p:nvPr/>
        </p:nvSpPr>
        <p:spPr bwMode="auto">
          <a:xfrm>
            <a:off x="1468801" y="1252538"/>
            <a:ext cx="1017602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pPr>
            <a:r>
              <a:rPr lang="tr-TR" altLang="tr-TR" sz="2400" dirty="0"/>
              <a:t>Cam köpüğü; hücresel dolgu malzemesi ile birleştirilmiş atık cam kırıklarından oluşur. Bu iki bileşen bir kalıba yerleştirilerek yaklaşık 510°C ye ısıtılır. Isıtma işlemi süresince kırılmış cam tanecikleri eriyerek sıvı hale geçer. Hücresel dolgu malzemesinin ayrışması sonucunda karışım genleşip kalıbı doldurur. Karışımın milyonlarca birbirine bağlı, </a:t>
            </a:r>
            <a:r>
              <a:rPr lang="tr-TR" altLang="tr-TR" sz="2400" dirty="0" err="1"/>
              <a:t>üniform</a:t>
            </a:r>
            <a:r>
              <a:rPr lang="tr-TR" altLang="tr-TR" sz="2400" dirty="0"/>
              <a:t> ve kapalı hücreler oluşturmasıyla değişik yoğunluklarda (100-150kg/m</a:t>
            </a:r>
            <a:r>
              <a:rPr lang="tr-TR" altLang="tr-TR" sz="2400" baseline="30000" dirty="0"/>
              <a:t>3</a:t>
            </a:r>
            <a:r>
              <a:rPr lang="tr-TR" altLang="tr-TR" sz="2400" dirty="0"/>
              <a:t>) cam köpüğü elde edilir.</a:t>
            </a:r>
          </a:p>
        </p:txBody>
      </p:sp>
      <p:pic>
        <p:nvPicPr>
          <p:cNvPr id="58371" name="Picture 3" descr="foamglas">
            <a:extLst>
              <a:ext uri="{FF2B5EF4-FFF2-40B4-BE49-F238E27FC236}">
                <a16:creationId xmlns:a16="http://schemas.microsoft.com/office/drawing/2014/main" id="{24EB880F-47A8-4A63-9224-AA45E563F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802" y="3650792"/>
            <a:ext cx="2622740" cy="262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4">
            <a:extLst>
              <a:ext uri="{FF2B5EF4-FFF2-40B4-BE49-F238E27FC236}">
                <a16:creationId xmlns:a16="http://schemas.microsoft.com/office/drawing/2014/main" id="{3A0FBB14-8A95-4704-885E-7FB0E80EACD4}"/>
              </a:ext>
            </a:extLst>
          </p:cNvPr>
          <p:cNvSpPr>
            <a:spLocks noChangeArrowheads="1"/>
          </p:cNvSpPr>
          <p:nvPr/>
        </p:nvSpPr>
        <p:spPr bwMode="auto">
          <a:xfrm>
            <a:off x="1470026" y="3429000"/>
            <a:ext cx="68580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25000"/>
              </a:spcBef>
              <a:buFont typeface="Wingdings" panose="05000000000000000000" pitchFamily="2" charset="2"/>
              <a:buChar char="n"/>
            </a:pPr>
            <a:r>
              <a:rPr lang="tr-TR" altLang="tr-TR" dirty="0"/>
              <a:t>A sınıfı yanmazdır. </a:t>
            </a:r>
          </a:p>
          <a:p>
            <a:pPr eaLnBrk="1" hangingPunct="1">
              <a:lnSpc>
                <a:spcPct val="80000"/>
              </a:lnSpc>
              <a:spcBef>
                <a:spcPct val="25000"/>
              </a:spcBef>
              <a:buFont typeface="Wingdings" panose="05000000000000000000" pitchFamily="2" charset="2"/>
              <a:buChar char="n"/>
            </a:pPr>
            <a:r>
              <a:rPr lang="tr-TR" altLang="tr-TR" dirty="0"/>
              <a:t>Isıl iletkenlik hesap değeri 0,045-0,060 W/</a:t>
            </a:r>
            <a:r>
              <a:rPr lang="tr-TR" altLang="tr-TR" dirty="0" err="1"/>
              <a:t>m.K’dir</a:t>
            </a:r>
            <a:r>
              <a:rPr lang="tr-TR" altLang="tr-TR" dirty="0"/>
              <a:t>.</a:t>
            </a:r>
          </a:p>
          <a:p>
            <a:pPr eaLnBrk="1" hangingPunct="1">
              <a:lnSpc>
                <a:spcPct val="80000"/>
              </a:lnSpc>
              <a:spcBef>
                <a:spcPct val="25000"/>
              </a:spcBef>
              <a:buFont typeface="Wingdings" panose="05000000000000000000" pitchFamily="2" charset="2"/>
              <a:buChar char="n"/>
            </a:pPr>
            <a:r>
              <a:rPr lang="tr-TR" altLang="tr-TR" dirty="0"/>
              <a:t>Su buharı difüzyon direnç katsayısı µ=∞ dur. </a:t>
            </a:r>
          </a:p>
          <a:p>
            <a:pPr eaLnBrk="1" hangingPunct="1">
              <a:lnSpc>
                <a:spcPct val="80000"/>
              </a:lnSpc>
              <a:spcBef>
                <a:spcPct val="25000"/>
              </a:spcBef>
              <a:buFont typeface="Wingdings" panose="05000000000000000000" pitchFamily="2" charset="2"/>
              <a:buChar char="n"/>
            </a:pPr>
            <a:r>
              <a:rPr lang="tr-TR" altLang="tr-TR" dirty="0"/>
              <a:t>Su emme %0</a:t>
            </a:r>
          </a:p>
          <a:p>
            <a:pPr eaLnBrk="1" hangingPunct="1">
              <a:lnSpc>
                <a:spcPct val="80000"/>
              </a:lnSpc>
              <a:spcBef>
                <a:spcPct val="25000"/>
              </a:spcBef>
              <a:buFont typeface="Wingdings" panose="05000000000000000000" pitchFamily="2" charset="2"/>
              <a:buChar char="n"/>
            </a:pPr>
            <a:r>
              <a:rPr lang="tr-TR" altLang="tr-TR" dirty="0"/>
              <a:t>Kullanım sıcaklığı –260 / +430ºC aralığındadır.</a:t>
            </a:r>
          </a:p>
          <a:p>
            <a:pPr eaLnBrk="1" hangingPunct="1">
              <a:lnSpc>
                <a:spcPct val="80000"/>
              </a:lnSpc>
              <a:spcBef>
                <a:spcPct val="25000"/>
              </a:spcBef>
              <a:buFont typeface="Wingdings" panose="05000000000000000000" pitchFamily="2" charset="2"/>
              <a:buChar char="n"/>
            </a:pPr>
            <a:r>
              <a:rPr lang="tr-TR" altLang="tr-TR" dirty="0"/>
              <a:t>Basma dayanımı 430 ila 8800kPa arasındadır. </a:t>
            </a:r>
          </a:p>
          <a:p>
            <a:pPr eaLnBrk="1" hangingPunct="1">
              <a:lnSpc>
                <a:spcPct val="80000"/>
              </a:lnSpc>
              <a:spcBef>
                <a:spcPct val="25000"/>
              </a:spcBef>
              <a:buFont typeface="Wingdings" panose="05000000000000000000" pitchFamily="2" charset="2"/>
              <a:buChar char="n"/>
            </a:pPr>
            <a:r>
              <a:rPr lang="tr-TR" altLang="tr-TR" dirty="0"/>
              <a:t>Kimyasal maddelere dayanıklıdır.</a:t>
            </a:r>
          </a:p>
          <a:p>
            <a:pPr eaLnBrk="1" hangingPunct="1">
              <a:lnSpc>
                <a:spcPct val="80000"/>
              </a:lnSpc>
              <a:spcBef>
                <a:spcPct val="25000"/>
              </a:spcBef>
              <a:buFont typeface="Wingdings" panose="05000000000000000000" pitchFamily="2" charset="2"/>
              <a:buChar char="n"/>
            </a:pPr>
            <a:r>
              <a:rPr lang="tr-TR" altLang="tr-TR" dirty="0"/>
              <a:t>Güneşin mor ötesi ışınlarından etkilenmez.</a:t>
            </a:r>
          </a:p>
        </p:txBody>
      </p:sp>
      <p:sp>
        <p:nvSpPr>
          <p:cNvPr id="58373" name="Rectangle 5">
            <a:extLst>
              <a:ext uri="{FF2B5EF4-FFF2-40B4-BE49-F238E27FC236}">
                <a16:creationId xmlns:a16="http://schemas.microsoft.com/office/drawing/2014/main" id="{828E9C07-595D-4971-B325-B9413102DDEB}"/>
              </a:ext>
            </a:extLst>
          </p:cNvPr>
          <p:cNvSpPr>
            <a:spLocks noGrp="1" noChangeArrowheads="1"/>
          </p:cNvSpPr>
          <p:nvPr>
            <p:ph type="title"/>
          </p:nvPr>
        </p:nvSpPr>
        <p:spPr>
          <a:xfrm>
            <a:off x="1468801" y="817620"/>
            <a:ext cx="8439150" cy="365125"/>
          </a:xfrm>
        </p:spPr>
        <p:txBody>
          <a:bodyPr>
            <a:normAutofit fontScale="90000"/>
          </a:bodyPr>
          <a:lstStyle/>
          <a:p>
            <a:pPr eaLnBrk="1" hangingPunct="1"/>
            <a:r>
              <a:rPr lang="tr-TR" altLang="tr-TR" sz="3600" b="1" dirty="0">
                <a:solidFill>
                  <a:schemeClr val="tx1"/>
                </a:solidFill>
                <a:latin typeface="Arial" panose="020B0604020202020204" pitchFamily="34" charset="0"/>
                <a:cs typeface="Arial" panose="020B0604020202020204" pitchFamily="34" charset="0"/>
              </a:rPr>
              <a:t>Cam Köpüğü</a:t>
            </a:r>
            <a:r>
              <a:rPr lang="tr-TR" altLang="tr-TR" dirty="0">
                <a:solidFill>
                  <a:schemeClr val="bg1"/>
                </a:solidFill>
              </a:rPr>
              <a:t> (CG)</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A2A3E0BA-3E83-4FE3-9B9F-DEE793F41639}"/>
              </a:ext>
            </a:extLst>
          </p:cNvPr>
          <p:cNvGrpSpPr>
            <a:grpSpLocks/>
          </p:cNvGrpSpPr>
          <p:nvPr/>
        </p:nvGrpSpPr>
        <p:grpSpPr bwMode="auto">
          <a:xfrm>
            <a:off x="2293862" y="1178073"/>
            <a:ext cx="7604385" cy="3476997"/>
            <a:chOff x="567" y="1253"/>
            <a:chExt cx="5312" cy="2665"/>
          </a:xfrm>
        </p:grpSpPr>
        <p:pic>
          <p:nvPicPr>
            <p:cNvPr id="10245" name="Picture 3" descr="clip_image">
              <a:extLst>
                <a:ext uri="{FF2B5EF4-FFF2-40B4-BE49-F238E27FC236}">
                  <a16:creationId xmlns:a16="http://schemas.microsoft.com/office/drawing/2014/main" id="{6051699B-50E2-4317-8210-59C033A4E33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 y="1253"/>
              <a:ext cx="3991" cy="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6" name="AutoShape 4">
              <a:extLst>
                <a:ext uri="{FF2B5EF4-FFF2-40B4-BE49-F238E27FC236}">
                  <a16:creationId xmlns:a16="http://schemas.microsoft.com/office/drawing/2014/main" id="{7990BC28-70D2-4D5F-A428-4B47F13107D8}"/>
                </a:ext>
              </a:extLst>
            </p:cNvPr>
            <p:cNvCxnSpPr>
              <a:cxnSpLocks noChangeShapeType="1"/>
            </p:cNvCxnSpPr>
            <p:nvPr/>
          </p:nvCxnSpPr>
          <p:spPr bwMode="auto">
            <a:xfrm flipV="1">
              <a:off x="4377" y="2115"/>
              <a:ext cx="500" cy="333"/>
            </a:xfrm>
            <a:prstGeom prst="curvedConnector3">
              <a:avLst>
                <a:gd name="adj1" fmla="val 50000"/>
              </a:avLst>
            </a:prstGeom>
            <a:noFill/>
            <a:ln w="50800">
              <a:solidFill>
                <a:srgbClr val="FF6600"/>
              </a:solidFill>
              <a:round/>
              <a:headEnd/>
              <a:tailEnd type="triangle" w="med" len="med"/>
            </a:ln>
            <a:extLst>
              <a:ext uri="{909E8E84-426E-40DD-AFC4-6F175D3DCCD1}">
                <a14:hiddenFill xmlns:a14="http://schemas.microsoft.com/office/drawing/2010/main">
                  <a:noFill/>
                </a14:hiddenFill>
              </a:ext>
            </a:extLst>
          </p:spPr>
        </p:cxnSp>
        <p:sp>
          <p:nvSpPr>
            <p:cNvPr id="10247" name="Text Box 5">
              <a:extLst>
                <a:ext uri="{FF2B5EF4-FFF2-40B4-BE49-F238E27FC236}">
                  <a16:creationId xmlns:a16="http://schemas.microsoft.com/office/drawing/2014/main" id="{D9119768-F1F6-411B-AC4B-F09B36430794}"/>
                </a:ext>
              </a:extLst>
            </p:cNvPr>
            <p:cNvSpPr txBox="1">
              <a:spLocks noChangeArrowheads="1"/>
            </p:cNvSpPr>
            <p:nvPr/>
          </p:nvSpPr>
          <p:spPr bwMode="auto">
            <a:xfrm>
              <a:off x="567" y="1978"/>
              <a:ext cx="998"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a:solidFill>
                    <a:srgbClr val="008BE0"/>
                  </a:solidFill>
                  <a:latin typeface="Tahoma" panose="020B0604030504040204" pitchFamily="34" charset="0"/>
                </a:rPr>
                <a:t>Sıcak su kullanımı</a:t>
              </a:r>
            </a:p>
          </p:txBody>
        </p:sp>
        <p:cxnSp>
          <p:nvCxnSpPr>
            <p:cNvPr id="10248" name="AutoShape 6">
              <a:extLst>
                <a:ext uri="{FF2B5EF4-FFF2-40B4-BE49-F238E27FC236}">
                  <a16:creationId xmlns:a16="http://schemas.microsoft.com/office/drawing/2014/main" id="{F777300F-3812-4069-847C-4AD0D95807F0}"/>
                </a:ext>
              </a:extLst>
            </p:cNvPr>
            <p:cNvCxnSpPr>
              <a:cxnSpLocks noChangeShapeType="1"/>
            </p:cNvCxnSpPr>
            <p:nvPr/>
          </p:nvCxnSpPr>
          <p:spPr bwMode="auto">
            <a:xfrm rot="10800000">
              <a:off x="1201" y="2227"/>
              <a:ext cx="726" cy="613"/>
            </a:xfrm>
            <a:prstGeom prst="curvedConnector3">
              <a:avLst>
                <a:gd name="adj1" fmla="val 50000"/>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249" name="AutoShape 7">
              <a:extLst>
                <a:ext uri="{FF2B5EF4-FFF2-40B4-BE49-F238E27FC236}">
                  <a16:creationId xmlns:a16="http://schemas.microsoft.com/office/drawing/2014/main" id="{01CF97E8-DEE7-4DE5-90B7-2AEE3F384C7C}"/>
                </a:ext>
              </a:extLst>
            </p:cNvPr>
            <p:cNvCxnSpPr>
              <a:cxnSpLocks noChangeShapeType="1"/>
            </p:cNvCxnSpPr>
            <p:nvPr/>
          </p:nvCxnSpPr>
          <p:spPr bwMode="auto">
            <a:xfrm rot="5400000" flipH="1">
              <a:off x="1484" y="1966"/>
              <a:ext cx="797" cy="635"/>
            </a:xfrm>
            <a:prstGeom prst="curvedConnector3">
              <a:avLst>
                <a:gd name="adj1" fmla="val 49935"/>
              </a:avLst>
            </a:prstGeom>
            <a:noFill/>
            <a:ln w="50800">
              <a:solidFill>
                <a:srgbClr val="FF6600"/>
              </a:solidFill>
              <a:round/>
              <a:headEnd/>
              <a:tailEnd type="triangle" w="med" len="med"/>
            </a:ln>
            <a:extLst>
              <a:ext uri="{909E8E84-426E-40DD-AFC4-6F175D3DCCD1}">
                <a14:hiddenFill xmlns:a14="http://schemas.microsoft.com/office/drawing/2010/main">
                  <a:noFill/>
                </a14:hiddenFill>
              </a:ext>
            </a:extLst>
          </p:spPr>
        </p:cxnSp>
        <p:sp>
          <p:nvSpPr>
            <p:cNvPr id="10250" name="Text Box 8">
              <a:extLst>
                <a:ext uri="{FF2B5EF4-FFF2-40B4-BE49-F238E27FC236}">
                  <a16:creationId xmlns:a16="http://schemas.microsoft.com/office/drawing/2014/main" id="{4FE4F9FB-9B85-4767-A2CE-D001F53C8893}"/>
                </a:ext>
              </a:extLst>
            </p:cNvPr>
            <p:cNvSpPr txBox="1">
              <a:spLocks noChangeArrowheads="1"/>
            </p:cNvSpPr>
            <p:nvPr/>
          </p:nvSpPr>
          <p:spPr bwMode="auto">
            <a:xfrm>
              <a:off x="3560" y="3375"/>
              <a:ext cx="175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dirty="0">
                  <a:solidFill>
                    <a:srgbClr val="008BE0"/>
                  </a:solidFill>
                  <a:latin typeface="Tahoma" panose="020B0604030504040204" pitchFamily="34" charset="0"/>
                </a:rPr>
                <a:t>Elektrikli ev aletlerinin kullanımı</a:t>
              </a:r>
            </a:p>
          </p:txBody>
        </p:sp>
        <p:sp>
          <p:nvSpPr>
            <p:cNvPr id="10251" name="Text Box 9">
              <a:extLst>
                <a:ext uri="{FF2B5EF4-FFF2-40B4-BE49-F238E27FC236}">
                  <a16:creationId xmlns:a16="http://schemas.microsoft.com/office/drawing/2014/main" id="{08143E13-B885-4863-A7B4-A1C67BA41B0C}"/>
                </a:ext>
              </a:extLst>
            </p:cNvPr>
            <p:cNvSpPr txBox="1">
              <a:spLocks noChangeArrowheads="1"/>
            </p:cNvSpPr>
            <p:nvPr/>
          </p:nvSpPr>
          <p:spPr bwMode="auto">
            <a:xfrm>
              <a:off x="703" y="1453"/>
              <a:ext cx="190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buClrTx/>
                <a:buFontTx/>
                <a:buNone/>
              </a:pPr>
              <a:r>
                <a:rPr lang="tr-TR" altLang="tr-TR">
                  <a:solidFill>
                    <a:srgbClr val="008BE0"/>
                  </a:solidFill>
                  <a:latin typeface="Tahoma" panose="020B0604030504040204" pitchFamily="34" charset="0"/>
                </a:rPr>
                <a:t>Isıtma ve soğutma sistemleri</a:t>
              </a:r>
            </a:p>
          </p:txBody>
        </p:sp>
        <p:cxnSp>
          <p:nvCxnSpPr>
            <p:cNvPr id="10252" name="AutoShape 10">
              <a:extLst>
                <a:ext uri="{FF2B5EF4-FFF2-40B4-BE49-F238E27FC236}">
                  <a16:creationId xmlns:a16="http://schemas.microsoft.com/office/drawing/2014/main" id="{DC27DC20-8A4B-4FEE-95C9-6D0A09849528}"/>
                </a:ext>
              </a:extLst>
            </p:cNvPr>
            <p:cNvCxnSpPr>
              <a:cxnSpLocks noChangeShapeType="1"/>
            </p:cNvCxnSpPr>
            <p:nvPr/>
          </p:nvCxnSpPr>
          <p:spPr bwMode="auto">
            <a:xfrm rot="16200000" flipH="1">
              <a:off x="3697" y="2795"/>
              <a:ext cx="680" cy="590"/>
            </a:xfrm>
            <a:prstGeom prst="curvedConnector3">
              <a:avLst>
                <a:gd name="adj1" fmla="val 50000"/>
              </a:avLst>
            </a:prstGeom>
            <a:noFill/>
            <a:ln w="50800">
              <a:solidFill>
                <a:schemeClr val="hlink"/>
              </a:solidFill>
              <a:round/>
              <a:headEnd/>
              <a:tailEnd type="triangle" w="med" len="med"/>
            </a:ln>
            <a:extLst>
              <a:ext uri="{909E8E84-426E-40DD-AFC4-6F175D3DCCD1}">
                <a14:hiddenFill xmlns:a14="http://schemas.microsoft.com/office/drawing/2010/main">
                  <a:noFill/>
                </a14:hiddenFill>
              </a:ext>
            </a:extLst>
          </p:spPr>
        </p:cxnSp>
        <p:sp>
          <p:nvSpPr>
            <p:cNvPr id="10253" name="Text Box 11">
              <a:extLst>
                <a:ext uri="{FF2B5EF4-FFF2-40B4-BE49-F238E27FC236}">
                  <a16:creationId xmlns:a16="http://schemas.microsoft.com/office/drawing/2014/main" id="{5CA4F24C-CAE5-4EFB-A7D6-1E066E79E9C5}"/>
                </a:ext>
              </a:extLst>
            </p:cNvPr>
            <p:cNvSpPr txBox="1">
              <a:spLocks noChangeArrowheads="1"/>
            </p:cNvSpPr>
            <p:nvPr/>
          </p:nvSpPr>
          <p:spPr bwMode="auto">
            <a:xfrm>
              <a:off x="4876" y="1842"/>
              <a:ext cx="1003"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dirty="0">
                  <a:solidFill>
                    <a:srgbClr val="008BE0"/>
                  </a:solidFill>
                  <a:latin typeface="Tahoma" panose="020B0604030504040204" pitchFamily="34" charset="0"/>
                </a:rPr>
                <a:t>Isınma ve soğutma ihtiyacı</a:t>
              </a:r>
            </a:p>
          </p:txBody>
        </p:sp>
        <p:cxnSp>
          <p:nvCxnSpPr>
            <p:cNvPr id="10254" name="AutoShape 12">
              <a:extLst>
                <a:ext uri="{FF2B5EF4-FFF2-40B4-BE49-F238E27FC236}">
                  <a16:creationId xmlns:a16="http://schemas.microsoft.com/office/drawing/2014/main" id="{345E0E3F-A7C2-4524-90B6-2358C701B50B}"/>
                </a:ext>
              </a:extLst>
            </p:cNvPr>
            <p:cNvCxnSpPr>
              <a:cxnSpLocks noChangeShapeType="1"/>
            </p:cNvCxnSpPr>
            <p:nvPr/>
          </p:nvCxnSpPr>
          <p:spPr bwMode="auto">
            <a:xfrm rot="10800000">
              <a:off x="2109" y="1752"/>
              <a:ext cx="571" cy="323"/>
            </a:xfrm>
            <a:prstGeom prst="curvedConnector2">
              <a:avLst/>
            </a:prstGeom>
            <a:noFill/>
            <a:ln w="5080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10255" name="AutoShape 13">
              <a:extLst>
                <a:ext uri="{FF2B5EF4-FFF2-40B4-BE49-F238E27FC236}">
                  <a16:creationId xmlns:a16="http://schemas.microsoft.com/office/drawing/2014/main" id="{83018554-F8BD-46E8-9ECF-BCAD2DE8A782}"/>
                </a:ext>
              </a:extLst>
            </p:cNvPr>
            <p:cNvCxnSpPr>
              <a:cxnSpLocks noChangeShapeType="1"/>
              <a:endCxn id="10256" idx="3"/>
            </p:cNvCxnSpPr>
            <p:nvPr/>
          </p:nvCxnSpPr>
          <p:spPr bwMode="auto">
            <a:xfrm rot="5400000">
              <a:off x="2517" y="2793"/>
              <a:ext cx="1090" cy="636"/>
            </a:xfrm>
            <a:prstGeom prst="curvedConnector2">
              <a:avLst/>
            </a:prstGeom>
            <a:noFill/>
            <a:ln w="50800">
              <a:solidFill>
                <a:srgbClr val="008000"/>
              </a:solidFill>
              <a:round/>
              <a:headEnd/>
              <a:tailEnd type="triangle" w="med" len="med"/>
            </a:ln>
            <a:extLst>
              <a:ext uri="{909E8E84-426E-40DD-AFC4-6F175D3DCCD1}">
                <a14:hiddenFill xmlns:a14="http://schemas.microsoft.com/office/drawing/2010/main">
                  <a:noFill/>
                </a14:hiddenFill>
              </a:ext>
            </a:extLst>
          </p:spPr>
        </p:cxnSp>
        <p:sp>
          <p:nvSpPr>
            <p:cNvPr id="10256" name="Text Box 14">
              <a:extLst>
                <a:ext uri="{FF2B5EF4-FFF2-40B4-BE49-F238E27FC236}">
                  <a16:creationId xmlns:a16="http://schemas.microsoft.com/office/drawing/2014/main" id="{88BB4788-7F86-4711-883C-CC05F9BBFCAD}"/>
                </a:ext>
              </a:extLst>
            </p:cNvPr>
            <p:cNvSpPr txBox="1">
              <a:spLocks noChangeArrowheads="1"/>
            </p:cNvSpPr>
            <p:nvPr/>
          </p:nvSpPr>
          <p:spPr bwMode="auto">
            <a:xfrm>
              <a:off x="1747" y="3521"/>
              <a:ext cx="99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r" eaLnBrk="1" hangingPunct="1">
                <a:spcBef>
                  <a:spcPct val="50000"/>
                </a:spcBef>
                <a:buClrTx/>
                <a:buFontTx/>
                <a:buNone/>
              </a:pPr>
              <a:r>
                <a:rPr lang="tr-TR" altLang="tr-TR">
                  <a:solidFill>
                    <a:srgbClr val="008BE0"/>
                  </a:solidFill>
                  <a:latin typeface="Tahoma" panose="020B0604030504040204" pitchFamily="34" charset="0"/>
                </a:rPr>
                <a:t>Aydınlatma</a:t>
              </a:r>
            </a:p>
          </p:txBody>
        </p:sp>
      </p:grpSp>
      <p:sp>
        <p:nvSpPr>
          <p:cNvPr id="10243" name="Rectangle 15">
            <a:extLst>
              <a:ext uri="{FF2B5EF4-FFF2-40B4-BE49-F238E27FC236}">
                <a16:creationId xmlns:a16="http://schemas.microsoft.com/office/drawing/2014/main" id="{6BFE301D-E370-4E8E-B2F8-B62214529F38}"/>
              </a:ext>
            </a:extLst>
          </p:cNvPr>
          <p:cNvSpPr>
            <a:spLocks noChangeArrowheads="1"/>
          </p:cNvSpPr>
          <p:nvPr/>
        </p:nvSpPr>
        <p:spPr bwMode="auto">
          <a:xfrm>
            <a:off x="1612020" y="4707822"/>
            <a:ext cx="947215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r>
              <a:rPr lang="tr-TR" altLang="tr-TR" sz="2400" dirty="0">
                <a:solidFill>
                  <a:srgbClr val="FF0000"/>
                </a:solidFill>
              </a:rPr>
              <a:t>Binalarda enerjinin çok büyük bir bölümü ısıtma ve soğutma amaçlı harcanmaktadır.</a:t>
            </a:r>
            <a:r>
              <a:rPr lang="tr-TR" altLang="tr-TR" sz="2400" dirty="0"/>
              <a:t> Sıcak su temini, aydınlatma ve elektrikli ev aletleri kullanımı diğer tüketim alanlarını oluşturmaktadır. </a:t>
            </a:r>
          </a:p>
        </p:txBody>
      </p:sp>
      <p:sp>
        <p:nvSpPr>
          <p:cNvPr id="10244" name="Rectangle 16">
            <a:extLst>
              <a:ext uri="{FF2B5EF4-FFF2-40B4-BE49-F238E27FC236}">
                <a16:creationId xmlns:a16="http://schemas.microsoft.com/office/drawing/2014/main" id="{701898CE-5571-47BD-9D87-949E4540C35A}"/>
              </a:ext>
            </a:extLst>
          </p:cNvPr>
          <p:cNvSpPr>
            <a:spLocks noChangeArrowheads="1"/>
          </p:cNvSpPr>
          <p:nvPr/>
        </p:nvSpPr>
        <p:spPr bwMode="auto">
          <a:xfrm>
            <a:off x="1612020" y="808741"/>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Enerji Verimliliği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9B512099-2293-4F58-BE87-84F8F8A37C51}"/>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r="10257"/>
          <a:stretch>
            <a:fillRect/>
          </a:stretch>
        </p:blipFill>
        <p:spPr>
          <a:xfrm>
            <a:off x="6400800" y="3890963"/>
            <a:ext cx="3581400" cy="2093912"/>
          </a:xfrm>
          <a:noFill/>
        </p:spPr>
      </p:pic>
      <p:pic>
        <p:nvPicPr>
          <p:cNvPr id="59395" name="Picture 3">
            <a:extLst>
              <a:ext uri="{FF2B5EF4-FFF2-40B4-BE49-F238E27FC236}">
                <a16:creationId xmlns:a16="http://schemas.microsoft.com/office/drawing/2014/main" id="{21ABD84B-7F89-486E-9BEC-16E3FC873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481" y="1014413"/>
            <a:ext cx="4048699" cy="269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001">
            <a:extLst>
              <a:ext uri="{FF2B5EF4-FFF2-40B4-BE49-F238E27FC236}">
                <a16:creationId xmlns:a16="http://schemas.microsoft.com/office/drawing/2014/main" id="{66A5C4BE-5BD8-4CB0-B4A6-5FDC88ABD82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86040" y="1196976"/>
            <a:ext cx="3581399" cy="2700166"/>
          </a:xfrm>
          <a:noFill/>
        </p:spPr>
      </p:pic>
      <p:pic>
        <p:nvPicPr>
          <p:cNvPr id="59397" name="Picture 5">
            <a:extLst>
              <a:ext uri="{FF2B5EF4-FFF2-40B4-BE49-F238E27FC236}">
                <a16:creationId xmlns:a16="http://schemas.microsoft.com/office/drawing/2014/main" id="{F55BAF6B-6091-4479-9348-27D550277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425" y="3890963"/>
            <a:ext cx="22113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6">
            <a:extLst>
              <a:ext uri="{FF2B5EF4-FFF2-40B4-BE49-F238E27FC236}">
                <a16:creationId xmlns:a16="http://schemas.microsoft.com/office/drawing/2014/main" id="{4B9782EC-3F52-45D5-8BFB-FA1CE33D50C3}"/>
              </a:ext>
            </a:extLst>
          </p:cNvPr>
          <p:cNvSpPr>
            <a:spLocks noGrp="1" noChangeArrowheads="1"/>
          </p:cNvSpPr>
          <p:nvPr>
            <p:ph type="title"/>
          </p:nvPr>
        </p:nvSpPr>
        <p:spPr>
          <a:xfrm>
            <a:off x="1876425" y="831851"/>
            <a:ext cx="8439150" cy="365125"/>
          </a:xfrm>
          <a:noFill/>
        </p:spPr>
        <p:txBody>
          <a:bodyPr>
            <a:normAutofit fontScale="90000"/>
          </a:bodyPr>
          <a:lstStyle/>
          <a:p>
            <a:pPr eaLnBrk="1" hangingPunct="1"/>
            <a:r>
              <a:rPr lang="tr-TR" altLang="tr-TR">
                <a:solidFill>
                  <a:schemeClr val="bg1"/>
                </a:solidFill>
              </a:rPr>
              <a:t>Cam Köpüğü (CG)</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5519AC7-6F6C-49CD-B7FF-7CEC4B75DDB8}"/>
              </a:ext>
            </a:extLst>
          </p:cNvPr>
          <p:cNvSpPr>
            <a:spLocks noGrp="1" noChangeArrowheads="1"/>
          </p:cNvSpPr>
          <p:nvPr>
            <p:ph type="body" sz="half" idx="1"/>
          </p:nvPr>
        </p:nvSpPr>
        <p:spPr>
          <a:xfrm>
            <a:off x="1575412" y="3095625"/>
            <a:ext cx="8610600" cy="2493962"/>
          </a:xfrm>
          <a:noFill/>
        </p:spPr>
        <p:txBody>
          <a:bodyPr/>
          <a:lstStyle/>
          <a:p>
            <a:pPr marL="177800" indent="-177800">
              <a:buFont typeface="Wingdings" panose="05000000000000000000" pitchFamily="2" charset="2"/>
              <a:buChar char="n"/>
            </a:pPr>
            <a:r>
              <a:rPr lang="tr-TR" altLang="tr-TR" dirty="0">
                <a:latin typeface="Arial" panose="020B0604020202020204" pitchFamily="34" charset="0"/>
                <a:cs typeface="Arial" panose="020B0604020202020204" pitchFamily="34" charset="0"/>
              </a:rPr>
              <a:t> Yangına tepki sınıfı: kaplamasız B,s2,d0, </a:t>
            </a:r>
          </a:p>
          <a:p>
            <a:pPr marL="177800" indent="-177800"/>
            <a:r>
              <a:rPr lang="tr-TR" altLang="tr-TR" dirty="0">
                <a:latin typeface="Arial" panose="020B0604020202020204" pitchFamily="34" charset="0"/>
                <a:cs typeface="Arial" panose="020B0604020202020204" pitchFamily="34" charset="0"/>
              </a:rPr>
              <a:t>  Alüminyum folyo kaplamalı C,s2,d0’dır.</a:t>
            </a:r>
          </a:p>
          <a:p>
            <a:pPr marL="177800" indent="-177800">
              <a:buFont typeface="Wingdings" panose="05000000000000000000" pitchFamily="2" charset="2"/>
              <a:buChar char="n"/>
            </a:pPr>
            <a:r>
              <a:rPr lang="tr-TR" altLang="tr-TR" dirty="0">
                <a:latin typeface="Arial" panose="020B0604020202020204" pitchFamily="34" charset="0"/>
                <a:cs typeface="Arial" panose="020B0604020202020204" pitchFamily="34" charset="0"/>
              </a:rPr>
              <a:t> Isıl iletkenlik hesap değeri 0,030-0,045 W/</a:t>
            </a:r>
            <a:r>
              <a:rPr lang="tr-TR" altLang="tr-TR" dirty="0" err="1">
                <a:latin typeface="Arial" panose="020B0604020202020204" pitchFamily="34" charset="0"/>
                <a:cs typeface="Arial" panose="020B0604020202020204" pitchFamily="34" charset="0"/>
              </a:rPr>
              <a:t>m.K’dir</a:t>
            </a:r>
            <a:r>
              <a:rPr lang="tr-TR" altLang="tr-TR" dirty="0">
                <a:latin typeface="Arial" panose="020B0604020202020204" pitchFamily="34" charset="0"/>
                <a:cs typeface="Arial" panose="020B0604020202020204" pitchFamily="34" charset="0"/>
              </a:rPr>
              <a:t>.</a:t>
            </a:r>
          </a:p>
          <a:p>
            <a:pPr marL="177800" indent="-177800">
              <a:buFont typeface="Wingdings" panose="05000000000000000000" pitchFamily="2" charset="2"/>
              <a:buChar char="n"/>
            </a:pPr>
            <a:r>
              <a:rPr lang="tr-TR" altLang="tr-TR" dirty="0">
                <a:latin typeface="Arial" panose="020B0604020202020204" pitchFamily="34" charset="0"/>
                <a:cs typeface="Arial" panose="020B0604020202020204" pitchFamily="34" charset="0"/>
              </a:rPr>
              <a:t> Su buharı difüzyon direnç katsayısı µ=10-50’dir.</a:t>
            </a:r>
          </a:p>
          <a:p>
            <a:pPr marL="177800" indent="-177800">
              <a:buFont typeface="Wingdings" panose="05000000000000000000" pitchFamily="2" charset="2"/>
              <a:buChar char="n"/>
            </a:pPr>
            <a:r>
              <a:rPr lang="tr-TR" altLang="tr-TR" dirty="0">
                <a:latin typeface="Arial" panose="020B0604020202020204" pitchFamily="34" charset="0"/>
                <a:cs typeface="Arial" panose="020B0604020202020204" pitchFamily="34" charset="0"/>
              </a:rPr>
              <a:t> Kullanım sıcaklığı –180 / +120ºC aralığındadır.</a:t>
            </a:r>
          </a:p>
        </p:txBody>
      </p:sp>
      <p:pic>
        <p:nvPicPr>
          <p:cNvPr id="60419" name="Picture 3">
            <a:extLst>
              <a:ext uri="{FF2B5EF4-FFF2-40B4-BE49-F238E27FC236}">
                <a16:creationId xmlns:a16="http://schemas.microsoft.com/office/drawing/2014/main" id="{07B0D56A-9A26-436E-980E-C2C68261FB84}"/>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8683128" y="3294847"/>
            <a:ext cx="2438400" cy="1900238"/>
          </a:xfrm>
          <a:noFill/>
        </p:spPr>
      </p:pic>
      <p:sp>
        <p:nvSpPr>
          <p:cNvPr id="60420" name="Rectangle 4">
            <a:extLst>
              <a:ext uri="{FF2B5EF4-FFF2-40B4-BE49-F238E27FC236}">
                <a16:creationId xmlns:a16="http://schemas.microsoft.com/office/drawing/2014/main" id="{D9B20BB3-A91C-4B0F-BBDB-195B9748793E}"/>
              </a:ext>
            </a:extLst>
          </p:cNvPr>
          <p:cNvSpPr>
            <a:spLocks noChangeArrowheads="1"/>
          </p:cNvSpPr>
          <p:nvPr/>
        </p:nvSpPr>
        <p:spPr bwMode="auto">
          <a:xfrm>
            <a:off x="1463178" y="1571625"/>
            <a:ext cx="999229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20000"/>
              </a:spcBef>
              <a:buClr>
                <a:schemeClr val="accent1"/>
              </a:buClr>
              <a:buSzPct val="70000"/>
            </a:pPr>
            <a:r>
              <a:rPr lang="tr-TR" altLang="tr-TR" sz="2400" dirty="0"/>
              <a:t>Fenol-Formaldehit bakalitine anorganik şişirici ve sertleştirici maddeler katılarak elde edilir. Muhtelif yoğunluklarda levha ve boru biçiminde alüminyum folyo, metal </a:t>
            </a:r>
            <a:r>
              <a:rPr lang="tr-TR" altLang="tr-TR" sz="2400" dirty="0" err="1"/>
              <a:t>vb</a:t>
            </a:r>
            <a:r>
              <a:rPr lang="tr-TR" altLang="tr-TR" sz="2400" dirty="0"/>
              <a:t> kaplamalar ile donatılabilen bir üründür. </a:t>
            </a:r>
          </a:p>
        </p:txBody>
      </p:sp>
      <p:sp>
        <p:nvSpPr>
          <p:cNvPr id="60421" name="Rectangle 5">
            <a:extLst>
              <a:ext uri="{FF2B5EF4-FFF2-40B4-BE49-F238E27FC236}">
                <a16:creationId xmlns:a16="http://schemas.microsoft.com/office/drawing/2014/main" id="{D118ED82-F0D7-41B5-8E5E-86C72E84811E}"/>
              </a:ext>
            </a:extLst>
          </p:cNvPr>
          <p:cNvSpPr>
            <a:spLocks noGrp="1" noChangeArrowheads="1"/>
          </p:cNvSpPr>
          <p:nvPr>
            <p:ph type="title"/>
          </p:nvPr>
        </p:nvSpPr>
        <p:spPr>
          <a:xfrm>
            <a:off x="1463178" y="834634"/>
            <a:ext cx="8439150" cy="365125"/>
          </a:xfrm>
          <a:noFill/>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Fenol Köpüğü (PF)</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618DC5D-6BAD-4542-BA3E-6C4FB03391DA}"/>
              </a:ext>
            </a:extLst>
          </p:cNvPr>
          <p:cNvSpPr>
            <a:spLocks noGrp="1" noChangeArrowheads="1"/>
          </p:cNvSpPr>
          <p:nvPr>
            <p:ph type="body" sz="half" idx="1"/>
          </p:nvPr>
        </p:nvSpPr>
        <p:spPr>
          <a:xfrm>
            <a:off x="1411076" y="1409700"/>
            <a:ext cx="10222735" cy="2209800"/>
          </a:xfrm>
          <a:noFill/>
        </p:spPr>
        <p:txBody>
          <a:bodyPr>
            <a:noAutofit/>
          </a:bodyPr>
          <a:lstStyle/>
          <a:p>
            <a:pPr marL="0" indent="0" algn="just">
              <a:lnSpc>
                <a:spcPct val="80000"/>
              </a:lnSpc>
              <a:spcBef>
                <a:spcPct val="0"/>
              </a:spcBef>
            </a:pPr>
            <a:r>
              <a:rPr lang="tr-TR" altLang="tr-TR" sz="2400" dirty="0">
                <a:latin typeface="Arial" panose="020B0604020202020204" pitchFamily="34" charset="0"/>
                <a:cs typeface="Arial" panose="020B0604020202020204" pitchFamily="34" charset="0"/>
              </a:rPr>
              <a:t>Doğal bir ürün olan mantar </a:t>
            </a:r>
            <a:r>
              <a:rPr lang="tr-TR" altLang="tr-TR" sz="2400" dirty="0" err="1">
                <a:latin typeface="Arial" panose="020B0604020202020204" pitchFamily="34" charset="0"/>
                <a:cs typeface="Arial" panose="020B0604020202020204" pitchFamily="34" charset="0"/>
              </a:rPr>
              <a:t>akdeniz</a:t>
            </a:r>
            <a:r>
              <a:rPr lang="tr-TR" altLang="tr-TR" sz="2400" dirty="0">
                <a:latin typeface="Arial" panose="020B0604020202020204" pitchFamily="34" charset="0"/>
                <a:cs typeface="Arial" panose="020B0604020202020204" pitchFamily="34" charset="0"/>
              </a:rPr>
              <a:t> yöresindeki özel ağaçlardan elde edilir. Ağaçlardan soyulan mantar, temizlenip prosesten geçirilerek granül haline getirilir. Granüller kurutma cihazında temizleme ve </a:t>
            </a:r>
            <a:r>
              <a:rPr lang="tr-TR" altLang="tr-TR" sz="2400" dirty="0" err="1">
                <a:latin typeface="Arial" panose="020B0604020202020204" pitchFamily="34" charset="0"/>
                <a:cs typeface="Arial" panose="020B0604020202020204" pitchFamily="34" charset="0"/>
              </a:rPr>
              <a:t>traşlama</a:t>
            </a:r>
            <a:r>
              <a:rPr lang="tr-TR" altLang="tr-TR" sz="2400" dirty="0">
                <a:latin typeface="Arial" panose="020B0604020202020204" pitchFamily="34" charset="0"/>
                <a:cs typeface="Arial" panose="020B0604020202020204" pitchFamily="34" charset="0"/>
              </a:rPr>
              <a:t> prosesinden elde edilen mantar tozlarının yakılması ile elde edilen kızgın buhara tabi tutulur. Mantar bloklar bu prosesinden sonra kurutma cihazından çıkarılarak su ile soğutularak 2 hafta süresince dinlenmeye bırakılır. Bu sürenin ardından testere ile talep edilen kalınlıklarda kesilerek değişik yoğunluklarda (80-500 kg/m</a:t>
            </a:r>
            <a:r>
              <a:rPr lang="tr-TR" altLang="tr-TR" sz="2400" baseline="30000" dirty="0">
                <a:latin typeface="Arial" panose="020B0604020202020204" pitchFamily="34" charset="0"/>
                <a:cs typeface="Arial" panose="020B0604020202020204" pitchFamily="34" charset="0"/>
              </a:rPr>
              <a:t>3</a:t>
            </a:r>
            <a:r>
              <a:rPr lang="tr-TR" altLang="tr-TR" sz="2400" dirty="0">
                <a:latin typeface="Arial" panose="020B0604020202020204" pitchFamily="34" charset="0"/>
                <a:cs typeface="Arial" panose="020B0604020202020204" pitchFamily="34" charset="0"/>
              </a:rPr>
              <a:t>) mantar levhalar elde edilir. </a:t>
            </a:r>
          </a:p>
        </p:txBody>
      </p:sp>
      <p:sp>
        <p:nvSpPr>
          <p:cNvPr id="61443" name="Rectangle 3">
            <a:extLst>
              <a:ext uri="{FF2B5EF4-FFF2-40B4-BE49-F238E27FC236}">
                <a16:creationId xmlns:a16="http://schemas.microsoft.com/office/drawing/2014/main" id="{6D2E3EF5-0E44-4D13-87F9-7AAA9F20863B}"/>
              </a:ext>
            </a:extLst>
          </p:cNvPr>
          <p:cNvSpPr>
            <a:spLocks noChangeArrowheads="1"/>
          </p:cNvSpPr>
          <p:nvPr/>
        </p:nvSpPr>
        <p:spPr bwMode="auto">
          <a:xfrm>
            <a:off x="1411076" y="3848100"/>
            <a:ext cx="786512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n"/>
            </a:pPr>
            <a:r>
              <a:rPr lang="tr-TR" altLang="tr-TR" sz="2200" dirty="0"/>
              <a:t> Yangına tepki sınıfı E’dir. </a:t>
            </a:r>
          </a:p>
          <a:p>
            <a:pPr eaLnBrk="1" hangingPunct="1">
              <a:lnSpc>
                <a:spcPct val="80000"/>
              </a:lnSpc>
              <a:buFont typeface="Wingdings" panose="05000000000000000000" pitchFamily="2" charset="2"/>
              <a:buChar char="n"/>
            </a:pPr>
            <a:r>
              <a:rPr lang="tr-TR" altLang="tr-TR" sz="2200" dirty="0"/>
              <a:t> Isıl iletkenlik hesap değeri 0,045-0,055 W/</a:t>
            </a:r>
            <a:r>
              <a:rPr lang="tr-TR" altLang="tr-TR" sz="2200" dirty="0" err="1"/>
              <a:t>m.K’dir</a:t>
            </a:r>
            <a:r>
              <a:rPr lang="tr-TR" altLang="tr-TR" sz="2200" dirty="0"/>
              <a:t>.</a:t>
            </a:r>
          </a:p>
          <a:p>
            <a:pPr eaLnBrk="1" hangingPunct="1">
              <a:lnSpc>
                <a:spcPct val="80000"/>
              </a:lnSpc>
              <a:buFont typeface="Wingdings" panose="05000000000000000000" pitchFamily="2" charset="2"/>
              <a:buChar char="n"/>
            </a:pPr>
            <a:r>
              <a:rPr lang="tr-TR" altLang="tr-TR" sz="2200" dirty="0"/>
              <a:t> Su buharı difüzyon direnç katsayısı µ=5-10 dur.</a:t>
            </a:r>
          </a:p>
          <a:p>
            <a:pPr eaLnBrk="1" hangingPunct="1">
              <a:lnSpc>
                <a:spcPct val="80000"/>
              </a:lnSpc>
              <a:buFont typeface="Wingdings" panose="05000000000000000000" pitchFamily="2" charset="2"/>
              <a:buChar char="n"/>
            </a:pPr>
            <a:r>
              <a:rPr lang="tr-TR" altLang="tr-TR" sz="2200" dirty="0"/>
              <a:t> Kullanım sıcaklığı -180 / +100ºC aralığındadır.</a:t>
            </a:r>
          </a:p>
          <a:p>
            <a:pPr eaLnBrk="1" hangingPunct="1">
              <a:lnSpc>
                <a:spcPct val="80000"/>
              </a:lnSpc>
              <a:buFont typeface="Wingdings" panose="05000000000000000000" pitchFamily="2" charset="2"/>
              <a:buChar char="n"/>
            </a:pPr>
            <a:r>
              <a:rPr lang="tr-TR" altLang="tr-TR" sz="2200" dirty="0"/>
              <a:t> Güneşin mor ötesi ışınlarından etkilenmez.</a:t>
            </a:r>
          </a:p>
        </p:txBody>
      </p:sp>
      <p:pic>
        <p:nvPicPr>
          <p:cNvPr id="61444" name="Picture 4" descr="placas4">
            <a:extLst>
              <a:ext uri="{FF2B5EF4-FFF2-40B4-BE49-F238E27FC236}">
                <a16:creationId xmlns:a16="http://schemas.microsoft.com/office/drawing/2014/main" id="{7B2C50D8-AC8D-41BB-BD3B-403B1FF47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9" y="3982483"/>
            <a:ext cx="2601817" cy="20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a:extLst>
              <a:ext uri="{FF2B5EF4-FFF2-40B4-BE49-F238E27FC236}">
                <a16:creationId xmlns:a16="http://schemas.microsoft.com/office/drawing/2014/main" id="{7C232AB2-4E7A-42BA-8820-4552687949CD}"/>
              </a:ext>
            </a:extLst>
          </p:cNvPr>
          <p:cNvSpPr>
            <a:spLocks noGrp="1" noChangeArrowheads="1"/>
          </p:cNvSpPr>
          <p:nvPr>
            <p:ph type="title"/>
          </p:nvPr>
        </p:nvSpPr>
        <p:spPr>
          <a:xfrm>
            <a:off x="1411076" y="869950"/>
            <a:ext cx="8439150" cy="365125"/>
          </a:xfrm>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Mantar Levhalar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left_whatisperlite">
            <a:extLst>
              <a:ext uri="{FF2B5EF4-FFF2-40B4-BE49-F238E27FC236}">
                <a16:creationId xmlns:a16="http://schemas.microsoft.com/office/drawing/2014/main" id="{E33181C8-4487-4619-AA25-17297176B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417764"/>
            <a:ext cx="1609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iig200">
            <a:extLst>
              <a:ext uri="{FF2B5EF4-FFF2-40B4-BE49-F238E27FC236}">
                <a16:creationId xmlns:a16="http://schemas.microsoft.com/office/drawing/2014/main" id="{5C737827-D407-4DAB-97C0-EB0DF472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54439"/>
            <a:ext cx="1095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silteizoper">
            <a:extLst>
              <a:ext uri="{FF2B5EF4-FFF2-40B4-BE49-F238E27FC236}">
                <a16:creationId xmlns:a16="http://schemas.microsoft.com/office/drawing/2014/main" id="{18C95263-90C2-404C-9EC9-2B3D70009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091114"/>
            <a:ext cx="11715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a:extLst>
              <a:ext uri="{FF2B5EF4-FFF2-40B4-BE49-F238E27FC236}">
                <a16:creationId xmlns:a16="http://schemas.microsoft.com/office/drawing/2014/main" id="{F2B3ADBE-64C5-4245-B97C-64D594D359FB}"/>
              </a:ext>
            </a:extLst>
          </p:cNvPr>
          <p:cNvSpPr>
            <a:spLocks noChangeArrowheads="1"/>
          </p:cNvSpPr>
          <p:nvPr/>
        </p:nvSpPr>
        <p:spPr bwMode="auto">
          <a:xfrm>
            <a:off x="1464945" y="1274481"/>
            <a:ext cx="8565991" cy="470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ts val="1500"/>
              </a:spcBef>
              <a:buClr>
                <a:schemeClr val="tx1"/>
              </a:buClr>
              <a:buFont typeface="Wingdings" panose="05000000000000000000" pitchFamily="2" charset="2"/>
              <a:tabLst>
                <a:tab pos="1266825"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1266825"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1266825"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1266825"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1266825"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1266825"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1266825"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1266825"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1266825" algn="l"/>
              </a:tabLst>
              <a:defRPr sz="2000">
                <a:solidFill>
                  <a:schemeClr val="tx1"/>
                </a:solidFill>
                <a:latin typeface="Arial" panose="020B0604020202020204" pitchFamily="34" charset="0"/>
              </a:defRPr>
            </a:lvl9pPr>
          </a:lstStyle>
          <a:p>
            <a:pPr algn="just" eaLnBrk="1" hangingPunct="1">
              <a:lnSpc>
                <a:spcPct val="90000"/>
              </a:lnSpc>
              <a:spcBef>
                <a:spcPct val="0"/>
              </a:spcBef>
              <a:buClr>
                <a:schemeClr val="accent1"/>
              </a:buClr>
              <a:buSzPct val="70000"/>
            </a:pPr>
            <a:r>
              <a:rPr lang="tr-TR" altLang="tr-TR" sz="2200" dirty="0">
                <a:latin typeface="Tahoma" panose="020B0604030504040204" pitchFamily="34" charset="0"/>
              </a:rPr>
              <a:t>Bünyesinde %2-4 oranında bağlı su bulunduran ve camsı bir kayaçtır. Perlitin en önemli özelliği, ısıtılarak yumuşama sıcaklığına getirildiğinde orijinal hacminin 4-24 katına çıkabilmesidir. Perlit temel olarak silika ve alüminyum bileşimlerinden oluşmuş olsa da kolaylıkla nem </a:t>
            </a:r>
            <a:r>
              <a:rPr lang="tr-TR" altLang="tr-TR" sz="2200" dirty="0" err="1">
                <a:latin typeface="Tahoma" panose="020B0604030504040204" pitchFamily="34" charset="0"/>
              </a:rPr>
              <a:t>absorbe</a:t>
            </a:r>
            <a:r>
              <a:rPr lang="tr-TR" altLang="tr-TR" sz="2200" dirty="0">
                <a:latin typeface="Tahoma" panose="020B0604030504040204" pitchFamily="34" charset="0"/>
              </a:rPr>
              <a:t> edebilen higroskopik katkılar da içerir. Ham perlitin kırılıp değişik ebatlardaki eleklerden geçirilerek tasnif edilmesinin ardından 800-1150°C’ye hızlı bir şekilde ısıtılarak bünyesindeki özsuyun buharlaşması ile patlaması sonucu granül halinde genleştirilmiş perlit elde edilir. Levha veya granül olarak torbalara konularak kullanılabilir. </a:t>
            </a:r>
          </a:p>
          <a:p>
            <a:pPr eaLnBrk="1" hangingPunct="1">
              <a:lnSpc>
                <a:spcPct val="90000"/>
              </a:lnSpc>
              <a:spcBef>
                <a:spcPct val="0"/>
              </a:spcBef>
              <a:buClr>
                <a:schemeClr val="accent1"/>
              </a:buClr>
              <a:buSzPct val="70000"/>
            </a:pPr>
            <a:endParaRPr lang="tr-TR" altLang="tr-TR" sz="2200" dirty="0">
              <a:latin typeface="Tahoma" panose="020B0604030504040204" pitchFamily="34" charset="0"/>
            </a:endParaRPr>
          </a:p>
          <a:p>
            <a:pPr eaLnBrk="1" hangingPunct="1">
              <a:spcBef>
                <a:spcPct val="0"/>
              </a:spcBef>
              <a:buClr>
                <a:schemeClr val="accent1"/>
              </a:buClr>
              <a:buFont typeface="Wingdings" panose="05000000000000000000" pitchFamily="2" charset="2"/>
              <a:buChar char="n"/>
            </a:pPr>
            <a:r>
              <a:rPr lang="tr-TR" altLang="tr-TR" sz="2200" dirty="0">
                <a:latin typeface="Tahoma" panose="020B0604030504040204" pitchFamily="34" charset="0"/>
              </a:rPr>
              <a:t> </a:t>
            </a:r>
            <a:r>
              <a:rPr lang="tr-TR" altLang="tr-TR" dirty="0"/>
              <a:t>A sınıfı yanmazdır. </a:t>
            </a:r>
          </a:p>
          <a:p>
            <a:pPr eaLnBrk="1" hangingPunct="1">
              <a:spcBef>
                <a:spcPct val="0"/>
              </a:spcBef>
              <a:buClr>
                <a:schemeClr val="accent1"/>
              </a:buClr>
              <a:buFont typeface="Wingdings" panose="05000000000000000000" pitchFamily="2" charset="2"/>
              <a:buChar char="n"/>
            </a:pPr>
            <a:r>
              <a:rPr lang="tr-TR" altLang="tr-TR" dirty="0"/>
              <a:t> </a:t>
            </a:r>
            <a:r>
              <a:rPr lang="el-GR" altLang="tr-TR" dirty="0">
                <a:cs typeface="Tahoma" panose="020B0604030504040204" pitchFamily="34" charset="0"/>
              </a:rPr>
              <a:t>λ</a:t>
            </a:r>
            <a:r>
              <a:rPr lang="tr-TR" altLang="tr-TR" dirty="0">
                <a:cs typeface="Tahoma" panose="020B0604030504040204" pitchFamily="34" charset="0"/>
              </a:rPr>
              <a:t> </a:t>
            </a:r>
            <a:r>
              <a:rPr lang="tr-TR" altLang="tr-TR" dirty="0"/>
              <a:t>değeri 0,045-0,065 W/</a:t>
            </a:r>
            <a:r>
              <a:rPr lang="tr-TR" altLang="tr-TR" dirty="0" err="1"/>
              <a:t>m.K’dir</a:t>
            </a:r>
            <a:r>
              <a:rPr lang="tr-TR" altLang="tr-TR" dirty="0"/>
              <a:t>.</a:t>
            </a:r>
          </a:p>
          <a:p>
            <a:pPr eaLnBrk="1" hangingPunct="1">
              <a:spcBef>
                <a:spcPct val="0"/>
              </a:spcBef>
              <a:buClr>
                <a:schemeClr val="accent1"/>
              </a:buClr>
              <a:buFont typeface="Wingdings" panose="05000000000000000000" pitchFamily="2" charset="2"/>
              <a:buChar char="n"/>
            </a:pPr>
            <a:r>
              <a:rPr lang="tr-TR" altLang="tr-TR" dirty="0"/>
              <a:t> Su buharı difüzyon direnç katsayısı µ=5 </a:t>
            </a:r>
            <a:r>
              <a:rPr lang="tr-TR" altLang="tr-TR" dirty="0" err="1"/>
              <a:t>dir</a:t>
            </a:r>
            <a:r>
              <a:rPr lang="tr-TR" altLang="tr-TR" dirty="0"/>
              <a:t>. </a:t>
            </a:r>
          </a:p>
          <a:p>
            <a:pPr eaLnBrk="1" hangingPunct="1">
              <a:spcBef>
                <a:spcPct val="0"/>
              </a:spcBef>
              <a:buClr>
                <a:schemeClr val="accent1"/>
              </a:buClr>
              <a:buFont typeface="Wingdings" panose="05000000000000000000" pitchFamily="2" charset="2"/>
              <a:buChar char="n"/>
            </a:pPr>
            <a:r>
              <a:rPr lang="tr-TR" altLang="tr-TR" dirty="0"/>
              <a:t> Kullanım sıcaklığı –250 / +1000ºC aralığındadır.</a:t>
            </a:r>
          </a:p>
        </p:txBody>
      </p:sp>
      <p:sp>
        <p:nvSpPr>
          <p:cNvPr id="62470" name="Rectangle 6">
            <a:extLst>
              <a:ext uri="{FF2B5EF4-FFF2-40B4-BE49-F238E27FC236}">
                <a16:creationId xmlns:a16="http://schemas.microsoft.com/office/drawing/2014/main" id="{9C18E17B-0480-4166-93D2-4F11A5D43D6C}"/>
              </a:ext>
            </a:extLst>
          </p:cNvPr>
          <p:cNvSpPr>
            <a:spLocks noChangeArrowheads="1"/>
          </p:cNvSpPr>
          <p:nvPr/>
        </p:nvSpPr>
        <p:spPr bwMode="auto">
          <a:xfrm>
            <a:off x="1277035" y="3493458"/>
            <a:ext cx="6463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r>
              <a:rPr lang="tr-TR" altLang="ja-JP" sz="110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a:t>
            </a:r>
            <a:endParaRPr lang="tr-TR" altLang="ja-JP" sz="1800">
              <a:solidFill>
                <a:schemeClr val="tx1"/>
              </a:solidFill>
              <a:ea typeface="MS Mincho" panose="02020609040205080304" pitchFamily="49" charset="-128"/>
              <a:cs typeface="Times New Roman" panose="02020603050405020304" pitchFamily="18" charset="0"/>
            </a:endParaRPr>
          </a:p>
        </p:txBody>
      </p:sp>
      <p:pic>
        <p:nvPicPr>
          <p:cNvPr id="62471" name="Picture 7" descr="left_whatisperlite">
            <a:extLst>
              <a:ext uri="{FF2B5EF4-FFF2-40B4-BE49-F238E27FC236}">
                <a16:creationId xmlns:a16="http://schemas.microsoft.com/office/drawing/2014/main" id="{DF16AF97-65AB-41AF-BC7E-EB2E8761A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77" r="9677"/>
          <a:stretch>
            <a:fillRect/>
          </a:stretch>
        </p:blipFill>
        <p:spPr bwMode="auto">
          <a:xfrm>
            <a:off x="10152380" y="1112837"/>
            <a:ext cx="154463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8" descr="iig200">
            <a:extLst>
              <a:ext uri="{FF2B5EF4-FFF2-40B4-BE49-F238E27FC236}">
                <a16:creationId xmlns:a16="http://schemas.microsoft.com/office/drawing/2014/main" id="{80ECBA42-2B4B-491F-B1AF-8674F1C42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380" y="4197670"/>
            <a:ext cx="154463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silteizoper">
            <a:extLst>
              <a:ext uri="{FF2B5EF4-FFF2-40B4-BE49-F238E27FC236}">
                <a16:creationId xmlns:a16="http://schemas.microsoft.com/office/drawing/2014/main" id="{1FFA319E-1337-490E-B88A-101D48BE3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646" y="2536507"/>
            <a:ext cx="154463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10">
            <a:extLst>
              <a:ext uri="{FF2B5EF4-FFF2-40B4-BE49-F238E27FC236}">
                <a16:creationId xmlns:a16="http://schemas.microsoft.com/office/drawing/2014/main" id="{D15B80A7-6489-4E1B-BD6D-3E9F513A9E37}"/>
              </a:ext>
            </a:extLst>
          </p:cNvPr>
          <p:cNvSpPr>
            <a:spLocks noGrp="1" noChangeArrowheads="1"/>
          </p:cNvSpPr>
          <p:nvPr>
            <p:ph type="title"/>
          </p:nvPr>
        </p:nvSpPr>
        <p:spPr>
          <a:xfrm>
            <a:off x="1464945" y="747712"/>
            <a:ext cx="8439150" cy="365125"/>
          </a:xfrm>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Genleştirilmiş Perlit Levhalar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580A286-016F-4AC4-A93D-CF312DC40D1E}"/>
              </a:ext>
            </a:extLst>
          </p:cNvPr>
          <p:cNvSpPr>
            <a:spLocks noGrp="1" noChangeArrowheads="1"/>
          </p:cNvSpPr>
          <p:nvPr>
            <p:ph type="body" idx="1"/>
          </p:nvPr>
        </p:nvSpPr>
        <p:spPr>
          <a:xfrm>
            <a:off x="1454227" y="1257301"/>
            <a:ext cx="9816028" cy="1828800"/>
          </a:xfrm>
        </p:spPr>
        <p:txBody>
          <a:bodyPr>
            <a:noAutofit/>
          </a:bodyPr>
          <a:lstStyle/>
          <a:p>
            <a:pPr marL="0" indent="0" algn="just">
              <a:buNone/>
            </a:pPr>
            <a:r>
              <a:rPr lang="tr-TR" altLang="tr-TR" sz="2400" dirty="0">
                <a:latin typeface="Arial" panose="020B0604020202020204" pitchFamily="34" charset="0"/>
                <a:cs typeface="Arial" panose="020B0604020202020204" pitchFamily="34" charset="0"/>
              </a:rPr>
              <a:t>Ahşap lifli ısı yalıtım malzemeleri; ladin, köknar gibi ağaç yongalarından üretilirler. Ahşap yongaları </a:t>
            </a:r>
            <a:r>
              <a:rPr lang="tr-TR" altLang="tr-TR" sz="2400" dirty="0" err="1">
                <a:latin typeface="Arial" panose="020B0604020202020204" pitchFamily="34" charset="0"/>
                <a:cs typeface="Arial" panose="020B0604020202020204" pitchFamily="34" charset="0"/>
              </a:rPr>
              <a:t>termo</a:t>
            </a:r>
            <a:r>
              <a:rPr lang="tr-TR" altLang="tr-TR" sz="2400" dirty="0">
                <a:latin typeface="Arial" panose="020B0604020202020204" pitchFamily="34" charset="0"/>
                <a:cs typeface="Arial" panose="020B0604020202020204" pitchFamily="34" charset="0"/>
              </a:rPr>
              <a:t>-mekanik olarak hamur haline getirilip ince şeritler halinde kesilir. Elyaflar su itici katkılar (%2 parafin) püskürtülür ve ardından kurutulur. Kurutulmuş </a:t>
            </a:r>
            <a:r>
              <a:rPr lang="tr-TR" altLang="tr-TR" sz="2400" dirty="0" err="1">
                <a:latin typeface="Arial" panose="020B0604020202020204" pitchFamily="34" charset="0"/>
                <a:cs typeface="Arial" panose="020B0604020202020204" pitchFamily="34" charset="0"/>
              </a:rPr>
              <a:t>elyaflara</a:t>
            </a:r>
            <a:r>
              <a:rPr lang="tr-TR" altLang="tr-TR" sz="2400" dirty="0">
                <a:latin typeface="Arial" panose="020B0604020202020204" pitchFamily="34" charset="0"/>
                <a:cs typeface="Arial" panose="020B0604020202020204" pitchFamily="34" charset="0"/>
              </a:rPr>
              <a:t> %4 oranında poliüretan esaslı reçine püskürtülmesinin ardından levha biçimine getirilerek değişik yoğunluklarda 110-450kg/m</a:t>
            </a:r>
            <a:r>
              <a:rPr lang="tr-TR" altLang="tr-TR" sz="2400" baseline="30000" dirty="0">
                <a:latin typeface="Arial" panose="020B0604020202020204" pitchFamily="34" charset="0"/>
                <a:cs typeface="Arial" panose="020B0604020202020204" pitchFamily="34" charset="0"/>
              </a:rPr>
              <a:t>3</a:t>
            </a:r>
            <a:r>
              <a:rPr lang="tr-TR" altLang="tr-TR" sz="2400" dirty="0">
                <a:latin typeface="Arial" panose="020B0604020202020204" pitchFamily="34" charset="0"/>
                <a:cs typeface="Arial" panose="020B0604020202020204" pitchFamily="34" charset="0"/>
              </a:rPr>
              <a:t> üretilir.</a:t>
            </a:r>
          </a:p>
        </p:txBody>
      </p:sp>
      <p:pic>
        <p:nvPicPr>
          <p:cNvPr id="63491" name="Picture 3" descr="thermosafe-wd">
            <a:extLst>
              <a:ext uri="{FF2B5EF4-FFF2-40B4-BE49-F238E27FC236}">
                <a16:creationId xmlns:a16="http://schemas.microsoft.com/office/drawing/2014/main" id="{846F5E21-EC52-43BD-9F96-C2C4D1396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414" y="3086100"/>
            <a:ext cx="1823441" cy="123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woodfibre">
            <a:extLst>
              <a:ext uri="{FF2B5EF4-FFF2-40B4-BE49-F238E27FC236}">
                <a16:creationId xmlns:a16="http://schemas.microsoft.com/office/drawing/2014/main" id="{10A74AE8-D05B-48C4-A461-2B333B411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413" y="4497945"/>
            <a:ext cx="1823441" cy="182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5">
            <a:extLst>
              <a:ext uri="{FF2B5EF4-FFF2-40B4-BE49-F238E27FC236}">
                <a16:creationId xmlns:a16="http://schemas.microsoft.com/office/drawing/2014/main" id="{53FFBCE3-223A-465E-B60F-AD21C12F7F9E}"/>
              </a:ext>
            </a:extLst>
          </p:cNvPr>
          <p:cNvSpPr>
            <a:spLocks noChangeArrowheads="1"/>
          </p:cNvSpPr>
          <p:nvPr/>
        </p:nvSpPr>
        <p:spPr bwMode="auto">
          <a:xfrm>
            <a:off x="1454227" y="3459737"/>
            <a:ext cx="6934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900113"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900113"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900113"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900113"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75000"/>
              </a:lnSpc>
              <a:buFont typeface="Wingdings" panose="05000000000000000000" pitchFamily="2" charset="2"/>
              <a:buChar char="n"/>
            </a:pPr>
            <a:r>
              <a:rPr lang="tr-TR" altLang="tr-TR" dirty="0"/>
              <a:t> Yangına tepki sınıfı E’dir. </a:t>
            </a:r>
          </a:p>
          <a:p>
            <a:pPr eaLnBrk="1" hangingPunct="1">
              <a:lnSpc>
                <a:spcPct val="75000"/>
              </a:lnSpc>
              <a:buFont typeface="Wingdings" panose="05000000000000000000" pitchFamily="2" charset="2"/>
              <a:buChar char="n"/>
            </a:pPr>
            <a:r>
              <a:rPr lang="tr-TR" altLang="tr-TR" dirty="0"/>
              <a:t> Isıl iletkenlik hesap değeri 0,035-0,070 W/</a:t>
            </a:r>
            <a:r>
              <a:rPr lang="tr-TR" altLang="tr-TR" dirty="0" err="1"/>
              <a:t>m.K’dir</a:t>
            </a:r>
            <a:r>
              <a:rPr lang="tr-TR" altLang="tr-TR" dirty="0"/>
              <a:t>.</a:t>
            </a:r>
          </a:p>
          <a:p>
            <a:pPr eaLnBrk="1" hangingPunct="1">
              <a:lnSpc>
                <a:spcPct val="75000"/>
              </a:lnSpc>
              <a:buFont typeface="Wingdings" panose="05000000000000000000" pitchFamily="2" charset="2"/>
              <a:buChar char="n"/>
            </a:pPr>
            <a:r>
              <a:rPr lang="tr-TR" altLang="tr-TR" dirty="0"/>
              <a:t> Su buharı difüzyon direnç katsayısı µ=5 dur. </a:t>
            </a:r>
          </a:p>
          <a:p>
            <a:pPr eaLnBrk="1" hangingPunct="1">
              <a:lnSpc>
                <a:spcPct val="75000"/>
              </a:lnSpc>
              <a:buFont typeface="Wingdings" panose="05000000000000000000" pitchFamily="2" charset="2"/>
              <a:buChar char="n"/>
            </a:pPr>
            <a:r>
              <a:rPr lang="tr-TR" altLang="tr-TR" dirty="0"/>
              <a:t> Kısa süreli su emme değeri 0,5 – 2,0 kg/m</a:t>
            </a:r>
            <a:r>
              <a:rPr lang="tr-TR" altLang="tr-TR" baseline="30000" dirty="0"/>
              <a:t>2</a:t>
            </a:r>
            <a:r>
              <a:rPr lang="tr-TR" altLang="tr-TR" dirty="0"/>
              <a:t>’dir.</a:t>
            </a:r>
          </a:p>
          <a:p>
            <a:pPr eaLnBrk="1" hangingPunct="1">
              <a:lnSpc>
                <a:spcPct val="75000"/>
              </a:lnSpc>
              <a:buFont typeface="Wingdings" panose="05000000000000000000" pitchFamily="2" charset="2"/>
              <a:buChar char="n"/>
            </a:pPr>
            <a:r>
              <a:rPr lang="tr-TR" altLang="tr-TR" dirty="0"/>
              <a:t> Basma dayanımı 5 ila 100kPa arasındadır. </a:t>
            </a:r>
          </a:p>
          <a:p>
            <a:pPr eaLnBrk="1" hangingPunct="1">
              <a:lnSpc>
                <a:spcPct val="75000"/>
              </a:lnSpc>
              <a:buFont typeface="Wingdings" panose="05000000000000000000" pitchFamily="2" charset="2"/>
              <a:buChar char="n"/>
            </a:pPr>
            <a:r>
              <a:rPr lang="tr-TR" altLang="tr-TR" dirty="0"/>
              <a:t> Güneşin mor ötesi ışınlarından etkilenmez.</a:t>
            </a:r>
          </a:p>
        </p:txBody>
      </p:sp>
      <p:sp>
        <p:nvSpPr>
          <p:cNvPr id="63494" name="Rectangle 6">
            <a:extLst>
              <a:ext uri="{FF2B5EF4-FFF2-40B4-BE49-F238E27FC236}">
                <a16:creationId xmlns:a16="http://schemas.microsoft.com/office/drawing/2014/main" id="{135CBEF6-DD98-4A04-98D1-98F2A0B0B5B9}"/>
              </a:ext>
            </a:extLst>
          </p:cNvPr>
          <p:cNvSpPr>
            <a:spLocks noGrp="1" noChangeArrowheads="1"/>
          </p:cNvSpPr>
          <p:nvPr>
            <p:ph type="title"/>
          </p:nvPr>
        </p:nvSpPr>
        <p:spPr>
          <a:xfrm>
            <a:off x="1454227" y="836357"/>
            <a:ext cx="8439150" cy="365125"/>
          </a:xfrm>
        </p:spPr>
        <p:txBody>
          <a:bodyPr>
            <a:noAutofit/>
          </a:bodyPr>
          <a:lstStyle/>
          <a:p>
            <a:pPr eaLnBrk="1" hangingPunct="1"/>
            <a:r>
              <a:rPr lang="tr-TR" altLang="tr-TR" sz="3200" b="1" dirty="0">
                <a:solidFill>
                  <a:schemeClr val="tx1"/>
                </a:solidFill>
                <a:latin typeface="Arial" panose="020B0604020202020204" pitchFamily="34" charset="0"/>
                <a:cs typeface="Arial" panose="020B0604020202020204" pitchFamily="34" charset="0"/>
              </a:rPr>
              <a:t>Ahşap Lifli Levhalar</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1C9362A-DBB6-449F-8E3B-36F9CE16B18B}"/>
              </a:ext>
            </a:extLst>
          </p:cNvPr>
          <p:cNvSpPr txBox="1"/>
          <p:nvPr/>
        </p:nvSpPr>
        <p:spPr>
          <a:xfrm>
            <a:off x="1912015" y="5310130"/>
            <a:ext cx="4261103" cy="584775"/>
          </a:xfrm>
          <a:prstGeom prst="rect">
            <a:avLst/>
          </a:prstGeom>
          <a:noFill/>
        </p:spPr>
        <p:txBody>
          <a:bodyPr wrap="none" rtlCol="0">
            <a:spAutoFit/>
          </a:bodyPr>
          <a:lstStyle/>
          <a:p>
            <a:pPr algn="ctr"/>
            <a:r>
              <a:rPr lang="tr-TR" sz="3200" b="1" dirty="0">
                <a:solidFill>
                  <a:schemeClr val="tx1">
                    <a:lumMod val="65000"/>
                    <a:lumOff val="35000"/>
                  </a:schemeClr>
                </a:solidFill>
                <a:latin typeface="Calibri" panose="020F0502020204030204" pitchFamily="34" charset="0"/>
              </a:rPr>
              <a:t>ÖRNEK BİR UYGULAMA </a:t>
            </a:r>
          </a:p>
        </p:txBody>
      </p:sp>
      <p:sp>
        <p:nvSpPr>
          <p:cNvPr id="3" name="Metin kutusu 2">
            <a:extLst>
              <a:ext uri="{FF2B5EF4-FFF2-40B4-BE49-F238E27FC236}">
                <a16:creationId xmlns:a16="http://schemas.microsoft.com/office/drawing/2014/main" id="{272FE293-4C6A-4FE3-B295-03CEE9D11984}"/>
              </a:ext>
            </a:extLst>
          </p:cNvPr>
          <p:cNvSpPr txBox="1"/>
          <p:nvPr/>
        </p:nvSpPr>
        <p:spPr>
          <a:xfrm>
            <a:off x="8386797" y="5310130"/>
            <a:ext cx="3313116" cy="646331"/>
          </a:xfrm>
          <a:prstGeom prst="rect">
            <a:avLst/>
          </a:prstGeom>
          <a:noFill/>
        </p:spPr>
        <p:txBody>
          <a:bodyPr wrap="square" rtlCol="0">
            <a:spAutoFit/>
          </a:bodyPr>
          <a:lstStyle/>
          <a:p>
            <a:pPr algn="ctr"/>
            <a:r>
              <a:rPr lang="tr-TR" b="1" dirty="0">
                <a:solidFill>
                  <a:schemeClr val="tx1">
                    <a:lumMod val="65000"/>
                    <a:lumOff val="35000"/>
                  </a:schemeClr>
                </a:solidFill>
                <a:latin typeface="Calibri" panose="020F0502020204030204" pitchFamily="34" charset="0"/>
              </a:rPr>
              <a:t>İZODER Isı Su Ses ve Yangın Yalıtımcıları Derneği</a:t>
            </a:r>
            <a:endParaRPr lang="en-GB" b="1" dirty="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26949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4A1C82E7-CEFF-4DC6-B41F-63CCCE8AFB04}"/>
              </a:ext>
            </a:extLst>
          </p:cNvPr>
          <p:cNvSpPr>
            <a:spLocks noChangeArrowheads="1"/>
          </p:cNvSpPr>
          <p:nvPr/>
        </p:nvSpPr>
        <p:spPr bwMode="auto">
          <a:xfrm>
            <a:off x="1357312" y="701760"/>
            <a:ext cx="8077200" cy="610546"/>
          </a:xfrm>
          <a:prstGeom prst="rect">
            <a:avLst/>
          </a:prstGeom>
          <a:noFill/>
          <a:ln w="9525">
            <a:noFill/>
            <a:miter lim="800000"/>
            <a:headEnd/>
            <a:tailEnd/>
          </a:ln>
          <a:effectLst/>
        </p:spPr>
        <p:txBody>
          <a:bodyPr anchor="ctr"/>
          <a:lstStyle/>
          <a:p>
            <a:pPr>
              <a:spcBef>
                <a:spcPts val="1500"/>
              </a:spcBef>
              <a:buClr>
                <a:schemeClr val="tx1"/>
              </a:buClr>
              <a:defRPr/>
            </a:pPr>
            <a:r>
              <a:rPr lang="tr-TR" sz="3200" b="1" dirty="0">
                <a:latin typeface="Arial" panose="020B0604020202020204" pitchFamily="34" charset="0"/>
                <a:cs typeface="Arial" panose="020B0604020202020204" pitchFamily="34" charset="0"/>
              </a:rPr>
              <a:t>“Artık Yuvam Daha Sıcak”</a:t>
            </a:r>
            <a:endParaRPr lang="en-US" sz="3200" b="1" dirty="0">
              <a:latin typeface="Arial" panose="020B0604020202020204" pitchFamily="34" charset="0"/>
              <a:cs typeface="Arial" panose="020B0604020202020204" pitchFamily="34" charset="0"/>
            </a:endParaRPr>
          </a:p>
        </p:txBody>
      </p:sp>
      <p:sp>
        <p:nvSpPr>
          <p:cNvPr id="32771" name="Text Box 3">
            <a:extLst>
              <a:ext uri="{FF2B5EF4-FFF2-40B4-BE49-F238E27FC236}">
                <a16:creationId xmlns:a16="http://schemas.microsoft.com/office/drawing/2014/main" id="{CBF9F4F3-D4A9-47D5-8D8E-84111E899258}"/>
              </a:ext>
            </a:extLst>
          </p:cNvPr>
          <p:cNvSpPr txBox="1">
            <a:spLocks noChangeArrowheads="1"/>
          </p:cNvSpPr>
          <p:nvPr/>
        </p:nvSpPr>
        <p:spPr bwMode="auto">
          <a:xfrm>
            <a:off x="2408238" y="1181101"/>
            <a:ext cx="8426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pPr>
            <a:r>
              <a:rPr lang="tr-TR" altLang="tr-TR" sz="2200" dirty="0">
                <a:solidFill>
                  <a:srgbClr val="FF0000"/>
                </a:solidFill>
                <a:latin typeface="Tahoma" panose="020B0604030504040204" pitchFamily="34" charset="0"/>
              </a:rPr>
              <a:t>İZODER ve E.I.E.I işbirliği: 50.Yıl Yetiştirme Yurdu Projesi</a:t>
            </a:r>
            <a:endParaRPr lang="tr-TR" altLang="tr-TR" sz="2200" dirty="0">
              <a:solidFill>
                <a:srgbClr val="0000CC"/>
              </a:solidFill>
              <a:latin typeface="Tahoma" panose="020B0604030504040204" pitchFamily="34" charset="0"/>
            </a:endParaRPr>
          </a:p>
        </p:txBody>
      </p:sp>
      <p:pic>
        <p:nvPicPr>
          <p:cNvPr id="32772" name="Picture 4" descr="Yalıtım yapılmadan önce">
            <a:extLst>
              <a:ext uri="{FF2B5EF4-FFF2-40B4-BE49-F238E27FC236}">
                <a16:creationId xmlns:a16="http://schemas.microsoft.com/office/drawing/2014/main" id="{33314052-89F1-4EE4-A517-7AD17ECAB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84" b="8376"/>
          <a:stretch>
            <a:fillRect/>
          </a:stretch>
        </p:blipFill>
        <p:spPr bwMode="auto">
          <a:xfrm>
            <a:off x="2999581" y="1541463"/>
            <a:ext cx="6192838"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34FB590F-F539-41CE-B614-9DD7BB49EB1B}"/>
              </a:ext>
            </a:extLst>
          </p:cNvPr>
          <p:cNvSpPr>
            <a:spLocks noChangeArrowheads="1"/>
          </p:cNvSpPr>
          <p:nvPr/>
        </p:nvSpPr>
        <p:spPr bwMode="auto">
          <a:xfrm>
            <a:off x="1974056" y="5241783"/>
            <a:ext cx="8243887"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76200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7620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a:spcBef>
                <a:spcPts val="0"/>
              </a:spcBef>
            </a:pPr>
            <a:r>
              <a:rPr lang="tr-TR" altLang="tr-TR" sz="2400" dirty="0">
                <a:solidFill>
                  <a:srgbClr val="0000CC"/>
                </a:solidFill>
              </a:rPr>
              <a:t>Isınma Amaçlı DG Tüketimi:  68.600m</a:t>
            </a:r>
            <a:r>
              <a:rPr lang="tr-TR" altLang="tr-TR" sz="2400" baseline="30000" dirty="0">
                <a:solidFill>
                  <a:srgbClr val="0000CC"/>
                </a:solidFill>
              </a:rPr>
              <a:t>3</a:t>
            </a:r>
          </a:p>
          <a:p>
            <a:pPr algn="ctr">
              <a:spcBef>
                <a:spcPts val="0"/>
              </a:spcBef>
            </a:pPr>
            <a:r>
              <a:rPr lang="tr-TR" altLang="tr-TR" sz="2400" dirty="0">
                <a:solidFill>
                  <a:srgbClr val="FF3300"/>
                </a:solidFill>
              </a:rPr>
              <a:t>Yıllık Isınma Maliyeti (Ort.): 41.160YTL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0">
            <a:extLst>
              <a:ext uri="{FF2B5EF4-FFF2-40B4-BE49-F238E27FC236}">
                <a16:creationId xmlns:a16="http://schemas.microsoft.com/office/drawing/2014/main" id="{A4D68A52-F2B8-4A44-B6A4-DBA3B7560CFE}"/>
              </a:ext>
            </a:extLst>
          </p:cNvPr>
          <p:cNvSpPr>
            <a:spLocks noChangeArrowheads="1"/>
          </p:cNvSpPr>
          <p:nvPr/>
        </p:nvSpPr>
        <p:spPr bwMode="auto">
          <a:xfrm>
            <a:off x="2137018" y="1098780"/>
            <a:ext cx="85328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2000">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r>
              <a:rPr lang="tr-TR" altLang="tr-TR" dirty="0">
                <a:solidFill>
                  <a:srgbClr val="FF0000"/>
                </a:solidFill>
              </a:rPr>
              <a:t>Çatı arası kullanılmayan eğimli çatılarda ısı yalıtımı</a:t>
            </a:r>
          </a:p>
        </p:txBody>
      </p:sp>
      <p:sp>
        <p:nvSpPr>
          <p:cNvPr id="478230" name="Rectangle 22">
            <a:extLst>
              <a:ext uri="{FF2B5EF4-FFF2-40B4-BE49-F238E27FC236}">
                <a16:creationId xmlns:a16="http://schemas.microsoft.com/office/drawing/2014/main" id="{B46D5BF9-2CB4-4BF6-AFB0-D72FB6A160C5}"/>
              </a:ext>
            </a:extLst>
          </p:cNvPr>
          <p:cNvSpPr>
            <a:spLocks noChangeArrowheads="1"/>
          </p:cNvSpPr>
          <p:nvPr/>
        </p:nvSpPr>
        <p:spPr bwMode="auto">
          <a:xfrm>
            <a:off x="1375024" y="505840"/>
            <a:ext cx="8077200" cy="819150"/>
          </a:xfrm>
          <a:prstGeom prst="rect">
            <a:avLst/>
          </a:prstGeom>
          <a:noFill/>
          <a:ln w="9525">
            <a:noFill/>
            <a:miter lim="800000"/>
            <a:headEnd/>
            <a:tailEnd/>
          </a:ln>
          <a:effectLst/>
        </p:spPr>
        <p:txBody>
          <a:bodyPr anchor="ctr"/>
          <a:lstStyle/>
          <a:p>
            <a:pPr>
              <a:spcBef>
                <a:spcPts val="1500"/>
              </a:spcBef>
              <a:buClr>
                <a:schemeClr val="tx1"/>
              </a:buClr>
            </a:pPr>
            <a:r>
              <a:rPr lang="tr-TR" sz="3200" b="1" dirty="0">
                <a:latin typeface="Arial" panose="020B0604020202020204" pitchFamily="34" charset="0"/>
                <a:cs typeface="Arial" panose="020B0604020202020204" pitchFamily="34" charset="0"/>
              </a:rPr>
              <a:t>“Eğimli Çatı Uygulaması”</a:t>
            </a:r>
            <a:endParaRPr lang="en-US" sz="3200" b="1" dirty="0">
              <a:latin typeface="Arial" panose="020B0604020202020204" pitchFamily="34" charset="0"/>
              <a:cs typeface="Arial" panose="020B0604020202020204" pitchFamily="34" charset="0"/>
            </a:endParaRPr>
          </a:p>
        </p:txBody>
      </p:sp>
      <p:pic>
        <p:nvPicPr>
          <p:cNvPr id="34820" name="Picture 24" descr="rulopan">
            <a:extLst>
              <a:ext uri="{FF2B5EF4-FFF2-40B4-BE49-F238E27FC236}">
                <a16:creationId xmlns:a16="http://schemas.microsoft.com/office/drawing/2014/main" id="{2D71A250-0905-40A4-A109-9EBF2A63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136"/>
          <a:stretch>
            <a:fillRect/>
          </a:stretch>
        </p:blipFill>
        <p:spPr bwMode="auto">
          <a:xfrm>
            <a:off x="7593226" y="1635960"/>
            <a:ext cx="33162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25">
            <a:extLst>
              <a:ext uri="{FF2B5EF4-FFF2-40B4-BE49-F238E27FC236}">
                <a16:creationId xmlns:a16="http://schemas.microsoft.com/office/drawing/2014/main" id="{8B9393F8-345B-460C-BAEE-69D100B15159}"/>
              </a:ext>
            </a:extLst>
          </p:cNvPr>
          <p:cNvGrpSpPr>
            <a:grpSpLocks/>
          </p:cNvGrpSpPr>
          <p:nvPr/>
        </p:nvGrpSpPr>
        <p:grpSpPr bwMode="auto">
          <a:xfrm>
            <a:off x="1831154" y="1498890"/>
            <a:ext cx="5211139" cy="3673475"/>
            <a:chOff x="192" y="547"/>
            <a:chExt cx="5505" cy="3350"/>
          </a:xfrm>
        </p:grpSpPr>
        <p:graphicFrame>
          <p:nvGraphicFramePr>
            <p:cNvPr id="34823" name="Object 26">
              <a:extLst>
                <a:ext uri="{FF2B5EF4-FFF2-40B4-BE49-F238E27FC236}">
                  <a16:creationId xmlns:a16="http://schemas.microsoft.com/office/drawing/2014/main" id="{1F895362-7D98-4F53-9BA2-A0D64EBE561E}"/>
                </a:ext>
              </a:extLst>
            </p:cNvPr>
            <p:cNvGraphicFramePr>
              <a:graphicFrameLocks/>
            </p:cNvGraphicFramePr>
            <p:nvPr/>
          </p:nvGraphicFramePr>
          <p:xfrm>
            <a:off x="192" y="672"/>
            <a:ext cx="5393" cy="3225"/>
          </p:xfrm>
          <a:graphic>
            <a:graphicData uri="http://schemas.openxmlformats.org/presentationml/2006/ole">
              <mc:AlternateContent xmlns:mc="http://schemas.openxmlformats.org/markup-compatibility/2006">
                <mc:Choice xmlns:v="urn:schemas-microsoft-com:vml" Requires="v">
                  <p:oleObj spid="_x0000_s10253" name="AutoCAD LT Drawing" r:id="rId4" imgW="2838585" imgH="1628775" progId="AutoCAD">
                    <p:embed/>
                  </p:oleObj>
                </mc:Choice>
                <mc:Fallback>
                  <p:oleObj name="AutoCAD LT Drawing" r:id="rId4" imgW="2838585" imgH="1628775" progId="AutoCAD">
                    <p:embed/>
                    <p:pic>
                      <p:nvPicPr>
                        <p:cNvPr id="34823" name="Object 26">
                          <a:extLst>
                            <a:ext uri="{FF2B5EF4-FFF2-40B4-BE49-F238E27FC236}">
                              <a16:creationId xmlns:a16="http://schemas.microsoft.com/office/drawing/2014/main" id="{1F895362-7D98-4F53-9BA2-A0D64EBE561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672"/>
                          <a:ext cx="5393" cy="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4" name="Line 27">
              <a:extLst>
                <a:ext uri="{FF2B5EF4-FFF2-40B4-BE49-F238E27FC236}">
                  <a16:creationId xmlns:a16="http://schemas.microsoft.com/office/drawing/2014/main" id="{CFE93CD0-E0B3-4D29-BED2-F2C491FB6AD7}"/>
                </a:ext>
              </a:extLst>
            </p:cNvPr>
            <p:cNvSpPr>
              <a:spLocks noChangeShapeType="1"/>
            </p:cNvSpPr>
            <p:nvPr/>
          </p:nvSpPr>
          <p:spPr bwMode="auto">
            <a:xfrm flipV="1">
              <a:off x="1872" y="1296"/>
              <a:ext cx="0" cy="33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25" name="Line 28">
              <a:extLst>
                <a:ext uri="{FF2B5EF4-FFF2-40B4-BE49-F238E27FC236}">
                  <a16:creationId xmlns:a16="http://schemas.microsoft.com/office/drawing/2014/main" id="{6A692DE0-ED40-4227-90CE-2341F56DD213}"/>
                </a:ext>
              </a:extLst>
            </p:cNvPr>
            <p:cNvSpPr>
              <a:spLocks noChangeShapeType="1"/>
            </p:cNvSpPr>
            <p:nvPr/>
          </p:nvSpPr>
          <p:spPr bwMode="auto">
            <a:xfrm flipV="1">
              <a:off x="2544" y="1104"/>
              <a:ext cx="0" cy="48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26" name="Line 29">
              <a:extLst>
                <a:ext uri="{FF2B5EF4-FFF2-40B4-BE49-F238E27FC236}">
                  <a16:creationId xmlns:a16="http://schemas.microsoft.com/office/drawing/2014/main" id="{BAC1BC2B-7DF4-4DB7-B33F-B8956AF6CB0F}"/>
                </a:ext>
              </a:extLst>
            </p:cNvPr>
            <p:cNvSpPr>
              <a:spLocks noChangeShapeType="1"/>
            </p:cNvSpPr>
            <p:nvPr/>
          </p:nvSpPr>
          <p:spPr bwMode="auto">
            <a:xfrm flipV="1">
              <a:off x="2976" y="960"/>
              <a:ext cx="0" cy="5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27" name="Line 30">
              <a:extLst>
                <a:ext uri="{FF2B5EF4-FFF2-40B4-BE49-F238E27FC236}">
                  <a16:creationId xmlns:a16="http://schemas.microsoft.com/office/drawing/2014/main" id="{1EA8FF66-4D70-43E0-80E4-12E04FB45B97}"/>
                </a:ext>
              </a:extLst>
            </p:cNvPr>
            <p:cNvSpPr>
              <a:spLocks noChangeShapeType="1"/>
            </p:cNvSpPr>
            <p:nvPr/>
          </p:nvSpPr>
          <p:spPr bwMode="auto">
            <a:xfrm flipV="1">
              <a:off x="5136" y="768"/>
              <a:ext cx="0" cy="8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28" name="Line 31">
              <a:extLst>
                <a:ext uri="{FF2B5EF4-FFF2-40B4-BE49-F238E27FC236}">
                  <a16:creationId xmlns:a16="http://schemas.microsoft.com/office/drawing/2014/main" id="{853D562B-4C0D-4E8F-A8B4-E931041CA3D6}"/>
                </a:ext>
              </a:extLst>
            </p:cNvPr>
            <p:cNvSpPr>
              <a:spLocks noChangeShapeType="1"/>
            </p:cNvSpPr>
            <p:nvPr/>
          </p:nvSpPr>
          <p:spPr bwMode="auto">
            <a:xfrm>
              <a:off x="5472" y="2208"/>
              <a:ext cx="0" cy="5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29" name="Line 32">
              <a:extLst>
                <a:ext uri="{FF2B5EF4-FFF2-40B4-BE49-F238E27FC236}">
                  <a16:creationId xmlns:a16="http://schemas.microsoft.com/office/drawing/2014/main" id="{0D16CAAA-BD51-436A-BFCF-40FC7B33FE2B}"/>
                </a:ext>
              </a:extLst>
            </p:cNvPr>
            <p:cNvSpPr>
              <a:spLocks noChangeShapeType="1"/>
            </p:cNvSpPr>
            <p:nvPr/>
          </p:nvSpPr>
          <p:spPr bwMode="auto">
            <a:xfrm>
              <a:off x="5136" y="2496"/>
              <a:ext cx="0" cy="4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34830" name="Line 33">
              <a:extLst>
                <a:ext uri="{FF2B5EF4-FFF2-40B4-BE49-F238E27FC236}">
                  <a16:creationId xmlns:a16="http://schemas.microsoft.com/office/drawing/2014/main" id="{A2A1F428-FE8C-4C69-979C-B831299F68A5}"/>
                </a:ext>
              </a:extLst>
            </p:cNvPr>
            <p:cNvSpPr>
              <a:spLocks noChangeShapeType="1"/>
            </p:cNvSpPr>
            <p:nvPr/>
          </p:nvSpPr>
          <p:spPr bwMode="auto">
            <a:xfrm>
              <a:off x="4704" y="2592"/>
              <a:ext cx="0"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GB"/>
            </a:p>
          </p:txBody>
        </p:sp>
        <p:sp>
          <p:nvSpPr>
            <p:cNvPr id="478242" name="Rectangle 34">
              <a:extLst>
                <a:ext uri="{FF2B5EF4-FFF2-40B4-BE49-F238E27FC236}">
                  <a16:creationId xmlns:a16="http://schemas.microsoft.com/office/drawing/2014/main" id="{4759A0D6-66AA-41E1-A7DC-77796D6DCA2F}"/>
                </a:ext>
              </a:extLst>
            </p:cNvPr>
            <p:cNvSpPr>
              <a:spLocks noChangeArrowheads="1"/>
            </p:cNvSpPr>
            <p:nvPr/>
          </p:nvSpPr>
          <p:spPr bwMode="auto">
            <a:xfrm>
              <a:off x="1767" y="1074"/>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1</a:t>
              </a:r>
            </a:p>
          </p:txBody>
        </p:sp>
        <p:sp>
          <p:nvSpPr>
            <p:cNvPr id="34832" name="Rectangle 35">
              <a:extLst>
                <a:ext uri="{FF2B5EF4-FFF2-40B4-BE49-F238E27FC236}">
                  <a16:creationId xmlns:a16="http://schemas.microsoft.com/office/drawing/2014/main" id="{337E0334-4640-47CD-895D-524AC01CD38D}"/>
                </a:ext>
              </a:extLst>
            </p:cNvPr>
            <p:cNvSpPr>
              <a:spLocks noChangeArrowheads="1"/>
            </p:cNvSpPr>
            <p:nvPr/>
          </p:nvSpPr>
          <p:spPr bwMode="auto">
            <a:xfrm>
              <a:off x="2386" y="853"/>
              <a:ext cx="19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76200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7620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endParaRPr lang="en-US" altLang="tr-TR" sz="2400"/>
            </a:p>
          </p:txBody>
        </p:sp>
        <p:sp>
          <p:nvSpPr>
            <p:cNvPr id="478244" name="Rectangle 36">
              <a:extLst>
                <a:ext uri="{FF2B5EF4-FFF2-40B4-BE49-F238E27FC236}">
                  <a16:creationId xmlns:a16="http://schemas.microsoft.com/office/drawing/2014/main" id="{59F6E8F5-D66E-4102-828D-5F0CAC6B309C}"/>
                </a:ext>
              </a:extLst>
            </p:cNvPr>
            <p:cNvSpPr>
              <a:spLocks noChangeArrowheads="1"/>
            </p:cNvSpPr>
            <p:nvPr/>
          </p:nvSpPr>
          <p:spPr bwMode="auto">
            <a:xfrm>
              <a:off x="2439" y="883"/>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2</a:t>
              </a:r>
            </a:p>
          </p:txBody>
        </p:sp>
        <p:sp>
          <p:nvSpPr>
            <p:cNvPr id="478245" name="Rectangle 37">
              <a:extLst>
                <a:ext uri="{FF2B5EF4-FFF2-40B4-BE49-F238E27FC236}">
                  <a16:creationId xmlns:a16="http://schemas.microsoft.com/office/drawing/2014/main" id="{0D00A43B-5451-43D9-8B32-A94EF22EBC2E}"/>
                </a:ext>
              </a:extLst>
            </p:cNvPr>
            <p:cNvSpPr>
              <a:spLocks noChangeArrowheads="1"/>
            </p:cNvSpPr>
            <p:nvPr/>
          </p:nvSpPr>
          <p:spPr bwMode="auto">
            <a:xfrm>
              <a:off x="2870" y="740"/>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3</a:t>
              </a:r>
            </a:p>
          </p:txBody>
        </p:sp>
        <p:sp>
          <p:nvSpPr>
            <p:cNvPr id="478246" name="Rectangle 38">
              <a:extLst>
                <a:ext uri="{FF2B5EF4-FFF2-40B4-BE49-F238E27FC236}">
                  <a16:creationId xmlns:a16="http://schemas.microsoft.com/office/drawing/2014/main" id="{D38851A2-E4C6-4A1F-9F4B-DACFEBD23A6B}"/>
                </a:ext>
              </a:extLst>
            </p:cNvPr>
            <p:cNvSpPr>
              <a:spLocks noChangeArrowheads="1"/>
            </p:cNvSpPr>
            <p:nvPr/>
          </p:nvSpPr>
          <p:spPr bwMode="auto">
            <a:xfrm>
              <a:off x="5030" y="547"/>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4</a:t>
              </a:r>
            </a:p>
          </p:txBody>
        </p:sp>
        <p:sp>
          <p:nvSpPr>
            <p:cNvPr id="478247" name="Rectangle 39">
              <a:extLst>
                <a:ext uri="{FF2B5EF4-FFF2-40B4-BE49-F238E27FC236}">
                  <a16:creationId xmlns:a16="http://schemas.microsoft.com/office/drawing/2014/main" id="{32315914-2F75-4864-B37A-FDB5334189E7}"/>
                </a:ext>
              </a:extLst>
            </p:cNvPr>
            <p:cNvSpPr>
              <a:spLocks noChangeArrowheads="1"/>
            </p:cNvSpPr>
            <p:nvPr/>
          </p:nvSpPr>
          <p:spPr bwMode="auto">
            <a:xfrm>
              <a:off x="5367" y="2707"/>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5</a:t>
              </a:r>
            </a:p>
          </p:txBody>
        </p:sp>
        <p:sp>
          <p:nvSpPr>
            <p:cNvPr id="478248" name="Rectangle 40">
              <a:extLst>
                <a:ext uri="{FF2B5EF4-FFF2-40B4-BE49-F238E27FC236}">
                  <a16:creationId xmlns:a16="http://schemas.microsoft.com/office/drawing/2014/main" id="{7961E065-93FB-4A15-ADFB-218645347057}"/>
                </a:ext>
              </a:extLst>
            </p:cNvPr>
            <p:cNvSpPr>
              <a:spLocks noChangeArrowheads="1"/>
            </p:cNvSpPr>
            <p:nvPr/>
          </p:nvSpPr>
          <p:spPr bwMode="auto">
            <a:xfrm>
              <a:off x="5030" y="2900"/>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6</a:t>
              </a:r>
            </a:p>
          </p:txBody>
        </p:sp>
        <p:sp>
          <p:nvSpPr>
            <p:cNvPr id="478249" name="Rectangle 41">
              <a:extLst>
                <a:ext uri="{FF2B5EF4-FFF2-40B4-BE49-F238E27FC236}">
                  <a16:creationId xmlns:a16="http://schemas.microsoft.com/office/drawing/2014/main" id="{5BA45A58-8A71-40FD-92C7-5DE90B5E293D}"/>
                </a:ext>
              </a:extLst>
            </p:cNvPr>
            <p:cNvSpPr>
              <a:spLocks noChangeArrowheads="1"/>
            </p:cNvSpPr>
            <p:nvPr/>
          </p:nvSpPr>
          <p:spPr bwMode="auto">
            <a:xfrm>
              <a:off x="4599" y="2850"/>
              <a:ext cx="330" cy="337"/>
            </a:xfrm>
            <a:prstGeom prst="rect">
              <a:avLst/>
            </a:prstGeom>
            <a:noFill/>
            <a:ln w="9525">
              <a:noFill/>
              <a:miter lim="800000"/>
              <a:headEnd/>
              <a:tailEnd/>
            </a:ln>
            <a:effectLst/>
          </p:spPr>
          <p:txBody>
            <a:bodyPr wrap="none" lIns="92075" tIns="46038" rIns="92075" bIns="46038">
              <a:spAutoFit/>
            </a:bodyPr>
            <a:lstStyle/>
            <a:p>
              <a:pPr defTabSz="762000">
                <a:spcBef>
                  <a:spcPts val="1500"/>
                </a:spcBef>
                <a:buClr>
                  <a:schemeClr val="tx1"/>
                </a:buClr>
                <a:defRPr/>
              </a:pPr>
              <a:r>
                <a:rPr lang="en-US">
                  <a:solidFill>
                    <a:srgbClr val="3333FF"/>
                  </a:solidFill>
                  <a:effectLst>
                    <a:outerShdw blurRad="38100" dist="38100" dir="2700000" algn="tl">
                      <a:srgbClr val="000000"/>
                    </a:outerShdw>
                  </a:effectLst>
                </a:rPr>
                <a:t>7</a:t>
              </a:r>
            </a:p>
          </p:txBody>
        </p:sp>
      </p:grpSp>
      <p:sp>
        <p:nvSpPr>
          <p:cNvPr id="34822" name="Rectangle 43">
            <a:extLst>
              <a:ext uri="{FF2B5EF4-FFF2-40B4-BE49-F238E27FC236}">
                <a16:creationId xmlns:a16="http://schemas.microsoft.com/office/drawing/2014/main" id="{B869619C-94C4-48CB-B545-282590A11A45}"/>
              </a:ext>
            </a:extLst>
          </p:cNvPr>
          <p:cNvSpPr>
            <a:spLocks noChangeArrowheads="1"/>
          </p:cNvSpPr>
          <p:nvPr/>
        </p:nvSpPr>
        <p:spPr bwMode="auto">
          <a:xfrm>
            <a:off x="2288954" y="5488216"/>
            <a:ext cx="8243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76200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7620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a:r>
              <a:rPr lang="tr-TR" altLang="tr-TR" sz="2800" dirty="0">
                <a:solidFill>
                  <a:srgbClr val="0000CC"/>
                </a:solidFill>
              </a:rPr>
              <a:t>Yalıtım Kalınlığı 12 cm (Camyünü)</a:t>
            </a:r>
            <a:endParaRPr lang="tr-TR" altLang="tr-TR"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45BD61D-0001-4F88-968E-FD4684ADB480}"/>
              </a:ext>
            </a:extLst>
          </p:cNvPr>
          <p:cNvSpPr>
            <a:spLocks noChangeArrowheads="1"/>
          </p:cNvSpPr>
          <p:nvPr/>
        </p:nvSpPr>
        <p:spPr bwMode="auto">
          <a:xfrm>
            <a:off x="5664200" y="1773238"/>
            <a:ext cx="4699000" cy="313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76200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7620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nSpc>
                <a:spcPct val="110000"/>
              </a:lnSpc>
              <a:spcBef>
                <a:spcPts val="600"/>
              </a:spcBef>
            </a:pPr>
            <a:r>
              <a:rPr lang="tr-TR" altLang="tr-TR" sz="2200" dirty="0">
                <a:solidFill>
                  <a:srgbClr val="3333FF"/>
                </a:solidFill>
              </a:rPr>
              <a:t>1- </a:t>
            </a:r>
            <a:r>
              <a:rPr lang="tr-TR" altLang="tr-TR" sz="2200" dirty="0"/>
              <a:t>Dış Cephe Kaplaması</a:t>
            </a:r>
          </a:p>
          <a:p>
            <a:pPr>
              <a:lnSpc>
                <a:spcPct val="110000"/>
              </a:lnSpc>
              <a:spcBef>
                <a:spcPts val="600"/>
              </a:spcBef>
            </a:pPr>
            <a:r>
              <a:rPr lang="tr-TR" altLang="tr-TR" sz="2200" dirty="0">
                <a:solidFill>
                  <a:srgbClr val="3333FF"/>
                </a:solidFill>
              </a:rPr>
              <a:t>2-</a:t>
            </a:r>
            <a:r>
              <a:rPr lang="tr-TR" altLang="tr-TR" sz="2200" dirty="0"/>
              <a:t> File Taşıyıcılı İnce Sıva </a:t>
            </a:r>
          </a:p>
          <a:p>
            <a:pPr>
              <a:lnSpc>
                <a:spcPct val="110000"/>
              </a:lnSpc>
              <a:spcBef>
                <a:spcPts val="600"/>
              </a:spcBef>
            </a:pPr>
            <a:r>
              <a:rPr lang="tr-TR" altLang="tr-TR" sz="2200" dirty="0">
                <a:solidFill>
                  <a:srgbClr val="3333FF"/>
                </a:solidFill>
              </a:rPr>
              <a:t>3-</a:t>
            </a:r>
            <a:r>
              <a:rPr lang="tr-TR" altLang="tr-TR" sz="2200" dirty="0"/>
              <a:t> Isı Yalıtım Dübeli </a:t>
            </a:r>
          </a:p>
          <a:p>
            <a:pPr>
              <a:lnSpc>
                <a:spcPct val="110000"/>
              </a:lnSpc>
              <a:spcBef>
                <a:spcPts val="600"/>
              </a:spcBef>
            </a:pPr>
            <a:r>
              <a:rPr lang="tr-TR" altLang="tr-TR" sz="2200" dirty="0">
                <a:solidFill>
                  <a:srgbClr val="3333FF"/>
                </a:solidFill>
              </a:rPr>
              <a:t>4-</a:t>
            </a:r>
            <a:r>
              <a:rPr lang="tr-TR" altLang="tr-TR" sz="2200" dirty="0"/>
              <a:t> Isı Yalıtım Levhası</a:t>
            </a:r>
          </a:p>
          <a:p>
            <a:pPr>
              <a:lnSpc>
                <a:spcPct val="110000"/>
              </a:lnSpc>
              <a:spcBef>
                <a:spcPts val="600"/>
              </a:spcBef>
            </a:pPr>
            <a:r>
              <a:rPr lang="tr-TR" altLang="tr-TR" sz="2200" dirty="0">
                <a:solidFill>
                  <a:srgbClr val="3333FF"/>
                </a:solidFill>
              </a:rPr>
              <a:t>5-</a:t>
            </a:r>
            <a:r>
              <a:rPr lang="tr-TR" altLang="tr-TR" sz="2200" dirty="0"/>
              <a:t> Isı Yalıtım Yapıştırıcı</a:t>
            </a:r>
          </a:p>
          <a:p>
            <a:pPr>
              <a:lnSpc>
                <a:spcPct val="110000"/>
              </a:lnSpc>
              <a:spcBef>
                <a:spcPts val="600"/>
              </a:spcBef>
            </a:pPr>
            <a:r>
              <a:rPr lang="tr-TR" altLang="tr-TR" sz="2200" dirty="0">
                <a:solidFill>
                  <a:srgbClr val="3333FF"/>
                </a:solidFill>
              </a:rPr>
              <a:t>6-</a:t>
            </a:r>
            <a:r>
              <a:rPr lang="tr-TR" altLang="tr-TR" sz="2200" dirty="0"/>
              <a:t> Betonarme Perde</a:t>
            </a:r>
          </a:p>
          <a:p>
            <a:pPr>
              <a:lnSpc>
                <a:spcPct val="110000"/>
              </a:lnSpc>
              <a:spcBef>
                <a:spcPts val="600"/>
              </a:spcBef>
            </a:pPr>
            <a:r>
              <a:rPr lang="tr-TR" altLang="tr-TR" sz="2200" dirty="0">
                <a:solidFill>
                  <a:srgbClr val="3333FF"/>
                </a:solidFill>
              </a:rPr>
              <a:t>7-</a:t>
            </a:r>
            <a:r>
              <a:rPr lang="tr-TR" altLang="tr-TR" sz="2200" dirty="0"/>
              <a:t> İç Sıva</a:t>
            </a:r>
          </a:p>
        </p:txBody>
      </p:sp>
      <p:sp>
        <p:nvSpPr>
          <p:cNvPr id="35843" name="Rectangle 4">
            <a:extLst>
              <a:ext uri="{FF2B5EF4-FFF2-40B4-BE49-F238E27FC236}">
                <a16:creationId xmlns:a16="http://schemas.microsoft.com/office/drawing/2014/main" id="{DC5A7784-6EB0-41C1-9860-C4F285B9DBDB}"/>
              </a:ext>
            </a:extLst>
          </p:cNvPr>
          <p:cNvSpPr>
            <a:spLocks noChangeArrowheads="1"/>
          </p:cNvSpPr>
          <p:nvPr/>
        </p:nvSpPr>
        <p:spPr bwMode="auto">
          <a:xfrm>
            <a:off x="1847850" y="1196976"/>
            <a:ext cx="817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2000">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r>
              <a:rPr lang="tr-TR" altLang="tr-TR" sz="2400">
                <a:solidFill>
                  <a:srgbClr val="FF0000"/>
                </a:solidFill>
              </a:rPr>
              <a:t>Dış duvarların dıştan ısı yalıtımı</a:t>
            </a:r>
          </a:p>
        </p:txBody>
      </p:sp>
      <p:sp>
        <p:nvSpPr>
          <p:cNvPr id="480262" name="Rectangle 6">
            <a:extLst>
              <a:ext uri="{FF2B5EF4-FFF2-40B4-BE49-F238E27FC236}">
                <a16:creationId xmlns:a16="http://schemas.microsoft.com/office/drawing/2014/main" id="{A9B2AD19-7271-482B-A18F-B128F701B52F}"/>
              </a:ext>
            </a:extLst>
          </p:cNvPr>
          <p:cNvSpPr>
            <a:spLocks noChangeArrowheads="1"/>
          </p:cNvSpPr>
          <p:nvPr/>
        </p:nvSpPr>
        <p:spPr bwMode="auto">
          <a:xfrm>
            <a:off x="826475" y="547687"/>
            <a:ext cx="5845176" cy="890588"/>
          </a:xfrm>
          <a:prstGeom prst="rect">
            <a:avLst/>
          </a:prstGeom>
          <a:noFill/>
          <a:ln w="9525">
            <a:noFill/>
            <a:miter lim="800000"/>
            <a:headEnd/>
            <a:tailEnd/>
          </a:ln>
          <a:effectLst/>
        </p:spPr>
        <p:txBody>
          <a:bodyPr anchor="ctr"/>
          <a:lstStyle/>
          <a:p>
            <a:pPr algn="ctr">
              <a:spcBef>
                <a:spcPts val="1500"/>
              </a:spcBef>
              <a:buClr>
                <a:schemeClr val="tx1"/>
              </a:buClr>
              <a:defRPr/>
            </a:pPr>
            <a:r>
              <a:rPr lang="tr-TR" sz="3200" b="1" dirty="0">
                <a:latin typeface="Arial" panose="020B0604020202020204" pitchFamily="34" charset="0"/>
                <a:cs typeface="Arial" panose="020B0604020202020204" pitchFamily="34" charset="0"/>
              </a:rPr>
              <a:t>“Duvarlarda Isı Yalıtımı”</a:t>
            </a:r>
            <a:endParaRPr lang="en-US" sz="3200" b="1" dirty="0">
              <a:latin typeface="Arial" panose="020B0604020202020204" pitchFamily="34" charset="0"/>
              <a:cs typeface="Arial" panose="020B0604020202020204" pitchFamily="34" charset="0"/>
            </a:endParaRPr>
          </a:p>
        </p:txBody>
      </p:sp>
      <p:pic>
        <p:nvPicPr>
          <p:cNvPr id="35845" name="Picture 1784" descr="Resim2">
            <a:extLst>
              <a:ext uri="{FF2B5EF4-FFF2-40B4-BE49-F238E27FC236}">
                <a16:creationId xmlns:a16="http://schemas.microsoft.com/office/drawing/2014/main" id="{1C738390-570D-4CE8-ABA9-CEC32547A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48"/>
          <a:stretch>
            <a:fillRect/>
          </a:stretch>
        </p:blipFill>
        <p:spPr bwMode="auto">
          <a:xfrm>
            <a:off x="2296005" y="1700214"/>
            <a:ext cx="2551192" cy="357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1785">
            <a:extLst>
              <a:ext uri="{FF2B5EF4-FFF2-40B4-BE49-F238E27FC236}">
                <a16:creationId xmlns:a16="http://schemas.microsoft.com/office/drawing/2014/main" id="{88271958-3903-44DF-9B49-A6C64E527ED0}"/>
              </a:ext>
            </a:extLst>
          </p:cNvPr>
          <p:cNvSpPr>
            <a:spLocks noChangeArrowheads="1"/>
          </p:cNvSpPr>
          <p:nvPr/>
        </p:nvSpPr>
        <p:spPr bwMode="auto">
          <a:xfrm>
            <a:off x="2119313" y="5888039"/>
            <a:ext cx="8243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defTabSz="76200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defTabSz="7620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defTabSz="7620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defTabSz="7620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a:r>
              <a:rPr lang="tr-TR" altLang="tr-TR" sz="2800" dirty="0">
                <a:solidFill>
                  <a:srgbClr val="0000CC"/>
                </a:solidFill>
              </a:rPr>
              <a:t>Yalıtım Kalınlığı 6 cm (EPS, XPS ve </a:t>
            </a:r>
            <a:r>
              <a:rPr lang="tr-TR" altLang="tr-TR" sz="2800" dirty="0" err="1">
                <a:solidFill>
                  <a:srgbClr val="0000CC"/>
                </a:solidFill>
              </a:rPr>
              <a:t>Taşyünü</a:t>
            </a:r>
            <a:r>
              <a:rPr lang="tr-TR" altLang="tr-TR" sz="2800" dirty="0">
                <a:solidFill>
                  <a:srgbClr val="0000CC"/>
                </a:solidFill>
              </a:rPr>
              <a:t>)</a:t>
            </a:r>
            <a:endParaRPr lang="tr-TR" altLang="tr-TR"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A93EC0-CB69-4411-BC2C-376FCB5B6AEC}"/>
              </a:ext>
            </a:extLst>
          </p:cNvPr>
          <p:cNvSpPr>
            <a:spLocks noGrp="1" noChangeArrowheads="1"/>
          </p:cNvSpPr>
          <p:nvPr>
            <p:ph type="title"/>
          </p:nvPr>
        </p:nvSpPr>
        <p:spPr>
          <a:xfrm>
            <a:off x="1447706" y="747850"/>
            <a:ext cx="8439150" cy="493713"/>
          </a:xfrm>
        </p:spPr>
        <p:txBody>
          <a:bodyPr>
            <a:normAutofit/>
          </a:bodyPr>
          <a:lstStyle/>
          <a:p>
            <a:pPr eaLnBrk="1" hangingPunct="1">
              <a:defRPr/>
            </a:pPr>
            <a:r>
              <a:rPr lang="tr-TR" sz="3200" b="1" dirty="0">
                <a:solidFill>
                  <a:schemeClr val="tx1"/>
                </a:solidFill>
                <a:latin typeface="Arial" panose="020B0604020202020204" pitchFamily="34" charset="0"/>
                <a:ea typeface="+mn-ea"/>
                <a:cs typeface="Arial" panose="020B0604020202020204" pitchFamily="34" charset="0"/>
              </a:rPr>
              <a:t>Uygulama Adımları</a:t>
            </a:r>
          </a:p>
        </p:txBody>
      </p:sp>
      <p:sp>
        <p:nvSpPr>
          <p:cNvPr id="36867" name="Text Box 3">
            <a:extLst>
              <a:ext uri="{FF2B5EF4-FFF2-40B4-BE49-F238E27FC236}">
                <a16:creationId xmlns:a16="http://schemas.microsoft.com/office/drawing/2014/main" id="{43DA67CF-93F9-4C85-8E1F-432980E10CAE}"/>
              </a:ext>
            </a:extLst>
          </p:cNvPr>
          <p:cNvSpPr txBox="1">
            <a:spLocks noChangeArrowheads="1"/>
          </p:cNvSpPr>
          <p:nvPr/>
        </p:nvSpPr>
        <p:spPr bwMode="auto">
          <a:xfrm>
            <a:off x="2819400" y="1316040"/>
            <a:ext cx="6553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pPr>
            <a:r>
              <a:rPr lang="tr-TR" altLang="tr-TR" sz="2200" dirty="0">
                <a:solidFill>
                  <a:srgbClr val="FF0000"/>
                </a:solidFill>
                <a:latin typeface="Tahoma" panose="020B0604030504040204" pitchFamily="34" charset="0"/>
              </a:rPr>
              <a:t>Isı Kontrol Kaplamalı Yalıtım Camı Üniteleri</a:t>
            </a:r>
            <a:endParaRPr lang="tr-TR" altLang="tr-TR" sz="2200" dirty="0">
              <a:solidFill>
                <a:srgbClr val="0000CC"/>
              </a:solidFill>
              <a:latin typeface="Tahoma" panose="020B0604030504040204" pitchFamily="34" charset="0"/>
            </a:endParaRPr>
          </a:p>
        </p:txBody>
      </p:sp>
      <p:pic>
        <p:nvPicPr>
          <p:cNvPr id="36868" name="Picture 4">
            <a:extLst>
              <a:ext uri="{FF2B5EF4-FFF2-40B4-BE49-F238E27FC236}">
                <a16:creationId xmlns:a16="http://schemas.microsoft.com/office/drawing/2014/main" id="{5F607A14-ED0C-4430-B794-62176B5E1883}"/>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89826" y="1825356"/>
            <a:ext cx="28924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cam1">
            <a:extLst>
              <a:ext uri="{FF2B5EF4-FFF2-40B4-BE49-F238E27FC236}">
                <a16:creationId xmlns:a16="http://schemas.microsoft.com/office/drawing/2014/main" id="{85DC08CC-5800-46F2-92C5-ED36165CF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789" y="1812656"/>
            <a:ext cx="2662237"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cam">
            <a:extLst>
              <a:ext uri="{FF2B5EF4-FFF2-40B4-BE49-F238E27FC236}">
                <a16:creationId xmlns:a16="http://schemas.microsoft.com/office/drawing/2014/main" id="{40FBE2CE-4FF7-4C66-81C2-56721CA5E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1812655"/>
            <a:ext cx="26638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a:extLst>
              <a:ext uri="{FF2B5EF4-FFF2-40B4-BE49-F238E27FC236}">
                <a16:creationId xmlns:a16="http://schemas.microsoft.com/office/drawing/2014/main" id="{14D7A1E2-B947-45C5-A138-236B11D2C582}"/>
              </a:ext>
            </a:extLst>
          </p:cNvPr>
          <p:cNvSpPr txBox="1">
            <a:spLocks noChangeArrowheads="1"/>
          </p:cNvSpPr>
          <p:nvPr/>
        </p:nvSpPr>
        <p:spPr bwMode="auto">
          <a:xfrm>
            <a:off x="2520156" y="5026026"/>
            <a:ext cx="8101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50000"/>
              </a:spcBef>
            </a:pPr>
            <a:r>
              <a:rPr lang="tr-TR" altLang="tr-TR" sz="2600" dirty="0">
                <a:solidFill>
                  <a:srgbClr val="0000CC"/>
                </a:solidFill>
              </a:rPr>
              <a:t>4-16-4 Isı Kontrol kaplamalı yalıtım camı üniteleri U=1,8 W/m</a:t>
            </a:r>
            <a:r>
              <a:rPr lang="tr-TR" altLang="tr-TR" sz="2600" baseline="30000" dirty="0">
                <a:solidFill>
                  <a:srgbClr val="0000CC"/>
                </a:solidFill>
              </a:rPr>
              <a:t>2</a:t>
            </a:r>
            <a:r>
              <a:rPr lang="tr-TR" altLang="tr-TR" sz="2600" dirty="0">
                <a:solidFill>
                  <a:srgbClr val="0000CC"/>
                </a:solidFill>
              </a:rPr>
              <a:t>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AA1D115-2384-4679-AEEB-32B0212C9C0A}"/>
              </a:ext>
            </a:extLst>
          </p:cNvPr>
          <p:cNvSpPr>
            <a:spLocks noChangeArrowheads="1"/>
          </p:cNvSpPr>
          <p:nvPr/>
        </p:nvSpPr>
        <p:spPr bwMode="auto">
          <a:xfrm>
            <a:off x="1380303" y="1478814"/>
            <a:ext cx="101213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
                <a:schemeClr val="tx2"/>
              </a:buClr>
            </a:pPr>
            <a:r>
              <a:rPr lang="tr-TR" altLang="tr-TR" sz="2400" b="1" dirty="0"/>
              <a:t>Enerji Verimliliği:</a:t>
            </a:r>
            <a:r>
              <a:rPr lang="tr-TR" altLang="tr-TR" sz="2400" dirty="0"/>
              <a:t> Aynı kalitede konfor koşullarını daha az enerji kullanarak sağlamak.  </a:t>
            </a:r>
            <a:endParaRPr lang="en-US" altLang="tr-TR" sz="2400" dirty="0"/>
          </a:p>
        </p:txBody>
      </p:sp>
      <p:grpSp>
        <p:nvGrpSpPr>
          <p:cNvPr id="11267" name="Group 3">
            <a:extLst>
              <a:ext uri="{FF2B5EF4-FFF2-40B4-BE49-F238E27FC236}">
                <a16:creationId xmlns:a16="http://schemas.microsoft.com/office/drawing/2014/main" id="{ED8C6953-B50E-4C34-BA44-BD29BA9A7D5A}"/>
              </a:ext>
            </a:extLst>
          </p:cNvPr>
          <p:cNvGrpSpPr>
            <a:grpSpLocks/>
          </p:cNvGrpSpPr>
          <p:nvPr/>
        </p:nvGrpSpPr>
        <p:grpSpPr bwMode="auto">
          <a:xfrm>
            <a:off x="2133601" y="2492375"/>
            <a:ext cx="3198813" cy="3384550"/>
            <a:chOff x="416" y="1570"/>
            <a:chExt cx="2183" cy="2132"/>
          </a:xfrm>
        </p:grpSpPr>
        <p:pic>
          <p:nvPicPr>
            <p:cNvPr id="11273" name="Picture 4" descr="heating_system_2">
              <a:extLst>
                <a:ext uri="{FF2B5EF4-FFF2-40B4-BE49-F238E27FC236}">
                  <a16:creationId xmlns:a16="http://schemas.microsoft.com/office/drawing/2014/main" id="{F2C09AE5-3F50-4F96-9347-25512554CD9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 y="1570"/>
              <a:ext cx="2183" cy="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5">
              <a:extLst>
                <a:ext uri="{FF2B5EF4-FFF2-40B4-BE49-F238E27FC236}">
                  <a16:creationId xmlns:a16="http://schemas.microsoft.com/office/drawing/2014/main" id="{1F965F4C-E605-44FD-B847-147753C4CF90}"/>
                </a:ext>
              </a:extLst>
            </p:cNvPr>
            <p:cNvGrpSpPr>
              <a:grpSpLocks/>
            </p:cNvGrpSpPr>
            <p:nvPr/>
          </p:nvGrpSpPr>
          <p:grpSpPr bwMode="auto">
            <a:xfrm>
              <a:off x="1311" y="2470"/>
              <a:ext cx="309" cy="388"/>
              <a:chOff x="930" y="3499"/>
              <a:chExt cx="272" cy="385"/>
            </a:xfrm>
          </p:grpSpPr>
          <p:sp>
            <p:nvSpPr>
              <p:cNvPr id="11276" name="Rectangle 6">
                <a:extLst>
                  <a:ext uri="{FF2B5EF4-FFF2-40B4-BE49-F238E27FC236}">
                    <a16:creationId xmlns:a16="http://schemas.microsoft.com/office/drawing/2014/main" id="{4F326197-E9DD-443F-9492-9BE88043AA4D}"/>
                  </a:ext>
                </a:extLst>
              </p:cNvPr>
              <p:cNvSpPr>
                <a:spLocks noChangeArrowheads="1"/>
              </p:cNvSpPr>
              <p:nvPr/>
            </p:nvSpPr>
            <p:spPr bwMode="auto">
              <a:xfrm>
                <a:off x="930" y="3566"/>
                <a:ext cx="272" cy="318"/>
              </a:xfrm>
              <a:prstGeom prst="rect">
                <a:avLst/>
              </a:prstGeom>
              <a:solidFill>
                <a:schemeClr val="bg1"/>
              </a:solidFill>
              <a:ln w="9525">
                <a:solidFill>
                  <a:srgbClr val="000000"/>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ctr" eaLnBrk="1" hangingPunct="1">
                  <a:spcBef>
                    <a:spcPct val="0"/>
                  </a:spcBef>
                  <a:buClrTx/>
                  <a:buFontTx/>
                  <a:buNone/>
                </a:pPr>
                <a:endParaRPr lang="tr-TR" altLang="tr-TR" sz="2200">
                  <a:solidFill>
                    <a:schemeClr val="tx1"/>
                  </a:solidFill>
                  <a:latin typeface="Tahoma" panose="020B0604030504040204" pitchFamily="34" charset="0"/>
                </a:endParaRPr>
              </a:p>
            </p:txBody>
          </p:sp>
          <p:sp>
            <p:nvSpPr>
              <p:cNvPr id="11277" name="Rectangle 7">
                <a:extLst>
                  <a:ext uri="{FF2B5EF4-FFF2-40B4-BE49-F238E27FC236}">
                    <a16:creationId xmlns:a16="http://schemas.microsoft.com/office/drawing/2014/main" id="{657685B6-1597-4347-8CC4-C2090EB12376}"/>
                  </a:ext>
                </a:extLst>
              </p:cNvPr>
              <p:cNvSpPr>
                <a:spLocks noChangeArrowheads="1"/>
              </p:cNvSpPr>
              <p:nvPr/>
            </p:nvSpPr>
            <p:spPr bwMode="auto">
              <a:xfrm>
                <a:off x="930" y="3499"/>
                <a:ext cx="272" cy="46"/>
              </a:xfrm>
              <a:prstGeom prst="rect">
                <a:avLst/>
              </a:prstGeom>
              <a:solidFill>
                <a:schemeClr val="bg1"/>
              </a:solidFill>
              <a:ln w="9525">
                <a:solidFill>
                  <a:srgbClr val="000000"/>
                </a:solidFill>
                <a:miter lim="800000"/>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1278" name="AutoShape 8">
                <a:extLst>
                  <a:ext uri="{FF2B5EF4-FFF2-40B4-BE49-F238E27FC236}">
                    <a16:creationId xmlns:a16="http://schemas.microsoft.com/office/drawing/2014/main" id="{2A7AC035-D2F6-4D95-BEA7-98073EA7A137}"/>
                  </a:ext>
                </a:extLst>
              </p:cNvPr>
              <p:cNvSpPr>
                <a:spLocks noChangeArrowheads="1"/>
              </p:cNvSpPr>
              <p:nvPr/>
            </p:nvSpPr>
            <p:spPr bwMode="auto">
              <a:xfrm>
                <a:off x="975" y="3612"/>
                <a:ext cx="185" cy="204"/>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1279" name="Oval 9">
                <a:extLst>
                  <a:ext uri="{FF2B5EF4-FFF2-40B4-BE49-F238E27FC236}">
                    <a16:creationId xmlns:a16="http://schemas.microsoft.com/office/drawing/2014/main" id="{EAB3F802-9F5B-40EF-97B0-3E9FF35DA1DD}"/>
                  </a:ext>
                </a:extLst>
              </p:cNvPr>
              <p:cNvSpPr>
                <a:spLocks noChangeArrowheads="1"/>
              </p:cNvSpPr>
              <p:nvPr/>
            </p:nvSpPr>
            <p:spPr bwMode="auto">
              <a:xfrm>
                <a:off x="999" y="3649"/>
                <a:ext cx="136" cy="136"/>
              </a:xfrm>
              <a:prstGeom prst="ellipse">
                <a:avLst/>
              </a:prstGeom>
              <a:solidFill>
                <a:schemeClr val="bg1"/>
              </a:solidFill>
              <a:ln w="9525">
                <a:solidFill>
                  <a:srgbClr val="000000"/>
                </a:solidFill>
                <a:round/>
                <a:headEnd/>
                <a:tailEnd/>
              </a:ln>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sp>
          <p:nvSpPr>
            <p:cNvPr id="11275" name="Litebulb">
              <a:extLst>
                <a:ext uri="{FF2B5EF4-FFF2-40B4-BE49-F238E27FC236}">
                  <a16:creationId xmlns:a16="http://schemas.microsoft.com/office/drawing/2014/main" id="{3B9BFE84-6F59-4A21-AD0B-C52CB145664A}"/>
                </a:ext>
              </a:extLst>
            </p:cNvPr>
            <p:cNvSpPr>
              <a:spLocks noEditPoints="1" noChangeArrowheads="1"/>
            </p:cNvSpPr>
            <p:nvPr/>
          </p:nvSpPr>
          <p:spPr bwMode="auto">
            <a:xfrm rot="10800000">
              <a:off x="1709" y="2269"/>
              <a:ext cx="124" cy="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84 w 21600"/>
                <a:gd name="T13" fmla="*/ 2230 h 21600"/>
                <a:gd name="T14" fmla="*/ 18290 w 21600"/>
                <a:gd name="T15" fmla="*/ 9337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12700">
              <a:solidFill>
                <a:srgbClr val="000000"/>
              </a:solidFill>
              <a:miter lim="800000"/>
              <a:headEnd/>
              <a:tailEnd/>
            </a:ln>
          </p:spPr>
          <p:txBody>
            <a:bodyPr/>
            <a:lstStyle/>
            <a:p>
              <a:endParaRPr lang="en-GB"/>
            </a:p>
          </p:txBody>
        </p:sp>
      </p:grpSp>
      <p:sp>
        <p:nvSpPr>
          <p:cNvPr id="11268" name="Text Box 11">
            <a:extLst>
              <a:ext uri="{FF2B5EF4-FFF2-40B4-BE49-F238E27FC236}">
                <a16:creationId xmlns:a16="http://schemas.microsoft.com/office/drawing/2014/main" id="{BDC9CFCD-EE48-4BE5-8E09-93B0155FDE53}"/>
              </a:ext>
            </a:extLst>
          </p:cNvPr>
          <p:cNvSpPr txBox="1">
            <a:spLocks noChangeArrowheads="1"/>
          </p:cNvSpPr>
          <p:nvPr/>
        </p:nvSpPr>
        <p:spPr bwMode="auto">
          <a:xfrm>
            <a:off x="5446714" y="3486150"/>
            <a:ext cx="37433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Char char="•"/>
            </a:pPr>
            <a:r>
              <a:rPr lang="tr-TR" altLang="tr-TR" sz="2200" dirty="0">
                <a:solidFill>
                  <a:schemeClr val="tx1"/>
                </a:solidFill>
                <a:latin typeface="Tahoma" panose="020B0604030504040204" pitchFamily="34" charset="0"/>
              </a:rPr>
              <a:t> </a:t>
            </a:r>
            <a:r>
              <a:rPr lang="tr-TR" altLang="tr-TR" sz="2200" dirty="0">
                <a:solidFill>
                  <a:srgbClr val="FF3300"/>
                </a:solidFill>
                <a:latin typeface="Tahoma" panose="020B0604030504040204" pitchFamily="34" charset="0"/>
              </a:rPr>
              <a:t>Isıtma ve Soğutma</a:t>
            </a:r>
          </a:p>
          <a:p>
            <a:pPr eaLnBrk="1" hangingPunct="1">
              <a:spcBef>
                <a:spcPct val="50000"/>
              </a:spcBef>
              <a:buClrTx/>
              <a:buFontTx/>
              <a:buChar char="•"/>
            </a:pPr>
            <a:r>
              <a:rPr lang="tr-TR" altLang="tr-TR" sz="2200" dirty="0">
                <a:solidFill>
                  <a:schemeClr val="tx1"/>
                </a:solidFill>
                <a:latin typeface="Tahoma" panose="020B0604030504040204" pitchFamily="34" charset="0"/>
              </a:rPr>
              <a:t> </a:t>
            </a:r>
            <a:r>
              <a:rPr lang="tr-TR" altLang="tr-TR" sz="2200" dirty="0">
                <a:latin typeface="Tahoma" panose="020B0604030504040204" pitchFamily="34" charset="0"/>
              </a:rPr>
              <a:t>Aydınlatma</a:t>
            </a:r>
          </a:p>
          <a:p>
            <a:pPr eaLnBrk="1" hangingPunct="1">
              <a:spcBef>
                <a:spcPct val="50000"/>
              </a:spcBef>
              <a:buClrTx/>
              <a:buFontTx/>
              <a:buChar char="•"/>
            </a:pPr>
            <a:r>
              <a:rPr lang="tr-TR" altLang="tr-TR" sz="2200" dirty="0">
                <a:latin typeface="Tahoma" panose="020B0604030504040204" pitchFamily="34" charset="0"/>
              </a:rPr>
              <a:t> Sıcak Su Kullanımı</a:t>
            </a:r>
          </a:p>
          <a:p>
            <a:pPr eaLnBrk="1" hangingPunct="1">
              <a:spcBef>
                <a:spcPct val="50000"/>
              </a:spcBef>
              <a:buClrTx/>
              <a:buFontTx/>
              <a:buChar char="•"/>
            </a:pPr>
            <a:r>
              <a:rPr lang="tr-TR" altLang="tr-TR" sz="2200" dirty="0">
                <a:latin typeface="Tahoma" panose="020B0604030504040204" pitchFamily="34" charset="0"/>
              </a:rPr>
              <a:t> Elektrikli Ev Aleti Kullanımı</a:t>
            </a:r>
          </a:p>
        </p:txBody>
      </p:sp>
      <p:sp>
        <p:nvSpPr>
          <p:cNvPr id="11269" name="AutoShape 12">
            <a:extLst>
              <a:ext uri="{FF2B5EF4-FFF2-40B4-BE49-F238E27FC236}">
                <a16:creationId xmlns:a16="http://schemas.microsoft.com/office/drawing/2014/main" id="{C2FCB0F5-1332-456A-A6D5-17A15562E59D}"/>
              </a:ext>
            </a:extLst>
          </p:cNvPr>
          <p:cNvSpPr>
            <a:spLocks/>
          </p:cNvSpPr>
          <p:nvPr/>
        </p:nvSpPr>
        <p:spPr bwMode="auto">
          <a:xfrm>
            <a:off x="8974139" y="3054350"/>
            <a:ext cx="288925" cy="2374900"/>
          </a:xfrm>
          <a:prstGeom prst="rightBrace">
            <a:avLst>
              <a:gd name="adj1" fmla="val 68498"/>
              <a:gd name="adj2" fmla="val 50000"/>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1270" name="Text Box 13">
            <a:extLst>
              <a:ext uri="{FF2B5EF4-FFF2-40B4-BE49-F238E27FC236}">
                <a16:creationId xmlns:a16="http://schemas.microsoft.com/office/drawing/2014/main" id="{575DFEE0-32EE-417F-B756-E2A915015F19}"/>
              </a:ext>
            </a:extLst>
          </p:cNvPr>
          <p:cNvSpPr txBox="1">
            <a:spLocks noChangeArrowheads="1"/>
          </p:cNvSpPr>
          <p:nvPr/>
        </p:nvSpPr>
        <p:spPr bwMode="auto">
          <a:xfrm>
            <a:off x="9334501" y="3392488"/>
            <a:ext cx="7207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10800">
                <a:latin typeface="Tahoma" panose="020B0604030504040204" pitchFamily="34" charset="0"/>
              </a:rPr>
              <a:t>?</a:t>
            </a:r>
          </a:p>
        </p:txBody>
      </p:sp>
      <p:sp>
        <p:nvSpPr>
          <p:cNvPr id="11271" name="Text Box 14">
            <a:extLst>
              <a:ext uri="{FF2B5EF4-FFF2-40B4-BE49-F238E27FC236}">
                <a16:creationId xmlns:a16="http://schemas.microsoft.com/office/drawing/2014/main" id="{6D23DF89-14DA-4309-9023-321069FB05DA}"/>
              </a:ext>
            </a:extLst>
          </p:cNvPr>
          <p:cNvSpPr txBox="1">
            <a:spLocks noChangeArrowheads="1"/>
          </p:cNvSpPr>
          <p:nvPr/>
        </p:nvSpPr>
        <p:spPr bwMode="auto">
          <a:xfrm>
            <a:off x="5519738" y="2997200"/>
            <a:ext cx="33829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buClrTx/>
              <a:buFontTx/>
              <a:buNone/>
            </a:pPr>
            <a:r>
              <a:rPr lang="tr-TR" altLang="tr-TR" sz="2600">
                <a:latin typeface="Tahoma" panose="020B0604030504040204" pitchFamily="34" charset="0"/>
              </a:rPr>
              <a:t>Daha az enerji ile</a:t>
            </a:r>
          </a:p>
        </p:txBody>
      </p:sp>
      <p:sp>
        <p:nvSpPr>
          <p:cNvPr id="11272" name="Rectangle 15">
            <a:extLst>
              <a:ext uri="{FF2B5EF4-FFF2-40B4-BE49-F238E27FC236}">
                <a16:creationId xmlns:a16="http://schemas.microsoft.com/office/drawing/2014/main" id="{176F3ADE-61B5-4139-AFDD-A7A8ABD1BC23}"/>
              </a:ext>
            </a:extLst>
          </p:cNvPr>
          <p:cNvSpPr>
            <a:spLocks noChangeArrowheads="1"/>
          </p:cNvSpPr>
          <p:nvPr/>
        </p:nvSpPr>
        <p:spPr bwMode="auto">
          <a:xfrm>
            <a:off x="1468438" y="857804"/>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Enerji Verimliliği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a:extLst>
              <a:ext uri="{FF2B5EF4-FFF2-40B4-BE49-F238E27FC236}">
                <a16:creationId xmlns:a16="http://schemas.microsoft.com/office/drawing/2014/main" id="{A59B00A8-1F0B-4052-AE9C-E2DC3EBCF9A5}"/>
              </a:ext>
            </a:extLst>
          </p:cNvPr>
          <p:cNvSpPr>
            <a:spLocks noChangeArrowheads="1"/>
          </p:cNvSpPr>
          <p:nvPr/>
        </p:nvSpPr>
        <p:spPr bwMode="auto">
          <a:xfrm>
            <a:off x="1357312" y="477838"/>
            <a:ext cx="8077200" cy="892175"/>
          </a:xfrm>
          <a:prstGeom prst="rect">
            <a:avLst/>
          </a:prstGeom>
          <a:noFill/>
          <a:ln w="9525">
            <a:noFill/>
            <a:miter lim="800000"/>
            <a:headEnd/>
            <a:tailEnd/>
          </a:ln>
          <a:effectLst/>
        </p:spPr>
        <p:txBody>
          <a:bodyPr anchor="ctr"/>
          <a:lstStyle/>
          <a:p>
            <a:pPr>
              <a:spcBef>
                <a:spcPts val="1500"/>
              </a:spcBef>
              <a:buClr>
                <a:schemeClr val="tx1"/>
              </a:buClr>
              <a:defRPr/>
            </a:pPr>
            <a:r>
              <a:rPr lang="tr-TR" sz="3200" b="1" dirty="0">
                <a:latin typeface="Arial" panose="020B0604020202020204" pitchFamily="34" charset="0"/>
                <a:cs typeface="Arial" panose="020B0604020202020204" pitchFamily="34" charset="0"/>
              </a:rPr>
              <a:t>“Artık Yuvam Daha Sıcak”</a:t>
            </a:r>
            <a:endParaRPr lang="en-US" sz="3200" b="1" dirty="0">
              <a:latin typeface="Arial" panose="020B0604020202020204" pitchFamily="34" charset="0"/>
              <a:cs typeface="Arial" panose="020B0604020202020204" pitchFamily="34" charset="0"/>
            </a:endParaRPr>
          </a:p>
        </p:txBody>
      </p:sp>
      <p:pic>
        <p:nvPicPr>
          <p:cNvPr id="37891" name="Picture 3" descr="100_0564">
            <a:extLst>
              <a:ext uri="{FF2B5EF4-FFF2-40B4-BE49-F238E27FC236}">
                <a16:creationId xmlns:a16="http://schemas.microsoft.com/office/drawing/2014/main" id="{1ECA0B88-BBA4-4433-8518-F8BCEC66F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638"/>
          <a:stretch>
            <a:fillRect/>
          </a:stretch>
        </p:blipFill>
        <p:spPr bwMode="auto">
          <a:xfrm>
            <a:off x="2313943" y="1387643"/>
            <a:ext cx="36004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100_0614">
            <a:extLst>
              <a:ext uri="{FF2B5EF4-FFF2-40B4-BE49-F238E27FC236}">
                <a16:creationId xmlns:a16="http://schemas.microsoft.com/office/drawing/2014/main" id="{A0B1E8B5-64A4-4889-93E3-1C5971B53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830" y="1387643"/>
            <a:ext cx="381635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Picture 004">
            <a:extLst>
              <a:ext uri="{FF2B5EF4-FFF2-40B4-BE49-F238E27FC236}">
                <a16:creationId xmlns:a16="http://schemas.microsoft.com/office/drawing/2014/main" id="{8CCEE735-2CDA-47A5-8D79-EE29793244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996"/>
          <a:stretch>
            <a:fillRect/>
          </a:stretch>
        </p:blipFill>
        <p:spPr bwMode="auto">
          <a:xfrm>
            <a:off x="2313943" y="3764130"/>
            <a:ext cx="360045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Picture 021">
            <a:extLst>
              <a:ext uri="{FF2B5EF4-FFF2-40B4-BE49-F238E27FC236}">
                <a16:creationId xmlns:a16="http://schemas.microsoft.com/office/drawing/2014/main" id="{93246403-D527-494E-B3D3-C26602C910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268" y="3809984"/>
            <a:ext cx="3744911" cy="240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7">
            <a:extLst>
              <a:ext uri="{FF2B5EF4-FFF2-40B4-BE49-F238E27FC236}">
                <a16:creationId xmlns:a16="http://schemas.microsoft.com/office/drawing/2014/main" id="{1BD58379-8055-4A2A-80C8-682C418D415A}"/>
              </a:ext>
            </a:extLst>
          </p:cNvPr>
          <p:cNvSpPr txBox="1">
            <a:spLocks noChangeArrowheads="1"/>
          </p:cNvSpPr>
          <p:nvPr/>
        </p:nvSpPr>
        <p:spPr bwMode="auto">
          <a:xfrm>
            <a:off x="2389820" y="1059566"/>
            <a:ext cx="8426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pPr>
            <a:r>
              <a:rPr lang="tr-TR" altLang="tr-TR" sz="2200" dirty="0">
                <a:solidFill>
                  <a:srgbClr val="FF0000"/>
                </a:solidFill>
                <a:latin typeface="Tahoma" panose="020B0604030504040204" pitchFamily="34" charset="0"/>
              </a:rPr>
              <a:t>İZODER ve E.I.E.I işbirliği: 50.Yıl Yetiştirme Yurdu Projesi</a:t>
            </a:r>
            <a:endParaRPr lang="tr-TR" altLang="tr-TR" sz="2200" dirty="0">
              <a:solidFill>
                <a:srgbClr val="0000CC"/>
              </a:solidFill>
              <a:latin typeface="Tahoma" panose="020B060403050404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636BB134-4F49-4E5D-8DCB-02927741C209}"/>
              </a:ext>
            </a:extLst>
          </p:cNvPr>
          <p:cNvSpPr>
            <a:spLocks noChangeArrowheads="1"/>
          </p:cNvSpPr>
          <p:nvPr/>
        </p:nvSpPr>
        <p:spPr bwMode="auto">
          <a:xfrm>
            <a:off x="1439442" y="484188"/>
            <a:ext cx="8077200" cy="720725"/>
          </a:xfrm>
          <a:prstGeom prst="rect">
            <a:avLst/>
          </a:prstGeom>
          <a:noFill/>
          <a:ln w="9525">
            <a:noFill/>
            <a:miter lim="800000"/>
            <a:headEnd/>
            <a:tailEnd/>
          </a:ln>
          <a:effectLst/>
        </p:spPr>
        <p:txBody>
          <a:bodyPr anchor="ctr"/>
          <a:lstStyle/>
          <a:p>
            <a:pPr>
              <a:spcBef>
                <a:spcPts val="1500"/>
              </a:spcBef>
              <a:buClr>
                <a:schemeClr val="tx1"/>
              </a:buClr>
              <a:defRPr/>
            </a:pPr>
            <a:r>
              <a:rPr lang="tr-TR" sz="3200" b="1" dirty="0">
                <a:latin typeface="Arial" panose="020B0604020202020204" pitchFamily="34" charset="0"/>
                <a:cs typeface="Arial" panose="020B0604020202020204" pitchFamily="34" charset="0"/>
              </a:rPr>
              <a:t>“Artık Yuvam Daha Sıcak”</a:t>
            </a:r>
            <a:endParaRPr lang="en-US" sz="3200" b="1" dirty="0">
              <a:latin typeface="Arial" panose="020B0604020202020204" pitchFamily="34" charset="0"/>
              <a:cs typeface="Arial" panose="020B0604020202020204" pitchFamily="34" charset="0"/>
            </a:endParaRPr>
          </a:p>
        </p:txBody>
      </p:sp>
      <p:sp>
        <p:nvSpPr>
          <p:cNvPr id="39939" name="Text Box 3">
            <a:extLst>
              <a:ext uri="{FF2B5EF4-FFF2-40B4-BE49-F238E27FC236}">
                <a16:creationId xmlns:a16="http://schemas.microsoft.com/office/drawing/2014/main" id="{D757F6F2-EBA0-49C8-8D55-C5CA12D18A99}"/>
              </a:ext>
            </a:extLst>
          </p:cNvPr>
          <p:cNvSpPr txBox="1">
            <a:spLocks noChangeArrowheads="1"/>
          </p:cNvSpPr>
          <p:nvPr/>
        </p:nvSpPr>
        <p:spPr bwMode="auto">
          <a:xfrm>
            <a:off x="1929062" y="5380830"/>
            <a:ext cx="9058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10000"/>
              </a:spcBef>
            </a:pPr>
            <a:r>
              <a:rPr lang="tr-TR" altLang="tr-TR" sz="2200" dirty="0">
                <a:solidFill>
                  <a:srgbClr val="0000CC"/>
                </a:solidFill>
              </a:rPr>
              <a:t>Yalıtım Uygulaması ile; derece gün başına yakıt tüketimi 27m</a:t>
            </a:r>
            <a:r>
              <a:rPr lang="tr-TR" altLang="tr-TR" sz="2200" baseline="30000" dirty="0">
                <a:solidFill>
                  <a:srgbClr val="0000CC"/>
                </a:solidFill>
              </a:rPr>
              <a:t>3</a:t>
            </a:r>
            <a:r>
              <a:rPr lang="tr-TR" altLang="tr-TR" sz="2200" dirty="0">
                <a:solidFill>
                  <a:srgbClr val="0000CC"/>
                </a:solidFill>
              </a:rPr>
              <a:t>’den 10m</a:t>
            </a:r>
            <a:r>
              <a:rPr lang="tr-TR" altLang="tr-TR" sz="2200" baseline="30000" dirty="0">
                <a:solidFill>
                  <a:srgbClr val="0000CC"/>
                </a:solidFill>
              </a:rPr>
              <a:t>3</a:t>
            </a:r>
            <a:r>
              <a:rPr lang="tr-TR" altLang="tr-TR" sz="2200" dirty="0">
                <a:solidFill>
                  <a:srgbClr val="0000CC"/>
                </a:solidFill>
              </a:rPr>
              <a:t>’e düşmüştür. </a:t>
            </a:r>
            <a:r>
              <a:rPr lang="tr-TR" altLang="tr-TR" sz="2200" dirty="0">
                <a:solidFill>
                  <a:srgbClr val="FF0000"/>
                </a:solidFill>
              </a:rPr>
              <a:t>Sağlanan Enerji Tasarrufu; % 63’dür. </a:t>
            </a:r>
          </a:p>
        </p:txBody>
      </p:sp>
      <p:sp>
        <p:nvSpPr>
          <p:cNvPr id="39940" name="Text Box 4">
            <a:extLst>
              <a:ext uri="{FF2B5EF4-FFF2-40B4-BE49-F238E27FC236}">
                <a16:creationId xmlns:a16="http://schemas.microsoft.com/office/drawing/2014/main" id="{A9EEDE1F-DE03-4C8D-B20F-CB8CF3958A28}"/>
              </a:ext>
            </a:extLst>
          </p:cNvPr>
          <p:cNvSpPr txBox="1">
            <a:spLocks noChangeArrowheads="1"/>
          </p:cNvSpPr>
          <p:nvPr/>
        </p:nvSpPr>
        <p:spPr bwMode="auto">
          <a:xfrm>
            <a:off x="2406651" y="1092201"/>
            <a:ext cx="8426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pPr>
            <a:r>
              <a:rPr lang="tr-TR" altLang="tr-TR" sz="2200" dirty="0">
                <a:solidFill>
                  <a:srgbClr val="FF0000"/>
                </a:solidFill>
                <a:latin typeface="Tahoma" panose="020B0604030504040204" pitchFamily="34" charset="0"/>
              </a:rPr>
              <a:t>İZODER ve E.I.E.I işbirliği: 50.Yıl Yetiştirme Yurdu Projesi</a:t>
            </a:r>
            <a:endParaRPr lang="tr-TR" altLang="tr-TR" sz="2200" dirty="0">
              <a:solidFill>
                <a:srgbClr val="0000CC"/>
              </a:solidFill>
              <a:latin typeface="Tahoma" panose="020B0604030504040204" pitchFamily="34" charset="0"/>
            </a:endParaRPr>
          </a:p>
        </p:txBody>
      </p:sp>
      <p:pic>
        <p:nvPicPr>
          <p:cNvPr id="39941" name="Picture 5">
            <a:extLst>
              <a:ext uri="{FF2B5EF4-FFF2-40B4-BE49-F238E27FC236}">
                <a16:creationId xmlns:a16="http://schemas.microsoft.com/office/drawing/2014/main" id="{40F005A4-BF98-4457-9158-7F6F81AFD6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957" t="16557" r="6902" b="12587"/>
          <a:stretch>
            <a:fillRect/>
          </a:stretch>
        </p:blipFill>
        <p:spPr bwMode="auto">
          <a:xfrm>
            <a:off x="2944811" y="1368427"/>
            <a:ext cx="6840538"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134DC21C-3EF3-418F-AD59-BCFB135520D1}"/>
              </a:ext>
            </a:extLst>
          </p:cNvPr>
          <p:cNvSpPr>
            <a:spLocks noChangeArrowheads="1"/>
          </p:cNvSpPr>
          <p:nvPr/>
        </p:nvSpPr>
        <p:spPr bwMode="auto">
          <a:xfrm>
            <a:off x="1423011" y="584201"/>
            <a:ext cx="8077200" cy="779462"/>
          </a:xfrm>
          <a:prstGeom prst="rect">
            <a:avLst/>
          </a:prstGeom>
          <a:noFill/>
          <a:ln w="9525">
            <a:noFill/>
            <a:miter lim="800000"/>
            <a:headEnd/>
            <a:tailEnd/>
          </a:ln>
          <a:effectLst/>
        </p:spPr>
        <p:txBody>
          <a:bodyPr anchor="ctr"/>
          <a:lstStyle/>
          <a:p>
            <a:pPr>
              <a:spcBef>
                <a:spcPts val="1500"/>
              </a:spcBef>
              <a:buClr>
                <a:schemeClr val="tx1"/>
              </a:buClr>
              <a:defRPr/>
            </a:pPr>
            <a:r>
              <a:rPr lang="tr-TR" sz="3200" b="1" dirty="0">
                <a:latin typeface="Arial" panose="020B0604020202020204" pitchFamily="34" charset="0"/>
                <a:cs typeface="Arial" panose="020B0604020202020204" pitchFamily="34" charset="0"/>
              </a:rPr>
              <a:t>“Artık Yuvam Daha Sıcak”</a:t>
            </a:r>
            <a:endParaRPr lang="en-US" sz="3200" b="1" dirty="0">
              <a:latin typeface="Arial" panose="020B0604020202020204" pitchFamily="34" charset="0"/>
              <a:cs typeface="Arial" panose="020B0604020202020204" pitchFamily="34" charset="0"/>
            </a:endParaRPr>
          </a:p>
        </p:txBody>
      </p:sp>
      <p:sp>
        <p:nvSpPr>
          <p:cNvPr id="41987" name="Text Box 4">
            <a:extLst>
              <a:ext uri="{FF2B5EF4-FFF2-40B4-BE49-F238E27FC236}">
                <a16:creationId xmlns:a16="http://schemas.microsoft.com/office/drawing/2014/main" id="{A2EDD258-7A2A-478B-B913-58C4FEB8BD04}"/>
              </a:ext>
            </a:extLst>
          </p:cNvPr>
          <p:cNvSpPr txBox="1">
            <a:spLocks noChangeArrowheads="1"/>
          </p:cNvSpPr>
          <p:nvPr/>
        </p:nvSpPr>
        <p:spPr bwMode="auto">
          <a:xfrm>
            <a:off x="2408238" y="1370013"/>
            <a:ext cx="8426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pPr>
            <a:r>
              <a:rPr lang="tr-TR" altLang="tr-TR" sz="2200">
                <a:solidFill>
                  <a:srgbClr val="FF0000"/>
                </a:solidFill>
                <a:latin typeface="Tahoma" panose="020B0604030504040204" pitchFamily="34" charset="0"/>
              </a:rPr>
              <a:t>İZODER ve E.I.E.I işbirliği: 50.Yıl Yetiştirme Yurdu Projesi</a:t>
            </a:r>
            <a:endParaRPr lang="tr-TR" altLang="tr-TR" sz="2200">
              <a:solidFill>
                <a:srgbClr val="0000CC"/>
              </a:solidFill>
              <a:latin typeface="Tahoma" panose="020B0604030504040204" pitchFamily="34" charset="0"/>
            </a:endParaRPr>
          </a:p>
        </p:txBody>
      </p:sp>
      <p:sp>
        <p:nvSpPr>
          <p:cNvPr id="41988" name="Text Box 6">
            <a:extLst>
              <a:ext uri="{FF2B5EF4-FFF2-40B4-BE49-F238E27FC236}">
                <a16:creationId xmlns:a16="http://schemas.microsoft.com/office/drawing/2014/main" id="{67503800-34C9-45D7-AA99-6BF3A7AEB65C}"/>
              </a:ext>
            </a:extLst>
          </p:cNvPr>
          <p:cNvSpPr txBox="1">
            <a:spLocks noChangeArrowheads="1"/>
          </p:cNvSpPr>
          <p:nvPr/>
        </p:nvSpPr>
        <p:spPr bwMode="auto">
          <a:xfrm>
            <a:off x="1423011" y="4689475"/>
            <a:ext cx="93459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tr-TR" altLang="tr-TR" sz="2400" dirty="0">
                <a:solidFill>
                  <a:schemeClr val="tx1"/>
                </a:solidFill>
                <a:latin typeface="Tahoma" panose="020B0604030504040204" pitchFamily="34" charset="0"/>
              </a:rPr>
              <a:t>Yalıtımın geri ödeme süresi </a:t>
            </a:r>
            <a:r>
              <a:rPr lang="tr-TR" altLang="tr-TR" sz="2400" dirty="0">
                <a:solidFill>
                  <a:srgbClr val="6600FF"/>
                </a:solidFill>
                <a:latin typeface="Tahoma" panose="020B0604030504040204" pitchFamily="34" charset="0"/>
              </a:rPr>
              <a:t>3,7 yıl</a:t>
            </a:r>
            <a:r>
              <a:rPr lang="tr-TR" altLang="tr-TR" sz="2400" dirty="0">
                <a:solidFill>
                  <a:schemeClr val="tx1"/>
                </a:solidFill>
                <a:latin typeface="Tahoma" panose="020B0604030504040204" pitchFamily="34" charset="0"/>
              </a:rPr>
              <a:t> olarak tespit edilmiştir. Genel olarak binalarda yapılan yalıtım uygulamalarının geri ödeme süreleri 2-5 yıl arasında değişmektedir. </a:t>
            </a:r>
            <a:r>
              <a:rPr lang="tr-TR" altLang="tr-TR" sz="2400" dirty="0" err="1">
                <a:solidFill>
                  <a:schemeClr val="tx1"/>
                </a:solidFill>
                <a:latin typeface="Tahoma" panose="020B0604030504040204" pitchFamily="34" charset="0"/>
              </a:rPr>
              <a:t>Tesisatlarda</a:t>
            </a:r>
            <a:r>
              <a:rPr lang="tr-TR" altLang="tr-TR" sz="2400" dirty="0">
                <a:solidFill>
                  <a:schemeClr val="tx1"/>
                </a:solidFill>
                <a:latin typeface="Tahoma" panose="020B0604030504040204" pitchFamily="34" charset="0"/>
              </a:rPr>
              <a:t> ise bu süre 1 yılın altına kadar inmektedir.</a:t>
            </a:r>
          </a:p>
        </p:txBody>
      </p:sp>
      <p:pic>
        <p:nvPicPr>
          <p:cNvPr id="41989" name="Picture 7" descr="Yalıtım yapılmadan önce">
            <a:extLst>
              <a:ext uri="{FF2B5EF4-FFF2-40B4-BE49-F238E27FC236}">
                <a16:creationId xmlns:a16="http://schemas.microsoft.com/office/drawing/2014/main" id="{F4B5FC71-AE44-45B3-B40E-031862872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84" b="8376"/>
          <a:stretch>
            <a:fillRect/>
          </a:stretch>
        </p:blipFill>
        <p:spPr bwMode="auto">
          <a:xfrm>
            <a:off x="2566988" y="2060575"/>
            <a:ext cx="38163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Yalıtım yapıldıktan sonra">
            <a:extLst>
              <a:ext uri="{FF2B5EF4-FFF2-40B4-BE49-F238E27FC236}">
                <a16:creationId xmlns:a16="http://schemas.microsoft.com/office/drawing/2014/main" id="{4F9AD4FE-2A47-4121-8E1E-6777D871D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77" t="3378" r="2533" b="3889"/>
          <a:stretch>
            <a:fillRect/>
          </a:stretch>
        </p:blipFill>
        <p:spPr bwMode="auto">
          <a:xfrm>
            <a:off x="6527800" y="2060575"/>
            <a:ext cx="381635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9">
            <a:extLst>
              <a:ext uri="{FF2B5EF4-FFF2-40B4-BE49-F238E27FC236}">
                <a16:creationId xmlns:a16="http://schemas.microsoft.com/office/drawing/2014/main" id="{580C20C7-69CA-466E-87AA-6679E94980CC}"/>
              </a:ext>
            </a:extLst>
          </p:cNvPr>
          <p:cNvSpPr txBox="1">
            <a:spLocks noChangeArrowheads="1"/>
          </p:cNvSpPr>
          <p:nvPr/>
        </p:nvSpPr>
        <p:spPr bwMode="auto">
          <a:xfrm>
            <a:off x="3359151" y="4365625"/>
            <a:ext cx="28813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pPr>
            <a:r>
              <a:rPr lang="tr-TR" altLang="tr-TR" sz="2200">
                <a:solidFill>
                  <a:srgbClr val="0000CC"/>
                </a:solidFill>
                <a:latin typeface="Tahoma" panose="020B0604030504040204" pitchFamily="34" charset="0"/>
              </a:rPr>
              <a:t>Yalıtım Öncesi</a:t>
            </a:r>
          </a:p>
        </p:txBody>
      </p:sp>
      <p:sp>
        <p:nvSpPr>
          <p:cNvPr id="41992" name="Text Box 10">
            <a:extLst>
              <a:ext uri="{FF2B5EF4-FFF2-40B4-BE49-F238E27FC236}">
                <a16:creationId xmlns:a16="http://schemas.microsoft.com/office/drawing/2014/main" id="{405534ED-778C-405E-92AF-0E82C471BB56}"/>
              </a:ext>
            </a:extLst>
          </p:cNvPr>
          <p:cNvSpPr txBox="1">
            <a:spLocks noChangeArrowheads="1"/>
          </p:cNvSpPr>
          <p:nvPr/>
        </p:nvSpPr>
        <p:spPr bwMode="auto">
          <a:xfrm>
            <a:off x="7535864" y="4365625"/>
            <a:ext cx="28082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50000"/>
              </a:spcBef>
            </a:pPr>
            <a:r>
              <a:rPr lang="tr-TR" altLang="tr-TR" sz="2200">
                <a:solidFill>
                  <a:srgbClr val="FF3300"/>
                </a:solidFill>
                <a:latin typeface="Tahoma" panose="020B0604030504040204" pitchFamily="34" charset="0"/>
              </a:rPr>
              <a:t>Yalıtım Sonrası</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15" name="Picture 7">
            <a:extLst>
              <a:ext uri="{FF2B5EF4-FFF2-40B4-BE49-F238E27FC236}">
                <a16:creationId xmlns:a16="http://schemas.microsoft.com/office/drawing/2014/main" id="{1C7DB80F-8035-4CA4-8813-9AF807F02836}"/>
              </a:ext>
            </a:extLst>
          </p:cNvPr>
          <p:cNvPicPr>
            <a:picLocks noChangeAspect="1" noChangeArrowheads="1"/>
          </p:cNvPicPr>
          <p:nvPr/>
        </p:nvPicPr>
        <p:blipFill>
          <a:blip r:embed="rId2">
            <a:clrChange>
              <a:clrFrom>
                <a:srgbClr val="D4D0C8"/>
              </a:clrFrom>
              <a:clrTo>
                <a:srgbClr val="D4D0C8">
                  <a:alpha val="0"/>
                </a:srgbClr>
              </a:clrTo>
            </a:clrChange>
            <a:extLst>
              <a:ext uri="{28A0092B-C50C-407E-A947-70E740481C1C}">
                <a14:useLocalDpi xmlns:a14="http://schemas.microsoft.com/office/drawing/2010/main" val="0"/>
              </a:ext>
            </a:extLst>
          </a:blip>
          <a:srcRect l="30013" t="9810" r="27519" b="10742"/>
          <a:stretch>
            <a:fillRect/>
          </a:stretch>
        </p:blipFill>
        <p:spPr bwMode="auto">
          <a:xfrm>
            <a:off x="3778250" y="1449389"/>
            <a:ext cx="3613150" cy="461168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Text Box 9">
            <a:extLst>
              <a:ext uri="{FF2B5EF4-FFF2-40B4-BE49-F238E27FC236}">
                <a16:creationId xmlns:a16="http://schemas.microsoft.com/office/drawing/2014/main" id="{0A7531C4-CBED-468F-B598-2A8A0B959A76}"/>
              </a:ext>
            </a:extLst>
          </p:cNvPr>
          <p:cNvSpPr txBox="1">
            <a:spLocks noChangeArrowheads="1"/>
          </p:cNvSpPr>
          <p:nvPr/>
        </p:nvSpPr>
        <p:spPr bwMode="auto">
          <a:xfrm>
            <a:off x="1531143" y="833684"/>
            <a:ext cx="9129713"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0000"/>
              </a:lnSpc>
              <a:spcBef>
                <a:spcPct val="50000"/>
              </a:spcBef>
              <a:buClrTx/>
              <a:buFontTx/>
              <a:buNone/>
            </a:pPr>
            <a:r>
              <a:rPr lang="tr-TR" altLang="en-US" sz="3200" b="1" dirty="0">
                <a:solidFill>
                  <a:schemeClr val="tx1"/>
                </a:solidFill>
                <a:cs typeface="Arial" panose="020B0604020202020204" pitchFamily="34" charset="0"/>
              </a:rPr>
              <a:t>ENERJİ KİMLİK BELGESİ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500"/>
                                  </p:stCondLst>
                                  <p:childTnLst>
                                    <p:set>
                                      <p:cBhvr>
                                        <p:cTn id="6" dur="1" fill="hold">
                                          <p:stCondLst>
                                            <p:cond delay="0"/>
                                          </p:stCondLst>
                                        </p:cTn>
                                        <p:tgtEl>
                                          <p:spTgt spid="1143815"/>
                                        </p:tgtEl>
                                        <p:attrNameLst>
                                          <p:attrName>style.visibility</p:attrName>
                                        </p:attrNameLst>
                                      </p:cBhvr>
                                      <p:to>
                                        <p:strVal val="visible"/>
                                      </p:to>
                                    </p:set>
                                    <p:anim calcmode="lin" valueType="num">
                                      <p:cBhvr additive="base">
                                        <p:cTn id="7" dur="500" fill="hold"/>
                                        <p:tgtEl>
                                          <p:spTgt spid="1143815"/>
                                        </p:tgtEl>
                                        <p:attrNameLst>
                                          <p:attrName>ppt_x</p:attrName>
                                        </p:attrNameLst>
                                      </p:cBhvr>
                                      <p:tavLst>
                                        <p:tav tm="0">
                                          <p:val>
                                            <p:strVal val="#ppt_x"/>
                                          </p:val>
                                        </p:tav>
                                        <p:tav tm="100000">
                                          <p:val>
                                            <p:strVal val="#ppt_x"/>
                                          </p:val>
                                        </p:tav>
                                      </p:tavLst>
                                    </p:anim>
                                    <p:anim calcmode="lin" valueType="num">
                                      <p:cBhvr additive="base">
                                        <p:cTn id="8" dur="500" fill="hold"/>
                                        <p:tgtEl>
                                          <p:spTgt spid="11438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6" descr="boaz5">
            <a:extLst>
              <a:ext uri="{FF2B5EF4-FFF2-40B4-BE49-F238E27FC236}">
                <a16:creationId xmlns:a16="http://schemas.microsoft.com/office/drawing/2014/main" id="{B53EF3BD-585D-4C6C-A591-4DA28293D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023" y="1031724"/>
            <a:ext cx="8890287" cy="507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7">
            <a:extLst>
              <a:ext uri="{FF2B5EF4-FFF2-40B4-BE49-F238E27FC236}">
                <a16:creationId xmlns:a16="http://schemas.microsoft.com/office/drawing/2014/main" id="{826F27B8-B8C7-4644-8494-9861F910EA30}"/>
              </a:ext>
            </a:extLst>
          </p:cNvPr>
          <p:cNvSpPr>
            <a:spLocks noGrp="1" noChangeArrowheads="1"/>
          </p:cNvSpPr>
          <p:nvPr>
            <p:ph type="title"/>
          </p:nvPr>
        </p:nvSpPr>
        <p:spPr>
          <a:xfrm>
            <a:off x="2258861" y="1311275"/>
            <a:ext cx="7273925" cy="669925"/>
          </a:xfrm>
        </p:spPr>
        <p:txBody>
          <a:bodyPr>
            <a:normAutofit/>
          </a:bodyPr>
          <a:lstStyle/>
          <a:p>
            <a:pPr algn="ctr" eaLnBrk="1" hangingPunct="1"/>
            <a:r>
              <a:rPr lang="tr-TR" altLang="en-US" sz="3200" b="1" dirty="0">
                <a:solidFill>
                  <a:schemeClr val="bg1"/>
                </a:solidFill>
                <a:latin typeface="Arial" panose="020B0604020202020204" pitchFamily="34" charset="0"/>
                <a:cs typeface="Arial" panose="020B0604020202020204" pitchFamily="34" charset="0"/>
              </a:rPr>
              <a:t>TEŞEKKÜRLER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gdas02">
            <a:extLst>
              <a:ext uri="{FF2B5EF4-FFF2-40B4-BE49-F238E27FC236}">
                <a16:creationId xmlns:a16="http://schemas.microsoft.com/office/drawing/2014/main" id="{518E9E2C-3266-4300-8808-C94398BAAE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9964" y="1844676"/>
            <a:ext cx="34258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72E0555E-AFC4-4556-AE4E-B3A7F5F9D218}"/>
              </a:ext>
            </a:extLst>
          </p:cNvPr>
          <p:cNvSpPr txBox="1">
            <a:spLocks noChangeArrowheads="1"/>
          </p:cNvSpPr>
          <p:nvPr/>
        </p:nvSpPr>
        <p:spPr bwMode="auto">
          <a:xfrm>
            <a:off x="1469948" y="5154614"/>
            <a:ext cx="9703506"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85000"/>
              </a:lnSpc>
              <a:spcBef>
                <a:spcPct val="50000"/>
              </a:spcBef>
              <a:buClrTx/>
              <a:buFontTx/>
              <a:buNone/>
            </a:pPr>
            <a:r>
              <a:rPr lang="tr-TR" altLang="tr-TR" sz="2400" dirty="0"/>
              <a:t>Konfor koşullarının sürdürülmesi için kışın kaybedilen enerji miktarı kadar ortama enerji aktarılması, yazın ise kazanılan enerjinin ortamdan atılması gereklidir.</a:t>
            </a:r>
          </a:p>
        </p:txBody>
      </p:sp>
      <p:grpSp>
        <p:nvGrpSpPr>
          <p:cNvPr id="12292" name="Group 4">
            <a:extLst>
              <a:ext uri="{FF2B5EF4-FFF2-40B4-BE49-F238E27FC236}">
                <a16:creationId xmlns:a16="http://schemas.microsoft.com/office/drawing/2014/main" id="{C66B29E5-A9D4-4EDF-A7A6-179AA3607330}"/>
              </a:ext>
            </a:extLst>
          </p:cNvPr>
          <p:cNvGrpSpPr>
            <a:grpSpLocks/>
          </p:cNvGrpSpPr>
          <p:nvPr/>
        </p:nvGrpSpPr>
        <p:grpSpPr bwMode="auto">
          <a:xfrm>
            <a:off x="5561014" y="981076"/>
            <a:ext cx="4935537" cy="4117975"/>
            <a:chOff x="2772" y="1154"/>
            <a:chExt cx="3109" cy="2594"/>
          </a:xfrm>
        </p:grpSpPr>
        <p:sp>
          <p:nvSpPr>
            <p:cNvPr id="12295" name="AutoShape 5">
              <a:extLst>
                <a:ext uri="{FF2B5EF4-FFF2-40B4-BE49-F238E27FC236}">
                  <a16:creationId xmlns:a16="http://schemas.microsoft.com/office/drawing/2014/main" id="{A8152DDE-89C3-4BDD-B64D-7462468DB276}"/>
                </a:ext>
              </a:extLst>
            </p:cNvPr>
            <p:cNvSpPr>
              <a:spLocks noChangeAspect="1" noChangeArrowheads="1" noTextEdit="1"/>
            </p:cNvSpPr>
            <p:nvPr/>
          </p:nvSpPr>
          <p:spPr bwMode="auto">
            <a:xfrm>
              <a:off x="3061" y="1154"/>
              <a:ext cx="2586" cy="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grpSp>
          <p:nvGrpSpPr>
            <p:cNvPr id="12296" name="Group 6">
              <a:extLst>
                <a:ext uri="{FF2B5EF4-FFF2-40B4-BE49-F238E27FC236}">
                  <a16:creationId xmlns:a16="http://schemas.microsoft.com/office/drawing/2014/main" id="{7FA5B509-ECA9-4B7F-A28C-E82D4FA86356}"/>
                </a:ext>
              </a:extLst>
            </p:cNvPr>
            <p:cNvGrpSpPr>
              <a:grpSpLocks/>
            </p:cNvGrpSpPr>
            <p:nvPr/>
          </p:nvGrpSpPr>
          <p:grpSpPr bwMode="auto">
            <a:xfrm>
              <a:off x="2812" y="1404"/>
              <a:ext cx="2868" cy="2337"/>
              <a:chOff x="2812" y="1404"/>
              <a:chExt cx="2868" cy="2337"/>
            </a:xfrm>
          </p:grpSpPr>
          <p:pic>
            <p:nvPicPr>
              <p:cNvPr id="12354" name="Picture 7">
                <a:extLst>
                  <a:ext uri="{FF2B5EF4-FFF2-40B4-BE49-F238E27FC236}">
                    <a16:creationId xmlns:a16="http://schemas.microsoft.com/office/drawing/2014/main" id="{326D5261-2D56-4D5F-8EDC-265314B0C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 y="1404"/>
                <a:ext cx="2868" cy="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5" name="Picture 8">
                <a:extLst>
                  <a:ext uri="{FF2B5EF4-FFF2-40B4-BE49-F238E27FC236}">
                    <a16:creationId xmlns:a16="http://schemas.microsoft.com/office/drawing/2014/main" id="{77EAA510-0E0A-43D5-9410-1019A0538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 y="1404"/>
                <a:ext cx="2868" cy="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7" name="Rectangle 9">
              <a:extLst>
                <a:ext uri="{FF2B5EF4-FFF2-40B4-BE49-F238E27FC236}">
                  <a16:creationId xmlns:a16="http://schemas.microsoft.com/office/drawing/2014/main" id="{CCD7ADBF-4832-4E8E-87A0-926C9CC7EB5A}"/>
                </a:ext>
              </a:extLst>
            </p:cNvPr>
            <p:cNvSpPr>
              <a:spLocks noChangeArrowheads="1"/>
            </p:cNvSpPr>
            <p:nvPr/>
          </p:nvSpPr>
          <p:spPr bwMode="auto">
            <a:xfrm>
              <a:off x="4549" y="1686"/>
              <a:ext cx="889" cy="18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298" name="Rectangle 10">
              <a:extLst>
                <a:ext uri="{FF2B5EF4-FFF2-40B4-BE49-F238E27FC236}">
                  <a16:creationId xmlns:a16="http://schemas.microsoft.com/office/drawing/2014/main" id="{2B70F17B-BE08-4E6B-BFCB-03E3C352ED73}"/>
                </a:ext>
              </a:extLst>
            </p:cNvPr>
            <p:cNvSpPr>
              <a:spLocks noChangeArrowheads="1"/>
            </p:cNvSpPr>
            <p:nvPr/>
          </p:nvSpPr>
          <p:spPr bwMode="auto">
            <a:xfrm>
              <a:off x="4602" y="1712"/>
              <a:ext cx="6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Radyatörler</a:t>
              </a:r>
              <a:endParaRPr lang="tr-TR" altLang="tr-TR" sz="1800">
                <a:solidFill>
                  <a:schemeClr val="tx1"/>
                </a:solidFill>
                <a:latin typeface="Tahoma" panose="020B0604030504040204" pitchFamily="34" charset="0"/>
              </a:endParaRPr>
            </a:p>
          </p:txBody>
        </p:sp>
        <p:sp>
          <p:nvSpPr>
            <p:cNvPr id="12299" name="Rectangle 11">
              <a:extLst>
                <a:ext uri="{FF2B5EF4-FFF2-40B4-BE49-F238E27FC236}">
                  <a16:creationId xmlns:a16="http://schemas.microsoft.com/office/drawing/2014/main" id="{CC224E59-D27B-484A-9457-8CDF55D700CE}"/>
                </a:ext>
              </a:extLst>
            </p:cNvPr>
            <p:cNvSpPr>
              <a:spLocks noChangeArrowheads="1"/>
            </p:cNvSpPr>
            <p:nvPr/>
          </p:nvSpPr>
          <p:spPr bwMode="auto">
            <a:xfrm>
              <a:off x="5195" y="2938"/>
              <a:ext cx="646" cy="32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00" name="Rectangle 12">
              <a:extLst>
                <a:ext uri="{FF2B5EF4-FFF2-40B4-BE49-F238E27FC236}">
                  <a16:creationId xmlns:a16="http://schemas.microsoft.com/office/drawing/2014/main" id="{42B2C11E-9949-4FD9-929C-EB2438A569EB}"/>
                </a:ext>
              </a:extLst>
            </p:cNvPr>
            <p:cNvSpPr>
              <a:spLocks noChangeArrowheads="1"/>
            </p:cNvSpPr>
            <p:nvPr/>
          </p:nvSpPr>
          <p:spPr bwMode="auto">
            <a:xfrm>
              <a:off x="5247" y="2964"/>
              <a:ext cx="39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Dönüş </a:t>
              </a:r>
              <a:endParaRPr lang="tr-TR" altLang="tr-TR" sz="1800">
                <a:solidFill>
                  <a:schemeClr val="tx1"/>
                </a:solidFill>
                <a:latin typeface="Tahoma" panose="020B0604030504040204" pitchFamily="34" charset="0"/>
              </a:endParaRPr>
            </a:p>
          </p:txBody>
        </p:sp>
        <p:sp>
          <p:nvSpPr>
            <p:cNvPr id="12301" name="Rectangle 13">
              <a:extLst>
                <a:ext uri="{FF2B5EF4-FFF2-40B4-BE49-F238E27FC236}">
                  <a16:creationId xmlns:a16="http://schemas.microsoft.com/office/drawing/2014/main" id="{123574CF-2D68-4FAE-AB49-942941C81530}"/>
                </a:ext>
              </a:extLst>
            </p:cNvPr>
            <p:cNvSpPr>
              <a:spLocks noChangeArrowheads="1"/>
            </p:cNvSpPr>
            <p:nvPr/>
          </p:nvSpPr>
          <p:spPr bwMode="auto">
            <a:xfrm>
              <a:off x="5247" y="3102"/>
              <a:ext cx="2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hattı</a:t>
              </a:r>
              <a:endParaRPr lang="tr-TR" altLang="tr-TR" sz="1800">
                <a:solidFill>
                  <a:schemeClr val="tx1"/>
                </a:solidFill>
                <a:latin typeface="Tahoma" panose="020B0604030504040204" pitchFamily="34" charset="0"/>
              </a:endParaRPr>
            </a:p>
          </p:txBody>
        </p:sp>
        <p:sp>
          <p:nvSpPr>
            <p:cNvPr id="12302" name="Rectangle 14">
              <a:extLst>
                <a:ext uri="{FF2B5EF4-FFF2-40B4-BE49-F238E27FC236}">
                  <a16:creationId xmlns:a16="http://schemas.microsoft.com/office/drawing/2014/main" id="{7762B42A-8259-4B32-BB39-05745A5C8C7F}"/>
                </a:ext>
              </a:extLst>
            </p:cNvPr>
            <p:cNvSpPr>
              <a:spLocks noChangeArrowheads="1"/>
            </p:cNvSpPr>
            <p:nvPr/>
          </p:nvSpPr>
          <p:spPr bwMode="auto">
            <a:xfrm>
              <a:off x="3337" y="2305"/>
              <a:ext cx="808" cy="18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03" name="Rectangle 15">
              <a:extLst>
                <a:ext uri="{FF2B5EF4-FFF2-40B4-BE49-F238E27FC236}">
                  <a16:creationId xmlns:a16="http://schemas.microsoft.com/office/drawing/2014/main" id="{256F39A7-31BD-4CFD-982E-C324EF7DC0D1}"/>
                </a:ext>
              </a:extLst>
            </p:cNvPr>
            <p:cNvSpPr>
              <a:spLocks noChangeArrowheads="1"/>
            </p:cNvSpPr>
            <p:nvPr/>
          </p:nvSpPr>
          <p:spPr bwMode="auto">
            <a:xfrm>
              <a:off x="3389" y="2331"/>
              <a:ext cx="58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Gidiş hattı</a:t>
              </a:r>
              <a:endParaRPr lang="tr-TR" altLang="tr-TR" sz="1800">
                <a:solidFill>
                  <a:schemeClr val="tx1"/>
                </a:solidFill>
                <a:latin typeface="Tahoma" panose="020B0604030504040204" pitchFamily="34" charset="0"/>
              </a:endParaRPr>
            </a:p>
          </p:txBody>
        </p:sp>
        <p:sp>
          <p:nvSpPr>
            <p:cNvPr id="12304" name="Rectangle 16">
              <a:extLst>
                <a:ext uri="{FF2B5EF4-FFF2-40B4-BE49-F238E27FC236}">
                  <a16:creationId xmlns:a16="http://schemas.microsoft.com/office/drawing/2014/main" id="{E2815026-6A17-4694-B250-C755E6834CFB}"/>
                </a:ext>
              </a:extLst>
            </p:cNvPr>
            <p:cNvSpPr>
              <a:spLocks noChangeArrowheads="1"/>
            </p:cNvSpPr>
            <p:nvPr/>
          </p:nvSpPr>
          <p:spPr bwMode="auto">
            <a:xfrm>
              <a:off x="4589" y="2971"/>
              <a:ext cx="485" cy="18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05" name="Rectangle 17">
              <a:extLst>
                <a:ext uri="{FF2B5EF4-FFF2-40B4-BE49-F238E27FC236}">
                  <a16:creationId xmlns:a16="http://schemas.microsoft.com/office/drawing/2014/main" id="{D023889E-0898-4EDF-9B52-D669175F3B3A}"/>
                </a:ext>
              </a:extLst>
            </p:cNvPr>
            <p:cNvSpPr>
              <a:spLocks noChangeArrowheads="1"/>
            </p:cNvSpPr>
            <p:nvPr/>
          </p:nvSpPr>
          <p:spPr bwMode="auto">
            <a:xfrm>
              <a:off x="4641" y="2998"/>
              <a:ext cx="3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Kazan</a:t>
              </a:r>
              <a:endParaRPr lang="tr-TR" altLang="tr-TR" sz="1800">
                <a:solidFill>
                  <a:schemeClr val="tx1"/>
                </a:solidFill>
                <a:latin typeface="Tahoma" panose="020B0604030504040204" pitchFamily="34" charset="0"/>
              </a:endParaRPr>
            </a:p>
          </p:txBody>
        </p:sp>
        <p:sp>
          <p:nvSpPr>
            <p:cNvPr id="12306" name="Rectangle 18">
              <a:extLst>
                <a:ext uri="{FF2B5EF4-FFF2-40B4-BE49-F238E27FC236}">
                  <a16:creationId xmlns:a16="http://schemas.microsoft.com/office/drawing/2014/main" id="{D23B6334-C17E-46C9-B4A9-B5278FE675DC}"/>
                </a:ext>
              </a:extLst>
            </p:cNvPr>
            <p:cNvSpPr>
              <a:spLocks noChangeArrowheads="1"/>
            </p:cNvSpPr>
            <p:nvPr/>
          </p:nvSpPr>
          <p:spPr bwMode="auto">
            <a:xfrm>
              <a:off x="3095" y="2656"/>
              <a:ext cx="363" cy="32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07" name="Rectangle 19">
              <a:extLst>
                <a:ext uri="{FF2B5EF4-FFF2-40B4-BE49-F238E27FC236}">
                  <a16:creationId xmlns:a16="http://schemas.microsoft.com/office/drawing/2014/main" id="{458802D0-B22A-4A58-8182-9F0FBA74C839}"/>
                </a:ext>
              </a:extLst>
            </p:cNvPr>
            <p:cNvSpPr>
              <a:spLocks noChangeArrowheads="1"/>
            </p:cNvSpPr>
            <p:nvPr/>
          </p:nvSpPr>
          <p:spPr bwMode="auto">
            <a:xfrm>
              <a:off x="4533" y="2583"/>
              <a:ext cx="484" cy="32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08" name="Rectangle 20">
              <a:extLst>
                <a:ext uri="{FF2B5EF4-FFF2-40B4-BE49-F238E27FC236}">
                  <a16:creationId xmlns:a16="http://schemas.microsoft.com/office/drawing/2014/main" id="{C0DB4CF0-B2C3-4135-84DD-24C85C22314E}"/>
                </a:ext>
              </a:extLst>
            </p:cNvPr>
            <p:cNvSpPr>
              <a:spLocks noChangeArrowheads="1"/>
            </p:cNvSpPr>
            <p:nvPr/>
          </p:nvSpPr>
          <p:spPr bwMode="auto">
            <a:xfrm>
              <a:off x="4585" y="2609"/>
              <a:ext cx="39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Genle. </a:t>
              </a:r>
              <a:endParaRPr lang="tr-TR" altLang="tr-TR" sz="1800">
                <a:solidFill>
                  <a:schemeClr val="tx1"/>
                </a:solidFill>
                <a:latin typeface="Tahoma" panose="020B0604030504040204" pitchFamily="34" charset="0"/>
              </a:endParaRPr>
            </a:p>
          </p:txBody>
        </p:sp>
        <p:sp>
          <p:nvSpPr>
            <p:cNvPr id="12309" name="Rectangle 21">
              <a:extLst>
                <a:ext uri="{FF2B5EF4-FFF2-40B4-BE49-F238E27FC236}">
                  <a16:creationId xmlns:a16="http://schemas.microsoft.com/office/drawing/2014/main" id="{D9B9408C-DF73-4735-A129-8CA5CA23163C}"/>
                </a:ext>
              </a:extLst>
            </p:cNvPr>
            <p:cNvSpPr>
              <a:spLocks noChangeArrowheads="1"/>
            </p:cNvSpPr>
            <p:nvPr/>
          </p:nvSpPr>
          <p:spPr bwMode="auto">
            <a:xfrm>
              <a:off x="4585" y="2746"/>
              <a:ext cx="3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Tankı</a:t>
              </a:r>
              <a:endParaRPr lang="tr-TR" altLang="tr-TR" sz="1800">
                <a:solidFill>
                  <a:schemeClr val="tx1"/>
                </a:solidFill>
                <a:latin typeface="Tahoma" panose="020B0604030504040204" pitchFamily="34" charset="0"/>
              </a:endParaRPr>
            </a:p>
          </p:txBody>
        </p:sp>
        <p:sp>
          <p:nvSpPr>
            <p:cNvPr id="12310" name="Rectangle 22">
              <a:extLst>
                <a:ext uri="{FF2B5EF4-FFF2-40B4-BE49-F238E27FC236}">
                  <a16:creationId xmlns:a16="http://schemas.microsoft.com/office/drawing/2014/main" id="{AD3D4C58-CE1A-41CE-81C7-CE525EBB0F26}"/>
                </a:ext>
              </a:extLst>
            </p:cNvPr>
            <p:cNvSpPr>
              <a:spLocks noChangeArrowheads="1"/>
            </p:cNvSpPr>
            <p:nvPr/>
          </p:nvSpPr>
          <p:spPr bwMode="auto">
            <a:xfrm>
              <a:off x="2772" y="2938"/>
              <a:ext cx="323" cy="24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11" name="Rectangle 23">
              <a:extLst>
                <a:ext uri="{FF2B5EF4-FFF2-40B4-BE49-F238E27FC236}">
                  <a16:creationId xmlns:a16="http://schemas.microsoft.com/office/drawing/2014/main" id="{9F953FD8-E553-4717-A1EA-8F6E8FA7C4B2}"/>
                </a:ext>
              </a:extLst>
            </p:cNvPr>
            <p:cNvSpPr>
              <a:spLocks noChangeArrowheads="1"/>
            </p:cNvSpPr>
            <p:nvPr/>
          </p:nvSpPr>
          <p:spPr bwMode="auto">
            <a:xfrm>
              <a:off x="5195" y="2292"/>
              <a:ext cx="686" cy="20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12" name="Rectangle 24">
              <a:extLst>
                <a:ext uri="{FF2B5EF4-FFF2-40B4-BE49-F238E27FC236}">
                  <a16:creationId xmlns:a16="http://schemas.microsoft.com/office/drawing/2014/main" id="{D8F663CB-E22B-4622-BD03-A1D709A62ACD}"/>
                </a:ext>
              </a:extLst>
            </p:cNvPr>
            <p:cNvSpPr>
              <a:spLocks noChangeArrowheads="1"/>
            </p:cNvSpPr>
            <p:nvPr/>
          </p:nvSpPr>
          <p:spPr bwMode="auto">
            <a:xfrm>
              <a:off x="4624" y="3299"/>
              <a:ext cx="459" cy="2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13" name="Rectangle 25">
              <a:extLst>
                <a:ext uri="{FF2B5EF4-FFF2-40B4-BE49-F238E27FC236}">
                  <a16:creationId xmlns:a16="http://schemas.microsoft.com/office/drawing/2014/main" id="{67E548E4-BD7A-4616-958A-E95CCC349EA1}"/>
                </a:ext>
              </a:extLst>
            </p:cNvPr>
            <p:cNvSpPr>
              <a:spLocks noChangeArrowheads="1"/>
            </p:cNvSpPr>
            <p:nvPr/>
          </p:nvSpPr>
          <p:spPr bwMode="auto">
            <a:xfrm>
              <a:off x="4625" y="3331"/>
              <a:ext cx="498"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S.Pompa</a:t>
              </a:r>
              <a:endParaRPr lang="tr-TR" altLang="tr-TR" sz="1800">
                <a:solidFill>
                  <a:schemeClr val="tx1"/>
                </a:solidFill>
                <a:latin typeface="Tahoma" panose="020B0604030504040204" pitchFamily="34" charset="0"/>
              </a:endParaRPr>
            </a:p>
          </p:txBody>
        </p:sp>
        <p:pic>
          <p:nvPicPr>
            <p:cNvPr id="12314" name="Picture 26">
              <a:extLst>
                <a:ext uri="{FF2B5EF4-FFF2-40B4-BE49-F238E27FC236}">
                  <a16:creationId xmlns:a16="http://schemas.microsoft.com/office/drawing/2014/main" id="{998F2762-B684-4C3C-A70E-F90421D78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 y="2701"/>
              <a:ext cx="24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27">
              <a:extLst>
                <a:ext uri="{FF2B5EF4-FFF2-40B4-BE49-F238E27FC236}">
                  <a16:creationId xmlns:a16="http://schemas.microsoft.com/office/drawing/2014/main" id="{11B89C3C-0E13-4FFC-A9F3-6284367BC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 y="2696"/>
              <a:ext cx="20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8">
              <a:extLst>
                <a:ext uri="{FF2B5EF4-FFF2-40B4-BE49-F238E27FC236}">
                  <a16:creationId xmlns:a16="http://schemas.microsoft.com/office/drawing/2014/main" id="{C7A6F559-D16E-4815-A4FC-AC66EAE89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 y="3141"/>
              <a:ext cx="242"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Rectangle 29">
              <a:extLst>
                <a:ext uri="{FF2B5EF4-FFF2-40B4-BE49-F238E27FC236}">
                  <a16:creationId xmlns:a16="http://schemas.microsoft.com/office/drawing/2014/main" id="{05091DC3-0C9C-406B-AEE2-00870CC7483B}"/>
                </a:ext>
              </a:extLst>
            </p:cNvPr>
            <p:cNvSpPr>
              <a:spLocks noChangeArrowheads="1"/>
            </p:cNvSpPr>
            <p:nvPr/>
          </p:nvSpPr>
          <p:spPr bwMode="auto">
            <a:xfrm>
              <a:off x="5202" y="3424"/>
              <a:ext cx="518" cy="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nvGrpSpPr>
            <p:cNvPr id="12318" name="Group 30">
              <a:extLst>
                <a:ext uri="{FF2B5EF4-FFF2-40B4-BE49-F238E27FC236}">
                  <a16:creationId xmlns:a16="http://schemas.microsoft.com/office/drawing/2014/main" id="{3599A249-027D-49A0-A78A-85D1EC6A87A7}"/>
                </a:ext>
              </a:extLst>
            </p:cNvPr>
            <p:cNvGrpSpPr>
              <a:grpSpLocks/>
            </p:cNvGrpSpPr>
            <p:nvPr/>
          </p:nvGrpSpPr>
          <p:grpSpPr bwMode="auto">
            <a:xfrm>
              <a:off x="3719" y="1189"/>
              <a:ext cx="473" cy="514"/>
              <a:chOff x="3719" y="1189"/>
              <a:chExt cx="473" cy="514"/>
            </a:xfrm>
          </p:grpSpPr>
          <p:sp>
            <p:nvSpPr>
              <p:cNvPr id="12352" name="Freeform 31">
                <a:extLst>
                  <a:ext uri="{FF2B5EF4-FFF2-40B4-BE49-F238E27FC236}">
                    <a16:creationId xmlns:a16="http://schemas.microsoft.com/office/drawing/2014/main" id="{D88A559E-0125-4F59-85D4-6EDAB0D52D17}"/>
                  </a:ext>
                </a:extLst>
              </p:cNvPr>
              <p:cNvSpPr>
                <a:spLocks/>
              </p:cNvSpPr>
              <p:nvPr/>
            </p:nvSpPr>
            <p:spPr bwMode="auto">
              <a:xfrm>
                <a:off x="3719" y="1189"/>
                <a:ext cx="473" cy="514"/>
              </a:xfrm>
              <a:custGeom>
                <a:avLst/>
                <a:gdLst>
                  <a:gd name="T0" fmla="*/ 7 w 2212"/>
                  <a:gd name="T1" fmla="*/ 24 h 2403"/>
                  <a:gd name="T2" fmla="*/ 4 w 2212"/>
                  <a:gd name="T3" fmla="*/ 8 h 2403"/>
                  <a:gd name="T4" fmla="*/ 7 w 2212"/>
                  <a:gd name="T5" fmla="*/ 3 h 2403"/>
                  <a:gd name="T6" fmla="*/ 20 w 2212"/>
                  <a:gd name="T7" fmla="*/ 2 h 2403"/>
                  <a:gd name="T8" fmla="*/ 22 w 2212"/>
                  <a:gd name="T9" fmla="*/ 0 h 2403"/>
                  <a:gd name="T10" fmla="*/ 22 w 2212"/>
                  <a:gd name="T11" fmla="*/ 7 h 2403"/>
                  <a:gd name="T12" fmla="*/ 14 w 2212"/>
                  <a:gd name="T13" fmla="*/ 9 h 2403"/>
                  <a:gd name="T14" fmla="*/ 16 w 2212"/>
                  <a:gd name="T15" fmla="*/ 7 h 2403"/>
                  <a:gd name="T16" fmla="*/ 6 w 2212"/>
                  <a:gd name="T17" fmla="*/ 6 h 2403"/>
                  <a:gd name="T18" fmla="*/ 6 w 2212"/>
                  <a:gd name="T19" fmla="*/ 6 h 2403"/>
                  <a:gd name="T20" fmla="*/ 10 w 2212"/>
                  <a:gd name="T21" fmla="*/ 19 h 2403"/>
                  <a:gd name="T22" fmla="*/ 7 w 2212"/>
                  <a:gd name="T23" fmla="*/ 24 h 2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2"/>
                  <a:gd name="T37" fmla="*/ 0 h 2403"/>
                  <a:gd name="T38" fmla="*/ 2212 w 2212"/>
                  <a:gd name="T39" fmla="*/ 2403 h 2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2" h="2403">
                    <a:moveTo>
                      <a:pt x="694" y="2403"/>
                    </a:moveTo>
                    <a:cubicBezTo>
                      <a:pt x="148" y="1916"/>
                      <a:pt x="0" y="1190"/>
                      <a:pt x="365" y="781"/>
                    </a:cubicBezTo>
                    <a:lnTo>
                      <a:pt x="742" y="358"/>
                    </a:lnTo>
                    <a:cubicBezTo>
                      <a:pt x="1021" y="44"/>
                      <a:pt x="1535" y="0"/>
                      <a:pt x="2023" y="248"/>
                    </a:cubicBezTo>
                    <a:lnTo>
                      <a:pt x="2212" y="36"/>
                    </a:lnTo>
                    <a:lnTo>
                      <a:pt x="2202" y="711"/>
                    </a:lnTo>
                    <a:lnTo>
                      <a:pt x="1458" y="882"/>
                    </a:lnTo>
                    <a:lnTo>
                      <a:pt x="1646" y="671"/>
                    </a:lnTo>
                    <a:cubicBezTo>
                      <a:pt x="1278" y="484"/>
                      <a:pt x="887" y="460"/>
                      <a:pt x="594" y="606"/>
                    </a:cubicBezTo>
                    <a:lnTo>
                      <a:pt x="594" y="607"/>
                    </a:lnTo>
                    <a:cubicBezTo>
                      <a:pt x="440" y="1032"/>
                      <a:pt x="634" y="1590"/>
                      <a:pt x="1071" y="1980"/>
                    </a:cubicBezTo>
                    <a:lnTo>
                      <a:pt x="694" y="2403"/>
                    </a:lnTo>
                    <a:close/>
                  </a:path>
                </a:pathLst>
              </a:custGeom>
              <a:solidFill>
                <a:srgbClr val="FF6600"/>
              </a:solidFill>
              <a:ln w="0">
                <a:solidFill>
                  <a:srgbClr val="000000"/>
                </a:solidFill>
                <a:prstDash val="solid"/>
                <a:round/>
                <a:headEnd/>
                <a:tailEnd/>
              </a:ln>
            </p:spPr>
            <p:txBody>
              <a:bodyPr/>
              <a:lstStyle/>
              <a:p>
                <a:endParaRPr lang="en-GB"/>
              </a:p>
            </p:txBody>
          </p:sp>
          <p:sp>
            <p:nvSpPr>
              <p:cNvPr id="12353" name="Freeform 32">
                <a:extLst>
                  <a:ext uri="{FF2B5EF4-FFF2-40B4-BE49-F238E27FC236}">
                    <a16:creationId xmlns:a16="http://schemas.microsoft.com/office/drawing/2014/main" id="{98BF6597-F942-449D-B8A0-EBCD43BA40B8}"/>
                  </a:ext>
                </a:extLst>
              </p:cNvPr>
              <p:cNvSpPr>
                <a:spLocks/>
              </p:cNvSpPr>
              <p:nvPr/>
            </p:nvSpPr>
            <p:spPr bwMode="auto">
              <a:xfrm>
                <a:off x="3719" y="1319"/>
                <a:ext cx="229" cy="384"/>
              </a:xfrm>
              <a:custGeom>
                <a:avLst/>
                <a:gdLst>
                  <a:gd name="T0" fmla="*/ 2 w 2142"/>
                  <a:gd name="T1" fmla="*/ 4 h 3594"/>
                  <a:gd name="T2" fmla="*/ 1 w 2142"/>
                  <a:gd name="T3" fmla="*/ 0 h 3594"/>
                  <a:gd name="T4" fmla="*/ 1 w 2142"/>
                  <a:gd name="T5" fmla="*/ 0 h 3594"/>
                  <a:gd name="T6" fmla="*/ 1 w 2142"/>
                  <a:gd name="T7" fmla="*/ 0 h 3594"/>
                  <a:gd name="T8" fmla="*/ 3 w 2142"/>
                  <a:gd name="T9" fmla="*/ 3 h 3594"/>
                  <a:gd name="T10" fmla="*/ 2 w 2142"/>
                  <a:gd name="T11" fmla="*/ 4 h 3594"/>
                  <a:gd name="T12" fmla="*/ 0 60000 65536"/>
                  <a:gd name="T13" fmla="*/ 0 60000 65536"/>
                  <a:gd name="T14" fmla="*/ 0 60000 65536"/>
                  <a:gd name="T15" fmla="*/ 0 60000 65536"/>
                  <a:gd name="T16" fmla="*/ 0 60000 65536"/>
                  <a:gd name="T17" fmla="*/ 0 60000 65536"/>
                  <a:gd name="T18" fmla="*/ 0 w 2142"/>
                  <a:gd name="T19" fmla="*/ 0 h 3594"/>
                  <a:gd name="T20" fmla="*/ 2142 w 2142"/>
                  <a:gd name="T21" fmla="*/ 3594 h 3594"/>
                </a:gdLst>
                <a:ahLst/>
                <a:cxnLst>
                  <a:cxn ang="T12">
                    <a:pos x="T0" y="T1"/>
                  </a:cxn>
                  <a:cxn ang="T13">
                    <a:pos x="T2" y="T3"/>
                  </a:cxn>
                  <a:cxn ang="T14">
                    <a:pos x="T4" y="T5"/>
                  </a:cxn>
                  <a:cxn ang="T15">
                    <a:pos x="T6" y="T7"/>
                  </a:cxn>
                  <a:cxn ang="T16">
                    <a:pos x="T8" y="T9"/>
                  </a:cxn>
                  <a:cxn ang="T17">
                    <a:pos x="T10" y="T11"/>
                  </a:cxn>
                </a:cxnLst>
                <a:rect l="T18" t="T19" r="T20" b="T21"/>
                <a:pathLst>
                  <a:path w="2142" h="3594">
                    <a:moveTo>
                      <a:pt x="1388" y="3594"/>
                    </a:moveTo>
                    <a:cubicBezTo>
                      <a:pt x="296" y="2620"/>
                      <a:pt x="0" y="1168"/>
                      <a:pt x="729" y="350"/>
                    </a:cubicBezTo>
                    <a:cubicBezTo>
                      <a:pt x="857" y="207"/>
                      <a:pt x="1011" y="89"/>
                      <a:pt x="1188" y="0"/>
                    </a:cubicBezTo>
                    <a:lnTo>
                      <a:pt x="1188" y="1"/>
                    </a:lnTo>
                    <a:cubicBezTo>
                      <a:pt x="879" y="851"/>
                      <a:pt x="1267" y="1968"/>
                      <a:pt x="2142" y="2747"/>
                    </a:cubicBezTo>
                    <a:lnTo>
                      <a:pt x="1388" y="3594"/>
                    </a:lnTo>
                    <a:close/>
                  </a:path>
                </a:pathLst>
              </a:custGeom>
              <a:solidFill>
                <a:srgbClr val="CD5200"/>
              </a:solidFill>
              <a:ln w="0">
                <a:solidFill>
                  <a:srgbClr val="000000"/>
                </a:solidFill>
                <a:prstDash val="solid"/>
                <a:round/>
                <a:headEnd/>
                <a:tailEnd/>
              </a:ln>
            </p:spPr>
            <p:txBody>
              <a:bodyPr/>
              <a:lstStyle/>
              <a:p>
                <a:endParaRPr lang="en-GB"/>
              </a:p>
            </p:txBody>
          </p:sp>
        </p:grpSp>
        <p:sp>
          <p:nvSpPr>
            <p:cNvPr id="12319" name="Rectangle 33">
              <a:extLst>
                <a:ext uri="{FF2B5EF4-FFF2-40B4-BE49-F238E27FC236}">
                  <a16:creationId xmlns:a16="http://schemas.microsoft.com/office/drawing/2014/main" id="{2B9D554D-76B3-49B9-BEA1-AF554CAA76FD}"/>
                </a:ext>
              </a:extLst>
            </p:cNvPr>
            <p:cNvSpPr>
              <a:spLocks noChangeArrowheads="1"/>
            </p:cNvSpPr>
            <p:nvPr/>
          </p:nvSpPr>
          <p:spPr bwMode="auto">
            <a:xfrm>
              <a:off x="4128" y="1382"/>
              <a:ext cx="1091" cy="16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20" name="Rectangle 34">
              <a:extLst>
                <a:ext uri="{FF2B5EF4-FFF2-40B4-BE49-F238E27FC236}">
                  <a16:creationId xmlns:a16="http://schemas.microsoft.com/office/drawing/2014/main" id="{B579D6C8-C735-44DB-9571-32A9E90809DE}"/>
                </a:ext>
              </a:extLst>
            </p:cNvPr>
            <p:cNvSpPr>
              <a:spLocks noChangeArrowheads="1"/>
            </p:cNvSpPr>
            <p:nvPr/>
          </p:nvSpPr>
          <p:spPr bwMode="auto">
            <a:xfrm>
              <a:off x="4197" y="1178"/>
              <a:ext cx="21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3400" b="1">
                  <a:latin typeface="Tahoma" panose="020B0604030504040204" pitchFamily="34" charset="0"/>
                </a:rPr>
                <a:t>Q</a:t>
              </a:r>
              <a:endParaRPr lang="tr-TR" altLang="tr-TR" sz="1800">
                <a:solidFill>
                  <a:schemeClr val="tx1"/>
                </a:solidFill>
                <a:latin typeface="Tahoma" panose="020B0604030504040204" pitchFamily="34" charset="0"/>
              </a:endParaRPr>
            </a:p>
          </p:txBody>
        </p:sp>
        <p:sp>
          <p:nvSpPr>
            <p:cNvPr id="12321" name="Rectangle 35">
              <a:extLst>
                <a:ext uri="{FF2B5EF4-FFF2-40B4-BE49-F238E27FC236}">
                  <a16:creationId xmlns:a16="http://schemas.microsoft.com/office/drawing/2014/main" id="{8960610E-B801-496A-BFE9-EBC18E07A915}"/>
                </a:ext>
              </a:extLst>
            </p:cNvPr>
            <p:cNvSpPr>
              <a:spLocks noChangeArrowheads="1"/>
            </p:cNvSpPr>
            <p:nvPr/>
          </p:nvSpPr>
          <p:spPr bwMode="auto">
            <a:xfrm>
              <a:off x="4406" y="1342"/>
              <a:ext cx="11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2200" b="1">
                  <a:latin typeface="Tahoma" panose="020B0604030504040204" pitchFamily="34" charset="0"/>
                </a:rPr>
                <a:t>h</a:t>
              </a:r>
              <a:endParaRPr lang="tr-TR" altLang="tr-TR" sz="1800">
                <a:solidFill>
                  <a:schemeClr val="tx1"/>
                </a:solidFill>
                <a:latin typeface="Tahoma" panose="020B0604030504040204" pitchFamily="34" charset="0"/>
              </a:endParaRPr>
            </a:p>
          </p:txBody>
        </p:sp>
        <p:grpSp>
          <p:nvGrpSpPr>
            <p:cNvPr id="12322" name="Group 36">
              <a:extLst>
                <a:ext uri="{FF2B5EF4-FFF2-40B4-BE49-F238E27FC236}">
                  <a16:creationId xmlns:a16="http://schemas.microsoft.com/office/drawing/2014/main" id="{3D3C5BB9-986C-40D7-B2B3-B007B1D394C9}"/>
                </a:ext>
              </a:extLst>
            </p:cNvPr>
            <p:cNvGrpSpPr>
              <a:grpSpLocks/>
            </p:cNvGrpSpPr>
            <p:nvPr/>
          </p:nvGrpSpPr>
          <p:grpSpPr bwMode="auto">
            <a:xfrm>
              <a:off x="2812" y="1404"/>
              <a:ext cx="2868" cy="2337"/>
              <a:chOff x="2812" y="1404"/>
              <a:chExt cx="2868" cy="2337"/>
            </a:xfrm>
          </p:grpSpPr>
          <p:pic>
            <p:nvPicPr>
              <p:cNvPr id="12350" name="Picture 37">
                <a:extLst>
                  <a:ext uri="{FF2B5EF4-FFF2-40B4-BE49-F238E27FC236}">
                    <a16:creationId xmlns:a16="http://schemas.microsoft.com/office/drawing/2014/main" id="{062E8E04-CE8C-478D-BFB0-A4BE1D232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2" y="1404"/>
                <a:ext cx="2868" cy="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1" name="Picture 38">
                <a:extLst>
                  <a:ext uri="{FF2B5EF4-FFF2-40B4-BE49-F238E27FC236}">
                    <a16:creationId xmlns:a16="http://schemas.microsoft.com/office/drawing/2014/main" id="{C47751FD-B945-4E34-B282-F6F1A86B0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2" y="1404"/>
                <a:ext cx="2868" cy="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23" name="Rectangle 39">
              <a:extLst>
                <a:ext uri="{FF2B5EF4-FFF2-40B4-BE49-F238E27FC236}">
                  <a16:creationId xmlns:a16="http://schemas.microsoft.com/office/drawing/2014/main" id="{B69A9297-58F3-4639-8EDA-50440D51343F}"/>
                </a:ext>
              </a:extLst>
            </p:cNvPr>
            <p:cNvSpPr>
              <a:spLocks noChangeArrowheads="1"/>
            </p:cNvSpPr>
            <p:nvPr/>
          </p:nvSpPr>
          <p:spPr bwMode="auto">
            <a:xfrm>
              <a:off x="4549" y="1686"/>
              <a:ext cx="889"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24" name="Rectangle 40">
              <a:extLst>
                <a:ext uri="{FF2B5EF4-FFF2-40B4-BE49-F238E27FC236}">
                  <a16:creationId xmlns:a16="http://schemas.microsoft.com/office/drawing/2014/main" id="{4F2238F0-F565-4229-A672-F36DABA4FC64}"/>
                </a:ext>
              </a:extLst>
            </p:cNvPr>
            <p:cNvSpPr>
              <a:spLocks noChangeArrowheads="1"/>
            </p:cNvSpPr>
            <p:nvPr/>
          </p:nvSpPr>
          <p:spPr bwMode="auto">
            <a:xfrm>
              <a:off x="4602" y="1712"/>
              <a:ext cx="670"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Radyatörler</a:t>
              </a:r>
              <a:endParaRPr lang="tr-TR" altLang="tr-TR" sz="1800">
                <a:solidFill>
                  <a:schemeClr val="tx1"/>
                </a:solidFill>
                <a:latin typeface="Tahoma" panose="020B0604030504040204" pitchFamily="34" charset="0"/>
              </a:endParaRPr>
            </a:p>
          </p:txBody>
        </p:sp>
        <p:sp>
          <p:nvSpPr>
            <p:cNvPr id="12325" name="Rectangle 41">
              <a:extLst>
                <a:ext uri="{FF2B5EF4-FFF2-40B4-BE49-F238E27FC236}">
                  <a16:creationId xmlns:a16="http://schemas.microsoft.com/office/drawing/2014/main" id="{5996132D-1BB9-425E-BE5E-5BAA639ADD9F}"/>
                </a:ext>
              </a:extLst>
            </p:cNvPr>
            <p:cNvSpPr>
              <a:spLocks noChangeArrowheads="1"/>
            </p:cNvSpPr>
            <p:nvPr/>
          </p:nvSpPr>
          <p:spPr bwMode="auto">
            <a:xfrm>
              <a:off x="5195" y="2938"/>
              <a:ext cx="646"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26" name="Rectangle 42">
              <a:extLst>
                <a:ext uri="{FF2B5EF4-FFF2-40B4-BE49-F238E27FC236}">
                  <a16:creationId xmlns:a16="http://schemas.microsoft.com/office/drawing/2014/main" id="{3ECF0EFC-F2DE-4A2E-8C7D-2FB78C155EAE}"/>
                </a:ext>
              </a:extLst>
            </p:cNvPr>
            <p:cNvSpPr>
              <a:spLocks noChangeArrowheads="1"/>
            </p:cNvSpPr>
            <p:nvPr/>
          </p:nvSpPr>
          <p:spPr bwMode="auto">
            <a:xfrm>
              <a:off x="5247" y="2964"/>
              <a:ext cx="39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Dönüş </a:t>
              </a:r>
              <a:endParaRPr lang="tr-TR" altLang="tr-TR" sz="1800">
                <a:solidFill>
                  <a:schemeClr val="tx1"/>
                </a:solidFill>
                <a:latin typeface="Tahoma" panose="020B0604030504040204" pitchFamily="34" charset="0"/>
              </a:endParaRPr>
            </a:p>
          </p:txBody>
        </p:sp>
        <p:sp>
          <p:nvSpPr>
            <p:cNvPr id="12327" name="Rectangle 43">
              <a:extLst>
                <a:ext uri="{FF2B5EF4-FFF2-40B4-BE49-F238E27FC236}">
                  <a16:creationId xmlns:a16="http://schemas.microsoft.com/office/drawing/2014/main" id="{D231113E-95C6-41E1-AF5E-0748DA99A639}"/>
                </a:ext>
              </a:extLst>
            </p:cNvPr>
            <p:cNvSpPr>
              <a:spLocks noChangeArrowheads="1"/>
            </p:cNvSpPr>
            <p:nvPr/>
          </p:nvSpPr>
          <p:spPr bwMode="auto">
            <a:xfrm>
              <a:off x="5247" y="3102"/>
              <a:ext cx="2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hattı</a:t>
              </a:r>
              <a:endParaRPr lang="tr-TR" altLang="tr-TR" sz="1800">
                <a:solidFill>
                  <a:schemeClr val="tx1"/>
                </a:solidFill>
                <a:latin typeface="Tahoma" panose="020B0604030504040204" pitchFamily="34" charset="0"/>
              </a:endParaRPr>
            </a:p>
          </p:txBody>
        </p:sp>
        <p:sp>
          <p:nvSpPr>
            <p:cNvPr id="12328" name="Rectangle 44">
              <a:extLst>
                <a:ext uri="{FF2B5EF4-FFF2-40B4-BE49-F238E27FC236}">
                  <a16:creationId xmlns:a16="http://schemas.microsoft.com/office/drawing/2014/main" id="{95FCFD93-8957-434A-9FCF-1A8A892E0116}"/>
                </a:ext>
              </a:extLst>
            </p:cNvPr>
            <p:cNvSpPr>
              <a:spLocks noChangeArrowheads="1"/>
            </p:cNvSpPr>
            <p:nvPr/>
          </p:nvSpPr>
          <p:spPr bwMode="auto">
            <a:xfrm>
              <a:off x="3337" y="2305"/>
              <a:ext cx="808"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29" name="Rectangle 45">
              <a:extLst>
                <a:ext uri="{FF2B5EF4-FFF2-40B4-BE49-F238E27FC236}">
                  <a16:creationId xmlns:a16="http://schemas.microsoft.com/office/drawing/2014/main" id="{357E5FC1-21C5-4EBC-9468-BF913D3B3EB5}"/>
                </a:ext>
              </a:extLst>
            </p:cNvPr>
            <p:cNvSpPr>
              <a:spLocks noChangeArrowheads="1"/>
            </p:cNvSpPr>
            <p:nvPr/>
          </p:nvSpPr>
          <p:spPr bwMode="auto">
            <a:xfrm>
              <a:off x="3389" y="2331"/>
              <a:ext cx="58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Gidiş hattı</a:t>
              </a:r>
              <a:endParaRPr lang="tr-TR" altLang="tr-TR" sz="1800">
                <a:solidFill>
                  <a:schemeClr val="tx1"/>
                </a:solidFill>
                <a:latin typeface="Tahoma" panose="020B0604030504040204" pitchFamily="34" charset="0"/>
              </a:endParaRPr>
            </a:p>
          </p:txBody>
        </p:sp>
        <p:sp>
          <p:nvSpPr>
            <p:cNvPr id="12330" name="Rectangle 46">
              <a:extLst>
                <a:ext uri="{FF2B5EF4-FFF2-40B4-BE49-F238E27FC236}">
                  <a16:creationId xmlns:a16="http://schemas.microsoft.com/office/drawing/2014/main" id="{2946A249-BC40-4C0E-81BE-2F34BB34FF6B}"/>
                </a:ext>
              </a:extLst>
            </p:cNvPr>
            <p:cNvSpPr>
              <a:spLocks noChangeArrowheads="1"/>
            </p:cNvSpPr>
            <p:nvPr/>
          </p:nvSpPr>
          <p:spPr bwMode="auto">
            <a:xfrm>
              <a:off x="4589" y="2971"/>
              <a:ext cx="485" cy="1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1" name="Rectangle 47">
              <a:extLst>
                <a:ext uri="{FF2B5EF4-FFF2-40B4-BE49-F238E27FC236}">
                  <a16:creationId xmlns:a16="http://schemas.microsoft.com/office/drawing/2014/main" id="{5B055F43-8D63-40A2-99E4-7CE9ED105F4A}"/>
                </a:ext>
              </a:extLst>
            </p:cNvPr>
            <p:cNvSpPr>
              <a:spLocks noChangeArrowheads="1"/>
            </p:cNvSpPr>
            <p:nvPr/>
          </p:nvSpPr>
          <p:spPr bwMode="auto">
            <a:xfrm>
              <a:off x="4641" y="2998"/>
              <a:ext cx="3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Kazan</a:t>
              </a:r>
              <a:endParaRPr lang="tr-TR" altLang="tr-TR" sz="1800">
                <a:solidFill>
                  <a:schemeClr val="tx1"/>
                </a:solidFill>
                <a:latin typeface="Tahoma" panose="020B0604030504040204" pitchFamily="34" charset="0"/>
              </a:endParaRPr>
            </a:p>
          </p:txBody>
        </p:sp>
        <p:sp>
          <p:nvSpPr>
            <p:cNvPr id="12332" name="Rectangle 48">
              <a:extLst>
                <a:ext uri="{FF2B5EF4-FFF2-40B4-BE49-F238E27FC236}">
                  <a16:creationId xmlns:a16="http://schemas.microsoft.com/office/drawing/2014/main" id="{F7BA0500-AA11-4A72-A163-3D2E96FFBD3C}"/>
                </a:ext>
              </a:extLst>
            </p:cNvPr>
            <p:cNvSpPr>
              <a:spLocks noChangeArrowheads="1"/>
            </p:cNvSpPr>
            <p:nvPr/>
          </p:nvSpPr>
          <p:spPr bwMode="auto">
            <a:xfrm>
              <a:off x="3095" y="2656"/>
              <a:ext cx="363" cy="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3" name="Rectangle 49">
              <a:extLst>
                <a:ext uri="{FF2B5EF4-FFF2-40B4-BE49-F238E27FC236}">
                  <a16:creationId xmlns:a16="http://schemas.microsoft.com/office/drawing/2014/main" id="{9159F2E9-23A6-477C-B596-1C885038A32E}"/>
                </a:ext>
              </a:extLst>
            </p:cNvPr>
            <p:cNvSpPr>
              <a:spLocks noChangeArrowheads="1"/>
            </p:cNvSpPr>
            <p:nvPr/>
          </p:nvSpPr>
          <p:spPr bwMode="auto">
            <a:xfrm>
              <a:off x="4533" y="2583"/>
              <a:ext cx="484"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4" name="Rectangle 50">
              <a:extLst>
                <a:ext uri="{FF2B5EF4-FFF2-40B4-BE49-F238E27FC236}">
                  <a16:creationId xmlns:a16="http://schemas.microsoft.com/office/drawing/2014/main" id="{134E46A4-660A-45F4-80E2-C3CEBB9AE47B}"/>
                </a:ext>
              </a:extLst>
            </p:cNvPr>
            <p:cNvSpPr>
              <a:spLocks noChangeArrowheads="1"/>
            </p:cNvSpPr>
            <p:nvPr/>
          </p:nvSpPr>
          <p:spPr bwMode="auto">
            <a:xfrm>
              <a:off x="4585" y="2609"/>
              <a:ext cx="39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Genle. </a:t>
              </a:r>
              <a:endParaRPr lang="tr-TR" altLang="tr-TR" sz="1800">
                <a:solidFill>
                  <a:schemeClr val="tx1"/>
                </a:solidFill>
                <a:latin typeface="Tahoma" panose="020B0604030504040204" pitchFamily="34" charset="0"/>
              </a:endParaRPr>
            </a:p>
          </p:txBody>
        </p:sp>
        <p:sp>
          <p:nvSpPr>
            <p:cNvPr id="12335" name="Rectangle 51">
              <a:extLst>
                <a:ext uri="{FF2B5EF4-FFF2-40B4-BE49-F238E27FC236}">
                  <a16:creationId xmlns:a16="http://schemas.microsoft.com/office/drawing/2014/main" id="{34898139-54FB-4964-A5A4-913B5681B295}"/>
                </a:ext>
              </a:extLst>
            </p:cNvPr>
            <p:cNvSpPr>
              <a:spLocks noChangeArrowheads="1"/>
            </p:cNvSpPr>
            <p:nvPr/>
          </p:nvSpPr>
          <p:spPr bwMode="auto">
            <a:xfrm>
              <a:off x="4585" y="2746"/>
              <a:ext cx="3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Tankı</a:t>
              </a:r>
              <a:endParaRPr lang="tr-TR" altLang="tr-TR" sz="1800">
                <a:solidFill>
                  <a:schemeClr val="tx1"/>
                </a:solidFill>
                <a:latin typeface="Tahoma" panose="020B0604030504040204" pitchFamily="34" charset="0"/>
              </a:endParaRPr>
            </a:p>
          </p:txBody>
        </p:sp>
        <p:sp>
          <p:nvSpPr>
            <p:cNvPr id="12336" name="Rectangle 52">
              <a:extLst>
                <a:ext uri="{FF2B5EF4-FFF2-40B4-BE49-F238E27FC236}">
                  <a16:creationId xmlns:a16="http://schemas.microsoft.com/office/drawing/2014/main" id="{E3F08071-4B2D-44D2-AB89-702ABBE97D9A}"/>
                </a:ext>
              </a:extLst>
            </p:cNvPr>
            <p:cNvSpPr>
              <a:spLocks noChangeArrowheads="1"/>
            </p:cNvSpPr>
            <p:nvPr/>
          </p:nvSpPr>
          <p:spPr bwMode="auto">
            <a:xfrm>
              <a:off x="2772" y="2938"/>
              <a:ext cx="323" cy="2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7" name="Rectangle 53">
              <a:extLst>
                <a:ext uri="{FF2B5EF4-FFF2-40B4-BE49-F238E27FC236}">
                  <a16:creationId xmlns:a16="http://schemas.microsoft.com/office/drawing/2014/main" id="{139816A1-9326-431F-8B1D-3A6B6BD82173}"/>
                </a:ext>
              </a:extLst>
            </p:cNvPr>
            <p:cNvSpPr>
              <a:spLocks noChangeArrowheads="1"/>
            </p:cNvSpPr>
            <p:nvPr/>
          </p:nvSpPr>
          <p:spPr bwMode="auto">
            <a:xfrm>
              <a:off x="5195" y="2292"/>
              <a:ext cx="686" cy="2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8" name="Rectangle 54">
              <a:extLst>
                <a:ext uri="{FF2B5EF4-FFF2-40B4-BE49-F238E27FC236}">
                  <a16:creationId xmlns:a16="http://schemas.microsoft.com/office/drawing/2014/main" id="{3543913F-215E-433B-AB12-3422EA0F0A73}"/>
                </a:ext>
              </a:extLst>
            </p:cNvPr>
            <p:cNvSpPr>
              <a:spLocks noChangeArrowheads="1"/>
            </p:cNvSpPr>
            <p:nvPr/>
          </p:nvSpPr>
          <p:spPr bwMode="auto">
            <a:xfrm>
              <a:off x="4624" y="3299"/>
              <a:ext cx="459" cy="2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39" name="Rectangle 55">
              <a:extLst>
                <a:ext uri="{FF2B5EF4-FFF2-40B4-BE49-F238E27FC236}">
                  <a16:creationId xmlns:a16="http://schemas.microsoft.com/office/drawing/2014/main" id="{EC469630-BD52-4991-B62A-2BD016BD5093}"/>
                </a:ext>
              </a:extLst>
            </p:cNvPr>
            <p:cNvSpPr>
              <a:spLocks noChangeArrowheads="1"/>
            </p:cNvSpPr>
            <p:nvPr/>
          </p:nvSpPr>
          <p:spPr bwMode="auto">
            <a:xfrm>
              <a:off x="4625" y="3331"/>
              <a:ext cx="498"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1400" b="1">
                  <a:solidFill>
                    <a:srgbClr val="008BE0"/>
                  </a:solidFill>
                  <a:latin typeface="Tahoma" panose="020B0604030504040204" pitchFamily="34" charset="0"/>
                </a:rPr>
                <a:t>S.Pompa</a:t>
              </a:r>
              <a:endParaRPr lang="tr-TR" altLang="tr-TR" sz="1800">
                <a:solidFill>
                  <a:schemeClr val="tx1"/>
                </a:solidFill>
                <a:latin typeface="Tahoma" panose="020B0604030504040204" pitchFamily="34" charset="0"/>
              </a:endParaRPr>
            </a:p>
          </p:txBody>
        </p:sp>
        <p:pic>
          <p:nvPicPr>
            <p:cNvPr id="12340" name="Picture 56">
              <a:extLst>
                <a:ext uri="{FF2B5EF4-FFF2-40B4-BE49-F238E27FC236}">
                  <a16:creationId xmlns:a16="http://schemas.microsoft.com/office/drawing/2014/main" id="{D465AD69-8315-4227-B35D-05C3BCC30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 y="2701"/>
              <a:ext cx="243"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1" name="Picture 57">
              <a:extLst>
                <a:ext uri="{FF2B5EF4-FFF2-40B4-BE49-F238E27FC236}">
                  <a16:creationId xmlns:a16="http://schemas.microsoft.com/office/drawing/2014/main" id="{7076C966-CEC8-4C09-9C1C-B50255619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1" y="2696"/>
              <a:ext cx="20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2" name="Picture 58">
              <a:extLst>
                <a:ext uri="{FF2B5EF4-FFF2-40B4-BE49-F238E27FC236}">
                  <a16:creationId xmlns:a16="http://schemas.microsoft.com/office/drawing/2014/main" id="{3A4AC9A9-8C30-465C-AA23-A375B211F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 y="3141"/>
              <a:ext cx="242" cy="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3" name="Rectangle 59">
              <a:extLst>
                <a:ext uri="{FF2B5EF4-FFF2-40B4-BE49-F238E27FC236}">
                  <a16:creationId xmlns:a16="http://schemas.microsoft.com/office/drawing/2014/main" id="{2BCB943E-1440-401F-9B4D-AB1B9686B288}"/>
                </a:ext>
              </a:extLst>
            </p:cNvPr>
            <p:cNvSpPr>
              <a:spLocks noChangeArrowheads="1"/>
            </p:cNvSpPr>
            <p:nvPr/>
          </p:nvSpPr>
          <p:spPr bwMode="auto">
            <a:xfrm>
              <a:off x="5202" y="3424"/>
              <a:ext cx="518" cy="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grpSp>
          <p:nvGrpSpPr>
            <p:cNvPr id="12344" name="Group 60">
              <a:extLst>
                <a:ext uri="{FF2B5EF4-FFF2-40B4-BE49-F238E27FC236}">
                  <a16:creationId xmlns:a16="http://schemas.microsoft.com/office/drawing/2014/main" id="{95B0C5E5-3EE0-4BAD-92B3-560184CBE530}"/>
                </a:ext>
              </a:extLst>
            </p:cNvPr>
            <p:cNvGrpSpPr>
              <a:grpSpLocks/>
            </p:cNvGrpSpPr>
            <p:nvPr/>
          </p:nvGrpSpPr>
          <p:grpSpPr bwMode="auto">
            <a:xfrm>
              <a:off x="3719" y="1189"/>
              <a:ext cx="473" cy="514"/>
              <a:chOff x="3719" y="1189"/>
              <a:chExt cx="473" cy="514"/>
            </a:xfrm>
          </p:grpSpPr>
          <p:sp>
            <p:nvSpPr>
              <p:cNvPr id="12348" name="Freeform 61">
                <a:extLst>
                  <a:ext uri="{FF2B5EF4-FFF2-40B4-BE49-F238E27FC236}">
                    <a16:creationId xmlns:a16="http://schemas.microsoft.com/office/drawing/2014/main" id="{BC0984B6-F41C-4993-9DF0-D9CD2D553834}"/>
                  </a:ext>
                </a:extLst>
              </p:cNvPr>
              <p:cNvSpPr>
                <a:spLocks/>
              </p:cNvSpPr>
              <p:nvPr/>
            </p:nvSpPr>
            <p:spPr bwMode="auto">
              <a:xfrm>
                <a:off x="3719" y="1189"/>
                <a:ext cx="473" cy="514"/>
              </a:xfrm>
              <a:custGeom>
                <a:avLst/>
                <a:gdLst>
                  <a:gd name="T0" fmla="*/ 7 w 2212"/>
                  <a:gd name="T1" fmla="*/ 24 h 2403"/>
                  <a:gd name="T2" fmla="*/ 4 w 2212"/>
                  <a:gd name="T3" fmla="*/ 8 h 2403"/>
                  <a:gd name="T4" fmla="*/ 7 w 2212"/>
                  <a:gd name="T5" fmla="*/ 3 h 2403"/>
                  <a:gd name="T6" fmla="*/ 20 w 2212"/>
                  <a:gd name="T7" fmla="*/ 2 h 2403"/>
                  <a:gd name="T8" fmla="*/ 22 w 2212"/>
                  <a:gd name="T9" fmla="*/ 0 h 2403"/>
                  <a:gd name="T10" fmla="*/ 22 w 2212"/>
                  <a:gd name="T11" fmla="*/ 7 h 2403"/>
                  <a:gd name="T12" fmla="*/ 14 w 2212"/>
                  <a:gd name="T13" fmla="*/ 9 h 2403"/>
                  <a:gd name="T14" fmla="*/ 16 w 2212"/>
                  <a:gd name="T15" fmla="*/ 7 h 2403"/>
                  <a:gd name="T16" fmla="*/ 6 w 2212"/>
                  <a:gd name="T17" fmla="*/ 6 h 2403"/>
                  <a:gd name="T18" fmla="*/ 6 w 2212"/>
                  <a:gd name="T19" fmla="*/ 6 h 2403"/>
                  <a:gd name="T20" fmla="*/ 10 w 2212"/>
                  <a:gd name="T21" fmla="*/ 19 h 2403"/>
                  <a:gd name="T22" fmla="*/ 7 w 2212"/>
                  <a:gd name="T23" fmla="*/ 24 h 2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2"/>
                  <a:gd name="T37" fmla="*/ 0 h 2403"/>
                  <a:gd name="T38" fmla="*/ 2212 w 2212"/>
                  <a:gd name="T39" fmla="*/ 2403 h 2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2" h="2403">
                    <a:moveTo>
                      <a:pt x="694" y="2403"/>
                    </a:moveTo>
                    <a:cubicBezTo>
                      <a:pt x="148" y="1916"/>
                      <a:pt x="0" y="1190"/>
                      <a:pt x="365" y="781"/>
                    </a:cubicBezTo>
                    <a:lnTo>
                      <a:pt x="742" y="358"/>
                    </a:lnTo>
                    <a:cubicBezTo>
                      <a:pt x="1021" y="44"/>
                      <a:pt x="1535" y="0"/>
                      <a:pt x="2023" y="248"/>
                    </a:cubicBezTo>
                    <a:lnTo>
                      <a:pt x="2212" y="36"/>
                    </a:lnTo>
                    <a:lnTo>
                      <a:pt x="2202" y="711"/>
                    </a:lnTo>
                    <a:lnTo>
                      <a:pt x="1458" y="882"/>
                    </a:lnTo>
                    <a:lnTo>
                      <a:pt x="1646" y="671"/>
                    </a:lnTo>
                    <a:cubicBezTo>
                      <a:pt x="1278" y="484"/>
                      <a:pt x="887" y="460"/>
                      <a:pt x="594" y="606"/>
                    </a:cubicBezTo>
                    <a:lnTo>
                      <a:pt x="594" y="607"/>
                    </a:lnTo>
                    <a:cubicBezTo>
                      <a:pt x="440" y="1032"/>
                      <a:pt x="634" y="1590"/>
                      <a:pt x="1071" y="1980"/>
                    </a:cubicBezTo>
                    <a:lnTo>
                      <a:pt x="694" y="2403"/>
                    </a:lnTo>
                    <a:close/>
                  </a:path>
                </a:pathLst>
              </a:custGeom>
              <a:solidFill>
                <a:srgbClr val="FF6600"/>
              </a:solidFill>
              <a:ln w="0">
                <a:solidFill>
                  <a:srgbClr val="000000"/>
                </a:solidFill>
                <a:prstDash val="solid"/>
                <a:round/>
                <a:headEnd/>
                <a:tailEnd/>
              </a:ln>
            </p:spPr>
            <p:txBody>
              <a:bodyPr/>
              <a:lstStyle/>
              <a:p>
                <a:endParaRPr lang="en-GB"/>
              </a:p>
            </p:txBody>
          </p:sp>
          <p:sp>
            <p:nvSpPr>
              <p:cNvPr id="12349" name="Freeform 62">
                <a:extLst>
                  <a:ext uri="{FF2B5EF4-FFF2-40B4-BE49-F238E27FC236}">
                    <a16:creationId xmlns:a16="http://schemas.microsoft.com/office/drawing/2014/main" id="{D45CB377-44F3-43A3-BFD8-FBC9A09ABDFB}"/>
                  </a:ext>
                </a:extLst>
              </p:cNvPr>
              <p:cNvSpPr>
                <a:spLocks/>
              </p:cNvSpPr>
              <p:nvPr/>
            </p:nvSpPr>
            <p:spPr bwMode="auto">
              <a:xfrm>
                <a:off x="3719" y="1319"/>
                <a:ext cx="229" cy="384"/>
              </a:xfrm>
              <a:custGeom>
                <a:avLst/>
                <a:gdLst>
                  <a:gd name="T0" fmla="*/ 2 w 2142"/>
                  <a:gd name="T1" fmla="*/ 4 h 3594"/>
                  <a:gd name="T2" fmla="*/ 1 w 2142"/>
                  <a:gd name="T3" fmla="*/ 0 h 3594"/>
                  <a:gd name="T4" fmla="*/ 1 w 2142"/>
                  <a:gd name="T5" fmla="*/ 0 h 3594"/>
                  <a:gd name="T6" fmla="*/ 1 w 2142"/>
                  <a:gd name="T7" fmla="*/ 0 h 3594"/>
                  <a:gd name="T8" fmla="*/ 3 w 2142"/>
                  <a:gd name="T9" fmla="*/ 3 h 3594"/>
                  <a:gd name="T10" fmla="*/ 2 w 2142"/>
                  <a:gd name="T11" fmla="*/ 4 h 3594"/>
                  <a:gd name="T12" fmla="*/ 0 60000 65536"/>
                  <a:gd name="T13" fmla="*/ 0 60000 65536"/>
                  <a:gd name="T14" fmla="*/ 0 60000 65536"/>
                  <a:gd name="T15" fmla="*/ 0 60000 65536"/>
                  <a:gd name="T16" fmla="*/ 0 60000 65536"/>
                  <a:gd name="T17" fmla="*/ 0 60000 65536"/>
                  <a:gd name="T18" fmla="*/ 0 w 2142"/>
                  <a:gd name="T19" fmla="*/ 0 h 3594"/>
                  <a:gd name="T20" fmla="*/ 2142 w 2142"/>
                  <a:gd name="T21" fmla="*/ 3594 h 3594"/>
                </a:gdLst>
                <a:ahLst/>
                <a:cxnLst>
                  <a:cxn ang="T12">
                    <a:pos x="T0" y="T1"/>
                  </a:cxn>
                  <a:cxn ang="T13">
                    <a:pos x="T2" y="T3"/>
                  </a:cxn>
                  <a:cxn ang="T14">
                    <a:pos x="T4" y="T5"/>
                  </a:cxn>
                  <a:cxn ang="T15">
                    <a:pos x="T6" y="T7"/>
                  </a:cxn>
                  <a:cxn ang="T16">
                    <a:pos x="T8" y="T9"/>
                  </a:cxn>
                  <a:cxn ang="T17">
                    <a:pos x="T10" y="T11"/>
                  </a:cxn>
                </a:cxnLst>
                <a:rect l="T18" t="T19" r="T20" b="T21"/>
                <a:pathLst>
                  <a:path w="2142" h="3594">
                    <a:moveTo>
                      <a:pt x="1388" y="3594"/>
                    </a:moveTo>
                    <a:cubicBezTo>
                      <a:pt x="296" y="2620"/>
                      <a:pt x="0" y="1168"/>
                      <a:pt x="729" y="350"/>
                    </a:cubicBezTo>
                    <a:cubicBezTo>
                      <a:pt x="857" y="207"/>
                      <a:pt x="1011" y="89"/>
                      <a:pt x="1188" y="0"/>
                    </a:cubicBezTo>
                    <a:lnTo>
                      <a:pt x="1188" y="1"/>
                    </a:lnTo>
                    <a:cubicBezTo>
                      <a:pt x="879" y="851"/>
                      <a:pt x="1267" y="1968"/>
                      <a:pt x="2142" y="2747"/>
                    </a:cubicBezTo>
                    <a:lnTo>
                      <a:pt x="1388" y="3594"/>
                    </a:lnTo>
                    <a:close/>
                  </a:path>
                </a:pathLst>
              </a:custGeom>
              <a:solidFill>
                <a:srgbClr val="CD5200"/>
              </a:solidFill>
              <a:ln w="0">
                <a:solidFill>
                  <a:srgbClr val="000000"/>
                </a:solidFill>
                <a:prstDash val="solid"/>
                <a:round/>
                <a:headEnd/>
                <a:tailEnd/>
              </a:ln>
            </p:spPr>
            <p:txBody>
              <a:bodyPr/>
              <a:lstStyle/>
              <a:p>
                <a:endParaRPr lang="en-GB"/>
              </a:p>
            </p:txBody>
          </p:sp>
        </p:grpSp>
        <p:sp>
          <p:nvSpPr>
            <p:cNvPr id="12345" name="Rectangle 63">
              <a:extLst>
                <a:ext uri="{FF2B5EF4-FFF2-40B4-BE49-F238E27FC236}">
                  <a16:creationId xmlns:a16="http://schemas.microsoft.com/office/drawing/2014/main" id="{AC8B59AA-58C6-41E3-838D-6209CC7A943B}"/>
                </a:ext>
              </a:extLst>
            </p:cNvPr>
            <p:cNvSpPr>
              <a:spLocks noChangeArrowheads="1"/>
            </p:cNvSpPr>
            <p:nvPr/>
          </p:nvSpPr>
          <p:spPr bwMode="auto">
            <a:xfrm>
              <a:off x="4128" y="1382"/>
              <a:ext cx="1091" cy="1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endParaRPr lang="tr-TR" altLang="tr-TR" sz="1400">
                <a:solidFill>
                  <a:schemeClr val="tx1"/>
                </a:solidFill>
              </a:endParaRPr>
            </a:p>
          </p:txBody>
        </p:sp>
        <p:sp>
          <p:nvSpPr>
            <p:cNvPr id="12346" name="Rectangle 64">
              <a:extLst>
                <a:ext uri="{FF2B5EF4-FFF2-40B4-BE49-F238E27FC236}">
                  <a16:creationId xmlns:a16="http://schemas.microsoft.com/office/drawing/2014/main" id="{18BC9271-C9B2-4536-807F-5A5C05929A76}"/>
                </a:ext>
              </a:extLst>
            </p:cNvPr>
            <p:cNvSpPr>
              <a:spLocks noChangeArrowheads="1"/>
            </p:cNvSpPr>
            <p:nvPr/>
          </p:nvSpPr>
          <p:spPr bwMode="auto">
            <a:xfrm>
              <a:off x="4197" y="1178"/>
              <a:ext cx="21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3400" b="1">
                  <a:latin typeface="Tahoma" panose="020B0604030504040204" pitchFamily="34" charset="0"/>
                </a:rPr>
                <a:t>Q</a:t>
              </a:r>
              <a:endParaRPr lang="tr-TR" altLang="tr-TR" sz="1800">
                <a:solidFill>
                  <a:schemeClr val="tx1"/>
                </a:solidFill>
                <a:latin typeface="Tahoma" panose="020B0604030504040204" pitchFamily="34" charset="0"/>
              </a:endParaRPr>
            </a:p>
          </p:txBody>
        </p:sp>
        <p:sp>
          <p:nvSpPr>
            <p:cNvPr id="12347" name="Rectangle 65">
              <a:extLst>
                <a:ext uri="{FF2B5EF4-FFF2-40B4-BE49-F238E27FC236}">
                  <a16:creationId xmlns:a16="http://schemas.microsoft.com/office/drawing/2014/main" id="{772F48AC-99A1-4611-B303-DCF38FEEA7D7}"/>
                </a:ext>
              </a:extLst>
            </p:cNvPr>
            <p:cNvSpPr>
              <a:spLocks noChangeArrowheads="1"/>
            </p:cNvSpPr>
            <p:nvPr/>
          </p:nvSpPr>
          <p:spPr bwMode="auto">
            <a:xfrm>
              <a:off x="4406" y="1342"/>
              <a:ext cx="11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spcBef>
                  <a:spcPct val="0"/>
                </a:spcBef>
                <a:buClrTx/>
                <a:buFontTx/>
                <a:buNone/>
              </a:pPr>
              <a:r>
                <a:rPr lang="tr-TR" altLang="tr-TR" sz="2200" b="1">
                  <a:latin typeface="Tahoma" panose="020B0604030504040204" pitchFamily="34" charset="0"/>
                </a:rPr>
                <a:t>h</a:t>
              </a:r>
              <a:endParaRPr lang="tr-TR" altLang="tr-TR" sz="1800">
                <a:solidFill>
                  <a:schemeClr val="tx1"/>
                </a:solidFill>
                <a:latin typeface="Tahoma" panose="020B0604030504040204" pitchFamily="34" charset="0"/>
              </a:endParaRPr>
            </a:p>
          </p:txBody>
        </p:sp>
      </p:grpSp>
      <p:sp>
        <p:nvSpPr>
          <p:cNvPr id="12293" name="Rectangle 66">
            <a:extLst>
              <a:ext uri="{FF2B5EF4-FFF2-40B4-BE49-F238E27FC236}">
                <a16:creationId xmlns:a16="http://schemas.microsoft.com/office/drawing/2014/main" id="{2D357948-CE8B-4797-84FF-E1B31EE80FCF}"/>
              </a:ext>
            </a:extLst>
          </p:cNvPr>
          <p:cNvSpPr>
            <a:spLocks noGrp="1" noChangeArrowheads="1"/>
          </p:cNvSpPr>
          <p:nvPr>
            <p:ph type="title"/>
          </p:nvPr>
        </p:nvSpPr>
        <p:spPr>
          <a:xfrm>
            <a:off x="1454941" y="1212541"/>
            <a:ext cx="4224340" cy="537083"/>
          </a:xfrm>
        </p:spPr>
        <p:txBody>
          <a:bodyPr>
            <a:normAutofit/>
          </a:bodyPr>
          <a:lstStyle/>
          <a:p>
            <a:pPr eaLnBrk="1" hangingPunct="1"/>
            <a:r>
              <a:rPr lang="tr-TR" altLang="tr-TR" sz="2800" dirty="0">
                <a:solidFill>
                  <a:srgbClr val="FF3300"/>
                </a:solidFill>
                <a:latin typeface="Arial" panose="020B0604020202020204" pitchFamily="34" charset="0"/>
                <a:cs typeface="Arial" panose="020B0604020202020204" pitchFamily="34" charset="0"/>
              </a:rPr>
              <a:t>Isıtma ve Soğutma</a:t>
            </a:r>
          </a:p>
        </p:txBody>
      </p:sp>
      <p:sp>
        <p:nvSpPr>
          <p:cNvPr id="12294" name="Rectangle 67">
            <a:extLst>
              <a:ext uri="{FF2B5EF4-FFF2-40B4-BE49-F238E27FC236}">
                <a16:creationId xmlns:a16="http://schemas.microsoft.com/office/drawing/2014/main" id="{0AC4713A-4648-4194-A6CF-2DF55FAC9B65}"/>
              </a:ext>
            </a:extLst>
          </p:cNvPr>
          <p:cNvSpPr>
            <a:spLocks noChangeArrowheads="1"/>
          </p:cNvSpPr>
          <p:nvPr/>
        </p:nvSpPr>
        <p:spPr bwMode="auto">
          <a:xfrm>
            <a:off x="1512888" y="622341"/>
            <a:ext cx="8439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Enerji Verimliliği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AD1A11B-7966-41C9-BFA9-3C231A914873}"/>
              </a:ext>
            </a:extLst>
          </p:cNvPr>
          <p:cNvSpPr>
            <a:spLocks noGrp="1" noChangeArrowheads="1"/>
          </p:cNvSpPr>
          <p:nvPr>
            <p:ph type="body" sz="half" idx="1"/>
          </p:nvPr>
        </p:nvSpPr>
        <p:spPr>
          <a:xfrm>
            <a:off x="1480421" y="2540579"/>
            <a:ext cx="10229755" cy="1108378"/>
          </a:xfrm>
        </p:spPr>
        <p:txBody>
          <a:bodyPr/>
          <a:lstStyle/>
          <a:p>
            <a:pPr marL="0" indent="0">
              <a:buNone/>
            </a:pPr>
            <a:r>
              <a:rPr lang="tr-TR" altLang="tr-TR" sz="2400" dirty="0">
                <a:latin typeface="Arial" panose="020B0604020202020204" pitchFamily="34" charset="0"/>
                <a:cs typeface="Arial" panose="020B0604020202020204" pitchFamily="34" charset="0"/>
              </a:rPr>
              <a:t>Isı yalıtımı, binanın ısı kaybı ve kazancını azaltır; dolayısıyla ısıtma ve soğutma için harcanan enerji miktarı ve atmosfere salınan sera etkisine ve hava kirliliğine neden olan yanma ürünlerinin azalır.</a:t>
            </a:r>
          </a:p>
        </p:txBody>
      </p:sp>
      <p:pic>
        <p:nvPicPr>
          <p:cNvPr id="13315" name="Picture 3" descr="1">
            <a:extLst>
              <a:ext uri="{FF2B5EF4-FFF2-40B4-BE49-F238E27FC236}">
                <a16:creationId xmlns:a16="http://schemas.microsoft.com/office/drawing/2014/main" id="{2B277FCE-FDBD-4F26-8C38-FE3390E7C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142" y="4062769"/>
            <a:ext cx="1411784" cy="202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a:extLst>
              <a:ext uri="{FF2B5EF4-FFF2-40B4-BE49-F238E27FC236}">
                <a16:creationId xmlns:a16="http://schemas.microsoft.com/office/drawing/2014/main" id="{5464FA35-6F1E-45F3-9AED-8E3464E597E8}"/>
              </a:ext>
            </a:extLst>
          </p:cNvPr>
          <p:cNvSpPr>
            <a:spLocks noGrp="1" noChangeArrowheads="1"/>
          </p:cNvSpPr>
          <p:nvPr>
            <p:ph type="title"/>
          </p:nvPr>
        </p:nvSpPr>
        <p:spPr>
          <a:xfrm>
            <a:off x="2759313" y="1215720"/>
            <a:ext cx="6422549" cy="365125"/>
          </a:xfrm>
        </p:spPr>
        <p:txBody>
          <a:bodyPr>
            <a:noAutofit/>
          </a:bodyPr>
          <a:lstStyle/>
          <a:p>
            <a:pPr eaLnBrk="1" hangingPunct="1"/>
            <a:r>
              <a:rPr lang="tr-TR" altLang="tr-TR" sz="2400" b="1" dirty="0">
                <a:latin typeface="Arial" panose="020B0604020202020204" pitchFamily="34" charset="0"/>
                <a:cs typeface="Arial" panose="020B0604020202020204" pitchFamily="34" charset="0"/>
              </a:rPr>
              <a:t>Çözüm: Isı Yalıtımı</a:t>
            </a:r>
          </a:p>
        </p:txBody>
      </p:sp>
      <p:sp>
        <p:nvSpPr>
          <p:cNvPr id="13317" name="Rectangle 5">
            <a:extLst>
              <a:ext uri="{FF2B5EF4-FFF2-40B4-BE49-F238E27FC236}">
                <a16:creationId xmlns:a16="http://schemas.microsoft.com/office/drawing/2014/main" id="{DC62B33D-0FE8-45AA-A9BC-E80DA9CDCE4C}"/>
              </a:ext>
            </a:extLst>
          </p:cNvPr>
          <p:cNvSpPr>
            <a:spLocks noChangeArrowheads="1"/>
          </p:cNvSpPr>
          <p:nvPr/>
        </p:nvSpPr>
        <p:spPr bwMode="auto">
          <a:xfrm>
            <a:off x="1534901" y="717245"/>
            <a:ext cx="93938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1500"/>
              </a:spcBef>
              <a:buClr>
                <a:schemeClr val="tx1"/>
              </a:buClr>
              <a:buFont typeface="Wingdings" panose="05000000000000000000" pitchFamily="2" charset="2"/>
              <a:tabLst>
                <a:tab pos="322263" algn="l"/>
              </a:tabLst>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tabLst>
                <a:tab pos="322263" algn="l"/>
              </a:tabLst>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tabLst>
                <a:tab pos="322263" algn="l"/>
              </a:tabLst>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tabLst>
                <a:tab pos="322263" algn="l"/>
              </a:tabLst>
              <a:defRPr sz="2000">
                <a:solidFill>
                  <a:schemeClr val="tx1"/>
                </a:solidFill>
                <a:latin typeface="Arial" panose="020B0604020202020204" pitchFamily="34" charset="0"/>
              </a:defRPr>
            </a:lvl9pPr>
          </a:lstStyle>
          <a:p>
            <a:pPr eaLnBrk="1" hangingPunct="1">
              <a:spcBef>
                <a:spcPct val="0"/>
              </a:spcBef>
              <a:buClrTx/>
              <a:buFontTx/>
              <a:buNone/>
            </a:pPr>
            <a:r>
              <a:rPr lang="tr-TR" altLang="tr-TR" sz="3600" b="1" dirty="0">
                <a:solidFill>
                  <a:schemeClr val="tx1"/>
                </a:solidFill>
              </a:rPr>
              <a:t>Binalarda Enerji Verimliliği ve Isı Yalıtımı</a:t>
            </a:r>
          </a:p>
        </p:txBody>
      </p:sp>
      <p:sp>
        <p:nvSpPr>
          <p:cNvPr id="20486" name="Text Box 6">
            <a:extLst>
              <a:ext uri="{FF2B5EF4-FFF2-40B4-BE49-F238E27FC236}">
                <a16:creationId xmlns:a16="http://schemas.microsoft.com/office/drawing/2014/main" id="{42A1C3C5-EE74-4E28-A6DE-9BAC96BEFEE2}"/>
              </a:ext>
            </a:extLst>
          </p:cNvPr>
          <p:cNvSpPr txBox="1">
            <a:spLocks noChangeArrowheads="1"/>
          </p:cNvSpPr>
          <p:nvPr/>
        </p:nvSpPr>
        <p:spPr bwMode="auto">
          <a:xfrm>
            <a:off x="9287567" y="1229304"/>
            <a:ext cx="2514600" cy="1311275"/>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a:spAutoFit/>
          </a:bodyPr>
          <a:lstStyle/>
          <a:p>
            <a:pPr algn="ctr">
              <a:spcBef>
                <a:spcPct val="50000"/>
              </a:spcBef>
              <a:defRPr/>
            </a:pPr>
            <a:r>
              <a:rPr lang="tr-TR" sz="8000" dirty="0">
                <a:solidFill>
                  <a:schemeClr val="bg1"/>
                </a:solidFill>
                <a:latin typeface="Times New Roman" pitchFamily="18" charset="0"/>
              </a:rPr>
              <a:t>1</a:t>
            </a:r>
            <a:endParaRPr lang="en-US" sz="8000" dirty="0">
              <a:solidFill>
                <a:schemeClr val="bg1"/>
              </a:solidFill>
              <a:latin typeface="Times New Roman" pitchFamily="18" charset="0"/>
            </a:endParaRPr>
          </a:p>
        </p:txBody>
      </p:sp>
      <p:sp>
        <p:nvSpPr>
          <p:cNvPr id="13319" name="Rectangle 7">
            <a:extLst>
              <a:ext uri="{FF2B5EF4-FFF2-40B4-BE49-F238E27FC236}">
                <a16:creationId xmlns:a16="http://schemas.microsoft.com/office/drawing/2014/main" id="{2374CD00-8A16-403C-A460-B458F0E52630}"/>
              </a:ext>
            </a:extLst>
          </p:cNvPr>
          <p:cNvSpPr>
            <a:spLocks noChangeArrowheads="1"/>
          </p:cNvSpPr>
          <p:nvPr/>
        </p:nvSpPr>
        <p:spPr bwMode="auto">
          <a:xfrm>
            <a:off x="1454150" y="1525590"/>
            <a:ext cx="751357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0"/>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90000"/>
              </a:lnSpc>
            </a:pPr>
            <a:r>
              <a:rPr lang="tr-TR" altLang="tr-TR" sz="2400" dirty="0"/>
              <a:t>Konutların ısıtılması veya soğutulması için tüketilen enerji miktarını azaltmanın en etkili yolu </a:t>
            </a:r>
            <a:r>
              <a:rPr lang="tr-TR" altLang="tr-TR" sz="2400" b="1" dirty="0">
                <a:solidFill>
                  <a:srgbClr val="3333FF"/>
                </a:solidFill>
              </a:rPr>
              <a:t>ısı yalıtımı</a:t>
            </a:r>
            <a:r>
              <a:rPr lang="tr-TR" altLang="tr-TR" sz="2400" dirty="0"/>
              <a:t> yapmaktır.</a:t>
            </a:r>
          </a:p>
        </p:txBody>
      </p:sp>
      <p:graphicFrame>
        <p:nvGraphicFramePr>
          <p:cNvPr id="13320" name="Object 8">
            <a:extLst>
              <a:ext uri="{FF2B5EF4-FFF2-40B4-BE49-F238E27FC236}">
                <a16:creationId xmlns:a16="http://schemas.microsoft.com/office/drawing/2014/main" id="{A575B4CE-A389-4D34-961D-A324CBD64D29}"/>
              </a:ext>
            </a:extLst>
          </p:cNvPr>
          <p:cNvGraphicFramePr>
            <a:graphicFrameLocks noChangeAspect="1"/>
          </p:cNvGraphicFramePr>
          <p:nvPr>
            <p:extLst>
              <p:ext uri="{D42A27DB-BD31-4B8C-83A1-F6EECF244321}">
                <p14:modId xmlns:p14="http://schemas.microsoft.com/office/powerpoint/2010/main" val="1293831653"/>
              </p:ext>
            </p:extLst>
          </p:nvPr>
        </p:nvGraphicFramePr>
        <p:xfrm>
          <a:off x="4929402" y="4076950"/>
          <a:ext cx="3310659" cy="2027129"/>
        </p:xfrm>
        <a:graphic>
          <a:graphicData uri="http://schemas.openxmlformats.org/presentationml/2006/ole">
            <mc:AlternateContent xmlns:mc="http://schemas.openxmlformats.org/markup-compatibility/2006">
              <mc:Choice xmlns:v="urn:schemas-microsoft-com:vml" Requires="v">
                <p:oleObj spid="_x0000_s2075" name="Document" r:id="rId4" imgW="2948422" imgH="1804578" progId="Word.Document.8">
                  <p:embed/>
                </p:oleObj>
              </mc:Choice>
              <mc:Fallback>
                <p:oleObj name="Document" r:id="rId4" imgW="2948422" imgH="1804578" progId="Word.Document.8">
                  <p:embed/>
                  <p:pic>
                    <p:nvPicPr>
                      <p:cNvPr id="13320" name="Object 8">
                        <a:extLst>
                          <a:ext uri="{FF2B5EF4-FFF2-40B4-BE49-F238E27FC236}">
                            <a16:creationId xmlns:a16="http://schemas.microsoft.com/office/drawing/2014/main" id="{A575B4CE-A389-4D34-961D-A324CBD64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402" y="4076950"/>
                        <a:ext cx="3310659" cy="2027129"/>
                      </a:xfrm>
                      <a:prstGeom prst="rect">
                        <a:avLst/>
                      </a:prstGeom>
                      <a:noFill/>
                      <a:ln>
                        <a:noFill/>
                      </a:ln>
                      <a:effectLst/>
                    </p:spPr>
                  </p:pic>
                </p:oleObj>
              </mc:Fallback>
            </mc:AlternateContent>
          </a:graphicData>
        </a:graphic>
      </p:graphicFrame>
      <p:pic>
        <p:nvPicPr>
          <p:cNvPr id="13321" name="Picture 9">
            <a:extLst>
              <a:ext uri="{FF2B5EF4-FFF2-40B4-BE49-F238E27FC236}">
                <a16:creationId xmlns:a16="http://schemas.microsoft.com/office/drawing/2014/main" id="{250E9827-DB89-466F-A1B9-118183F0C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54" b="4666"/>
          <a:stretch>
            <a:fillRect/>
          </a:stretch>
        </p:blipFill>
        <p:spPr bwMode="auto">
          <a:xfrm>
            <a:off x="1776413" y="4064110"/>
            <a:ext cx="2735263" cy="202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3322" name="Text Box 11">
            <a:extLst>
              <a:ext uri="{FF2B5EF4-FFF2-40B4-BE49-F238E27FC236}">
                <a16:creationId xmlns:a16="http://schemas.microsoft.com/office/drawing/2014/main" id="{18363C77-6FA0-4982-BD50-C3DA4D3CE5A1}"/>
              </a:ext>
            </a:extLst>
          </p:cNvPr>
          <p:cNvSpPr txBox="1">
            <a:spLocks noChangeArrowheads="1"/>
          </p:cNvSpPr>
          <p:nvPr/>
        </p:nvSpPr>
        <p:spPr bwMode="auto">
          <a:xfrm>
            <a:off x="1703387" y="3708401"/>
            <a:ext cx="85344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lnSpc>
                <a:spcPct val="90000"/>
              </a:lnSpc>
            </a:pPr>
            <a:r>
              <a:rPr lang="tr-TR" altLang="tr-TR" sz="2200" b="1" dirty="0"/>
              <a:t>Isı Yalıtımı %60’dan fazla enerji verimliliği potansiyeli sağlıyor. </a:t>
            </a:r>
          </a:p>
          <a:p>
            <a:pPr eaLnBrk="1" hangingPunct="1">
              <a:spcBef>
                <a:spcPct val="0"/>
              </a:spcBef>
              <a:buClrTx/>
              <a:buFontTx/>
              <a:buNone/>
            </a:pPr>
            <a:endParaRPr lang="tr-TR" altLang="tr-TR" sz="22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D50F9AB-A513-4493-966F-8FA30837E86D}"/>
              </a:ext>
            </a:extLst>
          </p:cNvPr>
          <p:cNvSpPr>
            <a:spLocks noGrp="1" noChangeArrowheads="1"/>
          </p:cNvSpPr>
          <p:nvPr>
            <p:ph type="body" idx="1"/>
          </p:nvPr>
        </p:nvSpPr>
        <p:spPr>
          <a:xfrm>
            <a:off x="1567287" y="1263577"/>
            <a:ext cx="5716588" cy="1608137"/>
          </a:xfrm>
        </p:spPr>
        <p:txBody>
          <a:bodyPr/>
          <a:lstStyle/>
          <a:p>
            <a:pPr marL="0" indent="0">
              <a:buNone/>
            </a:pPr>
            <a:r>
              <a:rPr lang="tr-TR" altLang="tr-TR" sz="2400" dirty="0">
                <a:latin typeface="Arial" panose="020B0604020202020204" pitchFamily="34" charset="0"/>
                <a:cs typeface="Arial" panose="020B0604020202020204" pitchFamily="34" charset="0"/>
              </a:rPr>
              <a:t>Isı yalıtımlı binalarda daha küçük kapasiteli ısıtma, soğutma sistemleri ve bu sistemlerin tesisatları yeterli olacağından ilk yatırım maliyetleri azalır.</a:t>
            </a:r>
            <a:endParaRPr lang="en-US" altLang="tr-TR" sz="2400" dirty="0">
              <a:latin typeface="Arial" panose="020B0604020202020204" pitchFamily="34" charset="0"/>
              <a:cs typeface="Arial" panose="020B0604020202020204" pitchFamily="34" charset="0"/>
            </a:endParaRPr>
          </a:p>
        </p:txBody>
      </p:sp>
      <p:sp>
        <p:nvSpPr>
          <p:cNvPr id="21507" name="Text Box 3">
            <a:extLst>
              <a:ext uri="{FF2B5EF4-FFF2-40B4-BE49-F238E27FC236}">
                <a16:creationId xmlns:a16="http://schemas.microsoft.com/office/drawing/2014/main" id="{3D5A5477-C845-48C4-AC6C-BD65D90C48DB}"/>
              </a:ext>
            </a:extLst>
          </p:cNvPr>
          <p:cNvSpPr txBox="1">
            <a:spLocks noChangeArrowheads="1"/>
          </p:cNvSpPr>
          <p:nvPr/>
        </p:nvSpPr>
        <p:spPr bwMode="auto">
          <a:xfrm>
            <a:off x="9266238" y="985991"/>
            <a:ext cx="2514600" cy="1311275"/>
          </a:xfrm>
          <a:prstGeom prst="rect">
            <a:avLst/>
          </a:prstGeom>
          <a:gradFill rotWithShape="1">
            <a:gsLst>
              <a:gs pos="0">
                <a:schemeClr val="accent2"/>
              </a:gs>
              <a:gs pos="100000">
                <a:schemeClr val="accent2">
                  <a:gamma/>
                  <a:shade val="46275"/>
                  <a:invGamma/>
                </a:schemeClr>
              </a:gs>
            </a:gsLst>
            <a:lin ang="0" scaled="1"/>
          </a:gradFill>
          <a:ln w="9525">
            <a:noFill/>
            <a:miter lim="800000"/>
            <a:headEnd/>
            <a:tailEnd/>
          </a:ln>
          <a:effectLst/>
        </p:spPr>
        <p:txBody>
          <a:bodyPr>
            <a:spAutoFit/>
          </a:bodyPr>
          <a:lstStyle/>
          <a:p>
            <a:pPr algn="ctr">
              <a:spcBef>
                <a:spcPct val="50000"/>
              </a:spcBef>
              <a:defRPr/>
            </a:pPr>
            <a:r>
              <a:rPr lang="tr-TR" sz="8000">
                <a:solidFill>
                  <a:schemeClr val="bg1"/>
                </a:solidFill>
                <a:latin typeface="Times New Roman" pitchFamily="18" charset="0"/>
              </a:rPr>
              <a:t>2</a:t>
            </a:r>
            <a:endParaRPr lang="en-US" sz="8000">
              <a:solidFill>
                <a:schemeClr val="bg1"/>
              </a:solidFill>
              <a:latin typeface="Times New Roman" pitchFamily="18" charset="0"/>
            </a:endParaRPr>
          </a:p>
        </p:txBody>
      </p:sp>
      <p:sp>
        <p:nvSpPr>
          <p:cNvPr id="14340" name="Rectangle 4">
            <a:extLst>
              <a:ext uri="{FF2B5EF4-FFF2-40B4-BE49-F238E27FC236}">
                <a16:creationId xmlns:a16="http://schemas.microsoft.com/office/drawing/2014/main" id="{B37A1EE8-6A76-4F01-BA44-869205263286}"/>
              </a:ext>
            </a:extLst>
          </p:cNvPr>
          <p:cNvSpPr>
            <a:spLocks noChangeArrowheads="1"/>
          </p:cNvSpPr>
          <p:nvPr/>
        </p:nvSpPr>
        <p:spPr bwMode="auto">
          <a:xfrm>
            <a:off x="1841500" y="5589588"/>
            <a:ext cx="8826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91440" bIns="0"/>
          <a:lstStyle>
            <a:lvl1pPr eaLnBrk="0" hangingPunct="0">
              <a:spcBef>
                <a:spcPts val="1500"/>
              </a:spcBef>
              <a:buClr>
                <a:schemeClr val="tx1"/>
              </a:buClr>
              <a:buFont typeface="Wingdings" panose="05000000000000000000" pitchFamily="2" charset="2"/>
              <a:defRPr sz="2000">
                <a:solidFill>
                  <a:srgbClr val="000000"/>
                </a:solidFill>
                <a:latin typeface="Arial" panose="020B0604020202020204" pitchFamily="34" charset="0"/>
              </a:defRPr>
            </a:lvl1pPr>
            <a:lvl2pPr marL="742950" indent="-285750" eaLnBrk="0" hangingPunct="0">
              <a:spcBef>
                <a:spcPts val="1000"/>
              </a:spcBef>
              <a:buClr>
                <a:schemeClr val="tx1"/>
              </a:buClr>
              <a:buFont typeface="Wingdings" panose="05000000000000000000" pitchFamily="2" charset="2"/>
              <a:buChar char="n"/>
              <a:defRPr sz="2000">
                <a:solidFill>
                  <a:srgbClr val="000000"/>
                </a:solidFill>
                <a:latin typeface="Arial" panose="020B0604020202020204" pitchFamily="34" charset="0"/>
              </a:defRPr>
            </a:lvl2pPr>
            <a:lvl3pPr marL="11430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3pPr>
            <a:lvl4pPr marL="1600200" indent="-228600" eaLnBrk="0" hangingPunct="0">
              <a:spcBef>
                <a:spcPts val="500"/>
              </a:spcBef>
              <a:buClr>
                <a:schemeClr val="tx1"/>
              </a:buClr>
              <a:buFont typeface="Arial" panose="020B0604020202020204" pitchFamily="34" charset="0"/>
              <a:buChar char="–"/>
              <a:defRPr sz="2000">
                <a:solidFill>
                  <a:srgbClr val="000000"/>
                </a:solidFill>
                <a:latin typeface="Arial" panose="020B0604020202020204" pitchFamily="34" charset="0"/>
              </a:defRPr>
            </a:lvl4pPr>
            <a:lvl5pPr marL="2057400" indent="-228600" eaLnBrk="0" hangingPunct="0">
              <a:spcBef>
                <a:spcPts val="500"/>
              </a:spcBef>
              <a:buClr>
                <a:schemeClr val="tx1"/>
              </a:buClr>
              <a:buFont typeface="Arial" panose="020B0604020202020204" pitchFamily="34" charset="0"/>
              <a:defRPr sz="2000">
                <a:solidFill>
                  <a:schemeClr val="tx1"/>
                </a:solidFill>
                <a:latin typeface="Arial" panose="020B0604020202020204" pitchFamily="34" charset="0"/>
              </a:defRPr>
            </a:lvl5pPr>
            <a:lvl6pPr marL="25146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ts val="500"/>
              </a:spcBef>
              <a:spcAft>
                <a:spcPct val="0"/>
              </a:spcAft>
              <a:buClr>
                <a:schemeClr val="tx1"/>
              </a:buClr>
              <a:buFont typeface="Arial" panose="020B0604020202020204" pitchFamily="34" charset="0"/>
              <a:defRPr sz="2000">
                <a:solidFill>
                  <a:schemeClr val="tx1"/>
                </a:solidFill>
                <a:latin typeface="Arial" panose="020B0604020202020204" pitchFamily="34" charset="0"/>
              </a:defRPr>
            </a:lvl9pPr>
          </a:lstStyle>
          <a:p>
            <a:pPr eaLnBrk="1" hangingPunct="1"/>
            <a:r>
              <a:rPr lang="tr-TR" altLang="tr-TR" sz="2400"/>
              <a:t>Binaların enerji ile ilgili ilk yatırım ve işletme maliyetlerini azalır.</a:t>
            </a:r>
          </a:p>
        </p:txBody>
      </p:sp>
      <p:pic>
        <p:nvPicPr>
          <p:cNvPr id="14341" name="Picture 5" descr="igdas04">
            <a:extLst>
              <a:ext uri="{FF2B5EF4-FFF2-40B4-BE49-F238E27FC236}">
                <a16:creationId xmlns:a16="http://schemas.microsoft.com/office/drawing/2014/main" id="{28A0E94F-23E8-4596-9C65-C4F148133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4" y="2636838"/>
            <a:ext cx="20669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igdas05">
            <a:extLst>
              <a:ext uri="{FF2B5EF4-FFF2-40B4-BE49-F238E27FC236}">
                <a16:creationId xmlns:a16="http://schemas.microsoft.com/office/drawing/2014/main" id="{BE3C3137-719F-4A02-B113-D70B02E73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2636839"/>
            <a:ext cx="20066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7">
            <a:extLst>
              <a:ext uri="{FF2B5EF4-FFF2-40B4-BE49-F238E27FC236}">
                <a16:creationId xmlns:a16="http://schemas.microsoft.com/office/drawing/2014/main" id="{E6BB1719-B2D2-4479-89F7-0E470EE57024}"/>
              </a:ext>
            </a:extLst>
          </p:cNvPr>
          <p:cNvSpPr>
            <a:spLocks noGrp="1" noChangeArrowheads="1"/>
          </p:cNvSpPr>
          <p:nvPr>
            <p:ph type="title"/>
          </p:nvPr>
        </p:nvSpPr>
        <p:spPr>
          <a:xfrm>
            <a:off x="1512888" y="803429"/>
            <a:ext cx="8439150" cy="365125"/>
          </a:xfrm>
          <a:noFill/>
        </p:spPr>
        <p:txBody>
          <a:bodyPr>
            <a:noAutofit/>
          </a:bodyPr>
          <a:lstStyle/>
          <a:p>
            <a:pPr eaLnBrk="1" hangingPunct="1"/>
            <a:r>
              <a:rPr lang="tr-TR" altLang="tr-TR" sz="3600" b="1" cap="none" dirty="0">
                <a:solidFill>
                  <a:schemeClr val="tx1"/>
                </a:solidFill>
                <a:latin typeface="Arial" panose="020B0604020202020204" pitchFamily="34" charset="0"/>
                <a:cs typeface="Arial" panose="020B0604020202020204" pitchFamily="34" charset="0"/>
              </a:rPr>
              <a:t>Isı Yalıtımının Faydaları</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tegral">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E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1596</TotalTime>
  <Words>3464</Words>
  <Application>Microsoft Office PowerPoint</Application>
  <PresentationFormat>Geniş ekran</PresentationFormat>
  <Paragraphs>398</Paragraphs>
  <Slides>64</Slides>
  <Notes>9</Notes>
  <HiddenSlides>0</HiddenSlides>
  <MMClips>0</MMClips>
  <ScaleCrop>false</ScaleCrop>
  <HeadingPairs>
    <vt:vector size="8" baseType="variant">
      <vt:variant>
        <vt:lpstr>Kullanılan Yazı Tipleri</vt:lpstr>
      </vt:variant>
      <vt:variant>
        <vt:i4>9</vt:i4>
      </vt:variant>
      <vt:variant>
        <vt:lpstr>Tema</vt:lpstr>
      </vt:variant>
      <vt:variant>
        <vt:i4>1</vt:i4>
      </vt:variant>
      <vt:variant>
        <vt:lpstr>Eklenmiş OLE Hizmet Programları</vt:lpstr>
      </vt:variant>
      <vt:variant>
        <vt:i4>6</vt:i4>
      </vt:variant>
      <vt:variant>
        <vt:lpstr>Slayt Başlıkları</vt:lpstr>
      </vt:variant>
      <vt:variant>
        <vt:i4>64</vt:i4>
      </vt:variant>
    </vt:vector>
  </HeadingPairs>
  <TitlesOfParts>
    <vt:vector size="80" baseType="lpstr">
      <vt:lpstr>Arial</vt:lpstr>
      <vt:lpstr>Calibri</vt:lpstr>
      <vt:lpstr>Symbol</vt:lpstr>
      <vt:lpstr>Tahoma</vt:lpstr>
      <vt:lpstr>Times New Roman</vt:lpstr>
      <vt:lpstr>Tw Cen MT</vt:lpstr>
      <vt:lpstr>Tw Cen MT Condensed</vt:lpstr>
      <vt:lpstr>Wingdings</vt:lpstr>
      <vt:lpstr>Wingdings 3</vt:lpstr>
      <vt:lpstr>Entegral</vt:lpstr>
      <vt:lpstr>Document</vt:lpstr>
      <vt:lpstr>Denklem</vt:lpstr>
      <vt:lpstr>Equation</vt:lpstr>
      <vt:lpstr>Microsoft Word Picture</vt:lpstr>
      <vt:lpstr>Bitmap Image</vt:lpstr>
      <vt:lpstr>AutoCAD LT Drawing</vt:lpstr>
      <vt:lpstr>PowerPoint Sunusu</vt:lpstr>
      <vt:lpstr>PowerPoint Sunusu</vt:lpstr>
      <vt:lpstr>PowerPoint Sunusu</vt:lpstr>
      <vt:lpstr>Çağdaş Yapı Konsepti Ve Yalıtım</vt:lpstr>
      <vt:lpstr>PowerPoint Sunusu</vt:lpstr>
      <vt:lpstr>PowerPoint Sunusu</vt:lpstr>
      <vt:lpstr>Isıtma ve Soğutma</vt:lpstr>
      <vt:lpstr>Çözüm: Isı Yalıtımı</vt:lpstr>
      <vt:lpstr>Isı Yalıtımının Faydaları</vt:lpstr>
      <vt:lpstr>Isı Yalıtımının Faydaları</vt:lpstr>
      <vt:lpstr>Isı Yalıtımının Faydaları</vt:lpstr>
      <vt:lpstr>Uygulama Alanları</vt:lpstr>
      <vt:lpstr>Uygulama Alanları</vt:lpstr>
      <vt:lpstr>PowerPoint Sunusu</vt:lpstr>
      <vt:lpstr>Temel Malzeme Kriterleri</vt:lpstr>
      <vt:lpstr>PowerPoint Sunusu</vt:lpstr>
      <vt:lpstr>PowerPoint Sunusu</vt:lpstr>
      <vt:lpstr>İletimle Isı Transferi</vt:lpstr>
      <vt:lpstr>PowerPoint Sunusu</vt:lpstr>
      <vt:lpstr>Gazlarda İletimle Isı Transferi</vt:lpstr>
      <vt:lpstr>Taşınımla Isı Transferi</vt:lpstr>
      <vt:lpstr>Taşınımla İletimle Isı Transferi</vt:lpstr>
      <vt:lpstr>Işınımla İletimle Isı Transferi</vt:lpstr>
      <vt:lpstr>Yapı Elemanlarında Isı Transferi</vt:lpstr>
      <vt:lpstr>PowerPoint Sunusu</vt:lpstr>
      <vt:lpstr>Isı Yalıtım Malzemeleri</vt:lpstr>
      <vt:lpstr> Isı Yalıtım Malzemeleri</vt:lpstr>
      <vt:lpstr>Binalarda Su Buharı  Difüzyonu</vt:lpstr>
      <vt:lpstr>Su Buharı Difüzyon Direnç Faktörü (µ)</vt:lpstr>
      <vt:lpstr>Su Buharı Difüzyon Direnci (Sd)</vt:lpstr>
      <vt:lpstr>PowerPoint Sunusu</vt:lpstr>
      <vt:lpstr>İç Yüzeyde Yoğuşma</vt:lpstr>
      <vt:lpstr>Ara Kesitte Yoğuşma</vt:lpstr>
      <vt:lpstr>PowerPoint Sunusu</vt:lpstr>
      <vt:lpstr>Yürürlükteki Sınıflandırma Metodu</vt:lpstr>
      <vt:lpstr>Yürürlükteki Sınıflandırma Metodu</vt:lpstr>
      <vt:lpstr>Yürürlükteki Sınıflandırma Metodu</vt:lpstr>
      <vt:lpstr>PowerPoint Sunusu</vt:lpstr>
      <vt:lpstr>Camyünü</vt:lpstr>
      <vt:lpstr>Camyünü</vt:lpstr>
      <vt:lpstr>Taşyünü</vt:lpstr>
      <vt:lpstr>Taşyünü</vt:lpstr>
      <vt:lpstr>Ekspande Polistiren Köpüğü (EPS)</vt:lpstr>
      <vt:lpstr>Ekspande Polistiren Köpüğü (EPS)</vt:lpstr>
      <vt:lpstr>Ekstürüde Polistiren Köpüğü (XPS)</vt:lpstr>
      <vt:lpstr>Ekstürüde Polistiren Köpüğü (XPS)</vt:lpstr>
      <vt:lpstr>Rijit Poliüretan Köpük (PUR)</vt:lpstr>
      <vt:lpstr>Ahşap Yünü Levhalar (WW)</vt:lpstr>
      <vt:lpstr>Cam Köpüğü (CG)</vt:lpstr>
      <vt:lpstr>Cam Köpüğü (CG)</vt:lpstr>
      <vt:lpstr>Fenol Köpüğü (PF)</vt:lpstr>
      <vt:lpstr>Mantar Levhalar </vt:lpstr>
      <vt:lpstr>Genleştirilmiş Perlit Levhalar </vt:lpstr>
      <vt:lpstr>Ahşap Lifli Levhalar</vt:lpstr>
      <vt:lpstr>PowerPoint Sunusu</vt:lpstr>
      <vt:lpstr>PowerPoint Sunusu</vt:lpstr>
      <vt:lpstr>PowerPoint Sunusu</vt:lpstr>
      <vt:lpstr>PowerPoint Sunusu</vt:lpstr>
      <vt:lpstr>Uygulama Adımları</vt:lpstr>
      <vt:lpstr>PowerPoint Sunusu</vt:lpstr>
      <vt:lpstr>PowerPoint Sunusu</vt:lpstr>
      <vt:lpstr>PowerPoint Sunusu</vt:lpstr>
      <vt:lpstr>PowerPoint Sunusu</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GUNES YUZUGUR KOCAOGLAN</dc:creator>
  <cp:lastModifiedBy>GUNES YUZUGUR KOCAOGLAN</cp:lastModifiedBy>
  <cp:revision>37</cp:revision>
  <cp:lastPrinted>2021-02-13T15:14:11Z</cp:lastPrinted>
  <dcterms:created xsi:type="dcterms:W3CDTF">2021-02-08T07:12:21Z</dcterms:created>
  <dcterms:modified xsi:type="dcterms:W3CDTF">2022-05-23T11:23:39Z</dcterms:modified>
</cp:coreProperties>
</file>