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9"/>
  </p:notesMasterIdLst>
  <p:handoutMasterIdLst>
    <p:handoutMasterId r:id="rId20"/>
  </p:handoutMasterIdLst>
  <p:sldIdLst>
    <p:sldId id="584" r:id="rId2"/>
    <p:sldId id="585" r:id="rId3"/>
    <p:sldId id="586" r:id="rId4"/>
    <p:sldId id="587" r:id="rId5"/>
    <p:sldId id="588" r:id="rId6"/>
    <p:sldId id="583" r:id="rId7"/>
    <p:sldId id="558" r:id="rId8"/>
    <p:sldId id="538" r:id="rId9"/>
    <p:sldId id="561" r:id="rId10"/>
    <p:sldId id="562" r:id="rId11"/>
    <p:sldId id="563" r:id="rId12"/>
    <p:sldId id="577" r:id="rId13"/>
    <p:sldId id="579" r:id="rId14"/>
    <p:sldId id="578" r:id="rId15"/>
    <p:sldId id="580" r:id="rId16"/>
    <p:sldId id="581" r:id="rId17"/>
    <p:sldId id="582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chemeClr val="tx1"/>
    </p:penClr>
  </p:showPr>
  <p:clrMru>
    <a:srgbClr val="FF0000"/>
    <a:srgbClr val="0033CC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4" autoAdjust="0"/>
  </p:normalViewPr>
  <p:slideViewPr>
    <p:cSldViewPr>
      <p:cViewPr>
        <p:scale>
          <a:sx n="90" d="100"/>
          <a:sy n="90" d="100"/>
        </p:scale>
        <p:origin x="-1002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429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defRPr sz="1200">
                <a:latin typeface="Tahoma" charset="0"/>
              </a:defRPr>
            </a:lvl1pPr>
          </a:lstStyle>
          <a:p>
            <a:endParaRPr lang="pl-PL"/>
          </a:p>
        </p:txBody>
      </p:sp>
      <p:sp>
        <p:nvSpPr>
          <p:cNvPr id="372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20000"/>
              </a:spcBef>
              <a:defRPr sz="1200">
                <a:latin typeface="Tahoma" charset="0"/>
              </a:defRPr>
            </a:lvl1pPr>
          </a:lstStyle>
          <a:p>
            <a:endParaRPr lang="pl-PL"/>
          </a:p>
        </p:txBody>
      </p:sp>
      <p:sp>
        <p:nvSpPr>
          <p:cNvPr id="372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defRPr sz="1200">
                <a:latin typeface="Tahoma" charset="0"/>
              </a:defRPr>
            </a:lvl1pPr>
          </a:lstStyle>
          <a:p>
            <a:r>
              <a:rPr lang="pl-PL"/>
              <a:t>Instalacje wymagające pozwolenia zintegrowanego - wprowadzenie</a:t>
            </a:r>
          </a:p>
        </p:txBody>
      </p:sp>
      <p:sp>
        <p:nvSpPr>
          <p:cNvPr id="372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20000"/>
              </a:spcBef>
              <a:defRPr sz="1200">
                <a:latin typeface="Tahoma" charset="0"/>
              </a:defRPr>
            </a:lvl1pPr>
          </a:lstStyle>
          <a:p>
            <a:fld id="{409C212B-31A5-47A9-87B1-5425FE5A6CB5}" type="slidenum">
              <a:rPr lang="pl-PL"/>
              <a:pPr/>
              <a:t>‹Nº›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504" name="Rectangle 103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z="1200">
                <a:latin typeface="Tahoma" charset="0"/>
              </a:defRPr>
            </a:lvl1pPr>
          </a:lstStyle>
          <a:p>
            <a:endParaRPr lang="pl-PL"/>
          </a:p>
        </p:txBody>
      </p:sp>
      <p:sp>
        <p:nvSpPr>
          <p:cNvPr id="362505" name="Rectangle 103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2506" name="Rectangle 103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362507" name="Rectangle 103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20000"/>
              </a:spcBef>
              <a:defRPr sz="1200">
                <a:latin typeface="Tahoma" charset="0"/>
              </a:defRPr>
            </a:lvl1pPr>
          </a:lstStyle>
          <a:p>
            <a:endParaRPr lang="pl-PL"/>
          </a:p>
        </p:txBody>
      </p:sp>
      <p:sp>
        <p:nvSpPr>
          <p:cNvPr id="362508" name="Rectangle 103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z="1200">
                <a:latin typeface="Tahoma" charset="0"/>
              </a:defRPr>
            </a:lvl1pPr>
          </a:lstStyle>
          <a:p>
            <a:endParaRPr lang="pl-PL"/>
          </a:p>
        </p:txBody>
      </p:sp>
      <p:sp>
        <p:nvSpPr>
          <p:cNvPr id="362509" name="Rectangle 103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20000"/>
              </a:spcBef>
              <a:defRPr sz="1200">
                <a:latin typeface="Tahoma" charset="0"/>
              </a:defRPr>
            </a:lvl1pPr>
          </a:lstStyle>
          <a:p>
            <a:fld id="{280FCBB9-5218-4833-BA30-FE7DE2E6ED5B}" type="slidenum">
              <a:rPr lang="pl-PL"/>
              <a:pPr/>
              <a:t>‹Nº›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D8ACD0-5B86-44DA-929B-C1352AD15C2E}" type="slidenum">
              <a:rPr lang="pl-PL"/>
              <a:pPr/>
              <a:t>1</a:t>
            </a:fld>
            <a:endParaRPr lang="pl-PL"/>
          </a:p>
        </p:txBody>
      </p:sp>
      <p:sp>
        <p:nvSpPr>
          <p:cNvPr id="419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l-PL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745DF5-1227-456D-8372-23053C20D299}" type="slidenum">
              <a:rPr lang="pl-PL"/>
              <a:pPr/>
              <a:t>8</a:t>
            </a:fld>
            <a:endParaRPr lang="pl-PL"/>
          </a:p>
        </p:txBody>
      </p:sp>
      <p:sp>
        <p:nvSpPr>
          <p:cNvPr id="396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6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l-PL"/>
              <a:t>Opisz kluczowy temat. Określ cele i wagę spotkania.</a:t>
            </a:r>
          </a:p>
          <a:p>
            <a:endParaRPr lang="pl-PL"/>
          </a:p>
          <a:p>
            <a:r>
              <a:rPr lang="pl-PL"/>
              <a:t>Jako osoba prowadząca spotkanie jesteś katalizatorem zmian. Zadawaj pytania. Zachęcaj do czynnego uczestnictwa. Zapisuj komentarze. Podziękuj uczestnikom za ich osobisty wkład, za pomysły i wnikliwość. </a:t>
            </a:r>
          </a:p>
          <a:p>
            <a:endParaRPr lang="pl-PL"/>
          </a:p>
          <a:p>
            <a:r>
              <a:rPr lang="pl-PL"/>
              <a:t>Możesz użyć funkcji Notatki ze spotkania programu PowerPoint do zapisywania komentarzy w trakcie spotkania.</a:t>
            </a:r>
          </a:p>
          <a:p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Symbol zastępczy obrazu slajdu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53282" name="Symbol zastępczy notatek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l-PL" smtClean="0"/>
          </a:p>
        </p:txBody>
      </p:sp>
      <p:sp>
        <p:nvSpPr>
          <p:cNvPr id="353283" name="Symbol zastępczy numeru slajdu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CFD077-7D6E-4F8F-B749-40A86F2E61B6}" type="slidenum">
              <a:rPr lang="pl-PL" smtClean="0">
                <a:latin typeface="Tahoma" pitchFamily="34" charset="0"/>
              </a:rPr>
              <a:pPr/>
              <a:t>15</a:t>
            </a:fld>
            <a:endParaRPr lang="pl-PL" smtClean="0">
              <a:latin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237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442371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442372" name="Rectangle 4"/>
              <p:cNvSpPr>
                <a:spLocks noChangeArrowheads="1"/>
              </p:cNvSpPr>
              <p:nvPr userDrawn="1"/>
            </p:nvSpPr>
            <p:spPr bwMode="ltGray">
              <a:xfrm>
                <a:off x="0" y="1248"/>
                <a:ext cx="5760" cy="11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73" name="Rectangle 5" descr="Cacback"/>
              <p:cNvSpPr>
                <a:spLocks noChangeArrowheads="1"/>
              </p:cNvSpPr>
              <p:nvPr userDrawn="1"/>
            </p:nvSpPr>
            <p:spPr bwMode="ltGray">
              <a:xfrm>
                <a:off x="0" y="0"/>
                <a:ext cx="1119" cy="43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</p:grpSp>
        <p:sp>
          <p:nvSpPr>
            <p:cNvPr id="442374" name="Rectangle 6"/>
            <p:cNvSpPr>
              <a:spLocks noChangeArrowheads="1"/>
            </p:cNvSpPr>
            <p:nvPr/>
          </p:nvSpPr>
          <p:spPr bwMode="white">
            <a:xfrm>
              <a:off x="816" y="2592"/>
              <a:ext cx="701" cy="1728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</p:grpSp>
      <p:grpSp>
        <p:nvGrpSpPr>
          <p:cNvPr id="442375" name="Group 7"/>
          <p:cNvGrpSpPr>
            <a:grpSpLocks/>
          </p:cNvGrpSpPr>
          <p:nvPr/>
        </p:nvGrpSpPr>
        <p:grpSpPr bwMode="auto">
          <a:xfrm>
            <a:off x="0" y="1371600"/>
            <a:ext cx="8405813" cy="1246188"/>
            <a:chOff x="0" y="864"/>
            <a:chExt cx="5295" cy="785"/>
          </a:xfrm>
        </p:grpSpPr>
        <p:sp>
          <p:nvSpPr>
            <p:cNvPr id="442376" name="Freeform 8"/>
            <p:cNvSpPr>
              <a:spLocks/>
            </p:cNvSpPr>
            <p:nvPr userDrawn="1"/>
          </p:nvSpPr>
          <p:spPr bwMode="auto">
            <a:xfrm rot="-507431">
              <a:off x="0" y="1477"/>
              <a:ext cx="1059" cy="172"/>
            </a:xfrm>
            <a:custGeom>
              <a:avLst/>
              <a:gdLst/>
              <a:ahLst/>
              <a:cxnLst>
                <a:cxn ang="0">
                  <a:pos x="1059" y="0"/>
                </a:cxn>
                <a:cxn ang="0">
                  <a:pos x="147" y="144"/>
                </a:cxn>
                <a:cxn ang="0">
                  <a:pos x="177" y="171"/>
                </a:cxn>
                <a:cxn ang="0">
                  <a:pos x="1059" y="24"/>
                </a:cxn>
                <a:cxn ang="0">
                  <a:pos x="1059" y="0"/>
                </a:cxn>
              </a:cxnLst>
              <a:rect l="0" t="0" r="r" b="b"/>
              <a:pathLst>
                <a:path w="1059" h="172">
                  <a:moveTo>
                    <a:pt x="1059" y="0"/>
                  </a:moveTo>
                  <a:cubicBezTo>
                    <a:pt x="543" y="45"/>
                    <a:pt x="291" y="112"/>
                    <a:pt x="147" y="144"/>
                  </a:cubicBezTo>
                  <a:cubicBezTo>
                    <a:pt x="0" y="172"/>
                    <a:pt x="153" y="147"/>
                    <a:pt x="177" y="171"/>
                  </a:cubicBezTo>
                  <a:cubicBezTo>
                    <a:pt x="329" y="151"/>
                    <a:pt x="339" y="99"/>
                    <a:pt x="1059" y="24"/>
                  </a:cubicBezTo>
                  <a:cubicBezTo>
                    <a:pt x="1059" y="24"/>
                    <a:pt x="1059" y="0"/>
                    <a:pt x="1059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442377" name="Freeform 9"/>
            <p:cNvSpPr>
              <a:spLocks/>
            </p:cNvSpPr>
            <p:nvPr userDrawn="1"/>
          </p:nvSpPr>
          <p:spPr bwMode="auto">
            <a:xfrm rot="-507431">
              <a:off x="1173" y="864"/>
              <a:ext cx="4122" cy="630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3544" y="348"/>
                </a:cxn>
                <a:cxn ang="0">
                  <a:pos x="3680" y="630"/>
                </a:cxn>
                <a:cxn ang="0">
                  <a:pos x="3616" y="624"/>
                </a:cxn>
                <a:cxn ang="0">
                  <a:pos x="3534" y="368"/>
                </a:cxn>
                <a:cxn ang="0">
                  <a:pos x="17" y="231"/>
                </a:cxn>
                <a:cxn ang="0">
                  <a:pos x="0" y="204"/>
                </a:cxn>
              </a:cxnLst>
              <a:rect l="0" t="0" r="r" b="b"/>
              <a:pathLst>
                <a:path w="4122" h="630">
                  <a:moveTo>
                    <a:pt x="0" y="204"/>
                  </a:moveTo>
                  <a:cubicBezTo>
                    <a:pt x="255" y="198"/>
                    <a:pt x="1686" y="0"/>
                    <a:pt x="3544" y="348"/>
                  </a:cubicBezTo>
                  <a:cubicBezTo>
                    <a:pt x="4122" y="464"/>
                    <a:pt x="3754" y="614"/>
                    <a:pt x="3680" y="630"/>
                  </a:cubicBezTo>
                  <a:cubicBezTo>
                    <a:pt x="3680" y="630"/>
                    <a:pt x="3642" y="626"/>
                    <a:pt x="3616" y="624"/>
                  </a:cubicBezTo>
                  <a:cubicBezTo>
                    <a:pt x="3678" y="612"/>
                    <a:pt x="4118" y="488"/>
                    <a:pt x="3534" y="368"/>
                  </a:cubicBezTo>
                  <a:cubicBezTo>
                    <a:pt x="2029" y="98"/>
                    <a:pt x="696" y="156"/>
                    <a:pt x="17" y="231"/>
                  </a:cubicBezTo>
                  <a:cubicBezTo>
                    <a:pt x="17" y="231"/>
                    <a:pt x="0" y="204"/>
                    <a:pt x="0" y="204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grpSp>
          <p:nvGrpSpPr>
            <p:cNvPr id="442378" name="Group 10"/>
            <p:cNvGrpSpPr>
              <a:grpSpLocks/>
            </p:cNvGrpSpPr>
            <p:nvPr userDrawn="1"/>
          </p:nvGrpSpPr>
          <p:grpSpPr bwMode="auto">
            <a:xfrm>
              <a:off x="1008" y="1248"/>
              <a:ext cx="288" cy="288"/>
              <a:chOff x="1033" y="326"/>
              <a:chExt cx="192" cy="192"/>
            </a:xfrm>
          </p:grpSpPr>
          <p:sp>
            <p:nvSpPr>
              <p:cNvPr id="442379" name="Oval 11"/>
              <p:cNvSpPr>
                <a:spLocks noChangeArrowheads="1"/>
              </p:cNvSpPr>
              <p:nvPr/>
            </p:nvSpPr>
            <p:spPr bwMode="auto">
              <a:xfrm>
                <a:off x="1033" y="326"/>
                <a:ext cx="192" cy="192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80" name="Oval 12"/>
              <p:cNvSpPr>
                <a:spLocks noChangeArrowheads="1"/>
              </p:cNvSpPr>
              <p:nvPr/>
            </p:nvSpPr>
            <p:spPr bwMode="auto">
              <a:xfrm>
                <a:off x="1129" y="377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81" name="Oval 13"/>
              <p:cNvSpPr>
                <a:spLocks noChangeArrowheads="1"/>
              </p:cNvSpPr>
              <p:nvPr/>
            </p:nvSpPr>
            <p:spPr bwMode="auto">
              <a:xfrm>
                <a:off x="1063" y="350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82" name="Oval 14"/>
              <p:cNvSpPr>
                <a:spLocks noChangeArrowheads="1"/>
              </p:cNvSpPr>
              <p:nvPr/>
            </p:nvSpPr>
            <p:spPr bwMode="auto">
              <a:xfrm>
                <a:off x="1063" y="404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83" name="Oval 15"/>
              <p:cNvSpPr>
                <a:spLocks noChangeArrowheads="1"/>
              </p:cNvSpPr>
              <p:nvPr/>
            </p:nvSpPr>
            <p:spPr bwMode="auto">
              <a:xfrm>
                <a:off x="1108" y="422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84" name="Oval 16"/>
              <p:cNvSpPr>
                <a:spLocks noChangeArrowheads="1"/>
              </p:cNvSpPr>
              <p:nvPr/>
            </p:nvSpPr>
            <p:spPr bwMode="auto">
              <a:xfrm>
                <a:off x="1168" y="416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85" name="Oval 17"/>
              <p:cNvSpPr>
                <a:spLocks noChangeArrowheads="1"/>
              </p:cNvSpPr>
              <p:nvPr/>
            </p:nvSpPr>
            <p:spPr bwMode="auto">
              <a:xfrm>
                <a:off x="1120" y="461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86" name="Oval 18"/>
              <p:cNvSpPr>
                <a:spLocks noChangeArrowheads="1"/>
              </p:cNvSpPr>
              <p:nvPr/>
            </p:nvSpPr>
            <p:spPr bwMode="auto">
              <a:xfrm>
                <a:off x="1063" y="452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87" name="Oval 19"/>
              <p:cNvSpPr>
                <a:spLocks noChangeArrowheads="1"/>
              </p:cNvSpPr>
              <p:nvPr/>
            </p:nvSpPr>
            <p:spPr bwMode="auto">
              <a:xfrm>
                <a:off x="1117" y="329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</p:grpSp>
      </p:grpSp>
      <p:sp>
        <p:nvSpPr>
          <p:cNvPr id="442388" name="Rectangle 20"/>
          <p:cNvSpPr>
            <a:spLocks noGrp="1" noChangeArrowheads="1"/>
          </p:cNvSpPr>
          <p:nvPr>
            <p:ph type="ctrTitle"/>
          </p:nvPr>
        </p:nvSpPr>
        <p:spPr>
          <a:xfrm>
            <a:off x="1828800" y="2133600"/>
            <a:ext cx="7315200" cy="1600200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/>
              <a:t>Kliknij, aby edytować styl wzorca tytułu</a:t>
            </a:r>
          </a:p>
        </p:txBody>
      </p:sp>
      <p:sp>
        <p:nvSpPr>
          <p:cNvPr id="442389" name="Rectangle 2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42390" name="Rectangle 22"/>
          <p:cNvSpPr>
            <a:spLocks noGrp="1" noChangeArrowheads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E4EF0AA-FF9A-455D-924C-8FB246636E3A}" type="datetime1">
              <a:rPr lang="pl-PL"/>
              <a:pPr/>
              <a:t>2012-10-02</a:t>
            </a:fld>
            <a:endParaRPr lang="pl-PL"/>
          </a:p>
        </p:txBody>
      </p:sp>
      <p:sp>
        <p:nvSpPr>
          <p:cNvPr id="442391" name="Rectangle 23"/>
          <p:cNvSpPr>
            <a:spLocks noGrp="1" noChangeArrowheads="1"/>
          </p:cNvSpPr>
          <p:nvPr>
            <p:ph type="ftr" sz="quarter" idx="3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442392" name="Rectangle 24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86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B39771D-5D83-448B-B2BC-22FEF9E9094C}" type="slidenum">
              <a:rPr lang="pl-PL"/>
              <a:pPr/>
              <a:t>‹Nº›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42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299FDA-6B6B-460C-9A3D-8B12D506A090}" type="datetime1">
              <a:rPr lang="pl-PL"/>
              <a:pPr/>
              <a:t>2012-10-02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2598D6-847C-4F0A-B0E6-999CE5DCBE0B}" type="slidenum">
              <a:rPr lang="pl-PL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67525" y="457200"/>
            <a:ext cx="2058988" cy="56388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6029325" cy="563880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98C612-7981-45F7-8457-359281F7E84D}" type="datetime1">
              <a:rPr lang="pl-PL"/>
              <a:pPr/>
              <a:t>2012-10-02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1D3E77-73EB-47B5-BB59-3E7B668B7649}" type="slidenum">
              <a:rPr lang="pl-PL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ytuł i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abeli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3F2D43C-D8D3-47B8-BAE4-147AD174D8A2}" type="datetime1">
              <a:rPr lang="pl-PL"/>
              <a:pPr/>
              <a:t>2012-10-02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EBB6348-E67B-407A-8CA8-BE5A073E7DAF}" type="slidenum">
              <a:rPr lang="pl-PL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ytuł, tekst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F1BB535-0B32-47D1-B8DC-4076F7813AE4}" type="datetime1">
              <a:rPr lang="pl-PL"/>
              <a:pPr/>
              <a:t>2012-10-02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3C98923-43D0-4326-BD13-C35CE9EE5B03}" type="slidenum">
              <a:rPr lang="pl-PL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DB3773-53A6-4C0C-831A-C5E7DB4B86A4}" type="datetime1">
              <a:rPr lang="pl-PL"/>
              <a:pPr/>
              <a:t>2012-10-02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42505-8AD8-41B1-A77E-61EC2D895F3A}" type="slidenum">
              <a:rPr lang="pl-PL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7C872D-D387-4B5C-9357-250551724FA9}" type="datetime1">
              <a:rPr lang="pl-PL"/>
              <a:pPr/>
              <a:t>2012-10-02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4C597-C75C-4976-BD97-726BC5A20B6B}" type="slidenum">
              <a:rPr lang="pl-PL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6E1D29-EE3C-4E50-87BF-A01DA61A6C73}" type="datetime1">
              <a:rPr lang="pl-PL"/>
              <a:pPr/>
              <a:t>2012-10-02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CC5662-EDB3-4954-BB3F-225067FD2716}" type="slidenum">
              <a:rPr lang="pl-PL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7321DB-D5D0-45C0-ABF1-656DB70A3B1F}" type="datetime1">
              <a:rPr lang="pl-PL"/>
              <a:pPr/>
              <a:t>2012-10-02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01C7B-E561-418E-82F3-66AC9A04EDDA}" type="slidenum">
              <a:rPr lang="pl-PL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0774E6-868F-4447-AB27-834889A1C3FD}" type="datetime1">
              <a:rPr lang="pl-PL"/>
              <a:pPr/>
              <a:t>2012-10-02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7A8ADC-9E25-420B-BABD-47818AFD6290}" type="slidenum">
              <a:rPr lang="pl-PL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4926A-BCFC-4718-8842-F5666EA7935F}" type="datetime1">
              <a:rPr lang="pl-PL"/>
              <a:pPr/>
              <a:t>2012-10-02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F1782A-3FBC-4F93-BD80-3F712A43F7DC}" type="slidenum">
              <a:rPr lang="pl-PL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4F6F4F-B828-4255-87A0-A3D47884CAEA}" type="datetime1">
              <a:rPr lang="pl-PL"/>
              <a:pPr/>
              <a:t>2012-10-02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1614E-E52B-49AE-B7E5-90A889579B1B}" type="slidenum">
              <a:rPr lang="pl-PL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6D6F58-90C8-43B9-95E7-3F38B5C2F12E}" type="datetime1">
              <a:rPr lang="pl-PL"/>
              <a:pPr/>
              <a:t>2012-10-02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CB6A2F-178A-44EE-9F0E-13A9D56A1A0D}" type="slidenum">
              <a:rPr lang="pl-PL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1346" name="Group 2"/>
          <p:cNvGrpSpPr>
            <a:grpSpLocks/>
          </p:cNvGrpSpPr>
          <p:nvPr/>
        </p:nvGrpSpPr>
        <p:grpSpPr bwMode="auto">
          <a:xfrm>
            <a:off x="-23813" y="-141288"/>
            <a:ext cx="9167813" cy="6999288"/>
            <a:chOff x="-15" y="-89"/>
            <a:chExt cx="5775" cy="4409"/>
          </a:xfrm>
        </p:grpSpPr>
        <p:sp>
          <p:nvSpPr>
            <p:cNvPr id="441347" name="Rectangle 3"/>
            <p:cNvSpPr>
              <a:spLocks noChangeArrowheads="1"/>
            </p:cNvSpPr>
            <p:nvPr userDrawn="1"/>
          </p:nvSpPr>
          <p:spPr bwMode="ltGray">
            <a:xfrm>
              <a:off x="0" y="301"/>
              <a:ext cx="5760" cy="72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441348" name="Rectangle 4" descr="Cacback"/>
            <p:cNvSpPr>
              <a:spLocks noChangeArrowheads="1"/>
            </p:cNvSpPr>
            <p:nvPr userDrawn="1"/>
          </p:nvSpPr>
          <p:spPr bwMode="ltGray">
            <a:xfrm>
              <a:off x="0" y="0"/>
              <a:ext cx="1119" cy="4320"/>
            </a:xfrm>
            <a:prstGeom prst="rect">
              <a:avLst/>
            </a:prstGeom>
            <a:blipFill dpi="0" rotWithShape="0">
              <a:blip r:embed="rId15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grpSp>
          <p:nvGrpSpPr>
            <p:cNvPr id="441349" name="Group 5"/>
            <p:cNvGrpSpPr>
              <a:grpSpLocks/>
            </p:cNvGrpSpPr>
            <p:nvPr userDrawn="1"/>
          </p:nvGrpSpPr>
          <p:grpSpPr bwMode="auto">
            <a:xfrm>
              <a:off x="-15" y="-89"/>
              <a:ext cx="5295" cy="785"/>
              <a:chOff x="20" y="-89"/>
              <a:chExt cx="5295" cy="785"/>
            </a:xfrm>
          </p:grpSpPr>
          <p:sp>
            <p:nvSpPr>
              <p:cNvPr id="441350" name="Freeform 6"/>
              <p:cNvSpPr>
                <a:spLocks/>
              </p:cNvSpPr>
              <p:nvPr userDrawn="1"/>
            </p:nvSpPr>
            <p:spPr bwMode="auto">
              <a:xfrm rot="-507431">
                <a:off x="20" y="524"/>
                <a:ext cx="1059" cy="172"/>
              </a:xfrm>
              <a:custGeom>
                <a:avLst/>
                <a:gdLst/>
                <a:ahLst/>
                <a:cxnLst>
                  <a:cxn ang="0">
                    <a:pos x="1059" y="0"/>
                  </a:cxn>
                  <a:cxn ang="0">
                    <a:pos x="147" y="144"/>
                  </a:cxn>
                  <a:cxn ang="0">
                    <a:pos x="177" y="171"/>
                  </a:cxn>
                  <a:cxn ang="0">
                    <a:pos x="1059" y="24"/>
                  </a:cxn>
                  <a:cxn ang="0">
                    <a:pos x="1059" y="0"/>
                  </a:cxn>
                </a:cxnLst>
                <a:rect l="0" t="0" r="r" b="b"/>
                <a:pathLst>
                  <a:path w="1059" h="172">
                    <a:moveTo>
                      <a:pt x="1059" y="0"/>
                    </a:moveTo>
                    <a:cubicBezTo>
                      <a:pt x="543" y="45"/>
                      <a:pt x="291" y="112"/>
                      <a:pt x="147" y="144"/>
                    </a:cubicBezTo>
                    <a:cubicBezTo>
                      <a:pt x="0" y="172"/>
                      <a:pt x="153" y="147"/>
                      <a:pt x="177" y="171"/>
                    </a:cubicBezTo>
                    <a:cubicBezTo>
                      <a:pt x="329" y="151"/>
                      <a:pt x="339" y="99"/>
                      <a:pt x="1059" y="24"/>
                    </a:cubicBezTo>
                    <a:cubicBezTo>
                      <a:pt x="1059" y="24"/>
                      <a:pt x="1059" y="0"/>
                      <a:pt x="1059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1351" name="Freeform 7"/>
              <p:cNvSpPr>
                <a:spLocks/>
              </p:cNvSpPr>
              <p:nvPr userDrawn="1"/>
            </p:nvSpPr>
            <p:spPr bwMode="auto">
              <a:xfrm rot="-507431">
                <a:off x="1193" y="-89"/>
                <a:ext cx="4122" cy="630"/>
              </a:xfrm>
              <a:custGeom>
                <a:avLst/>
                <a:gdLst/>
                <a:ahLst/>
                <a:cxnLst>
                  <a:cxn ang="0">
                    <a:pos x="0" y="204"/>
                  </a:cxn>
                  <a:cxn ang="0">
                    <a:pos x="3544" y="348"/>
                  </a:cxn>
                  <a:cxn ang="0">
                    <a:pos x="3680" y="630"/>
                  </a:cxn>
                  <a:cxn ang="0">
                    <a:pos x="3616" y="624"/>
                  </a:cxn>
                  <a:cxn ang="0">
                    <a:pos x="3534" y="368"/>
                  </a:cxn>
                  <a:cxn ang="0">
                    <a:pos x="17" y="231"/>
                  </a:cxn>
                  <a:cxn ang="0">
                    <a:pos x="0" y="204"/>
                  </a:cxn>
                </a:cxnLst>
                <a:rect l="0" t="0" r="r" b="b"/>
                <a:pathLst>
                  <a:path w="4122" h="630">
                    <a:moveTo>
                      <a:pt x="0" y="204"/>
                    </a:moveTo>
                    <a:cubicBezTo>
                      <a:pt x="255" y="198"/>
                      <a:pt x="1686" y="0"/>
                      <a:pt x="3544" y="348"/>
                    </a:cubicBezTo>
                    <a:cubicBezTo>
                      <a:pt x="4122" y="464"/>
                      <a:pt x="3754" y="614"/>
                      <a:pt x="3680" y="630"/>
                    </a:cubicBezTo>
                    <a:cubicBezTo>
                      <a:pt x="3680" y="630"/>
                      <a:pt x="3642" y="626"/>
                      <a:pt x="3616" y="624"/>
                    </a:cubicBezTo>
                    <a:cubicBezTo>
                      <a:pt x="3678" y="612"/>
                      <a:pt x="4118" y="488"/>
                      <a:pt x="3534" y="368"/>
                    </a:cubicBezTo>
                    <a:cubicBezTo>
                      <a:pt x="2029" y="98"/>
                      <a:pt x="696" y="156"/>
                      <a:pt x="17" y="231"/>
                    </a:cubicBezTo>
                    <a:cubicBezTo>
                      <a:pt x="17" y="231"/>
                      <a:pt x="0" y="204"/>
                      <a:pt x="0" y="204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grpSp>
            <p:nvGrpSpPr>
              <p:cNvPr id="441352" name="Group 8"/>
              <p:cNvGrpSpPr>
                <a:grpSpLocks/>
              </p:cNvGrpSpPr>
              <p:nvPr userDrawn="1"/>
            </p:nvGrpSpPr>
            <p:grpSpPr bwMode="auto">
              <a:xfrm>
                <a:off x="1033" y="326"/>
                <a:ext cx="192" cy="192"/>
                <a:chOff x="1033" y="326"/>
                <a:chExt cx="192" cy="192"/>
              </a:xfrm>
            </p:grpSpPr>
            <p:sp>
              <p:nvSpPr>
                <p:cNvPr id="441353" name="Oval 9"/>
                <p:cNvSpPr>
                  <a:spLocks noChangeArrowheads="1"/>
                </p:cNvSpPr>
                <p:nvPr/>
              </p:nvSpPr>
              <p:spPr bwMode="auto">
                <a:xfrm>
                  <a:off x="1033" y="326"/>
                  <a:ext cx="192" cy="19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441354" name="Oval 10"/>
                <p:cNvSpPr>
                  <a:spLocks noChangeArrowheads="1"/>
                </p:cNvSpPr>
                <p:nvPr/>
              </p:nvSpPr>
              <p:spPr bwMode="auto">
                <a:xfrm>
                  <a:off x="1129" y="377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441355" name="Oval 11"/>
                <p:cNvSpPr>
                  <a:spLocks noChangeArrowheads="1"/>
                </p:cNvSpPr>
                <p:nvPr/>
              </p:nvSpPr>
              <p:spPr bwMode="auto">
                <a:xfrm>
                  <a:off x="1063" y="350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441356" name="Oval 12"/>
                <p:cNvSpPr>
                  <a:spLocks noChangeArrowheads="1"/>
                </p:cNvSpPr>
                <p:nvPr/>
              </p:nvSpPr>
              <p:spPr bwMode="auto">
                <a:xfrm>
                  <a:off x="1063" y="404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441357" name="Oval 13"/>
                <p:cNvSpPr>
                  <a:spLocks noChangeArrowheads="1"/>
                </p:cNvSpPr>
                <p:nvPr/>
              </p:nvSpPr>
              <p:spPr bwMode="auto">
                <a:xfrm>
                  <a:off x="1108" y="422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441358" name="Oval 14"/>
                <p:cNvSpPr>
                  <a:spLocks noChangeArrowheads="1"/>
                </p:cNvSpPr>
                <p:nvPr/>
              </p:nvSpPr>
              <p:spPr bwMode="auto">
                <a:xfrm>
                  <a:off x="1168" y="416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441359" name="Oval 15"/>
                <p:cNvSpPr>
                  <a:spLocks noChangeArrowheads="1"/>
                </p:cNvSpPr>
                <p:nvPr/>
              </p:nvSpPr>
              <p:spPr bwMode="auto">
                <a:xfrm>
                  <a:off x="1120" y="461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441360" name="Oval 16"/>
                <p:cNvSpPr>
                  <a:spLocks noChangeArrowheads="1"/>
                </p:cNvSpPr>
                <p:nvPr/>
              </p:nvSpPr>
              <p:spPr bwMode="auto">
                <a:xfrm>
                  <a:off x="1063" y="452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441361" name="Oval 17"/>
                <p:cNvSpPr>
                  <a:spLocks noChangeArrowheads="1"/>
                </p:cNvSpPr>
                <p:nvPr/>
              </p:nvSpPr>
              <p:spPr bwMode="auto">
                <a:xfrm>
                  <a:off x="1117" y="329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</p:grpSp>
        </p:grpSp>
        <p:sp>
          <p:nvSpPr>
            <p:cNvPr id="441362" name="Rectangle 18"/>
            <p:cNvSpPr>
              <a:spLocks noChangeArrowheads="1"/>
            </p:cNvSpPr>
            <p:nvPr userDrawn="1"/>
          </p:nvSpPr>
          <p:spPr bwMode="white">
            <a:xfrm>
              <a:off x="426" y="1185"/>
              <a:ext cx="701" cy="3135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</p:grpSp>
      <p:sp>
        <p:nvSpPr>
          <p:cNvPr id="441363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154113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 wzorca tytułu</a:t>
            </a:r>
          </a:p>
        </p:txBody>
      </p:sp>
      <p:sp>
        <p:nvSpPr>
          <p:cNvPr id="441364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41365" name="Rectangle 2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fld id="{14E2FB79-2F9B-459D-906D-CA7F2870F507}" type="datetime1">
              <a:rPr lang="pl-PL"/>
              <a:pPr/>
              <a:t>2012-10-02</a:t>
            </a:fld>
            <a:endParaRPr lang="pl-PL"/>
          </a:p>
        </p:txBody>
      </p:sp>
      <p:sp>
        <p:nvSpPr>
          <p:cNvPr id="441366" name="Rectangle 2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441367" name="Rectangle 2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1C3A918E-F112-4505-AF04-80BAB6828CAB}" type="slidenum">
              <a:rPr lang="pl-PL"/>
              <a:pPr/>
              <a:t>‹Nº›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25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wmf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A8BB621B-DC09-48BA-B1D3-7DEBF3FA7D53}" type="slidenum">
              <a:rPr lang="pl-PL"/>
              <a:pPr/>
              <a:t>1</a:t>
            </a:fld>
            <a:endParaRPr lang="pl-PL"/>
          </a:p>
        </p:txBody>
      </p:sp>
      <p:sp>
        <p:nvSpPr>
          <p:cNvPr id="418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664" y="2348881"/>
            <a:ext cx="7416824" cy="1368152"/>
          </a:xfrm>
          <a:solidFill>
            <a:schemeClr val="accent2"/>
          </a:solidFill>
        </p:spPr>
        <p:txBody>
          <a:bodyPr/>
          <a:lstStyle/>
          <a:p>
            <a:pPr algn="ctr"/>
            <a:r>
              <a:rPr lang="pl-PL" sz="3600" b="1" dirty="0" smtClean="0"/>
              <a:t>IPPC </a:t>
            </a:r>
            <a:r>
              <a:rPr lang="pl-PL" sz="3600" b="1" dirty="0" err="1" smtClean="0"/>
              <a:t>Installation</a:t>
            </a:r>
            <a:r>
              <a:rPr lang="pl-PL" sz="3600" b="1" dirty="0" smtClean="0"/>
              <a:t> – </a:t>
            </a:r>
            <a:r>
              <a:rPr lang="pl-PL" sz="3600" b="1" dirty="0" err="1" smtClean="0"/>
              <a:t>controlled</a:t>
            </a:r>
            <a:r>
              <a:rPr lang="pl-PL" sz="3600" b="1" dirty="0" smtClean="0"/>
              <a:t> by </a:t>
            </a:r>
            <a:r>
              <a:rPr lang="pl-PL" sz="3600" b="1" dirty="0" err="1" smtClean="0"/>
              <a:t>Inspection</a:t>
            </a:r>
            <a:r>
              <a:rPr lang="pl-PL" sz="3600" b="1" dirty="0" smtClean="0"/>
              <a:t> of </a:t>
            </a:r>
            <a:r>
              <a:rPr lang="pl-PL" sz="3600" b="1" dirty="0" err="1" smtClean="0"/>
              <a:t>Environmental</a:t>
            </a:r>
            <a:r>
              <a:rPr lang="pl-PL" sz="3600" b="1" dirty="0" smtClean="0"/>
              <a:t> </a:t>
            </a:r>
            <a:r>
              <a:rPr lang="pl-PL" sz="3600" b="1" dirty="0" err="1" smtClean="0"/>
              <a:t>Protection</a:t>
            </a:r>
            <a:r>
              <a:rPr lang="pl-PL" sz="3600" dirty="0" smtClean="0"/>
              <a:t> </a:t>
            </a:r>
            <a:endParaRPr lang="pl-PL" sz="3600" dirty="0"/>
          </a:p>
        </p:txBody>
      </p:sp>
      <p:sp>
        <p:nvSpPr>
          <p:cNvPr id="418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1720" y="4941167"/>
            <a:ext cx="6912893" cy="1656483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pl-PL" sz="2400" b="1" dirty="0" smtClean="0"/>
              <a:t>Chief </a:t>
            </a:r>
            <a:r>
              <a:rPr lang="pl-PL" sz="2400" b="1" dirty="0" err="1" smtClean="0"/>
              <a:t>Inspectorate</a:t>
            </a:r>
            <a:r>
              <a:rPr lang="pl-PL" sz="2400" b="1" dirty="0" smtClean="0"/>
              <a:t> of </a:t>
            </a:r>
            <a:r>
              <a:rPr lang="pl-PL" sz="2400" b="1" dirty="0" err="1" smtClean="0"/>
              <a:t>Environmental</a:t>
            </a:r>
            <a:r>
              <a:rPr lang="pl-PL" sz="2400" b="1" dirty="0" smtClean="0"/>
              <a:t> </a:t>
            </a:r>
            <a:r>
              <a:rPr lang="pl-PL" sz="2400" b="1" dirty="0" err="1" smtClean="0"/>
              <a:t>Protection</a:t>
            </a:r>
            <a:endParaRPr lang="pl-PL" sz="2400" b="1" dirty="0"/>
          </a:p>
          <a:p>
            <a:pPr>
              <a:lnSpc>
                <a:spcPct val="80000"/>
              </a:lnSpc>
            </a:pPr>
            <a:r>
              <a:rPr lang="pl-PL" sz="2000" b="1" i="1" dirty="0"/>
              <a:t>	</a:t>
            </a:r>
          </a:p>
          <a:p>
            <a:pPr algn="ctr">
              <a:lnSpc>
                <a:spcPct val="80000"/>
              </a:lnSpc>
            </a:pPr>
            <a:r>
              <a:rPr lang="pl-PL" sz="2000" b="1" i="1" dirty="0" smtClean="0"/>
              <a:t>Warsaw, 15th of </a:t>
            </a:r>
            <a:r>
              <a:rPr lang="pl-PL" sz="2000" b="1" i="1" smtClean="0"/>
              <a:t>October </a:t>
            </a:r>
            <a:r>
              <a:rPr lang="pl-PL" sz="2000" b="1" i="1" dirty="0" smtClean="0"/>
              <a:t>2012</a:t>
            </a:r>
            <a:endParaRPr lang="pl-PL" sz="2000" b="1" i="1" dirty="0"/>
          </a:p>
        </p:txBody>
      </p:sp>
      <p:sp>
        <p:nvSpPr>
          <p:cNvPr id="418823" name="Rectangle 7"/>
          <p:cNvSpPr>
            <a:spLocks noChangeArrowheads="1"/>
          </p:cNvSpPr>
          <p:nvPr/>
        </p:nvSpPr>
        <p:spPr bwMode="auto">
          <a:xfrm>
            <a:off x="3851275" y="2708275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pl-PL"/>
          </a:p>
        </p:txBody>
      </p:sp>
      <p:pic>
        <p:nvPicPr>
          <p:cNvPr id="418824" name="Picture 8" descr="j041277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213100"/>
            <a:ext cx="2398713" cy="3302000"/>
          </a:xfrm>
          <a:prstGeom prst="rect">
            <a:avLst/>
          </a:prstGeom>
          <a:noFill/>
        </p:spPr>
      </p:pic>
      <p:pic>
        <p:nvPicPr>
          <p:cNvPr id="9" name="Picture 4" descr="F:\m.ochorok\moj komputer\DWZ 2008\logo\image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188640"/>
            <a:ext cx="1656705" cy="155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730EA-6BFB-45CC-8C3A-DDE8793B47C4}" type="slidenum">
              <a:rPr lang="pl-PL"/>
              <a:pPr/>
              <a:t>10</a:t>
            </a:fld>
            <a:endParaRPr lang="pl-PL"/>
          </a:p>
        </p:txBody>
      </p:sp>
      <p:sp>
        <p:nvSpPr>
          <p:cNvPr id="458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Disciplinary</a:t>
            </a:r>
            <a:r>
              <a:rPr lang="pl-PL" dirty="0" smtClean="0"/>
              <a:t> </a:t>
            </a:r>
            <a:r>
              <a:rPr lang="pl-PL" dirty="0" err="1" smtClean="0"/>
              <a:t>tools</a:t>
            </a:r>
            <a:endParaRPr lang="pl-PL" dirty="0"/>
          </a:p>
        </p:txBody>
      </p:sp>
      <p:sp>
        <p:nvSpPr>
          <p:cNvPr id="45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pl-PL" sz="2800" dirty="0" err="1" smtClean="0"/>
              <a:t>instruction</a:t>
            </a:r>
            <a:endParaRPr lang="pl-PL" sz="2800" dirty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pl-PL" sz="2800" dirty="0" err="1" smtClean="0"/>
              <a:t>penal</a:t>
            </a:r>
            <a:r>
              <a:rPr lang="pl-PL" sz="2800" dirty="0" smtClean="0"/>
              <a:t> </a:t>
            </a:r>
            <a:r>
              <a:rPr lang="pl-PL" sz="2800" dirty="0" err="1" smtClean="0"/>
              <a:t>ticket</a:t>
            </a:r>
            <a:endParaRPr lang="pl-PL" sz="2800" dirty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pl-PL" sz="2800" dirty="0" err="1" smtClean="0"/>
              <a:t>follow-up</a:t>
            </a:r>
            <a:r>
              <a:rPr lang="pl-PL" sz="2800" dirty="0" smtClean="0"/>
              <a:t> order</a:t>
            </a:r>
            <a:endParaRPr lang="pl-PL" sz="2800" dirty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pl-PL" sz="2800" dirty="0" err="1" smtClean="0"/>
              <a:t>motion</a:t>
            </a:r>
            <a:r>
              <a:rPr lang="pl-PL" sz="2800" dirty="0" smtClean="0"/>
              <a:t> to </a:t>
            </a:r>
            <a:r>
              <a:rPr lang="pl-PL" sz="2800" dirty="0" err="1" smtClean="0"/>
              <a:t>law</a:t>
            </a:r>
            <a:r>
              <a:rPr lang="pl-PL" sz="2800" dirty="0" smtClean="0"/>
              <a:t> enforcement </a:t>
            </a:r>
            <a:r>
              <a:rPr lang="pl-PL" sz="2800" dirty="0" err="1" smtClean="0"/>
              <a:t>authorities</a:t>
            </a:r>
            <a:endParaRPr lang="pl-PL" sz="2800" dirty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pl-PL" sz="2800" dirty="0" err="1" smtClean="0"/>
              <a:t>motion</a:t>
            </a:r>
            <a:r>
              <a:rPr lang="pl-PL" sz="2800" dirty="0" smtClean="0"/>
              <a:t> to </a:t>
            </a:r>
            <a:r>
              <a:rPr lang="pl-PL" sz="2800" dirty="0" err="1" smtClean="0"/>
              <a:t>administration</a:t>
            </a:r>
            <a:r>
              <a:rPr lang="pl-PL" sz="2800" dirty="0" smtClean="0"/>
              <a:t> </a:t>
            </a:r>
            <a:r>
              <a:rPr lang="pl-PL" sz="2800" dirty="0" err="1" smtClean="0"/>
              <a:t>authorities</a:t>
            </a:r>
            <a:endParaRPr lang="pl-PL" sz="2800" dirty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pl-PL" sz="2800" dirty="0" smtClean="0"/>
              <a:t>a</a:t>
            </a:r>
            <a:r>
              <a:rPr lang="en-US" sz="2800" dirty="0" err="1" smtClean="0"/>
              <a:t>dministrative</a:t>
            </a:r>
            <a:r>
              <a:rPr lang="en-US" sz="2800" dirty="0" smtClean="0"/>
              <a:t> decision to </a:t>
            </a:r>
            <a:r>
              <a:rPr lang="pl-PL" sz="2800" dirty="0" err="1" smtClean="0"/>
              <a:t>impose</a:t>
            </a:r>
            <a:r>
              <a:rPr lang="pl-PL" sz="2800" dirty="0" smtClean="0"/>
              <a:t> a </a:t>
            </a:r>
            <a:r>
              <a:rPr lang="en-US" sz="2800" dirty="0" smtClean="0"/>
              <a:t>fine</a:t>
            </a:r>
            <a:endParaRPr lang="pl-PL" sz="2800" dirty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800" dirty="0" smtClean="0"/>
              <a:t>administrative decision to suspend operation-</a:t>
            </a:r>
            <a:r>
              <a:rPr lang="pl-PL" sz="2800" dirty="0" err="1" smtClean="0"/>
              <a:t>date</a:t>
            </a:r>
            <a:r>
              <a:rPr lang="pl-PL" sz="2800" dirty="0" smtClean="0"/>
              <a:t> of</a:t>
            </a:r>
            <a:r>
              <a:rPr lang="en-US" sz="2800" dirty="0" smtClean="0"/>
              <a:t> suspension:</a:t>
            </a:r>
            <a:endParaRPr lang="pl-PL" sz="2800" dirty="0"/>
          </a:p>
          <a:p>
            <a:pPr>
              <a:lnSpc>
                <a:spcPct val="80000"/>
              </a:lnSpc>
            </a:pPr>
            <a:r>
              <a:rPr lang="pl-PL" sz="2800" dirty="0" err="1" smtClean="0"/>
              <a:t>immediately</a:t>
            </a:r>
            <a:r>
              <a:rPr lang="pl-PL" sz="2800" dirty="0" smtClean="0"/>
              <a:t> </a:t>
            </a:r>
            <a:r>
              <a:rPr lang="pl-PL" sz="2800" dirty="0" err="1" smtClean="0"/>
              <a:t>enforceable</a:t>
            </a:r>
            <a:endParaRPr lang="pl-PL" sz="2800" dirty="0"/>
          </a:p>
          <a:p>
            <a:pPr>
              <a:lnSpc>
                <a:spcPct val="80000"/>
              </a:lnSpc>
            </a:pPr>
            <a:r>
              <a:rPr lang="pl-PL" sz="2800" err="1" smtClean="0"/>
              <a:t>date</a:t>
            </a:r>
            <a:r>
              <a:rPr lang="pl-PL" sz="2800" smtClean="0"/>
              <a:t> </a:t>
            </a:r>
            <a:r>
              <a:rPr lang="en-US" sz="2800" smtClean="0"/>
              <a:t>tak</a:t>
            </a:r>
            <a:r>
              <a:rPr lang="pl-PL" sz="2800" smtClean="0"/>
              <a:t>ing</a:t>
            </a:r>
            <a:r>
              <a:rPr lang="en-US" sz="2800" smtClean="0"/>
              <a:t> </a:t>
            </a:r>
            <a:r>
              <a:rPr lang="en-US" sz="2800" dirty="0" smtClean="0"/>
              <a:t>into account the need for environmentally safe completion of the activity or use</a:t>
            </a:r>
            <a:endParaRPr lang="pl-PL" sz="2800" dirty="0"/>
          </a:p>
        </p:txBody>
      </p:sp>
      <p:pic>
        <p:nvPicPr>
          <p:cNvPr id="458756" name="Picture 4" descr="j044040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5113" y="4005263"/>
            <a:ext cx="866775" cy="866775"/>
          </a:xfrm>
          <a:prstGeom prst="rect">
            <a:avLst/>
          </a:prstGeom>
          <a:noFill/>
        </p:spPr>
      </p:pic>
      <p:pic>
        <p:nvPicPr>
          <p:cNvPr id="458757" name="Picture 5" descr="j0441574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5113" y="5197475"/>
            <a:ext cx="1138237" cy="884238"/>
          </a:xfrm>
          <a:prstGeom prst="rect">
            <a:avLst/>
          </a:prstGeom>
          <a:noFill/>
        </p:spPr>
      </p:pic>
      <p:pic>
        <p:nvPicPr>
          <p:cNvPr id="458758" name="Picture 6" descr="j0436998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1700213"/>
            <a:ext cx="911225" cy="587375"/>
          </a:xfrm>
          <a:prstGeom prst="rect">
            <a:avLst/>
          </a:prstGeom>
          <a:noFill/>
        </p:spPr>
      </p:pic>
      <p:pic>
        <p:nvPicPr>
          <p:cNvPr id="45875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49963" y="3284538"/>
            <a:ext cx="628650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8760" name="Picture 8" descr="j0432605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363" y="2709863"/>
            <a:ext cx="625475" cy="625475"/>
          </a:xfrm>
          <a:prstGeom prst="rect">
            <a:avLst/>
          </a:prstGeom>
          <a:noFill/>
        </p:spPr>
      </p:pic>
      <p:pic>
        <p:nvPicPr>
          <p:cNvPr id="458761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838" y="2349500"/>
            <a:ext cx="5762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168F1-F4CF-4629-ADF8-6FB636447C45}" type="slidenum">
              <a:rPr lang="pl-PL"/>
              <a:pPr/>
              <a:t>11</a:t>
            </a:fld>
            <a:endParaRPr lang="pl-PL"/>
          </a:p>
        </p:txBody>
      </p:sp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Number of IPPC installations as </a:t>
            </a:r>
            <a:r>
              <a:rPr lang="pl-PL" sz="4000" dirty="0" smtClean="0"/>
              <a:t>of</a:t>
            </a:r>
            <a:br>
              <a:rPr lang="pl-PL" sz="4000" dirty="0" smtClean="0"/>
            </a:br>
            <a:r>
              <a:rPr lang="en-US" sz="4000" dirty="0" smtClean="0"/>
              <a:t> 31 December 2011</a:t>
            </a:r>
            <a:endParaRPr lang="pl-PL" sz="4000" dirty="0"/>
          </a:p>
        </p:txBody>
      </p:sp>
      <p:sp>
        <p:nvSpPr>
          <p:cNvPr id="459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497887" cy="48958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pl-PL" sz="2800" dirty="0" smtClean="0"/>
          </a:p>
          <a:p>
            <a:pPr>
              <a:lnSpc>
                <a:spcPct val="80000"/>
              </a:lnSpc>
            </a:pPr>
            <a:r>
              <a:rPr lang="en-US" sz="2800" dirty="0" smtClean="0"/>
              <a:t>Total - </a:t>
            </a:r>
            <a:r>
              <a:rPr lang="en-US" sz="2800" b="1" dirty="0" smtClean="0"/>
              <a:t>3250 </a:t>
            </a:r>
            <a:r>
              <a:rPr lang="en-US" sz="2800" dirty="0" smtClean="0"/>
              <a:t>IPPC installations that require integrated permit</a:t>
            </a:r>
            <a:r>
              <a:rPr lang="pl-PL" sz="2800" dirty="0" smtClean="0"/>
              <a:t>s</a:t>
            </a:r>
            <a:endParaRPr lang="pl-PL" sz="2800" dirty="0"/>
          </a:p>
          <a:p>
            <a:pPr>
              <a:lnSpc>
                <a:spcPct val="80000"/>
              </a:lnSpc>
            </a:pPr>
            <a:r>
              <a:rPr lang="en-US" sz="2800" b="1" dirty="0" smtClean="0"/>
              <a:t>3209</a:t>
            </a:r>
            <a:r>
              <a:rPr lang="en-US" sz="2800" dirty="0" smtClean="0"/>
              <a:t> </a:t>
            </a:r>
            <a:r>
              <a:rPr lang="pl-PL" sz="2800" dirty="0" err="1" smtClean="0"/>
              <a:t>installations</a:t>
            </a:r>
            <a:r>
              <a:rPr lang="pl-PL" sz="2800" dirty="0" smtClean="0"/>
              <a:t> </a:t>
            </a:r>
            <a:r>
              <a:rPr lang="en-US" sz="2800" dirty="0" smtClean="0"/>
              <a:t>(96.5%) </a:t>
            </a:r>
            <a:r>
              <a:rPr lang="pl-PL" sz="2800" dirty="0" err="1" smtClean="0"/>
              <a:t>were</a:t>
            </a:r>
            <a:r>
              <a:rPr lang="pl-PL" sz="2800" dirty="0" smtClean="0"/>
              <a:t> </a:t>
            </a:r>
            <a:r>
              <a:rPr lang="pl-PL" sz="2800" dirty="0" err="1" smtClean="0"/>
              <a:t>granted</a:t>
            </a:r>
            <a:r>
              <a:rPr lang="pl-PL" sz="2800" dirty="0" smtClean="0"/>
              <a:t> </a:t>
            </a:r>
            <a:r>
              <a:rPr lang="en-US" sz="2800" dirty="0" smtClean="0"/>
              <a:t>integrated permit</a:t>
            </a:r>
            <a:r>
              <a:rPr lang="pl-PL" sz="2800" dirty="0" smtClean="0"/>
              <a:t>s</a:t>
            </a:r>
            <a:r>
              <a:rPr lang="en-US" sz="2800" dirty="0" smtClean="0"/>
              <a:t> </a:t>
            </a:r>
            <a:endParaRPr lang="pl-PL" sz="2800" dirty="0" smtClean="0"/>
          </a:p>
          <a:p>
            <a:pPr>
              <a:lnSpc>
                <a:spcPct val="80000"/>
              </a:lnSpc>
            </a:pPr>
            <a:r>
              <a:rPr lang="pl-PL" sz="2800" dirty="0" smtClean="0"/>
              <a:t> </a:t>
            </a:r>
            <a:r>
              <a:rPr lang="pl-PL" sz="3600" b="1" dirty="0" smtClean="0"/>
              <a:t>24</a:t>
            </a:r>
            <a:r>
              <a:rPr lang="pl-PL" sz="2800" dirty="0" smtClean="0"/>
              <a:t> </a:t>
            </a:r>
            <a:r>
              <a:rPr lang="pl-PL" sz="2800" dirty="0" err="1" smtClean="0"/>
              <a:t>installations</a:t>
            </a:r>
            <a:r>
              <a:rPr lang="pl-PL" sz="2800" dirty="0" smtClean="0"/>
              <a:t> </a:t>
            </a:r>
            <a:r>
              <a:rPr lang="pl-PL" sz="2800" dirty="0" err="1" smtClean="0"/>
              <a:t>are</a:t>
            </a:r>
            <a:r>
              <a:rPr lang="pl-PL" sz="2800" dirty="0" smtClean="0"/>
              <a:t> not </a:t>
            </a:r>
            <a:r>
              <a:rPr lang="pl-PL" sz="2800" dirty="0" err="1" smtClean="0"/>
              <a:t>operating</a:t>
            </a:r>
            <a:endParaRPr lang="pl-PL" sz="2800" dirty="0" smtClean="0"/>
          </a:p>
          <a:p>
            <a:pPr>
              <a:lnSpc>
                <a:spcPct val="80000"/>
              </a:lnSpc>
            </a:pPr>
            <a:r>
              <a:rPr lang="pl-PL" sz="2800" dirty="0" smtClean="0"/>
              <a:t>For </a:t>
            </a:r>
            <a:r>
              <a:rPr lang="pl-PL" sz="3600" b="1" dirty="0" smtClean="0">
                <a:solidFill>
                  <a:srgbClr val="FF0000"/>
                </a:solidFill>
              </a:rPr>
              <a:t>17</a:t>
            </a:r>
            <a:r>
              <a:rPr lang="pl-PL" sz="2800" dirty="0" smtClean="0">
                <a:solidFill>
                  <a:srgbClr val="FF0000"/>
                </a:solidFill>
              </a:rPr>
              <a:t> </a:t>
            </a:r>
            <a:r>
              <a:rPr lang="pl-PL" sz="2800" dirty="0" err="1" smtClean="0"/>
              <a:t>installations</a:t>
            </a:r>
            <a:r>
              <a:rPr lang="pl-PL" sz="2800" dirty="0" smtClean="0"/>
              <a:t> </a:t>
            </a:r>
            <a:r>
              <a:rPr lang="en-US" sz="2800" dirty="0" smtClean="0"/>
              <a:t>administrative proceedings</a:t>
            </a:r>
            <a:r>
              <a:rPr lang="pl-PL" sz="2800" dirty="0" smtClean="0"/>
              <a:t> </a:t>
            </a:r>
            <a:r>
              <a:rPr lang="pl-PL" sz="2800" dirty="0" err="1" smtClean="0"/>
              <a:t>are</a:t>
            </a:r>
            <a:r>
              <a:rPr lang="en-US" sz="2800" dirty="0" smtClean="0"/>
              <a:t> conducted </a:t>
            </a:r>
            <a:r>
              <a:rPr lang="pl-PL" sz="2800" dirty="0" smtClean="0"/>
              <a:t>to grant a </a:t>
            </a:r>
            <a:r>
              <a:rPr lang="pl-PL" sz="2800" dirty="0" err="1" smtClean="0"/>
              <a:t>permit</a:t>
            </a:r>
            <a:r>
              <a:rPr lang="pl-PL" sz="2800" dirty="0" smtClean="0"/>
              <a:t> </a:t>
            </a:r>
            <a:r>
              <a:rPr lang="pl-PL" sz="2800" dirty="0" err="1" smtClean="0"/>
              <a:t>or</a:t>
            </a:r>
            <a:r>
              <a:rPr lang="pl-PL" sz="2800" dirty="0" smtClean="0"/>
              <a:t> </a:t>
            </a:r>
            <a:r>
              <a:rPr lang="pl-PL" sz="2800" dirty="0" err="1" smtClean="0"/>
              <a:t>suspend</a:t>
            </a:r>
            <a:r>
              <a:rPr lang="pl-PL" sz="2800" dirty="0" smtClean="0"/>
              <a:t> </a:t>
            </a:r>
            <a:r>
              <a:rPr lang="pl-PL" sz="2800" dirty="0" err="1" smtClean="0"/>
              <a:t>operation</a:t>
            </a:r>
            <a:r>
              <a:rPr lang="pl-PL" sz="2800" dirty="0" smtClean="0"/>
              <a:t> and </a:t>
            </a:r>
            <a:r>
              <a:rPr lang="en-US" sz="2800" dirty="0" smtClean="0"/>
              <a:t>proceedings in</a:t>
            </a:r>
            <a:r>
              <a:rPr lang="pl-PL" sz="2800" dirty="0" smtClean="0"/>
              <a:t> </a:t>
            </a:r>
            <a:r>
              <a:rPr lang="en-US" sz="2800" dirty="0" smtClean="0"/>
              <a:t>administrative</a:t>
            </a:r>
            <a:r>
              <a:rPr lang="pl-PL" sz="2800" dirty="0" smtClean="0"/>
              <a:t> </a:t>
            </a:r>
            <a:r>
              <a:rPr lang="pl-PL" sz="2800" dirty="0" err="1" smtClean="0"/>
              <a:t>courts</a:t>
            </a:r>
            <a:endParaRPr lang="pl-PL" sz="2800" dirty="0" smtClean="0"/>
          </a:p>
          <a:p>
            <a:pPr>
              <a:lnSpc>
                <a:spcPct val="80000"/>
              </a:lnSpc>
            </a:pPr>
            <a:endParaRPr lang="pl-PL" sz="2800" dirty="0" smtClean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endParaRPr lang="pl-PL" sz="2800" dirty="0"/>
          </a:p>
        </p:txBody>
      </p:sp>
      <p:pic>
        <p:nvPicPr>
          <p:cNvPr id="459780" name="Picture 4" descr="j030393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2413" y="908050"/>
            <a:ext cx="858837" cy="936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/>
          </a:p>
        </p:txBody>
      </p:sp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Inspection of IPPC </a:t>
            </a:r>
            <a:r>
              <a:rPr lang="pl-PL" dirty="0" err="1" smtClean="0"/>
              <a:t>installations</a:t>
            </a:r>
            <a:r>
              <a:rPr lang="pl-PL" dirty="0" smtClean="0"/>
              <a:t> </a:t>
            </a:r>
            <a:br>
              <a:rPr lang="pl-PL" dirty="0" smtClean="0"/>
            </a:br>
            <a:r>
              <a:rPr lang="pl-PL" dirty="0" err="1" smtClean="0"/>
              <a:t>in</a:t>
            </a:r>
            <a:r>
              <a:rPr lang="pl-PL" dirty="0" smtClean="0"/>
              <a:t> 2011</a:t>
            </a:r>
            <a:endParaRPr lang="pl-PL" dirty="0"/>
          </a:p>
        </p:txBody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pl-PL" sz="2400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endParaRPr lang="pl-PL" sz="2400" dirty="0"/>
          </a:p>
        </p:txBody>
      </p:sp>
      <p:pic>
        <p:nvPicPr>
          <p:cNvPr id="48435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8680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323527" y="1700799"/>
          <a:ext cx="8064897" cy="4685274"/>
        </p:xfrm>
        <a:graphic>
          <a:graphicData uri="http://schemas.openxmlformats.org/drawingml/2006/table">
            <a:tbl>
              <a:tblPr/>
              <a:tblGrid>
                <a:gridCol w="1129362"/>
                <a:gridCol w="3152515"/>
                <a:gridCol w="1468864"/>
                <a:gridCol w="580618"/>
                <a:gridCol w="580618"/>
                <a:gridCol w="576460"/>
                <a:gridCol w="576460"/>
              </a:tblGrid>
              <a:tr h="71968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latin typeface="Times New Roman"/>
                          <a:ea typeface="Calibri"/>
                        </a:rPr>
                        <a:t>Nr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 err="1">
                          <a:latin typeface="Times New Roman"/>
                          <a:ea typeface="Calibri"/>
                        </a:rPr>
                        <a:t>Voivodship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Calibri"/>
                        </a:rPr>
                        <a:t>Total number of inspection of IPPC installations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Calibri"/>
                          <a:ea typeface="Calibri"/>
                        </a:rPr>
                        <a:t>Number of inspection where non-compliance have been found</a:t>
                      </a:r>
                      <a:endParaRPr lang="pl-PL" sz="1200" b="1">
                        <a:latin typeface="Calibri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category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26872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latin typeface="Calibri"/>
                          <a:ea typeface="Calibri"/>
                        </a:rPr>
                        <a:t>1</a:t>
                      </a:r>
                      <a:endParaRPr lang="pl-PL" sz="1200" b="1" dirty="0">
                        <a:latin typeface="Calibri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Calibri"/>
                          <a:ea typeface="Calibri"/>
                        </a:rPr>
                        <a:t>2</a:t>
                      </a:r>
                      <a:endParaRPr lang="pl-PL" sz="1200" b="1">
                        <a:latin typeface="Calibri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Calibri"/>
                          <a:ea typeface="Calibri"/>
                        </a:rPr>
                        <a:t>3</a:t>
                      </a:r>
                      <a:endParaRPr lang="pl-PL" sz="1200" b="1">
                        <a:latin typeface="Calibri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Calibri"/>
                          <a:ea typeface="Calibri"/>
                        </a:rPr>
                        <a:t>4</a:t>
                      </a:r>
                      <a:endParaRPr lang="pl-PL" sz="1200" b="1">
                        <a:latin typeface="Calibri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1.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dolnośląskie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82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latin typeface="Times New Roman"/>
                          <a:ea typeface="Calibri"/>
                        </a:rPr>
                        <a:t>13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latin typeface="Times New Roman"/>
                          <a:ea typeface="Calibri"/>
                        </a:rPr>
                        <a:t>26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8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kujawsko-pomorskie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80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26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3.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latin typeface="Times New Roman"/>
                          <a:ea typeface="Calibri"/>
                        </a:rPr>
                        <a:t>lubelskie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61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-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-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4.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lubuskie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-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5.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łódzkie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79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14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27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6.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małopolskie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105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26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8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7.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mazowieckie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171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49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39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-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8.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opolskie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88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6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14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-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9.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podkarpackie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15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10.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podlaskie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11.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pomorskie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54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17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12.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śląskie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158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29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33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13.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świętokrzyskie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77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15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11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latin typeface="Times New Roman"/>
                          <a:ea typeface="Calibri"/>
                        </a:rPr>
                        <a:t>1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3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14.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warmińsko-mazurskie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50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11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20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latin typeface="Times New Roman"/>
                          <a:ea typeface="Calibri"/>
                        </a:rPr>
                        <a:t>3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latin typeface="Times New Roman"/>
                          <a:ea typeface="Calibri"/>
                        </a:rPr>
                        <a:t>-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15.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wielkopolskie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184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48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55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15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16.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zachodniopomorskie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78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31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11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3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latin typeface="Times New Roman"/>
                          <a:ea typeface="Calibri"/>
                        </a:rPr>
                        <a:t>-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200" b="1" dirty="0">
                          <a:latin typeface="Times New Roman"/>
                          <a:ea typeface="Calibri"/>
                        </a:rPr>
                        <a:t>Total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1422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311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321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75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23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7580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0F728E-9C64-4DED-9B49-865AB316BA3B}" type="slidenum">
              <a:rPr lang="pl-PL"/>
              <a:pPr>
                <a:defRPr/>
              </a:pPr>
              <a:t>13</a:t>
            </a:fld>
            <a:endParaRPr lang="pl-PL" dirty="0"/>
          </a:p>
        </p:txBody>
      </p:sp>
      <p:sp>
        <p:nvSpPr>
          <p:cNvPr id="350210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476250"/>
            <a:ext cx="7200900" cy="1143000"/>
          </a:xfrm>
        </p:spPr>
        <p:txBody>
          <a:bodyPr/>
          <a:lstStyle/>
          <a:p>
            <a:pPr eaLnBrk="1" hangingPunct="1"/>
            <a:r>
              <a:rPr lang="pl-PL" smtClean="0"/>
              <a:t>Inspections of IPPC installations</a:t>
            </a:r>
            <a:br>
              <a:rPr lang="pl-PL" smtClean="0"/>
            </a:br>
            <a:r>
              <a:rPr lang="pl-PL" smtClean="0"/>
              <a:t>in 2011</a:t>
            </a:r>
          </a:p>
        </p:txBody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pl-PL" sz="2400" b="1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  <a:buFontTx/>
              <a:buChar char="•"/>
            </a:pPr>
            <a:endParaRPr lang="pl-PL" sz="2400" smtClean="0"/>
          </a:p>
        </p:txBody>
      </p:sp>
      <p:pic>
        <p:nvPicPr>
          <p:cNvPr id="35021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549275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0213" name="Rectangle 1"/>
          <p:cNvSpPr>
            <a:spLocks noChangeArrowheads="1"/>
          </p:cNvSpPr>
          <p:nvPr/>
        </p:nvSpPr>
        <p:spPr bwMode="auto">
          <a:xfrm>
            <a:off x="179388" y="2122518"/>
            <a:ext cx="878522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pl-PL" sz="1800" dirty="0">
                <a:cs typeface="Times New Roman" pitchFamily="18" charset="0"/>
              </a:rPr>
              <a:t>Total </a:t>
            </a:r>
            <a:r>
              <a:rPr lang="pl-PL" sz="1800" dirty="0" err="1">
                <a:cs typeface="Times New Roman" pitchFamily="18" charset="0"/>
              </a:rPr>
              <a:t>number</a:t>
            </a:r>
            <a:r>
              <a:rPr lang="pl-PL" sz="1800" dirty="0">
                <a:cs typeface="Times New Roman" pitchFamily="18" charset="0"/>
              </a:rPr>
              <a:t> of </a:t>
            </a:r>
            <a:r>
              <a:rPr lang="pl-PL" sz="1800" dirty="0" err="1">
                <a:cs typeface="Times New Roman" pitchFamily="18" charset="0"/>
              </a:rPr>
              <a:t>inspections</a:t>
            </a:r>
            <a:r>
              <a:rPr lang="pl-PL" sz="1800" dirty="0">
                <a:cs typeface="Times New Roman" pitchFamily="18" charset="0"/>
              </a:rPr>
              <a:t> of IPPC </a:t>
            </a:r>
            <a:r>
              <a:rPr lang="pl-PL" sz="1800" dirty="0" err="1">
                <a:cs typeface="Times New Roman" pitchFamily="18" charset="0"/>
              </a:rPr>
              <a:t>installations</a:t>
            </a:r>
            <a:r>
              <a:rPr lang="pl-PL" sz="1800" dirty="0">
                <a:cs typeface="Times New Roman" pitchFamily="18" charset="0"/>
              </a:rPr>
              <a:t> </a:t>
            </a:r>
            <a:r>
              <a:rPr lang="pl-PL" sz="1800" dirty="0" err="1" smtClean="0">
                <a:cs typeface="Times New Roman" pitchFamily="18" charset="0"/>
              </a:rPr>
              <a:t>carried</a:t>
            </a:r>
            <a:r>
              <a:rPr lang="pl-PL" sz="1800" dirty="0" smtClean="0">
                <a:cs typeface="Times New Roman" pitchFamily="18" charset="0"/>
              </a:rPr>
              <a:t> out </a:t>
            </a:r>
            <a:r>
              <a:rPr lang="pl-PL" sz="1800" dirty="0">
                <a:cs typeface="Times New Roman" pitchFamily="18" charset="0"/>
              </a:rPr>
              <a:t>by IEP </a:t>
            </a:r>
            <a:r>
              <a:rPr lang="pl-PL" sz="1800" dirty="0">
                <a:ea typeface="Calibri" pitchFamily="34" charset="0"/>
                <a:cs typeface="Times New Roman" pitchFamily="18" charset="0"/>
              </a:rPr>
              <a:t>-  </a:t>
            </a:r>
            <a:r>
              <a:rPr lang="pl-PL" sz="1800" b="1" dirty="0">
                <a:ea typeface="Calibri" pitchFamily="34" charset="0"/>
                <a:cs typeface="Times New Roman" pitchFamily="18" charset="0"/>
              </a:rPr>
              <a:t>1 422</a:t>
            </a:r>
            <a:r>
              <a:rPr lang="pl-PL" sz="1800" b="1" dirty="0">
                <a:cs typeface="Times New Roman" pitchFamily="18" charset="0"/>
              </a:rPr>
              <a:t>. </a:t>
            </a:r>
          </a:p>
          <a:p>
            <a:r>
              <a:rPr lang="pl-PL" sz="1800" dirty="0" err="1" smtClean="0">
                <a:cs typeface="Times New Roman" pitchFamily="18" charset="0"/>
              </a:rPr>
              <a:t>Including</a:t>
            </a:r>
            <a:r>
              <a:rPr lang="pl-PL" sz="1800" dirty="0" smtClean="0">
                <a:cs typeface="Times New Roman" pitchFamily="18" charset="0"/>
              </a:rPr>
              <a:t> </a:t>
            </a:r>
            <a:r>
              <a:rPr lang="pl-PL" sz="1800" b="1" dirty="0"/>
              <a:t>730 </a:t>
            </a:r>
            <a:r>
              <a:rPr lang="pl-PL" sz="1800" dirty="0" err="1" smtClean="0"/>
              <a:t>inspections</a:t>
            </a:r>
            <a:r>
              <a:rPr lang="pl-PL" sz="1800" b="1" dirty="0" smtClean="0"/>
              <a:t> (51</a:t>
            </a:r>
            <a:r>
              <a:rPr lang="pl-PL" sz="1800" b="1" dirty="0"/>
              <a:t>%</a:t>
            </a:r>
            <a:r>
              <a:rPr lang="pl-PL" sz="1800" b="1" dirty="0">
                <a:cs typeface="Times New Roman" pitchFamily="18" charset="0"/>
              </a:rPr>
              <a:t> of </a:t>
            </a:r>
            <a:r>
              <a:rPr lang="pl-PL" sz="1800" b="1" dirty="0" err="1">
                <a:cs typeface="Times New Roman" pitchFamily="18" charset="0"/>
              </a:rPr>
              <a:t>all</a:t>
            </a:r>
            <a:r>
              <a:rPr lang="pl-PL" sz="1800" b="1" dirty="0">
                <a:cs typeface="Times New Roman" pitchFamily="18" charset="0"/>
              </a:rPr>
              <a:t>),</a:t>
            </a:r>
            <a:r>
              <a:rPr lang="pl-PL" sz="1800" dirty="0">
                <a:cs typeface="Times New Roman" pitchFamily="18" charset="0"/>
              </a:rPr>
              <a:t> </a:t>
            </a:r>
            <a:r>
              <a:rPr lang="pl-PL" sz="1800" dirty="0" err="1" smtClean="0">
                <a:cs typeface="Times New Roman" pitchFamily="18" charset="0"/>
              </a:rPr>
              <a:t>where</a:t>
            </a:r>
            <a:r>
              <a:rPr lang="pl-PL" sz="1800" dirty="0" smtClean="0">
                <a:cs typeface="Times New Roman" pitchFamily="18" charset="0"/>
              </a:rPr>
              <a:t> </a:t>
            </a:r>
            <a:r>
              <a:rPr lang="pl-PL" sz="1800" dirty="0" err="1" smtClean="0">
                <a:cs typeface="Times New Roman" pitchFamily="18" charset="0"/>
              </a:rPr>
              <a:t>violations</a:t>
            </a:r>
            <a:r>
              <a:rPr lang="pl-PL" sz="1800" dirty="0" smtClean="0">
                <a:cs typeface="Times New Roman" pitchFamily="18" charset="0"/>
              </a:rPr>
              <a:t> (</a:t>
            </a:r>
            <a:r>
              <a:rPr lang="pl-PL" sz="1800" dirty="0" err="1" smtClean="0">
                <a:cs typeface="Times New Roman" pitchFamily="18" charset="0"/>
              </a:rPr>
              <a:t>non-compliance</a:t>
            </a:r>
            <a:r>
              <a:rPr lang="pl-PL" sz="1800" dirty="0" smtClean="0">
                <a:cs typeface="Times New Roman" pitchFamily="18" charset="0"/>
              </a:rPr>
              <a:t>) </a:t>
            </a:r>
            <a:r>
              <a:rPr lang="pl-PL" sz="1800" dirty="0" err="1" smtClean="0">
                <a:cs typeface="Times New Roman" pitchFamily="18" charset="0"/>
              </a:rPr>
              <a:t>were</a:t>
            </a:r>
            <a:r>
              <a:rPr lang="pl-PL" sz="1800" dirty="0" smtClean="0">
                <a:cs typeface="Times New Roman" pitchFamily="18" charset="0"/>
              </a:rPr>
              <a:t> </a:t>
            </a:r>
            <a:r>
              <a:rPr lang="pl-PL" sz="1800" dirty="0" err="1" smtClean="0">
                <a:cs typeface="Times New Roman" pitchFamily="18" charset="0"/>
              </a:rPr>
              <a:t>found</a:t>
            </a:r>
            <a:r>
              <a:rPr lang="pl-PL" sz="1800" dirty="0" smtClean="0">
                <a:cs typeface="Times New Roman" pitchFamily="18" charset="0"/>
              </a:rPr>
              <a:t>:</a:t>
            </a:r>
            <a:endParaRPr lang="pl-PL" sz="1800" dirty="0">
              <a:cs typeface="Times New Roman" pitchFamily="18" charset="0"/>
            </a:endParaRPr>
          </a:p>
          <a:p>
            <a:pPr algn="ctr" eaLnBrk="0" hangingPunct="0"/>
            <a:r>
              <a:rPr lang="pl-PL" sz="1800" dirty="0">
                <a:cs typeface="Times New Roman" pitchFamily="18" charset="0"/>
              </a:rPr>
              <a:t>1st </a:t>
            </a:r>
            <a:r>
              <a:rPr lang="pl-PL" sz="1800" dirty="0" err="1">
                <a:cs typeface="Times New Roman" pitchFamily="18" charset="0"/>
              </a:rPr>
              <a:t>cat</a:t>
            </a:r>
            <a:r>
              <a:rPr lang="pl-PL" sz="1800" dirty="0">
                <a:cs typeface="Times New Roman" pitchFamily="18" charset="0"/>
              </a:rPr>
              <a:t>.</a:t>
            </a:r>
            <a:r>
              <a:rPr lang="pl-PL" sz="1800" dirty="0"/>
              <a:t>– </a:t>
            </a:r>
            <a:r>
              <a:rPr lang="pl-PL" sz="1800" b="1" dirty="0"/>
              <a:t>311</a:t>
            </a:r>
            <a:endParaRPr lang="pl-PL" sz="1800" dirty="0"/>
          </a:p>
          <a:p>
            <a:pPr algn="ctr" eaLnBrk="0" hangingPunct="0"/>
            <a:r>
              <a:rPr lang="pl-PL" sz="1800" dirty="0">
                <a:cs typeface="Times New Roman" pitchFamily="18" charset="0"/>
              </a:rPr>
              <a:t>2nd </a:t>
            </a:r>
            <a:r>
              <a:rPr lang="pl-PL" sz="1800" dirty="0" err="1">
                <a:cs typeface="Times New Roman" pitchFamily="18" charset="0"/>
              </a:rPr>
              <a:t>cat</a:t>
            </a:r>
            <a:r>
              <a:rPr lang="pl-PL" sz="1800" dirty="0">
                <a:cs typeface="Times New Roman" pitchFamily="18" charset="0"/>
              </a:rPr>
              <a:t>.</a:t>
            </a:r>
            <a:r>
              <a:rPr lang="pl-PL" sz="1800" dirty="0"/>
              <a:t>– </a:t>
            </a:r>
            <a:r>
              <a:rPr lang="pl-PL" sz="1800" b="1" dirty="0"/>
              <a:t>321</a:t>
            </a:r>
            <a:endParaRPr lang="pl-PL" sz="1800" dirty="0"/>
          </a:p>
          <a:p>
            <a:pPr algn="ctr" eaLnBrk="0" hangingPunct="0"/>
            <a:r>
              <a:rPr lang="pl-PL" sz="1800" dirty="0"/>
              <a:t>3</a:t>
            </a:r>
            <a:r>
              <a:rPr lang="pl-PL" sz="1800" dirty="0">
                <a:cs typeface="Times New Roman" pitchFamily="18" charset="0"/>
              </a:rPr>
              <a:t>rd</a:t>
            </a:r>
            <a:r>
              <a:rPr lang="pl-PL" sz="1800" dirty="0"/>
              <a:t> </a:t>
            </a:r>
            <a:r>
              <a:rPr lang="pl-PL" sz="1800" dirty="0" err="1">
                <a:cs typeface="Times New Roman" pitchFamily="18" charset="0"/>
              </a:rPr>
              <a:t>cat</a:t>
            </a:r>
            <a:r>
              <a:rPr lang="pl-PL" sz="1800" dirty="0">
                <a:cs typeface="Times New Roman" pitchFamily="18" charset="0"/>
              </a:rPr>
              <a:t>. </a:t>
            </a:r>
            <a:r>
              <a:rPr lang="pl-PL" sz="1800" dirty="0"/>
              <a:t>– </a:t>
            </a:r>
            <a:r>
              <a:rPr lang="pl-PL" sz="1800" b="1" dirty="0"/>
              <a:t>75</a:t>
            </a:r>
            <a:endParaRPr lang="pl-PL" sz="1800" dirty="0"/>
          </a:p>
          <a:p>
            <a:pPr algn="ctr"/>
            <a:r>
              <a:rPr lang="pl-PL" sz="1800" dirty="0">
                <a:cs typeface="Times New Roman" pitchFamily="18" charset="0"/>
              </a:rPr>
              <a:t>4th</a:t>
            </a:r>
            <a:r>
              <a:rPr lang="pl-PL" sz="1800" dirty="0"/>
              <a:t> </a:t>
            </a:r>
            <a:r>
              <a:rPr lang="pl-PL" sz="1800" dirty="0" err="1">
                <a:cs typeface="Times New Roman" pitchFamily="18" charset="0"/>
              </a:rPr>
              <a:t>cat</a:t>
            </a:r>
            <a:r>
              <a:rPr lang="pl-PL" sz="1800" dirty="0">
                <a:cs typeface="Times New Roman" pitchFamily="18" charset="0"/>
              </a:rPr>
              <a:t>.</a:t>
            </a:r>
            <a:r>
              <a:rPr lang="pl-PL" sz="1800" dirty="0"/>
              <a:t>– </a:t>
            </a:r>
            <a:r>
              <a:rPr lang="pl-PL" sz="1800" b="1" dirty="0"/>
              <a:t>23 </a:t>
            </a:r>
          </a:p>
          <a:p>
            <a:r>
              <a:rPr lang="pl-PL" sz="1800" b="1" dirty="0" err="1">
                <a:cs typeface="Times New Roman" pitchFamily="18" charset="0"/>
              </a:rPr>
              <a:t>Categories</a:t>
            </a:r>
            <a:r>
              <a:rPr lang="pl-PL" sz="1800" b="1" dirty="0">
                <a:cs typeface="Times New Roman" pitchFamily="18" charset="0"/>
              </a:rPr>
              <a:t> of </a:t>
            </a:r>
            <a:r>
              <a:rPr lang="pl-PL" sz="1800" b="1" dirty="0" err="1">
                <a:cs typeface="Times New Roman" pitchFamily="18" charset="0"/>
              </a:rPr>
              <a:t>violations</a:t>
            </a:r>
            <a:r>
              <a:rPr lang="pl-PL" sz="1800" b="1" dirty="0">
                <a:cs typeface="Times New Roman" pitchFamily="18" charset="0"/>
              </a:rPr>
              <a:t>:</a:t>
            </a:r>
          </a:p>
          <a:p>
            <a:r>
              <a:rPr lang="pl-PL" sz="1800" b="1" dirty="0" err="1"/>
              <a:t>Cat</a:t>
            </a:r>
            <a:r>
              <a:rPr lang="pl-PL" sz="1800" b="1" dirty="0"/>
              <a:t>. 1</a:t>
            </a:r>
            <a:r>
              <a:rPr lang="pl-PL" sz="1800" dirty="0"/>
              <a:t>) </a:t>
            </a:r>
            <a:r>
              <a:rPr lang="pl-PL" sz="1800" dirty="0" err="1"/>
              <a:t>non-execution</a:t>
            </a:r>
            <a:r>
              <a:rPr lang="pl-PL" sz="1800" dirty="0"/>
              <a:t> </a:t>
            </a:r>
            <a:r>
              <a:rPr lang="pl-PL" sz="1800" dirty="0" err="1"/>
              <a:t>or</a:t>
            </a:r>
            <a:r>
              <a:rPr lang="pl-PL" sz="1800" dirty="0"/>
              <a:t> </a:t>
            </a:r>
            <a:r>
              <a:rPr lang="pl-PL" sz="1800" dirty="0" err="1"/>
              <a:t>violation</a:t>
            </a:r>
            <a:r>
              <a:rPr lang="pl-PL" sz="1800" dirty="0"/>
              <a:t> of </a:t>
            </a:r>
            <a:r>
              <a:rPr lang="pl-PL" sz="1800" dirty="0" err="1"/>
              <a:t>duties</a:t>
            </a:r>
            <a:r>
              <a:rPr lang="pl-PL" sz="1800" dirty="0"/>
              <a:t>, </a:t>
            </a:r>
            <a:r>
              <a:rPr lang="pl-PL" sz="1800" dirty="0" err="1"/>
              <a:t>unrelated</a:t>
            </a:r>
            <a:r>
              <a:rPr lang="pl-PL" sz="1800" dirty="0"/>
              <a:t> to </a:t>
            </a:r>
            <a:r>
              <a:rPr lang="pl-PL" sz="1800" dirty="0" err="1"/>
              <a:t>direct</a:t>
            </a:r>
            <a:r>
              <a:rPr lang="pl-PL" sz="1800" dirty="0"/>
              <a:t> </a:t>
            </a:r>
            <a:r>
              <a:rPr lang="pl-PL" sz="1800" dirty="0" err="1"/>
              <a:t>effects</a:t>
            </a:r>
            <a:r>
              <a:rPr lang="pl-PL" sz="1800" dirty="0"/>
              <a:t> on </a:t>
            </a:r>
            <a:r>
              <a:rPr lang="pl-PL" sz="1800" dirty="0" err="1"/>
              <a:t>the</a:t>
            </a:r>
            <a:r>
              <a:rPr lang="pl-PL" sz="1800" dirty="0"/>
              <a:t> environment, </a:t>
            </a:r>
            <a:r>
              <a:rPr lang="pl-PL" sz="1800" dirty="0" err="1"/>
              <a:t>resulting</a:t>
            </a:r>
            <a:r>
              <a:rPr lang="pl-PL" sz="1800" dirty="0"/>
              <a:t> </a:t>
            </a:r>
            <a:r>
              <a:rPr lang="pl-PL" sz="1800" dirty="0" err="1"/>
              <a:t>from</a:t>
            </a:r>
            <a:r>
              <a:rPr lang="pl-PL" sz="1800" dirty="0"/>
              <a:t> </a:t>
            </a:r>
            <a:r>
              <a:rPr lang="pl-PL" sz="1800" dirty="0" err="1"/>
              <a:t>the</a:t>
            </a:r>
            <a:r>
              <a:rPr lang="pl-PL" sz="1800" dirty="0"/>
              <a:t> </a:t>
            </a:r>
            <a:r>
              <a:rPr lang="pl-PL" sz="1800" dirty="0" err="1"/>
              <a:t>law</a:t>
            </a:r>
            <a:r>
              <a:rPr lang="pl-PL" sz="1800" dirty="0"/>
              <a:t> and </a:t>
            </a:r>
            <a:r>
              <a:rPr lang="pl-PL" sz="1800" dirty="0" err="1"/>
              <a:t>administrative</a:t>
            </a:r>
            <a:r>
              <a:rPr lang="pl-PL" sz="1800" dirty="0"/>
              <a:t> </a:t>
            </a:r>
            <a:r>
              <a:rPr lang="pl-PL" sz="1800" dirty="0" err="1"/>
              <a:t>decisions</a:t>
            </a:r>
            <a:r>
              <a:rPr lang="pl-PL" sz="1800" dirty="0"/>
              <a:t> (for </a:t>
            </a:r>
            <a:r>
              <a:rPr lang="pl-PL" sz="1800" dirty="0" err="1"/>
              <a:t>example</a:t>
            </a:r>
            <a:r>
              <a:rPr lang="pl-PL" sz="1800" dirty="0"/>
              <a:t>: no </a:t>
            </a:r>
            <a:r>
              <a:rPr lang="pl-PL" sz="1800" dirty="0" err="1"/>
              <a:t>registers</a:t>
            </a:r>
            <a:r>
              <a:rPr lang="pl-PL" sz="1800" dirty="0"/>
              <a:t>, no </a:t>
            </a:r>
            <a:r>
              <a:rPr lang="pl-PL" sz="1800" dirty="0" err="1"/>
              <a:t>reports</a:t>
            </a:r>
            <a:r>
              <a:rPr lang="pl-PL" sz="1800" dirty="0"/>
              <a:t> on </a:t>
            </a:r>
            <a:r>
              <a:rPr lang="pl-PL" sz="1800" dirty="0" err="1"/>
              <a:t>the</a:t>
            </a:r>
            <a:r>
              <a:rPr lang="pl-PL" sz="1800" dirty="0"/>
              <a:t> </a:t>
            </a:r>
            <a:r>
              <a:rPr lang="pl-PL" sz="1800" dirty="0" err="1"/>
              <a:t>results</a:t>
            </a:r>
            <a:r>
              <a:rPr lang="pl-PL" sz="1800" dirty="0"/>
              <a:t> of </a:t>
            </a:r>
            <a:r>
              <a:rPr lang="pl-PL" sz="1800" dirty="0" err="1" smtClean="0"/>
              <a:t>measurements</a:t>
            </a:r>
            <a:r>
              <a:rPr lang="pl-PL" sz="1800" dirty="0" smtClean="0"/>
              <a:t>, </a:t>
            </a:r>
            <a:r>
              <a:rPr lang="pl-PL" sz="1800" dirty="0"/>
              <a:t>no </a:t>
            </a:r>
            <a:r>
              <a:rPr lang="pl-PL" sz="1800" dirty="0" err="1" smtClean="0"/>
              <a:t>measurements</a:t>
            </a:r>
            <a:r>
              <a:rPr lang="pl-PL" sz="1800" dirty="0" smtClean="0"/>
              <a:t> </a:t>
            </a:r>
            <a:r>
              <a:rPr lang="pl-PL" sz="1800" dirty="0" err="1" smtClean="0"/>
              <a:t>carried</a:t>
            </a:r>
            <a:r>
              <a:rPr lang="pl-PL" sz="1800" dirty="0" smtClean="0"/>
              <a:t> out) </a:t>
            </a:r>
            <a:endParaRPr lang="pl-PL" sz="1800" dirty="0"/>
          </a:p>
          <a:p>
            <a:r>
              <a:rPr lang="pl-PL" sz="1800" b="1" dirty="0" err="1"/>
              <a:t>Cat</a:t>
            </a:r>
            <a:r>
              <a:rPr lang="pl-PL" sz="1800" b="1" dirty="0"/>
              <a:t>. 2</a:t>
            </a:r>
            <a:r>
              <a:rPr lang="pl-PL" sz="1800" dirty="0"/>
              <a:t>)</a:t>
            </a:r>
            <a:r>
              <a:rPr lang="pl-PL" sz="1800" b="1" dirty="0"/>
              <a:t> </a:t>
            </a:r>
            <a:r>
              <a:rPr lang="pl-PL" sz="1800" dirty="0" err="1"/>
              <a:t>violation</a:t>
            </a:r>
            <a:r>
              <a:rPr lang="pl-PL" sz="1800" dirty="0"/>
              <a:t> of </a:t>
            </a:r>
            <a:r>
              <a:rPr lang="pl-PL" sz="1800" dirty="0" err="1" smtClean="0"/>
              <a:t>conditions</a:t>
            </a:r>
            <a:r>
              <a:rPr lang="pl-PL" sz="1800" dirty="0" smtClean="0"/>
              <a:t> of </a:t>
            </a:r>
            <a:r>
              <a:rPr lang="pl-PL" sz="1800" dirty="0" err="1" smtClean="0"/>
              <a:t>licences</a:t>
            </a:r>
            <a:r>
              <a:rPr lang="pl-PL" sz="1800" dirty="0" smtClean="0"/>
              <a:t>, </a:t>
            </a:r>
            <a:r>
              <a:rPr lang="pl-PL" sz="1800" dirty="0" err="1" smtClean="0"/>
              <a:t>permits</a:t>
            </a:r>
            <a:r>
              <a:rPr lang="pl-PL" sz="1800" b="1" dirty="0" smtClean="0"/>
              <a:t> </a:t>
            </a:r>
            <a:r>
              <a:rPr lang="pl-PL" sz="1800" dirty="0" err="1"/>
              <a:t>or</a:t>
            </a:r>
            <a:r>
              <a:rPr lang="pl-PL" sz="1800" dirty="0"/>
              <a:t> </a:t>
            </a:r>
            <a:r>
              <a:rPr lang="pl-PL" sz="1800" dirty="0" err="1"/>
              <a:t>notifications</a:t>
            </a:r>
            <a:r>
              <a:rPr lang="pl-PL" sz="1800" dirty="0"/>
              <a:t> </a:t>
            </a:r>
            <a:r>
              <a:rPr lang="pl-PL" sz="1800" dirty="0" err="1"/>
              <a:t>specifying</a:t>
            </a:r>
            <a:r>
              <a:rPr lang="pl-PL" sz="1800" dirty="0"/>
              <a:t> </a:t>
            </a:r>
            <a:r>
              <a:rPr lang="pl-PL" sz="1800" dirty="0" err="1"/>
              <a:t>the</a:t>
            </a:r>
            <a:r>
              <a:rPr lang="pl-PL" sz="1800" dirty="0"/>
              <a:t> </a:t>
            </a:r>
            <a:r>
              <a:rPr lang="pl-PL" sz="1800" dirty="0" err="1"/>
              <a:t>conditions</a:t>
            </a:r>
            <a:r>
              <a:rPr lang="pl-PL" sz="1800" dirty="0"/>
              <a:t> of </a:t>
            </a:r>
            <a:r>
              <a:rPr lang="pl-PL" sz="1800" dirty="0" err="1" smtClean="0"/>
              <a:t>use</a:t>
            </a:r>
            <a:r>
              <a:rPr lang="pl-PL" sz="1800" dirty="0" smtClean="0"/>
              <a:t> of </a:t>
            </a:r>
            <a:r>
              <a:rPr lang="pl-PL" sz="1800" dirty="0" err="1"/>
              <a:t>the</a:t>
            </a:r>
            <a:r>
              <a:rPr lang="pl-PL" sz="1800" dirty="0"/>
              <a:t> environment,</a:t>
            </a:r>
          </a:p>
          <a:p>
            <a:r>
              <a:rPr lang="pl-PL" sz="1800" b="1" dirty="0" err="1"/>
              <a:t>Cat</a:t>
            </a:r>
            <a:r>
              <a:rPr lang="pl-PL" sz="1800" b="1" dirty="0"/>
              <a:t>. 3</a:t>
            </a:r>
            <a:r>
              <a:rPr lang="pl-PL" sz="1800" dirty="0"/>
              <a:t>) </a:t>
            </a:r>
            <a:r>
              <a:rPr lang="pl-PL" sz="1800" dirty="0" err="1" smtClean="0"/>
              <a:t>lack</a:t>
            </a:r>
            <a:r>
              <a:rPr lang="pl-PL" sz="1800" dirty="0" smtClean="0"/>
              <a:t> of </a:t>
            </a:r>
            <a:r>
              <a:rPr lang="pl-PL" sz="1800" dirty="0" err="1"/>
              <a:t>regulations</a:t>
            </a:r>
            <a:r>
              <a:rPr lang="pl-PL" sz="1800" dirty="0"/>
              <a:t> on </a:t>
            </a:r>
            <a:r>
              <a:rPr lang="pl-PL" sz="1800" dirty="0" err="1" smtClean="0"/>
              <a:t>use</a:t>
            </a:r>
            <a:r>
              <a:rPr lang="pl-PL" sz="1800" dirty="0" smtClean="0"/>
              <a:t> of </a:t>
            </a:r>
            <a:r>
              <a:rPr lang="pl-PL" sz="1800" dirty="0" err="1"/>
              <a:t>the</a:t>
            </a:r>
            <a:r>
              <a:rPr lang="pl-PL" sz="1800" dirty="0"/>
              <a:t> environment, no </a:t>
            </a:r>
            <a:r>
              <a:rPr lang="pl-PL" sz="1800" dirty="0" err="1"/>
              <a:t>compliance</a:t>
            </a:r>
            <a:r>
              <a:rPr lang="pl-PL" sz="1800" dirty="0"/>
              <a:t> </a:t>
            </a:r>
            <a:r>
              <a:rPr lang="pl-PL" sz="1800" dirty="0" err="1"/>
              <a:t>with</a:t>
            </a:r>
            <a:r>
              <a:rPr lang="pl-PL" sz="1800" dirty="0"/>
              <a:t> </a:t>
            </a:r>
            <a:r>
              <a:rPr lang="pl-PL" sz="1800" dirty="0" err="1"/>
              <a:t>the</a:t>
            </a:r>
            <a:r>
              <a:rPr lang="pl-PL" sz="1800" dirty="0"/>
              <a:t> </a:t>
            </a:r>
            <a:r>
              <a:rPr lang="pl-PL" sz="1800" dirty="0" err="1"/>
              <a:t>provisions</a:t>
            </a:r>
            <a:r>
              <a:rPr lang="pl-PL" sz="1800" dirty="0"/>
              <a:t> </a:t>
            </a:r>
            <a:r>
              <a:rPr lang="pl-PL" sz="1800" dirty="0" err="1"/>
              <a:t>relating</a:t>
            </a:r>
            <a:r>
              <a:rPr lang="pl-PL" sz="1800" dirty="0"/>
              <a:t> to </a:t>
            </a:r>
            <a:r>
              <a:rPr lang="pl-PL" sz="1800" dirty="0" err="1"/>
              <a:t>prevention</a:t>
            </a:r>
            <a:r>
              <a:rPr lang="pl-PL" sz="1800" dirty="0"/>
              <a:t>, </a:t>
            </a:r>
            <a:r>
              <a:rPr lang="pl-PL" sz="1800" dirty="0" err="1"/>
              <a:t>elimination</a:t>
            </a:r>
            <a:r>
              <a:rPr lang="pl-PL" sz="1800" dirty="0"/>
              <a:t> </a:t>
            </a:r>
            <a:r>
              <a:rPr lang="pl-PL" sz="1800" dirty="0" err="1"/>
              <a:t>or</a:t>
            </a:r>
            <a:r>
              <a:rPr lang="pl-PL" sz="1800" dirty="0"/>
              <a:t> </a:t>
            </a:r>
            <a:r>
              <a:rPr lang="pl-PL" sz="1800" dirty="0" err="1"/>
              <a:t>mitigation</a:t>
            </a:r>
            <a:r>
              <a:rPr lang="pl-PL" sz="1800" dirty="0"/>
              <a:t> of major </a:t>
            </a:r>
            <a:r>
              <a:rPr lang="pl-PL" sz="1800" dirty="0" err="1"/>
              <a:t>accidents</a:t>
            </a:r>
            <a:r>
              <a:rPr lang="pl-PL" sz="1800" dirty="0"/>
              <a:t>, </a:t>
            </a:r>
          </a:p>
          <a:p>
            <a:r>
              <a:rPr lang="pl-PL" sz="1800" b="1" dirty="0" err="1"/>
              <a:t>Cat</a:t>
            </a:r>
            <a:r>
              <a:rPr lang="pl-PL" sz="1800" b="1" dirty="0"/>
              <a:t>. 4</a:t>
            </a:r>
            <a:r>
              <a:rPr lang="pl-PL" sz="1800" dirty="0"/>
              <a:t>) </a:t>
            </a:r>
            <a:r>
              <a:rPr lang="pl-PL" sz="1800" dirty="0" err="1" smtClean="0"/>
              <a:t>pollution</a:t>
            </a:r>
            <a:r>
              <a:rPr lang="pl-PL" sz="1800" dirty="0" smtClean="0"/>
              <a:t> of environment </a:t>
            </a:r>
            <a:r>
              <a:rPr lang="pl-PL" sz="1800" dirty="0" err="1"/>
              <a:t>resulting</a:t>
            </a:r>
            <a:r>
              <a:rPr lang="pl-PL" sz="1800" dirty="0"/>
              <a:t> </a:t>
            </a:r>
            <a:r>
              <a:rPr lang="pl-PL" sz="1800" dirty="0" err="1"/>
              <a:t>from</a:t>
            </a:r>
            <a:r>
              <a:rPr lang="pl-PL" sz="1800" dirty="0"/>
              <a:t> </a:t>
            </a:r>
            <a:r>
              <a:rPr lang="pl-PL" sz="1800" dirty="0" err="1"/>
              <a:t>improper</a:t>
            </a:r>
            <a:r>
              <a:rPr lang="pl-PL" sz="1800" dirty="0"/>
              <a:t> </a:t>
            </a:r>
            <a:r>
              <a:rPr lang="pl-PL" sz="1800" dirty="0" err="1" smtClean="0"/>
              <a:t>use</a:t>
            </a:r>
            <a:r>
              <a:rPr lang="pl-PL" sz="1800" dirty="0" smtClean="0"/>
              <a:t> </a:t>
            </a:r>
            <a:r>
              <a:rPr lang="pl-PL" sz="1800" dirty="0"/>
              <a:t>of </a:t>
            </a:r>
            <a:r>
              <a:rPr lang="pl-PL" sz="1800" dirty="0" err="1"/>
              <a:t>installations</a:t>
            </a:r>
            <a:r>
              <a:rPr lang="pl-PL" sz="1800" dirty="0"/>
              <a:t> </a:t>
            </a:r>
            <a:r>
              <a:rPr lang="pl-PL" sz="1800" dirty="0" err="1"/>
              <a:t>protecting</a:t>
            </a:r>
            <a:r>
              <a:rPr lang="pl-PL" sz="1800" dirty="0"/>
              <a:t> </a:t>
            </a:r>
            <a:r>
              <a:rPr lang="pl-PL" sz="1800" dirty="0" err="1" smtClean="0"/>
              <a:t>the</a:t>
            </a:r>
            <a:r>
              <a:rPr lang="pl-PL" sz="1800" dirty="0" smtClean="0"/>
              <a:t> environment</a:t>
            </a:r>
            <a:r>
              <a:rPr lang="pl-PL" sz="1800" dirty="0"/>
              <a:t>, </a:t>
            </a:r>
            <a:r>
              <a:rPr lang="pl-PL" sz="1800" dirty="0" err="1"/>
              <a:t>or</a:t>
            </a:r>
            <a:r>
              <a:rPr lang="pl-PL" sz="1800" dirty="0"/>
              <a:t> </a:t>
            </a:r>
            <a:r>
              <a:rPr lang="pl-PL" sz="1800" dirty="0" err="1"/>
              <a:t>other</a:t>
            </a:r>
            <a:r>
              <a:rPr lang="pl-PL" sz="1800" dirty="0"/>
              <a:t> </a:t>
            </a:r>
            <a:r>
              <a:rPr lang="pl-PL" sz="1800" dirty="0" err="1"/>
              <a:t>actions</a:t>
            </a:r>
            <a:r>
              <a:rPr lang="pl-PL" sz="1800" dirty="0"/>
              <a:t> </a:t>
            </a:r>
            <a:r>
              <a:rPr lang="pl-PL" sz="1800" dirty="0" err="1"/>
              <a:t>taken</a:t>
            </a:r>
            <a:r>
              <a:rPr lang="pl-PL" sz="1800" dirty="0"/>
              <a:t> by </a:t>
            </a:r>
            <a:r>
              <a:rPr lang="pl-PL" sz="1800" dirty="0" err="1"/>
              <a:t>the</a:t>
            </a:r>
            <a:r>
              <a:rPr lang="pl-PL" sz="1800" dirty="0"/>
              <a:t> </a:t>
            </a:r>
            <a:r>
              <a:rPr lang="pl-PL" sz="1800" dirty="0" err="1"/>
              <a:t>user</a:t>
            </a:r>
            <a:r>
              <a:rPr lang="pl-PL" sz="1800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404813"/>
            <a:ext cx="7920037" cy="1008062"/>
          </a:xfrm>
        </p:spPr>
        <p:txBody>
          <a:bodyPr/>
          <a:lstStyle/>
          <a:p>
            <a:pPr eaLnBrk="1" hangingPunct="1"/>
            <a:r>
              <a:rPr lang="pl-PL" smtClean="0"/>
              <a:t>Inspections of IPPC installations</a:t>
            </a:r>
            <a:br>
              <a:rPr lang="pl-PL" smtClean="0"/>
            </a:br>
            <a:r>
              <a:rPr lang="pl-PL" smtClean="0"/>
              <a:t>in 2011  </a:t>
            </a:r>
          </a:p>
        </p:txBody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pl-PL" sz="2400" b="1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  <a:buFontTx/>
              <a:buChar char="•"/>
            </a:pPr>
            <a:endParaRPr lang="pl-PL" sz="2400" smtClean="0"/>
          </a:p>
        </p:txBody>
      </p:sp>
      <p:pic>
        <p:nvPicPr>
          <p:cNvPr id="35123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549275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179512" y="1428736"/>
          <a:ext cx="8712968" cy="5283343"/>
        </p:xfrm>
        <a:graphic>
          <a:graphicData uri="http://schemas.openxmlformats.org/drawingml/2006/table">
            <a:tbl>
              <a:tblPr/>
              <a:tblGrid>
                <a:gridCol w="1872208"/>
                <a:gridCol w="929663"/>
                <a:gridCol w="810203"/>
                <a:gridCol w="810203"/>
                <a:gridCol w="678613"/>
                <a:gridCol w="685196"/>
                <a:gridCol w="774484"/>
                <a:gridCol w="1076199"/>
                <a:gridCol w="1076199"/>
              </a:tblGrid>
              <a:tr h="31584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200" b="1" dirty="0">
                          <a:latin typeface="Times New Roman"/>
                          <a:ea typeface="Calibri"/>
                          <a:cs typeface="Times New Roman"/>
                        </a:rPr>
                        <a:t>Województwo</a:t>
                      </a:r>
                      <a:endParaRPr lang="pl-PL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600" b="1" dirty="0">
                          <a:latin typeface="Times New Roman"/>
                          <a:ea typeface="Calibri"/>
                          <a:cs typeface="Times New Roman"/>
                        </a:rPr>
                        <a:t>Zastosowane sankcje</a:t>
                      </a:r>
                      <a:endParaRPr lang="pl-PL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310191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pl-PL" sz="1200" b="1" dirty="0">
                          <a:latin typeface="Times New Roman"/>
                          <a:ea typeface="Calibri"/>
                          <a:cs typeface="Times New Roman"/>
                        </a:rPr>
                        <a:t>pouczenie</a:t>
                      </a:r>
                      <a:endParaRPr lang="pl-PL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pl-PL" sz="1200" b="1" dirty="0">
                          <a:latin typeface="Times New Roman"/>
                          <a:ea typeface="Calibri"/>
                          <a:cs typeface="Times New Roman"/>
                        </a:rPr>
                        <a:t>mandat karny</a:t>
                      </a:r>
                      <a:endParaRPr lang="pl-PL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pl-PL" sz="1200" b="1" dirty="0">
                          <a:latin typeface="Times New Roman"/>
                          <a:ea typeface="Calibri"/>
                          <a:cs typeface="Times New Roman"/>
                        </a:rPr>
                        <a:t>zarządzenia</a:t>
                      </a:r>
                      <a:endParaRPr lang="pl-PL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pl-PL" sz="1200" b="1" dirty="0">
                          <a:latin typeface="Times New Roman"/>
                          <a:ea typeface="Calibri"/>
                          <a:cs typeface="Times New Roman"/>
                        </a:rPr>
                        <a:t> pokontrolne</a:t>
                      </a:r>
                      <a:endParaRPr lang="pl-PL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pl-PL" sz="1050" b="1" dirty="0">
                          <a:latin typeface="Times New Roman"/>
                          <a:ea typeface="Calibri"/>
                          <a:cs typeface="Times New Roman"/>
                        </a:rPr>
                        <a:t>wystąpienia do innych organów</a:t>
                      </a:r>
                      <a:endParaRPr lang="pl-PL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 b="1" dirty="0">
                          <a:latin typeface="Times New Roman"/>
                          <a:ea typeface="Calibri"/>
                          <a:cs typeface="Times New Roman"/>
                        </a:rPr>
                        <a:t>kara pieniężna</a:t>
                      </a:r>
                      <a:endParaRPr lang="pl-PL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 b="1" dirty="0">
                          <a:latin typeface="Times New Roman"/>
                          <a:ea typeface="Calibri"/>
                          <a:cs typeface="Times New Roman"/>
                        </a:rPr>
                        <a:t>postępowanie w sprawie wstrzymania</a:t>
                      </a:r>
                      <a:endParaRPr lang="pl-PL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932797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pl-PL" sz="1050" b="1" dirty="0">
                          <a:latin typeface="Times New Roman"/>
                          <a:ea typeface="Calibri"/>
                          <a:cs typeface="Times New Roman"/>
                        </a:rPr>
                        <a:t>biegnąca</a:t>
                      </a:r>
                      <a:endParaRPr lang="pl-PL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pl-PL" sz="1050" b="1" dirty="0">
                          <a:latin typeface="Times New Roman"/>
                          <a:ea typeface="Calibri"/>
                          <a:cs typeface="Times New Roman"/>
                        </a:rPr>
                        <a:t>za okres trwania naruszenia</a:t>
                      </a:r>
                      <a:endParaRPr lang="pl-PL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pl-PL" sz="1050" b="1" dirty="0">
                          <a:latin typeface="Times New Roman"/>
                          <a:ea typeface="Calibri"/>
                          <a:cs typeface="Times New Roman"/>
                        </a:rPr>
                        <a:t>wszczęcie postępowania</a:t>
                      </a:r>
                      <a:endParaRPr lang="pl-PL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pl-PL" sz="1050" b="1" dirty="0">
                          <a:latin typeface="Times New Roman"/>
                          <a:ea typeface="Calibri"/>
                          <a:cs typeface="Times New Roman"/>
                        </a:rPr>
                        <a:t>wstrzymanie decyzją</a:t>
                      </a:r>
                      <a:endParaRPr lang="pl-PL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dolnośląskie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kujawsko-pomorskie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lubelskie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lubuskie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łódzkie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małopolskie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mazowieckie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opolskie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podkarpackie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podlaskie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pomorskie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śląskie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świętokrzyskie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warmińsko-mazurskie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wielkopolskie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zachodniopomorskie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98">
                <a:tc>
                  <a:txBody>
                    <a:bodyPr/>
                    <a:lstStyle/>
                    <a:p>
                      <a:r>
                        <a:rPr lang="pl-PL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RAZEM</a:t>
                      </a:r>
                      <a:endParaRPr lang="pl-PL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417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537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1239" name="Text Box 7"/>
          <p:cNvSpPr txBox="1">
            <a:spLocks noChangeArrowheads="1"/>
          </p:cNvSpPr>
          <p:nvPr/>
        </p:nvSpPr>
        <p:spPr bwMode="auto">
          <a:xfrm>
            <a:off x="2339975" y="184467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l-PL"/>
          </a:p>
        </p:txBody>
      </p:sp>
      <p:sp>
        <p:nvSpPr>
          <p:cNvPr id="351240" name="Rectangle 8"/>
          <p:cNvSpPr>
            <a:spLocks noChangeArrowheads="1"/>
          </p:cNvSpPr>
          <p:nvPr/>
        </p:nvSpPr>
        <p:spPr bwMode="auto">
          <a:xfrm>
            <a:off x="2339975" y="1844675"/>
            <a:ext cx="360363" cy="1008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42" name="Text Box 10"/>
          <p:cNvSpPr txBox="1">
            <a:spLocks noChangeArrowheads="1"/>
          </p:cNvSpPr>
          <p:nvPr/>
        </p:nvSpPr>
        <p:spPr bwMode="auto">
          <a:xfrm rot="16200000">
            <a:off x="2039937" y="2216151"/>
            <a:ext cx="936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/>
              <a:t>warnings</a:t>
            </a:r>
          </a:p>
        </p:txBody>
      </p:sp>
      <p:sp>
        <p:nvSpPr>
          <p:cNvPr id="351243" name="Rectangle 11"/>
          <p:cNvSpPr>
            <a:spLocks noChangeArrowheads="1"/>
          </p:cNvSpPr>
          <p:nvPr/>
        </p:nvSpPr>
        <p:spPr bwMode="auto">
          <a:xfrm>
            <a:off x="3132138" y="1844675"/>
            <a:ext cx="503237" cy="10795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44" name="Text Box 12"/>
          <p:cNvSpPr txBox="1">
            <a:spLocks noChangeArrowheads="1"/>
          </p:cNvSpPr>
          <p:nvPr/>
        </p:nvSpPr>
        <p:spPr bwMode="auto">
          <a:xfrm rot="16200000">
            <a:off x="3086894" y="2032794"/>
            <a:ext cx="936625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/>
              <a:t>penalties</a:t>
            </a:r>
          </a:p>
          <a:p>
            <a:pPr>
              <a:spcBef>
                <a:spcPct val="50000"/>
              </a:spcBef>
            </a:pPr>
            <a:endParaRPr lang="pl-PL" sz="1600"/>
          </a:p>
        </p:txBody>
      </p:sp>
      <p:sp>
        <p:nvSpPr>
          <p:cNvPr id="351245" name="Rectangle 13"/>
          <p:cNvSpPr>
            <a:spLocks noChangeArrowheads="1"/>
          </p:cNvSpPr>
          <p:nvPr/>
        </p:nvSpPr>
        <p:spPr bwMode="auto">
          <a:xfrm>
            <a:off x="3924300" y="1844675"/>
            <a:ext cx="576263" cy="10080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46" name="Rectangle 14"/>
          <p:cNvSpPr>
            <a:spLocks noChangeArrowheads="1"/>
          </p:cNvSpPr>
          <p:nvPr/>
        </p:nvSpPr>
        <p:spPr bwMode="auto">
          <a:xfrm>
            <a:off x="4211638" y="1484313"/>
            <a:ext cx="2736850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47" name="Text Box 15"/>
          <p:cNvSpPr txBox="1">
            <a:spLocks noChangeArrowheads="1"/>
          </p:cNvSpPr>
          <p:nvPr/>
        </p:nvSpPr>
        <p:spPr bwMode="auto">
          <a:xfrm>
            <a:off x="4356100" y="1412875"/>
            <a:ext cx="2592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 b="1"/>
              <a:t>              </a:t>
            </a:r>
            <a:r>
              <a:rPr lang="pl-PL" sz="1800" b="1"/>
              <a:t>Sanctions</a:t>
            </a:r>
          </a:p>
        </p:txBody>
      </p:sp>
      <p:sp>
        <p:nvSpPr>
          <p:cNvPr id="351248" name="Rectangle 16"/>
          <p:cNvSpPr>
            <a:spLocks noChangeArrowheads="1"/>
          </p:cNvSpPr>
          <p:nvPr/>
        </p:nvSpPr>
        <p:spPr bwMode="auto">
          <a:xfrm>
            <a:off x="539750" y="1989138"/>
            <a:ext cx="12239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50" name="Rectangle 18"/>
          <p:cNvSpPr>
            <a:spLocks noChangeArrowheads="1"/>
          </p:cNvSpPr>
          <p:nvPr/>
        </p:nvSpPr>
        <p:spPr bwMode="auto">
          <a:xfrm>
            <a:off x="468313" y="1916113"/>
            <a:ext cx="1366837" cy="7207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51" name="Text Box 19"/>
          <p:cNvSpPr txBox="1">
            <a:spLocks noChangeArrowheads="1"/>
          </p:cNvSpPr>
          <p:nvPr/>
        </p:nvSpPr>
        <p:spPr bwMode="auto">
          <a:xfrm>
            <a:off x="539750" y="1916113"/>
            <a:ext cx="1728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/>
              <a:t>Voivodship</a:t>
            </a:r>
          </a:p>
        </p:txBody>
      </p:sp>
      <p:sp>
        <p:nvSpPr>
          <p:cNvPr id="351252" name="Text Box 20"/>
          <p:cNvSpPr txBox="1">
            <a:spLocks noChangeArrowheads="1"/>
          </p:cNvSpPr>
          <p:nvPr/>
        </p:nvSpPr>
        <p:spPr bwMode="auto">
          <a:xfrm rot="16200000">
            <a:off x="3255963" y="2008188"/>
            <a:ext cx="18002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500"/>
              <a:t>recomendations</a:t>
            </a:r>
          </a:p>
        </p:txBody>
      </p:sp>
      <p:sp>
        <p:nvSpPr>
          <p:cNvPr id="351253" name="Rectangle 21"/>
          <p:cNvSpPr>
            <a:spLocks noChangeArrowheads="1"/>
          </p:cNvSpPr>
          <p:nvPr/>
        </p:nvSpPr>
        <p:spPr bwMode="auto">
          <a:xfrm>
            <a:off x="5364163" y="1773238"/>
            <a:ext cx="12954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54" name="Text Box 22"/>
          <p:cNvSpPr txBox="1">
            <a:spLocks noChangeArrowheads="1"/>
          </p:cNvSpPr>
          <p:nvPr/>
        </p:nvSpPr>
        <p:spPr bwMode="auto">
          <a:xfrm>
            <a:off x="5435600" y="1700213"/>
            <a:ext cx="1152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/>
              <a:t>penal fines</a:t>
            </a:r>
          </a:p>
        </p:txBody>
      </p:sp>
      <p:sp>
        <p:nvSpPr>
          <p:cNvPr id="351255" name="Rectangle 23"/>
          <p:cNvSpPr>
            <a:spLocks noChangeArrowheads="1"/>
          </p:cNvSpPr>
          <p:nvPr/>
        </p:nvSpPr>
        <p:spPr bwMode="auto">
          <a:xfrm>
            <a:off x="5435600" y="2133600"/>
            <a:ext cx="431800" cy="7191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56" name="Text Box 24"/>
          <p:cNvSpPr txBox="1">
            <a:spLocks noChangeArrowheads="1"/>
          </p:cNvSpPr>
          <p:nvPr/>
        </p:nvSpPr>
        <p:spPr bwMode="auto">
          <a:xfrm rot="16200000">
            <a:off x="5099844" y="2324894"/>
            <a:ext cx="10080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/>
              <a:t>on-going</a:t>
            </a:r>
          </a:p>
        </p:txBody>
      </p:sp>
      <p:sp>
        <p:nvSpPr>
          <p:cNvPr id="351257" name="Rectangle 25"/>
          <p:cNvSpPr>
            <a:spLocks noChangeArrowheads="1"/>
          </p:cNvSpPr>
          <p:nvPr/>
        </p:nvSpPr>
        <p:spPr bwMode="auto">
          <a:xfrm>
            <a:off x="6084888" y="2133600"/>
            <a:ext cx="574675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58" name="Text Box 26"/>
          <p:cNvSpPr txBox="1">
            <a:spLocks noChangeArrowheads="1"/>
          </p:cNvSpPr>
          <p:nvPr/>
        </p:nvSpPr>
        <p:spPr bwMode="auto">
          <a:xfrm rot="16200000">
            <a:off x="5765006" y="2091532"/>
            <a:ext cx="1223963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400"/>
              <a:t>for the entire duration of the violation</a:t>
            </a:r>
          </a:p>
        </p:txBody>
      </p:sp>
      <p:sp>
        <p:nvSpPr>
          <p:cNvPr id="351259" name="Rectangle 27"/>
          <p:cNvSpPr>
            <a:spLocks noChangeArrowheads="1"/>
          </p:cNvSpPr>
          <p:nvPr/>
        </p:nvSpPr>
        <p:spPr bwMode="auto">
          <a:xfrm>
            <a:off x="6804025" y="2133600"/>
            <a:ext cx="936625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60" name="Text Box 28"/>
          <p:cNvSpPr txBox="1">
            <a:spLocks noChangeArrowheads="1"/>
          </p:cNvSpPr>
          <p:nvPr/>
        </p:nvSpPr>
        <p:spPr bwMode="auto">
          <a:xfrm rot="16200000">
            <a:off x="6702425" y="2163763"/>
            <a:ext cx="10795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400"/>
              <a:t>initiating legal proceedings</a:t>
            </a:r>
          </a:p>
        </p:txBody>
      </p:sp>
      <p:sp>
        <p:nvSpPr>
          <p:cNvPr id="351261" name="Rectangle 29"/>
          <p:cNvSpPr>
            <a:spLocks noChangeArrowheads="1"/>
          </p:cNvSpPr>
          <p:nvPr/>
        </p:nvSpPr>
        <p:spPr bwMode="auto">
          <a:xfrm>
            <a:off x="7885113" y="2133600"/>
            <a:ext cx="935037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62" name="Text Box 30"/>
          <p:cNvSpPr txBox="1">
            <a:spLocks noChangeArrowheads="1"/>
          </p:cNvSpPr>
          <p:nvPr/>
        </p:nvSpPr>
        <p:spPr bwMode="auto">
          <a:xfrm rot="16200000">
            <a:off x="7841457" y="2102644"/>
            <a:ext cx="1103312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400"/>
              <a:t>suspending the operation</a:t>
            </a:r>
          </a:p>
        </p:txBody>
      </p:sp>
      <p:sp>
        <p:nvSpPr>
          <p:cNvPr id="351263" name="Rectangle 31"/>
          <p:cNvSpPr>
            <a:spLocks noChangeArrowheads="1"/>
          </p:cNvSpPr>
          <p:nvPr/>
        </p:nvSpPr>
        <p:spPr bwMode="auto">
          <a:xfrm>
            <a:off x="6877050" y="1773238"/>
            <a:ext cx="1944688" cy="2873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64" name="Line 32"/>
          <p:cNvSpPr>
            <a:spLocks noChangeShapeType="1"/>
          </p:cNvSpPr>
          <p:nvPr/>
        </p:nvSpPr>
        <p:spPr bwMode="auto">
          <a:xfrm>
            <a:off x="6804025" y="2060575"/>
            <a:ext cx="201612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351265" name="Text Box 33"/>
          <p:cNvSpPr txBox="1">
            <a:spLocks noChangeArrowheads="1"/>
          </p:cNvSpPr>
          <p:nvPr/>
        </p:nvSpPr>
        <p:spPr bwMode="auto">
          <a:xfrm>
            <a:off x="6804025" y="1773238"/>
            <a:ext cx="194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l-PL"/>
          </a:p>
        </p:txBody>
      </p:sp>
      <p:sp>
        <p:nvSpPr>
          <p:cNvPr id="351266" name="Text Box 34"/>
          <p:cNvSpPr txBox="1">
            <a:spLocks noChangeArrowheads="1"/>
          </p:cNvSpPr>
          <p:nvPr/>
        </p:nvSpPr>
        <p:spPr bwMode="auto">
          <a:xfrm>
            <a:off x="6877050" y="1700213"/>
            <a:ext cx="2087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/>
              <a:t>suspention procedures</a:t>
            </a:r>
          </a:p>
        </p:txBody>
      </p:sp>
      <p:sp>
        <p:nvSpPr>
          <p:cNvPr id="351267" name="Text Box 35"/>
          <p:cNvSpPr txBox="1">
            <a:spLocks noChangeArrowheads="1"/>
          </p:cNvSpPr>
          <p:nvPr/>
        </p:nvSpPr>
        <p:spPr bwMode="auto">
          <a:xfrm>
            <a:off x="179388" y="6400800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l-PL"/>
          </a:p>
        </p:txBody>
      </p:sp>
      <p:sp>
        <p:nvSpPr>
          <p:cNvPr id="351268" name="Rectangle 36"/>
          <p:cNvSpPr>
            <a:spLocks noChangeArrowheads="1"/>
          </p:cNvSpPr>
          <p:nvPr/>
        </p:nvSpPr>
        <p:spPr bwMode="auto">
          <a:xfrm>
            <a:off x="179388" y="6453188"/>
            <a:ext cx="863600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69" name="Text Box 37"/>
          <p:cNvSpPr txBox="1">
            <a:spLocks noChangeArrowheads="1"/>
          </p:cNvSpPr>
          <p:nvPr/>
        </p:nvSpPr>
        <p:spPr bwMode="auto">
          <a:xfrm>
            <a:off x="179388" y="6381750"/>
            <a:ext cx="1368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/>
              <a:t>Total</a:t>
            </a:r>
          </a:p>
        </p:txBody>
      </p:sp>
      <p:sp>
        <p:nvSpPr>
          <p:cNvPr id="351270" name="Rectangle 38"/>
          <p:cNvSpPr>
            <a:spLocks noChangeArrowheads="1"/>
          </p:cNvSpPr>
          <p:nvPr/>
        </p:nvSpPr>
        <p:spPr bwMode="auto">
          <a:xfrm>
            <a:off x="4716463" y="1844675"/>
            <a:ext cx="50323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71" name="Rectangle 39"/>
          <p:cNvSpPr>
            <a:spLocks noChangeArrowheads="1"/>
          </p:cNvSpPr>
          <p:nvPr/>
        </p:nvSpPr>
        <p:spPr bwMode="auto">
          <a:xfrm>
            <a:off x="4716463" y="1844675"/>
            <a:ext cx="431800" cy="10080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72" name="Text Box 40"/>
          <p:cNvSpPr txBox="1">
            <a:spLocks noChangeArrowheads="1"/>
          </p:cNvSpPr>
          <p:nvPr/>
        </p:nvSpPr>
        <p:spPr bwMode="auto">
          <a:xfrm rot="16200000">
            <a:off x="4268788" y="2003425"/>
            <a:ext cx="1296988" cy="68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300" b="1"/>
              <a:t>Notification </a:t>
            </a:r>
            <a:br>
              <a:rPr lang="pl-PL" sz="1300" b="1"/>
            </a:br>
            <a:r>
              <a:rPr lang="pl-PL" sz="1300" b="1"/>
              <a:t>to other authority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387B5E-304E-4550-8296-81B66E5D7802}" type="slidenum">
              <a:rPr lang="pl-PL"/>
              <a:pPr>
                <a:defRPr/>
              </a:pPr>
              <a:t>15</a:t>
            </a:fld>
            <a:endParaRPr lang="pl-PL" dirty="0"/>
          </a:p>
        </p:txBody>
      </p:sp>
      <p:sp>
        <p:nvSpPr>
          <p:cNvPr id="352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mtClean="0"/>
              <a:t>IPPC installations</a:t>
            </a:r>
          </a:p>
        </p:txBody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sz="2800" dirty="0" err="1" smtClean="0"/>
              <a:t>Currentlly</a:t>
            </a:r>
            <a:r>
              <a:rPr lang="pl-PL" sz="2800" dirty="0" smtClean="0"/>
              <a:t> </a:t>
            </a:r>
            <a:r>
              <a:rPr lang="pl-PL" sz="2800" dirty="0" err="1" smtClean="0"/>
              <a:t>made</a:t>
            </a:r>
            <a:r>
              <a:rPr lang="pl-PL" sz="2800" dirty="0" smtClean="0"/>
              <a:t> </a:t>
            </a:r>
            <a:r>
              <a:rPr lang="pl-PL" sz="2800" dirty="0" err="1" smtClean="0"/>
              <a:t>diagnosis</a:t>
            </a:r>
            <a:r>
              <a:rPr lang="pl-PL" sz="2800" dirty="0" smtClean="0"/>
              <a:t> as of </a:t>
            </a:r>
            <a:r>
              <a:rPr lang="pl-PL" sz="2800" b="1" smtClean="0">
                <a:solidFill>
                  <a:srgbClr val="FF0066"/>
                </a:solidFill>
              </a:rPr>
              <a:t>30.06.2012 </a:t>
            </a:r>
            <a:r>
              <a:rPr lang="pl-PL" sz="2800" smtClean="0"/>
              <a:t> </a:t>
            </a:r>
            <a:r>
              <a:rPr lang="pl-PL" sz="2800" dirty="0" err="1" smtClean="0"/>
              <a:t>covers</a:t>
            </a:r>
            <a:r>
              <a:rPr lang="pl-PL" sz="2800" dirty="0" smtClean="0"/>
              <a:t>:</a:t>
            </a:r>
          </a:p>
          <a:p>
            <a:pPr eaLnBrk="1" hangingPunct="1">
              <a:lnSpc>
                <a:spcPct val="90000"/>
              </a:lnSpc>
            </a:pPr>
            <a:r>
              <a:rPr lang="pl-PL" sz="2400" dirty="0" err="1" smtClean="0"/>
              <a:t>drafting</a:t>
            </a:r>
            <a:r>
              <a:rPr lang="pl-PL" sz="2400" dirty="0" smtClean="0"/>
              <a:t> </a:t>
            </a:r>
            <a:r>
              <a:rPr lang="pl-PL" sz="2400" dirty="0" err="1" smtClean="0"/>
              <a:t>the</a:t>
            </a:r>
            <a:r>
              <a:rPr lang="pl-PL" sz="2400" dirty="0" smtClean="0"/>
              <a:t> list of IPPC </a:t>
            </a:r>
            <a:r>
              <a:rPr lang="pl-PL" sz="2400" dirty="0" err="1" smtClean="0"/>
              <a:t>installations</a:t>
            </a:r>
            <a:r>
              <a:rPr lang="pl-PL" sz="2400" dirty="0" smtClean="0"/>
              <a:t>,</a:t>
            </a:r>
          </a:p>
          <a:p>
            <a:pPr eaLnBrk="1" hangingPunct="1">
              <a:lnSpc>
                <a:spcPct val="90000"/>
              </a:lnSpc>
            </a:pPr>
            <a:r>
              <a:rPr lang="pl-PL" sz="2400" dirty="0" err="1" smtClean="0"/>
              <a:t>review</a:t>
            </a:r>
            <a:r>
              <a:rPr lang="pl-PL" sz="2400" dirty="0" smtClean="0"/>
              <a:t> of </a:t>
            </a:r>
            <a:r>
              <a:rPr lang="pl-PL" sz="2400" dirty="0" err="1" smtClean="0"/>
              <a:t>compliance</a:t>
            </a:r>
            <a:r>
              <a:rPr lang="pl-PL" sz="2400" dirty="0" smtClean="0"/>
              <a:t> </a:t>
            </a:r>
            <a:r>
              <a:rPr lang="pl-PL" sz="2400" dirty="0" err="1" smtClean="0"/>
              <a:t>with</a:t>
            </a:r>
            <a:r>
              <a:rPr lang="pl-PL" sz="2400" dirty="0" smtClean="0"/>
              <a:t> IPPC </a:t>
            </a:r>
            <a:r>
              <a:rPr lang="pl-PL" sz="2400" dirty="0" err="1" smtClean="0"/>
              <a:t>law</a:t>
            </a:r>
            <a:r>
              <a:rPr lang="pl-PL" sz="2400" dirty="0" smtClean="0"/>
              <a:t>,</a:t>
            </a:r>
          </a:p>
          <a:p>
            <a:pPr eaLnBrk="1" hangingPunct="1">
              <a:lnSpc>
                <a:spcPct val="90000"/>
              </a:lnSpc>
            </a:pPr>
            <a:r>
              <a:rPr lang="pl-PL" sz="2400" dirty="0" err="1" smtClean="0"/>
              <a:t>activities</a:t>
            </a:r>
            <a:r>
              <a:rPr lang="pl-PL" sz="2400" dirty="0" smtClean="0"/>
              <a:t> </a:t>
            </a:r>
            <a:r>
              <a:rPr lang="pl-PL" sz="2400" dirty="0" err="1" smtClean="0"/>
              <a:t>taken</a:t>
            </a:r>
            <a:r>
              <a:rPr lang="pl-PL" sz="2400" dirty="0" smtClean="0"/>
              <a:t> by IEP </a:t>
            </a:r>
            <a:r>
              <a:rPr lang="pl-PL" sz="2400" dirty="0" err="1" smtClean="0"/>
              <a:t>against</a:t>
            </a:r>
            <a:r>
              <a:rPr lang="pl-PL" sz="2400" dirty="0" smtClean="0"/>
              <a:t> </a:t>
            </a:r>
            <a:r>
              <a:rPr lang="pl-PL" sz="2400" dirty="0" err="1" smtClean="0"/>
              <a:t>installations</a:t>
            </a:r>
            <a:r>
              <a:rPr lang="pl-PL" sz="2400" dirty="0" smtClean="0"/>
              <a:t> </a:t>
            </a:r>
            <a:r>
              <a:rPr lang="pl-PL" sz="2400" dirty="0" err="1" smtClean="0"/>
              <a:t>without</a:t>
            </a:r>
            <a:r>
              <a:rPr lang="pl-PL" sz="2400" dirty="0" smtClean="0"/>
              <a:t> IPPC </a:t>
            </a:r>
            <a:r>
              <a:rPr lang="pl-PL" sz="2400" dirty="0" err="1" smtClean="0"/>
              <a:t>permits</a:t>
            </a:r>
            <a:r>
              <a:rPr lang="pl-PL" sz="2400" dirty="0" smtClean="0"/>
              <a:t>,</a:t>
            </a:r>
          </a:p>
          <a:p>
            <a:pPr eaLnBrk="1" hangingPunct="1">
              <a:lnSpc>
                <a:spcPct val="90000"/>
              </a:lnSpc>
            </a:pPr>
            <a:r>
              <a:rPr lang="pl-PL" sz="2400" dirty="0" err="1" smtClean="0"/>
              <a:t>update</a:t>
            </a:r>
            <a:r>
              <a:rPr lang="pl-PL" sz="2400" dirty="0" smtClean="0"/>
              <a:t> of </a:t>
            </a:r>
            <a:r>
              <a:rPr lang="pl-PL" sz="2400" dirty="0" err="1" smtClean="0"/>
              <a:t>registers</a:t>
            </a:r>
            <a:r>
              <a:rPr lang="pl-PL" sz="2400" dirty="0" smtClean="0"/>
              <a:t> of IPPC </a:t>
            </a:r>
            <a:r>
              <a:rPr lang="pl-PL" sz="2400" dirty="0" err="1" smtClean="0"/>
              <a:t>installations</a:t>
            </a:r>
            <a:r>
              <a:rPr lang="pl-PL" sz="2400" dirty="0" smtClean="0"/>
              <a:t>, </a:t>
            </a:r>
            <a:r>
              <a:rPr lang="pl-PL" sz="2400" dirty="0" err="1" smtClean="0"/>
              <a:t>posted</a:t>
            </a:r>
            <a:r>
              <a:rPr lang="pl-PL" sz="2400" dirty="0" smtClean="0"/>
              <a:t> on </a:t>
            </a:r>
            <a:r>
              <a:rPr lang="pl-PL" sz="2400" dirty="0" err="1" smtClean="0"/>
              <a:t>VIEP’s</a:t>
            </a:r>
            <a:r>
              <a:rPr lang="pl-PL" sz="2400" dirty="0" smtClean="0"/>
              <a:t> </a:t>
            </a:r>
            <a:r>
              <a:rPr lang="pl-PL" sz="2400" dirty="0" err="1" smtClean="0"/>
              <a:t>websides</a:t>
            </a:r>
            <a:r>
              <a:rPr lang="pl-PL" sz="2400" dirty="0" smtClean="0"/>
              <a:t>. </a:t>
            </a:r>
          </a:p>
          <a:p>
            <a:pPr eaLnBrk="1" hangingPunct="1">
              <a:lnSpc>
                <a:spcPct val="90000"/>
              </a:lnSpc>
              <a:buNone/>
            </a:pPr>
            <a:endParaRPr lang="pl-PL" sz="2400" dirty="0" smtClean="0"/>
          </a:p>
          <a:p>
            <a:pPr eaLnBrk="1" hangingPunct="1">
              <a:lnSpc>
                <a:spcPct val="90000"/>
              </a:lnSpc>
              <a:buFontTx/>
              <a:buChar char="•"/>
            </a:pPr>
            <a:endParaRPr lang="pl-PL" sz="2400" dirty="0" smtClean="0"/>
          </a:p>
        </p:txBody>
      </p:sp>
      <p:pic>
        <p:nvPicPr>
          <p:cNvPr id="3522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3933056"/>
            <a:ext cx="6477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2261" name="Picture 5" descr="j0396656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788" y="242093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226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350" y="549275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8CBAFD-5042-4B75-B494-52CFFBAACA7A}" type="slidenum">
              <a:rPr lang="pl-PL"/>
              <a:pPr>
                <a:defRPr/>
              </a:pPr>
              <a:t>16</a:t>
            </a:fld>
            <a:endParaRPr lang="pl-PL"/>
          </a:p>
        </p:txBody>
      </p:sp>
      <p:sp>
        <p:nvSpPr>
          <p:cNvPr id="354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z="4000" smtClean="0"/>
              <a:t>Number</a:t>
            </a:r>
            <a:r>
              <a:rPr lang="pl-PL" sz="4000" smtClean="0">
                <a:latin typeface="Arial" charset="0"/>
              </a:rPr>
              <a:t> </a:t>
            </a:r>
            <a:r>
              <a:rPr lang="pl-PL" sz="4000" smtClean="0"/>
              <a:t>of IPPC installations </a:t>
            </a:r>
            <a:br>
              <a:rPr lang="pl-PL" sz="4000" smtClean="0"/>
            </a:br>
            <a:r>
              <a:rPr lang="pl-PL" sz="4000" smtClean="0"/>
              <a:t>as at 30 June 2012</a:t>
            </a:r>
          </a:p>
        </p:txBody>
      </p:sp>
      <p:sp>
        <p:nvSpPr>
          <p:cNvPr id="354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497887" cy="4895850"/>
          </a:xfrm>
        </p:spPr>
        <p:txBody>
          <a:bodyPr/>
          <a:lstStyle/>
          <a:p>
            <a:pPr eaLnBrk="1" hangingPunct="1"/>
            <a:endParaRPr lang="pl-PL" dirty="0" smtClean="0"/>
          </a:p>
          <a:p>
            <a:pPr eaLnBrk="1" hangingPunct="1"/>
            <a:r>
              <a:rPr lang="pl-PL" sz="2800" dirty="0" smtClean="0"/>
              <a:t>Total </a:t>
            </a:r>
            <a:r>
              <a:rPr lang="pl-PL" sz="2800" dirty="0" err="1" smtClean="0"/>
              <a:t>number</a:t>
            </a:r>
            <a:r>
              <a:rPr lang="pl-PL" sz="2800" dirty="0" smtClean="0"/>
              <a:t> of IPPC </a:t>
            </a:r>
            <a:r>
              <a:rPr lang="pl-PL" sz="2800" dirty="0" err="1" smtClean="0"/>
              <a:t>installations</a:t>
            </a:r>
            <a:r>
              <a:rPr lang="pl-PL" sz="2800" dirty="0" smtClean="0"/>
              <a:t> </a:t>
            </a:r>
            <a:r>
              <a:rPr lang="pl-PL" sz="2800" dirty="0" err="1" smtClean="0"/>
              <a:t>that</a:t>
            </a:r>
            <a:r>
              <a:rPr lang="pl-PL" sz="2800" dirty="0" smtClean="0"/>
              <a:t> </a:t>
            </a:r>
            <a:r>
              <a:rPr lang="pl-PL" sz="2800" dirty="0" err="1" smtClean="0"/>
              <a:t>require</a:t>
            </a:r>
            <a:r>
              <a:rPr lang="pl-PL" sz="2800" dirty="0" smtClean="0"/>
              <a:t> </a:t>
            </a:r>
            <a:r>
              <a:rPr lang="pl-PL" sz="2800" dirty="0" err="1" smtClean="0"/>
              <a:t>integrated</a:t>
            </a:r>
            <a:r>
              <a:rPr lang="pl-PL" sz="2800" dirty="0" smtClean="0"/>
              <a:t> </a:t>
            </a:r>
            <a:r>
              <a:rPr lang="pl-PL" sz="2800" dirty="0" err="1" smtClean="0"/>
              <a:t>permits</a:t>
            </a:r>
            <a:r>
              <a:rPr lang="pl-PL" sz="2800" dirty="0" smtClean="0"/>
              <a:t> – </a:t>
            </a:r>
            <a:r>
              <a:rPr lang="pl-PL" sz="2800" b="1" dirty="0" smtClean="0"/>
              <a:t>3269</a:t>
            </a:r>
            <a:r>
              <a:rPr lang="pl-PL" sz="2800" dirty="0" smtClean="0"/>
              <a:t>,</a:t>
            </a:r>
          </a:p>
          <a:p>
            <a:pPr eaLnBrk="1" hangingPunct="1"/>
            <a:r>
              <a:rPr lang="pl-PL" sz="2800" b="1" dirty="0" smtClean="0"/>
              <a:t>3237</a:t>
            </a:r>
            <a:r>
              <a:rPr lang="pl-PL" sz="2800" dirty="0" smtClean="0"/>
              <a:t> (99,02%) </a:t>
            </a:r>
            <a:r>
              <a:rPr lang="pl-PL" sz="2800" dirty="0" err="1" smtClean="0"/>
              <a:t>installations</a:t>
            </a:r>
            <a:r>
              <a:rPr lang="pl-PL" sz="2800" dirty="0" smtClean="0"/>
              <a:t> </a:t>
            </a:r>
            <a:r>
              <a:rPr lang="pl-PL" sz="2800" dirty="0" err="1" smtClean="0"/>
              <a:t>granted</a:t>
            </a:r>
            <a:r>
              <a:rPr lang="pl-PL" sz="2800" dirty="0" smtClean="0"/>
              <a:t> </a:t>
            </a:r>
            <a:r>
              <a:rPr lang="pl-PL" sz="2800" dirty="0" err="1" smtClean="0"/>
              <a:t>integrated</a:t>
            </a:r>
            <a:r>
              <a:rPr lang="pl-PL" sz="2800" dirty="0" smtClean="0"/>
              <a:t> </a:t>
            </a:r>
            <a:r>
              <a:rPr lang="pl-PL" sz="2800" dirty="0" err="1" smtClean="0"/>
              <a:t>permits</a:t>
            </a:r>
            <a:r>
              <a:rPr lang="pl-PL" sz="2800" dirty="0" smtClean="0"/>
              <a:t>,</a:t>
            </a:r>
          </a:p>
          <a:p>
            <a:pPr eaLnBrk="1" hangingPunct="1"/>
            <a:r>
              <a:rPr lang="pl-PL" sz="2800" b="1" dirty="0" smtClean="0"/>
              <a:t>18</a:t>
            </a:r>
            <a:r>
              <a:rPr lang="pl-PL" sz="2800" dirty="0" smtClean="0"/>
              <a:t> (0,55%) </a:t>
            </a:r>
            <a:r>
              <a:rPr lang="pl-PL" sz="2800" dirty="0" err="1" smtClean="0"/>
              <a:t>installations</a:t>
            </a:r>
            <a:r>
              <a:rPr lang="pl-PL" sz="2800" dirty="0" smtClean="0"/>
              <a:t> not </a:t>
            </a:r>
            <a:r>
              <a:rPr lang="pl-PL" sz="2800" dirty="0" err="1" smtClean="0"/>
              <a:t>operating</a:t>
            </a:r>
            <a:r>
              <a:rPr lang="pl-PL" sz="2800" dirty="0" smtClean="0"/>
              <a:t>,</a:t>
            </a:r>
          </a:p>
          <a:p>
            <a:pPr eaLnBrk="1" hangingPunct="1"/>
            <a:r>
              <a:rPr lang="pl-PL" sz="2800" dirty="0" smtClean="0"/>
              <a:t>For </a:t>
            </a:r>
            <a:r>
              <a:rPr lang="pl-PL" sz="2800" b="1" dirty="0" smtClean="0"/>
              <a:t>14</a:t>
            </a:r>
            <a:r>
              <a:rPr lang="pl-PL" sz="2800" dirty="0" smtClean="0">
                <a:solidFill>
                  <a:srgbClr val="FF0000"/>
                </a:solidFill>
              </a:rPr>
              <a:t> </a:t>
            </a:r>
            <a:r>
              <a:rPr lang="pl-PL" sz="2800" dirty="0" err="1" smtClean="0"/>
              <a:t>installations</a:t>
            </a:r>
            <a:r>
              <a:rPr lang="pl-PL" sz="2800" dirty="0" smtClean="0">
                <a:solidFill>
                  <a:srgbClr val="FF0000"/>
                </a:solidFill>
              </a:rPr>
              <a:t> </a:t>
            </a:r>
            <a:r>
              <a:rPr lang="pl-PL" sz="2800" dirty="0" smtClean="0"/>
              <a:t>(0,43%) </a:t>
            </a:r>
            <a:r>
              <a:rPr lang="pl-PL" sz="2800" dirty="0" err="1" smtClean="0"/>
              <a:t>there</a:t>
            </a:r>
            <a:r>
              <a:rPr lang="pl-PL" sz="2800" dirty="0" smtClean="0"/>
              <a:t> </a:t>
            </a:r>
            <a:r>
              <a:rPr lang="pl-PL" sz="2800" dirty="0" err="1" smtClean="0"/>
              <a:t>are</a:t>
            </a:r>
            <a:r>
              <a:rPr lang="pl-PL" sz="2800" dirty="0" smtClean="0"/>
              <a:t> </a:t>
            </a:r>
            <a:r>
              <a:rPr lang="pl-PL" sz="2800" dirty="0" err="1" smtClean="0"/>
              <a:t>administrative</a:t>
            </a:r>
            <a:r>
              <a:rPr lang="pl-PL" sz="2800" dirty="0" smtClean="0"/>
              <a:t> </a:t>
            </a:r>
            <a:r>
              <a:rPr lang="pl-PL" sz="2800" dirty="0" err="1" smtClean="0"/>
              <a:t>proceedings</a:t>
            </a:r>
            <a:r>
              <a:rPr lang="pl-PL" sz="2800" dirty="0" smtClean="0"/>
              <a:t> </a:t>
            </a:r>
            <a:r>
              <a:rPr lang="pl-PL" sz="2800" dirty="0" err="1" smtClean="0"/>
              <a:t>conducted</a:t>
            </a:r>
            <a:r>
              <a:rPr lang="pl-PL" sz="2800" dirty="0" smtClean="0"/>
              <a:t> to grant a </a:t>
            </a:r>
            <a:r>
              <a:rPr lang="pl-PL" sz="2800" dirty="0" err="1" smtClean="0"/>
              <a:t>permit</a:t>
            </a:r>
            <a:r>
              <a:rPr lang="pl-PL" sz="2800" dirty="0" smtClean="0"/>
              <a:t> </a:t>
            </a:r>
            <a:r>
              <a:rPr lang="pl-PL" sz="2800" dirty="0" err="1" smtClean="0"/>
              <a:t>or</a:t>
            </a:r>
            <a:r>
              <a:rPr lang="pl-PL" sz="2800" dirty="0" smtClean="0"/>
              <a:t> </a:t>
            </a:r>
            <a:r>
              <a:rPr lang="pl-PL" sz="2800" dirty="0" err="1" smtClean="0"/>
              <a:t>suspend</a:t>
            </a:r>
            <a:r>
              <a:rPr lang="pl-PL" sz="2800" dirty="0" smtClean="0"/>
              <a:t> </a:t>
            </a:r>
            <a:r>
              <a:rPr lang="pl-PL" sz="2800" dirty="0" err="1" smtClean="0"/>
              <a:t>operation</a:t>
            </a:r>
            <a:r>
              <a:rPr lang="pl-PL" sz="2800" dirty="0" smtClean="0"/>
              <a:t> and </a:t>
            </a:r>
            <a:r>
              <a:rPr lang="en-US" sz="2800" dirty="0" smtClean="0"/>
              <a:t>proceedings in</a:t>
            </a:r>
            <a:r>
              <a:rPr lang="pl-PL" sz="2800" dirty="0" smtClean="0"/>
              <a:t> </a:t>
            </a:r>
            <a:r>
              <a:rPr lang="en-US" sz="2800" dirty="0" smtClean="0"/>
              <a:t>administrative</a:t>
            </a:r>
            <a:r>
              <a:rPr lang="pl-PL" sz="2800" dirty="0" smtClean="0"/>
              <a:t> </a:t>
            </a:r>
            <a:r>
              <a:rPr lang="pl-PL" sz="2800" dirty="0" err="1" smtClean="0"/>
              <a:t>courts</a:t>
            </a:r>
            <a:endParaRPr lang="pl-PL" sz="2800" dirty="0" smtClean="0"/>
          </a:p>
          <a:p>
            <a:pPr eaLnBrk="1" hangingPunct="1"/>
            <a:endParaRPr lang="pl-PL" sz="2800" dirty="0" smtClean="0"/>
          </a:p>
        </p:txBody>
      </p:sp>
      <p:pic>
        <p:nvPicPr>
          <p:cNvPr id="354308" name="Picture 4" descr="j030393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2413" y="908050"/>
            <a:ext cx="8588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CE1D03-D487-4D9F-B71B-83DA56AFF031}" type="slidenum">
              <a:rPr lang="pl-PL"/>
              <a:pPr>
                <a:defRPr/>
              </a:pPr>
              <a:t>17</a:t>
            </a:fld>
            <a:endParaRPr lang="pl-PL"/>
          </a:p>
        </p:txBody>
      </p:sp>
      <p:sp>
        <p:nvSpPr>
          <p:cNvPr id="355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z="3600" smtClean="0"/>
              <a:t>IPPC</a:t>
            </a:r>
            <a:r>
              <a:rPr lang="pl-PL" sz="3600" smtClean="0">
                <a:latin typeface="Arial" charset="0"/>
              </a:rPr>
              <a:t> installations</a:t>
            </a:r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256088"/>
          </a:xfrm>
        </p:spPr>
        <p:txBody>
          <a:bodyPr/>
          <a:lstStyle/>
          <a:p>
            <a:pPr eaLnBrk="1" hangingPunct="1">
              <a:buFontTx/>
              <a:buNone/>
            </a:pPr>
            <a:endParaRPr lang="pl-PL" smtClean="0"/>
          </a:p>
          <a:p>
            <a:pPr eaLnBrk="1" hangingPunct="1">
              <a:buFontTx/>
              <a:buNone/>
            </a:pPr>
            <a:endParaRPr lang="pl-PL" smtClean="0"/>
          </a:p>
          <a:p>
            <a:pPr algn="ctr" eaLnBrk="1" hangingPunct="1">
              <a:buFontTx/>
              <a:buNone/>
            </a:pPr>
            <a:r>
              <a:rPr lang="pl-PL" smtClean="0">
                <a:latin typeface="Arial" charset="0"/>
              </a:rPr>
              <a:t>Thank you for your attention</a:t>
            </a:r>
          </a:p>
        </p:txBody>
      </p:sp>
      <p:pic>
        <p:nvPicPr>
          <p:cNvPr id="355332" name="Picture 4" descr="j039840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3500438"/>
            <a:ext cx="1379538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53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549275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21EFB-F1A4-430F-8FB7-04BDA785A5CF}" type="slidenum">
              <a:rPr lang="pl-PL"/>
              <a:pPr/>
              <a:t>2</a:t>
            </a:fld>
            <a:endParaRPr lang="pl-PL"/>
          </a:p>
        </p:txBody>
      </p:sp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      </a:t>
            </a:r>
            <a:r>
              <a:rPr lang="pl-PL" dirty="0" err="1" smtClean="0"/>
              <a:t>Introduction</a:t>
            </a:r>
            <a:r>
              <a:rPr lang="pl-PL" dirty="0" smtClean="0"/>
              <a:t> to </a:t>
            </a:r>
            <a:r>
              <a:rPr lang="pl-PL" dirty="0"/>
              <a:t>IPPC  </a:t>
            </a:r>
          </a:p>
        </p:txBody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772816"/>
            <a:ext cx="8134350" cy="44005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l-PL" sz="2800" dirty="0" smtClean="0"/>
              <a:t>Legal </a:t>
            </a:r>
            <a:r>
              <a:rPr lang="pl-PL" sz="2800" dirty="0" err="1" smtClean="0"/>
              <a:t>framework</a:t>
            </a:r>
            <a:r>
              <a:rPr lang="pl-PL" sz="2800" dirty="0" smtClean="0"/>
              <a:t> for </a:t>
            </a:r>
            <a:r>
              <a:rPr lang="pl-PL" sz="2800" dirty="0" err="1" smtClean="0"/>
              <a:t>installation</a:t>
            </a:r>
            <a:r>
              <a:rPr lang="pl-PL" sz="2800" dirty="0" smtClean="0"/>
              <a:t> </a:t>
            </a:r>
            <a:r>
              <a:rPr lang="pl-PL" sz="2800" dirty="0" err="1" smtClean="0"/>
              <a:t>requiring</a:t>
            </a:r>
            <a:r>
              <a:rPr lang="pl-PL" sz="2800" dirty="0" smtClean="0"/>
              <a:t> </a:t>
            </a:r>
            <a:r>
              <a:rPr lang="pl-PL" sz="2800" dirty="0" err="1" smtClean="0"/>
              <a:t>integrated</a:t>
            </a:r>
            <a:r>
              <a:rPr lang="pl-PL" sz="2800" dirty="0" smtClean="0"/>
              <a:t> </a:t>
            </a:r>
            <a:r>
              <a:rPr lang="pl-PL" sz="2800" dirty="0" err="1" smtClean="0"/>
              <a:t>permit</a:t>
            </a:r>
            <a:endParaRPr lang="pl-PL" sz="2800" dirty="0" smtClean="0"/>
          </a:p>
          <a:p>
            <a:pPr>
              <a:lnSpc>
                <a:spcPct val="90000"/>
              </a:lnSpc>
            </a:pPr>
            <a:endParaRPr lang="pl-PL" sz="2800" dirty="0" smtClean="0"/>
          </a:p>
          <a:p>
            <a:pPr lvl="1">
              <a:lnSpc>
                <a:spcPct val="90000"/>
              </a:lnSpc>
            </a:pPr>
            <a:r>
              <a:rPr lang="en-US" sz="2400" i="1" dirty="0" smtClean="0"/>
              <a:t>Directive 2008/1/EC of the European Parliament and of the Council of 15 January 2008 </a:t>
            </a:r>
            <a:r>
              <a:rPr lang="pl-PL" sz="2400" i="1" dirty="0" smtClean="0"/>
              <a:t>(</a:t>
            </a:r>
            <a:r>
              <a:rPr lang="pl-PL" sz="2400" i="1" dirty="0" err="1" smtClean="0"/>
              <a:t>previous</a:t>
            </a:r>
            <a:r>
              <a:rPr lang="pl-PL" sz="2400" i="1" dirty="0" smtClean="0"/>
              <a:t> </a:t>
            </a:r>
            <a:r>
              <a:rPr lang="pl-PL" sz="2400" i="1" dirty="0" err="1" smtClean="0"/>
              <a:t>Directive</a:t>
            </a:r>
            <a:r>
              <a:rPr lang="pl-PL" sz="2400" i="1" dirty="0" smtClean="0"/>
              <a:t> 96/61/EC of 24 </a:t>
            </a:r>
            <a:r>
              <a:rPr lang="pl-PL" sz="2400" i="1" dirty="0" err="1" smtClean="0"/>
              <a:t>September</a:t>
            </a:r>
            <a:r>
              <a:rPr lang="pl-PL" sz="2400" i="1" dirty="0" smtClean="0"/>
              <a:t> 1996)</a:t>
            </a:r>
            <a:r>
              <a:rPr lang="en-US" sz="2400" i="1" dirty="0" smtClean="0"/>
              <a:t> concerning integrated pollution prevention and control</a:t>
            </a:r>
            <a:r>
              <a:rPr lang="pl-PL" sz="2400" i="1" dirty="0" smtClean="0"/>
              <a:t> (</a:t>
            </a:r>
            <a:r>
              <a:rPr lang="en-US" sz="2400" i="1" dirty="0" smtClean="0"/>
              <a:t>Official Journal of the European Union L 24</a:t>
            </a:r>
            <a:r>
              <a:rPr lang="pl-PL" sz="2400" i="1" dirty="0" smtClean="0"/>
              <a:t>)</a:t>
            </a:r>
          </a:p>
          <a:p>
            <a:pPr lvl="1">
              <a:lnSpc>
                <a:spcPct val="90000"/>
              </a:lnSpc>
            </a:pPr>
            <a:r>
              <a:rPr lang="pl-PL" sz="2400" i="1" dirty="0" err="1" smtClean="0"/>
              <a:t>from</a:t>
            </a:r>
            <a:r>
              <a:rPr lang="pl-PL" sz="2400" i="1" dirty="0" smtClean="0"/>
              <a:t> 2014 </a:t>
            </a:r>
            <a:r>
              <a:rPr lang="en-US" sz="2400" i="1" dirty="0" smtClean="0"/>
              <a:t>Directive 2010/75/EU of the European Parliament and of the Council of 24 November 2010 on industrial emissions (integrated pollution prevention and control)</a:t>
            </a:r>
            <a:r>
              <a:rPr lang="pl-PL" sz="2400" i="1" dirty="0" smtClean="0"/>
              <a:t> enter </a:t>
            </a:r>
            <a:r>
              <a:rPr lang="pl-PL" sz="2400" i="1" dirty="0" err="1" smtClean="0"/>
              <a:t>into</a:t>
            </a:r>
            <a:r>
              <a:rPr lang="pl-PL" sz="2400" i="1" dirty="0" smtClean="0"/>
              <a:t> </a:t>
            </a:r>
            <a:r>
              <a:rPr lang="pl-PL" sz="2400" i="1" dirty="0" err="1" smtClean="0"/>
              <a:t>force</a:t>
            </a:r>
            <a:endParaRPr lang="pl-PL" sz="2400" i="1" dirty="0"/>
          </a:p>
          <a:p>
            <a:pPr lvl="1">
              <a:lnSpc>
                <a:spcPct val="90000"/>
              </a:lnSpc>
            </a:pPr>
            <a:r>
              <a:rPr lang="pl-PL" sz="2400" i="1" dirty="0" err="1" smtClean="0"/>
              <a:t>Article</a:t>
            </a:r>
            <a:r>
              <a:rPr lang="pl-PL" sz="2400" i="1" dirty="0" smtClean="0"/>
              <a:t> </a:t>
            </a:r>
            <a:r>
              <a:rPr lang="pl-PL" sz="2400" i="1" dirty="0"/>
              <a:t>201 </a:t>
            </a:r>
            <a:r>
              <a:rPr lang="pl-PL" sz="2400" i="1" dirty="0" smtClean="0"/>
              <a:t>of Environmental </a:t>
            </a:r>
            <a:r>
              <a:rPr lang="pl-PL" sz="2400" i="1" dirty="0" err="1" smtClean="0"/>
              <a:t>Protection</a:t>
            </a:r>
            <a:r>
              <a:rPr lang="pl-PL" sz="2400" i="1" dirty="0" smtClean="0"/>
              <a:t> </a:t>
            </a:r>
            <a:r>
              <a:rPr lang="pl-PL" sz="2400" i="1" dirty="0" err="1" smtClean="0"/>
              <a:t>Act</a:t>
            </a:r>
            <a:r>
              <a:rPr lang="pl-PL" sz="2400" i="1" dirty="0" smtClean="0"/>
              <a:t> of 27 </a:t>
            </a:r>
            <a:r>
              <a:rPr lang="pl-PL" sz="2400" i="1" dirty="0" err="1" smtClean="0"/>
              <a:t>April</a:t>
            </a:r>
            <a:r>
              <a:rPr lang="pl-PL" sz="2400" i="1" dirty="0" smtClean="0"/>
              <a:t> 2001</a:t>
            </a:r>
          </a:p>
          <a:p>
            <a:pPr lvl="1">
              <a:lnSpc>
                <a:spcPct val="90000"/>
              </a:lnSpc>
              <a:buNone/>
            </a:pPr>
            <a:r>
              <a:rPr lang="pl-PL" sz="2400" i="1" dirty="0" smtClean="0"/>
              <a:t>	 (Dz</a:t>
            </a:r>
            <a:r>
              <a:rPr lang="pl-PL" sz="2400" i="1" dirty="0"/>
              <a:t>. U. </a:t>
            </a:r>
            <a:r>
              <a:rPr lang="pl-PL" sz="2400" i="1" dirty="0" smtClean="0"/>
              <a:t>2008 No </a:t>
            </a:r>
            <a:r>
              <a:rPr lang="pl-PL" sz="2400" i="1" dirty="0"/>
              <a:t>25, poz. </a:t>
            </a:r>
            <a:r>
              <a:rPr lang="pl-PL" sz="2400" i="1" dirty="0" smtClean="0"/>
              <a:t>150 </a:t>
            </a:r>
            <a:r>
              <a:rPr lang="pl-PL" sz="2400" i="1" dirty="0" err="1" smtClean="0"/>
              <a:t>with</a:t>
            </a:r>
            <a:r>
              <a:rPr lang="pl-PL" sz="2400" i="1" dirty="0" smtClean="0"/>
              <a:t> </a:t>
            </a:r>
            <a:r>
              <a:rPr lang="pl-PL" sz="2400" i="1" dirty="0" err="1" smtClean="0"/>
              <a:t>amendments</a:t>
            </a:r>
            <a:r>
              <a:rPr lang="pl-PL" sz="2400" i="1" dirty="0" smtClean="0"/>
              <a:t>)</a:t>
            </a:r>
            <a:endParaRPr lang="pl-PL" sz="2400" i="1" dirty="0"/>
          </a:p>
          <a:p>
            <a:pPr>
              <a:lnSpc>
                <a:spcPct val="90000"/>
              </a:lnSpc>
            </a:pPr>
            <a:endParaRPr lang="pl-PL" dirty="0"/>
          </a:p>
        </p:txBody>
      </p:sp>
      <p:pic>
        <p:nvPicPr>
          <p:cNvPr id="4444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549275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4217B-F812-4895-9638-71B5DCFC9D9C}" type="slidenum">
              <a:rPr lang="pl-PL"/>
              <a:pPr/>
              <a:t>3</a:t>
            </a:fld>
            <a:endParaRPr lang="pl-PL"/>
          </a:p>
        </p:txBody>
      </p:sp>
      <p:sp>
        <p:nvSpPr>
          <p:cNvPr id="445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dirty="0" err="1" smtClean="0"/>
              <a:t>Implementing</a:t>
            </a:r>
            <a:r>
              <a:rPr lang="pl-PL" sz="4000" dirty="0" smtClean="0"/>
              <a:t> </a:t>
            </a:r>
            <a:r>
              <a:rPr lang="pl-PL" sz="4000" dirty="0" err="1" smtClean="0"/>
              <a:t>act</a:t>
            </a:r>
            <a:r>
              <a:rPr lang="pl-PL" sz="4000" dirty="0"/>
              <a:t/>
            </a:r>
            <a:br>
              <a:rPr lang="pl-PL" sz="4000" dirty="0"/>
            </a:br>
            <a:r>
              <a:rPr lang="pl-PL" sz="4000" dirty="0" smtClean="0"/>
              <a:t>(</a:t>
            </a:r>
            <a:r>
              <a:rPr lang="pl-PL" sz="4000" dirty="0" err="1" smtClean="0"/>
              <a:t>identifing</a:t>
            </a:r>
            <a:r>
              <a:rPr lang="pl-PL" sz="4000" dirty="0" smtClean="0"/>
              <a:t> </a:t>
            </a:r>
            <a:r>
              <a:rPr lang="pl-PL" sz="4000" dirty="0" err="1" smtClean="0"/>
              <a:t>types</a:t>
            </a:r>
            <a:r>
              <a:rPr lang="pl-PL" sz="4000" dirty="0" smtClean="0"/>
              <a:t> of </a:t>
            </a:r>
            <a:r>
              <a:rPr lang="pl-PL" sz="4000" dirty="0" err="1" smtClean="0"/>
              <a:t>installations</a:t>
            </a:r>
            <a:r>
              <a:rPr lang="pl-PL" sz="4000" dirty="0" smtClean="0"/>
              <a:t>)</a:t>
            </a:r>
            <a:endParaRPr lang="pl-PL" sz="4000" dirty="0"/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2276475"/>
            <a:ext cx="8135938" cy="35274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l-PL" i="1" dirty="0" err="1" smtClean="0"/>
              <a:t>Regulation</a:t>
            </a:r>
            <a:r>
              <a:rPr lang="pl-PL" i="1" dirty="0" smtClean="0"/>
              <a:t> of Minister of </a:t>
            </a:r>
            <a:r>
              <a:rPr lang="pl-PL" i="1" dirty="0" err="1" smtClean="0"/>
              <a:t>the</a:t>
            </a:r>
            <a:r>
              <a:rPr lang="pl-PL" i="1" dirty="0" smtClean="0"/>
              <a:t> Environment of 26 </a:t>
            </a:r>
            <a:r>
              <a:rPr lang="pl-PL" i="1" dirty="0" err="1" smtClean="0"/>
              <a:t>July</a:t>
            </a:r>
            <a:r>
              <a:rPr lang="pl-PL" i="1" dirty="0" smtClean="0"/>
              <a:t> 2002 on </a:t>
            </a:r>
            <a:r>
              <a:rPr lang="pl-PL" i="1" dirty="0" err="1" smtClean="0"/>
              <a:t>types</a:t>
            </a:r>
            <a:r>
              <a:rPr lang="pl-PL" i="1" dirty="0" smtClean="0"/>
              <a:t> of </a:t>
            </a:r>
            <a:r>
              <a:rPr lang="pl-PL" i="1" dirty="0" err="1" smtClean="0"/>
              <a:t>installations</a:t>
            </a:r>
            <a:r>
              <a:rPr lang="pl-PL" i="1" dirty="0" smtClean="0"/>
              <a:t> </a:t>
            </a:r>
            <a:r>
              <a:rPr lang="pl-PL" i="1" dirty="0" err="1" smtClean="0"/>
              <a:t>which</a:t>
            </a:r>
            <a:r>
              <a:rPr lang="pl-PL" i="1" dirty="0" smtClean="0"/>
              <a:t> </a:t>
            </a:r>
            <a:r>
              <a:rPr lang="pl-PL" i="1" dirty="0" err="1" smtClean="0"/>
              <a:t>may</a:t>
            </a:r>
            <a:r>
              <a:rPr lang="pl-PL" i="1" dirty="0" smtClean="0"/>
              <a:t> </a:t>
            </a:r>
            <a:r>
              <a:rPr lang="pl-PL" i="1" dirty="0" err="1" smtClean="0"/>
              <a:t>cause</a:t>
            </a:r>
            <a:r>
              <a:rPr lang="pl-PL" i="1" dirty="0" smtClean="0"/>
              <a:t> </a:t>
            </a:r>
            <a:r>
              <a:rPr lang="pl-PL" i="1" dirty="0" err="1" smtClean="0"/>
              <a:t>signifficant</a:t>
            </a:r>
            <a:r>
              <a:rPr lang="pl-PL" i="1" dirty="0" smtClean="0"/>
              <a:t> </a:t>
            </a:r>
            <a:r>
              <a:rPr lang="pl-PL" i="1" dirty="0" err="1" smtClean="0"/>
              <a:t>pollution</a:t>
            </a:r>
            <a:r>
              <a:rPr lang="pl-PL" i="1" dirty="0" smtClean="0"/>
              <a:t> to </a:t>
            </a:r>
            <a:r>
              <a:rPr lang="pl-PL" i="1" dirty="0" err="1" smtClean="0"/>
              <a:t>individual</a:t>
            </a:r>
            <a:r>
              <a:rPr lang="pl-PL" i="1" dirty="0" smtClean="0"/>
              <a:t> </a:t>
            </a:r>
            <a:r>
              <a:rPr lang="pl-PL" i="1" dirty="0" err="1" smtClean="0"/>
              <a:t>elements</a:t>
            </a:r>
            <a:r>
              <a:rPr lang="pl-PL" i="1" dirty="0" smtClean="0"/>
              <a:t> of </a:t>
            </a:r>
            <a:r>
              <a:rPr lang="pl-PL" i="1" dirty="0" err="1" smtClean="0"/>
              <a:t>the</a:t>
            </a:r>
            <a:r>
              <a:rPr lang="pl-PL" i="1" dirty="0" smtClean="0"/>
              <a:t> </a:t>
            </a:r>
            <a:r>
              <a:rPr lang="pl-PL" i="1" dirty="0" err="1" smtClean="0"/>
              <a:t>nature</a:t>
            </a:r>
            <a:r>
              <a:rPr lang="pl-PL" i="1" dirty="0" smtClean="0"/>
              <a:t> </a:t>
            </a:r>
            <a:r>
              <a:rPr lang="pl-PL" i="1" dirty="0" err="1" smtClean="0"/>
              <a:t>or</a:t>
            </a:r>
            <a:r>
              <a:rPr lang="pl-PL" i="1" dirty="0" smtClean="0"/>
              <a:t> environment as a </a:t>
            </a:r>
            <a:r>
              <a:rPr lang="pl-PL" i="1" dirty="0" err="1" smtClean="0"/>
              <a:t>whole</a:t>
            </a:r>
            <a:r>
              <a:rPr lang="pl-PL" i="1" dirty="0" smtClean="0"/>
              <a:t> (Dz</a:t>
            </a:r>
            <a:r>
              <a:rPr lang="pl-PL" i="1" dirty="0"/>
              <a:t>. U. </a:t>
            </a:r>
            <a:r>
              <a:rPr lang="pl-PL" i="1" dirty="0" smtClean="0"/>
              <a:t>2002 No </a:t>
            </a:r>
            <a:r>
              <a:rPr lang="pl-PL" i="1" dirty="0"/>
              <a:t>122, </a:t>
            </a:r>
            <a:r>
              <a:rPr lang="pl-PL" i="1" dirty="0" smtClean="0"/>
              <a:t>pos. </a:t>
            </a:r>
            <a:r>
              <a:rPr lang="pl-PL" i="1" dirty="0"/>
              <a:t>1055)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pl-PL" i="1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9FEAA-809A-4D1D-915C-488219BDC9D0}" type="slidenum">
              <a:rPr lang="pl-PL"/>
              <a:pPr/>
              <a:t>4</a:t>
            </a:fld>
            <a:endParaRPr lang="pl-PL"/>
          </a:p>
        </p:txBody>
      </p:sp>
      <p:sp>
        <p:nvSpPr>
          <p:cNvPr id="446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b="1" dirty="0" err="1" smtClean="0"/>
              <a:t>Categories</a:t>
            </a:r>
            <a:r>
              <a:rPr lang="pl-PL" sz="3600" b="1" dirty="0" smtClean="0"/>
              <a:t> of industrial </a:t>
            </a:r>
            <a:r>
              <a:rPr lang="pl-PL" sz="3600" b="1" dirty="0" err="1" smtClean="0"/>
              <a:t>activities</a:t>
            </a:r>
            <a:r>
              <a:rPr lang="pl-PL" sz="3600" b="1" dirty="0" smtClean="0"/>
              <a:t> </a:t>
            </a:r>
            <a:r>
              <a:rPr lang="pl-PL" sz="3600" b="1" dirty="0" err="1" smtClean="0"/>
              <a:t>covered</a:t>
            </a:r>
            <a:r>
              <a:rPr lang="pl-PL" sz="3600" b="1" dirty="0" smtClean="0"/>
              <a:t> by IPPC </a:t>
            </a:r>
            <a:r>
              <a:rPr lang="pl-PL" sz="3600" b="1" dirty="0" err="1" smtClean="0"/>
              <a:t>Directive</a:t>
            </a:r>
            <a:endParaRPr lang="pl-PL" sz="3600" dirty="0"/>
          </a:p>
        </p:txBody>
      </p:sp>
      <p:sp>
        <p:nvSpPr>
          <p:cNvPr id="44646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536" y="1700212"/>
            <a:ext cx="8748464" cy="475312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l-PL" sz="2400" dirty="0" smtClean="0"/>
              <a:t>Energy industry                        </a:t>
            </a:r>
            <a:endParaRPr lang="pl-PL" sz="2400" baseline="-25000" dirty="0"/>
          </a:p>
          <a:p>
            <a:pPr>
              <a:lnSpc>
                <a:spcPct val="90000"/>
              </a:lnSpc>
            </a:pPr>
            <a:r>
              <a:rPr lang="en-US" sz="2400" dirty="0" smtClean="0"/>
              <a:t>Production and processing of metals</a:t>
            </a:r>
            <a:endParaRPr lang="pl-PL" sz="2400" dirty="0"/>
          </a:p>
          <a:p>
            <a:pPr>
              <a:lnSpc>
                <a:spcPct val="90000"/>
              </a:lnSpc>
            </a:pPr>
            <a:r>
              <a:rPr lang="pl-PL" sz="2400" dirty="0" err="1" smtClean="0"/>
              <a:t>Mineral</a:t>
            </a:r>
            <a:r>
              <a:rPr lang="pl-PL" sz="2400" dirty="0" smtClean="0"/>
              <a:t> industry</a:t>
            </a:r>
            <a:endParaRPr lang="pl-PL" sz="2400" dirty="0"/>
          </a:p>
          <a:p>
            <a:pPr>
              <a:lnSpc>
                <a:spcPct val="90000"/>
              </a:lnSpc>
            </a:pPr>
            <a:r>
              <a:rPr lang="pl-PL" sz="2400" dirty="0" smtClean="0"/>
              <a:t>Chemical industry</a:t>
            </a:r>
          </a:p>
          <a:p>
            <a:pPr>
              <a:lnSpc>
                <a:spcPct val="90000"/>
              </a:lnSpc>
            </a:pPr>
            <a:r>
              <a:rPr lang="pl-PL" sz="2400" dirty="0" smtClean="0"/>
              <a:t>Waste management</a:t>
            </a:r>
            <a:endParaRPr lang="pl-PL" sz="2400" dirty="0"/>
          </a:p>
          <a:p>
            <a:pPr>
              <a:lnSpc>
                <a:spcPct val="90000"/>
              </a:lnSpc>
            </a:pPr>
            <a:r>
              <a:rPr lang="pl-PL" sz="2400" dirty="0" err="1" smtClean="0"/>
              <a:t>Other</a:t>
            </a:r>
            <a:r>
              <a:rPr lang="pl-PL" sz="2400" dirty="0" smtClean="0"/>
              <a:t> </a:t>
            </a:r>
            <a:r>
              <a:rPr lang="pl-PL" sz="2400" dirty="0" err="1" smtClean="0"/>
              <a:t>activities</a:t>
            </a:r>
            <a:endParaRPr lang="pl-PL" sz="2400" dirty="0"/>
          </a:p>
          <a:p>
            <a:pPr lvl="1">
              <a:lnSpc>
                <a:spcPct val="90000"/>
              </a:lnSpc>
            </a:pPr>
            <a:r>
              <a:rPr lang="en-US" sz="2000" dirty="0" smtClean="0"/>
              <a:t> Industrial plants for the production of pulp from timber or other fibrous materials; plants for the tanning of hides and skins</a:t>
            </a:r>
            <a:endParaRPr lang="pl-PL" sz="2000" dirty="0" smtClean="0"/>
          </a:p>
          <a:p>
            <a:pPr lvl="1">
              <a:lnSpc>
                <a:spcPct val="90000"/>
              </a:lnSpc>
            </a:pPr>
            <a:r>
              <a:rPr lang="en-US" sz="2000" dirty="0" smtClean="0"/>
              <a:t>Treatment and processing intended for the production of food products</a:t>
            </a:r>
            <a:r>
              <a:rPr lang="pl-PL" sz="2000" dirty="0" smtClean="0"/>
              <a:t> (</a:t>
            </a:r>
            <a:r>
              <a:rPr lang="pl-PL" sz="2000" dirty="0" err="1" smtClean="0"/>
              <a:t>meat</a:t>
            </a:r>
            <a:r>
              <a:rPr lang="pl-PL" sz="2000" dirty="0" smtClean="0"/>
              <a:t>, </a:t>
            </a:r>
            <a:r>
              <a:rPr lang="pl-PL" sz="2000" dirty="0" err="1" smtClean="0"/>
              <a:t>milk</a:t>
            </a:r>
            <a:r>
              <a:rPr lang="pl-PL" sz="2000" dirty="0" smtClean="0"/>
              <a:t>)</a:t>
            </a:r>
          </a:p>
          <a:p>
            <a:pPr lvl="1">
              <a:lnSpc>
                <a:spcPct val="90000"/>
              </a:lnSpc>
            </a:pPr>
            <a:r>
              <a:rPr lang="pl-PL" sz="2000" dirty="0" smtClean="0"/>
              <a:t>R</a:t>
            </a:r>
            <a:r>
              <a:rPr lang="en-US" sz="2000" dirty="0" err="1" smtClean="0"/>
              <a:t>earing</a:t>
            </a:r>
            <a:r>
              <a:rPr lang="en-US" sz="2000" dirty="0" smtClean="0"/>
              <a:t> of poultry or pigs</a:t>
            </a:r>
            <a:endParaRPr lang="pl-PL" sz="2000" dirty="0"/>
          </a:p>
          <a:p>
            <a:pPr lvl="1">
              <a:lnSpc>
                <a:spcPct val="90000"/>
              </a:lnSpc>
            </a:pPr>
            <a:r>
              <a:rPr lang="en-US" sz="2000" dirty="0" smtClean="0"/>
              <a:t>Installations for the surface treatment of substances, objects or products using organic solvents</a:t>
            </a:r>
            <a:endParaRPr lang="pl-PL" sz="2000" dirty="0"/>
          </a:p>
          <a:p>
            <a:pPr lvl="1">
              <a:lnSpc>
                <a:spcPct val="90000"/>
              </a:lnSpc>
            </a:pPr>
            <a:r>
              <a:rPr lang="en-US" sz="2000" dirty="0" smtClean="0"/>
              <a:t>Installations for the production of carbon (hard-burnt coal) or </a:t>
            </a:r>
            <a:r>
              <a:rPr lang="en-US" sz="2000" dirty="0" err="1" smtClean="0"/>
              <a:t>electrographite</a:t>
            </a:r>
            <a:endParaRPr lang="pl-PL" sz="2000" dirty="0"/>
          </a:p>
        </p:txBody>
      </p:sp>
      <p:pic>
        <p:nvPicPr>
          <p:cNvPr id="446470" name="Picture 6" descr="j0214912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1700213"/>
            <a:ext cx="822325" cy="571500"/>
          </a:xfrm>
          <a:prstGeom prst="rect">
            <a:avLst/>
          </a:prstGeom>
          <a:noFill/>
        </p:spPr>
      </p:pic>
      <p:pic>
        <p:nvPicPr>
          <p:cNvPr id="446472" name="Picture 8" descr="in00534_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2565400"/>
            <a:ext cx="430213" cy="433388"/>
          </a:xfrm>
          <a:prstGeom prst="rect">
            <a:avLst/>
          </a:prstGeom>
          <a:noFill/>
        </p:spPr>
      </p:pic>
      <p:pic>
        <p:nvPicPr>
          <p:cNvPr id="44647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3068638"/>
            <a:ext cx="6921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6474" name="Picture 10" descr="j0424122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5013176"/>
            <a:ext cx="581025" cy="446087"/>
          </a:xfrm>
          <a:prstGeom prst="rect">
            <a:avLst/>
          </a:prstGeom>
          <a:noFill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9" y="4941168"/>
            <a:ext cx="504056" cy="489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F439-C22D-431F-BEE3-34A415669C3F}" type="slidenum">
              <a:rPr lang="pl-PL"/>
              <a:pPr/>
              <a:t>5</a:t>
            </a:fld>
            <a:endParaRPr lang="pl-PL"/>
          </a:p>
        </p:txBody>
      </p:sp>
      <p:sp>
        <p:nvSpPr>
          <p:cNvPr id="443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err="1" smtClean="0"/>
              <a:t>Indicators</a:t>
            </a:r>
            <a:r>
              <a:rPr lang="pl-PL" sz="3600" dirty="0" smtClean="0"/>
              <a:t> </a:t>
            </a:r>
            <a:r>
              <a:rPr lang="pl-PL" sz="3600" dirty="0" err="1" smtClean="0"/>
              <a:t>qualifying</a:t>
            </a:r>
            <a:r>
              <a:rPr lang="pl-PL" sz="3600" dirty="0" smtClean="0"/>
              <a:t> </a:t>
            </a:r>
            <a:r>
              <a:rPr lang="pl-PL" sz="3600" dirty="0" err="1" smtClean="0"/>
              <a:t>the</a:t>
            </a:r>
            <a:r>
              <a:rPr lang="pl-PL" sz="3600" dirty="0" smtClean="0"/>
              <a:t> </a:t>
            </a:r>
            <a:r>
              <a:rPr lang="pl-PL" sz="3600" dirty="0" err="1" smtClean="0"/>
              <a:t>installations</a:t>
            </a:r>
            <a:r>
              <a:rPr lang="pl-PL" sz="3600" dirty="0" smtClean="0"/>
              <a:t> to </a:t>
            </a:r>
            <a:r>
              <a:rPr lang="pl-PL" sz="3600" dirty="0" err="1" smtClean="0"/>
              <a:t>have</a:t>
            </a:r>
            <a:r>
              <a:rPr lang="pl-PL" sz="3600" dirty="0" smtClean="0"/>
              <a:t> </a:t>
            </a:r>
            <a:r>
              <a:rPr lang="pl-PL" sz="3600" dirty="0" err="1" smtClean="0"/>
              <a:t>integrated</a:t>
            </a:r>
            <a:r>
              <a:rPr lang="pl-PL" sz="3600" dirty="0" smtClean="0"/>
              <a:t> </a:t>
            </a:r>
            <a:r>
              <a:rPr lang="pl-PL" sz="3600" dirty="0" err="1" smtClean="0"/>
              <a:t>permit</a:t>
            </a:r>
            <a:r>
              <a:rPr lang="pl-PL" sz="3600" dirty="0" smtClean="0"/>
              <a:t> </a:t>
            </a:r>
            <a:r>
              <a:rPr lang="pl-PL" sz="2800" dirty="0" smtClean="0"/>
              <a:t>(</a:t>
            </a:r>
            <a:r>
              <a:rPr lang="pl-PL" sz="2800" dirty="0" err="1" smtClean="0"/>
              <a:t>examples</a:t>
            </a:r>
            <a:r>
              <a:rPr lang="pl-PL" sz="2800" dirty="0" smtClean="0"/>
              <a:t>)</a:t>
            </a:r>
            <a:endParaRPr lang="pl-PL" sz="2800" dirty="0"/>
          </a:p>
        </p:txBody>
      </p:sp>
      <p:graphicFrame>
        <p:nvGraphicFramePr>
          <p:cNvPr id="443447" name="Group 55"/>
          <p:cNvGraphicFramePr>
            <a:graphicFrameLocks noGrp="1"/>
          </p:cNvGraphicFramePr>
          <p:nvPr>
            <p:ph type="tbl" idx="1"/>
          </p:nvPr>
        </p:nvGraphicFramePr>
        <p:xfrm>
          <a:off x="683568" y="1916832"/>
          <a:ext cx="7772400" cy="4426753"/>
        </p:xfrm>
        <a:graphic>
          <a:graphicData uri="http://schemas.openxmlformats.org/drawingml/2006/table">
            <a:tbl>
              <a:tblPr/>
              <a:tblGrid>
                <a:gridCol w="3022104"/>
                <a:gridCol w="4750296"/>
              </a:tblGrid>
              <a:tr h="7265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Narrow" pitchFamily="34" charset="0"/>
                        </a:rPr>
                        <a:t>Input</a:t>
                      </a:r>
                      <a:endParaRPr kumimoji="0" lang="pl-PL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Combustion</a:t>
                      </a: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kumimoji="0" lang="pl-PL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installations</a:t>
                      </a: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 for </a:t>
                      </a:r>
                      <a:r>
                        <a:rPr kumimoji="0" lang="pl-PL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fuels</a:t>
                      </a:r>
                      <a:endParaRPr kumimoji="0" lang="pl-P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Narrow" pitchFamily="34" charset="0"/>
                        </a:rPr>
                        <a:t>Production</a:t>
                      </a:r>
                      <a:r>
                        <a:rPr kumimoji="0" lang="pl-PL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Narrow" pitchFamily="34" charset="0"/>
                        </a:rPr>
                        <a:t> </a:t>
                      </a:r>
                      <a:r>
                        <a:rPr kumimoji="0" lang="pl-PL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Narrow" pitchFamily="34" charset="0"/>
                        </a:rPr>
                        <a:t>capacity</a:t>
                      </a:r>
                      <a:endParaRPr kumimoji="0" lang="pl-PL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Production and processing of metals</a:t>
                      </a:r>
                      <a:endParaRPr kumimoji="0" lang="pl-P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Treatment and processing intended for the production of food</a:t>
                      </a:r>
                      <a:endParaRPr kumimoji="0" lang="pl-P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Mineral</a:t>
                      </a: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 industry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D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isposal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 of waste</a:t>
                      </a:r>
                      <a:endParaRPr kumimoji="0" lang="pl-P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Narrow" pitchFamily="34" charset="0"/>
                        </a:rPr>
                        <a:t>Size</a:t>
                      </a:r>
                      <a:r>
                        <a:rPr kumimoji="0" lang="pl-PL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Narrow" pitchFamily="34" charset="0"/>
                        </a:rPr>
                        <a:t> of </a:t>
                      </a:r>
                      <a:r>
                        <a:rPr kumimoji="0" lang="pl-PL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Narrow" pitchFamily="34" charset="0"/>
                        </a:rPr>
                        <a:t>installation</a:t>
                      </a:r>
                      <a:endParaRPr kumimoji="0" lang="pl-PL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M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anufacture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 of ceramic products</a:t>
                      </a:r>
                      <a:endParaRPr kumimoji="0" lang="pl-P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Rearing of poultry or pigs</a:t>
                      </a:r>
                      <a:endParaRPr kumimoji="0" lang="pl-P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Narrow" pitchFamily="34" charset="0"/>
                        </a:rPr>
                        <a:t>All </a:t>
                      </a:r>
                      <a:r>
                        <a:rPr kumimoji="0" lang="pl-PL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Narrow" pitchFamily="34" charset="0"/>
                        </a:rPr>
                        <a:t>installations</a:t>
                      </a:r>
                      <a:endParaRPr kumimoji="0" lang="pl-PL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Chemical industry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43449" name="Picture 57" descr="j043254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549275"/>
            <a:ext cx="1152525" cy="839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45794-5031-446E-9189-EAC096501FFF}" type="slidenum">
              <a:rPr lang="pl-PL"/>
              <a:pPr/>
              <a:t>6</a:t>
            </a:fld>
            <a:endParaRPr lang="pl-PL"/>
          </a:p>
        </p:txBody>
      </p:sp>
      <p:sp>
        <p:nvSpPr>
          <p:cNvPr id="451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err="1" smtClean="0"/>
              <a:t>Requirements</a:t>
            </a:r>
            <a:r>
              <a:rPr lang="pl-PL" sz="3600" dirty="0" smtClean="0"/>
              <a:t> for </a:t>
            </a:r>
            <a:r>
              <a:rPr lang="pl-PL" sz="3600" dirty="0" err="1" smtClean="0"/>
              <a:t>the</a:t>
            </a:r>
            <a:r>
              <a:rPr lang="pl-PL" sz="3600" dirty="0" smtClean="0"/>
              <a:t> </a:t>
            </a:r>
            <a:r>
              <a:rPr lang="pl-PL" sz="3600" dirty="0" err="1" smtClean="0"/>
              <a:t>installations</a:t>
            </a:r>
            <a:endParaRPr lang="pl-PL" sz="3600" dirty="0"/>
          </a:p>
        </p:txBody>
      </p:sp>
      <p:sp>
        <p:nvSpPr>
          <p:cNvPr id="451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278813" cy="4111625"/>
          </a:xfrm>
        </p:spPr>
        <p:txBody>
          <a:bodyPr/>
          <a:lstStyle/>
          <a:p>
            <a:r>
              <a:rPr lang="pl-PL" dirty="0" smtClean="0"/>
              <a:t>Best </a:t>
            </a:r>
            <a:r>
              <a:rPr lang="pl-PL" dirty="0" err="1" smtClean="0"/>
              <a:t>available</a:t>
            </a:r>
            <a:r>
              <a:rPr lang="pl-PL" dirty="0" smtClean="0"/>
              <a:t> </a:t>
            </a:r>
            <a:r>
              <a:rPr lang="pl-PL" dirty="0" err="1" smtClean="0"/>
              <a:t>techniques</a:t>
            </a:r>
            <a:endParaRPr lang="pl-PL" dirty="0"/>
          </a:p>
          <a:p>
            <a:r>
              <a:rPr lang="pl-PL" dirty="0" err="1" smtClean="0"/>
              <a:t>Compliance</a:t>
            </a:r>
            <a:r>
              <a:rPr lang="pl-PL" dirty="0" smtClean="0"/>
              <a:t> </a:t>
            </a:r>
            <a:r>
              <a:rPr lang="pl-PL" dirty="0" err="1" smtClean="0"/>
              <a:t>with</a:t>
            </a:r>
            <a:r>
              <a:rPr lang="pl-PL" dirty="0" smtClean="0"/>
              <a:t> </a:t>
            </a:r>
            <a:r>
              <a:rPr lang="pl-PL" dirty="0" err="1" smtClean="0"/>
              <a:t>emission</a:t>
            </a:r>
            <a:r>
              <a:rPr lang="pl-PL" dirty="0" smtClean="0"/>
              <a:t> limit </a:t>
            </a:r>
            <a:r>
              <a:rPr lang="pl-PL" dirty="0" err="1" smtClean="0"/>
              <a:t>values</a:t>
            </a:r>
            <a:endParaRPr lang="pl-PL" dirty="0"/>
          </a:p>
          <a:p>
            <a:r>
              <a:rPr lang="pl-PL" dirty="0" err="1" smtClean="0"/>
              <a:t>Compliance</a:t>
            </a:r>
            <a:r>
              <a:rPr lang="pl-PL" dirty="0" smtClean="0"/>
              <a:t> </a:t>
            </a:r>
            <a:r>
              <a:rPr lang="pl-PL" dirty="0" err="1" smtClean="0"/>
              <a:t>with</a:t>
            </a:r>
            <a:r>
              <a:rPr lang="pl-PL" dirty="0" smtClean="0"/>
              <a:t> environment </a:t>
            </a:r>
            <a:r>
              <a:rPr lang="pl-PL" dirty="0" err="1" smtClean="0"/>
              <a:t>quality</a:t>
            </a:r>
            <a:r>
              <a:rPr lang="pl-PL" dirty="0" smtClean="0"/>
              <a:t> </a:t>
            </a:r>
            <a:r>
              <a:rPr lang="pl-PL" dirty="0" err="1" smtClean="0"/>
              <a:t>standards</a:t>
            </a:r>
            <a:endParaRPr lang="pl-PL" dirty="0"/>
          </a:p>
          <a:p>
            <a:r>
              <a:rPr lang="pl-PL" dirty="0" err="1" smtClean="0"/>
              <a:t>Possible</a:t>
            </a:r>
            <a:r>
              <a:rPr lang="pl-PL" dirty="0" smtClean="0"/>
              <a:t> </a:t>
            </a:r>
            <a:r>
              <a:rPr lang="pl-PL" dirty="0" err="1" smtClean="0"/>
              <a:t>exemptions</a:t>
            </a:r>
            <a:r>
              <a:rPr lang="pl-PL" dirty="0" smtClean="0"/>
              <a:t> – </a:t>
            </a:r>
            <a:r>
              <a:rPr lang="pl-PL" dirty="0" err="1" smtClean="0"/>
              <a:t>accession</a:t>
            </a:r>
            <a:r>
              <a:rPr lang="pl-PL" dirty="0" smtClean="0"/>
              <a:t> </a:t>
            </a:r>
            <a:r>
              <a:rPr lang="pl-PL" dirty="0" err="1" smtClean="0"/>
              <a:t>treaty</a:t>
            </a:r>
            <a:endParaRPr lang="pl-PL" dirty="0"/>
          </a:p>
          <a:p>
            <a:r>
              <a:rPr lang="pl-PL" dirty="0" err="1" smtClean="0"/>
              <a:t>Adjustment</a:t>
            </a:r>
            <a:r>
              <a:rPr lang="pl-PL" dirty="0" smtClean="0"/>
              <a:t> </a:t>
            </a:r>
            <a:r>
              <a:rPr lang="pl-PL" dirty="0" err="1" smtClean="0"/>
              <a:t>programs</a:t>
            </a:r>
            <a:r>
              <a:rPr lang="pl-PL" dirty="0" smtClean="0"/>
              <a:t>, </a:t>
            </a:r>
            <a:r>
              <a:rPr lang="pl-PL" dirty="0" err="1" smtClean="0"/>
              <a:t>schedules</a:t>
            </a:r>
            <a:r>
              <a:rPr lang="pl-PL" dirty="0" smtClean="0"/>
              <a:t> to </a:t>
            </a:r>
            <a:r>
              <a:rPr lang="pl-PL" dirty="0" err="1" smtClean="0"/>
              <a:t>comply</a:t>
            </a:r>
            <a:r>
              <a:rPr lang="pl-PL" dirty="0" smtClean="0"/>
              <a:t> </a:t>
            </a:r>
            <a:r>
              <a:rPr lang="pl-PL" dirty="0" err="1" smtClean="0"/>
              <a:t>with</a:t>
            </a:r>
            <a:r>
              <a:rPr lang="pl-PL" dirty="0" smtClean="0"/>
              <a:t>  BAT </a:t>
            </a:r>
            <a:endParaRPr lang="pl-PL" dirty="0"/>
          </a:p>
        </p:txBody>
      </p:sp>
      <p:pic>
        <p:nvPicPr>
          <p:cNvPr id="451588" name="Picture 4" descr="j038355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913" y="549275"/>
            <a:ext cx="492125" cy="1079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5AEE0-B535-47AF-B89C-A81EC6CCC55A}" type="slidenum">
              <a:rPr lang="pl-PL"/>
              <a:pPr/>
              <a:t>7</a:t>
            </a:fld>
            <a:endParaRPr lang="pl-PL"/>
          </a:p>
        </p:txBody>
      </p:sp>
      <p:sp>
        <p:nvSpPr>
          <p:cNvPr id="453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Participants</a:t>
            </a:r>
            <a:r>
              <a:rPr lang="pl-PL" dirty="0" smtClean="0"/>
              <a:t> of </a:t>
            </a:r>
            <a:r>
              <a:rPr lang="pl-PL" dirty="0" err="1" smtClean="0"/>
              <a:t>the</a:t>
            </a:r>
            <a:r>
              <a:rPr lang="pl-PL" dirty="0" smtClean="0"/>
              <a:t> system</a:t>
            </a:r>
            <a:endParaRPr lang="pl-PL" dirty="0"/>
          </a:p>
        </p:txBody>
      </p:sp>
      <p:sp>
        <p:nvSpPr>
          <p:cNvPr id="453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2276475"/>
            <a:ext cx="7200900" cy="3462338"/>
          </a:xfrm>
        </p:spPr>
        <p:txBody>
          <a:bodyPr/>
          <a:lstStyle/>
          <a:p>
            <a:r>
              <a:rPr lang="en-US" sz="2800" dirty="0" smtClean="0"/>
              <a:t>operators of installations </a:t>
            </a:r>
            <a:endParaRPr lang="pl-PL" sz="2800" dirty="0" smtClean="0"/>
          </a:p>
          <a:p>
            <a:r>
              <a:rPr lang="pl-PL" sz="2800" dirty="0" smtClean="0"/>
              <a:t>Environmental </a:t>
            </a:r>
            <a:r>
              <a:rPr lang="pl-PL" sz="2800" dirty="0" err="1" smtClean="0"/>
              <a:t>protection</a:t>
            </a:r>
            <a:r>
              <a:rPr lang="pl-PL" sz="2800" dirty="0" smtClean="0"/>
              <a:t> </a:t>
            </a:r>
            <a:r>
              <a:rPr lang="pl-PL" sz="2800" dirty="0" err="1" smtClean="0"/>
              <a:t>authorities</a:t>
            </a:r>
            <a:r>
              <a:rPr lang="pl-PL" sz="2800" dirty="0" smtClean="0"/>
              <a:t> (</a:t>
            </a:r>
            <a:r>
              <a:rPr lang="pl-PL" sz="2800" dirty="0" err="1" smtClean="0"/>
              <a:t>voivodship</a:t>
            </a:r>
            <a:r>
              <a:rPr lang="pl-PL" sz="2800" dirty="0" smtClean="0"/>
              <a:t> </a:t>
            </a:r>
            <a:r>
              <a:rPr lang="pl-PL" sz="2800" dirty="0" err="1" smtClean="0"/>
              <a:t>marshal</a:t>
            </a:r>
            <a:r>
              <a:rPr lang="pl-PL" sz="2800" dirty="0" smtClean="0"/>
              <a:t>, </a:t>
            </a:r>
            <a:r>
              <a:rPr lang="pl-PL" sz="2800" dirty="0" err="1" smtClean="0"/>
              <a:t>governor</a:t>
            </a:r>
            <a:r>
              <a:rPr lang="pl-PL" sz="2800" dirty="0" smtClean="0"/>
              <a:t> - </a:t>
            </a:r>
            <a:r>
              <a:rPr lang="pl-PL" sz="2800" i="1" dirty="0" smtClean="0"/>
              <a:t>marszałek </a:t>
            </a:r>
            <a:r>
              <a:rPr lang="pl-PL" sz="2800" i="1" dirty="0"/>
              <a:t>województwa, starosta</a:t>
            </a:r>
            <a:r>
              <a:rPr lang="pl-PL" sz="2800" dirty="0"/>
              <a:t>)</a:t>
            </a:r>
          </a:p>
          <a:p>
            <a:r>
              <a:rPr lang="pl-PL" sz="2800" dirty="0" smtClean="0"/>
              <a:t>Inspection of Environmental </a:t>
            </a:r>
            <a:r>
              <a:rPr lang="pl-PL" sz="2800" dirty="0" err="1" smtClean="0"/>
              <a:t>Protection</a:t>
            </a:r>
            <a:endParaRPr lang="pl-PL" sz="2800" dirty="0"/>
          </a:p>
          <a:p>
            <a:r>
              <a:rPr lang="pl-PL" sz="2800" dirty="0" err="1" smtClean="0"/>
              <a:t>the</a:t>
            </a:r>
            <a:r>
              <a:rPr lang="pl-PL" sz="2800" dirty="0" smtClean="0"/>
              <a:t> public</a:t>
            </a:r>
          </a:p>
          <a:p>
            <a:r>
              <a:rPr lang="pl-PL" sz="2800" dirty="0" err="1" smtClean="0"/>
              <a:t>NGO’s</a:t>
            </a:r>
            <a:endParaRPr lang="pl-PL" sz="2800" dirty="0"/>
          </a:p>
        </p:txBody>
      </p:sp>
      <p:pic>
        <p:nvPicPr>
          <p:cNvPr id="453636" name="Picture 4" descr="j0408322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650" y="549275"/>
            <a:ext cx="1008063" cy="992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5C9C8-9771-47F1-95CC-022BB7940766}" type="slidenum">
              <a:rPr lang="pl-PL"/>
              <a:pPr/>
              <a:t>8</a:t>
            </a:fld>
            <a:endParaRPr lang="pl-PL"/>
          </a:p>
        </p:txBody>
      </p:sp>
      <p:sp>
        <p:nvSpPr>
          <p:cNvPr id="3440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Control</a:t>
            </a:r>
            <a:r>
              <a:rPr lang="pl-PL" dirty="0" smtClean="0"/>
              <a:t> of IPPC </a:t>
            </a:r>
            <a:r>
              <a:rPr lang="pl-PL" dirty="0" err="1" smtClean="0"/>
              <a:t>installations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3440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187450" y="2781300"/>
            <a:ext cx="7415213" cy="3463925"/>
          </a:xfrm>
        </p:spPr>
        <p:txBody>
          <a:bodyPr/>
          <a:lstStyle/>
          <a:p>
            <a:r>
              <a:rPr lang="pl-PL" dirty="0" err="1" smtClean="0"/>
              <a:t>Self-monitoring</a:t>
            </a:r>
            <a:endParaRPr lang="pl-PL" dirty="0"/>
          </a:p>
          <a:p>
            <a:r>
              <a:rPr lang="pl-PL" dirty="0" err="1" smtClean="0"/>
              <a:t>Control</a:t>
            </a:r>
            <a:r>
              <a:rPr lang="pl-PL" dirty="0" smtClean="0"/>
              <a:t> of </a:t>
            </a:r>
            <a:r>
              <a:rPr lang="pl-PL" b="1" dirty="0" err="1" smtClean="0"/>
              <a:t>environmental</a:t>
            </a:r>
            <a:r>
              <a:rPr lang="pl-PL" b="1" dirty="0" smtClean="0"/>
              <a:t> </a:t>
            </a:r>
            <a:r>
              <a:rPr lang="pl-PL" b="1" dirty="0" err="1" smtClean="0"/>
              <a:t>protection</a:t>
            </a:r>
            <a:r>
              <a:rPr lang="pl-PL" b="1" dirty="0" smtClean="0"/>
              <a:t> </a:t>
            </a:r>
            <a:r>
              <a:rPr lang="pl-PL" b="1" dirty="0" err="1" smtClean="0"/>
              <a:t>authorities</a:t>
            </a:r>
            <a:endParaRPr lang="pl-PL" b="1" dirty="0"/>
          </a:p>
          <a:p>
            <a:r>
              <a:rPr lang="pl-PL" dirty="0" err="1" smtClean="0"/>
              <a:t>Control</a:t>
            </a:r>
            <a:r>
              <a:rPr lang="pl-PL" dirty="0" smtClean="0"/>
              <a:t> of </a:t>
            </a:r>
            <a:r>
              <a:rPr lang="pl-PL" b="1" dirty="0" smtClean="0"/>
              <a:t>Inspection of </a:t>
            </a:r>
            <a:r>
              <a:rPr lang="pl-PL" b="1" dirty="0" err="1" smtClean="0"/>
              <a:t>environmental</a:t>
            </a:r>
            <a:r>
              <a:rPr lang="pl-PL" b="1" dirty="0" smtClean="0"/>
              <a:t> </a:t>
            </a:r>
            <a:r>
              <a:rPr lang="pl-PL" b="1" dirty="0" err="1" smtClean="0"/>
              <a:t>protection</a:t>
            </a:r>
            <a:endParaRPr lang="pl-PL" b="1" dirty="0"/>
          </a:p>
        </p:txBody>
      </p:sp>
      <p:pic>
        <p:nvPicPr>
          <p:cNvPr id="344079" name="Picture 15" descr="PE01460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1725" y="765175"/>
            <a:ext cx="14493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44080" name="Object 16"/>
          <p:cNvGraphicFramePr>
            <a:graphicFrameLocks noChangeAspect="1"/>
          </p:cNvGraphicFramePr>
          <p:nvPr>
            <p:ph sz="half" idx="2"/>
          </p:nvPr>
        </p:nvGraphicFramePr>
        <p:xfrm>
          <a:off x="250825" y="5013325"/>
          <a:ext cx="1338263" cy="1439863"/>
        </p:xfrm>
        <a:graphic>
          <a:graphicData uri="http://schemas.openxmlformats.org/presentationml/2006/ole">
            <p:oleObj spid="_x0000_s344080" r:id="rId5" imgW="3025440" imgH="32526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03F37-D201-41A5-8963-9673F2C332A7}" type="slidenum">
              <a:rPr lang="pl-PL"/>
              <a:pPr/>
              <a:t>9</a:t>
            </a:fld>
            <a:endParaRPr lang="pl-PL" dirty="0"/>
          </a:p>
        </p:txBody>
      </p:sp>
      <p:sp>
        <p:nvSpPr>
          <p:cNvPr id="45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476250"/>
            <a:ext cx="7772400" cy="1143000"/>
          </a:xfrm>
        </p:spPr>
        <p:txBody>
          <a:bodyPr/>
          <a:lstStyle/>
          <a:p>
            <a:r>
              <a:rPr lang="pl-PL" sz="3600" dirty="0" smtClean="0"/>
              <a:t>    Controlling</a:t>
            </a:r>
            <a:r>
              <a:rPr lang="en-US" sz="3600" dirty="0" smtClean="0"/>
              <a:t> compliance with environmental requirements</a:t>
            </a:r>
            <a:r>
              <a:rPr lang="pl-PL" sz="3600" dirty="0" smtClean="0"/>
              <a:t> of IPPC </a:t>
            </a:r>
            <a:r>
              <a:rPr lang="pl-PL" sz="3600" dirty="0" err="1" smtClean="0"/>
              <a:t>installations</a:t>
            </a:r>
            <a:endParaRPr lang="pl-PL" sz="3600" dirty="0"/>
          </a:p>
        </p:txBody>
      </p:sp>
      <p:sp>
        <p:nvSpPr>
          <p:cNvPr id="457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207375" cy="404018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pl-PL" dirty="0" err="1" smtClean="0"/>
              <a:t>Regulated</a:t>
            </a:r>
            <a:r>
              <a:rPr lang="pl-PL" dirty="0" smtClean="0"/>
              <a:t> by </a:t>
            </a:r>
            <a:r>
              <a:rPr lang="pl-PL" dirty="0" err="1" smtClean="0"/>
              <a:t>provisions</a:t>
            </a:r>
            <a:r>
              <a:rPr lang="pl-PL" dirty="0" smtClean="0"/>
              <a:t> of:</a:t>
            </a:r>
            <a:endParaRPr lang="pl-PL" dirty="0"/>
          </a:p>
          <a:p>
            <a:pPr>
              <a:lnSpc>
                <a:spcPct val="90000"/>
              </a:lnSpc>
            </a:pP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Act</a:t>
            </a:r>
            <a:r>
              <a:rPr lang="pl-PL" dirty="0" smtClean="0"/>
              <a:t> on </a:t>
            </a:r>
            <a:r>
              <a:rPr lang="pl-PL" b="1" i="1" dirty="0" smtClean="0"/>
              <a:t>Inspection of Environmental </a:t>
            </a:r>
            <a:r>
              <a:rPr lang="pl-PL" b="1" i="1" dirty="0" err="1" smtClean="0"/>
              <a:t>Protection</a:t>
            </a:r>
            <a:r>
              <a:rPr lang="pl-PL" b="1" i="1" dirty="0" smtClean="0"/>
              <a:t> </a:t>
            </a:r>
            <a:endParaRPr lang="pl-PL" b="1" i="1" dirty="0"/>
          </a:p>
          <a:p>
            <a:pPr>
              <a:lnSpc>
                <a:spcPct val="90000"/>
              </a:lnSpc>
            </a:pP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b="1" i="1" dirty="0" smtClean="0"/>
              <a:t>Environmental </a:t>
            </a:r>
            <a:r>
              <a:rPr lang="pl-PL" b="1" i="1" dirty="0" err="1" smtClean="0"/>
              <a:t>Protection</a:t>
            </a:r>
            <a:r>
              <a:rPr lang="pl-PL" b="1" i="1" dirty="0" smtClean="0"/>
              <a:t> Framework </a:t>
            </a:r>
            <a:r>
              <a:rPr lang="pl-PL" b="1" i="1" dirty="0" err="1" smtClean="0"/>
              <a:t>Act</a:t>
            </a:r>
            <a:endParaRPr lang="pl-PL" b="1" i="1" dirty="0"/>
          </a:p>
          <a:p>
            <a:pPr>
              <a:lnSpc>
                <a:spcPct val="90000"/>
              </a:lnSpc>
            </a:pP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Act</a:t>
            </a:r>
            <a:r>
              <a:rPr lang="pl-PL" dirty="0" smtClean="0"/>
              <a:t> </a:t>
            </a:r>
            <a:r>
              <a:rPr lang="pl-PL" b="1" i="1" dirty="0" smtClean="0"/>
              <a:t>on waste</a:t>
            </a:r>
            <a:endParaRPr lang="pl-PL" b="1" i="1" dirty="0"/>
          </a:p>
          <a:p>
            <a:pPr>
              <a:lnSpc>
                <a:spcPct val="90000"/>
              </a:lnSpc>
            </a:pPr>
            <a:r>
              <a:rPr lang="pl-PL" b="1" i="1" dirty="0" err="1" smtClean="0"/>
              <a:t>Water</a:t>
            </a:r>
            <a:r>
              <a:rPr lang="pl-PL" b="1" i="1" dirty="0" smtClean="0"/>
              <a:t> </a:t>
            </a:r>
            <a:r>
              <a:rPr lang="pl-PL" b="1" i="1" dirty="0" err="1" smtClean="0"/>
              <a:t>Act</a:t>
            </a:r>
            <a:endParaRPr lang="pl-PL" b="1" i="1" dirty="0"/>
          </a:p>
          <a:p>
            <a:pPr>
              <a:lnSpc>
                <a:spcPct val="90000"/>
              </a:lnSpc>
            </a:pPr>
            <a:r>
              <a:rPr lang="en-US" dirty="0" smtClean="0"/>
              <a:t>Act on </a:t>
            </a:r>
            <a:r>
              <a:rPr lang="en-US" b="1" i="1" dirty="0" smtClean="0"/>
              <a:t>fertilizers and fertilization </a:t>
            </a:r>
            <a:endParaRPr lang="pl-PL" dirty="0" smtClean="0"/>
          </a:p>
          <a:p>
            <a:pPr>
              <a:lnSpc>
                <a:spcPct val="90000"/>
              </a:lnSpc>
            </a:pPr>
            <a:r>
              <a:rPr lang="pl-PL" dirty="0" err="1" smtClean="0"/>
              <a:t>Implementing</a:t>
            </a:r>
            <a:r>
              <a:rPr lang="pl-PL" dirty="0" smtClean="0"/>
              <a:t>  </a:t>
            </a:r>
            <a:r>
              <a:rPr lang="pl-PL" dirty="0" err="1" smtClean="0"/>
              <a:t>regulations</a:t>
            </a:r>
            <a:r>
              <a:rPr lang="pl-PL" dirty="0" smtClean="0"/>
              <a:t> of </a:t>
            </a: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above</a:t>
            </a:r>
            <a:r>
              <a:rPr lang="pl-PL" dirty="0" smtClean="0"/>
              <a:t> </a:t>
            </a:r>
            <a:r>
              <a:rPr lang="pl-PL" dirty="0" err="1" smtClean="0"/>
              <a:t>mentioned</a:t>
            </a:r>
            <a:r>
              <a:rPr lang="pl-PL" dirty="0" smtClean="0"/>
              <a:t> </a:t>
            </a:r>
            <a:r>
              <a:rPr lang="pl-PL" dirty="0" err="1" smtClean="0"/>
              <a:t>Acts</a:t>
            </a:r>
            <a:endParaRPr lang="pl-PL" dirty="0"/>
          </a:p>
        </p:txBody>
      </p:sp>
      <p:pic>
        <p:nvPicPr>
          <p:cNvPr id="4577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1700808"/>
            <a:ext cx="14287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ktus">
  <a:themeElements>
    <a:clrScheme name="Kaktus 2">
      <a:dk1>
        <a:srgbClr val="000000"/>
      </a:dk1>
      <a:lt1>
        <a:srgbClr val="FFFFFF"/>
      </a:lt1>
      <a:dk2>
        <a:srgbClr val="000000"/>
      </a:dk2>
      <a:lt2>
        <a:srgbClr val="006600"/>
      </a:lt2>
      <a:accent1>
        <a:srgbClr val="F5EBC1"/>
      </a:accent1>
      <a:accent2>
        <a:srgbClr val="FFCC00"/>
      </a:accent2>
      <a:accent3>
        <a:srgbClr val="FFFFFF"/>
      </a:accent3>
      <a:accent4>
        <a:srgbClr val="000000"/>
      </a:accent4>
      <a:accent5>
        <a:srgbClr val="F9F3DD"/>
      </a:accent5>
      <a:accent6>
        <a:srgbClr val="E7B900"/>
      </a:accent6>
      <a:hlink>
        <a:srgbClr val="D4876C"/>
      </a:hlink>
      <a:folHlink>
        <a:srgbClr val="B2B2B2"/>
      </a:folHlink>
    </a:clrScheme>
    <a:fontScheme name="Kaktus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Kaktus 1">
        <a:dk1>
          <a:srgbClr val="FF9900"/>
        </a:dk1>
        <a:lt1>
          <a:srgbClr val="FFFFCC"/>
        </a:lt1>
        <a:dk2>
          <a:srgbClr val="000000"/>
        </a:dk2>
        <a:lt2>
          <a:srgbClr val="FFCC00"/>
        </a:lt2>
        <a:accent1>
          <a:srgbClr val="6B6253"/>
        </a:accent1>
        <a:accent2>
          <a:srgbClr val="72543E"/>
        </a:accent2>
        <a:accent3>
          <a:srgbClr val="AAAAAA"/>
        </a:accent3>
        <a:accent4>
          <a:srgbClr val="DADAAE"/>
        </a:accent4>
        <a:accent5>
          <a:srgbClr val="BAB7B3"/>
        </a:accent5>
        <a:accent6>
          <a:srgbClr val="674B37"/>
        </a:accent6>
        <a:hlink>
          <a:srgbClr val="DA988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ktus 2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9F3DD"/>
        </a:accent5>
        <a:accent6>
          <a:srgbClr val="E7B900"/>
        </a:accent6>
        <a:hlink>
          <a:srgbClr val="D4876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ktus 3">
        <a:dk1>
          <a:srgbClr val="000000"/>
        </a:dk1>
        <a:lt1>
          <a:srgbClr val="FFFFFF"/>
        </a:lt1>
        <a:dk2>
          <a:srgbClr val="000000"/>
        </a:dk2>
        <a:lt2>
          <a:srgbClr val="292929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ktus 4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D8EBB3"/>
        </a:accent1>
        <a:accent2>
          <a:srgbClr val="CCCC00"/>
        </a:accent2>
        <a:accent3>
          <a:srgbClr val="FFFFFF"/>
        </a:accent3>
        <a:accent4>
          <a:srgbClr val="000000"/>
        </a:accent4>
        <a:accent5>
          <a:srgbClr val="E9F3D6"/>
        </a:accent5>
        <a:accent6>
          <a:srgbClr val="B9B900"/>
        </a:accent6>
        <a:hlink>
          <a:srgbClr val="FFBE7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ktus 5">
        <a:dk1>
          <a:srgbClr val="000000"/>
        </a:dk1>
        <a:lt1>
          <a:srgbClr val="E5D3B3"/>
        </a:lt1>
        <a:dk2>
          <a:srgbClr val="800000"/>
        </a:dk2>
        <a:lt2>
          <a:srgbClr val="009900"/>
        </a:lt2>
        <a:accent1>
          <a:srgbClr val="D5B095"/>
        </a:accent1>
        <a:accent2>
          <a:srgbClr val="E28666"/>
        </a:accent2>
        <a:accent3>
          <a:srgbClr val="F0E6D6"/>
        </a:accent3>
        <a:accent4>
          <a:srgbClr val="000000"/>
        </a:accent4>
        <a:accent5>
          <a:srgbClr val="E7D4C8"/>
        </a:accent5>
        <a:accent6>
          <a:srgbClr val="CD795C"/>
        </a:accent6>
        <a:hlink>
          <a:srgbClr val="B75735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ktus 6">
        <a:dk1>
          <a:srgbClr val="99CC00"/>
        </a:dk1>
        <a:lt1>
          <a:srgbClr val="FFFFFF"/>
        </a:lt1>
        <a:dk2>
          <a:srgbClr val="51399D"/>
        </a:dk2>
        <a:lt2>
          <a:srgbClr val="FFFFCC"/>
        </a:lt2>
        <a:accent1>
          <a:srgbClr val="877CAA"/>
        </a:accent1>
        <a:accent2>
          <a:srgbClr val="000058"/>
        </a:accent2>
        <a:accent3>
          <a:srgbClr val="B3AECC"/>
        </a:accent3>
        <a:accent4>
          <a:srgbClr val="DADADA"/>
        </a:accent4>
        <a:accent5>
          <a:srgbClr val="C3BFD2"/>
        </a:accent5>
        <a:accent6>
          <a:srgbClr val="00004F"/>
        </a:accent6>
        <a:hlink>
          <a:srgbClr val="FFCC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1053</TotalTime>
  <Words>1086</Words>
  <Application>Microsoft Office PowerPoint</Application>
  <PresentationFormat>Presentación en pantalla (4:3)</PresentationFormat>
  <Paragraphs>439</Paragraphs>
  <Slides>17</Slides>
  <Notes>3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0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Kaktus</vt:lpstr>
      <vt:lpstr>IPPC Installation – controlled by Inspection of Environmental Protection </vt:lpstr>
      <vt:lpstr>      Introduction to IPPC  </vt:lpstr>
      <vt:lpstr>Implementing act (identifing types of installations)</vt:lpstr>
      <vt:lpstr>Categories of industrial activities covered by IPPC Directive</vt:lpstr>
      <vt:lpstr>Indicators qualifying the installations to have integrated permit (examples)</vt:lpstr>
      <vt:lpstr>Requirements for the installations</vt:lpstr>
      <vt:lpstr>Participants of the system</vt:lpstr>
      <vt:lpstr>Control of IPPC installations </vt:lpstr>
      <vt:lpstr>    Controlling compliance with environmental requirements of IPPC installations</vt:lpstr>
      <vt:lpstr>Disciplinary tools</vt:lpstr>
      <vt:lpstr>Number of IPPC installations as of  31 December 2011</vt:lpstr>
      <vt:lpstr>Inspection of IPPC installations  in 2011</vt:lpstr>
      <vt:lpstr>Inspections of IPPC installations in 2011</vt:lpstr>
      <vt:lpstr>Inspections of IPPC installations in 2011  </vt:lpstr>
      <vt:lpstr>IPPC installations</vt:lpstr>
      <vt:lpstr>Number of IPPC installations  as at 30 June 2012</vt:lpstr>
      <vt:lpstr>IPPC installations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Olga Łukasiewicz</dc:creator>
  <cp:lastModifiedBy>Cesar</cp:lastModifiedBy>
  <cp:revision>161</cp:revision>
  <cp:lastPrinted>1601-01-01T00:00:00Z</cp:lastPrinted>
  <dcterms:created xsi:type="dcterms:W3CDTF">1601-01-01T00:00:00Z</dcterms:created>
  <dcterms:modified xsi:type="dcterms:W3CDTF">2012-10-02T15:30:10Z</dcterms:modified>
</cp:coreProperties>
</file>