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315" r:id="rId2"/>
    <p:sldId id="316" r:id="rId3"/>
    <p:sldId id="278" r:id="rId4"/>
    <p:sldId id="279" r:id="rId5"/>
    <p:sldId id="280" r:id="rId6"/>
    <p:sldId id="281" r:id="rId7"/>
    <p:sldId id="282" r:id="rId8"/>
    <p:sldId id="283" r:id="rId9"/>
    <p:sldId id="284" r:id="rId10"/>
    <p:sldId id="285" r:id="rId11"/>
    <p:sldId id="286" r:id="rId12"/>
    <p:sldId id="287" r:id="rId13"/>
    <p:sldId id="288" r:id="rId14"/>
    <p:sldId id="289" r:id="rId15"/>
    <p:sldId id="318" r:id="rId16"/>
    <p:sldId id="320" r:id="rId17"/>
    <p:sldId id="304" r:id="rId18"/>
    <p:sldId id="306" r:id="rId19"/>
    <p:sldId id="307" r:id="rId20"/>
    <p:sldId id="308" r:id="rId21"/>
    <p:sldId id="309" r:id="rId22"/>
    <p:sldId id="310" r:id="rId23"/>
    <p:sldId id="311" r:id="rId24"/>
    <p:sldId id="319" r:id="rId25"/>
    <p:sldId id="312" r:id="rId26"/>
    <p:sldId id="313" r:id="rId27"/>
    <p:sldId id="314" r:id="rId28"/>
    <p:sldId id="321" r:id="rId29"/>
    <p:sldId id="322" r:id="rId30"/>
    <p:sldId id="323" r:id="rId31"/>
    <p:sldId id="324" r:id="rId32"/>
    <p:sldId id="325" r:id="rId33"/>
    <p:sldId id="326" r:id="rId34"/>
    <p:sldId id="327" r:id="rId35"/>
    <p:sldId id="328" r:id="rId36"/>
    <p:sldId id="329" r:id="rId37"/>
    <p:sldId id="290" r:id="rId38"/>
    <p:sldId id="291" r:id="rId39"/>
    <p:sldId id="296" r:id="rId40"/>
    <p:sldId id="330" r:id="rId41"/>
    <p:sldId id="295" r:id="rId42"/>
    <p:sldId id="297" r:id="rId43"/>
    <p:sldId id="305" r:id="rId44"/>
    <p:sldId id="303" r:id="rId45"/>
    <p:sldId id="302" r:id="rId46"/>
  </p:sldIdLst>
  <p:sldSz cx="9144000" cy="6858000" type="screen4x3"/>
  <p:notesSz cx="6858000" cy="9144000"/>
  <p:defaultTextStyle>
    <a:defPPr>
      <a:defRPr lang="pl-P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cxnSp>
        <p:nvCxnSpPr>
          <p:cNvPr id="4" name="Łącznik prosty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Łącznik prosty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Elipsa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Podtytuł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pl-PL" smtClean="0"/>
              <a:t>Kliknij, aby edytować styl wzorca podtytułu</a:t>
            </a:r>
            <a:endParaRPr lang="en-US"/>
          </a:p>
        </p:txBody>
      </p:sp>
      <p:sp>
        <p:nvSpPr>
          <p:cNvPr id="28" name="Tytuł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pl-PL" smtClean="0"/>
              <a:t>Kliknij, aby edytować styl</a:t>
            </a:r>
            <a:endParaRPr lang="en-US"/>
          </a:p>
        </p:txBody>
      </p:sp>
      <p:sp>
        <p:nvSpPr>
          <p:cNvPr id="7" name="Symbol zastępczy daty 14"/>
          <p:cNvSpPr>
            <a:spLocks noGrp="1"/>
          </p:cNvSpPr>
          <p:nvPr>
            <p:ph type="dt" sz="half" idx="10"/>
          </p:nvPr>
        </p:nvSpPr>
        <p:spPr/>
        <p:txBody>
          <a:bodyPr/>
          <a:lstStyle>
            <a:lvl1pPr>
              <a:defRPr/>
            </a:lvl1pPr>
          </a:lstStyle>
          <a:p>
            <a:pPr>
              <a:defRPr/>
            </a:pPr>
            <a:fld id="{384E91C6-9B51-456D-9916-5BDC65D7EF33}" type="datetimeFigureOut">
              <a:rPr lang="pl-PL"/>
              <a:pPr>
                <a:defRPr/>
              </a:pPr>
              <a:t>2011-04-01</a:t>
            </a:fld>
            <a:endParaRPr lang="pl-PL"/>
          </a:p>
        </p:txBody>
      </p:sp>
      <p:sp>
        <p:nvSpPr>
          <p:cNvPr id="8" name="Symbol zastępczy numeru slajdu 15"/>
          <p:cNvSpPr>
            <a:spLocks noGrp="1"/>
          </p:cNvSpPr>
          <p:nvPr>
            <p:ph type="sldNum" sz="quarter" idx="11"/>
          </p:nvPr>
        </p:nvSpPr>
        <p:spPr/>
        <p:txBody>
          <a:bodyPr/>
          <a:lstStyle>
            <a:lvl1pPr>
              <a:defRPr/>
            </a:lvl1pPr>
          </a:lstStyle>
          <a:p>
            <a:pPr>
              <a:defRPr/>
            </a:pPr>
            <a:fld id="{BD5E766C-B7E2-4E89-A214-866B5B591480}" type="slidenum">
              <a:rPr lang="pl-PL"/>
              <a:pPr>
                <a:defRPr/>
              </a:pPr>
              <a:t>‹Nº›</a:t>
            </a:fld>
            <a:endParaRPr lang="pl-PL"/>
          </a:p>
        </p:txBody>
      </p:sp>
      <p:sp>
        <p:nvSpPr>
          <p:cNvPr id="10" name="Symbol zastępczy stopki 16"/>
          <p:cNvSpPr>
            <a:spLocks noGrp="1"/>
          </p:cNvSpPr>
          <p:nvPr>
            <p:ph type="ftr" sz="quarter" idx="12"/>
          </p:nvPr>
        </p:nvSpPr>
        <p:spPr/>
        <p:txBody>
          <a:bodyPr/>
          <a:lstStyle>
            <a:lvl1pPr>
              <a:defRPr/>
            </a:lvl1pPr>
          </a:lstStyle>
          <a:p>
            <a:pPr>
              <a:defRPr/>
            </a:pPr>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US"/>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23"/>
          <p:cNvSpPr>
            <a:spLocks noGrp="1"/>
          </p:cNvSpPr>
          <p:nvPr>
            <p:ph type="dt" sz="half" idx="10"/>
          </p:nvPr>
        </p:nvSpPr>
        <p:spPr/>
        <p:txBody>
          <a:bodyPr/>
          <a:lstStyle>
            <a:lvl1pPr>
              <a:defRPr/>
            </a:lvl1pPr>
          </a:lstStyle>
          <a:p>
            <a:pPr>
              <a:defRPr/>
            </a:pPr>
            <a:fld id="{89A587C6-5E07-4333-9173-1BAC3294085F}" type="datetimeFigureOut">
              <a:rPr lang="pl-PL"/>
              <a:pPr>
                <a:defRPr/>
              </a:pPr>
              <a:t>2011-04-01</a:t>
            </a:fld>
            <a:endParaRPr lang="pl-PL"/>
          </a:p>
        </p:txBody>
      </p:sp>
      <p:sp>
        <p:nvSpPr>
          <p:cNvPr id="5" name="Symbol zastępczy stopki 9"/>
          <p:cNvSpPr>
            <a:spLocks noGrp="1"/>
          </p:cNvSpPr>
          <p:nvPr>
            <p:ph type="ftr" sz="quarter" idx="11"/>
          </p:nvPr>
        </p:nvSpPr>
        <p:spPr/>
        <p:txBody>
          <a:bodyPr/>
          <a:lstStyle>
            <a:lvl1pPr>
              <a:defRPr/>
            </a:lvl1pPr>
          </a:lstStyle>
          <a:p>
            <a:pPr>
              <a:defRPr/>
            </a:pPr>
            <a:endParaRPr lang="pl-PL"/>
          </a:p>
        </p:txBody>
      </p:sp>
      <p:sp>
        <p:nvSpPr>
          <p:cNvPr id="6" name="Symbol zastępczy numeru slajdu 21"/>
          <p:cNvSpPr>
            <a:spLocks noGrp="1"/>
          </p:cNvSpPr>
          <p:nvPr>
            <p:ph type="sldNum" sz="quarter" idx="12"/>
          </p:nvPr>
        </p:nvSpPr>
        <p:spPr/>
        <p:txBody>
          <a:bodyPr/>
          <a:lstStyle>
            <a:lvl1pPr>
              <a:defRPr/>
            </a:lvl1pPr>
          </a:lstStyle>
          <a:p>
            <a:pPr>
              <a:defRPr/>
            </a:pPr>
            <a:fld id="{878ABC6E-9B32-4201-8D6B-810937463898}" type="slidenum">
              <a:rPr lang="pl-PL"/>
              <a:pPr>
                <a:defRPr/>
              </a:pPr>
              <a:t>‹Nº›</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en-US"/>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23"/>
          <p:cNvSpPr>
            <a:spLocks noGrp="1"/>
          </p:cNvSpPr>
          <p:nvPr>
            <p:ph type="dt" sz="half" idx="10"/>
          </p:nvPr>
        </p:nvSpPr>
        <p:spPr/>
        <p:txBody>
          <a:bodyPr/>
          <a:lstStyle>
            <a:lvl1pPr>
              <a:defRPr/>
            </a:lvl1pPr>
          </a:lstStyle>
          <a:p>
            <a:pPr>
              <a:defRPr/>
            </a:pPr>
            <a:fld id="{AA5E21DD-8A46-4D32-BF24-070D1D773BD3}" type="datetimeFigureOut">
              <a:rPr lang="pl-PL"/>
              <a:pPr>
                <a:defRPr/>
              </a:pPr>
              <a:t>2011-04-01</a:t>
            </a:fld>
            <a:endParaRPr lang="pl-PL"/>
          </a:p>
        </p:txBody>
      </p:sp>
      <p:sp>
        <p:nvSpPr>
          <p:cNvPr id="5" name="Symbol zastępczy stopki 9"/>
          <p:cNvSpPr>
            <a:spLocks noGrp="1"/>
          </p:cNvSpPr>
          <p:nvPr>
            <p:ph type="ftr" sz="quarter" idx="11"/>
          </p:nvPr>
        </p:nvSpPr>
        <p:spPr/>
        <p:txBody>
          <a:bodyPr/>
          <a:lstStyle>
            <a:lvl1pPr>
              <a:defRPr/>
            </a:lvl1pPr>
          </a:lstStyle>
          <a:p>
            <a:pPr>
              <a:defRPr/>
            </a:pPr>
            <a:endParaRPr lang="pl-PL"/>
          </a:p>
        </p:txBody>
      </p:sp>
      <p:sp>
        <p:nvSpPr>
          <p:cNvPr id="6" name="Symbol zastępczy numeru slajdu 21"/>
          <p:cNvSpPr>
            <a:spLocks noGrp="1"/>
          </p:cNvSpPr>
          <p:nvPr>
            <p:ph type="sldNum" sz="quarter" idx="12"/>
          </p:nvPr>
        </p:nvSpPr>
        <p:spPr/>
        <p:txBody>
          <a:bodyPr/>
          <a:lstStyle>
            <a:lvl1pPr>
              <a:defRPr/>
            </a:lvl1pPr>
          </a:lstStyle>
          <a:p>
            <a:pPr>
              <a:defRPr/>
            </a:pPr>
            <a:fld id="{7F6EA786-9FCF-44E3-8D4A-EA21EEAA707F}" type="slidenum">
              <a:rPr lang="pl-PL"/>
              <a:pPr>
                <a:defRPr/>
              </a:pPr>
              <a:t>‹Nº›</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9" name="Symbol zastępczy zawartości 8"/>
          <p:cNvSpPr>
            <a:spLocks noGrp="1"/>
          </p:cNvSpPr>
          <p:nvPr>
            <p:ph idx="1"/>
          </p:nvPr>
        </p:nvSpPr>
        <p:spPr>
          <a:xfrm>
            <a:off x="457200" y="1524000"/>
            <a:ext cx="8229600" cy="45720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7" name="Tytuł 16"/>
          <p:cNvSpPr>
            <a:spLocks noGrp="1"/>
          </p:cNvSpPr>
          <p:nvPr>
            <p:ph type="title"/>
          </p:nvPr>
        </p:nvSpPr>
        <p:spPr/>
        <p:txBody>
          <a:bodyPr rtlCol="0"/>
          <a:lstStyle/>
          <a:p>
            <a:r>
              <a:rPr lang="pl-PL" smtClean="0"/>
              <a:t>Kliknij, aby edytować styl</a:t>
            </a:r>
            <a:endParaRPr lang="en-US"/>
          </a:p>
        </p:txBody>
      </p:sp>
      <p:sp>
        <p:nvSpPr>
          <p:cNvPr id="4" name="Symbol zastępczy daty 23"/>
          <p:cNvSpPr>
            <a:spLocks noGrp="1"/>
          </p:cNvSpPr>
          <p:nvPr>
            <p:ph type="dt" sz="half" idx="10"/>
          </p:nvPr>
        </p:nvSpPr>
        <p:spPr/>
        <p:txBody>
          <a:bodyPr/>
          <a:lstStyle>
            <a:lvl1pPr>
              <a:defRPr/>
            </a:lvl1pPr>
          </a:lstStyle>
          <a:p>
            <a:pPr>
              <a:defRPr/>
            </a:pPr>
            <a:fld id="{11F6DB0E-3C10-4BF5-AA1D-B6A8B1A8F68F}" type="datetimeFigureOut">
              <a:rPr lang="pl-PL"/>
              <a:pPr>
                <a:defRPr/>
              </a:pPr>
              <a:t>2011-04-01</a:t>
            </a:fld>
            <a:endParaRPr lang="pl-PL"/>
          </a:p>
        </p:txBody>
      </p:sp>
      <p:sp>
        <p:nvSpPr>
          <p:cNvPr id="5" name="Symbol zastępczy stopki 9"/>
          <p:cNvSpPr>
            <a:spLocks noGrp="1"/>
          </p:cNvSpPr>
          <p:nvPr>
            <p:ph type="ftr" sz="quarter" idx="11"/>
          </p:nvPr>
        </p:nvSpPr>
        <p:spPr/>
        <p:txBody>
          <a:bodyPr/>
          <a:lstStyle>
            <a:lvl1pPr>
              <a:defRPr/>
            </a:lvl1pPr>
          </a:lstStyle>
          <a:p>
            <a:pPr>
              <a:defRPr/>
            </a:pPr>
            <a:endParaRPr lang="pl-PL"/>
          </a:p>
        </p:txBody>
      </p:sp>
      <p:sp>
        <p:nvSpPr>
          <p:cNvPr id="6" name="Symbol zastępczy numeru slajdu 21"/>
          <p:cNvSpPr>
            <a:spLocks noGrp="1"/>
          </p:cNvSpPr>
          <p:nvPr>
            <p:ph type="sldNum" sz="quarter" idx="12"/>
          </p:nvPr>
        </p:nvSpPr>
        <p:spPr/>
        <p:txBody>
          <a:bodyPr/>
          <a:lstStyle>
            <a:lvl1pPr>
              <a:defRPr/>
            </a:lvl1pPr>
          </a:lstStyle>
          <a:p>
            <a:pPr>
              <a:defRPr/>
            </a:pPr>
            <a:fld id="{42F021F9-FDDA-461D-B5A7-D1968F97CD67}" type="slidenum">
              <a:rPr lang="pl-PL"/>
              <a:pPr>
                <a:defRPr/>
              </a:pPr>
              <a:t>‹Nº›</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cxnSp>
        <p:nvCxnSpPr>
          <p:cNvPr id="4" name="Łącznik prosty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ytuł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pl-PL" smtClean="0"/>
              <a:t>Kliknij, aby edytować styl</a:t>
            </a:r>
            <a:endParaRPr lang="en-US"/>
          </a:p>
        </p:txBody>
      </p:sp>
      <p:sp>
        <p:nvSpPr>
          <p:cNvPr id="3" name="Symbol zastępczy tekstu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pl-PL" smtClean="0"/>
              <a:t>Kliknij, aby edytować style wzorca tekstu</a:t>
            </a:r>
          </a:p>
        </p:txBody>
      </p:sp>
      <p:sp>
        <p:nvSpPr>
          <p:cNvPr id="5" name="Symbol zastępczy daty 3"/>
          <p:cNvSpPr>
            <a:spLocks noGrp="1"/>
          </p:cNvSpPr>
          <p:nvPr>
            <p:ph type="dt" sz="half" idx="10"/>
          </p:nvPr>
        </p:nvSpPr>
        <p:spPr/>
        <p:txBody>
          <a:bodyPr/>
          <a:lstStyle>
            <a:lvl1pPr>
              <a:defRPr/>
            </a:lvl1pPr>
          </a:lstStyle>
          <a:p>
            <a:pPr>
              <a:defRPr/>
            </a:pPr>
            <a:fld id="{71ADE522-C0E1-4164-93DD-032F8CA9CE03}" type="datetimeFigureOut">
              <a:rPr lang="pl-PL"/>
              <a:pPr>
                <a:defRPr/>
              </a:pPr>
              <a:t>2011-04-01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4CA3275A-3A6E-4F33-A926-CF6CA125279F}" type="slidenum">
              <a:rPr lang="pl-PL"/>
              <a:pPr>
                <a:defRPr/>
              </a:pPr>
              <a:t>‹Nº›</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US"/>
          </a:p>
        </p:txBody>
      </p:sp>
      <p:sp>
        <p:nvSpPr>
          <p:cNvPr id="11" name="Symbol zastępczy zawartości 10"/>
          <p:cNvSpPr>
            <a:spLocks noGrp="1"/>
          </p:cNvSpPr>
          <p:nvPr>
            <p:ph sz="half" idx="1"/>
          </p:nvPr>
        </p:nvSpPr>
        <p:spPr>
          <a:xfrm>
            <a:off x="457200" y="1524000"/>
            <a:ext cx="4059936" cy="45720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3" name="Symbol zastępczy zawartości 12"/>
          <p:cNvSpPr>
            <a:spLocks noGrp="1"/>
          </p:cNvSpPr>
          <p:nvPr>
            <p:ph sz="half" idx="2"/>
          </p:nvPr>
        </p:nvSpPr>
        <p:spPr>
          <a:xfrm>
            <a:off x="4648200" y="1524000"/>
            <a:ext cx="4059936" cy="45720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5" name="Symbol zastępczy daty 23"/>
          <p:cNvSpPr>
            <a:spLocks noGrp="1"/>
          </p:cNvSpPr>
          <p:nvPr>
            <p:ph type="dt" sz="half" idx="10"/>
          </p:nvPr>
        </p:nvSpPr>
        <p:spPr/>
        <p:txBody>
          <a:bodyPr/>
          <a:lstStyle>
            <a:lvl1pPr>
              <a:defRPr/>
            </a:lvl1pPr>
          </a:lstStyle>
          <a:p>
            <a:pPr>
              <a:defRPr/>
            </a:pPr>
            <a:fld id="{A0E40634-9623-49FC-892D-AA3359410F9F}" type="datetimeFigureOut">
              <a:rPr lang="pl-PL"/>
              <a:pPr>
                <a:defRPr/>
              </a:pPr>
              <a:t>2011-04-01</a:t>
            </a:fld>
            <a:endParaRPr lang="pl-PL"/>
          </a:p>
        </p:txBody>
      </p:sp>
      <p:sp>
        <p:nvSpPr>
          <p:cNvPr id="6" name="Symbol zastępczy stopki 9"/>
          <p:cNvSpPr>
            <a:spLocks noGrp="1"/>
          </p:cNvSpPr>
          <p:nvPr>
            <p:ph type="ftr" sz="quarter" idx="11"/>
          </p:nvPr>
        </p:nvSpPr>
        <p:spPr/>
        <p:txBody>
          <a:bodyPr/>
          <a:lstStyle>
            <a:lvl1pPr>
              <a:defRPr/>
            </a:lvl1pPr>
          </a:lstStyle>
          <a:p>
            <a:pPr>
              <a:defRPr/>
            </a:pPr>
            <a:endParaRPr lang="pl-PL"/>
          </a:p>
        </p:txBody>
      </p:sp>
      <p:sp>
        <p:nvSpPr>
          <p:cNvPr id="7" name="Symbol zastępczy numeru slajdu 21"/>
          <p:cNvSpPr>
            <a:spLocks noGrp="1"/>
          </p:cNvSpPr>
          <p:nvPr>
            <p:ph type="sldNum" sz="quarter" idx="12"/>
          </p:nvPr>
        </p:nvSpPr>
        <p:spPr/>
        <p:txBody>
          <a:bodyPr/>
          <a:lstStyle>
            <a:lvl1pPr>
              <a:defRPr/>
            </a:lvl1pPr>
          </a:lstStyle>
          <a:p>
            <a:pPr>
              <a:defRPr/>
            </a:pPr>
            <a:fld id="{4984CBD0-9B6B-418A-BF9B-E124A5979250}" type="slidenum">
              <a:rPr lang="pl-PL"/>
              <a:pPr>
                <a:defRPr/>
              </a:pPr>
              <a:t>‹Nº›</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cxnSp>
        <p:nvCxnSpPr>
          <p:cNvPr id="7" name="Łącznik prosty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Łącznik prosty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Symbol zastępczy tekstu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pl-PL" smtClean="0"/>
              <a:t>Kliknij, aby edytować style wzorca tekstu</a:t>
            </a:r>
          </a:p>
        </p:txBody>
      </p:sp>
      <p:sp>
        <p:nvSpPr>
          <p:cNvPr id="32" name="Symbol zastępczy zawartości 31"/>
          <p:cNvSpPr>
            <a:spLocks noGrp="1"/>
          </p:cNvSpPr>
          <p:nvPr>
            <p:ph sz="half" idx="2"/>
          </p:nvPr>
        </p:nvSpPr>
        <p:spPr>
          <a:xfrm>
            <a:off x="457200" y="2201896"/>
            <a:ext cx="4038600" cy="3913632"/>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34" name="Symbol zastępczy zawartości 33"/>
          <p:cNvSpPr>
            <a:spLocks noGrp="1"/>
          </p:cNvSpPr>
          <p:nvPr>
            <p:ph sz="quarter" idx="4"/>
          </p:nvPr>
        </p:nvSpPr>
        <p:spPr>
          <a:xfrm>
            <a:off x="4649788" y="2201896"/>
            <a:ext cx="4038600" cy="3913632"/>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2" name="Tytuł 1"/>
          <p:cNvSpPr>
            <a:spLocks noGrp="1"/>
          </p:cNvSpPr>
          <p:nvPr>
            <p:ph type="title"/>
          </p:nvPr>
        </p:nvSpPr>
        <p:spPr>
          <a:xfrm>
            <a:off x="457200" y="155448"/>
            <a:ext cx="8229600" cy="1143000"/>
          </a:xfrm>
        </p:spPr>
        <p:txBody>
          <a:bodyPr/>
          <a:lstStyle>
            <a:lvl1pPr>
              <a:defRPr/>
            </a:lvl1pPr>
          </a:lstStyle>
          <a:p>
            <a:r>
              <a:rPr lang="pl-PL" smtClean="0"/>
              <a:t>Kliknij, aby edytować styl</a:t>
            </a:r>
            <a:endParaRPr lang="en-US"/>
          </a:p>
        </p:txBody>
      </p:sp>
      <p:sp>
        <p:nvSpPr>
          <p:cNvPr id="12" name="Symbol zastępczy tekstu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pl-PL" smtClean="0"/>
              <a:t>Kliknij, aby edytować style wzorca tekstu</a:t>
            </a:r>
          </a:p>
        </p:txBody>
      </p:sp>
      <p:sp>
        <p:nvSpPr>
          <p:cNvPr id="9" name="Symbol zastępczy numeru slajdu 8"/>
          <p:cNvSpPr>
            <a:spLocks noGrp="1"/>
          </p:cNvSpPr>
          <p:nvPr>
            <p:ph type="sldNum" sz="quarter" idx="10"/>
          </p:nvPr>
        </p:nvSpPr>
        <p:spPr/>
        <p:txBody>
          <a:bodyPr/>
          <a:lstStyle>
            <a:lvl1pPr>
              <a:defRPr/>
            </a:lvl1pPr>
          </a:lstStyle>
          <a:p>
            <a:pPr>
              <a:defRPr/>
            </a:pPr>
            <a:fld id="{B707AE27-317C-46D3-BEC4-00489B326D15}" type="slidenum">
              <a:rPr lang="pl-PL"/>
              <a:pPr>
                <a:defRPr/>
              </a:pPr>
              <a:t>‹Nº›</a:t>
            </a:fld>
            <a:endParaRPr lang="pl-PL"/>
          </a:p>
        </p:txBody>
      </p:sp>
      <p:sp>
        <p:nvSpPr>
          <p:cNvPr id="10" name="Symbol zastępczy stopki 7"/>
          <p:cNvSpPr>
            <a:spLocks noGrp="1"/>
          </p:cNvSpPr>
          <p:nvPr>
            <p:ph type="ftr" sz="quarter" idx="11"/>
          </p:nvPr>
        </p:nvSpPr>
        <p:spPr/>
        <p:txBody>
          <a:bodyPr/>
          <a:lstStyle>
            <a:lvl1pPr>
              <a:defRPr/>
            </a:lvl1pPr>
          </a:lstStyle>
          <a:p>
            <a:pPr>
              <a:defRPr/>
            </a:pPr>
            <a:endParaRPr lang="pl-PL"/>
          </a:p>
        </p:txBody>
      </p:sp>
      <p:sp>
        <p:nvSpPr>
          <p:cNvPr id="11" name="Symbol zastępczy daty 6"/>
          <p:cNvSpPr>
            <a:spLocks noGrp="1"/>
          </p:cNvSpPr>
          <p:nvPr>
            <p:ph type="dt" sz="half" idx="12"/>
          </p:nvPr>
        </p:nvSpPr>
        <p:spPr/>
        <p:txBody>
          <a:bodyPr/>
          <a:lstStyle>
            <a:lvl1pPr>
              <a:defRPr/>
            </a:lvl1pPr>
          </a:lstStyle>
          <a:p>
            <a:pPr>
              <a:defRPr/>
            </a:pPr>
            <a:fld id="{6C474231-FEAE-433C-BA5C-4DECE2749249}" type="datetimeFigureOut">
              <a:rPr lang="pl-PL"/>
              <a:pPr>
                <a:defRPr/>
              </a:pPr>
              <a:t>2011-04-01</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US"/>
          </a:p>
        </p:txBody>
      </p:sp>
      <p:sp>
        <p:nvSpPr>
          <p:cNvPr id="3" name="Symbol zastępczy daty 23"/>
          <p:cNvSpPr>
            <a:spLocks noGrp="1"/>
          </p:cNvSpPr>
          <p:nvPr>
            <p:ph type="dt" sz="half" idx="10"/>
          </p:nvPr>
        </p:nvSpPr>
        <p:spPr/>
        <p:txBody>
          <a:bodyPr/>
          <a:lstStyle>
            <a:lvl1pPr>
              <a:defRPr/>
            </a:lvl1pPr>
          </a:lstStyle>
          <a:p>
            <a:pPr>
              <a:defRPr/>
            </a:pPr>
            <a:fld id="{6D986F1A-FBF5-4CF3-B4E2-9344A2F12B21}" type="datetimeFigureOut">
              <a:rPr lang="pl-PL"/>
              <a:pPr>
                <a:defRPr/>
              </a:pPr>
              <a:t>2011-04-01</a:t>
            </a:fld>
            <a:endParaRPr lang="pl-PL"/>
          </a:p>
        </p:txBody>
      </p:sp>
      <p:sp>
        <p:nvSpPr>
          <p:cNvPr id="4" name="Symbol zastępczy stopki 9"/>
          <p:cNvSpPr>
            <a:spLocks noGrp="1"/>
          </p:cNvSpPr>
          <p:nvPr>
            <p:ph type="ftr" sz="quarter" idx="11"/>
          </p:nvPr>
        </p:nvSpPr>
        <p:spPr/>
        <p:txBody>
          <a:bodyPr/>
          <a:lstStyle>
            <a:lvl1pPr>
              <a:defRPr/>
            </a:lvl1pPr>
          </a:lstStyle>
          <a:p>
            <a:pPr>
              <a:defRPr/>
            </a:pPr>
            <a:endParaRPr lang="pl-PL"/>
          </a:p>
        </p:txBody>
      </p:sp>
      <p:sp>
        <p:nvSpPr>
          <p:cNvPr id="5" name="Symbol zastępczy numeru slajdu 21"/>
          <p:cNvSpPr>
            <a:spLocks noGrp="1"/>
          </p:cNvSpPr>
          <p:nvPr>
            <p:ph type="sldNum" sz="quarter" idx="12"/>
          </p:nvPr>
        </p:nvSpPr>
        <p:spPr/>
        <p:txBody>
          <a:bodyPr/>
          <a:lstStyle>
            <a:lvl1pPr>
              <a:defRPr/>
            </a:lvl1pPr>
          </a:lstStyle>
          <a:p>
            <a:pPr>
              <a:defRPr/>
            </a:pPr>
            <a:fld id="{6B842772-B43C-41C7-B048-CABA4702F367}" type="slidenum">
              <a:rPr lang="pl-PL"/>
              <a:pPr>
                <a:defRPr/>
              </a:pPr>
              <a:t>‹Nº›</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23"/>
          <p:cNvSpPr>
            <a:spLocks noGrp="1"/>
          </p:cNvSpPr>
          <p:nvPr>
            <p:ph type="dt" sz="half" idx="10"/>
          </p:nvPr>
        </p:nvSpPr>
        <p:spPr/>
        <p:txBody>
          <a:bodyPr/>
          <a:lstStyle>
            <a:lvl1pPr>
              <a:defRPr/>
            </a:lvl1pPr>
          </a:lstStyle>
          <a:p>
            <a:pPr>
              <a:defRPr/>
            </a:pPr>
            <a:fld id="{0A7AC990-4F49-4802-8249-28285851744B}" type="datetimeFigureOut">
              <a:rPr lang="pl-PL"/>
              <a:pPr>
                <a:defRPr/>
              </a:pPr>
              <a:t>2011-04-01</a:t>
            </a:fld>
            <a:endParaRPr lang="pl-PL"/>
          </a:p>
        </p:txBody>
      </p:sp>
      <p:sp>
        <p:nvSpPr>
          <p:cNvPr id="3" name="Symbol zastępczy stopki 9"/>
          <p:cNvSpPr>
            <a:spLocks noGrp="1"/>
          </p:cNvSpPr>
          <p:nvPr>
            <p:ph type="ftr" sz="quarter" idx="11"/>
          </p:nvPr>
        </p:nvSpPr>
        <p:spPr/>
        <p:txBody>
          <a:bodyPr/>
          <a:lstStyle>
            <a:lvl1pPr>
              <a:defRPr/>
            </a:lvl1pPr>
          </a:lstStyle>
          <a:p>
            <a:pPr>
              <a:defRPr/>
            </a:pPr>
            <a:endParaRPr lang="pl-PL"/>
          </a:p>
        </p:txBody>
      </p:sp>
      <p:sp>
        <p:nvSpPr>
          <p:cNvPr id="4" name="Symbol zastępczy numeru slajdu 21"/>
          <p:cNvSpPr>
            <a:spLocks noGrp="1"/>
          </p:cNvSpPr>
          <p:nvPr>
            <p:ph type="sldNum" sz="quarter" idx="12"/>
          </p:nvPr>
        </p:nvSpPr>
        <p:spPr/>
        <p:txBody>
          <a:bodyPr/>
          <a:lstStyle>
            <a:lvl1pPr>
              <a:defRPr/>
            </a:lvl1pPr>
          </a:lstStyle>
          <a:p>
            <a:pPr>
              <a:defRPr/>
            </a:pPr>
            <a:fld id="{A840C687-4A16-4A87-B33D-014F25A291B7}" type="slidenum">
              <a:rPr lang="pl-PL"/>
              <a:pPr>
                <a:defRPr/>
              </a:pPr>
              <a:t>‹Nº›</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9" name="Symbol zastępczy zawartości 28"/>
          <p:cNvSpPr>
            <a:spLocks noGrp="1"/>
          </p:cNvSpPr>
          <p:nvPr>
            <p:ph sz="quarter" idx="1"/>
          </p:nvPr>
        </p:nvSpPr>
        <p:spPr>
          <a:xfrm>
            <a:off x="457200" y="457200"/>
            <a:ext cx="6248400" cy="57150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3" name="Symbol zastępczy tekstu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pl-PL" smtClean="0"/>
              <a:t>Kliknij, aby edytować style wzorca tekstu</a:t>
            </a:r>
          </a:p>
        </p:txBody>
      </p:sp>
      <p:sp>
        <p:nvSpPr>
          <p:cNvPr id="31" name="Tytuł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pl-PL" smtClean="0"/>
              <a:t>Kliknij, aby edytować styl</a:t>
            </a:r>
            <a:endParaRPr lang="en-US"/>
          </a:p>
        </p:txBody>
      </p:sp>
      <p:sp>
        <p:nvSpPr>
          <p:cNvPr id="5" name="Symbol zastępczy daty 7"/>
          <p:cNvSpPr>
            <a:spLocks noGrp="1"/>
          </p:cNvSpPr>
          <p:nvPr>
            <p:ph type="dt" sz="half" idx="10"/>
          </p:nvPr>
        </p:nvSpPr>
        <p:spPr/>
        <p:txBody>
          <a:bodyPr/>
          <a:lstStyle>
            <a:lvl1pPr>
              <a:defRPr/>
            </a:lvl1pPr>
          </a:lstStyle>
          <a:p>
            <a:pPr>
              <a:defRPr/>
            </a:pPr>
            <a:fld id="{7A9F02D5-032D-4BF3-8C96-C8D161F284BE}" type="datetimeFigureOut">
              <a:rPr lang="pl-PL"/>
              <a:pPr>
                <a:defRPr/>
              </a:pPr>
              <a:t>2011-04-01</a:t>
            </a:fld>
            <a:endParaRPr lang="pl-PL"/>
          </a:p>
        </p:txBody>
      </p:sp>
      <p:sp>
        <p:nvSpPr>
          <p:cNvPr id="6" name="Symbol zastępczy numeru slajdu 8"/>
          <p:cNvSpPr>
            <a:spLocks noGrp="1"/>
          </p:cNvSpPr>
          <p:nvPr>
            <p:ph type="sldNum" sz="quarter" idx="11"/>
          </p:nvPr>
        </p:nvSpPr>
        <p:spPr/>
        <p:txBody>
          <a:bodyPr/>
          <a:lstStyle>
            <a:lvl1pPr>
              <a:defRPr/>
            </a:lvl1pPr>
          </a:lstStyle>
          <a:p>
            <a:pPr>
              <a:defRPr/>
            </a:pPr>
            <a:fld id="{B5A8D0F3-D97A-4395-9B4D-FA0210CA788D}" type="slidenum">
              <a:rPr lang="pl-PL"/>
              <a:pPr>
                <a:defRPr/>
              </a:pPr>
              <a:t>‹Nº›</a:t>
            </a:fld>
            <a:endParaRPr lang="pl-PL"/>
          </a:p>
        </p:txBody>
      </p:sp>
      <p:sp>
        <p:nvSpPr>
          <p:cNvPr id="7" name="Symbol zastępczy stopki 9"/>
          <p:cNvSpPr>
            <a:spLocks noGrp="1"/>
          </p:cNvSpPr>
          <p:nvPr>
            <p:ph type="ftr" sz="quarter" idx="12"/>
          </p:nvPr>
        </p:nvSpPr>
        <p:spPr/>
        <p:txBody>
          <a:bodyPr/>
          <a:lstStyle>
            <a:lvl1pPr>
              <a:defRPr/>
            </a:lvl1pPr>
          </a:lstStyle>
          <a:p>
            <a:pPr>
              <a:defRPr/>
            </a:pPr>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pl-PL" smtClean="0"/>
              <a:t>Kliknij, aby edytować styl</a:t>
            </a:r>
            <a:endParaRPr lang="en-US"/>
          </a:p>
        </p:txBody>
      </p:sp>
      <p:sp>
        <p:nvSpPr>
          <p:cNvPr id="3" name="Symbol zastępczy obrazu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pl-PL" noProof="0" smtClean="0"/>
              <a:t>Kliknij ikonę, aby dodać obraz</a:t>
            </a:r>
            <a:endParaRPr lang="en-US" noProof="0"/>
          </a:p>
        </p:txBody>
      </p:sp>
      <p:sp>
        <p:nvSpPr>
          <p:cNvPr id="4" name="Symbol zastępczy tekstu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pl-PL" smtClean="0"/>
              <a:t>Kliknij, aby edytować style wzorca tekstu</a:t>
            </a:r>
          </a:p>
        </p:txBody>
      </p:sp>
      <p:sp>
        <p:nvSpPr>
          <p:cNvPr id="5" name="Symbol zastępczy daty 7"/>
          <p:cNvSpPr>
            <a:spLocks noGrp="1"/>
          </p:cNvSpPr>
          <p:nvPr>
            <p:ph type="dt" sz="half" idx="10"/>
          </p:nvPr>
        </p:nvSpPr>
        <p:spPr/>
        <p:txBody>
          <a:bodyPr/>
          <a:lstStyle>
            <a:lvl1pPr>
              <a:defRPr/>
            </a:lvl1pPr>
          </a:lstStyle>
          <a:p>
            <a:pPr>
              <a:defRPr/>
            </a:pPr>
            <a:fld id="{3C20D796-E7C5-4A3F-93EF-1F704151E873}" type="datetimeFigureOut">
              <a:rPr lang="pl-PL"/>
              <a:pPr>
                <a:defRPr/>
              </a:pPr>
              <a:t>2011-04-01</a:t>
            </a:fld>
            <a:endParaRPr lang="pl-PL"/>
          </a:p>
        </p:txBody>
      </p:sp>
      <p:sp>
        <p:nvSpPr>
          <p:cNvPr id="6" name="Symbol zastępczy numeru slajdu 8"/>
          <p:cNvSpPr>
            <a:spLocks noGrp="1"/>
          </p:cNvSpPr>
          <p:nvPr>
            <p:ph type="sldNum" sz="quarter" idx="11"/>
          </p:nvPr>
        </p:nvSpPr>
        <p:spPr/>
        <p:txBody>
          <a:bodyPr/>
          <a:lstStyle>
            <a:lvl1pPr>
              <a:defRPr/>
            </a:lvl1pPr>
          </a:lstStyle>
          <a:p>
            <a:pPr>
              <a:defRPr/>
            </a:pPr>
            <a:fld id="{6FD588F1-1B6B-4598-914B-A805EBD12C0F}" type="slidenum">
              <a:rPr lang="pl-PL"/>
              <a:pPr>
                <a:defRPr/>
              </a:pPr>
              <a:t>‹Nº›</a:t>
            </a:fld>
            <a:endParaRPr lang="pl-PL"/>
          </a:p>
        </p:txBody>
      </p:sp>
      <p:sp>
        <p:nvSpPr>
          <p:cNvPr id="7" name="Symbol zastępczy stopki 9"/>
          <p:cNvSpPr>
            <a:spLocks noGrp="1"/>
          </p:cNvSpPr>
          <p:nvPr>
            <p:ph type="ftr" sz="quarter" idx="12"/>
          </p:nvPr>
        </p:nvSpPr>
        <p:spPr/>
        <p:txBody>
          <a:bodyPr/>
          <a:lstStyle>
            <a:lvl1pPr>
              <a:defRPr/>
            </a:lvl1pPr>
          </a:lstStyle>
          <a:p>
            <a:pPr>
              <a:defRPr/>
            </a:pPr>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Symbol zastępczy tekstu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smtClean="0"/>
          </a:p>
        </p:txBody>
      </p:sp>
      <p:sp>
        <p:nvSpPr>
          <p:cNvPr id="24" name="Symbol zastępczy daty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cs typeface="+mn-cs"/>
              </a:defRPr>
            </a:lvl1pPr>
          </a:lstStyle>
          <a:p>
            <a:pPr>
              <a:defRPr/>
            </a:pPr>
            <a:fld id="{15584115-EA6B-46DD-A788-3635F9ECD9F6}" type="datetimeFigureOut">
              <a:rPr lang="pl-PL"/>
              <a:pPr>
                <a:defRPr/>
              </a:pPr>
              <a:t>2011-04-01</a:t>
            </a:fld>
            <a:endParaRPr lang="pl-PL"/>
          </a:p>
        </p:txBody>
      </p:sp>
      <p:sp>
        <p:nvSpPr>
          <p:cNvPr id="10" name="Symbol zastępczy stopki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cs typeface="+mn-cs"/>
              </a:defRPr>
            </a:lvl1pPr>
          </a:lstStyle>
          <a:p>
            <a:pPr>
              <a:defRPr/>
            </a:pPr>
            <a:endParaRPr lang="pl-PL"/>
          </a:p>
        </p:txBody>
      </p:sp>
      <p:sp>
        <p:nvSpPr>
          <p:cNvPr id="22" name="Symbol zastępczy numeru slajdu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cs typeface="+mn-cs"/>
              </a:defRPr>
            </a:lvl1pPr>
          </a:lstStyle>
          <a:p>
            <a:pPr>
              <a:defRPr/>
            </a:pPr>
            <a:fld id="{1F60CD3E-5ED1-4595-85D2-E4072165D609}" type="slidenum">
              <a:rPr lang="pl-PL"/>
              <a:pPr>
                <a:defRPr/>
              </a:pPr>
              <a:t>‹Nº›</a:t>
            </a:fld>
            <a:endParaRPr lang="pl-PL"/>
          </a:p>
        </p:txBody>
      </p:sp>
      <p:sp>
        <p:nvSpPr>
          <p:cNvPr id="5" name="Symbol zastępczy tytułu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pl-PL" smtClean="0"/>
              <a:t>Kliknij, aby edytować styl</a:t>
            </a:r>
            <a:endParaRPr lang="en-US"/>
          </a:p>
        </p:txBody>
      </p:sp>
    </p:spTree>
  </p:cSld>
  <p:clrMap bg1="dk1" tx1="lt1" bg2="dk2" tx2="lt2" accent1="accent1" accent2="accent2" accent3="accent3" accent4="accent4" accent5="accent5" accent6="accent6" hlink="hlink" folHlink="folHlink"/>
  <p:sldLayoutIdLst>
    <p:sldLayoutId id="2147483695" r:id="rId1"/>
    <p:sldLayoutId id="2147483689" r:id="rId2"/>
    <p:sldLayoutId id="2147483696" r:id="rId3"/>
    <p:sldLayoutId id="2147483690" r:id="rId4"/>
    <p:sldLayoutId id="2147483697" r:id="rId5"/>
    <p:sldLayoutId id="2147483691" r:id="rId6"/>
    <p:sldLayoutId id="2147483692" r:id="rId7"/>
    <p:sldLayoutId id="2147483698" r:id="rId8"/>
    <p:sldLayoutId id="2147483699" r:id="rId9"/>
    <p:sldLayoutId id="2147483693" r:id="rId10"/>
    <p:sldLayoutId id="2147483694"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457200" y="2492896"/>
            <a:ext cx="8229600" cy="3603104"/>
          </a:xfrm>
        </p:spPr>
        <p:txBody>
          <a:bodyPr/>
          <a:lstStyle/>
          <a:p>
            <a:pPr algn="ctr">
              <a:buNone/>
            </a:pPr>
            <a:endParaRPr lang="pl-PL" dirty="0" smtClean="0"/>
          </a:p>
          <a:p>
            <a:pPr algn="ctr">
              <a:buNone/>
            </a:pPr>
            <a:endParaRPr lang="pl-PL" dirty="0" smtClean="0"/>
          </a:p>
          <a:p>
            <a:pPr algn="r">
              <a:buNone/>
            </a:pPr>
            <a:endParaRPr lang="pl-PL" sz="2400" dirty="0" smtClean="0">
              <a:latin typeface="Cambria" pitchFamily="18" charset="0"/>
            </a:endParaRPr>
          </a:p>
          <a:p>
            <a:pPr algn="r">
              <a:buNone/>
            </a:pPr>
            <a:r>
              <a:rPr lang="pl-PL" sz="2400" dirty="0" smtClean="0">
                <a:latin typeface="Cambria" pitchFamily="18" charset="0"/>
              </a:rPr>
              <a:t>Karolina </a:t>
            </a:r>
            <a:r>
              <a:rPr lang="pl-PL" sz="2400" dirty="0" err="1" smtClean="0">
                <a:latin typeface="Cambria" pitchFamily="18" charset="0"/>
              </a:rPr>
              <a:t>Muchla</a:t>
            </a:r>
            <a:endParaRPr lang="pl-PL" sz="2400" dirty="0" smtClean="0">
              <a:latin typeface="Cambria" pitchFamily="18" charset="0"/>
            </a:endParaRPr>
          </a:p>
          <a:p>
            <a:pPr algn="r">
              <a:buNone/>
            </a:pPr>
            <a:r>
              <a:rPr lang="pl-PL" sz="2400" dirty="0" err="1" smtClean="0">
                <a:latin typeface="Cambria" pitchFamily="18" charset="0"/>
              </a:rPr>
              <a:t>Voivodship</a:t>
            </a:r>
            <a:r>
              <a:rPr lang="pl-PL" sz="2400" dirty="0" smtClean="0">
                <a:latin typeface="Cambria" pitchFamily="18" charset="0"/>
              </a:rPr>
              <a:t> </a:t>
            </a:r>
            <a:r>
              <a:rPr lang="pl-PL" sz="2400" dirty="0" err="1" smtClean="0">
                <a:latin typeface="Cambria" pitchFamily="18" charset="0"/>
              </a:rPr>
              <a:t>Inspectorate</a:t>
            </a:r>
            <a:r>
              <a:rPr lang="pl-PL" sz="2400" dirty="0" smtClean="0">
                <a:latin typeface="Cambria" pitchFamily="18" charset="0"/>
              </a:rPr>
              <a:t> for </a:t>
            </a:r>
          </a:p>
          <a:p>
            <a:pPr algn="r">
              <a:buNone/>
            </a:pPr>
            <a:r>
              <a:rPr lang="pl-PL" sz="2400" dirty="0" err="1" smtClean="0">
                <a:latin typeface="Cambria" pitchFamily="18" charset="0"/>
              </a:rPr>
              <a:t>Environmental</a:t>
            </a:r>
            <a:r>
              <a:rPr lang="pl-PL" sz="2400" dirty="0" smtClean="0">
                <a:latin typeface="Cambria" pitchFamily="18" charset="0"/>
              </a:rPr>
              <a:t> </a:t>
            </a:r>
            <a:r>
              <a:rPr lang="pl-PL" sz="2400" dirty="0" err="1" smtClean="0">
                <a:latin typeface="Cambria" pitchFamily="18" charset="0"/>
              </a:rPr>
              <a:t>Protection</a:t>
            </a:r>
            <a:endParaRPr lang="pl-PL" sz="2400" dirty="0" smtClean="0">
              <a:latin typeface="Cambria" pitchFamily="18" charset="0"/>
            </a:endParaRPr>
          </a:p>
          <a:p>
            <a:pPr algn="r">
              <a:buNone/>
            </a:pPr>
            <a:r>
              <a:rPr lang="pl-PL" sz="2400" dirty="0" smtClean="0">
                <a:latin typeface="Cambria" pitchFamily="18" charset="0"/>
              </a:rPr>
              <a:t>Szczecin</a:t>
            </a:r>
          </a:p>
          <a:p>
            <a:pPr algn="r">
              <a:buNone/>
            </a:pPr>
            <a:r>
              <a:rPr lang="pl-PL" sz="2400" dirty="0" smtClean="0">
                <a:latin typeface="Cambria" pitchFamily="18" charset="0"/>
              </a:rPr>
              <a:t>26th </a:t>
            </a:r>
            <a:r>
              <a:rPr lang="pl-PL" sz="2400" dirty="0" err="1" smtClean="0">
                <a:latin typeface="Cambria" pitchFamily="18" charset="0"/>
              </a:rPr>
              <a:t>April</a:t>
            </a:r>
            <a:r>
              <a:rPr lang="pl-PL" sz="2400" dirty="0" smtClean="0">
                <a:latin typeface="Cambria" pitchFamily="18" charset="0"/>
              </a:rPr>
              <a:t>, 2011 </a:t>
            </a:r>
            <a:endParaRPr lang="pl-PL" sz="2400" dirty="0">
              <a:latin typeface="Cambria" pitchFamily="18" charset="0"/>
            </a:endParaRPr>
          </a:p>
        </p:txBody>
      </p:sp>
      <p:sp>
        <p:nvSpPr>
          <p:cNvPr id="3" name="Tytuł 2"/>
          <p:cNvSpPr>
            <a:spLocks noGrp="1"/>
          </p:cNvSpPr>
          <p:nvPr>
            <p:ph type="title"/>
          </p:nvPr>
        </p:nvSpPr>
        <p:spPr>
          <a:xfrm>
            <a:off x="457200" y="152400"/>
            <a:ext cx="8229600" cy="1620416"/>
          </a:xfrm>
        </p:spPr>
        <p:txBody>
          <a:bodyPr>
            <a:normAutofit fontScale="90000"/>
          </a:bodyPr>
          <a:lstStyle/>
          <a:p>
            <a:r>
              <a:rPr lang="en-US" sz="4400" dirty="0" smtClean="0">
                <a:latin typeface="Cambria" pitchFamily="18" charset="0"/>
              </a:rPr>
              <a:t>Synergies between IPPC reporting obligations and PRTR, optimization</a:t>
            </a:r>
            <a:r>
              <a:rPr lang="pl-PL" sz="4400" dirty="0" smtClean="0">
                <a:latin typeface="Cambria" pitchFamily="18" charset="0"/>
              </a:rPr>
              <a:t>.</a:t>
            </a:r>
            <a:endParaRPr lang="pl-PL"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323850" y="1412875"/>
          <a:ext cx="8496300" cy="4399280"/>
        </p:xfrm>
        <a:graphic>
          <a:graphicData uri="http://schemas.openxmlformats.org/drawingml/2006/table">
            <a:tbl>
              <a:tblPr firstRow="1" bandRow="1">
                <a:tableStyleId>{5C22544A-7EE6-4342-B048-85BDC9FD1C3A}</a:tableStyleId>
              </a:tblPr>
              <a:tblGrid>
                <a:gridCol w="575742"/>
                <a:gridCol w="5088458"/>
                <a:gridCol w="2832100"/>
              </a:tblGrid>
              <a:tr h="370840">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370840">
                <a:tc>
                  <a:txBody>
                    <a:bodyPr/>
                    <a:lstStyle/>
                    <a:p>
                      <a:r>
                        <a:rPr lang="pl-PL" sz="1600" dirty="0" smtClean="0">
                          <a:latin typeface="Cambria" pitchFamily="18" charset="0"/>
                        </a:rPr>
                        <a:t>(e)</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using a chemical or biological process for the</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production on an industrial scale of basic pharmaceutical</a:t>
                      </a:r>
                      <a:r>
                        <a:rPr kumimoji="0" lang="pl-PL" sz="1600" kern="1200" baseline="0" dirty="0" smtClean="0">
                          <a:solidFill>
                            <a:schemeClr val="dk1"/>
                          </a:solidFill>
                          <a:latin typeface="Cambria" pitchFamily="18" charset="0"/>
                          <a:ea typeface="+mn-ea"/>
                          <a:cs typeface="+mn-cs"/>
                        </a:rPr>
                        <a:t> products</a:t>
                      </a:r>
                      <a:endParaRPr lang="pl-PL" sz="1600" dirty="0">
                        <a:latin typeface="Cambria"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pl-PL" sz="1600" kern="1200" baseline="0" dirty="0" smtClean="0">
                          <a:solidFill>
                            <a:schemeClr val="dk1"/>
                          </a:solidFill>
                          <a:latin typeface="Cambria" pitchFamily="18" charset="0"/>
                          <a:ea typeface="+mn-ea"/>
                          <a:cs typeface="+mn-cs"/>
                        </a:rPr>
                        <a:t>*</a:t>
                      </a:r>
                      <a:endParaRPr lang="pl-PL" sz="1600" dirty="0" smtClean="0">
                        <a:latin typeface="Cambria" pitchFamily="18" charset="0"/>
                      </a:endParaRPr>
                    </a:p>
                    <a:p>
                      <a:endParaRPr lang="pl-PL" dirty="0"/>
                    </a:p>
                  </a:txBody>
                  <a:tcPr/>
                </a:tc>
              </a:tr>
              <a:tr h="370840">
                <a:tc>
                  <a:txBody>
                    <a:bodyPr/>
                    <a:lstStyle/>
                    <a:p>
                      <a:r>
                        <a:rPr kumimoji="0" lang="pl-PL" sz="1600" kern="1200" baseline="0" dirty="0" smtClean="0">
                          <a:solidFill>
                            <a:schemeClr val="dk1"/>
                          </a:solidFill>
                          <a:latin typeface="Cambria" pitchFamily="18" charset="0"/>
                          <a:ea typeface="+mn-ea"/>
                          <a:cs typeface="+mn-cs"/>
                        </a:rPr>
                        <a:t>(f)</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production on an industrial scale of</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explosives</a:t>
                      </a:r>
                      <a:r>
                        <a:rPr kumimoji="0" lang="pl-PL" sz="1600" kern="1200" baseline="0" dirty="0" smtClean="0">
                          <a:solidFill>
                            <a:schemeClr val="dk1"/>
                          </a:solidFill>
                          <a:latin typeface="Cambria" pitchFamily="18" charset="0"/>
                          <a:ea typeface="+mn-ea"/>
                          <a:cs typeface="+mn-cs"/>
                        </a:rPr>
                        <a:t> and </a:t>
                      </a:r>
                      <a:r>
                        <a:rPr kumimoji="0" lang="pl-PL" sz="1600" kern="1200" baseline="0" dirty="0" err="1" smtClean="0">
                          <a:solidFill>
                            <a:schemeClr val="dk1"/>
                          </a:solidFill>
                          <a:latin typeface="Cambria" pitchFamily="18" charset="0"/>
                          <a:ea typeface="+mn-ea"/>
                          <a:cs typeface="+mn-cs"/>
                        </a:rPr>
                        <a:t>pyrotechnic</a:t>
                      </a:r>
                      <a:r>
                        <a:rPr kumimoji="0" lang="pl-PL" sz="1600" kern="1200" baseline="0" dirty="0" smtClean="0">
                          <a:solidFill>
                            <a:schemeClr val="dk1"/>
                          </a:solidFill>
                          <a:latin typeface="Cambria" pitchFamily="18" charset="0"/>
                          <a:ea typeface="+mn-ea"/>
                          <a:cs typeface="+mn-cs"/>
                        </a:rPr>
                        <a:t> products</a:t>
                      </a:r>
                      <a:endParaRPr lang="pl-PL" sz="1600" dirty="0">
                        <a:latin typeface="Cambria"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pl-PL" sz="1600" kern="1200" baseline="0" dirty="0" smtClean="0">
                          <a:solidFill>
                            <a:schemeClr val="dk1"/>
                          </a:solidFill>
                          <a:latin typeface="Cambria" pitchFamily="18" charset="0"/>
                          <a:ea typeface="+mn-ea"/>
                          <a:cs typeface="+mn-cs"/>
                        </a:rPr>
                        <a:t>*</a:t>
                      </a:r>
                      <a:endParaRPr lang="pl-PL" sz="1600" dirty="0" smtClean="0">
                        <a:latin typeface="Cambria" pitchFamily="18" charset="0"/>
                      </a:endParaRPr>
                    </a:p>
                    <a:p>
                      <a:endParaRPr lang="pl-PL" dirty="0"/>
                    </a:p>
                  </a:txBody>
                  <a:tcPr/>
                </a:tc>
              </a:tr>
              <a:tr h="370840">
                <a:tc>
                  <a:txBody>
                    <a:bodyPr/>
                    <a:lstStyle/>
                    <a:p>
                      <a:r>
                        <a:rPr lang="pl-PL" sz="1600" dirty="0" smtClean="0">
                          <a:latin typeface="Cambria" pitchFamily="18" charset="0"/>
                        </a:rPr>
                        <a:t>5.</a:t>
                      </a:r>
                      <a:endParaRPr lang="pl-PL" sz="1600" dirty="0">
                        <a:latin typeface="Cambria" pitchFamily="18" charset="0"/>
                      </a:endParaRPr>
                    </a:p>
                  </a:txBody>
                  <a:tcPr/>
                </a:tc>
                <a:tc>
                  <a:txBody>
                    <a:bodyPr/>
                    <a:lstStyle/>
                    <a:p>
                      <a:r>
                        <a:rPr kumimoji="0" lang="pl-PL" sz="1600" kern="1200" baseline="0" dirty="0" smtClean="0">
                          <a:solidFill>
                            <a:schemeClr val="dk1"/>
                          </a:solidFill>
                          <a:latin typeface="Cambria" pitchFamily="18" charset="0"/>
                          <a:ea typeface="+mn-ea"/>
                          <a:cs typeface="+mn-cs"/>
                        </a:rPr>
                        <a:t>Waste and </a:t>
                      </a:r>
                      <a:r>
                        <a:rPr kumimoji="0" lang="pl-PL" sz="1600" kern="1200" baseline="0" dirty="0" err="1" smtClean="0">
                          <a:solidFill>
                            <a:schemeClr val="dk1"/>
                          </a:solidFill>
                          <a:latin typeface="Cambria" pitchFamily="18" charset="0"/>
                          <a:ea typeface="+mn-ea"/>
                          <a:cs typeface="+mn-cs"/>
                        </a:rPr>
                        <a:t>wastewater</a:t>
                      </a:r>
                      <a:r>
                        <a:rPr kumimoji="0" lang="pl-PL" sz="1600" kern="1200" baseline="0" dirty="0" smtClean="0">
                          <a:solidFill>
                            <a:schemeClr val="dk1"/>
                          </a:solidFill>
                          <a:latin typeface="Cambria" pitchFamily="18" charset="0"/>
                          <a:ea typeface="+mn-ea"/>
                          <a:cs typeface="+mn-cs"/>
                        </a:rPr>
                        <a:t> management</a:t>
                      </a:r>
                      <a:endParaRPr lang="pl-PL" sz="1600" dirty="0">
                        <a:latin typeface="Cambria" pitchFamily="18" charset="0"/>
                      </a:endParaRPr>
                    </a:p>
                  </a:txBody>
                  <a:tcPr/>
                </a:tc>
                <a:tc>
                  <a:txBody>
                    <a:bodyPr/>
                    <a:lstStyle/>
                    <a:p>
                      <a:endParaRPr lang="pl-PL" dirty="0"/>
                    </a:p>
                  </a:txBody>
                  <a:tcPr/>
                </a:tc>
              </a:tr>
              <a:tr h="370840">
                <a:tc>
                  <a:txBody>
                    <a:bodyPr/>
                    <a:lstStyle/>
                    <a:p>
                      <a:r>
                        <a:rPr lang="pl-PL" sz="1600" dirty="0" smtClean="0">
                          <a:latin typeface="Cambria" pitchFamily="18" charset="0"/>
                        </a:rPr>
                        <a:t>(a)</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recovery or disposal of hazardous waste</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Receiving 10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day</a:t>
                      </a:r>
                      <a:endParaRPr lang="pl-PL" sz="1600" dirty="0">
                        <a:latin typeface="Cambria" pitchFamily="18" charset="0"/>
                      </a:endParaRPr>
                    </a:p>
                  </a:txBody>
                  <a:tcPr/>
                </a:tc>
              </a:tr>
              <a:tr h="370840">
                <a:tc>
                  <a:txBody>
                    <a:bodyPr/>
                    <a:lstStyle/>
                    <a:p>
                      <a:r>
                        <a:rPr lang="pl-PL" sz="1600" dirty="0" smtClean="0">
                          <a:latin typeface="Cambria" pitchFamily="18" charset="0"/>
                        </a:rPr>
                        <a:t>(b)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incineration of non-hazardous waste in the</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scope of Directive 2000/76/EC of the European Parliament and</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of the Council of 4 December 2000 on the incineration of</a:t>
                      </a:r>
                      <a:r>
                        <a:rPr kumimoji="0" lang="pl-PL" sz="1600" kern="1200" baseline="0" dirty="0" smtClean="0">
                          <a:solidFill>
                            <a:schemeClr val="dk1"/>
                          </a:solidFill>
                          <a:latin typeface="Cambria" pitchFamily="18" charset="0"/>
                          <a:ea typeface="+mn-ea"/>
                          <a:cs typeface="+mn-cs"/>
                        </a:rPr>
                        <a:t> waste (2)</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capacity of 3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hour</a:t>
                      </a:r>
                      <a:endParaRPr lang="pl-PL" sz="1600" dirty="0">
                        <a:latin typeface="Cambria" pitchFamily="18" charset="0"/>
                      </a:endParaRPr>
                    </a:p>
                  </a:txBody>
                  <a:tcPr/>
                </a:tc>
              </a:tr>
              <a:tr h="370840">
                <a:tc>
                  <a:txBody>
                    <a:bodyPr/>
                    <a:lstStyle/>
                    <a:p>
                      <a:r>
                        <a:rPr lang="pl-PL" sz="1600" dirty="0" smtClean="0">
                          <a:latin typeface="Cambria" pitchFamily="18" charset="0"/>
                        </a:rPr>
                        <a:t>(c)</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disposal of non-hazardous waste</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capacity of 50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day</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323850" y="1484313"/>
          <a:ext cx="8496300" cy="5100320"/>
        </p:xfrm>
        <a:graphic>
          <a:graphicData uri="http://schemas.openxmlformats.org/drawingml/2006/table">
            <a:tbl>
              <a:tblPr firstRow="1" bandRow="1">
                <a:tableStyleId>{5C22544A-7EE6-4342-B048-85BDC9FD1C3A}</a:tableStyleId>
              </a:tblPr>
              <a:tblGrid>
                <a:gridCol w="863774"/>
                <a:gridCol w="4800426"/>
                <a:gridCol w="2832100"/>
              </a:tblGrid>
              <a:tr h="370840">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370840">
                <a:tc>
                  <a:txBody>
                    <a:bodyPr/>
                    <a:lstStyle/>
                    <a:p>
                      <a:r>
                        <a:rPr lang="pl-PL" sz="1600" dirty="0" smtClean="0">
                          <a:latin typeface="Cambria" pitchFamily="18" charset="0"/>
                        </a:rPr>
                        <a:t>(d)</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Landfills (excluding landfills of inert waste and landfills, which</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were definitely closed before 16.7.2001 or for which the</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after-care phase required by the competent authorities</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according to Article 13 of Council Directive 1999/31/EC of</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26 April 1999 on the landfill of waste (3) has expired)</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Receiving 10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day or with a total</a:t>
                      </a:r>
                    </a:p>
                    <a:p>
                      <a:r>
                        <a:rPr kumimoji="0" lang="en-US" sz="1600" kern="1200" baseline="0" dirty="0" smtClean="0">
                          <a:solidFill>
                            <a:schemeClr val="dk1"/>
                          </a:solidFill>
                          <a:latin typeface="Cambria" pitchFamily="18" charset="0"/>
                          <a:ea typeface="+mn-ea"/>
                          <a:cs typeface="+mn-cs"/>
                        </a:rPr>
                        <a:t>capacity of 25 000 </a:t>
                      </a:r>
                      <a:r>
                        <a:rPr kumimoji="0" lang="en-US" sz="1600" kern="1200" baseline="0" dirty="0" err="1" smtClean="0">
                          <a:solidFill>
                            <a:schemeClr val="dk1"/>
                          </a:solidFill>
                          <a:latin typeface="Cambria" pitchFamily="18" charset="0"/>
                          <a:ea typeface="+mn-ea"/>
                          <a:cs typeface="+mn-cs"/>
                        </a:rPr>
                        <a:t>tonnes</a:t>
                      </a:r>
                      <a:endParaRPr lang="pl-PL" sz="1600" dirty="0">
                        <a:latin typeface="Cambria" pitchFamily="18" charset="0"/>
                      </a:endParaRPr>
                    </a:p>
                  </a:txBody>
                  <a:tcPr/>
                </a:tc>
              </a:tr>
              <a:tr h="370840">
                <a:tc>
                  <a:txBody>
                    <a:bodyPr/>
                    <a:lstStyle/>
                    <a:p>
                      <a:r>
                        <a:rPr lang="pl-PL" sz="1600" dirty="0" smtClean="0">
                          <a:latin typeface="Cambria" pitchFamily="18" charset="0"/>
                        </a:rPr>
                        <a:t>(e)</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disposal or recycling of animal carcasses and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animal</a:t>
                      </a:r>
                      <a:r>
                        <a:rPr kumimoji="0" lang="pl-PL" sz="1600" kern="1200" baseline="0" dirty="0" smtClean="0">
                          <a:solidFill>
                            <a:schemeClr val="dk1"/>
                          </a:solidFill>
                          <a:latin typeface="Cambria" pitchFamily="18" charset="0"/>
                          <a:ea typeface="+mn-ea"/>
                          <a:cs typeface="+mn-cs"/>
                        </a:rPr>
                        <a:t> waste</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treatment capacity of 10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r h="370840">
                <a:tc>
                  <a:txBody>
                    <a:bodyPr/>
                    <a:lstStyle/>
                    <a:p>
                      <a:r>
                        <a:rPr lang="pl-PL" sz="1600" dirty="0" smtClean="0">
                          <a:latin typeface="Cambria" pitchFamily="18" charset="0"/>
                        </a:rPr>
                        <a:t>(f)</a:t>
                      </a:r>
                      <a:endParaRPr lang="pl-PL" sz="1600" dirty="0">
                        <a:latin typeface="Cambria" pitchFamily="18" charset="0"/>
                      </a:endParaRPr>
                    </a:p>
                  </a:txBody>
                  <a:tcPr/>
                </a:tc>
                <a:tc>
                  <a:txBody>
                    <a:bodyPr/>
                    <a:lstStyle/>
                    <a:p>
                      <a:r>
                        <a:rPr kumimoji="0" lang="pl-PL" sz="1600" kern="1200" baseline="0" dirty="0" smtClean="0">
                          <a:solidFill>
                            <a:schemeClr val="dk1"/>
                          </a:solidFill>
                          <a:latin typeface="Cambria" pitchFamily="18" charset="0"/>
                          <a:ea typeface="+mn-ea"/>
                          <a:cs typeface="+mn-cs"/>
                        </a:rPr>
                        <a:t>Urban </a:t>
                      </a:r>
                      <a:r>
                        <a:rPr kumimoji="0" lang="pl-PL" sz="1600" kern="1200" baseline="0" dirty="0" err="1" smtClean="0">
                          <a:solidFill>
                            <a:schemeClr val="dk1"/>
                          </a:solidFill>
                          <a:latin typeface="Cambria" pitchFamily="18" charset="0"/>
                          <a:ea typeface="+mn-ea"/>
                          <a:cs typeface="+mn-cs"/>
                        </a:rPr>
                        <a:t>waste-water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treatment</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plants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capacity of 100 000 population</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equivalents</a:t>
                      </a:r>
                      <a:endParaRPr lang="pl-PL" sz="1600" dirty="0">
                        <a:latin typeface="Cambria" pitchFamily="18" charset="0"/>
                      </a:endParaRPr>
                    </a:p>
                  </a:txBody>
                  <a:tcPr/>
                </a:tc>
              </a:tr>
              <a:tr h="370840">
                <a:tc>
                  <a:txBody>
                    <a:bodyPr/>
                    <a:lstStyle/>
                    <a:p>
                      <a:r>
                        <a:rPr lang="pl-PL" sz="1600" dirty="0" smtClean="0">
                          <a:latin typeface="Cambria" pitchFamily="18" charset="0"/>
                        </a:rPr>
                        <a:t>(g)</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Independently operated industrial waste-water treatment plants</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which serve one or more activities of this annex</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capacity of 10 000 m3 per day (4)</a:t>
                      </a:r>
                      <a:endParaRPr lang="pl-PL" sz="1600" dirty="0">
                        <a:latin typeface="Cambria" pitchFamily="18" charset="0"/>
                      </a:endParaRPr>
                    </a:p>
                  </a:txBody>
                  <a:tcPr/>
                </a:tc>
              </a:tr>
              <a:tr h="370840">
                <a:tc>
                  <a:txBody>
                    <a:bodyPr/>
                    <a:lstStyle/>
                    <a:p>
                      <a:r>
                        <a:rPr lang="en-US" sz="1600" baseline="0" dirty="0" smtClean="0">
                          <a:latin typeface="Cambria" pitchFamily="18" charset="0"/>
                        </a:rPr>
                        <a:t>6. </a:t>
                      </a:r>
                      <a:endParaRPr lang="pl-PL" sz="1600" dirty="0">
                        <a:latin typeface="Cambria" pitchFamily="18" charset="0"/>
                      </a:endParaRPr>
                    </a:p>
                  </a:txBody>
                  <a:tcPr/>
                </a:tc>
                <a:tc>
                  <a:txBody>
                    <a:bodyPr/>
                    <a:lstStyle/>
                    <a:p>
                      <a:r>
                        <a:rPr lang="en-US" sz="1600" baseline="0" dirty="0" smtClean="0">
                          <a:latin typeface="Cambria" pitchFamily="18" charset="0"/>
                        </a:rPr>
                        <a:t> Paper and wood production and processing</a:t>
                      </a:r>
                      <a:endParaRPr lang="pl-PL" sz="1600" dirty="0">
                        <a:latin typeface="Cambria" pitchFamily="18" charset="0"/>
                      </a:endParaRPr>
                    </a:p>
                  </a:txBody>
                  <a:tcPr/>
                </a:tc>
                <a:tc>
                  <a:txBody>
                    <a:bodyPr/>
                    <a:lstStyle/>
                    <a:p>
                      <a:endParaRPr lang="pl-PL" sz="1600" dirty="0">
                        <a:latin typeface="Cambria" pitchFamily="18" charset="0"/>
                      </a:endParaRPr>
                    </a:p>
                  </a:txBody>
                  <a:tcPr/>
                </a:tc>
              </a:tr>
              <a:tr h="370840">
                <a:tc>
                  <a:txBody>
                    <a:bodyPr/>
                    <a:lstStyle/>
                    <a:p>
                      <a:r>
                        <a:rPr lang="pl-PL" sz="1600" dirty="0" smtClean="0">
                          <a:latin typeface="Cambria" pitchFamily="18" charset="0"/>
                        </a:rPr>
                        <a:t>(a)</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Industrial plants for the production of pulp from timber or</a:t>
                      </a:r>
                    </a:p>
                    <a:p>
                      <a:r>
                        <a:rPr kumimoji="0" lang="pl-PL" sz="1600" kern="1200" baseline="0" dirty="0" err="1" smtClean="0">
                          <a:solidFill>
                            <a:schemeClr val="dk1"/>
                          </a:solidFill>
                          <a:latin typeface="Cambria" pitchFamily="18" charset="0"/>
                          <a:ea typeface="+mn-ea"/>
                          <a:cs typeface="+mn-cs"/>
                        </a:rPr>
                        <a:t>similar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fibrous</a:t>
                      </a:r>
                      <a:r>
                        <a:rPr kumimoji="0" lang="pl-PL" sz="1600" kern="1200" baseline="0" dirty="0" smtClean="0">
                          <a:solidFill>
                            <a:schemeClr val="dk1"/>
                          </a:solidFill>
                          <a:latin typeface="Cambria" pitchFamily="18" charset="0"/>
                          <a:ea typeface="+mn-ea"/>
                          <a:cs typeface="+mn-cs"/>
                        </a:rPr>
                        <a:t> materials</a:t>
                      </a:r>
                      <a:endParaRPr lang="pl-PL" sz="1600" dirty="0">
                        <a:latin typeface="Cambria" pitchFamily="18" charset="0"/>
                      </a:endParaRPr>
                    </a:p>
                  </a:txBody>
                  <a:tcPr/>
                </a:tc>
                <a:tc>
                  <a:txBody>
                    <a:bodyPr/>
                    <a:lstStyle/>
                    <a:p>
                      <a:pPr algn="ctr"/>
                      <a:r>
                        <a:rPr kumimoji="0" lang="pl-PL" sz="1600" kern="1200" baseline="0" dirty="0" smtClean="0">
                          <a:solidFill>
                            <a:schemeClr val="dk1"/>
                          </a:solidFill>
                          <a:latin typeface="Cambria" pitchFamily="18" charset="0"/>
                          <a:ea typeface="+mn-ea"/>
                          <a:cs typeface="+mn-cs"/>
                        </a:rPr>
                        <a:t>*</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323850" y="1412875"/>
          <a:ext cx="8496300" cy="4277360"/>
        </p:xfrm>
        <a:graphic>
          <a:graphicData uri="http://schemas.openxmlformats.org/drawingml/2006/table">
            <a:tbl>
              <a:tblPr firstRow="1" bandRow="1">
                <a:tableStyleId>{5C22544A-7EE6-4342-B048-85BDC9FD1C3A}</a:tableStyleId>
              </a:tblPr>
              <a:tblGrid>
                <a:gridCol w="791766"/>
                <a:gridCol w="4872434"/>
                <a:gridCol w="2832100"/>
              </a:tblGrid>
              <a:tr h="370840">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370840">
                <a:tc>
                  <a:txBody>
                    <a:bodyPr/>
                    <a:lstStyle/>
                    <a:p>
                      <a:r>
                        <a:rPr lang="pl-PL" sz="1600" dirty="0" smtClean="0">
                          <a:latin typeface="Cambria" pitchFamily="18" charset="0"/>
                        </a:rPr>
                        <a:t>(b)</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Industrial plants for the production of paper and board and</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other primary wood products (such as chipboard, </a:t>
                      </a:r>
                      <a:r>
                        <a:rPr kumimoji="0" lang="en-US" sz="1600" kern="1200" baseline="0" dirty="0" err="1" smtClean="0">
                          <a:solidFill>
                            <a:schemeClr val="dk1"/>
                          </a:solidFill>
                          <a:latin typeface="Cambria" pitchFamily="18" charset="0"/>
                          <a:ea typeface="+mn-ea"/>
                          <a:cs typeface="+mn-cs"/>
                        </a:rPr>
                        <a:t>fibreboard</a:t>
                      </a:r>
                      <a:r>
                        <a:rPr kumimoji="0" lang="pl-PL" sz="1600" kern="1200" baseline="0" dirty="0" smtClean="0">
                          <a:solidFill>
                            <a:schemeClr val="dk1"/>
                          </a:solidFill>
                          <a:latin typeface="Cambria" pitchFamily="18" charset="0"/>
                          <a:ea typeface="+mn-ea"/>
                          <a:cs typeface="+mn-cs"/>
                        </a:rPr>
                        <a:t> and </a:t>
                      </a:r>
                      <a:r>
                        <a:rPr kumimoji="0" lang="pl-PL" sz="1600" kern="1200" baseline="0" dirty="0" err="1" smtClean="0">
                          <a:solidFill>
                            <a:schemeClr val="dk1"/>
                          </a:solidFill>
                          <a:latin typeface="Cambria" pitchFamily="18" charset="0"/>
                          <a:ea typeface="+mn-ea"/>
                          <a:cs typeface="+mn-cs"/>
                        </a:rPr>
                        <a:t>plywood</a:t>
                      </a:r>
                      <a:r>
                        <a:rPr kumimoji="0" lang="pl-PL" sz="1600" kern="1200" baseline="0" dirty="0" smtClean="0">
                          <a:solidFill>
                            <a:schemeClr val="dk1"/>
                          </a:solidFill>
                          <a:latin typeface="Cambria" pitchFamily="18" charset="0"/>
                          <a:ea typeface="+mn-ea"/>
                          <a:cs typeface="+mn-cs"/>
                        </a:rPr>
                        <a:t>)</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production capacity of 20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r h="370840">
                <a:tc>
                  <a:txBody>
                    <a:bodyPr/>
                    <a:lstStyle/>
                    <a:p>
                      <a:r>
                        <a:rPr lang="pl-PL" sz="1600" dirty="0" smtClean="0">
                          <a:latin typeface="Cambria" pitchFamily="18" charset="0"/>
                        </a:rPr>
                        <a:t>(c)</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Industrial plants for the preservation of wood and wood</a:t>
                      </a:r>
                      <a:r>
                        <a:rPr kumimoji="0" lang="pl-PL" sz="1600" kern="1200" baseline="0" dirty="0" smtClean="0">
                          <a:solidFill>
                            <a:schemeClr val="dk1"/>
                          </a:solidFill>
                          <a:latin typeface="Cambria" pitchFamily="18" charset="0"/>
                          <a:ea typeface="+mn-ea"/>
                          <a:cs typeface="+mn-cs"/>
                        </a:rPr>
                        <a:t> products </a:t>
                      </a:r>
                      <a:r>
                        <a:rPr kumimoji="0" lang="pl-PL" sz="1600" kern="1200" baseline="0" dirty="0" err="1" smtClean="0">
                          <a:solidFill>
                            <a:schemeClr val="dk1"/>
                          </a:solidFill>
                          <a:latin typeface="Cambria" pitchFamily="18" charset="0"/>
                          <a:ea typeface="+mn-ea"/>
                          <a:cs typeface="+mn-cs"/>
                        </a:rPr>
                        <a:t>with</a:t>
                      </a:r>
                      <a:r>
                        <a:rPr kumimoji="0" lang="pl-PL" sz="1600" kern="1200" baseline="0" dirty="0" smtClean="0">
                          <a:solidFill>
                            <a:schemeClr val="dk1"/>
                          </a:solidFill>
                          <a:latin typeface="Cambria" pitchFamily="18" charset="0"/>
                          <a:ea typeface="+mn-ea"/>
                          <a:cs typeface="+mn-cs"/>
                        </a:rPr>
                        <a:t> chemicals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production capacity of 50 m3 per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r h="370840">
                <a:tc>
                  <a:txBody>
                    <a:bodyPr/>
                    <a:lstStyle/>
                    <a:p>
                      <a:r>
                        <a:rPr lang="pl-PL" sz="1600" dirty="0" smtClean="0">
                          <a:latin typeface="Cambria" pitchFamily="18" charset="0"/>
                        </a:rPr>
                        <a:t>7.</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Intensive livestock production and aquaculture</a:t>
                      </a:r>
                      <a:endParaRPr lang="pl-PL" sz="1600" dirty="0">
                        <a:latin typeface="Cambria" pitchFamily="18" charset="0"/>
                      </a:endParaRPr>
                    </a:p>
                  </a:txBody>
                  <a:tcPr/>
                </a:tc>
                <a:tc>
                  <a:txBody>
                    <a:bodyPr/>
                    <a:lstStyle/>
                    <a:p>
                      <a:endParaRPr lang="pl-PL"/>
                    </a:p>
                  </a:txBody>
                  <a:tcPr/>
                </a:tc>
              </a:tr>
              <a:tr h="370840">
                <a:tc>
                  <a:txBody>
                    <a:bodyPr/>
                    <a:lstStyle/>
                    <a:p>
                      <a:r>
                        <a:rPr lang="pl-PL" sz="1600" dirty="0" smtClean="0">
                          <a:latin typeface="Cambria" pitchFamily="18" charset="0"/>
                        </a:rPr>
                        <a:t>(a)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intensive rearing of poultry or</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pigs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a:t>
                      </a:r>
                      <a:r>
                        <a:rPr kumimoji="0" lang="en-US" sz="1600" kern="1200" baseline="0" dirty="0" err="1" smtClean="0">
                          <a:solidFill>
                            <a:schemeClr val="dk1"/>
                          </a:solidFill>
                          <a:latin typeface="Cambria" pitchFamily="18" charset="0"/>
                          <a:ea typeface="+mn-ea"/>
                          <a:cs typeface="+mn-cs"/>
                        </a:rPr>
                        <a:t>i</a:t>
                      </a:r>
                      <a:r>
                        <a:rPr kumimoji="0" lang="en-US" sz="1600" kern="1200" baseline="0" dirty="0" smtClean="0">
                          <a:solidFill>
                            <a:schemeClr val="dk1"/>
                          </a:solidFill>
                          <a:latin typeface="Cambria" pitchFamily="18" charset="0"/>
                          <a:ea typeface="+mn-ea"/>
                          <a:cs typeface="+mn-cs"/>
                        </a:rPr>
                        <a:t>) With 40 000 places for poultry</a:t>
                      </a:r>
                    </a:p>
                    <a:p>
                      <a:r>
                        <a:rPr kumimoji="0" lang="en-US" sz="1600" kern="1200" baseline="0" dirty="0" smtClean="0">
                          <a:solidFill>
                            <a:schemeClr val="dk1"/>
                          </a:solidFill>
                          <a:latin typeface="Cambria" pitchFamily="18" charset="0"/>
                          <a:ea typeface="+mn-ea"/>
                          <a:cs typeface="+mn-cs"/>
                        </a:rPr>
                        <a:t>(ii) With 2 000 places for production pigs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over</a:t>
                      </a:r>
                      <a:r>
                        <a:rPr kumimoji="0" lang="pl-PL" sz="1600" kern="1200" baseline="0" dirty="0" smtClean="0">
                          <a:solidFill>
                            <a:schemeClr val="dk1"/>
                          </a:solidFill>
                          <a:latin typeface="Cambria" pitchFamily="18" charset="0"/>
                          <a:ea typeface="+mn-ea"/>
                          <a:cs typeface="+mn-cs"/>
                        </a:rPr>
                        <a:t> 30 kg)</a:t>
                      </a:r>
                    </a:p>
                    <a:p>
                      <a:r>
                        <a:rPr kumimoji="0" lang="en-US" sz="1600" kern="1200" baseline="0" dirty="0" smtClean="0">
                          <a:solidFill>
                            <a:schemeClr val="dk1"/>
                          </a:solidFill>
                          <a:latin typeface="Cambria" pitchFamily="18" charset="0"/>
                          <a:ea typeface="+mn-ea"/>
                          <a:cs typeface="+mn-cs"/>
                        </a:rPr>
                        <a:t>(iii) With 750 places for sows</a:t>
                      </a:r>
                      <a:endParaRPr lang="pl-PL" sz="1600" dirty="0">
                        <a:latin typeface="Cambria" pitchFamily="18" charset="0"/>
                      </a:endParaRPr>
                    </a:p>
                  </a:txBody>
                  <a:tcPr/>
                </a:tc>
              </a:tr>
              <a:tr h="370840">
                <a:tc>
                  <a:txBody>
                    <a:bodyPr/>
                    <a:lstStyle/>
                    <a:p>
                      <a:r>
                        <a:rPr lang="pl-PL" sz="1600" dirty="0" smtClean="0">
                          <a:latin typeface="Cambria" pitchFamily="18" charset="0"/>
                        </a:rPr>
                        <a:t>(b)</a:t>
                      </a:r>
                      <a:endParaRPr lang="pl-PL" sz="1600" dirty="0">
                        <a:latin typeface="Cambria" pitchFamily="18" charset="0"/>
                      </a:endParaRPr>
                    </a:p>
                  </a:txBody>
                  <a:tcPr/>
                </a:tc>
                <a:tc>
                  <a:txBody>
                    <a:bodyPr/>
                    <a:lstStyle/>
                    <a:p>
                      <a:r>
                        <a:rPr kumimoji="0" lang="pl-PL" sz="1600" kern="1200" baseline="0" dirty="0" err="1" smtClean="0">
                          <a:solidFill>
                            <a:schemeClr val="dk1"/>
                          </a:solidFill>
                          <a:latin typeface="Cambria" pitchFamily="18" charset="0"/>
                          <a:ea typeface="+mn-ea"/>
                          <a:cs typeface="+mn-cs"/>
                        </a:rPr>
                        <a:t>Intensive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aquaculture</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production capacity of 1 000 </a:t>
                      </a:r>
                      <a:r>
                        <a:rPr kumimoji="0" lang="en-US" sz="1600" kern="1200" baseline="0" dirty="0" err="1" smtClean="0">
                          <a:solidFill>
                            <a:schemeClr val="dk1"/>
                          </a:solidFill>
                          <a:latin typeface="Cambria" pitchFamily="18" charset="0"/>
                          <a:ea typeface="+mn-ea"/>
                          <a:cs typeface="+mn-cs"/>
                        </a:rPr>
                        <a:t>tonnes</a:t>
                      </a:r>
                      <a:endParaRPr kumimoji="0" lang="en-US"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of fish or shellfish per</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 year</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323850" y="1412875"/>
          <a:ext cx="8496300" cy="5125720"/>
        </p:xfrm>
        <a:graphic>
          <a:graphicData uri="http://schemas.openxmlformats.org/drawingml/2006/table">
            <a:tbl>
              <a:tblPr firstRow="1" bandRow="1">
                <a:tableStyleId>{5C22544A-7EE6-4342-B048-85BDC9FD1C3A}</a:tableStyleId>
              </a:tblPr>
              <a:tblGrid>
                <a:gridCol w="647750"/>
                <a:gridCol w="5016450"/>
                <a:gridCol w="2832100"/>
              </a:tblGrid>
              <a:tr h="370840">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370840">
                <a:tc>
                  <a:txBody>
                    <a:bodyPr/>
                    <a:lstStyle/>
                    <a:p>
                      <a:r>
                        <a:rPr lang="pl-PL" sz="1600" dirty="0" smtClean="0">
                          <a:latin typeface="Cambria" pitchFamily="18" charset="0"/>
                        </a:rPr>
                        <a:t>8.</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Animal and vegetable products from the food and beverage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sector</a:t>
                      </a:r>
                      <a:endParaRPr lang="pl-PL" sz="1600" dirty="0">
                        <a:latin typeface="Cambria" pitchFamily="18" charset="0"/>
                      </a:endParaRPr>
                    </a:p>
                  </a:txBody>
                  <a:tcPr/>
                </a:tc>
                <a:tc>
                  <a:txBody>
                    <a:bodyPr/>
                    <a:lstStyle/>
                    <a:p>
                      <a:endParaRPr lang="pl-PL" sz="1600" dirty="0">
                        <a:latin typeface="Cambria" pitchFamily="18" charset="0"/>
                      </a:endParaRPr>
                    </a:p>
                  </a:txBody>
                  <a:tcPr/>
                </a:tc>
              </a:tr>
              <a:tr h="370840">
                <a:tc>
                  <a:txBody>
                    <a:bodyPr/>
                    <a:lstStyle/>
                    <a:p>
                      <a:r>
                        <a:rPr lang="pl-PL" sz="1600" dirty="0" smtClean="0">
                          <a:latin typeface="Cambria" pitchFamily="18" charset="0"/>
                        </a:rPr>
                        <a:t>(a)</a:t>
                      </a:r>
                      <a:r>
                        <a:rPr lang="pl-PL" sz="1600" baseline="0" dirty="0" smtClean="0">
                          <a:latin typeface="Cambria" pitchFamily="18" charset="0"/>
                        </a:rPr>
                        <a:t> </a:t>
                      </a:r>
                      <a:endParaRPr lang="pl-PL" sz="1600" dirty="0">
                        <a:latin typeface="Cambria" pitchFamily="18" charset="0"/>
                      </a:endParaRPr>
                    </a:p>
                  </a:txBody>
                  <a:tcPr/>
                </a:tc>
                <a:tc>
                  <a:txBody>
                    <a:bodyPr/>
                    <a:lstStyle/>
                    <a:p>
                      <a:r>
                        <a:rPr kumimoji="0" lang="pl-PL" sz="1600" kern="1200" baseline="0" dirty="0" err="1" smtClean="0">
                          <a:solidFill>
                            <a:schemeClr val="dk1"/>
                          </a:solidFill>
                          <a:latin typeface="Cambria" pitchFamily="18" charset="0"/>
                          <a:ea typeface="+mn-ea"/>
                          <a:cs typeface="+mn-cs"/>
                        </a:rPr>
                        <a:t>Slaughterhouses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carcass production capacity of</a:t>
                      </a:r>
                      <a:r>
                        <a:rPr kumimoji="0" lang="pl-PL" sz="1600" kern="1200" baseline="0" dirty="0" smtClean="0">
                          <a:solidFill>
                            <a:schemeClr val="dk1"/>
                          </a:solidFill>
                          <a:latin typeface="Cambria" pitchFamily="18" charset="0"/>
                          <a:ea typeface="+mn-ea"/>
                          <a:cs typeface="+mn-cs"/>
                        </a:rPr>
                        <a:t> 50 </a:t>
                      </a:r>
                      <a:r>
                        <a:rPr kumimoji="0" lang="pl-PL" sz="1600" kern="1200" baseline="0" dirty="0" err="1" smtClean="0">
                          <a:solidFill>
                            <a:schemeClr val="dk1"/>
                          </a:solidFill>
                          <a:latin typeface="Cambria" pitchFamily="18" charset="0"/>
                          <a:ea typeface="+mn-ea"/>
                          <a:cs typeface="+mn-cs"/>
                        </a:rPr>
                        <a:t>tonnes</a:t>
                      </a:r>
                      <a:r>
                        <a:rPr kumimoji="0" lang="pl-PL" sz="1600" kern="1200" baseline="0" dirty="0" smtClean="0">
                          <a:solidFill>
                            <a:schemeClr val="dk1"/>
                          </a:solidFill>
                          <a:latin typeface="Cambria" pitchFamily="18" charset="0"/>
                          <a:ea typeface="+mn-ea"/>
                          <a:cs typeface="+mn-cs"/>
                        </a:rPr>
                        <a:t> per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r h="370840">
                <a:tc>
                  <a:txBody>
                    <a:bodyPr/>
                    <a:lstStyle/>
                    <a:p>
                      <a:r>
                        <a:rPr lang="pl-PL" sz="1600" dirty="0" smtClean="0">
                          <a:latin typeface="Cambria" pitchFamily="18" charset="0"/>
                        </a:rPr>
                        <a:t>(b)</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Treatment and processing intended for the production of food</a:t>
                      </a:r>
                      <a:r>
                        <a:rPr kumimoji="0" lang="pl-PL" sz="1600" kern="1200" baseline="0" dirty="0" smtClean="0">
                          <a:solidFill>
                            <a:schemeClr val="dk1"/>
                          </a:solidFill>
                          <a:latin typeface="Cambria" pitchFamily="18" charset="0"/>
                          <a:ea typeface="+mn-ea"/>
                          <a:cs typeface="+mn-cs"/>
                        </a:rPr>
                        <a:t> and </a:t>
                      </a:r>
                      <a:r>
                        <a:rPr kumimoji="0" lang="pl-PL" sz="1600" kern="1200" baseline="0" dirty="0" err="1" smtClean="0">
                          <a:solidFill>
                            <a:schemeClr val="dk1"/>
                          </a:solidFill>
                          <a:latin typeface="Cambria" pitchFamily="18" charset="0"/>
                          <a:ea typeface="+mn-ea"/>
                          <a:cs typeface="+mn-cs"/>
                        </a:rPr>
                        <a:t>beverage</a:t>
                      </a:r>
                      <a:r>
                        <a:rPr kumimoji="0" lang="pl-PL" sz="1600" kern="1200" baseline="0" dirty="0" smtClean="0">
                          <a:solidFill>
                            <a:schemeClr val="dk1"/>
                          </a:solidFill>
                          <a:latin typeface="Cambria" pitchFamily="18" charset="0"/>
                          <a:ea typeface="+mn-ea"/>
                          <a:cs typeface="+mn-cs"/>
                        </a:rPr>
                        <a:t> products </a:t>
                      </a:r>
                      <a:r>
                        <a:rPr kumimoji="0" lang="pl-PL" sz="1600" kern="1200" baseline="0" dirty="0" err="1" smtClean="0">
                          <a:solidFill>
                            <a:schemeClr val="dk1"/>
                          </a:solidFill>
                          <a:latin typeface="Cambria" pitchFamily="18" charset="0"/>
                          <a:ea typeface="+mn-ea"/>
                          <a:cs typeface="+mn-cs"/>
                        </a:rPr>
                        <a:t>from</a:t>
                      </a:r>
                      <a:r>
                        <a:rPr kumimoji="0" lang="pl-PL" sz="1600" kern="1200" baseline="0" dirty="0" smtClean="0">
                          <a:solidFill>
                            <a:schemeClr val="dk1"/>
                          </a:solidFill>
                          <a:latin typeface="Cambria" pitchFamily="18" charset="0"/>
                          <a:ea typeface="+mn-ea"/>
                          <a:cs typeface="+mn-cs"/>
                        </a:rPr>
                        <a:t>:</a:t>
                      </a:r>
                    </a:p>
                    <a:p>
                      <a:pPr marL="400050" indent="-400050">
                        <a:buAutoNum type="romanLcParenBoth"/>
                      </a:pPr>
                      <a:r>
                        <a:rPr kumimoji="0" lang="en-US" sz="1600" kern="1200" baseline="0" dirty="0" smtClean="0">
                          <a:solidFill>
                            <a:schemeClr val="dk1"/>
                          </a:solidFill>
                          <a:latin typeface="Cambria" pitchFamily="18" charset="0"/>
                          <a:ea typeface="+mn-ea"/>
                          <a:cs typeface="+mn-cs"/>
                        </a:rPr>
                        <a:t>Animal raw materials (other than milk)</a:t>
                      </a: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Vegetable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raw</a:t>
                      </a:r>
                      <a:r>
                        <a:rPr kumimoji="0" lang="pl-PL" sz="1600" kern="1200" baseline="0" dirty="0" smtClean="0">
                          <a:solidFill>
                            <a:schemeClr val="dk1"/>
                          </a:solidFill>
                          <a:latin typeface="Cambria" pitchFamily="18" charset="0"/>
                          <a:ea typeface="+mn-ea"/>
                          <a:cs typeface="+mn-cs"/>
                        </a:rPr>
                        <a:t> materials</a:t>
                      </a:r>
                      <a:endParaRPr lang="pl-PL" sz="1600" dirty="0">
                        <a:latin typeface="Cambria" pitchFamily="18" charset="0"/>
                      </a:endParaRPr>
                    </a:p>
                  </a:txBody>
                  <a:tcPr/>
                </a:tc>
                <a:tc>
                  <a:txBody>
                    <a:bodyPr/>
                    <a:lstStyle/>
                    <a:p>
                      <a:endParaRPr kumimoji="0" lang="pl-PL" sz="1600" kern="1200" baseline="0" dirty="0" smtClean="0">
                        <a:solidFill>
                          <a:schemeClr val="dk1"/>
                        </a:solidFill>
                        <a:latin typeface="Cambria" pitchFamily="18" charset="0"/>
                        <a:ea typeface="+mn-ea"/>
                        <a:cs typeface="+mn-cs"/>
                      </a:endParaRPr>
                    </a:p>
                    <a:p>
                      <a:endParaRPr kumimoji="0" lang="pl-PL"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With a finished product production capacity</a:t>
                      </a:r>
                    </a:p>
                    <a:p>
                      <a:r>
                        <a:rPr kumimoji="0" lang="en-US" sz="1600" kern="1200" baseline="0" dirty="0" smtClean="0">
                          <a:solidFill>
                            <a:schemeClr val="dk1"/>
                          </a:solidFill>
                          <a:latin typeface="Cambria" pitchFamily="18" charset="0"/>
                          <a:ea typeface="+mn-ea"/>
                          <a:cs typeface="+mn-cs"/>
                        </a:rPr>
                        <a:t>of 75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day</a:t>
                      </a:r>
                      <a:endParaRPr kumimoji="0" lang="pl-PL"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With a finished product production capacity</a:t>
                      </a:r>
                    </a:p>
                    <a:p>
                      <a:r>
                        <a:rPr kumimoji="0" lang="en-US" sz="1600" kern="1200" baseline="0" dirty="0" smtClean="0">
                          <a:solidFill>
                            <a:schemeClr val="dk1"/>
                          </a:solidFill>
                          <a:latin typeface="Cambria" pitchFamily="18" charset="0"/>
                          <a:ea typeface="+mn-ea"/>
                          <a:cs typeface="+mn-cs"/>
                        </a:rPr>
                        <a:t>of 300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day (average value on</a:t>
                      </a:r>
                    </a:p>
                    <a:p>
                      <a:r>
                        <a:rPr kumimoji="0" lang="pl-PL" sz="1600" kern="1200" baseline="0" dirty="0" smtClean="0">
                          <a:solidFill>
                            <a:schemeClr val="dk1"/>
                          </a:solidFill>
                          <a:latin typeface="Cambria" pitchFamily="18" charset="0"/>
                          <a:ea typeface="+mn-ea"/>
                          <a:cs typeface="+mn-cs"/>
                        </a:rPr>
                        <a:t>a </a:t>
                      </a:r>
                      <a:r>
                        <a:rPr kumimoji="0" lang="pl-PL" sz="1600" kern="1200" baseline="0" dirty="0" err="1" smtClean="0">
                          <a:solidFill>
                            <a:schemeClr val="dk1"/>
                          </a:solidFill>
                          <a:latin typeface="Cambria" pitchFamily="18" charset="0"/>
                          <a:ea typeface="+mn-ea"/>
                          <a:cs typeface="+mn-cs"/>
                        </a:rPr>
                        <a:t>quarterly</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basis</a:t>
                      </a:r>
                      <a:r>
                        <a:rPr kumimoji="0" lang="pl-PL" sz="1600" kern="1200" baseline="0" dirty="0" smtClean="0">
                          <a:solidFill>
                            <a:schemeClr val="dk1"/>
                          </a:solidFill>
                          <a:latin typeface="Cambria" pitchFamily="18" charset="0"/>
                          <a:ea typeface="+mn-ea"/>
                          <a:cs typeface="+mn-cs"/>
                        </a:rPr>
                        <a:t>)</a:t>
                      </a:r>
                      <a:endParaRPr lang="pl-PL" sz="1600" dirty="0">
                        <a:latin typeface="Cambria" pitchFamily="18" charset="0"/>
                      </a:endParaRPr>
                    </a:p>
                  </a:txBody>
                  <a:tcPr/>
                </a:tc>
              </a:tr>
              <a:tr h="370840">
                <a:tc>
                  <a:txBody>
                    <a:bodyPr/>
                    <a:lstStyle/>
                    <a:p>
                      <a:r>
                        <a:rPr lang="pl-PL" sz="1600" dirty="0" smtClean="0">
                          <a:latin typeface="Cambria" pitchFamily="18" charset="0"/>
                        </a:rPr>
                        <a:t>(c)</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Treatment and processing of milk</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capacity to receive 200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of</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milk per day</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(average value on an annual</a:t>
                      </a:r>
                    </a:p>
                    <a:p>
                      <a:r>
                        <a:rPr kumimoji="0" lang="pl-PL" sz="1600" kern="1200" baseline="0" dirty="0" err="1" smtClean="0">
                          <a:solidFill>
                            <a:schemeClr val="dk1"/>
                          </a:solidFill>
                          <a:latin typeface="Cambria" pitchFamily="18" charset="0"/>
                          <a:ea typeface="+mn-ea"/>
                          <a:cs typeface="+mn-cs"/>
                        </a:rPr>
                        <a:t>basis</a:t>
                      </a:r>
                      <a:r>
                        <a:rPr kumimoji="0" lang="pl-PL" sz="1600" kern="1200" baseline="0" dirty="0" smtClean="0">
                          <a:solidFill>
                            <a:schemeClr val="dk1"/>
                          </a:solidFill>
                          <a:latin typeface="Cambria" pitchFamily="18" charset="0"/>
                          <a:ea typeface="+mn-ea"/>
                          <a:cs typeface="+mn-cs"/>
                        </a:rPr>
                        <a:t>)</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467544" y="1412776"/>
          <a:ext cx="8229600" cy="5100320"/>
        </p:xfrm>
        <a:graphic>
          <a:graphicData uri="http://schemas.openxmlformats.org/drawingml/2006/table">
            <a:tbl>
              <a:tblPr firstRow="1" bandRow="1">
                <a:tableStyleId>{5C22544A-7EE6-4342-B048-85BDC9FD1C3A}</a:tableStyleId>
              </a:tblPr>
              <a:tblGrid>
                <a:gridCol w="946448"/>
                <a:gridCol w="4539952"/>
                <a:gridCol w="2743200"/>
              </a:tblGrid>
              <a:tr h="370840">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370840">
                <a:tc>
                  <a:txBody>
                    <a:bodyPr/>
                    <a:lstStyle/>
                    <a:p>
                      <a:r>
                        <a:rPr lang="pl-PL" sz="1600" dirty="0" smtClean="0">
                          <a:latin typeface="Cambria" pitchFamily="18" charset="0"/>
                        </a:rPr>
                        <a:t>9.</a:t>
                      </a:r>
                      <a:endParaRPr lang="pl-PL" sz="1600" dirty="0">
                        <a:latin typeface="Cambria" pitchFamily="18" charset="0"/>
                      </a:endParaRPr>
                    </a:p>
                  </a:txBody>
                  <a:tcPr/>
                </a:tc>
                <a:tc>
                  <a:txBody>
                    <a:bodyPr/>
                    <a:lstStyle/>
                    <a:p>
                      <a:r>
                        <a:rPr kumimoji="0" lang="pl-PL" sz="1600" kern="1200" baseline="0" dirty="0" err="1" smtClean="0">
                          <a:solidFill>
                            <a:schemeClr val="dk1"/>
                          </a:solidFill>
                          <a:latin typeface="Cambria" pitchFamily="18" charset="0"/>
                          <a:ea typeface="+mn-ea"/>
                          <a:cs typeface="+mn-cs"/>
                        </a:rPr>
                        <a:t>Other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activities</a:t>
                      </a:r>
                      <a:endParaRPr lang="pl-PL" sz="1600" dirty="0">
                        <a:latin typeface="Cambria" pitchFamily="18" charset="0"/>
                      </a:endParaRPr>
                    </a:p>
                  </a:txBody>
                  <a:tcPr/>
                </a:tc>
                <a:tc>
                  <a:txBody>
                    <a:bodyPr/>
                    <a:lstStyle/>
                    <a:p>
                      <a:endParaRPr lang="pl-PL" sz="1600">
                        <a:latin typeface="Cambria" pitchFamily="18" charset="0"/>
                      </a:endParaRPr>
                    </a:p>
                  </a:txBody>
                  <a:tcPr/>
                </a:tc>
              </a:tr>
              <a:tr h="370840">
                <a:tc>
                  <a:txBody>
                    <a:bodyPr/>
                    <a:lstStyle/>
                    <a:p>
                      <a:r>
                        <a:rPr lang="pl-PL" sz="1600" dirty="0" smtClean="0">
                          <a:latin typeface="Cambria" pitchFamily="18" charset="0"/>
                        </a:rPr>
                        <a:t>(a)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Plants for the pre-treatment (operations such as washing,</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bleaching, </a:t>
                      </a:r>
                      <a:r>
                        <a:rPr kumimoji="0" lang="en-US" sz="1600" kern="1200" baseline="0" dirty="0" err="1" smtClean="0">
                          <a:solidFill>
                            <a:schemeClr val="dk1"/>
                          </a:solidFill>
                          <a:latin typeface="Cambria" pitchFamily="18" charset="0"/>
                          <a:ea typeface="+mn-ea"/>
                          <a:cs typeface="+mn-cs"/>
                        </a:rPr>
                        <a:t>mercerisation</a:t>
                      </a:r>
                      <a:r>
                        <a:rPr kumimoji="0" lang="en-US" sz="1600" kern="1200" baseline="0" dirty="0" smtClean="0">
                          <a:solidFill>
                            <a:schemeClr val="dk1"/>
                          </a:solidFill>
                          <a:latin typeface="Cambria" pitchFamily="18" charset="0"/>
                          <a:ea typeface="+mn-ea"/>
                          <a:cs typeface="+mn-cs"/>
                        </a:rPr>
                        <a:t>) or dyeing of </a:t>
                      </a:r>
                      <a:r>
                        <a:rPr kumimoji="0" lang="en-US" sz="1600" kern="1200" baseline="0" dirty="0" err="1" smtClean="0">
                          <a:solidFill>
                            <a:schemeClr val="dk1"/>
                          </a:solidFill>
                          <a:latin typeface="Cambria" pitchFamily="18" charset="0"/>
                          <a:ea typeface="+mn-ea"/>
                          <a:cs typeface="+mn-cs"/>
                        </a:rPr>
                        <a:t>fibres</a:t>
                      </a:r>
                      <a:r>
                        <a:rPr kumimoji="0" lang="en-US" sz="1600" kern="1200" baseline="0" dirty="0" smtClean="0">
                          <a:solidFill>
                            <a:schemeClr val="dk1"/>
                          </a:solidFill>
                          <a:latin typeface="Cambria" pitchFamily="18" charset="0"/>
                          <a:ea typeface="+mn-ea"/>
                          <a:cs typeface="+mn-cs"/>
                        </a:rPr>
                        <a:t> or textiles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treatment capacity of 10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r h="370840">
                <a:tc>
                  <a:txBody>
                    <a:bodyPr/>
                    <a:lstStyle/>
                    <a:p>
                      <a:r>
                        <a:rPr lang="pl-PL" sz="1600" dirty="0" smtClean="0">
                          <a:latin typeface="Cambria" pitchFamily="18" charset="0"/>
                        </a:rPr>
                        <a:t>(b)</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Plants for the tanning of hides and skins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treatment capacity of 12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of</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finished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product</a:t>
                      </a:r>
                      <a:r>
                        <a:rPr kumimoji="0" lang="pl-PL" sz="1600" kern="1200" baseline="0" dirty="0" smtClean="0">
                          <a:solidFill>
                            <a:schemeClr val="dk1"/>
                          </a:solidFill>
                          <a:latin typeface="Cambria" pitchFamily="18" charset="0"/>
                          <a:ea typeface="+mn-ea"/>
                          <a:cs typeface="+mn-cs"/>
                        </a:rPr>
                        <a:t> per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r h="370840">
                <a:tc>
                  <a:txBody>
                    <a:bodyPr/>
                    <a:lstStyle/>
                    <a:p>
                      <a:r>
                        <a:rPr lang="pl-PL" sz="1600" dirty="0" smtClean="0">
                          <a:latin typeface="Cambria" pitchFamily="18" charset="0"/>
                        </a:rPr>
                        <a:t>(c)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surface treatment of substances, objects or</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products using organic solvents, in particular for dressing, printing,</a:t>
                      </a:r>
                    </a:p>
                    <a:p>
                      <a:r>
                        <a:rPr kumimoji="0" lang="en-US" sz="1600" kern="1200" baseline="0" dirty="0" smtClean="0">
                          <a:solidFill>
                            <a:schemeClr val="dk1"/>
                          </a:solidFill>
                          <a:latin typeface="Cambria" pitchFamily="18" charset="0"/>
                          <a:ea typeface="+mn-ea"/>
                          <a:cs typeface="+mn-cs"/>
                        </a:rPr>
                        <a:t>coating, degreasing, waterproofing, sizing, painting, cleaning</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or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impregnating</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consumption capacity of 150 kg per</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hour or 200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year</a:t>
                      </a:r>
                      <a:endParaRPr lang="pl-PL" sz="1600" dirty="0">
                        <a:latin typeface="Cambria" pitchFamily="18" charset="0"/>
                      </a:endParaRPr>
                    </a:p>
                  </a:txBody>
                  <a:tcPr/>
                </a:tc>
              </a:tr>
              <a:tr h="370840">
                <a:tc>
                  <a:txBody>
                    <a:bodyPr/>
                    <a:lstStyle/>
                    <a:p>
                      <a:r>
                        <a:rPr lang="pl-PL" sz="1600" dirty="0" smtClean="0">
                          <a:latin typeface="Cambria" pitchFamily="18" charset="0"/>
                        </a:rPr>
                        <a:t>(d)</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production of carbon (hard-burnt coal) or</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electro-graphite by means of incineration or </a:t>
                      </a:r>
                      <a:r>
                        <a:rPr kumimoji="0" lang="en-US" sz="1600" kern="1200" baseline="0" dirty="0" err="1" smtClean="0">
                          <a:solidFill>
                            <a:schemeClr val="dk1"/>
                          </a:solidFill>
                          <a:latin typeface="Cambria" pitchFamily="18" charset="0"/>
                          <a:ea typeface="+mn-ea"/>
                          <a:cs typeface="+mn-cs"/>
                        </a:rPr>
                        <a:t>graphitisation</a:t>
                      </a:r>
                      <a:endParaRPr lang="pl-PL" sz="1600" dirty="0">
                        <a:latin typeface="Cambria" pitchFamily="18" charset="0"/>
                      </a:endParaRPr>
                    </a:p>
                  </a:txBody>
                  <a:tcPr/>
                </a:tc>
                <a:tc>
                  <a:txBody>
                    <a:bodyPr/>
                    <a:lstStyle/>
                    <a:p>
                      <a:pPr algn="ctr"/>
                      <a:r>
                        <a:rPr kumimoji="0" lang="pl-PL" sz="1600" kern="1200" baseline="0" dirty="0" smtClean="0">
                          <a:solidFill>
                            <a:schemeClr val="dk1"/>
                          </a:solidFill>
                          <a:latin typeface="Cambria" pitchFamily="18" charset="0"/>
                          <a:ea typeface="+mn-ea"/>
                          <a:cs typeface="+mn-cs"/>
                        </a:rPr>
                        <a:t>*</a:t>
                      </a:r>
                      <a:endParaRPr lang="pl-PL" sz="1600" dirty="0">
                        <a:latin typeface="Cambria" pitchFamily="18" charset="0"/>
                      </a:endParaRPr>
                    </a:p>
                  </a:txBody>
                  <a:tcPr/>
                </a:tc>
              </a:tr>
              <a:tr h="370840">
                <a:tc>
                  <a:txBody>
                    <a:bodyPr/>
                    <a:lstStyle/>
                    <a:p>
                      <a:r>
                        <a:rPr lang="pl-PL" sz="1600" dirty="0" smtClean="0">
                          <a:latin typeface="Cambria" pitchFamily="18" charset="0"/>
                        </a:rPr>
                        <a:t>(e)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building of, and painting or removal of</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paint</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from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ships</a:t>
                      </a:r>
                      <a:endParaRPr lang="pl-PL" sz="1600" dirty="0">
                        <a:latin typeface="Cambria" pitchFamily="18" charset="0"/>
                      </a:endParaRPr>
                    </a:p>
                  </a:txBody>
                  <a:tcPr/>
                </a:tc>
                <a:tc>
                  <a:txBody>
                    <a:bodyPr/>
                    <a:lstStyle/>
                    <a:p>
                      <a:pPr algn="l"/>
                      <a:r>
                        <a:rPr kumimoji="0" lang="en-US" sz="1600" kern="1200" baseline="0" dirty="0" smtClean="0">
                          <a:solidFill>
                            <a:schemeClr val="dk1"/>
                          </a:solidFill>
                          <a:latin typeface="Cambria" pitchFamily="18" charset="0"/>
                          <a:ea typeface="+mn-ea"/>
                          <a:cs typeface="+mn-cs"/>
                        </a:rPr>
                        <a:t>With a capacity for ships 100 m long</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a:buNone/>
            </a:pPr>
            <a:r>
              <a:rPr lang="en-US" sz="2800" b="1" dirty="0" smtClean="0">
                <a:latin typeface="Cambria" pitchFamily="18" charset="0"/>
              </a:rPr>
              <a:t>Coding of activities</a:t>
            </a:r>
            <a:endParaRPr lang="pl-PL" sz="2800" dirty="0" smtClean="0">
              <a:latin typeface="Cambria" pitchFamily="18" charset="0"/>
            </a:endParaRPr>
          </a:p>
          <a:p>
            <a:pPr marL="9525" indent="-9525">
              <a:buNone/>
            </a:pPr>
            <a:r>
              <a:rPr lang="en-US" sz="2800" dirty="0" smtClean="0">
                <a:latin typeface="Cambria" pitchFamily="18" charset="0"/>
              </a:rPr>
              <a:t>Annex I activities carried out at a facility have to be listed according to the coding system given in Annex I and, (if available), the IPPC code</a:t>
            </a:r>
            <a:r>
              <a:rPr lang="pl-PL" sz="2800" dirty="0" smtClean="0">
                <a:latin typeface="Cambria" pitchFamily="18" charset="0"/>
              </a:rPr>
              <a:t>. </a:t>
            </a:r>
            <a:r>
              <a:rPr lang="de-DE" sz="2800" dirty="0" smtClean="0">
                <a:latin typeface="Cambria" pitchFamily="18" charset="0"/>
              </a:rPr>
              <a:t>In </a:t>
            </a:r>
            <a:r>
              <a:rPr lang="en-US" sz="2800" dirty="0" smtClean="0">
                <a:latin typeface="Cambria" pitchFamily="18" charset="0"/>
              </a:rPr>
              <a:t>accordance</a:t>
            </a:r>
            <a:r>
              <a:rPr lang="de-DE" sz="2800" dirty="0" smtClean="0">
                <a:latin typeface="Cambria" pitchFamily="18" charset="0"/>
              </a:rPr>
              <a:t> </a:t>
            </a:r>
            <a:r>
              <a:rPr lang="en-US" sz="2800" dirty="0" smtClean="0">
                <a:latin typeface="Cambria" pitchFamily="18" charset="0"/>
              </a:rPr>
              <a:t>with Annex I to the E-PRTR Regulation, the E-PRTR code consists of a number from 1 and 9 and a letter from a to g. </a:t>
            </a:r>
          </a:p>
          <a:p>
            <a:pPr marL="3175" indent="-3175">
              <a:buNone/>
            </a:pPr>
            <a:endParaRPr lang="pl-PL" sz="2800" dirty="0">
              <a:latin typeface="Cambria" pitchFamily="18" charset="0"/>
            </a:endParaRPr>
          </a:p>
        </p:txBody>
      </p:sp>
      <p:sp>
        <p:nvSpPr>
          <p:cNvPr id="3" name="Tytuł 2"/>
          <p:cNvSpPr>
            <a:spLocks noGrp="1"/>
          </p:cNvSpPr>
          <p:nvPr>
            <p:ph type="title"/>
          </p:nvPr>
        </p:nvSpPr>
        <p:spPr>
          <a:xfrm>
            <a:off x="251520" y="152400"/>
            <a:ext cx="8435280" cy="1332384"/>
          </a:xfrm>
        </p:spPr>
        <p:txBody>
          <a:bodyPr>
            <a:normAutofit fontScale="90000"/>
          </a:bodyPr>
          <a:lstStyle/>
          <a:p>
            <a:r>
              <a:rPr lang="en-US" dirty="0" smtClean="0"/>
              <a:t> </a:t>
            </a:r>
            <a:r>
              <a:rPr lang="pl-PL" dirty="0" smtClean="0"/>
              <a:t/>
            </a:r>
            <a:br>
              <a:rPr lang="pl-PL" dirty="0" smtClean="0"/>
            </a:br>
            <a:r>
              <a:rPr lang="pl-PL" dirty="0" smtClean="0"/>
              <a:t/>
            </a:r>
            <a:br>
              <a:rPr lang="pl-PL" dirty="0" smtClean="0"/>
            </a:br>
            <a:r>
              <a:rPr lang="pl-PL" dirty="0" smtClean="0"/>
              <a:t/>
            </a:r>
            <a:br>
              <a:rPr lang="pl-PL" dirty="0" smtClean="0"/>
            </a:br>
            <a:r>
              <a:rPr lang="pl-PL" dirty="0" smtClean="0"/>
              <a:t/>
            </a:r>
            <a:br>
              <a:rPr lang="pl-PL" dirty="0" smtClean="0"/>
            </a:br>
            <a:r>
              <a:rPr lang="pl-PL" dirty="0" smtClean="0"/>
              <a:t/>
            </a:r>
            <a:br>
              <a:rPr lang="pl-PL" dirty="0" smtClean="0"/>
            </a:br>
            <a:r>
              <a:rPr lang="pl-PL" dirty="0" smtClean="0"/>
              <a:t/>
            </a:r>
            <a:br>
              <a:rPr lang="pl-PL" dirty="0" smtClean="0"/>
            </a:br>
            <a:r>
              <a:rPr lang="pl-PL" dirty="0" smtClean="0"/>
              <a:t/>
            </a:r>
            <a:br>
              <a:rPr lang="pl-PL" dirty="0" smtClean="0"/>
            </a:br>
            <a:r>
              <a:rPr lang="pl-PL" b="1" dirty="0" smtClean="0"/>
              <a:t/>
            </a:r>
            <a:br>
              <a:rPr lang="pl-PL" b="1" dirty="0" smtClean="0"/>
            </a:br>
            <a:r>
              <a:rPr lang="en-US" b="1" dirty="0" smtClean="0"/>
              <a:t>Coding of activities and</a:t>
            </a:r>
            <a:r>
              <a:rPr lang="pl-PL" b="1" dirty="0" smtClean="0"/>
              <a:t> </a:t>
            </a:r>
            <a:r>
              <a:rPr lang="en-US" b="1" dirty="0" smtClean="0"/>
              <a:t>identification of the main Annex I activity</a:t>
            </a:r>
            <a:endParaRPr lang="pl-PL"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357158" y="1214422"/>
            <a:ext cx="8229600" cy="5357850"/>
          </a:xfrm>
        </p:spPr>
        <p:txBody>
          <a:bodyPr/>
          <a:lstStyle/>
          <a:p>
            <a:pPr marL="3175" indent="-3175">
              <a:buNone/>
            </a:pPr>
            <a:r>
              <a:rPr lang="en-US" sz="2400" b="1" i="1" dirty="0" smtClean="0"/>
              <a:t>Identification of the main activity:</a:t>
            </a:r>
            <a:endParaRPr lang="pl-PL" sz="2400" dirty="0" smtClean="0"/>
          </a:p>
          <a:p>
            <a:pPr marL="3175" indent="-3175">
              <a:buNone/>
            </a:pPr>
            <a:r>
              <a:rPr lang="en-US" sz="2800" dirty="0" smtClean="0">
                <a:latin typeface="Cambria" pitchFamily="18" charset="0"/>
              </a:rPr>
              <a:t>All releases and off-site transfers of the facility are attributed to the main Annex I activity.</a:t>
            </a:r>
            <a:r>
              <a:rPr lang="pl-PL" sz="2800" dirty="0" smtClean="0">
                <a:latin typeface="Cambria" pitchFamily="18" charset="0"/>
              </a:rPr>
              <a:t> </a:t>
            </a:r>
            <a:r>
              <a:rPr lang="en-US" sz="2800" dirty="0" smtClean="0">
                <a:latin typeface="Cambria" pitchFamily="18" charset="0"/>
              </a:rPr>
              <a:t>Often the main Annex I activity is similar to the main economic activity of the facility. When the main economic activity is not representative of the processes undertaken at the facility, the main Annex I activity could be associated with the most polluting activity of the facility. All releases and off-site transfers of the facility are attributed in further aggregations of the data to the main Annex I activity given by the</a:t>
            </a:r>
            <a:r>
              <a:rPr lang="pl-PL" sz="2800" dirty="0" smtClean="0">
                <a:latin typeface="Cambria" pitchFamily="18" charset="0"/>
              </a:rPr>
              <a:t> </a:t>
            </a:r>
            <a:r>
              <a:rPr lang="en-US" sz="2800" dirty="0" smtClean="0">
                <a:latin typeface="Cambria" pitchFamily="18" charset="0"/>
              </a:rPr>
              <a:t>operator.</a:t>
            </a:r>
            <a:endParaRPr lang="pl-PL" sz="2800" dirty="0" smtClean="0">
              <a:latin typeface="Cambria" pitchFamily="18" charset="0"/>
            </a:endParaRPr>
          </a:p>
          <a:p>
            <a:pPr marL="0" indent="0"/>
            <a:endParaRPr lang="pl-PL" dirty="0"/>
          </a:p>
        </p:txBody>
      </p:sp>
      <p:sp>
        <p:nvSpPr>
          <p:cNvPr id="3" name="Tytuł 2"/>
          <p:cNvSpPr>
            <a:spLocks noGrp="1"/>
          </p:cNvSpPr>
          <p:nvPr>
            <p:ph type="title"/>
          </p:nvPr>
        </p:nvSpPr>
        <p:spPr>
          <a:xfrm>
            <a:off x="428596" y="0"/>
            <a:ext cx="8229600" cy="1219200"/>
          </a:xfrm>
        </p:spPr>
        <p:txBody>
          <a:bodyPr/>
          <a:lstStyle/>
          <a:p>
            <a:r>
              <a:rPr lang="en-US" dirty="0" smtClean="0"/>
              <a:t>What and how to report?</a:t>
            </a:r>
            <a:endParaRPr lang="pl-PL"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395536" y="1556792"/>
            <a:ext cx="8229600" cy="4572000"/>
          </a:xfrm>
        </p:spPr>
        <p:txBody>
          <a:bodyPr/>
          <a:lstStyle/>
          <a:p>
            <a:pPr marL="3175" indent="-3175">
              <a:buNone/>
            </a:pPr>
            <a:r>
              <a:rPr lang="en-US" sz="2800" dirty="0" smtClean="0">
                <a:latin typeface="Cambria" pitchFamily="18" charset="0"/>
              </a:rPr>
              <a:t>Reported releases and off-site transfers are totals of releases and off-site transfers from all </a:t>
            </a:r>
            <a:r>
              <a:rPr lang="en-US" sz="2800" b="1" dirty="0" smtClean="0">
                <a:latin typeface="Cambria" pitchFamily="18" charset="0"/>
              </a:rPr>
              <a:t>deliberate, accidental, routine and non-routine</a:t>
            </a:r>
            <a:r>
              <a:rPr lang="en-US" sz="2800" dirty="0" smtClean="0">
                <a:latin typeface="Cambria" pitchFamily="18" charset="0"/>
              </a:rPr>
              <a:t> activities at the site of the facility.</a:t>
            </a:r>
            <a:endParaRPr lang="pl-PL" sz="2800" dirty="0" smtClean="0">
              <a:latin typeface="Cambria" pitchFamily="18" charset="0"/>
            </a:endParaRPr>
          </a:p>
          <a:p>
            <a:pPr marL="3175" lvl="0" indent="-3175">
              <a:buNone/>
            </a:pPr>
            <a:r>
              <a:rPr lang="en-US" sz="2800" b="1" dirty="0" smtClean="0">
                <a:latin typeface="Cambria" pitchFamily="18" charset="0"/>
              </a:rPr>
              <a:t>Accidental </a:t>
            </a:r>
            <a:r>
              <a:rPr lang="en-US" sz="2800" dirty="0" smtClean="0">
                <a:latin typeface="Cambria" pitchFamily="18" charset="0"/>
              </a:rPr>
              <a:t>releases</a:t>
            </a:r>
            <a:r>
              <a:rPr lang="en-US" sz="2800" b="1" dirty="0" smtClean="0">
                <a:latin typeface="Cambria" pitchFamily="18" charset="0"/>
              </a:rPr>
              <a:t> </a:t>
            </a:r>
            <a:r>
              <a:rPr lang="en-US" sz="2800" dirty="0" smtClean="0">
                <a:latin typeface="Cambria" pitchFamily="18" charset="0"/>
              </a:rPr>
              <a:t>are all releases which are not deliberate, routine or non-routine, and result from uncontrolled developments in the course of the operation of Annex I activities on the site of the facility. </a:t>
            </a:r>
            <a:endParaRPr lang="pl-PL" sz="2800" dirty="0" smtClean="0">
              <a:latin typeface="Cambria" pitchFamily="18" charset="0"/>
            </a:endParaRPr>
          </a:p>
          <a:p>
            <a:pPr>
              <a:buNone/>
            </a:pPr>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lvl="0" indent="-3175">
              <a:buNone/>
            </a:pPr>
            <a:r>
              <a:rPr lang="en-US" sz="2800" b="1" dirty="0" smtClean="0">
                <a:latin typeface="Cambria" pitchFamily="18" charset="0"/>
              </a:rPr>
              <a:t>Non-routine </a:t>
            </a:r>
            <a:r>
              <a:rPr lang="en-US" sz="2800" dirty="0" smtClean="0">
                <a:latin typeface="Cambria" pitchFamily="18" charset="0"/>
              </a:rPr>
              <a:t>activities are extraordinary activities that are carried out under controlled operation of Annex I activities and that may lead to increased releases of pollutants; for example shut-down and start-up processes before and after maintenance operations. </a:t>
            </a:r>
            <a:endParaRPr lang="pl-PL" sz="2800" dirty="0" smtClean="0">
              <a:latin typeface="Cambria" pitchFamily="18" charset="0"/>
            </a:endParaRPr>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indent="-3175">
              <a:buNone/>
            </a:pPr>
            <a:r>
              <a:rPr lang="en-US" sz="2800" dirty="0" smtClean="0"/>
              <a:t>The releases to air, water and land shall include all releases from all sources included in Annex I to the E-PRTR Regulation at the site of the facility, although there are special considerations for land releases</a:t>
            </a:r>
            <a:r>
              <a:rPr lang="pl-PL" sz="2800" dirty="0" smtClean="0"/>
              <a:t>.</a:t>
            </a:r>
            <a:r>
              <a:rPr lang="en-US" sz="2800" dirty="0" smtClean="0"/>
              <a:t> This includes also the </a:t>
            </a:r>
            <a:r>
              <a:rPr lang="en-US" sz="2800" b="1" dirty="0" smtClean="0"/>
              <a:t>fugitive and diffuse releases of facilities </a:t>
            </a:r>
            <a:r>
              <a:rPr lang="en-US" sz="2800" dirty="0" smtClean="0"/>
              <a:t>as addressed in the IPPC monitoring BREF.</a:t>
            </a:r>
            <a:endParaRPr lang="pl-PL" sz="2800" dirty="0" smtClean="0"/>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514350" indent="-514350">
              <a:buFont typeface="+mj-lt"/>
              <a:buAutoNum type="arabicPeriod"/>
            </a:pPr>
            <a:endParaRPr lang="en-US" sz="3200" dirty="0" smtClean="0">
              <a:effectLst>
                <a:outerShdw blurRad="38100" dist="38100" dir="2700000" algn="tl">
                  <a:srgbClr val="000000">
                    <a:alpha val="43137"/>
                  </a:srgbClr>
                </a:outerShdw>
              </a:effectLst>
              <a:latin typeface="Cambria" pitchFamily="18" charset="0"/>
            </a:endParaRPr>
          </a:p>
          <a:p>
            <a:pPr marL="514350" indent="-514350">
              <a:buFont typeface="+mj-lt"/>
              <a:buAutoNum type="arabicPeriod"/>
            </a:pPr>
            <a:r>
              <a:rPr lang="en-US" sz="3200" dirty="0" smtClean="0">
                <a:latin typeface="Cambria" pitchFamily="18" charset="0"/>
              </a:rPr>
              <a:t>Activities from E-PRTR Regulation</a:t>
            </a:r>
          </a:p>
          <a:p>
            <a:pPr marL="514350" indent="-514350">
              <a:buFont typeface="+mj-lt"/>
              <a:buAutoNum type="arabicPeriod"/>
            </a:pPr>
            <a:endParaRPr lang="en-US" sz="3200" dirty="0" smtClean="0">
              <a:effectLst>
                <a:outerShdw blurRad="38100" dist="38100" dir="2700000" algn="tl">
                  <a:srgbClr val="000000">
                    <a:alpha val="43137"/>
                  </a:srgbClr>
                </a:outerShdw>
              </a:effectLst>
              <a:latin typeface="Cambria" pitchFamily="18" charset="0"/>
            </a:endParaRPr>
          </a:p>
          <a:p>
            <a:pPr marL="514350" indent="-514350">
              <a:buFont typeface="+mj-lt"/>
              <a:buAutoNum type="arabicPeriod"/>
            </a:pPr>
            <a:r>
              <a:rPr lang="en-US" sz="3200" dirty="0" smtClean="0">
                <a:latin typeface="Cambria" pitchFamily="18" charset="0"/>
              </a:rPr>
              <a:t>What and how to report?</a:t>
            </a:r>
          </a:p>
          <a:p>
            <a:pPr marL="514350" indent="-514350">
              <a:buFont typeface="+mj-lt"/>
              <a:buAutoNum type="arabicPeriod"/>
            </a:pPr>
            <a:endParaRPr lang="en-US" sz="3200" dirty="0" smtClean="0">
              <a:latin typeface="Cambria" pitchFamily="18" charset="0"/>
            </a:endParaRPr>
          </a:p>
          <a:p>
            <a:pPr marL="514350" indent="-514350">
              <a:buFont typeface="+mj-lt"/>
              <a:buAutoNum type="arabicPeriod"/>
            </a:pPr>
            <a:r>
              <a:rPr lang="en-US" sz="3200" dirty="0" smtClean="0">
                <a:latin typeface="Cambria" pitchFamily="18" charset="0"/>
              </a:rPr>
              <a:t>Polish legislation </a:t>
            </a:r>
          </a:p>
          <a:p>
            <a:pPr marL="514350" indent="-514350">
              <a:buNone/>
            </a:pPr>
            <a:endParaRPr lang="pl-PL" sz="2800" dirty="0">
              <a:latin typeface="Cambria" pitchFamily="18" charset="0"/>
            </a:endParaRPr>
          </a:p>
        </p:txBody>
      </p:sp>
      <p:sp>
        <p:nvSpPr>
          <p:cNvPr id="3" name="Tytuł 2"/>
          <p:cNvSpPr>
            <a:spLocks noGrp="1"/>
          </p:cNvSpPr>
          <p:nvPr>
            <p:ph type="title"/>
          </p:nvPr>
        </p:nvSpPr>
        <p:spPr/>
        <p:txBody>
          <a:bodyPr/>
          <a:lstStyle/>
          <a:p>
            <a:r>
              <a:rPr lang="en-US" dirty="0" smtClean="0"/>
              <a:t>Outline of the presentation </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indent="-3175">
              <a:buNone/>
            </a:pPr>
            <a:endParaRPr lang="pl-PL" sz="2800" dirty="0" smtClean="0">
              <a:latin typeface="Cambria" pitchFamily="18" charset="0"/>
            </a:endParaRPr>
          </a:p>
          <a:p>
            <a:pPr marL="3175" indent="-3175">
              <a:buNone/>
            </a:pPr>
            <a:r>
              <a:rPr lang="en-US" sz="2800" dirty="0" smtClean="0">
                <a:latin typeface="Cambria" pitchFamily="18" charset="0"/>
              </a:rPr>
              <a:t>If the sum of releases to one medium (air, water or land) of a pollutant from all Annex I activities at a facility exceeds the corresponding release threshold values for that medium, the release has to be reported.</a:t>
            </a:r>
            <a:endParaRPr lang="pl-PL" sz="2800" dirty="0" smtClean="0">
              <a:latin typeface="Cambria" pitchFamily="18" charset="0"/>
            </a:endParaRPr>
          </a:p>
          <a:p>
            <a:pPr marL="3175" indent="-3175">
              <a:buNone/>
            </a:pPr>
            <a:endParaRPr lang="pl-PL" sz="2800" dirty="0" smtClean="0">
              <a:latin typeface="Cambria" pitchFamily="18" charset="0"/>
            </a:endParaRPr>
          </a:p>
          <a:p>
            <a:pPr>
              <a:buNone/>
            </a:pPr>
            <a:endParaRPr lang="pl-PL" dirty="0"/>
          </a:p>
        </p:txBody>
      </p:sp>
      <p:sp>
        <p:nvSpPr>
          <p:cNvPr id="3" name="Tytuł 2"/>
          <p:cNvSpPr>
            <a:spLocks noGrp="1"/>
          </p:cNvSpPr>
          <p:nvPr>
            <p:ph type="title"/>
          </p:nvPr>
        </p:nvSpPr>
        <p:spPr>
          <a:xfrm>
            <a:off x="395536" y="188640"/>
            <a:ext cx="8229600" cy="1219200"/>
          </a:xfrm>
        </p:spPr>
        <p:txBody>
          <a:bodyPr/>
          <a:lstStyle/>
          <a:p>
            <a:r>
              <a:rPr lang="en-US" dirty="0" smtClean="0"/>
              <a:t>What and how to report?</a:t>
            </a:r>
            <a:endParaRPr lang="pl-PL"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indent="-3175">
              <a:buNone/>
            </a:pPr>
            <a:r>
              <a:rPr lang="en-US" sz="2800" dirty="0" smtClean="0">
                <a:latin typeface="Cambria" pitchFamily="18" charset="0"/>
              </a:rPr>
              <a:t>Consideration should be given to all Annex II </a:t>
            </a:r>
            <a:r>
              <a:rPr lang="pl-PL" sz="2800" dirty="0" smtClean="0">
                <a:latin typeface="Cambria" pitchFamily="18" charset="0"/>
              </a:rPr>
              <a:t>of 166/2010 Register </a:t>
            </a:r>
            <a:r>
              <a:rPr lang="en-US" sz="2800" dirty="0" smtClean="0">
                <a:latin typeface="Cambria" pitchFamily="18" charset="0"/>
              </a:rPr>
              <a:t>pollutants that are relevant to the processes operated at that facility and that might therefore occur in the facility’s releases and off-site transfers of waste water. This consideration is not limited to those pollutants that are listed in the facility’s permit.</a:t>
            </a:r>
            <a:endParaRPr lang="pl-PL" sz="2800" dirty="0" smtClean="0">
              <a:latin typeface="Cambria" pitchFamily="18" charset="0"/>
            </a:endParaRPr>
          </a:p>
          <a:p>
            <a:endParaRPr lang="pl-PL" dirty="0"/>
          </a:p>
        </p:txBody>
      </p:sp>
      <p:sp>
        <p:nvSpPr>
          <p:cNvPr id="3" name="Tytuł 2"/>
          <p:cNvSpPr>
            <a:spLocks noGrp="1"/>
          </p:cNvSpPr>
          <p:nvPr>
            <p:ph type="title"/>
          </p:nvPr>
        </p:nvSpPr>
        <p:spPr>
          <a:xfrm>
            <a:off x="323528" y="188640"/>
            <a:ext cx="8229600" cy="1219200"/>
          </a:xfrm>
        </p:spPr>
        <p:txBody>
          <a:bodyPr/>
          <a:lstStyle/>
          <a:p>
            <a:r>
              <a:rPr lang="en-US" dirty="0" smtClean="0"/>
              <a:t>What and how to report?</a:t>
            </a:r>
            <a:endParaRPr lang="pl-PL"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indent="-3175">
              <a:buNone/>
            </a:pPr>
            <a:r>
              <a:rPr lang="en-US" sz="2800" dirty="0" smtClean="0">
                <a:latin typeface="Cambria" pitchFamily="18" charset="0"/>
              </a:rPr>
              <a:t>If a facility carries out both, Annex I and </a:t>
            </a:r>
            <a:r>
              <a:rPr lang="en-US" sz="2800" b="1" dirty="0" smtClean="0">
                <a:latin typeface="Cambria" pitchFamily="18" charset="0"/>
              </a:rPr>
              <a:t>non-Annex I activities</a:t>
            </a:r>
            <a:r>
              <a:rPr lang="en-US" sz="2800" dirty="0" smtClean="0">
                <a:latin typeface="Cambria" pitchFamily="18" charset="0"/>
              </a:rPr>
              <a:t>, it is consistent with the Regulation to exclude the releases and off-site transfers from non-Annex I activities from the reported data. When it is not possible to separate and quantify the contributions of the non-Annex I activities</a:t>
            </a:r>
            <a:r>
              <a:rPr lang="pl-PL" sz="2800" dirty="0" smtClean="0">
                <a:latin typeface="Cambria" pitchFamily="18" charset="0"/>
              </a:rPr>
              <a:t> </a:t>
            </a:r>
            <a:r>
              <a:rPr lang="en-US" sz="2800" dirty="0" smtClean="0">
                <a:latin typeface="Cambria" pitchFamily="18" charset="0"/>
              </a:rPr>
              <a:t>it might be practical and cost effective to report the releases from non-Annex I activities together with those from Annex I activities.</a:t>
            </a:r>
            <a:endParaRPr lang="pl-PL" sz="2800" dirty="0" smtClean="0">
              <a:latin typeface="Cambria" pitchFamily="18" charset="0"/>
            </a:endParaRPr>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457200" y="1412776"/>
            <a:ext cx="8229600" cy="4968552"/>
          </a:xfrm>
        </p:spPr>
        <p:txBody>
          <a:bodyPr/>
          <a:lstStyle/>
          <a:p>
            <a:pPr marL="0" indent="0">
              <a:buNone/>
            </a:pPr>
            <a:r>
              <a:rPr lang="en-US" sz="2800" dirty="0" smtClean="0"/>
              <a:t>Releases and off-site transfers of waste water have to be reported in terms of the quantity of pollutants released in kg/year. Off-site transfers of waste have to be reported in terms of waste quantities transferred off-site in </a:t>
            </a:r>
            <a:r>
              <a:rPr lang="en-US" sz="2800" dirty="0" err="1" smtClean="0"/>
              <a:t>tonnes</a:t>
            </a:r>
            <a:r>
              <a:rPr lang="en-US" sz="2800" dirty="0" smtClean="0"/>
              <a:t>/year. In addition, information on the method used to derive the information in the case of reporting of pollutants, the type of waste (hazardous, non-hazardous) and the intended waste treatment (recovery, disposal) have to be reported. </a:t>
            </a:r>
            <a:endParaRPr lang="pl-PL" sz="2800" dirty="0" smtClean="0"/>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indent="-3175">
              <a:buNone/>
            </a:pPr>
            <a:r>
              <a:rPr lang="en-US" sz="2800" dirty="0" smtClean="0">
                <a:latin typeface="Cambria" pitchFamily="18" charset="0"/>
              </a:rPr>
              <a:t>For </a:t>
            </a:r>
            <a:r>
              <a:rPr lang="en-US" sz="2800" dirty="0" err="1" smtClean="0">
                <a:latin typeface="Cambria" pitchFamily="18" charset="0"/>
              </a:rPr>
              <a:t>transboundary</a:t>
            </a:r>
            <a:r>
              <a:rPr lang="en-US" sz="2800" dirty="0" smtClean="0">
                <a:latin typeface="Cambria" pitchFamily="18" charset="0"/>
              </a:rPr>
              <a:t> transfer of hazardous</a:t>
            </a:r>
            <a:r>
              <a:rPr lang="pl-PL" sz="2800" dirty="0" smtClean="0">
                <a:latin typeface="Cambria" pitchFamily="18" charset="0"/>
              </a:rPr>
              <a:t> </a:t>
            </a:r>
            <a:r>
              <a:rPr lang="en-US" sz="2800" dirty="0" smtClean="0">
                <a:latin typeface="Cambria" pitchFamily="18" charset="0"/>
              </a:rPr>
              <a:t>waste, the waste destination (name and address of </a:t>
            </a:r>
            <a:r>
              <a:rPr lang="en-US" sz="2800" dirty="0" err="1" smtClean="0">
                <a:latin typeface="Cambria" pitchFamily="18" charset="0"/>
              </a:rPr>
              <a:t>recoverer</a:t>
            </a:r>
            <a:r>
              <a:rPr lang="en-US" sz="2800" dirty="0" smtClean="0">
                <a:latin typeface="Cambria" pitchFamily="18" charset="0"/>
              </a:rPr>
              <a:t>/disposer and the address of the actual site of recovery/disposal) are required. </a:t>
            </a:r>
            <a:endParaRPr lang="pl-PL" sz="2800" dirty="0" smtClean="0">
              <a:latin typeface="Cambria" pitchFamily="18" charset="0"/>
            </a:endParaRPr>
          </a:p>
          <a:p>
            <a:pPr marL="3175" indent="-3175">
              <a:buNone/>
            </a:pPr>
            <a:endParaRPr lang="pl-PL" sz="2800" dirty="0" smtClean="0">
              <a:latin typeface="Cambria" pitchFamily="18" charset="0"/>
            </a:endParaRPr>
          </a:p>
          <a:p>
            <a:pPr marL="3175" indent="-3175">
              <a:buNone/>
            </a:pPr>
            <a:r>
              <a:rPr lang="en-US" sz="2800" dirty="0" smtClean="0">
                <a:latin typeface="Cambria" pitchFamily="18" charset="0"/>
              </a:rPr>
              <a:t>Operators are obliged to specify any data that relate to accidental releases where such information is available if the total of all (deliberate, accidental, routine and non-routine) releases exceeds the respective threshold values. </a:t>
            </a:r>
            <a:endParaRPr lang="pl-PL" sz="2800" dirty="0">
              <a:latin typeface="Cambria" pitchFamily="18" charset="0"/>
            </a:endParaRPr>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indent="-3175">
              <a:buNone/>
            </a:pPr>
            <a:r>
              <a:rPr lang="en-US" sz="2800" dirty="0" smtClean="0">
                <a:latin typeface="Cambria" pitchFamily="18" charset="0"/>
              </a:rPr>
              <a:t>Estimation is particularly relevant when reporting on accidental releases, as data on such </a:t>
            </a:r>
            <a:r>
              <a:rPr lang="en-US" sz="2800" dirty="0" err="1" smtClean="0">
                <a:latin typeface="Cambria" pitchFamily="18" charset="0"/>
              </a:rPr>
              <a:t>releasesare</a:t>
            </a:r>
            <a:r>
              <a:rPr lang="en-US" sz="2800" dirty="0" smtClean="0">
                <a:latin typeface="Cambria" pitchFamily="18" charset="0"/>
              </a:rPr>
              <a:t> not necessarily immediately available to the operator.</a:t>
            </a:r>
            <a:endParaRPr lang="pl-PL" sz="2800" dirty="0" smtClean="0">
              <a:latin typeface="Cambria" pitchFamily="18" charset="0"/>
            </a:endParaRPr>
          </a:p>
          <a:p>
            <a:pPr marL="3175" indent="-3175">
              <a:buNone/>
            </a:pPr>
            <a:endParaRPr lang="pl-PL" sz="2800" dirty="0" smtClean="0">
              <a:latin typeface="Cambria" pitchFamily="18" charset="0"/>
            </a:endParaRPr>
          </a:p>
          <a:p>
            <a:pPr marL="3175" indent="-3175">
              <a:buNone/>
            </a:pPr>
            <a:r>
              <a:rPr lang="en-US" sz="2800" dirty="0" smtClean="0">
                <a:latin typeface="Cambria" pitchFamily="18" charset="0"/>
              </a:rPr>
              <a:t>The quantity of accidental releases has to be included in the total quantity of releases (example: accidental release = 1 kg/y; deliberate, routine and non-routine release = 10 kg/y; </a:t>
            </a:r>
            <a:r>
              <a:rPr lang="en-US" sz="2800" dirty="0" smtClean="0">
                <a:latin typeface="Cambria" pitchFamily="18" charset="0"/>
                <a:sym typeface="Wingdings"/>
              </a:rPr>
              <a:t></a:t>
            </a:r>
            <a:r>
              <a:rPr lang="en-US" sz="2800" dirty="0" smtClean="0">
                <a:latin typeface="Cambria" pitchFamily="18" charset="0"/>
              </a:rPr>
              <a:t> total release = 11 kg/y).</a:t>
            </a:r>
            <a:endParaRPr lang="pl-PL" sz="2800" dirty="0" smtClean="0">
              <a:latin typeface="Cambria" pitchFamily="18" charset="0"/>
            </a:endParaRPr>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0" indent="0">
              <a:buNone/>
            </a:pPr>
            <a:r>
              <a:rPr lang="en-US" sz="2800" dirty="0" smtClean="0">
                <a:latin typeface="Cambria" pitchFamily="18" charset="0"/>
              </a:rPr>
              <a:t>In accordance with the principle of </a:t>
            </a:r>
            <a:r>
              <a:rPr lang="en-US" sz="2800" dirty="0" err="1" smtClean="0">
                <a:latin typeface="Cambria" pitchFamily="18" charset="0"/>
              </a:rPr>
              <a:t>subsidiarity</a:t>
            </a:r>
            <a:r>
              <a:rPr lang="en-US" sz="2800" dirty="0" smtClean="0">
                <a:latin typeface="Cambria" pitchFamily="18" charset="0"/>
              </a:rPr>
              <a:t>, Member States may introduce additional provisions and integrate reporting with other reporting mechanisms. Facility operators therefore also have to consider any additional national provisions that may be in place.</a:t>
            </a:r>
            <a:endParaRPr lang="pl-PL" sz="2800" dirty="0" smtClean="0">
              <a:latin typeface="Cambria" pitchFamily="18" charset="0"/>
            </a:endParaRPr>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Bez tytułu.jpg"/>
          <p:cNvPicPr>
            <a:picLocks noGrp="1" noChangeAspect="1"/>
          </p:cNvPicPr>
          <p:nvPr>
            <p:ph idx="1"/>
          </p:nvPr>
        </p:nvPicPr>
        <p:blipFill>
          <a:blip r:embed="rId2" cstate="print"/>
          <a:stretch>
            <a:fillRect/>
          </a:stretch>
        </p:blipFill>
        <p:spPr>
          <a:xfrm>
            <a:off x="1475656" y="1624859"/>
            <a:ext cx="6408712" cy="4252066"/>
          </a:xfrm>
        </p:spPr>
      </p:pic>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457200" y="1524000"/>
            <a:ext cx="8229600" cy="5001344"/>
          </a:xfrm>
        </p:spPr>
        <p:txBody>
          <a:bodyPr/>
          <a:lstStyle/>
          <a:p>
            <a:pPr>
              <a:buNone/>
            </a:pPr>
            <a:r>
              <a:rPr lang="en-US" sz="2800" b="1" dirty="0" smtClean="0"/>
              <a:t>Releases to air, water and land</a:t>
            </a:r>
            <a:r>
              <a:rPr lang="pl-PL" sz="2800" b="1" dirty="0" smtClean="0"/>
              <a:t>   </a:t>
            </a:r>
          </a:p>
          <a:p>
            <a:pPr marL="0" indent="0">
              <a:buNone/>
            </a:pPr>
            <a:r>
              <a:rPr lang="en-US" sz="2800" dirty="0" smtClean="0"/>
              <a:t>Operators shall report releases to air, water and land of any pollutant specified in Annex II to the E-PRTR Regulation for which the applicable threshold value specified in Annex II is exceeded</a:t>
            </a:r>
            <a:endParaRPr lang="pl-PL" sz="2800" dirty="0" smtClean="0"/>
          </a:p>
          <a:p>
            <a:pPr marL="0" indent="0">
              <a:buNone/>
            </a:pPr>
            <a:r>
              <a:rPr lang="en-US" sz="2800" dirty="0" smtClean="0"/>
              <a:t>All release data have to be expressed in kg/year and with three significant digits. The rounding to three significant digits does not refer to the statistical or scientific uncertainty, but reflects only the accuracy of the reported data as is shown in the following examples.</a:t>
            </a:r>
            <a:endParaRPr lang="pl-PL" sz="2800" dirty="0" smtClean="0"/>
          </a:p>
          <a:p>
            <a:pPr>
              <a:buNone/>
            </a:pPr>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395536" y="1556792"/>
            <a:ext cx="8229600" cy="4968552"/>
          </a:xfrm>
        </p:spPr>
        <p:txBody>
          <a:bodyPr/>
          <a:lstStyle/>
          <a:p>
            <a:pPr>
              <a:buNone/>
            </a:pPr>
            <a:r>
              <a:rPr lang="en-US" b="1" dirty="0" smtClean="0"/>
              <a:t>Releases to air</a:t>
            </a:r>
            <a:endParaRPr lang="pl-PL" b="1" dirty="0" smtClean="0"/>
          </a:p>
          <a:p>
            <a:pPr marL="0" indent="0">
              <a:buNone/>
            </a:pPr>
            <a:r>
              <a:rPr lang="en-US" sz="2800" dirty="0" smtClean="0"/>
              <a:t>According to column 1a of the table in Annex II to the E-PRTR Regulation, a total of 60 pollutants are specified as relevant air pollutants. Releases from a facility of air pollutants in excess of the threshold values in column </a:t>
            </a:r>
            <a:r>
              <a:rPr lang="pl-PL" sz="2800" dirty="0" smtClean="0"/>
              <a:t>1a</a:t>
            </a:r>
            <a:r>
              <a:rPr lang="en-US" sz="2800" dirty="0" smtClean="0"/>
              <a:t> must be reported. This is the case in respect of all 60 air pollutants.</a:t>
            </a:r>
            <a:endParaRPr lang="pl-PL" sz="2800" dirty="0" smtClean="0"/>
          </a:p>
          <a:p>
            <a:pPr marL="3175" indent="-3175">
              <a:buNone/>
            </a:pPr>
            <a:r>
              <a:rPr lang="en-US" dirty="0" smtClean="0"/>
              <a:t>Operators are obliged to specify any data that relate to accidental releases whenever such data is available </a:t>
            </a:r>
            <a:r>
              <a:rPr lang="pl-PL" dirty="0" smtClean="0"/>
              <a:t>.</a:t>
            </a:r>
          </a:p>
          <a:p>
            <a:pPr marL="3175" indent="-3175">
              <a:buNone/>
            </a:pPr>
            <a:r>
              <a:rPr lang="en-US" dirty="0" smtClean="0"/>
              <a:t>Reporting should be done in accordance with Annex III of the E-PRTR Regulation</a:t>
            </a:r>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357158" y="1500174"/>
          <a:ext cx="8501121" cy="4807612"/>
        </p:xfrm>
        <a:graphic>
          <a:graphicData uri="http://schemas.openxmlformats.org/drawingml/2006/table">
            <a:tbl>
              <a:tblPr firstRow="1" bandRow="1">
                <a:tableStyleId>{5C22544A-7EE6-4342-B048-85BDC9FD1C3A}</a:tableStyleId>
              </a:tblPr>
              <a:tblGrid>
                <a:gridCol w="642942"/>
                <a:gridCol w="5143536"/>
                <a:gridCol w="2714643"/>
              </a:tblGrid>
              <a:tr h="370840">
                <a:tc>
                  <a:txBody>
                    <a:bodyPr/>
                    <a:lstStyle/>
                    <a:p>
                      <a:r>
                        <a:rPr lang="pl-PL" dirty="0" smtClean="0"/>
                        <a:t>No. </a:t>
                      </a:r>
                      <a:endParaRPr lang="pl-PL" dirty="0"/>
                    </a:p>
                  </a:txBody>
                  <a:tcPr/>
                </a:tc>
                <a:tc>
                  <a:txBody>
                    <a:bodyPr/>
                    <a:lstStyle/>
                    <a:p>
                      <a:r>
                        <a:rPr lang="pl-PL" dirty="0" err="1" smtClean="0"/>
                        <a:t>Activity</a:t>
                      </a:r>
                      <a:endParaRPr lang="pl-PL" dirty="0"/>
                    </a:p>
                  </a:txBody>
                  <a:tcPr/>
                </a:tc>
                <a:tc>
                  <a:txBody>
                    <a:bodyPr/>
                    <a:lstStyle/>
                    <a:p>
                      <a:r>
                        <a:rPr lang="pl-PL" dirty="0" err="1" smtClean="0"/>
                        <a:t>Capacity</a:t>
                      </a:r>
                      <a:r>
                        <a:rPr lang="pl-PL" dirty="0" smtClean="0"/>
                        <a:t> </a:t>
                      </a:r>
                      <a:r>
                        <a:rPr lang="pl-PL" dirty="0" err="1" smtClean="0"/>
                        <a:t>thresholds</a:t>
                      </a:r>
                      <a:r>
                        <a:rPr lang="pl-PL" dirty="0" smtClean="0"/>
                        <a:t> </a:t>
                      </a:r>
                      <a:endParaRPr lang="pl-PL" dirty="0"/>
                    </a:p>
                  </a:txBody>
                  <a:tcPr/>
                </a:tc>
              </a:tr>
              <a:tr h="370840">
                <a:tc>
                  <a:txBody>
                    <a:bodyPr/>
                    <a:lstStyle/>
                    <a:p>
                      <a:r>
                        <a:rPr lang="pl-PL" sz="1600" smtClean="0"/>
                        <a:t>1.</a:t>
                      </a:r>
                      <a:endParaRPr lang="pl-PL" sz="1600" dirty="0"/>
                    </a:p>
                  </a:txBody>
                  <a:tcPr/>
                </a:tc>
                <a:tc>
                  <a:txBody>
                    <a:bodyPr/>
                    <a:lstStyle/>
                    <a:p>
                      <a:pPr algn="l"/>
                      <a:r>
                        <a:rPr lang="pl-PL" sz="1600" dirty="0" smtClean="0"/>
                        <a:t>Energy </a:t>
                      </a:r>
                      <a:r>
                        <a:rPr lang="pl-PL" sz="1600" dirty="0" err="1" smtClean="0"/>
                        <a:t>sector</a:t>
                      </a:r>
                      <a:endParaRPr lang="pl-PL" sz="1600" dirty="0"/>
                    </a:p>
                  </a:txBody>
                  <a:tcPr/>
                </a:tc>
                <a:tc>
                  <a:txBody>
                    <a:bodyPr/>
                    <a:lstStyle/>
                    <a:p>
                      <a:endParaRPr lang="pl-PL" sz="1600" dirty="0"/>
                    </a:p>
                  </a:txBody>
                  <a:tcPr/>
                </a:tc>
              </a:tr>
              <a:tr h="370840">
                <a:tc>
                  <a:txBody>
                    <a:bodyPr/>
                    <a:lstStyle/>
                    <a:p>
                      <a:r>
                        <a:rPr lang="pl-PL" sz="1600" smtClean="0"/>
                        <a:t>(a)</a:t>
                      </a:r>
                      <a:endParaRPr lang="pl-PL" sz="1600" dirty="0"/>
                    </a:p>
                  </a:txBody>
                  <a:tcPr/>
                </a:tc>
                <a:tc>
                  <a:txBody>
                    <a:bodyPr/>
                    <a:lstStyle/>
                    <a:p>
                      <a:pPr algn="l"/>
                      <a:r>
                        <a:rPr kumimoji="0" lang="en-US" sz="1600" kern="1200" baseline="0" smtClean="0">
                          <a:solidFill>
                            <a:schemeClr val="dk1"/>
                          </a:solidFill>
                          <a:latin typeface="+mn-lt"/>
                          <a:ea typeface="+mn-ea"/>
                          <a:cs typeface="+mn-cs"/>
                        </a:rPr>
                        <a:t>Mineral oil and gas refineries</a:t>
                      </a:r>
                      <a:endParaRPr lang="pl-PL" sz="1600" dirty="0"/>
                    </a:p>
                  </a:txBody>
                  <a:tcPr/>
                </a:tc>
                <a:tc>
                  <a:txBody>
                    <a:bodyPr/>
                    <a:lstStyle/>
                    <a:p>
                      <a:pPr algn="ctr"/>
                      <a:r>
                        <a:rPr kumimoji="0" lang="pl-PL" sz="1600" kern="1200" baseline="0" dirty="0" smtClean="0">
                          <a:solidFill>
                            <a:schemeClr val="dk1"/>
                          </a:solidFill>
                          <a:latin typeface="+mn-lt"/>
                          <a:ea typeface="+mn-ea"/>
                          <a:cs typeface="+mn-cs"/>
                        </a:rPr>
                        <a:t>* (1)</a:t>
                      </a:r>
                      <a:endParaRPr lang="pl-PL" sz="1600" dirty="0"/>
                    </a:p>
                  </a:txBody>
                  <a:tcPr/>
                </a:tc>
              </a:tr>
              <a:tr h="370840">
                <a:tc>
                  <a:txBody>
                    <a:bodyPr/>
                    <a:lstStyle/>
                    <a:p>
                      <a:r>
                        <a:rPr lang="pl-PL" sz="1600" smtClean="0"/>
                        <a:t>(b)</a:t>
                      </a:r>
                      <a:endParaRPr lang="pl-PL" sz="1600" dirty="0"/>
                    </a:p>
                  </a:txBody>
                  <a:tcPr/>
                </a:tc>
                <a:tc>
                  <a:txBody>
                    <a:bodyPr/>
                    <a:lstStyle/>
                    <a:p>
                      <a:pPr algn="l"/>
                      <a:r>
                        <a:rPr kumimoji="0" lang="pl-PL" sz="1600" kern="1200" baseline="0" dirty="0" err="1" smtClean="0">
                          <a:solidFill>
                            <a:schemeClr val="dk1"/>
                          </a:solidFill>
                          <a:latin typeface="+mn-lt"/>
                          <a:ea typeface="+mn-ea"/>
                          <a:cs typeface="+mn-cs"/>
                        </a:rPr>
                        <a:t>Installations</a:t>
                      </a:r>
                      <a:r>
                        <a:rPr kumimoji="0" lang="pl-PL" sz="1600" kern="1200" baseline="0" dirty="0" smtClean="0">
                          <a:solidFill>
                            <a:schemeClr val="dk1"/>
                          </a:solidFill>
                          <a:latin typeface="+mn-lt"/>
                          <a:ea typeface="+mn-ea"/>
                          <a:cs typeface="+mn-cs"/>
                        </a:rPr>
                        <a:t> for </a:t>
                      </a:r>
                      <a:r>
                        <a:rPr kumimoji="0" lang="pl-PL" sz="1600" kern="1200" baseline="0" dirty="0" err="1" smtClean="0">
                          <a:solidFill>
                            <a:schemeClr val="dk1"/>
                          </a:solidFill>
                          <a:latin typeface="+mn-lt"/>
                          <a:ea typeface="+mn-ea"/>
                          <a:cs typeface="+mn-cs"/>
                        </a:rPr>
                        <a:t>gasification</a:t>
                      </a:r>
                      <a:r>
                        <a:rPr kumimoji="0" lang="pl-PL" sz="1600" kern="1200" baseline="0" dirty="0" smtClean="0">
                          <a:solidFill>
                            <a:schemeClr val="dk1"/>
                          </a:solidFill>
                          <a:latin typeface="+mn-lt"/>
                          <a:ea typeface="+mn-ea"/>
                          <a:cs typeface="+mn-cs"/>
                        </a:rPr>
                        <a:t> and </a:t>
                      </a:r>
                      <a:r>
                        <a:rPr kumimoji="0" lang="pl-PL" sz="1600" kern="1200" baseline="0" dirty="0" err="1" smtClean="0">
                          <a:solidFill>
                            <a:schemeClr val="dk1"/>
                          </a:solidFill>
                          <a:latin typeface="+mn-lt"/>
                          <a:ea typeface="+mn-ea"/>
                          <a:cs typeface="+mn-cs"/>
                        </a:rPr>
                        <a:t>liquefaction</a:t>
                      </a:r>
                      <a:endParaRPr lang="pl-PL" sz="1600" dirty="0"/>
                    </a:p>
                  </a:txBody>
                  <a:tcPr/>
                </a:tc>
                <a:tc>
                  <a:txBody>
                    <a:bodyPr/>
                    <a:lstStyle/>
                    <a:p>
                      <a:pPr algn="ctr"/>
                      <a:r>
                        <a:rPr kumimoji="0" lang="pl-PL" sz="1600" kern="1200" baseline="0" dirty="0" smtClean="0">
                          <a:solidFill>
                            <a:schemeClr val="dk1"/>
                          </a:solidFill>
                          <a:latin typeface="+mn-lt"/>
                          <a:ea typeface="+mn-ea"/>
                          <a:cs typeface="+mn-cs"/>
                        </a:rPr>
                        <a:t>*</a:t>
                      </a:r>
                      <a:endParaRPr lang="pl-PL" sz="1600" dirty="0"/>
                    </a:p>
                  </a:txBody>
                  <a:tcPr/>
                </a:tc>
              </a:tr>
              <a:tr h="370840">
                <a:tc>
                  <a:txBody>
                    <a:bodyPr/>
                    <a:lstStyle/>
                    <a:p>
                      <a:r>
                        <a:rPr lang="pl-PL" sz="1600" smtClean="0"/>
                        <a:t>(c)</a:t>
                      </a:r>
                      <a:endParaRPr lang="pl-PL" sz="1600" dirty="0"/>
                    </a:p>
                  </a:txBody>
                  <a:tcPr/>
                </a:tc>
                <a:tc>
                  <a:txBody>
                    <a:bodyPr/>
                    <a:lstStyle/>
                    <a:p>
                      <a:pPr algn="l"/>
                      <a:r>
                        <a:rPr kumimoji="0" lang="en-US" sz="1600" kern="1200" baseline="0" dirty="0" smtClean="0">
                          <a:solidFill>
                            <a:schemeClr val="dk1"/>
                          </a:solidFill>
                          <a:latin typeface="+mn-lt"/>
                          <a:ea typeface="+mn-ea"/>
                          <a:cs typeface="+mn-cs"/>
                        </a:rPr>
                        <a:t>Thermal power stations and other combustion installations</a:t>
                      </a:r>
                      <a:endParaRPr lang="pl-PL" sz="1600" dirty="0"/>
                    </a:p>
                  </a:txBody>
                  <a:tcPr/>
                </a:tc>
                <a:tc>
                  <a:txBody>
                    <a:bodyPr/>
                    <a:lstStyle/>
                    <a:p>
                      <a:pPr algn="ctr"/>
                      <a:r>
                        <a:rPr kumimoji="0" lang="en-US" sz="1600" kern="1200" baseline="0" dirty="0" smtClean="0">
                          <a:solidFill>
                            <a:schemeClr val="dk1"/>
                          </a:solidFill>
                          <a:latin typeface="+mn-lt"/>
                          <a:ea typeface="+mn-ea"/>
                          <a:cs typeface="+mn-cs"/>
                        </a:rPr>
                        <a:t>With a heat input of 50 megawatts (MW)</a:t>
                      </a:r>
                      <a:endParaRPr lang="pl-PL" sz="1600" dirty="0"/>
                    </a:p>
                  </a:txBody>
                  <a:tcPr/>
                </a:tc>
              </a:tr>
              <a:tr h="370840">
                <a:tc>
                  <a:txBody>
                    <a:bodyPr/>
                    <a:lstStyle/>
                    <a:p>
                      <a:r>
                        <a:rPr lang="pl-PL" sz="1600" smtClean="0"/>
                        <a:t>(d) </a:t>
                      </a:r>
                      <a:endParaRPr lang="pl-PL" sz="1600" dirty="0"/>
                    </a:p>
                  </a:txBody>
                  <a:tcPr/>
                </a:tc>
                <a:tc>
                  <a:txBody>
                    <a:bodyPr/>
                    <a:lstStyle/>
                    <a:p>
                      <a:pPr algn="l"/>
                      <a:r>
                        <a:rPr kumimoji="0" lang="pl-PL" sz="1600" kern="1200" baseline="0" dirty="0" err="1" smtClean="0">
                          <a:solidFill>
                            <a:schemeClr val="dk1"/>
                          </a:solidFill>
                          <a:latin typeface="+mn-lt"/>
                          <a:ea typeface="+mn-ea"/>
                          <a:cs typeface="+mn-cs"/>
                        </a:rPr>
                        <a:t>Coke</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ovens</a:t>
                      </a:r>
                      <a:endParaRPr lang="pl-PL" sz="1600" dirty="0"/>
                    </a:p>
                  </a:txBody>
                  <a:tcPr/>
                </a:tc>
                <a:tc>
                  <a:txBody>
                    <a:bodyPr/>
                    <a:lstStyle/>
                    <a:p>
                      <a:pPr algn="ctr"/>
                      <a:r>
                        <a:rPr kumimoji="0" lang="pl-PL" sz="1600" kern="1200" baseline="0" dirty="0" smtClean="0">
                          <a:solidFill>
                            <a:schemeClr val="dk1"/>
                          </a:solidFill>
                          <a:latin typeface="+mn-lt"/>
                          <a:ea typeface="+mn-ea"/>
                          <a:cs typeface="+mn-cs"/>
                        </a:rPr>
                        <a:t>*</a:t>
                      </a:r>
                      <a:endParaRPr lang="pl-PL" sz="1600" dirty="0"/>
                    </a:p>
                  </a:txBody>
                  <a:tcPr/>
                </a:tc>
              </a:tr>
              <a:tr h="370840">
                <a:tc>
                  <a:txBody>
                    <a:bodyPr/>
                    <a:lstStyle/>
                    <a:p>
                      <a:r>
                        <a:rPr lang="pl-PL" sz="1600" smtClean="0"/>
                        <a:t>(e)</a:t>
                      </a:r>
                      <a:endParaRPr lang="pl-PL" sz="1600" dirty="0"/>
                    </a:p>
                  </a:txBody>
                  <a:tcPr/>
                </a:tc>
                <a:tc>
                  <a:txBody>
                    <a:bodyPr/>
                    <a:lstStyle/>
                    <a:p>
                      <a:pPr algn="l"/>
                      <a:r>
                        <a:rPr kumimoji="0" lang="pl-PL" sz="1600" kern="1200" baseline="0" dirty="0" err="1" smtClean="0">
                          <a:solidFill>
                            <a:schemeClr val="dk1"/>
                          </a:solidFill>
                          <a:latin typeface="+mn-lt"/>
                          <a:ea typeface="+mn-ea"/>
                          <a:cs typeface="+mn-cs"/>
                        </a:rPr>
                        <a:t>Coal</a:t>
                      </a:r>
                      <a:r>
                        <a:rPr kumimoji="0" lang="pl-PL" sz="1600" kern="1200" baseline="0" dirty="0" smtClean="0">
                          <a:solidFill>
                            <a:schemeClr val="dk1"/>
                          </a:solidFill>
                          <a:latin typeface="+mn-lt"/>
                          <a:ea typeface="+mn-ea"/>
                          <a:cs typeface="+mn-cs"/>
                        </a:rPr>
                        <a:t> rolling </a:t>
                      </a:r>
                      <a:r>
                        <a:rPr kumimoji="0" lang="pl-PL" sz="1600" kern="1200" baseline="0" dirty="0" err="1" smtClean="0">
                          <a:solidFill>
                            <a:schemeClr val="dk1"/>
                          </a:solidFill>
                          <a:latin typeface="+mn-lt"/>
                          <a:ea typeface="+mn-ea"/>
                          <a:cs typeface="+mn-cs"/>
                        </a:rPr>
                        <a:t>mills</a:t>
                      </a:r>
                      <a:endParaRPr lang="pl-PL" sz="1600" dirty="0"/>
                    </a:p>
                  </a:txBody>
                  <a:tcPr/>
                </a:tc>
                <a:tc>
                  <a:txBody>
                    <a:bodyPr/>
                    <a:lstStyle/>
                    <a:p>
                      <a:pPr algn="ctr"/>
                      <a:r>
                        <a:rPr kumimoji="0" lang="en-US" sz="1600" kern="1200" baseline="0" dirty="0" smtClean="0">
                          <a:solidFill>
                            <a:schemeClr val="dk1"/>
                          </a:solidFill>
                          <a:latin typeface="+mn-lt"/>
                          <a:ea typeface="+mn-ea"/>
                          <a:cs typeface="+mn-cs"/>
                        </a:rPr>
                        <a:t>With a capacity of 1 </a:t>
                      </a:r>
                      <a:r>
                        <a:rPr kumimoji="0" lang="en-US" sz="1600" kern="1200" baseline="0" dirty="0" err="1" smtClean="0">
                          <a:solidFill>
                            <a:schemeClr val="dk1"/>
                          </a:solidFill>
                          <a:latin typeface="+mn-lt"/>
                          <a:ea typeface="+mn-ea"/>
                          <a:cs typeface="+mn-cs"/>
                        </a:rPr>
                        <a:t>tonne</a:t>
                      </a:r>
                      <a:r>
                        <a:rPr kumimoji="0" lang="en-US" sz="1600" kern="1200" baseline="0" dirty="0" smtClean="0">
                          <a:solidFill>
                            <a:schemeClr val="dk1"/>
                          </a:solidFill>
                          <a:latin typeface="+mn-lt"/>
                          <a:ea typeface="+mn-ea"/>
                          <a:cs typeface="+mn-cs"/>
                        </a:rPr>
                        <a:t> per hour</a:t>
                      </a:r>
                      <a:endParaRPr lang="pl-PL" sz="1600" dirty="0"/>
                    </a:p>
                  </a:txBody>
                  <a:tcPr/>
                </a:tc>
              </a:tr>
              <a:tr h="845212">
                <a:tc>
                  <a:txBody>
                    <a:bodyPr/>
                    <a:lstStyle/>
                    <a:p>
                      <a:r>
                        <a:rPr lang="pl-PL" sz="1600" smtClean="0"/>
                        <a:t>(f)</a:t>
                      </a:r>
                      <a:endParaRPr lang="pl-PL" sz="1600" dirty="0"/>
                    </a:p>
                  </a:txBody>
                  <a:tcPr/>
                </a:tc>
                <a:tc>
                  <a:txBody>
                    <a:bodyPr/>
                    <a:lstStyle/>
                    <a:p>
                      <a:pPr algn="l"/>
                      <a:r>
                        <a:rPr kumimoji="0" lang="en-US" sz="1600" kern="1200" baseline="0" dirty="0" smtClean="0">
                          <a:solidFill>
                            <a:schemeClr val="dk1"/>
                          </a:solidFill>
                          <a:latin typeface="+mn-lt"/>
                          <a:ea typeface="+mn-ea"/>
                          <a:cs typeface="+mn-cs"/>
                        </a:rPr>
                        <a:t>Installations for the manufacture of coal products and solid</a:t>
                      </a:r>
                    </a:p>
                    <a:p>
                      <a:pPr algn="l"/>
                      <a:r>
                        <a:rPr kumimoji="0" lang="pl-PL" sz="1600" kern="1200" baseline="0" dirty="0" err="1" smtClean="0">
                          <a:solidFill>
                            <a:schemeClr val="dk1"/>
                          </a:solidFill>
                          <a:latin typeface="+mn-lt"/>
                          <a:ea typeface="+mn-ea"/>
                          <a:cs typeface="+mn-cs"/>
                        </a:rPr>
                        <a:t>smokeless</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fuel</a:t>
                      </a:r>
                      <a:endParaRPr lang="pl-PL" sz="1600" dirty="0"/>
                    </a:p>
                  </a:txBody>
                  <a:tcPr/>
                </a:tc>
                <a:tc>
                  <a:txBody>
                    <a:bodyPr/>
                    <a:lstStyle/>
                    <a:p>
                      <a:pPr algn="ctr"/>
                      <a:r>
                        <a:rPr kumimoji="0" lang="pl-PL" sz="1600" kern="1200" baseline="0" dirty="0" smtClean="0">
                          <a:solidFill>
                            <a:schemeClr val="dk1"/>
                          </a:solidFill>
                          <a:latin typeface="+mn-lt"/>
                          <a:ea typeface="+mn-ea"/>
                          <a:cs typeface="+mn-cs"/>
                        </a:rPr>
                        <a:t>*</a:t>
                      </a:r>
                      <a:endParaRPr lang="pl-PL" sz="1600" dirty="0"/>
                    </a:p>
                  </a:txBody>
                  <a:tcPr/>
                </a:tc>
              </a:tr>
              <a:tr h="370840">
                <a:tc>
                  <a:txBody>
                    <a:bodyPr/>
                    <a:lstStyle/>
                    <a:p>
                      <a:r>
                        <a:rPr lang="pl-PL" sz="1600" dirty="0" smtClean="0"/>
                        <a:t>2.</a:t>
                      </a:r>
                      <a:endParaRPr lang="pl-PL" sz="1600" dirty="0"/>
                    </a:p>
                  </a:txBody>
                  <a:tcPr/>
                </a:tc>
                <a:tc>
                  <a:txBody>
                    <a:bodyPr/>
                    <a:lstStyle/>
                    <a:p>
                      <a:pPr algn="l"/>
                      <a:r>
                        <a:rPr kumimoji="0" lang="en-US" sz="1600" kern="1200" baseline="0" dirty="0" smtClean="0">
                          <a:solidFill>
                            <a:schemeClr val="dk1"/>
                          </a:solidFill>
                          <a:latin typeface="+mn-lt"/>
                          <a:ea typeface="+mn-ea"/>
                          <a:cs typeface="+mn-cs"/>
                        </a:rPr>
                        <a:t>Production and processing of metals</a:t>
                      </a:r>
                      <a:endParaRPr lang="pl-PL" sz="1600" dirty="0"/>
                    </a:p>
                  </a:txBody>
                  <a:tcPr/>
                </a:tc>
                <a:tc>
                  <a:txBody>
                    <a:bodyPr/>
                    <a:lstStyle/>
                    <a:p>
                      <a:endParaRPr lang="pl-PL" sz="1600" dirty="0"/>
                    </a:p>
                  </a:txBody>
                  <a:tcPr/>
                </a:tc>
              </a:tr>
              <a:tr h="370840">
                <a:tc>
                  <a:txBody>
                    <a:bodyPr/>
                    <a:lstStyle/>
                    <a:p>
                      <a:r>
                        <a:rPr lang="pl-PL" sz="1600" dirty="0" smtClean="0"/>
                        <a:t>(a) </a:t>
                      </a:r>
                      <a:endParaRPr lang="pl-PL" sz="1600" dirty="0"/>
                    </a:p>
                  </a:txBody>
                  <a:tcPr/>
                </a:tc>
                <a:tc>
                  <a:txBody>
                    <a:bodyPr/>
                    <a:lstStyle/>
                    <a:p>
                      <a:pPr algn="l"/>
                      <a:r>
                        <a:rPr kumimoji="0" lang="en-US" sz="1600" kern="1200" baseline="0" dirty="0" smtClean="0">
                          <a:solidFill>
                            <a:schemeClr val="dk1"/>
                          </a:solidFill>
                          <a:latin typeface="+mn-lt"/>
                          <a:ea typeface="+mn-ea"/>
                          <a:cs typeface="+mn-cs"/>
                        </a:rPr>
                        <a:t>Metal ore (including </a:t>
                      </a:r>
                      <a:r>
                        <a:rPr kumimoji="0" lang="en-US" sz="1600" kern="1200" baseline="0" dirty="0" err="1" smtClean="0">
                          <a:solidFill>
                            <a:schemeClr val="dk1"/>
                          </a:solidFill>
                          <a:latin typeface="+mn-lt"/>
                          <a:ea typeface="+mn-ea"/>
                          <a:cs typeface="+mn-cs"/>
                        </a:rPr>
                        <a:t>sulphide</a:t>
                      </a:r>
                      <a:r>
                        <a:rPr kumimoji="0" lang="en-US" sz="1600" kern="1200" baseline="0" dirty="0" smtClean="0">
                          <a:solidFill>
                            <a:schemeClr val="dk1"/>
                          </a:solidFill>
                          <a:latin typeface="+mn-lt"/>
                          <a:ea typeface="+mn-ea"/>
                          <a:cs typeface="+mn-cs"/>
                        </a:rPr>
                        <a:t> ore) roasting or sintering</a:t>
                      </a:r>
                    </a:p>
                    <a:p>
                      <a:pPr algn="l"/>
                      <a:r>
                        <a:rPr kumimoji="0" lang="pl-PL" sz="1600" kern="1200" baseline="0" dirty="0" err="1" smtClean="0">
                          <a:solidFill>
                            <a:schemeClr val="dk1"/>
                          </a:solidFill>
                          <a:latin typeface="+mn-lt"/>
                          <a:ea typeface="+mn-ea"/>
                          <a:cs typeface="+mn-cs"/>
                        </a:rPr>
                        <a:t>installations</a:t>
                      </a:r>
                      <a:endParaRPr lang="pl-PL" sz="1600" dirty="0"/>
                    </a:p>
                  </a:txBody>
                  <a:tcPr/>
                </a:tc>
                <a:tc>
                  <a:txBody>
                    <a:bodyPr/>
                    <a:lstStyle/>
                    <a:p>
                      <a:pPr algn="ctr"/>
                      <a:r>
                        <a:rPr kumimoji="0" lang="pl-PL" sz="1600" kern="1200" baseline="0" dirty="0" smtClean="0">
                          <a:solidFill>
                            <a:schemeClr val="dk1"/>
                          </a:solidFill>
                          <a:latin typeface="+mn-lt"/>
                          <a:ea typeface="+mn-ea"/>
                          <a:cs typeface="+mn-cs"/>
                        </a:rPr>
                        <a:t>*</a:t>
                      </a:r>
                      <a:endParaRPr lang="pl-PL" sz="1600" dirty="0"/>
                    </a:p>
                  </a:txBody>
                  <a:tcPr/>
                </a:tc>
              </a:tr>
            </a:tbl>
          </a:graphicData>
        </a:graphic>
      </p:graphicFrame>
      <p:sp>
        <p:nvSpPr>
          <p:cNvPr id="3" name="Tytuł 2"/>
          <p:cNvSpPr>
            <a:spLocks noGrp="1"/>
          </p:cNvSpPr>
          <p:nvPr>
            <p:ph type="title"/>
          </p:nvPr>
        </p:nvSpPr>
        <p:spPr/>
        <p:txBody>
          <a:bodyPr>
            <a:normAutofit fontScale="90000"/>
          </a:bodyPr>
          <a:lstStyle/>
          <a:p>
            <a:pPr lvl="1"/>
            <a:r>
              <a:rPr lang="pl-PL" sz="4400" dirty="0" smtClean="0"/>
              <a:t/>
            </a:r>
            <a:br>
              <a:rPr lang="pl-PL" sz="4400" dirty="0" smtClean="0"/>
            </a:br>
            <a:r>
              <a:rPr lang="pl-PL" sz="4700" dirty="0" err="1" smtClean="0">
                <a:solidFill>
                  <a:schemeClr val="bg2">
                    <a:lumMod val="20000"/>
                    <a:lumOff val="80000"/>
                  </a:schemeClr>
                </a:solidFill>
                <a:effectLst>
                  <a:outerShdw blurRad="38100" dist="38100" dir="2700000" algn="tl">
                    <a:srgbClr val="000000">
                      <a:alpha val="43137"/>
                    </a:srgbClr>
                  </a:outerShdw>
                </a:effectLst>
                <a:latin typeface="+mj-lt"/>
              </a:rPr>
              <a:t>Activities</a:t>
            </a:r>
            <a:r>
              <a:rPr lang="pl-PL" sz="4700" dirty="0" smtClean="0">
                <a:solidFill>
                  <a:schemeClr val="bg2">
                    <a:lumMod val="20000"/>
                    <a:lumOff val="80000"/>
                  </a:schemeClr>
                </a:solidFill>
                <a:effectLst>
                  <a:outerShdw blurRad="38100" dist="38100" dir="2700000" algn="tl">
                    <a:srgbClr val="000000">
                      <a:alpha val="43137"/>
                    </a:srgbClr>
                  </a:outerShdw>
                </a:effectLst>
                <a:latin typeface="+mj-lt"/>
              </a:rPr>
              <a:t> </a:t>
            </a:r>
            <a:r>
              <a:rPr lang="pl-PL" sz="4700" dirty="0" err="1" smtClean="0">
                <a:solidFill>
                  <a:schemeClr val="bg2">
                    <a:lumMod val="20000"/>
                    <a:lumOff val="80000"/>
                  </a:schemeClr>
                </a:solidFill>
                <a:effectLst>
                  <a:outerShdw blurRad="38100" dist="38100" dir="2700000" algn="tl">
                    <a:srgbClr val="000000">
                      <a:alpha val="43137"/>
                    </a:srgbClr>
                  </a:outerShdw>
                </a:effectLst>
                <a:latin typeface="+mj-lt"/>
              </a:rPr>
              <a:t>from</a:t>
            </a:r>
            <a:r>
              <a:rPr lang="pl-PL" sz="4700" dirty="0" smtClean="0">
                <a:solidFill>
                  <a:schemeClr val="bg2">
                    <a:lumMod val="20000"/>
                    <a:lumOff val="80000"/>
                  </a:schemeClr>
                </a:solidFill>
                <a:effectLst>
                  <a:outerShdw blurRad="38100" dist="38100" dir="2700000" algn="tl">
                    <a:srgbClr val="000000">
                      <a:alpha val="43137"/>
                    </a:srgbClr>
                  </a:outerShdw>
                </a:effectLst>
                <a:latin typeface="+mj-lt"/>
              </a:rPr>
              <a:t> </a:t>
            </a:r>
            <a:r>
              <a:rPr lang="pl-PL" sz="4700" dirty="0" err="1" smtClean="0">
                <a:solidFill>
                  <a:schemeClr val="bg2">
                    <a:lumMod val="20000"/>
                    <a:lumOff val="80000"/>
                  </a:schemeClr>
                </a:solidFill>
                <a:effectLst>
                  <a:outerShdw blurRad="38100" dist="38100" dir="2700000" algn="tl">
                    <a:srgbClr val="000000">
                      <a:alpha val="43137"/>
                    </a:srgbClr>
                  </a:outerShdw>
                </a:effectLst>
                <a:latin typeface="+mj-lt"/>
              </a:rPr>
              <a:t>E-PRTR</a:t>
            </a:r>
            <a:r>
              <a:rPr lang="pl-PL" sz="4700" dirty="0" smtClean="0">
                <a:solidFill>
                  <a:schemeClr val="bg2">
                    <a:lumMod val="20000"/>
                    <a:lumOff val="80000"/>
                  </a:schemeClr>
                </a:solidFill>
                <a:effectLst>
                  <a:outerShdw blurRad="38100" dist="38100" dir="2700000" algn="tl">
                    <a:srgbClr val="000000">
                      <a:alpha val="43137"/>
                    </a:srgbClr>
                  </a:outerShdw>
                </a:effectLst>
                <a:latin typeface="+mj-lt"/>
              </a:rPr>
              <a:t> </a:t>
            </a:r>
            <a:r>
              <a:rPr lang="pl-PL" sz="4700" dirty="0" err="1" smtClean="0">
                <a:solidFill>
                  <a:schemeClr val="bg2">
                    <a:lumMod val="20000"/>
                    <a:lumOff val="80000"/>
                  </a:schemeClr>
                </a:solidFill>
                <a:effectLst>
                  <a:outerShdw blurRad="38100" dist="38100" dir="2700000" algn="tl">
                    <a:srgbClr val="000000">
                      <a:alpha val="43137"/>
                    </a:srgbClr>
                  </a:outerShdw>
                </a:effectLst>
                <a:latin typeface="+mj-lt"/>
              </a:rPr>
              <a:t>Regulation</a:t>
            </a:r>
            <a:endParaRPr lang="pl-PL" sz="4700" dirty="0">
              <a:solidFill>
                <a:schemeClr val="bg2">
                  <a:lumMod val="20000"/>
                  <a:lumOff val="80000"/>
                </a:schemeClr>
              </a:solidFill>
              <a:effectLst>
                <a:outerShdw blurRad="38100" dist="38100" dir="2700000" algn="tl">
                  <a:srgbClr val="000000">
                    <a:alpha val="43137"/>
                  </a:srgbClr>
                </a:outerShdw>
              </a:effectLst>
              <a:latin typeface="+mj-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a:buNone/>
            </a:pPr>
            <a:r>
              <a:rPr lang="en-US" sz="2800" b="1" dirty="0" smtClean="0"/>
              <a:t>Releases to water</a:t>
            </a:r>
            <a:endParaRPr lang="pl-PL" sz="2800" b="1" dirty="0" smtClean="0"/>
          </a:p>
          <a:p>
            <a:pPr marL="3175" indent="-3175">
              <a:buNone/>
            </a:pPr>
            <a:r>
              <a:rPr lang="en-US" sz="2800" dirty="0" smtClean="0"/>
              <a:t>According to column 1b of the table in Annex II to the E-PRTR Regulation, a total of 71 pollutants are specified as relevant water pollutants. Releases of water pollutants which exceed the threshold values in column 1b must be reported by the facility. This is the case in respect of all 71 water pollutants.</a:t>
            </a:r>
            <a:endParaRPr lang="pl-PL" sz="2800" dirty="0" smtClean="0"/>
          </a:p>
          <a:p>
            <a:pPr marL="3175" indent="-3175">
              <a:buNone/>
            </a:pPr>
            <a:r>
              <a:rPr lang="en-US" sz="2800" dirty="0" smtClean="0"/>
              <a:t>Reporting should be done in accordance with Annex III to the E-PRTR Regulation</a:t>
            </a:r>
            <a:r>
              <a:rPr lang="pl-PL" sz="2800" dirty="0" smtClean="0"/>
              <a:t> </a:t>
            </a:r>
            <a:r>
              <a:rPr lang="en-US" sz="2800" dirty="0" smtClean="0"/>
              <a:t>in an analogous way to that described above in respect of releases to air.</a:t>
            </a:r>
            <a:endParaRPr lang="pl-PL" sz="2800" dirty="0" smtClean="0"/>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a:buNone/>
            </a:pPr>
            <a:r>
              <a:rPr lang="en-US" sz="2800" b="1" dirty="0" smtClean="0">
                <a:latin typeface="Cambria" pitchFamily="18" charset="0"/>
              </a:rPr>
              <a:t>Releases to land</a:t>
            </a:r>
            <a:endParaRPr lang="pl-PL" sz="2800" b="1" dirty="0" smtClean="0">
              <a:latin typeface="Cambria" pitchFamily="18" charset="0"/>
            </a:endParaRPr>
          </a:p>
          <a:p>
            <a:pPr marL="0" indent="0">
              <a:buNone/>
            </a:pPr>
            <a:r>
              <a:rPr lang="en-US" sz="2800" dirty="0" smtClean="0">
                <a:latin typeface="Cambria" pitchFamily="18" charset="0"/>
              </a:rPr>
              <a:t>The </a:t>
            </a:r>
            <a:r>
              <a:rPr lang="de-DE" sz="2800" dirty="0" err="1" smtClean="0">
                <a:latin typeface="Cambria" pitchFamily="18" charset="0"/>
              </a:rPr>
              <a:t>reporting</a:t>
            </a:r>
            <a:r>
              <a:rPr lang="de-DE" sz="2800" dirty="0" smtClean="0">
                <a:latin typeface="Cambria" pitchFamily="18" charset="0"/>
              </a:rPr>
              <a:t> on </a:t>
            </a:r>
            <a:r>
              <a:rPr lang="en-US" sz="2800" dirty="0" smtClean="0">
                <a:latin typeface="Cambria" pitchFamily="18" charset="0"/>
              </a:rPr>
              <a:t>“releases to land” applies only to </a:t>
            </a:r>
            <a:r>
              <a:rPr lang="de-DE" sz="2800" dirty="0" err="1" smtClean="0">
                <a:latin typeface="Cambria" pitchFamily="18" charset="0"/>
              </a:rPr>
              <a:t>pollutants</a:t>
            </a:r>
            <a:r>
              <a:rPr lang="de-DE" sz="2800" dirty="0" smtClean="0">
                <a:latin typeface="Cambria" pitchFamily="18" charset="0"/>
              </a:rPr>
              <a:t> in </a:t>
            </a:r>
            <a:r>
              <a:rPr lang="en-US" sz="2800" dirty="0" smtClean="0">
                <a:latin typeface="Cambria" pitchFamily="18" charset="0"/>
              </a:rPr>
              <a:t>waste which is subject to the disposal operations “land treatment” or “deep injection”. If waste is treated in such a way this shall only be reported by the operator of the facility originating the waste</a:t>
            </a:r>
            <a:r>
              <a:rPr lang="en-GB" sz="2800" dirty="0" smtClean="0">
                <a:latin typeface="Cambria" pitchFamily="18" charset="0"/>
              </a:rPr>
              <a:t>. </a:t>
            </a:r>
            <a:r>
              <a:rPr lang="en-US" sz="2800" dirty="0" smtClean="0">
                <a:latin typeface="Cambria" pitchFamily="18" charset="0"/>
              </a:rPr>
              <a:t>According to column 1c of the table in Annex II to the E-PRTR Regulation, a total of 61 pollutants are specified as relevant pollutants for releases to land. </a:t>
            </a:r>
            <a:endParaRPr lang="pl-PL" sz="2800" dirty="0" smtClean="0">
              <a:latin typeface="Cambria" pitchFamily="18" charset="0"/>
            </a:endParaRPr>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3175" indent="-3175">
              <a:buNone/>
            </a:pPr>
            <a:endParaRPr lang="pl-PL" sz="2800" dirty="0" smtClean="0">
              <a:latin typeface="Cambria" pitchFamily="18" charset="0"/>
            </a:endParaRPr>
          </a:p>
          <a:p>
            <a:pPr marL="3175" indent="-3175">
              <a:buNone/>
            </a:pPr>
            <a:r>
              <a:rPr lang="en-US" sz="2800" dirty="0" smtClean="0">
                <a:latin typeface="Cambria" pitchFamily="18" charset="0"/>
              </a:rPr>
              <a:t>Releases of pollutants to land which exceed the threshold values in column 1c must be reported by the operator of the facility originating the waste. This is the case in respect of all 61 pollutants that are relevant for releases to land.</a:t>
            </a:r>
            <a:endParaRPr lang="pl-PL" sz="2800" dirty="0" smtClean="0">
              <a:latin typeface="Cambria" pitchFamily="18" charset="0"/>
            </a:endParaRPr>
          </a:p>
          <a:p>
            <a:pPr marL="3175" indent="-3175">
              <a:buNone/>
            </a:pPr>
            <a:r>
              <a:rPr lang="en-US" sz="2800" dirty="0" smtClean="0"/>
              <a:t>Reporting should be carried out in accordance with Annex III to the E-PRTR Regulation, in an analogous way to releases to air and water.</a:t>
            </a:r>
            <a:endParaRPr lang="pl-PL" sz="2800" dirty="0" smtClean="0"/>
          </a:p>
          <a:p>
            <a:pPr marL="3175" indent="-3175">
              <a:buNone/>
            </a:pPr>
            <a:endParaRPr lang="pl-PL" sz="2800" dirty="0">
              <a:latin typeface="Cambria" pitchFamily="18" charset="0"/>
            </a:endParaRPr>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a:buNone/>
            </a:pPr>
            <a:r>
              <a:rPr lang="en-US" sz="2800" b="1" dirty="0" smtClean="0"/>
              <a:t>Off-site transfers of pollutants in waste water</a:t>
            </a:r>
            <a:endParaRPr lang="pl-PL" sz="2800" b="1" dirty="0" smtClean="0"/>
          </a:p>
          <a:p>
            <a:pPr marL="3175" indent="-3175" algn="just">
              <a:buNone/>
            </a:pPr>
            <a:r>
              <a:rPr lang="en-US" sz="2800" dirty="0" smtClean="0"/>
              <a:t>An off-site transfer of pollutants in waste water means the movement beyond the boundaries of a facility of pollutants in waste water destined for waste-water treatment including industrial waste water treatment. The off-site transfer may be carried out via a sewer or any other means such as containers or (road)tankers.</a:t>
            </a:r>
            <a:endParaRPr lang="pl-PL" sz="2800" dirty="0" smtClean="0"/>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0" indent="0">
              <a:buNone/>
            </a:pPr>
            <a:r>
              <a:rPr lang="en-US" sz="2800" dirty="0" smtClean="0">
                <a:latin typeface="Cambria" pitchFamily="18" charset="0"/>
              </a:rPr>
              <a:t>Operators shall report off-site transfers of any pollutant specified in Annex II to the E-PRTR Regulation in waste water destined for waste-water treatment for which the threshold value specified in column 1b of the table in Annex II to the E-PRTR Regulation is exceeded</a:t>
            </a:r>
            <a:r>
              <a:rPr lang="pl-PL" sz="2800" dirty="0" smtClean="0">
                <a:latin typeface="Cambria" pitchFamily="18" charset="0"/>
              </a:rPr>
              <a:t>.</a:t>
            </a:r>
          </a:p>
          <a:p>
            <a:pPr marL="0" indent="0">
              <a:buNone/>
            </a:pPr>
            <a:r>
              <a:rPr lang="en-US" sz="2800" dirty="0" smtClean="0">
                <a:latin typeface="Cambria" pitchFamily="18" charset="0"/>
              </a:rPr>
              <a:t>Reporting should be carried out in accordance with Annex III of the E-PRTR Regulation, in an analogous way as to releases to water.</a:t>
            </a:r>
            <a:endParaRPr lang="pl-PL" sz="2800" dirty="0" smtClean="0">
              <a:latin typeface="Cambria" pitchFamily="18" charset="0"/>
            </a:endParaRPr>
          </a:p>
          <a:p>
            <a:pPr marL="0" indent="0">
              <a:buNone/>
            </a:pPr>
            <a:endParaRPr lang="pl-PL" sz="2800" dirty="0">
              <a:latin typeface="Cambria" pitchFamily="18" charset="0"/>
            </a:endParaRPr>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457200" y="1524000"/>
            <a:ext cx="8229600" cy="4785320"/>
          </a:xfrm>
        </p:spPr>
        <p:txBody>
          <a:bodyPr/>
          <a:lstStyle/>
          <a:p>
            <a:pPr marL="3175" indent="-3175">
              <a:buNone/>
            </a:pPr>
            <a:r>
              <a:rPr lang="en-US" sz="2800" b="1" dirty="0" smtClean="0">
                <a:latin typeface="Cambria" pitchFamily="18" charset="0"/>
              </a:rPr>
              <a:t>Off-site transfers of waste</a:t>
            </a:r>
            <a:endParaRPr lang="pl-PL" sz="2800" b="1" dirty="0" smtClean="0">
              <a:latin typeface="Cambria" pitchFamily="18" charset="0"/>
            </a:endParaRPr>
          </a:p>
          <a:p>
            <a:pPr marL="3175" indent="-3175">
              <a:buNone/>
            </a:pPr>
            <a:r>
              <a:rPr lang="en-US" sz="2800" dirty="0" smtClean="0">
                <a:latin typeface="Cambria" pitchFamily="18" charset="0"/>
              </a:rPr>
              <a:t>An off-site transfer of waste means the movement beyond the boundaries of a facility of waste destined for disposal or recovery.</a:t>
            </a:r>
            <a:endParaRPr lang="pl-PL" sz="2800" dirty="0" smtClean="0">
              <a:latin typeface="Cambria" pitchFamily="18" charset="0"/>
            </a:endParaRPr>
          </a:p>
          <a:p>
            <a:pPr marL="3175" indent="-3175">
              <a:buNone/>
            </a:pPr>
            <a:r>
              <a:rPr lang="en-US" sz="2800" dirty="0" smtClean="0">
                <a:latin typeface="Cambria" pitchFamily="18" charset="0"/>
              </a:rPr>
              <a:t>Operators shall report off-site transfers of </a:t>
            </a:r>
            <a:endParaRPr lang="pl-PL" sz="2800" dirty="0" smtClean="0">
              <a:latin typeface="Cambria" pitchFamily="18" charset="0"/>
            </a:endParaRPr>
          </a:p>
          <a:p>
            <a:pPr marL="3175" lvl="0" indent="-3175">
              <a:buNone/>
            </a:pPr>
            <a:r>
              <a:rPr lang="en-US" sz="2800" dirty="0" smtClean="0">
                <a:latin typeface="Cambria" pitchFamily="18" charset="0"/>
              </a:rPr>
              <a:t>hazardous waste </a:t>
            </a:r>
            <a:r>
              <a:rPr lang="pl-PL" sz="2800" dirty="0" smtClean="0">
                <a:latin typeface="Cambria" pitchFamily="18" charset="0"/>
              </a:rPr>
              <a:t> - </a:t>
            </a:r>
            <a:r>
              <a:rPr lang="en-US" sz="2800" dirty="0" smtClean="0">
                <a:latin typeface="Cambria" pitchFamily="18" charset="0"/>
              </a:rPr>
              <a:t>exceeding 2 </a:t>
            </a:r>
            <a:r>
              <a:rPr lang="en-US" sz="2800" dirty="0" err="1" smtClean="0">
                <a:latin typeface="Cambria" pitchFamily="18" charset="0"/>
              </a:rPr>
              <a:t>tonnes</a:t>
            </a:r>
            <a:r>
              <a:rPr lang="en-US" sz="2800" dirty="0" smtClean="0">
                <a:latin typeface="Cambria" pitchFamily="18" charset="0"/>
              </a:rPr>
              <a:t> per</a:t>
            </a:r>
            <a:r>
              <a:rPr lang="pl-PL" sz="2800" dirty="0" smtClean="0">
                <a:latin typeface="Cambria" pitchFamily="18" charset="0"/>
              </a:rPr>
              <a:t> </a:t>
            </a:r>
            <a:r>
              <a:rPr lang="en-US" sz="2800" dirty="0" smtClean="0">
                <a:latin typeface="Cambria" pitchFamily="18" charset="0"/>
              </a:rPr>
              <a:t>year</a:t>
            </a:r>
            <a:endParaRPr lang="pl-PL" sz="2800" dirty="0" smtClean="0">
              <a:latin typeface="Cambria" pitchFamily="18" charset="0"/>
            </a:endParaRPr>
          </a:p>
          <a:p>
            <a:pPr marL="3175" lvl="0" indent="-3175">
              <a:buNone/>
            </a:pPr>
            <a:r>
              <a:rPr lang="en-US" sz="2800" dirty="0" smtClean="0">
                <a:latin typeface="Cambria" pitchFamily="18" charset="0"/>
              </a:rPr>
              <a:t>non hazardous waste </a:t>
            </a:r>
            <a:r>
              <a:rPr lang="pl-PL" sz="2800" dirty="0" smtClean="0">
                <a:latin typeface="Cambria" pitchFamily="18" charset="0"/>
              </a:rPr>
              <a:t> - </a:t>
            </a:r>
            <a:r>
              <a:rPr lang="en-US" sz="2800" dirty="0" smtClean="0">
                <a:latin typeface="Cambria" pitchFamily="18" charset="0"/>
              </a:rPr>
              <a:t>exceeding 2,000 </a:t>
            </a:r>
            <a:r>
              <a:rPr lang="en-US" sz="2800" dirty="0" err="1" smtClean="0">
                <a:latin typeface="Cambria" pitchFamily="18" charset="0"/>
              </a:rPr>
              <a:t>tonnes</a:t>
            </a:r>
            <a:r>
              <a:rPr lang="en-US" sz="2800" dirty="0" smtClean="0">
                <a:latin typeface="Cambria" pitchFamily="18" charset="0"/>
              </a:rPr>
              <a:t> per year</a:t>
            </a:r>
            <a:endParaRPr lang="pl-PL" sz="2800" dirty="0" smtClean="0">
              <a:latin typeface="Cambria" pitchFamily="18" charset="0"/>
            </a:endParaRPr>
          </a:p>
          <a:p>
            <a:pPr marL="3175" indent="-3175">
              <a:buNone/>
            </a:pPr>
            <a:r>
              <a:rPr lang="en-US" sz="2800" dirty="0" smtClean="0">
                <a:latin typeface="Cambria" pitchFamily="18" charset="0"/>
              </a:rPr>
              <a:t>All data have to be expressed in </a:t>
            </a:r>
            <a:r>
              <a:rPr lang="en-US" sz="2800" dirty="0" err="1" smtClean="0">
                <a:latin typeface="Cambria" pitchFamily="18" charset="0"/>
              </a:rPr>
              <a:t>tonnes</a:t>
            </a:r>
            <a:r>
              <a:rPr lang="en-US" sz="2800" dirty="0" smtClean="0">
                <a:latin typeface="Cambria" pitchFamily="18" charset="0"/>
              </a:rPr>
              <a:t>/year of (normal) wet waste and with three significant digits</a:t>
            </a:r>
            <a:endParaRPr lang="pl-PL" sz="2800" dirty="0">
              <a:latin typeface="Cambria" pitchFamily="18" charset="0"/>
            </a:endParaRPr>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0" indent="0">
              <a:buNone/>
            </a:pPr>
            <a:r>
              <a:rPr lang="en-US" sz="2800" b="1" dirty="0" smtClean="0"/>
              <a:t>Measurement/calculation/estimation of releases and off-site transfers</a:t>
            </a:r>
            <a:endParaRPr lang="pl-PL" sz="2800" b="1" dirty="0" smtClean="0"/>
          </a:p>
          <a:p>
            <a:pPr marL="0" indent="0">
              <a:buNone/>
            </a:pPr>
            <a:r>
              <a:rPr lang="en-US" sz="2800" dirty="0" smtClean="0"/>
              <a:t>Reporting shall be carried out based on</a:t>
            </a:r>
            <a:r>
              <a:rPr lang="pl-PL" sz="2800" dirty="0" smtClean="0"/>
              <a:t> </a:t>
            </a:r>
            <a:r>
              <a:rPr lang="en-US" sz="2800" dirty="0" smtClean="0"/>
              <a:t>measurement, calculation or estimation of releases and off-site transfers. For the indication of whether the reported release and transfer data is based on measurement, calculation or estimation a simplified system with three classes identified with a letter code is required, referring to the methodology used to determine the data:</a:t>
            </a:r>
            <a:endParaRPr lang="pl-PL" sz="2800" dirty="0" smtClean="0"/>
          </a:p>
          <a:p>
            <a:endParaRPr lang="pl-PL" dirty="0"/>
          </a:p>
        </p:txBody>
      </p:sp>
      <p:sp>
        <p:nvSpPr>
          <p:cNvPr id="3" name="Tytuł 2"/>
          <p:cNvSpPr>
            <a:spLocks noGrp="1"/>
          </p:cNvSpPr>
          <p:nvPr>
            <p:ph type="title"/>
          </p:nvPr>
        </p:nvSpPr>
        <p:spPr/>
        <p:txBody>
          <a:bodyPr/>
          <a:lstStyle/>
          <a:p>
            <a:r>
              <a:rPr lang="en-US" dirty="0" smtClean="0"/>
              <a:t>What and how to report?</a:t>
            </a:r>
            <a:endParaRPr lang="pl-PL"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323528" y="1412776"/>
            <a:ext cx="8568952" cy="5040560"/>
          </a:xfrm>
        </p:spPr>
        <p:txBody>
          <a:bodyPr/>
          <a:lstStyle/>
          <a:p>
            <a:pPr marL="3175" indent="-3175">
              <a:buNone/>
            </a:pPr>
            <a:r>
              <a:rPr lang="en-US" dirty="0" smtClean="0"/>
              <a:t>The IPPC Directive requires industrial installations falling under its scope to operate in accordance with permits including emission limit values based on the best available techniques (BAT), designed to prevent and, where that is not practicable, generally to reduce emissions and the impact to the environment as a whole.</a:t>
            </a:r>
            <a:endParaRPr lang="pl-PL" dirty="0" smtClean="0"/>
          </a:p>
          <a:p>
            <a:pPr marL="3175" indent="-3175">
              <a:buNone/>
            </a:pPr>
            <a:r>
              <a:rPr lang="pl-PL" dirty="0" smtClean="0"/>
              <a:t>A</a:t>
            </a:r>
            <a:r>
              <a:rPr lang="en-US" dirty="0" smtClean="0"/>
              <a:t> comparison of the differences between the IPPC Directive and the E-PRTR Regulation is helpful to facilitate the identification of relevant additional facilities. </a:t>
            </a:r>
            <a:endParaRPr lang="pl-PL" dirty="0" smtClean="0"/>
          </a:p>
        </p:txBody>
      </p:sp>
      <p:sp>
        <p:nvSpPr>
          <p:cNvPr id="3" name="Tytuł 2"/>
          <p:cNvSpPr>
            <a:spLocks noGrp="1"/>
          </p:cNvSpPr>
          <p:nvPr>
            <p:ph type="title"/>
          </p:nvPr>
        </p:nvSpPr>
        <p:spPr/>
        <p:txBody>
          <a:bodyPr>
            <a:normAutofit fontScale="90000"/>
          </a:bodyPr>
          <a:lstStyle/>
          <a:p>
            <a:r>
              <a:rPr sz="4400" smtClean="0">
                <a:latin typeface="Cambria" pitchFamily="18" charset="0"/>
              </a:rPr>
              <a:t>Synergies between IPPC reporting obligations and PRTR, optimization</a:t>
            </a:r>
            <a:endParaRPr lang="pl-PL"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a:buNone/>
            </a:pPr>
            <a:r>
              <a:rPr lang="en-US" b="1" dirty="0" smtClean="0"/>
              <a:t>The relation to the IPPC Directive</a:t>
            </a:r>
            <a:endParaRPr lang="pl-PL" b="1" dirty="0" smtClean="0"/>
          </a:p>
          <a:p>
            <a:pPr marL="3175" indent="-3175">
              <a:buNone/>
            </a:pPr>
            <a:r>
              <a:rPr lang="en-US" dirty="0" smtClean="0"/>
              <a:t>The E-PRTR Regulation provides for the implementation at Community level of the UN-ECE PRTR Protocol. </a:t>
            </a:r>
            <a:r>
              <a:rPr lang="pl-PL" dirty="0" smtClean="0"/>
              <a:t>T</a:t>
            </a:r>
            <a:r>
              <a:rPr lang="en-US" dirty="0" smtClean="0"/>
              <a:t>he Protocol includes the activities set out in Annex I of the IPPC Directive (which is identical to Annex A3 of the EPER Decision). However, the Protocol and Annex I of the E-PRTR Regulation contain several changes and additional activities compared to Annex I of the IPPC Directive.</a:t>
            </a:r>
            <a:endParaRPr lang="pl-PL" dirty="0"/>
          </a:p>
        </p:txBody>
      </p:sp>
      <p:sp>
        <p:nvSpPr>
          <p:cNvPr id="3" name="Tytuł 2"/>
          <p:cNvSpPr>
            <a:spLocks noGrp="1"/>
          </p:cNvSpPr>
          <p:nvPr>
            <p:ph type="title"/>
          </p:nvPr>
        </p:nvSpPr>
        <p:spPr/>
        <p:txBody>
          <a:bodyPr>
            <a:noAutofit/>
          </a:bodyPr>
          <a:lstStyle/>
          <a:p>
            <a:r>
              <a:rPr lang="en-US" sz="4000" dirty="0" smtClean="0">
                <a:latin typeface="Cambria" pitchFamily="18" charset="0"/>
              </a:rPr>
              <a:t>Synergies between IPPC reporting obligations and PRTR, optimization</a:t>
            </a:r>
            <a:endParaRPr lang="pl-PL" sz="4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9525" indent="-9525">
              <a:buNone/>
            </a:pPr>
            <a:endParaRPr lang="pl-PL" dirty="0" smtClean="0"/>
          </a:p>
          <a:p>
            <a:pPr marL="9525" indent="-9525">
              <a:buNone/>
            </a:pPr>
            <a:endParaRPr lang="pl-PL" dirty="0" smtClean="0"/>
          </a:p>
          <a:p>
            <a:pPr marL="9525" indent="-9525">
              <a:buNone/>
            </a:pPr>
            <a:r>
              <a:rPr lang="en-US" dirty="0" smtClean="0"/>
              <a:t>The permit contain suitable release monitoring requirements, specifying measurement methodology and frequency, evaluation procedure and an obligation to supply the competent authority with data required for checking compliance with the permit. </a:t>
            </a:r>
            <a:r>
              <a:rPr lang="pl-PL" dirty="0" smtClean="0"/>
              <a:t>(DIRECTIVE IPPC)</a:t>
            </a:r>
            <a:endParaRPr lang="pl-PL" b="1" i="1" dirty="0" smtClean="0"/>
          </a:p>
          <a:p>
            <a:pPr>
              <a:buNone/>
            </a:pPr>
            <a:endParaRPr lang="pl-PL" dirty="0"/>
          </a:p>
        </p:txBody>
      </p:sp>
      <p:sp>
        <p:nvSpPr>
          <p:cNvPr id="3" name="Tytuł 2"/>
          <p:cNvSpPr>
            <a:spLocks noGrp="1"/>
          </p:cNvSpPr>
          <p:nvPr>
            <p:ph type="title"/>
          </p:nvPr>
        </p:nvSpPr>
        <p:spPr>
          <a:xfrm>
            <a:off x="428596" y="357166"/>
            <a:ext cx="8229600" cy="1219200"/>
          </a:xfrm>
        </p:spPr>
        <p:txBody>
          <a:bodyPr>
            <a:normAutofit fontScale="90000"/>
          </a:bodyPr>
          <a:lstStyle/>
          <a:p>
            <a:r>
              <a:rPr sz="4400" smtClean="0">
                <a:latin typeface="Cambria" pitchFamily="18" charset="0"/>
              </a:rPr>
              <a:t>Synergies between IPPC reporting obligations and PRTR, optimization</a:t>
            </a:r>
            <a:endParaRPr lang="pl-PL"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428596" y="1500174"/>
          <a:ext cx="8229600" cy="5109240"/>
        </p:xfrm>
        <a:graphic>
          <a:graphicData uri="http://schemas.openxmlformats.org/drawingml/2006/table">
            <a:tbl>
              <a:tblPr firstRow="1" bandRow="1">
                <a:tableStyleId>{5C22544A-7EE6-4342-B048-85BDC9FD1C3A}</a:tableStyleId>
              </a:tblPr>
              <a:tblGrid>
                <a:gridCol w="685776"/>
                <a:gridCol w="4800624"/>
                <a:gridCol w="2743200"/>
              </a:tblGrid>
              <a:tr h="370840">
                <a:tc>
                  <a:txBody>
                    <a:bodyPr/>
                    <a:lstStyle/>
                    <a:p>
                      <a:r>
                        <a:rPr lang="pl-PL" sz="1800" dirty="0" smtClean="0"/>
                        <a:t>No. </a:t>
                      </a:r>
                      <a:endParaRPr lang="pl-PL" sz="1800" dirty="0"/>
                    </a:p>
                  </a:txBody>
                  <a:tcPr/>
                </a:tc>
                <a:tc>
                  <a:txBody>
                    <a:bodyPr/>
                    <a:lstStyle/>
                    <a:p>
                      <a:r>
                        <a:rPr lang="pl-PL" sz="1800" dirty="0" err="1" smtClean="0">
                          <a:latin typeface="Cambria" pitchFamily="18" charset="0"/>
                        </a:rPr>
                        <a:t>Activity</a:t>
                      </a:r>
                      <a:endParaRPr lang="pl-PL" sz="1800" dirty="0">
                        <a:latin typeface="Cambria" pitchFamily="18" charset="0"/>
                      </a:endParaRPr>
                    </a:p>
                  </a:txBody>
                  <a:tcPr/>
                </a:tc>
                <a:tc>
                  <a:txBody>
                    <a:bodyPr/>
                    <a:lstStyle/>
                    <a:p>
                      <a:r>
                        <a:rPr lang="pl-PL" sz="1800" dirty="0" err="1" smtClean="0">
                          <a:latin typeface="Cambria" pitchFamily="18" charset="0"/>
                        </a:rPr>
                        <a:t>Capacity</a:t>
                      </a:r>
                      <a:r>
                        <a:rPr lang="pl-PL" sz="1800" dirty="0" smtClean="0">
                          <a:latin typeface="Cambria" pitchFamily="18" charset="0"/>
                        </a:rPr>
                        <a:t> </a:t>
                      </a:r>
                      <a:r>
                        <a:rPr lang="pl-PL" sz="1800" dirty="0" err="1" smtClean="0">
                          <a:latin typeface="Cambria" pitchFamily="18" charset="0"/>
                        </a:rPr>
                        <a:t>thresholds</a:t>
                      </a:r>
                      <a:r>
                        <a:rPr lang="pl-PL" sz="1800" dirty="0" smtClean="0">
                          <a:latin typeface="Cambria" pitchFamily="18" charset="0"/>
                        </a:rPr>
                        <a:t> </a:t>
                      </a:r>
                      <a:endParaRPr lang="pl-PL" sz="1800" dirty="0">
                        <a:latin typeface="Cambria" pitchFamily="18" charset="0"/>
                      </a:endParaRPr>
                    </a:p>
                  </a:txBody>
                  <a:tcPr/>
                </a:tc>
              </a:tr>
              <a:tr h="370840">
                <a:tc>
                  <a:txBody>
                    <a:bodyPr/>
                    <a:lstStyle/>
                    <a:p>
                      <a:r>
                        <a:rPr lang="pl-PL" dirty="0" smtClean="0"/>
                        <a:t>(b)</a:t>
                      </a:r>
                      <a:endParaRPr lang="pl-PL" dirty="0"/>
                    </a:p>
                  </a:txBody>
                  <a:tcPr/>
                </a:tc>
                <a:tc>
                  <a:txBody>
                    <a:bodyPr/>
                    <a:lstStyle/>
                    <a:p>
                      <a:r>
                        <a:rPr kumimoji="0" lang="en-US" sz="1600" kern="1200" baseline="0" dirty="0" smtClean="0">
                          <a:solidFill>
                            <a:schemeClr val="dk1"/>
                          </a:solidFill>
                          <a:latin typeface="Cambria" pitchFamily="18" charset="0"/>
                          <a:ea typeface="+mn-ea"/>
                          <a:cs typeface="+mn-cs"/>
                        </a:rPr>
                        <a:t>Installations for the production of pig iron or steel (primary or</a:t>
                      </a:r>
                    </a:p>
                    <a:p>
                      <a:r>
                        <a:rPr kumimoji="0" lang="en-US" sz="1600" kern="1200" baseline="0" dirty="0" smtClean="0">
                          <a:solidFill>
                            <a:schemeClr val="dk1"/>
                          </a:solidFill>
                          <a:latin typeface="Cambria" pitchFamily="18" charset="0"/>
                          <a:ea typeface="+mn-ea"/>
                          <a:cs typeface="+mn-cs"/>
                        </a:rPr>
                        <a:t>secondary melting) including continuous casting</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capacity of 2,5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hour</a:t>
                      </a:r>
                      <a:endParaRPr lang="pl-PL" sz="1600" dirty="0">
                        <a:latin typeface="Cambria" pitchFamily="18" charset="0"/>
                      </a:endParaRPr>
                    </a:p>
                  </a:txBody>
                  <a:tcPr/>
                </a:tc>
              </a:tr>
              <a:tr h="3092480">
                <a:tc>
                  <a:txBody>
                    <a:bodyPr/>
                    <a:lstStyle/>
                    <a:p>
                      <a:r>
                        <a:rPr lang="pl-PL" sz="1600" dirty="0" smtClean="0">
                          <a:latin typeface="Cambria" pitchFamily="18" charset="0"/>
                        </a:rPr>
                        <a:t>(c)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processing of ferrous metals:</a:t>
                      </a:r>
                      <a:endParaRPr kumimoji="0" lang="pl-PL" sz="1600" kern="1200" baseline="0" dirty="0" smtClean="0">
                        <a:solidFill>
                          <a:schemeClr val="dk1"/>
                        </a:solidFill>
                        <a:latin typeface="Cambria" pitchFamily="18" charset="0"/>
                        <a:ea typeface="+mn-ea"/>
                        <a:cs typeface="+mn-cs"/>
                      </a:endParaRPr>
                    </a:p>
                    <a:p>
                      <a:pPr marL="400050" indent="-400050">
                        <a:buAutoNum type="romanLcParenBoth"/>
                      </a:pPr>
                      <a:r>
                        <a:rPr kumimoji="0" lang="pl-PL" sz="1600" kern="1200" baseline="0" dirty="0" smtClean="0">
                          <a:solidFill>
                            <a:schemeClr val="dk1"/>
                          </a:solidFill>
                          <a:latin typeface="Cambria" pitchFamily="18" charset="0"/>
                          <a:ea typeface="+mn-ea"/>
                          <a:cs typeface="+mn-cs"/>
                        </a:rPr>
                        <a:t>Hot-rolling </a:t>
                      </a:r>
                      <a:r>
                        <a:rPr kumimoji="0" lang="pl-PL" sz="1600" kern="1200" baseline="0" dirty="0" err="1" smtClean="0">
                          <a:solidFill>
                            <a:schemeClr val="dk1"/>
                          </a:solidFill>
                          <a:latin typeface="Cambria" pitchFamily="18" charset="0"/>
                          <a:ea typeface="+mn-ea"/>
                          <a:cs typeface="+mn-cs"/>
                        </a:rPr>
                        <a:t>mills</a:t>
                      </a: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Smitheries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with</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hammers</a:t>
                      </a: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endParaRPr kumimoji="0" lang="pl-PL" sz="1600" kern="1200" baseline="0" dirty="0" smtClean="0">
                        <a:solidFill>
                          <a:schemeClr val="dk1"/>
                        </a:solidFill>
                        <a:latin typeface="Cambria" pitchFamily="18" charset="0"/>
                        <a:ea typeface="+mn-ea"/>
                        <a:cs typeface="+mn-cs"/>
                      </a:endParaRPr>
                    </a:p>
                    <a:p>
                      <a:pPr marL="342900" indent="-342900">
                        <a:buAutoNum type="romanLcParenBoth"/>
                      </a:pP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Application of protective fused metal coats</a:t>
                      </a:r>
                      <a:endParaRPr lang="pl-PL" sz="1600" dirty="0">
                        <a:latin typeface="Cambria" pitchFamily="18" charset="0"/>
                      </a:endParaRPr>
                    </a:p>
                  </a:txBody>
                  <a:tcPr/>
                </a:tc>
                <a:tc>
                  <a:txBody>
                    <a:bodyPr/>
                    <a:lstStyle/>
                    <a:p>
                      <a:endParaRPr kumimoji="0" lang="pl-PL" sz="1600" kern="1200" baseline="0" dirty="0" smtClean="0">
                        <a:solidFill>
                          <a:schemeClr val="dk1"/>
                        </a:solidFill>
                        <a:latin typeface="Cambria" pitchFamily="18" charset="0"/>
                        <a:ea typeface="+mn-ea"/>
                        <a:cs typeface="+mn-cs"/>
                      </a:endParaRPr>
                    </a:p>
                    <a:p>
                      <a:r>
                        <a:rPr kumimoji="0" lang="en-US" sz="1600" kern="1200" baseline="0" smtClean="0">
                          <a:solidFill>
                            <a:schemeClr val="dk1"/>
                          </a:solidFill>
                          <a:latin typeface="Cambria" pitchFamily="18" charset="0"/>
                          <a:ea typeface="+mn-ea"/>
                          <a:cs typeface="+mn-cs"/>
                        </a:rPr>
                        <a:t>With </a:t>
                      </a:r>
                      <a:r>
                        <a:rPr kumimoji="0" lang="en-US" sz="1600" kern="1200" baseline="0" dirty="0" smtClean="0">
                          <a:solidFill>
                            <a:schemeClr val="dk1"/>
                          </a:solidFill>
                          <a:latin typeface="Cambria" pitchFamily="18" charset="0"/>
                          <a:ea typeface="+mn-ea"/>
                          <a:cs typeface="+mn-cs"/>
                        </a:rPr>
                        <a:t>a capacity of 20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of crude steel</a:t>
                      </a:r>
                    </a:p>
                    <a:p>
                      <a:r>
                        <a:rPr kumimoji="0" lang="pl-PL" sz="1600" kern="1200" baseline="0" dirty="0" smtClean="0">
                          <a:solidFill>
                            <a:schemeClr val="dk1"/>
                          </a:solidFill>
                          <a:latin typeface="Cambria" pitchFamily="18" charset="0"/>
                          <a:ea typeface="+mn-ea"/>
                          <a:cs typeface="+mn-cs"/>
                        </a:rPr>
                        <a:t>per </a:t>
                      </a:r>
                      <a:r>
                        <a:rPr kumimoji="0" lang="pl-PL" sz="1600" kern="1200" baseline="0" dirty="0" err="1" smtClean="0">
                          <a:solidFill>
                            <a:schemeClr val="dk1"/>
                          </a:solidFill>
                          <a:latin typeface="Cambria" pitchFamily="18" charset="0"/>
                          <a:ea typeface="+mn-ea"/>
                          <a:cs typeface="+mn-cs"/>
                        </a:rPr>
                        <a:t>hour</a:t>
                      </a:r>
                      <a:endParaRPr kumimoji="0" lang="pl-PL"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With an energy of 50 kilojoules per hammer,</a:t>
                      </a:r>
                    </a:p>
                    <a:p>
                      <a:r>
                        <a:rPr kumimoji="0" lang="en-US" sz="1600" kern="1200" baseline="0" dirty="0" smtClean="0">
                          <a:solidFill>
                            <a:schemeClr val="dk1"/>
                          </a:solidFill>
                          <a:latin typeface="Cambria" pitchFamily="18" charset="0"/>
                          <a:ea typeface="+mn-ea"/>
                          <a:cs typeface="+mn-cs"/>
                        </a:rPr>
                        <a:t>where the calorific power used exceeds</a:t>
                      </a:r>
                    </a:p>
                    <a:p>
                      <a:r>
                        <a:rPr kumimoji="0" lang="pl-PL" sz="1600" kern="1200" baseline="0" dirty="0" smtClean="0">
                          <a:solidFill>
                            <a:schemeClr val="dk1"/>
                          </a:solidFill>
                          <a:latin typeface="Cambria" pitchFamily="18" charset="0"/>
                          <a:ea typeface="+mn-ea"/>
                          <a:cs typeface="+mn-cs"/>
                        </a:rPr>
                        <a:t>20 MW</a:t>
                      </a:r>
                    </a:p>
                    <a:p>
                      <a:r>
                        <a:rPr kumimoji="0" lang="en-US" sz="1600" kern="1200" baseline="0" dirty="0" smtClean="0">
                          <a:solidFill>
                            <a:schemeClr val="dk1"/>
                          </a:solidFill>
                          <a:latin typeface="Cambria" pitchFamily="18" charset="0"/>
                          <a:ea typeface="+mn-ea"/>
                          <a:cs typeface="+mn-cs"/>
                        </a:rPr>
                        <a:t>With an input of 2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of crude steel per</a:t>
                      </a:r>
                    </a:p>
                    <a:p>
                      <a:r>
                        <a:rPr kumimoji="0" lang="pl-PL" sz="1600" kern="1200" baseline="0" dirty="0" err="1" smtClean="0">
                          <a:solidFill>
                            <a:schemeClr val="dk1"/>
                          </a:solidFill>
                          <a:latin typeface="Cambria" pitchFamily="18" charset="0"/>
                          <a:ea typeface="+mn-ea"/>
                          <a:cs typeface="+mn-cs"/>
                        </a:rPr>
                        <a:t>hour</a:t>
                      </a:r>
                      <a:endParaRPr lang="pl-PL" sz="1600" dirty="0">
                        <a:latin typeface="Cambria" pitchFamily="18" charset="0"/>
                      </a:endParaRPr>
                    </a:p>
                  </a:txBody>
                  <a:tcPr/>
                </a:tc>
              </a:tr>
              <a:tr h="370840">
                <a:tc>
                  <a:txBody>
                    <a:bodyPr/>
                    <a:lstStyle/>
                    <a:p>
                      <a:r>
                        <a:rPr lang="pl-PL" sz="1600" dirty="0" smtClean="0">
                          <a:latin typeface="Cambria" pitchFamily="18" charset="0"/>
                        </a:rPr>
                        <a:t>(</a:t>
                      </a:r>
                      <a:r>
                        <a:rPr lang="pl-PL" sz="1600" baseline="0" dirty="0" smtClean="0">
                          <a:latin typeface="Cambria" pitchFamily="18" charset="0"/>
                        </a:rPr>
                        <a:t> d) </a:t>
                      </a:r>
                      <a:endParaRPr lang="pl-PL" sz="1600" dirty="0">
                        <a:latin typeface="Cambria" pitchFamily="18" charset="0"/>
                      </a:endParaRPr>
                    </a:p>
                  </a:txBody>
                  <a:tcPr/>
                </a:tc>
                <a:tc>
                  <a:txBody>
                    <a:bodyPr/>
                    <a:lstStyle/>
                    <a:p>
                      <a:pPr marL="342900" indent="-342900">
                        <a:buNone/>
                      </a:pPr>
                      <a:r>
                        <a:rPr kumimoji="0" lang="pl-PL" sz="1600" kern="1200" baseline="0" dirty="0" err="1" smtClean="0">
                          <a:solidFill>
                            <a:schemeClr val="dk1"/>
                          </a:solidFill>
                          <a:latin typeface="Cambria" pitchFamily="18" charset="0"/>
                          <a:ea typeface="+mn-ea"/>
                          <a:cs typeface="+mn-cs"/>
                        </a:rPr>
                        <a:t>Ferrous</a:t>
                      </a:r>
                      <a:r>
                        <a:rPr kumimoji="0" lang="pl-PL" sz="1600" kern="1200" baseline="0" dirty="0" smtClean="0">
                          <a:solidFill>
                            <a:schemeClr val="dk1"/>
                          </a:solidFill>
                          <a:latin typeface="Cambria" pitchFamily="18" charset="0"/>
                          <a:ea typeface="+mn-ea"/>
                          <a:cs typeface="+mn-cs"/>
                        </a:rPr>
                        <a:t> metal </a:t>
                      </a:r>
                      <a:r>
                        <a:rPr kumimoji="0" lang="pl-PL" sz="1600" kern="1200" baseline="0" dirty="0" err="1" smtClean="0">
                          <a:solidFill>
                            <a:schemeClr val="dk1"/>
                          </a:solidFill>
                          <a:latin typeface="Cambria" pitchFamily="18" charset="0"/>
                          <a:ea typeface="+mn-ea"/>
                          <a:cs typeface="+mn-cs"/>
                        </a:rPr>
                        <a:t>foundries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production capacity of 20 </a:t>
                      </a:r>
                      <a:r>
                        <a:rPr kumimoji="0" lang="en-US" sz="1600" kern="1200" baseline="0" dirty="0" err="1" smtClean="0">
                          <a:solidFill>
                            <a:schemeClr val="dk1"/>
                          </a:solidFill>
                          <a:latin typeface="Cambria" pitchFamily="18" charset="0"/>
                          <a:ea typeface="+mn-ea"/>
                          <a:cs typeface="+mn-cs"/>
                        </a:rPr>
                        <a:t>tonnes</a:t>
                      </a:r>
                      <a:endParaRPr kumimoji="0" lang="en-US" sz="1600" kern="1200" baseline="0" dirty="0" smtClean="0">
                        <a:solidFill>
                          <a:schemeClr val="dk1"/>
                        </a:solidFill>
                        <a:latin typeface="Cambria" pitchFamily="18" charset="0"/>
                        <a:ea typeface="+mn-ea"/>
                        <a:cs typeface="+mn-cs"/>
                      </a:endParaRPr>
                    </a:p>
                    <a:p>
                      <a:r>
                        <a:rPr kumimoji="0" lang="pl-PL" sz="1600" kern="1200" baseline="0" dirty="0" smtClean="0">
                          <a:solidFill>
                            <a:schemeClr val="dk1"/>
                          </a:solidFill>
                          <a:latin typeface="Cambria" pitchFamily="18" charset="0"/>
                          <a:ea typeface="+mn-ea"/>
                          <a:cs typeface="+mn-cs"/>
                        </a:rPr>
                        <a:t>per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marL="9525" lvl="1" indent="-9525">
              <a:spcBef>
                <a:spcPts val="600"/>
              </a:spcBef>
              <a:buClr>
                <a:schemeClr val="accent2"/>
              </a:buClr>
              <a:buNone/>
            </a:pPr>
            <a:r>
              <a:rPr lang="pl-PL" dirty="0" smtClean="0"/>
              <a:t>S</a:t>
            </a:r>
            <a:r>
              <a:rPr lang="en-US" dirty="0" err="1" smtClean="0"/>
              <a:t>ome</a:t>
            </a:r>
            <a:r>
              <a:rPr lang="en-US" dirty="0" smtClean="0"/>
              <a:t> activities not covered by the IPPC Directive are covered by the E-PRTR Regulation (“new activities”), namely:</a:t>
            </a:r>
            <a:endParaRPr lang="pl-PL" dirty="0" smtClean="0">
              <a:latin typeface="Cambria" pitchFamily="18" charset="0"/>
            </a:endParaRPr>
          </a:p>
          <a:p>
            <a:pPr marL="9525" lvl="1" indent="-9525">
              <a:spcBef>
                <a:spcPts val="600"/>
              </a:spcBef>
              <a:buClr>
                <a:schemeClr val="accent2"/>
              </a:buClr>
              <a:buNone/>
            </a:pPr>
            <a:r>
              <a:rPr lang="en-US" dirty="0" smtClean="0">
                <a:latin typeface="Cambria" pitchFamily="18" charset="0"/>
              </a:rPr>
              <a:t>1(e) Coal rolling mills with a capacity of 1 </a:t>
            </a:r>
            <a:r>
              <a:rPr lang="en-US" dirty="0" err="1" smtClean="0">
                <a:latin typeface="Cambria" pitchFamily="18" charset="0"/>
              </a:rPr>
              <a:t>tonne</a:t>
            </a:r>
            <a:r>
              <a:rPr lang="en-US" dirty="0" smtClean="0">
                <a:latin typeface="Cambria" pitchFamily="18" charset="0"/>
              </a:rPr>
              <a:t> per hour;</a:t>
            </a:r>
            <a:endParaRPr lang="pl-PL" dirty="0" smtClean="0">
              <a:latin typeface="Cambria" pitchFamily="18" charset="0"/>
            </a:endParaRPr>
          </a:p>
          <a:p>
            <a:pPr marL="9525" lvl="1" indent="-9525">
              <a:spcBef>
                <a:spcPts val="600"/>
              </a:spcBef>
              <a:buClr>
                <a:schemeClr val="accent2"/>
              </a:buClr>
              <a:buNone/>
            </a:pPr>
            <a:r>
              <a:rPr lang="en-US" dirty="0" smtClean="0">
                <a:latin typeface="Cambria" pitchFamily="18" charset="0"/>
              </a:rPr>
              <a:t>3(a) Underground mining and related operations;</a:t>
            </a:r>
            <a:endParaRPr lang="pl-PL" dirty="0" smtClean="0">
              <a:latin typeface="Cambria" pitchFamily="18" charset="0"/>
            </a:endParaRPr>
          </a:p>
          <a:p>
            <a:pPr marL="9525" lvl="1" indent="-9525">
              <a:spcBef>
                <a:spcPts val="600"/>
              </a:spcBef>
              <a:buClr>
                <a:schemeClr val="accent2"/>
              </a:buClr>
              <a:buNone/>
            </a:pPr>
            <a:r>
              <a:rPr lang="en-US" dirty="0" smtClean="0">
                <a:latin typeface="Cambria" pitchFamily="18" charset="0"/>
              </a:rPr>
              <a:t>3(b) Opencast mining and quarrying where the surface of the area effectively under extractive operation equals 25 hectares;</a:t>
            </a:r>
            <a:endParaRPr lang="pl-PL" dirty="0" smtClean="0">
              <a:latin typeface="Cambria" pitchFamily="18" charset="0"/>
            </a:endParaRPr>
          </a:p>
          <a:p>
            <a:pPr marL="9525" lvl="1" indent="-9525">
              <a:spcBef>
                <a:spcPts val="600"/>
              </a:spcBef>
              <a:buClr>
                <a:schemeClr val="accent2"/>
              </a:buClr>
              <a:buNone/>
            </a:pPr>
            <a:r>
              <a:rPr lang="en-US" dirty="0" smtClean="0">
                <a:latin typeface="Cambria" pitchFamily="18" charset="0"/>
              </a:rPr>
              <a:t>7(b) Intensive aquaculture with a production capacity of 1,000 </a:t>
            </a:r>
            <a:r>
              <a:rPr lang="en-US" dirty="0" err="1" smtClean="0">
                <a:latin typeface="Cambria" pitchFamily="18" charset="0"/>
              </a:rPr>
              <a:t>tonnes</a:t>
            </a:r>
            <a:r>
              <a:rPr lang="en-US" dirty="0" smtClean="0">
                <a:latin typeface="Cambria" pitchFamily="18" charset="0"/>
              </a:rPr>
              <a:t> of fish or shellfish per year;</a:t>
            </a:r>
            <a:endParaRPr lang="pl-PL" dirty="0" smtClean="0">
              <a:latin typeface="Cambria" pitchFamily="18" charset="0"/>
            </a:endParaRPr>
          </a:p>
          <a:p>
            <a:pPr marL="9525" lvl="1" indent="-9525">
              <a:spcBef>
                <a:spcPts val="600"/>
              </a:spcBef>
              <a:buClr>
                <a:schemeClr val="accent2"/>
              </a:buClr>
              <a:buNone/>
            </a:pPr>
            <a:r>
              <a:rPr lang="en-US" dirty="0" smtClean="0">
                <a:latin typeface="Cambria" pitchFamily="18" charset="0"/>
              </a:rPr>
              <a:t>9(e) Installations for the building of, and painting or removal of paint from ships with a capacity for ships 100 m long.</a:t>
            </a:r>
            <a:endParaRPr lang="pl-PL" dirty="0" smtClean="0">
              <a:latin typeface="Cambria" pitchFamily="18" charset="0"/>
            </a:endParaRPr>
          </a:p>
          <a:p>
            <a:endParaRPr lang="pl-PL" dirty="0"/>
          </a:p>
        </p:txBody>
      </p:sp>
      <p:sp>
        <p:nvSpPr>
          <p:cNvPr id="3" name="Tytuł 2"/>
          <p:cNvSpPr>
            <a:spLocks noGrp="1"/>
          </p:cNvSpPr>
          <p:nvPr>
            <p:ph type="title"/>
          </p:nvPr>
        </p:nvSpPr>
        <p:spPr/>
        <p:txBody>
          <a:bodyPr>
            <a:normAutofit fontScale="90000"/>
          </a:bodyPr>
          <a:lstStyle/>
          <a:p>
            <a:r>
              <a:rPr sz="4400" smtClean="0">
                <a:latin typeface="Cambria" pitchFamily="18" charset="0"/>
              </a:rPr>
              <a:t>Synergies between IPPC reporting obligations and PRTR, optimization</a:t>
            </a:r>
            <a:endParaRPr lang="pl-PL"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endParaRPr lang="pl-PL" sz="2800" b="1" i="1" dirty="0" smtClean="0">
              <a:latin typeface="Cambria" pitchFamily="18" charset="0"/>
            </a:endParaRPr>
          </a:p>
          <a:p>
            <a:pPr algn="ctr">
              <a:buNone/>
            </a:pPr>
            <a:r>
              <a:rPr lang="pl-PL" sz="2800" dirty="0" smtClean="0">
                <a:latin typeface="Cambria" pitchFamily="18" charset="0"/>
              </a:rPr>
              <a:t>E</a:t>
            </a:r>
            <a:r>
              <a:rPr lang="en-US" sz="2800" dirty="0" err="1" smtClean="0">
                <a:latin typeface="Cambria" pitchFamily="18" charset="0"/>
              </a:rPr>
              <a:t>nvironmental</a:t>
            </a:r>
            <a:r>
              <a:rPr lang="en-US" sz="2800" dirty="0" smtClean="0">
                <a:latin typeface="Cambria" pitchFamily="18" charset="0"/>
              </a:rPr>
              <a:t> Protection Act, </a:t>
            </a:r>
            <a:r>
              <a:rPr lang="pl-PL" sz="2800" dirty="0" smtClean="0">
                <a:latin typeface="Cambria" pitchFamily="18" charset="0"/>
              </a:rPr>
              <a:t>21 </a:t>
            </a:r>
            <a:r>
              <a:rPr lang="pl-PL" sz="2800" dirty="0" err="1" smtClean="0">
                <a:latin typeface="Cambria" pitchFamily="18" charset="0"/>
              </a:rPr>
              <a:t>st</a:t>
            </a:r>
            <a:r>
              <a:rPr lang="pl-PL" sz="2800" dirty="0" smtClean="0">
                <a:latin typeface="Cambria" pitchFamily="18" charset="0"/>
              </a:rPr>
              <a:t> </a:t>
            </a:r>
            <a:r>
              <a:rPr lang="pl-PL" sz="2800" dirty="0" err="1" smtClean="0">
                <a:latin typeface="Cambria" pitchFamily="18" charset="0"/>
              </a:rPr>
              <a:t>April</a:t>
            </a:r>
            <a:r>
              <a:rPr lang="pl-PL" sz="2800" dirty="0" smtClean="0">
                <a:latin typeface="Cambria" pitchFamily="18" charset="0"/>
              </a:rPr>
              <a:t>, </a:t>
            </a:r>
            <a:r>
              <a:rPr lang="en-US" sz="2800" dirty="0" smtClean="0">
                <a:latin typeface="Cambria" pitchFamily="18" charset="0"/>
              </a:rPr>
              <a:t>2001</a:t>
            </a:r>
            <a:endParaRPr lang="pl-PL" sz="2800" dirty="0" smtClean="0">
              <a:latin typeface="Cambria" pitchFamily="18" charset="0"/>
            </a:endParaRPr>
          </a:p>
          <a:p>
            <a:pPr algn="ctr">
              <a:buNone/>
            </a:pPr>
            <a:endParaRPr lang="pl-PL" sz="2400" dirty="0" smtClean="0">
              <a:latin typeface="Cambria" pitchFamily="18" charset="0"/>
            </a:endParaRPr>
          </a:p>
          <a:p>
            <a:pPr marL="0" indent="0">
              <a:buNone/>
            </a:pPr>
            <a:r>
              <a:rPr lang="en-US" sz="2800" dirty="0" smtClean="0">
                <a:latin typeface="Cambria" pitchFamily="18" charset="0"/>
              </a:rPr>
              <a:t>Operators of installations or appliance are obliged to make: </a:t>
            </a:r>
            <a:endParaRPr lang="pl-PL" sz="2800" b="1" i="1" dirty="0" smtClean="0">
              <a:latin typeface="Cambria" pitchFamily="18" charset="0"/>
            </a:endParaRPr>
          </a:p>
          <a:p>
            <a:pPr>
              <a:buNone/>
            </a:pPr>
            <a:r>
              <a:rPr lang="en-US" sz="2800" dirty="0" smtClean="0">
                <a:latin typeface="Cambria" pitchFamily="18" charset="0"/>
              </a:rPr>
              <a:t>-  periodic quality measurements of emission quantity;</a:t>
            </a:r>
            <a:endParaRPr lang="pl-PL" sz="2800" b="1" i="1" dirty="0" smtClean="0">
              <a:latin typeface="Cambria" pitchFamily="18" charset="0"/>
            </a:endParaRPr>
          </a:p>
          <a:p>
            <a:pPr>
              <a:buNone/>
            </a:pPr>
            <a:r>
              <a:rPr lang="en-US" sz="2800" dirty="0" smtClean="0">
                <a:latin typeface="Cambria" pitchFamily="18" charset="0"/>
              </a:rPr>
              <a:t>- continuous quality measurements of  emission </a:t>
            </a:r>
            <a:r>
              <a:rPr lang="en-US" sz="2800" dirty="0" err="1" smtClean="0">
                <a:latin typeface="Cambria" pitchFamily="18" charset="0"/>
              </a:rPr>
              <a:t>guantity</a:t>
            </a:r>
            <a:r>
              <a:rPr lang="en-US" sz="2800" dirty="0" smtClean="0">
                <a:latin typeface="Cambria" pitchFamily="18" charset="0"/>
              </a:rPr>
              <a:t>.</a:t>
            </a:r>
            <a:endParaRPr lang="pl-PL" sz="2800" b="1" i="1" dirty="0" smtClean="0">
              <a:latin typeface="Cambria" pitchFamily="18" charset="0"/>
            </a:endParaRPr>
          </a:p>
          <a:p>
            <a:pPr algn="ctr">
              <a:buNone/>
            </a:pPr>
            <a:endParaRPr lang="pl-PL" b="1" i="1" dirty="0" smtClean="0"/>
          </a:p>
          <a:p>
            <a:endParaRPr lang="pl-PL" dirty="0"/>
          </a:p>
        </p:txBody>
      </p:sp>
      <p:sp>
        <p:nvSpPr>
          <p:cNvPr id="3" name="Tytuł 2"/>
          <p:cNvSpPr>
            <a:spLocks noGrp="1"/>
          </p:cNvSpPr>
          <p:nvPr>
            <p:ph type="title"/>
          </p:nvPr>
        </p:nvSpPr>
        <p:spPr/>
        <p:txBody>
          <a:bodyPr/>
          <a:lstStyle/>
          <a:p>
            <a:r>
              <a:rPr lang="pl-PL" dirty="0" err="1" smtClean="0"/>
              <a:t>Polish</a:t>
            </a:r>
            <a:r>
              <a:rPr lang="pl-PL" dirty="0" smtClean="0"/>
              <a:t> </a:t>
            </a:r>
            <a:r>
              <a:rPr lang="pl-PL" dirty="0" err="1" smtClean="0"/>
              <a:t>legislation</a:t>
            </a:r>
            <a:r>
              <a:rPr lang="pl-PL" dirty="0" smtClean="0"/>
              <a:t> </a:t>
            </a:r>
            <a:endParaRPr lang="pl-PL"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endParaRPr lang="pl-PL" sz="2800" b="1" i="1" dirty="0" smtClean="0">
              <a:latin typeface="Cambria" pitchFamily="18" charset="0"/>
            </a:endParaRPr>
          </a:p>
          <a:p>
            <a:pPr marL="9525" indent="-9525">
              <a:buNone/>
            </a:pPr>
            <a:r>
              <a:rPr lang="en-US" sz="2800" dirty="0" smtClean="0">
                <a:latin typeface="Cambria" pitchFamily="18" charset="0"/>
              </a:rPr>
              <a:t>Obligation from IPPC permits: </a:t>
            </a:r>
            <a:endParaRPr lang="pl-PL" sz="2800" dirty="0" smtClean="0">
              <a:latin typeface="Cambria" pitchFamily="18" charset="0"/>
            </a:endParaRPr>
          </a:p>
          <a:p>
            <a:pPr marL="9525" indent="-9525">
              <a:buNone/>
            </a:pPr>
            <a:endParaRPr lang="pl-PL" sz="2800" b="1" i="1" dirty="0" smtClean="0">
              <a:latin typeface="Cambria" pitchFamily="18" charset="0"/>
            </a:endParaRPr>
          </a:p>
          <a:p>
            <a:pPr marL="9525" lvl="0" indent="-9525">
              <a:buNone/>
            </a:pPr>
            <a:r>
              <a:rPr lang="pl-PL" sz="2800" dirty="0" smtClean="0">
                <a:latin typeface="Cambria" pitchFamily="18" charset="0"/>
              </a:rPr>
              <a:t>- </a:t>
            </a:r>
            <a:r>
              <a:rPr lang="en-US" sz="2800" dirty="0" smtClean="0">
                <a:latin typeface="Cambria" pitchFamily="18" charset="0"/>
              </a:rPr>
              <a:t>measurements of emission enabled assign quantity of</a:t>
            </a:r>
            <a:r>
              <a:rPr lang="pl-PL" sz="2800" dirty="0" smtClean="0">
                <a:latin typeface="Cambria" pitchFamily="18" charset="0"/>
              </a:rPr>
              <a:t> </a:t>
            </a:r>
            <a:r>
              <a:rPr lang="en-US" sz="2800" dirty="0" smtClean="0">
                <a:latin typeface="Cambria" pitchFamily="18" charset="0"/>
              </a:rPr>
              <a:t>releases to air</a:t>
            </a:r>
            <a:r>
              <a:rPr lang="pl-PL" sz="2800" dirty="0" smtClean="0">
                <a:latin typeface="Cambria" pitchFamily="18" charset="0"/>
              </a:rPr>
              <a:t>;</a:t>
            </a:r>
            <a:endParaRPr lang="pl-PL" b="1" i="1" dirty="0" smtClean="0"/>
          </a:p>
          <a:p>
            <a:endParaRPr lang="pl-PL" dirty="0"/>
          </a:p>
        </p:txBody>
      </p:sp>
      <p:sp>
        <p:nvSpPr>
          <p:cNvPr id="3" name="Tytuł 2"/>
          <p:cNvSpPr>
            <a:spLocks noGrp="1"/>
          </p:cNvSpPr>
          <p:nvPr>
            <p:ph type="title"/>
          </p:nvPr>
        </p:nvSpPr>
        <p:spPr/>
        <p:txBody>
          <a:bodyPr/>
          <a:lstStyle/>
          <a:p>
            <a:r>
              <a:rPr lang="pl-PL" dirty="0" err="1" smtClean="0"/>
              <a:t>Polish</a:t>
            </a:r>
            <a:r>
              <a:rPr lang="pl-PL" dirty="0" smtClean="0"/>
              <a:t> </a:t>
            </a:r>
            <a:r>
              <a:rPr lang="pl-PL" dirty="0" err="1" smtClean="0"/>
              <a:t>legislation</a:t>
            </a:r>
            <a:r>
              <a:rPr lang="pl-PL" dirty="0" smtClean="0"/>
              <a:t> </a:t>
            </a:r>
            <a:endParaRPr lang="pl-PL"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algn="just">
              <a:buNone/>
            </a:pPr>
            <a:endParaRPr lang="en-US" sz="2800" dirty="0" smtClean="0"/>
          </a:p>
          <a:p>
            <a:pPr algn="just">
              <a:buNone/>
            </a:pPr>
            <a:endParaRPr lang="en-US" sz="2800" dirty="0" smtClean="0"/>
          </a:p>
          <a:p>
            <a:pPr marL="9525" indent="-9525" algn="just">
              <a:buNone/>
            </a:pPr>
            <a:r>
              <a:rPr lang="en-US" sz="2800" dirty="0" smtClean="0"/>
              <a:t>Entity using the environment is obliged to submit to </a:t>
            </a:r>
            <a:r>
              <a:rPr lang="en-US" sz="2800" dirty="0" err="1" smtClean="0"/>
              <a:t>Voivodship</a:t>
            </a:r>
            <a:r>
              <a:rPr lang="en-US" sz="2800" dirty="0" smtClean="0"/>
              <a:t> Marshal  and </a:t>
            </a:r>
            <a:r>
              <a:rPr lang="en-US" sz="2800" dirty="0" err="1" smtClean="0"/>
              <a:t>Voivo</a:t>
            </a:r>
            <a:r>
              <a:rPr lang="pl-PL" sz="2800" dirty="0" smtClean="0"/>
              <a:t>d</a:t>
            </a:r>
            <a:r>
              <a:rPr lang="en-US" sz="2800" dirty="0" smtClean="0"/>
              <a:t>ship Inspector for Environment Protection report with information about scope of use the environment and about height of environmental charges.  </a:t>
            </a:r>
            <a:endParaRPr lang="en-US" sz="2800" dirty="0"/>
          </a:p>
        </p:txBody>
      </p:sp>
      <p:sp>
        <p:nvSpPr>
          <p:cNvPr id="3" name="Tytuł 2"/>
          <p:cNvSpPr>
            <a:spLocks noGrp="1"/>
          </p:cNvSpPr>
          <p:nvPr>
            <p:ph type="title"/>
          </p:nvPr>
        </p:nvSpPr>
        <p:spPr/>
        <p:txBody>
          <a:bodyPr/>
          <a:lstStyle/>
          <a:p>
            <a:r>
              <a:rPr lang="pl-PL" dirty="0" err="1" smtClean="0"/>
              <a:t>Polish</a:t>
            </a:r>
            <a:r>
              <a:rPr lang="pl-PL" dirty="0" smtClean="0"/>
              <a:t> </a:t>
            </a:r>
            <a:r>
              <a:rPr lang="pl-PL" dirty="0" err="1" smtClean="0"/>
              <a:t>legislation</a:t>
            </a:r>
            <a:r>
              <a:rPr lang="pl-PL" dirty="0" smtClean="0"/>
              <a:t> </a:t>
            </a:r>
            <a:endParaRPr lang="pl-PL" dirty="0"/>
          </a:p>
        </p:txBody>
      </p:sp>
      <p:sp>
        <p:nvSpPr>
          <p:cNvPr id="4" name="Prostokąt 3"/>
          <p:cNvSpPr/>
          <p:nvPr/>
        </p:nvSpPr>
        <p:spPr>
          <a:xfrm>
            <a:off x="971600" y="1556792"/>
            <a:ext cx="4854791" cy="523220"/>
          </a:xfrm>
          <a:prstGeom prst="rect">
            <a:avLst/>
          </a:prstGeom>
        </p:spPr>
        <p:txBody>
          <a:bodyPr wrap="none">
            <a:spAutoFit/>
          </a:bodyPr>
          <a:lstStyle/>
          <a:p>
            <a:r>
              <a:rPr lang="pl-PL" sz="2800" dirty="0" smtClean="0">
                <a:latin typeface="Cambria" pitchFamily="18" charset="0"/>
              </a:rPr>
              <a:t>E</a:t>
            </a:r>
            <a:r>
              <a:rPr lang="en-US" sz="2800" dirty="0" err="1" smtClean="0">
                <a:latin typeface="Cambria" pitchFamily="18" charset="0"/>
              </a:rPr>
              <a:t>nvironmental</a:t>
            </a:r>
            <a:r>
              <a:rPr lang="en-US" sz="2800" dirty="0" smtClean="0">
                <a:latin typeface="Cambria" pitchFamily="18" charset="0"/>
              </a:rPr>
              <a:t> Protection Act</a:t>
            </a:r>
            <a:endParaRPr lang="pl-PL" sz="2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a:buClr>
                <a:schemeClr val="tx2"/>
              </a:buClr>
              <a:buNone/>
            </a:pPr>
            <a:endParaRPr lang="pl-PL" sz="2800" dirty="0" smtClean="0">
              <a:latin typeface="Cambria" pitchFamily="18" charset="0"/>
            </a:endParaRPr>
          </a:p>
          <a:p>
            <a:pPr marL="3175" indent="-3175">
              <a:buClr>
                <a:schemeClr val="tx2"/>
              </a:buClr>
              <a:buNone/>
            </a:pPr>
            <a:r>
              <a:rPr lang="pl-PL" sz="2800" dirty="0" smtClean="0">
                <a:latin typeface="Cambria" pitchFamily="18" charset="0"/>
              </a:rPr>
              <a:t>R</a:t>
            </a:r>
            <a:r>
              <a:rPr lang="en-US" sz="2800" dirty="0" err="1" smtClean="0">
                <a:latin typeface="Cambria" pitchFamily="18" charset="0"/>
              </a:rPr>
              <a:t>eport</a:t>
            </a:r>
            <a:r>
              <a:rPr lang="en-US" sz="2800" dirty="0" smtClean="0">
                <a:latin typeface="Cambria" pitchFamily="18" charset="0"/>
              </a:rPr>
              <a:t> with information about scope of use the environment and about height of environmental charges</a:t>
            </a:r>
            <a:r>
              <a:rPr lang="pl-PL" sz="2800" dirty="0" smtClean="0">
                <a:latin typeface="Cambria" pitchFamily="18" charset="0"/>
              </a:rPr>
              <a:t> </a:t>
            </a:r>
            <a:r>
              <a:rPr lang="pl-PL" sz="2800" dirty="0" err="1" smtClean="0">
                <a:latin typeface="Cambria" pitchFamily="18" charset="0"/>
              </a:rPr>
              <a:t>contains</a:t>
            </a:r>
            <a:r>
              <a:rPr lang="pl-PL" sz="2800" dirty="0" smtClean="0">
                <a:latin typeface="Cambria" pitchFamily="18" charset="0"/>
              </a:rPr>
              <a:t> </a:t>
            </a:r>
            <a:r>
              <a:rPr lang="pl-PL" sz="2800" dirty="0" err="1" smtClean="0">
                <a:latin typeface="Cambria" pitchFamily="18" charset="0"/>
              </a:rPr>
              <a:t>information</a:t>
            </a:r>
            <a:r>
              <a:rPr lang="pl-PL" sz="2800" dirty="0" smtClean="0">
                <a:latin typeface="Cambria" pitchFamily="18" charset="0"/>
              </a:rPr>
              <a:t> </a:t>
            </a:r>
            <a:r>
              <a:rPr lang="pl-PL" sz="2800" dirty="0" err="1" smtClean="0">
                <a:latin typeface="Cambria" pitchFamily="18" charset="0"/>
              </a:rPr>
              <a:t>about</a:t>
            </a:r>
            <a:r>
              <a:rPr lang="pl-PL" sz="2800" dirty="0" smtClean="0">
                <a:latin typeface="Cambria" pitchFamily="18" charset="0"/>
              </a:rPr>
              <a:t>:</a:t>
            </a:r>
            <a:endParaRPr lang="en-US" sz="2800" dirty="0" smtClean="0">
              <a:latin typeface="Cambria" pitchFamily="18" charset="0"/>
            </a:endParaRPr>
          </a:p>
          <a:p>
            <a:pPr>
              <a:buClr>
                <a:schemeClr val="tx2"/>
              </a:buClr>
              <a:buFontTx/>
              <a:buChar char="-"/>
            </a:pPr>
            <a:r>
              <a:rPr lang="en-US" sz="2800" dirty="0" smtClean="0">
                <a:latin typeface="Cambria" pitchFamily="18" charset="0"/>
              </a:rPr>
              <a:t>the gas or dust emissions into ambient air;</a:t>
            </a:r>
          </a:p>
          <a:p>
            <a:pPr>
              <a:buClr>
                <a:schemeClr val="tx2"/>
              </a:buClr>
              <a:buFontTx/>
              <a:buChar char="-"/>
            </a:pPr>
            <a:r>
              <a:rPr lang="en-US" sz="2800" dirty="0" smtClean="0">
                <a:latin typeface="Cambria" pitchFamily="18" charset="0"/>
              </a:rPr>
              <a:t>the discharge of wastewater into water or land</a:t>
            </a:r>
          </a:p>
          <a:p>
            <a:pPr>
              <a:buClr>
                <a:schemeClr val="tx2"/>
              </a:buClr>
              <a:buFontTx/>
              <a:buChar char="-"/>
            </a:pPr>
            <a:r>
              <a:rPr lang="en-US" sz="2800" dirty="0" smtClean="0">
                <a:latin typeface="Cambria" pitchFamily="18" charset="0"/>
              </a:rPr>
              <a:t> water  abstraction ;</a:t>
            </a:r>
          </a:p>
          <a:p>
            <a:pPr>
              <a:buClr>
                <a:schemeClr val="tx2"/>
              </a:buClr>
              <a:buFontTx/>
              <a:buChar char="-"/>
            </a:pPr>
            <a:r>
              <a:rPr lang="en-US" sz="2800" dirty="0" smtClean="0">
                <a:latin typeface="Cambria" pitchFamily="18" charset="0"/>
              </a:rPr>
              <a:t>the landfill of waste. </a:t>
            </a:r>
          </a:p>
          <a:p>
            <a:pPr>
              <a:buNone/>
            </a:pPr>
            <a:endParaRPr lang="pl-PL" b="1" i="1" dirty="0" smtClean="0"/>
          </a:p>
          <a:p>
            <a:pPr>
              <a:buNone/>
            </a:pPr>
            <a:endParaRPr lang="pl-PL" dirty="0"/>
          </a:p>
        </p:txBody>
      </p:sp>
      <p:sp>
        <p:nvSpPr>
          <p:cNvPr id="3" name="Tytuł 2"/>
          <p:cNvSpPr>
            <a:spLocks noGrp="1"/>
          </p:cNvSpPr>
          <p:nvPr>
            <p:ph type="title"/>
          </p:nvPr>
        </p:nvSpPr>
        <p:spPr/>
        <p:txBody>
          <a:bodyPr/>
          <a:lstStyle/>
          <a:p>
            <a:r>
              <a:rPr lang="pl-PL" dirty="0" err="1" smtClean="0"/>
              <a:t>Polish</a:t>
            </a:r>
            <a:r>
              <a:rPr lang="pl-PL" dirty="0" smtClean="0"/>
              <a:t> </a:t>
            </a:r>
            <a:r>
              <a:rPr lang="pl-PL" dirty="0" err="1" smtClean="0"/>
              <a:t>legislation</a:t>
            </a:r>
            <a:r>
              <a:rPr lang="pl-PL" dirty="0" smtClean="0"/>
              <a:t> </a:t>
            </a:r>
            <a:endParaRPr lang="pl-PL"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pPr lvl="0">
              <a:buNone/>
            </a:pPr>
            <a:r>
              <a:rPr lang="en-US" sz="2800" dirty="0" smtClean="0">
                <a:latin typeface="Cambria" pitchFamily="18" charset="0"/>
              </a:rPr>
              <a:t>Waste Act, </a:t>
            </a:r>
            <a:r>
              <a:rPr lang="pl-PL" sz="2800" dirty="0" smtClean="0">
                <a:latin typeface="Cambria" pitchFamily="18" charset="0"/>
              </a:rPr>
              <a:t>21 </a:t>
            </a:r>
            <a:r>
              <a:rPr lang="pl-PL" sz="2800" dirty="0" err="1" smtClean="0">
                <a:latin typeface="Cambria" pitchFamily="18" charset="0"/>
              </a:rPr>
              <a:t>st</a:t>
            </a:r>
            <a:r>
              <a:rPr lang="pl-PL" sz="2800" dirty="0" smtClean="0">
                <a:latin typeface="Cambria" pitchFamily="18" charset="0"/>
              </a:rPr>
              <a:t> </a:t>
            </a:r>
            <a:r>
              <a:rPr lang="en-US" sz="2800" dirty="0" smtClean="0">
                <a:latin typeface="Cambria" pitchFamily="18" charset="0"/>
              </a:rPr>
              <a:t>April 2001</a:t>
            </a:r>
            <a:r>
              <a:rPr lang="pl-PL" sz="2800" dirty="0" smtClean="0">
                <a:latin typeface="Cambria" pitchFamily="18" charset="0"/>
              </a:rPr>
              <a:t>:</a:t>
            </a:r>
          </a:p>
          <a:p>
            <a:pPr lvl="0">
              <a:buNone/>
            </a:pPr>
            <a:endParaRPr lang="pl-PL" sz="2800" dirty="0" smtClean="0">
              <a:latin typeface="Cambria" pitchFamily="18" charset="0"/>
            </a:endParaRPr>
          </a:p>
          <a:p>
            <a:pPr lvl="0">
              <a:buClr>
                <a:schemeClr val="tx1"/>
              </a:buClr>
              <a:buFontTx/>
              <a:buChar char="-"/>
            </a:pPr>
            <a:r>
              <a:rPr lang="pl-PL" sz="2800" dirty="0" smtClean="0">
                <a:latin typeface="Cambria" pitchFamily="18" charset="0"/>
              </a:rPr>
              <a:t>l</a:t>
            </a:r>
            <a:r>
              <a:rPr lang="en-US" sz="2800" dirty="0" err="1" smtClean="0">
                <a:latin typeface="Cambria" pitchFamily="18" charset="0"/>
              </a:rPr>
              <a:t>ead</a:t>
            </a:r>
            <a:r>
              <a:rPr lang="en-US" sz="2800" dirty="0" smtClean="0">
                <a:latin typeface="Cambria" pitchFamily="18" charset="0"/>
              </a:rPr>
              <a:t> files of waste: cards of generating and transfer waste</a:t>
            </a:r>
            <a:r>
              <a:rPr lang="pl-PL" sz="2800" dirty="0" smtClean="0">
                <a:latin typeface="Cambria" pitchFamily="18" charset="0"/>
              </a:rPr>
              <a:t>;</a:t>
            </a:r>
          </a:p>
          <a:p>
            <a:pPr lvl="0">
              <a:buFontTx/>
              <a:buChar char="-"/>
            </a:pPr>
            <a:endParaRPr lang="pl-PL" sz="2800" b="1" i="1" dirty="0" smtClean="0">
              <a:latin typeface="Cambria" pitchFamily="18" charset="0"/>
            </a:endParaRPr>
          </a:p>
          <a:p>
            <a:pPr lvl="0">
              <a:buClr>
                <a:schemeClr val="tx1"/>
              </a:buClr>
              <a:buFontTx/>
              <a:buChar char="-"/>
            </a:pPr>
            <a:r>
              <a:rPr lang="en-US" sz="2800" dirty="0" smtClean="0">
                <a:latin typeface="Cambria" pitchFamily="18" charset="0"/>
              </a:rPr>
              <a:t>annually report of</a:t>
            </a:r>
            <a:r>
              <a:rPr lang="pl-PL" sz="2800" dirty="0" smtClean="0">
                <a:latin typeface="Cambria" pitchFamily="18" charset="0"/>
              </a:rPr>
              <a:t> </a:t>
            </a:r>
            <a:r>
              <a:rPr lang="pl-PL" sz="2800" dirty="0" err="1" smtClean="0">
                <a:latin typeface="Cambria" pitchFamily="18" charset="0"/>
              </a:rPr>
              <a:t>kind</a:t>
            </a:r>
            <a:r>
              <a:rPr lang="pl-PL" sz="2800" dirty="0" smtClean="0">
                <a:latin typeface="Cambria" pitchFamily="18" charset="0"/>
              </a:rPr>
              <a:t> and </a:t>
            </a:r>
            <a:r>
              <a:rPr lang="pl-PL" sz="2800" dirty="0" err="1" smtClean="0">
                <a:latin typeface="Cambria" pitchFamily="18" charset="0"/>
              </a:rPr>
              <a:t>amount</a:t>
            </a:r>
            <a:r>
              <a:rPr lang="pl-PL" sz="2800" dirty="0" smtClean="0">
                <a:latin typeface="Cambria" pitchFamily="18" charset="0"/>
              </a:rPr>
              <a:t> of waste, </a:t>
            </a:r>
            <a:r>
              <a:rPr lang="pl-PL" sz="2800" dirty="0" err="1" smtClean="0">
                <a:latin typeface="Cambria" pitchFamily="18" charset="0"/>
              </a:rPr>
              <a:t>about</a:t>
            </a:r>
            <a:r>
              <a:rPr lang="pl-PL" sz="2800" dirty="0" smtClean="0">
                <a:latin typeface="Cambria" pitchFamily="18" charset="0"/>
              </a:rPr>
              <a:t> </a:t>
            </a:r>
            <a:r>
              <a:rPr lang="pl-PL" sz="2800" dirty="0" err="1" smtClean="0">
                <a:latin typeface="Cambria" pitchFamily="18" charset="0"/>
              </a:rPr>
              <a:t>ways</a:t>
            </a:r>
            <a:r>
              <a:rPr lang="pl-PL" sz="2800" dirty="0" smtClean="0">
                <a:latin typeface="Cambria" pitchFamily="18" charset="0"/>
              </a:rPr>
              <a:t> of waste management and </a:t>
            </a:r>
            <a:r>
              <a:rPr lang="pl-PL" sz="2800" dirty="0" err="1" smtClean="0">
                <a:latin typeface="Cambria" pitchFamily="18" charset="0"/>
              </a:rPr>
              <a:t>about</a:t>
            </a:r>
            <a:r>
              <a:rPr lang="pl-PL" sz="2800" dirty="0" smtClean="0">
                <a:latin typeface="Cambria" pitchFamily="18" charset="0"/>
              </a:rPr>
              <a:t> </a:t>
            </a:r>
            <a:r>
              <a:rPr lang="pl-PL" sz="2800" dirty="0" err="1" smtClean="0">
                <a:latin typeface="Cambria" pitchFamily="18" charset="0"/>
              </a:rPr>
              <a:t>intallations</a:t>
            </a:r>
            <a:r>
              <a:rPr lang="pl-PL" sz="2800" dirty="0" smtClean="0">
                <a:latin typeface="Cambria" pitchFamily="18" charset="0"/>
              </a:rPr>
              <a:t> and </a:t>
            </a:r>
            <a:r>
              <a:rPr lang="pl-PL" sz="2800" dirty="0" err="1" smtClean="0">
                <a:latin typeface="Cambria" pitchFamily="18" charset="0"/>
              </a:rPr>
              <a:t>appliances</a:t>
            </a:r>
            <a:r>
              <a:rPr lang="pl-PL" sz="2800" dirty="0" smtClean="0">
                <a:latin typeface="Cambria" pitchFamily="18" charset="0"/>
              </a:rPr>
              <a:t> to waste </a:t>
            </a:r>
            <a:r>
              <a:rPr lang="pl-PL" sz="2800" dirty="0" err="1" smtClean="0">
                <a:latin typeface="Cambria" pitchFamily="18" charset="0"/>
              </a:rPr>
              <a:t>recover</a:t>
            </a:r>
            <a:r>
              <a:rPr lang="pl-PL" sz="2800" dirty="0" smtClean="0">
                <a:latin typeface="Cambria" pitchFamily="18" charset="0"/>
              </a:rPr>
              <a:t> and </a:t>
            </a:r>
            <a:r>
              <a:rPr lang="pl-PL" sz="2800" dirty="0" err="1" smtClean="0">
                <a:latin typeface="Cambria" pitchFamily="18" charset="0"/>
              </a:rPr>
              <a:t>disposal</a:t>
            </a:r>
            <a:r>
              <a:rPr lang="pl-PL" sz="2800" dirty="0" smtClean="0">
                <a:latin typeface="Cambria" pitchFamily="18" charset="0"/>
              </a:rPr>
              <a:t>.</a:t>
            </a:r>
            <a:endParaRPr lang="pl-PL" sz="2800" dirty="0">
              <a:latin typeface="Cambria" pitchFamily="18" charset="0"/>
            </a:endParaRPr>
          </a:p>
        </p:txBody>
      </p:sp>
      <p:sp>
        <p:nvSpPr>
          <p:cNvPr id="3" name="Tytuł 2"/>
          <p:cNvSpPr>
            <a:spLocks noGrp="1"/>
          </p:cNvSpPr>
          <p:nvPr>
            <p:ph type="title"/>
          </p:nvPr>
        </p:nvSpPr>
        <p:spPr/>
        <p:txBody>
          <a:bodyPr/>
          <a:lstStyle/>
          <a:p>
            <a:r>
              <a:rPr lang="pl-PL" dirty="0" err="1" smtClean="0"/>
              <a:t>Polish</a:t>
            </a:r>
            <a:r>
              <a:rPr lang="pl-PL" dirty="0" smtClean="0"/>
              <a:t> </a:t>
            </a:r>
            <a:r>
              <a:rPr lang="pl-PL" dirty="0" err="1" smtClean="0"/>
              <a:t>legislation</a:t>
            </a:r>
            <a:r>
              <a:rPr lang="pl-PL" dirty="0" smtClean="0"/>
              <a:t> </a:t>
            </a:r>
            <a:endParaRPr lang="pl-PL"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457200" y="1524000"/>
          <a:ext cx="8229600" cy="5004134"/>
        </p:xfrm>
        <a:graphic>
          <a:graphicData uri="http://schemas.openxmlformats.org/drawingml/2006/table">
            <a:tbl>
              <a:tblPr firstRow="1" bandRow="1">
                <a:tableStyleId>{5C22544A-7EE6-4342-B048-85BDC9FD1C3A}</a:tableStyleId>
              </a:tblPr>
              <a:tblGrid>
                <a:gridCol w="542900"/>
                <a:gridCol w="5072098"/>
                <a:gridCol w="2614602"/>
              </a:tblGrid>
              <a:tr h="370840">
                <a:tc>
                  <a:txBody>
                    <a:bodyPr/>
                    <a:lstStyle/>
                    <a:p>
                      <a:endParaRPr lang="pl-PL" sz="1600" dirty="0">
                        <a:latin typeface="Cambria" pitchFamily="18" charset="0"/>
                      </a:endParaRPr>
                    </a:p>
                  </a:txBody>
                  <a:tcPr/>
                </a:tc>
                <a:tc>
                  <a:txBody>
                    <a:bodyPr/>
                    <a:lstStyle/>
                    <a:p>
                      <a:endParaRPr lang="pl-PL" sz="1600">
                        <a:latin typeface="Cambria" pitchFamily="18" charset="0"/>
                      </a:endParaRPr>
                    </a:p>
                  </a:txBody>
                  <a:tcPr/>
                </a:tc>
                <a:tc>
                  <a:txBody>
                    <a:bodyPr/>
                    <a:lstStyle/>
                    <a:p>
                      <a:endParaRPr lang="pl-PL" sz="1600">
                        <a:latin typeface="Cambria" pitchFamily="18" charset="0"/>
                      </a:endParaRPr>
                    </a:p>
                  </a:txBody>
                  <a:tcPr/>
                </a:tc>
              </a:tr>
              <a:tr h="370840">
                <a:tc>
                  <a:txBody>
                    <a:bodyPr/>
                    <a:lstStyle/>
                    <a:p>
                      <a:r>
                        <a:rPr lang="pl-PL" sz="1600" dirty="0" smtClean="0">
                          <a:latin typeface="Cambria" pitchFamily="18" charset="0"/>
                        </a:rPr>
                        <a:t>(e)</a:t>
                      </a:r>
                      <a:endParaRPr lang="pl-PL" sz="1600" dirty="0">
                        <a:latin typeface="Cambria" pitchFamily="18" charset="0"/>
                      </a:endParaRPr>
                    </a:p>
                  </a:txBody>
                  <a:tcPr/>
                </a:tc>
                <a:tc>
                  <a:txBody>
                    <a:bodyPr/>
                    <a:lstStyle/>
                    <a:p>
                      <a:r>
                        <a:rPr kumimoji="0" lang="pl-PL" sz="1600" kern="1200" baseline="0" dirty="0" err="1" smtClean="0">
                          <a:solidFill>
                            <a:schemeClr val="dk1"/>
                          </a:solidFill>
                          <a:latin typeface="Cambria" pitchFamily="18" charset="0"/>
                          <a:ea typeface="+mn-ea"/>
                          <a:cs typeface="+mn-cs"/>
                        </a:rPr>
                        <a:t>Installations</a:t>
                      </a:r>
                      <a:r>
                        <a:rPr kumimoji="0" lang="pl-PL" sz="1600" kern="1200" baseline="0" dirty="0" smtClean="0">
                          <a:solidFill>
                            <a:schemeClr val="dk1"/>
                          </a:solidFill>
                          <a:latin typeface="Cambria" pitchFamily="18" charset="0"/>
                          <a:ea typeface="+mn-ea"/>
                          <a:cs typeface="+mn-cs"/>
                        </a:rPr>
                        <a:t>:</a:t>
                      </a:r>
                    </a:p>
                    <a:p>
                      <a:r>
                        <a:rPr kumimoji="0" lang="en-US" sz="1600" kern="1200" baseline="0" dirty="0" smtClean="0">
                          <a:solidFill>
                            <a:schemeClr val="dk1"/>
                          </a:solidFill>
                          <a:latin typeface="Cambria" pitchFamily="18" charset="0"/>
                          <a:ea typeface="+mn-ea"/>
                          <a:cs typeface="+mn-cs"/>
                        </a:rPr>
                        <a:t>(</a:t>
                      </a:r>
                      <a:r>
                        <a:rPr kumimoji="0" lang="en-US" sz="1600" kern="1200" baseline="0" dirty="0" err="1" smtClean="0">
                          <a:solidFill>
                            <a:schemeClr val="dk1"/>
                          </a:solidFill>
                          <a:latin typeface="Cambria" pitchFamily="18" charset="0"/>
                          <a:ea typeface="+mn-ea"/>
                          <a:cs typeface="+mn-cs"/>
                        </a:rPr>
                        <a:t>i</a:t>
                      </a:r>
                      <a:r>
                        <a:rPr kumimoji="0" lang="en-US" sz="1600" kern="1200" baseline="0" dirty="0" smtClean="0">
                          <a:solidFill>
                            <a:schemeClr val="dk1"/>
                          </a:solidFill>
                          <a:latin typeface="Cambria" pitchFamily="18" charset="0"/>
                          <a:ea typeface="+mn-ea"/>
                          <a:cs typeface="+mn-cs"/>
                        </a:rPr>
                        <a:t>) For the production of non-ferrous crude metals from ore,</a:t>
                      </a:r>
                    </a:p>
                    <a:p>
                      <a:r>
                        <a:rPr kumimoji="0" lang="en-US" sz="1600" kern="1200" baseline="0" dirty="0" smtClean="0">
                          <a:solidFill>
                            <a:schemeClr val="dk1"/>
                          </a:solidFill>
                          <a:latin typeface="Cambria" pitchFamily="18" charset="0"/>
                          <a:ea typeface="+mn-ea"/>
                          <a:cs typeface="+mn-cs"/>
                        </a:rPr>
                        <a:t>concentrates or secondary raw materials by metallurgical,</a:t>
                      </a:r>
                    </a:p>
                    <a:p>
                      <a:r>
                        <a:rPr kumimoji="0" lang="pl-PL" sz="1600" kern="1200" baseline="0" dirty="0" smtClean="0">
                          <a:solidFill>
                            <a:schemeClr val="dk1"/>
                          </a:solidFill>
                          <a:latin typeface="Cambria" pitchFamily="18" charset="0"/>
                          <a:ea typeface="+mn-ea"/>
                          <a:cs typeface="+mn-cs"/>
                        </a:rPr>
                        <a:t>chemical </a:t>
                      </a:r>
                      <a:r>
                        <a:rPr kumimoji="0" lang="pl-PL" sz="1600" kern="1200" baseline="0" dirty="0" err="1" smtClean="0">
                          <a:solidFill>
                            <a:schemeClr val="dk1"/>
                          </a:solidFill>
                          <a:latin typeface="Cambria" pitchFamily="18" charset="0"/>
                          <a:ea typeface="+mn-ea"/>
                          <a:cs typeface="+mn-cs"/>
                        </a:rPr>
                        <a:t>or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electrolytic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processes</a:t>
                      </a:r>
                      <a:endParaRPr kumimoji="0" lang="pl-PL" sz="1600" kern="1200" baseline="0" dirty="0" smtClean="0">
                        <a:solidFill>
                          <a:schemeClr val="dk1"/>
                        </a:solidFill>
                        <a:latin typeface="Cambria" pitchFamily="18" charset="0"/>
                        <a:ea typeface="+mn-ea"/>
                        <a:cs typeface="+mn-cs"/>
                      </a:endParaRPr>
                    </a:p>
                    <a:p>
                      <a:endParaRPr kumimoji="0" lang="pl-PL"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(ii) For the smelting, including the alloying, of non-ferrous</a:t>
                      </a:r>
                    </a:p>
                    <a:p>
                      <a:r>
                        <a:rPr kumimoji="0" lang="en-US" sz="1600" kern="1200" baseline="0" dirty="0" smtClean="0">
                          <a:solidFill>
                            <a:schemeClr val="dk1"/>
                          </a:solidFill>
                          <a:latin typeface="Cambria" pitchFamily="18" charset="0"/>
                          <a:ea typeface="+mn-ea"/>
                          <a:cs typeface="+mn-cs"/>
                        </a:rPr>
                        <a:t>metals, including recovered products (refining, foundry</a:t>
                      </a:r>
                    </a:p>
                    <a:p>
                      <a:r>
                        <a:rPr kumimoji="0" lang="pl-PL" sz="1600" kern="1200" baseline="0" dirty="0" smtClean="0">
                          <a:solidFill>
                            <a:schemeClr val="dk1"/>
                          </a:solidFill>
                          <a:latin typeface="Cambria" pitchFamily="18" charset="0"/>
                          <a:ea typeface="+mn-ea"/>
                          <a:cs typeface="+mn-cs"/>
                        </a:rPr>
                        <a:t>casting, etc.)</a:t>
                      </a:r>
                      <a:endParaRPr lang="pl-PL" sz="1600" dirty="0">
                        <a:latin typeface="Cambria"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pl-PL" sz="1600" kern="1200" baseline="0" dirty="0" smtClean="0">
                        <a:solidFill>
                          <a:schemeClr val="dk1"/>
                        </a:solidFill>
                        <a:latin typeface="Cambria" pitchFamily="18" charset="0"/>
                        <a:ea typeface="+mn-ea"/>
                        <a:cs typeface="+mn-cs"/>
                      </a:endParaRPr>
                    </a:p>
                    <a:p>
                      <a:pPr algn="ctr"/>
                      <a:r>
                        <a:rPr kumimoji="0" lang="pl-PL" sz="1600" kern="1200" baseline="0" dirty="0" smtClean="0">
                          <a:solidFill>
                            <a:schemeClr val="dk1"/>
                          </a:solidFill>
                          <a:latin typeface="Cambria" pitchFamily="18" charset="0"/>
                          <a:ea typeface="+mn-ea"/>
                          <a:cs typeface="+mn-cs"/>
                        </a:rPr>
                        <a:t>*</a:t>
                      </a:r>
                    </a:p>
                    <a:p>
                      <a:endParaRPr kumimoji="0" lang="pl-PL" sz="1600" kern="1200" baseline="0" dirty="0" smtClean="0">
                        <a:solidFill>
                          <a:schemeClr val="dk1"/>
                        </a:solidFill>
                        <a:latin typeface="Cambria" pitchFamily="18" charset="0"/>
                        <a:ea typeface="+mn-ea"/>
                        <a:cs typeface="+mn-cs"/>
                      </a:endParaRPr>
                    </a:p>
                    <a:p>
                      <a:endParaRPr kumimoji="0" lang="pl-PL" sz="1600" kern="1200" baseline="0" dirty="0" smtClean="0">
                        <a:solidFill>
                          <a:schemeClr val="dk1"/>
                        </a:solidFill>
                        <a:latin typeface="Cambria" pitchFamily="18" charset="0"/>
                        <a:ea typeface="+mn-ea"/>
                        <a:cs typeface="+mn-cs"/>
                      </a:endParaRPr>
                    </a:p>
                    <a:p>
                      <a:endParaRPr kumimoji="0" lang="pl-PL" sz="1600" kern="1200" baseline="0" dirty="0" smtClean="0">
                        <a:solidFill>
                          <a:schemeClr val="dk1"/>
                        </a:solidFill>
                        <a:latin typeface="Cambria" pitchFamily="18" charset="0"/>
                        <a:ea typeface="+mn-ea"/>
                        <a:cs typeface="+mn-cs"/>
                      </a:endParaRPr>
                    </a:p>
                    <a:p>
                      <a:endParaRPr kumimoji="0" lang="pl-PL" sz="1600" kern="1200" baseline="0" dirty="0" smtClean="0">
                        <a:solidFill>
                          <a:schemeClr val="dk1"/>
                        </a:solidFill>
                        <a:latin typeface="Cambria" pitchFamily="18" charset="0"/>
                        <a:ea typeface="+mn-ea"/>
                        <a:cs typeface="+mn-cs"/>
                      </a:endParaRPr>
                    </a:p>
                    <a:p>
                      <a:endParaRPr kumimoji="0" lang="pl-PL"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With a melting capacity of 4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day</a:t>
                      </a:r>
                    </a:p>
                    <a:p>
                      <a:pPr algn="l"/>
                      <a:r>
                        <a:rPr kumimoji="0" lang="en-US" sz="1600" kern="1200" baseline="0" dirty="0" smtClean="0">
                          <a:solidFill>
                            <a:schemeClr val="dk1"/>
                          </a:solidFill>
                          <a:latin typeface="Cambria" pitchFamily="18" charset="0"/>
                          <a:ea typeface="+mn-ea"/>
                          <a:cs typeface="+mn-cs"/>
                        </a:rPr>
                        <a:t>for lead and cadmium or 20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 day</a:t>
                      </a:r>
                    </a:p>
                    <a:p>
                      <a:r>
                        <a:rPr kumimoji="0" lang="pl-PL" sz="1600" kern="1200" baseline="0" dirty="0" smtClean="0">
                          <a:solidFill>
                            <a:schemeClr val="dk1"/>
                          </a:solidFill>
                          <a:latin typeface="Cambria" pitchFamily="18" charset="0"/>
                          <a:ea typeface="+mn-ea"/>
                          <a:cs typeface="+mn-cs"/>
                        </a:rPr>
                        <a:t>for </a:t>
                      </a:r>
                      <a:r>
                        <a:rPr kumimoji="0" lang="pl-PL" sz="1600" kern="1200" baseline="0" dirty="0" err="1" smtClean="0">
                          <a:solidFill>
                            <a:schemeClr val="dk1"/>
                          </a:solidFill>
                          <a:latin typeface="Cambria" pitchFamily="18" charset="0"/>
                          <a:ea typeface="+mn-ea"/>
                          <a:cs typeface="+mn-cs"/>
                        </a:rPr>
                        <a:t>all</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other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metals</a:t>
                      </a:r>
                      <a:endParaRPr lang="pl-PL" sz="1600" dirty="0">
                        <a:latin typeface="Cambria" pitchFamily="18" charset="0"/>
                      </a:endParaRPr>
                    </a:p>
                  </a:txBody>
                  <a:tcPr/>
                </a:tc>
              </a:tr>
              <a:tr h="874094">
                <a:tc>
                  <a:txBody>
                    <a:bodyPr/>
                    <a:lstStyle/>
                    <a:p>
                      <a:r>
                        <a:rPr lang="pl-PL" sz="1600" dirty="0" smtClean="0">
                          <a:latin typeface="Cambria" pitchFamily="18" charset="0"/>
                        </a:rPr>
                        <a:t>(f)</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surface treatment of metals and plastic materials</a:t>
                      </a:r>
                    </a:p>
                    <a:p>
                      <a:r>
                        <a:rPr kumimoji="0" lang="en-US" sz="1600" kern="1200" baseline="0" dirty="0" smtClean="0">
                          <a:solidFill>
                            <a:schemeClr val="dk1"/>
                          </a:solidFill>
                          <a:latin typeface="Cambria" pitchFamily="18" charset="0"/>
                          <a:ea typeface="+mn-ea"/>
                          <a:cs typeface="+mn-cs"/>
                        </a:rPr>
                        <a:t>using an electrolytic or chemical process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Where the volume of the treatment vats</a:t>
                      </a:r>
                    </a:p>
                    <a:p>
                      <a:r>
                        <a:rPr kumimoji="0" lang="pl-PL" sz="1600" kern="1200" baseline="0" dirty="0" err="1" smtClean="0">
                          <a:solidFill>
                            <a:schemeClr val="dk1"/>
                          </a:solidFill>
                          <a:latin typeface="Cambria" pitchFamily="18" charset="0"/>
                          <a:ea typeface="+mn-ea"/>
                          <a:cs typeface="+mn-cs"/>
                        </a:rPr>
                        <a:t>equals</a:t>
                      </a:r>
                      <a:r>
                        <a:rPr kumimoji="0" lang="pl-PL" sz="1600" kern="1200" baseline="0" dirty="0" smtClean="0">
                          <a:solidFill>
                            <a:schemeClr val="dk1"/>
                          </a:solidFill>
                          <a:latin typeface="Cambria" pitchFamily="18" charset="0"/>
                          <a:ea typeface="+mn-ea"/>
                          <a:cs typeface="+mn-cs"/>
                        </a:rPr>
                        <a:t> 30 m3</a:t>
                      </a:r>
                      <a:endParaRPr lang="pl-PL" sz="1600" dirty="0">
                        <a:latin typeface="Cambria" pitchFamily="18" charset="0"/>
                      </a:endParaRPr>
                    </a:p>
                  </a:txBody>
                  <a:tcPr/>
                </a:tc>
              </a:tr>
              <a:tr h="370840">
                <a:tc>
                  <a:txBody>
                    <a:bodyPr/>
                    <a:lstStyle/>
                    <a:p>
                      <a:r>
                        <a:rPr kumimoji="0" lang="pl-PL" sz="1600" kern="1200" baseline="0" dirty="0" smtClean="0">
                          <a:solidFill>
                            <a:schemeClr val="dk1"/>
                          </a:solidFill>
                          <a:latin typeface="Cambria" pitchFamily="18" charset="0"/>
                          <a:ea typeface="+mn-ea"/>
                          <a:cs typeface="+mn-cs"/>
                        </a:rPr>
                        <a:t>3.</a:t>
                      </a:r>
                      <a:endParaRPr lang="pl-PL" sz="1600" dirty="0">
                        <a:latin typeface="Cambria" pitchFamily="18" charset="0"/>
                      </a:endParaRPr>
                    </a:p>
                  </a:txBody>
                  <a:tcPr/>
                </a:tc>
                <a:tc>
                  <a:txBody>
                    <a:bodyPr/>
                    <a:lstStyle/>
                    <a:p>
                      <a:r>
                        <a:rPr kumimoji="0" lang="pl-PL" sz="1600" kern="1200" baseline="0" dirty="0" err="1" smtClean="0">
                          <a:solidFill>
                            <a:schemeClr val="dk1"/>
                          </a:solidFill>
                          <a:latin typeface="Cambria" pitchFamily="18" charset="0"/>
                          <a:ea typeface="+mn-ea"/>
                          <a:cs typeface="+mn-cs"/>
                        </a:rPr>
                        <a:t>Mineral</a:t>
                      </a:r>
                      <a:r>
                        <a:rPr kumimoji="0" lang="pl-PL" sz="1600" kern="1200" baseline="0" dirty="0" smtClean="0">
                          <a:solidFill>
                            <a:schemeClr val="dk1"/>
                          </a:solidFill>
                          <a:latin typeface="Cambria" pitchFamily="18" charset="0"/>
                          <a:ea typeface="+mn-ea"/>
                          <a:cs typeface="+mn-cs"/>
                        </a:rPr>
                        <a:t> industry</a:t>
                      </a:r>
                      <a:endParaRPr lang="pl-PL" sz="1600" dirty="0">
                        <a:latin typeface="Cambria" pitchFamily="18" charset="0"/>
                      </a:endParaRPr>
                    </a:p>
                  </a:txBody>
                  <a:tcPr/>
                </a:tc>
                <a:tc>
                  <a:txBody>
                    <a:bodyPr/>
                    <a:lstStyle/>
                    <a:p>
                      <a:endParaRPr lang="pl-PL"/>
                    </a:p>
                  </a:txBody>
                  <a:tcPr/>
                </a:tc>
              </a:tr>
              <a:tr h="370840">
                <a:tc>
                  <a:txBody>
                    <a:bodyPr/>
                    <a:lstStyle/>
                    <a:p>
                      <a:r>
                        <a:rPr lang="pl-PL" sz="1600" dirty="0" smtClean="0">
                          <a:latin typeface="Cambria" pitchFamily="18" charset="0"/>
                        </a:rPr>
                        <a:t>(a)</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Underground mining and related operations</a:t>
                      </a:r>
                      <a:endParaRPr lang="pl-PL" sz="1600" dirty="0">
                        <a:latin typeface="Cambria" pitchFamily="18" charset="0"/>
                      </a:endParaRPr>
                    </a:p>
                  </a:txBody>
                  <a:tcPr/>
                </a:tc>
                <a:tc>
                  <a:txBody>
                    <a:bodyPr/>
                    <a:lstStyle/>
                    <a:p>
                      <a:pPr algn="ctr"/>
                      <a:r>
                        <a:rPr kumimoji="0" lang="pl-PL" sz="1600" kern="1200" baseline="0" dirty="0" smtClean="0">
                          <a:solidFill>
                            <a:schemeClr val="dk1"/>
                          </a:solidFill>
                          <a:latin typeface="Cambria" pitchFamily="18" charset="0"/>
                          <a:ea typeface="+mn-ea"/>
                          <a:cs typeface="+mn-cs"/>
                        </a:rPr>
                        <a:t>*</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457200" y="1524000"/>
          <a:ext cx="8229600" cy="4881880"/>
        </p:xfrm>
        <a:graphic>
          <a:graphicData uri="http://schemas.openxmlformats.org/drawingml/2006/table">
            <a:tbl>
              <a:tblPr firstRow="1" bandRow="1">
                <a:tableStyleId>{5C22544A-7EE6-4342-B048-85BDC9FD1C3A}</a:tableStyleId>
              </a:tblPr>
              <a:tblGrid>
                <a:gridCol w="614338"/>
                <a:gridCol w="4872062"/>
                <a:gridCol w="2743200"/>
              </a:tblGrid>
              <a:tr h="370840">
                <a:tc>
                  <a:txBody>
                    <a:bodyPr/>
                    <a:lstStyle/>
                    <a:p>
                      <a:r>
                        <a:rPr lang="pl-PL" sz="1800" dirty="0" smtClean="0"/>
                        <a:t>No. </a:t>
                      </a:r>
                      <a:endParaRPr lang="pl-PL" sz="1800" dirty="0"/>
                    </a:p>
                  </a:txBody>
                  <a:tcPr/>
                </a:tc>
                <a:tc>
                  <a:txBody>
                    <a:bodyPr/>
                    <a:lstStyle/>
                    <a:p>
                      <a:r>
                        <a:rPr lang="pl-PL" sz="1800" dirty="0" err="1" smtClean="0">
                          <a:latin typeface="Cambria" pitchFamily="18" charset="0"/>
                        </a:rPr>
                        <a:t>Activity</a:t>
                      </a:r>
                      <a:endParaRPr lang="pl-PL" sz="1800" dirty="0">
                        <a:latin typeface="Cambria" pitchFamily="18" charset="0"/>
                      </a:endParaRPr>
                    </a:p>
                  </a:txBody>
                  <a:tcPr/>
                </a:tc>
                <a:tc>
                  <a:txBody>
                    <a:bodyPr/>
                    <a:lstStyle/>
                    <a:p>
                      <a:r>
                        <a:rPr lang="pl-PL" sz="1800" dirty="0" err="1" smtClean="0">
                          <a:latin typeface="Cambria" pitchFamily="18" charset="0"/>
                        </a:rPr>
                        <a:t>Capacity</a:t>
                      </a:r>
                      <a:r>
                        <a:rPr lang="pl-PL" sz="1800" dirty="0" smtClean="0">
                          <a:latin typeface="Cambria" pitchFamily="18" charset="0"/>
                        </a:rPr>
                        <a:t> </a:t>
                      </a:r>
                      <a:r>
                        <a:rPr lang="pl-PL" sz="1800" dirty="0" err="1" smtClean="0">
                          <a:latin typeface="Cambria" pitchFamily="18" charset="0"/>
                        </a:rPr>
                        <a:t>thresholds</a:t>
                      </a:r>
                      <a:r>
                        <a:rPr lang="pl-PL" sz="1800" dirty="0" smtClean="0">
                          <a:latin typeface="Cambria" pitchFamily="18" charset="0"/>
                        </a:rPr>
                        <a:t> </a:t>
                      </a:r>
                      <a:endParaRPr lang="pl-PL" sz="1800" dirty="0">
                        <a:latin typeface="Cambria" pitchFamily="18" charset="0"/>
                      </a:endParaRPr>
                    </a:p>
                  </a:txBody>
                  <a:tcPr/>
                </a:tc>
              </a:tr>
              <a:tr h="370840">
                <a:tc>
                  <a:txBody>
                    <a:bodyPr/>
                    <a:lstStyle/>
                    <a:p>
                      <a:r>
                        <a:rPr lang="pl-PL" sz="1600" dirty="0" smtClean="0">
                          <a:latin typeface="Cambria" pitchFamily="18" charset="0"/>
                        </a:rPr>
                        <a:t>(b)</a:t>
                      </a:r>
                      <a:endParaRPr lang="pl-PL" sz="1600" dirty="0">
                        <a:latin typeface="Cambria" pitchFamily="18" charset="0"/>
                      </a:endParaRPr>
                    </a:p>
                  </a:txBody>
                  <a:tcPr/>
                </a:tc>
                <a:tc>
                  <a:txBody>
                    <a:bodyPr/>
                    <a:lstStyle/>
                    <a:p>
                      <a:r>
                        <a:rPr kumimoji="0" lang="pl-PL" sz="1600" kern="1200" baseline="0" dirty="0" err="1" smtClean="0">
                          <a:solidFill>
                            <a:schemeClr val="dk1"/>
                          </a:solidFill>
                          <a:latin typeface="Cambria" pitchFamily="18" charset="0"/>
                          <a:ea typeface="+mn-ea"/>
                          <a:cs typeface="+mn-cs"/>
                        </a:rPr>
                        <a:t>Opencast</a:t>
                      </a:r>
                      <a:r>
                        <a:rPr kumimoji="0" lang="pl-PL" sz="1600" kern="1200" baseline="0" dirty="0" smtClean="0">
                          <a:solidFill>
                            <a:schemeClr val="dk1"/>
                          </a:solidFill>
                          <a:latin typeface="Cambria" pitchFamily="18" charset="0"/>
                          <a:ea typeface="+mn-ea"/>
                          <a:cs typeface="+mn-cs"/>
                        </a:rPr>
                        <a:t> mining and </a:t>
                      </a:r>
                      <a:r>
                        <a:rPr kumimoji="0" lang="pl-PL" sz="1600" kern="1200" baseline="0" dirty="0" err="1" smtClean="0">
                          <a:solidFill>
                            <a:schemeClr val="dk1"/>
                          </a:solidFill>
                          <a:latin typeface="Cambria" pitchFamily="18" charset="0"/>
                          <a:ea typeface="+mn-ea"/>
                          <a:cs typeface="+mn-cs"/>
                        </a:rPr>
                        <a:t>quarrying</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Where the surface of the area effectively</a:t>
                      </a:r>
                    </a:p>
                    <a:p>
                      <a:r>
                        <a:rPr kumimoji="0" lang="en-US" sz="1600" kern="1200" baseline="0" dirty="0" smtClean="0">
                          <a:solidFill>
                            <a:schemeClr val="dk1"/>
                          </a:solidFill>
                          <a:latin typeface="Cambria" pitchFamily="18" charset="0"/>
                          <a:ea typeface="+mn-ea"/>
                          <a:cs typeface="+mn-cs"/>
                        </a:rPr>
                        <a:t>under extractive operation equals 25 hectares</a:t>
                      </a:r>
                      <a:endParaRPr lang="pl-PL" sz="1600" dirty="0">
                        <a:latin typeface="Cambria" pitchFamily="18" charset="0"/>
                      </a:endParaRPr>
                    </a:p>
                  </a:txBody>
                  <a:tcPr/>
                </a:tc>
              </a:tr>
              <a:tr h="1753244">
                <a:tc>
                  <a:txBody>
                    <a:bodyPr/>
                    <a:lstStyle/>
                    <a:p>
                      <a:r>
                        <a:rPr lang="pl-PL" sz="1600" dirty="0" smtClean="0">
                          <a:latin typeface="Cambria" pitchFamily="18" charset="0"/>
                        </a:rPr>
                        <a:t>(</a:t>
                      </a:r>
                      <a:r>
                        <a:rPr lang="pl-PL" sz="1600" baseline="0" dirty="0" smtClean="0">
                          <a:latin typeface="Cambria" pitchFamily="18" charset="0"/>
                        </a:rPr>
                        <a:t>c) </a:t>
                      </a:r>
                      <a:endParaRPr lang="pl-PL" sz="1600" dirty="0">
                        <a:latin typeface="Cambria" pitchFamily="18" charset="0"/>
                      </a:endParaRPr>
                    </a:p>
                  </a:txBody>
                  <a:tcPr/>
                </a:tc>
                <a:tc>
                  <a:txBody>
                    <a:bodyPr/>
                    <a:lstStyle/>
                    <a:p>
                      <a:pPr algn="l"/>
                      <a:r>
                        <a:rPr lang="en-US" sz="1600" baseline="0" dirty="0" smtClean="0">
                          <a:latin typeface="Cambria" pitchFamily="18" charset="0"/>
                        </a:rPr>
                        <a:t>Installations for the production of:</a:t>
                      </a:r>
                    </a:p>
                    <a:p>
                      <a:pPr marL="400050" indent="-400050" algn="l">
                        <a:buAutoNum type="romanLcParenBoth"/>
                      </a:pPr>
                      <a:r>
                        <a:rPr lang="en-US" sz="1600" baseline="0" dirty="0" smtClean="0">
                          <a:latin typeface="Cambria" pitchFamily="18" charset="0"/>
                        </a:rPr>
                        <a:t>Cement clinker in rotary kilns</a:t>
                      </a:r>
                      <a:endParaRPr lang="pl-PL" sz="1600" baseline="0" dirty="0" smtClean="0">
                        <a:latin typeface="Cambria" pitchFamily="18" charset="0"/>
                      </a:endParaRPr>
                    </a:p>
                    <a:p>
                      <a:pPr marL="400050" indent="-400050" algn="l">
                        <a:buAutoNum type="romanLcParenBoth"/>
                      </a:pPr>
                      <a:endParaRPr lang="pl-PL" sz="1600" baseline="0" dirty="0" smtClean="0">
                        <a:latin typeface="Cambria" pitchFamily="18" charset="0"/>
                      </a:endParaRPr>
                    </a:p>
                    <a:p>
                      <a:pPr marL="400050" indent="-400050" algn="l">
                        <a:buAutoNum type="romanLcParenBoth"/>
                      </a:pPr>
                      <a:r>
                        <a:rPr lang="en-US" sz="1600" baseline="0" dirty="0" smtClean="0">
                          <a:latin typeface="Cambria" pitchFamily="18" charset="0"/>
                        </a:rPr>
                        <a:t>Lime in rotary kilns </a:t>
                      </a:r>
                      <a:endParaRPr lang="pl-PL" sz="1600" baseline="0" dirty="0" smtClean="0">
                        <a:latin typeface="Cambria" pitchFamily="18" charset="0"/>
                      </a:endParaRPr>
                    </a:p>
                    <a:p>
                      <a:pPr marL="400050" indent="-400050" algn="l">
                        <a:buAutoNum type="romanLcParenBoth"/>
                      </a:pPr>
                      <a:endParaRPr lang="pl-PL" sz="1600" baseline="0" dirty="0" smtClean="0">
                        <a:latin typeface="Cambria" pitchFamily="18" charset="0"/>
                      </a:endParaRPr>
                    </a:p>
                    <a:p>
                      <a:pPr marL="400050" indent="-400050" algn="l">
                        <a:buAutoNum type="romanLcParenBoth"/>
                      </a:pPr>
                      <a:r>
                        <a:rPr lang="en-US" sz="1600" baseline="0" dirty="0" smtClean="0">
                          <a:latin typeface="Cambria" pitchFamily="18" charset="0"/>
                        </a:rPr>
                        <a:t>Cement clinker or lime in other furnaces</a:t>
                      </a:r>
                      <a:endParaRPr lang="pl-PL" sz="1600" dirty="0">
                        <a:latin typeface="Cambria" pitchFamily="18" charset="0"/>
                      </a:endParaRPr>
                    </a:p>
                  </a:txBody>
                  <a:tcPr/>
                </a:tc>
                <a:tc>
                  <a:txBody>
                    <a:bodyPr/>
                    <a:lstStyle/>
                    <a:p>
                      <a:pPr algn="l"/>
                      <a:endParaRPr lang="pl-PL" sz="1600" baseline="0" dirty="0" smtClean="0">
                        <a:latin typeface="Cambria" pitchFamily="18" charset="0"/>
                      </a:endParaRPr>
                    </a:p>
                    <a:p>
                      <a:pPr marL="400050" indent="-400050" algn="l">
                        <a:buNone/>
                      </a:pPr>
                      <a:r>
                        <a:rPr lang="en-US" sz="1600" baseline="0" dirty="0" smtClean="0">
                          <a:latin typeface="Cambria" pitchFamily="18" charset="0"/>
                        </a:rPr>
                        <a:t>With a production capacity of 500 </a:t>
                      </a:r>
                      <a:r>
                        <a:rPr lang="en-US" sz="1600" baseline="0" dirty="0" err="1" smtClean="0">
                          <a:latin typeface="Cambria" pitchFamily="18" charset="0"/>
                        </a:rPr>
                        <a:t>tonnes</a:t>
                      </a:r>
                      <a:r>
                        <a:rPr lang="pl-PL" sz="1600" baseline="0" dirty="0" smtClean="0">
                          <a:latin typeface="Cambria" pitchFamily="18" charset="0"/>
                        </a:rPr>
                        <a:t> per </a:t>
                      </a:r>
                      <a:r>
                        <a:rPr lang="pl-PL" sz="1600" baseline="0" dirty="0" err="1" smtClean="0">
                          <a:latin typeface="Cambria" pitchFamily="18" charset="0"/>
                        </a:rPr>
                        <a:t>day</a:t>
                      </a:r>
                      <a:endParaRPr lang="pl-PL" sz="1600" baseline="0" dirty="0" smtClean="0">
                        <a:latin typeface="Cambria" pitchFamily="18" charset="0"/>
                      </a:endParaRPr>
                    </a:p>
                    <a:p>
                      <a:pPr marL="400050" indent="-400050" algn="l">
                        <a:buNone/>
                      </a:pPr>
                      <a:r>
                        <a:rPr lang="en-US" sz="1600" baseline="0" dirty="0" smtClean="0">
                          <a:latin typeface="Cambria" pitchFamily="18" charset="0"/>
                        </a:rPr>
                        <a:t>With a production capacity of</a:t>
                      </a:r>
                      <a:r>
                        <a:rPr lang="pl-PL" sz="1600" baseline="0" dirty="0" smtClean="0">
                          <a:latin typeface="Cambria" pitchFamily="18" charset="0"/>
                        </a:rPr>
                        <a:t>  </a:t>
                      </a:r>
                      <a:r>
                        <a:rPr lang="en-US" sz="1600" baseline="0" dirty="0" smtClean="0">
                          <a:latin typeface="Cambria" pitchFamily="18" charset="0"/>
                        </a:rPr>
                        <a:t>50 </a:t>
                      </a:r>
                      <a:r>
                        <a:rPr lang="en-US" sz="1600" baseline="0" dirty="0" err="1" smtClean="0">
                          <a:latin typeface="Cambria" pitchFamily="18" charset="0"/>
                        </a:rPr>
                        <a:t>tonnes</a:t>
                      </a:r>
                      <a:r>
                        <a:rPr lang="pl-PL" sz="1600" baseline="0" dirty="0" smtClean="0">
                          <a:latin typeface="Cambria" pitchFamily="18" charset="0"/>
                        </a:rPr>
                        <a:t> per </a:t>
                      </a:r>
                      <a:r>
                        <a:rPr lang="pl-PL" sz="1600" baseline="0" dirty="0" err="1" smtClean="0">
                          <a:latin typeface="Cambria" pitchFamily="18" charset="0"/>
                        </a:rPr>
                        <a:t>day</a:t>
                      </a:r>
                      <a:endParaRPr lang="en-US" sz="1600" baseline="0" dirty="0" smtClean="0">
                        <a:latin typeface="Cambria" pitchFamily="18" charset="0"/>
                      </a:endParaRPr>
                    </a:p>
                    <a:p>
                      <a:pPr algn="l"/>
                      <a:r>
                        <a:rPr lang="pl-PL" sz="1600" baseline="0" dirty="0" smtClean="0">
                          <a:latin typeface="Cambria" pitchFamily="18" charset="0"/>
                        </a:rPr>
                        <a:t> </a:t>
                      </a:r>
                      <a:r>
                        <a:rPr lang="en-US" sz="1600" baseline="0" dirty="0" smtClean="0">
                          <a:latin typeface="Cambria" pitchFamily="18" charset="0"/>
                        </a:rPr>
                        <a:t>With a production capacity of 50 </a:t>
                      </a:r>
                      <a:r>
                        <a:rPr lang="en-US" sz="1600" baseline="0" dirty="0" err="1" smtClean="0">
                          <a:latin typeface="Cambria" pitchFamily="18" charset="0"/>
                        </a:rPr>
                        <a:t>tonnes</a:t>
                      </a:r>
                      <a:r>
                        <a:rPr lang="pl-PL" sz="1600" baseline="0" dirty="0" smtClean="0">
                          <a:latin typeface="Cambria" pitchFamily="18" charset="0"/>
                        </a:rPr>
                        <a:t> per </a:t>
                      </a:r>
                      <a:r>
                        <a:rPr lang="pl-PL" sz="1600" baseline="0" dirty="0" err="1" smtClean="0">
                          <a:latin typeface="Cambria" pitchFamily="18" charset="0"/>
                        </a:rPr>
                        <a:t>day</a:t>
                      </a:r>
                      <a:endParaRPr lang="pl-PL" sz="1600" dirty="0" smtClean="0">
                        <a:latin typeface="Cambria" pitchFamily="18" charset="0"/>
                      </a:endParaRPr>
                    </a:p>
                    <a:p>
                      <a:pPr algn="l"/>
                      <a:endParaRPr lang="pl-PL" sz="1600" baseline="0" dirty="0" smtClean="0">
                        <a:latin typeface="Cambria" pitchFamily="18" charset="0"/>
                      </a:endParaRPr>
                    </a:p>
                    <a:p>
                      <a:pPr algn="l"/>
                      <a:endParaRPr lang="pl-PL" sz="1600" dirty="0">
                        <a:latin typeface="Cambria" pitchFamily="18" charset="0"/>
                      </a:endParaRPr>
                    </a:p>
                  </a:txBody>
                  <a:tcPr/>
                </a:tc>
              </a:tr>
              <a:tr h="370840">
                <a:tc>
                  <a:txBody>
                    <a:bodyPr/>
                    <a:lstStyle/>
                    <a:p>
                      <a:r>
                        <a:rPr lang="pl-PL" sz="1600" dirty="0" smtClean="0">
                          <a:latin typeface="Cambria" pitchFamily="18" charset="0"/>
                        </a:rPr>
                        <a:t>(d)</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production of asbestos and the manufacture</a:t>
                      </a:r>
                      <a:r>
                        <a:rPr kumimoji="0" lang="pl-PL" sz="1600" kern="1200" baseline="0" dirty="0" smtClean="0">
                          <a:solidFill>
                            <a:schemeClr val="dk1"/>
                          </a:solidFill>
                          <a:latin typeface="Cambria" pitchFamily="18" charset="0"/>
                          <a:ea typeface="+mn-ea"/>
                          <a:cs typeface="+mn-cs"/>
                        </a:rPr>
                        <a:t> of </a:t>
                      </a:r>
                      <a:r>
                        <a:rPr kumimoji="0" lang="pl-PL" sz="1600" kern="1200" baseline="0" dirty="0" err="1" smtClean="0">
                          <a:solidFill>
                            <a:schemeClr val="dk1"/>
                          </a:solidFill>
                          <a:latin typeface="Cambria" pitchFamily="18" charset="0"/>
                          <a:ea typeface="+mn-ea"/>
                          <a:cs typeface="+mn-cs"/>
                        </a:rPr>
                        <a:t>asbestos-based</a:t>
                      </a:r>
                      <a:r>
                        <a:rPr kumimoji="0" lang="pl-PL" sz="1600" kern="1200" baseline="0" dirty="0" smtClean="0">
                          <a:solidFill>
                            <a:schemeClr val="dk1"/>
                          </a:solidFill>
                          <a:latin typeface="Cambria" pitchFamily="18" charset="0"/>
                          <a:ea typeface="+mn-ea"/>
                          <a:cs typeface="+mn-cs"/>
                        </a:rPr>
                        <a:t> products</a:t>
                      </a:r>
                      <a:endParaRPr lang="pl-PL" sz="1600" dirty="0">
                        <a:latin typeface="Cambria" pitchFamily="18" charset="0"/>
                      </a:endParaRPr>
                    </a:p>
                  </a:txBody>
                  <a:tcPr/>
                </a:tc>
                <a:tc>
                  <a:txBody>
                    <a:bodyPr/>
                    <a:lstStyle/>
                    <a:p>
                      <a:pPr algn="ctr"/>
                      <a:r>
                        <a:rPr kumimoji="0" lang="pl-PL" sz="1800" kern="1200" baseline="0" dirty="0" smtClean="0">
                          <a:solidFill>
                            <a:schemeClr val="dk1"/>
                          </a:solidFill>
                          <a:latin typeface="+mn-lt"/>
                          <a:ea typeface="+mn-ea"/>
                          <a:cs typeface="+mn-cs"/>
                        </a:rPr>
                        <a:t>*</a:t>
                      </a:r>
                      <a:endParaRPr lang="pl-PL" dirty="0"/>
                    </a:p>
                  </a:txBody>
                  <a:tcPr/>
                </a:tc>
              </a:tr>
              <a:tr h="370840">
                <a:tc>
                  <a:txBody>
                    <a:bodyPr/>
                    <a:lstStyle/>
                    <a:p>
                      <a:r>
                        <a:rPr lang="pl-PL" dirty="0" smtClean="0"/>
                        <a:t>(e)</a:t>
                      </a:r>
                      <a:endParaRPr lang="pl-PL" dirty="0"/>
                    </a:p>
                  </a:txBody>
                  <a:tcPr/>
                </a:tc>
                <a:tc>
                  <a:txBody>
                    <a:bodyPr/>
                    <a:lstStyle/>
                    <a:p>
                      <a:r>
                        <a:rPr kumimoji="0" lang="en-US" sz="1600" kern="1200" baseline="0" dirty="0" smtClean="0">
                          <a:solidFill>
                            <a:schemeClr val="dk1"/>
                          </a:solidFill>
                          <a:latin typeface="Cambria" pitchFamily="18" charset="0"/>
                          <a:ea typeface="+mn-ea"/>
                          <a:cs typeface="+mn-cs"/>
                        </a:rPr>
                        <a:t>Installations for the manufacture of glass, including glass </a:t>
                      </a:r>
                      <a:r>
                        <a:rPr kumimoji="0" lang="en-US" sz="1600" kern="1200" baseline="0" dirty="0" err="1" smtClean="0">
                          <a:solidFill>
                            <a:schemeClr val="dk1"/>
                          </a:solidFill>
                          <a:latin typeface="Cambria" pitchFamily="18" charset="0"/>
                          <a:ea typeface="+mn-ea"/>
                          <a:cs typeface="+mn-cs"/>
                        </a:rPr>
                        <a:t>fibre</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melting capacity of 20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457200" y="1524000"/>
          <a:ext cx="8229600" cy="4704080"/>
        </p:xfrm>
        <a:graphic>
          <a:graphicData uri="http://schemas.openxmlformats.org/drawingml/2006/table">
            <a:tbl>
              <a:tblPr firstRow="1" bandRow="1">
                <a:tableStyleId>{5C22544A-7EE6-4342-B048-85BDC9FD1C3A}</a:tableStyleId>
              </a:tblPr>
              <a:tblGrid>
                <a:gridCol w="614338"/>
                <a:gridCol w="4872062"/>
                <a:gridCol w="2743200"/>
              </a:tblGrid>
              <a:tr h="370840">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370840">
                <a:tc>
                  <a:txBody>
                    <a:bodyPr/>
                    <a:lstStyle/>
                    <a:p>
                      <a:r>
                        <a:rPr lang="pl-PL" sz="1600" dirty="0" smtClean="0">
                          <a:latin typeface="Cambria" pitchFamily="18" charset="0"/>
                        </a:rPr>
                        <a:t>(f)</a:t>
                      </a:r>
                      <a:r>
                        <a:rPr lang="pl-PL" sz="1600" baseline="0" dirty="0" smtClean="0">
                          <a:latin typeface="Cambria" pitchFamily="18" charset="0"/>
                        </a:rPr>
                        <a:t>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melting mineral substances, including the</a:t>
                      </a:r>
                    </a:p>
                    <a:p>
                      <a:r>
                        <a:rPr kumimoji="0" lang="pl-PL" sz="1600" kern="1200" baseline="0" dirty="0" err="1" smtClean="0">
                          <a:solidFill>
                            <a:schemeClr val="dk1"/>
                          </a:solidFill>
                          <a:latin typeface="Cambria" pitchFamily="18" charset="0"/>
                          <a:ea typeface="+mn-ea"/>
                          <a:cs typeface="+mn-cs"/>
                        </a:rPr>
                        <a:t>production</a:t>
                      </a:r>
                      <a:r>
                        <a:rPr kumimoji="0" lang="pl-PL" sz="1600" kern="1200" baseline="0" dirty="0" smtClean="0">
                          <a:solidFill>
                            <a:schemeClr val="dk1"/>
                          </a:solidFill>
                          <a:latin typeface="Cambria" pitchFamily="18" charset="0"/>
                          <a:ea typeface="+mn-ea"/>
                          <a:cs typeface="+mn-cs"/>
                        </a:rPr>
                        <a:t> of </a:t>
                      </a:r>
                      <a:r>
                        <a:rPr kumimoji="0" lang="pl-PL" sz="1600" kern="1200" baseline="0" dirty="0" err="1" smtClean="0">
                          <a:solidFill>
                            <a:schemeClr val="dk1"/>
                          </a:solidFill>
                          <a:latin typeface="Cambria" pitchFamily="18" charset="0"/>
                          <a:ea typeface="+mn-ea"/>
                          <a:cs typeface="+mn-cs"/>
                        </a:rPr>
                        <a:t>mineral</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fibres</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melting capacity of 20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day</a:t>
                      </a:r>
                      <a:endParaRPr lang="pl-PL" sz="1600" dirty="0">
                        <a:latin typeface="Cambria" pitchFamily="18" charset="0"/>
                      </a:endParaRPr>
                    </a:p>
                  </a:txBody>
                  <a:tcPr/>
                </a:tc>
              </a:tr>
              <a:tr h="370840">
                <a:tc>
                  <a:txBody>
                    <a:bodyPr/>
                    <a:lstStyle/>
                    <a:p>
                      <a:r>
                        <a:rPr lang="pl-PL" sz="1600" dirty="0" smtClean="0">
                          <a:latin typeface="Cambria" pitchFamily="18" charset="0"/>
                        </a:rPr>
                        <a:t>(g)</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Installations for the manufacture of ceramic products by firing,</a:t>
                      </a:r>
                    </a:p>
                    <a:p>
                      <a:r>
                        <a:rPr kumimoji="0" lang="en-US" sz="1600" kern="1200" baseline="0" dirty="0" smtClean="0">
                          <a:solidFill>
                            <a:schemeClr val="dk1"/>
                          </a:solidFill>
                          <a:latin typeface="Cambria" pitchFamily="18" charset="0"/>
                          <a:ea typeface="+mn-ea"/>
                          <a:cs typeface="+mn-cs"/>
                        </a:rPr>
                        <a:t>in particular roofing tiles, bricks, refractory bricks, tiles,</a:t>
                      </a:r>
                    </a:p>
                    <a:p>
                      <a:r>
                        <a:rPr kumimoji="0" lang="pl-PL" sz="1600" kern="1200" baseline="0" dirty="0" err="1" smtClean="0">
                          <a:solidFill>
                            <a:schemeClr val="dk1"/>
                          </a:solidFill>
                          <a:latin typeface="Cambria" pitchFamily="18" charset="0"/>
                          <a:ea typeface="+mn-ea"/>
                          <a:cs typeface="+mn-cs"/>
                        </a:rPr>
                        <a:t>stoneware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or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porcelain</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With a production capacity of 75 </a:t>
                      </a:r>
                      <a:r>
                        <a:rPr kumimoji="0" lang="en-US" sz="1600" kern="1200" baseline="0" dirty="0" err="1" smtClean="0">
                          <a:solidFill>
                            <a:schemeClr val="dk1"/>
                          </a:solidFill>
                          <a:latin typeface="Cambria" pitchFamily="18" charset="0"/>
                          <a:ea typeface="+mn-ea"/>
                          <a:cs typeface="+mn-cs"/>
                        </a:rPr>
                        <a:t>tonnes</a:t>
                      </a:r>
                      <a:r>
                        <a:rPr kumimoji="0" lang="en-US" sz="1600" kern="1200" baseline="0" dirty="0" smtClean="0">
                          <a:solidFill>
                            <a:schemeClr val="dk1"/>
                          </a:solidFill>
                          <a:latin typeface="Cambria" pitchFamily="18" charset="0"/>
                          <a:ea typeface="+mn-ea"/>
                          <a:cs typeface="+mn-cs"/>
                        </a:rPr>
                        <a:t> per</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day, or with a kiln capacity of 4 m3 and with</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a setting density per kiln of 300 kg/m3</a:t>
                      </a:r>
                      <a:endParaRPr lang="pl-PL" sz="1600" dirty="0">
                        <a:latin typeface="Cambria" pitchFamily="18" charset="0"/>
                      </a:endParaRPr>
                    </a:p>
                  </a:txBody>
                  <a:tcPr/>
                </a:tc>
              </a:tr>
              <a:tr h="370840">
                <a:tc>
                  <a:txBody>
                    <a:bodyPr/>
                    <a:lstStyle/>
                    <a:p>
                      <a:r>
                        <a:rPr lang="pl-PL" sz="1600" dirty="0" smtClean="0">
                          <a:latin typeface="Cambria" pitchFamily="18" charset="0"/>
                        </a:rPr>
                        <a:t>4</a:t>
                      </a:r>
                      <a:endParaRPr lang="pl-PL" sz="1600" dirty="0">
                        <a:latin typeface="Cambria" pitchFamily="18" charset="0"/>
                      </a:endParaRPr>
                    </a:p>
                  </a:txBody>
                  <a:tcPr/>
                </a:tc>
                <a:tc>
                  <a:txBody>
                    <a:bodyPr/>
                    <a:lstStyle/>
                    <a:p>
                      <a:r>
                        <a:rPr kumimoji="0" lang="pl-PL" sz="1600" kern="1200" baseline="0" dirty="0" smtClean="0">
                          <a:solidFill>
                            <a:schemeClr val="dk1"/>
                          </a:solidFill>
                          <a:latin typeface="Cambria" pitchFamily="18" charset="0"/>
                          <a:ea typeface="+mn-ea"/>
                          <a:cs typeface="+mn-cs"/>
                        </a:rPr>
                        <a:t>Chemical industry</a:t>
                      </a:r>
                      <a:endParaRPr lang="pl-PL" sz="1600" dirty="0">
                        <a:latin typeface="Cambria" pitchFamily="18" charset="0"/>
                      </a:endParaRPr>
                    </a:p>
                  </a:txBody>
                  <a:tcPr/>
                </a:tc>
                <a:tc>
                  <a:txBody>
                    <a:bodyPr/>
                    <a:lstStyle/>
                    <a:p>
                      <a:endParaRPr lang="pl-PL"/>
                    </a:p>
                  </a:txBody>
                  <a:tcPr/>
                </a:tc>
              </a:tr>
              <a:tr h="370840">
                <a:tc>
                  <a:txBody>
                    <a:bodyPr/>
                    <a:lstStyle/>
                    <a:p>
                      <a:r>
                        <a:rPr lang="pl-PL" sz="1600" dirty="0" smtClean="0">
                          <a:latin typeface="Cambria" pitchFamily="18" charset="0"/>
                        </a:rPr>
                        <a:t>(a)</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Chemical installations for the production on an industrial scale</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of basic organic chemicals, such as:</a:t>
                      </a:r>
                      <a:endParaRPr kumimoji="0" lang="pl-PL"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a:t>
                      </a:r>
                      <a:r>
                        <a:rPr kumimoji="0" lang="en-US" sz="1600" kern="1200" baseline="0" dirty="0" err="1" smtClean="0">
                          <a:solidFill>
                            <a:schemeClr val="dk1"/>
                          </a:solidFill>
                          <a:latin typeface="Cambria" pitchFamily="18" charset="0"/>
                          <a:ea typeface="+mn-ea"/>
                          <a:cs typeface="+mn-cs"/>
                        </a:rPr>
                        <a:t>i</a:t>
                      </a:r>
                      <a:r>
                        <a:rPr kumimoji="0" lang="en-US" sz="1600" kern="1200" baseline="0" dirty="0" smtClean="0">
                          <a:solidFill>
                            <a:schemeClr val="dk1"/>
                          </a:solidFill>
                          <a:latin typeface="Cambria" pitchFamily="18" charset="0"/>
                          <a:ea typeface="+mn-ea"/>
                          <a:cs typeface="+mn-cs"/>
                        </a:rPr>
                        <a:t>) Simple hydrocarbons (linear or cyclic, saturated or unsaturated,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aliphatic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or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aromatic</a:t>
                      </a:r>
                      <a:r>
                        <a:rPr kumimoji="0" lang="pl-PL" sz="1600" kern="1200" baseline="0" dirty="0" smtClean="0">
                          <a:solidFill>
                            <a:schemeClr val="dk1"/>
                          </a:solidFill>
                          <a:latin typeface="Cambria" pitchFamily="18" charset="0"/>
                          <a:ea typeface="+mn-ea"/>
                          <a:cs typeface="+mn-cs"/>
                        </a:rPr>
                        <a:t>);</a:t>
                      </a:r>
                    </a:p>
                    <a:p>
                      <a:r>
                        <a:rPr kumimoji="0" lang="en-US" sz="1800" kern="1200" baseline="0" dirty="0" smtClean="0">
                          <a:solidFill>
                            <a:schemeClr val="dk1"/>
                          </a:solidFill>
                          <a:latin typeface="+mn-lt"/>
                          <a:ea typeface="+mn-ea"/>
                          <a:cs typeface="+mn-cs"/>
                        </a:rPr>
                        <a:t>(</a:t>
                      </a:r>
                      <a:r>
                        <a:rPr kumimoji="0" lang="en-US" sz="1600" kern="1200" baseline="0" dirty="0" smtClean="0">
                          <a:solidFill>
                            <a:schemeClr val="dk1"/>
                          </a:solidFill>
                          <a:latin typeface="Cambria" pitchFamily="18" charset="0"/>
                          <a:ea typeface="+mn-ea"/>
                          <a:cs typeface="+mn-cs"/>
                        </a:rPr>
                        <a:t>ii) Oxygen-containing hydrocarbons such as alcohols, </a:t>
                      </a:r>
                      <a:r>
                        <a:rPr kumimoji="0" lang="en-US" sz="1600" kern="1200" baseline="0" dirty="0" err="1" smtClean="0">
                          <a:solidFill>
                            <a:schemeClr val="dk1"/>
                          </a:solidFill>
                          <a:latin typeface="Cambria" pitchFamily="18" charset="0"/>
                          <a:ea typeface="+mn-ea"/>
                          <a:cs typeface="+mn-cs"/>
                        </a:rPr>
                        <a:t>aldehydes</a:t>
                      </a:r>
                      <a:r>
                        <a:rPr kumimoji="0" lang="en-US" sz="1600" kern="1200" baseline="0" dirty="0" smtClean="0">
                          <a:solidFill>
                            <a:schemeClr val="dk1"/>
                          </a:solidFill>
                          <a:latin typeface="Cambria" pitchFamily="18" charset="0"/>
                          <a:ea typeface="+mn-ea"/>
                          <a:cs typeface="+mn-cs"/>
                        </a:rPr>
                        <a:t>,</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ketones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carboxylic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acids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esters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acetates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ethers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peroxides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epoxy</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resins</a:t>
                      </a:r>
                      <a:endParaRPr lang="pl-PL" sz="1600" dirty="0">
                        <a:latin typeface="Cambria" pitchFamily="18" charset="0"/>
                      </a:endParaRPr>
                    </a:p>
                  </a:txBody>
                  <a:tcPr/>
                </a:tc>
                <a:tc>
                  <a:txBody>
                    <a:bodyPr/>
                    <a:lstStyle/>
                    <a:p>
                      <a:endParaRPr lang="pl-PL" dirty="0"/>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539552" y="1484784"/>
          <a:ext cx="8229600" cy="5151120"/>
        </p:xfrm>
        <a:graphic>
          <a:graphicData uri="http://schemas.openxmlformats.org/drawingml/2006/table">
            <a:tbl>
              <a:tblPr firstRow="1" bandRow="1">
                <a:tableStyleId>{5C22544A-7EE6-4342-B048-85BDC9FD1C3A}</a:tableStyleId>
              </a:tblPr>
              <a:tblGrid>
                <a:gridCol w="685776"/>
                <a:gridCol w="4800624"/>
                <a:gridCol w="2743200"/>
              </a:tblGrid>
              <a:tr h="298832">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370840">
                <a:tc>
                  <a:txBody>
                    <a:bodyPr/>
                    <a:lstStyle/>
                    <a:p>
                      <a:endParaRPr lang="pl-PL" sz="1600" dirty="0">
                        <a:latin typeface="Cambria" pitchFamily="18" charset="0"/>
                      </a:endParaRPr>
                    </a:p>
                  </a:txBody>
                  <a:tcPr/>
                </a:tc>
                <a:tc>
                  <a:txBody>
                    <a:bodyPr/>
                    <a:lstStyle/>
                    <a:p>
                      <a:r>
                        <a:rPr kumimoji="0" lang="pl-PL" sz="1600" kern="1200" baseline="0" dirty="0" smtClean="0">
                          <a:solidFill>
                            <a:schemeClr val="dk1"/>
                          </a:solidFill>
                          <a:latin typeface="Cambria" pitchFamily="18" charset="0"/>
                          <a:ea typeface="+mn-ea"/>
                          <a:cs typeface="+mn-cs"/>
                        </a:rPr>
                        <a:t>(iii) </a:t>
                      </a:r>
                      <a:r>
                        <a:rPr kumimoji="0" lang="pl-PL" sz="1600" kern="1200" baseline="0" dirty="0" err="1" smtClean="0">
                          <a:solidFill>
                            <a:schemeClr val="dk1"/>
                          </a:solidFill>
                          <a:latin typeface="Cambria" pitchFamily="18" charset="0"/>
                          <a:ea typeface="+mn-ea"/>
                          <a:cs typeface="+mn-cs"/>
                        </a:rPr>
                        <a:t>Sulphurous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hydrocarbons</a:t>
                      </a:r>
                      <a:endParaRPr kumimoji="0" lang="pl-PL" sz="1600" kern="1200" baseline="0" dirty="0" smtClean="0">
                        <a:solidFill>
                          <a:schemeClr val="dk1"/>
                        </a:solidFill>
                        <a:latin typeface="Cambria" pitchFamily="18" charset="0"/>
                        <a:ea typeface="+mn-ea"/>
                        <a:cs typeface="+mn-cs"/>
                      </a:endParaRPr>
                    </a:p>
                    <a:p>
                      <a:r>
                        <a:rPr kumimoji="0" lang="pl-PL" sz="1600" kern="1200" baseline="0" dirty="0" smtClean="0">
                          <a:solidFill>
                            <a:schemeClr val="dk1"/>
                          </a:solidFill>
                          <a:latin typeface="Cambria" pitchFamily="18" charset="0"/>
                          <a:ea typeface="+mn-ea"/>
                          <a:cs typeface="+mn-cs"/>
                        </a:rPr>
                        <a:t>(iv) </a:t>
                      </a:r>
                      <a:r>
                        <a:rPr kumimoji="0" lang="pl-PL" sz="1600" kern="1200" baseline="0" dirty="0" err="1" smtClean="0">
                          <a:solidFill>
                            <a:schemeClr val="dk1"/>
                          </a:solidFill>
                          <a:latin typeface="Cambria" pitchFamily="18" charset="0"/>
                          <a:ea typeface="+mn-ea"/>
                          <a:cs typeface="+mn-cs"/>
                        </a:rPr>
                        <a:t>Nitrogenous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hydrocarbons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such</a:t>
                      </a:r>
                      <a:r>
                        <a:rPr kumimoji="0" lang="pl-PL" sz="1600" kern="1200" baseline="0" dirty="0" smtClean="0">
                          <a:solidFill>
                            <a:schemeClr val="dk1"/>
                          </a:solidFill>
                          <a:latin typeface="Cambria" pitchFamily="18" charset="0"/>
                          <a:ea typeface="+mn-ea"/>
                          <a:cs typeface="+mn-cs"/>
                        </a:rPr>
                        <a:t> as </a:t>
                      </a:r>
                      <a:r>
                        <a:rPr kumimoji="0" lang="pl-PL" sz="1600" kern="1200" baseline="0" dirty="0" err="1" smtClean="0">
                          <a:solidFill>
                            <a:schemeClr val="dk1"/>
                          </a:solidFill>
                          <a:latin typeface="Cambria" pitchFamily="18" charset="0"/>
                          <a:ea typeface="+mn-ea"/>
                          <a:cs typeface="+mn-cs"/>
                        </a:rPr>
                        <a:t>amines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amides</a:t>
                      </a:r>
                      <a:r>
                        <a:rPr kumimoji="0" lang="pl-PL" sz="1600" kern="1200" baseline="0" dirty="0" smtClean="0">
                          <a:solidFill>
                            <a:schemeClr val="dk1"/>
                          </a:solidFill>
                          <a:latin typeface="Cambria" pitchFamily="18" charset="0"/>
                          <a:ea typeface="+mn-ea"/>
                          <a:cs typeface="+mn-cs"/>
                        </a:rPr>
                        <a:t>,</a:t>
                      </a:r>
                      <a:r>
                        <a:rPr kumimoji="0" lang="en-US" sz="1600" kern="1200" baseline="0" dirty="0" smtClean="0">
                          <a:solidFill>
                            <a:schemeClr val="dk1"/>
                          </a:solidFill>
                          <a:latin typeface="Cambria" pitchFamily="18" charset="0"/>
                          <a:ea typeface="+mn-ea"/>
                          <a:cs typeface="+mn-cs"/>
                        </a:rPr>
                        <a:t>nitrous compounds, nitro compounds or nitrate compounds,</a:t>
                      </a:r>
                      <a:r>
                        <a:rPr kumimoji="0" lang="pl-PL" sz="1600" kern="1200" baseline="0" dirty="0" err="1" smtClean="0">
                          <a:solidFill>
                            <a:schemeClr val="dk1"/>
                          </a:solidFill>
                          <a:latin typeface="Cambria" pitchFamily="18" charset="0"/>
                          <a:ea typeface="+mn-ea"/>
                          <a:cs typeface="+mn-cs"/>
                        </a:rPr>
                        <a:t>nitriles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cyanates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isocyanates</a:t>
                      </a:r>
                      <a:endParaRPr kumimoji="0" lang="pl-PL" sz="1600" kern="1200" baseline="0" dirty="0" smtClean="0">
                        <a:solidFill>
                          <a:schemeClr val="dk1"/>
                        </a:solidFill>
                        <a:latin typeface="Cambria" pitchFamily="18" charset="0"/>
                        <a:ea typeface="+mn-ea"/>
                        <a:cs typeface="+mn-cs"/>
                      </a:endParaRPr>
                    </a:p>
                    <a:p>
                      <a:r>
                        <a:rPr kumimoji="0" lang="pl-PL" sz="1600" kern="1200" baseline="0" dirty="0" smtClean="0">
                          <a:solidFill>
                            <a:schemeClr val="dk1"/>
                          </a:solidFill>
                          <a:latin typeface="Cambria" pitchFamily="18" charset="0"/>
                          <a:ea typeface="+mn-ea"/>
                          <a:cs typeface="+mn-cs"/>
                        </a:rPr>
                        <a:t>(v) </a:t>
                      </a:r>
                      <a:r>
                        <a:rPr kumimoji="0" lang="pl-PL" sz="1600" kern="1200" baseline="0" dirty="0" err="1" smtClean="0">
                          <a:solidFill>
                            <a:schemeClr val="dk1"/>
                          </a:solidFill>
                          <a:latin typeface="Cambria" pitchFamily="18" charset="0"/>
                          <a:ea typeface="+mn-ea"/>
                          <a:cs typeface="+mn-cs"/>
                        </a:rPr>
                        <a:t>Phosphorus-containing</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hydrocarbons</a:t>
                      </a:r>
                      <a:endParaRPr kumimoji="0" lang="pl-PL" sz="1600" kern="1200" baseline="0" dirty="0" smtClean="0">
                        <a:solidFill>
                          <a:schemeClr val="dk1"/>
                        </a:solidFill>
                        <a:latin typeface="Cambria" pitchFamily="18" charset="0"/>
                        <a:ea typeface="+mn-ea"/>
                        <a:cs typeface="+mn-cs"/>
                      </a:endParaRPr>
                    </a:p>
                    <a:p>
                      <a:r>
                        <a:rPr kumimoji="0" lang="pl-PL" sz="1600" kern="1200" baseline="0" dirty="0" smtClean="0">
                          <a:solidFill>
                            <a:schemeClr val="dk1"/>
                          </a:solidFill>
                          <a:latin typeface="Cambria" pitchFamily="18" charset="0"/>
                          <a:ea typeface="+mn-ea"/>
                          <a:cs typeface="+mn-cs"/>
                        </a:rPr>
                        <a:t>(vi) </a:t>
                      </a:r>
                      <a:r>
                        <a:rPr kumimoji="0" lang="pl-PL" sz="1600" kern="1200" baseline="0" dirty="0" err="1" smtClean="0">
                          <a:solidFill>
                            <a:schemeClr val="dk1"/>
                          </a:solidFill>
                          <a:latin typeface="Cambria" pitchFamily="18" charset="0"/>
                          <a:ea typeface="+mn-ea"/>
                          <a:cs typeface="+mn-cs"/>
                        </a:rPr>
                        <a:t>Halogenic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hydrocarbons</a:t>
                      </a:r>
                      <a:endParaRPr kumimoji="0" lang="pl-PL" sz="1600" kern="1200" baseline="0" dirty="0" smtClean="0">
                        <a:solidFill>
                          <a:schemeClr val="dk1"/>
                        </a:solidFill>
                        <a:latin typeface="Cambria" pitchFamily="18" charset="0"/>
                        <a:ea typeface="+mn-ea"/>
                        <a:cs typeface="+mn-cs"/>
                      </a:endParaRPr>
                    </a:p>
                    <a:p>
                      <a:r>
                        <a:rPr kumimoji="0" lang="pl-PL" sz="1600" kern="1200" baseline="0" dirty="0" smtClean="0">
                          <a:solidFill>
                            <a:schemeClr val="dk1"/>
                          </a:solidFill>
                          <a:latin typeface="Cambria" pitchFamily="18" charset="0"/>
                          <a:ea typeface="+mn-ea"/>
                          <a:cs typeface="+mn-cs"/>
                        </a:rPr>
                        <a:t>(vii) </a:t>
                      </a:r>
                      <a:r>
                        <a:rPr kumimoji="0" lang="pl-PL" sz="1600" kern="1200" baseline="0" dirty="0" err="1" smtClean="0">
                          <a:solidFill>
                            <a:schemeClr val="dk1"/>
                          </a:solidFill>
                          <a:latin typeface="Cambria" pitchFamily="18" charset="0"/>
                          <a:ea typeface="+mn-ea"/>
                          <a:cs typeface="+mn-cs"/>
                        </a:rPr>
                        <a:t>Organometallic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compounds</a:t>
                      </a:r>
                      <a:endParaRPr kumimoji="0" lang="pl-PL" sz="1600" kern="1200" baseline="0" dirty="0" smtClean="0">
                        <a:solidFill>
                          <a:schemeClr val="dk1"/>
                        </a:solidFill>
                        <a:latin typeface="Cambria" pitchFamily="18" charset="0"/>
                        <a:ea typeface="+mn-ea"/>
                        <a:cs typeface="+mn-cs"/>
                      </a:endParaRPr>
                    </a:p>
                    <a:p>
                      <a:r>
                        <a:rPr kumimoji="0" lang="en-US" sz="1600" kern="1200" baseline="0" dirty="0" smtClean="0">
                          <a:solidFill>
                            <a:schemeClr val="dk1"/>
                          </a:solidFill>
                          <a:latin typeface="Cambria" pitchFamily="18" charset="0"/>
                          <a:ea typeface="+mn-ea"/>
                          <a:cs typeface="+mn-cs"/>
                        </a:rPr>
                        <a:t>(viii) Basic plastic materials (polymers, synthetic </a:t>
                      </a:r>
                      <a:r>
                        <a:rPr kumimoji="0" lang="en-US" sz="1600" kern="1200" baseline="0" dirty="0" err="1" smtClean="0">
                          <a:solidFill>
                            <a:schemeClr val="dk1"/>
                          </a:solidFill>
                          <a:latin typeface="Cambria" pitchFamily="18" charset="0"/>
                          <a:ea typeface="+mn-ea"/>
                          <a:cs typeface="+mn-cs"/>
                        </a:rPr>
                        <a:t>fibres</a:t>
                      </a:r>
                      <a:r>
                        <a:rPr kumimoji="0" lang="en-US" sz="1600" kern="1200" baseline="0" dirty="0" smtClean="0">
                          <a:solidFill>
                            <a:schemeClr val="dk1"/>
                          </a:solidFill>
                          <a:latin typeface="Cambria" pitchFamily="18" charset="0"/>
                          <a:ea typeface="+mn-ea"/>
                          <a:cs typeface="+mn-cs"/>
                        </a:rPr>
                        <a:t> and cellulose-</a:t>
                      </a:r>
                      <a:r>
                        <a:rPr kumimoji="0" lang="pl-PL" sz="1600" kern="1200" baseline="0" dirty="0" err="1" smtClean="0">
                          <a:solidFill>
                            <a:schemeClr val="dk1"/>
                          </a:solidFill>
                          <a:latin typeface="Cambria" pitchFamily="18" charset="0"/>
                          <a:ea typeface="+mn-ea"/>
                          <a:cs typeface="+mn-cs"/>
                        </a:rPr>
                        <a:t>based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fibres</a:t>
                      </a:r>
                      <a:r>
                        <a:rPr kumimoji="0" lang="pl-PL" sz="1600" kern="1200" baseline="0" dirty="0" smtClean="0">
                          <a:solidFill>
                            <a:schemeClr val="dk1"/>
                          </a:solidFill>
                          <a:latin typeface="Cambria" pitchFamily="18" charset="0"/>
                          <a:ea typeface="+mn-ea"/>
                          <a:cs typeface="+mn-cs"/>
                        </a:rPr>
                        <a:t>)</a:t>
                      </a:r>
                    </a:p>
                    <a:p>
                      <a:r>
                        <a:rPr kumimoji="0" lang="pl-PL" sz="1600" kern="1200" baseline="0" dirty="0" smtClean="0">
                          <a:solidFill>
                            <a:schemeClr val="dk1"/>
                          </a:solidFill>
                          <a:latin typeface="Cambria" pitchFamily="18" charset="0"/>
                          <a:ea typeface="+mn-ea"/>
                          <a:cs typeface="+mn-cs"/>
                        </a:rPr>
                        <a:t>(ix) </a:t>
                      </a:r>
                      <a:r>
                        <a:rPr kumimoji="0" lang="pl-PL" sz="1600" kern="1200" baseline="0" dirty="0" err="1" smtClean="0">
                          <a:solidFill>
                            <a:schemeClr val="dk1"/>
                          </a:solidFill>
                          <a:latin typeface="Cambria" pitchFamily="18" charset="0"/>
                          <a:ea typeface="+mn-ea"/>
                          <a:cs typeface="+mn-cs"/>
                        </a:rPr>
                        <a:t>Synthetic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rubbers</a:t>
                      </a:r>
                      <a:endParaRPr kumimoji="0" lang="pl-PL" sz="1600" kern="1200" baseline="0" dirty="0" smtClean="0">
                        <a:solidFill>
                          <a:schemeClr val="dk1"/>
                        </a:solidFill>
                        <a:latin typeface="Cambria" pitchFamily="18" charset="0"/>
                        <a:ea typeface="+mn-ea"/>
                        <a:cs typeface="+mn-cs"/>
                      </a:endParaRPr>
                    </a:p>
                    <a:p>
                      <a:r>
                        <a:rPr kumimoji="0" lang="pl-PL" sz="1600" kern="1200" baseline="0" dirty="0" smtClean="0">
                          <a:solidFill>
                            <a:schemeClr val="dk1"/>
                          </a:solidFill>
                          <a:latin typeface="Cambria" pitchFamily="18" charset="0"/>
                          <a:ea typeface="+mn-ea"/>
                          <a:cs typeface="+mn-cs"/>
                        </a:rPr>
                        <a:t>(x) </a:t>
                      </a:r>
                      <a:r>
                        <a:rPr kumimoji="0" lang="pl-PL" sz="1600" kern="1200" baseline="0" dirty="0" err="1" smtClean="0">
                          <a:solidFill>
                            <a:schemeClr val="dk1"/>
                          </a:solidFill>
                          <a:latin typeface="Cambria" pitchFamily="18" charset="0"/>
                          <a:ea typeface="+mn-ea"/>
                          <a:cs typeface="+mn-cs"/>
                        </a:rPr>
                        <a:t>Dyes</a:t>
                      </a:r>
                      <a:r>
                        <a:rPr kumimoji="0" lang="pl-PL" sz="1600" kern="1200" baseline="0" dirty="0" smtClean="0">
                          <a:solidFill>
                            <a:schemeClr val="dk1"/>
                          </a:solidFill>
                          <a:latin typeface="Cambria" pitchFamily="18" charset="0"/>
                          <a:ea typeface="+mn-ea"/>
                          <a:cs typeface="+mn-cs"/>
                        </a:rPr>
                        <a:t> and </a:t>
                      </a:r>
                      <a:r>
                        <a:rPr kumimoji="0" lang="pl-PL" sz="1600" kern="1200" baseline="0" dirty="0" err="1" smtClean="0">
                          <a:solidFill>
                            <a:schemeClr val="dk1"/>
                          </a:solidFill>
                          <a:latin typeface="Cambria" pitchFamily="18" charset="0"/>
                          <a:ea typeface="+mn-ea"/>
                          <a:cs typeface="+mn-cs"/>
                        </a:rPr>
                        <a:t>pigments</a:t>
                      </a:r>
                      <a:endParaRPr kumimoji="0" lang="pl-PL" sz="1600" kern="1200" baseline="0" dirty="0" smtClean="0">
                        <a:solidFill>
                          <a:schemeClr val="dk1"/>
                        </a:solidFill>
                        <a:latin typeface="Cambria" pitchFamily="18" charset="0"/>
                        <a:ea typeface="+mn-ea"/>
                        <a:cs typeface="+mn-cs"/>
                      </a:endParaRPr>
                    </a:p>
                    <a:p>
                      <a:r>
                        <a:rPr kumimoji="0" lang="pl-PL" sz="1600" kern="1200" baseline="0" dirty="0" smtClean="0">
                          <a:solidFill>
                            <a:schemeClr val="dk1"/>
                          </a:solidFill>
                          <a:latin typeface="Cambria" pitchFamily="18" charset="0"/>
                          <a:ea typeface="+mn-ea"/>
                          <a:cs typeface="+mn-cs"/>
                        </a:rPr>
                        <a:t>(xi) </a:t>
                      </a:r>
                      <a:r>
                        <a:rPr kumimoji="0" lang="pl-PL" sz="1600" kern="1200" baseline="0" dirty="0" err="1" smtClean="0">
                          <a:solidFill>
                            <a:schemeClr val="dk1"/>
                          </a:solidFill>
                          <a:latin typeface="Cambria" pitchFamily="18" charset="0"/>
                          <a:ea typeface="+mn-ea"/>
                          <a:cs typeface="+mn-cs"/>
                        </a:rPr>
                        <a:t>Surface-active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agents</a:t>
                      </a:r>
                      <a:r>
                        <a:rPr kumimoji="0" lang="pl-PL" sz="1600" kern="1200" baseline="0" dirty="0" smtClean="0">
                          <a:solidFill>
                            <a:schemeClr val="dk1"/>
                          </a:solidFill>
                          <a:latin typeface="Cambria" pitchFamily="18" charset="0"/>
                          <a:ea typeface="+mn-ea"/>
                          <a:cs typeface="+mn-cs"/>
                        </a:rPr>
                        <a:t> and </a:t>
                      </a:r>
                      <a:r>
                        <a:rPr kumimoji="0" lang="pl-PL" sz="1600" kern="1200" baseline="0" dirty="0" err="1" smtClean="0">
                          <a:solidFill>
                            <a:schemeClr val="dk1"/>
                          </a:solidFill>
                          <a:latin typeface="Cambria" pitchFamily="18" charset="0"/>
                          <a:ea typeface="+mn-ea"/>
                          <a:cs typeface="+mn-cs"/>
                        </a:rPr>
                        <a:t>surfactants</a:t>
                      </a:r>
                      <a:endParaRPr lang="pl-PL" sz="1600" dirty="0">
                        <a:latin typeface="Cambria" pitchFamily="18" charset="0"/>
                      </a:endParaRPr>
                    </a:p>
                  </a:txBody>
                  <a:tcPr/>
                </a:tc>
                <a:tc>
                  <a:txBody>
                    <a:bodyPr/>
                    <a:lstStyle/>
                    <a:p>
                      <a:endParaRPr lang="pl-PL" dirty="0"/>
                    </a:p>
                  </a:txBody>
                  <a:tcPr/>
                </a:tc>
              </a:tr>
              <a:tr h="370840">
                <a:tc>
                  <a:txBody>
                    <a:bodyPr/>
                    <a:lstStyle/>
                    <a:p>
                      <a:r>
                        <a:rPr lang="pl-PL" dirty="0" smtClean="0"/>
                        <a:t>(b) </a:t>
                      </a:r>
                      <a:endParaRPr lang="pl-PL" dirty="0"/>
                    </a:p>
                  </a:txBody>
                  <a:tcPr/>
                </a:tc>
                <a:tc>
                  <a:txBody>
                    <a:bodyPr/>
                    <a:lstStyle/>
                    <a:p>
                      <a:r>
                        <a:rPr kumimoji="0" lang="en-US" sz="1600" kern="1200" baseline="0" dirty="0" smtClean="0">
                          <a:solidFill>
                            <a:schemeClr val="dk1"/>
                          </a:solidFill>
                          <a:latin typeface="+mn-lt"/>
                          <a:ea typeface="+mn-ea"/>
                          <a:cs typeface="+mn-cs"/>
                        </a:rPr>
                        <a:t>Chemical installations for the production on an industrial scale</a:t>
                      </a:r>
                    </a:p>
                    <a:p>
                      <a:r>
                        <a:rPr kumimoji="0" lang="en-US" sz="1600" kern="1200" baseline="0" dirty="0" smtClean="0">
                          <a:solidFill>
                            <a:schemeClr val="dk1"/>
                          </a:solidFill>
                          <a:latin typeface="+mn-lt"/>
                          <a:ea typeface="+mn-ea"/>
                          <a:cs typeface="+mn-cs"/>
                        </a:rPr>
                        <a:t>of basic inorganic chemicals, such as:</a:t>
                      </a:r>
                      <a:endParaRPr kumimoji="0" lang="pl-PL" sz="1600" kern="1200" baseline="0" dirty="0" smtClean="0">
                        <a:solidFill>
                          <a:schemeClr val="dk1"/>
                        </a:solidFill>
                        <a:latin typeface="+mn-lt"/>
                        <a:ea typeface="+mn-ea"/>
                        <a:cs typeface="+mn-cs"/>
                      </a:endParaRPr>
                    </a:p>
                    <a:p>
                      <a:r>
                        <a:rPr kumimoji="0" lang="en-US" sz="1600" kern="1200" baseline="0" dirty="0" smtClean="0">
                          <a:solidFill>
                            <a:schemeClr val="dk1"/>
                          </a:solidFill>
                          <a:latin typeface="+mn-lt"/>
                          <a:ea typeface="+mn-ea"/>
                          <a:cs typeface="+mn-cs"/>
                        </a:rPr>
                        <a:t>(</a:t>
                      </a:r>
                      <a:r>
                        <a:rPr kumimoji="0" lang="en-US" sz="1600" kern="1200" baseline="0" dirty="0" err="1" smtClean="0">
                          <a:solidFill>
                            <a:schemeClr val="dk1"/>
                          </a:solidFill>
                          <a:latin typeface="+mn-lt"/>
                          <a:ea typeface="+mn-ea"/>
                          <a:cs typeface="+mn-cs"/>
                        </a:rPr>
                        <a:t>i</a:t>
                      </a:r>
                      <a:r>
                        <a:rPr kumimoji="0" lang="en-US" sz="1600" kern="1200" baseline="0" dirty="0" smtClean="0">
                          <a:solidFill>
                            <a:schemeClr val="dk1"/>
                          </a:solidFill>
                          <a:latin typeface="+mn-lt"/>
                          <a:ea typeface="+mn-ea"/>
                          <a:cs typeface="+mn-cs"/>
                        </a:rPr>
                        <a:t>) Gases, such as ammonia, chlorine or hydrogen chloride,</a:t>
                      </a:r>
                      <a:r>
                        <a:rPr kumimoji="0" lang="pl-PL" sz="1600" kern="1200" baseline="0" dirty="0" err="1" smtClean="0">
                          <a:solidFill>
                            <a:schemeClr val="dk1"/>
                          </a:solidFill>
                          <a:latin typeface="+mn-lt"/>
                          <a:ea typeface="+mn-ea"/>
                          <a:cs typeface="+mn-cs"/>
                        </a:rPr>
                        <a:t>fluorine</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or</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hydrogen</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fluoride</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carbon</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oxides</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sulphur</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compounds</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nitrogen</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oxides,hydrogen</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sulphur</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dioxide</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carbonyl</a:t>
                      </a:r>
                      <a:r>
                        <a:rPr kumimoji="0" lang="pl-PL" sz="1600" kern="1200" baseline="0" dirty="0" smtClean="0">
                          <a:solidFill>
                            <a:schemeClr val="dk1"/>
                          </a:solidFill>
                          <a:latin typeface="+mn-lt"/>
                          <a:ea typeface="+mn-ea"/>
                          <a:cs typeface="+mn-cs"/>
                        </a:rPr>
                        <a:t> </a:t>
                      </a:r>
                      <a:r>
                        <a:rPr kumimoji="0" lang="pl-PL" sz="1600" kern="1200" baseline="0" dirty="0" err="1" smtClean="0">
                          <a:solidFill>
                            <a:schemeClr val="dk1"/>
                          </a:solidFill>
                          <a:latin typeface="+mn-lt"/>
                          <a:ea typeface="+mn-ea"/>
                          <a:cs typeface="+mn-cs"/>
                        </a:rPr>
                        <a:t>chloride</a:t>
                      </a:r>
                      <a:endParaRPr lang="pl-PL" sz="1600" dirty="0"/>
                    </a:p>
                  </a:txBody>
                  <a:tcPr/>
                </a:tc>
                <a:tc>
                  <a:txBody>
                    <a:bodyPr/>
                    <a:lstStyle/>
                    <a:p>
                      <a:endParaRPr lang="pl-PL" dirty="0"/>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323528" y="1484785"/>
          <a:ext cx="8424936" cy="5061187"/>
        </p:xfrm>
        <a:graphic>
          <a:graphicData uri="http://schemas.openxmlformats.org/drawingml/2006/table">
            <a:tbl>
              <a:tblPr firstRow="1" bandRow="1">
                <a:tableStyleId>{5C22544A-7EE6-4342-B048-85BDC9FD1C3A}</a:tableStyleId>
              </a:tblPr>
              <a:tblGrid>
                <a:gridCol w="576064"/>
                <a:gridCol w="5040560"/>
                <a:gridCol w="2808312"/>
              </a:tblGrid>
              <a:tr h="357477">
                <a:tc>
                  <a:txBody>
                    <a:bodyPr/>
                    <a:lstStyle/>
                    <a:p>
                      <a:r>
                        <a:rPr lang="pl-PL" sz="1600" dirty="0" smtClean="0"/>
                        <a:t>No. </a:t>
                      </a:r>
                      <a:endParaRPr lang="pl-PL" sz="1600" dirty="0"/>
                    </a:p>
                  </a:txBody>
                  <a:tcPr/>
                </a:tc>
                <a:tc>
                  <a:txBody>
                    <a:bodyPr/>
                    <a:lstStyle/>
                    <a:p>
                      <a:r>
                        <a:rPr lang="pl-PL" sz="1600" dirty="0" err="1" smtClean="0">
                          <a:latin typeface="Cambria" pitchFamily="18" charset="0"/>
                        </a:rPr>
                        <a:t>Activity</a:t>
                      </a:r>
                      <a:endParaRPr lang="pl-PL" sz="1600" dirty="0">
                        <a:latin typeface="Cambria" pitchFamily="18" charset="0"/>
                      </a:endParaRPr>
                    </a:p>
                  </a:txBody>
                  <a:tcPr/>
                </a:tc>
                <a:tc>
                  <a:txBody>
                    <a:bodyPr/>
                    <a:lstStyle/>
                    <a:p>
                      <a:r>
                        <a:rPr lang="pl-PL" sz="1600" dirty="0" err="1" smtClean="0">
                          <a:latin typeface="Cambria" pitchFamily="18" charset="0"/>
                        </a:rPr>
                        <a:t>Capacity</a:t>
                      </a:r>
                      <a:r>
                        <a:rPr lang="pl-PL" sz="1600" dirty="0" smtClean="0">
                          <a:latin typeface="Cambria" pitchFamily="18" charset="0"/>
                        </a:rPr>
                        <a:t> </a:t>
                      </a:r>
                      <a:r>
                        <a:rPr lang="pl-PL" sz="1600" dirty="0" err="1" smtClean="0">
                          <a:latin typeface="Cambria" pitchFamily="18" charset="0"/>
                        </a:rPr>
                        <a:t>thresholds</a:t>
                      </a:r>
                      <a:r>
                        <a:rPr lang="pl-PL" sz="1600" dirty="0" smtClean="0">
                          <a:latin typeface="Cambria" pitchFamily="18" charset="0"/>
                        </a:rPr>
                        <a:t> </a:t>
                      </a:r>
                      <a:endParaRPr lang="pl-PL" sz="1600" dirty="0">
                        <a:latin typeface="Cambria" pitchFamily="18" charset="0"/>
                      </a:endParaRPr>
                    </a:p>
                  </a:txBody>
                  <a:tcPr/>
                </a:tc>
              </a:tr>
              <a:tr h="2802591">
                <a:tc>
                  <a:txBody>
                    <a:bodyPr/>
                    <a:lstStyle/>
                    <a:p>
                      <a:endParaRPr lang="pl-PL" dirty="0"/>
                    </a:p>
                  </a:txBody>
                  <a:tcPr/>
                </a:tc>
                <a:tc>
                  <a:txBody>
                    <a:bodyPr/>
                    <a:lstStyle/>
                    <a:p>
                      <a:r>
                        <a:rPr kumimoji="0" lang="en-US" sz="1600" kern="1200" baseline="0" dirty="0" smtClean="0">
                          <a:solidFill>
                            <a:schemeClr val="dk1"/>
                          </a:solidFill>
                          <a:latin typeface="Cambria" pitchFamily="18" charset="0"/>
                          <a:ea typeface="+mn-ea"/>
                          <a:cs typeface="+mn-cs"/>
                        </a:rPr>
                        <a:t>(ii) Acids, such as chromic acid, hydrofluoric acid, phosphoric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acid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nitric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acid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hydrochloric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acid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sulphuric</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acid</a:t>
                      </a:r>
                      <a:r>
                        <a:rPr kumimoji="0" lang="pl-PL" sz="1600" kern="1200" baseline="0" dirty="0" smtClean="0">
                          <a:solidFill>
                            <a:schemeClr val="dk1"/>
                          </a:solidFill>
                          <a:latin typeface="Cambria" pitchFamily="18" charset="0"/>
                          <a:ea typeface="+mn-ea"/>
                          <a:cs typeface="+mn-cs"/>
                        </a:rPr>
                        <a:t>, oleum, </a:t>
                      </a:r>
                      <a:r>
                        <a:rPr kumimoji="0" lang="pl-PL" sz="1600" kern="1200" baseline="0" dirty="0" err="1" smtClean="0">
                          <a:solidFill>
                            <a:schemeClr val="dk1"/>
                          </a:solidFill>
                          <a:latin typeface="Cambria" pitchFamily="18" charset="0"/>
                          <a:ea typeface="+mn-ea"/>
                          <a:cs typeface="+mn-cs"/>
                        </a:rPr>
                        <a:t>sulphurous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acids</a:t>
                      </a:r>
                      <a:endParaRPr lang="pl-PL" sz="1600" dirty="0">
                        <a:latin typeface="Cambria" pitchFamily="18" charset="0"/>
                      </a:endParaRPr>
                    </a:p>
                    <a:p>
                      <a:r>
                        <a:rPr kumimoji="0" lang="pl-PL" sz="1600" kern="1200" baseline="0" dirty="0" smtClean="0">
                          <a:solidFill>
                            <a:schemeClr val="dk1"/>
                          </a:solidFill>
                          <a:latin typeface="Cambria" pitchFamily="18" charset="0"/>
                          <a:ea typeface="+mn-ea"/>
                          <a:cs typeface="+mn-cs"/>
                        </a:rPr>
                        <a:t>(iii) </a:t>
                      </a:r>
                      <a:r>
                        <a:rPr kumimoji="0" lang="pl-PL" sz="1600" kern="1200" baseline="0" dirty="0" err="1" smtClean="0">
                          <a:solidFill>
                            <a:schemeClr val="dk1"/>
                          </a:solidFill>
                          <a:latin typeface="Cambria" pitchFamily="18" charset="0"/>
                          <a:ea typeface="+mn-ea"/>
                          <a:cs typeface="+mn-cs"/>
                        </a:rPr>
                        <a:t>Bases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such</a:t>
                      </a:r>
                      <a:r>
                        <a:rPr kumimoji="0" lang="pl-PL" sz="1600" kern="1200" baseline="0" dirty="0" smtClean="0">
                          <a:solidFill>
                            <a:schemeClr val="dk1"/>
                          </a:solidFill>
                          <a:latin typeface="Cambria" pitchFamily="18" charset="0"/>
                          <a:ea typeface="+mn-ea"/>
                          <a:cs typeface="+mn-cs"/>
                        </a:rPr>
                        <a:t> as </a:t>
                      </a:r>
                      <a:r>
                        <a:rPr kumimoji="0" lang="pl-PL" sz="1600" kern="1200" baseline="0" dirty="0" err="1" smtClean="0">
                          <a:solidFill>
                            <a:schemeClr val="dk1"/>
                          </a:solidFill>
                          <a:latin typeface="Cambria" pitchFamily="18" charset="0"/>
                          <a:ea typeface="+mn-ea"/>
                          <a:cs typeface="+mn-cs"/>
                        </a:rPr>
                        <a:t>ammonium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hydroxide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potassium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hydroxide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sodium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hydroxide</a:t>
                      </a:r>
                      <a:endParaRPr lang="pl-PL" sz="1600" dirty="0">
                        <a:latin typeface="Cambria" pitchFamily="18" charset="0"/>
                      </a:endParaRPr>
                    </a:p>
                    <a:p>
                      <a:r>
                        <a:rPr kumimoji="0" lang="pl-PL" sz="1600" kern="1200" baseline="0" dirty="0" smtClean="0">
                          <a:solidFill>
                            <a:schemeClr val="dk1"/>
                          </a:solidFill>
                          <a:latin typeface="Cambria" pitchFamily="18" charset="0"/>
                          <a:ea typeface="+mn-ea"/>
                          <a:cs typeface="+mn-cs"/>
                        </a:rPr>
                        <a:t>(iv) </a:t>
                      </a:r>
                      <a:r>
                        <a:rPr kumimoji="0" lang="pl-PL" sz="1600" kern="1200" baseline="0" dirty="0" err="1" smtClean="0">
                          <a:solidFill>
                            <a:schemeClr val="dk1"/>
                          </a:solidFill>
                          <a:latin typeface="Cambria" pitchFamily="18" charset="0"/>
                          <a:ea typeface="+mn-ea"/>
                          <a:cs typeface="+mn-cs"/>
                        </a:rPr>
                        <a:t>Salts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such</a:t>
                      </a:r>
                      <a:r>
                        <a:rPr kumimoji="0" lang="pl-PL" sz="1600" kern="1200" baseline="0" dirty="0" smtClean="0">
                          <a:solidFill>
                            <a:schemeClr val="dk1"/>
                          </a:solidFill>
                          <a:latin typeface="Cambria" pitchFamily="18" charset="0"/>
                          <a:ea typeface="+mn-ea"/>
                          <a:cs typeface="+mn-cs"/>
                        </a:rPr>
                        <a:t> as </a:t>
                      </a:r>
                      <a:r>
                        <a:rPr kumimoji="0" lang="pl-PL" sz="1600" kern="1200" baseline="0" dirty="0" err="1" smtClean="0">
                          <a:solidFill>
                            <a:schemeClr val="dk1"/>
                          </a:solidFill>
                          <a:latin typeface="Cambria" pitchFamily="18" charset="0"/>
                          <a:ea typeface="+mn-ea"/>
                          <a:cs typeface="+mn-cs"/>
                        </a:rPr>
                        <a:t>ammonium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chloride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potassium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chlorate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potassium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carbonate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sodium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carbonate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perborate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silver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nitrate</a:t>
                      </a:r>
                      <a:endParaRPr lang="pl-PL" sz="1600" dirty="0">
                        <a:latin typeface="Cambria" pitchFamily="18" charset="0"/>
                      </a:endParaRPr>
                    </a:p>
                    <a:p>
                      <a:r>
                        <a:rPr kumimoji="0" lang="pl-PL" sz="1600" kern="1200" baseline="0" dirty="0" smtClean="0">
                          <a:solidFill>
                            <a:schemeClr val="dk1"/>
                          </a:solidFill>
                          <a:latin typeface="Cambria" pitchFamily="18" charset="0"/>
                          <a:ea typeface="+mn-ea"/>
                          <a:cs typeface="+mn-cs"/>
                        </a:rPr>
                        <a:t>(v) </a:t>
                      </a:r>
                      <a:r>
                        <a:rPr kumimoji="0" lang="en-US" sz="1600" kern="1200" baseline="0" dirty="0" smtClean="0">
                          <a:solidFill>
                            <a:schemeClr val="dk1"/>
                          </a:solidFill>
                          <a:latin typeface="Cambria" pitchFamily="18" charset="0"/>
                          <a:ea typeface="+mn-ea"/>
                          <a:cs typeface="+mn-cs"/>
                        </a:rPr>
                        <a:t>Non-metals, metal oxides or other inorganic compounds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such</a:t>
                      </a:r>
                      <a:r>
                        <a:rPr kumimoji="0" lang="pl-PL" sz="1600" kern="1200" baseline="0" dirty="0" smtClean="0">
                          <a:solidFill>
                            <a:schemeClr val="dk1"/>
                          </a:solidFill>
                          <a:latin typeface="Cambria" pitchFamily="18" charset="0"/>
                          <a:ea typeface="+mn-ea"/>
                          <a:cs typeface="+mn-cs"/>
                        </a:rPr>
                        <a:t> as </a:t>
                      </a:r>
                      <a:r>
                        <a:rPr kumimoji="0" lang="pl-PL" sz="1600" kern="1200" baseline="0" dirty="0" err="1" smtClean="0">
                          <a:solidFill>
                            <a:schemeClr val="dk1"/>
                          </a:solidFill>
                          <a:latin typeface="Cambria" pitchFamily="18" charset="0"/>
                          <a:ea typeface="+mn-ea"/>
                          <a:cs typeface="+mn-cs"/>
                        </a:rPr>
                        <a:t>calcium</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carbide</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silicon</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silicon</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carbide</a:t>
                      </a:r>
                      <a:endParaRPr lang="pl-PL" sz="1600" dirty="0">
                        <a:latin typeface="Cambria" pitchFamily="18" charset="0"/>
                      </a:endParaRPr>
                    </a:p>
                  </a:txBody>
                  <a:tcPr/>
                </a:tc>
                <a:tc>
                  <a:txBody>
                    <a:bodyPr/>
                    <a:lstStyle/>
                    <a:p>
                      <a:pPr algn="ctr"/>
                      <a:endParaRPr kumimoji="0" lang="pl-PL" sz="1800" kern="1200" baseline="0" dirty="0" smtClean="0">
                        <a:solidFill>
                          <a:schemeClr val="dk1"/>
                        </a:solidFill>
                        <a:latin typeface="+mn-lt"/>
                        <a:ea typeface="+mn-ea"/>
                        <a:cs typeface="+mn-cs"/>
                      </a:endParaRPr>
                    </a:p>
                    <a:p>
                      <a:pPr algn="ctr"/>
                      <a:endParaRPr kumimoji="0" lang="pl-PL" sz="1800" kern="1200" baseline="0" dirty="0" smtClean="0">
                        <a:solidFill>
                          <a:schemeClr val="dk1"/>
                        </a:solidFill>
                        <a:latin typeface="+mn-lt"/>
                        <a:ea typeface="+mn-ea"/>
                        <a:cs typeface="+mn-cs"/>
                      </a:endParaRPr>
                    </a:p>
                    <a:p>
                      <a:pPr algn="ctr"/>
                      <a:endParaRPr kumimoji="0" lang="pl-PL" sz="1800" kern="1200" baseline="0" dirty="0" smtClean="0">
                        <a:solidFill>
                          <a:schemeClr val="dk1"/>
                        </a:solidFill>
                        <a:latin typeface="+mn-lt"/>
                        <a:ea typeface="+mn-ea"/>
                        <a:cs typeface="+mn-cs"/>
                      </a:endParaRPr>
                    </a:p>
                    <a:p>
                      <a:pPr algn="ctr"/>
                      <a:endParaRPr kumimoji="0" lang="pl-PL" sz="1800" kern="1200" baseline="0" dirty="0" smtClean="0">
                        <a:solidFill>
                          <a:schemeClr val="dk1"/>
                        </a:solidFill>
                        <a:latin typeface="+mn-lt"/>
                        <a:ea typeface="+mn-ea"/>
                        <a:cs typeface="+mn-cs"/>
                      </a:endParaRPr>
                    </a:p>
                    <a:p>
                      <a:pPr algn="ctr"/>
                      <a:r>
                        <a:rPr kumimoji="0" lang="pl-PL" sz="1800" kern="1200" baseline="0" dirty="0" smtClean="0">
                          <a:solidFill>
                            <a:schemeClr val="dk1"/>
                          </a:solidFill>
                          <a:latin typeface="+mn-lt"/>
                          <a:ea typeface="+mn-ea"/>
                          <a:cs typeface="+mn-cs"/>
                        </a:rPr>
                        <a:t>*</a:t>
                      </a:r>
                      <a:endParaRPr lang="pl-PL" dirty="0"/>
                    </a:p>
                  </a:txBody>
                  <a:tcPr/>
                </a:tc>
              </a:tr>
              <a:tr h="1042642">
                <a:tc>
                  <a:txBody>
                    <a:bodyPr/>
                    <a:lstStyle/>
                    <a:p>
                      <a:r>
                        <a:rPr lang="pl-PL" sz="1600" dirty="0" smtClean="0">
                          <a:latin typeface="Cambria" pitchFamily="18" charset="0"/>
                        </a:rPr>
                        <a:t>(c)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Chemical installations for the production on an industrial scale</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of phosphorous-, nitrogen- or potassium-based </a:t>
                      </a:r>
                      <a:r>
                        <a:rPr kumimoji="0" lang="en-US" sz="1600" kern="1200" baseline="0" dirty="0" err="1" smtClean="0">
                          <a:solidFill>
                            <a:schemeClr val="dk1"/>
                          </a:solidFill>
                          <a:latin typeface="Cambria" pitchFamily="18" charset="0"/>
                          <a:ea typeface="+mn-ea"/>
                          <a:cs typeface="+mn-cs"/>
                        </a:rPr>
                        <a:t>fertilisers</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(simpl</a:t>
                      </a:r>
                      <a:r>
                        <a:rPr kumimoji="0" lang="pl-PL" sz="1600" kern="1200" baseline="0" dirty="0" smtClean="0">
                          <a:solidFill>
                            <a:schemeClr val="dk1"/>
                          </a:solidFill>
                          <a:latin typeface="Cambria" pitchFamily="18" charset="0"/>
                          <a:ea typeface="+mn-ea"/>
                          <a:cs typeface="+mn-cs"/>
                        </a:rPr>
                        <a:t>e </a:t>
                      </a:r>
                      <a:r>
                        <a:rPr kumimoji="0" lang="pl-PL" sz="1600" kern="1200" baseline="0" dirty="0" err="1" smtClean="0">
                          <a:solidFill>
                            <a:schemeClr val="dk1"/>
                          </a:solidFill>
                          <a:latin typeface="Cambria" pitchFamily="18" charset="0"/>
                          <a:ea typeface="+mn-ea"/>
                          <a:cs typeface="+mn-cs"/>
                        </a:rPr>
                        <a:t>or</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compound</a:t>
                      </a:r>
                      <a:r>
                        <a:rPr kumimoji="0" lang="pl-PL" sz="1600" kern="1200" baseline="0" dirty="0" smtClean="0">
                          <a:solidFill>
                            <a:schemeClr val="dk1"/>
                          </a:solidFill>
                          <a:latin typeface="Cambria" pitchFamily="18" charset="0"/>
                          <a:ea typeface="+mn-ea"/>
                          <a:cs typeface="+mn-cs"/>
                        </a:rPr>
                        <a:t> </a:t>
                      </a:r>
                      <a:r>
                        <a:rPr kumimoji="0" lang="pl-PL" sz="1600" kern="1200" baseline="0" dirty="0" err="1" smtClean="0">
                          <a:solidFill>
                            <a:schemeClr val="dk1"/>
                          </a:solidFill>
                          <a:latin typeface="Cambria" pitchFamily="18" charset="0"/>
                          <a:ea typeface="+mn-ea"/>
                          <a:cs typeface="+mn-cs"/>
                        </a:rPr>
                        <a:t>fertilisers</a:t>
                      </a:r>
                      <a:r>
                        <a:rPr kumimoji="0" lang="pl-PL" sz="1600" kern="1200" baseline="0" dirty="0" smtClean="0">
                          <a:solidFill>
                            <a:schemeClr val="dk1"/>
                          </a:solidFill>
                          <a:latin typeface="Cambria" pitchFamily="18" charset="0"/>
                          <a:ea typeface="+mn-ea"/>
                          <a:cs typeface="+mn-cs"/>
                        </a:rPr>
                        <a:t>)</a:t>
                      </a:r>
                      <a:endParaRPr lang="pl-PL" sz="1600" dirty="0">
                        <a:latin typeface="Cambria" pitchFamily="18" charset="0"/>
                      </a:endParaRPr>
                    </a:p>
                  </a:txBody>
                  <a:tcPr/>
                </a:tc>
                <a:tc>
                  <a:txBody>
                    <a:bodyPr/>
                    <a:lstStyle/>
                    <a:p>
                      <a:pPr algn="ctr"/>
                      <a:r>
                        <a:rPr kumimoji="0" lang="pl-PL" sz="1800" kern="1200" baseline="0" dirty="0" smtClean="0">
                          <a:solidFill>
                            <a:schemeClr val="dk1"/>
                          </a:solidFill>
                          <a:latin typeface="+mn-lt"/>
                          <a:ea typeface="+mn-ea"/>
                          <a:cs typeface="+mn-cs"/>
                        </a:rPr>
                        <a:t>*</a:t>
                      </a:r>
                      <a:endParaRPr lang="pl-PL" dirty="0"/>
                    </a:p>
                  </a:txBody>
                  <a:tcPr/>
                </a:tc>
              </a:tr>
              <a:tr h="834319">
                <a:tc>
                  <a:txBody>
                    <a:bodyPr/>
                    <a:lstStyle/>
                    <a:p>
                      <a:r>
                        <a:rPr lang="pl-PL" sz="1600" dirty="0" smtClean="0">
                          <a:latin typeface="Cambria" pitchFamily="18" charset="0"/>
                        </a:rPr>
                        <a:t>(d) </a:t>
                      </a:r>
                      <a:endParaRPr lang="pl-PL" sz="1600" dirty="0">
                        <a:latin typeface="Cambria" pitchFamily="18" charset="0"/>
                      </a:endParaRPr>
                    </a:p>
                  </a:txBody>
                  <a:tcPr/>
                </a:tc>
                <a:tc>
                  <a:txBody>
                    <a:bodyPr/>
                    <a:lstStyle/>
                    <a:p>
                      <a:r>
                        <a:rPr kumimoji="0" lang="en-US" sz="1600" kern="1200" baseline="0" dirty="0" smtClean="0">
                          <a:solidFill>
                            <a:schemeClr val="dk1"/>
                          </a:solidFill>
                          <a:latin typeface="Cambria" pitchFamily="18" charset="0"/>
                          <a:ea typeface="+mn-ea"/>
                          <a:cs typeface="+mn-cs"/>
                        </a:rPr>
                        <a:t>Chemical installations for the production on an industrial scale</a:t>
                      </a:r>
                      <a:r>
                        <a:rPr kumimoji="0" lang="pl-PL" sz="1600" kern="1200" baseline="0" dirty="0" smtClean="0">
                          <a:solidFill>
                            <a:schemeClr val="dk1"/>
                          </a:solidFill>
                          <a:latin typeface="Cambria" pitchFamily="18" charset="0"/>
                          <a:ea typeface="+mn-ea"/>
                          <a:cs typeface="+mn-cs"/>
                        </a:rPr>
                        <a:t> </a:t>
                      </a:r>
                      <a:r>
                        <a:rPr kumimoji="0" lang="en-US" sz="1600" kern="1200" baseline="0" dirty="0" smtClean="0">
                          <a:solidFill>
                            <a:schemeClr val="dk1"/>
                          </a:solidFill>
                          <a:latin typeface="Cambria" pitchFamily="18" charset="0"/>
                          <a:ea typeface="+mn-ea"/>
                          <a:cs typeface="+mn-cs"/>
                        </a:rPr>
                        <a:t>of basic plant health products and of biocides</a:t>
                      </a:r>
                      <a:endParaRPr lang="pl-PL" sz="1600" dirty="0">
                        <a:latin typeface="Cambria"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pl-PL" sz="1800" kern="1200" baseline="0" dirty="0" smtClean="0">
                          <a:solidFill>
                            <a:schemeClr val="dk1"/>
                          </a:solidFill>
                          <a:latin typeface="+mn-lt"/>
                          <a:ea typeface="+mn-ea"/>
                          <a:cs typeface="+mn-cs"/>
                        </a:rPr>
                        <a:t>*</a:t>
                      </a:r>
                      <a:endParaRPr lang="pl-PL" dirty="0" smtClean="0"/>
                    </a:p>
                    <a:p>
                      <a:pPr algn="ctr"/>
                      <a:endParaRPr lang="pl-PL" dirty="0"/>
                    </a:p>
                  </a:txBody>
                  <a:tcPr/>
                </a:tc>
              </a:tr>
            </a:tbl>
          </a:graphicData>
        </a:graphic>
      </p:graphicFrame>
      <p:sp>
        <p:nvSpPr>
          <p:cNvPr id="3" name="Tytuł 2"/>
          <p:cNvSpPr>
            <a:spLocks noGrp="1"/>
          </p:cNvSpPr>
          <p:nvPr>
            <p:ph type="title"/>
          </p:nvPr>
        </p:nvSpPr>
        <p:spPr/>
        <p:txBody>
          <a:bodyPr/>
          <a:lstStyle/>
          <a:p>
            <a:r>
              <a:rPr lang="pl-PL" sz="4400" dirty="0" err="1" smtClean="0">
                <a:solidFill>
                  <a:schemeClr val="bg2">
                    <a:lumMod val="20000"/>
                    <a:lumOff val="80000"/>
                  </a:schemeClr>
                </a:solidFill>
                <a:effectLst>
                  <a:outerShdw blurRad="38100" dist="38100" dir="2700000" algn="tl">
                    <a:srgbClr val="000000">
                      <a:alpha val="43137"/>
                    </a:srgbClr>
                  </a:outerShdw>
                </a:effectLst>
              </a:rPr>
              <a:t>Activities</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from</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E-PRTR</a:t>
            </a:r>
            <a:r>
              <a:rPr lang="pl-PL" sz="4400" dirty="0" smtClean="0">
                <a:solidFill>
                  <a:schemeClr val="bg2">
                    <a:lumMod val="20000"/>
                    <a:lumOff val="80000"/>
                  </a:schemeClr>
                </a:solidFill>
                <a:effectLst>
                  <a:outerShdw blurRad="38100" dist="38100" dir="2700000" algn="tl">
                    <a:srgbClr val="000000">
                      <a:alpha val="43137"/>
                    </a:srgbClr>
                  </a:outerShdw>
                </a:effectLst>
              </a:rPr>
              <a:t> </a:t>
            </a:r>
            <a:r>
              <a:rPr lang="pl-PL" sz="4400" dirty="0" err="1" smtClean="0">
                <a:solidFill>
                  <a:schemeClr val="bg2">
                    <a:lumMod val="20000"/>
                    <a:lumOff val="80000"/>
                  </a:schemeClr>
                </a:solidFill>
                <a:effectLst>
                  <a:outerShdw blurRad="38100" dist="38100" dir="2700000" algn="tl">
                    <a:srgbClr val="000000">
                      <a:alpha val="43137"/>
                    </a:srgbClr>
                  </a:outerShdw>
                </a:effectLst>
              </a:rPr>
              <a:t>Regulation</a:t>
            </a:r>
            <a:endParaRPr lang="pl-PL"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ier">
  <a:themeElements>
    <a:clrScheme name="Papi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i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i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1617</TotalTime>
  <Words>3691</Words>
  <Application>Microsoft Office PowerPoint</Application>
  <PresentationFormat>Presentación en pantalla (4:3)</PresentationFormat>
  <Paragraphs>417</Paragraphs>
  <Slides>45</Slides>
  <Notes>0</Notes>
  <HiddenSlides>0</HiddenSlides>
  <MMClips>0</MMClips>
  <ScaleCrop>false</ScaleCrop>
  <HeadingPairs>
    <vt:vector size="4" baseType="variant">
      <vt:variant>
        <vt:lpstr>Tema</vt:lpstr>
      </vt:variant>
      <vt:variant>
        <vt:i4>1</vt:i4>
      </vt:variant>
      <vt:variant>
        <vt:lpstr>Títulos de diapositiva</vt:lpstr>
      </vt:variant>
      <vt:variant>
        <vt:i4>45</vt:i4>
      </vt:variant>
    </vt:vector>
  </HeadingPairs>
  <TitlesOfParts>
    <vt:vector size="46" baseType="lpstr">
      <vt:lpstr>Papier</vt:lpstr>
      <vt:lpstr>Synergies between IPPC reporting obligations and PRTR, optimization.</vt:lpstr>
      <vt:lpstr>Outline of the presentation </vt:lpstr>
      <vt:lpstr> Activities from E-PRTR Regulation</vt:lpstr>
      <vt:lpstr>Activities from E-PRTR Regulation</vt:lpstr>
      <vt:lpstr>Activities from E-PRTR Regulation</vt:lpstr>
      <vt:lpstr>Activities from E-PRTR Regulation</vt:lpstr>
      <vt:lpstr>Activities from E-PRTR Regulation</vt:lpstr>
      <vt:lpstr>Activities from E-PRTR Regulation</vt:lpstr>
      <vt:lpstr>Activities from E-PRTR Regulation</vt:lpstr>
      <vt:lpstr>Activities from E-PRTR Regulation</vt:lpstr>
      <vt:lpstr>Activities from E-PRTR Regulation</vt:lpstr>
      <vt:lpstr>Activities from E-PRTR Regulation</vt:lpstr>
      <vt:lpstr>Activities from E-PRTR Regulation</vt:lpstr>
      <vt:lpstr>Activities from E-PRTR Regulation</vt:lpstr>
      <vt:lpstr>         Coding of activities and identification of the main Annex I activity</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What and how to report?</vt:lpstr>
      <vt:lpstr>Synergies between IPPC reporting obligations and PRTR, optimization</vt:lpstr>
      <vt:lpstr>Synergies between IPPC reporting obligations and PRTR, optimization</vt:lpstr>
      <vt:lpstr>Synergies between IPPC reporting obligations and PRTR, optimization</vt:lpstr>
      <vt:lpstr>Synergies between IPPC reporting obligations and PRTR, optimization</vt:lpstr>
      <vt:lpstr>Polish legislation </vt:lpstr>
      <vt:lpstr>Polish legislation </vt:lpstr>
      <vt:lpstr>Polish legislation </vt:lpstr>
      <vt:lpstr>Polish legislation </vt:lpstr>
      <vt:lpstr>Polish legislation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PRTR and Public Participation in Poland</dc:title>
  <dc:creator>karolina</dc:creator>
  <cp:lastModifiedBy>Cesar</cp:lastModifiedBy>
  <cp:revision>139</cp:revision>
  <dcterms:created xsi:type="dcterms:W3CDTF">2011-03-20T11:51:46Z</dcterms:created>
  <dcterms:modified xsi:type="dcterms:W3CDTF">2011-04-01T12:46:10Z</dcterms:modified>
</cp:coreProperties>
</file>