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0" r:id="rId14"/>
    <p:sldId id="267" r:id="rId15"/>
    <p:sldId id="268" r:id="rId16"/>
    <p:sldId id="271" r:id="rId17"/>
    <p:sldId id="272" r:id="rId18"/>
    <p:sldId id="277" r:id="rId19"/>
    <p:sldId id="278" r:id="rId20"/>
    <p:sldId id="280" r:id="rId21"/>
    <p:sldId id="273" r:id="rId22"/>
    <p:sldId id="274" r:id="rId23"/>
    <p:sldId id="275" r:id="rId24"/>
    <p:sldId id="276" r:id="rId25"/>
    <p:sldId id="281" r:id="rId26"/>
    <p:sldId id="282" r:id="rId27"/>
    <p:sldId id="284" r:id="rId28"/>
    <p:sldId id="286" r:id="rId29"/>
    <p:sldId id="287" r:id="rId30"/>
    <p:sldId id="288" r:id="rId31"/>
    <p:sldId id="306" r:id="rId32"/>
    <p:sldId id="307"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279" r:id="rId5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F0230-268D-470E-BC83-F26EE02344AB}" type="datetimeFigureOut">
              <a:rPr lang="pl-PL" smtClean="0"/>
              <a:t>2011-02-24</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A594D-1D6A-4F6B-96B9-E3BCDD32ACE1}" type="slidenum">
              <a:rPr lang="pl-PL" smtClean="0"/>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661DE2DE-26B1-432E-9C95-3099DB39BB42}" type="slidenum">
              <a:rPr lang="en-GB" smtClean="0"/>
              <a:pPr/>
              <a:t>26</a:t>
            </a:fld>
            <a:endParaRPr lang="en-GB" smtClean="0"/>
          </a:p>
        </p:txBody>
      </p:sp>
      <p:sp>
        <p:nvSpPr>
          <p:cNvPr id="26627" name="Rectangle 2"/>
          <p:cNvSpPr>
            <a:spLocks noChangeArrowheads="1" noTextEdit="1"/>
          </p:cNvSpPr>
          <p:nvPr>
            <p:ph type="sldImg"/>
          </p:nvPr>
        </p:nvSpPr>
        <p:spPr>
          <a:xfrm>
            <a:off x="942975" y="685982"/>
            <a:ext cx="4972050" cy="3428453"/>
          </a:xfrm>
          <a:solidFill>
            <a:srgbClr val="FFFFFF"/>
          </a:solidFill>
          <a:ln/>
        </p:spPr>
      </p:sp>
      <p:sp>
        <p:nvSpPr>
          <p:cNvPr id="26628" name="Rectangle 3"/>
          <p:cNvSpPr>
            <a:spLocks noChangeArrowheads="1"/>
          </p:cNvSpPr>
          <p:nvPr>
            <p:ph type="body" idx="1"/>
          </p:nvPr>
        </p:nvSpPr>
        <p:spPr>
          <a:xfrm>
            <a:off x="914400" y="4342123"/>
            <a:ext cx="5029200" cy="4115894"/>
          </a:xfrm>
          <a:solidFill>
            <a:srgbClr val="FFFFFF"/>
          </a:solidFill>
          <a:ln>
            <a:solidFill>
              <a:srgbClr val="000000"/>
            </a:solidFill>
          </a:ln>
        </p:spPr>
        <p:txBody>
          <a:bodyPr/>
          <a:lstStyle/>
          <a:p>
            <a:pPr eaLnBrk="1" hangingPunct="1">
              <a:spcBef>
                <a:spcPct val="0"/>
              </a:spcBef>
            </a:pPr>
            <a:endParaRPr lang="en-GB"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1229687-EE8D-4758-96B5-FF6951D58FA5}" type="slidenum">
              <a:rPr lang="en-GB" smtClean="0"/>
              <a:pPr/>
              <a:t>27</a:t>
            </a:fld>
            <a:endParaRPr lang="en-GB" smtClean="0"/>
          </a:p>
        </p:txBody>
      </p:sp>
      <p:sp>
        <p:nvSpPr>
          <p:cNvPr id="27651" name="Rectangle 2"/>
          <p:cNvSpPr>
            <a:spLocks noChangeArrowheads="1" noTextEdit="1"/>
          </p:cNvSpPr>
          <p:nvPr>
            <p:ph type="sldImg"/>
          </p:nvPr>
        </p:nvSpPr>
        <p:spPr>
          <a:xfrm>
            <a:off x="942975" y="685982"/>
            <a:ext cx="4972050" cy="3428453"/>
          </a:xfrm>
          <a:solidFill>
            <a:srgbClr val="FFFFFF"/>
          </a:solidFill>
          <a:ln/>
        </p:spPr>
      </p:sp>
      <p:sp>
        <p:nvSpPr>
          <p:cNvPr id="27652" name="Rectangle 3"/>
          <p:cNvSpPr>
            <a:spLocks noChangeArrowheads="1"/>
          </p:cNvSpPr>
          <p:nvPr>
            <p:ph type="body" idx="1"/>
          </p:nvPr>
        </p:nvSpPr>
        <p:spPr>
          <a:xfrm>
            <a:off x="914400" y="4342123"/>
            <a:ext cx="5029200" cy="4115894"/>
          </a:xfrm>
          <a:solidFill>
            <a:srgbClr val="FFFFFF"/>
          </a:solidFill>
          <a:ln>
            <a:solidFill>
              <a:srgbClr val="000000"/>
            </a:solidFill>
          </a:ln>
        </p:spPr>
        <p:txBody>
          <a:bodyPr/>
          <a:lstStyle/>
          <a:p>
            <a:pPr eaLnBrk="1" hangingPunct="1">
              <a:spcBef>
                <a:spcPct val="0"/>
              </a:spcBef>
            </a:pPr>
            <a:endParaRPr lang="en-GB"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610EC858-3DAE-4756-8501-4165E1A725BA}" type="slidenum">
              <a:rPr lang="en-GB" smtClean="0"/>
              <a:pPr/>
              <a:t>28</a:t>
            </a:fld>
            <a:endParaRPr lang="en-GB" smtClean="0"/>
          </a:p>
        </p:txBody>
      </p:sp>
      <p:sp>
        <p:nvSpPr>
          <p:cNvPr id="28675" name="Rectangle 2"/>
          <p:cNvSpPr>
            <a:spLocks noRot="1" noChangeArrowheads="1" noTextEdit="1"/>
          </p:cNvSpPr>
          <p:nvPr>
            <p:ph type="sldImg"/>
          </p:nvPr>
        </p:nvSpPr>
        <p:spPr>
          <a:xfrm>
            <a:off x="942975" y="685982"/>
            <a:ext cx="4972050" cy="3428453"/>
          </a:xfrm>
          <a:ln/>
        </p:spPr>
      </p:sp>
      <p:sp>
        <p:nvSpPr>
          <p:cNvPr id="28676"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40FD6DFD-AB8F-423D-B5BC-97E313F2B27D}" type="slidenum">
              <a:rPr lang="en-GB" smtClean="0"/>
              <a:pPr/>
              <a:t>30</a:t>
            </a:fld>
            <a:endParaRPr lang="en-GB" smtClean="0"/>
          </a:p>
        </p:txBody>
      </p:sp>
      <p:sp>
        <p:nvSpPr>
          <p:cNvPr id="29699" name="Rectangle 2"/>
          <p:cNvSpPr>
            <a:spLocks noRot="1" noChangeArrowheads="1" noTextEdit="1"/>
          </p:cNvSpPr>
          <p:nvPr>
            <p:ph type="sldImg"/>
          </p:nvPr>
        </p:nvSpPr>
        <p:spPr>
          <a:xfrm>
            <a:off x="942975" y="685982"/>
            <a:ext cx="4972050" cy="3428453"/>
          </a:xfrm>
          <a:ln/>
        </p:spPr>
      </p:sp>
      <p:sp>
        <p:nvSpPr>
          <p:cNvPr id="29700"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6070D26-670B-4984-9178-4F57B35EF93C}" type="slidenum">
              <a:rPr lang="en-GB" smtClean="0"/>
              <a:pPr/>
              <a:t>31</a:t>
            </a:fld>
            <a:endParaRPr lang="en-GB" smtClean="0"/>
          </a:p>
        </p:txBody>
      </p:sp>
      <p:sp>
        <p:nvSpPr>
          <p:cNvPr id="30723" name="Rectangle 2"/>
          <p:cNvSpPr>
            <a:spLocks noRot="1" noChangeArrowheads="1" noTextEdit="1"/>
          </p:cNvSpPr>
          <p:nvPr>
            <p:ph type="sldImg"/>
          </p:nvPr>
        </p:nvSpPr>
        <p:spPr>
          <a:xfrm>
            <a:off x="942975" y="685982"/>
            <a:ext cx="4972050" cy="3428453"/>
          </a:xfrm>
          <a:ln/>
        </p:spPr>
      </p:sp>
      <p:sp>
        <p:nvSpPr>
          <p:cNvPr id="30724"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1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314EEB2-23CA-479B-839C-6314417D14FB}" type="slidenum">
              <a:rPr lang="en-GB" smtClean="0"/>
              <a:pPr/>
              <a:t>32</a:t>
            </a:fld>
            <a:endParaRPr lang="en-GB" smtClean="0"/>
          </a:p>
        </p:txBody>
      </p:sp>
      <p:sp>
        <p:nvSpPr>
          <p:cNvPr id="31747" name="Rectangle 2"/>
          <p:cNvSpPr>
            <a:spLocks noRot="1" noChangeArrowheads="1" noTextEdit="1"/>
          </p:cNvSpPr>
          <p:nvPr>
            <p:ph type="sldImg"/>
          </p:nvPr>
        </p:nvSpPr>
        <p:spPr>
          <a:xfrm>
            <a:off x="942975" y="685982"/>
            <a:ext cx="4972050" cy="3428453"/>
          </a:xfrm>
          <a:ln/>
        </p:spPr>
      </p:sp>
      <p:sp>
        <p:nvSpPr>
          <p:cNvPr id="31748"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623C634D-CA3C-43DC-B9F3-138947A5BB3E}" type="slidenum">
              <a:rPr lang="en-GB" smtClean="0"/>
              <a:pPr/>
              <a:t>33</a:t>
            </a:fld>
            <a:endParaRPr lang="en-GB" smtClean="0"/>
          </a:p>
        </p:txBody>
      </p:sp>
      <p:sp>
        <p:nvSpPr>
          <p:cNvPr id="32771" name="Rectangle 2"/>
          <p:cNvSpPr>
            <a:spLocks noRot="1" noChangeArrowheads="1" noTextEdit="1"/>
          </p:cNvSpPr>
          <p:nvPr>
            <p:ph type="sldImg"/>
          </p:nvPr>
        </p:nvSpPr>
        <p:spPr>
          <a:xfrm>
            <a:off x="942975" y="685982"/>
            <a:ext cx="4972050" cy="3428453"/>
          </a:xfrm>
          <a:ln/>
        </p:spPr>
      </p:sp>
      <p:sp>
        <p:nvSpPr>
          <p:cNvPr id="32772" name="Rectangle 3"/>
          <p:cNvSpPr>
            <a:spLocks noGrp="1" noChangeArrowheads="1"/>
          </p:cNvSpPr>
          <p:nvPr>
            <p:ph type="body" idx="1"/>
          </p:nvPr>
        </p:nvSpPr>
        <p:spPr>
          <a:xfrm>
            <a:off x="914400" y="4342123"/>
            <a:ext cx="5029200" cy="4115894"/>
          </a:xfrm>
          <a:noFill/>
          <a:ln/>
        </p:spPr>
        <p:txBody>
          <a:bodyPr/>
          <a:lstStyle/>
          <a:p>
            <a:pPr marL="190500" indent="-190500" eaLnBrk="1" hangingPunct="1">
              <a:lnSpc>
                <a:spcPts val="1200"/>
              </a:lnSpc>
              <a:spcBef>
                <a:spcPct val="0"/>
              </a:spcBef>
            </a:pPr>
            <a:endParaRPr lang="pl-PL" sz="8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471CC55-8B68-4097-994A-1D6CE11A193A}" type="datetimeFigureOut">
              <a:rPr lang="pl-PL" smtClean="0"/>
              <a:pPr/>
              <a:t>2011-02-24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71CC55-8B68-4097-994A-1D6CE11A193A}" type="datetimeFigureOut">
              <a:rPr lang="pl-PL" smtClean="0"/>
              <a:pPr/>
              <a:t>2011-02-24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A21F0C-4AB5-4C19-AB53-5BC96FC83F0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malgorzata.typko@mos.gov.pl" TargetMode="External"/><Relationship Id="rId2" Type="http://schemas.openxmlformats.org/officeDocument/2006/relationships/hyperlink" Target="mailto:krzysztof.wojcik@wios.lodz.p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857224" y="142852"/>
            <a:ext cx="7772400" cy="1470025"/>
          </a:xfrm>
        </p:spPr>
        <p:txBody>
          <a:bodyPr/>
          <a:lstStyle/>
          <a:p>
            <a:r>
              <a:rPr lang="pl-PL" dirty="0" err="1" smtClean="0"/>
              <a:t>Technical</a:t>
            </a:r>
            <a:r>
              <a:rPr lang="pl-PL" dirty="0" smtClean="0"/>
              <a:t> </a:t>
            </a:r>
            <a:r>
              <a:rPr lang="pl-PL" dirty="0" err="1" smtClean="0"/>
              <a:t>requirements</a:t>
            </a:r>
            <a:r>
              <a:rPr lang="pl-PL" dirty="0" smtClean="0"/>
              <a:t> and </a:t>
            </a:r>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Poland</a:t>
            </a:r>
            <a:endParaRPr lang="pl-PL" dirty="0"/>
          </a:p>
        </p:txBody>
      </p:sp>
      <p:sp>
        <p:nvSpPr>
          <p:cNvPr id="3" name="Podtytuł 2"/>
          <p:cNvSpPr>
            <a:spLocks noGrp="1"/>
          </p:cNvSpPr>
          <p:nvPr>
            <p:ph type="subTitle" idx="1"/>
          </p:nvPr>
        </p:nvSpPr>
        <p:spPr>
          <a:xfrm>
            <a:off x="428596" y="5572140"/>
            <a:ext cx="6400800" cy="966782"/>
          </a:xfrm>
        </p:spPr>
        <p:txBody>
          <a:bodyPr>
            <a:normAutofit fontScale="92500" lnSpcReduction="10000"/>
          </a:bodyPr>
          <a:lstStyle/>
          <a:p>
            <a:pPr algn="l"/>
            <a:r>
              <a:rPr lang="pl-PL" sz="2000" b="1" dirty="0" smtClean="0">
                <a:solidFill>
                  <a:schemeClr val="bg1">
                    <a:lumMod val="50000"/>
                  </a:schemeClr>
                </a:solidFill>
              </a:rPr>
              <a:t>Krzysztof </a:t>
            </a:r>
            <a:r>
              <a:rPr lang="pl-PL" sz="2000" b="1" dirty="0" err="1" smtClean="0">
                <a:solidFill>
                  <a:schemeClr val="bg1">
                    <a:lumMod val="50000"/>
                  </a:schemeClr>
                </a:solidFill>
              </a:rPr>
              <a:t>Wojcik</a:t>
            </a:r>
            <a:endParaRPr lang="pl-PL" sz="2000" b="1" dirty="0" smtClean="0">
              <a:solidFill>
                <a:schemeClr val="bg1">
                  <a:lumMod val="50000"/>
                </a:schemeClr>
              </a:solidFill>
            </a:endParaRPr>
          </a:p>
          <a:p>
            <a:pPr algn="l"/>
            <a:r>
              <a:rPr lang="pl-PL" sz="2000" b="1" dirty="0" err="1" smtClean="0">
                <a:solidFill>
                  <a:schemeClr val="bg1">
                    <a:lumMod val="50000"/>
                  </a:schemeClr>
                </a:solidFill>
              </a:rPr>
              <a:t>Director</a:t>
            </a:r>
            <a:r>
              <a:rPr lang="pl-PL" sz="2000" b="1" dirty="0" smtClean="0">
                <a:solidFill>
                  <a:schemeClr val="bg1">
                    <a:lumMod val="50000"/>
                  </a:schemeClr>
                </a:solidFill>
              </a:rPr>
              <a:t> of </a:t>
            </a:r>
            <a:r>
              <a:rPr lang="pl-PL" sz="2000" b="1" dirty="0" err="1" smtClean="0">
                <a:solidFill>
                  <a:schemeClr val="bg1">
                    <a:lumMod val="50000"/>
                  </a:schemeClr>
                </a:solidFill>
              </a:rPr>
              <a:t>Regional</a:t>
            </a:r>
            <a:r>
              <a:rPr lang="pl-PL" sz="2000" b="1" dirty="0" smtClean="0">
                <a:solidFill>
                  <a:schemeClr val="bg1">
                    <a:lumMod val="50000"/>
                  </a:schemeClr>
                </a:solidFill>
              </a:rPr>
              <a:t> </a:t>
            </a:r>
            <a:r>
              <a:rPr lang="pl-PL" sz="2000" b="1" dirty="0" err="1" smtClean="0">
                <a:solidFill>
                  <a:schemeClr val="bg1">
                    <a:lumMod val="50000"/>
                  </a:schemeClr>
                </a:solidFill>
              </a:rPr>
              <a:t>Inspectorate</a:t>
            </a:r>
            <a:r>
              <a:rPr lang="pl-PL" sz="2000" b="1" dirty="0" smtClean="0">
                <a:solidFill>
                  <a:schemeClr val="bg1">
                    <a:lumMod val="50000"/>
                  </a:schemeClr>
                </a:solidFill>
              </a:rPr>
              <a:t> for </a:t>
            </a:r>
            <a:r>
              <a:rPr lang="pl-PL" sz="2000" b="1" dirty="0" err="1" smtClean="0">
                <a:solidFill>
                  <a:schemeClr val="bg1">
                    <a:lumMod val="50000"/>
                  </a:schemeClr>
                </a:solidFill>
              </a:rPr>
              <a:t>Environmental</a:t>
            </a:r>
            <a:r>
              <a:rPr lang="pl-PL" sz="2000" b="1" dirty="0" smtClean="0">
                <a:solidFill>
                  <a:schemeClr val="bg1">
                    <a:lumMod val="50000"/>
                  </a:schemeClr>
                </a:solidFill>
              </a:rPr>
              <a:t> </a:t>
            </a:r>
            <a:r>
              <a:rPr lang="pl-PL" sz="2000" b="1" dirty="0" err="1" smtClean="0">
                <a:solidFill>
                  <a:schemeClr val="bg1">
                    <a:lumMod val="50000"/>
                  </a:schemeClr>
                </a:solidFill>
              </a:rPr>
              <a:t>Protection</a:t>
            </a:r>
            <a:r>
              <a:rPr lang="pl-PL" sz="2000" b="1" dirty="0" smtClean="0">
                <a:solidFill>
                  <a:schemeClr val="bg1">
                    <a:lumMod val="50000"/>
                  </a:schemeClr>
                </a:solidFill>
              </a:rPr>
              <a:t> </a:t>
            </a:r>
            <a:r>
              <a:rPr lang="pl-PL" sz="2000" b="1" dirty="0" err="1" smtClean="0">
                <a:solidFill>
                  <a:schemeClr val="bg1">
                    <a:lumMod val="50000"/>
                  </a:schemeClr>
                </a:solidFill>
              </a:rPr>
              <a:t>in</a:t>
            </a:r>
            <a:r>
              <a:rPr lang="pl-PL" sz="2000" b="1" dirty="0" smtClean="0">
                <a:solidFill>
                  <a:schemeClr val="bg1">
                    <a:lumMod val="50000"/>
                  </a:schemeClr>
                </a:solidFill>
              </a:rPr>
              <a:t> </a:t>
            </a:r>
            <a:r>
              <a:rPr lang="pl-PL" sz="2000" b="1" dirty="0" err="1" smtClean="0">
                <a:solidFill>
                  <a:schemeClr val="bg1">
                    <a:lumMod val="50000"/>
                  </a:schemeClr>
                </a:solidFill>
              </a:rPr>
              <a:t>Lodz</a:t>
            </a:r>
            <a:endParaRPr lang="pl-PL" sz="2000" b="1" dirty="0" smtClean="0">
              <a:solidFill>
                <a:schemeClr val="bg1">
                  <a:lumMod val="50000"/>
                </a:schemeClr>
              </a:solidFill>
            </a:endParaRPr>
          </a:p>
          <a:p>
            <a:endParaRPr lang="pl-PL" dirty="0"/>
          </a:p>
        </p:txBody>
      </p:sp>
      <p:pic>
        <p:nvPicPr>
          <p:cNvPr id="4" name="Picture 3"/>
          <p:cNvPicPr>
            <a:picLocks noChangeAspect="1" noChangeArrowheads="1"/>
          </p:cNvPicPr>
          <p:nvPr/>
        </p:nvPicPr>
        <p:blipFill>
          <a:blip r:embed="rId2"/>
          <a:srcRect/>
          <a:stretch>
            <a:fillRect/>
          </a:stretch>
        </p:blipFill>
        <p:spPr bwMode="auto">
          <a:xfrm>
            <a:off x="3071802" y="1785926"/>
            <a:ext cx="3286148" cy="2143140"/>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6929454" y="5357826"/>
            <a:ext cx="1143000" cy="1143000"/>
          </a:xfrm>
          <a:prstGeom prst="rect">
            <a:avLst/>
          </a:prstGeom>
          <a:noFill/>
          <a:ln w="9525">
            <a:noFill/>
            <a:miter lim="800000"/>
            <a:headEnd/>
            <a:tailEnd/>
          </a:ln>
          <a:effectLst/>
        </p:spPr>
      </p:pic>
      <p:sp>
        <p:nvSpPr>
          <p:cNvPr id="6" name="Prostokąt 5"/>
          <p:cNvSpPr/>
          <p:nvPr/>
        </p:nvSpPr>
        <p:spPr>
          <a:xfrm>
            <a:off x="428596" y="4643446"/>
            <a:ext cx="6000792" cy="677108"/>
          </a:xfrm>
          <a:prstGeom prst="rect">
            <a:avLst/>
          </a:prstGeom>
        </p:spPr>
        <p:txBody>
          <a:bodyPr wrap="square">
            <a:spAutoFit/>
          </a:bodyPr>
          <a:lstStyle/>
          <a:p>
            <a:r>
              <a:rPr lang="pl-PL" sz="1900" b="1" dirty="0" smtClean="0">
                <a:solidFill>
                  <a:schemeClr val="bg1">
                    <a:lumMod val="50000"/>
                  </a:schemeClr>
                </a:solidFill>
                <a:latin typeface="+mj-lt"/>
              </a:rPr>
              <a:t>Małgorzata Typko</a:t>
            </a:r>
          </a:p>
          <a:p>
            <a:r>
              <a:rPr lang="en-GB" sz="1900" b="1" dirty="0" smtClean="0">
                <a:solidFill>
                  <a:schemeClr val="bg1">
                    <a:lumMod val="50000"/>
                  </a:schemeClr>
                </a:solidFill>
                <a:latin typeface="+mj-lt"/>
              </a:rPr>
              <a:t>Ministry </a:t>
            </a:r>
            <a:r>
              <a:rPr lang="en-GB" sz="1900" b="1" dirty="0" smtClean="0">
                <a:solidFill>
                  <a:schemeClr val="bg1">
                    <a:lumMod val="50000"/>
                  </a:schemeClr>
                </a:solidFill>
                <a:latin typeface="+mj-lt"/>
              </a:rPr>
              <a:t>of the Environment, </a:t>
            </a:r>
            <a:r>
              <a:rPr lang="pl-PL" sz="1900" b="1" dirty="0" smtClean="0">
                <a:solidFill>
                  <a:schemeClr val="bg1">
                    <a:lumMod val="50000"/>
                  </a:schemeClr>
                </a:solidFill>
                <a:latin typeface="+mj-lt"/>
              </a:rPr>
              <a:t> </a:t>
            </a:r>
            <a:r>
              <a:rPr lang="en-GB" sz="1900" b="1" dirty="0" smtClean="0">
                <a:solidFill>
                  <a:schemeClr val="bg1">
                    <a:lumMod val="50000"/>
                  </a:schemeClr>
                </a:solidFill>
                <a:latin typeface="+mj-lt"/>
              </a:rPr>
              <a:t>Poland</a:t>
            </a:r>
            <a:endParaRPr lang="en-GB" sz="1900" b="1" dirty="0">
              <a:solidFill>
                <a:schemeClr val="bg1">
                  <a:lumMod val="50000"/>
                </a:schemeClr>
              </a:solidFill>
              <a:latin typeface="+mj-lt"/>
            </a:endParaRPr>
          </a:p>
        </p:txBody>
      </p:sp>
      <p:pic>
        <p:nvPicPr>
          <p:cNvPr id="7" name="Picture 5"/>
          <p:cNvPicPr>
            <a:picLocks noChangeAspect="1" noChangeArrowheads="1"/>
          </p:cNvPicPr>
          <p:nvPr/>
        </p:nvPicPr>
        <p:blipFill>
          <a:blip r:embed="rId4"/>
          <a:srcRect/>
          <a:stretch>
            <a:fillRect/>
          </a:stretch>
        </p:blipFill>
        <p:spPr bwMode="auto">
          <a:xfrm>
            <a:off x="5929322" y="4286256"/>
            <a:ext cx="2660650" cy="928687"/>
          </a:xfrm>
          <a:prstGeom prst="rect">
            <a:avLst/>
          </a:prstGeom>
          <a:noFill/>
          <a:ln w="12700" cap="flat" cmpd="sng" algn="ctr">
            <a:solidFill>
              <a:schemeClr val="accent4"/>
            </a:solidFill>
            <a:prstDash val="solid"/>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err="1" smtClean="0"/>
              <a:t>What</a:t>
            </a:r>
            <a:r>
              <a:rPr lang="pl-PL" dirty="0" smtClean="0"/>
              <a:t> </a:t>
            </a:r>
            <a:r>
              <a:rPr lang="pl-PL" dirty="0" err="1" smtClean="0"/>
              <a:t>does</a:t>
            </a:r>
            <a:r>
              <a:rPr lang="pl-PL" dirty="0" smtClean="0"/>
              <a:t> </a:t>
            </a:r>
            <a:r>
              <a:rPr lang="pl-PL" dirty="0" err="1" smtClean="0"/>
              <a:t>significant</a:t>
            </a:r>
            <a:r>
              <a:rPr lang="pl-PL" dirty="0" smtClean="0"/>
              <a:t> </a:t>
            </a:r>
            <a:r>
              <a:rPr lang="pl-PL" dirty="0" err="1" smtClean="0"/>
              <a:t>impact</a:t>
            </a:r>
            <a:r>
              <a:rPr lang="pl-PL" dirty="0" smtClean="0"/>
              <a:t> </a:t>
            </a:r>
            <a:r>
              <a:rPr lang="pl-PL" dirty="0" err="1" smtClean="0"/>
              <a:t>mean</a:t>
            </a:r>
            <a:r>
              <a:rPr lang="pl-PL" dirty="0" smtClean="0"/>
              <a:t> </a:t>
            </a:r>
            <a:r>
              <a:rPr lang="pl-PL" dirty="0" err="1" smtClean="0"/>
              <a:t>in</a:t>
            </a:r>
            <a:r>
              <a:rPr lang="pl-PL" dirty="0" smtClean="0"/>
              <a:t> </a:t>
            </a:r>
            <a:r>
              <a:rPr lang="pl-PL" dirty="0" err="1" smtClean="0"/>
              <a:t>practice</a:t>
            </a:r>
            <a:r>
              <a:rPr lang="pl-PL" dirty="0" smtClean="0"/>
              <a:t>?</a:t>
            </a:r>
          </a:p>
          <a:p>
            <a:pPr>
              <a:buNone/>
            </a:pPr>
            <a:endParaRPr lang="pl-PL" dirty="0"/>
          </a:p>
          <a:p>
            <a:pPr algn="ctr">
              <a:buNone/>
            </a:pPr>
            <a:r>
              <a:rPr lang="pl-PL" dirty="0" smtClean="0"/>
              <a:t>ANY IDEAS HOW TO DEFINE IT?</a:t>
            </a:r>
            <a:endParaRPr lang="pl-PL"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err="1" smtClean="0"/>
              <a:t>Possible</a:t>
            </a:r>
            <a:r>
              <a:rPr lang="pl-PL" dirty="0" smtClean="0"/>
              <a:t> </a:t>
            </a:r>
            <a:r>
              <a:rPr lang="pl-PL" dirty="0" err="1" smtClean="0"/>
              <a:t>solutions</a:t>
            </a:r>
            <a:r>
              <a:rPr lang="pl-PL" dirty="0" smtClean="0"/>
              <a:t>:</a:t>
            </a:r>
          </a:p>
          <a:p>
            <a:r>
              <a:rPr lang="pl-PL" dirty="0" smtClean="0"/>
              <a:t>1. </a:t>
            </a:r>
            <a:r>
              <a:rPr lang="pl-PL" dirty="0" err="1" smtClean="0"/>
              <a:t>Ask</a:t>
            </a:r>
            <a:r>
              <a:rPr lang="pl-PL" dirty="0" smtClean="0"/>
              <a:t> a </a:t>
            </a:r>
            <a:r>
              <a:rPr lang="pl-PL" dirty="0" err="1" smtClean="0"/>
              <a:t>competent</a:t>
            </a:r>
            <a:r>
              <a:rPr lang="pl-PL" dirty="0" smtClean="0"/>
              <a:t> authority</a:t>
            </a:r>
          </a:p>
          <a:p>
            <a:pPr>
              <a:buNone/>
            </a:pPr>
            <a:r>
              <a:rPr lang="pl-PL" dirty="0"/>
              <a:t> </a:t>
            </a:r>
            <a:r>
              <a:rPr lang="pl-PL" dirty="0" smtClean="0"/>
              <a:t>         </a:t>
            </a:r>
            <a:r>
              <a:rPr lang="pl-PL" dirty="0" err="1" smtClean="0"/>
              <a:t>Yes</a:t>
            </a:r>
            <a:r>
              <a:rPr lang="pl-PL" dirty="0" smtClean="0"/>
              <a:t>                               No</a:t>
            </a:r>
          </a:p>
          <a:p>
            <a:pPr>
              <a:buNone/>
            </a:pPr>
            <a:r>
              <a:rPr lang="pl-PL" dirty="0" err="1" smtClean="0"/>
              <a:t>Apply</a:t>
            </a:r>
            <a:r>
              <a:rPr lang="pl-PL" dirty="0" smtClean="0"/>
              <a:t> for a </a:t>
            </a:r>
            <a:r>
              <a:rPr lang="pl-PL" dirty="0" err="1" smtClean="0"/>
              <a:t>change</a:t>
            </a:r>
            <a:r>
              <a:rPr lang="pl-PL" dirty="0" smtClean="0"/>
              <a:t>            </a:t>
            </a:r>
            <a:r>
              <a:rPr lang="pl-PL" dirty="0" err="1" smtClean="0"/>
              <a:t>Nothing</a:t>
            </a:r>
            <a:r>
              <a:rPr lang="pl-PL" dirty="0" smtClean="0"/>
              <a:t> to </a:t>
            </a:r>
            <a:r>
              <a:rPr lang="pl-PL" dirty="0" err="1" smtClean="0"/>
              <a:t>do</a:t>
            </a:r>
            <a:r>
              <a:rPr lang="pl-PL" dirty="0" err="1" smtClean="0">
                <a:sym typeface="Wingdings" pitchFamily="2" charset="2"/>
              </a:rPr>
              <a:t></a:t>
            </a:r>
            <a:endParaRPr lang="pl-PL" dirty="0" smtClean="0"/>
          </a:p>
          <a:p>
            <a:pPr>
              <a:buNone/>
            </a:pPr>
            <a:r>
              <a:rPr lang="pl-PL" dirty="0" smtClean="0"/>
              <a:t>of </a:t>
            </a:r>
            <a:r>
              <a:rPr lang="pl-PL" dirty="0" err="1" smtClean="0"/>
              <a:t>the</a:t>
            </a:r>
            <a:r>
              <a:rPr lang="pl-PL" dirty="0" smtClean="0"/>
              <a:t> </a:t>
            </a:r>
            <a:r>
              <a:rPr lang="pl-PL" dirty="0" err="1" smtClean="0"/>
              <a:t>permit</a:t>
            </a:r>
            <a:endParaRPr lang="pl-PL" dirty="0" smtClean="0"/>
          </a:p>
          <a:p>
            <a:pPr>
              <a:buNone/>
            </a:pPr>
            <a:endParaRPr lang="pl-PL" dirty="0"/>
          </a:p>
        </p:txBody>
      </p:sp>
      <p:cxnSp>
        <p:nvCxnSpPr>
          <p:cNvPr id="5" name="Łącznik prosty ze strzałką 4"/>
          <p:cNvCxnSpPr/>
          <p:nvPr/>
        </p:nvCxnSpPr>
        <p:spPr>
          <a:xfrm rot="5400000">
            <a:off x="1893075" y="2893215"/>
            <a:ext cx="50006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Łącznik prosty ze strzałką 6"/>
          <p:cNvCxnSpPr/>
          <p:nvPr/>
        </p:nvCxnSpPr>
        <p:spPr>
          <a:xfrm rot="16200000" flipH="1">
            <a:off x="4357686" y="2786058"/>
            <a:ext cx="57150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err="1" smtClean="0"/>
              <a:t>Possible</a:t>
            </a:r>
            <a:r>
              <a:rPr lang="pl-PL" dirty="0" smtClean="0"/>
              <a:t> </a:t>
            </a:r>
            <a:r>
              <a:rPr lang="pl-PL" dirty="0" err="1" smtClean="0"/>
              <a:t>solutions</a:t>
            </a:r>
            <a:r>
              <a:rPr lang="pl-PL" dirty="0" smtClean="0"/>
              <a:t>:</a:t>
            </a:r>
          </a:p>
          <a:p>
            <a:pPr>
              <a:buNone/>
            </a:pPr>
            <a:r>
              <a:rPr lang="pl-PL" dirty="0" smtClean="0"/>
              <a:t>2. </a:t>
            </a:r>
            <a:r>
              <a:rPr lang="pl-PL" dirty="0" err="1" smtClean="0"/>
              <a:t>Ask</a:t>
            </a:r>
            <a:r>
              <a:rPr lang="pl-PL" dirty="0" smtClean="0"/>
              <a:t> </a:t>
            </a:r>
            <a:r>
              <a:rPr lang="pl-PL" dirty="0" err="1" smtClean="0"/>
              <a:t>the</a:t>
            </a:r>
            <a:r>
              <a:rPr lang="pl-PL" dirty="0" smtClean="0"/>
              <a:t> </a:t>
            </a:r>
            <a:r>
              <a:rPr lang="pl-PL" dirty="0" err="1" smtClean="0"/>
              <a:t>Ministry</a:t>
            </a:r>
            <a:r>
              <a:rPr lang="pl-PL" dirty="0" smtClean="0"/>
              <a:t> of Environment </a:t>
            </a:r>
            <a:r>
              <a:rPr lang="pl-PL" dirty="0" err="1" smtClean="0"/>
              <a:t>how</a:t>
            </a:r>
            <a:r>
              <a:rPr lang="pl-PL" dirty="0" smtClean="0"/>
              <a:t> to </a:t>
            </a:r>
            <a:r>
              <a:rPr lang="pl-PL" dirty="0" err="1" smtClean="0"/>
              <a:t>define</a:t>
            </a:r>
            <a:r>
              <a:rPr lang="pl-PL" dirty="0" smtClean="0"/>
              <a:t> „</a:t>
            </a:r>
            <a:r>
              <a:rPr lang="pl-PL" dirty="0" err="1" smtClean="0"/>
              <a:t>significant</a:t>
            </a:r>
            <a:r>
              <a:rPr lang="pl-PL" dirty="0" smtClean="0"/>
              <a:t>”</a:t>
            </a:r>
          </a:p>
          <a:p>
            <a:pPr>
              <a:buNone/>
            </a:pPr>
            <a:r>
              <a:rPr lang="pl-PL" dirty="0" smtClean="0"/>
              <a:t>3. </a:t>
            </a:r>
            <a:r>
              <a:rPr lang="pl-PL" dirty="0" err="1" smtClean="0"/>
              <a:t>Use</a:t>
            </a:r>
            <a:r>
              <a:rPr lang="pl-PL" dirty="0" smtClean="0"/>
              <a:t> a </a:t>
            </a:r>
            <a:r>
              <a:rPr lang="pl-PL" dirty="0" err="1" smtClean="0"/>
              <a:t>common</a:t>
            </a:r>
            <a:r>
              <a:rPr lang="pl-PL" dirty="0" smtClean="0"/>
              <a:t> </a:t>
            </a:r>
            <a:r>
              <a:rPr lang="pl-PL" dirty="0" err="1" smtClean="0"/>
              <a:t>sense</a:t>
            </a:r>
            <a:endParaRPr lang="pl-PL" dirty="0" smtClean="0"/>
          </a:p>
          <a:p>
            <a:pPr>
              <a:buNone/>
            </a:pPr>
            <a:r>
              <a:rPr lang="pl-PL" dirty="0" err="1" smtClean="0"/>
              <a:t>Exercise</a:t>
            </a:r>
            <a:r>
              <a:rPr lang="pl-PL" dirty="0" smtClean="0"/>
              <a:t>:</a:t>
            </a:r>
          </a:p>
          <a:p>
            <a:pPr>
              <a:buNone/>
            </a:pPr>
            <a:r>
              <a:rPr lang="pl-PL" dirty="0" smtClean="0"/>
              <a:t>An </a:t>
            </a:r>
            <a:r>
              <a:rPr lang="pl-PL" dirty="0" err="1" smtClean="0"/>
              <a:t>attempt</a:t>
            </a:r>
            <a:r>
              <a:rPr lang="pl-PL" dirty="0" smtClean="0"/>
              <a:t> to </a:t>
            </a:r>
            <a:r>
              <a:rPr lang="pl-PL" dirty="0" err="1" smtClean="0"/>
              <a:t>work</a:t>
            </a:r>
            <a:r>
              <a:rPr lang="pl-PL" dirty="0" smtClean="0"/>
              <a:t> out </a:t>
            </a:r>
            <a:r>
              <a:rPr lang="pl-PL" dirty="0" err="1" smtClean="0"/>
              <a:t>whether</a:t>
            </a:r>
            <a:r>
              <a:rPr lang="pl-PL" dirty="0" smtClean="0"/>
              <a:t> </a:t>
            </a:r>
            <a:r>
              <a:rPr lang="pl-PL" dirty="0" err="1" smtClean="0"/>
              <a:t>the</a:t>
            </a:r>
            <a:r>
              <a:rPr lang="pl-PL" dirty="0" smtClean="0"/>
              <a:t> </a:t>
            </a:r>
            <a:r>
              <a:rPr lang="pl-PL" dirty="0" err="1" smtClean="0"/>
              <a:t>following</a:t>
            </a:r>
            <a:r>
              <a:rPr lang="pl-PL" dirty="0" smtClean="0"/>
              <a:t> </a:t>
            </a:r>
            <a:r>
              <a:rPr lang="pl-PL" dirty="0" err="1" smtClean="0"/>
              <a:t>changes</a:t>
            </a:r>
            <a:r>
              <a:rPr lang="pl-PL" dirty="0" smtClean="0"/>
              <a:t> </a:t>
            </a:r>
            <a:r>
              <a:rPr lang="pl-PL" dirty="0" err="1" smtClean="0"/>
              <a:t>are</a:t>
            </a:r>
            <a:r>
              <a:rPr lang="pl-PL" dirty="0" smtClean="0"/>
              <a:t> </a:t>
            </a:r>
            <a:r>
              <a:rPr lang="pl-PL" dirty="0" err="1" smtClean="0"/>
              <a:t>substantial</a:t>
            </a:r>
            <a:endParaRPr lang="pl-PL"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normAutofit lnSpcReduction="10000"/>
          </a:bodyPr>
          <a:lstStyle/>
          <a:p>
            <a:r>
              <a:rPr lang="pl-PL" dirty="0" smtClean="0"/>
              <a:t>A paper </a:t>
            </a:r>
            <a:r>
              <a:rPr lang="pl-PL" dirty="0" err="1" smtClean="0"/>
              <a:t>factory</a:t>
            </a:r>
            <a:r>
              <a:rPr lang="pl-PL" dirty="0" smtClean="0"/>
              <a:t> </a:t>
            </a:r>
            <a:r>
              <a:rPr lang="pl-PL" dirty="0" err="1" smtClean="0"/>
              <a:t>that</a:t>
            </a:r>
            <a:r>
              <a:rPr lang="pl-PL" dirty="0" smtClean="0"/>
              <a:t> </a:t>
            </a:r>
            <a:r>
              <a:rPr lang="pl-PL" dirty="0" err="1" smtClean="0"/>
              <a:t>puts</a:t>
            </a:r>
            <a:r>
              <a:rPr lang="pl-PL" dirty="0" smtClean="0"/>
              <a:t> </a:t>
            </a:r>
            <a:r>
              <a:rPr lang="pl-PL" dirty="0" err="1" smtClean="0"/>
              <a:t>in</a:t>
            </a:r>
            <a:r>
              <a:rPr lang="pl-PL" dirty="0" smtClean="0"/>
              <a:t> place a </a:t>
            </a:r>
            <a:r>
              <a:rPr lang="pl-PL" dirty="0" err="1" smtClean="0"/>
              <a:t>new</a:t>
            </a:r>
            <a:r>
              <a:rPr lang="pl-PL" dirty="0" smtClean="0"/>
              <a:t> </a:t>
            </a:r>
            <a:r>
              <a:rPr lang="pl-PL" dirty="0" err="1" smtClean="0"/>
              <a:t>equipment</a:t>
            </a:r>
            <a:r>
              <a:rPr lang="pl-PL" dirty="0" smtClean="0"/>
              <a:t> for </a:t>
            </a:r>
            <a:r>
              <a:rPr lang="pl-PL" dirty="0" err="1" smtClean="0"/>
              <a:t>sewage</a:t>
            </a:r>
            <a:r>
              <a:rPr lang="pl-PL" dirty="0" smtClean="0"/>
              <a:t> </a:t>
            </a:r>
            <a:r>
              <a:rPr lang="pl-PL" dirty="0" err="1" smtClean="0"/>
              <a:t>treatment</a:t>
            </a:r>
            <a:r>
              <a:rPr lang="pl-PL" dirty="0" smtClean="0"/>
              <a:t>, </a:t>
            </a:r>
            <a:r>
              <a:rPr lang="pl-PL" dirty="0" err="1" smtClean="0"/>
              <a:t>thus</a:t>
            </a:r>
            <a:r>
              <a:rPr lang="pl-PL" dirty="0" smtClean="0"/>
              <a:t> </a:t>
            </a:r>
            <a:r>
              <a:rPr lang="pl-PL" dirty="0" err="1" smtClean="0"/>
              <a:t>reducing</a:t>
            </a:r>
            <a:r>
              <a:rPr lang="pl-PL" dirty="0" smtClean="0"/>
              <a:t> a COD </a:t>
            </a:r>
            <a:r>
              <a:rPr lang="pl-PL" dirty="0" err="1" smtClean="0"/>
              <a:t>about</a:t>
            </a:r>
            <a:r>
              <a:rPr lang="pl-PL" dirty="0" smtClean="0"/>
              <a:t> 20 %</a:t>
            </a:r>
          </a:p>
          <a:p>
            <a:r>
              <a:rPr lang="pl-PL" dirty="0" smtClean="0"/>
              <a:t>A waste </a:t>
            </a:r>
            <a:r>
              <a:rPr lang="pl-PL" dirty="0" err="1" smtClean="0"/>
              <a:t>incinerator</a:t>
            </a:r>
            <a:r>
              <a:rPr lang="pl-PL" dirty="0" smtClean="0"/>
              <a:t> </a:t>
            </a:r>
            <a:r>
              <a:rPr lang="pl-PL" dirty="0" err="1" smtClean="0"/>
              <a:t>that</a:t>
            </a:r>
            <a:r>
              <a:rPr lang="pl-PL" dirty="0" smtClean="0"/>
              <a:t> </a:t>
            </a:r>
            <a:r>
              <a:rPr lang="pl-PL" dirty="0" err="1" smtClean="0"/>
              <a:t>increases</a:t>
            </a:r>
            <a:r>
              <a:rPr lang="pl-PL" dirty="0" smtClean="0"/>
              <a:t> </a:t>
            </a:r>
            <a:r>
              <a:rPr lang="pl-PL" dirty="0" err="1" smtClean="0"/>
              <a:t>amount</a:t>
            </a:r>
            <a:r>
              <a:rPr lang="pl-PL" dirty="0" smtClean="0"/>
              <a:t> of waste </a:t>
            </a:r>
            <a:r>
              <a:rPr lang="pl-PL" dirty="0" err="1" smtClean="0"/>
              <a:t>incinerated</a:t>
            </a:r>
            <a:r>
              <a:rPr lang="pl-PL" dirty="0" smtClean="0"/>
              <a:t> </a:t>
            </a:r>
            <a:r>
              <a:rPr lang="pl-PL" dirty="0" err="1" smtClean="0"/>
              <a:t>about</a:t>
            </a:r>
            <a:r>
              <a:rPr lang="pl-PL" dirty="0" smtClean="0"/>
              <a:t> 5 %</a:t>
            </a:r>
          </a:p>
          <a:p>
            <a:r>
              <a:rPr lang="pl-PL" dirty="0" smtClean="0"/>
              <a:t>A waste </a:t>
            </a:r>
            <a:r>
              <a:rPr lang="pl-PL" dirty="0" err="1" smtClean="0"/>
              <a:t>incinerator</a:t>
            </a:r>
            <a:r>
              <a:rPr lang="pl-PL" dirty="0" smtClean="0"/>
              <a:t> </a:t>
            </a:r>
            <a:r>
              <a:rPr lang="pl-PL" dirty="0" err="1" smtClean="0"/>
              <a:t>that</a:t>
            </a:r>
            <a:r>
              <a:rPr lang="pl-PL" dirty="0" smtClean="0"/>
              <a:t> </a:t>
            </a:r>
            <a:r>
              <a:rPr lang="pl-PL" dirty="0" err="1" smtClean="0"/>
              <a:t>increases</a:t>
            </a:r>
            <a:r>
              <a:rPr lang="pl-PL" dirty="0" smtClean="0"/>
              <a:t> </a:t>
            </a:r>
            <a:r>
              <a:rPr lang="pl-PL" dirty="0" err="1" smtClean="0"/>
              <a:t>amount</a:t>
            </a:r>
            <a:r>
              <a:rPr lang="pl-PL" dirty="0" smtClean="0"/>
              <a:t> of waste </a:t>
            </a:r>
            <a:r>
              <a:rPr lang="pl-PL" dirty="0" err="1" smtClean="0"/>
              <a:t>incinerated</a:t>
            </a:r>
            <a:r>
              <a:rPr lang="pl-PL" dirty="0" smtClean="0"/>
              <a:t> </a:t>
            </a:r>
            <a:r>
              <a:rPr lang="pl-PL" dirty="0" err="1" smtClean="0"/>
              <a:t>about</a:t>
            </a:r>
            <a:r>
              <a:rPr lang="pl-PL" dirty="0" smtClean="0"/>
              <a:t> 35 %</a:t>
            </a:r>
          </a:p>
          <a:p>
            <a:r>
              <a:rPr lang="pl-PL" dirty="0" smtClean="0"/>
              <a:t>A </a:t>
            </a:r>
            <a:r>
              <a:rPr lang="pl-PL" dirty="0" err="1" smtClean="0"/>
              <a:t>textile</a:t>
            </a:r>
            <a:r>
              <a:rPr lang="pl-PL" dirty="0" smtClean="0"/>
              <a:t> </a:t>
            </a:r>
            <a:r>
              <a:rPr lang="pl-PL" dirty="0" err="1" smtClean="0"/>
              <a:t>factory</a:t>
            </a:r>
            <a:r>
              <a:rPr lang="pl-PL" dirty="0" smtClean="0"/>
              <a:t> </a:t>
            </a:r>
            <a:r>
              <a:rPr lang="pl-PL" dirty="0" err="1" smtClean="0"/>
              <a:t>that</a:t>
            </a:r>
            <a:r>
              <a:rPr lang="pl-PL" dirty="0" smtClean="0"/>
              <a:t> </a:t>
            </a:r>
            <a:r>
              <a:rPr lang="pl-PL" dirty="0" err="1" smtClean="0"/>
              <a:t>got</a:t>
            </a:r>
            <a:r>
              <a:rPr lang="pl-PL" dirty="0" smtClean="0"/>
              <a:t> a </a:t>
            </a:r>
            <a:r>
              <a:rPr lang="pl-PL" dirty="0" err="1" smtClean="0"/>
              <a:t>new</a:t>
            </a:r>
            <a:r>
              <a:rPr lang="pl-PL" dirty="0" smtClean="0"/>
              <a:t> </a:t>
            </a:r>
            <a:r>
              <a:rPr lang="pl-PL" dirty="0" err="1" smtClean="0"/>
              <a:t>contract</a:t>
            </a:r>
            <a:r>
              <a:rPr lang="pl-PL" dirty="0" smtClean="0"/>
              <a:t> and </a:t>
            </a:r>
            <a:r>
              <a:rPr lang="pl-PL" dirty="0" err="1" smtClean="0"/>
              <a:t>thus</a:t>
            </a:r>
            <a:r>
              <a:rPr lang="pl-PL" dirty="0" smtClean="0"/>
              <a:t> </a:t>
            </a:r>
            <a:r>
              <a:rPr lang="pl-PL" dirty="0" err="1" smtClean="0"/>
              <a:t>its</a:t>
            </a:r>
            <a:r>
              <a:rPr lang="pl-PL" dirty="0" smtClean="0"/>
              <a:t> </a:t>
            </a:r>
            <a:r>
              <a:rPr lang="pl-PL" dirty="0" err="1" smtClean="0"/>
              <a:t>production</a:t>
            </a:r>
            <a:r>
              <a:rPr lang="pl-PL" dirty="0" smtClean="0"/>
              <a:t> </a:t>
            </a:r>
            <a:r>
              <a:rPr lang="pl-PL" dirty="0" err="1" smtClean="0"/>
              <a:t>increases</a:t>
            </a:r>
            <a:r>
              <a:rPr lang="pl-PL" dirty="0" smtClean="0"/>
              <a:t> </a:t>
            </a:r>
            <a:r>
              <a:rPr lang="pl-PL" dirty="0" err="1" smtClean="0"/>
              <a:t>about</a:t>
            </a:r>
            <a:r>
              <a:rPr lang="pl-PL" dirty="0" smtClean="0"/>
              <a:t> 20 %.</a:t>
            </a:r>
            <a:endParaRPr lang="pl-PL"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err="1" smtClean="0"/>
              <a:t>Other</a:t>
            </a:r>
            <a:r>
              <a:rPr lang="pl-PL" dirty="0" smtClean="0"/>
              <a:t> </a:t>
            </a:r>
            <a:r>
              <a:rPr lang="pl-PL" dirty="0" err="1" smtClean="0"/>
              <a:t>changes</a:t>
            </a:r>
            <a:r>
              <a:rPr lang="pl-PL" dirty="0" smtClean="0"/>
              <a:t> </a:t>
            </a:r>
            <a:r>
              <a:rPr lang="pl-PL" dirty="0" err="1" smtClean="0"/>
              <a:t>in</a:t>
            </a:r>
            <a:r>
              <a:rPr lang="pl-PL" dirty="0" smtClean="0"/>
              <a:t> an IPPC </a:t>
            </a:r>
            <a:r>
              <a:rPr lang="pl-PL" dirty="0" err="1" smtClean="0"/>
              <a:t>installation</a:t>
            </a:r>
            <a:endParaRPr lang="pl-PL" dirty="0" smtClean="0"/>
          </a:p>
          <a:p>
            <a:pPr>
              <a:buNone/>
            </a:pPr>
            <a:r>
              <a:rPr lang="pl-PL" dirty="0" smtClean="0"/>
              <a:t>	- </a:t>
            </a:r>
            <a:r>
              <a:rPr lang="pl-PL" dirty="0" err="1" smtClean="0"/>
              <a:t>prior</a:t>
            </a:r>
            <a:r>
              <a:rPr lang="pl-PL" dirty="0" smtClean="0"/>
              <a:t> to </a:t>
            </a:r>
            <a:r>
              <a:rPr lang="pl-PL" dirty="0" err="1" smtClean="0"/>
              <a:t>changes</a:t>
            </a:r>
            <a:r>
              <a:rPr lang="pl-PL" dirty="0" smtClean="0"/>
              <a:t> of an </a:t>
            </a:r>
            <a:r>
              <a:rPr lang="pl-PL" dirty="0" err="1" smtClean="0"/>
              <a:t>installation</a:t>
            </a:r>
            <a:r>
              <a:rPr lang="pl-PL" dirty="0" smtClean="0"/>
              <a:t> </a:t>
            </a:r>
            <a:r>
              <a:rPr lang="pl-PL" dirty="0" err="1" smtClean="0"/>
              <a:t>that</a:t>
            </a:r>
            <a:r>
              <a:rPr lang="pl-PL" dirty="0" smtClean="0"/>
              <a:t> </a:t>
            </a:r>
            <a:r>
              <a:rPr lang="pl-PL" dirty="0" err="1" smtClean="0"/>
              <a:t>lead</a:t>
            </a:r>
            <a:r>
              <a:rPr lang="pl-PL" dirty="0" smtClean="0"/>
              <a:t> to a </a:t>
            </a:r>
            <a:r>
              <a:rPr lang="pl-PL" dirty="0" err="1" smtClean="0"/>
              <a:t>change</a:t>
            </a:r>
            <a:r>
              <a:rPr lang="pl-PL" dirty="0" smtClean="0"/>
              <a:t> </a:t>
            </a:r>
            <a:r>
              <a:rPr lang="pl-PL" dirty="0" err="1" smtClean="0"/>
              <a:t>in</a:t>
            </a:r>
            <a:r>
              <a:rPr lang="pl-PL" dirty="0" smtClean="0"/>
              <a:t> </a:t>
            </a:r>
            <a:r>
              <a:rPr lang="pl-PL" dirty="0" err="1" smtClean="0"/>
              <a:t>functioning</a:t>
            </a:r>
            <a:r>
              <a:rPr lang="pl-PL" dirty="0" smtClean="0"/>
              <a:t> </a:t>
            </a:r>
            <a:r>
              <a:rPr lang="pl-PL" dirty="0" err="1" smtClean="0"/>
              <a:t>it</a:t>
            </a:r>
            <a:r>
              <a:rPr lang="pl-PL" dirty="0" smtClean="0"/>
              <a:t>, an operator </a:t>
            </a:r>
            <a:r>
              <a:rPr lang="pl-PL" dirty="0" err="1" smtClean="0"/>
              <a:t>must</a:t>
            </a:r>
            <a:r>
              <a:rPr lang="pl-PL" dirty="0" smtClean="0"/>
              <a:t> </a:t>
            </a:r>
            <a:r>
              <a:rPr lang="pl-PL" dirty="0" err="1" smtClean="0"/>
              <a:t>notify</a:t>
            </a:r>
            <a:r>
              <a:rPr lang="pl-PL" dirty="0" smtClean="0"/>
              <a:t> a </a:t>
            </a:r>
            <a:r>
              <a:rPr lang="pl-PL" dirty="0" err="1" smtClean="0"/>
              <a:t>competent</a:t>
            </a:r>
            <a:r>
              <a:rPr lang="pl-PL" dirty="0" smtClean="0"/>
              <a:t> authority</a:t>
            </a:r>
          </a:p>
          <a:p>
            <a:pPr>
              <a:buNone/>
            </a:pPr>
            <a:r>
              <a:rPr lang="pl-PL" dirty="0" smtClean="0"/>
              <a:t>	- a </a:t>
            </a:r>
            <a:r>
              <a:rPr lang="pl-PL" dirty="0" err="1" smtClean="0"/>
              <a:t>competent</a:t>
            </a:r>
            <a:r>
              <a:rPr lang="pl-PL" dirty="0" smtClean="0"/>
              <a:t> authority </a:t>
            </a:r>
            <a:r>
              <a:rPr lang="pl-PL" dirty="0" err="1" smtClean="0"/>
              <a:t>may</a:t>
            </a:r>
            <a:r>
              <a:rPr lang="pl-PL" dirty="0" smtClean="0"/>
              <a:t> </a:t>
            </a:r>
            <a:r>
              <a:rPr lang="pl-PL" dirty="0" err="1" smtClean="0"/>
              <a:t>consider</a:t>
            </a:r>
            <a:r>
              <a:rPr lang="pl-PL" dirty="0" smtClean="0"/>
              <a:t> </a:t>
            </a:r>
            <a:r>
              <a:rPr lang="pl-PL" dirty="0" err="1" smtClean="0"/>
              <a:t>that</a:t>
            </a:r>
            <a:r>
              <a:rPr lang="pl-PL" dirty="0" smtClean="0"/>
              <a:t> </a:t>
            </a:r>
            <a:r>
              <a:rPr lang="pl-PL" dirty="0" err="1" smtClean="0"/>
              <a:t>planned</a:t>
            </a:r>
            <a:r>
              <a:rPr lang="pl-PL" dirty="0" smtClean="0"/>
              <a:t> </a:t>
            </a:r>
            <a:r>
              <a:rPr lang="pl-PL" dirty="0" err="1" smtClean="0"/>
              <a:t>changes</a:t>
            </a:r>
            <a:r>
              <a:rPr lang="pl-PL" dirty="0" smtClean="0"/>
              <a:t> </a:t>
            </a:r>
            <a:r>
              <a:rPr lang="pl-PL" dirty="0" err="1" smtClean="0"/>
              <a:t>need</a:t>
            </a:r>
            <a:r>
              <a:rPr lang="pl-PL" dirty="0" smtClean="0"/>
              <a:t> a </a:t>
            </a:r>
            <a:r>
              <a:rPr lang="pl-PL" dirty="0" err="1" smtClean="0"/>
              <a:t>change</a:t>
            </a:r>
            <a:r>
              <a:rPr lang="pl-PL" dirty="0" smtClean="0"/>
              <a:t> of </a:t>
            </a:r>
            <a:r>
              <a:rPr lang="pl-PL" dirty="0" err="1" smtClean="0"/>
              <a:t>the</a:t>
            </a:r>
            <a:r>
              <a:rPr lang="pl-PL" dirty="0" smtClean="0"/>
              <a:t> IPPC </a:t>
            </a:r>
            <a:r>
              <a:rPr lang="pl-PL" dirty="0" err="1" smtClean="0"/>
              <a:t>permit</a:t>
            </a:r>
            <a:r>
              <a:rPr lang="pl-PL" dirty="0" smtClean="0"/>
              <a:t> and </a:t>
            </a:r>
            <a:r>
              <a:rPr lang="pl-PL" dirty="0" err="1" smtClean="0"/>
              <a:t>oblige</a:t>
            </a:r>
            <a:r>
              <a:rPr lang="pl-PL" dirty="0" smtClean="0"/>
              <a:t> an operator to </a:t>
            </a:r>
            <a:r>
              <a:rPr lang="pl-PL" dirty="0" err="1" smtClean="0"/>
              <a:t>apply</a:t>
            </a:r>
            <a:r>
              <a:rPr lang="pl-PL" dirty="0" smtClean="0"/>
              <a:t> for a </a:t>
            </a:r>
            <a:r>
              <a:rPr lang="pl-PL" dirty="0" err="1" smtClean="0"/>
              <a:t>change</a:t>
            </a:r>
            <a:r>
              <a:rPr lang="pl-PL" dirty="0" smtClean="0"/>
              <a:t> of </a:t>
            </a:r>
            <a:r>
              <a:rPr lang="pl-PL" dirty="0" err="1" smtClean="0"/>
              <a:t>it</a:t>
            </a:r>
            <a:r>
              <a:rPr lang="pl-PL" dirty="0" smtClean="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normAutofit fontScale="92500" lnSpcReduction="20000"/>
          </a:bodyPr>
          <a:lstStyle/>
          <a:p>
            <a:r>
              <a:rPr lang="pl-PL" u="sng" dirty="0" err="1" smtClean="0"/>
              <a:t>Defining</a:t>
            </a:r>
            <a:r>
              <a:rPr lang="pl-PL" u="sng" dirty="0" smtClean="0"/>
              <a:t> BAT</a:t>
            </a:r>
          </a:p>
          <a:p>
            <a:pPr algn="ctr">
              <a:buNone/>
            </a:pPr>
            <a:r>
              <a:rPr lang="pl-PL" dirty="0" smtClean="0"/>
              <a:t>Best  (</a:t>
            </a:r>
            <a:r>
              <a:rPr lang="pl-PL" dirty="0" err="1" smtClean="0"/>
              <a:t>the</a:t>
            </a:r>
            <a:r>
              <a:rPr lang="pl-PL" dirty="0" smtClean="0"/>
              <a:t> most </a:t>
            </a:r>
            <a:r>
              <a:rPr lang="pl-PL" dirty="0" err="1" smtClean="0"/>
              <a:t>effective</a:t>
            </a:r>
            <a:r>
              <a:rPr lang="pl-PL" dirty="0" smtClean="0"/>
              <a:t> </a:t>
            </a:r>
            <a:r>
              <a:rPr lang="pl-PL" dirty="0" err="1" smtClean="0"/>
              <a:t>in</a:t>
            </a:r>
            <a:r>
              <a:rPr lang="pl-PL" dirty="0" smtClean="0"/>
              <a:t> </a:t>
            </a:r>
            <a:r>
              <a:rPr lang="pl-PL" dirty="0" err="1" smtClean="0"/>
              <a:t>terms</a:t>
            </a:r>
            <a:r>
              <a:rPr lang="pl-PL" dirty="0" smtClean="0"/>
              <a:t> of </a:t>
            </a:r>
            <a:r>
              <a:rPr lang="pl-PL" dirty="0" err="1" smtClean="0"/>
              <a:t>achieving</a:t>
            </a:r>
            <a:r>
              <a:rPr lang="pl-PL" dirty="0" smtClean="0"/>
              <a:t> high </a:t>
            </a:r>
            <a:r>
              <a:rPr lang="pl-PL" dirty="0" err="1" smtClean="0"/>
              <a:t>level</a:t>
            </a:r>
            <a:r>
              <a:rPr lang="pl-PL" dirty="0" smtClean="0"/>
              <a:t> of </a:t>
            </a:r>
            <a:r>
              <a:rPr lang="pl-PL" dirty="0" err="1" smtClean="0"/>
              <a:t>environmental</a:t>
            </a:r>
            <a:r>
              <a:rPr lang="pl-PL" dirty="0" smtClean="0"/>
              <a:t> </a:t>
            </a:r>
            <a:r>
              <a:rPr lang="pl-PL" dirty="0" err="1" smtClean="0"/>
              <a:t>protection</a:t>
            </a:r>
            <a:r>
              <a:rPr lang="pl-PL" dirty="0" smtClean="0"/>
              <a:t>) – </a:t>
            </a:r>
            <a:r>
              <a:rPr lang="pl-PL" dirty="0" err="1" smtClean="0"/>
              <a:t>or</a:t>
            </a:r>
            <a:r>
              <a:rPr lang="pl-PL" dirty="0" smtClean="0"/>
              <a:t> </a:t>
            </a:r>
            <a:r>
              <a:rPr lang="pl-PL" dirty="0" err="1" smtClean="0"/>
              <a:t>are</a:t>
            </a:r>
            <a:r>
              <a:rPr lang="pl-PL" dirty="0" smtClean="0"/>
              <a:t> </a:t>
            </a:r>
            <a:r>
              <a:rPr lang="pl-PL" dirty="0" err="1" smtClean="0"/>
              <a:t>better</a:t>
            </a:r>
            <a:r>
              <a:rPr lang="pl-PL" dirty="0" smtClean="0"/>
              <a:t>? </a:t>
            </a:r>
          </a:p>
          <a:p>
            <a:pPr>
              <a:buNone/>
            </a:pPr>
            <a:r>
              <a:rPr lang="pl-PL" dirty="0" smtClean="0"/>
              <a:t>			     </a:t>
            </a:r>
            <a:r>
              <a:rPr lang="pl-PL" sz="2000" dirty="0" err="1" smtClean="0"/>
              <a:t>Yes</a:t>
            </a:r>
            <a:r>
              <a:rPr lang="pl-PL" sz="2000" dirty="0" smtClean="0"/>
              <a:t>                                                                             No (</a:t>
            </a:r>
            <a:r>
              <a:rPr lang="pl-PL" sz="2000" dirty="0" err="1" smtClean="0"/>
              <a:t>find</a:t>
            </a:r>
            <a:r>
              <a:rPr lang="pl-PL" sz="2000" dirty="0" smtClean="0"/>
              <a:t> 							</a:t>
            </a:r>
            <a:r>
              <a:rPr lang="pl-PL" sz="2000" dirty="0" err="1" smtClean="0"/>
              <a:t>another</a:t>
            </a:r>
            <a:r>
              <a:rPr lang="pl-PL" sz="2000" dirty="0" smtClean="0"/>
              <a:t> one)</a:t>
            </a:r>
          </a:p>
          <a:p>
            <a:pPr algn="ctr">
              <a:buNone/>
            </a:pPr>
            <a:r>
              <a:rPr lang="pl-PL" dirty="0" err="1" smtClean="0"/>
              <a:t>Available</a:t>
            </a:r>
            <a:r>
              <a:rPr lang="pl-PL" dirty="0" smtClean="0"/>
              <a:t> – </a:t>
            </a:r>
            <a:r>
              <a:rPr lang="pl-PL" dirty="0" err="1" smtClean="0"/>
              <a:t>or</a:t>
            </a:r>
            <a:r>
              <a:rPr lang="pl-PL" dirty="0" smtClean="0"/>
              <a:t> </a:t>
            </a:r>
            <a:r>
              <a:rPr lang="pl-PL" dirty="0" err="1" smtClean="0"/>
              <a:t>it’s</a:t>
            </a:r>
            <a:r>
              <a:rPr lang="pl-PL" dirty="0" smtClean="0"/>
              <a:t> </a:t>
            </a:r>
            <a:r>
              <a:rPr lang="pl-PL" dirty="0" err="1" smtClean="0"/>
              <a:t>brilliant</a:t>
            </a:r>
            <a:r>
              <a:rPr lang="pl-PL" dirty="0" smtClean="0"/>
              <a:t> but not </a:t>
            </a:r>
            <a:r>
              <a:rPr lang="pl-PL" dirty="0" err="1" smtClean="0"/>
              <a:t>available</a:t>
            </a:r>
            <a:r>
              <a:rPr lang="pl-PL" dirty="0" smtClean="0"/>
              <a:t> </a:t>
            </a:r>
            <a:r>
              <a:rPr lang="pl-PL" dirty="0" err="1" smtClean="0"/>
              <a:t>in</a:t>
            </a:r>
            <a:r>
              <a:rPr lang="pl-PL" dirty="0" smtClean="0"/>
              <a:t> 	</a:t>
            </a:r>
            <a:r>
              <a:rPr lang="pl-PL" dirty="0" err="1" smtClean="0"/>
              <a:t>economic</a:t>
            </a:r>
            <a:r>
              <a:rPr lang="pl-PL" dirty="0" smtClean="0"/>
              <a:t> </a:t>
            </a:r>
            <a:r>
              <a:rPr lang="pl-PL" dirty="0" err="1" smtClean="0"/>
              <a:t>sense</a:t>
            </a:r>
            <a:endParaRPr lang="pl-PL" dirty="0" smtClean="0"/>
          </a:p>
          <a:p>
            <a:pPr>
              <a:buNone/>
            </a:pPr>
            <a:r>
              <a:rPr lang="pl-PL" dirty="0" smtClean="0"/>
              <a:t>			   </a:t>
            </a:r>
            <a:r>
              <a:rPr lang="pl-PL" sz="2000" dirty="0" err="1" smtClean="0"/>
              <a:t>Yes</a:t>
            </a:r>
            <a:r>
              <a:rPr lang="pl-PL" sz="2000" dirty="0" smtClean="0"/>
              <a:t>                                                                     No – not a BAT</a:t>
            </a:r>
          </a:p>
          <a:p>
            <a:pPr algn="ctr">
              <a:buNone/>
            </a:pPr>
            <a:r>
              <a:rPr lang="pl-PL" dirty="0" smtClean="0"/>
              <a:t>   </a:t>
            </a:r>
            <a:r>
              <a:rPr lang="pl-PL" dirty="0" err="1" smtClean="0"/>
              <a:t>Technique</a:t>
            </a:r>
            <a:r>
              <a:rPr lang="pl-PL" dirty="0" smtClean="0"/>
              <a:t> – </a:t>
            </a:r>
            <a:r>
              <a:rPr lang="pl-PL" dirty="0" err="1" smtClean="0"/>
              <a:t>includes</a:t>
            </a:r>
            <a:r>
              <a:rPr lang="pl-PL" dirty="0" smtClean="0"/>
              <a:t> technology as </a:t>
            </a:r>
            <a:r>
              <a:rPr lang="pl-PL" dirty="0" err="1" smtClean="0"/>
              <a:t>well</a:t>
            </a:r>
            <a:r>
              <a:rPr lang="pl-PL" dirty="0" smtClean="0"/>
              <a:t> as management</a:t>
            </a:r>
            <a:endParaRPr lang="pl-PL" dirty="0"/>
          </a:p>
        </p:txBody>
      </p:sp>
      <p:cxnSp>
        <p:nvCxnSpPr>
          <p:cNvPr id="5" name="Łącznik prosty ze strzałką 4"/>
          <p:cNvCxnSpPr/>
          <p:nvPr/>
        </p:nvCxnSpPr>
        <p:spPr>
          <a:xfrm rot="10800000" flipV="1">
            <a:off x="3143240" y="3143248"/>
            <a:ext cx="57150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Łącznik prosty ze strzałką 10"/>
          <p:cNvCxnSpPr/>
          <p:nvPr/>
        </p:nvCxnSpPr>
        <p:spPr>
          <a:xfrm rot="5400000">
            <a:off x="7144562" y="3071016"/>
            <a:ext cx="5715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Łącznik prosty ze strzałką 12"/>
          <p:cNvCxnSpPr/>
          <p:nvPr/>
        </p:nvCxnSpPr>
        <p:spPr>
          <a:xfrm rot="10800000">
            <a:off x="3500430" y="3571876"/>
            <a:ext cx="35719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Łącznik prosty ze strzałką 17"/>
          <p:cNvCxnSpPr/>
          <p:nvPr/>
        </p:nvCxnSpPr>
        <p:spPr>
          <a:xfrm rot="10800000" flipV="1">
            <a:off x="3071802" y="4429132"/>
            <a:ext cx="57150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Łącznik prosty ze strzałką 19"/>
          <p:cNvCxnSpPr/>
          <p:nvPr/>
        </p:nvCxnSpPr>
        <p:spPr>
          <a:xfrm>
            <a:off x="6572264" y="4429132"/>
            <a:ext cx="64294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err="1" smtClean="0"/>
              <a:t>Where</a:t>
            </a:r>
            <a:r>
              <a:rPr lang="pl-PL" dirty="0" smtClean="0"/>
              <a:t> </a:t>
            </a:r>
            <a:r>
              <a:rPr lang="pl-PL" dirty="0" err="1" smtClean="0"/>
              <a:t>can</a:t>
            </a:r>
            <a:r>
              <a:rPr lang="pl-PL" dirty="0" smtClean="0"/>
              <a:t> we </a:t>
            </a:r>
            <a:r>
              <a:rPr lang="pl-PL" dirty="0" err="1" smtClean="0"/>
              <a:t>found</a:t>
            </a:r>
            <a:r>
              <a:rPr lang="pl-PL" dirty="0" smtClean="0"/>
              <a:t> BAT?</a:t>
            </a:r>
          </a:p>
          <a:p>
            <a:pPr>
              <a:buFont typeface="Wingdings" pitchFamily="2" charset="2"/>
              <a:buChar char="v"/>
            </a:pPr>
            <a:r>
              <a:rPr lang="pl-PL" dirty="0" smtClean="0"/>
              <a:t>BREFS</a:t>
            </a:r>
          </a:p>
          <a:p>
            <a:pPr>
              <a:buFont typeface="Wingdings" pitchFamily="2" charset="2"/>
              <a:buChar char="v"/>
            </a:pPr>
            <a:r>
              <a:rPr lang="pl-PL" dirty="0" smtClean="0"/>
              <a:t>National </a:t>
            </a:r>
            <a:r>
              <a:rPr lang="pl-PL" dirty="0" err="1" smtClean="0"/>
              <a:t>guidances</a:t>
            </a:r>
            <a:r>
              <a:rPr lang="pl-PL" dirty="0" smtClean="0"/>
              <a:t> of industrial </a:t>
            </a:r>
            <a:r>
              <a:rPr lang="pl-PL" dirty="0" err="1" smtClean="0"/>
              <a:t>chambers</a:t>
            </a:r>
            <a:endParaRPr lang="pl-PL" dirty="0" smtClean="0"/>
          </a:p>
          <a:p>
            <a:pPr>
              <a:buFont typeface="Wingdings" pitchFamily="2" charset="2"/>
              <a:buChar char="v"/>
            </a:pPr>
            <a:r>
              <a:rPr lang="pl-PL" dirty="0" smtClean="0"/>
              <a:t>Law (a </a:t>
            </a:r>
            <a:r>
              <a:rPr lang="pl-PL" dirty="0" err="1" smtClean="0"/>
              <a:t>specific</a:t>
            </a:r>
            <a:r>
              <a:rPr lang="pl-PL" dirty="0" smtClean="0"/>
              <a:t> </a:t>
            </a:r>
            <a:r>
              <a:rPr lang="pl-PL" dirty="0" err="1" smtClean="0"/>
              <a:t>case</a:t>
            </a:r>
            <a:r>
              <a:rPr lang="pl-PL" dirty="0" smtClean="0"/>
              <a:t> – IPPC </a:t>
            </a:r>
            <a:r>
              <a:rPr lang="pl-PL" dirty="0" err="1" smtClean="0"/>
              <a:t>landfills</a:t>
            </a:r>
            <a:r>
              <a:rPr lang="pl-PL" dirty="0" smtClean="0"/>
              <a:t>)</a:t>
            </a:r>
          </a:p>
          <a:p>
            <a:pPr>
              <a:buNone/>
            </a:pPr>
            <a:r>
              <a:rPr lang="pl-PL" dirty="0" smtClean="0">
                <a:solidFill>
                  <a:srgbClr val="FF0000"/>
                </a:solidFill>
              </a:rPr>
              <a:t>IMPORTANT: All </a:t>
            </a:r>
            <a:r>
              <a:rPr lang="pl-PL" dirty="0" err="1" smtClean="0">
                <a:solidFill>
                  <a:srgbClr val="FF0000"/>
                </a:solidFill>
              </a:rPr>
              <a:t>the</a:t>
            </a:r>
            <a:r>
              <a:rPr lang="pl-PL" dirty="0" smtClean="0">
                <a:solidFill>
                  <a:srgbClr val="FF0000"/>
                </a:solidFill>
              </a:rPr>
              <a:t> </a:t>
            </a:r>
            <a:r>
              <a:rPr lang="pl-PL" dirty="0" err="1" smtClean="0">
                <a:solidFill>
                  <a:srgbClr val="FF0000"/>
                </a:solidFill>
              </a:rPr>
              <a:t>documents</a:t>
            </a:r>
            <a:r>
              <a:rPr lang="pl-PL" dirty="0" smtClean="0">
                <a:solidFill>
                  <a:srgbClr val="FF0000"/>
                </a:solidFill>
              </a:rPr>
              <a:t> </a:t>
            </a:r>
            <a:r>
              <a:rPr lang="pl-PL" dirty="0" err="1" smtClean="0">
                <a:solidFill>
                  <a:srgbClr val="FF0000"/>
                </a:solidFill>
              </a:rPr>
              <a:t>apart</a:t>
            </a:r>
            <a:r>
              <a:rPr lang="pl-PL" dirty="0" smtClean="0">
                <a:solidFill>
                  <a:srgbClr val="FF0000"/>
                </a:solidFill>
              </a:rPr>
              <a:t> </a:t>
            </a:r>
            <a:r>
              <a:rPr lang="pl-PL" dirty="0" err="1" smtClean="0">
                <a:solidFill>
                  <a:srgbClr val="FF0000"/>
                </a:solidFill>
              </a:rPr>
              <a:t>from</a:t>
            </a:r>
            <a:r>
              <a:rPr lang="pl-PL" dirty="0" smtClean="0">
                <a:solidFill>
                  <a:srgbClr val="FF0000"/>
                </a:solidFill>
              </a:rPr>
              <a:t> EU </a:t>
            </a:r>
            <a:r>
              <a:rPr lang="pl-PL" dirty="0" err="1" smtClean="0">
                <a:solidFill>
                  <a:srgbClr val="FF0000"/>
                </a:solidFill>
              </a:rPr>
              <a:t>or</a:t>
            </a:r>
            <a:r>
              <a:rPr lang="pl-PL" dirty="0" smtClean="0">
                <a:solidFill>
                  <a:srgbClr val="FF0000"/>
                </a:solidFill>
              </a:rPr>
              <a:t> national </a:t>
            </a:r>
            <a:r>
              <a:rPr lang="pl-PL" dirty="0" err="1" smtClean="0">
                <a:solidFill>
                  <a:srgbClr val="FF0000"/>
                </a:solidFill>
              </a:rPr>
              <a:t>laws</a:t>
            </a:r>
            <a:r>
              <a:rPr lang="pl-PL" dirty="0" smtClean="0">
                <a:solidFill>
                  <a:srgbClr val="FF0000"/>
                </a:solidFill>
              </a:rPr>
              <a:t> </a:t>
            </a:r>
            <a:r>
              <a:rPr lang="pl-PL" dirty="0" err="1" smtClean="0">
                <a:solidFill>
                  <a:srgbClr val="FF0000"/>
                </a:solidFill>
              </a:rPr>
              <a:t>are</a:t>
            </a:r>
            <a:r>
              <a:rPr lang="pl-PL" dirty="0" smtClean="0">
                <a:solidFill>
                  <a:srgbClr val="FF0000"/>
                </a:solidFill>
              </a:rPr>
              <a:t> not </a:t>
            </a:r>
            <a:r>
              <a:rPr lang="pl-PL" dirty="0" err="1" smtClean="0">
                <a:solidFill>
                  <a:srgbClr val="FF0000"/>
                </a:solidFill>
              </a:rPr>
              <a:t>obligatory</a:t>
            </a:r>
            <a:r>
              <a:rPr lang="pl-PL" dirty="0" smtClean="0">
                <a:solidFill>
                  <a:srgbClr val="FF0000"/>
                </a:solidFill>
              </a:rPr>
              <a:t> to </a:t>
            </a:r>
            <a:r>
              <a:rPr lang="pl-PL" dirty="0" err="1" smtClean="0">
                <a:solidFill>
                  <a:srgbClr val="FF0000"/>
                </a:solidFill>
              </a:rPr>
              <a:t>use</a:t>
            </a:r>
            <a:r>
              <a:rPr lang="pl-PL" dirty="0" smtClean="0">
                <a:solidFill>
                  <a:srgbClr val="FF0000"/>
                </a:solidFill>
              </a:rPr>
              <a:t>!!!</a:t>
            </a:r>
            <a:endParaRPr lang="pl-PL"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Some</a:t>
            </a:r>
            <a:r>
              <a:rPr lang="pl-PL" dirty="0" smtClean="0"/>
              <a:t> </a:t>
            </a:r>
            <a:r>
              <a:rPr lang="pl-PL" dirty="0" err="1" smtClean="0"/>
              <a:t>examples</a:t>
            </a:r>
            <a:r>
              <a:rPr lang="pl-PL" dirty="0" smtClean="0"/>
              <a:t> of BAT </a:t>
            </a:r>
            <a:r>
              <a:rPr lang="pl-PL" dirty="0" err="1" smtClean="0"/>
              <a:t>in</a:t>
            </a:r>
            <a:r>
              <a:rPr lang="pl-PL" dirty="0" smtClean="0"/>
              <a:t> Poland</a:t>
            </a:r>
            <a:endParaRPr lang="pl-PL" dirty="0"/>
          </a:p>
        </p:txBody>
      </p:sp>
      <p:pic>
        <p:nvPicPr>
          <p:cNvPr id="1026" name="Picture 2"/>
          <p:cNvPicPr>
            <a:picLocks noGrp="1" noChangeAspect="1" noChangeArrowheads="1"/>
          </p:cNvPicPr>
          <p:nvPr>
            <p:ph idx="1"/>
          </p:nvPr>
        </p:nvPicPr>
        <p:blipFill>
          <a:blip r:embed="rId2"/>
          <a:srcRect/>
          <a:stretch>
            <a:fillRect/>
          </a:stretch>
        </p:blipFill>
        <p:spPr bwMode="auto">
          <a:xfrm>
            <a:off x="2554469" y="1600200"/>
            <a:ext cx="4035062" cy="4525963"/>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Some</a:t>
            </a:r>
            <a:r>
              <a:rPr lang="pl-PL" dirty="0" smtClean="0"/>
              <a:t> </a:t>
            </a:r>
            <a:r>
              <a:rPr lang="pl-PL" dirty="0" err="1" smtClean="0"/>
              <a:t>examples</a:t>
            </a:r>
            <a:r>
              <a:rPr lang="pl-PL" dirty="0" smtClean="0"/>
              <a:t> of BAT </a:t>
            </a:r>
            <a:r>
              <a:rPr lang="pl-PL" dirty="0" err="1" smtClean="0"/>
              <a:t>in</a:t>
            </a:r>
            <a:r>
              <a:rPr lang="pl-PL" dirty="0" smtClean="0"/>
              <a:t> Poland</a:t>
            </a:r>
            <a:endParaRPr lang="pl-PL"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964092" y="1600200"/>
            <a:ext cx="3215816" cy="4525963"/>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err="1" smtClean="0"/>
              <a:t>Polish</a:t>
            </a:r>
            <a:r>
              <a:rPr lang="pl-PL" dirty="0" smtClean="0"/>
              <a:t> BATS and </a:t>
            </a:r>
            <a:r>
              <a:rPr lang="pl-PL" dirty="0" err="1" smtClean="0"/>
              <a:t>standards</a:t>
            </a:r>
            <a:r>
              <a:rPr lang="pl-PL" dirty="0" smtClean="0"/>
              <a:t> </a:t>
            </a:r>
            <a:r>
              <a:rPr lang="pl-PL" dirty="0" err="1" smtClean="0"/>
              <a:t>vs</a:t>
            </a:r>
            <a:r>
              <a:rPr lang="pl-PL" dirty="0" smtClean="0"/>
              <a:t>. BREFS:</a:t>
            </a:r>
            <a:br>
              <a:rPr lang="pl-PL" dirty="0" smtClean="0"/>
            </a:br>
            <a:r>
              <a:rPr lang="pl-PL" dirty="0" err="1" smtClean="0"/>
              <a:t>Food</a:t>
            </a:r>
            <a:r>
              <a:rPr lang="pl-PL" dirty="0" smtClean="0"/>
              <a:t> industry</a:t>
            </a:r>
            <a:endParaRPr lang="pl-PL" dirty="0"/>
          </a:p>
        </p:txBody>
      </p:sp>
      <p:graphicFrame>
        <p:nvGraphicFramePr>
          <p:cNvPr id="6" name="Symbol zastępczy zawartości 5"/>
          <p:cNvGraphicFramePr>
            <a:graphicFrameLocks noGrp="1"/>
          </p:cNvGraphicFramePr>
          <p:nvPr>
            <p:ph idx="1"/>
          </p:nvPr>
        </p:nvGraphicFramePr>
        <p:xfrm>
          <a:off x="457200" y="1600200"/>
          <a:ext cx="8229600" cy="3971940"/>
        </p:xfrm>
        <a:graphic>
          <a:graphicData uri="http://schemas.openxmlformats.org/drawingml/2006/table">
            <a:tbl>
              <a:tblPr firstRow="1" bandRow="1">
                <a:tableStyleId>{5C22544A-7EE6-4342-B048-85BDC9FD1C3A}</a:tableStyleId>
              </a:tblPr>
              <a:tblGrid>
                <a:gridCol w="2743200"/>
                <a:gridCol w="2743200"/>
                <a:gridCol w="2743200"/>
              </a:tblGrid>
              <a:tr h="794388">
                <a:tc>
                  <a:txBody>
                    <a:bodyPr/>
                    <a:lstStyle/>
                    <a:p>
                      <a:pPr algn="ctr"/>
                      <a:r>
                        <a:rPr lang="pl-PL" dirty="0" err="1" smtClean="0"/>
                        <a:t>Parameter</a:t>
                      </a:r>
                      <a:r>
                        <a:rPr lang="pl-PL" dirty="0" smtClean="0"/>
                        <a:t> </a:t>
                      </a:r>
                      <a:r>
                        <a:rPr lang="pl-PL" dirty="0" err="1" smtClean="0"/>
                        <a:t>in</a:t>
                      </a:r>
                      <a:r>
                        <a:rPr lang="pl-PL" dirty="0" smtClean="0"/>
                        <a:t> </a:t>
                      </a:r>
                      <a:r>
                        <a:rPr lang="pl-PL" dirty="0" err="1" smtClean="0"/>
                        <a:t>sewage</a:t>
                      </a:r>
                      <a:endParaRPr lang="pl-PL" dirty="0"/>
                    </a:p>
                  </a:txBody>
                  <a:tcPr/>
                </a:tc>
                <a:tc>
                  <a:txBody>
                    <a:bodyPr/>
                    <a:lstStyle/>
                    <a:p>
                      <a:pPr algn="ctr"/>
                      <a:r>
                        <a:rPr lang="pl-PL" dirty="0" smtClean="0"/>
                        <a:t>EU BREF</a:t>
                      </a:r>
                      <a:endParaRPr lang="pl-PL" dirty="0"/>
                    </a:p>
                  </a:txBody>
                  <a:tcPr/>
                </a:tc>
                <a:tc>
                  <a:txBody>
                    <a:bodyPr/>
                    <a:lstStyle/>
                    <a:p>
                      <a:pPr algn="ctr"/>
                      <a:r>
                        <a:rPr lang="pl-PL" dirty="0" err="1" smtClean="0"/>
                        <a:t>Polish</a:t>
                      </a:r>
                      <a:r>
                        <a:rPr lang="pl-PL" dirty="0" smtClean="0"/>
                        <a:t> standard </a:t>
                      </a:r>
                      <a:r>
                        <a:rPr lang="pl-PL" dirty="0" err="1" smtClean="0"/>
                        <a:t>in</a:t>
                      </a:r>
                      <a:r>
                        <a:rPr lang="pl-PL" dirty="0" smtClean="0"/>
                        <a:t>  </a:t>
                      </a:r>
                      <a:r>
                        <a:rPr lang="pl-PL" dirty="0" err="1" smtClean="0"/>
                        <a:t>the</a:t>
                      </a:r>
                      <a:r>
                        <a:rPr lang="pl-PL" dirty="0" smtClean="0"/>
                        <a:t> </a:t>
                      </a:r>
                      <a:r>
                        <a:rPr lang="pl-PL" dirty="0" err="1" smtClean="0"/>
                        <a:t>Ministerial</a:t>
                      </a:r>
                      <a:r>
                        <a:rPr lang="pl-PL" dirty="0" smtClean="0"/>
                        <a:t> </a:t>
                      </a:r>
                      <a:r>
                        <a:rPr lang="pl-PL" dirty="0" err="1" smtClean="0"/>
                        <a:t>regulation</a:t>
                      </a:r>
                      <a:endParaRPr lang="pl-PL" dirty="0"/>
                    </a:p>
                  </a:txBody>
                  <a:tcPr/>
                </a:tc>
              </a:tr>
              <a:tr h="794388">
                <a:tc>
                  <a:txBody>
                    <a:bodyPr/>
                    <a:lstStyle/>
                    <a:p>
                      <a:pPr algn="ctr"/>
                      <a:r>
                        <a:rPr lang="pl-PL" dirty="0" smtClean="0"/>
                        <a:t>BOD</a:t>
                      </a:r>
                      <a:endParaRPr lang="pl-PL" dirty="0"/>
                    </a:p>
                  </a:txBody>
                  <a:tcPr/>
                </a:tc>
                <a:tc>
                  <a:txBody>
                    <a:bodyPr/>
                    <a:lstStyle/>
                    <a:p>
                      <a:pPr algn="ctr"/>
                      <a:r>
                        <a:rPr lang="pl-PL" dirty="0" smtClean="0"/>
                        <a:t>&lt; 25 mg/l</a:t>
                      </a:r>
                      <a:endParaRPr lang="pl-PL" dirty="0"/>
                    </a:p>
                  </a:txBody>
                  <a:tcPr/>
                </a:tc>
                <a:tc>
                  <a:txBody>
                    <a:bodyPr/>
                    <a:lstStyle/>
                    <a:p>
                      <a:pPr algn="ctr"/>
                      <a:r>
                        <a:rPr lang="pl-PL" dirty="0" smtClean="0"/>
                        <a:t>25 mg/l</a:t>
                      </a:r>
                      <a:endParaRPr lang="pl-PL" dirty="0"/>
                    </a:p>
                  </a:txBody>
                  <a:tcPr/>
                </a:tc>
              </a:tr>
              <a:tr h="794388">
                <a:tc>
                  <a:txBody>
                    <a:bodyPr/>
                    <a:lstStyle/>
                    <a:p>
                      <a:pPr algn="ctr"/>
                      <a:r>
                        <a:rPr lang="pl-PL" dirty="0" smtClean="0"/>
                        <a:t>COD</a:t>
                      </a:r>
                      <a:endParaRPr lang="pl-PL" dirty="0"/>
                    </a:p>
                  </a:txBody>
                  <a:tcPr/>
                </a:tc>
                <a:tc>
                  <a:txBody>
                    <a:bodyPr/>
                    <a:lstStyle/>
                    <a:p>
                      <a:pPr algn="ctr"/>
                      <a:r>
                        <a:rPr lang="pl-PL" dirty="0" smtClean="0"/>
                        <a:t>&lt; 125 mg/l</a:t>
                      </a:r>
                      <a:endParaRPr lang="pl-PL" dirty="0"/>
                    </a:p>
                  </a:txBody>
                  <a:tcPr/>
                </a:tc>
                <a:tc>
                  <a:txBody>
                    <a:bodyPr/>
                    <a:lstStyle/>
                    <a:p>
                      <a:pPr algn="ctr"/>
                      <a:r>
                        <a:rPr lang="pl-PL" dirty="0" smtClean="0"/>
                        <a:t>125 mg/l</a:t>
                      </a:r>
                      <a:endParaRPr lang="pl-PL" dirty="0"/>
                    </a:p>
                  </a:txBody>
                  <a:tcPr/>
                </a:tc>
              </a:tr>
              <a:tr h="794388">
                <a:tc>
                  <a:txBody>
                    <a:bodyPr/>
                    <a:lstStyle/>
                    <a:p>
                      <a:pPr algn="ctr"/>
                      <a:r>
                        <a:rPr lang="pl-PL" dirty="0" smtClean="0"/>
                        <a:t>Total </a:t>
                      </a:r>
                      <a:r>
                        <a:rPr lang="pl-PL" dirty="0" err="1" smtClean="0"/>
                        <a:t>solids</a:t>
                      </a:r>
                      <a:endParaRPr lang="pl-PL" dirty="0"/>
                    </a:p>
                  </a:txBody>
                  <a:tcPr/>
                </a:tc>
                <a:tc>
                  <a:txBody>
                    <a:bodyPr/>
                    <a:lstStyle/>
                    <a:p>
                      <a:pPr algn="ctr"/>
                      <a:r>
                        <a:rPr lang="pl-PL" dirty="0" smtClean="0"/>
                        <a:t>&lt; 50 mg/l</a:t>
                      </a:r>
                      <a:endParaRPr lang="pl-PL" dirty="0"/>
                    </a:p>
                  </a:txBody>
                  <a:tcPr/>
                </a:tc>
                <a:tc>
                  <a:txBody>
                    <a:bodyPr/>
                    <a:lstStyle/>
                    <a:p>
                      <a:pPr algn="ctr"/>
                      <a:r>
                        <a:rPr lang="pl-PL" dirty="0" smtClean="0"/>
                        <a:t>35 mg/l</a:t>
                      </a:r>
                      <a:endParaRPr lang="pl-PL" dirty="0"/>
                    </a:p>
                  </a:txBody>
                  <a:tcPr/>
                </a:tc>
              </a:tr>
              <a:tr h="794388">
                <a:tc>
                  <a:txBody>
                    <a:bodyPr/>
                    <a:lstStyle/>
                    <a:p>
                      <a:pPr algn="ctr"/>
                      <a:r>
                        <a:rPr lang="pl-PL" dirty="0" smtClean="0"/>
                        <a:t>Total </a:t>
                      </a:r>
                      <a:r>
                        <a:rPr lang="pl-PL" dirty="0" err="1" smtClean="0"/>
                        <a:t>nitrogen</a:t>
                      </a:r>
                      <a:endParaRPr lang="pl-PL" dirty="0"/>
                    </a:p>
                  </a:txBody>
                  <a:tcPr/>
                </a:tc>
                <a:tc>
                  <a:txBody>
                    <a:bodyPr/>
                    <a:lstStyle/>
                    <a:p>
                      <a:pPr algn="ctr"/>
                      <a:r>
                        <a:rPr lang="pl-PL" dirty="0" smtClean="0"/>
                        <a:t>&lt; 10 mg/l</a:t>
                      </a:r>
                      <a:endParaRPr lang="pl-PL" dirty="0"/>
                    </a:p>
                  </a:txBody>
                  <a:tcPr/>
                </a:tc>
                <a:tc>
                  <a:txBody>
                    <a:bodyPr/>
                    <a:lstStyle/>
                    <a:p>
                      <a:pPr algn="ctr"/>
                      <a:r>
                        <a:rPr lang="pl-PL" dirty="0" err="1" smtClean="0"/>
                        <a:t>Agreed</a:t>
                      </a:r>
                      <a:r>
                        <a:rPr lang="pl-PL" dirty="0" smtClean="0"/>
                        <a:t> </a:t>
                      </a:r>
                      <a:r>
                        <a:rPr lang="pl-PL" dirty="0" err="1" smtClean="0"/>
                        <a:t>individually</a:t>
                      </a:r>
                      <a:endParaRPr lang="pl-PL"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err="1" smtClean="0"/>
              <a:t>Technical</a:t>
            </a:r>
            <a:r>
              <a:rPr lang="pl-PL" dirty="0" smtClean="0"/>
              <a:t> </a:t>
            </a:r>
            <a:r>
              <a:rPr lang="pl-PL" dirty="0" err="1" smtClean="0"/>
              <a:t>issues</a:t>
            </a:r>
            <a:r>
              <a:rPr lang="pl-PL" dirty="0" smtClean="0"/>
              <a:t> </a:t>
            </a:r>
            <a:r>
              <a:rPr lang="pl-PL" dirty="0" err="1" smtClean="0"/>
              <a:t>essential</a:t>
            </a:r>
            <a:r>
              <a:rPr lang="pl-PL" dirty="0" smtClean="0"/>
              <a:t> for an </a:t>
            </a:r>
            <a:r>
              <a:rPr lang="pl-PL" dirty="0" err="1" smtClean="0"/>
              <a:t>application</a:t>
            </a:r>
            <a:endParaRPr lang="pl-PL" dirty="0"/>
          </a:p>
        </p:txBody>
      </p:sp>
      <p:sp>
        <p:nvSpPr>
          <p:cNvPr id="3" name="Symbol zastępczy zawartości 2"/>
          <p:cNvSpPr>
            <a:spLocks noGrp="1"/>
          </p:cNvSpPr>
          <p:nvPr>
            <p:ph idx="1"/>
          </p:nvPr>
        </p:nvSpPr>
        <p:spPr/>
        <p:txBody>
          <a:bodyPr/>
          <a:lstStyle/>
          <a:p>
            <a:r>
              <a:rPr lang="pl-PL" dirty="0" smtClean="0"/>
              <a:t>a </a:t>
            </a:r>
            <a:r>
              <a:rPr lang="pl-PL" dirty="0" err="1" smtClean="0"/>
              <a:t>description</a:t>
            </a:r>
            <a:r>
              <a:rPr lang="pl-PL" dirty="0" smtClean="0"/>
              <a:t> of </a:t>
            </a:r>
            <a:r>
              <a:rPr lang="pl-PL" dirty="0" err="1" smtClean="0"/>
              <a:t>technical</a:t>
            </a:r>
            <a:r>
              <a:rPr lang="pl-PL" dirty="0" smtClean="0"/>
              <a:t> </a:t>
            </a:r>
            <a:r>
              <a:rPr lang="pl-PL" dirty="0" err="1" smtClean="0"/>
              <a:t>means</a:t>
            </a:r>
            <a:r>
              <a:rPr lang="pl-PL" dirty="0" smtClean="0"/>
              <a:t> to </a:t>
            </a:r>
            <a:r>
              <a:rPr lang="pl-PL" dirty="0" err="1" smtClean="0"/>
              <a:t>prevent</a:t>
            </a:r>
            <a:r>
              <a:rPr lang="pl-PL" dirty="0" smtClean="0"/>
              <a:t> </a:t>
            </a:r>
            <a:r>
              <a:rPr lang="pl-PL" dirty="0" err="1" smtClean="0"/>
              <a:t>or</a:t>
            </a:r>
            <a:r>
              <a:rPr lang="pl-PL" dirty="0" smtClean="0"/>
              <a:t> </a:t>
            </a:r>
            <a:r>
              <a:rPr lang="pl-PL" dirty="0" err="1" smtClean="0"/>
              <a:t>reduce</a:t>
            </a:r>
            <a:r>
              <a:rPr lang="pl-PL" dirty="0" smtClean="0"/>
              <a:t> </a:t>
            </a:r>
            <a:r>
              <a:rPr lang="pl-PL" dirty="0" err="1" smtClean="0"/>
              <a:t>emission</a:t>
            </a:r>
            <a:endParaRPr lang="pl-PL" dirty="0" smtClean="0"/>
          </a:p>
          <a:p>
            <a:r>
              <a:rPr lang="pl-PL" dirty="0" err="1" smtClean="0"/>
              <a:t>If</a:t>
            </a:r>
            <a:r>
              <a:rPr lang="pl-PL" dirty="0" smtClean="0"/>
              <a:t> a </a:t>
            </a:r>
            <a:r>
              <a:rPr lang="pl-PL" dirty="0" err="1" smtClean="0"/>
              <a:t>compliance</a:t>
            </a:r>
            <a:r>
              <a:rPr lang="pl-PL" dirty="0" smtClean="0"/>
              <a:t> </a:t>
            </a:r>
            <a:r>
              <a:rPr lang="pl-PL" dirty="0" err="1" smtClean="0"/>
              <a:t>with</a:t>
            </a:r>
            <a:r>
              <a:rPr lang="pl-PL" dirty="0" smtClean="0"/>
              <a:t> BAT </a:t>
            </a:r>
            <a:r>
              <a:rPr lang="pl-PL" dirty="0" err="1" smtClean="0"/>
              <a:t>needs</a:t>
            </a:r>
            <a:r>
              <a:rPr lang="pl-PL" dirty="0" smtClean="0"/>
              <a:t> </a:t>
            </a:r>
            <a:r>
              <a:rPr lang="pl-PL" dirty="0" err="1" smtClean="0"/>
              <a:t>realisation</a:t>
            </a:r>
            <a:r>
              <a:rPr lang="pl-PL" dirty="0" smtClean="0"/>
              <a:t> of </a:t>
            </a:r>
            <a:r>
              <a:rPr lang="pl-PL" dirty="0" err="1" smtClean="0"/>
              <a:t>activities</a:t>
            </a:r>
            <a:r>
              <a:rPr lang="pl-PL" dirty="0" smtClean="0"/>
              <a:t> </a:t>
            </a:r>
            <a:r>
              <a:rPr lang="pl-PL" dirty="0" err="1" smtClean="0"/>
              <a:t>during</a:t>
            </a:r>
            <a:r>
              <a:rPr lang="pl-PL" dirty="0" smtClean="0"/>
              <a:t> </a:t>
            </a:r>
            <a:r>
              <a:rPr lang="pl-PL" dirty="0" err="1" smtClean="0"/>
              <a:t>the</a:t>
            </a:r>
            <a:r>
              <a:rPr lang="pl-PL" dirty="0" smtClean="0"/>
              <a:t> time of a </a:t>
            </a:r>
            <a:r>
              <a:rPr lang="pl-PL" dirty="0" err="1" smtClean="0"/>
              <a:t>permit’s</a:t>
            </a:r>
            <a:r>
              <a:rPr lang="pl-PL" dirty="0" smtClean="0"/>
              <a:t> </a:t>
            </a:r>
            <a:r>
              <a:rPr lang="pl-PL" dirty="0" err="1" smtClean="0"/>
              <a:t>validity</a:t>
            </a:r>
            <a:r>
              <a:rPr lang="pl-PL" dirty="0" smtClean="0"/>
              <a:t>, </a:t>
            </a:r>
            <a:r>
              <a:rPr lang="pl-PL" dirty="0" err="1" smtClean="0"/>
              <a:t>the</a:t>
            </a:r>
            <a:r>
              <a:rPr lang="pl-PL" dirty="0" smtClean="0"/>
              <a:t> </a:t>
            </a:r>
            <a:r>
              <a:rPr lang="pl-PL" dirty="0" err="1" smtClean="0"/>
              <a:t>following</a:t>
            </a:r>
            <a:r>
              <a:rPr lang="pl-PL" dirty="0" smtClean="0"/>
              <a:t> </a:t>
            </a:r>
            <a:r>
              <a:rPr lang="pl-PL" dirty="0" err="1" smtClean="0"/>
              <a:t>information</a:t>
            </a:r>
            <a:r>
              <a:rPr lang="pl-PL" dirty="0" smtClean="0"/>
              <a:t> </a:t>
            </a:r>
            <a:r>
              <a:rPr lang="pl-PL" dirty="0" err="1" smtClean="0"/>
              <a:t>should</a:t>
            </a:r>
            <a:r>
              <a:rPr lang="pl-PL" dirty="0" smtClean="0"/>
              <a:t> be </a:t>
            </a:r>
            <a:r>
              <a:rPr lang="pl-PL" dirty="0" err="1" smtClean="0"/>
              <a:t>included</a:t>
            </a:r>
            <a:r>
              <a:rPr lang="pl-PL" dirty="0" smtClean="0"/>
              <a:t>:</a:t>
            </a:r>
          </a:p>
          <a:p>
            <a:pPr>
              <a:buNone/>
            </a:pPr>
            <a:r>
              <a:rPr lang="pl-PL" dirty="0" smtClean="0"/>
              <a:t>	- a </a:t>
            </a:r>
            <a:r>
              <a:rPr lang="pl-PL" dirty="0" err="1" smtClean="0"/>
              <a:t>description</a:t>
            </a:r>
            <a:r>
              <a:rPr lang="pl-PL" dirty="0" smtClean="0"/>
              <a:t> of </a:t>
            </a:r>
            <a:r>
              <a:rPr lang="pl-PL" dirty="0" err="1" smtClean="0"/>
              <a:t>proposed</a:t>
            </a:r>
            <a:r>
              <a:rPr lang="pl-PL" dirty="0" smtClean="0"/>
              <a:t> </a:t>
            </a:r>
            <a:r>
              <a:rPr lang="pl-PL" dirty="0" err="1" smtClean="0"/>
              <a:t>activities</a:t>
            </a:r>
            <a:endParaRPr lang="pl-PL" dirty="0" smtClean="0"/>
          </a:p>
          <a:p>
            <a:pPr>
              <a:buNone/>
            </a:pPr>
            <a:r>
              <a:rPr lang="pl-PL" dirty="0" smtClean="0"/>
              <a:t>	- a </a:t>
            </a:r>
            <a:r>
              <a:rPr lang="pl-PL" dirty="0" err="1" smtClean="0"/>
              <a:t>schedule</a:t>
            </a:r>
            <a:r>
              <a:rPr lang="pl-PL" dirty="0" smtClean="0"/>
              <a:t> of </a:t>
            </a:r>
            <a:r>
              <a:rPr lang="pl-PL" dirty="0" err="1" smtClean="0"/>
              <a:t>activities</a:t>
            </a:r>
            <a:r>
              <a:rPr lang="pl-PL" dirty="0" smtClean="0"/>
              <a:t> (for </a:t>
            </a:r>
            <a:r>
              <a:rPr lang="pl-PL" dirty="0" err="1" smtClean="0"/>
              <a:t>every</a:t>
            </a:r>
            <a:r>
              <a:rPr lang="pl-PL" dirty="0" smtClean="0"/>
              <a:t> </a:t>
            </a:r>
            <a:r>
              <a:rPr lang="pl-PL" dirty="0" err="1" smtClean="0"/>
              <a:t>year</a:t>
            </a:r>
            <a:r>
              <a:rPr lang="pl-PL" dirty="0" smtClean="0"/>
              <a:t>) and </a:t>
            </a:r>
            <a:r>
              <a:rPr lang="pl-PL" dirty="0" err="1" smtClean="0"/>
              <a:t>dates</a:t>
            </a:r>
            <a:r>
              <a:rPr lang="pl-PL" dirty="0" smtClean="0"/>
              <a:t> </a:t>
            </a:r>
            <a:r>
              <a:rPr lang="pl-PL" dirty="0" err="1" smtClean="0"/>
              <a:t>if</a:t>
            </a:r>
            <a:r>
              <a:rPr lang="pl-PL" dirty="0" smtClean="0"/>
              <a:t> </a:t>
            </a:r>
            <a:r>
              <a:rPr lang="pl-PL" dirty="0" err="1" smtClean="0"/>
              <a:t>their</a:t>
            </a:r>
            <a:r>
              <a:rPr lang="pl-PL" dirty="0" smtClean="0"/>
              <a:t> </a:t>
            </a:r>
            <a:r>
              <a:rPr lang="pl-PL" dirty="0" err="1" smtClean="0"/>
              <a:t>realisation</a:t>
            </a:r>
            <a:endParaRPr lang="pl-PL"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err="1" smtClean="0"/>
              <a:t>Polish</a:t>
            </a:r>
            <a:r>
              <a:rPr lang="pl-PL" dirty="0" smtClean="0"/>
              <a:t> BATS and </a:t>
            </a:r>
            <a:r>
              <a:rPr lang="pl-PL" dirty="0" err="1" smtClean="0"/>
              <a:t>standards</a:t>
            </a:r>
            <a:r>
              <a:rPr lang="pl-PL" dirty="0" smtClean="0"/>
              <a:t> </a:t>
            </a:r>
            <a:r>
              <a:rPr lang="pl-PL" dirty="0" err="1" smtClean="0"/>
              <a:t>vs</a:t>
            </a:r>
            <a:r>
              <a:rPr lang="pl-PL" dirty="0" smtClean="0"/>
              <a:t>. BREFS:</a:t>
            </a:r>
            <a:br>
              <a:rPr lang="pl-PL" dirty="0" smtClean="0"/>
            </a:br>
            <a:r>
              <a:rPr lang="pl-PL" dirty="0" smtClean="0"/>
              <a:t>Glass industry</a:t>
            </a:r>
            <a:endParaRPr lang="pl-PL" dirty="0"/>
          </a:p>
        </p:txBody>
      </p:sp>
      <p:graphicFrame>
        <p:nvGraphicFramePr>
          <p:cNvPr id="4" name="Symbol zastępczy zawartości 3"/>
          <p:cNvGraphicFramePr>
            <a:graphicFrameLocks noGrp="1"/>
          </p:cNvGraphicFramePr>
          <p:nvPr>
            <p:ph idx="1"/>
          </p:nvPr>
        </p:nvGraphicFramePr>
        <p:xfrm>
          <a:off x="428596" y="1714486"/>
          <a:ext cx="8229600" cy="4143408"/>
        </p:xfrm>
        <a:graphic>
          <a:graphicData uri="http://schemas.openxmlformats.org/drawingml/2006/table">
            <a:tbl>
              <a:tblPr firstRow="1" bandRow="1">
                <a:tableStyleId>{5C22544A-7EE6-4342-B048-85BDC9FD1C3A}</a:tableStyleId>
              </a:tblPr>
              <a:tblGrid>
                <a:gridCol w="2057400"/>
                <a:gridCol w="2057400"/>
                <a:gridCol w="2057400"/>
                <a:gridCol w="2057400"/>
              </a:tblGrid>
              <a:tr h="1035852">
                <a:tc>
                  <a:txBody>
                    <a:bodyPr/>
                    <a:lstStyle/>
                    <a:p>
                      <a:r>
                        <a:rPr lang="pl-PL" dirty="0" err="1" smtClean="0"/>
                        <a:t>Parameter</a:t>
                      </a:r>
                      <a:r>
                        <a:rPr lang="pl-PL" dirty="0" smtClean="0"/>
                        <a:t> of air </a:t>
                      </a:r>
                      <a:r>
                        <a:rPr lang="pl-PL" dirty="0" err="1" smtClean="0"/>
                        <a:t>emission</a:t>
                      </a:r>
                      <a:endParaRPr lang="pl-PL" dirty="0"/>
                    </a:p>
                  </a:txBody>
                  <a:tcPr/>
                </a:tc>
                <a:tc>
                  <a:txBody>
                    <a:bodyPr/>
                    <a:lstStyle/>
                    <a:p>
                      <a:r>
                        <a:rPr lang="pl-PL" dirty="0" smtClean="0"/>
                        <a:t>EU</a:t>
                      </a:r>
                      <a:r>
                        <a:rPr lang="pl-PL" baseline="0" dirty="0" smtClean="0"/>
                        <a:t> BREF of 2001</a:t>
                      </a:r>
                      <a:endParaRPr lang="pl-PL" dirty="0"/>
                    </a:p>
                  </a:txBody>
                  <a:tcPr/>
                </a:tc>
                <a:tc>
                  <a:txBody>
                    <a:bodyPr/>
                    <a:lstStyle/>
                    <a:p>
                      <a:r>
                        <a:rPr lang="pl-PL" dirty="0" err="1" smtClean="0"/>
                        <a:t>Polish</a:t>
                      </a:r>
                      <a:r>
                        <a:rPr lang="pl-PL" baseline="0" dirty="0" smtClean="0"/>
                        <a:t> BAT 2004: </a:t>
                      </a:r>
                      <a:r>
                        <a:rPr lang="pl-PL" baseline="0" dirty="0" err="1" smtClean="0"/>
                        <a:t>new</a:t>
                      </a:r>
                      <a:r>
                        <a:rPr lang="pl-PL" baseline="0" dirty="0" smtClean="0"/>
                        <a:t> </a:t>
                      </a:r>
                      <a:r>
                        <a:rPr lang="pl-PL" baseline="0" dirty="0" err="1" smtClean="0"/>
                        <a:t>installations</a:t>
                      </a:r>
                      <a:endParaRPr lang="pl-PL" dirty="0"/>
                    </a:p>
                  </a:txBody>
                  <a:tcPr/>
                </a:tc>
                <a:tc>
                  <a:txBody>
                    <a:bodyPr/>
                    <a:lstStyle/>
                    <a:p>
                      <a:r>
                        <a:rPr lang="pl-PL" dirty="0" err="1" smtClean="0"/>
                        <a:t>Polish</a:t>
                      </a:r>
                      <a:r>
                        <a:rPr lang="pl-PL" dirty="0" smtClean="0"/>
                        <a:t> BAT 2004: </a:t>
                      </a:r>
                      <a:r>
                        <a:rPr lang="pl-PL" dirty="0" err="1" smtClean="0"/>
                        <a:t>existing</a:t>
                      </a:r>
                      <a:r>
                        <a:rPr lang="pl-PL" dirty="0" smtClean="0"/>
                        <a:t> </a:t>
                      </a:r>
                      <a:r>
                        <a:rPr lang="pl-PL" dirty="0" err="1" smtClean="0"/>
                        <a:t>installations</a:t>
                      </a:r>
                      <a:endParaRPr lang="pl-PL" dirty="0"/>
                    </a:p>
                  </a:txBody>
                  <a:tcPr/>
                </a:tc>
              </a:tr>
              <a:tr h="1035852">
                <a:tc>
                  <a:txBody>
                    <a:bodyPr/>
                    <a:lstStyle/>
                    <a:p>
                      <a:r>
                        <a:rPr lang="pl-PL" dirty="0" err="1" smtClean="0"/>
                        <a:t>Dust</a:t>
                      </a:r>
                      <a:r>
                        <a:rPr lang="pl-PL" dirty="0" smtClean="0"/>
                        <a:t> (</a:t>
                      </a:r>
                      <a:r>
                        <a:rPr lang="pl-PL" dirty="0" err="1" smtClean="0"/>
                        <a:t>particulate</a:t>
                      </a:r>
                      <a:r>
                        <a:rPr lang="pl-PL" dirty="0" smtClean="0"/>
                        <a:t> </a:t>
                      </a:r>
                      <a:r>
                        <a:rPr lang="pl-PL" dirty="0" err="1" smtClean="0"/>
                        <a:t>matter</a:t>
                      </a:r>
                      <a:r>
                        <a:rPr lang="pl-PL" dirty="0" smtClean="0"/>
                        <a:t>)</a:t>
                      </a:r>
                      <a:endParaRPr lang="pl-PL" dirty="0"/>
                    </a:p>
                  </a:txBody>
                  <a:tcPr/>
                </a:tc>
                <a:tc>
                  <a:txBody>
                    <a:bodyPr/>
                    <a:lstStyle/>
                    <a:p>
                      <a:r>
                        <a:rPr lang="pl-PL" dirty="0" smtClean="0"/>
                        <a:t>5 -30 mg/Nm3 </a:t>
                      </a:r>
                      <a:r>
                        <a:rPr lang="pl-PL" dirty="0" err="1" smtClean="0"/>
                        <a:t>with</a:t>
                      </a:r>
                      <a:r>
                        <a:rPr lang="pl-PL" dirty="0" smtClean="0"/>
                        <a:t> </a:t>
                      </a:r>
                      <a:r>
                        <a:rPr lang="pl-PL" dirty="0" err="1" smtClean="0"/>
                        <a:t>filtering</a:t>
                      </a:r>
                      <a:r>
                        <a:rPr lang="pl-PL" dirty="0" smtClean="0"/>
                        <a:t> </a:t>
                      </a:r>
                      <a:r>
                        <a:rPr lang="pl-PL" dirty="0" err="1" smtClean="0"/>
                        <a:t>technique</a:t>
                      </a:r>
                      <a:endParaRPr lang="pl-PL" dirty="0"/>
                    </a:p>
                  </a:txBody>
                  <a:tcPr/>
                </a:tc>
                <a:tc>
                  <a:txBody>
                    <a:bodyPr/>
                    <a:lstStyle/>
                    <a:p>
                      <a:r>
                        <a:rPr lang="pl-PL" dirty="0" smtClean="0"/>
                        <a:t>50 mg/Nm3</a:t>
                      </a:r>
                      <a:endParaRPr lang="pl-PL" dirty="0"/>
                    </a:p>
                  </a:txBody>
                  <a:tcPr/>
                </a:tc>
                <a:tc>
                  <a:txBody>
                    <a:bodyPr/>
                    <a:lstStyle/>
                    <a:p>
                      <a:r>
                        <a:rPr lang="pl-PL" dirty="0" smtClean="0"/>
                        <a:t>170 mg/Nm3 (</a:t>
                      </a:r>
                      <a:r>
                        <a:rPr lang="pl-PL" dirty="0" err="1" smtClean="0"/>
                        <a:t>if</a:t>
                      </a:r>
                      <a:r>
                        <a:rPr lang="pl-PL" baseline="0" dirty="0" smtClean="0"/>
                        <a:t> </a:t>
                      </a:r>
                      <a:r>
                        <a:rPr lang="pl-PL" baseline="0" dirty="0" err="1" smtClean="0"/>
                        <a:t>there</a:t>
                      </a:r>
                      <a:r>
                        <a:rPr lang="pl-PL" baseline="0" dirty="0" smtClean="0"/>
                        <a:t> </a:t>
                      </a:r>
                      <a:r>
                        <a:rPr lang="pl-PL" baseline="0" dirty="0" err="1" smtClean="0"/>
                        <a:t>is</a:t>
                      </a:r>
                      <a:r>
                        <a:rPr lang="pl-PL" baseline="0" dirty="0" smtClean="0"/>
                        <a:t> no </a:t>
                      </a:r>
                      <a:r>
                        <a:rPr lang="pl-PL" baseline="0" dirty="0" err="1" smtClean="0"/>
                        <a:t>filtering</a:t>
                      </a:r>
                      <a:r>
                        <a:rPr lang="pl-PL" baseline="0" dirty="0" smtClean="0"/>
                        <a:t>)</a:t>
                      </a:r>
                      <a:endParaRPr lang="pl-PL" dirty="0"/>
                    </a:p>
                  </a:txBody>
                  <a:tcPr/>
                </a:tc>
              </a:tr>
              <a:tr h="1035852">
                <a:tc>
                  <a:txBody>
                    <a:bodyPr/>
                    <a:lstStyle/>
                    <a:p>
                      <a:r>
                        <a:rPr lang="pl-PL" dirty="0" err="1" smtClean="0"/>
                        <a:t>NOx</a:t>
                      </a:r>
                      <a:endParaRPr lang="pl-PL" dirty="0"/>
                    </a:p>
                  </a:txBody>
                  <a:tcPr/>
                </a:tc>
                <a:tc>
                  <a:txBody>
                    <a:bodyPr/>
                    <a:lstStyle/>
                    <a:p>
                      <a:r>
                        <a:rPr lang="pl-PL" dirty="0" smtClean="0"/>
                        <a:t>500 – 850 mg/Nm3</a:t>
                      </a:r>
                      <a:endParaRPr lang="pl-PL" dirty="0"/>
                    </a:p>
                  </a:txBody>
                  <a:tcPr/>
                </a:tc>
                <a:tc>
                  <a:txBody>
                    <a:bodyPr/>
                    <a:lstStyle/>
                    <a:p>
                      <a:r>
                        <a:rPr lang="pl-PL" dirty="0" smtClean="0"/>
                        <a:t>1200 – 1500 mg/Nm3</a:t>
                      </a:r>
                      <a:endParaRPr lang="pl-PL" dirty="0"/>
                    </a:p>
                  </a:txBody>
                  <a:tcPr/>
                </a:tc>
                <a:tc>
                  <a:txBody>
                    <a:bodyPr/>
                    <a:lstStyle/>
                    <a:p>
                      <a:r>
                        <a:rPr lang="pl-PL" dirty="0" smtClean="0"/>
                        <a:t>2000  - 2500 mg/Nm3</a:t>
                      </a:r>
                      <a:endParaRPr lang="pl-PL" dirty="0"/>
                    </a:p>
                  </a:txBody>
                  <a:tcPr/>
                </a:tc>
              </a:tr>
              <a:tr h="1035852">
                <a:tc>
                  <a:txBody>
                    <a:bodyPr/>
                    <a:lstStyle/>
                    <a:p>
                      <a:r>
                        <a:rPr lang="pl-PL" dirty="0" smtClean="0"/>
                        <a:t>SO2</a:t>
                      </a:r>
                      <a:endParaRPr lang="pl-PL" dirty="0"/>
                    </a:p>
                  </a:txBody>
                  <a:tcPr/>
                </a:tc>
                <a:tc>
                  <a:txBody>
                    <a:bodyPr/>
                    <a:lstStyle/>
                    <a:p>
                      <a:r>
                        <a:rPr lang="pl-PL" dirty="0" smtClean="0"/>
                        <a:t>500 – 1200 mg/Nm3 (</a:t>
                      </a:r>
                      <a:r>
                        <a:rPr lang="pl-PL" dirty="0" err="1" smtClean="0"/>
                        <a:t>if</a:t>
                      </a:r>
                      <a:r>
                        <a:rPr lang="pl-PL" baseline="0" dirty="0" smtClean="0"/>
                        <a:t> oil </a:t>
                      </a:r>
                      <a:r>
                        <a:rPr lang="pl-PL" baseline="0" dirty="0" err="1" smtClean="0"/>
                        <a:t>is</a:t>
                      </a:r>
                      <a:r>
                        <a:rPr lang="pl-PL" baseline="0" dirty="0" smtClean="0"/>
                        <a:t> </a:t>
                      </a:r>
                      <a:r>
                        <a:rPr lang="pl-PL" baseline="0" dirty="0" err="1" smtClean="0"/>
                        <a:t>used</a:t>
                      </a:r>
                      <a:r>
                        <a:rPr lang="pl-PL" baseline="0" dirty="0" smtClean="0"/>
                        <a:t> as </a:t>
                      </a:r>
                      <a:r>
                        <a:rPr lang="pl-PL" baseline="0" dirty="0" err="1" smtClean="0"/>
                        <a:t>fuel</a:t>
                      </a:r>
                      <a:r>
                        <a:rPr lang="pl-PL" baseline="0" dirty="0" smtClean="0"/>
                        <a:t>)</a:t>
                      </a:r>
                      <a:endParaRPr lang="pl-PL" dirty="0"/>
                    </a:p>
                  </a:txBody>
                  <a:tcPr/>
                </a:tc>
                <a:tc>
                  <a:txBody>
                    <a:bodyPr/>
                    <a:lstStyle/>
                    <a:p>
                      <a:r>
                        <a:rPr lang="pl-PL" dirty="0" smtClean="0"/>
                        <a:t>500 – 800</a:t>
                      </a:r>
                      <a:r>
                        <a:rPr lang="pl-PL" baseline="0" dirty="0" smtClean="0"/>
                        <a:t> mg/Nm3</a:t>
                      </a:r>
                      <a:endParaRPr lang="pl-PL" dirty="0"/>
                    </a:p>
                  </a:txBody>
                  <a:tcPr/>
                </a:tc>
                <a:tc>
                  <a:txBody>
                    <a:bodyPr/>
                    <a:lstStyle/>
                    <a:p>
                      <a:r>
                        <a:rPr lang="pl-PL" dirty="0" smtClean="0"/>
                        <a:t>800 mg/Nm3</a:t>
                      </a:r>
                      <a:endParaRPr lang="pl-PL" dirty="0"/>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a:t>
            </a:r>
            <a:r>
              <a:rPr lang="pl-PL" dirty="0" smtClean="0"/>
              <a:t>Poland – </a:t>
            </a:r>
            <a:r>
              <a:rPr lang="pl-PL" dirty="0" err="1" smtClean="0"/>
              <a:t>Enforcement</a:t>
            </a:r>
            <a:r>
              <a:rPr lang="pl-PL" dirty="0" smtClean="0"/>
              <a:t> </a:t>
            </a:r>
            <a:r>
              <a:rPr lang="pl-PL" dirty="0" err="1" smtClean="0"/>
              <a:t>authority’s</a:t>
            </a:r>
            <a:r>
              <a:rPr lang="pl-PL" dirty="0" smtClean="0"/>
              <a:t> </a:t>
            </a:r>
            <a:r>
              <a:rPr lang="pl-PL" dirty="0" err="1" smtClean="0"/>
              <a:t>perspective</a:t>
            </a:r>
            <a:endParaRPr lang="pl-PL" dirty="0"/>
          </a:p>
        </p:txBody>
      </p:sp>
      <p:sp>
        <p:nvSpPr>
          <p:cNvPr id="3" name="Symbol zastępczy zawartości 2"/>
          <p:cNvSpPr>
            <a:spLocks noGrp="1"/>
          </p:cNvSpPr>
          <p:nvPr>
            <p:ph idx="1"/>
          </p:nvPr>
        </p:nvSpPr>
        <p:spPr/>
        <p:txBody>
          <a:bodyPr/>
          <a:lstStyle/>
          <a:p>
            <a:pPr algn="ctr"/>
            <a:r>
              <a:rPr lang="pl-PL" dirty="0" err="1" smtClean="0"/>
              <a:t>Definitions</a:t>
            </a:r>
            <a:r>
              <a:rPr lang="pl-PL" dirty="0" smtClean="0"/>
              <a:t> </a:t>
            </a:r>
            <a:r>
              <a:rPr lang="pl-PL" dirty="0" err="1" smtClean="0"/>
              <a:t>in</a:t>
            </a:r>
            <a:r>
              <a:rPr lang="pl-PL" dirty="0" smtClean="0"/>
              <a:t> </a:t>
            </a:r>
            <a:r>
              <a:rPr lang="pl-PL" dirty="0" err="1" smtClean="0"/>
              <a:t>the</a:t>
            </a:r>
            <a:r>
              <a:rPr lang="pl-PL" dirty="0" smtClean="0"/>
              <a:t> </a:t>
            </a:r>
            <a:r>
              <a:rPr lang="pl-PL" dirty="0" err="1" smtClean="0"/>
              <a:t>Polish</a:t>
            </a:r>
            <a:r>
              <a:rPr lang="pl-PL" dirty="0" smtClean="0"/>
              <a:t> law, </a:t>
            </a:r>
            <a:r>
              <a:rPr lang="pl-PL" dirty="0" err="1" smtClean="0"/>
              <a:t>e.g</a:t>
            </a:r>
            <a:r>
              <a:rPr lang="pl-PL" dirty="0" smtClean="0"/>
              <a:t>.:</a:t>
            </a:r>
          </a:p>
          <a:p>
            <a:pPr algn="ctr">
              <a:buFontTx/>
              <a:buChar char="-"/>
            </a:pPr>
            <a:r>
              <a:rPr lang="pl-PL" dirty="0" err="1" smtClean="0"/>
              <a:t>installation</a:t>
            </a:r>
            <a:endParaRPr lang="pl-PL" dirty="0" smtClean="0"/>
          </a:p>
          <a:p>
            <a:pPr algn="ctr">
              <a:buFontTx/>
              <a:buChar char="-"/>
            </a:pPr>
            <a:r>
              <a:rPr lang="pl-PL" dirty="0" smtClean="0"/>
              <a:t>operator</a:t>
            </a:r>
          </a:p>
          <a:p>
            <a:pPr algn="ctr">
              <a:buNone/>
            </a:pPr>
            <a:endParaRPr lang="pl-PL" dirty="0" smtClean="0"/>
          </a:p>
          <a:p>
            <a:pPr algn="ctr">
              <a:buNone/>
            </a:pPr>
            <a:r>
              <a:rPr lang="pl-PL" dirty="0" err="1" smtClean="0"/>
              <a:t>Problems</a:t>
            </a:r>
            <a:r>
              <a:rPr lang="pl-PL" dirty="0" smtClean="0"/>
              <a:t> </a:t>
            </a:r>
            <a:r>
              <a:rPr lang="pl-PL" dirty="0" err="1" smtClean="0"/>
              <a:t>with</a:t>
            </a:r>
            <a:r>
              <a:rPr lang="pl-PL" dirty="0" smtClean="0"/>
              <a:t> a </a:t>
            </a:r>
            <a:r>
              <a:rPr lang="pl-PL" dirty="0" err="1" smtClean="0"/>
              <a:t>proper</a:t>
            </a:r>
            <a:r>
              <a:rPr lang="pl-PL" dirty="0" smtClean="0"/>
              <a:t> </a:t>
            </a:r>
            <a:r>
              <a:rPr lang="pl-PL" dirty="0" err="1" smtClean="0"/>
              <a:t>translation</a:t>
            </a:r>
            <a:r>
              <a:rPr lang="pl-PL" dirty="0" smtClean="0"/>
              <a:t> of IPPC </a:t>
            </a:r>
            <a:r>
              <a:rPr lang="pl-PL" dirty="0" err="1" smtClean="0"/>
              <a:t>Directive</a:t>
            </a:r>
            <a:endParaRPr lang="pl-PL" dirty="0" smtClean="0"/>
          </a:p>
          <a:p>
            <a:pPr>
              <a:buFontTx/>
              <a:buChar char="-"/>
            </a:pPr>
            <a:endParaRPr lang="pl-PL" dirty="0" smtClean="0"/>
          </a:p>
          <a:p>
            <a:pPr>
              <a:buFontTx/>
              <a:buChar char="-"/>
            </a:pPr>
            <a:endParaRPr lang="pl-PL" dirty="0" smtClean="0"/>
          </a:p>
          <a:p>
            <a:pPr>
              <a:buFontTx/>
              <a:buChar char="-"/>
            </a:pPr>
            <a:endParaRPr lang="pl-PL" dirty="0"/>
          </a:p>
        </p:txBody>
      </p:sp>
      <p:cxnSp>
        <p:nvCxnSpPr>
          <p:cNvPr id="5" name="Łącznik prosty ze strzałką 4"/>
          <p:cNvCxnSpPr/>
          <p:nvPr/>
        </p:nvCxnSpPr>
        <p:spPr>
          <a:xfrm rot="5400000">
            <a:off x="4322761" y="3678239"/>
            <a:ext cx="64294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Poland</a:t>
            </a:r>
            <a:endParaRPr lang="pl-PL" dirty="0"/>
          </a:p>
        </p:txBody>
      </p:sp>
      <p:sp>
        <p:nvSpPr>
          <p:cNvPr id="3" name="Symbol zastępczy zawartości 2"/>
          <p:cNvSpPr>
            <a:spLocks noGrp="1"/>
          </p:cNvSpPr>
          <p:nvPr>
            <p:ph idx="1"/>
          </p:nvPr>
        </p:nvSpPr>
        <p:spPr/>
        <p:txBody>
          <a:bodyPr>
            <a:normAutofit lnSpcReduction="10000"/>
          </a:bodyPr>
          <a:lstStyle/>
          <a:p>
            <a:r>
              <a:rPr lang="pl-PL" dirty="0" err="1" smtClean="0"/>
              <a:t>Understanding</a:t>
            </a:r>
            <a:r>
              <a:rPr lang="pl-PL" dirty="0" smtClean="0"/>
              <a:t> of BAT, </a:t>
            </a:r>
            <a:r>
              <a:rPr lang="pl-PL" dirty="0" err="1" smtClean="0"/>
              <a:t>e.g</a:t>
            </a:r>
            <a:r>
              <a:rPr lang="pl-PL" dirty="0" smtClean="0"/>
              <a:t>.</a:t>
            </a:r>
          </a:p>
          <a:p>
            <a:pPr>
              <a:buFontTx/>
              <a:buChar char="-"/>
            </a:pPr>
            <a:r>
              <a:rPr lang="pl-PL" dirty="0" err="1" smtClean="0"/>
              <a:t>It</a:t>
            </a:r>
            <a:r>
              <a:rPr lang="pl-PL" dirty="0" smtClean="0"/>
              <a:t> </a:t>
            </a:r>
            <a:r>
              <a:rPr lang="pl-PL" dirty="0" err="1" smtClean="0"/>
              <a:t>must</a:t>
            </a:r>
            <a:r>
              <a:rPr lang="pl-PL" dirty="0" smtClean="0"/>
              <a:t> be </a:t>
            </a:r>
            <a:r>
              <a:rPr lang="pl-PL" dirty="0" err="1" smtClean="0"/>
              <a:t>from</a:t>
            </a:r>
            <a:r>
              <a:rPr lang="pl-PL" dirty="0" smtClean="0"/>
              <a:t> </a:t>
            </a:r>
            <a:r>
              <a:rPr lang="pl-PL" dirty="0" err="1" smtClean="0"/>
              <a:t>BREF’s</a:t>
            </a:r>
            <a:endParaRPr lang="pl-PL" dirty="0" smtClean="0"/>
          </a:p>
          <a:p>
            <a:pPr>
              <a:buFontTx/>
              <a:buChar char="-"/>
            </a:pPr>
            <a:r>
              <a:rPr lang="pl-PL" dirty="0" err="1" smtClean="0"/>
              <a:t>Omitting</a:t>
            </a:r>
            <a:r>
              <a:rPr lang="pl-PL" dirty="0" smtClean="0"/>
              <a:t> </a:t>
            </a:r>
            <a:r>
              <a:rPr lang="pl-PL" dirty="0" err="1" smtClean="0"/>
              <a:t>it</a:t>
            </a:r>
            <a:r>
              <a:rPr lang="pl-PL" dirty="0" smtClean="0"/>
              <a:t> </a:t>
            </a:r>
            <a:r>
              <a:rPr lang="pl-PL" dirty="0" err="1" smtClean="0"/>
              <a:t>in</a:t>
            </a:r>
            <a:r>
              <a:rPr lang="pl-PL" dirty="0" smtClean="0"/>
              <a:t> </a:t>
            </a:r>
            <a:r>
              <a:rPr lang="pl-PL" dirty="0" err="1" smtClean="0"/>
              <a:t>the</a:t>
            </a:r>
            <a:r>
              <a:rPr lang="pl-PL" dirty="0" smtClean="0"/>
              <a:t> </a:t>
            </a:r>
            <a:r>
              <a:rPr lang="pl-PL" dirty="0" err="1" smtClean="0"/>
              <a:t>permits</a:t>
            </a:r>
            <a:endParaRPr lang="pl-PL" dirty="0" smtClean="0"/>
          </a:p>
          <a:p>
            <a:pPr>
              <a:buNone/>
            </a:pPr>
            <a:endParaRPr lang="pl-PL" dirty="0" smtClean="0"/>
          </a:p>
          <a:p>
            <a:pPr>
              <a:buNone/>
            </a:pPr>
            <a:r>
              <a:rPr lang="pl-PL" dirty="0" err="1" smtClean="0"/>
              <a:t>Non-compliance</a:t>
            </a:r>
            <a:r>
              <a:rPr lang="pl-PL" dirty="0" smtClean="0"/>
              <a:t> </a:t>
            </a:r>
            <a:r>
              <a:rPr lang="pl-PL" dirty="0" err="1" smtClean="0"/>
              <a:t>with</a:t>
            </a:r>
            <a:r>
              <a:rPr lang="pl-PL" dirty="0" smtClean="0"/>
              <a:t> </a:t>
            </a:r>
            <a:r>
              <a:rPr lang="pl-PL" dirty="0" err="1" smtClean="0"/>
              <a:t>the</a:t>
            </a:r>
            <a:r>
              <a:rPr lang="pl-PL" dirty="0" smtClean="0"/>
              <a:t> </a:t>
            </a:r>
            <a:r>
              <a:rPr lang="pl-PL" dirty="0" err="1" smtClean="0"/>
              <a:t>basic</a:t>
            </a:r>
            <a:r>
              <a:rPr lang="pl-PL" dirty="0" smtClean="0"/>
              <a:t> EU law </a:t>
            </a:r>
            <a:r>
              <a:rPr lang="pl-PL" dirty="0" err="1" smtClean="0"/>
              <a:t>in</a:t>
            </a:r>
            <a:r>
              <a:rPr lang="pl-PL" dirty="0" smtClean="0"/>
              <a:t> </a:t>
            </a:r>
            <a:r>
              <a:rPr lang="pl-PL" dirty="0" err="1" smtClean="0"/>
              <a:t>case</a:t>
            </a:r>
            <a:r>
              <a:rPr lang="pl-PL" dirty="0" smtClean="0"/>
              <a:t> of </a:t>
            </a:r>
            <a:r>
              <a:rPr lang="pl-PL" dirty="0" err="1" smtClean="0"/>
              <a:t>some</a:t>
            </a:r>
            <a:r>
              <a:rPr lang="pl-PL" dirty="0" smtClean="0"/>
              <a:t> IPPC </a:t>
            </a:r>
            <a:r>
              <a:rPr lang="pl-PL" dirty="0" err="1" smtClean="0"/>
              <a:t>installations</a:t>
            </a:r>
            <a:r>
              <a:rPr lang="pl-PL" dirty="0" smtClean="0"/>
              <a:t> (</a:t>
            </a:r>
            <a:r>
              <a:rPr lang="pl-PL" dirty="0" err="1" smtClean="0"/>
              <a:t>e.g</a:t>
            </a:r>
            <a:r>
              <a:rPr lang="pl-PL" dirty="0" smtClean="0"/>
              <a:t>. </a:t>
            </a:r>
            <a:r>
              <a:rPr lang="pl-PL" dirty="0" err="1" smtClean="0"/>
              <a:t>landfills</a:t>
            </a:r>
            <a:r>
              <a:rPr lang="pl-PL" dirty="0" smtClean="0"/>
              <a:t>), </a:t>
            </a:r>
            <a:r>
              <a:rPr lang="pl-PL" dirty="0" err="1" smtClean="0"/>
              <a:t>e.g</a:t>
            </a:r>
            <a:r>
              <a:rPr lang="pl-PL" dirty="0" smtClean="0"/>
              <a:t>.:</a:t>
            </a:r>
          </a:p>
          <a:p>
            <a:pPr>
              <a:buFontTx/>
              <a:buChar char="-"/>
            </a:pPr>
            <a:r>
              <a:rPr lang="pl-PL" dirty="0" smtClean="0"/>
              <a:t>Lack of </a:t>
            </a:r>
            <a:r>
              <a:rPr lang="pl-PL" dirty="0" err="1" smtClean="0"/>
              <a:t>geomembraine</a:t>
            </a:r>
            <a:endParaRPr lang="pl-PL" dirty="0" smtClean="0"/>
          </a:p>
          <a:p>
            <a:pPr>
              <a:buFontTx/>
              <a:buChar char="-"/>
            </a:pPr>
            <a:r>
              <a:rPr lang="pl-PL" dirty="0" smtClean="0"/>
              <a:t>Lack of </a:t>
            </a:r>
            <a:r>
              <a:rPr lang="pl-PL" dirty="0" err="1" smtClean="0"/>
              <a:t>landfill</a:t>
            </a:r>
            <a:r>
              <a:rPr lang="pl-PL" dirty="0" smtClean="0"/>
              <a:t> gas </a:t>
            </a:r>
            <a:r>
              <a:rPr lang="pl-PL" dirty="0" err="1" smtClean="0"/>
              <a:t>installation</a:t>
            </a:r>
            <a:endParaRPr lang="pl-PL"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Poland</a:t>
            </a:r>
            <a:endParaRPr lang="pl-PL" dirty="0"/>
          </a:p>
        </p:txBody>
      </p:sp>
      <p:sp>
        <p:nvSpPr>
          <p:cNvPr id="3" name="Symbol zastępczy zawartości 2"/>
          <p:cNvSpPr>
            <a:spLocks noGrp="1"/>
          </p:cNvSpPr>
          <p:nvPr>
            <p:ph idx="1"/>
          </p:nvPr>
        </p:nvSpPr>
        <p:spPr/>
        <p:txBody>
          <a:bodyPr/>
          <a:lstStyle/>
          <a:p>
            <a:r>
              <a:rPr lang="pl-PL" dirty="0" smtClean="0"/>
              <a:t>Lack of </a:t>
            </a:r>
            <a:r>
              <a:rPr lang="pl-PL" dirty="0" err="1" smtClean="0"/>
              <a:t>experience</a:t>
            </a:r>
            <a:r>
              <a:rPr lang="pl-PL" dirty="0" smtClean="0"/>
              <a:t> of </a:t>
            </a:r>
            <a:r>
              <a:rPr lang="pl-PL" dirty="0" err="1" smtClean="0"/>
              <a:t>competent</a:t>
            </a:r>
            <a:r>
              <a:rPr lang="pl-PL" dirty="0" smtClean="0"/>
              <a:t> </a:t>
            </a:r>
            <a:r>
              <a:rPr lang="pl-PL" dirty="0" err="1" smtClean="0"/>
              <a:t>authorities</a:t>
            </a:r>
            <a:r>
              <a:rPr lang="pl-PL" dirty="0" smtClean="0"/>
              <a:t>, </a:t>
            </a:r>
            <a:r>
              <a:rPr lang="pl-PL" dirty="0" err="1" smtClean="0"/>
              <a:t>especially</a:t>
            </a:r>
            <a:r>
              <a:rPr lang="pl-PL" dirty="0" smtClean="0"/>
              <a:t> </a:t>
            </a:r>
            <a:r>
              <a:rPr lang="pl-PL" dirty="0" err="1" smtClean="0"/>
              <a:t>in</a:t>
            </a:r>
            <a:r>
              <a:rPr lang="pl-PL" dirty="0" smtClean="0"/>
              <a:t> </a:t>
            </a:r>
            <a:r>
              <a:rPr lang="pl-PL" dirty="0" err="1" smtClean="0"/>
              <a:t>the</a:t>
            </a:r>
            <a:r>
              <a:rPr lang="pl-PL" dirty="0" smtClean="0"/>
              <a:t> </a:t>
            </a:r>
            <a:r>
              <a:rPr lang="pl-PL" dirty="0" err="1" smtClean="0"/>
              <a:t>beginning</a:t>
            </a:r>
            <a:endParaRPr lang="pl-PL" dirty="0" smtClean="0"/>
          </a:p>
          <a:p>
            <a:r>
              <a:rPr lang="pl-PL" dirty="0" err="1" smtClean="0"/>
              <a:t>Operators</a:t>
            </a:r>
            <a:r>
              <a:rPr lang="pl-PL" dirty="0" smtClean="0"/>
              <a:t> want to </a:t>
            </a:r>
            <a:r>
              <a:rPr lang="pl-PL" dirty="0" err="1" smtClean="0"/>
              <a:t>escape</a:t>
            </a:r>
            <a:r>
              <a:rPr lang="pl-PL" dirty="0" smtClean="0"/>
              <a:t> </a:t>
            </a:r>
            <a:r>
              <a:rPr lang="pl-PL" dirty="0" err="1" smtClean="0"/>
              <a:t>from</a:t>
            </a:r>
            <a:r>
              <a:rPr lang="pl-PL" dirty="0" smtClean="0"/>
              <a:t> IPPC, </a:t>
            </a:r>
            <a:r>
              <a:rPr lang="pl-PL" dirty="0" err="1" smtClean="0"/>
              <a:t>e.g</a:t>
            </a:r>
            <a:r>
              <a:rPr lang="pl-PL" dirty="0" smtClean="0"/>
              <a:t>.:</a:t>
            </a:r>
          </a:p>
          <a:p>
            <a:pPr>
              <a:buFontTx/>
              <a:buChar char="-"/>
            </a:pPr>
            <a:r>
              <a:rPr lang="pl-PL" dirty="0" smtClean="0"/>
              <a:t>By </a:t>
            </a:r>
            <a:r>
              <a:rPr lang="pl-PL" dirty="0" err="1" smtClean="0"/>
              <a:t>dividing</a:t>
            </a:r>
            <a:r>
              <a:rPr lang="pl-PL" dirty="0" smtClean="0"/>
              <a:t> </a:t>
            </a:r>
            <a:r>
              <a:rPr lang="pl-PL" dirty="0" err="1" smtClean="0"/>
              <a:t>installation</a:t>
            </a:r>
            <a:r>
              <a:rPr lang="pl-PL" dirty="0" smtClean="0"/>
              <a:t> so as to </a:t>
            </a:r>
            <a:r>
              <a:rPr lang="pl-PL" dirty="0" err="1" smtClean="0"/>
              <a:t>have</a:t>
            </a:r>
            <a:r>
              <a:rPr lang="pl-PL" dirty="0" smtClean="0"/>
              <a:t> </a:t>
            </a:r>
            <a:r>
              <a:rPr lang="pl-PL" dirty="0" err="1" smtClean="0"/>
              <a:t>two</a:t>
            </a:r>
            <a:r>
              <a:rPr lang="pl-PL" dirty="0" smtClean="0"/>
              <a:t> </a:t>
            </a:r>
            <a:r>
              <a:rPr lang="pl-PL" dirty="0" err="1" smtClean="0"/>
              <a:t>smaller</a:t>
            </a:r>
            <a:r>
              <a:rPr lang="pl-PL" dirty="0" smtClean="0"/>
              <a:t> </a:t>
            </a:r>
            <a:r>
              <a:rPr lang="pl-PL" dirty="0" err="1" smtClean="0"/>
              <a:t>installations</a:t>
            </a:r>
            <a:r>
              <a:rPr lang="pl-PL" dirty="0" smtClean="0"/>
              <a:t>, not </a:t>
            </a:r>
            <a:r>
              <a:rPr lang="pl-PL" dirty="0" err="1" smtClean="0"/>
              <a:t>covered</a:t>
            </a:r>
            <a:r>
              <a:rPr lang="pl-PL" dirty="0" smtClean="0"/>
              <a:t> by IPPC </a:t>
            </a:r>
            <a:r>
              <a:rPr lang="pl-PL" dirty="0" err="1" smtClean="0"/>
              <a:t>Directive</a:t>
            </a:r>
            <a:endParaRPr lang="pl-PL" dirty="0" smtClean="0"/>
          </a:p>
          <a:p>
            <a:pPr>
              <a:buFontTx/>
              <a:buChar char="-"/>
            </a:pPr>
            <a:r>
              <a:rPr lang="pl-PL" dirty="0" smtClean="0"/>
              <a:t>By not </a:t>
            </a:r>
            <a:r>
              <a:rPr lang="pl-PL" dirty="0" err="1" smtClean="0"/>
              <a:t>understanding</a:t>
            </a:r>
            <a:r>
              <a:rPr lang="pl-PL" dirty="0" smtClean="0"/>
              <a:t> </a:t>
            </a:r>
            <a:r>
              <a:rPr lang="pl-PL" dirty="0" err="1" smtClean="0"/>
              <a:t>production</a:t>
            </a:r>
            <a:r>
              <a:rPr lang="pl-PL" dirty="0" smtClean="0"/>
              <a:t> </a:t>
            </a:r>
            <a:r>
              <a:rPr lang="pl-PL" dirty="0" err="1" smtClean="0"/>
              <a:t>capacity</a:t>
            </a:r>
            <a:endParaRPr lang="pl-PL" dirty="0" smtClean="0"/>
          </a:p>
          <a:p>
            <a:pPr>
              <a:buFontTx/>
              <a:buChar char="-"/>
            </a:pPr>
            <a:r>
              <a:rPr lang="pl-PL" dirty="0" smtClean="0"/>
              <a:t>By </a:t>
            </a:r>
            <a:r>
              <a:rPr lang="pl-PL" dirty="0" err="1" smtClean="0"/>
              <a:t>lowering</a:t>
            </a:r>
            <a:r>
              <a:rPr lang="pl-PL" dirty="0" smtClean="0"/>
              <a:t> </a:t>
            </a:r>
            <a:r>
              <a:rPr lang="pl-PL" dirty="0" err="1" smtClean="0"/>
              <a:t>production</a:t>
            </a:r>
            <a:r>
              <a:rPr lang="pl-PL" dirty="0" smtClean="0"/>
              <a:t> </a:t>
            </a:r>
            <a:r>
              <a:rPr lang="pl-PL" dirty="0" err="1" smtClean="0"/>
              <a:t>capacity</a:t>
            </a:r>
            <a:endParaRPr lang="pl-PL" dirty="0" smtClean="0"/>
          </a:p>
          <a:p>
            <a:endParaRPr lang="pl-PL"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Poland</a:t>
            </a:r>
            <a:endParaRPr lang="pl-PL" dirty="0"/>
          </a:p>
        </p:txBody>
      </p:sp>
      <p:sp>
        <p:nvSpPr>
          <p:cNvPr id="3" name="Symbol zastępczy zawartości 2"/>
          <p:cNvSpPr>
            <a:spLocks noGrp="1"/>
          </p:cNvSpPr>
          <p:nvPr>
            <p:ph idx="1"/>
          </p:nvPr>
        </p:nvSpPr>
        <p:spPr/>
        <p:txBody>
          <a:bodyPr>
            <a:normAutofit fontScale="92500" lnSpcReduction="10000"/>
          </a:bodyPr>
          <a:lstStyle/>
          <a:p>
            <a:r>
              <a:rPr lang="pl-PL" dirty="0" smtClean="0"/>
              <a:t>Lack of </a:t>
            </a:r>
            <a:r>
              <a:rPr lang="pl-PL" dirty="0" err="1" smtClean="0"/>
              <a:t>some</a:t>
            </a:r>
            <a:r>
              <a:rPr lang="pl-PL" dirty="0" smtClean="0"/>
              <a:t> IPPC </a:t>
            </a:r>
            <a:r>
              <a:rPr lang="pl-PL" dirty="0" err="1" smtClean="0"/>
              <a:t>requirements</a:t>
            </a:r>
            <a:r>
              <a:rPr lang="pl-PL" dirty="0" smtClean="0"/>
              <a:t> </a:t>
            </a:r>
            <a:r>
              <a:rPr lang="pl-PL" dirty="0" err="1" smtClean="0"/>
              <a:t>in</a:t>
            </a:r>
            <a:r>
              <a:rPr lang="pl-PL" dirty="0" smtClean="0"/>
              <a:t> </a:t>
            </a:r>
            <a:r>
              <a:rPr lang="pl-PL" dirty="0" err="1" smtClean="0"/>
              <a:t>the</a:t>
            </a:r>
            <a:r>
              <a:rPr lang="pl-PL" dirty="0" smtClean="0"/>
              <a:t> </a:t>
            </a:r>
            <a:r>
              <a:rPr lang="pl-PL" dirty="0" err="1" smtClean="0"/>
              <a:t>permits</a:t>
            </a:r>
            <a:r>
              <a:rPr lang="pl-PL" dirty="0" smtClean="0"/>
              <a:t>, </a:t>
            </a:r>
            <a:r>
              <a:rPr lang="pl-PL" dirty="0" err="1" smtClean="0"/>
              <a:t>especially</a:t>
            </a:r>
            <a:r>
              <a:rPr lang="pl-PL" dirty="0" smtClean="0"/>
              <a:t> </a:t>
            </a:r>
            <a:r>
              <a:rPr lang="pl-PL" dirty="0" err="1" smtClean="0"/>
              <a:t>in</a:t>
            </a:r>
            <a:r>
              <a:rPr lang="pl-PL" dirty="0" smtClean="0"/>
              <a:t> </a:t>
            </a:r>
            <a:r>
              <a:rPr lang="pl-PL" dirty="0" err="1" smtClean="0"/>
              <a:t>the</a:t>
            </a:r>
            <a:r>
              <a:rPr lang="pl-PL" dirty="0" smtClean="0"/>
              <a:t> </a:t>
            </a:r>
            <a:r>
              <a:rPr lang="pl-PL" dirty="0" err="1" smtClean="0"/>
              <a:t>beginning</a:t>
            </a:r>
            <a:r>
              <a:rPr lang="pl-PL" dirty="0" smtClean="0"/>
              <a:t>, </a:t>
            </a:r>
            <a:r>
              <a:rPr lang="pl-PL" dirty="0" err="1" smtClean="0"/>
              <a:t>e.g</a:t>
            </a:r>
            <a:r>
              <a:rPr lang="pl-PL" dirty="0" smtClean="0"/>
              <a:t>.:</a:t>
            </a:r>
          </a:p>
          <a:p>
            <a:pPr>
              <a:buFontTx/>
              <a:buChar char="-"/>
            </a:pPr>
            <a:r>
              <a:rPr lang="pl-PL" dirty="0" err="1" smtClean="0"/>
              <a:t>Efficient</a:t>
            </a:r>
            <a:r>
              <a:rPr lang="pl-PL" dirty="0" smtClean="0"/>
              <a:t> </a:t>
            </a:r>
            <a:r>
              <a:rPr lang="pl-PL" dirty="0" err="1" smtClean="0"/>
              <a:t>use</a:t>
            </a:r>
            <a:r>
              <a:rPr lang="pl-PL" dirty="0" smtClean="0"/>
              <a:t> of energy,</a:t>
            </a:r>
          </a:p>
          <a:p>
            <a:pPr>
              <a:buFontTx/>
              <a:buChar char="-"/>
            </a:pPr>
            <a:r>
              <a:rPr lang="pl-PL" dirty="0" err="1" smtClean="0"/>
              <a:t>Aspects</a:t>
            </a:r>
            <a:r>
              <a:rPr lang="pl-PL" dirty="0" smtClean="0"/>
              <a:t> of </a:t>
            </a:r>
            <a:r>
              <a:rPr lang="pl-PL" dirty="0" err="1" smtClean="0"/>
              <a:t>serious</a:t>
            </a:r>
            <a:r>
              <a:rPr lang="pl-PL" dirty="0" smtClean="0"/>
              <a:t> </a:t>
            </a:r>
            <a:r>
              <a:rPr lang="pl-PL" dirty="0" err="1" smtClean="0"/>
              <a:t>disaster</a:t>
            </a:r>
            <a:r>
              <a:rPr lang="pl-PL" dirty="0" smtClean="0"/>
              <a:t>, etc.</a:t>
            </a:r>
          </a:p>
          <a:p>
            <a:pPr>
              <a:buNone/>
            </a:pPr>
            <a:endParaRPr lang="pl-PL" dirty="0" smtClean="0"/>
          </a:p>
          <a:p>
            <a:r>
              <a:rPr lang="pl-PL" dirty="0" smtClean="0"/>
              <a:t>Difficulties </a:t>
            </a:r>
            <a:r>
              <a:rPr lang="pl-PL" dirty="0" err="1" smtClean="0"/>
              <a:t>with</a:t>
            </a:r>
            <a:r>
              <a:rPr lang="pl-PL" dirty="0" smtClean="0"/>
              <a:t> </a:t>
            </a:r>
            <a:r>
              <a:rPr lang="pl-PL" dirty="0" err="1" smtClean="0"/>
              <a:t>identyfing</a:t>
            </a:r>
            <a:r>
              <a:rPr lang="pl-PL" dirty="0" smtClean="0"/>
              <a:t> IPPC </a:t>
            </a:r>
            <a:r>
              <a:rPr lang="pl-PL" dirty="0" err="1" smtClean="0"/>
              <a:t>installation</a:t>
            </a:r>
            <a:r>
              <a:rPr lang="pl-PL" dirty="0" smtClean="0"/>
              <a:t>:</a:t>
            </a:r>
          </a:p>
          <a:p>
            <a:pPr>
              <a:buFontTx/>
              <a:buChar char="-"/>
            </a:pPr>
            <a:r>
              <a:rPr lang="pl-PL" dirty="0" err="1" smtClean="0"/>
              <a:t>Flow</a:t>
            </a:r>
            <a:r>
              <a:rPr lang="pl-PL" dirty="0" smtClean="0"/>
              <a:t> of </a:t>
            </a:r>
            <a:r>
              <a:rPr lang="pl-PL" dirty="0" err="1" smtClean="0"/>
              <a:t>information</a:t>
            </a:r>
            <a:r>
              <a:rPr lang="pl-PL" dirty="0" smtClean="0"/>
              <a:t> </a:t>
            </a:r>
            <a:r>
              <a:rPr lang="pl-PL" dirty="0" err="1" smtClean="0"/>
              <a:t>between</a:t>
            </a:r>
            <a:r>
              <a:rPr lang="pl-PL" dirty="0" smtClean="0"/>
              <a:t> </a:t>
            </a:r>
            <a:r>
              <a:rPr lang="pl-PL" dirty="0" err="1" smtClean="0"/>
              <a:t>authorities</a:t>
            </a:r>
            <a:endParaRPr lang="pl-PL" dirty="0" smtClean="0"/>
          </a:p>
          <a:p>
            <a:pPr>
              <a:buFontTx/>
              <a:buChar char="-"/>
            </a:pPr>
            <a:r>
              <a:rPr lang="pl-PL" dirty="0" err="1" smtClean="0"/>
              <a:t>Who</a:t>
            </a:r>
            <a:r>
              <a:rPr lang="pl-PL" dirty="0" smtClean="0"/>
              <a:t> </a:t>
            </a:r>
            <a:r>
              <a:rPr lang="pl-PL" dirty="0" err="1" smtClean="0"/>
              <a:t>should</a:t>
            </a:r>
            <a:r>
              <a:rPr lang="pl-PL" dirty="0" smtClean="0"/>
              <a:t> </a:t>
            </a:r>
            <a:r>
              <a:rPr lang="pl-PL" dirty="0" err="1" smtClean="0"/>
              <a:t>identify</a:t>
            </a:r>
            <a:r>
              <a:rPr lang="pl-PL" dirty="0" smtClean="0"/>
              <a:t> </a:t>
            </a:r>
            <a:r>
              <a:rPr lang="pl-PL" dirty="0" err="1" smtClean="0"/>
              <a:t>them</a:t>
            </a:r>
            <a:r>
              <a:rPr lang="pl-PL" dirty="0" smtClean="0"/>
              <a:t>?</a:t>
            </a:r>
          </a:p>
          <a:p>
            <a:pPr>
              <a:buFontTx/>
              <a:buChar char="-"/>
            </a:pPr>
            <a:r>
              <a:rPr lang="pl-PL" dirty="0" err="1" smtClean="0"/>
              <a:t>There</a:t>
            </a:r>
            <a:r>
              <a:rPr lang="pl-PL" dirty="0" smtClean="0"/>
              <a:t> </a:t>
            </a:r>
            <a:r>
              <a:rPr lang="pl-PL" dirty="0" err="1" smtClean="0"/>
              <a:t>are</a:t>
            </a:r>
            <a:r>
              <a:rPr lang="pl-PL" dirty="0" smtClean="0"/>
              <a:t> </a:t>
            </a:r>
            <a:r>
              <a:rPr lang="pl-PL" dirty="0" err="1" smtClean="0"/>
              <a:t>still</a:t>
            </a:r>
            <a:r>
              <a:rPr lang="pl-PL" dirty="0" smtClean="0"/>
              <a:t> </a:t>
            </a:r>
            <a:r>
              <a:rPr lang="pl-PL" dirty="0" err="1" smtClean="0"/>
              <a:t>new</a:t>
            </a:r>
            <a:r>
              <a:rPr lang="pl-PL" dirty="0" smtClean="0"/>
              <a:t> </a:t>
            </a:r>
            <a:r>
              <a:rPr lang="pl-PL" dirty="0" err="1" smtClean="0"/>
              <a:t>appearances</a:t>
            </a:r>
            <a:r>
              <a:rPr lang="pl-PL" dirty="0" smtClean="0"/>
              <a:t>, </a:t>
            </a:r>
            <a:r>
              <a:rPr lang="pl-PL" dirty="0" err="1" smtClean="0"/>
              <a:t>especially</a:t>
            </a:r>
            <a:r>
              <a:rPr lang="pl-PL" dirty="0" smtClean="0"/>
              <a:t> </a:t>
            </a:r>
            <a:r>
              <a:rPr lang="pl-PL" dirty="0" err="1" smtClean="0"/>
              <a:t>farms</a:t>
            </a:r>
            <a:endParaRPr lang="pl-PL" dirty="0" smtClean="0"/>
          </a:p>
          <a:p>
            <a:pPr>
              <a:buFontTx/>
              <a:buChar char="-"/>
            </a:pPr>
            <a:endParaRPr lang="pl-PL" dirty="0" smtClean="0"/>
          </a:p>
          <a:p>
            <a:pPr>
              <a:buNone/>
            </a:pPr>
            <a:endParaRPr lang="pl-P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71472" y="2714620"/>
            <a:ext cx="8229600" cy="1143000"/>
          </a:xfrm>
        </p:spPr>
        <p:txBody>
          <a:bodyPr>
            <a:normAutofit fontScale="90000"/>
          </a:bodyPr>
          <a:lstStyle/>
          <a:p>
            <a:r>
              <a:rPr lang="pl-PL" dirty="0" err="1" smtClean="0"/>
              <a:t>Main</a:t>
            </a:r>
            <a:r>
              <a:rPr lang="pl-PL" dirty="0" smtClean="0"/>
              <a:t> </a:t>
            </a:r>
            <a:r>
              <a:rPr lang="pl-PL" dirty="0" err="1" smtClean="0"/>
              <a:t>problems</a:t>
            </a:r>
            <a:r>
              <a:rPr lang="pl-PL" dirty="0" smtClean="0"/>
              <a:t> of IPPC </a:t>
            </a:r>
            <a:r>
              <a:rPr lang="pl-PL" dirty="0" err="1" smtClean="0"/>
              <a:t>in</a:t>
            </a:r>
            <a:r>
              <a:rPr lang="pl-PL" dirty="0" smtClean="0"/>
              <a:t> </a:t>
            </a:r>
            <a:r>
              <a:rPr lang="pl-PL" dirty="0" smtClean="0"/>
              <a:t>Poland – </a:t>
            </a:r>
            <a:r>
              <a:rPr lang="pl-PL" dirty="0" err="1" smtClean="0"/>
              <a:t>Ministry’s</a:t>
            </a:r>
            <a:r>
              <a:rPr lang="pl-PL" dirty="0" smtClean="0"/>
              <a:t> </a:t>
            </a:r>
            <a:r>
              <a:rPr lang="pl-PL" dirty="0" err="1" smtClean="0"/>
              <a:t>perspective</a:t>
            </a:r>
            <a:endParaRPr lang="pl-P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411163" y="287338"/>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2051" name="Rectangle 3"/>
          <p:cNvSpPr>
            <a:spLocks noGrp="1" noChangeArrowheads="1"/>
          </p:cNvSpPr>
          <p:nvPr>
            <p:ph type="title"/>
          </p:nvPr>
        </p:nvSpPr>
        <p:spPr>
          <a:xfrm>
            <a:off x="741363" y="303213"/>
            <a:ext cx="7772400" cy="409575"/>
          </a:xfrm>
        </p:spPr>
        <p:txBody>
          <a:bodyPr>
            <a:normAutofit fontScale="90000"/>
          </a:bodyPr>
          <a:lstStyle/>
          <a:p>
            <a:pPr eaLnBrk="1" hangingPunct="1"/>
            <a:r>
              <a:rPr lang="pl-PL" sz="3200" dirty="0" err="1" smtClean="0">
                <a:solidFill>
                  <a:srgbClr val="349E34"/>
                </a:solidFill>
                <a:latin typeface="Calibri" pitchFamily="34" charset="0"/>
                <a:ea typeface="Calibri" pitchFamily="34" charset="0"/>
                <a:cs typeface="Calibri" pitchFamily="34" charset="0"/>
              </a:rPr>
              <a:t>The</a:t>
            </a:r>
            <a:r>
              <a:rPr lang="pl-PL" sz="3200" dirty="0" smtClean="0">
                <a:solidFill>
                  <a:srgbClr val="349E34"/>
                </a:solidFill>
                <a:latin typeface="Calibri" pitchFamily="34" charset="0"/>
                <a:ea typeface="Calibri" pitchFamily="34" charset="0"/>
                <a:cs typeface="Calibri" pitchFamily="34" charset="0"/>
              </a:rPr>
              <a:t> </a:t>
            </a:r>
            <a:r>
              <a:rPr lang="pl-PL" sz="3200" dirty="0" err="1" smtClean="0">
                <a:solidFill>
                  <a:srgbClr val="349E34"/>
                </a:solidFill>
                <a:latin typeface="Calibri" pitchFamily="34" charset="0"/>
                <a:ea typeface="Calibri" pitchFamily="34" charset="0"/>
                <a:cs typeface="Calibri" pitchFamily="34" charset="0"/>
              </a:rPr>
              <a:t>basic</a:t>
            </a:r>
            <a:r>
              <a:rPr lang="pl-PL" sz="3200" dirty="0" smtClean="0">
                <a:solidFill>
                  <a:srgbClr val="349E34"/>
                </a:solidFill>
                <a:latin typeface="Calibri" pitchFamily="34" charset="0"/>
                <a:ea typeface="Calibri" pitchFamily="34" charset="0"/>
                <a:cs typeface="Calibri" pitchFamily="34" charset="0"/>
              </a:rPr>
              <a:t> </a:t>
            </a:r>
            <a:r>
              <a:rPr lang="pl-PL" sz="3200" dirty="0" err="1" smtClean="0">
                <a:solidFill>
                  <a:srgbClr val="349E34"/>
                </a:solidFill>
                <a:latin typeface="Calibri" pitchFamily="34" charset="0"/>
                <a:ea typeface="Calibri" pitchFamily="34" charset="0"/>
                <a:cs typeface="Calibri" pitchFamily="34" charset="0"/>
              </a:rPr>
              <a:t>steps</a:t>
            </a:r>
            <a:r>
              <a:rPr lang="pl-PL" sz="3200" dirty="0" smtClean="0">
                <a:solidFill>
                  <a:srgbClr val="349E34"/>
                </a:solidFill>
                <a:latin typeface="Calibri" pitchFamily="34" charset="0"/>
                <a:ea typeface="Calibri" pitchFamily="34" charset="0"/>
                <a:cs typeface="Calibri" pitchFamily="34" charset="0"/>
              </a:rPr>
              <a:t> of </a:t>
            </a:r>
            <a:r>
              <a:rPr lang="pl-PL" sz="3200" dirty="0" err="1" smtClean="0">
                <a:solidFill>
                  <a:srgbClr val="349E34"/>
                </a:solidFill>
                <a:latin typeface="Calibri" pitchFamily="34" charset="0"/>
                <a:ea typeface="Calibri" pitchFamily="34" charset="0"/>
                <a:cs typeface="Calibri" pitchFamily="34" charset="0"/>
              </a:rPr>
              <a:t>the</a:t>
            </a:r>
            <a:r>
              <a:rPr lang="pl-PL" sz="3200" dirty="0" smtClean="0">
                <a:solidFill>
                  <a:srgbClr val="349E34"/>
                </a:solidFill>
                <a:latin typeface="Calibri" pitchFamily="34" charset="0"/>
                <a:ea typeface="Calibri" pitchFamily="34" charset="0"/>
                <a:cs typeface="Calibri" pitchFamily="34" charset="0"/>
              </a:rPr>
              <a:t> IPPC </a:t>
            </a:r>
            <a:r>
              <a:rPr lang="pl-PL" sz="3200" dirty="0" err="1" smtClean="0">
                <a:solidFill>
                  <a:srgbClr val="349E34"/>
                </a:solidFill>
                <a:latin typeface="Calibri" pitchFamily="34" charset="0"/>
                <a:ea typeface="Calibri" pitchFamily="34" charset="0"/>
                <a:cs typeface="Calibri" pitchFamily="34" charset="0"/>
              </a:rPr>
              <a:t>procedure</a:t>
            </a:r>
            <a:endParaRPr lang="en-GB" sz="3200" dirty="0" smtClean="0">
              <a:solidFill>
                <a:srgbClr val="349E34"/>
              </a:solidFill>
              <a:latin typeface="Calibri" pitchFamily="34" charset="0"/>
              <a:ea typeface="Calibri" pitchFamily="34" charset="0"/>
              <a:cs typeface="Calibri" pitchFamily="34" charset="0"/>
            </a:endParaRPr>
          </a:p>
        </p:txBody>
      </p:sp>
      <p:sp>
        <p:nvSpPr>
          <p:cNvPr id="2052" name="Prostokąt 31"/>
          <p:cNvSpPr>
            <a:spLocks noChangeArrowheads="1"/>
          </p:cNvSpPr>
          <p:nvPr/>
        </p:nvSpPr>
        <p:spPr bwMode="auto">
          <a:xfrm>
            <a:off x="2816225" y="1849438"/>
            <a:ext cx="3421063" cy="246062"/>
          </a:xfrm>
          <a:prstGeom prst="rect">
            <a:avLst/>
          </a:prstGeom>
          <a:noFill/>
          <a:ln w="9525">
            <a:noFill/>
            <a:miter lim="800000"/>
            <a:headEnd/>
            <a:tailEnd/>
          </a:ln>
        </p:spPr>
        <p:txBody>
          <a:bodyPr wrap="none">
            <a:spAutoFit/>
          </a:bodyPr>
          <a:lstStyle/>
          <a:p>
            <a:pPr algn="ctr"/>
            <a:r>
              <a:rPr lang="pl-PL" b="0">
                <a:solidFill>
                  <a:schemeClr val="tx1"/>
                </a:solidFill>
                <a:latin typeface="Arial" pitchFamily="34" charset="0"/>
              </a:rPr>
              <a:t>Identyfikacja aspektów środowiskowych i wymogów BAT </a:t>
            </a:r>
            <a:endParaRPr lang="en-GB" b="0">
              <a:solidFill>
                <a:schemeClr val="tx1"/>
              </a:solidFill>
              <a:latin typeface="Arial" pitchFamily="34" charset="0"/>
            </a:endParaRPr>
          </a:p>
        </p:txBody>
      </p:sp>
      <p:sp>
        <p:nvSpPr>
          <p:cNvPr id="2053" name="Text Box 2"/>
          <p:cNvSpPr txBox="1">
            <a:spLocks noChangeArrowheads="1"/>
          </p:cNvSpPr>
          <p:nvPr/>
        </p:nvSpPr>
        <p:spPr bwMode="auto">
          <a:xfrm>
            <a:off x="2589213" y="2620963"/>
            <a:ext cx="3692525" cy="369887"/>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Preparing of an application </a:t>
            </a:r>
            <a:endParaRPr lang="en-GB" sz="1800" b="0">
              <a:solidFill>
                <a:schemeClr val="tx1"/>
              </a:solidFill>
              <a:latin typeface="Arial" pitchFamily="34" charset="0"/>
            </a:endParaRPr>
          </a:p>
        </p:txBody>
      </p:sp>
      <p:sp>
        <p:nvSpPr>
          <p:cNvPr id="2054" name="Text Box 3"/>
          <p:cNvSpPr txBox="1">
            <a:spLocks noChangeArrowheads="1"/>
          </p:cNvSpPr>
          <p:nvPr/>
        </p:nvSpPr>
        <p:spPr bwMode="auto">
          <a:xfrm>
            <a:off x="2589213" y="3152775"/>
            <a:ext cx="3692525" cy="369888"/>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Submission of an application</a:t>
            </a:r>
            <a:endParaRPr lang="en-GB" sz="1800" b="0">
              <a:solidFill>
                <a:schemeClr val="tx1"/>
              </a:solidFill>
              <a:latin typeface="Arial" pitchFamily="34" charset="0"/>
            </a:endParaRPr>
          </a:p>
        </p:txBody>
      </p:sp>
      <p:sp>
        <p:nvSpPr>
          <p:cNvPr id="2055" name="Text Box 9"/>
          <p:cNvSpPr txBox="1">
            <a:spLocks noChangeArrowheads="1"/>
          </p:cNvSpPr>
          <p:nvPr/>
        </p:nvSpPr>
        <p:spPr bwMode="auto">
          <a:xfrm>
            <a:off x="846138" y="3665538"/>
            <a:ext cx="6858000" cy="369887"/>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Public participation proceeding</a:t>
            </a:r>
            <a:endParaRPr lang="en-GB" sz="1800" b="0">
              <a:solidFill>
                <a:schemeClr val="tx1"/>
              </a:solidFill>
              <a:latin typeface="Arial" pitchFamily="34" charset="0"/>
            </a:endParaRPr>
          </a:p>
        </p:txBody>
      </p:sp>
      <p:sp>
        <p:nvSpPr>
          <p:cNvPr id="2056" name="Text Box 4"/>
          <p:cNvSpPr txBox="1">
            <a:spLocks noChangeArrowheads="1"/>
          </p:cNvSpPr>
          <p:nvPr/>
        </p:nvSpPr>
        <p:spPr bwMode="auto">
          <a:xfrm>
            <a:off x="2603500" y="4195763"/>
            <a:ext cx="3692525" cy="646112"/>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Application assesment/ verification of BAT requirements</a:t>
            </a:r>
            <a:endParaRPr lang="en-GB" sz="1800" b="0">
              <a:solidFill>
                <a:schemeClr val="tx1"/>
              </a:solidFill>
              <a:latin typeface="Arial" pitchFamily="34" charset="0"/>
            </a:endParaRPr>
          </a:p>
        </p:txBody>
      </p:sp>
      <p:sp>
        <p:nvSpPr>
          <p:cNvPr id="2057" name="Text Box 5"/>
          <p:cNvSpPr txBox="1">
            <a:spLocks noChangeArrowheads="1"/>
          </p:cNvSpPr>
          <p:nvPr/>
        </p:nvSpPr>
        <p:spPr bwMode="auto">
          <a:xfrm>
            <a:off x="2603500" y="4945063"/>
            <a:ext cx="3692525" cy="376237"/>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Decision (permit)</a:t>
            </a:r>
          </a:p>
        </p:txBody>
      </p:sp>
      <p:sp>
        <p:nvSpPr>
          <p:cNvPr id="2058" name="Text Box 7"/>
          <p:cNvSpPr txBox="1">
            <a:spLocks noChangeArrowheads="1"/>
          </p:cNvSpPr>
          <p:nvPr/>
        </p:nvSpPr>
        <p:spPr bwMode="auto">
          <a:xfrm>
            <a:off x="2592388" y="5483225"/>
            <a:ext cx="3692525" cy="376238"/>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Appeals </a:t>
            </a:r>
            <a:endParaRPr lang="en-GB" sz="1800" b="0">
              <a:solidFill>
                <a:schemeClr val="tx1"/>
              </a:solidFill>
              <a:latin typeface="Arial" pitchFamily="34" charset="0"/>
            </a:endParaRPr>
          </a:p>
        </p:txBody>
      </p:sp>
      <p:sp>
        <p:nvSpPr>
          <p:cNvPr id="2059" name="Text Box 8"/>
          <p:cNvSpPr txBox="1">
            <a:spLocks noChangeArrowheads="1"/>
          </p:cNvSpPr>
          <p:nvPr/>
        </p:nvSpPr>
        <p:spPr bwMode="auto">
          <a:xfrm>
            <a:off x="833438" y="1922463"/>
            <a:ext cx="6988175" cy="369887"/>
          </a:xfrm>
          <a:prstGeom prst="rect">
            <a:avLst/>
          </a:prstGeom>
          <a:solidFill>
            <a:schemeClr val="bg1"/>
          </a:solidFill>
          <a:ln w="9525">
            <a:solidFill>
              <a:schemeClr val="tx1"/>
            </a:solidFill>
            <a:miter lim="800000"/>
            <a:headEnd/>
            <a:tailEnd/>
          </a:ln>
        </p:spPr>
        <p:txBody>
          <a:bodyPr>
            <a:spAutoFit/>
          </a:bodyPr>
          <a:lstStyle/>
          <a:p>
            <a:pPr algn="ctr"/>
            <a:r>
              <a:rPr lang="pl-PL" sz="1800" b="0">
                <a:solidFill>
                  <a:schemeClr val="tx1"/>
                </a:solidFill>
                <a:latin typeface="Arial" pitchFamily="34" charset="0"/>
              </a:rPr>
              <a:t>Identification of the environmental aspects and BAT requirements </a:t>
            </a:r>
            <a:endParaRPr lang="en-GB" sz="1800" b="0">
              <a:solidFill>
                <a:schemeClr val="tx1"/>
              </a:solidFill>
              <a:latin typeface="Arial"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411163" y="287338"/>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3075" name="Rectangle 3"/>
          <p:cNvSpPr>
            <a:spLocks noGrp="1" noChangeArrowheads="1"/>
          </p:cNvSpPr>
          <p:nvPr>
            <p:ph type="title"/>
          </p:nvPr>
        </p:nvSpPr>
        <p:spPr>
          <a:xfrm>
            <a:off x="741363" y="303213"/>
            <a:ext cx="7772400" cy="409575"/>
          </a:xfrm>
        </p:spPr>
        <p:txBody>
          <a:bodyPr>
            <a:normAutofit fontScale="90000"/>
          </a:bodyPr>
          <a:lstStyle/>
          <a:p>
            <a:pPr eaLnBrk="1" hangingPunct="1"/>
            <a:r>
              <a:rPr lang="pl-PL" sz="3200" smtClean="0">
                <a:latin typeface="Calibri" pitchFamily="34" charset="0"/>
                <a:ea typeface="Calibri" pitchFamily="34" charset="0"/>
                <a:cs typeface="Calibri" pitchFamily="34" charset="0"/>
              </a:rPr>
              <a:t>Preparing for the procedure (informal)</a:t>
            </a:r>
            <a:endParaRPr lang="en-GB" sz="3200" smtClean="0">
              <a:latin typeface="Calibri" pitchFamily="34" charset="0"/>
              <a:ea typeface="Calibri" pitchFamily="34" charset="0"/>
              <a:cs typeface="Calibri" pitchFamily="34" charset="0"/>
            </a:endParaRPr>
          </a:p>
        </p:txBody>
      </p:sp>
      <p:sp>
        <p:nvSpPr>
          <p:cNvPr id="1406980" name="Text Box 4"/>
          <p:cNvSpPr txBox="1">
            <a:spLocks noChangeArrowheads="1"/>
          </p:cNvSpPr>
          <p:nvPr/>
        </p:nvSpPr>
        <p:spPr bwMode="auto">
          <a:xfrm>
            <a:off x="114300" y="1527175"/>
            <a:ext cx="2971800" cy="4154488"/>
          </a:xfrm>
          <a:prstGeom prst="rect">
            <a:avLst/>
          </a:prstGeom>
          <a:solidFill>
            <a:srgbClr val="FFFFFF">
              <a:alpha val="50195"/>
            </a:srgbClr>
          </a:solidFill>
          <a:ln w="22225">
            <a:solidFill>
              <a:srgbClr val="008000"/>
            </a:solidFill>
            <a:prstDash val="dash"/>
            <a:miter lim="800000"/>
            <a:headEnd/>
            <a:tailEnd/>
          </a:ln>
        </p:spPr>
        <p:txBody>
          <a:bodyPr>
            <a:spAutoFit/>
          </a:bodyPr>
          <a:lstStyle/>
          <a:p>
            <a:pPr marL="457200" indent="-457200">
              <a:lnSpc>
                <a:spcPct val="110000"/>
              </a:lnSpc>
            </a:pPr>
            <a:r>
              <a:rPr lang="pl-PL" sz="1500" u="sng">
                <a:solidFill>
                  <a:schemeClr val="tx1"/>
                </a:solidFill>
                <a:latin typeface="Arial" pitchFamily="34" charset="0"/>
              </a:rPr>
              <a:t>Scope of consultations</a:t>
            </a:r>
          </a:p>
          <a:p>
            <a:pPr marL="457200" indent="-457200">
              <a:lnSpc>
                <a:spcPct val="110000"/>
              </a:lnSpc>
            </a:pPr>
            <a:endParaRPr lang="en-GB" sz="1500" u="sng">
              <a:solidFill>
                <a:schemeClr val="tx1"/>
              </a:solidFill>
              <a:latin typeface="Arial" pitchFamily="34" charset="0"/>
            </a:endParaRPr>
          </a:p>
          <a:p>
            <a:pPr marL="457200" indent="-457200">
              <a:lnSpc>
                <a:spcPct val="110000"/>
              </a:lnSpc>
            </a:pPr>
            <a:r>
              <a:rPr lang="pl-PL" sz="1500" b="0">
                <a:solidFill>
                  <a:schemeClr val="tx1"/>
                </a:solidFill>
                <a:latin typeface="Arial" pitchFamily="34" charset="0"/>
              </a:rPr>
              <a:t>  1.</a:t>
            </a:r>
          </a:p>
          <a:p>
            <a:pPr marL="457200" indent="-457200">
              <a:lnSpc>
                <a:spcPct val="110000"/>
              </a:lnSpc>
              <a:buFontTx/>
              <a:buAutoNum type="arabicPeriod"/>
            </a:pPr>
            <a:endParaRPr lang="pl-PL" sz="1500" b="0">
              <a:solidFill>
                <a:schemeClr val="tx1"/>
              </a:solidFill>
              <a:latin typeface="Arial" pitchFamily="34" charset="0"/>
            </a:endParaRPr>
          </a:p>
          <a:p>
            <a:pPr marL="457200" indent="-457200">
              <a:lnSpc>
                <a:spcPct val="110000"/>
              </a:lnSpc>
            </a:pPr>
            <a:r>
              <a:rPr lang="pl-PL" sz="1500" b="0">
                <a:solidFill>
                  <a:schemeClr val="tx1"/>
                </a:solidFill>
                <a:latin typeface="Arial" pitchFamily="34" charset="0"/>
              </a:rPr>
              <a:t>  2.  </a:t>
            </a:r>
          </a:p>
          <a:p>
            <a:pPr marL="457200" indent="-457200">
              <a:lnSpc>
                <a:spcPct val="110000"/>
              </a:lnSpc>
            </a:pPr>
            <a:r>
              <a:rPr lang="pl-PL" sz="1500" b="0">
                <a:solidFill>
                  <a:schemeClr val="tx1"/>
                </a:solidFill>
                <a:latin typeface="Arial" pitchFamily="34" charset="0"/>
              </a:rPr>
              <a:t>  3.</a:t>
            </a:r>
          </a:p>
          <a:p>
            <a:pPr marL="457200" indent="-457200">
              <a:lnSpc>
                <a:spcPct val="110000"/>
              </a:lnSpc>
            </a:pPr>
            <a:r>
              <a:rPr lang="pl-PL" sz="1500" b="0">
                <a:solidFill>
                  <a:schemeClr val="tx1"/>
                </a:solidFill>
                <a:latin typeface="Arial" pitchFamily="34" charset="0"/>
              </a:rPr>
              <a:t>  4.  </a:t>
            </a:r>
          </a:p>
          <a:p>
            <a:pPr marL="457200" indent="-457200">
              <a:lnSpc>
                <a:spcPct val="110000"/>
              </a:lnSpc>
            </a:pPr>
            <a:endParaRPr lang="pl-PL" sz="1500" b="0">
              <a:solidFill>
                <a:schemeClr val="tx1"/>
              </a:solidFill>
              <a:latin typeface="Arial" pitchFamily="34" charset="0"/>
            </a:endParaRPr>
          </a:p>
          <a:p>
            <a:pPr marL="457200" indent="-457200">
              <a:lnSpc>
                <a:spcPct val="110000"/>
              </a:lnSpc>
            </a:pPr>
            <a:r>
              <a:rPr lang="pl-PL" sz="1500" b="0">
                <a:solidFill>
                  <a:schemeClr val="tx1"/>
                </a:solidFill>
                <a:latin typeface="Arial" pitchFamily="34" charset="0"/>
              </a:rPr>
              <a:t>  5.</a:t>
            </a:r>
          </a:p>
          <a:p>
            <a:pPr marL="457200" indent="-457200">
              <a:lnSpc>
                <a:spcPct val="110000"/>
              </a:lnSpc>
            </a:pPr>
            <a:r>
              <a:rPr lang="pl-PL" sz="1500" b="0">
                <a:solidFill>
                  <a:schemeClr val="tx1"/>
                </a:solidFill>
                <a:latin typeface="Arial" pitchFamily="34" charset="0"/>
              </a:rPr>
              <a:t>  6.</a:t>
            </a:r>
          </a:p>
          <a:p>
            <a:pPr marL="457200" indent="-457200">
              <a:lnSpc>
                <a:spcPct val="110000"/>
              </a:lnSpc>
            </a:pPr>
            <a:r>
              <a:rPr lang="pl-PL" sz="1500" b="0">
                <a:solidFill>
                  <a:schemeClr val="tx1"/>
                </a:solidFill>
                <a:latin typeface="Arial" pitchFamily="34" charset="0"/>
              </a:rPr>
              <a:t>  7.</a:t>
            </a:r>
          </a:p>
          <a:p>
            <a:pPr marL="457200" indent="-457200">
              <a:lnSpc>
                <a:spcPct val="110000"/>
              </a:lnSpc>
            </a:pPr>
            <a:endParaRPr lang="pl-PL" sz="1500" b="0">
              <a:solidFill>
                <a:schemeClr val="tx1"/>
              </a:solidFill>
              <a:latin typeface="Arial" pitchFamily="34" charset="0"/>
            </a:endParaRPr>
          </a:p>
          <a:p>
            <a:pPr marL="457200" indent="-457200">
              <a:lnSpc>
                <a:spcPct val="110000"/>
              </a:lnSpc>
            </a:pPr>
            <a:r>
              <a:rPr lang="pl-PL" sz="1500" b="0">
                <a:solidFill>
                  <a:schemeClr val="tx1"/>
                </a:solidFill>
                <a:latin typeface="Arial" pitchFamily="34" charset="0"/>
              </a:rPr>
              <a:t>  8.</a:t>
            </a:r>
          </a:p>
          <a:p>
            <a:pPr marL="457200" indent="-457200">
              <a:lnSpc>
                <a:spcPct val="110000"/>
              </a:lnSpc>
            </a:pPr>
            <a:r>
              <a:rPr lang="pl-PL" sz="1500" b="0">
                <a:solidFill>
                  <a:schemeClr val="tx1"/>
                </a:solidFill>
                <a:latin typeface="Arial" pitchFamily="34" charset="0"/>
              </a:rPr>
              <a:t>  </a:t>
            </a:r>
          </a:p>
          <a:p>
            <a:pPr marL="457200" indent="-457200">
              <a:lnSpc>
                <a:spcPct val="110000"/>
              </a:lnSpc>
            </a:pPr>
            <a:r>
              <a:rPr lang="pl-PL" sz="1500" b="0">
                <a:solidFill>
                  <a:schemeClr val="tx1"/>
                </a:solidFill>
                <a:latin typeface="Arial" pitchFamily="34" charset="0"/>
              </a:rPr>
              <a:t>9.</a:t>
            </a:r>
          </a:p>
          <a:p>
            <a:pPr marL="457200" indent="-457200">
              <a:lnSpc>
                <a:spcPct val="110000"/>
              </a:lnSpc>
            </a:pPr>
            <a:r>
              <a:rPr lang="pl-PL" sz="1500" b="0">
                <a:solidFill>
                  <a:schemeClr val="tx1"/>
                </a:solidFill>
                <a:latin typeface="Arial" pitchFamily="34" charset="0"/>
              </a:rPr>
              <a:t>10.</a:t>
            </a:r>
            <a:endParaRPr lang="en-GB" sz="1500" b="0">
              <a:solidFill>
                <a:schemeClr val="tx1"/>
              </a:solidFill>
              <a:latin typeface="Arial" pitchFamily="34" charset="0"/>
            </a:endParaRPr>
          </a:p>
        </p:txBody>
      </p:sp>
      <p:cxnSp>
        <p:nvCxnSpPr>
          <p:cNvPr id="1406981" name="AutoShape 5"/>
          <p:cNvCxnSpPr>
            <a:cxnSpLocks noChangeShapeType="1"/>
            <a:stCxn id="1406983" idx="2"/>
          </p:cNvCxnSpPr>
          <p:nvPr/>
        </p:nvCxnSpPr>
        <p:spPr bwMode="auto">
          <a:xfrm rot="16200000" flipH="1">
            <a:off x="4431507" y="6031706"/>
            <a:ext cx="452438" cy="9525"/>
          </a:xfrm>
          <a:prstGeom prst="straightConnector1">
            <a:avLst/>
          </a:prstGeom>
          <a:noFill/>
          <a:ln w="9525">
            <a:solidFill>
              <a:schemeClr val="tx1"/>
            </a:solidFill>
            <a:round/>
            <a:headEnd/>
            <a:tailEnd type="triangle" w="med" len="med"/>
          </a:ln>
        </p:spPr>
      </p:cxnSp>
      <p:sp>
        <p:nvSpPr>
          <p:cNvPr id="1406982" name="Text Box 6"/>
          <p:cNvSpPr txBox="1">
            <a:spLocks noChangeArrowheads="1"/>
          </p:cNvSpPr>
          <p:nvPr/>
        </p:nvSpPr>
        <p:spPr bwMode="auto">
          <a:xfrm>
            <a:off x="6115050" y="5313363"/>
            <a:ext cx="2074863" cy="425450"/>
          </a:xfrm>
          <a:prstGeom prst="rect">
            <a:avLst/>
          </a:prstGeom>
          <a:noFill/>
          <a:ln w="9525">
            <a:noFill/>
            <a:miter lim="800000"/>
            <a:headEnd/>
            <a:tailEnd/>
          </a:ln>
        </p:spPr>
        <p:txBody>
          <a:bodyPr>
            <a:spAutoFit/>
          </a:bodyPr>
          <a:lstStyle/>
          <a:p>
            <a:pPr>
              <a:lnSpc>
                <a:spcPct val="90000"/>
              </a:lnSpc>
            </a:pPr>
            <a:r>
              <a:rPr lang="pl-PL" sz="1200" b="0">
                <a:solidFill>
                  <a:schemeClr val="tx1"/>
                </a:solidFill>
                <a:latin typeface="Arial" pitchFamily="34" charset="0"/>
              </a:rPr>
              <a:t>Application form recommended</a:t>
            </a:r>
            <a:endParaRPr lang="en-GB" sz="1200" b="0">
              <a:solidFill>
                <a:schemeClr val="tx1"/>
              </a:solidFill>
              <a:latin typeface="Arial" pitchFamily="34" charset="0"/>
            </a:endParaRPr>
          </a:p>
        </p:txBody>
      </p:sp>
      <p:sp>
        <p:nvSpPr>
          <p:cNvPr id="1406983" name="Text Box 7"/>
          <p:cNvSpPr txBox="1">
            <a:spLocks noChangeArrowheads="1"/>
          </p:cNvSpPr>
          <p:nvPr/>
        </p:nvSpPr>
        <p:spPr bwMode="auto">
          <a:xfrm>
            <a:off x="3248025" y="5286375"/>
            <a:ext cx="2811463" cy="5238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rgbClr val="F8F8F8"/>
                </a:solidFill>
                <a:latin typeface="Arial" pitchFamily="34" charset="0"/>
              </a:rPr>
              <a:t>Application for an integrated permit</a:t>
            </a:r>
            <a:endParaRPr lang="en-GB" sz="1400">
              <a:solidFill>
                <a:srgbClr val="F8F8F8"/>
              </a:solidFill>
              <a:latin typeface="Arial" pitchFamily="34" charset="0"/>
            </a:endParaRPr>
          </a:p>
        </p:txBody>
      </p:sp>
      <p:cxnSp>
        <p:nvCxnSpPr>
          <p:cNvPr id="1406984" name="AutoShape 8"/>
          <p:cNvCxnSpPr>
            <a:cxnSpLocks noChangeShapeType="1"/>
            <a:stCxn id="1406988" idx="2"/>
            <a:endCxn id="1406983" idx="0"/>
          </p:cNvCxnSpPr>
          <p:nvPr/>
        </p:nvCxnSpPr>
        <p:spPr bwMode="auto">
          <a:xfrm rot="5400000">
            <a:off x="4428332" y="5061744"/>
            <a:ext cx="450850" cy="1587"/>
          </a:xfrm>
          <a:prstGeom prst="straightConnector1">
            <a:avLst/>
          </a:prstGeom>
          <a:noFill/>
          <a:ln w="9525">
            <a:solidFill>
              <a:schemeClr val="tx1"/>
            </a:solidFill>
            <a:prstDash val="lgDash"/>
            <a:round/>
            <a:headEnd/>
            <a:tailEnd type="triangle" w="med" len="med"/>
          </a:ln>
        </p:spPr>
      </p:cxnSp>
      <p:sp>
        <p:nvSpPr>
          <p:cNvPr id="1406985" name="Text Box 9"/>
          <p:cNvSpPr txBox="1">
            <a:spLocks noChangeArrowheads="1"/>
          </p:cNvSpPr>
          <p:nvPr/>
        </p:nvSpPr>
        <p:spPr bwMode="auto">
          <a:xfrm>
            <a:off x="6538913" y="3992563"/>
            <a:ext cx="2439987" cy="523875"/>
          </a:xfrm>
          <a:prstGeom prst="rect">
            <a:avLst/>
          </a:prstGeom>
          <a:solidFill>
            <a:srgbClr val="297B29"/>
          </a:solidFill>
          <a:ln w="9525">
            <a:solidFill>
              <a:schemeClr val="tx1"/>
            </a:solidFill>
            <a:prstDash val="dash"/>
            <a:miter lim="800000"/>
            <a:headEnd/>
            <a:tailEnd/>
          </a:ln>
        </p:spPr>
        <p:txBody>
          <a:bodyPr>
            <a:spAutoFit/>
          </a:bodyPr>
          <a:lstStyle/>
          <a:p>
            <a:pPr algn="ctr"/>
            <a:r>
              <a:rPr lang="pl-PL" sz="1400">
                <a:solidFill>
                  <a:srgbClr val="F8F8F8"/>
                </a:solidFill>
                <a:latin typeface="Arial" pitchFamily="34" charset="0"/>
              </a:rPr>
              <a:t>Consultations/comments of the authority</a:t>
            </a:r>
            <a:endParaRPr lang="en-GB" sz="1400">
              <a:solidFill>
                <a:srgbClr val="F8F8F8"/>
              </a:solidFill>
              <a:latin typeface="Arial" pitchFamily="34" charset="0"/>
            </a:endParaRPr>
          </a:p>
        </p:txBody>
      </p:sp>
      <p:cxnSp>
        <p:nvCxnSpPr>
          <p:cNvPr id="1406986" name="AutoShape 10"/>
          <p:cNvCxnSpPr>
            <a:cxnSpLocks noChangeShapeType="1"/>
            <a:stCxn id="1406985" idx="0"/>
          </p:cNvCxnSpPr>
          <p:nvPr/>
        </p:nvCxnSpPr>
        <p:spPr bwMode="auto">
          <a:xfrm rot="16200000" flipV="1">
            <a:off x="6068218" y="2301082"/>
            <a:ext cx="284163" cy="3098800"/>
          </a:xfrm>
          <a:prstGeom prst="bentConnector2">
            <a:avLst/>
          </a:prstGeom>
          <a:noFill/>
          <a:ln w="9525">
            <a:solidFill>
              <a:schemeClr val="tx1"/>
            </a:solidFill>
            <a:prstDash val="lgDash"/>
            <a:miter lim="800000"/>
            <a:headEnd/>
            <a:tailEnd type="triangle" w="med" len="med"/>
          </a:ln>
        </p:spPr>
      </p:cxnSp>
      <p:cxnSp>
        <p:nvCxnSpPr>
          <p:cNvPr id="1406987" name="AutoShape 11"/>
          <p:cNvCxnSpPr>
            <a:cxnSpLocks noChangeShapeType="1"/>
            <a:endCxn id="1406985" idx="2"/>
          </p:cNvCxnSpPr>
          <p:nvPr/>
        </p:nvCxnSpPr>
        <p:spPr bwMode="auto">
          <a:xfrm flipV="1">
            <a:off x="4665663" y="4516438"/>
            <a:ext cx="3094037" cy="479425"/>
          </a:xfrm>
          <a:prstGeom prst="bentConnector2">
            <a:avLst/>
          </a:prstGeom>
          <a:noFill/>
          <a:ln w="9525">
            <a:solidFill>
              <a:schemeClr val="tx1"/>
            </a:solidFill>
            <a:prstDash val="lgDash"/>
            <a:miter lim="800000"/>
            <a:headEnd/>
            <a:tailEnd type="triangle" w="med" len="med"/>
          </a:ln>
        </p:spPr>
      </p:cxnSp>
      <p:sp>
        <p:nvSpPr>
          <p:cNvPr id="1406988" name="Text Box 12"/>
          <p:cNvSpPr txBox="1">
            <a:spLocks noChangeArrowheads="1"/>
          </p:cNvSpPr>
          <p:nvPr/>
        </p:nvSpPr>
        <p:spPr bwMode="auto">
          <a:xfrm>
            <a:off x="3248025" y="3979863"/>
            <a:ext cx="2811463" cy="855662"/>
          </a:xfrm>
          <a:prstGeom prst="rect">
            <a:avLst/>
          </a:prstGeom>
          <a:solidFill>
            <a:srgbClr val="297B29"/>
          </a:solidFill>
          <a:ln w="9525">
            <a:solidFill>
              <a:schemeClr val="tx1"/>
            </a:solidFill>
            <a:prstDash val="dash"/>
            <a:miter lim="800000"/>
            <a:headEnd/>
            <a:tailEnd/>
          </a:ln>
        </p:spPr>
        <p:txBody>
          <a:bodyPr/>
          <a:lstStyle/>
          <a:p>
            <a:pPr algn="ctr"/>
            <a:r>
              <a:rPr lang="pl-PL" sz="1400">
                <a:solidFill>
                  <a:srgbClr val="F8F8F8"/>
                </a:solidFill>
                <a:latin typeface="Arial" pitchFamily="34" charset="0"/>
              </a:rPr>
              <a:t>Draft application</a:t>
            </a:r>
            <a:endParaRPr lang="en-GB" sz="1400">
              <a:solidFill>
                <a:srgbClr val="F8F8F8"/>
              </a:solidFill>
              <a:latin typeface="Arial" pitchFamily="34" charset="0"/>
            </a:endParaRPr>
          </a:p>
          <a:p>
            <a:pPr algn="ctr"/>
            <a:r>
              <a:rPr lang="en-GB" sz="1400" b="0" i="1">
                <a:solidFill>
                  <a:srgbClr val="F8F8F8"/>
                </a:solidFill>
                <a:latin typeface="Arial" pitchFamily="34" charset="0"/>
              </a:rPr>
              <a:t>(operator)</a:t>
            </a:r>
            <a:endParaRPr lang="en-GB" sz="1400" b="0">
              <a:solidFill>
                <a:srgbClr val="F8F8F8"/>
              </a:solidFill>
              <a:latin typeface="Arial" pitchFamily="34" charset="0"/>
            </a:endParaRPr>
          </a:p>
        </p:txBody>
      </p:sp>
      <p:sp>
        <p:nvSpPr>
          <p:cNvPr id="1406989" name="Text Box 13"/>
          <p:cNvSpPr txBox="1">
            <a:spLocks noChangeArrowheads="1"/>
          </p:cNvSpPr>
          <p:nvPr/>
        </p:nvSpPr>
        <p:spPr bwMode="auto">
          <a:xfrm>
            <a:off x="3262313" y="1098550"/>
            <a:ext cx="2809875" cy="738188"/>
          </a:xfrm>
          <a:prstGeom prst="rect">
            <a:avLst/>
          </a:prstGeom>
          <a:solidFill>
            <a:srgbClr val="297B29"/>
          </a:solidFill>
          <a:ln w="9525">
            <a:solidFill>
              <a:schemeClr val="tx1"/>
            </a:solidFill>
            <a:prstDash val="dash"/>
            <a:miter lim="800000"/>
            <a:headEnd/>
            <a:tailEnd/>
          </a:ln>
        </p:spPr>
        <p:txBody>
          <a:bodyPr>
            <a:spAutoFit/>
          </a:bodyPr>
          <a:lstStyle/>
          <a:p>
            <a:pPr algn="ctr"/>
            <a:r>
              <a:rPr lang="pl-PL" sz="1400">
                <a:solidFill>
                  <a:srgbClr val="F8F8F8"/>
                </a:solidFill>
                <a:latin typeface="Arial" pitchFamily="34" charset="0"/>
              </a:rPr>
              <a:t>Identification of environmental aspects and BAT requirements (</a:t>
            </a:r>
            <a:r>
              <a:rPr lang="en-GB" sz="1400" b="0" i="1">
                <a:solidFill>
                  <a:srgbClr val="F8F8F8"/>
                </a:solidFill>
                <a:latin typeface="Arial" pitchFamily="34" charset="0"/>
              </a:rPr>
              <a:t>operator)</a:t>
            </a:r>
          </a:p>
        </p:txBody>
      </p:sp>
      <p:sp>
        <p:nvSpPr>
          <p:cNvPr id="1406990" name="Text Box 14"/>
          <p:cNvSpPr txBox="1">
            <a:spLocks noChangeArrowheads="1"/>
          </p:cNvSpPr>
          <p:nvPr/>
        </p:nvSpPr>
        <p:spPr bwMode="auto">
          <a:xfrm>
            <a:off x="4892675" y="2616200"/>
            <a:ext cx="2732088" cy="523875"/>
          </a:xfrm>
          <a:prstGeom prst="rect">
            <a:avLst/>
          </a:prstGeom>
          <a:solidFill>
            <a:srgbClr val="297B29"/>
          </a:solidFill>
          <a:ln w="9525">
            <a:solidFill>
              <a:schemeClr val="tx1"/>
            </a:solidFill>
            <a:prstDash val="dash"/>
            <a:miter lim="800000"/>
            <a:headEnd/>
            <a:tailEnd/>
          </a:ln>
        </p:spPr>
        <p:txBody>
          <a:bodyPr>
            <a:spAutoFit/>
          </a:bodyPr>
          <a:lstStyle/>
          <a:p>
            <a:pPr algn="ctr"/>
            <a:r>
              <a:rPr lang="pl-PL" sz="1400">
                <a:solidFill>
                  <a:srgbClr val="F8F8F8"/>
                </a:solidFill>
                <a:latin typeface="Arial" pitchFamily="34" charset="0"/>
              </a:rPr>
              <a:t>Consultations </a:t>
            </a:r>
          </a:p>
          <a:p>
            <a:pPr algn="ctr"/>
            <a:r>
              <a:rPr lang="en-GB" sz="1400" b="0" i="1">
                <a:solidFill>
                  <a:srgbClr val="F8F8F8"/>
                </a:solidFill>
                <a:latin typeface="Arial" pitchFamily="34" charset="0"/>
              </a:rPr>
              <a:t>(operator </a:t>
            </a:r>
            <a:r>
              <a:rPr lang="pl-PL" sz="1400" b="0" i="1">
                <a:solidFill>
                  <a:srgbClr val="F8F8F8"/>
                </a:solidFill>
                <a:latin typeface="Arial" pitchFamily="34" charset="0"/>
              </a:rPr>
              <a:t> and authority</a:t>
            </a:r>
            <a:r>
              <a:rPr lang="en-GB" sz="1400" b="0" i="1">
                <a:solidFill>
                  <a:srgbClr val="F8F8F8"/>
                </a:solidFill>
                <a:latin typeface="Arial" pitchFamily="34" charset="0"/>
              </a:rPr>
              <a:t>)</a:t>
            </a:r>
          </a:p>
        </p:txBody>
      </p:sp>
      <p:cxnSp>
        <p:nvCxnSpPr>
          <p:cNvPr id="1406991" name="AutoShape 15"/>
          <p:cNvCxnSpPr>
            <a:cxnSpLocks noChangeShapeType="1"/>
            <a:stCxn id="1406989" idx="3"/>
            <a:endCxn id="1406990" idx="0"/>
          </p:cNvCxnSpPr>
          <p:nvPr/>
        </p:nvCxnSpPr>
        <p:spPr bwMode="auto">
          <a:xfrm>
            <a:off x="6072188" y="1468438"/>
            <a:ext cx="187325" cy="1147762"/>
          </a:xfrm>
          <a:prstGeom prst="straightConnector1">
            <a:avLst/>
          </a:prstGeom>
          <a:noFill/>
          <a:ln w="9525">
            <a:solidFill>
              <a:schemeClr val="tx1"/>
            </a:solidFill>
            <a:prstDash val="lgDash"/>
            <a:round/>
            <a:headEnd/>
            <a:tailEnd type="triangle" w="med" len="med"/>
          </a:ln>
        </p:spPr>
      </p:cxnSp>
      <p:cxnSp>
        <p:nvCxnSpPr>
          <p:cNvPr id="1406992" name="AutoShape 16"/>
          <p:cNvCxnSpPr>
            <a:cxnSpLocks noChangeShapeType="1"/>
            <a:stCxn id="1406990" idx="1"/>
            <a:endCxn id="1406988" idx="0"/>
          </p:cNvCxnSpPr>
          <p:nvPr/>
        </p:nvCxnSpPr>
        <p:spPr bwMode="auto">
          <a:xfrm rot="10800000" flipV="1">
            <a:off x="4654550" y="2878138"/>
            <a:ext cx="238125" cy="1101725"/>
          </a:xfrm>
          <a:prstGeom prst="bentConnector2">
            <a:avLst/>
          </a:prstGeom>
          <a:noFill/>
          <a:ln w="9525">
            <a:solidFill>
              <a:schemeClr val="tx1"/>
            </a:solidFill>
            <a:prstDash val="lgDash"/>
            <a:miter lim="800000"/>
            <a:headEnd/>
            <a:tailEnd type="triangle" w="med" len="med"/>
          </a:ln>
        </p:spPr>
      </p:cxnSp>
      <p:sp>
        <p:nvSpPr>
          <p:cNvPr id="1406993" name="Text Box 17"/>
          <p:cNvSpPr txBox="1">
            <a:spLocks noChangeArrowheads="1"/>
          </p:cNvSpPr>
          <p:nvPr/>
        </p:nvSpPr>
        <p:spPr bwMode="auto">
          <a:xfrm>
            <a:off x="6473825" y="1108075"/>
            <a:ext cx="2444750" cy="954088"/>
          </a:xfrm>
          <a:prstGeom prst="rect">
            <a:avLst/>
          </a:prstGeom>
          <a:solidFill>
            <a:srgbClr val="297B29"/>
          </a:solidFill>
          <a:ln w="9525">
            <a:solidFill>
              <a:schemeClr val="tx1"/>
            </a:solidFill>
            <a:prstDash val="dash"/>
            <a:miter lim="800000"/>
            <a:headEnd/>
            <a:tailEnd/>
          </a:ln>
        </p:spPr>
        <p:txBody>
          <a:bodyPr>
            <a:spAutoFit/>
          </a:bodyPr>
          <a:lstStyle/>
          <a:p>
            <a:pPr algn="ctr"/>
            <a:r>
              <a:rPr lang="pl-PL" sz="1400">
                <a:solidFill>
                  <a:srgbClr val="F8F8F8"/>
                </a:solidFill>
                <a:latin typeface="Arial" pitchFamily="34" charset="0"/>
              </a:rPr>
              <a:t>Rocognizion of installation and  the legal requirements</a:t>
            </a:r>
            <a:endParaRPr lang="pl-PL" sz="1400" i="1">
              <a:solidFill>
                <a:srgbClr val="F8F8F8"/>
              </a:solidFill>
              <a:latin typeface="Arial" pitchFamily="34" charset="0"/>
            </a:endParaRPr>
          </a:p>
          <a:p>
            <a:pPr algn="ctr"/>
            <a:r>
              <a:rPr lang="pl-PL" sz="1400" b="0" i="1">
                <a:solidFill>
                  <a:srgbClr val="F8F8F8"/>
                </a:solidFill>
                <a:latin typeface="Arial" pitchFamily="34" charset="0"/>
              </a:rPr>
              <a:t>(permitting authority)</a:t>
            </a:r>
            <a:endParaRPr lang="en-GB" sz="1400" b="0" i="1">
              <a:solidFill>
                <a:srgbClr val="F8F8F8"/>
              </a:solidFill>
              <a:latin typeface="Arial" pitchFamily="34" charset="0"/>
            </a:endParaRPr>
          </a:p>
        </p:txBody>
      </p:sp>
      <p:cxnSp>
        <p:nvCxnSpPr>
          <p:cNvPr id="1406994" name="AutoShape 18"/>
          <p:cNvCxnSpPr>
            <a:cxnSpLocks noChangeShapeType="1"/>
            <a:stCxn id="1406993" idx="1"/>
            <a:endCxn id="1406990" idx="0"/>
          </p:cNvCxnSpPr>
          <p:nvPr/>
        </p:nvCxnSpPr>
        <p:spPr bwMode="auto">
          <a:xfrm rot="10800000" flipV="1">
            <a:off x="6259513" y="1585913"/>
            <a:ext cx="214312" cy="1030287"/>
          </a:xfrm>
          <a:prstGeom prst="straightConnector1">
            <a:avLst/>
          </a:prstGeom>
          <a:noFill/>
          <a:ln w="9525">
            <a:solidFill>
              <a:schemeClr val="tx1"/>
            </a:solidFill>
            <a:prstDash val="lgDash"/>
            <a:round/>
            <a:headEnd/>
            <a:tailEnd type="triangle" w="med" len="med"/>
          </a:ln>
        </p:spPr>
      </p:cxnSp>
      <p:sp>
        <p:nvSpPr>
          <p:cNvPr id="1406995" name="Rectangle 19"/>
          <p:cNvSpPr>
            <a:spLocks noChangeArrowheads="1"/>
          </p:cNvSpPr>
          <p:nvPr/>
        </p:nvSpPr>
        <p:spPr bwMode="auto">
          <a:xfrm>
            <a:off x="7639050" y="2668588"/>
            <a:ext cx="1524000" cy="425450"/>
          </a:xfrm>
          <a:prstGeom prst="rect">
            <a:avLst/>
          </a:prstGeom>
          <a:noFill/>
          <a:ln w="9525">
            <a:noFill/>
            <a:miter lim="800000"/>
            <a:headEnd/>
            <a:tailEnd/>
          </a:ln>
        </p:spPr>
        <p:txBody>
          <a:bodyPr>
            <a:spAutoFit/>
          </a:bodyPr>
          <a:lstStyle/>
          <a:p>
            <a:pPr>
              <a:lnSpc>
                <a:spcPct val="90000"/>
              </a:lnSpc>
            </a:pPr>
            <a:r>
              <a:rPr lang="pl-PL" sz="1200" b="0">
                <a:solidFill>
                  <a:schemeClr val="tx1"/>
                </a:solidFill>
                <a:latin typeface="Arial" pitchFamily="34" charset="0"/>
              </a:rPr>
              <a:t>Site visit recommended</a:t>
            </a:r>
            <a:endParaRPr lang="en-GB" sz="1200" b="0">
              <a:solidFill>
                <a:schemeClr val="tx1"/>
              </a:solidFill>
              <a:latin typeface="Arial" pitchFamily="34" charset="0"/>
            </a:endParaRPr>
          </a:p>
        </p:txBody>
      </p:sp>
      <p:sp>
        <p:nvSpPr>
          <p:cNvPr id="1406996" name="Rectangle 20"/>
          <p:cNvSpPr>
            <a:spLocks noChangeArrowheads="1"/>
          </p:cNvSpPr>
          <p:nvPr/>
        </p:nvSpPr>
        <p:spPr bwMode="auto">
          <a:xfrm>
            <a:off x="442913" y="2068513"/>
            <a:ext cx="2728912" cy="508000"/>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Type and limitation of installation (is it IPPC or not)</a:t>
            </a:r>
          </a:p>
        </p:txBody>
      </p:sp>
      <p:sp>
        <p:nvSpPr>
          <p:cNvPr id="1406997" name="Rectangle 21"/>
          <p:cNvSpPr>
            <a:spLocks noChangeArrowheads="1"/>
          </p:cNvSpPr>
          <p:nvPr/>
        </p:nvSpPr>
        <p:spPr bwMode="auto">
          <a:xfrm>
            <a:off x="442913" y="3070225"/>
            <a:ext cx="2620962" cy="508000"/>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Compliance activities to be taken, deadlines</a:t>
            </a:r>
            <a:endParaRPr lang="en-GB" sz="1500" b="0">
              <a:solidFill>
                <a:schemeClr val="tx1"/>
              </a:solidFill>
              <a:latin typeface="Arial" pitchFamily="34" charset="0"/>
            </a:endParaRPr>
          </a:p>
        </p:txBody>
      </p:sp>
      <p:sp>
        <p:nvSpPr>
          <p:cNvPr id="1406998" name="Rectangle 22"/>
          <p:cNvSpPr>
            <a:spLocks noChangeArrowheads="1"/>
          </p:cNvSpPr>
          <p:nvPr/>
        </p:nvSpPr>
        <p:spPr bwMode="auto">
          <a:xfrm>
            <a:off x="442913" y="2781300"/>
            <a:ext cx="2551112" cy="34607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Fullfilling BAT requirements </a:t>
            </a:r>
            <a:endParaRPr lang="en-GB" sz="1500" b="0">
              <a:solidFill>
                <a:schemeClr val="tx1"/>
              </a:solidFill>
              <a:latin typeface="Arial" pitchFamily="34" charset="0"/>
            </a:endParaRPr>
          </a:p>
        </p:txBody>
      </p:sp>
      <p:sp>
        <p:nvSpPr>
          <p:cNvPr id="1406999" name="Rectangle 23"/>
          <p:cNvSpPr>
            <a:spLocks noChangeArrowheads="1"/>
          </p:cNvSpPr>
          <p:nvPr/>
        </p:nvSpPr>
        <p:spPr bwMode="auto">
          <a:xfrm>
            <a:off x="442913" y="2528888"/>
            <a:ext cx="2635250" cy="32702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Environmental problems</a:t>
            </a:r>
          </a:p>
        </p:txBody>
      </p:sp>
      <p:sp>
        <p:nvSpPr>
          <p:cNvPr id="1407000" name="Rectangle 24"/>
          <p:cNvSpPr>
            <a:spLocks noChangeArrowheads="1"/>
          </p:cNvSpPr>
          <p:nvPr/>
        </p:nvSpPr>
        <p:spPr bwMode="auto">
          <a:xfrm>
            <a:off x="442913" y="4589463"/>
            <a:ext cx="2551112" cy="508000"/>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a:t>
            </a:r>
            <a:r>
              <a:rPr lang="en-US" sz="1500" b="0">
                <a:solidFill>
                  <a:schemeClr val="tx1"/>
                </a:solidFill>
                <a:latin typeface="Arial" pitchFamily="34" charset="0"/>
              </a:rPr>
              <a:t>ompleteness and clarity of the </a:t>
            </a:r>
            <a:r>
              <a:rPr lang="pl-PL" sz="1500" b="0">
                <a:solidFill>
                  <a:schemeClr val="tx1"/>
                </a:solidFill>
                <a:latin typeface="Arial" pitchFamily="34" charset="0"/>
              </a:rPr>
              <a:t>application</a:t>
            </a:r>
          </a:p>
        </p:txBody>
      </p:sp>
      <p:sp>
        <p:nvSpPr>
          <p:cNvPr id="1407001" name="Rectangle 25"/>
          <p:cNvSpPr>
            <a:spLocks noChangeArrowheads="1"/>
          </p:cNvSpPr>
          <p:nvPr/>
        </p:nvSpPr>
        <p:spPr bwMode="auto">
          <a:xfrm>
            <a:off x="442913" y="3825875"/>
            <a:ext cx="2551112" cy="300038"/>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Confidential data</a:t>
            </a:r>
            <a:endParaRPr lang="en-GB" sz="1200" b="0">
              <a:solidFill>
                <a:schemeClr val="tx1"/>
              </a:solidFill>
              <a:latin typeface="Arial" pitchFamily="34" charset="0"/>
            </a:endParaRPr>
          </a:p>
        </p:txBody>
      </p:sp>
      <p:sp>
        <p:nvSpPr>
          <p:cNvPr id="1407002" name="Rectangle 26"/>
          <p:cNvSpPr>
            <a:spLocks noChangeArrowheads="1"/>
          </p:cNvSpPr>
          <p:nvPr/>
        </p:nvSpPr>
        <p:spPr bwMode="auto">
          <a:xfrm>
            <a:off x="442913" y="3544888"/>
            <a:ext cx="2719387" cy="32702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Transboundary impact</a:t>
            </a:r>
          </a:p>
        </p:txBody>
      </p:sp>
      <p:sp>
        <p:nvSpPr>
          <p:cNvPr id="1407003" name="Rectangle 27"/>
          <p:cNvSpPr>
            <a:spLocks noChangeArrowheads="1"/>
          </p:cNvSpPr>
          <p:nvPr/>
        </p:nvSpPr>
        <p:spPr bwMode="auto">
          <a:xfrm>
            <a:off x="442913" y="4076700"/>
            <a:ext cx="2551112" cy="300038"/>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Registration fee calculation</a:t>
            </a:r>
            <a:endParaRPr lang="en-GB" sz="1500" b="0">
              <a:solidFill>
                <a:schemeClr val="tx1"/>
              </a:solidFill>
              <a:latin typeface="Arial" pitchFamily="34" charset="0"/>
            </a:endParaRPr>
          </a:p>
        </p:txBody>
      </p:sp>
      <p:sp>
        <p:nvSpPr>
          <p:cNvPr id="1407004" name="Rectangle 28"/>
          <p:cNvSpPr>
            <a:spLocks noChangeArrowheads="1"/>
          </p:cNvSpPr>
          <p:nvPr/>
        </p:nvSpPr>
        <p:spPr bwMode="auto">
          <a:xfrm>
            <a:off x="428625" y="5053013"/>
            <a:ext cx="2551113" cy="32702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Data cohesion</a:t>
            </a:r>
          </a:p>
        </p:txBody>
      </p:sp>
      <p:sp>
        <p:nvSpPr>
          <p:cNvPr id="1407005" name="Rectangle 29"/>
          <p:cNvSpPr>
            <a:spLocks noChangeArrowheads="1"/>
          </p:cNvSpPr>
          <p:nvPr/>
        </p:nvSpPr>
        <p:spPr bwMode="auto">
          <a:xfrm>
            <a:off x="428625" y="5307013"/>
            <a:ext cx="2409825" cy="34607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Coordination of procedure</a:t>
            </a:r>
            <a:endParaRPr lang="en-GB" sz="1500" b="0">
              <a:solidFill>
                <a:schemeClr val="tx1"/>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06989"/>
                                        </p:tgtEl>
                                        <p:attrNameLst>
                                          <p:attrName>style.visibility</p:attrName>
                                        </p:attrNameLst>
                                      </p:cBhvr>
                                      <p:to>
                                        <p:strVal val="visible"/>
                                      </p:to>
                                    </p:set>
                                    <p:animEffect transition="in" filter="blinds(horizontal)">
                                      <p:cBhvr>
                                        <p:cTn id="7" dur="500"/>
                                        <p:tgtEl>
                                          <p:spTgt spid="140698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06993"/>
                                        </p:tgtEl>
                                        <p:attrNameLst>
                                          <p:attrName>style.visibility</p:attrName>
                                        </p:attrNameLst>
                                      </p:cBhvr>
                                      <p:to>
                                        <p:strVal val="visible"/>
                                      </p:to>
                                    </p:set>
                                    <p:animEffect transition="in" filter="blinds(horizontal)">
                                      <p:cBhvr>
                                        <p:cTn id="11" dur="500"/>
                                        <p:tgtEl>
                                          <p:spTgt spid="1406993"/>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499"/>
                                          </p:stCondLst>
                                        </p:cTn>
                                        <p:tgtEl>
                                          <p:spTgt spid="1406991"/>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499"/>
                                          </p:stCondLst>
                                        </p:cTn>
                                        <p:tgtEl>
                                          <p:spTgt spid="1406994"/>
                                        </p:tgtEl>
                                        <p:attrNameLst>
                                          <p:attrName>style.visibility</p:attrName>
                                        </p:attrNameLst>
                                      </p:cBhvr>
                                      <p:to>
                                        <p:strVal val="visible"/>
                                      </p:to>
                                    </p:set>
                                  </p:childTnLst>
                                </p:cTn>
                              </p:par>
                            </p:childTnLst>
                          </p:cTn>
                        </p:par>
                        <p:par>
                          <p:cTn id="18" fill="hold">
                            <p:stCondLst>
                              <p:cond delay="2000"/>
                            </p:stCondLst>
                            <p:childTnLst>
                              <p:par>
                                <p:cTn id="19" presetID="3" presetClass="entr" presetSubtype="10" fill="hold" grpId="0" nodeType="afterEffect">
                                  <p:stCondLst>
                                    <p:cond delay="0"/>
                                  </p:stCondLst>
                                  <p:childTnLst>
                                    <p:set>
                                      <p:cBhvr>
                                        <p:cTn id="20" dur="1" fill="hold">
                                          <p:stCondLst>
                                            <p:cond delay="0"/>
                                          </p:stCondLst>
                                        </p:cTn>
                                        <p:tgtEl>
                                          <p:spTgt spid="1406990"/>
                                        </p:tgtEl>
                                        <p:attrNameLst>
                                          <p:attrName>style.visibility</p:attrName>
                                        </p:attrNameLst>
                                      </p:cBhvr>
                                      <p:to>
                                        <p:strVal val="visible"/>
                                      </p:to>
                                    </p:set>
                                    <p:animEffect transition="in" filter="blinds(horizontal)">
                                      <p:cBhvr>
                                        <p:cTn id="21" dur="500"/>
                                        <p:tgtEl>
                                          <p:spTgt spid="1406990"/>
                                        </p:tgtEl>
                                      </p:cBhvr>
                                    </p:animEffect>
                                  </p:childTnLst>
                                </p:cTn>
                              </p:par>
                            </p:childTnLst>
                          </p:cTn>
                        </p:par>
                        <p:par>
                          <p:cTn id="22" fill="hold">
                            <p:stCondLst>
                              <p:cond delay="2500"/>
                            </p:stCondLst>
                            <p:childTnLst>
                              <p:par>
                                <p:cTn id="23" presetID="3" presetClass="entr" presetSubtype="10" fill="hold" grpId="0" nodeType="afterEffect">
                                  <p:stCondLst>
                                    <p:cond delay="0"/>
                                  </p:stCondLst>
                                  <p:iterate type="wd">
                                    <p:tmPct val="100000"/>
                                  </p:iterate>
                                  <p:childTnLst>
                                    <p:set>
                                      <p:cBhvr>
                                        <p:cTn id="24" dur="1" fill="hold">
                                          <p:stCondLst>
                                            <p:cond delay="0"/>
                                          </p:stCondLst>
                                        </p:cTn>
                                        <p:tgtEl>
                                          <p:spTgt spid="1406995"/>
                                        </p:tgtEl>
                                        <p:attrNameLst>
                                          <p:attrName>style.visibility</p:attrName>
                                        </p:attrNameLst>
                                      </p:cBhvr>
                                      <p:to>
                                        <p:strVal val="visible"/>
                                      </p:to>
                                    </p:set>
                                    <p:animEffect transition="in" filter="blinds(horizontal)">
                                      <p:cBhvr>
                                        <p:cTn id="25" dur="300"/>
                                        <p:tgtEl>
                                          <p:spTgt spid="1406995"/>
                                        </p:tgtEl>
                                      </p:cBhvr>
                                    </p:animEffect>
                                  </p:childTnLst>
                                </p:cTn>
                              </p:par>
                            </p:childTnLst>
                          </p:cTn>
                        </p:par>
                        <p:par>
                          <p:cTn id="26" fill="hold">
                            <p:stCondLst>
                              <p:cond delay="3400"/>
                            </p:stCondLst>
                            <p:childTnLst>
                              <p:par>
                                <p:cTn id="27" presetID="3" presetClass="entr" presetSubtype="10" fill="hold" grpId="0" nodeType="afterEffect">
                                  <p:stCondLst>
                                    <p:cond delay="0"/>
                                  </p:stCondLst>
                                  <p:childTnLst>
                                    <p:set>
                                      <p:cBhvr>
                                        <p:cTn id="28" dur="1" fill="hold">
                                          <p:stCondLst>
                                            <p:cond delay="0"/>
                                          </p:stCondLst>
                                        </p:cTn>
                                        <p:tgtEl>
                                          <p:spTgt spid="1406980"/>
                                        </p:tgtEl>
                                        <p:attrNameLst>
                                          <p:attrName>style.visibility</p:attrName>
                                        </p:attrNameLst>
                                      </p:cBhvr>
                                      <p:to>
                                        <p:strVal val="visible"/>
                                      </p:to>
                                    </p:set>
                                    <p:animEffect transition="in" filter="blinds(horizontal)">
                                      <p:cBhvr>
                                        <p:cTn id="29" dur="500"/>
                                        <p:tgtEl>
                                          <p:spTgt spid="140698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140699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140699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406998"/>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140699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140700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1407001"/>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140700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140700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499"/>
                                          </p:stCondLst>
                                        </p:cTn>
                                        <p:tgtEl>
                                          <p:spTgt spid="1407004"/>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499"/>
                                          </p:stCondLst>
                                        </p:cTn>
                                        <p:tgtEl>
                                          <p:spTgt spid="140700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499"/>
                                          </p:stCondLst>
                                        </p:cTn>
                                        <p:tgtEl>
                                          <p:spTgt spid="1406992"/>
                                        </p:tgtEl>
                                        <p:attrNameLst>
                                          <p:attrName>style.visibility</p:attrName>
                                        </p:attrNameLst>
                                      </p:cBhvr>
                                      <p:to>
                                        <p:strVal val="visible"/>
                                      </p:to>
                                    </p:set>
                                  </p:childTnLst>
                                </p:cTn>
                              </p:par>
                            </p:childTnLst>
                          </p:cTn>
                        </p:par>
                        <p:par>
                          <p:cTn id="74" fill="hold">
                            <p:stCondLst>
                              <p:cond delay="500"/>
                            </p:stCondLst>
                            <p:childTnLst>
                              <p:par>
                                <p:cTn id="75" presetID="3" presetClass="entr" presetSubtype="10" fill="hold" grpId="0" nodeType="afterEffect">
                                  <p:stCondLst>
                                    <p:cond delay="0"/>
                                  </p:stCondLst>
                                  <p:childTnLst>
                                    <p:set>
                                      <p:cBhvr>
                                        <p:cTn id="76" dur="1" fill="hold">
                                          <p:stCondLst>
                                            <p:cond delay="0"/>
                                          </p:stCondLst>
                                        </p:cTn>
                                        <p:tgtEl>
                                          <p:spTgt spid="1406988"/>
                                        </p:tgtEl>
                                        <p:attrNameLst>
                                          <p:attrName>style.visibility</p:attrName>
                                        </p:attrNameLst>
                                      </p:cBhvr>
                                      <p:to>
                                        <p:strVal val="visible"/>
                                      </p:to>
                                    </p:set>
                                    <p:animEffect transition="in" filter="blinds(horizontal)">
                                      <p:cBhvr>
                                        <p:cTn id="77" dur="500"/>
                                        <p:tgtEl>
                                          <p:spTgt spid="1406988"/>
                                        </p:tgtEl>
                                      </p:cBhvr>
                                    </p:animEffect>
                                  </p:childTnLst>
                                </p:cTn>
                              </p:par>
                            </p:childTnLst>
                          </p:cTn>
                        </p:par>
                        <p:par>
                          <p:cTn id="78" fill="hold">
                            <p:stCondLst>
                              <p:cond delay="1000"/>
                            </p:stCondLst>
                            <p:childTnLst>
                              <p:par>
                                <p:cTn id="79" presetID="1" presetClass="entr" presetSubtype="0" fill="hold" nodeType="afterEffect">
                                  <p:stCondLst>
                                    <p:cond delay="0"/>
                                  </p:stCondLst>
                                  <p:childTnLst>
                                    <p:set>
                                      <p:cBhvr>
                                        <p:cTn id="80" dur="1" fill="hold">
                                          <p:stCondLst>
                                            <p:cond delay="499"/>
                                          </p:stCondLst>
                                        </p:cTn>
                                        <p:tgtEl>
                                          <p:spTgt spid="1406984"/>
                                        </p:tgtEl>
                                        <p:attrNameLst>
                                          <p:attrName>style.visibility</p:attrName>
                                        </p:attrNameLst>
                                      </p:cBhvr>
                                      <p:to>
                                        <p:strVal val="visible"/>
                                      </p:to>
                                    </p:set>
                                  </p:childTnLst>
                                </p:cTn>
                              </p:par>
                            </p:childTnLst>
                          </p:cTn>
                        </p:par>
                        <p:par>
                          <p:cTn id="81" fill="hold">
                            <p:stCondLst>
                              <p:cond delay="1500"/>
                            </p:stCondLst>
                            <p:childTnLst>
                              <p:par>
                                <p:cTn id="82" presetID="3" presetClass="entr" presetSubtype="10" fill="hold" grpId="0" nodeType="afterEffect">
                                  <p:stCondLst>
                                    <p:cond delay="0"/>
                                  </p:stCondLst>
                                  <p:childTnLst>
                                    <p:set>
                                      <p:cBhvr>
                                        <p:cTn id="83" dur="1" fill="hold">
                                          <p:stCondLst>
                                            <p:cond delay="0"/>
                                          </p:stCondLst>
                                        </p:cTn>
                                        <p:tgtEl>
                                          <p:spTgt spid="1406983"/>
                                        </p:tgtEl>
                                        <p:attrNameLst>
                                          <p:attrName>style.visibility</p:attrName>
                                        </p:attrNameLst>
                                      </p:cBhvr>
                                      <p:to>
                                        <p:strVal val="visible"/>
                                      </p:to>
                                    </p:set>
                                    <p:animEffect transition="in" filter="blinds(horizontal)">
                                      <p:cBhvr>
                                        <p:cTn id="84" dur="500"/>
                                        <p:tgtEl>
                                          <p:spTgt spid="1406983"/>
                                        </p:tgtEl>
                                      </p:cBhvr>
                                    </p:animEffect>
                                  </p:childTnLst>
                                </p:cTn>
                              </p:par>
                            </p:childTnLst>
                          </p:cTn>
                        </p:par>
                        <p:par>
                          <p:cTn id="85" fill="hold">
                            <p:stCondLst>
                              <p:cond delay="2000"/>
                            </p:stCondLst>
                            <p:childTnLst>
                              <p:par>
                                <p:cTn id="86" presetID="3" presetClass="entr" presetSubtype="10" fill="hold" grpId="0" nodeType="afterEffect">
                                  <p:stCondLst>
                                    <p:cond delay="0"/>
                                  </p:stCondLst>
                                  <p:childTnLst>
                                    <p:set>
                                      <p:cBhvr>
                                        <p:cTn id="87" dur="1" fill="hold">
                                          <p:stCondLst>
                                            <p:cond delay="0"/>
                                          </p:stCondLst>
                                        </p:cTn>
                                        <p:tgtEl>
                                          <p:spTgt spid="1406982"/>
                                        </p:tgtEl>
                                        <p:attrNameLst>
                                          <p:attrName>style.visibility</p:attrName>
                                        </p:attrNameLst>
                                      </p:cBhvr>
                                      <p:to>
                                        <p:strVal val="visible"/>
                                      </p:to>
                                    </p:set>
                                    <p:animEffect transition="in" filter="blinds(horizontal)">
                                      <p:cBhvr>
                                        <p:cTn id="88" dur="500"/>
                                        <p:tgtEl>
                                          <p:spTgt spid="1406982"/>
                                        </p:tgtEl>
                                      </p:cBhvr>
                                    </p:animEffect>
                                  </p:childTnLst>
                                </p:cTn>
                              </p:par>
                            </p:childTnLst>
                          </p:cTn>
                        </p:par>
                        <p:par>
                          <p:cTn id="89" fill="hold">
                            <p:stCondLst>
                              <p:cond delay="2500"/>
                            </p:stCondLst>
                            <p:childTnLst>
                              <p:par>
                                <p:cTn id="90" presetID="1" presetClass="entr" presetSubtype="0" fill="hold" nodeType="afterEffect">
                                  <p:stCondLst>
                                    <p:cond delay="0"/>
                                  </p:stCondLst>
                                  <p:childTnLst>
                                    <p:set>
                                      <p:cBhvr>
                                        <p:cTn id="91" dur="1" fill="hold">
                                          <p:stCondLst>
                                            <p:cond delay="499"/>
                                          </p:stCondLst>
                                        </p:cTn>
                                        <p:tgtEl>
                                          <p:spTgt spid="1406987"/>
                                        </p:tgtEl>
                                        <p:attrNameLst>
                                          <p:attrName>style.visibility</p:attrName>
                                        </p:attrNameLst>
                                      </p:cBhvr>
                                      <p:to>
                                        <p:strVal val="visible"/>
                                      </p:to>
                                    </p:set>
                                  </p:childTnLst>
                                </p:cTn>
                              </p:par>
                            </p:childTnLst>
                          </p:cTn>
                        </p:par>
                        <p:par>
                          <p:cTn id="92" fill="hold">
                            <p:stCondLst>
                              <p:cond delay="3000"/>
                            </p:stCondLst>
                            <p:childTnLst>
                              <p:par>
                                <p:cTn id="93" presetID="3" presetClass="entr" presetSubtype="10" fill="hold" grpId="0" nodeType="afterEffect">
                                  <p:stCondLst>
                                    <p:cond delay="0"/>
                                  </p:stCondLst>
                                  <p:childTnLst>
                                    <p:set>
                                      <p:cBhvr>
                                        <p:cTn id="94" dur="1" fill="hold">
                                          <p:stCondLst>
                                            <p:cond delay="0"/>
                                          </p:stCondLst>
                                        </p:cTn>
                                        <p:tgtEl>
                                          <p:spTgt spid="1406985"/>
                                        </p:tgtEl>
                                        <p:attrNameLst>
                                          <p:attrName>style.visibility</p:attrName>
                                        </p:attrNameLst>
                                      </p:cBhvr>
                                      <p:to>
                                        <p:strVal val="visible"/>
                                      </p:to>
                                    </p:set>
                                    <p:animEffect transition="in" filter="blinds(horizontal)">
                                      <p:cBhvr>
                                        <p:cTn id="95" dur="500"/>
                                        <p:tgtEl>
                                          <p:spTgt spid="1406985"/>
                                        </p:tgtEl>
                                      </p:cBhvr>
                                    </p:animEffect>
                                  </p:childTnLst>
                                </p:cTn>
                              </p:par>
                            </p:childTnLst>
                          </p:cTn>
                        </p:par>
                        <p:par>
                          <p:cTn id="96" fill="hold">
                            <p:stCondLst>
                              <p:cond delay="3500"/>
                            </p:stCondLst>
                            <p:childTnLst>
                              <p:par>
                                <p:cTn id="97" presetID="1" presetClass="entr" presetSubtype="0" fill="hold" nodeType="afterEffect">
                                  <p:stCondLst>
                                    <p:cond delay="0"/>
                                  </p:stCondLst>
                                  <p:childTnLst>
                                    <p:set>
                                      <p:cBhvr>
                                        <p:cTn id="98" dur="1" fill="hold">
                                          <p:stCondLst>
                                            <p:cond delay="499"/>
                                          </p:stCondLst>
                                        </p:cTn>
                                        <p:tgtEl>
                                          <p:spTgt spid="1406986"/>
                                        </p:tgtEl>
                                        <p:attrNameLst>
                                          <p:attrName>style.visibility</p:attrName>
                                        </p:attrNameLst>
                                      </p:cBhvr>
                                      <p:to>
                                        <p:strVal val="visible"/>
                                      </p:to>
                                    </p:set>
                                  </p:childTnLst>
                                </p:cTn>
                              </p:par>
                            </p:childTnLst>
                          </p:cTn>
                        </p:par>
                        <p:par>
                          <p:cTn id="99" fill="hold">
                            <p:stCondLst>
                              <p:cond delay="4000"/>
                            </p:stCondLst>
                            <p:childTnLst>
                              <p:par>
                                <p:cTn id="100" presetID="1" presetClass="entr" presetSubtype="0" fill="hold" nodeType="afterEffect">
                                  <p:stCondLst>
                                    <p:cond delay="0"/>
                                  </p:stCondLst>
                                  <p:childTnLst>
                                    <p:set>
                                      <p:cBhvr>
                                        <p:cTn id="101" dur="1" fill="hold">
                                          <p:stCondLst>
                                            <p:cond delay="499"/>
                                          </p:stCondLst>
                                        </p:cTn>
                                        <p:tgtEl>
                                          <p:spTgt spid="14069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6980" grpId="0" animBg="1" autoUpdateAnimBg="0"/>
      <p:bldP spid="1406982" grpId="0" autoUpdateAnimBg="0"/>
      <p:bldP spid="1406983" grpId="0" animBg="1" autoUpdateAnimBg="0"/>
      <p:bldP spid="1406985" grpId="0" animBg="1" autoUpdateAnimBg="0"/>
      <p:bldP spid="1406988" grpId="0" animBg="1" autoUpdateAnimBg="0"/>
      <p:bldP spid="1406989" grpId="0" animBg="1" autoUpdateAnimBg="0"/>
      <p:bldP spid="1406990" grpId="0" animBg="1" autoUpdateAnimBg="0"/>
      <p:bldP spid="1406993" grpId="0" animBg="1" autoUpdateAnimBg="0"/>
      <p:bldP spid="1406995" grpId="0" autoUpdateAnimBg="0"/>
      <p:bldP spid="1406996" grpId="0" autoUpdateAnimBg="0"/>
      <p:bldP spid="1406997" grpId="0" autoUpdateAnimBg="0"/>
      <p:bldP spid="1406998" grpId="0" autoUpdateAnimBg="0"/>
      <p:bldP spid="1406999" grpId="0" autoUpdateAnimBg="0"/>
      <p:bldP spid="1407000" grpId="0" autoUpdateAnimBg="0"/>
      <p:bldP spid="1407001" grpId="0" autoUpdateAnimBg="0"/>
      <p:bldP spid="1407002" grpId="0" autoUpdateAnimBg="0"/>
      <p:bldP spid="1407003" grpId="0" autoUpdateAnimBg="0"/>
      <p:bldP spid="1407004" grpId="0" autoUpdateAnimBg="0"/>
      <p:bldP spid="140700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p:cNvGrpSpPr>
          <p:nvPr/>
        </p:nvGrpSpPr>
        <p:grpSpPr bwMode="auto">
          <a:xfrm>
            <a:off x="4770438" y="1543050"/>
            <a:ext cx="4124325" cy="660400"/>
            <a:chOff x="2792" y="730"/>
            <a:chExt cx="2493" cy="485"/>
          </a:xfrm>
        </p:grpSpPr>
        <p:sp>
          <p:nvSpPr>
            <p:cNvPr id="4135" name="Text Box 75"/>
            <p:cNvSpPr txBox="1">
              <a:spLocks noChangeArrowheads="1"/>
            </p:cNvSpPr>
            <p:nvPr/>
          </p:nvSpPr>
          <p:spPr bwMode="auto">
            <a:xfrm>
              <a:off x="3299" y="1012"/>
              <a:ext cx="1986" cy="203"/>
            </a:xfrm>
            <a:prstGeom prst="rect">
              <a:avLst/>
            </a:prstGeom>
            <a:noFill/>
            <a:ln w="9525">
              <a:noFill/>
              <a:miter lim="800000"/>
              <a:headEnd/>
              <a:tailEnd/>
            </a:ln>
          </p:spPr>
          <p:txBody>
            <a:bodyPr>
              <a:spAutoFit/>
            </a:bodyPr>
            <a:lstStyle/>
            <a:p>
              <a:r>
                <a:rPr lang="pl-PL" sz="1200" b="0" i="1">
                  <a:solidFill>
                    <a:schemeClr val="tx1"/>
                  </a:solidFill>
                  <a:latin typeface="Arial" pitchFamily="34" charset="0"/>
                </a:rPr>
                <a:t>more thatn 7 days-no proceeding</a:t>
              </a:r>
              <a:endParaRPr lang="en-GB" sz="1200" b="0" i="1">
                <a:solidFill>
                  <a:schemeClr val="tx1"/>
                </a:solidFill>
                <a:latin typeface="Arial" pitchFamily="34" charset="0"/>
              </a:endParaRPr>
            </a:p>
          </p:txBody>
        </p:sp>
        <p:sp>
          <p:nvSpPr>
            <p:cNvPr id="4136" name="AutoShape 76"/>
            <p:cNvSpPr>
              <a:spLocks noChangeArrowheads="1"/>
            </p:cNvSpPr>
            <p:nvPr/>
          </p:nvSpPr>
          <p:spPr bwMode="auto">
            <a:xfrm rot="10800000" flipV="1">
              <a:off x="2792" y="730"/>
              <a:ext cx="2482" cy="324"/>
            </a:xfrm>
            <a:custGeom>
              <a:avLst/>
              <a:gdLst>
                <a:gd name="T0" fmla="*/ 3 w 21600"/>
                <a:gd name="T1" fmla="*/ 0 h 21600"/>
                <a:gd name="T2" fmla="*/ 0 w 21600"/>
                <a:gd name="T3" fmla="*/ 0 h 21600"/>
                <a:gd name="T4" fmla="*/ 3 w 21600"/>
                <a:gd name="T5" fmla="*/ 0 h 21600"/>
                <a:gd name="T6" fmla="*/ 4 w 21600"/>
                <a:gd name="T7" fmla="*/ 0 h 21600"/>
                <a:gd name="T8" fmla="*/ 17694720 60000 65536"/>
                <a:gd name="T9" fmla="*/ 11796480 60000 65536"/>
                <a:gd name="T10" fmla="*/ 5898240 60000 65536"/>
                <a:gd name="T11" fmla="*/ 0 60000 65536"/>
                <a:gd name="T12" fmla="*/ 3377 w 21600"/>
                <a:gd name="T13" fmla="*/ 5400 h 21600"/>
                <a:gd name="T14" fmla="*/ 18902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ctr"/>
              <a:r>
                <a:rPr lang="en-GB" sz="1200">
                  <a:solidFill>
                    <a:schemeClr val="bg1"/>
                  </a:solidFill>
                  <a:latin typeface="Arial" pitchFamily="34" charset="0"/>
                </a:rPr>
                <a:t>7 d</a:t>
              </a:r>
              <a:r>
                <a:rPr lang="pl-PL" sz="1200">
                  <a:solidFill>
                    <a:schemeClr val="bg1"/>
                  </a:solidFill>
                  <a:latin typeface="Arial" pitchFamily="34" charset="0"/>
                </a:rPr>
                <a:t>ays to complete missing information</a:t>
              </a:r>
              <a:endParaRPr lang="en-GB" sz="1200" b="0">
                <a:solidFill>
                  <a:schemeClr val="bg1"/>
                </a:solidFill>
                <a:latin typeface="Arial" pitchFamily="34" charset="0"/>
              </a:endParaRPr>
            </a:p>
          </p:txBody>
        </p:sp>
        <p:sp>
          <p:nvSpPr>
            <p:cNvPr id="4137" name="AutoShape 77"/>
            <p:cNvSpPr>
              <a:spLocks noChangeArrowheads="1"/>
            </p:cNvSpPr>
            <p:nvPr/>
          </p:nvSpPr>
          <p:spPr bwMode="auto">
            <a:xfrm>
              <a:off x="5196" y="967"/>
              <a:ext cx="78" cy="228"/>
            </a:xfrm>
            <a:prstGeom prst="flowChartProcess">
              <a:avLst/>
            </a:prstGeom>
            <a:solidFill>
              <a:srgbClr val="FF3300"/>
            </a:solidFill>
            <a:ln w="9525">
              <a:solidFill>
                <a:schemeClr val="tx1"/>
              </a:solidFill>
              <a:prstDash val="dash"/>
              <a:miter lim="800000"/>
              <a:headEnd/>
              <a:tailEnd/>
            </a:ln>
          </p:spPr>
          <p:txBody>
            <a:bodyPr wrap="none" anchor="ctr"/>
            <a:lstStyle/>
            <a:p>
              <a:endParaRPr lang="pl-PL"/>
            </a:p>
          </p:txBody>
        </p:sp>
      </p:grpSp>
      <p:sp>
        <p:nvSpPr>
          <p:cNvPr id="4099" name="Rectangle 45"/>
          <p:cNvSpPr>
            <a:spLocks noChangeArrowheads="1"/>
          </p:cNvSpPr>
          <p:nvPr/>
        </p:nvSpPr>
        <p:spPr bwMode="auto">
          <a:xfrm>
            <a:off x="354013" y="201613"/>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4100" name="Rectangle 46"/>
          <p:cNvSpPr>
            <a:spLocks noGrp="1" noChangeArrowheads="1"/>
          </p:cNvSpPr>
          <p:nvPr>
            <p:ph type="title"/>
          </p:nvPr>
        </p:nvSpPr>
        <p:spPr>
          <a:xfrm>
            <a:off x="684213" y="303213"/>
            <a:ext cx="7772400" cy="120650"/>
          </a:xfrm>
        </p:spPr>
        <p:txBody>
          <a:bodyPr>
            <a:normAutofit fontScale="90000"/>
          </a:bodyPr>
          <a:lstStyle/>
          <a:p>
            <a:pPr eaLnBrk="1" hangingPunct="1"/>
            <a:r>
              <a:rPr lang="pl-PL" sz="3200" smtClean="0">
                <a:solidFill>
                  <a:srgbClr val="297B29"/>
                </a:solidFill>
                <a:latin typeface="Calibri" pitchFamily="34" charset="0"/>
                <a:ea typeface="Calibri" pitchFamily="34" charset="0"/>
                <a:cs typeface="Calibri" pitchFamily="34" charset="0"/>
              </a:rPr>
              <a:t>Institution of proceeding </a:t>
            </a:r>
          </a:p>
        </p:txBody>
      </p:sp>
      <p:sp>
        <p:nvSpPr>
          <p:cNvPr id="1280047" name="Text Box 47"/>
          <p:cNvSpPr txBox="1">
            <a:spLocks noChangeArrowheads="1"/>
          </p:cNvSpPr>
          <p:nvPr/>
        </p:nvSpPr>
        <p:spPr bwMode="auto">
          <a:xfrm>
            <a:off x="6630988" y="768350"/>
            <a:ext cx="2206625" cy="3079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Registration fee</a:t>
            </a:r>
            <a:endParaRPr lang="en-GB" sz="1400">
              <a:solidFill>
                <a:schemeClr val="bg1"/>
              </a:solidFill>
              <a:latin typeface="Arial" pitchFamily="34" charset="0"/>
            </a:endParaRPr>
          </a:p>
        </p:txBody>
      </p:sp>
      <p:sp>
        <p:nvSpPr>
          <p:cNvPr id="1280049" name="Text Box 49"/>
          <p:cNvSpPr txBox="1">
            <a:spLocks noChangeArrowheads="1"/>
          </p:cNvSpPr>
          <p:nvPr/>
        </p:nvSpPr>
        <p:spPr bwMode="auto">
          <a:xfrm>
            <a:off x="3508375" y="2178050"/>
            <a:ext cx="2547938" cy="5238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Formal verification of application</a:t>
            </a:r>
            <a:endParaRPr lang="en-GB" sz="1400">
              <a:solidFill>
                <a:schemeClr val="bg1"/>
              </a:solidFill>
              <a:latin typeface="Arial" pitchFamily="34" charset="0"/>
            </a:endParaRPr>
          </a:p>
        </p:txBody>
      </p:sp>
      <p:cxnSp>
        <p:nvCxnSpPr>
          <p:cNvPr id="1280050" name="AutoShape 50"/>
          <p:cNvCxnSpPr>
            <a:cxnSpLocks noChangeShapeType="1"/>
            <a:stCxn id="1280052" idx="2"/>
            <a:endCxn id="1280049" idx="0"/>
          </p:cNvCxnSpPr>
          <p:nvPr/>
        </p:nvCxnSpPr>
        <p:spPr bwMode="auto">
          <a:xfrm rot="5400000">
            <a:off x="4181475" y="1577975"/>
            <a:ext cx="1201738" cy="1588"/>
          </a:xfrm>
          <a:prstGeom prst="straightConnector1">
            <a:avLst/>
          </a:prstGeom>
          <a:noFill/>
          <a:ln w="9525">
            <a:solidFill>
              <a:schemeClr val="tx1"/>
            </a:solidFill>
            <a:round/>
            <a:headEnd/>
            <a:tailEnd type="triangle" w="med" len="med"/>
          </a:ln>
        </p:spPr>
      </p:cxnSp>
      <p:sp>
        <p:nvSpPr>
          <p:cNvPr id="1280052" name="Text Box 52"/>
          <p:cNvSpPr txBox="1">
            <a:spLocks noChangeArrowheads="1"/>
          </p:cNvSpPr>
          <p:nvPr/>
        </p:nvSpPr>
        <p:spPr bwMode="auto">
          <a:xfrm>
            <a:off x="3508375" y="669925"/>
            <a:ext cx="2547938" cy="3079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Submission of application</a:t>
            </a:r>
            <a:endParaRPr lang="en-GB" sz="1400">
              <a:solidFill>
                <a:schemeClr val="bg1"/>
              </a:solidFill>
              <a:latin typeface="Arial" pitchFamily="34" charset="0"/>
            </a:endParaRPr>
          </a:p>
        </p:txBody>
      </p:sp>
      <p:cxnSp>
        <p:nvCxnSpPr>
          <p:cNvPr id="1280054" name="AutoShape 54"/>
          <p:cNvCxnSpPr>
            <a:cxnSpLocks noChangeShapeType="1"/>
            <a:stCxn id="1280052" idx="3"/>
            <a:endCxn id="1280047" idx="1"/>
          </p:cNvCxnSpPr>
          <p:nvPr/>
        </p:nvCxnSpPr>
        <p:spPr bwMode="auto">
          <a:xfrm>
            <a:off x="6056313" y="823913"/>
            <a:ext cx="574675" cy="98425"/>
          </a:xfrm>
          <a:prstGeom prst="bentConnector3">
            <a:avLst>
              <a:gd name="adj1" fmla="val 50000"/>
            </a:avLst>
          </a:prstGeom>
          <a:noFill/>
          <a:ln w="9525">
            <a:solidFill>
              <a:schemeClr val="tx1"/>
            </a:solidFill>
            <a:miter lim="800000"/>
            <a:headEnd type="triangle" w="med" len="med"/>
            <a:tailEnd/>
          </a:ln>
        </p:spPr>
      </p:cxnSp>
      <p:sp>
        <p:nvSpPr>
          <p:cNvPr id="1280056" name="Text Box 56"/>
          <p:cNvSpPr txBox="1">
            <a:spLocks noChangeArrowheads="1"/>
          </p:cNvSpPr>
          <p:nvPr/>
        </p:nvSpPr>
        <p:spPr bwMode="auto">
          <a:xfrm>
            <a:off x="6338888" y="2179638"/>
            <a:ext cx="2538412" cy="5238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Request for supplements  </a:t>
            </a:r>
            <a:r>
              <a:rPr lang="pl-PL" sz="1400" i="1">
                <a:solidFill>
                  <a:schemeClr val="bg1"/>
                </a:solidFill>
                <a:latin typeface="Arial" pitchFamily="34" charset="0"/>
              </a:rPr>
              <a:t>(if not completed)</a:t>
            </a:r>
            <a:endParaRPr lang="en-GB" sz="1400" i="1">
              <a:solidFill>
                <a:schemeClr val="bg1"/>
              </a:solidFill>
              <a:latin typeface="Arial" pitchFamily="34" charset="0"/>
            </a:endParaRPr>
          </a:p>
        </p:txBody>
      </p:sp>
      <p:cxnSp>
        <p:nvCxnSpPr>
          <p:cNvPr id="1280057" name="AutoShape 57"/>
          <p:cNvCxnSpPr>
            <a:cxnSpLocks noChangeShapeType="1"/>
            <a:stCxn id="1280049" idx="3"/>
            <a:endCxn id="1280056" idx="1"/>
          </p:cNvCxnSpPr>
          <p:nvPr/>
        </p:nvCxnSpPr>
        <p:spPr bwMode="auto">
          <a:xfrm>
            <a:off x="6056313" y="2439988"/>
            <a:ext cx="282575" cy="1587"/>
          </a:xfrm>
          <a:prstGeom prst="bentConnector3">
            <a:avLst>
              <a:gd name="adj1" fmla="val 50000"/>
            </a:avLst>
          </a:prstGeom>
          <a:noFill/>
          <a:ln w="9525">
            <a:solidFill>
              <a:schemeClr val="tx1"/>
            </a:solidFill>
            <a:miter lim="800000"/>
            <a:headEnd/>
            <a:tailEnd type="triangle" w="med" len="med"/>
          </a:ln>
        </p:spPr>
      </p:cxnSp>
      <p:cxnSp>
        <p:nvCxnSpPr>
          <p:cNvPr id="1280058" name="AutoShape 58"/>
          <p:cNvCxnSpPr>
            <a:cxnSpLocks noChangeShapeType="1"/>
            <a:stCxn id="1280049" idx="2"/>
            <a:endCxn id="1280063" idx="0"/>
          </p:cNvCxnSpPr>
          <p:nvPr/>
        </p:nvCxnSpPr>
        <p:spPr bwMode="auto">
          <a:xfrm rot="16200000" flipH="1">
            <a:off x="4079082" y="3405981"/>
            <a:ext cx="1416050" cy="7937"/>
          </a:xfrm>
          <a:prstGeom prst="straightConnector1">
            <a:avLst/>
          </a:prstGeom>
          <a:noFill/>
          <a:ln w="9525">
            <a:solidFill>
              <a:schemeClr val="tx1"/>
            </a:solidFill>
            <a:round/>
            <a:headEnd/>
            <a:tailEnd type="triangle" w="med" len="med"/>
          </a:ln>
        </p:spPr>
      </p:cxnSp>
      <p:sp>
        <p:nvSpPr>
          <p:cNvPr id="1280063" name="Text Box 63"/>
          <p:cNvSpPr txBox="1">
            <a:spLocks noChangeArrowheads="1"/>
          </p:cNvSpPr>
          <p:nvPr/>
        </p:nvSpPr>
        <p:spPr bwMode="auto">
          <a:xfrm>
            <a:off x="3513138" y="4117975"/>
            <a:ext cx="2555875" cy="868363"/>
          </a:xfrm>
          <a:prstGeom prst="rect">
            <a:avLst/>
          </a:prstGeom>
          <a:solidFill>
            <a:schemeClr val="accent2"/>
          </a:solidFill>
          <a:ln w="9525">
            <a:solidFill>
              <a:schemeClr val="tx1"/>
            </a:solidFill>
            <a:miter lim="800000"/>
            <a:headEnd/>
            <a:tailEnd/>
          </a:ln>
        </p:spPr>
        <p:txBody>
          <a:bodyPr>
            <a:spAutoFit/>
          </a:bodyPr>
          <a:lstStyle/>
          <a:p>
            <a:pPr algn="ctr">
              <a:lnSpc>
                <a:spcPct val="90000"/>
              </a:lnSpc>
            </a:pPr>
            <a:r>
              <a:rPr lang="pl-PL" sz="1400">
                <a:solidFill>
                  <a:schemeClr val="bg1"/>
                </a:solidFill>
                <a:latin typeface="Arial" pitchFamily="34" charset="0"/>
              </a:rPr>
              <a:t>Registartion and publication of information about application </a:t>
            </a:r>
            <a:r>
              <a:rPr lang="pl-PL" sz="1400" b="0">
                <a:solidFill>
                  <a:schemeClr val="bg1"/>
                </a:solidFill>
                <a:latin typeface="Arial" pitchFamily="34" charset="0"/>
              </a:rPr>
              <a:t>(in a way typical for an authority)</a:t>
            </a:r>
            <a:endParaRPr lang="en-GB" sz="1400" b="0">
              <a:solidFill>
                <a:schemeClr val="bg1"/>
              </a:solidFill>
              <a:latin typeface="Arial" pitchFamily="34" charset="0"/>
            </a:endParaRPr>
          </a:p>
        </p:txBody>
      </p:sp>
      <p:cxnSp>
        <p:nvCxnSpPr>
          <p:cNvPr id="1280070" name="AutoShape 70"/>
          <p:cNvCxnSpPr>
            <a:cxnSpLocks noChangeShapeType="1"/>
            <a:stCxn id="1280063" idx="2"/>
          </p:cNvCxnSpPr>
          <p:nvPr/>
        </p:nvCxnSpPr>
        <p:spPr bwMode="auto">
          <a:xfrm rot="5400000">
            <a:off x="4157662" y="5613401"/>
            <a:ext cx="1260475" cy="6350"/>
          </a:xfrm>
          <a:prstGeom prst="bentConnector3">
            <a:avLst>
              <a:gd name="adj1" fmla="val 50000"/>
            </a:avLst>
          </a:prstGeom>
          <a:noFill/>
          <a:ln w="9525">
            <a:solidFill>
              <a:schemeClr val="tx1"/>
            </a:solidFill>
            <a:miter lim="800000"/>
            <a:headEnd/>
            <a:tailEnd type="triangle" w="med" len="med"/>
          </a:ln>
        </p:spPr>
      </p:cxnSp>
      <p:grpSp>
        <p:nvGrpSpPr>
          <p:cNvPr id="3" name="Group 108"/>
          <p:cNvGrpSpPr>
            <a:grpSpLocks/>
          </p:cNvGrpSpPr>
          <p:nvPr/>
        </p:nvGrpSpPr>
        <p:grpSpPr bwMode="auto">
          <a:xfrm>
            <a:off x="1431925" y="3265488"/>
            <a:ext cx="3346450" cy="479425"/>
            <a:chOff x="902" y="2277"/>
            <a:chExt cx="2108" cy="302"/>
          </a:xfrm>
        </p:grpSpPr>
        <p:sp>
          <p:nvSpPr>
            <p:cNvPr id="4133" name="Rectangle 72"/>
            <p:cNvSpPr>
              <a:spLocks noChangeArrowheads="1"/>
            </p:cNvSpPr>
            <p:nvPr/>
          </p:nvSpPr>
          <p:spPr bwMode="auto">
            <a:xfrm>
              <a:off x="902" y="2277"/>
              <a:ext cx="1268" cy="302"/>
            </a:xfrm>
            <a:prstGeom prst="rect">
              <a:avLst/>
            </a:prstGeom>
            <a:solidFill>
              <a:schemeClr val="accent2"/>
            </a:solidFill>
            <a:ln w="9525">
              <a:solidFill>
                <a:schemeClr val="tx1"/>
              </a:solidFill>
              <a:miter lim="800000"/>
              <a:headEnd/>
              <a:tailEnd/>
            </a:ln>
          </p:spPr>
          <p:txBody>
            <a:bodyPr anchor="ctr">
              <a:spAutoFit/>
            </a:bodyPr>
            <a:lstStyle/>
            <a:p>
              <a:pPr algn="ctr">
                <a:lnSpc>
                  <a:spcPct val="90000"/>
                </a:lnSpc>
              </a:pPr>
              <a:r>
                <a:rPr lang="pl-PL" sz="1400">
                  <a:solidFill>
                    <a:schemeClr val="bg1"/>
                  </a:solidFill>
                  <a:latin typeface="Arial" pitchFamily="34" charset="0"/>
                </a:rPr>
                <a:t>Submission of application to MoE</a:t>
              </a:r>
            </a:p>
          </p:txBody>
        </p:sp>
        <p:cxnSp>
          <p:nvCxnSpPr>
            <p:cNvPr id="4134" name="AutoShape 73"/>
            <p:cNvCxnSpPr>
              <a:cxnSpLocks noChangeShapeType="1"/>
              <a:endCxn id="4133" idx="3"/>
            </p:cNvCxnSpPr>
            <p:nvPr/>
          </p:nvCxnSpPr>
          <p:spPr bwMode="auto">
            <a:xfrm rot="10800000">
              <a:off x="2170" y="2428"/>
              <a:ext cx="840" cy="65"/>
            </a:xfrm>
            <a:prstGeom prst="straightConnector1">
              <a:avLst/>
            </a:prstGeom>
            <a:noFill/>
            <a:ln w="9525">
              <a:solidFill>
                <a:schemeClr val="tx1"/>
              </a:solidFill>
              <a:round/>
              <a:headEnd/>
              <a:tailEnd type="triangle" w="med" len="med"/>
            </a:ln>
          </p:spPr>
        </p:cxnSp>
      </p:grpSp>
      <p:grpSp>
        <p:nvGrpSpPr>
          <p:cNvPr id="4" name="Group 78"/>
          <p:cNvGrpSpPr>
            <a:grpSpLocks/>
          </p:cNvGrpSpPr>
          <p:nvPr/>
        </p:nvGrpSpPr>
        <p:grpSpPr bwMode="auto">
          <a:xfrm>
            <a:off x="519113" y="561975"/>
            <a:ext cx="2989262" cy="5443538"/>
            <a:chOff x="90" y="310"/>
            <a:chExt cx="1883" cy="3429"/>
          </a:xfrm>
        </p:grpSpPr>
        <p:sp>
          <p:nvSpPr>
            <p:cNvPr id="4130" name="AutoShape 79"/>
            <p:cNvSpPr>
              <a:spLocks noChangeArrowheads="1"/>
            </p:cNvSpPr>
            <p:nvPr/>
          </p:nvSpPr>
          <p:spPr bwMode="auto">
            <a:xfrm rot="5400000" flipV="1">
              <a:off x="-1257" y="1824"/>
              <a:ext cx="3262" cy="567"/>
            </a:xfrm>
            <a:custGeom>
              <a:avLst/>
              <a:gdLst>
                <a:gd name="T0" fmla="*/ 8 w 21600"/>
                <a:gd name="T1" fmla="*/ 0 h 21600"/>
                <a:gd name="T2" fmla="*/ 0 w 21600"/>
                <a:gd name="T3" fmla="*/ 0 h 21600"/>
                <a:gd name="T4" fmla="*/ 8 w 21600"/>
                <a:gd name="T5" fmla="*/ 0 h 21600"/>
                <a:gd name="T6" fmla="*/ 11 w 21600"/>
                <a:gd name="T7" fmla="*/ 0 h 21600"/>
                <a:gd name="T8" fmla="*/ 17694720 60000 65536"/>
                <a:gd name="T9" fmla="*/ 11796480 60000 65536"/>
                <a:gd name="T10" fmla="*/ 5898240 60000 65536"/>
                <a:gd name="T11" fmla="*/ 0 60000 65536"/>
                <a:gd name="T12" fmla="*/ 3377 w 21600"/>
                <a:gd name="T13" fmla="*/ 5410 h 21600"/>
                <a:gd name="T14" fmla="*/ 18898 w 21600"/>
                <a:gd name="T15" fmla="*/ 1619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r">
                <a:lnSpc>
                  <a:spcPct val="90000"/>
                </a:lnSpc>
              </a:pPr>
              <a:r>
                <a:rPr lang="pl-PL" sz="1200">
                  <a:solidFill>
                    <a:schemeClr val="bg1"/>
                  </a:solidFill>
                  <a:latin typeface="Arial" pitchFamily="34" charset="0"/>
                </a:rPr>
                <a:t>6 monts for a new permit</a:t>
              </a:r>
              <a:r>
                <a:rPr lang="en-GB" sz="1200">
                  <a:solidFill>
                    <a:schemeClr val="bg1"/>
                  </a:solidFill>
                  <a:latin typeface="Arial" pitchFamily="34" charset="0"/>
                </a:rPr>
                <a:t> /</a:t>
              </a:r>
              <a:r>
                <a:rPr lang="pl-PL" sz="1200">
                  <a:solidFill>
                    <a:schemeClr val="bg1"/>
                  </a:solidFill>
                  <a:latin typeface="Arial" pitchFamily="34" charset="0"/>
                </a:rPr>
                <a:t> 1 -2 months</a:t>
              </a:r>
              <a:endParaRPr lang="en-GB" sz="1200">
                <a:solidFill>
                  <a:schemeClr val="bg1"/>
                </a:solidFill>
                <a:latin typeface="Arial" pitchFamily="34" charset="0"/>
              </a:endParaRPr>
            </a:p>
            <a:p>
              <a:pPr algn="r">
                <a:lnSpc>
                  <a:spcPct val="90000"/>
                </a:lnSpc>
              </a:pPr>
              <a:r>
                <a:rPr lang="pl-PL" sz="1200">
                  <a:solidFill>
                    <a:schemeClr val="bg1"/>
                  </a:solidFill>
                  <a:latin typeface="Arial" pitchFamily="34" charset="0"/>
                </a:rPr>
                <a:t>substantial change</a:t>
              </a:r>
            </a:p>
          </p:txBody>
        </p:sp>
        <p:sp>
          <p:nvSpPr>
            <p:cNvPr id="4131" name="Line 80"/>
            <p:cNvSpPr>
              <a:spLocks noChangeShapeType="1"/>
            </p:cNvSpPr>
            <p:nvPr/>
          </p:nvSpPr>
          <p:spPr bwMode="auto">
            <a:xfrm>
              <a:off x="501" y="487"/>
              <a:ext cx="1472" cy="6"/>
            </a:xfrm>
            <a:prstGeom prst="line">
              <a:avLst/>
            </a:prstGeom>
            <a:noFill/>
            <a:ln w="38100" cap="rnd">
              <a:solidFill>
                <a:schemeClr val="bg2"/>
              </a:solidFill>
              <a:prstDash val="sysDot"/>
              <a:round/>
              <a:headEnd/>
              <a:tailEnd/>
            </a:ln>
          </p:spPr>
          <p:txBody>
            <a:bodyPr/>
            <a:lstStyle/>
            <a:p>
              <a:endParaRPr lang="pl-PL"/>
            </a:p>
          </p:txBody>
        </p:sp>
        <p:sp>
          <p:nvSpPr>
            <p:cNvPr id="4132" name="Text Box 81"/>
            <p:cNvSpPr txBox="1">
              <a:spLocks noChangeArrowheads="1"/>
            </p:cNvSpPr>
            <p:nvPr/>
          </p:nvSpPr>
          <p:spPr bwMode="auto">
            <a:xfrm>
              <a:off x="423" y="310"/>
              <a:ext cx="1125" cy="174"/>
            </a:xfrm>
            <a:prstGeom prst="rect">
              <a:avLst/>
            </a:prstGeom>
            <a:noFill/>
            <a:ln w="9525">
              <a:noFill/>
              <a:miter lim="800000"/>
              <a:headEnd/>
              <a:tailEnd/>
            </a:ln>
          </p:spPr>
          <p:txBody>
            <a:bodyPr>
              <a:spAutoFit/>
            </a:bodyPr>
            <a:lstStyle/>
            <a:p>
              <a:pPr>
                <a:spcBef>
                  <a:spcPct val="50000"/>
                </a:spcBef>
              </a:pPr>
              <a:r>
                <a:rPr lang="pl-PL" sz="1200" b="0">
                  <a:solidFill>
                    <a:schemeClr val="tx1"/>
                  </a:solidFill>
                  <a:latin typeface="Arial" pitchFamily="34" charset="0"/>
                </a:rPr>
                <a:t>Complete application </a:t>
              </a:r>
            </a:p>
          </p:txBody>
        </p:sp>
      </p:grpSp>
      <p:grpSp>
        <p:nvGrpSpPr>
          <p:cNvPr id="5" name="Group 82"/>
          <p:cNvGrpSpPr>
            <a:grpSpLocks/>
          </p:cNvGrpSpPr>
          <p:nvPr/>
        </p:nvGrpSpPr>
        <p:grpSpPr bwMode="auto">
          <a:xfrm>
            <a:off x="1069975" y="1912938"/>
            <a:ext cx="2441575" cy="280987"/>
            <a:chOff x="437" y="1017"/>
            <a:chExt cx="1538" cy="177"/>
          </a:xfrm>
        </p:grpSpPr>
        <p:sp>
          <p:nvSpPr>
            <p:cNvPr id="4128" name="Line 83"/>
            <p:cNvSpPr>
              <a:spLocks noChangeShapeType="1"/>
            </p:cNvSpPr>
            <p:nvPr/>
          </p:nvSpPr>
          <p:spPr bwMode="auto">
            <a:xfrm flipV="1">
              <a:off x="437" y="1188"/>
              <a:ext cx="1538" cy="6"/>
            </a:xfrm>
            <a:prstGeom prst="line">
              <a:avLst/>
            </a:prstGeom>
            <a:noFill/>
            <a:ln w="38100" cap="rnd">
              <a:solidFill>
                <a:schemeClr val="bg2"/>
              </a:solidFill>
              <a:prstDash val="sysDot"/>
              <a:round/>
              <a:headEnd/>
              <a:tailEnd/>
            </a:ln>
          </p:spPr>
          <p:txBody>
            <a:bodyPr/>
            <a:lstStyle/>
            <a:p>
              <a:endParaRPr lang="pl-PL"/>
            </a:p>
          </p:txBody>
        </p:sp>
        <p:sp>
          <p:nvSpPr>
            <p:cNvPr id="4129" name="Text Box 84"/>
            <p:cNvSpPr txBox="1">
              <a:spLocks noChangeArrowheads="1"/>
            </p:cNvSpPr>
            <p:nvPr/>
          </p:nvSpPr>
          <p:spPr bwMode="auto">
            <a:xfrm>
              <a:off x="476" y="1017"/>
              <a:ext cx="1125" cy="174"/>
            </a:xfrm>
            <a:prstGeom prst="rect">
              <a:avLst/>
            </a:prstGeom>
            <a:noFill/>
            <a:ln w="9525">
              <a:noFill/>
              <a:miter lim="800000"/>
              <a:headEnd/>
              <a:tailEnd/>
            </a:ln>
          </p:spPr>
          <p:txBody>
            <a:bodyPr>
              <a:spAutoFit/>
            </a:bodyPr>
            <a:lstStyle/>
            <a:p>
              <a:pPr>
                <a:spcBef>
                  <a:spcPct val="50000"/>
                </a:spcBef>
              </a:pPr>
              <a:r>
                <a:rPr lang="pl-PL" sz="1200" b="0">
                  <a:solidFill>
                    <a:schemeClr val="tx1"/>
                  </a:solidFill>
                  <a:latin typeface="Arial" pitchFamily="34" charset="0"/>
                </a:rPr>
                <a:t>Application completed</a:t>
              </a:r>
            </a:p>
          </p:txBody>
        </p:sp>
      </p:grpSp>
      <p:grpSp>
        <p:nvGrpSpPr>
          <p:cNvPr id="6" name="Group 107"/>
          <p:cNvGrpSpPr>
            <a:grpSpLocks/>
          </p:cNvGrpSpPr>
          <p:nvPr/>
        </p:nvGrpSpPr>
        <p:grpSpPr bwMode="auto">
          <a:xfrm>
            <a:off x="1427163" y="2535238"/>
            <a:ext cx="3348037" cy="674687"/>
            <a:chOff x="899" y="1817"/>
            <a:chExt cx="2109" cy="425"/>
          </a:xfrm>
        </p:grpSpPr>
        <p:sp>
          <p:nvSpPr>
            <p:cNvPr id="4126" name="Text Box 86"/>
            <p:cNvSpPr txBox="1">
              <a:spLocks noChangeArrowheads="1"/>
            </p:cNvSpPr>
            <p:nvPr/>
          </p:nvSpPr>
          <p:spPr bwMode="auto">
            <a:xfrm>
              <a:off x="899" y="1817"/>
              <a:ext cx="1266" cy="425"/>
            </a:xfrm>
            <a:prstGeom prst="rect">
              <a:avLst/>
            </a:prstGeom>
            <a:solidFill>
              <a:schemeClr val="accent2"/>
            </a:solidFill>
            <a:ln w="9525">
              <a:solidFill>
                <a:schemeClr val="tx1"/>
              </a:solidFill>
              <a:miter lim="800000"/>
              <a:headEnd/>
              <a:tailEnd/>
            </a:ln>
          </p:spPr>
          <p:txBody>
            <a:bodyPr>
              <a:spAutoFit/>
            </a:bodyPr>
            <a:lstStyle/>
            <a:p>
              <a:pPr>
                <a:lnSpc>
                  <a:spcPct val="90000"/>
                </a:lnSpc>
              </a:pPr>
              <a:r>
                <a:rPr lang="pl-PL" sz="1400">
                  <a:solidFill>
                    <a:schemeClr val="bg1"/>
                  </a:solidFill>
                  <a:latin typeface="Arial" pitchFamily="34" charset="0"/>
                </a:rPr>
                <a:t>Parties informed about institution of proceeding </a:t>
              </a:r>
              <a:endParaRPr lang="en-GB" sz="1400">
                <a:solidFill>
                  <a:schemeClr val="bg1"/>
                </a:solidFill>
                <a:latin typeface="Arial" pitchFamily="34" charset="0"/>
              </a:endParaRPr>
            </a:p>
          </p:txBody>
        </p:sp>
        <p:cxnSp>
          <p:nvCxnSpPr>
            <p:cNvPr id="4127" name="AutoShape 87"/>
            <p:cNvCxnSpPr>
              <a:cxnSpLocks noChangeShapeType="1"/>
            </p:cNvCxnSpPr>
            <p:nvPr/>
          </p:nvCxnSpPr>
          <p:spPr bwMode="auto">
            <a:xfrm flipH="1">
              <a:off x="2160" y="2038"/>
              <a:ext cx="848" cy="2"/>
            </a:xfrm>
            <a:prstGeom prst="straightConnector1">
              <a:avLst/>
            </a:prstGeom>
            <a:noFill/>
            <a:ln w="9525">
              <a:solidFill>
                <a:schemeClr val="tx1"/>
              </a:solidFill>
              <a:round/>
              <a:headEnd/>
              <a:tailEnd type="triangle" w="med" len="med"/>
            </a:ln>
          </p:spPr>
        </p:cxnSp>
      </p:grpSp>
      <p:cxnSp>
        <p:nvCxnSpPr>
          <p:cNvPr id="1280089" name="AutoShape 89"/>
          <p:cNvCxnSpPr>
            <a:cxnSpLocks noChangeShapeType="1"/>
            <a:endCxn id="1280052" idx="0"/>
          </p:cNvCxnSpPr>
          <p:nvPr/>
        </p:nvCxnSpPr>
        <p:spPr bwMode="auto">
          <a:xfrm rot="5400000">
            <a:off x="4616450" y="503238"/>
            <a:ext cx="333375" cy="0"/>
          </a:xfrm>
          <a:prstGeom prst="straightConnector1">
            <a:avLst/>
          </a:prstGeom>
          <a:noFill/>
          <a:ln w="9525">
            <a:solidFill>
              <a:schemeClr val="tx1"/>
            </a:solidFill>
            <a:round/>
            <a:headEnd/>
            <a:tailEnd type="triangle" w="med" len="med"/>
          </a:ln>
        </p:spPr>
      </p:cxnSp>
      <p:sp>
        <p:nvSpPr>
          <p:cNvPr id="1280097" name="AutoShape 97"/>
          <p:cNvSpPr>
            <a:spLocks noChangeArrowheads="1"/>
          </p:cNvSpPr>
          <p:nvPr/>
        </p:nvSpPr>
        <p:spPr bwMode="auto">
          <a:xfrm rot="5400000" flipV="1">
            <a:off x="2448719" y="5022056"/>
            <a:ext cx="1225550" cy="5032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ctr"/>
            <a:r>
              <a:rPr lang="en-GB" sz="1200">
                <a:solidFill>
                  <a:schemeClr val="bg1"/>
                </a:solidFill>
                <a:latin typeface="Arial" pitchFamily="34" charset="0"/>
              </a:rPr>
              <a:t>21</a:t>
            </a:r>
            <a:r>
              <a:rPr lang="pl-PL" sz="1200">
                <a:solidFill>
                  <a:schemeClr val="bg1"/>
                </a:solidFill>
                <a:latin typeface="Arial" pitchFamily="34" charset="0"/>
              </a:rPr>
              <a:t> days</a:t>
            </a:r>
            <a:endParaRPr lang="en-GB" sz="1200">
              <a:solidFill>
                <a:schemeClr val="bg1"/>
              </a:solidFill>
              <a:latin typeface="Arial" pitchFamily="34" charset="0"/>
            </a:endParaRPr>
          </a:p>
        </p:txBody>
      </p:sp>
      <p:sp>
        <p:nvSpPr>
          <p:cNvPr id="1280098" name="Text Box 98"/>
          <p:cNvSpPr txBox="1">
            <a:spLocks noChangeArrowheads="1"/>
          </p:cNvSpPr>
          <p:nvPr/>
        </p:nvSpPr>
        <p:spPr bwMode="auto">
          <a:xfrm>
            <a:off x="1795463" y="4384675"/>
            <a:ext cx="1527175" cy="52387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Public participation</a:t>
            </a:r>
            <a:endParaRPr lang="en-GB" sz="1400">
              <a:solidFill>
                <a:schemeClr val="bg1"/>
              </a:solidFill>
              <a:latin typeface="Arial" pitchFamily="34" charset="0"/>
            </a:endParaRPr>
          </a:p>
        </p:txBody>
      </p:sp>
      <p:cxnSp>
        <p:nvCxnSpPr>
          <p:cNvPr id="1280099" name="AutoShape 99"/>
          <p:cNvCxnSpPr>
            <a:cxnSpLocks noChangeShapeType="1"/>
            <a:endCxn id="1280098" idx="3"/>
          </p:cNvCxnSpPr>
          <p:nvPr/>
        </p:nvCxnSpPr>
        <p:spPr bwMode="auto">
          <a:xfrm rot="10800000">
            <a:off x="3322638" y="4646613"/>
            <a:ext cx="190500" cy="3175"/>
          </a:xfrm>
          <a:prstGeom prst="straightConnector1">
            <a:avLst/>
          </a:prstGeom>
          <a:noFill/>
          <a:ln w="9525">
            <a:solidFill>
              <a:schemeClr val="tx1"/>
            </a:solidFill>
            <a:round/>
            <a:headEnd/>
            <a:tailEnd type="triangle" w="med" len="med"/>
          </a:ln>
        </p:spPr>
      </p:cxnSp>
      <p:sp>
        <p:nvSpPr>
          <p:cNvPr id="1280100" name="AutoShape 100"/>
          <p:cNvSpPr>
            <a:spLocks noChangeArrowheads="1"/>
          </p:cNvSpPr>
          <p:nvPr/>
        </p:nvSpPr>
        <p:spPr bwMode="auto">
          <a:xfrm rot="5400000" flipV="1">
            <a:off x="1430338" y="5848350"/>
            <a:ext cx="554038" cy="5032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19050" cap="rnd">
            <a:solidFill>
              <a:schemeClr val="tx1"/>
            </a:solidFill>
            <a:prstDash val="sysDot"/>
            <a:miter lim="800000"/>
            <a:headEnd/>
            <a:tailEnd/>
          </a:ln>
        </p:spPr>
        <p:txBody>
          <a:bodyPr vert="eaVert" wrap="none" anchor="ctr"/>
          <a:lstStyle/>
          <a:p>
            <a:pPr algn="ctr"/>
            <a:endParaRPr lang="en-GB" sz="1400" b="0">
              <a:solidFill>
                <a:schemeClr val="tx1"/>
              </a:solidFill>
              <a:latin typeface="Arial" pitchFamily="34" charset="0"/>
            </a:endParaRPr>
          </a:p>
        </p:txBody>
      </p:sp>
      <p:sp>
        <p:nvSpPr>
          <p:cNvPr id="1280101" name="Text Box 101"/>
          <p:cNvSpPr txBox="1">
            <a:spLocks noChangeArrowheads="1"/>
          </p:cNvSpPr>
          <p:nvPr/>
        </p:nvSpPr>
        <p:spPr bwMode="auto">
          <a:xfrm>
            <a:off x="1939925" y="5892800"/>
            <a:ext cx="1801813" cy="276225"/>
          </a:xfrm>
          <a:prstGeom prst="rect">
            <a:avLst/>
          </a:prstGeom>
          <a:noFill/>
          <a:ln w="9525">
            <a:noFill/>
            <a:miter lim="800000"/>
            <a:headEnd/>
            <a:tailEnd/>
          </a:ln>
        </p:spPr>
        <p:txBody>
          <a:bodyPr wrap="none">
            <a:spAutoFit/>
          </a:bodyPr>
          <a:lstStyle/>
          <a:p>
            <a:r>
              <a:rPr lang="pl-PL" sz="1200" b="0">
                <a:solidFill>
                  <a:schemeClr val="tx1"/>
                </a:solidFill>
                <a:latin typeface="Arial" pitchFamily="34" charset="0"/>
              </a:rPr>
              <a:t>Public hearing possible.</a:t>
            </a:r>
            <a:endParaRPr lang="en-GB" sz="1200" b="0">
              <a:solidFill>
                <a:schemeClr val="tx1"/>
              </a:solidFill>
              <a:latin typeface="Arial" pitchFamily="34" charset="0"/>
            </a:endParaRPr>
          </a:p>
        </p:txBody>
      </p:sp>
      <p:sp>
        <p:nvSpPr>
          <p:cNvPr id="1280102" name="Line 102"/>
          <p:cNvSpPr>
            <a:spLocks noChangeShapeType="1"/>
          </p:cNvSpPr>
          <p:nvPr/>
        </p:nvSpPr>
        <p:spPr bwMode="auto">
          <a:xfrm>
            <a:off x="1598613" y="5840413"/>
            <a:ext cx="1444625" cy="7937"/>
          </a:xfrm>
          <a:prstGeom prst="line">
            <a:avLst/>
          </a:prstGeom>
          <a:noFill/>
          <a:ln w="38100" cap="rnd">
            <a:solidFill>
              <a:schemeClr val="bg2"/>
            </a:solidFill>
            <a:prstDash val="sysDot"/>
            <a:round/>
            <a:headEnd/>
            <a:tailEnd/>
          </a:ln>
        </p:spPr>
        <p:txBody>
          <a:bodyPr/>
          <a:lstStyle/>
          <a:p>
            <a:endParaRPr lang="pl-PL"/>
          </a:p>
        </p:txBody>
      </p:sp>
      <p:grpSp>
        <p:nvGrpSpPr>
          <p:cNvPr id="7" name="Group 106"/>
          <p:cNvGrpSpPr>
            <a:grpSpLocks/>
          </p:cNvGrpSpPr>
          <p:nvPr/>
        </p:nvGrpSpPr>
        <p:grpSpPr bwMode="auto">
          <a:xfrm>
            <a:off x="5232400" y="2940050"/>
            <a:ext cx="3627438" cy="954088"/>
            <a:chOff x="3296" y="2072"/>
            <a:chExt cx="2285" cy="601"/>
          </a:xfrm>
        </p:grpSpPr>
        <p:sp>
          <p:nvSpPr>
            <p:cNvPr id="4123" name="Text Box 60"/>
            <p:cNvSpPr txBox="1">
              <a:spLocks noChangeArrowheads="1"/>
            </p:cNvSpPr>
            <p:nvPr/>
          </p:nvSpPr>
          <p:spPr bwMode="auto">
            <a:xfrm>
              <a:off x="3980" y="2072"/>
              <a:ext cx="1601" cy="601"/>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Immediate exclusion from public access </a:t>
              </a:r>
            </a:p>
            <a:p>
              <a:pPr algn="ctr"/>
              <a:r>
                <a:rPr lang="pl-PL" sz="1400">
                  <a:solidFill>
                    <a:schemeClr val="bg1"/>
                  </a:solidFill>
                  <a:latin typeface="Arial" pitchFamily="34" charset="0"/>
                </a:rPr>
                <a:t>confidential information</a:t>
              </a:r>
              <a:endParaRPr lang="en-GB" sz="1400">
                <a:solidFill>
                  <a:schemeClr val="bg1"/>
                </a:solidFill>
                <a:latin typeface="Arial" pitchFamily="34" charset="0"/>
              </a:endParaRPr>
            </a:p>
            <a:p>
              <a:pPr algn="ctr"/>
              <a:r>
                <a:rPr lang="en-GB" sz="1400" i="1">
                  <a:solidFill>
                    <a:schemeClr val="bg1"/>
                  </a:solidFill>
                  <a:latin typeface="Arial" pitchFamily="34" charset="0"/>
                </a:rPr>
                <a:t>(</a:t>
              </a:r>
              <a:r>
                <a:rPr lang="pl-PL" sz="1400" i="1">
                  <a:solidFill>
                    <a:schemeClr val="bg1"/>
                  </a:solidFill>
                  <a:latin typeface="Arial" pitchFamily="34" charset="0"/>
                </a:rPr>
                <a:t>if applicable)</a:t>
              </a:r>
              <a:endParaRPr lang="en-GB" sz="1400" i="1">
                <a:solidFill>
                  <a:schemeClr val="bg1"/>
                </a:solidFill>
                <a:latin typeface="Arial" pitchFamily="34" charset="0"/>
              </a:endParaRPr>
            </a:p>
          </p:txBody>
        </p:sp>
        <p:cxnSp>
          <p:nvCxnSpPr>
            <p:cNvPr id="4124" name="AutoShape 61"/>
            <p:cNvCxnSpPr>
              <a:cxnSpLocks noChangeShapeType="1"/>
              <a:endCxn id="4123" idx="1"/>
            </p:cNvCxnSpPr>
            <p:nvPr/>
          </p:nvCxnSpPr>
          <p:spPr bwMode="auto">
            <a:xfrm>
              <a:off x="3296" y="2371"/>
              <a:ext cx="684" cy="2"/>
            </a:xfrm>
            <a:prstGeom prst="bentConnector3">
              <a:avLst>
                <a:gd name="adj1" fmla="val 50000"/>
              </a:avLst>
            </a:prstGeom>
            <a:noFill/>
            <a:ln w="9525">
              <a:solidFill>
                <a:schemeClr val="tx1"/>
              </a:solidFill>
              <a:miter lim="800000"/>
              <a:headEnd type="triangle" w="med" len="med"/>
              <a:tailEnd/>
            </a:ln>
          </p:spPr>
        </p:cxnSp>
        <p:cxnSp>
          <p:nvCxnSpPr>
            <p:cNvPr id="4125" name="AutoShape 105"/>
            <p:cNvCxnSpPr>
              <a:cxnSpLocks noChangeShapeType="1"/>
            </p:cNvCxnSpPr>
            <p:nvPr/>
          </p:nvCxnSpPr>
          <p:spPr bwMode="auto">
            <a:xfrm rot="16200000" flipH="1">
              <a:off x="3036" y="2370"/>
              <a:ext cx="523" cy="3"/>
            </a:xfrm>
            <a:prstGeom prst="bentConnector3">
              <a:avLst>
                <a:gd name="adj1" fmla="val 49903"/>
              </a:avLst>
            </a:prstGeom>
            <a:noFill/>
            <a:ln w="25400" cap="rnd">
              <a:solidFill>
                <a:schemeClr val="bg2"/>
              </a:solidFill>
              <a:prstDash val="sysDot"/>
              <a:miter lim="800000"/>
              <a:headEnd type="triangle" w="med" len="med"/>
              <a:tailEnd type="triangle"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80047"/>
                                        </p:tgtEl>
                                        <p:attrNameLst>
                                          <p:attrName>style.visibility</p:attrName>
                                        </p:attrNameLst>
                                      </p:cBhvr>
                                      <p:to>
                                        <p:strVal val="visible"/>
                                      </p:to>
                                    </p:set>
                                    <p:animEffect transition="in" filter="blinds(horizontal)">
                                      <p:cBhvr>
                                        <p:cTn id="7" dur="500"/>
                                        <p:tgtEl>
                                          <p:spTgt spid="1280047"/>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280089"/>
                                        </p:tgtEl>
                                        <p:attrNameLst>
                                          <p:attrName>style.visibility</p:attrName>
                                        </p:attrNameLst>
                                      </p:cBhvr>
                                      <p:to>
                                        <p:strVal val="visible"/>
                                      </p:to>
                                    </p:se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1280052"/>
                                        </p:tgtEl>
                                        <p:attrNameLst>
                                          <p:attrName>style.visibility</p:attrName>
                                        </p:attrNameLst>
                                      </p:cBhvr>
                                      <p:to>
                                        <p:strVal val="visible"/>
                                      </p:to>
                                    </p:set>
                                    <p:animEffect transition="in" filter="blinds(horizontal)">
                                      <p:cBhvr>
                                        <p:cTn id="14" dur="500"/>
                                        <p:tgtEl>
                                          <p:spTgt spid="1280052"/>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80054"/>
                                        </p:tgtEl>
                                        <p:attrNameLst>
                                          <p:attrName>style.visibility</p:attrName>
                                        </p:attrNameLst>
                                      </p:cBhvr>
                                      <p:to>
                                        <p:strVal val="visible"/>
                                      </p:to>
                                    </p:set>
                                    <p:animEffect transition="in" filter="blinds(horizontal)">
                                      <p:cBhvr>
                                        <p:cTn id="18" dur="500"/>
                                        <p:tgtEl>
                                          <p:spTgt spid="1280054"/>
                                        </p:tgtEl>
                                      </p:cBhvr>
                                    </p:animEffec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499"/>
                                          </p:stCondLst>
                                        </p:cTn>
                                        <p:tgtEl>
                                          <p:spTgt spid="1280050"/>
                                        </p:tgtEl>
                                        <p:attrNameLst>
                                          <p:attrName>style.visibility</p:attrName>
                                        </p:attrNameLst>
                                      </p:cBhvr>
                                      <p:to>
                                        <p:strVal val="visible"/>
                                      </p:to>
                                    </p:set>
                                  </p:childTnLst>
                                </p:cTn>
                              </p:par>
                            </p:childTnLst>
                          </p:cTn>
                        </p:par>
                        <p:par>
                          <p:cTn id="22" fill="hold">
                            <p:stCondLst>
                              <p:cond delay="2500"/>
                            </p:stCondLst>
                            <p:childTnLst>
                              <p:par>
                                <p:cTn id="23" presetID="3" presetClass="entr" presetSubtype="10" fill="hold" grpId="0" nodeType="afterEffect">
                                  <p:stCondLst>
                                    <p:cond delay="0"/>
                                  </p:stCondLst>
                                  <p:childTnLst>
                                    <p:set>
                                      <p:cBhvr>
                                        <p:cTn id="24" dur="1" fill="hold">
                                          <p:stCondLst>
                                            <p:cond delay="0"/>
                                          </p:stCondLst>
                                        </p:cTn>
                                        <p:tgtEl>
                                          <p:spTgt spid="1280049"/>
                                        </p:tgtEl>
                                        <p:attrNameLst>
                                          <p:attrName>style.visibility</p:attrName>
                                        </p:attrNameLst>
                                      </p:cBhvr>
                                      <p:to>
                                        <p:strVal val="visible"/>
                                      </p:to>
                                    </p:set>
                                    <p:animEffect transition="in" filter="blinds(horizontal)">
                                      <p:cBhvr>
                                        <p:cTn id="25" dur="500"/>
                                        <p:tgtEl>
                                          <p:spTgt spid="128004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1280057"/>
                                        </p:tgtEl>
                                        <p:attrNameLst>
                                          <p:attrName>style.visibility</p:attrName>
                                        </p:attrNameLst>
                                      </p:cBhvr>
                                      <p:to>
                                        <p:strVal val="visible"/>
                                      </p:to>
                                    </p:set>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1280056"/>
                                        </p:tgtEl>
                                        <p:attrNameLst>
                                          <p:attrName>style.visibility</p:attrName>
                                        </p:attrNameLst>
                                      </p:cBhvr>
                                      <p:to>
                                        <p:strVal val="visible"/>
                                      </p:to>
                                    </p:set>
                                    <p:animEffect transition="in" filter="blinds(horizontal)">
                                      <p:cBhvr>
                                        <p:cTn id="33" dur="500"/>
                                        <p:tgtEl>
                                          <p:spTgt spid="1280056"/>
                                        </p:tgtEl>
                                      </p:cBhvr>
                                    </p:animEffect>
                                  </p:childTnLst>
                                </p:cTn>
                              </p:par>
                            </p:childTnLst>
                          </p:cTn>
                        </p:par>
                        <p:par>
                          <p:cTn id="34" fill="hold">
                            <p:stCondLst>
                              <p:cond delay="1000"/>
                            </p:stCondLst>
                            <p:childTnLst>
                              <p:par>
                                <p:cTn id="35" presetID="3" presetClass="entr" presetSubtype="1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499"/>
                                          </p:stCondLst>
                                        </p:cTn>
                                        <p:tgtEl>
                                          <p:spTgt spid="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1280058"/>
                                        </p:tgtEl>
                                        <p:attrNameLst>
                                          <p:attrName>style.visibility</p:attrName>
                                        </p:attrNameLst>
                                      </p:cBhvr>
                                      <p:to>
                                        <p:strVal val="visible"/>
                                      </p:to>
                                    </p:set>
                                  </p:childTnLst>
                                </p:cTn>
                              </p:par>
                              <p:par>
                                <p:cTn id="48" presetID="3" presetClass="entr" presetSubtype="1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linds(horizontal)">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128006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280099"/>
                                        </p:tgtEl>
                                        <p:attrNameLst>
                                          <p:attrName>style.visibility</p:attrName>
                                        </p:attrNameLst>
                                      </p:cBhvr>
                                      <p:to>
                                        <p:strVal val="visible"/>
                                      </p:to>
                                    </p:set>
                                    <p:animEffect transition="in" filter="blinds(horizontal)">
                                      <p:cBhvr>
                                        <p:cTn id="64" dur="500"/>
                                        <p:tgtEl>
                                          <p:spTgt spid="1280099"/>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1280098"/>
                                        </p:tgtEl>
                                        <p:attrNameLst>
                                          <p:attrName>style.visibility</p:attrName>
                                        </p:attrNameLst>
                                      </p:cBhvr>
                                      <p:to>
                                        <p:strVal val="visible"/>
                                      </p:to>
                                    </p:set>
                                    <p:animEffect transition="in" filter="diamond(in)">
                                      <p:cBhvr>
                                        <p:cTn id="67" dur="2000"/>
                                        <p:tgtEl>
                                          <p:spTgt spid="1280098"/>
                                        </p:tgtEl>
                                      </p:cBhvr>
                                    </p:animEffect>
                                  </p:childTnLst>
                                </p:cTn>
                              </p:par>
                              <p:par>
                                <p:cTn id="68" presetID="8" presetClass="entr" presetSubtype="16" fill="hold" grpId="0" nodeType="withEffect">
                                  <p:stCondLst>
                                    <p:cond delay="0"/>
                                  </p:stCondLst>
                                  <p:childTnLst>
                                    <p:set>
                                      <p:cBhvr>
                                        <p:cTn id="69" dur="1" fill="hold">
                                          <p:stCondLst>
                                            <p:cond delay="0"/>
                                          </p:stCondLst>
                                        </p:cTn>
                                        <p:tgtEl>
                                          <p:spTgt spid="1280097"/>
                                        </p:tgtEl>
                                        <p:attrNameLst>
                                          <p:attrName>style.visibility</p:attrName>
                                        </p:attrNameLst>
                                      </p:cBhvr>
                                      <p:to>
                                        <p:strVal val="visible"/>
                                      </p:to>
                                    </p:set>
                                    <p:animEffect transition="in" filter="diamond(in)">
                                      <p:cBhvr>
                                        <p:cTn id="70" dur="2000"/>
                                        <p:tgtEl>
                                          <p:spTgt spid="1280097"/>
                                        </p:tgtEl>
                                      </p:cBhvr>
                                    </p:animEffect>
                                  </p:childTnLst>
                                </p:cTn>
                              </p:par>
                              <p:par>
                                <p:cTn id="71" presetID="3" presetClass="entr" presetSubtype="10" fill="hold" grpId="1" nodeType="withEffect">
                                  <p:stCondLst>
                                    <p:cond delay="0"/>
                                  </p:stCondLst>
                                  <p:childTnLst>
                                    <p:set>
                                      <p:cBhvr>
                                        <p:cTn id="72" dur="1" fill="hold">
                                          <p:stCondLst>
                                            <p:cond delay="0"/>
                                          </p:stCondLst>
                                        </p:cTn>
                                        <p:tgtEl>
                                          <p:spTgt spid="1280097"/>
                                        </p:tgtEl>
                                        <p:attrNameLst>
                                          <p:attrName>style.visibility</p:attrName>
                                        </p:attrNameLst>
                                      </p:cBhvr>
                                      <p:to>
                                        <p:strVal val="visible"/>
                                      </p:to>
                                    </p:set>
                                    <p:animEffect transition="in" filter="blinds(horizontal)">
                                      <p:cBhvr>
                                        <p:cTn id="73" dur="500"/>
                                        <p:tgtEl>
                                          <p:spTgt spid="1280097"/>
                                        </p:tgtEl>
                                      </p:cBhvr>
                                    </p:animEffect>
                                  </p:childTnLst>
                                </p:cTn>
                              </p:par>
                            </p:childTnLst>
                          </p:cTn>
                        </p:par>
                        <p:par>
                          <p:cTn id="74" fill="hold">
                            <p:stCondLst>
                              <p:cond delay="2000"/>
                            </p:stCondLst>
                            <p:childTnLst>
                              <p:par>
                                <p:cTn id="75" presetID="3" presetClass="entr" presetSubtype="10" fill="hold" grpId="0" nodeType="afterEffect">
                                  <p:stCondLst>
                                    <p:cond delay="0"/>
                                  </p:stCondLst>
                                  <p:childTnLst>
                                    <p:set>
                                      <p:cBhvr>
                                        <p:cTn id="76" dur="1" fill="hold">
                                          <p:stCondLst>
                                            <p:cond delay="0"/>
                                          </p:stCondLst>
                                        </p:cTn>
                                        <p:tgtEl>
                                          <p:spTgt spid="1280102"/>
                                        </p:tgtEl>
                                        <p:attrNameLst>
                                          <p:attrName>style.visibility</p:attrName>
                                        </p:attrNameLst>
                                      </p:cBhvr>
                                      <p:to>
                                        <p:strVal val="visible"/>
                                      </p:to>
                                    </p:set>
                                    <p:animEffect transition="in" filter="blinds(horizontal)">
                                      <p:cBhvr>
                                        <p:cTn id="77" dur="500"/>
                                        <p:tgtEl>
                                          <p:spTgt spid="1280102"/>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1280101"/>
                                        </p:tgtEl>
                                        <p:attrNameLst>
                                          <p:attrName>style.visibility</p:attrName>
                                        </p:attrNameLst>
                                      </p:cBhvr>
                                      <p:to>
                                        <p:strVal val="visible"/>
                                      </p:to>
                                    </p:set>
                                    <p:animEffect transition="in" filter="blinds(horizontal)">
                                      <p:cBhvr>
                                        <p:cTn id="80" dur="500"/>
                                        <p:tgtEl>
                                          <p:spTgt spid="1280101"/>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1280100"/>
                                        </p:tgtEl>
                                        <p:attrNameLst>
                                          <p:attrName>style.visibility</p:attrName>
                                        </p:attrNameLst>
                                      </p:cBhvr>
                                      <p:to>
                                        <p:strVal val="visible"/>
                                      </p:to>
                                    </p:set>
                                    <p:animEffect transition="in" filter="blinds(horizontal)">
                                      <p:cBhvr>
                                        <p:cTn id="83" dur="500"/>
                                        <p:tgtEl>
                                          <p:spTgt spid="1280100"/>
                                        </p:tgtEl>
                                      </p:cBhvr>
                                    </p:animEffect>
                                  </p:childTnLst>
                                </p:cTn>
                              </p:par>
                            </p:childTnLst>
                          </p:cTn>
                        </p:par>
                        <p:par>
                          <p:cTn id="84" fill="hold">
                            <p:stCondLst>
                              <p:cond delay="2500"/>
                            </p:stCondLst>
                            <p:childTnLst>
                              <p:par>
                                <p:cTn id="85" presetID="1" presetClass="entr" presetSubtype="0" fill="hold" nodeType="afterEffect">
                                  <p:stCondLst>
                                    <p:cond delay="0"/>
                                  </p:stCondLst>
                                  <p:childTnLst>
                                    <p:set>
                                      <p:cBhvr>
                                        <p:cTn id="86" dur="1" fill="hold">
                                          <p:stCondLst>
                                            <p:cond delay="499"/>
                                          </p:stCondLst>
                                        </p:cTn>
                                        <p:tgtEl>
                                          <p:spTgt spid="128007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nodeType="click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500" fill="hold"/>
                                        <p:tgtEl>
                                          <p:spTgt spid="7"/>
                                        </p:tgtEl>
                                        <p:attrNameLst>
                                          <p:attrName>ppt_x</p:attrName>
                                        </p:attrNameLst>
                                      </p:cBhvr>
                                      <p:tavLst>
                                        <p:tav tm="0">
                                          <p:val>
                                            <p:strVal val="1+#ppt_w/2"/>
                                          </p:val>
                                        </p:tav>
                                        <p:tav tm="100000">
                                          <p:val>
                                            <p:strVal val="#ppt_x"/>
                                          </p:val>
                                        </p:tav>
                                      </p:tavLst>
                                    </p:anim>
                                    <p:anim calcmode="lin" valueType="num">
                                      <p:cBhvr additive="base">
                                        <p:cTn id="9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7" grpId="0" animBg="1" autoUpdateAnimBg="0"/>
      <p:bldP spid="1280049" grpId="0" animBg="1" autoUpdateAnimBg="0"/>
      <p:bldP spid="1280052" grpId="0" animBg="1" autoUpdateAnimBg="0"/>
      <p:bldP spid="1280056" grpId="0" animBg="1" autoUpdateAnimBg="0"/>
      <p:bldP spid="1280063" grpId="0" animBg="1" autoUpdateAnimBg="0"/>
      <p:bldP spid="1280097" grpId="0" animBg="1"/>
      <p:bldP spid="1280097" grpId="1" animBg="1"/>
      <p:bldP spid="1280098" grpId="0" animBg="1"/>
      <p:bldP spid="1280100" grpId="0" animBg="1"/>
      <p:bldP spid="1280101" grpId="0"/>
      <p:bldP spid="12801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ytuł 1"/>
          <p:cNvSpPr>
            <a:spLocks noGrp="1"/>
          </p:cNvSpPr>
          <p:nvPr>
            <p:ph type="title"/>
          </p:nvPr>
        </p:nvSpPr>
        <p:spPr/>
        <p:txBody>
          <a:bodyPr/>
          <a:lstStyle/>
          <a:p>
            <a:r>
              <a:rPr lang="pl-PL" sz="3200" smtClean="0">
                <a:latin typeface="Calibri" pitchFamily="34" charset="0"/>
                <a:ea typeface="Calibri" pitchFamily="34" charset="0"/>
                <a:cs typeface="Calibri" pitchFamily="34" charset="0"/>
              </a:rPr>
              <a:t>The Parties of Proceeding</a:t>
            </a:r>
          </a:p>
        </p:txBody>
      </p:sp>
      <p:sp>
        <p:nvSpPr>
          <p:cNvPr id="5123" name="Symbol zastępczy zawartości 2"/>
          <p:cNvSpPr>
            <a:spLocks noGrp="1"/>
          </p:cNvSpPr>
          <p:nvPr>
            <p:ph idx="1"/>
          </p:nvPr>
        </p:nvSpPr>
        <p:spPr/>
        <p:txBody>
          <a:bodyPr/>
          <a:lstStyle/>
          <a:p>
            <a:r>
              <a:rPr lang="pl-PL" sz="2400" smtClean="0">
                <a:latin typeface="Calibri" pitchFamily="34" charset="0"/>
                <a:ea typeface="Calibri" pitchFamily="34" charset="0"/>
                <a:cs typeface="Calibri" pitchFamily="34" charset="0"/>
              </a:rPr>
              <a:t>Operator</a:t>
            </a:r>
          </a:p>
          <a:p>
            <a:r>
              <a:rPr lang="en-US" sz="2400" smtClean="0">
                <a:latin typeface="Calibri" pitchFamily="34" charset="0"/>
                <a:ea typeface="Calibri" pitchFamily="34" charset="0"/>
                <a:cs typeface="Calibri" pitchFamily="34" charset="0"/>
              </a:rPr>
              <a:t>The environmental organizations which, referring to their statutory objectives, inform</a:t>
            </a:r>
            <a:r>
              <a:rPr lang="pl-PL" sz="2400" smtClean="0">
                <a:latin typeface="Calibri" pitchFamily="34" charset="0"/>
                <a:ea typeface="Calibri" pitchFamily="34" charset="0"/>
                <a:cs typeface="Calibri" pitchFamily="34" charset="0"/>
              </a:rPr>
              <a:t> </a:t>
            </a:r>
            <a:r>
              <a:rPr lang="en-US" sz="2400" smtClean="0">
                <a:latin typeface="Calibri" pitchFamily="34" charset="0"/>
                <a:ea typeface="Calibri" pitchFamily="34" charset="0"/>
                <a:cs typeface="Calibri" pitchFamily="34" charset="0"/>
              </a:rPr>
              <a:t>of their wish to take part in a specific procedure requiring public participation shall take part</a:t>
            </a:r>
            <a:r>
              <a:rPr lang="pl-PL" sz="2400" smtClean="0">
                <a:latin typeface="Calibri" pitchFamily="34" charset="0"/>
                <a:ea typeface="Calibri" pitchFamily="34" charset="0"/>
                <a:cs typeface="Calibri" pitchFamily="34" charset="0"/>
              </a:rPr>
              <a:t> </a:t>
            </a:r>
            <a:r>
              <a:rPr lang="en-US" sz="2400" smtClean="0">
                <a:latin typeface="Calibri" pitchFamily="34" charset="0"/>
                <a:ea typeface="Calibri" pitchFamily="34" charset="0"/>
                <a:cs typeface="Calibri" pitchFamily="34" charset="0"/>
              </a:rPr>
              <a:t>therein with the rights of a party.</a:t>
            </a:r>
            <a:endParaRPr lang="pl-PL" sz="2400" smtClean="0">
              <a:latin typeface="Calibri" pitchFamily="34" charset="0"/>
              <a:ea typeface="Calibri" pitchFamily="34" charset="0"/>
              <a:cs typeface="Calibri"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err="1" smtClean="0"/>
              <a:t>Technical</a:t>
            </a:r>
            <a:r>
              <a:rPr lang="pl-PL" dirty="0" smtClean="0"/>
              <a:t> </a:t>
            </a:r>
            <a:r>
              <a:rPr lang="pl-PL" dirty="0" err="1" smtClean="0"/>
              <a:t>issues</a:t>
            </a:r>
            <a:r>
              <a:rPr lang="pl-PL" dirty="0" smtClean="0"/>
              <a:t> </a:t>
            </a:r>
            <a:r>
              <a:rPr lang="pl-PL" dirty="0" err="1" smtClean="0"/>
              <a:t>essential</a:t>
            </a:r>
            <a:r>
              <a:rPr lang="pl-PL" dirty="0" smtClean="0"/>
              <a:t> for an </a:t>
            </a:r>
            <a:r>
              <a:rPr lang="pl-PL" dirty="0" err="1" smtClean="0"/>
              <a:t>application</a:t>
            </a:r>
            <a:endParaRPr lang="pl-PL" dirty="0"/>
          </a:p>
        </p:txBody>
      </p:sp>
      <p:sp>
        <p:nvSpPr>
          <p:cNvPr id="3" name="Symbol zastępczy zawartości 2"/>
          <p:cNvSpPr>
            <a:spLocks noGrp="1"/>
          </p:cNvSpPr>
          <p:nvPr>
            <p:ph idx="1"/>
          </p:nvPr>
        </p:nvSpPr>
        <p:spPr/>
        <p:txBody>
          <a:bodyPr/>
          <a:lstStyle/>
          <a:p>
            <a:pPr>
              <a:buNone/>
            </a:pPr>
            <a:r>
              <a:rPr lang="pl-PL" dirty="0" smtClean="0"/>
              <a:t>- </a:t>
            </a:r>
            <a:r>
              <a:rPr lang="pl-PL" dirty="0" err="1" smtClean="0"/>
              <a:t>forseeable</a:t>
            </a:r>
            <a:r>
              <a:rPr lang="pl-PL" dirty="0" smtClean="0"/>
              <a:t>  </a:t>
            </a:r>
            <a:r>
              <a:rPr lang="pl-PL" dirty="0" err="1" smtClean="0"/>
              <a:t>cost</a:t>
            </a:r>
            <a:r>
              <a:rPr lang="pl-PL" dirty="0" smtClean="0"/>
              <a:t> of </a:t>
            </a:r>
            <a:r>
              <a:rPr lang="pl-PL" dirty="0" err="1" smtClean="0"/>
              <a:t>activities</a:t>
            </a:r>
            <a:endParaRPr lang="pl-PL" dirty="0" smtClean="0"/>
          </a:p>
          <a:p>
            <a:pPr>
              <a:buNone/>
            </a:pPr>
            <a:r>
              <a:rPr lang="pl-PL" dirty="0" smtClean="0"/>
              <a:t>- a </a:t>
            </a:r>
            <a:r>
              <a:rPr lang="pl-PL" dirty="0" err="1" smtClean="0"/>
              <a:t>finacial</a:t>
            </a:r>
            <a:r>
              <a:rPr lang="pl-PL" dirty="0" smtClean="0"/>
              <a:t> plan for </a:t>
            </a:r>
            <a:r>
              <a:rPr lang="pl-PL" dirty="0" err="1" smtClean="0"/>
              <a:t>activities</a:t>
            </a:r>
            <a:endParaRPr lang="pl-PL" dirty="0" smtClean="0"/>
          </a:p>
          <a:p>
            <a:pPr>
              <a:buNone/>
            </a:pPr>
            <a:r>
              <a:rPr lang="pl-PL" dirty="0" smtClean="0"/>
              <a:t>- a </a:t>
            </a:r>
            <a:r>
              <a:rPr lang="pl-PL" dirty="0" err="1" smtClean="0"/>
              <a:t>description</a:t>
            </a:r>
            <a:r>
              <a:rPr lang="pl-PL" dirty="0" smtClean="0"/>
              <a:t> of </a:t>
            </a:r>
            <a:r>
              <a:rPr lang="pl-PL" dirty="0" err="1" smtClean="0"/>
              <a:t>technical</a:t>
            </a:r>
            <a:r>
              <a:rPr lang="pl-PL" dirty="0" smtClean="0"/>
              <a:t> and </a:t>
            </a:r>
            <a:r>
              <a:rPr lang="pl-PL" dirty="0" err="1" smtClean="0"/>
              <a:t>economic</a:t>
            </a:r>
            <a:r>
              <a:rPr lang="pl-PL" dirty="0" smtClean="0"/>
              <a:t> </a:t>
            </a:r>
            <a:r>
              <a:rPr lang="pl-PL" dirty="0" err="1" smtClean="0"/>
              <a:t>conditions</a:t>
            </a:r>
            <a:r>
              <a:rPr lang="pl-PL" dirty="0" smtClean="0"/>
              <a:t> </a:t>
            </a:r>
            <a:r>
              <a:rPr lang="pl-PL" dirty="0" err="1" smtClean="0"/>
              <a:t>that</a:t>
            </a:r>
            <a:r>
              <a:rPr lang="pl-PL" dirty="0" smtClean="0"/>
              <a:t> </a:t>
            </a:r>
            <a:r>
              <a:rPr lang="pl-PL" dirty="0" err="1" smtClean="0"/>
              <a:t>justify</a:t>
            </a:r>
            <a:r>
              <a:rPr lang="pl-PL" dirty="0" smtClean="0"/>
              <a:t> </a:t>
            </a:r>
            <a:r>
              <a:rPr lang="pl-PL" dirty="0" err="1" smtClean="0"/>
              <a:t>the</a:t>
            </a:r>
            <a:r>
              <a:rPr lang="pl-PL" dirty="0" smtClean="0"/>
              <a:t> </a:t>
            </a:r>
            <a:r>
              <a:rPr lang="pl-PL" dirty="0" err="1" smtClean="0"/>
              <a:t>proposed</a:t>
            </a:r>
            <a:r>
              <a:rPr lang="pl-PL" dirty="0" smtClean="0"/>
              <a:t> </a:t>
            </a:r>
            <a:r>
              <a:rPr lang="pl-PL" dirty="0" err="1" smtClean="0"/>
              <a:t>schedule</a:t>
            </a:r>
            <a:r>
              <a:rPr lang="pl-PL" dirty="0" smtClean="0"/>
              <a:t> of </a:t>
            </a:r>
            <a:r>
              <a:rPr lang="pl-PL" dirty="0" err="1" smtClean="0"/>
              <a:t>activities</a:t>
            </a:r>
            <a:endParaRPr lang="pl-PL"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2"/>
          <p:cNvSpPr>
            <a:spLocks noGrp="1" noChangeArrowheads="1"/>
          </p:cNvSpPr>
          <p:nvPr>
            <p:ph type="title"/>
          </p:nvPr>
        </p:nvSpPr>
        <p:spPr>
          <a:xfrm>
            <a:off x="600075" y="377825"/>
            <a:ext cx="7772400" cy="249238"/>
          </a:xfrm>
        </p:spPr>
        <p:txBody>
          <a:bodyPr>
            <a:normAutofit fontScale="90000"/>
          </a:bodyPr>
          <a:lstStyle/>
          <a:p>
            <a:pPr eaLnBrk="1" hangingPunct="1"/>
            <a:r>
              <a:rPr lang="pl-PL" sz="3200" smtClean="0">
                <a:solidFill>
                  <a:srgbClr val="297B29"/>
                </a:solidFill>
                <a:latin typeface="Calibri" pitchFamily="34" charset="0"/>
                <a:ea typeface="Calibri" pitchFamily="34" charset="0"/>
                <a:cs typeface="Calibri" pitchFamily="34" charset="0"/>
              </a:rPr>
              <a:t>Assessment of the application</a:t>
            </a:r>
          </a:p>
        </p:txBody>
      </p:sp>
      <p:grpSp>
        <p:nvGrpSpPr>
          <p:cNvPr id="2" name="Group 33"/>
          <p:cNvGrpSpPr>
            <a:grpSpLocks/>
          </p:cNvGrpSpPr>
          <p:nvPr/>
        </p:nvGrpSpPr>
        <p:grpSpPr bwMode="auto">
          <a:xfrm>
            <a:off x="4681538" y="955675"/>
            <a:ext cx="4086225" cy="1516063"/>
            <a:chOff x="2818" y="446"/>
            <a:chExt cx="2557" cy="955"/>
          </a:xfrm>
        </p:grpSpPr>
        <p:sp>
          <p:nvSpPr>
            <p:cNvPr id="6170" name="AutoShape 34"/>
            <p:cNvSpPr>
              <a:spLocks noChangeArrowheads="1"/>
            </p:cNvSpPr>
            <p:nvPr/>
          </p:nvSpPr>
          <p:spPr bwMode="auto">
            <a:xfrm>
              <a:off x="5280" y="732"/>
              <a:ext cx="78" cy="220"/>
            </a:xfrm>
            <a:prstGeom prst="flowChartProcess">
              <a:avLst/>
            </a:prstGeom>
            <a:solidFill>
              <a:srgbClr val="FF3300"/>
            </a:solidFill>
            <a:ln w="9525">
              <a:solidFill>
                <a:schemeClr val="tx1"/>
              </a:solidFill>
              <a:prstDash val="dash"/>
              <a:miter lim="800000"/>
              <a:headEnd/>
              <a:tailEnd/>
            </a:ln>
          </p:spPr>
          <p:txBody>
            <a:bodyPr wrap="none" anchor="ctr"/>
            <a:lstStyle/>
            <a:p>
              <a:endParaRPr lang="pl-PL"/>
            </a:p>
          </p:txBody>
        </p:sp>
        <p:sp>
          <p:nvSpPr>
            <p:cNvPr id="6171" name="Text Box 35"/>
            <p:cNvSpPr txBox="1">
              <a:spLocks noChangeArrowheads="1"/>
            </p:cNvSpPr>
            <p:nvPr/>
          </p:nvSpPr>
          <p:spPr bwMode="auto">
            <a:xfrm>
              <a:off x="4014" y="936"/>
              <a:ext cx="1361" cy="465"/>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Request for additional information (if necessary) </a:t>
              </a:r>
              <a:endParaRPr lang="en-GB" sz="1400">
                <a:solidFill>
                  <a:schemeClr val="bg1"/>
                </a:solidFill>
                <a:latin typeface="Arial" pitchFamily="34" charset="0"/>
              </a:endParaRPr>
            </a:p>
          </p:txBody>
        </p:sp>
        <p:sp>
          <p:nvSpPr>
            <p:cNvPr id="6172" name="AutoShape 36"/>
            <p:cNvSpPr>
              <a:spLocks noChangeArrowheads="1"/>
            </p:cNvSpPr>
            <p:nvPr/>
          </p:nvSpPr>
          <p:spPr bwMode="auto">
            <a:xfrm rot="10800000" flipV="1">
              <a:off x="2818" y="446"/>
              <a:ext cx="2539" cy="447"/>
            </a:xfrm>
            <a:custGeom>
              <a:avLst/>
              <a:gdLst>
                <a:gd name="T0" fmla="*/ 3 w 21600"/>
                <a:gd name="T1" fmla="*/ 0 h 21600"/>
                <a:gd name="T2" fmla="*/ 0 w 21600"/>
                <a:gd name="T3" fmla="*/ 0 h 21600"/>
                <a:gd name="T4" fmla="*/ 3 w 21600"/>
                <a:gd name="T5" fmla="*/ 0 h 21600"/>
                <a:gd name="T6" fmla="*/ 4 w 21600"/>
                <a:gd name="T7" fmla="*/ 0 h 21600"/>
                <a:gd name="T8" fmla="*/ 17694720 60000 65536"/>
                <a:gd name="T9" fmla="*/ 11796480 60000 65536"/>
                <a:gd name="T10" fmla="*/ 5898240 60000 65536"/>
                <a:gd name="T11" fmla="*/ 0 60000 65536"/>
                <a:gd name="T12" fmla="*/ 3377 w 21600"/>
                <a:gd name="T13" fmla="*/ 5364 h 21600"/>
                <a:gd name="T14" fmla="*/ 19158 w 21600"/>
                <a:gd name="T15" fmla="*/ 16236 h 21600"/>
              </a:gdLst>
              <a:ahLst/>
              <a:cxnLst>
                <a:cxn ang="T8">
                  <a:pos x="T0" y="T1"/>
                </a:cxn>
                <a:cxn ang="T9">
                  <a:pos x="T2" y="T3"/>
                </a:cxn>
                <a:cxn ang="T10">
                  <a:pos x="T4" y="T5"/>
                </a:cxn>
                <a:cxn ang="T11">
                  <a:pos x="T6" y="T7"/>
                </a:cxn>
              </a:cxnLst>
              <a:rect l="T12" t="T13" r="T14" b="T15"/>
              <a:pathLst>
                <a:path w="21600" h="21600">
                  <a:moveTo>
                    <a:pt x="16761" y="0"/>
                  </a:moveTo>
                  <a:lnTo>
                    <a:pt x="16761" y="5358"/>
                  </a:lnTo>
                  <a:lnTo>
                    <a:pt x="3375" y="5358"/>
                  </a:lnTo>
                  <a:lnTo>
                    <a:pt x="3375" y="16242"/>
                  </a:lnTo>
                  <a:lnTo>
                    <a:pt x="16761" y="16242"/>
                  </a:lnTo>
                  <a:lnTo>
                    <a:pt x="16761" y="21600"/>
                  </a:lnTo>
                  <a:lnTo>
                    <a:pt x="21600" y="10800"/>
                  </a:lnTo>
                  <a:close/>
                </a:path>
                <a:path w="21600" h="21600">
                  <a:moveTo>
                    <a:pt x="1350" y="5358"/>
                  </a:moveTo>
                  <a:lnTo>
                    <a:pt x="1350" y="16242"/>
                  </a:lnTo>
                  <a:lnTo>
                    <a:pt x="2700" y="16242"/>
                  </a:lnTo>
                  <a:lnTo>
                    <a:pt x="2700" y="5358"/>
                  </a:lnTo>
                  <a:close/>
                </a:path>
                <a:path w="21600" h="21600">
                  <a:moveTo>
                    <a:pt x="0" y="5358"/>
                  </a:moveTo>
                  <a:lnTo>
                    <a:pt x="0" y="16242"/>
                  </a:lnTo>
                  <a:lnTo>
                    <a:pt x="675" y="16242"/>
                  </a:lnTo>
                  <a:lnTo>
                    <a:pt x="675" y="5358"/>
                  </a:lnTo>
                  <a:close/>
                </a:path>
              </a:pathLst>
            </a:custGeom>
            <a:solidFill>
              <a:srgbClr val="FF3300"/>
            </a:solidFill>
            <a:ln w="9525" cap="rnd">
              <a:solidFill>
                <a:schemeClr val="tx1"/>
              </a:solidFill>
              <a:prstDash val="sysDot"/>
              <a:miter lim="800000"/>
              <a:headEnd/>
              <a:tailEnd/>
            </a:ln>
          </p:spPr>
          <p:txBody>
            <a:bodyPr wrap="none" anchor="ctr"/>
            <a:lstStyle/>
            <a:p>
              <a:endParaRPr lang="pl-PL" sz="1200">
                <a:solidFill>
                  <a:schemeClr val="bg1"/>
                </a:solidFill>
                <a:latin typeface="Arial" pitchFamily="34" charset="0"/>
              </a:endParaRPr>
            </a:p>
            <a:p>
              <a:r>
                <a:rPr lang="pl-PL" sz="1200">
                  <a:solidFill>
                    <a:schemeClr val="bg1"/>
                  </a:solidFill>
                  <a:latin typeface="Arial" pitchFamily="34" charset="0"/>
                </a:rPr>
                <a:t>Deadline (in agreement with an operator)</a:t>
              </a:r>
            </a:p>
            <a:p>
              <a:r>
                <a:rPr lang="pl-PL" sz="1200" b="0" i="1">
                  <a:solidFill>
                    <a:schemeClr val="bg1"/>
                  </a:solidFill>
                  <a:latin typeface="Arial" pitchFamily="34" charset="0"/>
                </a:rPr>
                <a:t>– not included into the 6-months period</a:t>
              </a:r>
              <a:r>
                <a:rPr lang="en-GB" sz="1200">
                  <a:solidFill>
                    <a:schemeClr val="bg1"/>
                  </a:solidFill>
                  <a:latin typeface="Arial" pitchFamily="34" charset="0"/>
                </a:rPr>
                <a:t> </a:t>
              </a:r>
              <a:endParaRPr lang="pl-PL" sz="1200">
                <a:solidFill>
                  <a:schemeClr val="bg1"/>
                </a:solidFill>
                <a:latin typeface="Arial" pitchFamily="34" charset="0"/>
              </a:endParaRPr>
            </a:p>
            <a:p>
              <a:pPr>
                <a:lnSpc>
                  <a:spcPct val="80000"/>
                </a:lnSpc>
              </a:pPr>
              <a:endParaRPr lang="en-GB" sz="1200" b="0" i="1">
                <a:solidFill>
                  <a:schemeClr val="bg1"/>
                </a:solidFill>
                <a:latin typeface="Arial" pitchFamily="34" charset="0"/>
              </a:endParaRPr>
            </a:p>
          </p:txBody>
        </p:sp>
      </p:grpSp>
      <p:grpSp>
        <p:nvGrpSpPr>
          <p:cNvPr id="3" name="Group 37"/>
          <p:cNvGrpSpPr>
            <a:grpSpLocks/>
          </p:cNvGrpSpPr>
          <p:nvPr/>
        </p:nvGrpSpPr>
        <p:grpSpPr bwMode="auto">
          <a:xfrm>
            <a:off x="3330575" y="1014413"/>
            <a:ext cx="3262313" cy="3862387"/>
            <a:chOff x="1950" y="483"/>
            <a:chExt cx="2055" cy="2433"/>
          </a:xfrm>
        </p:grpSpPr>
        <p:sp>
          <p:nvSpPr>
            <p:cNvPr id="6166" name="Text Box 38"/>
            <p:cNvSpPr txBox="1">
              <a:spLocks noChangeArrowheads="1"/>
            </p:cNvSpPr>
            <p:nvPr/>
          </p:nvSpPr>
          <p:spPr bwMode="auto">
            <a:xfrm>
              <a:off x="1950" y="1090"/>
              <a:ext cx="1678" cy="330"/>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Technical verification of application	</a:t>
              </a:r>
              <a:endParaRPr lang="en-GB" sz="1400">
                <a:solidFill>
                  <a:schemeClr val="bg1"/>
                </a:solidFill>
                <a:latin typeface="Arial" pitchFamily="34" charset="0"/>
              </a:endParaRPr>
            </a:p>
          </p:txBody>
        </p:sp>
        <p:cxnSp>
          <p:nvCxnSpPr>
            <p:cNvPr id="6167" name="AutoShape 39"/>
            <p:cNvCxnSpPr>
              <a:cxnSpLocks noChangeShapeType="1"/>
              <a:stCxn id="6166" idx="0"/>
            </p:cNvCxnSpPr>
            <p:nvPr/>
          </p:nvCxnSpPr>
          <p:spPr bwMode="auto">
            <a:xfrm rot="5400000" flipH="1" flipV="1">
              <a:off x="2486" y="786"/>
              <a:ext cx="607" cy="1"/>
            </a:xfrm>
            <a:prstGeom prst="straightConnector1">
              <a:avLst/>
            </a:prstGeom>
            <a:noFill/>
            <a:ln w="9525">
              <a:solidFill>
                <a:schemeClr val="tx1"/>
              </a:solidFill>
              <a:round/>
              <a:headEnd type="triangle" w="med" len="med"/>
              <a:tailEnd/>
            </a:ln>
          </p:spPr>
        </p:cxnSp>
        <p:cxnSp>
          <p:nvCxnSpPr>
            <p:cNvPr id="6168" name="AutoShape 40"/>
            <p:cNvCxnSpPr>
              <a:cxnSpLocks noChangeShapeType="1"/>
              <a:stCxn id="6166" idx="3"/>
              <a:endCxn id="6171" idx="1"/>
            </p:cNvCxnSpPr>
            <p:nvPr/>
          </p:nvCxnSpPr>
          <p:spPr bwMode="auto">
            <a:xfrm flipV="1">
              <a:off x="3628" y="1169"/>
              <a:ext cx="377" cy="86"/>
            </a:xfrm>
            <a:prstGeom prst="straightConnector1">
              <a:avLst/>
            </a:prstGeom>
            <a:noFill/>
            <a:ln w="9525">
              <a:solidFill>
                <a:schemeClr val="tx1"/>
              </a:solidFill>
              <a:prstDash val="dash"/>
              <a:round/>
              <a:headEnd/>
              <a:tailEnd type="triangle" w="med" len="med"/>
            </a:ln>
          </p:spPr>
        </p:cxnSp>
        <p:cxnSp>
          <p:nvCxnSpPr>
            <p:cNvPr id="6169" name="AutoShape 41"/>
            <p:cNvCxnSpPr>
              <a:cxnSpLocks noChangeShapeType="1"/>
              <a:stCxn id="6166" idx="2"/>
              <a:endCxn id="6160" idx="0"/>
            </p:cNvCxnSpPr>
            <p:nvPr/>
          </p:nvCxnSpPr>
          <p:spPr bwMode="auto">
            <a:xfrm rot="16200000" flipH="1">
              <a:off x="2042" y="2166"/>
              <a:ext cx="1497" cy="4"/>
            </a:xfrm>
            <a:prstGeom prst="straightConnector1">
              <a:avLst/>
            </a:prstGeom>
            <a:noFill/>
            <a:ln w="9525">
              <a:solidFill>
                <a:schemeClr val="tx1"/>
              </a:solidFill>
              <a:round/>
              <a:headEnd/>
              <a:tailEnd type="triangle" w="med" len="med"/>
            </a:ln>
          </p:spPr>
        </p:cxnSp>
      </p:grpSp>
      <p:sp>
        <p:nvSpPr>
          <p:cNvPr id="6149" name="AutoShape 42"/>
          <p:cNvSpPr>
            <a:spLocks noChangeArrowheads="1"/>
          </p:cNvSpPr>
          <p:nvPr/>
        </p:nvSpPr>
        <p:spPr bwMode="auto">
          <a:xfrm rot="5400000" flipV="1">
            <a:off x="-2072481" y="3134519"/>
            <a:ext cx="5514975" cy="9001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lnSpc>
                <a:spcPct val="90000"/>
              </a:lnSpc>
            </a:pPr>
            <a:r>
              <a:rPr lang="pl-PL" sz="1400">
                <a:solidFill>
                  <a:schemeClr val="bg1"/>
                </a:solidFill>
                <a:latin typeface="Arial" pitchFamily="34" charset="0"/>
              </a:rPr>
              <a:t>6 monts for a new permit</a:t>
            </a:r>
            <a:r>
              <a:rPr lang="en-GB" sz="1400">
                <a:solidFill>
                  <a:schemeClr val="bg1"/>
                </a:solidFill>
                <a:latin typeface="Arial" pitchFamily="34" charset="0"/>
              </a:rPr>
              <a:t> /</a:t>
            </a:r>
            <a:r>
              <a:rPr lang="pl-PL" sz="1400">
                <a:solidFill>
                  <a:schemeClr val="bg1"/>
                </a:solidFill>
                <a:latin typeface="Arial" pitchFamily="34" charset="0"/>
              </a:rPr>
              <a:t>1 -2 months</a:t>
            </a:r>
            <a:endParaRPr lang="en-GB" sz="1400">
              <a:solidFill>
                <a:schemeClr val="bg1"/>
              </a:solidFill>
              <a:latin typeface="Arial" pitchFamily="34" charset="0"/>
            </a:endParaRPr>
          </a:p>
          <a:p>
            <a:pPr algn="r">
              <a:lnSpc>
                <a:spcPct val="90000"/>
              </a:lnSpc>
            </a:pPr>
            <a:r>
              <a:rPr lang="pl-PL" sz="1400">
                <a:solidFill>
                  <a:schemeClr val="bg1"/>
                </a:solidFill>
                <a:latin typeface="Arial" pitchFamily="34" charset="0"/>
              </a:rPr>
              <a:t>isubstantial change</a:t>
            </a:r>
            <a:endParaRPr lang="en-GB" sz="1400">
              <a:solidFill>
                <a:schemeClr val="bg1"/>
              </a:solidFill>
              <a:latin typeface="Arial" pitchFamily="34" charset="0"/>
            </a:endParaRPr>
          </a:p>
        </p:txBody>
      </p:sp>
      <p:sp>
        <p:nvSpPr>
          <p:cNvPr id="6150" name="AutoShape 43"/>
          <p:cNvSpPr>
            <a:spLocks noChangeArrowheads="1"/>
          </p:cNvSpPr>
          <p:nvPr/>
        </p:nvSpPr>
        <p:spPr bwMode="auto">
          <a:xfrm rot="5400000" flipV="1">
            <a:off x="-1452562" y="3319463"/>
            <a:ext cx="5538787" cy="5032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19050" cap="rnd">
            <a:solidFill>
              <a:schemeClr val="tx1"/>
            </a:solidFill>
            <a:prstDash val="sysDot"/>
            <a:miter lim="800000"/>
            <a:headEnd/>
            <a:tailEnd/>
          </a:ln>
        </p:spPr>
        <p:txBody>
          <a:bodyPr wrap="none" anchor="ctr"/>
          <a:lstStyle/>
          <a:p>
            <a:pPr algn="ctr"/>
            <a:r>
              <a:rPr lang="pl-PL" sz="1400">
                <a:solidFill>
                  <a:schemeClr val="tx1"/>
                </a:solidFill>
                <a:latin typeface="Arial" pitchFamily="34" charset="0"/>
              </a:rPr>
              <a:t>Public hearing possible</a:t>
            </a:r>
            <a:endParaRPr lang="en-GB" sz="1400">
              <a:solidFill>
                <a:schemeClr val="tx1"/>
              </a:solidFill>
              <a:latin typeface="Arial" pitchFamily="34" charset="0"/>
            </a:endParaRPr>
          </a:p>
        </p:txBody>
      </p:sp>
      <p:grpSp>
        <p:nvGrpSpPr>
          <p:cNvPr id="4" name="Group 44"/>
          <p:cNvGrpSpPr>
            <a:grpSpLocks/>
          </p:cNvGrpSpPr>
          <p:nvPr/>
        </p:nvGrpSpPr>
        <p:grpSpPr bwMode="auto">
          <a:xfrm>
            <a:off x="4675188" y="3382963"/>
            <a:ext cx="4084637" cy="954087"/>
            <a:chOff x="2797" y="1975"/>
            <a:chExt cx="2573" cy="601"/>
          </a:xfrm>
        </p:grpSpPr>
        <p:sp>
          <p:nvSpPr>
            <p:cNvPr id="6162" name="Text Box 45">
              <a:hlinkClick r:id="rId3" action="ppaction://hlinksldjump"/>
            </p:cNvPr>
            <p:cNvSpPr txBox="1">
              <a:spLocks noChangeArrowheads="1"/>
            </p:cNvSpPr>
            <p:nvPr/>
          </p:nvSpPr>
          <p:spPr bwMode="auto">
            <a:xfrm>
              <a:off x="4019" y="1975"/>
              <a:ext cx="1351" cy="601"/>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Transboundary imnpact assesment procedure </a:t>
              </a:r>
              <a:r>
                <a:rPr lang="en-GB" sz="1400" i="1">
                  <a:solidFill>
                    <a:schemeClr val="bg1"/>
                  </a:solidFill>
                  <a:latin typeface="Arial" pitchFamily="34" charset="0"/>
                </a:rPr>
                <a:t>(</a:t>
              </a:r>
              <a:r>
                <a:rPr lang="pl-PL" sz="1400" i="1">
                  <a:solidFill>
                    <a:schemeClr val="bg1"/>
                  </a:solidFill>
                  <a:latin typeface="Arial" pitchFamily="34" charset="0"/>
                </a:rPr>
                <a:t>if applicable</a:t>
              </a:r>
              <a:r>
                <a:rPr lang="en-GB" sz="1400" i="1">
                  <a:solidFill>
                    <a:schemeClr val="bg1"/>
                  </a:solidFill>
                  <a:latin typeface="Arial" pitchFamily="34" charset="0"/>
                </a:rPr>
                <a:t>)</a:t>
              </a:r>
              <a:endParaRPr lang="en-GB" sz="1400">
                <a:solidFill>
                  <a:schemeClr val="bg1"/>
                </a:solidFill>
                <a:latin typeface="Arial" pitchFamily="34" charset="0"/>
              </a:endParaRPr>
            </a:p>
          </p:txBody>
        </p:sp>
        <p:sp>
          <p:nvSpPr>
            <p:cNvPr id="6163" name="Text Box 46"/>
            <p:cNvSpPr txBox="1">
              <a:spLocks noChangeArrowheads="1"/>
            </p:cNvSpPr>
            <p:nvPr/>
          </p:nvSpPr>
          <p:spPr bwMode="auto">
            <a:xfrm>
              <a:off x="2927" y="2147"/>
              <a:ext cx="1157" cy="407"/>
            </a:xfrm>
            <a:prstGeom prst="rect">
              <a:avLst/>
            </a:prstGeom>
            <a:noFill/>
            <a:ln w="9525">
              <a:noFill/>
              <a:miter lim="800000"/>
              <a:headEnd/>
              <a:tailEnd/>
            </a:ln>
          </p:spPr>
          <p:txBody>
            <a:bodyPr>
              <a:spAutoFit/>
            </a:bodyPr>
            <a:lstStyle/>
            <a:p>
              <a:r>
                <a:rPr lang="pl-PL" sz="1200" b="0">
                  <a:solidFill>
                    <a:schemeClr val="tx1"/>
                  </a:solidFill>
                  <a:latin typeface="Arial" pitchFamily="34" charset="0"/>
                </a:rPr>
                <a:t>Only for new installations or substantially changed </a:t>
              </a:r>
              <a:endParaRPr lang="en-GB" sz="1200" b="0">
                <a:solidFill>
                  <a:schemeClr val="tx1"/>
                </a:solidFill>
                <a:latin typeface="Arial" pitchFamily="34" charset="0"/>
              </a:endParaRPr>
            </a:p>
          </p:txBody>
        </p:sp>
        <p:cxnSp>
          <p:nvCxnSpPr>
            <p:cNvPr id="6164" name="AutoShape 47"/>
            <p:cNvCxnSpPr>
              <a:cxnSpLocks noChangeShapeType="1"/>
            </p:cNvCxnSpPr>
            <p:nvPr/>
          </p:nvCxnSpPr>
          <p:spPr bwMode="auto">
            <a:xfrm>
              <a:off x="2797" y="2310"/>
              <a:ext cx="1222" cy="0"/>
            </a:xfrm>
            <a:prstGeom prst="straightConnector1">
              <a:avLst/>
            </a:prstGeom>
            <a:noFill/>
            <a:ln w="9525">
              <a:solidFill>
                <a:schemeClr val="tx1"/>
              </a:solidFill>
              <a:round/>
              <a:headEnd/>
              <a:tailEnd type="triangle" w="med" len="med"/>
            </a:ln>
          </p:spPr>
        </p:cxnSp>
        <p:sp>
          <p:nvSpPr>
            <p:cNvPr id="1288240" name="AutoShape 48"/>
            <p:cNvSpPr>
              <a:spLocks noChangeArrowheads="1"/>
            </p:cNvSpPr>
            <p:nvPr/>
          </p:nvSpPr>
          <p:spPr bwMode="auto">
            <a:xfrm>
              <a:off x="4087" y="2225"/>
              <a:ext cx="159"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grpSp>
        <p:nvGrpSpPr>
          <p:cNvPr id="5" name="Group 66"/>
          <p:cNvGrpSpPr>
            <a:grpSpLocks/>
          </p:cNvGrpSpPr>
          <p:nvPr/>
        </p:nvGrpSpPr>
        <p:grpSpPr bwMode="auto">
          <a:xfrm>
            <a:off x="3402013" y="3859213"/>
            <a:ext cx="5357812" cy="2452687"/>
            <a:chOff x="2223" y="2431"/>
            <a:chExt cx="3375" cy="1545"/>
          </a:xfrm>
        </p:grpSpPr>
        <p:cxnSp>
          <p:nvCxnSpPr>
            <p:cNvPr id="6157" name="AutoShape 49"/>
            <p:cNvCxnSpPr>
              <a:cxnSpLocks noChangeShapeType="1"/>
            </p:cNvCxnSpPr>
            <p:nvPr/>
          </p:nvCxnSpPr>
          <p:spPr bwMode="auto">
            <a:xfrm flipH="1">
              <a:off x="3008" y="2431"/>
              <a:ext cx="2590" cy="1025"/>
            </a:xfrm>
            <a:prstGeom prst="bentConnector3">
              <a:avLst>
                <a:gd name="adj1" fmla="val -2204"/>
              </a:avLst>
            </a:prstGeom>
            <a:noFill/>
            <a:ln w="9525">
              <a:solidFill>
                <a:schemeClr val="tx1"/>
              </a:solidFill>
              <a:miter lim="800000"/>
              <a:headEnd/>
              <a:tailEnd type="triangle" w="med" len="med"/>
            </a:ln>
          </p:spPr>
        </p:cxnSp>
        <p:sp>
          <p:nvSpPr>
            <p:cNvPr id="6158" name="Text Box 51"/>
            <p:cNvSpPr txBox="1">
              <a:spLocks noChangeArrowheads="1"/>
            </p:cNvSpPr>
            <p:nvPr/>
          </p:nvSpPr>
          <p:spPr bwMode="auto">
            <a:xfrm>
              <a:off x="4233" y="2994"/>
              <a:ext cx="1334" cy="332"/>
            </a:xfrm>
            <a:prstGeom prst="rect">
              <a:avLst/>
            </a:prstGeom>
            <a:solidFill>
              <a:srgbClr val="006600"/>
            </a:solidFill>
            <a:ln w="9525">
              <a:solidFill>
                <a:schemeClr val="tx1"/>
              </a:solidFill>
              <a:prstDash val="dash"/>
              <a:miter lim="800000"/>
              <a:headEnd/>
              <a:tailEnd/>
            </a:ln>
          </p:spPr>
          <p:txBody>
            <a:bodyPr>
              <a:spAutoFit/>
            </a:bodyPr>
            <a:lstStyle/>
            <a:p>
              <a:pPr algn="ctr"/>
              <a:r>
                <a:rPr lang="pl-PL" sz="1400">
                  <a:solidFill>
                    <a:schemeClr val="bg1"/>
                  </a:solidFill>
                  <a:latin typeface="Arial" pitchFamily="34" charset="0"/>
                </a:rPr>
                <a:t>Consultations </a:t>
              </a:r>
              <a:br>
                <a:rPr lang="pl-PL" sz="1400">
                  <a:solidFill>
                    <a:schemeClr val="bg1"/>
                  </a:solidFill>
                  <a:latin typeface="Arial" pitchFamily="34" charset="0"/>
                </a:rPr>
              </a:br>
              <a:r>
                <a:rPr lang="pl-PL" sz="1400">
                  <a:solidFill>
                    <a:schemeClr val="bg1"/>
                  </a:solidFill>
                  <a:latin typeface="Arial" pitchFamily="34" charset="0"/>
                </a:rPr>
                <a:t>WIOŚ / experts</a:t>
              </a:r>
              <a:endParaRPr lang="en-GB" sz="1400">
                <a:solidFill>
                  <a:schemeClr val="bg1"/>
                </a:solidFill>
                <a:latin typeface="Arial" pitchFamily="34" charset="0"/>
              </a:endParaRPr>
            </a:p>
          </p:txBody>
        </p:sp>
        <p:cxnSp>
          <p:nvCxnSpPr>
            <p:cNvPr id="6159" name="AutoShape 52"/>
            <p:cNvCxnSpPr>
              <a:cxnSpLocks noChangeShapeType="1"/>
              <a:stCxn id="6160" idx="3"/>
              <a:endCxn id="6158" idx="1"/>
            </p:cNvCxnSpPr>
            <p:nvPr/>
          </p:nvCxnSpPr>
          <p:spPr bwMode="auto">
            <a:xfrm flipV="1">
              <a:off x="3819" y="3180"/>
              <a:ext cx="414" cy="2"/>
            </a:xfrm>
            <a:prstGeom prst="straightConnector1">
              <a:avLst/>
            </a:prstGeom>
            <a:noFill/>
            <a:ln w="9525">
              <a:solidFill>
                <a:schemeClr val="tx1"/>
              </a:solidFill>
              <a:prstDash val="dash"/>
              <a:round/>
              <a:headEnd type="triangle" w="med" len="med"/>
              <a:tailEnd type="triangle" w="med" len="med"/>
            </a:ln>
          </p:spPr>
        </p:cxnSp>
        <p:sp>
          <p:nvSpPr>
            <p:cNvPr id="6160" name="Text Box 53"/>
            <p:cNvSpPr txBox="1">
              <a:spLocks noChangeArrowheads="1"/>
            </p:cNvSpPr>
            <p:nvPr/>
          </p:nvSpPr>
          <p:spPr bwMode="auto">
            <a:xfrm>
              <a:off x="2223" y="3073"/>
              <a:ext cx="1596" cy="198"/>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 </a:t>
              </a:r>
              <a:r>
                <a:rPr lang="en-GB" sz="1400">
                  <a:solidFill>
                    <a:schemeClr val="bg1"/>
                  </a:solidFill>
                  <a:latin typeface="Arial" pitchFamily="34" charset="0"/>
                </a:rPr>
                <a:t>BAT</a:t>
              </a:r>
              <a:r>
                <a:rPr lang="pl-PL" sz="1400">
                  <a:solidFill>
                    <a:schemeClr val="bg1"/>
                  </a:solidFill>
                  <a:latin typeface="Arial" pitchFamily="34" charset="0"/>
                </a:rPr>
                <a:t> assessment</a:t>
              </a:r>
              <a:endParaRPr lang="en-GB" sz="1400">
                <a:solidFill>
                  <a:schemeClr val="bg1"/>
                </a:solidFill>
                <a:latin typeface="Arial" pitchFamily="34" charset="0"/>
              </a:endParaRPr>
            </a:p>
          </p:txBody>
        </p:sp>
        <p:cxnSp>
          <p:nvCxnSpPr>
            <p:cNvPr id="6161" name="AutoShape 54"/>
            <p:cNvCxnSpPr>
              <a:cxnSpLocks noChangeShapeType="1"/>
              <a:stCxn id="6160" idx="2"/>
            </p:cNvCxnSpPr>
            <p:nvPr/>
          </p:nvCxnSpPr>
          <p:spPr bwMode="auto">
            <a:xfrm>
              <a:off x="3021" y="3271"/>
              <a:ext cx="7" cy="705"/>
            </a:xfrm>
            <a:prstGeom prst="straightConnector1">
              <a:avLst/>
            </a:prstGeom>
            <a:noFill/>
            <a:ln w="9525">
              <a:solidFill>
                <a:schemeClr val="tx1"/>
              </a:solidFill>
              <a:round/>
              <a:headEnd/>
              <a:tailEnd type="triangle" w="med" len="med"/>
            </a:ln>
          </p:spPr>
        </p:cxnSp>
      </p:grpSp>
      <p:grpSp>
        <p:nvGrpSpPr>
          <p:cNvPr id="6" name="Group 56"/>
          <p:cNvGrpSpPr>
            <a:grpSpLocks/>
          </p:cNvGrpSpPr>
          <p:nvPr/>
        </p:nvGrpSpPr>
        <p:grpSpPr bwMode="auto">
          <a:xfrm>
            <a:off x="1846263" y="2655888"/>
            <a:ext cx="3048000" cy="1352550"/>
            <a:chOff x="1015" y="1517"/>
            <a:chExt cx="1920" cy="852"/>
          </a:xfrm>
        </p:grpSpPr>
        <p:sp>
          <p:nvSpPr>
            <p:cNvPr id="6154" name="Text Box 57"/>
            <p:cNvSpPr txBox="1">
              <a:spLocks noChangeArrowheads="1"/>
            </p:cNvSpPr>
            <p:nvPr/>
          </p:nvSpPr>
          <p:spPr bwMode="auto">
            <a:xfrm>
              <a:off x="1594" y="1517"/>
              <a:ext cx="1341" cy="174"/>
            </a:xfrm>
            <a:prstGeom prst="rect">
              <a:avLst/>
            </a:prstGeom>
            <a:noFill/>
            <a:ln w="9525">
              <a:noFill/>
              <a:miter lim="800000"/>
              <a:headEnd/>
              <a:tailEnd/>
            </a:ln>
          </p:spPr>
          <p:txBody>
            <a:bodyPr wrap="none">
              <a:spAutoFit/>
            </a:bodyPr>
            <a:lstStyle/>
            <a:p>
              <a:r>
                <a:rPr lang="pl-PL" sz="1200" b="0">
                  <a:solidFill>
                    <a:schemeClr val="tx1"/>
                  </a:solidFill>
                  <a:latin typeface="Arial" pitchFamily="34" charset="0"/>
                </a:rPr>
                <a:t>Only for existing installations</a:t>
              </a:r>
              <a:endParaRPr lang="en-GB" sz="1200" b="0">
                <a:solidFill>
                  <a:schemeClr val="tx1"/>
                </a:solidFill>
                <a:latin typeface="Arial" pitchFamily="34" charset="0"/>
              </a:endParaRPr>
            </a:p>
          </p:txBody>
        </p:sp>
        <p:cxnSp>
          <p:nvCxnSpPr>
            <p:cNvPr id="6155" name="AutoShape 58"/>
            <p:cNvCxnSpPr>
              <a:cxnSpLocks noChangeShapeType="1"/>
              <a:stCxn id="6156" idx="3"/>
            </p:cNvCxnSpPr>
            <p:nvPr/>
          </p:nvCxnSpPr>
          <p:spPr bwMode="auto">
            <a:xfrm>
              <a:off x="2623" y="2069"/>
              <a:ext cx="166" cy="30"/>
            </a:xfrm>
            <a:prstGeom prst="bentConnector3">
              <a:avLst>
                <a:gd name="adj1" fmla="val 50000"/>
              </a:avLst>
            </a:prstGeom>
            <a:noFill/>
            <a:ln w="9525">
              <a:solidFill>
                <a:schemeClr val="tx1"/>
              </a:solidFill>
              <a:miter lim="800000"/>
              <a:headEnd/>
              <a:tailEnd type="triangle" w="med" len="med"/>
            </a:ln>
          </p:spPr>
        </p:cxnSp>
        <p:sp>
          <p:nvSpPr>
            <p:cNvPr id="6156" name="Text Box 59"/>
            <p:cNvSpPr txBox="1">
              <a:spLocks noChangeArrowheads="1"/>
            </p:cNvSpPr>
            <p:nvPr/>
          </p:nvSpPr>
          <p:spPr bwMode="auto">
            <a:xfrm>
              <a:off x="1015" y="1768"/>
              <a:ext cx="1608" cy="601"/>
            </a:xfrm>
            <a:prstGeom prst="rect">
              <a:avLst/>
            </a:prstGeom>
            <a:solidFill>
              <a:schemeClr val="accent2"/>
            </a:solidFill>
            <a:ln w="9525">
              <a:solidFill>
                <a:schemeClr val="tx1"/>
              </a:solidFill>
              <a:miter lim="800000"/>
              <a:headEnd/>
              <a:tailEnd/>
            </a:ln>
          </p:spPr>
          <p:txBody>
            <a:bodyPr>
              <a:spAutoFit/>
            </a:bodyPr>
            <a:lstStyle/>
            <a:p>
              <a:pPr algn="ctr"/>
              <a:r>
                <a:rPr lang="pl-PL" sz="1400">
                  <a:solidFill>
                    <a:schemeClr val="bg1"/>
                  </a:solidFill>
                  <a:latin typeface="Arial" pitchFamily="34" charset="0"/>
                </a:rPr>
                <a:t>Compliance programme procedure (decision)</a:t>
              </a:r>
              <a:endParaRPr lang="en-GB" sz="1400" i="1">
                <a:solidFill>
                  <a:schemeClr val="bg1"/>
                </a:solidFill>
                <a:latin typeface="Arial" pitchFamily="34" charset="0"/>
              </a:endParaRPr>
            </a:p>
            <a:p>
              <a:pPr algn="ctr"/>
              <a:r>
                <a:rPr lang="en-GB" sz="1400" i="1">
                  <a:solidFill>
                    <a:schemeClr val="bg1"/>
                  </a:solidFill>
                  <a:latin typeface="Arial" pitchFamily="34" charset="0"/>
                </a:rPr>
                <a:t>(</a:t>
              </a:r>
              <a:r>
                <a:rPr lang="pl-PL" sz="1400" i="1">
                  <a:solidFill>
                    <a:schemeClr val="bg1"/>
                  </a:solidFill>
                  <a:latin typeface="Arial" pitchFamily="34" charset="0"/>
                </a:rPr>
                <a:t>not apllicable any more – to – 30.10.2007)</a:t>
              </a:r>
              <a:endParaRPr lang="en-GB" sz="1400" i="1">
                <a:solidFill>
                  <a:schemeClr val="bg1"/>
                </a:solidFill>
                <a:latin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6"/>
          <p:cNvSpPr>
            <a:spLocks noGrp="1" noChangeArrowheads="1"/>
          </p:cNvSpPr>
          <p:nvPr>
            <p:ph type="title" idx="4294967295"/>
          </p:nvPr>
        </p:nvSpPr>
        <p:spPr>
          <a:xfrm>
            <a:off x="1658938" y="246063"/>
            <a:ext cx="6483350" cy="196850"/>
          </a:xfrm>
        </p:spPr>
        <p:txBody>
          <a:bodyPr>
            <a:normAutofit fontScale="90000"/>
          </a:bodyPr>
          <a:lstStyle/>
          <a:p>
            <a:pPr algn="l" eaLnBrk="1" hangingPunct="1"/>
            <a:r>
              <a:rPr lang="pl-PL" sz="3200" smtClean="0">
                <a:solidFill>
                  <a:srgbClr val="297B29"/>
                </a:solidFill>
                <a:latin typeface="Calibri" pitchFamily="34" charset="0"/>
                <a:ea typeface="Calibri" pitchFamily="34" charset="0"/>
                <a:cs typeface="Calibri" pitchFamily="34" charset="0"/>
              </a:rPr>
              <a:t>Preparing and issuing a permit</a:t>
            </a:r>
          </a:p>
        </p:txBody>
      </p:sp>
      <p:grpSp>
        <p:nvGrpSpPr>
          <p:cNvPr id="2" name="Group 57"/>
          <p:cNvGrpSpPr>
            <a:grpSpLocks/>
          </p:cNvGrpSpPr>
          <p:nvPr/>
        </p:nvGrpSpPr>
        <p:grpSpPr bwMode="auto">
          <a:xfrm>
            <a:off x="3811588" y="2408238"/>
            <a:ext cx="2533650" cy="1592262"/>
            <a:chOff x="2359" y="1517"/>
            <a:chExt cx="1596" cy="1003"/>
          </a:xfrm>
        </p:grpSpPr>
        <p:sp>
          <p:nvSpPr>
            <p:cNvPr id="7211" name="Text Box 58"/>
            <p:cNvSpPr txBox="1">
              <a:spLocks noChangeArrowheads="1"/>
            </p:cNvSpPr>
            <p:nvPr/>
          </p:nvSpPr>
          <p:spPr bwMode="auto">
            <a:xfrm>
              <a:off x="2359" y="2190"/>
              <a:ext cx="1596" cy="330"/>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Decision</a:t>
              </a:r>
              <a:r>
                <a:rPr lang="en-GB" sz="1400">
                  <a:solidFill>
                    <a:schemeClr val="bg1"/>
                  </a:solidFill>
                  <a:latin typeface="Arial" pitchFamily="34" charset="0"/>
                </a:rPr>
                <a:t> </a:t>
              </a:r>
              <a:endParaRPr lang="pl-PL" sz="1400">
                <a:solidFill>
                  <a:schemeClr val="bg1"/>
                </a:solidFill>
                <a:latin typeface="Arial" pitchFamily="34" charset="0"/>
              </a:endParaRPr>
            </a:p>
            <a:p>
              <a:pPr algn="ctr"/>
              <a:r>
                <a:rPr lang="en-GB" sz="1400">
                  <a:solidFill>
                    <a:schemeClr val="bg1"/>
                  </a:solidFill>
                  <a:latin typeface="Arial" pitchFamily="34" charset="0"/>
                </a:rPr>
                <a:t>(</a:t>
              </a:r>
              <a:r>
                <a:rPr lang="pl-PL" sz="1400">
                  <a:solidFill>
                    <a:schemeClr val="bg1"/>
                  </a:solidFill>
                  <a:latin typeface="Arial" pitchFamily="34" charset="0"/>
                </a:rPr>
                <a:t>Integrated permit</a:t>
              </a:r>
              <a:r>
                <a:rPr lang="en-GB" sz="1400">
                  <a:solidFill>
                    <a:schemeClr val="bg1"/>
                  </a:solidFill>
                  <a:latin typeface="Arial" pitchFamily="34" charset="0"/>
                </a:rPr>
                <a:t>)</a:t>
              </a:r>
            </a:p>
          </p:txBody>
        </p:sp>
        <p:cxnSp>
          <p:nvCxnSpPr>
            <p:cNvPr id="7212" name="AutoShape 59"/>
            <p:cNvCxnSpPr>
              <a:cxnSpLocks noChangeShapeType="1"/>
              <a:endCxn id="7211" idx="0"/>
            </p:cNvCxnSpPr>
            <p:nvPr/>
          </p:nvCxnSpPr>
          <p:spPr bwMode="auto">
            <a:xfrm rot="5400000">
              <a:off x="2821" y="1853"/>
              <a:ext cx="674" cy="1"/>
            </a:xfrm>
            <a:prstGeom prst="straightConnector1">
              <a:avLst/>
            </a:prstGeom>
            <a:noFill/>
            <a:ln w="9525">
              <a:solidFill>
                <a:schemeClr val="tx1"/>
              </a:solidFill>
              <a:round/>
              <a:headEnd/>
              <a:tailEnd type="triangle" w="med" len="med"/>
            </a:ln>
          </p:spPr>
        </p:cxnSp>
      </p:grpSp>
      <p:sp>
        <p:nvSpPr>
          <p:cNvPr id="1290300" name="AutoShape 60"/>
          <p:cNvSpPr>
            <a:spLocks noChangeArrowheads="1"/>
          </p:cNvSpPr>
          <p:nvPr/>
        </p:nvSpPr>
        <p:spPr bwMode="auto">
          <a:xfrm rot="5400000" flipV="1">
            <a:off x="-996950" y="1857375"/>
            <a:ext cx="3017838" cy="8143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lnSpc>
                <a:spcPct val="90000"/>
              </a:lnSpc>
            </a:pPr>
            <a:r>
              <a:rPr lang="pl-PL" sz="1200">
                <a:solidFill>
                  <a:schemeClr val="bg1"/>
                </a:solidFill>
                <a:latin typeface="Arial" pitchFamily="34" charset="0"/>
              </a:rPr>
              <a:t>6 monts for a new permit</a:t>
            </a:r>
            <a:r>
              <a:rPr lang="en-GB" sz="1200">
                <a:solidFill>
                  <a:schemeClr val="bg1"/>
                </a:solidFill>
                <a:latin typeface="Arial" pitchFamily="34" charset="0"/>
              </a:rPr>
              <a:t> /</a:t>
            </a:r>
            <a:r>
              <a:rPr lang="pl-PL" sz="1200">
                <a:solidFill>
                  <a:schemeClr val="bg1"/>
                </a:solidFill>
                <a:latin typeface="Arial" pitchFamily="34" charset="0"/>
              </a:rPr>
              <a:t>1 -2 months</a:t>
            </a:r>
            <a:endParaRPr lang="en-GB" sz="1200">
              <a:solidFill>
                <a:schemeClr val="bg1"/>
              </a:solidFill>
              <a:latin typeface="Arial" pitchFamily="34" charset="0"/>
            </a:endParaRPr>
          </a:p>
          <a:p>
            <a:pPr algn="r">
              <a:lnSpc>
                <a:spcPct val="90000"/>
              </a:lnSpc>
            </a:pPr>
            <a:r>
              <a:rPr lang="pl-PL" sz="1200">
                <a:solidFill>
                  <a:schemeClr val="bg1"/>
                </a:solidFill>
                <a:latin typeface="Arial" pitchFamily="34" charset="0"/>
              </a:rPr>
              <a:t>isubstantial change</a:t>
            </a:r>
            <a:endParaRPr lang="en-GB" sz="1200">
              <a:solidFill>
                <a:schemeClr val="bg1"/>
              </a:solidFill>
              <a:latin typeface="Arial" pitchFamily="34" charset="0"/>
            </a:endParaRPr>
          </a:p>
        </p:txBody>
      </p:sp>
      <p:grpSp>
        <p:nvGrpSpPr>
          <p:cNvPr id="3" name="Group 129"/>
          <p:cNvGrpSpPr>
            <a:grpSpLocks/>
          </p:cNvGrpSpPr>
          <p:nvPr/>
        </p:nvGrpSpPr>
        <p:grpSpPr bwMode="auto">
          <a:xfrm>
            <a:off x="3808413" y="4000500"/>
            <a:ext cx="2538412" cy="1077913"/>
            <a:chOff x="2399" y="2520"/>
            <a:chExt cx="1599" cy="679"/>
          </a:xfrm>
        </p:grpSpPr>
        <p:sp>
          <p:nvSpPr>
            <p:cNvPr id="7209" name="Text Box 62"/>
            <p:cNvSpPr txBox="1">
              <a:spLocks noChangeArrowheads="1"/>
            </p:cNvSpPr>
            <p:nvPr/>
          </p:nvSpPr>
          <p:spPr bwMode="auto">
            <a:xfrm>
              <a:off x="2399" y="2791"/>
              <a:ext cx="1599" cy="408"/>
            </a:xfrm>
            <a:prstGeom prst="rect">
              <a:avLst/>
            </a:prstGeom>
            <a:solidFill>
              <a:schemeClr val="accent2"/>
            </a:solidFill>
            <a:ln w="19050">
              <a:solidFill>
                <a:schemeClr val="tx1"/>
              </a:solidFill>
              <a:miter lim="800000"/>
              <a:headEnd/>
              <a:tailEnd/>
            </a:ln>
          </p:spPr>
          <p:txBody>
            <a:bodyPr/>
            <a:lstStyle/>
            <a:p>
              <a:pPr algn="ctr"/>
              <a:r>
                <a:rPr lang="pl-PL" sz="1400">
                  <a:solidFill>
                    <a:schemeClr val="bg1"/>
                  </a:solidFill>
                  <a:latin typeface="Arial" pitchFamily="34" charset="0"/>
                </a:rPr>
                <a:t>Registration and publication  information about the decision</a:t>
              </a:r>
              <a:endParaRPr lang="en-GB" sz="1400">
                <a:solidFill>
                  <a:schemeClr val="bg1"/>
                </a:solidFill>
                <a:latin typeface="Arial" pitchFamily="34" charset="0"/>
              </a:endParaRPr>
            </a:p>
          </p:txBody>
        </p:sp>
        <p:cxnSp>
          <p:nvCxnSpPr>
            <p:cNvPr id="7210" name="AutoShape 63"/>
            <p:cNvCxnSpPr>
              <a:cxnSpLocks noChangeShapeType="1"/>
              <a:stCxn id="7211" idx="2"/>
              <a:endCxn id="7209" idx="0"/>
            </p:cNvCxnSpPr>
            <p:nvPr/>
          </p:nvCxnSpPr>
          <p:spPr bwMode="auto">
            <a:xfrm rot="5400000">
              <a:off x="3063" y="2655"/>
              <a:ext cx="271" cy="1"/>
            </a:xfrm>
            <a:prstGeom prst="straightConnector1">
              <a:avLst/>
            </a:prstGeom>
            <a:noFill/>
            <a:ln w="19050">
              <a:solidFill>
                <a:schemeClr val="tx1"/>
              </a:solidFill>
              <a:round/>
              <a:headEnd/>
              <a:tailEnd type="triangle" w="med" len="med"/>
            </a:ln>
          </p:spPr>
        </p:cxnSp>
      </p:grpSp>
      <p:grpSp>
        <p:nvGrpSpPr>
          <p:cNvPr id="4" name="Group 126"/>
          <p:cNvGrpSpPr>
            <a:grpSpLocks/>
          </p:cNvGrpSpPr>
          <p:nvPr/>
        </p:nvGrpSpPr>
        <p:grpSpPr bwMode="auto">
          <a:xfrm>
            <a:off x="3495675" y="5084763"/>
            <a:ext cx="4843463" cy="1103312"/>
            <a:chOff x="2202" y="3203"/>
            <a:chExt cx="3051" cy="880"/>
          </a:xfrm>
        </p:grpSpPr>
        <p:sp>
          <p:nvSpPr>
            <p:cNvPr id="7205" name="AutoShape 77"/>
            <p:cNvSpPr>
              <a:spLocks noChangeArrowheads="1"/>
            </p:cNvSpPr>
            <p:nvPr/>
          </p:nvSpPr>
          <p:spPr bwMode="auto">
            <a:xfrm rot="5400000" flipV="1">
              <a:off x="3971" y="3382"/>
              <a:ext cx="649"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1 w 21600"/>
                <a:gd name="T13" fmla="*/ 5419 h 21600"/>
                <a:gd name="T14" fmla="*/ 18904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r"/>
              <a:r>
                <a:rPr lang="en-GB" sz="1400">
                  <a:solidFill>
                    <a:schemeClr val="bg1"/>
                  </a:solidFill>
                  <a:latin typeface="Arial" pitchFamily="34" charset="0"/>
                </a:rPr>
                <a:t>14 d</a:t>
              </a:r>
              <a:r>
                <a:rPr lang="pl-PL" sz="1400">
                  <a:solidFill>
                    <a:schemeClr val="bg1"/>
                  </a:solidFill>
                  <a:latin typeface="Arial" pitchFamily="34" charset="0"/>
                </a:rPr>
                <a:t>ays</a:t>
              </a:r>
              <a:endParaRPr lang="en-GB" sz="1400">
                <a:solidFill>
                  <a:schemeClr val="bg1"/>
                </a:solidFill>
                <a:latin typeface="Arial" pitchFamily="34" charset="0"/>
              </a:endParaRPr>
            </a:p>
          </p:txBody>
        </p:sp>
        <p:sp>
          <p:nvSpPr>
            <p:cNvPr id="7206" name="Text Box 78"/>
            <p:cNvSpPr txBox="1">
              <a:spLocks noChangeArrowheads="1"/>
            </p:cNvSpPr>
            <p:nvPr/>
          </p:nvSpPr>
          <p:spPr bwMode="auto">
            <a:xfrm>
              <a:off x="4398" y="3797"/>
              <a:ext cx="855" cy="246"/>
            </a:xfrm>
            <a:prstGeom prst="rect">
              <a:avLst/>
            </a:prstGeom>
            <a:noFill/>
            <a:ln w="9525">
              <a:noFill/>
              <a:miter lim="800000"/>
              <a:headEnd/>
              <a:tailEnd/>
            </a:ln>
          </p:spPr>
          <p:txBody>
            <a:bodyPr wrap="none">
              <a:spAutoFit/>
            </a:bodyPr>
            <a:lstStyle/>
            <a:p>
              <a:r>
                <a:rPr lang="pl-PL" sz="1400" b="0">
                  <a:solidFill>
                    <a:schemeClr val="tx1"/>
                  </a:solidFill>
                  <a:latin typeface="Arial" pitchFamily="34" charset="0"/>
                </a:rPr>
                <a:t>only for parties</a:t>
              </a:r>
              <a:endParaRPr lang="en-GB" sz="1400" b="0">
                <a:solidFill>
                  <a:schemeClr val="tx1"/>
                </a:solidFill>
                <a:latin typeface="Arial" pitchFamily="34" charset="0"/>
              </a:endParaRPr>
            </a:p>
          </p:txBody>
        </p:sp>
        <p:sp>
          <p:nvSpPr>
            <p:cNvPr id="7207" name="Text Box 79">
              <a:hlinkClick r:id="rId3" action="ppaction://hlinksldjump"/>
            </p:cNvPr>
            <p:cNvSpPr txBox="1">
              <a:spLocks noChangeArrowheads="1"/>
            </p:cNvSpPr>
            <p:nvPr/>
          </p:nvSpPr>
          <p:spPr bwMode="auto">
            <a:xfrm>
              <a:off x="2202" y="3837"/>
              <a:ext cx="2112" cy="246"/>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400" i="1">
                  <a:solidFill>
                    <a:schemeClr val="bg1"/>
                  </a:solidFill>
                  <a:latin typeface="Arial" pitchFamily="34" charset="0"/>
                </a:rPr>
                <a:t>Appeals</a:t>
              </a:r>
              <a:endParaRPr lang="en-GB" sz="1400" i="1">
                <a:solidFill>
                  <a:schemeClr val="bg1"/>
                </a:solidFill>
                <a:latin typeface="Arial" pitchFamily="34" charset="0"/>
              </a:endParaRPr>
            </a:p>
          </p:txBody>
        </p:sp>
        <p:sp>
          <p:nvSpPr>
            <p:cNvPr id="1290320" name="AutoShape 80"/>
            <p:cNvSpPr>
              <a:spLocks noChangeArrowheads="1"/>
            </p:cNvSpPr>
            <p:nvPr/>
          </p:nvSpPr>
          <p:spPr bwMode="auto">
            <a:xfrm>
              <a:off x="2414" y="3853"/>
              <a:ext cx="193"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grpSp>
        <p:nvGrpSpPr>
          <p:cNvPr id="5" name="Group 143"/>
          <p:cNvGrpSpPr>
            <a:grpSpLocks/>
          </p:cNvGrpSpPr>
          <p:nvPr/>
        </p:nvGrpSpPr>
        <p:grpSpPr bwMode="auto">
          <a:xfrm>
            <a:off x="825500" y="771525"/>
            <a:ext cx="7326313" cy="1644650"/>
            <a:chOff x="520" y="486"/>
            <a:chExt cx="4615" cy="1036"/>
          </a:xfrm>
        </p:grpSpPr>
        <p:sp>
          <p:nvSpPr>
            <p:cNvPr id="7194" name="AutoShape 64"/>
            <p:cNvSpPr>
              <a:spLocks noChangeArrowheads="1"/>
            </p:cNvSpPr>
            <p:nvPr/>
          </p:nvSpPr>
          <p:spPr bwMode="auto">
            <a:xfrm rot="5400000" flipV="1">
              <a:off x="439" y="567"/>
              <a:ext cx="480" cy="31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383 h 21600"/>
                <a:gd name="T14" fmla="*/ 18900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9525" cap="rnd">
              <a:solidFill>
                <a:schemeClr val="tx1"/>
              </a:solidFill>
              <a:prstDash val="sysDot"/>
              <a:miter lim="800000"/>
              <a:headEnd/>
              <a:tailEnd/>
            </a:ln>
          </p:spPr>
          <p:txBody>
            <a:bodyPr wrap="none" anchor="ctr"/>
            <a:lstStyle/>
            <a:p>
              <a:pPr algn="ctr"/>
              <a:r>
                <a:rPr lang="pl-PL" sz="1400">
                  <a:solidFill>
                    <a:schemeClr val="tx1"/>
                  </a:solidFill>
                  <a:latin typeface="Arial" pitchFamily="34" charset="0"/>
                </a:rPr>
                <a:t>m.p.r.a.</a:t>
              </a:r>
              <a:endParaRPr lang="en-GB" sz="1400">
                <a:solidFill>
                  <a:schemeClr val="tx1"/>
                </a:solidFill>
                <a:latin typeface="Arial" pitchFamily="34" charset="0"/>
              </a:endParaRPr>
            </a:p>
          </p:txBody>
        </p:sp>
        <p:grpSp>
          <p:nvGrpSpPr>
            <p:cNvPr id="6" name="Group 141"/>
            <p:cNvGrpSpPr>
              <a:grpSpLocks/>
            </p:cNvGrpSpPr>
            <p:nvPr/>
          </p:nvGrpSpPr>
          <p:grpSpPr bwMode="auto">
            <a:xfrm>
              <a:off x="2377" y="541"/>
              <a:ext cx="2758" cy="981"/>
              <a:chOff x="2377" y="541"/>
              <a:chExt cx="2758" cy="981"/>
            </a:xfrm>
          </p:grpSpPr>
          <p:sp>
            <p:nvSpPr>
              <p:cNvPr id="7198" name="AutoShape 84"/>
              <p:cNvSpPr>
                <a:spLocks noChangeArrowheads="1"/>
              </p:cNvSpPr>
              <p:nvPr/>
            </p:nvSpPr>
            <p:spPr bwMode="auto">
              <a:xfrm>
                <a:off x="2379" y="1270"/>
                <a:ext cx="1607" cy="239"/>
              </a:xfrm>
              <a:prstGeom prst="rtTriangle">
                <a:avLst/>
              </a:prstGeom>
              <a:solidFill>
                <a:srgbClr val="006600"/>
              </a:solidFill>
              <a:ln w="19050">
                <a:solidFill>
                  <a:schemeClr val="tx1"/>
                </a:solidFill>
                <a:prstDash val="dash"/>
                <a:miter lim="800000"/>
                <a:headEnd/>
                <a:tailEnd/>
              </a:ln>
            </p:spPr>
            <p:txBody>
              <a:bodyPr wrap="none" anchor="ctr"/>
              <a:lstStyle/>
              <a:p>
                <a:pPr marL="457200" indent="-457200" algn="ctr"/>
                <a:r>
                  <a:rPr lang="pl-PL"/>
                  <a:t>0</a:t>
                </a:r>
              </a:p>
            </p:txBody>
          </p:sp>
          <p:sp>
            <p:nvSpPr>
              <p:cNvPr id="7199" name="AutoShape 137"/>
              <p:cNvSpPr>
                <a:spLocks noChangeArrowheads="1"/>
              </p:cNvSpPr>
              <p:nvPr/>
            </p:nvSpPr>
            <p:spPr bwMode="auto">
              <a:xfrm rot="10800000">
                <a:off x="2419" y="1274"/>
                <a:ext cx="1565" cy="227"/>
              </a:xfrm>
              <a:prstGeom prst="rtTriangle">
                <a:avLst/>
              </a:prstGeom>
              <a:solidFill>
                <a:schemeClr val="accent2"/>
              </a:solidFill>
              <a:ln w="19050">
                <a:solidFill>
                  <a:schemeClr val="tx1"/>
                </a:solidFill>
                <a:miter lim="800000"/>
                <a:headEnd/>
                <a:tailEnd/>
              </a:ln>
            </p:spPr>
            <p:txBody>
              <a:bodyPr wrap="none" anchor="ctr"/>
              <a:lstStyle/>
              <a:p>
                <a:endParaRPr lang="pl-PL"/>
              </a:p>
            </p:txBody>
          </p:sp>
          <p:sp>
            <p:nvSpPr>
              <p:cNvPr id="7200" name="Text Box 86"/>
              <p:cNvSpPr txBox="1">
                <a:spLocks noChangeArrowheads="1"/>
              </p:cNvSpPr>
              <p:nvPr/>
            </p:nvSpPr>
            <p:spPr bwMode="auto">
              <a:xfrm>
                <a:off x="2377" y="1328"/>
                <a:ext cx="847" cy="194"/>
              </a:xfrm>
              <a:prstGeom prst="rect">
                <a:avLst/>
              </a:prstGeom>
              <a:noFill/>
              <a:ln w="9525">
                <a:noFill/>
                <a:miter lim="800000"/>
                <a:headEnd/>
                <a:tailEnd/>
              </a:ln>
            </p:spPr>
            <p:txBody>
              <a:bodyPr wrap="none">
                <a:spAutoFit/>
              </a:bodyPr>
              <a:lstStyle/>
              <a:p>
                <a:r>
                  <a:rPr lang="pl-PL" sz="1400">
                    <a:solidFill>
                      <a:schemeClr val="bg1"/>
                    </a:solidFill>
                    <a:latin typeface="Arial" pitchFamily="34" charset="0"/>
                  </a:rPr>
                  <a:t>consultations</a:t>
                </a:r>
                <a:endParaRPr lang="en-GB" sz="1400">
                  <a:solidFill>
                    <a:schemeClr val="bg1"/>
                  </a:solidFill>
                  <a:latin typeface="Arial" pitchFamily="34" charset="0"/>
                </a:endParaRPr>
              </a:p>
            </p:txBody>
          </p:sp>
          <p:cxnSp>
            <p:nvCxnSpPr>
              <p:cNvPr id="7201" name="AutoShape 83"/>
              <p:cNvCxnSpPr>
                <a:cxnSpLocks noChangeShapeType="1"/>
                <a:stCxn id="7203" idx="2"/>
                <a:endCxn id="7199" idx="3"/>
              </p:cNvCxnSpPr>
              <p:nvPr/>
            </p:nvCxnSpPr>
            <p:spPr bwMode="auto">
              <a:xfrm rot="5400000">
                <a:off x="3056" y="1129"/>
                <a:ext cx="290" cy="1"/>
              </a:xfrm>
              <a:prstGeom prst="straightConnector1">
                <a:avLst/>
              </a:prstGeom>
              <a:noFill/>
              <a:ln w="9525">
                <a:solidFill>
                  <a:schemeClr val="tx1"/>
                </a:solidFill>
                <a:round/>
                <a:headEnd/>
                <a:tailEnd type="triangle" w="med" len="med"/>
              </a:ln>
            </p:spPr>
          </p:cxnSp>
          <p:sp>
            <p:nvSpPr>
              <p:cNvPr id="7202" name="Text Box 70"/>
              <p:cNvSpPr txBox="1">
                <a:spLocks noChangeArrowheads="1"/>
              </p:cNvSpPr>
              <p:nvPr/>
            </p:nvSpPr>
            <p:spPr bwMode="auto">
              <a:xfrm>
                <a:off x="5019" y="978"/>
                <a:ext cx="116" cy="174"/>
              </a:xfrm>
              <a:prstGeom prst="rect">
                <a:avLst/>
              </a:prstGeom>
              <a:noFill/>
              <a:ln w="9525">
                <a:noFill/>
                <a:miter lim="800000"/>
                <a:headEnd/>
                <a:tailEnd/>
              </a:ln>
            </p:spPr>
            <p:txBody>
              <a:bodyPr wrap="none">
                <a:spAutoFit/>
              </a:bodyPr>
              <a:lstStyle/>
              <a:p>
                <a:endParaRPr lang="en-GB" sz="1200" b="0">
                  <a:solidFill>
                    <a:schemeClr val="tx1"/>
                  </a:solidFill>
                  <a:latin typeface="Arial" pitchFamily="34" charset="0"/>
                </a:endParaRPr>
              </a:p>
            </p:txBody>
          </p:sp>
          <p:sp>
            <p:nvSpPr>
              <p:cNvPr id="7203" name="Text Box 93"/>
              <p:cNvSpPr txBox="1">
                <a:spLocks noChangeArrowheads="1"/>
              </p:cNvSpPr>
              <p:nvPr/>
            </p:nvSpPr>
            <p:spPr bwMode="auto">
              <a:xfrm>
                <a:off x="2397" y="790"/>
                <a:ext cx="1609" cy="194"/>
              </a:xfrm>
              <a:prstGeom prst="rect">
                <a:avLst/>
              </a:prstGeom>
              <a:solidFill>
                <a:srgbClr val="006600"/>
              </a:solidFill>
              <a:ln w="19050">
                <a:solidFill>
                  <a:schemeClr val="tx1"/>
                </a:solidFill>
                <a:prstDash val="dash"/>
                <a:miter lim="800000"/>
                <a:headEnd/>
                <a:tailEnd/>
              </a:ln>
            </p:spPr>
            <p:txBody>
              <a:bodyPr>
                <a:spAutoFit/>
              </a:bodyPr>
              <a:lstStyle/>
              <a:p>
                <a:pPr algn="ctr"/>
                <a:r>
                  <a:rPr lang="pl-PL" sz="1400">
                    <a:solidFill>
                      <a:schemeClr val="bg1"/>
                    </a:solidFill>
                    <a:latin typeface="Arial" pitchFamily="34" charset="0"/>
                  </a:rPr>
                  <a:t>Draft decision</a:t>
                </a:r>
                <a:r>
                  <a:rPr lang="en-GB" sz="1400">
                    <a:solidFill>
                      <a:schemeClr val="bg1"/>
                    </a:solidFill>
                    <a:latin typeface="Arial" pitchFamily="34" charset="0"/>
                  </a:rPr>
                  <a:t> (</a:t>
                </a:r>
                <a:r>
                  <a:rPr lang="pl-PL" sz="1400">
                    <a:solidFill>
                      <a:schemeClr val="bg1"/>
                    </a:solidFill>
                    <a:latin typeface="Arial" pitchFamily="34" charset="0"/>
                  </a:rPr>
                  <a:t>draft permit</a:t>
                </a:r>
                <a:r>
                  <a:rPr lang="en-GB" sz="1400">
                    <a:solidFill>
                      <a:schemeClr val="bg1"/>
                    </a:solidFill>
                    <a:latin typeface="Arial" pitchFamily="34" charset="0"/>
                  </a:rPr>
                  <a:t>)</a:t>
                </a:r>
              </a:p>
            </p:txBody>
          </p:sp>
          <p:sp>
            <p:nvSpPr>
              <p:cNvPr id="7204" name="Line 94"/>
              <p:cNvSpPr>
                <a:spLocks noChangeShapeType="1"/>
              </p:cNvSpPr>
              <p:nvPr/>
            </p:nvSpPr>
            <p:spPr bwMode="auto">
              <a:xfrm>
                <a:off x="3198" y="541"/>
                <a:ext cx="0" cy="258"/>
              </a:xfrm>
              <a:prstGeom prst="line">
                <a:avLst/>
              </a:prstGeom>
              <a:noFill/>
              <a:ln w="9525">
                <a:solidFill>
                  <a:schemeClr val="tx1"/>
                </a:solidFill>
                <a:round/>
                <a:headEnd/>
                <a:tailEnd type="triangle" w="med" len="med"/>
              </a:ln>
            </p:spPr>
            <p:txBody>
              <a:bodyPr/>
              <a:lstStyle/>
              <a:p>
                <a:endParaRPr lang="pl-PL"/>
              </a:p>
            </p:txBody>
          </p:sp>
        </p:grpSp>
        <p:sp>
          <p:nvSpPr>
            <p:cNvPr id="7196" name="Line 95"/>
            <p:cNvSpPr>
              <a:spLocks noChangeShapeType="1"/>
            </p:cNvSpPr>
            <p:nvPr/>
          </p:nvSpPr>
          <p:spPr bwMode="auto">
            <a:xfrm flipH="1">
              <a:off x="709" y="974"/>
              <a:ext cx="1659" cy="1"/>
            </a:xfrm>
            <a:prstGeom prst="line">
              <a:avLst/>
            </a:prstGeom>
            <a:noFill/>
            <a:ln w="38100" cap="rnd">
              <a:solidFill>
                <a:schemeClr val="bg2"/>
              </a:solidFill>
              <a:prstDash val="sysDot"/>
              <a:round/>
              <a:headEnd/>
              <a:tailEnd/>
            </a:ln>
          </p:spPr>
          <p:txBody>
            <a:bodyPr/>
            <a:lstStyle/>
            <a:p>
              <a:endParaRPr lang="pl-PL"/>
            </a:p>
          </p:txBody>
        </p:sp>
        <p:sp>
          <p:nvSpPr>
            <p:cNvPr id="7197" name="Text Box 96"/>
            <p:cNvSpPr txBox="1">
              <a:spLocks noChangeArrowheads="1"/>
            </p:cNvSpPr>
            <p:nvPr/>
          </p:nvSpPr>
          <p:spPr bwMode="auto">
            <a:xfrm>
              <a:off x="1067" y="781"/>
              <a:ext cx="1189" cy="477"/>
            </a:xfrm>
            <a:prstGeom prst="rect">
              <a:avLst/>
            </a:prstGeom>
            <a:noFill/>
            <a:ln w="9525">
              <a:noFill/>
              <a:miter lim="800000"/>
              <a:headEnd/>
              <a:tailEnd/>
            </a:ln>
          </p:spPr>
          <p:txBody>
            <a:bodyPr>
              <a:spAutoFit/>
            </a:bodyPr>
            <a:lstStyle/>
            <a:p>
              <a:pPr>
                <a:lnSpc>
                  <a:spcPct val="120000"/>
                </a:lnSpc>
              </a:pPr>
              <a:r>
                <a:rPr lang="pl-PL" sz="1200" b="0">
                  <a:solidFill>
                    <a:schemeClr val="tx1"/>
                  </a:solidFill>
                  <a:latin typeface="Arial" pitchFamily="34" charset="0"/>
                </a:rPr>
                <a:t>Referring to public comments in justification to a decision</a:t>
              </a:r>
              <a:endParaRPr lang="en-GB" sz="1200" b="0">
                <a:solidFill>
                  <a:schemeClr val="tx1"/>
                </a:solidFill>
                <a:latin typeface="Arial" pitchFamily="34" charset="0"/>
              </a:endParaRPr>
            </a:p>
          </p:txBody>
        </p:sp>
      </p:grpSp>
      <p:grpSp>
        <p:nvGrpSpPr>
          <p:cNvPr id="7" name="Group 97"/>
          <p:cNvGrpSpPr>
            <a:grpSpLocks/>
          </p:cNvGrpSpPr>
          <p:nvPr/>
        </p:nvGrpSpPr>
        <p:grpSpPr bwMode="auto">
          <a:xfrm>
            <a:off x="606425" y="3476625"/>
            <a:ext cx="3205163" cy="307975"/>
            <a:chOff x="340" y="2190"/>
            <a:chExt cx="2019" cy="194"/>
          </a:xfrm>
        </p:grpSpPr>
        <p:cxnSp>
          <p:nvCxnSpPr>
            <p:cNvPr id="7191" name="AutoShape 98"/>
            <p:cNvCxnSpPr>
              <a:cxnSpLocks noChangeShapeType="1"/>
              <a:stCxn id="7211" idx="1"/>
              <a:endCxn id="7193" idx="3"/>
            </p:cNvCxnSpPr>
            <p:nvPr/>
          </p:nvCxnSpPr>
          <p:spPr bwMode="auto">
            <a:xfrm rot="10800000">
              <a:off x="2091" y="2287"/>
              <a:ext cx="268" cy="68"/>
            </a:xfrm>
            <a:prstGeom prst="straightConnector1">
              <a:avLst/>
            </a:prstGeom>
            <a:noFill/>
            <a:ln w="9525">
              <a:solidFill>
                <a:schemeClr val="tx1"/>
              </a:solidFill>
              <a:round/>
              <a:headEnd type="triangle" w="med" len="med"/>
              <a:tailEnd/>
            </a:ln>
          </p:spPr>
        </p:cxnSp>
        <p:sp>
          <p:nvSpPr>
            <p:cNvPr id="7192" name="Line 99"/>
            <p:cNvSpPr>
              <a:spLocks noChangeShapeType="1"/>
            </p:cNvSpPr>
            <p:nvPr/>
          </p:nvSpPr>
          <p:spPr bwMode="auto">
            <a:xfrm>
              <a:off x="340" y="2364"/>
              <a:ext cx="716" cy="0"/>
            </a:xfrm>
            <a:prstGeom prst="line">
              <a:avLst/>
            </a:prstGeom>
            <a:noFill/>
            <a:ln w="38100" cap="rnd">
              <a:solidFill>
                <a:schemeClr val="bg2"/>
              </a:solidFill>
              <a:prstDash val="sysDot"/>
              <a:round/>
              <a:headEnd/>
              <a:tailEnd/>
            </a:ln>
          </p:spPr>
          <p:txBody>
            <a:bodyPr/>
            <a:lstStyle/>
            <a:p>
              <a:endParaRPr lang="pl-PL"/>
            </a:p>
          </p:txBody>
        </p:sp>
        <p:sp>
          <p:nvSpPr>
            <p:cNvPr id="7193" name="Text Box 100"/>
            <p:cNvSpPr txBox="1">
              <a:spLocks noChangeArrowheads="1"/>
            </p:cNvSpPr>
            <p:nvPr/>
          </p:nvSpPr>
          <p:spPr bwMode="auto">
            <a:xfrm>
              <a:off x="939" y="2190"/>
              <a:ext cx="1152" cy="194"/>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Fiscal fee</a:t>
              </a:r>
              <a:endParaRPr lang="en-GB" sz="1400">
                <a:solidFill>
                  <a:schemeClr val="bg1"/>
                </a:solidFill>
                <a:latin typeface="Arial" pitchFamily="34" charset="0"/>
              </a:endParaRPr>
            </a:p>
          </p:txBody>
        </p:sp>
      </p:grpSp>
      <p:grpSp>
        <p:nvGrpSpPr>
          <p:cNvPr id="8" name="Group 144"/>
          <p:cNvGrpSpPr>
            <a:grpSpLocks/>
          </p:cNvGrpSpPr>
          <p:nvPr/>
        </p:nvGrpSpPr>
        <p:grpSpPr bwMode="auto">
          <a:xfrm>
            <a:off x="1425575" y="1001713"/>
            <a:ext cx="3651250" cy="2139950"/>
            <a:chOff x="898" y="631"/>
            <a:chExt cx="2300" cy="1348"/>
          </a:xfrm>
        </p:grpSpPr>
        <p:sp>
          <p:nvSpPr>
            <p:cNvPr id="7184" name="Text Box 102"/>
            <p:cNvSpPr txBox="1">
              <a:spLocks noChangeArrowheads="1"/>
            </p:cNvSpPr>
            <p:nvPr/>
          </p:nvSpPr>
          <p:spPr bwMode="auto">
            <a:xfrm>
              <a:off x="1047" y="1669"/>
              <a:ext cx="795" cy="310"/>
            </a:xfrm>
            <a:prstGeom prst="rect">
              <a:avLst/>
            </a:prstGeom>
            <a:solidFill>
              <a:srgbClr val="006600"/>
            </a:solidFill>
            <a:ln w="19050">
              <a:solidFill>
                <a:schemeClr val="tx1"/>
              </a:solidFill>
              <a:prstDash val="dash"/>
              <a:miter lim="800000"/>
              <a:headEnd/>
              <a:tailEnd/>
            </a:ln>
          </p:spPr>
          <p:txBody>
            <a:bodyPr>
              <a:spAutoFit/>
            </a:bodyPr>
            <a:lstStyle/>
            <a:p>
              <a:pPr algn="ctr"/>
              <a:r>
                <a:rPr lang="en-GB" sz="1400">
                  <a:solidFill>
                    <a:schemeClr val="bg1"/>
                  </a:solidFill>
                  <a:latin typeface="Arial" pitchFamily="34" charset="0"/>
                </a:rPr>
                <a:t>WIOS</a:t>
              </a:r>
            </a:p>
            <a:p>
              <a:pPr algn="ctr"/>
              <a:endParaRPr lang="en-GB" sz="1200" b="0" i="1">
                <a:solidFill>
                  <a:schemeClr val="bg1"/>
                </a:solidFill>
                <a:latin typeface="Arial" pitchFamily="34" charset="0"/>
              </a:endParaRPr>
            </a:p>
          </p:txBody>
        </p:sp>
        <p:sp>
          <p:nvSpPr>
            <p:cNvPr id="7185" name="Text Box 103"/>
            <p:cNvSpPr txBox="1">
              <a:spLocks noChangeArrowheads="1"/>
            </p:cNvSpPr>
            <p:nvPr/>
          </p:nvSpPr>
          <p:spPr bwMode="auto">
            <a:xfrm>
              <a:off x="1860" y="1216"/>
              <a:ext cx="460" cy="174"/>
            </a:xfrm>
            <a:prstGeom prst="rect">
              <a:avLst/>
            </a:prstGeom>
            <a:noFill/>
            <a:ln w="9525">
              <a:noFill/>
              <a:miter lim="800000"/>
              <a:headEnd/>
              <a:tailEnd/>
            </a:ln>
          </p:spPr>
          <p:txBody>
            <a:bodyPr wrap="none">
              <a:spAutoFit/>
            </a:bodyPr>
            <a:lstStyle/>
            <a:p>
              <a:r>
                <a:rPr lang="pl-PL" sz="1200" b="0" i="1">
                  <a:solidFill>
                    <a:schemeClr val="tx1"/>
                  </a:solidFill>
                  <a:latin typeface="Arial" pitchFamily="34" charset="0"/>
                </a:rPr>
                <a:t>informal</a:t>
              </a:r>
              <a:endParaRPr lang="en-GB" sz="1200" b="0" i="1">
                <a:solidFill>
                  <a:schemeClr val="tx1"/>
                </a:solidFill>
                <a:latin typeface="Arial" pitchFamily="34" charset="0"/>
              </a:endParaRPr>
            </a:p>
          </p:txBody>
        </p:sp>
        <p:cxnSp>
          <p:nvCxnSpPr>
            <p:cNvPr id="7186" name="AutoShape 104"/>
            <p:cNvCxnSpPr>
              <a:cxnSpLocks noChangeShapeType="1"/>
            </p:cNvCxnSpPr>
            <p:nvPr/>
          </p:nvCxnSpPr>
          <p:spPr bwMode="auto">
            <a:xfrm rot="10800000" flipV="1">
              <a:off x="1839" y="1394"/>
              <a:ext cx="538" cy="3"/>
            </a:xfrm>
            <a:prstGeom prst="bentConnector3">
              <a:avLst>
                <a:gd name="adj1" fmla="val 50556"/>
              </a:avLst>
            </a:prstGeom>
            <a:noFill/>
            <a:ln w="9525">
              <a:solidFill>
                <a:schemeClr val="tx1"/>
              </a:solidFill>
              <a:prstDash val="dash"/>
              <a:miter lim="800000"/>
              <a:headEnd/>
              <a:tailEnd type="triangle" w="med" len="med"/>
            </a:ln>
          </p:spPr>
        </p:cxnSp>
        <p:cxnSp>
          <p:nvCxnSpPr>
            <p:cNvPr id="7187" name="AutoShape 105"/>
            <p:cNvCxnSpPr>
              <a:cxnSpLocks noChangeShapeType="1"/>
              <a:endCxn id="7184" idx="3"/>
            </p:cNvCxnSpPr>
            <p:nvPr/>
          </p:nvCxnSpPr>
          <p:spPr bwMode="auto">
            <a:xfrm rot="10800000" flipV="1">
              <a:off x="1842" y="1394"/>
              <a:ext cx="535" cy="430"/>
            </a:xfrm>
            <a:prstGeom prst="bentConnector3">
              <a:avLst>
                <a:gd name="adj1" fmla="val 50000"/>
              </a:avLst>
            </a:prstGeom>
            <a:noFill/>
            <a:ln w="9525">
              <a:solidFill>
                <a:schemeClr val="tx1"/>
              </a:solidFill>
              <a:prstDash val="dash"/>
              <a:miter lim="800000"/>
              <a:headEnd/>
              <a:tailEnd type="triangle" w="med" len="med"/>
            </a:ln>
          </p:spPr>
        </p:cxnSp>
        <p:cxnSp>
          <p:nvCxnSpPr>
            <p:cNvPr id="7188" name="AutoShape 106"/>
            <p:cNvCxnSpPr>
              <a:cxnSpLocks noChangeShapeType="1"/>
              <a:stCxn id="7190" idx="1"/>
            </p:cNvCxnSpPr>
            <p:nvPr/>
          </p:nvCxnSpPr>
          <p:spPr bwMode="auto">
            <a:xfrm rot="10800000" flipV="1">
              <a:off x="898" y="1312"/>
              <a:ext cx="148" cy="73"/>
            </a:xfrm>
            <a:prstGeom prst="straightConnector1">
              <a:avLst/>
            </a:prstGeom>
            <a:noFill/>
            <a:ln w="9525">
              <a:solidFill>
                <a:schemeClr val="tx1"/>
              </a:solidFill>
              <a:prstDash val="dash"/>
              <a:round/>
              <a:headEnd/>
              <a:tailEnd type="triangle" w="med" len="med"/>
            </a:ln>
          </p:spPr>
        </p:cxnSp>
        <p:cxnSp>
          <p:nvCxnSpPr>
            <p:cNvPr id="7189" name="AutoShape 107"/>
            <p:cNvCxnSpPr>
              <a:cxnSpLocks noChangeShapeType="1"/>
              <a:stCxn id="7184" idx="1"/>
            </p:cNvCxnSpPr>
            <p:nvPr/>
          </p:nvCxnSpPr>
          <p:spPr bwMode="auto">
            <a:xfrm rot="10800000" flipH="1">
              <a:off x="1047" y="631"/>
              <a:ext cx="2151" cy="1193"/>
            </a:xfrm>
            <a:prstGeom prst="bentConnector3">
              <a:avLst>
                <a:gd name="adj1" fmla="val -6694"/>
              </a:avLst>
            </a:prstGeom>
            <a:noFill/>
            <a:ln w="9525">
              <a:solidFill>
                <a:schemeClr val="tx1"/>
              </a:solidFill>
              <a:prstDash val="dash"/>
              <a:miter lim="800000"/>
              <a:headEnd/>
              <a:tailEnd type="triangle" w="med" len="med"/>
            </a:ln>
          </p:spPr>
        </p:cxnSp>
        <p:sp>
          <p:nvSpPr>
            <p:cNvPr id="7190" name="Text Box 108"/>
            <p:cNvSpPr txBox="1">
              <a:spLocks noChangeArrowheads="1"/>
            </p:cNvSpPr>
            <p:nvPr/>
          </p:nvSpPr>
          <p:spPr bwMode="auto">
            <a:xfrm>
              <a:off x="1046" y="1215"/>
              <a:ext cx="787" cy="194"/>
            </a:xfrm>
            <a:prstGeom prst="rect">
              <a:avLst/>
            </a:prstGeom>
            <a:solidFill>
              <a:srgbClr val="006600"/>
            </a:solidFill>
            <a:ln w="19050">
              <a:solidFill>
                <a:schemeClr val="tx1"/>
              </a:solidFill>
              <a:prstDash val="dash"/>
              <a:miter lim="800000"/>
              <a:headEnd/>
              <a:tailEnd/>
            </a:ln>
          </p:spPr>
          <p:txBody>
            <a:bodyPr>
              <a:spAutoFit/>
            </a:bodyPr>
            <a:lstStyle/>
            <a:p>
              <a:pPr algn="ctr"/>
              <a:r>
                <a:rPr lang="pl-PL" sz="1400">
                  <a:solidFill>
                    <a:schemeClr val="bg1"/>
                  </a:solidFill>
                  <a:latin typeface="Arial" pitchFamily="34" charset="0"/>
                </a:rPr>
                <a:t>Operator</a:t>
              </a:r>
              <a:endParaRPr lang="en-GB" sz="1400">
                <a:solidFill>
                  <a:schemeClr val="bg1"/>
                </a:solidFill>
                <a:latin typeface="Arial" pitchFamily="34" charset="0"/>
              </a:endParaRPr>
            </a:p>
          </p:txBody>
        </p:sp>
      </p:grpSp>
      <p:grpSp>
        <p:nvGrpSpPr>
          <p:cNvPr id="9" name="Group 128"/>
          <p:cNvGrpSpPr>
            <a:grpSpLocks/>
          </p:cNvGrpSpPr>
          <p:nvPr/>
        </p:nvGrpSpPr>
        <p:grpSpPr bwMode="auto">
          <a:xfrm>
            <a:off x="1073150" y="3998913"/>
            <a:ext cx="4005263" cy="936625"/>
            <a:chOff x="676" y="2519"/>
            <a:chExt cx="2523" cy="590"/>
          </a:xfrm>
        </p:grpSpPr>
        <p:sp>
          <p:nvSpPr>
            <p:cNvPr id="7182" name="Rectangle 89"/>
            <p:cNvSpPr>
              <a:spLocks noChangeArrowheads="1"/>
            </p:cNvSpPr>
            <p:nvPr/>
          </p:nvSpPr>
          <p:spPr bwMode="auto">
            <a:xfrm>
              <a:off x="676" y="2779"/>
              <a:ext cx="1558" cy="330"/>
            </a:xfrm>
            <a:prstGeom prst="rect">
              <a:avLst/>
            </a:prstGeom>
            <a:solidFill>
              <a:schemeClr val="accent2"/>
            </a:solidFill>
            <a:ln w="19050">
              <a:solidFill>
                <a:schemeClr val="tx1"/>
              </a:solidFill>
              <a:miter lim="800000"/>
              <a:headEnd/>
              <a:tailEnd/>
            </a:ln>
          </p:spPr>
          <p:txBody>
            <a:bodyPr anchor="ctr">
              <a:spAutoFit/>
            </a:bodyPr>
            <a:lstStyle/>
            <a:p>
              <a:pPr algn="ctr"/>
              <a:r>
                <a:rPr lang="pl-PL" sz="1400">
                  <a:solidFill>
                    <a:schemeClr val="bg1"/>
                  </a:solidFill>
                  <a:latin typeface="Arial" pitchFamily="34" charset="0"/>
                </a:rPr>
                <a:t>Submission of the decision to MoE</a:t>
              </a:r>
              <a:endParaRPr lang="pl-PL" sz="1200">
                <a:solidFill>
                  <a:schemeClr val="bg1"/>
                </a:solidFill>
                <a:latin typeface="Arial" pitchFamily="34" charset="0"/>
              </a:endParaRPr>
            </a:p>
          </p:txBody>
        </p:sp>
        <p:cxnSp>
          <p:nvCxnSpPr>
            <p:cNvPr id="7183" name="AutoShape 124"/>
            <p:cNvCxnSpPr>
              <a:cxnSpLocks noChangeShapeType="1"/>
              <a:stCxn id="7211" idx="2"/>
              <a:endCxn id="7182" idx="0"/>
            </p:cNvCxnSpPr>
            <p:nvPr/>
          </p:nvCxnSpPr>
          <p:spPr bwMode="auto">
            <a:xfrm rot="5400000">
              <a:off x="2197" y="1777"/>
              <a:ext cx="259" cy="1744"/>
            </a:xfrm>
            <a:prstGeom prst="straightConnector1">
              <a:avLst/>
            </a:prstGeom>
            <a:noFill/>
            <a:ln w="9525">
              <a:solidFill>
                <a:schemeClr val="tx1"/>
              </a:solidFill>
              <a:miter lim="800000"/>
              <a:headEnd/>
              <a:tailEnd type="triangle" w="med" len="med"/>
            </a:ln>
          </p:spPr>
        </p:cxnSp>
      </p:grpSp>
      <p:grpSp>
        <p:nvGrpSpPr>
          <p:cNvPr id="10" name="Group 127"/>
          <p:cNvGrpSpPr>
            <a:grpSpLocks/>
          </p:cNvGrpSpPr>
          <p:nvPr/>
        </p:nvGrpSpPr>
        <p:grpSpPr bwMode="auto">
          <a:xfrm>
            <a:off x="5078413" y="4000500"/>
            <a:ext cx="3857625" cy="1093788"/>
            <a:chOff x="3199" y="2520"/>
            <a:chExt cx="2430" cy="689"/>
          </a:xfrm>
        </p:grpSpPr>
        <p:sp>
          <p:nvSpPr>
            <p:cNvPr id="7180" name="Rectangle 123"/>
            <p:cNvSpPr>
              <a:spLocks noChangeArrowheads="1"/>
            </p:cNvSpPr>
            <p:nvPr/>
          </p:nvSpPr>
          <p:spPr bwMode="auto">
            <a:xfrm>
              <a:off x="4195" y="2789"/>
              <a:ext cx="1434" cy="420"/>
            </a:xfrm>
            <a:prstGeom prst="rect">
              <a:avLst/>
            </a:prstGeom>
            <a:solidFill>
              <a:schemeClr val="accent2"/>
            </a:solidFill>
            <a:ln w="19050">
              <a:solidFill>
                <a:schemeClr val="tx1"/>
              </a:solidFill>
              <a:miter lim="800000"/>
              <a:headEnd/>
              <a:tailEnd/>
            </a:ln>
          </p:spPr>
          <p:txBody>
            <a:bodyPr anchor="ctr"/>
            <a:lstStyle/>
            <a:p>
              <a:pPr algn="ctr"/>
              <a:r>
                <a:rPr lang="pl-PL" sz="1400">
                  <a:solidFill>
                    <a:schemeClr val="bg1"/>
                  </a:solidFill>
                  <a:latin typeface="Arial" pitchFamily="34" charset="0"/>
                </a:rPr>
                <a:t>Submission of the decision to the parties</a:t>
              </a:r>
              <a:endParaRPr lang="pl-PL" sz="1200">
                <a:solidFill>
                  <a:schemeClr val="bg1"/>
                </a:solidFill>
                <a:latin typeface="Arial" pitchFamily="34" charset="0"/>
              </a:endParaRPr>
            </a:p>
          </p:txBody>
        </p:sp>
        <p:cxnSp>
          <p:nvCxnSpPr>
            <p:cNvPr id="7181" name="AutoShape 125"/>
            <p:cNvCxnSpPr>
              <a:cxnSpLocks noChangeShapeType="1"/>
              <a:stCxn id="7211" idx="2"/>
              <a:endCxn id="7180" idx="0"/>
            </p:cNvCxnSpPr>
            <p:nvPr/>
          </p:nvCxnSpPr>
          <p:spPr bwMode="auto">
            <a:xfrm rot="16200000" flipH="1">
              <a:off x="3921" y="1798"/>
              <a:ext cx="269" cy="1713"/>
            </a:xfrm>
            <a:prstGeom prst="straightConnector1">
              <a:avLst/>
            </a:prstGeom>
            <a:noFill/>
            <a:ln w="9525">
              <a:solidFill>
                <a:schemeClr val="tx1"/>
              </a:solidFill>
              <a:miter lim="800000"/>
              <a:headEnd/>
              <a:tailEnd type="triangle"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500"/>
                            </p:stCondLst>
                            <p:childTnLst>
                              <p:par>
                                <p:cTn id="19" presetID="3"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1290300"/>
                                        </p:tgtEl>
                                        <p:attrNameLst>
                                          <p:attrName>style.visibility</p:attrName>
                                        </p:attrNameLst>
                                      </p:cBhvr>
                                      <p:to>
                                        <p:strVal val="visible"/>
                                      </p:to>
                                    </p:set>
                                    <p:anim calcmode="lin" valueType="num">
                                      <p:cBhvr additive="base">
                                        <p:cTn id="25" dur="500" fill="hold"/>
                                        <p:tgtEl>
                                          <p:spTgt spid="1290300"/>
                                        </p:tgtEl>
                                        <p:attrNameLst>
                                          <p:attrName>ppt_x</p:attrName>
                                        </p:attrNameLst>
                                      </p:cBhvr>
                                      <p:tavLst>
                                        <p:tav tm="0">
                                          <p:val>
                                            <p:strVal val="#ppt_x"/>
                                          </p:val>
                                        </p:tav>
                                        <p:tav tm="100000">
                                          <p:val>
                                            <p:strVal val="#ppt_x"/>
                                          </p:val>
                                        </p:tav>
                                      </p:tavLst>
                                    </p:anim>
                                    <p:anim calcmode="lin" valueType="num">
                                      <p:cBhvr additive="base">
                                        <p:cTn id="26" dur="500" fill="hold"/>
                                        <p:tgtEl>
                                          <p:spTgt spid="129030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par>
                          <p:cTn id="32" fill="hold">
                            <p:stCondLst>
                              <p:cond delay="500"/>
                            </p:stCondLst>
                            <p:childTnLst>
                              <p:par>
                                <p:cTn id="33" presetID="3" presetClass="entr" presetSubtype="1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par>
                          <p:cTn id="36" fill="hold">
                            <p:stCondLst>
                              <p:cond delay="1000"/>
                            </p:stCondLst>
                            <p:childTnLst>
                              <p:par>
                                <p:cTn id="37" presetID="3"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linds(horizont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0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p:cNvGrpSpPr>
            <a:grpSpLocks/>
          </p:cNvGrpSpPr>
          <p:nvPr/>
        </p:nvGrpSpPr>
        <p:grpSpPr bwMode="auto">
          <a:xfrm>
            <a:off x="2066925" y="762000"/>
            <a:ext cx="4637088" cy="865188"/>
            <a:chOff x="1302" y="480"/>
            <a:chExt cx="2921" cy="545"/>
          </a:xfrm>
        </p:grpSpPr>
        <p:sp>
          <p:nvSpPr>
            <p:cNvPr id="8221" name="Text Box 23"/>
            <p:cNvSpPr txBox="1">
              <a:spLocks noChangeArrowheads="1"/>
            </p:cNvSpPr>
            <p:nvPr/>
          </p:nvSpPr>
          <p:spPr bwMode="auto">
            <a:xfrm>
              <a:off x="1302" y="480"/>
              <a:ext cx="2921" cy="194"/>
            </a:xfrm>
            <a:prstGeom prst="rect">
              <a:avLst/>
            </a:prstGeom>
            <a:solidFill>
              <a:srgbClr val="0033CC"/>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Decision on a proceeding</a:t>
              </a:r>
              <a:endParaRPr lang="en-GB" sz="1400">
                <a:solidFill>
                  <a:schemeClr val="bg1"/>
                </a:solidFill>
                <a:latin typeface="Arial" pitchFamily="34" charset="0"/>
              </a:endParaRPr>
            </a:p>
          </p:txBody>
        </p:sp>
        <p:cxnSp>
          <p:nvCxnSpPr>
            <p:cNvPr id="8222" name="AutoShape 30"/>
            <p:cNvCxnSpPr>
              <a:cxnSpLocks noChangeShapeType="1"/>
              <a:stCxn id="8221" idx="2"/>
              <a:endCxn id="8218" idx="0"/>
            </p:cNvCxnSpPr>
            <p:nvPr/>
          </p:nvCxnSpPr>
          <p:spPr bwMode="auto">
            <a:xfrm rot="5400000">
              <a:off x="2585" y="848"/>
              <a:ext cx="351" cy="3"/>
            </a:xfrm>
            <a:prstGeom prst="straightConnector1">
              <a:avLst/>
            </a:prstGeom>
            <a:noFill/>
            <a:ln w="9525">
              <a:solidFill>
                <a:schemeClr val="tx1"/>
              </a:solidFill>
              <a:round/>
              <a:headEnd/>
              <a:tailEnd type="triangle" w="med" len="med"/>
            </a:ln>
          </p:spPr>
        </p:cxnSp>
      </p:grpSp>
      <p:grpSp>
        <p:nvGrpSpPr>
          <p:cNvPr id="3" name="Group 45"/>
          <p:cNvGrpSpPr>
            <a:grpSpLocks/>
          </p:cNvGrpSpPr>
          <p:nvPr/>
        </p:nvGrpSpPr>
        <p:grpSpPr bwMode="auto">
          <a:xfrm>
            <a:off x="2114550" y="1595438"/>
            <a:ext cx="7029450" cy="1514475"/>
            <a:chOff x="1332" y="1005"/>
            <a:chExt cx="4428" cy="954"/>
          </a:xfrm>
        </p:grpSpPr>
        <p:sp>
          <p:nvSpPr>
            <p:cNvPr id="8216" name="Text Box 6"/>
            <p:cNvSpPr txBox="1">
              <a:spLocks noChangeArrowheads="1"/>
            </p:cNvSpPr>
            <p:nvPr/>
          </p:nvSpPr>
          <p:spPr bwMode="auto">
            <a:xfrm>
              <a:off x="1332" y="1500"/>
              <a:ext cx="2863" cy="194"/>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GDOS submits information to the exposed MS</a:t>
              </a:r>
              <a:endParaRPr lang="en-GB" sz="1400">
                <a:solidFill>
                  <a:schemeClr val="bg1"/>
                </a:solidFill>
                <a:latin typeface="Arial" pitchFamily="34" charset="0"/>
              </a:endParaRPr>
            </a:p>
          </p:txBody>
        </p:sp>
        <p:cxnSp>
          <p:nvCxnSpPr>
            <p:cNvPr id="8217" name="AutoShape 7"/>
            <p:cNvCxnSpPr>
              <a:cxnSpLocks noChangeShapeType="1"/>
              <a:stCxn id="8216" idx="2"/>
              <a:endCxn id="8200" idx="0"/>
            </p:cNvCxnSpPr>
            <p:nvPr/>
          </p:nvCxnSpPr>
          <p:spPr bwMode="auto">
            <a:xfrm rot="5400000">
              <a:off x="2631" y="1826"/>
              <a:ext cx="265" cy="1"/>
            </a:xfrm>
            <a:prstGeom prst="straightConnector1">
              <a:avLst/>
            </a:prstGeom>
            <a:noFill/>
            <a:ln w="9525">
              <a:solidFill>
                <a:schemeClr val="tx1"/>
              </a:solidFill>
              <a:round/>
              <a:headEnd/>
              <a:tailEnd type="triangle" w="med" len="med"/>
            </a:ln>
          </p:spPr>
        </p:cxnSp>
        <p:sp>
          <p:nvSpPr>
            <p:cNvPr id="8218" name="Text Box 9"/>
            <p:cNvSpPr txBox="1">
              <a:spLocks noChangeArrowheads="1"/>
            </p:cNvSpPr>
            <p:nvPr/>
          </p:nvSpPr>
          <p:spPr bwMode="auto">
            <a:xfrm>
              <a:off x="1332" y="1025"/>
              <a:ext cx="2855" cy="194"/>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Submission of the appliaction  to GDOS</a:t>
              </a:r>
              <a:endParaRPr lang="en-GB" sz="1400">
                <a:solidFill>
                  <a:schemeClr val="bg1"/>
                </a:solidFill>
                <a:latin typeface="Arial" pitchFamily="34" charset="0"/>
              </a:endParaRPr>
            </a:p>
          </p:txBody>
        </p:sp>
        <p:cxnSp>
          <p:nvCxnSpPr>
            <p:cNvPr id="8219" name="AutoShape 10"/>
            <p:cNvCxnSpPr>
              <a:cxnSpLocks noChangeShapeType="1"/>
              <a:stCxn id="8218" idx="2"/>
              <a:endCxn id="8216" idx="0"/>
            </p:cNvCxnSpPr>
            <p:nvPr/>
          </p:nvCxnSpPr>
          <p:spPr bwMode="auto">
            <a:xfrm rot="16200000" flipH="1">
              <a:off x="2621" y="1357"/>
              <a:ext cx="281" cy="4"/>
            </a:xfrm>
            <a:prstGeom prst="straightConnector1">
              <a:avLst/>
            </a:prstGeom>
            <a:noFill/>
            <a:ln w="9525">
              <a:solidFill>
                <a:schemeClr val="tx1"/>
              </a:solidFill>
              <a:round/>
              <a:headEnd/>
              <a:tailEnd type="triangle" w="med" len="med"/>
            </a:ln>
          </p:spPr>
        </p:cxnSp>
        <p:sp>
          <p:nvSpPr>
            <p:cNvPr id="8220" name="Text Box 11"/>
            <p:cNvSpPr txBox="1">
              <a:spLocks noChangeArrowheads="1"/>
            </p:cNvSpPr>
            <p:nvPr/>
          </p:nvSpPr>
          <p:spPr bwMode="auto">
            <a:xfrm>
              <a:off x="4257" y="1005"/>
              <a:ext cx="1503" cy="291"/>
            </a:xfrm>
            <a:prstGeom prst="rect">
              <a:avLst/>
            </a:prstGeom>
            <a:noFill/>
            <a:ln w="38100">
              <a:noFill/>
              <a:miter lim="800000"/>
              <a:headEnd/>
              <a:tailEnd/>
            </a:ln>
          </p:spPr>
          <p:txBody>
            <a:bodyPr>
              <a:spAutoFit/>
            </a:bodyPr>
            <a:lstStyle/>
            <a:p>
              <a:r>
                <a:rPr lang="pl-PL" sz="1200" b="0" i="1">
                  <a:solidFill>
                    <a:schemeClr val="tx1"/>
                  </a:solidFill>
                  <a:latin typeface="Arial" pitchFamily="34" charset="0"/>
                </a:rPr>
                <a:t>(translated to the languages of the exposed MS )</a:t>
              </a:r>
              <a:endParaRPr lang="en-GB" sz="1200" b="0" i="1">
                <a:solidFill>
                  <a:schemeClr val="tx1"/>
                </a:solidFill>
                <a:latin typeface="Arial" pitchFamily="34" charset="0"/>
              </a:endParaRPr>
            </a:p>
          </p:txBody>
        </p:sp>
      </p:grpSp>
      <p:grpSp>
        <p:nvGrpSpPr>
          <p:cNvPr id="4" name="Group 33"/>
          <p:cNvGrpSpPr>
            <a:grpSpLocks/>
          </p:cNvGrpSpPr>
          <p:nvPr/>
        </p:nvGrpSpPr>
        <p:grpSpPr bwMode="auto">
          <a:xfrm>
            <a:off x="306388" y="755650"/>
            <a:ext cx="1957387" cy="1071563"/>
            <a:chOff x="193" y="476"/>
            <a:chExt cx="1233" cy="675"/>
          </a:xfrm>
        </p:grpSpPr>
        <p:sp>
          <p:nvSpPr>
            <p:cNvPr id="8212" name="Text Box 26">
              <a:hlinkClick r:id="rId3" action="ppaction://hlinksldjump"/>
            </p:cNvPr>
            <p:cNvSpPr txBox="1">
              <a:spLocks noChangeArrowheads="1"/>
            </p:cNvSpPr>
            <p:nvPr/>
          </p:nvSpPr>
          <p:spPr bwMode="auto">
            <a:xfrm>
              <a:off x="193" y="748"/>
              <a:ext cx="1068" cy="213"/>
            </a:xfrm>
            <a:prstGeom prst="rect">
              <a:avLst/>
            </a:prstGeom>
            <a:solidFill>
              <a:srgbClr val="CC00FF"/>
            </a:solidFill>
            <a:ln w="9525">
              <a:solidFill>
                <a:schemeClr val="tx1"/>
              </a:solidFill>
              <a:prstDash val="lgDashDot"/>
              <a:miter lim="800000"/>
              <a:headEnd/>
              <a:tailEnd/>
            </a:ln>
          </p:spPr>
          <p:txBody>
            <a:bodyPr>
              <a:spAutoFit/>
            </a:bodyPr>
            <a:lstStyle/>
            <a:p>
              <a:pPr algn="ctr"/>
              <a:r>
                <a:rPr lang="pl-PL" sz="1600">
                  <a:solidFill>
                    <a:schemeClr val="bg1"/>
                  </a:solidFill>
                  <a:latin typeface="Arial" pitchFamily="34" charset="0"/>
                </a:rPr>
                <a:t>Complaint</a:t>
              </a:r>
              <a:endParaRPr lang="en-GB" sz="1600" i="1">
                <a:solidFill>
                  <a:schemeClr val="bg1"/>
                </a:solidFill>
                <a:latin typeface="Arial" pitchFamily="34" charset="0"/>
              </a:endParaRPr>
            </a:p>
          </p:txBody>
        </p:sp>
        <p:sp>
          <p:nvSpPr>
            <p:cNvPr id="8213" name="Text Box 27"/>
            <p:cNvSpPr txBox="1">
              <a:spLocks noChangeArrowheads="1"/>
            </p:cNvSpPr>
            <p:nvPr/>
          </p:nvSpPr>
          <p:spPr bwMode="auto">
            <a:xfrm>
              <a:off x="309" y="984"/>
              <a:ext cx="1035" cy="167"/>
            </a:xfrm>
            <a:prstGeom prst="rect">
              <a:avLst/>
            </a:prstGeom>
            <a:noFill/>
            <a:ln w="9525">
              <a:noFill/>
              <a:miter lim="800000"/>
              <a:headEnd/>
              <a:tailEnd/>
            </a:ln>
          </p:spPr>
          <p:txBody>
            <a:bodyPr wrap="none">
              <a:spAutoFit/>
            </a:bodyPr>
            <a:lstStyle/>
            <a:p>
              <a:pPr>
                <a:lnSpc>
                  <a:spcPct val="80000"/>
                </a:lnSpc>
              </a:pPr>
              <a:r>
                <a:rPr lang="pl-PL" sz="1200" b="0" i="1">
                  <a:solidFill>
                    <a:schemeClr val="tx1"/>
                  </a:solidFill>
                  <a:latin typeface="Arial" pitchFamily="34" charset="0"/>
                </a:rPr>
                <a:t>(only for the parties )</a:t>
              </a:r>
              <a:r>
                <a:rPr lang="en-GB" sz="1400" b="0">
                  <a:solidFill>
                    <a:schemeClr val="tx1"/>
                  </a:solidFill>
                  <a:latin typeface="Arial" pitchFamily="34" charset="0"/>
                </a:rPr>
                <a:t> </a:t>
              </a:r>
            </a:p>
          </p:txBody>
        </p:sp>
        <p:sp>
          <p:nvSpPr>
            <p:cNvPr id="8214" name="AutoShape 25"/>
            <p:cNvSpPr>
              <a:spLocks noChangeArrowheads="1"/>
            </p:cNvSpPr>
            <p:nvPr/>
          </p:nvSpPr>
          <p:spPr bwMode="auto">
            <a:xfrm rot="5400000" flipV="1">
              <a:off x="1072" y="539"/>
              <a:ext cx="417"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7 w 21600"/>
                <a:gd name="T13" fmla="*/ 5419 h 21600"/>
                <a:gd name="T14" fmla="*/ 18906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5875" cap="rnd">
              <a:solidFill>
                <a:schemeClr val="tx1"/>
              </a:solidFill>
              <a:prstDash val="sysDot"/>
              <a:miter lim="800000"/>
              <a:headEnd/>
              <a:tailEnd/>
            </a:ln>
          </p:spPr>
          <p:txBody>
            <a:bodyPr wrap="none" anchor="ctr"/>
            <a:lstStyle/>
            <a:p>
              <a:pPr algn="r"/>
              <a:r>
                <a:rPr lang="pl-PL" sz="1400">
                  <a:solidFill>
                    <a:schemeClr val="bg1"/>
                  </a:solidFill>
                  <a:latin typeface="Arial" pitchFamily="34" charset="0"/>
                </a:rPr>
                <a:t>7 </a:t>
              </a:r>
              <a:r>
                <a:rPr lang="en-GB" sz="1400">
                  <a:solidFill>
                    <a:schemeClr val="bg1"/>
                  </a:solidFill>
                  <a:latin typeface="Arial" pitchFamily="34" charset="0"/>
                </a:rPr>
                <a:t>d</a:t>
              </a:r>
              <a:r>
                <a:rPr lang="pl-PL" sz="1400">
                  <a:solidFill>
                    <a:schemeClr val="bg1"/>
                  </a:solidFill>
                  <a:latin typeface="Arial" pitchFamily="34" charset="0"/>
                </a:rPr>
                <a:t>ays</a:t>
              </a:r>
              <a:endParaRPr lang="en-GB" sz="1400">
                <a:solidFill>
                  <a:schemeClr val="bg1"/>
                </a:solidFill>
                <a:latin typeface="Arial" pitchFamily="34" charset="0"/>
              </a:endParaRPr>
            </a:p>
          </p:txBody>
        </p:sp>
        <p:sp>
          <p:nvSpPr>
            <p:cNvPr id="1328156" name="AutoShape 28"/>
            <p:cNvSpPr>
              <a:spLocks noChangeArrowheads="1"/>
            </p:cNvSpPr>
            <p:nvPr/>
          </p:nvSpPr>
          <p:spPr bwMode="auto">
            <a:xfrm>
              <a:off x="216" y="784"/>
              <a:ext cx="159"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sp>
        <p:nvSpPr>
          <p:cNvPr id="8197" name="Rectangle 29"/>
          <p:cNvSpPr>
            <a:spLocks noGrp="1" noChangeArrowheads="1"/>
          </p:cNvSpPr>
          <p:nvPr>
            <p:ph type="title"/>
          </p:nvPr>
        </p:nvSpPr>
        <p:spPr>
          <a:xfrm>
            <a:off x="684213" y="287338"/>
            <a:ext cx="7772400" cy="136525"/>
          </a:xfrm>
        </p:spPr>
        <p:txBody>
          <a:bodyPr>
            <a:normAutofit fontScale="90000"/>
          </a:bodyPr>
          <a:lstStyle/>
          <a:p>
            <a:pPr eaLnBrk="1" hangingPunct="1"/>
            <a:r>
              <a:rPr lang="pl-PL" smtClean="0">
                <a:solidFill>
                  <a:srgbClr val="297B29"/>
                </a:solidFill>
                <a:latin typeface="Arial" pitchFamily="34" charset="0"/>
              </a:rPr>
              <a:t>Transboudary Impact Procedure</a:t>
            </a:r>
          </a:p>
        </p:txBody>
      </p:sp>
      <p:grpSp>
        <p:nvGrpSpPr>
          <p:cNvPr id="5" name="Group 44"/>
          <p:cNvGrpSpPr>
            <a:grpSpLocks/>
          </p:cNvGrpSpPr>
          <p:nvPr/>
        </p:nvGrpSpPr>
        <p:grpSpPr bwMode="auto">
          <a:xfrm>
            <a:off x="1327150" y="3109913"/>
            <a:ext cx="5603875" cy="2859087"/>
            <a:chOff x="836" y="1959"/>
            <a:chExt cx="3530" cy="1801"/>
          </a:xfrm>
        </p:grpSpPr>
        <p:sp>
          <p:nvSpPr>
            <p:cNvPr id="8200" name="Text Box 3"/>
            <p:cNvSpPr txBox="1">
              <a:spLocks noChangeArrowheads="1"/>
            </p:cNvSpPr>
            <p:nvPr/>
          </p:nvSpPr>
          <p:spPr bwMode="auto">
            <a:xfrm>
              <a:off x="1332" y="1959"/>
              <a:ext cx="2863" cy="194"/>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MS inform GDOS if they are interested in procedure</a:t>
              </a:r>
              <a:endParaRPr lang="en-GB" sz="1400">
                <a:solidFill>
                  <a:schemeClr val="bg1"/>
                </a:solidFill>
                <a:latin typeface="Arial" pitchFamily="34" charset="0"/>
              </a:endParaRPr>
            </a:p>
          </p:txBody>
        </p:sp>
        <p:cxnSp>
          <p:nvCxnSpPr>
            <p:cNvPr id="8201" name="AutoShape 4"/>
            <p:cNvCxnSpPr>
              <a:cxnSpLocks noChangeShapeType="1"/>
              <a:stCxn id="8200" idx="2"/>
              <a:endCxn id="8202" idx="0"/>
            </p:cNvCxnSpPr>
            <p:nvPr/>
          </p:nvCxnSpPr>
          <p:spPr bwMode="auto">
            <a:xfrm rot="5400000">
              <a:off x="2589" y="2327"/>
              <a:ext cx="348" cy="1"/>
            </a:xfrm>
            <a:prstGeom prst="straightConnector1">
              <a:avLst/>
            </a:prstGeom>
            <a:noFill/>
            <a:ln w="9525">
              <a:solidFill>
                <a:schemeClr val="tx1"/>
              </a:solidFill>
              <a:round/>
              <a:headEnd/>
              <a:tailEnd type="triangle" w="med" len="med"/>
            </a:ln>
          </p:spPr>
        </p:cxnSp>
        <p:sp>
          <p:nvSpPr>
            <p:cNvPr id="8202" name="Text Box 14"/>
            <p:cNvSpPr txBox="1">
              <a:spLocks noChangeArrowheads="1"/>
            </p:cNvSpPr>
            <p:nvPr/>
          </p:nvSpPr>
          <p:spPr bwMode="auto">
            <a:xfrm>
              <a:off x="1332" y="2501"/>
              <a:ext cx="2863" cy="465"/>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MS, GDOS and permitting authority set up the procedural steps (taking into consideartion bilateral agreements and the law)</a:t>
              </a:r>
              <a:endParaRPr lang="en-GB" sz="1400">
                <a:solidFill>
                  <a:schemeClr val="bg1"/>
                </a:solidFill>
                <a:latin typeface="Arial" pitchFamily="34" charset="0"/>
              </a:endParaRPr>
            </a:p>
          </p:txBody>
        </p:sp>
        <p:cxnSp>
          <p:nvCxnSpPr>
            <p:cNvPr id="8203" name="AutoShape 15"/>
            <p:cNvCxnSpPr>
              <a:cxnSpLocks noChangeShapeType="1"/>
              <a:stCxn id="8202" idx="2"/>
              <a:endCxn id="8210" idx="0"/>
            </p:cNvCxnSpPr>
            <p:nvPr/>
          </p:nvCxnSpPr>
          <p:spPr bwMode="auto">
            <a:xfrm rot="5400000">
              <a:off x="2745" y="2985"/>
              <a:ext cx="37" cy="1"/>
            </a:xfrm>
            <a:prstGeom prst="straightConnector1">
              <a:avLst/>
            </a:prstGeom>
            <a:noFill/>
            <a:ln w="9525">
              <a:solidFill>
                <a:schemeClr val="tx1"/>
              </a:solidFill>
              <a:round/>
              <a:headEnd/>
              <a:tailEnd type="triangle" w="med" len="med"/>
            </a:ln>
          </p:spPr>
        </p:cxnSp>
        <p:grpSp>
          <p:nvGrpSpPr>
            <p:cNvPr id="6" name="Group 36"/>
            <p:cNvGrpSpPr>
              <a:grpSpLocks/>
            </p:cNvGrpSpPr>
            <p:nvPr/>
          </p:nvGrpSpPr>
          <p:grpSpPr bwMode="auto">
            <a:xfrm>
              <a:off x="1332" y="3003"/>
              <a:ext cx="3034" cy="452"/>
              <a:chOff x="1332" y="2883"/>
              <a:chExt cx="3034" cy="452"/>
            </a:xfrm>
          </p:grpSpPr>
          <p:sp>
            <p:nvSpPr>
              <p:cNvPr id="8209" name="Text Box 17"/>
              <p:cNvSpPr txBox="1">
                <a:spLocks noChangeArrowheads="1"/>
              </p:cNvSpPr>
              <p:nvPr/>
            </p:nvSpPr>
            <p:spPr bwMode="auto">
              <a:xfrm>
                <a:off x="4250" y="2902"/>
                <a:ext cx="116" cy="174"/>
              </a:xfrm>
              <a:prstGeom prst="rect">
                <a:avLst/>
              </a:prstGeom>
              <a:noFill/>
              <a:ln w="9525">
                <a:noFill/>
                <a:miter lim="800000"/>
                <a:headEnd/>
                <a:tailEnd/>
              </a:ln>
            </p:spPr>
            <p:txBody>
              <a:bodyPr wrap="none">
                <a:spAutoFit/>
              </a:bodyPr>
              <a:lstStyle/>
              <a:p>
                <a:endParaRPr lang="en-GB" sz="1200" b="0" i="1">
                  <a:solidFill>
                    <a:schemeClr val="tx1"/>
                  </a:solidFill>
                  <a:latin typeface="Arial" pitchFamily="34" charset="0"/>
                </a:endParaRPr>
              </a:p>
            </p:txBody>
          </p:sp>
          <p:sp>
            <p:nvSpPr>
              <p:cNvPr id="8210" name="Text Box 18"/>
              <p:cNvSpPr txBox="1">
                <a:spLocks noChangeArrowheads="1"/>
              </p:cNvSpPr>
              <p:nvPr/>
            </p:nvSpPr>
            <p:spPr bwMode="auto">
              <a:xfrm>
                <a:off x="1332" y="2883"/>
                <a:ext cx="2863" cy="194"/>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Consultations between MS and permitting authority</a:t>
                </a:r>
                <a:endParaRPr lang="en-GB" sz="900">
                  <a:solidFill>
                    <a:schemeClr val="bg1"/>
                  </a:solidFill>
                  <a:latin typeface="Arial" pitchFamily="34" charset="0"/>
                </a:endParaRPr>
              </a:p>
            </p:txBody>
          </p:sp>
          <p:cxnSp>
            <p:nvCxnSpPr>
              <p:cNvPr id="8211" name="AutoShape 19"/>
              <p:cNvCxnSpPr>
                <a:cxnSpLocks noChangeShapeType="1"/>
              </p:cNvCxnSpPr>
              <p:nvPr/>
            </p:nvCxnSpPr>
            <p:spPr bwMode="auto">
              <a:xfrm>
                <a:off x="2739" y="3223"/>
                <a:ext cx="1" cy="112"/>
              </a:xfrm>
              <a:prstGeom prst="straightConnector1">
                <a:avLst/>
              </a:prstGeom>
              <a:noFill/>
              <a:ln w="9525">
                <a:solidFill>
                  <a:schemeClr val="tx1"/>
                </a:solidFill>
                <a:round/>
                <a:headEnd/>
                <a:tailEnd type="triangle" w="med" len="med"/>
              </a:ln>
            </p:spPr>
          </p:cxnSp>
        </p:grpSp>
        <p:sp>
          <p:nvSpPr>
            <p:cNvPr id="8205" name="Text Box 21"/>
            <p:cNvSpPr txBox="1">
              <a:spLocks noChangeArrowheads="1"/>
            </p:cNvSpPr>
            <p:nvPr/>
          </p:nvSpPr>
          <p:spPr bwMode="auto">
            <a:xfrm>
              <a:off x="1332" y="3430"/>
              <a:ext cx="2862" cy="330"/>
            </a:xfrm>
            <a:prstGeom prst="rect">
              <a:avLst/>
            </a:prstGeom>
            <a:solidFill>
              <a:schemeClr val="accent2"/>
            </a:solidFill>
            <a:ln w="19050">
              <a:solidFill>
                <a:schemeClr val="tx1"/>
              </a:solidFill>
              <a:miter lim="800000"/>
              <a:headEnd/>
              <a:tailEnd/>
            </a:ln>
          </p:spPr>
          <p:txBody>
            <a:bodyPr>
              <a:spAutoFit/>
            </a:bodyPr>
            <a:lstStyle/>
            <a:p>
              <a:pPr algn="ctr"/>
              <a:r>
                <a:rPr lang="pl-PL" sz="1400">
                  <a:solidFill>
                    <a:schemeClr val="bg1"/>
                  </a:solidFill>
                  <a:latin typeface="Arial" pitchFamily="34" charset="0"/>
                </a:rPr>
                <a:t>The results of the consultations should be reflected in justification to the permit</a:t>
              </a:r>
              <a:endParaRPr lang="en-GB" sz="1400">
                <a:solidFill>
                  <a:schemeClr val="bg1"/>
                </a:solidFill>
                <a:latin typeface="Arial" pitchFamily="34" charset="0"/>
              </a:endParaRPr>
            </a:p>
          </p:txBody>
        </p:sp>
        <p:cxnSp>
          <p:nvCxnSpPr>
            <p:cNvPr id="8206" name="AutoShape 41"/>
            <p:cNvCxnSpPr>
              <a:cxnSpLocks noChangeShapeType="1"/>
              <a:stCxn id="8200" idx="1"/>
              <a:endCxn id="8205" idx="1"/>
            </p:cNvCxnSpPr>
            <p:nvPr/>
          </p:nvCxnSpPr>
          <p:spPr bwMode="auto">
            <a:xfrm rot="10800000" flipV="1">
              <a:off x="1332" y="2056"/>
              <a:ext cx="1" cy="1539"/>
            </a:xfrm>
            <a:prstGeom prst="bentConnector3">
              <a:avLst>
                <a:gd name="adj1" fmla="val 14395468"/>
              </a:avLst>
            </a:prstGeom>
            <a:noFill/>
            <a:ln w="9525">
              <a:solidFill>
                <a:schemeClr val="tx1"/>
              </a:solidFill>
              <a:miter lim="800000"/>
              <a:headEnd/>
              <a:tailEnd type="triangle" w="med" len="med"/>
            </a:ln>
          </p:spPr>
        </p:cxnSp>
        <p:sp>
          <p:nvSpPr>
            <p:cNvPr id="8207" name="Text Box 42"/>
            <p:cNvSpPr txBox="1">
              <a:spLocks noChangeArrowheads="1"/>
            </p:cNvSpPr>
            <p:nvPr/>
          </p:nvSpPr>
          <p:spPr bwMode="auto">
            <a:xfrm>
              <a:off x="836" y="2066"/>
              <a:ext cx="310" cy="213"/>
            </a:xfrm>
            <a:prstGeom prst="rect">
              <a:avLst/>
            </a:prstGeom>
            <a:noFill/>
            <a:ln w="9525" algn="ctr">
              <a:noFill/>
              <a:miter lim="800000"/>
              <a:headEnd/>
              <a:tailEnd/>
            </a:ln>
          </p:spPr>
          <p:txBody>
            <a:bodyPr wrap="none">
              <a:spAutoFit/>
            </a:bodyPr>
            <a:lstStyle/>
            <a:p>
              <a:pPr marL="457200" indent="-457200"/>
              <a:r>
                <a:rPr lang="pl-PL" sz="1600">
                  <a:solidFill>
                    <a:schemeClr val="tx1"/>
                  </a:solidFill>
                  <a:latin typeface="Arial" pitchFamily="34" charset="0"/>
                </a:rPr>
                <a:t>NO</a:t>
              </a:r>
            </a:p>
          </p:txBody>
        </p:sp>
        <p:sp>
          <p:nvSpPr>
            <p:cNvPr id="8208" name="Text Box 43"/>
            <p:cNvSpPr txBox="1">
              <a:spLocks noChangeArrowheads="1"/>
            </p:cNvSpPr>
            <p:nvPr/>
          </p:nvSpPr>
          <p:spPr bwMode="auto">
            <a:xfrm>
              <a:off x="2742" y="2280"/>
              <a:ext cx="374" cy="213"/>
            </a:xfrm>
            <a:prstGeom prst="rect">
              <a:avLst/>
            </a:prstGeom>
            <a:noFill/>
            <a:ln w="9525" algn="ctr">
              <a:noFill/>
              <a:miter lim="800000"/>
              <a:headEnd/>
              <a:tailEnd/>
            </a:ln>
          </p:spPr>
          <p:txBody>
            <a:bodyPr wrap="none">
              <a:spAutoFit/>
            </a:bodyPr>
            <a:lstStyle/>
            <a:p>
              <a:pPr marL="457200" indent="-457200"/>
              <a:r>
                <a:rPr lang="pl-PL" sz="1600">
                  <a:solidFill>
                    <a:schemeClr val="tx1"/>
                  </a:solidFill>
                  <a:latin typeface="Arial" pitchFamily="34" charset="0"/>
                </a:rPr>
                <a:t>YES</a:t>
              </a:r>
            </a:p>
          </p:txBody>
        </p:sp>
      </p:grpSp>
      <p:sp>
        <p:nvSpPr>
          <p:cNvPr id="8199" name="pole tekstowe 29"/>
          <p:cNvSpPr txBox="1">
            <a:spLocks noChangeArrowheads="1"/>
          </p:cNvSpPr>
          <p:nvPr/>
        </p:nvSpPr>
        <p:spPr bwMode="auto">
          <a:xfrm>
            <a:off x="7067550" y="4854575"/>
            <a:ext cx="1681163" cy="1384300"/>
          </a:xfrm>
          <a:prstGeom prst="rect">
            <a:avLst/>
          </a:prstGeom>
          <a:noFill/>
          <a:ln w="9525">
            <a:noFill/>
            <a:miter lim="800000"/>
            <a:headEnd/>
            <a:tailEnd/>
          </a:ln>
        </p:spPr>
        <p:txBody>
          <a:bodyPr>
            <a:spAutoFit/>
          </a:bodyPr>
          <a:lstStyle/>
          <a:p>
            <a:r>
              <a:rPr lang="pl-PL" sz="1200"/>
              <a:t>GDOS- </a:t>
            </a:r>
            <a:r>
              <a:rPr lang="pl-PL" sz="1200" b="0"/>
              <a:t>General Director of the Environmental Protection, central governamental authority responsible for EIA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a:grpSpLocks/>
          </p:cNvGrpSpPr>
          <p:nvPr/>
        </p:nvGrpSpPr>
        <p:grpSpPr bwMode="auto">
          <a:xfrm>
            <a:off x="2030413" y="2906713"/>
            <a:ext cx="6891337" cy="1563687"/>
            <a:chOff x="1279" y="1831"/>
            <a:chExt cx="4341" cy="985"/>
          </a:xfrm>
        </p:grpSpPr>
        <p:sp>
          <p:nvSpPr>
            <p:cNvPr id="9241" name="Text Box 3"/>
            <p:cNvSpPr txBox="1">
              <a:spLocks noChangeArrowheads="1"/>
            </p:cNvSpPr>
            <p:nvPr/>
          </p:nvSpPr>
          <p:spPr bwMode="auto">
            <a:xfrm>
              <a:off x="1440" y="2448"/>
              <a:ext cx="2832" cy="368"/>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Sentence in adm.case of the voivodship   administrative court</a:t>
              </a:r>
              <a:endParaRPr lang="en-GB" sz="1600" i="1">
                <a:solidFill>
                  <a:schemeClr val="bg1"/>
                </a:solidFill>
                <a:latin typeface="Arial" pitchFamily="34" charset="0"/>
              </a:endParaRPr>
            </a:p>
          </p:txBody>
        </p:sp>
        <p:sp>
          <p:nvSpPr>
            <p:cNvPr id="9242" name="Line 4"/>
            <p:cNvSpPr>
              <a:spLocks noChangeShapeType="1"/>
            </p:cNvSpPr>
            <p:nvPr/>
          </p:nvSpPr>
          <p:spPr bwMode="auto">
            <a:xfrm>
              <a:off x="4162" y="2020"/>
              <a:ext cx="244" cy="0"/>
            </a:xfrm>
            <a:prstGeom prst="line">
              <a:avLst/>
            </a:prstGeom>
            <a:noFill/>
            <a:ln w="9525">
              <a:solidFill>
                <a:schemeClr val="tx1"/>
              </a:solidFill>
              <a:prstDash val="dash"/>
              <a:round/>
              <a:headEnd/>
              <a:tailEnd type="triangle" w="med" len="med"/>
            </a:ln>
          </p:spPr>
          <p:txBody>
            <a:bodyPr/>
            <a:lstStyle/>
            <a:p>
              <a:endParaRPr lang="pl-PL"/>
            </a:p>
          </p:txBody>
        </p:sp>
        <p:sp>
          <p:nvSpPr>
            <p:cNvPr id="9243" name="Rectangle 5"/>
            <p:cNvSpPr>
              <a:spLocks noChangeArrowheads="1"/>
            </p:cNvSpPr>
            <p:nvPr/>
          </p:nvSpPr>
          <p:spPr bwMode="auto">
            <a:xfrm>
              <a:off x="4316" y="2261"/>
              <a:ext cx="1304" cy="174"/>
            </a:xfrm>
            <a:prstGeom prst="rect">
              <a:avLst/>
            </a:prstGeom>
            <a:noFill/>
            <a:ln w="9525">
              <a:noFill/>
              <a:miter lim="800000"/>
              <a:headEnd/>
              <a:tailEnd/>
            </a:ln>
          </p:spPr>
          <p:txBody>
            <a:bodyPr>
              <a:spAutoFit/>
            </a:bodyPr>
            <a:lstStyle/>
            <a:p>
              <a:r>
                <a:rPr lang="pl-PL" sz="1200" b="0" i="1">
                  <a:solidFill>
                    <a:schemeClr val="tx1"/>
                  </a:solidFill>
                  <a:latin typeface="Arial" pitchFamily="34" charset="0"/>
                </a:rPr>
                <a:t>(accepts the complaints)</a:t>
              </a:r>
              <a:endParaRPr lang="en-GB" sz="1200" b="0" i="1">
                <a:solidFill>
                  <a:schemeClr val="tx1"/>
                </a:solidFill>
                <a:latin typeface="Arial" pitchFamily="34" charset="0"/>
              </a:endParaRPr>
            </a:p>
          </p:txBody>
        </p:sp>
        <p:cxnSp>
          <p:nvCxnSpPr>
            <p:cNvPr id="9244" name="AutoShape 6"/>
            <p:cNvCxnSpPr>
              <a:cxnSpLocks noChangeShapeType="1"/>
            </p:cNvCxnSpPr>
            <p:nvPr/>
          </p:nvCxnSpPr>
          <p:spPr bwMode="auto">
            <a:xfrm>
              <a:off x="2856" y="2196"/>
              <a:ext cx="0" cy="252"/>
            </a:xfrm>
            <a:prstGeom prst="straightConnector1">
              <a:avLst/>
            </a:prstGeom>
            <a:noFill/>
            <a:ln w="9525">
              <a:solidFill>
                <a:schemeClr val="tx1"/>
              </a:solidFill>
              <a:round/>
              <a:headEnd/>
              <a:tailEnd type="triangle" w="med" len="med"/>
            </a:ln>
          </p:spPr>
        </p:cxnSp>
        <p:sp>
          <p:nvSpPr>
            <p:cNvPr id="9245" name="Text Box 7"/>
            <p:cNvSpPr txBox="1">
              <a:spLocks noChangeArrowheads="1"/>
            </p:cNvSpPr>
            <p:nvPr/>
          </p:nvSpPr>
          <p:spPr bwMode="auto">
            <a:xfrm>
              <a:off x="4407" y="1831"/>
              <a:ext cx="1209" cy="407"/>
            </a:xfrm>
            <a:prstGeom prst="rect">
              <a:avLst/>
            </a:prstGeom>
            <a:solidFill>
              <a:srgbClr val="CC00FF"/>
            </a:solidFill>
            <a:ln w="19050">
              <a:solidFill>
                <a:schemeClr val="tx1"/>
              </a:solidFill>
              <a:prstDash val="dashDot"/>
              <a:miter lim="800000"/>
              <a:headEnd/>
              <a:tailEnd/>
            </a:ln>
          </p:spPr>
          <p:txBody>
            <a:bodyPr>
              <a:spAutoFit/>
            </a:bodyPr>
            <a:lstStyle/>
            <a:p>
              <a:r>
                <a:rPr lang="pl-PL" sz="1200">
                  <a:solidFill>
                    <a:schemeClr val="bg1"/>
                  </a:solidFill>
                  <a:latin typeface="Arial" pitchFamily="34" charset="0"/>
                </a:rPr>
                <a:t>Appelas authority may amend or  overturn its decision</a:t>
              </a:r>
            </a:p>
          </p:txBody>
        </p:sp>
        <p:sp>
          <p:nvSpPr>
            <p:cNvPr id="9246" name="Text Box 8"/>
            <p:cNvSpPr txBox="1">
              <a:spLocks noChangeArrowheads="1"/>
            </p:cNvSpPr>
            <p:nvPr/>
          </p:nvSpPr>
          <p:spPr bwMode="auto">
            <a:xfrm>
              <a:off x="1279" y="2186"/>
              <a:ext cx="1692" cy="291"/>
            </a:xfrm>
            <a:prstGeom prst="rect">
              <a:avLst/>
            </a:prstGeom>
            <a:noFill/>
            <a:ln w="9525">
              <a:noFill/>
              <a:miter lim="800000"/>
              <a:headEnd/>
              <a:tailEnd/>
            </a:ln>
          </p:spPr>
          <p:txBody>
            <a:bodyPr>
              <a:spAutoFit/>
            </a:bodyPr>
            <a:lstStyle/>
            <a:p>
              <a:r>
                <a:rPr lang="pl-PL" sz="1200" b="0" i="1">
                  <a:solidFill>
                    <a:schemeClr val="tx1"/>
                  </a:solidFill>
                  <a:latin typeface="Arial" pitchFamily="34" charset="0"/>
                </a:rPr>
                <a:t>(othe appael authority sustains its decision)</a:t>
              </a:r>
              <a:endParaRPr lang="en-GB" sz="1200" b="0" i="1">
                <a:solidFill>
                  <a:schemeClr val="tx1"/>
                </a:solidFill>
                <a:latin typeface="Arial" pitchFamily="34" charset="0"/>
              </a:endParaRPr>
            </a:p>
          </p:txBody>
        </p:sp>
      </p:grpSp>
      <p:grpSp>
        <p:nvGrpSpPr>
          <p:cNvPr id="3" name="Group 38"/>
          <p:cNvGrpSpPr>
            <a:grpSpLocks/>
          </p:cNvGrpSpPr>
          <p:nvPr/>
        </p:nvGrpSpPr>
        <p:grpSpPr bwMode="auto">
          <a:xfrm>
            <a:off x="1957388" y="1089025"/>
            <a:ext cx="7034212" cy="1393825"/>
            <a:chOff x="1233" y="686"/>
            <a:chExt cx="4431" cy="878"/>
          </a:xfrm>
        </p:grpSpPr>
        <p:sp>
          <p:nvSpPr>
            <p:cNvPr id="9234" name="Line 10"/>
            <p:cNvSpPr>
              <a:spLocks noChangeShapeType="1"/>
            </p:cNvSpPr>
            <p:nvPr/>
          </p:nvSpPr>
          <p:spPr bwMode="auto">
            <a:xfrm>
              <a:off x="4201" y="875"/>
              <a:ext cx="244" cy="0"/>
            </a:xfrm>
            <a:prstGeom prst="line">
              <a:avLst/>
            </a:prstGeom>
            <a:noFill/>
            <a:ln w="9525">
              <a:solidFill>
                <a:schemeClr val="tx1"/>
              </a:solidFill>
              <a:prstDash val="dash"/>
              <a:round/>
              <a:headEnd/>
              <a:tailEnd type="triangle" w="med" len="med"/>
            </a:ln>
          </p:spPr>
          <p:txBody>
            <a:bodyPr/>
            <a:lstStyle/>
            <a:p>
              <a:endParaRPr lang="pl-PL"/>
            </a:p>
          </p:txBody>
        </p:sp>
        <p:sp>
          <p:nvSpPr>
            <p:cNvPr id="9235" name="Text Box 11"/>
            <p:cNvSpPr txBox="1">
              <a:spLocks noChangeArrowheads="1"/>
            </p:cNvSpPr>
            <p:nvPr/>
          </p:nvSpPr>
          <p:spPr bwMode="auto">
            <a:xfrm>
              <a:off x="1440" y="1351"/>
              <a:ext cx="2832" cy="213"/>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Decision of the Appeal authority</a:t>
              </a:r>
              <a:endParaRPr lang="en-GB" sz="1200" i="1">
                <a:solidFill>
                  <a:schemeClr val="bg1"/>
                </a:solidFill>
                <a:latin typeface="Arial" pitchFamily="34" charset="0"/>
              </a:endParaRPr>
            </a:p>
          </p:txBody>
        </p:sp>
        <p:cxnSp>
          <p:nvCxnSpPr>
            <p:cNvPr id="9236" name="AutoShape 12"/>
            <p:cNvCxnSpPr>
              <a:cxnSpLocks noChangeShapeType="1"/>
              <a:stCxn id="1301525" idx="2"/>
              <a:endCxn id="9235" idx="0"/>
            </p:cNvCxnSpPr>
            <p:nvPr/>
          </p:nvCxnSpPr>
          <p:spPr bwMode="auto">
            <a:xfrm rot="5400000">
              <a:off x="2701" y="1196"/>
              <a:ext cx="311" cy="1"/>
            </a:xfrm>
            <a:prstGeom prst="straightConnector1">
              <a:avLst/>
            </a:prstGeom>
            <a:noFill/>
            <a:ln w="9525">
              <a:solidFill>
                <a:schemeClr val="tx1"/>
              </a:solidFill>
              <a:round/>
              <a:headEnd/>
              <a:tailEnd type="triangle" w="med" len="med"/>
            </a:ln>
          </p:spPr>
        </p:cxnSp>
        <p:grpSp>
          <p:nvGrpSpPr>
            <p:cNvPr id="4" name="Group 13"/>
            <p:cNvGrpSpPr>
              <a:grpSpLocks/>
            </p:cNvGrpSpPr>
            <p:nvPr/>
          </p:nvGrpSpPr>
          <p:grpSpPr bwMode="auto">
            <a:xfrm>
              <a:off x="1233" y="686"/>
              <a:ext cx="4431" cy="617"/>
              <a:chOff x="1233" y="686"/>
              <a:chExt cx="4431" cy="617"/>
            </a:xfrm>
          </p:grpSpPr>
          <p:sp>
            <p:nvSpPr>
              <p:cNvPr id="9238" name="Text Box 14"/>
              <p:cNvSpPr txBox="1">
                <a:spLocks noChangeArrowheads="1"/>
              </p:cNvSpPr>
              <p:nvPr/>
            </p:nvSpPr>
            <p:spPr bwMode="auto">
              <a:xfrm>
                <a:off x="1233" y="1108"/>
                <a:ext cx="1283" cy="174"/>
              </a:xfrm>
              <a:prstGeom prst="rect">
                <a:avLst/>
              </a:prstGeom>
              <a:noFill/>
              <a:ln w="9525">
                <a:noFill/>
                <a:miter lim="800000"/>
                <a:headEnd/>
                <a:tailEnd/>
              </a:ln>
            </p:spPr>
            <p:txBody>
              <a:bodyPr>
                <a:spAutoFit/>
              </a:bodyPr>
              <a:lstStyle/>
              <a:p>
                <a:r>
                  <a:rPr lang="pl-PL" sz="1200" b="0" i="1">
                    <a:solidFill>
                      <a:schemeClr val="tx1"/>
                    </a:solidFill>
                    <a:latin typeface="Arial" pitchFamily="34" charset="0"/>
                  </a:rPr>
                  <a:t>(the decision sustained)</a:t>
                </a:r>
                <a:endParaRPr lang="en-GB" sz="1200" b="0" i="1">
                  <a:solidFill>
                    <a:schemeClr val="tx1"/>
                  </a:solidFill>
                  <a:latin typeface="Arial" pitchFamily="34" charset="0"/>
                </a:endParaRPr>
              </a:p>
            </p:txBody>
          </p:sp>
          <p:sp>
            <p:nvSpPr>
              <p:cNvPr id="9239" name="Text Box 15"/>
              <p:cNvSpPr txBox="1">
                <a:spLocks noChangeArrowheads="1"/>
              </p:cNvSpPr>
              <p:nvPr/>
            </p:nvSpPr>
            <p:spPr bwMode="auto">
              <a:xfrm>
                <a:off x="4446" y="686"/>
                <a:ext cx="1218" cy="407"/>
              </a:xfrm>
              <a:prstGeom prst="rect">
                <a:avLst/>
              </a:prstGeom>
              <a:solidFill>
                <a:srgbClr val="CC00FF"/>
              </a:solidFill>
              <a:ln w="19050">
                <a:solidFill>
                  <a:schemeClr val="tx1"/>
                </a:solidFill>
                <a:prstDash val="dashDot"/>
                <a:miter lim="800000"/>
                <a:headEnd/>
                <a:tailEnd/>
              </a:ln>
            </p:spPr>
            <p:txBody>
              <a:bodyPr>
                <a:spAutoFit/>
              </a:bodyPr>
              <a:lstStyle/>
              <a:p>
                <a:r>
                  <a:rPr lang="pl-PL" sz="1200">
                    <a:solidFill>
                      <a:schemeClr val="bg1"/>
                    </a:solidFill>
                    <a:latin typeface="Arial" pitchFamily="34" charset="0"/>
                  </a:rPr>
                  <a:t>Permitting authority may amend or  overturn its decision</a:t>
                </a:r>
              </a:p>
            </p:txBody>
          </p:sp>
          <p:sp>
            <p:nvSpPr>
              <p:cNvPr id="9240" name="Rectangle 16"/>
              <p:cNvSpPr>
                <a:spLocks noChangeArrowheads="1"/>
              </p:cNvSpPr>
              <p:nvPr/>
            </p:nvSpPr>
            <p:spPr bwMode="auto">
              <a:xfrm>
                <a:off x="4336" y="1129"/>
                <a:ext cx="1164" cy="174"/>
              </a:xfrm>
              <a:prstGeom prst="rect">
                <a:avLst/>
              </a:prstGeom>
              <a:noFill/>
              <a:ln w="9525">
                <a:noFill/>
                <a:miter lim="800000"/>
                <a:headEnd/>
                <a:tailEnd/>
              </a:ln>
            </p:spPr>
            <p:txBody>
              <a:bodyPr wrap="none">
                <a:spAutoFit/>
              </a:bodyPr>
              <a:lstStyle/>
              <a:p>
                <a:r>
                  <a:rPr lang="pl-PL" sz="1200" b="0" i="1">
                    <a:solidFill>
                      <a:schemeClr val="tx1"/>
                    </a:solidFill>
                    <a:latin typeface="Arial" pitchFamily="34" charset="0"/>
                  </a:rPr>
                  <a:t>(accepts the complaints)</a:t>
                </a:r>
                <a:endParaRPr lang="en-GB" sz="1200" b="0" i="1">
                  <a:solidFill>
                    <a:schemeClr val="tx1"/>
                  </a:solidFill>
                  <a:latin typeface="Arial" pitchFamily="34" charset="0"/>
                </a:endParaRPr>
              </a:p>
            </p:txBody>
          </p:sp>
        </p:grpSp>
      </p:grpSp>
      <p:sp>
        <p:nvSpPr>
          <p:cNvPr id="1301525" name="Text Box 21"/>
          <p:cNvSpPr txBox="1">
            <a:spLocks noChangeArrowheads="1"/>
          </p:cNvSpPr>
          <p:nvPr/>
        </p:nvSpPr>
        <p:spPr bwMode="auto">
          <a:xfrm>
            <a:off x="2286000" y="1066800"/>
            <a:ext cx="4495800" cy="584200"/>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Appelas to the appealing authority (via permitting authority)</a:t>
            </a:r>
            <a:endParaRPr lang="en-GB" sz="1600">
              <a:solidFill>
                <a:schemeClr val="bg1"/>
              </a:solidFill>
              <a:latin typeface="Arial" pitchFamily="34" charset="0"/>
            </a:endParaRPr>
          </a:p>
        </p:txBody>
      </p:sp>
      <p:grpSp>
        <p:nvGrpSpPr>
          <p:cNvPr id="5" name="Group 37"/>
          <p:cNvGrpSpPr>
            <a:grpSpLocks/>
          </p:cNvGrpSpPr>
          <p:nvPr/>
        </p:nvGrpSpPr>
        <p:grpSpPr bwMode="auto">
          <a:xfrm>
            <a:off x="2286000" y="5386388"/>
            <a:ext cx="4495800" cy="768350"/>
            <a:chOff x="1440" y="3393"/>
            <a:chExt cx="2832" cy="484"/>
          </a:xfrm>
        </p:grpSpPr>
        <p:sp>
          <p:nvSpPr>
            <p:cNvPr id="9232" name="Text Box 19"/>
            <p:cNvSpPr txBox="1">
              <a:spLocks noChangeArrowheads="1"/>
            </p:cNvSpPr>
            <p:nvPr/>
          </p:nvSpPr>
          <p:spPr bwMode="auto">
            <a:xfrm>
              <a:off x="1440" y="3509"/>
              <a:ext cx="2832" cy="368"/>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Sentence of the Supreme Administrative Court</a:t>
              </a:r>
              <a:endParaRPr lang="en-GB" sz="1600" i="1">
                <a:solidFill>
                  <a:schemeClr val="bg1"/>
                </a:solidFill>
                <a:latin typeface="Arial" pitchFamily="34" charset="0"/>
              </a:endParaRPr>
            </a:p>
          </p:txBody>
        </p:sp>
        <p:cxnSp>
          <p:nvCxnSpPr>
            <p:cNvPr id="9233" name="AutoShape 20"/>
            <p:cNvCxnSpPr>
              <a:cxnSpLocks noChangeShapeType="1"/>
              <a:stCxn id="9226" idx="2"/>
              <a:endCxn id="9232" idx="0"/>
            </p:cNvCxnSpPr>
            <p:nvPr/>
          </p:nvCxnSpPr>
          <p:spPr bwMode="auto">
            <a:xfrm rot="5400000">
              <a:off x="2798" y="3451"/>
              <a:ext cx="117" cy="1"/>
            </a:xfrm>
            <a:prstGeom prst="straightConnector1">
              <a:avLst/>
            </a:prstGeom>
            <a:noFill/>
            <a:ln w="19050">
              <a:solidFill>
                <a:schemeClr val="tx1"/>
              </a:solidFill>
              <a:round/>
              <a:headEnd/>
              <a:tailEnd type="triangle" w="med" len="med"/>
            </a:ln>
          </p:spPr>
        </p:cxnSp>
      </p:grpSp>
      <p:grpSp>
        <p:nvGrpSpPr>
          <p:cNvPr id="6" name="Group 39"/>
          <p:cNvGrpSpPr>
            <a:grpSpLocks/>
          </p:cNvGrpSpPr>
          <p:nvPr/>
        </p:nvGrpSpPr>
        <p:grpSpPr bwMode="auto">
          <a:xfrm>
            <a:off x="2286000" y="2197100"/>
            <a:ext cx="4522788" cy="1282700"/>
            <a:chOff x="1440" y="1384"/>
            <a:chExt cx="2849" cy="808"/>
          </a:xfrm>
        </p:grpSpPr>
        <p:sp>
          <p:nvSpPr>
            <p:cNvPr id="9229" name="Text Box 25"/>
            <p:cNvSpPr txBox="1">
              <a:spLocks noChangeArrowheads="1"/>
            </p:cNvSpPr>
            <p:nvPr/>
          </p:nvSpPr>
          <p:spPr bwMode="auto">
            <a:xfrm>
              <a:off x="1440" y="1824"/>
              <a:ext cx="2832" cy="368"/>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Complaint to the voivodsip administrative court (via Appeal Authority)</a:t>
              </a:r>
              <a:endParaRPr lang="en-GB" sz="1600">
                <a:solidFill>
                  <a:schemeClr val="bg1"/>
                </a:solidFill>
                <a:latin typeface="Arial" pitchFamily="34" charset="0"/>
              </a:endParaRPr>
            </a:p>
          </p:txBody>
        </p:sp>
        <p:sp>
          <p:nvSpPr>
            <p:cNvPr id="9230" name="AutoShape 26"/>
            <p:cNvSpPr>
              <a:spLocks noChangeArrowheads="1"/>
            </p:cNvSpPr>
            <p:nvPr/>
          </p:nvSpPr>
          <p:spPr bwMode="auto">
            <a:xfrm rot="5400000" flipV="1">
              <a:off x="3874" y="1508"/>
              <a:ext cx="539"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6 w 21600"/>
                <a:gd name="T13" fmla="*/ 5419 h 21600"/>
                <a:gd name="T14" fmla="*/ 18915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r>
                <a:rPr lang="en-GB" sz="1600" b="0">
                  <a:solidFill>
                    <a:schemeClr val="bg1"/>
                  </a:solidFill>
                  <a:latin typeface="Arial" pitchFamily="34" charset="0"/>
                </a:rPr>
                <a:t>30</a:t>
              </a:r>
              <a:r>
                <a:rPr lang="pl-PL" sz="1600" b="0">
                  <a:solidFill>
                    <a:schemeClr val="bg1"/>
                  </a:solidFill>
                  <a:latin typeface="Arial" pitchFamily="34" charset="0"/>
                </a:rPr>
                <a:t> days</a:t>
              </a:r>
              <a:endParaRPr lang="en-GB" sz="1600" b="0">
                <a:solidFill>
                  <a:schemeClr val="bg1"/>
                </a:solidFill>
                <a:latin typeface="Arial" pitchFamily="34" charset="0"/>
              </a:endParaRPr>
            </a:p>
          </p:txBody>
        </p:sp>
        <p:cxnSp>
          <p:nvCxnSpPr>
            <p:cNvPr id="9231" name="AutoShape 27"/>
            <p:cNvCxnSpPr>
              <a:cxnSpLocks noChangeShapeType="1"/>
              <a:stCxn id="9235" idx="2"/>
              <a:endCxn id="9229" idx="0"/>
            </p:cNvCxnSpPr>
            <p:nvPr/>
          </p:nvCxnSpPr>
          <p:spPr bwMode="auto">
            <a:xfrm rot="5400000">
              <a:off x="2726" y="1694"/>
              <a:ext cx="260" cy="1"/>
            </a:xfrm>
            <a:prstGeom prst="straightConnector1">
              <a:avLst/>
            </a:prstGeom>
            <a:noFill/>
            <a:ln w="19050">
              <a:solidFill>
                <a:schemeClr val="tx1"/>
              </a:solidFill>
              <a:round/>
              <a:headEnd/>
              <a:tailEnd type="triangle" w="med" len="med"/>
            </a:ln>
          </p:spPr>
        </p:cxnSp>
      </p:grpSp>
      <p:grpSp>
        <p:nvGrpSpPr>
          <p:cNvPr id="7" name="Group 36"/>
          <p:cNvGrpSpPr>
            <a:grpSpLocks/>
          </p:cNvGrpSpPr>
          <p:nvPr/>
        </p:nvGrpSpPr>
        <p:grpSpPr bwMode="auto">
          <a:xfrm>
            <a:off x="2286000" y="4197350"/>
            <a:ext cx="4545013" cy="1187450"/>
            <a:chOff x="1440" y="2644"/>
            <a:chExt cx="2863" cy="748"/>
          </a:xfrm>
        </p:grpSpPr>
        <p:sp>
          <p:nvSpPr>
            <p:cNvPr id="9226" name="Text Box 29"/>
            <p:cNvSpPr txBox="1">
              <a:spLocks noChangeArrowheads="1"/>
            </p:cNvSpPr>
            <p:nvPr/>
          </p:nvSpPr>
          <p:spPr bwMode="auto">
            <a:xfrm>
              <a:off x="1440" y="3024"/>
              <a:ext cx="2832" cy="368"/>
            </a:xfrm>
            <a:prstGeom prst="rect">
              <a:avLst/>
            </a:prstGeom>
            <a:solidFill>
              <a:srgbClr val="CC00FF"/>
            </a:solidFill>
            <a:ln w="19050">
              <a:solidFill>
                <a:schemeClr val="tx1"/>
              </a:solidFill>
              <a:prstDash val="dashDot"/>
              <a:miter lim="800000"/>
              <a:headEnd/>
              <a:tailEnd/>
            </a:ln>
          </p:spPr>
          <p:txBody>
            <a:bodyPr>
              <a:spAutoFit/>
            </a:bodyPr>
            <a:lstStyle/>
            <a:p>
              <a:pPr algn="ctr"/>
              <a:r>
                <a:rPr lang="pl-PL" sz="1600">
                  <a:solidFill>
                    <a:schemeClr val="bg1"/>
                  </a:solidFill>
                  <a:latin typeface="Arial" pitchFamily="34" charset="0"/>
                </a:rPr>
                <a:t>Cassation appeal to the Supreme Administrative Court</a:t>
              </a:r>
              <a:endParaRPr lang="en-GB" sz="1600">
                <a:solidFill>
                  <a:schemeClr val="bg1"/>
                </a:solidFill>
                <a:latin typeface="Arial" pitchFamily="34" charset="0"/>
              </a:endParaRPr>
            </a:p>
          </p:txBody>
        </p:sp>
        <p:sp>
          <p:nvSpPr>
            <p:cNvPr id="9227" name="AutoShape 30"/>
            <p:cNvSpPr>
              <a:spLocks noChangeArrowheads="1"/>
            </p:cNvSpPr>
            <p:nvPr/>
          </p:nvSpPr>
          <p:spPr bwMode="auto">
            <a:xfrm rot="5400000" flipV="1">
              <a:off x="3829" y="2827"/>
              <a:ext cx="657"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6 w 21600"/>
                <a:gd name="T13" fmla="*/ 5419 h 21600"/>
                <a:gd name="T14" fmla="*/ 18904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r>
                <a:rPr lang="en-GB" sz="1600" b="0">
                  <a:solidFill>
                    <a:schemeClr val="bg1"/>
                  </a:solidFill>
                  <a:latin typeface="Arial" pitchFamily="34" charset="0"/>
                </a:rPr>
                <a:t>30 d</a:t>
              </a:r>
              <a:r>
                <a:rPr lang="pl-PL" sz="1600" b="0">
                  <a:solidFill>
                    <a:schemeClr val="bg1"/>
                  </a:solidFill>
                  <a:latin typeface="Arial" pitchFamily="34" charset="0"/>
                </a:rPr>
                <a:t>ays</a:t>
              </a:r>
              <a:endParaRPr lang="en-GB" sz="1600" b="0">
                <a:solidFill>
                  <a:schemeClr val="bg1"/>
                </a:solidFill>
                <a:latin typeface="Arial" pitchFamily="34" charset="0"/>
              </a:endParaRPr>
            </a:p>
          </p:txBody>
        </p:sp>
        <p:cxnSp>
          <p:nvCxnSpPr>
            <p:cNvPr id="9228" name="AutoShape 31"/>
            <p:cNvCxnSpPr>
              <a:cxnSpLocks noChangeShapeType="1"/>
              <a:stCxn id="9241" idx="2"/>
              <a:endCxn id="9226" idx="0"/>
            </p:cNvCxnSpPr>
            <p:nvPr/>
          </p:nvCxnSpPr>
          <p:spPr bwMode="auto">
            <a:xfrm rot="5400000">
              <a:off x="2752" y="2920"/>
              <a:ext cx="208" cy="1"/>
            </a:xfrm>
            <a:prstGeom prst="straightConnector1">
              <a:avLst/>
            </a:prstGeom>
            <a:noFill/>
            <a:ln w="19050">
              <a:solidFill>
                <a:schemeClr val="tx1"/>
              </a:solidFill>
              <a:round/>
              <a:headEnd/>
              <a:tailEnd type="triangle" w="med" len="med"/>
            </a:ln>
          </p:spPr>
        </p:cxnSp>
      </p:grpSp>
      <p:sp>
        <p:nvSpPr>
          <p:cNvPr id="9224" name="Rectangle 32"/>
          <p:cNvSpPr>
            <a:spLocks noChangeArrowheads="1"/>
          </p:cNvSpPr>
          <p:nvPr/>
        </p:nvSpPr>
        <p:spPr bwMode="auto">
          <a:xfrm>
            <a:off x="382588" y="247650"/>
            <a:ext cx="7772400" cy="504825"/>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9225" name="Rectangle 35"/>
          <p:cNvSpPr>
            <a:spLocks noGrp="1" noChangeArrowheads="1"/>
          </p:cNvSpPr>
          <p:nvPr>
            <p:ph type="title"/>
          </p:nvPr>
        </p:nvSpPr>
        <p:spPr>
          <a:xfrm>
            <a:off x="2178050" y="374650"/>
            <a:ext cx="4783138" cy="206375"/>
          </a:xfrm>
        </p:spPr>
        <p:txBody>
          <a:bodyPr>
            <a:normAutofit fontScale="90000"/>
          </a:bodyPr>
          <a:lstStyle/>
          <a:p>
            <a:pPr eaLnBrk="1" hangingPunct="1"/>
            <a:r>
              <a:rPr lang="pl-PL" smtClean="0">
                <a:solidFill>
                  <a:srgbClr val="297B29"/>
                </a:solidFill>
                <a:latin typeface="Arial" pitchFamily="34" charset="0"/>
              </a:rPr>
              <a:t>Appeals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01525"/>
                                        </p:tgtEl>
                                        <p:attrNameLst>
                                          <p:attrName>style.visibility</p:attrName>
                                        </p:attrNameLst>
                                      </p:cBhvr>
                                      <p:to>
                                        <p:strVal val="visible"/>
                                      </p:to>
                                    </p:set>
                                    <p:animEffect transition="in" filter="blinds(horizontal)">
                                      <p:cBhvr>
                                        <p:cTn id="7" dur="500"/>
                                        <p:tgtEl>
                                          <p:spTgt spid="13015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52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ytuł 1"/>
          <p:cNvSpPr>
            <a:spLocks noGrp="1"/>
          </p:cNvSpPr>
          <p:nvPr>
            <p:ph type="title"/>
          </p:nvPr>
        </p:nvSpPr>
        <p:spPr/>
        <p:txBody>
          <a:bodyPr/>
          <a:lstStyle/>
          <a:p>
            <a:pPr eaLnBrk="1" hangingPunct="1"/>
            <a:r>
              <a:rPr lang="pl-PL" sz="3200" smtClean="0">
                <a:latin typeface="Calibri" pitchFamily="34" charset="0"/>
                <a:ea typeface="Calibri" pitchFamily="34" charset="0"/>
                <a:cs typeface="Calibri" pitchFamily="34" charset="0"/>
              </a:rPr>
              <a:t>The most common reasons for appeals</a:t>
            </a:r>
          </a:p>
        </p:txBody>
      </p:sp>
      <p:sp>
        <p:nvSpPr>
          <p:cNvPr id="10243" name="Prostokąt 2"/>
          <p:cNvSpPr>
            <a:spLocks noChangeArrowheads="1"/>
          </p:cNvSpPr>
          <p:nvPr/>
        </p:nvSpPr>
        <p:spPr bwMode="auto">
          <a:xfrm>
            <a:off x="881063" y="1503363"/>
            <a:ext cx="7823200" cy="4357687"/>
          </a:xfrm>
          <a:prstGeom prst="rect">
            <a:avLst/>
          </a:prstGeom>
          <a:noFill/>
          <a:ln w="9525">
            <a:noFill/>
            <a:miter lim="800000"/>
            <a:headEnd/>
            <a:tailEnd/>
          </a:ln>
        </p:spPr>
        <p:txBody>
          <a:bodyPr>
            <a:spAutoFit/>
          </a:bodyPr>
          <a:lstStyle/>
          <a:p>
            <a:pPr lvl="1">
              <a:lnSpc>
                <a:spcPct val="90000"/>
              </a:lnSpc>
              <a:tabLst>
                <a:tab pos="0" algn="l"/>
              </a:tabLst>
            </a:pPr>
            <a:endParaRPr lang="pl-PL" sz="1400"/>
          </a:p>
          <a:p>
            <a:pPr lvl="1">
              <a:lnSpc>
                <a:spcPct val="90000"/>
              </a:lnSpc>
              <a:tabLst>
                <a:tab pos="0" algn="l"/>
              </a:tabLst>
            </a:pPr>
            <a:r>
              <a:rPr lang="pl-PL" sz="2400" b="0">
                <a:solidFill>
                  <a:schemeClr val="tx1"/>
                </a:solidFill>
                <a:latin typeface="Calibri" pitchFamily="34" charset="0"/>
                <a:ea typeface="Calibri" pitchFamily="34" charset="0"/>
                <a:cs typeface="Calibri" pitchFamily="34" charset="0"/>
              </a:rPr>
              <a:t>Reasons</a:t>
            </a:r>
            <a:r>
              <a:rPr lang="en-GB" sz="2400" b="0">
                <a:solidFill>
                  <a:schemeClr val="tx1"/>
                </a:solidFill>
                <a:latin typeface="Calibri" pitchFamily="34" charset="0"/>
                <a:ea typeface="Calibri" pitchFamily="34" charset="0"/>
                <a:cs typeface="Calibri" pitchFamily="34" charset="0"/>
              </a:rPr>
              <a:t> for appeals </a:t>
            </a:r>
            <a:r>
              <a:rPr lang="en-GB" sz="2400">
                <a:solidFill>
                  <a:schemeClr val="tx1"/>
                </a:solidFill>
                <a:latin typeface="Calibri" pitchFamily="34" charset="0"/>
                <a:ea typeface="Calibri" pitchFamily="34" charset="0"/>
                <a:cs typeface="Calibri" pitchFamily="34" charset="0"/>
              </a:rPr>
              <a:t>by the operators</a:t>
            </a:r>
            <a:r>
              <a:rPr lang="pl-PL" sz="2400">
                <a:solidFill>
                  <a:schemeClr val="tx1"/>
                </a:solidFill>
                <a:latin typeface="Calibri" pitchFamily="34" charset="0"/>
                <a:ea typeface="Calibri" pitchFamily="34" charset="0"/>
                <a:cs typeface="Calibri" pitchFamily="34" charset="0"/>
              </a:rPr>
              <a:t>:</a:t>
            </a: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the monitoring frequency</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formal errors</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pl-PL" sz="2400" b="0">
                <a:solidFill>
                  <a:schemeClr val="tx1"/>
                </a:solidFill>
                <a:latin typeface="Calibri" pitchFamily="34" charset="0"/>
                <a:ea typeface="Calibri" pitchFamily="34" charset="0"/>
                <a:cs typeface="Calibri" pitchFamily="34" charset="0"/>
              </a:rPr>
              <a:t>unclear</a:t>
            </a:r>
            <a:r>
              <a:rPr lang="en-GB" sz="2400" b="0">
                <a:solidFill>
                  <a:schemeClr val="tx1"/>
                </a:solidFill>
                <a:latin typeface="Calibri" pitchFamily="34" charset="0"/>
                <a:ea typeface="Calibri" pitchFamily="34" charset="0"/>
                <a:cs typeface="Calibri" pitchFamily="34" charset="0"/>
              </a:rPr>
              <a:t> definitions</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too low </a:t>
            </a:r>
            <a:r>
              <a:rPr lang="pl-PL" sz="2400" b="0">
                <a:solidFill>
                  <a:schemeClr val="tx1"/>
                </a:solidFill>
                <a:latin typeface="Calibri" pitchFamily="34" charset="0"/>
                <a:ea typeface="Calibri" pitchFamily="34" charset="0"/>
                <a:cs typeface="Calibri" pitchFamily="34" charset="0"/>
              </a:rPr>
              <a:t>emission </a:t>
            </a:r>
            <a:r>
              <a:rPr lang="en-GB" sz="2400" b="0">
                <a:solidFill>
                  <a:schemeClr val="tx1"/>
                </a:solidFill>
                <a:latin typeface="Calibri" pitchFamily="34" charset="0"/>
                <a:ea typeface="Calibri" pitchFamily="34" charset="0"/>
                <a:cs typeface="Calibri" pitchFamily="34" charset="0"/>
              </a:rPr>
              <a:t>limits</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too short time for adaptation </a:t>
            </a:r>
            <a:r>
              <a:rPr lang="pl-PL" sz="2400" b="0">
                <a:solidFill>
                  <a:schemeClr val="tx1"/>
                </a:solidFill>
                <a:latin typeface="Calibri" pitchFamily="34" charset="0"/>
                <a:ea typeface="Calibri" pitchFamily="34" charset="0"/>
                <a:cs typeface="Calibri" pitchFamily="34" charset="0"/>
              </a:rPr>
              <a:t>activities</a:t>
            </a:r>
          </a:p>
          <a:p>
            <a:pPr lvl="1">
              <a:lnSpc>
                <a:spcPct val="90000"/>
              </a:lnSpc>
              <a:tabLst>
                <a:tab pos="0" algn="l"/>
              </a:tabLst>
            </a:pPr>
            <a:r>
              <a:rPr lang="en-GB" sz="2400" b="0">
                <a:solidFill>
                  <a:schemeClr val="tx1"/>
                </a:solidFill>
                <a:latin typeface="Calibri" pitchFamily="34" charset="0"/>
                <a:ea typeface="Calibri" pitchFamily="34" charset="0"/>
                <a:cs typeface="Calibri" pitchFamily="34" charset="0"/>
              </a:rPr>
              <a:t>Reasons </a:t>
            </a:r>
            <a:r>
              <a:rPr lang="pl-PL" sz="2400" b="0">
                <a:solidFill>
                  <a:schemeClr val="tx1"/>
                </a:solidFill>
                <a:latin typeface="Calibri" pitchFamily="34" charset="0"/>
                <a:ea typeface="Calibri" pitchFamily="34" charset="0"/>
                <a:cs typeface="Calibri" pitchFamily="34" charset="0"/>
              </a:rPr>
              <a:t>for </a:t>
            </a:r>
            <a:r>
              <a:rPr lang="en-GB" sz="2400" b="0">
                <a:solidFill>
                  <a:schemeClr val="tx1"/>
                </a:solidFill>
                <a:latin typeface="Calibri" pitchFamily="34" charset="0"/>
                <a:ea typeface="Calibri" pitchFamily="34" charset="0"/>
                <a:cs typeface="Calibri" pitchFamily="34" charset="0"/>
              </a:rPr>
              <a:t>appeals </a:t>
            </a:r>
            <a:r>
              <a:rPr lang="en-GB" sz="2400">
                <a:solidFill>
                  <a:schemeClr val="tx1"/>
                </a:solidFill>
                <a:latin typeface="Calibri" pitchFamily="34" charset="0"/>
                <a:ea typeface="Calibri" pitchFamily="34" charset="0"/>
                <a:cs typeface="Calibri" pitchFamily="34" charset="0"/>
              </a:rPr>
              <a:t>by non-governmental organisations (NGOs)</a:t>
            </a:r>
            <a:r>
              <a:rPr lang="pl-PL" sz="2400">
                <a:solidFill>
                  <a:schemeClr val="tx1"/>
                </a:solidFill>
                <a:latin typeface="Calibri" pitchFamily="34" charset="0"/>
                <a:ea typeface="Calibri" pitchFamily="34" charset="0"/>
                <a:cs typeface="Calibri" pitchFamily="34" charset="0"/>
              </a:rPr>
              <a:t>:</a:t>
            </a: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infringement of the procedural requirements </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too high emission limits </a:t>
            </a:r>
            <a:endParaRPr lang="pl-PL" sz="2400" b="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en-GB" sz="2400" b="0">
                <a:solidFill>
                  <a:schemeClr val="tx1"/>
                </a:solidFill>
                <a:latin typeface="Calibri" pitchFamily="34" charset="0"/>
                <a:ea typeface="Calibri" pitchFamily="34" charset="0"/>
                <a:cs typeface="Calibri" pitchFamily="34" charset="0"/>
              </a:rPr>
              <a:t>violation of the </a:t>
            </a:r>
            <a:r>
              <a:rPr lang="pl-PL" sz="2400" b="0">
                <a:solidFill>
                  <a:schemeClr val="tx1"/>
                </a:solidFill>
                <a:latin typeface="Calibri" pitchFamily="34" charset="0"/>
                <a:ea typeface="Calibri" pitchFamily="34" charset="0"/>
                <a:cs typeface="Calibri" pitchFamily="34" charset="0"/>
              </a:rPr>
              <a:t>nature protection requirements</a:t>
            </a:r>
          </a:p>
          <a:p>
            <a:pPr lvl="2">
              <a:lnSpc>
                <a:spcPct val="90000"/>
              </a:lnSpc>
              <a:tabLst>
                <a:tab pos="0" algn="l"/>
              </a:tabLst>
            </a:pPr>
            <a:endParaRPr lang="pl-PL" sz="2000"/>
          </a:p>
          <a:p>
            <a:pPr lvl="2">
              <a:lnSpc>
                <a:spcPct val="90000"/>
              </a:lnSpc>
              <a:buFont typeface="Arial" pitchFamily="34" charset="0"/>
              <a:buChar char="•"/>
              <a:tabLst>
                <a:tab pos="0" algn="l"/>
              </a:tabLst>
            </a:pPr>
            <a:endParaRPr lang="pl-PL"/>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ytuł 1"/>
          <p:cNvSpPr>
            <a:spLocks noGrp="1"/>
          </p:cNvSpPr>
          <p:nvPr>
            <p:ph type="title"/>
          </p:nvPr>
        </p:nvSpPr>
        <p:spPr/>
        <p:txBody>
          <a:bodyPr/>
          <a:lstStyle/>
          <a:p>
            <a:pPr eaLnBrk="1" hangingPunct="1"/>
            <a:r>
              <a:rPr lang="pl-PL" sz="3200" smtClean="0">
                <a:latin typeface="Calibri" pitchFamily="34" charset="0"/>
                <a:ea typeface="Calibri" pitchFamily="34" charset="0"/>
                <a:cs typeface="Calibri" pitchFamily="34" charset="0"/>
              </a:rPr>
              <a:t>Common problems - examples</a:t>
            </a:r>
          </a:p>
        </p:txBody>
      </p:sp>
      <p:sp>
        <p:nvSpPr>
          <p:cNvPr id="11267" name="Symbol zastępczy zawartości 2"/>
          <p:cNvSpPr>
            <a:spLocks noGrp="1"/>
          </p:cNvSpPr>
          <p:nvPr>
            <p:ph idx="1"/>
          </p:nvPr>
        </p:nvSpPr>
        <p:spPr>
          <a:xfrm>
            <a:off x="642910" y="1071546"/>
            <a:ext cx="8085138" cy="5316537"/>
          </a:xfrm>
        </p:spPr>
        <p:txBody>
          <a:bodyPr>
            <a:normAutofit fontScale="92500" lnSpcReduction="10000"/>
          </a:bodyPr>
          <a:lstStyle/>
          <a:p>
            <a:pPr eaLnBrk="1" hangingPunct="1"/>
            <a:r>
              <a:rPr lang="pl-PL" sz="2000" dirty="0" err="1" smtClean="0">
                <a:latin typeface="Calibri" pitchFamily="34" charset="0"/>
                <a:ea typeface="Calibri" pitchFamily="34" charset="0"/>
                <a:cs typeface="Calibri" pitchFamily="34" charset="0"/>
              </a:rPr>
              <a:t>Procedural</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problems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too</a:t>
            </a:r>
            <a:r>
              <a:rPr lang="pl-PL" sz="2000" dirty="0" smtClean="0">
                <a:latin typeface="Calibri" pitchFamily="34" charset="0"/>
                <a:ea typeface="Calibri" pitchFamily="34" charset="0"/>
                <a:cs typeface="Calibri" pitchFamily="34" charset="0"/>
              </a:rPr>
              <a:t> long </a:t>
            </a:r>
            <a:r>
              <a:rPr lang="pl-PL" sz="2000" dirty="0" err="1" smtClean="0">
                <a:latin typeface="Calibri" pitchFamily="34" charset="0"/>
                <a:ea typeface="Calibri" pitchFamily="34" charset="0"/>
                <a:cs typeface="Calibri" pitchFamily="34" charset="0"/>
              </a:rPr>
              <a:t>proceedings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wrong</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identification</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parties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in</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proceeding</a:t>
            </a:r>
            <a:r>
              <a:rPr lang="pl-PL" sz="2000" dirty="0" smtClean="0">
                <a:latin typeface="Calibri" pitchFamily="34" charset="0"/>
                <a:ea typeface="Calibri" pitchFamily="34" charset="0"/>
                <a:cs typeface="Calibri" pitchFamily="34" charset="0"/>
              </a:rPr>
              <a:t>)</a:t>
            </a:r>
          </a:p>
          <a:p>
            <a:pPr eaLnBrk="1" hangingPunct="1"/>
            <a:r>
              <a:rPr lang="pl-PL" sz="2000" dirty="0" err="1" smtClean="0">
                <a:latin typeface="Calibri" pitchFamily="34" charset="0"/>
                <a:ea typeface="Calibri" pitchFamily="34" charset="0"/>
                <a:cs typeface="Calibri" pitchFamily="34" charset="0"/>
              </a:rPr>
              <a:t>Limitation</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installation</a:t>
            </a:r>
            <a:endParaRPr lang="pl-PL" sz="2000" dirty="0" smtClean="0">
              <a:latin typeface="Calibri" pitchFamily="34" charset="0"/>
              <a:ea typeface="Calibri" pitchFamily="34" charset="0"/>
              <a:cs typeface="Calibri" pitchFamily="34" charset="0"/>
            </a:endParaRPr>
          </a:p>
          <a:p>
            <a:pPr eaLnBrk="1" hangingPunct="1"/>
            <a:r>
              <a:rPr lang="pl-PL" sz="2000" dirty="0" err="1" smtClean="0">
                <a:latin typeface="Calibri" pitchFamily="34" charset="0"/>
                <a:ea typeface="Calibri" pitchFamily="34" charset="0"/>
                <a:cs typeface="Calibri" pitchFamily="34" charset="0"/>
              </a:rPr>
              <a:t>Capacity</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vs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production</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limits</a:t>
            </a:r>
            <a:endParaRPr lang="pl-PL" sz="2000" dirty="0" smtClean="0">
              <a:latin typeface="Calibri" pitchFamily="34" charset="0"/>
              <a:ea typeface="Calibri" pitchFamily="34" charset="0"/>
              <a:cs typeface="Calibri" pitchFamily="34" charset="0"/>
            </a:endParaRPr>
          </a:p>
          <a:p>
            <a:pPr eaLnBrk="1" hangingPunct="1"/>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choice</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right</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requirements</a:t>
            </a:r>
            <a:r>
              <a:rPr lang="pl-PL" sz="2000" dirty="0" smtClean="0">
                <a:latin typeface="Calibri" pitchFamily="34" charset="0"/>
                <a:ea typeface="Calibri" pitchFamily="34" charset="0"/>
                <a:cs typeface="Calibri" pitchFamily="34" charset="0"/>
              </a:rPr>
              <a:t> for </a:t>
            </a:r>
            <a:r>
              <a:rPr lang="pl-PL" sz="2000" dirty="0" err="1" smtClean="0">
                <a:latin typeface="Calibri" pitchFamily="34" charset="0"/>
                <a:ea typeface="Calibri" pitchFamily="34" charset="0"/>
                <a:cs typeface="Calibri" pitchFamily="34" charset="0"/>
              </a:rPr>
              <a:t>existing</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installations</a:t>
            </a:r>
            <a:endParaRPr lang="pl-PL" sz="2000" dirty="0" smtClean="0">
              <a:latin typeface="Calibri" pitchFamily="34" charset="0"/>
              <a:ea typeface="Calibri" pitchFamily="34" charset="0"/>
              <a:cs typeface="Calibri" pitchFamily="34" charset="0"/>
            </a:endParaRPr>
          </a:p>
          <a:p>
            <a:pPr eaLnBrk="1" hangingPunct="1"/>
            <a:r>
              <a:rPr lang="pl-PL" sz="2000" dirty="0" smtClean="0">
                <a:latin typeface="Calibri" pitchFamily="34" charset="0"/>
                <a:ea typeface="Calibri" pitchFamily="34" charset="0"/>
                <a:cs typeface="Calibri" pitchFamily="34" charset="0"/>
              </a:rPr>
              <a:t>No BAT </a:t>
            </a:r>
            <a:r>
              <a:rPr lang="pl-PL" sz="2000" dirty="0" err="1" smtClean="0">
                <a:latin typeface="Calibri" pitchFamily="34" charset="0"/>
                <a:ea typeface="Calibri" pitchFamily="34" charset="0"/>
                <a:cs typeface="Calibri" pitchFamily="34" charset="0"/>
              </a:rPr>
              <a:t>relations</a:t>
            </a:r>
            <a:endParaRPr lang="pl-PL" sz="2000" dirty="0" smtClean="0">
              <a:latin typeface="Calibri" pitchFamily="34" charset="0"/>
              <a:ea typeface="Calibri" pitchFamily="34" charset="0"/>
              <a:cs typeface="Calibri" pitchFamily="34" charset="0"/>
            </a:endParaRPr>
          </a:p>
          <a:p>
            <a:pPr eaLnBrk="1" hangingPunct="1"/>
            <a:r>
              <a:rPr lang="pl-PL" sz="2000" dirty="0" smtClean="0">
                <a:latin typeface="Calibri" pitchFamily="34" charset="0"/>
                <a:ea typeface="Calibri" pitchFamily="34" charset="0"/>
                <a:cs typeface="Calibri" pitchFamily="34" charset="0"/>
              </a:rPr>
              <a:t>Non </a:t>
            </a:r>
            <a:r>
              <a:rPr lang="pl-PL" sz="2000" dirty="0" err="1" smtClean="0">
                <a:latin typeface="Calibri" pitchFamily="34" charset="0"/>
                <a:ea typeface="Calibri" pitchFamily="34" charset="0"/>
                <a:cs typeface="Calibri" pitchFamily="34" charset="0"/>
              </a:rPr>
              <a:t>selective</a:t>
            </a:r>
            <a:r>
              <a:rPr lang="pl-PL" sz="2000" dirty="0" smtClean="0">
                <a:latin typeface="Calibri" pitchFamily="34" charset="0"/>
                <a:ea typeface="Calibri" pitchFamily="34" charset="0"/>
                <a:cs typeface="Calibri" pitchFamily="34" charset="0"/>
              </a:rPr>
              <a:t> waste </a:t>
            </a:r>
            <a:r>
              <a:rPr lang="pl-PL" sz="2000" dirty="0" err="1" smtClean="0">
                <a:latin typeface="Calibri" pitchFamily="34" charset="0"/>
                <a:ea typeface="Calibri" pitchFamily="34" charset="0"/>
                <a:cs typeface="Calibri" pitchFamily="34" charset="0"/>
              </a:rPr>
              <a:t>disposal</a:t>
            </a:r>
            <a:endParaRPr lang="pl-PL" sz="2000" dirty="0" smtClean="0">
              <a:latin typeface="Calibri" pitchFamily="34" charset="0"/>
              <a:ea typeface="Calibri" pitchFamily="34" charset="0"/>
              <a:cs typeface="Calibri" pitchFamily="34" charset="0"/>
            </a:endParaRPr>
          </a:p>
          <a:p>
            <a:pPr eaLnBrk="1" hangingPunct="1"/>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right</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means</a:t>
            </a:r>
            <a:r>
              <a:rPr lang="pl-PL" sz="2000" dirty="0" smtClean="0">
                <a:latin typeface="Calibri" pitchFamily="34" charset="0"/>
                <a:ea typeface="Calibri" pitchFamily="34" charset="0"/>
                <a:cs typeface="Calibri" pitchFamily="34" charset="0"/>
              </a:rPr>
              <a:t> to </a:t>
            </a:r>
            <a:r>
              <a:rPr lang="pl-PL" sz="2000" dirty="0" err="1" smtClean="0">
                <a:latin typeface="Calibri" pitchFamily="34" charset="0"/>
                <a:ea typeface="Calibri" pitchFamily="34" charset="0"/>
                <a:cs typeface="Calibri" pitchFamily="34" charset="0"/>
              </a:rPr>
              <a:t>reach</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goals</a:t>
            </a:r>
            <a:r>
              <a:rPr lang="pl-PL" sz="2000" dirty="0" smtClean="0">
                <a:latin typeface="Calibri" pitchFamily="34" charset="0"/>
                <a:ea typeface="Calibri" pitchFamily="34" charset="0"/>
                <a:cs typeface="Calibri" pitchFamily="34" charset="0"/>
              </a:rPr>
              <a:t> (financial, </a:t>
            </a:r>
            <a:r>
              <a:rPr lang="pl-PL" sz="2000" dirty="0" err="1" smtClean="0">
                <a:latin typeface="Calibri" pitchFamily="34" charset="0"/>
                <a:ea typeface="Calibri" pitchFamily="34" charset="0"/>
                <a:cs typeface="Calibri" pitchFamily="34" charset="0"/>
              </a:rPr>
              <a:t>technical</a:t>
            </a:r>
            <a:r>
              <a:rPr lang="pl-PL" sz="2000" dirty="0" smtClean="0">
                <a:latin typeface="Calibri" pitchFamily="34" charset="0"/>
                <a:ea typeface="Calibri" pitchFamily="34" charset="0"/>
                <a:cs typeface="Calibri" pitchFamily="34" charset="0"/>
              </a:rPr>
              <a:t>)</a:t>
            </a:r>
          </a:p>
          <a:p>
            <a:pPr eaLnBrk="1" hangingPunct="1"/>
            <a:r>
              <a:rPr lang="pl-PL" sz="2000" dirty="0" smtClean="0">
                <a:latin typeface="Calibri" pitchFamily="34" charset="0"/>
                <a:ea typeface="Calibri" pitchFamily="34" charset="0"/>
                <a:cs typeface="Calibri" pitchFamily="34" charset="0"/>
              </a:rPr>
              <a:t>No time </a:t>
            </a:r>
            <a:r>
              <a:rPr lang="pl-PL" sz="2000" dirty="0" err="1" smtClean="0">
                <a:latin typeface="Calibri" pitchFamily="34" charset="0"/>
                <a:ea typeface="Calibri" pitchFamily="34" charset="0"/>
                <a:cs typeface="Calibri" pitchFamily="34" charset="0"/>
              </a:rPr>
              <a:t>limits</a:t>
            </a:r>
            <a:r>
              <a:rPr lang="pl-PL" sz="2000" dirty="0" smtClean="0">
                <a:latin typeface="Calibri" pitchFamily="34" charset="0"/>
                <a:ea typeface="Calibri" pitchFamily="34" charset="0"/>
                <a:cs typeface="Calibri" pitchFamily="34" charset="0"/>
              </a:rPr>
              <a:t> for </a:t>
            </a:r>
            <a:r>
              <a:rPr lang="pl-PL" sz="2000" dirty="0" err="1" smtClean="0">
                <a:latin typeface="Calibri" pitchFamily="34" charset="0"/>
                <a:ea typeface="Calibri" pitchFamily="34" charset="0"/>
                <a:cs typeface="Calibri" pitchFamily="34" charset="0"/>
              </a:rPr>
              <a:t>activities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sooner</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better</a:t>
            </a:r>
            <a:r>
              <a:rPr lang="pl-PL" sz="2000" dirty="0" smtClean="0">
                <a:latin typeface="Calibri" pitchFamily="34" charset="0"/>
                <a:ea typeface="Calibri" pitchFamily="34" charset="0"/>
                <a:cs typeface="Calibri" pitchFamily="34" charset="0"/>
              </a:rPr>
              <a:t>”)</a:t>
            </a:r>
            <a:endParaRPr lang="en-GB" sz="2000" dirty="0" smtClean="0">
              <a:latin typeface="Calibri" pitchFamily="34" charset="0"/>
              <a:ea typeface="Calibri" pitchFamily="34" charset="0"/>
              <a:cs typeface="Calibri" pitchFamily="34" charset="0"/>
            </a:endParaRPr>
          </a:p>
          <a:p>
            <a:pPr eaLnBrk="1" hangingPunct="1"/>
            <a:r>
              <a:rPr lang="pl-PL" sz="2000" dirty="0" err="1" smtClean="0">
                <a:latin typeface="Calibri" pitchFamily="34" charset="0"/>
                <a:ea typeface="Calibri" pitchFamily="34" charset="0"/>
                <a:cs typeface="Calibri" pitchFamily="34" charset="0"/>
              </a:rPr>
              <a:t>Unclear</a:t>
            </a:r>
            <a:r>
              <a:rPr lang="pl-PL" sz="2000" dirty="0" smtClean="0">
                <a:latin typeface="Calibri" pitchFamily="34" charset="0"/>
                <a:ea typeface="Calibri" pitchFamily="34" charset="0"/>
                <a:cs typeface="Calibri" pitchFamily="34" charset="0"/>
              </a:rPr>
              <a:t>  and </a:t>
            </a:r>
            <a:r>
              <a:rPr lang="pl-PL" sz="2000" dirty="0" err="1" smtClean="0">
                <a:latin typeface="Calibri" pitchFamily="34" charset="0"/>
                <a:ea typeface="Calibri" pitchFamily="34" charset="0"/>
                <a:cs typeface="Calibri" pitchFamily="34" charset="0"/>
              </a:rPr>
              <a:t>ambiguous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terms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significant</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substantial</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adequate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reasonable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satisfying</a:t>
            </a:r>
            <a:r>
              <a:rPr lang="pl-PL" sz="2000" dirty="0" smtClean="0">
                <a:latin typeface="Calibri" pitchFamily="34" charset="0"/>
                <a:ea typeface="Calibri" pitchFamily="34" charset="0"/>
                <a:cs typeface="Calibri" pitchFamily="34" charset="0"/>
              </a:rPr>
              <a:t>…</a:t>
            </a:r>
            <a:endParaRPr lang="en-GB" sz="2000" dirty="0" smtClean="0">
              <a:latin typeface="Calibri" pitchFamily="34" charset="0"/>
              <a:ea typeface="Calibri" pitchFamily="34" charset="0"/>
              <a:cs typeface="Calibri" pitchFamily="34" charset="0"/>
            </a:endParaRPr>
          </a:p>
          <a:p>
            <a:pPr eaLnBrk="1" hangingPunct="1"/>
            <a:r>
              <a:rPr lang="pl-PL" sz="2000" dirty="0" smtClean="0">
                <a:latin typeface="Calibri" pitchFamily="34" charset="0"/>
                <a:ea typeface="Calibri" pitchFamily="34" charset="0"/>
                <a:cs typeface="Calibri" pitchFamily="34" charset="0"/>
              </a:rPr>
              <a:t>Lack of </a:t>
            </a:r>
            <a:r>
              <a:rPr lang="pl-PL" sz="2000" dirty="0" err="1" smtClean="0">
                <a:latin typeface="Calibri" pitchFamily="34" charset="0"/>
                <a:ea typeface="Calibri" pitchFamily="34" charset="0"/>
                <a:cs typeface="Calibri" pitchFamily="34" charset="0"/>
              </a:rPr>
              <a:t>communication</a:t>
            </a:r>
            <a:r>
              <a:rPr lang="pl-PL" sz="2000" dirty="0" smtClean="0">
                <a:latin typeface="Calibri" pitchFamily="34" charset="0"/>
                <a:ea typeface="Calibri" pitchFamily="34" charset="0"/>
                <a:cs typeface="Calibri" pitchFamily="34" charset="0"/>
              </a:rPr>
              <a:t> (and </a:t>
            </a:r>
            <a:r>
              <a:rPr lang="pl-PL" sz="2000" dirty="0" err="1" smtClean="0">
                <a:latin typeface="Calibri" pitchFamily="34" charset="0"/>
                <a:ea typeface="Calibri" pitchFamily="34" charset="0"/>
                <a:cs typeface="Calibri" pitchFamily="34" charset="0"/>
              </a:rPr>
              <a:t>understanding</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between</a:t>
            </a:r>
            <a:r>
              <a:rPr lang="pl-PL" sz="2000" dirty="0" smtClean="0">
                <a:latin typeface="Calibri" pitchFamily="34" charset="0"/>
                <a:ea typeface="Calibri" pitchFamily="34" charset="0"/>
                <a:cs typeface="Calibri" pitchFamily="34" charset="0"/>
              </a:rPr>
              <a:t> operator and authority</a:t>
            </a:r>
          </a:p>
          <a:p>
            <a:pPr eaLnBrk="1" hangingPunct="1"/>
            <a:r>
              <a:rPr lang="pl-PL" sz="2000" dirty="0" err="1" smtClean="0">
                <a:latin typeface="Calibri" pitchFamily="34" charset="0"/>
                <a:ea typeface="Calibri" pitchFamily="34" charset="0"/>
                <a:cs typeface="Calibri" pitchFamily="34" charset="0"/>
              </a:rPr>
              <a:t>Poor</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quality</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applications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lack</a:t>
            </a:r>
            <a:r>
              <a:rPr lang="pl-PL" sz="2000" dirty="0" smtClean="0">
                <a:latin typeface="Calibri" pitchFamily="34" charset="0"/>
                <a:ea typeface="Calibri" pitchFamily="34" charset="0"/>
                <a:cs typeface="Calibri" pitchFamily="34" charset="0"/>
              </a:rPr>
              <a:t> of data, </a:t>
            </a:r>
            <a:r>
              <a:rPr lang="pl-PL" sz="2000" dirty="0" err="1" smtClean="0">
                <a:latin typeface="Calibri" pitchFamily="34" charset="0"/>
                <a:ea typeface="Calibri" pitchFamily="34" charset="0"/>
                <a:cs typeface="Calibri" pitchFamily="34" charset="0"/>
              </a:rPr>
              <a:t>lack</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technical</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informations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like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balances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disapearing</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wastes</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or</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too</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detailed</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information</a:t>
            </a:r>
            <a:r>
              <a:rPr lang="pl-PL" sz="2000" dirty="0" smtClean="0">
                <a:latin typeface="Calibri" pitchFamily="34" charset="0"/>
                <a:ea typeface="Calibri" pitchFamily="34" charset="0"/>
                <a:cs typeface="Calibri" pitchFamily="34" charset="0"/>
              </a:rPr>
              <a:t> (for </a:t>
            </a:r>
            <a:r>
              <a:rPr lang="pl-PL" sz="2000" dirty="0" err="1" smtClean="0">
                <a:latin typeface="Calibri" pitchFamily="34" charset="0"/>
                <a:ea typeface="Calibri" pitchFamily="34" charset="0"/>
                <a:cs typeface="Calibri" pitchFamily="34" charset="0"/>
              </a:rPr>
              <a:t>example</a:t>
            </a:r>
            <a:r>
              <a:rPr lang="pl-PL" sz="2000" dirty="0" smtClean="0">
                <a:latin typeface="Calibri" pitchFamily="34" charset="0"/>
                <a:ea typeface="Calibri" pitchFamily="34" charset="0"/>
                <a:cs typeface="Calibri" pitchFamily="34" charset="0"/>
              </a:rPr>
              <a:t>: serial </a:t>
            </a:r>
            <a:r>
              <a:rPr lang="pl-PL" sz="2000" dirty="0" err="1" smtClean="0">
                <a:latin typeface="Calibri" pitchFamily="34" charset="0"/>
                <a:ea typeface="Calibri" pitchFamily="34" charset="0"/>
                <a:cs typeface="Calibri" pitchFamily="34" charset="0"/>
              </a:rPr>
              <a:t>numbers</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technical</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units</a:t>
            </a:r>
            <a:r>
              <a:rPr lang="pl-PL" sz="2000" dirty="0" smtClean="0">
                <a:latin typeface="Calibri" pitchFamily="34" charset="0"/>
                <a:ea typeface="Calibri" pitchFamily="34" charset="0"/>
                <a:cs typeface="Calibri" pitchFamily="34" charset="0"/>
              </a:rPr>
              <a:t>)</a:t>
            </a:r>
          </a:p>
          <a:p>
            <a:pPr eaLnBrk="1" hangingPunct="1"/>
            <a:r>
              <a:rPr lang="pl-PL" sz="2000" dirty="0" err="1" smtClean="0">
                <a:latin typeface="Calibri" pitchFamily="34" charset="0"/>
                <a:ea typeface="Calibri" pitchFamily="34" charset="0"/>
                <a:cs typeface="Calibri" pitchFamily="34" charset="0"/>
              </a:rPr>
              <a:t>Poor</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knowledge</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the</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operators</a:t>
            </a:r>
            <a:r>
              <a:rPr lang="pl-PL" sz="2000" dirty="0" smtClean="0">
                <a:latin typeface="Calibri" pitchFamily="34" charset="0"/>
                <a:ea typeface="Calibri" pitchFamily="34" charset="0"/>
                <a:cs typeface="Calibri" pitchFamily="34" charset="0"/>
              </a:rPr>
              <a:t> of </a:t>
            </a:r>
            <a:r>
              <a:rPr lang="pl-PL" sz="2000" dirty="0" err="1" smtClean="0">
                <a:latin typeface="Calibri" pitchFamily="34" charset="0"/>
                <a:ea typeface="Calibri" pitchFamily="34" charset="0"/>
                <a:cs typeface="Calibri" pitchFamily="34" charset="0"/>
              </a:rPr>
              <a:t>their</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own</a:t>
            </a:r>
            <a:r>
              <a:rPr lang="pl-PL" sz="2000" dirty="0" smtClean="0">
                <a:latin typeface="Calibri" pitchFamily="34" charset="0"/>
                <a:ea typeface="Calibri" pitchFamily="34" charset="0"/>
                <a:cs typeface="Calibri" pitchFamily="34" charset="0"/>
              </a:rPr>
              <a:t> </a:t>
            </a:r>
            <a:r>
              <a:rPr lang="pl-PL" sz="2000" dirty="0" err="1" smtClean="0">
                <a:latin typeface="Calibri" pitchFamily="34" charset="0"/>
                <a:ea typeface="Calibri" pitchFamily="34" charset="0"/>
                <a:cs typeface="Calibri" pitchFamily="34" charset="0"/>
              </a:rPr>
              <a:t>applications</a:t>
            </a:r>
            <a:endParaRPr lang="pl-PL" dirty="0" smtClean="0">
              <a:latin typeface="Calibri" pitchFamily="34" charset="0"/>
              <a:ea typeface="Calibri" pitchFamily="34" charset="0"/>
              <a:cs typeface="Calibri" pitchFamily="34"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ytuł 1"/>
          <p:cNvSpPr>
            <a:spLocks noGrp="1"/>
          </p:cNvSpPr>
          <p:nvPr>
            <p:ph type="title"/>
          </p:nvPr>
        </p:nvSpPr>
        <p:spPr/>
        <p:txBody>
          <a:bodyPr/>
          <a:lstStyle/>
          <a:p>
            <a:r>
              <a:rPr lang="pl-PL" sz="3200" smtClean="0">
                <a:latin typeface="Calibri" pitchFamily="34" charset="0"/>
                <a:ea typeface="Calibri" pitchFamily="34" charset="0"/>
                <a:cs typeface="Calibri" pitchFamily="34" charset="0"/>
              </a:rPr>
              <a:t>Procedure-conclusions </a:t>
            </a:r>
          </a:p>
        </p:txBody>
      </p:sp>
      <p:sp>
        <p:nvSpPr>
          <p:cNvPr id="12291" name="Symbol zastępczy zawartości 2"/>
          <p:cNvSpPr>
            <a:spLocks noGrp="1"/>
          </p:cNvSpPr>
          <p:nvPr>
            <p:ph idx="1"/>
          </p:nvPr>
        </p:nvSpPr>
        <p:spPr>
          <a:xfrm>
            <a:off x="685800" y="958850"/>
            <a:ext cx="7772400" cy="5137150"/>
          </a:xfrm>
        </p:spPr>
        <p:txBody>
          <a:bodyPr/>
          <a:lstStyle/>
          <a:p>
            <a:pPr eaLnBrk="1" hangingPunct="1">
              <a:lnSpc>
                <a:spcPct val="80000"/>
              </a:lnSpc>
              <a:buFontTx/>
              <a:buNone/>
            </a:pPr>
            <a:endParaRPr lang="pl-PL" sz="2400" b="1" smtClean="0">
              <a:latin typeface="Calibri" pitchFamily="34" charset="0"/>
              <a:ea typeface="Calibri" pitchFamily="34" charset="0"/>
              <a:cs typeface="Calibri" pitchFamily="34" charset="0"/>
            </a:endParaRPr>
          </a:p>
          <a:p>
            <a:pPr eaLnBrk="1" hangingPunct="1">
              <a:lnSpc>
                <a:spcPct val="80000"/>
              </a:lnSpc>
              <a:buFontTx/>
              <a:buNone/>
            </a:pPr>
            <a:r>
              <a:rPr lang="pl-PL" sz="2400" b="1" smtClean="0">
                <a:latin typeface="Calibri" pitchFamily="34" charset="0"/>
                <a:ea typeface="Calibri" pitchFamily="34" charset="0"/>
                <a:cs typeface="Calibri" pitchFamily="34" charset="0"/>
              </a:rPr>
              <a:t>The way to succeed:</a:t>
            </a:r>
          </a:p>
          <a:p>
            <a:pPr eaLnBrk="1" hangingPunct="1">
              <a:lnSpc>
                <a:spcPct val="80000"/>
              </a:lnSpc>
              <a:buFontTx/>
              <a:buNone/>
            </a:pPr>
            <a:r>
              <a:rPr lang="nl-NL" sz="2400" b="1" smtClean="0">
                <a:latin typeface="Calibri" pitchFamily="34" charset="0"/>
                <a:ea typeface="Calibri" pitchFamily="34" charset="0"/>
                <a:cs typeface="Calibri" pitchFamily="34" charset="0"/>
              </a:rPr>
              <a:t> </a:t>
            </a:r>
            <a:endParaRPr lang="pl-PL" sz="2400" b="1" smtClean="0">
              <a:latin typeface="Calibri" pitchFamily="34" charset="0"/>
              <a:ea typeface="Calibri" pitchFamily="34" charset="0"/>
              <a:cs typeface="Calibri" pitchFamily="34" charset="0"/>
            </a:endParaRPr>
          </a:p>
          <a:p>
            <a:pPr eaLnBrk="1" hangingPunct="1">
              <a:lnSpc>
                <a:spcPct val="80000"/>
              </a:lnSpc>
            </a:pPr>
            <a:r>
              <a:rPr lang="pl-PL" sz="2400" smtClean="0">
                <a:latin typeface="Calibri" pitchFamily="34" charset="0"/>
                <a:ea typeface="Calibri" pitchFamily="34" charset="0"/>
                <a:cs typeface="Calibri" pitchFamily="34" charset="0"/>
              </a:rPr>
              <a:t>Fulfilling formal/procedural requirements (terms, legal basis etc.)</a:t>
            </a:r>
          </a:p>
          <a:p>
            <a:pPr eaLnBrk="1" hangingPunct="1">
              <a:lnSpc>
                <a:spcPct val="80000"/>
              </a:lnSpc>
            </a:pPr>
            <a:r>
              <a:rPr lang="en-US" sz="2400" smtClean="0">
                <a:latin typeface="Calibri" pitchFamily="34" charset="0"/>
                <a:ea typeface="Calibri" pitchFamily="34" charset="0"/>
                <a:cs typeface="Calibri" pitchFamily="34" charset="0"/>
              </a:rPr>
              <a:t>full identification of the essential procedural requirements/significant environmental aspects</a:t>
            </a:r>
            <a:endParaRPr lang="pl-PL" sz="2400" b="1" smtClean="0">
              <a:latin typeface="Calibri" pitchFamily="34" charset="0"/>
              <a:ea typeface="Calibri" pitchFamily="34" charset="0"/>
              <a:cs typeface="Calibri" pitchFamily="34" charset="0"/>
            </a:endParaRPr>
          </a:p>
          <a:p>
            <a:pPr eaLnBrk="1" hangingPunct="1">
              <a:lnSpc>
                <a:spcPct val="80000"/>
              </a:lnSpc>
            </a:pPr>
            <a:r>
              <a:rPr lang="en-US" sz="2400" smtClean="0">
                <a:latin typeface="Calibri" pitchFamily="34" charset="0"/>
                <a:ea typeface="Calibri" pitchFamily="34" charset="0"/>
                <a:cs typeface="Calibri" pitchFamily="34" charset="0"/>
              </a:rPr>
              <a:t>an adequate assessment of the effects on the components of the environment and on the environment as a whole </a:t>
            </a:r>
            <a:endParaRPr lang="pl-PL" sz="2400" b="1" smtClean="0">
              <a:latin typeface="Calibri" pitchFamily="34" charset="0"/>
              <a:ea typeface="Calibri" pitchFamily="34" charset="0"/>
              <a:cs typeface="Calibri" pitchFamily="34" charset="0"/>
            </a:endParaRPr>
          </a:p>
          <a:p>
            <a:pPr eaLnBrk="1" hangingPunct="1">
              <a:lnSpc>
                <a:spcPct val="80000"/>
              </a:lnSpc>
            </a:pPr>
            <a:r>
              <a:rPr lang="en-US" sz="2400" smtClean="0">
                <a:latin typeface="Calibri" pitchFamily="34" charset="0"/>
                <a:ea typeface="Calibri" pitchFamily="34" charset="0"/>
                <a:cs typeface="Calibri" pitchFamily="34" charset="0"/>
              </a:rPr>
              <a:t>the appropriate selection of BAT requirements</a:t>
            </a:r>
            <a:endParaRPr lang="pl-PL" sz="2400" b="1" smtClean="0">
              <a:latin typeface="Calibri" pitchFamily="34" charset="0"/>
              <a:ea typeface="Calibri" pitchFamily="34" charset="0"/>
              <a:cs typeface="Calibri" pitchFamily="34" charset="0"/>
            </a:endParaRPr>
          </a:p>
          <a:p>
            <a:pPr eaLnBrk="1" hangingPunct="1">
              <a:lnSpc>
                <a:spcPct val="80000"/>
              </a:lnSpc>
            </a:pPr>
            <a:r>
              <a:rPr lang="en-US" sz="2400" smtClean="0">
                <a:latin typeface="Calibri" pitchFamily="34" charset="0"/>
                <a:ea typeface="Calibri" pitchFamily="34" charset="0"/>
                <a:cs typeface="Calibri" pitchFamily="34" charset="0"/>
              </a:rPr>
              <a:t>competent and </a:t>
            </a:r>
            <a:r>
              <a:rPr lang="pl-PL" sz="2400" smtClean="0">
                <a:latin typeface="Calibri" pitchFamily="34" charset="0"/>
                <a:ea typeface="Calibri" pitchFamily="34" charset="0"/>
                <a:cs typeface="Calibri" pitchFamily="34" charset="0"/>
              </a:rPr>
              <a:t>complete</a:t>
            </a:r>
            <a:r>
              <a:rPr lang="en-US" sz="2400" smtClean="0">
                <a:latin typeface="Calibri" pitchFamily="34" charset="0"/>
                <a:ea typeface="Calibri" pitchFamily="34" charset="0"/>
                <a:cs typeface="Calibri" pitchFamily="34" charset="0"/>
              </a:rPr>
              <a:t> justification for the conditions of the permit</a:t>
            </a:r>
            <a:endParaRPr lang="pl-PL" sz="2400" smtClean="0">
              <a:latin typeface="Calibri" pitchFamily="34" charset="0"/>
              <a:ea typeface="Calibri" pitchFamily="34" charset="0"/>
              <a:cs typeface="Calibri" pitchFamily="34" charset="0"/>
            </a:endParaRPr>
          </a:p>
          <a:p>
            <a:pPr eaLnBrk="1" hangingPunct="1">
              <a:lnSpc>
                <a:spcPct val="80000"/>
              </a:lnSpc>
            </a:pPr>
            <a:endParaRPr lang="pl-PL" sz="2000" b="1" smtClean="0"/>
          </a:p>
          <a:p>
            <a:endParaRPr lang="pl-PL" smtClean="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ytuł 1"/>
          <p:cNvSpPr>
            <a:spLocks noGrp="1"/>
          </p:cNvSpPr>
          <p:nvPr>
            <p:ph type="title"/>
          </p:nvPr>
        </p:nvSpPr>
        <p:spPr/>
        <p:txBody>
          <a:bodyPr/>
          <a:lstStyle/>
          <a:p>
            <a:pPr eaLnBrk="1" hangingPunct="1"/>
            <a:r>
              <a:rPr lang="pl-PL" smtClean="0"/>
              <a:t>Limitation of installation</a:t>
            </a:r>
          </a:p>
        </p:txBody>
      </p:sp>
      <p:sp>
        <p:nvSpPr>
          <p:cNvPr id="13315" name="Symbol zastępczy zawartości 2"/>
          <p:cNvSpPr>
            <a:spLocks noGrp="1"/>
          </p:cNvSpPr>
          <p:nvPr>
            <p:ph idx="1"/>
          </p:nvPr>
        </p:nvSpPr>
        <p:spPr/>
        <p:txBody>
          <a:bodyPr/>
          <a:lstStyle/>
          <a:p>
            <a:pPr eaLnBrk="1" hangingPunct="1"/>
            <a:endParaRPr lang="pl-PL" smtClean="0"/>
          </a:p>
        </p:txBody>
      </p:sp>
      <p:grpSp>
        <p:nvGrpSpPr>
          <p:cNvPr id="2" name="Group 2"/>
          <p:cNvGrpSpPr>
            <a:grpSpLocks/>
          </p:cNvGrpSpPr>
          <p:nvPr/>
        </p:nvGrpSpPr>
        <p:grpSpPr bwMode="auto">
          <a:xfrm>
            <a:off x="7010400" y="3032125"/>
            <a:ext cx="1752600" cy="2301875"/>
            <a:chOff x="4416" y="1910"/>
            <a:chExt cx="1104" cy="1450"/>
          </a:xfrm>
        </p:grpSpPr>
        <p:grpSp>
          <p:nvGrpSpPr>
            <p:cNvPr id="3" name="Group 3"/>
            <p:cNvGrpSpPr>
              <a:grpSpLocks/>
            </p:cNvGrpSpPr>
            <p:nvPr/>
          </p:nvGrpSpPr>
          <p:grpSpPr bwMode="auto">
            <a:xfrm>
              <a:off x="4416" y="1910"/>
              <a:ext cx="1104" cy="1450"/>
              <a:chOff x="4416" y="1910"/>
              <a:chExt cx="1104" cy="1450"/>
            </a:xfrm>
          </p:grpSpPr>
          <p:sp>
            <p:nvSpPr>
              <p:cNvPr id="13370" name="Rectangle 4"/>
              <p:cNvSpPr>
                <a:spLocks noChangeArrowheads="1"/>
              </p:cNvSpPr>
              <p:nvPr/>
            </p:nvSpPr>
            <p:spPr bwMode="auto">
              <a:xfrm>
                <a:off x="4608" y="2688"/>
                <a:ext cx="720" cy="672"/>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71" name="Text Box 5"/>
              <p:cNvSpPr txBox="1">
                <a:spLocks noChangeArrowheads="1"/>
              </p:cNvSpPr>
              <p:nvPr/>
            </p:nvSpPr>
            <p:spPr bwMode="auto">
              <a:xfrm>
                <a:off x="4416" y="1910"/>
                <a:ext cx="1104" cy="446"/>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pl-PL" sz="2000" b="0">
                    <a:solidFill>
                      <a:schemeClr val="tx1"/>
                    </a:solidFill>
                  </a:rPr>
                  <a:t>Waste water treatment plant</a:t>
                </a:r>
              </a:p>
            </p:txBody>
          </p:sp>
        </p:grpSp>
        <p:sp>
          <p:nvSpPr>
            <p:cNvPr id="13366" name="Oval 6"/>
            <p:cNvSpPr>
              <a:spLocks noChangeArrowheads="1"/>
            </p:cNvSpPr>
            <p:nvPr/>
          </p:nvSpPr>
          <p:spPr bwMode="auto">
            <a:xfrm>
              <a:off x="4752" y="2832"/>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7" name="Oval 7"/>
            <p:cNvSpPr>
              <a:spLocks noChangeArrowheads="1"/>
            </p:cNvSpPr>
            <p:nvPr/>
          </p:nvSpPr>
          <p:spPr bwMode="auto">
            <a:xfrm>
              <a:off x="4752" y="3120"/>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8" name="Oval 8"/>
            <p:cNvSpPr>
              <a:spLocks noChangeArrowheads="1"/>
            </p:cNvSpPr>
            <p:nvPr/>
          </p:nvSpPr>
          <p:spPr bwMode="auto">
            <a:xfrm>
              <a:off x="5040" y="3120"/>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9" name="Oval 9"/>
            <p:cNvSpPr>
              <a:spLocks noChangeArrowheads="1"/>
            </p:cNvSpPr>
            <p:nvPr/>
          </p:nvSpPr>
          <p:spPr bwMode="auto">
            <a:xfrm>
              <a:off x="5040" y="2832"/>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grpSp>
      <p:grpSp>
        <p:nvGrpSpPr>
          <p:cNvPr id="4" name="Group 11"/>
          <p:cNvGrpSpPr>
            <a:grpSpLocks/>
          </p:cNvGrpSpPr>
          <p:nvPr/>
        </p:nvGrpSpPr>
        <p:grpSpPr bwMode="auto">
          <a:xfrm>
            <a:off x="1371600" y="2590800"/>
            <a:ext cx="3200400" cy="2819400"/>
            <a:chOff x="864" y="1632"/>
            <a:chExt cx="2016" cy="1776"/>
          </a:xfrm>
        </p:grpSpPr>
        <p:sp>
          <p:nvSpPr>
            <p:cNvPr id="13359" name="Rectangle 12"/>
            <p:cNvSpPr>
              <a:spLocks noChangeArrowheads="1"/>
            </p:cNvSpPr>
            <p:nvPr/>
          </p:nvSpPr>
          <p:spPr bwMode="auto">
            <a:xfrm>
              <a:off x="864" y="2352"/>
              <a:ext cx="1728"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0" name="Rectangle 13"/>
            <p:cNvSpPr>
              <a:spLocks noChangeArrowheads="1"/>
            </p:cNvSpPr>
            <p:nvPr/>
          </p:nvSpPr>
          <p:spPr bwMode="auto">
            <a:xfrm>
              <a:off x="912" y="1632"/>
              <a:ext cx="1248" cy="432"/>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1" name="Rectangle 14"/>
            <p:cNvSpPr>
              <a:spLocks noChangeArrowheads="1"/>
            </p:cNvSpPr>
            <p:nvPr/>
          </p:nvSpPr>
          <p:spPr bwMode="auto">
            <a:xfrm>
              <a:off x="912" y="3024"/>
              <a:ext cx="1488"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2" name="Text Box 15"/>
            <p:cNvSpPr txBox="1">
              <a:spLocks noChangeArrowheads="1"/>
            </p:cNvSpPr>
            <p:nvPr/>
          </p:nvSpPr>
          <p:spPr bwMode="auto">
            <a:xfrm>
              <a:off x="960" y="1728"/>
              <a:ext cx="1152"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Raw materials</a:t>
              </a:r>
            </a:p>
          </p:txBody>
        </p:sp>
        <p:sp>
          <p:nvSpPr>
            <p:cNvPr id="13363" name="Text Box 16"/>
            <p:cNvSpPr txBox="1">
              <a:spLocks noChangeArrowheads="1"/>
            </p:cNvSpPr>
            <p:nvPr/>
          </p:nvSpPr>
          <p:spPr bwMode="auto">
            <a:xfrm>
              <a:off x="864" y="2448"/>
              <a:ext cx="2016"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Tanning of raw skins</a:t>
              </a:r>
            </a:p>
          </p:txBody>
        </p:sp>
        <p:sp>
          <p:nvSpPr>
            <p:cNvPr id="13364" name="Text Box 17"/>
            <p:cNvSpPr txBox="1">
              <a:spLocks noChangeArrowheads="1"/>
            </p:cNvSpPr>
            <p:nvPr/>
          </p:nvSpPr>
          <p:spPr bwMode="auto">
            <a:xfrm>
              <a:off x="896" y="3086"/>
              <a:ext cx="1557"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Finishing of products</a:t>
              </a:r>
            </a:p>
          </p:txBody>
        </p:sp>
      </p:grpSp>
      <p:sp>
        <p:nvSpPr>
          <p:cNvPr id="19" name="Text Box 18"/>
          <p:cNvSpPr txBox="1">
            <a:spLocks noChangeArrowheads="1"/>
          </p:cNvSpPr>
          <p:nvPr/>
        </p:nvSpPr>
        <p:spPr bwMode="auto">
          <a:xfrm>
            <a:off x="2500298" y="1285860"/>
            <a:ext cx="2667000" cy="39687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dirty="0" err="1">
                <a:solidFill>
                  <a:schemeClr val="tx1"/>
                </a:solidFill>
              </a:rPr>
              <a:t>Fence</a:t>
            </a:r>
            <a:endParaRPr lang="pl-PL" sz="2000" b="0" dirty="0">
              <a:solidFill>
                <a:schemeClr val="tx1"/>
              </a:solidFill>
            </a:endParaRPr>
          </a:p>
        </p:txBody>
      </p:sp>
      <p:grpSp>
        <p:nvGrpSpPr>
          <p:cNvPr id="5" name="Group 19"/>
          <p:cNvGrpSpPr>
            <a:grpSpLocks/>
          </p:cNvGrpSpPr>
          <p:nvPr/>
        </p:nvGrpSpPr>
        <p:grpSpPr bwMode="auto">
          <a:xfrm>
            <a:off x="1143000" y="1676400"/>
            <a:ext cx="7391400" cy="4343400"/>
            <a:chOff x="720" y="1056"/>
            <a:chExt cx="4656" cy="2736"/>
          </a:xfrm>
        </p:grpSpPr>
        <p:sp>
          <p:nvSpPr>
            <p:cNvPr id="13332" name="Line 20"/>
            <p:cNvSpPr>
              <a:spLocks noChangeShapeType="1"/>
            </p:cNvSpPr>
            <p:nvPr/>
          </p:nvSpPr>
          <p:spPr bwMode="auto">
            <a:xfrm flipH="1">
              <a:off x="3408" y="3168"/>
              <a:ext cx="1200" cy="0"/>
            </a:xfrm>
            <a:prstGeom prst="line">
              <a:avLst/>
            </a:prstGeom>
            <a:noFill/>
            <a:ln w="12700">
              <a:solidFill>
                <a:schemeClr val="tx1"/>
              </a:solidFill>
              <a:round/>
              <a:headEnd type="none" w="sm" len="sm"/>
              <a:tailEnd type="none" w="sm" len="sm"/>
            </a:ln>
          </p:spPr>
          <p:txBody>
            <a:bodyPr/>
            <a:lstStyle/>
            <a:p>
              <a:endParaRPr lang="pl-PL"/>
            </a:p>
          </p:txBody>
        </p:sp>
        <p:sp>
          <p:nvSpPr>
            <p:cNvPr id="13333" name="Line 21"/>
            <p:cNvSpPr>
              <a:spLocks noChangeShapeType="1"/>
            </p:cNvSpPr>
            <p:nvPr/>
          </p:nvSpPr>
          <p:spPr bwMode="auto">
            <a:xfrm flipV="1">
              <a:off x="3408" y="1296"/>
              <a:ext cx="0" cy="1872"/>
            </a:xfrm>
            <a:prstGeom prst="line">
              <a:avLst/>
            </a:prstGeom>
            <a:noFill/>
            <a:ln w="12700">
              <a:solidFill>
                <a:schemeClr val="tx1"/>
              </a:solidFill>
              <a:round/>
              <a:headEnd type="none" w="sm" len="sm"/>
              <a:tailEnd type="none" w="sm" len="sm"/>
            </a:ln>
          </p:spPr>
          <p:txBody>
            <a:bodyPr/>
            <a:lstStyle/>
            <a:p>
              <a:endParaRPr lang="pl-PL"/>
            </a:p>
          </p:txBody>
        </p:sp>
        <p:sp>
          <p:nvSpPr>
            <p:cNvPr id="13334" name="Line 22"/>
            <p:cNvSpPr>
              <a:spLocks noChangeShapeType="1"/>
            </p:cNvSpPr>
            <p:nvPr/>
          </p:nvSpPr>
          <p:spPr bwMode="auto">
            <a:xfrm>
              <a:off x="3408" y="3312"/>
              <a:ext cx="1200" cy="0"/>
            </a:xfrm>
            <a:prstGeom prst="line">
              <a:avLst/>
            </a:prstGeom>
            <a:noFill/>
            <a:ln w="12700">
              <a:solidFill>
                <a:schemeClr val="tx1"/>
              </a:solidFill>
              <a:round/>
              <a:headEnd type="none" w="sm" len="sm"/>
              <a:tailEnd type="none" w="sm" len="sm"/>
            </a:ln>
          </p:spPr>
          <p:txBody>
            <a:bodyPr/>
            <a:lstStyle/>
            <a:p>
              <a:endParaRPr lang="pl-PL"/>
            </a:p>
          </p:txBody>
        </p:sp>
        <p:sp>
          <p:nvSpPr>
            <p:cNvPr id="13335" name="Line 23"/>
            <p:cNvSpPr>
              <a:spLocks noChangeShapeType="1"/>
            </p:cNvSpPr>
            <p:nvPr/>
          </p:nvSpPr>
          <p:spPr bwMode="auto">
            <a:xfrm flipH="1">
              <a:off x="2400" y="3312"/>
              <a:ext cx="1008" cy="96"/>
            </a:xfrm>
            <a:prstGeom prst="line">
              <a:avLst/>
            </a:prstGeom>
            <a:noFill/>
            <a:ln w="12700">
              <a:solidFill>
                <a:schemeClr val="tx1"/>
              </a:solidFill>
              <a:round/>
              <a:headEnd type="none" w="sm" len="sm"/>
              <a:tailEnd type="none" w="sm" len="sm"/>
            </a:ln>
          </p:spPr>
          <p:txBody>
            <a:bodyPr/>
            <a:lstStyle/>
            <a:p>
              <a:endParaRPr lang="pl-PL"/>
            </a:p>
          </p:txBody>
        </p:sp>
        <p:sp>
          <p:nvSpPr>
            <p:cNvPr id="13336" name="Line 24"/>
            <p:cNvSpPr>
              <a:spLocks noChangeShapeType="1"/>
            </p:cNvSpPr>
            <p:nvPr/>
          </p:nvSpPr>
          <p:spPr bwMode="auto">
            <a:xfrm flipH="1">
              <a:off x="720" y="1296"/>
              <a:ext cx="2688" cy="0"/>
            </a:xfrm>
            <a:prstGeom prst="line">
              <a:avLst/>
            </a:prstGeom>
            <a:noFill/>
            <a:ln w="12700">
              <a:solidFill>
                <a:schemeClr val="tx1"/>
              </a:solidFill>
              <a:round/>
              <a:headEnd type="none" w="sm" len="sm"/>
              <a:tailEnd type="none" w="sm" len="sm"/>
            </a:ln>
          </p:spPr>
          <p:txBody>
            <a:bodyPr/>
            <a:lstStyle/>
            <a:p>
              <a:endParaRPr lang="pl-PL"/>
            </a:p>
          </p:txBody>
        </p:sp>
        <p:sp>
          <p:nvSpPr>
            <p:cNvPr id="13337" name="Line 25"/>
            <p:cNvSpPr>
              <a:spLocks noChangeShapeType="1"/>
            </p:cNvSpPr>
            <p:nvPr/>
          </p:nvSpPr>
          <p:spPr bwMode="auto">
            <a:xfrm>
              <a:off x="720" y="1488"/>
              <a:ext cx="144" cy="0"/>
            </a:xfrm>
            <a:prstGeom prst="line">
              <a:avLst/>
            </a:prstGeom>
            <a:noFill/>
            <a:ln w="12700">
              <a:solidFill>
                <a:schemeClr val="tx1"/>
              </a:solidFill>
              <a:round/>
              <a:headEnd type="none" w="sm" len="sm"/>
              <a:tailEnd type="none" w="sm" len="sm"/>
            </a:ln>
          </p:spPr>
          <p:txBody>
            <a:bodyPr/>
            <a:lstStyle/>
            <a:p>
              <a:endParaRPr lang="pl-PL"/>
            </a:p>
          </p:txBody>
        </p:sp>
        <p:sp>
          <p:nvSpPr>
            <p:cNvPr id="13338" name="Line 26"/>
            <p:cNvSpPr>
              <a:spLocks noChangeShapeType="1"/>
            </p:cNvSpPr>
            <p:nvPr/>
          </p:nvSpPr>
          <p:spPr bwMode="auto">
            <a:xfrm>
              <a:off x="864" y="1488"/>
              <a:ext cx="48" cy="144"/>
            </a:xfrm>
            <a:prstGeom prst="line">
              <a:avLst/>
            </a:prstGeom>
            <a:noFill/>
            <a:ln w="12700">
              <a:solidFill>
                <a:schemeClr val="tx1"/>
              </a:solidFill>
              <a:round/>
              <a:headEnd type="none" w="sm" len="sm"/>
              <a:tailEnd type="none" w="sm" len="sm"/>
            </a:ln>
          </p:spPr>
          <p:txBody>
            <a:bodyPr/>
            <a:lstStyle/>
            <a:p>
              <a:endParaRPr lang="pl-PL"/>
            </a:p>
          </p:txBody>
        </p:sp>
        <p:sp>
          <p:nvSpPr>
            <p:cNvPr id="13339" name="Line 27"/>
            <p:cNvSpPr>
              <a:spLocks noChangeShapeType="1"/>
            </p:cNvSpPr>
            <p:nvPr/>
          </p:nvSpPr>
          <p:spPr bwMode="auto">
            <a:xfrm flipV="1">
              <a:off x="720" y="1056"/>
              <a:ext cx="0" cy="240"/>
            </a:xfrm>
            <a:prstGeom prst="line">
              <a:avLst/>
            </a:prstGeom>
            <a:noFill/>
            <a:ln w="38100">
              <a:solidFill>
                <a:srgbClr val="D7F20E"/>
              </a:solidFill>
              <a:round/>
              <a:headEnd type="none" w="sm" len="sm"/>
              <a:tailEnd type="none" w="sm" len="sm"/>
            </a:ln>
          </p:spPr>
          <p:txBody>
            <a:bodyPr/>
            <a:lstStyle/>
            <a:p>
              <a:endParaRPr lang="pl-PL"/>
            </a:p>
          </p:txBody>
        </p:sp>
        <p:sp>
          <p:nvSpPr>
            <p:cNvPr id="13340" name="Line 28"/>
            <p:cNvSpPr>
              <a:spLocks noChangeShapeType="1"/>
            </p:cNvSpPr>
            <p:nvPr/>
          </p:nvSpPr>
          <p:spPr bwMode="auto">
            <a:xfrm>
              <a:off x="720" y="1056"/>
              <a:ext cx="2880" cy="0"/>
            </a:xfrm>
            <a:prstGeom prst="line">
              <a:avLst/>
            </a:prstGeom>
            <a:noFill/>
            <a:ln w="38100">
              <a:solidFill>
                <a:srgbClr val="D7F20E"/>
              </a:solidFill>
              <a:round/>
              <a:headEnd type="none" w="sm" len="sm"/>
              <a:tailEnd type="none" w="sm" len="sm"/>
            </a:ln>
          </p:spPr>
          <p:txBody>
            <a:bodyPr/>
            <a:lstStyle/>
            <a:p>
              <a:endParaRPr lang="pl-PL"/>
            </a:p>
          </p:txBody>
        </p:sp>
        <p:sp>
          <p:nvSpPr>
            <p:cNvPr id="13341" name="Line 29"/>
            <p:cNvSpPr>
              <a:spLocks noChangeShapeType="1"/>
            </p:cNvSpPr>
            <p:nvPr/>
          </p:nvSpPr>
          <p:spPr bwMode="auto">
            <a:xfrm>
              <a:off x="3600" y="1056"/>
              <a:ext cx="0" cy="2016"/>
            </a:xfrm>
            <a:prstGeom prst="line">
              <a:avLst/>
            </a:prstGeom>
            <a:noFill/>
            <a:ln w="38100">
              <a:solidFill>
                <a:srgbClr val="D7F20E"/>
              </a:solidFill>
              <a:round/>
              <a:headEnd type="none" w="sm" len="sm"/>
              <a:tailEnd type="none" w="sm" len="sm"/>
            </a:ln>
          </p:spPr>
          <p:txBody>
            <a:bodyPr/>
            <a:lstStyle/>
            <a:p>
              <a:endParaRPr lang="pl-PL"/>
            </a:p>
          </p:txBody>
        </p:sp>
        <p:sp>
          <p:nvSpPr>
            <p:cNvPr id="13342" name="Line 30"/>
            <p:cNvSpPr>
              <a:spLocks noChangeShapeType="1"/>
            </p:cNvSpPr>
            <p:nvPr/>
          </p:nvSpPr>
          <p:spPr bwMode="auto">
            <a:xfrm>
              <a:off x="720" y="1488"/>
              <a:ext cx="0" cy="2016"/>
            </a:xfrm>
            <a:prstGeom prst="line">
              <a:avLst/>
            </a:prstGeom>
            <a:noFill/>
            <a:ln w="38100">
              <a:solidFill>
                <a:srgbClr val="D7F20E"/>
              </a:solidFill>
              <a:round/>
              <a:headEnd type="none" w="sm" len="sm"/>
              <a:tailEnd type="none" w="sm" len="sm"/>
            </a:ln>
          </p:spPr>
          <p:txBody>
            <a:bodyPr/>
            <a:lstStyle/>
            <a:p>
              <a:endParaRPr lang="pl-PL"/>
            </a:p>
          </p:txBody>
        </p:sp>
        <p:sp>
          <p:nvSpPr>
            <p:cNvPr id="13343" name="Line 31"/>
            <p:cNvSpPr>
              <a:spLocks noChangeShapeType="1"/>
            </p:cNvSpPr>
            <p:nvPr/>
          </p:nvSpPr>
          <p:spPr bwMode="auto">
            <a:xfrm>
              <a:off x="3600" y="3072"/>
              <a:ext cx="960" cy="0"/>
            </a:xfrm>
            <a:prstGeom prst="line">
              <a:avLst/>
            </a:prstGeom>
            <a:noFill/>
            <a:ln w="38100">
              <a:solidFill>
                <a:srgbClr val="D7F20E"/>
              </a:solidFill>
              <a:round/>
              <a:headEnd type="none" w="sm" len="sm"/>
              <a:tailEnd type="none" w="sm" len="sm"/>
            </a:ln>
          </p:spPr>
          <p:txBody>
            <a:bodyPr/>
            <a:lstStyle/>
            <a:p>
              <a:endParaRPr lang="pl-PL"/>
            </a:p>
          </p:txBody>
        </p:sp>
        <p:sp>
          <p:nvSpPr>
            <p:cNvPr id="13344" name="Line 32"/>
            <p:cNvSpPr>
              <a:spLocks noChangeShapeType="1"/>
            </p:cNvSpPr>
            <p:nvPr/>
          </p:nvSpPr>
          <p:spPr bwMode="auto">
            <a:xfrm flipV="1">
              <a:off x="4560" y="2640"/>
              <a:ext cx="0" cy="432"/>
            </a:xfrm>
            <a:prstGeom prst="line">
              <a:avLst/>
            </a:prstGeom>
            <a:noFill/>
            <a:ln w="38100">
              <a:solidFill>
                <a:srgbClr val="D7F20E"/>
              </a:solidFill>
              <a:round/>
              <a:headEnd type="none" w="sm" len="sm"/>
              <a:tailEnd type="none" w="sm" len="sm"/>
            </a:ln>
          </p:spPr>
          <p:txBody>
            <a:bodyPr/>
            <a:lstStyle/>
            <a:p>
              <a:endParaRPr lang="pl-PL"/>
            </a:p>
          </p:txBody>
        </p:sp>
        <p:sp>
          <p:nvSpPr>
            <p:cNvPr id="13345" name="Line 33"/>
            <p:cNvSpPr>
              <a:spLocks noChangeShapeType="1"/>
            </p:cNvSpPr>
            <p:nvPr/>
          </p:nvSpPr>
          <p:spPr bwMode="auto">
            <a:xfrm>
              <a:off x="4560" y="2640"/>
              <a:ext cx="816" cy="0"/>
            </a:xfrm>
            <a:prstGeom prst="line">
              <a:avLst/>
            </a:prstGeom>
            <a:noFill/>
            <a:ln w="38100">
              <a:solidFill>
                <a:srgbClr val="D7F20E"/>
              </a:solidFill>
              <a:round/>
              <a:headEnd type="none" w="sm" len="sm"/>
              <a:tailEnd type="none" w="sm" len="sm"/>
            </a:ln>
          </p:spPr>
          <p:txBody>
            <a:bodyPr/>
            <a:lstStyle/>
            <a:p>
              <a:endParaRPr lang="pl-PL"/>
            </a:p>
          </p:txBody>
        </p:sp>
        <p:sp>
          <p:nvSpPr>
            <p:cNvPr id="13346" name="Line 34"/>
            <p:cNvSpPr>
              <a:spLocks noChangeShapeType="1"/>
            </p:cNvSpPr>
            <p:nvPr/>
          </p:nvSpPr>
          <p:spPr bwMode="auto">
            <a:xfrm>
              <a:off x="5376" y="2640"/>
              <a:ext cx="0" cy="1152"/>
            </a:xfrm>
            <a:prstGeom prst="line">
              <a:avLst/>
            </a:prstGeom>
            <a:noFill/>
            <a:ln w="38100">
              <a:solidFill>
                <a:srgbClr val="D7F20E"/>
              </a:solidFill>
              <a:round/>
              <a:headEnd type="none" w="sm" len="sm"/>
              <a:tailEnd type="none" w="sm" len="sm"/>
            </a:ln>
          </p:spPr>
          <p:txBody>
            <a:bodyPr/>
            <a:lstStyle/>
            <a:p>
              <a:endParaRPr lang="pl-PL"/>
            </a:p>
          </p:txBody>
        </p:sp>
        <p:sp>
          <p:nvSpPr>
            <p:cNvPr id="13347" name="Line 35"/>
            <p:cNvSpPr>
              <a:spLocks noChangeShapeType="1"/>
            </p:cNvSpPr>
            <p:nvPr/>
          </p:nvSpPr>
          <p:spPr bwMode="auto">
            <a:xfrm>
              <a:off x="4992" y="3360"/>
              <a:ext cx="96" cy="432"/>
            </a:xfrm>
            <a:prstGeom prst="line">
              <a:avLst/>
            </a:prstGeom>
            <a:noFill/>
            <a:ln w="38100">
              <a:solidFill>
                <a:srgbClr val="FF9900"/>
              </a:solidFill>
              <a:round/>
              <a:headEnd type="none" w="sm" len="sm"/>
              <a:tailEnd type="none" w="sm" len="sm"/>
            </a:ln>
          </p:spPr>
          <p:txBody>
            <a:bodyPr/>
            <a:lstStyle/>
            <a:p>
              <a:endParaRPr lang="pl-PL"/>
            </a:p>
          </p:txBody>
        </p:sp>
        <p:sp>
          <p:nvSpPr>
            <p:cNvPr id="13348" name="Line 36"/>
            <p:cNvSpPr>
              <a:spLocks noChangeShapeType="1"/>
            </p:cNvSpPr>
            <p:nvPr/>
          </p:nvSpPr>
          <p:spPr bwMode="auto">
            <a:xfrm>
              <a:off x="960" y="2064"/>
              <a:ext cx="0" cy="288"/>
            </a:xfrm>
            <a:prstGeom prst="line">
              <a:avLst/>
            </a:prstGeom>
            <a:noFill/>
            <a:ln w="12700">
              <a:solidFill>
                <a:schemeClr val="tx1"/>
              </a:solidFill>
              <a:round/>
              <a:headEnd type="none" w="sm" len="sm"/>
              <a:tailEnd type="none" w="sm" len="sm"/>
            </a:ln>
          </p:spPr>
          <p:txBody>
            <a:bodyPr/>
            <a:lstStyle/>
            <a:p>
              <a:endParaRPr lang="pl-PL"/>
            </a:p>
          </p:txBody>
        </p:sp>
        <p:sp>
          <p:nvSpPr>
            <p:cNvPr id="13349" name="Line 37"/>
            <p:cNvSpPr>
              <a:spLocks noChangeShapeType="1"/>
            </p:cNvSpPr>
            <p:nvPr/>
          </p:nvSpPr>
          <p:spPr bwMode="auto">
            <a:xfrm>
              <a:off x="1104" y="2736"/>
              <a:ext cx="0" cy="288"/>
            </a:xfrm>
            <a:prstGeom prst="line">
              <a:avLst/>
            </a:prstGeom>
            <a:noFill/>
            <a:ln w="12700">
              <a:solidFill>
                <a:schemeClr val="tx1"/>
              </a:solidFill>
              <a:round/>
              <a:headEnd type="none" w="sm" len="sm"/>
              <a:tailEnd type="none" w="sm" len="sm"/>
            </a:ln>
          </p:spPr>
          <p:txBody>
            <a:bodyPr/>
            <a:lstStyle/>
            <a:p>
              <a:endParaRPr lang="pl-PL"/>
            </a:p>
          </p:txBody>
        </p:sp>
        <p:sp>
          <p:nvSpPr>
            <p:cNvPr id="13350" name="Line 38"/>
            <p:cNvSpPr>
              <a:spLocks noChangeShapeType="1"/>
            </p:cNvSpPr>
            <p:nvPr/>
          </p:nvSpPr>
          <p:spPr bwMode="auto">
            <a:xfrm>
              <a:off x="2160" y="1872"/>
              <a:ext cx="864" cy="240"/>
            </a:xfrm>
            <a:prstGeom prst="line">
              <a:avLst/>
            </a:prstGeom>
            <a:noFill/>
            <a:ln w="38100">
              <a:solidFill>
                <a:srgbClr val="FF9900"/>
              </a:solidFill>
              <a:round/>
              <a:headEnd type="none" w="sm" len="sm"/>
              <a:tailEnd type="none" w="sm" len="sm"/>
            </a:ln>
          </p:spPr>
          <p:txBody>
            <a:bodyPr/>
            <a:lstStyle/>
            <a:p>
              <a:endParaRPr lang="pl-PL"/>
            </a:p>
          </p:txBody>
        </p:sp>
        <p:sp>
          <p:nvSpPr>
            <p:cNvPr id="13351" name="Line 39"/>
            <p:cNvSpPr>
              <a:spLocks noChangeShapeType="1"/>
            </p:cNvSpPr>
            <p:nvPr/>
          </p:nvSpPr>
          <p:spPr bwMode="auto">
            <a:xfrm>
              <a:off x="3024" y="2112"/>
              <a:ext cx="336" cy="1104"/>
            </a:xfrm>
            <a:prstGeom prst="line">
              <a:avLst/>
            </a:prstGeom>
            <a:noFill/>
            <a:ln w="38100">
              <a:solidFill>
                <a:srgbClr val="FF9900"/>
              </a:solidFill>
              <a:round/>
              <a:headEnd type="none" w="sm" len="sm"/>
              <a:tailEnd type="none" w="sm" len="sm"/>
            </a:ln>
          </p:spPr>
          <p:txBody>
            <a:bodyPr/>
            <a:lstStyle/>
            <a:p>
              <a:endParaRPr lang="pl-PL"/>
            </a:p>
          </p:txBody>
        </p:sp>
        <p:sp>
          <p:nvSpPr>
            <p:cNvPr id="13352" name="Line 40"/>
            <p:cNvSpPr>
              <a:spLocks noChangeShapeType="1"/>
            </p:cNvSpPr>
            <p:nvPr/>
          </p:nvSpPr>
          <p:spPr bwMode="auto">
            <a:xfrm>
              <a:off x="3360" y="3216"/>
              <a:ext cx="1248" cy="0"/>
            </a:xfrm>
            <a:prstGeom prst="line">
              <a:avLst/>
            </a:prstGeom>
            <a:noFill/>
            <a:ln w="38100">
              <a:solidFill>
                <a:srgbClr val="FF9900"/>
              </a:solidFill>
              <a:round/>
              <a:headEnd type="none" w="sm" len="sm"/>
              <a:tailEnd type="none" w="sm" len="sm"/>
            </a:ln>
          </p:spPr>
          <p:txBody>
            <a:bodyPr/>
            <a:lstStyle/>
            <a:p>
              <a:endParaRPr lang="pl-PL"/>
            </a:p>
          </p:txBody>
        </p:sp>
        <p:sp>
          <p:nvSpPr>
            <p:cNvPr id="13353" name="Line 41"/>
            <p:cNvSpPr>
              <a:spLocks noChangeShapeType="1"/>
            </p:cNvSpPr>
            <p:nvPr/>
          </p:nvSpPr>
          <p:spPr bwMode="auto">
            <a:xfrm>
              <a:off x="2592" y="2592"/>
              <a:ext cx="576" cy="48"/>
            </a:xfrm>
            <a:prstGeom prst="line">
              <a:avLst/>
            </a:prstGeom>
            <a:noFill/>
            <a:ln w="38100">
              <a:solidFill>
                <a:srgbClr val="FF9900"/>
              </a:solidFill>
              <a:round/>
              <a:headEnd type="none" w="sm" len="sm"/>
              <a:tailEnd type="none" w="sm" len="sm"/>
            </a:ln>
          </p:spPr>
          <p:txBody>
            <a:bodyPr/>
            <a:lstStyle/>
            <a:p>
              <a:endParaRPr lang="pl-PL"/>
            </a:p>
          </p:txBody>
        </p:sp>
        <p:sp>
          <p:nvSpPr>
            <p:cNvPr id="13354" name="Line 42"/>
            <p:cNvSpPr>
              <a:spLocks noChangeShapeType="1"/>
            </p:cNvSpPr>
            <p:nvPr/>
          </p:nvSpPr>
          <p:spPr bwMode="auto">
            <a:xfrm>
              <a:off x="2400" y="3216"/>
              <a:ext cx="960" cy="0"/>
            </a:xfrm>
            <a:prstGeom prst="line">
              <a:avLst/>
            </a:prstGeom>
            <a:noFill/>
            <a:ln w="38100">
              <a:solidFill>
                <a:srgbClr val="FF9900"/>
              </a:solidFill>
              <a:round/>
              <a:headEnd type="none" w="sm" len="sm"/>
              <a:tailEnd type="none" w="sm" len="sm"/>
            </a:ln>
          </p:spPr>
          <p:txBody>
            <a:bodyPr/>
            <a:lstStyle/>
            <a:p>
              <a:endParaRPr lang="pl-PL"/>
            </a:p>
          </p:txBody>
        </p:sp>
        <p:sp>
          <p:nvSpPr>
            <p:cNvPr id="13355" name="Line 43"/>
            <p:cNvSpPr>
              <a:spLocks noChangeShapeType="1"/>
            </p:cNvSpPr>
            <p:nvPr/>
          </p:nvSpPr>
          <p:spPr bwMode="auto">
            <a:xfrm>
              <a:off x="1440" y="2208"/>
              <a:ext cx="1632" cy="0"/>
            </a:xfrm>
            <a:prstGeom prst="line">
              <a:avLst/>
            </a:prstGeom>
            <a:noFill/>
            <a:ln w="38100">
              <a:solidFill>
                <a:srgbClr val="FF9900"/>
              </a:solidFill>
              <a:round/>
              <a:headEnd type="none" w="sm" len="sm"/>
              <a:tailEnd type="none" w="sm" len="sm"/>
            </a:ln>
          </p:spPr>
          <p:txBody>
            <a:bodyPr/>
            <a:lstStyle/>
            <a:p>
              <a:endParaRPr lang="pl-PL"/>
            </a:p>
          </p:txBody>
        </p:sp>
        <p:sp>
          <p:nvSpPr>
            <p:cNvPr id="13356" name="Line 44"/>
            <p:cNvSpPr>
              <a:spLocks noChangeShapeType="1"/>
            </p:cNvSpPr>
            <p:nvPr/>
          </p:nvSpPr>
          <p:spPr bwMode="auto">
            <a:xfrm>
              <a:off x="1440" y="2880"/>
              <a:ext cx="1824" cy="0"/>
            </a:xfrm>
            <a:prstGeom prst="line">
              <a:avLst/>
            </a:prstGeom>
            <a:noFill/>
            <a:ln w="38100">
              <a:solidFill>
                <a:srgbClr val="FF9900"/>
              </a:solidFill>
              <a:round/>
              <a:headEnd type="none" w="sm" len="sm"/>
              <a:tailEnd type="none" w="sm" len="sm"/>
            </a:ln>
          </p:spPr>
          <p:txBody>
            <a:bodyPr/>
            <a:lstStyle/>
            <a:p>
              <a:endParaRPr lang="pl-PL"/>
            </a:p>
          </p:txBody>
        </p:sp>
        <p:sp>
          <p:nvSpPr>
            <p:cNvPr id="13357" name="Line 45"/>
            <p:cNvSpPr>
              <a:spLocks noChangeShapeType="1"/>
            </p:cNvSpPr>
            <p:nvPr/>
          </p:nvSpPr>
          <p:spPr bwMode="auto">
            <a:xfrm>
              <a:off x="720" y="3504"/>
              <a:ext cx="4032" cy="0"/>
            </a:xfrm>
            <a:prstGeom prst="line">
              <a:avLst/>
            </a:prstGeom>
            <a:noFill/>
            <a:ln w="38100">
              <a:solidFill>
                <a:srgbClr val="D7F20E"/>
              </a:solidFill>
              <a:round/>
              <a:headEnd type="none" w="sm" len="sm"/>
              <a:tailEnd type="none" w="sm" len="sm"/>
            </a:ln>
          </p:spPr>
          <p:txBody>
            <a:bodyPr/>
            <a:lstStyle/>
            <a:p>
              <a:endParaRPr lang="pl-PL"/>
            </a:p>
          </p:txBody>
        </p:sp>
        <p:sp>
          <p:nvSpPr>
            <p:cNvPr id="13358" name="Line 46"/>
            <p:cNvSpPr>
              <a:spLocks noChangeShapeType="1"/>
            </p:cNvSpPr>
            <p:nvPr/>
          </p:nvSpPr>
          <p:spPr bwMode="auto">
            <a:xfrm flipV="1">
              <a:off x="4752" y="3504"/>
              <a:ext cx="0" cy="288"/>
            </a:xfrm>
            <a:prstGeom prst="line">
              <a:avLst/>
            </a:prstGeom>
            <a:noFill/>
            <a:ln w="38100">
              <a:solidFill>
                <a:srgbClr val="D7F20E"/>
              </a:solidFill>
              <a:round/>
              <a:headEnd type="none" w="sm" len="sm"/>
              <a:tailEnd type="none" w="sm" len="sm"/>
            </a:ln>
          </p:spPr>
          <p:txBody>
            <a:bodyPr/>
            <a:lstStyle/>
            <a:p>
              <a:endParaRPr lang="pl-PL"/>
            </a:p>
          </p:txBody>
        </p:sp>
      </p:grpSp>
      <p:grpSp>
        <p:nvGrpSpPr>
          <p:cNvPr id="6" name="Group 50"/>
          <p:cNvGrpSpPr>
            <a:grpSpLocks/>
          </p:cNvGrpSpPr>
          <p:nvPr/>
        </p:nvGrpSpPr>
        <p:grpSpPr bwMode="auto">
          <a:xfrm>
            <a:off x="1066800" y="1600200"/>
            <a:ext cx="7543800" cy="4419600"/>
            <a:chOff x="672" y="1008"/>
            <a:chExt cx="4752" cy="2784"/>
          </a:xfrm>
        </p:grpSpPr>
        <p:sp>
          <p:nvSpPr>
            <p:cNvPr id="13322" name="Line 51"/>
            <p:cNvSpPr>
              <a:spLocks noChangeShapeType="1"/>
            </p:cNvSpPr>
            <p:nvPr/>
          </p:nvSpPr>
          <p:spPr bwMode="auto">
            <a:xfrm>
              <a:off x="672" y="3552"/>
              <a:ext cx="4032" cy="0"/>
            </a:xfrm>
            <a:prstGeom prst="line">
              <a:avLst/>
            </a:prstGeom>
            <a:noFill/>
            <a:ln w="38100">
              <a:solidFill>
                <a:srgbClr val="FF3300"/>
              </a:solidFill>
              <a:round/>
              <a:headEnd type="none" w="sm" len="sm"/>
              <a:tailEnd type="none" w="sm" len="sm"/>
            </a:ln>
          </p:spPr>
          <p:txBody>
            <a:bodyPr/>
            <a:lstStyle/>
            <a:p>
              <a:endParaRPr lang="pl-PL"/>
            </a:p>
          </p:txBody>
        </p:sp>
        <p:sp>
          <p:nvSpPr>
            <p:cNvPr id="13323" name="Line 52"/>
            <p:cNvSpPr>
              <a:spLocks noChangeShapeType="1"/>
            </p:cNvSpPr>
            <p:nvPr/>
          </p:nvSpPr>
          <p:spPr bwMode="auto">
            <a:xfrm>
              <a:off x="4704" y="3552"/>
              <a:ext cx="0" cy="240"/>
            </a:xfrm>
            <a:prstGeom prst="line">
              <a:avLst/>
            </a:prstGeom>
            <a:noFill/>
            <a:ln w="38100">
              <a:solidFill>
                <a:srgbClr val="FF3300"/>
              </a:solidFill>
              <a:round/>
              <a:headEnd type="none" w="sm" len="sm"/>
              <a:tailEnd type="none" w="sm" len="sm"/>
            </a:ln>
          </p:spPr>
          <p:txBody>
            <a:bodyPr/>
            <a:lstStyle/>
            <a:p>
              <a:endParaRPr lang="pl-PL"/>
            </a:p>
          </p:txBody>
        </p:sp>
        <p:sp>
          <p:nvSpPr>
            <p:cNvPr id="13324" name="Line 53"/>
            <p:cNvSpPr>
              <a:spLocks noChangeShapeType="1"/>
            </p:cNvSpPr>
            <p:nvPr/>
          </p:nvSpPr>
          <p:spPr bwMode="auto">
            <a:xfrm>
              <a:off x="4704" y="3792"/>
              <a:ext cx="720" cy="0"/>
            </a:xfrm>
            <a:prstGeom prst="line">
              <a:avLst/>
            </a:prstGeom>
            <a:noFill/>
            <a:ln w="38100">
              <a:solidFill>
                <a:srgbClr val="FF3300"/>
              </a:solidFill>
              <a:round/>
              <a:headEnd type="none" w="sm" len="sm"/>
              <a:tailEnd type="none" w="sm" len="sm"/>
            </a:ln>
          </p:spPr>
          <p:txBody>
            <a:bodyPr/>
            <a:lstStyle/>
            <a:p>
              <a:endParaRPr lang="pl-PL"/>
            </a:p>
          </p:txBody>
        </p:sp>
        <p:sp>
          <p:nvSpPr>
            <p:cNvPr id="13325" name="Line 54"/>
            <p:cNvSpPr>
              <a:spLocks noChangeShapeType="1"/>
            </p:cNvSpPr>
            <p:nvPr/>
          </p:nvSpPr>
          <p:spPr bwMode="auto">
            <a:xfrm flipV="1">
              <a:off x="5424" y="2592"/>
              <a:ext cx="0" cy="1200"/>
            </a:xfrm>
            <a:prstGeom prst="line">
              <a:avLst/>
            </a:prstGeom>
            <a:noFill/>
            <a:ln w="38100">
              <a:solidFill>
                <a:srgbClr val="FF3300"/>
              </a:solidFill>
              <a:round/>
              <a:headEnd type="none" w="sm" len="sm"/>
              <a:tailEnd type="none" w="sm" len="sm"/>
            </a:ln>
          </p:spPr>
          <p:txBody>
            <a:bodyPr/>
            <a:lstStyle/>
            <a:p>
              <a:endParaRPr lang="pl-PL"/>
            </a:p>
          </p:txBody>
        </p:sp>
        <p:sp>
          <p:nvSpPr>
            <p:cNvPr id="13326" name="Line 55"/>
            <p:cNvSpPr>
              <a:spLocks noChangeShapeType="1"/>
            </p:cNvSpPr>
            <p:nvPr/>
          </p:nvSpPr>
          <p:spPr bwMode="auto">
            <a:xfrm flipH="1">
              <a:off x="4512" y="2592"/>
              <a:ext cx="912" cy="0"/>
            </a:xfrm>
            <a:prstGeom prst="line">
              <a:avLst/>
            </a:prstGeom>
            <a:noFill/>
            <a:ln w="38100">
              <a:solidFill>
                <a:srgbClr val="FF3300"/>
              </a:solidFill>
              <a:round/>
              <a:headEnd type="none" w="sm" len="sm"/>
              <a:tailEnd type="none" w="sm" len="sm"/>
            </a:ln>
          </p:spPr>
          <p:txBody>
            <a:bodyPr/>
            <a:lstStyle/>
            <a:p>
              <a:endParaRPr lang="pl-PL"/>
            </a:p>
          </p:txBody>
        </p:sp>
        <p:sp>
          <p:nvSpPr>
            <p:cNvPr id="13327" name="Line 56"/>
            <p:cNvSpPr>
              <a:spLocks noChangeShapeType="1"/>
            </p:cNvSpPr>
            <p:nvPr/>
          </p:nvSpPr>
          <p:spPr bwMode="auto">
            <a:xfrm>
              <a:off x="4512" y="2592"/>
              <a:ext cx="0" cy="432"/>
            </a:xfrm>
            <a:prstGeom prst="line">
              <a:avLst/>
            </a:prstGeom>
            <a:noFill/>
            <a:ln w="38100">
              <a:solidFill>
                <a:srgbClr val="FF3300"/>
              </a:solidFill>
              <a:round/>
              <a:headEnd type="none" w="sm" len="sm"/>
              <a:tailEnd type="none" w="sm" len="sm"/>
            </a:ln>
          </p:spPr>
          <p:txBody>
            <a:bodyPr/>
            <a:lstStyle/>
            <a:p>
              <a:endParaRPr lang="pl-PL"/>
            </a:p>
          </p:txBody>
        </p:sp>
        <p:sp>
          <p:nvSpPr>
            <p:cNvPr id="13328" name="Line 57"/>
            <p:cNvSpPr>
              <a:spLocks noChangeShapeType="1"/>
            </p:cNvSpPr>
            <p:nvPr/>
          </p:nvSpPr>
          <p:spPr bwMode="auto">
            <a:xfrm flipH="1">
              <a:off x="3648" y="3024"/>
              <a:ext cx="864" cy="0"/>
            </a:xfrm>
            <a:prstGeom prst="line">
              <a:avLst/>
            </a:prstGeom>
            <a:noFill/>
            <a:ln w="38100">
              <a:solidFill>
                <a:srgbClr val="FF3300"/>
              </a:solidFill>
              <a:round/>
              <a:headEnd type="none" w="sm" len="sm"/>
              <a:tailEnd type="none" w="sm" len="sm"/>
            </a:ln>
          </p:spPr>
          <p:txBody>
            <a:bodyPr/>
            <a:lstStyle/>
            <a:p>
              <a:endParaRPr lang="pl-PL"/>
            </a:p>
          </p:txBody>
        </p:sp>
        <p:sp>
          <p:nvSpPr>
            <p:cNvPr id="13329" name="Line 58"/>
            <p:cNvSpPr>
              <a:spLocks noChangeShapeType="1"/>
            </p:cNvSpPr>
            <p:nvPr/>
          </p:nvSpPr>
          <p:spPr bwMode="auto">
            <a:xfrm flipV="1">
              <a:off x="3648" y="1008"/>
              <a:ext cx="0" cy="2016"/>
            </a:xfrm>
            <a:prstGeom prst="line">
              <a:avLst/>
            </a:prstGeom>
            <a:noFill/>
            <a:ln w="38100">
              <a:solidFill>
                <a:srgbClr val="FF3300"/>
              </a:solidFill>
              <a:round/>
              <a:headEnd type="none" w="sm" len="sm"/>
              <a:tailEnd type="none" w="sm" len="sm"/>
            </a:ln>
          </p:spPr>
          <p:txBody>
            <a:bodyPr/>
            <a:lstStyle/>
            <a:p>
              <a:endParaRPr lang="pl-PL"/>
            </a:p>
          </p:txBody>
        </p:sp>
        <p:sp>
          <p:nvSpPr>
            <p:cNvPr id="13330" name="Line 59"/>
            <p:cNvSpPr>
              <a:spLocks noChangeShapeType="1"/>
            </p:cNvSpPr>
            <p:nvPr/>
          </p:nvSpPr>
          <p:spPr bwMode="auto">
            <a:xfrm flipH="1">
              <a:off x="672" y="1008"/>
              <a:ext cx="2976" cy="0"/>
            </a:xfrm>
            <a:prstGeom prst="line">
              <a:avLst/>
            </a:prstGeom>
            <a:noFill/>
            <a:ln w="38100">
              <a:solidFill>
                <a:srgbClr val="FF3300"/>
              </a:solidFill>
              <a:round/>
              <a:headEnd type="none" w="sm" len="sm"/>
              <a:tailEnd type="none" w="sm" len="sm"/>
            </a:ln>
          </p:spPr>
          <p:txBody>
            <a:bodyPr/>
            <a:lstStyle/>
            <a:p>
              <a:endParaRPr lang="pl-PL"/>
            </a:p>
          </p:txBody>
        </p:sp>
        <p:sp>
          <p:nvSpPr>
            <p:cNvPr id="13331" name="Line 60"/>
            <p:cNvSpPr>
              <a:spLocks noChangeShapeType="1"/>
            </p:cNvSpPr>
            <p:nvPr/>
          </p:nvSpPr>
          <p:spPr bwMode="auto">
            <a:xfrm>
              <a:off x="672" y="1008"/>
              <a:ext cx="0" cy="2544"/>
            </a:xfrm>
            <a:prstGeom prst="line">
              <a:avLst/>
            </a:prstGeom>
            <a:noFill/>
            <a:ln w="38100">
              <a:solidFill>
                <a:srgbClr val="FF3300"/>
              </a:solidFill>
              <a:round/>
              <a:headEnd type="none" w="sm" len="sm"/>
              <a:tailEnd type="none" w="sm" len="sm"/>
            </a:ln>
          </p:spPr>
          <p:txBody>
            <a:bodyPr/>
            <a:lstStyle/>
            <a:p>
              <a:endParaRPr lang="pl-PL"/>
            </a:p>
          </p:txBody>
        </p:sp>
      </p:grpSp>
      <p:sp>
        <p:nvSpPr>
          <p:cNvPr id="13321" name="pole tekstowe 58"/>
          <p:cNvSpPr txBox="1">
            <a:spLocks noChangeArrowheads="1"/>
          </p:cNvSpPr>
          <p:nvPr/>
        </p:nvSpPr>
        <p:spPr bwMode="auto">
          <a:xfrm>
            <a:off x="925513" y="936625"/>
            <a:ext cx="2674937" cy="369888"/>
          </a:xfrm>
          <a:prstGeom prst="rect">
            <a:avLst/>
          </a:prstGeom>
          <a:noFill/>
          <a:ln w="9525">
            <a:noFill/>
            <a:miter lim="800000"/>
            <a:headEnd/>
            <a:tailEnd/>
          </a:ln>
        </p:spPr>
        <p:txBody>
          <a:bodyPr>
            <a:spAutoFit/>
          </a:bodyPr>
          <a:lstStyle/>
          <a:p>
            <a:r>
              <a:rPr lang="pl-PL" sz="1800"/>
              <a:t>Example 1 - Tannery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ytuł 1"/>
          <p:cNvSpPr>
            <a:spLocks noGrp="1"/>
          </p:cNvSpPr>
          <p:nvPr>
            <p:ph type="title"/>
          </p:nvPr>
        </p:nvSpPr>
        <p:spPr>
          <a:xfrm>
            <a:off x="582613" y="184150"/>
            <a:ext cx="7772400" cy="409575"/>
          </a:xfrm>
        </p:spPr>
        <p:txBody>
          <a:bodyPr>
            <a:normAutofit fontScale="90000"/>
          </a:bodyPr>
          <a:lstStyle/>
          <a:p>
            <a:pPr eaLnBrk="1" hangingPunct="1"/>
            <a:r>
              <a:rPr lang="pl-PL" smtClean="0"/>
              <a:t>Limitation of installation</a:t>
            </a:r>
          </a:p>
        </p:txBody>
      </p:sp>
      <p:sp>
        <p:nvSpPr>
          <p:cNvPr id="14339" name="Rectangle 3"/>
          <p:cNvSpPr>
            <a:spLocks noChangeArrowheads="1"/>
          </p:cNvSpPr>
          <p:nvPr/>
        </p:nvSpPr>
        <p:spPr bwMode="auto">
          <a:xfrm>
            <a:off x="4419600" y="3886200"/>
            <a:ext cx="4343400" cy="9906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4340" name="Text Box 4"/>
          <p:cNvSpPr txBox="1">
            <a:spLocks noChangeArrowheads="1"/>
          </p:cNvSpPr>
          <p:nvPr/>
        </p:nvSpPr>
        <p:spPr bwMode="auto">
          <a:xfrm>
            <a:off x="4495800" y="3886200"/>
            <a:ext cx="4114800" cy="101600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Arable land, 60% of yields are used in pigs rearing. Manure is spread over there</a:t>
            </a:r>
          </a:p>
        </p:txBody>
      </p:sp>
      <p:sp>
        <p:nvSpPr>
          <p:cNvPr id="14341" name="Rectangle 5"/>
          <p:cNvSpPr>
            <a:spLocks noChangeArrowheads="1"/>
          </p:cNvSpPr>
          <p:nvPr/>
        </p:nvSpPr>
        <p:spPr bwMode="auto">
          <a:xfrm>
            <a:off x="990600" y="3886200"/>
            <a:ext cx="3276600" cy="9906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4342" name="Rectangle 6"/>
          <p:cNvSpPr>
            <a:spLocks noChangeArrowheads="1"/>
          </p:cNvSpPr>
          <p:nvPr/>
        </p:nvSpPr>
        <p:spPr bwMode="auto">
          <a:xfrm>
            <a:off x="4419600" y="4953000"/>
            <a:ext cx="4343400" cy="9906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4343" name="Text Box 7"/>
          <p:cNvSpPr txBox="1">
            <a:spLocks noChangeArrowheads="1"/>
          </p:cNvSpPr>
          <p:nvPr/>
        </p:nvSpPr>
        <p:spPr bwMode="auto">
          <a:xfrm>
            <a:off x="1066800" y="3886200"/>
            <a:ext cx="3124200" cy="70802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Fields, manure is spread over there</a:t>
            </a:r>
          </a:p>
        </p:txBody>
      </p:sp>
      <p:sp>
        <p:nvSpPr>
          <p:cNvPr id="14344" name="Text Box 8"/>
          <p:cNvSpPr txBox="1">
            <a:spLocks noChangeArrowheads="1"/>
          </p:cNvSpPr>
          <p:nvPr/>
        </p:nvSpPr>
        <p:spPr bwMode="auto">
          <a:xfrm>
            <a:off x="4419600" y="4953000"/>
            <a:ext cx="4343400" cy="70802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Land for free rearing of pigs. Manure is not spread there.</a:t>
            </a:r>
          </a:p>
        </p:txBody>
      </p:sp>
      <p:sp>
        <p:nvSpPr>
          <p:cNvPr id="14345" name="Rectangle 9"/>
          <p:cNvSpPr>
            <a:spLocks noChangeArrowheads="1"/>
          </p:cNvSpPr>
          <p:nvPr/>
        </p:nvSpPr>
        <p:spPr bwMode="auto">
          <a:xfrm>
            <a:off x="990600" y="4953000"/>
            <a:ext cx="3276600" cy="990600"/>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4346" name="Text Box 10"/>
          <p:cNvSpPr txBox="1">
            <a:spLocks noChangeArrowheads="1"/>
          </p:cNvSpPr>
          <p:nvPr/>
        </p:nvSpPr>
        <p:spPr bwMode="auto">
          <a:xfrm>
            <a:off x="1016000" y="4953000"/>
            <a:ext cx="3175000" cy="101600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Building for pigs before they are sent to a slaughterhouse – 5 km away</a:t>
            </a:r>
          </a:p>
        </p:txBody>
      </p:sp>
      <p:grpSp>
        <p:nvGrpSpPr>
          <p:cNvPr id="2" name="Group 11"/>
          <p:cNvGrpSpPr>
            <a:grpSpLocks/>
          </p:cNvGrpSpPr>
          <p:nvPr/>
        </p:nvGrpSpPr>
        <p:grpSpPr bwMode="auto">
          <a:xfrm>
            <a:off x="1725613" y="1166813"/>
            <a:ext cx="6886575" cy="2457450"/>
            <a:chOff x="1101" y="720"/>
            <a:chExt cx="4338" cy="1548"/>
          </a:xfrm>
        </p:grpSpPr>
        <p:sp>
          <p:nvSpPr>
            <p:cNvPr id="14363" name="Rectangle 13"/>
            <p:cNvSpPr>
              <a:spLocks noChangeArrowheads="1"/>
            </p:cNvSpPr>
            <p:nvPr/>
          </p:nvSpPr>
          <p:spPr bwMode="auto">
            <a:xfrm>
              <a:off x="2880" y="1680"/>
              <a:ext cx="768" cy="432"/>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4364" name="Rectangle 15"/>
            <p:cNvSpPr>
              <a:spLocks noChangeArrowheads="1"/>
            </p:cNvSpPr>
            <p:nvPr/>
          </p:nvSpPr>
          <p:spPr bwMode="auto">
            <a:xfrm>
              <a:off x="1296" y="1056"/>
              <a:ext cx="912" cy="384"/>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4365" name="Rectangle 16"/>
            <p:cNvSpPr>
              <a:spLocks noChangeArrowheads="1"/>
            </p:cNvSpPr>
            <p:nvPr/>
          </p:nvSpPr>
          <p:spPr bwMode="auto">
            <a:xfrm>
              <a:off x="3312" y="720"/>
              <a:ext cx="1728" cy="672"/>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4366" name="Rectangle 17"/>
            <p:cNvSpPr>
              <a:spLocks noChangeArrowheads="1"/>
            </p:cNvSpPr>
            <p:nvPr/>
          </p:nvSpPr>
          <p:spPr bwMode="auto">
            <a:xfrm>
              <a:off x="4224" y="1536"/>
              <a:ext cx="960" cy="288"/>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4367" name="Rectangle 18"/>
            <p:cNvSpPr>
              <a:spLocks noChangeArrowheads="1"/>
            </p:cNvSpPr>
            <p:nvPr/>
          </p:nvSpPr>
          <p:spPr bwMode="auto">
            <a:xfrm>
              <a:off x="4224" y="1968"/>
              <a:ext cx="960" cy="288"/>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4368" name="Text Box 19"/>
            <p:cNvSpPr txBox="1">
              <a:spLocks noChangeArrowheads="1"/>
            </p:cNvSpPr>
            <p:nvPr/>
          </p:nvSpPr>
          <p:spPr bwMode="auto">
            <a:xfrm>
              <a:off x="1296" y="1152"/>
              <a:ext cx="912"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Office Bld.</a:t>
              </a:r>
            </a:p>
          </p:txBody>
        </p:sp>
        <p:sp>
          <p:nvSpPr>
            <p:cNvPr id="14369" name="Oval 20"/>
            <p:cNvSpPr>
              <a:spLocks noChangeArrowheads="1"/>
            </p:cNvSpPr>
            <p:nvPr/>
          </p:nvSpPr>
          <p:spPr bwMode="auto">
            <a:xfrm>
              <a:off x="1104" y="1680"/>
              <a:ext cx="624" cy="432"/>
            </a:xfrm>
            <a:prstGeom prst="ellipse">
              <a:avLst/>
            </a:prstGeom>
            <a:solidFill>
              <a:srgbClr val="FF3300"/>
            </a:solidFill>
            <a:ln w="12700">
              <a:solidFill>
                <a:schemeClr val="tx1"/>
              </a:solidFill>
              <a:round/>
              <a:headEnd type="none" w="sm" len="sm"/>
              <a:tailEnd type="none" w="sm" len="sm"/>
            </a:ln>
          </p:spPr>
          <p:txBody>
            <a:bodyPr wrap="none" anchor="ctr"/>
            <a:lstStyle/>
            <a:p>
              <a:endParaRPr lang="pl-PL"/>
            </a:p>
          </p:txBody>
        </p:sp>
        <p:sp>
          <p:nvSpPr>
            <p:cNvPr id="14370" name="Text Box 21"/>
            <p:cNvSpPr txBox="1">
              <a:spLocks noChangeArrowheads="1"/>
            </p:cNvSpPr>
            <p:nvPr/>
          </p:nvSpPr>
          <p:spPr bwMode="auto">
            <a:xfrm>
              <a:off x="1101" y="1680"/>
              <a:ext cx="663"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Granary</a:t>
              </a:r>
            </a:p>
          </p:txBody>
        </p:sp>
        <p:sp>
          <p:nvSpPr>
            <p:cNvPr id="14371" name="Text Box 22"/>
            <p:cNvSpPr txBox="1">
              <a:spLocks noChangeArrowheads="1"/>
            </p:cNvSpPr>
            <p:nvPr/>
          </p:nvSpPr>
          <p:spPr bwMode="auto">
            <a:xfrm>
              <a:off x="3360" y="768"/>
              <a:ext cx="1776" cy="368"/>
            </a:xfrm>
            <a:prstGeom prst="rect">
              <a:avLst/>
            </a:prstGeom>
            <a:noFill/>
            <a:ln w="12700">
              <a:noFill/>
              <a:miter lim="800000"/>
              <a:headEnd type="none" w="sm" len="sm"/>
              <a:tailEnd type="none" w="sm" len="sm"/>
            </a:ln>
          </p:spPr>
          <p:txBody>
            <a:bodyPr>
              <a:spAutoFit/>
            </a:bodyPr>
            <a:lstStyle/>
            <a:p>
              <a:pPr eaLnBrk="0" hangingPunct="0">
                <a:lnSpc>
                  <a:spcPct val="80000"/>
                </a:lnSpc>
                <a:spcBef>
                  <a:spcPct val="50000"/>
                </a:spcBef>
              </a:pPr>
              <a:r>
                <a:rPr lang="pl-PL" sz="2000" b="0">
                  <a:solidFill>
                    <a:schemeClr val="tx1"/>
                  </a:solidFill>
                </a:rPr>
                <a:t>Storages of feed and technical equipments</a:t>
              </a:r>
            </a:p>
          </p:txBody>
        </p:sp>
        <p:sp>
          <p:nvSpPr>
            <p:cNvPr id="14372" name="Text Box 23"/>
            <p:cNvSpPr txBox="1">
              <a:spLocks noChangeArrowheads="1"/>
            </p:cNvSpPr>
            <p:nvPr/>
          </p:nvSpPr>
          <p:spPr bwMode="auto">
            <a:xfrm>
              <a:off x="4272" y="1584"/>
              <a:ext cx="864"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Biofilter</a:t>
              </a:r>
            </a:p>
          </p:txBody>
        </p:sp>
        <p:sp>
          <p:nvSpPr>
            <p:cNvPr id="14373" name="Text Box 24"/>
            <p:cNvSpPr txBox="1">
              <a:spLocks noChangeArrowheads="1"/>
            </p:cNvSpPr>
            <p:nvPr/>
          </p:nvSpPr>
          <p:spPr bwMode="auto">
            <a:xfrm>
              <a:off x="4176" y="2016"/>
              <a:ext cx="1263"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Manure storage</a:t>
              </a:r>
            </a:p>
          </p:txBody>
        </p:sp>
        <p:sp>
          <p:nvSpPr>
            <p:cNvPr id="14374" name="Line 25"/>
            <p:cNvSpPr>
              <a:spLocks noChangeShapeType="1"/>
            </p:cNvSpPr>
            <p:nvPr/>
          </p:nvSpPr>
          <p:spPr bwMode="auto">
            <a:xfrm>
              <a:off x="3648" y="1776"/>
              <a:ext cx="528" cy="0"/>
            </a:xfrm>
            <a:prstGeom prst="line">
              <a:avLst/>
            </a:prstGeom>
            <a:noFill/>
            <a:ln w="28575">
              <a:solidFill>
                <a:schemeClr val="tx1"/>
              </a:solidFill>
              <a:round/>
              <a:headEnd type="none" w="sm" len="sm"/>
              <a:tailEnd type="triangle" w="med" len="med"/>
            </a:ln>
          </p:spPr>
          <p:txBody>
            <a:bodyPr/>
            <a:lstStyle/>
            <a:p>
              <a:endParaRPr lang="pl-PL"/>
            </a:p>
          </p:txBody>
        </p:sp>
        <p:sp>
          <p:nvSpPr>
            <p:cNvPr id="14375" name="Line 26"/>
            <p:cNvSpPr>
              <a:spLocks noChangeShapeType="1"/>
            </p:cNvSpPr>
            <p:nvPr/>
          </p:nvSpPr>
          <p:spPr bwMode="auto">
            <a:xfrm>
              <a:off x="3648" y="2016"/>
              <a:ext cx="528" cy="0"/>
            </a:xfrm>
            <a:prstGeom prst="line">
              <a:avLst/>
            </a:prstGeom>
            <a:noFill/>
            <a:ln w="28575">
              <a:solidFill>
                <a:schemeClr val="tx1"/>
              </a:solidFill>
              <a:round/>
              <a:headEnd type="none" w="sm" len="sm"/>
              <a:tailEnd type="triangle" w="med" len="med"/>
            </a:ln>
          </p:spPr>
          <p:txBody>
            <a:bodyPr/>
            <a:lstStyle/>
            <a:p>
              <a:endParaRPr lang="pl-PL"/>
            </a:p>
          </p:txBody>
        </p:sp>
      </p:grpSp>
      <p:sp>
        <p:nvSpPr>
          <p:cNvPr id="14348" name="Line 27"/>
          <p:cNvSpPr>
            <a:spLocks noChangeShapeType="1"/>
          </p:cNvSpPr>
          <p:nvPr/>
        </p:nvSpPr>
        <p:spPr bwMode="auto">
          <a:xfrm>
            <a:off x="914400" y="1295400"/>
            <a:ext cx="4114800" cy="0"/>
          </a:xfrm>
          <a:prstGeom prst="line">
            <a:avLst/>
          </a:prstGeom>
          <a:noFill/>
          <a:ln w="28575">
            <a:solidFill>
              <a:srgbClr val="D7F20E"/>
            </a:solidFill>
            <a:round/>
            <a:headEnd type="none" w="sm" len="sm"/>
            <a:tailEnd type="none" w="sm" len="sm"/>
          </a:ln>
        </p:spPr>
        <p:txBody>
          <a:bodyPr/>
          <a:lstStyle/>
          <a:p>
            <a:endParaRPr lang="pl-PL"/>
          </a:p>
        </p:txBody>
      </p:sp>
      <p:sp>
        <p:nvSpPr>
          <p:cNvPr id="14349" name="Line 28"/>
          <p:cNvSpPr>
            <a:spLocks noChangeShapeType="1"/>
          </p:cNvSpPr>
          <p:nvPr/>
        </p:nvSpPr>
        <p:spPr bwMode="auto">
          <a:xfrm flipV="1">
            <a:off x="5029200" y="990600"/>
            <a:ext cx="0" cy="304800"/>
          </a:xfrm>
          <a:prstGeom prst="line">
            <a:avLst/>
          </a:prstGeom>
          <a:noFill/>
          <a:ln w="28575">
            <a:solidFill>
              <a:srgbClr val="D7F20E"/>
            </a:solidFill>
            <a:round/>
            <a:headEnd type="none" w="sm" len="sm"/>
            <a:tailEnd type="none" w="sm" len="sm"/>
          </a:ln>
        </p:spPr>
        <p:txBody>
          <a:bodyPr/>
          <a:lstStyle/>
          <a:p>
            <a:endParaRPr lang="pl-PL"/>
          </a:p>
        </p:txBody>
      </p:sp>
      <p:sp>
        <p:nvSpPr>
          <p:cNvPr id="14350" name="Line 29"/>
          <p:cNvSpPr>
            <a:spLocks noChangeShapeType="1"/>
          </p:cNvSpPr>
          <p:nvPr/>
        </p:nvSpPr>
        <p:spPr bwMode="auto">
          <a:xfrm>
            <a:off x="5029200" y="990600"/>
            <a:ext cx="3810000" cy="0"/>
          </a:xfrm>
          <a:prstGeom prst="line">
            <a:avLst/>
          </a:prstGeom>
          <a:noFill/>
          <a:ln w="28575">
            <a:solidFill>
              <a:srgbClr val="D7F20E"/>
            </a:solidFill>
            <a:round/>
            <a:headEnd type="none" w="sm" len="sm"/>
            <a:tailEnd type="none" w="sm" len="sm"/>
          </a:ln>
        </p:spPr>
        <p:txBody>
          <a:bodyPr/>
          <a:lstStyle/>
          <a:p>
            <a:endParaRPr lang="pl-PL"/>
          </a:p>
        </p:txBody>
      </p:sp>
      <p:sp>
        <p:nvSpPr>
          <p:cNvPr id="14351" name="Line 30"/>
          <p:cNvSpPr>
            <a:spLocks noChangeShapeType="1"/>
          </p:cNvSpPr>
          <p:nvPr/>
        </p:nvSpPr>
        <p:spPr bwMode="auto">
          <a:xfrm>
            <a:off x="914400" y="1295400"/>
            <a:ext cx="0" cy="4800600"/>
          </a:xfrm>
          <a:prstGeom prst="line">
            <a:avLst/>
          </a:prstGeom>
          <a:noFill/>
          <a:ln w="28575">
            <a:solidFill>
              <a:srgbClr val="D7F20E"/>
            </a:solidFill>
            <a:round/>
            <a:headEnd type="none" w="sm" len="sm"/>
            <a:tailEnd type="none" w="sm" len="sm"/>
          </a:ln>
        </p:spPr>
        <p:txBody>
          <a:bodyPr/>
          <a:lstStyle/>
          <a:p>
            <a:endParaRPr lang="pl-PL"/>
          </a:p>
        </p:txBody>
      </p:sp>
      <p:sp>
        <p:nvSpPr>
          <p:cNvPr id="14352" name="Line 31"/>
          <p:cNvSpPr>
            <a:spLocks noChangeShapeType="1"/>
          </p:cNvSpPr>
          <p:nvPr/>
        </p:nvSpPr>
        <p:spPr bwMode="auto">
          <a:xfrm>
            <a:off x="914400" y="6096000"/>
            <a:ext cx="7924800" cy="0"/>
          </a:xfrm>
          <a:prstGeom prst="line">
            <a:avLst/>
          </a:prstGeom>
          <a:noFill/>
          <a:ln w="28575">
            <a:solidFill>
              <a:srgbClr val="D7F20E"/>
            </a:solidFill>
            <a:round/>
            <a:headEnd type="none" w="sm" len="sm"/>
            <a:tailEnd type="none" w="sm" len="sm"/>
          </a:ln>
        </p:spPr>
        <p:txBody>
          <a:bodyPr/>
          <a:lstStyle/>
          <a:p>
            <a:endParaRPr lang="pl-PL"/>
          </a:p>
        </p:txBody>
      </p:sp>
      <p:sp>
        <p:nvSpPr>
          <p:cNvPr id="14353" name="Line 32"/>
          <p:cNvSpPr>
            <a:spLocks noChangeShapeType="1"/>
          </p:cNvSpPr>
          <p:nvPr/>
        </p:nvSpPr>
        <p:spPr bwMode="auto">
          <a:xfrm flipV="1">
            <a:off x="8839200" y="990600"/>
            <a:ext cx="0" cy="5105400"/>
          </a:xfrm>
          <a:prstGeom prst="line">
            <a:avLst/>
          </a:prstGeom>
          <a:noFill/>
          <a:ln w="28575">
            <a:solidFill>
              <a:srgbClr val="D7F20E"/>
            </a:solidFill>
            <a:round/>
            <a:headEnd type="none" w="sm" len="sm"/>
            <a:tailEnd type="none" w="sm" len="sm"/>
          </a:ln>
        </p:spPr>
        <p:txBody>
          <a:bodyPr/>
          <a:lstStyle/>
          <a:p>
            <a:endParaRPr lang="pl-PL"/>
          </a:p>
        </p:txBody>
      </p:sp>
      <p:sp>
        <p:nvSpPr>
          <p:cNvPr id="14354" name="Line 34"/>
          <p:cNvSpPr>
            <a:spLocks noChangeShapeType="1"/>
          </p:cNvSpPr>
          <p:nvPr/>
        </p:nvSpPr>
        <p:spPr bwMode="auto">
          <a:xfrm>
            <a:off x="1447800" y="2514600"/>
            <a:ext cx="0" cy="1219200"/>
          </a:xfrm>
          <a:prstGeom prst="line">
            <a:avLst/>
          </a:prstGeom>
          <a:noFill/>
          <a:ln w="38100">
            <a:solidFill>
              <a:srgbClr val="FF3300"/>
            </a:solidFill>
            <a:round/>
            <a:headEnd type="none" w="sm" len="sm"/>
            <a:tailEnd type="none" w="sm" len="sm"/>
          </a:ln>
        </p:spPr>
        <p:txBody>
          <a:bodyPr/>
          <a:lstStyle/>
          <a:p>
            <a:endParaRPr lang="pl-PL"/>
          </a:p>
        </p:txBody>
      </p:sp>
      <p:sp>
        <p:nvSpPr>
          <p:cNvPr id="14355" name="Line 35"/>
          <p:cNvSpPr>
            <a:spLocks noChangeShapeType="1"/>
          </p:cNvSpPr>
          <p:nvPr/>
        </p:nvSpPr>
        <p:spPr bwMode="auto">
          <a:xfrm>
            <a:off x="1447800" y="3733800"/>
            <a:ext cx="6858000" cy="0"/>
          </a:xfrm>
          <a:prstGeom prst="line">
            <a:avLst/>
          </a:prstGeom>
          <a:noFill/>
          <a:ln w="38100">
            <a:solidFill>
              <a:srgbClr val="FF3300"/>
            </a:solidFill>
            <a:round/>
            <a:headEnd type="none" w="sm" len="sm"/>
            <a:tailEnd type="none" w="sm" len="sm"/>
          </a:ln>
        </p:spPr>
        <p:txBody>
          <a:bodyPr/>
          <a:lstStyle/>
          <a:p>
            <a:endParaRPr lang="pl-PL"/>
          </a:p>
        </p:txBody>
      </p:sp>
      <p:sp>
        <p:nvSpPr>
          <p:cNvPr id="14356" name="Line 36"/>
          <p:cNvSpPr>
            <a:spLocks noChangeShapeType="1"/>
          </p:cNvSpPr>
          <p:nvPr/>
        </p:nvSpPr>
        <p:spPr bwMode="auto">
          <a:xfrm flipV="1">
            <a:off x="8305800" y="1066800"/>
            <a:ext cx="0" cy="2667000"/>
          </a:xfrm>
          <a:prstGeom prst="line">
            <a:avLst/>
          </a:prstGeom>
          <a:noFill/>
          <a:ln w="38100">
            <a:solidFill>
              <a:srgbClr val="FF3300"/>
            </a:solidFill>
            <a:round/>
            <a:headEnd type="none" w="sm" len="sm"/>
            <a:tailEnd type="none" w="sm" len="sm"/>
          </a:ln>
        </p:spPr>
        <p:txBody>
          <a:bodyPr/>
          <a:lstStyle/>
          <a:p>
            <a:endParaRPr lang="pl-PL"/>
          </a:p>
        </p:txBody>
      </p:sp>
      <p:sp>
        <p:nvSpPr>
          <p:cNvPr id="14357" name="Line 37"/>
          <p:cNvSpPr>
            <a:spLocks noChangeShapeType="1"/>
          </p:cNvSpPr>
          <p:nvPr/>
        </p:nvSpPr>
        <p:spPr bwMode="auto">
          <a:xfrm flipH="1">
            <a:off x="5181600" y="1066800"/>
            <a:ext cx="3124200" cy="0"/>
          </a:xfrm>
          <a:prstGeom prst="line">
            <a:avLst/>
          </a:prstGeom>
          <a:noFill/>
          <a:ln w="38100">
            <a:solidFill>
              <a:srgbClr val="FF3300"/>
            </a:solidFill>
            <a:round/>
            <a:headEnd type="none" w="sm" len="sm"/>
            <a:tailEnd type="none" w="sm" len="sm"/>
          </a:ln>
        </p:spPr>
        <p:txBody>
          <a:bodyPr/>
          <a:lstStyle/>
          <a:p>
            <a:endParaRPr lang="pl-PL"/>
          </a:p>
        </p:txBody>
      </p:sp>
      <p:sp>
        <p:nvSpPr>
          <p:cNvPr id="14358" name="Line 38"/>
          <p:cNvSpPr>
            <a:spLocks noChangeShapeType="1"/>
          </p:cNvSpPr>
          <p:nvPr/>
        </p:nvSpPr>
        <p:spPr bwMode="auto">
          <a:xfrm>
            <a:off x="5181600" y="1066800"/>
            <a:ext cx="0" cy="1447800"/>
          </a:xfrm>
          <a:prstGeom prst="line">
            <a:avLst/>
          </a:prstGeom>
          <a:noFill/>
          <a:ln w="38100">
            <a:solidFill>
              <a:srgbClr val="FF3300"/>
            </a:solidFill>
            <a:round/>
            <a:headEnd type="none" w="sm" len="sm"/>
            <a:tailEnd type="none" w="sm" len="sm"/>
          </a:ln>
        </p:spPr>
        <p:txBody>
          <a:bodyPr/>
          <a:lstStyle/>
          <a:p>
            <a:endParaRPr lang="pl-PL"/>
          </a:p>
        </p:txBody>
      </p:sp>
      <p:sp>
        <p:nvSpPr>
          <p:cNvPr id="14359" name="Line 39"/>
          <p:cNvSpPr>
            <a:spLocks noChangeShapeType="1"/>
          </p:cNvSpPr>
          <p:nvPr/>
        </p:nvSpPr>
        <p:spPr bwMode="auto">
          <a:xfrm flipH="1">
            <a:off x="1447800" y="2514600"/>
            <a:ext cx="3733800" cy="0"/>
          </a:xfrm>
          <a:prstGeom prst="line">
            <a:avLst/>
          </a:prstGeom>
          <a:noFill/>
          <a:ln w="38100">
            <a:solidFill>
              <a:srgbClr val="FF3300"/>
            </a:solidFill>
            <a:round/>
            <a:headEnd type="none" w="sm" len="sm"/>
            <a:tailEnd type="none" w="sm" len="sm"/>
          </a:ln>
        </p:spPr>
        <p:txBody>
          <a:bodyPr/>
          <a:lstStyle/>
          <a:p>
            <a:endParaRPr lang="pl-PL"/>
          </a:p>
        </p:txBody>
      </p:sp>
      <p:sp>
        <p:nvSpPr>
          <p:cNvPr id="14360" name="Text Box 14"/>
          <p:cNvSpPr txBox="1">
            <a:spLocks noChangeArrowheads="1"/>
          </p:cNvSpPr>
          <p:nvPr/>
        </p:nvSpPr>
        <p:spPr bwMode="auto">
          <a:xfrm>
            <a:off x="4594225" y="2801938"/>
            <a:ext cx="1190625" cy="4000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750 sows</a:t>
            </a:r>
          </a:p>
        </p:txBody>
      </p:sp>
      <p:sp>
        <p:nvSpPr>
          <p:cNvPr id="14361" name="pole tekstowe 52"/>
          <p:cNvSpPr txBox="1">
            <a:spLocks noChangeArrowheads="1"/>
          </p:cNvSpPr>
          <p:nvPr/>
        </p:nvSpPr>
        <p:spPr bwMode="auto">
          <a:xfrm>
            <a:off x="654050" y="688975"/>
            <a:ext cx="2800350" cy="368300"/>
          </a:xfrm>
          <a:prstGeom prst="rect">
            <a:avLst/>
          </a:prstGeom>
          <a:noFill/>
          <a:ln w="9525">
            <a:noFill/>
            <a:miter lim="800000"/>
            <a:headEnd/>
            <a:tailEnd/>
          </a:ln>
        </p:spPr>
        <p:txBody>
          <a:bodyPr>
            <a:spAutoFit/>
          </a:bodyPr>
          <a:lstStyle/>
          <a:p>
            <a:r>
              <a:rPr lang="pl-PL" sz="1800"/>
              <a:t>Example 2 – Pig farm</a:t>
            </a:r>
          </a:p>
        </p:txBody>
      </p:sp>
      <p:sp>
        <p:nvSpPr>
          <p:cNvPr id="14362" name="Line 25"/>
          <p:cNvSpPr>
            <a:spLocks noChangeShapeType="1"/>
          </p:cNvSpPr>
          <p:nvPr/>
        </p:nvSpPr>
        <p:spPr bwMode="auto">
          <a:xfrm>
            <a:off x="2833688" y="3006725"/>
            <a:ext cx="1501775" cy="44450"/>
          </a:xfrm>
          <a:prstGeom prst="line">
            <a:avLst/>
          </a:prstGeom>
          <a:noFill/>
          <a:ln w="28575">
            <a:solidFill>
              <a:schemeClr val="tx1"/>
            </a:solidFill>
            <a:round/>
            <a:headEnd type="none" w="sm" len="sm"/>
            <a:tailEnd type="triangle" w="med" len="med"/>
          </a:ln>
        </p:spPr>
        <p:txBody>
          <a:bodyPr/>
          <a:lstStyle/>
          <a:p>
            <a:endParaRPr lang="pl-PL"/>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ytuł 1"/>
          <p:cNvSpPr>
            <a:spLocks noGrp="1"/>
          </p:cNvSpPr>
          <p:nvPr>
            <p:ph type="title"/>
          </p:nvPr>
        </p:nvSpPr>
        <p:spPr>
          <a:xfrm>
            <a:off x="500034" y="214290"/>
            <a:ext cx="8229600" cy="939784"/>
          </a:xfrm>
        </p:spPr>
        <p:txBody>
          <a:bodyPr/>
          <a:lstStyle/>
          <a:p>
            <a:pPr eaLnBrk="1" hangingPunct="1"/>
            <a:r>
              <a:rPr lang="pl-PL" dirty="0" err="1" smtClean="0"/>
              <a:t>Limitation</a:t>
            </a:r>
            <a:r>
              <a:rPr lang="pl-PL" dirty="0" smtClean="0"/>
              <a:t> of </a:t>
            </a:r>
            <a:r>
              <a:rPr lang="pl-PL" dirty="0" err="1" smtClean="0"/>
              <a:t>installation</a:t>
            </a:r>
            <a:endParaRPr lang="pl-PL" dirty="0" smtClean="0"/>
          </a:p>
        </p:txBody>
      </p:sp>
      <p:sp>
        <p:nvSpPr>
          <p:cNvPr id="15363" name="Symbol zastępczy zawartości 2"/>
          <p:cNvSpPr>
            <a:spLocks noGrp="1"/>
          </p:cNvSpPr>
          <p:nvPr>
            <p:ph idx="1"/>
          </p:nvPr>
        </p:nvSpPr>
        <p:spPr/>
        <p:txBody>
          <a:bodyPr/>
          <a:lstStyle/>
          <a:p>
            <a:pPr eaLnBrk="1" hangingPunct="1"/>
            <a:endParaRPr lang="pl-PL" smtClean="0"/>
          </a:p>
        </p:txBody>
      </p:sp>
      <p:grpSp>
        <p:nvGrpSpPr>
          <p:cNvPr id="2" name="Group 3"/>
          <p:cNvGrpSpPr>
            <a:grpSpLocks/>
          </p:cNvGrpSpPr>
          <p:nvPr/>
        </p:nvGrpSpPr>
        <p:grpSpPr bwMode="auto">
          <a:xfrm>
            <a:off x="4114800" y="5257800"/>
            <a:ext cx="1676400" cy="609600"/>
            <a:chOff x="2640" y="3552"/>
            <a:chExt cx="1056" cy="384"/>
          </a:xfrm>
        </p:grpSpPr>
        <p:sp>
          <p:nvSpPr>
            <p:cNvPr id="15389" name="Rectangle 4"/>
            <p:cNvSpPr>
              <a:spLocks noChangeArrowheads="1"/>
            </p:cNvSpPr>
            <p:nvPr/>
          </p:nvSpPr>
          <p:spPr bwMode="auto">
            <a:xfrm>
              <a:off x="2640" y="3552"/>
              <a:ext cx="1056"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5390" name="Text Box 5"/>
            <p:cNvSpPr txBox="1">
              <a:spLocks noChangeArrowheads="1"/>
            </p:cNvSpPr>
            <p:nvPr/>
          </p:nvSpPr>
          <p:spPr bwMode="auto">
            <a:xfrm>
              <a:off x="2736" y="3600"/>
              <a:ext cx="960"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Office Bld.</a:t>
              </a:r>
            </a:p>
          </p:txBody>
        </p:sp>
      </p:grpSp>
      <p:grpSp>
        <p:nvGrpSpPr>
          <p:cNvPr id="3" name="Group 6"/>
          <p:cNvGrpSpPr>
            <a:grpSpLocks/>
          </p:cNvGrpSpPr>
          <p:nvPr/>
        </p:nvGrpSpPr>
        <p:grpSpPr bwMode="auto">
          <a:xfrm>
            <a:off x="1828800" y="1295400"/>
            <a:ext cx="7315200" cy="3505200"/>
            <a:chOff x="1152" y="816"/>
            <a:chExt cx="4608" cy="2208"/>
          </a:xfrm>
        </p:grpSpPr>
        <p:sp>
          <p:nvSpPr>
            <p:cNvPr id="15368" name="Rectangle 7"/>
            <p:cNvSpPr>
              <a:spLocks noChangeArrowheads="1"/>
            </p:cNvSpPr>
            <p:nvPr/>
          </p:nvSpPr>
          <p:spPr bwMode="auto">
            <a:xfrm>
              <a:off x="2400" y="2496"/>
              <a:ext cx="1440" cy="528"/>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69" name="Rectangle 8"/>
            <p:cNvSpPr>
              <a:spLocks noChangeArrowheads="1"/>
            </p:cNvSpPr>
            <p:nvPr/>
          </p:nvSpPr>
          <p:spPr bwMode="auto">
            <a:xfrm>
              <a:off x="2400" y="1536"/>
              <a:ext cx="1440" cy="528"/>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0" name="Rectangle 9"/>
            <p:cNvSpPr>
              <a:spLocks noChangeArrowheads="1"/>
            </p:cNvSpPr>
            <p:nvPr/>
          </p:nvSpPr>
          <p:spPr bwMode="auto">
            <a:xfrm>
              <a:off x="2112" y="816"/>
              <a:ext cx="1968" cy="432"/>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1" name="Rectangle 10"/>
            <p:cNvSpPr>
              <a:spLocks noChangeArrowheads="1"/>
            </p:cNvSpPr>
            <p:nvPr/>
          </p:nvSpPr>
          <p:spPr bwMode="auto">
            <a:xfrm>
              <a:off x="1152" y="1536"/>
              <a:ext cx="816" cy="1440"/>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2" name="Rectangle 11"/>
            <p:cNvSpPr>
              <a:spLocks noChangeArrowheads="1"/>
            </p:cNvSpPr>
            <p:nvPr/>
          </p:nvSpPr>
          <p:spPr bwMode="auto">
            <a:xfrm>
              <a:off x="4560" y="1584"/>
              <a:ext cx="960" cy="432"/>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5373" name="Rectangle 12"/>
            <p:cNvSpPr>
              <a:spLocks noChangeArrowheads="1"/>
            </p:cNvSpPr>
            <p:nvPr/>
          </p:nvSpPr>
          <p:spPr bwMode="auto">
            <a:xfrm>
              <a:off x="4560" y="2544"/>
              <a:ext cx="960" cy="432"/>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5374" name="Text Box 13"/>
            <p:cNvSpPr txBox="1">
              <a:spLocks noChangeArrowheads="1"/>
            </p:cNvSpPr>
            <p:nvPr/>
          </p:nvSpPr>
          <p:spPr bwMode="auto">
            <a:xfrm>
              <a:off x="2640" y="1632"/>
              <a:ext cx="1008" cy="213"/>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1600" b="0">
                  <a:solidFill>
                    <a:schemeClr val="tx1"/>
                  </a:solidFill>
                </a:rPr>
                <a:t>500 sows</a:t>
              </a:r>
            </a:p>
          </p:txBody>
        </p:sp>
        <p:sp>
          <p:nvSpPr>
            <p:cNvPr id="15375" name="Text Box 14"/>
            <p:cNvSpPr txBox="1">
              <a:spLocks noChangeArrowheads="1"/>
            </p:cNvSpPr>
            <p:nvPr/>
          </p:nvSpPr>
          <p:spPr bwMode="auto">
            <a:xfrm>
              <a:off x="2640" y="2592"/>
              <a:ext cx="1008" cy="213"/>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1600" b="0">
                  <a:solidFill>
                    <a:schemeClr val="tx1"/>
                  </a:solidFill>
                </a:rPr>
                <a:t>750 sows</a:t>
              </a:r>
            </a:p>
          </p:txBody>
        </p:sp>
        <p:sp>
          <p:nvSpPr>
            <p:cNvPr id="15376" name="Text Box 15"/>
            <p:cNvSpPr txBox="1">
              <a:spLocks noChangeArrowheads="1"/>
            </p:cNvSpPr>
            <p:nvPr/>
          </p:nvSpPr>
          <p:spPr bwMode="auto">
            <a:xfrm>
              <a:off x="1173" y="1680"/>
              <a:ext cx="699"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Granary</a:t>
              </a:r>
            </a:p>
          </p:txBody>
        </p:sp>
        <p:sp>
          <p:nvSpPr>
            <p:cNvPr id="15377" name="Text Box 16"/>
            <p:cNvSpPr txBox="1">
              <a:spLocks noChangeArrowheads="1"/>
            </p:cNvSpPr>
            <p:nvPr/>
          </p:nvSpPr>
          <p:spPr bwMode="auto">
            <a:xfrm>
              <a:off x="1173" y="2400"/>
              <a:ext cx="699"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Garnary</a:t>
              </a:r>
            </a:p>
          </p:txBody>
        </p:sp>
        <p:sp>
          <p:nvSpPr>
            <p:cNvPr id="15378" name="Oval 17"/>
            <p:cNvSpPr>
              <a:spLocks noChangeArrowheads="1"/>
            </p:cNvSpPr>
            <p:nvPr/>
          </p:nvSpPr>
          <p:spPr bwMode="auto">
            <a:xfrm>
              <a:off x="1248" y="1584"/>
              <a:ext cx="576" cy="624"/>
            </a:xfrm>
            <a:prstGeom prst="ellipse">
              <a:avLst/>
            </a:prstGeom>
            <a:noFill/>
            <a:ln w="12700">
              <a:solidFill>
                <a:schemeClr val="tx1"/>
              </a:solidFill>
              <a:round/>
              <a:headEnd type="none" w="sm" len="sm"/>
              <a:tailEnd type="none" w="sm" len="sm"/>
            </a:ln>
          </p:spPr>
          <p:txBody>
            <a:bodyPr wrap="none" anchor="ctr"/>
            <a:lstStyle/>
            <a:p>
              <a:endParaRPr lang="pl-PL"/>
            </a:p>
          </p:txBody>
        </p:sp>
        <p:sp>
          <p:nvSpPr>
            <p:cNvPr id="15379" name="Oval 18"/>
            <p:cNvSpPr>
              <a:spLocks noChangeArrowheads="1"/>
            </p:cNvSpPr>
            <p:nvPr/>
          </p:nvSpPr>
          <p:spPr bwMode="auto">
            <a:xfrm>
              <a:off x="1248" y="2256"/>
              <a:ext cx="576" cy="624"/>
            </a:xfrm>
            <a:prstGeom prst="ellipse">
              <a:avLst/>
            </a:prstGeom>
            <a:noFill/>
            <a:ln w="12700">
              <a:solidFill>
                <a:schemeClr val="tx1"/>
              </a:solidFill>
              <a:round/>
              <a:headEnd type="none" w="sm" len="sm"/>
              <a:tailEnd type="none" w="sm" len="sm"/>
            </a:ln>
          </p:spPr>
          <p:txBody>
            <a:bodyPr wrap="none" anchor="ctr"/>
            <a:lstStyle/>
            <a:p>
              <a:endParaRPr lang="pl-PL"/>
            </a:p>
          </p:txBody>
        </p:sp>
        <p:sp>
          <p:nvSpPr>
            <p:cNvPr id="15380" name="Text Box 19"/>
            <p:cNvSpPr txBox="1">
              <a:spLocks noChangeArrowheads="1"/>
            </p:cNvSpPr>
            <p:nvPr/>
          </p:nvSpPr>
          <p:spPr bwMode="auto">
            <a:xfrm>
              <a:off x="2208" y="816"/>
              <a:ext cx="2016"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Buildings, storages </a:t>
              </a:r>
            </a:p>
          </p:txBody>
        </p:sp>
        <p:sp>
          <p:nvSpPr>
            <p:cNvPr id="15381" name="Text Box 20"/>
            <p:cNvSpPr txBox="1">
              <a:spLocks noChangeArrowheads="1"/>
            </p:cNvSpPr>
            <p:nvPr/>
          </p:nvSpPr>
          <p:spPr bwMode="auto">
            <a:xfrm>
              <a:off x="4656" y="1680"/>
              <a:ext cx="816"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Biofilter </a:t>
              </a:r>
            </a:p>
          </p:txBody>
        </p:sp>
        <p:sp>
          <p:nvSpPr>
            <p:cNvPr id="15382" name="Text Box 21"/>
            <p:cNvSpPr txBox="1">
              <a:spLocks noChangeArrowheads="1"/>
            </p:cNvSpPr>
            <p:nvPr/>
          </p:nvSpPr>
          <p:spPr bwMode="auto">
            <a:xfrm>
              <a:off x="4512" y="2604"/>
              <a:ext cx="1248"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Manure storage</a:t>
              </a:r>
            </a:p>
          </p:txBody>
        </p:sp>
        <p:sp>
          <p:nvSpPr>
            <p:cNvPr id="15383" name="Line 22"/>
            <p:cNvSpPr>
              <a:spLocks noChangeShapeType="1"/>
            </p:cNvSpPr>
            <p:nvPr/>
          </p:nvSpPr>
          <p:spPr bwMode="auto">
            <a:xfrm>
              <a:off x="1968" y="1776"/>
              <a:ext cx="384" cy="0"/>
            </a:xfrm>
            <a:prstGeom prst="line">
              <a:avLst/>
            </a:prstGeom>
            <a:noFill/>
            <a:ln w="28575">
              <a:solidFill>
                <a:schemeClr val="tx1"/>
              </a:solidFill>
              <a:round/>
              <a:headEnd type="none" w="sm" len="sm"/>
              <a:tailEnd type="triangle" w="med" len="med"/>
            </a:ln>
          </p:spPr>
          <p:txBody>
            <a:bodyPr/>
            <a:lstStyle/>
            <a:p>
              <a:endParaRPr lang="pl-PL"/>
            </a:p>
          </p:txBody>
        </p:sp>
        <p:sp>
          <p:nvSpPr>
            <p:cNvPr id="15384" name="Line 23"/>
            <p:cNvSpPr>
              <a:spLocks noChangeShapeType="1"/>
            </p:cNvSpPr>
            <p:nvPr/>
          </p:nvSpPr>
          <p:spPr bwMode="auto">
            <a:xfrm>
              <a:off x="1968" y="2736"/>
              <a:ext cx="384" cy="0"/>
            </a:xfrm>
            <a:prstGeom prst="line">
              <a:avLst/>
            </a:prstGeom>
            <a:noFill/>
            <a:ln w="28575">
              <a:solidFill>
                <a:schemeClr val="tx1"/>
              </a:solidFill>
              <a:round/>
              <a:headEnd type="none" w="sm" len="sm"/>
              <a:tailEnd type="triangle" w="med" len="med"/>
            </a:ln>
          </p:spPr>
          <p:txBody>
            <a:bodyPr/>
            <a:lstStyle/>
            <a:p>
              <a:endParaRPr lang="pl-PL"/>
            </a:p>
          </p:txBody>
        </p:sp>
        <p:sp>
          <p:nvSpPr>
            <p:cNvPr id="15385" name="Line 24"/>
            <p:cNvSpPr>
              <a:spLocks noChangeShapeType="1"/>
            </p:cNvSpPr>
            <p:nvPr/>
          </p:nvSpPr>
          <p:spPr bwMode="auto">
            <a:xfrm>
              <a:off x="3840" y="2784"/>
              <a:ext cx="672" cy="0"/>
            </a:xfrm>
            <a:prstGeom prst="line">
              <a:avLst/>
            </a:prstGeom>
            <a:noFill/>
            <a:ln w="28575">
              <a:solidFill>
                <a:schemeClr val="tx1"/>
              </a:solidFill>
              <a:round/>
              <a:headEnd type="none" w="sm" len="sm"/>
              <a:tailEnd type="triangle" w="med" len="med"/>
            </a:ln>
          </p:spPr>
          <p:txBody>
            <a:bodyPr/>
            <a:lstStyle/>
            <a:p>
              <a:endParaRPr lang="pl-PL"/>
            </a:p>
          </p:txBody>
        </p:sp>
        <p:sp>
          <p:nvSpPr>
            <p:cNvPr id="15386" name="Line 25"/>
            <p:cNvSpPr>
              <a:spLocks noChangeShapeType="1"/>
            </p:cNvSpPr>
            <p:nvPr/>
          </p:nvSpPr>
          <p:spPr bwMode="auto">
            <a:xfrm>
              <a:off x="3840" y="1776"/>
              <a:ext cx="624" cy="0"/>
            </a:xfrm>
            <a:prstGeom prst="line">
              <a:avLst/>
            </a:prstGeom>
            <a:noFill/>
            <a:ln w="28575">
              <a:solidFill>
                <a:schemeClr val="tx1"/>
              </a:solidFill>
              <a:round/>
              <a:headEnd type="none" w="sm" len="sm"/>
              <a:tailEnd type="triangle" w="med" len="med"/>
            </a:ln>
          </p:spPr>
          <p:txBody>
            <a:bodyPr/>
            <a:lstStyle/>
            <a:p>
              <a:endParaRPr lang="pl-PL"/>
            </a:p>
          </p:txBody>
        </p:sp>
        <p:sp>
          <p:nvSpPr>
            <p:cNvPr id="15387" name="Line 26"/>
            <p:cNvSpPr>
              <a:spLocks noChangeShapeType="1"/>
            </p:cNvSpPr>
            <p:nvPr/>
          </p:nvSpPr>
          <p:spPr bwMode="auto">
            <a:xfrm>
              <a:off x="3840" y="1824"/>
              <a:ext cx="672" cy="672"/>
            </a:xfrm>
            <a:prstGeom prst="line">
              <a:avLst/>
            </a:prstGeom>
            <a:noFill/>
            <a:ln w="28575">
              <a:solidFill>
                <a:schemeClr val="tx1"/>
              </a:solidFill>
              <a:round/>
              <a:headEnd type="none" w="sm" len="sm"/>
              <a:tailEnd type="triangle" w="med" len="med"/>
            </a:ln>
          </p:spPr>
          <p:txBody>
            <a:bodyPr/>
            <a:lstStyle/>
            <a:p>
              <a:endParaRPr lang="pl-PL"/>
            </a:p>
          </p:txBody>
        </p:sp>
        <p:sp>
          <p:nvSpPr>
            <p:cNvPr id="15388" name="Line 27"/>
            <p:cNvSpPr>
              <a:spLocks noChangeShapeType="1"/>
            </p:cNvSpPr>
            <p:nvPr/>
          </p:nvSpPr>
          <p:spPr bwMode="auto">
            <a:xfrm flipV="1">
              <a:off x="3840" y="2064"/>
              <a:ext cx="672" cy="720"/>
            </a:xfrm>
            <a:prstGeom prst="line">
              <a:avLst/>
            </a:prstGeom>
            <a:noFill/>
            <a:ln w="28575">
              <a:solidFill>
                <a:schemeClr val="tx1"/>
              </a:solidFill>
              <a:round/>
              <a:headEnd type="none" w="sm" len="sm"/>
              <a:tailEnd type="triangle" w="med" len="med"/>
            </a:ln>
          </p:spPr>
          <p:txBody>
            <a:bodyPr/>
            <a:lstStyle/>
            <a:p>
              <a:endParaRPr lang="pl-PL"/>
            </a:p>
          </p:txBody>
        </p:sp>
      </p:grpSp>
      <p:sp>
        <p:nvSpPr>
          <p:cNvPr id="29" name="Text Box 28"/>
          <p:cNvSpPr txBox="1">
            <a:spLocks noChangeArrowheads="1"/>
          </p:cNvSpPr>
          <p:nvPr/>
        </p:nvSpPr>
        <p:spPr bwMode="auto">
          <a:xfrm>
            <a:off x="990600" y="5410200"/>
            <a:ext cx="2133600" cy="39687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a:solidFill>
                  <a:schemeClr val="tx1"/>
                </a:solidFill>
              </a:rPr>
              <a:t>No fence</a:t>
            </a:r>
          </a:p>
        </p:txBody>
      </p:sp>
      <p:sp>
        <p:nvSpPr>
          <p:cNvPr id="15367" name="Prostokąt 29"/>
          <p:cNvSpPr>
            <a:spLocks noChangeArrowheads="1"/>
          </p:cNvSpPr>
          <p:nvPr/>
        </p:nvSpPr>
        <p:spPr bwMode="auto">
          <a:xfrm>
            <a:off x="695325" y="844550"/>
            <a:ext cx="2312988" cy="369888"/>
          </a:xfrm>
          <a:prstGeom prst="rect">
            <a:avLst/>
          </a:prstGeom>
          <a:noFill/>
          <a:ln w="9525">
            <a:noFill/>
            <a:miter lim="800000"/>
            <a:headEnd/>
            <a:tailEnd/>
          </a:ln>
        </p:spPr>
        <p:txBody>
          <a:bodyPr wrap="none">
            <a:spAutoFit/>
          </a:bodyPr>
          <a:lstStyle/>
          <a:p>
            <a:r>
              <a:rPr lang="pl-PL" sz="1800"/>
              <a:t>Example 3 – pig farm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normAutofit lnSpcReduction="10000"/>
          </a:bodyPr>
          <a:lstStyle/>
          <a:p>
            <a:r>
              <a:rPr lang="pl-PL" dirty="0" smtClean="0"/>
              <a:t>1. First </a:t>
            </a:r>
            <a:r>
              <a:rPr lang="pl-PL" dirty="0" err="1" smtClean="0"/>
              <a:t>principle</a:t>
            </a:r>
            <a:r>
              <a:rPr lang="pl-PL" dirty="0" smtClean="0"/>
              <a:t> – </a:t>
            </a:r>
            <a:r>
              <a:rPr lang="pl-PL" dirty="0" err="1" smtClean="0"/>
              <a:t>regardless</a:t>
            </a:r>
            <a:r>
              <a:rPr lang="pl-PL" dirty="0" smtClean="0"/>
              <a:t> of </a:t>
            </a:r>
            <a:r>
              <a:rPr lang="pl-PL" dirty="0" err="1" smtClean="0"/>
              <a:t>the</a:t>
            </a:r>
            <a:r>
              <a:rPr lang="pl-PL" dirty="0" smtClean="0"/>
              <a:t> </a:t>
            </a:r>
            <a:r>
              <a:rPr lang="pl-PL" dirty="0" err="1" smtClean="0"/>
              <a:t>fact</a:t>
            </a:r>
            <a:r>
              <a:rPr lang="pl-PL" dirty="0" smtClean="0"/>
              <a:t> </a:t>
            </a:r>
            <a:r>
              <a:rPr lang="pl-PL" dirty="0" err="1" smtClean="0"/>
              <a:t>whether</a:t>
            </a:r>
            <a:r>
              <a:rPr lang="pl-PL" dirty="0" smtClean="0"/>
              <a:t> an </a:t>
            </a:r>
            <a:r>
              <a:rPr lang="pl-PL" dirty="0" err="1" smtClean="0"/>
              <a:t>installation</a:t>
            </a:r>
            <a:r>
              <a:rPr lang="pl-PL" dirty="0" smtClean="0"/>
              <a:t> </a:t>
            </a:r>
            <a:r>
              <a:rPr lang="pl-PL" dirty="0" err="1" smtClean="0"/>
              <a:t>would</a:t>
            </a:r>
            <a:r>
              <a:rPr lang="pl-PL" dirty="0" smtClean="0"/>
              <a:t> </a:t>
            </a:r>
            <a:r>
              <a:rPr lang="pl-PL" dirty="0" err="1" smtClean="0"/>
              <a:t>require</a:t>
            </a:r>
            <a:r>
              <a:rPr lang="pl-PL" dirty="0" smtClean="0"/>
              <a:t> an air </a:t>
            </a:r>
            <a:r>
              <a:rPr lang="pl-PL" dirty="0" err="1" smtClean="0"/>
              <a:t>permit</a:t>
            </a:r>
            <a:r>
              <a:rPr lang="pl-PL" dirty="0" smtClean="0"/>
              <a:t>, for </a:t>
            </a:r>
            <a:r>
              <a:rPr lang="pl-PL" dirty="0" err="1" smtClean="0"/>
              <a:t>each</a:t>
            </a:r>
            <a:r>
              <a:rPr lang="pl-PL" dirty="0" smtClean="0"/>
              <a:t> IPPC </a:t>
            </a:r>
            <a:r>
              <a:rPr lang="pl-PL" dirty="0" err="1" smtClean="0"/>
              <a:t>installation</a:t>
            </a:r>
            <a:r>
              <a:rPr lang="pl-PL" dirty="0" smtClean="0"/>
              <a:t> </a:t>
            </a:r>
            <a:r>
              <a:rPr lang="pl-PL" dirty="0" err="1" smtClean="0"/>
              <a:t>allowed</a:t>
            </a:r>
            <a:r>
              <a:rPr lang="pl-PL" dirty="0" smtClean="0"/>
              <a:t> </a:t>
            </a:r>
            <a:r>
              <a:rPr lang="pl-PL" dirty="0" err="1" smtClean="0"/>
              <a:t>amount</a:t>
            </a:r>
            <a:r>
              <a:rPr lang="pl-PL" dirty="0" smtClean="0"/>
              <a:t> of air </a:t>
            </a:r>
            <a:r>
              <a:rPr lang="pl-PL" dirty="0" err="1" smtClean="0"/>
              <a:t>emission</a:t>
            </a:r>
            <a:r>
              <a:rPr lang="pl-PL" dirty="0" smtClean="0"/>
              <a:t> </a:t>
            </a:r>
            <a:r>
              <a:rPr lang="pl-PL" dirty="0" err="1" smtClean="0"/>
              <a:t>should</a:t>
            </a:r>
            <a:r>
              <a:rPr lang="pl-PL" dirty="0" smtClean="0"/>
              <a:t> be </a:t>
            </a:r>
            <a:r>
              <a:rPr lang="pl-PL" dirty="0" err="1" smtClean="0"/>
              <a:t>defined</a:t>
            </a:r>
            <a:r>
              <a:rPr lang="pl-PL" dirty="0" smtClean="0"/>
              <a:t>.</a:t>
            </a:r>
          </a:p>
          <a:p>
            <a:r>
              <a:rPr lang="pl-PL" dirty="0" err="1" smtClean="0"/>
              <a:t>Example</a:t>
            </a:r>
            <a:r>
              <a:rPr lang="pl-PL" dirty="0" smtClean="0"/>
              <a:t>: a paper </a:t>
            </a:r>
            <a:r>
              <a:rPr lang="pl-PL" dirty="0" err="1" smtClean="0"/>
              <a:t>factory</a:t>
            </a:r>
            <a:r>
              <a:rPr lang="pl-PL" dirty="0" smtClean="0"/>
              <a:t> </a:t>
            </a:r>
            <a:r>
              <a:rPr lang="pl-PL" dirty="0" err="1" smtClean="0"/>
              <a:t>that</a:t>
            </a:r>
            <a:r>
              <a:rPr lang="pl-PL" dirty="0" smtClean="0"/>
              <a:t> </a:t>
            </a:r>
            <a:r>
              <a:rPr lang="pl-PL" dirty="0" err="1" smtClean="0"/>
              <a:t>uses</a:t>
            </a:r>
            <a:r>
              <a:rPr lang="pl-PL" dirty="0" smtClean="0"/>
              <a:t> </a:t>
            </a:r>
            <a:r>
              <a:rPr lang="pl-PL" dirty="0" err="1" smtClean="0"/>
              <a:t>its</a:t>
            </a:r>
            <a:r>
              <a:rPr lang="pl-PL" dirty="0" smtClean="0"/>
              <a:t> </a:t>
            </a:r>
            <a:r>
              <a:rPr lang="pl-PL" dirty="0" err="1" smtClean="0"/>
              <a:t>own</a:t>
            </a:r>
            <a:r>
              <a:rPr lang="pl-PL" dirty="0" smtClean="0"/>
              <a:t> </a:t>
            </a:r>
            <a:r>
              <a:rPr lang="pl-PL" dirty="0" err="1" smtClean="0"/>
              <a:t>small</a:t>
            </a:r>
            <a:r>
              <a:rPr lang="pl-PL" dirty="0" smtClean="0"/>
              <a:t> </a:t>
            </a:r>
            <a:r>
              <a:rPr lang="pl-PL" dirty="0" err="1" smtClean="0"/>
              <a:t>power</a:t>
            </a:r>
            <a:r>
              <a:rPr lang="pl-PL" dirty="0" smtClean="0"/>
              <a:t> plant, </a:t>
            </a:r>
            <a:r>
              <a:rPr lang="pl-PL" dirty="0" err="1" smtClean="0"/>
              <a:t>that</a:t>
            </a:r>
            <a:r>
              <a:rPr lang="pl-PL" dirty="0" smtClean="0"/>
              <a:t> </a:t>
            </a:r>
            <a:r>
              <a:rPr lang="pl-PL" dirty="0" err="1" smtClean="0"/>
              <a:t>normally</a:t>
            </a:r>
            <a:r>
              <a:rPr lang="pl-PL" dirty="0" smtClean="0"/>
              <a:t> </a:t>
            </a:r>
            <a:r>
              <a:rPr lang="pl-PL" dirty="0" err="1" smtClean="0"/>
              <a:t>wouldn’t</a:t>
            </a:r>
            <a:r>
              <a:rPr lang="pl-PL" dirty="0" smtClean="0"/>
              <a:t> </a:t>
            </a:r>
            <a:r>
              <a:rPr lang="pl-PL" dirty="0" err="1" smtClean="0"/>
              <a:t>require</a:t>
            </a:r>
            <a:r>
              <a:rPr lang="pl-PL" dirty="0" smtClean="0"/>
              <a:t> an air </a:t>
            </a:r>
            <a:r>
              <a:rPr lang="pl-PL" dirty="0" err="1" smtClean="0"/>
              <a:t>permit</a:t>
            </a:r>
            <a:r>
              <a:rPr lang="pl-PL" dirty="0" smtClean="0"/>
              <a:t> – </a:t>
            </a:r>
            <a:r>
              <a:rPr lang="pl-PL" dirty="0" err="1" smtClean="0"/>
              <a:t>due</a:t>
            </a:r>
            <a:r>
              <a:rPr lang="pl-PL" dirty="0" smtClean="0"/>
              <a:t> to </a:t>
            </a:r>
            <a:r>
              <a:rPr lang="pl-PL" dirty="0" err="1" smtClean="0"/>
              <a:t>the</a:t>
            </a:r>
            <a:r>
              <a:rPr lang="pl-PL" dirty="0" smtClean="0"/>
              <a:t> </a:t>
            </a:r>
            <a:r>
              <a:rPr lang="pl-PL" dirty="0" err="1" smtClean="0"/>
              <a:t>fact</a:t>
            </a:r>
            <a:r>
              <a:rPr lang="pl-PL" dirty="0" smtClean="0"/>
              <a:t> </a:t>
            </a:r>
            <a:r>
              <a:rPr lang="pl-PL" dirty="0" err="1" smtClean="0"/>
              <a:t>it’s</a:t>
            </a:r>
            <a:r>
              <a:rPr lang="pl-PL" dirty="0" smtClean="0"/>
              <a:t> part of </a:t>
            </a:r>
            <a:r>
              <a:rPr lang="pl-PL" dirty="0" err="1" smtClean="0"/>
              <a:t>the</a:t>
            </a:r>
            <a:r>
              <a:rPr lang="pl-PL" dirty="0" smtClean="0"/>
              <a:t> IPPC </a:t>
            </a:r>
            <a:r>
              <a:rPr lang="pl-PL" dirty="0" err="1" smtClean="0"/>
              <a:t>installation</a:t>
            </a:r>
            <a:r>
              <a:rPr lang="pl-PL" dirty="0" smtClean="0"/>
              <a:t>, </a:t>
            </a:r>
            <a:r>
              <a:rPr lang="pl-PL" dirty="0" err="1" smtClean="0"/>
              <a:t>its</a:t>
            </a:r>
            <a:r>
              <a:rPr lang="pl-PL" dirty="0" smtClean="0"/>
              <a:t> </a:t>
            </a:r>
            <a:r>
              <a:rPr lang="pl-PL" dirty="0" err="1" smtClean="0"/>
              <a:t>emission</a:t>
            </a:r>
            <a:r>
              <a:rPr lang="pl-PL" dirty="0" smtClean="0"/>
              <a:t> </a:t>
            </a:r>
            <a:r>
              <a:rPr lang="pl-PL" dirty="0" err="1" smtClean="0"/>
              <a:t>must</a:t>
            </a:r>
            <a:r>
              <a:rPr lang="pl-PL" dirty="0" smtClean="0"/>
              <a:t> be </a:t>
            </a:r>
            <a:r>
              <a:rPr lang="pl-PL" dirty="0" err="1" smtClean="0"/>
              <a:t>included</a:t>
            </a:r>
            <a:r>
              <a:rPr lang="pl-PL" dirty="0" smtClean="0"/>
              <a:t> </a:t>
            </a:r>
            <a:r>
              <a:rPr lang="pl-PL" dirty="0" err="1" smtClean="0"/>
              <a:t>in</a:t>
            </a:r>
            <a:r>
              <a:rPr lang="pl-PL" dirty="0" smtClean="0"/>
              <a:t> </a:t>
            </a:r>
            <a:r>
              <a:rPr lang="pl-PL" dirty="0" err="1" smtClean="0"/>
              <a:t>the</a:t>
            </a:r>
            <a:r>
              <a:rPr lang="pl-PL" dirty="0" smtClean="0"/>
              <a:t> IPPC </a:t>
            </a:r>
            <a:r>
              <a:rPr lang="pl-PL" dirty="0" err="1" smtClean="0"/>
              <a:t>permit</a:t>
            </a:r>
            <a:endParaRPr lang="pl-PL"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ytuł 1"/>
          <p:cNvSpPr>
            <a:spLocks noGrp="1"/>
          </p:cNvSpPr>
          <p:nvPr>
            <p:ph type="title"/>
          </p:nvPr>
        </p:nvSpPr>
        <p:spPr/>
        <p:txBody>
          <a:bodyPr/>
          <a:lstStyle/>
          <a:p>
            <a:r>
              <a:rPr lang="pl-PL" sz="3200" smtClean="0">
                <a:latin typeface="Calibri" pitchFamily="34" charset="0"/>
                <a:ea typeface="Tahoma" pitchFamily="34" charset="0"/>
                <a:cs typeface="Tahoma" pitchFamily="34" charset="0"/>
              </a:rPr>
              <a:t>New directive-new requirements</a:t>
            </a:r>
          </a:p>
        </p:txBody>
      </p:sp>
      <p:sp>
        <p:nvSpPr>
          <p:cNvPr id="16387" name="Symbol zastępczy zawartości 2"/>
          <p:cNvSpPr>
            <a:spLocks noGrp="1"/>
          </p:cNvSpPr>
          <p:nvPr>
            <p:ph idx="1"/>
          </p:nvPr>
        </p:nvSpPr>
        <p:spPr>
          <a:xfrm>
            <a:off x="685800" y="1219200"/>
            <a:ext cx="7772400" cy="4876800"/>
          </a:xfrm>
        </p:spPr>
        <p:txBody>
          <a:bodyPr/>
          <a:lstStyle/>
          <a:p>
            <a:pPr>
              <a:buFontTx/>
              <a:buNone/>
            </a:pPr>
            <a:r>
              <a:rPr lang="en-GB" sz="2000" b="1" smtClean="0">
                <a:latin typeface="Calibri" pitchFamily="34" charset="0"/>
                <a:ea typeface="Tahoma" pitchFamily="34" charset="0"/>
                <a:cs typeface="Tahoma" pitchFamily="34" charset="0"/>
              </a:rPr>
              <a:t>Directive 2010/75/EU on industrial emissions (integrated pollution prevention and control) (recast)</a:t>
            </a:r>
            <a:r>
              <a:rPr lang="pl-PL" sz="2000" b="1" smtClean="0">
                <a:latin typeface="Calibri" pitchFamily="34" charset="0"/>
                <a:ea typeface="Tahoma" pitchFamily="34" charset="0"/>
                <a:cs typeface="Tahoma" pitchFamily="34" charset="0"/>
              </a:rPr>
              <a:t> – came into force in January 2011</a:t>
            </a:r>
          </a:p>
          <a:p>
            <a:pPr>
              <a:buFontTx/>
              <a:buNone/>
            </a:pPr>
            <a:endParaRPr lang="pl-PL" sz="2000" b="1" smtClean="0">
              <a:latin typeface="Calibri" pitchFamily="34" charset="0"/>
              <a:ea typeface="Tahoma" pitchFamily="34" charset="0"/>
              <a:cs typeface="Tahoma" pitchFamily="34" charset="0"/>
            </a:endParaRPr>
          </a:p>
          <a:p>
            <a:r>
              <a:rPr lang="pl-PL" sz="2000" b="1" smtClean="0">
                <a:solidFill>
                  <a:srgbClr val="FF0000"/>
                </a:solidFill>
                <a:latin typeface="Calibri" pitchFamily="34" charset="0"/>
                <a:ea typeface="Tahoma" pitchFamily="34" charset="0"/>
                <a:cs typeface="Tahoma" pitchFamily="34" charset="0"/>
              </a:rPr>
              <a:t>January 2013</a:t>
            </a:r>
            <a:r>
              <a:rPr lang="pl-PL" sz="2000" b="1" smtClean="0">
                <a:latin typeface="Calibri" pitchFamily="34" charset="0"/>
                <a:ea typeface="Tahoma" pitchFamily="34" charset="0"/>
                <a:cs typeface="Tahoma" pitchFamily="34" charset="0"/>
              </a:rPr>
              <a:t> </a:t>
            </a:r>
            <a:r>
              <a:rPr lang="pl-PL" sz="2000" smtClean="0">
                <a:latin typeface="Calibri" pitchFamily="34" charset="0"/>
                <a:ea typeface="Tahoma" pitchFamily="34" charset="0"/>
                <a:cs typeface="Tahoma" pitchFamily="34" charset="0"/>
              </a:rPr>
              <a:t>– transposition</a:t>
            </a:r>
          </a:p>
          <a:p>
            <a:pPr hangingPunct="1">
              <a:lnSpc>
                <a:spcPct val="110000"/>
              </a:lnSpc>
            </a:pPr>
            <a:r>
              <a:rPr lang="pl-PL" sz="2000" b="1" smtClean="0">
                <a:solidFill>
                  <a:srgbClr val="FF0000"/>
                </a:solidFill>
                <a:latin typeface="Calibri" pitchFamily="34" charset="0"/>
                <a:ea typeface="Tahoma" pitchFamily="34" charset="0"/>
                <a:cs typeface="Tahoma" pitchFamily="34" charset="0"/>
              </a:rPr>
              <a:t>2014</a:t>
            </a:r>
            <a:r>
              <a:rPr lang="pl-PL" sz="2000" smtClean="0">
                <a:latin typeface="Calibri" pitchFamily="34" charset="0"/>
                <a:ea typeface="Tahoma" pitchFamily="34" charset="0"/>
                <a:cs typeface="Tahoma" pitchFamily="34" charset="0"/>
              </a:rPr>
              <a:t> – all existing installations shall fulfill new requirements (except for LCP)</a:t>
            </a:r>
          </a:p>
          <a:p>
            <a:pPr hangingPunct="1">
              <a:lnSpc>
                <a:spcPct val="110000"/>
              </a:lnSpc>
            </a:pPr>
            <a:r>
              <a:rPr lang="pl-PL" sz="2000" b="1" smtClean="0">
                <a:solidFill>
                  <a:srgbClr val="FF0000"/>
                </a:solidFill>
                <a:latin typeface="Calibri" pitchFamily="34" charset="0"/>
                <a:ea typeface="Tahoma" pitchFamily="34" charset="0"/>
                <a:cs typeface="Tahoma" pitchFamily="34" charset="0"/>
              </a:rPr>
              <a:t>July 2015</a:t>
            </a:r>
            <a:r>
              <a:rPr lang="pl-PL" sz="2000" smtClean="0">
                <a:solidFill>
                  <a:srgbClr val="FF0000"/>
                </a:solidFill>
                <a:latin typeface="Calibri" pitchFamily="34" charset="0"/>
                <a:ea typeface="Tahoma" pitchFamily="34" charset="0"/>
                <a:cs typeface="Tahoma" pitchFamily="34" charset="0"/>
              </a:rPr>
              <a:t> </a:t>
            </a:r>
            <a:r>
              <a:rPr lang="pl-PL" sz="2000" smtClean="0">
                <a:latin typeface="Calibri" pitchFamily="34" charset="0"/>
                <a:ea typeface="Tahoma" pitchFamily="34" charset="0"/>
                <a:cs typeface="Tahoma" pitchFamily="34" charset="0"/>
              </a:rPr>
              <a:t>– all new sectors mentioned in the directive shall fulfill new requirements </a:t>
            </a:r>
          </a:p>
          <a:p>
            <a:pPr hangingPunct="1">
              <a:lnSpc>
                <a:spcPct val="110000"/>
              </a:lnSpc>
            </a:pPr>
            <a:r>
              <a:rPr lang="pl-PL" sz="2000" b="1" smtClean="0">
                <a:solidFill>
                  <a:srgbClr val="FF0000"/>
                </a:solidFill>
                <a:latin typeface="Calibri" pitchFamily="34" charset="0"/>
                <a:ea typeface="Tahoma" pitchFamily="34" charset="0"/>
                <a:cs typeface="Tahoma" pitchFamily="34" charset="0"/>
              </a:rPr>
              <a:t>2016</a:t>
            </a:r>
            <a:r>
              <a:rPr lang="pl-PL" sz="2000" smtClean="0">
                <a:latin typeface="Calibri" pitchFamily="34" charset="0"/>
                <a:ea typeface="Tahoma" pitchFamily="34" charset="0"/>
                <a:cs typeface="Tahoma" pitchFamily="34" charset="0"/>
              </a:rPr>
              <a:t> – LCP shall fulfill new requirements </a:t>
            </a:r>
          </a:p>
          <a:p>
            <a:endParaRPr lang="pl-PL" smtClean="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ytuł 1"/>
          <p:cNvSpPr>
            <a:spLocks noGrp="1"/>
          </p:cNvSpPr>
          <p:nvPr>
            <p:ph type="title"/>
          </p:nvPr>
        </p:nvSpPr>
        <p:spPr>
          <a:xfrm>
            <a:off x="627063" y="555625"/>
            <a:ext cx="7772400" cy="409575"/>
          </a:xfrm>
        </p:spPr>
        <p:txBody>
          <a:bodyPr>
            <a:normAutofit fontScale="90000"/>
          </a:bodyPr>
          <a:lstStyle/>
          <a:p>
            <a:r>
              <a:rPr lang="pl-PL" sz="3600" smtClean="0">
                <a:latin typeface="Calibri" pitchFamily="34" charset="0"/>
                <a:ea typeface="Calibri" pitchFamily="34" charset="0"/>
                <a:cs typeface="Calibri" pitchFamily="34" charset="0"/>
              </a:rPr>
              <a:t>New permitting provisions – BAT conclusions</a:t>
            </a:r>
          </a:p>
        </p:txBody>
      </p:sp>
      <p:sp>
        <p:nvSpPr>
          <p:cNvPr id="17411" name="Symbol zastępczy zawartości 2"/>
          <p:cNvSpPr>
            <a:spLocks noGrp="1"/>
          </p:cNvSpPr>
          <p:nvPr>
            <p:ph idx="1"/>
          </p:nvPr>
        </p:nvSpPr>
        <p:spPr/>
        <p:txBody>
          <a:bodyPr/>
          <a:lstStyle/>
          <a:p>
            <a:r>
              <a:rPr lang="en-GB" sz="2400" smtClean="0">
                <a:latin typeface="Calibri" pitchFamily="34" charset="0"/>
                <a:ea typeface="Tahoma" pitchFamily="34" charset="0"/>
                <a:cs typeface="Tahoma" pitchFamily="34" charset="0"/>
              </a:rPr>
              <a:t>BAT conclusions shall be the reference for setting the permit conditions.</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The competent authority shall set emission limit values that ensure that, under normal operating conditions, </a:t>
            </a:r>
            <a:r>
              <a:rPr lang="en-GB" sz="2400" smtClean="0">
                <a:solidFill>
                  <a:srgbClr val="FF0000"/>
                </a:solidFill>
                <a:latin typeface="Calibri" pitchFamily="34" charset="0"/>
                <a:ea typeface="Tahoma" pitchFamily="34" charset="0"/>
                <a:cs typeface="Tahoma" pitchFamily="34" charset="0"/>
              </a:rPr>
              <a:t>emissions do not exceed the emission levels associated with the best available techniques </a:t>
            </a:r>
            <a:r>
              <a:rPr lang="en-GB" sz="2400" smtClean="0">
                <a:latin typeface="Calibri" pitchFamily="34" charset="0"/>
                <a:ea typeface="Tahoma" pitchFamily="34" charset="0"/>
                <a:cs typeface="Tahoma" pitchFamily="34" charset="0"/>
              </a:rPr>
              <a:t>as laid down in the decisions on BAT conclusion</a:t>
            </a:r>
            <a:r>
              <a:rPr lang="pl-PL" sz="2400" smtClean="0">
                <a:latin typeface="Calibri" pitchFamily="34" charset="0"/>
                <a:ea typeface="Tahoma" pitchFamily="34" charset="0"/>
                <a:cs typeface="Tahoma" pitchFamily="34" charset="0"/>
              </a:rPr>
              <a:t>s.</a:t>
            </a:r>
          </a:p>
          <a:p>
            <a:r>
              <a:rPr lang="en-GB" sz="2400" smtClean="0">
                <a:latin typeface="Calibri" pitchFamily="34" charset="0"/>
                <a:ea typeface="Tahoma" pitchFamily="34" charset="0"/>
                <a:cs typeface="Tahoma" pitchFamily="34" charset="0"/>
              </a:rPr>
              <a:t>the competent authority may set stricter permit conditions than those achievable by the use of the best available techniques as described in the BAT conclusions.</a:t>
            </a:r>
            <a:endParaRPr lang="pl-PL" sz="2400" smtClean="0">
              <a:latin typeface="Calibri" pitchFamily="34" charset="0"/>
              <a:ea typeface="Tahoma" pitchFamily="34" charset="0"/>
              <a:cs typeface="Tahoma" pitchFamily="34"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ymbol zastępczy zawartości 2"/>
          <p:cNvSpPr>
            <a:spLocks noGrp="1"/>
          </p:cNvSpPr>
          <p:nvPr>
            <p:ph idx="1"/>
          </p:nvPr>
        </p:nvSpPr>
        <p:spPr/>
        <p:txBody>
          <a:bodyPr/>
          <a:lstStyle/>
          <a:p>
            <a:r>
              <a:rPr lang="en-GB" sz="2000" smtClean="0">
                <a:latin typeface="Tahoma" pitchFamily="34" charset="0"/>
                <a:cs typeface="Tahoma" pitchFamily="34" charset="0"/>
              </a:rPr>
              <a:t>By way of derogation the competent authority may, in specific cases, set less strict emission limit values. Such a derogation may apply only where an assessment shows that the achievement of emission levels associated with the best available techniques as described in BAT conclusions would lead to disproportionately higher costs compared to the environmental benefits due to:</a:t>
            </a:r>
            <a:endParaRPr lang="pl-PL" sz="2000" smtClean="0">
              <a:latin typeface="Tahoma" pitchFamily="34" charset="0"/>
              <a:cs typeface="Tahoma" pitchFamily="34" charset="0"/>
            </a:endParaRPr>
          </a:p>
          <a:p>
            <a:r>
              <a:rPr lang="en-GB" sz="2000" smtClean="0">
                <a:latin typeface="Tahoma" pitchFamily="34" charset="0"/>
                <a:cs typeface="Tahoma" pitchFamily="34" charset="0"/>
              </a:rPr>
              <a:t>(a) 	the geographical location or the local environmental conditions of the installation concerned; or</a:t>
            </a:r>
            <a:endParaRPr lang="pl-PL" sz="2000" smtClean="0">
              <a:latin typeface="Tahoma" pitchFamily="34" charset="0"/>
              <a:cs typeface="Tahoma" pitchFamily="34" charset="0"/>
            </a:endParaRPr>
          </a:p>
          <a:p>
            <a:r>
              <a:rPr lang="en-GB" sz="2000" smtClean="0">
                <a:latin typeface="Tahoma" pitchFamily="34" charset="0"/>
                <a:cs typeface="Tahoma" pitchFamily="34" charset="0"/>
              </a:rPr>
              <a:t>(b) 	the technical characteristics of the installation concerned</a:t>
            </a:r>
            <a:endParaRPr lang="pl-PL" sz="2000" smtClean="0">
              <a:latin typeface="Tahoma" pitchFamily="34" charset="0"/>
              <a:cs typeface="Tahoma" pitchFamily="34" charset="0"/>
            </a:endParaRPr>
          </a:p>
          <a:p>
            <a:r>
              <a:rPr lang="en-GB" sz="2000" smtClean="0">
                <a:latin typeface="Tahoma" pitchFamily="34" charset="0"/>
                <a:cs typeface="Tahoma" pitchFamily="34" charset="0"/>
              </a:rPr>
              <a:t>The emission limit values shall, however, not exceed the emission limit values set out in the Annexes to this Directive, where applicable</a:t>
            </a:r>
            <a:r>
              <a:rPr lang="pl-PL" sz="2000" smtClean="0">
                <a:latin typeface="Tahoma" pitchFamily="34" charset="0"/>
                <a:cs typeface="Tahoma" pitchFamily="34" charset="0"/>
              </a:rPr>
              <a:t> (LCP, WI, TiO2)</a:t>
            </a:r>
            <a:r>
              <a:rPr lang="en-GB" sz="2000" smtClean="0">
                <a:latin typeface="Tahoma" pitchFamily="34" charset="0"/>
                <a:cs typeface="Tahoma" pitchFamily="34" charset="0"/>
              </a:rPr>
              <a:t>.</a:t>
            </a:r>
            <a:endParaRPr lang="pl-PL" sz="2000" smtClean="0">
              <a:latin typeface="Tahoma" pitchFamily="34" charset="0"/>
              <a:cs typeface="Tahoma" pitchFamily="34" charset="0"/>
            </a:endParaRPr>
          </a:p>
          <a:p>
            <a:pPr>
              <a:buFontTx/>
              <a:buNone/>
            </a:pPr>
            <a:endParaRPr lang="pl-PL" smtClean="0"/>
          </a:p>
        </p:txBody>
      </p:sp>
      <p:sp>
        <p:nvSpPr>
          <p:cNvPr id="18435" name="Tytuł 1"/>
          <p:cNvSpPr>
            <a:spLocks noGrp="1"/>
          </p:cNvSpPr>
          <p:nvPr>
            <p:ph type="title"/>
          </p:nvPr>
        </p:nvSpPr>
        <p:spPr>
          <a:xfrm>
            <a:off x="728663" y="544513"/>
            <a:ext cx="7772400" cy="409575"/>
          </a:xfrm>
        </p:spPr>
        <p:txBody>
          <a:bodyPr>
            <a:normAutofit fontScale="90000"/>
          </a:bodyPr>
          <a:lstStyle/>
          <a:p>
            <a:r>
              <a:rPr lang="pl-PL" sz="3600" smtClean="0">
                <a:latin typeface="Calibri" pitchFamily="34" charset="0"/>
                <a:ea typeface="Calibri" pitchFamily="34" charset="0"/>
                <a:cs typeface="Calibri" pitchFamily="34" charset="0"/>
              </a:rPr>
              <a:t>New permitting provisions – BAT conclusions</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ytuł 1"/>
          <p:cNvSpPr>
            <a:spLocks noGrp="1"/>
          </p:cNvSpPr>
          <p:nvPr>
            <p:ph type="title"/>
          </p:nvPr>
        </p:nvSpPr>
        <p:spPr/>
        <p:txBody>
          <a:bodyPr/>
          <a:lstStyle/>
          <a:p>
            <a:r>
              <a:rPr lang="pl-PL" sz="3200" smtClean="0">
                <a:latin typeface="Calibri" pitchFamily="34" charset="0"/>
                <a:ea typeface="Calibri" pitchFamily="34" charset="0"/>
                <a:cs typeface="Calibri" pitchFamily="34" charset="0"/>
              </a:rPr>
              <a:t>New permitting provisions - monitoring</a:t>
            </a:r>
            <a:endParaRPr lang="pl-PL" sz="3200" smtClean="0"/>
          </a:p>
        </p:txBody>
      </p:sp>
      <p:sp>
        <p:nvSpPr>
          <p:cNvPr id="19459" name="Symbol zastępczy zawartości 2"/>
          <p:cNvSpPr>
            <a:spLocks noGrp="1"/>
          </p:cNvSpPr>
          <p:nvPr>
            <p:ph idx="1"/>
          </p:nvPr>
        </p:nvSpPr>
        <p:spPr/>
        <p:txBody>
          <a:bodyPr/>
          <a:lstStyle/>
          <a:p>
            <a:r>
              <a:rPr lang="en-GB" sz="2400" smtClean="0">
                <a:latin typeface="Calibri" pitchFamily="34" charset="0"/>
                <a:ea typeface="Tahoma" pitchFamily="34" charset="0"/>
                <a:cs typeface="Tahoma" pitchFamily="34" charset="0"/>
              </a:rPr>
              <a:t>The monitoring requirements shall, where applicable, be based on the conclusions on monitoring as described in the BAT conclusions.</a:t>
            </a:r>
            <a:endParaRPr lang="pl-PL" sz="2400" smtClean="0">
              <a:latin typeface="Calibri" pitchFamily="34" charset="0"/>
              <a:ea typeface="Tahoma" pitchFamily="34" charset="0"/>
              <a:cs typeface="Tahoma" pitchFamily="34" charset="0"/>
            </a:endParaRPr>
          </a:p>
          <a:p>
            <a:r>
              <a:rPr lang="pl-PL" sz="2400" smtClean="0">
                <a:latin typeface="Calibri" pitchFamily="34" charset="0"/>
                <a:ea typeface="Tahoma" pitchFamily="34" charset="0"/>
                <a:cs typeface="Tahoma" pitchFamily="34" charset="0"/>
              </a:rPr>
              <a:t>P</a:t>
            </a:r>
            <a:r>
              <a:rPr lang="en-GB" sz="2400" smtClean="0">
                <a:latin typeface="Calibri" pitchFamily="34" charset="0"/>
                <a:ea typeface="Tahoma" pitchFamily="34" charset="0"/>
                <a:cs typeface="Tahoma" pitchFamily="34" charset="0"/>
              </a:rPr>
              <a:t>eriodic monitoring shall be carried out at least once every five years for groundwater and ten years for soil, unless such monitoring is based on a systematic appraisal of the risk of contamination.</a:t>
            </a:r>
            <a:endParaRPr lang="pl-PL" sz="2400" smtClean="0">
              <a:latin typeface="Calibri" pitchFamily="34" charset="0"/>
              <a:ea typeface="Tahoma" pitchFamily="34" charset="0"/>
              <a:cs typeface="Tahoma" pitchFamily="34"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ytuł 1"/>
          <p:cNvSpPr>
            <a:spLocks noGrp="1"/>
          </p:cNvSpPr>
          <p:nvPr>
            <p:ph type="title"/>
          </p:nvPr>
        </p:nvSpPr>
        <p:spPr/>
        <p:txBody>
          <a:bodyPr/>
          <a:lstStyle/>
          <a:p>
            <a:r>
              <a:rPr lang="pl-PL" smtClean="0">
                <a:latin typeface="Calibri" pitchFamily="34" charset="0"/>
                <a:ea typeface="Calibri" pitchFamily="34" charset="0"/>
                <a:cs typeface="Calibri" pitchFamily="34" charset="0"/>
              </a:rPr>
              <a:t>New permitting provisions</a:t>
            </a:r>
            <a:endParaRPr lang="pl-PL" smtClean="0"/>
          </a:p>
        </p:txBody>
      </p:sp>
      <p:sp>
        <p:nvSpPr>
          <p:cNvPr id="20483" name="Symbol zastępczy zawartości 2"/>
          <p:cNvSpPr>
            <a:spLocks noGrp="1"/>
          </p:cNvSpPr>
          <p:nvPr>
            <p:ph idx="1"/>
          </p:nvPr>
        </p:nvSpPr>
        <p:spPr/>
        <p:txBody>
          <a:bodyPr/>
          <a:lstStyle/>
          <a:p>
            <a:r>
              <a:rPr lang="en-GB" sz="2400" smtClean="0">
                <a:latin typeface="Calibri" pitchFamily="34" charset="0"/>
                <a:ea typeface="Tahoma" pitchFamily="34" charset="0"/>
                <a:cs typeface="Tahoma" pitchFamily="34" charset="0"/>
              </a:rPr>
              <a:t>Within four years of publication of decisions on BAT conclusions</a:t>
            </a:r>
            <a:r>
              <a:rPr lang="pl-PL" sz="2400" smtClean="0">
                <a:latin typeface="Calibri" pitchFamily="34" charset="0"/>
                <a:ea typeface="Tahoma" pitchFamily="34" charset="0"/>
                <a:cs typeface="Tahoma" pitchFamily="34" charset="0"/>
              </a:rPr>
              <a:t> </a:t>
            </a:r>
            <a:r>
              <a:rPr lang="en-GB" sz="2400" smtClean="0">
                <a:latin typeface="Calibri" pitchFamily="34" charset="0"/>
                <a:ea typeface="Tahoma" pitchFamily="34" charset="0"/>
                <a:cs typeface="Tahoma" pitchFamily="34" charset="0"/>
              </a:rPr>
              <a:t>relating to the main activity of an installation, the competent authority shall ensure that:</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(a)	all the permit conditions for the installation concerned are reconsidered and, if necessary, updated to ensure compliance with this Directive</a:t>
            </a:r>
            <a:r>
              <a:rPr lang="pl-PL" sz="2400" smtClean="0">
                <a:latin typeface="Calibri" pitchFamily="34" charset="0"/>
                <a:ea typeface="Tahoma" pitchFamily="34" charset="0"/>
                <a:cs typeface="Tahoma" pitchFamily="34" charset="0"/>
              </a:rPr>
              <a:t> (BAT conclusions)</a:t>
            </a:r>
            <a:r>
              <a:rPr lang="en-GB" sz="2400" smtClean="0">
                <a:latin typeface="Calibri" pitchFamily="34" charset="0"/>
                <a:ea typeface="Tahoma" pitchFamily="34" charset="0"/>
                <a:cs typeface="Tahoma" pitchFamily="34" charset="0"/>
              </a:rPr>
              <a:t>;</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(b)	the installation complies with those permit conditions.</a:t>
            </a:r>
            <a:endParaRPr lang="pl-PL" sz="2400" smtClean="0">
              <a:latin typeface="Calibri" pitchFamily="34" charset="0"/>
              <a:ea typeface="Tahoma" pitchFamily="34" charset="0"/>
              <a:cs typeface="Tahoma" pitchFamily="34" charset="0"/>
            </a:endParaRPr>
          </a:p>
          <a:p>
            <a:endParaRPr lang="pl-PL" smtClean="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ytuł 1"/>
          <p:cNvSpPr>
            <a:spLocks noGrp="1"/>
          </p:cNvSpPr>
          <p:nvPr>
            <p:ph type="title"/>
          </p:nvPr>
        </p:nvSpPr>
        <p:spPr/>
        <p:txBody>
          <a:bodyPr/>
          <a:lstStyle/>
          <a:p>
            <a:r>
              <a:rPr lang="pl-PL" sz="3200" smtClean="0">
                <a:latin typeface="Calibri" pitchFamily="34" charset="0"/>
                <a:ea typeface="Calibri" pitchFamily="34" charset="0"/>
                <a:cs typeface="Calibri" pitchFamily="34" charset="0"/>
              </a:rPr>
              <a:t>New permitting provisions – baseline report</a:t>
            </a:r>
            <a:endParaRPr lang="pl-PL" sz="3200" smtClean="0"/>
          </a:p>
        </p:txBody>
      </p:sp>
      <p:sp>
        <p:nvSpPr>
          <p:cNvPr id="21507" name="Symbol zastępczy zawartości 2"/>
          <p:cNvSpPr>
            <a:spLocks noGrp="1"/>
          </p:cNvSpPr>
          <p:nvPr>
            <p:ph idx="1"/>
          </p:nvPr>
        </p:nvSpPr>
        <p:spPr>
          <a:xfrm>
            <a:off x="617538" y="1135063"/>
            <a:ext cx="7772400" cy="4114800"/>
          </a:xfrm>
        </p:spPr>
        <p:txBody>
          <a:bodyPr>
            <a:normAutofit fontScale="92500" lnSpcReduction="20000"/>
          </a:bodyPr>
          <a:lstStyle/>
          <a:p>
            <a:r>
              <a:rPr lang="pl-PL" sz="2400" smtClean="0">
                <a:latin typeface="Calibri" pitchFamily="34" charset="0"/>
                <a:ea typeface="Tahoma" pitchFamily="34" charset="0"/>
                <a:cs typeface="Tahoma" pitchFamily="34" charset="0"/>
              </a:rPr>
              <a:t>A</a:t>
            </a:r>
            <a:r>
              <a:rPr lang="en-GB" sz="2400" smtClean="0">
                <a:latin typeface="Calibri" pitchFamily="34" charset="0"/>
                <a:ea typeface="Tahoma" pitchFamily="34" charset="0"/>
                <a:cs typeface="Tahoma" pitchFamily="34" charset="0"/>
              </a:rPr>
              <a:t>n application for a permit includes </a:t>
            </a:r>
            <a:r>
              <a:rPr lang="pl-PL" sz="2400" smtClean="0">
                <a:latin typeface="Calibri" pitchFamily="34" charset="0"/>
                <a:ea typeface="Tahoma" pitchFamily="34" charset="0"/>
                <a:cs typeface="Tahoma" pitchFamily="34" charset="0"/>
              </a:rPr>
              <a:t>,</a:t>
            </a:r>
            <a:r>
              <a:rPr lang="en-GB" sz="2400" smtClean="0">
                <a:latin typeface="Calibri" pitchFamily="34" charset="0"/>
                <a:ea typeface="Tahoma" pitchFamily="34" charset="0"/>
                <a:cs typeface="Tahoma" pitchFamily="34" charset="0"/>
              </a:rPr>
              <a:t>where applicable, a baseline report</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Where the activity involves the use, production or release of relevant hazardous substances and having regard to the possibility of soil and groundwater contamination at the site of the installation, the operator shall prepare and submit to the competent authority a baseline report before starting operation of an installation or before a permit for an installation is updated for the first time after </a:t>
            </a:r>
            <a:r>
              <a:rPr lang="pl-PL" sz="2400" smtClean="0">
                <a:latin typeface="Calibri" pitchFamily="34" charset="0"/>
                <a:ea typeface="Tahoma" pitchFamily="34" charset="0"/>
                <a:cs typeface="Tahoma" pitchFamily="34" charset="0"/>
              </a:rPr>
              <a:t>new provisions come into force.</a:t>
            </a:r>
          </a:p>
          <a:p>
            <a:r>
              <a:rPr lang="en-GB" sz="2400" smtClean="0">
                <a:latin typeface="Calibri" pitchFamily="34" charset="0"/>
                <a:ea typeface="Tahoma" pitchFamily="34" charset="0"/>
                <a:cs typeface="Tahoma" pitchFamily="34" charset="0"/>
              </a:rPr>
              <a:t>The baseline report shall contain the information necessary to determine the state of soil and groundwater contamination so as to make a quantified comparison with the state upon definitive cessation of activities.</a:t>
            </a:r>
            <a:endParaRPr lang="pl-PL" smtClean="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ytuł 1"/>
          <p:cNvSpPr>
            <a:spLocks noGrp="1"/>
          </p:cNvSpPr>
          <p:nvPr>
            <p:ph type="title"/>
          </p:nvPr>
        </p:nvSpPr>
        <p:spPr/>
        <p:txBody>
          <a:bodyPr>
            <a:normAutofit fontScale="90000"/>
          </a:bodyPr>
          <a:lstStyle/>
          <a:p>
            <a:r>
              <a:rPr lang="pl-PL" smtClean="0">
                <a:latin typeface="Calibri" pitchFamily="34" charset="0"/>
                <a:ea typeface="Calibri" pitchFamily="34" charset="0"/>
                <a:cs typeface="Calibri" pitchFamily="34" charset="0"/>
              </a:rPr>
              <a:t>New permitting provisions – baseline report</a:t>
            </a:r>
            <a:endParaRPr lang="pl-PL" smtClean="0"/>
          </a:p>
        </p:txBody>
      </p:sp>
      <p:sp>
        <p:nvSpPr>
          <p:cNvPr id="22531" name="Symbol zastępczy zawartości 2"/>
          <p:cNvSpPr>
            <a:spLocks noGrp="1"/>
          </p:cNvSpPr>
          <p:nvPr>
            <p:ph idx="1"/>
          </p:nvPr>
        </p:nvSpPr>
        <p:spPr>
          <a:xfrm>
            <a:off x="754063" y="1643063"/>
            <a:ext cx="7772400" cy="4114800"/>
          </a:xfrm>
        </p:spPr>
        <p:txBody>
          <a:bodyPr>
            <a:normAutofit lnSpcReduction="10000"/>
          </a:bodyPr>
          <a:lstStyle/>
          <a:p>
            <a:r>
              <a:rPr lang="en-GB" sz="2400" smtClean="0">
                <a:latin typeface="Calibri" pitchFamily="34" charset="0"/>
                <a:ea typeface="Tahoma" pitchFamily="34" charset="0"/>
                <a:cs typeface="Tahoma" pitchFamily="34" charset="0"/>
              </a:rPr>
              <a:t>The baseline report shall contain at least the following information:</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(a)	information on the present use and, where available, on past uses of the site;</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(b)	where available, existing information on soil and groundwater measurements that reflect the state at the time the report is drawn up or, alternatively, new soil and groundwater measurements having regard to the possibility of soil and groundwater contamination by those hazardous substances to be used, produced or released by the installation concerned.</a:t>
            </a:r>
            <a:endParaRPr lang="pl-PL" sz="2400" smtClean="0">
              <a:latin typeface="Calibri" pitchFamily="34" charset="0"/>
              <a:ea typeface="Tahoma" pitchFamily="34" charset="0"/>
              <a:cs typeface="Tahoma" pitchFamily="34" charset="0"/>
            </a:endParaRPr>
          </a:p>
          <a:p>
            <a:pPr>
              <a:buFontTx/>
              <a:buNone/>
            </a:pPr>
            <a:endParaRPr lang="pl-PL" sz="2000" smtClean="0">
              <a:latin typeface="Tahoma" pitchFamily="34" charset="0"/>
              <a:ea typeface="Tahoma" pitchFamily="34" charset="0"/>
              <a:cs typeface="Tahoma" pitchFamily="34" charset="0"/>
            </a:endParaRPr>
          </a:p>
          <a:p>
            <a:endParaRPr lang="pl-PL" smtClean="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ytuł 1"/>
          <p:cNvSpPr>
            <a:spLocks noGrp="1"/>
          </p:cNvSpPr>
          <p:nvPr>
            <p:ph type="title"/>
          </p:nvPr>
        </p:nvSpPr>
        <p:spPr/>
        <p:txBody>
          <a:bodyPr>
            <a:normAutofit fontScale="90000"/>
          </a:bodyPr>
          <a:lstStyle/>
          <a:p>
            <a:r>
              <a:rPr lang="pl-PL" smtClean="0">
                <a:latin typeface="Calibri" pitchFamily="34" charset="0"/>
                <a:ea typeface="Calibri" pitchFamily="34" charset="0"/>
                <a:cs typeface="Calibri" pitchFamily="34" charset="0"/>
              </a:rPr>
              <a:t>New permitting provisions – baseline report</a:t>
            </a:r>
            <a:endParaRPr lang="pl-PL" smtClean="0"/>
          </a:p>
        </p:txBody>
      </p:sp>
      <p:sp>
        <p:nvSpPr>
          <p:cNvPr id="23555" name="Symbol zastępczy zawartości 2"/>
          <p:cNvSpPr>
            <a:spLocks noGrp="1"/>
          </p:cNvSpPr>
          <p:nvPr>
            <p:ph idx="1"/>
          </p:nvPr>
        </p:nvSpPr>
        <p:spPr>
          <a:xfrm>
            <a:off x="776288" y="1619250"/>
            <a:ext cx="7772400" cy="4114800"/>
          </a:xfrm>
        </p:spPr>
        <p:txBody>
          <a:bodyPr/>
          <a:lstStyle/>
          <a:p>
            <a:pPr>
              <a:buFontTx/>
              <a:buNone/>
            </a:pPr>
            <a:r>
              <a:rPr lang="pl-PL" sz="2400" smtClean="0">
                <a:latin typeface="Calibri" pitchFamily="34" charset="0"/>
                <a:ea typeface="Tahoma" pitchFamily="34" charset="0"/>
                <a:cs typeface="Tahoma" pitchFamily="34" charset="0"/>
              </a:rPr>
              <a:t>A permit includes:</a:t>
            </a:r>
          </a:p>
          <a:p>
            <a:r>
              <a:rPr lang="en-GB" sz="2400" smtClean="0">
                <a:latin typeface="Calibri" pitchFamily="34" charset="0"/>
                <a:ea typeface="Tahoma" pitchFamily="34" charset="0"/>
                <a:cs typeface="Tahoma" pitchFamily="34" charset="0"/>
              </a:rPr>
              <a:t>appropriate requirements ensuring protection of the soil and groundwater and measures concerning the monitoring and management of waste generated by the installation;</a:t>
            </a:r>
            <a:endParaRPr lang="pl-PL" sz="2400" smtClean="0">
              <a:latin typeface="Calibri" pitchFamily="34" charset="0"/>
              <a:ea typeface="Tahoma" pitchFamily="34" charset="0"/>
              <a:cs typeface="Tahoma" pitchFamily="34" charset="0"/>
            </a:endParaRPr>
          </a:p>
          <a:p>
            <a:r>
              <a:rPr lang="en-GB" sz="2400" smtClean="0">
                <a:latin typeface="Calibri" pitchFamily="34" charset="0"/>
                <a:ea typeface="Tahoma" pitchFamily="34" charset="0"/>
                <a:cs typeface="Tahoma" pitchFamily="34" charset="0"/>
              </a:rPr>
              <a:t>appropriate requirements concerning the periodic monitoring of soil and groundwater in relation to relevant hazardous substances likely to be found on site and having regard to the possibility of soil and groundwater contamination at the site of the installation</a:t>
            </a:r>
            <a:r>
              <a:rPr lang="pl-PL" sz="2400" smtClean="0">
                <a:latin typeface="Calibri" pitchFamily="34" charset="0"/>
                <a:ea typeface="Tahoma" pitchFamily="34" charset="0"/>
                <a:cs typeface="Tahoma" pitchFamily="34" charset="0"/>
              </a:rPr>
              <a:t>.</a:t>
            </a:r>
          </a:p>
          <a:p>
            <a:endParaRPr lang="pl-PL" smtClean="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ytuł 1"/>
          <p:cNvSpPr>
            <a:spLocks noGrp="1"/>
          </p:cNvSpPr>
          <p:nvPr>
            <p:ph type="title"/>
          </p:nvPr>
        </p:nvSpPr>
        <p:spPr/>
        <p:txBody>
          <a:bodyPr>
            <a:normAutofit fontScale="90000"/>
          </a:bodyPr>
          <a:lstStyle/>
          <a:p>
            <a:r>
              <a:rPr lang="pl-PL" dirty="0" smtClean="0">
                <a:latin typeface="Calibri" pitchFamily="34" charset="0"/>
                <a:ea typeface="Calibri" pitchFamily="34" charset="0"/>
                <a:cs typeface="Calibri" pitchFamily="34" charset="0"/>
              </a:rPr>
              <a:t>New </a:t>
            </a:r>
            <a:r>
              <a:rPr lang="pl-PL" dirty="0" err="1" smtClean="0">
                <a:latin typeface="Calibri" pitchFamily="34" charset="0"/>
                <a:ea typeface="Calibri" pitchFamily="34" charset="0"/>
                <a:cs typeface="Calibri" pitchFamily="34" charset="0"/>
              </a:rPr>
              <a:t>permitting</a:t>
            </a:r>
            <a:r>
              <a:rPr lang="pl-PL" dirty="0" smtClean="0">
                <a:latin typeface="Calibri" pitchFamily="34" charset="0"/>
                <a:ea typeface="Calibri" pitchFamily="34" charset="0"/>
                <a:cs typeface="Calibri" pitchFamily="34" charset="0"/>
              </a:rPr>
              <a:t> </a:t>
            </a:r>
            <a:r>
              <a:rPr lang="pl-PL" dirty="0" err="1" smtClean="0">
                <a:latin typeface="Calibri" pitchFamily="34" charset="0"/>
                <a:ea typeface="Calibri" pitchFamily="34" charset="0"/>
                <a:cs typeface="Calibri" pitchFamily="34" charset="0"/>
              </a:rPr>
              <a:t>provisions</a:t>
            </a:r>
            <a:r>
              <a:rPr lang="pl-PL" dirty="0" smtClean="0">
                <a:latin typeface="Calibri" pitchFamily="34" charset="0"/>
                <a:ea typeface="Calibri" pitchFamily="34" charset="0"/>
                <a:cs typeface="Calibri" pitchFamily="34" charset="0"/>
              </a:rPr>
              <a:t> – </a:t>
            </a:r>
            <a:r>
              <a:rPr lang="pl-PL" dirty="0" err="1" smtClean="0">
                <a:latin typeface="Calibri" pitchFamily="34" charset="0"/>
                <a:ea typeface="Calibri" pitchFamily="34" charset="0"/>
                <a:cs typeface="Calibri" pitchFamily="34" charset="0"/>
              </a:rPr>
              <a:t>baseline</a:t>
            </a:r>
            <a:r>
              <a:rPr lang="pl-PL" dirty="0" smtClean="0">
                <a:latin typeface="Calibri" pitchFamily="34" charset="0"/>
                <a:ea typeface="Calibri" pitchFamily="34" charset="0"/>
                <a:cs typeface="Calibri" pitchFamily="34" charset="0"/>
              </a:rPr>
              <a:t> report</a:t>
            </a:r>
            <a:endParaRPr lang="pl-PL" dirty="0" smtClean="0"/>
          </a:p>
        </p:txBody>
      </p:sp>
      <p:sp>
        <p:nvSpPr>
          <p:cNvPr id="24579" name="Symbol zastępczy zawartości 2"/>
          <p:cNvSpPr>
            <a:spLocks noGrp="1"/>
          </p:cNvSpPr>
          <p:nvPr>
            <p:ph idx="1"/>
          </p:nvPr>
        </p:nvSpPr>
        <p:spPr>
          <a:xfrm>
            <a:off x="785786" y="1428736"/>
            <a:ext cx="7772400" cy="4114800"/>
          </a:xfrm>
        </p:spPr>
        <p:txBody>
          <a:bodyPr>
            <a:normAutofit fontScale="92500" lnSpcReduction="20000"/>
          </a:bodyPr>
          <a:lstStyle/>
          <a:p>
            <a:r>
              <a:rPr lang="en-GB" sz="2000" dirty="0" smtClean="0">
                <a:latin typeface="Calibri" pitchFamily="34" charset="0"/>
                <a:ea typeface="Tahoma" pitchFamily="34" charset="0"/>
                <a:cs typeface="Tahoma" pitchFamily="34" charset="0"/>
              </a:rPr>
              <a:t>Upon definitive cessation of the activities, the operator shall assess the state of soil and groundwater contamination by relevant hazardous substances used, produced or released by the installation. Where the installation has caused significant pollution of soil or groundwater by relevant hazardous substances compared to the state established in the baseline report, the operator shall take the necessary measures to address that pollution so as to return the site to that state. For that purpose, the technical feasibility of such measures may be taken into account.</a:t>
            </a:r>
            <a:endParaRPr lang="pl-PL" sz="2000" dirty="0" smtClean="0">
              <a:latin typeface="Calibri" pitchFamily="34" charset="0"/>
              <a:ea typeface="Tahoma" pitchFamily="34" charset="0"/>
              <a:cs typeface="Tahoma" pitchFamily="34" charset="0"/>
            </a:endParaRPr>
          </a:p>
          <a:p>
            <a:r>
              <a:rPr lang="pl-PL" sz="2000" dirty="0" smtClean="0">
                <a:latin typeface="Calibri" pitchFamily="34" charset="0"/>
                <a:ea typeface="Tahoma" pitchFamily="34" charset="0"/>
                <a:cs typeface="Tahoma" pitchFamily="34" charset="0"/>
              </a:rPr>
              <a:t>U</a:t>
            </a:r>
            <a:r>
              <a:rPr lang="en-GB" sz="2000" dirty="0" err="1" smtClean="0">
                <a:latin typeface="Calibri" pitchFamily="34" charset="0"/>
                <a:ea typeface="Tahoma" pitchFamily="34" charset="0"/>
                <a:cs typeface="Tahoma" pitchFamily="34" charset="0"/>
              </a:rPr>
              <a:t>pon</a:t>
            </a:r>
            <a:r>
              <a:rPr lang="en-GB" sz="2000" dirty="0" smtClean="0">
                <a:latin typeface="Calibri" pitchFamily="34" charset="0"/>
                <a:ea typeface="Tahoma" pitchFamily="34" charset="0"/>
                <a:cs typeface="Tahoma" pitchFamily="34" charset="0"/>
              </a:rPr>
              <a:t> definitive cessation of the activities, and where the contamination of soil and groundwater at the site poses a significant risk to human health or the environment as a result of the permitted activities carried out by the operator shall take the necessary actions aimed at the removal, control, containment or reduction of relevant hazardous substances, so that the site, taking into account its current or approved future use, ceases to pose such a risk.</a:t>
            </a:r>
            <a:r>
              <a:rPr lang="pl-PL" sz="2000" dirty="0" smtClean="0">
                <a:latin typeface="Calibri" pitchFamily="34" charset="0"/>
                <a:ea typeface="Tahoma" pitchFamily="34" charset="0"/>
                <a:cs typeface="Tahoma" pitchFamily="34" charset="0"/>
              </a:rPr>
              <a:t> </a:t>
            </a:r>
          </a:p>
          <a:p>
            <a:endParaRPr lang="pl-PL" sz="2000" dirty="0" smtClean="0">
              <a:latin typeface="Tahoma" pitchFamily="34" charset="0"/>
              <a:ea typeface="Tahoma" pitchFamily="34" charset="0"/>
              <a:cs typeface="Tahoma" pitchFamily="34" charset="0"/>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2857496"/>
            <a:ext cx="8229600" cy="971544"/>
          </a:xfrm>
        </p:spPr>
        <p:txBody>
          <a:bodyPr>
            <a:noAutofit/>
          </a:bodyPr>
          <a:lstStyle/>
          <a:p>
            <a:pPr algn="ctr">
              <a:buNone/>
            </a:pPr>
            <a:r>
              <a:rPr lang="pl-PL" sz="2500" b="1" dirty="0" err="1" smtClean="0">
                <a:latin typeface="+mj-lt"/>
              </a:rPr>
              <a:t>Thank</a:t>
            </a:r>
            <a:r>
              <a:rPr lang="pl-PL" sz="2500" b="1" dirty="0" smtClean="0">
                <a:latin typeface="+mj-lt"/>
              </a:rPr>
              <a:t> </a:t>
            </a:r>
            <a:r>
              <a:rPr lang="pl-PL" sz="2500" b="1" dirty="0" err="1" smtClean="0">
                <a:latin typeface="+mj-lt"/>
              </a:rPr>
              <a:t>you</a:t>
            </a:r>
            <a:r>
              <a:rPr lang="pl-PL" sz="2500" b="1" dirty="0" smtClean="0">
                <a:latin typeface="+mj-lt"/>
              </a:rPr>
              <a:t> for </a:t>
            </a:r>
            <a:r>
              <a:rPr lang="pl-PL" sz="2500" b="1" dirty="0" err="1" smtClean="0">
                <a:latin typeface="+mj-lt"/>
              </a:rPr>
              <a:t>attention</a:t>
            </a:r>
            <a:endParaRPr lang="pl-PL" sz="2500" b="1" dirty="0" smtClean="0">
              <a:latin typeface="+mj-lt"/>
            </a:endParaRPr>
          </a:p>
          <a:p>
            <a:pPr algn="ctr">
              <a:buNone/>
            </a:pPr>
            <a:r>
              <a:rPr lang="pl-PL" sz="2500" b="1" dirty="0" err="1" smtClean="0">
                <a:latin typeface="+mj-lt"/>
                <a:hlinkClick r:id="rId2"/>
              </a:rPr>
              <a:t>krzysztof.wojcik@wios.lodz.pl</a:t>
            </a:r>
            <a:endParaRPr lang="pl-PL" sz="2500" b="1" dirty="0" smtClean="0">
              <a:latin typeface="+mj-lt"/>
            </a:endParaRPr>
          </a:p>
          <a:p>
            <a:pPr algn="ctr">
              <a:buNone/>
            </a:pPr>
            <a:r>
              <a:rPr lang="pl-PL" sz="2500" b="1" dirty="0" err="1" smtClean="0">
                <a:latin typeface="+mj-lt"/>
                <a:hlinkClick r:id="rId3"/>
              </a:rPr>
              <a:t>malgorzata.typko@mos.gov.pl</a:t>
            </a:r>
            <a:r>
              <a:rPr lang="pl-PL" sz="2500" b="1" dirty="0" smtClean="0">
                <a:latin typeface="+mj-lt"/>
              </a:rPr>
              <a:t> </a:t>
            </a:r>
            <a:endParaRPr lang="pl-PL" sz="2500" b="1" dirty="0">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smtClean="0"/>
              <a:t>2. </a:t>
            </a:r>
            <a:r>
              <a:rPr lang="pl-PL" dirty="0" err="1" smtClean="0"/>
              <a:t>However</a:t>
            </a:r>
            <a:r>
              <a:rPr lang="pl-PL" dirty="0" smtClean="0"/>
              <a:t>, </a:t>
            </a:r>
            <a:r>
              <a:rPr lang="pl-PL" dirty="0" err="1" smtClean="0"/>
              <a:t>there</a:t>
            </a:r>
            <a:r>
              <a:rPr lang="pl-PL" dirty="0" smtClean="0"/>
              <a:t> </a:t>
            </a:r>
            <a:r>
              <a:rPr lang="pl-PL" dirty="0" err="1" smtClean="0"/>
              <a:t>are</a:t>
            </a:r>
            <a:r>
              <a:rPr lang="pl-PL" dirty="0" smtClean="0"/>
              <a:t> </a:t>
            </a:r>
            <a:r>
              <a:rPr lang="pl-PL" dirty="0" err="1" smtClean="0"/>
              <a:t>some</a:t>
            </a:r>
            <a:r>
              <a:rPr lang="pl-PL" dirty="0" smtClean="0"/>
              <a:t> </a:t>
            </a:r>
            <a:r>
              <a:rPr lang="pl-PL" dirty="0" err="1" smtClean="0"/>
              <a:t>exceptions</a:t>
            </a:r>
            <a:r>
              <a:rPr lang="pl-PL" dirty="0" smtClean="0"/>
              <a:t>:</a:t>
            </a:r>
          </a:p>
          <a:p>
            <a:pPr>
              <a:buNone/>
            </a:pPr>
            <a:r>
              <a:rPr lang="pl-PL" dirty="0" smtClean="0"/>
              <a:t>	- not </a:t>
            </a:r>
            <a:r>
              <a:rPr lang="pl-PL" dirty="0" err="1" smtClean="0"/>
              <a:t>organised</a:t>
            </a:r>
            <a:r>
              <a:rPr lang="pl-PL" dirty="0" smtClean="0"/>
              <a:t> </a:t>
            </a:r>
            <a:r>
              <a:rPr lang="pl-PL" dirty="0" err="1" smtClean="0"/>
              <a:t>emission</a:t>
            </a:r>
            <a:r>
              <a:rPr lang="pl-PL" dirty="0" smtClean="0"/>
              <a:t>, </a:t>
            </a:r>
            <a:r>
              <a:rPr lang="pl-PL" dirty="0" err="1" smtClean="0"/>
              <a:t>which</a:t>
            </a:r>
            <a:r>
              <a:rPr lang="pl-PL" dirty="0" smtClean="0"/>
              <a:t> </a:t>
            </a:r>
            <a:r>
              <a:rPr lang="pl-PL" dirty="0" err="1" smtClean="0"/>
              <a:t>emission</a:t>
            </a:r>
            <a:r>
              <a:rPr lang="pl-PL" dirty="0" smtClean="0"/>
              <a:t> </a:t>
            </a:r>
            <a:r>
              <a:rPr lang="pl-PL" dirty="0" err="1" smtClean="0"/>
              <a:t>standards</a:t>
            </a:r>
            <a:r>
              <a:rPr lang="pl-PL" dirty="0" smtClean="0"/>
              <a:t> </a:t>
            </a:r>
            <a:r>
              <a:rPr lang="pl-PL" dirty="0" err="1" smtClean="0"/>
              <a:t>don’t</a:t>
            </a:r>
            <a:r>
              <a:rPr lang="pl-PL" dirty="0" smtClean="0"/>
              <a:t> </a:t>
            </a:r>
            <a:r>
              <a:rPr lang="pl-PL" dirty="0" err="1" smtClean="0"/>
              <a:t>apply</a:t>
            </a:r>
            <a:r>
              <a:rPr lang="pl-PL" dirty="0" smtClean="0"/>
              <a:t> to.</a:t>
            </a:r>
          </a:p>
          <a:p>
            <a:pPr>
              <a:buNone/>
            </a:pPr>
            <a:r>
              <a:rPr lang="pl-PL" dirty="0" smtClean="0"/>
              <a:t>	- </a:t>
            </a:r>
            <a:r>
              <a:rPr lang="pl-PL" dirty="0" err="1" smtClean="0"/>
              <a:t>installations</a:t>
            </a:r>
            <a:r>
              <a:rPr lang="pl-PL" dirty="0" smtClean="0"/>
              <a:t> to </a:t>
            </a:r>
            <a:r>
              <a:rPr lang="pl-PL" dirty="0" err="1" smtClean="0"/>
              <a:t>releases</a:t>
            </a:r>
            <a:r>
              <a:rPr lang="pl-PL" dirty="0" smtClean="0"/>
              <a:t> of </a:t>
            </a:r>
            <a:r>
              <a:rPr lang="pl-PL" dirty="0" err="1" smtClean="0"/>
              <a:t>landfill</a:t>
            </a:r>
            <a:r>
              <a:rPr lang="pl-PL" dirty="0" smtClean="0"/>
              <a:t> gas</a:t>
            </a:r>
          </a:p>
          <a:p>
            <a:pPr>
              <a:buNone/>
            </a:pPr>
            <a:r>
              <a:rPr lang="pl-PL" dirty="0" smtClean="0"/>
              <a:t>	- </a:t>
            </a:r>
            <a:r>
              <a:rPr lang="pl-PL" dirty="0" err="1" smtClean="0"/>
              <a:t>installations</a:t>
            </a:r>
            <a:r>
              <a:rPr lang="pl-PL" dirty="0" smtClean="0"/>
              <a:t> for </a:t>
            </a:r>
            <a:r>
              <a:rPr lang="pl-PL" dirty="0" err="1" smtClean="0"/>
              <a:t>releases</a:t>
            </a:r>
            <a:r>
              <a:rPr lang="pl-PL" dirty="0" smtClean="0"/>
              <a:t> to air </a:t>
            </a:r>
            <a:r>
              <a:rPr lang="pl-PL" dirty="0" err="1" smtClean="0"/>
              <a:t>based</a:t>
            </a:r>
            <a:r>
              <a:rPr lang="pl-PL" dirty="0" smtClean="0"/>
              <a:t> on </a:t>
            </a:r>
            <a:r>
              <a:rPr lang="pl-PL" dirty="0" err="1" smtClean="0"/>
              <a:t>gravity</a:t>
            </a:r>
            <a:r>
              <a:rPr lang="pl-PL" dirty="0" smtClean="0"/>
              <a:t> </a:t>
            </a:r>
            <a:r>
              <a:rPr lang="pl-PL" dirty="0" err="1" smtClean="0"/>
              <a:t>force</a:t>
            </a:r>
            <a:r>
              <a:rPr lang="pl-PL" dirty="0" smtClean="0"/>
              <a:t>.</a:t>
            </a:r>
            <a:endParaRPr lang="pl-P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smtClean="0"/>
              <a:t>3. A </a:t>
            </a:r>
            <a:r>
              <a:rPr lang="pl-PL" dirty="0" err="1" smtClean="0"/>
              <a:t>principle</a:t>
            </a:r>
            <a:r>
              <a:rPr lang="pl-PL" dirty="0" smtClean="0"/>
              <a:t> of </a:t>
            </a:r>
            <a:r>
              <a:rPr lang="pl-PL" dirty="0" err="1" smtClean="0"/>
              <a:t>defining</a:t>
            </a:r>
            <a:r>
              <a:rPr lang="pl-PL" dirty="0" smtClean="0"/>
              <a:t> </a:t>
            </a:r>
            <a:r>
              <a:rPr lang="pl-PL" dirty="0" err="1" smtClean="0"/>
              <a:t>conditions</a:t>
            </a:r>
            <a:r>
              <a:rPr lang="pl-PL" dirty="0" smtClean="0"/>
              <a:t> for waste management and </a:t>
            </a:r>
            <a:r>
              <a:rPr lang="pl-PL" dirty="0" err="1" smtClean="0"/>
              <a:t>water</a:t>
            </a:r>
            <a:r>
              <a:rPr lang="pl-PL" dirty="0" smtClean="0"/>
              <a:t> management </a:t>
            </a:r>
            <a:r>
              <a:rPr lang="pl-PL" dirty="0" err="1" smtClean="0"/>
              <a:t>also</a:t>
            </a:r>
            <a:r>
              <a:rPr lang="pl-PL" dirty="0" smtClean="0"/>
              <a:t> </a:t>
            </a:r>
            <a:r>
              <a:rPr lang="pl-PL" dirty="0" err="1" smtClean="0"/>
              <a:t>applies</a:t>
            </a:r>
            <a:r>
              <a:rPr lang="pl-PL" dirty="0" smtClean="0"/>
              <a:t> to IPPC </a:t>
            </a:r>
            <a:r>
              <a:rPr lang="pl-PL" dirty="0" err="1" smtClean="0"/>
              <a:t>permits</a:t>
            </a:r>
            <a:r>
              <a:rPr lang="pl-PL" dirty="0" smtClean="0"/>
              <a:t>, </a:t>
            </a:r>
            <a:r>
              <a:rPr lang="pl-PL" dirty="0" err="1" smtClean="0"/>
              <a:t>regardless</a:t>
            </a:r>
            <a:r>
              <a:rPr lang="pl-PL" dirty="0" smtClean="0"/>
              <a:t> of </a:t>
            </a:r>
            <a:r>
              <a:rPr lang="pl-PL" dirty="0" err="1" smtClean="0"/>
              <a:t>the</a:t>
            </a:r>
            <a:r>
              <a:rPr lang="pl-PL" dirty="0" smtClean="0"/>
              <a:t> </a:t>
            </a:r>
            <a:r>
              <a:rPr lang="pl-PL" dirty="0" err="1" smtClean="0"/>
              <a:t>fact</a:t>
            </a:r>
            <a:r>
              <a:rPr lang="pl-PL" dirty="0" smtClean="0"/>
              <a:t> </a:t>
            </a:r>
            <a:r>
              <a:rPr lang="pl-PL" dirty="0" err="1" smtClean="0"/>
              <a:t>whether</a:t>
            </a:r>
            <a:r>
              <a:rPr lang="pl-PL" dirty="0" smtClean="0"/>
              <a:t> an </a:t>
            </a:r>
            <a:r>
              <a:rPr lang="pl-PL" dirty="0" err="1" smtClean="0"/>
              <a:t>installation</a:t>
            </a:r>
            <a:r>
              <a:rPr lang="pl-PL" dirty="0" smtClean="0"/>
              <a:t> </a:t>
            </a:r>
            <a:r>
              <a:rPr lang="pl-PL" dirty="0" err="1" smtClean="0"/>
              <a:t>would</a:t>
            </a:r>
            <a:r>
              <a:rPr lang="pl-PL" dirty="0" smtClean="0"/>
              <a:t> </a:t>
            </a:r>
            <a:r>
              <a:rPr lang="pl-PL" dirty="0" err="1" smtClean="0"/>
              <a:t>require</a:t>
            </a:r>
            <a:r>
              <a:rPr lang="pl-PL" dirty="0" smtClean="0"/>
              <a:t> a waste </a:t>
            </a:r>
            <a:r>
              <a:rPr lang="pl-PL" dirty="0" err="1" smtClean="0"/>
              <a:t>or</a:t>
            </a:r>
            <a:r>
              <a:rPr lang="pl-PL" dirty="0" smtClean="0"/>
              <a:t> </a:t>
            </a:r>
            <a:r>
              <a:rPr lang="pl-PL" dirty="0" err="1" smtClean="0"/>
              <a:t>water</a:t>
            </a:r>
            <a:r>
              <a:rPr lang="pl-PL" dirty="0" smtClean="0"/>
              <a:t> </a:t>
            </a:r>
            <a:r>
              <a:rPr lang="pl-PL" dirty="0" err="1" smtClean="0"/>
              <a:t>permit</a:t>
            </a:r>
            <a:r>
              <a:rPr lang="pl-PL" dirty="0" smtClean="0"/>
              <a:t>.</a:t>
            </a:r>
            <a:endParaRPr lang="pl-P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normAutofit fontScale="85000" lnSpcReduction="10000"/>
          </a:bodyPr>
          <a:lstStyle/>
          <a:p>
            <a:r>
              <a:rPr lang="pl-PL" dirty="0" smtClean="0"/>
              <a:t>A </a:t>
            </a:r>
            <a:r>
              <a:rPr lang="pl-PL" dirty="0" err="1" smtClean="0"/>
              <a:t>technical</a:t>
            </a:r>
            <a:r>
              <a:rPr lang="pl-PL" dirty="0" smtClean="0"/>
              <a:t> and </a:t>
            </a:r>
            <a:r>
              <a:rPr lang="pl-PL" dirty="0" err="1" smtClean="0"/>
              <a:t>formal</a:t>
            </a:r>
            <a:r>
              <a:rPr lang="pl-PL" dirty="0" smtClean="0"/>
              <a:t> </a:t>
            </a:r>
            <a:r>
              <a:rPr lang="pl-PL" dirty="0" err="1" smtClean="0"/>
              <a:t>issues</a:t>
            </a:r>
            <a:r>
              <a:rPr lang="pl-PL" dirty="0" smtClean="0"/>
              <a:t>:</a:t>
            </a:r>
          </a:p>
          <a:p>
            <a:pPr>
              <a:buNone/>
            </a:pPr>
            <a:r>
              <a:rPr lang="pl-PL" dirty="0" smtClean="0"/>
              <a:t>	- </a:t>
            </a:r>
            <a:r>
              <a:rPr lang="pl-PL" dirty="0" err="1" smtClean="0"/>
              <a:t>if</a:t>
            </a:r>
            <a:r>
              <a:rPr lang="pl-PL" dirty="0" smtClean="0"/>
              <a:t> an operator </a:t>
            </a:r>
            <a:r>
              <a:rPr lang="pl-PL" dirty="0" err="1" smtClean="0"/>
              <a:t>has</a:t>
            </a:r>
            <a:r>
              <a:rPr lang="pl-PL" dirty="0" smtClean="0"/>
              <a:t> </a:t>
            </a:r>
            <a:r>
              <a:rPr lang="pl-PL" dirty="0" err="1" smtClean="0"/>
              <a:t>more</a:t>
            </a:r>
            <a:r>
              <a:rPr lang="pl-PL" dirty="0" smtClean="0"/>
              <a:t> </a:t>
            </a:r>
            <a:r>
              <a:rPr lang="pl-PL" dirty="0" err="1" smtClean="0"/>
              <a:t>than</a:t>
            </a:r>
            <a:r>
              <a:rPr lang="pl-PL" dirty="0" smtClean="0"/>
              <a:t> one IPPC </a:t>
            </a:r>
            <a:r>
              <a:rPr lang="pl-PL" dirty="0" err="1" smtClean="0"/>
              <a:t>installation</a:t>
            </a:r>
            <a:r>
              <a:rPr lang="pl-PL" dirty="0" smtClean="0"/>
              <a:t> </a:t>
            </a:r>
            <a:r>
              <a:rPr lang="pl-PL" dirty="0" err="1" smtClean="0"/>
              <a:t>in</a:t>
            </a:r>
            <a:r>
              <a:rPr lang="pl-PL" dirty="0" smtClean="0"/>
              <a:t> </a:t>
            </a:r>
            <a:r>
              <a:rPr lang="pl-PL" dirty="0" err="1" smtClean="0"/>
              <a:t>the</a:t>
            </a:r>
            <a:r>
              <a:rPr lang="pl-PL" dirty="0" smtClean="0"/>
              <a:t> same </a:t>
            </a:r>
            <a:r>
              <a:rPr lang="pl-PL" dirty="0" err="1" smtClean="0"/>
              <a:t>area</a:t>
            </a:r>
            <a:r>
              <a:rPr lang="pl-PL" dirty="0" smtClean="0"/>
              <a:t>, </a:t>
            </a:r>
            <a:r>
              <a:rPr lang="pl-PL" dirty="0" err="1" smtClean="0"/>
              <a:t>they</a:t>
            </a:r>
            <a:r>
              <a:rPr lang="pl-PL" dirty="0" smtClean="0"/>
              <a:t> </a:t>
            </a:r>
            <a:r>
              <a:rPr lang="pl-PL" dirty="0" err="1" smtClean="0"/>
              <a:t>all</a:t>
            </a:r>
            <a:r>
              <a:rPr lang="pl-PL" dirty="0" smtClean="0"/>
              <a:t> </a:t>
            </a:r>
            <a:r>
              <a:rPr lang="pl-PL" dirty="0" err="1" smtClean="0"/>
              <a:t>are</a:t>
            </a:r>
            <a:r>
              <a:rPr lang="pl-PL" dirty="0" smtClean="0"/>
              <a:t> </a:t>
            </a:r>
            <a:r>
              <a:rPr lang="pl-PL" dirty="0" err="1" smtClean="0"/>
              <a:t>included</a:t>
            </a:r>
            <a:r>
              <a:rPr lang="pl-PL" dirty="0" smtClean="0"/>
              <a:t> </a:t>
            </a:r>
            <a:r>
              <a:rPr lang="pl-PL" dirty="0" err="1" smtClean="0"/>
              <a:t>in</a:t>
            </a:r>
            <a:r>
              <a:rPr lang="pl-PL" dirty="0" smtClean="0"/>
              <a:t> one IPPC </a:t>
            </a:r>
            <a:r>
              <a:rPr lang="pl-PL" dirty="0" err="1" smtClean="0"/>
              <a:t>permit</a:t>
            </a:r>
            <a:r>
              <a:rPr lang="pl-PL" dirty="0" smtClean="0"/>
              <a:t>.</a:t>
            </a:r>
          </a:p>
          <a:p>
            <a:r>
              <a:rPr lang="pl-PL" dirty="0" err="1" smtClean="0"/>
              <a:t>Example</a:t>
            </a:r>
            <a:r>
              <a:rPr lang="pl-PL" dirty="0" smtClean="0"/>
              <a:t>: an operator </a:t>
            </a:r>
            <a:r>
              <a:rPr lang="pl-PL" dirty="0" err="1" smtClean="0"/>
              <a:t>has</a:t>
            </a:r>
            <a:r>
              <a:rPr lang="pl-PL" dirty="0" smtClean="0"/>
              <a:t> a waste </a:t>
            </a:r>
            <a:r>
              <a:rPr lang="pl-PL" dirty="0" err="1" smtClean="0"/>
              <a:t>incinerator</a:t>
            </a:r>
            <a:r>
              <a:rPr lang="pl-PL" dirty="0" smtClean="0"/>
              <a:t> and a </a:t>
            </a:r>
            <a:r>
              <a:rPr lang="pl-PL" dirty="0" err="1" smtClean="0"/>
              <a:t>landfill</a:t>
            </a:r>
            <a:r>
              <a:rPr lang="pl-PL" dirty="0" smtClean="0"/>
              <a:t> for </a:t>
            </a:r>
            <a:r>
              <a:rPr lang="pl-PL" dirty="0" err="1" smtClean="0"/>
              <a:t>ashes</a:t>
            </a:r>
            <a:r>
              <a:rPr lang="pl-PL" dirty="0" smtClean="0"/>
              <a:t> </a:t>
            </a:r>
            <a:r>
              <a:rPr lang="pl-PL" dirty="0" err="1" smtClean="0"/>
              <a:t>in</a:t>
            </a:r>
            <a:r>
              <a:rPr lang="pl-PL" dirty="0" smtClean="0"/>
              <a:t> </a:t>
            </a:r>
            <a:r>
              <a:rPr lang="pl-PL" dirty="0" err="1" smtClean="0"/>
              <a:t>the</a:t>
            </a:r>
            <a:r>
              <a:rPr lang="pl-PL" dirty="0" smtClean="0"/>
              <a:t> </a:t>
            </a:r>
            <a:r>
              <a:rPr lang="pl-PL" dirty="0" err="1" smtClean="0"/>
              <a:t>vicinity</a:t>
            </a:r>
            <a:r>
              <a:rPr lang="pl-PL" dirty="0" smtClean="0"/>
              <a:t> of </a:t>
            </a:r>
            <a:r>
              <a:rPr lang="pl-PL" dirty="0" err="1" smtClean="0"/>
              <a:t>it</a:t>
            </a:r>
            <a:endParaRPr lang="pl-PL" dirty="0"/>
          </a:p>
          <a:p>
            <a:endParaRPr lang="pl-PL" dirty="0" smtClean="0"/>
          </a:p>
          <a:p>
            <a:pPr>
              <a:buNone/>
            </a:pPr>
            <a:endParaRPr lang="pl-PL" dirty="0" smtClean="0"/>
          </a:p>
          <a:p>
            <a:r>
              <a:rPr lang="pl-PL" dirty="0" smtClean="0"/>
              <a:t>ONE IPPC PERMIT FOR BOTH INSTALLATION</a:t>
            </a:r>
          </a:p>
          <a:p>
            <a:pPr>
              <a:buNone/>
            </a:pPr>
            <a:r>
              <a:rPr lang="pl-PL" dirty="0" smtClean="0"/>
              <a:t>	BUT: </a:t>
            </a:r>
            <a:r>
              <a:rPr lang="pl-PL" dirty="0" err="1" smtClean="0"/>
              <a:t>if</a:t>
            </a:r>
            <a:r>
              <a:rPr lang="pl-PL" dirty="0" smtClean="0"/>
              <a:t> </a:t>
            </a:r>
            <a:r>
              <a:rPr lang="pl-PL" dirty="0" err="1" smtClean="0"/>
              <a:t>he</a:t>
            </a:r>
            <a:r>
              <a:rPr lang="pl-PL" dirty="0" smtClean="0"/>
              <a:t>/</a:t>
            </a:r>
            <a:r>
              <a:rPr lang="pl-PL" dirty="0" err="1" smtClean="0"/>
              <a:t>she</a:t>
            </a:r>
            <a:r>
              <a:rPr lang="pl-PL" dirty="0" smtClean="0"/>
              <a:t> </a:t>
            </a:r>
            <a:r>
              <a:rPr lang="pl-PL" dirty="0" err="1" smtClean="0"/>
              <a:t>doesn’t</a:t>
            </a:r>
            <a:r>
              <a:rPr lang="pl-PL" dirty="0" smtClean="0"/>
              <a:t> want </a:t>
            </a:r>
            <a:r>
              <a:rPr lang="pl-PL" dirty="0" err="1" smtClean="0"/>
              <a:t>it</a:t>
            </a:r>
            <a:r>
              <a:rPr lang="pl-PL" dirty="0" smtClean="0"/>
              <a:t>, </a:t>
            </a:r>
            <a:r>
              <a:rPr lang="pl-PL" dirty="0" err="1" smtClean="0"/>
              <a:t>they</a:t>
            </a:r>
            <a:r>
              <a:rPr lang="pl-PL" dirty="0" smtClean="0"/>
              <a:t> </a:t>
            </a:r>
            <a:r>
              <a:rPr lang="pl-PL" dirty="0" err="1" smtClean="0"/>
              <a:t>may</a:t>
            </a:r>
            <a:r>
              <a:rPr lang="pl-PL" dirty="0" smtClean="0"/>
              <a:t> </a:t>
            </a:r>
            <a:r>
              <a:rPr lang="pl-PL" dirty="0" err="1" smtClean="0"/>
              <a:t>have</a:t>
            </a:r>
            <a:r>
              <a:rPr lang="pl-PL" dirty="0" smtClean="0"/>
              <a:t> </a:t>
            </a:r>
            <a:r>
              <a:rPr lang="pl-PL" dirty="0" err="1" smtClean="0"/>
              <a:t>separate</a:t>
            </a:r>
            <a:r>
              <a:rPr lang="pl-PL" dirty="0" smtClean="0"/>
              <a:t> </a:t>
            </a:r>
            <a:r>
              <a:rPr lang="pl-PL" dirty="0" err="1" smtClean="0"/>
              <a:t>permits</a:t>
            </a:r>
            <a:r>
              <a:rPr lang="pl-PL" dirty="0" smtClean="0"/>
              <a:t>.</a:t>
            </a:r>
            <a:endParaRPr lang="pl-PL" dirty="0"/>
          </a:p>
        </p:txBody>
      </p:sp>
      <p:cxnSp>
        <p:nvCxnSpPr>
          <p:cNvPr id="5" name="Łącznik prosty ze strzałką 4"/>
          <p:cNvCxnSpPr/>
          <p:nvPr/>
        </p:nvCxnSpPr>
        <p:spPr>
          <a:xfrm rot="5400000">
            <a:off x="3855372" y="4145628"/>
            <a:ext cx="5760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normAutofit fontScale="92500"/>
          </a:bodyPr>
          <a:lstStyle/>
          <a:p>
            <a:r>
              <a:rPr lang="pl-PL" dirty="0" err="1" smtClean="0"/>
              <a:t>If</a:t>
            </a:r>
            <a:r>
              <a:rPr lang="pl-PL" dirty="0" smtClean="0"/>
              <a:t> an operator </a:t>
            </a:r>
            <a:r>
              <a:rPr lang="pl-PL" dirty="0" err="1" smtClean="0"/>
              <a:t>applies</a:t>
            </a:r>
            <a:r>
              <a:rPr lang="pl-PL" dirty="0" smtClean="0"/>
              <a:t> for </a:t>
            </a:r>
            <a:r>
              <a:rPr lang="pl-PL" dirty="0" err="1" smtClean="0"/>
              <a:t>it</a:t>
            </a:r>
            <a:r>
              <a:rPr lang="pl-PL" dirty="0" smtClean="0"/>
              <a:t>, </a:t>
            </a:r>
            <a:r>
              <a:rPr lang="pl-PL" dirty="0" err="1" smtClean="0"/>
              <a:t>it’s</a:t>
            </a:r>
            <a:r>
              <a:rPr lang="pl-PL" dirty="0" smtClean="0"/>
              <a:t> </a:t>
            </a:r>
            <a:r>
              <a:rPr lang="pl-PL" dirty="0" err="1" smtClean="0"/>
              <a:t>possible</a:t>
            </a:r>
            <a:r>
              <a:rPr lang="pl-PL" dirty="0" smtClean="0"/>
              <a:t> to </a:t>
            </a:r>
            <a:r>
              <a:rPr lang="pl-PL" dirty="0" err="1" smtClean="0"/>
              <a:t>include</a:t>
            </a:r>
            <a:r>
              <a:rPr lang="pl-PL" dirty="0" smtClean="0"/>
              <a:t> </a:t>
            </a:r>
            <a:r>
              <a:rPr lang="pl-PL" dirty="0" err="1" smtClean="0"/>
              <a:t>in</a:t>
            </a:r>
            <a:r>
              <a:rPr lang="pl-PL" dirty="0" smtClean="0"/>
              <a:t> an IPPC </a:t>
            </a:r>
            <a:r>
              <a:rPr lang="pl-PL" dirty="0" err="1" smtClean="0"/>
              <a:t>permit</a:t>
            </a:r>
            <a:r>
              <a:rPr lang="pl-PL" dirty="0" smtClean="0"/>
              <a:t> </a:t>
            </a:r>
            <a:r>
              <a:rPr lang="pl-PL" dirty="0" err="1" smtClean="0"/>
              <a:t>other</a:t>
            </a:r>
            <a:r>
              <a:rPr lang="pl-PL" dirty="0" smtClean="0"/>
              <a:t> </a:t>
            </a:r>
            <a:r>
              <a:rPr lang="pl-PL" dirty="0" err="1" smtClean="0"/>
              <a:t>installations</a:t>
            </a:r>
            <a:r>
              <a:rPr lang="pl-PL" dirty="0" smtClean="0"/>
              <a:t> </a:t>
            </a:r>
            <a:r>
              <a:rPr lang="pl-PL" dirty="0" err="1" smtClean="0"/>
              <a:t>located</a:t>
            </a:r>
            <a:r>
              <a:rPr lang="pl-PL" dirty="0" smtClean="0"/>
              <a:t> </a:t>
            </a:r>
            <a:r>
              <a:rPr lang="pl-PL" dirty="0" err="1" smtClean="0"/>
              <a:t>in</a:t>
            </a:r>
            <a:r>
              <a:rPr lang="pl-PL" dirty="0" smtClean="0"/>
              <a:t> </a:t>
            </a:r>
            <a:r>
              <a:rPr lang="pl-PL" dirty="0" err="1" smtClean="0"/>
              <a:t>the</a:t>
            </a:r>
            <a:r>
              <a:rPr lang="pl-PL" dirty="0" smtClean="0"/>
              <a:t> same </a:t>
            </a:r>
            <a:r>
              <a:rPr lang="pl-PL" dirty="0" err="1" smtClean="0"/>
              <a:t>area</a:t>
            </a:r>
            <a:r>
              <a:rPr lang="pl-PL" dirty="0" smtClean="0"/>
              <a:t> </a:t>
            </a:r>
            <a:r>
              <a:rPr lang="pl-PL" dirty="0" err="1" smtClean="0"/>
              <a:t>that</a:t>
            </a:r>
            <a:r>
              <a:rPr lang="pl-PL" dirty="0" smtClean="0"/>
              <a:t> do not </a:t>
            </a:r>
            <a:r>
              <a:rPr lang="pl-PL" dirty="0" err="1" smtClean="0"/>
              <a:t>require</a:t>
            </a:r>
            <a:r>
              <a:rPr lang="pl-PL" dirty="0" smtClean="0"/>
              <a:t> IPPC </a:t>
            </a:r>
            <a:r>
              <a:rPr lang="pl-PL" dirty="0" err="1" smtClean="0"/>
              <a:t>permit</a:t>
            </a:r>
            <a:r>
              <a:rPr lang="pl-PL" dirty="0" smtClean="0"/>
              <a:t>.</a:t>
            </a:r>
          </a:p>
          <a:p>
            <a:r>
              <a:rPr lang="pl-PL" dirty="0" err="1" smtClean="0"/>
              <a:t>Example</a:t>
            </a:r>
            <a:r>
              <a:rPr lang="pl-PL" dirty="0" smtClean="0"/>
              <a:t>: an operator </a:t>
            </a:r>
            <a:r>
              <a:rPr lang="pl-PL" dirty="0" err="1" smtClean="0"/>
              <a:t>runs</a:t>
            </a:r>
            <a:r>
              <a:rPr lang="pl-PL" dirty="0" smtClean="0"/>
              <a:t> a </a:t>
            </a:r>
            <a:r>
              <a:rPr lang="pl-PL" dirty="0" err="1" smtClean="0"/>
              <a:t>textile</a:t>
            </a:r>
            <a:r>
              <a:rPr lang="pl-PL" dirty="0" smtClean="0"/>
              <a:t> </a:t>
            </a:r>
            <a:r>
              <a:rPr lang="pl-PL" dirty="0" err="1" smtClean="0"/>
              <a:t>factory</a:t>
            </a:r>
            <a:r>
              <a:rPr lang="pl-PL" dirty="0" smtClean="0"/>
              <a:t> </a:t>
            </a:r>
            <a:r>
              <a:rPr lang="pl-PL" dirty="0" err="1" smtClean="0"/>
              <a:t>that</a:t>
            </a:r>
            <a:r>
              <a:rPr lang="pl-PL" dirty="0" smtClean="0"/>
              <a:t> </a:t>
            </a:r>
            <a:r>
              <a:rPr lang="pl-PL" dirty="0" err="1" smtClean="0"/>
              <a:t>requires</a:t>
            </a:r>
            <a:r>
              <a:rPr lang="pl-PL" dirty="0" smtClean="0"/>
              <a:t> an IPPC </a:t>
            </a:r>
            <a:r>
              <a:rPr lang="pl-PL" dirty="0" err="1" smtClean="0"/>
              <a:t>permit</a:t>
            </a:r>
            <a:r>
              <a:rPr lang="pl-PL" dirty="0" smtClean="0"/>
              <a:t> but </a:t>
            </a:r>
            <a:r>
              <a:rPr lang="pl-PL" dirty="0" err="1" smtClean="0"/>
              <a:t>also</a:t>
            </a:r>
            <a:r>
              <a:rPr lang="pl-PL" dirty="0" smtClean="0"/>
              <a:t> </a:t>
            </a:r>
            <a:r>
              <a:rPr lang="pl-PL" dirty="0" err="1" smtClean="0"/>
              <a:t>has</a:t>
            </a:r>
            <a:r>
              <a:rPr lang="pl-PL" dirty="0" smtClean="0"/>
              <a:t> a </a:t>
            </a:r>
            <a:r>
              <a:rPr lang="pl-PL" dirty="0" err="1" smtClean="0"/>
              <a:t>workshop</a:t>
            </a:r>
            <a:r>
              <a:rPr lang="pl-PL" dirty="0" smtClean="0"/>
              <a:t> for </a:t>
            </a:r>
            <a:r>
              <a:rPr lang="pl-PL" dirty="0" err="1" smtClean="0"/>
              <a:t>repairing</a:t>
            </a:r>
            <a:r>
              <a:rPr lang="pl-PL" dirty="0" smtClean="0"/>
              <a:t> </a:t>
            </a:r>
            <a:r>
              <a:rPr lang="pl-PL" dirty="0" err="1" smtClean="0"/>
              <a:t>equipment</a:t>
            </a:r>
            <a:r>
              <a:rPr lang="pl-PL" dirty="0" smtClean="0"/>
              <a:t> of </a:t>
            </a:r>
            <a:r>
              <a:rPr lang="pl-PL" dirty="0" err="1" smtClean="0"/>
              <a:t>the</a:t>
            </a:r>
            <a:r>
              <a:rPr lang="pl-PL" dirty="0" smtClean="0"/>
              <a:t> </a:t>
            </a:r>
            <a:r>
              <a:rPr lang="pl-PL" dirty="0" err="1" smtClean="0"/>
              <a:t>factory</a:t>
            </a:r>
            <a:r>
              <a:rPr lang="pl-PL" dirty="0" smtClean="0"/>
              <a:t>.</a:t>
            </a:r>
          </a:p>
          <a:p>
            <a:r>
              <a:rPr lang="pl-PL" dirty="0" err="1" smtClean="0"/>
              <a:t>It</a:t>
            </a:r>
            <a:r>
              <a:rPr lang="pl-PL" dirty="0" smtClean="0"/>
              <a:t> </a:t>
            </a:r>
            <a:r>
              <a:rPr lang="pl-PL" dirty="0" err="1" smtClean="0"/>
              <a:t>is</a:t>
            </a:r>
            <a:r>
              <a:rPr lang="pl-PL" dirty="0" smtClean="0"/>
              <a:t> </a:t>
            </a:r>
            <a:r>
              <a:rPr lang="pl-PL" dirty="0" err="1" smtClean="0"/>
              <a:t>possible</a:t>
            </a:r>
            <a:r>
              <a:rPr lang="pl-PL" dirty="0" smtClean="0"/>
              <a:t> to </a:t>
            </a:r>
            <a:r>
              <a:rPr lang="pl-PL" dirty="0" err="1" smtClean="0"/>
              <a:t>obtain</a:t>
            </a:r>
            <a:r>
              <a:rPr lang="pl-PL" dirty="0" smtClean="0"/>
              <a:t> one </a:t>
            </a:r>
            <a:r>
              <a:rPr lang="pl-PL" dirty="0" err="1" smtClean="0"/>
              <a:t>permit</a:t>
            </a:r>
            <a:r>
              <a:rPr lang="pl-PL" dirty="0" smtClean="0"/>
              <a:t> </a:t>
            </a:r>
            <a:r>
              <a:rPr lang="pl-PL" dirty="0" err="1" smtClean="0"/>
              <a:t>that</a:t>
            </a:r>
            <a:r>
              <a:rPr lang="pl-PL" dirty="0" smtClean="0"/>
              <a:t> </a:t>
            </a:r>
            <a:r>
              <a:rPr lang="pl-PL" dirty="0" err="1" smtClean="0"/>
              <a:t>includes</a:t>
            </a:r>
            <a:r>
              <a:rPr lang="pl-PL" dirty="0" smtClean="0"/>
              <a:t> </a:t>
            </a:r>
            <a:r>
              <a:rPr lang="pl-PL" dirty="0" err="1" smtClean="0"/>
              <a:t>all</a:t>
            </a:r>
            <a:r>
              <a:rPr lang="pl-PL" dirty="0" smtClean="0"/>
              <a:t>.</a:t>
            </a:r>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Technical</a:t>
            </a:r>
            <a:r>
              <a:rPr lang="pl-PL" dirty="0" smtClean="0"/>
              <a:t> </a:t>
            </a:r>
            <a:r>
              <a:rPr lang="pl-PL" dirty="0" err="1" smtClean="0"/>
              <a:t>issues</a:t>
            </a:r>
            <a:r>
              <a:rPr lang="pl-PL" dirty="0" smtClean="0"/>
              <a:t> </a:t>
            </a:r>
            <a:r>
              <a:rPr lang="pl-PL" dirty="0" err="1" smtClean="0"/>
              <a:t>in</a:t>
            </a:r>
            <a:r>
              <a:rPr lang="pl-PL" dirty="0" smtClean="0"/>
              <a:t> an IPPC </a:t>
            </a:r>
            <a:r>
              <a:rPr lang="pl-PL" dirty="0" err="1" smtClean="0"/>
              <a:t>permit</a:t>
            </a:r>
            <a:endParaRPr lang="pl-PL" dirty="0"/>
          </a:p>
        </p:txBody>
      </p:sp>
      <p:sp>
        <p:nvSpPr>
          <p:cNvPr id="3" name="Symbol zastępczy zawartości 2"/>
          <p:cNvSpPr>
            <a:spLocks noGrp="1"/>
          </p:cNvSpPr>
          <p:nvPr>
            <p:ph idx="1"/>
          </p:nvPr>
        </p:nvSpPr>
        <p:spPr/>
        <p:txBody>
          <a:bodyPr/>
          <a:lstStyle/>
          <a:p>
            <a:r>
              <a:rPr lang="pl-PL" dirty="0" smtClean="0"/>
              <a:t>A </a:t>
            </a:r>
            <a:r>
              <a:rPr lang="pl-PL" dirty="0" err="1"/>
              <a:t>s</a:t>
            </a:r>
            <a:r>
              <a:rPr lang="pl-PL" dirty="0" err="1" smtClean="0"/>
              <a:t>ubstantial</a:t>
            </a:r>
            <a:r>
              <a:rPr lang="pl-PL" dirty="0" smtClean="0"/>
              <a:t> </a:t>
            </a:r>
            <a:r>
              <a:rPr lang="pl-PL" dirty="0" err="1" smtClean="0"/>
              <a:t>change</a:t>
            </a:r>
            <a:r>
              <a:rPr lang="pl-PL" dirty="0" smtClean="0"/>
              <a:t> of an </a:t>
            </a:r>
            <a:r>
              <a:rPr lang="pl-PL" dirty="0" err="1" smtClean="0"/>
              <a:t>installation</a:t>
            </a:r>
            <a:endParaRPr lang="pl-PL" dirty="0" smtClean="0"/>
          </a:p>
          <a:p>
            <a:pPr>
              <a:buNone/>
            </a:pPr>
            <a:r>
              <a:rPr lang="pl-PL" dirty="0" smtClean="0"/>
              <a:t>	- </a:t>
            </a:r>
            <a:r>
              <a:rPr lang="pl-PL" dirty="0" err="1" smtClean="0"/>
              <a:t>obligation</a:t>
            </a:r>
            <a:r>
              <a:rPr lang="pl-PL" dirty="0" smtClean="0"/>
              <a:t> to </a:t>
            </a:r>
            <a:r>
              <a:rPr lang="pl-PL" dirty="0" err="1" smtClean="0"/>
              <a:t>inform</a:t>
            </a:r>
            <a:r>
              <a:rPr lang="pl-PL" dirty="0" smtClean="0"/>
              <a:t> a </a:t>
            </a:r>
            <a:r>
              <a:rPr lang="pl-PL" dirty="0" err="1" smtClean="0"/>
              <a:t>competent</a:t>
            </a:r>
            <a:r>
              <a:rPr lang="pl-PL" dirty="0" smtClean="0"/>
              <a:t> authority and </a:t>
            </a:r>
            <a:r>
              <a:rPr lang="pl-PL" dirty="0" err="1" smtClean="0"/>
              <a:t>apply</a:t>
            </a:r>
            <a:r>
              <a:rPr lang="pl-PL" dirty="0" smtClean="0"/>
              <a:t> for  </a:t>
            </a:r>
            <a:r>
              <a:rPr lang="pl-PL" dirty="0" err="1" smtClean="0"/>
              <a:t>changes</a:t>
            </a:r>
            <a:r>
              <a:rPr lang="pl-PL" dirty="0" smtClean="0"/>
              <a:t> </a:t>
            </a:r>
            <a:r>
              <a:rPr lang="pl-PL" dirty="0" err="1" smtClean="0"/>
              <a:t>in</a:t>
            </a:r>
            <a:r>
              <a:rPr lang="pl-PL" dirty="0" smtClean="0"/>
              <a:t> </a:t>
            </a:r>
            <a:r>
              <a:rPr lang="pl-PL" dirty="0" err="1" smtClean="0"/>
              <a:t>the</a:t>
            </a:r>
            <a:r>
              <a:rPr lang="pl-PL" dirty="0" smtClean="0"/>
              <a:t> </a:t>
            </a:r>
            <a:r>
              <a:rPr lang="pl-PL" dirty="0" err="1" smtClean="0"/>
              <a:t>permit</a:t>
            </a:r>
            <a:r>
              <a:rPr lang="pl-PL" dirty="0" smtClean="0"/>
              <a:t>.</a:t>
            </a:r>
          </a:p>
          <a:p>
            <a:endParaRPr lang="pl-PL" dirty="0"/>
          </a:p>
          <a:p>
            <a:r>
              <a:rPr lang="pl-PL" dirty="0" err="1" smtClean="0"/>
              <a:t>What</a:t>
            </a:r>
            <a:r>
              <a:rPr lang="pl-PL" dirty="0" smtClean="0"/>
              <a:t> </a:t>
            </a:r>
            <a:r>
              <a:rPr lang="pl-PL" dirty="0" err="1" smtClean="0"/>
              <a:t>is</a:t>
            </a:r>
            <a:r>
              <a:rPr lang="pl-PL" dirty="0" smtClean="0"/>
              <a:t> a </a:t>
            </a:r>
            <a:r>
              <a:rPr lang="pl-PL" dirty="0" err="1" smtClean="0"/>
              <a:t>substantial</a:t>
            </a:r>
            <a:r>
              <a:rPr lang="pl-PL" dirty="0" smtClean="0"/>
              <a:t> </a:t>
            </a:r>
            <a:r>
              <a:rPr lang="pl-PL" dirty="0" err="1" smtClean="0"/>
              <a:t>change</a:t>
            </a:r>
            <a:r>
              <a:rPr lang="pl-PL" dirty="0" smtClean="0"/>
              <a:t>?</a:t>
            </a:r>
          </a:p>
          <a:p>
            <a:pPr>
              <a:buNone/>
            </a:pPr>
            <a:r>
              <a:rPr lang="pl-PL" dirty="0" smtClean="0"/>
              <a:t>	</a:t>
            </a:r>
            <a:r>
              <a:rPr lang="pl-PL" dirty="0" err="1" smtClean="0"/>
              <a:t>Such</a:t>
            </a:r>
            <a:r>
              <a:rPr lang="pl-PL" dirty="0" smtClean="0"/>
              <a:t> a </a:t>
            </a:r>
            <a:r>
              <a:rPr lang="pl-PL" dirty="0" err="1"/>
              <a:t>c</a:t>
            </a:r>
            <a:r>
              <a:rPr lang="pl-PL" dirty="0" err="1" smtClean="0"/>
              <a:t>hange</a:t>
            </a:r>
            <a:r>
              <a:rPr lang="pl-PL" dirty="0" smtClean="0"/>
              <a:t> </a:t>
            </a:r>
            <a:r>
              <a:rPr lang="pl-PL" dirty="0" err="1" smtClean="0"/>
              <a:t>in</a:t>
            </a:r>
            <a:r>
              <a:rPr lang="pl-PL" dirty="0" smtClean="0"/>
              <a:t> </a:t>
            </a:r>
            <a:r>
              <a:rPr lang="pl-PL" dirty="0" err="1" smtClean="0"/>
              <a:t>functioning</a:t>
            </a:r>
            <a:r>
              <a:rPr lang="pl-PL" dirty="0" smtClean="0"/>
              <a:t> of </a:t>
            </a:r>
            <a:r>
              <a:rPr lang="pl-PL" dirty="0" err="1" smtClean="0"/>
              <a:t>installation</a:t>
            </a:r>
            <a:r>
              <a:rPr lang="pl-PL" dirty="0" smtClean="0"/>
              <a:t> </a:t>
            </a:r>
            <a:r>
              <a:rPr lang="pl-PL" dirty="0" err="1" smtClean="0"/>
              <a:t>or</a:t>
            </a:r>
            <a:r>
              <a:rPr lang="pl-PL" dirty="0" smtClean="0"/>
              <a:t> </a:t>
            </a:r>
            <a:r>
              <a:rPr lang="pl-PL" dirty="0" err="1" smtClean="0"/>
              <a:t>its</a:t>
            </a:r>
            <a:r>
              <a:rPr lang="pl-PL" dirty="0" smtClean="0"/>
              <a:t> </a:t>
            </a:r>
            <a:r>
              <a:rPr lang="pl-PL" dirty="0" err="1" smtClean="0"/>
              <a:t>build-up</a:t>
            </a:r>
            <a:r>
              <a:rPr lang="pl-PL" dirty="0" smtClean="0"/>
              <a:t> </a:t>
            </a:r>
            <a:r>
              <a:rPr lang="pl-PL" dirty="0" err="1" smtClean="0"/>
              <a:t>that</a:t>
            </a:r>
            <a:r>
              <a:rPr lang="pl-PL" dirty="0" smtClean="0"/>
              <a:t> </a:t>
            </a:r>
            <a:r>
              <a:rPr lang="pl-PL" dirty="0" err="1" smtClean="0"/>
              <a:t>may</a:t>
            </a:r>
            <a:r>
              <a:rPr lang="pl-PL" dirty="0" smtClean="0"/>
              <a:t> </a:t>
            </a:r>
            <a:r>
              <a:rPr lang="pl-PL" dirty="0" err="1" smtClean="0"/>
              <a:t>cause</a:t>
            </a:r>
            <a:r>
              <a:rPr lang="pl-PL" dirty="0" smtClean="0"/>
              <a:t> a </a:t>
            </a:r>
            <a:r>
              <a:rPr lang="pl-PL" dirty="0" err="1" smtClean="0"/>
              <a:t>significant</a:t>
            </a:r>
            <a:r>
              <a:rPr lang="pl-PL" dirty="0" smtClean="0"/>
              <a:t> </a:t>
            </a:r>
            <a:r>
              <a:rPr lang="pl-PL" dirty="0" err="1" smtClean="0"/>
              <a:t>increase</a:t>
            </a:r>
            <a:r>
              <a:rPr lang="pl-PL" dirty="0" smtClean="0"/>
              <a:t> of </a:t>
            </a:r>
            <a:r>
              <a:rPr lang="pl-PL" dirty="0" err="1" smtClean="0"/>
              <a:t>negative</a:t>
            </a:r>
            <a:r>
              <a:rPr lang="pl-PL" dirty="0" smtClean="0"/>
              <a:t> </a:t>
            </a:r>
            <a:r>
              <a:rPr lang="pl-PL" dirty="0" err="1" smtClean="0"/>
              <a:t>environmental</a:t>
            </a:r>
            <a:r>
              <a:rPr lang="pl-PL" dirty="0" smtClean="0"/>
              <a:t> </a:t>
            </a:r>
            <a:r>
              <a:rPr lang="pl-PL" dirty="0" err="1" smtClean="0"/>
              <a:t>impact</a:t>
            </a:r>
            <a:r>
              <a:rPr lang="pl-PL" dirty="0" smtClean="0"/>
              <a:t>.</a:t>
            </a:r>
            <a:endParaRPr lang="pl-PL" dirty="0"/>
          </a:p>
        </p:txBody>
      </p:sp>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2587</Words>
  <Application>Microsoft Office PowerPoint</Application>
  <PresentationFormat>Pokaz na ekranie (4:3)</PresentationFormat>
  <Paragraphs>394</Paragraphs>
  <Slides>49</Slides>
  <Notes>7</Notes>
  <HiddenSlides>0</HiddenSlides>
  <MMClips>0</MMClips>
  <ScaleCrop>false</ScaleCrop>
  <HeadingPairs>
    <vt:vector size="4" baseType="variant">
      <vt:variant>
        <vt:lpstr>Motyw</vt:lpstr>
      </vt:variant>
      <vt:variant>
        <vt:i4>1</vt:i4>
      </vt:variant>
      <vt:variant>
        <vt:lpstr>Tytuły slajdów</vt:lpstr>
      </vt:variant>
      <vt:variant>
        <vt:i4>49</vt:i4>
      </vt:variant>
    </vt:vector>
  </HeadingPairs>
  <TitlesOfParts>
    <vt:vector size="50" baseType="lpstr">
      <vt:lpstr>Motyw pakietu Office</vt:lpstr>
      <vt:lpstr>Technical requirements and main problems of IPPC in Poland</vt:lpstr>
      <vt:lpstr>Technical issues essential for an application</vt:lpstr>
      <vt:lpstr>Technical issues essential for an application</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Technical issues in an IPPC permit</vt:lpstr>
      <vt:lpstr>Some examples of BAT in Poland</vt:lpstr>
      <vt:lpstr>Some examples of BAT in Poland</vt:lpstr>
      <vt:lpstr>Polish BATS and standards vs. BREFS: Food industry</vt:lpstr>
      <vt:lpstr>Polish BATS and standards vs. BREFS: Glass industry</vt:lpstr>
      <vt:lpstr>Main problems of IPPC in Poland – Enforcement authority’s perspective</vt:lpstr>
      <vt:lpstr>Main problems of IPPC in Poland</vt:lpstr>
      <vt:lpstr>Main problems of IPPC in Poland</vt:lpstr>
      <vt:lpstr>Main problems of IPPC in Poland</vt:lpstr>
      <vt:lpstr>Main problems of IPPC in Poland – Ministry’s perspective</vt:lpstr>
      <vt:lpstr>The basic steps of the IPPC procedure</vt:lpstr>
      <vt:lpstr>Preparing for the procedure (informal)</vt:lpstr>
      <vt:lpstr>Institution of proceeding </vt:lpstr>
      <vt:lpstr>The Parties of Proceeding</vt:lpstr>
      <vt:lpstr>Assessment of the application</vt:lpstr>
      <vt:lpstr>Preparing and issuing a permit</vt:lpstr>
      <vt:lpstr>Transboudary Impact Procedure</vt:lpstr>
      <vt:lpstr>Appeals </vt:lpstr>
      <vt:lpstr>The most common reasons for appeals</vt:lpstr>
      <vt:lpstr>Common problems - examples</vt:lpstr>
      <vt:lpstr>Procedure-conclusions </vt:lpstr>
      <vt:lpstr>Limitation of installation</vt:lpstr>
      <vt:lpstr>Limitation of installation</vt:lpstr>
      <vt:lpstr>Limitation of installation</vt:lpstr>
      <vt:lpstr>New directive-new requirements</vt:lpstr>
      <vt:lpstr>New permitting provisions – BAT conclusions</vt:lpstr>
      <vt:lpstr>New permitting provisions – BAT conclusions</vt:lpstr>
      <vt:lpstr>New permitting provisions - monitoring</vt:lpstr>
      <vt:lpstr>New permitting provisions</vt:lpstr>
      <vt:lpstr>New permitting provisions – baseline report</vt:lpstr>
      <vt:lpstr>New permitting provisions – baseline report</vt:lpstr>
      <vt:lpstr>New permitting provisions – baseline report</vt:lpstr>
      <vt:lpstr>New permitting provisions – baseline report</vt:lpstr>
      <vt:lpstr>Slajd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requirements and main problems of IPPC in Poland</dc:title>
  <dc:creator>Wojciki</dc:creator>
  <cp:lastModifiedBy>Wojciki</cp:lastModifiedBy>
  <cp:revision>55</cp:revision>
  <dcterms:created xsi:type="dcterms:W3CDTF">2011-02-18T08:31:39Z</dcterms:created>
  <dcterms:modified xsi:type="dcterms:W3CDTF">2011-02-24T08:19:35Z</dcterms:modified>
</cp:coreProperties>
</file>