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mp" ContentType="image/png"/>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4"/>
  </p:sldMasterIdLst>
  <p:notesMasterIdLst>
    <p:notesMasterId r:id="rId34"/>
  </p:notesMasterIdLst>
  <p:handoutMasterIdLst>
    <p:handoutMasterId r:id="rId35"/>
  </p:handoutMasterIdLst>
  <p:sldIdLst>
    <p:sldId id="684" r:id="rId5"/>
    <p:sldId id="451" r:id="rId6"/>
    <p:sldId id="616" r:id="rId7"/>
    <p:sldId id="595" r:id="rId8"/>
    <p:sldId id="1775" r:id="rId9"/>
    <p:sldId id="730" r:id="rId10"/>
    <p:sldId id="1778" r:id="rId11"/>
    <p:sldId id="729" r:id="rId12"/>
    <p:sldId id="731" r:id="rId13"/>
    <p:sldId id="365" r:id="rId14"/>
    <p:sldId id="499" r:id="rId15"/>
    <p:sldId id="1779" r:id="rId16"/>
    <p:sldId id="490" r:id="rId17"/>
    <p:sldId id="489" r:id="rId18"/>
    <p:sldId id="1780" r:id="rId19"/>
    <p:sldId id="470" r:id="rId20"/>
    <p:sldId id="420" r:id="rId21"/>
    <p:sldId id="466" r:id="rId22"/>
    <p:sldId id="506" r:id="rId23"/>
    <p:sldId id="1777" r:id="rId24"/>
    <p:sldId id="1782" r:id="rId25"/>
    <p:sldId id="1783" r:id="rId26"/>
    <p:sldId id="1785" r:id="rId27"/>
    <p:sldId id="1786" r:id="rId28"/>
    <p:sldId id="1774" r:id="rId29"/>
    <p:sldId id="1781" r:id="rId30"/>
    <p:sldId id="1776" r:id="rId31"/>
    <p:sldId id="335" r:id="rId32"/>
    <p:sldId id="334" r:id="rId33"/>
  </p:sldIdLst>
  <p:sldSz cx="9906000" cy="6858000" type="A4"/>
  <p:notesSz cx="6794500" cy="9906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04" userDrawn="1">
          <p15:clr>
            <a:srgbClr val="A4A3A4"/>
          </p15:clr>
        </p15:guide>
        <p15:guide id="2" pos="397" userDrawn="1">
          <p15:clr>
            <a:srgbClr val="A4A3A4"/>
          </p15:clr>
        </p15:guide>
        <p15:guide id="3" pos="6048" userDrawn="1">
          <p15:clr>
            <a:srgbClr val="A4A3A4"/>
          </p15:clr>
        </p15:guide>
        <p15:guide id="4" orient="horz" pos="4201" userDrawn="1">
          <p15:clr>
            <a:srgbClr val="A4A3A4"/>
          </p15:clr>
        </p15:guide>
        <p15:guide id="5" orient="horz" pos="2341" userDrawn="1">
          <p15:clr>
            <a:srgbClr val="A4A3A4"/>
          </p15:clr>
        </p15:guide>
        <p15:guide id="6" orient="horz" pos="3997" userDrawn="1">
          <p15:clr>
            <a:srgbClr val="A4A3A4"/>
          </p15:clr>
        </p15:guide>
        <p15:guide id="7" orient="horz" pos="119" userDrawn="1">
          <p15:clr>
            <a:srgbClr val="A4A3A4"/>
          </p15:clr>
        </p15:guide>
      </p15:sldGuideLst>
    </p:ext>
    <p:ext uri="{2D200454-40CA-4A62-9FC3-DE9A4176ACB9}">
      <p15:notesGuideLst xmlns:p15="http://schemas.microsoft.com/office/powerpoint/2012/main">
        <p15:guide id="1" orient="horz" pos="3120" userDrawn="1">
          <p15:clr>
            <a:srgbClr val="A4A3A4"/>
          </p15:clr>
        </p15:guide>
        <p15:guide id="2" pos="214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 name="Author" initials="A" lastIdx="0" clrIdx="1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8497"/>
    <a:srgbClr val="19627F"/>
    <a:srgbClr val="206982"/>
    <a:srgbClr val="8EBCB8"/>
    <a:srgbClr val="DEE8E7"/>
    <a:srgbClr val="349585"/>
    <a:srgbClr val="C55A11"/>
    <a:srgbClr val="186280"/>
    <a:srgbClr val="008080"/>
    <a:srgbClr val="8F9B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75" autoAdjust="0"/>
    <p:restoredTop sz="95226" autoAdjust="0"/>
  </p:normalViewPr>
  <p:slideViewPr>
    <p:cSldViewPr snapToGrid="0" showGuides="1">
      <p:cViewPr varScale="1">
        <p:scale>
          <a:sx n="67" d="100"/>
          <a:sy n="67" d="100"/>
        </p:scale>
        <p:origin x="964" y="36"/>
      </p:cViewPr>
      <p:guideLst>
        <p:guide orient="horz" pos="2704"/>
        <p:guide pos="397"/>
        <p:guide pos="6048"/>
        <p:guide orient="horz" pos="4201"/>
        <p:guide orient="horz" pos="2341"/>
        <p:guide orient="horz" pos="3997"/>
        <p:guide orient="horz" pos="119"/>
      </p:guideLst>
    </p:cSldViewPr>
  </p:slideViewPr>
  <p:outlineViewPr>
    <p:cViewPr>
      <p:scale>
        <a:sx n="33" d="100"/>
        <a:sy n="33" d="100"/>
      </p:scale>
      <p:origin x="0" y="-974"/>
    </p:cViewPr>
  </p:outlineViewPr>
  <p:notesTextViewPr>
    <p:cViewPr>
      <p:scale>
        <a:sx n="3" d="2"/>
        <a:sy n="3" d="2"/>
      </p:scale>
      <p:origin x="0" y="0"/>
    </p:cViewPr>
  </p:notesTextViewPr>
  <p:sorterViewPr>
    <p:cViewPr>
      <p:scale>
        <a:sx n="100" d="100"/>
        <a:sy n="100" d="100"/>
      </p:scale>
      <p:origin x="0" y="-3178"/>
    </p:cViewPr>
  </p:sorterViewPr>
  <p:notesViewPr>
    <p:cSldViewPr snapToGrid="0" showGuides="1">
      <p:cViewPr varScale="1">
        <p:scale>
          <a:sx n="59" d="100"/>
          <a:sy n="59" d="100"/>
        </p:scale>
        <p:origin x="3235" y="77"/>
      </p:cViewPr>
      <p:guideLst>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6128967802076197"/>
          <c:y val="4.5700549014464652E-2"/>
          <c:w val="0.57957151843915122"/>
          <c:h val="0.71251918480017362"/>
        </c:manualLayout>
      </c:layout>
      <c:doughnutChart>
        <c:varyColors val="1"/>
        <c:ser>
          <c:idx val="0"/>
          <c:order val="0"/>
          <c:tx>
            <c:strRef>
              <c:f>Sheet1!$B$1</c:f>
              <c:strCache>
                <c:ptCount val="1"/>
                <c:pt idx="0">
                  <c:v>Sales</c:v>
                </c:pt>
              </c:strCache>
            </c:strRef>
          </c:tx>
          <c:spPr>
            <a:solidFill>
              <a:schemeClr val="accent5">
                <a:lumMod val="50000"/>
              </a:schemeClr>
            </a:solidFill>
            <a:ln>
              <a:noFill/>
            </a:ln>
          </c:spPr>
          <c:dPt>
            <c:idx val="0"/>
            <c:bubble3D val="0"/>
            <c:spPr>
              <a:solidFill>
                <a:schemeClr val="accent5">
                  <a:lumMod val="50000"/>
                </a:schemeClr>
              </a:solidFill>
              <a:ln w="19050">
                <a:noFill/>
              </a:ln>
              <a:effectLst/>
            </c:spPr>
            <c:extLst>
              <c:ext xmlns:c16="http://schemas.microsoft.com/office/drawing/2014/chart" uri="{C3380CC4-5D6E-409C-BE32-E72D297353CC}">
                <c16:uniqueId val="{00000001-7EF9-407D-8465-DC089C660016}"/>
              </c:ext>
            </c:extLst>
          </c:dPt>
          <c:dPt>
            <c:idx val="1"/>
            <c:bubble3D val="0"/>
            <c:spPr>
              <a:solidFill>
                <a:srgbClr val="349585"/>
              </a:solidFill>
              <a:ln w="19050">
                <a:noFill/>
              </a:ln>
              <a:effectLst/>
            </c:spPr>
            <c:extLst>
              <c:ext xmlns:c16="http://schemas.microsoft.com/office/drawing/2014/chart" uri="{C3380CC4-5D6E-409C-BE32-E72D297353CC}">
                <c16:uniqueId val="{00000003-7EF9-407D-8465-DC089C660016}"/>
              </c:ext>
            </c:extLst>
          </c:dPt>
          <c:dLbls>
            <c:dLbl>
              <c:idx val="0"/>
              <c:layout>
                <c:manualLayout>
                  <c:x val="0.31451586274162824"/>
                  <c:y val="-0.311379659797971"/>
                </c:manualLayout>
              </c:layout>
              <c:tx>
                <c:rich>
                  <a:bodyPr/>
                  <a:lstStyle/>
                  <a:p>
                    <a:fld id="{2DE9FB51-4A3D-4EE8-914E-4BDEA9758DFF}" type="VALUE">
                      <a:rPr lang="en-US" sz="1200" b="1"/>
                      <a:pPr/>
                      <a:t>[VALUE]</a:t>
                    </a:fld>
                    <a:endParaRPr lang="en-GB"/>
                  </a:p>
                </c:rich>
              </c:tx>
              <c:showLegendKey val="0"/>
              <c:showVal val="1"/>
              <c:showCatName val="0"/>
              <c:showSerName val="0"/>
              <c:showPercent val="0"/>
              <c:showBubbleSize val="0"/>
              <c:extLst>
                <c:ext xmlns:c15="http://schemas.microsoft.com/office/drawing/2012/chart" uri="{CE6537A1-D6FC-4f65-9D91-7224C49458BB}">
                  <c15:layout>
                    <c:manualLayout>
                      <c:w val="0.2405107607224107"/>
                      <c:h val="0.34851456737387715"/>
                    </c:manualLayout>
                  </c15:layout>
                  <c15:dlblFieldTable/>
                  <c15:showDataLabelsRange val="0"/>
                </c:ext>
                <c:ext xmlns:c16="http://schemas.microsoft.com/office/drawing/2014/chart" uri="{C3380CC4-5D6E-409C-BE32-E72D297353CC}">
                  <c16:uniqueId val="{00000001-7EF9-407D-8465-DC089C660016}"/>
                </c:ext>
              </c:extLst>
            </c:dLbl>
            <c:dLbl>
              <c:idx val="1"/>
              <c:delete val="1"/>
              <c:extLst>
                <c:ext xmlns:c15="http://schemas.microsoft.com/office/drawing/2012/chart" uri="{CE6537A1-D6FC-4f65-9D91-7224C49458BB}"/>
                <c:ext xmlns:c16="http://schemas.microsoft.com/office/drawing/2014/chart" uri="{C3380CC4-5D6E-409C-BE32-E72D297353CC}">
                  <c16:uniqueId val="{00000003-7EF9-407D-8465-DC089C660016}"/>
                </c:ext>
              </c:extLst>
            </c:dLbl>
            <c:numFmt formatCode="%0.00" sourceLinked="0"/>
            <c:spPr>
              <a:noFill/>
              <a:ln>
                <a:noFill/>
              </a:ln>
              <a:effectLst/>
            </c:spPr>
            <c:txPr>
              <a:bodyPr rot="0" spcFirstLastPara="1" vertOverflow="ellipsis" vert="horz" wrap="square" anchor="ctr" anchorCtr="1"/>
              <a:lstStyle/>
              <a:p>
                <a:pPr>
                  <a:defRPr sz="1200" b="1" i="0" u="none" strike="noStrike" kern="1200" baseline="0">
                    <a:solidFill>
                      <a:schemeClr val="tx1">
                        <a:lumMod val="85000"/>
                        <a:lumOff val="15000"/>
                      </a:schemeClr>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T.C. Hazine ve Maliye Bakanlığı</c:v>
                </c:pt>
                <c:pt idx="1">
                  <c:v>Diğer</c:v>
                </c:pt>
              </c:strCache>
            </c:strRef>
          </c:cat>
          <c:val>
            <c:numRef>
              <c:f>Sheet1!$B$2:$B$3</c:f>
              <c:numCache>
                <c:formatCode>0.00%</c:formatCode>
                <c:ptCount val="2"/>
                <c:pt idx="0">
                  <c:v>0.99080000000000001</c:v>
                </c:pt>
                <c:pt idx="1">
                  <c:v>9.1999999999999998E-3</c:v>
                </c:pt>
              </c:numCache>
            </c:numRef>
          </c:val>
          <c:extLst>
            <c:ext xmlns:c16="http://schemas.microsoft.com/office/drawing/2014/chart" uri="{C3380CC4-5D6E-409C-BE32-E72D297353CC}">
              <c16:uniqueId val="{00000004-7EF9-407D-8465-DC089C660016}"/>
            </c:ext>
          </c:extLst>
        </c:ser>
        <c:dLbls>
          <c:showLegendKey val="0"/>
          <c:showVal val="0"/>
          <c:showCatName val="0"/>
          <c:showSerName val="0"/>
          <c:showPercent val="0"/>
          <c:showBubbleSize val="0"/>
          <c:showLeaderLines val="1"/>
        </c:dLbls>
        <c:firstSliceAng val="0"/>
        <c:holeSize val="45"/>
      </c:doughnutChart>
      <c:spPr>
        <a:noFill/>
        <a:ln>
          <a:noFill/>
        </a:ln>
        <a:effectLst/>
      </c:spPr>
    </c:plotArea>
    <c:legend>
      <c:legendPos val="b"/>
      <c:layout>
        <c:manualLayout>
          <c:xMode val="edge"/>
          <c:yMode val="edge"/>
          <c:x val="0"/>
          <c:y val="0.79161442728199582"/>
          <c:w val="0.99401278976141749"/>
          <c:h val="0.19343706955071804"/>
        </c:manualLayout>
      </c:layout>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85000"/>
                  <a:lumOff val="1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solidFill>
            <a:schemeClr val="tx1">
              <a:lumMod val="85000"/>
              <a:lumOff val="15000"/>
            </a:schemeClr>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8864052114736"/>
          <c:y val="7.8040376007381146E-2"/>
          <c:w val="0.67648273100086664"/>
          <c:h val="0.8701578607748075"/>
        </c:manualLayout>
      </c:layout>
      <c:barChart>
        <c:barDir val="col"/>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rgbClr val="19B24E"/>
              </a:solidFill>
              <a:ln w="19050">
                <a:solidFill>
                  <a:schemeClr val="lt1"/>
                </a:solidFill>
              </a:ln>
              <a:effectLst/>
            </c:spPr>
            <c:extLst>
              <c:ext xmlns:c16="http://schemas.microsoft.com/office/drawing/2014/chart" uri="{C3380CC4-5D6E-409C-BE32-E72D297353CC}">
                <c16:uniqueId val="{00000001-57B1-469A-BB3A-7EA566DC3677}"/>
              </c:ext>
            </c:extLst>
          </c:dPt>
          <c:dPt>
            <c:idx val="1"/>
            <c:invertIfNegative val="0"/>
            <c:bubble3D val="0"/>
            <c:spPr>
              <a:solidFill>
                <a:schemeClr val="accent4">
                  <a:lumMod val="60000"/>
                  <a:lumOff val="40000"/>
                </a:schemeClr>
              </a:solidFill>
              <a:ln w="19050">
                <a:solidFill>
                  <a:schemeClr val="lt1"/>
                </a:solidFill>
              </a:ln>
              <a:effectLst/>
            </c:spPr>
            <c:extLst>
              <c:ext xmlns:c16="http://schemas.microsoft.com/office/drawing/2014/chart" uri="{C3380CC4-5D6E-409C-BE32-E72D297353CC}">
                <c16:uniqueId val="{00000003-57B1-469A-BB3A-7EA566DC3677}"/>
              </c:ext>
            </c:extLst>
          </c:dPt>
          <c:dPt>
            <c:idx val="2"/>
            <c:invertIfNegative val="0"/>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5-57B1-469A-BB3A-7EA566DC3677}"/>
              </c:ext>
            </c:extLst>
          </c:dPt>
          <c:dPt>
            <c:idx val="3"/>
            <c:invertIfNegative val="0"/>
            <c:bubble3D val="0"/>
            <c:spPr>
              <a:solidFill>
                <a:srgbClr val="7654A3"/>
              </a:solidFill>
              <a:ln w="19050">
                <a:solidFill>
                  <a:schemeClr val="lt1"/>
                </a:solidFill>
              </a:ln>
              <a:effectLst/>
            </c:spPr>
            <c:extLst>
              <c:ext xmlns:c16="http://schemas.microsoft.com/office/drawing/2014/chart" uri="{C3380CC4-5D6E-409C-BE32-E72D297353CC}">
                <c16:uniqueId val="{00000007-57B1-469A-BB3A-7EA566DC3677}"/>
              </c:ext>
            </c:extLst>
          </c:dPt>
          <c:dLbls>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Yeşil tahvil</c:v>
                </c:pt>
                <c:pt idx="1">
                  <c:v>Sosyal tahvil</c:v>
                </c:pt>
                <c:pt idx="2">
                  <c:v>Sürdürülebilir tahvil</c:v>
                </c:pt>
                <c:pt idx="3">
                  <c:v>Sürdürülebilirlik bağlantılı tahvil</c:v>
                </c:pt>
              </c:strCache>
            </c:strRef>
          </c:cat>
          <c:val>
            <c:numRef>
              <c:f>Sheet1!$B$2:$B$5</c:f>
              <c:numCache>
                <c:formatCode>General</c:formatCode>
                <c:ptCount val="4"/>
                <c:pt idx="0">
                  <c:v>775</c:v>
                </c:pt>
                <c:pt idx="1">
                  <c:v>150</c:v>
                </c:pt>
                <c:pt idx="2">
                  <c:v>225</c:v>
                </c:pt>
                <c:pt idx="3">
                  <c:v>200</c:v>
                </c:pt>
              </c:numCache>
            </c:numRef>
          </c:val>
          <c:extLst>
            <c:ext xmlns:c16="http://schemas.microsoft.com/office/drawing/2014/chart" uri="{C3380CC4-5D6E-409C-BE32-E72D297353CC}">
              <c16:uniqueId val="{00000008-57B1-469A-BB3A-7EA566DC3677}"/>
            </c:ext>
          </c:extLst>
        </c:ser>
        <c:dLbls>
          <c:showLegendKey val="0"/>
          <c:showVal val="0"/>
          <c:showCatName val="0"/>
          <c:showSerName val="0"/>
          <c:showPercent val="0"/>
          <c:showBubbleSize val="0"/>
        </c:dLbls>
        <c:gapWidth val="150"/>
        <c:axId val="1350310960"/>
        <c:axId val="1350321360"/>
      </c:barChart>
      <c:catAx>
        <c:axId val="1350310960"/>
        <c:scaling>
          <c:orientation val="minMax"/>
        </c:scaling>
        <c:delete val="1"/>
        <c:axPos val="b"/>
        <c:numFmt formatCode="General" sourceLinked="1"/>
        <c:majorTickMark val="out"/>
        <c:minorTickMark val="none"/>
        <c:tickLblPos val="nextTo"/>
        <c:crossAx val="1350321360"/>
        <c:crosses val="autoZero"/>
        <c:auto val="1"/>
        <c:lblAlgn val="ctr"/>
        <c:lblOffset val="100"/>
        <c:noMultiLvlLbl val="0"/>
      </c:catAx>
      <c:valAx>
        <c:axId val="13503213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350310960"/>
        <c:crosses val="autoZero"/>
        <c:crossBetween val="between"/>
      </c:valAx>
      <c:spPr>
        <a:noFill/>
        <a:ln>
          <a:noFill/>
        </a:ln>
        <a:effectLst/>
      </c:spPr>
    </c:plotArea>
    <c:legend>
      <c:legendPos val="r"/>
      <c:layout>
        <c:manualLayout>
          <c:xMode val="edge"/>
          <c:yMode val="edge"/>
          <c:x val="0.7931411057068033"/>
          <c:y val="6.5612439601999306E-2"/>
          <c:w val="0.18873707571876078"/>
          <c:h val="0.89985617872668822"/>
        </c:manualLayout>
      </c:layout>
      <c:overlay val="0"/>
      <c:spPr>
        <a:noFill/>
        <a:ln>
          <a:noFill/>
        </a:ln>
        <a:effectLst/>
      </c:spPr>
      <c:txPr>
        <a:bodyPr rot="0" spcFirstLastPara="1" vertOverflow="ellipsis" vert="horz" wrap="square" anchor="ctr" anchorCtr="1"/>
        <a:lstStyle/>
        <a:p>
          <a:pPr>
            <a:defRPr lang="en-US" sz="8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tx1"/>
      </a:solidFill>
    </a:ln>
    <a:effectLst/>
  </c:spPr>
  <c:txPr>
    <a:bodyPr/>
    <a:lstStyle/>
    <a:p>
      <a:pPr>
        <a:defRPr sz="1000"/>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Sheet1!$A$2:$C$16</cx:f>
        <cx:lvl ptCount="15">
          <cx:pt idx="0"> 3.044 </cx:pt>
          <cx:pt idx="1"> 1.992 </cx:pt>
        </cx:lvl>
        <cx:lvl ptCount="15"/>
        <cx:lvl ptCount="15">
          <cx:pt idx="0">USD</cx:pt>
          <cx:pt idx="1">EUR</cx:pt>
        </cx:lvl>
      </cx:strDim>
      <cx:numDim type="size">
        <cx:f>Sheet1!$D$2:$D$16</cx:f>
        <cx:lvl ptCount="15" formatCode="_-* #.##0_-;\-* #.##0_-;_-* &quot;-&quot;??_-;_-@_-">
          <cx:pt idx="0">3044</cx:pt>
          <cx:pt idx="1">1992</cx:pt>
        </cx:lvl>
      </cx:numDim>
    </cx:data>
  </cx:chartData>
  <cx:chart>
    <cx:plotArea>
      <cx:plotAreaRegion>
        <cx:series layoutId="treemap" uniqueId="{B8507475-7727-4E7B-BF02-C6D3062A4B2D}">
          <cx:tx>
            <cx:txData>
              <cx:f>Sheet1!$D$1</cx:f>
              <cx:v>Series1</cx:v>
            </cx:txData>
          </cx:tx>
          <cx:dataPt idx="0">
            <cx:spPr>
              <a:solidFill>
                <a:srgbClr val="333F50"/>
              </a:solidFill>
            </cx:spPr>
          </cx:dataPt>
          <cx:dataPt idx="3">
            <cx:spPr>
              <a:solidFill>
                <a:srgbClr val="349585"/>
              </a:solidFill>
            </cx:spPr>
          </cx:dataPt>
          <cx:dataLabels pos="inEnd">
            <cx:txPr>
              <a:bodyPr spcFirstLastPara="1" vertOverflow="ellipsis" wrap="square" lIns="0" tIns="0" rIns="0" bIns="0" anchor="ctr" anchorCtr="1">
                <a:spAutoFit/>
              </a:bodyPr>
              <a:lstStyle/>
              <a:p>
                <a:pPr>
                  <a:defRPr sz="1600" b="1"/>
                </a:pPr>
                <a:endParaRPr lang="en-US" sz="1600" b="1"/>
              </a:p>
            </cx:txPr>
            <cx:visibility seriesName="0" categoryName="1" value="0"/>
            <cx:dataLabelHidden idx="7"/>
          </cx:dataLabels>
          <cx:dataId val="0"/>
          <cx:layoutPr>
            <cx:parentLabelLayout val="overlapping"/>
          </cx:layoutPr>
        </cx:series>
      </cx:plotAreaRegion>
    </cx:plotArea>
  </cx:chart>
  <cx:spPr>
    <a:ln>
      <a:noFill/>
    </a:ln>
  </cx:spPr>
  <cx:clrMapOvr bg1="lt1" tx1="dk1" bg2="lt2" tx2="dk2" accent1="accent1" accent2="accent2" accent3="accent3" accent4="accent4" accent5="accent5" accent6="accent6" hlink="hlink" folHlink="folHlink"/>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bg1"/>
    </cs:fontRef>
    <cs:defRPr sz="1197" kern="1200"/>
    <cs:bodyPr lIns="38100" tIns="19050" rIns="38100" bIns="19050">
      <a:spAutoFit/>
    </cs:bodyPr>
  </cs:dataLabel>
  <cs:dataLabelCallout>
    <cs:lnRef idx="0"/>
    <cs:fillRef idx="0"/>
    <cs:effectRef idx="0"/>
    <cs:fontRef idx="minor">
      <a:schemeClr val="tx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defRPr sz="1197"/>
  </cs:dataTable>
  <cs:downBar>
    <cs:lnRef idx="0"/>
    <cs:fillRef idx="0"/>
    <cs:effectRef idx="0"/>
    <cs:fontRef idx="minor">
      <a:schemeClr val="tx1"/>
    </cs:fontRef>
    <cs:spPr>
      <a:solidFill>
        <a:schemeClr val="dk1"/>
      </a:solidFill>
    </cs:spPr>
  </cs:downBar>
  <cs:dropLine>
    <cs:lnRef idx="0"/>
    <cs:fillRef idx="0"/>
    <cs:effectRef idx="0"/>
    <cs:fontRef idx="minor">
      <a:schemeClr val="tx1"/>
    </cs:fontRef>
  </cs:dropLine>
  <cs:errorBar>
    <cs:lnRef idx="0"/>
    <cs:fillRef idx="0"/>
    <cs:effectRef idx="0"/>
    <cs:fontRef idx="minor">
      <a:schemeClr val="tx1"/>
    </cs:fontRef>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lumOff val="10000"/>
          </a:schemeClr>
        </a:solidFill>
        <a:round/>
      </a:ln>
    </cs:spPr>
  </cs:gridlineMinor>
  <cs:hiLoLine>
    <cs:lnRef idx="0"/>
    <cs:fillRef idx="0"/>
    <cs:effectRef idx="0"/>
    <cs:fontRef idx="minor">
      <a:schemeClr val="tx1"/>
    </cs:fontRef>
  </cs:hiLoLine>
  <cs:leaderLine>
    <cs:lnRef idx="0"/>
    <cs:fillRef idx="0"/>
    <cs:effectRef idx="0"/>
    <cs:fontRef idx="minor">
      <a:schemeClr val="tx1"/>
    </cs:fontRef>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tx1"/>
    </cs:fontRef>
    <cs:spPr>
      <a:solidFill>
        <a:schemeClr val="lt1"/>
      </a:solidFill>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DFBE507-336C-4520-93F5-00B8979BFF5C}" type="doc">
      <dgm:prSet loTypeId="urn:microsoft.com/office/officeart/2005/8/layout/chevron1" loCatId="process" qsTypeId="urn:microsoft.com/office/officeart/2005/8/quickstyle/simple5" qsCatId="simple" csTypeId="urn:microsoft.com/office/officeart/2005/8/colors/accent6_2" csCatId="accent6" phldr="1"/>
      <dgm:spPr/>
    </dgm:pt>
    <dgm:pt modelId="{5F6FBAE1-2DDA-43BA-8703-AC378A26668D}">
      <dgm:prSet phldrT="[Text]" custT="1"/>
      <dgm:spPr>
        <a:solidFill>
          <a:srgbClr val="1B91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400" b="1" dirty="0"/>
            <a:t>Stratejik Niyet</a:t>
          </a:r>
          <a:endParaRPr lang="en-US" sz="1400" b="1" dirty="0"/>
        </a:p>
      </dgm:t>
    </dgm:pt>
    <dgm:pt modelId="{4A582860-6E66-4952-90F1-901EB59192DA}" type="parTrans" cxnId="{31F3F92B-F47C-46E6-9761-D07B8A9EAD1E}">
      <dgm:prSet/>
      <dgm:spPr/>
      <dgm:t>
        <a:bodyPr/>
        <a:lstStyle/>
        <a:p>
          <a:endParaRPr lang="en-US"/>
        </a:p>
      </dgm:t>
    </dgm:pt>
    <dgm:pt modelId="{9DC550E1-8DC6-43AC-B14E-21A9ACF211E4}" type="sibTrans" cxnId="{31F3F92B-F47C-46E6-9761-D07B8A9EAD1E}">
      <dgm:prSet/>
      <dgm:spPr/>
      <dgm:t>
        <a:bodyPr/>
        <a:lstStyle/>
        <a:p>
          <a:endParaRPr lang="en-US"/>
        </a:p>
      </dgm:t>
    </dgm:pt>
    <dgm:pt modelId="{B69B42DD-4B91-4ACC-9C6A-7FB9E7A3BDEA}">
      <dgm:prSet phldrT="[Text]" custT="1"/>
      <dgm:spPr>
        <a:solidFill>
          <a:srgbClr val="1B91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400" b="1" dirty="0"/>
            <a:t>Yapılanma</a:t>
          </a:r>
          <a:endParaRPr lang="en-US" sz="1400" b="1" dirty="0"/>
        </a:p>
      </dgm:t>
    </dgm:pt>
    <dgm:pt modelId="{1C3213A7-400B-4E43-9EFB-D93DE94E8112}" type="parTrans" cxnId="{2A1625D8-1E24-43CC-9B43-BCEE1779D222}">
      <dgm:prSet/>
      <dgm:spPr/>
      <dgm:t>
        <a:bodyPr/>
        <a:lstStyle/>
        <a:p>
          <a:endParaRPr lang="en-US"/>
        </a:p>
      </dgm:t>
    </dgm:pt>
    <dgm:pt modelId="{A82FF492-5148-4AFF-B2C3-BAAC153BBC5A}" type="sibTrans" cxnId="{2A1625D8-1E24-43CC-9B43-BCEE1779D222}">
      <dgm:prSet/>
      <dgm:spPr/>
      <dgm:t>
        <a:bodyPr/>
        <a:lstStyle/>
        <a:p>
          <a:endParaRPr lang="en-US"/>
        </a:p>
      </dgm:t>
    </dgm:pt>
    <dgm:pt modelId="{6C0E2D71-8237-4A96-B826-917C0774F537}">
      <dgm:prSet phldrT="[Text]" custT="1"/>
      <dgm:spPr>
        <a:solidFill>
          <a:srgbClr val="1B91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400" b="1" dirty="0"/>
            <a:t>Portföy Yönetimi</a:t>
          </a:r>
          <a:endParaRPr lang="en-US" sz="1400" b="1" dirty="0"/>
        </a:p>
      </dgm:t>
    </dgm:pt>
    <dgm:pt modelId="{69547784-5713-4693-8B2C-AAB677E1530E}" type="parTrans" cxnId="{A8650EC6-F30D-4A23-95DF-299A37523E91}">
      <dgm:prSet/>
      <dgm:spPr/>
      <dgm:t>
        <a:bodyPr/>
        <a:lstStyle/>
        <a:p>
          <a:endParaRPr lang="en-US"/>
        </a:p>
      </dgm:t>
    </dgm:pt>
    <dgm:pt modelId="{5BB19937-70D0-4E2A-B39F-71F66AD4F422}" type="sibTrans" cxnId="{A8650EC6-F30D-4A23-95DF-299A37523E91}">
      <dgm:prSet/>
      <dgm:spPr/>
      <dgm:t>
        <a:bodyPr/>
        <a:lstStyle/>
        <a:p>
          <a:endParaRPr lang="en-US"/>
        </a:p>
      </dgm:t>
    </dgm:pt>
    <dgm:pt modelId="{C066A4B4-7FD3-4D29-84BF-7985ACF2DEEF}">
      <dgm:prSet phldrT="[Text]" custT="1"/>
      <dgm:spPr>
        <a:solidFill>
          <a:srgbClr val="1B918A"/>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dgm:spPr>
      <dgm:t>
        <a:bodyPr/>
        <a:lstStyle/>
        <a:p>
          <a:r>
            <a:rPr lang="tr-TR" sz="1400" b="1" dirty="0"/>
            <a:t>Çıkış Stratejisi</a:t>
          </a:r>
          <a:endParaRPr lang="en-US" sz="1400" b="1" dirty="0"/>
        </a:p>
      </dgm:t>
    </dgm:pt>
    <dgm:pt modelId="{716132D9-2A82-43A2-9FE7-D04A13B2C14F}" type="parTrans" cxnId="{FBECBAF6-FC5E-4CD3-8A6A-706B97DA69AF}">
      <dgm:prSet/>
      <dgm:spPr/>
      <dgm:t>
        <a:bodyPr/>
        <a:lstStyle/>
        <a:p>
          <a:endParaRPr lang="en-US"/>
        </a:p>
      </dgm:t>
    </dgm:pt>
    <dgm:pt modelId="{26063C7E-6FB0-4F37-BD41-BA67B3B4FAC6}" type="sibTrans" cxnId="{FBECBAF6-FC5E-4CD3-8A6A-706B97DA69AF}">
      <dgm:prSet/>
      <dgm:spPr/>
      <dgm:t>
        <a:bodyPr/>
        <a:lstStyle/>
        <a:p>
          <a:endParaRPr lang="en-US"/>
        </a:p>
      </dgm:t>
    </dgm:pt>
    <dgm:pt modelId="{CBCEAA68-FF20-46EB-AA86-3752BE408E3A}" type="pres">
      <dgm:prSet presAssocID="{3DFBE507-336C-4520-93F5-00B8979BFF5C}" presName="Name0" presStyleCnt="0">
        <dgm:presLayoutVars>
          <dgm:dir/>
          <dgm:animLvl val="lvl"/>
          <dgm:resizeHandles val="exact"/>
        </dgm:presLayoutVars>
      </dgm:prSet>
      <dgm:spPr/>
    </dgm:pt>
    <dgm:pt modelId="{7DD11746-F966-4A58-B29D-A3329CD6AD31}" type="pres">
      <dgm:prSet presAssocID="{5F6FBAE1-2DDA-43BA-8703-AC378A26668D}" presName="parTxOnly" presStyleLbl="node1" presStyleIdx="0" presStyleCnt="4">
        <dgm:presLayoutVars>
          <dgm:chMax val="0"/>
          <dgm:chPref val="0"/>
          <dgm:bulletEnabled val="1"/>
        </dgm:presLayoutVars>
      </dgm:prSet>
      <dgm:spPr/>
    </dgm:pt>
    <dgm:pt modelId="{107746C0-4AA2-4A9B-8D02-89E80E193B5E}" type="pres">
      <dgm:prSet presAssocID="{9DC550E1-8DC6-43AC-B14E-21A9ACF211E4}" presName="parTxOnlySpace" presStyleCnt="0"/>
      <dgm:spPr/>
    </dgm:pt>
    <dgm:pt modelId="{9C73900E-0DD7-4E87-9ACF-C98B2281AEFC}" type="pres">
      <dgm:prSet presAssocID="{B69B42DD-4B91-4ACC-9C6A-7FB9E7A3BDEA}" presName="parTxOnly" presStyleLbl="node1" presStyleIdx="1" presStyleCnt="4">
        <dgm:presLayoutVars>
          <dgm:chMax val="0"/>
          <dgm:chPref val="0"/>
          <dgm:bulletEnabled val="1"/>
        </dgm:presLayoutVars>
      </dgm:prSet>
      <dgm:spPr/>
    </dgm:pt>
    <dgm:pt modelId="{009CAEB5-3DCB-4AA0-8184-8414EB7122A0}" type="pres">
      <dgm:prSet presAssocID="{A82FF492-5148-4AFF-B2C3-BAAC153BBC5A}" presName="parTxOnlySpace" presStyleCnt="0"/>
      <dgm:spPr/>
    </dgm:pt>
    <dgm:pt modelId="{24DA924E-DCAA-44FE-9B8B-87241ECFDF5A}" type="pres">
      <dgm:prSet presAssocID="{6C0E2D71-8237-4A96-B826-917C0774F537}" presName="parTxOnly" presStyleLbl="node1" presStyleIdx="2" presStyleCnt="4">
        <dgm:presLayoutVars>
          <dgm:chMax val="0"/>
          <dgm:chPref val="0"/>
          <dgm:bulletEnabled val="1"/>
        </dgm:presLayoutVars>
      </dgm:prSet>
      <dgm:spPr/>
    </dgm:pt>
    <dgm:pt modelId="{97AA0E2D-E68E-4A1B-8845-0FB5A79DC68B}" type="pres">
      <dgm:prSet presAssocID="{5BB19937-70D0-4E2A-B39F-71F66AD4F422}" presName="parTxOnlySpace" presStyleCnt="0"/>
      <dgm:spPr/>
    </dgm:pt>
    <dgm:pt modelId="{BF9E8FDC-1508-4A2F-A79B-9E371053A360}" type="pres">
      <dgm:prSet presAssocID="{C066A4B4-7FD3-4D29-84BF-7985ACF2DEEF}" presName="parTxOnly" presStyleLbl="node1" presStyleIdx="3" presStyleCnt="4">
        <dgm:presLayoutVars>
          <dgm:chMax val="0"/>
          <dgm:chPref val="0"/>
          <dgm:bulletEnabled val="1"/>
        </dgm:presLayoutVars>
      </dgm:prSet>
      <dgm:spPr/>
    </dgm:pt>
  </dgm:ptLst>
  <dgm:cxnLst>
    <dgm:cxn modelId="{31F3F92B-F47C-46E6-9761-D07B8A9EAD1E}" srcId="{3DFBE507-336C-4520-93F5-00B8979BFF5C}" destId="{5F6FBAE1-2DDA-43BA-8703-AC378A26668D}" srcOrd="0" destOrd="0" parTransId="{4A582860-6E66-4952-90F1-901EB59192DA}" sibTransId="{9DC550E1-8DC6-43AC-B14E-21A9ACF211E4}"/>
    <dgm:cxn modelId="{68596345-F90F-4E20-8118-0A87B4D7795D}" type="presOf" srcId="{5F6FBAE1-2DDA-43BA-8703-AC378A26668D}" destId="{7DD11746-F966-4A58-B29D-A3329CD6AD31}" srcOrd="0" destOrd="0" presId="urn:microsoft.com/office/officeart/2005/8/layout/chevron1"/>
    <dgm:cxn modelId="{C8294D46-E704-459E-AACE-C4DAD12D2A32}" type="presOf" srcId="{6C0E2D71-8237-4A96-B826-917C0774F537}" destId="{24DA924E-DCAA-44FE-9B8B-87241ECFDF5A}" srcOrd="0" destOrd="0" presId="urn:microsoft.com/office/officeart/2005/8/layout/chevron1"/>
    <dgm:cxn modelId="{78D5E971-5AA9-46E1-8808-574F803276D7}" type="presOf" srcId="{C066A4B4-7FD3-4D29-84BF-7985ACF2DEEF}" destId="{BF9E8FDC-1508-4A2F-A79B-9E371053A360}" srcOrd="0" destOrd="0" presId="urn:microsoft.com/office/officeart/2005/8/layout/chevron1"/>
    <dgm:cxn modelId="{3CCE1F78-CB0C-4ADF-B397-77748EFC2660}" type="presOf" srcId="{3DFBE507-336C-4520-93F5-00B8979BFF5C}" destId="{CBCEAA68-FF20-46EB-AA86-3752BE408E3A}" srcOrd="0" destOrd="0" presId="urn:microsoft.com/office/officeart/2005/8/layout/chevron1"/>
    <dgm:cxn modelId="{D8B0A28F-1C43-4FA9-9C70-BFBF18D9FF6F}" type="presOf" srcId="{B69B42DD-4B91-4ACC-9C6A-7FB9E7A3BDEA}" destId="{9C73900E-0DD7-4E87-9ACF-C98B2281AEFC}" srcOrd="0" destOrd="0" presId="urn:microsoft.com/office/officeart/2005/8/layout/chevron1"/>
    <dgm:cxn modelId="{A8650EC6-F30D-4A23-95DF-299A37523E91}" srcId="{3DFBE507-336C-4520-93F5-00B8979BFF5C}" destId="{6C0E2D71-8237-4A96-B826-917C0774F537}" srcOrd="2" destOrd="0" parTransId="{69547784-5713-4693-8B2C-AAB677E1530E}" sibTransId="{5BB19937-70D0-4E2A-B39F-71F66AD4F422}"/>
    <dgm:cxn modelId="{2A1625D8-1E24-43CC-9B43-BCEE1779D222}" srcId="{3DFBE507-336C-4520-93F5-00B8979BFF5C}" destId="{B69B42DD-4B91-4ACC-9C6A-7FB9E7A3BDEA}" srcOrd="1" destOrd="0" parTransId="{1C3213A7-400B-4E43-9EFB-D93DE94E8112}" sibTransId="{A82FF492-5148-4AFF-B2C3-BAAC153BBC5A}"/>
    <dgm:cxn modelId="{FBECBAF6-FC5E-4CD3-8A6A-706B97DA69AF}" srcId="{3DFBE507-336C-4520-93F5-00B8979BFF5C}" destId="{C066A4B4-7FD3-4D29-84BF-7985ACF2DEEF}" srcOrd="3" destOrd="0" parTransId="{716132D9-2A82-43A2-9FE7-D04A13B2C14F}" sibTransId="{26063C7E-6FB0-4F37-BD41-BA67B3B4FAC6}"/>
    <dgm:cxn modelId="{62BDAD48-2309-4DDA-94E5-9226EB0FCD5F}" type="presParOf" srcId="{CBCEAA68-FF20-46EB-AA86-3752BE408E3A}" destId="{7DD11746-F966-4A58-B29D-A3329CD6AD31}" srcOrd="0" destOrd="0" presId="urn:microsoft.com/office/officeart/2005/8/layout/chevron1"/>
    <dgm:cxn modelId="{59B9C054-FE67-49D9-A149-607CACB4E03D}" type="presParOf" srcId="{CBCEAA68-FF20-46EB-AA86-3752BE408E3A}" destId="{107746C0-4AA2-4A9B-8D02-89E80E193B5E}" srcOrd="1" destOrd="0" presId="urn:microsoft.com/office/officeart/2005/8/layout/chevron1"/>
    <dgm:cxn modelId="{81155A1F-6F72-4F2F-9298-9F5DB8E8EE1D}" type="presParOf" srcId="{CBCEAA68-FF20-46EB-AA86-3752BE408E3A}" destId="{9C73900E-0DD7-4E87-9ACF-C98B2281AEFC}" srcOrd="2" destOrd="0" presId="urn:microsoft.com/office/officeart/2005/8/layout/chevron1"/>
    <dgm:cxn modelId="{6A65B7E2-F0BA-4A0E-9366-E28AA760D996}" type="presParOf" srcId="{CBCEAA68-FF20-46EB-AA86-3752BE408E3A}" destId="{009CAEB5-3DCB-4AA0-8184-8414EB7122A0}" srcOrd="3" destOrd="0" presId="urn:microsoft.com/office/officeart/2005/8/layout/chevron1"/>
    <dgm:cxn modelId="{F8B53A57-F34B-4B11-868D-082DDB5703F6}" type="presParOf" srcId="{CBCEAA68-FF20-46EB-AA86-3752BE408E3A}" destId="{24DA924E-DCAA-44FE-9B8B-87241ECFDF5A}" srcOrd="4" destOrd="0" presId="urn:microsoft.com/office/officeart/2005/8/layout/chevron1"/>
    <dgm:cxn modelId="{08A876F6-D667-41D3-93E1-53B5D73FE9CA}" type="presParOf" srcId="{CBCEAA68-FF20-46EB-AA86-3752BE408E3A}" destId="{97AA0E2D-E68E-4A1B-8845-0FB5A79DC68B}" srcOrd="5" destOrd="0" presId="urn:microsoft.com/office/officeart/2005/8/layout/chevron1"/>
    <dgm:cxn modelId="{6014300E-A685-4291-B0EA-EA9FDC879522}" type="presParOf" srcId="{CBCEAA68-FF20-46EB-AA86-3752BE408E3A}" destId="{BF9E8FDC-1508-4A2F-A79B-9E371053A360}" srcOrd="6" destOrd="0" presId="urn:microsoft.com/office/officeart/2005/8/layout/chevron1"/>
  </dgm:cxnLst>
  <dgm:bg>
    <a:noFill/>
  </dgm:bg>
  <dgm:whole/>
  <dgm:extLst>
    <a:ext uri="http://schemas.microsoft.com/office/drawing/2008/diagram">
      <dsp:dataModelExt xmlns:dsp="http://schemas.microsoft.com/office/drawing/2008/diagram" relId="rId12"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F6572597-82B6-43FA-A090-880529DA9C86}" type="doc">
      <dgm:prSet loTypeId="urn:microsoft.com/office/officeart/2005/8/layout/vList2" loCatId="list" qsTypeId="urn:microsoft.com/office/officeart/2005/8/quickstyle/simple2" qsCatId="simple" csTypeId="urn:microsoft.com/office/officeart/2005/8/colors/accent0_2" csCatId="mainScheme" phldr="1"/>
      <dgm:spPr/>
      <dgm:t>
        <a:bodyPr/>
        <a:lstStyle/>
        <a:p>
          <a:endParaRPr lang="tr-TR"/>
        </a:p>
      </dgm:t>
    </dgm:pt>
    <dgm:pt modelId="{59203AE2-E84B-4029-8CFF-7FA1040615BA}">
      <dgm:prSet phldrT="[Text]" custT="1"/>
      <dgm:spPr>
        <a:ln>
          <a:solidFill>
            <a:schemeClr val="accent6">
              <a:lumMod val="60000"/>
              <a:lumOff val="40000"/>
            </a:schemeClr>
          </a:solidFill>
        </a:ln>
      </dgm:spPr>
      <dgm:t>
        <a:bodyPr/>
        <a:lstStyle/>
        <a:p>
          <a:pPr algn="ctr">
            <a:buFont typeface="Symbol" panose="05050102010706020507" pitchFamily="18" charset="2"/>
            <a:buChar char=""/>
          </a:pPr>
          <a:r>
            <a:rPr lang="tr-TR" sz="1100" b="1" noProof="0" dirty="0"/>
            <a:t>Yenilenebilir Enerji </a:t>
          </a:r>
          <a:r>
            <a:rPr lang="en-US" sz="1100" b="1" noProof="0" dirty="0"/>
            <a:t>(</a:t>
          </a:r>
          <a:r>
            <a:rPr lang="tr-TR" sz="1100" b="1" noProof="0" dirty="0"/>
            <a:t>Rüzgar</a:t>
          </a:r>
          <a:r>
            <a:rPr lang="en-US" sz="1100" b="1" noProof="0" dirty="0"/>
            <a:t>, </a:t>
          </a:r>
          <a:r>
            <a:rPr lang="tr-TR" sz="1100" b="1" noProof="0" dirty="0"/>
            <a:t>Güneş</a:t>
          </a:r>
          <a:r>
            <a:rPr lang="en-US" sz="1100" b="1" noProof="0" dirty="0"/>
            <a:t>, </a:t>
          </a:r>
          <a:r>
            <a:rPr lang="tr-TR" sz="1100" b="1" noProof="0" dirty="0"/>
            <a:t>Jeotermal</a:t>
          </a:r>
          <a:r>
            <a:rPr lang="en-US" sz="1100" b="1" noProof="0" dirty="0"/>
            <a:t>, B</a:t>
          </a:r>
          <a:r>
            <a:rPr lang="tr-TR" sz="1100" b="1" noProof="0" dirty="0" err="1"/>
            <a:t>iyokütle</a:t>
          </a:r>
          <a:r>
            <a:rPr lang="tr-TR" sz="1100" b="1" noProof="0" dirty="0"/>
            <a:t> ve Diğer</a:t>
          </a:r>
          <a:r>
            <a:rPr lang="en-US" sz="1100" b="1" noProof="0" dirty="0"/>
            <a:t>)</a:t>
          </a:r>
        </a:p>
      </dgm:t>
    </dgm:pt>
    <dgm:pt modelId="{8014BD23-B0C6-4223-B3DB-EFF6E9C34113}" type="parTrans" cxnId="{6B5A764A-61D2-49D8-87D4-CA3AA3F77232}">
      <dgm:prSet/>
      <dgm:spPr/>
      <dgm:t>
        <a:bodyPr/>
        <a:lstStyle/>
        <a:p>
          <a:pPr algn="ctr"/>
          <a:endParaRPr lang="en-US" sz="1100" b="1" noProof="0" dirty="0">
            <a:solidFill>
              <a:schemeClr val="tx1"/>
            </a:solidFill>
          </a:endParaRPr>
        </a:p>
      </dgm:t>
    </dgm:pt>
    <dgm:pt modelId="{440E6A87-8248-4F79-B272-E4ACEF1D1926}" type="sibTrans" cxnId="{6B5A764A-61D2-49D8-87D4-CA3AA3F77232}">
      <dgm:prSet/>
      <dgm:spPr/>
      <dgm:t>
        <a:bodyPr/>
        <a:lstStyle/>
        <a:p>
          <a:pPr algn="ctr"/>
          <a:endParaRPr lang="en-US" sz="1100" b="1" noProof="0" dirty="0">
            <a:solidFill>
              <a:schemeClr val="tx1"/>
            </a:solidFill>
          </a:endParaRPr>
        </a:p>
      </dgm:t>
    </dgm:pt>
    <dgm:pt modelId="{ABFB42E3-7B92-4B11-9A01-4DABEA69F976}">
      <dgm:prSet phldrT="[Text]" custT="1"/>
      <dgm:spPr>
        <a:ln>
          <a:solidFill>
            <a:schemeClr val="accent6">
              <a:lumMod val="60000"/>
              <a:lumOff val="40000"/>
            </a:schemeClr>
          </a:solidFill>
        </a:ln>
      </dgm:spPr>
      <dgm:t>
        <a:bodyPr/>
        <a:lstStyle/>
        <a:p>
          <a:pPr algn="ctr">
            <a:buFont typeface="Symbol" panose="05050102010706020507" pitchFamily="18" charset="2"/>
            <a:buChar char=""/>
          </a:pPr>
          <a:r>
            <a:rPr lang="tr-TR" sz="1100" b="1" noProof="0"/>
            <a:t>Enerji Verimliliği</a:t>
          </a:r>
          <a:endParaRPr lang="en-US" sz="1100" b="1" noProof="0" dirty="0"/>
        </a:p>
      </dgm:t>
    </dgm:pt>
    <dgm:pt modelId="{354B208B-DEBF-4408-BAF6-BAE510DC56C1}" type="parTrans" cxnId="{F2F93503-27CD-4E00-B0F9-D048AA527ABE}">
      <dgm:prSet/>
      <dgm:spPr/>
      <dgm:t>
        <a:bodyPr/>
        <a:lstStyle/>
        <a:p>
          <a:pPr algn="ctr"/>
          <a:endParaRPr lang="en-US" sz="1100" b="1" noProof="0" dirty="0">
            <a:solidFill>
              <a:schemeClr val="tx1"/>
            </a:solidFill>
          </a:endParaRPr>
        </a:p>
      </dgm:t>
    </dgm:pt>
    <dgm:pt modelId="{1D4801E9-BF17-4078-9FAD-B70A77DC1961}" type="sibTrans" cxnId="{F2F93503-27CD-4E00-B0F9-D048AA527ABE}">
      <dgm:prSet/>
      <dgm:spPr/>
      <dgm:t>
        <a:bodyPr/>
        <a:lstStyle/>
        <a:p>
          <a:pPr algn="ctr"/>
          <a:endParaRPr lang="en-US" sz="1100" b="1" noProof="0" dirty="0">
            <a:solidFill>
              <a:schemeClr val="tx1"/>
            </a:solidFill>
          </a:endParaRPr>
        </a:p>
      </dgm:t>
    </dgm:pt>
    <dgm:pt modelId="{719B1A10-82ED-47A7-AC9F-4CCF32EC2329}">
      <dgm:prSet phldrT="[Text]" custT="1"/>
      <dgm:spPr>
        <a:ln>
          <a:solidFill>
            <a:schemeClr val="accent6">
              <a:lumMod val="60000"/>
              <a:lumOff val="40000"/>
            </a:schemeClr>
          </a:solidFill>
        </a:ln>
      </dgm:spPr>
      <dgm:t>
        <a:bodyPr/>
        <a:lstStyle/>
        <a:p>
          <a:pPr algn="ctr">
            <a:buFont typeface="Symbol" panose="05050102010706020507" pitchFamily="18" charset="2"/>
            <a:buChar char=""/>
          </a:pPr>
          <a:r>
            <a:rPr lang="tr-TR" sz="1100" b="1" noProof="0" dirty="0"/>
            <a:t>İşletme Kredileri (Küçük, Büyük, Orta İşletmeler)</a:t>
          </a:r>
          <a:endParaRPr lang="en-US" sz="1100" b="1" noProof="0" dirty="0"/>
        </a:p>
      </dgm:t>
    </dgm:pt>
    <dgm:pt modelId="{9B18488F-AED0-4E7D-BC9E-E24561293F8A}" type="parTrans" cxnId="{1FD48F1F-AA59-40E5-A3C3-08C26AAD3E64}">
      <dgm:prSet/>
      <dgm:spPr/>
      <dgm:t>
        <a:bodyPr/>
        <a:lstStyle/>
        <a:p>
          <a:pPr algn="ctr"/>
          <a:endParaRPr lang="en-US" sz="1100" b="1" noProof="0" dirty="0">
            <a:solidFill>
              <a:schemeClr val="tx1"/>
            </a:solidFill>
          </a:endParaRPr>
        </a:p>
      </dgm:t>
    </dgm:pt>
    <dgm:pt modelId="{F2DD9C8C-E759-4C3D-AE93-A94DE559FF3A}" type="sibTrans" cxnId="{1FD48F1F-AA59-40E5-A3C3-08C26AAD3E64}">
      <dgm:prSet/>
      <dgm:spPr/>
      <dgm:t>
        <a:bodyPr/>
        <a:lstStyle/>
        <a:p>
          <a:pPr algn="ctr"/>
          <a:endParaRPr lang="en-US" sz="1100" b="1" noProof="0" dirty="0">
            <a:solidFill>
              <a:schemeClr val="tx1"/>
            </a:solidFill>
          </a:endParaRPr>
        </a:p>
      </dgm:t>
    </dgm:pt>
    <dgm:pt modelId="{90112895-C2C5-4F25-82BE-530C0B59F79B}">
      <dgm:prSet phldrT="[Text]" custT="1"/>
      <dgm:spPr>
        <a:ln>
          <a:solidFill>
            <a:schemeClr val="accent6">
              <a:lumMod val="60000"/>
              <a:lumOff val="40000"/>
            </a:schemeClr>
          </a:solidFill>
        </a:ln>
      </dgm:spPr>
      <dgm:t>
        <a:bodyPr/>
        <a:lstStyle/>
        <a:p>
          <a:pPr algn="ctr">
            <a:spcAft>
              <a:spcPts val="0"/>
            </a:spcAft>
            <a:buFont typeface="Symbol" panose="05050102010706020507" pitchFamily="18" charset="2"/>
            <a:buChar char=""/>
          </a:pPr>
          <a:r>
            <a:rPr lang="en-US" sz="1100" b="1" noProof="0" dirty="0"/>
            <a:t>APEX</a:t>
          </a:r>
        </a:p>
      </dgm:t>
    </dgm:pt>
    <dgm:pt modelId="{23AB9713-442E-4B92-8FF7-525820AC89A0}" type="parTrans" cxnId="{3F2B8879-8F87-439F-9135-74DBDF2B2153}">
      <dgm:prSet/>
      <dgm:spPr/>
      <dgm:t>
        <a:bodyPr/>
        <a:lstStyle/>
        <a:p>
          <a:pPr algn="ctr"/>
          <a:endParaRPr lang="en-US" sz="1100" b="1" noProof="0" dirty="0">
            <a:solidFill>
              <a:schemeClr val="tx1"/>
            </a:solidFill>
          </a:endParaRPr>
        </a:p>
      </dgm:t>
    </dgm:pt>
    <dgm:pt modelId="{A807509C-4A49-4804-AC23-33E385049C8D}" type="sibTrans" cxnId="{3F2B8879-8F87-439F-9135-74DBDF2B2153}">
      <dgm:prSet/>
      <dgm:spPr/>
      <dgm:t>
        <a:bodyPr/>
        <a:lstStyle/>
        <a:p>
          <a:pPr algn="ctr"/>
          <a:endParaRPr lang="en-US" sz="1100" b="1" noProof="0" dirty="0">
            <a:solidFill>
              <a:schemeClr val="tx1"/>
            </a:solidFill>
          </a:endParaRPr>
        </a:p>
      </dgm:t>
    </dgm:pt>
    <dgm:pt modelId="{AF176788-8F73-4D79-B7D2-F2E11D78446B}">
      <dgm:prSet phldrT="[Text]" custT="1"/>
      <dgm:spPr>
        <a:ln>
          <a:solidFill>
            <a:schemeClr val="accent6">
              <a:lumMod val="60000"/>
              <a:lumOff val="40000"/>
            </a:schemeClr>
          </a:solidFill>
        </a:ln>
      </dgm:spPr>
      <dgm:t>
        <a:bodyPr/>
        <a:lstStyle/>
        <a:p>
          <a:pPr algn="ctr">
            <a:buFont typeface="Symbol" panose="05050102010706020507" pitchFamily="18" charset="2"/>
            <a:buChar char=""/>
          </a:pPr>
          <a:r>
            <a:rPr lang="tr-TR" sz="1100" b="1" noProof="0" dirty="0"/>
            <a:t>İstihdam Yaratma</a:t>
          </a:r>
          <a:endParaRPr lang="en-US" sz="1100" b="1" noProof="0" dirty="0"/>
        </a:p>
      </dgm:t>
    </dgm:pt>
    <dgm:pt modelId="{B8EAE726-BD89-42C6-9CAB-F4DE0EF5CE68}" type="parTrans" cxnId="{FCEA1FB5-B662-462C-A933-CA02889BEBA1}">
      <dgm:prSet/>
      <dgm:spPr/>
      <dgm:t>
        <a:bodyPr/>
        <a:lstStyle/>
        <a:p>
          <a:pPr algn="ctr"/>
          <a:endParaRPr lang="en-US" sz="1100" b="1" noProof="0" dirty="0">
            <a:solidFill>
              <a:schemeClr val="tx1"/>
            </a:solidFill>
          </a:endParaRPr>
        </a:p>
      </dgm:t>
    </dgm:pt>
    <dgm:pt modelId="{CFA776AA-2FBA-48B9-A2B5-02DFDEF5EF15}" type="sibTrans" cxnId="{FCEA1FB5-B662-462C-A933-CA02889BEBA1}">
      <dgm:prSet/>
      <dgm:spPr/>
      <dgm:t>
        <a:bodyPr/>
        <a:lstStyle/>
        <a:p>
          <a:pPr algn="ctr"/>
          <a:endParaRPr lang="en-US" sz="1100" b="1" noProof="0" dirty="0">
            <a:solidFill>
              <a:schemeClr val="tx1"/>
            </a:solidFill>
          </a:endParaRPr>
        </a:p>
      </dgm:t>
    </dgm:pt>
    <dgm:pt modelId="{602C641E-4B66-4019-A2AB-8653AA8D23CD}">
      <dgm:prSet phldrT="[Text]" custT="1"/>
      <dgm:spPr>
        <a:ln>
          <a:solidFill>
            <a:schemeClr val="accent6">
              <a:lumMod val="60000"/>
              <a:lumOff val="40000"/>
            </a:schemeClr>
          </a:solidFill>
        </a:ln>
      </dgm:spPr>
      <dgm:t>
        <a:bodyPr/>
        <a:lstStyle/>
        <a:p>
          <a:pPr algn="ctr">
            <a:buFont typeface="Symbol" panose="05050102010706020507" pitchFamily="18" charset="2"/>
            <a:buChar char=""/>
          </a:pPr>
          <a:r>
            <a:rPr lang="tr-TR" sz="1100" b="1" noProof="0"/>
            <a:t>İmalat Sanayii</a:t>
          </a:r>
          <a:endParaRPr lang="en-US" sz="1100" b="1" noProof="0" dirty="0"/>
        </a:p>
      </dgm:t>
    </dgm:pt>
    <dgm:pt modelId="{17159A67-E323-4E75-BCCF-90F71EFAE10C}" type="parTrans" cxnId="{D1ECEC85-DCFC-4DDE-8B73-1011D2D3EADE}">
      <dgm:prSet/>
      <dgm:spPr/>
      <dgm:t>
        <a:bodyPr/>
        <a:lstStyle/>
        <a:p>
          <a:pPr algn="ctr"/>
          <a:endParaRPr lang="en-US" sz="1100" b="1" noProof="0" dirty="0">
            <a:solidFill>
              <a:schemeClr val="tx1"/>
            </a:solidFill>
          </a:endParaRPr>
        </a:p>
      </dgm:t>
    </dgm:pt>
    <dgm:pt modelId="{2E6D971A-7FE5-4A3E-982B-524E9A2E7C44}" type="sibTrans" cxnId="{D1ECEC85-DCFC-4DDE-8B73-1011D2D3EADE}">
      <dgm:prSet/>
      <dgm:spPr/>
      <dgm:t>
        <a:bodyPr/>
        <a:lstStyle/>
        <a:p>
          <a:pPr algn="ctr"/>
          <a:endParaRPr lang="en-US" sz="1100" b="1" noProof="0" dirty="0">
            <a:solidFill>
              <a:schemeClr val="tx1"/>
            </a:solidFill>
          </a:endParaRPr>
        </a:p>
      </dgm:t>
    </dgm:pt>
    <dgm:pt modelId="{052BF47D-4A48-46AC-BF60-70FB4FD603AF}">
      <dgm:prSet phldrT="[Text]" custT="1"/>
      <dgm:spPr>
        <a:ln>
          <a:solidFill>
            <a:schemeClr val="accent6">
              <a:lumMod val="60000"/>
              <a:lumOff val="40000"/>
            </a:schemeClr>
          </a:solidFill>
        </a:ln>
      </dgm:spPr>
      <dgm:t>
        <a:bodyPr/>
        <a:lstStyle/>
        <a:p>
          <a:pPr algn="ctr">
            <a:lnSpc>
              <a:spcPct val="100000"/>
            </a:lnSpc>
            <a:spcAft>
              <a:spcPts val="0"/>
            </a:spcAft>
            <a:buFont typeface="Symbol" panose="05050102010706020507" pitchFamily="18" charset="2"/>
            <a:buChar char=""/>
          </a:pPr>
          <a:r>
            <a:rPr lang="tr-TR" sz="1100" b="1" noProof="0"/>
            <a:t>Sağlık ve Eğitim</a:t>
          </a:r>
          <a:endParaRPr lang="en-US" sz="1100" b="1" noProof="0" dirty="0"/>
        </a:p>
      </dgm:t>
    </dgm:pt>
    <dgm:pt modelId="{94235768-B66A-4289-B0DD-F6DD79671FD0}" type="parTrans" cxnId="{3394725C-6898-4B05-906C-AEFD7737C76D}">
      <dgm:prSet/>
      <dgm:spPr/>
      <dgm:t>
        <a:bodyPr/>
        <a:lstStyle/>
        <a:p>
          <a:pPr algn="ctr"/>
          <a:endParaRPr lang="en-US" sz="1100" b="1" noProof="0" dirty="0">
            <a:solidFill>
              <a:schemeClr val="tx1"/>
            </a:solidFill>
          </a:endParaRPr>
        </a:p>
      </dgm:t>
    </dgm:pt>
    <dgm:pt modelId="{15BB1DCD-79C2-4028-90A5-F466BA673FF8}" type="sibTrans" cxnId="{3394725C-6898-4B05-906C-AEFD7737C76D}">
      <dgm:prSet/>
      <dgm:spPr/>
      <dgm:t>
        <a:bodyPr/>
        <a:lstStyle/>
        <a:p>
          <a:pPr algn="ctr"/>
          <a:endParaRPr lang="en-US" sz="1100" b="1" noProof="0" dirty="0">
            <a:solidFill>
              <a:schemeClr val="tx1"/>
            </a:solidFill>
          </a:endParaRPr>
        </a:p>
      </dgm:t>
    </dgm:pt>
    <dgm:pt modelId="{947D7B9F-18B7-4112-A91E-C6AD6FFD2858}">
      <dgm:prSet phldrT="[Text]" custT="1"/>
      <dgm:spPr>
        <a:ln>
          <a:solidFill>
            <a:schemeClr val="accent6">
              <a:lumMod val="60000"/>
              <a:lumOff val="40000"/>
            </a:schemeClr>
          </a:solidFill>
        </a:ln>
      </dgm:spPr>
      <dgm:t>
        <a:bodyPr/>
        <a:lstStyle/>
        <a:p>
          <a:pPr algn="ctr">
            <a:spcAft>
              <a:spcPts val="0"/>
            </a:spcAft>
            <a:buFont typeface="Symbol" panose="05050102010706020507" pitchFamily="18" charset="2"/>
            <a:buChar char=""/>
          </a:pPr>
          <a:r>
            <a:rPr lang="tr-TR" sz="1100" b="1" noProof="0" dirty="0"/>
            <a:t>Çevre Koruma Yatırımları</a:t>
          </a:r>
          <a:endParaRPr lang="en-US" sz="1100" b="1" noProof="0" dirty="0"/>
        </a:p>
      </dgm:t>
    </dgm:pt>
    <dgm:pt modelId="{34AD45AF-7687-4247-B044-E6D8CF1A3B6D}" type="parTrans" cxnId="{2E4424CE-D5A1-41B3-8AD0-31AD148D621B}">
      <dgm:prSet/>
      <dgm:spPr/>
      <dgm:t>
        <a:bodyPr/>
        <a:lstStyle/>
        <a:p>
          <a:endParaRPr lang="tr-TR"/>
        </a:p>
      </dgm:t>
    </dgm:pt>
    <dgm:pt modelId="{8847548B-4782-4096-960E-561E92346A4B}" type="sibTrans" cxnId="{2E4424CE-D5A1-41B3-8AD0-31AD148D621B}">
      <dgm:prSet/>
      <dgm:spPr/>
      <dgm:t>
        <a:bodyPr/>
        <a:lstStyle/>
        <a:p>
          <a:endParaRPr lang="tr-TR"/>
        </a:p>
      </dgm:t>
    </dgm:pt>
    <dgm:pt modelId="{6211DDC7-54DC-4F4F-A828-7B7C04F2EAD4}" type="pres">
      <dgm:prSet presAssocID="{F6572597-82B6-43FA-A090-880529DA9C86}" presName="linear" presStyleCnt="0">
        <dgm:presLayoutVars>
          <dgm:animLvl val="lvl"/>
          <dgm:resizeHandles val="exact"/>
        </dgm:presLayoutVars>
      </dgm:prSet>
      <dgm:spPr/>
    </dgm:pt>
    <dgm:pt modelId="{DE068E5B-8CD1-46D0-8F5A-3DCE65020B80}" type="pres">
      <dgm:prSet presAssocID="{59203AE2-E84B-4029-8CFF-7FA1040615BA}" presName="parentText" presStyleLbl="node1" presStyleIdx="0" presStyleCnt="8">
        <dgm:presLayoutVars>
          <dgm:chMax val="0"/>
          <dgm:bulletEnabled val="1"/>
        </dgm:presLayoutVars>
      </dgm:prSet>
      <dgm:spPr/>
    </dgm:pt>
    <dgm:pt modelId="{8367C374-0A59-4F08-91ED-4CB9869E2B8A}" type="pres">
      <dgm:prSet presAssocID="{440E6A87-8248-4F79-B272-E4ACEF1D1926}" presName="spacer" presStyleCnt="0"/>
      <dgm:spPr/>
    </dgm:pt>
    <dgm:pt modelId="{143266E4-79FE-4119-ADF2-3296ADB15EA5}" type="pres">
      <dgm:prSet presAssocID="{ABFB42E3-7B92-4B11-9A01-4DABEA69F976}" presName="parentText" presStyleLbl="node1" presStyleIdx="1" presStyleCnt="8">
        <dgm:presLayoutVars>
          <dgm:chMax val="0"/>
          <dgm:bulletEnabled val="1"/>
        </dgm:presLayoutVars>
      </dgm:prSet>
      <dgm:spPr/>
    </dgm:pt>
    <dgm:pt modelId="{D63D67CB-FA11-42EB-BD53-148769986658}" type="pres">
      <dgm:prSet presAssocID="{1D4801E9-BF17-4078-9FAD-B70A77DC1961}" presName="spacer" presStyleCnt="0"/>
      <dgm:spPr/>
    </dgm:pt>
    <dgm:pt modelId="{845A8B49-97E9-43C3-B35D-5CBC5E8256BC}" type="pres">
      <dgm:prSet presAssocID="{719B1A10-82ED-47A7-AC9F-4CCF32EC2329}" presName="parentText" presStyleLbl="node1" presStyleIdx="2" presStyleCnt="8">
        <dgm:presLayoutVars>
          <dgm:chMax val="0"/>
          <dgm:bulletEnabled val="1"/>
        </dgm:presLayoutVars>
      </dgm:prSet>
      <dgm:spPr/>
    </dgm:pt>
    <dgm:pt modelId="{BED85FA8-BB0F-443B-BAED-1317B68950AF}" type="pres">
      <dgm:prSet presAssocID="{F2DD9C8C-E759-4C3D-AE93-A94DE559FF3A}" presName="spacer" presStyleCnt="0"/>
      <dgm:spPr/>
    </dgm:pt>
    <dgm:pt modelId="{1EE66B32-91D3-40B2-A793-F6277672D52A}" type="pres">
      <dgm:prSet presAssocID="{AF176788-8F73-4D79-B7D2-F2E11D78446B}" presName="parentText" presStyleLbl="node1" presStyleIdx="3" presStyleCnt="8">
        <dgm:presLayoutVars>
          <dgm:chMax val="0"/>
          <dgm:bulletEnabled val="1"/>
        </dgm:presLayoutVars>
      </dgm:prSet>
      <dgm:spPr/>
    </dgm:pt>
    <dgm:pt modelId="{8221F5A1-C0CC-4D0D-B074-3C83AB6D4DFB}" type="pres">
      <dgm:prSet presAssocID="{CFA776AA-2FBA-48B9-A2B5-02DFDEF5EF15}" presName="spacer" presStyleCnt="0"/>
      <dgm:spPr/>
    </dgm:pt>
    <dgm:pt modelId="{C2B89BE5-933A-475E-8683-7FB94DECAD31}" type="pres">
      <dgm:prSet presAssocID="{602C641E-4B66-4019-A2AB-8653AA8D23CD}" presName="parentText" presStyleLbl="node1" presStyleIdx="4" presStyleCnt="8">
        <dgm:presLayoutVars>
          <dgm:chMax val="0"/>
          <dgm:bulletEnabled val="1"/>
        </dgm:presLayoutVars>
      </dgm:prSet>
      <dgm:spPr/>
    </dgm:pt>
    <dgm:pt modelId="{410B64E8-23E7-4709-B7E4-8CFE986B5C39}" type="pres">
      <dgm:prSet presAssocID="{2E6D971A-7FE5-4A3E-982B-524E9A2E7C44}" presName="spacer" presStyleCnt="0"/>
      <dgm:spPr/>
    </dgm:pt>
    <dgm:pt modelId="{92AA0AEB-9F6D-43CF-A8CB-58F06F01F967}" type="pres">
      <dgm:prSet presAssocID="{052BF47D-4A48-46AC-BF60-70FB4FD603AF}" presName="parentText" presStyleLbl="node1" presStyleIdx="5" presStyleCnt="8">
        <dgm:presLayoutVars>
          <dgm:chMax val="0"/>
          <dgm:bulletEnabled val="1"/>
        </dgm:presLayoutVars>
      </dgm:prSet>
      <dgm:spPr/>
    </dgm:pt>
    <dgm:pt modelId="{EC1C3C99-AD09-471A-BF2A-6B6EACA6DF11}" type="pres">
      <dgm:prSet presAssocID="{15BB1DCD-79C2-4028-90A5-F466BA673FF8}" presName="spacer" presStyleCnt="0"/>
      <dgm:spPr/>
    </dgm:pt>
    <dgm:pt modelId="{B9AA0AF8-D3D9-410E-9090-8FC54EA0C864}" type="pres">
      <dgm:prSet presAssocID="{90112895-C2C5-4F25-82BE-530C0B59F79B}" presName="parentText" presStyleLbl="node1" presStyleIdx="6" presStyleCnt="8">
        <dgm:presLayoutVars>
          <dgm:chMax val="0"/>
          <dgm:bulletEnabled val="1"/>
        </dgm:presLayoutVars>
      </dgm:prSet>
      <dgm:spPr/>
    </dgm:pt>
    <dgm:pt modelId="{DCA78A02-1FB7-403A-9ECA-5FC1CB891229}" type="pres">
      <dgm:prSet presAssocID="{A807509C-4A49-4804-AC23-33E385049C8D}" presName="spacer" presStyleCnt="0"/>
      <dgm:spPr/>
    </dgm:pt>
    <dgm:pt modelId="{F50CD66D-36B8-4298-B7EF-63FD7E8BE099}" type="pres">
      <dgm:prSet presAssocID="{947D7B9F-18B7-4112-A91E-C6AD6FFD2858}" presName="parentText" presStyleLbl="node1" presStyleIdx="7" presStyleCnt="8">
        <dgm:presLayoutVars>
          <dgm:chMax val="0"/>
          <dgm:bulletEnabled val="1"/>
        </dgm:presLayoutVars>
      </dgm:prSet>
      <dgm:spPr/>
    </dgm:pt>
  </dgm:ptLst>
  <dgm:cxnLst>
    <dgm:cxn modelId="{F2F93503-27CD-4E00-B0F9-D048AA527ABE}" srcId="{F6572597-82B6-43FA-A090-880529DA9C86}" destId="{ABFB42E3-7B92-4B11-9A01-4DABEA69F976}" srcOrd="1" destOrd="0" parTransId="{354B208B-DEBF-4408-BAF6-BAE510DC56C1}" sibTransId="{1D4801E9-BF17-4078-9FAD-B70A77DC1961}"/>
    <dgm:cxn modelId="{1FD48F1F-AA59-40E5-A3C3-08C26AAD3E64}" srcId="{F6572597-82B6-43FA-A090-880529DA9C86}" destId="{719B1A10-82ED-47A7-AC9F-4CCF32EC2329}" srcOrd="2" destOrd="0" parTransId="{9B18488F-AED0-4E7D-BC9E-E24561293F8A}" sibTransId="{F2DD9C8C-E759-4C3D-AE93-A94DE559FF3A}"/>
    <dgm:cxn modelId="{3394725C-6898-4B05-906C-AEFD7737C76D}" srcId="{F6572597-82B6-43FA-A090-880529DA9C86}" destId="{052BF47D-4A48-46AC-BF60-70FB4FD603AF}" srcOrd="5" destOrd="0" parTransId="{94235768-B66A-4289-B0DD-F6DD79671FD0}" sibTransId="{15BB1DCD-79C2-4028-90A5-F466BA673FF8}"/>
    <dgm:cxn modelId="{21BF4B63-721C-4D96-AFDA-A72C9D67BFF0}" type="presOf" srcId="{719B1A10-82ED-47A7-AC9F-4CCF32EC2329}" destId="{845A8B49-97E9-43C3-B35D-5CBC5E8256BC}" srcOrd="0" destOrd="0" presId="urn:microsoft.com/office/officeart/2005/8/layout/vList2"/>
    <dgm:cxn modelId="{B6696A44-6790-41A1-A3BE-66B294D38B90}" type="presOf" srcId="{AF176788-8F73-4D79-B7D2-F2E11D78446B}" destId="{1EE66B32-91D3-40B2-A793-F6277672D52A}" srcOrd="0" destOrd="0" presId="urn:microsoft.com/office/officeart/2005/8/layout/vList2"/>
    <dgm:cxn modelId="{349F8169-B243-446A-B78D-889CB976EBCD}" type="presOf" srcId="{947D7B9F-18B7-4112-A91E-C6AD6FFD2858}" destId="{F50CD66D-36B8-4298-B7EF-63FD7E8BE099}" srcOrd="0" destOrd="0" presId="urn:microsoft.com/office/officeart/2005/8/layout/vList2"/>
    <dgm:cxn modelId="{6B5A764A-61D2-49D8-87D4-CA3AA3F77232}" srcId="{F6572597-82B6-43FA-A090-880529DA9C86}" destId="{59203AE2-E84B-4029-8CFF-7FA1040615BA}" srcOrd="0" destOrd="0" parTransId="{8014BD23-B0C6-4223-B3DB-EFF6E9C34113}" sibTransId="{440E6A87-8248-4F79-B272-E4ACEF1D1926}"/>
    <dgm:cxn modelId="{6964106E-7B94-4D47-B44C-03AC19D17161}" type="presOf" srcId="{90112895-C2C5-4F25-82BE-530C0B59F79B}" destId="{B9AA0AF8-D3D9-410E-9090-8FC54EA0C864}" srcOrd="0" destOrd="0" presId="urn:microsoft.com/office/officeart/2005/8/layout/vList2"/>
    <dgm:cxn modelId="{3F2B8879-8F87-439F-9135-74DBDF2B2153}" srcId="{F6572597-82B6-43FA-A090-880529DA9C86}" destId="{90112895-C2C5-4F25-82BE-530C0B59F79B}" srcOrd="6" destOrd="0" parTransId="{23AB9713-442E-4B92-8FF7-525820AC89A0}" sibTransId="{A807509C-4A49-4804-AC23-33E385049C8D}"/>
    <dgm:cxn modelId="{D1ECEC85-DCFC-4DDE-8B73-1011D2D3EADE}" srcId="{F6572597-82B6-43FA-A090-880529DA9C86}" destId="{602C641E-4B66-4019-A2AB-8653AA8D23CD}" srcOrd="4" destOrd="0" parTransId="{17159A67-E323-4E75-BCCF-90F71EFAE10C}" sibTransId="{2E6D971A-7FE5-4A3E-982B-524E9A2E7C44}"/>
    <dgm:cxn modelId="{71BB0586-E9C8-4067-B9EB-3A4917BA0081}" type="presOf" srcId="{052BF47D-4A48-46AC-BF60-70FB4FD603AF}" destId="{92AA0AEB-9F6D-43CF-A8CB-58F06F01F967}" srcOrd="0" destOrd="0" presId="urn:microsoft.com/office/officeart/2005/8/layout/vList2"/>
    <dgm:cxn modelId="{FCEA1FB5-B662-462C-A933-CA02889BEBA1}" srcId="{F6572597-82B6-43FA-A090-880529DA9C86}" destId="{AF176788-8F73-4D79-B7D2-F2E11D78446B}" srcOrd="3" destOrd="0" parTransId="{B8EAE726-BD89-42C6-9CAB-F4DE0EF5CE68}" sibTransId="{CFA776AA-2FBA-48B9-A2B5-02DFDEF5EF15}"/>
    <dgm:cxn modelId="{0FD4E1C5-8C82-448E-AE72-0153725EB411}" type="presOf" srcId="{F6572597-82B6-43FA-A090-880529DA9C86}" destId="{6211DDC7-54DC-4F4F-A828-7B7C04F2EAD4}" srcOrd="0" destOrd="0" presId="urn:microsoft.com/office/officeart/2005/8/layout/vList2"/>
    <dgm:cxn modelId="{2E4424CE-D5A1-41B3-8AD0-31AD148D621B}" srcId="{F6572597-82B6-43FA-A090-880529DA9C86}" destId="{947D7B9F-18B7-4112-A91E-C6AD6FFD2858}" srcOrd="7" destOrd="0" parTransId="{34AD45AF-7687-4247-B044-E6D8CF1A3B6D}" sibTransId="{8847548B-4782-4096-960E-561E92346A4B}"/>
    <dgm:cxn modelId="{42E30FD1-9966-4694-A498-2D371035C4ED}" type="presOf" srcId="{602C641E-4B66-4019-A2AB-8653AA8D23CD}" destId="{C2B89BE5-933A-475E-8683-7FB94DECAD31}" srcOrd="0" destOrd="0" presId="urn:microsoft.com/office/officeart/2005/8/layout/vList2"/>
    <dgm:cxn modelId="{39BD5BE1-3130-464F-A04F-6B57E8F085F2}" type="presOf" srcId="{59203AE2-E84B-4029-8CFF-7FA1040615BA}" destId="{DE068E5B-8CD1-46D0-8F5A-3DCE65020B80}" srcOrd="0" destOrd="0" presId="urn:microsoft.com/office/officeart/2005/8/layout/vList2"/>
    <dgm:cxn modelId="{201BB8EB-7310-4057-B330-31D15EB0E172}" type="presOf" srcId="{ABFB42E3-7B92-4B11-9A01-4DABEA69F976}" destId="{143266E4-79FE-4119-ADF2-3296ADB15EA5}" srcOrd="0" destOrd="0" presId="urn:microsoft.com/office/officeart/2005/8/layout/vList2"/>
    <dgm:cxn modelId="{625CD427-DA1A-426B-A60D-2E00F965F8F3}" type="presParOf" srcId="{6211DDC7-54DC-4F4F-A828-7B7C04F2EAD4}" destId="{DE068E5B-8CD1-46D0-8F5A-3DCE65020B80}" srcOrd="0" destOrd="0" presId="urn:microsoft.com/office/officeart/2005/8/layout/vList2"/>
    <dgm:cxn modelId="{BA5811D4-57B9-4CE4-9E4F-0D4C25643271}" type="presParOf" srcId="{6211DDC7-54DC-4F4F-A828-7B7C04F2EAD4}" destId="{8367C374-0A59-4F08-91ED-4CB9869E2B8A}" srcOrd="1" destOrd="0" presId="urn:microsoft.com/office/officeart/2005/8/layout/vList2"/>
    <dgm:cxn modelId="{4AD6B7A6-5307-4B66-B7B4-92D4340CF1BD}" type="presParOf" srcId="{6211DDC7-54DC-4F4F-A828-7B7C04F2EAD4}" destId="{143266E4-79FE-4119-ADF2-3296ADB15EA5}" srcOrd="2" destOrd="0" presId="urn:microsoft.com/office/officeart/2005/8/layout/vList2"/>
    <dgm:cxn modelId="{CF9D1A7D-DD77-45A7-AC62-12886127F76C}" type="presParOf" srcId="{6211DDC7-54DC-4F4F-A828-7B7C04F2EAD4}" destId="{D63D67CB-FA11-42EB-BD53-148769986658}" srcOrd="3" destOrd="0" presId="urn:microsoft.com/office/officeart/2005/8/layout/vList2"/>
    <dgm:cxn modelId="{16743BC1-F160-4735-8637-FEA1CD4B7B65}" type="presParOf" srcId="{6211DDC7-54DC-4F4F-A828-7B7C04F2EAD4}" destId="{845A8B49-97E9-43C3-B35D-5CBC5E8256BC}" srcOrd="4" destOrd="0" presId="urn:microsoft.com/office/officeart/2005/8/layout/vList2"/>
    <dgm:cxn modelId="{03D97A86-FBDE-4EAA-9461-9A5D2DD27D27}" type="presParOf" srcId="{6211DDC7-54DC-4F4F-A828-7B7C04F2EAD4}" destId="{BED85FA8-BB0F-443B-BAED-1317B68950AF}" srcOrd="5" destOrd="0" presId="urn:microsoft.com/office/officeart/2005/8/layout/vList2"/>
    <dgm:cxn modelId="{A6AE6A5B-067E-46A7-B47E-241EA9E6C333}" type="presParOf" srcId="{6211DDC7-54DC-4F4F-A828-7B7C04F2EAD4}" destId="{1EE66B32-91D3-40B2-A793-F6277672D52A}" srcOrd="6" destOrd="0" presId="urn:microsoft.com/office/officeart/2005/8/layout/vList2"/>
    <dgm:cxn modelId="{A927D6BD-A880-4BE0-8AC0-C1EDA4AFE0AD}" type="presParOf" srcId="{6211DDC7-54DC-4F4F-A828-7B7C04F2EAD4}" destId="{8221F5A1-C0CC-4D0D-B074-3C83AB6D4DFB}" srcOrd="7" destOrd="0" presId="urn:microsoft.com/office/officeart/2005/8/layout/vList2"/>
    <dgm:cxn modelId="{343506C6-6496-44D0-9A05-8A26A14CA969}" type="presParOf" srcId="{6211DDC7-54DC-4F4F-A828-7B7C04F2EAD4}" destId="{C2B89BE5-933A-475E-8683-7FB94DECAD31}" srcOrd="8" destOrd="0" presId="urn:microsoft.com/office/officeart/2005/8/layout/vList2"/>
    <dgm:cxn modelId="{F345C3AE-B864-43BA-8278-6C3C20DFDEBF}" type="presParOf" srcId="{6211DDC7-54DC-4F4F-A828-7B7C04F2EAD4}" destId="{410B64E8-23E7-4709-B7E4-8CFE986B5C39}" srcOrd="9" destOrd="0" presId="urn:microsoft.com/office/officeart/2005/8/layout/vList2"/>
    <dgm:cxn modelId="{E3AA4220-4069-4CF6-9243-EBF3D35FD123}" type="presParOf" srcId="{6211DDC7-54DC-4F4F-A828-7B7C04F2EAD4}" destId="{92AA0AEB-9F6D-43CF-A8CB-58F06F01F967}" srcOrd="10" destOrd="0" presId="urn:microsoft.com/office/officeart/2005/8/layout/vList2"/>
    <dgm:cxn modelId="{2BA75A90-485A-4480-8EA2-BF5BCFE61BD9}" type="presParOf" srcId="{6211DDC7-54DC-4F4F-A828-7B7C04F2EAD4}" destId="{EC1C3C99-AD09-471A-BF2A-6B6EACA6DF11}" srcOrd="11" destOrd="0" presId="urn:microsoft.com/office/officeart/2005/8/layout/vList2"/>
    <dgm:cxn modelId="{97048402-79D5-4C17-A76B-AF0E45894B13}" type="presParOf" srcId="{6211DDC7-54DC-4F4F-A828-7B7C04F2EAD4}" destId="{B9AA0AF8-D3D9-410E-9090-8FC54EA0C864}" srcOrd="12" destOrd="0" presId="urn:microsoft.com/office/officeart/2005/8/layout/vList2"/>
    <dgm:cxn modelId="{3348ABDA-F87E-42A9-86BA-83381C8459C3}" type="presParOf" srcId="{6211DDC7-54DC-4F4F-A828-7B7C04F2EAD4}" destId="{DCA78A02-1FB7-403A-9ECA-5FC1CB891229}" srcOrd="13" destOrd="0" presId="urn:microsoft.com/office/officeart/2005/8/layout/vList2"/>
    <dgm:cxn modelId="{46AB1C56-7431-4A3C-9E14-D6011A438E69}" type="presParOf" srcId="{6211DDC7-54DC-4F4F-A828-7B7C04F2EAD4}" destId="{F50CD66D-36B8-4298-B7EF-63FD7E8BE099}" srcOrd="14" destOrd="0" presId="urn:microsoft.com/office/officeart/2005/8/layout/vList2"/>
  </dgm:cxnLst>
  <dgm:bg>
    <a:noFill/>
  </dgm:bg>
  <dgm:whole>
    <a:ln>
      <a:prstDash val="dash"/>
    </a:ln>
  </dgm:whole>
  <dgm:extLst>
    <a:ext uri="http://schemas.microsoft.com/office/drawing/2008/diagram">
      <dsp:dataModelExt xmlns:dsp="http://schemas.microsoft.com/office/drawing/2008/diagram" relId="rId2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95FFF1D-E631-48E8-9E3D-08EA24971586}" type="doc">
      <dgm:prSet loTypeId="urn:microsoft.com/office/officeart/2005/8/layout/default" loCatId="list" qsTypeId="urn:microsoft.com/office/officeart/2005/8/quickstyle/simple5" qsCatId="simple" csTypeId="urn:microsoft.com/office/officeart/2005/8/colors/accent6_5" csCatId="accent6" phldr="1"/>
      <dgm:spPr/>
      <dgm:t>
        <a:bodyPr/>
        <a:lstStyle/>
        <a:p>
          <a:endParaRPr lang="tr-TR"/>
        </a:p>
      </dgm:t>
    </dgm:pt>
    <dgm:pt modelId="{F7FFC2D7-E18D-41CD-B3DE-74137D01A805}">
      <dgm:prSet phldrT="[Text]" custT="1"/>
      <dgm:spPr/>
      <dgm:t>
        <a:bodyPr/>
        <a:lstStyle/>
        <a:p>
          <a:r>
            <a:rPr lang="tr-TR" sz="1400" b="1" dirty="0"/>
            <a:t>Sürdürülebilirlik Ekibi Oluşturmak</a:t>
          </a:r>
        </a:p>
      </dgm:t>
    </dgm:pt>
    <dgm:pt modelId="{C9BE2C3B-2D0E-4143-B270-07C0A686DCE1}" type="parTrans" cxnId="{FC5095C5-38B3-4AF4-B619-79F5277B6896}">
      <dgm:prSet/>
      <dgm:spPr/>
      <dgm:t>
        <a:bodyPr/>
        <a:lstStyle/>
        <a:p>
          <a:endParaRPr lang="tr-TR" sz="1600" b="1"/>
        </a:p>
      </dgm:t>
    </dgm:pt>
    <dgm:pt modelId="{B6868B4C-E381-4DBD-BBC1-02CB4395E13C}" type="sibTrans" cxnId="{FC5095C5-38B3-4AF4-B619-79F5277B6896}">
      <dgm:prSet/>
      <dgm:spPr/>
      <dgm:t>
        <a:bodyPr/>
        <a:lstStyle/>
        <a:p>
          <a:endParaRPr lang="tr-TR" sz="1600" b="1"/>
        </a:p>
      </dgm:t>
    </dgm:pt>
    <dgm:pt modelId="{7CB364BC-FA84-49CA-8A65-20461E82FEB5}">
      <dgm:prSet phldrT="[Text]" custT="1"/>
      <dgm:spPr/>
      <dgm:t>
        <a:bodyPr/>
        <a:lstStyle/>
        <a:p>
          <a:r>
            <a:rPr lang="tr-TR" sz="1400" b="1" dirty="0"/>
            <a:t>Sürdürülebilirlik Stratejisini Belirlemek</a:t>
          </a:r>
        </a:p>
      </dgm:t>
    </dgm:pt>
    <dgm:pt modelId="{D5C00362-6438-435D-93B9-A83840C44EC6}" type="parTrans" cxnId="{BDE28C0E-D21A-4E95-AACF-A3025C2CB592}">
      <dgm:prSet/>
      <dgm:spPr/>
      <dgm:t>
        <a:bodyPr/>
        <a:lstStyle/>
        <a:p>
          <a:endParaRPr lang="tr-TR" sz="1600" b="1"/>
        </a:p>
      </dgm:t>
    </dgm:pt>
    <dgm:pt modelId="{F86EE11A-9584-49BF-A781-289059A90790}" type="sibTrans" cxnId="{BDE28C0E-D21A-4E95-AACF-A3025C2CB592}">
      <dgm:prSet/>
      <dgm:spPr/>
      <dgm:t>
        <a:bodyPr/>
        <a:lstStyle/>
        <a:p>
          <a:endParaRPr lang="tr-TR" sz="1600" b="1"/>
        </a:p>
      </dgm:t>
    </dgm:pt>
    <dgm:pt modelId="{142C9F40-A0C7-4873-9309-20A38E84A029}">
      <dgm:prSet phldrT="[Text]" custT="1"/>
      <dgm:spPr/>
      <dgm:t>
        <a:bodyPr/>
        <a:lstStyle/>
        <a:p>
          <a:r>
            <a:rPr lang="tr-TR" sz="1400" b="1" dirty="0"/>
            <a:t>Yönetim Kurulu seviyesinde Stratejileri Benimsemek</a:t>
          </a:r>
        </a:p>
      </dgm:t>
    </dgm:pt>
    <dgm:pt modelId="{F1FA96B2-10E7-4A36-B285-F1D3E7649459}" type="parTrans" cxnId="{A2949D64-5756-4CA9-B76F-A1FC8124EFFC}">
      <dgm:prSet/>
      <dgm:spPr/>
      <dgm:t>
        <a:bodyPr/>
        <a:lstStyle/>
        <a:p>
          <a:endParaRPr lang="tr-TR" sz="1600" b="1"/>
        </a:p>
      </dgm:t>
    </dgm:pt>
    <dgm:pt modelId="{3D5AF1C6-1F76-4233-B84E-DC3905AA5980}" type="sibTrans" cxnId="{A2949D64-5756-4CA9-B76F-A1FC8124EFFC}">
      <dgm:prSet/>
      <dgm:spPr/>
      <dgm:t>
        <a:bodyPr/>
        <a:lstStyle/>
        <a:p>
          <a:endParaRPr lang="tr-TR" sz="1600" b="1"/>
        </a:p>
      </dgm:t>
    </dgm:pt>
    <dgm:pt modelId="{7B42581A-7F5C-405D-BD2B-A7E6EAA20F53}">
      <dgm:prSet phldrT="[Text]" custT="1"/>
      <dgm:spPr/>
      <dgm:t>
        <a:bodyPr/>
        <a:lstStyle/>
        <a:p>
          <a:r>
            <a:rPr lang="tr-TR" sz="1400" b="1" dirty="0"/>
            <a:t>Entegre Rapor Yayımlamak</a:t>
          </a:r>
        </a:p>
      </dgm:t>
    </dgm:pt>
    <dgm:pt modelId="{77022344-7D64-446B-BEB1-F7F76D39402C}" type="parTrans" cxnId="{CA2E097E-A9FF-4163-B77D-3276F7F70C35}">
      <dgm:prSet/>
      <dgm:spPr/>
      <dgm:t>
        <a:bodyPr/>
        <a:lstStyle/>
        <a:p>
          <a:endParaRPr lang="tr-TR" sz="1600" b="1"/>
        </a:p>
      </dgm:t>
    </dgm:pt>
    <dgm:pt modelId="{246AFCF7-EC1C-40FF-9724-EEC51CD64276}" type="sibTrans" cxnId="{CA2E097E-A9FF-4163-B77D-3276F7F70C35}">
      <dgm:prSet/>
      <dgm:spPr/>
      <dgm:t>
        <a:bodyPr/>
        <a:lstStyle/>
        <a:p>
          <a:endParaRPr lang="tr-TR" sz="1600" b="1"/>
        </a:p>
      </dgm:t>
    </dgm:pt>
    <dgm:pt modelId="{F525A3E9-5FBF-42A3-B41D-5D0731B4BAC9}">
      <dgm:prSet phldrT="[Text]" custT="1"/>
      <dgm:spPr/>
      <dgm:t>
        <a:bodyPr/>
        <a:lstStyle/>
        <a:p>
          <a:r>
            <a:rPr lang="tr-TR" sz="1400" b="1" dirty="0"/>
            <a:t>EKÖK Direktifi ve Mevcut En iyi Teknikler Çerçevesinde Yatırımların Fizibilitelerini Hazırlamak</a:t>
          </a:r>
        </a:p>
      </dgm:t>
    </dgm:pt>
    <dgm:pt modelId="{B63D3D4A-BEF7-45FB-B46F-58BEF262368D}" type="parTrans" cxnId="{85FC3967-D1CD-49FC-9B58-DD4814E6267D}">
      <dgm:prSet/>
      <dgm:spPr/>
      <dgm:t>
        <a:bodyPr/>
        <a:lstStyle/>
        <a:p>
          <a:endParaRPr lang="tr-TR" sz="1600" b="1"/>
        </a:p>
      </dgm:t>
    </dgm:pt>
    <dgm:pt modelId="{C9409781-DBAD-4978-9D1D-BEEA645FA1DB}" type="sibTrans" cxnId="{85FC3967-D1CD-49FC-9B58-DD4814E6267D}">
      <dgm:prSet/>
      <dgm:spPr/>
      <dgm:t>
        <a:bodyPr/>
        <a:lstStyle/>
        <a:p>
          <a:endParaRPr lang="tr-TR" sz="1600" b="1"/>
        </a:p>
      </dgm:t>
    </dgm:pt>
    <dgm:pt modelId="{B99ED002-3344-44E5-903C-7FD6F3C6382A}">
      <dgm:prSet custT="1"/>
      <dgm:spPr/>
      <dgm:t>
        <a:bodyPr/>
        <a:lstStyle/>
        <a:p>
          <a:r>
            <a:rPr lang="tr-TR" sz="1400" b="1" dirty="0"/>
            <a:t>AB, TÜBİTAK-KOSGEB ve ilgili diğer kuruluşların Teşviklerini Takip Etmek</a:t>
          </a:r>
        </a:p>
      </dgm:t>
    </dgm:pt>
    <dgm:pt modelId="{67389E65-DC8F-4605-B4B3-29486C8E5596}" type="parTrans" cxnId="{A57F64D5-4A2A-43E4-9692-E4BA51B3BF7A}">
      <dgm:prSet/>
      <dgm:spPr/>
      <dgm:t>
        <a:bodyPr/>
        <a:lstStyle/>
        <a:p>
          <a:endParaRPr lang="tr-TR" sz="1600" b="1"/>
        </a:p>
      </dgm:t>
    </dgm:pt>
    <dgm:pt modelId="{EEC81E00-698C-423A-8624-3B3F63ACB6C9}" type="sibTrans" cxnId="{A57F64D5-4A2A-43E4-9692-E4BA51B3BF7A}">
      <dgm:prSet/>
      <dgm:spPr/>
      <dgm:t>
        <a:bodyPr/>
        <a:lstStyle/>
        <a:p>
          <a:endParaRPr lang="tr-TR" sz="1600" b="1"/>
        </a:p>
      </dgm:t>
    </dgm:pt>
    <dgm:pt modelId="{06048B85-62F5-4E8A-A115-A6B5CF2B8CBB}">
      <dgm:prSet custT="1"/>
      <dgm:spPr/>
      <dgm:t>
        <a:bodyPr/>
        <a:lstStyle/>
        <a:p>
          <a:r>
            <a:rPr lang="tr-TR" sz="1400" b="1" dirty="0"/>
            <a:t>Bankalar/Finans Kuruluşlarına Başvuru Yapmak</a:t>
          </a:r>
        </a:p>
      </dgm:t>
    </dgm:pt>
    <dgm:pt modelId="{67EAEDBA-50CA-4392-A536-6FE6459950D1}" type="parTrans" cxnId="{AFC3F70E-A4FC-4340-9CD9-CD98A2B83A6D}">
      <dgm:prSet/>
      <dgm:spPr/>
      <dgm:t>
        <a:bodyPr/>
        <a:lstStyle/>
        <a:p>
          <a:endParaRPr lang="tr-TR" sz="1600" b="1"/>
        </a:p>
      </dgm:t>
    </dgm:pt>
    <dgm:pt modelId="{A35C7C2C-1AC5-4F14-899D-9360695E0B84}" type="sibTrans" cxnId="{AFC3F70E-A4FC-4340-9CD9-CD98A2B83A6D}">
      <dgm:prSet/>
      <dgm:spPr/>
      <dgm:t>
        <a:bodyPr/>
        <a:lstStyle/>
        <a:p>
          <a:endParaRPr lang="tr-TR" sz="1600" b="1"/>
        </a:p>
      </dgm:t>
    </dgm:pt>
    <dgm:pt modelId="{BE959B36-BB64-4571-A990-FAB497B875DC}">
      <dgm:prSet custT="1"/>
      <dgm:spPr/>
      <dgm:t>
        <a:bodyPr/>
        <a:lstStyle/>
        <a:p>
          <a:r>
            <a:rPr lang="tr-TR" sz="1400" b="1" dirty="0"/>
            <a:t>Sermaye Piyasası Ürünleriyle Finansmana Erişim için Yeşil Tahvil/Yeşil Sukuk İhraç etmek</a:t>
          </a:r>
        </a:p>
      </dgm:t>
    </dgm:pt>
    <dgm:pt modelId="{6C4C1682-59B0-4164-B262-7973AFB7EFC6}" type="parTrans" cxnId="{DF1D2F63-7105-470C-96C2-75CFC3A4F0A4}">
      <dgm:prSet/>
      <dgm:spPr/>
      <dgm:t>
        <a:bodyPr/>
        <a:lstStyle/>
        <a:p>
          <a:endParaRPr lang="tr-TR" sz="1600" b="1"/>
        </a:p>
      </dgm:t>
    </dgm:pt>
    <dgm:pt modelId="{18B13083-CA9E-4C18-BD5A-C62851949AF5}" type="sibTrans" cxnId="{DF1D2F63-7105-470C-96C2-75CFC3A4F0A4}">
      <dgm:prSet/>
      <dgm:spPr/>
      <dgm:t>
        <a:bodyPr/>
        <a:lstStyle/>
        <a:p>
          <a:endParaRPr lang="tr-TR" sz="1600" b="1"/>
        </a:p>
      </dgm:t>
    </dgm:pt>
    <dgm:pt modelId="{62C54525-FBB5-40D8-8963-68F83EBE8D59}" type="pres">
      <dgm:prSet presAssocID="{895FFF1D-E631-48E8-9E3D-08EA24971586}" presName="diagram" presStyleCnt="0">
        <dgm:presLayoutVars>
          <dgm:dir/>
          <dgm:resizeHandles val="exact"/>
        </dgm:presLayoutVars>
      </dgm:prSet>
      <dgm:spPr/>
    </dgm:pt>
    <dgm:pt modelId="{32F6612E-FC46-44DD-A23E-6F891F651FB2}" type="pres">
      <dgm:prSet presAssocID="{F7FFC2D7-E18D-41CD-B3DE-74137D01A805}" presName="node" presStyleLbl="node1" presStyleIdx="0" presStyleCnt="8">
        <dgm:presLayoutVars>
          <dgm:bulletEnabled val="1"/>
        </dgm:presLayoutVars>
      </dgm:prSet>
      <dgm:spPr/>
    </dgm:pt>
    <dgm:pt modelId="{040C1241-6F03-4CC6-9FA4-2FD41AB699FA}" type="pres">
      <dgm:prSet presAssocID="{B6868B4C-E381-4DBD-BBC1-02CB4395E13C}" presName="sibTrans" presStyleCnt="0"/>
      <dgm:spPr/>
    </dgm:pt>
    <dgm:pt modelId="{E743ECB1-69EE-47D5-9CC1-E24B7ED4349F}" type="pres">
      <dgm:prSet presAssocID="{7CB364BC-FA84-49CA-8A65-20461E82FEB5}" presName="node" presStyleLbl="node1" presStyleIdx="1" presStyleCnt="8">
        <dgm:presLayoutVars>
          <dgm:bulletEnabled val="1"/>
        </dgm:presLayoutVars>
      </dgm:prSet>
      <dgm:spPr/>
    </dgm:pt>
    <dgm:pt modelId="{C77362A5-6A3F-4FA8-B1AE-513D084972E5}" type="pres">
      <dgm:prSet presAssocID="{F86EE11A-9584-49BF-A781-289059A90790}" presName="sibTrans" presStyleCnt="0"/>
      <dgm:spPr/>
    </dgm:pt>
    <dgm:pt modelId="{671EC314-2FE3-4679-ADAA-787418D916E9}" type="pres">
      <dgm:prSet presAssocID="{142C9F40-A0C7-4873-9309-20A38E84A029}" presName="node" presStyleLbl="node1" presStyleIdx="2" presStyleCnt="8">
        <dgm:presLayoutVars>
          <dgm:bulletEnabled val="1"/>
        </dgm:presLayoutVars>
      </dgm:prSet>
      <dgm:spPr/>
    </dgm:pt>
    <dgm:pt modelId="{1AA811DD-1D09-460A-800A-E249FFE9F3DA}" type="pres">
      <dgm:prSet presAssocID="{3D5AF1C6-1F76-4233-B84E-DC3905AA5980}" presName="sibTrans" presStyleCnt="0"/>
      <dgm:spPr/>
    </dgm:pt>
    <dgm:pt modelId="{ACA4ADF1-F420-4F66-A632-49ECDEDAF896}" type="pres">
      <dgm:prSet presAssocID="{7B42581A-7F5C-405D-BD2B-A7E6EAA20F53}" presName="node" presStyleLbl="node1" presStyleIdx="3" presStyleCnt="8">
        <dgm:presLayoutVars>
          <dgm:bulletEnabled val="1"/>
        </dgm:presLayoutVars>
      </dgm:prSet>
      <dgm:spPr/>
    </dgm:pt>
    <dgm:pt modelId="{D913682D-0F3D-4DEB-A1C1-D909E678F573}" type="pres">
      <dgm:prSet presAssocID="{246AFCF7-EC1C-40FF-9724-EEC51CD64276}" presName="sibTrans" presStyleCnt="0"/>
      <dgm:spPr/>
    </dgm:pt>
    <dgm:pt modelId="{54747BD8-825F-4514-96C1-8CFE3757798F}" type="pres">
      <dgm:prSet presAssocID="{F525A3E9-5FBF-42A3-B41D-5D0731B4BAC9}" presName="node" presStyleLbl="node1" presStyleIdx="4" presStyleCnt="8">
        <dgm:presLayoutVars>
          <dgm:bulletEnabled val="1"/>
        </dgm:presLayoutVars>
      </dgm:prSet>
      <dgm:spPr/>
    </dgm:pt>
    <dgm:pt modelId="{9CF824AB-B220-4280-A044-3F8DE00F1B7E}" type="pres">
      <dgm:prSet presAssocID="{C9409781-DBAD-4978-9D1D-BEEA645FA1DB}" presName="sibTrans" presStyleCnt="0"/>
      <dgm:spPr/>
    </dgm:pt>
    <dgm:pt modelId="{748081D4-9392-4850-870A-9D83BEFF4890}" type="pres">
      <dgm:prSet presAssocID="{B99ED002-3344-44E5-903C-7FD6F3C6382A}" presName="node" presStyleLbl="node1" presStyleIdx="5" presStyleCnt="8">
        <dgm:presLayoutVars>
          <dgm:bulletEnabled val="1"/>
        </dgm:presLayoutVars>
      </dgm:prSet>
      <dgm:spPr/>
    </dgm:pt>
    <dgm:pt modelId="{EE4A7D8E-D992-4D61-B69E-F7D9A972F14A}" type="pres">
      <dgm:prSet presAssocID="{EEC81E00-698C-423A-8624-3B3F63ACB6C9}" presName="sibTrans" presStyleCnt="0"/>
      <dgm:spPr/>
    </dgm:pt>
    <dgm:pt modelId="{280F2CED-ECD5-4E53-AABC-FE527DCDCA24}" type="pres">
      <dgm:prSet presAssocID="{06048B85-62F5-4E8A-A115-A6B5CF2B8CBB}" presName="node" presStyleLbl="node1" presStyleIdx="6" presStyleCnt="8">
        <dgm:presLayoutVars>
          <dgm:bulletEnabled val="1"/>
        </dgm:presLayoutVars>
      </dgm:prSet>
      <dgm:spPr/>
    </dgm:pt>
    <dgm:pt modelId="{4802D43D-DEE2-4068-9D36-445F77E36217}" type="pres">
      <dgm:prSet presAssocID="{A35C7C2C-1AC5-4F14-899D-9360695E0B84}" presName="sibTrans" presStyleCnt="0"/>
      <dgm:spPr/>
    </dgm:pt>
    <dgm:pt modelId="{312D023F-B1F9-4946-BA10-D498A7EB19BA}" type="pres">
      <dgm:prSet presAssocID="{BE959B36-BB64-4571-A990-FAB497B875DC}" presName="node" presStyleLbl="node1" presStyleIdx="7" presStyleCnt="8">
        <dgm:presLayoutVars>
          <dgm:bulletEnabled val="1"/>
        </dgm:presLayoutVars>
      </dgm:prSet>
      <dgm:spPr/>
    </dgm:pt>
  </dgm:ptLst>
  <dgm:cxnLst>
    <dgm:cxn modelId="{24E9AF0B-A6CF-4C6F-99A4-09C8B6FEDC81}" type="presOf" srcId="{F525A3E9-5FBF-42A3-B41D-5D0731B4BAC9}" destId="{54747BD8-825F-4514-96C1-8CFE3757798F}" srcOrd="0" destOrd="0" presId="urn:microsoft.com/office/officeart/2005/8/layout/default"/>
    <dgm:cxn modelId="{BDE28C0E-D21A-4E95-AACF-A3025C2CB592}" srcId="{895FFF1D-E631-48E8-9E3D-08EA24971586}" destId="{7CB364BC-FA84-49CA-8A65-20461E82FEB5}" srcOrd="1" destOrd="0" parTransId="{D5C00362-6438-435D-93B9-A83840C44EC6}" sibTransId="{F86EE11A-9584-49BF-A781-289059A90790}"/>
    <dgm:cxn modelId="{AFC3F70E-A4FC-4340-9CD9-CD98A2B83A6D}" srcId="{895FFF1D-E631-48E8-9E3D-08EA24971586}" destId="{06048B85-62F5-4E8A-A115-A6B5CF2B8CBB}" srcOrd="6" destOrd="0" parTransId="{67EAEDBA-50CA-4392-A536-6FE6459950D1}" sibTransId="{A35C7C2C-1AC5-4F14-899D-9360695E0B84}"/>
    <dgm:cxn modelId="{8EC45A35-9437-40D5-A11A-8BE4CCEF0F34}" type="presOf" srcId="{BE959B36-BB64-4571-A990-FAB497B875DC}" destId="{312D023F-B1F9-4946-BA10-D498A7EB19BA}" srcOrd="0" destOrd="0" presId="urn:microsoft.com/office/officeart/2005/8/layout/default"/>
    <dgm:cxn modelId="{537A6736-1F02-4E2E-9CE9-37F43E269D4F}" type="presOf" srcId="{F7FFC2D7-E18D-41CD-B3DE-74137D01A805}" destId="{32F6612E-FC46-44DD-A23E-6F891F651FB2}" srcOrd="0" destOrd="0" presId="urn:microsoft.com/office/officeart/2005/8/layout/default"/>
    <dgm:cxn modelId="{DF1D2F63-7105-470C-96C2-75CFC3A4F0A4}" srcId="{895FFF1D-E631-48E8-9E3D-08EA24971586}" destId="{BE959B36-BB64-4571-A990-FAB497B875DC}" srcOrd="7" destOrd="0" parTransId="{6C4C1682-59B0-4164-B262-7973AFB7EFC6}" sibTransId="{18B13083-CA9E-4C18-BD5A-C62851949AF5}"/>
    <dgm:cxn modelId="{A2949D64-5756-4CA9-B76F-A1FC8124EFFC}" srcId="{895FFF1D-E631-48E8-9E3D-08EA24971586}" destId="{142C9F40-A0C7-4873-9309-20A38E84A029}" srcOrd="2" destOrd="0" parTransId="{F1FA96B2-10E7-4A36-B285-F1D3E7649459}" sibTransId="{3D5AF1C6-1F76-4233-B84E-DC3905AA5980}"/>
    <dgm:cxn modelId="{85FC3967-D1CD-49FC-9B58-DD4814E6267D}" srcId="{895FFF1D-E631-48E8-9E3D-08EA24971586}" destId="{F525A3E9-5FBF-42A3-B41D-5D0731B4BAC9}" srcOrd="4" destOrd="0" parTransId="{B63D3D4A-BEF7-45FB-B46F-58BEF262368D}" sibTransId="{C9409781-DBAD-4978-9D1D-BEEA645FA1DB}"/>
    <dgm:cxn modelId="{CA2E097E-A9FF-4163-B77D-3276F7F70C35}" srcId="{895FFF1D-E631-48E8-9E3D-08EA24971586}" destId="{7B42581A-7F5C-405D-BD2B-A7E6EAA20F53}" srcOrd="3" destOrd="0" parTransId="{77022344-7D64-446B-BEB1-F7F76D39402C}" sibTransId="{246AFCF7-EC1C-40FF-9724-EEC51CD64276}"/>
    <dgm:cxn modelId="{BD481787-EEE4-4EC7-BB9B-854D48D9A7E1}" type="presOf" srcId="{142C9F40-A0C7-4873-9309-20A38E84A029}" destId="{671EC314-2FE3-4679-ADAA-787418D916E9}" srcOrd="0" destOrd="0" presId="urn:microsoft.com/office/officeart/2005/8/layout/default"/>
    <dgm:cxn modelId="{D0B82C88-6EF7-48E0-A1DA-E4A380D87599}" type="presOf" srcId="{895FFF1D-E631-48E8-9E3D-08EA24971586}" destId="{62C54525-FBB5-40D8-8963-68F83EBE8D59}" srcOrd="0" destOrd="0" presId="urn:microsoft.com/office/officeart/2005/8/layout/default"/>
    <dgm:cxn modelId="{CDECFF8E-4077-4AFF-9AD2-8012241C122D}" type="presOf" srcId="{7CB364BC-FA84-49CA-8A65-20461E82FEB5}" destId="{E743ECB1-69EE-47D5-9CC1-E24B7ED4349F}" srcOrd="0" destOrd="0" presId="urn:microsoft.com/office/officeart/2005/8/layout/default"/>
    <dgm:cxn modelId="{FC5095C5-38B3-4AF4-B619-79F5277B6896}" srcId="{895FFF1D-E631-48E8-9E3D-08EA24971586}" destId="{F7FFC2D7-E18D-41CD-B3DE-74137D01A805}" srcOrd="0" destOrd="0" parTransId="{C9BE2C3B-2D0E-4143-B270-07C0A686DCE1}" sibTransId="{B6868B4C-E381-4DBD-BBC1-02CB4395E13C}"/>
    <dgm:cxn modelId="{1F4103C8-ED0C-43DD-8911-F1FDBEC05D70}" type="presOf" srcId="{7B42581A-7F5C-405D-BD2B-A7E6EAA20F53}" destId="{ACA4ADF1-F420-4F66-A632-49ECDEDAF896}" srcOrd="0" destOrd="0" presId="urn:microsoft.com/office/officeart/2005/8/layout/default"/>
    <dgm:cxn modelId="{A57F64D5-4A2A-43E4-9692-E4BA51B3BF7A}" srcId="{895FFF1D-E631-48E8-9E3D-08EA24971586}" destId="{B99ED002-3344-44E5-903C-7FD6F3C6382A}" srcOrd="5" destOrd="0" parTransId="{67389E65-DC8F-4605-B4B3-29486C8E5596}" sibTransId="{EEC81E00-698C-423A-8624-3B3F63ACB6C9}"/>
    <dgm:cxn modelId="{E70B1CE2-CC8E-4104-AF72-05D3FAB2642A}" type="presOf" srcId="{B99ED002-3344-44E5-903C-7FD6F3C6382A}" destId="{748081D4-9392-4850-870A-9D83BEFF4890}" srcOrd="0" destOrd="0" presId="urn:microsoft.com/office/officeart/2005/8/layout/default"/>
    <dgm:cxn modelId="{93D8D9FC-926D-4176-80B0-39AD865782C0}" type="presOf" srcId="{06048B85-62F5-4E8A-A115-A6B5CF2B8CBB}" destId="{280F2CED-ECD5-4E53-AABC-FE527DCDCA24}" srcOrd="0" destOrd="0" presId="urn:microsoft.com/office/officeart/2005/8/layout/default"/>
    <dgm:cxn modelId="{4C626431-02F2-4001-9D54-CD4DA84619E1}" type="presParOf" srcId="{62C54525-FBB5-40D8-8963-68F83EBE8D59}" destId="{32F6612E-FC46-44DD-A23E-6F891F651FB2}" srcOrd="0" destOrd="0" presId="urn:microsoft.com/office/officeart/2005/8/layout/default"/>
    <dgm:cxn modelId="{FA19FDB2-F550-4865-AF2A-0759DB0E414C}" type="presParOf" srcId="{62C54525-FBB5-40D8-8963-68F83EBE8D59}" destId="{040C1241-6F03-4CC6-9FA4-2FD41AB699FA}" srcOrd="1" destOrd="0" presId="urn:microsoft.com/office/officeart/2005/8/layout/default"/>
    <dgm:cxn modelId="{D21C38C1-0836-447A-8C14-B99B49D36FF2}" type="presParOf" srcId="{62C54525-FBB5-40D8-8963-68F83EBE8D59}" destId="{E743ECB1-69EE-47D5-9CC1-E24B7ED4349F}" srcOrd="2" destOrd="0" presId="urn:microsoft.com/office/officeart/2005/8/layout/default"/>
    <dgm:cxn modelId="{6139A0D1-2DFE-43EC-A457-91FC026D64F6}" type="presParOf" srcId="{62C54525-FBB5-40D8-8963-68F83EBE8D59}" destId="{C77362A5-6A3F-4FA8-B1AE-513D084972E5}" srcOrd="3" destOrd="0" presId="urn:microsoft.com/office/officeart/2005/8/layout/default"/>
    <dgm:cxn modelId="{694CA239-F601-4E83-B79B-7A775B90BC7A}" type="presParOf" srcId="{62C54525-FBB5-40D8-8963-68F83EBE8D59}" destId="{671EC314-2FE3-4679-ADAA-787418D916E9}" srcOrd="4" destOrd="0" presId="urn:microsoft.com/office/officeart/2005/8/layout/default"/>
    <dgm:cxn modelId="{594198D2-E82A-4B2C-B045-F01BF1A28C6A}" type="presParOf" srcId="{62C54525-FBB5-40D8-8963-68F83EBE8D59}" destId="{1AA811DD-1D09-460A-800A-E249FFE9F3DA}" srcOrd="5" destOrd="0" presId="urn:microsoft.com/office/officeart/2005/8/layout/default"/>
    <dgm:cxn modelId="{0956B4F9-7635-45D1-BFF0-6222B016353D}" type="presParOf" srcId="{62C54525-FBB5-40D8-8963-68F83EBE8D59}" destId="{ACA4ADF1-F420-4F66-A632-49ECDEDAF896}" srcOrd="6" destOrd="0" presId="urn:microsoft.com/office/officeart/2005/8/layout/default"/>
    <dgm:cxn modelId="{E329A332-4F6E-4FA0-9223-BA50E2475EB4}" type="presParOf" srcId="{62C54525-FBB5-40D8-8963-68F83EBE8D59}" destId="{D913682D-0F3D-4DEB-A1C1-D909E678F573}" srcOrd="7" destOrd="0" presId="urn:microsoft.com/office/officeart/2005/8/layout/default"/>
    <dgm:cxn modelId="{0E112B54-1809-4957-BA02-5697987D9618}" type="presParOf" srcId="{62C54525-FBB5-40D8-8963-68F83EBE8D59}" destId="{54747BD8-825F-4514-96C1-8CFE3757798F}" srcOrd="8" destOrd="0" presId="urn:microsoft.com/office/officeart/2005/8/layout/default"/>
    <dgm:cxn modelId="{046751C5-AD61-4DA6-BB7C-9D86E935D27C}" type="presParOf" srcId="{62C54525-FBB5-40D8-8963-68F83EBE8D59}" destId="{9CF824AB-B220-4280-A044-3F8DE00F1B7E}" srcOrd="9" destOrd="0" presId="urn:microsoft.com/office/officeart/2005/8/layout/default"/>
    <dgm:cxn modelId="{DAFDE5E2-77E1-493D-8171-A176BB1E9808}" type="presParOf" srcId="{62C54525-FBB5-40D8-8963-68F83EBE8D59}" destId="{748081D4-9392-4850-870A-9D83BEFF4890}" srcOrd="10" destOrd="0" presId="urn:microsoft.com/office/officeart/2005/8/layout/default"/>
    <dgm:cxn modelId="{D274E9C2-FEDA-4F74-9C90-264ADC17E414}" type="presParOf" srcId="{62C54525-FBB5-40D8-8963-68F83EBE8D59}" destId="{EE4A7D8E-D992-4D61-B69E-F7D9A972F14A}" srcOrd="11" destOrd="0" presId="urn:microsoft.com/office/officeart/2005/8/layout/default"/>
    <dgm:cxn modelId="{1C4C5B71-62CE-4C52-9099-692FCF0F8565}" type="presParOf" srcId="{62C54525-FBB5-40D8-8963-68F83EBE8D59}" destId="{280F2CED-ECD5-4E53-AABC-FE527DCDCA24}" srcOrd="12" destOrd="0" presId="urn:microsoft.com/office/officeart/2005/8/layout/default"/>
    <dgm:cxn modelId="{337B07FC-BE5D-41D3-8062-DB6AD116FA3E}" type="presParOf" srcId="{62C54525-FBB5-40D8-8963-68F83EBE8D59}" destId="{4802D43D-DEE2-4068-9D36-445F77E36217}" srcOrd="13" destOrd="0" presId="urn:microsoft.com/office/officeart/2005/8/layout/default"/>
    <dgm:cxn modelId="{7A143780-E73D-44D9-B259-5AA6FB9E74CC}" type="presParOf" srcId="{62C54525-FBB5-40D8-8963-68F83EBE8D59}" destId="{312D023F-B1F9-4946-BA10-D498A7EB19BA}" srcOrd="1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6572597-82B6-43FA-A090-880529DA9C86}" type="doc">
      <dgm:prSet loTypeId="urn:microsoft.com/office/officeart/2005/8/layout/vList2" loCatId="list" qsTypeId="urn:microsoft.com/office/officeart/2005/8/quickstyle/simple2" qsCatId="simple" csTypeId="urn:microsoft.com/office/officeart/2005/8/colors/accent0_2" csCatId="mainScheme" phldr="1"/>
      <dgm:spPr/>
      <dgm:t>
        <a:bodyPr/>
        <a:lstStyle/>
        <a:p>
          <a:endParaRPr lang="tr-TR"/>
        </a:p>
      </dgm:t>
    </dgm:pt>
    <dgm:pt modelId="{59203AE2-E84B-4029-8CFF-7FA1040615BA}">
      <dgm:prSet phldrT="[Text]" custT="1"/>
      <dgm:spPr>
        <a:ln>
          <a:solidFill>
            <a:schemeClr val="accent6">
              <a:lumMod val="60000"/>
              <a:lumOff val="40000"/>
            </a:schemeClr>
          </a:solidFill>
        </a:ln>
      </dgm:spPr>
      <dgm:t>
        <a:bodyPr/>
        <a:lstStyle/>
        <a:p>
          <a:pPr marL="252000" algn="just">
            <a:buFont typeface="Symbol" panose="05050102010706020507" pitchFamily="18" charset="2"/>
            <a:buChar char=""/>
          </a:pPr>
          <a:r>
            <a:rPr lang="tr-TR" sz="1600" b="1" i="0" dirty="0">
              <a:effectLst/>
              <a:latin typeface="Söhne"/>
            </a:rPr>
            <a:t>Ticari Bankalar:</a:t>
          </a:r>
          <a:r>
            <a:rPr lang="tr-TR" sz="1600" b="0" i="0" dirty="0">
              <a:effectLst/>
              <a:latin typeface="Söhne"/>
            </a:rPr>
            <a:t> </a:t>
          </a:r>
          <a:r>
            <a:rPr lang="tr-TR" sz="1400" b="0" i="0" dirty="0">
              <a:effectLst/>
              <a:latin typeface="Söhne"/>
            </a:rPr>
            <a:t>Genellikle bireylere ve şirketlere kredi, ticari krediler, işletme sermayesi finansmanı, teminatlı ve teminatsız krediler gibi çeşitli finansal hizmetler sağlarlar.</a:t>
          </a:r>
          <a:endParaRPr lang="en-US" sz="1400" b="1" noProof="0" dirty="0"/>
        </a:p>
      </dgm:t>
    </dgm:pt>
    <dgm:pt modelId="{8014BD23-B0C6-4223-B3DB-EFF6E9C34113}" type="parTrans" cxnId="{6B5A764A-61D2-49D8-87D4-CA3AA3F77232}">
      <dgm:prSet/>
      <dgm:spPr/>
      <dgm:t>
        <a:bodyPr/>
        <a:lstStyle/>
        <a:p>
          <a:pPr algn="just"/>
          <a:endParaRPr lang="en-US" sz="1400" b="1" noProof="0" dirty="0">
            <a:solidFill>
              <a:schemeClr val="tx1"/>
            </a:solidFill>
          </a:endParaRPr>
        </a:p>
      </dgm:t>
    </dgm:pt>
    <dgm:pt modelId="{440E6A87-8248-4F79-B272-E4ACEF1D1926}" type="sibTrans" cxnId="{6B5A764A-61D2-49D8-87D4-CA3AA3F77232}">
      <dgm:prSet/>
      <dgm:spPr/>
      <dgm:t>
        <a:bodyPr/>
        <a:lstStyle/>
        <a:p>
          <a:pPr algn="just"/>
          <a:endParaRPr lang="en-US" sz="1400" b="1" noProof="0" dirty="0">
            <a:solidFill>
              <a:schemeClr val="tx1"/>
            </a:solidFill>
          </a:endParaRPr>
        </a:p>
      </dgm:t>
    </dgm:pt>
    <dgm:pt modelId="{ABFB42E3-7B92-4B11-9A01-4DABEA69F976}">
      <dgm:prSet phldrT="[Text]" custT="1"/>
      <dgm:spPr>
        <a:ln>
          <a:solidFill>
            <a:schemeClr val="accent6">
              <a:lumMod val="60000"/>
              <a:lumOff val="40000"/>
            </a:schemeClr>
          </a:solidFill>
        </a:ln>
      </dgm:spPr>
      <dgm:t>
        <a:bodyPr/>
        <a:lstStyle/>
        <a:p>
          <a:pPr marL="252000" algn="just">
            <a:buFont typeface="Symbol" panose="05050102010706020507" pitchFamily="18" charset="2"/>
            <a:buChar char=""/>
          </a:pPr>
          <a:r>
            <a:rPr lang="tr-TR" sz="1600" b="1" i="0" dirty="0">
              <a:effectLst/>
              <a:latin typeface="Söhne"/>
            </a:rPr>
            <a:t>Kalkınma Bankaları:</a:t>
          </a:r>
          <a:r>
            <a:rPr lang="tr-TR" sz="1600" b="0" i="0" dirty="0">
              <a:effectLst/>
              <a:latin typeface="Söhne"/>
            </a:rPr>
            <a:t> </a:t>
          </a:r>
          <a:r>
            <a:rPr lang="tr-TR" sz="1400" b="0" i="0" dirty="0">
              <a:effectLst/>
              <a:latin typeface="Söhne"/>
            </a:rPr>
            <a:t>Özellikle ekonomik kalkınma, altyapı projeleri, küçük ve orta ölçekli işletmelerin desteklenmesi gibi alanlarda uzmanlaşmış bankalardır. Bu bankalar, genellikle uzun vadeli ve düşük faizli krediler veya finansal destek sağlarlar.</a:t>
          </a:r>
          <a:endParaRPr lang="en-US" sz="1400" b="1" noProof="0" dirty="0"/>
        </a:p>
      </dgm:t>
    </dgm:pt>
    <dgm:pt modelId="{354B208B-DEBF-4408-BAF6-BAE510DC56C1}" type="parTrans" cxnId="{F2F93503-27CD-4E00-B0F9-D048AA527ABE}">
      <dgm:prSet/>
      <dgm:spPr/>
      <dgm:t>
        <a:bodyPr/>
        <a:lstStyle/>
        <a:p>
          <a:pPr algn="just"/>
          <a:endParaRPr lang="en-US" sz="1400" b="1" noProof="0" dirty="0">
            <a:solidFill>
              <a:schemeClr val="tx1"/>
            </a:solidFill>
          </a:endParaRPr>
        </a:p>
      </dgm:t>
    </dgm:pt>
    <dgm:pt modelId="{1D4801E9-BF17-4078-9FAD-B70A77DC1961}" type="sibTrans" cxnId="{F2F93503-27CD-4E00-B0F9-D048AA527ABE}">
      <dgm:prSet/>
      <dgm:spPr/>
      <dgm:t>
        <a:bodyPr/>
        <a:lstStyle/>
        <a:p>
          <a:pPr algn="just"/>
          <a:endParaRPr lang="en-US" sz="1400" b="1" noProof="0" dirty="0">
            <a:solidFill>
              <a:schemeClr val="tx1"/>
            </a:solidFill>
          </a:endParaRPr>
        </a:p>
      </dgm:t>
    </dgm:pt>
    <dgm:pt modelId="{719B1A10-82ED-47A7-AC9F-4CCF32EC2329}">
      <dgm:prSet phldrT="[Text]" custT="1"/>
      <dgm:spPr>
        <a:ln>
          <a:solidFill>
            <a:schemeClr val="accent6">
              <a:lumMod val="60000"/>
              <a:lumOff val="40000"/>
            </a:schemeClr>
          </a:solidFill>
        </a:ln>
      </dgm:spPr>
      <dgm:t>
        <a:bodyPr/>
        <a:lstStyle/>
        <a:p>
          <a:pPr marL="252000" algn="just">
            <a:buFont typeface="Symbol" panose="05050102010706020507" pitchFamily="18" charset="2"/>
            <a:buChar char=""/>
          </a:pPr>
          <a:r>
            <a:rPr lang="tr-TR" sz="1600" b="1" i="0" dirty="0">
              <a:effectLst/>
              <a:latin typeface="Söhne"/>
            </a:rPr>
            <a:t>Finans Kuruluşları:</a:t>
          </a:r>
          <a:r>
            <a:rPr lang="tr-TR" sz="1600" b="0" i="0" dirty="0">
              <a:effectLst/>
              <a:latin typeface="Söhne"/>
            </a:rPr>
            <a:t> </a:t>
          </a:r>
          <a:r>
            <a:rPr lang="tr-TR" sz="1400" b="0" i="0" dirty="0">
              <a:effectLst/>
              <a:latin typeface="Söhne"/>
            </a:rPr>
            <a:t>Leasing şirketleri, </a:t>
          </a:r>
          <a:r>
            <a:rPr lang="tr-TR" sz="1400" b="0" i="0" dirty="0" err="1">
              <a:effectLst/>
              <a:latin typeface="Söhne"/>
            </a:rPr>
            <a:t>faktoring</a:t>
          </a:r>
          <a:r>
            <a:rPr lang="tr-TR" sz="1400" b="0" i="0" dirty="0">
              <a:effectLst/>
              <a:latin typeface="Söhne"/>
            </a:rPr>
            <a:t> şirketleri, varlık yönetim şirketleri gibi özel finans kurumları, farklı finansal ürün ve hizmetler aracılığıyla finansman sağlarlar. Örneğin, leasing şirketleri ekipman ve taşıtların kiralanması yoluyla finansman imkanı sunar.</a:t>
          </a:r>
          <a:endParaRPr lang="en-US" sz="1400" b="1" noProof="0" dirty="0"/>
        </a:p>
      </dgm:t>
    </dgm:pt>
    <dgm:pt modelId="{9B18488F-AED0-4E7D-BC9E-E24561293F8A}" type="parTrans" cxnId="{1FD48F1F-AA59-40E5-A3C3-08C26AAD3E64}">
      <dgm:prSet/>
      <dgm:spPr/>
      <dgm:t>
        <a:bodyPr/>
        <a:lstStyle/>
        <a:p>
          <a:pPr algn="just"/>
          <a:endParaRPr lang="en-US" sz="1400" b="1" noProof="0" dirty="0">
            <a:solidFill>
              <a:schemeClr val="tx1"/>
            </a:solidFill>
          </a:endParaRPr>
        </a:p>
      </dgm:t>
    </dgm:pt>
    <dgm:pt modelId="{F2DD9C8C-E759-4C3D-AE93-A94DE559FF3A}" type="sibTrans" cxnId="{1FD48F1F-AA59-40E5-A3C3-08C26AAD3E64}">
      <dgm:prSet/>
      <dgm:spPr/>
      <dgm:t>
        <a:bodyPr/>
        <a:lstStyle/>
        <a:p>
          <a:pPr algn="just"/>
          <a:endParaRPr lang="en-US" sz="1400" b="1" noProof="0" dirty="0">
            <a:solidFill>
              <a:schemeClr val="tx1"/>
            </a:solidFill>
          </a:endParaRPr>
        </a:p>
      </dgm:t>
    </dgm:pt>
    <dgm:pt modelId="{AF176788-8F73-4D79-B7D2-F2E11D78446B}">
      <dgm:prSet phldrT="[Text]" custT="1"/>
      <dgm:spPr>
        <a:ln>
          <a:solidFill>
            <a:schemeClr val="accent6">
              <a:lumMod val="60000"/>
              <a:lumOff val="40000"/>
            </a:schemeClr>
          </a:solidFill>
        </a:ln>
      </dgm:spPr>
      <dgm:t>
        <a:bodyPr/>
        <a:lstStyle/>
        <a:p>
          <a:pPr marL="252000" algn="just">
            <a:buFont typeface="Symbol" panose="05050102010706020507" pitchFamily="18" charset="2"/>
            <a:buChar char=""/>
          </a:pPr>
          <a:r>
            <a:rPr lang="tr-TR" sz="1600" b="1" i="0" dirty="0">
              <a:effectLst/>
              <a:latin typeface="Söhne"/>
            </a:rPr>
            <a:t>Teşvik/Hibeler:</a:t>
          </a:r>
          <a:r>
            <a:rPr lang="tr-TR" sz="1600" b="0" i="0" dirty="0">
              <a:effectLst/>
              <a:latin typeface="Söhne"/>
            </a:rPr>
            <a:t> </a:t>
          </a:r>
          <a:r>
            <a:rPr lang="tr-TR" sz="1400" b="0" i="0" dirty="0">
              <a:effectLst/>
              <a:latin typeface="Söhne"/>
            </a:rPr>
            <a:t>Devletler veya uluslararası kuruluşlar tarafından sağlanan teşvikler, hibe programları veya düşük faizli krediler gibi destekler aracılığıyla finansmana erişim imkanı sunabilirler. Bu teşvikler genellikle belirli sektörlerde veya belirli projelerde kullanım için özel şartlar içerebilir.</a:t>
          </a:r>
          <a:endParaRPr lang="en-US" sz="1400" b="1" noProof="0" dirty="0"/>
        </a:p>
      </dgm:t>
    </dgm:pt>
    <dgm:pt modelId="{B8EAE726-BD89-42C6-9CAB-F4DE0EF5CE68}" type="parTrans" cxnId="{FCEA1FB5-B662-462C-A933-CA02889BEBA1}">
      <dgm:prSet/>
      <dgm:spPr/>
      <dgm:t>
        <a:bodyPr/>
        <a:lstStyle/>
        <a:p>
          <a:pPr algn="just"/>
          <a:endParaRPr lang="en-US" sz="1400" b="1" noProof="0" dirty="0">
            <a:solidFill>
              <a:schemeClr val="tx1"/>
            </a:solidFill>
          </a:endParaRPr>
        </a:p>
      </dgm:t>
    </dgm:pt>
    <dgm:pt modelId="{CFA776AA-2FBA-48B9-A2B5-02DFDEF5EF15}" type="sibTrans" cxnId="{FCEA1FB5-B662-462C-A933-CA02889BEBA1}">
      <dgm:prSet/>
      <dgm:spPr/>
      <dgm:t>
        <a:bodyPr/>
        <a:lstStyle/>
        <a:p>
          <a:pPr algn="just"/>
          <a:endParaRPr lang="en-US" sz="1400" b="1" noProof="0" dirty="0">
            <a:solidFill>
              <a:schemeClr val="tx1"/>
            </a:solidFill>
          </a:endParaRPr>
        </a:p>
      </dgm:t>
    </dgm:pt>
    <dgm:pt modelId="{602C641E-4B66-4019-A2AB-8653AA8D23CD}">
      <dgm:prSet phldrT="[Text]" custT="1"/>
      <dgm:spPr>
        <a:ln>
          <a:solidFill>
            <a:schemeClr val="accent6">
              <a:lumMod val="60000"/>
              <a:lumOff val="40000"/>
            </a:schemeClr>
          </a:solidFill>
        </a:ln>
      </dgm:spPr>
      <dgm:t>
        <a:bodyPr/>
        <a:lstStyle/>
        <a:p>
          <a:pPr marL="252000" algn="just">
            <a:buFont typeface="Symbol" panose="05050102010706020507" pitchFamily="18" charset="2"/>
            <a:buChar char=""/>
          </a:pPr>
          <a:r>
            <a:rPr lang="tr-TR" sz="1600" b="1" i="0" dirty="0">
              <a:effectLst/>
              <a:latin typeface="Söhne"/>
            </a:rPr>
            <a:t>Uluslararası Finans Kuruluşları:</a:t>
          </a:r>
          <a:r>
            <a:rPr lang="tr-TR" sz="1600" b="0" i="0" dirty="0">
              <a:effectLst/>
              <a:latin typeface="Söhne"/>
            </a:rPr>
            <a:t> </a:t>
          </a:r>
          <a:r>
            <a:rPr lang="tr-TR" sz="1400" b="0" i="0" dirty="0">
              <a:effectLst/>
              <a:latin typeface="Söhne"/>
            </a:rPr>
            <a:t>Dünya Bankası, Japon Uluslararası İş Birliği Bankası, Alman Kalkınma Bankası, Avrupa Yatırım Bankası, Fransız Kalkınma Ajansı, Asya Altyapı ve Yatırım Bankası gibi uluslararası kuruluşlar, gelişmekte olan ülkelere ve projelere finansal destek sağlamak amacıyla çeşitli krediler, hibeler ve teknik yardım programları yoluyla kaynak sağlarlar.</a:t>
          </a:r>
          <a:endParaRPr lang="en-US" sz="1400" b="1" noProof="0" dirty="0"/>
        </a:p>
      </dgm:t>
    </dgm:pt>
    <dgm:pt modelId="{17159A67-E323-4E75-BCCF-90F71EFAE10C}" type="parTrans" cxnId="{D1ECEC85-DCFC-4DDE-8B73-1011D2D3EADE}">
      <dgm:prSet/>
      <dgm:spPr/>
      <dgm:t>
        <a:bodyPr/>
        <a:lstStyle/>
        <a:p>
          <a:pPr algn="just"/>
          <a:endParaRPr lang="en-US" sz="1400" b="1" noProof="0" dirty="0">
            <a:solidFill>
              <a:schemeClr val="tx1"/>
            </a:solidFill>
          </a:endParaRPr>
        </a:p>
      </dgm:t>
    </dgm:pt>
    <dgm:pt modelId="{2E6D971A-7FE5-4A3E-982B-524E9A2E7C44}" type="sibTrans" cxnId="{D1ECEC85-DCFC-4DDE-8B73-1011D2D3EADE}">
      <dgm:prSet/>
      <dgm:spPr/>
      <dgm:t>
        <a:bodyPr/>
        <a:lstStyle/>
        <a:p>
          <a:pPr algn="just"/>
          <a:endParaRPr lang="en-US" sz="1400" b="1" noProof="0" dirty="0">
            <a:solidFill>
              <a:schemeClr val="tx1"/>
            </a:solidFill>
          </a:endParaRPr>
        </a:p>
      </dgm:t>
    </dgm:pt>
    <dgm:pt modelId="{EF46DDED-7132-44F3-8F28-AD71A3016B68}">
      <dgm:prSet phldrT="[Text]" custT="1"/>
      <dgm:spPr>
        <a:ln>
          <a:solidFill>
            <a:schemeClr val="accent6">
              <a:lumMod val="60000"/>
              <a:lumOff val="40000"/>
            </a:schemeClr>
          </a:solidFill>
        </a:ln>
      </dgm:spPr>
      <dgm:t>
        <a:bodyPr/>
        <a:lstStyle/>
        <a:p>
          <a:pPr marL="252000" algn="just"/>
          <a:r>
            <a:rPr lang="tr-TR" sz="1400" b="1" kern="1200" dirty="0"/>
            <a:t>Yeşil Tahvil/Yeşil Sukuk İhraç etmek</a:t>
          </a:r>
          <a:r>
            <a:rPr lang="tr-TR" sz="1400" b="1" i="0" kern="1200" dirty="0">
              <a:effectLst/>
              <a:latin typeface="Söhne"/>
            </a:rPr>
            <a:t>: </a:t>
          </a:r>
          <a:r>
            <a:rPr lang="tr-TR" sz="1400" b="0" i="0" kern="1200" dirty="0">
              <a:solidFill>
                <a:srgbClr val="44546A">
                  <a:hueOff val="0"/>
                  <a:satOff val="0"/>
                  <a:lumOff val="0"/>
                  <a:alphaOff val="0"/>
                </a:srgbClr>
              </a:solidFill>
              <a:effectLst/>
              <a:latin typeface="Söhne"/>
              <a:ea typeface="+mn-ea"/>
              <a:cs typeface="+mn-cs"/>
            </a:rPr>
            <a:t>Yeşil tahvil ihraçları, çevresel ve sosyal faydalarının yanında, yatırımcı tabanının çeşitlendirilmesi ve uluslararası anlaşmaların olası etkilerine karşı şirketlere destek sunması ile de öne çıkmaktadır.</a:t>
          </a:r>
          <a:endParaRPr lang="en-US" sz="1400" b="0" i="0" kern="1200" noProof="0" dirty="0">
            <a:solidFill>
              <a:srgbClr val="44546A">
                <a:hueOff val="0"/>
                <a:satOff val="0"/>
                <a:lumOff val="0"/>
                <a:alphaOff val="0"/>
              </a:srgbClr>
            </a:solidFill>
            <a:effectLst/>
            <a:latin typeface="Söhne"/>
            <a:ea typeface="+mn-ea"/>
            <a:cs typeface="+mn-cs"/>
          </a:endParaRPr>
        </a:p>
      </dgm:t>
    </dgm:pt>
    <dgm:pt modelId="{6B072740-FC82-4246-8AD0-53E7942F0D49}" type="parTrans" cxnId="{674F113C-A55C-440D-9EF7-BC9F0F1C1A52}">
      <dgm:prSet/>
      <dgm:spPr/>
    </dgm:pt>
    <dgm:pt modelId="{8E94EB85-3BF5-4E9C-9494-06C7C0A2F171}" type="sibTrans" cxnId="{674F113C-A55C-440D-9EF7-BC9F0F1C1A52}">
      <dgm:prSet/>
      <dgm:spPr/>
    </dgm:pt>
    <dgm:pt modelId="{6211DDC7-54DC-4F4F-A828-7B7C04F2EAD4}" type="pres">
      <dgm:prSet presAssocID="{F6572597-82B6-43FA-A090-880529DA9C86}" presName="linear" presStyleCnt="0">
        <dgm:presLayoutVars>
          <dgm:animLvl val="lvl"/>
          <dgm:resizeHandles val="exact"/>
        </dgm:presLayoutVars>
      </dgm:prSet>
      <dgm:spPr/>
    </dgm:pt>
    <dgm:pt modelId="{DE068E5B-8CD1-46D0-8F5A-3DCE65020B80}" type="pres">
      <dgm:prSet presAssocID="{59203AE2-E84B-4029-8CFF-7FA1040615BA}" presName="parentText" presStyleLbl="node1" presStyleIdx="0" presStyleCnt="6">
        <dgm:presLayoutVars>
          <dgm:chMax val="0"/>
          <dgm:bulletEnabled val="1"/>
        </dgm:presLayoutVars>
      </dgm:prSet>
      <dgm:spPr/>
    </dgm:pt>
    <dgm:pt modelId="{8367C374-0A59-4F08-91ED-4CB9869E2B8A}" type="pres">
      <dgm:prSet presAssocID="{440E6A87-8248-4F79-B272-E4ACEF1D1926}" presName="spacer" presStyleCnt="0"/>
      <dgm:spPr/>
    </dgm:pt>
    <dgm:pt modelId="{143266E4-79FE-4119-ADF2-3296ADB15EA5}" type="pres">
      <dgm:prSet presAssocID="{ABFB42E3-7B92-4B11-9A01-4DABEA69F976}" presName="parentText" presStyleLbl="node1" presStyleIdx="1" presStyleCnt="6" custLinFactNeighborX="955">
        <dgm:presLayoutVars>
          <dgm:chMax val="0"/>
          <dgm:bulletEnabled val="1"/>
        </dgm:presLayoutVars>
      </dgm:prSet>
      <dgm:spPr/>
    </dgm:pt>
    <dgm:pt modelId="{D63D67CB-FA11-42EB-BD53-148769986658}" type="pres">
      <dgm:prSet presAssocID="{1D4801E9-BF17-4078-9FAD-B70A77DC1961}" presName="spacer" presStyleCnt="0"/>
      <dgm:spPr/>
    </dgm:pt>
    <dgm:pt modelId="{845A8B49-97E9-43C3-B35D-5CBC5E8256BC}" type="pres">
      <dgm:prSet presAssocID="{719B1A10-82ED-47A7-AC9F-4CCF32EC2329}" presName="parentText" presStyleLbl="node1" presStyleIdx="2" presStyleCnt="6" custLinFactNeighborX="36052" custLinFactNeighborY="4938">
        <dgm:presLayoutVars>
          <dgm:chMax val="0"/>
          <dgm:bulletEnabled val="1"/>
        </dgm:presLayoutVars>
      </dgm:prSet>
      <dgm:spPr/>
    </dgm:pt>
    <dgm:pt modelId="{BED85FA8-BB0F-443B-BAED-1317B68950AF}" type="pres">
      <dgm:prSet presAssocID="{F2DD9C8C-E759-4C3D-AE93-A94DE559FF3A}" presName="spacer" presStyleCnt="0"/>
      <dgm:spPr/>
    </dgm:pt>
    <dgm:pt modelId="{1EE66B32-91D3-40B2-A793-F6277672D52A}" type="pres">
      <dgm:prSet presAssocID="{AF176788-8F73-4D79-B7D2-F2E11D78446B}" presName="parentText" presStyleLbl="node1" presStyleIdx="3" presStyleCnt="6">
        <dgm:presLayoutVars>
          <dgm:chMax val="0"/>
          <dgm:bulletEnabled val="1"/>
        </dgm:presLayoutVars>
      </dgm:prSet>
      <dgm:spPr/>
    </dgm:pt>
    <dgm:pt modelId="{8221F5A1-C0CC-4D0D-B074-3C83AB6D4DFB}" type="pres">
      <dgm:prSet presAssocID="{CFA776AA-2FBA-48B9-A2B5-02DFDEF5EF15}" presName="spacer" presStyleCnt="0"/>
      <dgm:spPr/>
    </dgm:pt>
    <dgm:pt modelId="{C2B89BE5-933A-475E-8683-7FB94DECAD31}" type="pres">
      <dgm:prSet presAssocID="{602C641E-4B66-4019-A2AB-8653AA8D23CD}" presName="parentText" presStyleLbl="node1" presStyleIdx="4" presStyleCnt="6">
        <dgm:presLayoutVars>
          <dgm:chMax val="0"/>
          <dgm:bulletEnabled val="1"/>
        </dgm:presLayoutVars>
      </dgm:prSet>
      <dgm:spPr/>
    </dgm:pt>
    <dgm:pt modelId="{D100B94D-DE0A-4E6D-9139-6B03D64E2E52}" type="pres">
      <dgm:prSet presAssocID="{2E6D971A-7FE5-4A3E-982B-524E9A2E7C44}" presName="spacer" presStyleCnt="0"/>
      <dgm:spPr/>
    </dgm:pt>
    <dgm:pt modelId="{4E8223A8-8B28-4E9C-935E-113FF76A21C8}" type="pres">
      <dgm:prSet presAssocID="{EF46DDED-7132-44F3-8F28-AD71A3016B68}" presName="parentText" presStyleLbl="node1" presStyleIdx="5" presStyleCnt="6">
        <dgm:presLayoutVars>
          <dgm:chMax val="0"/>
          <dgm:bulletEnabled val="1"/>
        </dgm:presLayoutVars>
      </dgm:prSet>
      <dgm:spPr/>
    </dgm:pt>
  </dgm:ptLst>
  <dgm:cxnLst>
    <dgm:cxn modelId="{F2F93503-27CD-4E00-B0F9-D048AA527ABE}" srcId="{F6572597-82B6-43FA-A090-880529DA9C86}" destId="{ABFB42E3-7B92-4B11-9A01-4DABEA69F976}" srcOrd="1" destOrd="0" parTransId="{354B208B-DEBF-4408-BAF6-BAE510DC56C1}" sibTransId="{1D4801E9-BF17-4078-9FAD-B70A77DC1961}"/>
    <dgm:cxn modelId="{1FD48F1F-AA59-40E5-A3C3-08C26AAD3E64}" srcId="{F6572597-82B6-43FA-A090-880529DA9C86}" destId="{719B1A10-82ED-47A7-AC9F-4CCF32EC2329}" srcOrd="2" destOrd="0" parTransId="{9B18488F-AED0-4E7D-BC9E-E24561293F8A}" sibTransId="{F2DD9C8C-E759-4C3D-AE93-A94DE559FF3A}"/>
    <dgm:cxn modelId="{674F113C-A55C-440D-9EF7-BC9F0F1C1A52}" srcId="{F6572597-82B6-43FA-A090-880529DA9C86}" destId="{EF46DDED-7132-44F3-8F28-AD71A3016B68}" srcOrd="5" destOrd="0" parTransId="{6B072740-FC82-4246-8AD0-53E7942F0D49}" sibTransId="{8E94EB85-3BF5-4E9C-9494-06C7C0A2F171}"/>
    <dgm:cxn modelId="{21BF4B63-721C-4D96-AFDA-A72C9D67BFF0}" type="presOf" srcId="{719B1A10-82ED-47A7-AC9F-4CCF32EC2329}" destId="{845A8B49-97E9-43C3-B35D-5CBC5E8256BC}" srcOrd="0" destOrd="0" presId="urn:microsoft.com/office/officeart/2005/8/layout/vList2"/>
    <dgm:cxn modelId="{B6696A44-6790-41A1-A3BE-66B294D38B90}" type="presOf" srcId="{AF176788-8F73-4D79-B7D2-F2E11D78446B}" destId="{1EE66B32-91D3-40B2-A793-F6277672D52A}" srcOrd="0" destOrd="0" presId="urn:microsoft.com/office/officeart/2005/8/layout/vList2"/>
    <dgm:cxn modelId="{6B5A764A-61D2-49D8-87D4-CA3AA3F77232}" srcId="{F6572597-82B6-43FA-A090-880529DA9C86}" destId="{59203AE2-E84B-4029-8CFF-7FA1040615BA}" srcOrd="0" destOrd="0" parTransId="{8014BD23-B0C6-4223-B3DB-EFF6E9C34113}" sibTransId="{440E6A87-8248-4F79-B272-E4ACEF1D1926}"/>
    <dgm:cxn modelId="{D1ECEC85-DCFC-4DDE-8B73-1011D2D3EADE}" srcId="{F6572597-82B6-43FA-A090-880529DA9C86}" destId="{602C641E-4B66-4019-A2AB-8653AA8D23CD}" srcOrd="4" destOrd="0" parTransId="{17159A67-E323-4E75-BCCF-90F71EFAE10C}" sibTransId="{2E6D971A-7FE5-4A3E-982B-524E9A2E7C44}"/>
    <dgm:cxn modelId="{4BED3BA3-FACA-45A1-A566-07F1F1B594CA}" type="presOf" srcId="{EF46DDED-7132-44F3-8F28-AD71A3016B68}" destId="{4E8223A8-8B28-4E9C-935E-113FF76A21C8}" srcOrd="0" destOrd="0" presId="urn:microsoft.com/office/officeart/2005/8/layout/vList2"/>
    <dgm:cxn modelId="{FCEA1FB5-B662-462C-A933-CA02889BEBA1}" srcId="{F6572597-82B6-43FA-A090-880529DA9C86}" destId="{AF176788-8F73-4D79-B7D2-F2E11D78446B}" srcOrd="3" destOrd="0" parTransId="{B8EAE726-BD89-42C6-9CAB-F4DE0EF5CE68}" sibTransId="{CFA776AA-2FBA-48B9-A2B5-02DFDEF5EF15}"/>
    <dgm:cxn modelId="{0FD4E1C5-8C82-448E-AE72-0153725EB411}" type="presOf" srcId="{F6572597-82B6-43FA-A090-880529DA9C86}" destId="{6211DDC7-54DC-4F4F-A828-7B7C04F2EAD4}" srcOrd="0" destOrd="0" presId="urn:microsoft.com/office/officeart/2005/8/layout/vList2"/>
    <dgm:cxn modelId="{42E30FD1-9966-4694-A498-2D371035C4ED}" type="presOf" srcId="{602C641E-4B66-4019-A2AB-8653AA8D23CD}" destId="{C2B89BE5-933A-475E-8683-7FB94DECAD31}" srcOrd="0" destOrd="0" presId="urn:microsoft.com/office/officeart/2005/8/layout/vList2"/>
    <dgm:cxn modelId="{39BD5BE1-3130-464F-A04F-6B57E8F085F2}" type="presOf" srcId="{59203AE2-E84B-4029-8CFF-7FA1040615BA}" destId="{DE068E5B-8CD1-46D0-8F5A-3DCE65020B80}" srcOrd="0" destOrd="0" presId="urn:microsoft.com/office/officeart/2005/8/layout/vList2"/>
    <dgm:cxn modelId="{201BB8EB-7310-4057-B330-31D15EB0E172}" type="presOf" srcId="{ABFB42E3-7B92-4B11-9A01-4DABEA69F976}" destId="{143266E4-79FE-4119-ADF2-3296ADB15EA5}" srcOrd="0" destOrd="0" presId="urn:microsoft.com/office/officeart/2005/8/layout/vList2"/>
    <dgm:cxn modelId="{625CD427-DA1A-426B-A60D-2E00F965F8F3}" type="presParOf" srcId="{6211DDC7-54DC-4F4F-A828-7B7C04F2EAD4}" destId="{DE068E5B-8CD1-46D0-8F5A-3DCE65020B80}" srcOrd="0" destOrd="0" presId="urn:microsoft.com/office/officeart/2005/8/layout/vList2"/>
    <dgm:cxn modelId="{BA5811D4-57B9-4CE4-9E4F-0D4C25643271}" type="presParOf" srcId="{6211DDC7-54DC-4F4F-A828-7B7C04F2EAD4}" destId="{8367C374-0A59-4F08-91ED-4CB9869E2B8A}" srcOrd="1" destOrd="0" presId="urn:microsoft.com/office/officeart/2005/8/layout/vList2"/>
    <dgm:cxn modelId="{4AD6B7A6-5307-4B66-B7B4-92D4340CF1BD}" type="presParOf" srcId="{6211DDC7-54DC-4F4F-A828-7B7C04F2EAD4}" destId="{143266E4-79FE-4119-ADF2-3296ADB15EA5}" srcOrd="2" destOrd="0" presId="urn:microsoft.com/office/officeart/2005/8/layout/vList2"/>
    <dgm:cxn modelId="{CF9D1A7D-DD77-45A7-AC62-12886127F76C}" type="presParOf" srcId="{6211DDC7-54DC-4F4F-A828-7B7C04F2EAD4}" destId="{D63D67CB-FA11-42EB-BD53-148769986658}" srcOrd="3" destOrd="0" presId="urn:microsoft.com/office/officeart/2005/8/layout/vList2"/>
    <dgm:cxn modelId="{16743BC1-F160-4735-8637-FEA1CD4B7B65}" type="presParOf" srcId="{6211DDC7-54DC-4F4F-A828-7B7C04F2EAD4}" destId="{845A8B49-97E9-43C3-B35D-5CBC5E8256BC}" srcOrd="4" destOrd="0" presId="urn:microsoft.com/office/officeart/2005/8/layout/vList2"/>
    <dgm:cxn modelId="{03D97A86-FBDE-4EAA-9461-9A5D2DD27D27}" type="presParOf" srcId="{6211DDC7-54DC-4F4F-A828-7B7C04F2EAD4}" destId="{BED85FA8-BB0F-443B-BAED-1317B68950AF}" srcOrd="5" destOrd="0" presId="urn:microsoft.com/office/officeart/2005/8/layout/vList2"/>
    <dgm:cxn modelId="{A6AE6A5B-067E-46A7-B47E-241EA9E6C333}" type="presParOf" srcId="{6211DDC7-54DC-4F4F-A828-7B7C04F2EAD4}" destId="{1EE66B32-91D3-40B2-A793-F6277672D52A}" srcOrd="6" destOrd="0" presId="urn:microsoft.com/office/officeart/2005/8/layout/vList2"/>
    <dgm:cxn modelId="{A927D6BD-A880-4BE0-8AC0-C1EDA4AFE0AD}" type="presParOf" srcId="{6211DDC7-54DC-4F4F-A828-7B7C04F2EAD4}" destId="{8221F5A1-C0CC-4D0D-B074-3C83AB6D4DFB}" srcOrd="7" destOrd="0" presId="urn:microsoft.com/office/officeart/2005/8/layout/vList2"/>
    <dgm:cxn modelId="{343506C6-6496-44D0-9A05-8A26A14CA969}" type="presParOf" srcId="{6211DDC7-54DC-4F4F-A828-7B7C04F2EAD4}" destId="{C2B89BE5-933A-475E-8683-7FB94DECAD31}" srcOrd="8" destOrd="0" presId="urn:microsoft.com/office/officeart/2005/8/layout/vList2"/>
    <dgm:cxn modelId="{479A2CDD-6A51-4AD1-B828-87668D9D8A28}" type="presParOf" srcId="{6211DDC7-54DC-4F4F-A828-7B7C04F2EAD4}" destId="{D100B94D-DE0A-4E6D-9139-6B03D64E2E52}" srcOrd="9" destOrd="0" presId="urn:microsoft.com/office/officeart/2005/8/layout/vList2"/>
    <dgm:cxn modelId="{3A1003F9-E5BD-46DA-BD6F-338B97F0198D}" type="presParOf" srcId="{6211DDC7-54DC-4F4F-A828-7B7C04F2EAD4}" destId="{4E8223A8-8B28-4E9C-935E-113FF76A21C8}" srcOrd="10" destOrd="0" presId="urn:microsoft.com/office/officeart/2005/8/layout/vList2"/>
  </dgm:cxnLst>
  <dgm:bg>
    <a:noFill/>
  </dgm:bg>
  <dgm:whole>
    <a:ln>
      <a:prstDash val="dash"/>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D11746-F966-4A58-B29D-A3329CD6AD31}">
      <dsp:nvSpPr>
        <dsp:cNvPr id="0" name=""/>
        <dsp:cNvSpPr/>
      </dsp:nvSpPr>
      <dsp:spPr>
        <a:xfrm>
          <a:off x="2926" y="0"/>
          <a:ext cx="1703727" cy="490564"/>
        </a:xfrm>
        <a:prstGeom prst="chevron">
          <a:avLst/>
        </a:prstGeom>
        <a:solidFill>
          <a:srgbClr val="1B918A"/>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tr-TR" sz="1400" b="1" kern="1200" dirty="0"/>
            <a:t>Stratejik Niyet</a:t>
          </a:r>
          <a:endParaRPr lang="en-US" sz="1400" b="1" kern="1200" dirty="0"/>
        </a:p>
      </dsp:txBody>
      <dsp:txXfrm>
        <a:off x="248208" y="0"/>
        <a:ext cx="1213163" cy="490564"/>
      </dsp:txXfrm>
    </dsp:sp>
    <dsp:sp modelId="{9C73900E-0DD7-4E87-9ACF-C98B2281AEFC}">
      <dsp:nvSpPr>
        <dsp:cNvPr id="0" name=""/>
        <dsp:cNvSpPr/>
      </dsp:nvSpPr>
      <dsp:spPr>
        <a:xfrm>
          <a:off x="1536281" y="0"/>
          <a:ext cx="1703727" cy="490564"/>
        </a:xfrm>
        <a:prstGeom prst="chevron">
          <a:avLst/>
        </a:prstGeom>
        <a:solidFill>
          <a:srgbClr val="1B918A"/>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tr-TR" sz="1400" b="1" kern="1200" dirty="0"/>
            <a:t>Yapılanma</a:t>
          </a:r>
          <a:endParaRPr lang="en-US" sz="1400" b="1" kern="1200" dirty="0"/>
        </a:p>
      </dsp:txBody>
      <dsp:txXfrm>
        <a:off x="1781563" y="0"/>
        <a:ext cx="1213163" cy="490564"/>
      </dsp:txXfrm>
    </dsp:sp>
    <dsp:sp modelId="{24DA924E-DCAA-44FE-9B8B-87241ECFDF5A}">
      <dsp:nvSpPr>
        <dsp:cNvPr id="0" name=""/>
        <dsp:cNvSpPr/>
      </dsp:nvSpPr>
      <dsp:spPr>
        <a:xfrm>
          <a:off x="3069635" y="0"/>
          <a:ext cx="1703727" cy="490564"/>
        </a:xfrm>
        <a:prstGeom prst="chevron">
          <a:avLst/>
        </a:prstGeom>
        <a:solidFill>
          <a:srgbClr val="1B918A"/>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tr-TR" sz="1400" b="1" kern="1200" dirty="0"/>
            <a:t>Portföy Yönetimi</a:t>
          </a:r>
          <a:endParaRPr lang="en-US" sz="1400" b="1" kern="1200" dirty="0"/>
        </a:p>
      </dsp:txBody>
      <dsp:txXfrm>
        <a:off x="3314917" y="0"/>
        <a:ext cx="1213163" cy="490564"/>
      </dsp:txXfrm>
    </dsp:sp>
    <dsp:sp modelId="{BF9E8FDC-1508-4A2F-A79B-9E371053A360}">
      <dsp:nvSpPr>
        <dsp:cNvPr id="0" name=""/>
        <dsp:cNvSpPr/>
      </dsp:nvSpPr>
      <dsp:spPr>
        <a:xfrm>
          <a:off x="4602990" y="0"/>
          <a:ext cx="1703727" cy="490564"/>
        </a:xfrm>
        <a:prstGeom prst="chevron">
          <a:avLst/>
        </a:prstGeom>
        <a:solidFill>
          <a:srgbClr val="1B918A"/>
        </a:solidFill>
        <a:ln>
          <a:noFill/>
        </a:ln>
        <a:effectLst>
          <a:outerShdw blurRad="44450" dist="27940" dir="5400000" algn="ctr" rotWithShape="0">
            <a:srgbClr val="000000">
              <a:alpha val="32000"/>
            </a:srgbClr>
          </a:outerShdw>
        </a:effectLst>
        <a:scene3d>
          <a:camera prst="orthographicFront">
            <a:rot lat="0" lon="0" rev="0"/>
          </a:camera>
          <a:lightRig rig="balanced" dir="t">
            <a:rot lat="0" lon="0" rev="8700000"/>
          </a:lightRig>
        </a:scene3d>
        <a:sp3d>
          <a:bevelT w="190500" h="38100"/>
        </a:sp3d>
      </dsp:spPr>
      <dsp:style>
        <a:lnRef idx="0">
          <a:scrgbClr r="0" g="0" b="0"/>
        </a:lnRef>
        <a:fillRef idx="3">
          <a:scrgbClr r="0" g="0" b="0"/>
        </a:fillRef>
        <a:effectRef idx="3">
          <a:scrgbClr r="0" g="0" b="0"/>
        </a:effectRef>
        <a:fontRef idx="minor">
          <a:schemeClr val="lt1"/>
        </a:fontRef>
      </dsp:style>
      <dsp:txBody>
        <a:bodyPr spcFirstLastPara="0" vert="horz" wrap="square" lIns="56007" tIns="18669" rIns="18669" bIns="18669" numCol="1" spcCol="1270" anchor="ctr" anchorCtr="0">
          <a:noAutofit/>
        </a:bodyPr>
        <a:lstStyle/>
        <a:p>
          <a:pPr marL="0" lvl="0" indent="0" algn="ctr" defTabSz="622300">
            <a:lnSpc>
              <a:spcPct val="90000"/>
            </a:lnSpc>
            <a:spcBef>
              <a:spcPct val="0"/>
            </a:spcBef>
            <a:spcAft>
              <a:spcPct val="35000"/>
            </a:spcAft>
            <a:buNone/>
          </a:pPr>
          <a:r>
            <a:rPr lang="tr-TR" sz="1400" b="1" kern="1200" dirty="0"/>
            <a:t>Çıkış Stratejisi</a:t>
          </a:r>
          <a:endParaRPr lang="en-US" sz="1400" b="1" kern="1200" dirty="0"/>
        </a:p>
      </dsp:txBody>
      <dsp:txXfrm>
        <a:off x="4848272" y="0"/>
        <a:ext cx="1213163" cy="49056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068E5B-8CD1-46D0-8F5A-3DCE65020B80}">
      <dsp:nvSpPr>
        <dsp:cNvPr id="0" name=""/>
        <dsp:cNvSpPr/>
      </dsp:nvSpPr>
      <dsp:spPr>
        <a:xfrm>
          <a:off x="0" y="510"/>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Symbol" panose="05050102010706020507" pitchFamily="18" charset="2"/>
            <a:buNone/>
          </a:pPr>
          <a:r>
            <a:rPr lang="tr-TR" sz="1100" b="1" kern="1200" noProof="0" dirty="0"/>
            <a:t>Yenilenebilir Enerji </a:t>
          </a:r>
          <a:r>
            <a:rPr lang="en-US" sz="1100" b="1" kern="1200" noProof="0" dirty="0"/>
            <a:t>(</a:t>
          </a:r>
          <a:r>
            <a:rPr lang="tr-TR" sz="1100" b="1" kern="1200" noProof="0" dirty="0"/>
            <a:t>Rüzgar</a:t>
          </a:r>
          <a:r>
            <a:rPr lang="en-US" sz="1100" b="1" kern="1200" noProof="0" dirty="0"/>
            <a:t>, </a:t>
          </a:r>
          <a:r>
            <a:rPr lang="tr-TR" sz="1100" b="1" kern="1200" noProof="0" dirty="0"/>
            <a:t>Güneş</a:t>
          </a:r>
          <a:r>
            <a:rPr lang="en-US" sz="1100" b="1" kern="1200" noProof="0" dirty="0"/>
            <a:t>, </a:t>
          </a:r>
          <a:r>
            <a:rPr lang="tr-TR" sz="1100" b="1" kern="1200" noProof="0" dirty="0"/>
            <a:t>Jeotermal</a:t>
          </a:r>
          <a:r>
            <a:rPr lang="en-US" sz="1100" b="1" kern="1200" noProof="0" dirty="0"/>
            <a:t>, B</a:t>
          </a:r>
          <a:r>
            <a:rPr lang="tr-TR" sz="1100" b="1" kern="1200" noProof="0" dirty="0" err="1"/>
            <a:t>iyokütle</a:t>
          </a:r>
          <a:r>
            <a:rPr lang="tr-TR" sz="1100" b="1" kern="1200" noProof="0" dirty="0"/>
            <a:t> ve Diğer</a:t>
          </a:r>
          <a:r>
            <a:rPr lang="en-US" sz="1100" b="1" kern="1200" noProof="0" dirty="0"/>
            <a:t>)</a:t>
          </a:r>
        </a:p>
      </dsp:txBody>
      <dsp:txXfrm>
        <a:off x="21661" y="22171"/>
        <a:ext cx="3686547" cy="400409"/>
      </dsp:txXfrm>
    </dsp:sp>
    <dsp:sp modelId="{143266E4-79FE-4119-ADF2-3296ADB15EA5}">
      <dsp:nvSpPr>
        <dsp:cNvPr id="0" name=""/>
        <dsp:cNvSpPr/>
      </dsp:nvSpPr>
      <dsp:spPr>
        <a:xfrm>
          <a:off x="0" y="458614"/>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Symbol" panose="05050102010706020507" pitchFamily="18" charset="2"/>
            <a:buNone/>
          </a:pPr>
          <a:r>
            <a:rPr lang="tr-TR" sz="1100" b="1" kern="1200" noProof="0"/>
            <a:t>Enerji Verimliliği</a:t>
          </a:r>
          <a:endParaRPr lang="en-US" sz="1100" b="1" kern="1200" noProof="0" dirty="0"/>
        </a:p>
      </dsp:txBody>
      <dsp:txXfrm>
        <a:off x="21661" y="480275"/>
        <a:ext cx="3686547" cy="400409"/>
      </dsp:txXfrm>
    </dsp:sp>
    <dsp:sp modelId="{845A8B49-97E9-43C3-B35D-5CBC5E8256BC}">
      <dsp:nvSpPr>
        <dsp:cNvPr id="0" name=""/>
        <dsp:cNvSpPr/>
      </dsp:nvSpPr>
      <dsp:spPr>
        <a:xfrm>
          <a:off x="0" y="916717"/>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Symbol" panose="05050102010706020507" pitchFamily="18" charset="2"/>
            <a:buNone/>
          </a:pPr>
          <a:r>
            <a:rPr lang="tr-TR" sz="1100" b="1" kern="1200" noProof="0" dirty="0"/>
            <a:t>İşletme Kredileri (Küçük, Büyük, Orta İşletmeler)</a:t>
          </a:r>
          <a:endParaRPr lang="en-US" sz="1100" b="1" kern="1200" noProof="0" dirty="0"/>
        </a:p>
      </dsp:txBody>
      <dsp:txXfrm>
        <a:off x="21661" y="938378"/>
        <a:ext cx="3686547" cy="400409"/>
      </dsp:txXfrm>
    </dsp:sp>
    <dsp:sp modelId="{1EE66B32-91D3-40B2-A793-F6277672D52A}">
      <dsp:nvSpPr>
        <dsp:cNvPr id="0" name=""/>
        <dsp:cNvSpPr/>
      </dsp:nvSpPr>
      <dsp:spPr>
        <a:xfrm>
          <a:off x="0" y="1374821"/>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Symbol" panose="05050102010706020507" pitchFamily="18" charset="2"/>
            <a:buNone/>
          </a:pPr>
          <a:r>
            <a:rPr lang="tr-TR" sz="1100" b="1" kern="1200" noProof="0" dirty="0"/>
            <a:t>İstihdam Yaratma</a:t>
          </a:r>
          <a:endParaRPr lang="en-US" sz="1100" b="1" kern="1200" noProof="0" dirty="0"/>
        </a:p>
      </dsp:txBody>
      <dsp:txXfrm>
        <a:off x="21661" y="1396482"/>
        <a:ext cx="3686547" cy="400409"/>
      </dsp:txXfrm>
    </dsp:sp>
    <dsp:sp modelId="{C2B89BE5-933A-475E-8683-7FB94DECAD31}">
      <dsp:nvSpPr>
        <dsp:cNvPr id="0" name=""/>
        <dsp:cNvSpPr/>
      </dsp:nvSpPr>
      <dsp:spPr>
        <a:xfrm>
          <a:off x="0" y="1832924"/>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Font typeface="Symbol" panose="05050102010706020507" pitchFamily="18" charset="2"/>
            <a:buNone/>
          </a:pPr>
          <a:r>
            <a:rPr lang="tr-TR" sz="1100" b="1" kern="1200" noProof="0"/>
            <a:t>İmalat Sanayii</a:t>
          </a:r>
          <a:endParaRPr lang="en-US" sz="1100" b="1" kern="1200" noProof="0" dirty="0"/>
        </a:p>
      </dsp:txBody>
      <dsp:txXfrm>
        <a:off x="21661" y="1854585"/>
        <a:ext cx="3686547" cy="400409"/>
      </dsp:txXfrm>
    </dsp:sp>
    <dsp:sp modelId="{92AA0AEB-9F6D-43CF-A8CB-58F06F01F967}">
      <dsp:nvSpPr>
        <dsp:cNvPr id="0" name=""/>
        <dsp:cNvSpPr/>
      </dsp:nvSpPr>
      <dsp:spPr>
        <a:xfrm>
          <a:off x="0" y="2291028"/>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100000"/>
            </a:lnSpc>
            <a:spcBef>
              <a:spcPct val="0"/>
            </a:spcBef>
            <a:spcAft>
              <a:spcPts val="0"/>
            </a:spcAft>
            <a:buFont typeface="Symbol" panose="05050102010706020507" pitchFamily="18" charset="2"/>
            <a:buNone/>
          </a:pPr>
          <a:r>
            <a:rPr lang="tr-TR" sz="1100" b="1" kern="1200" noProof="0"/>
            <a:t>Sağlık ve Eğitim</a:t>
          </a:r>
          <a:endParaRPr lang="en-US" sz="1100" b="1" kern="1200" noProof="0" dirty="0"/>
        </a:p>
      </dsp:txBody>
      <dsp:txXfrm>
        <a:off x="21661" y="2312689"/>
        <a:ext cx="3686547" cy="400409"/>
      </dsp:txXfrm>
    </dsp:sp>
    <dsp:sp modelId="{B9AA0AF8-D3D9-410E-9090-8FC54EA0C864}">
      <dsp:nvSpPr>
        <dsp:cNvPr id="0" name=""/>
        <dsp:cNvSpPr/>
      </dsp:nvSpPr>
      <dsp:spPr>
        <a:xfrm>
          <a:off x="0" y="2749131"/>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ts val="0"/>
            </a:spcAft>
            <a:buFont typeface="Symbol" panose="05050102010706020507" pitchFamily="18" charset="2"/>
            <a:buNone/>
          </a:pPr>
          <a:r>
            <a:rPr lang="en-US" sz="1100" b="1" kern="1200" noProof="0" dirty="0"/>
            <a:t>APEX</a:t>
          </a:r>
        </a:p>
      </dsp:txBody>
      <dsp:txXfrm>
        <a:off x="21661" y="2770792"/>
        <a:ext cx="3686547" cy="400409"/>
      </dsp:txXfrm>
    </dsp:sp>
    <dsp:sp modelId="{F50CD66D-36B8-4298-B7EF-63FD7E8BE099}">
      <dsp:nvSpPr>
        <dsp:cNvPr id="0" name=""/>
        <dsp:cNvSpPr/>
      </dsp:nvSpPr>
      <dsp:spPr>
        <a:xfrm>
          <a:off x="0" y="3207235"/>
          <a:ext cx="3729869" cy="443731"/>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ts val="0"/>
            </a:spcAft>
            <a:buFont typeface="Symbol" panose="05050102010706020507" pitchFamily="18" charset="2"/>
            <a:buNone/>
          </a:pPr>
          <a:r>
            <a:rPr lang="tr-TR" sz="1100" b="1" kern="1200" noProof="0" dirty="0"/>
            <a:t>Çevre Koruma Yatırımları</a:t>
          </a:r>
          <a:endParaRPr lang="en-US" sz="1100" b="1" kern="1200" noProof="0" dirty="0"/>
        </a:p>
      </dsp:txBody>
      <dsp:txXfrm>
        <a:off x="21661" y="3228896"/>
        <a:ext cx="3686547" cy="40040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F6612E-FC46-44DD-A23E-6F891F651FB2}">
      <dsp:nvSpPr>
        <dsp:cNvPr id="0" name=""/>
        <dsp:cNvSpPr/>
      </dsp:nvSpPr>
      <dsp:spPr>
        <a:xfrm>
          <a:off x="0" y="137583"/>
          <a:ext cx="2063750" cy="1238250"/>
        </a:xfrm>
        <a:prstGeom prst="rect">
          <a:avLst/>
        </a:prstGeom>
        <a:gradFill rotWithShape="0">
          <a:gsLst>
            <a:gs pos="0">
              <a:schemeClr val="accent6">
                <a:alpha val="90000"/>
                <a:hueOff val="0"/>
                <a:satOff val="0"/>
                <a:lumOff val="0"/>
                <a:alphaOff val="0"/>
                <a:satMod val="103000"/>
                <a:lumMod val="102000"/>
                <a:tint val="94000"/>
              </a:schemeClr>
            </a:gs>
            <a:gs pos="50000">
              <a:schemeClr val="accent6">
                <a:alpha val="90000"/>
                <a:hueOff val="0"/>
                <a:satOff val="0"/>
                <a:lumOff val="0"/>
                <a:alphaOff val="0"/>
                <a:satMod val="110000"/>
                <a:lumMod val="100000"/>
                <a:shade val="100000"/>
              </a:schemeClr>
            </a:gs>
            <a:gs pos="100000">
              <a:schemeClr val="accent6">
                <a:alpha val="9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Sürdürülebilirlik Ekibi Oluşturmak</a:t>
          </a:r>
        </a:p>
      </dsp:txBody>
      <dsp:txXfrm>
        <a:off x="0" y="137583"/>
        <a:ext cx="2063750" cy="1238250"/>
      </dsp:txXfrm>
    </dsp:sp>
    <dsp:sp modelId="{E743ECB1-69EE-47D5-9CC1-E24B7ED4349F}">
      <dsp:nvSpPr>
        <dsp:cNvPr id="0" name=""/>
        <dsp:cNvSpPr/>
      </dsp:nvSpPr>
      <dsp:spPr>
        <a:xfrm>
          <a:off x="2270125" y="137583"/>
          <a:ext cx="2063750" cy="1238250"/>
        </a:xfrm>
        <a:prstGeom prst="rect">
          <a:avLst/>
        </a:prstGeom>
        <a:gradFill rotWithShape="0">
          <a:gsLst>
            <a:gs pos="0">
              <a:schemeClr val="accent6">
                <a:alpha val="90000"/>
                <a:hueOff val="0"/>
                <a:satOff val="0"/>
                <a:lumOff val="0"/>
                <a:alphaOff val="-5714"/>
                <a:satMod val="103000"/>
                <a:lumMod val="102000"/>
                <a:tint val="94000"/>
              </a:schemeClr>
            </a:gs>
            <a:gs pos="50000">
              <a:schemeClr val="accent6">
                <a:alpha val="90000"/>
                <a:hueOff val="0"/>
                <a:satOff val="0"/>
                <a:lumOff val="0"/>
                <a:alphaOff val="-5714"/>
                <a:satMod val="110000"/>
                <a:lumMod val="100000"/>
                <a:shade val="100000"/>
              </a:schemeClr>
            </a:gs>
            <a:gs pos="100000">
              <a:schemeClr val="accent6">
                <a:alpha val="90000"/>
                <a:hueOff val="0"/>
                <a:satOff val="0"/>
                <a:lumOff val="0"/>
                <a:alphaOff val="-5714"/>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Sürdürülebilirlik Stratejisini Belirlemek</a:t>
          </a:r>
        </a:p>
      </dsp:txBody>
      <dsp:txXfrm>
        <a:off x="2270125" y="137583"/>
        <a:ext cx="2063750" cy="1238250"/>
      </dsp:txXfrm>
    </dsp:sp>
    <dsp:sp modelId="{671EC314-2FE3-4679-ADAA-787418D916E9}">
      <dsp:nvSpPr>
        <dsp:cNvPr id="0" name=""/>
        <dsp:cNvSpPr/>
      </dsp:nvSpPr>
      <dsp:spPr>
        <a:xfrm>
          <a:off x="4540250" y="137583"/>
          <a:ext cx="2063750" cy="1238250"/>
        </a:xfrm>
        <a:prstGeom prst="rect">
          <a:avLst/>
        </a:prstGeom>
        <a:gradFill rotWithShape="0">
          <a:gsLst>
            <a:gs pos="0">
              <a:schemeClr val="accent6">
                <a:alpha val="90000"/>
                <a:hueOff val="0"/>
                <a:satOff val="0"/>
                <a:lumOff val="0"/>
                <a:alphaOff val="-11429"/>
                <a:satMod val="103000"/>
                <a:lumMod val="102000"/>
                <a:tint val="94000"/>
              </a:schemeClr>
            </a:gs>
            <a:gs pos="50000">
              <a:schemeClr val="accent6">
                <a:alpha val="90000"/>
                <a:hueOff val="0"/>
                <a:satOff val="0"/>
                <a:lumOff val="0"/>
                <a:alphaOff val="-11429"/>
                <a:satMod val="110000"/>
                <a:lumMod val="100000"/>
                <a:shade val="100000"/>
              </a:schemeClr>
            </a:gs>
            <a:gs pos="100000">
              <a:schemeClr val="accent6">
                <a:alpha val="90000"/>
                <a:hueOff val="0"/>
                <a:satOff val="0"/>
                <a:lumOff val="0"/>
                <a:alphaOff val="-11429"/>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Yönetim Kurulu seviyesinde Stratejileri Benimsemek</a:t>
          </a:r>
        </a:p>
      </dsp:txBody>
      <dsp:txXfrm>
        <a:off x="4540250" y="137583"/>
        <a:ext cx="2063750" cy="1238250"/>
      </dsp:txXfrm>
    </dsp:sp>
    <dsp:sp modelId="{ACA4ADF1-F420-4F66-A632-49ECDEDAF896}">
      <dsp:nvSpPr>
        <dsp:cNvPr id="0" name=""/>
        <dsp:cNvSpPr/>
      </dsp:nvSpPr>
      <dsp:spPr>
        <a:xfrm>
          <a:off x="0" y="1582208"/>
          <a:ext cx="2063750" cy="1238250"/>
        </a:xfrm>
        <a:prstGeom prst="rect">
          <a:avLst/>
        </a:prstGeom>
        <a:gradFill rotWithShape="0">
          <a:gsLst>
            <a:gs pos="0">
              <a:schemeClr val="accent6">
                <a:alpha val="90000"/>
                <a:hueOff val="0"/>
                <a:satOff val="0"/>
                <a:lumOff val="0"/>
                <a:alphaOff val="-17143"/>
                <a:satMod val="103000"/>
                <a:lumMod val="102000"/>
                <a:tint val="94000"/>
              </a:schemeClr>
            </a:gs>
            <a:gs pos="50000">
              <a:schemeClr val="accent6">
                <a:alpha val="90000"/>
                <a:hueOff val="0"/>
                <a:satOff val="0"/>
                <a:lumOff val="0"/>
                <a:alphaOff val="-17143"/>
                <a:satMod val="110000"/>
                <a:lumMod val="100000"/>
                <a:shade val="100000"/>
              </a:schemeClr>
            </a:gs>
            <a:gs pos="100000">
              <a:schemeClr val="accent6">
                <a:alpha val="90000"/>
                <a:hueOff val="0"/>
                <a:satOff val="0"/>
                <a:lumOff val="0"/>
                <a:alphaOff val="-17143"/>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Entegre Rapor Yayımlamak</a:t>
          </a:r>
        </a:p>
      </dsp:txBody>
      <dsp:txXfrm>
        <a:off x="0" y="1582208"/>
        <a:ext cx="2063750" cy="1238250"/>
      </dsp:txXfrm>
    </dsp:sp>
    <dsp:sp modelId="{54747BD8-825F-4514-96C1-8CFE3757798F}">
      <dsp:nvSpPr>
        <dsp:cNvPr id="0" name=""/>
        <dsp:cNvSpPr/>
      </dsp:nvSpPr>
      <dsp:spPr>
        <a:xfrm>
          <a:off x="2270125" y="1582208"/>
          <a:ext cx="2063750" cy="1238250"/>
        </a:xfrm>
        <a:prstGeom prst="rect">
          <a:avLst/>
        </a:prstGeom>
        <a:gradFill rotWithShape="0">
          <a:gsLst>
            <a:gs pos="0">
              <a:schemeClr val="accent6">
                <a:alpha val="90000"/>
                <a:hueOff val="0"/>
                <a:satOff val="0"/>
                <a:lumOff val="0"/>
                <a:alphaOff val="-22857"/>
                <a:satMod val="103000"/>
                <a:lumMod val="102000"/>
                <a:tint val="94000"/>
              </a:schemeClr>
            </a:gs>
            <a:gs pos="50000">
              <a:schemeClr val="accent6">
                <a:alpha val="90000"/>
                <a:hueOff val="0"/>
                <a:satOff val="0"/>
                <a:lumOff val="0"/>
                <a:alphaOff val="-22857"/>
                <a:satMod val="110000"/>
                <a:lumMod val="100000"/>
                <a:shade val="100000"/>
              </a:schemeClr>
            </a:gs>
            <a:gs pos="100000">
              <a:schemeClr val="accent6">
                <a:alpha val="90000"/>
                <a:hueOff val="0"/>
                <a:satOff val="0"/>
                <a:lumOff val="0"/>
                <a:alphaOff val="-22857"/>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EKÖK Direktifi ve Mevcut En iyi Teknikler Çerçevesinde Yatırımların Fizibilitelerini Hazırlamak</a:t>
          </a:r>
        </a:p>
      </dsp:txBody>
      <dsp:txXfrm>
        <a:off x="2270125" y="1582208"/>
        <a:ext cx="2063750" cy="1238250"/>
      </dsp:txXfrm>
    </dsp:sp>
    <dsp:sp modelId="{748081D4-9392-4850-870A-9D83BEFF4890}">
      <dsp:nvSpPr>
        <dsp:cNvPr id="0" name=""/>
        <dsp:cNvSpPr/>
      </dsp:nvSpPr>
      <dsp:spPr>
        <a:xfrm>
          <a:off x="4540250" y="1582208"/>
          <a:ext cx="2063750" cy="1238250"/>
        </a:xfrm>
        <a:prstGeom prst="rect">
          <a:avLst/>
        </a:prstGeom>
        <a:gradFill rotWithShape="0">
          <a:gsLst>
            <a:gs pos="0">
              <a:schemeClr val="accent6">
                <a:alpha val="90000"/>
                <a:hueOff val="0"/>
                <a:satOff val="0"/>
                <a:lumOff val="0"/>
                <a:alphaOff val="-28571"/>
                <a:satMod val="103000"/>
                <a:lumMod val="102000"/>
                <a:tint val="94000"/>
              </a:schemeClr>
            </a:gs>
            <a:gs pos="50000">
              <a:schemeClr val="accent6">
                <a:alpha val="90000"/>
                <a:hueOff val="0"/>
                <a:satOff val="0"/>
                <a:lumOff val="0"/>
                <a:alphaOff val="-28571"/>
                <a:satMod val="110000"/>
                <a:lumMod val="100000"/>
                <a:shade val="100000"/>
              </a:schemeClr>
            </a:gs>
            <a:gs pos="100000">
              <a:schemeClr val="accent6">
                <a:alpha val="90000"/>
                <a:hueOff val="0"/>
                <a:satOff val="0"/>
                <a:lumOff val="0"/>
                <a:alphaOff val="-28571"/>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AB, TÜBİTAK-KOSGEB ve ilgili diğer kuruluşların Teşviklerini Takip Etmek</a:t>
          </a:r>
        </a:p>
      </dsp:txBody>
      <dsp:txXfrm>
        <a:off x="4540250" y="1582208"/>
        <a:ext cx="2063750" cy="1238250"/>
      </dsp:txXfrm>
    </dsp:sp>
    <dsp:sp modelId="{280F2CED-ECD5-4E53-AABC-FE527DCDCA24}">
      <dsp:nvSpPr>
        <dsp:cNvPr id="0" name=""/>
        <dsp:cNvSpPr/>
      </dsp:nvSpPr>
      <dsp:spPr>
        <a:xfrm>
          <a:off x="1135062" y="3026833"/>
          <a:ext cx="2063750" cy="1238250"/>
        </a:xfrm>
        <a:prstGeom prst="rect">
          <a:avLst/>
        </a:prstGeom>
        <a:gradFill rotWithShape="0">
          <a:gsLst>
            <a:gs pos="0">
              <a:schemeClr val="accent6">
                <a:alpha val="90000"/>
                <a:hueOff val="0"/>
                <a:satOff val="0"/>
                <a:lumOff val="0"/>
                <a:alphaOff val="-34286"/>
                <a:satMod val="103000"/>
                <a:lumMod val="102000"/>
                <a:tint val="94000"/>
              </a:schemeClr>
            </a:gs>
            <a:gs pos="50000">
              <a:schemeClr val="accent6">
                <a:alpha val="90000"/>
                <a:hueOff val="0"/>
                <a:satOff val="0"/>
                <a:lumOff val="0"/>
                <a:alphaOff val="-34286"/>
                <a:satMod val="110000"/>
                <a:lumMod val="100000"/>
                <a:shade val="100000"/>
              </a:schemeClr>
            </a:gs>
            <a:gs pos="100000">
              <a:schemeClr val="accent6">
                <a:alpha val="90000"/>
                <a:hueOff val="0"/>
                <a:satOff val="0"/>
                <a:lumOff val="0"/>
                <a:alphaOff val="-34286"/>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Bankalar/Finans Kuruluşlarına Başvuru Yapmak</a:t>
          </a:r>
        </a:p>
      </dsp:txBody>
      <dsp:txXfrm>
        <a:off x="1135062" y="3026833"/>
        <a:ext cx="2063750" cy="1238250"/>
      </dsp:txXfrm>
    </dsp:sp>
    <dsp:sp modelId="{312D023F-B1F9-4946-BA10-D498A7EB19BA}">
      <dsp:nvSpPr>
        <dsp:cNvPr id="0" name=""/>
        <dsp:cNvSpPr/>
      </dsp:nvSpPr>
      <dsp:spPr>
        <a:xfrm>
          <a:off x="3405187" y="3026833"/>
          <a:ext cx="2063750" cy="1238250"/>
        </a:xfrm>
        <a:prstGeom prst="rect">
          <a:avLst/>
        </a:prstGeom>
        <a:gradFill rotWithShape="0">
          <a:gsLst>
            <a:gs pos="0">
              <a:schemeClr val="accent6">
                <a:alpha val="90000"/>
                <a:hueOff val="0"/>
                <a:satOff val="0"/>
                <a:lumOff val="0"/>
                <a:alphaOff val="-40000"/>
                <a:satMod val="103000"/>
                <a:lumMod val="102000"/>
                <a:tint val="94000"/>
              </a:schemeClr>
            </a:gs>
            <a:gs pos="50000">
              <a:schemeClr val="accent6">
                <a:alpha val="90000"/>
                <a:hueOff val="0"/>
                <a:satOff val="0"/>
                <a:lumOff val="0"/>
                <a:alphaOff val="-40000"/>
                <a:satMod val="110000"/>
                <a:lumMod val="100000"/>
                <a:shade val="100000"/>
              </a:schemeClr>
            </a:gs>
            <a:gs pos="100000">
              <a:schemeClr val="accent6">
                <a:alpha val="90000"/>
                <a:hueOff val="0"/>
                <a:satOff val="0"/>
                <a:lumOff val="0"/>
                <a:alphaOff val="-4000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tr-TR" sz="1400" b="1" kern="1200" dirty="0"/>
            <a:t>Sermaye Piyasası Ürünleriyle Finansmana Erişim için Yeşil Tahvil/Yeşil Sukuk İhraç etmek</a:t>
          </a:r>
        </a:p>
      </dsp:txBody>
      <dsp:txXfrm>
        <a:off x="3405187" y="3026833"/>
        <a:ext cx="2063750" cy="123825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068E5B-8CD1-46D0-8F5A-3DCE65020B80}">
      <dsp:nvSpPr>
        <dsp:cNvPr id="0" name=""/>
        <dsp:cNvSpPr/>
      </dsp:nvSpPr>
      <dsp:spPr>
        <a:xfrm>
          <a:off x="0" y="642"/>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252000" lvl="0" indent="0" algn="just" defTabSz="711200">
            <a:lnSpc>
              <a:spcPct val="90000"/>
            </a:lnSpc>
            <a:spcBef>
              <a:spcPct val="0"/>
            </a:spcBef>
            <a:spcAft>
              <a:spcPct val="35000"/>
            </a:spcAft>
            <a:buFont typeface="Symbol" panose="05050102010706020507" pitchFamily="18" charset="2"/>
            <a:buNone/>
          </a:pPr>
          <a:r>
            <a:rPr lang="tr-TR" sz="1600" b="1" i="0" kern="1200" dirty="0">
              <a:effectLst/>
              <a:latin typeface="Söhne"/>
            </a:rPr>
            <a:t>Ticari Bankalar:</a:t>
          </a:r>
          <a:r>
            <a:rPr lang="tr-TR" sz="1600" b="0" i="0" kern="1200" dirty="0">
              <a:effectLst/>
              <a:latin typeface="Söhne"/>
            </a:rPr>
            <a:t> </a:t>
          </a:r>
          <a:r>
            <a:rPr lang="tr-TR" sz="1400" b="0" i="0" kern="1200" dirty="0">
              <a:effectLst/>
              <a:latin typeface="Söhne"/>
            </a:rPr>
            <a:t>Genellikle bireylere ve şirketlere kredi, ticari krediler, işletme sermayesi finansmanı, teminatlı ve teminatsız krediler gibi çeşitli finansal hizmetler sağlarlar.</a:t>
          </a:r>
          <a:endParaRPr lang="en-US" sz="1400" b="1" kern="1200" noProof="0" dirty="0"/>
        </a:p>
      </dsp:txBody>
      <dsp:txXfrm>
        <a:off x="42594" y="43236"/>
        <a:ext cx="8971591" cy="787362"/>
      </dsp:txXfrm>
    </dsp:sp>
    <dsp:sp modelId="{143266E4-79FE-4119-ADF2-3296ADB15EA5}">
      <dsp:nvSpPr>
        <dsp:cNvPr id="0" name=""/>
        <dsp:cNvSpPr/>
      </dsp:nvSpPr>
      <dsp:spPr>
        <a:xfrm>
          <a:off x="0" y="885188"/>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252000" lvl="0" indent="0" algn="just" defTabSz="711200">
            <a:lnSpc>
              <a:spcPct val="90000"/>
            </a:lnSpc>
            <a:spcBef>
              <a:spcPct val="0"/>
            </a:spcBef>
            <a:spcAft>
              <a:spcPct val="35000"/>
            </a:spcAft>
            <a:buFont typeface="Symbol" panose="05050102010706020507" pitchFamily="18" charset="2"/>
            <a:buNone/>
          </a:pPr>
          <a:r>
            <a:rPr lang="tr-TR" sz="1600" b="1" i="0" kern="1200" dirty="0">
              <a:effectLst/>
              <a:latin typeface="Söhne"/>
            </a:rPr>
            <a:t>Kalkınma Bankaları:</a:t>
          </a:r>
          <a:r>
            <a:rPr lang="tr-TR" sz="1600" b="0" i="0" kern="1200" dirty="0">
              <a:effectLst/>
              <a:latin typeface="Söhne"/>
            </a:rPr>
            <a:t> </a:t>
          </a:r>
          <a:r>
            <a:rPr lang="tr-TR" sz="1400" b="0" i="0" kern="1200" dirty="0">
              <a:effectLst/>
              <a:latin typeface="Söhne"/>
            </a:rPr>
            <a:t>Özellikle ekonomik kalkınma, altyapı projeleri, küçük ve orta ölçekli işletmelerin desteklenmesi gibi alanlarda uzmanlaşmış bankalardır. Bu bankalar, genellikle uzun vadeli ve düşük faizli krediler veya finansal destek sağlarlar.</a:t>
          </a:r>
          <a:endParaRPr lang="en-US" sz="1400" b="1" kern="1200" noProof="0" dirty="0"/>
        </a:p>
      </dsp:txBody>
      <dsp:txXfrm>
        <a:off x="42594" y="927782"/>
        <a:ext cx="8971591" cy="787362"/>
      </dsp:txXfrm>
    </dsp:sp>
    <dsp:sp modelId="{845A8B49-97E9-43C3-B35D-5CBC5E8256BC}">
      <dsp:nvSpPr>
        <dsp:cNvPr id="0" name=""/>
        <dsp:cNvSpPr/>
      </dsp:nvSpPr>
      <dsp:spPr>
        <a:xfrm>
          <a:off x="0" y="1770326"/>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252000" lvl="0" indent="0" algn="just" defTabSz="711200">
            <a:lnSpc>
              <a:spcPct val="90000"/>
            </a:lnSpc>
            <a:spcBef>
              <a:spcPct val="0"/>
            </a:spcBef>
            <a:spcAft>
              <a:spcPct val="35000"/>
            </a:spcAft>
            <a:buFont typeface="Symbol" panose="05050102010706020507" pitchFamily="18" charset="2"/>
            <a:buNone/>
          </a:pPr>
          <a:r>
            <a:rPr lang="tr-TR" sz="1600" b="1" i="0" kern="1200" dirty="0">
              <a:effectLst/>
              <a:latin typeface="Söhne"/>
            </a:rPr>
            <a:t>Finans Kuruluşları:</a:t>
          </a:r>
          <a:r>
            <a:rPr lang="tr-TR" sz="1600" b="0" i="0" kern="1200" dirty="0">
              <a:effectLst/>
              <a:latin typeface="Söhne"/>
            </a:rPr>
            <a:t> </a:t>
          </a:r>
          <a:r>
            <a:rPr lang="tr-TR" sz="1400" b="0" i="0" kern="1200" dirty="0">
              <a:effectLst/>
              <a:latin typeface="Söhne"/>
            </a:rPr>
            <a:t>Leasing şirketleri, </a:t>
          </a:r>
          <a:r>
            <a:rPr lang="tr-TR" sz="1400" b="0" i="0" kern="1200" dirty="0" err="1">
              <a:effectLst/>
              <a:latin typeface="Söhne"/>
            </a:rPr>
            <a:t>faktoring</a:t>
          </a:r>
          <a:r>
            <a:rPr lang="tr-TR" sz="1400" b="0" i="0" kern="1200" dirty="0">
              <a:effectLst/>
              <a:latin typeface="Söhne"/>
            </a:rPr>
            <a:t> şirketleri, varlık yönetim şirketleri gibi özel finans kurumları, farklı finansal ürün ve hizmetler aracılığıyla finansman sağlarlar. Örneğin, leasing şirketleri ekipman ve taşıtların kiralanması yoluyla finansman imkanı sunar.</a:t>
          </a:r>
          <a:endParaRPr lang="en-US" sz="1400" b="1" kern="1200" noProof="0" dirty="0"/>
        </a:p>
      </dsp:txBody>
      <dsp:txXfrm>
        <a:off x="42594" y="1812920"/>
        <a:ext cx="8971591" cy="787362"/>
      </dsp:txXfrm>
    </dsp:sp>
    <dsp:sp modelId="{1EE66B32-91D3-40B2-A793-F6277672D52A}">
      <dsp:nvSpPr>
        <dsp:cNvPr id="0" name=""/>
        <dsp:cNvSpPr/>
      </dsp:nvSpPr>
      <dsp:spPr>
        <a:xfrm>
          <a:off x="0" y="2654280"/>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252000" lvl="0" indent="0" algn="just" defTabSz="711200">
            <a:lnSpc>
              <a:spcPct val="90000"/>
            </a:lnSpc>
            <a:spcBef>
              <a:spcPct val="0"/>
            </a:spcBef>
            <a:spcAft>
              <a:spcPct val="35000"/>
            </a:spcAft>
            <a:buFont typeface="Symbol" panose="05050102010706020507" pitchFamily="18" charset="2"/>
            <a:buNone/>
          </a:pPr>
          <a:r>
            <a:rPr lang="tr-TR" sz="1600" b="1" i="0" kern="1200" dirty="0">
              <a:effectLst/>
              <a:latin typeface="Söhne"/>
            </a:rPr>
            <a:t>Teşvik/Hibeler:</a:t>
          </a:r>
          <a:r>
            <a:rPr lang="tr-TR" sz="1600" b="0" i="0" kern="1200" dirty="0">
              <a:effectLst/>
              <a:latin typeface="Söhne"/>
            </a:rPr>
            <a:t> </a:t>
          </a:r>
          <a:r>
            <a:rPr lang="tr-TR" sz="1400" b="0" i="0" kern="1200" dirty="0">
              <a:effectLst/>
              <a:latin typeface="Söhne"/>
            </a:rPr>
            <a:t>Devletler veya uluslararası kuruluşlar tarafından sağlanan teşvikler, hibe programları veya düşük faizli krediler gibi destekler aracılığıyla finansmana erişim imkanı sunabilirler. Bu teşvikler genellikle belirli sektörlerde veya belirli projelerde kullanım için özel şartlar içerebilir.</a:t>
          </a:r>
          <a:endParaRPr lang="en-US" sz="1400" b="1" kern="1200" noProof="0" dirty="0"/>
        </a:p>
      </dsp:txBody>
      <dsp:txXfrm>
        <a:off x="42594" y="2696874"/>
        <a:ext cx="8971591" cy="787362"/>
      </dsp:txXfrm>
    </dsp:sp>
    <dsp:sp modelId="{C2B89BE5-933A-475E-8683-7FB94DECAD31}">
      <dsp:nvSpPr>
        <dsp:cNvPr id="0" name=""/>
        <dsp:cNvSpPr/>
      </dsp:nvSpPr>
      <dsp:spPr>
        <a:xfrm>
          <a:off x="0" y="3538826"/>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marL="252000" lvl="0" indent="0" algn="just" defTabSz="711200">
            <a:lnSpc>
              <a:spcPct val="90000"/>
            </a:lnSpc>
            <a:spcBef>
              <a:spcPct val="0"/>
            </a:spcBef>
            <a:spcAft>
              <a:spcPct val="35000"/>
            </a:spcAft>
            <a:buFont typeface="Symbol" panose="05050102010706020507" pitchFamily="18" charset="2"/>
            <a:buNone/>
          </a:pPr>
          <a:r>
            <a:rPr lang="tr-TR" sz="1600" b="1" i="0" kern="1200" dirty="0">
              <a:effectLst/>
              <a:latin typeface="Söhne"/>
            </a:rPr>
            <a:t>Uluslararası Finans Kuruluşları:</a:t>
          </a:r>
          <a:r>
            <a:rPr lang="tr-TR" sz="1600" b="0" i="0" kern="1200" dirty="0">
              <a:effectLst/>
              <a:latin typeface="Söhne"/>
            </a:rPr>
            <a:t> </a:t>
          </a:r>
          <a:r>
            <a:rPr lang="tr-TR" sz="1400" b="0" i="0" kern="1200" dirty="0">
              <a:effectLst/>
              <a:latin typeface="Söhne"/>
            </a:rPr>
            <a:t>Dünya Bankası, Japon Uluslararası İş Birliği Bankası, Alman Kalkınma Bankası, Avrupa Yatırım Bankası, Fransız Kalkınma Ajansı, Asya Altyapı ve Yatırım Bankası gibi uluslararası kuruluşlar, gelişmekte olan ülkelere ve projelere finansal destek sağlamak amacıyla çeşitli krediler, hibeler ve teknik yardım programları yoluyla kaynak sağlarlar.</a:t>
          </a:r>
          <a:endParaRPr lang="en-US" sz="1400" b="1" kern="1200" noProof="0" dirty="0"/>
        </a:p>
      </dsp:txBody>
      <dsp:txXfrm>
        <a:off x="42594" y="3581420"/>
        <a:ext cx="8971591" cy="787362"/>
      </dsp:txXfrm>
    </dsp:sp>
    <dsp:sp modelId="{4E8223A8-8B28-4E9C-935E-113FF76A21C8}">
      <dsp:nvSpPr>
        <dsp:cNvPr id="0" name=""/>
        <dsp:cNvSpPr/>
      </dsp:nvSpPr>
      <dsp:spPr>
        <a:xfrm>
          <a:off x="0" y="4423372"/>
          <a:ext cx="9056779" cy="872550"/>
        </a:xfrm>
        <a:prstGeom prst="roundRect">
          <a:avLst/>
        </a:prstGeom>
        <a:solidFill>
          <a:schemeClr val="lt1">
            <a:hueOff val="0"/>
            <a:satOff val="0"/>
            <a:lumOff val="0"/>
            <a:alphaOff val="0"/>
          </a:schemeClr>
        </a:solidFill>
        <a:ln w="19050" cap="flat" cmpd="sng" algn="ctr">
          <a:solidFill>
            <a:schemeClr val="accent6">
              <a:lumMod val="60000"/>
              <a:lumOff val="4000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53340" tIns="53340" rIns="53340" bIns="53340" numCol="1" spcCol="1270" anchor="ctr" anchorCtr="0">
          <a:noAutofit/>
        </a:bodyPr>
        <a:lstStyle/>
        <a:p>
          <a:pPr marL="252000" lvl="0" indent="0" algn="just" defTabSz="622300">
            <a:lnSpc>
              <a:spcPct val="90000"/>
            </a:lnSpc>
            <a:spcBef>
              <a:spcPct val="0"/>
            </a:spcBef>
            <a:spcAft>
              <a:spcPct val="35000"/>
            </a:spcAft>
            <a:buNone/>
          </a:pPr>
          <a:r>
            <a:rPr lang="tr-TR" sz="1400" b="1" kern="1200" dirty="0"/>
            <a:t>Yeşil Tahvil/Yeşil Sukuk İhraç etmek</a:t>
          </a:r>
          <a:r>
            <a:rPr lang="tr-TR" sz="1400" b="1" i="0" kern="1200" dirty="0">
              <a:effectLst/>
              <a:latin typeface="Söhne"/>
            </a:rPr>
            <a:t>: </a:t>
          </a:r>
          <a:r>
            <a:rPr lang="tr-TR" sz="1400" b="0" i="0" kern="1200" dirty="0">
              <a:solidFill>
                <a:srgbClr val="44546A">
                  <a:hueOff val="0"/>
                  <a:satOff val="0"/>
                  <a:lumOff val="0"/>
                  <a:alphaOff val="0"/>
                </a:srgbClr>
              </a:solidFill>
              <a:effectLst/>
              <a:latin typeface="Söhne"/>
              <a:ea typeface="+mn-ea"/>
              <a:cs typeface="+mn-cs"/>
            </a:rPr>
            <a:t>Yeşil tahvil ihraçları, çevresel ve sosyal faydalarının yanında, yatırımcı tabanının çeşitlendirilmesi ve uluslararası anlaşmaların olası etkilerine karşı şirketlere destek sunması ile de öne çıkmaktadır.</a:t>
          </a:r>
          <a:endParaRPr lang="en-US" sz="1400" b="0" i="0" kern="1200" noProof="0" dirty="0">
            <a:solidFill>
              <a:srgbClr val="44546A">
                <a:hueOff val="0"/>
                <a:satOff val="0"/>
                <a:lumOff val="0"/>
                <a:alphaOff val="0"/>
              </a:srgbClr>
            </a:solidFill>
            <a:effectLst/>
            <a:latin typeface="Söhne"/>
            <a:ea typeface="+mn-ea"/>
            <a:cs typeface="+mn-cs"/>
          </a:endParaRPr>
        </a:p>
      </dsp:txBody>
      <dsp:txXfrm>
        <a:off x="42594" y="4465966"/>
        <a:ext cx="8971591" cy="78736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47AAFA87-65D6-4D06-93DB-FCE8B69E318E}" type="datetimeFigureOut">
              <a:rPr lang="tr-TR" smtClean="0"/>
              <a:t>7.12.2023</a:t>
            </a:fld>
            <a:endParaRPr lang="tr-TR"/>
          </a:p>
        </p:txBody>
      </p:sp>
      <p:sp>
        <p:nvSpPr>
          <p:cNvPr id="4" name="Footer Placeholder 3"/>
          <p:cNvSpPr>
            <a:spLocks noGrp="1"/>
          </p:cNvSpPr>
          <p:nvPr>
            <p:ph type="ftr" sz="quarter" idx="2"/>
          </p:nvPr>
        </p:nvSpPr>
        <p:spPr>
          <a:xfrm>
            <a:off x="0" y="9409113"/>
            <a:ext cx="2944813" cy="496887"/>
          </a:xfrm>
          <a:prstGeom prst="rect">
            <a:avLst/>
          </a:prstGeom>
        </p:spPr>
        <p:txBody>
          <a:bodyPr vert="horz" lIns="91440" tIns="45720" rIns="91440" bIns="45720" rtlCol="0" anchor="b"/>
          <a:lstStyle>
            <a:lvl1pPr algn="l">
              <a:defRPr sz="1200"/>
            </a:lvl1pPr>
          </a:lstStyle>
          <a:p>
            <a:endParaRPr lang="tr-TR"/>
          </a:p>
        </p:txBody>
      </p:sp>
      <p:sp>
        <p:nvSpPr>
          <p:cNvPr id="5" name="Slide Number Placeholder 4"/>
          <p:cNvSpPr>
            <a:spLocks noGrp="1"/>
          </p:cNvSpPr>
          <p:nvPr>
            <p:ph type="sldNum" sz="quarter" idx="3"/>
          </p:nvPr>
        </p:nvSpPr>
        <p:spPr>
          <a:xfrm>
            <a:off x="3848100" y="9409113"/>
            <a:ext cx="2944813" cy="496887"/>
          </a:xfrm>
          <a:prstGeom prst="rect">
            <a:avLst/>
          </a:prstGeom>
        </p:spPr>
        <p:txBody>
          <a:bodyPr vert="horz" lIns="91440" tIns="45720" rIns="91440" bIns="45720" rtlCol="0" anchor="b"/>
          <a:lstStyle>
            <a:lvl1pPr algn="r">
              <a:defRPr sz="1200"/>
            </a:lvl1pPr>
          </a:lstStyle>
          <a:p>
            <a:fld id="{8CCAFE7E-18A6-4495-9E21-5178CCCD6011}" type="slidenum">
              <a:rPr lang="tr-TR" smtClean="0"/>
              <a:t>‹#›</a:t>
            </a:fld>
            <a:endParaRPr lang="tr-TR"/>
          </a:p>
        </p:txBody>
      </p:sp>
    </p:spTree>
    <p:extLst>
      <p:ext uri="{BB962C8B-B14F-4D97-AF65-F5344CB8AC3E}">
        <p14:creationId xmlns:p14="http://schemas.microsoft.com/office/powerpoint/2010/main" val="5518623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48100" y="0"/>
            <a:ext cx="2944813" cy="496888"/>
          </a:xfrm>
          <a:prstGeom prst="rect">
            <a:avLst/>
          </a:prstGeom>
        </p:spPr>
        <p:txBody>
          <a:bodyPr vert="horz" lIns="91440" tIns="45720" rIns="91440" bIns="45720" rtlCol="0"/>
          <a:lstStyle>
            <a:lvl1pPr algn="r">
              <a:defRPr sz="1200"/>
            </a:lvl1pPr>
          </a:lstStyle>
          <a:p>
            <a:fld id="{CCAB2857-D3B8-4B14-8CB8-6B746009BDA7}" type="datetimeFigureOut">
              <a:rPr lang="tr-TR" smtClean="0"/>
              <a:t>7.12.2023</a:t>
            </a:fld>
            <a:endParaRPr lang="tr-TR"/>
          </a:p>
        </p:txBody>
      </p:sp>
      <p:sp>
        <p:nvSpPr>
          <p:cNvPr id="4" name="Slide Image Placeholder 3"/>
          <p:cNvSpPr>
            <a:spLocks noGrp="1" noRot="1" noChangeAspect="1"/>
          </p:cNvSpPr>
          <p:nvPr>
            <p:ph type="sldImg" idx="2"/>
          </p:nvPr>
        </p:nvSpPr>
        <p:spPr>
          <a:xfrm>
            <a:off x="982663" y="1238250"/>
            <a:ext cx="4829175" cy="3343275"/>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79450" y="4767263"/>
            <a:ext cx="5435600" cy="390048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9409113"/>
            <a:ext cx="2944813" cy="4968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48100" y="9409113"/>
            <a:ext cx="2944813" cy="496887"/>
          </a:xfrm>
          <a:prstGeom prst="rect">
            <a:avLst/>
          </a:prstGeom>
        </p:spPr>
        <p:txBody>
          <a:bodyPr vert="horz" lIns="91440" tIns="45720" rIns="91440" bIns="45720" rtlCol="0" anchor="b"/>
          <a:lstStyle>
            <a:lvl1pPr algn="r">
              <a:defRPr sz="1200"/>
            </a:lvl1pPr>
          </a:lstStyle>
          <a:p>
            <a:fld id="{8E5FBCD5-E014-470B-8E3E-23098551389F}" type="slidenum">
              <a:rPr lang="tr-TR" smtClean="0"/>
              <a:t>‹#›</a:t>
            </a:fld>
            <a:endParaRPr lang="tr-TR"/>
          </a:p>
        </p:txBody>
      </p:sp>
    </p:spTree>
    <p:extLst>
      <p:ext uri="{BB962C8B-B14F-4D97-AF65-F5344CB8AC3E}">
        <p14:creationId xmlns:p14="http://schemas.microsoft.com/office/powerpoint/2010/main" val="873325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82663" y="1238250"/>
            <a:ext cx="4829175" cy="334327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AD6ACC-7B7B-4EA8-8E8A-C77B5215E93A}"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8177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a:xfrm>
            <a:off x="982663" y="1238250"/>
            <a:ext cx="4829175" cy="3343275"/>
          </a:xfrm>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9AD6ACC-7B7B-4EA8-8E8A-C77B5215E93A}" type="slidenum">
              <a:rPr kumimoji="0" lang="tr-T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tr-T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9520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E5FBCD5-E014-470B-8E3E-23098551389F}" type="slidenum">
              <a:rPr lang="tr-TR" smtClean="0"/>
              <a:t>8</a:t>
            </a:fld>
            <a:endParaRPr lang="tr-TR"/>
          </a:p>
        </p:txBody>
      </p:sp>
    </p:spTree>
    <p:extLst>
      <p:ext uri="{BB962C8B-B14F-4D97-AF65-F5344CB8AC3E}">
        <p14:creationId xmlns:p14="http://schemas.microsoft.com/office/powerpoint/2010/main" val="18978587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deneme</a:t>
            </a:r>
          </a:p>
        </p:txBody>
      </p:sp>
      <p:sp>
        <p:nvSpPr>
          <p:cNvPr id="4" name="Slide Number Placeholder 3"/>
          <p:cNvSpPr>
            <a:spLocks noGrp="1"/>
          </p:cNvSpPr>
          <p:nvPr>
            <p:ph type="sldNum" sz="quarter" idx="10"/>
          </p:nvPr>
        </p:nvSpPr>
        <p:spPr/>
        <p:txBody>
          <a:bodyPr/>
          <a:lstStyle/>
          <a:p>
            <a:fld id="{AF77DF16-16A6-46D6-829F-FB5081EBCDC6}" type="slidenum">
              <a:rPr lang="en-AU" smtClean="0"/>
              <a:t>18</a:t>
            </a:fld>
            <a:endParaRPr lang="en-AU"/>
          </a:p>
        </p:txBody>
      </p:sp>
    </p:spTree>
    <p:extLst>
      <p:ext uri="{BB962C8B-B14F-4D97-AF65-F5344CB8AC3E}">
        <p14:creationId xmlns:p14="http://schemas.microsoft.com/office/powerpoint/2010/main" val="338183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tr-TR" dirty="0"/>
              <a:t>deneme</a:t>
            </a:r>
          </a:p>
        </p:txBody>
      </p:sp>
      <p:sp>
        <p:nvSpPr>
          <p:cNvPr id="4" name="Slide Number Placeholder 3"/>
          <p:cNvSpPr>
            <a:spLocks noGrp="1"/>
          </p:cNvSpPr>
          <p:nvPr>
            <p:ph type="sldNum" sz="quarter" idx="10"/>
          </p:nvPr>
        </p:nvSpPr>
        <p:spPr/>
        <p:txBody>
          <a:bodyPr/>
          <a:lstStyle/>
          <a:p>
            <a:fld id="{AF77DF16-16A6-46D6-829F-FB5081EBCDC6}" type="slidenum">
              <a:rPr lang="en-AU" smtClean="0"/>
              <a:t>26</a:t>
            </a:fld>
            <a:endParaRPr lang="en-AU"/>
          </a:p>
        </p:txBody>
      </p:sp>
    </p:spTree>
    <p:extLst>
      <p:ext uri="{BB962C8B-B14F-4D97-AF65-F5344CB8AC3E}">
        <p14:creationId xmlns:p14="http://schemas.microsoft.com/office/powerpoint/2010/main" val="961969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r-TR" dirty="0"/>
          </a:p>
        </p:txBody>
      </p:sp>
      <p:sp>
        <p:nvSpPr>
          <p:cNvPr id="4" name="Slide Number Placeholder 3"/>
          <p:cNvSpPr>
            <a:spLocks noGrp="1"/>
          </p:cNvSpPr>
          <p:nvPr>
            <p:ph type="sldNum" sz="quarter" idx="5"/>
          </p:nvPr>
        </p:nvSpPr>
        <p:spPr/>
        <p:txBody>
          <a:bodyPr/>
          <a:lstStyle/>
          <a:p>
            <a:fld id="{8E5FBCD5-E014-470B-8E3E-23098551389F}" type="slidenum">
              <a:rPr lang="tr-TR" smtClean="0"/>
              <a:t>28</a:t>
            </a:fld>
            <a:endParaRPr lang="tr-TR"/>
          </a:p>
        </p:txBody>
      </p:sp>
    </p:spTree>
    <p:extLst>
      <p:ext uri="{BB962C8B-B14F-4D97-AF65-F5344CB8AC3E}">
        <p14:creationId xmlns:p14="http://schemas.microsoft.com/office/powerpoint/2010/main" val="3805496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DCF3FA0-88D4-4DDF-B166-92EF474A4861}" type="datetimeFigureOut">
              <a:rPr lang="tr-TR" smtClean="0"/>
              <a:t>7.12.2023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988384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CF3FA0-88D4-4DDF-B166-92EF474A4861}" type="datetimeFigureOut">
              <a:rPr lang="tr-TR" smtClean="0"/>
              <a:t>7.12.2023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736467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CF3FA0-88D4-4DDF-B166-92EF474A4861}" type="datetimeFigureOut">
              <a:rPr lang="tr-TR" smtClean="0"/>
              <a:t>7.12.2023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3577434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9255073" y="6612403"/>
            <a:ext cx="380093" cy="254563"/>
          </a:xfrm>
          <a:prstGeom prst="rect">
            <a:avLst/>
          </a:prstGeom>
        </p:spPr>
        <p:txBody>
          <a:bodyPr/>
          <a:lstStyle>
            <a:lvl1pPr>
              <a:defRPr sz="1000" b="1">
                <a:solidFill>
                  <a:schemeClr val="tx1"/>
                </a:solidFill>
              </a:defRPr>
            </a:lvl1pPr>
          </a:lstStyle>
          <a:p>
            <a:fld id="{17CAE348-1A46-420F-86A1-CEA27154ADDC}" type="slidenum">
              <a:rPr lang="en-AU" smtClean="0"/>
              <a:pPr/>
              <a:t>‹#›</a:t>
            </a:fld>
            <a:endParaRPr lang="en-AU"/>
          </a:p>
        </p:txBody>
      </p:sp>
      <p:sp>
        <p:nvSpPr>
          <p:cNvPr id="9" name="Title 8"/>
          <p:cNvSpPr>
            <a:spLocks noGrp="1"/>
          </p:cNvSpPr>
          <p:nvPr>
            <p:ph type="title"/>
          </p:nvPr>
        </p:nvSpPr>
        <p:spPr/>
        <p:txBody>
          <a:bodyPr/>
          <a:lstStyle/>
          <a:p>
            <a:r>
              <a:rPr lang="en-US"/>
              <a:t>Click to edit Master title style</a:t>
            </a:r>
            <a:endParaRPr lang="en-AU"/>
          </a:p>
        </p:txBody>
      </p:sp>
    </p:spTree>
    <p:extLst>
      <p:ext uri="{BB962C8B-B14F-4D97-AF65-F5344CB8AC3E}">
        <p14:creationId xmlns:p14="http://schemas.microsoft.com/office/powerpoint/2010/main" val="144658426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Başlık Slaydı">
    <p:spTree>
      <p:nvGrpSpPr>
        <p:cNvPr id="1" name=""/>
        <p:cNvGrpSpPr/>
        <p:nvPr/>
      </p:nvGrpSpPr>
      <p:grpSpPr>
        <a:xfrm>
          <a:off x="0" y="0"/>
          <a:ext cx="0" cy="0"/>
          <a:chOff x="0" y="0"/>
          <a:chExt cx="0" cy="0"/>
        </a:xfrm>
      </p:grpSpPr>
      <p:sp>
        <p:nvSpPr>
          <p:cNvPr id="4" name="Veri Yer Tutucusu 3"/>
          <p:cNvSpPr>
            <a:spLocks noGrp="1"/>
          </p:cNvSpPr>
          <p:nvPr>
            <p:ph type="dt" sz="half" idx="10"/>
          </p:nvPr>
        </p:nvSpPr>
        <p:spPr/>
        <p:txBody>
          <a:bodyPr/>
          <a:lstStyle/>
          <a:p>
            <a:fld id="{F7302F45-2F18-452F-8490-684A9B374F40}" type="datetimeFigureOut">
              <a:rPr lang="tr-TR" smtClean="0"/>
              <a:t>7.12.2023</a:t>
            </a:fld>
            <a:endParaRPr lang="tr-TR"/>
          </a:p>
        </p:txBody>
      </p:sp>
      <p:sp>
        <p:nvSpPr>
          <p:cNvPr id="6" name="Slayt Numarası Yer Tutucusu 5"/>
          <p:cNvSpPr>
            <a:spLocks noGrp="1"/>
          </p:cNvSpPr>
          <p:nvPr>
            <p:ph type="sldNum" sz="quarter" idx="12"/>
          </p:nvPr>
        </p:nvSpPr>
        <p:spPr/>
        <p:txBody>
          <a:bodyPr/>
          <a:lstStyle/>
          <a:p>
            <a:fld id="{7978D4D9-202F-4139-907F-FA70603BC2A1}" type="slidenum">
              <a:rPr lang="tr-TR" smtClean="0"/>
              <a:t>‹#›</a:t>
            </a:fld>
            <a:endParaRPr lang="tr-TR"/>
          </a:p>
        </p:txBody>
      </p:sp>
      <p:cxnSp>
        <p:nvCxnSpPr>
          <p:cNvPr id="10" name="Düz Bağlayıcı 9"/>
          <p:cNvCxnSpPr/>
          <p:nvPr userDrawn="1"/>
        </p:nvCxnSpPr>
        <p:spPr>
          <a:xfrm>
            <a:off x="1130121" y="837127"/>
            <a:ext cx="8775879" cy="36176"/>
          </a:xfrm>
          <a:prstGeom prst="line">
            <a:avLst/>
          </a:prstGeom>
          <a:ln w="44450">
            <a:solidFill>
              <a:srgbClr val="E71919"/>
            </a:solidFill>
          </a:ln>
        </p:spPr>
        <p:style>
          <a:lnRef idx="1">
            <a:schemeClr val="accent1"/>
          </a:lnRef>
          <a:fillRef idx="0">
            <a:schemeClr val="accent1"/>
          </a:fillRef>
          <a:effectRef idx="0">
            <a:schemeClr val="accent1"/>
          </a:effectRef>
          <a:fontRef idx="minor">
            <a:schemeClr val="tx1"/>
          </a:fontRef>
        </p:style>
      </p:cxnSp>
      <p:cxnSp>
        <p:nvCxnSpPr>
          <p:cNvPr id="13" name="Düz Bağlayıcı 12"/>
          <p:cNvCxnSpPr/>
          <p:nvPr userDrawn="1"/>
        </p:nvCxnSpPr>
        <p:spPr>
          <a:xfrm>
            <a:off x="1119809" y="6175514"/>
            <a:ext cx="8794910" cy="27505"/>
          </a:xfrm>
          <a:prstGeom prst="line">
            <a:avLst/>
          </a:prstGeom>
          <a:ln w="12700">
            <a:solidFill>
              <a:srgbClr val="E71919"/>
            </a:solidFill>
          </a:ln>
        </p:spPr>
        <p:style>
          <a:lnRef idx="1">
            <a:schemeClr val="accent1"/>
          </a:lnRef>
          <a:fillRef idx="0">
            <a:schemeClr val="accent1"/>
          </a:fillRef>
          <a:effectRef idx="0">
            <a:schemeClr val="accent1"/>
          </a:effectRef>
          <a:fontRef idx="minor">
            <a:schemeClr val="tx1"/>
          </a:fontRef>
        </p:style>
      </p:cxnSp>
      <p:cxnSp>
        <p:nvCxnSpPr>
          <p:cNvPr id="15" name="Düz Bağlayıcı 14"/>
          <p:cNvCxnSpPr/>
          <p:nvPr userDrawn="1"/>
        </p:nvCxnSpPr>
        <p:spPr>
          <a:xfrm flipH="1">
            <a:off x="602972" y="0"/>
            <a:ext cx="10769" cy="685800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Metin kutusu 21"/>
          <p:cNvSpPr txBox="1"/>
          <p:nvPr userDrawn="1"/>
        </p:nvSpPr>
        <p:spPr>
          <a:xfrm>
            <a:off x="3736286" y="6356351"/>
            <a:ext cx="2433430" cy="229935"/>
          </a:xfrm>
          <a:prstGeom prst="rect">
            <a:avLst/>
          </a:prstGeom>
          <a:noFill/>
        </p:spPr>
        <p:txBody>
          <a:bodyPr wrap="square" rtlCol="0">
            <a:spAutoFit/>
          </a:bodyPr>
          <a:lstStyle/>
          <a:p>
            <a:pPr algn="ctr"/>
            <a:r>
              <a:rPr lang="tr-TR" sz="894" b="1" i="1" dirty="0">
                <a:solidFill>
                  <a:schemeClr val="tx1">
                    <a:lumMod val="65000"/>
                    <a:lumOff val="35000"/>
                  </a:schemeClr>
                </a:solidFill>
                <a:latin typeface="Arial" panose="020B0604020202020204" pitchFamily="34" charset="0"/>
                <a:cs typeface="Arial" panose="020B0604020202020204" pitchFamily="34" charset="0"/>
              </a:rPr>
              <a:t>Gizlidir</a:t>
            </a:r>
          </a:p>
        </p:txBody>
      </p:sp>
      <p:pic>
        <p:nvPicPr>
          <p:cNvPr id="9" name="Resim 8" descr="yenilogo"/>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30825" y="239115"/>
            <a:ext cx="1523048" cy="444681"/>
          </a:xfrm>
          <a:prstGeom prst="rect">
            <a:avLst/>
          </a:prstGeom>
          <a:noFill/>
          <a:ln>
            <a:noFill/>
          </a:ln>
        </p:spPr>
      </p:pic>
    </p:spTree>
    <p:extLst>
      <p:ext uri="{BB962C8B-B14F-4D97-AF65-F5344CB8AC3E}">
        <p14:creationId xmlns:p14="http://schemas.microsoft.com/office/powerpoint/2010/main" val="3649777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C388903D-9CE4-4ED7-BD7C-FED3CA9A2648}"/>
              </a:ext>
            </a:extLst>
          </p:cNvPr>
          <p:cNvCxnSpPr/>
          <p:nvPr userDrawn="1"/>
        </p:nvCxnSpPr>
        <p:spPr>
          <a:xfrm>
            <a:off x="449551" y="620713"/>
            <a:ext cx="9186401" cy="0"/>
          </a:xfrm>
          <a:prstGeom prst="line">
            <a:avLst/>
          </a:prstGeom>
          <a:ln>
            <a:solidFill>
              <a:srgbClr val="44546A"/>
            </a:solidFill>
          </a:ln>
        </p:spPr>
        <p:style>
          <a:lnRef idx="1">
            <a:schemeClr val="accent1"/>
          </a:lnRef>
          <a:fillRef idx="0">
            <a:schemeClr val="accent1"/>
          </a:fillRef>
          <a:effectRef idx="0">
            <a:schemeClr val="accent1"/>
          </a:effectRef>
          <a:fontRef idx="minor">
            <a:schemeClr val="tx1"/>
          </a:fontRef>
        </p:style>
      </p:cxnSp>
      <p:sp>
        <p:nvSpPr>
          <p:cNvPr id="11" name="Subtitle 2"/>
          <p:cNvSpPr>
            <a:spLocks noGrp="1"/>
          </p:cNvSpPr>
          <p:nvPr>
            <p:ph type="subTitle" idx="1"/>
          </p:nvPr>
        </p:nvSpPr>
        <p:spPr>
          <a:xfrm>
            <a:off x="449551" y="632813"/>
            <a:ext cx="9185888" cy="272622"/>
          </a:xfrm>
        </p:spPr>
        <p:txBody>
          <a:bodyPr rtlCol="0">
            <a:normAutofit/>
          </a:bodyPr>
          <a:lstStyle>
            <a:lvl1pPr algn="just">
              <a:defRPr lang="tr-TR" sz="1400" b="1" dirty="0" smtClean="0">
                <a:solidFill>
                  <a:srgbClr val="222A35"/>
                </a:solidFill>
              </a:defRPr>
            </a:lvl1pPr>
          </a:lstStyle>
          <a:p>
            <a:pPr lvl="0"/>
            <a:r>
              <a:rPr lang="en-US" dirty="0"/>
              <a:t>Click to edit Master subtitle style</a:t>
            </a:r>
            <a:endParaRPr lang="tr-TR" dirty="0"/>
          </a:p>
          <a:p>
            <a:pPr lvl="0"/>
            <a:r>
              <a:rPr lang="tr-TR" dirty="0"/>
              <a:t>2nd </a:t>
            </a:r>
            <a:r>
              <a:rPr lang="tr-TR" dirty="0" err="1"/>
              <a:t>sentence</a:t>
            </a:r>
            <a:endParaRPr lang="tr-TR" dirty="0"/>
          </a:p>
        </p:txBody>
      </p:sp>
      <p:sp>
        <p:nvSpPr>
          <p:cNvPr id="12" name="Title Placeholder 1"/>
          <p:cNvSpPr>
            <a:spLocks noGrp="1"/>
          </p:cNvSpPr>
          <p:nvPr>
            <p:ph type="title"/>
          </p:nvPr>
        </p:nvSpPr>
        <p:spPr>
          <a:xfrm>
            <a:off x="449552" y="98613"/>
            <a:ext cx="8007738" cy="522101"/>
          </a:xfrm>
          <a:prstGeom prst="rect">
            <a:avLst/>
          </a:prstGeom>
        </p:spPr>
        <p:txBody>
          <a:bodyPr rtlCol="0">
            <a:normAutofit/>
          </a:bodyPr>
          <a:lstStyle>
            <a:lvl1pPr>
              <a:defRPr lang="en-US" sz="2000" b="1" dirty="0">
                <a:solidFill>
                  <a:srgbClr val="222A35"/>
                </a:solidFill>
                <a:latin typeface="+mn-lt"/>
              </a:defRPr>
            </a:lvl1pPr>
          </a:lstStyle>
          <a:p>
            <a:pPr lvl="0"/>
            <a:r>
              <a:rPr lang="en-US" dirty="0"/>
              <a:t>Click to edit Master title style</a:t>
            </a:r>
          </a:p>
        </p:txBody>
      </p:sp>
      <p:sp>
        <p:nvSpPr>
          <p:cNvPr id="10" name="Slide Number Placeholder 1">
            <a:extLst>
              <a:ext uri="{FF2B5EF4-FFF2-40B4-BE49-F238E27FC236}">
                <a16:creationId xmlns:a16="http://schemas.microsoft.com/office/drawing/2014/main" id="{2E2369D1-84C0-4AA5-8111-62DCF2B51260}"/>
              </a:ext>
            </a:extLst>
          </p:cNvPr>
          <p:cNvSpPr>
            <a:spLocks noGrp="1"/>
          </p:cNvSpPr>
          <p:nvPr>
            <p:ph type="sldNum" sz="quarter" idx="12"/>
          </p:nvPr>
        </p:nvSpPr>
        <p:spPr>
          <a:xfrm>
            <a:off x="8970456" y="6524626"/>
            <a:ext cx="729940" cy="261657"/>
          </a:xfrm>
          <a:prstGeom prst="rect">
            <a:avLst/>
          </a:prstGeom>
        </p:spPr>
        <p:txBody>
          <a:bodyPr/>
          <a:lstStyle/>
          <a:p>
            <a:fld id="{9C1D6062-9E84-4726-BF31-7AD9BCAB4001}" type="slidenum">
              <a:rPr lang="tr-TR" smtClean="0"/>
              <a:t>‹#›</a:t>
            </a:fld>
            <a:endParaRPr lang="tr-TR"/>
          </a:p>
        </p:txBody>
      </p:sp>
      <p:pic>
        <p:nvPicPr>
          <p:cNvPr id="8" name="Picture 97">
            <a:extLst>
              <a:ext uri="{FF2B5EF4-FFF2-40B4-BE49-F238E27FC236}">
                <a16:creationId xmlns:a16="http://schemas.microsoft.com/office/drawing/2014/main" id="{3C376C0C-852A-4999-A389-D82D223EF92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86991" y="18748"/>
            <a:ext cx="1955572" cy="676884"/>
          </a:xfrm>
          <a:prstGeom prst="rect">
            <a:avLst/>
          </a:prstGeom>
        </p:spPr>
      </p:pic>
    </p:spTree>
    <p:extLst>
      <p:ext uri="{BB962C8B-B14F-4D97-AF65-F5344CB8AC3E}">
        <p14:creationId xmlns:p14="http://schemas.microsoft.com/office/powerpoint/2010/main" val="11764021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5" name="Slide Number Placeholder 5"/>
          <p:cNvSpPr>
            <a:spLocks noGrp="1"/>
          </p:cNvSpPr>
          <p:nvPr>
            <p:ph type="sldNum" sz="quarter" idx="4"/>
          </p:nvPr>
        </p:nvSpPr>
        <p:spPr>
          <a:xfrm>
            <a:off x="9255073" y="6612403"/>
            <a:ext cx="380093" cy="254563"/>
          </a:xfrm>
          <a:prstGeom prst="rect">
            <a:avLst/>
          </a:prstGeom>
        </p:spPr>
        <p:txBody>
          <a:bodyPr/>
          <a:lstStyle>
            <a:lvl1pPr>
              <a:defRPr sz="1000" b="1">
                <a:solidFill>
                  <a:schemeClr val="tx1"/>
                </a:solidFill>
              </a:defRPr>
            </a:lvl1pPr>
          </a:lstStyle>
          <a:p>
            <a:fld id="{17CAE348-1A46-420F-86A1-CEA27154ADDC}" type="slidenum">
              <a:rPr lang="en-AU" smtClean="0"/>
              <a:pPr/>
              <a:t>‹#›</a:t>
            </a:fld>
            <a:endParaRPr lang="en-AU"/>
          </a:p>
        </p:txBody>
      </p:sp>
      <p:sp>
        <p:nvSpPr>
          <p:cNvPr id="28" name="Title 27"/>
          <p:cNvSpPr>
            <a:spLocks noGrp="1"/>
          </p:cNvSpPr>
          <p:nvPr>
            <p:ph type="title"/>
          </p:nvPr>
        </p:nvSpPr>
        <p:spPr/>
        <p:txBody>
          <a:bodyPr/>
          <a:lstStyle/>
          <a:p>
            <a:r>
              <a:rPr lang="en-US"/>
              <a:t>Click to edit Master title style</a:t>
            </a:r>
            <a:endParaRPr lang="en-AU"/>
          </a:p>
        </p:txBody>
      </p:sp>
      <p:sp>
        <p:nvSpPr>
          <p:cNvPr id="30" name="Text Placeholder 29"/>
          <p:cNvSpPr>
            <a:spLocks noGrp="1"/>
          </p:cNvSpPr>
          <p:nvPr>
            <p:ph type="body" sz="quarter" idx="10"/>
          </p:nvPr>
        </p:nvSpPr>
        <p:spPr>
          <a:xfrm>
            <a:off x="628570" y="698782"/>
            <a:ext cx="8543051" cy="314231"/>
          </a:xfrm>
        </p:spPr>
        <p:txBody>
          <a:bodyPr/>
          <a:lstStyle/>
          <a:p>
            <a:pPr lvl="0"/>
            <a:r>
              <a:rPr lang="en-US" dirty="0"/>
              <a:t>Edit Master text styles</a:t>
            </a:r>
          </a:p>
        </p:txBody>
      </p:sp>
    </p:spTree>
    <p:extLst>
      <p:ext uri="{BB962C8B-B14F-4D97-AF65-F5344CB8AC3E}">
        <p14:creationId xmlns:p14="http://schemas.microsoft.com/office/powerpoint/2010/main" val="3382535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DCF3FA0-88D4-4DDF-B166-92EF474A4861}" type="datetimeFigureOut">
              <a:rPr lang="tr-TR" smtClean="0"/>
              <a:t>7.12.2023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30739466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8DCF3FA0-88D4-4DDF-B166-92EF474A4861}" type="datetimeFigureOut">
              <a:rPr lang="tr-TR" smtClean="0"/>
              <a:t>7.12.2023</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1060539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DCF3FA0-88D4-4DDF-B166-92EF474A4861}" type="datetimeFigureOut">
              <a:rPr lang="tr-TR" smtClean="0"/>
              <a:t>7.12.2023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1557810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DCF3FA0-88D4-4DDF-B166-92EF474A4861}" type="datetimeFigureOut">
              <a:rPr lang="tr-TR" smtClean="0"/>
              <a:t>7.12.2023</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37796952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DCF3FA0-88D4-4DDF-B166-92EF474A4861}" type="datetimeFigureOut">
              <a:rPr lang="tr-TR" smtClean="0"/>
              <a:t>7.12.2023</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7026722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DCF3FA0-88D4-4DDF-B166-92EF474A4861}" type="datetimeFigureOut">
              <a:rPr lang="tr-TR" smtClean="0"/>
              <a:t>7.12.2023</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964594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CF3FA0-88D4-4DDF-B166-92EF474A4861}" type="datetimeFigureOut">
              <a:rPr lang="tr-TR" smtClean="0"/>
              <a:t>7.12.2023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3631519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8DCF3FA0-88D4-4DDF-B166-92EF474A4861}" type="datetimeFigureOut">
              <a:rPr lang="tr-TR" smtClean="0"/>
              <a:t>7.12.2023</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9C1D6062-9E84-4726-BF31-7AD9BCAB4001}" type="slidenum">
              <a:rPr lang="tr-TR" smtClean="0"/>
              <a:t>‹#›</a:t>
            </a:fld>
            <a:endParaRPr lang="tr-TR"/>
          </a:p>
        </p:txBody>
      </p:sp>
    </p:spTree>
    <p:extLst>
      <p:ext uri="{BB962C8B-B14F-4D97-AF65-F5344CB8AC3E}">
        <p14:creationId xmlns:p14="http://schemas.microsoft.com/office/powerpoint/2010/main" val="32993965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CF3FA0-88D4-4DDF-B166-92EF474A4861}" type="datetimeFigureOut">
              <a:rPr lang="tr-TR" smtClean="0"/>
              <a:t>7.12.2023</a:t>
            </a:fld>
            <a:endParaRPr lang="tr-T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1D6062-9E84-4726-BF31-7AD9BCAB4001}" type="slidenum">
              <a:rPr lang="tr-TR" smtClean="0"/>
              <a:t>‹#›</a:t>
            </a:fld>
            <a:endParaRPr lang="tr-TR"/>
          </a:p>
        </p:txBody>
      </p:sp>
    </p:spTree>
    <p:extLst>
      <p:ext uri="{BB962C8B-B14F-4D97-AF65-F5344CB8AC3E}">
        <p14:creationId xmlns:p14="http://schemas.microsoft.com/office/powerpoint/2010/main" val="277815721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3.png"/><Relationship Id="rId1" Type="http://schemas.openxmlformats.org/officeDocument/2006/relationships/slideLayout" Target="../slideLayouts/slideLayout12.xml"/><Relationship Id="rId4" Type="http://schemas.openxmlformats.org/officeDocument/2006/relationships/image" Target="../media/image44.emf"/></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5.jpe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4.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53.png"/><Relationship Id="rId4" Type="http://schemas.openxmlformats.org/officeDocument/2006/relationships/image" Target="../media/image52.png"/></Relationships>
</file>

<file path=ppt/slides/_rels/slide1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57.jpeg"/><Relationship Id="rId4" Type="http://schemas.openxmlformats.org/officeDocument/2006/relationships/image" Target="../media/image56.jp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12.xml"/><Relationship Id="rId6" Type="http://schemas.openxmlformats.org/officeDocument/2006/relationships/image" Target="../media/image62.png"/><Relationship Id="rId5" Type="http://schemas.openxmlformats.org/officeDocument/2006/relationships/image" Target="../media/image61.jpeg"/><Relationship Id="rId4" Type="http://schemas.openxmlformats.org/officeDocument/2006/relationships/image" Target="../media/image60.png"/></Relationships>
</file>

<file path=ppt/slides/_rels/slide1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4.png"/><Relationship Id="rId3" Type="http://schemas.openxmlformats.org/officeDocument/2006/relationships/image" Target="../media/image64.png"/><Relationship Id="rId7" Type="http://schemas.openxmlformats.org/officeDocument/2006/relationships/image" Target="../media/image68.png"/><Relationship Id="rId12" Type="http://schemas.openxmlformats.org/officeDocument/2006/relationships/image" Target="../media/image73.png"/><Relationship Id="rId2" Type="http://schemas.openxmlformats.org/officeDocument/2006/relationships/image" Target="../media/image58.png"/><Relationship Id="rId1" Type="http://schemas.openxmlformats.org/officeDocument/2006/relationships/slideLayout" Target="../slideLayouts/slideLayout12.xml"/><Relationship Id="rId6" Type="http://schemas.openxmlformats.org/officeDocument/2006/relationships/image" Target="../media/image67.png"/><Relationship Id="rId11" Type="http://schemas.openxmlformats.org/officeDocument/2006/relationships/image" Target="../media/image72.png"/><Relationship Id="rId5" Type="http://schemas.openxmlformats.org/officeDocument/2006/relationships/image" Target="../media/image66.png"/><Relationship Id="rId10" Type="http://schemas.openxmlformats.org/officeDocument/2006/relationships/image" Target="../media/image71.png"/><Relationship Id="rId4" Type="http://schemas.openxmlformats.org/officeDocument/2006/relationships/image" Target="../media/image65.png"/><Relationship Id="rId9" Type="http://schemas.openxmlformats.org/officeDocument/2006/relationships/image" Target="../media/image70.png"/></Relationships>
</file>

<file path=ppt/slides/_rels/slide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77.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78.png"/><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4.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23.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image" Target="../media/image84.jpeg"/><Relationship Id="rId1" Type="http://schemas.openxmlformats.org/officeDocument/2006/relationships/slideLayout" Target="../slideLayouts/slideLayout14.xml"/><Relationship Id="rId4" Type="http://schemas.openxmlformats.org/officeDocument/2006/relationships/hyperlink" Target="https://www.eib.org/attachments/press/2022-0095-mdb-key-figures.pdf"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14.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image" Target="../media/image88.png"/><Relationship Id="rId9" Type="http://schemas.openxmlformats.org/officeDocument/2006/relationships/hyperlink" Target="https://www.eib.org/attachments/press/2022-0095-mdb-key-figures.pdf" TargetMode="External"/></Relationships>
</file>

<file path=ppt/slides/_rels/slide25.xml.rels><?xml version="1.0" encoding="UTF-8" standalone="yes"?>
<Relationships xmlns="http://schemas.openxmlformats.org/package/2006/relationships"><Relationship Id="rId8" Type="http://schemas.openxmlformats.org/officeDocument/2006/relationships/image" Target="../media/image97.png"/><Relationship Id="rId13" Type="http://schemas.microsoft.com/office/2007/relationships/hdphoto" Target="../media/hdphoto4.wdp"/><Relationship Id="rId18" Type="http://schemas.openxmlformats.org/officeDocument/2006/relationships/image" Target="../media/image103.png"/><Relationship Id="rId3" Type="http://schemas.openxmlformats.org/officeDocument/2006/relationships/image" Target="../media/image94.emf"/><Relationship Id="rId21" Type="http://schemas.openxmlformats.org/officeDocument/2006/relationships/diagramQuickStyle" Target="../diagrams/quickStyle2.xml"/><Relationship Id="rId7" Type="http://schemas.microsoft.com/office/2007/relationships/hdphoto" Target="../media/hdphoto2.wdp"/><Relationship Id="rId12" Type="http://schemas.openxmlformats.org/officeDocument/2006/relationships/image" Target="../media/image100.png"/><Relationship Id="rId17" Type="http://schemas.openxmlformats.org/officeDocument/2006/relationships/image" Target="../media/image450.png"/><Relationship Id="rId25" Type="http://schemas.openxmlformats.org/officeDocument/2006/relationships/image" Target="../media/image2.png"/><Relationship Id="rId2" Type="http://schemas.openxmlformats.org/officeDocument/2006/relationships/image" Target="../media/image93.tmp"/><Relationship Id="rId16" Type="http://schemas.microsoft.com/office/2014/relationships/chartEx" Target="../charts/chartEx1.xml"/><Relationship Id="rId20" Type="http://schemas.openxmlformats.org/officeDocument/2006/relationships/diagramLayout" Target="../diagrams/layout2.xml"/><Relationship Id="rId1" Type="http://schemas.openxmlformats.org/officeDocument/2006/relationships/slideLayout" Target="../slideLayouts/slideLayout14.xml"/><Relationship Id="rId6" Type="http://schemas.openxmlformats.org/officeDocument/2006/relationships/image" Target="../media/image96.png"/><Relationship Id="rId11" Type="http://schemas.microsoft.com/office/2007/relationships/hdphoto" Target="../media/hdphoto3.wdp"/><Relationship Id="rId24" Type="http://schemas.openxmlformats.org/officeDocument/2006/relationships/image" Target="../media/image104.png"/><Relationship Id="rId5" Type="http://schemas.microsoft.com/office/2007/relationships/hdphoto" Target="../media/hdphoto1.wdp"/><Relationship Id="rId15" Type="http://schemas.openxmlformats.org/officeDocument/2006/relationships/image" Target="../media/image102.png"/><Relationship Id="rId23" Type="http://schemas.microsoft.com/office/2007/relationships/diagramDrawing" Target="../diagrams/drawing2.xml"/><Relationship Id="rId10" Type="http://schemas.openxmlformats.org/officeDocument/2006/relationships/image" Target="../media/image99.png"/><Relationship Id="rId19" Type="http://schemas.openxmlformats.org/officeDocument/2006/relationships/diagramData" Target="../diagrams/data2.xml"/><Relationship Id="rId4" Type="http://schemas.openxmlformats.org/officeDocument/2006/relationships/image" Target="../media/image95.png"/><Relationship Id="rId9" Type="http://schemas.openxmlformats.org/officeDocument/2006/relationships/image" Target="../media/image98.png"/><Relationship Id="rId14" Type="http://schemas.openxmlformats.org/officeDocument/2006/relationships/image" Target="../media/image101.png"/><Relationship Id="rId22" Type="http://schemas.openxmlformats.org/officeDocument/2006/relationships/diagramColors" Target="../diagrams/colors2.xml"/></Relationships>
</file>

<file path=ppt/slides/_rels/slide26.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3.pn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10" Type="http://schemas.openxmlformats.org/officeDocument/2006/relationships/image" Target="../media/image106.png"/><Relationship Id="rId4" Type="http://schemas.openxmlformats.org/officeDocument/2006/relationships/diagramData" Target="../diagrams/data3.xml"/><Relationship Id="rId9" Type="http://schemas.openxmlformats.org/officeDocument/2006/relationships/image" Target="../media/image105.png"/></Relationships>
</file>

<file path=ppt/slides/_rels/slide27.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image" Target="../media/image111.png"/><Relationship Id="rId2" Type="http://schemas.openxmlformats.org/officeDocument/2006/relationships/image" Target="../media/image2.png"/><Relationship Id="rId1" Type="http://schemas.openxmlformats.org/officeDocument/2006/relationships/slideLayout" Target="../slideLayouts/slideLayout14.xml"/><Relationship Id="rId6" Type="http://schemas.openxmlformats.org/officeDocument/2006/relationships/diagramColors" Target="../diagrams/colors4.xml"/><Relationship Id="rId11" Type="http://schemas.openxmlformats.org/officeDocument/2006/relationships/image" Target="../media/image110.png"/><Relationship Id="rId5" Type="http://schemas.openxmlformats.org/officeDocument/2006/relationships/diagramQuickStyle" Target="../diagrams/quickStyle4.xml"/><Relationship Id="rId10" Type="http://schemas.openxmlformats.org/officeDocument/2006/relationships/image" Target="../media/image109.png"/><Relationship Id="rId4" Type="http://schemas.openxmlformats.org/officeDocument/2006/relationships/diagramLayout" Target="../diagrams/layout4.xml"/><Relationship Id="rId9" Type="http://schemas.openxmlformats.org/officeDocument/2006/relationships/image" Target="../media/image108.png"/></Relationships>
</file>

<file path=ppt/slides/_rels/slide2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113.png"/></Relationships>
</file>

<file path=ppt/slides/_rels/slide2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1.sv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diagramData" Target="../diagrams/data1.xml"/><Relationship Id="rId13" Type="http://schemas.openxmlformats.org/officeDocument/2006/relationships/image" Target="../media/image2.png"/><Relationship Id="rId3" Type="http://schemas.openxmlformats.org/officeDocument/2006/relationships/image" Target="../media/image23.png"/><Relationship Id="rId7" Type="http://schemas.openxmlformats.org/officeDocument/2006/relationships/image" Target="../media/image27.png"/><Relationship Id="rId12"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diagramColors" Target="../diagrams/colors1.xml"/><Relationship Id="rId5" Type="http://schemas.openxmlformats.org/officeDocument/2006/relationships/image" Target="../media/image25.png"/><Relationship Id="rId10" Type="http://schemas.openxmlformats.org/officeDocument/2006/relationships/diagramQuickStyle" Target="../diagrams/quickStyle1.xml"/><Relationship Id="rId4" Type="http://schemas.openxmlformats.org/officeDocument/2006/relationships/image" Target="../media/image24.png"/><Relationship Id="rId9"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8.png"/><Relationship Id="rId18" Type="http://schemas.openxmlformats.org/officeDocument/2006/relationships/image" Target="../media/image42.png"/><Relationship Id="rId3" Type="http://schemas.openxmlformats.org/officeDocument/2006/relationships/image" Target="../media/image29.png"/><Relationship Id="rId7" Type="http://schemas.openxmlformats.org/officeDocument/2006/relationships/image" Target="../media/image33.png"/><Relationship Id="rId12" Type="http://schemas.openxmlformats.org/officeDocument/2006/relationships/image" Target="../media/image37.png"/><Relationship Id="rId17" Type="http://schemas.openxmlformats.org/officeDocument/2006/relationships/image" Target="../media/image41.png"/><Relationship Id="rId2" Type="http://schemas.openxmlformats.org/officeDocument/2006/relationships/image" Target="../media/image28.png"/><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32.png"/><Relationship Id="rId11" Type="http://schemas.openxmlformats.org/officeDocument/2006/relationships/image" Target="../media/image36.png"/><Relationship Id="rId5" Type="http://schemas.openxmlformats.org/officeDocument/2006/relationships/image" Target="../media/image31.png"/><Relationship Id="rId15" Type="http://schemas.openxmlformats.org/officeDocument/2006/relationships/image" Target="../media/image40.png"/><Relationship Id="rId10" Type="http://schemas.openxmlformats.org/officeDocument/2006/relationships/image" Target="../media/image15.png"/><Relationship Id="rId4" Type="http://schemas.openxmlformats.org/officeDocument/2006/relationships/image" Target="../media/image30.png"/><Relationship Id="rId9" Type="http://schemas.openxmlformats.org/officeDocument/2006/relationships/image" Target="../media/image35.png"/><Relationship Id="rId14"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E1E6E08-0F70-487C-B5D5-AA551C023930}"/>
              </a:ext>
            </a:extLst>
          </p:cNvPr>
          <p:cNvSpPr/>
          <p:nvPr/>
        </p:nvSpPr>
        <p:spPr>
          <a:xfrm>
            <a:off x="282633" y="174567"/>
            <a:ext cx="9426632" cy="10889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 name="Picture 5">
            <a:extLst>
              <a:ext uri="{FF2B5EF4-FFF2-40B4-BE49-F238E27FC236}">
                <a16:creationId xmlns:a16="http://schemas.microsoft.com/office/drawing/2014/main" id="{C75FC541-E79E-4116-9F80-AB31B685779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598" y="-14711"/>
            <a:ext cx="2546813" cy="954628"/>
          </a:xfrm>
          <a:prstGeom prst="rect">
            <a:avLst/>
          </a:prstGeom>
        </p:spPr>
      </p:pic>
      <p:sp>
        <p:nvSpPr>
          <p:cNvPr id="11" name="TextBox 10">
            <a:extLst>
              <a:ext uri="{FF2B5EF4-FFF2-40B4-BE49-F238E27FC236}">
                <a16:creationId xmlns:a16="http://schemas.microsoft.com/office/drawing/2014/main" id="{F78B2AAA-43BD-4BE4-A964-487AEDFAEFD5}"/>
              </a:ext>
            </a:extLst>
          </p:cNvPr>
          <p:cNvSpPr txBox="1"/>
          <p:nvPr/>
        </p:nvSpPr>
        <p:spPr>
          <a:xfrm>
            <a:off x="0" y="2560230"/>
            <a:ext cx="9910041" cy="2000548"/>
          </a:xfrm>
          <a:prstGeom prst="rect">
            <a:avLst/>
          </a:prstGeom>
          <a:solidFill>
            <a:srgbClr val="E6E6E6">
              <a:alpha val="69804"/>
            </a:srgbClr>
          </a:solidFill>
        </p:spPr>
        <p:txBody>
          <a:bodyPr wrap="square">
            <a:spAutoFit/>
          </a:bodyPr>
          <a:lstStyle/>
          <a:p>
            <a:pPr algn="ctr" defTabSz="371237">
              <a:defRPr/>
            </a:pPr>
            <a:endParaRPr lang="tr-TR" sz="3200" b="1" dirty="0">
              <a:ea typeface="Lato" panose="020F0502020204030203" pitchFamily="34" charset="0"/>
              <a:cs typeface="Arial" panose="020B0604020202020204" pitchFamily="34" charset="0"/>
            </a:endParaRPr>
          </a:p>
          <a:p>
            <a:pPr algn="ctr" defTabSz="371237">
              <a:defRPr/>
            </a:pPr>
            <a:endParaRPr lang="tr-TR" sz="3200" b="1" dirty="0">
              <a:ea typeface="Lato" panose="020F0502020204030203" pitchFamily="34" charset="0"/>
              <a:cs typeface="Arial" panose="020B0604020202020204" pitchFamily="34" charset="0"/>
            </a:endParaRPr>
          </a:p>
          <a:p>
            <a:pPr algn="ctr" defTabSz="371237">
              <a:defRPr/>
            </a:pPr>
            <a:r>
              <a:rPr lang="tr-TR" sz="3000" b="1" dirty="0">
                <a:ea typeface="Lato" panose="020F0502020204030203" pitchFamily="34" charset="0"/>
                <a:cs typeface="Arial" panose="020B0604020202020204" pitchFamily="34" charset="0"/>
              </a:rPr>
              <a:t>SANAYİDE YEŞİL DÖNÜŞÜM KAPSAMINDA FİNANSAL DESTEK MEKANİZMALARI</a:t>
            </a:r>
          </a:p>
        </p:txBody>
      </p:sp>
      <p:sp>
        <p:nvSpPr>
          <p:cNvPr id="12" name="Slide Number Placeholder 1">
            <a:extLst>
              <a:ext uri="{FF2B5EF4-FFF2-40B4-BE49-F238E27FC236}">
                <a16:creationId xmlns:a16="http://schemas.microsoft.com/office/drawing/2014/main" id="{A3736000-AFA8-405B-A0A3-45C7C8475415}"/>
              </a:ext>
            </a:extLst>
          </p:cNvPr>
          <p:cNvSpPr txBox="1">
            <a:spLocks/>
          </p:cNvSpPr>
          <p:nvPr/>
        </p:nvSpPr>
        <p:spPr>
          <a:xfrm>
            <a:off x="7336880" y="6536687"/>
            <a:ext cx="222885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212">
              <a:defRPr/>
            </a:pPr>
            <a:fld id="{17CAE348-1A46-420F-86A1-CEA27154ADDC}" type="slidenum">
              <a:rPr lang="tr-TR" sz="1100" b="1" smtClean="0">
                <a:solidFill>
                  <a:prstClr val="black"/>
                </a:solidFill>
                <a:latin typeface="Calibri" panose="020F0502020204030204"/>
              </a:rPr>
              <a:pPr defTabSz="457212">
                <a:defRPr/>
              </a:pPr>
              <a:t>1</a:t>
            </a:fld>
            <a:endParaRPr lang="tr-TR" sz="1100" b="1" dirty="0">
              <a:solidFill>
                <a:prstClr val="black"/>
              </a:solidFill>
              <a:latin typeface="Calibri" panose="020F0502020204030204"/>
            </a:endParaRPr>
          </a:p>
        </p:txBody>
      </p:sp>
      <p:sp>
        <p:nvSpPr>
          <p:cNvPr id="13" name="Rectangle 12">
            <a:extLst>
              <a:ext uri="{FF2B5EF4-FFF2-40B4-BE49-F238E27FC236}">
                <a16:creationId xmlns:a16="http://schemas.microsoft.com/office/drawing/2014/main" id="{8A75BCEE-B607-4E37-AB62-CDA18BB1EC00}"/>
              </a:ext>
            </a:extLst>
          </p:cNvPr>
          <p:cNvSpPr/>
          <p:nvPr/>
        </p:nvSpPr>
        <p:spPr>
          <a:xfrm>
            <a:off x="532797" y="6645958"/>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Nisan 2022 | Özel ve Gizlidir</a:t>
            </a:r>
          </a:p>
        </p:txBody>
      </p:sp>
      <p:sp>
        <p:nvSpPr>
          <p:cNvPr id="15" name="TextBox 14">
            <a:extLst>
              <a:ext uri="{FF2B5EF4-FFF2-40B4-BE49-F238E27FC236}">
                <a16:creationId xmlns:a16="http://schemas.microsoft.com/office/drawing/2014/main" id="{85718FDC-CD46-4E6A-9AF2-687D0D636B24}"/>
              </a:ext>
            </a:extLst>
          </p:cNvPr>
          <p:cNvSpPr txBox="1"/>
          <p:nvPr/>
        </p:nvSpPr>
        <p:spPr>
          <a:xfrm>
            <a:off x="-124691" y="6566745"/>
            <a:ext cx="10030691" cy="276999"/>
          </a:xfrm>
          <a:prstGeom prst="rect">
            <a:avLst/>
          </a:prstGeom>
          <a:noFill/>
        </p:spPr>
        <p:txBody>
          <a:bodyPr wrap="square">
            <a:spAutoFit/>
          </a:bodyPr>
          <a:lstStyle/>
          <a:p>
            <a:pPr algn="ctr" defTabSz="371023">
              <a:defRPr/>
            </a:pPr>
            <a:r>
              <a:rPr lang="tr-TR" sz="1200" b="1" dirty="0">
                <a:latin typeface="Calibri" panose="020F0502020204030204"/>
                <a:ea typeface="Lato" panose="020F0502020204030203" pitchFamily="34" charset="0"/>
                <a:cs typeface="Arial" panose="020B0604020202020204" pitchFamily="34" charset="0"/>
              </a:rPr>
              <a:t>TÜRKİYE KALKINMA VE YATIRIM BANKASI A.Ş.</a:t>
            </a:r>
          </a:p>
        </p:txBody>
      </p:sp>
      <p:sp>
        <p:nvSpPr>
          <p:cNvPr id="14" name="Rectangle 13">
            <a:extLst>
              <a:ext uri="{FF2B5EF4-FFF2-40B4-BE49-F238E27FC236}">
                <a16:creationId xmlns:a16="http://schemas.microsoft.com/office/drawing/2014/main" id="{FE881A30-2D64-499A-A4CD-88185D3A35A5}"/>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pic>
        <p:nvPicPr>
          <p:cNvPr id="16" name="Picture 15">
            <a:extLst>
              <a:ext uri="{FF2B5EF4-FFF2-40B4-BE49-F238E27FC236}">
                <a16:creationId xmlns:a16="http://schemas.microsoft.com/office/drawing/2014/main" id="{61D0C50C-B158-4903-97F5-C805849B5619}"/>
              </a:ext>
            </a:extLst>
          </p:cNvPr>
          <p:cNvPicPr>
            <a:picLocks noChangeAspect="1"/>
          </p:cNvPicPr>
          <p:nvPr/>
        </p:nvPicPr>
        <p:blipFill>
          <a:blip r:embed="rId3"/>
          <a:stretch>
            <a:fillRect/>
          </a:stretch>
        </p:blipFill>
        <p:spPr>
          <a:xfrm>
            <a:off x="1342106" y="423122"/>
            <a:ext cx="7221787" cy="2850714"/>
          </a:xfrm>
          <a:prstGeom prst="rect">
            <a:avLst/>
          </a:prstGeom>
        </p:spPr>
      </p:pic>
      <p:pic>
        <p:nvPicPr>
          <p:cNvPr id="10" name="Picture 9">
            <a:extLst>
              <a:ext uri="{FF2B5EF4-FFF2-40B4-BE49-F238E27FC236}">
                <a16:creationId xmlns:a16="http://schemas.microsoft.com/office/drawing/2014/main" id="{8F627942-1EB7-4485-AFAD-52EDFA0688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7552" y="5597038"/>
            <a:ext cx="1113041" cy="1113041"/>
          </a:xfrm>
          <a:prstGeom prst="rect">
            <a:avLst/>
          </a:prstGeom>
        </p:spPr>
      </p:pic>
      <p:pic>
        <p:nvPicPr>
          <p:cNvPr id="17" name="Picture 16">
            <a:extLst>
              <a:ext uri="{FF2B5EF4-FFF2-40B4-BE49-F238E27FC236}">
                <a16:creationId xmlns:a16="http://schemas.microsoft.com/office/drawing/2014/main" id="{F932E9C5-CF7A-46A7-8143-C36E6628E48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03010" y="5587369"/>
            <a:ext cx="1113041" cy="1113041"/>
          </a:xfrm>
          <a:prstGeom prst="rect">
            <a:avLst/>
          </a:prstGeom>
        </p:spPr>
      </p:pic>
      <p:pic>
        <p:nvPicPr>
          <p:cNvPr id="18" name="Picture 17">
            <a:extLst>
              <a:ext uri="{FF2B5EF4-FFF2-40B4-BE49-F238E27FC236}">
                <a16:creationId xmlns:a16="http://schemas.microsoft.com/office/drawing/2014/main" id="{16CC3DE8-95F1-4603-A927-27DA5A92097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19"/>
          <a:stretch/>
        </p:blipFill>
        <p:spPr>
          <a:xfrm>
            <a:off x="9270885" y="5712834"/>
            <a:ext cx="549216" cy="1066371"/>
          </a:xfrm>
          <a:prstGeom prst="rect">
            <a:avLst/>
          </a:prstGeom>
        </p:spPr>
      </p:pic>
      <p:sp>
        <p:nvSpPr>
          <p:cNvPr id="19" name="TextBox 18">
            <a:extLst>
              <a:ext uri="{FF2B5EF4-FFF2-40B4-BE49-F238E27FC236}">
                <a16:creationId xmlns:a16="http://schemas.microsoft.com/office/drawing/2014/main" id="{2A9354BF-1139-42BC-96D4-4B7C2C2A4D29}"/>
              </a:ext>
            </a:extLst>
          </p:cNvPr>
          <p:cNvSpPr txBox="1"/>
          <p:nvPr/>
        </p:nvSpPr>
        <p:spPr>
          <a:xfrm>
            <a:off x="-19397" y="4771656"/>
            <a:ext cx="10030691" cy="661720"/>
          </a:xfrm>
          <a:prstGeom prst="rect">
            <a:avLst/>
          </a:prstGeom>
          <a:noFill/>
        </p:spPr>
        <p:txBody>
          <a:bodyPr wrap="square">
            <a:spAutoFit/>
          </a:bodyPr>
          <a:lstStyle/>
          <a:p>
            <a:pPr algn="ctr" defTabSz="371023">
              <a:defRPr/>
            </a:pPr>
            <a:r>
              <a:rPr lang="tr-TR" b="1" dirty="0">
                <a:latin typeface="Calibri" panose="020F0502020204030204"/>
                <a:ea typeface="Lato" panose="020F0502020204030203" pitchFamily="34" charset="0"/>
                <a:cs typeface="Arial" panose="020B0604020202020204" pitchFamily="34" charset="0"/>
              </a:rPr>
              <a:t>ERHAN ÇALIŞKAN </a:t>
            </a:r>
          </a:p>
          <a:p>
            <a:pPr algn="ctr" defTabSz="371023">
              <a:spcBef>
                <a:spcPts val="600"/>
              </a:spcBef>
              <a:defRPr/>
            </a:pPr>
            <a:r>
              <a:rPr lang="tr-TR" sz="1400" b="1" dirty="0">
                <a:latin typeface="Calibri" panose="020F0502020204030204"/>
                <a:ea typeface="Lato" panose="020F0502020204030203" pitchFamily="34" charset="0"/>
                <a:cs typeface="Arial" panose="020B0604020202020204" pitchFamily="34" charset="0"/>
              </a:rPr>
              <a:t>SÜRDÜRÜLEBİLİRLİK VE ÇEVRESEL SOSYAL ETKİ YÖNETİMİ MÜDÜR</a:t>
            </a:r>
            <a:endParaRPr lang="tr-TR" sz="1200" b="1" dirty="0">
              <a:latin typeface="Calibri" panose="020F0502020204030204"/>
              <a:ea typeface="Lato" panose="020F0502020204030203" pitchFamily="34" charset="0"/>
              <a:cs typeface="Arial" panose="020B0604020202020204" pitchFamily="34" charset="0"/>
            </a:endParaRPr>
          </a:p>
        </p:txBody>
      </p:sp>
      <p:pic>
        <p:nvPicPr>
          <p:cNvPr id="1026" name="Picture 2" descr="Kurumsal Kimlik">
            <a:extLst>
              <a:ext uri="{FF2B5EF4-FFF2-40B4-BE49-F238E27FC236}">
                <a16:creationId xmlns:a16="http://schemas.microsoft.com/office/drawing/2014/main" id="{D308F2CD-C423-4308-BE7F-416192FC18E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59653" y="42340"/>
            <a:ext cx="2672873" cy="840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6589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lide Number Placeholder 1"/>
          <p:cNvSpPr>
            <a:spLocks noGrp="1"/>
          </p:cNvSpPr>
          <p:nvPr>
            <p:ph type="sldNum" sz="quarter" idx="4294967295"/>
          </p:nvPr>
        </p:nvSpPr>
        <p:spPr>
          <a:xfrm>
            <a:off x="9149658" y="6607627"/>
            <a:ext cx="380093" cy="254563"/>
          </a:xfrm>
          <a:prstGeom prst="rect">
            <a:avLst/>
          </a:prstGeom>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17CAE348-1A46-420F-86A1-CEA27154ADDC}" type="slidenum">
              <a:rPr kumimoji="0" lang="en-AU" sz="1000" b="1"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AU" sz="1000" b="1"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TextBox 24">
            <a:extLst>
              <a:ext uri="{FF2B5EF4-FFF2-40B4-BE49-F238E27FC236}">
                <a16:creationId xmlns:a16="http://schemas.microsoft.com/office/drawing/2014/main" id="{03268C17-5052-4FD9-83B9-E82DB197AF40}"/>
              </a:ext>
            </a:extLst>
          </p:cNvPr>
          <p:cNvSpPr txBox="1"/>
          <p:nvPr/>
        </p:nvSpPr>
        <p:spPr>
          <a:xfrm>
            <a:off x="416720" y="180734"/>
            <a:ext cx="8657971" cy="400110"/>
          </a:xfrm>
          <a:prstGeom prst="rect">
            <a:avLst/>
          </a:prstGeom>
          <a:noFill/>
        </p:spPr>
        <p:txBody>
          <a:bodyPr wrap="square">
            <a:spAutoFit/>
          </a:bodyPr>
          <a:lstStyle/>
          <a:p>
            <a:pPr>
              <a:defRPr/>
            </a:pPr>
            <a:r>
              <a:rPr lang="tr-TR" sz="2000" b="1" dirty="0"/>
              <a:t>Uluslararası Güncel Raporlama Çalışmalarımız</a:t>
            </a:r>
          </a:p>
        </p:txBody>
      </p:sp>
      <p:sp>
        <p:nvSpPr>
          <p:cNvPr id="28" name="Rectangle: Rounded Corners 27">
            <a:extLst>
              <a:ext uri="{FF2B5EF4-FFF2-40B4-BE49-F238E27FC236}">
                <a16:creationId xmlns:a16="http://schemas.microsoft.com/office/drawing/2014/main" id="{38258B75-1B2F-4FDB-8664-B616D7D467FA}"/>
              </a:ext>
            </a:extLst>
          </p:cNvPr>
          <p:cNvSpPr/>
          <p:nvPr/>
        </p:nvSpPr>
        <p:spPr>
          <a:xfrm>
            <a:off x="480325" y="5498577"/>
            <a:ext cx="8945347" cy="340519"/>
          </a:xfrm>
          <a:prstGeom prst="roundRect">
            <a:avLst/>
          </a:prstGeom>
          <a:solidFill>
            <a:srgbClr val="F2F2F2">
              <a:alpha val="40000"/>
            </a:srgb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tr-TR" sz="1400" b="1" dirty="0">
                <a:solidFill>
                  <a:schemeClr val="accent1">
                    <a:lumMod val="50000"/>
                  </a:schemeClr>
                </a:solidFill>
                <a:latin typeface="Calibri" panose="020F0502020204030204"/>
              </a:rPr>
              <a:t>Raporlarımız, ISAE 3000 Standardına göre Bağımsız Güvence Denetimlerinden geçmiştir.</a:t>
            </a:r>
            <a:endParaRPr kumimoji="0" lang="tr-TR" sz="1400" b="1" i="0" u="none" strike="noStrike" kern="1200" cap="none" spc="0" normalizeH="0" baseline="0" noProof="0" dirty="0">
              <a:ln>
                <a:noFill/>
              </a:ln>
              <a:solidFill>
                <a:schemeClr val="accent1">
                  <a:lumMod val="50000"/>
                </a:schemeClr>
              </a:solidFill>
              <a:effectLst/>
              <a:uLnTx/>
              <a:uFillTx/>
              <a:latin typeface="Calibri" panose="020F0502020204030204"/>
              <a:ea typeface="+mn-ea"/>
              <a:cs typeface="+mn-cs"/>
            </a:endParaRPr>
          </a:p>
        </p:txBody>
      </p:sp>
      <p:grpSp>
        <p:nvGrpSpPr>
          <p:cNvPr id="11" name="Group 10">
            <a:extLst>
              <a:ext uri="{FF2B5EF4-FFF2-40B4-BE49-F238E27FC236}">
                <a16:creationId xmlns:a16="http://schemas.microsoft.com/office/drawing/2014/main" id="{A514C2B1-FE54-449E-A838-0F8C8C565BD0}"/>
              </a:ext>
            </a:extLst>
          </p:cNvPr>
          <p:cNvGrpSpPr/>
          <p:nvPr/>
        </p:nvGrpSpPr>
        <p:grpSpPr>
          <a:xfrm>
            <a:off x="7680654" y="30419"/>
            <a:ext cx="2225346" cy="713422"/>
            <a:chOff x="7680654" y="30419"/>
            <a:chExt cx="2225346" cy="713422"/>
          </a:xfrm>
        </p:grpSpPr>
        <p:sp>
          <p:nvSpPr>
            <p:cNvPr id="12" name="Rectangle 11">
              <a:extLst>
                <a:ext uri="{FF2B5EF4-FFF2-40B4-BE49-F238E27FC236}">
                  <a16:creationId xmlns:a16="http://schemas.microsoft.com/office/drawing/2014/main" id="{C2B23338-FD82-4421-82D9-EEF540689850}"/>
                </a:ext>
              </a:extLst>
            </p:cNvPr>
            <p:cNvSpPr/>
            <p:nvPr/>
          </p:nvSpPr>
          <p:spPr>
            <a:xfrm>
              <a:off x="8243382" y="159522"/>
              <a:ext cx="1662618"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3" name="Picture 12">
              <a:extLst>
                <a:ext uri="{FF2B5EF4-FFF2-40B4-BE49-F238E27FC236}">
                  <a16:creationId xmlns:a16="http://schemas.microsoft.com/office/drawing/2014/main" id="{6096325E-73E2-4406-AD63-FF6EF45E2AE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80654" y="30419"/>
              <a:ext cx="2018704" cy="713422"/>
            </a:xfrm>
            <a:prstGeom prst="rect">
              <a:avLst/>
            </a:prstGeom>
          </p:spPr>
        </p:pic>
      </p:grpSp>
      <p:sp>
        <p:nvSpPr>
          <p:cNvPr id="15" name="Rectangle 14">
            <a:extLst>
              <a:ext uri="{FF2B5EF4-FFF2-40B4-BE49-F238E27FC236}">
                <a16:creationId xmlns:a16="http://schemas.microsoft.com/office/drawing/2014/main" id="{CC568408-2324-4029-99B3-4FE5C25078FC}"/>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Mayıs 2023| Özel ve Gizlidir</a:t>
            </a:r>
          </a:p>
        </p:txBody>
      </p:sp>
      <p:sp>
        <p:nvSpPr>
          <p:cNvPr id="14" name="Rectangle 13">
            <a:extLst>
              <a:ext uri="{FF2B5EF4-FFF2-40B4-BE49-F238E27FC236}">
                <a16:creationId xmlns:a16="http://schemas.microsoft.com/office/drawing/2014/main" id="{0FEA9EF4-F7F6-4C65-80C0-7072CD373A61}"/>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pic>
        <p:nvPicPr>
          <p:cNvPr id="16" name="Picture 15">
            <a:extLst>
              <a:ext uri="{FF2B5EF4-FFF2-40B4-BE49-F238E27FC236}">
                <a16:creationId xmlns:a16="http://schemas.microsoft.com/office/drawing/2014/main" id="{F5FE3304-C7B7-4DAC-B6AB-2DBD8B476DF7}"/>
              </a:ext>
            </a:extLst>
          </p:cNvPr>
          <p:cNvPicPr>
            <a:picLocks noChangeAspect="1"/>
          </p:cNvPicPr>
          <p:nvPr/>
        </p:nvPicPr>
        <p:blipFill>
          <a:blip r:embed="rId3"/>
          <a:stretch>
            <a:fillRect/>
          </a:stretch>
        </p:blipFill>
        <p:spPr>
          <a:xfrm>
            <a:off x="1185861" y="1778970"/>
            <a:ext cx="2714555" cy="3600000"/>
          </a:xfrm>
          <a:prstGeom prst="rect">
            <a:avLst/>
          </a:prstGeom>
        </p:spPr>
      </p:pic>
      <p:pic>
        <p:nvPicPr>
          <p:cNvPr id="17" name="Picture 16">
            <a:extLst>
              <a:ext uri="{FF2B5EF4-FFF2-40B4-BE49-F238E27FC236}">
                <a16:creationId xmlns:a16="http://schemas.microsoft.com/office/drawing/2014/main" id="{7A6BE3AF-8D01-4FF1-97E5-579D5E148DAD}"/>
              </a:ext>
            </a:extLst>
          </p:cNvPr>
          <p:cNvPicPr>
            <a:picLocks noChangeAspect="1"/>
          </p:cNvPicPr>
          <p:nvPr/>
        </p:nvPicPr>
        <p:blipFill>
          <a:blip r:embed="rId4"/>
          <a:stretch>
            <a:fillRect/>
          </a:stretch>
        </p:blipFill>
        <p:spPr>
          <a:xfrm>
            <a:off x="5995312" y="1778970"/>
            <a:ext cx="2548783" cy="3600000"/>
          </a:xfrm>
          <a:prstGeom prst="rect">
            <a:avLst/>
          </a:prstGeom>
        </p:spPr>
      </p:pic>
      <p:sp>
        <p:nvSpPr>
          <p:cNvPr id="18" name="Rectangle: Rounded Corners 17">
            <a:extLst>
              <a:ext uri="{FF2B5EF4-FFF2-40B4-BE49-F238E27FC236}">
                <a16:creationId xmlns:a16="http://schemas.microsoft.com/office/drawing/2014/main" id="{817CB6B9-8E5A-408B-BE94-6AC85F94040B}"/>
              </a:ext>
            </a:extLst>
          </p:cNvPr>
          <p:cNvSpPr/>
          <p:nvPr/>
        </p:nvSpPr>
        <p:spPr>
          <a:xfrm>
            <a:off x="473139" y="650483"/>
            <a:ext cx="4140000" cy="1055608"/>
          </a:xfrm>
          <a:prstGeom prst="roundRect">
            <a:avLst/>
          </a:prstGeom>
          <a:solidFill>
            <a:srgbClr val="F2F2F2">
              <a:alpha val="40000"/>
            </a:srgb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chemeClr val="accent1">
                    <a:lumMod val="50000"/>
                  </a:schemeClr>
                </a:solidFill>
                <a:effectLst/>
                <a:uLnTx/>
                <a:uFillTx/>
                <a:latin typeface="Calibri" panose="020F0502020204030204"/>
                <a:ea typeface="+mn-ea"/>
                <a:cs typeface="+mn-cs"/>
              </a:rPr>
              <a:t>Çevresel ve sosyal etki yönetimi sistem ve performansımızı içeren Etki Prensipleri ile uyumlu ülkemizin </a:t>
            </a:r>
            <a:r>
              <a:rPr kumimoji="0" lang="tr-TR" sz="1400" b="1" i="0" u="none" strike="noStrike" kern="1200" cap="none" spc="0" normalizeH="0" baseline="0" noProof="0" dirty="0">
                <a:ln>
                  <a:noFill/>
                </a:ln>
                <a:solidFill>
                  <a:srgbClr val="FF0000"/>
                </a:solidFill>
                <a:effectLst/>
                <a:uLnTx/>
                <a:uFillTx/>
                <a:latin typeface="Calibri" panose="020F0502020204030204"/>
                <a:ea typeface="+mn-ea"/>
                <a:cs typeface="+mn-cs"/>
              </a:rPr>
              <a:t>ikinci Etki Raporu’nu </a:t>
            </a:r>
            <a:r>
              <a:rPr kumimoji="0" lang="tr-TR" sz="1400" b="1" i="0" u="none" strike="noStrike" kern="1200" cap="none" spc="0" normalizeH="0" baseline="0" noProof="0" dirty="0">
                <a:ln>
                  <a:noFill/>
                </a:ln>
                <a:solidFill>
                  <a:schemeClr val="accent1">
                    <a:lumMod val="50000"/>
                  </a:schemeClr>
                </a:solidFill>
                <a:effectLst/>
                <a:uLnTx/>
                <a:uFillTx/>
                <a:latin typeface="Calibri" panose="020F0502020204030204"/>
                <a:ea typeface="+mn-ea"/>
                <a:cs typeface="+mn-cs"/>
              </a:rPr>
              <a:t>23.09.2023 tarihinde yayınladık.</a:t>
            </a:r>
            <a:endParaRPr lang="tr-TR" sz="1400" b="1" dirty="0">
              <a:solidFill>
                <a:schemeClr val="accent1">
                  <a:lumMod val="50000"/>
                </a:schemeClr>
              </a:solidFill>
              <a:latin typeface="Calibri" panose="020F0502020204030204"/>
            </a:endParaRPr>
          </a:p>
        </p:txBody>
      </p:sp>
      <p:sp>
        <p:nvSpPr>
          <p:cNvPr id="19" name="Rectangle: Rounded Corners 18">
            <a:extLst>
              <a:ext uri="{FF2B5EF4-FFF2-40B4-BE49-F238E27FC236}">
                <a16:creationId xmlns:a16="http://schemas.microsoft.com/office/drawing/2014/main" id="{662A4DD1-6EB2-4A61-9184-16CF0324005D}"/>
              </a:ext>
            </a:extLst>
          </p:cNvPr>
          <p:cNvSpPr/>
          <p:nvPr/>
        </p:nvSpPr>
        <p:spPr>
          <a:xfrm>
            <a:off x="5199704" y="650483"/>
            <a:ext cx="4140000" cy="1055608"/>
          </a:xfrm>
          <a:prstGeom prst="roundRect">
            <a:avLst/>
          </a:prstGeom>
          <a:solidFill>
            <a:srgbClr val="F2F2F2">
              <a:alpha val="40000"/>
            </a:srgb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tr-TR" sz="1400" b="1" dirty="0">
                <a:solidFill>
                  <a:schemeClr val="accent1">
                    <a:lumMod val="50000"/>
                  </a:schemeClr>
                </a:solidFill>
                <a:latin typeface="Calibri" panose="020F0502020204030204"/>
              </a:rPr>
              <a:t>Değer yaratma modelimizi ve entegre</a:t>
            </a:r>
            <a:r>
              <a:rPr kumimoji="0" lang="tr-TR" sz="1400" b="1" i="0" u="none" strike="noStrike" kern="1200" cap="none" spc="0" normalizeH="0" baseline="0" noProof="0" dirty="0">
                <a:ln>
                  <a:noFill/>
                </a:ln>
                <a:solidFill>
                  <a:schemeClr val="accent1">
                    <a:lumMod val="50000"/>
                  </a:schemeClr>
                </a:solidFill>
                <a:effectLst/>
                <a:uLnTx/>
                <a:uFillTx/>
                <a:latin typeface="Calibri" panose="020F0502020204030204"/>
                <a:ea typeface="+mn-ea"/>
                <a:cs typeface="+mn-cs"/>
              </a:rPr>
              <a:t> yönetim anlayışımızı paylaştığımız </a:t>
            </a:r>
            <a:r>
              <a:rPr kumimoji="0" lang="tr-TR" sz="1400" b="1" i="0" u="none" strike="noStrike" kern="1200" cap="none" spc="0" normalizeH="0" baseline="0" noProof="0" dirty="0">
                <a:ln>
                  <a:noFill/>
                </a:ln>
                <a:solidFill>
                  <a:srgbClr val="FF0000"/>
                </a:solidFill>
                <a:effectLst/>
                <a:uLnTx/>
                <a:uFillTx/>
                <a:latin typeface="Calibri" panose="020F0502020204030204"/>
                <a:ea typeface="+mn-ea"/>
                <a:cs typeface="+mn-cs"/>
              </a:rPr>
              <a:t>Küresel Raporlama İnisiyatifi (GRI) standartları </a:t>
            </a:r>
            <a:r>
              <a:rPr lang="tr-TR" sz="1400" b="1" dirty="0">
                <a:solidFill>
                  <a:schemeClr val="accent1">
                    <a:lumMod val="50000"/>
                  </a:schemeClr>
                </a:solidFill>
                <a:latin typeface="Calibri" panose="020F0502020204030204"/>
              </a:rPr>
              <a:t>uyumlu 2022 Entegre Raporu’muzu 1</a:t>
            </a:r>
            <a:r>
              <a:rPr kumimoji="0" lang="tr-TR" sz="1400" b="1" i="0" u="none" strike="noStrike" kern="1200" cap="none" spc="0" normalizeH="0" baseline="0" noProof="0" dirty="0">
                <a:ln>
                  <a:noFill/>
                </a:ln>
                <a:solidFill>
                  <a:schemeClr val="accent1">
                    <a:lumMod val="50000"/>
                  </a:schemeClr>
                </a:solidFill>
                <a:effectLst/>
                <a:uLnTx/>
                <a:uFillTx/>
                <a:latin typeface="Calibri" panose="020F0502020204030204"/>
                <a:ea typeface="+mn-ea"/>
                <a:cs typeface="+mn-cs"/>
              </a:rPr>
              <a:t>1.09.2023 tarihinde yayınladık.</a:t>
            </a:r>
            <a:endParaRPr lang="tr-TR" sz="1400" b="1" dirty="0">
              <a:solidFill>
                <a:schemeClr val="accent1">
                  <a:lumMod val="50000"/>
                </a:schemeClr>
              </a:solidFill>
              <a:latin typeface="Calibri" panose="020F0502020204030204"/>
            </a:endParaRPr>
          </a:p>
        </p:txBody>
      </p:sp>
      <p:sp>
        <p:nvSpPr>
          <p:cNvPr id="20" name="Rectangle: Rounded Corners 19">
            <a:extLst>
              <a:ext uri="{FF2B5EF4-FFF2-40B4-BE49-F238E27FC236}">
                <a16:creationId xmlns:a16="http://schemas.microsoft.com/office/drawing/2014/main" id="{C9B28291-BEE7-46AE-B809-2D7D002864BB}"/>
              </a:ext>
            </a:extLst>
          </p:cNvPr>
          <p:cNvSpPr/>
          <p:nvPr/>
        </p:nvSpPr>
        <p:spPr>
          <a:xfrm>
            <a:off x="473139" y="5935387"/>
            <a:ext cx="8945347" cy="578882"/>
          </a:xfrm>
          <a:prstGeom prst="roundRect">
            <a:avLst/>
          </a:prstGeom>
          <a:solidFill>
            <a:srgbClr val="F2F2F2">
              <a:alpha val="40000"/>
            </a:srgbClr>
          </a:solidFill>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tr-TR" sz="1400" b="1" dirty="0">
                <a:solidFill>
                  <a:schemeClr val="accent1">
                    <a:lumMod val="50000"/>
                  </a:schemeClr>
                </a:solidFill>
                <a:latin typeface="Calibri" panose="020F0502020204030204"/>
              </a:rPr>
              <a:t>CDP 2022 İklim Değişikliği Programı Raporu’muz 26.07.2023 tarihinde tamamlanmıştır. </a:t>
            </a:r>
          </a:p>
          <a:p>
            <a:pPr marL="0" marR="0" lvl="0" indent="0" algn="ctr" defTabSz="457200" rtl="0" eaLnBrk="1" fontAlgn="auto" latinLnBrk="0" hangingPunct="1">
              <a:lnSpc>
                <a:spcPct val="100000"/>
              </a:lnSpc>
              <a:spcBef>
                <a:spcPts val="0"/>
              </a:spcBef>
              <a:spcAft>
                <a:spcPts val="0"/>
              </a:spcAft>
              <a:buClrTx/>
              <a:buSzTx/>
              <a:buFontTx/>
              <a:buNone/>
              <a:tabLst/>
              <a:defRPr/>
            </a:pPr>
            <a:r>
              <a:rPr lang="tr-TR" sz="1400" b="1" dirty="0">
                <a:solidFill>
                  <a:schemeClr val="accent1">
                    <a:lumMod val="50000"/>
                  </a:schemeClr>
                </a:solidFill>
                <a:latin typeface="Calibri" panose="020F0502020204030204"/>
              </a:rPr>
              <a:t>Sonuçların 2024 yılının ilk çeyreğinde açıklanması beklenmektedir.</a:t>
            </a:r>
          </a:p>
        </p:txBody>
      </p:sp>
    </p:spTree>
    <p:extLst>
      <p:ext uri="{BB962C8B-B14F-4D97-AF65-F5344CB8AC3E}">
        <p14:creationId xmlns:p14="http://schemas.microsoft.com/office/powerpoint/2010/main" val="4246885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17CAE348-1A46-420F-86A1-CEA27154ADDC}" type="slidenum">
              <a:rPr lang="en-AU" smtClean="0"/>
              <a:pPr/>
              <a:t>11</a:t>
            </a:fld>
            <a:endParaRPr lang="en-AU"/>
          </a:p>
        </p:txBody>
      </p:sp>
      <p:pic>
        <p:nvPicPr>
          <p:cNvPr id="2050" name="Picture 2" descr="Desert, Drought, Dehydrated, Arid, Badlands, Ero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10066787"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Snip Single Corner Rectangle 5"/>
          <p:cNvSpPr/>
          <p:nvPr/>
        </p:nvSpPr>
        <p:spPr>
          <a:xfrm>
            <a:off x="0" y="3255065"/>
            <a:ext cx="4906439" cy="1095134"/>
          </a:xfrm>
          <a:prstGeom prst="snip1Rect">
            <a:avLst>
              <a:gd name="adj" fmla="val 33357"/>
            </a:avLst>
          </a:pr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100" b="1" dirty="0">
              <a:solidFill>
                <a:srgbClr val="2D4154"/>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1405" y="3602935"/>
            <a:ext cx="1781987" cy="629765"/>
          </a:xfrm>
          <a:prstGeom prst="rect">
            <a:avLst/>
          </a:prstGeom>
        </p:spPr>
      </p:pic>
      <p:sp>
        <p:nvSpPr>
          <p:cNvPr id="9" name="TextBox 8"/>
          <p:cNvSpPr txBox="1"/>
          <p:nvPr/>
        </p:nvSpPr>
        <p:spPr>
          <a:xfrm>
            <a:off x="90900" y="3475935"/>
            <a:ext cx="3424460" cy="1077218"/>
          </a:xfrm>
          <a:prstGeom prst="rect">
            <a:avLst/>
          </a:prstGeom>
          <a:noFill/>
        </p:spPr>
        <p:txBody>
          <a:bodyPr wrap="square" rtlCol="0">
            <a:spAutoFit/>
          </a:bodyPr>
          <a:lstStyle/>
          <a:p>
            <a:pPr algn="ctr"/>
            <a:r>
              <a:rPr lang="tr-TR" sz="2000" b="1" dirty="0">
                <a:solidFill>
                  <a:schemeClr val="tx1">
                    <a:lumMod val="85000"/>
                    <a:lumOff val="15000"/>
                  </a:schemeClr>
                </a:solidFill>
              </a:rPr>
              <a:t>İklim Değişikliğine Genel Bakış &amp; Avrupa Yeşil Mutabakatı</a:t>
            </a:r>
          </a:p>
          <a:p>
            <a:pPr algn="ctr"/>
            <a:endParaRPr lang="tr-TR" sz="2400" b="1" dirty="0">
              <a:solidFill>
                <a:schemeClr val="tx1">
                  <a:lumMod val="85000"/>
                  <a:lumOff val="15000"/>
                </a:schemeClr>
              </a:solidFill>
            </a:endParaRPr>
          </a:p>
        </p:txBody>
      </p:sp>
    </p:spTree>
    <p:extLst>
      <p:ext uri="{BB962C8B-B14F-4D97-AF65-F5344CB8AC3E}">
        <p14:creationId xmlns:p14="http://schemas.microsoft.com/office/powerpoint/2010/main" val="1374087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03DD319D-0DCE-4AB1-AA39-647E7C66E1EA}"/>
              </a:ext>
            </a:extLst>
          </p:cNvPr>
          <p:cNvSpPr txBox="1"/>
          <p:nvPr/>
        </p:nvSpPr>
        <p:spPr>
          <a:xfrm>
            <a:off x="521037" y="286717"/>
            <a:ext cx="8657971" cy="369332"/>
          </a:xfrm>
          <a:prstGeom prst="rect">
            <a:avLst/>
          </a:prstGeom>
          <a:noFill/>
        </p:spPr>
        <p:txBody>
          <a:bodyPr wrap="square">
            <a:spAutoFit/>
          </a:bodyPr>
          <a:lstStyle/>
          <a:p>
            <a:pPr defTabSz="457227">
              <a:defRPr/>
            </a:pPr>
            <a:r>
              <a:rPr lang="tr-TR" b="1" dirty="0">
                <a:ea typeface="Lato" panose="020F0502020204030203" pitchFamily="34" charset="0"/>
                <a:cs typeface="Arial" panose="020B0604020202020204" pitchFamily="34" charset="0"/>
              </a:rPr>
              <a:t>İklim Değişikliğinin Ülkemizdeki Olumsuz Etkileri</a:t>
            </a:r>
            <a:endParaRPr lang="en-US" b="1" dirty="0">
              <a:ea typeface="Lato" panose="020F0502020204030203" pitchFamily="34" charset="0"/>
              <a:cs typeface="Arial" panose="020B0604020202020204" pitchFamily="34" charset="0"/>
            </a:endParaRPr>
          </a:p>
        </p:txBody>
      </p:sp>
      <p:sp>
        <p:nvSpPr>
          <p:cNvPr id="13" name="Rounded Rectangle 12"/>
          <p:cNvSpPr/>
          <p:nvPr/>
        </p:nvSpPr>
        <p:spPr>
          <a:xfrm>
            <a:off x="637561"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Adıyaman-Şanlıurfa 2023 Sel Felaketi</a:t>
            </a:r>
          </a:p>
        </p:txBody>
      </p:sp>
      <p:sp>
        <p:nvSpPr>
          <p:cNvPr id="14" name="Rounded Rectangle 13"/>
          <p:cNvSpPr/>
          <p:nvPr/>
        </p:nvSpPr>
        <p:spPr>
          <a:xfrm>
            <a:off x="5042908"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Ordu 2023 Sel Felaketi</a:t>
            </a:r>
          </a:p>
        </p:txBody>
      </p:sp>
      <p:sp>
        <p:nvSpPr>
          <p:cNvPr id="16" name="Rounded Rectangle 15"/>
          <p:cNvSpPr/>
          <p:nvPr/>
        </p:nvSpPr>
        <p:spPr>
          <a:xfrm>
            <a:off x="637561"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Van-Akgöl 2022 Aşırı Sıcaklar Ve Buharlaşma</a:t>
            </a:r>
          </a:p>
        </p:txBody>
      </p:sp>
      <p:sp>
        <p:nvSpPr>
          <p:cNvPr id="17" name="Rounded Rectangle 16"/>
          <p:cNvSpPr/>
          <p:nvPr/>
        </p:nvSpPr>
        <p:spPr>
          <a:xfrm>
            <a:off x="5042908"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Marmaris 2022 Orman Yangını</a:t>
            </a:r>
          </a:p>
        </p:txBody>
      </p:sp>
      <p:sp>
        <p:nvSpPr>
          <p:cNvPr id="12" name="Rectangle 11"/>
          <p:cNvSpPr/>
          <p:nvPr/>
        </p:nvSpPr>
        <p:spPr>
          <a:xfrm>
            <a:off x="8243382" y="159522"/>
            <a:ext cx="1309965"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17177" y="-23769"/>
            <a:ext cx="2018704" cy="713422"/>
          </a:xfrm>
          <a:prstGeom prst="rect">
            <a:avLst/>
          </a:prstGeom>
        </p:spPr>
      </p:pic>
      <p:sp>
        <p:nvSpPr>
          <p:cNvPr id="18" name="Rectangle 17">
            <a:extLst>
              <a:ext uri="{FF2B5EF4-FFF2-40B4-BE49-F238E27FC236}">
                <a16:creationId xmlns:a16="http://schemas.microsoft.com/office/drawing/2014/main" id="{420B5CF3-530F-4832-9917-597EA2C0AC41}"/>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pic>
        <p:nvPicPr>
          <p:cNvPr id="3" name="Picture 2">
            <a:extLst>
              <a:ext uri="{FF2B5EF4-FFF2-40B4-BE49-F238E27FC236}">
                <a16:creationId xmlns:a16="http://schemas.microsoft.com/office/drawing/2014/main" id="{E197769D-7265-47C5-A3DA-1EE2A5B6148E}"/>
              </a:ext>
            </a:extLst>
          </p:cNvPr>
          <p:cNvPicPr>
            <a:picLocks noChangeAspect="1"/>
          </p:cNvPicPr>
          <p:nvPr/>
        </p:nvPicPr>
        <p:blipFill>
          <a:blip r:embed="rId3"/>
          <a:stretch>
            <a:fillRect/>
          </a:stretch>
        </p:blipFill>
        <p:spPr>
          <a:xfrm>
            <a:off x="637561" y="4058328"/>
            <a:ext cx="3967993" cy="2224748"/>
          </a:xfrm>
          <a:prstGeom prst="rect">
            <a:avLst/>
          </a:prstGeom>
          <a:noFill/>
        </p:spPr>
      </p:pic>
      <p:pic>
        <p:nvPicPr>
          <p:cNvPr id="5" name="Picture 4">
            <a:extLst>
              <a:ext uri="{FF2B5EF4-FFF2-40B4-BE49-F238E27FC236}">
                <a16:creationId xmlns:a16="http://schemas.microsoft.com/office/drawing/2014/main" id="{22263CEC-D090-418D-A65D-EB782B39C931}"/>
              </a:ext>
            </a:extLst>
          </p:cNvPr>
          <p:cNvPicPr>
            <a:picLocks noChangeAspect="1"/>
          </p:cNvPicPr>
          <p:nvPr/>
        </p:nvPicPr>
        <p:blipFill rotWithShape="1">
          <a:blip r:embed="rId4"/>
          <a:srcRect l="9341"/>
          <a:stretch/>
        </p:blipFill>
        <p:spPr>
          <a:xfrm>
            <a:off x="5042907" y="4058328"/>
            <a:ext cx="3967993" cy="2224748"/>
          </a:xfrm>
          <a:prstGeom prst="rect">
            <a:avLst/>
          </a:prstGeom>
        </p:spPr>
      </p:pic>
      <p:sp>
        <p:nvSpPr>
          <p:cNvPr id="22" name="TextBox 21">
            <a:extLst>
              <a:ext uri="{FF2B5EF4-FFF2-40B4-BE49-F238E27FC236}">
                <a16:creationId xmlns:a16="http://schemas.microsoft.com/office/drawing/2014/main" id="{ED1E3BFF-B40B-45F9-8155-2E159387C794}"/>
              </a:ext>
            </a:extLst>
          </p:cNvPr>
          <p:cNvSpPr txBox="1"/>
          <p:nvPr/>
        </p:nvSpPr>
        <p:spPr>
          <a:xfrm>
            <a:off x="5042907" y="5611929"/>
            <a:ext cx="3967993" cy="646331"/>
          </a:xfrm>
          <a:prstGeom prst="rect">
            <a:avLst/>
          </a:prstGeom>
          <a:noFill/>
        </p:spPr>
        <p:txBody>
          <a:bodyPr wrap="square">
            <a:spAutoFit/>
          </a:bodyPr>
          <a:lstStyle/>
          <a:p>
            <a:r>
              <a:rPr lang="tr-TR" sz="1200" b="0" i="0" dirty="0">
                <a:solidFill>
                  <a:schemeClr val="bg1"/>
                </a:solidFill>
                <a:effectLst/>
                <a:latin typeface="ReithSans"/>
              </a:rPr>
              <a:t>Hava sıcaklıklarının 45 dereceyi bulduğu, bağıl nem oranının yüzde 20-15'in altına düştüğü ve rüzgarın hızının 45 km/</a:t>
            </a:r>
            <a:r>
              <a:rPr lang="tr-TR" sz="1200" b="0" i="0" dirty="0" err="1">
                <a:solidFill>
                  <a:schemeClr val="bg1"/>
                </a:solidFill>
                <a:effectLst/>
                <a:latin typeface="ReithSans"/>
              </a:rPr>
              <a:t>saat'i</a:t>
            </a:r>
            <a:r>
              <a:rPr lang="tr-TR" sz="1200" b="0" i="0" dirty="0">
                <a:solidFill>
                  <a:schemeClr val="bg1"/>
                </a:solidFill>
                <a:effectLst/>
                <a:latin typeface="ReithSans"/>
              </a:rPr>
              <a:t> bulduğu "ekstrem koşullar" </a:t>
            </a:r>
            <a:endParaRPr lang="tr-TR" sz="1200" dirty="0">
              <a:solidFill>
                <a:schemeClr val="bg1"/>
              </a:solidFill>
            </a:endParaRPr>
          </a:p>
        </p:txBody>
      </p:sp>
      <p:pic>
        <p:nvPicPr>
          <p:cNvPr id="8" name="Picture 7">
            <a:extLst>
              <a:ext uri="{FF2B5EF4-FFF2-40B4-BE49-F238E27FC236}">
                <a16:creationId xmlns:a16="http://schemas.microsoft.com/office/drawing/2014/main" id="{17E7EDF4-F2C3-4DD4-A3E6-D1CB1C8B3361}"/>
              </a:ext>
            </a:extLst>
          </p:cNvPr>
          <p:cNvPicPr>
            <a:picLocks noChangeAspect="1"/>
          </p:cNvPicPr>
          <p:nvPr/>
        </p:nvPicPr>
        <p:blipFill>
          <a:blip r:embed="rId5"/>
          <a:stretch>
            <a:fillRect/>
          </a:stretch>
        </p:blipFill>
        <p:spPr>
          <a:xfrm>
            <a:off x="638935" y="1249839"/>
            <a:ext cx="3966619" cy="2227719"/>
          </a:xfrm>
          <a:prstGeom prst="rect">
            <a:avLst/>
          </a:prstGeom>
        </p:spPr>
      </p:pic>
      <p:pic>
        <p:nvPicPr>
          <p:cNvPr id="10" name="Picture 9">
            <a:extLst>
              <a:ext uri="{FF2B5EF4-FFF2-40B4-BE49-F238E27FC236}">
                <a16:creationId xmlns:a16="http://schemas.microsoft.com/office/drawing/2014/main" id="{E35CF573-1165-4397-A703-A0D112264E7B}"/>
              </a:ext>
            </a:extLst>
          </p:cNvPr>
          <p:cNvPicPr>
            <a:picLocks noChangeAspect="1"/>
          </p:cNvPicPr>
          <p:nvPr/>
        </p:nvPicPr>
        <p:blipFill>
          <a:blip r:embed="rId6"/>
          <a:stretch>
            <a:fillRect/>
          </a:stretch>
        </p:blipFill>
        <p:spPr>
          <a:xfrm>
            <a:off x="5042907" y="1249839"/>
            <a:ext cx="3967993" cy="2227719"/>
          </a:xfrm>
          <a:prstGeom prst="rect">
            <a:avLst/>
          </a:prstGeom>
        </p:spPr>
      </p:pic>
      <p:sp>
        <p:nvSpPr>
          <p:cNvPr id="25" name="Slide Number Placeholder 1">
            <a:extLst>
              <a:ext uri="{FF2B5EF4-FFF2-40B4-BE49-F238E27FC236}">
                <a16:creationId xmlns:a16="http://schemas.microsoft.com/office/drawing/2014/main" id="{68E96A44-7B53-463E-A93C-8D78B82E4766}"/>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12</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469899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Kastamonu&amp;#39;da sel felaketi! Valilikten &amp;#39;HES&amp;#39; açıklaması - Kesih"/>
          <p:cNvPicPr>
            <a:picLocks noChangeAspect="1" noChangeArrowheads="1"/>
          </p:cNvPicPr>
          <p:nvPr/>
        </p:nvPicPr>
        <p:blipFill rotWithShape="1">
          <a:blip r:embed="rId2">
            <a:extLst>
              <a:ext uri="{28A0092B-C50C-407E-A947-70E740481C1C}">
                <a14:useLocalDpi xmlns:a14="http://schemas.microsoft.com/office/drawing/2010/main" val="0"/>
              </a:ext>
            </a:extLst>
          </a:blip>
          <a:srcRect l="-1" r="10024"/>
          <a:stretch/>
        </p:blipFill>
        <p:spPr bwMode="auto">
          <a:xfrm>
            <a:off x="644222" y="1249839"/>
            <a:ext cx="3961332" cy="225272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Sel felaketi nedeniyle 40 evin yıkıldığı Babaçay köyünün sakinleri  yaşadıklarını anlattı"/>
          <p:cNvPicPr>
            <a:picLocks noChangeAspect="1" noChangeArrowheads="1"/>
          </p:cNvPicPr>
          <p:nvPr/>
        </p:nvPicPr>
        <p:blipFill rotWithShape="1">
          <a:blip r:embed="rId3">
            <a:extLst>
              <a:ext uri="{28A0092B-C50C-407E-A947-70E740481C1C}">
                <a14:useLocalDpi xmlns:a14="http://schemas.microsoft.com/office/drawing/2010/main" val="0"/>
              </a:ext>
            </a:extLst>
          </a:blip>
          <a:srcRect l="-2" r="9507"/>
          <a:stretch/>
        </p:blipFill>
        <p:spPr bwMode="auto">
          <a:xfrm>
            <a:off x="5044282" y="1246071"/>
            <a:ext cx="3966619" cy="225649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s://www.iklimhaber.org/wp-content/uploads/2021/08/sks-990x5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222" y="4058328"/>
            <a:ext cx="3961332" cy="2224748"/>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p:cNvPicPr>
            <a:picLocks noChangeAspect="1"/>
          </p:cNvPicPr>
          <p:nvPr/>
        </p:nvPicPr>
        <p:blipFill rotWithShape="1">
          <a:blip r:embed="rId5"/>
          <a:srcRect r="4916"/>
          <a:stretch/>
        </p:blipFill>
        <p:spPr>
          <a:xfrm>
            <a:off x="5042908" y="4058329"/>
            <a:ext cx="3976435" cy="2224748"/>
          </a:xfrm>
          <a:prstGeom prst="rect">
            <a:avLst/>
          </a:prstGeom>
        </p:spPr>
      </p:pic>
      <p:sp>
        <p:nvSpPr>
          <p:cNvPr id="21" name="TextBox 20">
            <a:extLst>
              <a:ext uri="{FF2B5EF4-FFF2-40B4-BE49-F238E27FC236}">
                <a16:creationId xmlns:a16="http://schemas.microsoft.com/office/drawing/2014/main" id="{03DD319D-0DCE-4AB1-AA39-647E7C66E1EA}"/>
              </a:ext>
            </a:extLst>
          </p:cNvPr>
          <p:cNvSpPr txBox="1"/>
          <p:nvPr/>
        </p:nvSpPr>
        <p:spPr>
          <a:xfrm>
            <a:off x="521037" y="286717"/>
            <a:ext cx="8657971" cy="369332"/>
          </a:xfrm>
          <a:prstGeom prst="rect">
            <a:avLst/>
          </a:prstGeom>
          <a:noFill/>
        </p:spPr>
        <p:txBody>
          <a:bodyPr wrap="square">
            <a:spAutoFit/>
          </a:bodyPr>
          <a:lstStyle/>
          <a:p>
            <a:pPr defTabSz="457227">
              <a:defRPr/>
            </a:pPr>
            <a:r>
              <a:rPr lang="tr-TR" b="1" dirty="0">
                <a:ea typeface="Lato" panose="020F0502020204030203" pitchFamily="34" charset="0"/>
                <a:cs typeface="Arial" panose="020B0604020202020204" pitchFamily="34" charset="0"/>
              </a:rPr>
              <a:t>İklim Değişikliğinin Ülkemizdeki Olumsuz Etkileri</a:t>
            </a:r>
            <a:endParaRPr lang="en-US" b="1" dirty="0">
              <a:ea typeface="Lato" panose="020F0502020204030203" pitchFamily="34" charset="0"/>
              <a:cs typeface="Arial" panose="020B0604020202020204" pitchFamily="34" charset="0"/>
            </a:endParaRPr>
          </a:p>
        </p:txBody>
      </p:sp>
      <p:sp>
        <p:nvSpPr>
          <p:cNvPr id="13" name="Rounded Rectangle 12"/>
          <p:cNvSpPr/>
          <p:nvPr/>
        </p:nvSpPr>
        <p:spPr>
          <a:xfrm>
            <a:off x="637561"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Kastamonu – Bozkurt İlçesi 2021 Sel Felaketi</a:t>
            </a:r>
          </a:p>
        </p:txBody>
      </p:sp>
      <p:sp>
        <p:nvSpPr>
          <p:cNvPr id="14" name="Rounded Rectangle 13"/>
          <p:cNvSpPr/>
          <p:nvPr/>
        </p:nvSpPr>
        <p:spPr>
          <a:xfrm>
            <a:off x="5042908"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Sinop – </a:t>
            </a:r>
            <a:r>
              <a:rPr lang="tr-TR" sz="1400" b="1" dirty="0" err="1">
                <a:effectLst>
                  <a:outerShdw blurRad="38100" dist="38100" dir="2700000" algn="tl">
                    <a:srgbClr val="000000">
                      <a:alpha val="43137"/>
                    </a:srgbClr>
                  </a:outerShdw>
                </a:effectLst>
              </a:rPr>
              <a:t>Babaçay</a:t>
            </a:r>
            <a:r>
              <a:rPr lang="tr-TR" sz="1400" b="1" dirty="0">
                <a:effectLst>
                  <a:outerShdw blurRad="38100" dist="38100" dir="2700000" algn="tl">
                    <a:srgbClr val="000000">
                      <a:alpha val="43137"/>
                    </a:srgbClr>
                  </a:outerShdw>
                </a:effectLst>
              </a:rPr>
              <a:t> İlçesi 2021 Sel Felaketi</a:t>
            </a:r>
          </a:p>
        </p:txBody>
      </p:sp>
      <p:sp>
        <p:nvSpPr>
          <p:cNvPr id="16" name="Rounded Rectangle 15"/>
          <p:cNvSpPr/>
          <p:nvPr/>
        </p:nvSpPr>
        <p:spPr>
          <a:xfrm>
            <a:off x="637561"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Akdeniz ve Ege Bölgesi – 2021 Orman Yangınları</a:t>
            </a:r>
          </a:p>
        </p:txBody>
      </p:sp>
      <p:sp>
        <p:nvSpPr>
          <p:cNvPr id="17" name="Rounded Rectangle 16"/>
          <p:cNvSpPr/>
          <p:nvPr/>
        </p:nvSpPr>
        <p:spPr>
          <a:xfrm>
            <a:off x="5042908"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Artvin – Arhavi İlçesi 2021 Sel Felaketi</a:t>
            </a:r>
          </a:p>
        </p:txBody>
      </p:sp>
      <p:sp>
        <p:nvSpPr>
          <p:cNvPr id="12" name="Rectangle 11"/>
          <p:cNvSpPr/>
          <p:nvPr/>
        </p:nvSpPr>
        <p:spPr>
          <a:xfrm>
            <a:off x="8243382" y="159522"/>
            <a:ext cx="1309965"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17177" y="-23769"/>
            <a:ext cx="2018704" cy="713422"/>
          </a:xfrm>
          <a:prstGeom prst="rect">
            <a:avLst/>
          </a:prstGeom>
        </p:spPr>
      </p:pic>
      <p:sp>
        <p:nvSpPr>
          <p:cNvPr id="18" name="Rectangle 17">
            <a:extLst>
              <a:ext uri="{FF2B5EF4-FFF2-40B4-BE49-F238E27FC236}">
                <a16:creationId xmlns:a16="http://schemas.microsoft.com/office/drawing/2014/main" id="{420B5CF3-530F-4832-9917-597EA2C0AC41}"/>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22" name="Slide Number Placeholder 1">
            <a:extLst>
              <a:ext uri="{FF2B5EF4-FFF2-40B4-BE49-F238E27FC236}">
                <a16:creationId xmlns:a16="http://schemas.microsoft.com/office/drawing/2014/main" id="{46CAB1CD-4848-4762-8ED5-A3880C98B6AB}"/>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13</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1928283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445653" y="4076800"/>
            <a:ext cx="3373865" cy="369332"/>
          </a:xfrm>
          <a:prstGeom prst="rect">
            <a:avLst/>
          </a:prstGeom>
        </p:spPr>
        <p:txBody>
          <a:bodyPr wrap="square">
            <a:spAutoFit/>
          </a:bodyPr>
          <a:lstStyle/>
          <a:p>
            <a:endParaRPr lang="tr-TR" dirty="0"/>
          </a:p>
        </p:txBody>
      </p:sp>
      <p:pic>
        <p:nvPicPr>
          <p:cNvPr id="2050" name="Picture 2" descr="Bursa için kuvvetli yağış ve hortum uyarısı! | Line Haber"/>
          <p:cNvPicPr>
            <a:picLocks noChangeAspect="1" noChangeArrowheads="1"/>
          </p:cNvPicPr>
          <p:nvPr/>
        </p:nvPicPr>
        <p:blipFill rotWithShape="1">
          <a:blip r:embed="rId2">
            <a:extLst>
              <a:ext uri="{28A0092B-C50C-407E-A947-70E740481C1C}">
                <a14:useLocalDpi xmlns:a14="http://schemas.microsoft.com/office/drawing/2010/main" val="0"/>
              </a:ext>
            </a:extLst>
          </a:blip>
          <a:srcRect r="6223"/>
          <a:stretch/>
        </p:blipFill>
        <p:spPr bwMode="auto">
          <a:xfrm>
            <a:off x="5042908" y="1228436"/>
            <a:ext cx="3967993" cy="225367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nkara&amp;#39;da kum fırtınası: Polatlı toz bulutuyla kaplandı, 6 kişi yaralandı -  Sputnik Türkiye"/>
          <p:cNvPicPr>
            <a:picLocks noChangeAspect="1" noChangeArrowheads="1"/>
          </p:cNvPicPr>
          <p:nvPr/>
        </p:nvPicPr>
        <p:blipFill rotWithShape="1">
          <a:blip r:embed="rId3">
            <a:extLst>
              <a:ext uri="{28A0092B-C50C-407E-A947-70E740481C1C}">
                <a14:useLocalDpi xmlns:a14="http://schemas.microsoft.com/office/drawing/2010/main" val="0"/>
              </a:ext>
            </a:extLst>
          </a:blip>
          <a:srcRect l="4991"/>
          <a:stretch/>
        </p:blipFill>
        <p:spPr bwMode="auto">
          <a:xfrm>
            <a:off x="637561" y="1214530"/>
            <a:ext cx="3967993" cy="2267579"/>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561" y="4076800"/>
            <a:ext cx="3967993" cy="2188770"/>
          </a:xfrm>
          <a:prstGeom prst="rect">
            <a:avLst/>
          </a:prstGeom>
        </p:spPr>
      </p:pic>
      <p:sp>
        <p:nvSpPr>
          <p:cNvPr id="6" name="Rectangle 5"/>
          <p:cNvSpPr/>
          <p:nvPr/>
        </p:nvSpPr>
        <p:spPr>
          <a:xfrm>
            <a:off x="567524" y="6265570"/>
            <a:ext cx="1938351" cy="246221"/>
          </a:xfrm>
          <a:prstGeom prst="rect">
            <a:avLst/>
          </a:prstGeom>
        </p:spPr>
        <p:txBody>
          <a:bodyPr wrap="none">
            <a:spAutoFit/>
          </a:bodyPr>
          <a:lstStyle/>
          <a:p>
            <a:pPr algn="ctr"/>
            <a:r>
              <a:rPr lang="tr-TR" sz="1000" i="1" dirty="0"/>
              <a:t>(Rüzgar Hızı: 92 km’ye ulaşmıştır.)</a:t>
            </a:r>
          </a:p>
        </p:txBody>
      </p:sp>
      <p:sp>
        <p:nvSpPr>
          <p:cNvPr id="16" name="Rectangle 15"/>
          <p:cNvSpPr/>
          <p:nvPr/>
        </p:nvSpPr>
        <p:spPr>
          <a:xfrm>
            <a:off x="6772605" y="3843966"/>
            <a:ext cx="3373865" cy="369332"/>
          </a:xfrm>
          <a:prstGeom prst="rect">
            <a:avLst/>
          </a:prstGeom>
        </p:spPr>
        <p:txBody>
          <a:bodyPr wrap="square">
            <a:spAutoFit/>
          </a:bodyPr>
          <a:lstStyle/>
          <a:p>
            <a:endParaRPr lang="tr-TR" dirty="0"/>
          </a:p>
        </p:txBody>
      </p:sp>
      <p:pic>
        <p:nvPicPr>
          <p:cNvPr id="18" name="Picture 10" descr="FOTO:SÖZCÜ"/>
          <p:cNvPicPr>
            <a:picLocks noChangeAspect="1" noChangeArrowheads="1"/>
          </p:cNvPicPr>
          <p:nvPr/>
        </p:nvPicPr>
        <p:blipFill rotWithShape="1">
          <a:blip r:embed="rId5">
            <a:extLst>
              <a:ext uri="{28A0092B-C50C-407E-A947-70E740481C1C}">
                <a14:useLocalDpi xmlns:a14="http://schemas.microsoft.com/office/drawing/2010/main" val="0"/>
              </a:ext>
            </a:extLst>
          </a:blip>
          <a:srcRect b="13514"/>
          <a:stretch/>
        </p:blipFill>
        <p:spPr bwMode="auto">
          <a:xfrm>
            <a:off x="5042908" y="4076800"/>
            <a:ext cx="3921797" cy="2189294"/>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03DD319D-0DCE-4AB1-AA39-647E7C66E1EA}"/>
              </a:ext>
            </a:extLst>
          </p:cNvPr>
          <p:cNvSpPr txBox="1"/>
          <p:nvPr/>
        </p:nvSpPr>
        <p:spPr>
          <a:xfrm>
            <a:off x="521037" y="286717"/>
            <a:ext cx="8657971" cy="369332"/>
          </a:xfrm>
          <a:prstGeom prst="rect">
            <a:avLst/>
          </a:prstGeom>
          <a:noFill/>
        </p:spPr>
        <p:txBody>
          <a:bodyPr wrap="square">
            <a:spAutoFit/>
          </a:bodyPr>
          <a:lstStyle/>
          <a:p>
            <a:pPr defTabSz="457227">
              <a:defRPr/>
            </a:pPr>
            <a:r>
              <a:rPr lang="tr-TR" b="1" dirty="0">
                <a:ea typeface="Lato" panose="020F0502020204030203" pitchFamily="34" charset="0"/>
                <a:cs typeface="Arial" panose="020B0604020202020204" pitchFamily="34" charset="0"/>
              </a:rPr>
              <a:t>İklim Değişikliğinin Ülkemizdeki Olumsuz Etkileri</a:t>
            </a:r>
            <a:endParaRPr lang="en-US" b="1" dirty="0">
              <a:ea typeface="Lato" panose="020F0502020204030203" pitchFamily="34" charset="0"/>
              <a:cs typeface="Arial" panose="020B0604020202020204" pitchFamily="34" charset="0"/>
            </a:endParaRPr>
          </a:p>
        </p:txBody>
      </p:sp>
      <p:sp>
        <p:nvSpPr>
          <p:cNvPr id="20" name="Rounded Rectangle 19"/>
          <p:cNvSpPr/>
          <p:nvPr/>
        </p:nvSpPr>
        <p:spPr>
          <a:xfrm>
            <a:off x="637561"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t>Ankara – Polatlı İlçesi 2020 Toz Fırtınası</a:t>
            </a:r>
          </a:p>
        </p:txBody>
      </p:sp>
      <p:sp>
        <p:nvSpPr>
          <p:cNvPr id="21" name="Rounded Rectangle 20"/>
          <p:cNvSpPr/>
          <p:nvPr/>
        </p:nvSpPr>
        <p:spPr>
          <a:xfrm>
            <a:off x="5042908" y="784968"/>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Bursa – Kestel İlçesi 2020 Sel Felaketi</a:t>
            </a:r>
          </a:p>
        </p:txBody>
      </p:sp>
      <p:sp>
        <p:nvSpPr>
          <p:cNvPr id="22" name="Rounded Rectangle 21"/>
          <p:cNvSpPr/>
          <p:nvPr/>
        </p:nvSpPr>
        <p:spPr>
          <a:xfrm>
            <a:off x="637561"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t>Antalya – 2019 Hortum Felaketi</a:t>
            </a:r>
          </a:p>
        </p:txBody>
      </p:sp>
      <p:sp>
        <p:nvSpPr>
          <p:cNvPr id="23" name="Rounded Rectangle 22"/>
          <p:cNvSpPr/>
          <p:nvPr/>
        </p:nvSpPr>
        <p:spPr>
          <a:xfrm>
            <a:off x="5042908" y="3593457"/>
            <a:ext cx="3967993" cy="373981"/>
          </a:xfrm>
          <a:prstGeom prst="roundRect">
            <a:avLst/>
          </a:prstGeom>
          <a:solidFill>
            <a:srgbClr val="193C7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effectLst>
                  <a:outerShdw blurRad="38100" dist="38100" dir="2700000" algn="tl">
                    <a:srgbClr val="000000">
                      <a:alpha val="43137"/>
                    </a:srgbClr>
                  </a:outerShdw>
                </a:effectLst>
              </a:rPr>
              <a:t>İstanbul – 2017 Dolu Felaketi</a:t>
            </a:r>
          </a:p>
        </p:txBody>
      </p:sp>
      <p:sp>
        <p:nvSpPr>
          <p:cNvPr id="15" name="Rectangle 14"/>
          <p:cNvSpPr/>
          <p:nvPr/>
        </p:nvSpPr>
        <p:spPr>
          <a:xfrm>
            <a:off x="8243382" y="159522"/>
            <a:ext cx="1309965"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17177" y="-23769"/>
            <a:ext cx="2018704" cy="713422"/>
          </a:xfrm>
          <a:prstGeom prst="rect">
            <a:avLst/>
          </a:prstGeom>
        </p:spPr>
      </p:pic>
      <p:sp>
        <p:nvSpPr>
          <p:cNvPr id="25" name="Rectangle 24">
            <a:extLst>
              <a:ext uri="{FF2B5EF4-FFF2-40B4-BE49-F238E27FC236}">
                <a16:creationId xmlns:a16="http://schemas.microsoft.com/office/drawing/2014/main" id="{B4BD2462-FE3E-42D6-AFB7-962B8DE4D849}"/>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26" name="Slide Number Placeholder 1">
            <a:extLst>
              <a:ext uri="{FF2B5EF4-FFF2-40B4-BE49-F238E27FC236}">
                <a16:creationId xmlns:a16="http://schemas.microsoft.com/office/drawing/2014/main" id="{F1D48241-D3A4-4250-AA9A-3FEED5E2DBBD}"/>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14</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128938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ectangle: Rounded Corners 63">
            <a:extLst>
              <a:ext uri="{FF2B5EF4-FFF2-40B4-BE49-F238E27FC236}">
                <a16:creationId xmlns:a16="http://schemas.microsoft.com/office/drawing/2014/main" id="{7494DB47-8338-40CF-B009-D000398A0CDF}"/>
              </a:ext>
            </a:extLst>
          </p:cNvPr>
          <p:cNvSpPr/>
          <p:nvPr/>
        </p:nvSpPr>
        <p:spPr>
          <a:xfrm>
            <a:off x="4566688" y="702966"/>
            <a:ext cx="1690209" cy="782413"/>
          </a:xfrm>
          <a:prstGeom prst="roundRect">
            <a:avLst/>
          </a:prstGeom>
          <a:solidFill>
            <a:srgbClr val="E2F0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 name="Slide Number Placeholder 1"/>
          <p:cNvSpPr>
            <a:spLocks noGrp="1"/>
          </p:cNvSpPr>
          <p:nvPr>
            <p:ph type="sldNum" sz="quarter" idx="4"/>
          </p:nvPr>
        </p:nvSpPr>
        <p:spPr/>
        <p:txBody>
          <a:bodyPr/>
          <a:lstStyle/>
          <a:p>
            <a:fld id="{17CAE348-1A46-420F-86A1-CEA27154ADDC}" type="slidenum">
              <a:rPr lang="en-AU" smtClean="0"/>
              <a:pPr/>
              <a:t>15</a:t>
            </a:fld>
            <a:endParaRPr lang="en-AU"/>
          </a:p>
        </p:txBody>
      </p:sp>
      <p:sp>
        <p:nvSpPr>
          <p:cNvPr id="37" name="TextBox 36">
            <a:extLst>
              <a:ext uri="{FF2B5EF4-FFF2-40B4-BE49-F238E27FC236}">
                <a16:creationId xmlns:a16="http://schemas.microsoft.com/office/drawing/2014/main" id="{03DD319D-0DCE-4AB1-AA39-647E7C66E1EA}"/>
              </a:ext>
            </a:extLst>
          </p:cNvPr>
          <p:cNvSpPr txBox="1"/>
          <p:nvPr/>
        </p:nvSpPr>
        <p:spPr>
          <a:xfrm>
            <a:off x="521037" y="286717"/>
            <a:ext cx="8657971" cy="430887"/>
          </a:xfrm>
          <a:prstGeom prst="rect">
            <a:avLst/>
          </a:prstGeom>
          <a:noFill/>
        </p:spPr>
        <p:txBody>
          <a:bodyPr wrap="square">
            <a:spAutoFit/>
          </a:bodyPr>
          <a:lstStyle/>
          <a:p>
            <a:pPr defTabSz="457227">
              <a:defRPr/>
            </a:pPr>
            <a:r>
              <a:rPr lang="tr-TR" sz="2100" b="1" dirty="0">
                <a:ea typeface="Lato" panose="020F0502020204030203" pitchFamily="34" charset="0"/>
                <a:cs typeface="Arial" panose="020B0604020202020204" pitchFamily="34" charset="0"/>
              </a:rPr>
              <a:t>Sürdürülebilirlik Alanında Gelişmeler</a:t>
            </a:r>
          </a:p>
        </p:txBody>
      </p:sp>
      <p:sp>
        <p:nvSpPr>
          <p:cNvPr id="17" name="Rectangle 16"/>
          <p:cNvSpPr/>
          <p:nvPr/>
        </p:nvSpPr>
        <p:spPr>
          <a:xfrm>
            <a:off x="521037" y="6657296"/>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Ocak 2022 | Özel ve Gizlidir</a:t>
            </a:r>
          </a:p>
        </p:txBody>
      </p:sp>
      <p:grpSp>
        <p:nvGrpSpPr>
          <p:cNvPr id="24" name="Group 23"/>
          <p:cNvGrpSpPr/>
          <p:nvPr/>
        </p:nvGrpSpPr>
        <p:grpSpPr>
          <a:xfrm>
            <a:off x="7866402" y="126128"/>
            <a:ext cx="2039598" cy="449106"/>
            <a:chOff x="7866402" y="126128"/>
            <a:chExt cx="2039598" cy="449106"/>
          </a:xfrm>
        </p:grpSpPr>
        <p:sp>
          <p:nvSpPr>
            <p:cNvPr id="26" name="Rectangle 25"/>
            <p:cNvSpPr/>
            <p:nvPr/>
          </p:nvSpPr>
          <p:spPr>
            <a:xfrm>
              <a:off x="8261968" y="126128"/>
              <a:ext cx="1644032" cy="449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28" name="Picture 27"/>
            <p:cNvPicPr>
              <a:picLocks noChangeAspect="1"/>
            </p:cNvPicPr>
            <p:nvPr/>
          </p:nvPicPr>
          <p:blipFill rotWithShape="1">
            <a:blip r:embed="rId2" cstate="print">
              <a:extLst>
                <a:ext uri="{28A0092B-C50C-407E-A947-70E740481C1C}">
                  <a14:useLocalDpi xmlns:a14="http://schemas.microsoft.com/office/drawing/2010/main" val="0"/>
                </a:ext>
              </a:extLst>
            </a:blip>
            <a:srcRect l="8005" t="19614" r="9245" b="21621"/>
            <a:stretch/>
          </p:blipFill>
          <p:spPr>
            <a:xfrm>
              <a:off x="7866402" y="141829"/>
              <a:ext cx="1699328" cy="417703"/>
            </a:xfrm>
            <a:prstGeom prst="rect">
              <a:avLst/>
            </a:prstGeom>
          </p:spPr>
        </p:pic>
      </p:grpSp>
      <p:sp>
        <p:nvSpPr>
          <p:cNvPr id="25" name="Rectangle 24">
            <a:extLst>
              <a:ext uri="{FF2B5EF4-FFF2-40B4-BE49-F238E27FC236}">
                <a16:creationId xmlns:a16="http://schemas.microsoft.com/office/drawing/2014/main" id="{846A4372-77A5-4FC0-AEDB-C64CA8134B59}"/>
              </a:ext>
            </a:extLst>
          </p:cNvPr>
          <p:cNvSpPr/>
          <p:nvPr/>
        </p:nvSpPr>
        <p:spPr>
          <a:xfrm>
            <a:off x="483700" y="6645306"/>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Nisan 2022 | Özel ve Gizlidir</a:t>
            </a:r>
          </a:p>
        </p:txBody>
      </p:sp>
      <p:sp>
        <p:nvSpPr>
          <p:cNvPr id="33" name="Rectangle 32">
            <a:extLst>
              <a:ext uri="{FF2B5EF4-FFF2-40B4-BE49-F238E27FC236}">
                <a16:creationId xmlns:a16="http://schemas.microsoft.com/office/drawing/2014/main" id="{3C2C3D88-337F-4B92-9317-816FBDBEAD92}"/>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27" name="Rectangle: Rounded Corners 26">
            <a:extLst>
              <a:ext uri="{FF2B5EF4-FFF2-40B4-BE49-F238E27FC236}">
                <a16:creationId xmlns:a16="http://schemas.microsoft.com/office/drawing/2014/main" id="{4957E009-5EAB-4445-A18A-3DDF7EAE0625}"/>
              </a:ext>
            </a:extLst>
          </p:cNvPr>
          <p:cNvSpPr/>
          <p:nvPr/>
        </p:nvSpPr>
        <p:spPr>
          <a:xfrm>
            <a:off x="4642616" y="5394452"/>
            <a:ext cx="1690209" cy="782413"/>
          </a:xfrm>
          <a:prstGeom prst="roundRect">
            <a:avLst/>
          </a:prstGeom>
          <a:solidFill>
            <a:srgbClr val="E2F0D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nvGrpSpPr>
          <p:cNvPr id="3" name="Group 2">
            <a:extLst>
              <a:ext uri="{FF2B5EF4-FFF2-40B4-BE49-F238E27FC236}">
                <a16:creationId xmlns:a16="http://schemas.microsoft.com/office/drawing/2014/main" id="{F54ABA03-EA1C-45DF-80A4-9AFCDB4A8184}"/>
              </a:ext>
            </a:extLst>
          </p:cNvPr>
          <p:cNvGrpSpPr/>
          <p:nvPr/>
        </p:nvGrpSpPr>
        <p:grpSpPr>
          <a:xfrm>
            <a:off x="558194" y="1390628"/>
            <a:ext cx="9138585" cy="4402667"/>
            <a:chOff x="558194" y="1390628"/>
            <a:chExt cx="9138585" cy="4402667"/>
          </a:xfrm>
        </p:grpSpPr>
        <p:sp>
          <p:nvSpPr>
            <p:cNvPr id="30" name="Arrow: Notched Right 29">
              <a:extLst>
                <a:ext uri="{FF2B5EF4-FFF2-40B4-BE49-F238E27FC236}">
                  <a16:creationId xmlns:a16="http://schemas.microsoft.com/office/drawing/2014/main" id="{5E821236-95FD-4054-9DD4-BFA975C00514}"/>
                </a:ext>
              </a:extLst>
            </p:cNvPr>
            <p:cNvSpPr/>
            <p:nvPr/>
          </p:nvSpPr>
          <p:spPr>
            <a:xfrm>
              <a:off x="558194" y="2711429"/>
              <a:ext cx="9138585" cy="1761066"/>
            </a:xfrm>
            <a:prstGeom prst="notchedRightArrow">
              <a:avLst/>
            </a:prstGeom>
          </p:spPr>
          <p:style>
            <a:lnRef idx="0">
              <a:schemeClr val="dk1">
                <a:hueOff val="0"/>
                <a:satOff val="0"/>
                <a:lumOff val="0"/>
                <a:alphaOff val="0"/>
              </a:schemeClr>
            </a:lnRef>
            <a:fillRef idx="1">
              <a:schemeClr val="accent6">
                <a:tint val="55000"/>
                <a:hueOff val="0"/>
                <a:satOff val="0"/>
                <a:lumOff val="0"/>
                <a:alphaOff val="0"/>
              </a:schemeClr>
            </a:fillRef>
            <a:effectRef idx="0">
              <a:schemeClr val="accent6">
                <a:tint val="55000"/>
                <a:hueOff val="0"/>
                <a:satOff val="0"/>
                <a:lumOff val="0"/>
                <a:alphaOff val="0"/>
              </a:schemeClr>
            </a:effectRef>
            <a:fontRef idx="minor">
              <a:schemeClr val="dk1">
                <a:hueOff val="0"/>
                <a:satOff val="0"/>
                <a:lumOff val="0"/>
                <a:alphaOff val="0"/>
              </a:schemeClr>
            </a:fontRef>
          </p:style>
        </p:sp>
        <p:sp>
          <p:nvSpPr>
            <p:cNvPr id="31" name="Freeform: Shape 30">
              <a:extLst>
                <a:ext uri="{FF2B5EF4-FFF2-40B4-BE49-F238E27FC236}">
                  <a16:creationId xmlns:a16="http://schemas.microsoft.com/office/drawing/2014/main" id="{D30CD1C1-373A-4D5C-9A7E-AAC3D52AE027}"/>
                </a:ext>
              </a:extLst>
            </p:cNvPr>
            <p:cNvSpPr/>
            <p:nvPr/>
          </p:nvSpPr>
          <p:spPr>
            <a:xfrm>
              <a:off x="662059" y="1390629"/>
              <a:ext cx="782171" cy="1761066"/>
            </a:xfrm>
            <a:custGeom>
              <a:avLst/>
              <a:gdLst>
                <a:gd name="connsiteX0" fmla="*/ 0 w 668018"/>
                <a:gd name="connsiteY0" fmla="*/ 0 h 1761066"/>
                <a:gd name="connsiteX1" fmla="*/ 668018 w 668018"/>
                <a:gd name="connsiteY1" fmla="*/ 0 h 1761066"/>
                <a:gd name="connsiteX2" fmla="*/ 668018 w 668018"/>
                <a:gd name="connsiteY2" fmla="*/ 1761066 h 1761066"/>
                <a:gd name="connsiteX3" fmla="*/ 0 w 668018"/>
                <a:gd name="connsiteY3" fmla="*/ 1761066 h 1761066"/>
                <a:gd name="connsiteX4" fmla="*/ 0 w 668018"/>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018" h="1761066">
                  <a:moveTo>
                    <a:pt x="0" y="0"/>
                  </a:moveTo>
                  <a:lnTo>
                    <a:pt x="668018" y="0"/>
                  </a:lnTo>
                  <a:lnTo>
                    <a:pt x="668018"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t>1999-2000</a:t>
              </a:r>
              <a:r>
                <a:rPr lang="tr-TR" sz="1000" kern="1200" dirty="0"/>
                <a:t> </a:t>
              </a:r>
            </a:p>
            <a:p>
              <a:pPr marL="0" lvl="0" indent="0" algn="ctr" defTabSz="400050">
                <a:lnSpc>
                  <a:spcPct val="90000"/>
                </a:lnSpc>
                <a:spcBef>
                  <a:spcPct val="0"/>
                </a:spcBef>
                <a:spcAft>
                  <a:spcPct val="35000"/>
                </a:spcAft>
                <a:buNone/>
              </a:pPr>
              <a:r>
                <a:rPr lang="tr-TR" sz="1000" kern="1200" dirty="0"/>
                <a:t>BM Küresel İlkeler Sözleşmesi </a:t>
              </a:r>
            </a:p>
            <a:p>
              <a:pPr marL="0" lvl="0" indent="0" algn="ctr" defTabSz="400050">
                <a:lnSpc>
                  <a:spcPct val="90000"/>
                </a:lnSpc>
                <a:spcBef>
                  <a:spcPct val="0"/>
                </a:spcBef>
                <a:spcAft>
                  <a:spcPct val="35000"/>
                </a:spcAft>
                <a:buNone/>
              </a:pPr>
              <a:r>
                <a:rPr lang="tr-TR" sz="1000" kern="1200" dirty="0"/>
                <a:t>(UN Global Compact)</a:t>
              </a:r>
            </a:p>
          </p:txBody>
        </p:sp>
        <p:sp>
          <p:nvSpPr>
            <p:cNvPr id="32" name="Oval 31">
              <a:extLst>
                <a:ext uri="{FF2B5EF4-FFF2-40B4-BE49-F238E27FC236}">
                  <a16:creationId xmlns:a16="http://schemas.microsoft.com/office/drawing/2014/main" id="{73A948BB-C165-4FD0-B4FE-E952C8381894}"/>
                </a:ext>
              </a:extLst>
            </p:cNvPr>
            <p:cNvSpPr/>
            <p:nvPr/>
          </p:nvSpPr>
          <p:spPr>
            <a:xfrm>
              <a:off x="817579" y="3379366"/>
              <a:ext cx="425191" cy="425191"/>
            </a:xfrm>
            <a:prstGeom prst="ellipse">
              <a:avLst/>
            </a:prstGeom>
          </p:spPr>
          <p:style>
            <a:lnRef idx="2">
              <a:schemeClr val="lt1">
                <a:hueOff val="0"/>
                <a:satOff val="0"/>
                <a:lumOff val="0"/>
                <a:alphaOff val="0"/>
              </a:schemeClr>
            </a:lnRef>
            <a:fillRef idx="1">
              <a:schemeClr val="accent6">
                <a:shade val="50000"/>
                <a:hueOff val="0"/>
                <a:satOff val="0"/>
                <a:lumOff val="0"/>
                <a:alphaOff val="0"/>
              </a:schemeClr>
            </a:fillRef>
            <a:effectRef idx="0">
              <a:schemeClr val="accent6">
                <a:shade val="50000"/>
                <a:hueOff val="0"/>
                <a:satOff val="0"/>
                <a:lumOff val="0"/>
                <a:alphaOff val="0"/>
              </a:schemeClr>
            </a:effectRef>
            <a:fontRef idx="minor">
              <a:schemeClr val="lt1"/>
            </a:fontRef>
          </p:style>
        </p:sp>
        <p:sp>
          <p:nvSpPr>
            <p:cNvPr id="34" name="Freeform: Shape 33">
              <a:extLst>
                <a:ext uri="{FF2B5EF4-FFF2-40B4-BE49-F238E27FC236}">
                  <a16:creationId xmlns:a16="http://schemas.microsoft.com/office/drawing/2014/main" id="{EAC27457-F398-48DB-A05F-0345D78E38B8}"/>
                </a:ext>
              </a:extLst>
            </p:cNvPr>
            <p:cNvSpPr/>
            <p:nvPr/>
          </p:nvSpPr>
          <p:spPr>
            <a:xfrm>
              <a:off x="1304803" y="4032229"/>
              <a:ext cx="880367" cy="1761066"/>
            </a:xfrm>
            <a:custGeom>
              <a:avLst/>
              <a:gdLst>
                <a:gd name="connsiteX0" fmla="*/ 0 w 719088"/>
                <a:gd name="connsiteY0" fmla="*/ 0 h 1761066"/>
                <a:gd name="connsiteX1" fmla="*/ 719088 w 719088"/>
                <a:gd name="connsiteY1" fmla="*/ 0 h 1761066"/>
                <a:gd name="connsiteX2" fmla="*/ 719088 w 719088"/>
                <a:gd name="connsiteY2" fmla="*/ 1761066 h 1761066"/>
                <a:gd name="connsiteX3" fmla="*/ 0 w 719088"/>
                <a:gd name="connsiteY3" fmla="*/ 1761066 h 1761066"/>
                <a:gd name="connsiteX4" fmla="*/ 0 w 719088"/>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9088" h="1761066">
                  <a:moveTo>
                    <a:pt x="0" y="0"/>
                  </a:moveTo>
                  <a:lnTo>
                    <a:pt x="719088" y="0"/>
                  </a:lnTo>
                  <a:lnTo>
                    <a:pt x="719088"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000" b="1" kern="1200" dirty="0">
                  <a:solidFill>
                    <a:schemeClr val="tx1">
                      <a:lumMod val="85000"/>
                      <a:lumOff val="15000"/>
                    </a:schemeClr>
                  </a:solidFill>
                </a:rPr>
                <a:t>2010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Türkiye Cumhuriyeti İklim Değişikliği Stratejisi</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 (2010-2023)</a:t>
              </a:r>
              <a:endParaRPr lang="tr-TR" sz="1000" kern="1200" dirty="0"/>
            </a:p>
          </p:txBody>
        </p:sp>
        <p:sp>
          <p:nvSpPr>
            <p:cNvPr id="35" name="Oval 34">
              <a:extLst>
                <a:ext uri="{FF2B5EF4-FFF2-40B4-BE49-F238E27FC236}">
                  <a16:creationId xmlns:a16="http://schemas.microsoft.com/office/drawing/2014/main" id="{891D4C08-C826-4728-9978-8F9133008D2B}"/>
                </a:ext>
              </a:extLst>
            </p:cNvPr>
            <p:cNvSpPr/>
            <p:nvPr/>
          </p:nvSpPr>
          <p:spPr>
            <a:xfrm>
              <a:off x="1532392" y="3379366"/>
              <a:ext cx="425191" cy="425191"/>
            </a:xfrm>
            <a:prstGeom prst="ellipse">
              <a:avLst/>
            </a:prstGeom>
          </p:spPr>
          <p:style>
            <a:lnRef idx="2">
              <a:schemeClr val="lt1">
                <a:hueOff val="0"/>
                <a:satOff val="0"/>
                <a:lumOff val="0"/>
                <a:alphaOff val="0"/>
              </a:schemeClr>
            </a:lnRef>
            <a:fillRef idx="1">
              <a:schemeClr val="accent6">
                <a:shade val="50000"/>
                <a:hueOff val="66986"/>
                <a:satOff val="-2928"/>
                <a:lumOff val="7993"/>
                <a:alphaOff val="0"/>
              </a:schemeClr>
            </a:fillRef>
            <a:effectRef idx="0">
              <a:schemeClr val="accent6">
                <a:shade val="50000"/>
                <a:hueOff val="66986"/>
                <a:satOff val="-2928"/>
                <a:lumOff val="7993"/>
                <a:alphaOff val="0"/>
              </a:schemeClr>
            </a:effectRef>
            <a:fontRef idx="minor">
              <a:schemeClr val="lt1"/>
            </a:fontRef>
          </p:style>
        </p:sp>
        <p:sp>
          <p:nvSpPr>
            <p:cNvPr id="38" name="Oval 37">
              <a:extLst>
                <a:ext uri="{FF2B5EF4-FFF2-40B4-BE49-F238E27FC236}">
                  <a16:creationId xmlns:a16="http://schemas.microsoft.com/office/drawing/2014/main" id="{39AB0965-216E-4F6A-B30B-ABC1E1F4124D}"/>
                </a:ext>
              </a:extLst>
            </p:cNvPr>
            <p:cNvSpPr/>
            <p:nvPr/>
          </p:nvSpPr>
          <p:spPr>
            <a:xfrm>
              <a:off x="2265811" y="3379366"/>
              <a:ext cx="425191" cy="425191"/>
            </a:xfrm>
            <a:prstGeom prst="ellipse">
              <a:avLst/>
            </a:prstGeom>
          </p:spPr>
          <p:style>
            <a:lnRef idx="2">
              <a:schemeClr val="lt1">
                <a:hueOff val="0"/>
                <a:satOff val="0"/>
                <a:lumOff val="0"/>
                <a:alphaOff val="0"/>
              </a:schemeClr>
            </a:lnRef>
            <a:fillRef idx="1">
              <a:schemeClr val="accent6">
                <a:shade val="50000"/>
                <a:hueOff val="133972"/>
                <a:satOff val="-5856"/>
                <a:lumOff val="15986"/>
                <a:alphaOff val="0"/>
              </a:schemeClr>
            </a:fillRef>
            <a:effectRef idx="0">
              <a:schemeClr val="accent6">
                <a:shade val="50000"/>
                <a:hueOff val="133972"/>
                <a:satOff val="-5856"/>
                <a:lumOff val="15986"/>
                <a:alphaOff val="0"/>
              </a:schemeClr>
            </a:effectRef>
            <a:fontRef idx="minor">
              <a:schemeClr val="lt1"/>
            </a:fontRef>
          </p:style>
        </p:sp>
        <p:sp>
          <p:nvSpPr>
            <p:cNvPr id="39" name="Freeform: Shape 38">
              <a:extLst>
                <a:ext uri="{FF2B5EF4-FFF2-40B4-BE49-F238E27FC236}">
                  <a16:creationId xmlns:a16="http://schemas.microsoft.com/office/drawing/2014/main" id="{3878F488-2388-49D4-A837-455D269D73E1}"/>
                </a:ext>
              </a:extLst>
            </p:cNvPr>
            <p:cNvSpPr/>
            <p:nvPr/>
          </p:nvSpPr>
          <p:spPr>
            <a:xfrm>
              <a:off x="1974116" y="2031488"/>
              <a:ext cx="947379" cy="1761066"/>
            </a:xfrm>
            <a:custGeom>
              <a:avLst/>
              <a:gdLst>
                <a:gd name="connsiteX0" fmla="*/ 0 w 873141"/>
                <a:gd name="connsiteY0" fmla="*/ 0 h 1761066"/>
                <a:gd name="connsiteX1" fmla="*/ 873141 w 873141"/>
                <a:gd name="connsiteY1" fmla="*/ 0 h 1761066"/>
                <a:gd name="connsiteX2" fmla="*/ 873141 w 873141"/>
                <a:gd name="connsiteY2" fmla="*/ 1761066 h 1761066"/>
                <a:gd name="connsiteX3" fmla="*/ 0 w 873141"/>
                <a:gd name="connsiteY3" fmla="*/ 1761066 h 1761066"/>
                <a:gd name="connsiteX4" fmla="*/ 0 w 873141"/>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141" h="1761066">
                  <a:moveTo>
                    <a:pt x="0" y="0"/>
                  </a:moveTo>
                  <a:lnTo>
                    <a:pt x="873141" y="0"/>
                  </a:lnTo>
                  <a:lnTo>
                    <a:pt x="873141"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000" b="1" kern="1200" dirty="0">
                  <a:solidFill>
                    <a:schemeClr val="tx1">
                      <a:lumMod val="85000"/>
                      <a:lumOff val="15000"/>
                    </a:schemeClr>
                  </a:solidFill>
                </a:rPr>
                <a:t>2014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Türkiye</a:t>
              </a:r>
              <a:r>
                <a:rPr lang="tr-TR" sz="1000" b="1" kern="1200" dirty="0">
                  <a:solidFill>
                    <a:schemeClr val="tx1">
                      <a:lumMod val="85000"/>
                      <a:lumOff val="15000"/>
                    </a:schemeClr>
                  </a:solidFill>
                </a:rPr>
                <a:t> </a:t>
              </a:r>
              <a:r>
                <a:rPr lang="tr-TR" sz="1000" kern="1200" dirty="0">
                  <a:solidFill>
                    <a:schemeClr val="tx1">
                      <a:lumMod val="85000"/>
                      <a:lumOff val="15000"/>
                    </a:schemeClr>
                  </a:solidFill>
                </a:rPr>
                <a:t>Bankalar Birliği "Bankacılık Sektörü İçin Sürdürülebilirlik Rehberi" </a:t>
              </a:r>
              <a:endParaRPr lang="tr-TR" sz="1000" kern="1200" dirty="0"/>
            </a:p>
          </p:txBody>
        </p:sp>
        <p:sp>
          <p:nvSpPr>
            <p:cNvPr id="40" name="Oval 39">
              <a:extLst>
                <a:ext uri="{FF2B5EF4-FFF2-40B4-BE49-F238E27FC236}">
                  <a16:creationId xmlns:a16="http://schemas.microsoft.com/office/drawing/2014/main" id="{7000218F-420B-401A-97B2-8BB7BFE7E2A2}"/>
                </a:ext>
              </a:extLst>
            </p:cNvPr>
            <p:cNvSpPr/>
            <p:nvPr/>
          </p:nvSpPr>
          <p:spPr>
            <a:xfrm>
              <a:off x="3076256" y="3379366"/>
              <a:ext cx="425191" cy="425191"/>
            </a:xfrm>
            <a:prstGeom prst="ellipse">
              <a:avLst/>
            </a:prstGeom>
          </p:spPr>
          <p:style>
            <a:lnRef idx="2">
              <a:schemeClr val="lt1">
                <a:hueOff val="0"/>
                <a:satOff val="0"/>
                <a:lumOff val="0"/>
                <a:alphaOff val="0"/>
              </a:schemeClr>
            </a:lnRef>
            <a:fillRef idx="1">
              <a:schemeClr val="accent6">
                <a:shade val="50000"/>
                <a:hueOff val="200958"/>
                <a:satOff val="-8785"/>
                <a:lumOff val="23979"/>
                <a:alphaOff val="0"/>
              </a:schemeClr>
            </a:fillRef>
            <a:effectRef idx="0">
              <a:schemeClr val="accent6">
                <a:shade val="50000"/>
                <a:hueOff val="200958"/>
                <a:satOff val="-8785"/>
                <a:lumOff val="23979"/>
                <a:alphaOff val="0"/>
              </a:schemeClr>
            </a:effectRef>
            <a:fontRef idx="minor">
              <a:schemeClr val="lt1"/>
            </a:fontRef>
          </p:style>
        </p:sp>
        <p:sp>
          <p:nvSpPr>
            <p:cNvPr id="41" name="Freeform: Shape 40">
              <a:extLst>
                <a:ext uri="{FF2B5EF4-FFF2-40B4-BE49-F238E27FC236}">
                  <a16:creationId xmlns:a16="http://schemas.microsoft.com/office/drawing/2014/main" id="{9B103C25-34B8-497F-92CE-9BA945423771}"/>
                </a:ext>
              </a:extLst>
            </p:cNvPr>
            <p:cNvSpPr/>
            <p:nvPr/>
          </p:nvSpPr>
          <p:spPr>
            <a:xfrm>
              <a:off x="2839734" y="3508204"/>
              <a:ext cx="898234" cy="1761066"/>
            </a:xfrm>
            <a:custGeom>
              <a:avLst/>
              <a:gdLst>
                <a:gd name="connsiteX0" fmla="*/ 0 w 705915"/>
                <a:gd name="connsiteY0" fmla="*/ 0 h 1761066"/>
                <a:gd name="connsiteX1" fmla="*/ 705915 w 705915"/>
                <a:gd name="connsiteY1" fmla="*/ 0 h 1761066"/>
                <a:gd name="connsiteX2" fmla="*/ 705915 w 705915"/>
                <a:gd name="connsiteY2" fmla="*/ 1761066 h 1761066"/>
                <a:gd name="connsiteX3" fmla="*/ 0 w 705915"/>
                <a:gd name="connsiteY3" fmla="*/ 1761066 h 1761066"/>
                <a:gd name="connsiteX4" fmla="*/ 0 w 705915"/>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5915" h="1761066">
                  <a:moveTo>
                    <a:pt x="0" y="0"/>
                  </a:moveTo>
                  <a:lnTo>
                    <a:pt x="705915" y="0"/>
                  </a:lnTo>
                  <a:lnTo>
                    <a:pt x="705915"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t>2015 </a:t>
              </a:r>
            </a:p>
            <a:p>
              <a:pPr marL="0" lvl="0" indent="0" algn="ctr" defTabSz="400050">
                <a:lnSpc>
                  <a:spcPct val="90000"/>
                </a:lnSpc>
                <a:spcBef>
                  <a:spcPct val="0"/>
                </a:spcBef>
                <a:spcAft>
                  <a:spcPct val="35000"/>
                </a:spcAft>
                <a:buNone/>
              </a:pPr>
              <a:r>
                <a:rPr lang="tr-TR" sz="1000" kern="1200" dirty="0"/>
                <a:t>BM Paris İklim Değişikliği Konferansı –</a:t>
              </a:r>
            </a:p>
            <a:p>
              <a:pPr marL="0" lvl="0" indent="0" algn="ctr" defTabSz="400050">
                <a:lnSpc>
                  <a:spcPct val="90000"/>
                </a:lnSpc>
                <a:spcBef>
                  <a:spcPct val="0"/>
                </a:spcBef>
                <a:spcAft>
                  <a:spcPct val="35000"/>
                </a:spcAft>
                <a:buNone/>
              </a:pPr>
              <a:r>
                <a:rPr lang="tr-TR" sz="1000" kern="1200" dirty="0"/>
                <a:t>Sürdürülebilir Kalkınma Hedefleri</a:t>
              </a:r>
            </a:p>
          </p:txBody>
        </p:sp>
        <p:sp>
          <p:nvSpPr>
            <p:cNvPr id="42" name="Oval 41">
              <a:extLst>
                <a:ext uri="{FF2B5EF4-FFF2-40B4-BE49-F238E27FC236}">
                  <a16:creationId xmlns:a16="http://schemas.microsoft.com/office/drawing/2014/main" id="{918294EB-5E11-4025-95E4-CF0A6DA73093}"/>
                </a:ext>
              </a:extLst>
            </p:cNvPr>
            <p:cNvSpPr/>
            <p:nvPr/>
          </p:nvSpPr>
          <p:spPr>
            <a:xfrm>
              <a:off x="3887044" y="3379366"/>
              <a:ext cx="425191" cy="425191"/>
            </a:xfrm>
            <a:prstGeom prst="ellipse">
              <a:avLst/>
            </a:prstGeom>
          </p:spPr>
          <p:style>
            <a:lnRef idx="2">
              <a:schemeClr val="lt1">
                <a:hueOff val="0"/>
                <a:satOff val="0"/>
                <a:lumOff val="0"/>
                <a:alphaOff val="0"/>
              </a:schemeClr>
            </a:lnRef>
            <a:fillRef idx="1">
              <a:schemeClr val="accent6">
                <a:shade val="50000"/>
                <a:hueOff val="267945"/>
                <a:satOff val="-11713"/>
                <a:lumOff val="31972"/>
                <a:alphaOff val="0"/>
              </a:schemeClr>
            </a:fillRef>
            <a:effectRef idx="0">
              <a:schemeClr val="accent6">
                <a:shade val="50000"/>
                <a:hueOff val="267945"/>
                <a:satOff val="-11713"/>
                <a:lumOff val="31972"/>
                <a:alphaOff val="0"/>
              </a:schemeClr>
            </a:effectRef>
            <a:fontRef idx="minor">
              <a:schemeClr val="lt1"/>
            </a:fontRef>
          </p:style>
        </p:sp>
        <p:sp>
          <p:nvSpPr>
            <p:cNvPr id="43" name="Freeform: Shape 42">
              <a:extLst>
                <a:ext uri="{FF2B5EF4-FFF2-40B4-BE49-F238E27FC236}">
                  <a16:creationId xmlns:a16="http://schemas.microsoft.com/office/drawing/2014/main" id="{BB35D470-1EAC-4859-A08F-05423730EE05}"/>
                </a:ext>
              </a:extLst>
            </p:cNvPr>
            <p:cNvSpPr/>
            <p:nvPr/>
          </p:nvSpPr>
          <p:spPr>
            <a:xfrm>
              <a:off x="3695588" y="2563252"/>
              <a:ext cx="767309" cy="1761066"/>
            </a:xfrm>
            <a:custGeom>
              <a:avLst/>
              <a:gdLst>
                <a:gd name="connsiteX0" fmla="*/ 0 w 767309"/>
                <a:gd name="connsiteY0" fmla="*/ 0 h 1761066"/>
                <a:gd name="connsiteX1" fmla="*/ 767309 w 767309"/>
                <a:gd name="connsiteY1" fmla="*/ 0 h 1761066"/>
                <a:gd name="connsiteX2" fmla="*/ 767309 w 767309"/>
                <a:gd name="connsiteY2" fmla="*/ 1761066 h 1761066"/>
                <a:gd name="connsiteX3" fmla="*/ 0 w 767309"/>
                <a:gd name="connsiteY3" fmla="*/ 1761066 h 1761066"/>
                <a:gd name="connsiteX4" fmla="*/ 0 w 767309"/>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9" h="1761066">
                  <a:moveTo>
                    <a:pt x="0" y="0"/>
                  </a:moveTo>
                  <a:lnTo>
                    <a:pt x="767309" y="0"/>
                  </a:lnTo>
                  <a:lnTo>
                    <a:pt x="767309"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000" b="1" kern="1200" dirty="0"/>
                <a:t>2019</a:t>
              </a:r>
              <a:r>
                <a:rPr lang="tr-TR" sz="1000" kern="1200" dirty="0"/>
                <a:t> </a:t>
              </a:r>
            </a:p>
            <a:p>
              <a:pPr marL="0" lvl="0" indent="0" algn="ctr" defTabSz="400050">
                <a:lnSpc>
                  <a:spcPct val="90000"/>
                </a:lnSpc>
                <a:spcBef>
                  <a:spcPct val="0"/>
                </a:spcBef>
                <a:spcAft>
                  <a:spcPct val="35000"/>
                </a:spcAft>
                <a:buNone/>
              </a:pPr>
              <a:r>
                <a:rPr lang="tr-TR" sz="1000" kern="1200" dirty="0"/>
                <a:t>AB Yeşil Mutabakatı</a:t>
              </a:r>
            </a:p>
          </p:txBody>
        </p:sp>
        <p:sp>
          <p:nvSpPr>
            <p:cNvPr id="44" name="Oval 43">
              <a:extLst>
                <a:ext uri="{FF2B5EF4-FFF2-40B4-BE49-F238E27FC236}">
                  <a16:creationId xmlns:a16="http://schemas.microsoft.com/office/drawing/2014/main" id="{792FA128-11CD-4885-8AF5-25829D1F5650}"/>
                </a:ext>
              </a:extLst>
            </p:cNvPr>
            <p:cNvSpPr/>
            <p:nvPr/>
          </p:nvSpPr>
          <p:spPr>
            <a:xfrm>
              <a:off x="4644916" y="3379366"/>
              <a:ext cx="425191" cy="425191"/>
            </a:xfrm>
            <a:prstGeom prst="ellipse">
              <a:avLst/>
            </a:prstGeom>
          </p:spPr>
          <p:style>
            <a:lnRef idx="2">
              <a:schemeClr val="lt1">
                <a:hueOff val="0"/>
                <a:satOff val="0"/>
                <a:lumOff val="0"/>
                <a:alphaOff val="0"/>
              </a:schemeClr>
            </a:lnRef>
            <a:fillRef idx="1">
              <a:schemeClr val="accent6">
                <a:shade val="50000"/>
                <a:hueOff val="334931"/>
                <a:satOff val="-14641"/>
                <a:lumOff val="39965"/>
                <a:alphaOff val="0"/>
              </a:schemeClr>
            </a:fillRef>
            <a:effectRef idx="0">
              <a:schemeClr val="accent6">
                <a:shade val="50000"/>
                <a:hueOff val="334931"/>
                <a:satOff val="-14641"/>
                <a:lumOff val="39965"/>
                <a:alphaOff val="0"/>
              </a:schemeClr>
            </a:effectRef>
            <a:fontRef idx="minor">
              <a:schemeClr val="lt1"/>
            </a:fontRef>
          </p:style>
        </p:sp>
        <p:sp>
          <p:nvSpPr>
            <p:cNvPr id="45" name="Freeform: Shape 44">
              <a:extLst>
                <a:ext uri="{FF2B5EF4-FFF2-40B4-BE49-F238E27FC236}">
                  <a16:creationId xmlns:a16="http://schemas.microsoft.com/office/drawing/2014/main" id="{7EA35616-7593-456E-83D6-C67ED2A1F699}"/>
                </a:ext>
              </a:extLst>
            </p:cNvPr>
            <p:cNvSpPr/>
            <p:nvPr/>
          </p:nvSpPr>
          <p:spPr>
            <a:xfrm>
              <a:off x="4476799" y="3243193"/>
              <a:ext cx="784205" cy="1761066"/>
            </a:xfrm>
            <a:custGeom>
              <a:avLst/>
              <a:gdLst>
                <a:gd name="connsiteX0" fmla="*/ 0 w 631677"/>
                <a:gd name="connsiteY0" fmla="*/ 0 h 1761066"/>
                <a:gd name="connsiteX1" fmla="*/ 631677 w 631677"/>
                <a:gd name="connsiteY1" fmla="*/ 0 h 1761066"/>
                <a:gd name="connsiteX2" fmla="*/ 631677 w 631677"/>
                <a:gd name="connsiteY2" fmla="*/ 1761066 h 1761066"/>
                <a:gd name="connsiteX3" fmla="*/ 0 w 631677"/>
                <a:gd name="connsiteY3" fmla="*/ 1761066 h 1761066"/>
                <a:gd name="connsiteX4" fmla="*/ 0 w 631677"/>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1677" h="1761066">
                  <a:moveTo>
                    <a:pt x="0" y="0"/>
                  </a:moveTo>
                  <a:lnTo>
                    <a:pt x="631677" y="0"/>
                  </a:lnTo>
                  <a:lnTo>
                    <a:pt x="631677"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solidFill>
                    <a:schemeClr val="tx1">
                      <a:lumMod val="85000"/>
                      <a:lumOff val="15000"/>
                    </a:schemeClr>
                  </a:solidFill>
                </a:rPr>
                <a:t>2019</a:t>
              </a:r>
              <a:r>
                <a:rPr lang="tr-TR" sz="1000" kern="1200" dirty="0">
                  <a:solidFill>
                    <a:schemeClr val="tx1">
                      <a:lumMod val="85000"/>
                      <a:lumOff val="15000"/>
                    </a:schemeClr>
                  </a:solidFill>
                </a:rPr>
                <a:t>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On Birinci Kalkınma Planı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(2019-2023) </a:t>
              </a:r>
              <a:endParaRPr lang="tr-TR" sz="1000" kern="1200" dirty="0"/>
            </a:p>
          </p:txBody>
        </p:sp>
        <p:sp>
          <p:nvSpPr>
            <p:cNvPr id="46" name="Oval 45">
              <a:extLst>
                <a:ext uri="{FF2B5EF4-FFF2-40B4-BE49-F238E27FC236}">
                  <a16:creationId xmlns:a16="http://schemas.microsoft.com/office/drawing/2014/main" id="{3B49F1A4-3BC1-4852-BC4C-4B78863634E1}"/>
                </a:ext>
              </a:extLst>
            </p:cNvPr>
            <p:cNvSpPr/>
            <p:nvPr/>
          </p:nvSpPr>
          <p:spPr>
            <a:xfrm>
              <a:off x="5365669" y="3379366"/>
              <a:ext cx="425191" cy="425191"/>
            </a:xfrm>
            <a:prstGeom prst="ellipse">
              <a:avLst/>
            </a:prstGeom>
          </p:spPr>
          <p:style>
            <a:lnRef idx="2">
              <a:schemeClr val="lt1">
                <a:hueOff val="0"/>
                <a:satOff val="0"/>
                <a:lumOff val="0"/>
                <a:alphaOff val="0"/>
              </a:schemeClr>
            </a:lnRef>
            <a:fillRef idx="1">
              <a:schemeClr val="accent6">
                <a:shade val="50000"/>
                <a:hueOff val="334931"/>
                <a:satOff val="-14641"/>
                <a:lumOff val="39965"/>
                <a:alphaOff val="0"/>
              </a:schemeClr>
            </a:fillRef>
            <a:effectRef idx="0">
              <a:schemeClr val="accent6">
                <a:shade val="50000"/>
                <a:hueOff val="334931"/>
                <a:satOff val="-14641"/>
                <a:lumOff val="39965"/>
                <a:alphaOff val="0"/>
              </a:schemeClr>
            </a:effectRef>
            <a:fontRef idx="minor">
              <a:schemeClr val="lt1"/>
            </a:fontRef>
          </p:style>
        </p:sp>
        <p:sp>
          <p:nvSpPr>
            <p:cNvPr id="47" name="Freeform: Shape 46">
              <a:extLst>
                <a:ext uri="{FF2B5EF4-FFF2-40B4-BE49-F238E27FC236}">
                  <a16:creationId xmlns:a16="http://schemas.microsoft.com/office/drawing/2014/main" id="{93DE0124-700C-4621-A044-C457FF93D98E}"/>
                </a:ext>
              </a:extLst>
            </p:cNvPr>
            <p:cNvSpPr/>
            <p:nvPr/>
          </p:nvSpPr>
          <p:spPr>
            <a:xfrm>
              <a:off x="5084887" y="1967069"/>
              <a:ext cx="1010539" cy="1761066"/>
            </a:xfrm>
            <a:custGeom>
              <a:avLst/>
              <a:gdLst>
                <a:gd name="connsiteX0" fmla="*/ 0 w 687728"/>
                <a:gd name="connsiteY0" fmla="*/ 0 h 1761066"/>
                <a:gd name="connsiteX1" fmla="*/ 687728 w 687728"/>
                <a:gd name="connsiteY1" fmla="*/ 0 h 1761066"/>
                <a:gd name="connsiteX2" fmla="*/ 687728 w 687728"/>
                <a:gd name="connsiteY2" fmla="*/ 1761066 h 1761066"/>
                <a:gd name="connsiteX3" fmla="*/ 0 w 687728"/>
                <a:gd name="connsiteY3" fmla="*/ 1761066 h 1761066"/>
                <a:gd name="connsiteX4" fmla="*/ 0 w 687728"/>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28" h="1761066">
                  <a:moveTo>
                    <a:pt x="0" y="0"/>
                  </a:moveTo>
                  <a:lnTo>
                    <a:pt x="687728" y="0"/>
                  </a:lnTo>
                  <a:lnTo>
                    <a:pt x="687728"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000" b="1" kern="1200" dirty="0">
                  <a:solidFill>
                    <a:schemeClr val="tx1">
                      <a:lumMod val="85000"/>
                      <a:lumOff val="15000"/>
                    </a:schemeClr>
                  </a:solidFill>
                </a:rPr>
                <a:t>2020</a:t>
              </a:r>
              <a:r>
                <a:rPr lang="tr-TR" sz="1000" kern="1200" dirty="0">
                  <a:solidFill>
                    <a:schemeClr val="tx1">
                      <a:lumMod val="85000"/>
                      <a:lumOff val="15000"/>
                    </a:schemeClr>
                  </a:solidFill>
                </a:rPr>
                <a:t>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Sermaye Piyasası Kurulu,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Kurumsal Yönetim Tebliğinde değişiklik </a:t>
              </a:r>
              <a:endParaRPr lang="tr-TR" sz="1000" kern="1200" dirty="0"/>
            </a:p>
          </p:txBody>
        </p:sp>
        <p:sp>
          <p:nvSpPr>
            <p:cNvPr id="48" name="Oval 47">
              <a:extLst>
                <a:ext uri="{FF2B5EF4-FFF2-40B4-BE49-F238E27FC236}">
                  <a16:creationId xmlns:a16="http://schemas.microsoft.com/office/drawing/2014/main" id="{BFE3E13A-B9D2-4EDB-99A1-F2F863BB60C5}"/>
                </a:ext>
              </a:extLst>
            </p:cNvPr>
            <p:cNvSpPr/>
            <p:nvPr/>
          </p:nvSpPr>
          <p:spPr>
            <a:xfrm>
              <a:off x="6046631" y="3379366"/>
              <a:ext cx="425191" cy="425191"/>
            </a:xfrm>
            <a:prstGeom prst="ellipse">
              <a:avLst/>
            </a:prstGeom>
          </p:spPr>
          <p:style>
            <a:lnRef idx="2">
              <a:schemeClr val="lt1">
                <a:hueOff val="0"/>
                <a:satOff val="0"/>
                <a:lumOff val="0"/>
                <a:alphaOff val="0"/>
              </a:schemeClr>
            </a:lnRef>
            <a:fillRef idx="1">
              <a:schemeClr val="accent6">
                <a:shade val="50000"/>
                <a:hueOff val="267945"/>
                <a:satOff val="-11713"/>
                <a:lumOff val="31972"/>
                <a:alphaOff val="0"/>
              </a:schemeClr>
            </a:fillRef>
            <a:effectRef idx="0">
              <a:schemeClr val="accent6">
                <a:shade val="50000"/>
                <a:hueOff val="267945"/>
                <a:satOff val="-11713"/>
                <a:lumOff val="31972"/>
                <a:alphaOff val="0"/>
              </a:schemeClr>
            </a:effectRef>
            <a:fontRef idx="minor">
              <a:schemeClr val="lt1"/>
            </a:fontRef>
          </p:style>
        </p:sp>
        <p:sp>
          <p:nvSpPr>
            <p:cNvPr id="49" name="Freeform: Shape 48">
              <a:extLst>
                <a:ext uri="{FF2B5EF4-FFF2-40B4-BE49-F238E27FC236}">
                  <a16:creationId xmlns:a16="http://schemas.microsoft.com/office/drawing/2014/main" id="{854B4CF6-F07A-40FC-B857-1C7D66698BCA}"/>
                </a:ext>
              </a:extLst>
            </p:cNvPr>
            <p:cNvSpPr/>
            <p:nvPr/>
          </p:nvSpPr>
          <p:spPr>
            <a:xfrm>
              <a:off x="5841820" y="3151696"/>
              <a:ext cx="925124" cy="1761066"/>
            </a:xfrm>
            <a:custGeom>
              <a:avLst/>
              <a:gdLst>
                <a:gd name="connsiteX0" fmla="*/ 0 w 619197"/>
                <a:gd name="connsiteY0" fmla="*/ 0 h 1761066"/>
                <a:gd name="connsiteX1" fmla="*/ 619197 w 619197"/>
                <a:gd name="connsiteY1" fmla="*/ 0 h 1761066"/>
                <a:gd name="connsiteX2" fmla="*/ 619197 w 619197"/>
                <a:gd name="connsiteY2" fmla="*/ 1761066 h 1761066"/>
                <a:gd name="connsiteX3" fmla="*/ 0 w 619197"/>
                <a:gd name="connsiteY3" fmla="*/ 1761066 h 1761066"/>
                <a:gd name="connsiteX4" fmla="*/ 0 w 619197"/>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97" h="1761066">
                  <a:moveTo>
                    <a:pt x="0" y="0"/>
                  </a:moveTo>
                  <a:lnTo>
                    <a:pt x="619197" y="0"/>
                  </a:lnTo>
                  <a:lnTo>
                    <a:pt x="619197"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t>2021 </a:t>
              </a:r>
            </a:p>
            <a:p>
              <a:pPr marL="0" lvl="0" indent="0" algn="ctr" defTabSz="400050">
                <a:lnSpc>
                  <a:spcPct val="90000"/>
                </a:lnSpc>
                <a:spcBef>
                  <a:spcPct val="0"/>
                </a:spcBef>
                <a:spcAft>
                  <a:spcPct val="35000"/>
                </a:spcAft>
                <a:buNone/>
              </a:pPr>
              <a:r>
                <a:rPr lang="tr-TR" sz="1000" kern="1200" dirty="0"/>
                <a:t>Sınırda Karbon Düzenleme Mekanizması (SKDM)</a:t>
              </a:r>
            </a:p>
          </p:txBody>
        </p:sp>
        <p:sp>
          <p:nvSpPr>
            <p:cNvPr id="50" name="Oval 49">
              <a:extLst>
                <a:ext uri="{FF2B5EF4-FFF2-40B4-BE49-F238E27FC236}">
                  <a16:creationId xmlns:a16="http://schemas.microsoft.com/office/drawing/2014/main" id="{8F61E24A-A9A9-40B2-B26A-C7949CD5B29A}"/>
                </a:ext>
              </a:extLst>
            </p:cNvPr>
            <p:cNvSpPr/>
            <p:nvPr/>
          </p:nvSpPr>
          <p:spPr>
            <a:xfrm>
              <a:off x="6721354" y="3379366"/>
              <a:ext cx="425191" cy="425191"/>
            </a:xfrm>
            <a:prstGeom prst="ellipse">
              <a:avLst/>
            </a:prstGeom>
          </p:spPr>
          <p:style>
            <a:lnRef idx="2">
              <a:schemeClr val="lt1">
                <a:hueOff val="0"/>
                <a:satOff val="0"/>
                <a:lumOff val="0"/>
                <a:alphaOff val="0"/>
              </a:schemeClr>
            </a:lnRef>
            <a:fillRef idx="1">
              <a:schemeClr val="accent6">
                <a:shade val="50000"/>
                <a:hueOff val="200958"/>
                <a:satOff val="-8785"/>
                <a:lumOff val="23979"/>
                <a:alphaOff val="0"/>
              </a:schemeClr>
            </a:fillRef>
            <a:effectRef idx="0">
              <a:schemeClr val="accent6">
                <a:shade val="50000"/>
                <a:hueOff val="200958"/>
                <a:satOff val="-8785"/>
                <a:lumOff val="23979"/>
                <a:alphaOff val="0"/>
              </a:schemeClr>
            </a:effectRef>
            <a:fontRef idx="minor">
              <a:schemeClr val="lt1"/>
            </a:fontRef>
          </p:style>
        </p:sp>
        <p:sp>
          <p:nvSpPr>
            <p:cNvPr id="51" name="Freeform: Shape 50">
              <a:extLst>
                <a:ext uri="{FF2B5EF4-FFF2-40B4-BE49-F238E27FC236}">
                  <a16:creationId xmlns:a16="http://schemas.microsoft.com/office/drawing/2014/main" id="{0B1A7832-7AB1-4752-94BF-4184D0129439}"/>
                </a:ext>
              </a:extLst>
            </p:cNvPr>
            <p:cNvSpPr/>
            <p:nvPr/>
          </p:nvSpPr>
          <p:spPr>
            <a:xfrm>
              <a:off x="6478344" y="2674593"/>
              <a:ext cx="918931" cy="1761066"/>
            </a:xfrm>
            <a:custGeom>
              <a:avLst/>
              <a:gdLst>
                <a:gd name="connsiteX0" fmla="*/ 0 w 504167"/>
                <a:gd name="connsiteY0" fmla="*/ 0 h 1761066"/>
                <a:gd name="connsiteX1" fmla="*/ 504167 w 504167"/>
                <a:gd name="connsiteY1" fmla="*/ 0 h 1761066"/>
                <a:gd name="connsiteX2" fmla="*/ 504167 w 504167"/>
                <a:gd name="connsiteY2" fmla="*/ 1761066 h 1761066"/>
                <a:gd name="connsiteX3" fmla="*/ 0 w 504167"/>
                <a:gd name="connsiteY3" fmla="*/ 1761066 h 1761066"/>
                <a:gd name="connsiteX4" fmla="*/ 0 w 504167"/>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167" h="1761066">
                  <a:moveTo>
                    <a:pt x="0" y="0"/>
                  </a:moveTo>
                  <a:lnTo>
                    <a:pt x="504167" y="0"/>
                  </a:lnTo>
                  <a:lnTo>
                    <a:pt x="504167"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000" b="1" kern="1200" dirty="0"/>
                <a:t>2022 </a:t>
              </a:r>
            </a:p>
            <a:p>
              <a:pPr marL="0" lvl="0" indent="0" algn="ctr" defTabSz="400050">
                <a:lnSpc>
                  <a:spcPct val="90000"/>
                </a:lnSpc>
                <a:spcBef>
                  <a:spcPct val="0"/>
                </a:spcBef>
                <a:spcAft>
                  <a:spcPct val="35000"/>
                </a:spcAft>
                <a:buNone/>
              </a:pPr>
              <a:r>
                <a:rPr lang="tr-TR" sz="1000" kern="1200" dirty="0"/>
                <a:t> İklim Şurası</a:t>
              </a:r>
            </a:p>
          </p:txBody>
        </p:sp>
        <p:sp>
          <p:nvSpPr>
            <p:cNvPr id="52" name="Oval 51">
              <a:extLst>
                <a:ext uri="{FF2B5EF4-FFF2-40B4-BE49-F238E27FC236}">
                  <a16:creationId xmlns:a16="http://schemas.microsoft.com/office/drawing/2014/main" id="{A5EFBAA7-CCC2-4F91-8953-A08EBB743B27}"/>
                </a:ext>
              </a:extLst>
            </p:cNvPr>
            <p:cNvSpPr/>
            <p:nvPr/>
          </p:nvSpPr>
          <p:spPr>
            <a:xfrm>
              <a:off x="7304296" y="3379366"/>
              <a:ext cx="425191" cy="425191"/>
            </a:xfrm>
            <a:prstGeom prst="ellipse">
              <a:avLst/>
            </a:prstGeom>
          </p:spPr>
          <p:style>
            <a:lnRef idx="2">
              <a:schemeClr val="lt1">
                <a:hueOff val="0"/>
                <a:satOff val="0"/>
                <a:lumOff val="0"/>
                <a:alphaOff val="0"/>
              </a:schemeClr>
            </a:lnRef>
            <a:fillRef idx="1">
              <a:schemeClr val="accent6">
                <a:shade val="50000"/>
                <a:hueOff val="133972"/>
                <a:satOff val="-5856"/>
                <a:lumOff val="15986"/>
                <a:alphaOff val="0"/>
              </a:schemeClr>
            </a:fillRef>
            <a:effectRef idx="0">
              <a:schemeClr val="accent6">
                <a:shade val="50000"/>
                <a:hueOff val="133972"/>
                <a:satOff val="-5856"/>
                <a:lumOff val="15986"/>
                <a:alphaOff val="0"/>
              </a:schemeClr>
            </a:effectRef>
            <a:fontRef idx="minor">
              <a:schemeClr val="lt1"/>
            </a:fontRef>
          </p:style>
        </p:sp>
        <p:sp>
          <p:nvSpPr>
            <p:cNvPr id="53" name="Freeform: Shape 52">
              <a:extLst>
                <a:ext uri="{FF2B5EF4-FFF2-40B4-BE49-F238E27FC236}">
                  <a16:creationId xmlns:a16="http://schemas.microsoft.com/office/drawing/2014/main" id="{8840506C-2B41-4F8B-A94B-25574273811D}"/>
                </a:ext>
              </a:extLst>
            </p:cNvPr>
            <p:cNvSpPr/>
            <p:nvPr/>
          </p:nvSpPr>
          <p:spPr>
            <a:xfrm>
              <a:off x="7690089" y="1390628"/>
              <a:ext cx="1192654" cy="1761066"/>
            </a:xfrm>
            <a:custGeom>
              <a:avLst/>
              <a:gdLst>
                <a:gd name="connsiteX0" fmla="*/ 0 w 854712"/>
                <a:gd name="connsiteY0" fmla="*/ 0 h 1761066"/>
                <a:gd name="connsiteX1" fmla="*/ 854712 w 854712"/>
                <a:gd name="connsiteY1" fmla="*/ 0 h 1761066"/>
                <a:gd name="connsiteX2" fmla="*/ 854712 w 854712"/>
                <a:gd name="connsiteY2" fmla="*/ 1761066 h 1761066"/>
                <a:gd name="connsiteX3" fmla="*/ 0 w 854712"/>
                <a:gd name="connsiteY3" fmla="*/ 1761066 h 1761066"/>
                <a:gd name="connsiteX4" fmla="*/ 0 w 854712"/>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4712" h="1761066">
                  <a:moveTo>
                    <a:pt x="0" y="0"/>
                  </a:moveTo>
                  <a:lnTo>
                    <a:pt x="854712" y="0"/>
                  </a:lnTo>
                  <a:lnTo>
                    <a:pt x="854712"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solidFill>
                    <a:schemeClr val="tx1">
                      <a:lumMod val="85000"/>
                      <a:lumOff val="15000"/>
                    </a:schemeClr>
                  </a:solidFill>
                </a:rPr>
                <a:t>2023 </a:t>
              </a:r>
            </a:p>
            <a:p>
              <a:pPr marL="0" lvl="0" indent="0" algn="ctr" defTabSz="400050">
                <a:lnSpc>
                  <a:spcPct val="90000"/>
                </a:lnSpc>
                <a:spcBef>
                  <a:spcPct val="0"/>
                </a:spcBef>
                <a:spcAft>
                  <a:spcPct val="35000"/>
                </a:spcAft>
                <a:buNone/>
              </a:pPr>
              <a:r>
                <a:rPr lang="tr-TR" sz="1000" kern="1200" dirty="0">
                  <a:solidFill>
                    <a:schemeClr val="tx1">
                      <a:lumMod val="85000"/>
                      <a:lumOff val="15000"/>
                    </a:schemeClr>
                  </a:solidFill>
                </a:rPr>
                <a:t>Türkiye Bankalar Birliği "Bankacılık Sektöründe Sürdürülebilirlik« Kılavuzu</a:t>
              </a:r>
              <a:endParaRPr lang="tr-TR" sz="1000" kern="1200" dirty="0"/>
            </a:p>
          </p:txBody>
        </p:sp>
        <p:sp>
          <p:nvSpPr>
            <p:cNvPr id="54" name="Oval 53">
              <a:extLst>
                <a:ext uri="{FF2B5EF4-FFF2-40B4-BE49-F238E27FC236}">
                  <a16:creationId xmlns:a16="http://schemas.microsoft.com/office/drawing/2014/main" id="{83135D4A-8D01-48FD-A68B-DD3AB7CA9A0D}"/>
                </a:ext>
              </a:extLst>
            </p:cNvPr>
            <p:cNvSpPr/>
            <p:nvPr/>
          </p:nvSpPr>
          <p:spPr>
            <a:xfrm>
              <a:off x="8004995" y="3379366"/>
              <a:ext cx="425191" cy="425191"/>
            </a:xfrm>
            <a:prstGeom prst="ellipse">
              <a:avLst/>
            </a:prstGeom>
          </p:spPr>
          <p:style>
            <a:lnRef idx="2">
              <a:schemeClr val="lt1">
                <a:hueOff val="0"/>
                <a:satOff val="0"/>
                <a:lumOff val="0"/>
                <a:alphaOff val="0"/>
              </a:schemeClr>
            </a:lnRef>
            <a:fillRef idx="1">
              <a:schemeClr val="accent6">
                <a:shade val="50000"/>
                <a:hueOff val="66986"/>
                <a:satOff val="-2928"/>
                <a:lumOff val="7993"/>
                <a:alphaOff val="0"/>
              </a:schemeClr>
            </a:fillRef>
            <a:effectRef idx="0">
              <a:schemeClr val="accent6">
                <a:shade val="50000"/>
                <a:hueOff val="66986"/>
                <a:satOff val="-2928"/>
                <a:lumOff val="7993"/>
                <a:alphaOff val="0"/>
              </a:schemeClr>
            </a:effectRef>
            <a:fontRef idx="minor">
              <a:schemeClr val="lt1"/>
            </a:fontRef>
          </p:style>
        </p:sp>
      </p:grpSp>
      <p:pic>
        <p:nvPicPr>
          <p:cNvPr id="55" name="Picture 54">
            <a:extLst>
              <a:ext uri="{FF2B5EF4-FFF2-40B4-BE49-F238E27FC236}">
                <a16:creationId xmlns:a16="http://schemas.microsoft.com/office/drawing/2014/main" id="{C519EBFA-E0A5-4971-8884-9B2372FD8204}"/>
              </a:ext>
            </a:extLst>
          </p:cNvPr>
          <p:cNvPicPr>
            <a:picLocks noChangeAspect="1"/>
          </p:cNvPicPr>
          <p:nvPr/>
        </p:nvPicPr>
        <p:blipFill rotWithShape="1">
          <a:blip r:embed="rId3"/>
          <a:srcRect t="28891" b="29159"/>
          <a:stretch/>
        </p:blipFill>
        <p:spPr>
          <a:xfrm>
            <a:off x="2432468" y="5269270"/>
            <a:ext cx="2210148" cy="1030166"/>
          </a:xfrm>
          <a:prstGeom prst="rect">
            <a:avLst/>
          </a:prstGeom>
        </p:spPr>
      </p:pic>
      <p:sp>
        <p:nvSpPr>
          <p:cNvPr id="56" name="Freeform: Shape 55">
            <a:extLst>
              <a:ext uri="{FF2B5EF4-FFF2-40B4-BE49-F238E27FC236}">
                <a16:creationId xmlns:a16="http://schemas.microsoft.com/office/drawing/2014/main" id="{91353706-3EEA-4206-9365-F08FFE635351}"/>
              </a:ext>
            </a:extLst>
          </p:cNvPr>
          <p:cNvSpPr/>
          <p:nvPr/>
        </p:nvSpPr>
        <p:spPr>
          <a:xfrm>
            <a:off x="6887259" y="3706307"/>
            <a:ext cx="1377660" cy="1761066"/>
          </a:xfrm>
          <a:custGeom>
            <a:avLst/>
            <a:gdLst>
              <a:gd name="connsiteX0" fmla="*/ 0 w 619197"/>
              <a:gd name="connsiteY0" fmla="*/ 0 h 1761066"/>
              <a:gd name="connsiteX1" fmla="*/ 619197 w 619197"/>
              <a:gd name="connsiteY1" fmla="*/ 0 h 1761066"/>
              <a:gd name="connsiteX2" fmla="*/ 619197 w 619197"/>
              <a:gd name="connsiteY2" fmla="*/ 1761066 h 1761066"/>
              <a:gd name="connsiteX3" fmla="*/ 0 w 619197"/>
              <a:gd name="connsiteY3" fmla="*/ 1761066 h 1761066"/>
              <a:gd name="connsiteX4" fmla="*/ 0 w 619197"/>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9197" h="1761066">
                <a:moveTo>
                  <a:pt x="0" y="0"/>
                </a:moveTo>
                <a:lnTo>
                  <a:pt x="619197" y="0"/>
                </a:lnTo>
                <a:lnTo>
                  <a:pt x="619197"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b" anchorCtr="0">
            <a:noAutofit/>
          </a:bodyPr>
          <a:lstStyle/>
          <a:p>
            <a:pPr marL="0" lvl="0" indent="0" algn="ctr" defTabSz="400050">
              <a:lnSpc>
                <a:spcPct val="90000"/>
              </a:lnSpc>
              <a:spcBef>
                <a:spcPct val="0"/>
              </a:spcBef>
              <a:spcAft>
                <a:spcPct val="35000"/>
              </a:spcAft>
              <a:buNone/>
            </a:pPr>
            <a:r>
              <a:rPr lang="tr-TR" sz="1000" b="1" kern="1200" dirty="0"/>
              <a:t>2022</a:t>
            </a:r>
          </a:p>
          <a:p>
            <a:pPr algn="ctr" defTabSz="400050">
              <a:lnSpc>
                <a:spcPct val="90000"/>
              </a:lnSpc>
              <a:spcBef>
                <a:spcPct val="0"/>
              </a:spcBef>
              <a:spcAft>
                <a:spcPct val="35000"/>
              </a:spcAft>
            </a:pPr>
            <a:r>
              <a:rPr lang="tr-TR" sz="1000" kern="1200" dirty="0">
                <a:solidFill>
                  <a:schemeClr val="tx1">
                    <a:lumMod val="85000"/>
                    <a:lumOff val="15000"/>
                  </a:schemeClr>
                </a:solidFill>
              </a:rPr>
              <a:t>Sermaye Piyasası Kurulu, </a:t>
            </a:r>
          </a:p>
          <a:p>
            <a:pPr marL="0" lvl="0" indent="0" algn="ctr" defTabSz="400050">
              <a:lnSpc>
                <a:spcPct val="90000"/>
              </a:lnSpc>
              <a:spcBef>
                <a:spcPct val="0"/>
              </a:spcBef>
              <a:spcAft>
                <a:spcPct val="35000"/>
              </a:spcAft>
              <a:buNone/>
            </a:pPr>
            <a:r>
              <a:rPr lang="tr-TR" sz="1000" kern="1200" dirty="0"/>
              <a:t>Yeşil Borçlanma Aracı, Sürdürülebilir Borçlanma Aracı, Yeşil Kira Sertifikası, Sürdürülebilir Kira Sertifikası Rehberi</a:t>
            </a:r>
          </a:p>
        </p:txBody>
      </p:sp>
      <p:pic>
        <p:nvPicPr>
          <p:cNvPr id="57" name="Picture 56">
            <a:extLst>
              <a:ext uri="{FF2B5EF4-FFF2-40B4-BE49-F238E27FC236}">
                <a16:creationId xmlns:a16="http://schemas.microsoft.com/office/drawing/2014/main" id="{E22747EE-5B20-4EF1-B021-8FCC3643C6F4}"/>
              </a:ext>
            </a:extLst>
          </p:cNvPr>
          <p:cNvPicPr>
            <a:picLocks noChangeAspect="1"/>
          </p:cNvPicPr>
          <p:nvPr/>
        </p:nvPicPr>
        <p:blipFill rotWithShape="1">
          <a:blip r:embed="rId4"/>
          <a:srcRect l="6917" t="1585" r="9217" b="5554"/>
          <a:stretch/>
        </p:blipFill>
        <p:spPr>
          <a:xfrm>
            <a:off x="6236405" y="1582758"/>
            <a:ext cx="1440911" cy="897460"/>
          </a:xfrm>
          <a:prstGeom prst="rect">
            <a:avLst/>
          </a:prstGeom>
        </p:spPr>
      </p:pic>
      <p:pic>
        <p:nvPicPr>
          <p:cNvPr id="58" name="Picture 10" descr="UIB - EUROPEAN GREEN DEAL">
            <a:extLst>
              <a:ext uri="{FF2B5EF4-FFF2-40B4-BE49-F238E27FC236}">
                <a16:creationId xmlns:a16="http://schemas.microsoft.com/office/drawing/2014/main" id="{8EAA9B79-2F7D-4B4A-8DB6-30CF80C528D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90241" y="1522230"/>
            <a:ext cx="1419138" cy="908249"/>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2">
            <a:extLst>
              <a:ext uri="{FF2B5EF4-FFF2-40B4-BE49-F238E27FC236}">
                <a16:creationId xmlns:a16="http://schemas.microsoft.com/office/drawing/2014/main" id="{ED2A7DE1-08E1-46C2-98A8-66F5A33F0082}"/>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67206"/>
          <a:stretch/>
        </p:blipFill>
        <p:spPr bwMode="auto">
          <a:xfrm>
            <a:off x="585013" y="1060452"/>
            <a:ext cx="947379" cy="1003246"/>
          </a:xfrm>
          <a:prstGeom prst="rect">
            <a:avLst/>
          </a:prstGeom>
          <a:noFill/>
          <a:extLst>
            <a:ext uri="{909E8E84-426E-40DD-AFC4-6F175D3DCCD1}">
              <a14:hiddenFill xmlns:a14="http://schemas.microsoft.com/office/drawing/2010/main">
                <a:solidFill>
                  <a:srgbClr val="FFFFFF"/>
                </a:solidFill>
              </a14:hiddenFill>
            </a:ext>
          </a:extLst>
        </p:spPr>
      </p:pic>
      <p:sp>
        <p:nvSpPr>
          <p:cNvPr id="60" name="Freeform: Shape 59">
            <a:extLst>
              <a:ext uri="{FF2B5EF4-FFF2-40B4-BE49-F238E27FC236}">
                <a16:creationId xmlns:a16="http://schemas.microsoft.com/office/drawing/2014/main" id="{1470C957-3603-4E41-96B5-7B5C3AB93022}"/>
              </a:ext>
            </a:extLst>
          </p:cNvPr>
          <p:cNvSpPr/>
          <p:nvPr/>
        </p:nvSpPr>
        <p:spPr>
          <a:xfrm>
            <a:off x="4627374" y="5394452"/>
            <a:ext cx="1705451" cy="782413"/>
          </a:xfrm>
          <a:custGeom>
            <a:avLst/>
            <a:gdLst>
              <a:gd name="connsiteX0" fmla="*/ 0 w 687728"/>
              <a:gd name="connsiteY0" fmla="*/ 0 h 1761066"/>
              <a:gd name="connsiteX1" fmla="*/ 687728 w 687728"/>
              <a:gd name="connsiteY1" fmla="*/ 0 h 1761066"/>
              <a:gd name="connsiteX2" fmla="*/ 687728 w 687728"/>
              <a:gd name="connsiteY2" fmla="*/ 1761066 h 1761066"/>
              <a:gd name="connsiteX3" fmla="*/ 0 w 687728"/>
              <a:gd name="connsiteY3" fmla="*/ 1761066 h 1761066"/>
              <a:gd name="connsiteX4" fmla="*/ 0 w 687728"/>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28" h="1761066">
                <a:moveTo>
                  <a:pt x="0" y="0"/>
                </a:moveTo>
                <a:lnTo>
                  <a:pt x="687728" y="0"/>
                </a:lnTo>
                <a:lnTo>
                  <a:pt x="687728"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100" b="1" kern="1200" dirty="0">
                <a:solidFill>
                  <a:schemeClr val="tx1">
                    <a:lumMod val="85000"/>
                    <a:lumOff val="15000"/>
                  </a:schemeClr>
                </a:solidFill>
              </a:rPr>
              <a:t>2021 </a:t>
            </a:r>
          </a:p>
          <a:p>
            <a:pPr marL="0" lvl="0" indent="0" algn="ctr" defTabSz="400050">
              <a:lnSpc>
                <a:spcPct val="90000"/>
              </a:lnSpc>
              <a:spcBef>
                <a:spcPct val="0"/>
              </a:spcBef>
              <a:spcAft>
                <a:spcPct val="35000"/>
              </a:spcAft>
              <a:buNone/>
            </a:pPr>
            <a:r>
              <a:rPr lang="tr-TR" sz="1000" b="0" i="0" dirty="0">
                <a:solidFill>
                  <a:srgbClr val="262B2C"/>
                </a:solidFill>
                <a:effectLst/>
                <a:latin typeface="Mfa-SansSerif"/>
              </a:rPr>
              <a:t>Paris Anlaşması 7 Ekim 2021 tarihinde Cumhurbaşkanı Kararı ile onaylanmıştır.</a:t>
            </a:r>
            <a:endParaRPr lang="tr-TR" sz="1000" kern="1200" dirty="0"/>
          </a:p>
        </p:txBody>
      </p:sp>
      <p:sp>
        <p:nvSpPr>
          <p:cNvPr id="61" name="Freeform: Shape 60">
            <a:extLst>
              <a:ext uri="{FF2B5EF4-FFF2-40B4-BE49-F238E27FC236}">
                <a16:creationId xmlns:a16="http://schemas.microsoft.com/office/drawing/2014/main" id="{D8D6053F-7D5D-4969-90ED-007EC3F75319}"/>
              </a:ext>
            </a:extLst>
          </p:cNvPr>
          <p:cNvSpPr/>
          <p:nvPr/>
        </p:nvSpPr>
        <p:spPr>
          <a:xfrm>
            <a:off x="4535909" y="766664"/>
            <a:ext cx="1705451" cy="782413"/>
          </a:xfrm>
          <a:custGeom>
            <a:avLst/>
            <a:gdLst>
              <a:gd name="connsiteX0" fmla="*/ 0 w 687728"/>
              <a:gd name="connsiteY0" fmla="*/ 0 h 1761066"/>
              <a:gd name="connsiteX1" fmla="*/ 687728 w 687728"/>
              <a:gd name="connsiteY1" fmla="*/ 0 h 1761066"/>
              <a:gd name="connsiteX2" fmla="*/ 687728 w 687728"/>
              <a:gd name="connsiteY2" fmla="*/ 1761066 h 1761066"/>
              <a:gd name="connsiteX3" fmla="*/ 0 w 687728"/>
              <a:gd name="connsiteY3" fmla="*/ 1761066 h 1761066"/>
              <a:gd name="connsiteX4" fmla="*/ 0 w 687728"/>
              <a:gd name="connsiteY4" fmla="*/ 0 h 1761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728" h="1761066">
                <a:moveTo>
                  <a:pt x="0" y="0"/>
                </a:moveTo>
                <a:lnTo>
                  <a:pt x="687728" y="0"/>
                </a:lnTo>
                <a:lnTo>
                  <a:pt x="687728" y="1761066"/>
                </a:lnTo>
                <a:lnTo>
                  <a:pt x="0" y="17610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64008" tIns="64008" rIns="64008" bIns="64008" numCol="1" spcCol="1270" anchor="t" anchorCtr="0">
            <a:noAutofit/>
          </a:bodyPr>
          <a:lstStyle/>
          <a:p>
            <a:pPr marL="0" lvl="0" indent="0" algn="ctr" defTabSz="400050">
              <a:lnSpc>
                <a:spcPct val="90000"/>
              </a:lnSpc>
              <a:spcBef>
                <a:spcPct val="0"/>
              </a:spcBef>
              <a:spcAft>
                <a:spcPct val="35000"/>
              </a:spcAft>
              <a:buNone/>
            </a:pPr>
            <a:r>
              <a:rPr lang="tr-TR" sz="1100" b="1" kern="1200" dirty="0">
                <a:solidFill>
                  <a:schemeClr val="tx1">
                    <a:lumMod val="85000"/>
                    <a:lumOff val="15000"/>
                  </a:schemeClr>
                </a:solidFill>
              </a:rPr>
              <a:t>2021 </a:t>
            </a:r>
          </a:p>
          <a:p>
            <a:pPr marL="0" lvl="0" indent="0" algn="ctr" defTabSz="400050">
              <a:lnSpc>
                <a:spcPct val="90000"/>
              </a:lnSpc>
              <a:spcBef>
                <a:spcPct val="0"/>
              </a:spcBef>
              <a:spcAft>
                <a:spcPct val="35000"/>
              </a:spcAft>
              <a:buNone/>
            </a:pPr>
            <a:r>
              <a:rPr lang="tr-TR" sz="1000" b="0" i="0" dirty="0">
                <a:solidFill>
                  <a:srgbClr val="262B2C"/>
                </a:solidFill>
                <a:effectLst/>
                <a:latin typeface="Mfa-SansSerif"/>
              </a:rPr>
              <a:t>Türkiye Yeşil Mutabakat Eylem Planı yayımlandı.</a:t>
            </a:r>
            <a:endParaRPr lang="tr-TR" sz="1000" kern="1200" dirty="0"/>
          </a:p>
        </p:txBody>
      </p:sp>
    </p:spTree>
    <p:extLst>
      <p:ext uri="{BB962C8B-B14F-4D97-AF65-F5344CB8AC3E}">
        <p14:creationId xmlns:p14="http://schemas.microsoft.com/office/powerpoint/2010/main" val="3981405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Oval 26"/>
          <p:cNvSpPr/>
          <p:nvPr/>
        </p:nvSpPr>
        <p:spPr>
          <a:xfrm>
            <a:off x="2103510" y="1189256"/>
            <a:ext cx="5684400" cy="5685907"/>
          </a:xfrm>
          <a:prstGeom prst="ellipse">
            <a:avLst/>
          </a:prstGeom>
          <a:gradFill>
            <a:gsLst>
              <a:gs pos="5000">
                <a:srgbClr val="5AA3AE">
                  <a:alpha val="10000"/>
                </a:srgbClr>
              </a:gs>
              <a:gs pos="90000">
                <a:srgbClr val="44BA7E">
                  <a:alpha val="20000"/>
                </a:srgbClr>
              </a:gs>
            </a:gsLst>
            <a:lin ang="5400000"/>
          </a:gradFill>
          <a:ln w="12700">
            <a:miter lim="400000"/>
          </a:ln>
        </p:spPr>
        <p:txBody>
          <a:bodyPr lIns="50800" tIns="50800" rIns="50800" bIns="50800" anchor="ctr"/>
          <a:lstStyle/>
          <a:p>
            <a:pPr>
              <a:defRPr sz="2700">
                <a:solidFill>
                  <a:srgbClr val="FFFFFF"/>
                </a:solidFill>
                <a:latin typeface="Helvetica Neue Medium"/>
                <a:ea typeface="Helvetica Neue Medium"/>
                <a:cs typeface="Helvetica Neue Medium"/>
                <a:sym typeface="Helvetica Neue Medium"/>
              </a:defRPr>
            </a:pPr>
            <a:endParaRPr sz="1200"/>
          </a:p>
        </p:txBody>
      </p:sp>
      <p:sp>
        <p:nvSpPr>
          <p:cNvPr id="5" name="Oval 26"/>
          <p:cNvSpPr/>
          <p:nvPr/>
        </p:nvSpPr>
        <p:spPr>
          <a:xfrm>
            <a:off x="3114999" y="2155836"/>
            <a:ext cx="3752747" cy="3752749"/>
          </a:xfrm>
          <a:prstGeom prst="ellipse">
            <a:avLst/>
          </a:prstGeom>
          <a:gradFill>
            <a:gsLst>
              <a:gs pos="5000">
                <a:srgbClr val="5AA3AE">
                  <a:alpha val="40000"/>
                </a:srgbClr>
              </a:gs>
              <a:gs pos="100000">
                <a:srgbClr val="44BA7E">
                  <a:alpha val="40000"/>
                </a:srgbClr>
              </a:gs>
            </a:gsLst>
            <a:lin ang="5400000"/>
          </a:gradFill>
          <a:ln w="28575">
            <a:solidFill>
              <a:srgbClr val="034EA2"/>
            </a:solidFill>
            <a:miter lim="400000"/>
          </a:ln>
        </p:spPr>
        <p:txBody>
          <a:bodyPr lIns="41275" tIns="41275" rIns="41275" bIns="41275" anchor="ctr"/>
          <a:lstStyle/>
          <a:p>
            <a:pPr defTabSz="742950">
              <a:defRPr sz="2700">
                <a:solidFill>
                  <a:srgbClr val="FFFFFF"/>
                </a:solidFill>
                <a:latin typeface="Helvetica Neue Medium"/>
                <a:ea typeface="Helvetica Neue Medium"/>
                <a:cs typeface="Helvetica Neue Medium"/>
                <a:sym typeface="Helvetica Neue Medium"/>
              </a:defRPr>
            </a:pPr>
            <a:endParaRPr lang="en-IE" sz="1200" dirty="0">
              <a:solidFill>
                <a:srgbClr val="FFFFFF"/>
              </a:solidFill>
              <a:sym typeface="Helvetica Neue Medium"/>
            </a:endParaRPr>
          </a:p>
        </p:txBody>
      </p:sp>
      <p:grpSp>
        <p:nvGrpSpPr>
          <p:cNvPr id="6" name="Group 13"/>
          <p:cNvGrpSpPr/>
          <p:nvPr/>
        </p:nvGrpSpPr>
        <p:grpSpPr>
          <a:xfrm>
            <a:off x="4199690" y="3249597"/>
            <a:ext cx="1565232" cy="1565232"/>
            <a:chOff x="-1" y="-1"/>
            <a:chExt cx="1926438" cy="1926438"/>
          </a:xfrm>
        </p:grpSpPr>
        <p:sp>
          <p:nvSpPr>
            <p:cNvPr id="7" name="Green Deal"/>
            <p:cNvSpPr/>
            <p:nvPr/>
          </p:nvSpPr>
          <p:spPr>
            <a:xfrm>
              <a:off x="-1" y="-1"/>
              <a:ext cx="1926438" cy="1926438"/>
            </a:xfrm>
            <a:prstGeom prst="ellipse">
              <a:avLst/>
            </a:prstGeom>
            <a:gradFill flip="none" rotWithShape="1">
              <a:gsLst>
                <a:gs pos="5000">
                  <a:srgbClr val="5AA3AE"/>
                </a:gs>
                <a:gs pos="100000">
                  <a:srgbClr val="44BA7E"/>
                </a:gs>
              </a:gsLst>
              <a:lin ang="5400000" scaled="0"/>
            </a:gradFill>
            <a:ln w="12700" cap="flat">
              <a:noFill/>
              <a:miter lim="400000"/>
            </a:ln>
            <a:effectLst/>
          </p:spPr>
          <p:txBody>
            <a:bodyPr wrap="square" lIns="41275" tIns="41275" rIns="41275" bIns="41275" numCol="1" anchor="ctr">
              <a:noAutofit/>
            </a:bodyPr>
            <a:lstStyle/>
            <a:p>
              <a:pPr defTabSz="742950">
                <a:defRPr sz="2700">
                  <a:solidFill>
                    <a:srgbClr val="FFFFFF"/>
                  </a:solidFill>
                  <a:latin typeface="Helvetica Neue Medium"/>
                  <a:ea typeface="Helvetica Neue Medium"/>
                  <a:cs typeface="Helvetica Neue Medium"/>
                  <a:sym typeface="Helvetica Neue Medium"/>
                </a:defRPr>
              </a:pPr>
              <a:endParaRPr sz="1200">
                <a:solidFill>
                  <a:srgbClr val="FFFFFF"/>
                </a:solidFill>
                <a:sym typeface="Helvetica Neue Medium"/>
              </a:endParaRPr>
            </a:p>
          </p:txBody>
        </p:sp>
        <p:pic>
          <p:nvPicPr>
            <p:cNvPr id="8" name="Picture 2" descr="Picture 2"/>
            <p:cNvPicPr>
              <a:picLocks noChangeAspect="1"/>
            </p:cNvPicPr>
            <p:nvPr/>
          </p:nvPicPr>
          <p:blipFill>
            <a:blip r:embed="rId2"/>
            <a:stretch>
              <a:fillRect/>
            </a:stretch>
          </p:blipFill>
          <p:spPr>
            <a:xfrm>
              <a:off x="175821" y="169328"/>
              <a:ext cx="1587017" cy="1597580"/>
            </a:xfrm>
            <a:prstGeom prst="rect">
              <a:avLst/>
            </a:prstGeom>
            <a:ln w="12700" cap="flat">
              <a:noFill/>
              <a:miter lim="400000"/>
            </a:ln>
            <a:effectLst/>
          </p:spPr>
        </p:pic>
        <p:sp>
          <p:nvSpPr>
            <p:cNvPr id="9" name="Rectangle 3"/>
            <p:cNvSpPr txBox="1"/>
            <p:nvPr/>
          </p:nvSpPr>
          <p:spPr>
            <a:xfrm>
              <a:off x="221782" y="333035"/>
              <a:ext cx="1476478" cy="77417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6" tIns="37146" rIns="37146" bIns="37146" numCol="1" anchor="t">
              <a:spAutoFit/>
            </a:bodyPr>
            <a:lstStyle/>
            <a:p>
              <a:pPr defTabSz="742950">
                <a:defRPr sz="2000" b="1">
                  <a:solidFill>
                    <a:srgbClr val="FFFFFF"/>
                  </a:solidFill>
                  <a:latin typeface="EC Square Sans Pro"/>
                  <a:ea typeface="EC Square Sans Pro"/>
                  <a:cs typeface="EC Square Sans Pro"/>
                  <a:sym typeface="EC Square Sans Pro"/>
                </a:defRPr>
              </a:pPr>
              <a:endParaRPr sz="1200" b="1" dirty="0">
                <a:solidFill>
                  <a:srgbClr val="FFFFFF"/>
                </a:solidFill>
                <a:sym typeface="EC Square Sans Pro"/>
              </a:endParaRPr>
            </a:p>
            <a:p>
              <a:pPr algn="ctr" defTabSz="742950">
                <a:defRPr sz="1800" b="1">
                  <a:solidFill>
                    <a:srgbClr val="FFFFFF"/>
                  </a:solidFill>
                  <a:latin typeface="EC Square Sans Pro"/>
                  <a:ea typeface="EC Square Sans Pro"/>
                  <a:cs typeface="EC Square Sans Pro"/>
                  <a:sym typeface="EC Square Sans Pro"/>
                </a:defRPr>
              </a:pPr>
              <a:r>
                <a:rPr lang="tr-TR" sz="1200" b="1" dirty="0">
                  <a:solidFill>
                    <a:srgbClr val="FFFFFF"/>
                  </a:solidFill>
                  <a:latin typeface="Calibri" panose="020F0502020204030204" pitchFamily="34" charset="0"/>
                  <a:cs typeface="Calibri" panose="020F0502020204030204" pitchFamily="34" charset="0"/>
                  <a:sym typeface="EC Square Sans Pro"/>
                </a:rPr>
                <a:t>Avrupa Yeşil Mutabakatı</a:t>
              </a:r>
              <a:endParaRPr sz="1200" b="1" dirty="0">
                <a:solidFill>
                  <a:srgbClr val="FFFFFF"/>
                </a:solidFill>
                <a:latin typeface="Calibri" panose="020F0502020204030204" pitchFamily="34" charset="0"/>
                <a:cs typeface="Calibri" panose="020F0502020204030204" pitchFamily="34" charset="0"/>
                <a:sym typeface="EC Square Sans Pro"/>
              </a:endParaRPr>
            </a:p>
          </p:txBody>
        </p:sp>
      </p:grpSp>
      <p:grpSp>
        <p:nvGrpSpPr>
          <p:cNvPr id="34" name="Group 2"/>
          <p:cNvGrpSpPr/>
          <p:nvPr/>
        </p:nvGrpSpPr>
        <p:grpSpPr>
          <a:xfrm>
            <a:off x="6882706" y="6109859"/>
            <a:ext cx="1258653" cy="444351"/>
            <a:chOff x="-1" y="0"/>
            <a:chExt cx="1549110" cy="546892"/>
          </a:xfrm>
        </p:grpSpPr>
        <p:sp>
          <p:nvSpPr>
            <p:cNvPr id="35" name="Rectangle 64"/>
            <p:cNvSpPr txBox="1"/>
            <p:nvPr/>
          </p:nvSpPr>
          <p:spPr>
            <a:xfrm>
              <a:off x="45720" y="0"/>
              <a:ext cx="1503389" cy="5468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7" tIns="37147" rIns="37147" bIns="37147" numCol="1" anchor="t">
              <a:spAutoFit/>
            </a:bodyPr>
            <a:lstStyle>
              <a:lvl1pPr algn="l">
                <a:defRPr sz="1600" b="1">
                  <a:solidFill>
                    <a:srgbClr val="0B7468"/>
                  </a:solidFill>
                  <a:latin typeface="EC Square Sans Pro Medium"/>
                  <a:ea typeface="EC Square Sans Pro Medium"/>
                  <a:cs typeface="EC Square Sans Pro Medium"/>
                  <a:sym typeface="EC Square Sans Pro Medium"/>
                </a:defRPr>
              </a:lvl1pPr>
            </a:lstStyle>
            <a:p>
              <a:pPr defTabSz="742950">
                <a:defRPr/>
              </a:pPr>
              <a:r>
                <a:rPr lang="tr-TR" sz="1200" dirty="0">
                  <a:latin typeface="+mn-lt"/>
                </a:rPr>
                <a:t>Avrupa İklim Paktı</a:t>
              </a:r>
              <a:endParaRPr sz="1200" dirty="0">
                <a:latin typeface="+mn-lt"/>
              </a:endParaRPr>
            </a:p>
          </p:txBody>
        </p:sp>
        <p:sp>
          <p:nvSpPr>
            <p:cNvPr id="36" name="Straight Connector 68"/>
            <p:cNvSpPr/>
            <p:nvPr/>
          </p:nvSpPr>
          <p:spPr>
            <a:xfrm flipH="1">
              <a:off x="-1" y="69902"/>
              <a:ext cx="2" cy="444970"/>
            </a:xfrm>
            <a:prstGeom prst="line">
              <a:avLst/>
            </a:prstGeom>
            <a:noFill/>
            <a:ln w="28575" cap="rnd">
              <a:solidFill>
                <a:srgbClr val="0B7468"/>
              </a:solidFill>
              <a:prstDash val="solid"/>
              <a:round/>
            </a:ln>
            <a:effectLst/>
          </p:spPr>
          <p:txBody>
            <a:bodyPr wrap="square" lIns="37146" tIns="37146" rIns="37146" bIns="37146" numCol="1" anchor="t">
              <a:noAutofit/>
            </a:bodyPr>
            <a:lstStyle/>
            <a:p>
              <a:pPr defTabSz="742950">
                <a:defRPr/>
              </a:pPr>
              <a:endParaRPr sz="1200">
                <a:solidFill>
                  <a:srgbClr val="4D4D4D"/>
                </a:solidFill>
              </a:endParaRPr>
            </a:p>
          </p:txBody>
        </p:sp>
      </p:grpSp>
      <p:grpSp>
        <p:nvGrpSpPr>
          <p:cNvPr id="37" name="Group 4"/>
          <p:cNvGrpSpPr/>
          <p:nvPr/>
        </p:nvGrpSpPr>
        <p:grpSpPr>
          <a:xfrm>
            <a:off x="2062024" y="6047397"/>
            <a:ext cx="1264928" cy="444351"/>
            <a:chOff x="-1" y="0"/>
            <a:chExt cx="1556832" cy="546892"/>
          </a:xfrm>
        </p:grpSpPr>
        <p:sp>
          <p:nvSpPr>
            <p:cNvPr id="38" name="Rectangle 27"/>
            <p:cNvSpPr txBox="1"/>
            <p:nvPr/>
          </p:nvSpPr>
          <p:spPr>
            <a:xfrm>
              <a:off x="53441" y="0"/>
              <a:ext cx="1503390" cy="5468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7" tIns="37147" rIns="37147" bIns="37147" numCol="1" anchor="t">
              <a:spAutoFit/>
            </a:bodyPr>
            <a:lstStyle/>
            <a:p>
              <a:pPr defTabSz="742950">
                <a:defRPr sz="1600" b="1">
                  <a:solidFill>
                    <a:srgbClr val="0B7468"/>
                  </a:solidFill>
                  <a:latin typeface="EC Square Sans Pro Medium"/>
                  <a:ea typeface="EC Square Sans Pro Medium"/>
                  <a:cs typeface="EC Square Sans Pro Medium"/>
                  <a:sym typeface="EC Square Sans Pro Medium"/>
                </a:defRPr>
              </a:pPr>
              <a:r>
                <a:rPr lang="tr-TR" sz="1200" b="1" dirty="0">
                  <a:solidFill>
                    <a:srgbClr val="0B7468"/>
                  </a:solidFill>
                  <a:latin typeface="Calibri" panose="020F0502020204030204" pitchFamily="34" charset="0"/>
                  <a:cs typeface="Calibri" panose="020F0502020204030204" pitchFamily="34" charset="0"/>
                  <a:sym typeface="EC Square Sans Pro Medium"/>
                </a:rPr>
                <a:t>Küresel bir Lider olarak AB</a:t>
              </a:r>
              <a:endParaRPr sz="1200" b="1" dirty="0">
                <a:solidFill>
                  <a:srgbClr val="0B7468"/>
                </a:solidFill>
                <a:latin typeface="Calibri" panose="020F0502020204030204" pitchFamily="34" charset="0"/>
                <a:cs typeface="Calibri" panose="020F0502020204030204" pitchFamily="34" charset="0"/>
                <a:sym typeface="EC Square Sans Pro Medium"/>
              </a:endParaRPr>
            </a:p>
          </p:txBody>
        </p:sp>
        <p:sp>
          <p:nvSpPr>
            <p:cNvPr id="39" name="Straight Connector 69"/>
            <p:cNvSpPr/>
            <p:nvPr/>
          </p:nvSpPr>
          <p:spPr>
            <a:xfrm flipH="1">
              <a:off x="-1" y="69902"/>
              <a:ext cx="2" cy="444970"/>
            </a:xfrm>
            <a:prstGeom prst="line">
              <a:avLst/>
            </a:prstGeom>
            <a:noFill/>
            <a:ln w="28575" cap="rnd">
              <a:solidFill>
                <a:srgbClr val="0B7468"/>
              </a:solidFill>
              <a:prstDash val="solid"/>
              <a:round/>
            </a:ln>
            <a:effectLst/>
          </p:spPr>
          <p:txBody>
            <a:bodyPr wrap="square" lIns="37146" tIns="37146" rIns="37146" bIns="37146" numCol="1" anchor="t">
              <a:noAutofit/>
            </a:bodyPr>
            <a:lstStyle/>
            <a:p>
              <a:pPr defTabSz="742950">
                <a:defRPr/>
              </a:pPr>
              <a:endParaRPr sz="1200">
                <a:solidFill>
                  <a:srgbClr val="4D4D4D"/>
                </a:solidFill>
              </a:endParaRPr>
            </a:p>
          </p:txBody>
        </p:sp>
      </p:grpSp>
      <p:grpSp>
        <p:nvGrpSpPr>
          <p:cNvPr id="40" name="Group 3"/>
          <p:cNvGrpSpPr/>
          <p:nvPr/>
        </p:nvGrpSpPr>
        <p:grpSpPr>
          <a:xfrm>
            <a:off x="4293307" y="2456990"/>
            <a:ext cx="1927353" cy="629017"/>
            <a:chOff x="-1" y="0"/>
            <a:chExt cx="2372126" cy="774173"/>
          </a:xfrm>
        </p:grpSpPr>
        <p:sp>
          <p:nvSpPr>
            <p:cNvPr id="41" name="Rectangle 32"/>
            <p:cNvSpPr txBox="1"/>
            <p:nvPr/>
          </p:nvSpPr>
          <p:spPr>
            <a:xfrm>
              <a:off x="60729" y="0"/>
              <a:ext cx="2311396" cy="774173"/>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7" tIns="37147" rIns="37147" bIns="37147" numCol="1" anchor="t">
              <a:spAutoFit/>
            </a:bodyPr>
            <a:lstStyle/>
            <a:p>
              <a:pPr defTabSz="742950">
                <a:defRPr sz="1600" b="1">
                  <a:solidFill>
                    <a:srgbClr val="034EA2"/>
                  </a:solidFill>
                  <a:latin typeface="EC Square Sans Pro Medium"/>
                  <a:ea typeface="EC Square Sans Pro Medium"/>
                  <a:cs typeface="EC Square Sans Pro Medium"/>
                  <a:sym typeface="EC Square Sans Pro Medium"/>
                </a:defRPr>
              </a:pPr>
              <a:r>
                <a:rPr lang="tr-TR" sz="1200" b="1" dirty="0">
                  <a:solidFill>
                    <a:srgbClr val="034EA2"/>
                  </a:solidFill>
                  <a:latin typeface="Calibri" panose="020F0502020204030204" pitchFamily="34" charset="0"/>
                  <a:cs typeface="Calibri" panose="020F0502020204030204" pitchFamily="34" charset="0"/>
                  <a:sym typeface="EC Square Sans Pro Medium"/>
                </a:rPr>
                <a:t>AB ekonomisinin sürdürülebilir bir gelecek için dönüşümü</a:t>
              </a:r>
              <a:endParaRPr sz="1200" b="1" dirty="0">
                <a:solidFill>
                  <a:srgbClr val="034EA2"/>
                </a:solidFill>
                <a:latin typeface="Calibri" panose="020F0502020204030204" pitchFamily="34" charset="0"/>
                <a:cs typeface="Calibri" panose="020F0502020204030204" pitchFamily="34" charset="0"/>
                <a:sym typeface="EC Square Sans Pro Medium"/>
              </a:endParaRPr>
            </a:p>
          </p:txBody>
        </p:sp>
        <p:sp>
          <p:nvSpPr>
            <p:cNvPr id="42" name="Straight Connector 34"/>
            <p:cNvSpPr/>
            <p:nvPr/>
          </p:nvSpPr>
          <p:spPr>
            <a:xfrm flipH="1">
              <a:off x="-1" y="71239"/>
              <a:ext cx="2" cy="672940"/>
            </a:xfrm>
            <a:prstGeom prst="line">
              <a:avLst/>
            </a:prstGeom>
            <a:noFill/>
            <a:ln w="28575" cap="rnd">
              <a:solidFill>
                <a:srgbClr val="034EA2"/>
              </a:solidFill>
              <a:prstDash val="solid"/>
              <a:round/>
            </a:ln>
            <a:effectLst/>
          </p:spPr>
          <p:txBody>
            <a:bodyPr wrap="square" lIns="37146" tIns="37146" rIns="37146" bIns="37146" numCol="1" anchor="t">
              <a:noAutofit/>
            </a:bodyPr>
            <a:lstStyle/>
            <a:p>
              <a:pPr defTabSz="742950">
                <a:defRPr/>
              </a:pPr>
              <a:endParaRPr sz="1200">
                <a:solidFill>
                  <a:srgbClr val="4D4D4D"/>
                </a:solidFill>
              </a:endParaRPr>
            </a:p>
          </p:txBody>
        </p:sp>
      </p:grpSp>
      <p:grpSp>
        <p:nvGrpSpPr>
          <p:cNvPr id="43" name="Group 3"/>
          <p:cNvGrpSpPr/>
          <p:nvPr/>
        </p:nvGrpSpPr>
        <p:grpSpPr>
          <a:xfrm>
            <a:off x="4293307" y="4853769"/>
            <a:ext cx="1793829" cy="629017"/>
            <a:chOff x="-1" y="-56228"/>
            <a:chExt cx="2207789" cy="896975"/>
          </a:xfrm>
        </p:grpSpPr>
        <p:sp>
          <p:nvSpPr>
            <p:cNvPr id="44" name="Rectangle 32"/>
            <p:cNvSpPr/>
            <p:nvPr/>
          </p:nvSpPr>
          <p:spPr>
            <a:xfrm>
              <a:off x="106561" y="-56228"/>
              <a:ext cx="2101227" cy="896975"/>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7" tIns="37147" rIns="37147" bIns="37147" numCol="1" anchor="t">
              <a:spAutoFit/>
            </a:bodyPr>
            <a:lstStyle/>
            <a:p>
              <a:pPr defTabSz="742950">
                <a:defRPr sz="1600" b="1">
                  <a:solidFill>
                    <a:srgbClr val="034EA2"/>
                  </a:solidFill>
                  <a:latin typeface="EC Square Sans Pro Medium"/>
                  <a:ea typeface="EC Square Sans Pro Medium"/>
                  <a:cs typeface="EC Square Sans Pro Medium"/>
                  <a:sym typeface="EC Square Sans Pro Medium"/>
                </a:defRPr>
              </a:pPr>
              <a:r>
                <a:rPr lang="tr-TR" sz="1200" b="1" dirty="0">
                  <a:solidFill>
                    <a:srgbClr val="034EA2"/>
                  </a:solidFill>
                  <a:latin typeface="Calibri" panose="020F0502020204030204" pitchFamily="34" charset="0"/>
                  <a:cs typeface="Calibri" panose="020F0502020204030204" pitchFamily="34" charset="0"/>
                  <a:sym typeface="EC Square Sans Pro Medium"/>
                </a:rPr>
                <a:t>ve hiç kimsenin ve hiçbir yerin bu politikadan ayrı tutulmaması </a:t>
              </a:r>
              <a:endParaRPr sz="1200" b="1" dirty="0">
                <a:solidFill>
                  <a:srgbClr val="034EA2"/>
                </a:solidFill>
                <a:latin typeface="Calibri" panose="020F0502020204030204" pitchFamily="34" charset="0"/>
                <a:cs typeface="Calibri" panose="020F0502020204030204" pitchFamily="34" charset="0"/>
                <a:sym typeface="EC Square Sans Pro Medium"/>
              </a:endParaRPr>
            </a:p>
          </p:txBody>
        </p:sp>
        <p:sp>
          <p:nvSpPr>
            <p:cNvPr id="45" name="Straight Connector 34"/>
            <p:cNvSpPr/>
            <p:nvPr/>
          </p:nvSpPr>
          <p:spPr>
            <a:xfrm flipH="1">
              <a:off x="-1" y="14287"/>
              <a:ext cx="2" cy="672940"/>
            </a:xfrm>
            <a:prstGeom prst="line">
              <a:avLst/>
            </a:prstGeom>
            <a:noFill/>
            <a:ln w="28575" cap="rnd">
              <a:solidFill>
                <a:srgbClr val="034EA2"/>
              </a:solidFill>
              <a:prstDash val="solid"/>
              <a:round/>
            </a:ln>
            <a:effectLst/>
          </p:spPr>
          <p:txBody>
            <a:bodyPr wrap="square" lIns="37146" tIns="37146" rIns="37146" bIns="37146" numCol="1" anchor="t">
              <a:noAutofit/>
            </a:bodyPr>
            <a:lstStyle/>
            <a:p>
              <a:pPr defTabSz="742950">
                <a:defRPr/>
              </a:pPr>
              <a:endParaRPr sz="1200">
                <a:solidFill>
                  <a:srgbClr val="4D4D4D"/>
                </a:solidFill>
              </a:endParaRPr>
            </a:p>
          </p:txBody>
        </p:sp>
      </p:grpSp>
      <p:grpSp>
        <p:nvGrpSpPr>
          <p:cNvPr id="48" name="Vorm"/>
          <p:cNvGrpSpPr/>
          <p:nvPr/>
        </p:nvGrpSpPr>
        <p:grpSpPr>
          <a:xfrm>
            <a:off x="5483103" y="5420016"/>
            <a:ext cx="2155357" cy="532103"/>
            <a:chOff x="-2" y="0"/>
            <a:chExt cx="2652747" cy="654894"/>
          </a:xfrm>
          <a:solidFill>
            <a:srgbClr val="034EA2">
              <a:alpha val="83922"/>
            </a:srgbClr>
          </a:solidFill>
        </p:grpSpPr>
        <p:sp>
          <p:nvSpPr>
            <p:cNvPr id="49" name="Rechthoek"/>
            <p:cNvSpPr/>
            <p:nvPr/>
          </p:nvSpPr>
          <p:spPr>
            <a:xfrm>
              <a:off x="-1" y="0"/>
              <a:ext cx="2520002" cy="654894"/>
            </a:xfrm>
            <a:prstGeom prst="roundRect">
              <a:avLst/>
            </a:prstGeom>
            <a:grpFill/>
            <a:ln w="12700" cap="flat">
              <a:noFill/>
              <a:miter lim="400000"/>
            </a:ln>
            <a:effectLst/>
          </p:spPr>
          <p:txBody>
            <a:bodyPr wrap="square" lIns="41275" tIns="41275" rIns="41275" bIns="41275" numCol="1" anchor="ctr">
              <a:noAutofit/>
            </a:bodyPr>
            <a:lstStyle/>
            <a:p>
              <a:pPr defTabSz="742950">
                <a:defRPr sz="1400">
                  <a:solidFill>
                    <a:srgbClr val="FFFFFF"/>
                  </a:solidFill>
                  <a:latin typeface="EC Square Sans Pro Medium"/>
                  <a:ea typeface="EC Square Sans Pro Medium"/>
                  <a:cs typeface="EC Square Sans Pro Medium"/>
                  <a:sym typeface="EC Square Sans Pro Medium"/>
                </a:defRPr>
              </a:pPr>
              <a:endParaRPr sz="1200">
                <a:solidFill>
                  <a:srgbClr val="FFFFFF"/>
                </a:solidFill>
                <a:sym typeface="EC Square Sans Pro Medium"/>
              </a:endParaRPr>
            </a:p>
          </p:txBody>
        </p:sp>
        <p:sp>
          <p:nvSpPr>
            <p:cNvPr id="50" name="Leave no one behind  (Just Transition)"/>
            <p:cNvSpPr txBox="1"/>
            <p:nvPr/>
          </p:nvSpPr>
          <p:spPr>
            <a:xfrm>
              <a:off x="-2" y="19234"/>
              <a:ext cx="2652747" cy="616424"/>
            </a:xfrm>
            <a:prstGeom prst="round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p14="http://schemas.microsoft.com/office/powerpoint/2010/main" xmlns:a16="http://schemas.microsoft.com/office/drawing/2014/main" xmlns="" val="1"/>
              </a:ext>
            </a:extLst>
          </p:spPr>
          <p:txBody>
            <a:bodyPr wrap="square" lIns="41275" tIns="41275" rIns="41275" bIns="41275" numCol="1" anchor="ctr">
              <a:spAutoFit/>
            </a:bodyPr>
            <a:lstStyle/>
            <a:p>
              <a:pPr defTabSz="742950">
                <a:defRPr sz="1400">
                  <a:solidFill>
                    <a:srgbClr val="FFFFFF"/>
                  </a:solidFill>
                  <a:latin typeface="EC Square Sans Pro Medium"/>
                  <a:ea typeface="EC Square Sans Pro Medium"/>
                  <a:cs typeface="EC Square Sans Pro Medium"/>
                  <a:sym typeface="EC Square Sans Pro Medium"/>
                </a:defRPr>
              </a:pPr>
              <a:r>
                <a:rPr lang="tr-TR" sz="1200" dirty="0">
                  <a:solidFill>
                    <a:srgbClr val="FFFFFF"/>
                  </a:solidFill>
                  <a:latin typeface="Calibri" panose="020F0502020204030204" pitchFamily="34" charset="0"/>
                  <a:cs typeface="Calibri" panose="020F0502020204030204" pitchFamily="34" charset="0"/>
                  <a:sym typeface="EC Square Sans Pro Medium"/>
                </a:rPr>
                <a:t>Kimsenin geride bırakılmaması (Adil geçişin sağlanması)</a:t>
              </a:r>
              <a:endParaRPr sz="1200" dirty="0">
                <a:solidFill>
                  <a:srgbClr val="FFFFFF"/>
                </a:solidFill>
                <a:latin typeface="Calibri" panose="020F0502020204030204" pitchFamily="34" charset="0"/>
                <a:cs typeface="Calibri" panose="020F0502020204030204" pitchFamily="34" charset="0"/>
                <a:sym typeface="EC Square Sans Pro Medium"/>
              </a:endParaRPr>
            </a:p>
          </p:txBody>
        </p:sp>
      </p:grpSp>
      <p:grpSp>
        <p:nvGrpSpPr>
          <p:cNvPr id="51" name="Vorm"/>
          <p:cNvGrpSpPr/>
          <p:nvPr/>
        </p:nvGrpSpPr>
        <p:grpSpPr>
          <a:xfrm>
            <a:off x="2570938" y="5425142"/>
            <a:ext cx="2047502" cy="521850"/>
            <a:chOff x="-1" y="-1"/>
            <a:chExt cx="2520002" cy="642276"/>
          </a:xfrm>
          <a:solidFill>
            <a:srgbClr val="034EA2"/>
          </a:solidFill>
        </p:grpSpPr>
        <p:sp>
          <p:nvSpPr>
            <p:cNvPr id="52" name="Rechthoek"/>
            <p:cNvSpPr/>
            <p:nvPr/>
          </p:nvSpPr>
          <p:spPr>
            <a:xfrm>
              <a:off x="-1" y="-1"/>
              <a:ext cx="2520002" cy="642276"/>
            </a:xfrm>
            <a:prstGeom prst="roundRect">
              <a:avLst/>
            </a:prstGeom>
            <a:solidFill>
              <a:srgbClr val="034EA2">
                <a:alpha val="83922"/>
              </a:srgbClr>
            </a:solidFill>
            <a:ln w="12700" cap="flat">
              <a:noFill/>
              <a:miter lim="400000"/>
            </a:ln>
            <a:effectLst/>
          </p:spPr>
          <p:txBody>
            <a:bodyPr wrap="square" lIns="41275" tIns="41275" rIns="41275" bIns="41275" numCol="1" anchor="ctr">
              <a:noAutofit/>
            </a:bodyPr>
            <a:lstStyle/>
            <a:p>
              <a:pPr defTabSz="742950">
                <a:defRPr>
                  <a:latin typeface="Helvetica Neue Medium"/>
                  <a:ea typeface="Helvetica Neue Medium"/>
                  <a:cs typeface="Helvetica Neue Medium"/>
                  <a:sym typeface="Helvetica Neue Medium"/>
                </a:defRPr>
              </a:pPr>
              <a:endParaRPr sz="1200">
                <a:solidFill>
                  <a:srgbClr val="4D4D4D"/>
                </a:solidFill>
                <a:sym typeface="Helvetica Neue Medium"/>
              </a:endParaRPr>
            </a:p>
          </p:txBody>
        </p:sp>
        <p:sp>
          <p:nvSpPr>
            <p:cNvPr id="53" name="Financing the transition"/>
            <p:cNvSpPr txBox="1"/>
            <p:nvPr/>
          </p:nvSpPr>
          <p:spPr>
            <a:xfrm>
              <a:off x="-1" y="138655"/>
              <a:ext cx="2520002" cy="364966"/>
            </a:xfrm>
            <a:prstGeom prst="round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p14="http://schemas.microsoft.com/office/powerpoint/2010/main" xmlns:a16="http://schemas.microsoft.com/office/drawing/2014/main" xmlns="" val="1"/>
              </a:ext>
            </a:extLst>
          </p:spPr>
          <p:txBody>
            <a:bodyPr wrap="square" lIns="41275" tIns="41275" rIns="41275" bIns="41275" numCol="1" anchor="ctr">
              <a:spAutoFit/>
            </a:bodyPr>
            <a:lstStyle>
              <a:lvl1pPr>
                <a:defRPr sz="1400">
                  <a:solidFill>
                    <a:srgbClr val="FFFFFF"/>
                  </a:solidFill>
                  <a:latin typeface="EC Square Sans Pro Medium"/>
                  <a:ea typeface="EC Square Sans Pro Medium"/>
                  <a:cs typeface="EC Square Sans Pro Medium"/>
                  <a:sym typeface="EC Square Sans Pro Medium"/>
                </a:defRPr>
              </a:lvl1pPr>
            </a:lstStyle>
            <a:p>
              <a:pPr defTabSz="742950">
                <a:defRPr/>
              </a:pPr>
              <a:r>
                <a:rPr lang="tr-TR" sz="1200" dirty="0">
                  <a:latin typeface="+mn-lt"/>
                </a:rPr>
                <a:t>Dönüşümün finansmanı</a:t>
              </a:r>
              <a:endParaRPr sz="1200" dirty="0">
                <a:latin typeface="+mn-lt"/>
              </a:endParaRPr>
            </a:p>
          </p:txBody>
        </p:sp>
      </p:grpSp>
      <p:sp>
        <p:nvSpPr>
          <p:cNvPr id="54" name="Rechthoek"/>
          <p:cNvSpPr/>
          <p:nvPr/>
        </p:nvSpPr>
        <p:spPr>
          <a:xfrm>
            <a:off x="1187648" y="2910092"/>
            <a:ext cx="2766580" cy="566368"/>
          </a:xfrm>
          <a:prstGeom prst="roundRect">
            <a:avLst/>
          </a:prstGeom>
          <a:solidFill>
            <a:srgbClr val="034EA2">
              <a:alpha val="83922"/>
            </a:srgbClr>
          </a:solidFill>
          <a:ln w="12700" cap="flat">
            <a:noFill/>
            <a:miter lim="400000"/>
          </a:ln>
          <a:effectLst/>
        </p:spPr>
        <p:txBody>
          <a:bodyPr wrap="square" lIns="41275" tIns="41275" rIns="41275" bIns="41275" numCol="1" anchor="ctr">
            <a:noAutofit/>
          </a:bodyPr>
          <a:lstStyle/>
          <a:p>
            <a:pPr defTabSz="742950">
              <a:defRPr>
                <a:latin typeface="Helvetica Neue Medium"/>
                <a:ea typeface="Helvetica Neue Medium"/>
                <a:cs typeface="Helvetica Neue Medium"/>
                <a:sym typeface="Helvetica Neue Medium"/>
              </a:defRPr>
            </a:pPr>
            <a:r>
              <a:rPr lang="tr-TR" sz="1200" dirty="0">
                <a:solidFill>
                  <a:srgbClr val="FFFFFF"/>
                </a:solidFill>
                <a:sym typeface="Helvetica Neue Medium"/>
              </a:rPr>
              <a:t>Dönüştürücü politikaların hazırlanması</a:t>
            </a:r>
            <a:endParaRPr sz="1200" dirty="0">
              <a:solidFill>
                <a:srgbClr val="FFFFFF"/>
              </a:solidFill>
              <a:sym typeface="Helvetica Neue Medium"/>
            </a:endParaRPr>
          </a:p>
        </p:txBody>
      </p:sp>
      <p:sp>
        <p:nvSpPr>
          <p:cNvPr id="55" name="Rechthoek"/>
          <p:cNvSpPr/>
          <p:nvPr/>
        </p:nvSpPr>
        <p:spPr>
          <a:xfrm>
            <a:off x="6087137" y="2910092"/>
            <a:ext cx="2774371" cy="566368"/>
          </a:xfrm>
          <a:prstGeom prst="roundRect">
            <a:avLst/>
          </a:prstGeom>
          <a:solidFill>
            <a:srgbClr val="034EA2">
              <a:alpha val="85098"/>
            </a:srgbClr>
          </a:solidFill>
          <a:ln w="12700" cap="flat">
            <a:noFill/>
            <a:miter lim="400000"/>
          </a:ln>
          <a:effectLst/>
        </p:spPr>
        <p:txBody>
          <a:bodyPr wrap="square" lIns="41275" tIns="41275" rIns="41275" bIns="41275" numCol="1" anchor="ctr">
            <a:noAutofit/>
          </a:bodyPr>
          <a:lstStyle/>
          <a:p>
            <a:pPr defTabSz="742950">
              <a:defRPr>
                <a:latin typeface="Helvetica Neue Medium"/>
                <a:ea typeface="Helvetica Neue Medium"/>
                <a:cs typeface="Helvetica Neue Medium"/>
                <a:sym typeface="Helvetica Neue Medium"/>
              </a:defRPr>
            </a:pPr>
            <a:r>
              <a:rPr lang="tr-TR" sz="1200" dirty="0">
                <a:solidFill>
                  <a:srgbClr val="FFFFFF"/>
                </a:solidFill>
                <a:sym typeface="Helvetica Neue Medium"/>
              </a:rPr>
              <a:t>AB politikalarının tümünde sürdürülebilirliğin ana akım haline getirilmesi</a:t>
            </a:r>
            <a:endParaRPr sz="1200" dirty="0">
              <a:solidFill>
                <a:srgbClr val="FFFFFF"/>
              </a:solidFill>
              <a:sym typeface="Helvetica Neue Medium"/>
            </a:endParaRPr>
          </a:p>
        </p:txBody>
      </p:sp>
      <p:grpSp>
        <p:nvGrpSpPr>
          <p:cNvPr id="32" name="Group 2"/>
          <p:cNvGrpSpPr/>
          <p:nvPr/>
        </p:nvGrpSpPr>
        <p:grpSpPr>
          <a:xfrm>
            <a:off x="4180765" y="1672545"/>
            <a:ext cx="2084905" cy="444351"/>
            <a:chOff x="-1" y="29404"/>
            <a:chExt cx="1503390" cy="546892"/>
          </a:xfrm>
        </p:grpSpPr>
        <p:sp>
          <p:nvSpPr>
            <p:cNvPr id="33" name="Rectangle 64"/>
            <p:cNvSpPr txBox="1"/>
            <p:nvPr/>
          </p:nvSpPr>
          <p:spPr>
            <a:xfrm>
              <a:off x="-1" y="29404"/>
              <a:ext cx="1503390" cy="546892"/>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p14="http://schemas.microsoft.com/office/powerpoint/2010/main" xmlns:a16="http://schemas.microsoft.com/office/drawing/2014/main" xmlns="" val="1"/>
              </a:ext>
            </a:extLst>
          </p:spPr>
          <p:txBody>
            <a:bodyPr wrap="square" lIns="37147" tIns="37147" rIns="37147" bIns="37147" numCol="1" anchor="t">
              <a:spAutoFit/>
            </a:bodyPr>
            <a:lstStyle>
              <a:lvl1pPr algn="l">
                <a:defRPr sz="1600" b="1">
                  <a:solidFill>
                    <a:srgbClr val="0B7468"/>
                  </a:solidFill>
                  <a:latin typeface="EC Square Sans Pro Medium"/>
                  <a:ea typeface="EC Square Sans Pro Medium"/>
                  <a:cs typeface="EC Square Sans Pro Medium"/>
                  <a:sym typeface="EC Square Sans Pro Medium"/>
                </a:defRPr>
              </a:lvl1pPr>
            </a:lstStyle>
            <a:p>
              <a:pPr defTabSz="742950">
                <a:defRPr/>
              </a:pPr>
              <a:r>
                <a:rPr lang="tr-TR" sz="1200" dirty="0">
                  <a:latin typeface="+mn-lt"/>
                </a:rPr>
                <a:t>Araştırmayı ve Yeniliği Teşvik Etme</a:t>
              </a:r>
              <a:endParaRPr sz="1200" dirty="0">
                <a:latin typeface="+mn-lt"/>
              </a:endParaRPr>
            </a:p>
          </p:txBody>
        </p:sp>
        <p:sp>
          <p:nvSpPr>
            <p:cNvPr id="46" name="Straight Connector 68"/>
            <p:cNvSpPr/>
            <p:nvPr/>
          </p:nvSpPr>
          <p:spPr>
            <a:xfrm flipH="1">
              <a:off x="-1" y="69902"/>
              <a:ext cx="2" cy="444970"/>
            </a:xfrm>
            <a:prstGeom prst="line">
              <a:avLst/>
            </a:prstGeom>
            <a:noFill/>
            <a:ln w="28575" cap="rnd">
              <a:solidFill>
                <a:srgbClr val="0B7468"/>
              </a:solidFill>
              <a:prstDash val="solid"/>
              <a:round/>
            </a:ln>
            <a:effectLst/>
          </p:spPr>
          <p:txBody>
            <a:bodyPr wrap="square" lIns="37146" tIns="37146" rIns="37146" bIns="37146" numCol="1" anchor="t">
              <a:noAutofit/>
            </a:bodyPr>
            <a:lstStyle/>
            <a:p>
              <a:pPr defTabSz="742950">
                <a:defRPr/>
              </a:pPr>
              <a:endParaRPr sz="1200">
                <a:solidFill>
                  <a:srgbClr val="4D4D4D"/>
                </a:solidFill>
              </a:endParaRPr>
            </a:p>
          </p:txBody>
        </p:sp>
      </p:grpSp>
      <p:sp>
        <p:nvSpPr>
          <p:cNvPr id="57" name="TextBox 56">
            <a:extLst>
              <a:ext uri="{FF2B5EF4-FFF2-40B4-BE49-F238E27FC236}">
                <a16:creationId xmlns:a16="http://schemas.microsoft.com/office/drawing/2014/main" id="{03DD319D-0DCE-4AB1-AA39-647E7C66E1EA}"/>
              </a:ext>
            </a:extLst>
          </p:cNvPr>
          <p:cNvSpPr txBox="1"/>
          <p:nvPr/>
        </p:nvSpPr>
        <p:spPr>
          <a:xfrm>
            <a:off x="521037" y="286717"/>
            <a:ext cx="8657971" cy="400110"/>
          </a:xfrm>
          <a:prstGeom prst="rect">
            <a:avLst/>
          </a:prstGeom>
          <a:noFill/>
        </p:spPr>
        <p:txBody>
          <a:bodyPr wrap="square">
            <a:spAutoFit/>
          </a:bodyPr>
          <a:lstStyle/>
          <a:p>
            <a:pPr defTabSz="457227">
              <a:defRPr/>
            </a:pPr>
            <a:r>
              <a:rPr lang="tr-TR" sz="2000" b="1" dirty="0">
                <a:ea typeface="Lato" panose="020F0502020204030203" pitchFamily="34" charset="0"/>
                <a:cs typeface="Arial" panose="020B0604020202020204" pitchFamily="34" charset="0"/>
              </a:rPr>
              <a:t>Avrupa Yeşil Mutabakatı</a:t>
            </a:r>
          </a:p>
        </p:txBody>
      </p:sp>
      <p:sp>
        <p:nvSpPr>
          <p:cNvPr id="2" name="Rounded Rectangle 1"/>
          <p:cNvSpPr/>
          <p:nvPr/>
        </p:nvSpPr>
        <p:spPr>
          <a:xfrm>
            <a:off x="521037" y="631338"/>
            <a:ext cx="9000165" cy="646986"/>
          </a:xfrm>
          <a:prstGeom prst="roundRect">
            <a:avLst/>
          </a:prstGeom>
        </p:spPr>
        <p:txBody>
          <a:bodyPr wrap="square">
            <a:spAutoFit/>
          </a:bodyPr>
          <a:lstStyle/>
          <a:p>
            <a:pPr lvl="0"/>
            <a:r>
              <a:rPr lang="tr-TR" sz="1600" dirty="0"/>
              <a:t>Yeşil Mutabakat; AB için </a:t>
            </a:r>
            <a:r>
              <a:rPr lang="tr-TR" sz="1600" b="1" dirty="0"/>
              <a:t>2050</a:t>
            </a:r>
            <a:r>
              <a:rPr lang="tr-TR" sz="1600" dirty="0"/>
              <a:t> yılına kadar </a:t>
            </a:r>
            <a:r>
              <a:rPr lang="tr-TR" sz="1600" b="1" dirty="0">
                <a:solidFill>
                  <a:srgbClr val="00B050"/>
                </a:solidFill>
              </a:rPr>
              <a:t>çevre</a:t>
            </a:r>
            <a:r>
              <a:rPr lang="tr-TR" sz="1600" dirty="0"/>
              <a:t> ve </a:t>
            </a:r>
            <a:r>
              <a:rPr lang="tr-TR" sz="1600" b="1" dirty="0">
                <a:solidFill>
                  <a:srgbClr val="00B050"/>
                </a:solidFill>
              </a:rPr>
              <a:t>iklim değişikliğine </a:t>
            </a:r>
            <a:r>
              <a:rPr lang="tr-TR" sz="1600" dirty="0"/>
              <a:t>yönelik bağlayıcı kuralları içeren en geniş strateji dokümanıdır. AB Komisyonunda 11 Aralık 2019 tarihinde kabul edilmiştir.</a:t>
            </a:r>
            <a:endParaRPr lang="en-US" sz="1600" dirty="0"/>
          </a:p>
        </p:txBody>
      </p:sp>
      <p:sp>
        <p:nvSpPr>
          <p:cNvPr id="56" name="Rectangle 55"/>
          <p:cNvSpPr/>
          <p:nvPr/>
        </p:nvSpPr>
        <p:spPr>
          <a:xfrm>
            <a:off x="521037" y="6657296"/>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Ekim 2021 | Özel ve Gizlidir</a:t>
            </a:r>
          </a:p>
        </p:txBody>
      </p:sp>
      <p:grpSp>
        <p:nvGrpSpPr>
          <p:cNvPr id="60" name="Group 59"/>
          <p:cNvGrpSpPr/>
          <p:nvPr/>
        </p:nvGrpSpPr>
        <p:grpSpPr>
          <a:xfrm>
            <a:off x="7866402" y="126128"/>
            <a:ext cx="2039598" cy="449106"/>
            <a:chOff x="7866402" y="126128"/>
            <a:chExt cx="2039598" cy="449106"/>
          </a:xfrm>
        </p:grpSpPr>
        <p:sp>
          <p:nvSpPr>
            <p:cNvPr id="61" name="Rectangle 60"/>
            <p:cNvSpPr/>
            <p:nvPr/>
          </p:nvSpPr>
          <p:spPr>
            <a:xfrm>
              <a:off x="8261968" y="126128"/>
              <a:ext cx="1644032" cy="449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3" name="Picture 62"/>
            <p:cNvPicPr>
              <a:picLocks noChangeAspect="1"/>
            </p:cNvPicPr>
            <p:nvPr/>
          </p:nvPicPr>
          <p:blipFill rotWithShape="1">
            <a:blip r:embed="rId3" cstate="print">
              <a:extLst>
                <a:ext uri="{28A0092B-C50C-407E-A947-70E740481C1C}">
                  <a14:useLocalDpi xmlns:a14="http://schemas.microsoft.com/office/drawing/2010/main" val="0"/>
                </a:ext>
              </a:extLst>
            </a:blip>
            <a:srcRect l="8005" t="19614" r="9245" b="21621"/>
            <a:stretch/>
          </p:blipFill>
          <p:spPr>
            <a:xfrm>
              <a:off x="7866402" y="141829"/>
              <a:ext cx="1699328" cy="417703"/>
            </a:xfrm>
            <a:prstGeom prst="rect">
              <a:avLst/>
            </a:prstGeom>
          </p:spPr>
        </p:pic>
      </p:grpSp>
      <p:sp>
        <p:nvSpPr>
          <p:cNvPr id="59" name="Rectangle 58"/>
          <p:cNvSpPr/>
          <p:nvPr/>
        </p:nvSpPr>
        <p:spPr>
          <a:xfrm>
            <a:off x="405435" y="6669244"/>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Ocak 2022 | Özel ve Gizlidir</a:t>
            </a:r>
          </a:p>
        </p:txBody>
      </p:sp>
      <p:sp>
        <p:nvSpPr>
          <p:cNvPr id="64" name="Rectangle 63">
            <a:extLst>
              <a:ext uri="{FF2B5EF4-FFF2-40B4-BE49-F238E27FC236}">
                <a16:creationId xmlns:a16="http://schemas.microsoft.com/office/drawing/2014/main" id="{4BFE3D71-A567-4A3E-B6C6-AC07B8E5095D}"/>
              </a:ext>
            </a:extLst>
          </p:cNvPr>
          <p:cNvSpPr/>
          <p:nvPr/>
        </p:nvSpPr>
        <p:spPr>
          <a:xfrm>
            <a:off x="483700" y="6645306"/>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Nisan 2022 | Özel ve Gizlidir</a:t>
            </a:r>
          </a:p>
        </p:txBody>
      </p:sp>
      <p:sp>
        <p:nvSpPr>
          <p:cNvPr id="65" name="Rectangle 64">
            <a:extLst>
              <a:ext uri="{FF2B5EF4-FFF2-40B4-BE49-F238E27FC236}">
                <a16:creationId xmlns:a16="http://schemas.microsoft.com/office/drawing/2014/main" id="{0A4C70DF-F5BA-4DEE-9196-72A58C5EFEA9}"/>
              </a:ext>
            </a:extLst>
          </p:cNvPr>
          <p:cNvSpPr/>
          <p:nvPr/>
        </p:nvSpPr>
        <p:spPr>
          <a:xfrm>
            <a:off x="521037" y="6675120"/>
            <a:ext cx="1731712" cy="170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Haziran 2022 | Özel ve Gizlidir</a:t>
            </a:r>
          </a:p>
        </p:txBody>
      </p:sp>
      <p:sp>
        <p:nvSpPr>
          <p:cNvPr id="66" name="Rectangle 65">
            <a:extLst>
              <a:ext uri="{FF2B5EF4-FFF2-40B4-BE49-F238E27FC236}">
                <a16:creationId xmlns:a16="http://schemas.microsoft.com/office/drawing/2014/main" id="{7DE4CD4E-904B-4088-976B-FCA2732665D1}"/>
              </a:ext>
            </a:extLst>
          </p:cNvPr>
          <p:cNvSpPr/>
          <p:nvPr/>
        </p:nvSpPr>
        <p:spPr>
          <a:xfrm>
            <a:off x="571303" y="6686870"/>
            <a:ext cx="1731712" cy="170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Aralık 2022 | Özel ve Gizlidir</a:t>
            </a:r>
          </a:p>
        </p:txBody>
      </p:sp>
      <p:sp>
        <p:nvSpPr>
          <p:cNvPr id="67" name="Rectangle 66">
            <a:extLst>
              <a:ext uri="{FF2B5EF4-FFF2-40B4-BE49-F238E27FC236}">
                <a16:creationId xmlns:a16="http://schemas.microsoft.com/office/drawing/2014/main" id="{2036EFE8-884E-4BA3-9F54-FD8AE6B17DED}"/>
              </a:ext>
            </a:extLst>
          </p:cNvPr>
          <p:cNvSpPr/>
          <p:nvPr/>
        </p:nvSpPr>
        <p:spPr>
          <a:xfrm>
            <a:off x="400056" y="6675120"/>
            <a:ext cx="1731712" cy="1709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Nisan 2023| Özel ve Gizlidir</a:t>
            </a:r>
          </a:p>
        </p:txBody>
      </p:sp>
      <p:sp>
        <p:nvSpPr>
          <p:cNvPr id="68" name="Rectangle 67">
            <a:extLst>
              <a:ext uri="{FF2B5EF4-FFF2-40B4-BE49-F238E27FC236}">
                <a16:creationId xmlns:a16="http://schemas.microsoft.com/office/drawing/2014/main" id="{B15EFB38-67FD-499E-89B8-9A6AB87821F8}"/>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69" name="Slide Number Placeholder 1">
            <a:extLst>
              <a:ext uri="{FF2B5EF4-FFF2-40B4-BE49-F238E27FC236}">
                <a16:creationId xmlns:a16="http://schemas.microsoft.com/office/drawing/2014/main" id="{48A83823-6CB0-47B0-85F7-032B6A3E5418}"/>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16</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5321282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087075" y="6206974"/>
            <a:ext cx="161731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YEŞİL PROJELERİN FİNANSMANI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11" name="TextBox 10"/>
          <p:cNvSpPr txBox="1"/>
          <p:nvPr/>
        </p:nvSpPr>
        <p:spPr>
          <a:xfrm>
            <a:off x="2879200" y="6075241"/>
            <a:ext cx="1993633"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400" b="1" dirty="0">
                <a:solidFill>
                  <a:srgbClr val="034EA2"/>
                </a:solidFill>
                <a:cs typeface="Arial" panose="020B0604020202020204" pitchFamily="34" charset="0"/>
              </a:rPr>
              <a:t>KONUTLARIN ENERJİ VERİMLİ HALE GETİRİLMESİ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29" name="Rectangle 28"/>
          <p:cNvSpPr/>
          <p:nvPr/>
        </p:nvSpPr>
        <p:spPr>
          <a:xfrm>
            <a:off x="521037" y="6657296"/>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Ekim 2021 | Özel ve Gizlidir</a:t>
            </a:r>
          </a:p>
        </p:txBody>
      </p:sp>
      <p:grpSp>
        <p:nvGrpSpPr>
          <p:cNvPr id="32" name="Group 31"/>
          <p:cNvGrpSpPr/>
          <p:nvPr/>
        </p:nvGrpSpPr>
        <p:grpSpPr>
          <a:xfrm>
            <a:off x="7866402" y="126128"/>
            <a:ext cx="2039598" cy="449106"/>
            <a:chOff x="7866402" y="126128"/>
            <a:chExt cx="2039598" cy="449106"/>
          </a:xfrm>
        </p:grpSpPr>
        <p:sp>
          <p:nvSpPr>
            <p:cNvPr id="33" name="Rectangle 32"/>
            <p:cNvSpPr/>
            <p:nvPr/>
          </p:nvSpPr>
          <p:spPr>
            <a:xfrm>
              <a:off x="8261968" y="126128"/>
              <a:ext cx="1644032" cy="4491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0" name="Picture 39"/>
            <p:cNvPicPr>
              <a:picLocks noChangeAspect="1"/>
            </p:cNvPicPr>
            <p:nvPr/>
          </p:nvPicPr>
          <p:blipFill rotWithShape="1">
            <a:blip r:embed="rId2" cstate="print">
              <a:extLst>
                <a:ext uri="{28A0092B-C50C-407E-A947-70E740481C1C}">
                  <a14:useLocalDpi xmlns:a14="http://schemas.microsoft.com/office/drawing/2010/main" val="0"/>
                </a:ext>
              </a:extLst>
            </a:blip>
            <a:srcRect l="8005" t="19614" r="9245" b="21621"/>
            <a:stretch/>
          </p:blipFill>
          <p:spPr>
            <a:xfrm>
              <a:off x="7866402" y="141829"/>
              <a:ext cx="1699328" cy="417703"/>
            </a:xfrm>
            <a:prstGeom prst="rect">
              <a:avLst/>
            </a:prstGeom>
          </p:spPr>
        </p:pic>
      </p:grpSp>
      <p:grpSp>
        <p:nvGrpSpPr>
          <p:cNvPr id="2" name="Group 1">
            <a:extLst>
              <a:ext uri="{FF2B5EF4-FFF2-40B4-BE49-F238E27FC236}">
                <a16:creationId xmlns:a16="http://schemas.microsoft.com/office/drawing/2014/main" id="{75C49B0E-32A8-4C05-B7E0-533C1C1ADC92}"/>
              </a:ext>
            </a:extLst>
          </p:cNvPr>
          <p:cNvGrpSpPr/>
          <p:nvPr/>
        </p:nvGrpSpPr>
        <p:grpSpPr>
          <a:xfrm>
            <a:off x="379965" y="255386"/>
            <a:ext cx="8751145" cy="6365577"/>
            <a:chOff x="365045" y="459204"/>
            <a:chExt cx="8751145" cy="6365577"/>
          </a:xfrm>
        </p:grpSpPr>
        <p:sp>
          <p:nvSpPr>
            <p:cNvPr id="37" name="Oval 26"/>
            <p:cNvSpPr/>
            <p:nvPr/>
          </p:nvSpPr>
          <p:spPr>
            <a:xfrm>
              <a:off x="1833078" y="704781"/>
              <a:ext cx="6120000" cy="6120000"/>
            </a:xfrm>
            <a:prstGeom prst="ellipse">
              <a:avLst/>
            </a:prstGeom>
            <a:gradFill>
              <a:gsLst>
                <a:gs pos="5000">
                  <a:srgbClr val="5AA3AE">
                    <a:alpha val="10000"/>
                  </a:srgbClr>
                </a:gs>
                <a:gs pos="90000">
                  <a:srgbClr val="44BA7E">
                    <a:alpha val="20000"/>
                  </a:srgbClr>
                </a:gs>
              </a:gsLst>
              <a:lin ang="5400000"/>
            </a:gradFill>
            <a:ln w="12700">
              <a:miter lim="400000"/>
            </a:ln>
          </p:spPr>
          <p:txBody>
            <a:bodyPr lIns="41275" tIns="41275" rIns="41275" bIns="41275" anchor="ctr"/>
            <a:lstStyle/>
            <a:p>
              <a:pPr>
                <a:defRPr sz="2700">
                  <a:solidFill>
                    <a:srgbClr val="FFFFFF"/>
                  </a:solidFill>
                  <a:latin typeface="Helvetica Neue Medium"/>
                  <a:ea typeface="Helvetica Neue Medium"/>
                  <a:cs typeface="Helvetica Neue Medium"/>
                  <a:sym typeface="Helvetica Neue Medium"/>
                </a:defRPr>
              </a:pPr>
              <a:endParaRPr sz="140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13615" y="1177869"/>
              <a:ext cx="1158926" cy="1158926"/>
            </a:xfrm>
            <a:prstGeom prst="rect">
              <a:avLst/>
            </a:prstGeom>
          </p:spPr>
        </p:pic>
        <p:sp>
          <p:nvSpPr>
            <p:cNvPr id="5" name="TextBox 4"/>
            <p:cNvSpPr txBox="1"/>
            <p:nvPr/>
          </p:nvSpPr>
          <p:spPr>
            <a:xfrm>
              <a:off x="4104044" y="729789"/>
              <a:ext cx="159500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tr-TR" sz="1400" b="1" dirty="0">
                  <a:solidFill>
                    <a:srgbClr val="034EA2"/>
                  </a:solidFill>
                  <a:cs typeface="Arial" panose="020B0604020202020204" pitchFamily="34" charset="0"/>
                </a:rPr>
                <a:t>İKLİM PAKTI VE İKLİM KANUNU</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6" name="TextBox 5"/>
            <p:cNvSpPr txBox="1"/>
            <p:nvPr/>
          </p:nvSpPr>
          <p:spPr>
            <a:xfrm>
              <a:off x="6378270" y="1210868"/>
              <a:ext cx="1540647" cy="738664"/>
            </a:xfrm>
            <a:prstGeom prst="rect">
              <a:avLst/>
            </a:prstGeom>
            <a:noFill/>
          </p:spPr>
          <p:txBody>
            <a:bodyPr wrap="square" rtlCol="0">
              <a:spAutoFit/>
            </a:bodyPr>
            <a:lstStyle/>
            <a:p>
              <a:pPr lvl="0" algn="ctr" defTabSz="914400">
                <a:defRPr/>
              </a:pPr>
              <a:r>
                <a:rPr lang="en-US" sz="1400" b="1" dirty="0">
                  <a:solidFill>
                    <a:srgbClr val="034EA2"/>
                  </a:solidFill>
                  <a:cs typeface="Arial" panose="020B0604020202020204" pitchFamily="34" charset="0"/>
                </a:rPr>
                <a:t>DAHA AKILLI, SÜRDÜRÜLEBİLİR ULAŞIMA YATIRIM</a:t>
              </a:r>
            </a:p>
          </p:txBody>
        </p:sp>
        <p:sp>
          <p:nvSpPr>
            <p:cNvPr id="7" name="TextBox 6"/>
            <p:cNvSpPr txBox="1"/>
            <p:nvPr/>
          </p:nvSpPr>
          <p:spPr>
            <a:xfrm>
              <a:off x="7238841" y="2449719"/>
              <a:ext cx="1282017"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DAHA YEŞİL BİR ENDÜSTRİ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8" name="TextBox 7"/>
            <p:cNvSpPr txBox="1"/>
            <p:nvPr/>
          </p:nvSpPr>
          <p:spPr>
            <a:xfrm>
              <a:off x="7130376" y="3731848"/>
              <a:ext cx="1390482"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ÇEVRESEL KİRLİLİĞİN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 ENGELLENMESİ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9" name="TextBox 8"/>
            <p:cNvSpPr txBox="1"/>
            <p:nvPr/>
          </p:nvSpPr>
          <p:spPr>
            <a:xfrm>
              <a:off x="6677527" y="5435151"/>
              <a:ext cx="1617319"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HERKES İÇİN ADİL BİR DÖNÜŞÜMÜN SAĞLANMASI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12" name="TextBox 11"/>
            <p:cNvSpPr txBox="1"/>
            <p:nvPr/>
          </p:nvSpPr>
          <p:spPr>
            <a:xfrm>
              <a:off x="1395220" y="5425703"/>
              <a:ext cx="1617319" cy="73866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KÜRESEL</a:t>
              </a:r>
              <a:r>
                <a:rPr kumimoji="0" lang="tr-TR" sz="1400" b="1" i="0" u="none" strike="noStrike" kern="1200" cap="none" spc="0" normalizeH="0" noProof="0" dirty="0">
                  <a:ln>
                    <a:noFill/>
                  </a:ln>
                  <a:solidFill>
                    <a:srgbClr val="034EA2"/>
                  </a:solidFill>
                  <a:effectLst/>
                  <a:uLnTx/>
                  <a:uFillTx/>
                  <a:cs typeface="Arial" panose="020B0604020202020204" pitchFamily="34" charset="0"/>
                </a:rPr>
                <a:t> YEŞİL DÖNÜŞÜME LİDERLİK EDİLMESİ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13" name="TextBox 12"/>
            <p:cNvSpPr txBox="1"/>
            <p:nvPr/>
          </p:nvSpPr>
          <p:spPr>
            <a:xfrm>
              <a:off x="2203880" y="1109828"/>
              <a:ext cx="1617319"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TEMİZ ENERJİNİN TEŞVİK EDİLMESİ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pic>
          <p:nvPicPr>
            <p:cNvPr id="14" name="Picture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0631">
              <a:off x="5419786" y="1384546"/>
              <a:ext cx="1149880" cy="114988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44688" y="2298414"/>
              <a:ext cx="1189718" cy="1189718"/>
            </a:xfrm>
            <a:prstGeom prst="rect">
              <a:avLst/>
            </a:prstGeom>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279908" y="3416375"/>
              <a:ext cx="1118278" cy="1118278"/>
            </a:xfrm>
            <a:prstGeom prst="rect">
              <a:avLst/>
            </a:prstGeom>
          </p:spPr>
        </p:pic>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72486" y="4510018"/>
              <a:ext cx="1140498" cy="1140498"/>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686484">
              <a:off x="4884918" y="5154817"/>
              <a:ext cx="1141937" cy="1141937"/>
            </a:xfrm>
            <a:prstGeom prst="rect">
              <a:avLst/>
            </a:prstGeom>
          </p:spPr>
        </p:pic>
        <p:pic>
          <p:nvPicPr>
            <p:cNvPr id="19" name="Picture 1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711210" y="5133575"/>
              <a:ext cx="1159932" cy="1159932"/>
            </a:xfrm>
            <a:prstGeom prst="rect">
              <a:avLst/>
            </a:prstGeom>
          </p:spPr>
        </p:pic>
        <p:pic>
          <p:nvPicPr>
            <p:cNvPr id="20" name="Picture 1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rot="399195">
              <a:off x="2704007" y="4538551"/>
              <a:ext cx="1190048" cy="1190048"/>
            </a:xfrm>
            <a:prstGeom prst="rect">
              <a:avLst/>
            </a:prstGeom>
          </p:spPr>
        </p:pic>
        <p:pic>
          <p:nvPicPr>
            <p:cNvPr id="21" name="Picture 2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9648">
              <a:off x="2190978" y="3514605"/>
              <a:ext cx="1119772" cy="1119772"/>
            </a:xfrm>
            <a:prstGeom prst="rect">
              <a:avLst/>
            </a:prstGeom>
          </p:spPr>
        </p:pic>
        <p:pic>
          <p:nvPicPr>
            <p:cNvPr id="22" name="Picture 2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406489" y="2340363"/>
              <a:ext cx="1139635" cy="1139635"/>
            </a:xfrm>
            <a:prstGeom prst="rect">
              <a:avLst/>
            </a:prstGeom>
          </p:spPr>
        </p:pic>
        <p:pic>
          <p:nvPicPr>
            <p:cNvPr id="23" name="Picture 2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rot="20467568">
              <a:off x="3216473" y="1414324"/>
              <a:ext cx="1090324" cy="1090324"/>
            </a:xfrm>
            <a:prstGeom prst="rect">
              <a:avLst/>
            </a:prstGeom>
          </p:spPr>
        </p:pic>
        <p:sp>
          <p:nvSpPr>
            <p:cNvPr id="24" name="TextBox 23"/>
            <p:cNvSpPr txBox="1"/>
            <p:nvPr/>
          </p:nvSpPr>
          <p:spPr>
            <a:xfrm>
              <a:off x="3653511" y="3284129"/>
              <a:ext cx="2479134" cy="707886"/>
            </a:xfrm>
            <a:prstGeom prst="rect">
              <a:avLst/>
            </a:prstGeom>
            <a:noFill/>
          </p:spPr>
          <p:txBody>
            <a:bodyPr wrap="square" rtlCol="0">
              <a:spAutoFit/>
            </a:bodyPr>
            <a:lstStyle/>
            <a:p>
              <a:pPr marL="0" marR="0" lvl="0" indent="0" algn="ctr" defTabSz="914400" rtl="0" eaLnBrk="1" fontAlgn="auto" latinLnBrk="0" hangingPunct="1">
                <a:spcBef>
                  <a:spcPts val="0"/>
                </a:spcBef>
                <a:spcAft>
                  <a:spcPts val="0"/>
                </a:spcAft>
                <a:buClrTx/>
                <a:buSzTx/>
                <a:buFontTx/>
                <a:buNone/>
                <a:tabLst/>
                <a:defRPr/>
              </a:pPr>
              <a:r>
                <a:rPr lang="tr-TR" sz="2000" b="1" dirty="0">
                  <a:solidFill>
                    <a:srgbClr val="034EA2"/>
                  </a:solidFill>
                  <a:cs typeface="Arial" panose="020B0604020202020204" pitchFamily="34" charset="0"/>
                </a:rPr>
                <a:t>AVRUPA YEŞİL MUTABAKATI</a:t>
              </a:r>
              <a:endParaRPr kumimoji="0" lang="fr-BE" sz="2000" b="1"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35" name="TextBox 34"/>
            <p:cNvSpPr txBox="1"/>
            <p:nvPr/>
          </p:nvSpPr>
          <p:spPr>
            <a:xfrm>
              <a:off x="1033488" y="3878445"/>
              <a:ext cx="142071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ÇİFLİKTEN ÇATALA</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36" name="TextBox 35"/>
            <p:cNvSpPr txBox="1"/>
            <p:nvPr/>
          </p:nvSpPr>
          <p:spPr>
            <a:xfrm>
              <a:off x="1236370" y="2477200"/>
              <a:ext cx="1420711"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0" dirty="0">
                  <a:ln>
                    <a:noFill/>
                  </a:ln>
                  <a:solidFill>
                    <a:srgbClr val="034EA2"/>
                  </a:solidFill>
                  <a:effectLst/>
                  <a:uLnTx/>
                  <a:uFillTx/>
                  <a:cs typeface="Arial" panose="020B0604020202020204" pitchFamily="34" charset="0"/>
                </a:rPr>
                <a:t>DOĞANIN</a:t>
              </a:r>
              <a:r>
                <a:rPr kumimoji="0" lang="tr-TR" sz="1400" b="1" i="0" u="none" strike="noStrike" kern="1200" cap="none" spc="0" normalizeH="0" noProof="0" dirty="0">
                  <a:ln>
                    <a:noFill/>
                  </a:ln>
                  <a:solidFill>
                    <a:srgbClr val="034EA2"/>
                  </a:solidFill>
                  <a:effectLst/>
                  <a:uLnTx/>
                  <a:uFillTx/>
                  <a:cs typeface="Arial" panose="020B0604020202020204" pitchFamily="34" charset="0"/>
                </a:rPr>
                <a:t> KORUNMASI</a:t>
              </a:r>
              <a:endParaRPr kumimoji="0" lang="fr-BE" sz="1400" b="0" i="0" u="none" strike="noStrike" kern="1200" cap="none" spc="0" normalizeH="0" baseline="0" noProof="0" dirty="0">
                <a:ln>
                  <a:noFill/>
                </a:ln>
                <a:solidFill>
                  <a:srgbClr val="034EA2"/>
                </a:solidFill>
                <a:effectLst/>
                <a:uLnTx/>
                <a:uFillTx/>
                <a:cs typeface="Arial" panose="020B0604020202020204" pitchFamily="34" charset="0"/>
              </a:endParaRPr>
            </a:p>
          </p:txBody>
        </p:sp>
        <p:sp>
          <p:nvSpPr>
            <p:cNvPr id="38" name="Rechthoek"/>
            <p:cNvSpPr/>
            <p:nvPr/>
          </p:nvSpPr>
          <p:spPr>
            <a:xfrm>
              <a:off x="365045" y="1101381"/>
              <a:ext cx="1866211" cy="1019535"/>
            </a:xfrm>
            <a:prstGeom prst="roundRect">
              <a:avLst/>
            </a:prstGeom>
            <a:solidFill>
              <a:srgbClr val="034EA2">
                <a:alpha val="80000"/>
              </a:srgbClr>
            </a:solidFill>
            <a:ln w="12700" cap="flat">
              <a:noFill/>
              <a:miter lim="400000"/>
            </a:ln>
            <a:effectLst/>
          </p:spPr>
          <p:txBody>
            <a:bodyPr wrap="square" lIns="41275" tIns="41275" rIns="41275" bIns="41275" numCol="1" anchor="ctr">
              <a:noAutofit/>
            </a:bodyPr>
            <a:lstStyle/>
            <a:p>
              <a:pPr algn="ctr" defTabSz="742950">
                <a:defRPr>
                  <a:latin typeface="Helvetica Neue Medium"/>
                  <a:ea typeface="Helvetica Neue Medium"/>
                  <a:cs typeface="Helvetica Neue Medium"/>
                  <a:sym typeface="Helvetica Neue Medium"/>
                </a:defRPr>
              </a:pPr>
              <a:r>
                <a:rPr lang="tr-TR" sz="1600" dirty="0">
                  <a:solidFill>
                    <a:srgbClr val="FFFFFF"/>
                  </a:solidFill>
                  <a:latin typeface="Calibri" panose="020F0502020204030204" pitchFamily="34" charset="0"/>
                  <a:cs typeface="Calibri" panose="020F0502020204030204" pitchFamily="34" charset="0"/>
                  <a:sym typeface="Helvetica Neue Medium"/>
                </a:rPr>
                <a:t>Derinden dönüştürücü politikalar serisi</a:t>
              </a:r>
              <a:endParaRPr sz="1600" dirty="0">
                <a:solidFill>
                  <a:srgbClr val="FFFFFF"/>
                </a:solidFill>
                <a:latin typeface="Calibri" panose="020F0502020204030204" pitchFamily="34" charset="0"/>
                <a:cs typeface="Calibri" panose="020F0502020204030204" pitchFamily="34" charset="0"/>
                <a:sym typeface="Helvetica Neue Medium"/>
              </a:endParaRPr>
            </a:p>
          </p:txBody>
        </p:sp>
        <p:sp>
          <p:nvSpPr>
            <p:cNvPr id="39" name="TextBox 38">
              <a:extLst>
                <a:ext uri="{FF2B5EF4-FFF2-40B4-BE49-F238E27FC236}">
                  <a16:creationId xmlns:a16="http://schemas.microsoft.com/office/drawing/2014/main" id="{03DD319D-0DCE-4AB1-AA39-647E7C66E1EA}"/>
                </a:ext>
              </a:extLst>
            </p:cNvPr>
            <p:cNvSpPr txBox="1"/>
            <p:nvPr/>
          </p:nvSpPr>
          <p:spPr>
            <a:xfrm>
              <a:off x="458219" y="459204"/>
              <a:ext cx="8657971" cy="400110"/>
            </a:xfrm>
            <a:prstGeom prst="rect">
              <a:avLst/>
            </a:prstGeom>
            <a:noFill/>
          </p:spPr>
          <p:txBody>
            <a:bodyPr wrap="square">
              <a:spAutoFit/>
            </a:bodyPr>
            <a:lstStyle/>
            <a:p>
              <a:pPr defTabSz="457227">
                <a:defRPr/>
              </a:pPr>
              <a:r>
                <a:rPr lang="tr-TR" sz="2000" b="1" dirty="0">
                  <a:ea typeface="Lato" panose="020F0502020204030203" pitchFamily="34" charset="0"/>
                  <a:cs typeface="Arial" panose="020B0604020202020204" pitchFamily="34" charset="0"/>
                </a:rPr>
                <a:t>Avrupa Yeşil Mutabakatı</a:t>
              </a:r>
            </a:p>
          </p:txBody>
        </p:sp>
      </p:grpSp>
      <p:sp>
        <p:nvSpPr>
          <p:cNvPr id="46" name="Rectangle 45">
            <a:extLst>
              <a:ext uri="{FF2B5EF4-FFF2-40B4-BE49-F238E27FC236}">
                <a16:creationId xmlns:a16="http://schemas.microsoft.com/office/drawing/2014/main" id="{C4E318FF-8BD4-4BE9-B6E0-0B2F56DAD879}"/>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47" name="Slide Number Placeholder 1">
            <a:extLst>
              <a:ext uri="{FF2B5EF4-FFF2-40B4-BE49-F238E27FC236}">
                <a16:creationId xmlns:a16="http://schemas.microsoft.com/office/drawing/2014/main" id="{D79D4474-E667-4B1F-8FF4-1D07F72F66B9}"/>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17</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27871568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3DD319D-0DCE-4AB1-AA39-647E7C66E1EA}"/>
              </a:ext>
            </a:extLst>
          </p:cNvPr>
          <p:cNvSpPr txBox="1"/>
          <p:nvPr/>
        </p:nvSpPr>
        <p:spPr>
          <a:xfrm>
            <a:off x="681038" y="328902"/>
            <a:ext cx="8657971" cy="369332"/>
          </a:xfrm>
          <a:prstGeom prst="rect">
            <a:avLst/>
          </a:prstGeom>
          <a:noFill/>
        </p:spPr>
        <p:txBody>
          <a:bodyPr wrap="square">
            <a:spAutoFit/>
          </a:bodyPr>
          <a:lstStyle/>
          <a:p>
            <a:pPr defTabSz="457227">
              <a:defRPr/>
            </a:pPr>
            <a:r>
              <a:rPr lang="tr-TR" b="1" dirty="0">
                <a:ea typeface="Lato" panose="020F0502020204030203" pitchFamily="34" charset="0"/>
                <a:cs typeface="Arial" panose="020B0604020202020204" pitchFamily="34" charset="0"/>
              </a:rPr>
              <a:t>Yeşil Mutabakat Eylem Planı</a:t>
            </a:r>
          </a:p>
        </p:txBody>
      </p:sp>
      <p:sp>
        <p:nvSpPr>
          <p:cNvPr id="13" name="Slide Number Placeholder 1"/>
          <p:cNvSpPr>
            <a:spLocks noGrp="1"/>
          </p:cNvSpPr>
          <p:nvPr>
            <p:ph type="sldNum" sz="quarter" idx="4294967295"/>
          </p:nvPr>
        </p:nvSpPr>
        <p:spPr>
          <a:xfrm>
            <a:off x="9255073" y="6612403"/>
            <a:ext cx="380093" cy="254563"/>
          </a:xfrm>
          <a:prstGeom prst="rect">
            <a:avLst/>
          </a:prstGeom>
        </p:spPr>
        <p:txBody>
          <a:bodyPr/>
          <a:lstStyle/>
          <a:p>
            <a:fld id="{17CAE348-1A46-420F-86A1-CEA27154ADDC}" type="slidenum">
              <a:rPr lang="tr-TR" sz="1000" b="1" smtClean="0">
                <a:solidFill>
                  <a:schemeClr val="tx1"/>
                </a:solidFill>
              </a:rPr>
              <a:pPr/>
              <a:t>18</a:t>
            </a:fld>
            <a:endParaRPr lang="tr-TR" sz="1000" b="1" dirty="0">
              <a:solidFill>
                <a:schemeClr val="tx1"/>
              </a:solidFill>
            </a:endParaRPr>
          </a:p>
        </p:txBody>
      </p:sp>
      <p:sp>
        <p:nvSpPr>
          <p:cNvPr id="47" name="Hexagon 46"/>
          <p:cNvSpPr/>
          <p:nvPr/>
        </p:nvSpPr>
        <p:spPr>
          <a:xfrm>
            <a:off x="3981688" y="1722364"/>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45" name="Hexagon 44"/>
          <p:cNvSpPr/>
          <p:nvPr/>
        </p:nvSpPr>
        <p:spPr>
          <a:xfrm>
            <a:off x="4739566" y="2208418"/>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43" name="Hexagon 42"/>
          <p:cNvSpPr/>
          <p:nvPr/>
        </p:nvSpPr>
        <p:spPr>
          <a:xfrm>
            <a:off x="3981688" y="2694472"/>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41" name="Hexagon 40"/>
          <p:cNvSpPr/>
          <p:nvPr/>
        </p:nvSpPr>
        <p:spPr>
          <a:xfrm>
            <a:off x="3981688" y="3666580"/>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39" name="Hexagon 38"/>
          <p:cNvSpPr/>
          <p:nvPr/>
        </p:nvSpPr>
        <p:spPr>
          <a:xfrm>
            <a:off x="4739566" y="3180526"/>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cxnSp>
        <p:nvCxnSpPr>
          <p:cNvPr id="14" name="Straight Arrow Connector 13"/>
          <p:cNvCxnSpPr/>
          <p:nvPr/>
        </p:nvCxnSpPr>
        <p:spPr>
          <a:xfrm>
            <a:off x="5574859" y="2568458"/>
            <a:ext cx="3031651"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74859" y="3540566"/>
            <a:ext cx="3031651"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H="1">
            <a:off x="1101688" y="2056848"/>
            <a:ext cx="2880000"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1101688" y="3054512"/>
            <a:ext cx="2880000"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sp>
        <p:nvSpPr>
          <p:cNvPr id="21" name="Teardrop 6"/>
          <p:cNvSpPr/>
          <p:nvPr/>
        </p:nvSpPr>
        <p:spPr>
          <a:xfrm rot="8100000">
            <a:off x="5006176" y="2418918"/>
            <a:ext cx="293279" cy="293280"/>
          </a:xfrm>
          <a:custGeom>
            <a:avLst/>
            <a:gdLst/>
            <a:ahLst/>
            <a:cxnLst/>
            <a:rect l="l" t="t" r="r" b="b"/>
            <a:pathLst>
              <a:path w="2483832" h="2483835">
                <a:moveTo>
                  <a:pt x="657616" y="1826218"/>
                </a:moveTo>
                <a:cubicBezTo>
                  <a:pt x="806520" y="1975122"/>
                  <a:pt x="1047940" y="1975122"/>
                  <a:pt x="1196844" y="1826218"/>
                </a:cubicBezTo>
                <a:cubicBezTo>
                  <a:pt x="1345748" y="1677314"/>
                  <a:pt x="1345748" y="1435894"/>
                  <a:pt x="1196844" y="1286990"/>
                </a:cubicBezTo>
                <a:cubicBezTo>
                  <a:pt x="1047940" y="1138086"/>
                  <a:pt x="806520" y="1138086"/>
                  <a:pt x="657616" y="1286990"/>
                </a:cubicBezTo>
                <a:cubicBezTo>
                  <a:pt x="508712" y="1435894"/>
                  <a:pt x="508712" y="1677314"/>
                  <a:pt x="657616" y="1826218"/>
                </a:cubicBezTo>
                <a:close/>
                <a:moveTo>
                  <a:pt x="293335" y="2190500"/>
                </a:moveTo>
                <a:cubicBezTo>
                  <a:pt x="112098" y="2009262"/>
                  <a:pt x="0" y="1758885"/>
                  <a:pt x="0" y="1482325"/>
                </a:cubicBezTo>
                <a:cubicBezTo>
                  <a:pt x="0" y="929206"/>
                  <a:pt x="459290" y="590078"/>
                  <a:pt x="1001509" y="480815"/>
                </a:cubicBezTo>
                <a:cubicBezTo>
                  <a:pt x="1569704" y="366317"/>
                  <a:pt x="1861757" y="259925"/>
                  <a:pt x="2483832" y="0"/>
                </a:cubicBezTo>
                <a:cubicBezTo>
                  <a:pt x="2230640" y="682694"/>
                  <a:pt x="2130986" y="873716"/>
                  <a:pt x="2003018" y="1482325"/>
                </a:cubicBezTo>
                <a:cubicBezTo>
                  <a:pt x="1901990" y="2042180"/>
                  <a:pt x="1554627" y="2483835"/>
                  <a:pt x="1001509" y="2483835"/>
                </a:cubicBezTo>
                <a:cubicBezTo>
                  <a:pt x="724950" y="2483835"/>
                  <a:pt x="474573" y="2371737"/>
                  <a:pt x="293335" y="219050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p>
        </p:txBody>
      </p:sp>
      <p:grpSp>
        <p:nvGrpSpPr>
          <p:cNvPr id="24" name="Group 23"/>
          <p:cNvGrpSpPr/>
          <p:nvPr/>
        </p:nvGrpSpPr>
        <p:grpSpPr>
          <a:xfrm>
            <a:off x="1191663" y="1519842"/>
            <a:ext cx="2592288" cy="524804"/>
            <a:chOff x="803640" y="3362835"/>
            <a:chExt cx="2059657" cy="524804"/>
          </a:xfrm>
        </p:grpSpPr>
        <p:sp>
          <p:nvSpPr>
            <p:cNvPr id="37" name="TextBox 41"/>
            <p:cNvSpPr txBox="1"/>
            <p:nvPr/>
          </p:nvSpPr>
          <p:spPr>
            <a:xfrm>
              <a:off x="803640" y="357986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tr-TR" altLang="ko-KR" sz="1400" b="1" dirty="0">
                  <a:cs typeface="Arial" pitchFamily="34" charset="0"/>
                </a:rPr>
                <a:t>Sınırda Karbon Düzenlemeleri</a:t>
              </a:r>
              <a:endParaRPr lang="ko-KR" altLang="en-US" sz="1400" b="1" dirty="0">
                <a:cs typeface="Arial" pitchFamily="34" charset="0"/>
              </a:endParaRPr>
            </a:p>
          </p:txBody>
        </p:sp>
        <p:sp>
          <p:nvSpPr>
            <p:cNvPr id="38" name="TextBox 42"/>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endParaRPr lang="ko-KR" altLang="en-US" sz="1400" b="1" dirty="0">
                <a:cs typeface="Arial" pitchFamily="34" charset="0"/>
              </a:endParaRPr>
            </a:p>
          </p:txBody>
        </p:sp>
      </p:grpSp>
      <p:grpSp>
        <p:nvGrpSpPr>
          <p:cNvPr id="25" name="Group 24"/>
          <p:cNvGrpSpPr/>
          <p:nvPr/>
        </p:nvGrpSpPr>
        <p:grpSpPr>
          <a:xfrm>
            <a:off x="1191663" y="2161895"/>
            <a:ext cx="2592288" cy="791421"/>
            <a:chOff x="803640" y="3362835"/>
            <a:chExt cx="2059657" cy="791421"/>
          </a:xfrm>
        </p:grpSpPr>
        <p:sp>
          <p:nvSpPr>
            <p:cNvPr id="35" name="TextBox 44"/>
            <p:cNvSpPr txBox="1"/>
            <p:nvPr/>
          </p:nvSpPr>
          <p:spPr>
            <a:xfrm>
              <a:off x="803640" y="3846479"/>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tr-TR" altLang="ko-KR" sz="1400" b="1" dirty="0">
                  <a:cs typeface="Arial" pitchFamily="34" charset="0"/>
                </a:rPr>
                <a:t>Yeşil Finansman</a:t>
              </a:r>
              <a:endParaRPr lang="ko-KR" altLang="en-US" sz="1400" b="1" dirty="0">
                <a:cs typeface="Arial" pitchFamily="34" charset="0"/>
              </a:endParaRPr>
            </a:p>
          </p:txBody>
        </p:sp>
        <p:sp>
          <p:nvSpPr>
            <p:cNvPr id="36" name="TextBox 45"/>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endParaRPr lang="ko-KR" altLang="en-US" sz="1400" b="1" dirty="0">
                <a:cs typeface="Arial" pitchFamily="34" charset="0"/>
              </a:endParaRPr>
            </a:p>
          </p:txBody>
        </p:sp>
      </p:grpSp>
      <p:grpSp>
        <p:nvGrpSpPr>
          <p:cNvPr id="26" name="Group 25"/>
          <p:cNvGrpSpPr/>
          <p:nvPr/>
        </p:nvGrpSpPr>
        <p:grpSpPr>
          <a:xfrm>
            <a:off x="1191663" y="3449761"/>
            <a:ext cx="2592288" cy="524804"/>
            <a:chOff x="803640" y="3362835"/>
            <a:chExt cx="2059657" cy="524804"/>
          </a:xfrm>
        </p:grpSpPr>
        <p:sp>
          <p:nvSpPr>
            <p:cNvPr id="33" name="TextBox 47"/>
            <p:cNvSpPr txBox="1"/>
            <p:nvPr/>
          </p:nvSpPr>
          <p:spPr>
            <a:xfrm>
              <a:off x="803640" y="357986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tr-TR" altLang="ko-KR" sz="1400" b="1" dirty="0">
                  <a:cs typeface="Arial" pitchFamily="34" charset="0"/>
                </a:rPr>
                <a:t>Sürdürülebilir Tarım</a:t>
              </a:r>
              <a:endParaRPr lang="ko-KR" altLang="en-US" sz="1400" b="1" dirty="0">
                <a:cs typeface="Arial" pitchFamily="34" charset="0"/>
              </a:endParaRPr>
            </a:p>
          </p:txBody>
        </p:sp>
        <p:sp>
          <p:nvSpPr>
            <p:cNvPr id="34" name="TextBox 48"/>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endParaRPr lang="ko-KR" altLang="en-US" sz="1400" b="1" dirty="0">
                <a:cs typeface="Arial" pitchFamily="34" charset="0"/>
              </a:endParaRPr>
            </a:p>
          </p:txBody>
        </p:sp>
      </p:grpSp>
      <p:grpSp>
        <p:nvGrpSpPr>
          <p:cNvPr id="27" name="Group 26"/>
          <p:cNvGrpSpPr/>
          <p:nvPr/>
        </p:nvGrpSpPr>
        <p:grpSpPr>
          <a:xfrm>
            <a:off x="5772596" y="1965636"/>
            <a:ext cx="2592288" cy="524804"/>
            <a:chOff x="803640" y="3362835"/>
            <a:chExt cx="2059657" cy="524804"/>
          </a:xfrm>
        </p:grpSpPr>
        <p:sp>
          <p:nvSpPr>
            <p:cNvPr id="31" name="TextBox 50"/>
            <p:cNvSpPr txBox="1"/>
            <p:nvPr/>
          </p:nvSpPr>
          <p:spPr>
            <a:xfrm>
              <a:off x="803640" y="357986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tr-TR" altLang="ko-KR" sz="1400" b="1" dirty="0">
                  <a:cs typeface="Arial" pitchFamily="34" charset="0"/>
                </a:rPr>
                <a:t>Yeşil ve Döngüsel Bir Ekonomi</a:t>
              </a:r>
              <a:endParaRPr lang="ko-KR" altLang="en-US" sz="1400" b="1" dirty="0">
                <a:cs typeface="Arial" pitchFamily="34" charset="0"/>
              </a:endParaRPr>
            </a:p>
          </p:txBody>
        </p:sp>
        <p:sp>
          <p:nvSpPr>
            <p:cNvPr id="32" name="TextBox 51"/>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dirty="0">
                <a:cs typeface="Arial" pitchFamily="34" charset="0"/>
              </a:endParaRPr>
            </a:p>
          </p:txBody>
        </p:sp>
      </p:grpSp>
      <p:grpSp>
        <p:nvGrpSpPr>
          <p:cNvPr id="28" name="Group 27"/>
          <p:cNvGrpSpPr/>
          <p:nvPr/>
        </p:nvGrpSpPr>
        <p:grpSpPr>
          <a:xfrm>
            <a:off x="5730406" y="2654873"/>
            <a:ext cx="3031651" cy="806795"/>
            <a:chOff x="749777" y="3362835"/>
            <a:chExt cx="2408745" cy="806795"/>
          </a:xfrm>
        </p:grpSpPr>
        <p:sp>
          <p:nvSpPr>
            <p:cNvPr id="29" name="TextBox 53"/>
            <p:cNvSpPr txBox="1"/>
            <p:nvPr/>
          </p:nvSpPr>
          <p:spPr>
            <a:xfrm>
              <a:off x="749777" y="3861853"/>
              <a:ext cx="2408745"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en-US" altLang="ko-KR" sz="1400" b="1" dirty="0" err="1">
                  <a:cs typeface="Arial" pitchFamily="34" charset="0"/>
                </a:rPr>
                <a:t>Temiz</a:t>
              </a:r>
              <a:r>
                <a:rPr lang="en-US" altLang="ko-KR" sz="1400" b="1" dirty="0">
                  <a:cs typeface="Arial" pitchFamily="34" charset="0"/>
                </a:rPr>
                <a:t>, </a:t>
              </a:r>
              <a:r>
                <a:rPr lang="en-US" altLang="ko-KR" sz="1400" b="1" dirty="0" err="1">
                  <a:cs typeface="Arial" pitchFamily="34" charset="0"/>
                </a:rPr>
                <a:t>Ekonomik</a:t>
              </a:r>
              <a:r>
                <a:rPr lang="en-US" altLang="ko-KR" sz="1400" b="1" dirty="0">
                  <a:cs typeface="Arial" pitchFamily="34" charset="0"/>
                </a:rPr>
                <a:t> ve </a:t>
              </a:r>
              <a:r>
                <a:rPr lang="en-US" altLang="ko-KR" sz="1400" b="1" dirty="0" err="1">
                  <a:cs typeface="Arial" pitchFamily="34" charset="0"/>
                </a:rPr>
                <a:t>Güvenli</a:t>
              </a:r>
              <a:r>
                <a:rPr lang="en-US" altLang="ko-KR" sz="1400" b="1" dirty="0">
                  <a:cs typeface="Arial" pitchFamily="34" charset="0"/>
                </a:rPr>
                <a:t> </a:t>
              </a:r>
              <a:r>
                <a:rPr lang="en-US" altLang="ko-KR" sz="1400" b="1" dirty="0" err="1">
                  <a:cs typeface="Arial" pitchFamily="34" charset="0"/>
                </a:rPr>
                <a:t>Enerji</a:t>
              </a:r>
              <a:r>
                <a:rPr lang="en-US" altLang="ko-KR" sz="1400" b="1" dirty="0">
                  <a:cs typeface="Arial" pitchFamily="34" charset="0"/>
                </a:rPr>
                <a:t> </a:t>
              </a:r>
              <a:r>
                <a:rPr lang="en-US" altLang="ko-KR" sz="1400" b="1" dirty="0" err="1">
                  <a:cs typeface="Arial" pitchFamily="34" charset="0"/>
                </a:rPr>
                <a:t>Arzı</a:t>
              </a:r>
              <a:endParaRPr lang="ko-KR" altLang="en-US" sz="1400" b="1" dirty="0">
                <a:cs typeface="Arial" pitchFamily="34" charset="0"/>
              </a:endParaRPr>
            </a:p>
          </p:txBody>
        </p:sp>
        <p:sp>
          <p:nvSpPr>
            <p:cNvPr id="30" name="TextBox 54"/>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dirty="0">
                <a:cs typeface="Arial" pitchFamily="34" charset="0"/>
              </a:endParaRPr>
            </a:p>
          </p:txBody>
        </p:sp>
      </p:grpSp>
      <p:sp>
        <p:nvSpPr>
          <p:cNvPr id="65" name="Hexagon 64"/>
          <p:cNvSpPr/>
          <p:nvPr/>
        </p:nvSpPr>
        <p:spPr>
          <a:xfrm>
            <a:off x="4739566" y="4151755"/>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68" name="Hexagon 67"/>
          <p:cNvSpPr/>
          <p:nvPr/>
        </p:nvSpPr>
        <p:spPr>
          <a:xfrm>
            <a:off x="3981688" y="4637809"/>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sp>
        <p:nvSpPr>
          <p:cNvPr id="71" name="Hexagon 70"/>
          <p:cNvSpPr/>
          <p:nvPr/>
        </p:nvSpPr>
        <p:spPr>
          <a:xfrm>
            <a:off x="3981688" y="5609917"/>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a:solidFill>
                <a:schemeClr val="tx1"/>
              </a:solidFill>
            </a:endParaRPr>
          </a:p>
        </p:txBody>
      </p:sp>
      <p:sp>
        <p:nvSpPr>
          <p:cNvPr id="74" name="Hexagon 73"/>
          <p:cNvSpPr/>
          <p:nvPr/>
        </p:nvSpPr>
        <p:spPr>
          <a:xfrm>
            <a:off x="4739566" y="5123863"/>
            <a:ext cx="835293" cy="720080"/>
          </a:xfrm>
          <a:prstGeom prst="hexagon">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solidFill>
                <a:schemeClr val="tx1"/>
              </a:solidFill>
            </a:endParaRPr>
          </a:p>
        </p:txBody>
      </p:sp>
      <p:cxnSp>
        <p:nvCxnSpPr>
          <p:cNvPr id="76" name="Straight Arrow Connector 75"/>
          <p:cNvCxnSpPr/>
          <p:nvPr/>
        </p:nvCxnSpPr>
        <p:spPr>
          <a:xfrm>
            <a:off x="5574859" y="4511795"/>
            <a:ext cx="3031651"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5574859" y="5483903"/>
            <a:ext cx="3031651"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flipH="1">
            <a:off x="1101688" y="4035467"/>
            <a:ext cx="2880000"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flipH="1">
            <a:off x="1101688" y="4990534"/>
            <a:ext cx="2880000"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flipH="1">
            <a:off x="1071268" y="5962641"/>
            <a:ext cx="2880000" cy="0"/>
          </a:xfrm>
          <a:prstGeom prst="straightConnector1">
            <a:avLst/>
          </a:prstGeom>
          <a:ln w="25400">
            <a:solidFill>
              <a:schemeClr val="tx1"/>
            </a:solidFill>
            <a:tailEnd type="oval" w="lg" len="lg"/>
          </a:ln>
        </p:spPr>
        <p:style>
          <a:lnRef idx="1">
            <a:schemeClr val="accent1"/>
          </a:lnRef>
          <a:fillRef idx="0">
            <a:schemeClr val="accent1"/>
          </a:fillRef>
          <a:effectRef idx="0">
            <a:schemeClr val="accent1"/>
          </a:effectRef>
          <a:fontRef idx="minor">
            <a:schemeClr val="tx1"/>
          </a:fontRef>
        </p:style>
      </p:cxnSp>
      <p:grpSp>
        <p:nvGrpSpPr>
          <p:cNvPr id="89" name="Group 88"/>
          <p:cNvGrpSpPr/>
          <p:nvPr/>
        </p:nvGrpSpPr>
        <p:grpSpPr>
          <a:xfrm>
            <a:off x="1191663" y="4355857"/>
            <a:ext cx="2592288" cy="524804"/>
            <a:chOff x="803640" y="3362835"/>
            <a:chExt cx="2059657" cy="524804"/>
          </a:xfrm>
        </p:grpSpPr>
        <p:sp>
          <p:nvSpPr>
            <p:cNvPr id="90" name="TextBox 44"/>
            <p:cNvSpPr txBox="1"/>
            <p:nvPr/>
          </p:nvSpPr>
          <p:spPr>
            <a:xfrm>
              <a:off x="803640" y="357986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tr-TR" altLang="ko-KR" sz="1400" b="1" dirty="0">
                  <a:cs typeface="Arial" pitchFamily="34" charset="0"/>
                </a:rPr>
                <a:t>İklim Değişikliği ile Mücadele</a:t>
              </a:r>
              <a:endParaRPr lang="ko-KR" altLang="en-US" sz="1400" b="1" dirty="0">
                <a:cs typeface="Arial" pitchFamily="34" charset="0"/>
              </a:endParaRPr>
            </a:p>
          </p:txBody>
        </p:sp>
        <p:sp>
          <p:nvSpPr>
            <p:cNvPr id="91" name="TextBox 45"/>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endParaRPr lang="ko-KR" altLang="en-US" sz="1400" b="1" dirty="0">
                <a:cs typeface="Arial" pitchFamily="34" charset="0"/>
              </a:endParaRPr>
            </a:p>
          </p:txBody>
        </p:sp>
      </p:grpSp>
      <p:grpSp>
        <p:nvGrpSpPr>
          <p:cNvPr id="92" name="Group 91"/>
          <p:cNvGrpSpPr/>
          <p:nvPr/>
        </p:nvGrpSpPr>
        <p:grpSpPr>
          <a:xfrm>
            <a:off x="950037" y="5091186"/>
            <a:ext cx="2833914" cy="791569"/>
            <a:chOff x="611660" y="3362835"/>
            <a:chExt cx="2251637" cy="791569"/>
          </a:xfrm>
        </p:grpSpPr>
        <p:sp>
          <p:nvSpPr>
            <p:cNvPr id="93" name="TextBox 47"/>
            <p:cNvSpPr txBox="1"/>
            <p:nvPr/>
          </p:nvSpPr>
          <p:spPr>
            <a:xfrm>
              <a:off x="611660" y="3846627"/>
              <a:ext cx="225163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en-US" altLang="ko-KR" sz="1400" b="1" dirty="0" err="1">
                  <a:cs typeface="Arial" pitchFamily="34" charset="0"/>
                </a:rPr>
                <a:t>Bilgilendirme</a:t>
              </a:r>
              <a:r>
                <a:rPr lang="tr-TR" altLang="ko-KR" sz="1400" b="1" dirty="0">
                  <a:cs typeface="Arial" pitchFamily="34" charset="0"/>
                </a:rPr>
                <a:t> </a:t>
              </a:r>
              <a:r>
                <a:rPr lang="en-US" altLang="ko-KR" sz="1400" b="1" dirty="0">
                  <a:cs typeface="Arial" pitchFamily="34" charset="0"/>
                </a:rPr>
                <a:t>ve </a:t>
              </a:r>
              <a:r>
                <a:rPr lang="en-US" altLang="ko-KR" sz="1400" b="1" dirty="0" err="1">
                  <a:cs typeface="Arial" pitchFamily="34" charset="0"/>
                </a:rPr>
                <a:t>Bilinçlendirme</a:t>
              </a:r>
              <a:r>
                <a:rPr lang="en-US" altLang="ko-KR" sz="1400" b="1" dirty="0">
                  <a:cs typeface="Arial" pitchFamily="34" charset="0"/>
                </a:rPr>
                <a:t>     </a:t>
              </a:r>
              <a:endParaRPr lang="ko-KR" altLang="en-US" sz="1400" b="1" dirty="0">
                <a:cs typeface="Arial" pitchFamily="34" charset="0"/>
              </a:endParaRPr>
            </a:p>
          </p:txBody>
        </p:sp>
        <p:sp>
          <p:nvSpPr>
            <p:cNvPr id="94" name="TextBox 48"/>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endParaRPr lang="ko-KR" altLang="en-US" sz="1400" b="1" dirty="0">
                <a:cs typeface="Arial" pitchFamily="34" charset="0"/>
              </a:endParaRPr>
            </a:p>
          </p:txBody>
        </p:sp>
      </p:grpSp>
      <p:grpSp>
        <p:nvGrpSpPr>
          <p:cNvPr id="95" name="Group 94"/>
          <p:cNvGrpSpPr/>
          <p:nvPr/>
        </p:nvGrpSpPr>
        <p:grpSpPr>
          <a:xfrm>
            <a:off x="5798198" y="3612254"/>
            <a:ext cx="2592288" cy="844784"/>
            <a:chOff x="803640" y="3362835"/>
            <a:chExt cx="2059657" cy="844784"/>
          </a:xfrm>
        </p:grpSpPr>
        <p:sp>
          <p:nvSpPr>
            <p:cNvPr id="96" name="TextBox 50"/>
            <p:cNvSpPr txBox="1"/>
            <p:nvPr/>
          </p:nvSpPr>
          <p:spPr>
            <a:xfrm>
              <a:off x="803640" y="389984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tr-TR" altLang="ko-KR" sz="1400" b="1" dirty="0">
                  <a:cs typeface="Arial" pitchFamily="34" charset="0"/>
                </a:rPr>
                <a:t>Sürdürülebilir Akıllı Ulaşım</a:t>
              </a:r>
              <a:endParaRPr lang="ko-KR" altLang="en-US" sz="1400" b="1" dirty="0">
                <a:cs typeface="Arial" pitchFamily="34" charset="0"/>
              </a:endParaRPr>
            </a:p>
          </p:txBody>
        </p:sp>
        <p:sp>
          <p:nvSpPr>
            <p:cNvPr id="97" name="TextBox 51"/>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dirty="0">
                <a:cs typeface="Arial" pitchFamily="34" charset="0"/>
              </a:endParaRPr>
            </a:p>
          </p:txBody>
        </p:sp>
      </p:grpSp>
      <p:grpSp>
        <p:nvGrpSpPr>
          <p:cNvPr id="98" name="Group 97"/>
          <p:cNvGrpSpPr/>
          <p:nvPr/>
        </p:nvGrpSpPr>
        <p:grpSpPr>
          <a:xfrm>
            <a:off x="5798198" y="4874159"/>
            <a:ext cx="2592288" cy="524804"/>
            <a:chOff x="803640" y="3362835"/>
            <a:chExt cx="2059657" cy="524804"/>
          </a:xfrm>
        </p:grpSpPr>
        <p:sp>
          <p:nvSpPr>
            <p:cNvPr id="99" name="TextBox 53"/>
            <p:cNvSpPr txBox="1"/>
            <p:nvPr/>
          </p:nvSpPr>
          <p:spPr>
            <a:xfrm>
              <a:off x="803640" y="3579862"/>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r>
                <a:rPr lang="tr-TR" altLang="ko-KR" sz="1400" b="1" dirty="0">
                  <a:cs typeface="Arial" pitchFamily="34" charset="0"/>
                </a:rPr>
                <a:t>Diplomasi</a:t>
              </a:r>
              <a:endParaRPr lang="ko-KR" altLang="en-US" sz="1400" b="1" dirty="0">
                <a:cs typeface="Arial" pitchFamily="34" charset="0"/>
              </a:endParaRPr>
            </a:p>
          </p:txBody>
        </p:sp>
        <p:sp>
          <p:nvSpPr>
            <p:cNvPr id="100" name="TextBox 54"/>
            <p:cNvSpPr txBox="1"/>
            <p:nvPr/>
          </p:nvSpPr>
          <p:spPr>
            <a:xfrm>
              <a:off x="803640" y="3362835"/>
              <a:ext cx="2059657" cy="307777"/>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endParaRPr lang="ko-KR" altLang="en-US" sz="1400" b="1" dirty="0">
                <a:cs typeface="Arial" pitchFamily="34" charset="0"/>
              </a:endParaRPr>
            </a:p>
          </p:txBody>
        </p:sp>
      </p:grpSp>
      <p:sp>
        <p:nvSpPr>
          <p:cNvPr id="6" name="Rectangle 5"/>
          <p:cNvSpPr/>
          <p:nvPr/>
        </p:nvSpPr>
        <p:spPr>
          <a:xfrm>
            <a:off x="4145764" y="1853318"/>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1</a:t>
            </a:r>
          </a:p>
        </p:txBody>
      </p:sp>
      <p:sp>
        <p:nvSpPr>
          <p:cNvPr id="104" name="Rectangle 103"/>
          <p:cNvSpPr/>
          <p:nvPr/>
        </p:nvSpPr>
        <p:spPr>
          <a:xfrm>
            <a:off x="4908347" y="2397132"/>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2</a:t>
            </a:r>
          </a:p>
        </p:txBody>
      </p:sp>
      <p:sp>
        <p:nvSpPr>
          <p:cNvPr id="105" name="Rectangle 104"/>
          <p:cNvSpPr/>
          <p:nvPr/>
        </p:nvSpPr>
        <p:spPr>
          <a:xfrm>
            <a:off x="4134002" y="2867705"/>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3</a:t>
            </a:r>
          </a:p>
        </p:txBody>
      </p:sp>
      <p:sp>
        <p:nvSpPr>
          <p:cNvPr id="106" name="Rectangle 105"/>
          <p:cNvSpPr/>
          <p:nvPr/>
        </p:nvSpPr>
        <p:spPr>
          <a:xfrm>
            <a:off x="4154921" y="3834413"/>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5</a:t>
            </a:r>
          </a:p>
        </p:txBody>
      </p:sp>
      <p:sp>
        <p:nvSpPr>
          <p:cNvPr id="107" name="Rectangle 106"/>
          <p:cNvSpPr/>
          <p:nvPr/>
        </p:nvSpPr>
        <p:spPr>
          <a:xfrm>
            <a:off x="4102140" y="4806521"/>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7</a:t>
            </a:r>
          </a:p>
        </p:txBody>
      </p:sp>
      <p:sp>
        <p:nvSpPr>
          <p:cNvPr id="108" name="Rectangle 107"/>
          <p:cNvSpPr/>
          <p:nvPr/>
        </p:nvSpPr>
        <p:spPr>
          <a:xfrm>
            <a:off x="4154922" y="5778629"/>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9</a:t>
            </a:r>
          </a:p>
        </p:txBody>
      </p:sp>
      <p:sp>
        <p:nvSpPr>
          <p:cNvPr id="110" name="Rectangle 109"/>
          <p:cNvSpPr/>
          <p:nvPr/>
        </p:nvSpPr>
        <p:spPr>
          <a:xfrm>
            <a:off x="4908346" y="3353419"/>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4</a:t>
            </a:r>
          </a:p>
        </p:txBody>
      </p:sp>
      <p:sp>
        <p:nvSpPr>
          <p:cNvPr id="111" name="Rectangle 110"/>
          <p:cNvSpPr/>
          <p:nvPr/>
        </p:nvSpPr>
        <p:spPr>
          <a:xfrm>
            <a:off x="4908345" y="4318417"/>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6</a:t>
            </a:r>
          </a:p>
        </p:txBody>
      </p:sp>
      <p:sp>
        <p:nvSpPr>
          <p:cNvPr id="112" name="Rectangle 111"/>
          <p:cNvSpPr/>
          <p:nvPr/>
        </p:nvSpPr>
        <p:spPr>
          <a:xfrm>
            <a:off x="4908344" y="5292575"/>
            <a:ext cx="485775" cy="3826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8</a:t>
            </a:r>
          </a:p>
        </p:txBody>
      </p:sp>
      <p:sp>
        <p:nvSpPr>
          <p:cNvPr id="113" name="Rectangle 112"/>
          <p:cNvSpPr/>
          <p:nvPr/>
        </p:nvSpPr>
        <p:spPr>
          <a:xfrm>
            <a:off x="681038" y="809506"/>
            <a:ext cx="7264010" cy="646331"/>
          </a:xfrm>
          <a:prstGeom prst="rect">
            <a:avLst/>
          </a:prstGeom>
          <a:solidFill>
            <a:schemeClr val="bg1">
              <a:lumMod val="95000"/>
            </a:schemeClr>
          </a:solidFill>
        </p:spPr>
        <p:txBody>
          <a:bodyPr wrap="square">
            <a:spAutoFit/>
          </a:bodyPr>
          <a:lstStyle/>
          <a:p>
            <a:pPr algn="just"/>
            <a:r>
              <a:rPr lang="tr-TR" sz="1200" dirty="0">
                <a:solidFill>
                  <a:srgbClr val="212529"/>
                </a:solidFill>
                <a:latin typeface="Roboto"/>
              </a:rPr>
              <a:t>“</a:t>
            </a:r>
            <a:r>
              <a:rPr lang="tr-TR" sz="1200" dirty="0">
                <a:solidFill>
                  <a:srgbClr val="212529"/>
                </a:solidFill>
              </a:rPr>
              <a:t>Yeşil Mutabakat Eylem Planı”, uluslararası ticaret ve ekonomide meydana gelen değişim ve dönüşüm karşısında ülkemizin kalkınma hedefleri doğrultusunda sürdürülebilir ve kaynak-etkin bir ekonomiye geçişini desteklemeyi amaçlamaktadır. </a:t>
            </a:r>
            <a:r>
              <a:rPr lang="tr-TR" sz="1200" b="1" dirty="0">
                <a:solidFill>
                  <a:srgbClr val="212529"/>
                </a:solidFill>
              </a:rPr>
              <a:t>9 ana başlık altında toplam 32 hedef ve 81 eylemi </a:t>
            </a:r>
            <a:r>
              <a:rPr lang="tr-TR" sz="1200" dirty="0">
                <a:solidFill>
                  <a:srgbClr val="212529"/>
                </a:solidFill>
              </a:rPr>
              <a:t>içerir.</a:t>
            </a:r>
            <a:endParaRPr lang="tr-TR" sz="1200" dirty="0"/>
          </a:p>
        </p:txBody>
      </p:sp>
      <p:pic>
        <p:nvPicPr>
          <p:cNvPr id="117" name="Picture 116"/>
          <p:cNvPicPr>
            <a:picLocks noChangeAspect="1"/>
          </p:cNvPicPr>
          <p:nvPr/>
        </p:nvPicPr>
        <p:blipFill>
          <a:blip r:embed="rId3"/>
          <a:stretch>
            <a:fillRect/>
          </a:stretch>
        </p:blipFill>
        <p:spPr>
          <a:xfrm>
            <a:off x="8094763" y="828043"/>
            <a:ext cx="1510789" cy="627794"/>
          </a:xfrm>
          <a:prstGeom prst="rect">
            <a:avLst/>
          </a:prstGeom>
        </p:spPr>
      </p:pic>
      <p:sp>
        <p:nvSpPr>
          <p:cNvPr id="62" name="Rectangle 61"/>
          <p:cNvSpPr/>
          <p:nvPr/>
        </p:nvSpPr>
        <p:spPr>
          <a:xfrm>
            <a:off x="8243382" y="159522"/>
            <a:ext cx="1309965"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17177" y="-23769"/>
            <a:ext cx="2018704" cy="713422"/>
          </a:xfrm>
          <a:prstGeom prst="rect">
            <a:avLst/>
          </a:prstGeom>
        </p:spPr>
      </p:pic>
      <p:sp>
        <p:nvSpPr>
          <p:cNvPr id="64" name="Rectangle 63">
            <a:extLst>
              <a:ext uri="{FF2B5EF4-FFF2-40B4-BE49-F238E27FC236}">
                <a16:creationId xmlns:a16="http://schemas.microsoft.com/office/drawing/2014/main" id="{9304ACB8-20C8-4325-9421-51F35BF6C553}"/>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Tree>
    <p:extLst>
      <p:ext uri="{BB962C8B-B14F-4D97-AF65-F5344CB8AC3E}">
        <p14:creationId xmlns:p14="http://schemas.microsoft.com/office/powerpoint/2010/main" val="1619169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0"/>
            <a:ext cx="9906000" cy="6841918"/>
            <a:chOff x="663250" y="694662"/>
            <a:chExt cx="8937586" cy="5961300"/>
          </a:xfrm>
        </p:grpSpPr>
        <p:pic>
          <p:nvPicPr>
            <p:cNvPr id="21506" name="Picture 2" descr="Democracy, Governance and Fundamental Rights - A Path For Europe (PfEU)"/>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251" y="694662"/>
              <a:ext cx="8937585" cy="59613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63250" y="696124"/>
              <a:ext cx="8937585" cy="5959838"/>
            </a:xfrm>
            <a:prstGeom prst="rect">
              <a:avLst/>
            </a:prstGeom>
            <a:solidFill>
              <a:schemeClr val="bg1">
                <a:alpha val="82000"/>
              </a:schemeClr>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schemeClr val="tx1">
                    <a:lumMod val="85000"/>
                    <a:lumOff val="15000"/>
                  </a:schemeClr>
                </a:solidFill>
              </a:endParaRPr>
            </a:p>
          </p:txBody>
        </p:sp>
      </p:grpSp>
      <p:sp>
        <p:nvSpPr>
          <p:cNvPr id="3" name="Subtitle 2">
            <a:extLst>
              <a:ext uri="{FF2B5EF4-FFF2-40B4-BE49-F238E27FC236}">
                <a16:creationId xmlns:a16="http://schemas.microsoft.com/office/drawing/2014/main" id="{BDA2DE76-4752-4088-811C-3DFA368CE885}"/>
              </a:ext>
            </a:extLst>
          </p:cNvPr>
          <p:cNvSpPr>
            <a:spLocks noGrp="1"/>
          </p:cNvSpPr>
          <p:nvPr>
            <p:ph type="subTitle" idx="1"/>
          </p:nvPr>
        </p:nvSpPr>
        <p:spPr>
          <a:xfrm>
            <a:off x="664143" y="723211"/>
            <a:ext cx="8780976" cy="1882790"/>
          </a:xfrm>
        </p:spPr>
        <p:txBody>
          <a:bodyPr>
            <a:noAutofit/>
          </a:bodyPr>
          <a:lstStyle/>
          <a:p>
            <a:pPr marL="171450" indent="-171450" algn="just">
              <a:buFont typeface="Wingdings" panose="05000000000000000000" pitchFamily="2" charset="2"/>
              <a:buChar char="§"/>
            </a:pPr>
            <a:r>
              <a:rPr lang="tr-TR" sz="1000" dirty="0">
                <a:solidFill>
                  <a:schemeClr val="tx1">
                    <a:lumMod val="85000"/>
                    <a:lumOff val="15000"/>
                  </a:schemeClr>
                </a:solidFill>
              </a:rPr>
              <a:t>Taksonomi, AB düzeyinde </a:t>
            </a:r>
            <a:r>
              <a:rPr lang="tr-TR" sz="1000" b="1" dirty="0">
                <a:solidFill>
                  <a:schemeClr val="tx1">
                    <a:lumMod val="85000"/>
                    <a:lumOff val="15000"/>
                  </a:schemeClr>
                </a:solidFill>
              </a:rPr>
              <a:t>sürdürülebilir yatırımı </a:t>
            </a:r>
            <a:r>
              <a:rPr lang="tr-TR" sz="1000" dirty="0">
                <a:solidFill>
                  <a:schemeClr val="tx1">
                    <a:lumMod val="85000"/>
                    <a:lumOff val="15000"/>
                  </a:schemeClr>
                </a:solidFill>
              </a:rPr>
              <a:t>desteklemek için kullanılacak olan, çevresel sürdürülebilir ekonomik eylemler için bir çerçeve ve sınıflandırmadır. Şirketler ve yatırımcılar için sağlam, bilime dayalı bir şeffaflık ortamı yaratmakla birlikte yatırımcıların iklim ve çevre üzerinde pozitif etkisi olan projelere yatırım yaparken kullanabilecekleri </a:t>
            </a:r>
            <a:r>
              <a:rPr lang="tr-TR" sz="1000" b="1" dirty="0">
                <a:solidFill>
                  <a:schemeClr val="tx1">
                    <a:lumMod val="85000"/>
                    <a:lumOff val="15000"/>
                  </a:schemeClr>
                </a:solidFill>
              </a:rPr>
              <a:t>ortak bir dil yaratmasına imkan</a:t>
            </a:r>
            <a:r>
              <a:rPr lang="tr-TR" sz="1000" dirty="0">
                <a:solidFill>
                  <a:schemeClr val="tx1">
                    <a:lumMod val="85000"/>
                    <a:lumOff val="15000"/>
                  </a:schemeClr>
                </a:solidFill>
              </a:rPr>
              <a:t> sağlayıp, şirketlere ve finansal piyasa katılımcılarına ifşa yükümlülükleri getirmektedir. </a:t>
            </a:r>
          </a:p>
          <a:p>
            <a:pPr marL="171450" indent="-171450" algn="just">
              <a:buFont typeface="Wingdings" panose="05000000000000000000" pitchFamily="2" charset="2"/>
              <a:buChar char="§"/>
            </a:pPr>
            <a:r>
              <a:rPr lang="tr-TR" sz="1000" dirty="0">
                <a:solidFill>
                  <a:schemeClr val="tx1">
                    <a:lumMod val="85000"/>
                    <a:lumOff val="15000"/>
                  </a:schemeClr>
                </a:solidFill>
              </a:rPr>
              <a:t>AB Yeşil Tahvil Standartları, «Yeşil» olarak tanımlanabilecek projelerin taksonomi ile uyumlu olması gerekliliği, değerlendirme </a:t>
            </a:r>
            <a:r>
              <a:rPr lang="tr-TR" sz="1000" dirty="0" err="1">
                <a:solidFill>
                  <a:schemeClr val="tx1">
                    <a:lumMod val="85000"/>
                    <a:lumOff val="15000"/>
                  </a:schemeClr>
                </a:solidFill>
              </a:rPr>
              <a:t>metodojileri</a:t>
            </a:r>
            <a:r>
              <a:rPr lang="tr-TR" sz="1000" dirty="0">
                <a:solidFill>
                  <a:schemeClr val="tx1">
                    <a:lumMod val="85000"/>
                    <a:lumOff val="15000"/>
                  </a:schemeClr>
                </a:solidFill>
              </a:rPr>
              <a:t>, etki raporlaması ve doğrulama süreçlerini tanımlar. Raporlamaların ve yeşil tahvil çerçevelerinin harici doğrulaması </a:t>
            </a:r>
            <a:r>
              <a:rPr lang="tr-TR" sz="1000" b="1" dirty="0">
                <a:solidFill>
                  <a:schemeClr val="tx1">
                    <a:lumMod val="85000"/>
                    <a:lumOff val="15000"/>
                  </a:schemeClr>
                </a:solidFill>
              </a:rPr>
              <a:t>zorunlu</a:t>
            </a:r>
            <a:r>
              <a:rPr lang="tr-TR" sz="1000" dirty="0">
                <a:solidFill>
                  <a:schemeClr val="tx1">
                    <a:lumMod val="85000"/>
                    <a:lumOff val="15000"/>
                  </a:schemeClr>
                </a:solidFill>
              </a:rPr>
              <a:t> tutulmuştur.</a:t>
            </a:r>
          </a:p>
          <a:p>
            <a:pPr marL="171450" indent="-171450" algn="just">
              <a:buFont typeface="Wingdings" panose="05000000000000000000" pitchFamily="2" charset="2"/>
              <a:buChar char="§"/>
            </a:pPr>
            <a:r>
              <a:rPr lang="tr-TR" sz="1000" dirty="0">
                <a:solidFill>
                  <a:schemeClr val="tx1">
                    <a:lumMod val="85000"/>
                    <a:lumOff val="15000"/>
                  </a:schemeClr>
                </a:solidFill>
              </a:rPr>
              <a:t>28.02.2022 tarihinde sosyal yatırımları tanımlamayı amaçlayan bir </a:t>
            </a:r>
            <a:r>
              <a:rPr lang="tr-TR" sz="1000" b="1" dirty="0">
                <a:solidFill>
                  <a:schemeClr val="tx1">
                    <a:lumMod val="85000"/>
                    <a:lumOff val="15000"/>
                  </a:schemeClr>
                </a:solidFill>
              </a:rPr>
              <a:t>sosyal taksonominin </a:t>
            </a:r>
            <a:r>
              <a:rPr lang="tr-TR" sz="1000" dirty="0">
                <a:solidFill>
                  <a:schemeClr val="tx1">
                    <a:lumMod val="85000"/>
                    <a:lumOff val="15000"/>
                  </a:schemeClr>
                </a:solidFill>
              </a:rPr>
              <a:t>geliştirilmesine ilişkin yeni bir rapor yayınladı. Bu raporun nihai tavsiyesi, AB’nin mevcut çevresel Taksonomisinin kapsamını sosyal faaliyetleri içerecek şekilde genişletmesidir ve bu amaçla gelecekteki bir Sosyal Taksonominin temellerini kapsamlı bir şekilde ortaya koymaktadır. </a:t>
            </a:r>
          </a:p>
          <a:p>
            <a:pPr marL="171450" indent="-171450" algn="just">
              <a:buFont typeface="Wingdings" panose="05000000000000000000" pitchFamily="2" charset="2"/>
              <a:buChar char="§"/>
            </a:pPr>
            <a:r>
              <a:rPr lang="tr-TR" sz="1000" dirty="0">
                <a:solidFill>
                  <a:schemeClr val="tx1">
                    <a:lumMod val="85000"/>
                    <a:lumOff val="15000"/>
                  </a:schemeClr>
                </a:solidFill>
              </a:rPr>
              <a:t>AB Komisyonu, sürdürülebilir yatırımlara yönelik yeni sınıflandırmasında; doğalgaz ve nükleer enerjinin 2023 itibarıyla belirli şartlar altında yeşil enerji sayılacağını onayladı. (AB Parlamentosu'nda çoğunluk sağlanır veya en az 20 üye ülke veto ederse karar bozulabilir.)</a:t>
            </a:r>
          </a:p>
          <a:p>
            <a:pPr algn="l"/>
            <a:endParaRPr lang="tr-TR" sz="1000" dirty="0">
              <a:solidFill>
                <a:schemeClr val="tx1">
                  <a:lumMod val="85000"/>
                  <a:lumOff val="15000"/>
                </a:schemeClr>
              </a:solidFill>
            </a:endParaRPr>
          </a:p>
        </p:txBody>
      </p:sp>
      <p:sp>
        <p:nvSpPr>
          <p:cNvPr id="8" name="TextBox 7">
            <a:extLst>
              <a:ext uri="{FF2B5EF4-FFF2-40B4-BE49-F238E27FC236}">
                <a16:creationId xmlns:a16="http://schemas.microsoft.com/office/drawing/2014/main" id="{34694709-8DB1-4043-9B40-516F36401D01}"/>
              </a:ext>
            </a:extLst>
          </p:cNvPr>
          <p:cNvSpPr txBox="1"/>
          <p:nvPr/>
        </p:nvSpPr>
        <p:spPr>
          <a:xfrm>
            <a:off x="1299014" y="3022547"/>
            <a:ext cx="5409002" cy="461665"/>
          </a:xfrm>
          <a:prstGeom prst="rect">
            <a:avLst/>
          </a:prstGeom>
          <a:noFill/>
          <a:ln>
            <a:noFill/>
          </a:ln>
        </p:spPr>
        <p:txBody>
          <a:bodyPr wrap="square" rtlCol="0" anchor="ctr">
            <a:spAutoFit/>
          </a:bodyPr>
          <a:lstStyle/>
          <a:p>
            <a:pPr algn="just">
              <a:spcBef>
                <a:spcPts val="600"/>
              </a:spcBef>
            </a:pPr>
            <a:r>
              <a:rPr lang="tr-TR" sz="1200" b="1" dirty="0">
                <a:solidFill>
                  <a:schemeClr val="tx1">
                    <a:lumMod val="85000"/>
                    <a:lumOff val="15000"/>
                  </a:schemeClr>
                </a:solidFill>
              </a:rPr>
              <a:t>Finansal piyasa katılımcılarına</a:t>
            </a:r>
            <a:r>
              <a:rPr lang="tr-TR" sz="1200" dirty="0">
                <a:solidFill>
                  <a:schemeClr val="tx1">
                    <a:lumMod val="85000"/>
                    <a:lumOff val="15000"/>
                  </a:schemeClr>
                </a:solidFill>
              </a:rPr>
              <a:t>, finansal ürünleri hazırlarken, yatırımların Taksonomi ile uyumu hakkında </a:t>
            </a:r>
            <a:r>
              <a:rPr lang="tr-TR" sz="1200" b="1" dirty="0">
                <a:solidFill>
                  <a:schemeClr val="tx1">
                    <a:lumMod val="85000"/>
                    <a:lumOff val="15000"/>
                  </a:schemeClr>
                </a:solidFill>
              </a:rPr>
              <a:t>beyanda</a:t>
            </a:r>
            <a:r>
              <a:rPr lang="tr-TR" sz="1200" dirty="0">
                <a:solidFill>
                  <a:schemeClr val="tx1">
                    <a:lumMod val="85000"/>
                    <a:lumOff val="15000"/>
                  </a:schemeClr>
                </a:solidFill>
              </a:rPr>
              <a:t> bulunmaları yükümlülüğü</a:t>
            </a:r>
          </a:p>
        </p:txBody>
      </p:sp>
      <p:sp>
        <p:nvSpPr>
          <p:cNvPr id="9" name="TextBox 8">
            <a:extLst>
              <a:ext uri="{FF2B5EF4-FFF2-40B4-BE49-F238E27FC236}">
                <a16:creationId xmlns:a16="http://schemas.microsoft.com/office/drawing/2014/main" id="{5AD37085-8024-4B3A-9847-488E7C44D735}"/>
              </a:ext>
            </a:extLst>
          </p:cNvPr>
          <p:cNvSpPr txBox="1"/>
          <p:nvPr/>
        </p:nvSpPr>
        <p:spPr>
          <a:xfrm>
            <a:off x="1298389" y="3594415"/>
            <a:ext cx="5271351" cy="646331"/>
          </a:xfrm>
          <a:prstGeom prst="rect">
            <a:avLst/>
          </a:prstGeom>
          <a:noFill/>
          <a:ln>
            <a:noFill/>
          </a:ln>
        </p:spPr>
        <p:txBody>
          <a:bodyPr wrap="square" rtlCol="0" anchor="ctr">
            <a:spAutoFit/>
          </a:bodyPr>
          <a:lstStyle/>
          <a:p>
            <a:pPr algn="just">
              <a:spcBef>
                <a:spcPts val="600"/>
              </a:spcBef>
            </a:pPr>
            <a:r>
              <a:rPr lang="tr-TR" sz="1200" b="1" dirty="0">
                <a:solidFill>
                  <a:schemeClr val="tx1">
                    <a:lumMod val="85000"/>
                    <a:lumOff val="15000"/>
                  </a:schemeClr>
                </a:solidFill>
              </a:rPr>
              <a:t>Finans dışı veya konsolide finans dışı bildirim yükümlülüğü olan işletmelere</a:t>
            </a:r>
            <a:r>
              <a:rPr lang="tr-TR" sz="1200" dirty="0">
                <a:solidFill>
                  <a:schemeClr val="tx1">
                    <a:lumMod val="85000"/>
                    <a:lumOff val="15000"/>
                  </a:schemeClr>
                </a:solidFill>
              </a:rPr>
              <a:t>, mali tablolarının </a:t>
            </a:r>
            <a:r>
              <a:rPr lang="tr-TR" sz="1200" b="1" dirty="0">
                <a:solidFill>
                  <a:schemeClr val="tx1">
                    <a:lumMod val="85000"/>
                    <a:lumOff val="15000"/>
                  </a:schemeClr>
                </a:solidFill>
              </a:rPr>
              <a:t>finans dışı açıklama kısmına </a:t>
            </a:r>
            <a:r>
              <a:rPr lang="tr-TR" sz="1200" dirty="0">
                <a:solidFill>
                  <a:schemeClr val="tx1">
                    <a:lumMod val="85000"/>
                    <a:lumOff val="15000"/>
                  </a:schemeClr>
                </a:solidFill>
              </a:rPr>
              <a:t>faaliyetlerinin Taksonomi hedefleri ile nasıl uyumlu olduğuna ilişkin bilgileri de </a:t>
            </a:r>
            <a:r>
              <a:rPr lang="tr-TR" sz="1200" b="1" dirty="0">
                <a:solidFill>
                  <a:schemeClr val="tx1">
                    <a:lumMod val="85000"/>
                    <a:lumOff val="15000"/>
                  </a:schemeClr>
                </a:solidFill>
              </a:rPr>
              <a:t>dahil etmeleri </a:t>
            </a:r>
            <a:r>
              <a:rPr lang="tr-TR" sz="1200" dirty="0">
                <a:solidFill>
                  <a:schemeClr val="tx1">
                    <a:lumMod val="85000"/>
                    <a:lumOff val="15000"/>
                  </a:schemeClr>
                </a:solidFill>
              </a:rPr>
              <a:t>yükümlülüğü</a:t>
            </a:r>
          </a:p>
        </p:txBody>
      </p:sp>
      <p:sp>
        <p:nvSpPr>
          <p:cNvPr id="16" name="TextBox 15">
            <a:extLst>
              <a:ext uri="{FF2B5EF4-FFF2-40B4-BE49-F238E27FC236}">
                <a16:creationId xmlns:a16="http://schemas.microsoft.com/office/drawing/2014/main" id="{72D1B051-8427-4B8F-95CE-15557442CA84}"/>
              </a:ext>
            </a:extLst>
          </p:cNvPr>
          <p:cNvSpPr txBox="1"/>
          <p:nvPr/>
        </p:nvSpPr>
        <p:spPr>
          <a:xfrm>
            <a:off x="1295021" y="4407238"/>
            <a:ext cx="5507324" cy="461665"/>
          </a:xfrm>
          <a:prstGeom prst="rect">
            <a:avLst/>
          </a:prstGeom>
          <a:noFill/>
          <a:ln>
            <a:noFill/>
          </a:ln>
        </p:spPr>
        <p:txBody>
          <a:bodyPr wrap="square" rtlCol="0" anchor="ctr">
            <a:spAutoFit/>
          </a:bodyPr>
          <a:lstStyle/>
          <a:p>
            <a:pPr algn="just">
              <a:spcBef>
                <a:spcPts val="600"/>
              </a:spcBef>
            </a:pPr>
            <a:r>
              <a:rPr lang="tr-TR" sz="1200" b="1" dirty="0">
                <a:solidFill>
                  <a:schemeClr val="tx1">
                    <a:lumMod val="85000"/>
                    <a:lumOff val="15000"/>
                  </a:schemeClr>
                </a:solidFill>
              </a:rPr>
              <a:t>Çevresel finansal ürünlerinin </a:t>
            </a:r>
            <a:r>
              <a:rPr lang="tr-TR" sz="1200" dirty="0">
                <a:solidFill>
                  <a:schemeClr val="tx1">
                    <a:lumMod val="85000"/>
                    <a:lumOff val="15000"/>
                  </a:schemeClr>
                </a:solidFill>
              </a:rPr>
              <a:t>veya </a:t>
            </a:r>
            <a:r>
              <a:rPr lang="tr-TR" sz="1200" b="1" dirty="0">
                <a:solidFill>
                  <a:schemeClr val="tx1">
                    <a:lumMod val="85000"/>
                    <a:lumOff val="15000"/>
                  </a:schemeClr>
                </a:solidFill>
              </a:rPr>
              <a:t>şirket tahvillerinin </a:t>
            </a:r>
            <a:r>
              <a:rPr lang="tr-TR" sz="1200" dirty="0">
                <a:solidFill>
                  <a:schemeClr val="tx1">
                    <a:lumMod val="85000"/>
                    <a:lumOff val="15000"/>
                  </a:schemeClr>
                </a:solidFill>
              </a:rPr>
              <a:t>düzenlenirken Taksonomi uygulamalarına ne kadar </a:t>
            </a:r>
            <a:r>
              <a:rPr lang="tr-TR" sz="1200" b="1" dirty="0">
                <a:solidFill>
                  <a:schemeClr val="tx1">
                    <a:lumMod val="85000"/>
                    <a:lumOff val="15000"/>
                  </a:schemeClr>
                </a:solidFill>
              </a:rPr>
              <a:t>uyum</a:t>
            </a:r>
            <a:r>
              <a:rPr lang="tr-TR" sz="1200" dirty="0">
                <a:solidFill>
                  <a:schemeClr val="tx1">
                    <a:lumMod val="85000"/>
                    <a:lumOff val="15000"/>
                  </a:schemeClr>
                </a:solidFill>
              </a:rPr>
              <a:t> sağladıklarını beyanda bulunma yükümlülüğü</a:t>
            </a:r>
          </a:p>
        </p:txBody>
      </p:sp>
      <p:sp>
        <p:nvSpPr>
          <p:cNvPr id="10" name="Oval 9">
            <a:extLst>
              <a:ext uri="{FF2B5EF4-FFF2-40B4-BE49-F238E27FC236}">
                <a16:creationId xmlns:a16="http://schemas.microsoft.com/office/drawing/2014/main" id="{B1366D37-8B19-4CCB-A7AE-5EB2838C8DC7}"/>
              </a:ext>
            </a:extLst>
          </p:cNvPr>
          <p:cNvSpPr/>
          <p:nvPr/>
        </p:nvSpPr>
        <p:spPr>
          <a:xfrm>
            <a:off x="789197" y="3002953"/>
            <a:ext cx="438282" cy="433399"/>
          </a:xfrm>
          <a:prstGeom prst="ellipse">
            <a:avLst/>
          </a:prstGeom>
          <a:solidFill>
            <a:srgbClr val="FEFAE2"/>
          </a:solidFill>
          <a:ln w="38100">
            <a:solidFill>
              <a:srgbClr val="9DD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solidFill>
                  <a:schemeClr val="tx1">
                    <a:lumMod val="85000"/>
                    <a:lumOff val="15000"/>
                  </a:schemeClr>
                </a:solidFill>
              </a:rPr>
              <a:t>1</a:t>
            </a:r>
          </a:p>
        </p:txBody>
      </p:sp>
      <p:sp>
        <p:nvSpPr>
          <p:cNvPr id="14" name="Oval 13">
            <a:extLst>
              <a:ext uri="{FF2B5EF4-FFF2-40B4-BE49-F238E27FC236}">
                <a16:creationId xmlns:a16="http://schemas.microsoft.com/office/drawing/2014/main" id="{9DA1DFDC-7937-4064-960D-1B9176123AAD}"/>
              </a:ext>
            </a:extLst>
          </p:cNvPr>
          <p:cNvSpPr/>
          <p:nvPr/>
        </p:nvSpPr>
        <p:spPr>
          <a:xfrm>
            <a:off x="789197" y="3705173"/>
            <a:ext cx="438282" cy="433399"/>
          </a:xfrm>
          <a:prstGeom prst="ellipse">
            <a:avLst/>
          </a:prstGeom>
          <a:solidFill>
            <a:srgbClr val="FEFAE2"/>
          </a:solidFill>
          <a:ln w="38100">
            <a:solidFill>
              <a:srgbClr val="9DD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solidFill>
                  <a:schemeClr val="tx1">
                    <a:lumMod val="85000"/>
                    <a:lumOff val="15000"/>
                  </a:schemeClr>
                </a:solidFill>
              </a:rPr>
              <a:t>2</a:t>
            </a:r>
          </a:p>
        </p:txBody>
      </p:sp>
      <p:sp>
        <p:nvSpPr>
          <p:cNvPr id="15" name="Oval 14">
            <a:extLst>
              <a:ext uri="{FF2B5EF4-FFF2-40B4-BE49-F238E27FC236}">
                <a16:creationId xmlns:a16="http://schemas.microsoft.com/office/drawing/2014/main" id="{E1990833-689E-43B0-B5BE-C54CAEC7785B}"/>
              </a:ext>
            </a:extLst>
          </p:cNvPr>
          <p:cNvSpPr/>
          <p:nvPr/>
        </p:nvSpPr>
        <p:spPr>
          <a:xfrm>
            <a:off x="790436" y="4422934"/>
            <a:ext cx="438282" cy="433399"/>
          </a:xfrm>
          <a:prstGeom prst="ellipse">
            <a:avLst/>
          </a:prstGeom>
          <a:solidFill>
            <a:srgbClr val="FEFAE2"/>
          </a:solidFill>
          <a:ln w="38100">
            <a:solidFill>
              <a:srgbClr val="9DD8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600" b="1" dirty="0">
                <a:solidFill>
                  <a:schemeClr val="tx1">
                    <a:lumMod val="85000"/>
                    <a:lumOff val="15000"/>
                  </a:schemeClr>
                </a:solidFill>
              </a:rPr>
              <a:t>3</a:t>
            </a:r>
          </a:p>
        </p:txBody>
      </p:sp>
      <p:sp>
        <p:nvSpPr>
          <p:cNvPr id="13" name="TextBox 12">
            <a:extLst>
              <a:ext uri="{FF2B5EF4-FFF2-40B4-BE49-F238E27FC236}">
                <a16:creationId xmlns:a16="http://schemas.microsoft.com/office/drawing/2014/main" id="{748BB3A8-101D-42E8-9716-51A3A9937114}"/>
              </a:ext>
            </a:extLst>
          </p:cNvPr>
          <p:cNvSpPr txBox="1"/>
          <p:nvPr/>
        </p:nvSpPr>
        <p:spPr>
          <a:xfrm>
            <a:off x="860164" y="4826399"/>
            <a:ext cx="6288535" cy="1738938"/>
          </a:xfrm>
          <a:prstGeom prst="rect">
            <a:avLst/>
          </a:prstGeom>
          <a:noFill/>
          <a:ln>
            <a:noFill/>
          </a:ln>
        </p:spPr>
        <p:txBody>
          <a:bodyPr wrap="square" rtlCol="0" anchor="ctr">
            <a:spAutoFit/>
          </a:bodyPr>
          <a:lstStyle/>
          <a:p>
            <a:pPr algn="just">
              <a:spcBef>
                <a:spcPts val="600"/>
              </a:spcBef>
            </a:pPr>
            <a:r>
              <a:rPr lang="tr-TR" sz="1100" b="1" dirty="0">
                <a:solidFill>
                  <a:schemeClr val="tx1">
                    <a:lumMod val="85000"/>
                    <a:lumOff val="15000"/>
                  </a:schemeClr>
                </a:solidFill>
              </a:rPr>
              <a:t>Ekonomik aktiviteleri çevresel açıdan değerlendirmek için oluşturulan 6 performans kriteri:</a:t>
            </a:r>
          </a:p>
          <a:p>
            <a:pPr marL="228600" indent="-228600" algn="just">
              <a:spcBef>
                <a:spcPts val="600"/>
              </a:spcBef>
              <a:buAutoNum type="arabicPeriod"/>
            </a:pPr>
            <a:r>
              <a:rPr lang="tr-TR" sz="1100" dirty="0">
                <a:solidFill>
                  <a:schemeClr val="tx1">
                    <a:lumMod val="85000"/>
                    <a:lumOff val="15000"/>
                  </a:schemeClr>
                </a:solidFill>
              </a:rPr>
              <a:t>İklim değişikliğinin etkilerinin azaltılması</a:t>
            </a:r>
          </a:p>
          <a:p>
            <a:pPr marL="228600" indent="-228600" algn="just">
              <a:spcBef>
                <a:spcPts val="600"/>
              </a:spcBef>
              <a:buAutoNum type="arabicPeriod"/>
            </a:pPr>
            <a:r>
              <a:rPr lang="tr-TR" sz="1100" dirty="0">
                <a:solidFill>
                  <a:schemeClr val="tx1">
                    <a:lumMod val="85000"/>
                    <a:lumOff val="15000"/>
                  </a:schemeClr>
                </a:solidFill>
              </a:rPr>
              <a:t>İklim değişikliğine adaptasyon</a:t>
            </a:r>
          </a:p>
          <a:p>
            <a:pPr marL="228600" indent="-228600" algn="just">
              <a:spcBef>
                <a:spcPts val="600"/>
              </a:spcBef>
              <a:buAutoNum type="arabicPeriod"/>
            </a:pPr>
            <a:r>
              <a:rPr lang="tr-TR" sz="1100" dirty="0">
                <a:solidFill>
                  <a:schemeClr val="tx1">
                    <a:lumMod val="85000"/>
                    <a:lumOff val="15000"/>
                  </a:schemeClr>
                </a:solidFill>
              </a:rPr>
              <a:t>Su ve deniz kaynaklarının sürdürülebilir kullanımı ve koruma</a:t>
            </a:r>
          </a:p>
          <a:p>
            <a:pPr marL="228600" indent="-228600" algn="just">
              <a:spcBef>
                <a:spcPts val="600"/>
              </a:spcBef>
              <a:buAutoNum type="arabicPeriod"/>
            </a:pPr>
            <a:r>
              <a:rPr lang="tr-TR" sz="1100" dirty="0">
                <a:solidFill>
                  <a:schemeClr val="tx1">
                    <a:lumMod val="85000"/>
                    <a:lumOff val="15000"/>
                  </a:schemeClr>
                </a:solidFill>
              </a:rPr>
              <a:t>Döngüsel ekonomiye geçiş, atık önleme ve geri dönüşüm</a:t>
            </a:r>
          </a:p>
          <a:p>
            <a:pPr marL="228600" indent="-228600" algn="just">
              <a:spcBef>
                <a:spcPts val="600"/>
              </a:spcBef>
              <a:buAutoNum type="arabicPeriod"/>
            </a:pPr>
            <a:r>
              <a:rPr lang="tr-TR" sz="1100" dirty="0">
                <a:solidFill>
                  <a:schemeClr val="tx1">
                    <a:lumMod val="85000"/>
                    <a:lumOff val="15000"/>
                  </a:schemeClr>
                </a:solidFill>
              </a:rPr>
              <a:t>Kirlilik önleme ve kontrol</a:t>
            </a:r>
          </a:p>
          <a:p>
            <a:pPr marL="228600" indent="-228600" algn="just">
              <a:spcBef>
                <a:spcPts val="600"/>
              </a:spcBef>
              <a:buAutoNum type="arabicPeriod"/>
            </a:pPr>
            <a:r>
              <a:rPr lang="tr-TR" sz="1100" dirty="0">
                <a:solidFill>
                  <a:schemeClr val="tx1">
                    <a:lumMod val="85000"/>
                    <a:lumOff val="15000"/>
                  </a:schemeClr>
                </a:solidFill>
              </a:rPr>
              <a:t>Sağlıklı ekosistemlerin korunması</a:t>
            </a:r>
          </a:p>
        </p:txBody>
      </p:sp>
      <p:sp>
        <p:nvSpPr>
          <p:cNvPr id="18" name="Slide Number Placeholder 1"/>
          <p:cNvSpPr txBox="1">
            <a:spLocks/>
          </p:cNvSpPr>
          <p:nvPr/>
        </p:nvSpPr>
        <p:spPr>
          <a:xfrm>
            <a:off x="9255073" y="6612403"/>
            <a:ext cx="380093" cy="254563"/>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tr-TR" sz="1000" dirty="0">
              <a:solidFill>
                <a:schemeClr val="tx1">
                  <a:lumMod val="85000"/>
                  <a:lumOff val="15000"/>
                </a:schemeClr>
              </a:solidFill>
            </a:endParaRPr>
          </a:p>
        </p:txBody>
      </p:sp>
      <p:sp>
        <p:nvSpPr>
          <p:cNvPr id="19" name="Rounded Rectangle 18"/>
          <p:cNvSpPr/>
          <p:nvPr/>
        </p:nvSpPr>
        <p:spPr>
          <a:xfrm>
            <a:off x="789197" y="2716203"/>
            <a:ext cx="6111173" cy="234551"/>
          </a:xfrm>
          <a:prstGeom prst="roundRect">
            <a:avLst/>
          </a:prstGeom>
          <a:solidFill>
            <a:srgbClr val="19627F"/>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400" b="1" dirty="0">
                <a:solidFill>
                  <a:schemeClr val="bg1"/>
                </a:solidFill>
              </a:rPr>
              <a:t>Taksonomi, üç temel gruba aşağıdaki yükümlülükleri getirmektedir:</a:t>
            </a:r>
          </a:p>
        </p:txBody>
      </p:sp>
      <p:sp>
        <p:nvSpPr>
          <p:cNvPr id="2" name="TextBox 1"/>
          <p:cNvSpPr txBox="1"/>
          <p:nvPr/>
        </p:nvSpPr>
        <p:spPr>
          <a:xfrm>
            <a:off x="7336880" y="3336912"/>
            <a:ext cx="2361005" cy="919401"/>
          </a:xfrm>
          <a:prstGeom prst="roundRect">
            <a:avLst/>
          </a:prstGeom>
          <a:noFill/>
        </p:spPr>
        <p:txBody>
          <a:bodyPr wrap="square" rtlCol="0">
            <a:spAutoFit/>
          </a:bodyPr>
          <a:lstStyle/>
          <a:p>
            <a:pPr algn="ctr">
              <a:spcBef>
                <a:spcPts val="600"/>
              </a:spcBef>
            </a:pPr>
            <a:r>
              <a:rPr lang="tr-TR" sz="1200" dirty="0">
                <a:solidFill>
                  <a:schemeClr val="tx1">
                    <a:lumMod val="85000"/>
                    <a:lumOff val="15000"/>
                  </a:schemeClr>
                </a:solidFill>
              </a:rPr>
              <a:t>Avrupa Yeşil </a:t>
            </a:r>
            <a:r>
              <a:rPr lang="tr-TR" sz="1200" dirty="0" err="1">
                <a:solidFill>
                  <a:schemeClr val="tx1">
                    <a:lumMod val="85000"/>
                    <a:lumOff val="15000"/>
                  </a:schemeClr>
                </a:solidFill>
              </a:rPr>
              <a:t>Mutabakatı’nın</a:t>
            </a:r>
            <a:r>
              <a:rPr lang="tr-TR" sz="1200" dirty="0">
                <a:solidFill>
                  <a:schemeClr val="tx1">
                    <a:lumMod val="85000"/>
                    <a:lumOff val="15000"/>
                  </a:schemeClr>
                </a:solidFill>
              </a:rPr>
              <a:t> uygulanabilirliğinin artırılması ve ‘</a:t>
            </a:r>
            <a:r>
              <a:rPr lang="tr-TR" sz="1200" b="1" dirty="0">
                <a:solidFill>
                  <a:schemeClr val="tx1">
                    <a:lumMod val="85000"/>
                    <a:lumOff val="15000"/>
                  </a:schemeClr>
                </a:solidFill>
              </a:rPr>
              <a:t>’</a:t>
            </a:r>
            <a:r>
              <a:rPr lang="tr-TR" sz="1200" b="1" dirty="0" err="1">
                <a:solidFill>
                  <a:schemeClr val="tx1">
                    <a:lumMod val="85000"/>
                    <a:lumOff val="15000"/>
                  </a:schemeClr>
                </a:solidFill>
              </a:rPr>
              <a:t>Greenwashing</a:t>
            </a:r>
            <a:r>
              <a:rPr lang="tr-TR" sz="1200" dirty="0">
                <a:solidFill>
                  <a:schemeClr val="tx1">
                    <a:lumMod val="85000"/>
                    <a:lumOff val="15000"/>
                  </a:schemeClr>
                </a:solidFill>
              </a:rPr>
              <a:t>’’in engellenmesi hedeflenmektedir.</a:t>
            </a:r>
          </a:p>
        </p:txBody>
      </p:sp>
      <p:sp>
        <p:nvSpPr>
          <p:cNvPr id="12" name="Right Brace 11"/>
          <p:cNvSpPr/>
          <p:nvPr/>
        </p:nvSpPr>
        <p:spPr>
          <a:xfrm>
            <a:off x="6708933" y="5083846"/>
            <a:ext cx="598638" cy="1535352"/>
          </a:xfrm>
          <a:prstGeom prst="rightBrac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solidFill>
                <a:schemeClr val="tx1">
                  <a:lumMod val="85000"/>
                  <a:lumOff val="15000"/>
                </a:schemeClr>
              </a:solidFill>
            </a:endParaRPr>
          </a:p>
        </p:txBody>
      </p:sp>
      <p:sp>
        <p:nvSpPr>
          <p:cNvPr id="25" name="Right Brace 24"/>
          <p:cNvSpPr/>
          <p:nvPr/>
        </p:nvSpPr>
        <p:spPr>
          <a:xfrm>
            <a:off x="6787175" y="3038784"/>
            <a:ext cx="598638" cy="1535352"/>
          </a:xfrm>
          <a:prstGeom prst="rightBrac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solidFill>
                <a:schemeClr val="tx1">
                  <a:lumMod val="85000"/>
                  <a:lumOff val="15000"/>
                </a:schemeClr>
              </a:solidFill>
            </a:endParaRPr>
          </a:p>
        </p:txBody>
      </p:sp>
      <p:sp>
        <p:nvSpPr>
          <p:cNvPr id="27" name="TextBox 26"/>
          <p:cNvSpPr txBox="1"/>
          <p:nvPr/>
        </p:nvSpPr>
        <p:spPr>
          <a:xfrm>
            <a:off x="7307571" y="5034139"/>
            <a:ext cx="2361005" cy="1123712"/>
          </a:xfrm>
          <a:prstGeom prst="roundRect">
            <a:avLst/>
          </a:prstGeom>
          <a:noFill/>
        </p:spPr>
        <p:txBody>
          <a:bodyPr wrap="square" rtlCol="0">
            <a:spAutoFit/>
          </a:bodyPr>
          <a:lstStyle/>
          <a:p>
            <a:pPr algn="ctr">
              <a:spcBef>
                <a:spcPts val="600"/>
              </a:spcBef>
            </a:pPr>
            <a:r>
              <a:rPr lang="tr-TR" sz="1200" dirty="0">
                <a:solidFill>
                  <a:schemeClr val="tx1">
                    <a:lumMod val="85000"/>
                    <a:lumOff val="15000"/>
                  </a:schemeClr>
                </a:solidFill>
              </a:rPr>
              <a:t>İklim değişikliğinin etkilerinin azaltılması ve adaptasyon kriterleri </a:t>
            </a:r>
            <a:r>
              <a:rPr lang="tr-TR" sz="1200" b="1" dirty="0">
                <a:solidFill>
                  <a:schemeClr val="tx1">
                    <a:lumMod val="85000"/>
                    <a:lumOff val="15000"/>
                  </a:schemeClr>
                </a:solidFill>
              </a:rPr>
              <a:t>1 Ocak 2022’de, </a:t>
            </a:r>
            <a:r>
              <a:rPr lang="tr-TR" sz="1200" dirty="0">
                <a:solidFill>
                  <a:schemeClr val="tx1">
                    <a:lumMod val="85000"/>
                    <a:lumOff val="15000"/>
                  </a:schemeClr>
                </a:solidFill>
              </a:rPr>
              <a:t>diğer 4 kriter ise </a:t>
            </a:r>
            <a:r>
              <a:rPr lang="tr-TR" sz="1200" b="1" dirty="0">
                <a:solidFill>
                  <a:schemeClr val="tx1">
                    <a:lumMod val="85000"/>
                    <a:lumOff val="15000"/>
                  </a:schemeClr>
                </a:solidFill>
              </a:rPr>
              <a:t>1 Ocak 2023’te yürürlüğe girmiştir.</a:t>
            </a:r>
            <a:r>
              <a:rPr lang="tr-TR" sz="1200" dirty="0">
                <a:solidFill>
                  <a:schemeClr val="tx1">
                    <a:lumMod val="85000"/>
                    <a:lumOff val="15000"/>
                  </a:schemeClr>
                </a:solidFill>
              </a:rPr>
              <a:t> </a:t>
            </a:r>
          </a:p>
        </p:txBody>
      </p:sp>
      <p:sp>
        <p:nvSpPr>
          <p:cNvPr id="32" name="Title 1"/>
          <p:cNvSpPr txBox="1">
            <a:spLocks/>
          </p:cNvSpPr>
          <p:nvPr/>
        </p:nvSpPr>
        <p:spPr>
          <a:xfrm>
            <a:off x="593205" y="81416"/>
            <a:ext cx="5941091" cy="84265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457227">
              <a:defRPr/>
            </a:pPr>
            <a:r>
              <a:rPr lang="tr-TR" sz="2000" b="1" dirty="0">
                <a:latin typeface="+mn-lt"/>
                <a:ea typeface="Lato" panose="020F0502020204030203" pitchFamily="34" charset="0"/>
                <a:cs typeface="Arial" panose="020B0604020202020204" pitchFamily="34" charset="0"/>
              </a:rPr>
              <a:t>AB Sürdürülebilir Finansman Taksonomisi</a:t>
            </a:r>
          </a:p>
        </p:txBody>
      </p:sp>
      <p:pic>
        <p:nvPicPr>
          <p:cNvPr id="35" name="Picture 34">
            <a:extLst>
              <a:ext uri="{FF2B5EF4-FFF2-40B4-BE49-F238E27FC236}">
                <a16:creationId xmlns:a16="http://schemas.microsoft.com/office/drawing/2014/main" id="{E8CDB921-CDF7-4DE1-9308-8A84CC45089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005" t="19614" r="9245" b="21621"/>
          <a:stretch/>
        </p:blipFill>
        <p:spPr>
          <a:xfrm>
            <a:off x="7866402" y="97117"/>
            <a:ext cx="1699328" cy="417703"/>
          </a:xfrm>
          <a:prstGeom prst="rect">
            <a:avLst/>
          </a:prstGeom>
        </p:spPr>
      </p:pic>
      <p:sp>
        <p:nvSpPr>
          <p:cNvPr id="28" name="Rectangle 27">
            <a:extLst>
              <a:ext uri="{FF2B5EF4-FFF2-40B4-BE49-F238E27FC236}">
                <a16:creationId xmlns:a16="http://schemas.microsoft.com/office/drawing/2014/main" id="{10A8886F-66F8-4151-A8D0-88F072ECF2AD}"/>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29" name="Slide Number Placeholder 1">
            <a:extLst>
              <a:ext uri="{FF2B5EF4-FFF2-40B4-BE49-F238E27FC236}">
                <a16:creationId xmlns:a16="http://schemas.microsoft.com/office/drawing/2014/main" id="{1831B83A-7AB0-428D-A16E-D8E677F4096F}"/>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19</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1906537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6" descr="Breathtakingly Beautiful Yedigoller">
            <a:extLst>
              <a:ext uri="{FF2B5EF4-FFF2-40B4-BE49-F238E27FC236}">
                <a16:creationId xmlns:a16="http://schemas.microsoft.com/office/drawing/2014/main" id="{BB016EBD-18E3-42A0-A166-63C9BB86383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5691" r="8529"/>
          <a:stretch/>
        </p:blipFill>
        <p:spPr bwMode="auto">
          <a:xfrm>
            <a:off x="-19455" y="0"/>
            <a:ext cx="9970852"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Snip Single Corner Rectangle 6"/>
          <p:cNvSpPr/>
          <p:nvPr/>
        </p:nvSpPr>
        <p:spPr>
          <a:xfrm>
            <a:off x="-10160" y="3256745"/>
            <a:ext cx="4906439" cy="1095134"/>
          </a:xfrm>
          <a:prstGeom prst="snip1Rect">
            <a:avLst>
              <a:gd name="adj" fmla="val 33357"/>
            </a:avLst>
          </a:pr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100" b="1" dirty="0">
              <a:solidFill>
                <a:srgbClr val="2D4154"/>
              </a:solidFill>
            </a:endParaRPr>
          </a:p>
        </p:txBody>
      </p:sp>
      <p:sp>
        <p:nvSpPr>
          <p:cNvPr id="8" name="TextBox 7"/>
          <p:cNvSpPr txBox="1"/>
          <p:nvPr/>
        </p:nvSpPr>
        <p:spPr>
          <a:xfrm>
            <a:off x="-104400" y="3474850"/>
            <a:ext cx="3561544" cy="707886"/>
          </a:xfrm>
          <a:prstGeom prst="rect">
            <a:avLst/>
          </a:prstGeom>
          <a:noFill/>
        </p:spPr>
        <p:txBody>
          <a:bodyPr wrap="square" rtlCol="0">
            <a:spAutoFit/>
          </a:bodyPr>
          <a:lstStyle/>
          <a:p>
            <a:pPr algn="ctr"/>
            <a:r>
              <a:rPr lang="tr-TR" sz="2000" b="1" dirty="0"/>
              <a:t>TKYB Genel Bakış &amp; </a:t>
            </a:r>
          </a:p>
          <a:p>
            <a:pPr algn="ctr"/>
            <a:r>
              <a:rPr lang="tr-TR" sz="2000" b="1" dirty="0"/>
              <a:t>Kredilendirme Süreçleri</a:t>
            </a:r>
          </a:p>
        </p:txBody>
      </p:sp>
      <p:sp>
        <p:nvSpPr>
          <p:cNvPr id="10" name="TextBox 9"/>
          <p:cNvSpPr txBox="1"/>
          <p:nvPr/>
        </p:nvSpPr>
        <p:spPr>
          <a:xfrm>
            <a:off x="9365511" y="6595077"/>
            <a:ext cx="429653" cy="306467"/>
          </a:xfrm>
          <a:prstGeom prst="round2DiagRect">
            <a:avLst/>
          </a:prstGeom>
          <a:noFill/>
        </p:spPr>
        <p:txBody>
          <a:bodyPr wrap="square" rtlCol="0">
            <a:spAutoFit/>
          </a:bodyPr>
          <a:lstStyle/>
          <a:p>
            <a:pPr>
              <a:defRPr/>
            </a:pPr>
            <a:fld id="{9A46DA53-0646-4358-9D6A-372A04B30E1D}" type="slidenum">
              <a:rPr lang="en-US" sz="1200" b="1">
                <a:solidFill>
                  <a:srgbClr val="222A35"/>
                </a:solidFill>
                <a:latin typeface="Calibri" panose="020F0502020204030204"/>
              </a:rPr>
              <a:pPr>
                <a:defRPr/>
              </a:pPr>
              <a:t>2</a:t>
            </a:fld>
            <a:endParaRPr lang="en-US" sz="1200" b="1" dirty="0">
              <a:solidFill>
                <a:srgbClr val="222A35"/>
              </a:solidFill>
              <a:latin typeface="Calibri" panose="020F0502020204030204"/>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526" y="3474850"/>
            <a:ext cx="1921993" cy="679244"/>
          </a:xfrm>
          <a:prstGeom prst="rect">
            <a:avLst/>
          </a:prstGeom>
        </p:spPr>
      </p:pic>
    </p:spTree>
    <p:extLst>
      <p:ext uri="{BB962C8B-B14F-4D97-AF65-F5344CB8AC3E}">
        <p14:creationId xmlns:p14="http://schemas.microsoft.com/office/powerpoint/2010/main" val="10499009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a:extLst>
              <a:ext uri="{FF2B5EF4-FFF2-40B4-BE49-F238E27FC236}">
                <a16:creationId xmlns:a16="http://schemas.microsoft.com/office/drawing/2014/main" id="{C676D28C-ADEB-4FC1-B0AC-046B0CFC80F8}"/>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97276"/>
            <a:ext cx="10029218" cy="6955276"/>
          </a:xfrm>
          <a:prstGeom prst="rect">
            <a:avLst/>
          </a:prstGeom>
          <a:noFill/>
          <a:extLst>
            <a:ext uri="{909E8E84-426E-40DD-AFC4-6F175D3DCCD1}">
              <a14:hiddenFill xmlns:a14="http://schemas.microsoft.com/office/drawing/2010/main">
                <a:solidFill>
                  <a:srgbClr val="FFFFFF"/>
                </a:solidFill>
              </a14:hiddenFill>
            </a:ext>
          </a:extLst>
        </p:spPr>
      </p:pic>
      <p:sp>
        <p:nvSpPr>
          <p:cNvPr id="7" name="Snip Single Corner Rectangle 6"/>
          <p:cNvSpPr/>
          <p:nvPr/>
        </p:nvSpPr>
        <p:spPr>
          <a:xfrm>
            <a:off x="2626" y="3257051"/>
            <a:ext cx="4906439" cy="1095134"/>
          </a:xfrm>
          <a:prstGeom prst="snip1Rect">
            <a:avLst>
              <a:gd name="adj" fmla="val 33357"/>
            </a:avLst>
          </a:pr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100" b="1" dirty="0">
              <a:solidFill>
                <a:srgbClr val="2D4154"/>
              </a:solidFill>
            </a:endParaRPr>
          </a:p>
        </p:txBody>
      </p:sp>
      <p:sp>
        <p:nvSpPr>
          <p:cNvPr id="8" name="TextBox 7"/>
          <p:cNvSpPr txBox="1"/>
          <p:nvPr/>
        </p:nvSpPr>
        <p:spPr>
          <a:xfrm>
            <a:off x="-78828" y="3446208"/>
            <a:ext cx="3561544" cy="707886"/>
          </a:xfrm>
          <a:prstGeom prst="rect">
            <a:avLst/>
          </a:prstGeom>
          <a:noFill/>
        </p:spPr>
        <p:txBody>
          <a:bodyPr wrap="square" rtlCol="0">
            <a:spAutoFit/>
          </a:bodyPr>
          <a:lstStyle/>
          <a:p>
            <a:pPr algn="ctr"/>
            <a:r>
              <a:rPr lang="tr-TR" sz="2000" b="1" dirty="0"/>
              <a:t>Sürdürülebilir Finansman</a:t>
            </a:r>
          </a:p>
          <a:p>
            <a:pPr algn="ctr"/>
            <a:r>
              <a:rPr lang="tr-TR" sz="2000" b="1" dirty="0"/>
              <a:t>Kaynakları</a:t>
            </a:r>
          </a:p>
        </p:txBody>
      </p:sp>
      <p:sp>
        <p:nvSpPr>
          <p:cNvPr id="10" name="TextBox 9"/>
          <p:cNvSpPr txBox="1"/>
          <p:nvPr/>
        </p:nvSpPr>
        <p:spPr>
          <a:xfrm>
            <a:off x="9365511" y="6595077"/>
            <a:ext cx="429653" cy="306467"/>
          </a:xfrm>
          <a:prstGeom prst="round2DiagRect">
            <a:avLst/>
          </a:prstGeom>
          <a:noFill/>
        </p:spPr>
        <p:txBody>
          <a:bodyPr wrap="square" rtlCol="0">
            <a:spAutoFit/>
          </a:bodyPr>
          <a:lstStyle/>
          <a:p>
            <a:pPr>
              <a:defRPr/>
            </a:pPr>
            <a:fld id="{9A46DA53-0646-4358-9D6A-372A04B30E1D}" type="slidenum">
              <a:rPr lang="en-US" sz="1200" b="1">
                <a:solidFill>
                  <a:srgbClr val="222A35"/>
                </a:solidFill>
                <a:latin typeface="Calibri" panose="020F0502020204030204"/>
              </a:rPr>
              <a:pPr>
                <a:defRPr/>
              </a:pPr>
              <a:t>20</a:t>
            </a:fld>
            <a:endParaRPr lang="en-US" sz="1200" b="1" dirty="0">
              <a:solidFill>
                <a:srgbClr val="222A35"/>
              </a:solidFill>
              <a:latin typeface="Calibri" panose="020F0502020204030204"/>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526" y="3474850"/>
            <a:ext cx="1921993" cy="679244"/>
          </a:xfrm>
          <a:prstGeom prst="rect">
            <a:avLst/>
          </a:prstGeom>
        </p:spPr>
      </p:pic>
    </p:spTree>
    <p:extLst>
      <p:ext uri="{BB962C8B-B14F-4D97-AF65-F5344CB8AC3E}">
        <p14:creationId xmlns:p14="http://schemas.microsoft.com/office/powerpoint/2010/main" val="3173640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sz="2000" b="1" dirty="0">
                <a:solidFill>
                  <a:schemeClr val="tx1">
                    <a:lumMod val="85000"/>
                    <a:lumOff val="15000"/>
                  </a:schemeClr>
                </a:solidFill>
                <a:latin typeface="+mn-lt"/>
              </a:rPr>
              <a:t>Sürdürülebilir Tahvil Türleri </a:t>
            </a:r>
            <a:endParaRPr lang="en-US" sz="2000" b="1" dirty="0">
              <a:solidFill>
                <a:prstClr val="black"/>
              </a:solidFill>
              <a:ea typeface="Lato" panose="020F0502020204030203" pitchFamily="34" charset="0"/>
              <a:cs typeface="Arial" panose="020B0604020202020204" pitchFamily="34" charset="0"/>
            </a:endParaRPr>
          </a:p>
        </p:txBody>
      </p:sp>
      <p:sp>
        <p:nvSpPr>
          <p:cNvPr id="49" name="Rectangle 48">
            <a:extLst>
              <a:ext uri="{FF2B5EF4-FFF2-40B4-BE49-F238E27FC236}">
                <a16:creationId xmlns:a16="http://schemas.microsoft.com/office/drawing/2014/main" id="{F86E1AFF-2F85-4CCA-9ED4-40CAA67603DA}"/>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69" name="Slide Number Placeholder 1">
            <a:extLst>
              <a:ext uri="{FF2B5EF4-FFF2-40B4-BE49-F238E27FC236}">
                <a16:creationId xmlns:a16="http://schemas.microsoft.com/office/drawing/2014/main" id="{C402E651-B739-4C9E-99AF-B85D07673510}"/>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21</a:t>
            </a:fld>
            <a:endParaRPr lang="en-AU" sz="1000" b="1">
              <a:solidFill>
                <a:prstClr val="black"/>
              </a:solidFill>
              <a:latin typeface="Calibri" panose="020F0502020204030204"/>
            </a:endParaRPr>
          </a:p>
        </p:txBody>
      </p:sp>
      <p:sp>
        <p:nvSpPr>
          <p:cNvPr id="13" name="Metin kutusu 149">
            <a:extLst>
              <a:ext uri="{FF2B5EF4-FFF2-40B4-BE49-F238E27FC236}">
                <a16:creationId xmlns:a16="http://schemas.microsoft.com/office/drawing/2014/main" id="{97B71CE5-5870-4992-A882-91B2ADFFC083}"/>
              </a:ext>
            </a:extLst>
          </p:cNvPr>
          <p:cNvSpPr txBox="1"/>
          <p:nvPr/>
        </p:nvSpPr>
        <p:spPr>
          <a:xfrm>
            <a:off x="464261" y="769974"/>
            <a:ext cx="9164931" cy="448092"/>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144000" tIns="6189" rIns="72000" bIns="6189"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just">
              <a:spcAft>
                <a:spcPts val="0"/>
              </a:spcAft>
            </a:pPr>
            <a:r>
              <a:rPr lang="tr-TR" sz="12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Sürdürülebilir borçlanma ihraçlarının hacimleri yalnızca 2021'de 1,6 trilyon doları aşarak 2020'nin yılsonu değerini ikiye katladı. 2021 yılına kadar toplam sürdürülebilir borç ihracı ise 4 trilyon doları aştı. </a:t>
            </a:r>
          </a:p>
        </p:txBody>
      </p:sp>
      <p:pic>
        <p:nvPicPr>
          <p:cNvPr id="15" name="Picture 14">
            <a:extLst>
              <a:ext uri="{FF2B5EF4-FFF2-40B4-BE49-F238E27FC236}">
                <a16:creationId xmlns:a16="http://schemas.microsoft.com/office/drawing/2014/main" id="{0F3DA4E0-DE42-44DD-9A05-BF192F4C2BE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099" t="12030" r="14644" b="5128"/>
          <a:stretch/>
        </p:blipFill>
        <p:spPr bwMode="auto">
          <a:xfrm>
            <a:off x="214812" y="1789800"/>
            <a:ext cx="4258067" cy="2843474"/>
          </a:xfrm>
          <a:prstGeom prst="rect">
            <a:avLst/>
          </a:prstGeom>
          <a:noFill/>
          <a:extLst>
            <a:ext uri="{909E8E84-426E-40DD-AFC4-6F175D3DCCD1}">
              <a14:hiddenFill xmlns:a14="http://schemas.microsoft.com/office/drawing/2010/main">
                <a:solidFill>
                  <a:srgbClr val="FFFFFF"/>
                </a:solidFill>
              </a14:hiddenFill>
            </a:ext>
          </a:extLst>
        </p:spPr>
      </p:pic>
      <p:sp>
        <p:nvSpPr>
          <p:cNvPr id="16" name="Rounded Rectangle 16">
            <a:extLst>
              <a:ext uri="{FF2B5EF4-FFF2-40B4-BE49-F238E27FC236}">
                <a16:creationId xmlns:a16="http://schemas.microsoft.com/office/drawing/2014/main" id="{7ADF37C0-2C4F-4CCD-B847-45B788EEE16E}"/>
              </a:ext>
            </a:extLst>
          </p:cNvPr>
          <p:cNvSpPr/>
          <p:nvPr/>
        </p:nvSpPr>
        <p:spPr>
          <a:xfrm>
            <a:off x="162342" y="1301424"/>
            <a:ext cx="5025478" cy="382530"/>
          </a:xfrm>
          <a:prstGeom prst="roundRect">
            <a:avLst/>
          </a:prstGeom>
          <a:solidFill>
            <a:schemeClr val="tx2">
              <a:lumMod val="75000"/>
            </a:schemeClr>
          </a:solidFill>
        </p:spPr>
        <p:txBody>
          <a:bodyPr wrap="square">
            <a:noAutofit/>
          </a:bodyPr>
          <a:lstStyle/>
          <a:p>
            <a:pPr algn="ctr">
              <a:lnSpc>
                <a:spcPts val="1200"/>
              </a:lnSpc>
            </a:pPr>
            <a:r>
              <a:rPr lang="tr-TR" sz="1100" b="1" dirty="0">
                <a:solidFill>
                  <a:srgbClr val="FFFFFF"/>
                </a:solidFill>
                <a:ea typeface="Times New Roman" panose="02020603050405020304" pitchFamily="18" charset="0"/>
                <a:cs typeface="Times New Roman" panose="02020603050405020304" pitchFamily="18" charset="0"/>
              </a:rPr>
              <a:t>Yıllık Sürdürülebilir Borçlanma İhraçları</a:t>
            </a:r>
            <a:endParaRPr lang="tr-TR" sz="1100" b="1" dirty="0">
              <a:ea typeface="Times New Roman" panose="02020603050405020304" pitchFamily="18" charset="0"/>
            </a:endParaRPr>
          </a:p>
          <a:p>
            <a:pPr algn="ctr">
              <a:lnSpc>
                <a:spcPts val="1200"/>
              </a:lnSpc>
            </a:pPr>
            <a:r>
              <a:rPr lang="tr-TR" sz="1100" b="1" dirty="0">
                <a:solidFill>
                  <a:srgbClr val="FFFFFF"/>
                </a:solidFill>
                <a:ea typeface="Times New Roman" panose="02020603050405020304" pitchFamily="18" charset="0"/>
                <a:cs typeface="Times New Roman" panose="02020603050405020304" pitchFamily="18" charset="0"/>
              </a:rPr>
              <a:t>(Milyar Dolar) </a:t>
            </a:r>
            <a:endParaRPr lang="tr-TR" sz="1100" b="1" dirty="0">
              <a:ea typeface="Times New Roman" panose="02020603050405020304" pitchFamily="18" charset="0"/>
            </a:endParaRPr>
          </a:p>
        </p:txBody>
      </p:sp>
      <p:sp>
        <p:nvSpPr>
          <p:cNvPr id="17" name="Rounded Rectangle 16">
            <a:extLst>
              <a:ext uri="{FF2B5EF4-FFF2-40B4-BE49-F238E27FC236}">
                <a16:creationId xmlns:a16="http://schemas.microsoft.com/office/drawing/2014/main" id="{CD038D8A-BFCA-41F0-8AA3-EFC461F0CE06}"/>
              </a:ext>
            </a:extLst>
          </p:cNvPr>
          <p:cNvSpPr/>
          <p:nvPr/>
        </p:nvSpPr>
        <p:spPr>
          <a:xfrm>
            <a:off x="5240289" y="1301424"/>
            <a:ext cx="4628461" cy="382530"/>
          </a:xfrm>
          <a:prstGeom prst="roundRect">
            <a:avLst/>
          </a:prstGeom>
          <a:solidFill>
            <a:schemeClr val="tx2">
              <a:lumMod val="75000"/>
            </a:schemeClr>
          </a:solidFill>
        </p:spPr>
        <p:txBody>
          <a:bodyPr wrap="square">
            <a:noAutofit/>
          </a:bodyPr>
          <a:lstStyle/>
          <a:p>
            <a:pPr algn="ctr">
              <a:lnSpc>
                <a:spcPts val="1200"/>
              </a:lnSpc>
            </a:pPr>
            <a:r>
              <a:rPr lang="tr-TR" sz="1100" b="1" dirty="0">
                <a:solidFill>
                  <a:srgbClr val="FFFFFF"/>
                </a:solidFill>
                <a:ea typeface="Times New Roman" panose="02020603050405020304" pitchFamily="18" charset="0"/>
                <a:cs typeface="Times New Roman" panose="02020603050405020304" pitchFamily="18" charset="0"/>
              </a:rPr>
              <a:t>2022 Sürdürülebilir Tahvil İhraçları Projeksiyonu</a:t>
            </a:r>
            <a:endParaRPr lang="tr-TR" sz="1100" b="1" dirty="0">
              <a:ea typeface="Times New Roman" panose="02020603050405020304" pitchFamily="18" charset="0"/>
            </a:endParaRPr>
          </a:p>
          <a:p>
            <a:pPr algn="ctr">
              <a:lnSpc>
                <a:spcPts val="1200"/>
              </a:lnSpc>
            </a:pPr>
            <a:r>
              <a:rPr lang="tr-TR" sz="1100" b="1" dirty="0">
                <a:solidFill>
                  <a:srgbClr val="FFFFFF"/>
                </a:solidFill>
                <a:ea typeface="Times New Roman" panose="02020603050405020304" pitchFamily="18" charset="0"/>
                <a:cs typeface="Times New Roman" panose="02020603050405020304" pitchFamily="18" charset="0"/>
              </a:rPr>
              <a:t>(Milyar Dolar) </a:t>
            </a:r>
            <a:endParaRPr lang="tr-TR" sz="1100" b="1" dirty="0">
              <a:ea typeface="Times New Roman" panose="02020603050405020304" pitchFamily="18" charset="0"/>
            </a:endParaRPr>
          </a:p>
        </p:txBody>
      </p:sp>
      <p:sp>
        <p:nvSpPr>
          <p:cNvPr id="18" name="Metin kutusu 149">
            <a:extLst>
              <a:ext uri="{FF2B5EF4-FFF2-40B4-BE49-F238E27FC236}">
                <a16:creationId xmlns:a16="http://schemas.microsoft.com/office/drawing/2014/main" id="{7A4B2F51-0DF7-4DE1-BA0A-8AA4768C1B2E}"/>
              </a:ext>
            </a:extLst>
          </p:cNvPr>
          <p:cNvSpPr txBox="1"/>
          <p:nvPr/>
        </p:nvSpPr>
        <p:spPr>
          <a:xfrm>
            <a:off x="164284" y="4748581"/>
            <a:ext cx="2427069" cy="1113312"/>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6189" tIns="6189" rIns="6189" bIns="6189"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just"/>
            <a:r>
              <a:rPr lang="tr-TR" sz="1050" dirty="0">
                <a:solidFill>
                  <a:schemeClr val="tx1"/>
                </a:solidFill>
                <a:latin typeface="+mn-lt"/>
              </a:rPr>
              <a:t>Sürdürülebilirlikle bağlantılı borçlanma araçları, spesifik proje tabanlı olmaktan ziyade daha fazla esnekliğe izin vererek borç piyasasında giderek daha yaygın hale geliyor.</a:t>
            </a:r>
          </a:p>
        </p:txBody>
      </p:sp>
      <p:sp>
        <p:nvSpPr>
          <p:cNvPr id="19" name="Metin kutusu 149">
            <a:extLst>
              <a:ext uri="{FF2B5EF4-FFF2-40B4-BE49-F238E27FC236}">
                <a16:creationId xmlns:a16="http://schemas.microsoft.com/office/drawing/2014/main" id="{B72B2741-101F-47A9-9223-51EDB79FEBD9}"/>
              </a:ext>
            </a:extLst>
          </p:cNvPr>
          <p:cNvSpPr txBox="1"/>
          <p:nvPr/>
        </p:nvSpPr>
        <p:spPr>
          <a:xfrm>
            <a:off x="2653609" y="4748581"/>
            <a:ext cx="2427070" cy="1120167"/>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6189" tIns="6189" rIns="6189" bIns="6189"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just"/>
            <a:r>
              <a:rPr lang="tr-TR" sz="1050" dirty="0">
                <a:solidFill>
                  <a:schemeClr val="tx1"/>
                </a:solidFill>
                <a:latin typeface="+mn-lt"/>
              </a:rPr>
              <a:t>Yeşil tahviller, 2021 yılına kadar olan toplam sürdürülebilir borç ihracının %45 'ini oluşturarak genel sürdürülebilir borç piyasasına en büyük katkıyı sağlıyor.</a:t>
            </a:r>
          </a:p>
        </p:txBody>
      </p:sp>
      <p:sp>
        <p:nvSpPr>
          <p:cNvPr id="21" name="Rectangle 20">
            <a:extLst>
              <a:ext uri="{FF2B5EF4-FFF2-40B4-BE49-F238E27FC236}">
                <a16:creationId xmlns:a16="http://schemas.microsoft.com/office/drawing/2014/main" id="{AC86B0E6-BF36-4D80-98D7-E34820DDAFA6}"/>
              </a:ext>
            </a:extLst>
          </p:cNvPr>
          <p:cNvSpPr/>
          <p:nvPr/>
        </p:nvSpPr>
        <p:spPr>
          <a:xfrm>
            <a:off x="4454673" y="1943237"/>
            <a:ext cx="764848" cy="336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700" dirty="0">
                <a:solidFill>
                  <a:schemeClr val="tx1"/>
                </a:solidFill>
              </a:rPr>
              <a:t>Sürdürülebilirlik bağlantılı tahvil</a:t>
            </a:r>
          </a:p>
        </p:txBody>
      </p:sp>
      <p:sp>
        <p:nvSpPr>
          <p:cNvPr id="22" name="Rectangle 21">
            <a:extLst>
              <a:ext uri="{FF2B5EF4-FFF2-40B4-BE49-F238E27FC236}">
                <a16:creationId xmlns:a16="http://schemas.microsoft.com/office/drawing/2014/main" id="{263BD848-D91B-4DFF-944C-BC8A96DC70B1}"/>
              </a:ext>
            </a:extLst>
          </p:cNvPr>
          <p:cNvSpPr/>
          <p:nvPr/>
        </p:nvSpPr>
        <p:spPr>
          <a:xfrm>
            <a:off x="4460678" y="2324820"/>
            <a:ext cx="711621" cy="382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700" dirty="0">
                <a:solidFill>
                  <a:schemeClr val="tx1"/>
                </a:solidFill>
              </a:rPr>
              <a:t>Sürdürülebilir tahvil</a:t>
            </a:r>
          </a:p>
        </p:txBody>
      </p:sp>
      <p:sp>
        <p:nvSpPr>
          <p:cNvPr id="23" name="Rectangle 22">
            <a:extLst>
              <a:ext uri="{FF2B5EF4-FFF2-40B4-BE49-F238E27FC236}">
                <a16:creationId xmlns:a16="http://schemas.microsoft.com/office/drawing/2014/main" id="{1B00B5F6-63BF-492D-983E-A45091770F10}"/>
              </a:ext>
            </a:extLst>
          </p:cNvPr>
          <p:cNvSpPr/>
          <p:nvPr/>
        </p:nvSpPr>
        <p:spPr>
          <a:xfrm>
            <a:off x="4472879" y="2738350"/>
            <a:ext cx="711621" cy="382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700" dirty="0">
                <a:solidFill>
                  <a:schemeClr val="tx1"/>
                </a:solidFill>
              </a:rPr>
              <a:t>Yeşil kredi</a:t>
            </a:r>
          </a:p>
        </p:txBody>
      </p:sp>
      <p:sp>
        <p:nvSpPr>
          <p:cNvPr id="24" name="Rectangle 23">
            <a:extLst>
              <a:ext uri="{FF2B5EF4-FFF2-40B4-BE49-F238E27FC236}">
                <a16:creationId xmlns:a16="http://schemas.microsoft.com/office/drawing/2014/main" id="{9BF5727D-BCDF-4A40-875D-E81B36C2086F}"/>
              </a:ext>
            </a:extLst>
          </p:cNvPr>
          <p:cNvSpPr/>
          <p:nvPr/>
        </p:nvSpPr>
        <p:spPr>
          <a:xfrm>
            <a:off x="4474499" y="3198085"/>
            <a:ext cx="710001" cy="382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630" dirty="0">
                <a:solidFill>
                  <a:schemeClr val="tx1"/>
                </a:solidFill>
              </a:rPr>
              <a:t>Sürdürülebilirlik bağlantılı kredi</a:t>
            </a:r>
          </a:p>
        </p:txBody>
      </p:sp>
      <p:sp>
        <p:nvSpPr>
          <p:cNvPr id="25" name="Rectangle 24">
            <a:extLst>
              <a:ext uri="{FF2B5EF4-FFF2-40B4-BE49-F238E27FC236}">
                <a16:creationId xmlns:a16="http://schemas.microsoft.com/office/drawing/2014/main" id="{3FF1A7D8-5CC2-4EA4-B0D8-B42619CAA72C}"/>
              </a:ext>
            </a:extLst>
          </p:cNvPr>
          <p:cNvSpPr/>
          <p:nvPr/>
        </p:nvSpPr>
        <p:spPr>
          <a:xfrm>
            <a:off x="4454673" y="3616188"/>
            <a:ext cx="710001" cy="382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700" dirty="0">
                <a:solidFill>
                  <a:schemeClr val="tx1"/>
                </a:solidFill>
              </a:rPr>
              <a:t>Sosyal tahvil</a:t>
            </a:r>
          </a:p>
        </p:txBody>
      </p:sp>
      <p:sp>
        <p:nvSpPr>
          <p:cNvPr id="26" name="Rectangle 25">
            <a:extLst>
              <a:ext uri="{FF2B5EF4-FFF2-40B4-BE49-F238E27FC236}">
                <a16:creationId xmlns:a16="http://schemas.microsoft.com/office/drawing/2014/main" id="{F4B739A7-C008-4D87-9836-1DF6A852AAC1}"/>
              </a:ext>
            </a:extLst>
          </p:cNvPr>
          <p:cNvSpPr/>
          <p:nvPr/>
        </p:nvSpPr>
        <p:spPr>
          <a:xfrm>
            <a:off x="4465672" y="4050657"/>
            <a:ext cx="726033" cy="382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700" dirty="0">
                <a:solidFill>
                  <a:schemeClr val="tx1"/>
                </a:solidFill>
              </a:rPr>
              <a:t>Yeşil tahvil</a:t>
            </a:r>
          </a:p>
        </p:txBody>
      </p:sp>
      <p:graphicFrame>
        <p:nvGraphicFramePr>
          <p:cNvPr id="27" name="Chart 26">
            <a:extLst>
              <a:ext uri="{FF2B5EF4-FFF2-40B4-BE49-F238E27FC236}">
                <a16:creationId xmlns:a16="http://schemas.microsoft.com/office/drawing/2014/main" id="{885A86A3-2A61-4AB7-8AD5-D0B8AAC82A48}"/>
              </a:ext>
            </a:extLst>
          </p:cNvPr>
          <p:cNvGraphicFramePr/>
          <p:nvPr>
            <p:extLst>
              <p:ext uri="{D42A27DB-BD31-4B8C-83A1-F6EECF244321}">
                <p14:modId xmlns:p14="http://schemas.microsoft.com/office/powerpoint/2010/main" val="1329161045"/>
              </p:ext>
            </p:extLst>
          </p:nvPr>
        </p:nvGraphicFramePr>
        <p:xfrm>
          <a:off x="5184500" y="1806784"/>
          <a:ext cx="4684251" cy="2753396"/>
        </p:xfrm>
        <a:graphic>
          <a:graphicData uri="http://schemas.openxmlformats.org/drawingml/2006/chart">
            <c:chart xmlns:c="http://schemas.openxmlformats.org/drawingml/2006/chart" xmlns:r="http://schemas.openxmlformats.org/officeDocument/2006/relationships" r:id="rId3"/>
          </a:graphicData>
        </a:graphic>
      </p:graphicFrame>
      <p:sp>
        <p:nvSpPr>
          <p:cNvPr id="28" name="Metin kutusu 149">
            <a:extLst>
              <a:ext uri="{FF2B5EF4-FFF2-40B4-BE49-F238E27FC236}">
                <a16:creationId xmlns:a16="http://schemas.microsoft.com/office/drawing/2014/main" id="{937A085A-3F03-4039-812C-9BADE79D2B5B}"/>
              </a:ext>
            </a:extLst>
          </p:cNvPr>
          <p:cNvSpPr txBox="1"/>
          <p:nvPr/>
        </p:nvSpPr>
        <p:spPr>
          <a:xfrm>
            <a:off x="5240290" y="4741724"/>
            <a:ext cx="2308175" cy="1120168"/>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6189" tIns="6189" rIns="6189" bIns="6189" numCol="1" spcCol="1270" anchor="ctr" anchorCtr="0">
            <a:noAutofit/>
          </a:bodyPr>
          <a:lstStyle>
            <a:defPPr>
              <a:defRPr lang="tr-TR"/>
            </a:defPPr>
            <a:lvl1pPr marR="0" lvl="0" indent="0" algn="just" defTabSz="371338" fontAlgn="auto">
              <a:lnSpc>
                <a:spcPct val="90000"/>
              </a:lnSpc>
              <a:spcBef>
                <a:spcPts val="400"/>
              </a:spcBef>
              <a:spcAft>
                <a:spcPct val="35000"/>
              </a:spcAft>
              <a:buClrTx/>
              <a:buSzTx/>
              <a:buFontTx/>
              <a:buNone/>
              <a:tabLst/>
              <a:defRPr kumimoji="0" sz="1050" b="0" i="0" u="none" strike="noStrike" cap="none" spc="0" normalizeH="0" baseline="0">
                <a:ln>
                  <a:noFill/>
                </a:ln>
                <a:effectLst/>
                <a:uLnTx/>
                <a:uFillTx/>
              </a:defRPr>
            </a:lvl1pPr>
          </a:lstStyle>
          <a:p>
            <a:r>
              <a:rPr lang="tr-TR" dirty="0"/>
              <a:t>Sürdürülebilir tahvil ihraçlarının küresel tahvil ihraçları içindeki payının 2022'de %15’e ulaşması beklenmektedir.</a:t>
            </a:r>
          </a:p>
        </p:txBody>
      </p:sp>
      <p:sp>
        <p:nvSpPr>
          <p:cNvPr id="29" name="Metin kutusu 149">
            <a:extLst>
              <a:ext uri="{FF2B5EF4-FFF2-40B4-BE49-F238E27FC236}">
                <a16:creationId xmlns:a16="http://schemas.microsoft.com/office/drawing/2014/main" id="{98839E58-720C-4B55-B6F3-C6D56D4C1B40}"/>
              </a:ext>
            </a:extLst>
          </p:cNvPr>
          <p:cNvSpPr txBox="1"/>
          <p:nvPr/>
        </p:nvSpPr>
        <p:spPr>
          <a:xfrm>
            <a:off x="7608603" y="4748581"/>
            <a:ext cx="2260148" cy="1113311"/>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6189" tIns="6189" rIns="6189" bIns="6189" numCol="1" spcCol="1270" anchor="ctr" anchorCtr="0">
            <a:noAutofit/>
          </a:bodyPr>
          <a:lstStyle>
            <a:defPPr>
              <a:defRPr lang="tr-TR"/>
            </a:defPPr>
            <a:lvl1pPr marR="0" lvl="0" indent="0" algn="just" defTabSz="371338" fontAlgn="auto">
              <a:lnSpc>
                <a:spcPct val="90000"/>
              </a:lnSpc>
              <a:spcBef>
                <a:spcPts val="400"/>
              </a:spcBef>
              <a:spcAft>
                <a:spcPct val="35000"/>
              </a:spcAft>
              <a:buClrTx/>
              <a:buSzTx/>
              <a:buFontTx/>
              <a:buNone/>
              <a:tabLst/>
              <a:defRPr kumimoji="0" sz="1050" b="0" i="0" u="none" strike="noStrike" cap="none" spc="0" normalizeH="0" baseline="0">
                <a:ln>
                  <a:noFill/>
                </a:ln>
                <a:effectLst/>
                <a:uLnTx/>
                <a:uFillTx/>
              </a:defRPr>
            </a:lvl1pPr>
          </a:lstStyle>
          <a:p>
            <a:r>
              <a:rPr lang="tr-TR" dirty="0"/>
              <a:t>2021’de yeşil tahvil gelirlerinin sadece %3’ü adaptasyon projelerine tahsis edildi. Bu projelere sağlanan finansmanın da artacağı tahmin edilmektedir.</a:t>
            </a:r>
          </a:p>
        </p:txBody>
      </p:sp>
      <p:sp>
        <p:nvSpPr>
          <p:cNvPr id="30" name="Rectangle 29">
            <a:extLst>
              <a:ext uri="{FF2B5EF4-FFF2-40B4-BE49-F238E27FC236}">
                <a16:creationId xmlns:a16="http://schemas.microsoft.com/office/drawing/2014/main" id="{0DD46832-63CC-44A8-BC96-B8636EB2B021}"/>
              </a:ext>
            </a:extLst>
          </p:cNvPr>
          <p:cNvSpPr/>
          <p:nvPr/>
        </p:nvSpPr>
        <p:spPr>
          <a:xfrm>
            <a:off x="3757585" y="1976984"/>
            <a:ext cx="550347" cy="1162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1643,7</a:t>
            </a:r>
          </a:p>
        </p:txBody>
      </p:sp>
      <p:sp>
        <p:nvSpPr>
          <p:cNvPr id="31" name="Rectangle 30">
            <a:extLst>
              <a:ext uri="{FF2B5EF4-FFF2-40B4-BE49-F238E27FC236}">
                <a16:creationId xmlns:a16="http://schemas.microsoft.com/office/drawing/2014/main" id="{0CBCC115-007A-4725-95FA-7D70F5373A4C}"/>
              </a:ext>
            </a:extLst>
          </p:cNvPr>
          <p:cNvSpPr/>
          <p:nvPr/>
        </p:nvSpPr>
        <p:spPr>
          <a:xfrm>
            <a:off x="3505714" y="3100057"/>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762,7</a:t>
            </a:r>
          </a:p>
          <a:p>
            <a:pPr algn="ctr"/>
            <a:endParaRPr lang="tr-TR" sz="800" dirty="0">
              <a:solidFill>
                <a:schemeClr val="tx1"/>
              </a:solidFill>
            </a:endParaRPr>
          </a:p>
        </p:txBody>
      </p:sp>
      <p:sp>
        <p:nvSpPr>
          <p:cNvPr id="32" name="Rectangle 31">
            <a:extLst>
              <a:ext uri="{FF2B5EF4-FFF2-40B4-BE49-F238E27FC236}">
                <a16:creationId xmlns:a16="http://schemas.microsoft.com/office/drawing/2014/main" id="{A4E826E2-C94A-4994-AFB4-57DD8E34A238}"/>
              </a:ext>
            </a:extLst>
          </p:cNvPr>
          <p:cNvSpPr/>
          <p:nvPr/>
        </p:nvSpPr>
        <p:spPr>
          <a:xfrm>
            <a:off x="3068119" y="3364665"/>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577,0</a:t>
            </a:r>
          </a:p>
          <a:p>
            <a:pPr algn="ctr"/>
            <a:endParaRPr lang="tr-TR" sz="800" dirty="0">
              <a:solidFill>
                <a:schemeClr val="tx1"/>
              </a:solidFill>
            </a:endParaRPr>
          </a:p>
        </p:txBody>
      </p:sp>
      <p:sp>
        <p:nvSpPr>
          <p:cNvPr id="33" name="Rectangle 32">
            <a:extLst>
              <a:ext uri="{FF2B5EF4-FFF2-40B4-BE49-F238E27FC236}">
                <a16:creationId xmlns:a16="http://schemas.microsoft.com/office/drawing/2014/main" id="{570A87BB-5B02-488E-AE9E-0613AC6CDE51}"/>
              </a:ext>
            </a:extLst>
          </p:cNvPr>
          <p:cNvSpPr/>
          <p:nvPr/>
        </p:nvSpPr>
        <p:spPr>
          <a:xfrm>
            <a:off x="2620145" y="3693358"/>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314,8</a:t>
            </a:r>
          </a:p>
          <a:p>
            <a:pPr algn="ctr"/>
            <a:endParaRPr lang="tr-TR" sz="800" dirty="0">
              <a:solidFill>
                <a:schemeClr val="tx1"/>
              </a:solidFill>
            </a:endParaRPr>
          </a:p>
        </p:txBody>
      </p:sp>
      <p:sp>
        <p:nvSpPr>
          <p:cNvPr id="34" name="Rectangle 33">
            <a:extLst>
              <a:ext uri="{FF2B5EF4-FFF2-40B4-BE49-F238E27FC236}">
                <a16:creationId xmlns:a16="http://schemas.microsoft.com/office/drawing/2014/main" id="{8A4D8237-AFB9-4A9B-8B70-C207D509EBE2}"/>
              </a:ext>
            </a:extLst>
          </p:cNvPr>
          <p:cNvSpPr/>
          <p:nvPr/>
        </p:nvSpPr>
        <p:spPr>
          <a:xfrm>
            <a:off x="2194636" y="3821340"/>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241,6</a:t>
            </a:r>
          </a:p>
          <a:p>
            <a:pPr algn="ctr"/>
            <a:endParaRPr lang="tr-TR" sz="800" dirty="0">
              <a:solidFill>
                <a:schemeClr val="tx1"/>
              </a:solidFill>
            </a:endParaRPr>
          </a:p>
        </p:txBody>
      </p:sp>
      <p:sp>
        <p:nvSpPr>
          <p:cNvPr id="35" name="Rectangle 34">
            <a:extLst>
              <a:ext uri="{FF2B5EF4-FFF2-40B4-BE49-F238E27FC236}">
                <a16:creationId xmlns:a16="http://schemas.microsoft.com/office/drawing/2014/main" id="{E001A6C7-5434-40B5-8B19-7306CE0BDEE2}"/>
              </a:ext>
            </a:extLst>
          </p:cNvPr>
          <p:cNvSpPr/>
          <p:nvPr/>
        </p:nvSpPr>
        <p:spPr>
          <a:xfrm>
            <a:off x="1810186" y="3948414"/>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144,7</a:t>
            </a:r>
          </a:p>
          <a:p>
            <a:pPr algn="ctr"/>
            <a:endParaRPr lang="tr-TR" sz="800" dirty="0">
              <a:solidFill>
                <a:schemeClr val="tx1"/>
              </a:solidFill>
            </a:endParaRPr>
          </a:p>
        </p:txBody>
      </p:sp>
      <p:sp>
        <p:nvSpPr>
          <p:cNvPr id="36" name="Rectangle 35">
            <a:extLst>
              <a:ext uri="{FF2B5EF4-FFF2-40B4-BE49-F238E27FC236}">
                <a16:creationId xmlns:a16="http://schemas.microsoft.com/office/drawing/2014/main" id="{4C82BB6B-6966-49E2-BB97-FF8AD66D1D25}"/>
              </a:ext>
            </a:extLst>
          </p:cNvPr>
          <p:cNvSpPr/>
          <p:nvPr/>
        </p:nvSpPr>
        <p:spPr>
          <a:xfrm>
            <a:off x="1410276" y="4024307"/>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88,2</a:t>
            </a:r>
          </a:p>
          <a:p>
            <a:pPr algn="ctr"/>
            <a:endParaRPr lang="tr-TR" sz="800" dirty="0">
              <a:solidFill>
                <a:schemeClr val="tx1"/>
              </a:solidFill>
            </a:endParaRPr>
          </a:p>
        </p:txBody>
      </p:sp>
      <p:sp>
        <p:nvSpPr>
          <p:cNvPr id="37" name="Rectangle 36">
            <a:extLst>
              <a:ext uri="{FF2B5EF4-FFF2-40B4-BE49-F238E27FC236}">
                <a16:creationId xmlns:a16="http://schemas.microsoft.com/office/drawing/2014/main" id="{DEDF3D9B-9F5B-4D98-ACF9-882AA664D5EB}"/>
              </a:ext>
            </a:extLst>
          </p:cNvPr>
          <p:cNvSpPr/>
          <p:nvPr/>
        </p:nvSpPr>
        <p:spPr>
          <a:xfrm>
            <a:off x="982686" y="4052124"/>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68,2</a:t>
            </a:r>
          </a:p>
          <a:p>
            <a:pPr algn="ctr"/>
            <a:endParaRPr lang="tr-TR" sz="800" dirty="0">
              <a:solidFill>
                <a:schemeClr val="tx1"/>
              </a:solidFill>
            </a:endParaRPr>
          </a:p>
        </p:txBody>
      </p:sp>
      <p:sp>
        <p:nvSpPr>
          <p:cNvPr id="38" name="Rectangle 37">
            <a:extLst>
              <a:ext uri="{FF2B5EF4-FFF2-40B4-BE49-F238E27FC236}">
                <a16:creationId xmlns:a16="http://schemas.microsoft.com/office/drawing/2014/main" id="{12A24A8A-DA32-414C-94D6-9E05EAD46269}"/>
              </a:ext>
            </a:extLst>
          </p:cNvPr>
          <p:cNvSpPr/>
          <p:nvPr/>
        </p:nvSpPr>
        <p:spPr>
          <a:xfrm>
            <a:off x="518768" y="4102004"/>
            <a:ext cx="447974" cy="196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00" dirty="0">
                <a:solidFill>
                  <a:schemeClr val="tx1"/>
                </a:solidFill>
              </a:rPr>
              <a:t>28,7</a:t>
            </a:r>
          </a:p>
          <a:p>
            <a:pPr algn="ctr"/>
            <a:endParaRPr lang="tr-TR" sz="800" dirty="0">
              <a:solidFill>
                <a:schemeClr val="tx1"/>
              </a:solidFill>
            </a:endParaRPr>
          </a:p>
        </p:txBody>
      </p:sp>
      <p:sp>
        <p:nvSpPr>
          <p:cNvPr id="39" name="TextBox 38">
            <a:extLst>
              <a:ext uri="{FF2B5EF4-FFF2-40B4-BE49-F238E27FC236}">
                <a16:creationId xmlns:a16="http://schemas.microsoft.com/office/drawing/2014/main" id="{FAC723EF-443F-4569-AE6F-69A92FF5BA59}"/>
              </a:ext>
            </a:extLst>
          </p:cNvPr>
          <p:cNvSpPr txBox="1"/>
          <p:nvPr/>
        </p:nvSpPr>
        <p:spPr>
          <a:xfrm>
            <a:off x="3492847" y="6010339"/>
            <a:ext cx="4954464" cy="215444"/>
          </a:xfrm>
          <a:prstGeom prst="rect">
            <a:avLst/>
          </a:prstGeom>
          <a:noFill/>
        </p:spPr>
        <p:txBody>
          <a:bodyPr wrap="square">
            <a:spAutoFit/>
          </a:bodyPr>
          <a:lstStyle/>
          <a:p>
            <a:r>
              <a:rPr lang="tr-TR" sz="800" b="1" dirty="0">
                <a:latin typeface="Calibri" panose="020F0502020204030204" pitchFamily="34" charset="0"/>
                <a:cs typeface="Calibri" panose="020F0502020204030204" pitchFamily="34" charset="0"/>
              </a:rPr>
              <a:t>Kaynak</a:t>
            </a:r>
            <a:r>
              <a:rPr lang="tr-TR" sz="800" dirty="0">
                <a:latin typeface="Calibri" panose="020F0502020204030204" pitchFamily="34" charset="0"/>
                <a:cs typeface="Calibri" panose="020F0502020204030204" pitchFamily="34" charset="0"/>
              </a:rPr>
              <a:t>: </a:t>
            </a:r>
            <a:r>
              <a:rPr lang="en-US" sz="800" dirty="0" err="1">
                <a:latin typeface="Calibri" panose="020F0502020204030204" pitchFamily="34" charset="0"/>
                <a:cs typeface="Calibri" panose="020F0502020204030204" pitchFamily="34" charset="0"/>
              </a:rPr>
              <a:t>Moodys</a:t>
            </a:r>
            <a:r>
              <a:rPr lang="en-US" sz="800" dirty="0">
                <a:latin typeface="Calibri" panose="020F0502020204030204" pitchFamily="34" charset="0"/>
                <a:cs typeface="Calibri" panose="020F0502020204030204" pitchFamily="34" charset="0"/>
              </a:rPr>
              <a:t> ESG Sustainable Finance Outlook Report 2022</a:t>
            </a:r>
            <a:endParaRPr lang="tr-TR" sz="800" dirty="0">
              <a:latin typeface="Calibri" panose="020F050202020403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2C72E98F-012B-49B6-99F1-76833A452098}"/>
              </a:ext>
            </a:extLst>
          </p:cNvPr>
          <p:cNvSpPr/>
          <p:nvPr/>
        </p:nvSpPr>
        <p:spPr>
          <a:xfrm>
            <a:off x="162342" y="1806784"/>
            <a:ext cx="5002332" cy="275339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1091122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sz="2000" b="1" dirty="0">
                <a:latin typeface="+mn-lt"/>
                <a:ea typeface="Lato" panose="020F0502020204030203" pitchFamily="34" charset="0"/>
                <a:cs typeface="Arial" panose="020B0604020202020204" pitchFamily="34" charset="0"/>
              </a:rPr>
              <a:t>İklim Finansmanı (1/3)</a:t>
            </a:r>
            <a:endParaRPr lang="en-US" sz="2000" b="1" dirty="0">
              <a:solidFill>
                <a:prstClr val="black"/>
              </a:solidFill>
              <a:ea typeface="Lato" panose="020F0502020204030203" pitchFamily="34" charset="0"/>
              <a:cs typeface="Arial" panose="020B0604020202020204" pitchFamily="34" charset="0"/>
            </a:endParaRPr>
          </a:p>
        </p:txBody>
      </p:sp>
      <p:sp>
        <p:nvSpPr>
          <p:cNvPr id="49" name="Rectangle 48">
            <a:extLst>
              <a:ext uri="{FF2B5EF4-FFF2-40B4-BE49-F238E27FC236}">
                <a16:creationId xmlns:a16="http://schemas.microsoft.com/office/drawing/2014/main" id="{F86E1AFF-2F85-4CCA-9ED4-40CAA67603DA}"/>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69" name="Slide Number Placeholder 1">
            <a:extLst>
              <a:ext uri="{FF2B5EF4-FFF2-40B4-BE49-F238E27FC236}">
                <a16:creationId xmlns:a16="http://schemas.microsoft.com/office/drawing/2014/main" id="{C402E651-B739-4C9E-99AF-B85D07673510}"/>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22</a:t>
            </a:fld>
            <a:endParaRPr lang="en-AU" sz="1000" b="1">
              <a:solidFill>
                <a:prstClr val="black"/>
              </a:solidFill>
              <a:latin typeface="Calibri" panose="020F0502020204030204"/>
            </a:endParaRPr>
          </a:p>
        </p:txBody>
      </p:sp>
      <p:sp>
        <p:nvSpPr>
          <p:cNvPr id="13" name="Metin kutusu 149">
            <a:extLst>
              <a:ext uri="{FF2B5EF4-FFF2-40B4-BE49-F238E27FC236}">
                <a16:creationId xmlns:a16="http://schemas.microsoft.com/office/drawing/2014/main" id="{84DFB26F-CACB-4C2E-B336-E775FF348541}"/>
              </a:ext>
            </a:extLst>
          </p:cNvPr>
          <p:cNvSpPr txBox="1"/>
          <p:nvPr/>
        </p:nvSpPr>
        <p:spPr>
          <a:xfrm>
            <a:off x="436747" y="701538"/>
            <a:ext cx="8977841" cy="651402"/>
          </a:xfrm>
          <a:prstGeom prst="roundRect">
            <a:avLst>
              <a:gd name="adj" fmla="val 5437"/>
            </a:avLst>
          </a:prstGeom>
          <a:solidFill>
            <a:srgbClr val="2C6C64">
              <a:alpha val="14000"/>
            </a:srgbClr>
          </a:solidFill>
          <a:ln w="28575">
            <a:noFill/>
          </a:ln>
          <a:effectLst/>
          <a:scene3d>
            <a:camera prst="orthographicFront">
              <a:rot lat="0" lon="0" rev="0"/>
            </a:camera>
            <a:lightRig rig="threePt" dir="t">
              <a:rot lat="0" lon="0" rev="1200000"/>
            </a:lightRig>
          </a:scene3d>
          <a:sp3d/>
        </p:spPr>
        <p:txBody>
          <a:bodyPr spcFirstLastPara="0" vert="horz" wrap="square" lIns="144000" tIns="6189" rIns="72000" bIns="6189"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spcAft>
                <a:spcPts val="0"/>
              </a:spcAft>
            </a:pPr>
            <a:r>
              <a:rPr lang="tr-TR" sz="14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Birleşmiş Milletler İklim Değişikliği Çerçeve Sözleşmesi (UNFCCC) çerçevesinde </a:t>
            </a:r>
            <a:r>
              <a:rPr lang="tr-TR" sz="1400" b="1"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iklim değişikliğinde uyum ve </a:t>
            </a:r>
            <a:r>
              <a:rPr lang="tr-TR" sz="1400" b="1" dirty="0" err="1">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azaltıma</a:t>
            </a:r>
            <a:r>
              <a:rPr lang="tr-TR" sz="1400" b="1"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rPr>
              <a:t> yönelik aksiyonları destekleyen her türlü kamu, özel sektör ve alternatif finansman kaynağı</a:t>
            </a:r>
            <a:endParaRPr lang="tr-TR" sz="1400" dirty="0">
              <a:solidFill>
                <a:schemeClr val="tx2">
                  <a:lumMod val="50000"/>
                </a:schemeClr>
              </a:solidFill>
              <a:latin typeface="Calibri" panose="020F0502020204030204" pitchFamily="34" charset="0"/>
              <a:ea typeface="Calibri" panose="020F0502020204030204" pitchFamily="34" charset="0"/>
              <a:cs typeface="Times New Roman" panose="02020603050405020304" pitchFamily="18" charset="0"/>
            </a:endParaRPr>
          </a:p>
        </p:txBody>
      </p:sp>
      <p:pic>
        <p:nvPicPr>
          <p:cNvPr id="15" name="Picture 2" descr="Global Environment Fund Archives | IIS">
            <a:extLst>
              <a:ext uri="{FF2B5EF4-FFF2-40B4-BE49-F238E27FC236}">
                <a16:creationId xmlns:a16="http://schemas.microsoft.com/office/drawing/2014/main" id="{8663AC28-7106-41B6-BC0D-77278006E9EB}"/>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2228" y="1470007"/>
            <a:ext cx="1452732" cy="80984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Green Climate Fund">
            <a:extLst>
              <a:ext uri="{FF2B5EF4-FFF2-40B4-BE49-F238E27FC236}">
                <a16:creationId xmlns:a16="http://schemas.microsoft.com/office/drawing/2014/main" id="{38A2F124-50EE-4B6B-84F9-F8892554C1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3765" y="1562138"/>
            <a:ext cx="1161721" cy="69221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Adaptation Fund">
            <a:extLst>
              <a:ext uri="{FF2B5EF4-FFF2-40B4-BE49-F238E27FC236}">
                <a16:creationId xmlns:a16="http://schemas.microsoft.com/office/drawing/2014/main" id="{7ACDC66C-D0B7-4A72-A667-7E44E4950B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70419" y="1750027"/>
            <a:ext cx="2565161" cy="412754"/>
          </a:xfrm>
          <a:prstGeom prst="rect">
            <a:avLst/>
          </a:prstGeom>
          <a:noFill/>
          <a:extLst>
            <a:ext uri="{909E8E84-426E-40DD-AFC4-6F175D3DCCD1}">
              <a14:hiddenFill xmlns:a14="http://schemas.microsoft.com/office/drawing/2010/main">
                <a:solidFill>
                  <a:srgbClr val="FFFFFF"/>
                </a:solidFill>
              </a14:hiddenFill>
            </a:ext>
          </a:extLst>
        </p:spPr>
      </p:pic>
      <p:sp>
        <p:nvSpPr>
          <p:cNvPr id="18" name="Rounded Rectangle 16">
            <a:extLst>
              <a:ext uri="{FF2B5EF4-FFF2-40B4-BE49-F238E27FC236}">
                <a16:creationId xmlns:a16="http://schemas.microsoft.com/office/drawing/2014/main" id="{538B7A31-AB5E-4EC7-A9C6-3CA8B9213261}"/>
              </a:ext>
            </a:extLst>
          </p:cNvPr>
          <p:cNvSpPr/>
          <p:nvPr/>
        </p:nvSpPr>
        <p:spPr>
          <a:xfrm>
            <a:off x="204283" y="2540176"/>
            <a:ext cx="4537321" cy="370659"/>
          </a:xfrm>
          <a:prstGeom prst="roundRect">
            <a:avLst/>
          </a:prstGeom>
          <a:solidFill>
            <a:schemeClr val="tx2">
              <a:lumMod val="75000"/>
            </a:schemeClr>
          </a:solidFill>
        </p:spPr>
        <p:txBody>
          <a:bodyPr wrap="square">
            <a:noAutofit/>
          </a:bodyPr>
          <a:lstStyle/>
          <a:p>
            <a:pPr algn="ctr">
              <a:lnSpc>
                <a:spcPts val="1200"/>
              </a:lnSpc>
            </a:pPr>
            <a:r>
              <a:rPr lang="tr-TR" sz="1400" b="1" dirty="0">
                <a:solidFill>
                  <a:srgbClr val="FFFFFF"/>
                </a:solidFill>
                <a:ea typeface="Times New Roman" panose="02020603050405020304" pitchFamily="18" charset="0"/>
                <a:cs typeface="Times New Roman" panose="02020603050405020304" pitchFamily="18" charset="0"/>
              </a:rPr>
              <a:t>Dünyada İklim Finansmanı</a:t>
            </a:r>
            <a:endParaRPr lang="tr-TR" sz="1400" b="1" dirty="0">
              <a:ea typeface="Times New Roman" panose="02020603050405020304" pitchFamily="18" charset="0"/>
            </a:endParaRPr>
          </a:p>
          <a:p>
            <a:pPr algn="ctr">
              <a:lnSpc>
                <a:spcPts val="1200"/>
              </a:lnSpc>
            </a:pPr>
            <a:r>
              <a:rPr lang="tr-TR" sz="1400" b="1" dirty="0">
                <a:solidFill>
                  <a:srgbClr val="FFFFFF"/>
                </a:solidFill>
                <a:ea typeface="Times New Roman" panose="02020603050405020304" pitchFamily="18" charset="0"/>
                <a:cs typeface="Times New Roman" panose="02020603050405020304" pitchFamily="18" charset="0"/>
              </a:rPr>
              <a:t>(Milyar Dolar) </a:t>
            </a:r>
            <a:endParaRPr lang="tr-TR" sz="1200" b="1" dirty="0">
              <a:ea typeface="Times New Roman" panose="02020603050405020304" pitchFamily="18" charset="0"/>
            </a:endParaRPr>
          </a:p>
        </p:txBody>
      </p:sp>
      <p:sp>
        <p:nvSpPr>
          <p:cNvPr id="19" name="Rounded Rectangle 18">
            <a:extLst>
              <a:ext uri="{FF2B5EF4-FFF2-40B4-BE49-F238E27FC236}">
                <a16:creationId xmlns:a16="http://schemas.microsoft.com/office/drawing/2014/main" id="{AD4D9F43-5FFC-45F2-89B4-E3C0604ED722}"/>
              </a:ext>
            </a:extLst>
          </p:cNvPr>
          <p:cNvSpPr/>
          <p:nvPr/>
        </p:nvSpPr>
        <p:spPr>
          <a:xfrm>
            <a:off x="5218188" y="2540175"/>
            <a:ext cx="4605157" cy="370659"/>
          </a:xfrm>
          <a:prstGeom prst="roundRect">
            <a:avLst/>
          </a:prstGeom>
          <a:solidFill>
            <a:schemeClr val="tx2">
              <a:lumMod val="75000"/>
            </a:schemeClr>
          </a:solidFill>
        </p:spPr>
        <p:txBody>
          <a:bodyPr wrap="square">
            <a:noAutofit/>
          </a:bodyPr>
          <a:lstStyle/>
          <a:p>
            <a:pPr algn="ctr">
              <a:lnSpc>
                <a:spcPts val="1200"/>
              </a:lnSpc>
            </a:pPr>
            <a:r>
              <a:rPr lang="tr-TR" sz="1400" b="1"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Yatırım Kaynaklarına Göre Dağılımı </a:t>
            </a:r>
          </a:p>
          <a:p>
            <a:pPr algn="ctr">
              <a:lnSpc>
                <a:spcPts val="1200"/>
              </a:lnSpc>
            </a:pPr>
            <a:r>
              <a:rPr lang="tr-TR" sz="1400" b="1" dirty="0">
                <a:solidFill>
                  <a:srgbClr val="FFFFFF"/>
                </a:solidFill>
                <a:latin typeface="Calibri" panose="020F0502020204030204" pitchFamily="34" charset="0"/>
                <a:ea typeface="Times New Roman" panose="02020603050405020304" pitchFamily="18" charset="0"/>
                <a:cs typeface="Times New Roman" panose="02020603050405020304" pitchFamily="18" charset="0"/>
              </a:rPr>
              <a:t>(Milyar Dolar)</a:t>
            </a:r>
            <a:endParaRPr lang="tr-TR" sz="1400" b="1" dirty="0">
              <a:latin typeface="Times New Roman" panose="02020603050405020304" pitchFamily="18" charset="0"/>
              <a:ea typeface="Times New Roman" panose="02020603050405020304" pitchFamily="18" charset="0"/>
            </a:endParaRPr>
          </a:p>
        </p:txBody>
      </p:sp>
      <p:pic>
        <p:nvPicPr>
          <p:cNvPr id="21" name="Picture 2">
            <a:extLst>
              <a:ext uri="{FF2B5EF4-FFF2-40B4-BE49-F238E27FC236}">
                <a16:creationId xmlns:a16="http://schemas.microsoft.com/office/drawing/2014/main" id="{347316BB-BBD2-4094-BDD8-62E3D90663E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2763" y="3088218"/>
            <a:ext cx="4500362" cy="275804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22" name="Picture 21">
            <a:extLst>
              <a:ext uri="{FF2B5EF4-FFF2-40B4-BE49-F238E27FC236}">
                <a16:creationId xmlns:a16="http://schemas.microsoft.com/office/drawing/2014/main" id="{FDF2C2C8-7E32-4A7C-809C-0BE5B5FAD02C}"/>
              </a:ext>
            </a:extLst>
          </p:cNvPr>
          <p:cNvPicPr>
            <a:picLocks noChangeAspect="1"/>
          </p:cNvPicPr>
          <p:nvPr/>
        </p:nvPicPr>
        <p:blipFill>
          <a:blip r:embed="rId6"/>
          <a:stretch>
            <a:fillRect/>
          </a:stretch>
        </p:blipFill>
        <p:spPr>
          <a:xfrm>
            <a:off x="5223585" y="3088218"/>
            <a:ext cx="4500361" cy="2758044"/>
          </a:xfrm>
          <a:prstGeom prst="rect">
            <a:avLst/>
          </a:prstGeom>
          <a:ln>
            <a:solidFill>
              <a:schemeClr val="tx1"/>
            </a:solidFill>
          </a:ln>
        </p:spPr>
      </p:pic>
    </p:spTree>
    <p:extLst>
      <p:ext uri="{BB962C8B-B14F-4D97-AF65-F5344CB8AC3E}">
        <p14:creationId xmlns:p14="http://schemas.microsoft.com/office/powerpoint/2010/main" val="16011974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sz="2000" b="1" dirty="0">
                <a:latin typeface="+mn-lt"/>
                <a:ea typeface="Lato" panose="020F0502020204030203" pitchFamily="34" charset="0"/>
                <a:cs typeface="Arial" panose="020B0604020202020204" pitchFamily="34" charset="0"/>
              </a:rPr>
              <a:t>İklim Finansmanı (2/3)</a:t>
            </a:r>
            <a:endParaRPr lang="en-US" sz="2000" b="1" dirty="0">
              <a:solidFill>
                <a:prstClr val="black"/>
              </a:solidFill>
              <a:ea typeface="Lato" panose="020F0502020204030203" pitchFamily="34" charset="0"/>
              <a:cs typeface="Arial" panose="020B0604020202020204" pitchFamily="34" charset="0"/>
            </a:endParaRPr>
          </a:p>
        </p:txBody>
      </p:sp>
      <p:sp>
        <p:nvSpPr>
          <p:cNvPr id="49" name="Rectangle 48">
            <a:extLst>
              <a:ext uri="{FF2B5EF4-FFF2-40B4-BE49-F238E27FC236}">
                <a16:creationId xmlns:a16="http://schemas.microsoft.com/office/drawing/2014/main" id="{F86E1AFF-2F85-4CCA-9ED4-40CAA67603DA}"/>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69" name="Slide Number Placeholder 1">
            <a:extLst>
              <a:ext uri="{FF2B5EF4-FFF2-40B4-BE49-F238E27FC236}">
                <a16:creationId xmlns:a16="http://schemas.microsoft.com/office/drawing/2014/main" id="{C402E651-B739-4C9E-99AF-B85D07673510}"/>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23</a:t>
            </a:fld>
            <a:endParaRPr lang="en-AU" sz="1000" b="1">
              <a:solidFill>
                <a:prstClr val="black"/>
              </a:solidFill>
              <a:latin typeface="Calibri" panose="020F0502020204030204"/>
            </a:endParaRPr>
          </a:p>
        </p:txBody>
      </p:sp>
      <p:sp>
        <p:nvSpPr>
          <p:cNvPr id="14" name="Rounded Rectangle 14">
            <a:extLst>
              <a:ext uri="{FF2B5EF4-FFF2-40B4-BE49-F238E27FC236}">
                <a16:creationId xmlns:a16="http://schemas.microsoft.com/office/drawing/2014/main" id="{A539B1BC-792E-4CC5-9873-C2A7D61A9E2C}"/>
              </a:ext>
            </a:extLst>
          </p:cNvPr>
          <p:cNvSpPr/>
          <p:nvPr/>
        </p:nvSpPr>
        <p:spPr>
          <a:xfrm>
            <a:off x="412494" y="663107"/>
            <a:ext cx="9194553" cy="334938"/>
          </a:xfrm>
          <a:prstGeom prst="roundRect">
            <a:avLst/>
          </a:prstGeom>
          <a:solidFill>
            <a:schemeClr val="tx2">
              <a:lumMod val="75000"/>
            </a:schemeClr>
          </a:solidFill>
        </p:spPr>
        <p:txBody>
          <a:bodyPr wrap="square">
            <a:noAutofit/>
          </a:bodyPr>
          <a:lstStyle/>
          <a:p>
            <a:pPr algn="ctr"/>
            <a:r>
              <a:rPr lang="tr-TR" sz="1400" b="1" dirty="0">
                <a:solidFill>
                  <a:schemeClr val="bg1"/>
                </a:solidFill>
              </a:rPr>
              <a:t>Çok Taraflı Kalkınma Finansman Kuruluşları</a:t>
            </a:r>
          </a:p>
        </p:txBody>
      </p:sp>
      <p:sp>
        <p:nvSpPr>
          <p:cNvPr id="23" name="Subtitle 2">
            <a:extLst>
              <a:ext uri="{FF2B5EF4-FFF2-40B4-BE49-F238E27FC236}">
                <a16:creationId xmlns:a16="http://schemas.microsoft.com/office/drawing/2014/main" id="{A81760DB-8B8B-4770-A515-B5264C4BF035}"/>
              </a:ext>
            </a:extLst>
          </p:cNvPr>
          <p:cNvSpPr txBox="1">
            <a:spLocks/>
          </p:cNvSpPr>
          <p:nvPr/>
        </p:nvSpPr>
        <p:spPr>
          <a:xfrm>
            <a:off x="368170" y="1048065"/>
            <a:ext cx="9194553" cy="8579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tr-TR" sz="1200" b="1" dirty="0">
                <a:solidFill>
                  <a:schemeClr val="tx1">
                    <a:lumMod val="85000"/>
                    <a:lumOff val="15000"/>
                  </a:schemeClr>
                </a:solidFill>
              </a:rPr>
              <a:t>Kalkınma Finansmanı Kuruluşları temelde devletlerin bir araya gelerek kalkınma yardımı ve iş birliği politikalarını en doğru şekilde yansıtabilmek için kurdukları kuruluşlardır. Avrupa Yatırım Bankası (AYB), Dünya Bankası (WB), Uluslararası İmar ve Kalkınma Bankası (IBRD), Uluslararası Kalkınma Kurumu (IDA), Avrupa İmar ve Kalkınma Bankası (EBRD), İslam Kalkınma Bankası (</a:t>
            </a:r>
            <a:r>
              <a:rPr lang="tr-TR" sz="1200" b="1" dirty="0" err="1">
                <a:solidFill>
                  <a:schemeClr val="tx1">
                    <a:lumMod val="85000"/>
                    <a:lumOff val="15000"/>
                  </a:schemeClr>
                </a:solidFill>
              </a:rPr>
              <a:t>IsDB</a:t>
            </a:r>
            <a:r>
              <a:rPr lang="tr-TR" sz="1200" b="1" dirty="0">
                <a:solidFill>
                  <a:schemeClr val="tx1">
                    <a:lumMod val="85000"/>
                    <a:lumOff val="15000"/>
                  </a:schemeClr>
                </a:solidFill>
              </a:rPr>
              <a:t>), Afrika Kalkınma Bankası (</a:t>
            </a:r>
            <a:r>
              <a:rPr lang="tr-TR" sz="1200" b="1" dirty="0" err="1">
                <a:solidFill>
                  <a:schemeClr val="tx1">
                    <a:lumMod val="85000"/>
                    <a:lumOff val="15000"/>
                  </a:schemeClr>
                </a:solidFill>
              </a:rPr>
              <a:t>AfDB</a:t>
            </a:r>
            <a:r>
              <a:rPr lang="tr-TR" sz="1200" b="1" dirty="0">
                <a:solidFill>
                  <a:schemeClr val="tx1">
                    <a:lumMod val="85000"/>
                    <a:lumOff val="15000"/>
                  </a:schemeClr>
                </a:solidFill>
              </a:rPr>
              <a:t>), Asya Kalkınma Bankası (ADB) ve Asya Altyapı Yatırım Bankası (AIIB) örnekleridir.</a:t>
            </a:r>
          </a:p>
          <a:p>
            <a:endParaRPr lang="tr-TR" sz="1000" b="1" dirty="0">
              <a:solidFill>
                <a:schemeClr val="tx1">
                  <a:lumMod val="85000"/>
                  <a:lumOff val="15000"/>
                </a:schemeClr>
              </a:solidFill>
            </a:endParaRPr>
          </a:p>
        </p:txBody>
      </p:sp>
      <p:sp>
        <p:nvSpPr>
          <p:cNvPr id="24" name="TextBox 23">
            <a:extLst>
              <a:ext uri="{FF2B5EF4-FFF2-40B4-BE49-F238E27FC236}">
                <a16:creationId xmlns:a16="http://schemas.microsoft.com/office/drawing/2014/main" id="{FAA9F1B9-8F2D-4414-B172-CB39D407B227}"/>
              </a:ext>
            </a:extLst>
          </p:cNvPr>
          <p:cNvSpPr txBox="1"/>
          <p:nvPr/>
        </p:nvSpPr>
        <p:spPr>
          <a:xfrm>
            <a:off x="335198" y="1856551"/>
            <a:ext cx="9194553" cy="1138291"/>
          </a:xfrm>
          <a:prstGeom prst="rect">
            <a:avLst/>
          </a:prstGeom>
        </p:spPr>
        <p:txBody>
          <a:bodyPr vert="horz" lIns="91440" tIns="45720" rIns="91440" bIns="45720" rtlCol="0">
            <a:noAutofit/>
          </a:bodyPr>
          <a:lstStyle>
            <a:defPPr>
              <a:defRPr lang="tr-TR"/>
            </a:defPPr>
            <a:lvl1pPr indent="0" algn="just">
              <a:lnSpc>
                <a:spcPct val="90000"/>
              </a:lnSpc>
              <a:spcBef>
                <a:spcPts val="1000"/>
              </a:spcBef>
              <a:buFont typeface="Arial" panose="020B0604020202020204" pitchFamily="34" charset="0"/>
              <a:buNone/>
              <a:defRPr sz="1400" b="1">
                <a:solidFill>
                  <a:schemeClr val="tx1">
                    <a:lumMod val="85000"/>
                    <a:lumOff val="15000"/>
                  </a:schemeClr>
                </a:solidFill>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indent="-285750">
              <a:buFont typeface="Arial" panose="020B0604020202020204" pitchFamily="34" charset="0"/>
              <a:buChar char="•"/>
            </a:pPr>
            <a:r>
              <a:rPr lang="tr-TR" sz="1200" b="0" dirty="0" err="1"/>
              <a:t>KFK’lar</a:t>
            </a:r>
            <a:r>
              <a:rPr lang="tr-TR" sz="1200" b="0" dirty="0"/>
              <a:t> iklim değişikliği ile uyum ve </a:t>
            </a:r>
            <a:r>
              <a:rPr lang="tr-TR" sz="1200" b="0" dirty="0" err="1"/>
              <a:t>azaltım</a:t>
            </a:r>
            <a:r>
              <a:rPr lang="tr-TR" sz="1200" b="0" dirty="0"/>
              <a:t>, enerji ve kaynak verimliliği, yenilebilir enerji, döngüsel ekonomi ve sorumlu üretim/tüketim gibi sürdürülebilirlik temalı yatırımların desteklenmesi için iklim tahvilleri/yeşil tahviller, yeşil </a:t>
            </a:r>
            <a:r>
              <a:rPr lang="tr-TR" sz="1200" b="0" dirty="0" err="1"/>
              <a:t>sukuk</a:t>
            </a:r>
            <a:r>
              <a:rPr lang="tr-TR" sz="1200" b="0" dirty="0"/>
              <a:t>, </a:t>
            </a:r>
            <a:r>
              <a:rPr lang="tr-TR" sz="1200" b="0" dirty="0" err="1"/>
              <a:t>kofinansman</a:t>
            </a:r>
            <a:r>
              <a:rPr lang="tr-TR" sz="1200" b="0" dirty="0"/>
              <a:t>, imtiyazlı/imtiyazsız krediler, borç takasları, hibeler, teminatlar, sigorta/risk yönetimi, varlığa dayalı ürün ve kredi alımları gibi iklim finansmanı araçlarını kullanmaktadır.</a:t>
            </a:r>
          </a:p>
          <a:p>
            <a:pPr marL="285750" indent="-285750">
              <a:buFont typeface="Arial" panose="020B0604020202020204" pitchFamily="34" charset="0"/>
              <a:buChar char="•"/>
            </a:pPr>
            <a:r>
              <a:rPr lang="tr-TR" sz="1200" b="0" dirty="0" err="1"/>
              <a:t>KFK’lar</a:t>
            </a:r>
            <a:r>
              <a:rPr lang="tr-TR" sz="1200" b="0" dirty="0"/>
              <a:t> tarafından 2021 yılında sağlanan iklim finansmanı tutarı toplamda 81,8 milyar Amerikan dolarıdır. Diğer taraftan, 2021 yılı içinde </a:t>
            </a:r>
            <a:r>
              <a:rPr lang="tr-TR" sz="1200" b="0" dirty="0" err="1"/>
              <a:t>KFK’lar</a:t>
            </a:r>
            <a:r>
              <a:rPr lang="tr-TR" sz="1200" b="0" dirty="0"/>
              <a:t> tarafından </a:t>
            </a:r>
            <a:r>
              <a:rPr lang="tr-TR" sz="1200" b="0" dirty="0" err="1"/>
              <a:t>kofinansman</a:t>
            </a:r>
            <a:r>
              <a:rPr lang="tr-TR" sz="1200" b="0" dirty="0"/>
              <a:t> sağlanan projelerin büyüklüğü 100,3 milyar Amerikan dolarına ulaşmıştır. Böylece, söz konusu kuruluşların 2021 yılında iklim finansmanı ve </a:t>
            </a:r>
            <a:r>
              <a:rPr lang="tr-TR" sz="1200" b="0" dirty="0" err="1"/>
              <a:t>kofinansman</a:t>
            </a:r>
            <a:r>
              <a:rPr lang="tr-TR" sz="1200" b="0" dirty="0"/>
              <a:t> için ayırdıkları toplam tutar 182,1 milyar Amerikan doları olarak gerçekleşmiştir.</a:t>
            </a:r>
          </a:p>
        </p:txBody>
      </p:sp>
      <p:sp>
        <p:nvSpPr>
          <p:cNvPr id="25" name="TextBox 24">
            <a:extLst>
              <a:ext uri="{FF2B5EF4-FFF2-40B4-BE49-F238E27FC236}">
                <a16:creationId xmlns:a16="http://schemas.microsoft.com/office/drawing/2014/main" id="{84FC0DF0-CDAB-4C69-BACC-6268AA236468}"/>
              </a:ext>
            </a:extLst>
          </p:cNvPr>
          <p:cNvSpPr txBox="1"/>
          <p:nvPr/>
        </p:nvSpPr>
        <p:spPr>
          <a:xfrm>
            <a:off x="473139" y="3250475"/>
            <a:ext cx="4143475" cy="261610"/>
          </a:xfrm>
          <a:prstGeom prst="rect">
            <a:avLst/>
          </a:prstGeom>
          <a:noFill/>
        </p:spPr>
        <p:txBody>
          <a:bodyPr wrap="square">
            <a:spAutoFit/>
          </a:bodyPr>
          <a:lstStyle/>
          <a:p>
            <a:r>
              <a:rPr lang="tr-TR" sz="1100" b="1" dirty="0"/>
              <a:t>Kalkınma Kuruluşlarının İklim Finansmanı Taahhütleri (Milyar dolar)</a:t>
            </a:r>
          </a:p>
        </p:txBody>
      </p:sp>
      <p:sp>
        <p:nvSpPr>
          <p:cNvPr id="26" name="TextBox 25">
            <a:extLst>
              <a:ext uri="{FF2B5EF4-FFF2-40B4-BE49-F238E27FC236}">
                <a16:creationId xmlns:a16="http://schemas.microsoft.com/office/drawing/2014/main" id="{2852C673-3CCE-4903-95BD-C3C97F190E0C}"/>
              </a:ext>
            </a:extLst>
          </p:cNvPr>
          <p:cNvSpPr txBox="1"/>
          <p:nvPr/>
        </p:nvSpPr>
        <p:spPr>
          <a:xfrm>
            <a:off x="5027491" y="3250475"/>
            <a:ext cx="4579556" cy="261610"/>
          </a:xfrm>
          <a:prstGeom prst="rect">
            <a:avLst/>
          </a:prstGeom>
          <a:noFill/>
        </p:spPr>
        <p:txBody>
          <a:bodyPr wrap="square">
            <a:spAutoFit/>
          </a:bodyPr>
          <a:lstStyle/>
          <a:p>
            <a:r>
              <a:rPr lang="tr-TR" sz="1100" b="1" dirty="0"/>
              <a:t>Kalkınma Kuruluşlarının  İklim Finansman Tutarlarının </a:t>
            </a:r>
            <a:r>
              <a:rPr lang="tr-TR" sz="1100" b="1" dirty="0" err="1"/>
              <a:t>Kırılımı</a:t>
            </a:r>
            <a:r>
              <a:rPr lang="tr-TR" sz="1100" b="1" dirty="0"/>
              <a:t> (Milyar dolar)</a:t>
            </a:r>
          </a:p>
        </p:txBody>
      </p:sp>
      <p:pic>
        <p:nvPicPr>
          <p:cNvPr id="27" name="Picture 4">
            <a:extLst>
              <a:ext uri="{FF2B5EF4-FFF2-40B4-BE49-F238E27FC236}">
                <a16:creationId xmlns:a16="http://schemas.microsoft.com/office/drawing/2014/main" id="{2578DD86-D163-42A7-90EA-F08BCB0C13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75"/>
          <a:stretch/>
        </p:blipFill>
        <p:spPr bwMode="auto">
          <a:xfrm>
            <a:off x="335198" y="3607525"/>
            <a:ext cx="4518107" cy="2202409"/>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pic>
        <p:nvPicPr>
          <p:cNvPr id="28" name="Picture 6">
            <a:extLst>
              <a:ext uri="{FF2B5EF4-FFF2-40B4-BE49-F238E27FC236}">
                <a16:creationId xmlns:a16="http://schemas.microsoft.com/office/drawing/2014/main" id="{F630F003-8957-4ACC-A801-982EF3E903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7268" y="3607525"/>
            <a:ext cx="4453533" cy="2202410"/>
          </a:xfrm>
          <a:prstGeom prst="rect">
            <a:avLst/>
          </a:prstGeom>
          <a:noFill/>
          <a:ln w="12700">
            <a:solidFill>
              <a:schemeClr val="tx1"/>
            </a:solidFill>
          </a:ln>
          <a:extLst>
            <a:ext uri="{909E8E84-426E-40DD-AFC4-6F175D3DCCD1}">
              <a14:hiddenFill xmlns:a14="http://schemas.microsoft.com/office/drawing/2010/main">
                <a:solidFill>
                  <a:srgbClr val="FFFFFF"/>
                </a:solidFill>
              </a14:hiddenFill>
            </a:ext>
          </a:extLst>
        </p:spPr>
      </p:pic>
      <p:sp>
        <p:nvSpPr>
          <p:cNvPr id="30" name="Text Box 47">
            <a:extLst>
              <a:ext uri="{FF2B5EF4-FFF2-40B4-BE49-F238E27FC236}">
                <a16:creationId xmlns:a16="http://schemas.microsoft.com/office/drawing/2014/main" id="{B7DF914F-4F71-4DF5-BB29-4B3193C869A9}"/>
              </a:ext>
            </a:extLst>
          </p:cNvPr>
          <p:cNvSpPr txBox="1"/>
          <p:nvPr/>
        </p:nvSpPr>
        <p:spPr>
          <a:xfrm>
            <a:off x="640104" y="5953117"/>
            <a:ext cx="8105928" cy="207350"/>
          </a:xfrm>
          <a:prstGeom prst="rect">
            <a:avLst/>
          </a:prstGeom>
          <a:noFill/>
          <a:ln w="6350">
            <a:noFill/>
          </a:ln>
        </p:spPr>
        <p:txBody>
          <a:bodyPr rot="0" spcFirstLastPara="0" vert="horz" wrap="square" lIns="91440" tIns="0" rIns="36000" bIns="0" numCol="1" spcCol="0" rtlCol="0" fromWordArt="0" anchor="t" anchorCtr="0" forceAA="0" compatLnSpc="1">
            <a:prstTxWarp prst="textNoShape">
              <a:avLst/>
            </a:prstTxWarp>
            <a:noAutofit/>
          </a:bodyPr>
          <a:lstStyle/>
          <a:p>
            <a:pPr algn="ctr">
              <a:lnSpc>
                <a:spcPct val="115000"/>
              </a:lnSpc>
            </a:pPr>
            <a:r>
              <a:rPr lang="tr-TR" sz="900" b="1" dirty="0">
                <a:ea typeface="Calibri" panose="020F0502020204030204" pitchFamily="34" charset="0"/>
                <a:cs typeface="Calibri" panose="020F0502020204030204" pitchFamily="34" charset="0"/>
              </a:rPr>
              <a:t>Kaynak</a:t>
            </a:r>
            <a:r>
              <a:rPr lang="tr-TR" sz="900" dirty="0">
                <a:ea typeface="Calibri" panose="020F0502020204030204" pitchFamily="34" charset="0"/>
                <a:cs typeface="Calibri" panose="020F0502020204030204" pitchFamily="34" charset="0"/>
              </a:rPr>
              <a:t>: </a:t>
            </a:r>
            <a:r>
              <a:rPr lang="tr-TR" sz="900" dirty="0" err="1">
                <a:ea typeface="Calibri" panose="020F0502020204030204" pitchFamily="34" charset="0"/>
                <a:cs typeface="Calibri" panose="020F0502020204030204" pitchFamily="34" charset="0"/>
              </a:rPr>
              <a:t>Joint</a:t>
            </a:r>
            <a:r>
              <a:rPr lang="tr-TR" sz="900" dirty="0">
                <a:ea typeface="Calibri" panose="020F0502020204030204" pitchFamily="34" charset="0"/>
                <a:cs typeface="Calibri" panose="020F0502020204030204" pitchFamily="34" charset="0"/>
              </a:rPr>
              <a:t> Report on </a:t>
            </a:r>
            <a:r>
              <a:rPr lang="tr-TR" sz="900" dirty="0" err="1">
                <a:ea typeface="Calibri" panose="020F0502020204030204" pitchFamily="34" charset="0"/>
                <a:cs typeface="Calibri" panose="020F0502020204030204" pitchFamily="34" charset="0"/>
              </a:rPr>
              <a:t>Multilateral</a:t>
            </a:r>
            <a:r>
              <a:rPr lang="tr-TR" sz="900" dirty="0">
                <a:ea typeface="Calibri" panose="020F0502020204030204" pitchFamily="34" charset="0"/>
                <a:cs typeface="Calibri" panose="020F0502020204030204" pitchFamily="34" charset="0"/>
              </a:rPr>
              <a:t> Development </a:t>
            </a:r>
            <a:r>
              <a:rPr lang="tr-TR" sz="900" dirty="0" err="1">
                <a:ea typeface="Calibri" panose="020F0502020204030204" pitchFamily="34" charset="0"/>
                <a:cs typeface="Calibri" panose="020F0502020204030204" pitchFamily="34" charset="0"/>
              </a:rPr>
              <a:t>Banks</a:t>
            </a:r>
            <a:r>
              <a:rPr lang="tr-TR" sz="900" dirty="0">
                <a:ea typeface="Calibri" panose="020F0502020204030204" pitchFamily="34" charset="0"/>
                <a:cs typeface="Calibri" panose="020F0502020204030204" pitchFamily="34" charset="0"/>
              </a:rPr>
              <a:t>’ </a:t>
            </a:r>
            <a:r>
              <a:rPr lang="tr-TR" sz="900" dirty="0" err="1">
                <a:ea typeface="Calibri" panose="020F0502020204030204" pitchFamily="34" charset="0"/>
                <a:cs typeface="Calibri" panose="020F0502020204030204" pitchFamily="34" charset="0"/>
              </a:rPr>
              <a:t>Climate</a:t>
            </a:r>
            <a:r>
              <a:rPr lang="tr-TR" sz="900" dirty="0">
                <a:ea typeface="Calibri" panose="020F0502020204030204" pitchFamily="34" charset="0"/>
                <a:cs typeface="Calibri" panose="020F0502020204030204" pitchFamily="34" charset="0"/>
              </a:rPr>
              <a:t> Finance, </a:t>
            </a:r>
            <a:r>
              <a:rPr lang="tr-TR" sz="900" b="0" i="0" u="none" strike="noStrike" dirty="0">
                <a:solidFill>
                  <a:srgbClr val="337AB7"/>
                </a:solidFill>
                <a:effectLst/>
                <a:latin typeface="Arial" panose="020B0604020202020204" pitchFamily="34" charset="0"/>
                <a:hlinkClick r:id="rId4"/>
              </a:rPr>
              <a:t>https://www.eib.org/attachments/press/2022-0095-mdb-key-figures.pdf</a:t>
            </a:r>
            <a:endParaRPr lang="tr-TR" sz="9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67354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sz="2000" b="1" dirty="0">
                <a:latin typeface="+mn-lt"/>
                <a:ea typeface="Lato" panose="020F0502020204030203" pitchFamily="34" charset="0"/>
                <a:cs typeface="Arial" panose="020B0604020202020204" pitchFamily="34" charset="0"/>
              </a:rPr>
              <a:t>İklim Finansmanı (3/3)</a:t>
            </a:r>
            <a:endParaRPr lang="en-US" sz="2000" b="1" dirty="0">
              <a:solidFill>
                <a:prstClr val="black"/>
              </a:solidFill>
              <a:ea typeface="Lato" panose="020F0502020204030203" pitchFamily="34" charset="0"/>
              <a:cs typeface="Arial" panose="020B0604020202020204" pitchFamily="34" charset="0"/>
            </a:endParaRPr>
          </a:p>
        </p:txBody>
      </p:sp>
      <p:sp>
        <p:nvSpPr>
          <p:cNvPr id="49" name="Rectangle 48">
            <a:extLst>
              <a:ext uri="{FF2B5EF4-FFF2-40B4-BE49-F238E27FC236}">
                <a16:creationId xmlns:a16="http://schemas.microsoft.com/office/drawing/2014/main" id="{F86E1AFF-2F85-4CCA-9ED4-40CAA67603DA}"/>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69" name="Slide Number Placeholder 1">
            <a:extLst>
              <a:ext uri="{FF2B5EF4-FFF2-40B4-BE49-F238E27FC236}">
                <a16:creationId xmlns:a16="http://schemas.microsoft.com/office/drawing/2014/main" id="{C402E651-B739-4C9E-99AF-B85D07673510}"/>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24</a:t>
            </a:fld>
            <a:endParaRPr lang="en-AU" sz="1000" b="1">
              <a:solidFill>
                <a:prstClr val="black"/>
              </a:solidFill>
              <a:latin typeface="Calibri" panose="020F0502020204030204"/>
            </a:endParaRPr>
          </a:p>
        </p:txBody>
      </p:sp>
      <p:sp>
        <p:nvSpPr>
          <p:cNvPr id="13" name="Rounded Rectangle 14">
            <a:extLst>
              <a:ext uri="{FF2B5EF4-FFF2-40B4-BE49-F238E27FC236}">
                <a16:creationId xmlns:a16="http://schemas.microsoft.com/office/drawing/2014/main" id="{D7BE24B4-63FD-4041-BE80-219471020E5E}"/>
              </a:ext>
            </a:extLst>
          </p:cNvPr>
          <p:cNvSpPr/>
          <p:nvPr/>
        </p:nvSpPr>
        <p:spPr>
          <a:xfrm>
            <a:off x="408099" y="844031"/>
            <a:ext cx="9203883" cy="334938"/>
          </a:xfrm>
          <a:prstGeom prst="roundRect">
            <a:avLst/>
          </a:prstGeom>
          <a:solidFill>
            <a:schemeClr val="tx2">
              <a:lumMod val="75000"/>
            </a:schemeClr>
          </a:solidFill>
        </p:spPr>
        <p:txBody>
          <a:bodyPr wrap="square">
            <a:noAutofit/>
          </a:bodyPr>
          <a:lstStyle/>
          <a:p>
            <a:pPr algn="ctr"/>
            <a:r>
              <a:rPr lang="tr-TR" sz="1400" b="1" dirty="0">
                <a:solidFill>
                  <a:schemeClr val="bg1"/>
                </a:solidFill>
              </a:rPr>
              <a:t>Önümüzdeki Dönemde Çok Taraflı Kalkınma Bankalarının İklim Finansmanına Yönelik Hedefleri</a:t>
            </a:r>
          </a:p>
        </p:txBody>
      </p:sp>
      <p:grpSp>
        <p:nvGrpSpPr>
          <p:cNvPr id="15" name="Group 14">
            <a:extLst>
              <a:ext uri="{FF2B5EF4-FFF2-40B4-BE49-F238E27FC236}">
                <a16:creationId xmlns:a16="http://schemas.microsoft.com/office/drawing/2014/main" id="{AAFFA7F0-FE9E-4894-80DA-1F2F7FAC4C39}"/>
              </a:ext>
            </a:extLst>
          </p:cNvPr>
          <p:cNvGrpSpPr/>
          <p:nvPr/>
        </p:nvGrpSpPr>
        <p:grpSpPr>
          <a:xfrm>
            <a:off x="415978" y="1421556"/>
            <a:ext cx="8975895" cy="4238247"/>
            <a:chOff x="236781" y="3946472"/>
            <a:chExt cx="9335612" cy="2802948"/>
          </a:xfrm>
        </p:grpSpPr>
        <p:pic>
          <p:nvPicPr>
            <p:cNvPr id="16" name="Picture 15">
              <a:extLst>
                <a:ext uri="{FF2B5EF4-FFF2-40B4-BE49-F238E27FC236}">
                  <a16:creationId xmlns:a16="http://schemas.microsoft.com/office/drawing/2014/main" id="{445959C2-45BE-4902-BDCB-D6E6BFE5557D}"/>
                </a:ext>
              </a:extLst>
            </p:cNvPr>
            <p:cNvPicPr>
              <a:picLocks noChangeAspect="1"/>
            </p:cNvPicPr>
            <p:nvPr/>
          </p:nvPicPr>
          <p:blipFill>
            <a:blip r:embed="rId2"/>
            <a:stretch>
              <a:fillRect/>
            </a:stretch>
          </p:blipFill>
          <p:spPr>
            <a:xfrm>
              <a:off x="2423097" y="6161507"/>
              <a:ext cx="1118117" cy="587913"/>
            </a:xfrm>
            <a:prstGeom prst="rect">
              <a:avLst/>
            </a:prstGeom>
          </p:spPr>
        </p:pic>
        <p:pic>
          <p:nvPicPr>
            <p:cNvPr id="17" name="Picture 16">
              <a:extLst>
                <a:ext uri="{FF2B5EF4-FFF2-40B4-BE49-F238E27FC236}">
                  <a16:creationId xmlns:a16="http://schemas.microsoft.com/office/drawing/2014/main" id="{7D613211-1749-4FA5-8DC2-E6976608AD01}"/>
                </a:ext>
              </a:extLst>
            </p:cNvPr>
            <p:cNvPicPr>
              <a:picLocks noChangeAspect="1"/>
            </p:cNvPicPr>
            <p:nvPr/>
          </p:nvPicPr>
          <p:blipFill>
            <a:blip r:embed="rId3"/>
            <a:stretch>
              <a:fillRect/>
            </a:stretch>
          </p:blipFill>
          <p:spPr>
            <a:xfrm>
              <a:off x="269456" y="3948896"/>
              <a:ext cx="680025" cy="506615"/>
            </a:xfrm>
            <a:prstGeom prst="rect">
              <a:avLst/>
            </a:prstGeom>
          </p:spPr>
        </p:pic>
        <p:sp>
          <p:nvSpPr>
            <p:cNvPr id="18" name="Rectangle 17">
              <a:extLst>
                <a:ext uri="{FF2B5EF4-FFF2-40B4-BE49-F238E27FC236}">
                  <a16:creationId xmlns:a16="http://schemas.microsoft.com/office/drawing/2014/main" id="{551D8C5C-F1E2-4CAA-BDBC-68472F4A0F82}"/>
                </a:ext>
              </a:extLst>
            </p:cNvPr>
            <p:cNvSpPr/>
            <p:nvPr/>
          </p:nvSpPr>
          <p:spPr>
            <a:xfrm>
              <a:off x="1026708" y="3968092"/>
              <a:ext cx="3934581" cy="630995"/>
            </a:xfrm>
            <a:prstGeom prst="rect">
              <a:avLst/>
            </a:prstGeom>
          </p:spPr>
          <p:txBody>
            <a:bodyPr wrap="square">
              <a:spAutoFit/>
            </a:bodyPr>
            <a:lstStyle/>
            <a:p>
              <a:pPr algn="just"/>
              <a:r>
                <a:rPr lang="tr-TR" sz="1400" b="1" dirty="0" err="1">
                  <a:cs typeface="Calibri" panose="020F0502020204030204" pitchFamily="34" charset="0"/>
                </a:rPr>
                <a:t>AfDB</a:t>
              </a:r>
              <a:r>
                <a:rPr lang="tr-TR" sz="1400" b="1" dirty="0">
                  <a:cs typeface="Calibri" panose="020F0502020204030204" pitchFamily="34" charset="0"/>
                </a:rPr>
                <a:t>: </a:t>
              </a:r>
              <a:r>
                <a:rPr lang="tr-TR" sz="1400" dirty="0">
                  <a:cs typeface="Calibri" panose="020F0502020204030204" pitchFamily="34" charset="0"/>
                </a:rPr>
                <a:t>2020-25 arası dönemde iklim finansmanını iki katına, 25 milyar dolar seviyesine çıkarmayı hedeflemektedir.</a:t>
              </a:r>
            </a:p>
            <a:p>
              <a:pPr algn="just"/>
              <a:endParaRPr lang="tr-TR" sz="1400" dirty="0">
                <a:cs typeface="Calibri" panose="020F0502020204030204" pitchFamily="34" charset="0"/>
              </a:endParaRPr>
            </a:p>
          </p:txBody>
        </p:sp>
        <p:pic>
          <p:nvPicPr>
            <p:cNvPr id="19" name="Picture 18">
              <a:extLst>
                <a:ext uri="{FF2B5EF4-FFF2-40B4-BE49-F238E27FC236}">
                  <a16:creationId xmlns:a16="http://schemas.microsoft.com/office/drawing/2014/main" id="{8C2AA880-143B-4CFD-8BFE-D63905AC349E}"/>
                </a:ext>
              </a:extLst>
            </p:cNvPr>
            <p:cNvPicPr>
              <a:picLocks noChangeAspect="1"/>
            </p:cNvPicPr>
            <p:nvPr/>
          </p:nvPicPr>
          <p:blipFill>
            <a:blip r:embed="rId4"/>
            <a:stretch>
              <a:fillRect/>
            </a:stretch>
          </p:blipFill>
          <p:spPr>
            <a:xfrm>
              <a:off x="236781" y="4760862"/>
              <a:ext cx="712700" cy="384299"/>
            </a:xfrm>
            <a:prstGeom prst="rect">
              <a:avLst/>
            </a:prstGeom>
          </p:spPr>
        </p:pic>
        <p:sp>
          <p:nvSpPr>
            <p:cNvPr id="21" name="Rectangle 20">
              <a:extLst>
                <a:ext uri="{FF2B5EF4-FFF2-40B4-BE49-F238E27FC236}">
                  <a16:creationId xmlns:a16="http://schemas.microsoft.com/office/drawing/2014/main" id="{444D8F31-91E9-48FB-930C-4E371264F3FD}"/>
                </a:ext>
              </a:extLst>
            </p:cNvPr>
            <p:cNvSpPr/>
            <p:nvPr/>
          </p:nvSpPr>
          <p:spPr>
            <a:xfrm>
              <a:off x="1026708" y="4629865"/>
              <a:ext cx="3910895" cy="773478"/>
            </a:xfrm>
            <a:prstGeom prst="rect">
              <a:avLst/>
            </a:prstGeom>
          </p:spPr>
          <p:txBody>
            <a:bodyPr wrap="square">
              <a:spAutoFit/>
            </a:bodyPr>
            <a:lstStyle/>
            <a:p>
              <a:pPr algn="just"/>
              <a:r>
                <a:rPr lang="tr-TR" sz="1400" b="1" dirty="0">
                  <a:cs typeface="Calibri" panose="020F0502020204030204" pitchFamily="34" charset="0"/>
                </a:rPr>
                <a:t>ADB: </a:t>
              </a:r>
              <a:r>
                <a:rPr lang="tr-TR" sz="1400" dirty="0">
                  <a:cs typeface="Calibri" panose="020F0502020204030204" pitchFamily="34" charset="0"/>
                </a:rPr>
                <a:t>2030 itibarıyla toplam taahhütlerinin en az %75’inin iklim değişikliğine uyumu ve olumsuz etkilerini azaltmayı destekleyeceğini belirtmektedir. 2019-2024 arası dönemde ise kendi kaynaklarından 35 milyar doları iklim finansmanına ayırmayı hedeflemektedir.</a:t>
              </a:r>
              <a:endParaRPr lang="tr-TR" sz="1400" dirty="0"/>
            </a:p>
          </p:txBody>
        </p:sp>
        <p:sp>
          <p:nvSpPr>
            <p:cNvPr id="22" name="Rectangle 21">
              <a:extLst>
                <a:ext uri="{FF2B5EF4-FFF2-40B4-BE49-F238E27FC236}">
                  <a16:creationId xmlns:a16="http://schemas.microsoft.com/office/drawing/2014/main" id="{23AAE2EC-3B44-48E2-B146-3FF7BC939FF7}"/>
                </a:ext>
              </a:extLst>
            </p:cNvPr>
            <p:cNvSpPr/>
            <p:nvPr/>
          </p:nvSpPr>
          <p:spPr>
            <a:xfrm>
              <a:off x="1026708" y="5585053"/>
              <a:ext cx="3959289" cy="346029"/>
            </a:xfrm>
            <a:prstGeom prst="rect">
              <a:avLst/>
            </a:prstGeom>
          </p:spPr>
          <p:txBody>
            <a:bodyPr wrap="square">
              <a:spAutoFit/>
            </a:bodyPr>
            <a:lstStyle/>
            <a:p>
              <a:pPr algn="just"/>
              <a:r>
                <a:rPr lang="tr-TR" sz="1400" b="1" dirty="0">
                  <a:cs typeface="Calibri" panose="020F0502020204030204" pitchFamily="34" charset="0"/>
                </a:rPr>
                <a:t>AIIB: </a:t>
              </a:r>
              <a:r>
                <a:rPr lang="tr-TR" sz="1400" dirty="0">
                  <a:cs typeface="Calibri" panose="020F0502020204030204" pitchFamily="34" charset="0"/>
                </a:rPr>
                <a:t>2025 itibarıyla sağladığı finansmanın en az %50’sini iklim finansmanına ayırmayı, bu oranı aşmayı amaçlamaktadır.</a:t>
              </a:r>
            </a:p>
          </p:txBody>
        </p:sp>
        <p:pic>
          <p:nvPicPr>
            <p:cNvPr id="29" name="Picture 28">
              <a:extLst>
                <a:ext uri="{FF2B5EF4-FFF2-40B4-BE49-F238E27FC236}">
                  <a16:creationId xmlns:a16="http://schemas.microsoft.com/office/drawing/2014/main" id="{7A22702D-CA64-41FB-B857-269639CB45E5}"/>
                </a:ext>
              </a:extLst>
            </p:cNvPr>
            <p:cNvPicPr>
              <a:picLocks noChangeAspect="1"/>
            </p:cNvPicPr>
            <p:nvPr/>
          </p:nvPicPr>
          <p:blipFill rotWithShape="1">
            <a:blip r:embed="rId5"/>
            <a:srcRect l="14814" r="13092" b="8781"/>
            <a:stretch/>
          </p:blipFill>
          <p:spPr>
            <a:xfrm>
              <a:off x="236781" y="5598019"/>
              <a:ext cx="712700" cy="395226"/>
            </a:xfrm>
            <a:prstGeom prst="rect">
              <a:avLst/>
            </a:prstGeom>
          </p:spPr>
        </p:pic>
        <p:pic>
          <p:nvPicPr>
            <p:cNvPr id="31" name="Picture 30">
              <a:extLst>
                <a:ext uri="{FF2B5EF4-FFF2-40B4-BE49-F238E27FC236}">
                  <a16:creationId xmlns:a16="http://schemas.microsoft.com/office/drawing/2014/main" id="{990DC947-8C5B-4BBC-9398-275E81B689B5}"/>
                </a:ext>
              </a:extLst>
            </p:cNvPr>
            <p:cNvPicPr>
              <a:picLocks noChangeAspect="1"/>
            </p:cNvPicPr>
            <p:nvPr/>
          </p:nvPicPr>
          <p:blipFill>
            <a:blip r:embed="rId6"/>
            <a:stretch>
              <a:fillRect/>
            </a:stretch>
          </p:blipFill>
          <p:spPr>
            <a:xfrm>
              <a:off x="5123508" y="3952737"/>
              <a:ext cx="852002" cy="471140"/>
            </a:xfrm>
            <a:prstGeom prst="rect">
              <a:avLst/>
            </a:prstGeom>
          </p:spPr>
        </p:pic>
        <p:sp>
          <p:nvSpPr>
            <p:cNvPr id="32" name="Rectangle 31">
              <a:extLst>
                <a:ext uri="{FF2B5EF4-FFF2-40B4-BE49-F238E27FC236}">
                  <a16:creationId xmlns:a16="http://schemas.microsoft.com/office/drawing/2014/main" id="{87E974BF-4625-4E0E-9552-F16306E99455}"/>
                </a:ext>
              </a:extLst>
            </p:cNvPr>
            <p:cNvSpPr/>
            <p:nvPr/>
          </p:nvSpPr>
          <p:spPr>
            <a:xfrm>
              <a:off x="5963105" y="3946472"/>
              <a:ext cx="3576614" cy="488513"/>
            </a:xfrm>
            <a:prstGeom prst="rect">
              <a:avLst/>
            </a:prstGeom>
          </p:spPr>
          <p:txBody>
            <a:bodyPr wrap="square">
              <a:spAutoFit/>
            </a:bodyPr>
            <a:lstStyle/>
            <a:p>
              <a:pPr algn="just"/>
              <a:r>
                <a:rPr lang="tr-TR" sz="1400" b="1" dirty="0">
                  <a:cs typeface="Calibri" panose="020F0502020204030204" pitchFamily="34" charset="0"/>
                </a:rPr>
                <a:t>EBRD: </a:t>
              </a:r>
              <a:r>
                <a:rPr lang="tr-TR" sz="1400" dirty="0">
                  <a:cs typeface="Calibri" panose="020F0502020204030204" pitchFamily="34" charset="0"/>
                </a:rPr>
                <a:t>2025 itibarıyla yıllık toplam yatırımlarının %50’den fazlasını yeşil finansmana ayırmayı hedeflemektedir.</a:t>
              </a:r>
            </a:p>
          </p:txBody>
        </p:sp>
        <p:pic>
          <p:nvPicPr>
            <p:cNvPr id="33" name="Picture 32">
              <a:extLst>
                <a:ext uri="{FF2B5EF4-FFF2-40B4-BE49-F238E27FC236}">
                  <a16:creationId xmlns:a16="http://schemas.microsoft.com/office/drawing/2014/main" id="{B90F98BB-ACCE-476A-AB69-A6EFEFBEC5E7}"/>
                </a:ext>
              </a:extLst>
            </p:cNvPr>
            <p:cNvPicPr>
              <a:picLocks noChangeAspect="1"/>
            </p:cNvPicPr>
            <p:nvPr/>
          </p:nvPicPr>
          <p:blipFill>
            <a:blip r:embed="rId7"/>
            <a:stretch>
              <a:fillRect/>
            </a:stretch>
          </p:blipFill>
          <p:spPr>
            <a:xfrm>
              <a:off x="5142509" y="4740124"/>
              <a:ext cx="813999" cy="348857"/>
            </a:xfrm>
            <a:prstGeom prst="rect">
              <a:avLst/>
            </a:prstGeom>
          </p:spPr>
        </p:pic>
        <p:sp>
          <p:nvSpPr>
            <p:cNvPr id="34" name="Rectangle 33">
              <a:extLst>
                <a:ext uri="{FF2B5EF4-FFF2-40B4-BE49-F238E27FC236}">
                  <a16:creationId xmlns:a16="http://schemas.microsoft.com/office/drawing/2014/main" id="{E824DEC6-6598-46CF-B4E7-4EA6584DBD40}"/>
                </a:ext>
              </a:extLst>
            </p:cNvPr>
            <p:cNvSpPr/>
            <p:nvPr/>
          </p:nvSpPr>
          <p:spPr>
            <a:xfrm>
              <a:off x="5995779" y="4655823"/>
              <a:ext cx="3576614" cy="488513"/>
            </a:xfrm>
            <a:prstGeom prst="rect">
              <a:avLst/>
            </a:prstGeom>
          </p:spPr>
          <p:txBody>
            <a:bodyPr wrap="square">
              <a:spAutoFit/>
            </a:bodyPr>
            <a:lstStyle/>
            <a:p>
              <a:pPr algn="just"/>
              <a:r>
                <a:rPr lang="tr-TR" sz="1400" b="1" dirty="0">
                  <a:cs typeface="Calibri" panose="020F0502020204030204" pitchFamily="34" charset="0"/>
                </a:rPr>
                <a:t>EIB: </a:t>
              </a:r>
              <a:r>
                <a:rPr lang="tr-TR" sz="1400" dirty="0">
                  <a:cs typeface="Calibri" panose="020F0502020204030204" pitchFamily="34" charset="0"/>
                </a:rPr>
                <a:t>İklim eylemi ve çevresel sürdürülebilirliğe yönelik finansmanın payını kademeli olarak artırarak 2025’te %50’ye çıkartacağını belirtmektedir.</a:t>
              </a:r>
            </a:p>
          </p:txBody>
        </p:sp>
        <p:sp>
          <p:nvSpPr>
            <p:cNvPr id="35" name="Rectangle 34">
              <a:extLst>
                <a:ext uri="{FF2B5EF4-FFF2-40B4-BE49-F238E27FC236}">
                  <a16:creationId xmlns:a16="http://schemas.microsoft.com/office/drawing/2014/main" id="{BB31B8E3-67BF-486E-BF2E-4B8DE22B9575}"/>
                </a:ext>
              </a:extLst>
            </p:cNvPr>
            <p:cNvSpPr/>
            <p:nvPr/>
          </p:nvSpPr>
          <p:spPr>
            <a:xfrm>
              <a:off x="3487802" y="6210177"/>
              <a:ext cx="3576614" cy="346029"/>
            </a:xfrm>
            <a:prstGeom prst="rect">
              <a:avLst/>
            </a:prstGeom>
          </p:spPr>
          <p:txBody>
            <a:bodyPr wrap="square">
              <a:spAutoFit/>
            </a:bodyPr>
            <a:lstStyle/>
            <a:p>
              <a:pPr algn="just"/>
              <a:r>
                <a:rPr lang="tr-TR" sz="1400" b="1" dirty="0" err="1">
                  <a:cs typeface="Calibri" panose="020F0502020204030204" pitchFamily="34" charset="0"/>
                </a:rPr>
                <a:t>IsDB</a:t>
              </a:r>
              <a:r>
                <a:rPr lang="tr-TR" sz="1400" b="1" dirty="0">
                  <a:cs typeface="Calibri" panose="020F0502020204030204" pitchFamily="34" charset="0"/>
                </a:rPr>
                <a:t>: </a:t>
              </a:r>
              <a:r>
                <a:rPr lang="tr-TR" sz="1400" dirty="0">
                  <a:cs typeface="Calibri" panose="020F0502020204030204" pitchFamily="34" charset="0"/>
                </a:rPr>
                <a:t>2025 itibarıyla toplam finansal taahhüdünün %35’ini iklim finansmanına ayırmayı taahhüt etmiştir.</a:t>
              </a:r>
              <a:endParaRPr lang="tr-TR" sz="1400" dirty="0"/>
            </a:p>
          </p:txBody>
        </p:sp>
        <p:pic>
          <p:nvPicPr>
            <p:cNvPr id="36" name="Picture 35">
              <a:extLst>
                <a:ext uri="{FF2B5EF4-FFF2-40B4-BE49-F238E27FC236}">
                  <a16:creationId xmlns:a16="http://schemas.microsoft.com/office/drawing/2014/main" id="{B576BAD6-58AF-4D14-8E28-89B56B1B16CD}"/>
                </a:ext>
              </a:extLst>
            </p:cNvPr>
            <p:cNvPicPr>
              <a:picLocks noChangeAspect="1"/>
            </p:cNvPicPr>
            <p:nvPr/>
          </p:nvPicPr>
          <p:blipFill>
            <a:blip r:embed="rId8"/>
            <a:stretch>
              <a:fillRect/>
            </a:stretch>
          </p:blipFill>
          <p:spPr>
            <a:xfrm>
              <a:off x="5118567" y="5430535"/>
              <a:ext cx="837941" cy="457560"/>
            </a:xfrm>
            <a:prstGeom prst="rect">
              <a:avLst/>
            </a:prstGeom>
          </p:spPr>
        </p:pic>
        <p:sp>
          <p:nvSpPr>
            <p:cNvPr id="37" name="Rectangle 36">
              <a:extLst>
                <a:ext uri="{FF2B5EF4-FFF2-40B4-BE49-F238E27FC236}">
                  <a16:creationId xmlns:a16="http://schemas.microsoft.com/office/drawing/2014/main" id="{0BFD1805-67F1-4577-964C-E17CA110FF58}"/>
                </a:ext>
              </a:extLst>
            </p:cNvPr>
            <p:cNvSpPr/>
            <p:nvPr/>
          </p:nvSpPr>
          <p:spPr>
            <a:xfrm>
              <a:off x="5985010" y="5481995"/>
              <a:ext cx="3569706" cy="488513"/>
            </a:xfrm>
            <a:prstGeom prst="rect">
              <a:avLst/>
            </a:prstGeom>
          </p:spPr>
          <p:txBody>
            <a:bodyPr wrap="square">
              <a:spAutoFit/>
            </a:bodyPr>
            <a:lstStyle/>
            <a:p>
              <a:pPr algn="just"/>
              <a:r>
                <a:rPr lang="tr-TR" sz="1400" b="1" dirty="0">
                  <a:cs typeface="Calibri" panose="020F0502020204030204" pitchFamily="34" charset="0"/>
                </a:rPr>
                <a:t>WB: </a:t>
              </a:r>
              <a:r>
                <a:rPr lang="tr-TR" sz="1400" dirty="0">
                  <a:cs typeface="Calibri" panose="020F0502020204030204" pitchFamily="34" charset="0"/>
                </a:rPr>
                <a:t>2021-25 arası dönemde toplam finansmanın ortalama %35’ini iklim finansmanına ayıracağını duyurmuştur.    </a:t>
              </a:r>
              <a:endParaRPr lang="tr-TR" sz="1400" dirty="0"/>
            </a:p>
          </p:txBody>
        </p:sp>
        <p:cxnSp>
          <p:nvCxnSpPr>
            <p:cNvPr id="38" name="Straight Connector 37">
              <a:extLst>
                <a:ext uri="{FF2B5EF4-FFF2-40B4-BE49-F238E27FC236}">
                  <a16:creationId xmlns:a16="http://schemas.microsoft.com/office/drawing/2014/main" id="{ED1D384C-8277-4594-8D43-6B04352D5A9C}"/>
                </a:ext>
              </a:extLst>
            </p:cNvPr>
            <p:cNvCxnSpPr/>
            <p:nvPr/>
          </p:nvCxnSpPr>
          <p:spPr>
            <a:xfrm>
              <a:off x="401081" y="4583741"/>
              <a:ext cx="914413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F710E7B-E013-40B3-AE43-56954352B192}"/>
                </a:ext>
              </a:extLst>
            </p:cNvPr>
            <p:cNvCxnSpPr/>
            <p:nvPr/>
          </p:nvCxnSpPr>
          <p:spPr>
            <a:xfrm>
              <a:off x="401081" y="5499886"/>
              <a:ext cx="914413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D389C599-CA41-4CF0-8EAE-3C135AE6F0A0}"/>
                </a:ext>
              </a:extLst>
            </p:cNvPr>
            <p:cNvCxnSpPr/>
            <p:nvPr/>
          </p:nvCxnSpPr>
          <p:spPr>
            <a:xfrm>
              <a:off x="356970" y="6161507"/>
              <a:ext cx="9144135"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sp>
        <p:nvSpPr>
          <p:cNvPr id="41" name="Text Box 47">
            <a:extLst>
              <a:ext uri="{FF2B5EF4-FFF2-40B4-BE49-F238E27FC236}">
                <a16:creationId xmlns:a16="http://schemas.microsoft.com/office/drawing/2014/main" id="{7B926D11-6B2E-43CF-A4A8-161F2DBA3416}"/>
              </a:ext>
            </a:extLst>
          </p:cNvPr>
          <p:cNvSpPr txBox="1"/>
          <p:nvPr/>
        </p:nvSpPr>
        <p:spPr>
          <a:xfrm>
            <a:off x="0" y="5732120"/>
            <a:ext cx="8105928" cy="207350"/>
          </a:xfrm>
          <a:prstGeom prst="rect">
            <a:avLst/>
          </a:prstGeom>
          <a:noFill/>
          <a:ln w="6350">
            <a:noFill/>
          </a:ln>
        </p:spPr>
        <p:txBody>
          <a:bodyPr rot="0" spcFirstLastPara="0" vert="horz" wrap="square" lIns="91440" tIns="0" rIns="36000" bIns="0" numCol="1" spcCol="0" rtlCol="0" fromWordArt="0" anchor="t" anchorCtr="0" forceAA="0" compatLnSpc="1">
            <a:prstTxWarp prst="textNoShape">
              <a:avLst/>
            </a:prstTxWarp>
            <a:noAutofit/>
          </a:bodyPr>
          <a:lstStyle/>
          <a:p>
            <a:pPr algn="ctr">
              <a:lnSpc>
                <a:spcPct val="115000"/>
              </a:lnSpc>
            </a:pPr>
            <a:r>
              <a:rPr lang="tr-TR" sz="900" b="1" dirty="0">
                <a:ea typeface="Calibri" panose="020F0502020204030204" pitchFamily="34" charset="0"/>
                <a:cs typeface="Calibri" panose="020F0502020204030204" pitchFamily="34" charset="0"/>
              </a:rPr>
              <a:t>Kaynak</a:t>
            </a:r>
            <a:r>
              <a:rPr lang="tr-TR" sz="900" dirty="0">
                <a:ea typeface="Calibri" panose="020F0502020204030204" pitchFamily="34" charset="0"/>
                <a:cs typeface="Calibri" panose="020F0502020204030204" pitchFamily="34" charset="0"/>
              </a:rPr>
              <a:t>: </a:t>
            </a:r>
            <a:r>
              <a:rPr lang="tr-TR" sz="900" dirty="0" err="1">
                <a:ea typeface="Calibri" panose="020F0502020204030204" pitchFamily="34" charset="0"/>
                <a:cs typeface="Calibri" panose="020F0502020204030204" pitchFamily="34" charset="0"/>
              </a:rPr>
              <a:t>Joint</a:t>
            </a:r>
            <a:r>
              <a:rPr lang="tr-TR" sz="900" dirty="0">
                <a:ea typeface="Calibri" panose="020F0502020204030204" pitchFamily="34" charset="0"/>
                <a:cs typeface="Calibri" panose="020F0502020204030204" pitchFamily="34" charset="0"/>
              </a:rPr>
              <a:t> Report on </a:t>
            </a:r>
            <a:r>
              <a:rPr lang="tr-TR" sz="900" dirty="0" err="1">
                <a:ea typeface="Calibri" panose="020F0502020204030204" pitchFamily="34" charset="0"/>
                <a:cs typeface="Calibri" panose="020F0502020204030204" pitchFamily="34" charset="0"/>
              </a:rPr>
              <a:t>Multilateral</a:t>
            </a:r>
            <a:r>
              <a:rPr lang="tr-TR" sz="900" dirty="0">
                <a:ea typeface="Calibri" panose="020F0502020204030204" pitchFamily="34" charset="0"/>
                <a:cs typeface="Calibri" panose="020F0502020204030204" pitchFamily="34" charset="0"/>
              </a:rPr>
              <a:t> Development </a:t>
            </a:r>
            <a:r>
              <a:rPr lang="tr-TR" sz="900" dirty="0" err="1">
                <a:ea typeface="Calibri" panose="020F0502020204030204" pitchFamily="34" charset="0"/>
                <a:cs typeface="Calibri" panose="020F0502020204030204" pitchFamily="34" charset="0"/>
              </a:rPr>
              <a:t>Banks</a:t>
            </a:r>
            <a:r>
              <a:rPr lang="tr-TR" sz="900" dirty="0">
                <a:ea typeface="Calibri" panose="020F0502020204030204" pitchFamily="34" charset="0"/>
                <a:cs typeface="Calibri" panose="020F0502020204030204" pitchFamily="34" charset="0"/>
              </a:rPr>
              <a:t>’ </a:t>
            </a:r>
            <a:r>
              <a:rPr lang="tr-TR" sz="900" dirty="0" err="1">
                <a:ea typeface="Calibri" panose="020F0502020204030204" pitchFamily="34" charset="0"/>
                <a:cs typeface="Calibri" panose="020F0502020204030204" pitchFamily="34" charset="0"/>
              </a:rPr>
              <a:t>Climate</a:t>
            </a:r>
            <a:r>
              <a:rPr lang="tr-TR" sz="900" dirty="0">
                <a:ea typeface="Calibri" panose="020F0502020204030204" pitchFamily="34" charset="0"/>
                <a:cs typeface="Calibri" panose="020F0502020204030204" pitchFamily="34" charset="0"/>
              </a:rPr>
              <a:t> Finance, </a:t>
            </a:r>
            <a:r>
              <a:rPr lang="tr-TR" sz="900" b="0" i="0" u="none" strike="noStrike" dirty="0">
                <a:solidFill>
                  <a:srgbClr val="337AB7"/>
                </a:solidFill>
                <a:effectLst/>
                <a:latin typeface="Arial" panose="020B0604020202020204" pitchFamily="34" charset="0"/>
                <a:hlinkClick r:id="rId9"/>
              </a:rPr>
              <a:t>https://www.eib.org/attachments/press/2022-0095-mdb-key-figures.pdf</a:t>
            </a:r>
            <a:endParaRPr lang="tr-TR" sz="9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95810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sz="2000" b="1" dirty="0">
                <a:solidFill>
                  <a:srgbClr val="222A35"/>
                </a:solidFill>
                <a:ea typeface="Lato" panose="020F0502020204030203" pitchFamily="34" charset="0"/>
                <a:cs typeface="Arial" panose="020B0604020202020204" pitchFamily="34" charset="0"/>
              </a:rPr>
              <a:t>Sürdürülebilir</a:t>
            </a:r>
            <a:r>
              <a:rPr lang="tr-TR" sz="2000" b="1" dirty="0">
                <a:solidFill>
                  <a:prstClr val="black"/>
                </a:solidFill>
                <a:ea typeface="Lato" panose="020F0502020204030203" pitchFamily="34" charset="0"/>
                <a:cs typeface="Arial" panose="020B0604020202020204" pitchFamily="34" charset="0"/>
              </a:rPr>
              <a:t> Finansman Kaynaklarımız ve Temaları</a:t>
            </a:r>
            <a:endParaRPr lang="en-US" sz="2000" b="1" dirty="0">
              <a:solidFill>
                <a:prstClr val="black"/>
              </a:solidFill>
              <a:ea typeface="Lato" panose="020F0502020204030203" pitchFamily="34" charset="0"/>
              <a:cs typeface="Arial" panose="020B0604020202020204" pitchFamily="34" charset="0"/>
            </a:endParaRPr>
          </a:p>
        </p:txBody>
      </p:sp>
      <p:sp>
        <p:nvSpPr>
          <p:cNvPr id="46" name="Rounded Rectangle 40">
            <a:extLst>
              <a:ext uri="{FF2B5EF4-FFF2-40B4-BE49-F238E27FC236}">
                <a16:creationId xmlns:a16="http://schemas.microsoft.com/office/drawing/2014/main" id="{92198170-960E-4980-A889-A6442D959FE8}"/>
              </a:ext>
            </a:extLst>
          </p:cNvPr>
          <p:cNvSpPr/>
          <p:nvPr/>
        </p:nvSpPr>
        <p:spPr>
          <a:xfrm>
            <a:off x="3254001" y="811031"/>
            <a:ext cx="4070529" cy="364748"/>
          </a:xfrm>
          <a:prstGeom prst="roundRect">
            <a:avLst>
              <a:gd name="adj" fmla="val 12523"/>
            </a:avLst>
          </a:prstGeom>
          <a:solidFill>
            <a:schemeClr val="accent6">
              <a:lumMod val="60000"/>
              <a:lumOff val="40000"/>
            </a:schemeClr>
          </a:solidFill>
        </p:spPr>
        <p:txBody>
          <a:bodyPr wrap="square" anchor="ctr">
            <a:spAutoFit/>
          </a:bodyPr>
          <a:lstStyle/>
          <a:p>
            <a:pPr algn="ctr"/>
            <a:r>
              <a:rPr lang="tr-TR" sz="1600" b="1" dirty="0"/>
              <a:t>Kaynak Temaları</a:t>
            </a:r>
          </a:p>
        </p:txBody>
      </p:sp>
      <p:sp>
        <p:nvSpPr>
          <p:cNvPr id="47" name="Rounded Rectangle 42">
            <a:extLst>
              <a:ext uri="{FF2B5EF4-FFF2-40B4-BE49-F238E27FC236}">
                <a16:creationId xmlns:a16="http://schemas.microsoft.com/office/drawing/2014/main" id="{CF048556-7966-4062-B7AF-9BBEF6AB53BD}"/>
              </a:ext>
            </a:extLst>
          </p:cNvPr>
          <p:cNvSpPr/>
          <p:nvPr/>
        </p:nvSpPr>
        <p:spPr>
          <a:xfrm>
            <a:off x="96448" y="805234"/>
            <a:ext cx="3085292" cy="364748"/>
          </a:xfrm>
          <a:prstGeom prst="roundRect">
            <a:avLst>
              <a:gd name="adj" fmla="val 12523"/>
            </a:avLst>
          </a:prstGeom>
          <a:solidFill>
            <a:schemeClr val="accent6">
              <a:lumMod val="60000"/>
              <a:lumOff val="40000"/>
            </a:schemeClr>
          </a:solidFill>
        </p:spPr>
        <p:txBody>
          <a:bodyPr wrap="square" anchor="ctr">
            <a:spAutoFit/>
          </a:bodyPr>
          <a:lstStyle/>
          <a:p>
            <a:pPr algn="ctr"/>
            <a:r>
              <a:rPr lang="tr-TR" sz="1600" b="1" dirty="0"/>
              <a:t>Fonlama Kaynaklarımız</a:t>
            </a:r>
          </a:p>
        </p:txBody>
      </p:sp>
      <p:pic>
        <p:nvPicPr>
          <p:cNvPr id="50" name="Resim 25" descr="Ekran Kırpma">
            <a:extLst>
              <a:ext uri="{FF2B5EF4-FFF2-40B4-BE49-F238E27FC236}">
                <a16:creationId xmlns:a16="http://schemas.microsoft.com/office/drawing/2014/main" id="{3C95B828-8CEA-49F8-B914-DC528CB011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7601" y="2204682"/>
            <a:ext cx="892087" cy="489342"/>
          </a:xfrm>
          <a:prstGeom prst="rect">
            <a:avLst/>
          </a:prstGeom>
        </p:spPr>
      </p:pic>
      <p:pic>
        <p:nvPicPr>
          <p:cNvPr id="51" name="Resim 29">
            <a:extLst>
              <a:ext uri="{FF2B5EF4-FFF2-40B4-BE49-F238E27FC236}">
                <a16:creationId xmlns:a16="http://schemas.microsoft.com/office/drawing/2014/main" id="{083EFB58-FADB-4A93-99BA-682B2B844942}"/>
              </a:ext>
            </a:extLst>
          </p:cNvPr>
          <p:cNvPicPr>
            <a:picLocks noChangeAspect="1"/>
          </p:cNvPicPr>
          <p:nvPr/>
        </p:nvPicPr>
        <p:blipFill>
          <a:blip r:embed="rId3"/>
          <a:stretch>
            <a:fillRect/>
          </a:stretch>
        </p:blipFill>
        <p:spPr>
          <a:xfrm>
            <a:off x="410329" y="3774830"/>
            <a:ext cx="735471" cy="685309"/>
          </a:xfrm>
          <a:prstGeom prst="rect">
            <a:avLst/>
          </a:prstGeom>
        </p:spPr>
      </p:pic>
      <p:pic>
        <p:nvPicPr>
          <p:cNvPr id="52" name="Resim 4">
            <a:extLst>
              <a:ext uri="{FF2B5EF4-FFF2-40B4-BE49-F238E27FC236}">
                <a16:creationId xmlns:a16="http://schemas.microsoft.com/office/drawing/2014/main" id="{764465A3-B98A-46E2-A66C-8CC90AE9446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73" b="94332" l="5547" r="93047">
                        <a14:foregroundMark x1="33047" y1="12753" x2="33047" y2="12753"/>
                        <a14:foregroundMark x1="38828" y1="7996" x2="38828" y2="7996"/>
                        <a14:foregroundMark x1="42891" y1="6275" x2="42891" y2="6275"/>
                        <a14:foregroundMark x1="46563" y1="17409" x2="46563" y2="17409"/>
                        <a14:foregroundMark x1="53516" y1="20344" x2="53516" y2="20344"/>
                        <a14:foregroundMark x1="62969" y1="17409" x2="62969" y2="17409"/>
                        <a14:foregroundMark x1="69297" y1="33401" x2="69297" y2="33401"/>
                        <a14:foregroundMark x1="56250" y1="32287" x2="56250" y2="32287"/>
                        <a14:foregroundMark x1="45078" y1="36134" x2="45078" y2="36134"/>
                        <a14:foregroundMark x1="30000" y1="30870" x2="30000" y2="30870"/>
                        <a14:foregroundMark x1="37813" y1="17510" x2="37813" y2="17510"/>
                        <a14:foregroundMark x1="30391" y1="49595" x2="30391" y2="49595"/>
                        <a14:foregroundMark x1="42734" y1="50506" x2="42734" y2="50506"/>
                        <a14:foregroundMark x1="58047" y1="51215" x2="58047" y2="51215"/>
                        <a14:foregroundMark x1="69219" y1="52834" x2="69219" y2="52834"/>
                        <a14:foregroundMark x1="63125" y1="67915" x2="63125" y2="67915"/>
                        <a14:foregroundMark x1="53516" y1="65891" x2="53516" y2="65891"/>
                        <a14:foregroundMark x1="45938" y1="65587" x2="45547" y2="65587"/>
                        <a14:foregroundMark x1="38594" y1="68421" x2="38594" y2="68421"/>
                        <a14:foregroundMark x1="6094" y1="90283" x2="6094" y2="90283"/>
                        <a14:foregroundMark x1="5547" y1="88462" x2="5547" y2="88462"/>
                        <a14:foregroundMark x1="5859" y1="94534" x2="5859" y2="94534"/>
                        <a14:foregroundMark x1="10859" y1="90283" x2="10859" y2="90283"/>
                        <a14:foregroundMark x1="18594" y1="91397" x2="18594" y2="91397"/>
                        <a14:foregroundMark x1="28438" y1="93219" x2="28438" y2="93219"/>
                        <a14:foregroundMark x1="31563" y1="87753" x2="31563" y2="87753"/>
                        <a14:foregroundMark x1="38125" y1="90587" x2="38125" y2="90587"/>
                        <a14:foregroundMark x1="49531" y1="88765" x2="49531" y2="88765"/>
                        <a14:foregroundMark x1="52969" y1="90688" x2="52969" y2="90688"/>
                        <a14:foregroundMark x1="58906" y1="91397" x2="58906" y2="91397"/>
                        <a14:foregroundMark x1="69766" y1="93117" x2="69766" y2="93117"/>
                        <a14:foregroundMark x1="77031" y1="91802" x2="77031" y2="91802"/>
                        <a14:foregroundMark x1="83906" y1="92510" x2="83906" y2="92510"/>
                        <a14:foregroundMark x1="91172" y1="90486" x2="91172" y2="90486"/>
                        <a14:foregroundMark x1="91875" y1="89879" x2="91875" y2="89879"/>
                        <a14:foregroundMark x1="93047" y1="90688" x2="93047" y2="90688"/>
                        <a14:foregroundMark x1="33516" y1="94332" x2="33516" y2="94332"/>
                        <a14:backgroundMark x1="48125" y1="89777" x2="48125" y2="89777"/>
                        <a14:backgroundMark x1="71484" y1="92713" x2="71484" y2="92713"/>
                        <a14:backgroundMark x1="71797" y1="89170" x2="71797" y2="89170"/>
                        <a14:backgroundMark x1="78828" y1="91599" x2="78828" y2="91599"/>
                        <a14:backgroundMark x1="95313" y1="90587" x2="95313" y2="90587"/>
                        <a14:backgroundMark x1="33281" y1="92713" x2="33281" y2="92713"/>
                      </a14:backgroundRemoval>
                    </a14:imgEffect>
                  </a14:imgLayer>
                </a14:imgProps>
              </a:ext>
            </a:extLst>
          </a:blip>
          <a:stretch>
            <a:fillRect/>
          </a:stretch>
        </p:blipFill>
        <p:spPr>
          <a:xfrm>
            <a:off x="357281" y="1363917"/>
            <a:ext cx="841569" cy="649586"/>
          </a:xfrm>
          <a:prstGeom prst="rect">
            <a:avLst/>
          </a:prstGeom>
        </p:spPr>
      </p:pic>
      <p:pic>
        <p:nvPicPr>
          <p:cNvPr id="54" name="Picture 53" descr="AIIB ile ilgili görsel sonucu">
            <a:extLst>
              <a:ext uri="{FF2B5EF4-FFF2-40B4-BE49-F238E27FC236}">
                <a16:creationId xmlns:a16="http://schemas.microsoft.com/office/drawing/2014/main" id="{C0FC943C-0A33-439C-AE54-2619045D584D}"/>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5000" l="1266" r="94304">
                        <a14:foregroundMark x1="29114" y1="12143" x2="29114" y2="12143"/>
                        <a14:foregroundMark x1="39873" y1="6429" x2="39873" y2="6429"/>
                        <a14:foregroundMark x1="50000" y1="6429" x2="50000" y2="6429"/>
                        <a14:foregroundMark x1="61392" y1="5000" x2="61392" y2="5000"/>
                        <a14:foregroundMark x1="50633" y1="714" x2="50633" y2="714"/>
                        <a14:foregroundMark x1="14557" y1="42857" x2="14557" y2="42857"/>
                        <a14:foregroundMark x1="8228" y1="61429" x2="8228" y2="61429"/>
                        <a14:foregroundMark x1="5696" y1="66429" x2="5696" y2="66429"/>
                        <a14:foregroundMark x1="1266" y1="70000" x2="1266" y2="70000"/>
                        <a14:foregroundMark x1="45570" y1="50000" x2="45570" y2="50000"/>
                        <a14:foregroundMark x1="57595" y1="47143" x2="57595" y2="47143"/>
                        <a14:foregroundMark x1="74051" y1="43571" x2="74051" y2="43571"/>
                        <a14:foregroundMark x1="94304" y1="42143" x2="94304" y2="42143"/>
                        <a14:foregroundMark x1="67089" y1="89286" x2="67089" y2="89286"/>
                        <a14:foregroundMark x1="52532" y1="90000" x2="52532" y2="90000"/>
                        <a14:foregroundMark x1="48101" y1="95000" x2="48101" y2="95000"/>
                      </a14:backgroundRemoval>
                    </a14:imgEffect>
                  </a14:imgLayer>
                </a14:imgProps>
              </a:ext>
              <a:ext uri="{28A0092B-C50C-407E-A947-70E740481C1C}">
                <a14:useLocalDpi xmlns:a14="http://schemas.microsoft.com/office/drawing/2010/main" val="0"/>
              </a:ext>
            </a:extLst>
          </a:blip>
          <a:srcRect/>
          <a:stretch>
            <a:fillRect/>
          </a:stretch>
        </p:blipFill>
        <p:spPr bwMode="auto">
          <a:xfrm>
            <a:off x="2328844" y="2903465"/>
            <a:ext cx="751733" cy="666038"/>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2" descr="Image result for ICBC png">
            <a:extLst>
              <a:ext uri="{FF2B5EF4-FFF2-40B4-BE49-F238E27FC236}">
                <a16:creationId xmlns:a16="http://schemas.microsoft.com/office/drawing/2014/main" id="{A497AE04-D23E-441A-9118-4CC523D438C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72982" y="2866662"/>
            <a:ext cx="1341729" cy="754722"/>
          </a:xfrm>
          <a:prstGeom prst="rect">
            <a:avLst/>
          </a:prstGeom>
          <a:noFill/>
          <a:extLst>
            <a:ext uri="{909E8E84-426E-40DD-AFC4-6F175D3DCCD1}">
              <a14:hiddenFill xmlns:a14="http://schemas.microsoft.com/office/drawing/2010/main">
                <a:solidFill>
                  <a:srgbClr val="FFFFFF"/>
                </a:solidFill>
              </a14:hiddenFill>
            </a:ext>
          </a:extLst>
        </p:spPr>
      </p:pic>
      <p:pic>
        <p:nvPicPr>
          <p:cNvPr id="56" name="Resim 5">
            <a:extLst>
              <a:ext uri="{FF2B5EF4-FFF2-40B4-BE49-F238E27FC236}">
                <a16:creationId xmlns:a16="http://schemas.microsoft.com/office/drawing/2014/main" id="{070D1928-86DF-424E-8883-A82434B486A4}"/>
              </a:ext>
            </a:extLst>
          </p:cNvPr>
          <p:cNvPicPr>
            <a:picLocks noChangeAspect="1"/>
          </p:cNvPicPr>
          <p:nvPr/>
        </p:nvPicPr>
        <p:blipFill>
          <a:blip r:embed="rId9"/>
          <a:stretch>
            <a:fillRect/>
          </a:stretch>
        </p:blipFill>
        <p:spPr>
          <a:xfrm>
            <a:off x="1998904" y="1430677"/>
            <a:ext cx="1055453" cy="553234"/>
          </a:xfrm>
          <a:prstGeom prst="rect">
            <a:avLst/>
          </a:prstGeom>
        </p:spPr>
      </p:pic>
      <p:pic>
        <p:nvPicPr>
          <p:cNvPr id="57" name="Resim 6">
            <a:extLst>
              <a:ext uri="{FF2B5EF4-FFF2-40B4-BE49-F238E27FC236}">
                <a16:creationId xmlns:a16="http://schemas.microsoft.com/office/drawing/2014/main" id="{208FACB2-7707-4F3E-96A8-C467AA77BDF3}"/>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0000" b="90000" l="4111" r="90000">
                        <a14:foregroundMark x1="7222" y1="33800" x2="7222" y2="33800"/>
                        <a14:foregroundMark x1="4889" y1="56400" x2="4889" y2="56400"/>
                        <a14:foregroundMark x1="14000" y1="50600" x2="14000" y2="50600"/>
                        <a14:foregroundMark x1="24000" y1="38600" x2="24000" y2="38600"/>
                        <a14:foregroundMark x1="34111" y1="24000" x2="34111" y2="24000"/>
                        <a14:foregroundMark x1="37556" y1="27600" x2="37556" y2="27600"/>
                        <a14:foregroundMark x1="42556" y1="26600" x2="42556" y2="26600"/>
                        <a14:foregroundMark x1="44889" y1="28800" x2="44889" y2="28800"/>
                        <a14:foregroundMark x1="49667" y1="27600" x2="49667" y2="27600"/>
                        <a14:foregroundMark x1="53889" y1="27800" x2="53889" y2="27800"/>
                        <a14:foregroundMark x1="60000" y1="26400" x2="60000" y2="26400"/>
                        <a14:foregroundMark x1="62111" y1="27800" x2="62111" y2="27800"/>
                        <a14:foregroundMark x1="69889" y1="42200" x2="69889" y2="42200"/>
                        <a14:foregroundMark x1="67222" y1="42400" x2="67222" y2="42400"/>
                        <a14:foregroundMark x1="63111" y1="42600" x2="63111" y2="42600"/>
                        <a14:foregroundMark x1="59000" y1="42400" x2="59000" y2="42400"/>
                        <a14:foregroundMark x1="51778" y1="41600" x2="51778" y2="41600"/>
                        <a14:foregroundMark x1="48889" y1="43200" x2="48889" y2="43200"/>
                        <a14:foregroundMark x1="45333" y1="42400" x2="45333" y2="42400"/>
                        <a14:foregroundMark x1="40444" y1="42800" x2="40444" y2="42800"/>
                        <a14:foregroundMark x1="38000" y1="40800" x2="38000" y2="40800"/>
                        <a14:foregroundMark x1="33778" y1="39800" x2="33778" y2="39800"/>
                        <a14:foregroundMark x1="33556" y1="56800" x2="33556" y2="56800"/>
                        <a14:foregroundMark x1="40000" y1="58200" x2="40000" y2="58200"/>
                        <a14:foregroundMark x1="42444" y1="57800" x2="42444" y2="57800"/>
                        <a14:foregroundMark x1="46889" y1="56800" x2="46889" y2="56800"/>
                        <a14:foregroundMark x1="8111" y1="29400" x2="8111" y2="29400"/>
                        <a14:foregroundMark x1="5556" y1="37000" x2="5556" y2="37000"/>
                        <a14:foregroundMark x1="5556" y1="41400" x2="5556" y2="41400"/>
                        <a14:foregroundMark x1="6667" y1="23000" x2="4111" y2="57200"/>
                        <a14:foregroundMark x1="4111" y1="57200" x2="4556" y2="56400"/>
                        <a14:foregroundMark x1="6222" y1="49000" x2="6222" y2="49000"/>
                        <a14:backgroundMark x1="46444" y1="27200" x2="46444" y2="27200"/>
                        <a14:backgroundMark x1="51111" y1="27400" x2="51111" y2="27400"/>
                        <a14:backgroundMark x1="55333" y1="26000" x2="55333" y2="26000"/>
                        <a14:backgroundMark x1="58778" y1="28400" x2="58778" y2="28400"/>
                        <a14:backgroundMark x1="62111" y1="41600" x2="62111" y2="41600"/>
                        <a14:backgroundMark x1="45444" y1="41400" x2="45444" y2="41400"/>
                        <a14:backgroundMark x1="35000" y1="55400" x2="35000" y2="55400"/>
                        <a14:backgroundMark x1="35000" y1="59600" x2="35000" y2="59600"/>
                        <a14:backgroundMark x1="39111" y1="59800" x2="39111" y2="59800"/>
                      </a14:backgroundRemoval>
                    </a14:imgEffect>
                  </a14:imgLayer>
                </a14:imgProps>
              </a:ext>
            </a:extLst>
          </a:blip>
          <a:srcRect r="16291" b="14985"/>
          <a:stretch/>
        </p:blipFill>
        <p:spPr>
          <a:xfrm>
            <a:off x="454232" y="2126021"/>
            <a:ext cx="1259241" cy="710498"/>
          </a:xfrm>
          <a:prstGeom prst="rect">
            <a:avLst/>
          </a:prstGeom>
        </p:spPr>
      </p:pic>
      <p:pic>
        <p:nvPicPr>
          <p:cNvPr id="58" name="Resim 8">
            <a:extLst>
              <a:ext uri="{FF2B5EF4-FFF2-40B4-BE49-F238E27FC236}">
                <a16:creationId xmlns:a16="http://schemas.microsoft.com/office/drawing/2014/main" id="{21F83EEA-4C82-4BAD-AC1B-56C54886FB66}"/>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14462" b="76710" l="5122" r="39913">
                        <a14:foregroundMark x1="18732" y1="21522" x2="18732" y2="21522"/>
                        <a14:foregroundMark x1="20354" y1="22310" x2="20354" y2="22310"/>
                        <a14:foregroundMark x1="20354" y1="22310" x2="22419" y2="24672"/>
                        <a14:foregroundMark x1="15782" y1="71916" x2="15782" y2="71916"/>
                        <a14:foregroundMark x1="19322" y1="72703" x2="19322" y2="72703"/>
                        <a14:foregroundMark x1="25664" y1="73491" x2="25664" y2="73491"/>
                        <a14:foregroundMark x1="30826" y1="74803" x2="30826" y2="74803"/>
                        <a14:foregroundMark x1="11357" y1="40682" x2="11357" y2="40682"/>
                        <a14:foregroundMark x1="12684" y1="33333" x2="11504" y2="40945"/>
                        <a14:foregroundMark x1="11504" y1="40945" x2="12832" y2="49344"/>
                        <a14:foregroundMark x1="12832" y1="49344" x2="13422" y2="50919"/>
                        <a14:foregroundMark x1="15929" y1="56430" x2="19322" y2="60367"/>
                        <a14:foregroundMark x1="19322" y1="60367" x2="25221" y2="60892"/>
                        <a14:foregroundMark x1="25221" y1="60892" x2="30531" y2="57218"/>
                        <a14:foregroundMark x1="30531" y1="57218" x2="32596" y2="52493"/>
                        <a14:foregroundMark x1="19764" y1="70866" x2="19764" y2="70866"/>
                        <a14:foregroundMark x1="29499" y1="70341" x2="29499" y2="70341"/>
                        <a14:backgroundMark x1="20796" y1="69816" x2="20796" y2="69816"/>
                      </a14:backgroundRemoval>
                    </a14:imgEffect>
                  </a14:imgLayer>
                </a14:imgProps>
              </a:ext>
            </a:extLst>
          </a:blip>
          <a:srcRect l="773" t="6681" r="55738" b="15509"/>
          <a:stretch/>
        </p:blipFill>
        <p:spPr>
          <a:xfrm>
            <a:off x="1126611" y="1174643"/>
            <a:ext cx="970965" cy="976240"/>
          </a:xfrm>
          <a:prstGeom prst="rect">
            <a:avLst/>
          </a:prstGeom>
        </p:spPr>
      </p:pic>
      <p:pic>
        <p:nvPicPr>
          <p:cNvPr id="59" name="Resim 9">
            <a:extLst>
              <a:ext uri="{FF2B5EF4-FFF2-40B4-BE49-F238E27FC236}">
                <a16:creationId xmlns:a16="http://schemas.microsoft.com/office/drawing/2014/main" id="{D91B8746-A4E0-4613-B8D1-725FBD23EEBA}"/>
              </a:ext>
            </a:extLst>
          </p:cNvPr>
          <p:cNvPicPr>
            <a:picLocks noChangeAspect="1"/>
          </p:cNvPicPr>
          <p:nvPr/>
        </p:nvPicPr>
        <p:blipFill>
          <a:blip r:embed="rId14"/>
          <a:stretch>
            <a:fillRect/>
          </a:stretch>
        </p:blipFill>
        <p:spPr>
          <a:xfrm>
            <a:off x="1738764" y="3774021"/>
            <a:ext cx="1461970" cy="646464"/>
          </a:xfrm>
          <a:prstGeom prst="rect">
            <a:avLst/>
          </a:prstGeom>
        </p:spPr>
      </p:pic>
      <p:pic>
        <p:nvPicPr>
          <p:cNvPr id="60" name="Resim 10">
            <a:extLst>
              <a:ext uri="{FF2B5EF4-FFF2-40B4-BE49-F238E27FC236}">
                <a16:creationId xmlns:a16="http://schemas.microsoft.com/office/drawing/2014/main" id="{CA5A1F38-4401-4E76-8CD9-519533AAEE0F}"/>
              </a:ext>
            </a:extLst>
          </p:cNvPr>
          <p:cNvPicPr>
            <a:picLocks noChangeAspect="1"/>
          </p:cNvPicPr>
          <p:nvPr/>
        </p:nvPicPr>
        <p:blipFill>
          <a:blip r:embed="rId15"/>
          <a:stretch>
            <a:fillRect/>
          </a:stretch>
        </p:blipFill>
        <p:spPr>
          <a:xfrm>
            <a:off x="480216" y="3070678"/>
            <a:ext cx="1004038" cy="364748"/>
          </a:xfrm>
          <a:prstGeom prst="rect">
            <a:avLst/>
          </a:prstGeom>
        </p:spPr>
      </p:pic>
      <p:sp>
        <p:nvSpPr>
          <p:cNvPr id="61" name="Freeform 423">
            <a:extLst>
              <a:ext uri="{FF2B5EF4-FFF2-40B4-BE49-F238E27FC236}">
                <a16:creationId xmlns:a16="http://schemas.microsoft.com/office/drawing/2014/main" id="{5834C368-5697-4009-BA0C-F463B9A70F8A}"/>
              </a:ext>
            </a:extLst>
          </p:cNvPr>
          <p:cNvSpPr/>
          <p:nvPr/>
        </p:nvSpPr>
        <p:spPr>
          <a:xfrm rot="18570533">
            <a:off x="7958748" y="1217939"/>
            <a:ext cx="179161" cy="394575"/>
          </a:xfrm>
          <a:custGeom>
            <a:avLst/>
            <a:gdLst/>
            <a:ahLst/>
            <a:cxnLst/>
            <a:rect l="l" t="t" r="r" b="b"/>
            <a:pathLst>
              <a:path w="1060423" h="2598393">
                <a:moveTo>
                  <a:pt x="511607" y="1989888"/>
                </a:moveTo>
                <a:cubicBezTo>
                  <a:pt x="421916" y="2038892"/>
                  <a:pt x="392123" y="2248491"/>
                  <a:pt x="577615" y="2379095"/>
                </a:cubicBezTo>
                <a:cubicBezTo>
                  <a:pt x="531205" y="2257454"/>
                  <a:pt x="562054" y="2197447"/>
                  <a:pt x="592034" y="2136572"/>
                </a:cubicBezTo>
                <a:cubicBezTo>
                  <a:pt x="592534" y="2167519"/>
                  <a:pt x="560915" y="2234057"/>
                  <a:pt x="638675" y="2272816"/>
                </a:cubicBezTo>
                <a:cubicBezTo>
                  <a:pt x="602283" y="2156226"/>
                  <a:pt x="756001" y="2119500"/>
                  <a:pt x="594605" y="1990756"/>
                </a:cubicBezTo>
                <a:cubicBezTo>
                  <a:pt x="828052" y="2024484"/>
                  <a:pt x="759407" y="2143283"/>
                  <a:pt x="814896" y="2262952"/>
                </a:cubicBezTo>
                <a:cubicBezTo>
                  <a:pt x="774295" y="2270013"/>
                  <a:pt x="715464" y="2161619"/>
                  <a:pt x="728685" y="2212952"/>
                </a:cubicBezTo>
                <a:cubicBezTo>
                  <a:pt x="798068" y="2415798"/>
                  <a:pt x="590532" y="2421590"/>
                  <a:pt x="656442" y="2598393"/>
                </a:cubicBezTo>
                <a:cubicBezTo>
                  <a:pt x="451592" y="2586815"/>
                  <a:pt x="511509" y="2396411"/>
                  <a:pt x="415171" y="2350110"/>
                </a:cubicBezTo>
                <a:cubicBezTo>
                  <a:pt x="389023" y="2345435"/>
                  <a:pt x="357666" y="2366802"/>
                  <a:pt x="415723" y="2461957"/>
                </a:cubicBezTo>
                <a:cubicBezTo>
                  <a:pt x="77590" y="2209980"/>
                  <a:pt x="314998" y="2004011"/>
                  <a:pt x="511607" y="1989888"/>
                </a:cubicBezTo>
                <a:close/>
                <a:moveTo>
                  <a:pt x="344786" y="1884983"/>
                </a:moveTo>
                <a:lnTo>
                  <a:pt x="722598" y="1884983"/>
                </a:lnTo>
                <a:cubicBezTo>
                  <a:pt x="716460" y="1906965"/>
                  <a:pt x="711917" y="1928321"/>
                  <a:pt x="707988" y="1948728"/>
                </a:cubicBezTo>
                <a:lnTo>
                  <a:pt x="357819" y="1948059"/>
                </a:lnTo>
                <a:close/>
                <a:moveTo>
                  <a:pt x="530212" y="651224"/>
                </a:moveTo>
                <a:cubicBezTo>
                  <a:pt x="585486" y="651224"/>
                  <a:pt x="630294" y="696033"/>
                  <a:pt x="630294" y="751307"/>
                </a:cubicBezTo>
                <a:cubicBezTo>
                  <a:pt x="630294" y="806581"/>
                  <a:pt x="585486" y="851389"/>
                  <a:pt x="530212" y="851389"/>
                </a:cubicBezTo>
                <a:cubicBezTo>
                  <a:pt x="474938" y="851389"/>
                  <a:pt x="430129" y="806581"/>
                  <a:pt x="430129" y="751307"/>
                </a:cubicBezTo>
                <a:cubicBezTo>
                  <a:pt x="430129" y="696033"/>
                  <a:pt x="474938" y="651224"/>
                  <a:pt x="530212" y="651224"/>
                </a:cubicBezTo>
                <a:close/>
                <a:moveTo>
                  <a:pt x="530212" y="551141"/>
                </a:moveTo>
                <a:cubicBezTo>
                  <a:pt x="419664" y="551141"/>
                  <a:pt x="330046" y="640759"/>
                  <a:pt x="330046" y="751307"/>
                </a:cubicBezTo>
                <a:cubicBezTo>
                  <a:pt x="330046" y="861855"/>
                  <a:pt x="419664" y="951472"/>
                  <a:pt x="530212" y="951472"/>
                </a:cubicBezTo>
                <a:cubicBezTo>
                  <a:pt x="640760" y="951472"/>
                  <a:pt x="730377" y="861855"/>
                  <a:pt x="730377" y="751307"/>
                </a:cubicBezTo>
                <a:cubicBezTo>
                  <a:pt x="730377" y="640759"/>
                  <a:pt x="640760" y="551141"/>
                  <a:pt x="530212" y="551141"/>
                </a:cubicBezTo>
                <a:close/>
                <a:moveTo>
                  <a:pt x="286245" y="353827"/>
                </a:moveTo>
                <a:cubicBezTo>
                  <a:pt x="438132" y="439406"/>
                  <a:pt x="623290" y="440561"/>
                  <a:pt x="776100" y="356932"/>
                </a:cubicBezTo>
                <a:cubicBezTo>
                  <a:pt x="941305" y="720175"/>
                  <a:pt x="898096" y="1115325"/>
                  <a:pt x="825241" y="1447764"/>
                </a:cubicBezTo>
                <a:lnTo>
                  <a:pt x="1060423" y="1673413"/>
                </a:lnTo>
                <a:lnTo>
                  <a:pt x="1021935" y="1978110"/>
                </a:lnTo>
                <a:lnTo>
                  <a:pt x="745125" y="1786699"/>
                </a:lnTo>
                <a:lnTo>
                  <a:pt x="734250" y="1834148"/>
                </a:lnTo>
                <a:lnTo>
                  <a:pt x="332991" y="1834148"/>
                </a:lnTo>
                <a:cubicBezTo>
                  <a:pt x="330005" y="1820736"/>
                  <a:pt x="326662" y="1807037"/>
                  <a:pt x="323192" y="1793020"/>
                </a:cubicBezTo>
                <a:lnTo>
                  <a:pt x="38489" y="1989888"/>
                </a:lnTo>
                <a:lnTo>
                  <a:pt x="0" y="1685191"/>
                </a:lnTo>
                <a:lnTo>
                  <a:pt x="237343" y="1457469"/>
                </a:lnTo>
                <a:lnTo>
                  <a:pt x="238009" y="1459571"/>
                </a:lnTo>
                <a:lnTo>
                  <a:pt x="242012" y="1446515"/>
                </a:lnTo>
                <a:cubicBezTo>
                  <a:pt x="171205" y="1115067"/>
                  <a:pt x="127758" y="714059"/>
                  <a:pt x="286245" y="353827"/>
                </a:cubicBezTo>
                <a:close/>
                <a:moveTo>
                  <a:pt x="527942" y="0"/>
                </a:moveTo>
                <a:cubicBezTo>
                  <a:pt x="622760" y="95693"/>
                  <a:pt x="695048" y="196745"/>
                  <a:pt x="748164" y="301374"/>
                </a:cubicBezTo>
                <a:cubicBezTo>
                  <a:pt x="612692" y="376844"/>
                  <a:pt x="447588" y="375495"/>
                  <a:pt x="312997" y="298024"/>
                </a:cubicBezTo>
                <a:cubicBezTo>
                  <a:pt x="364591" y="193505"/>
                  <a:pt x="435080" y="93397"/>
                  <a:pt x="52794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Rounded Rectangle 40">
            <a:extLst>
              <a:ext uri="{FF2B5EF4-FFF2-40B4-BE49-F238E27FC236}">
                <a16:creationId xmlns:a16="http://schemas.microsoft.com/office/drawing/2014/main" id="{C742B690-6BF0-4F35-ACF5-C83FAE583795}"/>
              </a:ext>
            </a:extLst>
          </p:cNvPr>
          <p:cNvSpPr/>
          <p:nvPr/>
        </p:nvSpPr>
        <p:spPr>
          <a:xfrm>
            <a:off x="7396791" y="804341"/>
            <a:ext cx="2412761" cy="364748"/>
          </a:xfrm>
          <a:prstGeom prst="roundRect">
            <a:avLst>
              <a:gd name="adj" fmla="val 12523"/>
            </a:avLst>
          </a:prstGeom>
          <a:solidFill>
            <a:schemeClr val="accent6">
              <a:lumMod val="60000"/>
              <a:lumOff val="40000"/>
            </a:schemeClr>
          </a:solidFill>
        </p:spPr>
        <p:txBody>
          <a:bodyPr wrap="square" anchor="ctr">
            <a:spAutoFit/>
          </a:bodyPr>
          <a:lstStyle/>
          <a:p>
            <a:pPr algn="ctr"/>
            <a:r>
              <a:rPr lang="tr-TR" sz="1600" b="1" dirty="0"/>
              <a:t>Mevcut Kaynak Tutarları</a:t>
            </a:r>
          </a:p>
        </p:txBody>
      </p:sp>
      <p:sp>
        <p:nvSpPr>
          <p:cNvPr id="63" name="TextBox 91">
            <a:extLst>
              <a:ext uri="{FF2B5EF4-FFF2-40B4-BE49-F238E27FC236}">
                <a16:creationId xmlns:a16="http://schemas.microsoft.com/office/drawing/2014/main" id="{6576CC24-A1EE-4442-8A61-34FB65C27234}"/>
              </a:ext>
            </a:extLst>
          </p:cNvPr>
          <p:cNvSpPr txBox="1"/>
          <p:nvPr/>
        </p:nvSpPr>
        <p:spPr>
          <a:xfrm>
            <a:off x="5892123" y="5895545"/>
            <a:ext cx="890313" cy="400110"/>
          </a:xfrm>
          <a:prstGeom prst="rect">
            <a:avLst/>
          </a:prstGeom>
          <a:noFill/>
        </p:spPr>
        <p:txBody>
          <a:bodyPr wrap="square" lIns="0" rIns="0" rtlCol="0" anchor="b">
            <a:spAutoFit/>
          </a:bodyPr>
          <a:lstStyle/>
          <a:p>
            <a:pPr algn="ctr"/>
            <a:r>
              <a:rPr lang="tr-TR" sz="2000" b="1" noProof="1">
                <a:solidFill>
                  <a:schemeClr val="bg1"/>
                </a:solidFill>
              </a:rPr>
              <a:t>%16</a:t>
            </a:r>
            <a:endParaRPr lang="en-US" sz="2000" b="1" noProof="1">
              <a:solidFill>
                <a:schemeClr val="bg1"/>
              </a:solidFill>
            </a:endParaRPr>
          </a:p>
        </p:txBody>
      </p:sp>
      <p:sp>
        <p:nvSpPr>
          <p:cNvPr id="64" name="TextBox 92">
            <a:extLst>
              <a:ext uri="{FF2B5EF4-FFF2-40B4-BE49-F238E27FC236}">
                <a16:creationId xmlns:a16="http://schemas.microsoft.com/office/drawing/2014/main" id="{AA6B3636-CDD7-4389-9F99-C63DD2357B67}"/>
              </a:ext>
            </a:extLst>
          </p:cNvPr>
          <p:cNvSpPr txBox="1"/>
          <p:nvPr/>
        </p:nvSpPr>
        <p:spPr>
          <a:xfrm>
            <a:off x="2587284" y="5846183"/>
            <a:ext cx="1205205" cy="523220"/>
          </a:xfrm>
          <a:prstGeom prst="rect">
            <a:avLst/>
          </a:prstGeom>
          <a:noFill/>
        </p:spPr>
        <p:txBody>
          <a:bodyPr wrap="square" lIns="0" rIns="0" rtlCol="0" anchor="b">
            <a:spAutoFit/>
          </a:bodyPr>
          <a:lstStyle/>
          <a:p>
            <a:pPr algn="ctr"/>
            <a:r>
              <a:rPr lang="tr-TR" sz="2800" b="1" noProof="1">
                <a:solidFill>
                  <a:schemeClr val="bg1"/>
                </a:solidFill>
              </a:rPr>
              <a:t>% 59</a:t>
            </a:r>
            <a:endParaRPr lang="en-US" sz="2800" b="1" noProof="1">
              <a:solidFill>
                <a:schemeClr val="bg1"/>
              </a:solidFill>
            </a:endParaRPr>
          </a:p>
        </p:txBody>
      </p:sp>
      <p:sp>
        <p:nvSpPr>
          <p:cNvPr id="65" name="TextBox 95">
            <a:extLst>
              <a:ext uri="{FF2B5EF4-FFF2-40B4-BE49-F238E27FC236}">
                <a16:creationId xmlns:a16="http://schemas.microsoft.com/office/drawing/2014/main" id="{6258663A-C2ED-418B-A057-2125A943ECC6}"/>
              </a:ext>
            </a:extLst>
          </p:cNvPr>
          <p:cNvSpPr txBox="1"/>
          <p:nvPr/>
        </p:nvSpPr>
        <p:spPr>
          <a:xfrm>
            <a:off x="6929869" y="5896460"/>
            <a:ext cx="890313" cy="369332"/>
          </a:xfrm>
          <a:prstGeom prst="rect">
            <a:avLst/>
          </a:prstGeom>
          <a:noFill/>
        </p:spPr>
        <p:txBody>
          <a:bodyPr wrap="square" lIns="0" rIns="0" rtlCol="0" anchor="b">
            <a:spAutoFit/>
          </a:bodyPr>
          <a:lstStyle/>
          <a:p>
            <a:pPr algn="ctr"/>
            <a:r>
              <a:rPr lang="tr-TR" b="1" noProof="1">
                <a:solidFill>
                  <a:schemeClr val="bg1"/>
                </a:solidFill>
              </a:rPr>
              <a:t>%9</a:t>
            </a:r>
            <a:endParaRPr lang="en-US" b="1" noProof="1">
              <a:solidFill>
                <a:schemeClr val="bg1"/>
              </a:solidFill>
            </a:endParaRPr>
          </a:p>
        </p:txBody>
      </p:sp>
      <p:sp>
        <p:nvSpPr>
          <p:cNvPr id="66" name="TextBox 96">
            <a:extLst>
              <a:ext uri="{FF2B5EF4-FFF2-40B4-BE49-F238E27FC236}">
                <a16:creationId xmlns:a16="http://schemas.microsoft.com/office/drawing/2014/main" id="{92D66C39-39A9-45AE-B3D0-93CAA1409B61}"/>
              </a:ext>
            </a:extLst>
          </p:cNvPr>
          <p:cNvSpPr txBox="1"/>
          <p:nvPr/>
        </p:nvSpPr>
        <p:spPr>
          <a:xfrm>
            <a:off x="7646262" y="5900205"/>
            <a:ext cx="890313" cy="369332"/>
          </a:xfrm>
          <a:prstGeom prst="rect">
            <a:avLst/>
          </a:prstGeom>
          <a:noFill/>
        </p:spPr>
        <p:txBody>
          <a:bodyPr wrap="square" lIns="0" rIns="0" rtlCol="0" anchor="b">
            <a:spAutoFit/>
          </a:bodyPr>
          <a:lstStyle/>
          <a:p>
            <a:pPr algn="ctr"/>
            <a:r>
              <a:rPr lang="tr-TR" b="1" noProof="1">
                <a:solidFill>
                  <a:schemeClr val="bg1"/>
                </a:solidFill>
              </a:rPr>
              <a:t>%8</a:t>
            </a:r>
            <a:endParaRPr lang="en-US" b="1" noProof="1">
              <a:solidFill>
                <a:schemeClr val="bg1"/>
              </a:solidFill>
            </a:endParaRPr>
          </a:p>
        </p:txBody>
      </p:sp>
      <p:sp>
        <p:nvSpPr>
          <p:cNvPr id="67" name="Rounded Rectangle 46">
            <a:extLst>
              <a:ext uri="{FF2B5EF4-FFF2-40B4-BE49-F238E27FC236}">
                <a16:creationId xmlns:a16="http://schemas.microsoft.com/office/drawing/2014/main" id="{08FB9CAE-5689-4A90-AE8C-2BA0089FCAC5}"/>
              </a:ext>
            </a:extLst>
          </p:cNvPr>
          <p:cNvSpPr/>
          <p:nvPr/>
        </p:nvSpPr>
        <p:spPr>
          <a:xfrm>
            <a:off x="462980" y="5065437"/>
            <a:ext cx="9046649" cy="364748"/>
          </a:xfrm>
          <a:prstGeom prst="roundRect">
            <a:avLst>
              <a:gd name="adj" fmla="val 12523"/>
            </a:avLst>
          </a:prstGeom>
          <a:solidFill>
            <a:schemeClr val="accent6">
              <a:lumMod val="60000"/>
              <a:lumOff val="40000"/>
            </a:schemeClr>
          </a:solidFill>
        </p:spPr>
        <p:txBody>
          <a:bodyPr wrap="square" anchor="ctr">
            <a:spAutoFit/>
          </a:bodyPr>
          <a:lstStyle/>
          <a:p>
            <a:pPr algn="ctr"/>
            <a:r>
              <a:rPr lang="tr-TR" sz="1600" b="1" dirty="0"/>
              <a:t>Temin Ettiğimiz Yurtdışı Kaynaklar </a:t>
            </a:r>
          </a:p>
        </p:txBody>
      </p:sp>
      <mc:AlternateContent xmlns:mc="http://schemas.openxmlformats.org/markup-compatibility/2006" xmlns:cx1="http://schemas.microsoft.com/office/drawing/2015/9/8/chartex">
        <mc:Choice Requires="cx1">
          <p:graphicFrame>
            <p:nvGraphicFramePr>
              <p:cNvPr id="70" name="Chart 59">
                <a:extLst>
                  <a:ext uri="{FF2B5EF4-FFF2-40B4-BE49-F238E27FC236}">
                    <a16:creationId xmlns:a16="http://schemas.microsoft.com/office/drawing/2014/main" id="{DAAE258E-0BDD-4B6B-940E-8778A894A80A}"/>
                  </a:ext>
                </a:extLst>
              </p:cNvPr>
              <p:cNvGraphicFramePr/>
              <p:nvPr/>
            </p:nvGraphicFramePr>
            <p:xfrm>
              <a:off x="462981" y="5407614"/>
              <a:ext cx="7630658" cy="1219669"/>
            </p:xfrm>
            <a:graphic>
              <a:graphicData uri="http://schemas.microsoft.com/office/drawing/2014/chartex">
                <cx:chart xmlns:cx="http://schemas.microsoft.com/office/drawing/2014/chartex" xmlns:r="http://schemas.openxmlformats.org/officeDocument/2006/relationships" r:id="rId16"/>
              </a:graphicData>
            </a:graphic>
          </p:graphicFrame>
        </mc:Choice>
        <mc:Fallback xmlns:p14="http://schemas.microsoft.com/office/powerpoint/2010/main" xmlns:dgm="http://schemas.openxmlformats.org/drawingml/2006/diagram" xmlns:cx="http://schemas.microsoft.com/office/drawing/2014/chartex" xmlns:a14="http://schemas.microsoft.com/office/drawing/2010/main" xmlns:a16="http://schemas.microsoft.com/office/drawing/2014/main" xmlns="">
          <p:pic>
            <p:nvPicPr>
              <p:cNvPr id="70" name="Chart 59">
                <a:extLst>
                  <a:ext uri="{FF2B5EF4-FFF2-40B4-BE49-F238E27FC236}">
                    <a16:creationId xmlns:a16="http://schemas.microsoft.com/office/drawing/2014/main" id="{DAAE258E-0BDD-4B6B-940E-8778A894A80A}"/>
                  </a:ext>
                </a:extLst>
              </p:cNvPr>
              <p:cNvPicPr>
                <a:picLocks noGrp="1" noRot="1" noChangeAspect="1" noMove="1" noResize="1" noEditPoints="1" noAdjustHandles="1" noChangeArrowheads="1" noChangeShapeType="1"/>
              </p:cNvPicPr>
              <p:nvPr/>
            </p:nvPicPr>
            <p:blipFill>
              <a:blip r:embed="rId17"/>
              <a:stretch>
                <a:fillRect/>
              </a:stretch>
            </p:blipFill>
            <p:spPr>
              <a:xfrm>
                <a:off x="462981" y="5407614"/>
                <a:ext cx="7630658" cy="1219669"/>
              </a:xfrm>
              <a:prstGeom prst="rect">
                <a:avLst/>
              </a:prstGeom>
            </p:spPr>
          </p:pic>
        </mc:Fallback>
      </mc:AlternateContent>
      <p:sp>
        <p:nvSpPr>
          <p:cNvPr id="74" name="Metin kutusu 82">
            <a:extLst>
              <a:ext uri="{FF2B5EF4-FFF2-40B4-BE49-F238E27FC236}">
                <a16:creationId xmlns:a16="http://schemas.microsoft.com/office/drawing/2014/main" id="{AF99962A-AEAA-481C-BE63-BBA1CF0886D8}"/>
              </a:ext>
            </a:extLst>
          </p:cNvPr>
          <p:cNvSpPr txBox="1"/>
          <p:nvPr/>
        </p:nvSpPr>
        <p:spPr>
          <a:xfrm>
            <a:off x="2382736" y="5683434"/>
            <a:ext cx="877356" cy="369332"/>
          </a:xfrm>
          <a:prstGeom prst="rect">
            <a:avLst/>
          </a:prstGeom>
          <a:noFill/>
        </p:spPr>
        <p:txBody>
          <a:bodyPr wrap="square" rtlCol="0">
            <a:spAutoFit/>
          </a:bodyPr>
          <a:lstStyle/>
          <a:p>
            <a:pPr algn="ctr"/>
            <a:r>
              <a:rPr lang="tr-TR" b="1" dirty="0">
                <a:solidFill>
                  <a:schemeClr val="bg1"/>
                </a:solidFill>
              </a:rPr>
              <a:t>USD</a:t>
            </a:r>
          </a:p>
        </p:txBody>
      </p:sp>
      <p:sp>
        <p:nvSpPr>
          <p:cNvPr id="81" name="Metin kutusu 83">
            <a:extLst>
              <a:ext uri="{FF2B5EF4-FFF2-40B4-BE49-F238E27FC236}">
                <a16:creationId xmlns:a16="http://schemas.microsoft.com/office/drawing/2014/main" id="{A615694E-DBE9-41D5-B808-96F0D343D6EE}"/>
              </a:ext>
            </a:extLst>
          </p:cNvPr>
          <p:cNvSpPr txBox="1"/>
          <p:nvPr/>
        </p:nvSpPr>
        <p:spPr>
          <a:xfrm>
            <a:off x="2464393" y="5910934"/>
            <a:ext cx="877356" cy="369332"/>
          </a:xfrm>
          <a:prstGeom prst="rect">
            <a:avLst/>
          </a:prstGeom>
          <a:noFill/>
        </p:spPr>
        <p:txBody>
          <a:bodyPr wrap="square" rtlCol="0">
            <a:spAutoFit/>
          </a:bodyPr>
          <a:lstStyle/>
          <a:p>
            <a:r>
              <a:rPr lang="tr-TR" b="1" dirty="0">
                <a:solidFill>
                  <a:schemeClr val="bg1"/>
                </a:solidFill>
              </a:rPr>
              <a:t>3.044</a:t>
            </a:r>
          </a:p>
        </p:txBody>
      </p:sp>
      <p:sp>
        <p:nvSpPr>
          <p:cNvPr id="82" name="Metin kutusu 84">
            <a:extLst>
              <a:ext uri="{FF2B5EF4-FFF2-40B4-BE49-F238E27FC236}">
                <a16:creationId xmlns:a16="http://schemas.microsoft.com/office/drawing/2014/main" id="{3A2D98E3-F6DE-4332-851E-8A96FC52D6BF}"/>
              </a:ext>
            </a:extLst>
          </p:cNvPr>
          <p:cNvSpPr txBox="1"/>
          <p:nvPr/>
        </p:nvSpPr>
        <p:spPr>
          <a:xfrm>
            <a:off x="6143348" y="5708102"/>
            <a:ext cx="786521" cy="369332"/>
          </a:xfrm>
          <a:prstGeom prst="rect">
            <a:avLst/>
          </a:prstGeom>
          <a:noFill/>
        </p:spPr>
        <p:txBody>
          <a:bodyPr wrap="square" rtlCol="0">
            <a:spAutoFit/>
          </a:bodyPr>
          <a:lstStyle/>
          <a:p>
            <a:r>
              <a:rPr lang="tr-TR" b="1" dirty="0">
                <a:solidFill>
                  <a:schemeClr val="bg1"/>
                </a:solidFill>
              </a:rPr>
              <a:t>EUR</a:t>
            </a:r>
          </a:p>
        </p:txBody>
      </p:sp>
      <p:sp>
        <p:nvSpPr>
          <p:cNvPr id="83" name="Metin kutusu 85">
            <a:extLst>
              <a:ext uri="{FF2B5EF4-FFF2-40B4-BE49-F238E27FC236}">
                <a16:creationId xmlns:a16="http://schemas.microsoft.com/office/drawing/2014/main" id="{F040BD9E-C6A0-4EAE-A985-8FD8E905A232}"/>
              </a:ext>
            </a:extLst>
          </p:cNvPr>
          <p:cNvSpPr txBox="1"/>
          <p:nvPr/>
        </p:nvSpPr>
        <p:spPr>
          <a:xfrm>
            <a:off x="6064080" y="5963888"/>
            <a:ext cx="815259" cy="369332"/>
          </a:xfrm>
          <a:prstGeom prst="rect">
            <a:avLst/>
          </a:prstGeom>
          <a:noFill/>
        </p:spPr>
        <p:txBody>
          <a:bodyPr wrap="square" rtlCol="0">
            <a:spAutoFit/>
          </a:bodyPr>
          <a:lstStyle/>
          <a:p>
            <a:r>
              <a:rPr lang="tr-TR" b="1" dirty="0">
                <a:solidFill>
                  <a:schemeClr val="bg1"/>
                </a:solidFill>
              </a:rPr>
              <a:t>2.336</a:t>
            </a:r>
          </a:p>
        </p:txBody>
      </p:sp>
      <p:sp>
        <p:nvSpPr>
          <p:cNvPr id="84" name="Metin kutusu 86">
            <a:extLst>
              <a:ext uri="{FF2B5EF4-FFF2-40B4-BE49-F238E27FC236}">
                <a16:creationId xmlns:a16="http://schemas.microsoft.com/office/drawing/2014/main" id="{25084D08-2578-41C3-86AD-4AC8CB28DE9A}"/>
              </a:ext>
            </a:extLst>
          </p:cNvPr>
          <p:cNvSpPr txBox="1"/>
          <p:nvPr/>
        </p:nvSpPr>
        <p:spPr>
          <a:xfrm>
            <a:off x="572310" y="5584055"/>
            <a:ext cx="1001770" cy="869807"/>
          </a:xfrm>
          <a:prstGeom prst="rect">
            <a:avLst/>
          </a:prstGeom>
          <a:solidFill>
            <a:srgbClr val="333F50"/>
          </a:solidFill>
        </p:spPr>
        <p:txBody>
          <a:bodyPr wrap="square" rtlCol="0">
            <a:spAutoFit/>
          </a:bodyPr>
          <a:lstStyle/>
          <a:p>
            <a:endParaRPr lang="tr-TR" dirty="0"/>
          </a:p>
        </p:txBody>
      </p:sp>
      <p:sp>
        <p:nvSpPr>
          <p:cNvPr id="85" name="Metin kutusu 87">
            <a:extLst>
              <a:ext uri="{FF2B5EF4-FFF2-40B4-BE49-F238E27FC236}">
                <a16:creationId xmlns:a16="http://schemas.microsoft.com/office/drawing/2014/main" id="{5C83B9C3-ABF5-4F87-82E2-70899ED7CF93}"/>
              </a:ext>
            </a:extLst>
          </p:cNvPr>
          <p:cNvSpPr txBox="1"/>
          <p:nvPr/>
        </p:nvSpPr>
        <p:spPr>
          <a:xfrm>
            <a:off x="5078027" y="5584055"/>
            <a:ext cx="760972" cy="912158"/>
          </a:xfrm>
          <a:prstGeom prst="rect">
            <a:avLst/>
          </a:prstGeom>
          <a:solidFill>
            <a:srgbClr val="349585"/>
          </a:solidFill>
        </p:spPr>
        <p:txBody>
          <a:bodyPr wrap="square" rtlCol="0">
            <a:spAutoFit/>
          </a:bodyPr>
          <a:lstStyle/>
          <a:p>
            <a:endParaRPr lang="tr-TR" dirty="0"/>
          </a:p>
        </p:txBody>
      </p:sp>
      <p:pic>
        <p:nvPicPr>
          <p:cNvPr id="87" name="Picture 134">
            <a:extLst>
              <a:ext uri="{FF2B5EF4-FFF2-40B4-BE49-F238E27FC236}">
                <a16:creationId xmlns:a16="http://schemas.microsoft.com/office/drawing/2014/main" id="{25B4C6DE-4E5D-463D-9476-55CF0BFFEED4}"/>
              </a:ext>
            </a:extLst>
          </p:cNvPr>
          <p:cNvPicPr>
            <a:picLocks noChangeAspect="1"/>
          </p:cNvPicPr>
          <p:nvPr/>
        </p:nvPicPr>
        <p:blipFill>
          <a:blip r:embed="rId18"/>
          <a:stretch>
            <a:fillRect/>
          </a:stretch>
        </p:blipFill>
        <p:spPr>
          <a:xfrm>
            <a:off x="1167878" y="3775627"/>
            <a:ext cx="683161" cy="683161"/>
          </a:xfrm>
          <a:prstGeom prst="rect">
            <a:avLst/>
          </a:prstGeom>
          <a:ln>
            <a:noFill/>
          </a:ln>
          <a:effectLst>
            <a:softEdge rad="112500"/>
          </a:effectLst>
        </p:spPr>
      </p:pic>
      <p:pic>
        <p:nvPicPr>
          <p:cNvPr id="89" name="Resim 9">
            <a:extLst>
              <a:ext uri="{FF2B5EF4-FFF2-40B4-BE49-F238E27FC236}">
                <a16:creationId xmlns:a16="http://schemas.microsoft.com/office/drawing/2014/main" id="{19556AB2-1471-48BD-A11E-E3B03ED275F1}"/>
              </a:ext>
            </a:extLst>
          </p:cNvPr>
          <p:cNvPicPr>
            <a:picLocks noChangeAspect="1"/>
          </p:cNvPicPr>
          <p:nvPr/>
        </p:nvPicPr>
        <p:blipFill>
          <a:blip r:embed="rId14"/>
          <a:stretch>
            <a:fillRect/>
          </a:stretch>
        </p:blipFill>
        <p:spPr>
          <a:xfrm>
            <a:off x="8560427" y="3579443"/>
            <a:ext cx="1096757" cy="435714"/>
          </a:xfrm>
          <a:prstGeom prst="rect">
            <a:avLst/>
          </a:prstGeom>
        </p:spPr>
      </p:pic>
      <p:graphicFrame>
        <p:nvGraphicFramePr>
          <p:cNvPr id="91" name="Diagram 5">
            <a:extLst>
              <a:ext uri="{FF2B5EF4-FFF2-40B4-BE49-F238E27FC236}">
                <a16:creationId xmlns:a16="http://schemas.microsoft.com/office/drawing/2014/main" id="{747F2FB1-19C0-419E-8CEC-C64E406E0C36}"/>
              </a:ext>
            </a:extLst>
          </p:cNvPr>
          <p:cNvGraphicFramePr/>
          <p:nvPr>
            <p:extLst>
              <p:ext uri="{D42A27DB-BD31-4B8C-83A1-F6EECF244321}">
                <p14:modId xmlns:p14="http://schemas.microsoft.com/office/powerpoint/2010/main" val="2396624941"/>
              </p:ext>
            </p:extLst>
          </p:nvPr>
        </p:nvGraphicFramePr>
        <p:xfrm>
          <a:off x="3404233" y="1266795"/>
          <a:ext cx="3729869" cy="3651478"/>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
        <p:nvSpPr>
          <p:cNvPr id="95" name="Rectangle 94">
            <a:extLst>
              <a:ext uri="{FF2B5EF4-FFF2-40B4-BE49-F238E27FC236}">
                <a16:creationId xmlns:a16="http://schemas.microsoft.com/office/drawing/2014/main" id="{899DAB6F-405B-4588-AC1D-BAA386C707BE}"/>
              </a:ext>
            </a:extLst>
          </p:cNvPr>
          <p:cNvSpPr/>
          <p:nvPr/>
        </p:nvSpPr>
        <p:spPr>
          <a:xfrm>
            <a:off x="8034868" y="5499513"/>
            <a:ext cx="1447800" cy="1032520"/>
          </a:xfrm>
          <a:prstGeom prst="rect">
            <a:avLst/>
          </a:prstGeom>
          <a:solidFill>
            <a:srgbClr val="DB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1800" b="1" dirty="0">
                <a:solidFill>
                  <a:srgbClr val="19627F"/>
                </a:solidFill>
              </a:rPr>
              <a:t>Toplam </a:t>
            </a:r>
          </a:p>
          <a:p>
            <a:pPr algn="ctr"/>
            <a:r>
              <a:rPr lang="tr-TR" sz="1800" b="1" dirty="0">
                <a:solidFill>
                  <a:srgbClr val="19627F"/>
                </a:solidFill>
              </a:rPr>
              <a:t>5.380  </a:t>
            </a:r>
          </a:p>
          <a:p>
            <a:pPr algn="ctr"/>
            <a:r>
              <a:rPr lang="tr-TR" sz="1800" b="1" dirty="0">
                <a:solidFill>
                  <a:srgbClr val="19627F"/>
                </a:solidFill>
              </a:rPr>
              <a:t>Milyon USD</a:t>
            </a:r>
            <a:endParaRPr lang="tr-TR" dirty="0"/>
          </a:p>
        </p:txBody>
      </p:sp>
      <p:pic>
        <p:nvPicPr>
          <p:cNvPr id="2" name="Picture 1">
            <a:extLst>
              <a:ext uri="{FF2B5EF4-FFF2-40B4-BE49-F238E27FC236}">
                <a16:creationId xmlns:a16="http://schemas.microsoft.com/office/drawing/2014/main" id="{6903FF74-4E45-4942-997E-9D9C0A0D8107}"/>
              </a:ext>
            </a:extLst>
          </p:cNvPr>
          <p:cNvPicPr>
            <a:picLocks noChangeAspect="1"/>
          </p:cNvPicPr>
          <p:nvPr/>
        </p:nvPicPr>
        <p:blipFill>
          <a:blip r:embed="rId24"/>
          <a:stretch>
            <a:fillRect/>
          </a:stretch>
        </p:blipFill>
        <p:spPr>
          <a:xfrm>
            <a:off x="7457758" y="3618477"/>
            <a:ext cx="954179" cy="349090"/>
          </a:xfrm>
          <a:prstGeom prst="rect">
            <a:avLst/>
          </a:prstGeom>
        </p:spPr>
      </p:pic>
      <p:pic>
        <p:nvPicPr>
          <p:cNvPr id="41" name="Resim 4">
            <a:extLst>
              <a:ext uri="{FF2B5EF4-FFF2-40B4-BE49-F238E27FC236}">
                <a16:creationId xmlns:a16="http://schemas.microsoft.com/office/drawing/2014/main" id="{0017DAB0-B865-4FA2-B920-DB034719EF2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6073" b="94332" l="5547" r="93047">
                        <a14:foregroundMark x1="33047" y1="12753" x2="33047" y2="12753"/>
                        <a14:foregroundMark x1="38828" y1="7996" x2="38828" y2="7996"/>
                        <a14:foregroundMark x1="42891" y1="6275" x2="42891" y2="6275"/>
                        <a14:foregroundMark x1="46563" y1="17409" x2="46563" y2="17409"/>
                        <a14:foregroundMark x1="53516" y1="20344" x2="53516" y2="20344"/>
                        <a14:foregroundMark x1="62969" y1="17409" x2="62969" y2="17409"/>
                        <a14:foregroundMark x1="69297" y1="33401" x2="69297" y2="33401"/>
                        <a14:foregroundMark x1="56250" y1="32287" x2="56250" y2="32287"/>
                        <a14:foregroundMark x1="45078" y1="36134" x2="45078" y2="36134"/>
                        <a14:foregroundMark x1="30000" y1="30870" x2="30000" y2="30870"/>
                        <a14:foregroundMark x1="37813" y1="17510" x2="37813" y2="17510"/>
                        <a14:foregroundMark x1="30391" y1="49595" x2="30391" y2="49595"/>
                        <a14:foregroundMark x1="42734" y1="50506" x2="42734" y2="50506"/>
                        <a14:foregroundMark x1="58047" y1="51215" x2="58047" y2="51215"/>
                        <a14:foregroundMark x1="69219" y1="52834" x2="69219" y2="52834"/>
                        <a14:foregroundMark x1="63125" y1="67915" x2="63125" y2="67915"/>
                        <a14:foregroundMark x1="53516" y1="65891" x2="53516" y2="65891"/>
                        <a14:foregroundMark x1="45938" y1="65587" x2="45547" y2="65587"/>
                        <a14:foregroundMark x1="38594" y1="68421" x2="38594" y2="68421"/>
                        <a14:foregroundMark x1="6094" y1="90283" x2="6094" y2="90283"/>
                        <a14:foregroundMark x1="5547" y1="88462" x2="5547" y2="88462"/>
                        <a14:foregroundMark x1="5859" y1="94534" x2="5859" y2="94534"/>
                        <a14:foregroundMark x1="10859" y1="90283" x2="10859" y2="90283"/>
                        <a14:foregroundMark x1="18594" y1="91397" x2="18594" y2="91397"/>
                        <a14:foregroundMark x1="28438" y1="93219" x2="28438" y2="93219"/>
                        <a14:foregroundMark x1="31563" y1="87753" x2="31563" y2="87753"/>
                        <a14:foregroundMark x1="38125" y1="90587" x2="38125" y2="90587"/>
                        <a14:foregroundMark x1="49531" y1="88765" x2="49531" y2="88765"/>
                        <a14:foregroundMark x1="52969" y1="90688" x2="52969" y2="90688"/>
                        <a14:foregroundMark x1="58906" y1="91397" x2="58906" y2="91397"/>
                        <a14:foregroundMark x1="69766" y1="93117" x2="69766" y2="93117"/>
                        <a14:foregroundMark x1="77031" y1="91802" x2="77031" y2="91802"/>
                        <a14:foregroundMark x1="83906" y1="92510" x2="83906" y2="92510"/>
                        <a14:foregroundMark x1="91172" y1="90486" x2="91172" y2="90486"/>
                        <a14:foregroundMark x1="91875" y1="89879" x2="91875" y2="89879"/>
                        <a14:foregroundMark x1="93047" y1="90688" x2="93047" y2="90688"/>
                        <a14:foregroundMark x1="33516" y1="94332" x2="33516" y2="94332"/>
                        <a14:backgroundMark x1="48125" y1="89777" x2="48125" y2="89777"/>
                        <a14:backgroundMark x1="71484" y1="92713" x2="71484" y2="92713"/>
                        <a14:backgroundMark x1="71797" y1="89170" x2="71797" y2="89170"/>
                        <a14:backgroundMark x1="78828" y1="91599" x2="78828" y2="91599"/>
                        <a14:backgroundMark x1="95313" y1="90587" x2="95313" y2="90587"/>
                        <a14:backgroundMark x1="33281" y1="92713" x2="33281" y2="92713"/>
                      </a14:backgroundRemoval>
                    </a14:imgEffect>
                  </a14:imgLayer>
                </a14:imgProps>
              </a:ext>
            </a:extLst>
          </a:blip>
          <a:stretch>
            <a:fillRect/>
          </a:stretch>
        </p:blipFill>
        <p:spPr>
          <a:xfrm>
            <a:off x="8091418" y="1351639"/>
            <a:ext cx="1044064" cy="805887"/>
          </a:xfrm>
          <a:prstGeom prst="rect">
            <a:avLst/>
          </a:prstGeom>
        </p:spPr>
      </p:pic>
      <p:pic>
        <p:nvPicPr>
          <p:cNvPr id="42" name="Picture 41" descr="AIIB ile ilgili görsel sonucu">
            <a:extLst>
              <a:ext uri="{FF2B5EF4-FFF2-40B4-BE49-F238E27FC236}">
                <a16:creationId xmlns:a16="http://schemas.microsoft.com/office/drawing/2014/main" id="{4C3A5CCC-4C52-47C1-9B08-549963276354}"/>
              </a:ext>
            </a:extLst>
          </p:cNvPr>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5000" l="1266" r="94304">
                        <a14:foregroundMark x1="29114" y1="12143" x2="29114" y2="12143"/>
                        <a14:foregroundMark x1="39873" y1="6429" x2="39873" y2="6429"/>
                        <a14:foregroundMark x1="50000" y1="6429" x2="50000" y2="6429"/>
                        <a14:foregroundMark x1="61392" y1="5000" x2="61392" y2="5000"/>
                        <a14:foregroundMark x1="50633" y1="714" x2="50633" y2="714"/>
                        <a14:foregroundMark x1="14557" y1="42857" x2="14557" y2="42857"/>
                        <a14:foregroundMark x1="8228" y1="61429" x2="8228" y2="61429"/>
                        <a14:foregroundMark x1="5696" y1="66429" x2="5696" y2="66429"/>
                        <a14:foregroundMark x1="1266" y1="70000" x2="1266" y2="70000"/>
                        <a14:foregroundMark x1="45570" y1="50000" x2="45570" y2="50000"/>
                        <a14:foregroundMark x1="57595" y1="47143" x2="57595" y2="47143"/>
                        <a14:foregroundMark x1="74051" y1="43571" x2="74051" y2="43571"/>
                        <a14:foregroundMark x1="94304" y1="42143" x2="94304" y2="42143"/>
                        <a14:foregroundMark x1="67089" y1="89286" x2="67089" y2="89286"/>
                        <a14:foregroundMark x1="52532" y1="90000" x2="52532" y2="90000"/>
                        <a14:foregroundMark x1="48101" y1="95000" x2="48101" y2="95000"/>
                      </a14:backgroundRemoval>
                    </a14:imgEffect>
                  </a14:imgLayer>
                </a14:imgProps>
              </a:ext>
              <a:ext uri="{28A0092B-C50C-407E-A947-70E740481C1C}">
                <a14:useLocalDpi xmlns:a14="http://schemas.microsoft.com/office/drawing/2010/main" val="0"/>
              </a:ext>
            </a:extLst>
          </a:blip>
          <a:srcRect/>
          <a:stretch>
            <a:fillRect/>
          </a:stretch>
        </p:blipFill>
        <p:spPr bwMode="auto">
          <a:xfrm>
            <a:off x="9046125" y="2204682"/>
            <a:ext cx="763427" cy="676399"/>
          </a:xfrm>
          <a:prstGeom prst="rect">
            <a:avLst/>
          </a:prstGeom>
          <a:noFill/>
          <a:extLst>
            <a:ext uri="{909E8E84-426E-40DD-AFC4-6F175D3DCCD1}">
              <a14:hiddenFill xmlns:a14="http://schemas.microsoft.com/office/drawing/2010/main">
                <a:solidFill>
                  <a:srgbClr val="FFFFFF"/>
                </a:solidFill>
              </a14:hiddenFill>
            </a:ext>
          </a:extLst>
        </p:spPr>
      </p:pic>
      <p:pic>
        <p:nvPicPr>
          <p:cNvPr id="43" name="Resim 29">
            <a:extLst>
              <a:ext uri="{FF2B5EF4-FFF2-40B4-BE49-F238E27FC236}">
                <a16:creationId xmlns:a16="http://schemas.microsoft.com/office/drawing/2014/main" id="{DF7D6D67-802B-4B81-897F-602C16FC20DF}"/>
              </a:ext>
            </a:extLst>
          </p:cNvPr>
          <p:cNvPicPr>
            <a:picLocks noChangeAspect="1"/>
          </p:cNvPicPr>
          <p:nvPr/>
        </p:nvPicPr>
        <p:blipFill>
          <a:blip r:embed="rId3"/>
          <a:stretch>
            <a:fillRect/>
          </a:stretch>
        </p:blipFill>
        <p:spPr>
          <a:xfrm>
            <a:off x="7455766" y="2250725"/>
            <a:ext cx="676496" cy="630356"/>
          </a:xfrm>
          <a:prstGeom prst="rect">
            <a:avLst/>
          </a:prstGeom>
        </p:spPr>
      </p:pic>
      <p:pic>
        <p:nvPicPr>
          <p:cNvPr id="44" name="Picture 134">
            <a:extLst>
              <a:ext uri="{FF2B5EF4-FFF2-40B4-BE49-F238E27FC236}">
                <a16:creationId xmlns:a16="http://schemas.microsoft.com/office/drawing/2014/main" id="{AE544B07-603D-4A59-8E0F-C1971A5F27EC}"/>
              </a:ext>
            </a:extLst>
          </p:cNvPr>
          <p:cNvPicPr>
            <a:picLocks noChangeAspect="1"/>
          </p:cNvPicPr>
          <p:nvPr/>
        </p:nvPicPr>
        <p:blipFill>
          <a:blip r:embed="rId18"/>
          <a:stretch>
            <a:fillRect/>
          </a:stretch>
        </p:blipFill>
        <p:spPr>
          <a:xfrm>
            <a:off x="8170080" y="2607082"/>
            <a:ext cx="891998" cy="891998"/>
          </a:xfrm>
          <a:prstGeom prst="rect">
            <a:avLst/>
          </a:prstGeom>
          <a:ln>
            <a:noFill/>
          </a:ln>
          <a:effectLst>
            <a:softEdge rad="112500"/>
          </a:effectLst>
        </p:spPr>
      </p:pic>
      <p:sp>
        <p:nvSpPr>
          <p:cNvPr id="4" name="Rectangle: Rounded Corners 3">
            <a:extLst>
              <a:ext uri="{FF2B5EF4-FFF2-40B4-BE49-F238E27FC236}">
                <a16:creationId xmlns:a16="http://schemas.microsoft.com/office/drawing/2014/main" id="{B2F4989B-0F8D-4569-AF92-014B61EA6700}"/>
              </a:ext>
            </a:extLst>
          </p:cNvPr>
          <p:cNvSpPr/>
          <p:nvPr/>
        </p:nvSpPr>
        <p:spPr>
          <a:xfrm>
            <a:off x="7646262" y="4226767"/>
            <a:ext cx="1936277" cy="684800"/>
          </a:xfrm>
          <a:prstGeom prst="roundRect">
            <a:avLst/>
          </a:prstGeom>
          <a:solidFill>
            <a:schemeClr val="bg1">
              <a:lumMod val="9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a:solidFill>
                  <a:schemeClr val="tx1"/>
                </a:solidFill>
              </a:rPr>
              <a:t>1.2 Milyar USD</a:t>
            </a:r>
          </a:p>
        </p:txBody>
      </p:sp>
      <p:pic>
        <p:nvPicPr>
          <p:cNvPr id="45" name="Picture 97">
            <a:extLst>
              <a:ext uri="{FF2B5EF4-FFF2-40B4-BE49-F238E27FC236}">
                <a16:creationId xmlns:a16="http://schemas.microsoft.com/office/drawing/2014/main" id="{EDB578CB-8DD7-4DDF-992E-A3E902D5C993}"/>
              </a:ext>
            </a:extLst>
          </p:cNvPr>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950428" y="-3957"/>
            <a:ext cx="1955572" cy="676884"/>
          </a:xfrm>
          <a:prstGeom prst="rect">
            <a:avLst/>
          </a:prstGeom>
        </p:spPr>
      </p:pic>
      <p:sp>
        <p:nvSpPr>
          <p:cNvPr id="48" name="Slide Number Placeholder 1">
            <a:extLst>
              <a:ext uri="{FF2B5EF4-FFF2-40B4-BE49-F238E27FC236}">
                <a16:creationId xmlns:a16="http://schemas.microsoft.com/office/drawing/2014/main" id="{FB5D9257-2CDD-4E0D-B5A2-10D60A36F9E2}"/>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25</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1963052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3DD319D-0DCE-4AB1-AA39-647E7C66E1EA}"/>
              </a:ext>
            </a:extLst>
          </p:cNvPr>
          <p:cNvSpPr txBox="1"/>
          <p:nvPr/>
        </p:nvSpPr>
        <p:spPr>
          <a:xfrm>
            <a:off x="681038" y="328902"/>
            <a:ext cx="8657971" cy="369332"/>
          </a:xfrm>
          <a:prstGeom prst="rect">
            <a:avLst/>
          </a:prstGeom>
          <a:noFill/>
        </p:spPr>
        <p:txBody>
          <a:bodyPr wrap="square">
            <a:spAutoFit/>
          </a:bodyPr>
          <a:lstStyle/>
          <a:p>
            <a:pPr defTabSz="457227">
              <a:defRPr/>
            </a:pPr>
            <a:r>
              <a:rPr lang="tr-TR" b="1" dirty="0">
                <a:ea typeface="Lato" panose="020F0502020204030203" pitchFamily="34" charset="0"/>
                <a:cs typeface="Arial" panose="020B0604020202020204" pitchFamily="34" charset="0"/>
              </a:rPr>
              <a:t>Sürdürülebilir Finansmana Erişim </a:t>
            </a:r>
          </a:p>
        </p:txBody>
      </p:sp>
      <p:sp>
        <p:nvSpPr>
          <p:cNvPr id="13" name="Slide Number Placeholder 1"/>
          <p:cNvSpPr>
            <a:spLocks noGrp="1"/>
          </p:cNvSpPr>
          <p:nvPr>
            <p:ph type="sldNum" sz="quarter" idx="4294967295"/>
          </p:nvPr>
        </p:nvSpPr>
        <p:spPr>
          <a:xfrm>
            <a:off x="9255073" y="6612403"/>
            <a:ext cx="380093" cy="254563"/>
          </a:xfrm>
          <a:prstGeom prst="rect">
            <a:avLst/>
          </a:prstGeom>
        </p:spPr>
        <p:txBody>
          <a:bodyPr/>
          <a:lstStyle/>
          <a:p>
            <a:fld id="{17CAE348-1A46-420F-86A1-CEA27154ADDC}" type="slidenum">
              <a:rPr lang="tr-TR" sz="1000" b="1" smtClean="0">
                <a:solidFill>
                  <a:schemeClr val="tx1"/>
                </a:solidFill>
              </a:rPr>
              <a:pPr/>
              <a:t>26</a:t>
            </a:fld>
            <a:endParaRPr lang="tr-TR" sz="1000" b="1" dirty="0">
              <a:solidFill>
                <a:schemeClr val="tx1"/>
              </a:solidFill>
            </a:endParaRPr>
          </a:p>
        </p:txBody>
      </p:sp>
      <p:sp>
        <p:nvSpPr>
          <p:cNvPr id="62" name="Rectangle 61"/>
          <p:cNvSpPr/>
          <p:nvPr/>
        </p:nvSpPr>
        <p:spPr>
          <a:xfrm>
            <a:off x="8243382" y="159522"/>
            <a:ext cx="1309965"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63" name="Picture 6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17177" y="-23769"/>
            <a:ext cx="2018704" cy="713422"/>
          </a:xfrm>
          <a:prstGeom prst="rect">
            <a:avLst/>
          </a:prstGeom>
        </p:spPr>
      </p:pic>
      <p:sp>
        <p:nvSpPr>
          <p:cNvPr id="64" name="Rectangle 63">
            <a:extLst>
              <a:ext uri="{FF2B5EF4-FFF2-40B4-BE49-F238E27FC236}">
                <a16:creationId xmlns:a16="http://schemas.microsoft.com/office/drawing/2014/main" id="{9304ACB8-20C8-4325-9421-51F35BF6C553}"/>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graphicFrame>
        <p:nvGraphicFramePr>
          <p:cNvPr id="7" name="Diagram 6">
            <a:extLst>
              <a:ext uri="{FF2B5EF4-FFF2-40B4-BE49-F238E27FC236}">
                <a16:creationId xmlns:a16="http://schemas.microsoft.com/office/drawing/2014/main" id="{748E21EA-6F52-4613-BDBA-4BFFCA65C25C}"/>
              </a:ext>
            </a:extLst>
          </p:cNvPr>
          <p:cNvGraphicFramePr/>
          <p:nvPr>
            <p:extLst>
              <p:ext uri="{D42A27DB-BD31-4B8C-83A1-F6EECF244321}">
                <p14:modId xmlns:p14="http://schemas.microsoft.com/office/powerpoint/2010/main" val="752191618"/>
              </p:ext>
            </p:extLst>
          </p:nvPr>
        </p:nvGraphicFramePr>
        <p:xfrm>
          <a:off x="1651000" y="1227666"/>
          <a:ext cx="6604000" cy="4402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16" name="Rounded Rectangle 1">
            <a:extLst>
              <a:ext uri="{FF2B5EF4-FFF2-40B4-BE49-F238E27FC236}">
                <a16:creationId xmlns:a16="http://schemas.microsoft.com/office/drawing/2014/main" id="{61EE4358-70B1-481A-B191-EF0F8D9B49FD}"/>
              </a:ext>
            </a:extLst>
          </p:cNvPr>
          <p:cNvSpPr/>
          <p:nvPr/>
        </p:nvSpPr>
        <p:spPr>
          <a:xfrm>
            <a:off x="681038" y="792690"/>
            <a:ext cx="9000165" cy="340519"/>
          </a:xfrm>
          <a:prstGeom prst="roundRect">
            <a:avLst/>
          </a:prstGeom>
        </p:spPr>
        <p:txBody>
          <a:bodyPr wrap="square">
            <a:spAutoFit/>
          </a:bodyPr>
          <a:lstStyle/>
          <a:p>
            <a:pPr lvl="0"/>
            <a:r>
              <a:rPr lang="tr-TR" sz="1400" dirty="0"/>
              <a:t>Yeşil Dönüşüm Sürecinde Sürdürülebilir Finansman erişimi kapsamında yol haritası:</a:t>
            </a:r>
            <a:endParaRPr lang="en-US" sz="1400" dirty="0"/>
          </a:p>
        </p:txBody>
      </p:sp>
      <p:pic>
        <p:nvPicPr>
          <p:cNvPr id="228" name="Picture 227">
            <a:extLst>
              <a:ext uri="{FF2B5EF4-FFF2-40B4-BE49-F238E27FC236}">
                <a16:creationId xmlns:a16="http://schemas.microsoft.com/office/drawing/2014/main" id="{7AD40353-9A4F-46CF-8D0B-B5237C9F20A1}"/>
              </a:ext>
            </a:extLst>
          </p:cNvPr>
          <p:cNvPicPr>
            <a:picLocks noChangeAspect="1"/>
          </p:cNvPicPr>
          <p:nvPr/>
        </p:nvPicPr>
        <p:blipFill>
          <a:blip r:embed="rId9"/>
          <a:stretch>
            <a:fillRect/>
          </a:stretch>
        </p:blipFill>
        <p:spPr>
          <a:xfrm>
            <a:off x="473139" y="5228960"/>
            <a:ext cx="1424202" cy="1424202"/>
          </a:xfrm>
          <a:prstGeom prst="rect">
            <a:avLst/>
          </a:prstGeom>
        </p:spPr>
      </p:pic>
      <p:pic>
        <p:nvPicPr>
          <p:cNvPr id="229" name="Picture 228">
            <a:extLst>
              <a:ext uri="{FF2B5EF4-FFF2-40B4-BE49-F238E27FC236}">
                <a16:creationId xmlns:a16="http://schemas.microsoft.com/office/drawing/2014/main" id="{2FD05870-B979-4DB7-AB3A-874F812A53B8}"/>
              </a:ext>
            </a:extLst>
          </p:cNvPr>
          <p:cNvPicPr>
            <a:picLocks noChangeAspect="1"/>
          </p:cNvPicPr>
          <p:nvPr/>
        </p:nvPicPr>
        <p:blipFill>
          <a:blip r:embed="rId10"/>
          <a:stretch>
            <a:fillRect/>
          </a:stretch>
        </p:blipFill>
        <p:spPr>
          <a:xfrm>
            <a:off x="8405470" y="5307213"/>
            <a:ext cx="1229696" cy="1229696"/>
          </a:xfrm>
          <a:prstGeom prst="rect">
            <a:avLst/>
          </a:prstGeom>
        </p:spPr>
      </p:pic>
    </p:spTree>
    <p:extLst>
      <p:ext uri="{BB962C8B-B14F-4D97-AF65-F5344CB8AC3E}">
        <p14:creationId xmlns:p14="http://schemas.microsoft.com/office/powerpoint/2010/main" val="32643077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2D72CC47-F237-45B9-ADB1-27E8D10ED450}"/>
              </a:ext>
            </a:extLst>
          </p:cNvPr>
          <p:cNvSpPr>
            <a:spLocks noGrp="1"/>
          </p:cNvSpPr>
          <p:nvPr>
            <p:ph type="title"/>
          </p:nvPr>
        </p:nvSpPr>
        <p:spPr>
          <a:xfrm>
            <a:off x="162342" y="121958"/>
            <a:ext cx="8007738" cy="522101"/>
          </a:xfrm>
        </p:spPr>
        <p:txBody>
          <a:bodyPr/>
          <a:lstStyle/>
          <a:p>
            <a:pPr lvl="0" defTabSz="457227">
              <a:defRPr/>
            </a:pPr>
            <a:r>
              <a:rPr lang="tr-TR" dirty="0">
                <a:ea typeface="Lato" panose="020F0502020204030203" pitchFamily="34" charset="0"/>
                <a:cs typeface="Arial" panose="020B0604020202020204" pitchFamily="34" charset="0"/>
              </a:rPr>
              <a:t>Fi</a:t>
            </a:r>
            <a:r>
              <a:rPr lang="tr-TR" sz="2000" b="1" dirty="0">
                <a:solidFill>
                  <a:srgbClr val="222A35"/>
                </a:solidFill>
                <a:ea typeface="Lato" panose="020F0502020204030203" pitchFamily="34" charset="0"/>
                <a:cs typeface="Arial" panose="020B0604020202020204" pitchFamily="34" charset="0"/>
              </a:rPr>
              <a:t>rmaların Finansmana Erişim İmkanları </a:t>
            </a:r>
            <a:endParaRPr lang="en-US" sz="2000" b="1" dirty="0">
              <a:solidFill>
                <a:prstClr val="black"/>
              </a:solidFill>
              <a:ea typeface="Lato" panose="020F0502020204030203" pitchFamily="34" charset="0"/>
              <a:cs typeface="Arial" panose="020B0604020202020204" pitchFamily="34" charset="0"/>
            </a:endParaRPr>
          </a:p>
        </p:txBody>
      </p:sp>
      <p:pic>
        <p:nvPicPr>
          <p:cNvPr id="48" name="Picture 97">
            <a:extLst>
              <a:ext uri="{FF2B5EF4-FFF2-40B4-BE49-F238E27FC236}">
                <a16:creationId xmlns:a16="http://schemas.microsoft.com/office/drawing/2014/main" id="{B172877D-C1CF-4C46-8AB6-DEAF7167AA2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50428" y="-3957"/>
            <a:ext cx="1955572" cy="676884"/>
          </a:xfrm>
          <a:prstGeom prst="rect">
            <a:avLst/>
          </a:prstGeom>
        </p:spPr>
      </p:pic>
      <p:sp>
        <p:nvSpPr>
          <p:cNvPr id="49" name="Rectangle 48">
            <a:extLst>
              <a:ext uri="{FF2B5EF4-FFF2-40B4-BE49-F238E27FC236}">
                <a16:creationId xmlns:a16="http://schemas.microsoft.com/office/drawing/2014/main" id="{F86E1AFF-2F85-4CCA-9ED4-40CAA67603DA}"/>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graphicFrame>
        <p:nvGraphicFramePr>
          <p:cNvPr id="68" name="Diagram 5">
            <a:extLst>
              <a:ext uri="{FF2B5EF4-FFF2-40B4-BE49-F238E27FC236}">
                <a16:creationId xmlns:a16="http://schemas.microsoft.com/office/drawing/2014/main" id="{EA0CB49B-C67E-44FF-BEAD-698613A4D8C4}"/>
              </a:ext>
            </a:extLst>
          </p:cNvPr>
          <p:cNvGraphicFramePr/>
          <p:nvPr>
            <p:extLst>
              <p:ext uri="{D42A27DB-BD31-4B8C-83A1-F6EECF244321}">
                <p14:modId xmlns:p14="http://schemas.microsoft.com/office/powerpoint/2010/main" val="106572875"/>
              </p:ext>
            </p:extLst>
          </p:nvPr>
        </p:nvGraphicFramePr>
        <p:xfrm>
          <a:off x="503781" y="798842"/>
          <a:ext cx="9056779" cy="52965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D7E18C4E-2B3E-47D0-8FC5-567F536C27B5}"/>
              </a:ext>
            </a:extLst>
          </p:cNvPr>
          <p:cNvPicPr>
            <a:picLocks noChangeAspect="1"/>
          </p:cNvPicPr>
          <p:nvPr/>
        </p:nvPicPr>
        <p:blipFill>
          <a:blip r:embed="rId8"/>
          <a:stretch>
            <a:fillRect/>
          </a:stretch>
        </p:blipFill>
        <p:spPr>
          <a:xfrm>
            <a:off x="272124" y="3185504"/>
            <a:ext cx="543216" cy="543216"/>
          </a:xfrm>
          <a:prstGeom prst="rect">
            <a:avLst/>
          </a:prstGeom>
        </p:spPr>
      </p:pic>
      <p:pic>
        <p:nvPicPr>
          <p:cNvPr id="8" name="Picture 7">
            <a:extLst>
              <a:ext uri="{FF2B5EF4-FFF2-40B4-BE49-F238E27FC236}">
                <a16:creationId xmlns:a16="http://schemas.microsoft.com/office/drawing/2014/main" id="{C71B783E-0BE8-43AA-B07F-EAA9FEFFB8D6}"/>
              </a:ext>
            </a:extLst>
          </p:cNvPr>
          <p:cNvPicPr>
            <a:picLocks noChangeAspect="1"/>
          </p:cNvPicPr>
          <p:nvPr/>
        </p:nvPicPr>
        <p:blipFill>
          <a:blip r:embed="rId9"/>
          <a:stretch>
            <a:fillRect/>
          </a:stretch>
        </p:blipFill>
        <p:spPr>
          <a:xfrm>
            <a:off x="261620" y="1018109"/>
            <a:ext cx="502920" cy="502920"/>
          </a:xfrm>
          <a:prstGeom prst="rect">
            <a:avLst/>
          </a:prstGeom>
        </p:spPr>
      </p:pic>
      <p:pic>
        <p:nvPicPr>
          <p:cNvPr id="10" name="Picture 9">
            <a:extLst>
              <a:ext uri="{FF2B5EF4-FFF2-40B4-BE49-F238E27FC236}">
                <a16:creationId xmlns:a16="http://schemas.microsoft.com/office/drawing/2014/main" id="{8AF0CDBB-24B7-443E-A7CC-96252078C3F4}"/>
              </a:ext>
            </a:extLst>
          </p:cNvPr>
          <p:cNvPicPr>
            <a:picLocks noChangeAspect="1"/>
          </p:cNvPicPr>
          <p:nvPr/>
        </p:nvPicPr>
        <p:blipFill>
          <a:blip r:embed="rId10"/>
          <a:stretch>
            <a:fillRect/>
          </a:stretch>
        </p:blipFill>
        <p:spPr>
          <a:xfrm>
            <a:off x="261620" y="5316995"/>
            <a:ext cx="543216" cy="543216"/>
          </a:xfrm>
          <a:prstGeom prst="rect">
            <a:avLst/>
          </a:prstGeom>
        </p:spPr>
      </p:pic>
      <p:pic>
        <p:nvPicPr>
          <p:cNvPr id="12" name="Picture 11">
            <a:extLst>
              <a:ext uri="{FF2B5EF4-FFF2-40B4-BE49-F238E27FC236}">
                <a16:creationId xmlns:a16="http://schemas.microsoft.com/office/drawing/2014/main" id="{787A1081-A9A0-4C61-B85F-F55505D4F45D}"/>
              </a:ext>
            </a:extLst>
          </p:cNvPr>
          <p:cNvPicPr>
            <a:picLocks noChangeAspect="1"/>
          </p:cNvPicPr>
          <p:nvPr/>
        </p:nvPicPr>
        <p:blipFill>
          <a:blip r:embed="rId11"/>
          <a:stretch>
            <a:fillRect/>
          </a:stretch>
        </p:blipFill>
        <p:spPr>
          <a:xfrm>
            <a:off x="231838" y="2130932"/>
            <a:ext cx="502921" cy="502921"/>
          </a:xfrm>
          <a:prstGeom prst="rect">
            <a:avLst/>
          </a:prstGeom>
        </p:spPr>
      </p:pic>
      <p:pic>
        <p:nvPicPr>
          <p:cNvPr id="14" name="Picture 13">
            <a:extLst>
              <a:ext uri="{FF2B5EF4-FFF2-40B4-BE49-F238E27FC236}">
                <a16:creationId xmlns:a16="http://schemas.microsoft.com/office/drawing/2014/main" id="{7DAF32D3-057E-4835-AB7E-F26B3C3CFFB0}"/>
              </a:ext>
            </a:extLst>
          </p:cNvPr>
          <p:cNvPicPr>
            <a:picLocks noChangeAspect="1"/>
          </p:cNvPicPr>
          <p:nvPr/>
        </p:nvPicPr>
        <p:blipFill>
          <a:blip r:embed="rId12"/>
          <a:stretch>
            <a:fillRect/>
          </a:stretch>
        </p:blipFill>
        <p:spPr>
          <a:xfrm>
            <a:off x="290081" y="4280371"/>
            <a:ext cx="507302" cy="522102"/>
          </a:xfrm>
          <a:prstGeom prst="rect">
            <a:avLst/>
          </a:prstGeom>
        </p:spPr>
      </p:pic>
      <p:sp>
        <p:nvSpPr>
          <p:cNvPr id="69" name="Slide Number Placeholder 1">
            <a:extLst>
              <a:ext uri="{FF2B5EF4-FFF2-40B4-BE49-F238E27FC236}">
                <a16:creationId xmlns:a16="http://schemas.microsoft.com/office/drawing/2014/main" id="{C402E651-B739-4C9E-99AF-B85D07673510}"/>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27</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6454957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0C11C92-F662-4DD1-A27E-C77F62C0EA0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704"/>
          <a:stretch/>
        </p:blipFill>
        <p:spPr>
          <a:xfrm rot="10800000">
            <a:off x="0" y="0"/>
            <a:ext cx="9906000" cy="6858000"/>
          </a:xfrm>
          <a:prstGeom prst="rect">
            <a:avLst/>
          </a:prstGeom>
          <a:solidFill>
            <a:schemeClr val="tx2"/>
          </a:solidFill>
        </p:spPr>
      </p:pic>
      <p:sp>
        <p:nvSpPr>
          <p:cNvPr id="6" name="TextBox 5">
            <a:extLst>
              <a:ext uri="{FF2B5EF4-FFF2-40B4-BE49-F238E27FC236}">
                <a16:creationId xmlns:a16="http://schemas.microsoft.com/office/drawing/2014/main" id="{1057A1C5-FC18-4D42-91D3-B1A3FC7DE2C7}"/>
              </a:ext>
            </a:extLst>
          </p:cNvPr>
          <p:cNvSpPr txBox="1"/>
          <p:nvPr/>
        </p:nvSpPr>
        <p:spPr>
          <a:xfrm>
            <a:off x="2085462" y="1414093"/>
            <a:ext cx="5383987" cy="2315528"/>
          </a:xfrm>
          <a:prstGeom prst="roundRect">
            <a:avLst/>
          </a:prstGeom>
          <a:solidFill>
            <a:srgbClr val="255683"/>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rtlCol="0">
            <a:spAutoFit/>
          </a:bodyPr>
          <a:lstStyle/>
          <a:p>
            <a:pPr algn="ctr"/>
            <a:r>
              <a:rPr lang="tr-TR" sz="3200" b="1" dirty="0">
                <a:solidFill>
                  <a:schemeClr val="bg1"/>
                </a:solidFill>
              </a:rPr>
              <a:t>Teşekkür Ederiz.</a:t>
            </a:r>
          </a:p>
          <a:p>
            <a:pPr algn="ctr"/>
            <a:endParaRPr lang="tr-TR" dirty="0">
              <a:solidFill>
                <a:schemeClr val="bg1"/>
              </a:solidFill>
            </a:endParaRPr>
          </a:p>
          <a:p>
            <a:pPr algn="ctr"/>
            <a:r>
              <a:rPr lang="tr-TR" sz="2000" b="1" dirty="0">
                <a:solidFill>
                  <a:schemeClr val="bg1"/>
                </a:solidFill>
              </a:rPr>
              <a:t>Türkiye Kalkınma ve Yatırım Bankası A.Ş.</a:t>
            </a:r>
          </a:p>
          <a:p>
            <a:pPr algn="ctr"/>
            <a:endParaRPr lang="tr-TR" sz="2000" b="1" dirty="0">
              <a:solidFill>
                <a:schemeClr val="bg1"/>
              </a:solidFill>
            </a:endParaRPr>
          </a:p>
          <a:p>
            <a:pPr algn="ctr"/>
            <a:r>
              <a:rPr lang="tr-TR" sz="2000" b="1" dirty="0">
                <a:solidFill>
                  <a:schemeClr val="bg1"/>
                </a:solidFill>
              </a:rPr>
              <a:t>Sürdürülebilirlik Çevresel ve Sosyal </a:t>
            </a:r>
            <a:br>
              <a:rPr lang="tr-TR" sz="2000" b="1" dirty="0">
                <a:solidFill>
                  <a:schemeClr val="bg1"/>
                </a:solidFill>
              </a:rPr>
            </a:br>
            <a:r>
              <a:rPr lang="tr-TR" sz="2000" b="1" dirty="0">
                <a:solidFill>
                  <a:schemeClr val="bg1"/>
                </a:solidFill>
              </a:rPr>
              <a:t>Etki Yönetimi Müdürlüğü</a:t>
            </a:r>
          </a:p>
        </p:txBody>
      </p:sp>
      <p:sp>
        <p:nvSpPr>
          <p:cNvPr id="7" name="Rectangle 6">
            <a:extLst>
              <a:ext uri="{FF2B5EF4-FFF2-40B4-BE49-F238E27FC236}">
                <a16:creationId xmlns:a16="http://schemas.microsoft.com/office/drawing/2014/main" id="{DB4075E2-3163-4DB4-88C4-1EA41D5BF8FE}"/>
              </a:ext>
            </a:extLst>
          </p:cNvPr>
          <p:cNvSpPr/>
          <p:nvPr/>
        </p:nvSpPr>
        <p:spPr>
          <a:xfrm>
            <a:off x="2085462" y="4051516"/>
            <a:ext cx="5383987" cy="1323439"/>
          </a:xfrm>
          <a:prstGeom prst="rect">
            <a:avLst/>
          </a:prstGeom>
        </p:spPr>
        <p:txBody>
          <a:bodyPr wrap="square">
            <a:spAutoFit/>
          </a:bodyPr>
          <a:lstStyle/>
          <a:p>
            <a:pPr algn="ctr" defTabSz="371237">
              <a:defRPr/>
            </a:pPr>
            <a:r>
              <a:rPr lang="tr-TR" sz="1600" b="1" dirty="0">
                <a:solidFill>
                  <a:schemeClr val="tx1">
                    <a:lumMod val="85000"/>
                    <a:lumOff val="15000"/>
                  </a:schemeClr>
                </a:solidFill>
                <a:ea typeface="Lato" panose="020F0502020204030203" pitchFamily="34" charset="0"/>
                <a:cs typeface="Arial" panose="020B0604020202020204" pitchFamily="34" charset="0"/>
              </a:rPr>
              <a:t>Erhan ÇALIŞKAN, Müdür </a:t>
            </a:r>
          </a:p>
          <a:p>
            <a:pPr algn="ctr" defTabSz="371237">
              <a:defRPr/>
            </a:pPr>
            <a:r>
              <a:rPr lang="tr-TR" sz="1600" dirty="0">
                <a:solidFill>
                  <a:schemeClr val="tx1">
                    <a:lumMod val="85000"/>
                    <a:lumOff val="15000"/>
                  </a:schemeClr>
                </a:solidFill>
                <a:ea typeface="Lato" panose="020F0502020204030203" pitchFamily="34" charset="0"/>
                <a:cs typeface="Arial" panose="020B0604020202020204" pitchFamily="34" charset="0"/>
              </a:rPr>
              <a:t> erhan.caliskan@kalkinma.com.tr </a:t>
            </a:r>
          </a:p>
          <a:p>
            <a:pPr algn="ctr" defTabSz="371237">
              <a:defRPr/>
            </a:pPr>
            <a:r>
              <a:rPr lang="es-ES" sz="1600" dirty="0">
                <a:solidFill>
                  <a:schemeClr val="tx1">
                    <a:lumMod val="85000"/>
                    <a:lumOff val="15000"/>
                  </a:schemeClr>
                </a:solidFill>
                <a:ea typeface="Lato" panose="020F0502020204030203" pitchFamily="34" charset="0"/>
                <a:cs typeface="Arial" panose="020B0604020202020204" pitchFamily="34" charset="0"/>
              </a:rPr>
              <a:t>0216 6364104 </a:t>
            </a:r>
            <a:r>
              <a:rPr lang="tr-TR" sz="1600" dirty="0">
                <a:solidFill>
                  <a:schemeClr val="tx1">
                    <a:lumMod val="85000"/>
                    <a:lumOff val="15000"/>
                  </a:schemeClr>
                </a:solidFill>
                <a:ea typeface="Lato" panose="020F0502020204030203" pitchFamily="34" charset="0"/>
                <a:cs typeface="Arial" panose="020B0604020202020204" pitchFamily="34" charset="0"/>
              </a:rPr>
              <a:t>-</a:t>
            </a:r>
            <a:r>
              <a:rPr lang="es-ES" sz="1600" dirty="0">
                <a:solidFill>
                  <a:schemeClr val="tx1">
                    <a:lumMod val="85000"/>
                    <a:lumOff val="15000"/>
                  </a:schemeClr>
                </a:solidFill>
                <a:ea typeface="Lato" panose="020F0502020204030203" pitchFamily="34" charset="0"/>
                <a:cs typeface="Arial" panose="020B0604020202020204" pitchFamily="34" charset="0"/>
              </a:rPr>
              <a:t> 0505 7769170 </a:t>
            </a:r>
            <a:endParaRPr lang="tr-TR" sz="1600" dirty="0">
              <a:solidFill>
                <a:schemeClr val="tx1">
                  <a:lumMod val="85000"/>
                  <a:lumOff val="15000"/>
                </a:schemeClr>
              </a:solidFill>
              <a:ea typeface="Lato" panose="020F0502020204030203" pitchFamily="34" charset="0"/>
              <a:cs typeface="Arial" panose="020B0604020202020204" pitchFamily="34" charset="0"/>
            </a:endParaRPr>
          </a:p>
          <a:p>
            <a:pPr algn="ctr" defTabSz="371237">
              <a:defRPr/>
            </a:pPr>
            <a:endParaRPr lang="tr-TR" sz="1600" dirty="0">
              <a:solidFill>
                <a:schemeClr val="tx1">
                  <a:lumMod val="85000"/>
                  <a:lumOff val="15000"/>
                </a:schemeClr>
              </a:solidFill>
              <a:ea typeface="Lato" panose="020F0502020204030203" pitchFamily="34" charset="0"/>
              <a:cs typeface="Arial" panose="020B0604020202020204" pitchFamily="34" charset="0"/>
            </a:endParaRPr>
          </a:p>
          <a:p>
            <a:pPr algn="ctr"/>
            <a:endParaRPr lang="tr-TR" sz="1600" dirty="0">
              <a:solidFill>
                <a:schemeClr val="tx1">
                  <a:lumMod val="85000"/>
                  <a:lumOff val="15000"/>
                </a:schemeClr>
              </a:solidFill>
            </a:endParaRPr>
          </a:p>
        </p:txBody>
      </p:sp>
      <p:sp>
        <p:nvSpPr>
          <p:cNvPr id="9" name="TextBox 8">
            <a:extLst>
              <a:ext uri="{FF2B5EF4-FFF2-40B4-BE49-F238E27FC236}">
                <a16:creationId xmlns:a16="http://schemas.microsoft.com/office/drawing/2014/main" id="{9F6B05A0-28CA-47FD-8438-B8D2A2D5E4C5}"/>
              </a:ext>
            </a:extLst>
          </p:cNvPr>
          <p:cNvSpPr txBox="1"/>
          <p:nvPr/>
        </p:nvSpPr>
        <p:spPr>
          <a:xfrm>
            <a:off x="363077" y="5760045"/>
            <a:ext cx="8603013" cy="404726"/>
          </a:xfrm>
          <a:prstGeom prst="rect">
            <a:avLst/>
          </a:prstGeom>
          <a:noFill/>
        </p:spPr>
        <p:txBody>
          <a:bodyPr wrap="square">
            <a:spAutoFit/>
          </a:bodyPr>
          <a:lstStyle/>
          <a:p>
            <a:pPr algn="ctr" defTabSz="371237">
              <a:defRPr/>
            </a:pPr>
            <a:r>
              <a:rPr lang="tr-TR" sz="893" i="1" dirty="0">
                <a:solidFill>
                  <a:srgbClr val="222A35"/>
                </a:solidFill>
                <a:ea typeface="Lato" panose="020F0502020204030203" pitchFamily="34" charset="0"/>
                <a:cs typeface="Arial" panose="020B0604020202020204" pitchFamily="34" charset="0"/>
              </a:rPr>
              <a:t>©</a:t>
            </a:r>
            <a:r>
              <a:rPr lang="tr-TR" sz="1137" i="1" dirty="0">
                <a:solidFill>
                  <a:srgbClr val="222A35"/>
                </a:solidFill>
                <a:ea typeface="Lato" panose="020F0502020204030203" pitchFamily="34" charset="0"/>
                <a:cs typeface="Arial" panose="020B0604020202020204" pitchFamily="34" charset="0"/>
              </a:rPr>
              <a:t> </a:t>
            </a:r>
            <a:r>
              <a:rPr lang="tr-TR" sz="893" dirty="0">
                <a:solidFill>
                  <a:srgbClr val="222A35"/>
                </a:solidFill>
                <a:ea typeface="Lato" panose="020F0502020204030203" pitchFamily="34" charset="0"/>
                <a:cs typeface="Arial" panose="020B0604020202020204" pitchFamily="34" charset="0"/>
              </a:rPr>
              <a:t>2023 Kalkınma Yatırım Bankası </a:t>
            </a:r>
          </a:p>
          <a:p>
            <a:pPr algn="ctr" defTabSz="371237">
              <a:defRPr/>
            </a:pPr>
            <a:r>
              <a:rPr lang="tr-TR" sz="893" dirty="0">
                <a:solidFill>
                  <a:srgbClr val="222A35"/>
                </a:solidFill>
                <a:ea typeface="Lato" panose="020F0502020204030203" pitchFamily="34" charset="0"/>
                <a:cs typeface="Arial" panose="020B0604020202020204" pitchFamily="34" charset="0"/>
              </a:rPr>
              <a:t>Tüm hakları saklıdır    </a:t>
            </a:r>
            <a:endParaRPr lang="en-ID" sz="1137" dirty="0">
              <a:solidFill>
                <a:srgbClr val="222A35"/>
              </a:solidFill>
              <a:ea typeface="Lato" panose="020F0502020204030203" pitchFamily="34" charset="0"/>
              <a:cs typeface="Arial" panose="020B0604020202020204" pitchFamily="34" charset="0"/>
            </a:endParaRPr>
          </a:p>
        </p:txBody>
      </p:sp>
      <p:pic>
        <p:nvPicPr>
          <p:cNvPr id="10" name="Picture 9">
            <a:extLst>
              <a:ext uri="{FF2B5EF4-FFF2-40B4-BE49-F238E27FC236}">
                <a16:creationId xmlns:a16="http://schemas.microsoft.com/office/drawing/2014/main" id="{766587CF-D41D-48C4-BFFF-0ABC2FC6F39A}"/>
              </a:ext>
            </a:extLst>
          </p:cNvPr>
          <p:cNvPicPr>
            <a:picLocks noChangeAspect="1"/>
          </p:cNvPicPr>
          <p:nvPr/>
        </p:nvPicPr>
        <p:blipFill>
          <a:blip r:embed="rId4"/>
          <a:stretch>
            <a:fillRect/>
          </a:stretch>
        </p:blipFill>
        <p:spPr>
          <a:xfrm>
            <a:off x="4241027" y="4916752"/>
            <a:ext cx="847111" cy="800226"/>
          </a:xfrm>
          <a:prstGeom prst="rect">
            <a:avLst/>
          </a:prstGeom>
        </p:spPr>
      </p:pic>
      <p:sp>
        <p:nvSpPr>
          <p:cNvPr id="11" name="Rectangle 10">
            <a:extLst>
              <a:ext uri="{FF2B5EF4-FFF2-40B4-BE49-F238E27FC236}">
                <a16:creationId xmlns:a16="http://schemas.microsoft.com/office/drawing/2014/main" id="{F04C8302-4B43-405F-8F15-10CF4A9D75E0}"/>
              </a:ext>
            </a:extLst>
          </p:cNvPr>
          <p:cNvSpPr/>
          <p:nvPr/>
        </p:nvSpPr>
        <p:spPr>
          <a:xfrm>
            <a:off x="415216" y="663346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pic>
        <p:nvPicPr>
          <p:cNvPr id="13" name="Picture 2" descr="Kurumsal Kimlik">
            <a:extLst>
              <a:ext uri="{FF2B5EF4-FFF2-40B4-BE49-F238E27FC236}">
                <a16:creationId xmlns:a16="http://schemas.microsoft.com/office/drawing/2014/main" id="{CD99D931-36E8-4CB3-9172-E9A3603616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47228" y="14256"/>
            <a:ext cx="2672873" cy="840526"/>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EE1CE9EF-15FD-47DF-9E6D-F07EFE672A5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598" y="-14711"/>
            <a:ext cx="2546813" cy="954628"/>
          </a:xfrm>
          <a:prstGeom prst="rect">
            <a:avLst/>
          </a:prstGeom>
        </p:spPr>
      </p:pic>
    </p:spTree>
    <p:extLst>
      <p:ext uri="{BB962C8B-B14F-4D97-AF65-F5344CB8AC3E}">
        <p14:creationId xmlns:p14="http://schemas.microsoft.com/office/powerpoint/2010/main" val="24357848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87423" y="821838"/>
            <a:ext cx="8769376" cy="2123658"/>
          </a:xfrm>
          <a:prstGeom prst="rect">
            <a:avLst/>
          </a:prstGeom>
        </p:spPr>
        <p:txBody>
          <a:bodyPr wrap="square">
            <a:spAutoFit/>
          </a:bodyPr>
          <a:lstStyle/>
          <a:p>
            <a:pPr algn="just"/>
            <a:r>
              <a:rPr lang="tr-TR" sz="1100" dirty="0"/>
              <a:t>Burada yer alan bilgiler, Türkiye Kalkınma ve Yatırım Bankası A.Ş. (Kalkınma Yatırım Bankası) tarafından, bilgilendirme ve kişisel kullanıma yönelik hazırlanmıştır. İşbu raporda yer alan hiçbir bilgi, bir vaat veya temsil olarak yorumlanamaz ve kabul edilemez. Bu rapor finansal veriler içermesine rağmen bilgilendirme niteliğindedir, bilgilerin doğruluğuna ve eksiksizliğine  ilişkin Kalkınma Yatırım Bankası’nın herhangi bir sorumluluğu bulunmamaktadır. Burada yer alan yorum ve tavsiyeler, yorum ve tavsiyede bulunanların kişisel görüşlerine dayanmaktadır. Herhangi bir yatırım aracının alım-satım önerisi ya da getiri vaadi olarak yorumlanmamalıdır. Burada yer alan bilgilere dayanılarak alınacak yatırım, kredi ve benzeri kararların sonucunda doğabilecek zararlardan Kalkınma Yatırım Bankası hiçbir şekilde sorumlu tutulamaz.</a:t>
            </a:r>
          </a:p>
          <a:p>
            <a:pPr algn="just"/>
            <a:r>
              <a:rPr lang="tr-TR" sz="1100" dirty="0"/>
              <a:t> </a:t>
            </a:r>
          </a:p>
          <a:p>
            <a:pPr algn="just"/>
            <a:r>
              <a:rPr lang="tr-TR" sz="1100" dirty="0"/>
              <a:t>Bu raporda yer alan tüm bilgiler, gizli olup Kalkınma Yatırım Bankası’nın yazılı rızası olmadıkça kısmen veya tamamen üçüncü kişilerle paylaşılamaz, herhangi bir şekilde çoğaltılamaz, dağıtılamaz, yayınlanamaz ve başkası tarafından sunulamaz, başka bir yerde kullanılamaz.</a:t>
            </a:r>
          </a:p>
          <a:p>
            <a:pPr algn="just"/>
            <a:r>
              <a:rPr lang="tr-TR" sz="1100" dirty="0"/>
              <a:t>Kalkınma Yatırım Bankası işbu raporda yer alan bilgilerin doğruluğuna veya eksiksizliğine ilişkin açıkça veya zımnen herhangi bir beyan veya taahhüt vermemektedir. Kalkınma Yatırım Bankası, işbu raporda bilgilerde önceden herhangi bir bildirimde bulunmaksızın doğrulama, tamamlama ve değişiklik yapma hakkını saklı tutar.</a:t>
            </a:r>
          </a:p>
        </p:txBody>
      </p:sp>
      <p:sp>
        <p:nvSpPr>
          <p:cNvPr id="6" name="Unvan 1"/>
          <p:cNvSpPr txBox="1">
            <a:spLocks/>
          </p:cNvSpPr>
          <p:nvPr/>
        </p:nvSpPr>
        <p:spPr>
          <a:xfrm>
            <a:off x="587423" y="295912"/>
            <a:ext cx="8893212" cy="362100"/>
          </a:xfrm>
          <a:prstGeom prst="rect">
            <a:avLst/>
          </a:prstGeom>
        </p:spPr>
        <p:txBody>
          <a:bodyPr vert="horz" lIns="74247" tIns="37124" rIns="74247" bIns="37124" rtlCol="0" anchor="ctr">
            <a:normAutofit/>
          </a:bodyPr>
          <a:lstStyle>
            <a:lvl1pPr algn="l" defTabSz="914400" rtl="0" eaLnBrk="1" latinLnBrk="0" hangingPunct="1">
              <a:lnSpc>
                <a:spcPct val="90000"/>
              </a:lnSpc>
              <a:spcBef>
                <a:spcPct val="0"/>
              </a:spcBef>
              <a:buNone/>
              <a:defRPr lang="tr-TR" sz="2000" b="1" kern="1200" dirty="0">
                <a:solidFill>
                  <a:schemeClr val="tx1">
                    <a:lumMod val="65000"/>
                    <a:lumOff val="35000"/>
                  </a:schemeClr>
                </a:solidFill>
                <a:latin typeface="+mn-lt"/>
                <a:ea typeface="+mn-ea"/>
                <a:cs typeface="Arial" panose="020B0604020202020204" pitchFamily="34" charset="0"/>
              </a:defRPr>
            </a:lvl1pPr>
          </a:lstStyle>
          <a:p>
            <a:r>
              <a:rPr lang="tr-TR" dirty="0">
                <a:solidFill>
                  <a:schemeClr val="tx1"/>
                </a:solidFill>
                <a:ea typeface="Lato" panose="020F0502020204030203" pitchFamily="34" charset="0"/>
              </a:rPr>
              <a:t>Yasal Çekince</a:t>
            </a:r>
          </a:p>
        </p:txBody>
      </p:sp>
      <p:pic>
        <p:nvPicPr>
          <p:cNvPr id="8" name="Picture 7"/>
          <p:cNvPicPr>
            <a:picLocks noChangeAspect="1"/>
          </p:cNvPicPr>
          <p:nvPr/>
        </p:nvPicPr>
        <p:blipFill>
          <a:blip r:embed="rId2"/>
          <a:stretch>
            <a:fillRect/>
          </a:stretch>
        </p:blipFill>
        <p:spPr>
          <a:xfrm>
            <a:off x="4241027" y="4916752"/>
            <a:ext cx="847111" cy="800226"/>
          </a:xfrm>
          <a:prstGeom prst="rect">
            <a:avLst/>
          </a:prstGeom>
        </p:spPr>
      </p:pic>
      <p:sp>
        <p:nvSpPr>
          <p:cNvPr id="10" name="TextBox 9">
            <a:extLst>
              <a:ext uri="{FF2B5EF4-FFF2-40B4-BE49-F238E27FC236}">
                <a16:creationId xmlns:a16="http://schemas.microsoft.com/office/drawing/2014/main" id="{03DD319D-0DCE-4AB1-AA39-647E7C66E1EA}"/>
              </a:ext>
            </a:extLst>
          </p:cNvPr>
          <p:cNvSpPr txBox="1"/>
          <p:nvPr/>
        </p:nvSpPr>
        <p:spPr>
          <a:xfrm>
            <a:off x="363077" y="5760045"/>
            <a:ext cx="8603013" cy="404726"/>
          </a:xfrm>
          <a:prstGeom prst="rect">
            <a:avLst/>
          </a:prstGeom>
          <a:noFill/>
        </p:spPr>
        <p:txBody>
          <a:bodyPr wrap="square">
            <a:spAutoFit/>
          </a:bodyPr>
          <a:lstStyle/>
          <a:p>
            <a:pPr algn="ctr" defTabSz="371237">
              <a:defRPr/>
            </a:pPr>
            <a:r>
              <a:rPr lang="tr-TR" sz="893" i="1" dirty="0">
                <a:solidFill>
                  <a:srgbClr val="222A35"/>
                </a:solidFill>
                <a:ea typeface="Lato" panose="020F0502020204030203" pitchFamily="34" charset="0"/>
                <a:cs typeface="Arial" panose="020B0604020202020204" pitchFamily="34" charset="0"/>
              </a:rPr>
              <a:t>©</a:t>
            </a:r>
            <a:r>
              <a:rPr lang="tr-TR" sz="1137" i="1" dirty="0">
                <a:solidFill>
                  <a:srgbClr val="222A35"/>
                </a:solidFill>
                <a:ea typeface="Lato" panose="020F0502020204030203" pitchFamily="34" charset="0"/>
                <a:cs typeface="Arial" panose="020B0604020202020204" pitchFamily="34" charset="0"/>
              </a:rPr>
              <a:t> </a:t>
            </a:r>
            <a:r>
              <a:rPr lang="tr-TR" sz="893" dirty="0">
                <a:solidFill>
                  <a:srgbClr val="222A35"/>
                </a:solidFill>
                <a:ea typeface="Lato" panose="020F0502020204030203" pitchFamily="34" charset="0"/>
                <a:cs typeface="Arial" panose="020B0604020202020204" pitchFamily="34" charset="0"/>
              </a:rPr>
              <a:t>2023 Kalkınma Yatırım Bankası </a:t>
            </a:r>
          </a:p>
          <a:p>
            <a:pPr algn="ctr" defTabSz="371237">
              <a:defRPr/>
            </a:pPr>
            <a:r>
              <a:rPr lang="tr-TR" sz="893" dirty="0">
                <a:solidFill>
                  <a:srgbClr val="222A35"/>
                </a:solidFill>
                <a:ea typeface="Lato" panose="020F0502020204030203" pitchFamily="34" charset="0"/>
                <a:cs typeface="Arial" panose="020B0604020202020204" pitchFamily="34" charset="0"/>
              </a:rPr>
              <a:t>Tüm hakları saklıdır    </a:t>
            </a:r>
            <a:endParaRPr lang="en-ID" sz="1137" dirty="0">
              <a:solidFill>
                <a:srgbClr val="222A35"/>
              </a:solidFill>
              <a:ea typeface="Lato" panose="020F0502020204030203" pitchFamily="34" charset="0"/>
              <a:cs typeface="Arial" panose="020B0604020202020204" pitchFamily="34" charset="0"/>
            </a:endParaRPr>
          </a:p>
        </p:txBody>
      </p:sp>
      <p:sp>
        <p:nvSpPr>
          <p:cNvPr id="9" name="Footer Placeholder 1"/>
          <p:cNvSpPr txBox="1">
            <a:spLocks/>
          </p:cNvSpPr>
          <p:nvPr/>
        </p:nvSpPr>
        <p:spPr>
          <a:xfrm>
            <a:off x="0" y="6592577"/>
            <a:ext cx="2394858" cy="270524"/>
          </a:xfrm>
          <a:prstGeom prst="rect">
            <a:avLst/>
          </a:prstGeom>
          <a:solidFill>
            <a:schemeClr val="bg1"/>
          </a:solidFill>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s-ES" sz="900" b="1" dirty="0" err="1"/>
              <a:t>Eylül</a:t>
            </a:r>
            <a:r>
              <a:rPr lang="es-ES" sz="900" b="1" dirty="0"/>
              <a:t> 2021 | </a:t>
            </a:r>
            <a:r>
              <a:rPr lang="es-ES" sz="900" b="1" dirty="0" err="1"/>
              <a:t>Özel</a:t>
            </a:r>
            <a:r>
              <a:rPr lang="es-ES" sz="900" b="1" dirty="0"/>
              <a:t> ve </a:t>
            </a:r>
            <a:r>
              <a:rPr lang="es-ES" sz="900" b="1" dirty="0" err="1"/>
              <a:t>Gizlidir</a:t>
            </a:r>
            <a:endParaRPr lang="en-US" sz="900" b="1" dirty="0"/>
          </a:p>
        </p:txBody>
      </p:sp>
      <p:sp>
        <p:nvSpPr>
          <p:cNvPr id="7" name="Rectangle 6">
            <a:extLst>
              <a:ext uri="{FF2B5EF4-FFF2-40B4-BE49-F238E27FC236}">
                <a16:creationId xmlns:a16="http://schemas.microsoft.com/office/drawing/2014/main" id="{E5645872-DB47-4834-B103-A641CED21BE8}"/>
              </a:ext>
            </a:extLst>
          </p:cNvPr>
          <p:cNvSpPr/>
          <p:nvPr/>
        </p:nvSpPr>
        <p:spPr>
          <a:xfrm>
            <a:off x="415216" y="663346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Tree>
    <p:extLst>
      <p:ext uri="{BB962C8B-B14F-4D97-AF65-F5344CB8AC3E}">
        <p14:creationId xmlns:p14="http://schemas.microsoft.com/office/powerpoint/2010/main" val="3766926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Freeform: Shape 39">
            <a:extLst>
              <a:ext uri="{FF2B5EF4-FFF2-40B4-BE49-F238E27FC236}">
                <a16:creationId xmlns:a16="http://schemas.microsoft.com/office/drawing/2014/main" id="{0BB6D302-74C4-4DA1-BEB5-D4B58EBCBC47}"/>
              </a:ext>
            </a:extLst>
          </p:cNvPr>
          <p:cNvSpPr/>
          <p:nvPr/>
        </p:nvSpPr>
        <p:spPr>
          <a:xfrm>
            <a:off x="5117336" y="4325869"/>
            <a:ext cx="4210884" cy="2137639"/>
          </a:xfrm>
          <a:custGeom>
            <a:avLst/>
            <a:gdLst>
              <a:gd name="connsiteX0" fmla="*/ 383951 w 5614512"/>
              <a:gd name="connsiteY0" fmla="*/ 0 h 1741314"/>
              <a:gd name="connsiteX1" fmla="*/ 1048974 w 5614512"/>
              <a:gd name="connsiteY1" fmla="*/ 383451 h 1741314"/>
              <a:gd name="connsiteX2" fmla="*/ 2011776 w 5614512"/>
              <a:gd name="connsiteY2" fmla="*/ 392662 h 1741314"/>
              <a:gd name="connsiteX3" fmla="*/ 5614512 w 5614512"/>
              <a:gd name="connsiteY3" fmla="*/ 392662 h 1741314"/>
              <a:gd name="connsiteX4" fmla="*/ 5614512 w 5614512"/>
              <a:gd name="connsiteY4" fmla="*/ 1741314 h 1741314"/>
              <a:gd name="connsiteX5" fmla="*/ 2011776 w 5614512"/>
              <a:gd name="connsiteY5" fmla="*/ 1741314 h 1741314"/>
              <a:gd name="connsiteX6" fmla="*/ 665023 w 5614512"/>
              <a:gd name="connsiteY6" fmla="*/ 1047606 h 1741314"/>
              <a:gd name="connsiteX7" fmla="*/ 0 w 5614512"/>
              <a:gd name="connsiteY7" fmla="*/ 664155 h 1741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4512" h="1741314">
                <a:moveTo>
                  <a:pt x="383951" y="0"/>
                </a:moveTo>
                <a:lnTo>
                  <a:pt x="1048974" y="383451"/>
                </a:lnTo>
                <a:lnTo>
                  <a:pt x="2011776" y="392662"/>
                </a:lnTo>
                <a:lnTo>
                  <a:pt x="5614512" y="392662"/>
                </a:lnTo>
                <a:lnTo>
                  <a:pt x="5614512" y="1741314"/>
                </a:lnTo>
                <a:lnTo>
                  <a:pt x="2011776" y="1741314"/>
                </a:lnTo>
                <a:lnTo>
                  <a:pt x="665023" y="1047606"/>
                </a:lnTo>
                <a:lnTo>
                  <a:pt x="0" y="664155"/>
                </a:lnTo>
                <a:close/>
              </a:path>
            </a:pathLst>
          </a:custGeom>
          <a:noFill/>
          <a:ln w="444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2" name="Freeform: Shape 40">
            <a:extLst>
              <a:ext uri="{FF2B5EF4-FFF2-40B4-BE49-F238E27FC236}">
                <a16:creationId xmlns:a16="http://schemas.microsoft.com/office/drawing/2014/main" id="{64D16ECF-33B9-4C7F-B096-6E334212E7EC}"/>
              </a:ext>
            </a:extLst>
          </p:cNvPr>
          <p:cNvSpPr/>
          <p:nvPr/>
        </p:nvSpPr>
        <p:spPr>
          <a:xfrm>
            <a:off x="4864235" y="3544367"/>
            <a:ext cx="4498847" cy="2018831"/>
          </a:xfrm>
          <a:custGeom>
            <a:avLst/>
            <a:gdLst>
              <a:gd name="connsiteX0" fmla="*/ 2395727 w 5998463"/>
              <a:gd name="connsiteY0" fmla="*/ 0 h 2429036"/>
              <a:gd name="connsiteX1" fmla="*/ 5998463 w 5998463"/>
              <a:gd name="connsiteY1" fmla="*/ 0 h 2429036"/>
              <a:gd name="connsiteX2" fmla="*/ 5998463 w 5998463"/>
              <a:gd name="connsiteY2" fmla="*/ 1350445 h 2429036"/>
              <a:gd name="connsiteX3" fmla="*/ 2395727 w 5998463"/>
              <a:gd name="connsiteY3" fmla="*/ 1350445 h 2429036"/>
              <a:gd name="connsiteX4" fmla="*/ 1048974 w 5998463"/>
              <a:gd name="connsiteY4" fmla="*/ 2045076 h 2429036"/>
              <a:gd name="connsiteX5" fmla="*/ 383951 w 5998463"/>
              <a:gd name="connsiteY5" fmla="*/ 2429036 h 2429036"/>
              <a:gd name="connsiteX6" fmla="*/ 0 w 5998463"/>
              <a:gd name="connsiteY6" fmla="*/ 1763998 h 2429036"/>
              <a:gd name="connsiteX7" fmla="*/ 665023 w 5998463"/>
              <a:gd name="connsiteY7" fmla="*/ 1380037 h 2429036"/>
              <a:gd name="connsiteX0" fmla="*/ 2395727 w 5998463"/>
              <a:gd name="connsiteY0" fmla="*/ 0 h 2429036"/>
              <a:gd name="connsiteX1" fmla="*/ 5998463 w 5998463"/>
              <a:gd name="connsiteY1" fmla="*/ 0 h 2429036"/>
              <a:gd name="connsiteX2" fmla="*/ 5998463 w 5998463"/>
              <a:gd name="connsiteY2" fmla="*/ 1350445 h 2429036"/>
              <a:gd name="connsiteX3" fmla="*/ 1048974 w 5998463"/>
              <a:gd name="connsiteY3" fmla="*/ 2045076 h 2429036"/>
              <a:gd name="connsiteX4" fmla="*/ 383951 w 5998463"/>
              <a:gd name="connsiteY4" fmla="*/ 2429036 h 2429036"/>
              <a:gd name="connsiteX5" fmla="*/ 0 w 5998463"/>
              <a:gd name="connsiteY5" fmla="*/ 1763998 h 2429036"/>
              <a:gd name="connsiteX6" fmla="*/ 665023 w 5998463"/>
              <a:gd name="connsiteY6" fmla="*/ 1380037 h 2429036"/>
              <a:gd name="connsiteX7" fmla="*/ 2395727 w 5998463"/>
              <a:gd name="connsiteY7" fmla="*/ 0 h 2429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98463" h="2429036">
                <a:moveTo>
                  <a:pt x="2395727" y="0"/>
                </a:moveTo>
                <a:lnTo>
                  <a:pt x="5998463" y="0"/>
                </a:lnTo>
                <a:lnTo>
                  <a:pt x="5998463" y="1350445"/>
                </a:lnTo>
                <a:lnTo>
                  <a:pt x="1048974" y="2045076"/>
                </a:lnTo>
                <a:lnTo>
                  <a:pt x="383951" y="2429036"/>
                </a:lnTo>
                <a:lnTo>
                  <a:pt x="0" y="1763998"/>
                </a:lnTo>
                <a:lnTo>
                  <a:pt x="665023" y="1380037"/>
                </a:lnTo>
                <a:lnTo>
                  <a:pt x="2395727" y="0"/>
                </a:lnTo>
                <a:close/>
              </a:path>
            </a:pathLst>
          </a:cu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3" name="Freeform: Shape 44">
            <a:extLst>
              <a:ext uri="{FF2B5EF4-FFF2-40B4-BE49-F238E27FC236}">
                <a16:creationId xmlns:a16="http://schemas.microsoft.com/office/drawing/2014/main" id="{3970BE87-EA42-41FF-8709-4227558497DA}"/>
              </a:ext>
            </a:extLst>
          </p:cNvPr>
          <p:cNvSpPr/>
          <p:nvPr/>
        </p:nvSpPr>
        <p:spPr>
          <a:xfrm>
            <a:off x="5504138" y="3973642"/>
            <a:ext cx="3858944" cy="1498486"/>
          </a:xfrm>
          <a:custGeom>
            <a:avLst/>
            <a:gdLst>
              <a:gd name="connsiteX0" fmla="*/ 2011776 w 5614512"/>
              <a:gd name="connsiteY0" fmla="*/ 0 h 1743629"/>
              <a:gd name="connsiteX1" fmla="*/ 5614512 w 5614512"/>
              <a:gd name="connsiteY1" fmla="*/ 0 h 1743629"/>
              <a:gd name="connsiteX2" fmla="*/ 5614512 w 5614512"/>
              <a:gd name="connsiteY2" fmla="*/ 1350445 h 1743629"/>
              <a:gd name="connsiteX3" fmla="*/ 2011776 w 5614512"/>
              <a:gd name="connsiteY3" fmla="*/ 1350445 h 1743629"/>
              <a:gd name="connsiteX4" fmla="*/ 1048974 w 5614512"/>
              <a:gd name="connsiteY4" fmla="*/ 1359669 h 1743629"/>
              <a:gd name="connsiteX5" fmla="*/ 383951 w 5614512"/>
              <a:gd name="connsiteY5" fmla="*/ 1743629 h 1743629"/>
              <a:gd name="connsiteX6" fmla="*/ 0 w 5614512"/>
              <a:gd name="connsiteY6" fmla="*/ 1078591 h 1743629"/>
              <a:gd name="connsiteX7" fmla="*/ 665023 w 5614512"/>
              <a:gd name="connsiteY7" fmla="*/ 694631 h 1743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4512" h="1743629">
                <a:moveTo>
                  <a:pt x="2011776" y="0"/>
                </a:moveTo>
                <a:lnTo>
                  <a:pt x="5614512" y="0"/>
                </a:lnTo>
                <a:lnTo>
                  <a:pt x="5614512" y="1350445"/>
                </a:lnTo>
                <a:lnTo>
                  <a:pt x="2011776" y="1350445"/>
                </a:lnTo>
                <a:lnTo>
                  <a:pt x="1048974" y="1359669"/>
                </a:lnTo>
                <a:lnTo>
                  <a:pt x="383951" y="1743629"/>
                </a:lnTo>
                <a:lnTo>
                  <a:pt x="0" y="1078591"/>
                </a:lnTo>
                <a:lnTo>
                  <a:pt x="665023" y="694631"/>
                </a:lnTo>
                <a:close/>
              </a:path>
            </a:pathLst>
          </a:cu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 name="Freeform: Shape 41">
            <a:extLst>
              <a:ext uri="{FF2B5EF4-FFF2-40B4-BE49-F238E27FC236}">
                <a16:creationId xmlns:a16="http://schemas.microsoft.com/office/drawing/2014/main" id="{CFA46F9A-E6E9-471C-8AB7-2D83A4497FD8}"/>
              </a:ext>
            </a:extLst>
          </p:cNvPr>
          <p:cNvSpPr/>
          <p:nvPr/>
        </p:nvSpPr>
        <p:spPr>
          <a:xfrm>
            <a:off x="488164" y="3470516"/>
            <a:ext cx="4499985" cy="1822193"/>
          </a:xfrm>
          <a:custGeom>
            <a:avLst/>
            <a:gdLst>
              <a:gd name="connsiteX0" fmla="*/ 0 w 5999980"/>
              <a:gd name="connsiteY0" fmla="*/ 0 h 2429590"/>
              <a:gd name="connsiteX1" fmla="*/ 3603647 w 5999980"/>
              <a:gd name="connsiteY1" fmla="*/ 0 h 2429590"/>
              <a:gd name="connsiteX2" fmla="*/ 5334789 w 5999980"/>
              <a:gd name="connsiteY2" fmla="*/ 1380352 h 2429590"/>
              <a:gd name="connsiteX3" fmla="*/ 5999980 w 5999980"/>
              <a:gd name="connsiteY3" fmla="*/ 1764400 h 2429590"/>
              <a:gd name="connsiteX4" fmla="*/ 5615932 w 5999980"/>
              <a:gd name="connsiteY4" fmla="*/ 2429590 h 2429590"/>
              <a:gd name="connsiteX5" fmla="*/ 4950741 w 5999980"/>
              <a:gd name="connsiteY5" fmla="*/ 2045542 h 2429590"/>
              <a:gd name="connsiteX6" fmla="*/ 3603647 w 5999980"/>
              <a:gd name="connsiteY6" fmla="*/ 1350753 h 2429590"/>
              <a:gd name="connsiteX7" fmla="*/ 0 w 5999980"/>
              <a:gd name="connsiteY7" fmla="*/ 1350753 h 2429590"/>
              <a:gd name="connsiteX0" fmla="*/ 0 w 5999980"/>
              <a:gd name="connsiteY0" fmla="*/ 0 h 2429590"/>
              <a:gd name="connsiteX1" fmla="*/ 3603647 w 5999980"/>
              <a:gd name="connsiteY1" fmla="*/ 0 h 2429590"/>
              <a:gd name="connsiteX2" fmla="*/ 5334789 w 5999980"/>
              <a:gd name="connsiteY2" fmla="*/ 1380352 h 2429590"/>
              <a:gd name="connsiteX3" fmla="*/ 5999980 w 5999980"/>
              <a:gd name="connsiteY3" fmla="*/ 1764400 h 2429590"/>
              <a:gd name="connsiteX4" fmla="*/ 5615932 w 5999980"/>
              <a:gd name="connsiteY4" fmla="*/ 2429590 h 2429590"/>
              <a:gd name="connsiteX5" fmla="*/ 4950741 w 5999980"/>
              <a:gd name="connsiteY5" fmla="*/ 2045542 h 2429590"/>
              <a:gd name="connsiteX6" fmla="*/ 0 w 5999980"/>
              <a:gd name="connsiteY6" fmla="*/ 1350753 h 2429590"/>
              <a:gd name="connsiteX7" fmla="*/ 0 w 5999980"/>
              <a:gd name="connsiteY7" fmla="*/ 0 h 2429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99980" h="2429590">
                <a:moveTo>
                  <a:pt x="0" y="0"/>
                </a:moveTo>
                <a:lnTo>
                  <a:pt x="3603647" y="0"/>
                </a:lnTo>
                <a:lnTo>
                  <a:pt x="5334789" y="1380352"/>
                </a:lnTo>
                <a:lnTo>
                  <a:pt x="5999980" y="1764400"/>
                </a:lnTo>
                <a:lnTo>
                  <a:pt x="5615932" y="2429590"/>
                </a:lnTo>
                <a:lnTo>
                  <a:pt x="4950741" y="2045542"/>
                </a:lnTo>
                <a:lnTo>
                  <a:pt x="0" y="1350753"/>
                </a:ln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17"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 name="Freeform: Shape 43">
            <a:extLst>
              <a:ext uri="{FF2B5EF4-FFF2-40B4-BE49-F238E27FC236}">
                <a16:creationId xmlns:a16="http://schemas.microsoft.com/office/drawing/2014/main" id="{D5FD62C9-E0F1-48B6-BC0A-81809417713F}"/>
              </a:ext>
            </a:extLst>
          </p:cNvPr>
          <p:cNvSpPr/>
          <p:nvPr/>
        </p:nvSpPr>
        <p:spPr>
          <a:xfrm>
            <a:off x="488165" y="5199656"/>
            <a:ext cx="4211949" cy="1306283"/>
          </a:xfrm>
          <a:custGeom>
            <a:avLst/>
            <a:gdLst>
              <a:gd name="connsiteX0" fmla="*/ 5231884 w 5615932"/>
              <a:gd name="connsiteY0" fmla="*/ 0 h 1741711"/>
              <a:gd name="connsiteX1" fmla="*/ 5615932 w 5615932"/>
              <a:gd name="connsiteY1" fmla="*/ 664307 h 1741711"/>
              <a:gd name="connsiteX2" fmla="*/ 4950741 w 5615932"/>
              <a:gd name="connsiteY2" fmla="*/ 1047845 h 1741711"/>
              <a:gd name="connsiteX3" fmla="*/ 3603647 w 5615932"/>
              <a:gd name="connsiteY3" fmla="*/ 1741711 h 1741711"/>
              <a:gd name="connsiteX4" fmla="*/ 0 w 5615932"/>
              <a:gd name="connsiteY4" fmla="*/ 1741711 h 1741711"/>
              <a:gd name="connsiteX5" fmla="*/ 0 w 5615932"/>
              <a:gd name="connsiteY5" fmla="*/ 392752 h 1741711"/>
              <a:gd name="connsiteX6" fmla="*/ 3603647 w 5615932"/>
              <a:gd name="connsiteY6" fmla="*/ 392752 h 1741711"/>
              <a:gd name="connsiteX7" fmla="*/ 4566694 w 5615932"/>
              <a:gd name="connsiteY7" fmla="*/ 383538 h 1741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5932" h="1741711">
                <a:moveTo>
                  <a:pt x="5231884" y="0"/>
                </a:moveTo>
                <a:lnTo>
                  <a:pt x="5615932" y="664307"/>
                </a:lnTo>
                <a:lnTo>
                  <a:pt x="4950741" y="1047845"/>
                </a:lnTo>
                <a:lnTo>
                  <a:pt x="3603647" y="1741711"/>
                </a:lnTo>
                <a:lnTo>
                  <a:pt x="0" y="1741711"/>
                </a:lnTo>
                <a:lnTo>
                  <a:pt x="0" y="392752"/>
                </a:lnTo>
                <a:lnTo>
                  <a:pt x="3603647" y="392752"/>
                </a:lnTo>
                <a:lnTo>
                  <a:pt x="4566694" y="383538"/>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17"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41" name="Group 40">
            <a:extLst>
              <a:ext uri="{FF2B5EF4-FFF2-40B4-BE49-F238E27FC236}">
                <a16:creationId xmlns:a16="http://schemas.microsoft.com/office/drawing/2014/main" id="{19118753-D8BA-49E9-9D33-49BAC72CEE8A}"/>
              </a:ext>
            </a:extLst>
          </p:cNvPr>
          <p:cNvGrpSpPr/>
          <p:nvPr/>
        </p:nvGrpSpPr>
        <p:grpSpPr>
          <a:xfrm>
            <a:off x="7047439" y="1419643"/>
            <a:ext cx="1726799" cy="1161139"/>
            <a:chOff x="8540226" y="2695026"/>
            <a:chExt cx="2302399" cy="1548185"/>
          </a:xfrm>
        </p:grpSpPr>
        <p:sp>
          <p:nvSpPr>
            <p:cNvPr id="42" name="Arc 41">
              <a:extLst>
                <a:ext uri="{FF2B5EF4-FFF2-40B4-BE49-F238E27FC236}">
                  <a16:creationId xmlns:a16="http://schemas.microsoft.com/office/drawing/2014/main" id="{AA760911-A7BE-487D-9804-ED9DEF621C03}"/>
                </a:ext>
              </a:extLst>
            </p:cNvPr>
            <p:cNvSpPr/>
            <p:nvPr/>
          </p:nvSpPr>
          <p:spPr>
            <a:xfrm>
              <a:off x="9666557" y="3067143"/>
              <a:ext cx="1176068" cy="1176068"/>
            </a:xfrm>
            <a:prstGeom prst="arc">
              <a:avLst>
                <a:gd name="adj1" fmla="val 15956854"/>
                <a:gd name="adj2" fmla="val 10795556"/>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3" name="Straight Connector 42">
              <a:extLst>
                <a:ext uri="{FF2B5EF4-FFF2-40B4-BE49-F238E27FC236}">
                  <a16:creationId xmlns:a16="http://schemas.microsoft.com/office/drawing/2014/main" id="{F2600DA7-3708-4626-9CB1-5AB1EDF2F8BA}"/>
                </a:ext>
              </a:extLst>
            </p:cNvPr>
            <p:cNvCxnSpPr>
              <a:cxnSpLocks/>
            </p:cNvCxnSpPr>
            <p:nvPr/>
          </p:nvCxnSpPr>
          <p:spPr>
            <a:xfrm flipH="1">
              <a:off x="8540226" y="3655937"/>
              <a:ext cx="1143000"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D21693D-34BD-4808-AEAC-66367B233E82}"/>
                </a:ext>
              </a:extLst>
            </p:cNvPr>
            <p:cNvCxnSpPr>
              <a:cxnSpLocks/>
            </p:cNvCxnSpPr>
            <p:nvPr/>
          </p:nvCxnSpPr>
          <p:spPr>
            <a:xfrm flipV="1">
              <a:off x="10208272" y="2695026"/>
              <a:ext cx="1" cy="392639"/>
            </a:xfrm>
            <a:prstGeom prst="line">
              <a:avLst/>
            </a:prstGeom>
            <a:ln w="38100">
              <a:solidFill>
                <a:schemeClr val="accent1">
                  <a:lumMod val="60000"/>
                  <a:lumOff val="40000"/>
                </a:schemeClr>
              </a:solidFill>
              <a:tailEnd type="oval"/>
            </a:ln>
          </p:spPr>
          <p:style>
            <a:lnRef idx="1">
              <a:schemeClr val="accent1"/>
            </a:lnRef>
            <a:fillRef idx="0">
              <a:schemeClr val="accent1"/>
            </a:fillRef>
            <a:effectRef idx="0">
              <a:schemeClr val="accent1"/>
            </a:effectRef>
            <a:fontRef idx="minor">
              <a:schemeClr val="tx1"/>
            </a:fontRef>
          </p:style>
        </p:cxnSp>
        <p:sp>
          <p:nvSpPr>
            <p:cNvPr id="45" name="Oval 44">
              <a:extLst>
                <a:ext uri="{FF2B5EF4-FFF2-40B4-BE49-F238E27FC236}">
                  <a16:creationId xmlns:a16="http://schemas.microsoft.com/office/drawing/2014/main" id="{E8D5110B-CA99-477C-AD76-A80475657E47}"/>
                </a:ext>
              </a:extLst>
            </p:cNvPr>
            <p:cNvSpPr/>
            <p:nvPr/>
          </p:nvSpPr>
          <p:spPr>
            <a:xfrm>
              <a:off x="9814281" y="3214866"/>
              <a:ext cx="880621" cy="880621"/>
            </a:xfrm>
            <a:prstGeom prst="ellipse">
              <a:avLst/>
            </a:prstGeom>
            <a:solidFill>
              <a:schemeClr val="accent1">
                <a:lumMod val="60000"/>
                <a:lumOff val="40000"/>
              </a:schemeClr>
            </a:solidFill>
            <a:ln>
              <a:solidFill>
                <a:schemeClr val="accent1">
                  <a:lumMod val="60000"/>
                  <a:lumOff val="40000"/>
                </a:schemeClr>
              </a:solidFill>
            </a:ln>
          </p:spPr>
          <p:style>
            <a:lnRef idx="1">
              <a:schemeClr val="accent6"/>
            </a:lnRef>
            <a:fillRef idx="3">
              <a:schemeClr val="accent6"/>
            </a:fillRef>
            <a:effectRef idx="2">
              <a:schemeClr val="accent6"/>
            </a:effectRef>
            <a:fontRef idx="minor">
              <a:schemeClr val="lt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2100" b="1" i="0" u="none" strike="noStrike" kern="120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grpSp>
      <p:grpSp>
        <p:nvGrpSpPr>
          <p:cNvPr id="46" name="Group 45">
            <a:extLst>
              <a:ext uri="{FF2B5EF4-FFF2-40B4-BE49-F238E27FC236}">
                <a16:creationId xmlns:a16="http://schemas.microsoft.com/office/drawing/2014/main" id="{2DB02499-4AFF-4271-9833-DCEFCE0DD019}"/>
              </a:ext>
            </a:extLst>
          </p:cNvPr>
          <p:cNvGrpSpPr/>
          <p:nvPr/>
        </p:nvGrpSpPr>
        <p:grpSpPr>
          <a:xfrm>
            <a:off x="5309224" y="1714319"/>
            <a:ext cx="1738214" cy="1091067"/>
            <a:chOff x="6222608" y="3087927"/>
            <a:chExt cx="2317619" cy="1454756"/>
          </a:xfrm>
        </p:grpSpPr>
        <p:sp>
          <p:nvSpPr>
            <p:cNvPr id="47" name="Arc 46">
              <a:extLst>
                <a:ext uri="{FF2B5EF4-FFF2-40B4-BE49-F238E27FC236}">
                  <a16:creationId xmlns:a16="http://schemas.microsoft.com/office/drawing/2014/main" id="{5036E200-1AC1-4BF9-BAE6-01631F771855}"/>
                </a:ext>
              </a:extLst>
            </p:cNvPr>
            <p:cNvSpPr/>
            <p:nvPr/>
          </p:nvSpPr>
          <p:spPr>
            <a:xfrm rot="10800000">
              <a:off x="7364159" y="3087927"/>
              <a:ext cx="1176068" cy="1176068"/>
            </a:xfrm>
            <a:prstGeom prst="arc">
              <a:avLst>
                <a:gd name="adj1" fmla="val 10895"/>
                <a:gd name="adj2" fmla="val 15969831"/>
              </a:avLst>
            </a:prstGeom>
            <a:ln w="38100">
              <a:solidFill>
                <a:schemeClr val="accent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48" name="Straight Connector 47">
              <a:extLst>
                <a:ext uri="{FF2B5EF4-FFF2-40B4-BE49-F238E27FC236}">
                  <a16:creationId xmlns:a16="http://schemas.microsoft.com/office/drawing/2014/main" id="{C98923D9-EFC6-4088-A47D-C6025BE70594}"/>
                </a:ext>
              </a:extLst>
            </p:cNvPr>
            <p:cNvCxnSpPr>
              <a:cxnSpLocks/>
            </p:cNvCxnSpPr>
            <p:nvPr/>
          </p:nvCxnSpPr>
          <p:spPr>
            <a:xfrm>
              <a:off x="6222608" y="3656199"/>
              <a:ext cx="114155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0BA6BC1F-AF2A-4B96-A772-42ED6EAB79AE}"/>
                </a:ext>
              </a:extLst>
            </p:cNvPr>
            <p:cNvCxnSpPr>
              <a:cxnSpLocks/>
            </p:cNvCxnSpPr>
            <p:nvPr/>
          </p:nvCxnSpPr>
          <p:spPr>
            <a:xfrm flipH="1">
              <a:off x="7997067" y="4243474"/>
              <a:ext cx="1445" cy="299209"/>
            </a:xfrm>
            <a:prstGeom prst="line">
              <a:avLst/>
            </a:prstGeom>
            <a:ln w="3810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50" name="Oval 49">
              <a:extLst>
                <a:ext uri="{FF2B5EF4-FFF2-40B4-BE49-F238E27FC236}">
                  <a16:creationId xmlns:a16="http://schemas.microsoft.com/office/drawing/2014/main" id="{D0168A95-B1A9-458A-8900-CEC484107059}"/>
                </a:ext>
              </a:extLst>
            </p:cNvPr>
            <p:cNvSpPr/>
            <p:nvPr/>
          </p:nvSpPr>
          <p:spPr>
            <a:xfrm>
              <a:off x="7511883" y="3235650"/>
              <a:ext cx="880621" cy="880621"/>
            </a:xfrm>
            <a:prstGeom prst="ellipse">
              <a:avLst/>
            </a:prstGeom>
            <a:ln/>
          </p:spPr>
          <p:style>
            <a:lnRef idx="1">
              <a:schemeClr val="accent5"/>
            </a:lnRef>
            <a:fillRef idx="3">
              <a:schemeClr val="accent5"/>
            </a:fillRef>
            <a:effectRef idx="2">
              <a:schemeClr val="accent5"/>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2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pSp>
      <p:grpSp>
        <p:nvGrpSpPr>
          <p:cNvPr id="51" name="Group 50">
            <a:extLst>
              <a:ext uri="{FF2B5EF4-FFF2-40B4-BE49-F238E27FC236}">
                <a16:creationId xmlns:a16="http://schemas.microsoft.com/office/drawing/2014/main" id="{8B4D8747-72CF-4800-9B98-059E04487BAC}"/>
              </a:ext>
            </a:extLst>
          </p:cNvPr>
          <p:cNvGrpSpPr/>
          <p:nvPr/>
        </p:nvGrpSpPr>
        <p:grpSpPr>
          <a:xfrm>
            <a:off x="3571710" y="1419643"/>
            <a:ext cx="1726799" cy="1161139"/>
            <a:chOff x="3905920" y="2695026"/>
            <a:chExt cx="2302399" cy="1548185"/>
          </a:xfrm>
        </p:grpSpPr>
        <p:sp>
          <p:nvSpPr>
            <p:cNvPr id="52" name="Arc 51">
              <a:extLst>
                <a:ext uri="{FF2B5EF4-FFF2-40B4-BE49-F238E27FC236}">
                  <a16:creationId xmlns:a16="http://schemas.microsoft.com/office/drawing/2014/main" id="{AB75F2D9-A6EE-4B9D-87C5-12A636DE8080}"/>
                </a:ext>
              </a:extLst>
            </p:cNvPr>
            <p:cNvSpPr/>
            <p:nvPr/>
          </p:nvSpPr>
          <p:spPr>
            <a:xfrm>
              <a:off x="5032251" y="3067143"/>
              <a:ext cx="1176068" cy="1176068"/>
            </a:xfrm>
            <a:prstGeom prst="arc">
              <a:avLst>
                <a:gd name="adj1" fmla="val 15956854"/>
                <a:gd name="adj2" fmla="val 10795556"/>
              </a:avLst>
            </a:prstGeom>
            <a:ln w="38100">
              <a:solidFill>
                <a:srgbClr val="349585"/>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3" name="Straight Connector 52">
              <a:extLst>
                <a:ext uri="{FF2B5EF4-FFF2-40B4-BE49-F238E27FC236}">
                  <a16:creationId xmlns:a16="http://schemas.microsoft.com/office/drawing/2014/main" id="{B29BE4CA-4DE4-46D1-9EA4-713C5A5B8101}"/>
                </a:ext>
              </a:extLst>
            </p:cNvPr>
            <p:cNvCxnSpPr>
              <a:cxnSpLocks/>
            </p:cNvCxnSpPr>
            <p:nvPr/>
          </p:nvCxnSpPr>
          <p:spPr>
            <a:xfrm flipH="1">
              <a:off x="3905920" y="3655937"/>
              <a:ext cx="1143000" cy="0"/>
            </a:xfrm>
            <a:prstGeom prst="line">
              <a:avLst/>
            </a:prstGeom>
            <a:ln w="38100">
              <a:solidFill>
                <a:srgbClr val="349585"/>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21B56612-7FE7-423C-A559-D42A5561D505}"/>
                </a:ext>
              </a:extLst>
            </p:cNvPr>
            <p:cNvCxnSpPr>
              <a:cxnSpLocks/>
            </p:cNvCxnSpPr>
            <p:nvPr/>
          </p:nvCxnSpPr>
          <p:spPr>
            <a:xfrm flipV="1">
              <a:off x="5573966" y="2695026"/>
              <a:ext cx="0" cy="392639"/>
            </a:xfrm>
            <a:prstGeom prst="line">
              <a:avLst/>
            </a:prstGeom>
            <a:ln w="38100">
              <a:solidFill>
                <a:srgbClr val="349585"/>
              </a:solidFill>
              <a:tailEnd type="ova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43819E03-ED4C-46E6-9D3D-83BAB914A6DE}"/>
                </a:ext>
              </a:extLst>
            </p:cNvPr>
            <p:cNvSpPr/>
            <p:nvPr/>
          </p:nvSpPr>
          <p:spPr>
            <a:xfrm>
              <a:off x="5179975" y="3214866"/>
              <a:ext cx="880621" cy="880621"/>
            </a:xfrm>
            <a:prstGeom prst="ellipse">
              <a:avLst/>
            </a:prstGeom>
            <a:solidFill>
              <a:srgbClr val="349585"/>
            </a:solidFill>
            <a:ln>
              <a:solidFill>
                <a:srgbClr val="349585"/>
              </a:solidFill>
            </a:ln>
          </p:spPr>
          <p:style>
            <a:lnRef idx="1">
              <a:schemeClr val="accent2"/>
            </a:lnRef>
            <a:fillRef idx="3">
              <a:schemeClr val="accent2"/>
            </a:fillRef>
            <a:effectRef idx="2">
              <a:schemeClr val="accent2"/>
            </a:effectRef>
            <a:fontRef idx="minor">
              <a:schemeClr val="lt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2100" b="1" i="0" u="none" strike="noStrike" kern="1200" cap="none" spc="0" normalizeH="0" baseline="0" noProof="0" dirty="0">
                <a:ln>
                  <a:noFill/>
                </a:ln>
                <a:solidFill>
                  <a:prstClr val="black">
                    <a:lumMod val="85000"/>
                    <a:lumOff val="15000"/>
                  </a:prstClr>
                </a:solidFill>
                <a:effectLst/>
                <a:uLnTx/>
                <a:uFillTx/>
                <a:latin typeface="Calibri" panose="020F0502020204030204"/>
                <a:ea typeface="+mn-ea"/>
                <a:cs typeface="+mn-cs"/>
              </a:endParaRPr>
            </a:p>
          </p:txBody>
        </p:sp>
      </p:grpSp>
      <p:grpSp>
        <p:nvGrpSpPr>
          <p:cNvPr id="56" name="Group 55">
            <a:extLst>
              <a:ext uri="{FF2B5EF4-FFF2-40B4-BE49-F238E27FC236}">
                <a16:creationId xmlns:a16="http://schemas.microsoft.com/office/drawing/2014/main" id="{1D4BE9EE-1864-4782-8A5A-015407E47AF3}"/>
              </a:ext>
            </a:extLst>
          </p:cNvPr>
          <p:cNvGrpSpPr/>
          <p:nvPr/>
        </p:nvGrpSpPr>
        <p:grpSpPr>
          <a:xfrm>
            <a:off x="1843136" y="1714317"/>
            <a:ext cx="1738214" cy="1145087"/>
            <a:chOff x="1601158" y="3087927"/>
            <a:chExt cx="2317619" cy="1526783"/>
          </a:xfrm>
        </p:grpSpPr>
        <p:sp>
          <p:nvSpPr>
            <p:cNvPr id="57" name="Arc 56">
              <a:extLst>
                <a:ext uri="{FF2B5EF4-FFF2-40B4-BE49-F238E27FC236}">
                  <a16:creationId xmlns:a16="http://schemas.microsoft.com/office/drawing/2014/main" id="{9FBF79C8-2289-44C2-ADED-80BA32099810}"/>
                </a:ext>
              </a:extLst>
            </p:cNvPr>
            <p:cNvSpPr/>
            <p:nvPr/>
          </p:nvSpPr>
          <p:spPr>
            <a:xfrm rot="10800000">
              <a:off x="2742709" y="3087927"/>
              <a:ext cx="1176068" cy="1176068"/>
            </a:xfrm>
            <a:prstGeom prst="arc">
              <a:avLst>
                <a:gd name="adj1" fmla="val 10895"/>
                <a:gd name="adj2" fmla="val 15969831"/>
              </a:avLst>
            </a:prstGeom>
            <a:ln w="38100">
              <a:solidFill>
                <a:srgbClr val="1F4E79"/>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58" name="Straight Connector 57">
              <a:extLst>
                <a:ext uri="{FF2B5EF4-FFF2-40B4-BE49-F238E27FC236}">
                  <a16:creationId xmlns:a16="http://schemas.microsoft.com/office/drawing/2014/main" id="{D410735D-61B2-47D9-B47C-ED1F3E1AA3F8}"/>
                </a:ext>
              </a:extLst>
            </p:cNvPr>
            <p:cNvCxnSpPr>
              <a:cxnSpLocks/>
            </p:cNvCxnSpPr>
            <p:nvPr/>
          </p:nvCxnSpPr>
          <p:spPr>
            <a:xfrm>
              <a:off x="1601158" y="3656199"/>
              <a:ext cx="1141550" cy="0"/>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DAE8FEF5-684F-4536-B67F-919BA5DB8A73}"/>
                </a:ext>
              </a:extLst>
            </p:cNvPr>
            <p:cNvCxnSpPr>
              <a:cxnSpLocks/>
            </p:cNvCxnSpPr>
            <p:nvPr/>
          </p:nvCxnSpPr>
          <p:spPr>
            <a:xfrm flipH="1">
              <a:off x="3377061" y="4243474"/>
              <a:ext cx="1" cy="371236"/>
            </a:xfrm>
            <a:prstGeom prst="line">
              <a:avLst/>
            </a:prstGeom>
            <a:ln w="38100">
              <a:solidFill>
                <a:srgbClr val="1F4E79"/>
              </a:solidFill>
              <a:tailEnd type="oval"/>
            </a:ln>
          </p:spPr>
          <p:style>
            <a:lnRef idx="1">
              <a:schemeClr val="accent1"/>
            </a:lnRef>
            <a:fillRef idx="0">
              <a:schemeClr val="accent1"/>
            </a:fillRef>
            <a:effectRef idx="0">
              <a:schemeClr val="accent1"/>
            </a:effectRef>
            <a:fontRef idx="minor">
              <a:schemeClr val="tx1"/>
            </a:fontRef>
          </p:style>
        </p:cxnSp>
        <p:sp>
          <p:nvSpPr>
            <p:cNvPr id="60" name="Oval 59">
              <a:extLst>
                <a:ext uri="{FF2B5EF4-FFF2-40B4-BE49-F238E27FC236}">
                  <a16:creationId xmlns:a16="http://schemas.microsoft.com/office/drawing/2014/main" id="{AE49B4C2-3877-4A69-A85D-CC9955035BFD}"/>
                </a:ext>
              </a:extLst>
            </p:cNvPr>
            <p:cNvSpPr/>
            <p:nvPr/>
          </p:nvSpPr>
          <p:spPr>
            <a:xfrm>
              <a:off x="2890432" y="3235650"/>
              <a:ext cx="880621" cy="880621"/>
            </a:xfrm>
            <a:prstGeom prst="ellipse">
              <a:avLst/>
            </a:prstGeom>
            <a:solidFill>
              <a:srgbClr val="1F4E79"/>
            </a:solidFill>
            <a:ln>
              <a:solidFill>
                <a:srgbClr val="1F4E79"/>
              </a:solidFill>
            </a:ln>
          </p:spPr>
          <p:style>
            <a:lnRef idx="1">
              <a:schemeClr val="accent3"/>
            </a:lnRef>
            <a:fillRef idx="3">
              <a:schemeClr val="accent3"/>
            </a:fillRef>
            <a:effectRef idx="2">
              <a:schemeClr val="accent3"/>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2100" b="1" i="0" u="none" strike="noStrike" kern="1200" cap="none" spc="0" normalizeH="0" baseline="0" noProof="0" dirty="0">
                <a:ln>
                  <a:noFill/>
                </a:ln>
                <a:solidFill>
                  <a:srgbClr val="5B9BD5">
                    <a:lumMod val="50000"/>
                  </a:srgbClr>
                </a:solidFill>
                <a:effectLst/>
                <a:uLnTx/>
                <a:uFillTx/>
                <a:latin typeface="Calibri" panose="020F0502020204030204"/>
                <a:ea typeface="+mn-ea"/>
                <a:cs typeface="+mn-cs"/>
              </a:endParaRPr>
            </a:p>
          </p:txBody>
        </p:sp>
      </p:grpSp>
      <p:grpSp>
        <p:nvGrpSpPr>
          <p:cNvPr id="61" name="Group 60">
            <a:extLst>
              <a:ext uri="{FF2B5EF4-FFF2-40B4-BE49-F238E27FC236}">
                <a16:creationId xmlns:a16="http://schemas.microsoft.com/office/drawing/2014/main" id="{6B316CC1-6A21-4FDF-AC74-A91FE9678DA2}"/>
              </a:ext>
            </a:extLst>
          </p:cNvPr>
          <p:cNvGrpSpPr/>
          <p:nvPr/>
        </p:nvGrpSpPr>
        <p:grpSpPr>
          <a:xfrm>
            <a:off x="642267" y="1321877"/>
            <a:ext cx="1200308" cy="1258904"/>
            <a:chOff x="0" y="2564673"/>
            <a:chExt cx="1600410" cy="1678538"/>
          </a:xfrm>
        </p:grpSpPr>
        <p:sp>
          <p:nvSpPr>
            <p:cNvPr id="62" name="Arc 61">
              <a:extLst>
                <a:ext uri="{FF2B5EF4-FFF2-40B4-BE49-F238E27FC236}">
                  <a16:creationId xmlns:a16="http://schemas.microsoft.com/office/drawing/2014/main" id="{194216BA-23C7-4B75-9371-8F1E86CC5AF9}"/>
                </a:ext>
              </a:extLst>
            </p:cNvPr>
            <p:cNvSpPr/>
            <p:nvPr/>
          </p:nvSpPr>
          <p:spPr>
            <a:xfrm>
              <a:off x="424342" y="3067143"/>
              <a:ext cx="1176068" cy="1176068"/>
            </a:xfrm>
            <a:prstGeom prst="arc">
              <a:avLst>
                <a:gd name="adj1" fmla="val 15956854"/>
                <a:gd name="adj2" fmla="val 10891041"/>
              </a:avLst>
            </a:prstGeom>
            <a:ln w="381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63" name="Straight Connector 62">
              <a:extLst>
                <a:ext uri="{FF2B5EF4-FFF2-40B4-BE49-F238E27FC236}">
                  <a16:creationId xmlns:a16="http://schemas.microsoft.com/office/drawing/2014/main" id="{5D026D09-7C0B-47CA-B4BA-9C07A1985460}"/>
                </a:ext>
              </a:extLst>
            </p:cNvPr>
            <p:cNvCxnSpPr>
              <a:cxnSpLocks/>
            </p:cNvCxnSpPr>
            <p:nvPr/>
          </p:nvCxnSpPr>
          <p:spPr>
            <a:xfrm flipH="1">
              <a:off x="0" y="3655937"/>
              <a:ext cx="438631"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4" name="Straight Connector 63">
              <a:extLst>
                <a:ext uri="{FF2B5EF4-FFF2-40B4-BE49-F238E27FC236}">
                  <a16:creationId xmlns:a16="http://schemas.microsoft.com/office/drawing/2014/main" id="{1A721A02-ECD0-470D-98BD-2BE369FC2FA6}"/>
                </a:ext>
              </a:extLst>
            </p:cNvPr>
            <p:cNvCxnSpPr>
              <a:cxnSpLocks/>
            </p:cNvCxnSpPr>
            <p:nvPr/>
          </p:nvCxnSpPr>
          <p:spPr>
            <a:xfrm flipH="1" flipV="1">
              <a:off x="949205" y="2564673"/>
              <a:ext cx="16852" cy="522992"/>
            </a:xfrm>
            <a:prstGeom prst="line">
              <a:avLst/>
            </a:prstGeom>
            <a:ln w="38100">
              <a:tailEnd type="oval"/>
            </a:ln>
          </p:spPr>
          <p:style>
            <a:lnRef idx="1">
              <a:schemeClr val="accent1"/>
            </a:lnRef>
            <a:fillRef idx="0">
              <a:schemeClr val="accent1"/>
            </a:fillRef>
            <a:effectRef idx="0">
              <a:schemeClr val="accent1"/>
            </a:effectRef>
            <a:fontRef idx="minor">
              <a:schemeClr val="tx1"/>
            </a:fontRef>
          </p:style>
        </p:cxnSp>
        <p:sp>
          <p:nvSpPr>
            <p:cNvPr id="65" name="Oval 64">
              <a:extLst>
                <a:ext uri="{FF2B5EF4-FFF2-40B4-BE49-F238E27FC236}">
                  <a16:creationId xmlns:a16="http://schemas.microsoft.com/office/drawing/2014/main" id="{BADE1FCC-E104-4FB8-8940-5F803201BC98}"/>
                </a:ext>
              </a:extLst>
            </p:cNvPr>
            <p:cNvSpPr/>
            <p:nvPr/>
          </p:nvSpPr>
          <p:spPr>
            <a:xfrm>
              <a:off x="572066" y="3214866"/>
              <a:ext cx="880621" cy="880621"/>
            </a:xfrm>
            <a:prstGeom prst="ellipse">
              <a:avLst/>
            </a:prstGeom>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21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pSp>
      <p:sp>
        <p:nvSpPr>
          <p:cNvPr id="66" name="TextBox 65">
            <a:extLst>
              <a:ext uri="{FF2B5EF4-FFF2-40B4-BE49-F238E27FC236}">
                <a16:creationId xmlns:a16="http://schemas.microsoft.com/office/drawing/2014/main" id="{C1E27434-9C6A-4C99-83C2-771920496372}"/>
              </a:ext>
            </a:extLst>
          </p:cNvPr>
          <p:cNvSpPr txBox="1"/>
          <p:nvPr/>
        </p:nvSpPr>
        <p:spPr>
          <a:xfrm>
            <a:off x="2410638" y="2631333"/>
            <a:ext cx="729688" cy="415498"/>
          </a:xfrm>
          <a:prstGeom prst="rect">
            <a:avLst/>
          </a:prstGeom>
          <a:noFill/>
        </p:spPr>
        <p:txBody>
          <a:bodyPr wrap="none" rtlCol="0">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panose="020F0502020204030204"/>
                <a:ea typeface="+mn-ea"/>
                <a:cs typeface="+mn-cs"/>
              </a:rPr>
              <a:t>1980</a:t>
            </a:r>
          </a:p>
        </p:txBody>
      </p:sp>
      <p:sp>
        <p:nvSpPr>
          <p:cNvPr id="67" name="TextBox 66">
            <a:extLst>
              <a:ext uri="{FF2B5EF4-FFF2-40B4-BE49-F238E27FC236}">
                <a16:creationId xmlns:a16="http://schemas.microsoft.com/office/drawing/2014/main" id="{942D1174-549A-4748-8DAE-E3BFCC871A64}"/>
              </a:ext>
            </a:extLst>
          </p:cNvPr>
          <p:cNvSpPr txBox="1"/>
          <p:nvPr/>
        </p:nvSpPr>
        <p:spPr>
          <a:xfrm>
            <a:off x="3968945" y="1137190"/>
            <a:ext cx="729688" cy="415498"/>
          </a:xfrm>
          <a:prstGeom prst="rect">
            <a:avLst/>
          </a:prstGeom>
          <a:noFill/>
        </p:spPr>
        <p:txBody>
          <a:bodyPr wrap="none" rtlCol="0">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panose="020F0502020204030204"/>
                <a:ea typeface="+mn-ea"/>
                <a:cs typeface="+mn-cs"/>
              </a:rPr>
              <a:t>1991</a:t>
            </a:r>
          </a:p>
        </p:txBody>
      </p:sp>
      <p:sp>
        <p:nvSpPr>
          <p:cNvPr id="68" name="TextBox 67">
            <a:extLst>
              <a:ext uri="{FF2B5EF4-FFF2-40B4-BE49-F238E27FC236}">
                <a16:creationId xmlns:a16="http://schemas.microsoft.com/office/drawing/2014/main" id="{E9D1A21E-CEB9-4122-8305-43D73EEB2CB1}"/>
              </a:ext>
            </a:extLst>
          </p:cNvPr>
          <p:cNvSpPr txBox="1"/>
          <p:nvPr/>
        </p:nvSpPr>
        <p:spPr>
          <a:xfrm>
            <a:off x="5837796" y="2621379"/>
            <a:ext cx="729688" cy="415498"/>
          </a:xfrm>
          <a:prstGeom prst="rect">
            <a:avLst/>
          </a:prstGeom>
          <a:noFill/>
        </p:spPr>
        <p:txBody>
          <a:bodyPr wrap="none" rtlCol="0">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panose="020F0502020204030204"/>
                <a:ea typeface="+mn-ea"/>
                <a:cs typeface="+mn-cs"/>
              </a:rPr>
              <a:t>2018</a:t>
            </a:r>
          </a:p>
        </p:txBody>
      </p:sp>
      <p:sp>
        <p:nvSpPr>
          <p:cNvPr id="69" name="TextBox 68">
            <a:extLst>
              <a:ext uri="{FF2B5EF4-FFF2-40B4-BE49-F238E27FC236}">
                <a16:creationId xmlns:a16="http://schemas.microsoft.com/office/drawing/2014/main" id="{E48372E1-4FB4-4124-A43A-4D8CEDBEB5CE}"/>
              </a:ext>
            </a:extLst>
          </p:cNvPr>
          <p:cNvSpPr txBox="1"/>
          <p:nvPr/>
        </p:nvSpPr>
        <p:spPr>
          <a:xfrm>
            <a:off x="7450089" y="1101452"/>
            <a:ext cx="729688" cy="415498"/>
          </a:xfrm>
          <a:prstGeom prst="rect">
            <a:avLst/>
          </a:prstGeom>
          <a:noFill/>
        </p:spPr>
        <p:txBody>
          <a:bodyPr wrap="none" rtlCol="0">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panose="020F0502020204030204"/>
                <a:ea typeface="+mn-ea"/>
                <a:cs typeface="+mn-cs"/>
              </a:rPr>
              <a:t>2019</a:t>
            </a:r>
          </a:p>
        </p:txBody>
      </p:sp>
      <p:grpSp>
        <p:nvGrpSpPr>
          <p:cNvPr id="70" name="Group 69">
            <a:extLst>
              <a:ext uri="{FF2B5EF4-FFF2-40B4-BE49-F238E27FC236}">
                <a16:creationId xmlns:a16="http://schemas.microsoft.com/office/drawing/2014/main" id="{D7706497-24F5-4AB7-8B52-51E46FFD5327}"/>
              </a:ext>
            </a:extLst>
          </p:cNvPr>
          <p:cNvGrpSpPr/>
          <p:nvPr/>
        </p:nvGrpSpPr>
        <p:grpSpPr>
          <a:xfrm>
            <a:off x="1484862" y="1016627"/>
            <a:ext cx="1968203" cy="656627"/>
            <a:chOff x="1075389" y="1776888"/>
            <a:chExt cx="2624270" cy="875502"/>
          </a:xfrm>
        </p:grpSpPr>
        <p:sp>
          <p:nvSpPr>
            <p:cNvPr id="71" name="TextBox 70">
              <a:extLst>
                <a:ext uri="{FF2B5EF4-FFF2-40B4-BE49-F238E27FC236}">
                  <a16:creationId xmlns:a16="http://schemas.microsoft.com/office/drawing/2014/main" id="{1798C018-FD79-48B4-A4BF-45283CB6DB28}"/>
                </a:ext>
              </a:extLst>
            </p:cNvPr>
            <p:cNvSpPr txBox="1"/>
            <p:nvPr/>
          </p:nvSpPr>
          <p:spPr>
            <a:xfrm>
              <a:off x="1075389" y="1776888"/>
              <a:ext cx="2624270" cy="400109"/>
            </a:xfrm>
            <a:prstGeom prst="rect">
              <a:avLst/>
            </a:prstGeom>
            <a:noFill/>
          </p:spPr>
          <p:txBody>
            <a:bodyPr wrap="square" rtlCol="0">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350" b="1" i="0" u="none" strike="noStrike" kern="1200" cap="none" spc="0" normalizeH="0" baseline="0" noProof="1">
                  <a:ln>
                    <a:noFill/>
                  </a:ln>
                  <a:solidFill>
                    <a:prstClr val="black"/>
                  </a:solidFill>
                  <a:effectLst/>
                  <a:uLnTx/>
                  <a:uFillTx/>
                  <a:latin typeface="Calibri" panose="020F0502020204030204"/>
                  <a:ea typeface="+mn-ea"/>
                  <a:cs typeface="+mn-cs"/>
                </a:rPr>
                <a:t>Kuruluş</a:t>
              </a:r>
            </a:p>
          </p:txBody>
        </p:sp>
        <p:cxnSp>
          <p:nvCxnSpPr>
            <p:cNvPr id="72" name="Straight Connector 71">
              <a:extLst>
                <a:ext uri="{FF2B5EF4-FFF2-40B4-BE49-F238E27FC236}">
                  <a16:creationId xmlns:a16="http://schemas.microsoft.com/office/drawing/2014/main" id="{BEB3456D-7C06-4E62-B1BD-D709489E2824}"/>
                </a:ext>
              </a:extLst>
            </p:cNvPr>
            <p:cNvCxnSpPr/>
            <p:nvPr/>
          </p:nvCxnSpPr>
          <p:spPr>
            <a:xfrm>
              <a:off x="1136650" y="2158920"/>
              <a:ext cx="140335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F26A1962-EE12-4132-A041-4F0A8BDEB54B}"/>
                </a:ext>
              </a:extLst>
            </p:cNvPr>
            <p:cNvSpPr/>
            <p:nvPr/>
          </p:nvSpPr>
          <p:spPr>
            <a:xfrm>
              <a:off x="1075389" y="2190725"/>
              <a:ext cx="2457191" cy="461665"/>
            </a:xfrm>
            <a:prstGeom prst="rect">
              <a:avLst/>
            </a:prstGeom>
          </p:spPr>
          <p:txBody>
            <a:bodyPr wrap="square">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825" b="0" i="0" u="none" strike="noStrike" kern="1200" cap="none" spc="0" normalizeH="0" baseline="0" noProof="1">
                  <a:ln>
                    <a:noFill/>
                  </a:ln>
                  <a:solidFill>
                    <a:prstClr val="black"/>
                  </a:solidFill>
                  <a:effectLst/>
                  <a:uLnTx/>
                  <a:uFillTx/>
                  <a:latin typeface="Calibri" panose="020F0502020204030204"/>
                  <a:ea typeface="+mn-ea"/>
                  <a:cs typeface="+mn-cs"/>
                </a:rPr>
                <a:t> Devlet Sanayi ve İşçi Yatırım Bankası (DESİYAB) A.Ş. olarak kuruluş</a:t>
              </a:r>
            </a:p>
          </p:txBody>
        </p:sp>
      </p:grpSp>
      <p:grpSp>
        <p:nvGrpSpPr>
          <p:cNvPr id="74" name="Group 73">
            <a:extLst>
              <a:ext uri="{FF2B5EF4-FFF2-40B4-BE49-F238E27FC236}">
                <a16:creationId xmlns:a16="http://schemas.microsoft.com/office/drawing/2014/main" id="{E02D7944-BA1B-426A-8D84-486AF02C14B2}"/>
              </a:ext>
            </a:extLst>
          </p:cNvPr>
          <p:cNvGrpSpPr/>
          <p:nvPr/>
        </p:nvGrpSpPr>
        <p:grpSpPr>
          <a:xfrm>
            <a:off x="3313062" y="2560547"/>
            <a:ext cx="1896545" cy="656628"/>
            <a:chOff x="1075389" y="1776888"/>
            <a:chExt cx="2264715" cy="875505"/>
          </a:xfrm>
        </p:grpSpPr>
        <p:sp>
          <p:nvSpPr>
            <p:cNvPr id="75" name="TextBox 74">
              <a:extLst>
                <a:ext uri="{FF2B5EF4-FFF2-40B4-BE49-F238E27FC236}">
                  <a16:creationId xmlns:a16="http://schemas.microsoft.com/office/drawing/2014/main" id="{91AC0B15-799C-41C0-887A-4FB5DDF865F2}"/>
                </a:ext>
              </a:extLst>
            </p:cNvPr>
            <p:cNvSpPr txBox="1"/>
            <p:nvPr/>
          </p:nvSpPr>
          <p:spPr>
            <a:xfrm>
              <a:off x="1075389" y="1776888"/>
              <a:ext cx="1509057" cy="400110"/>
            </a:xfrm>
            <a:prstGeom prst="rect">
              <a:avLst/>
            </a:prstGeom>
            <a:noFill/>
          </p:spPr>
          <p:txBody>
            <a:bodyPr wrap="square" rtlCol="0">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350" b="1" i="0" u="none" strike="noStrike" kern="1200" cap="none" spc="0" normalizeH="0" baseline="0" noProof="1">
                  <a:ln>
                    <a:noFill/>
                  </a:ln>
                  <a:solidFill>
                    <a:prstClr val="black"/>
                  </a:solidFill>
                  <a:effectLst/>
                  <a:uLnTx/>
                  <a:uFillTx/>
                  <a:latin typeface="Calibri" panose="020F0502020204030204"/>
                  <a:ea typeface="+mn-ea"/>
                  <a:cs typeface="+mn-cs"/>
                </a:rPr>
                <a:t>Birleşme</a:t>
              </a:r>
            </a:p>
          </p:txBody>
        </p:sp>
        <p:cxnSp>
          <p:nvCxnSpPr>
            <p:cNvPr id="76" name="Straight Connector 75">
              <a:extLst>
                <a:ext uri="{FF2B5EF4-FFF2-40B4-BE49-F238E27FC236}">
                  <a16:creationId xmlns:a16="http://schemas.microsoft.com/office/drawing/2014/main" id="{68266235-1F99-4704-AC74-2EE3E50AB05D}"/>
                </a:ext>
              </a:extLst>
            </p:cNvPr>
            <p:cNvCxnSpPr/>
            <p:nvPr/>
          </p:nvCxnSpPr>
          <p:spPr>
            <a:xfrm>
              <a:off x="1136650" y="2158920"/>
              <a:ext cx="1403350" cy="0"/>
            </a:xfrm>
            <a:prstGeom prst="line">
              <a:avLst/>
            </a:prstGeom>
            <a:ln w="38100">
              <a:solidFill>
                <a:srgbClr val="1F4E79"/>
              </a:solidFill>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BE1B6909-ED50-412E-A90C-6972B5935C73}"/>
                </a:ext>
              </a:extLst>
            </p:cNvPr>
            <p:cNvSpPr/>
            <p:nvPr/>
          </p:nvSpPr>
          <p:spPr>
            <a:xfrm>
              <a:off x="1075389" y="2190727"/>
              <a:ext cx="2264715" cy="461666"/>
            </a:xfrm>
            <a:prstGeom prst="rect">
              <a:avLst/>
            </a:prstGeom>
          </p:spPr>
          <p:txBody>
            <a:bodyPr wrap="square">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825" b="0" i="0" u="none" strike="noStrike" kern="1200" cap="none" spc="0" normalizeH="0" baseline="0" noProof="1">
                  <a:ln>
                    <a:noFill/>
                  </a:ln>
                  <a:solidFill>
                    <a:prstClr val="black"/>
                  </a:solidFill>
                  <a:effectLst/>
                  <a:uLnTx/>
                  <a:uFillTx/>
                  <a:latin typeface="Calibri" panose="020F0502020204030204"/>
                  <a:ea typeface="+mn-ea"/>
                  <a:cs typeface="+mn-cs"/>
                </a:rPr>
                <a:t>Turizm Bankası ile birleşme ve Türkiye Kalkınma Bankası’na dönüşüm</a:t>
              </a:r>
            </a:p>
          </p:txBody>
        </p:sp>
      </p:grpSp>
      <p:grpSp>
        <p:nvGrpSpPr>
          <p:cNvPr id="78" name="Group 77">
            <a:extLst>
              <a:ext uri="{FF2B5EF4-FFF2-40B4-BE49-F238E27FC236}">
                <a16:creationId xmlns:a16="http://schemas.microsoft.com/office/drawing/2014/main" id="{17F8FD26-2334-4955-A073-55E72C385C26}"/>
              </a:ext>
            </a:extLst>
          </p:cNvPr>
          <p:cNvGrpSpPr/>
          <p:nvPr/>
        </p:nvGrpSpPr>
        <p:grpSpPr>
          <a:xfrm>
            <a:off x="4938242" y="1104434"/>
            <a:ext cx="1879712" cy="656628"/>
            <a:chOff x="1075389" y="1776888"/>
            <a:chExt cx="2506282" cy="875503"/>
          </a:xfrm>
        </p:grpSpPr>
        <p:sp>
          <p:nvSpPr>
            <p:cNvPr id="79" name="TextBox 78">
              <a:extLst>
                <a:ext uri="{FF2B5EF4-FFF2-40B4-BE49-F238E27FC236}">
                  <a16:creationId xmlns:a16="http://schemas.microsoft.com/office/drawing/2014/main" id="{6016033C-F33A-44BD-AE9D-C50327044AD1}"/>
                </a:ext>
              </a:extLst>
            </p:cNvPr>
            <p:cNvSpPr txBox="1"/>
            <p:nvPr/>
          </p:nvSpPr>
          <p:spPr>
            <a:xfrm>
              <a:off x="1075389" y="1776888"/>
              <a:ext cx="1509057" cy="400109"/>
            </a:xfrm>
            <a:prstGeom prst="rect">
              <a:avLst/>
            </a:prstGeom>
            <a:noFill/>
          </p:spPr>
          <p:txBody>
            <a:bodyPr wrap="square" rtlCol="0">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350" b="1" i="0" u="none" strike="noStrike" kern="1200" cap="none" spc="0" normalizeH="0" baseline="0" noProof="1">
                  <a:ln>
                    <a:noFill/>
                  </a:ln>
                  <a:solidFill>
                    <a:prstClr val="black"/>
                  </a:solidFill>
                  <a:effectLst/>
                  <a:uLnTx/>
                  <a:uFillTx/>
                  <a:latin typeface="Calibri" panose="020F0502020204030204"/>
                  <a:ea typeface="+mn-ea"/>
                  <a:cs typeface="+mn-cs"/>
                </a:rPr>
                <a:t>Halka Arz</a:t>
              </a:r>
            </a:p>
          </p:txBody>
        </p:sp>
        <p:cxnSp>
          <p:nvCxnSpPr>
            <p:cNvPr id="80" name="Straight Connector 79">
              <a:extLst>
                <a:ext uri="{FF2B5EF4-FFF2-40B4-BE49-F238E27FC236}">
                  <a16:creationId xmlns:a16="http://schemas.microsoft.com/office/drawing/2014/main" id="{2A984A77-0C9A-4FAA-B5FF-6939935D7686}"/>
                </a:ext>
              </a:extLst>
            </p:cNvPr>
            <p:cNvCxnSpPr/>
            <p:nvPr/>
          </p:nvCxnSpPr>
          <p:spPr>
            <a:xfrm>
              <a:off x="1136650" y="2158920"/>
              <a:ext cx="1403350" cy="0"/>
            </a:xfrm>
            <a:prstGeom prst="line">
              <a:avLst/>
            </a:prstGeom>
            <a:ln w="38100">
              <a:solidFill>
                <a:srgbClr val="349585"/>
              </a:solidFill>
            </a:ln>
          </p:spPr>
          <p:style>
            <a:lnRef idx="1">
              <a:schemeClr val="accent1"/>
            </a:lnRef>
            <a:fillRef idx="0">
              <a:schemeClr val="accent1"/>
            </a:fillRef>
            <a:effectRef idx="0">
              <a:schemeClr val="accent1"/>
            </a:effectRef>
            <a:fontRef idx="minor">
              <a:schemeClr val="tx1"/>
            </a:fontRef>
          </p:style>
        </p:cxnSp>
        <p:sp>
          <p:nvSpPr>
            <p:cNvPr id="81" name="Rectangle 80">
              <a:extLst>
                <a:ext uri="{FF2B5EF4-FFF2-40B4-BE49-F238E27FC236}">
                  <a16:creationId xmlns:a16="http://schemas.microsoft.com/office/drawing/2014/main" id="{0E72DBBF-F08B-40C7-A2FC-F857E64D2F19}"/>
                </a:ext>
              </a:extLst>
            </p:cNvPr>
            <p:cNvSpPr/>
            <p:nvPr/>
          </p:nvSpPr>
          <p:spPr>
            <a:xfrm>
              <a:off x="1075389" y="2190726"/>
              <a:ext cx="2506282" cy="461665"/>
            </a:xfrm>
            <a:prstGeom prst="rect">
              <a:avLst/>
            </a:prstGeom>
          </p:spPr>
          <p:txBody>
            <a:bodyPr wrap="square">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825" b="0" i="0" u="none" strike="noStrike" kern="1200" cap="none" spc="0" normalizeH="0" baseline="0" noProof="1">
                  <a:ln>
                    <a:noFill/>
                  </a:ln>
                  <a:solidFill>
                    <a:prstClr val="black"/>
                  </a:solidFill>
                  <a:effectLst/>
                  <a:uLnTx/>
                  <a:uFillTx/>
                  <a:latin typeface="Calibri" panose="020F0502020204030204"/>
                  <a:ea typeface="+mn-ea"/>
                  <a:cs typeface="+mn-cs"/>
                </a:rPr>
                <a:t>Banka hisselerinin borsaya kote olması ve KLNMA adıyla  işlem görme</a:t>
              </a:r>
            </a:p>
          </p:txBody>
        </p:sp>
      </p:grpSp>
      <p:grpSp>
        <p:nvGrpSpPr>
          <p:cNvPr id="82" name="Group 81">
            <a:extLst>
              <a:ext uri="{FF2B5EF4-FFF2-40B4-BE49-F238E27FC236}">
                <a16:creationId xmlns:a16="http://schemas.microsoft.com/office/drawing/2014/main" id="{97D868DD-E3C4-4170-8357-7DA5FF4ABD06}"/>
              </a:ext>
            </a:extLst>
          </p:cNvPr>
          <p:cNvGrpSpPr/>
          <p:nvPr/>
        </p:nvGrpSpPr>
        <p:grpSpPr>
          <a:xfrm>
            <a:off x="6772009" y="2535377"/>
            <a:ext cx="2306117" cy="656628"/>
            <a:chOff x="1075388" y="1776888"/>
            <a:chExt cx="3074822" cy="875503"/>
          </a:xfrm>
        </p:grpSpPr>
        <p:sp>
          <p:nvSpPr>
            <p:cNvPr id="83" name="TextBox 82">
              <a:extLst>
                <a:ext uri="{FF2B5EF4-FFF2-40B4-BE49-F238E27FC236}">
                  <a16:creationId xmlns:a16="http://schemas.microsoft.com/office/drawing/2014/main" id="{3F67EB71-5B75-4833-8766-8BEC9C00F2A3}"/>
                </a:ext>
              </a:extLst>
            </p:cNvPr>
            <p:cNvSpPr txBox="1"/>
            <p:nvPr/>
          </p:nvSpPr>
          <p:spPr>
            <a:xfrm>
              <a:off x="1075389" y="1776888"/>
              <a:ext cx="2109122" cy="400109"/>
            </a:xfrm>
            <a:prstGeom prst="rect">
              <a:avLst/>
            </a:prstGeom>
            <a:noFill/>
          </p:spPr>
          <p:txBody>
            <a:bodyPr wrap="square" rtlCol="0">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350" b="1" i="0" u="none" strike="noStrike" kern="1200" cap="none" spc="0" normalizeH="0" baseline="0" noProof="1">
                  <a:ln>
                    <a:noFill/>
                  </a:ln>
                  <a:solidFill>
                    <a:prstClr val="black"/>
                  </a:solidFill>
                  <a:effectLst/>
                  <a:uLnTx/>
                  <a:uFillTx/>
                  <a:latin typeface="Calibri" panose="020F0502020204030204"/>
                  <a:ea typeface="+mn-ea"/>
                  <a:cs typeface="+mn-cs"/>
                </a:rPr>
                <a:t>Kanun Değişikliği</a:t>
              </a:r>
            </a:p>
          </p:txBody>
        </p:sp>
        <p:cxnSp>
          <p:nvCxnSpPr>
            <p:cNvPr id="84" name="Straight Connector 83">
              <a:extLst>
                <a:ext uri="{FF2B5EF4-FFF2-40B4-BE49-F238E27FC236}">
                  <a16:creationId xmlns:a16="http://schemas.microsoft.com/office/drawing/2014/main" id="{DCDC8057-0F79-4549-BE08-1BDC54967624}"/>
                </a:ext>
              </a:extLst>
            </p:cNvPr>
            <p:cNvCxnSpPr/>
            <p:nvPr/>
          </p:nvCxnSpPr>
          <p:spPr>
            <a:xfrm>
              <a:off x="1136650" y="2158920"/>
              <a:ext cx="140335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85" name="Rectangle 84">
              <a:extLst>
                <a:ext uri="{FF2B5EF4-FFF2-40B4-BE49-F238E27FC236}">
                  <a16:creationId xmlns:a16="http://schemas.microsoft.com/office/drawing/2014/main" id="{3B8238BE-5C03-4A90-84FB-5319BBB4823C}"/>
                </a:ext>
              </a:extLst>
            </p:cNvPr>
            <p:cNvSpPr/>
            <p:nvPr/>
          </p:nvSpPr>
          <p:spPr>
            <a:xfrm>
              <a:off x="1075388" y="2190726"/>
              <a:ext cx="3074822" cy="461665"/>
            </a:xfrm>
            <a:prstGeom prst="rect">
              <a:avLst/>
            </a:prstGeom>
          </p:spPr>
          <p:txBody>
            <a:bodyPr wrap="square">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825" b="0" i="0" u="none" strike="noStrike" kern="1200" cap="none" spc="0" normalizeH="0" baseline="0" noProof="1">
                  <a:ln>
                    <a:noFill/>
                  </a:ln>
                  <a:solidFill>
                    <a:prstClr val="black"/>
                  </a:solidFill>
                  <a:effectLst/>
                  <a:uLnTx/>
                  <a:uFillTx/>
                  <a:latin typeface="Calibri" panose="020F0502020204030204"/>
                  <a:ea typeface="+mn-ea"/>
                  <a:cs typeface="+mn-cs"/>
                </a:rPr>
                <a:t>Bankanın Yatırım Bankacılığı ve Kalkınma Fonu’nu içerecek şekilde yeniden yapılanması</a:t>
              </a:r>
            </a:p>
          </p:txBody>
        </p:sp>
      </p:grpSp>
      <p:grpSp>
        <p:nvGrpSpPr>
          <p:cNvPr id="86" name="Group 85">
            <a:extLst>
              <a:ext uri="{FF2B5EF4-FFF2-40B4-BE49-F238E27FC236}">
                <a16:creationId xmlns:a16="http://schemas.microsoft.com/office/drawing/2014/main" id="{E26EC4E2-6DE5-4199-BDCC-A42C4AC8BFBC}"/>
              </a:ext>
            </a:extLst>
          </p:cNvPr>
          <p:cNvGrpSpPr/>
          <p:nvPr/>
        </p:nvGrpSpPr>
        <p:grpSpPr>
          <a:xfrm>
            <a:off x="8415074" y="1132434"/>
            <a:ext cx="1433398" cy="906559"/>
            <a:chOff x="1075389" y="1776888"/>
            <a:chExt cx="1864736" cy="1208745"/>
          </a:xfrm>
        </p:grpSpPr>
        <p:sp>
          <p:nvSpPr>
            <p:cNvPr id="87" name="TextBox 86">
              <a:extLst>
                <a:ext uri="{FF2B5EF4-FFF2-40B4-BE49-F238E27FC236}">
                  <a16:creationId xmlns:a16="http://schemas.microsoft.com/office/drawing/2014/main" id="{25816D2B-B685-4168-B46B-E086D3407DF1}"/>
                </a:ext>
              </a:extLst>
            </p:cNvPr>
            <p:cNvSpPr txBox="1"/>
            <p:nvPr/>
          </p:nvSpPr>
          <p:spPr>
            <a:xfrm>
              <a:off x="1075389" y="1776888"/>
              <a:ext cx="1509058" cy="400109"/>
            </a:xfrm>
            <a:prstGeom prst="rect">
              <a:avLst/>
            </a:prstGeom>
            <a:noFill/>
          </p:spPr>
          <p:txBody>
            <a:bodyPr wrap="square" rtlCol="0">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350" b="1" i="0" u="none" strike="noStrike" kern="1200" cap="none" spc="0" normalizeH="0" baseline="0" noProof="1">
                  <a:ln>
                    <a:noFill/>
                  </a:ln>
                  <a:solidFill>
                    <a:prstClr val="black"/>
                  </a:solidFill>
                  <a:effectLst/>
                  <a:uLnTx/>
                  <a:uFillTx/>
                  <a:latin typeface="Calibri" panose="020F0502020204030204"/>
                  <a:ea typeface="+mn-ea"/>
                  <a:cs typeface="+mn-cs"/>
                </a:rPr>
                <a:t>Dönüşüm</a:t>
              </a:r>
              <a:endParaRPr kumimoji="0" lang="en-US" sz="1350" b="1" i="0" u="none" strike="noStrike" kern="1200" cap="none" spc="0" normalizeH="0" baseline="0" noProof="1">
                <a:ln>
                  <a:noFill/>
                </a:ln>
                <a:solidFill>
                  <a:prstClr val="black"/>
                </a:solidFill>
                <a:effectLst/>
                <a:uLnTx/>
                <a:uFillTx/>
                <a:latin typeface="Calibri" panose="020F0502020204030204"/>
                <a:ea typeface="+mn-ea"/>
                <a:cs typeface="+mn-cs"/>
              </a:endParaRPr>
            </a:p>
          </p:txBody>
        </p:sp>
        <p:cxnSp>
          <p:nvCxnSpPr>
            <p:cNvPr id="88" name="Straight Connector 87">
              <a:extLst>
                <a:ext uri="{FF2B5EF4-FFF2-40B4-BE49-F238E27FC236}">
                  <a16:creationId xmlns:a16="http://schemas.microsoft.com/office/drawing/2014/main" id="{3111C83A-9559-4278-95F4-27CC6D9C8478}"/>
                </a:ext>
              </a:extLst>
            </p:cNvPr>
            <p:cNvCxnSpPr/>
            <p:nvPr/>
          </p:nvCxnSpPr>
          <p:spPr>
            <a:xfrm>
              <a:off x="1136650" y="2158920"/>
              <a:ext cx="1403350" cy="0"/>
            </a:xfrm>
            <a:prstGeom prst="line">
              <a:avLst/>
            </a:prstGeom>
            <a:ln w="38100">
              <a:solidFill>
                <a:srgbClr val="9DC3E6"/>
              </a:solidFill>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5E98921E-BC0F-4096-B55D-CC59922F96C3}"/>
                </a:ext>
              </a:extLst>
            </p:cNvPr>
            <p:cNvSpPr/>
            <p:nvPr/>
          </p:nvSpPr>
          <p:spPr>
            <a:xfrm>
              <a:off x="1361412" y="2185415"/>
              <a:ext cx="1578713" cy="800218"/>
            </a:xfrm>
            <a:prstGeom prst="rect">
              <a:avLst/>
            </a:prstGeom>
          </p:spPr>
          <p:txBody>
            <a:bodyPr wrap="square">
              <a:spAutoFit/>
            </a:body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825" b="0" i="0" u="none" strike="noStrike" kern="1200" cap="none" spc="0" normalizeH="0" baseline="0" noProof="1">
                  <a:ln>
                    <a:noFill/>
                  </a:ln>
                  <a:solidFill>
                    <a:prstClr val="black"/>
                  </a:solidFill>
                  <a:effectLst/>
                  <a:uLnTx/>
                  <a:uFillTx/>
                  <a:latin typeface="Calibri" panose="020F0502020204030204"/>
                  <a:ea typeface="+mn-ea"/>
                  <a:cs typeface="+mn-cs"/>
                </a:rPr>
                <a:t>Bankanın uluslararası kalkınma bankalarından biri olma yolunda reorganizasyonu</a:t>
              </a:r>
            </a:p>
          </p:txBody>
        </p:sp>
      </p:grpSp>
      <p:sp>
        <p:nvSpPr>
          <p:cNvPr id="95" name="TextBox 94">
            <a:extLst>
              <a:ext uri="{FF2B5EF4-FFF2-40B4-BE49-F238E27FC236}">
                <a16:creationId xmlns:a16="http://schemas.microsoft.com/office/drawing/2014/main" id="{141240C0-B3AA-4265-B60A-CCFE683A420A}"/>
              </a:ext>
            </a:extLst>
          </p:cNvPr>
          <p:cNvSpPr txBox="1"/>
          <p:nvPr/>
        </p:nvSpPr>
        <p:spPr>
          <a:xfrm>
            <a:off x="575118" y="1098627"/>
            <a:ext cx="729688" cy="415498"/>
          </a:xfrm>
          <a:prstGeom prst="rect">
            <a:avLst/>
          </a:prstGeom>
          <a:noFill/>
        </p:spPr>
        <p:txBody>
          <a:bodyPr wrap="none" rtlCol="0">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2100" b="1" i="0" u="none" strike="noStrike" kern="1200" cap="none" spc="0" normalizeH="0" baseline="0" noProof="0" dirty="0">
                <a:ln>
                  <a:noFill/>
                </a:ln>
                <a:solidFill>
                  <a:prstClr val="black"/>
                </a:solidFill>
                <a:effectLst/>
                <a:uLnTx/>
                <a:uFillTx/>
                <a:latin typeface="Calibri" panose="020F0502020204030204"/>
                <a:ea typeface="+mn-ea"/>
                <a:cs typeface="+mn-cs"/>
              </a:rPr>
              <a:t>1975</a:t>
            </a:r>
          </a:p>
        </p:txBody>
      </p:sp>
      <p:sp>
        <p:nvSpPr>
          <p:cNvPr id="9" name="Freeform: Shape 42">
            <a:extLst>
              <a:ext uri="{FF2B5EF4-FFF2-40B4-BE49-F238E27FC236}">
                <a16:creationId xmlns:a16="http://schemas.microsoft.com/office/drawing/2014/main" id="{74C9F236-748D-41FA-A294-0042C1650E81}"/>
              </a:ext>
            </a:extLst>
          </p:cNvPr>
          <p:cNvSpPr/>
          <p:nvPr/>
        </p:nvSpPr>
        <p:spPr>
          <a:xfrm>
            <a:off x="488164" y="4483581"/>
            <a:ext cx="4211949" cy="1308020"/>
          </a:xfrm>
          <a:custGeom>
            <a:avLst/>
            <a:gdLst>
              <a:gd name="connsiteX0" fmla="*/ 0 w 5615932"/>
              <a:gd name="connsiteY0" fmla="*/ 0 h 1744027"/>
              <a:gd name="connsiteX1" fmla="*/ 3603647 w 5615932"/>
              <a:gd name="connsiteY1" fmla="*/ 0 h 1744027"/>
              <a:gd name="connsiteX2" fmla="*/ 4950741 w 5615932"/>
              <a:gd name="connsiteY2" fmla="*/ 694789 h 1744027"/>
              <a:gd name="connsiteX3" fmla="*/ 5615932 w 5615932"/>
              <a:gd name="connsiteY3" fmla="*/ 1078837 h 1744027"/>
              <a:gd name="connsiteX4" fmla="*/ 5231884 w 5615932"/>
              <a:gd name="connsiteY4" fmla="*/ 1744027 h 1744027"/>
              <a:gd name="connsiteX5" fmla="*/ 4566693 w 5615932"/>
              <a:gd name="connsiteY5" fmla="*/ 1359979 h 1744027"/>
              <a:gd name="connsiteX6" fmla="*/ 3603647 w 5615932"/>
              <a:gd name="connsiteY6" fmla="*/ 1350753 h 1744027"/>
              <a:gd name="connsiteX7" fmla="*/ 0 w 5615932"/>
              <a:gd name="connsiteY7" fmla="*/ 1350753 h 17440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15932" h="1744027">
                <a:moveTo>
                  <a:pt x="0" y="0"/>
                </a:moveTo>
                <a:lnTo>
                  <a:pt x="3603647" y="0"/>
                </a:lnTo>
                <a:lnTo>
                  <a:pt x="4950741" y="694789"/>
                </a:lnTo>
                <a:lnTo>
                  <a:pt x="5615932" y="1078837"/>
                </a:lnTo>
                <a:lnTo>
                  <a:pt x="5231884" y="1744027"/>
                </a:lnTo>
                <a:lnTo>
                  <a:pt x="4566693" y="1359979"/>
                </a:lnTo>
                <a:lnTo>
                  <a:pt x="3603647" y="1350753"/>
                </a:lnTo>
                <a:lnTo>
                  <a:pt x="0" y="135075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17"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Freeform 17">
            <a:extLst>
              <a:ext uri="{FF2B5EF4-FFF2-40B4-BE49-F238E27FC236}">
                <a16:creationId xmlns:a16="http://schemas.microsoft.com/office/drawing/2014/main" id="{7AF8542C-C7BD-4CE4-9AF1-9023AD231208}"/>
              </a:ext>
            </a:extLst>
          </p:cNvPr>
          <p:cNvSpPr>
            <a:spLocks/>
          </p:cNvSpPr>
          <p:nvPr/>
        </p:nvSpPr>
        <p:spPr bwMode="auto">
          <a:xfrm>
            <a:off x="4015362" y="4364784"/>
            <a:ext cx="2000158" cy="1575520"/>
          </a:xfrm>
          <a:custGeom>
            <a:avLst/>
            <a:gdLst>
              <a:gd name="T0" fmla="*/ 0 w 1249"/>
              <a:gd name="T1" fmla="*/ 539 h 1079"/>
              <a:gd name="T2" fmla="*/ 309 w 1249"/>
              <a:gd name="T3" fmla="*/ 0 h 1079"/>
              <a:gd name="T4" fmla="*/ 941 w 1249"/>
              <a:gd name="T5" fmla="*/ 0 h 1079"/>
              <a:gd name="T6" fmla="*/ 1249 w 1249"/>
              <a:gd name="T7" fmla="*/ 539 h 1079"/>
              <a:gd name="T8" fmla="*/ 941 w 1249"/>
              <a:gd name="T9" fmla="*/ 1079 h 1079"/>
              <a:gd name="T10" fmla="*/ 309 w 1249"/>
              <a:gd name="T11" fmla="*/ 1079 h 1079"/>
              <a:gd name="T12" fmla="*/ 0 w 1249"/>
              <a:gd name="T13" fmla="*/ 539 h 1079"/>
            </a:gdLst>
            <a:ahLst/>
            <a:cxnLst>
              <a:cxn ang="0">
                <a:pos x="T0" y="T1"/>
              </a:cxn>
              <a:cxn ang="0">
                <a:pos x="T2" y="T3"/>
              </a:cxn>
              <a:cxn ang="0">
                <a:pos x="T4" y="T5"/>
              </a:cxn>
              <a:cxn ang="0">
                <a:pos x="T6" y="T7"/>
              </a:cxn>
              <a:cxn ang="0">
                <a:pos x="T8" y="T9"/>
              </a:cxn>
              <a:cxn ang="0">
                <a:pos x="T10" y="T11"/>
              </a:cxn>
              <a:cxn ang="0">
                <a:pos x="T12" y="T13"/>
              </a:cxn>
            </a:cxnLst>
            <a:rect l="0" t="0" r="r" b="b"/>
            <a:pathLst>
              <a:path w="1249" h="1079">
                <a:moveTo>
                  <a:pt x="0" y="539"/>
                </a:moveTo>
                <a:lnTo>
                  <a:pt x="309" y="0"/>
                </a:lnTo>
                <a:lnTo>
                  <a:pt x="941" y="0"/>
                </a:lnTo>
                <a:lnTo>
                  <a:pt x="1249" y="539"/>
                </a:lnTo>
                <a:lnTo>
                  <a:pt x="941" y="1079"/>
                </a:lnTo>
                <a:lnTo>
                  <a:pt x="309" y="1079"/>
                </a:lnTo>
                <a:lnTo>
                  <a:pt x="0" y="539"/>
                </a:lnTo>
                <a:close/>
              </a:path>
            </a:pathLst>
          </a:custGeom>
          <a:solidFill>
            <a:schemeClr val="bg1"/>
          </a:solidFill>
          <a:ln w="180975">
            <a:solidFill>
              <a:srgbClr val="349585"/>
            </a:solidFill>
          </a:ln>
        </p:spPr>
        <p:style>
          <a:lnRef idx="0">
            <a:schemeClr val="accent3"/>
          </a:lnRef>
          <a:fillRef idx="3">
            <a:schemeClr val="accent3"/>
          </a:fillRef>
          <a:effectRef idx="3">
            <a:schemeClr val="accent3"/>
          </a:effectRef>
          <a:fontRef idx="minor">
            <a:schemeClr val="lt1"/>
          </a:fontRef>
        </p:style>
        <p:txBody>
          <a:bodyPr vert="horz" wrap="square" lIns="68580" tIns="34290" rIns="68580" bIns="34290" numCol="1" anchor="ctr" anchorCtr="0" compatLnSpc="1">
            <a:prstTxWarp prst="textNoShape">
              <a:avLst/>
            </a:prstTxWarp>
          </a:bodyPr>
          <a:lstStyle/>
          <a:p>
            <a:pPr marL="0" marR="0" lvl="0" indent="0" algn="ctr" defTabSz="685817" rtl="0" eaLnBrk="1" fontAlgn="auto" latinLnBrk="0" hangingPunct="1">
              <a:lnSpc>
                <a:spcPct val="100000"/>
              </a:lnSpc>
              <a:spcBef>
                <a:spcPts val="0"/>
              </a:spcBef>
              <a:spcAft>
                <a:spcPts val="0"/>
              </a:spcAft>
              <a:buClrTx/>
              <a:buSzTx/>
              <a:buFontTx/>
              <a:buNone/>
              <a:tabLst/>
              <a:defRPr/>
            </a:pPr>
            <a:r>
              <a:rPr kumimoji="0" lang="tr-TR" sz="36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16" name="Rectangle 15">
            <a:extLst>
              <a:ext uri="{FF2B5EF4-FFF2-40B4-BE49-F238E27FC236}">
                <a16:creationId xmlns:a16="http://schemas.microsoft.com/office/drawing/2014/main" id="{18AE9119-981E-4F2A-8E65-D5344A7BA825}"/>
              </a:ext>
            </a:extLst>
          </p:cNvPr>
          <p:cNvSpPr/>
          <p:nvPr/>
        </p:nvSpPr>
        <p:spPr>
          <a:xfrm>
            <a:off x="4348314" y="4754752"/>
            <a:ext cx="1393138" cy="738664"/>
          </a:xfrm>
          <a:prstGeom prst="rect">
            <a:avLst/>
          </a:prstGeom>
        </p:spPr>
        <p:txBody>
          <a:bodyPr wrap="none" anchor="ctr">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1">
                <a:ln>
                  <a:noFill/>
                </a:ln>
                <a:solidFill>
                  <a:prstClr val="black"/>
                </a:solidFill>
                <a:effectLst/>
                <a:uLnTx/>
                <a:uFillTx/>
                <a:latin typeface="Calibri" panose="020F0502020204030204"/>
                <a:ea typeface="+mn-ea"/>
                <a:cs typeface="+mn-cs"/>
              </a:rPr>
              <a:t>Dönüşüm </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1">
                <a:ln>
                  <a:noFill/>
                </a:ln>
                <a:solidFill>
                  <a:prstClr val="black"/>
                </a:solidFill>
                <a:effectLst/>
                <a:uLnTx/>
                <a:uFillTx/>
                <a:latin typeface="Calibri" panose="020F0502020204030204"/>
                <a:ea typeface="+mn-ea"/>
                <a:cs typeface="+mn-cs"/>
              </a:rPr>
              <a:t>Yolculuğumuzda</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400" b="1" i="0" u="none" strike="noStrike" kern="1200" cap="none" spc="0" normalizeH="0" baseline="0" noProof="1">
                <a:ln>
                  <a:noFill/>
                </a:ln>
                <a:solidFill>
                  <a:prstClr val="black"/>
                </a:solidFill>
                <a:effectLst/>
                <a:uLnTx/>
                <a:uFillTx/>
                <a:latin typeface="Calibri" panose="020F0502020204030204"/>
                <a:ea typeface="+mn-ea"/>
                <a:cs typeface="+mn-cs"/>
              </a:rPr>
              <a:t>Yapı Taşları</a:t>
            </a:r>
          </a:p>
        </p:txBody>
      </p:sp>
      <p:sp>
        <p:nvSpPr>
          <p:cNvPr id="13" name="Rectangle 12">
            <a:extLst>
              <a:ext uri="{FF2B5EF4-FFF2-40B4-BE49-F238E27FC236}">
                <a16:creationId xmlns:a16="http://schemas.microsoft.com/office/drawing/2014/main" id="{934E450D-B90D-4E69-AA57-7666DD799944}"/>
              </a:ext>
            </a:extLst>
          </p:cNvPr>
          <p:cNvSpPr/>
          <p:nvPr/>
        </p:nvSpPr>
        <p:spPr>
          <a:xfrm>
            <a:off x="488166" y="3470518"/>
            <a:ext cx="2702735" cy="3034729"/>
          </a:xfrm>
          <a:prstGeom prst="rect">
            <a:avLst/>
          </a:prstGeom>
          <a:solidFill>
            <a:schemeClr val="tx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marL="0" marR="0" lvl="0" indent="0" algn="ctr" defTabSz="685817" rtl="0" eaLnBrk="1" fontAlgn="auto" latinLnBrk="0" hangingPunct="1">
              <a:lnSpc>
                <a:spcPct val="100000"/>
              </a:lnSpc>
              <a:spcBef>
                <a:spcPts val="0"/>
              </a:spcBef>
              <a:spcAft>
                <a:spcPts val="0"/>
              </a:spcAft>
              <a:buClrTx/>
              <a:buSzTx/>
              <a:buFontTx/>
              <a:buNone/>
              <a:tabLst/>
              <a:defRPr/>
            </a:pPr>
            <a:endParaRPr kumimoji="0" lang="tr-TR" sz="135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01" name="TextBox 100">
            <a:extLst>
              <a:ext uri="{FF2B5EF4-FFF2-40B4-BE49-F238E27FC236}">
                <a16:creationId xmlns:a16="http://schemas.microsoft.com/office/drawing/2014/main" id="{A3BCC2B0-FD0C-4B9A-892E-A64CEE0AEF77}"/>
              </a:ext>
            </a:extLst>
          </p:cNvPr>
          <p:cNvSpPr txBox="1"/>
          <p:nvPr/>
        </p:nvSpPr>
        <p:spPr>
          <a:xfrm>
            <a:off x="590642" y="4428823"/>
            <a:ext cx="2441831" cy="1246495"/>
          </a:xfrm>
          <a:prstGeom prst="rect">
            <a:avLst/>
          </a:prstGeom>
          <a:noFill/>
        </p:spPr>
        <p:txBody>
          <a:bodyPr wrap="square" lIns="0" rIns="0" rtlCol="0" anchor="b">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black"/>
                </a:solidFill>
                <a:effectLst/>
                <a:uLnTx/>
                <a:uFillTx/>
                <a:latin typeface="Calibri" panose="020F0502020204030204"/>
                <a:ea typeface="+mn-ea"/>
                <a:cs typeface="+mn-cs"/>
              </a:rPr>
              <a:t>Yatırım Bankacılığı </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black"/>
                </a:solidFill>
                <a:effectLst/>
                <a:uLnTx/>
                <a:uFillTx/>
                <a:latin typeface="Calibri" panose="020F0502020204030204"/>
                <a:ea typeface="+mn-ea"/>
                <a:cs typeface="+mn-cs"/>
              </a:rPr>
              <a:t>Entegrasyonu</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1">
                <a:ln>
                  <a:noFill/>
                </a:ln>
                <a:solidFill>
                  <a:prstClr val="black"/>
                </a:solidFill>
                <a:effectLst/>
                <a:uLnTx/>
                <a:uFillTx/>
                <a:latin typeface="Calibri" panose="020F0502020204030204"/>
                <a:ea typeface="+mn-ea"/>
                <a:cs typeface="+mn-cs"/>
              </a:rPr>
              <a:t>Kamu ve özel tüm işletmelere tek çatı altında tüm finansman çözümlerinin sunulması ve Türkiye  sermaye piyasalarının derinleştirilmesi</a:t>
            </a:r>
          </a:p>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1600" b="1" i="0" u="none" strike="noStrike" kern="1200" cap="none" spc="0" normalizeH="0" baseline="0" noProof="1">
              <a:ln>
                <a:noFill/>
              </a:ln>
              <a:solidFill>
                <a:prstClr val="black"/>
              </a:solidFill>
              <a:effectLst/>
              <a:uLnTx/>
              <a:uFillTx/>
              <a:latin typeface="Calibri" panose="020F0502020204030204"/>
              <a:ea typeface="+mn-ea"/>
              <a:cs typeface="+mn-cs"/>
            </a:endParaRPr>
          </a:p>
        </p:txBody>
      </p:sp>
      <p:sp>
        <p:nvSpPr>
          <p:cNvPr id="107" name="Block Arc 41">
            <a:extLst>
              <a:ext uri="{FF2B5EF4-FFF2-40B4-BE49-F238E27FC236}">
                <a16:creationId xmlns:a16="http://schemas.microsoft.com/office/drawing/2014/main" id="{36DCD789-FED8-401C-8C81-CF9F331DAB6D}"/>
              </a:ext>
            </a:extLst>
          </p:cNvPr>
          <p:cNvSpPr/>
          <p:nvPr/>
        </p:nvSpPr>
        <p:spPr>
          <a:xfrm>
            <a:off x="8119450" y="1916611"/>
            <a:ext cx="457407" cy="463202"/>
          </a:xfrm>
          <a:custGeom>
            <a:avLst/>
            <a:gdLst/>
            <a:ahLst/>
            <a:cxnLst/>
            <a:rect l="l" t="t" r="r" b="b"/>
            <a:pathLst>
              <a:path w="2844151" h="2880180">
                <a:moveTo>
                  <a:pt x="2390187" y="1502145"/>
                </a:moveTo>
                <a:lnTo>
                  <a:pt x="2844151" y="1530794"/>
                </a:lnTo>
                <a:cubicBezTo>
                  <a:pt x="2804784" y="2154619"/>
                  <a:pt x="2367464" y="2681809"/>
                  <a:pt x="1761650" y="2835749"/>
                </a:cubicBezTo>
                <a:cubicBezTo>
                  <a:pt x="1191486" y="2980631"/>
                  <a:pt x="594633" y="2763755"/>
                  <a:pt x="252983" y="2293680"/>
                </a:cubicBezTo>
                <a:lnTo>
                  <a:pt x="102982" y="2380283"/>
                </a:lnTo>
                <a:lnTo>
                  <a:pt x="104524" y="1603708"/>
                </a:lnTo>
                <a:lnTo>
                  <a:pt x="777828" y="1990661"/>
                </a:lnTo>
                <a:lnTo>
                  <a:pt x="648358" y="2065410"/>
                </a:lnTo>
                <a:cubicBezTo>
                  <a:pt x="886760" y="2358087"/>
                  <a:pt x="1276546" y="2489694"/>
                  <a:pt x="1649627" y="2394891"/>
                </a:cubicBezTo>
                <a:cubicBezTo>
                  <a:pt x="2064076" y="2289577"/>
                  <a:pt x="2363256" y="1928916"/>
                  <a:pt x="2390187" y="1502145"/>
                </a:cubicBezTo>
                <a:close/>
                <a:moveTo>
                  <a:pt x="1424249" y="58"/>
                </a:moveTo>
                <a:cubicBezTo>
                  <a:pt x="1880498" y="-4073"/>
                  <a:pt x="2318325" y="209551"/>
                  <a:pt x="2591169" y="586524"/>
                </a:cubicBezTo>
                <a:lnTo>
                  <a:pt x="2741170" y="499921"/>
                </a:lnTo>
                <a:lnTo>
                  <a:pt x="2739628" y="1276497"/>
                </a:lnTo>
                <a:lnTo>
                  <a:pt x="2066324" y="889544"/>
                </a:lnTo>
                <a:lnTo>
                  <a:pt x="2195793" y="814795"/>
                </a:lnTo>
                <a:cubicBezTo>
                  <a:pt x="1957391" y="522118"/>
                  <a:pt x="1567606" y="390511"/>
                  <a:pt x="1194524" y="485313"/>
                </a:cubicBezTo>
                <a:cubicBezTo>
                  <a:pt x="780075" y="590627"/>
                  <a:pt x="480895" y="951288"/>
                  <a:pt x="453964" y="1378059"/>
                </a:cubicBezTo>
                <a:lnTo>
                  <a:pt x="0" y="1349410"/>
                </a:lnTo>
                <a:cubicBezTo>
                  <a:pt x="39367" y="725585"/>
                  <a:pt x="476687" y="198395"/>
                  <a:pt x="1082501" y="44455"/>
                </a:cubicBezTo>
                <a:cubicBezTo>
                  <a:pt x="1196091" y="15591"/>
                  <a:pt x="1310740" y="1086"/>
                  <a:pt x="1424249" y="5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47" tIns="37124" rIns="74247" bIns="37124"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altLang="ko-KR" sz="1462" b="0"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endParaRPr>
          </a:p>
        </p:txBody>
      </p:sp>
      <p:sp>
        <p:nvSpPr>
          <p:cNvPr id="108" name="Oval 44">
            <a:extLst>
              <a:ext uri="{FF2B5EF4-FFF2-40B4-BE49-F238E27FC236}">
                <a16:creationId xmlns:a16="http://schemas.microsoft.com/office/drawing/2014/main" id="{94195A6D-E3B2-4E10-BD54-AC5E4FED7A15}"/>
              </a:ext>
            </a:extLst>
          </p:cNvPr>
          <p:cNvSpPr>
            <a:spLocks noChangeAspect="1"/>
          </p:cNvSpPr>
          <p:nvPr/>
        </p:nvSpPr>
        <p:spPr>
          <a:xfrm>
            <a:off x="6456198" y="1929838"/>
            <a:ext cx="388246" cy="462279"/>
          </a:xfrm>
          <a:custGeom>
            <a:avLst/>
            <a:gdLst/>
            <a:ahLst/>
            <a:cxnLst/>
            <a:rect l="l" t="t" r="r" b="b"/>
            <a:pathLst>
              <a:path w="2721114" h="3240000">
                <a:moveTo>
                  <a:pt x="2519839" y="2469622"/>
                </a:moveTo>
                <a:lnTo>
                  <a:pt x="2201779" y="2787682"/>
                </a:lnTo>
                <a:lnTo>
                  <a:pt x="2003023" y="2588926"/>
                </a:lnTo>
                <a:lnTo>
                  <a:pt x="1901669" y="2690281"/>
                </a:lnTo>
                <a:lnTo>
                  <a:pt x="2203868" y="2992480"/>
                </a:lnTo>
                <a:lnTo>
                  <a:pt x="2305222" y="2891125"/>
                </a:lnTo>
                <a:lnTo>
                  <a:pt x="2303133" y="2889037"/>
                </a:lnTo>
                <a:lnTo>
                  <a:pt x="2621194" y="2570977"/>
                </a:lnTo>
                <a:close/>
                <a:moveTo>
                  <a:pt x="2263914" y="2238970"/>
                </a:moveTo>
                <a:cubicBezTo>
                  <a:pt x="2516419" y="2238970"/>
                  <a:pt x="2721114" y="2443665"/>
                  <a:pt x="2721114" y="2696170"/>
                </a:cubicBezTo>
                <a:cubicBezTo>
                  <a:pt x="2721114" y="2948675"/>
                  <a:pt x="2516419" y="3153370"/>
                  <a:pt x="2263914" y="3153370"/>
                </a:cubicBezTo>
                <a:cubicBezTo>
                  <a:pt x="2011409" y="3153370"/>
                  <a:pt x="1806714" y="2948675"/>
                  <a:pt x="1806714" y="2696170"/>
                </a:cubicBezTo>
                <a:cubicBezTo>
                  <a:pt x="1806714" y="2443665"/>
                  <a:pt x="2011409" y="2238970"/>
                  <a:pt x="2263914" y="2238970"/>
                </a:cubicBezTo>
                <a:close/>
                <a:moveTo>
                  <a:pt x="1576134" y="17032"/>
                </a:moveTo>
                <a:lnTo>
                  <a:pt x="2276728" y="17032"/>
                </a:lnTo>
                <a:lnTo>
                  <a:pt x="2276728" y="17033"/>
                </a:lnTo>
                <a:lnTo>
                  <a:pt x="1576135" y="17033"/>
                </a:lnTo>
                <a:close/>
                <a:moveTo>
                  <a:pt x="0" y="17032"/>
                </a:moveTo>
                <a:lnTo>
                  <a:pt x="1321887" y="17032"/>
                </a:lnTo>
                <a:lnTo>
                  <a:pt x="1321887" y="996125"/>
                </a:lnTo>
                <a:lnTo>
                  <a:pt x="2276728" y="996125"/>
                </a:lnTo>
                <a:lnTo>
                  <a:pt x="2276728" y="2160187"/>
                </a:lnTo>
                <a:cubicBezTo>
                  <a:pt x="1979345" y="2161001"/>
                  <a:pt x="1738579" y="2402384"/>
                  <a:pt x="1738579" y="2700000"/>
                </a:cubicBezTo>
                <a:cubicBezTo>
                  <a:pt x="1738579" y="2997617"/>
                  <a:pt x="1979345" y="3238999"/>
                  <a:pt x="2276728" y="3239814"/>
                </a:cubicBezTo>
                <a:lnTo>
                  <a:pt x="2276728" y="3240000"/>
                </a:lnTo>
                <a:lnTo>
                  <a:pt x="0" y="3240000"/>
                </a:lnTo>
                <a:close/>
                <a:moveTo>
                  <a:pt x="1436085" y="0"/>
                </a:moveTo>
                <a:lnTo>
                  <a:pt x="2287664" y="888809"/>
                </a:lnTo>
                <a:lnTo>
                  <a:pt x="1436085" y="8888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47" tIns="37124" rIns="74247" bIns="37124"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altLang="ko-KR" sz="1462" b="0"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09" name="Rectangle 7">
            <a:extLst>
              <a:ext uri="{FF2B5EF4-FFF2-40B4-BE49-F238E27FC236}">
                <a16:creationId xmlns:a16="http://schemas.microsoft.com/office/drawing/2014/main" id="{A2454068-D6A0-42C7-BCE1-D03833DCF2E4}"/>
              </a:ext>
            </a:extLst>
          </p:cNvPr>
          <p:cNvSpPr/>
          <p:nvPr/>
        </p:nvSpPr>
        <p:spPr>
          <a:xfrm>
            <a:off x="4676250" y="1951031"/>
            <a:ext cx="382903" cy="382903"/>
          </a:xfrm>
          <a:custGeom>
            <a:avLst/>
            <a:gdLst/>
            <a:ahLst/>
            <a:cxnLst/>
            <a:rect l="l" t="t" r="r" b="b"/>
            <a:pathLst>
              <a:path w="3240000" h="3240000">
                <a:moveTo>
                  <a:pt x="401869" y="2055482"/>
                </a:moveTo>
                <a:lnTo>
                  <a:pt x="869869" y="2055482"/>
                </a:lnTo>
                <a:lnTo>
                  <a:pt x="869869" y="2919482"/>
                </a:lnTo>
                <a:lnTo>
                  <a:pt x="401869" y="2919482"/>
                </a:lnTo>
                <a:close/>
                <a:moveTo>
                  <a:pt x="1121949" y="1695482"/>
                </a:moveTo>
                <a:lnTo>
                  <a:pt x="1589949" y="1695482"/>
                </a:lnTo>
                <a:lnTo>
                  <a:pt x="1589949" y="2919482"/>
                </a:lnTo>
                <a:lnTo>
                  <a:pt x="1121949" y="2919482"/>
                </a:lnTo>
                <a:close/>
                <a:moveTo>
                  <a:pt x="1842029" y="1335482"/>
                </a:moveTo>
                <a:lnTo>
                  <a:pt x="2310029" y="1335482"/>
                </a:lnTo>
                <a:lnTo>
                  <a:pt x="2310029" y="2919482"/>
                </a:lnTo>
                <a:lnTo>
                  <a:pt x="1842029" y="2919482"/>
                </a:lnTo>
                <a:close/>
                <a:moveTo>
                  <a:pt x="2562109" y="975482"/>
                </a:moveTo>
                <a:lnTo>
                  <a:pt x="3030109" y="975482"/>
                </a:lnTo>
                <a:lnTo>
                  <a:pt x="3030109" y="2919482"/>
                </a:lnTo>
                <a:lnTo>
                  <a:pt x="2562109" y="2919482"/>
                </a:lnTo>
                <a:close/>
                <a:moveTo>
                  <a:pt x="2321888" y="224805"/>
                </a:moveTo>
                <a:lnTo>
                  <a:pt x="2880631" y="247420"/>
                </a:lnTo>
                <a:lnTo>
                  <a:pt x="2620844" y="742612"/>
                </a:lnTo>
                <a:lnTo>
                  <a:pt x="2546105" y="613161"/>
                </a:lnTo>
                <a:lnTo>
                  <a:pt x="541555" y="1770488"/>
                </a:lnTo>
                <a:lnTo>
                  <a:pt x="392077" y="1511585"/>
                </a:lnTo>
                <a:lnTo>
                  <a:pt x="2396627" y="354257"/>
                </a:lnTo>
                <a:close/>
                <a:moveTo>
                  <a:pt x="0" y="0"/>
                </a:moveTo>
                <a:lnTo>
                  <a:pt x="180000" y="0"/>
                </a:lnTo>
                <a:lnTo>
                  <a:pt x="180000" y="3059999"/>
                </a:lnTo>
                <a:lnTo>
                  <a:pt x="3240000" y="3059999"/>
                </a:lnTo>
                <a:lnTo>
                  <a:pt x="3240000" y="3239999"/>
                </a:lnTo>
                <a:lnTo>
                  <a:pt x="180000" y="3239999"/>
                </a:lnTo>
                <a:lnTo>
                  <a:pt x="180000" y="3240000"/>
                </a:lnTo>
                <a:lnTo>
                  <a:pt x="0" y="3240000"/>
                </a:lnTo>
                <a:lnTo>
                  <a:pt x="0" y="3239999"/>
                </a:lnTo>
                <a:lnTo>
                  <a:pt x="0" y="305999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47" tIns="37124" rIns="74247" bIns="37124"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altLang="ko-KR" sz="1462" b="0"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10" name="Rectangle 16">
            <a:extLst>
              <a:ext uri="{FF2B5EF4-FFF2-40B4-BE49-F238E27FC236}">
                <a16:creationId xmlns:a16="http://schemas.microsoft.com/office/drawing/2014/main" id="{F1978DC7-2159-40E0-A5D4-88F414868797}"/>
              </a:ext>
            </a:extLst>
          </p:cNvPr>
          <p:cNvSpPr/>
          <p:nvPr/>
        </p:nvSpPr>
        <p:spPr>
          <a:xfrm>
            <a:off x="2903172" y="2015692"/>
            <a:ext cx="499705" cy="328413"/>
          </a:xfrm>
          <a:custGeom>
            <a:avLst/>
            <a:gdLst/>
            <a:ahLst/>
            <a:cxnLst/>
            <a:rect l="l" t="t" r="r" b="b"/>
            <a:pathLst>
              <a:path w="3240006" h="2129375">
                <a:moveTo>
                  <a:pt x="1916836" y="454558"/>
                </a:moveTo>
                <a:cubicBezTo>
                  <a:pt x="2018418" y="454558"/>
                  <a:pt x="2100766" y="536906"/>
                  <a:pt x="2100766" y="638488"/>
                </a:cubicBezTo>
                <a:cubicBezTo>
                  <a:pt x="2100766" y="740070"/>
                  <a:pt x="2018418" y="822418"/>
                  <a:pt x="1916836" y="822418"/>
                </a:cubicBezTo>
                <a:cubicBezTo>
                  <a:pt x="1815254" y="822418"/>
                  <a:pt x="1732906" y="740070"/>
                  <a:pt x="1732906" y="638488"/>
                </a:cubicBezTo>
                <a:cubicBezTo>
                  <a:pt x="1732906" y="536906"/>
                  <a:pt x="1815254" y="454558"/>
                  <a:pt x="1916836" y="454558"/>
                </a:cubicBezTo>
                <a:close/>
                <a:moveTo>
                  <a:pt x="1197545" y="272737"/>
                </a:moveTo>
                <a:lnTo>
                  <a:pt x="1861974" y="1458536"/>
                </a:lnTo>
                <a:lnTo>
                  <a:pt x="2263096" y="848801"/>
                </a:lnTo>
                <a:lnTo>
                  <a:pt x="2919562" y="1846679"/>
                </a:lnTo>
                <a:lnTo>
                  <a:pt x="2079459" y="1846679"/>
                </a:lnTo>
                <a:lnTo>
                  <a:pt x="1606629" y="1846679"/>
                </a:lnTo>
                <a:lnTo>
                  <a:pt x="315630" y="1846679"/>
                </a:lnTo>
                <a:close/>
                <a:moveTo>
                  <a:pt x="180003" y="164687"/>
                </a:moveTo>
                <a:lnTo>
                  <a:pt x="180003" y="1964687"/>
                </a:lnTo>
                <a:lnTo>
                  <a:pt x="3060003" y="1964687"/>
                </a:lnTo>
                <a:lnTo>
                  <a:pt x="3060003" y="164687"/>
                </a:lnTo>
                <a:close/>
                <a:moveTo>
                  <a:pt x="0" y="0"/>
                </a:moveTo>
                <a:lnTo>
                  <a:pt x="3240006" y="0"/>
                </a:lnTo>
                <a:lnTo>
                  <a:pt x="3240006" y="2129375"/>
                </a:lnTo>
                <a:lnTo>
                  <a:pt x="0" y="212937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4247" tIns="37124" rIns="74247" bIns="37124" numCol="1" spcCol="0" rtlCol="0" fromWordArt="0" anchor="ctr" anchorCtr="0" forceAA="0" compatLnSpc="1">
            <a:prstTxWarp prst="textNoShape">
              <a:avLst/>
            </a:prstTxWarp>
            <a:no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altLang="ko-KR" sz="1462" b="0"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111" name="Oval 35">
            <a:extLst>
              <a:ext uri="{FF2B5EF4-FFF2-40B4-BE49-F238E27FC236}">
                <a16:creationId xmlns:a16="http://schemas.microsoft.com/office/drawing/2014/main" id="{BCF76AF1-1ADE-45FB-9D44-99BC7FEECFA3}"/>
              </a:ext>
            </a:extLst>
          </p:cNvPr>
          <p:cNvSpPr/>
          <p:nvPr/>
        </p:nvSpPr>
        <p:spPr>
          <a:xfrm>
            <a:off x="1255963" y="1919625"/>
            <a:ext cx="346076" cy="436358"/>
          </a:xfrm>
          <a:custGeom>
            <a:avLst/>
            <a:gdLst/>
            <a:ahLst/>
            <a:cxnLst/>
            <a:rect l="l" t="t" r="r" b="b"/>
            <a:pathLst>
              <a:path w="2548531" h="3213371">
                <a:moveTo>
                  <a:pt x="792000" y="2498954"/>
                </a:moveTo>
                <a:lnTo>
                  <a:pt x="792000" y="2641726"/>
                </a:lnTo>
                <a:cubicBezTo>
                  <a:pt x="463357" y="2661706"/>
                  <a:pt x="216000" y="2748872"/>
                  <a:pt x="216000" y="2853371"/>
                </a:cubicBezTo>
                <a:cubicBezTo>
                  <a:pt x="216000" y="2972665"/>
                  <a:pt x="538355" y="3069371"/>
                  <a:pt x="936000" y="3069371"/>
                </a:cubicBezTo>
                <a:cubicBezTo>
                  <a:pt x="1333645" y="3069371"/>
                  <a:pt x="1656000" y="2972665"/>
                  <a:pt x="1656000" y="2853371"/>
                </a:cubicBezTo>
                <a:cubicBezTo>
                  <a:pt x="1656000" y="2748872"/>
                  <a:pt x="1408644" y="2661706"/>
                  <a:pt x="1080000" y="2641726"/>
                </a:cubicBezTo>
                <a:lnTo>
                  <a:pt x="1080000" y="2498954"/>
                </a:lnTo>
                <a:cubicBezTo>
                  <a:pt x="1528614" y="2524263"/>
                  <a:pt x="1872000" y="2673393"/>
                  <a:pt x="1872000" y="2853371"/>
                </a:cubicBezTo>
                <a:cubicBezTo>
                  <a:pt x="1872000" y="3052194"/>
                  <a:pt x="1452939" y="3213371"/>
                  <a:pt x="936000" y="3213371"/>
                </a:cubicBezTo>
                <a:cubicBezTo>
                  <a:pt x="419061" y="3213371"/>
                  <a:pt x="0" y="3052194"/>
                  <a:pt x="0" y="2853371"/>
                </a:cubicBezTo>
                <a:cubicBezTo>
                  <a:pt x="0" y="2673393"/>
                  <a:pt x="343386" y="2524263"/>
                  <a:pt x="792000" y="2498954"/>
                </a:cubicBezTo>
                <a:close/>
                <a:moveTo>
                  <a:pt x="2190403" y="180020"/>
                </a:moveTo>
                <a:cubicBezTo>
                  <a:pt x="2388233" y="180020"/>
                  <a:pt x="2548531" y="236495"/>
                  <a:pt x="2548531" y="306081"/>
                </a:cubicBezTo>
                <a:lnTo>
                  <a:pt x="2548531" y="1314569"/>
                </a:lnTo>
                <a:cubicBezTo>
                  <a:pt x="2548531" y="1244983"/>
                  <a:pt x="2388233" y="1188508"/>
                  <a:pt x="2190403" y="1188508"/>
                </a:cubicBezTo>
                <a:cubicBezTo>
                  <a:pt x="1992574" y="1188508"/>
                  <a:pt x="1832276" y="1244983"/>
                  <a:pt x="1832276" y="1314569"/>
                </a:cubicBezTo>
                <a:cubicBezTo>
                  <a:pt x="1832276" y="1384155"/>
                  <a:pt x="1671978" y="1440630"/>
                  <a:pt x="1474148" y="1440630"/>
                </a:cubicBezTo>
                <a:cubicBezTo>
                  <a:pt x="1276318" y="1440630"/>
                  <a:pt x="1116020" y="1384155"/>
                  <a:pt x="1116020" y="1314569"/>
                </a:cubicBezTo>
                <a:lnTo>
                  <a:pt x="1116020" y="306081"/>
                </a:lnTo>
                <a:cubicBezTo>
                  <a:pt x="1116020" y="375667"/>
                  <a:pt x="1276318" y="432142"/>
                  <a:pt x="1474148" y="432142"/>
                </a:cubicBezTo>
                <a:cubicBezTo>
                  <a:pt x="1671978" y="432142"/>
                  <a:pt x="1832276" y="375667"/>
                  <a:pt x="1832276" y="306081"/>
                </a:cubicBezTo>
                <a:cubicBezTo>
                  <a:pt x="1832276" y="236495"/>
                  <a:pt x="1992574" y="180020"/>
                  <a:pt x="2190403" y="180020"/>
                </a:cubicBezTo>
                <a:close/>
                <a:moveTo>
                  <a:pt x="936000" y="0"/>
                </a:moveTo>
                <a:cubicBezTo>
                  <a:pt x="1035422" y="0"/>
                  <a:pt x="1116020" y="80598"/>
                  <a:pt x="1116020" y="180020"/>
                </a:cubicBezTo>
                <a:cubicBezTo>
                  <a:pt x="1116020" y="246019"/>
                  <a:pt x="1080504" y="303723"/>
                  <a:pt x="1026000" y="332457"/>
                </a:cubicBezTo>
                <a:lnTo>
                  <a:pt x="1026000" y="2887874"/>
                </a:lnTo>
                <a:lnTo>
                  <a:pt x="846000" y="2887874"/>
                </a:lnTo>
                <a:lnTo>
                  <a:pt x="846000" y="332457"/>
                </a:lnTo>
                <a:cubicBezTo>
                  <a:pt x="791497" y="303723"/>
                  <a:pt x="755980" y="246019"/>
                  <a:pt x="755980" y="180020"/>
                </a:cubicBezTo>
                <a:cubicBezTo>
                  <a:pt x="755980" y="80598"/>
                  <a:pt x="836578" y="0"/>
                  <a:pt x="936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altLang="ko-KR" sz="1462" b="0" i="0" u="none" strike="noStrike" kern="1200" cap="none" spc="0" normalizeH="0" baseline="0" noProof="0" dirty="0">
              <a:ln>
                <a:noFill/>
              </a:ln>
              <a:solidFill>
                <a:prstClr val="white"/>
              </a:solidFill>
              <a:effectLst/>
              <a:uLnTx/>
              <a:uFillTx/>
              <a:latin typeface="Calibri" panose="020F0502020204030204"/>
              <a:ea typeface="맑은 고딕" panose="020B0503020000020004" pitchFamily="34" charset="-127"/>
              <a:cs typeface="+mn-cs"/>
            </a:endParaRPr>
          </a:p>
        </p:txBody>
      </p:sp>
      <p:sp>
        <p:nvSpPr>
          <p:cNvPr id="33" name="TextBox 32">
            <a:extLst>
              <a:ext uri="{FF2B5EF4-FFF2-40B4-BE49-F238E27FC236}">
                <a16:creationId xmlns:a16="http://schemas.microsoft.com/office/drawing/2014/main" id="{018D88C2-0F70-4705-8A9C-615A490CD04C}"/>
              </a:ext>
            </a:extLst>
          </p:cNvPr>
          <p:cNvSpPr txBox="1"/>
          <p:nvPr/>
        </p:nvSpPr>
        <p:spPr>
          <a:xfrm>
            <a:off x="545214" y="3494578"/>
            <a:ext cx="2380872" cy="1000274"/>
          </a:xfrm>
          <a:prstGeom prst="rect">
            <a:avLst/>
          </a:prstGeom>
          <a:noFill/>
        </p:spPr>
        <p:txBody>
          <a:bodyPr wrap="square" lIns="0" rIns="0" rtlCol="0" anchor="b">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black"/>
                </a:solidFill>
                <a:effectLst/>
                <a:uLnTx/>
                <a:uFillTx/>
                <a:latin typeface="Calibri" panose="020F0502020204030204"/>
                <a:ea typeface="+mn-ea"/>
                <a:cs typeface="+mn-cs"/>
              </a:rPr>
              <a:t>Global Standartlarda Kalkınma Bankacılığı</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1">
                <a:ln>
                  <a:noFill/>
                </a:ln>
                <a:solidFill>
                  <a:prstClr val="black"/>
                </a:solidFill>
                <a:effectLst/>
                <a:uLnTx/>
                <a:uFillTx/>
                <a:latin typeface="Calibri" panose="020F0502020204030204"/>
                <a:ea typeface="+mn-ea"/>
                <a:cs typeface="+mn-cs"/>
              </a:rPr>
              <a:t>Uluslararası kalkınma bankacılığı yolunda yeni stratejilerimizin belirlenmesi</a:t>
            </a:r>
          </a:p>
          <a:p>
            <a:pPr marL="0" marR="0" lvl="0" indent="0" algn="ctr" defTabSz="457212" rtl="0" eaLnBrk="1" fontAlgn="auto" latinLnBrk="0" hangingPunct="1">
              <a:lnSpc>
                <a:spcPct val="100000"/>
              </a:lnSpc>
              <a:spcBef>
                <a:spcPts val="0"/>
              </a:spcBef>
              <a:spcAft>
                <a:spcPts val="0"/>
              </a:spcAft>
              <a:buClrTx/>
              <a:buSzTx/>
              <a:buFontTx/>
              <a:buNone/>
              <a:tabLst/>
              <a:defRPr/>
            </a:pPr>
            <a:endParaRPr kumimoji="0" lang="tr-TR" sz="900" b="1" i="0" u="none" strike="noStrike" kern="1200" cap="none" spc="0" normalizeH="0" baseline="0" noProof="1">
              <a:ln>
                <a:noFill/>
              </a:ln>
              <a:solidFill>
                <a:prstClr val="black"/>
              </a:solidFill>
              <a:effectLst/>
              <a:uLnTx/>
              <a:uFillTx/>
              <a:latin typeface="Calibri" panose="020F0502020204030204"/>
              <a:ea typeface="+mn-ea"/>
              <a:cs typeface="+mn-cs"/>
            </a:endParaRPr>
          </a:p>
        </p:txBody>
      </p:sp>
      <p:sp>
        <p:nvSpPr>
          <p:cNvPr id="30" name="TextBox 29">
            <a:extLst>
              <a:ext uri="{FF2B5EF4-FFF2-40B4-BE49-F238E27FC236}">
                <a16:creationId xmlns:a16="http://schemas.microsoft.com/office/drawing/2014/main" id="{A3BCC2B0-FD0C-4B9A-892E-A64CEE0AEF77}"/>
              </a:ext>
            </a:extLst>
          </p:cNvPr>
          <p:cNvSpPr txBox="1"/>
          <p:nvPr/>
        </p:nvSpPr>
        <p:spPr>
          <a:xfrm>
            <a:off x="488163" y="5493416"/>
            <a:ext cx="2652163" cy="1000274"/>
          </a:xfrm>
          <a:prstGeom prst="rect">
            <a:avLst/>
          </a:prstGeom>
          <a:noFill/>
        </p:spPr>
        <p:txBody>
          <a:bodyPr wrap="square" lIns="0" rIns="0" rtlCol="0" anchor="b">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white"/>
                </a:solidFill>
                <a:effectLst/>
                <a:uLnTx/>
                <a:uFillTx/>
                <a:latin typeface="Calibri" panose="020F0502020204030204"/>
                <a:ea typeface="+mn-ea"/>
                <a:cs typeface="+mn-cs"/>
              </a:rPr>
              <a:t>Türkiye Kalkınma Fonu Kuruluşu </a:t>
            </a:r>
          </a:p>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900" b="1" i="0" u="none" strike="noStrike" kern="1200" cap="none" spc="0" normalizeH="0" baseline="0" noProof="1">
                <a:ln>
                  <a:noFill/>
                </a:ln>
                <a:solidFill>
                  <a:prstClr val="white"/>
                </a:solidFill>
                <a:effectLst/>
                <a:uLnTx/>
                <a:uFillTx/>
                <a:latin typeface="Calibri" panose="020F0502020204030204"/>
                <a:ea typeface="+mn-ea"/>
                <a:cs typeface="+mn-cs"/>
              </a:rPr>
              <a:t>Bölgesel kalkınma, öncelikli sektörler ve teknoloji şirketlerine ve KOBİ’lere yönelik sermaye katkısı yapılması</a:t>
            </a:r>
          </a:p>
        </p:txBody>
      </p:sp>
      <p:sp>
        <p:nvSpPr>
          <p:cNvPr id="90" name="TextBox 89">
            <a:extLst>
              <a:ext uri="{FF2B5EF4-FFF2-40B4-BE49-F238E27FC236}">
                <a16:creationId xmlns:a16="http://schemas.microsoft.com/office/drawing/2014/main" id="{03DD319D-0DCE-4AB1-AA39-647E7C66E1EA}"/>
              </a:ext>
            </a:extLst>
          </p:cNvPr>
          <p:cNvSpPr txBox="1"/>
          <p:nvPr/>
        </p:nvSpPr>
        <p:spPr>
          <a:xfrm>
            <a:off x="539901" y="655535"/>
            <a:ext cx="8715172" cy="338554"/>
          </a:xfrm>
          <a:prstGeom prst="rect">
            <a:avLst/>
          </a:prstGeom>
          <a:noFill/>
        </p:spPr>
        <p:txBody>
          <a:bodyPr wrap="square">
            <a:spAutoFit/>
          </a:bodyPr>
          <a:lstStyle>
            <a:defPPr>
              <a:defRPr lang="tr-TR"/>
            </a:defPPr>
            <a:lvl1pPr defTabSz="457200">
              <a:defRPr sz="1400" b="1">
                <a:solidFill>
                  <a:srgbClr val="222A35"/>
                </a:solidFill>
                <a:latin typeface="Calibri" panose="020F0502020204030204"/>
                <a:ea typeface="Lato" panose="020F0502020204030203" pitchFamily="34" charset="0"/>
                <a:cs typeface="Arial" panose="020B0604020202020204" pitchFamily="34" charset="0"/>
              </a:defRPr>
            </a:lvl1pPr>
          </a:lstStyle>
          <a:p>
            <a:pPr marL="0" marR="0" lvl="0" indent="0" algn="l"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0" dirty="0">
                <a:ln>
                  <a:noFill/>
                </a:ln>
                <a:solidFill>
                  <a:srgbClr val="333F50"/>
                </a:solidFill>
                <a:effectLst/>
                <a:uLnTx/>
                <a:uFillTx/>
                <a:latin typeface="Calibri" panose="020F0502020204030204"/>
                <a:ea typeface="+mn-ea"/>
                <a:cs typeface="Arial" panose="020B0604020202020204" pitchFamily="34" charset="0"/>
              </a:rPr>
              <a:t>Türkiye’nin Sürdürülebilir Kalkınma Hedefleri Doğrultusunda Tek Çatı Altında Tüm Finansal Hizmetler</a:t>
            </a:r>
          </a:p>
        </p:txBody>
      </p:sp>
      <p:sp>
        <p:nvSpPr>
          <p:cNvPr id="91" name="TextBox 90">
            <a:extLst>
              <a:ext uri="{FF2B5EF4-FFF2-40B4-BE49-F238E27FC236}">
                <a16:creationId xmlns:a16="http://schemas.microsoft.com/office/drawing/2014/main" id="{03DD319D-0DCE-4AB1-AA39-647E7C66E1EA}"/>
              </a:ext>
            </a:extLst>
          </p:cNvPr>
          <p:cNvSpPr txBox="1"/>
          <p:nvPr/>
        </p:nvSpPr>
        <p:spPr>
          <a:xfrm>
            <a:off x="535249" y="139267"/>
            <a:ext cx="8657971" cy="400110"/>
          </a:xfrm>
          <a:prstGeom prst="rect">
            <a:avLst/>
          </a:prstGeom>
          <a:noFill/>
        </p:spPr>
        <p:txBody>
          <a:bodyPr wrap="square">
            <a:spAutoFit/>
          </a:bodyPr>
          <a:lstStyle/>
          <a:p>
            <a:pPr marL="0" marR="0" lvl="0" indent="0" algn="l" defTabSz="457238" rtl="0" eaLnBrk="1" fontAlgn="auto" latinLnBrk="0" hangingPunct="1">
              <a:lnSpc>
                <a:spcPct val="100000"/>
              </a:lnSpc>
              <a:spcBef>
                <a:spcPts val="0"/>
              </a:spcBef>
              <a:spcAft>
                <a:spcPts val="0"/>
              </a:spcAft>
              <a:buClrTx/>
              <a:buSzTx/>
              <a:buFontTx/>
              <a:buNone/>
              <a:tabLst/>
              <a:defRPr/>
            </a:pPr>
            <a:r>
              <a:rPr kumimoji="0" lang="tr-TR" sz="2000" b="1" i="0" u="none" strike="noStrike" kern="1200" cap="none" spc="0" normalizeH="0" baseline="0" noProof="0" dirty="0">
                <a:ln>
                  <a:noFill/>
                </a:ln>
                <a:solidFill>
                  <a:srgbClr val="222A35"/>
                </a:solidFill>
                <a:effectLst/>
                <a:uLnTx/>
                <a:uFillTx/>
                <a:latin typeface="Calibri" panose="020F0502020204030204"/>
                <a:ea typeface="Lato" panose="020F0502020204030203" pitchFamily="34" charset="0"/>
                <a:cs typeface="Arial" panose="020B0604020202020204" pitchFamily="34" charset="0"/>
              </a:rPr>
              <a:t>Tarihçemiz ve Dönüşüm Yolculuğumuz</a:t>
            </a:r>
            <a:endParaRPr kumimoji="0" lang="en-US" sz="2000" b="1" i="0" u="none" strike="noStrike" kern="1200" cap="none" spc="0" normalizeH="0" baseline="0" noProof="0" dirty="0">
              <a:ln>
                <a:noFill/>
              </a:ln>
              <a:solidFill>
                <a:srgbClr val="222A35"/>
              </a:solidFill>
              <a:effectLst/>
              <a:uLnTx/>
              <a:uFillTx/>
              <a:latin typeface="Calibri" panose="020F0502020204030204"/>
              <a:ea typeface="Lato" panose="020F0502020204030203" pitchFamily="34" charset="0"/>
              <a:cs typeface="Arial" panose="020B0604020202020204" pitchFamily="34" charset="0"/>
            </a:endParaRPr>
          </a:p>
        </p:txBody>
      </p:sp>
      <p:graphicFrame>
        <p:nvGraphicFramePr>
          <p:cNvPr id="96" name="Chart 95"/>
          <p:cNvGraphicFramePr/>
          <p:nvPr/>
        </p:nvGraphicFramePr>
        <p:xfrm>
          <a:off x="6402322" y="4001408"/>
          <a:ext cx="2684557" cy="1035200"/>
        </p:xfrm>
        <a:graphic>
          <a:graphicData uri="http://schemas.openxmlformats.org/drawingml/2006/chart">
            <c:chart xmlns:c="http://schemas.openxmlformats.org/drawingml/2006/chart" xmlns:r="http://schemas.openxmlformats.org/officeDocument/2006/relationships" r:id="rId2"/>
          </a:graphicData>
        </a:graphic>
      </p:graphicFrame>
      <p:pic>
        <p:nvPicPr>
          <p:cNvPr id="98" name="Picture 97"/>
          <p:cNvPicPr>
            <a:picLocks noChangeAspect="1"/>
          </p:cNvPicPr>
          <p:nvPr/>
        </p:nvPicPr>
        <p:blipFill>
          <a:blip r:embed="rId3"/>
          <a:stretch>
            <a:fillRect/>
          </a:stretch>
        </p:blipFill>
        <p:spPr>
          <a:xfrm>
            <a:off x="8030537" y="5809929"/>
            <a:ext cx="417823" cy="571758"/>
          </a:xfrm>
          <a:prstGeom prst="rect">
            <a:avLst/>
          </a:prstGeom>
        </p:spPr>
      </p:pic>
      <p:pic>
        <p:nvPicPr>
          <p:cNvPr id="99" name="Picture 98"/>
          <p:cNvPicPr>
            <a:picLocks noChangeAspect="1"/>
          </p:cNvPicPr>
          <p:nvPr/>
        </p:nvPicPr>
        <p:blipFill>
          <a:blip r:embed="rId4"/>
          <a:stretch>
            <a:fillRect/>
          </a:stretch>
        </p:blipFill>
        <p:spPr>
          <a:xfrm>
            <a:off x="7244740" y="5391062"/>
            <a:ext cx="654384" cy="558713"/>
          </a:xfrm>
          <a:prstGeom prst="rect">
            <a:avLst/>
          </a:prstGeom>
        </p:spPr>
      </p:pic>
      <p:pic>
        <p:nvPicPr>
          <p:cNvPr id="100" name="Picture 99"/>
          <p:cNvPicPr>
            <a:picLocks noChangeAspect="1"/>
          </p:cNvPicPr>
          <p:nvPr/>
        </p:nvPicPr>
        <p:blipFill>
          <a:blip r:embed="rId5"/>
          <a:stretch>
            <a:fillRect/>
          </a:stretch>
        </p:blipFill>
        <p:spPr>
          <a:xfrm>
            <a:off x="6201180" y="5420325"/>
            <a:ext cx="1034797" cy="508048"/>
          </a:xfrm>
          <a:prstGeom prst="rect">
            <a:avLst/>
          </a:prstGeom>
        </p:spPr>
      </p:pic>
      <p:pic>
        <p:nvPicPr>
          <p:cNvPr id="106" name="Picture 105" descr="https://www.impactprinciples.org/themes/opim/images/OPIM-Logo_RGB.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25067" y="5399759"/>
            <a:ext cx="1308276" cy="386875"/>
          </a:xfrm>
          <a:prstGeom prst="rect">
            <a:avLst/>
          </a:prstGeom>
          <a:noFill/>
          <a:extLst>
            <a:ext uri="{909E8E84-426E-40DD-AFC4-6F175D3DCCD1}">
              <a14:hiddenFill xmlns:a14="http://schemas.microsoft.com/office/drawing/2010/main">
                <a:solidFill>
                  <a:srgbClr val="FFFFFF"/>
                </a:solidFill>
              </a14:hiddenFill>
            </a:ext>
          </a:extLst>
        </p:spPr>
      </p:pic>
      <p:pic>
        <p:nvPicPr>
          <p:cNvPr id="112" name="Picture 8" descr="UN launches global responsible banking sustainability initiative."/>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59916"/>
          <a:stretch/>
        </p:blipFill>
        <p:spPr bwMode="auto">
          <a:xfrm>
            <a:off x="8779119" y="5810975"/>
            <a:ext cx="429809" cy="570712"/>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Meet the Investor - EIF - BLUMORPHO"/>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611035" y="6004703"/>
            <a:ext cx="1153058" cy="348814"/>
          </a:xfrm>
          <a:prstGeom prst="rect">
            <a:avLst/>
          </a:prstGeom>
          <a:noFill/>
          <a:extLst>
            <a:ext uri="{909E8E84-426E-40DD-AFC4-6F175D3DCCD1}">
              <a14:hiddenFill xmlns:a14="http://schemas.microsoft.com/office/drawing/2010/main">
                <a:solidFill>
                  <a:srgbClr val="FFFFFF"/>
                </a:solidFill>
              </a14:hiddenFill>
            </a:ext>
          </a:extLst>
        </p:spPr>
      </p:pic>
      <p:sp>
        <p:nvSpPr>
          <p:cNvPr id="114" name="TextBox 113">
            <a:extLst>
              <a:ext uri="{FF2B5EF4-FFF2-40B4-BE49-F238E27FC236}">
                <a16:creationId xmlns:a16="http://schemas.microsoft.com/office/drawing/2014/main" id="{018D88C2-0F70-4705-8A9C-615A490CD04C}"/>
              </a:ext>
            </a:extLst>
          </p:cNvPr>
          <p:cNvSpPr txBox="1"/>
          <p:nvPr/>
        </p:nvSpPr>
        <p:spPr>
          <a:xfrm>
            <a:off x="6718578" y="3622140"/>
            <a:ext cx="2380872" cy="338554"/>
          </a:xfrm>
          <a:prstGeom prst="rect">
            <a:avLst/>
          </a:prstGeom>
          <a:noFill/>
        </p:spPr>
        <p:txBody>
          <a:bodyPr wrap="square" lIns="0" rIns="0" rtlCol="0" anchor="b">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black"/>
                </a:solidFill>
                <a:effectLst/>
                <a:uLnTx/>
                <a:uFillTx/>
                <a:latin typeface="Calibri" panose="020F0502020204030204"/>
                <a:ea typeface="+mn-ea"/>
                <a:cs typeface="+mn-cs"/>
              </a:rPr>
              <a:t>Güçlü Kamu Desteği</a:t>
            </a:r>
          </a:p>
        </p:txBody>
      </p:sp>
      <p:sp>
        <p:nvSpPr>
          <p:cNvPr id="115" name="TextBox 114">
            <a:extLst>
              <a:ext uri="{FF2B5EF4-FFF2-40B4-BE49-F238E27FC236}">
                <a16:creationId xmlns:a16="http://schemas.microsoft.com/office/drawing/2014/main" id="{018D88C2-0F70-4705-8A9C-615A490CD04C}"/>
              </a:ext>
            </a:extLst>
          </p:cNvPr>
          <p:cNvSpPr txBox="1"/>
          <p:nvPr/>
        </p:nvSpPr>
        <p:spPr>
          <a:xfrm>
            <a:off x="6734631" y="5081670"/>
            <a:ext cx="2380872" cy="338554"/>
          </a:xfrm>
          <a:prstGeom prst="rect">
            <a:avLst/>
          </a:prstGeom>
          <a:noFill/>
        </p:spPr>
        <p:txBody>
          <a:bodyPr wrap="square" lIns="0" rIns="0" rtlCol="0" anchor="b">
            <a:spAutoFit/>
          </a:bodyPr>
          <a:lstStyle/>
          <a:p>
            <a:pPr marL="0" marR="0" lvl="0" indent="0" algn="ctr" defTabSz="457212" rtl="0" eaLnBrk="1" fontAlgn="auto" latinLnBrk="0" hangingPunct="1">
              <a:lnSpc>
                <a:spcPct val="100000"/>
              </a:lnSpc>
              <a:spcBef>
                <a:spcPts val="0"/>
              </a:spcBef>
              <a:spcAft>
                <a:spcPts val="0"/>
              </a:spcAft>
              <a:buClrTx/>
              <a:buSzTx/>
              <a:buFontTx/>
              <a:buNone/>
              <a:tabLst/>
              <a:defRPr/>
            </a:pPr>
            <a:r>
              <a:rPr kumimoji="0" lang="tr-TR" sz="1600" b="1" i="0" u="none" strike="noStrike" kern="1200" cap="none" spc="0" normalizeH="0" baseline="0" noProof="1">
                <a:ln>
                  <a:noFill/>
                </a:ln>
                <a:solidFill>
                  <a:prstClr val="black"/>
                </a:solidFill>
                <a:effectLst/>
                <a:uLnTx/>
                <a:uFillTx/>
                <a:latin typeface="Calibri" panose="020F0502020204030204"/>
                <a:ea typeface="+mn-ea"/>
                <a:cs typeface="+mn-cs"/>
              </a:rPr>
              <a:t>Saygın Üyelikler</a:t>
            </a:r>
          </a:p>
        </p:txBody>
      </p:sp>
      <p:sp>
        <p:nvSpPr>
          <p:cNvPr id="92" name="Rectangle 91"/>
          <p:cNvSpPr/>
          <p:nvPr/>
        </p:nvSpPr>
        <p:spPr>
          <a:xfrm>
            <a:off x="468173" y="6684264"/>
            <a:ext cx="1404518" cy="173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3" name="Rectangle 92"/>
          <p:cNvSpPr/>
          <p:nvPr/>
        </p:nvSpPr>
        <p:spPr>
          <a:xfrm>
            <a:off x="527343" y="6632419"/>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Ocak 2022 | Özel ve Gizlidir</a:t>
            </a:r>
          </a:p>
        </p:txBody>
      </p:sp>
      <p:sp>
        <p:nvSpPr>
          <p:cNvPr id="97" name="Rectangle 96"/>
          <p:cNvSpPr/>
          <p:nvPr/>
        </p:nvSpPr>
        <p:spPr>
          <a:xfrm>
            <a:off x="586513" y="6644669"/>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Mart 2022 | Özel ve Gizlidir</a:t>
            </a:r>
          </a:p>
        </p:txBody>
      </p:sp>
      <p:grpSp>
        <p:nvGrpSpPr>
          <p:cNvPr id="103" name="Group 102"/>
          <p:cNvGrpSpPr/>
          <p:nvPr/>
        </p:nvGrpSpPr>
        <p:grpSpPr>
          <a:xfrm>
            <a:off x="7680654" y="30419"/>
            <a:ext cx="2225346" cy="713422"/>
            <a:chOff x="7680654" y="30419"/>
            <a:chExt cx="2225346" cy="713422"/>
          </a:xfrm>
        </p:grpSpPr>
        <p:sp>
          <p:nvSpPr>
            <p:cNvPr id="104" name="Rectangle 103"/>
            <p:cNvSpPr/>
            <p:nvPr/>
          </p:nvSpPr>
          <p:spPr>
            <a:xfrm>
              <a:off x="8243382" y="159522"/>
              <a:ext cx="1662618"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16" name="Picture 1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80654" y="30419"/>
              <a:ext cx="2018704" cy="713422"/>
            </a:xfrm>
            <a:prstGeom prst="rect">
              <a:avLst/>
            </a:prstGeom>
          </p:spPr>
        </p:pic>
      </p:grpSp>
      <p:sp>
        <p:nvSpPr>
          <p:cNvPr id="117" name="Rectangle 116">
            <a:extLst>
              <a:ext uri="{FF2B5EF4-FFF2-40B4-BE49-F238E27FC236}">
                <a16:creationId xmlns:a16="http://schemas.microsoft.com/office/drawing/2014/main" id="{E66DCC5E-7FAE-43C8-881B-A9B5A8C02CEF}"/>
              </a:ext>
            </a:extLst>
          </p:cNvPr>
          <p:cNvSpPr/>
          <p:nvPr/>
        </p:nvSpPr>
        <p:spPr>
          <a:xfrm>
            <a:off x="532797" y="6645958"/>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2022 | Özel ve Gizlidir</a:t>
            </a:r>
          </a:p>
        </p:txBody>
      </p:sp>
      <p:sp>
        <p:nvSpPr>
          <p:cNvPr id="118" name="Rectangle 117">
            <a:extLst>
              <a:ext uri="{FF2B5EF4-FFF2-40B4-BE49-F238E27FC236}">
                <a16:creationId xmlns:a16="http://schemas.microsoft.com/office/drawing/2014/main" id="{BC5A7136-40D3-46E8-B7BB-5D6E4E2C1932}"/>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Aralık 2022 | Özel ve Gizlidir</a:t>
            </a:r>
          </a:p>
        </p:txBody>
      </p:sp>
      <p:sp>
        <p:nvSpPr>
          <p:cNvPr id="119" name="Rectangle 118">
            <a:extLst>
              <a:ext uri="{FF2B5EF4-FFF2-40B4-BE49-F238E27FC236}">
                <a16:creationId xmlns:a16="http://schemas.microsoft.com/office/drawing/2014/main" id="{AC2EB753-6FD6-40A9-9337-8F9A0DFFAF25}"/>
              </a:ext>
            </a:extLst>
          </p:cNvPr>
          <p:cNvSpPr/>
          <p:nvPr/>
        </p:nvSpPr>
        <p:spPr>
          <a:xfrm>
            <a:off x="530070" y="6650979"/>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120" name="Slide Number Placeholder 1">
            <a:extLst>
              <a:ext uri="{FF2B5EF4-FFF2-40B4-BE49-F238E27FC236}">
                <a16:creationId xmlns:a16="http://schemas.microsoft.com/office/drawing/2014/main" id="{228193A2-0AC6-4B86-A11D-8EE332C1A357}"/>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3</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2222019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ounded Rectangle 19"/>
          <p:cNvSpPr/>
          <p:nvPr/>
        </p:nvSpPr>
        <p:spPr>
          <a:xfrm>
            <a:off x="415027" y="689811"/>
            <a:ext cx="9189786" cy="612934"/>
          </a:xfrm>
          <a:prstGeom prst="roundRect">
            <a:avLst/>
          </a:prstGeom>
          <a:solidFill>
            <a:srgbClr val="EDEDED"/>
          </a:solidFill>
        </p:spPr>
        <p:txBody>
          <a:bodyPr wrap="square">
            <a:spAutoFit/>
          </a:bodyPr>
          <a:lstStyle/>
          <a:p>
            <a:pPr algn="ctr" defTabSz="457222"/>
            <a:r>
              <a:rPr lang="tr-TR" sz="1500" b="1" dirty="0">
                <a:solidFill>
                  <a:srgbClr val="222A35">
                    <a:lumMod val="50000"/>
                  </a:srgbClr>
                </a:solidFill>
                <a:latin typeface="Calibri" panose="020F0502020204030204"/>
              </a:rPr>
              <a:t>Çevresel ve Sosyal Risk Değerlendirme ve İzleme Süreci tüm finansman türlerine; vadeden, sektörden ve kredi tutarından bağımsız olarak uygulayan Türkiye’deki öncü bankayız.</a:t>
            </a:r>
          </a:p>
        </p:txBody>
      </p:sp>
      <p:sp>
        <p:nvSpPr>
          <p:cNvPr id="24" name="TextBox 23">
            <a:extLst>
              <a:ext uri="{FF2B5EF4-FFF2-40B4-BE49-F238E27FC236}">
                <a16:creationId xmlns:a16="http://schemas.microsoft.com/office/drawing/2014/main" id="{03DD319D-0DCE-4AB1-AA39-647E7C66E1EA}"/>
              </a:ext>
            </a:extLst>
          </p:cNvPr>
          <p:cNvSpPr txBox="1"/>
          <p:nvPr/>
        </p:nvSpPr>
        <p:spPr>
          <a:xfrm>
            <a:off x="365622" y="167579"/>
            <a:ext cx="8372944" cy="400110"/>
          </a:xfrm>
          <a:prstGeom prst="rect">
            <a:avLst/>
          </a:prstGeom>
          <a:noFill/>
        </p:spPr>
        <p:txBody>
          <a:bodyPr wrap="square">
            <a:spAutoFit/>
          </a:bodyPr>
          <a:lstStyle/>
          <a:p>
            <a:pPr defTabSz="457251">
              <a:defRPr/>
            </a:pPr>
            <a:r>
              <a:rPr lang="tr-TR" sz="2000" b="1" dirty="0">
                <a:solidFill>
                  <a:srgbClr val="222A35"/>
                </a:solidFill>
                <a:latin typeface="Calibri" panose="020F0502020204030204"/>
                <a:ea typeface="Lato" panose="020F0502020204030203" pitchFamily="34" charset="0"/>
                <a:cs typeface="Arial" panose="020B0604020202020204" pitchFamily="34" charset="0"/>
              </a:rPr>
              <a:t>Kredilendirme Süreçlerimiz</a:t>
            </a:r>
            <a:endParaRPr lang="en-US" sz="2000" b="1" dirty="0">
              <a:solidFill>
                <a:srgbClr val="222A35"/>
              </a:solidFill>
              <a:latin typeface="Calibri" panose="020F0502020204030204"/>
              <a:ea typeface="Lato" panose="020F0502020204030203" pitchFamily="34" charset="0"/>
              <a:cs typeface="Arial" panose="020B0604020202020204" pitchFamily="34" charset="0"/>
            </a:endParaRPr>
          </a:p>
        </p:txBody>
      </p:sp>
      <p:sp>
        <p:nvSpPr>
          <p:cNvPr id="31" name="Rounded Rectangle 30"/>
          <p:cNvSpPr/>
          <p:nvPr/>
        </p:nvSpPr>
        <p:spPr>
          <a:xfrm>
            <a:off x="5375465" y="1344602"/>
            <a:ext cx="4229347" cy="543594"/>
          </a:xfrm>
          <a:prstGeom prst="roundRect">
            <a:avLst>
              <a:gd name="adj" fmla="val 6984"/>
            </a:avLst>
          </a:prstGeom>
          <a:solidFill>
            <a:srgbClr val="19627F"/>
          </a:solidFill>
        </p:spPr>
        <p:txBody>
          <a:bodyPr wrap="square">
            <a:spAutoFit/>
          </a:bodyPr>
          <a:lstStyle/>
          <a:p>
            <a:pPr algn="ctr" defTabSz="457222"/>
            <a:endParaRPr lang="tr-TR" sz="600" b="1" dirty="0">
              <a:solidFill>
                <a:prstClr val="white"/>
              </a:solidFill>
              <a:latin typeface="Calibri" panose="020F0502020204030204"/>
            </a:endParaRPr>
          </a:p>
          <a:p>
            <a:pPr algn="ctr" defTabSz="457222"/>
            <a:r>
              <a:rPr lang="tr-TR" sz="1401" b="1" dirty="0">
                <a:solidFill>
                  <a:prstClr val="white"/>
                </a:solidFill>
                <a:latin typeface="Calibri" panose="020F0502020204030204"/>
              </a:rPr>
              <a:t>Tahsis ve Sonrasındaki Süreç</a:t>
            </a:r>
          </a:p>
          <a:p>
            <a:pPr algn="ctr" defTabSz="457222"/>
            <a:endParaRPr lang="tr-TR" sz="800" b="1" dirty="0">
              <a:solidFill>
                <a:prstClr val="white"/>
              </a:solidFill>
              <a:latin typeface="Calibri" panose="020F0502020204030204"/>
            </a:endParaRPr>
          </a:p>
        </p:txBody>
      </p:sp>
      <p:sp>
        <p:nvSpPr>
          <p:cNvPr id="32" name="Rounded Rectangle 31"/>
          <p:cNvSpPr/>
          <p:nvPr/>
        </p:nvSpPr>
        <p:spPr>
          <a:xfrm>
            <a:off x="415027" y="1357996"/>
            <a:ext cx="4638390" cy="340661"/>
          </a:xfrm>
          <a:prstGeom prst="roundRect">
            <a:avLst/>
          </a:prstGeom>
          <a:solidFill>
            <a:srgbClr val="349585"/>
          </a:solidFill>
        </p:spPr>
        <p:txBody>
          <a:bodyPr wrap="square">
            <a:spAutoFit/>
          </a:bodyPr>
          <a:lstStyle/>
          <a:p>
            <a:pPr algn="ctr" defTabSz="457222"/>
            <a:r>
              <a:rPr lang="tr-TR" sz="1401" b="1" dirty="0">
                <a:solidFill>
                  <a:prstClr val="white"/>
                </a:solidFill>
                <a:latin typeface="Calibri" panose="020F0502020204030204"/>
              </a:rPr>
              <a:t>Başvurudan Tahsise Değerlendirme Süreci</a:t>
            </a:r>
          </a:p>
        </p:txBody>
      </p:sp>
      <p:sp>
        <p:nvSpPr>
          <p:cNvPr id="33" name="Metin kutusu 149"/>
          <p:cNvSpPr txBox="1"/>
          <p:nvPr/>
        </p:nvSpPr>
        <p:spPr>
          <a:xfrm>
            <a:off x="463663" y="2304264"/>
            <a:ext cx="2067060" cy="708527"/>
          </a:xfrm>
          <a:prstGeom prst="homePlate">
            <a:avLst/>
          </a:prstGeom>
          <a:solidFill>
            <a:srgbClr val="333F50">
              <a:alpha val="14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34" name="Rectangle 33"/>
          <p:cNvSpPr/>
          <p:nvPr/>
        </p:nvSpPr>
        <p:spPr>
          <a:xfrm>
            <a:off x="365622" y="2506381"/>
            <a:ext cx="2231857" cy="276999"/>
          </a:xfrm>
          <a:prstGeom prst="rect">
            <a:avLst/>
          </a:prstGeom>
          <a:effectLst/>
        </p:spPr>
        <p:txBody>
          <a:bodyPr wrap="square">
            <a:spAutoFit/>
          </a:bodyPr>
          <a:lstStyle/>
          <a:p>
            <a:pPr algn="ctr" defTabSz="457222"/>
            <a:r>
              <a:rPr lang="tr-TR" sz="1200" b="1" dirty="0">
                <a:solidFill>
                  <a:prstClr val="black"/>
                </a:solidFill>
                <a:latin typeface="Calibri" panose="020F0502020204030204"/>
              </a:rPr>
              <a:t>Finansal Analiz</a:t>
            </a:r>
          </a:p>
        </p:txBody>
      </p:sp>
      <p:sp>
        <p:nvSpPr>
          <p:cNvPr id="35" name="Metin kutusu 149"/>
          <p:cNvSpPr txBox="1"/>
          <p:nvPr/>
        </p:nvSpPr>
        <p:spPr>
          <a:xfrm>
            <a:off x="463663" y="3158965"/>
            <a:ext cx="2067060" cy="708527"/>
          </a:xfrm>
          <a:prstGeom prst="homePlate">
            <a:avLst/>
          </a:prstGeom>
          <a:solidFill>
            <a:srgbClr val="333F50">
              <a:alpha val="14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36" name="Rectangle 35"/>
          <p:cNvSpPr/>
          <p:nvPr/>
        </p:nvSpPr>
        <p:spPr>
          <a:xfrm>
            <a:off x="301406" y="3350709"/>
            <a:ext cx="2231857" cy="276999"/>
          </a:xfrm>
          <a:prstGeom prst="rect">
            <a:avLst/>
          </a:prstGeom>
          <a:effectLst/>
        </p:spPr>
        <p:txBody>
          <a:bodyPr wrap="square">
            <a:spAutoFit/>
          </a:bodyPr>
          <a:lstStyle/>
          <a:p>
            <a:pPr algn="ctr" defTabSz="457222"/>
            <a:r>
              <a:rPr lang="tr-TR" sz="1200" b="1" dirty="0">
                <a:solidFill>
                  <a:prstClr val="black"/>
                </a:solidFill>
                <a:latin typeface="Calibri" panose="020F0502020204030204"/>
              </a:rPr>
              <a:t>Mühendislik</a:t>
            </a:r>
          </a:p>
        </p:txBody>
      </p:sp>
      <p:sp>
        <p:nvSpPr>
          <p:cNvPr id="39" name="Metin kutusu 149"/>
          <p:cNvSpPr txBox="1"/>
          <p:nvPr/>
        </p:nvSpPr>
        <p:spPr>
          <a:xfrm>
            <a:off x="489563" y="4913412"/>
            <a:ext cx="2067060" cy="708527"/>
          </a:xfrm>
          <a:prstGeom prst="homePlate">
            <a:avLst/>
          </a:prstGeom>
          <a:solidFill>
            <a:srgbClr val="333F50">
              <a:alpha val="14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40" name="Rectangle 39"/>
          <p:cNvSpPr/>
          <p:nvPr/>
        </p:nvSpPr>
        <p:spPr>
          <a:xfrm>
            <a:off x="391522" y="5115530"/>
            <a:ext cx="2231857" cy="276999"/>
          </a:xfrm>
          <a:prstGeom prst="rect">
            <a:avLst/>
          </a:prstGeom>
          <a:effectLst/>
        </p:spPr>
        <p:txBody>
          <a:bodyPr wrap="square">
            <a:spAutoFit/>
          </a:bodyPr>
          <a:lstStyle/>
          <a:p>
            <a:pPr algn="ctr" defTabSz="457222"/>
            <a:r>
              <a:rPr lang="tr-TR" sz="1200" b="1" dirty="0">
                <a:solidFill>
                  <a:prstClr val="black"/>
                </a:solidFill>
                <a:latin typeface="Calibri" panose="020F0502020204030204"/>
              </a:rPr>
              <a:t>Sektörel Araştırmalar</a:t>
            </a:r>
          </a:p>
        </p:txBody>
      </p:sp>
      <p:sp>
        <p:nvSpPr>
          <p:cNvPr id="41" name="Metin kutusu 149"/>
          <p:cNvSpPr txBox="1"/>
          <p:nvPr/>
        </p:nvSpPr>
        <p:spPr>
          <a:xfrm>
            <a:off x="489563" y="5793610"/>
            <a:ext cx="2067060" cy="708527"/>
          </a:xfrm>
          <a:prstGeom prst="homePlate">
            <a:avLst/>
          </a:prstGeom>
          <a:solidFill>
            <a:srgbClr val="333F50">
              <a:alpha val="14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42" name="Rectangle 41"/>
          <p:cNvSpPr/>
          <p:nvPr/>
        </p:nvSpPr>
        <p:spPr>
          <a:xfrm>
            <a:off x="373249" y="5836244"/>
            <a:ext cx="2156519" cy="646331"/>
          </a:xfrm>
          <a:prstGeom prst="rect">
            <a:avLst/>
          </a:prstGeom>
          <a:effectLst/>
        </p:spPr>
        <p:txBody>
          <a:bodyPr wrap="square">
            <a:spAutoFit/>
          </a:bodyPr>
          <a:lstStyle/>
          <a:p>
            <a:pPr algn="ctr" defTabSz="457222"/>
            <a:r>
              <a:rPr lang="tr-TR" sz="1200" b="1" dirty="0">
                <a:solidFill>
                  <a:prstClr val="black"/>
                </a:solidFill>
                <a:latin typeface="Calibri" panose="020F0502020204030204"/>
              </a:rPr>
              <a:t>İstihbarat-Teminat  Belirlenmesi</a:t>
            </a:r>
          </a:p>
          <a:p>
            <a:pPr algn="ctr" defTabSz="457222"/>
            <a:r>
              <a:rPr lang="tr-TR" sz="1200" b="1" dirty="0">
                <a:solidFill>
                  <a:prstClr val="black"/>
                </a:solidFill>
                <a:latin typeface="Calibri" panose="020F0502020204030204"/>
              </a:rPr>
              <a:t>(Kredi Tahsis)</a:t>
            </a:r>
          </a:p>
        </p:txBody>
      </p:sp>
      <p:sp>
        <p:nvSpPr>
          <p:cNvPr id="43" name="Rounded Rectangle 42"/>
          <p:cNvSpPr>
            <a:spLocks/>
          </p:cNvSpPr>
          <p:nvPr/>
        </p:nvSpPr>
        <p:spPr>
          <a:xfrm>
            <a:off x="423728" y="1752768"/>
            <a:ext cx="2115643" cy="497384"/>
          </a:xfrm>
          <a:prstGeom prst="roundRect">
            <a:avLst>
              <a:gd name="adj" fmla="val 12523"/>
            </a:avLst>
          </a:prstGeom>
          <a:solidFill>
            <a:schemeClr val="tx2">
              <a:lumMod val="75000"/>
            </a:schemeClr>
          </a:solidFill>
        </p:spPr>
        <p:txBody>
          <a:bodyPr wrap="square">
            <a:spAutoFit/>
          </a:bodyPr>
          <a:lstStyle/>
          <a:p>
            <a:pPr algn="ctr" defTabSz="457222"/>
            <a:r>
              <a:rPr lang="tr-TR" sz="1200" b="1" dirty="0">
                <a:solidFill>
                  <a:prstClr val="white"/>
                </a:solidFill>
                <a:latin typeface="Calibri" panose="020F0502020204030204"/>
              </a:rPr>
              <a:t>Kredi Değerlendirme Raporu Hazırlanması</a:t>
            </a:r>
          </a:p>
        </p:txBody>
      </p:sp>
      <p:sp>
        <p:nvSpPr>
          <p:cNvPr id="37" name="Metin kutusu 149"/>
          <p:cNvSpPr txBox="1"/>
          <p:nvPr/>
        </p:nvSpPr>
        <p:spPr>
          <a:xfrm>
            <a:off x="489563" y="4013666"/>
            <a:ext cx="2067060" cy="708527"/>
          </a:xfrm>
          <a:prstGeom prst="homePlate">
            <a:avLst/>
          </a:prstGeom>
          <a:solidFill>
            <a:srgbClr val="333F50">
              <a:alpha val="14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38" name="Rectangle 37"/>
          <p:cNvSpPr/>
          <p:nvPr/>
        </p:nvSpPr>
        <p:spPr>
          <a:xfrm>
            <a:off x="466673" y="4097519"/>
            <a:ext cx="1952616" cy="646331"/>
          </a:xfrm>
          <a:prstGeom prst="rect">
            <a:avLst/>
          </a:prstGeom>
          <a:effectLst/>
        </p:spPr>
        <p:txBody>
          <a:bodyPr wrap="square">
            <a:spAutoFit/>
          </a:bodyPr>
          <a:lstStyle/>
          <a:p>
            <a:pPr algn="ctr" defTabSz="457222"/>
            <a:r>
              <a:rPr lang="tr-TR" sz="1200" b="1" dirty="0">
                <a:solidFill>
                  <a:prstClr val="black"/>
                </a:solidFill>
                <a:latin typeface="Calibri" panose="020F0502020204030204"/>
              </a:rPr>
              <a:t>Sürdürülebilirlik ve Çevresel Sosyal Etki Yönetimi</a:t>
            </a:r>
          </a:p>
        </p:txBody>
      </p:sp>
      <p:sp>
        <p:nvSpPr>
          <p:cNvPr id="49" name="Rounded Rectangle 48"/>
          <p:cNvSpPr>
            <a:spLocks/>
          </p:cNvSpPr>
          <p:nvPr/>
        </p:nvSpPr>
        <p:spPr>
          <a:xfrm>
            <a:off x="2631962" y="1740584"/>
            <a:ext cx="2403582" cy="497384"/>
          </a:xfrm>
          <a:prstGeom prst="roundRect">
            <a:avLst>
              <a:gd name="adj" fmla="val 12523"/>
            </a:avLst>
          </a:prstGeom>
          <a:solidFill>
            <a:schemeClr val="accent5">
              <a:lumMod val="75000"/>
            </a:schemeClr>
          </a:solidFill>
        </p:spPr>
        <p:txBody>
          <a:bodyPr wrap="square">
            <a:spAutoFit/>
          </a:bodyPr>
          <a:lstStyle/>
          <a:p>
            <a:pPr algn="ctr" defTabSz="457222"/>
            <a:r>
              <a:rPr lang="tr-TR" sz="1200" b="1" dirty="0">
                <a:solidFill>
                  <a:prstClr val="white"/>
                </a:solidFill>
                <a:latin typeface="Calibri" panose="020F0502020204030204"/>
              </a:rPr>
              <a:t>Kredi</a:t>
            </a:r>
          </a:p>
          <a:p>
            <a:pPr algn="ctr" defTabSz="457222"/>
            <a:r>
              <a:rPr lang="tr-TR" sz="1200" b="1" dirty="0">
                <a:solidFill>
                  <a:prstClr val="white"/>
                </a:solidFill>
                <a:latin typeface="Calibri" panose="020F0502020204030204"/>
              </a:rPr>
              <a:t>Tahsisi</a:t>
            </a:r>
          </a:p>
        </p:txBody>
      </p:sp>
      <p:sp>
        <p:nvSpPr>
          <p:cNvPr id="50" name="Metin kutusu 149"/>
          <p:cNvSpPr txBox="1"/>
          <p:nvPr/>
        </p:nvSpPr>
        <p:spPr>
          <a:xfrm>
            <a:off x="2631962" y="4014396"/>
            <a:ext cx="1260039" cy="708527"/>
          </a:xfrm>
          <a:prstGeom prst="homePlate">
            <a:avLst/>
          </a:prstGeom>
          <a:solidFill>
            <a:srgbClr val="2F5597">
              <a:alpha val="45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51" name="Rectangle 50"/>
          <p:cNvSpPr/>
          <p:nvPr/>
        </p:nvSpPr>
        <p:spPr>
          <a:xfrm>
            <a:off x="2644630" y="4205098"/>
            <a:ext cx="1165307" cy="276999"/>
          </a:xfrm>
          <a:prstGeom prst="rect">
            <a:avLst/>
          </a:prstGeom>
          <a:effectLst/>
        </p:spPr>
        <p:txBody>
          <a:bodyPr wrap="square">
            <a:spAutoFit/>
          </a:bodyPr>
          <a:lstStyle/>
          <a:p>
            <a:pPr algn="ctr" defTabSz="457222"/>
            <a:r>
              <a:rPr lang="tr-TR" sz="1200" b="1" dirty="0">
                <a:solidFill>
                  <a:prstClr val="black"/>
                </a:solidFill>
                <a:latin typeface="Calibri" panose="020F0502020204030204"/>
              </a:rPr>
              <a:t>Kredi Komitesi</a:t>
            </a:r>
          </a:p>
        </p:txBody>
      </p:sp>
      <p:sp>
        <p:nvSpPr>
          <p:cNvPr id="52" name="Metin kutusu 149"/>
          <p:cNvSpPr txBox="1"/>
          <p:nvPr/>
        </p:nvSpPr>
        <p:spPr>
          <a:xfrm>
            <a:off x="3980667" y="4016575"/>
            <a:ext cx="1266569" cy="708527"/>
          </a:xfrm>
          <a:prstGeom prst="homePlate">
            <a:avLst/>
          </a:prstGeom>
          <a:solidFill>
            <a:srgbClr val="2F5597">
              <a:alpha val="45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53" name="Rectangle 52"/>
          <p:cNvSpPr/>
          <p:nvPr/>
        </p:nvSpPr>
        <p:spPr>
          <a:xfrm>
            <a:off x="3920147" y="4218693"/>
            <a:ext cx="1258921" cy="276999"/>
          </a:xfrm>
          <a:prstGeom prst="rect">
            <a:avLst/>
          </a:prstGeom>
          <a:effectLst/>
        </p:spPr>
        <p:txBody>
          <a:bodyPr wrap="square">
            <a:spAutoFit/>
          </a:bodyPr>
          <a:lstStyle/>
          <a:p>
            <a:pPr algn="ctr" defTabSz="457222"/>
            <a:r>
              <a:rPr lang="tr-TR" sz="1200" b="1" dirty="0">
                <a:solidFill>
                  <a:prstClr val="black"/>
                </a:solidFill>
                <a:latin typeface="Calibri" panose="020F0502020204030204"/>
              </a:rPr>
              <a:t>Yönetim Kurulu</a:t>
            </a:r>
          </a:p>
        </p:txBody>
      </p:sp>
      <p:sp>
        <p:nvSpPr>
          <p:cNvPr id="54" name="Metin kutusu 149"/>
          <p:cNvSpPr txBox="1"/>
          <p:nvPr/>
        </p:nvSpPr>
        <p:spPr>
          <a:xfrm>
            <a:off x="5631845" y="4013666"/>
            <a:ext cx="1260039" cy="708527"/>
          </a:xfrm>
          <a:prstGeom prst="homePlate">
            <a:avLst/>
          </a:prstGeom>
          <a:solidFill>
            <a:srgbClr val="19627F">
              <a:alpha val="45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55" name="Rectangle 54"/>
          <p:cNvSpPr/>
          <p:nvPr/>
        </p:nvSpPr>
        <p:spPr>
          <a:xfrm>
            <a:off x="5590093" y="4120543"/>
            <a:ext cx="1165307" cy="461665"/>
          </a:xfrm>
          <a:prstGeom prst="rect">
            <a:avLst/>
          </a:prstGeom>
          <a:effectLst/>
        </p:spPr>
        <p:txBody>
          <a:bodyPr wrap="square">
            <a:spAutoFit/>
          </a:bodyPr>
          <a:lstStyle/>
          <a:p>
            <a:pPr algn="ctr" defTabSz="457222"/>
            <a:r>
              <a:rPr lang="tr-TR" sz="1200" b="1" dirty="0">
                <a:solidFill>
                  <a:prstClr val="black"/>
                </a:solidFill>
                <a:latin typeface="Calibri" panose="020F0502020204030204"/>
              </a:rPr>
              <a:t>Kredi Sözleşmesi</a:t>
            </a:r>
          </a:p>
        </p:txBody>
      </p:sp>
      <p:sp>
        <p:nvSpPr>
          <p:cNvPr id="56" name="Metin kutusu 149"/>
          <p:cNvSpPr txBox="1"/>
          <p:nvPr/>
        </p:nvSpPr>
        <p:spPr>
          <a:xfrm>
            <a:off x="7008696" y="4002250"/>
            <a:ext cx="1266569" cy="708527"/>
          </a:xfrm>
          <a:prstGeom prst="homePlate">
            <a:avLst/>
          </a:prstGeom>
          <a:solidFill>
            <a:srgbClr val="19627F">
              <a:alpha val="45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57" name="Rectangle 56"/>
          <p:cNvSpPr/>
          <p:nvPr/>
        </p:nvSpPr>
        <p:spPr>
          <a:xfrm>
            <a:off x="6942243" y="4129959"/>
            <a:ext cx="1258921" cy="461665"/>
          </a:xfrm>
          <a:prstGeom prst="rect">
            <a:avLst/>
          </a:prstGeom>
          <a:effectLst/>
        </p:spPr>
        <p:txBody>
          <a:bodyPr wrap="square">
            <a:spAutoFit/>
          </a:bodyPr>
          <a:lstStyle/>
          <a:p>
            <a:pPr algn="ctr" defTabSz="457222"/>
            <a:r>
              <a:rPr lang="tr-TR" sz="1200" b="1" dirty="0">
                <a:solidFill>
                  <a:prstClr val="black"/>
                </a:solidFill>
                <a:latin typeface="Calibri" panose="020F0502020204030204"/>
              </a:rPr>
              <a:t>Kredi </a:t>
            </a:r>
            <a:r>
              <a:rPr lang="tr-TR" sz="1200" b="1" dirty="0" err="1">
                <a:solidFill>
                  <a:prstClr val="black"/>
                </a:solidFill>
                <a:latin typeface="Calibri" panose="020F0502020204030204"/>
              </a:rPr>
              <a:t>Kullandırımı</a:t>
            </a:r>
            <a:endParaRPr lang="tr-TR" sz="1200" b="1" dirty="0">
              <a:solidFill>
                <a:prstClr val="black"/>
              </a:solidFill>
              <a:latin typeface="Calibri" panose="020F0502020204030204"/>
            </a:endParaRPr>
          </a:p>
        </p:txBody>
      </p:sp>
      <p:sp>
        <p:nvSpPr>
          <p:cNvPr id="58" name="Metin kutusu 149"/>
          <p:cNvSpPr txBox="1"/>
          <p:nvPr/>
        </p:nvSpPr>
        <p:spPr>
          <a:xfrm>
            <a:off x="8368597" y="4002250"/>
            <a:ext cx="1266569" cy="708527"/>
          </a:xfrm>
          <a:prstGeom prst="homePlate">
            <a:avLst/>
          </a:prstGeom>
          <a:solidFill>
            <a:srgbClr val="19627F">
              <a:alpha val="45000"/>
            </a:srgbClr>
          </a:solidFill>
          <a:ln w="28575">
            <a:noFill/>
          </a:ln>
          <a:effectLst/>
        </p:spPr>
        <p:txBody>
          <a:bodyPr spcFirstLastPara="0" vert="horz" wrap="square" lIns="6190" tIns="6190" rIns="6190" bIns="619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gn="l" defTabSz="371347"/>
            <a:r>
              <a:rPr lang="tr-TR" dirty="0">
                <a:solidFill>
                  <a:srgbClr val="222A35">
                    <a:lumMod val="50000"/>
                  </a:srgbClr>
                </a:solidFill>
                <a:latin typeface="Calibri" panose="020F0502020204030204"/>
              </a:rPr>
              <a:t>     </a:t>
            </a:r>
          </a:p>
        </p:txBody>
      </p:sp>
      <p:sp>
        <p:nvSpPr>
          <p:cNvPr id="59" name="Rectangle 58"/>
          <p:cNvSpPr/>
          <p:nvPr/>
        </p:nvSpPr>
        <p:spPr>
          <a:xfrm>
            <a:off x="8284093" y="4062209"/>
            <a:ext cx="1258921" cy="646331"/>
          </a:xfrm>
          <a:prstGeom prst="rect">
            <a:avLst/>
          </a:prstGeom>
          <a:effectLst/>
        </p:spPr>
        <p:txBody>
          <a:bodyPr wrap="square">
            <a:spAutoFit/>
          </a:bodyPr>
          <a:lstStyle/>
          <a:p>
            <a:pPr algn="ctr" defTabSz="457222"/>
            <a:r>
              <a:rPr lang="tr-TR" sz="1200" b="1" dirty="0">
                <a:solidFill>
                  <a:prstClr val="black"/>
                </a:solidFill>
                <a:latin typeface="Calibri" panose="020F0502020204030204"/>
              </a:rPr>
              <a:t>Mevcut Portföyün İncelenmesi</a:t>
            </a:r>
          </a:p>
        </p:txBody>
      </p:sp>
      <p:grpSp>
        <p:nvGrpSpPr>
          <p:cNvPr id="60" name="Group 59">
            <a:extLst>
              <a:ext uri="{FF2B5EF4-FFF2-40B4-BE49-F238E27FC236}">
                <a16:creationId xmlns:a16="http://schemas.microsoft.com/office/drawing/2014/main" id="{08C67255-373D-4313-9B6D-8A19B11B157D}"/>
              </a:ext>
            </a:extLst>
          </p:cNvPr>
          <p:cNvGrpSpPr/>
          <p:nvPr/>
        </p:nvGrpSpPr>
        <p:grpSpPr>
          <a:xfrm>
            <a:off x="2442179" y="2214864"/>
            <a:ext cx="6915455" cy="4320626"/>
            <a:chOff x="1102808" y="1419517"/>
            <a:chExt cx="5383089" cy="3796702"/>
          </a:xfrm>
          <a:solidFill>
            <a:schemeClr val="accent1">
              <a:lumMod val="75000"/>
              <a:alpha val="16000"/>
            </a:schemeClr>
          </a:solidFill>
          <a:effectLst/>
        </p:grpSpPr>
        <p:grpSp>
          <p:nvGrpSpPr>
            <p:cNvPr id="61" name="Group 60">
              <a:extLst>
                <a:ext uri="{FF2B5EF4-FFF2-40B4-BE49-F238E27FC236}">
                  <a16:creationId xmlns:a16="http://schemas.microsoft.com/office/drawing/2014/main" id="{CE30FE16-31CC-4E60-B36B-CAD6FC491355}"/>
                </a:ext>
              </a:extLst>
            </p:cNvPr>
            <p:cNvGrpSpPr/>
            <p:nvPr/>
          </p:nvGrpSpPr>
          <p:grpSpPr>
            <a:xfrm>
              <a:off x="3564744" y="2898363"/>
              <a:ext cx="188449" cy="1471350"/>
              <a:chOff x="10641180" y="438150"/>
              <a:chExt cx="247650" cy="1828800"/>
            </a:xfrm>
            <a:grpFill/>
          </p:grpSpPr>
          <p:sp>
            <p:nvSpPr>
              <p:cNvPr id="140" name="Rectangle: Rounded Corners 75">
                <a:extLst>
                  <a:ext uri="{FF2B5EF4-FFF2-40B4-BE49-F238E27FC236}">
                    <a16:creationId xmlns:a16="http://schemas.microsoft.com/office/drawing/2014/main" id="{B7351259-13D3-4E7F-8730-52C0E6C8AB7E}"/>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41" name="Rectangle: Rounded Corners 76">
                <a:extLst>
                  <a:ext uri="{FF2B5EF4-FFF2-40B4-BE49-F238E27FC236}">
                    <a16:creationId xmlns:a16="http://schemas.microsoft.com/office/drawing/2014/main" id="{4A46EEDB-D7F2-4992-87CE-B2069F617779}"/>
                  </a:ext>
                </a:extLst>
              </p:cNvPr>
              <p:cNvSpPr/>
              <p:nvPr/>
            </p:nvSpPr>
            <p:spPr>
              <a:xfrm>
                <a:off x="10641180" y="1044532"/>
                <a:ext cx="247650" cy="97017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2" name="Group 61">
              <a:extLst>
                <a:ext uri="{FF2B5EF4-FFF2-40B4-BE49-F238E27FC236}">
                  <a16:creationId xmlns:a16="http://schemas.microsoft.com/office/drawing/2014/main" id="{26A61E4F-F426-407E-A619-45AC28E02060}"/>
                </a:ext>
              </a:extLst>
            </p:cNvPr>
            <p:cNvGrpSpPr/>
            <p:nvPr/>
          </p:nvGrpSpPr>
          <p:grpSpPr>
            <a:xfrm>
              <a:off x="1537138" y="3468044"/>
              <a:ext cx="188449" cy="1391622"/>
              <a:chOff x="10641180" y="-97372"/>
              <a:chExt cx="247650" cy="1828800"/>
            </a:xfrm>
            <a:grpFill/>
          </p:grpSpPr>
          <p:sp>
            <p:nvSpPr>
              <p:cNvPr id="138" name="Rectangle: Rounded Corners 73">
                <a:extLst>
                  <a:ext uri="{FF2B5EF4-FFF2-40B4-BE49-F238E27FC236}">
                    <a16:creationId xmlns:a16="http://schemas.microsoft.com/office/drawing/2014/main" id="{718B48D2-3B0F-49B4-A2DE-C27D8D50B20F}"/>
                  </a:ext>
                </a:extLst>
              </p:cNvPr>
              <p:cNvSpPr/>
              <p:nvPr/>
            </p:nvSpPr>
            <p:spPr>
              <a:xfrm>
                <a:off x="10751289" y="-97372"/>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39" name="Rectangle: Rounded Corners 74">
                <a:extLst>
                  <a:ext uri="{FF2B5EF4-FFF2-40B4-BE49-F238E27FC236}">
                    <a16:creationId xmlns:a16="http://schemas.microsoft.com/office/drawing/2014/main" id="{1DE3CC93-1EAF-4A31-9980-27CC59E625ED}"/>
                  </a:ext>
                </a:extLst>
              </p:cNvPr>
              <p:cNvSpPr/>
              <p:nvPr/>
            </p:nvSpPr>
            <p:spPr>
              <a:xfrm>
                <a:off x="10641180" y="509010"/>
                <a:ext cx="247650" cy="7598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3" name="Group 62">
              <a:extLst>
                <a:ext uri="{FF2B5EF4-FFF2-40B4-BE49-F238E27FC236}">
                  <a16:creationId xmlns:a16="http://schemas.microsoft.com/office/drawing/2014/main" id="{18C316E0-D350-4F59-9875-67317542DDE2}"/>
                </a:ext>
              </a:extLst>
            </p:cNvPr>
            <p:cNvGrpSpPr/>
            <p:nvPr/>
          </p:nvGrpSpPr>
          <p:grpSpPr>
            <a:xfrm>
              <a:off x="4244956" y="2379454"/>
              <a:ext cx="188449" cy="1600365"/>
              <a:chOff x="10641180" y="362514"/>
              <a:chExt cx="247650" cy="1989158"/>
            </a:xfrm>
            <a:grpFill/>
          </p:grpSpPr>
          <p:sp>
            <p:nvSpPr>
              <p:cNvPr id="136" name="Rectangle: Rounded Corners 71">
                <a:extLst>
                  <a:ext uri="{FF2B5EF4-FFF2-40B4-BE49-F238E27FC236}">
                    <a16:creationId xmlns:a16="http://schemas.microsoft.com/office/drawing/2014/main" id="{90F9DDD0-84A0-4CDD-9BF3-3B867D0BE8DA}"/>
                  </a:ext>
                </a:extLst>
              </p:cNvPr>
              <p:cNvSpPr/>
              <p:nvPr/>
            </p:nvSpPr>
            <p:spPr>
              <a:xfrm>
                <a:off x="10751289" y="362514"/>
                <a:ext cx="27432" cy="19891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37" name="Rectangle: Rounded Corners 72">
                <a:extLst>
                  <a:ext uri="{FF2B5EF4-FFF2-40B4-BE49-F238E27FC236}">
                    <a16:creationId xmlns:a16="http://schemas.microsoft.com/office/drawing/2014/main" id="{701AB5D1-4012-4821-90EB-B95FBEFFC13F}"/>
                  </a:ext>
                </a:extLst>
              </p:cNvPr>
              <p:cNvSpPr/>
              <p:nvPr/>
            </p:nvSpPr>
            <p:spPr>
              <a:xfrm>
                <a:off x="10641180" y="494815"/>
                <a:ext cx="247650" cy="1611559"/>
              </a:xfrm>
              <a:prstGeom prst="roundRect">
                <a:avLst>
                  <a:gd name="adj" fmla="val 461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4" name="Group 63">
              <a:extLst>
                <a:ext uri="{FF2B5EF4-FFF2-40B4-BE49-F238E27FC236}">
                  <a16:creationId xmlns:a16="http://schemas.microsoft.com/office/drawing/2014/main" id="{6AF10234-0727-49A3-91D0-0A186685C088}"/>
                </a:ext>
              </a:extLst>
            </p:cNvPr>
            <p:cNvGrpSpPr/>
            <p:nvPr/>
          </p:nvGrpSpPr>
          <p:grpSpPr>
            <a:xfrm>
              <a:off x="4916748" y="1757491"/>
              <a:ext cx="188449" cy="1600365"/>
              <a:chOff x="10641180" y="362514"/>
              <a:chExt cx="247650" cy="1989158"/>
            </a:xfrm>
            <a:grpFill/>
          </p:grpSpPr>
          <p:sp>
            <p:nvSpPr>
              <p:cNvPr id="134" name="Rectangle: Rounded Corners 69">
                <a:extLst>
                  <a:ext uri="{FF2B5EF4-FFF2-40B4-BE49-F238E27FC236}">
                    <a16:creationId xmlns:a16="http://schemas.microsoft.com/office/drawing/2014/main" id="{82E303B6-8B3B-4EEB-B13B-9E53C10BD721}"/>
                  </a:ext>
                </a:extLst>
              </p:cNvPr>
              <p:cNvSpPr/>
              <p:nvPr/>
            </p:nvSpPr>
            <p:spPr>
              <a:xfrm>
                <a:off x="10751289" y="362514"/>
                <a:ext cx="27432" cy="1989158"/>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35" name="Rectangle: Rounded Corners 70">
                <a:extLst>
                  <a:ext uri="{FF2B5EF4-FFF2-40B4-BE49-F238E27FC236}">
                    <a16:creationId xmlns:a16="http://schemas.microsoft.com/office/drawing/2014/main" id="{516476AD-8824-4D1D-BBAB-80DAC15CD181}"/>
                  </a:ext>
                </a:extLst>
              </p:cNvPr>
              <p:cNvSpPr/>
              <p:nvPr/>
            </p:nvSpPr>
            <p:spPr>
              <a:xfrm>
                <a:off x="10641180" y="820641"/>
                <a:ext cx="247650" cy="959907"/>
              </a:xfrm>
              <a:prstGeom prst="roundRect">
                <a:avLst>
                  <a:gd name="adj" fmla="val 4615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5" name="Group 64">
              <a:extLst>
                <a:ext uri="{FF2B5EF4-FFF2-40B4-BE49-F238E27FC236}">
                  <a16:creationId xmlns:a16="http://schemas.microsoft.com/office/drawing/2014/main" id="{E8A49A07-7323-4061-B87D-1AE379496011}"/>
                </a:ext>
              </a:extLst>
            </p:cNvPr>
            <p:cNvGrpSpPr/>
            <p:nvPr/>
          </p:nvGrpSpPr>
          <p:grpSpPr>
            <a:xfrm>
              <a:off x="1976173" y="3527844"/>
              <a:ext cx="188449" cy="834973"/>
              <a:chOff x="10641180" y="500718"/>
              <a:chExt cx="247650" cy="1097280"/>
            </a:xfrm>
            <a:grpFill/>
          </p:grpSpPr>
          <p:sp>
            <p:nvSpPr>
              <p:cNvPr id="132" name="Rectangle: Rounded Corners 67">
                <a:extLst>
                  <a:ext uri="{FF2B5EF4-FFF2-40B4-BE49-F238E27FC236}">
                    <a16:creationId xmlns:a16="http://schemas.microsoft.com/office/drawing/2014/main" id="{C4FB2E94-C804-4D04-9748-F88BDD9B994A}"/>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33" name="Rectangle: Rounded Corners 68">
                <a:extLst>
                  <a:ext uri="{FF2B5EF4-FFF2-40B4-BE49-F238E27FC236}">
                    <a16:creationId xmlns:a16="http://schemas.microsoft.com/office/drawing/2014/main" id="{01B76EFC-F62F-4A79-B8E7-7D7210F45FFE}"/>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6" name="Group 65">
              <a:extLst>
                <a:ext uri="{FF2B5EF4-FFF2-40B4-BE49-F238E27FC236}">
                  <a16:creationId xmlns:a16="http://schemas.microsoft.com/office/drawing/2014/main" id="{23E00259-B083-4F25-B18B-B88EB245EE19}"/>
                </a:ext>
              </a:extLst>
            </p:cNvPr>
            <p:cNvGrpSpPr/>
            <p:nvPr/>
          </p:nvGrpSpPr>
          <p:grpSpPr>
            <a:xfrm>
              <a:off x="2673093" y="3824597"/>
              <a:ext cx="188449" cy="1391622"/>
              <a:chOff x="10630391" y="1182550"/>
              <a:chExt cx="247650" cy="1828800"/>
            </a:xfrm>
            <a:grpFill/>
          </p:grpSpPr>
          <p:sp>
            <p:nvSpPr>
              <p:cNvPr id="130" name="Rectangle: Rounded Corners 65">
                <a:extLst>
                  <a:ext uri="{FF2B5EF4-FFF2-40B4-BE49-F238E27FC236}">
                    <a16:creationId xmlns:a16="http://schemas.microsoft.com/office/drawing/2014/main" id="{986ADB56-9A55-4F74-8589-A3C8F571E9FC}"/>
                  </a:ext>
                </a:extLst>
              </p:cNvPr>
              <p:cNvSpPr/>
              <p:nvPr/>
            </p:nvSpPr>
            <p:spPr>
              <a:xfrm>
                <a:off x="10722133" y="11825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dirty="0">
                  <a:solidFill>
                    <a:prstClr val="white"/>
                  </a:solidFill>
                  <a:latin typeface="Calibri" panose="020F0502020204030204"/>
                </a:endParaRPr>
              </a:p>
            </p:txBody>
          </p:sp>
          <p:sp>
            <p:nvSpPr>
              <p:cNvPr id="131" name="Rectangle: Rounded Corners 66">
                <a:extLst>
                  <a:ext uri="{FF2B5EF4-FFF2-40B4-BE49-F238E27FC236}">
                    <a16:creationId xmlns:a16="http://schemas.microsoft.com/office/drawing/2014/main" id="{46799C01-DD16-40A7-9EDB-0C751A2D7334}"/>
                  </a:ext>
                </a:extLst>
              </p:cNvPr>
              <p:cNvSpPr/>
              <p:nvPr/>
            </p:nvSpPr>
            <p:spPr>
              <a:xfrm>
                <a:off x="10630391" y="1455616"/>
                <a:ext cx="247650" cy="72424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dirty="0">
                  <a:solidFill>
                    <a:prstClr val="white"/>
                  </a:solidFill>
                  <a:latin typeface="Calibri" panose="020F0502020204030204"/>
                </a:endParaRPr>
              </a:p>
            </p:txBody>
          </p:sp>
        </p:grpSp>
        <p:grpSp>
          <p:nvGrpSpPr>
            <p:cNvPr id="67" name="Group 66">
              <a:extLst>
                <a:ext uri="{FF2B5EF4-FFF2-40B4-BE49-F238E27FC236}">
                  <a16:creationId xmlns:a16="http://schemas.microsoft.com/office/drawing/2014/main" id="{730D2FA2-C0EF-4DA9-8079-99F6A791920A}"/>
                </a:ext>
              </a:extLst>
            </p:cNvPr>
            <p:cNvGrpSpPr/>
            <p:nvPr/>
          </p:nvGrpSpPr>
          <p:grpSpPr>
            <a:xfrm>
              <a:off x="4916748" y="1881571"/>
              <a:ext cx="188449" cy="1391622"/>
              <a:chOff x="10662618" y="438150"/>
              <a:chExt cx="247650" cy="1828800"/>
            </a:xfrm>
            <a:grpFill/>
          </p:grpSpPr>
          <p:sp>
            <p:nvSpPr>
              <p:cNvPr id="128" name="Rectangle: Rounded Corners 63">
                <a:extLst>
                  <a:ext uri="{FF2B5EF4-FFF2-40B4-BE49-F238E27FC236}">
                    <a16:creationId xmlns:a16="http://schemas.microsoft.com/office/drawing/2014/main" id="{DD9922D5-A155-4E8E-9FE9-9A11E979EF08}"/>
                  </a:ext>
                </a:extLst>
              </p:cNvPr>
              <p:cNvSpPr/>
              <p:nvPr/>
            </p:nvSpPr>
            <p:spPr>
              <a:xfrm>
                <a:off x="10772727"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29" name="Rectangle: Rounded Corners 64">
                <a:extLst>
                  <a:ext uri="{FF2B5EF4-FFF2-40B4-BE49-F238E27FC236}">
                    <a16:creationId xmlns:a16="http://schemas.microsoft.com/office/drawing/2014/main" id="{09054936-7CA6-4920-9461-21A163818561}"/>
                  </a:ext>
                </a:extLst>
              </p:cNvPr>
              <p:cNvSpPr/>
              <p:nvPr/>
            </p:nvSpPr>
            <p:spPr>
              <a:xfrm>
                <a:off x="10662618" y="736515"/>
                <a:ext cx="247650" cy="101490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dirty="0">
                  <a:solidFill>
                    <a:prstClr val="white"/>
                  </a:solidFill>
                  <a:latin typeface="Calibri" panose="020F0502020204030204"/>
                </a:endParaRPr>
              </a:p>
            </p:txBody>
          </p:sp>
        </p:grpSp>
        <p:grpSp>
          <p:nvGrpSpPr>
            <p:cNvPr id="68" name="Group 67">
              <a:extLst>
                <a:ext uri="{FF2B5EF4-FFF2-40B4-BE49-F238E27FC236}">
                  <a16:creationId xmlns:a16="http://schemas.microsoft.com/office/drawing/2014/main" id="{7789811F-70C6-4A44-9806-934AC83D835A}"/>
                </a:ext>
              </a:extLst>
            </p:cNvPr>
            <p:cNvGrpSpPr/>
            <p:nvPr/>
          </p:nvGrpSpPr>
          <p:grpSpPr>
            <a:xfrm>
              <a:off x="4469241" y="2121847"/>
              <a:ext cx="188449" cy="834973"/>
              <a:chOff x="10641180" y="500718"/>
              <a:chExt cx="247650" cy="1097280"/>
            </a:xfrm>
            <a:grpFill/>
          </p:grpSpPr>
          <p:sp>
            <p:nvSpPr>
              <p:cNvPr id="126" name="Rectangle: Rounded Corners 61">
                <a:extLst>
                  <a:ext uri="{FF2B5EF4-FFF2-40B4-BE49-F238E27FC236}">
                    <a16:creationId xmlns:a16="http://schemas.microsoft.com/office/drawing/2014/main" id="{C9645C03-C2BD-4062-837B-69A66B88158E}"/>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27" name="Rectangle: Rounded Corners 62">
                <a:extLst>
                  <a:ext uri="{FF2B5EF4-FFF2-40B4-BE49-F238E27FC236}">
                    <a16:creationId xmlns:a16="http://schemas.microsoft.com/office/drawing/2014/main" id="{363DDD87-B25B-4AF3-9442-6D80311020B4}"/>
                  </a:ext>
                </a:extLst>
              </p:cNvPr>
              <p:cNvSpPr/>
              <p:nvPr/>
            </p:nvSpPr>
            <p:spPr>
              <a:xfrm>
                <a:off x="10641180" y="741341"/>
                <a:ext cx="247650" cy="38937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69" name="Group 68">
              <a:extLst>
                <a:ext uri="{FF2B5EF4-FFF2-40B4-BE49-F238E27FC236}">
                  <a16:creationId xmlns:a16="http://schemas.microsoft.com/office/drawing/2014/main" id="{BED06CA1-B16E-41C2-BCDE-B241236BC85C}"/>
                </a:ext>
              </a:extLst>
            </p:cNvPr>
            <p:cNvGrpSpPr/>
            <p:nvPr/>
          </p:nvGrpSpPr>
          <p:grpSpPr>
            <a:xfrm>
              <a:off x="4685783" y="2027235"/>
              <a:ext cx="188449" cy="1391622"/>
              <a:chOff x="10641180" y="438150"/>
              <a:chExt cx="247650" cy="1828800"/>
            </a:xfrm>
            <a:grpFill/>
          </p:grpSpPr>
          <p:sp>
            <p:nvSpPr>
              <p:cNvPr id="124" name="Rectangle: Rounded Corners 59">
                <a:extLst>
                  <a:ext uri="{FF2B5EF4-FFF2-40B4-BE49-F238E27FC236}">
                    <a16:creationId xmlns:a16="http://schemas.microsoft.com/office/drawing/2014/main" id="{9042B2E7-5DE2-4F76-9798-F635C7746D6F}"/>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25" name="Rectangle: Rounded Corners 60">
                <a:extLst>
                  <a:ext uri="{FF2B5EF4-FFF2-40B4-BE49-F238E27FC236}">
                    <a16:creationId xmlns:a16="http://schemas.microsoft.com/office/drawing/2014/main" id="{4F6B5B3A-A7EB-4338-9C4A-82CBF2903F25}"/>
                  </a:ext>
                </a:extLst>
              </p:cNvPr>
              <p:cNvSpPr/>
              <p:nvPr/>
            </p:nvSpPr>
            <p:spPr>
              <a:xfrm>
                <a:off x="10641180" y="1044532"/>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0" name="Group 69">
              <a:extLst>
                <a:ext uri="{FF2B5EF4-FFF2-40B4-BE49-F238E27FC236}">
                  <a16:creationId xmlns:a16="http://schemas.microsoft.com/office/drawing/2014/main" id="{02723029-3927-49BF-8A75-948D79C7460F}"/>
                </a:ext>
              </a:extLst>
            </p:cNvPr>
            <p:cNvGrpSpPr/>
            <p:nvPr/>
          </p:nvGrpSpPr>
          <p:grpSpPr>
            <a:xfrm>
              <a:off x="2217350" y="3528766"/>
              <a:ext cx="188449" cy="1391622"/>
              <a:chOff x="10653055" y="438150"/>
              <a:chExt cx="247650" cy="1828800"/>
            </a:xfrm>
            <a:grpFill/>
          </p:grpSpPr>
          <p:sp>
            <p:nvSpPr>
              <p:cNvPr id="122" name="Rectangle: Rounded Corners 57">
                <a:extLst>
                  <a:ext uri="{FF2B5EF4-FFF2-40B4-BE49-F238E27FC236}">
                    <a16:creationId xmlns:a16="http://schemas.microsoft.com/office/drawing/2014/main" id="{1D8E37D4-7970-4629-BDF0-A101C4EA4BFB}"/>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23" name="Rectangle: Rounded Corners 58">
                <a:extLst>
                  <a:ext uri="{FF2B5EF4-FFF2-40B4-BE49-F238E27FC236}">
                    <a16:creationId xmlns:a16="http://schemas.microsoft.com/office/drawing/2014/main" id="{F611CDC3-6598-46B2-8EBA-51C34DC083E6}"/>
                  </a:ext>
                </a:extLst>
              </p:cNvPr>
              <p:cNvSpPr/>
              <p:nvPr/>
            </p:nvSpPr>
            <p:spPr>
              <a:xfrm>
                <a:off x="10653055" y="682991"/>
                <a:ext cx="247650" cy="105667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1" name="Group 70">
              <a:extLst>
                <a:ext uri="{FF2B5EF4-FFF2-40B4-BE49-F238E27FC236}">
                  <a16:creationId xmlns:a16="http://schemas.microsoft.com/office/drawing/2014/main" id="{51DC98D9-A145-4C9E-89E8-C3947B729F29}"/>
                </a:ext>
              </a:extLst>
            </p:cNvPr>
            <p:cNvGrpSpPr/>
            <p:nvPr/>
          </p:nvGrpSpPr>
          <p:grpSpPr>
            <a:xfrm>
              <a:off x="2440455" y="3979819"/>
              <a:ext cx="188449" cy="834973"/>
              <a:chOff x="10641180" y="500718"/>
              <a:chExt cx="247650" cy="1097280"/>
            </a:xfrm>
            <a:grpFill/>
          </p:grpSpPr>
          <p:sp>
            <p:nvSpPr>
              <p:cNvPr id="120" name="Rectangle: Rounded Corners 55">
                <a:extLst>
                  <a:ext uri="{FF2B5EF4-FFF2-40B4-BE49-F238E27FC236}">
                    <a16:creationId xmlns:a16="http://schemas.microsoft.com/office/drawing/2014/main" id="{D0A2FBE0-BE6D-4EBE-B9A7-8A4A7330B5A6}"/>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21" name="Rectangle: Rounded Corners 56">
                <a:extLst>
                  <a:ext uri="{FF2B5EF4-FFF2-40B4-BE49-F238E27FC236}">
                    <a16:creationId xmlns:a16="http://schemas.microsoft.com/office/drawing/2014/main" id="{79293FE0-7B92-4043-8813-8D7BFCE5EA7F}"/>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2" name="Group 71">
              <a:extLst>
                <a:ext uri="{FF2B5EF4-FFF2-40B4-BE49-F238E27FC236}">
                  <a16:creationId xmlns:a16="http://schemas.microsoft.com/office/drawing/2014/main" id="{D51D24A6-DED4-4CDA-8771-E87C8103A45E}"/>
                </a:ext>
              </a:extLst>
            </p:cNvPr>
            <p:cNvGrpSpPr/>
            <p:nvPr/>
          </p:nvGrpSpPr>
          <p:grpSpPr>
            <a:xfrm>
              <a:off x="1317620" y="3801808"/>
              <a:ext cx="188449" cy="834973"/>
              <a:chOff x="10641180" y="278676"/>
              <a:chExt cx="247650" cy="1097280"/>
            </a:xfrm>
            <a:grpFill/>
          </p:grpSpPr>
          <p:sp>
            <p:nvSpPr>
              <p:cNvPr id="118" name="Rectangle: Rounded Corners 53">
                <a:extLst>
                  <a:ext uri="{FF2B5EF4-FFF2-40B4-BE49-F238E27FC236}">
                    <a16:creationId xmlns:a16="http://schemas.microsoft.com/office/drawing/2014/main" id="{E06420D7-0BF4-43C1-B41E-8A9D83217900}"/>
                  </a:ext>
                </a:extLst>
              </p:cNvPr>
              <p:cNvSpPr/>
              <p:nvPr/>
            </p:nvSpPr>
            <p:spPr>
              <a:xfrm>
                <a:off x="10751289" y="27867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19" name="Rectangle: Rounded Corners 54">
                <a:extLst>
                  <a:ext uri="{FF2B5EF4-FFF2-40B4-BE49-F238E27FC236}">
                    <a16:creationId xmlns:a16="http://schemas.microsoft.com/office/drawing/2014/main" id="{898EF58C-03E6-49A3-A860-0D488D07BFF6}"/>
                  </a:ext>
                </a:extLst>
              </p:cNvPr>
              <p:cNvSpPr/>
              <p:nvPr/>
            </p:nvSpPr>
            <p:spPr>
              <a:xfrm>
                <a:off x="10641180" y="519299"/>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3" name="Group 72">
              <a:extLst>
                <a:ext uri="{FF2B5EF4-FFF2-40B4-BE49-F238E27FC236}">
                  <a16:creationId xmlns:a16="http://schemas.microsoft.com/office/drawing/2014/main" id="{DDB206F2-EBE9-4E85-A4AD-4DA00AB3EFB9}"/>
                </a:ext>
              </a:extLst>
            </p:cNvPr>
            <p:cNvGrpSpPr/>
            <p:nvPr/>
          </p:nvGrpSpPr>
          <p:grpSpPr>
            <a:xfrm>
              <a:off x="1102808" y="4055614"/>
              <a:ext cx="188449" cy="834973"/>
              <a:chOff x="10641180" y="278676"/>
              <a:chExt cx="247650" cy="1097280"/>
            </a:xfrm>
            <a:grpFill/>
          </p:grpSpPr>
          <p:sp>
            <p:nvSpPr>
              <p:cNvPr id="116" name="Rectangle: Rounded Corners 51">
                <a:extLst>
                  <a:ext uri="{FF2B5EF4-FFF2-40B4-BE49-F238E27FC236}">
                    <a16:creationId xmlns:a16="http://schemas.microsoft.com/office/drawing/2014/main" id="{11474C22-4EA0-40F1-854E-E3B7401C5A51}"/>
                  </a:ext>
                </a:extLst>
              </p:cNvPr>
              <p:cNvSpPr/>
              <p:nvPr/>
            </p:nvSpPr>
            <p:spPr>
              <a:xfrm>
                <a:off x="10751289" y="27867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17" name="Rectangle: Rounded Corners 52">
                <a:extLst>
                  <a:ext uri="{FF2B5EF4-FFF2-40B4-BE49-F238E27FC236}">
                    <a16:creationId xmlns:a16="http://schemas.microsoft.com/office/drawing/2014/main" id="{85A1A914-5EB2-4791-AACB-00BA02983E2F}"/>
                  </a:ext>
                </a:extLst>
              </p:cNvPr>
              <p:cNvSpPr/>
              <p:nvPr/>
            </p:nvSpPr>
            <p:spPr>
              <a:xfrm>
                <a:off x="10641180" y="357773"/>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4" name="Group 73">
              <a:extLst>
                <a:ext uri="{FF2B5EF4-FFF2-40B4-BE49-F238E27FC236}">
                  <a16:creationId xmlns:a16="http://schemas.microsoft.com/office/drawing/2014/main" id="{6017347B-C23A-4C66-9BAE-63E7D0B211C4}"/>
                </a:ext>
              </a:extLst>
            </p:cNvPr>
            <p:cNvGrpSpPr/>
            <p:nvPr/>
          </p:nvGrpSpPr>
          <p:grpSpPr>
            <a:xfrm>
              <a:off x="6297448" y="1419517"/>
              <a:ext cx="188449" cy="834973"/>
              <a:chOff x="10641180" y="605206"/>
              <a:chExt cx="247650" cy="1097280"/>
            </a:xfrm>
            <a:grpFill/>
          </p:grpSpPr>
          <p:sp>
            <p:nvSpPr>
              <p:cNvPr id="114" name="Rectangle: Rounded Corners 49">
                <a:extLst>
                  <a:ext uri="{FF2B5EF4-FFF2-40B4-BE49-F238E27FC236}">
                    <a16:creationId xmlns:a16="http://schemas.microsoft.com/office/drawing/2014/main" id="{A684E804-F449-42C7-9D4A-8FC4FA427DD9}"/>
                  </a:ext>
                </a:extLst>
              </p:cNvPr>
              <p:cNvSpPr/>
              <p:nvPr/>
            </p:nvSpPr>
            <p:spPr>
              <a:xfrm>
                <a:off x="10751289" y="60520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15" name="Rectangle: Rounded Corners 50">
                <a:extLst>
                  <a:ext uri="{FF2B5EF4-FFF2-40B4-BE49-F238E27FC236}">
                    <a16:creationId xmlns:a16="http://schemas.microsoft.com/office/drawing/2014/main" id="{BD700BBF-C4CB-4ADB-B9F3-FD3980022DC2}"/>
                  </a:ext>
                </a:extLst>
              </p:cNvPr>
              <p:cNvSpPr/>
              <p:nvPr/>
            </p:nvSpPr>
            <p:spPr>
              <a:xfrm>
                <a:off x="10641180" y="684304"/>
                <a:ext cx="247650" cy="6160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5" name="Group 74">
              <a:extLst>
                <a:ext uri="{FF2B5EF4-FFF2-40B4-BE49-F238E27FC236}">
                  <a16:creationId xmlns:a16="http://schemas.microsoft.com/office/drawing/2014/main" id="{567549EC-C631-4154-89C8-777D85720E6F}"/>
                </a:ext>
              </a:extLst>
            </p:cNvPr>
            <p:cNvGrpSpPr/>
            <p:nvPr/>
          </p:nvGrpSpPr>
          <p:grpSpPr>
            <a:xfrm>
              <a:off x="5615340" y="1500297"/>
              <a:ext cx="188449" cy="1471350"/>
              <a:chOff x="10641180" y="438150"/>
              <a:chExt cx="247650" cy="1828800"/>
            </a:xfrm>
            <a:grpFill/>
          </p:grpSpPr>
          <p:sp>
            <p:nvSpPr>
              <p:cNvPr id="112" name="Rectangle: Rounded Corners 47">
                <a:extLst>
                  <a:ext uri="{FF2B5EF4-FFF2-40B4-BE49-F238E27FC236}">
                    <a16:creationId xmlns:a16="http://schemas.microsoft.com/office/drawing/2014/main" id="{5BFBDD0A-55E1-40FB-B546-533C1EC5A866}"/>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13" name="Rectangle: Rounded Corners 48">
                <a:extLst>
                  <a:ext uri="{FF2B5EF4-FFF2-40B4-BE49-F238E27FC236}">
                    <a16:creationId xmlns:a16="http://schemas.microsoft.com/office/drawing/2014/main" id="{6DC0EC65-CBE7-43AB-B6D1-5F2CE905F997}"/>
                  </a:ext>
                </a:extLst>
              </p:cNvPr>
              <p:cNvSpPr/>
              <p:nvPr/>
            </p:nvSpPr>
            <p:spPr>
              <a:xfrm>
                <a:off x="10641180" y="1044533"/>
                <a:ext cx="247650" cy="57523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6" name="Group 75">
              <a:extLst>
                <a:ext uri="{FF2B5EF4-FFF2-40B4-BE49-F238E27FC236}">
                  <a16:creationId xmlns:a16="http://schemas.microsoft.com/office/drawing/2014/main" id="{931175F8-B57E-4927-9BDF-74E9AF5D0C34}"/>
                </a:ext>
              </a:extLst>
            </p:cNvPr>
            <p:cNvGrpSpPr/>
            <p:nvPr/>
          </p:nvGrpSpPr>
          <p:grpSpPr>
            <a:xfrm>
              <a:off x="5378386" y="1777351"/>
              <a:ext cx="188449" cy="834973"/>
              <a:chOff x="10641180" y="500718"/>
              <a:chExt cx="247650" cy="1097280"/>
            </a:xfrm>
            <a:grpFill/>
          </p:grpSpPr>
          <p:sp>
            <p:nvSpPr>
              <p:cNvPr id="110" name="Rectangle: Rounded Corners 45">
                <a:extLst>
                  <a:ext uri="{FF2B5EF4-FFF2-40B4-BE49-F238E27FC236}">
                    <a16:creationId xmlns:a16="http://schemas.microsoft.com/office/drawing/2014/main" id="{30B35DDD-42F4-428E-BBA3-551328C75ECF}"/>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11" name="Rectangle: Rounded Corners 46">
                <a:extLst>
                  <a:ext uri="{FF2B5EF4-FFF2-40B4-BE49-F238E27FC236}">
                    <a16:creationId xmlns:a16="http://schemas.microsoft.com/office/drawing/2014/main" id="{EF5528ED-1E05-43B1-9A43-D8C99729AAE9}"/>
                  </a:ext>
                </a:extLst>
              </p:cNvPr>
              <p:cNvSpPr/>
              <p:nvPr/>
            </p:nvSpPr>
            <p:spPr>
              <a:xfrm>
                <a:off x="10641180" y="579815"/>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7" name="Group 76">
              <a:extLst>
                <a:ext uri="{FF2B5EF4-FFF2-40B4-BE49-F238E27FC236}">
                  <a16:creationId xmlns:a16="http://schemas.microsoft.com/office/drawing/2014/main" id="{0A929C28-23BC-43FC-939D-3937EA1E9953}"/>
                </a:ext>
              </a:extLst>
            </p:cNvPr>
            <p:cNvGrpSpPr/>
            <p:nvPr/>
          </p:nvGrpSpPr>
          <p:grpSpPr>
            <a:xfrm>
              <a:off x="5836292" y="1859500"/>
              <a:ext cx="188449" cy="834973"/>
              <a:chOff x="10641180" y="500718"/>
              <a:chExt cx="247650" cy="1097280"/>
            </a:xfrm>
            <a:grpFill/>
          </p:grpSpPr>
          <p:sp>
            <p:nvSpPr>
              <p:cNvPr id="108" name="Rectangle: Rounded Corners 43">
                <a:extLst>
                  <a:ext uri="{FF2B5EF4-FFF2-40B4-BE49-F238E27FC236}">
                    <a16:creationId xmlns:a16="http://schemas.microsoft.com/office/drawing/2014/main" id="{8657F4D1-8049-4E1E-ACBD-C9209845AA04}"/>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09" name="Rectangle: Rounded Corners 44">
                <a:extLst>
                  <a:ext uri="{FF2B5EF4-FFF2-40B4-BE49-F238E27FC236}">
                    <a16:creationId xmlns:a16="http://schemas.microsoft.com/office/drawing/2014/main" id="{DA8B4CF2-29AE-4A7D-A009-26190E0105A1}"/>
                  </a:ext>
                </a:extLst>
              </p:cNvPr>
              <p:cNvSpPr/>
              <p:nvPr/>
            </p:nvSpPr>
            <p:spPr>
              <a:xfrm>
                <a:off x="10641180" y="579815"/>
                <a:ext cx="247650" cy="69817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79" name="Group 78">
              <a:extLst>
                <a:ext uri="{FF2B5EF4-FFF2-40B4-BE49-F238E27FC236}">
                  <a16:creationId xmlns:a16="http://schemas.microsoft.com/office/drawing/2014/main" id="{A8C3091C-A44B-428D-8915-B1D61246DC80}"/>
                </a:ext>
              </a:extLst>
            </p:cNvPr>
            <p:cNvGrpSpPr/>
            <p:nvPr/>
          </p:nvGrpSpPr>
          <p:grpSpPr>
            <a:xfrm>
              <a:off x="5161382" y="1476120"/>
              <a:ext cx="188449" cy="1391622"/>
              <a:chOff x="10641180" y="438150"/>
              <a:chExt cx="247650" cy="1828800"/>
            </a:xfrm>
            <a:grpFill/>
          </p:grpSpPr>
          <p:sp>
            <p:nvSpPr>
              <p:cNvPr id="106" name="Rectangle: Rounded Corners 41">
                <a:extLst>
                  <a:ext uri="{FF2B5EF4-FFF2-40B4-BE49-F238E27FC236}">
                    <a16:creationId xmlns:a16="http://schemas.microsoft.com/office/drawing/2014/main" id="{8DDA6924-DE6E-417E-9FAD-4C50621B2B60}"/>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07" name="Rectangle: Rounded Corners 42">
                <a:extLst>
                  <a:ext uri="{FF2B5EF4-FFF2-40B4-BE49-F238E27FC236}">
                    <a16:creationId xmlns:a16="http://schemas.microsoft.com/office/drawing/2014/main" id="{756F2321-F7B6-4734-A942-16895D732A1D}"/>
                  </a:ext>
                </a:extLst>
              </p:cNvPr>
              <p:cNvSpPr/>
              <p:nvPr/>
            </p:nvSpPr>
            <p:spPr>
              <a:xfrm>
                <a:off x="10641180" y="1044532"/>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0" name="Group 79">
              <a:extLst>
                <a:ext uri="{FF2B5EF4-FFF2-40B4-BE49-F238E27FC236}">
                  <a16:creationId xmlns:a16="http://schemas.microsoft.com/office/drawing/2014/main" id="{7E1AA17B-A86F-42CA-9361-DEC902955A7D}"/>
                </a:ext>
              </a:extLst>
            </p:cNvPr>
            <p:cNvGrpSpPr/>
            <p:nvPr/>
          </p:nvGrpSpPr>
          <p:grpSpPr>
            <a:xfrm>
              <a:off x="1758760" y="3523581"/>
              <a:ext cx="188449" cy="1391622"/>
              <a:chOff x="10641180" y="438150"/>
              <a:chExt cx="247650" cy="1828800"/>
            </a:xfrm>
            <a:grpFill/>
          </p:grpSpPr>
          <p:sp>
            <p:nvSpPr>
              <p:cNvPr id="104" name="Rectangle: Rounded Corners 39">
                <a:extLst>
                  <a:ext uri="{FF2B5EF4-FFF2-40B4-BE49-F238E27FC236}">
                    <a16:creationId xmlns:a16="http://schemas.microsoft.com/office/drawing/2014/main" id="{655E01AA-AEB4-4B66-AF6F-54793F45EF72}"/>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05" name="Rectangle: Rounded Corners 40">
                <a:extLst>
                  <a:ext uri="{FF2B5EF4-FFF2-40B4-BE49-F238E27FC236}">
                    <a16:creationId xmlns:a16="http://schemas.microsoft.com/office/drawing/2014/main" id="{1729C273-5310-4452-B424-12D3A8A9878E}"/>
                  </a:ext>
                </a:extLst>
              </p:cNvPr>
              <p:cNvSpPr/>
              <p:nvPr/>
            </p:nvSpPr>
            <p:spPr>
              <a:xfrm>
                <a:off x="10641180" y="1044532"/>
                <a:ext cx="247650" cy="837951"/>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1" name="Group 80">
              <a:extLst>
                <a:ext uri="{FF2B5EF4-FFF2-40B4-BE49-F238E27FC236}">
                  <a16:creationId xmlns:a16="http://schemas.microsoft.com/office/drawing/2014/main" id="{1DA003A2-9CD4-4F78-968E-4D8465C7D9EA}"/>
                </a:ext>
              </a:extLst>
            </p:cNvPr>
            <p:cNvGrpSpPr/>
            <p:nvPr/>
          </p:nvGrpSpPr>
          <p:grpSpPr>
            <a:xfrm>
              <a:off x="2890003" y="3736385"/>
              <a:ext cx="188449" cy="834973"/>
              <a:chOff x="10641180" y="500718"/>
              <a:chExt cx="247650" cy="1097280"/>
            </a:xfrm>
            <a:grpFill/>
          </p:grpSpPr>
          <p:sp>
            <p:nvSpPr>
              <p:cNvPr id="100" name="Rectangle: Rounded Corners 37">
                <a:extLst>
                  <a:ext uri="{FF2B5EF4-FFF2-40B4-BE49-F238E27FC236}">
                    <a16:creationId xmlns:a16="http://schemas.microsoft.com/office/drawing/2014/main" id="{E830E0EC-0F5A-471D-A329-C070325C3B1B}"/>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101" name="Rectangle: Rounded Corners 38">
                <a:extLst>
                  <a:ext uri="{FF2B5EF4-FFF2-40B4-BE49-F238E27FC236}">
                    <a16:creationId xmlns:a16="http://schemas.microsoft.com/office/drawing/2014/main" id="{6B7F74B8-329D-49D6-9458-09790843BAEE}"/>
                  </a:ext>
                </a:extLst>
              </p:cNvPr>
              <p:cNvSpPr/>
              <p:nvPr/>
            </p:nvSpPr>
            <p:spPr>
              <a:xfrm>
                <a:off x="10641180" y="579815"/>
                <a:ext cx="247650" cy="74412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2" name="Group 81">
              <a:extLst>
                <a:ext uri="{FF2B5EF4-FFF2-40B4-BE49-F238E27FC236}">
                  <a16:creationId xmlns:a16="http://schemas.microsoft.com/office/drawing/2014/main" id="{E32B3FA3-8826-47F0-9D57-7AE1CF78DBDF}"/>
                </a:ext>
              </a:extLst>
            </p:cNvPr>
            <p:cNvGrpSpPr/>
            <p:nvPr/>
          </p:nvGrpSpPr>
          <p:grpSpPr>
            <a:xfrm>
              <a:off x="3127455" y="3327948"/>
              <a:ext cx="188449" cy="834973"/>
              <a:chOff x="10641180" y="500718"/>
              <a:chExt cx="247650" cy="1097280"/>
            </a:xfrm>
            <a:grpFill/>
          </p:grpSpPr>
          <p:sp>
            <p:nvSpPr>
              <p:cNvPr id="98" name="Rectangle: Rounded Corners 35">
                <a:extLst>
                  <a:ext uri="{FF2B5EF4-FFF2-40B4-BE49-F238E27FC236}">
                    <a16:creationId xmlns:a16="http://schemas.microsoft.com/office/drawing/2014/main" id="{0FDC0D33-C985-4FAF-82F2-73747D352F6A}"/>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99" name="Rectangle: Rounded Corners 36">
                <a:extLst>
                  <a:ext uri="{FF2B5EF4-FFF2-40B4-BE49-F238E27FC236}">
                    <a16:creationId xmlns:a16="http://schemas.microsoft.com/office/drawing/2014/main" id="{4B332085-8CC9-4079-B374-FA97CAAF2D52}"/>
                  </a:ext>
                </a:extLst>
              </p:cNvPr>
              <p:cNvSpPr/>
              <p:nvPr/>
            </p:nvSpPr>
            <p:spPr>
              <a:xfrm>
                <a:off x="10641180" y="579815"/>
                <a:ext cx="247650" cy="784376"/>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3" name="Group 82">
              <a:extLst>
                <a:ext uri="{FF2B5EF4-FFF2-40B4-BE49-F238E27FC236}">
                  <a16:creationId xmlns:a16="http://schemas.microsoft.com/office/drawing/2014/main" id="{C72FBD34-65BC-4B68-866E-E5636C1582AA}"/>
                </a:ext>
              </a:extLst>
            </p:cNvPr>
            <p:cNvGrpSpPr/>
            <p:nvPr/>
          </p:nvGrpSpPr>
          <p:grpSpPr>
            <a:xfrm>
              <a:off x="3351373" y="3111280"/>
              <a:ext cx="188449" cy="834973"/>
              <a:chOff x="10641180" y="500718"/>
              <a:chExt cx="247650" cy="1097280"/>
            </a:xfrm>
            <a:grpFill/>
          </p:grpSpPr>
          <p:sp>
            <p:nvSpPr>
              <p:cNvPr id="93" name="Rectangle: Rounded Corners 33">
                <a:extLst>
                  <a:ext uri="{FF2B5EF4-FFF2-40B4-BE49-F238E27FC236}">
                    <a16:creationId xmlns:a16="http://schemas.microsoft.com/office/drawing/2014/main" id="{262FD932-6B09-41EA-81FD-8FE314F1E7F5}"/>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94" name="Rectangle: Rounded Corners 34">
                <a:extLst>
                  <a:ext uri="{FF2B5EF4-FFF2-40B4-BE49-F238E27FC236}">
                    <a16:creationId xmlns:a16="http://schemas.microsoft.com/office/drawing/2014/main" id="{26A08D8E-153C-4801-9199-6FAEA3F376C1}"/>
                  </a:ext>
                </a:extLst>
              </p:cNvPr>
              <p:cNvSpPr/>
              <p:nvPr/>
            </p:nvSpPr>
            <p:spPr>
              <a:xfrm>
                <a:off x="10641180" y="741341"/>
                <a:ext cx="247650" cy="61603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4" name="Group 83">
              <a:extLst>
                <a:ext uri="{FF2B5EF4-FFF2-40B4-BE49-F238E27FC236}">
                  <a16:creationId xmlns:a16="http://schemas.microsoft.com/office/drawing/2014/main" id="{4DCBD306-B238-412D-ADB5-01EA50C57D35}"/>
                </a:ext>
              </a:extLst>
            </p:cNvPr>
            <p:cNvGrpSpPr/>
            <p:nvPr/>
          </p:nvGrpSpPr>
          <p:grpSpPr>
            <a:xfrm>
              <a:off x="4028873" y="3339995"/>
              <a:ext cx="188449" cy="834973"/>
              <a:chOff x="10641180" y="500718"/>
              <a:chExt cx="247650" cy="1097280"/>
            </a:xfrm>
            <a:grpFill/>
          </p:grpSpPr>
          <p:sp>
            <p:nvSpPr>
              <p:cNvPr id="91" name="Rectangle: Rounded Corners 31">
                <a:extLst>
                  <a:ext uri="{FF2B5EF4-FFF2-40B4-BE49-F238E27FC236}">
                    <a16:creationId xmlns:a16="http://schemas.microsoft.com/office/drawing/2014/main" id="{24FC6308-85BC-4515-B071-F08BBEF58F67}"/>
                  </a:ext>
                </a:extLst>
              </p:cNvPr>
              <p:cNvSpPr/>
              <p:nvPr/>
            </p:nvSpPr>
            <p:spPr>
              <a:xfrm>
                <a:off x="10751289" y="500718"/>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92" name="Rectangle: Rounded Corners 32">
                <a:extLst>
                  <a:ext uri="{FF2B5EF4-FFF2-40B4-BE49-F238E27FC236}">
                    <a16:creationId xmlns:a16="http://schemas.microsoft.com/office/drawing/2014/main" id="{F40C510D-955A-4FF9-845A-85DAA963E2E2}"/>
                  </a:ext>
                </a:extLst>
              </p:cNvPr>
              <p:cNvSpPr/>
              <p:nvPr/>
            </p:nvSpPr>
            <p:spPr>
              <a:xfrm>
                <a:off x="10641180" y="741341"/>
                <a:ext cx="247650" cy="3962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5" name="Group 84">
              <a:extLst>
                <a:ext uri="{FF2B5EF4-FFF2-40B4-BE49-F238E27FC236}">
                  <a16:creationId xmlns:a16="http://schemas.microsoft.com/office/drawing/2014/main" id="{0F2D6E25-1502-4056-8B94-771299A6869D}"/>
                </a:ext>
              </a:extLst>
            </p:cNvPr>
            <p:cNvGrpSpPr/>
            <p:nvPr/>
          </p:nvGrpSpPr>
          <p:grpSpPr>
            <a:xfrm>
              <a:off x="3780152" y="3424981"/>
              <a:ext cx="188449" cy="1391622"/>
              <a:chOff x="10641180" y="438150"/>
              <a:chExt cx="247650" cy="1828800"/>
            </a:xfrm>
            <a:grpFill/>
          </p:grpSpPr>
          <p:sp>
            <p:nvSpPr>
              <p:cNvPr id="89" name="Rectangle: Rounded Corners 29">
                <a:extLst>
                  <a:ext uri="{FF2B5EF4-FFF2-40B4-BE49-F238E27FC236}">
                    <a16:creationId xmlns:a16="http://schemas.microsoft.com/office/drawing/2014/main" id="{837059E7-B9E7-4868-B0C9-6E79F33BBE4D}"/>
                  </a:ext>
                </a:extLst>
              </p:cNvPr>
              <p:cNvSpPr/>
              <p:nvPr/>
            </p:nvSpPr>
            <p:spPr>
              <a:xfrm>
                <a:off x="10751289" y="438150"/>
                <a:ext cx="27432" cy="18288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90" name="Rectangle: Rounded Corners 30">
                <a:extLst>
                  <a:ext uri="{FF2B5EF4-FFF2-40B4-BE49-F238E27FC236}">
                    <a16:creationId xmlns:a16="http://schemas.microsoft.com/office/drawing/2014/main" id="{47F25B6B-32A3-4E66-BC23-1E18DD05FACF}"/>
                  </a:ext>
                </a:extLst>
              </p:cNvPr>
              <p:cNvSpPr/>
              <p:nvPr/>
            </p:nvSpPr>
            <p:spPr>
              <a:xfrm>
                <a:off x="10641180" y="1044533"/>
                <a:ext cx="247650" cy="363382"/>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nvGrpSpPr>
            <p:cNvPr id="86" name="Group 85">
              <a:extLst>
                <a:ext uri="{FF2B5EF4-FFF2-40B4-BE49-F238E27FC236}">
                  <a16:creationId xmlns:a16="http://schemas.microsoft.com/office/drawing/2014/main" id="{E3E5821D-6395-49D7-ACFD-E51B0C242DCA}"/>
                </a:ext>
              </a:extLst>
            </p:cNvPr>
            <p:cNvGrpSpPr/>
            <p:nvPr/>
          </p:nvGrpSpPr>
          <p:grpSpPr>
            <a:xfrm>
              <a:off x="6056432" y="1499565"/>
              <a:ext cx="188449" cy="834973"/>
              <a:chOff x="10641180" y="605206"/>
              <a:chExt cx="247650" cy="1097280"/>
            </a:xfrm>
            <a:grpFill/>
          </p:grpSpPr>
          <p:sp>
            <p:nvSpPr>
              <p:cNvPr id="87" name="Rectangle: Rounded Corners 27">
                <a:extLst>
                  <a:ext uri="{FF2B5EF4-FFF2-40B4-BE49-F238E27FC236}">
                    <a16:creationId xmlns:a16="http://schemas.microsoft.com/office/drawing/2014/main" id="{5634B1B0-23FD-480B-8D7B-EC1723883EE9}"/>
                  </a:ext>
                </a:extLst>
              </p:cNvPr>
              <p:cNvSpPr/>
              <p:nvPr/>
            </p:nvSpPr>
            <p:spPr>
              <a:xfrm>
                <a:off x="10751289" y="605206"/>
                <a:ext cx="27432" cy="109728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sp>
            <p:nvSpPr>
              <p:cNvPr id="88" name="Rectangle: Rounded Corners 28">
                <a:extLst>
                  <a:ext uri="{FF2B5EF4-FFF2-40B4-BE49-F238E27FC236}">
                    <a16:creationId xmlns:a16="http://schemas.microsoft.com/office/drawing/2014/main" id="{27D0B594-C5A4-46B6-B62D-0FA775DA4FA9}"/>
                  </a:ext>
                </a:extLst>
              </p:cNvPr>
              <p:cNvSpPr/>
              <p:nvPr/>
            </p:nvSpPr>
            <p:spPr>
              <a:xfrm>
                <a:off x="10641180" y="684304"/>
                <a:ext cx="247650" cy="82577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23"/>
                <a:endParaRPr lang="en-US">
                  <a:solidFill>
                    <a:prstClr val="white"/>
                  </a:solidFill>
                  <a:latin typeface="Calibri" panose="020F0502020204030204"/>
                </a:endParaRPr>
              </a:p>
            </p:txBody>
          </p:sp>
        </p:grpSp>
      </p:grpSp>
      <p:pic>
        <p:nvPicPr>
          <p:cNvPr id="5126" name="Picture 6" descr="Loan PNG Images Transparent Background | PNG Pla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5038" y="4653828"/>
            <a:ext cx="2608420" cy="2046010"/>
          </a:xfrm>
          <a:prstGeom prst="rect">
            <a:avLst/>
          </a:prstGeom>
          <a:noFill/>
          <a:extLst>
            <a:ext uri="{909E8E84-426E-40DD-AFC4-6F175D3DCCD1}">
              <a14:hiddenFill xmlns:a14="http://schemas.microsoft.com/office/drawing/2010/main">
                <a:solidFill>
                  <a:srgbClr val="FFFFFF"/>
                </a:solidFill>
              </a14:hiddenFill>
            </a:ext>
          </a:extLst>
        </p:spPr>
      </p:pic>
      <p:grpSp>
        <p:nvGrpSpPr>
          <p:cNvPr id="146" name="Group 145"/>
          <p:cNvGrpSpPr/>
          <p:nvPr/>
        </p:nvGrpSpPr>
        <p:grpSpPr>
          <a:xfrm>
            <a:off x="7680654" y="30419"/>
            <a:ext cx="2225346" cy="713422"/>
            <a:chOff x="7680654" y="30419"/>
            <a:chExt cx="2225346" cy="713422"/>
          </a:xfrm>
        </p:grpSpPr>
        <p:sp>
          <p:nvSpPr>
            <p:cNvPr id="147" name="Rectangle 146"/>
            <p:cNvSpPr/>
            <p:nvPr/>
          </p:nvSpPr>
          <p:spPr>
            <a:xfrm>
              <a:off x="8243382" y="159522"/>
              <a:ext cx="1662618"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8" name="Picture 1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80654" y="30419"/>
              <a:ext cx="2018704" cy="713422"/>
            </a:xfrm>
            <a:prstGeom prst="rect">
              <a:avLst/>
            </a:prstGeom>
          </p:spPr>
        </p:pic>
      </p:grpSp>
      <p:sp>
        <p:nvSpPr>
          <p:cNvPr id="151" name="Rectangle 150">
            <a:extLst>
              <a:ext uri="{FF2B5EF4-FFF2-40B4-BE49-F238E27FC236}">
                <a16:creationId xmlns:a16="http://schemas.microsoft.com/office/drawing/2014/main" id="{4405B22E-000E-4AB4-B4CA-50D66443EC55}"/>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Mayıs 2023| Özel ve Gizlidir</a:t>
            </a:r>
          </a:p>
        </p:txBody>
      </p:sp>
      <p:sp>
        <p:nvSpPr>
          <p:cNvPr id="142" name="Rectangle 141">
            <a:extLst>
              <a:ext uri="{FF2B5EF4-FFF2-40B4-BE49-F238E27FC236}">
                <a16:creationId xmlns:a16="http://schemas.microsoft.com/office/drawing/2014/main" id="{2B483B60-4BE4-4DE4-8ADE-C147093366CB}"/>
              </a:ext>
            </a:extLst>
          </p:cNvPr>
          <p:cNvSpPr/>
          <p:nvPr/>
        </p:nvSpPr>
        <p:spPr>
          <a:xfrm>
            <a:off x="489563" y="663303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145" name="Slide Number Placeholder 1">
            <a:extLst>
              <a:ext uri="{FF2B5EF4-FFF2-40B4-BE49-F238E27FC236}">
                <a16:creationId xmlns:a16="http://schemas.microsoft.com/office/drawing/2014/main" id="{AD34F087-53B8-4CED-9930-0275890B570F}"/>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4</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63895059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a:extLst>
              <a:ext uri="{FF2B5EF4-FFF2-40B4-BE49-F238E27FC236}">
                <a16:creationId xmlns:a16="http://schemas.microsoft.com/office/drawing/2014/main" id="{03DD319D-0DCE-4AB1-AA39-647E7C66E1EA}"/>
              </a:ext>
            </a:extLst>
          </p:cNvPr>
          <p:cNvSpPr txBox="1"/>
          <p:nvPr/>
        </p:nvSpPr>
        <p:spPr>
          <a:xfrm>
            <a:off x="365622" y="167579"/>
            <a:ext cx="8372944" cy="400110"/>
          </a:xfrm>
          <a:prstGeom prst="rect">
            <a:avLst/>
          </a:prstGeom>
          <a:noFill/>
        </p:spPr>
        <p:txBody>
          <a:bodyPr wrap="square">
            <a:spAutoFit/>
          </a:bodyPr>
          <a:lstStyle/>
          <a:p>
            <a:pPr defTabSz="457251">
              <a:defRPr/>
            </a:pPr>
            <a:r>
              <a:rPr lang="tr-TR" sz="2000" b="1" dirty="0">
                <a:solidFill>
                  <a:srgbClr val="222A35"/>
                </a:solidFill>
                <a:latin typeface="Calibri" panose="020F0502020204030204"/>
                <a:ea typeface="Lato" panose="020F0502020204030203" pitchFamily="34" charset="0"/>
                <a:cs typeface="Arial" panose="020B0604020202020204" pitchFamily="34" charset="0"/>
              </a:rPr>
              <a:t>Kredilendirme Süreçlerimiz</a:t>
            </a:r>
            <a:endParaRPr lang="en-US" sz="2000" b="1" dirty="0">
              <a:solidFill>
                <a:srgbClr val="222A35"/>
              </a:solidFill>
              <a:latin typeface="Calibri" panose="020F0502020204030204"/>
              <a:ea typeface="Lato" panose="020F0502020204030203" pitchFamily="34" charset="0"/>
              <a:cs typeface="Arial" panose="020B0604020202020204" pitchFamily="34" charset="0"/>
            </a:endParaRPr>
          </a:p>
        </p:txBody>
      </p:sp>
      <p:grpSp>
        <p:nvGrpSpPr>
          <p:cNvPr id="146" name="Group 145"/>
          <p:cNvGrpSpPr/>
          <p:nvPr/>
        </p:nvGrpSpPr>
        <p:grpSpPr>
          <a:xfrm>
            <a:off x="7680654" y="30419"/>
            <a:ext cx="2225346" cy="713422"/>
            <a:chOff x="7680654" y="30419"/>
            <a:chExt cx="2225346" cy="713422"/>
          </a:xfrm>
        </p:grpSpPr>
        <p:sp>
          <p:nvSpPr>
            <p:cNvPr id="147" name="Rectangle 146"/>
            <p:cNvSpPr/>
            <p:nvPr/>
          </p:nvSpPr>
          <p:spPr>
            <a:xfrm>
              <a:off x="8243382" y="159522"/>
              <a:ext cx="1662618" cy="4552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148" name="Picture 1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0654" y="30419"/>
              <a:ext cx="2018704" cy="713422"/>
            </a:xfrm>
            <a:prstGeom prst="rect">
              <a:avLst/>
            </a:prstGeom>
          </p:spPr>
        </p:pic>
      </p:grpSp>
      <p:sp>
        <p:nvSpPr>
          <p:cNvPr id="144" name="Rectangle 2">
            <a:extLst>
              <a:ext uri="{FF2B5EF4-FFF2-40B4-BE49-F238E27FC236}">
                <a16:creationId xmlns:a16="http://schemas.microsoft.com/office/drawing/2014/main" id="{0645274E-3F59-4D15-9B69-D1B4551FE5DC}"/>
              </a:ext>
            </a:extLst>
          </p:cNvPr>
          <p:cNvSpPr/>
          <p:nvPr/>
        </p:nvSpPr>
        <p:spPr>
          <a:xfrm>
            <a:off x="8033759" y="2760427"/>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45" name="Rectangle 2">
            <a:extLst>
              <a:ext uri="{FF2B5EF4-FFF2-40B4-BE49-F238E27FC236}">
                <a16:creationId xmlns:a16="http://schemas.microsoft.com/office/drawing/2014/main" id="{198C1A19-0600-4278-B2D7-E3B1BBD6B2D6}"/>
              </a:ext>
            </a:extLst>
          </p:cNvPr>
          <p:cNvSpPr/>
          <p:nvPr/>
        </p:nvSpPr>
        <p:spPr>
          <a:xfrm>
            <a:off x="6745260" y="2757116"/>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49" name="TextBox 148">
            <a:extLst>
              <a:ext uri="{FF2B5EF4-FFF2-40B4-BE49-F238E27FC236}">
                <a16:creationId xmlns:a16="http://schemas.microsoft.com/office/drawing/2014/main" id="{74D3FC15-567B-4993-82B9-ECEBCC93FAE5}"/>
              </a:ext>
            </a:extLst>
          </p:cNvPr>
          <p:cNvSpPr txBox="1"/>
          <p:nvPr/>
        </p:nvSpPr>
        <p:spPr>
          <a:xfrm>
            <a:off x="1226805" y="1719405"/>
            <a:ext cx="1830049" cy="523220"/>
          </a:xfrm>
          <a:prstGeom prst="rect">
            <a:avLst/>
          </a:prstGeom>
          <a:noFill/>
        </p:spPr>
        <p:txBody>
          <a:bodyPr wrap="square" rtlCol="0">
            <a:spAutoFit/>
          </a:bodyPr>
          <a:lstStyle/>
          <a:p>
            <a:pPr algn="ctr"/>
            <a:r>
              <a:rPr lang="tr-TR" sz="1400" b="1" dirty="0">
                <a:solidFill>
                  <a:schemeClr val="tx1">
                    <a:lumMod val="85000"/>
                    <a:lumOff val="15000"/>
                  </a:schemeClr>
                </a:solidFill>
              </a:rPr>
              <a:t>Çevresel ve Sosyal Risk </a:t>
            </a:r>
            <a:r>
              <a:rPr lang="tr-TR" sz="1400" b="1" dirty="0" err="1">
                <a:solidFill>
                  <a:schemeClr val="tx1">
                    <a:lumMod val="85000"/>
                    <a:lumOff val="15000"/>
                  </a:schemeClr>
                </a:solidFill>
              </a:rPr>
              <a:t>Kategorizasyonu</a:t>
            </a:r>
            <a:endParaRPr lang="tr-TR" sz="1400" b="1" dirty="0">
              <a:solidFill>
                <a:schemeClr val="tx1">
                  <a:lumMod val="85000"/>
                  <a:lumOff val="15000"/>
                </a:schemeClr>
              </a:solidFill>
            </a:endParaRPr>
          </a:p>
        </p:txBody>
      </p:sp>
      <p:sp>
        <p:nvSpPr>
          <p:cNvPr id="150" name="TextBox 149">
            <a:extLst>
              <a:ext uri="{FF2B5EF4-FFF2-40B4-BE49-F238E27FC236}">
                <a16:creationId xmlns:a16="http://schemas.microsoft.com/office/drawing/2014/main" id="{87245FBC-4406-4BEA-9768-AC816FDCB86C}"/>
              </a:ext>
            </a:extLst>
          </p:cNvPr>
          <p:cNvSpPr txBox="1"/>
          <p:nvPr/>
        </p:nvSpPr>
        <p:spPr>
          <a:xfrm>
            <a:off x="3947531" y="1397446"/>
            <a:ext cx="1788525" cy="954107"/>
          </a:xfrm>
          <a:prstGeom prst="rect">
            <a:avLst/>
          </a:prstGeom>
          <a:noFill/>
        </p:spPr>
        <p:txBody>
          <a:bodyPr wrap="square" rtlCol="0">
            <a:spAutoFit/>
          </a:bodyPr>
          <a:lstStyle/>
          <a:p>
            <a:pPr algn="ctr"/>
            <a:r>
              <a:rPr lang="tr-TR" sz="1400" b="1" dirty="0" err="1">
                <a:solidFill>
                  <a:schemeClr val="tx1">
                    <a:lumMod val="85000"/>
                    <a:lumOff val="15000"/>
                  </a:schemeClr>
                </a:solidFill>
              </a:rPr>
              <a:t>Sözleşmesel</a:t>
            </a:r>
            <a:r>
              <a:rPr lang="tr-TR" sz="1400" b="1" dirty="0">
                <a:solidFill>
                  <a:schemeClr val="tx1">
                    <a:lumMod val="85000"/>
                    <a:lumOff val="15000"/>
                  </a:schemeClr>
                </a:solidFill>
              </a:rPr>
              <a:t> Çevresel Sosyal Yükümlülüklerin belirlenmesi</a:t>
            </a:r>
          </a:p>
        </p:txBody>
      </p:sp>
      <p:sp>
        <p:nvSpPr>
          <p:cNvPr id="152" name="TextBox 151">
            <a:extLst>
              <a:ext uri="{FF2B5EF4-FFF2-40B4-BE49-F238E27FC236}">
                <a16:creationId xmlns:a16="http://schemas.microsoft.com/office/drawing/2014/main" id="{E3BF8D08-30E2-4540-9D3B-18145045E743}"/>
              </a:ext>
            </a:extLst>
          </p:cNvPr>
          <p:cNvSpPr txBox="1"/>
          <p:nvPr/>
        </p:nvSpPr>
        <p:spPr>
          <a:xfrm>
            <a:off x="2598560" y="3784259"/>
            <a:ext cx="2020536" cy="954107"/>
          </a:xfrm>
          <a:prstGeom prst="rect">
            <a:avLst/>
          </a:prstGeom>
          <a:noFill/>
        </p:spPr>
        <p:txBody>
          <a:bodyPr wrap="square" rtlCol="0">
            <a:spAutoFit/>
          </a:bodyPr>
          <a:lstStyle/>
          <a:p>
            <a:pPr algn="ctr"/>
            <a:r>
              <a:rPr lang="tr-TR" sz="1400" b="1" dirty="0">
                <a:solidFill>
                  <a:schemeClr val="tx1">
                    <a:lumMod val="85000"/>
                    <a:lumOff val="15000"/>
                  </a:schemeClr>
                </a:solidFill>
              </a:rPr>
              <a:t>Çevre ve Sosyal Aksiyon Planının Hazırlanması ve Müşterinin Bilgilendirilmesi</a:t>
            </a:r>
          </a:p>
        </p:txBody>
      </p:sp>
      <p:sp>
        <p:nvSpPr>
          <p:cNvPr id="153" name="TextBox 152">
            <a:extLst>
              <a:ext uri="{FF2B5EF4-FFF2-40B4-BE49-F238E27FC236}">
                <a16:creationId xmlns:a16="http://schemas.microsoft.com/office/drawing/2014/main" id="{65C32316-2732-4990-9791-D6E8CA447205}"/>
              </a:ext>
            </a:extLst>
          </p:cNvPr>
          <p:cNvSpPr txBox="1"/>
          <p:nvPr/>
        </p:nvSpPr>
        <p:spPr>
          <a:xfrm>
            <a:off x="6745260" y="1582215"/>
            <a:ext cx="1600001" cy="738664"/>
          </a:xfrm>
          <a:prstGeom prst="rect">
            <a:avLst/>
          </a:prstGeom>
          <a:noFill/>
        </p:spPr>
        <p:txBody>
          <a:bodyPr wrap="square" rtlCol="0">
            <a:spAutoFit/>
          </a:bodyPr>
          <a:lstStyle/>
          <a:p>
            <a:pPr algn="ctr"/>
            <a:r>
              <a:rPr lang="tr-TR" sz="1400" b="1" dirty="0">
                <a:solidFill>
                  <a:schemeClr val="tx1">
                    <a:lumMod val="85000"/>
                    <a:lumOff val="15000"/>
                  </a:schemeClr>
                </a:solidFill>
              </a:rPr>
              <a:t>Kredi Vadesi Boyunca Çevresel ve Sosyal İzleme</a:t>
            </a:r>
          </a:p>
        </p:txBody>
      </p:sp>
      <p:sp>
        <p:nvSpPr>
          <p:cNvPr id="154" name="Isosceles Triangle 153">
            <a:extLst>
              <a:ext uri="{FF2B5EF4-FFF2-40B4-BE49-F238E27FC236}">
                <a16:creationId xmlns:a16="http://schemas.microsoft.com/office/drawing/2014/main" id="{BEBA4103-3339-4C01-AA1F-AD52780BC99D}"/>
              </a:ext>
            </a:extLst>
          </p:cNvPr>
          <p:cNvSpPr/>
          <p:nvPr/>
        </p:nvSpPr>
        <p:spPr>
          <a:xfrm>
            <a:off x="2638088" y="2382126"/>
            <a:ext cx="206452" cy="220569"/>
          </a:xfrm>
          <a:prstGeom prst="triangle">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55" name="Isosceles Triangle 154">
            <a:extLst>
              <a:ext uri="{FF2B5EF4-FFF2-40B4-BE49-F238E27FC236}">
                <a16:creationId xmlns:a16="http://schemas.microsoft.com/office/drawing/2014/main" id="{CB51D517-942C-4825-B44A-6D26154B3AD4}"/>
              </a:ext>
            </a:extLst>
          </p:cNvPr>
          <p:cNvSpPr/>
          <p:nvPr/>
        </p:nvSpPr>
        <p:spPr>
          <a:xfrm>
            <a:off x="5180736" y="2387459"/>
            <a:ext cx="206452" cy="220569"/>
          </a:xfrm>
          <a:prstGeom prst="triangle">
            <a:avLst/>
          </a:prstGeom>
          <a:solidFill>
            <a:srgbClr val="349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b="1">
              <a:solidFill>
                <a:schemeClr val="tx1">
                  <a:lumMod val="85000"/>
                  <a:lumOff val="15000"/>
                </a:schemeClr>
              </a:solidFill>
            </a:endParaRPr>
          </a:p>
        </p:txBody>
      </p:sp>
      <p:sp>
        <p:nvSpPr>
          <p:cNvPr id="156" name="Isosceles Triangle 155">
            <a:extLst>
              <a:ext uri="{FF2B5EF4-FFF2-40B4-BE49-F238E27FC236}">
                <a16:creationId xmlns:a16="http://schemas.microsoft.com/office/drawing/2014/main" id="{5233994E-21BF-45EB-9C73-7ED7C377E95A}"/>
              </a:ext>
            </a:extLst>
          </p:cNvPr>
          <p:cNvSpPr/>
          <p:nvPr/>
        </p:nvSpPr>
        <p:spPr>
          <a:xfrm rot="10800000">
            <a:off x="3947532" y="3497056"/>
            <a:ext cx="206452" cy="220569"/>
          </a:xfrm>
          <a:prstGeom prst="triangl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57" name="Isosceles Triangle 156">
            <a:extLst>
              <a:ext uri="{FF2B5EF4-FFF2-40B4-BE49-F238E27FC236}">
                <a16:creationId xmlns:a16="http://schemas.microsoft.com/office/drawing/2014/main" id="{D79FC287-0E41-4B47-91BC-CEE3815EFAF3}"/>
              </a:ext>
            </a:extLst>
          </p:cNvPr>
          <p:cNvSpPr/>
          <p:nvPr/>
        </p:nvSpPr>
        <p:spPr>
          <a:xfrm rot="10800000">
            <a:off x="9131197" y="3488360"/>
            <a:ext cx="206452" cy="220569"/>
          </a:xfrm>
          <a:prstGeom prst="triangle">
            <a:avLst/>
          </a:prstGeom>
          <a:solidFill>
            <a:srgbClr val="849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58" name="Isosceles Triangle 92">
            <a:extLst>
              <a:ext uri="{FF2B5EF4-FFF2-40B4-BE49-F238E27FC236}">
                <a16:creationId xmlns:a16="http://schemas.microsoft.com/office/drawing/2014/main" id="{8ACC53AD-1492-42AD-A03C-EAFEC8811F1F}"/>
              </a:ext>
            </a:extLst>
          </p:cNvPr>
          <p:cNvSpPr/>
          <p:nvPr/>
        </p:nvSpPr>
        <p:spPr>
          <a:xfrm rot="10800000">
            <a:off x="1311241" y="3501952"/>
            <a:ext cx="206452" cy="220569"/>
          </a:xfrm>
          <a:prstGeom prs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59" name="Metin kutusu 149">
            <a:extLst>
              <a:ext uri="{FF2B5EF4-FFF2-40B4-BE49-F238E27FC236}">
                <a16:creationId xmlns:a16="http://schemas.microsoft.com/office/drawing/2014/main" id="{66C3B09B-9630-42B7-9386-C792FEBB31AC}"/>
              </a:ext>
            </a:extLst>
          </p:cNvPr>
          <p:cNvSpPr txBox="1"/>
          <p:nvPr/>
        </p:nvSpPr>
        <p:spPr>
          <a:xfrm>
            <a:off x="713392" y="5120784"/>
            <a:ext cx="8684458" cy="101925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marL="285750" lvl="0" indent="-285750" algn="l" defTabSz="433399">
              <a:lnSpc>
                <a:spcPct val="100000"/>
              </a:lnSpc>
              <a:spcBef>
                <a:spcPct val="0"/>
              </a:spcBef>
              <a:buFont typeface="Wingdings" panose="05000000000000000000" pitchFamily="2" charset="2"/>
              <a:buChar char="§"/>
            </a:pPr>
            <a:r>
              <a:rPr lang="tr-TR" sz="1400" b="1" dirty="0">
                <a:solidFill>
                  <a:prstClr val="black">
                    <a:lumMod val="85000"/>
                    <a:lumOff val="15000"/>
                  </a:prstClr>
                </a:solidFill>
                <a:latin typeface="Calibri" panose="020F0502020204030204"/>
                <a:cs typeface="Arial" panose="020B0604020202020204" pitchFamily="34" charset="0"/>
              </a:rPr>
              <a:t>Çevresel ve Sosyal Politika  </a:t>
            </a:r>
          </a:p>
          <a:p>
            <a:pPr marL="285750" lvl="0" indent="-285750" algn="l" defTabSz="433399">
              <a:lnSpc>
                <a:spcPct val="100000"/>
              </a:lnSpc>
              <a:spcBef>
                <a:spcPct val="0"/>
              </a:spcBef>
              <a:buFont typeface="Wingdings" panose="05000000000000000000" pitchFamily="2" charset="2"/>
              <a:buChar char="§"/>
            </a:pPr>
            <a:r>
              <a:rPr lang="tr-TR" sz="1400" b="1" dirty="0">
                <a:solidFill>
                  <a:prstClr val="black">
                    <a:lumMod val="85000"/>
                    <a:lumOff val="15000"/>
                  </a:prstClr>
                </a:solidFill>
                <a:latin typeface="Calibri" panose="020F0502020204030204"/>
                <a:cs typeface="Arial" panose="020B0604020202020204" pitchFamily="34" charset="0"/>
              </a:rPr>
              <a:t>Kredilendirme Süreçlerinde Çevresel Sosyal Risk Değerlendirme Prosedürü </a:t>
            </a:r>
            <a:r>
              <a:rPr lang="tr-TR" sz="1400" b="1" u="sng" dirty="0">
                <a:solidFill>
                  <a:prstClr val="black">
                    <a:lumMod val="85000"/>
                    <a:lumOff val="15000"/>
                  </a:prstClr>
                </a:solidFill>
                <a:latin typeface="Calibri" panose="020F0502020204030204"/>
                <a:cs typeface="Arial" panose="020B0604020202020204" pitchFamily="34" charset="0"/>
              </a:rPr>
              <a:t>17 Ocak 2020</a:t>
            </a:r>
            <a:r>
              <a:rPr lang="tr-TR" sz="1400" b="1" dirty="0">
                <a:solidFill>
                  <a:prstClr val="black">
                    <a:lumMod val="85000"/>
                    <a:lumOff val="15000"/>
                  </a:prstClr>
                </a:solidFill>
                <a:latin typeface="Calibri" panose="020F0502020204030204"/>
                <a:cs typeface="Arial" panose="020B0604020202020204" pitchFamily="34" charset="0"/>
              </a:rPr>
              <a:t> tarihinde TKYB Yönetim Kurulu onayıyla yayınlanmıştır.</a:t>
            </a:r>
          </a:p>
        </p:txBody>
      </p:sp>
      <p:sp>
        <p:nvSpPr>
          <p:cNvPr id="160" name="Rectangle 2">
            <a:extLst>
              <a:ext uri="{FF2B5EF4-FFF2-40B4-BE49-F238E27FC236}">
                <a16:creationId xmlns:a16="http://schemas.microsoft.com/office/drawing/2014/main" id="{0585A266-85C1-4296-8820-67E0BAF8B1D4}"/>
              </a:ext>
            </a:extLst>
          </p:cNvPr>
          <p:cNvSpPr/>
          <p:nvPr/>
        </p:nvSpPr>
        <p:spPr>
          <a:xfrm>
            <a:off x="5447815" y="2757116"/>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1" name="Isosceles Triangle 160">
            <a:extLst>
              <a:ext uri="{FF2B5EF4-FFF2-40B4-BE49-F238E27FC236}">
                <a16:creationId xmlns:a16="http://schemas.microsoft.com/office/drawing/2014/main" id="{BAD00FFA-31D9-4F78-A5B1-0DC4AC4BFEDF}"/>
              </a:ext>
            </a:extLst>
          </p:cNvPr>
          <p:cNvSpPr/>
          <p:nvPr/>
        </p:nvSpPr>
        <p:spPr>
          <a:xfrm>
            <a:off x="7790280" y="2395777"/>
            <a:ext cx="206452" cy="220569"/>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2" name="TextBox 161">
            <a:extLst>
              <a:ext uri="{FF2B5EF4-FFF2-40B4-BE49-F238E27FC236}">
                <a16:creationId xmlns:a16="http://schemas.microsoft.com/office/drawing/2014/main" id="{2D545B98-11C6-49D8-9D2D-FDE9D552B010}"/>
              </a:ext>
            </a:extLst>
          </p:cNvPr>
          <p:cNvSpPr txBox="1"/>
          <p:nvPr/>
        </p:nvSpPr>
        <p:spPr>
          <a:xfrm>
            <a:off x="5555656" y="3838568"/>
            <a:ext cx="1600001" cy="646331"/>
          </a:xfrm>
          <a:prstGeom prst="rect">
            <a:avLst/>
          </a:prstGeom>
          <a:noFill/>
        </p:spPr>
        <p:txBody>
          <a:bodyPr wrap="square" rtlCol="0">
            <a:spAutoFit/>
          </a:bodyPr>
          <a:lstStyle/>
          <a:p>
            <a:pPr algn="ctr"/>
            <a:r>
              <a:rPr lang="tr-TR" sz="1400" b="1" dirty="0">
                <a:solidFill>
                  <a:schemeClr val="tx1">
                    <a:lumMod val="85000"/>
                    <a:lumOff val="15000"/>
                  </a:schemeClr>
                </a:solidFill>
              </a:rPr>
              <a:t>Kredi </a:t>
            </a:r>
            <a:r>
              <a:rPr lang="tr-TR" sz="1400" b="1" dirty="0" err="1">
                <a:solidFill>
                  <a:schemeClr val="tx1">
                    <a:lumMod val="85000"/>
                    <a:lumOff val="15000"/>
                  </a:schemeClr>
                </a:solidFill>
              </a:rPr>
              <a:t>Kullandırımı</a:t>
            </a:r>
            <a:r>
              <a:rPr lang="tr-TR" sz="1400" b="1" dirty="0">
                <a:solidFill>
                  <a:schemeClr val="tx1">
                    <a:lumMod val="85000"/>
                    <a:lumOff val="15000"/>
                  </a:schemeClr>
                </a:solidFill>
              </a:rPr>
              <a:t>  </a:t>
            </a:r>
            <a:r>
              <a:rPr lang="tr-TR" sz="1100" dirty="0">
                <a:solidFill>
                  <a:schemeClr val="tx1">
                    <a:lumMod val="85000"/>
                    <a:lumOff val="15000"/>
                  </a:schemeClr>
                </a:solidFill>
              </a:rPr>
              <a:t>(Çevresel Sosyal ilerlemelere bağlı olarak)</a:t>
            </a:r>
          </a:p>
        </p:txBody>
      </p:sp>
      <p:sp>
        <p:nvSpPr>
          <p:cNvPr id="163" name="Rectangle 2">
            <a:extLst>
              <a:ext uri="{FF2B5EF4-FFF2-40B4-BE49-F238E27FC236}">
                <a16:creationId xmlns:a16="http://schemas.microsoft.com/office/drawing/2014/main" id="{2FDD86BE-8E2E-4B0C-875D-02E48EE78A3D}"/>
              </a:ext>
            </a:extLst>
          </p:cNvPr>
          <p:cNvSpPr/>
          <p:nvPr/>
        </p:nvSpPr>
        <p:spPr>
          <a:xfrm>
            <a:off x="4159316" y="2757116"/>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rgbClr val="349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b="1">
              <a:solidFill>
                <a:schemeClr val="tx1">
                  <a:lumMod val="85000"/>
                  <a:lumOff val="15000"/>
                </a:schemeClr>
              </a:solidFill>
            </a:endParaRPr>
          </a:p>
        </p:txBody>
      </p:sp>
      <p:sp>
        <p:nvSpPr>
          <p:cNvPr id="164" name="Rectangle 2">
            <a:extLst>
              <a:ext uri="{FF2B5EF4-FFF2-40B4-BE49-F238E27FC236}">
                <a16:creationId xmlns:a16="http://schemas.microsoft.com/office/drawing/2014/main" id="{C69E55D9-DD45-4931-89D5-F65FA0780467}"/>
              </a:ext>
            </a:extLst>
          </p:cNvPr>
          <p:cNvSpPr/>
          <p:nvPr/>
        </p:nvSpPr>
        <p:spPr>
          <a:xfrm>
            <a:off x="2925753" y="2757117"/>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5" name="Rectangle 2">
            <a:extLst>
              <a:ext uri="{FF2B5EF4-FFF2-40B4-BE49-F238E27FC236}">
                <a16:creationId xmlns:a16="http://schemas.microsoft.com/office/drawing/2014/main" id="{6A3BBA98-5248-450B-B3B5-8B5E69E7A403}"/>
              </a:ext>
            </a:extLst>
          </p:cNvPr>
          <p:cNvSpPr/>
          <p:nvPr/>
        </p:nvSpPr>
        <p:spPr>
          <a:xfrm>
            <a:off x="1637254" y="2757117"/>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6" name="Rectangle 2">
            <a:extLst>
              <a:ext uri="{FF2B5EF4-FFF2-40B4-BE49-F238E27FC236}">
                <a16:creationId xmlns:a16="http://schemas.microsoft.com/office/drawing/2014/main" id="{7131588A-2E61-4FD8-97BB-1CF54FD7E1C1}"/>
              </a:ext>
            </a:extLst>
          </p:cNvPr>
          <p:cNvSpPr/>
          <p:nvPr/>
        </p:nvSpPr>
        <p:spPr>
          <a:xfrm>
            <a:off x="365622" y="2757559"/>
            <a:ext cx="1419600" cy="575687"/>
          </a:xfrm>
          <a:custGeom>
            <a:avLst/>
            <a:gdLst/>
            <a:ahLst/>
            <a:cxnLst/>
            <a:rect l="l" t="t" r="r" b="b"/>
            <a:pathLst>
              <a:path w="2123381" h="648072">
                <a:moveTo>
                  <a:pt x="0" y="0"/>
                </a:moveTo>
                <a:lnTo>
                  <a:pt x="1944216" y="0"/>
                </a:lnTo>
                <a:lnTo>
                  <a:pt x="1944216" y="220121"/>
                </a:lnTo>
                <a:lnTo>
                  <a:pt x="2123381" y="324037"/>
                </a:lnTo>
                <a:lnTo>
                  <a:pt x="1944216" y="427952"/>
                </a:lnTo>
                <a:lnTo>
                  <a:pt x="1944216" y="648072"/>
                </a:lnTo>
                <a:lnTo>
                  <a:pt x="0" y="648072"/>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7" name="Isosceles Triangle 166">
            <a:extLst>
              <a:ext uri="{FF2B5EF4-FFF2-40B4-BE49-F238E27FC236}">
                <a16:creationId xmlns:a16="http://schemas.microsoft.com/office/drawing/2014/main" id="{EDFFE603-4288-45F8-BEA4-2F3A09F34F9B}"/>
              </a:ext>
            </a:extLst>
          </p:cNvPr>
          <p:cNvSpPr/>
          <p:nvPr/>
        </p:nvSpPr>
        <p:spPr>
          <a:xfrm rot="10800000">
            <a:off x="6538808" y="3497056"/>
            <a:ext cx="206452" cy="220569"/>
          </a:xfrm>
          <a:prstGeom prst="triangle">
            <a:avLst/>
          </a:prstGeom>
          <a:solidFill>
            <a:srgbClr val="333F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tx1">
                  <a:lumMod val="85000"/>
                  <a:lumOff val="15000"/>
                </a:schemeClr>
              </a:solidFill>
            </a:endParaRPr>
          </a:p>
        </p:txBody>
      </p:sp>
      <p:sp>
        <p:nvSpPr>
          <p:cNvPr id="168" name="TextBox 167">
            <a:extLst>
              <a:ext uri="{FF2B5EF4-FFF2-40B4-BE49-F238E27FC236}">
                <a16:creationId xmlns:a16="http://schemas.microsoft.com/office/drawing/2014/main" id="{614D44AF-9B25-4E46-9553-6D6DF220F179}"/>
              </a:ext>
            </a:extLst>
          </p:cNvPr>
          <p:cNvSpPr txBox="1"/>
          <p:nvPr/>
        </p:nvSpPr>
        <p:spPr>
          <a:xfrm>
            <a:off x="8193628" y="3785631"/>
            <a:ext cx="1600001" cy="954107"/>
          </a:xfrm>
          <a:prstGeom prst="rect">
            <a:avLst/>
          </a:prstGeom>
          <a:noFill/>
        </p:spPr>
        <p:txBody>
          <a:bodyPr wrap="square" rtlCol="0">
            <a:spAutoFit/>
          </a:bodyPr>
          <a:lstStyle/>
          <a:p>
            <a:pPr algn="ctr"/>
            <a:r>
              <a:rPr lang="tr-TR" sz="1400" b="1" dirty="0">
                <a:solidFill>
                  <a:schemeClr val="tx1">
                    <a:lumMod val="85000"/>
                    <a:lumOff val="15000"/>
                  </a:schemeClr>
                </a:solidFill>
              </a:rPr>
              <a:t>Çevresel ve Sosyal Değerlendirme Yıllık Etki Raporlamaları</a:t>
            </a:r>
          </a:p>
        </p:txBody>
      </p:sp>
      <p:sp>
        <p:nvSpPr>
          <p:cNvPr id="169" name="TextBox 168">
            <a:extLst>
              <a:ext uri="{FF2B5EF4-FFF2-40B4-BE49-F238E27FC236}">
                <a16:creationId xmlns:a16="http://schemas.microsoft.com/office/drawing/2014/main" id="{97E44DD0-2AA7-467F-B2CE-21B8EFDDFA2A}"/>
              </a:ext>
            </a:extLst>
          </p:cNvPr>
          <p:cNvSpPr txBox="1"/>
          <p:nvPr/>
        </p:nvSpPr>
        <p:spPr>
          <a:xfrm>
            <a:off x="365622" y="767345"/>
            <a:ext cx="8655599" cy="307777"/>
          </a:xfrm>
          <a:prstGeom prst="rect">
            <a:avLst/>
          </a:prstGeom>
          <a:solidFill>
            <a:schemeClr val="bg1"/>
          </a:solidFill>
        </p:spPr>
        <p:txBody>
          <a:bodyPr wrap="square" rtlCol="0">
            <a:spAutoFit/>
          </a:bodyPr>
          <a:lstStyle/>
          <a:p>
            <a:r>
              <a:rPr lang="nn-NO" sz="1400" b="1" dirty="0">
                <a:solidFill>
                  <a:schemeClr val="tx1">
                    <a:lumMod val="85000"/>
                    <a:lumOff val="15000"/>
                  </a:schemeClr>
                </a:solidFill>
              </a:rPr>
              <a:t>Çevre ve Sosyal Risk</a:t>
            </a:r>
            <a:r>
              <a:rPr lang="tr-TR" sz="1400" b="1" dirty="0">
                <a:solidFill>
                  <a:schemeClr val="tx1">
                    <a:lumMod val="85000"/>
                    <a:lumOff val="15000"/>
                  </a:schemeClr>
                </a:solidFill>
              </a:rPr>
              <a:t> </a:t>
            </a:r>
            <a:r>
              <a:rPr lang="nn-NO" sz="1400" b="1" dirty="0">
                <a:solidFill>
                  <a:schemeClr val="tx1">
                    <a:lumMod val="85000"/>
                    <a:lumOff val="15000"/>
                  </a:schemeClr>
                </a:solidFill>
              </a:rPr>
              <a:t>Değerlendirme</a:t>
            </a:r>
            <a:r>
              <a:rPr lang="tr-TR" sz="1400" b="1" dirty="0">
                <a:solidFill>
                  <a:schemeClr val="tx1">
                    <a:lumMod val="85000"/>
                    <a:lumOff val="15000"/>
                  </a:schemeClr>
                </a:solidFill>
              </a:rPr>
              <a:t> ve İzleme Sürecimiz kapsamında aşağıdaki adımlar yer almaktadır:</a:t>
            </a:r>
          </a:p>
        </p:txBody>
      </p:sp>
      <p:sp>
        <p:nvSpPr>
          <p:cNvPr id="170" name="Rectangle 169">
            <a:extLst>
              <a:ext uri="{FF2B5EF4-FFF2-40B4-BE49-F238E27FC236}">
                <a16:creationId xmlns:a16="http://schemas.microsoft.com/office/drawing/2014/main" id="{3002B549-402D-4522-9F76-1846FDD0BBC6}"/>
              </a:ext>
            </a:extLst>
          </p:cNvPr>
          <p:cNvSpPr/>
          <p:nvPr/>
        </p:nvSpPr>
        <p:spPr>
          <a:xfrm>
            <a:off x="489563" y="663303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171" name="Slide Number Placeholder 1">
            <a:extLst>
              <a:ext uri="{FF2B5EF4-FFF2-40B4-BE49-F238E27FC236}">
                <a16:creationId xmlns:a16="http://schemas.microsoft.com/office/drawing/2014/main" id="{EF4BEBB6-C65A-4985-8CD3-B67DF7F31854}"/>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5</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947783419"/>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 1">
            <a:extLst>
              <a:ext uri="{FF2B5EF4-FFF2-40B4-BE49-F238E27FC236}">
                <a16:creationId xmlns:a16="http://schemas.microsoft.com/office/drawing/2014/main" id="{4B9E5DCD-7A3C-466B-9DB0-12E6C0B6E377}"/>
              </a:ext>
            </a:extLst>
          </p:cNvPr>
          <p:cNvGrpSpPr/>
          <p:nvPr/>
        </p:nvGrpSpPr>
        <p:grpSpPr>
          <a:xfrm>
            <a:off x="418076" y="1569383"/>
            <a:ext cx="9091355" cy="4870559"/>
            <a:chOff x="489101" y="1502076"/>
            <a:chExt cx="9091773" cy="4975655"/>
          </a:xfrm>
        </p:grpSpPr>
        <p:pic>
          <p:nvPicPr>
            <p:cNvPr id="62" name="Picture 61">
              <a:extLst>
                <a:ext uri="{FF2B5EF4-FFF2-40B4-BE49-F238E27FC236}">
                  <a16:creationId xmlns:a16="http://schemas.microsoft.com/office/drawing/2014/main" id="{0FFC6AE9-E930-42FC-B48A-B34E1941799C}"/>
                </a:ext>
              </a:extLst>
            </p:cNvPr>
            <p:cNvPicPr>
              <a:picLocks noChangeAspect="1"/>
            </p:cNvPicPr>
            <p:nvPr/>
          </p:nvPicPr>
          <p:blipFill rotWithShape="1">
            <a:blip r:embed="rId2"/>
            <a:srcRect t="3364" b="7600"/>
            <a:stretch/>
          </p:blipFill>
          <p:spPr>
            <a:xfrm>
              <a:off x="489101" y="1502076"/>
              <a:ext cx="9091773" cy="4975655"/>
            </a:xfrm>
            <a:prstGeom prst="rect">
              <a:avLst/>
            </a:prstGeom>
          </p:spPr>
        </p:pic>
        <p:sp>
          <p:nvSpPr>
            <p:cNvPr id="63" name="TextBox 62">
              <a:extLst>
                <a:ext uri="{FF2B5EF4-FFF2-40B4-BE49-F238E27FC236}">
                  <a16:creationId xmlns:a16="http://schemas.microsoft.com/office/drawing/2014/main" id="{38368024-B677-42A4-B318-A1BF27AB41B0}"/>
                </a:ext>
              </a:extLst>
            </p:cNvPr>
            <p:cNvSpPr txBox="1"/>
            <p:nvPr/>
          </p:nvSpPr>
          <p:spPr>
            <a:xfrm>
              <a:off x="773322" y="1730727"/>
              <a:ext cx="1893693" cy="2027074"/>
            </a:xfrm>
            <a:prstGeom prst="roundRect">
              <a:avLst>
                <a:gd name="adj" fmla="val 3446"/>
              </a:avLst>
            </a:prstGeom>
            <a:solidFill>
              <a:srgbClr val="E2F0D9">
                <a:alpha val="69804"/>
              </a:srgbClr>
            </a:solidFill>
          </p:spPr>
          <p:txBody>
            <a:bodyPr wrap="square" anchor="ctr">
              <a:noAutofit/>
            </a:bodyPr>
            <a:lstStyle/>
            <a:p>
              <a:pPr algn="ctr" defTabSz="577850">
                <a:lnSpc>
                  <a:spcPct val="150000"/>
                </a:lnSpc>
                <a:spcBef>
                  <a:spcPct val="0"/>
                </a:spcBef>
                <a:spcAft>
                  <a:spcPct val="35000"/>
                </a:spcAft>
                <a:defRPr/>
              </a:pPr>
              <a:r>
                <a:rPr lang="en-US" sz="1250" b="1" dirty="0"/>
                <a:t>Ç&amp;S Risk </a:t>
              </a:r>
              <a:r>
                <a:rPr lang="en-US" sz="1250" b="1" dirty="0" err="1"/>
                <a:t>değerlendirme</a:t>
              </a:r>
              <a:r>
                <a:rPr lang="en-US" sz="1250" b="1" dirty="0"/>
                <a:t> </a:t>
              </a:r>
              <a:r>
                <a:rPr lang="en-US" sz="1250" b="1" dirty="0" err="1"/>
                <a:t>sürecinin</a:t>
              </a:r>
              <a:r>
                <a:rPr lang="en-US" sz="1250" b="1" dirty="0"/>
                <a:t> </a:t>
              </a:r>
              <a:r>
                <a:rPr lang="en-US" sz="1250" b="1" dirty="0" err="1"/>
                <a:t>tüm</a:t>
              </a:r>
              <a:r>
                <a:rPr lang="en-US" sz="1250" b="1" dirty="0"/>
                <a:t> </a:t>
              </a:r>
              <a:r>
                <a:rPr lang="en-US" sz="1250" b="1" dirty="0" err="1"/>
                <a:t>kredi</a:t>
              </a:r>
              <a:r>
                <a:rPr lang="en-US" sz="1250" b="1" dirty="0"/>
                <a:t> </a:t>
              </a:r>
              <a:r>
                <a:rPr lang="en-US" sz="1250" b="1" dirty="0" err="1"/>
                <a:t>türlerine</a:t>
              </a:r>
              <a:r>
                <a:rPr lang="en-US" sz="1250" b="1" dirty="0"/>
                <a:t>, </a:t>
              </a:r>
              <a:r>
                <a:rPr lang="en-US" sz="1250" b="1" dirty="0" err="1"/>
                <a:t>tüm</a:t>
              </a:r>
              <a:r>
                <a:rPr lang="en-US" sz="1250" b="1" dirty="0"/>
                <a:t> </a:t>
              </a:r>
              <a:r>
                <a:rPr lang="en-US" sz="1250" b="1" dirty="0" err="1"/>
                <a:t>sektörlere</a:t>
              </a:r>
              <a:r>
                <a:rPr lang="en-US" sz="1250" b="1" dirty="0"/>
                <a:t> </a:t>
              </a:r>
              <a:r>
                <a:rPr lang="en-US" sz="1250" b="1" dirty="0" err="1"/>
                <a:t>istisnasız</a:t>
              </a:r>
              <a:r>
                <a:rPr lang="en-US" sz="1250" b="1" dirty="0"/>
                <a:t> </a:t>
              </a:r>
              <a:r>
                <a:rPr lang="en-US" sz="1250" b="1" dirty="0" err="1"/>
                <a:t>olarak</a:t>
              </a:r>
              <a:r>
                <a:rPr lang="en-US" sz="1250" b="1" dirty="0"/>
                <a:t> </a:t>
              </a:r>
              <a:r>
                <a:rPr lang="en-US" sz="1250" b="1" dirty="0" err="1"/>
                <a:t>uygulanması</a:t>
              </a:r>
              <a:endParaRPr lang="en-US" sz="1250" b="1" dirty="0"/>
            </a:p>
          </p:txBody>
        </p:sp>
        <p:sp>
          <p:nvSpPr>
            <p:cNvPr id="64" name="TextBox 63">
              <a:extLst>
                <a:ext uri="{FF2B5EF4-FFF2-40B4-BE49-F238E27FC236}">
                  <a16:creationId xmlns:a16="http://schemas.microsoft.com/office/drawing/2014/main" id="{E70B0257-9A22-463C-913A-3F179C9613EB}"/>
                </a:ext>
              </a:extLst>
            </p:cNvPr>
            <p:cNvSpPr txBox="1"/>
            <p:nvPr/>
          </p:nvSpPr>
          <p:spPr>
            <a:xfrm>
              <a:off x="2939935" y="1730727"/>
              <a:ext cx="1893693" cy="2027074"/>
            </a:xfrm>
            <a:prstGeom prst="roundRect">
              <a:avLst>
                <a:gd name="adj" fmla="val 3602"/>
              </a:avLst>
            </a:prstGeom>
            <a:solidFill>
              <a:srgbClr val="E2F0D9">
                <a:alpha val="69804"/>
              </a:srgbClr>
            </a:solidFill>
          </p:spPr>
          <p:txBody>
            <a:bodyPr wrap="square" anchor="ctr">
              <a:noAutofit/>
            </a:bodyPr>
            <a:lstStyle/>
            <a:p>
              <a:pPr algn="ctr" defTabSz="577850">
                <a:lnSpc>
                  <a:spcPct val="150000"/>
                </a:lnSpc>
                <a:spcBef>
                  <a:spcPct val="0"/>
                </a:spcBef>
                <a:spcAft>
                  <a:spcPct val="35000"/>
                </a:spcAft>
                <a:defRPr/>
              </a:pPr>
              <a:r>
                <a:rPr lang="en-US" sz="1250" b="1" dirty="0" err="1"/>
                <a:t>Çevresel</a:t>
              </a:r>
              <a:r>
                <a:rPr lang="en-US" sz="1250" b="1" dirty="0"/>
                <a:t> ve </a:t>
              </a:r>
              <a:r>
                <a:rPr lang="en-US" sz="1250" b="1" dirty="0" err="1"/>
                <a:t>Sosyal</a:t>
              </a:r>
              <a:r>
                <a:rPr lang="en-US" sz="1250" b="1" dirty="0"/>
                <a:t> </a:t>
              </a:r>
              <a:r>
                <a:rPr lang="en-US" sz="1250" b="1" dirty="0" err="1"/>
                <a:t>konuların</a:t>
              </a:r>
              <a:r>
                <a:rPr lang="en-US" sz="1250" b="1" dirty="0"/>
                <a:t>, </a:t>
              </a:r>
              <a:r>
                <a:rPr lang="en-US" sz="1250" b="1" dirty="0" err="1"/>
                <a:t>Karar</a:t>
              </a:r>
              <a:r>
                <a:rPr lang="en-US" sz="1250" b="1" dirty="0"/>
                <a:t> Alma </a:t>
              </a:r>
              <a:r>
                <a:rPr lang="en-US" sz="1250" b="1" dirty="0" err="1"/>
                <a:t>süreçlerinin</a:t>
              </a:r>
              <a:r>
                <a:rPr lang="en-US" sz="1250" b="1" dirty="0"/>
                <a:t> </a:t>
              </a:r>
              <a:r>
                <a:rPr lang="en-US" sz="1250" b="1" dirty="0" err="1"/>
                <a:t>bir</a:t>
              </a:r>
              <a:r>
                <a:rPr lang="en-US" sz="1250" b="1" dirty="0"/>
                <a:t> </a:t>
              </a:r>
              <a:r>
                <a:rPr lang="en-US" sz="1250" b="1" dirty="0" err="1"/>
                <a:t>parçası</a:t>
              </a:r>
              <a:r>
                <a:rPr lang="en-US" sz="1250" b="1" dirty="0"/>
                <a:t> </a:t>
              </a:r>
              <a:r>
                <a:rPr lang="en-US" sz="1250" b="1" dirty="0" err="1"/>
                <a:t>olması</a:t>
              </a:r>
              <a:endParaRPr lang="en-US" sz="1250" b="1" dirty="0"/>
            </a:p>
          </p:txBody>
        </p:sp>
        <p:sp>
          <p:nvSpPr>
            <p:cNvPr id="65" name="TextBox 64">
              <a:extLst>
                <a:ext uri="{FF2B5EF4-FFF2-40B4-BE49-F238E27FC236}">
                  <a16:creationId xmlns:a16="http://schemas.microsoft.com/office/drawing/2014/main" id="{4CA46B35-6021-4C76-B3F1-73E72E2A144D}"/>
                </a:ext>
              </a:extLst>
            </p:cNvPr>
            <p:cNvSpPr txBox="1"/>
            <p:nvPr/>
          </p:nvSpPr>
          <p:spPr>
            <a:xfrm>
              <a:off x="5106549" y="1730727"/>
              <a:ext cx="1893693" cy="2027074"/>
            </a:xfrm>
            <a:prstGeom prst="roundRect">
              <a:avLst>
                <a:gd name="adj" fmla="val 3046"/>
              </a:avLst>
            </a:prstGeom>
            <a:solidFill>
              <a:srgbClr val="E2F0D9">
                <a:alpha val="69804"/>
              </a:srgbClr>
            </a:solidFill>
          </p:spPr>
          <p:txBody>
            <a:bodyPr wrap="square" anchor="ctr">
              <a:noAutofit/>
            </a:bodyPr>
            <a:lstStyle/>
            <a:p>
              <a:pPr lvl="0" algn="ctr" defTabSz="533400">
                <a:lnSpc>
                  <a:spcPct val="150000"/>
                </a:lnSpc>
                <a:spcBef>
                  <a:spcPct val="0"/>
                </a:spcBef>
                <a:spcAft>
                  <a:spcPct val="35000"/>
                </a:spcAft>
              </a:pPr>
              <a:r>
                <a:rPr lang="tr-TR" sz="1250" b="1" dirty="0"/>
                <a:t>Ulusal Çevre Mevzuatına uyum sağlanması</a:t>
              </a:r>
            </a:p>
          </p:txBody>
        </p:sp>
        <p:sp>
          <p:nvSpPr>
            <p:cNvPr id="66" name="TextBox 65">
              <a:extLst>
                <a:ext uri="{FF2B5EF4-FFF2-40B4-BE49-F238E27FC236}">
                  <a16:creationId xmlns:a16="http://schemas.microsoft.com/office/drawing/2014/main" id="{4B694707-5911-425D-A0CF-AF4F8E277F08}"/>
                </a:ext>
              </a:extLst>
            </p:cNvPr>
            <p:cNvSpPr txBox="1"/>
            <p:nvPr/>
          </p:nvSpPr>
          <p:spPr>
            <a:xfrm>
              <a:off x="7273162" y="1730727"/>
              <a:ext cx="1893693" cy="2027074"/>
            </a:xfrm>
            <a:prstGeom prst="roundRect">
              <a:avLst>
                <a:gd name="adj" fmla="val 3046"/>
              </a:avLst>
            </a:prstGeom>
            <a:solidFill>
              <a:srgbClr val="E2F0D9">
                <a:alpha val="69804"/>
              </a:srgbClr>
            </a:solidFill>
          </p:spPr>
          <p:txBody>
            <a:bodyPr wrap="square" anchor="ctr">
              <a:noAutofit/>
            </a:bodyPr>
            <a:lstStyle/>
            <a:p>
              <a:pPr lvl="0" algn="ctr" defTabSz="533400">
                <a:lnSpc>
                  <a:spcPct val="150000"/>
                </a:lnSpc>
                <a:spcBef>
                  <a:spcPct val="0"/>
                </a:spcBef>
                <a:spcAft>
                  <a:spcPct val="35000"/>
                </a:spcAft>
              </a:pPr>
              <a:r>
                <a:rPr lang="en-US" sz="1250" b="1" kern="1200" dirty="0"/>
                <a:t>Uluslararası Ç&amp;S </a:t>
              </a:r>
              <a:r>
                <a:rPr lang="en-US" sz="1250" b="1" kern="1200" dirty="0" err="1"/>
                <a:t>standartlarına</a:t>
              </a:r>
              <a:r>
                <a:rPr lang="en-US" sz="1250" b="1" kern="1200" dirty="0"/>
                <a:t> (</a:t>
              </a:r>
              <a:r>
                <a:rPr lang="en-US" sz="1250" b="1" kern="1200" dirty="0" err="1"/>
                <a:t>Dünya</a:t>
              </a:r>
              <a:r>
                <a:rPr lang="en-US" sz="1250" b="1" kern="1200" dirty="0"/>
                <a:t> </a:t>
              </a:r>
              <a:r>
                <a:rPr lang="en-US" sz="1250" b="1" kern="1200" dirty="0" err="1"/>
                <a:t>Bankası</a:t>
              </a:r>
              <a:r>
                <a:rPr lang="en-US" sz="1250" b="1" kern="1200" dirty="0"/>
                <a:t> ve IFC)  </a:t>
              </a:r>
              <a:r>
                <a:rPr lang="en-US" sz="1250" b="1" kern="1200" dirty="0" err="1"/>
                <a:t>uyum</a:t>
              </a:r>
              <a:r>
                <a:rPr lang="en-US" sz="1250" b="1" kern="1200" dirty="0"/>
                <a:t> </a:t>
              </a:r>
              <a:r>
                <a:rPr lang="en-US" sz="1250" b="1" kern="1200" dirty="0" err="1"/>
                <a:t>sağlanması</a:t>
              </a:r>
              <a:endParaRPr lang="en-US" sz="1250" b="1" kern="1200" dirty="0"/>
            </a:p>
          </p:txBody>
        </p:sp>
        <p:sp>
          <p:nvSpPr>
            <p:cNvPr id="67" name="TextBox 66">
              <a:extLst>
                <a:ext uri="{FF2B5EF4-FFF2-40B4-BE49-F238E27FC236}">
                  <a16:creationId xmlns:a16="http://schemas.microsoft.com/office/drawing/2014/main" id="{58337CAF-9B01-4648-B3F8-F177E8B73BAE}"/>
                </a:ext>
              </a:extLst>
            </p:cNvPr>
            <p:cNvSpPr txBox="1"/>
            <p:nvPr/>
          </p:nvSpPr>
          <p:spPr>
            <a:xfrm>
              <a:off x="773322" y="3951174"/>
              <a:ext cx="1893693" cy="2027074"/>
            </a:xfrm>
            <a:prstGeom prst="roundRect">
              <a:avLst>
                <a:gd name="adj" fmla="val 3446"/>
              </a:avLst>
            </a:prstGeom>
            <a:solidFill>
              <a:srgbClr val="E2F0D9">
                <a:alpha val="69804"/>
              </a:srgbClr>
            </a:solidFill>
          </p:spPr>
          <p:txBody>
            <a:bodyPr wrap="square" anchor="ctr">
              <a:noAutofit/>
            </a:bodyPr>
            <a:lstStyle/>
            <a:p>
              <a:pPr lvl="0" algn="ctr" defTabSz="533400">
                <a:lnSpc>
                  <a:spcPct val="150000"/>
                </a:lnSpc>
                <a:spcBef>
                  <a:spcPct val="0"/>
                </a:spcBef>
                <a:spcAft>
                  <a:spcPct val="35000"/>
                </a:spcAft>
              </a:pPr>
              <a:r>
                <a:rPr lang="en-US" sz="1250" b="1" kern="1200" dirty="0" err="1"/>
                <a:t>İklim</a:t>
              </a:r>
              <a:r>
                <a:rPr lang="en-US" sz="1250" b="1" kern="1200" dirty="0"/>
                <a:t> </a:t>
              </a:r>
              <a:r>
                <a:rPr lang="en-US" sz="1250" b="1" kern="1200" dirty="0" err="1"/>
                <a:t>değişikliğiyle</a:t>
              </a:r>
              <a:r>
                <a:rPr lang="en-US" sz="1250" b="1" kern="1200" dirty="0"/>
                <a:t> </a:t>
              </a:r>
              <a:r>
                <a:rPr lang="en-US" sz="1250" b="1" kern="1200" dirty="0" err="1"/>
                <a:t>mücadele</a:t>
              </a:r>
              <a:r>
                <a:rPr lang="en-US" sz="1250" b="1" kern="1200" dirty="0"/>
                <a:t> </a:t>
              </a:r>
              <a:r>
                <a:rPr lang="en-US" sz="1250" b="1" kern="1200" dirty="0" err="1"/>
                <a:t>edilmesi</a:t>
              </a:r>
              <a:r>
                <a:rPr lang="en-US" sz="1250" b="1" kern="1200" dirty="0"/>
                <a:t> ve </a:t>
              </a:r>
              <a:r>
                <a:rPr lang="en-US" sz="1250" b="1" kern="1200" dirty="0" err="1"/>
                <a:t>biyolojik</a:t>
              </a:r>
              <a:r>
                <a:rPr lang="en-US" sz="1250" b="1" kern="1200" dirty="0"/>
                <a:t> </a:t>
              </a:r>
              <a:r>
                <a:rPr lang="en-US" sz="1250" b="1" kern="1200" dirty="0" err="1"/>
                <a:t>çeşitliliğin</a:t>
              </a:r>
              <a:r>
                <a:rPr lang="en-US" sz="1250" b="1" kern="1200" dirty="0"/>
                <a:t> </a:t>
              </a:r>
              <a:r>
                <a:rPr lang="en-US" sz="1250" b="1" kern="1200" dirty="0" err="1"/>
                <a:t>koruması</a:t>
              </a:r>
              <a:r>
                <a:rPr lang="en-US" sz="1250" b="1" kern="1200" dirty="0"/>
                <a:t> </a:t>
              </a:r>
            </a:p>
          </p:txBody>
        </p:sp>
        <p:sp>
          <p:nvSpPr>
            <p:cNvPr id="68" name="TextBox 67">
              <a:extLst>
                <a:ext uri="{FF2B5EF4-FFF2-40B4-BE49-F238E27FC236}">
                  <a16:creationId xmlns:a16="http://schemas.microsoft.com/office/drawing/2014/main" id="{CE198383-D241-4021-912E-6DC69969050D}"/>
                </a:ext>
              </a:extLst>
            </p:cNvPr>
            <p:cNvSpPr txBox="1"/>
            <p:nvPr/>
          </p:nvSpPr>
          <p:spPr>
            <a:xfrm>
              <a:off x="2939935" y="3951174"/>
              <a:ext cx="1893693" cy="2027074"/>
            </a:xfrm>
            <a:prstGeom prst="roundRect">
              <a:avLst>
                <a:gd name="adj" fmla="val 3602"/>
              </a:avLst>
            </a:prstGeom>
            <a:solidFill>
              <a:srgbClr val="E2F0D9">
                <a:alpha val="69804"/>
              </a:srgbClr>
            </a:solidFill>
          </p:spPr>
          <p:txBody>
            <a:bodyPr wrap="square" anchor="ctr">
              <a:noAutofit/>
            </a:bodyPr>
            <a:lstStyle/>
            <a:p>
              <a:pPr lvl="0" algn="ctr" defTabSz="533400">
                <a:lnSpc>
                  <a:spcPct val="150000"/>
                </a:lnSpc>
                <a:spcBef>
                  <a:spcPct val="0"/>
                </a:spcBef>
                <a:spcAft>
                  <a:spcPct val="35000"/>
                </a:spcAft>
              </a:pPr>
              <a:r>
                <a:rPr lang="en-US" sz="1250" b="1" kern="1200" dirty="0" err="1"/>
                <a:t>Doğrudan</a:t>
              </a:r>
              <a:r>
                <a:rPr lang="en-US" sz="1250" b="1" kern="1200" dirty="0"/>
                <a:t> ve </a:t>
              </a:r>
              <a:r>
                <a:rPr lang="en-US" sz="1250" b="1" kern="1200" dirty="0" err="1"/>
                <a:t>dolaylı</a:t>
              </a:r>
              <a:r>
                <a:rPr lang="en-US" sz="1250" b="1" kern="1200" dirty="0"/>
                <a:t> </a:t>
              </a:r>
              <a:r>
                <a:rPr lang="en-US" sz="1250" b="1" kern="1200" dirty="0" err="1"/>
                <a:t>etkilerimizin</a:t>
              </a:r>
              <a:r>
                <a:rPr lang="en-US" sz="1250" b="1" kern="1200" dirty="0"/>
                <a:t> </a:t>
              </a:r>
              <a:r>
                <a:rPr lang="en-US" sz="1250" b="1" kern="1200" dirty="0" err="1"/>
                <a:t>sürekli</a:t>
              </a:r>
              <a:r>
                <a:rPr lang="en-US" sz="1250" b="1" kern="1200" dirty="0"/>
                <a:t> </a:t>
              </a:r>
              <a:r>
                <a:rPr lang="en-US" sz="1250" b="1" kern="1200" dirty="0" err="1"/>
                <a:t>iyileştirilmesi</a:t>
              </a:r>
              <a:endParaRPr lang="en-US" sz="1250" b="1" kern="1200" dirty="0"/>
            </a:p>
          </p:txBody>
        </p:sp>
        <p:sp>
          <p:nvSpPr>
            <p:cNvPr id="69" name="TextBox 68">
              <a:extLst>
                <a:ext uri="{FF2B5EF4-FFF2-40B4-BE49-F238E27FC236}">
                  <a16:creationId xmlns:a16="http://schemas.microsoft.com/office/drawing/2014/main" id="{4E8967AA-EFCA-48C9-A82E-197885B41DF4}"/>
                </a:ext>
              </a:extLst>
            </p:cNvPr>
            <p:cNvSpPr txBox="1"/>
            <p:nvPr/>
          </p:nvSpPr>
          <p:spPr>
            <a:xfrm>
              <a:off x="5106549" y="3951174"/>
              <a:ext cx="1893693" cy="2027074"/>
            </a:xfrm>
            <a:prstGeom prst="roundRect">
              <a:avLst>
                <a:gd name="adj" fmla="val 3046"/>
              </a:avLst>
            </a:prstGeom>
            <a:solidFill>
              <a:srgbClr val="E2F0D9">
                <a:alpha val="69804"/>
              </a:srgbClr>
            </a:solidFill>
          </p:spPr>
          <p:txBody>
            <a:bodyPr wrap="square" anchor="ctr">
              <a:noAutofit/>
            </a:bodyPr>
            <a:lstStyle/>
            <a:p>
              <a:pPr algn="ctr">
                <a:lnSpc>
                  <a:spcPct val="150000"/>
                </a:lnSpc>
              </a:pPr>
              <a:r>
                <a:rPr lang="en-US" sz="1250" b="1" dirty="0" err="1"/>
                <a:t>Çevresel</a:t>
              </a:r>
              <a:r>
                <a:rPr lang="en-US" sz="1250" b="1" dirty="0"/>
                <a:t> ve </a:t>
              </a:r>
              <a:r>
                <a:rPr lang="en-US" sz="1250" b="1" dirty="0" err="1"/>
                <a:t>sosyal</a:t>
              </a:r>
              <a:r>
                <a:rPr lang="en-US" sz="1250" b="1" dirty="0"/>
                <a:t> </a:t>
              </a:r>
              <a:r>
                <a:rPr lang="en-US" sz="1250" b="1" dirty="0" err="1"/>
                <a:t>açıdan</a:t>
              </a:r>
              <a:r>
                <a:rPr lang="en-US" sz="1250" b="1" dirty="0"/>
                <a:t> </a:t>
              </a:r>
              <a:r>
                <a:rPr lang="en-US" sz="1250" b="1" dirty="0" err="1"/>
                <a:t>politika</a:t>
              </a:r>
              <a:r>
                <a:rPr lang="en-US" sz="1250" b="1" dirty="0"/>
                <a:t> </a:t>
              </a:r>
              <a:r>
                <a:rPr lang="en-US" sz="1250" b="1" dirty="0" err="1"/>
                <a:t>ile</a:t>
              </a:r>
              <a:r>
                <a:rPr lang="en-US" sz="1250" b="1" dirty="0"/>
                <a:t> </a:t>
              </a:r>
              <a:r>
                <a:rPr lang="en-US" sz="1250" b="1" dirty="0" err="1"/>
                <a:t>uyumsuz</a:t>
              </a:r>
              <a:r>
                <a:rPr lang="en-US" sz="1250" b="1" dirty="0"/>
                <a:t> </a:t>
              </a:r>
              <a:r>
                <a:rPr lang="en-US" sz="1250" b="1" dirty="0" err="1"/>
                <a:t>faaliyetlerin</a:t>
              </a:r>
              <a:r>
                <a:rPr lang="en-US" sz="1250" b="1" dirty="0"/>
                <a:t> </a:t>
              </a:r>
              <a:r>
                <a:rPr lang="en-US" sz="1250" b="1" dirty="0" err="1"/>
                <a:t>finanse</a:t>
              </a:r>
              <a:r>
                <a:rPr lang="en-US" sz="1250" b="1" dirty="0"/>
                <a:t> </a:t>
              </a:r>
              <a:r>
                <a:rPr lang="en-US" sz="1250" b="1" dirty="0" err="1"/>
                <a:t>edilmemesi</a:t>
              </a:r>
              <a:r>
                <a:rPr lang="en-US" sz="1250" b="1" dirty="0"/>
                <a:t> </a:t>
              </a:r>
              <a:br>
                <a:rPr lang="en-US" sz="1250" b="1" dirty="0"/>
              </a:br>
              <a:r>
                <a:rPr lang="en-US" sz="1250" b="1" dirty="0"/>
                <a:t>(</a:t>
              </a:r>
              <a:r>
                <a:rPr lang="en-US" sz="1250" b="1" dirty="0" err="1"/>
                <a:t>Finanse</a:t>
              </a:r>
              <a:r>
                <a:rPr lang="en-US" sz="1250" b="1" dirty="0"/>
                <a:t> </a:t>
              </a:r>
              <a:r>
                <a:rPr lang="en-US" sz="1250" b="1" dirty="0" err="1"/>
                <a:t>Edilmeyen</a:t>
              </a:r>
              <a:r>
                <a:rPr lang="en-US" sz="1250" b="1" dirty="0"/>
                <a:t> </a:t>
              </a:r>
              <a:r>
                <a:rPr lang="en-US" sz="1250" b="1" dirty="0" err="1"/>
                <a:t>Faaliyetler</a:t>
              </a:r>
              <a:r>
                <a:rPr lang="en-US" sz="1250" b="1" dirty="0"/>
                <a:t> Listesi) </a:t>
              </a:r>
            </a:p>
          </p:txBody>
        </p:sp>
        <p:sp>
          <p:nvSpPr>
            <p:cNvPr id="70" name="TextBox 69">
              <a:extLst>
                <a:ext uri="{FF2B5EF4-FFF2-40B4-BE49-F238E27FC236}">
                  <a16:creationId xmlns:a16="http://schemas.microsoft.com/office/drawing/2014/main" id="{BADC3D82-4B15-4DF8-B112-A3431233BBB4}"/>
                </a:ext>
              </a:extLst>
            </p:cNvPr>
            <p:cNvSpPr txBox="1"/>
            <p:nvPr/>
          </p:nvSpPr>
          <p:spPr>
            <a:xfrm>
              <a:off x="7273162" y="3951174"/>
              <a:ext cx="1893693" cy="2027074"/>
            </a:xfrm>
            <a:prstGeom prst="roundRect">
              <a:avLst>
                <a:gd name="adj" fmla="val 3046"/>
              </a:avLst>
            </a:prstGeom>
            <a:solidFill>
              <a:srgbClr val="E2F0D9">
                <a:alpha val="69804"/>
              </a:srgbClr>
            </a:solidFill>
          </p:spPr>
          <p:txBody>
            <a:bodyPr wrap="square" anchor="ctr">
              <a:noAutofit/>
            </a:bodyPr>
            <a:lstStyle/>
            <a:p>
              <a:pPr lvl="0" algn="ctr" defTabSz="533400">
                <a:lnSpc>
                  <a:spcPct val="150000"/>
                </a:lnSpc>
                <a:spcBef>
                  <a:spcPct val="0"/>
                </a:spcBef>
                <a:spcAft>
                  <a:spcPct val="35000"/>
                </a:spcAft>
              </a:pPr>
              <a:r>
                <a:rPr lang="en-US" sz="1250" b="1" kern="1200" dirty="0" err="1"/>
                <a:t>İç</a:t>
              </a:r>
              <a:r>
                <a:rPr lang="en-US" sz="1250" b="1" kern="1200" dirty="0"/>
                <a:t> ve </a:t>
              </a:r>
              <a:r>
                <a:rPr lang="en-US" sz="1250" b="1" kern="1200" dirty="0" err="1"/>
                <a:t>dış</a:t>
              </a:r>
              <a:r>
                <a:rPr lang="en-US" sz="1250" b="1" kern="1200" dirty="0"/>
                <a:t> </a:t>
              </a:r>
              <a:r>
                <a:rPr lang="en-US" sz="1250" b="1" kern="1200" dirty="0" err="1"/>
                <a:t>paydaşlarla</a:t>
              </a:r>
              <a:r>
                <a:rPr lang="en-US" sz="1250" b="1" kern="1200" dirty="0"/>
                <a:t> </a:t>
              </a:r>
              <a:r>
                <a:rPr lang="en-US" sz="1250" b="1" kern="1200" dirty="0" err="1"/>
                <a:t>sürekli</a:t>
              </a:r>
              <a:r>
                <a:rPr lang="en-US" sz="1250" b="1" kern="1200" dirty="0"/>
                <a:t> </a:t>
              </a:r>
              <a:r>
                <a:rPr lang="en-US" sz="1250" b="1" kern="1200" dirty="0" err="1"/>
                <a:t>etkileşimde</a:t>
              </a:r>
              <a:r>
                <a:rPr lang="en-US" sz="1250" b="1" kern="1200" dirty="0"/>
                <a:t> </a:t>
              </a:r>
              <a:r>
                <a:rPr lang="en-US" sz="1250" b="1" kern="1200" dirty="0" err="1"/>
                <a:t>olunması</a:t>
              </a:r>
              <a:r>
                <a:rPr lang="en-US" sz="1250" b="1" kern="1200" dirty="0"/>
                <a:t> </a:t>
              </a:r>
              <a:br>
                <a:rPr lang="en-US" sz="1250" b="1" kern="1200" dirty="0"/>
              </a:br>
              <a:r>
                <a:rPr lang="en-US" sz="1250" b="1" kern="1200" dirty="0"/>
                <a:t>(</a:t>
              </a:r>
              <a:r>
                <a:rPr lang="en-US" sz="1250" b="1" kern="1200" dirty="0" err="1"/>
                <a:t>Şikayet</a:t>
              </a:r>
              <a:r>
                <a:rPr lang="en-US" sz="1250" b="1" kern="1200" dirty="0"/>
                <a:t> </a:t>
              </a:r>
              <a:r>
                <a:rPr lang="en-US" sz="1250" b="1" kern="1200" dirty="0" err="1"/>
                <a:t>Giderme</a:t>
              </a:r>
              <a:r>
                <a:rPr lang="en-US" sz="1250" b="1" kern="1200" dirty="0"/>
                <a:t> </a:t>
              </a:r>
              <a:r>
                <a:rPr lang="en-US" sz="1250" b="1" kern="1200" dirty="0" err="1"/>
                <a:t>Mekanizması</a:t>
              </a:r>
              <a:r>
                <a:rPr lang="en-US" sz="1250" b="1" kern="1200" dirty="0"/>
                <a:t>)</a:t>
              </a:r>
            </a:p>
          </p:txBody>
        </p:sp>
        <p:pic>
          <p:nvPicPr>
            <p:cNvPr id="3" name="Graphic 2" descr="Bullseye with solid fill">
              <a:extLst>
                <a:ext uri="{FF2B5EF4-FFF2-40B4-BE49-F238E27FC236}">
                  <a16:creationId xmlns:a16="http://schemas.microsoft.com/office/drawing/2014/main" id="{2FC3D4C6-7611-4C37-918E-51EBA8CE58D1}"/>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97135" y="3300601"/>
              <a:ext cx="457200" cy="457200"/>
            </a:xfrm>
            <a:prstGeom prst="rect">
              <a:avLst/>
            </a:prstGeom>
          </p:spPr>
        </p:pic>
        <p:pic>
          <p:nvPicPr>
            <p:cNvPr id="19" name="Graphic 18" descr="Bullseye with solid fill">
              <a:extLst>
                <a:ext uri="{FF2B5EF4-FFF2-40B4-BE49-F238E27FC236}">
                  <a16:creationId xmlns:a16="http://schemas.microsoft.com/office/drawing/2014/main" id="{F82B0419-49B0-4F67-9EBC-4B06D92BEDE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51665" y="3300601"/>
              <a:ext cx="457200" cy="457200"/>
            </a:xfrm>
            <a:prstGeom prst="rect">
              <a:avLst/>
            </a:prstGeom>
          </p:spPr>
        </p:pic>
        <p:pic>
          <p:nvPicPr>
            <p:cNvPr id="20" name="Graphic 19" descr="Bullseye with solid fill">
              <a:extLst>
                <a:ext uri="{FF2B5EF4-FFF2-40B4-BE49-F238E27FC236}">
                  <a16:creationId xmlns:a16="http://schemas.microsoft.com/office/drawing/2014/main" id="{59E7927F-97C7-40A6-836D-117213C440C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29091" y="3261119"/>
              <a:ext cx="457200" cy="457200"/>
            </a:xfrm>
            <a:prstGeom prst="rect">
              <a:avLst/>
            </a:prstGeom>
          </p:spPr>
        </p:pic>
        <p:pic>
          <p:nvPicPr>
            <p:cNvPr id="21" name="Graphic 20" descr="Bullseye with solid fill">
              <a:extLst>
                <a:ext uri="{FF2B5EF4-FFF2-40B4-BE49-F238E27FC236}">
                  <a16:creationId xmlns:a16="http://schemas.microsoft.com/office/drawing/2014/main" id="{170A9DFA-A9E7-454D-893F-13EAB407237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09655" y="3303739"/>
              <a:ext cx="457200" cy="457200"/>
            </a:xfrm>
            <a:prstGeom prst="rect">
              <a:avLst/>
            </a:prstGeom>
          </p:spPr>
        </p:pic>
        <p:pic>
          <p:nvPicPr>
            <p:cNvPr id="22" name="Graphic 21" descr="Bullseye with solid fill">
              <a:extLst>
                <a:ext uri="{FF2B5EF4-FFF2-40B4-BE49-F238E27FC236}">
                  <a16:creationId xmlns:a16="http://schemas.microsoft.com/office/drawing/2014/main" id="{9EA85C06-BD90-4870-8C68-FEB7ECA8061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87072" y="5521048"/>
              <a:ext cx="457200" cy="457200"/>
            </a:xfrm>
            <a:prstGeom prst="rect">
              <a:avLst/>
            </a:prstGeom>
          </p:spPr>
        </p:pic>
        <p:pic>
          <p:nvPicPr>
            <p:cNvPr id="24" name="Graphic 23" descr="Bullseye with solid fill">
              <a:extLst>
                <a:ext uri="{FF2B5EF4-FFF2-40B4-BE49-F238E27FC236}">
                  <a16:creationId xmlns:a16="http://schemas.microsoft.com/office/drawing/2014/main" id="{A00D3ABF-58EE-4982-AB3C-B2C99F0FC54D}"/>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362477" y="5521048"/>
              <a:ext cx="457200" cy="457200"/>
            </a:xfrm>
            <a:prstGeom prst="rect">
              <a:avLst/>
            </a:prstGeom>
          </p:spPr>
        </p:pic>
        <p:pic>
          <p:nvPicPr>
            <p:cNvPr id="25" name="Graphic 24" descr="Bullseye with solid fill">
              <a:extLst>
                <a:ext uri="{FF2B5EF4-FFF2-40B4-BE49-F238E27FC236}">
                  <a16:creationId xmlns:a16="http://schemas.microsoft.com/office/drawing/2014/main" id="{8503E7A6-9287-4742-B607-6C26CA039D88}"/>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38212" y="5534173"/>
              <a:ext cx="457200" cy="457200"/>
            </a:xfrm>
            <a:prstGeom prst="rect">
              <a:avLst/>
            </a:prstGeom>
          </p:spPr>
        </p:pic>
        <p:pic>
          <p:nvPicPr>
            <p:cNvPr id="26" name="Graphic 25" descr="Bullseye with solid fill">
              <a:extLst>
                <a:ext uri="{FF2B5EF4-FFF2-40B4-BE49-F238E27FC236}">
                  <a16:creationId xmlns:a16="http://schemas.microsoft.com/office/drawing/2014/main" id="{AB2A6D95-D1CD-4773-85AC-744E7FF48B9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08713" y="5521048"/>
              <a:ext cx="457200" cy="457200"/>
            </a:xfrm>
            <a:prstGeom prst="rect">
              <a:avLst/>
            </a:prstGeom>
          </p:spPr>
        </p:pic>
      </p:grpSp>
      <p:sp>
        <p:nvSpPr>
          <p:cNvPr id="33" name="TextBox 32">
            <a:extLst>
              <a:ext uri="{FF2B5EF4-FFF2-40B4-BE49-F238E27FC236}">
                <a16:creationId xmlns:a16="http://schemas.microsoft.com/office/drawing/2014/main" id="{326170C6-5D37-4B68-A0AF-C8430B8E30B3}"/>
              </a:ext>
            </a:extLst>
          </p:cNvPr>
          <p:cNvSpPr txBox="1"/>
          <p:nvPr/>
        </p:nvSpPr>
        <p:spPr>
          <a:xfrm>
            <a:off x="392391" y="892616"/>
            <a:ext cx="9029207" cy="612934"/>
          </a:xfrm>
          <a:prstGeom prst="roundRect">
            <a:avLst/>
          </a:prstGeom>
          <a:solidFill>
            <a:srgbClr val="237889">
              <a:alpha val="9020"/>
            </a:srgbClr>
          </a:solidFill>
        </p:spPr>
        <p:txBody>
          <a:bodyPr wrap="square" rtlCol="0">
            <a:spAutoFit/>
          </a:bodyPr>
          <a:lstStyle/>
          <a:p>
            <a:pPr algn="ctr" defTabSz="457222"/>
            <a:r>
              <a:rPr lang="en-US" sz="1500" b="1" dirty="0" err="1">
                <a:solidFill>
                  <a:srgbClr val="222A35">
                    <a:lumMod val="50000"/>
                  </a:srgbClr>
                </a:solidFill>
                <a:latin typeface="Calibri" panose="020F0502020204030204"/>
              </a:rPr>
              <a:t>Çevresel</a:t>
            </a:r>
            <a:r>
              <a:rPr lang="en-US" sz="1500" b="1" dirty="0">
                <a:solidFill>
                  <a:srgbClr val="222A35">
                    <a:lumMod val="50000"/>
                  </a:srgbClr>
                </a:solidFill>
                <a:latin typeface="Calibri" panose="020F0502020204030204"/>
              </a:rPr>
              <a:t> ve </a:t>
            </a:r>
            <a:r>
              <a:rPr lang="en-US" sz="1500" b="1" dirty="0" err="1">
                <a:solidFill>
                  <a:srgbClr val="222A35">
                    <a:lumMod val="50000"/>
                  </a:srgbClr>
                </a:solidFill>
                <a:latin typeface="Calibri" panose="020F0502020204030204"/>
              </a:rPr>
              <a:t>Sosyal</a:t>
            </a:r>
            <a:r>
              <a:rPr lang="en-US" sz="1500" b="1" dirty="0">
                <a:solidFill>
                  <a:srgbClr val="222A35">
                    <a:lumMod val="50000"/>
                  </a:srgbClr>
                </a:solidFill>
                <a:latin typeface="Calibri" panose="020F0502020204030204"/>
              </a:rPr>
              <a:t> risk </a:t>
            </a:r>
            <a:r>
              <a:rPr lang="en-US" sz="1500" b="1" dirty="0" err="1">
                <a:solidFill>
                  <a:srgbClr val="222A35">
                    <a:lumMod val="50000"/>
                  </a:srgbClr>
                </a:solidFill>
                <a:latin typeface="Calibri" panose="020F0502020204030204"/>
              </a:rPr>
              <a:t>değerlendirmelerimizi</a:t>
            </a:r>
            <a:r>
              <a:rPr lang="en-US" sz="1500" b="1" dirty="0">
                <a:solidFill>
                  <a:srgbClr val="222A35">
                    <a:lumMod val="50000"/>
                  </a:srgbClr>
                </a:solidFill>
                <a:latin typeface="Calibri" panose="020F0502020204030204"/>
              </a:rPr>
              <a:t> ve </a:t>
            </a:r>
            <a:r>
              <a:rPr lang="en-US" sz="1500" b="1" dirty="0" err="1">
                <a:solidFill>
                  <a:srgbClr val="222A35">
                    <a:lumMod val="50000"/>
                  </a:srgbClr>
                </a:solidFill>
                <a:latin typeface="Calibri" panose="020F0502020204030204"/>
              </a:rPr>
              <a:t>izleme</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süreçlerimizi</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ulusal</a:t>
            </a:r>
            <a:r>
              <a:rPr lang="en-US" sz="1500" b="1" dirty="0">
                <a:solidFill>
                  <a:srgbClr val="222A35">
                    <a:lumMod val="50000"/>
                  </a:srgbClr>
                </a:solidFill>
                <a:latin typeface="Calibri" panose="020F0502020204030204"/>
              </a:rPr>
              <a:t> ve </a:t>
            </a:r>
            <a:r>
              <a:rPr lang="en-US" sz="1500" b="1" dirty="0" err="1">
                <a:solidFill>
                  <a:srgbClr val="222A35">
                    <a:lumMod val="50000"/>
                  </a:srgbClr>
                </a:solidFill>
                <a:latin typeface="Calibri" panose="020F0502020204030204"/>
              </a:rPr>
              <a:t>uluslararası</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mevzuat</a:t>
            </a:r>
            <a:r>
              <a:rPr lang="en-US" sz="1500" b="1" dirty="0">
                <a:solidFill>
                  <a:srgbClr val="222A35">
                    <a:lumMod val="50000"/>
                  </a:srgbClr>
                </a:solidFill>
                <a:latin typeface="Calibri" panose="020F0502020204030204"/>
              </a:rPr>
              <a:t> ve </a:t>
            </a:r>
            <a:r>
              <a:rPr lang="en-US" sz="1500" b="1" dirty="0" err="1">
                <a:solidFill>
                  <a:srgbClr val="222A35">
                    <a:lumMod val="50000"/>
                  </a:srgbClr>
                </a:solidFill>
                <a:latin typeface="Calibri" panose="020F0502020204030204"/>
              </a:rPr>
              <a:t>küresel</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standartlar</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ile</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uyumlu</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yürütmekteyiz</a:t>
            </a:r>
            <a:r>
              <a:rPr lang="en-US" sz="1500" b="1" dirty="0">
                <a:solidFill>
                  <a:srgbClr val="222A35">
                    <a:lumMod val="50000"/>
                  </a:srgbClr>
                </a:solidFill>
                <a:latin typeface="Calibri" panose="020F0502020204030204"/>
              </a:rPr>
              <a:t>. </a:t>
            </a:r>
          </a:p>
        </p:txBody>
      </p:sp>
      <p:sp>
        <p:nvSpPr>
          <p:cNvPr id="38" name="TextBox 37">
            <a:extLst>
              <a:ext uri="{FF2B5EF4-FFF2-40B4-BE49-F238E27FC236}">
                <a16:creationId xmlns:a16="http://schemas.microsoft.com/office/drawing/2014/main" id="{5321CC3D-6EA4-4552-A9C6-693E28CE369F}"/>
              </a:ext>
            </a:extLst>
          </p:cNvPr>
          <p:cNvSpPr txBox="1"/>
          <p:nvPr/>
        </p:nvSpPr>
        <p:spPr>
          <a:xfrm>
            <a:off x="251280" y="167915"/>
            <a:ext cx="8657971" cy="400110"/>
          </a:xfrm>
          <a:prstGeom prst="rect">
            <a:avLst/>
          </a:prstGeom>
          <a:noFill/>
          <a:effectLst/>
        </p:spPr>
        <p:txBody>
          <a:bodyPr wrap="square">
            <a:spAutoFit/>
          </a:bodyPr>
          <a:lstStyle/>
          <a:p>
            <a:pPr>
              <a:lnSpc>
                <a:spcPct val="105000"/>
              </a:lnSpc>
              <a:spcAft>
                <a:spcPts val="800"/>
              </a:spcAft>
              <a:defRPr/>
            </a:pPr>
            <a:r>
              <a:rPr lang="en-US" sz="2000" b="1" dirty="0"/>
              <a:t>TKYB Çevresel ve Sosyal </a:t>
            </a:r>
            <a:r>
              <a:rPr lang="en-US" sz="2000" b="1" dirty="0" err="1"/>
              <a:t>Politikası</a:t>
            </a:r>
            <a:endParaRPr lang="en-US" sz="2000" b="1" dirty="0"/>
          </a:p>
        </p:txBody>
      </p:sp>
      <p:pic>
        <p:nvPicPr>
          <p:cNvPr id="36" name="Picture 97">
            <a:extLst>
              <a:ext uri="{FF2B5EF4-FFF2-40B4-BE49-F238E27FC236}">
                <a16:creationId xmlns:a16="http://schemas.microsoft.com/office/drawing/2014/main" id="{F50C0353-661F-4550-AF32-F2E1B58E926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931465" y="14292"/>
            <a:ext cx="1955572" cy="676884"/>
          </a:xfrm>
          <a:prstGeom prst="rect">
            <a:avLst/>
          </a:prstGeom>
        </p:spPr>
      </p:pic>
      <p:sp>
        <p:nvSpPr>
          <p:cNvPr id="28" name="Rectangle 27">
            <a:extLst>
              <a:ext uri="{FF2B5EF4-FFF2-40B4-BE49-F238E27FC236}">
                <a16:creationId xmlns:a16="http://schemas.microsoft.com/office/drawing/2014/main" id="{FDF40278-1BC4-45E6-9FB7-1095D40A5830}"/>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Mayıs 2023| Özel ve Gizlidir</a:t>
            </a:r>
          </a:p>
        </p:txBody>
      </p:sp>
      <p:sp>
        <p:nvSpPr>
          <p:cNvPr id="29" name="Rectangle 28">
            <a:extLst>
              <a:ext uri="{FF2B5EF4-FFF2-40B4-BE49-F238E27FC236}">
                <a16:creationId xmlns:a16="http://schemas.microsoft.com/office/drawing/2014/main" id="{D884CF39-A080-4D80-9EF4-52CC44423985}"/>
              </a:ext>
            </a:extLst>
          </p:cNvPr>
          <p:cNvSpPr/>
          <p:nvPr/>
        </p:nvSpPr>
        <p:spPr>
          <a:xfrm>
            <a:off x="456596" y="6661217"/>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27" name="Slide Number Placeholder 1">
            <a:extLst>
              <a:ext uri="{FF2B5EF4-FFF2-40B4-BE49-F238E27FC236}">
                <a16:creationId xmlns:a16="http://schemas.microsoft.com/office/drawing/2014/main" id="{04E5A065-ED16-4530-9A44-B8909B061D34}"/>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6</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40465524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modèle d'entreprise verte et arrière-plan pour le concept de durabilité  avec des icônes plates environnementales 14703696 Art vectoriel chez  Vecteezy">
            <a:extLst>
              <a:ext uri="{FF2B5EF4-FFF2-40B4-BE49-F238E27FC236}">
                <a16:creationId xmlns:a16="http://schemas.microsoft.com/office/drawing/2014/main" id="{54A43BAA-1200-49D3-9F5D-DA0C64FC9C9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9791"/>
          <a:stretch/>
        </p:blipFill>
        <p:spPr bwMode="auto">
          <a:xfrm>
            <a:off x="0" y="0"/>
            <a:ext cx="9916384" cy="6872990"/>
          </a:xfrm>
          <a:prstGeom prst="rect">
            <a:avLst/>
          </a:prstGeom>
          <a:noFill/>
          <a:extLst>
            <a:ext uri="{909E8E84-426E-40DD-AFC4-6F175D3DCCD1}">
              <a14:hiddenFill xmlns:a14="http://schemas.microsoft.com/office/drawing/2010/main">
                <a:solidFill>
                  <a:srgbClr val="FFFFFF"/>
                </a:solidFill>
              </a14:hiddenFill>
            </a:ext>
          </a:extLst>
        </p:spPr>
      </p:pic>
      <p:sp>
        <p:nvSpPr>
          <p:cNvPr id="7" name="Snip Single Corner Rectangle 6"/>
          <p:cNvSpPr/>
          <p:nvPr/>
        </p:nvSpPr>
        <p:spPr>
          <a:xfrm>
            <a:off x="2626" y="3257051"/>
            <a:ext cx="4906439" cy="1095134"/>
          </a:xfrm>
          <a:prstGeom prst="snip1Rect">
            <a:avLst>
              <a:gd name="adj" fmla="val 33357"/>
            </a:avLst>
          </a:prstGeom>
          <a:solidFill>
            <a:schemeClr val="bg1">
              <a:lumMod val="9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sz="3100" b="1" dirty="0">
              <a:solidFill>
                <a:srgbClr val="2D4154"/>
              </a:solidFill>
            </a:endParaRPr>
          </a:p>
        </p:txBody>
      </p:sp>
      <p:sp>
        <p:nvSpPr>
          <p:cNvPr id="8" name="TextBox 7"/>
          <p:cNvSpPr txBox="1"/>
          <p:nvPr/>
        </p:nvSpPr>
        <p:spPr>
          <a:xfrm>
            <a:off x="-78828" y="3604563"/>
            <a:ext cx="3561544" cy="400110"/>
          </a:xfrm>
          <a:prstGeom prst="rect">
            <a:avLst/>
          </a:prstGeom>
          <a:noFill/>
        </p:spPr>
        <p:txBody>
          <a:bodyPr wrap="square" rtlCol="0">
            <a:spAutoFit/>
          </a:bodyPr>
          <a:lstStyle/>
          <a:p>
            <a:pPr algn="ctr"/>
            <a:r>
              <a:rPr lang="tr-TR" sz="2000" b="1" dirty="0" err="1"/>
              <a:t>TKYB’de</a:t>
            </a:r>
            <a:r>
              <a:rPr lang="tr-TR" sz="2000" b="1" dirty="0"/>
              <a:t> Sürdürülebilirlik</a:t>
            </a:r>
          </a:p>
        </p:txBody>
      </p:sp>
      <p:sp>
        <p:nvSpPr>
          <p:cNvPr id="10" name="TextBox 9"/>
          <p:cNvSpPr txBox="1"/>
          <p:nvPr/>
        </p:nvSpPr>
        <p:spPr>
          <a:xfrm>
            <a:off x="9365511" y="6595077"/>
            <a:ext cx="429653" cy="306467"/>
          </a:xfrm>
          <a:prstGeom prst="round2DiagRect">
            <a:avLst/>
          </a:prstGeom>
          <a:noFill/>
        </p:spPr>
        <p:txBody>
          <a:bodyPr wrap="square" rtlCol="0">
            <a:spAutoFit/>
          </a:bodyPr>
          <a:lstStyle/>
          <a:p>
            <a:pPr>
              <a:defRPr/>
            </a:pPr>
            <a:fld id="{9A46DA53-0646-4358-9D6A-372A04B30E1D}" type="slidenum">
              <a:rPr lang="en-US" sz="1200" b="1">
                <a:solidFill>
                  <a:srgbClr val="222A35"/>
                </a:solidFill>
                <a:latin typeface="Calibri" panose="020F0502020204030204"/>
              </a:rPr>
              <a:pPr>
                <a:defRPr/>
              </a:pPr>
              <a:t>7</a:t>
            </a:fld>
            <a:endParaRPr lang="en-US" sz="1200" b="1" dirty="0">
              <a:solidFill>
                <a:srgbClr val="222A35"/>
              </a:solidFill>
              <a:latin typeface="Calibri" panose="020F0502020204030204"/>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8526" y="3474850"/>
            <a:ext cx="1921993" cy="679244"/>
          </a:xfrm>
          <a:prstGeom prst="rect">
            <a:avLst/>
          </a:prstGeom>
        </p:spPr>
      </p:pic>
    </p:spTree>
    <p:extLst>
      <p:ext uri="{BB962C8B-B14F-4D97-AF65-F5344CB8AC3E}">
        <p14:creationId xmlns:p14="http://schemas.microsoft.com/office/powerpoint/2010/main" val="11427624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bject 2">
            <a:extLst>
              <a:ext uri="{FF2B5EF4-FFF2-40B4-BE49-F238E27FC236}">
                <a16:creationId xmlns:a16="http://schemas.microsoft.com/office/drawing/2014/main" id="{90C64EBE-9409-4984-880A-19159A13E954}"/>
              </a:ext>
            </a:extLst>
          </p:cNvPr>
          <p:cNvSpPr/>
          <p:nvPr/>
        </p:nvSpPr>
        <p:spPr>
          <a:xfrm>
            <a:off x="0" y="711881"/>
            <a:ext cx="9906000" cy="6180537"/>
          </a:xfrm>
          <a:custGeom>
            <a:avLst/>
            <a:gdLst/>
            <a:ahLst/>
            <a:cxnLst/>
            <a:rect l="l" t="t" r="r" b="b"/>
            <a:pathLst>
              <a:path w="7560309" h="10692130">
                <a:moveTo>
                  <a:pt x="7559992" y="0"/>
                </a:moveTo>
                <a:lnTo>
                  <a:pt x="0" y="0"/>
                </a:lnTo>
                <a:lnTo>
                  <a:pt x="0" y="10692003"/>
                </a:lnTo>
                <a:lnTo>
                  <a:pt x="7559992" y="10692003"/>
                </a:lnTo>
                <a:lnTo>
                  <a:pt x="7559992" y="0"/>
                </a:lnTo>
                <a:close/>
              </a:path>
            </a:pathLst>
          </a:custGeom>
          <a:solidFill>
            <a:srgbClr val="F2F2F2">
              <a:alpha val="45098"/>
            </a:srgbClr>
          </a:solidFill>
        </p:spPr>
        <p:txBody>
          <a:bodyPr wrap="square" lIns="0" tIns="0" rIns="0" bIns="0" rtlCol="0"/>
          <a:lstStyle/>
          <a:p>
            <a:endParaRPr dirty="0"/>
          </a:p>
        </p:txBody>
      </p:sp>
      <p:pic>
        <p:nvPicPr>
          <p:cNvPr id="25" name="Picture 2" descr="Contract">
            <a:extLst>
              <a:ext uri="{FF2B5EF4-FFF2-40B4-BE49-F238E27FC236}">
                <a16:creationId xmlns:a16="http://schemas.microsoft.com/office/drawing/2014/main" id="{E74A31E8-5AC7-4831-9E63-84E069A0CF6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24412" y="3782494"/>
            <a:ext cx="797065" cy="797065"/>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a:extLst>
              <a:ext uri="{FF2B5EF4-FFF2-40B4-BE49-F238E27FC236}">
                <a16:creationId xmlns:a16="http://schemas.microsoft.com/office/drawing/2014/main" id="{BA16D9B8-D64B-423C-9E5A-D70738F38C9F}"/>
              </a:ext>
            </a:extLst>
          </p:cNvPr>
          <p:cNvSpPr txBox="1"/>
          <p:nvPr/>
        </p:nvSpPr>
        <p:spPr>
          <a:xfrm>
            <a:off x="7962443" y="3794533"/>
            <a:ext cx="1113638" cy="553998"/>
          </a:xfrm>
          <a:prstGeom prst="rect">
            <a:avLst/>
          </a:prstGeom>
          <a:noFill/>
        </p:spPr>
        <p:txBody>
          <a:bodyPr wrap="none" rtlCol="0">
            <a:spAutoFit/>
          </a:bodyPr>
          <a:lstStyle/>
          <a:p>
            <a:r>
              <a:rPr lang="tr-TR" sz="1400" b="1" dirty="0">
                <a:solidFill>
                  <a:schemeClr val="tx1">
                    <a:lumMod val="85000"/>
                    <a:lumOff val="15000"/>
                  </a:schemeClr>
                </a:solidFill>
              </a:rPr>
              <a:t>İmzacı Sayısı</a:t>
            </a:r>
          </a:p>
          <a:p>
            <a:pPr algn="ctr"/>
            <a:r>
              <a:rPr lang="tr-TR" sz="1600" b="1" dirty="0">
                <a:solidFill>
                  <a:schemeClr val="tx1">
                    <a:lumMod val="95000"/>
                    <a:lumOff val="5000"/>
                  </a:schemeClr>
                </a:solidFill>
              </a:rPr>
              <a:t>178</a:t>
            </a:r>
            <a:endParaRPr lang="tr-TR" sz="1400" b="1" dirty="0">
              <a:solidFill>
                <a:schemeClr val="tx1">
                  <a:lumMod val="95000"/>
                  <a:lumOff val="5000"/>
                </a:schemeClr>
              </a:solidFill>
            </a:endParaRPr>
          </a:p>
        </p:txBody>
      </p:sp>
      <p:sp>
        <p:nvSpPr>
          <p:cNvPr id="27" name="TextBox 26">
            <a:extLst>
              <a:ext uri="{FF2B5EF4-FFF2-40B4-BE49-F238E27FC236}">
                <a16:creationId xmlns:a16="http://schemas.microsoft.com/office/drawing/2014/main" id="{7F87FEB9-AB94-42B0-A4B9-7C9228652694}"/>
              </a:ext>
            </a:extLst>
          </p:cNvPr>
          <p:cNvSpPr txBox="1"/>
          <p:nvPr/>
        </p:nvSpPr>
        <p:spPr>
          <a:xfrm>
            <a:off x="8077193" y="4811834"/>
            <a:ext cx="974754" cy="553998"/>
          </a:xfrm>
          <a:prstGeom prst="rect">
            <a:avLst/>
          </a:prstGeom>
          <a:noFill/>
        </p:spPr>
        <p:txBody>
          <a:bodyPr wrap="none" rtlCol="0">
            <a:spAutoFit/>
          </a:bodyPr>
          <a:lstStyle/>
          <a:p>
            <a:r>
              <a:rPr lang="tr-TR" sz="1400" b="1" dirty="0">
                <a:solidFill>
                  <a:schemeClr val="tx1">
                    <a:lumMod val="85000"/>
                    <a:lumOff val="15000"/>
                  </a:schemeClr>
                </a:solidFill>
              </a:rPr>
              <a:t>Ülke Sayısı</a:t>
            </a:r>
          </a:p>
          <a:p>
            <a:pPr algn="ctr"/>
            <a:r>
              <a:rPr lang="tr-TR" sz="1600" b="1" dirty="0">
                <a:solidFill>
                  <a:schemeClr val="tx1">
                    <a:lumMod val="95000"/>
                    <a:lumOff val="5000"/>
                  </a:schemeClr>
                </a:solidFill>
              </a:rPr>
              <a:t>40</a:t>
            </a:r>
            <a:endParaRPr lang="tr-TR" sz="1400" b="1" dirty="0">
              <a:solidFill>
                <a:schemeClr val="tx1">
                  <a:lumMod val="95000"/>
                  <a:lumOff val="5000"/>
                </a:schemeClr>
              </a:solidFill>
            </a:endParaRPr>
          </a:p>
        </p:txBody>
      </p:sp>
      <p:pic>
        <p:nvPicPr>
          <p:cNvPr id="30" name="Picture 4" descr="Global">
            <a:extLst>
              <a:ext uri="{FF2B5EF4-FFF2-40B4-BE49-F238E27FC236}">
                <a16:creationId xmlns:a16="http://schemas.microsoft.com/office/drawing/2014/main" id="{C4047554-8FE0-4B67-BC6A-15838E41253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23367" y="4811834"/>
            <a:ext cx="797064" cy="797064"/>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Investment free icon">
            <a:extLst>
              <a:ext uri="{FF2B5EF4-FFF2-40B4-BE49-F238E27FC236}">
                <a16:creationId xmlns:a16="http://schemas.microsoft.com/office/drawing/2014/main" id="{45265933-82EE-43C6-AF81-7A11C099992D}"/>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4631" y="5841173"/>
            <a:ext cx="797064" cy="797064"/>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a:extLst>
              <a:ext uri="{FF2B5EF4-FFF2-40B4-BE49-F238E27FC236}">
                <a16:creationId xmlns:a16="http://schemas.microsoft.com/office/drawing/2014/main" id="{8E0E2586-321D-4F4F-8231-DC5A271C25BC}"/>
              </a:ext>
            </a:extLst>
          </p:cNvPr>
          <p:cNvSpPr txBox="1"/>
          <p:nvPr/>
        </p:nvSpPr>
        <p:spPr>
          <a:xfrm>
            <a:off x="594640" y="1037524"/>
            <a:ext cx="8856844" cy="612934"/>
          </a:xfrm>
          <a:prstGeom prst="roundRect">
            <a:avLst/>
          </a:prstGeom>
          <a:solidFill>
            <a:srgbClr val="EDEDED">
              <a:alpha val="89020"/>
            </a:srgbClr>
          </a:solidFill>
        </p:spPr>
        <p:txBody>
          <a:bodyPr wrap="square" rtlCol="0">
            <a:spAutoFit/>
          </a:bodyPr>
          <a:lstStyle/>
          <a:p>
            <a:pPr algn="ctr" defTabSz="457222"/>
            <a:r>
              <a:rPr lang="en-US" sz="1500" b="1" dirty="0" err="1">
                <a:solidFill>
                  <a:srgbClr val="222A35">
                    <a:lumMod val="50000"/>
                  </a:srgbClr>
                </a:solidFill>
                <a:latin typeface="Calibri" panose="020F0502020204030204"/>
              </a:rPr>
              <a:t>Türkiye’de</a:t>
            </a:r>
            <a:r>
              <a:rPr lang="en-US" sz="1500" b="1" dirty="0">
                <a:solidFill>
                  <a:srgbClr val="222A35">
                    <a:lumMod val="50000"/>
                  </a:srgbClr>
                </a:solidFill>
                <a:latin typeface="Calibri" panose="020F0502020204030204"/>
              </a:rPr>
              <a:t> Etki Yönetimi </a:t>
            </a:r>
            <a:r>
              <a:rPr lang="en-US" sz="1500" b="1" dirty="0" err="1">
                <a:solidFill>
                  <a:srgbClr val="222A35">
                    <a:lumMod val="50000"/>
                  </a:srgbClr>
                </a:solidFill>
                <a:latin typeface="Calibri" panose="020F0502020204030204"/>
              </a:rPr>
              <a:t>Çalışma</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Prensiplerini</a:t>
            </a:r>
            <a:r>
              <a:rPr lang="en-US" sz="1500" b="1" dirty="0">
                <a:solidFill>
                  <a:srgbClr val="222A35">
                    <a:lumMod val="50000"/>
                  </a:srgbClr>
                </a:solidFill>
                <a:latin typeface="Calibri" panose="020F0502020204030204"/>
              </a:rPr>
              <a:t> </a:t>
            </a:r>
            <a:r>
              <a:rPr lang="en-US" sz="1500" b="1" dirty="0" err="1">
                <a:solidFill>
                  <a:srgbClr val="222A35">
                    <a:lumMod val="50000"/>
                  </a:srgbClr>
                </a:solidFill>
                <a:latin typeface="Calibri" panose="020F0502020204030204"/>
              </a:rPr>
              <a:t>imzalayan</a:t>
            </a:r>
            <a:r>
              <a:rPr lang="en-US" sz="1500" b="1" dirty="0">
                <a:solidFill>
                  <a:srgbClr val="222A35">
                    <a:lumMod val="50000"/>
                  </a:srgbClr>
                </a:solidFill>
                <a:latin typeface="Calibri" panose="020F0502020204030204"/>
              </a:rPr>
              <a:t> </a:t>
            </a:r>
            <a:r>
              <a:rPr lang="en-US" sz="1500" b="1" dirty="0">
                <a:solidFill>
                  <a:srgbClr val="FF0000"/>
                </a:solidFill>
                <a:latin typeface="Calibri" panose="020F0502020204030204"/>
              </a:rPr>
              <a:t>ilk ve </a:t>
            </a:r>
            <a:r>
              <a:rPr lang="en-US" sz="1500" b="1" dirty="0" err="1">
                <a:solidFill>
                  <a:srgbClr val="FF0000"/>
                </a:solidFill>
                <a:latin typeface="Calibri" panose="020F0502020204030204"/>
              </a:rPr>
              <a:t>tek</a:t>
            </a:r>
            <a:r>
              <a:rPr lang="en-US" sz="1500" b="1" dirty="0">
                <a:solidFill>
                  <a:srgbClr val="FF0000"/>
                </a:solidFill>
                <a:latin typeface="Calibri" panose="020F0502020204030204"/>
              </a:rPr>
              <a:t> </a:t>
            </a:r>
            <a:r>
              <a:rPr lang="en-US" sz="1500" b="1" dirty="0" err="1">
                <a:solidFill>
                  <a:srgbClr val="FF0000"/>
                </a:solidFill>
                <a:latin typeface="Calibri" panose="020F0502020204030204"/>
              </a:rPr>
              <a:t>kurum</a:t>
            </a:r>
            <a:r>
              <a:rPr lang="en-US" sz="1500" b="1" dirty="0">
                <a:solidFill>
                  <a:srgbClr val="FF0000"/>
                </a:solidFill>
                <a:latin typeface="Calibri" panose="020F0502020204030204"/>
              </a:rPr>
              <a:t> </a:t>
            </a:r>
            <a:r>
              <a:rPr lang="en-US" sz="1500" b="1" dirty="0" err="1">
                <a:solidFill>
                  <a:srgbClr val="222A35">
                    <a:lumMod val="50000"/>
                  </a:srgbClr>
                </a:solidFill>
                <a:latin typeface="Calibri" panose="020F0502020204030204"/>
              </a:rPr>
              <a:t>olduk</a:t>
            </a:r>
            <a:r>
              <a:rPr lang="en-US" sz="1500" b="1" dirty="0">
                <a:solidFill>
                  <a:srgbClr val="222A35">
                    <a:lumMod val="50000"/>
                  </a:srgbClr>
                </a:solidFill>
                <a:latin typeface="Calibri" panose="020F0502020204030204"/>
              </a:rPr>
              <a:t>.</a:t>
            </a:r>
            <a:r>
              <a:rPr lang="tr-TR" sz="1500" b="1" dirty="0">
                <a:solidFill>
                  <a:srgbClr val="222A35">
                    <a:lumMod val="50000"/>
                  </a:srgbClr>
                </a:solidFill>
                <a:latin typeface="Calibri" panose="020F0502020204030204"/>
              </a:rPr>
              <a:t> </a:t>
            </a:r>
          </a:p>
          <a:p>
            <a:pPr algn="ctr" defTabSz="457222"/>
            <a:r>
              <a:rPr lang="tr-TR" sz="1500" b="1" dirty="0">
                <a:solidFill>
                  <a:srgbClr val="222A35">
                    <a:lumMod val="50000"/>
                  </a:srgbClr>
                </a:solidFill>
                <a:latin typeface="Calibri" panose="020F0502020204030204"/>
              </a:rPr>
              <a:t>Türkiye’nin Etki Prensipleri ile uyumlu ilk Etki Raporu’nu yayınladık.</a:t>
            </a:r>
            <a:r>
              <a:rPr lang="en-US" sz="1500" b="1" dirty="0">
                <a:solidFill>
                  <a:srgbClr val="222A35">
                    <a:lumMod val="50000"/>
                  </a:srgbClr>
                </a:solidFill>
                <a:latin typeface="Calibri" panose="020F0502020204030204"/>
              </a:rPr>
              <a:t> </a:t>
            </a:r>
          </a:p>
        </p:txBody>
      </p:sp>
      <p:sp>
        <p:nvSpPr>
          <p:cNvPr id="33" name="Metin kutusu 149">
            <a:extLst>
              <a:ext uri="{FF2B5EF4-FFF2-40B4-BE49-F238E27FC236}">
                <a16:creationId xmlns:a16="http://schemas.microsoft.com/office/drawing/2014/main" id="{0E6CB79B-1084-4384-8B6F-8687A696F6B6}"/>
              </a:ext>
            </a:extLst>
          </p:cNvPr>
          <p:cNvSpPr txBox="1"/>
          <p:nvPr/>
        </p:nvSpPr>
        <p:spPr>
          <a:xfrm>
            <a:off x="593543" y="1827838"/>
            <a:ext cx="4320000" cy="720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lvl="0" defTabSz="457212">
              <a:lnSpc>
                <a:spcPct val="100000"/>
              </a:lnSpc>
              <a:spcBef>
                <a:spcPts val="0"/>
              </a:spcBef>
              <a:spcAft>
                <a:spcPts val="0"/>
              </a:spcAft>
              <a:defRPr/>
            </a:pP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Bankamız</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finansal</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getirilerin</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yanı</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sıra</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ölçülebilir</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olumlu</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çevresel</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veya</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sosyal</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etkiye</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katkıda</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bulunmak</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için</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ulusal</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ve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uluslararası</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kuruluşlarla</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stratejik</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işbirliğini</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150" dirty="0" err="1">
                <a:solidFill>
                  <a:prstClr val="black">
                    <a:lumMod val="85000"/>
                    <a:lumOff val="15000"/>
                  </a:prstClr>
                </a:solidFill>
                <a:latin typeface="Calibri" panose="020F0502020204030204" pitchFamily="34" charset="0"/>
                <a:cs typeface="Calibri" panose="020F0502020204030204" pitchFamily="34" charset="0"/>
              </a:rPr>
              <a:t>sürdürmektedir</a:t>
            </a:r>
            <a:r>
              <a:rPr lang="en-US" altLang="ko-KR" sz="1150" dirty="0">
                <a:solidFill>
                  <a:prstClr val="black">
                    <a:lumMod val="85000"/>
                    <a:lumOff val="15000"/>
                  </a:prstClr>
                </a:solidFill>
                <a:latin typeface="Calibri" panose="020F0502020204030204" pitchFamily="34" charset="0"/>
                <a:cs typeface="Calibri" panose="020F0502020204030204" pitchFamily="34" charset="0"/>
              </a:rPr>
              <a:t>.</a:t>
            </a:r>
          </a:p>
        </p:txBody>
      </p:sp>
      <p:sp>
        <p:nvSpPr>
          <p:cNvPr id="34" name="Metin kutusu 149">
            <a:extLst>
              <a:ext uri="{FF2B5EF4-FFF2-40B4-BE49-F238E27FC236}">
                <a16:creationId xmlns:a16="http://schemas.microsoft.com/office/drawing/2014/main" id="{FA405E54-8AC1-4A8F-B144-0F743C98AF7A}"/>
              </a:ext>
            </a:extLst>
          </p:cNvPr>
          <p:cNvSpPr txBox="1"/>
          <p:nvPr/>
        </p:nvSpPr>
        <p:spPr>
          <a:xfrm>
            <a:off x="5004359" y="1825597"/>
            <a:ext cx="4320000" cy="720000"/>
          </a:xfrm>
          <a:prstGeom prst="roundRect">
            <a:avLst>
              <a:gd name="adj" fmla="val 4813"/>
            </a:avLst>
          </a:prstGeom>
          <a:solidFill>
            <a:schemeClr val="accent1">
              <a:lumMod val="50000"/>
              <a:alpha val="16000"/>
            </a:scheme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lvl="0" defTabSz="457212">
              <a:lnSpc>
                <a:spcPct val="100000"/>
              </a:lnSpc>
              <a:spcBef>
                <a:spcPts val="0"/>
              </a:spcBef>
              <a:spcAft>
                <a:spcPts val="0"/>
              </a:spcAft>
              <a:defRPr/>
            </a:pPr>
            <a:r>
              <a:rPr lang="en-US" altLang="ko-KR" sz="1200" dirty="0">
                <a:solidFill>
                  <a:prstClr val="black">
                    <a:lumMod val="85000"/>
                    <a:lumOff val="15000"/>
                  </a:prstClr>
                </a:solidFill>
                <a:latin typeface="Calibri" panose="020F0502020204030204" pitchFamily="34" charset="0"/>
                <a:cs typeface="Calibri" panose="020F0502020204030204" pitchFamily="34" charset="0"/>
              </a:rPr>
              <a:t>Etki Yönetimi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Çalışma</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Prensiplerinin</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küresel</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standartları</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ile</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finansal</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getirilerin</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yanı</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sıra</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olumlu</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çevresel</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ve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sosyal</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etki</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yaratan</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faaliyetlerimizde</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daha</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fazla</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disiplin</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şeffaflık</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ve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ölçülebilirlik</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sağlamayı</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 </a:t>
            </a:r>
            <a:r>
              <a:rPr lang="en-US" altLang="ko-KR" sz="1200" dirty="0" err="1">
                <a:solidFill>
                  <a:prstClr val="black">
                    <a:lumMod val="85000"/>
                    <a:lumOff val="15000"/>
                  </a:prstClr>
                </a:solidFill>
                <a:latin typeface="Calibri" panose="020F0502020204030204" pitchFamily="34" charset="0"/>
                <a:cs typeface="Calibri" panose="020F0502020204030204" pitchFamily="34" charset="0"/>
              </a:rPr>
              <a:t>hedefliyoruz</a:t>
            </a:r>
            <a:r>
              <a:rPr lang="en-US" altLang="ko-KR" sz="1200" dirty="0">
                <a:solidFill>
                  <a:prstClr val="black">
                    <a:lumMod val="85000"/>
                    <a:lumOff val="15000"/>
                  </a:prstClr>
                </a:solidFill>
                <a:latin typeface="Calibri" panose="020F0502020204030204" pitchFamily="34" charset="0"/>
                <a:cs typeface="Calibri" panose="020F0502020204030204" pitchFamily="34" charset="0"/>
              </a:rPr>
              <a:t>.</a:t>
            </a:r>
          </a:p>
        </p:txBody>
      </p:sp>
      <p:pic>
        <p:nvPicPr>
          <p:cNvPr id="35" name="Picture 34" descr="https://www.impactprinciples.org/themes/opim/images/OPIM-Logo_RGB.png">
            <a:extLst>
              <a:ext uri="{FF2B5EF4-FFF2-40B4-BE49-F238E27FC236}">
                <a16:creationId xmlns:a16="http://schemas.microsoft.com/office/drawing/2014/main" id="{82CDBDC3-E0AB-4F12-860A-518F92A6BD5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962952" y="2791446"/>
            <a:ext cx="2377412" cy="744561"/>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a:extLst>
              <a:ext uri="{FF2B5EF4-FFF2-40B4-BE49-F238E27FC236}">
                <a16:creationId xmlns:a16="http://schemas.microsoft.com/office/drawing/2014/main" id="{D71A84A6-9C3A-4A47-B24C-8BD433E86E09}"/>
              </a:ext>
            </a:extLst>
          </p:cNvPr>
          <p:cNvSpPr txBox="1"/>
          <p:nvPr/>
        </p:nvSpPr>
        <p:spPr>
          <a:xfrm>
            <a:off x="7821971" y="5834410"/>
            <a:ext cx="1863011" cy="800219"/>
          </a:xfrm>
          <a:prstGeom prst="rect">
            <a:avLst/>
          </a:prstGeom>
          <a:noFill/>
        </p:spPr>
        <p:txBody>
          <a:bodyPr wrap="none" rtlCol="0">
            <a:spAutoFit/>
          </a:bodyPr>
          <a:lstStyle/>
          <a:p>
            <a:pPr algn="ctr"/>
            <a:r>
              <a:rPr lang="tr-TR" sz="1400" b="1" dirty="0">
                <a:solidFill>
                  <a:schemeClr val="tx1">
                    <a:lumMod val="85000"/>
                    <a:lumOff val="15000"/>
                  </a:schemeClr>
                </a:solidFill>
              </a:rPr>
              <a:t>Kapsanan Varlıklar</a:t>
            </a:r>
          </a:p>
          <a:p>
            <a:pPr algn="ctr"/>
            <a:r>
              <a:rPr lang="tr-TR" sz="1600" b="1" dirty="0">
                <a:solidFill>
                  <a:schemeClr val="tx1">
                    <a:lumMod val="95000"/>
                    <a:lumOff val="5000"/>
                  </a:schemeClr>
                </a:solidFill>
              </a:rPr>
              <a:t>523,783 </a:t>
            </a:r>
            <a:r>
              <a:rPr lang="tr-TR" sz="1600" b="1" dirty="0" err="1">
                <a:solidFill>
                  <a:schemeClr val="tx1">
                    <a:lumMod val="95000"/>
                    <a:lumOff val="5000"/>
                  </a:schemeClr>
                </a:solidFill>
              </a:rPr>
              <a:t>Mio</a:t>
            </a:r>
            <a:r>
              <a:rPr lang="tr-TR" sz="1600" b="1" dirty="0">
                <a:solidFill>
                  <a:schemeClr val="tx1">
                    <a:lumMod val="95000"/>
                    <a:lumOff val="5000"/>
                  </a:schemeClr>
                </a:solidFill>
              </a:rPr>
              <a:t> ABD $</a:t>
            </a:r>
          </a:p>
          <a:p>
            <a:pPr algn="ctr"/>
            <a:endParaRPr lang="tr-TR" sz="1600" b="1" dirty="0">
              <a:solidFill>
                <a:srgbClr val="266497"/>
              </a:solidFill>
            </a:endParaRPr>
          </a:p>
        </p:txBody>
      </p:sp>
      <p:pic>
        <p:nvPicPr>
          <p:cNvPr id="38" name="Picture 37">
            <a:extLst>
              <a:ext uri="{FF2B5EF4-FFF2-40B4-BE49-F238E27FC236}">
                <a16:creationId xmlns:a16="http://schemas.microsoft.com/office/drawing/2014/main" id="{F030EC45-107F-43A3-A3AD-F39C70612F3B}"/>
              </a:ext>
            </a:extLst>
          </p:cNvPr>
          <p:cNvPicPr>
            <a:picLocks noChangeAspect="1"/>
          </p:cNvPicPr>
          <p:nvPr/>
        </p:nvPicPr>
        <p:blipFill>
          <a:blip r:embed="rId7"/>
          <a:stretch>
            <a:fillRect/>
          </a:stretch>
        </p:blipFill>
        <p:spPr>
          <a:xfrm>
            <a:off x="594640" y="2734321"/>
            <a:ext cx="6309644" cy="3968320"/>
          </a:xfrm>
          <a:prstGeom prst="rect">
            <a:avLst/>
          </a:prstGeom>
          <a:ln>
            <a:solidFill>
              <a:srgbClr val="E6E6E6"/>
            </a:solidFill>
          </a:ln>
        </p:spPr>
      </p:pic>
      <p:sp>
        <p:nvSpPr>
          <p:cNvPr id="24" name="TextBox 23">
            <a:extLst>
              <a:ext uri="{FF2B5EF4-FFF2-40B4-BE49-F238E27FC236}">
                <a16:creationId xmlns:a16="http://schemas.microsoft.com/office/drawing/2014/main" id="{0DC10A39-F2C6-481F-A927-AE528DC374CF}"/>
              </a:ext>
            </a:extLst>
          </p:cNvPr>
          <p:cNvSpPr txBox="1"/>
          <p:nvPr/>
        </p:nvSpPr>
        <p:spPr>
          <a:xfrm>
            <a:off x="506161" y="696046"/>
            <a:ext cx="7441059" cy="340350"/>
          </a:xfrm>
          <a:prstGeom prst="rect">
            <a:avLst/>
          </a:prstGeom>
          <a:noFill/>
        </p:spPr>
        <p:txBody>
          <a:bodyPr wrap="square">
            <a:spAutoFit/>
          </a:bodyPr>
          <a:lstStyle/>
          <a:p>
            <a:pPr>
              <a:lnSpc>
                <a:spcPct val="105000"/>
              </a:lnSpc>
              <a:spcAft>
                <a:spcPts val="800"/>
              </a:spcAft>
              <a:defRPr/>
            </a:pPr>
            <a:r>
              <a:rPr lang="en-US" sz="1600" b="1" dirty="0">
                <a:solidFill>
                  <a:schemeClr val="accent1">
                    <a:lumMod val="50000"/>
                  </a:schemeClr>
                </a:solidFill>
              </a:rPr>
              <a:t>Etki Yönetimi </a:t>
            </a:r>
            <a:r>
              <a:rPr lang="en-US" sz="1600" b="1" dirty="0" err="1">
                <a:solidFill>
                  <a:schemeClr val="accent1">
                    <a:lumMod val="50000"/>
                  </a:schemeClr>
                </a:solidFill>
              </a:rPr>
              <a:t>Çalışma</a:t>
            </a:r>
            <a:r>
              <a:rPr lang="en-US" sz="1600" b="1" dirty="0">
                <a:solidFill>
                  <a:schemeClr val="accent1">
                    <a:lumMod val="50000"/>
                  </a:schemeClr>
                </a:solidFill>
              </a:rPr>
              <a:t> </a:t>
            </a:r>
            <a:r>
              <a:rPr lang="en-US" sz="1600" b="1" dirty="0" err="1">
                <a:solidFill>
                  <a:schemeClr val="accent1">
                    <a:lumMod val="50000"/>
                  </a:schemeClr>
                </a:solidFill>
              </a:rPr>
              <a:t>Prensipleri</a:t>
            </a:r>
            <a:r>
              <a:rPr lang="en-US" sz="1600" b="1" dirty="0">
                <a:solidFill>
                  <a:schemeClr val="accent1">
                    <a:lumMod val="50000"/>
                  </a:schemeClr>
                </a:solidFill>
              </a:rPr>
              <a:t> </a:t>
            </a:r>
            <a:r>
              <a:rPr lang="en-US" sz="1600" b="1" dirty="0" err="1">
                <a:solidFill>
                  <a:schemeClr val="accent1">
                    <a:lumMod val="50000"/>
                  </a:schemeClr>
                </a:solidFill>
              </a:rPr>
              <a:t>İmzacılığımız</a:t>
            </a:r>
            <a:endParaRPr lang="en-US" sz="1600" b="1" dirty="0">
              <a:solidFill>
                <a:schemeClr val="accent1">
                  <a:lumMod val="50000"/>
                </a:schemeClr>
              </a:solidFill>
            </a:endParaRPr>
          </a:p>
        </p:txBody>
      </p:sp>
      <p:sp>
        <p:nvSpPr>
          <p:cNvPr id="40" name="TextBox 39">
            <a:extLst>
              <a:ext uri="{FF2B5EF4-FFF2-40B4-BE49-F238E27FC236}">
                <a16:creationId xmlns:a16="http://schemas.microsoft.com/office/drawing/2014/main" id="{380B5FC6-9CD7-4FEB-A6E8-0B99FD629C6C}"/>
              </a:ext>
            </a:extLst>
          </p:cNvPr>
          <p:cNvSpPr txBox="1"/>
          <p:nvPr/>
        </p:nvSpPr>
        <p:spPr>
          <a:xfrm>
            <a:off x="251280" y="167915"/>
            <a:ext cx="8657971" cy="400110"/>
          </a:xfrm>
          <a:prstGeom prst="rect">
            <a:avLst/>
          </a:prstGeom>
          <a:noFill/>
          <a:effectLst/>
        </p:spPr>
        <p:txBody>
          <a:bodyPr wrap="square">
            <a:spAutoFit/>
          </a:bodyPr>
          <a:lstStyle/>
          <a:p>
            <a:pPr defTabSz="457227">
              <a:defRPr/>
            </a:pPr>
            <a:r>
              <a:rPr lang="tr-TR" sz="2000" b="1" dirty="0">
                <a:solidFill>
                  <a:srgbClr val="222A35"/>
                </a:solidFill>
                <a:ea typeface="Lato" panose="020F0502020204030203" pitchFamily="34" charset="0"/>
                <a:cs typeface="Arial" panose="020B0604020202020204" pitchFamily="34" charset="0"/>
              </a:rPr>
              <a:t>TKYB’de Sürdürülebilirlik</a:t>
            </a:r>
          </a:p>
        </p:txBody>
      </p:sp>
      <p:sp>
        <p:nvSpPr>
          <p:cNvPr id="23" name="Rectangle 17">
            <a:extLst>
              <a:ext uri="{FF2B5EF4-FFF2-40B4-BE49-F238E27FC236}">
                <a16:creationId xmlns:a16="http://schemas.microsoft.com/office/drawing/2014/main" id="{BD646569-1A07-4C15-8DA6-1643AE20D019}"/>
              </a:ext>
            </a:extLst>
          </p:cNvPr>
          <p:cNvSpPr/>
          <p:nvPr/>
        </p:nvSpPr>
        <p:spPr>
          <a:xfrm>
            <a:off x="593543" y="3550729"/>
            <a:ext cx="1358537" cy="707886"/>
          </a:xfrm>
          <a:prstGeom prst="rect">
            <a:avLst/>
          </a:prstGeom>
          <a:solidFill>
            <a:schemeClr val="bg1"/>
          </a:solidFill>
        </p:spPr>
        <p:txBody>
          <a:bodyPr wrap="square">
            <a:spAutoFit/>
          </a:bodyPr>
          <a:lstStyle/>
          <a:p>
            <a:r>
              <a:rPr lang="tr-TR" sz="1000" b="1" dirty="0">
                <a:solidFill>
                  <a:schemeClr val="tx1">
                    <a:lumMod val="85000"/>
                    <a:lumOff val="15000"/>
                  </a:schemeClr>
                </a:solidFill>
              </a:rPr>
              <a:t>Yatırım stratejisiyle tutarlı olarak stratejik etki hedef(</a:t>
            </a:r>
            <a:r>
              <a:rPr lang="tr-TR" sz="1000" b="1" dirty="0" err="1">
                <a:solidFill>
                  <a:schemeClr val="tx1">
                    <a:lumMod val="85000"/>
                    <a:lumOff val="15000"/>
                  </a:schemeClr>
                </a:solidFill>
              </a:rPr>
              <a:t>ler</a:t>
            </a:r>
            <a:r>
              <a:rPr lang="tr-TR" sz="1000" b="1" dirty="0">
                <a:solidFill>
                  <a:schemeClr val="tx1">
                    <a:lumMod val="85000"/>
                    <a:lumOff val="15000"/>
                  </a:schemeClr>
                </a:solidFill>
              </a:rPr>
              <a:t>)ini tanımlayın.</a:t>
            </a:r>
          </a:p>
        </p:txBody>
      </p:sp>
      <p:sp>
        <p:nvSpPr>
          <p:cNvPr id="39" name="Rectangle 19">
            <a:extLst>
              <a:ext uri="{FF2B5EF4-FFF2-40B4-BE49-F238E27FC236}">
                <a16:creationId xmlns:a16="http://schemas.microsoft.com/office/drawing/2014/main" id="{3C8BA3B1-8294-4A1A-9266-D3F37D5821B2}"/>
              </a:ext>
            </a:extLst>
          </p:cNvPr>
          <p:cNvSpPr/>
          <p:nvPr/>
        </p:nvSpPr>
        <p:spPr>
          <a:xfrm>
            <a:off x="593543" y="4485513"/>
            <a:ext cx="1358537" cy="553998"/>
          </a:xfrm>
          <a:prstGeom prst="rect">
            <a:avLst/>
          </a:prstGeom>
          <a:solidFill>
            <a:schemeClr val="bg1"/>
          </a:solidFill>
        </p:spPr>
        <p:txBody>
          <a:bodyPr wrap="square">
            <a:spAutoFit/>
          </a:bodyPr>
          <a:lstStyle/>
          <a:p>
            <a:r>
              <a:rPr lang="tr-TR" sz="1000" b="1" dirty="0">
                <a:solidFill>
                  <a:schemeClr val="tx1">
                    <a:lumMod val="85000"/>
                    <a:lumOff val="15000"/>
                  </a:schemeClr>
                </a:solidFill>
              </a:rPr>
              <a:t>Portföy bazında stratejik etkiyi yönetin.</a:t>
            </a:r>
          </a:p>
        </p:txBody>
      </p:sp>
      <p:sp>
        <p:nvSpPr>
          <p:cNvPr id="41" name="Rectangle 18">
            <a:extLst>
              <a:ext uri="{FF2B5EF4-FFF2-40B4-BE49-F238E27FC236}">
                <a16:creationId xmlns:a16="http://schemas.microsoft.com/office/drawing/2014/main" id="{EE105A77-6F63-42E5-BD50-C2AD0FB25CA6}"/>
              </a:ext>
            </a:extLst>
          </p:cNvPr>
          <p:cNvSpPr/>
          <p:nvPr/>
        </p:nvSpPr>
        <p:spPr>
          <a:xfrm>
            <a:off x="2015617" y="3548764"/>
            <a:ext cx="1358537" cy="553998"/>
          </a:xfrm>
          <a:prstGeom prst="rect">
            <a:avLst/>
          </a:prstGeom>
          <a:solidFill>
            <a:schemeClr val="bg1"/>
          </a:solidFill>
        </p:spPr>
        <p:txBody>
          <a:bodyPr wrap="square">
            <a:spAutoFit/>
          </a:bodyPr>
          <a:lstStyle/>
          <a:p>
            <a:r>
              <a:rPr lang="tr-TR" sz="1000" b="1" dirty="0">
                <a:solidFill>
                  <a:schemeClr val="tx1">
                    <a:lumMod val="85000"/>
                    <a:lumOff val="15000"/>
                  </a:schemeClr>
                </a:solidFill>
              </a:rPr>
              <a:t>Yöneticinin etkinin elde edilmesine katkısını belirleyin.</a:t>
            </a:r>
          </a:p>
        </p:txBody>
      </p:sp>
      <p:sp>
        <p:nvSpPr>
          <p:cNvPr id="42" name="Rectangle 20">
            <a:extLst>
              <a:ext uri="{FF2B5EF4-FFF2-40B4-BE49-F238E27FC236}">
                <a16:creationId xmlns:a16="http://schemas.microsoft.com/office/drawing/2014/main" id="{DA2971CE-20E0-438A-A095-4C92AA6AC27B}"/>
              </a:ext>
            </a:extLst>
          </p:cNvPr>
          <p:cNvSpPr/>
          <p:nvPr/>
        </p:nvSpPr>
        <p:spPr>
          <a:xfrm>
            <a:off x="1977425" y="4318093"/>
            <a:ext cx="1434919" cy="707886"/>
          </a:xfrm>
          <a:prstGeom prst="rect">
            <a:avLst/>
          </a:prstGeom>
          <a:solidFill>
            <a:schemeClr val="bg1"/>
          </a:solidFill>
        </p:spPr>
        <p:txBody>
          <a:bodyPr wrap="square">
            <a:spAutoFit/>
          </a:bodyPr>
          <a:lstStyle/>
          <a:p>
            <a:r>
              <a:rPr lang="tr-TR" sz="1000" b="1" dirty="0">
                <a:solidFill>
                  <a:schemeClr val="tx1">
                    <a:lumMod val="85000"/>
                    <a:lumOff val="15000"/>
                  </a:schemeClr>
                </a:solidFill>
              </a:rPr>
              <a:t>Sistematik bir yaklaşıma dayalı olarak her yatırımın beklenen etkisini değerlendirin.</a:t>
            </a:r>
          </a:p>
        </p:txBody>
      </p:sp>
      <p:sp>
        <p:nvSpPr>
          <p:cNvPr id="43" name="Rectangle 22">
            <a:extLst>
              <a:ext uri="{FF2B5EF4-FFF2-40B4-BE49-F238E27FC236}">
                <a16:creationId xmlns:a16="http://schemas.microsoft.com/office/drawing/2014/main" id="{92075EFB-5B0B-4236-B725-A7C8CBEB6E65}"/>
              </a:ext>
            </a:extLst>
          </p:cNvPr>
          <p:cNvSpPr/>
          <p:nvPr/>
        </p:nvSpPr>
        <p:spPr>
          <a:xfrm>
            <a:off x="2028121" y="5255464"/>
            <a:ext cx="2768445" cy="400110"/>
          </a:xfrm>
          <a:prstGeom prst="rect">
            <a:avLst/>
          </a:prstGeom>
          <a:solidFill>
            <a:schemeClr val="bg1"/>
          </a:solidFill>
        </p:spPr>
        <p:txBody>
          <a:bodyPr wrap="square">
            <a:spAutoFit/>
          </a:bodyPr>
          <a:lstStyle/>
          <a:p>
            <a:r>
              <a:rPr lang="tr-TR" sz="1000" b="1" dirty="0">
                <a:solidFill>
                  <a:schemeClr val="tx1">
                    <a:lumMod val="85000"/>
                    <a:lumOff val="15000"/>
                  </a:schemeClr>
                </a:solidFill>
              </a:rPr>
              <a:t>Her yatırımın potansiyel olumsuz etkilerini değerlendirin, ele alın, izleyin ve yönetin.</a:t>
            </a:r>
          </a:p>
        </p:txBody>
      </p:sp>
      <p:sp>
        <p:nvSpPr>
          <p:cNvPr id="44" name="Rectangle 21">
            <a:extLst>
              <a:ext uri="{FF2B5EF4-FFF2-40B4-BE49-F238E27FC236}">
                <a16:creationId xmlns:a16="http://schemas.microsoft.com/office/drawing/2014/main" id="{1A3F8027-060B-4159-AD7F-CD67D8B52323}"/>
              </a:ext>
            </a:extLst>
          </p:cNvPr>
          <p:cNvSpPr/>
          <p:nvPr/>
        </p:nvSpPr>
        <p:spPr>
          <a:xfrm>
            <a:off x="3581169" y="3611044"/>
            <a:ext cx="1358537" cy="861774"/>
          </a:xfrm>
          <a:prstGeom prst="rect">
            <a:avLst/>
          </a:prstGeom>
          <a:solidFill>
            <a:schemeClr val="bg1"/>
          </a:solidFill>
        </p:spPr>
        <p:txBody>
          <a:bodyPr wrap="square">
            <a:spAutoFit/>
          </a:bodyPr>
          <a:lstStyle/>
          <a:p>
            <a:r>
              <a:rPr lang="tr-TR" sz="1000" b="1" dirty="0">
                <a:solidFill>
                  <a:schemeClr val="tx1">
                    <a:lumMod val="85000"/>
                    <a:lumOff val="15000"/>
                  </a:schemeClr>
                </a:solidFill>
              </a:rPr>
              <a:t>Beklentilere karşı etki elde etmede her yatırımın ilerlemesini izleyin ve uygun şekilde yanıt verin.</a:t>
            </a:r>
          </a:p>
        </p:txBody>
      </p:sp>
      <p:sp>
        <p:nvSpPr>
          <p:cNvPr id="45" name="Rectangle 23">
            <a:extLst>
              <a:ext uri="{FF2B5EF4-FFF2-40B4-BE49-F238E27FC236}">
                <a16:creationId xmlns:a16="http://schemas.microsoft.com/office/drawing/2014/main" id="{06B368D2-C1E3-4861-AC4F-8FBA3A9E1A54}"/>
              </a:ext>
            </a:extLst>
          </p:cNvPr>
          <p:cNvSpPr/>
          <p:nvPr/>
        </p:nvSpPr>
        <p:spPr>
          <a:xfrm>
            <a:off x="5100800" y="3583090"/>
            <a:ext cx="1513502" cy="553998"/>
          </a:xfrm>
          <a:prstGeom prst="rect">
            <a:avLst/>
          </a:prstGeom>
          <a:solidFill>
            <a:schemeClr val="bg1"/>
          </a:solidFill>
        </p:spPr>
        <p:txBody>
          <a:bodyPr wrap="square">
            <a:spAutoFit/>
          </a:bodyPr>
          <a:lstStyle/>
          <a:p>
            <a:r>
              <a:rPr lang="tr-TR" sz="1000" b="1" dirty="0">
                <a:solidFill>
                  <a:schemeClr val="tx1">
                    <a:lumMod val="85000"/>
                    <a:lumOff val="15000"/>
                  </a:schemeClr>
                </a:solidFill>
              </a:rPr>
              <a:t>Sürekli etki üzerindeki etkiyi dikkate alarak çıkışları gerçekleştirin.</a:t>
            </a:r>
          </a:p>
        </p:txBody>
      </p:sp>
      <p:sp>
        <p:nvSpPr>
          <p:cNvPr id="46" name="Rectangle 24">
            <a:extLst>
              <a:ext uri="{FF2B5EF4-FFF2-40B4-BE49-F238E27FC236}">
                <a16:creationId xmlns:a16="http://schemas.microsoft.com/office/drawing/2014/main" id="{233D84EC-84D4-4085-B342-E3F745521D9C}"/>
              </a:ext>
            </a:extLst>
          </p:cNvPr>
          <p:cNvSpPr/>
          <p:nvPr/>
        </p:nvSpPr>
        <p:spPr>
          <a:xfrm>
            <a:off x="5135121" y="4304002"/>
            <a:ext cx="1358537" cy="1015663"/>
          </a:xfrm>
          <a:prstGeom prst="rect">
            <a:avLst/>
          </a:prstGeom>
          <a:solidFill>
            <a:schemeClr val="bg1"/>
          </a:solidFill>
        </p:spPr>
        <p:txBody>
          <a:bodyPr wrap="square">
            <a:spAutoFit/>
          </a:bodyPr>
          <a:lstStyle/>
          <a:p>
            <a:r>
              <a:rPr lang="tr-TR" sz="1000" b="1" dirty="0">
                <a:solidFill>
                  <a:schemeClr val="tx1">
                    <a:lumMod val="85000"/>
                    <a:lumOff val="15000"/>
                  </a:schemeClr>
                </a:solidFill>
              </a:rPr>
              <a:t>Etki ve öğrenilen derslerin başarısına dayalı olarak kararları ve süreçleri gözden geçirin, belgeleyin ve iyileştirin.</a:t>
            </a:r>
          </a:p>
        </p:txBody>
      </p:sp>
      <p:sp>
        <p:nvSpPr>
          <p:cNvPr id="47" name="Rectangle 28">
            <a:extLst>
              <a:ext uri="{FF2B5EF4-FFF2-40B4-BE49-F238E27FC236}">
                <a16:creationId xmlns:a16="http://schemas.microsoft.com/office/drawing/2014/main" id="{911EAE29-F34C-4364-AF6E-322BE1CCEEBE}"/>
              </a:ext>
            </a:extLst>
          </p:cNvPr>
          <p:cNvSpPr/>
          <p:nvPr/>
        </p:nvSpPr>
        <p:spPr>
          <a:xfrm>
            <a:off x="616495" y="6473946"/>
            <a:ext cx="6130835" cy="246221"/>
          </a:xfrm>
          <a:prstGeom prst="rect">
            <a:avLst/>
          </a:prstGeom>
          <a:solidFill>
            <a:schemeClr val="bg1"/>
          </a:solidFill>
        </p:spPr>
        <p:txBody>
          <a:bodyPr wrap="square">
            <a:spAutoFit/>
          </a:bodyPr>
          <a:lstStyle/>
          <a:p>
            <a:r>
              <a:rPr lang="tr-TR" sz="1000" b="1" dirty="0">
                <a:solidFill>
                  <a:schemeClr val="tx1">
                    <a:lumMod val="85000"/>
                    <a:lumOff val="15000"/>
                  </a:schemeClr>
                </a:solidFill>
              </a:rPr>
              <a:t>İlkelerle uyumu kamuya açıklayın ve uyumun düzenli olarak bağımsız doğrulamasını sağlayın.</a:t>
            </a:r>
          </a:p>
        </p:txBody>
      </p:sp>
      <p:graphicFrame>
        <p:nvGraphicFramePr>
          <p:cNvPr id="48" name="Diagram 32">
            <a:extLst>
              <a:ext uri="{FF2B5EF4-FFF2-40B4-BE49-F238E27FC236}">
                <a16:creationId xmlns:a16="http://schemas.microsoft.com/office/drawing/2014/main" id="{8353A31D-84FB-4770-8C82-66D1C44DE0EB}"/>
              </a:ext>
            </a:extLst>
          </p:cNvPr>
          <p:cNvGraphicFramePr/>
          <p:nvPr/>
        </p:nvGraphicFramePr>
        <p:xfrm>
          <a:off x="582040" y="2747513"/>
          <a:ext cx="6309644" cy="49056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49" name="Chevron 4">
            <a:extLst>
              <a:ext uri="{FF2B5EF4-FFF2-40B4-BE49-F238E27FC236}">
                <a16:creationId xmlns:a16="http://schemas.microsoft.com/office/drawing/2014/main" id="{3CC0A6F9-0458-4145-A481-BD47472256F7}"/>
              </a:ext>
            </a:extLst>
          </p:cNvPr>
          <p:cNvSpPr txBox="1"/>
          <p:nvPr/>
        </p:nvSpPr>
        <p:spPr>
          <a:xfrm>
            <a:off x="637513" y="5715349"/>
            <a:ext cx="5785206" cy="446605"/>
          </a:xfrm>
          <a:prstGeom prst="rect">
            <a:avLst/>
          </a:prstGeom>
          <a:solidFill>
            <a:srgbClr val="1F908A"/>
          </a:solidFill>
          <a:ln>
            <a:noFill/>
          </a:ln>
          <a:effectLst>
            <a:outerShdw blurRad="44450" dist="27940" dir="5400000" algn="ctr">
              <a:srgbClr val="000000">
                <a:alpha val="32000"/>
              </a:srgbClr>
            </a:outerShdw>
          </a:effectLst>
        </p:spPr>
        <p:style>
          <a:lnRef idx="0">
            <a:scrgbClr r="0" g="0" b="0"/>
          </a:lnRef>
          <a:fillRef idx="0">
            <a:scrgbClr r="0" g="0" b="0"/>
          </a:fillRef>
          <a:effectRef idx="0">
            <a:scrgbClr r="0" g="0" b="0"/>
          </a:effectRef>
          <a:fontRef idx="minor">
            <a:schemeClr val="lt1"/>
          </a:fontRef>
        </p:style>
        <p:txBody>
          <a:bodyPr spcFirstLastPara="0" vert="horz" wrap="square" lIns="68009" tIns="22670" rIns="22670" bIns="22670" numCol="1" spcCol="1270" anchor="ctr" anchorCtr="0">
            <a:noAutofit/>
          </a:bodyPr>
          <a:lstStyle/>
          <a:p>
            <a:pPr lvl="0" algn="ctr" defTabSz="755650">
              <a:lnSpc>
                <a:spcPct val="90000"/>
              </a:lnSpc>
              <a:spcBef>
                <a:spcPct val="0"/>
              </a:spcBef>
              <a:spcAft>
                <a:spcPct val="35000"/>
              </a:spcAft>
            </a:pPr>
            <a:r>
              <a:rPr lang="tr-TR" sz="1400" b="1" kern="1200" dirty="0"/>
              <a:t>Bağımsız Doğrulama</a:t>
            </a:r>
            <a:endParaRPr lang="en-US" sz="1400" b="1" kern="1200" dirty="0"/>
          </a:p>
        </p:txBody>
      </p:sp>
      <p:pic>
        <p:nvPicPr>
          <p:cNvPr id="50" name="Picture 97">
            <a:extLst>
              <a:ext uri="{FF2B5EF4-FFF2-40B4-BE49-F238E27FC236}">
                <a16:creationId xmlns:a16="http://schemas.microsoft.com/office/drawing/2014/main" id="{4FEC0649-12F9-4698-9FBC-1E47B2DAD78F}"/>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8002402" y="18748"/>
            <a:ext cx="1955572" cy="676884"/>
          </a:xfrm>
          <a:prstGeom prst="rect">
            <a:avLst/>
          </a:prstGeom>
        </p:spPr>
      </p:pic>
      <p:sp>
        <p:nvSpPr>
          <p:cNvPr id="51" name="Slide Number Placeholder 1">
            <a:extLst>
              <a:ext uri="{FF2B5EF4-FFF2-40B4-BE49-F238E27FC236}">
                <a16:creationId xmlns:a16="http://schemas.microsoft.com/office/drawing/2014/main" id="{B5E136FB-B97D-458B-A16B-1623AD135715}"/>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8</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30487357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bject 2">
            <a:extLst>
              <a:ext uri="{FF2B5EF4-FFF2-40B4-BE49-F238E27FC236}">
                <a16:creationId xmlns:a16="http://schemas.microsoft.com/office/drawing/2014/main" id="{9BC49F7F-E7FF-4E03-A73C-B690000F4550}"/>
              </a:ext>
            </a:extLst>
          </p:cNvPr>
          <p:cNvSpPr/>
          <p:nvPr/>
        </p:nvSpPr>
        <p:spPr>
          <a:xfrm>
            <a:off x="0" y="629492"/>
            <a:ext cx="9906000" cy="6240037"/>
          </a:xfrm>
          <a:custGeom>
            <a:avLst/>
            <a:gdLst/>
            <a:ahLst/>
            <a:cxnLst/>
            <a:rect l="l" t="t" r="r" b="b"/>
            <a:pathLst>
              <a:path w="7560309" h="10692130">
                <a:moveTo>
                  <a:pt x="7559992" y="0"/>
                </a:moveTo>
                <a:lnTo>
                  <a:pt x="0" y="0"/>
                </a:lnTo>
                <a:lnTo>
                  <a:pt x="0" y="10692003"/>
                </a:lnTo>
                <a:lnTo>
                  <a:pt x="7559992" y="10692003"/>
                </a:lnTo>
                <a:lnTo>
                  <a:pt x="7559992" y="0"/>
                </a:lnTo>
                <a:close/>
              </a:path>
            </a:pathLst>
          </a:custGeom>
          <a:solidFill>
            <a:srgbClr val="F2F2F2">
              <a:alpha val="45098"/>
            </a:srgbClr>
          </a:solidFill>
        </p:spPr>
        <p:txBody>
          <a:bodyPr wrap="square" lIns="0" tIns="0" rIns="0" bIns="0" rtlCol="0"/>
          <a:lstStyle/>
          <a:p>
            <a:endParaRPr dirty="0"/>
          </a:p>
        </p:txBody>
      </p:sp>
      <p:sp>
        <p:nvSpPr>
          <p:cNvPr id="10" name="Metin kutusu 149">
            <a:extLst>
              <a:ext uri="{FF2B5EF4-FFF2-40B4-BE49-F238E27FC236}">
                <a16:creationId xmlns:a16="http://schemas.microsoft.com/office/drawing/2014/main" id="{BC45C3D3-4475-4E25-8094-E4911D2A7210}"/>
              </a:ext>
            </a:extLst>
          </p:cNvPr>
          <p:cNvSpPr txBox="1"/>
          <p:nvPr/>
        </p:nvSpPr>
        <p:spPr>
          <a:xfrm>
            <a:off x="505988" y="2486873"/>
            <a:ext cx="5610742" cy="504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sz="1400" dirty="0" err="1">
                <a:solidFill>
                  <a:prstClr val="black"/>
                </a:solidFill>
                <a:latin typeface="Calibri" panose="020F0502020204030204"/>
              </a:rPr>
              <a:t>Finanse</a:t>
            </a:r>
            <a:r>
              <a:rPr lang="en-US" sz="1400" dirty="0">
                <a:solidFill>
                  <a:prstClr val="black"/>
                </a:solidFill>
                <a:latin typeface="Calibri" panose="020F0502020204030204"/>
              </a:rPr>
              <a:t> </a:t>
            </a:r>
            <a:r>
              <a:rPr lang="en-US" sz="1400" dirty="0" err="1">
                <a:solidFill>
                  <a:prstClr val="black"/>
                </a:solidFill>
                <a:latin typeface="Calibri" panose="020F0502020204030204"/>
              </a:rPr>
              <a:t>ettiğimiz</a:t>
            </a:r>
            <a:r>
              <a:rPr lang="en-US" sz="1400" dirty="0">
                <a:solidFill>
                  <a:prstClr val="black"/>
                </a:solidFill>
                <a:latin typeface="Calibri" panose="020F0502020204030204"/>
              </a:rPr>
              <a:t> </a:t>
            </a:r>
            <a:r>
              <a:rPr lang="en-US" sz="1400" dirty="0" err="1">
                <a:solidFill>
                  <a:prstClr val="black"/>
                </a:solidFill>
                <a:latin typeface="Calibri" panose="020F0502020204030204"/>
              </a:rPr>
              <a:t>projelerle</a:t>
            </a:r>
            <a:r>
              <a:rPr lang="en-US" sz="1400" dirty="0">
                <a:solidFill>
                  <a:prstClr val="black"/>
                </a:solidFill>
                <a:latin typeface="Calibri" panose="020F0502020204030204"/>
              </a:rPr>
              <a:t> </a:t>
            </a:r>
            <a:r>
              <a:rPr lang="en-US" sz="1400" dirty="0" err="1">
                <a:solidFill>
                  <a:prstClr val="black"/>
                </a:solidFill>
                <a:latin typeface="Calibri" panose="020F0502020204030204"/>
              </a:rPr>
              <a:t>toplamda</a:t>
            </a:r>
            <a:r>
              <a:rPr lang="en-US" sz="1400" dirty="0">
                <a:solidFill>
                  <a:prstClr val="black"/>
                </a:solidFill>
                <a:latin typeface="Calibri" panose="020F0502020204030204"/>
              </a:rPr>
              <a:t> </a:t>
            </a:r>
            <a:r>
              <a:rPr lang="tr-TR" sz="1400" b="1" dirty="0">
                <a:solidFill>
                  <a:prstClr val="black"/>
                </a:solidFill>
                <a:latin typeface="Calibri" panose="020F0502020204030204"/>
              </a:rPr>
              <a:t>4,5</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milyon</a:t>
            </a:r>
            <a:r>
              <a:rPr lang="en-US" sz="1400" b="1" dirty="0">
                <a:solidFill>
                  <a:prstClr val="black"/>
                </a:solidFill>
                <a:latin typeface="Calibri" panose="020F0502020204030204"/>
              </a:rPr>
              <a:t> ton sera </a:t>
            </a:r>
            <a:r>
              <a:rPr lang="en-US" sz="1400" b="1" dirty="0" err="1">
                <a:solidFill>
                  <a:prstClr val="black"/>
                </a:solidFill>
                <a:latin typeface="Calibri" panose="020F0502020204030204"/>
              </a:rPr>
              <a:t>gazı</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salımına</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engel</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olduk</a:t>
            </a:r>
            <a:r>
              <a:rPr lang="en-US" sz="1400" b="1" dirty="0">
                <a:solidFill>
                  <a:prstClr val="black"/>
                </a:solidFill>
                <a:latin typeface="Calibri" panose="020F0502020204030204"/>
              </a:rPr>
              <a:t>.</a:t>
            </a:r>
          </a:p>
        </p:txBody>
      </p:sp>
      <p:sp>
        <p:nvSpPr>
          <p:cNvPr id="11" name="Metin kutusu 149">
            <a:extLst>
              <a:ext uri="{FF2B5EF4-FFF2-40B4-BE49-F238E27FC236}">
                <a16:creationId xmlns:a16="http://schemas.microsoft.com/office/drawing/2014/main" id="{37D6B4DD-BA16-4515-A5A4-CAECCF2CD727}"/>
              </a:ext>
            </a:extLst>
          </p:cNvPr>
          <p:cNvSpPr txBox="1"/>
          <p:nvPr/>
        </p:nvSpPr>
        <p:spPr>
          <a:xfrm>
            <a:off x="1402433" y="3080765"/>
            <a:ext cx="5415279" cy="720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en-US"/>
            </a:defPPr>
            <a:lvl1pPr marR="0" lvl="0" indent="0" algn="ctr" defTabSz="914423" fontAlgn="auto">
              <a:lnSpc>
                <a:spcPct val="100000"/>
              </a:lnSpc>
              <a:spcBef>
                <a:spcPts val="0"/>
              </a:spcBef>
              <a:spcAft>
                <a:spcPts val="0"/>
              </a:spcAft>
              <a:buClrTx/>
              <a:buSzTx/>
              <a:buFontTx/>
              <a:buNone/>
              <a:tabLst/>
              <a:defRPr kumimoji="0" sz="1400" b="0" i="0" u="none" strike="noStrike" cap="none" spc="0" normalizeH="0" baseline="0">
                <a:ln>
                  <a:noFill/>
                </a:ln>
                <a:solidFill>
                  <a:prstClr val="black"/>
                </a:solidFill>
                <a:effectLst/>
                <a:uLnTx/>
                <a:uFillTx/>
                <a:latin typeface="Calibri" panose="020F0502020204030204"/>
              </a:defRPr>
            </a:lvl1pPr>
          </a:lstStyle>
          <a:p>
            <a:r>
              <a:rPr lang="en-US" sz="1350" dirty="0"/>
              <a:t>Karbon </a:t>
            </a:r>
            <a:r>
              <a:rPr lang="en-US" sz="1350" dirty="0" err="1"/>
              <a:t>Saydamlık</a:t>
            </a:r>
            <a:r>
              <a:rPr lang="en-US" sz="1350" dirty="0"/>
              <a:t> </a:t>
            </a:r>
            <a:r>
              <a:rPr lang="en-US" sz="1350" dirty="0" err="1"/>
              <a:t>Projesi</a:t>
            </a:r>
            <a:r>
              <a:rPr lang="en-US" sz="1350" dirty="0"/>
              <a:t> (CDP) </a:t>
            </a:r>
            <a:r>
              <a:rPr lang="en-US" sz="1350" dirty="0" err="1"/>
              <a:t>İklim</a:t>
            </a:r>
            <a:r>
              <a:rPr lang="en-US" sz="1350" dirty="0"/>
              <a:t> </a:t>
            </a:r>
            <a:r>
              <a:rPr lang="en-US" sz="1350" dirty="0" err="1"/>
              <a:t>Değişikliği</a:t>
            </a:r>
            <a:r>
              <a:rPr lang="en-US" sz="1350" dirty="0"/>
              <a:t> 202</a:t>
            </a:r>
            <a:r>
              <a:rPr lang="tr-TR" sz="1350" dirty="0"/>
              <a:t>2</a:t>
            </a:r>
            <a:r>
              <a:rPr lang="en-US" sz="1350" dirty="0"/>
              <a:t> </a:t>
            </a:r>
            <a:r>
              <a:rPr lang="en-US" sz="1350" dirty="0" err="1"/>
              <a:t>programında</a:t>
            </a:r>
            <a:r>
              <a:rPr lang="en-US" sz="1350" dirty="0"/>
              <a:t> B (</a:t>
            </a:r>
            <a:r>
              <a:rPr lang="en-US" sz="1350" dirty="0" err="1"/>
              <a:t>yönetim</a:t>
            </a:r>
            <a:r>
              <a:rPr lang="en-US" sz="1350" dirty="0"/>
              <a:t>) </a:t>
            </a:r>
            <a:r>
              <a:rPr lang="en-US" sz="1350" dirty="0" err="1"/>
              <a:t>skoru</a:t>
            </a:r>
            <a:r>
              <a:rPr lang="en-US" sz="1350" dirty="0"/>
              <a:t> </a:t>
            </a:r>
            <a:r>
              <a:rPr lang="en-US" sz="1350" dirty="0" err="1"/>
              <a:t>alarak</a:t>
            </a:r>
            <a:r>
              <a:rPr lang="en-US" sz="1350" dirty="0"/>
              <a:t> </a:t>
            </a:r>
            <a:r>
              <a:rPr lang="en-US" sz="1350" b="1" dirty="0" err="1"/>
              <a:t>Türkiye'de</a:t>
            </a:r>
            <a:r>
              <a:rPr lang="en-US" sz="1350" b="1" dirty="0"/>
              <a:t> </a:t>
            </a:r>
            <a:r>
              <a:rPr lang="en-US" sz="1350" b="1" dirty="0" err="1"/>
              <a:t>en</a:t>
            </a:r>
            <a:r>
              <a:rPr lang="en-US" sz="1350" b="1" dirty="0"/>
              <a:t> </a:t>
            </a:r>
            <a:r>
              <a:rPr lang="en-US" sz="1350" b="1" dirty="0" err="1"/>
              <a:t>yüksek</a:t>
            </a:r>
            <a:r>
              <a:rPr lang="en-US" sz="1350" b="1" dirty="0"/>
              <a:t> </a:t>
            </a:r>
            <a:r>
              <a:rPr lang="en-US" sz="1350" b="1" dirty="0" err="1"/>
              <a:t>notu</a:t>
            </a:r>
            <a:r>
              <a:rPr lang="en-US" sz="1350" b="1" dirty="0"/>
              <a:t> </a:t>
            </a:r>
            <a:r>
              <a:rPr lang="en-US" sz="1350" dirty="0" err="1"/>
              <a:t>alan</a:t>
            </a:r>
            <a:r>
              <a:rPr lang="en-US" sz="1350" dirty="0"/>
              <a:t> </a:t>
            </a:r>
            <a:r>
              <a:rPr lang="en-US" sz="1350" dirty="0" err="1"/>
              <a:t>finans</a:t>
            </a:r>
            <a:r>
              <a:rPr lang="en-US" sz="1350" dirty="0"/>
              <a:t> </a:t>
            </a:r>
            <a:r>
              <a:rPr lang="en-US" sz="1350" dirty="0" err="1"/>
              <a:t>kuruluşları</a:t>
            </a:r>
            <a:r>
              <a:rPr lang="en-US" sz="1350" dirty="0"/>
              <a:t> </a:t>
            </a:r>
            <a:r>
              <a:rPr lang="en-US" sz="1350" dirty="0" err="1"/>
              <a:t>arasında</a:t>
            </a:r>
            <a:r>
              <a:rPr lang="en-US" sz="1350" dirty="0"/>
              <a:t> </a:t>
            </a:r>
            <a:r>
              <a:rPr lang="en-US" sz="1350" dirty="0" err="1"/>
              <a:t>yer</a:t>
            </a:r>
            <a:r>
              <a:rPr lang="en-US" sz="1350" dirty="0"/>
              <a:t> </a:t>
            </a:r>
            <a:r>
              <a:rPr lang="en-US" sz="1350" dirty="0" err="1"/>
              <a:t>aldık</a:t>
            </a:r>
            <a:r>
              <a:rPr lang="en-US" sz="1350" dirty="0"/>
              <a:t>. </a:t>
            </a:r>
            <a:endParaRPr lang="tr-TR" sz="1350" dirty="0"/>
          </a:p>
        </p:txBody>
      </p:sp>
      <p:pic>
        <p:nvPicPr>
          <p:cNvPr id="12" name="Picture 6" descr="Green bond round up, June 12: Developments from around the world">
            <a:extLst>
              <a:ext uri="{FF2B5EF4-FFF2-40B4-BE49-F238E27FC236}">
                <a16:creationId xmlns:a16="http://schemas.microsoft.com/office/drawing/2014/main" id="{EA49E048-709D-44A6-A6C4-0B7FF95C89F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210520" y="2338038"/>
            <a:ext cx="627570" cy="7550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8" descr="Sustainability through ESG financing | Standard Chartered">
            <a:extLst>
              <a:ext uri="{FF2B5EF4-FFF2-40B4-BE49-F238E27FC236}">
                <a16:creationId xmlns:a16="http://schemas.microsoft.com/office/drawing/2014/main" id="{836BD0B1-706C-402C-8A76-2DE832BC253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5870" y="1689363"/>
            <a:ext cx="1183909" cy="870522"/>
          </a:xfrm>
          <a:prstGeom prst="rect">
            <a:avLst/>
          </a:prstGeom>
          <a:noFill/>
          <a:extLst>
            <a:ext uri="{909E8E84-426E-40DD-AFC4-6F175D3DCCD1}">
              <a14:hiddenFill xmlns:a14="http://schemas.microsoft.com/office/drawing/2010/main">
                <a:solidFill>
                  <a:srgbClr val="FFFFFF"/>
                </a:solidFill>
              </a14:hiddenFill>
            </a:ext>
          </a:extLst>
        </p:spPr>
      </p:pic>
      <p:sp>
        <p:nvSpPr>
          <p:cNvPr id="15" name="Metin kutusu 149">
            <a:extLst>
              <a:ext uri="{FF2B5EF4-FFF2-40B4-BE49-F238E27FC236}">
                <a16:creationId xmlns:a16="http://schemas.microsoft.com/office/drawing/2014/main" id="{16D3A0C2-5812-4B2D-B0DB-BABE5CD81C35}"/>
              </a:ext>
            </a:extLst>
          </p:cNvPr>
          <p:cNvSpPr txBox="1"/>
          <p:nvPr/>
        </p:nvSpPr>
        <p:spPr>
          <a:xfrm>
            <a:off x="532169" y="3884386"/>
            <a:ext cx="5716606" cy="504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sz="1400" dirty="0" err="1">
                <a:solidFill>
                  <a:prstClr val="black"/>
                </a:solidFill>
                <a:latin typeface="Calibri" panose="020F0502020204030204"/>
              </a:rPr>
              <a:t>Bankamızın</a:t>
            </a:r>
            <a:r>
              <a:rPr lang="en-US" sz="1400" dirty="0">
                <a:solidFill>
                  <a:prstClr val="black"/>
                </a:solidFill>
                <a:latin typeface="Calibri" panose="020F0502020204030204"/>
              </a:rPr>
              <a:t> </a:t>
            </a:r>
            <a:r>
              <a:rPr lang="en-US" sz="1400" dirty="0" err="1">
                <a:solidFill>
                  <a:prstClr val="black"/>
                </a:solidFill>
                <a:latin typeface="Calibri" panose="020F0502020204030204"/>
              </a:rPr>
              <a:t>Türkiye’nin</a:t>
            </a:r>
            <a:r>
              <a:rPr lang="en-US" sz="1400" dirty="0">
                <a:solidFill>
                  <a:prstClr val="black"/>
                </a:solidFill>
                <a:latin typeface="Calibri" panose="020F0502020204030204"/>
              </a:rPr>
              <a:t> </a:t>
            </a:r>
            <a:r>
              <a:rPr lang="en-US" sz="1400" b="1" dirty="0" err="1">
                <a:solidFill>
                  <a:prstClr val="black"/>
                </a:solidFill>
                <a:latin typeface="Calibri" panose="020F0502020204030204"/>
              </a:rPr>
              <a:t>yenilenebilir</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enerji</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kapasitesindeki</a:t>
            </a:r>
            <a:r>
              <a:rPr lang="en-US" sz="1400" b="1" dirty="0">
                <a:solidFill>
                  <a:prstClr val="black"/>
                </a:solidFill>
                <a:latin typeface="Calibri" panose="020F0502020204030204"/>
              </a:rPr>
              <a:t> </a:t>
            </a:r>
            <a:r>
              <a:rPr lang="en-US" sz="1400" b="1" dirty="0" err="1">
                <a:solidFill>
                  <a:prstClr val="black"/>
                </a:solidFill>
                <a:latin typeface="Calibri" panose="020F0502020204030204"/>
              </a:rPr>
              <a:t>payı</a:t>
            </a:r>
            <a:r>
              <a:rPr lang="en-US" sz="1400" b="1" dirty="0">
                <a:solidFill>
                  <a:prstClr val="black"/>
                </a:solidFill>
                <a:latin typeface="Calibri" panose="020F0502020204030204"/>
              </a:rPr>
              <a:t>  </a:t>
            </a:r>
            <a:r>
              <a:rPr lang="en-US" sz="1400" b="1" dirty="0">
                <a:solidFill>
                  <a:schemeClr val="tx1">
                    <a:lumMod val="95000"/>
                    <a:lumOff val="5000"/>
                  </a:schemeClr>
                </a:solidFill>
                <a:latin typeface="Calibri" panose="020F0502020204030204"/>
              </a:rPr>
              <a:t>%</a:t>
            </a:r>
            <a:r>
              <a:rPr lang="tr-TR" sz="1400" b="1" dirty="0">
                <a:solidFill>
                  <a:schemeClr val="tx1">
                    <a:lumMod val="95000"/>
                    <a:lumOff val="5000"/>
                  </a:schemeClr>
                </a:solidFill>
                <a:latin typeface="Calibri" panose="020F0502020204030204"/>
              </a:rPr>
              <a:t>6</a:t>
            </a:r>
            <a:r>
              <a:rPr lang="en-US" sz="1400" b="1" dirty="0">
                <a:solidFill>
                  <a:schemeClr val="tx1">
                    <a:lumMod val="95000"/>
                    <a:lumOff val="5000"/>
                  </a:schemeClr>
                </a:solidFill>
                <a:latin typeface="Calibri" panose="020F0502020204030204"/>
              </a:rPr>
              <a:t> </a:t>
            </a:r>
            <a:r>
              <a:rPr lang="en-US" sz="1400" dirty="0" err="1">
                <a:solidFill>
                  <a:prstClr val="black"/>
                </a:solidFill>
                <a:latin typeface="Calibri" panose="020F0502020204030204"/>
              </a:rPr>
              <a:t>seviyesine</a:t>
            </a:r>
            <a:r>
              <a:rPr lang="en-US" sz="1400" dirty="0">
                <a:solidFill>
                  <a:prstClr val="black"/>
                </a:solidFill>
                <a:latin typeface="Calibri" panose="020F0502020204030204"/>
              </a:rPr>
              <a:t> </a:t>
            </a:r>
            <a:r>
              <a:rPr lang="en-US" sz="1400" dirty="0" err="1">
                <a:solidFill>
                  <a:prstClr val="black"/>
                </a:solidFill>
                <a:latin typeface="Calibri" panose="020F0502020204030204"/>
              </a:rPr>
              <a:t>ulaşmıştır</a:t>
            </a:r>
            <a:r>
              <a:rPr lang="en-US" sz="1400" dirty="0">
                <a:solidFill>
                  <a:prstClr val="black"/>
                </a:solidFill>
                <a:latin typeface="Calibri" panose="020F0502020204030204"/>
              </a:rPr>
              <a:t>.</a:t>
            </a:r>
          </a:p>
        </p:txBody>
      </p:sp>
      <p:sp>
        <p:nvSpPr>
          <p:cNvPr id="16" name="Metin kutusu 149">
            <a:extLst>
              <a:ext uri="{FF2B5EF4-FFF2-40B4-BE49-F238E27FC236}">
                <a16:creationId xmlns:a16="http://schemas.microsoft.com/office/drawing/2014/main" id="{B56D627B-CBED-4AC7-987A-569C3B7D560C}"/>
              </a:ext>
            </a:extLst>
          </p:cNvPr>
          <p:cNvSpPr txBox="1"/>
          <p:nvPr/>
        </p:nvSpPr>
        <p:spPr>
          <a:xfrm>
            <a:off x="1364474" y="4472018"/>
            <a:ext cx="5491195" cy="615089"/>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en-US" sz="1350" dirty="0" err="1">
                <a:solidFill>
                  <a:prstClr val="black"/>
                </a:solidFill>
                <a:latin typeface="Calibri" panose="020F0502020204030204"/>
              </a:rPr>
              <a:t>Türkiye’nin</a:t>
            </a:r>
            <a:r>
              <a:rPr lang="en-US" sz="1350" dirty="0">
                <a:solidFill>
                  <a:prstClr val="black"/>
                </a:solidFill>
                <a:latin typeface="Calibri" panose="020F0502020204030204"/>
              </a:rPr>
              <a:t> </a:t>
            </a:r>
            <a:r>
              <a:rPr lang="en-US" sz="1350" b="1" dirty="0">
                <a:solidFill>
                  <a:prstClr val="black"/>
                </a:solidFill>
                <a:latin typeface="Calibri" panose="020F0502020204030204"/>
              </a:rPr>
              <a:t>ilk </a:t>
            </a:r>
            <a:r>
              <a:rPr lang="en-US" sz="1350" b="1" dirty="0" err="1">
                <a:solidFill>
                  <a:prstClr val="black"/>
                </a:solidFill>
                <a:latin typeface="Calibri" panose="020F0502020204030204"/>
              </a:rPr>
              <a:t>Düşük</a:t>
            </a:r>
            <a:r>
              <a:rPr lang="en-US" sz="1350" b="1" dirty="0">
                <a:solidFill>
                  <a:prstClr val="black"/>
                </a:solidFill>
                <a:latin typeface="Calibri" panose="020F0502020204030204"/>
              </a:rPr>
              <a:t> </a:t>
            </a:r>
            <a:r>
              <a:rPr lang="en-US" sz="1350" b="1" dirty="0" err="1">
                <a:solidFill>
                  <a:prstClr val="black"/>
                </a:solidFill>
                <a:latin typeface="Calibri" panose="020F0502020204030204"/>
              </a:rPr>
              <a:t>Karbonlu</a:t>
            </a:r>
            <a:r>
              <a:rPr lang="en-US" sz="1350" b="1" dirty="0">
                <a:solidFill>
                  <a:prstClr val="black"/>
                </a:solidFill>
                <a:latin typeface="Calibri" panose="020F0502020204030204"/>
              </a:rPr>
              <a:t> </a:t>
            </a:r>
            <a:r>
              <a:rPr lang="en-US" sz="1350" b="1" dirty="0" err="1">
                <a:solidFill>
                  <a:prstClr val="black"/>
                </a:solidFill>
                <a:latin typeface="Calibri" panose="020F0502020204030204"/>
              </a:rPr>
              <a:t>Ekonomiye</a:t>
            </a:r>
            <a:r>
              <a:rPr lang="en-US" sz="1350" b="1" dirty="0">
                <a:solidFill>
                  <a:prstClr val="black"/>
                </a:solidFill>
                <a:latin typeface="Calibri" panose="020F0502020204030204"/>
              </a:rPr>
              <a:t> </a:t>
            </a:r>
            <a:r>
              <a:rPr lang="en-US" sz="1350" b="1" dirty="0" err="1">
                <a:solidFill>
                  <a:prstClr val="black"/>
                </a:solidFill>
                <a:latin typeface="Calibri" panose="020F0502020204030204"/>
              </a:rPr>
              <a:t>Geçiş</a:t>
            </a:r>
            <a:r>
              <a:rPr lang="en-US" sz="1350" b="1" dirty="0">
                <a:solidFill>
                  <a:prstClr val="black"/>
                </a:solidFill>
                <a:latin typeface="Calibri" panose="020F0502020204030204"/>
              </a:rPr>
              <a:t> </a:t>
            </a:r>
            <a:r>
              <a:rPr lang="en-US" sz="1350" b="1" dirty="0" err="1">
                <a:solidFill>
                  <a:prstClr val="black"/>
                </a:solidFill>
                <a:latin typeface="Calibri" panose="020F0502020204030204"/>
              </a:rPr>
              <a:t>Tahvili’nin</a:t>
            </a:r>
            <a:r>
              <a:rPr lang="en-US" sz="1350" b="1" dirty="0">
                <a:solidFill>
                  <a:prstClr val="black"/>
                </a:solidFill>
                <a:latin typeface="Calibri" panose="020F0502020204030204"/>
              </a:rPr>
              <a:t> (transition bond) </a:t>
            </a:r>
            <a:r>
              <a:rPr lang="en-US" sz="1350" dirty="0" err="1">
                <a:solidFill>
                  <a:prstClr val="black"/>
                </a:solidFill>
                <a:latin typeface="Calibri" panose="020F0502020204030204"/>
              </a:rPr>
              <a:t>ihracına</a:t>
            </a:r>
            <a:r>
              <a:rPr lang="en-US" sz="1350" dirty="0">
                <a:solidFill>
                  <a:prstClr val="black"/>
                </a:solidFill>
                <a:latin typeface="Calibri" panose="020F0502020204030204"/>
              </a:rPr>
              <a:t> </a:t>
            </a:r>
            <a:r>
              <a:rPr lang="en-US" sz="1350" dirty="0" err="1">
                <a:solidFill>
                  <a:prstClr val="black"/>
                </a:solidFill>
                <a:latin typeface="Calibri" panose="020F0502020204030204"/>
              </a:rPr>
              <a:t>aracılık</a:t>
            </a:r>
            <a:r>
              <a:rPr lang="en-US" sz="1350" dirty="0">
                <a:solidFill>
                  <a:prstClr val="black"/>
                </a:solidFill>
                <a:latin typeface="Calibri" panose="020F0502020204030204"/>
              </a:rPr>
              <a:t> </a:t>
            </a:r>
            <a:r>
              <a:rPr lang="en-US" sz="1350" dirty="0" err="1">
                <a:solidFill>
                  <a:prstClr val="black"/>
                </a:solidFill>
                <a:latin typeface="Calibri" panose="020F0502020204030204"/>
              </a:rPr>
              <a:t>ettik</a:t>
            </a:r>
            <a:r>
              <a:rPr lang="en-US" sz="1350" dirty="0">
                <a:solidFill>
                  <a:prstClr val="black"/>
                </a:solidFill>
                <a:latin typeface="Calibri" panose="020F0502020204030204"/>
              </a:rPr>
              <a:t>.</a:t>
            </a:r>
          </a:p>
        </p:txBody>
      </p:sp>
      <p:pic>
        <p:nvPicPr>
          <p:cNvPr id="18" name="Picture 4" descr="CDP – Karbon Saydamlık Beyanı - QSI">
            <a:extLst>
              <a:ext uri="{FF2B5EF4-FFF2-40B4-BE49-F238E27FC236}">
                <a16:creationId xmlns:a16="http://schemas.microsoft.com/office/drawing/2014/main" id="{F5F82A48-622B-42EA-A5A8-B00DE2F4916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8411" y="3058997"/>
            <a:ext cx="853830" cy="61508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a:extLst>
              <a:ext uri="{FF2B5EF4-FFF2-40B4-BE49-F238E27FC236}">
                <a16:creationId xmlns:a16="http://schemas.microsoft.com/office/drawing/2014/main" id="{F91A6071-73A8-4E42-AFB9-14FFCCC40FD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93149" y="3826582"/>
            <a:ext cx="619607" cy="61960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8" descr="Plant ">
            <a:extLst>
              <a:ext uri="{FF2B5EF4-FFF2-40B4-BE49-F238E27FC236}">
                <a16:creationId xmlns:a16="http://schemas.microsoft.com/office/drawing/2014/main" id="{CF5D59A6-E7E7-40BA-B7EE-C1A91BF47B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0194" y="4400982"/>
            <a:ext cx="635259" cy="635259"/>
          </a:xfrm>
          <a:prstGeom prst="rect">
            <a:avLst/>
          </a:prstGeom>
          <a:noFill/>
          <a:extLst>
            <a:ext uri="{909E8E84-426E-40DD-AFC4-6F175D3DCCD1}">
              <a14:hiddenFill xmlns:a14="http://schemas.microsoft.com/office/drawing/2010/main">
                <a:solidFill>
                  <a:srgbClr val="FFFFFF"/>
                </a:solidFill>
              </a14:hiddenFill>
            </a:ext>
          </a:extLst>
        </p:spPr>
      </p:pic>
      <p:sp>
        <p:nvSpPr>
          <p:cNvPr id="21" name="Metin kutusu 149">
            <a:extLst>
              <a:ext uri="{FF2B5EF4-FFF2-40B4-BE49-F238E27FC236}">
                <a16:creationId xmlns:a16="http://schemas.microsoft.com/office/drawing/2014/main" id="{26384AF1-E349-4A3B-B14E-6F0E063EEA51}"/>
              </a:ext>
            </a:extLst>
          </p:cNvPr>
          <p:cNvSpPr txBox="1"/>
          <p:nvPr/>
        </p:nvSpPr>
        <p:spPr>
          <a:xfrm>
            <a:off x="1316415" y="1896880"/>
            <a:ext cx="5501355" cy="504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lvl="0" defTabSz="371347">
              <a:defRPr/>
            </a:pPr>
            <a:br>
              <a:rPr lang="en-US" sz="1400" b="1" dirty="0">
                <a:solidFill>
                  <a:schemeClr val="tx1">
                    <a:lumMod val="85000"/>
                    <a:lumOff val="15000"/>
                  </a:schemeClr>
                </a:solidFill>
                <a:latin typeface="Calibri" panose="020F0502020204030204"/>
              </a:rPr>
            </a:br>
            <a:r>
              <a:rPr lang="en-US" sz="1400" dirty="0">
                <a:solidFill>
                  <a:schemeClr val="tx1">
                    <a:lumMod val="85000"/>
                    <a:lumOff val="15000"/>
                  </a:schemeClr>
                </a:solidFill>
                <a:latin typeface="Calibri" panose="020F0502020204030204"/>
              </a:rPr>
              <a:t>Kredi </a:t>
            </a:r>
            <a:r>
              <a:rPr lang="en-US" sz="1400" dirty="0" err="1">
                <a:solidFill>
                  <a:schemeClr val="tx1">
                    <a:lumMod val="85000"/>
                    <a:lumOff val="15000"/>
                  </a:schemeClr>
                </a:solidFill>
                <a:latin typeface="Calibri" panose="020F0502020204030204"/>
              </a:rPr>
              <a:t>portföyümüzün</a:t>
            </a:r>
            <a:r>
              <a:rPr lang="en-US" sz="1400" dirty="0">
                <a:solidFill>
                  <a:schemeClr val="tx1">
                    <a:lumMod val="85000"/>
                    <a:lumOff val="15000"/>
                  </a:schemeClr>
                </a:solidFill>
                <a:latin typeface="Calibri" panose="020F0502020204030204"/>
              </a:rPr>
              <a:t> </a:t>
            </a:r>
            <a:r>
              <a:rPr lang="en-US" sz="1400" b="1" dirty="0">
                <a:solidFill>
                  <a:schemeClr val="tx1">
                    <a:lumMod val="95000"/>
                    <a:lumOff val="5000"/>
                  </a:schemeClr>
                </a:solidFill>
                <a:latin typeface="Calibri" panose="020F0502020204030204"/>
              </a:rPr>
              <a:t>%</a:t>
            </a:r>
            <a:r>
              <a:rPr lang="tr-TR" sz="1400" b="1" dirty="0">
                <a:solidFill>
                  <a:schemeClr val="tx1">
                    <a:lumMod val="95000"/>
                    <a:lumOff val="5000"/>
                  </a:schemeClr>
                </a:solidFill>
                <a:latin typeface="Calibri" panose="020F0502020204030204"/>
              </a:rPr>
              <a:t>79</a:t>
            </a:r>
            <a:r>
              <a:rPr lang="en-US" sz="1400" b="1" dirty="0">
                <a:solidFill>
                  <a:schemeClr val="tx1">
                    <a:lumMod val="95000"/>
                    <a:lumOff val="5000"/>
                  </a:schemeClr>
                </a:solidFill>
                <a:latin typeface="Calibri" panose="020F0502020204030204"/>
              </a:rPr>
              <a:t>’</a:t>
            </a:r>
            <a:r>
              <a:rPr lang="tr-TR" sz="1400" b="1" dirty="0">
                <a:solidFill>
                  <a:schemeClr val="tx1">
                    <a:lumMod val="95000"/>
                    <a:lumOff val="5000"/>
                  </a:schemeClr>
                </a:solidFill>
                <a:latin typeface="Calibri" panose="020F0502020204030204"/>
              </a:rPr>
              <a:t>u</a:t>
            </a:r>
            <a:r>
              <a:rPr lang="en-US" sz="1400" b="1" dirty="0">
                <a:solidFill>
                  <a:schemeClr val="tx1">
                    <a:lumMod val="95000"/>
                    <a:lumOff val="5000"/>
                  </a:schemeClr>
                </a:solidFill>
                <a:latin typeface="Calibri" panose="020F0502020204030204"/>
              </a:rPr>
              <a:t> </a:t>
            </a:r>
            <a:r>
              <a:rPr lang="en-US" sz="1400" b="1" dirty="0" err="1">
                <a:solidFill>
                  <a:schemeClr val="tx1">
                    <a:lumMod val="85000"/>
                    <a:lumOff val="15000"/>
                  </a:schemeClr>
                </a:solidFill>
                <a:latin typeface="Calibri" panose="020F0502020204030204"/>
              </a:rPr>
              <a:t>sürdürülebilirlik</a:t>
            </a:r>
            <a:r>
              <a:rPr lang="en-US" sz="1400" b="1" dirty="0">
                <a:solidFill>
                  <a:schemeClr val="tx1">
                    <a:lumMod val="85000"/>
                    <a:lumOff val="15000"/>
                  </a:schemeClr>
                </a:solidFill>
                <a:latin typeface="Calibri" panose="020F0502020204030204"/>
              </a:rPr>
              <a:t> </a:t>
            </a:r>
            <a:r>
              <a:rPr lang="en-US" sz="1400" b="1" dirty="0" err="1">
                <a:solidFill>
                  <a:schemeClr val="tx1">
                    <a:lumMod val="85000"/>
                    <a:lumOff val="15000"/>
                  </a:schemeClr>
                </a:solidFill>
                <a:latin typeface="Calibri" panose="020F0502020204030204"/>
              </a:rPr>
              <a:t>temalı</a:t>
            </a:r>
            <a:r>
              <a:rPr lang="en-US" sz="1400" b="1" dirty="0">
                <a:solidFill>
                  <a:schemeClr val="tx1">
                    <a:lumMod val="85000"/>
                    <a:lumOff val="15000"/>
                  </a:schemeClr>
                </a:solidFill>
                <a:latin typeface="Calibri" panose="020F0502020204030204"/>
              </a:rPr>
              <a:t> </a:t>
            </a:r>
            <a:r>
              <a:rPr lang="en-US" sz="1400" dirty="0" err="1">
                <a:solidFill>
                  <a:schemeClr val="tx1">
                    <a:lumMod val="85000"/>
                    <a:lumOff val="15000"/>
                  </a:schemeClr>
                </a:solidFill>
                <a:latin typeface="Calibri" panose="020F0502020204030204"/>
              </a:rPr>
              <a:t>projelerden</a:t>
            </a:r>
            <a:r>
              <a:rPr lang="en-US" sz="1400" dirty="0">
                <a:solidFill>
                  <a:schemeClr val="tx1">
                    <a:lumMod val="85000"/>
                    <a:lumOff val="15000"/>
                  </a:schemeClr>
                </a:solidFill>
                <a:latin typeface="Calibri" panose="020F0502020204030204"/>
              </a:rPr>
              <a:t> </a:t>
            </a:r>
            <a:r>
              <a:rPr lang="en-US" sz="1400" dirty="0" err="1">
                <a:solidFill>
                  <a:schemeClr val="tx1">
                    <a:lumMod val="85000"/>
                    <a:lumOff val="15000"/>
                  </a:schemeClr>
                </a:solidFill>
                <a:latin typeface="Calibri" panose="020F0502020204030204"/>
              </a:rPr>
              <a:t>oluşmaktadır</a:t>
            </a:r>
            <a:r>
              <a:rPr lang="en-US" sz="1400" dirty="0">
                <a:solidFill>
                  <a:schemeClr val="tx1">
                    <a:lumMod val="85000"/>
                    <a:lumOff val="15000"/>
                  </a:schemeClr>
                </a:solidFill>
                <a:latin typeface="Calibri" panose="020F0502020204030204"/>
              </a:rPr>
              <a:t>.</a:t>
            </a:r>
            <a:br>
              <a:rPr lang="en-US" sz="1400" b="1" dirty="0">
                <a:solidFill>
                  <a:schemeClr val="tx1">
                    <a:lumMod val="85000"/>
                    <a:lumOff val="15000"/>
                  </a:schemeClr>
                </a:solidFill>
                <a:latin typeface="Calibri" panose="020F0502020204030204"/>
              </a:rPr>
            </a:br>
            <a:endParaRPr lang="en-US" sz="1400" b="1" dirty="0">
              <a:solidFill>
                <a:schemeClr val="tx1">
                  <a:lumMod val="85000"/>
                  <a:lumOff val="15000"/>
                </a:schemeClr>
              </a:solidFill>
              <a:latin typeface="Calibri" panose="020F0502020204030204"/>
            </a:endParaRPr>
          </a:p>
        </p:txBody>
      </p:sp>
      <p:pic>
        <p:nvPicPr>
          <p:cNvPr id="1026" name="Picture 2" descr="Sustainable Development Goals">
            <a:extLst>
              <a:ext uri="{FF2B5EF4-FFF2-40B4-BE49-F238E27FC236}">
                <a16:creationId xmlns:a16="http://schemas.microsoft.com/office/drawing/2014/main" id="{8A3F31B6-942C-4929-9071-F0C8DBACE80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034855" y="1156268"/>
            <a:ext cx="1055045" cy="70371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7" name="Metin kutusu 149">
            <a:extLst>
              <a:ext uri="{FF2B5EF4-FFF2-40B4-BE49-F238E27FC236}">
                <a16:creationId xmlns:a16="http://schemas.microsoft.com/office/drawing/2014/main" id="{418D0561-3333-4408-A3DC-CCD825623DB4}"/>
              </a:ext>
            </a:extLst>
          </p:cNvPr>
          <p:cNvSpPr txBox="1"/>
          <p:nvPr/>
        </p:nvSpPr>
        <p:spPr>
          <a:xfrm>
            <a:off x="549826" y="1272153"/>
            <a:ext cx="5610742" cy="504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defTabSz="371347"/>
            <a:endParaRPr lang="tr-TR" sz="1350" dirty="0">
              <a:solidFill>
                <a:schemeClr val="tx1">
                  <a:lumMod val="85000"/>
                  <a:lumOff val="15000"/>
                </a:schemeClr>
              </a:solidFill>
              <a:latin typeface="Calibri" panose="020F0502020204030204"/>
            </a:endParaRPr>
          </a:p>
        </p:txBody>
      </p:sp>
      <p:sp>
        <p:nvSpPr>
          <p:cNvPr id="28" name="TextBox 27">
            <a:extLst>
              <a:ext uri="{FF2B5EF4-FFF2-40B4-BE49-F238E27FC236}">
                <a16:creationId xmlns:a16="http://schemas.microsoft.com/office/drawing/2014/main" id="{280CFEA6-2BA4-4476-8F73-04C462AFDD5F}"/>
              </a:ext>
            </a:extLst>
          </p:cNvPr>
          <p:cNvSpPr txBox="1"/>
          <p:nvPr/>
        </p:nvSpPr>
        <p:spPr>
          <a:xfrm>
            <a:off x="532168" y="1255582"/>
            <a:ext cx="5655567" cy="507831"/>
          </a:xfrm>
          <a:prstGeom prst="rect">
            <a:avLst/>
          </a:prstGeom>
          <a:noFill/>
        </p:spPr>
        <p:txBody>
          <a:bodyPr wrap="square">
            <a:spAutoFit/>
          </a:bodyPr>
          <a:lstStyle/>
          <a:p>
            <a:pPr algn="ctr" defTabSz="371347"/>
            <a:r>
              <a:rPr lang="en-US" sz="1350" dirty="0">
                <a:solidFill>
                  <a:schemeClr val="tx1">
                    <a:lumMod val="85000"/>
                    <a:lumOff val="15000"/>
                  </a:schemeClr>
                </a:solidFill>
                <a:latin typeface="Calibri" panose="020F0502020204030204"/>
              </a:rPr>
              <a:t>17 </a:t>
            </a:r>
            <a:r>
              <a:rPr lang="en-US" sz="1350" dirty="0" err="1">
                <a:solidFill>
                  <a:schemeClr val="tx1">
                    <a:lumMod val="85000"/>
                    <a:lumOff val="15000"/>
                  </a:schemeClr>
                </a:solidFill>
                <a:latin typeface="Calibri" panose="020F0502020204030204"/>
              </a:rPr>
              <a:t>Birleşmiş</a:t>
            </a:r>
            <a:r>
              <a:rPr lang="en-US" sz="1350" dirty="0">
                <a:solidFill>
                  <a:schemeClr val="tx1">
                    <a:lumMod val="85000"/>
                    <a:lumOff val="15000"/>
                  </a:schemeClr>
                </a:solidFill>
                <a:latin typeface="Calibri" panose="020F0502020204030204"/>
              </a:rPr>
              <a:t> </a:t>
            </a:r>
            <a:r>
              <a:rPr lang="en-US" sz="1350" dirty="0" err="1">
                <a:solidFill>
                  <a:schemeClr val="tx1">
                    <a:lumMod val="85000"/>
                    <a:lumOff val="15000"/>
                  </a:schemeClr>
                </a:solidFill>
                <a:latin typeface="Calibri" panose="020F0502020204030204"/>
              </a:rPr>
              <a:t>Milletler</a:t>
            </a:r>
            <a:r>
              <a:rPr lang="en-US" sz="1350" dirty="0">
                <a:solidFill>
                  <a:schemeClr val="tx1">
                    <a:lumMod val="85000"/>
                    <a:lumOff val="15000"/>
                  </a:schemeClr>
                </a:solidFill>
                <a:latin typeface="Calibri" panose="020F0502020204030204"/>
              </a:rPr>
              <a:t> </a:t>
            </a:r>
            <a:r>
              <a:rPr lang="en-US" sz="1350" dirty="0" err="1">
                <a:solidFill>
                  <a:schemeClr val="tx1">
                    <a:lumMod val="85000"/>
                    <a:lumOff val="15000"/>
                  </a:schemeClr>
                </a:solidFill>
                <a:latin typeface="Calibri" panose="020F0502020204030204"/>
              </a:rPr>
              <a:t>Sürdürülebilir</a:t>
            </a:r>
            <a:r>
              <a:rPr lang="en-US" sz="1350" dirty="0">
                <a:solidFill>
                  <a:schemeClr val="tx1">
                    <a:lumMod val="85000"/>
                    <a:lumOff val="15000"/>
                  </a:schemeClr>
                </a:solidFill>
                <a:latin typeface="Calibri" panose="020F0502020204030204"/>
              </a:rPr>
              <a:t> Kalkınma </a:t>
            </a:r>
            <a:r>
              <a:rPr lang="en-US" sz="1350" dirty="0" err="1">
                <a:solidFill>
                  <a:schemeClr val="tx1">
                    <a:lumMod val="85000"/>
                    <a:lumOff val="15000"/>
                  </a:schemeClr>
                </a:solidFill>
                <a:latin typeface="Calibri" panose="020F0502020204030204"/>
              </a:rPr>
              <a:t>Amacının</a:t>
            </a:r>
            <a:r>
              <a:rPr lang="en-US" sz="1350" dirty="0">
                <a:solidFill>
                  <a:schemeClr val="tx1">
                    <a:lumMod val="85000"/>
                    <a:lumOff val="15000"/>
                  </a:schemeClr>
                </a:solidFill>
                <a:latin typeface="Calibri" panose="020F0502020204030204"/>
              </a:rPr>
              <a:t> </a:t>
            </a:r>
            <a:br>
              <a:rPr lang="en-US" sz="1350" dirty="0">
                <a:solidFill>
                  <a:schemeClr val="tx1">
                    <a:lumMod val="85000"/>
                    <a:lumOff val="15000"/>
                  </a:schemeClr>
                </a:solidFill>
                <a:latin typeface="Calibri" panose="020F0502020204030204"/>
              </a:rPr>
            </a:br>
            <a:r>
              <a:rPr lang="en-US" sz="1350" b="1" dirty="0">
                <a:solidFill>
                  <a:schemeClr val="tx1">
                    <a:lumMod val="85000"/>
                    <a:lumOff val="15000"/>
                  </a:schemeClr>
                </a:solidFill>
                <a:latin typeface="Calibri" panose="020F0502020204030204"/>
              </a:rPr>
              <a:t>15’ine </a:t>
            </a:r>
            <a:r>
              <a:rPr lang="en-US" sz="1350" b="1" dirty="0" err="1">
                <a:solidFill>
                  <a:schemeClr val="tx1">
                    <a:lumMod val="85000"/>
                    <a:lumOff val="15000"/>
                  </a:schemeClr>
                </a:solidFill>
                <a:latin typeface="Calibri" panose="020F0502020204030204"/>
              </a:rPr>
              <a:t>doğrudan</a:t>
            </a:r>
            <a:r>
              <a:rPr lang="en-US" sz="1350" b="1" dirty="0">
                <a:solidFill>
                  <a:schemeClr val="tx1">
                    <a:lumMod val="85000"/>
                    <a:lumOff val="15000"/>
                  </a:schemeClr>
                </a:solidFill>
                <a:latin typeface="Calibri" panose="020F0502020204030204"/>
              </a:rPr>
              <a:t> ve </a:t>
            </a:r>
            <a:r>
              <a:rPr lang="en-US" sz="1350" b="1" dirty="0" err="1">
                <a:solidFill>
                  <a:schemeClr val="tx1">
                    <a:lumMod val="85000"/>
                    <a:lumOff val="15000"/>
                  </a:schemeClr>
                </a:solidFill>
                <a:latin typeface="Calibri" panose="020F0502020204030204"/>
              </a:rPr>
              <a:t>dolaylı</a:t>
            </a:r>
            <a:r>
              <a:rPr lang="en-US" sz="1350" dirty="0">
                <a:solidFill>
                  <a:schemeClr val="tx1">
                    <a:lumMod val="85000"/>
                    <a:lumOff val="15000"/>
                  </a:schemeClr>
                </a:solidFill>
                <a:latin typeface="Calibri" panose="020F0502020204030204"/>
              </a:rPr>
              <a:t> </a:t>
            </a:r>
            <a:r>
              <a:rPr lang="en-US" sz="1350" dirty="0" err="1">
                <a:solidFill>
                  <a:schemeClr val="tx1">
                    <a:lumMod val="85000"/>
                    <a:lumOff val="15000"/>
                  </a:schemeClr>
                </a:solidFill>
                <a:latin typeface="Calibri" panose="020F0502020204030204"/>
              </a:rPr>
              <a:t>katkı</a:t>
            </a:r>
            <a:r>
              <a:rPr lang="en-US" sz="1350" dirty="0">
                <a:solidFill>
                  <a:schemeClr val="tx1">
                    <a:lumMod val="85000"/>
                    <a:lumOff val="15000"/>
                  </a:schemeClr>
                </a:solidFill>
                <a:latin typeface="Calibri" panose="020F0502020204030204"/>
              </a:rPr>
              <a:t> </a:t>
            </a:r>
            <a:r>
              <a:rPr lang="en-US" sz="1350" dirty="0" err="1">
                <a:solidFill>
                  <a:schemeClr val="tx1">
                    <a:lumMod val="85000"/>
                    <a:lumOff val="15000"/>
                  </a:schemeClr>
                </a:solidFill>
                <a:latin typeface="Calibri" panose="020F0502020204030204"/>
              </a:rPr>
              <a:t>sağladık</a:t>
            </a:r>
            <a:r>
              <a:rPr lang="en-US" sz="1350" dirty="0">
                <a:solidFill>
                  <a:schemeClr val="tx1">
                    <a:lumMod val="85000"/>
                    <a:lumOff val="15000"/>
                  </a:schemeClr>
                </a:solidFill>
                <a:latin typeface="Calibri" panose="020F0502020204030204"/>
              </a:rPr>
              <a:t>.</a:t>
            </a:r>
          </a:p>
        </p:txBody>
      </p:sp>
      <p:sp>
        <p:nvSpPr>
          <p:cNvPr id="29" name="TextBox 28">
            <a:extLst>
              <a:ext uri="{FF2B5EF4-FFF2-40B4-BE49-F238E27FC236}">
                <a16:creationId xmlns:a16="http://schemas.microsoft.com/office/drawing/2014/main" id="{C6D5229C-7725-460F-90B1-9AD4FF6817B7}"/>
              </a:ext>
            </a:extLst>
          </p:cNvPr>
          <p:cNvSpPr txBox="1"/>
          <p:nvPr/>
        </p:nvSpPr>
        <p:spPr>
          <a:xfrm>
            <a:off x="456597" y="723677"/>
            <a:ext cx="7441059" cy="340350"/>
          </a:xfrm>
          <a:prstGeom prst="rect">
            <a:avLst/>
          </a:prstGeom>
          <a:noFill/>
        </p:spPr>
        <p:txBody>
          <a:bodyPr wrap="square">
            <a:spAutoFit/>
          </a:bodyPr>
          <a:lstStyle/>
          <a:p>
            <a:pPr>
              <a:lnSpc>
                <a:spcPct val="105000"/>
              </a:lnSpc>
              <a:spcAft>
                <a:spcPts val="800"/>
              </a:spcAft>
              <a:defRPr/>
            </a:pPr>
            <a:r>
              <a:rPr lang="en-US" sz="1600" b="1" dirty="0" err="1">
                <a:solidFill>
                  <a:schemeClr val="accent1">
                    <a:lumMod val="50000"/>
                  </a:schemeClr>
                </a:solidFill>
              </a:rPr>
              <a:t>Sürdürülebilirlik</a:t>
            </a:r>
            <a:r>
              <a:rPr lang="en-US" sz="1600" b="1" dirty="0">
                <a:solidFill>
                  <a:schemeClr val="accent1">
                    <a:lumMod val="50000"/>
                  </a:schemeClr>
                </a:solidFill>
              </a:rPr>
              <a:t> </a:t>
            </a:r>
            <a:r>
              <a:rPr lang="en-US" sz="1600" b="1" dirty="0" err="1">
                <a:solidFill>
                  <a:schemeClr val="accent1">
                    <a:lumMod val="50000"/>
                  </a:schemeClr>
                </a:solidFill>
              </a:rPr>
              <a:t>Performansımız</a:t>
            </a:r>
            <a:r>
              <a:rPr lang="tr-TR" sz="1600" b="1" dirty="0">
                <a:solidFill>
                  <a:schemeClr val="accent1">
                    <a:lumMod val="50000"/>
                  </a:schemeClr>
                </a:solidFill>
              </a:rPr>
              <a:t> &amp; </a:t>
            </a:r>
            <a:r>
              <a:rPr lang="en-US" sz="1600" b="1" dirty="0" err="1">
                <a:solidFill>
                  <a:schemeClr val="accent1">
                    <a:lumMod val="50000"/>
                  </a:schemeClr>
                </a:solidFill>
              </a:rPr>
              <a:t>Ulusal</a:t>
            </a:r>
            <a:r>
              <a:rPr lang="en-US" sz="1600" b="1" dirty="0">
                <a:solidFill>
                  <a:schemeClr val="accent1">
                    <a:lumMod val="50000"/>
                  </a:schemeClr>
                </a:solidFill>
              </a:rPr>
              <a:t> ve Uluslararası </a:t>
            </a:r>
            <a:r>
              <a:rPr lang="en-US" sz="1600" b="1" dirty="0" err="1">
                <a:solidFill>
                  <a:schemeClr val="accent1">
                    <a:lumMod val="50000"/>
                  </a:schemeClr>
                </a:solidFill>
              </a:rPr>
              <a:t>Üyeliklerimiz</a:t>
            </a:r>
            <a:endParaRPr lang="en-US" sz="1700" b="1" dirty="0">
              <a:solidFill>
                <a:srgbClr val="1C6F90"/>
              </a:solidFill>
            </a:endParaRPr>
          </a:p>
        </p:txBody>
      </p:sp>
      <p:sp>
        <p:nvSpPr>
          <p:cNvPr id="3" name="Rectangle: Rounded Corners 2">
            <a:extLst>
              <a:ext uri="{FF2B5EF4-FFF2-40B4-BE49-F238E27FC236}">
                <a16:creationId xmlns:a16="http://schemas.microsoft.com/office/drawing/2014/main" id="{EE46EE55-CA85-4A8C-AD8D-BB740C64F6FE}"/>
              </a:ext>
            </a:extLst>
          </p:cNvPr>
          <p:cNvSpPr/>
          <p:nvPr/>
        </p:nvSpPr>
        <p:spPr>
          <a:xfrm>
            <a:off x="7151926" y="985520"/>
            <a:ext cx="2549744" cy="5488351"/>
          </a:xfrm>
          <a:prstGeom prst="roundRect">
            <a:avLst/>
          </a:prstGeom>
          <a:solidFill>
            <a:schemeClr val="tx2">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pic>
        <p:nvPicPr>
          <p:cNvPr id="47" name="Picture 46" descr="https://www.eydk.org/wp-content/uploads/2021/09/EYDK-LOGO-01-300x300.png">
            <a:extLst>
              <a:ext uri="{FF2B5EF4-FFF2-40B4-BE49-F238E27FC236}">
                <a16:creationId xmlns:a16="http://schemas.microsoft.com/office/drawing/2014/main" id="{ECDA3A3A-4875-4394-A7D5-49B92F592D6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11759" y="1738890"/>
            <a:ext cx="553412" cy="553412"/>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47">
            <a:extLst>
              <a:ext uri="{FF2B5EF4-FFF2-40B4-BE49-F238E27FC236}">
                <a16:creationId xmlns:a16="http://schemas.microsoft.com/office/drawing/2014/main" id="{8F38BA97-E778-42F2-A93B-7E57DBA18801}"/>
              </a:ext>
            </a:extLst>
          </p:cNvPr>
          <p:cNvPicPr>
            <a:picLocks noChangeAspect="1"/>
          </p:cNvPicPr>
          <p:nvPr/>
        </p:nvPicPr>
        <p:blipFill>
          <a:blip r:embed="rId9"/>
          <a:stretch>
            <a:fillRect/>
          </a:stretch>
        </p:blipFill>
        <p:spPr>
          <a:xfrm>
            <a:off x="7354501" y="2424113"/>
            <a:ext cx="803225" cy="472265"/>
          </a:xfrm>
          <a:prstGeom prst="rect">
            <a:avLst/>
          </a:prstGeom>
        </p:spPr>
      </p:pic>
      <p:pic>
        <p:nvPicPr>
          <p:cNvPr id="49" name="Picture 8" descr="UN launches global responsible banking sustainability initiative.">
            <a:extLst>
              <a:ext uri="{FF2B5EF4-FFF2-40B4-BE49-F238E27FC236}">
                <a16:creationId xmlns:a16="http://schemas.microsoft.com/office/drawing/2014/main" id="{EFE78233-00B8-4836-9801-5CAF30D99594}"/>
              </a:ext>
            </a:extLst>
          </p:cNvPr>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r="59916"/>
          <a:stretch/>
        </p:blipFill>
        <p:spPr bwMode="auto">
          <a:xfrm>
            <a:off x="7332311" y="3089148"/>
            <a:ext cx="555754" cy="678090"/>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8" descr="Homepage | UN Global Compact">
            <a:extLst>
              <a:ext uri="{FF2B5EF4-FFF2-40B4-BE49-F238E27FC236}">
                <a16:creationId xmlns:a16="http://schemas.microsoft.com/office/drawing/2014/main" id="{05249DA2-1968-4A07-A32A-BC404263706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073309" y="3947616"/>
            <a:ext cx="1038366" cy="62302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50">
            <a:extLst>
              <a:ext uri="{FF2B5EF4-FFF2-40B4-BE49-F238E27FC236}">
                <a16:creationId xmlns:a16="http://schemas.microsoft.com/office/drawing/2014/main" id="{58A347B1-279A-481C-AFD1-8344E31EA368}"/>
              </a:ext>
            </a:extLst>
          </p:cNvPr>
          <p:cNvPicPr>
            <a:picLocks noChangeAspect="1"/>
          </p:cNvPicPr>
          <p:nvPr/>
        </p:nvPicPr>
        <p:blipFill>
          <a:blip r:embed="rId12"/>
          <a:stretch>
            <a:fillRect/>
          </a:stretch>
        </p:blipFill>
        <p:spPr>
          <a:xfrm>
            <a:off x="7370729" y="5986327"/>
            <a:ext cx="1156138" cy="357471"/>
          </a:xfrm>
          <a:prstGeom prst="rect">
            <a:avLst/>
          </a:prstGeom>
        </p:spPr>
      </p:pic>
      <p:pic>
        <p:nvPicPr>
          <p:cNvPr id="53" name="Picture 52" descr="https://www.impactprinciples.org/themes/opim/images/OPIM-Logo_RGB.png">
            <a:extLst>
              <a:ext uri="{FF2B5EF4-FFF2-40B4-BE49-F238E27FC236}">
                <a16:creationId xmlns:a16="http://schemas.microsoft.com/office/drawing/2014/main" id="{6F0C7AC5-ACB9-4A88-B38D-4C123986F4D5}"/>
              </a:ext>
            </a:extLst>
          </p:cNvPr>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38"/>
          <a:stretch/>
        </p:blipFill>
        <p:spPr bwMode="auto">
          <a:xfrm>
            <a:off x="7332311" y="1212390"/>
            <a:ext cx="1158579" cy="407082"/>
          </a:xfrm>
          <a:prstGeom prst="rect">
            <a:avLst/>
          </a:prstGeom>
          <a:noFill/>
          <a:extLst>
            <a:ext uri="{909E8E84-426E-40DD-AFC4-6F175D3DCCD1}">
              <a14:hiddenFill xmlns:a14="http://schemas.microsoft.com/office/drawing/2010/main">
                <a:solidFill>
                  <a:srgbClr val="FFFFFF"/>
                </a:solidFill>
              </a14:hiddenFill>
            </a:ext>
          </a:extLst>
        </p:spPr>
      </p:pic>
      <p:sp>
        <p:nvSpPr>
          <p:cNvPr id="54" name="TextBox 53">
            <a:extLst>
              <a:ext uri="{FF2B5EF4-FFF2-40B4-BE49-F238E27FC236}">
                <a16:creationId xmlns:a16="http://schemas.microsoft.com/office/drawing/2014/main" id="{2E0CA1F8-0E4A-4F82-B130-B34A8778DDFE}"/>
              </a:ext>
            </a:extLst>
          </p:cNvPr>
          <p:cNvSpPr txBox="1"/>
          <p:nvPr/>
        </p:nvSpPr>
        <p:spPr>
          <a:xfrm>
            <a:off x="8496387" y="1171750"/>
            <a:ext cx="1174803" cy="461665"/>
          </a:xfrm>
          <a:prstGeom prst="rect">
            <a:avLst/>
          </a:prstGeom>
          <a:noFill/>
        </p:spPr>
        <p:txBody>
          <a:bodyPr wrap="square">
            <a:spAutoFit/>
          </a:bodyPr>
          <a:lstStyle/>
          <a:p>
            <a:pPr algn="ctr" defTabSz="914423">
              <a:lnSpc>
                <a:spcPct val="100000"/>
              </a:lnSpc>
              <a:spcBef>
                <a:spcPts val="0"/>
              </a:spcBef>
              <a:spcAft>
                <a:spcPts val="0"/>
              </a:spcAft>
            </a:pPr>
            <a:r>
              <a:rPr lang="en-US" sz="1200" b="1" dirty="0" err="1">
                <a:solidFill>
                  <a:schemeClr val="tx2">
                    <a:lumMod val="75000"/>
                  </a:schemeClr>
                </a:solidFill>
                <a:latin typeface="Calibri" panose="020F0502020204030204"/>
              </a:rPr>
              <a:t>Türkiye’den</a:t>
            </a:r>
            <a:r>
              <a:rPr lang="en-US" sz="1200" b="1" dirty="0">
                <a:solidFill>
                  <a:schemeClr val="tx2">
                    <a:lumMod val="75000"/>
                  </a:schemeClr>
                </a:solidFill>
                <a:latin typeface="Calibri" panose="020F0502020204030204"/>
              </a:rPr>
              <a:t> İlk </a:t>
            </a:r>
            <a:r>
              <a:rPr lang="en-US" sz="1200" b="1" dirty="0" err="1">
                <a:solidFill>
                  <a:schemeClr val="tx2">
                    <a:lumMod val="75000"/>
                  </a:schemeClr>
                </a:solidFill>
                <a:latin typeface="Calibri" panose="020F0502020204030204"/>
              </a:rPr>
              <a:t>İmzacı</a:t>
            </a:r>
            <a:endParaRPr lang="en-US" sz="1200" b="1" dirty="0">
              <a:solidFill>
                <a:schemeClr val="tx2">
                  <a:lumMod val="75000"/>
                </a:schemeClr>
              </a:solidFill>
              <a:latin typeface="Calibri" panose="020F0502020204030204"/>
            </a:endParaRPr>
          </a:p>
        </p:txBody>
      </p:sp>
      <p:pic>
        <p:nvPicPr>
          <p:cNvPr id="55" name="Picture 2" descr="http://www.skdturkiye.org/images/skd-turkiye-logo_new3.png">
            <a:extLst>
              <a:ext uri="{FF2B5EF4-FFF2-40B4-BE49-F238E27FC236}">
                <a16:creationId xmlns:a16="http://schemas.microsoft.com/office/drawing/2014/main" id="{063A4255-CE0A-4C16-9369-388A027415C3}"/>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297885" y="5480701"/>
            <a:ext cx="1092640" cy="307558"/>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ABA800D8-D24A-4BF7-A270-59F8319525A2}"/>
              </a:ext>
            </a:extLst>
          </p:cNvPr>
          <p:cNvSpPr txBox="1"/>
          <p:nvPr/>
        </p:nvSpPr>
        <p:spPr>
          <a:xfrm>
            <a:off x="8496386" y="1836452"/>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Kurucu Üye</a:t>
            </a:r>
          </a:p>
        </p:txBody>
      </p:sp>
      <p:sp>
        <p:nvSpPr>
          <p:cNvPr id="57" name="TextBox 56">
            <a:extLst>
              <a:ext uri="{FF2B5EF4-FFF2-40B4-BE49-F238E27FC236}">
                <a16:creationId xmlns:a16="http://schemas.microsoft.com/office/drawing/2014/main" id="{870B1FA0-A69D-4163-A782-2D65C41FAA75}"/>
              </a:ext>
            </a:extLst>
          </p:cNvPr>
          <p:cNvSpPr txBox="1"/>
          <p:nvPr/>
        </p:nvSpPr>
        <p:spPr>
          <a:xfrm>
            <a:off x="8537027" y="2520040"/>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Üye</a:t>
            </a:r>
            <a:endParaRPr lang="en-US" sz="1200" b="1" dirty="0">
              <a:solidFill>
                <a:schemeClr val="tx2">
                  <a:lumMod val="75000"/>
                </a:schemeClr>
              </a:solidFill>
              <a:latin typeface="Calibri" panose="020F0502020204030204"/>
            </a:endParaRPr>
          </a:p>
        </p:txBody>
      </p:sp>
      <p:sp>
        <p:nvSpPr>
          <p:cNvPr id="58" name="TextBox 57">
            <a:extLst>
              <a:ext uri="{FF2B5EF4-FFF2-40B4-BE49-F238E27FC236}">
                <a16:creationId xmlns:a16="http://schemas.microsoft.com/office/drawing/2014/main" id="{E3F73872-1347-4579-B622-D787D69D266E}"/>
              </a:ext>
            </a:extLst>
          </p:cNvPr>
          <p:cNvSpPr txBox="1"/>
          <p:nvPr/>
        </p:nvSpPr>
        <p:spPr>
          <a:xfrm>
            <a:off x="8534364" y="3212090"/>
            <a:ext cx="1174803" cy="461665"/>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Kurucu </a:t>
            </a:r>
          </a:p>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İmzacı</a:t>
            </a:r>
          </a:p>
        </p:txBody>
      </p:sp>
      <p:sp>
        <p:nvSpPr>
          <p:cNvPr id="59" name="TextBox 58">
            <a:extLst>
              <a:ext uri="{FF2B5EF4-FFF2-40B4-BE49-F238E27FC236}">
                <a16:creationId xmlns:a16="http://schemas.microsoft.com/office/drawing/2014/main" id="{1E69E2C2-B4F6-4F9F-B2E0-F3D6B8285117}"/>
              </a:ext>
            </a:extLst>
          </p:cNvPr>
          <p:cNvSpPr txBox="1"/>
          <p:nvPr/>
        </p:nvSpPr>
        <p:spPr>
          <a:xfrm>
            <a:off x="8544524" y="4126490"/>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İmzacı</a:t>
            </a:r>
          </a:p>
        </p:txBody>
      </p:sp>
      <p:sp>
        <p:nvSpPr>
          <p:cNvPr id="62" name="TextBox 61">
            <a:extLst>
              <a:ext uri="{FF2B5EF4-FFF2-40B4-BE49-F238E27FC236}">
                <a16:creationId xmlns:a16="http://schemas.microsoft.com/office/drawing/2014/main" id="{4A87661F-052A-4DC5-9107-28C128DD5E8D}"/>
              </a:ext>
            </a:extLst>
          </p:cNvPr>
          <p:cNvSpPr txBox="1"/>
          <p:nvPr/>
        </p:nvSpPr>
        <p:spPr>
          <a:xfrm>
            <a:off x="8544524" y="4858010"/>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Üye</a:t>
            </a:r>
            <a:endParaRPr lang="en-US" sz="1200" b="1" dirty="0">
              <a:solidFill>
                <a:schemeClr val="tx2">
                  <a:lumMod val="75000"/>
                </a:schemeClr>
              </a:solidFill>
              <a:latin typeface="Calibri" panose="020F0502020204030204"/>
            </a:endParaRPr>
          </a:p>
        </p:txBody>
      </p:sp>
      <p:sp>
        <p:nvSpPr>
          <p:cNvPr id="63" name="TextBox 62">
            <a:extLst>
              <a:ext uri="{FF2B5EF4-FFF2-40B4-BE49-F238E27FC236}">
                <a16:creationId xmlns:a16="http://schemas.microsoft.com/office/drawing/2014/main" id="{BEF25DD3-A7A3-4205-9C68-5E22C6E03B51}"/>
              </a:ext>
            </a:extLst>
          </p:cNvPr>
          <p:cNvSpPr txBox="1"/>
          <p:nvPr/>
        </p:nvSpPr>
        <p:spPr>
          <a:xfrm>
            <a:off x="8554684" y="5487930"/>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Üye</a:t>
            </a:r>
            <a:endParaRPr lang="en-US" sz="1200" b="1" dirty="0">
              <a:solidFill>
                <a:schemeClr val="tx2">
                  <a:lumMod val="75000"/>
                </a:schemeClr>
              </a:solidFill>
              <a:latin typeface="Calibri" panose="020F0502020204030204"/>
            </a:endParaRPr>
          </a:p>
        </p:txBody>
      </p:sp>
      <p:sp>
        <p:nvSpPr>
          <p:cNvPr id="64" name="TextBox 63">
            <a:extLst>
              <a:ext uri="{FF2B5EF4-FFF2-40B4-BE49-F238E27FC236}">
                <a16:creationId xmlns:a16="http://schemas.microsoft.com/office/drawing/2014/main" id="{0F6954E7-AA75-4047-A0D7-ED1A61D27CE6}"/>
              </a:ext>
            </a:extLst>
          </p:cNvPr>
          <p:cNvSpPr txBox="1"/>
          <p:nvPr/>
        </p:nvSpPr>
        <p:spPr>
          <a:xfrm>
            <a:off x="8554684" y="5985770"/>
            <a:ext cx="1174803" cy="276999"/>
          </a:xfrm>
          <a:prstGeom prst="rect">
            <a:avLst/>
          </a:prstGeom>
          <a:noFill/>
        </p:spPr>
        <p:txBody>
          <a:bodyPr wrap="square">
            <a:spAutoFit/>
          </a:bodyPr>
          <a:lstStyle/>
          <a:p>
            <a:pPr algn="ctr" defTabSz="914423">
              <a:lnSpc>
                <a:spcPct val="100000"/>
              </a:lnSpc>
              <a:spcBef>
                <a:spcPts val="0"/>
              </a:spcBef>
              <a:spcAft>
                <a:spcPts val="0"/>
              </a:spcAft>
            </a:pPr>
            <a:r>
              <a:rPr lang="tr-TR" sz="1200" b="1" dirty="0">
                <a:solidFill>
                  <a:schemeClr val="tx2">
                    <a:lumMod val="75000"/>
                  </a:schemeClr>
                </a:solidFill>
                <a:latin typeface="Calibri" panose="020F0502020204030204"/>
              </a:rPr>
              <a:t>Üye</a:t>
            </a:r>
            <a:endParaRPr lang="en-US" sz="1200" b="1" dirty="0">
              <a:solidFill>
                <a:schemeClr val="tx2">
                  <a:lumMod val="75000"/>
                </a:schemeClr>
              </a:solidFill>
              <a:latin typeface="Calibri" panose="020F0502020204030204"/>
            </a:endParaRPr>
          </a:p>
        </p:txBody>
      </p:sp>
      <p:sp>
        <p:nvSpPr>
          <p:cNvPr id="42" name="TextBox 41">
            <a:extLst>
              <a:ext uri="{FF2B5EF4-FFF2-40B4-BE49-F238E27FC236}">
                <a16:creationId xmlns:a16="http://schemas.microsoft.com/office/drawing/2014/main" id="{7238A36D-1622-41C6-8564-1F3D28066D50}"/>
              </a:ext>
            </a:extLst>
          </p:cNvPr>
          <p:cNvSpPr txBox="1"/>
          <p:nvPr/>
        </p:nvSpPr>
        <p:spPr>
          <a:xfrm>
            <a:off x="251280" y="167915"/>
            <a:ext cx="8657971" cy="400110"/>
          </a:xfrm>
          <a:prstGeom prst="rect">
            <a:avLst/>
          </a:prstGeom>
          <a:noFill/>
          <a:effectLst/>
        </p:spPr>
        <p:txBody>
          <a:bodyPr wrap="square">
            <a:spAutoFit/>
          </a:bodyPr>
          <a:lstStyle/>
          <a:p>
            <a:pPr defTabSz="457227">
              <a:defRPr/>
            </a:pPr>
            <a:r>
              <a:rPr lang="tr-TR" sz="2000" b="1" dirty="0">
                <a:solidFill>
                  <a:srgbClr val="222A35"/>
                </a:solidFill>
                <a:ea typeface="Lato" panose="020F0502020204030203" pitchFamily="34" charset="0"/>
                <a:cs typeface="Arial" panose="020B0604020202020204" pitchFamily="34" charset="0"/>
              </a:rPr>
              <a:t>TKYB’de Sürdürülebilirlik</a:t>
            </a:r>
          </a:p>
        </p:txBody>
      </p:sp>
      <p:pic>
        <p:nvPicPr>
          <p:cNvPr id="7" name="Resim 6">
            <a:extLst>
              <a:ext uri="{FF2B5EF4-FFF2-40B4-BE49-F238E27FC236}">
                <a16:creationId xmlns:a16="http://schemas.microsoft.com/office/drawing/2014/main" id="{824014F5-9E22-4780-B068-B82EDFD13B41}"/>
              </a:ext>
            </a:extLst>
          </p:cNvPr>
          <p:cNvPicPr>
            <a:picLocks noChangeAspect="1"/>
          </p:cNvPicPr>
          <p:nvPr/>
        </p:nvPicPr>
        <p:blipFill>
          <a:blip r:embed="rId15"/>
          <a:stretch>
            <a:fillRect/>
          </a:stretch>
        </p:blipFill>
        <p:spPr>
          <a:xfrm>
            <a:off x="7315940" y="4793502"/>
            <a:ext cx="958050" cy="443672"/>
          </a:xfrm>
          <a:prstGeom prst="rect">
            <a:avLst/>
          </a:prstGeom>
        </p:spPr>
      </p:pic>
      <p:pic>
        <p:nvPicPr>
          <p:cNvPr id="40" name="Picture 97">
            <a:extLst>
              <a:ext uri="{FF2B5EF4-FFF2-40B4-BE49-F238E27FC236}">
                <a16:creationId xmlns:a16="http://schemas.microsoft.com/office/drawing/2014/main" id="{CE649957-B403-497C-916C-912B4868096B}"/>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002402" y="18748"/>
            <a:ext cx="1955572" cy="676884"/>
          </a:xfrm>
          <a:prstGeom prst="rect">
            <a:avLst/>
          </a:prstGeom>
        </p:spPr>
      </p:pic>
      <p:sp>
        <p:nvSpPr>
          <p:cNvPr id="39" name="Metin kutusu 149">
            <a:extLst>
              <a:ext uri="{FF2B5EF4-FFF2-40B4-BE49-F238E27FC236}">
                <a16:creationId xmlns:a16="http://schemas.microsoft.com/office/drawing/2014/main" id="{E8DAE2BE-3A66-45C6-B9E7-07FF916FB451}"/>
              </a:ext>
            </a:extLst>
          </p:cNvPr>
          <p:cNvSpPr txBox="1"/>
          <p:nvPr/>
        </p:nvSpPr>
        <p:spPr>
          <a:xfrm>
            <a:off x="505988" y="5184345"/>
            <a:ext cx="5716606" cy="50400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marL="0" marR="0" lvl="0" indent="0" algn="ctr" defTabSz="914423" rtl="0" eaLnBrk="1" fontAlgn="auto" latinLnBrk="0" hangingPunct="1">
              <a:lnSpc>
                <a:spcPct val="100000"/>
              </a:lnSpc>
              <a:spcBef>
                <a:spcPts val="0"/>
              </a:spcBef>
              <a:spcAft>
                <a:spcPts val="0"/>
              </a:spcAft>
              <a:buClrTx/>
              <a:buSzTx/>
              <a:buFontTx/>
              <a:buNone/>
              <a:tabLst/>
              <a:defRPr/>
            </a:pPr>
            <a:r>
              <a:rPr lang="tr-TR" sz="1400" dirty="0">
                <a:solidFill>
                  <a:prstClr val="black"/>
                </a:solidFill>
                <a:latin typeface="Calibri" panose="020F0502020204030204"/>
              </a:rPr>
              <a:t>Bankamızın </a:t>
            </a:r>
            <a:r>
              <a:rPr lang="en-US" sz="1400" dirty="0" err="1">
                <a:solidFill>
                  <a:prstClr val="black"/>
                </a:solidFill>
                <a:latin typeface="Calibri" panose="020F0502020204030204"/>
              </a:rPr>
              <a:t>fon</a:t>
            </a:r>
            <a:r>
              <a:rPr lang="en-US" sz="1400" dirty="0">
                <a:solidFill>
                  <a:prstClr val="black"/>
                </a:solidFill>
                <a:latin typeface="Calibri" panose="020F0502020204030204"/>
              </a:rPr>
              <a:t> </a:t>
            </a:r>
            <a:r>
              <a:rPr lang="en-US" sz="1400" dirty="0" err="1">
                <a:solidFill>
                  <a:prstClr val="black"/>
                </a:solidFill>
                <a:latin typeface="Calibri" panose="020F0502020204030204"/>
              </a:rPr>
              <a:t>kullanıcısı</a:t>
            </a:r>
            <a:r>
              <a:rPr lang="en-US" sz="1400" dirty="0">
                <a:solidFill>
                  <a:prstClr val="black"/>
                </a:solidFill>
                <a:latin typeface="Calibri" panose="020F0502020204030204"/>
              </a:rPr>
              <a:t> </a:t>
            </a:r>
            <a:r>
              <a:rPr lang="en-US" sz="1400" dirty="0" err="1">
                <a:solidFill>
                  <a:prstClr val="black"/>
                </a:solidFill>
                <a:latin typeface="Calibri" panose="020F0502020204030204"/>
              </a:rPr>
              <a:t>olduğu</a:t>
            </a:r>
            <a:r>
              <a:rPr lang="en-US" sz="1400" dirty="0">
                <a:solidFill>
                  <a:prstClr val="black"/>
                </a:solidFill>
                <a:latin typeface="Calibri" panose="020F0502020204030204"/>
              </a:rPr>
              <a:t> 50 </a:t>
            </a:r>
            <a:r>
              <a:rPr lang="en-US" sz="1400" dirty="0" err="1">
                <a:solidFill>
                  <a:prstClr val="black"/>
                </a:solidFill>
                <a:latin typeface="Calibri" panose="020F0502020204030204"/>
              </a:rPr>
              <a:t>mn</a:t>
            </a:r>
            <a:r>
              <a:rPr lang="en-US" sz="1400" dirty="0">
                <a:solidFill>
                  <a:prstClr val="black"/>
                </a:solidFill>
                <a:latin typeface="Calibri" panose="020F0502020204030204"/>
              </a:rPr>
              <a:t> TL </a:t>
            </a:r>
            <a:r>
              <a:rPr lang="en-US" sz="1400" dirty="0" err="1">
                <a:solidFill>
                  <a:prstClr val="black"/>
                </a:solidFill>
                <a:latin typeface="Calibri" panose="020F0502020204030204"/>
              </a:rPr>
              <a:t>tutarındaki</a:t>
            </a:r>
            <a:r>
              <a:rPr lang="en-US" sz="1400" dirty="0">
                <a:solidFill>
                  <a:prstClr val="black"/>
                </a:solidFill>
                <a:latin typeface="Calibri" panose="020F0502020204030204"/>
              </a:rPr>
              <a:t> </a:t>
            </a:r>
            <a:br>
              <a:rPr lang="tr-TR" sz="1400" dirty="0">
                <a:solidFill>
                  <a:prstClr val="black"/>
                </a:solidFill>
                <a:latin typeface="Calibri" panose="020F0502020204030204"/>
              </a:rPr>
            </a:br>
            <a:r>
              <a:rPr lang="en-US" sz="1400" b="1" dirty="0" err="1">
                <a:solidFill>
                  <a:prstClr val="black"/>
                </a:solidFill>
                <a:latin typeface="Calibri" panose="020F0502020204030204"/>
              </a:rPr>
              <a:t>Türkiye’nin</a:t>
            </a:r>
            <a:r>
              <a:rPr lang="en-US" sz="1400" b="1" dirty="0">
                <a:solidFill>
                  <a:prstClr val="black"/>
                </a:solidFill>
                <a:latin typeface="Calibri" panose="020F0502020204030204"/>
              </a:rPr>
              <a:t> ilk </a:t>
            </a:r>
            <a:r>
              <a:rPr lang="en-US" sz="1400" b="1" dirty="0" err="1">
                <a:solidFill>
                  <a:prstClr val="black"/>
                </a:solidFill>
                <a:latin typeface="Calibri" panose="020F0502020204030204"/>
              </a:rPr>
              <a:t>sosyal</a:t>
            </a:r>
            <a:r>
              <a:rPr lang="en-US" sz="1400" b="1" dirty="0">
                <a:solidFill>
                  <a:prstClr val="black"/>
                </a:solidFill>
                <a:latin typeface="Calibri" panose="020F0502020204030204"/>
              </a:rPr>
              <a:t> sukuk</a:t>
            </a:r>
            <a:r>
              <a:rPr lang="tr-TR" sz="1400" b="1" dirty="0">
                <a:solidFill>
                  <a:prstClr val="black"/>
                </a:solidFill>
                <a:latin typeface="Calibri" panose="020F0502020204030204"/>
              </a:rPr>
              <a:t>unu </a:t>
            </a:r>
            <a:r>
              <a:rPr lang="tr-TR" sz="1400" dirty="0">
                <a:solidFill>
                  <a:prstClr val="black"/>
                </a:solidFill>
                <a:latin typeface="Calibri" panose="020F0502020204030204"/>
              </a:rPr>
              <a:t>ihraç ettik.</a:t>
            </a:r>
            <a:endParaRPr lang="en-US" sz="1400" dirty="0">
              <a:solidFill>
                <a:prstClr val="black"/>
              </a:solidFill>
              <a:latin typeface="Calibri" panose="020F0502020204030204"/>
            </a:endParaRPr>
          </a:p>
        </p:txBody>
      </p:sp>
      <p:pic>
        <p:nvPicPr>
          <p:cNvPr id="44" name="Picture 43">
            <a:extLst>
              <a:ext uri="{FF2B5EF4-FFF2-40B4-BE49-F238E27FC236}">
                <a16:creationId xmlns:a16="http://schemas.microsoft.com/office/drawing/2014/main" id="{31005532-E0F2-46CF-A620-B9236B2E1A74}"/>
              </a:ext>
            </a:extLst>
          </p:cNvPr>
          <p:cNvPicPr>
            <a:picLocks noChangeAspect="1"/>
          </p:cNvPicPr>
          <p:nvPr/>
        </p:nvPicPr>
        <p:blipFill rotWithShape="1">
          <a:blip r:embed="rId17"/>
          <a:srcRect b="24142"/>
          <a:stretch/>
        </p:blipFill>
        <p:spPr>
          <a:xfrm>
            <a:off x="6310777" y="5153097"/>
            <a:ext cx="684231" cy="519044"/>
          </a:xfrm>
          <a:prstGeom prst="rect">
            <a:avLst/>
          </a:prstGeom>
        </p:spPr>
      </p:pic>
      <p:sp>
        <p:nvSpPr>
          <p:cNvPr id="52" name="Metin kutusu 149">
            <a:extLst>
              <a:ext uri="{FF2B5EF4-FFF2-40B4-BE49-F238E27FC236}">
                <a16:creationId xmlns:a16="http://schemas.microsoft.com/office/drawing/2014/main" id="{C07BAC7C-E4D0-43D8-81F0-811E4126B593}"/>
              </a:ext>
            </a:extLst>
          </p:cNvPr>
          <p:cNvSpPr txBox="1"/>
          <p:nvPr/>
        </p:nvSpPr>
        <p:spPr>
          <a:xfrm>
            <a:off x="1463546" y="5774303"/>
            <a:ext cx="5501355" cy="626760"/>
          </a:xfrm>
          <a:prstGeom prst="roundRect">
            <a:avLst>
              <a:gd name="adj" fmla="val 4813"/>
            </a:avLst>
          </a:prstGeom>
          <a:solidFill>
            <a:srgbClr val="349585">
              <a:alpha val="16000"/>
            </a:srgbClr>
          </a:solidFill>
          <a:ln w="28575">
            <a:noFill/>
          </a:ln>
          <a:effectLst/>
          <a:scene3d>
            <a:camera prst="orthographicFront">
              <a:rot lat="0" lon="0" rev="0"/>
            </a:camera>
            <a:lightRig rig="threePt" dir="t">
              <a:rot lat="0" lon="0" rev="1200000"/>
            </a:lightRig>
          </a:scene3d>
          <a:sp3d/>
        </p:spPr>
        <p:txBody>
          <a:bodyPr spcFirstLastPara="0" vert="horz" wrap="square" lIns="0" tIns="0" rIns="0" bIns="0" numCol="1" spcCol="1270" anchor="ctr" anchorCtr="0">
            <a:noAutofit/>
          </a:bodyPr>
          <a:lstStyle>
            <a:defPPr>
              <a:defRPr lang="tr-TR"/>
            </a:defPPr>
            <a:lvl1pPr marR="0" lvl="0" indent="0" algn="ctr" defTabSz="371338" fontAlgn="auto">
              <a:lnSpc>
                <a:spcPct val="90000"/>
              </a:lnSpc>
              <a:spcBef>
                <a:spcPts val="400"/>
              </a:spcBef>
              <a:spcAft>
                <a:spcPct val="35000"/>
              </a:spcAft>
              <a:buClrTx/>
              <a:buSzTx/>
              <a:buFontTx/>
              <a:buNone/>
              <a:tabLst/>
              <a:defRPr kumimoji="0" sz="900" b="0" i="0" u="none" strike="noStrike" cap="none" spc="0" normalizeH="0" baseline="0">
                <a:ln>
                  <a:noFill/>
                </a:ln>
                <a:solidFill>
                  <a:srgbClr val="140958"/>
                </a:solidFill>
                <a:effectLst/>
                <a:uLnTx/>
                <a:uFillTx/>
                <a:latin typeface="Candara"/>
              </a:defRPr>
            </a:lvl1pPr>
          </a:lstStyle>
          <a:p>
            <a:pPr>
              <a:lnSpc>
                <a:spcPct val="107000"/>
              </a:lnSpc>
              <a:spcAft>
                <a:spcPts val="800"/>
              </a:spcAft>
            </a:pP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EOSD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tarafından</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Almanya’da</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düzenlenen</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The Global Sustainable Finance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Awards’ta</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r>
              <a:rPr lang="en-US" sz="1400" b="1" dirty="0">
                <a:solidFill>
                  <a:schemeClr val="tx1">
                    <a:lumMod val="95000"/>
                    <a:lumOff val="5000"/>
                  </a:schemeClr>
                </a:solidFill>
                <a:effectLst/>
                <a:latin typeface="+mn-lt"/>
                <a:ea typeface="Calibri" panose="020F0502020204030204" pitchFamily="34" charset="0"/>
                <a:cs typeface="Times New Roman" panose="02020603050405020304" pitchFamily="18" charset="0"/>
              </a:rPr>
              <a:t>"Outstanding Sustainable Project Financing"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kategorisinde</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ödül</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r>
              <a:rPr lang="en-US" sz="1400" dirty="0" err="1">
                <a:solidFill>
                  <a:schemeClr val="tx1">
                    <a:lumMod val="95000"/>
                    <a:lumOff val="5000"/>
                  </a:schemeClr>
                </a:solidFill>
                <a:effectLst/>
                <a:latin typeface="+mn-lt"/>
                <a:ea typeface="Calibri" panose="020F0502020204030204" pitchFamily="34" charset="0"/>
                <a:cs typeface="Times New Roman" panose="02020603050405020304" pitchFamily="18" charset="0"/>
              </a:rPr>
              <a:t>kazandık</a:t>
            </a:r>
            <a:r>
              <a:rPr lang="en-US" sz="1400" dirty="0">
                <a:solidFill>
                  <a:schemeClr val="tx1">
                    <a:lumMod val="95000"/>
                    <a:lumOff val="5000"/>
                  </a:schemeClr>
                </a:solidFill>
                <a:effectLst/>
                <a:latin typeface="+mn-lt"/>
                <a:ea typeface="Calibri" panose="020F0502020204030204" pitchFamily="34" charset="0"/>
                <a:cs typeface="Times New Roman" panose="02020603050405020304" pitchFamily="18" charset="0"/>
              </a:rPr>
              <a:t>. </a:t>
            </a:r>
            <a:endParaRPr lang="tr-TR" sz="1400" dirty="0">
              <a:solidFill>
                <a:schemeClr val="tx1">
                  <a:lumMod val="95000"/>
                  <a:lumOff val="5000"/>
                </a:schemeClr>
              </a:solidFill>
              <a:effectLst/>
              <a:latin typeface="+mn-lt"/>
              <a:ea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1EA95A6B-BB3A-4078-9770-F31BEE625D7F}"/>
              </a:ext>
            </a:extLst>
          </p:cNvPr>
          <p:cNvPicPr>
            <a:picLocks noChangeAspect="1"/>
          </p:cNvPicPr>
          <p:nvPr/>
        </p:nvPicPr>
        <p:blipFill>
          <a:blip r:embed="rId18"/>
          <a:stretch>
            <a:fillRect/>
          </a:stretch>
        </p:blipFill>
        <p:spPr>
          <a:xfrm>
            <a:off x="499008" y="5753946"/>
            <a:ext cx="726445" cy="726445"/>
          </a:xfrm>
          <a:prstGeom prst="rect">
            <a:avLst/>
          </a:prstGeom>
        </p:spPr>
      </p:pic>
      <p:sp>
        <p:nvSpPr>
          <p:cNvPr id="43" name="Rectangle 42">
            <a:extLst>
              <a:ext uri="{FF2B5EF4-FFF2-40B4-BE49-F238E27FC236}">
                <a16:creationId xmlns:a16="http://schemas.microsoft.com/office/drawing/2014/main" id="{0112D295-A3E0-4A3F-B53E-147274C89C3C}"/>
              </a:ext>
            </a:extLst>
          </p:cNvPr>
          <p:cNvSpPr/>
          <p:nvPr/>
        </p:nvSpPr>
        <p:spPr>
          <a:xfrm>
            <a:off x="456597" y="6657601"/>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Mayıs 2023| Özel ve Gizlidir</a:t>
            </a:r>
          </a:p>
        </p:txBody>
      </p:sp>
      <p:sp>
        <p:nvSpPr>
          <p:cNvPr id="45" name="Rectangle 44">
            <a:extLst>
              <a:ext uri="{FF2B5EF4-FFF2-40B4-BE49-F238E27FC236}">
                <a16:creationId xmlns:a16="http://schemas.microsoft.com/office/drawing/2014/main" id="{2AF23DDC-828D-45C0-8F5A-B30614D9245D}"/>
              </a:ext>
            </a:extLst>
          </p:cNvPr>
          <p:cNvSpPr/>
          <p:nvPr/>
        </p:nvSpPr>
        <p:spPr>
          <a:xfrm>
            <a:off x="473139" y="6653162"/>
            <a:ext cx="1564425" cy="1887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900" b="1" dirty="0">
                <a:solidFill>
                  <a:schemeClr val="tx1"/>
                </a:solidFill>
              </a:rPr>
              <a:t>Kasım 2023| Özel ve Gizlidir</a:t>
            </a:r>
          </a:p>
        </p:txBody>
      </p:sp>
      <p:sp>
        <p:nvSpPr>
          <p:cNvPr id="46" name="Slide Number Placeholder 1">
            <a:extLst>
              <a:ext uri="{FF2B5EF4-FFF2-40B4-BE49-F238E27FC236}">
                <a16:creationId xmlns:a16="http://schemas.microsoft.com/office/drawing/2014/main" id="{E267299F-7A65-4E97-AAC0-7983EF3CAA83}"/>
              </a:ext>
            </a:extLst>
          </p:cNvPr>
          <p:cNvSpPr txBox="1">
            <a:spLocks/>
          </p:cNvSpPr>
          <p:nvPr/>
        </p:nvSpPr>
        <p:spPr>
          <a:xfrm>
            <a:off x="9149658" y="6607627"/>
            <a:ext cx="380093" cy="254563"/>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7CAE348-1A46-420F-86A1-CEA27154ADDC}" type="slidenum">
              <a:rPr lang="en-AU" sz="1000" b="1" smtClean="0">
                <a:solidFill>
                  <a:prstClr val="black"/>
                </a:solidFill>
                <a:latin typeface="Calibri" panose="020F0502020204030204"/>
              </a:rPr>
              <a:pPr>
                <a:defRPr/>
              </a:pPr>
              <a:t>9</a:t>
            </a:fld>
            <a:endParaRPr lang="en-AU" sz="1000" b="1">
              <a:solidFill>
                <a:prstClr val="black"/>
              </a:solidFill>
              <a:latin typeface="Calibri" panose="020F0502020204030204"/>
            </a:endParaRPr>
          </a:p>
        </p:txBody>
      </p:sp>
    </p:spTree>
    <p:extLst>
      <p:ext uri="{BB962C8B-B14F-4D97-AF65-F5344CB8AC3E}">
        <p14:creationId xmlns:p14="http://schemas.microsoft.com/office/powerpoint/2010/main" val="198145029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XMLData TextToDisplay="%CLASSIFICATIONDATETIME%">08:29 25/03/2021</XMLData>
</file>

<file path=customXml/item2.xml><?xml version="1.0" encoding="utf-8"?>
<XMLData TextToDisplay="%DOCUMENTGUID%">{00000000-0000-0000-0000-000000000000}</XMLData>
</file>

<file path=customXml/item3.xml><?xml version="1.0" encoding="utf-8"?>
<XMLData TextToDisplay="RightsWATCHMark">14|BANKA-Ticari-Ticari Özel|{00000000-0000-0000-0000-000000000000}</XMLData>
</file>

<file path=customXml/itemProps1.xml><?xml version="1.0" encoding="utf-8"?>
<ds:datastoreItem xmlns:ds="http://schemas.openxmlformats.org/officeDocument/2006/customXml" ds:itemID="{332636F4-91CC-4208-8D34-8C83721F0F48}">
  <ds:schemaRefs/>
</ds:datastoreItem>
</file>

<file path=customXml/itemProps2.xml><?xml version="1.0" encoding="utf-8"?>
<ds:datastoreItem xmlns:ds="http://schemas.openxmlformats.org/officeDocument/2006/customXml" ds:itemID="{22AEE947-F295-4E7F-871A-35B8C731F18D}">
  <ds:schemaRefs/>
</ds:datastoreItem>
</file>

<file path=customXml/itemProps3.xml><?xml version="1.0" encoding="utf-8"?>
<ds:datastoreItem xmlns:ds="http://schemas.openxmlformats.org/officeDocument/2006/customXml" ds:itemID="{F636E0FF-CA66-461D-A1D7-9D0D21AFA9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3271</Words>
  <Application>Microsoft Office PowerPoint</Application>
  <PresentationFormat>A4 Paper (210x297 mm)</PresentationFormat>
  <Paragraphs>448</Paragraphs>
  <Slides>29</Slides>
  <Notes>6</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29</vt:i4>
      </vt:variant>
    </vt:vector>
  </HeadingPairs>
  <TitlesOfParts>
    <vt:vector size="43" baseType="lpstr">
      <vt:lpstr>Arial</vt:lpstr>
      <vt:lpstr>Calibri</vt:lpstr>
      <vt:lpstr>Calibri Light</vt:lpstr>
      <vt:lpstr>EC Square Sans Pro</vt:lpstr>
      <vt:lpstr>EC Square Sans Pro Medium</vt:lpstr>
      <vt:lpstr>Helvetica Neue Medium</vt:lpstr>
      <vt:lpstr>Mfa-SansSerif</vt:lpstr>
      <vt:lpstr>ReithSans</vt:lpstr>
      <vt:lpstr>Roboto</vt:lpstr>
      <vt:lpstr>Söhne</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Sürdürülebilir Tahvil Türleri </vt:lpstr>
      <vt:lpstr>İklim Finansmanı (1/3)</vt:lpstr>
      <vt:lpstr>İklim Finansmanı (2/3)</vt:lpstr>
      <vt:lpstr>İklim Finansmanı (3/3)</vt:lpstr>
      <vt:lpstr>Sürdürülebilir Finansman Kaynaklarımız ve Temaları</vt:lpstr>
      <vt:lpstr>PowerPoint Presentation</vt:lpstr>
      <vt:lpstr>Firmaların Finansmana Erişim İmkanları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2020-01-27T15:18:16Z</dcterms:created>
  <dcterms:modified xsi:type="dcterms:W3CDTF">2023-12-07T07:45:15Z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ightsWATCHMark">
    <vt:lpwstr>14|BANKA-Ticari-Ticari Özel|{00000000-0000-0000-0000-000000000000}</vt:lpwstr>
  </property>
  <property fmtid="{D5CDD505-2E9C-101B-9397-08002B2CF9AE}" pid="3" name="VeriketClassification">
    <vt:lpwstr>FCA16667-98CE-44CD-B8EF-FE69F63F5112</vt:lpwstr>
  </property>
  <property fmtid="{D5CDD505-2E9C-101B-9397-08002B2CF9AE}" pid="4" name="SensitivityPropertyName">
    <vt:lpwstr>641F45E9-CB37-4624-A17F-CDD382C7D086</vt:lpwstr>
  </property>
  <property fmtid="{D5CDD505-2E9C-101B-9397-08002B2CF9AE}" pid="5" name="SensitivityPersonalDatasPropertyName">
    <vt:lpwstr/>
  </property>
  <property fmtid="{D5CDD505-2E9C-101B-9397-08002B2CF9AE}" pid="6" name="SensitivityApprovedContentPropertyName">
    <vt:lpwstr>False</vt:lpwstr>
  </property>
  <property fmtid="{D5CDD505-2E9C-101B-9397-08002B2CF9AE}" pid="7" name="SensitivityCanExportContentPropertyName">
    <vt:lpwstr>False</vt:lpwstr>
  </property>
  <property fmtid="{D5CDD505-2E9C-101B-9397-08002B2CF9AE}" pid="8" name="SensitivityDataRetentionPeriodPropertyName">
    <vt:lpwstr>7</vt:lpwstr>
  </property>
  <property fmtid="{D5CDD505-2E9C-101B-9397-08002B2CF9AE}" pid="9" name="DetectedPolicyPropertyName">
    <vt:lpwstr>d522c757-6cb0-4d49-9dbb-e88cbdb56c9f</vt:lpwstr>
  </property>
  <property fmtid="{D5CDD505-2E9C-101B-9397-08002B2CF9AE}" pid="10" name="DetectedKeywordsPropertyName">
    <vt:lpwstr>0216 6364104,0505 7769170</vt:lpwstr>
  </property>
</Properties>
</file>