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934" r:id="rId3"/>
    <p:sldId id="923" r:id="rId4"/>
    <p:sldId id="928" r:id="rId5"/>
    <p:sldId id="935" r:id="rId6"/>
    <p:sldId id="931" r:id="rId7"/>
    <p:sldId id="942" r:id="rId8"/>
    <p:sldId id="943" r:id="rId9"/>
    <p:sldId id="955" r:id="rId10"/>
    <p:sldId id="956" r:id="rId11"/>
    <p:sldId id="957" r:id="rId12"/>
    <p:sldId id="959" r:id="rId13"/>
    <p:sldId id="958" r:id="rId14"/>
    <p:sldId id="962" r:id="rId15"/>
    <p:sldId id="282" r:id="rId16"/>
    <p:sldId id="303" r:id="rId17"/>
    <p:sldId id="963" r:id="rId18"/>
    <p:sldId id="964" r:id="rId19"/>
    <p:sldId id="965" r:id="rId20"/>
    <p:sldId id="966" r:id="rId21"/>
    <p:sldId id="967" r:id="rId22"/>
    <p:sldId id="968" r:id="rId23"/>
    <p:sldId id="313" r:id="rId24"/>
    <p:sldId id="314" r:id="rId25"/>
    <p:sldId id="315" r:id="rId26"/>
    <p:sldId id="308" r:id="rId27"/>
    <p:sldId id="316" r:id="rId28"/>
    <p:sldId id="317" r:id="rId29"/>
    <p:sldId id="318" r:id="rId30"/>
    <p:sldId id="319" r:id="rId31"/>
    <p:sldId id="309" r:id="rId32"/>
    <p:sldId id="445" r:id="rId33"/>
  </p:sldIdLst>
  <p:sldSz cx="12192000" cy="6858000"/>
  <p:notesSz cx="6858000" cy="91440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2838BEF-8BB2-4498-84A7-C5851F593DF1}" styleName="Stile medio 4 - Colore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8799B23B-EC83-4686-B30A-512413B5E67A}" styleName="Stile chiaro 3 - Colore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0505E3EF-67EA-436B-97B2-0124C06EBD24}" styleName="Stile medio 4 - Colore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Stile medio 4 - Colore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16D9F66E-5EB9-4882-86FB-DCBF35E3C3E4}" styleName="Stile medio 4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937"/>
    <p:restoredTop sz="84985" autoAdjust="0"/>
  </p:normalViewPr>
  <p:slideViewPr>
    <p:cSldViewPr snapToGrid="0">
      <p:cViewPr varScale="1">
        <p:scale>
          <a:sx n="57" d="100"/>
          <a:sy n="57" d="100"/>
        </p:scale>
        <p:origin x="1056" y="2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3AA465-0B04-4ACE-B364-CAD9ECF6B383}" type="doc">
      <dgm:prSet loTypeId="urn:microsoft.com/office/officeart/2005/8/layout/chevron1" loCatId="process" qsTypeId="urn:microsoft.com/office/officeart/2005/8/quickstyle/simple1" qsCatId="simple" csTypeId="urn:microsoft.com/office/officeart/2005/8/colors/accent1_2" csCatId="accent1" phldr="1"/>
      <dgm:spPr/>
      <dgm:t>
        <a:bodyPr/>
        <a:lstStyle/>
        <a:p>
          <a:endParaRPr/>
        </a:p>
      </dgm:t>
    </dgm:pt>
    <dgm:pt modelId="{F3E41A14-7088-4D3C-9152-C8D27E10D4C8}" type="parTrans" cxnId="{8B6E1691-0D2D-4407-B7BC-3D546387F140}">
      <dgm:prSet/>
      <dgm:spPr/>
      <dgm:t>
        <a:bodyPr/>
        <a:lstStyle/>
        <a:p>
          <a:endParaRPr lang="it-IT"/>
        </a:p>
      </dgm:t>
    </dgm:pt>
    <dgm:pt modelId="{B2F5EA10-CB9C-4AE2-A9ED-8E1D7FA3F44D}">
      <dgm:prSet phldrT="[Testo]" custT="1"/>
      <dgm:spPr>
        <a:solidFill>
          <a:schemeClr val="accent1">
            <a:lumMod val="60000"/>
            <a:lumOff val="40000"/>
          </a:schemeClr>
        </a:solidFill>
      </dgm:spPr>
      <dgm:t>
        <a:bodyPr>
          <a:noAutofit/>
        </a:bodyPr>
        <a:lstStyle/>
        <a:p>
          <a:pPr rtl="0"/>
          <a:r>
            <a:rPr lang="tr" sz="2200" b="1" i="0" u="none" strike="noStrike">
              <a:latin typeface="Calibri"/>
            </a:rPr>
            <a:t>MET Referans Belgesi (MET-REF)</a:t>
          </a:r>
        </a:p>
      </dgm:t>
    </dgm:pt>
    <dgm:pt modelId="{B376292D-585D-4BD1-B7DA-B983F03050C3}" type="sibTrans" cxnId="{8B6E1691-0D2D-4407-B7BC-3D546387F140}">
      <dgm:prSet/>
      <dgm:spPr/>
      <dgm:t>
        <a:bodyPr/>
        <a:lstStyle/>
        <a:p>
          <a:endParaRPr lang="it-IT"/>
        </a:p>
      </dgm:t>
    </dgm:pt>
    <dgm:pt modelId="{60A01334-562A-428B-90F4-85E4C49BCBAE}" type="parTrans" cxnId="{1A692716-54BD-496F-A6D1-DE022A9D07F5}">
      <dgm:prSet/>
      <dgm:spPr/>
      <dgm:t>
        <a:bodyPr/>
        <a:lstStyle/>
        <a:p>
          <a:endParaRPr lang="it-IT"/>
        </a:p>
      </dgm:t>
    </dgm:pt>
    <dgm:pt modelId="{E860B55E-24C2-4A9A-A9DD-6F2090136FB4}">
      <dgm:prSet phldrT="[Testo]" custT="1"/>
      <dgm:spPr>
        <a:solidFill>
          <a:schemeClr val="tx2">
            <a:lumMod val="60000"/>
            <a:lumOff val="40000"/>
          </a:schemeClr>
        </a:solidFill>
      </dgm:spPr>
      <dgm:t>
        <a:bodyPr>
          <a:noAutofit/>
        </a:bodyPr>
        <a:lstStyle/>
        <a:p>
          <a:pPr rtl="0"/>
          <a:r>
            <a:rPr lang="tr" sz="2200" b="1" i="0" u="none" strike="noStrike">
              <a:latin typeface="Calibri"/>
            </a:rPr>
            <a:t>Mevcut En İyi Teknikler (MET'ler)</a:t>
          </a:r>
        </a:p>
      </dgm:t>
    </dgm:pt>
    <dgm:pt modelId="{97003763-C4AE-4063-A089-C39107B69B58}" type="sibTrans" cxnId="{1A692716-54BD-496F-A6D1-DE022A9D07F5}">
      <dgm:prSet/>
      <dgm:spPr/>
      <dgm:t>
        <a:bodyPr/>
        <a:lstStyle/>
        <a:p>
          <a:endParaRPr lang="it-IT"/>
        </a:p>
      </dgm:t>
    </dgm:pt>
    <dgm:pt modelId="{EDDAC704-7B10-4D95-BFE5-83BCE7896EDF}" type="parTrans" cxnId="{F55B0883-3EFB-471E-8D97-F5E96B83135B}">
      <dgm:prSet/>
      <dgm:spPr/>
      <dgm:t>
        <a:bodyPr/>
        <a:lstStyle/>
        <a:p>
          <a:endParaRPr lang="it-IT"/>
        </a:p>
      </dgm:t>
    </dgm:pt>
    <dgm:pt modelId="{0DDCCBFA-A7C9-407E-AEC8-4324396EB204}">
      <dgm:prSet phldrT="[Testo]" custT="1"/>
      <dgm:spPr>
        <a:solidFill>
          <a:schemeClr val="accent1">
            <a:lumMod val="75000"/>
          </a:schemeClr>
        </a:solidFill>
      </dgm:spPr>
      <dgm:t>
        <a:bodyPr>
          <a:noAutofit/>
        </a:bodyPr>
        <a:lstStyle/>
        <a:p>
          <a:pPr rtl="0"/>
          <a:r>
            <a:rPr lang="tr" sz="2200" b="1" i="0" u="none" strike="noStrike">
              <a:solidFill>
                <a:srgbClr val="FFFFFF"/>
              </a:solidFill>
              <a:latin typeface="Calibri"/>
            </a:rPr>
            <a:t>MET Sonuçları</a:t>
          </a:r>
          <a:endParaRPr lang="it-IT" b="1">
            <a:solidFill>
              <a:schemeClr val="bg1"/>
            </a:solidFill>
          </a:endParaRPr>
        </a:p>
      </dgm:t>
    </dgm:pt>
    <dgm:pt modelId="{30A2351E-3F42-4F72-92CE-624CB92887C5}" type="sibTrans" cxnId="{F55B0883-3EFB-471E-8D97-F5E96B83135B}">
      <dgm:prSet/>
      <dgm:spPr/>
      <dgm:t>
        <a:bodyPr/>
        <a:lstStyle/>
        <a:p>
          <a:endParaRPr lang="it-IT"/>
        </a:p>
      </dgm:t>
    </dgm:pt>
    <dgm:pt modelId="{6472121D-9307-41B6-BDC0-1AD2189533AF}" type="pres">
      <dgm:prSet presAssocID="{DB3AA465-0B04-4ACE-B364-CAD9ECF6B383}" presName="Name0" presStyleCnt="0">
        <dgm:presLayoutVars>
          <dgm:dir/>
          <dgm:animLvl val="lvl"/>
          <dgm:resizeHandles val="exact"/>
        </dgm:presLayoutVars>
      </dgm:prSet>
      <dgm:spPr/>
    </dgm:pt>
    <dgm:pt modelId="{F6419AF0-CC1A-401D-A703-240E622B47E9}" type="pres">
      <dgm:prSet presAssocID="{B2F5EA10-CB9C-4AE2-A9ED-8E1D7FA3F44D}" presName="parTxOnly" presStyleLbl="node1" presStyleIdx="0" presStyleCnt="3" custLinFactNeighborY="1744">
        <dgm:presLayoutVars>
          <dgm:chMax val="0"/>
          <dgm:chPref val="0"/>
          <dgm:bulletEnabled val="1"/>
        </dgm:presLayoutVars>
      </dgm:prSet>
      <dgm:spPr/>
    </dgm:pt>
    <dgm:pt modelId="{DCB657DB-D4C0-45A7-90F2-A11653CAB810}" type="pres">
      <dgm:prSet presAssocID="{B376292D-585D-4BD1-B7DA-B983F03050C3}" presName="parTxOnlySpace" presStyleCnt="0"/>
      <dgm:spPr/>
    </dgm:pt>
    <dgm:pt modelId="{1DCE51E6-8846-4B69-B00A-FE5D69A89798}" type="pres">
      <dgm:prSet presAssocID="{E860B55E-24C2-4A9A-A9DD-6F2090136FB4}" presName="parTxOnly" presStyleLbl="node1" presStyleIdx="1" presStyleCnt="3">
        <dgm:presLayoutVars>
          <dgm:chMax val="0"/>
          <dgm:chPref val="0"/>
          <dgm:bulletEnabled val="1"/>
        </dgm:presLayoutVars>
      </dgm:prSet>
      <dgm:spPr/>
    </dgm:pt>
    <dgm:pt modelId="{643AD179-F61D-40EA-988D-83F2107CDA57}" type="pres">
      <dgm:prSet presAssocID="{97003763-C4AE-4063-A089-C39107B69B58}" presName="parTxOnlySpace" presStyleCnt="0"/>
      <dgm:spPr/>
    </dgm:pt>
    <dgm:pt modelId="{3F63DD96-4E32-4BB1-A714-B941534F541E}" type="pres">
      <dgm:prSet presAssocID="{0DDCCBFA-A7C9-407E-AEC8-4324396EB204}" presName="parTxOnly" presStyleLbl="node1" presStyleIdx="2" presStyleCnt="3">
        <dgm:presLayoutVars>
          <dgm:chMax val="0"/>
          <dgm:chPref val="0"/>
          <dgm:bulletEnabled val="1"/>
        </dgm:presLayoutVars>
      </dgm:prSet>
      <dgm:spPr/>
    </dgm:pt>
  </dgm:ptLst>
  <dgm:cxnLst>
    <dgm:cxn modelId="{1A692716-54BD-496F-A6D1-DE022A9D07F5}" srcId="{DB3AA465-0B04-4ACE-B364-CAD9ECF6B383}" destId="{E860B55E-24C2-4A9A-A9DD-6F2090136FB4}" srcOrd="1" destOrd="0" parTransId="{60A01334-562A-428B-90F4-85E4C49BCBAE}" sibTransId="{97003763-C4AE-4063-A089-C39107B69B58}"/>
    <dgm:cxn modelId="{F55B0883-3EFB-471E-8D97-F5E96B83135B}" srcId="{DB3AA465-0B04-4ACE-B364-CAD9ECF6B383}" destId="{0DDCCBFA-A7C9-407E-AEC8-4324396EB204}" srcOrd="2" destOrd="0" parTransId="{EDDAC704-7B10-4D95-BFE5-83BCE7896EDF}" sibTransId="{30A2351E-3F42-4F72-92CE-624CB92887C5}"/>
    <dgm:cxn modelId="{A8679389-6FB6-47B5-90C3-DF1588B18321}" type="presOf" srcId="{0DDCCBFA-A7C9-407E-AEC8-4324396EB204}" destId="{3F63DD96-4E32-4BB1-A714-B941534F541E}" srcOrd="0" destOrd="0" presId="urn:microsoft.com/office/officeart/2005/8/layout/chevron1"/>
    <dgm:cxn modelId="{8B6E1691-0D2D-4407-B7BC-3D546387F140}" srcId="{DB3AA465-0B04-4ACE-B364-CAD9ECF6B383}" destId="{B2F5EA10-CB9C-4AE2-A9ED-8E1D7FA3F44D}" srcOrd="0" destOrd="0" parTransId="{F3E41A14-7088-4D3C-9152-C8D27E10D4C8}" sibTransId="{B376292D-585D-4BD1-B7DA-B983F03050C3}"/>
    <dgm:cxn modelId="{A6E61992-87D5-40C4-8DB8-2D51CECBA61E}" type="presOf" srcId="{B2F5EA10-CB9C-4AE2-A9ED-8E1D7FA3F44D}" destId="{F6419AF0-CC1A-401D-A703-240E622B47E9}" srcOrd="0" destOrd="0" presId="urn:microsoft.com/office/officeart/2005/8/layout/chevron1"/>
    <dgm:cxn modelId="{9B58A3B8-7B6D-472E-9E0A-6D4CAF583455}" type="presOf" srcId="{DB3AA465-0B04-4ACE-B364-CAD9ECF6B383}" destId="{6472121D-9307-41B6-BDC0-1AD2189533AF}" srcOrd="0" destOrd="0" presId="urn:microsoft.com/office/officeart/2005/8/layout/chevron1"/>
    <dgm:cxn modelId="{0CA8FDC2-765A-467B-8340-7BE024589746}" type="presOf" srcId="{E860B55E-24C2-4A9A-A9DD-6F2090136FB4}" destId="{1DCE51E6-8846-4B69-B00A-FE5D69A89798}" srcOrd="0" destOrd="0" presId="urn:microsoft.com/office/officeart/2005/8/layout/chevron1"/>
    <dgm:cxn modelId="{8664909D-9906-49D6-8E4C-3F1E7CEF6861}" type="presParOf" srcId="{6472121D-9307-41B6-BDC0-1AD2189533AF}" destId="{F6419AF0-CC1A-401D-A703-240E622B47E9}" srcOrd="0" destOrd="0" presId="urn:microsoft.com/office/officeart/2005/8/layout/chevron1"/>
    <dgm:cxn modelId="{9699F4C7-BBE6-45C0-8595-543449F7C2EB}" type="presParOf" srcId="{6472121D-9307-41B6-BDC0-1AD2189533AF}" destId="{DCB657DB-D4C0-45A7-90F2-A11653CAB810}" srcOrd="1" destOrd="0" presId="urn:microsoft.com/office/officeart/2005/8/layout/chevron1"/>
    <dgm:cxn modelId="{E9A25568-069A-4C70-B795-9BE72C565A2E}" type="presParOf" srcId="{6472121D-9307-41B6-BDC0-1AD2189533AF}" destId="{1DCE51E6-8846-4B69-B00A-FE5D69A89798}" srcOrd="2" destOrd="0" presId="urn:microsoft.com/office/officeart/2005/8/layout/chevron1"/>
    <dgm:cxn modelId="{A1C8A4C4-A5F3-454A-9506-DECE890F494E}" type="presParOf" srcId="{6472121D-9307-41B6-BDC0-1AD2189533AF}" destId="{643AD179-F61D-40EA-988D-83F2107CDA57}" srcOrd="3" destOrd="0" presId="urn:microsoft.com/office/officeart/2005/8/layout/chevron1"/>
    <dgm:cxn modelId="{149A1BFD-172C-41E3-A47B-6DA002D4E0D6}" type="presParOf" srcId="{6472121D-9307-41B6-BDC0-1AD2189533AF}" destId="{3F63DD96-4E32-4BB1-A714-B941534F541E}" srcOrd="4"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ata2.xml><?xml version="1.0" encoding="utf-8"?>
<dgm:dataModel xmlns:dgm="http://schemas.openxmlformats.org/drawingml/2006/diagram" xmlns:a="http://schemas.openxmlformats.org/drawingml/2006/main">
  <dgm:ptLst>
    <dgm:pt modelId="{889ED9DF-652B-874E-98F5-9E023F328037}"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it-IT"/>
        </a:p>
      </dgm:t>
    </dgm:pt>
    <dgm:pt modelId="{39654957-D096-AD43-A612-BEB9CBE222AB}" type="parTrans" cxnId="{ACC12971-8D75-4D79-A401-3C31A313231D}">
      <dgm:prSet/>
      <dgm:spPr/>
      <dgm:t>
        <a:bodyPr/>
        <a:lstStyle/>
        <a:p>
          <a:endParaRPr lang="it-IT"/>
        </a:p>
      </dgm:t>
    </dgm:pt>
    <dgm:pt modelId="{68DA6C12-8BCA-4045-97A4-F5FA7DC6A8F7}">
      <dgm:prSet phldrT="[Testo]" custT="1"/>
      <dgm:spPr/>
      <dgm:t>
        <a:bodyPr>
          <a:noAutofit/>
        </a:bodyPr>
        <a:lstStyle/>
        <a:p>
          <a:pPr rtl="0"/>
          <a:r>
            <a:rPr lang="tr" sz="3500" b="0" i="0" u="none" strike="noStrike">
              <a:latin typeface="Calibri"/>
            </a:rPr>
            <a:t>İKLİM DEĞİŞİKLİĞİ</a:t>
          </a:r>
        </a:p>
      </dgm:t>
    </dgm:pt>
    <dgm:pt modelId="{71C8506D-416E-3B47-B197-CEDAB5139E45}" type="parTrans" cxnId="{71761C4D-B0DE-4363-B79E-E9E39AD8B9DD}">
      <dgm:prSet/>
      <dgm:spPr/>
      <dgm:t>
        <a:bodyPr/>
        <a:lstStyle/>
        <a:p>
          <a:endParaRPr lang="it-IT"/>
        </a:p>
      </dgm:t>
    </dgm:pt>
    <dgm:pt modelId="{6DCC9EE1-180D-1F4E-8027-86F1A7A7F130}">
      <dgm:prSet phldrT="[Testo]" custT="1"/>
      <dgm:spPr/>
      <dgm:t>
        <a:bodyPr>
          <a:noAutofit/>
        </a:bodyPr>
        <a:lstStyle/>
        <a:p>
          <a:pPr rtl="0"/>
          <a:r>
            <a:rPr lang="tr" sz="2400" b="0" i="0" u="none" strike="noStrike">
              <a:latin typeface="Calibri"/>
            </a:rPr>
            <a:t>Avrupa Emisyon Ticaret Sistemi (AB-ETS)</a:t>
          </a:r>
        </a:p>
        <a:p>
          <a:pPr rtl="0"/>
          <a:r>
            <a:rPr lang="tr" sz="2000" b="0" i="1" u="none" strike="noStrike">
              <a:latin typeface="Calibri"/>
            </a:rPr>
            <a:t>(2018'de revize edildi)</a:t>
          </a:r>
        </a:p>
      </dgm:t>
    </dgm:pt>
    <dgm:pt modelId="{7C818A0D-9CFB-1A4F-9D73-BD04F9C772BE}" type="sibTrans" cxnId="{71761C4D-B0DE-4363-B79E-E9E39AD8B9DD}">
      <dgm:prSet/>
      <dgm:spPr/>
      <dgm:t>
        <a:bodyPr/>
        <a:lstStyle/>
        <a:p>
          <a:endParaRPr lang="it-IT"/>
        </a:p>
      </dgm:t>
    </dgm:pt>
    <dgm:pt modelId="{01A425C2-EC6A-2740-B29C-EE6E8C16B25C}" type="parTrans" cxnId="{222E0961-C28D-41D9-B561-2D8F28D4801A}">
      <dgm:prSet/>
      <dgm:spPr/>
      <dgm:t>
        <a:bodyPr/>
        <a:lstStyle/>
        <a:p>
          <a:endParaRPr lang="it-IT"/>
        </a:p>
      </dgm:t>
    </dgm:pt>
    <dgm:pt modelId="{8F9377A2-AE99-7448-8315-C6AFD0B76770}">
      <dgm:prSet phldrT="[Testo]" custT="1"/>
      <dgm:spPr/>
      <dgm:t>
        <a:bodyPr>
          <a:noAutofit/>
        </a:bodyPr>
        <a:lstStyle/>
        <a:p>
          <a:pPr rtl="0"/>
          <a:r>
            <a:rPr lang="tr" sz="2400" b="0" i="0" u="none" strike="noStrike">
              <a:latin typeface="Calibri"/>
            </a:rPr>
            <a:t>Çaba Paylaşım Yönetmeliği</a:t>
          </a:r>
          <a:endParaRPr lang="it-IT" sz="2400"/>
        </a:p>
        <a:p>
          <a:pPr rtl="0"/>
          <a:r>
            <a:rPr lang="tr" sz="2000" b="0" i="1" u="none" strike="noStrike">
              <a:latin typeface="Calibri"/>
            </a:rPr>
            <a:t>(2018'de kabul edildi)</a:t>
          </a:r>
          <a:endParaRPr lang="it-IT" sz="2000"/>
        </a:p>
      </dgm:t>
    </dgm:pt>
    <dgm:pt modelId="{841B1558-ED29-374E-9D08-B7CBAE5E2D5E}" type="sibTrans" cxnId="{222E0961-C28D-41D9-B561-2D8F28D4801A}">
      <dgm:prSet/>
      <dgm:spPr/>
      <dgm:t>
        <a:bodyPr/>
        <a:lstStyle/>
        <a:p>
          <a:endParaRPr lang="it-IT"/>
        </a:p>
      </dgm:t>
    </dgm:pt>
    <dgm:pt modelId="{BA478C13-1F5E-E545-8B76-8E711D4D8215}" type="parTrans" cxnId="{5D053331-0834-43F7-80F4-F891EAC7F321}">
      <dgm:prSet/>
      <dgm:spPr/>
      <dgm:t>
        <a:bodyPr/>
        <a:lstStyle/>
        <a:p>
          <a:endParaRPr lang="it-IT"/>
        </a:p>
      </dgm:t>
    </dgm:pt>
    <dgm:pt modelId="{4F4F4BBB-F66F-CB41-B8B2-8D0BADAC706C}">
      <dgm:prSet phldrT="[Testo]" custT="1"/>
      <dgm:spPr/>
      <dgm:t>
        <a:bodyPr>
          <a:noAutofit/>
        </a:bodyPr>
        <a:lstStyle/>
        <a:p>
          <a:pPr rtl="0"/>
          <a:r>
            <a:rPr lang="tr" sz="2400" b="0" i="0" u="none" strike="noStrike">
              <a:latin typeface="Calibri"/>
            </a:rPr>
            <a:t>Yenilenebilir Enerji Direktifi</a:t>
          </a:r>
        </a:p>
        <a:p>
          <a:pPr rtl="0"/>
          <a:r>
            <a:rPr lang="tr" sz="2000" b="0" i="1" u="none" strike="noStrike">
              <a:latin typeface="Calibri"/>
            </a:rPr>
            <a:t>(2018'de revize edildi)</a:t>
          </a:r>
          <a:endParaRPr lang="it-IT" sz="2000"/>
        </a:p>
      </dgm:t>
    </dgm:pt>
    <dgm:pt modelId="{360E2AB2-F527-C84A-81BC-7379E9A53475}" type="sibTrans" cxnId="{5D053331-0834-43F7-80F4-F891EAC7F321}">
      <dgm:prSet/>
      <dgm:spPr/>
      <dgm:t>
        <a:bodyPr/>
        <a:lstStyle/>
        <a:p>
          <a:endParaRPr lang="it-IT"/>
        </a:p>
      </dgm:t>
    </dgm:pt>
    <dgm:pt modelId="{36CE54D3-0306-A643-9B16-CD5064F0D4B8}" type="sibTrans" cxnId="{ACC12971-8D75-4D79-A401-3C31A313231D}">
      <dgm:prSet/>
      <dgm:spPr/>
      <dgm:t>
        <a:bodyPr/>
        <a:lstStyle/>
        <a:p>
          <a:endParaRPr lang="it-IT"/>
        </a:p>
      </dgm:t>
    </dgm:pt>
    <dgm:pt modelId="{AF3F57CA-0247-E741-8F53-3BFBB1B74CEC}" type="pres">
      <dgm:prSet presAssocID="{889ED9DF-652B-874E-98F5-9E023F328037}" presName="diagram" presStyleCnt="0">
        <dgm:presLayoutVars>
          <dgm:chPref val="1"/>
          <dgm:dir/>
          <dgm:animOne val="branch"/>
          <dgm:animLvl val="lvl"/>
          <dgm:resizeHandles/>
        </dgm:presLayoutVars>
      </dgm:prSet>
      <dgm:spPr/>
    </dgm:pt>
    <dgm:pt modelId="{8232D278-CEE3-3649-BD3B-C1B3664FD3ED}" type="pres">
      <dgm:prSet presAssocID="{68DA6C12-8BCA-4045-97A4-F5FA7DC6A8F7}" presName="root" presStyleCnt="0"/>
      <dgm:spPr/>
    </dgm:pt>
    <dgm:pt modelId="{5F27E806-406F-054A-BF7F-BFD9A71069D8}" type="pres">
      <dgm:prSet presAssocID="{68DA6C12-8BCA-4045-97A4-F5FA7DC6A8F7}" presName="rootComposite" presStyleCnt="0"/>
      <dgm:spPr/>
    </dgm:pt>
    <dgm:pt modelId="{318AAF0C-43BC-4E43-AC2B-F6E5F5FCA747}" type="pres">
      <dgm:prSet presAssocID="{68DA6C12-8BCA-4045-97A4-F5FA7DC6A8F7}" presName="rootText" presStyleLbl="node1" presStyleIdx="0" presStyleCnt="1" custScaleX="211246" custLinFactNeighborY="-1427"/>
      <dgm:spPr/>
    </dgm:pt>
    <dgm:pt modelId="{EECD1194-DA52-BF4A-9E29-67D62678901A}" type="pres">
      <dgm:prSet presAssocID="{68DA6C12-8BCA-4045-97A4-F5FA7DC6A8F7}" presName="rootConnector" presStyleLbl="node1" presStyleIdx="0" presStyleCnt="1"/>
      <dgm:spPr/>
    </dgm:pt>
    <dgm:pt modelId="{50D4C944-BCD5-954A-97AB-E6DAC8895457}" type="pres">
      <dgm:prSet presAssocID="{68DA6C12-8BCA-4045-97A4-F5FA7DC6A8F7}" presName="childShape" presStyleCnt="0"/>
      <dgm:spPr/>
    </dgm:pt>
    <dgm:pt modelId="{B9284098-DAF2-3144-8C4D-A034D77E2D2A}" type="pres">
      <dgm:prSet presAssocID="{71C8506D-416E-3B47-B197-CEDAB5139E45}" presName="Name13" presStyleLbl="parChTrans1D2" presStyleIdx="0" presStyleCnt="3"/>
      <dgm:spPr/>
    </dgm:pt>
    <dgm:pt modelId="{A792D549-2789-854B-8B48-09E0CB1B1623}" type="pres">
      <dgm:prSet presAssocID="{6DCC9EE1-180D-1F4E-8027-86F1A7A7F130}" presName="childText" presStyleLbl="bgAcc1" presStyleIdx="0" presStyleCnt="3" custScaleX="477616">
        <dgm:presLayoutVars>
          <dgm:bulletEnabled val="1"/>
        </dgm:presLayoutVars>
      </dgm:prSet>
      <dgm:spPr/>
    </dgm:pt>
    <dgm:pt modelId="{545456A5-ED80-E145-8055-F4F0470C206E}" type="pres">
      <dgm:prSet presAssocID="{01A425C2-EC6A-2740-B29C-EE6E8C16B25C}" presName="Name13" presStyleLbl="parChTrans1D2" presStyleIdx="1" presStyleCnt="3"/>
      <dgm:spPr/>
    </dgm:pt>
    <dgm:pt modelId="{7DC4F957-3772-4B48-8623-FFF24831BD74}" type="pres">
      <dgm:prSet presAssocID="{8F9377A2-AE99-7448-8315-C6AFD0B76770}" presName="childText" presStyleLbl="bgAcc1" presStyleIdx="1" presStyleCnt="3" custScaleX="474762">
        <dgm:presLayoutVars>
          <dgm:bulletEnabled val="1"/>
        </dgm:presLayoutVars>
      </dgm:prSet>
      <dgm:spPr/>
    </dgm:pt>
    <dgm:pt modelId="{F5AD29CE-8034-9443-B0B7-D5E76B31B917}" type="pres">
      <dgm:prSet presAssocID="{BA478C13-1F5E-E545-8B76-8E711D4D8215}" presName="Name13" presStyleLbl="parChTrans1D2" presStyleIdx="2" presStyleCnt="3"/>
      <dgm:spPr/>
    </dgm:pt>
    <dgm:pt modelId="{306BDC93-B8F3-994A-80C0-C196573CFEAA}" type="pres">
      <dgm:prSet presAssocID="{4F4F4BBB-F66F-CB41-B8B2-8D0BADAC706C}" presName="childText" presStyleLbl="bgAcc1" presStyleIdx="2" presStyleCnt="3" custScaleX="474930">
        <dgm:presLayoutVars>
          <dgm:bulletEnabled val="1"/>
        </dgm:presLayoutVars>
      </dgm:prSet>
      <dgm:spPr/>
    </dgm:pt>
  </dgm:ptLst>
  <dgm:cxnLst>
    <dgm:cxn modelId="{2B0CAB0C-B164-4559-B937-FE271A06E032}" type="presOf" srcId="{68DA6C12-8BCA-4045-97A4-F5FA7DC6A8F7}" destId="{EECD1194-DA52-BF4A-9E29-67D62678901A}" srcOrd="1" destOrd="0" presId="urn:microsoft.com/office/officeart/2005/8/layout/hierarchy3"/>
    <dgm:cxn modelId="{5E0CE417-E552-44F6-B892-27349C09C306}" type="presOf" srcId="{6DCC9EE1-180D-1F4E-8027-86F1A7A7F130}" destId="{A792D549-2789-854B-8B48-09E0CB1B1623}" srcOrd="0" destOrd="0" presId="urn:microsoft.com/office/officeart/2005/8/layout/hierarchy3"/>
    <dgm:cxn modelId="{5D053331-0834-43F7-80F4-F891EAC7F321}" srcId="{68DA6C12-8BCA-4045-97A4-F5FA7DC6A8F7}" destId="{4F4F4BBB-F66F-CB41-B8B2-8D0BADAC706C}" srcOrd="2" destOrd="0" parTransId="{BA478C13-1F5E-E545-8B76-8E711D4D8215}" sibTransId="{360E2AB2-F527-C84A-81BC-7379E9A53475}"/>
    <dgm:cxn modelId="{0ACA9332-8A6A-46DD-8E51-A907E3F9C4E5}" type="presOf" srcId="{BA478C13-1F5E-E545-8B76-8E711D4D8215}" destId="{F5AD29CE-8034-9443-B0B7-D5E76B31B917}" srcOrd="0" destOrd="0" presId="urn:microsoft.com/office/officeart/2005/8/layout/hierarchy3"/>
    <dgm:cxn modelId="{F97E263D-4183-4BD8-8220-A78885EFBD46}" type="presOf" srcId="{889ED9DF-652B-874E-98F5-9E023F328037}" destId="{AF3F57CA-0247-E741-8F53-3BFBB1B74CEC}" srcOrd="0" destOrd="0" presId="urn:microsoft.com/office/officeart/2005/8/layout/hierarchy3"/>
    <dgm:cxn modelId="{222E0961-C28D-41D9-B561-2D8F28D4801A}" srcId="{68DA6C12-8BCA-4045-97A4-F5FA7DC6A8F7}" destId="{8F9377A2-AE99-7448-8315-C6AFD0B76770}" srcOrd="1" destOrd="0" parTransId="{01A425C2-EC6A-2740-B29C-EE6E8C16B25C}" sibTransId="{841B1558-ED29-374E-9D08-B7CBAE5E2D5E}"/>
    <dgm:cxn modelId="{71761C4D-B0DE-4363-B79E-E9E39AD8B9DD}" srcId="{68DA6C12-8BCA-4045-97A4-F5FA7DC6A8F7}" destId="{6DCC9EE1-180D-1F4E-8027-86F1A7A7F130}" srcOrd="0" destOrd="0" parTransId="{71C8506D-416E-3B47-B197-CEDAB5139E45}" sibTransId="{7C818A0D-9CFB-1A4F-9D73-BD04F9C772BE}"/>
    <dgm:cxn modelId="{ACC12971-8D75-4D79-A401-3C31A313231D}" srcId="{889ED9DF-652B-874E-98F5-9E023F328037}" destId="{68DA6C12-8BCA-4045-97A4-F5FA7DC6A8F7}" srcOrd="0" destOrd="0" parTransId="{39654957-D096-AD43-A612-BEB9CBE222AB}" sibTransId="{36CE54D3-0306-A643-9B16-CD5064F0D4B8}"/>
    <dgm:cxn modelId="{71AEF37A-7BF5-4363-A97B-90CACF07BC0B}" type="presOf" srcId="{01A425C2-EC6A-2740-B29C-EE6E8C16B25C}" destId="{545456A5-ED80-E145-8055-F4F0470C206E}" srcOrd="0" destOrd="0" presId="urn:microsoft.com/office/officeart/2005/8/layout/hierarchy3"/>
    <dgm:cxn modelId="{62EA037C-04F3-4E9C-9466-E13FCE0F9867}" type="presOf" srcId="{71C8506D-416E-3B47-B197-CEDAB5139E45}" destId="{B9284098-DAF2-3144-8C4D-A034D77E2D2A}" srcOrd="0" destOrd="0" presId="urn:microsoft.com/office/officeart/2005/8/layout/hierarchy3"/>
    <dgm:cxn modelId="{1D659C81-F510-4804-91ED-48FEAA9724AC}" type="presOf" srcId="{8F9377A2-AE99-7448-8315-C6AFD0B76770}" destId="{7DC4F957-3772-4B48-8623-FFF24831BD74}" srcOrd="0" destOrd="0" presId="urn:microsoft.com/office/officeart/2005/8/layout/hierarchy3"/>
    <dgm:cxn modelId="{6F9B0283-DF0A-4858-99DC-114961CE1CFB}" type="presOf" srcId="{4F4F4BBB-F66F-CB41-B8B2-8D0BADAC706C}" destId="{306BDC93-B8F3-994A-80C0-C196573CFEAA}" srcOrd="0" destOrd="0" presId="urn:microsoft.com/office/officeart/2005/8/layout/hierarchy3"/>
    <dgm:cxn modelId="{8E92BEAB-FF04-4131-9E90-525ECDC494D3}" type="presOf" srcId="{68DA6C12-8BCA-4045-97A4-F5FA7DC6A8F7}" destId="{318AAF0C-43BC-4E43-AC2B-F6E5F5FCA747}" srcOrd="0" destOrd="0" presId="urn:microsoft.com/office/officeart/2005/8/layout/hierarchy3"/>
    <dgm:cxn modelId="{14EB12E2-1F13-4A4E-973A-9C3A414A454A}" type="presParOf" srcId="{AF3F57CA-0247-E741-8F53-3BFBB1B74CEC}" destId="{8232D278-CEE3-3649-BD3B-C1B3664FD3ED}" srcOrd="0" destOrd="0" presId="urn:microsoft.com/office/officeart/2005/8/layout/hierarchy3"/>
    <dgm:cxn modelId="{CDC2E56E-3F01-4B6F-8500-964943DFED0E}" type="presParOf" srcId="{8232D278-CEE3-3649-BD3B-C1B3664FD3ED}" destId="{5F27E806-406F-054A-BF7F-BFD9A71069D8}" srcOrd="0" destOrd="0" presId="urn:microsoft.com/office/officeart/2005/8/layout/hierarchy3"/>
    <dgm:cxn modelId="{82DF907E-9971-46F3-8469-70B04BD2A257}" type="presParOf" srcId="{5F27E806-406F-054A-BF7F-BFD9A71069D8}" destId="{318AAF0C-43BC-4E43-AC2B-F6E5F5FCA747}" srcOrd="0" destOrd="0" presId="urn:microsoft.com/office/officeart/2005/8/layout/hierarchy3"/>
    <dgm:cxn modelId="{6A598DF4-0449-465E-ADD9-6CDABAC1FD49}" type="presParOf" srcId="{5F27E806-406F-054A-BF7F-BFD9A71069D8}" destId="{EECD1194-DA52-BF4A-9E29-67D62678901A}" srcOrd="1" destOrd="0" presId="urn:microsoft.com/office/officeart/2005/8/layout/hierarchy3"/>
    <dgm:cxn modelId="{51EB7115-D39A-4DDF-923E-C041AD74FA62}" type="presParOf" srcId="{8232D278-CEE3-3649-BD3B-C1B3664FD3ED}" destId="{50D4C944-BCD5-954A-97AB-E6DAC8895457}" srcOrd="1" destOrd="0" presId="urn:microsoft.com/office/officeart/2005/8/layout/hierarchy3"/>
    <dgm:cxn modelId="{879056B0-EBCD-4196-BAA6-D512D9BD15CA}" type="presParOf" srcId="{50D4C944-BCD5-954A-97AB-E6DAC8895457}" destId="{B9284098-DAF2-3144-8C4D-A034D77E2D2A}" srcOrd="0" destOrd="0" presId="urn:microsoft.com/office/officeart/2005/8/layout/hierarchy3"/>
    <dgm:cxn modelId="{8C2B2F25-11FE-4F8F-81FF-6F40B29607E2}" type="presParOf" srcId="{50D4C944-BCD5-954A-97AB-E6DAC8895457}" destId="{A792D549-2789-854B-8B48-09E0CB1B1623}" srcOrd="1" destOrd="0" presId="urn:microsoft.com/office/officeart/2005/8/layout/hierarchy3"/>
    <dgm:cxn modelId="{8C2F8F20-6D87-4109-BEC2-28F320CB40F2}" type="presParOf" srcId="{50D4C944-BCD5-954A-97AB-E6DAC8895457}" destId="{545456A5-ED80-E145-8055-F4F0470C206E}" srcOrd="2" destOrd="0" presId="urn:microsoft.com/office/officeart/2005/8/layout/hierarchy3"/>
    <dgm:cxn modelId="{9454E89C-E94A-47AD-836B-2F33AB007E41}" type="presParOf" srcId="{50D4C944-BCD5-954A-97AB-E6DAC8895457}" destId="{7DC4F957-3772-4B48-8623-FFF24831BD74}" srcOrd="3" destOrd="0" presId="urn:microsoft.com/office/officeart/2005/8/layout/hierarchy3"/>
    <dgm:cxn modelId="{F83734EA-F446-4146-8E6F-7F8B039CF4C6}" type="presParOf" srcId="{50D4C944-BCD5-954A-97AB-E6DAC8895457}" destId="{F5AD29CE-8034-9443-B0B7-D5E76B31B917}" srcOrd="4" destOrd="0" presId="urn:microsoft.com/office/officeart/2005/8/layout/hierarchy3"/>
    <dgm:cxn modelId="{19FBE0C7-AE35-4C3E-82B3-AAAD0B2D89C8}" type="presParOf" srcId="{50D4C944-BCD5-954A-97AB-E6DAC8895457}" destId="{306BDC93-B8F3-994A-80C0-C196573CFEAA}"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main"/>
    </a:ext>
  </dgm:extLst>
</dgm:dataModel>
</file>

<file path=ppt/diagrams/data3.xml><?xml version="1.0" encoding="utf-8"?>
<dgm:dataModel xmlns:dgm="http://schemas.openxmlformats.org/drawingml/2006/diagram" xmlns:a="http://schemas.openxmlformats.org/drawingml/2006/main">
  <dgm:ptLst>
    <dgm:pt modelId="{889ED9DF-652B-874E-98F5-9E023F328037}"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it-IT"/>
        </a:p>
      </dgm:t>
    </dgm:pt>
    <dgm:pt modelId="{648E138B-4E65-944E-861F-EB7CEFED579B}" type="parTrans" cxnId="{371596C5-DAD0-4792-A888-E13F4FD26F94}">
      <dgm:prSet/>
      <dgm:spPr/>
      <dgm:t>
        <a:bodyPr/>
        <a:lstStyle/>
        <a:p>
          <a:endParaRPr lang="it-IT"/>
        </a:p>
      </dgm:t>
    </dgm:pt>
    <dgm:pt modelId="{92FD8C52-8DC3-E74F-B975-C0E58C418DB4}">
      <dgm:prSet phldrT="[Testo]" custT="1"/>
      <dgm:spPr/>
      <dgm:t>
        <a:bodyPr>
          <a:noAutofit/>
        </a:bodyPr>
        <a:lstStyle/>
        <a:p>
          <a:pPr rtl="0"/>
          <a:r>
            <a:rPr lang="tr" sz="3200" b="0" i="0" u="none" strike="noStrike">
              <a:latin typeface="Calibri"/>
            </a:rPr>
            <a:t>ENERJİ</a:t>
          </a:r>
        </a:p>
      </dgm:t>
    </dgm:pt>
    <dgm:pt modelId="{24D7B607-B7E4-2846-BED6-0A8832CADE1A}" type="parTrans" cxnId="{CFCEECE1-4CC4-41E9-A4C8-BF4D322B0665}">
      <dgm:prSet/>
      <dgm:spPr/>
      <dgm:t>
        <a:bodyPr/>
        <a:lstStyle/>
        <a:p>
          <a:endParaRPr lang="it-IT"/>
        </a:p>
      </dgm:t>
    </dgm:pt>
    <dgm:pt modelId="{D79D77DF-7D61-AD4D-B249-056AB9B4B08F}">
      <dgm:prSet phldrT="[Testo]" custT="1"/>
      <dgm:spPr/>
      <dgm:t>
        <a:bodyPr>
          <a:noAutofit/>
        </a:bodyPr>
        <a:lstStyle/>
        <a:p>
          <a:pPr rtl="0"/>
          <a:r>
            <a:rPr lang="tr" sz="2400" b="0" i="0" u="none" strike="noStrike">
              <a:latin typeface="Calibri"/>
            </a:rPr>
            <a:t>Enerji Verimliliği Direktifi</a:t>
          </a:r>
          <a:endParaRPr lang="it-IT" sz="2400"/>
        </a:p>
        <a:p>
          <a:pPr rtl="0"/>
          <a:r>
            <a:rPr lang="tr" sz="2000" b="0" i="1" u="none" strike="noStrike">
              <a:latin typeface="Calibri"/>
            </a:rPr>
            <a:t>(2018'de değiştirildi)</a:t>
          </a:r>
        </a:p>
      </dgm:t>
    </dgm:pt>
    <dgm:pt modelId="{A259B105-0662-014B-8E73-BA9FE8A834D0}" type="sibTrans" cxnId="{CFCEECE1-4CC4-41E9-A4C8-BF4D322B0665}">
      <dgm:prSet/>
      <dgm:spPr/>
      <dgm:t>
        <a:bodyPr/>
        <a:lstStyle/>
        <a:p>
          <a:endParaRPr lang="it-IT"/>
        </a:p>
      </dgm:t>
    </dgm:pt>
    <dgm:pt modelId="{E4FCEE64-A2B0-AC48-ADE3-DB0399AFA46E}" type="parTrans" cxnId="{C93DE212-4420-4442-9F10-40B6E22AB514}">
      <dgm:prSet/>
      <dgm:spPr/>
      <dgm:t>
        <a:bodyPr/>
        <a:lstStyle/>
        <a:p>
          <a:endParaRPr lang="it-IT"/>
        </a:p>
      </dgm:t>
    </dgm:pt>
    <dgm:pt modelId="{22BB0C6E-077C-FB47-AA8A-F13D11763375}">
      <dgm:prSet phldrT="[Testo]" custT="1"/>
      <dgm:spPr/>
      <dgm:t>
        <a:bodyPr>
          <a:noAutofit/>
        </a:bodyPr>
        <a:lstStyle/>
        <a:p>
          <a:pPr rtl="0"/>
          <a:r>
            <a:rPr lang="tr" sz="2400" b="0" i="0" u="none" strike="noStrike">
              <a:latin typeface="Calibri"/>
            </a:rPr>
            <a:t>Yakıt Kalite Direktifi</a:t>
          </a:r>
        </a:p>
      </dgm:t>
    </dgm:pt>
    <dgm:pt modelId="{7CA6E275-27CA-DB4D-9DF5-18911649B4CE}" type="sibTrans" cxnId="{C93DE212-4420-4442-9F10-40B6E22AB514}">
      <dgm:prSet/>
      <dgm:spPr/>
      <dgm:t>
        <a:bodyPr/>
        <a:lstStyle/>
        <a:p>
          <a:endParaRPr lang="it-IT"/>
        </a:p>
      </dgm:t>
    </dgm:pt>
    <dgm:pt modelId="{4BCBBF3C-3E46-5841-9AEC-E7519F807DD4}" type="sibTrans" cxnId="{371596C5-DAD0-4792-A888-E13F4FD26F94}">
      <dgm:prSet/>
      <dgm:spPr/>
      <dgm:t>
        <a:bodyPr/>
        <a:lstStyle/>
        <a:p>
          <a:endParaRPr lang="it-IT"/>
        </a:p>
      </dgm:t>
    </dgm:pt>
    <dgm:pt modelId="{AF3F57CA-0247-E741-8F53-3BFBB1B74CEC}" type="pres">
      <dgm:prSet presAssocID="{889ED9DF-652B-874E-98F5-9E023F328037}" presName="diagram" presStyleCnt="0">
        <dgm:presLayoutVars>
          <dgm:chPref val="1"/>
          <dgm:dir/>
          <dgm:animOne val="branch"/>
          <dgm:animLvl val="lvl"/>
          <dgm:resizeHandles/>
        </dgm:presLayoutVars>
      </dgm:prSet>
      <dgm:spPr/>
    </dgm:pt>
    <dgm:pt modelId="{1D899180-7EF1-1F47-BA17-ED084347DC11}" type="pres">
      <dgm:prSet presAssocID="{92FD8C52-8DC3-E74F-B975-C0E58C418DB4}" presName="root" presStyleCnt="0"/>
      <dgm:spPr/>
    </dgm:pt>
    <dgm:pt modelId="{6D502575-073C-EA4B-A475-7B406C736EBD}" type="pres">
      <dgm:prSet presAssocID="{92FD8C52-8DC3-E74F-B975-C0E58C418DB4}" presName="rootComposite" presStyleCnt="0"/>
      <dgm:spPr/>
    </dgm:pt>
    <dgm:pt modelId="{65CEF709-C1B7-7C4F-81EA-3BBEE991D540}" type="pres">
      <dgm:prSet presAssocID="{92FD8C52-8DC3-E74F-B975-C0E58C418DB4}" presName="rootText" presStyleLbl="node1" presStyleIdx="0" presStyleCnt="1" custScaleX="135065" custLinFactX="-11233" custLinFactNeighborX="-100000" custLinFactNeighborY="-101"/>
      <dgm:spPr/>
    </dgm:pt>
    <dgm:pt modelId="{39EA66B2-560D-554F-AE54-098FD6526E33}" type="pres">
      <dgm:prSet presAssocID="{92FD8C52-8DC3-E74F-B975-C0E58C418DB4}" presName="rootConnector" presStyleLbl="node1" presStyleIdx="0" presStyleCnt="1"/>
      <dgm:spPr/>
    </dgm:pt>
    <dgm:pt modelId="{14DD59E2-2CEA-D14E-B537-8AE7FB43FC4F}" type="pres">
      <dgm:prSet presAssocID="{92FD8C52-8DC3-E74F-B975-C0E58C418DB4}" presName="childShape" presStyleCnt="0"/>
      <dgm:spPr/>
    </dgm:pt>
    <dgm:pt modelId="{FC4A4D83-BF22-4144-911E-1C0517569474}" type="pres">
      <dgm:prSet presAssocID="{24D7B607-B7E4-2846-BED6-0A8832CADE1A}" presName="Name13" presStyleLbl="parChTrans1D2" presStyleIdx="0" presStyleCnt="2"/>
      <dgm:spPr/>
    </dgm:pt>
    <dgm:pt modelId="{3A326167-50C0-334C-8527-42445891677D}" type="pres">
      <dgm:prSet presAssocID="{D79D77DF-7D61-AD4D-B249-056AB9B4B08F}" presName="childText" presStyleLbl="bgAcc1" presStyleIdx="0" presStyleCnt="2" custScaleX="355551" custLinFactNeighborX="-21012" custLinFactNeighborY="6284">
        <dgm:presLayoutVars>
          <dgm:bulletEnabled val="1"/>
        </dgm:presLayoutVars>
      </dgm:prSet>
      <dgm:spPr/>
    </dgm:pt>
    <dgm:pt modelId="{3A0A0421-BC3F-584D-B0D6-6A6AD9094B31}" type="pres">
      <dgm:prSet presAssocID="{E4FCEE64-A2B0-AC48-ADE3-DB0399AFA46E}" presName="Name13" presStyleLbl="parChTrans1D2" presStyleIdx="1" presStyleCnt="2"/>
      <dgm:spPr/>
    </dgm:pt>
    <dgm:pt modelId="{F88B1C14-07C7-7441-846F-E5FD91CFBDB5}" type="pres">
      <dgm:prSet presAssocID="{22BB0C6E-077C-FB47-AA8A-F13D11763375}" presName="childText" presStyleLbl="bgAcc1" presStyleIdx="1" presStyleCnt="2" custScaleX="185814" custLinFactNeighborX="-19962" custLinFactNeighborY="-2234">
        <dgm:presLayoutVars>
          <dgm:bulletEnabled val="1"/>
        </dgm:presLayoutVars>
      </dgm:prSet>
      <dgm:spPr/>
    </dgm:pt>
  </dgm:ptLst>
  <dgm:cxnLst>
    <dgm:cxn modelId="{C93DE212-4420-4442-9F10-40B6E22AB514}" srcId="{92FD8C52-8DC3-E74F-B975-C0E58C418DB4}" destId="{22BB0C6E-077C-FB47-AA8A-F13D11763375}" srcOrd="1" destOrd="0" parTransId="{E4FCEE64-A2B0-AC48-ADE3-DB0399AFA46E}" sibTransId="{7CA6E275-27CA-DB4D-9DF5-18911649B4CE}"/>
    <dgm:cxn modelId="{A484B920-F32F-4C20-8F3F-3354BAA32523}" type="presOf" srcId="{22BB0C6E-077C-FB47-AA8A-F13D11763375}" destId="{F88B1C14-07C7-7441-846F-E5FD91CFBDB5}" srcOrd="0" destOrd="0" presId="urn:microsoft.com/office/officeart/2005/8/layout/hierarchy3"/>
    <dgm:cxn modelId="{33C1D948-0D6E-4C02-B382-088DC2CE353F}" type="presOf" srcId="{889ED9DF-652B-874E-98F5-9E023F328037}" destId="{AF3F57CA-0247-E741-8F53-3BFBB1B74CEC}" srcOrd="0" destOrd="0" presId="urn:microsoft.com/office/officeart/2005/8/layout/hierarchy3"/>
    <dgm:cxn modelId="{BAB82E69-B462-48CC-A15B-CFD70B3338F4}" type="presOf" srcId="{E4FCEE64-A2B0-AC48-ADE3-DB0399AFA46E}" destId="{3A0A0421-BC3F-584D-B0D6-6A6AD9094B31}" srcOrd="0" destOrd="0" presId="urn:microsoft.com/office/officeart/2005/8/layout/hierarchy3"/>
    <dgm:cxn modelId="{1807FA73-7A72-4C17-9A8E-2B8B4FCBF89D}" type="presOf" srcId="{D79D77DF-7D61-AD4D-B249-056AB9B4B08F}" destId="{3A326167-50C0-334C-8527-42445891677D}" srcOrd="0" destOrd="0" presId="urn:microsoft.com/office/officeart/2005/8/layout/hierarchy3"/>
    <dgm:cxn modelId="{CF069D7E-84FC-4A11-9BA4-E6D092A66F47}" type="presOf" srcId="{24D7B607-B7E4-2846-BED6-0A8832CADE1A}" destId="{FC4A4D83-BF22-4144-911E-1C0517569474}" srcOrd="0" destOrd="0" presId="urn:microsoft.com/office/officeart/2005/8/layout/hierarchy3"/>
    <dgm:cxn modelId="{BF28979D-B0C1-4853-B756-4EC737CB9026}" type="presOf" srcId="{92FD8C52-8DC3-E74F-B975-C0E58C418DB4}" destId="{65CEF709-C1B7-7C4F-81EA-3BBEE991D540}" srcOrd="0" destOrd="0" presId="urn:microsoft.com/office/officeart/2005/8/layout/hierarchy3"/>
    <dgm:cxn modelId="{5FC838A6-1B0F-4981-A5D0-F295BDDB3F2F}" type="presOf" srcId="{92FD8C52-8DC3-E74F-B975-C0E58C418DB4}" destId="{39EA66B2-560D-554F-AE54-098FD6526E33}" srcOrd="1" destOrd="0" presId="urn:microsoft.com/office/officeart/2005/8/layout/hierarchy3"/>
    <dgm:cxn modelId="{371596C5-DAD0-4792-A888-E13F4FD26F94}" srcId="{889ED9DF-652B-874E-98F5-9E023F328037}" destId="{92FD8C52-8DC3-E74F-B975-C0E58C418DB4}" srcOrd="0" destOrd="0" parTransId="{648E138B-4E65-944E-861F-EB7CEFED579B}" sibTransId="{4BCBBF3C-3E46-5841-9AEC-E7519F807DD4}"/>
    <dgm:cxn modelId="{CFCEECE1-4CC4-41E9-A4C8-BF4D322B0665}" srcId="{92FD8C52-8DC3-E74F-B975-C0E58C418DB4}" destId="{D79D77DF-7D61-AD4D-B249-056AB9B4B08F}" srcOrd="0" destOrd="0" parTransId="{24D7B607-B7E4-2846-BED6-0A8832CADE1A}" sibTransId="{A259B105-0662-014B-8E73-BA9FE8A834D0}"/>
    <dgm:cxn modelId="{7E188F13-1290-4338-A1CA-94E1F8CE792D}" type="presParOf" srcId="{AF3F57CA-0247-E741-8F53-3BFBB1B74CEC}" destId="{1D899180-7EF1-1F47-BA17-ED084347DC11}" srcOrd="0" destOrd="0" presId="urn:microsoft.com/office/officeart/2005/8/layout/hierarchy3"/>
    <dgm:cxn modelId="{E94D1D86-949A-4922-ADF6-CB556457C4D9}" type="presParOf" srcId="{1D899180-7EF1-1F47-BA17-ED084347DC11}" destId="{6D502575-073C-EA4B-A475-7B406C736EBD}" srcOrd="0" destOrd="0" presId="urn:microsoft.com/office/officeart/2005/8/layout/hierarchy3"/>
    <dgm:cxn modelId="{ED867B62-419F-4873-9611-CC9D2D8C40BF}" type="presParOf" srcId="{6D502575-073C-EA4B-A475-7B406C736EBD}" destId="{65CEF709-C1B7-7C4F-81EA-3BBEE991D540}" srcOrd="0" destOrd="0" presId="urn:microsoft.com/office/officeart/2005/8/layout/hierarchy3"/>
    <dgm:cxn modelId="{7D1DE7E6-90E0-4735-99C1-C20DA3E9970B}" type="presParOf" srcId="{6D502575-073C-EA4B-A475-7B406C736EBD}" destId="{39EA66B2-560D-554F-AE54-098FD6526E33}" srcOrd="1" destOrd="0" presId="urn:microsoft.com/office/officeart/2005/8/layout/hierarchy3"/>
    <dgm:cxn modelId="{7D5D5537-51C9-4A09-BCB2-1EE92BA3B899}" type="presParOf" srcId="{1D899180-7EF1-1F47-BA17-ED084347DC11}" destId="{14DD59E2-2CEA-D14E-B537-8AE7FB43FC4F}" srcOrd="1" destOrd="0" presId="urn:microsoft.com/office/officeart/2005/8/layout/hierarchy3"/>
    <dgm:cxn modelId="{1BBA78BB-C38D-4F56-9663-73958AFF24EF}" type="presParOf" srcId="{14DD59E2-2CEA-D14E-B537-8AE7FB43FC4F}" destId="{FC4A4D83-BF22-4144-911E-1C0517569474}" srcOrd="0" destOrd="0" presId="urn:microsoft.com/office/officeart/2005/8/layout/hierarchy3"/>
    <dgm:cxn modelId="{D1010EA5-D9EF-4044-A2BD-91D8CF513D80}" type="presParOf" srcId="{14DD59E2-2CEA-D14E-B537-8AE7FB43FC4F}" destId="{3A326167-50C0-334C-8527-42445891677D}" srcOrd="1" destOrd="0" presId="urn:microsoft.com/office/officeart/2005/8/layout/hierarchy3"/>
    <dgm:cxn modelId="{D1AE45A9-56AF-4C3B-ABFA-1FA2507CC402}" type="presParOf" srcId="{14DD59E2-2CEA-D14E-B537-8AE7FB43FC4F}" destId="{3A0A0421-BC3F-584D-B0D6-6A6AD9094B31}" srcOrd="2" destOrd="0" presId="urn:microsoft.com/office/officeart/2005/8/layout/hierarchy3"/>
    <dgm:cxn modelId="{F5CC5021-8C9F-49D5-B57F-1FD5B20057AE}" type="presParOf" srcId="{14DD59E2-2CEA-D14E-B537-8AE7FB43FC4F}" destId="{F88B1C14-07C7-7441-846F-E5FD91CFBDB5}"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main"/>
    </a:ext>
  </dgm:extLst>
</dgm:dataModel>
</file>

<file path=ppt/diagrams/data4.xml><?xml version="1.0" encoding="utf-8"?>
<dgm:dataModel xmlns:dgm="http://schemas.openxmlformats.org/drawingml/2006/diagram" xmlns:a="http://schemas.openxmlformats.org/drawingml/2006/main">
  <dgm:ptLst>
    <dgm:pt modelId="{889ED9DF-652B-874E-98F5-9E023F328037}"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it-IT"/>
        </a:p>
      </dgm:t>
    </dgm:pt>
    <dgm:pt modelId="{39654957-D096-AD43-A612-BEB9CBE222AB}" type="parTrans" cxnId="{5B2E4AF5-5844-4A88-B45C-D5D48769BB28}">
      <dgm:prSet/>
      <dgm:spPr/>
      <dgm:t>
        <a:bodyPr/>
        <a:lstStyle/>
        <a:p>
          <a:endParaRPr lang="it-IT"/>
        </a:p>
      </dgm:t>
    </dgm:pt>
    <dgm:pt modelId="{68DA6C12-8BCA-4045-97A4-F5FA7DC6A8F7}">
      <dgm:prSet phldrT="[Testo]" custT="1"/>
      <dgm:spPr/>
      <dgm:t>
        <a:bodyPr>
          <a:noAutofit/>
        </a:bodyPr>
        <a:lstStyle/>
        <a:p>
          <a:pPr rtl="0">
            <a:spcAft>
              <a:spcPts val="600"/>
            </a:spcAft>
          </a:pPr>
          <a:r>
            <a:rPr lang="tr" sz="2400" b="0" i="0" u="none" strike="noStrike">
              <a:latin typeface="Calibri"/>
            </a:rPr>
            <a:t>ÇEVRE POLİTİKASI </a:t>
          </a:r>
        </a:p>
        <a:p>
          <a:pPr rtl="0">
            <a:spcAft>
              <a:spcPts val="600"/>
            </a:spcAft>
          </a:pPr>
          <a:r>
            <a:rPr lang="tr" sz="2400" b="0" i="0" u="none" strike="noStrike">
              <a:latin typeface="Calibri"/>
            </a:rPr>
            <a:t>GENEL İLKELER</a:t>
          </a:r>
        </a:p>
      </dgm:t>
    </dgm:pt>
    <dgm:pt modelId="{71C8506D-416E-3B47-B197-CEDAB5139E45}" type="parTrans" cxnId="{C1E7196D-528F-499D-8B1B-14506CDAB7BA}">
      <dgm:prSet/>
      <dgm:spPr/>
      <dgm:t>
        <a:bodyPr/>
        <a:lstStyle/>
        <a:p>
          <a:endParaRPr lang="it-IT"/>
        </a:p>
      </dgm:t>
    </dgm:pt>
    <dgm:pt modelId="{6DCC9EE1-180D-1F4E-8027-86F1A7A7F130}">
      <dgm:prSet phldrT="[Testo]" custT="1"/>
      <dgm:spPr/>
      <dgm:t>
        <a:bodyPr>
          <a:noAutofit/>
        </a:bodyPr>
        <a:lstStyle/>
        <a:p>
          <a:pPr rtl="0"/>
          <a:r>
            <a:rPr lang="tr" sz="2400" b="1" i="0" u="none" strike="noStrike">
              <a:latin typeface="Calibri"/>
            </a:rPr>
            <a:t>Çevresel Sorumluluk Direktifi</a:t>
          </a:r>
        </a:p>
        <a:p>
          <a:pPr rtl="0"/>
          <a:r>
            <a:rPr lang="tr" sz="2000" b="1" i="1" u="none" strike="noStrike">
              <a:latin typeface="Calibri"/>
            </a:rPr>
            <a:t>(2007 yılında yürürlüğe girdi)</a:t>
          </a:r>
        </a:p>
      </dgm:t>
    </dgm:pt>
    <dgm:pt modelId="{7C818A0D-9CFB-1A4F-9D73-BD04F9C772BE}" type="sibTrans" cxnId="{C1E7196D-528F-499D-8B1B-14506CDAB7BA}">
      <dgm:prSet/>
      <dgm:spPr/>
      <dgm:t>
        <a:bodyPr/>
        <a:lstStyle/>
        <a:p>
          <a:endParaRPr lang="it-IT"/>
        </a:p>
      </dgm:t>
    </dgm:pt>
    <dgm:pt modelId="{36CE54D3-0306-A643-9B16-CD5064F0D4B8}" type="sibTrans" cxnId="{5B2E4AF5-5844-4A88-B45C-D5D48769BB28}">
      <dgm:prSet/>
      <dgm:spPr/>
      <dgm:t>
        <a:bodyPr/>
        <a:lstStyle/>
        <a:p>
          <a:endParaRPr lang="it-IT"/>
        </a:p>
      </dgm:t>
    </dgm:pt>
    <dgm:pt modelId="{AF3F57CA-0247-E741-8F53-3BFBB1B74CEC}" type="pres">
      <dgm:prSet presAssocID="{889ED9DF-652B-874E-98F5-9E023F328037}" presName="diagram" presStyleCnt="0">
        <dgm:presLayoutVars>
          <dgm:chPref val="1"/>
          <dgm:dir/>
          <dgm:animOne val="branch"/>
          <dgm:animLvl val="lvl"/>
          <dgm:resizeHandles/>
        </dgm:presLayoutVars>
      </dgm:prSet>
      <dgm:spPr/>
    </dgm:pt>
    <dgm:pt modelId="{8232D278-CEE3-3649-BD3B-C1B3664FD3ED}" type="pres">
      <dgm:prSet presAssocID="{68DA6C12-8BCA-4045-97A4-F5FA7DC6A8F7}" presName="root" presStyleCnt="0"/>
      <dgm:spPr/>
    </dgm:pt>
    <dgm:pt modelId="{5F27E806-406F-054A-BF7F-BFD9A71069D8}" type="pres">
      <dgm:prSet presAssocID="{68DA6C12-8BCA-4045-97A4-F5FA7DC6A8F7}" presName="rootComposite" presStyleCnt="0"/>
      <dgm:spPr/>
    </dgm:pt>
    <dgm:pt modelId="{318AAF0C-43BC-4E43-AC2B-F6E5F5FCA747}" type="pres">
      <dgm:prSet presAssocID="{68DA6C12-8BCA-4045-97A4-F5FA7DC6A8F7}" presName="rootText" presStyleLbl="node1" presStyleIdx="0" presStyleCnt="1" custScaleX="298736" custScaleY="112653" custLinFactNeighborX="-45" custLinFactNeighborY="-24698"/>
      <dgm:spPr/>
    </dgm:pt>
    <dgm:pt modelId="{EECD1194-DA52-BF4A-9E29-67D62678901A}" type="pres">
      <dgm:prSet presAssocID="{68DA6C12-8BCA-4045-97A4-F5FA7DC6A8F7}" presName="rootConnector" presStyleLbl="node1" presStyleIdx="0" presStyleCnt="1"/>
      <dgm:spPr/>
    </dgm:pt>
    <dgm:pt modelId="{50D4C944-BCD5-954A-97AB-E6DAC8895457}" type="pres">
      <dgm:prSet presAssocID="{68DA6C12-8BCA-4045-97A4-F5FA7DC6A8F7}" presName="childShape" presStyleCnt="0"/>
      <dgm:spPr/>
    </dgm:pt>
    <dgm:pt modelId="{B9284098-DAF2-3144-8C4D-A034D77E2D2A}" type="pres">
      <dgm:prSet presAssocID="{71C8506D-416E-3B47-B197-CEDAB5139E45}" presName="Name13" presStyleLbl="parChTrans1D2" presStyleIdx="0" presStyleCnt="1"/>
      <dgm:spPr/>
    </dgm:pt>
    <dgm:pt modelId="{A792D549-2789-854B-8B48-09E0CB1B1623}" type="pres">
      <dgm:prSet presAssocID="{6DCC9EE1-180D-1F4E-8027-86F1A7A7F130}" presName="childText" presStyleLbl="bgAcc1" presStyleIdx="0" presStyleCnt="1" custScaleX="227208" custScaleY="135462" custLinFactNeighborX="-37924" custLinFactNeighborY="-28549">
        <dgm:presLayoutVars>
          <dgm:bulletEnabled val="1"/>
        </dgm:presLayoutVars>
      </dgm:prSet>
      <dgm:spPr/>
    </dgm:pt>
  </dgm:ptLst>
  <dgm:cxnLst>
    <dgm:cxn modelId="{46279129-D263-4119-831A-DD4E9C501ED4}" type="presOf" srcId="{71C8506D-416E-3B47-B197-CEDAB5139E45}" destId="{B9284098-DAF2-3144-8C4D-A034D77E2D2A}" srcOrd="0" destOrd="0" presId="urn:microsoft.com/office/officeart/2005/8/layout/hierarchy3"/>
    <dgm:cxn modelId="{27BEA05B-DF2D-4DA2-A54E-ACDCAFEB6690}" type="presOf" srcId="{6DCC9EE1-180D-1F4E-8027-86F1A7A7F130}" destId="{A792D549-2789-854B-8B48-09E0CB1B1623}" srcOrd="0" destOrd="0" presId="urn:microsoft.com/office/officeart/2005/8/layout/hierarchy3"/>
    <dgm:cxn modelId="{8138E863-CF86-42D5-96D9-D02F747FCB86}" type="presOf" srcId="{68DA6C12-8BCA-4045-97A4-F5FA7DC6A8F7}" destId="{318AAF0C-43BC-4E43-AC2B-F6E5F5FCA747}" srcOrd="0" destOrd="0" presId="urn:microsoft.com/office/officeart/2005/8/layout/hierarchy3"/>
    <dgm:cxn modelId="{C1E7196D-528F-499D-8B1B-14506CDAB7BA}" srcId="{68DA6C12-8BCA-4045-97A4-F5FA7DC6A8F7}" destId="{6DCC9EE1-180D-1F4E-8027-86F1A7A7F130}" srcOrd="0" destOrd="0" parTransId="{71C8506D-416E-3B47-B197-CEDAB5139E45}" sibTransId="{7C818A0D-9CFB-1A4F-9D73-BD04F9C772BE}"/>
    <dgm:cxn modelId="{D6B71C57-7291-433F-AF14-00D67F21AAB0}" type="presOf" srcId="{889ED9DF-652B-874E-98F5-9E023F328037}" destId="{AF3F57CA-0247-E741-8F53-3BFBB1B74CEC}" srcOrd="0" destOrd="0" presId="urn:microsoft.com/office/officeart/2005/8/layout/hierarchy3"/>
    <dgm:cxn modelId="{BE352C79-78A5-4DBF-B34D-4717A6590737}" type="presOf" srcId="{68DA6C12-8BCA-4045-97A4-F5FA7DC6A8F7}" destId="{EECD1194-DA52-BF4A-9E29-67D62678901A}" srcOrd="1" destOrd="0" presId="urn:microsoft.com/office/officeart/2005/8/layout/hierarchy3"/>
    <dgm:cxn modelId="{5B2E4AF5-5844-4A88-B45C-D5D48769BB28}" srcId="{889ED9DF-652B-874E-98F5-9E023F328037}" destId="{68DA6C12-8BCA-4045-97A4-F5FA7DC6A8F7}" srcOrd="0" destOrd="0" parTransId="{39654957-D096-AD43-A612-BEB9CBE222AB}" sibTransId="{36CE54D3-0306-A643-9B16-CD5064F0D4B8}"/>
    <dgm:cxn modelId="{4DEA8F63-F74F-487B-984A-C26B659D12CC}" type="presParOf" srcId="{AF3F57CA-0247-E741-8F53-3BFBB1B74CEC}" destId="{8232D278-CEE3-3649-BD3B-C1B3664FD3ED}" srcOrd="0" destOrd="0" presId="urn:microsoft.com/office/officeart/2005/8/layout/hierarchy3"/>
    <dgm:cxn modelId="{AEAC2F70-CF25-4A1B-AE1B-E8075925BFB1}" type="presParOf" srcId="{8232D278-CEE3-3649-BD3B-C1B3664FD3ED}" destId="{5F27E806-406F-054A-BF7F-BFD9A71069D8}" srcOrd="0" destOrd="0" presId="urn:microsoft.com/office/officeart/2005/8/layout/hierarchy3"/>
    <dgm:cxn modelId="{6AADD3DD-C4B7-46EE-B000-6544BAF5527C}" type="presParOf" srcId="{5F27E806-406F-054A-BF7F-BFD9A71069D8}" destId="{318AAF0C-43BC-4E43-AC2B-F6E5F5FCA747}" srcOrd="0" destOrd="0" presId="urn:microsoft.com/office/officeart/2005/8/layout/hierarchy3"/>
    <dgm:cxn modelId="{F62ECB3C-CE0B-4C69-9751-2395175754E3}" type="presParOf" srcId="{5F27E806-406F-054A-BF7F-BFD9A71069D8}" destId="{EECD1194-DA52-BF4A-9E29-67D62678901A}" srcOrd="1" destOrd="0" presId="urn:microsoft.com/office/officeart/2005/8/layout/hierarchy3"/>
    <dgm:cxn modelId="{0A9283A9-C7AC-4F72-8D39-A7E602BEDC69}" type="presParOf" srcId="{8232D278-CEE3-3649-BD3B-C1B3664FD3ED}" destId="{50D4C944-BCD5-954A-97AB-E6DAC8895457}" srcOrd="1" destOrd="0" presId="urn:microsoft.com/office/officeart/2005/8/layout/hierarchy3"/>
    <dgm:cxn modelId="{F43824E5-9E56-459E-BA2E-863D873FB4CC}" type="presParOf" srcId="{50D4C944-BCD5-954A-97AB-E6DAC8895457}" destId="{B9284098-DAF2-3144-8C4D-A034D77E2D2A}" srcOrd="0" destOrd="0" presId="urn:microsoft.com/office/officeart/2005/8/layout/hierarchy3"/>
    <dgm:cxn modelId="{4AB909DE-41CF-4590-B5A2-6E92AA012492}" type="presParOf" srcId="{50D4C944-BCD5-954A-97AB-E6DAC8895457}" destId="{A792D549-2789-854B-8B48-09E0CB1B1623}"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main"/>
    </a:ext>
  </dgm:extLst>
</dgm:dataModel>
</file>

<file path=ppt/diagrams/data5.xml><?xml version="1.0" encoding="utf-8"?>
<dgm:dataModel xmlns:dgm="http://schemas.openxmlformats.org/drawingml/2006/diagram" xmlns:a="http://schemas.openxmlformats.org/drawingml/2006/main">
  <dgm:ptLst>
    <dgm:pt modelId="{889ED9DF-652B-874E-98F5-9E023F328037}"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it-IT"/>
        </a:p>
      </dgm:t>
    </dgm:pt>
    <dgm:pt modelId="{39654957-D096-AD43-A612-BEB9CBE222AB}" type="parTrans" cxnId="{652D1EEB-32A1-40EF-8B99-1E2601BB4880}">
      <dgm:prSet/>
      <dgm:spPr/>
      <dgm:t>
        <a:bodyPr/>
        <a:lstStyle/>
        <a:p>
          <a:endParaRPr lang="it-IT"/>
        </a:p>
      </dgm:t>
    </dgm:pt>
    <dgm:pt modelId="{68DA6C12-8BCA-4045-97A4-F5FA7DC6A8F7}">
      <dgm:prSet phldrT="[Testo]" custT="1"/>
      <dgm:spPr/>
      <dgm:t>
        <a:bodyPr>
          <a:noAutofit/>
        </a:bodyPr>
        <a:lstStyle/>
        <a:p>
          <a:pPr rtl="0">
            <a:spcBef>
              <a:spcPts val="600"/>
            </a:spcBef>
            <a:spcAft>
              <a:spcPts val="600"/>
            </a:spcAft>
          </a:pPr>
          <a:r>
            <a:rPr lang="tr" sz="2400" b="0" i="0" u="none" strike="noStrike">
              <a:latin typeface="Calibri"/>
            </a:rPr>
            <a:t>SU KORUMA VE YÖNETİMİ</a:t>
          </a:r>
        </a:p>
      </dgm:t>
    </dgm:pt>
    <dgm:pt modelId="{71C8506D-416E-3B47-B197-CEDAB5139E45}" type="parTrans" cxnId="{52E5EE93-0254-4445-AB44-8F28C55283C9}">
      <dgm:prSet/>
      <dgm:spPr/>
      <dgm:t>
        <a:bodyPr/>
        <a:lstStyle/>
        <a:p>
          <a:endParaRPr lang="it-IT"/>
        </a:p>
      </dgm:t>
    </dgm:pt>
    <dgm:pt modelId="{6DCC9EE1-180D-1F4E-8027-86F1A7A7F130}">
      <dgm:prSet phldrT="[Testo]" custT="1"/>
      <dgm:spPr/>
      <dgm:t>
        <a:bodyPr>
          <a:noAutofit/>
        </a:bodyPr>
        <a:lstStyle/>
        <a:p>
          <a:pPr rtl="0"/>
          <a:r>
            <a:rPr lang="tr" sz="2400" b="1" i="0" u="none" strike="noStrike">
              <a:latin typeface="Calibri"/>
            </a:rPr>
            <a:t>Su Çerçeve Direktifi</a:t>
          </a:r>
        </a:p>
        <a:p>
          <a:pPr rtl="0"/>
          <a:r>
            <a:rPr lang="tr" sz="2000" b="1" i="1" u="none" strike="noStrike">
              <a:latin typeface="Calibri"/>
            </a:rPr>
            <a:t>(2000 yılında kabul edildi)</a:t>
          </a:r>
        </a:p>
      </dgm:t>
    </dgm:pt>
    <dgm:pt modelId="{7C818A0D-9CFB-1A4F-9D73-BD04F9C772BE}" type="sibTrans" cxnId="{52E5EE93-0254-4445-AB44-8F28C55283C9}">
      <dgm:prSet/>
      <dgm:spPr/>
      <dgm:t>
        <a:bodyPr/>
        <a:lstStyle/>
        <a:p>
          <a:endParaRPr lang="it-IT"/>
        </a:p>
      </dgm:t>
    </dgm:pt>
    <dgm:pt modelId="{01A425C2-EC6A-2740-B29C-EE6E8C16B25C}" type="parTrans" cxnId="{4A09FF3A-8FB8-4341-B870-2795C6E65B66}">
      <dgm:prSet/>
      <dgm:spPr/>
      <dgm:t>
        <a:bodyPr/>
        <a:lstStyle/>
        <a:p>
          <a:endParaRPr lang="it-IT"/>
        </a:p>
      </dgm:t>
    </dgm:pt>
    <dgm:pt modelId="{8F9377A2-AE99-7448-8315-C6AFD0B76770}">
      <dgm:prSet phldrT="[Testo]" custT="1"/>
      <dgm:spPr/>
      <dgm:t>
        <a:bodyPr>
          <a:noAutofit/>
        </a:bodyPr>
        <a:lstStyle/>
        <a:p>
          <a:pPr algn="ctr" rtl="0"/>
          <a:r>
            <a:rPr lang="tr" sz="2000" b="1" i="0" u="none" strike="noStrike" dirty="0">
              <a:latin typeface="Calibri"/>
            </a:rPr>
            <a:t>Özel destekleyici Su Direktifleri:</a:t>
          </a:r>
        </a:p>
        <a:p>
          <a:pPr algn="l" rtl="0"/>
          <a:r>
            <a:rPr lang="tr" sz="2000" b="0" i="0" u="none" strike="noStrike" dirty="0">
              <a:highlight>
                <a:srgbClr val="000000">
                  <a:alpha val="0"/>
                </a:srgbClr>
              </a:highlight>
              <a:latin typeface="Calibri"/>
            </a:rPr>
            <a:t>- </a:t>
          </a:r>
          <a:r>
            <a:rPr lang="tr" sz="1800" b="0" i="0" u="none" strike="noStrike" dirty="0">
              <a:latin typeface="Calibri"/>
            </a:rPr>
            <a:t>Yeraltı suyunun korunması</a:t>
          </a:r>
          <a:endParaRPr lang="it-IT" sz="1800" dirty="0"/>
        </a:p>
        <a:p>
          <a:pPr algn="l" rtl="0"/>
          <a:r>
            <a:rPr lang="tr" sz="1800" b="0" i="0" u="none" strike="noStrike" dirty="0">
              <a:latin typeface="Calibri"/>
            </a:rPr>
            <a:t>- İçme Suyu Direktifi</a:t>
          </a:r>
        </a:p>
        <a:p>
          <a:pPr algn="l" rtl="0"/>
          <a:r>
            <a:rPr lang="tr" sz="1800" b="0" i="0" u="none" strike="noStrike" dirty="0">
              <a:latin typeface="Calibri"/>
            </a:rPr>
            <a:t>- Yüzme Suyu Direktifi</a:t>
          </a:r>
        </a:p>
        <a:p>
          <a:pPr algn="l" rtl="0"/>
          <a:r>
            <a:rPr lang="tr" sz="1800" b="0" i="0" u="none" strike="noStrike" dirty="0">
              <a:latin typeface="Calibri"/>
            </a:rPr>
            <a:t>- Çevresel Kalite Standartları Direktifi</a:t>
          </a:r>
        </a:p>
        <a:p>
          <a:pPr algn="l" rtl="0"/>
          <a:r>
            <a:rPr lang="tr" sz="1800" b="0" i="0" u="none" strike="noStrike" dirty="0">
              <a:latin typeface="Calibri"/>
            </a:rPr>
            <a:t>- Kentsel Atık Su Arıtma Direktifi</a:t>
          </a:r>
        </a:p>
        <a:p>
          <a:pPr algn="l" rtl="0"/>
          <a:r>
            <a:rPr lang="tr" sz="1800" b="0" i="0" u="none" strike="noStrike" dirty="0">
              <a:latin typeface="Calibri"/>
            </a:rPr>
            <a:t>- Nitrat Direktifi</a:t>
          </a:r>
        </a:p>
      </dgm:t>
    </dgm:pt>
    <dgm:pt modelId="{841B1558-ED29-374E-9D08-B7CBAE5E2D5E}" type="sibTrans" cxnId="{4A09FF3A-8FB8-4341-B870-2795C6E65B66}">
      <dgm:prSet/>
      <dgm:spPr/>
      <dgm:t>
        <a:bodyPr/>
        <a:lstStyle/>
        <a:p>
          <a:endParaRPr lang="it-IT"/>
        </a:p>
      </dgm:t>
    </dgm:pt>
    <dgm:pt modelId="{36CE54D3-0306-A643-9B16-CD5064F0D4B8}" type="sibTrans" cxnId="{652D1EEB-32A1-40EF-8B99-1E2601BB4880}">
      <dgm:prSet/>
      <dgm:spPr/>
      <dgm:t>
        <a:bodyPr/>
        <a:lstStyle/>
        <a:p>
          <a:endParaRPr lang="it-IT"/>
        </a:p>
      </dgm:t>
    </dgm:pt>
    <dgm:pt modelId="{AF3F57CA-0247-E741-8F53-3BFBB1B74CEC}" type="pres">
      <dgm:prSet presAssocID="{889ED9DF-652B-874E-98F5-9E023F328037}" presName="diagram" presStyleCnt="0">
        <dgm:presLayoutVars>
          <dgm:chPref val="1"/>
          <dgm:dir/>
          <dgm:animOne val="branch"/>
          <dgm:animLvl val="lvl"/>
          <dgm:resizeHandles/>
        </dgm:presLayoutVars>
      </dgm:prSet>
      <dgm:spPr/>
    </dgm:pt>
    <dgm:pt modelId="{8232D278-CEE3-3649-BD3B-C1B3664FD3ED}" type="pres">
      <dgm:prSet presAssocID="{68DA6C12-8BCA-4045-97A4-F5FA7DC6A8F7}" presName="root" presStyleCnt="0"/>
      <dgm:spPr/>
    </dgm:pt>
    <dgm:pt modelId="{5F27E806-406F-054A-BF7F-BFD9A71069D8}" type="pres">
      <dgm:prSet presAssocID="{68DA6C12-8BCA-4045-97A4-F5FA7DC6A8F7}" presName="rootComposite" presStyleCnt="0"/>
      <dgm:spPr/>
    </dgm:pt>
    <dgm:pt modelId="{318AAF0C-43BC-4E43-AC2B-F6E5F5FCA747}" type="pres">
      <dgm:prSet presAssocID="{68DA6C12-8BCA-4045-97A4-F5FA7DC6A8F7}" presName="rootText" presStyleLbl="node1" presStyleIdx="0" presStyleCnt="1" custScaleX="600558" custScaleY="137862" custLinFactX="-11751" custLinFactNeighborX="-100000"/>
      <dgm:spPr/>
    </dgm:pt>
    <dgm:pt modelId="{EECD1194-DA52-BF4A-9E29-67D62678901A}" type="pres">
      <dgm:prSet presAssocID="{68DA6C12-8BCA-4045-97A4-F5FA7DC6A8F7}" presName="rootConnector" presStyleLbl="node1" presStyleIdx="0" presStyleCnt="1"/>
      <dgm:spPr/>
    </dgm:pt>
    <dgm:pt modelId="{50D4C944-BCD5-954A-97AB-E6DAC8895457}" type="pres">
      <dgm:prSet presAssocID="{68DA6C12-8BCA-4045-97A4-F5FA7DC6A8F7}" presName="childShape" presStyleCnt="0"/>
      <dgm:spPr/>
    </dgm:pt>
    <dgm:pt modelId="{B9284098-DAF2-3144-8C4D-A034D77E2D2A}" type="pres">
      <dgm:prSet presAssocID="{71C8506D-416E-3B47-B197-CEDAB5139E45}" presName="Name13" presStyleLbl="parChTrans1D2" presStyleIdx="0" presStyleCnt="2"/>
      <dgm:spPr/>
    </dgm:pt>
    <dgm:pt modelId="{A792D549-2789-854B-8B48-09E0CB1B1623}" type="pres">
      <dgm:prSet presAssocID="{6DCC9EE1-180D-1F4E-8027-86F1A7A7F130}" presName="childText" presStyleLbl="bgAcc1" presStyleIdx="0" presStyleCnt="2" custScaleX="547352" custScaleY="141955" custLinFactNeighborX="-70784" custLinFactNeighborY="-5934">
        <dgm:presLayoutVars>
          <dgm:bulletEnabled val="1"/>
        </dgm:presLayoutVars>
      </dgm:prSet>
      <dgm:spPr/>
    </dgm:pt>
    <dgm:pt modelId="{545456A5-ED80-E145-8055-F4F0470C206E}" type="pres">
      <dgm:prSet presAssocID="{01A425C2-EC6A-2740-B29C-EE6E8C16B25C}" presName="Name13" presStyleLbl="parChTrans1D2" presStyleIdx="1" presStyleCnt="2"/>
      <dgm:spPr/>
    </dgm:pt>
    <dgm:pt modelId="{7DC4F957-3772-4B48-8623-FFF24831BD74}" type="pres">
      <dgm:prSet presAssocID="{8F9377A2-AE99-7448-8315-C6AFD0B76770}" presName="childText" presStyleLbl="bgAcc1" presStyleIdx="1" presStyleCnt="2" custScaleX="502156" custScaleY="466433" custLinFactX="22750" custLinFactNeighborX="100000" custLinFactNeighborY="-9496">
        <dgm:presLayoutVars>
          <dgm:bulletEnabled val="1"/>
        </dgm:presLayoutVars>
      </dgm:prSet>
      <dgm:spPr/>
    </dgm:pt>
  </dgm:ptLst>
  <dgm:cxnLst>
    <dgm:cxn modelId="{FD4B1D2A-10FB-48A6-8F54-32AE7EB526DE}" type="presOf" srcId="{6DCC9EE1-180D-1F4E-8027-86F1A7A7F130}" destId="{A792D549-2789-854B-8B48-09E0CB1B1623}" srcOrd="0" destOrd="0" presId="urn:microsoft.com/office/officeart/2005/8/layout/hierarchy3"/>
    <dgm:cxn modelId="{4A09FF3A-8FB8-4341-B870-2795C6E65B66}" srcId="{68DA6C12-8BCA-4045-97A4-F5FA7DC6A8F7}" destId="{8F9377A2-AE99-7448-8315-C6AFD0B76770}" srcOrd="1" destOrd="0" parTransId="{01A425C2-EC6A-2740-B29C-EE6E8C16B25C}" sibTransId="{841B1558-ED29-374E-9D08-B7CBAE5E2D5E}"/>
    <dgm:cxn modelId="{0569AF5F-02A2-4C69-AE9F-2CE13D0E6AED}" type="presOf" srcId="{68DA6C12-8BCA-4045-97A4-F5FA7DC6A8F7}" destId="{318AAF0C-43BC-4E43-AC2B-F6E5F5FCA747}" srcOrd="0" destOrd="0" presId="urn:microsoft.com/office/officeart/2005/8/layout/hierarchy3"/>
    <dgm:cxn modelId="{F66CDF70-BB3F-4D8E-A153-6C2F500F1765}" type="presOf" srcId="{889ED9DF-652B-874E-98F5-9E023F328037}" destId="{AF3F57CA-0247-E741-8F53-3BFBB1B74CEC}" srcOrd="0" destOrd="0" presId="urn:microsoft.com/office/officeart/2005/8/layout/hierarchy3"/>
    <dgm:cxn modelId="{F4B56352-5185-45A8-B52E-390DFB81BBEC}" type="presOf" srcId="{68DA6C12-8BCA-4045-97A4-F5FA7DC6A8F7}" destId="{EECD1194-DA52-BF4A-9E29-67D62678901A}" srcOrd="1" destOrd="0" presId="urn:microsoft.com/office/officeart/2005/8/layout/hierarchy3"/>
    <dgm:cxn modelId="{7271AA59-8599-4044-BEF0-D0170100D351}" type="presOf" srcId="{71C8506D-416E-3B47-B197-CEDAB5139E45}" destId="{B9284098-DAF2-3144-8C4D-A034D77E2D2A}" srcOrd="0" destOrd="0" presId="urn:microsoft.com/office/officeart/2005/8/layout/hierarchy3"/>
    <dgm:cxn modelId="{52E5EE93-0254-4445-AB44-8F28C55283C9}" srcId="{68DA6C12-8BCA-4045-97A4-F5FA7DC6A8F7}" destId="{6DCC9EE1-180D-1F4E-8027-86F1A7A7F130}" srcOrd="0" destOrd="0" parTransId="{71C8506D-416E-3B47-B197-CEDAB5139E45}" sibTransId="{7C818A0D-9CFB-1A4F-9D73-BD04F9C772BE}"/>
    <dgm:cxn modelId="{BFC7A8DA-CBF4-4995-82FA-F50C4E8E6258}" type="presOf" srcId="{8F9377A2-AE99-7448-8315-C6AFD0B76770}" destId="{7DC4F957-3772-4B48-8623-FFF24831BD74}" srcOrd="0" destOrd="0" presId="urn:microsoft.com/office/officeart/2005/8/layout/hierarchy3"/>
    <dgm:cxn modelId="{2DE00DE3-43D2-43B8-9300-66D966271BB6}" type="presOf" srcId="{01A425C2-EC6A-2740-B29C-EE6E8C16B25C}" destId="{545456A5-ED80-E145-8055-F4F0470C206E}" srcOrd="0" destOrd="0" presId="urn:microsoft.com/office/officeart/2005/8/layout/hierarchy3"/>
    <dgm:cxn modelId="{652D1EEB-32A1-40EF-8B99-1E2601BB4880}" srcId="{889ED9DF-652B-874E-98F5-9E023F328037}" destId="{68DA6C12-8BCA-4045-97A4-F5FA7DC6A8F7}" srcOrd="0" destOrd="0" parTransId="{39654957-D096-AD43-A612-BEB9CBE222AB}" sibTransId="{36CE54D3-0306-A643-9B16-CD5064F0D4B8}"/>
    <dgm:cxn modelId="{E5FB8A9F-6E8B-4219-A8A3-D0A542D13912}" type="presParOf" srcId="{AF3F57CA-0247-E741-8F53-3BFBB1B74CEC}" destId="{8232D278-CEE3-3649-BD3B-C1B3664FD3ED}" srcOrd="0" destOrd="0" presId="urn:microsoft.com/office/officeart/2005/8/layout/hierarchy3"/>
    <dgm:cxn modelId="{9964A22C-2EE5-4D4A-AB5E-7C47C85870BF}" type="presParOf" srcId="{8232D278-CEE3-3649-BD3B-C1B3664FD3ED}" destId="{5F27E806-406F-054A-BF7F-BFD9A71069D8}" srcOrd="0" destOrd="0" presId="urn:microsoft.com/office/officeart/2005/8/layout/hierarchy3"/>
    <dgm:cxn modelId="{368EAA68-028D-46A5-A2FD-271CC94640E6}" type="presParOf" srcId="{5F27E806-406F-054A-BF7F-BFD9A71069D8}" destId="{318AAF0C-43BC-4E43-AC2B-F6E5F5FCA747}" srcOrd="0" destOrd="0" presId="urn:microsoft.com/office/officeart/2005/8/layout/hierarchy3"/>
    <dgm:cxn modelId="{1AE4234F-E961-4253-8083-8AF6181CE0D3}" type="presParOf" srcId="{5F27E806-406F-054A-BF7F-BFD9A71069D8}" destId="{EECD1194-DA52-BF4A-9E29-67D62678901A}" srcOrd="1" destOrd="0" presId="urn:microsoft.com/office/officeart/2005/8/layout/hierarchy3"/>
    <dgm:cxn modelId="{05D09454-747D-4F9B-B710-D6A69B9B5A5C}" type="presParOf" srcId="{8232D278-CEE3-3649-BD3B-C1B3664FD3ED}" destId="{50D4C944-BCD5-954A-97AB-E6DAC8895457}" srcOrd="1" destOrd="0" presId="urn:microsoft.com/office/officeart/2005/8/layout/hierarchy3"/>
    <dgm:cxn modelId="{7363DD4F-5161-496D-B056-6BC1160FFE3E}" type="presParOf" srcId="{50D4C944-BCD5-954A-97AB-E6DAC8895457}" destId="{B9284098-DAF2-3144-8C4D-A034D77E2D2A}" srcOrd="0" destOrd="0" presId="urn:microsoft.com/office/officeart/2005/8/layout/hierarchy3"/>
    <dgm:cxn modelId="{2651C2F9-7DB7-49D9-9ED6-037697EEEB88}" type="presParOf" srcId="{50D4C944-BCD5-954A-97AB-E6DAC8895457}" destId="{A792D549-2789-854B-8B48-09E0CB1B1623}" srcOrd="1" destOrd="0" presId="urn:microsoft.com/office/officeart/2005/8/layout/hierarchy3"/>
    <dgm:cxn modelId="{5CF2EA75-08B8-4FC3-902B-E79305FD2131}" type="presParOf" srcId="{50D4C944-BCD5-954A-97AB-E6DAC8895457}" destId="{545456A5-ED80-E145-8055-F4F0470C206E}" srcOrd="2" destOrd="0" presId="urn:microsoft.com/office/officeart/2005/8/layout/hierarchy3"/>
    <dgm:cxn modelId="{D8C59B07-9193-4CB5-81C0-23AFBC5EDD0E}" type="presParOf" srcId="{50D4C944-BCD5-954A-97AB-E6DAC8895457}" destId="{7DC4F957-3772-4B48-8623-FFF24831BD74}"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main"/>
    </a:ext>
  </dgm:extLst>
</dgm:dataModel>
</file>

<file path=ppt/diagrams/data6.xml><?xml version="1.0" encoding="utf-8"?>
<dgm:dataModel xmlns:dgm="http://schemas.openxmlformats.org/drawingml/2006/diagram" xmlns:a="http://schemas.openxmlformats.org/drawingml/2006/main">
  <dgm:ptLst>
    <dgm:pt modelId="{889ED9DF-652B-874E-98F5-9E023F328037}"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it-IT"/>
        </a:p>
      </dgm:t>
    </dgm:pt>
    <dgm:pt modelId="{648E138B-4E65-944E-861F-EB7CEFED579B}" type="parTrans" cxnId="{4AF7B0AE-4DED-41AF-92F4-EAC7953813FA}">
      <dgm:prSet/>
      <dgm:spPr/>
      <dgm:t>
        <a:bodyPr/>
        <a:lstStyle/>
        <a:p>
          <a:endParaRPr lang="it-IT"/>
        </a:p>
      </dgm:t>
    </dgm:pt>
    <dgm:pt modelId="{92FD8C52-8DC3-E74F-B975-C0E58C418DB4}">
      <dgm:prSet phldrT="[Testo]" custT="1"/>
      <dgm:spPr/>
      <dgm:t>
        <a:bodyPr>
          <a:noAutofit/>
        </a:bodyPr>
        <a:lstStyle/>
        <a:p>
          <a:pPr rtl="0"/>
          <a:r>
            <a:rPr lang="tr" sz="2400" b="0" i="0" u="none" strike="noStrike">
              <a:latin typeface="Calibri"/>
            </a:rPr>
            <a:t>HAVA VE GÜRÜLTÜ KİRLİLİĞİ</a:t>
          </a:r>
        </a:p>
      </dgm:t>
    </dgm:pt>
    <dgm:pt modelId="{24D7B607-B7E4-2846-BED6-0A8832CADE1A}" type="parTrans" cxnId="{5B8A7165-8549-41F9-AEB9-0F2C5EDFA790}">
      <dgm:prSet/>
      <dgm:spPr/>
      <dgm:t>
        <a:bodyPr/>
        <a:lstStyle/>
        <a:p>
          <a:endParaRPr lang="it-IT"/>
        </a:p>
      </dgm:t>
    </dgm:pt>
    <dgm:pt modelId="{D79D77DF-7D61-AD4D-B249-056AB9B4B08F}">
      <dgm:prSet phldrT="[Testo]" custT="1"/>
      <dgm:spPr/>
      <dgm:t>
        <a:bodyPr>
          <a:noAutofit/>
        </a:bodyPr>
        <a:lstStyle/>
        <a:p>
          <a:pPr rtl="0"/>
          <a:r>
            <a:rPr lang="tr" sz="2400" b="1" i="0" u="none" strike="noStrike">
              <a:latin typeface="Calibri"/>
            </a:rPr>
            <a:t>Ortam Hava Kalitesi Direktifleri</a:t>
          </a:r>
          <a:endParaRPr lang="it-IT" sz="2400" b="1"/>
        </a:p>
      </dgm:t>
    </dgm:pt>
    <dgm:pt modelId="{A259B105-0662-014B-8E73-BA9FE8A834D0}" type="sibTrans" cxnId="{5B8A7165-8549-41F9-AEB9-0F2C5EDFA790}">
      <dgm:prSet/>
      <dgm:spPr/>
      <dgm:t>
        <a:bodyPr/>
        <a:lstStyle/>
        <a:p>
          <a:endParaRPr lang="it-IT"/>
        </a:p>
      </dgm:t>
    </dgm:pt>
    <dgm:pt modelId="{E4FCEE64-A2B0-AC48-ADE3-DB0399AFA46E}" type="parTrans" cxnId="{B6E9DF2B-8604-4EB0-B9DF-EE11B4E2C61B}">
      <dgm:prSet/>
      <dgm:spPr/>
      <dgm:t>
        <a:bodyPr/>
        <a:lstStyle/>
        <a:p>
          <a:endParaRPr lang="it-IT"/>
        </a:p>
      </dgm:t>
    </dgm:pt>
    <dgm:pt modelId="{22BB0C6E-077C-FB47-AA8A-F13D11763375}">
      <dgm:prSet phldrT="[Testo]" custT="1"/>
      <dgm:spPr/>
      <dgm:t>
        <a:bodyPr>
          <a:noAutofit/>
        </a:bodyPr>
        <a:lstStyle/>
        <a:p>
          <a:pPr rtl="0"/>
          <a:r>
            <a:rPr lang="tr" sz="2400" b="1" i="0" u="none" strike="noStrike">
              <a:latin typeface="Calibri"/>
            </a:rPr>
            <a:t>Çevresel Gürültü Direktifi</a:t>
          </a:r>
        </a:p>
        <a:p>
          <a:pPr rtl="0"/>
          <a:r>
            <a:rPr lang="tr" sz="2000" b="1" i="1" u="none" strike="noStrike">
              <a:latin typeface="Calibri"/>
            </a:rPr>
            <a:t>(2002/49/AT)</a:t>
          </a:r>
        </a:p>
      </dgm:t>
    </dgm:pt>
    <dgm:pt modelId="{7CA6E275-27CA-DB4D-9DF5-18911649B4CE}" type="sibTrans" cxnId="{B6E9DF2B-8604-4EB0-B9DF-EE11B4E2C61B}">
      <dgm:prSet/>
      <dgm:spPr/>
      <dgm:t>
        <a:bodyPr/>
        <a:lstStyle/>
        <a:p>
          <a:endParaRPr lang="it-IT"/>
        </a:p>
      </dgm:t>
    </dgm:pt>
    <dgm:pt modelId="{099748E3-B6CF-814F-8D37-0DC24FCFB5EC}" type="parTrans" cxnId="{308D018B-B104-4F9D-850A-A0DC1787C796}">
      <dgm:prSet/>
      <dgm:spPr/>
      <dgm:t>
        <a:bodyPr/>
        <a:lstStyle/>
        <a:p>
          <a:endParaRPr lang="it-IT"/>
        </a:p>
      </dgm:t>
    </dgm:pt>
    <dgm:pt modelId="{C7DABE73-1DB8-1B4B-894C-3587657F7A02}">
      <dgm:prSet phldrT="[Testo]" custT="1"/>
      <dgm:spPr/>
      <dgm:t>
        <a:bodyPr>
          <a:noAutofit/>
        </a:bodyPr>
        <a:lstStyle/>
        <a:p>
          <a:pPr algn="ctr" rtl="0"/>
          <a:r>
            <a:rPr lang="tr" sz="2400" b="0" i="0" u="none" strike="noStrike">
              <a:highlight>
                <a:srgbClr val="000000">
                  <a:alpha val="0"/>
                </a:srgbClr>
              </a:highlight>
              <a:latin typeface="Calibri"/>
            </a:rPr>
            <a:t>Beş temel kirletici için</a:t>
          </a:r>
          <a:r>
            <a:rPr lang="tr" sz="2400" b="1" i="0" u="none" strike="noStrike">
              <a:latin typeface="Calibri"/>
            </a:rPr>
            <a:t> Ulusal Emisyon Tavanları Direktifi:</a:t>
          </a:r>
        </a:p>
        <a:p>
          <a:pPr algn="ctr" rtl="0"/>
          <a:r>
            <a:rPr lang="tr" sz="2400" b="0" i="0" u="none" strike="noStrike">
              <a:highlight>
                <a:srgbClr val="000000">
                  <a:alpha val="0"/>
                </a:srgbClr>
              </a:highlight>
              <a:latin typeface="Calibri"/>
            </a:rPr>
            <a:t>- </a:t>
          </a:r>
          <a:r>
            <a:rPr lang="tr" sz="2000" b="1" i="0" u="none" strike="noStrike">
              <a:solidFill>
                <a:srgbClr val="0070C0"/>
              </a:solidFill>
              <a:latin typeface="Calibri"/>
            </a:rPr>
            <a:t>SO</a:t>
          </a:r>
          <a:r>
            <a:rPr lang="tr" sz="2000" b="1" i="0" u="none" strike="noStrike" baseline="-25000">
              <a:solidFill>
                <a:srgbClr val="0070C0"/>
              </a:solidFill>
              <a:highlight>
                <a:srgbClr val="000000">
                  <a:alpha val="0"/>
                </a:srgbClr>
              </a:highlight>
              <a:latin typeface="Calibri"/>
            </a:rPr>
            <a:t>X</a:t>
          </a:r>
          <a:r>
            <a:rPr lang="tr" sz="2000" b="1" i="0" u="none" strike="noStrike">
              <a:solidFill>
                <a:srgbClr val="0070C0"/>
              </a:solidFill>
              <a:latin typeface="Calibri"/>
            </a:rPr>
            <a:t>, NO</a:t>
          </a:r>
          <a:r>
            <a:rPr lang="tr" sz="2000" b="1" i="0" u="none" strike="noStrike" baseline="-25000">
              <a:solidFill>
                <a:srgbClr val="0070C0"/>
              </a:solidFill>
              <a:highlight>
                <a:srgbClr val="000000">
                  <a:alpha val="0"/>
                </a:srgbClr>
              </a:highlight>
              <a:latin typeface="Calibri"/>
            </a:rPr>
            <a:t>X</a:t>
          </a:r>
          <a:r>
            <a:rPr lang="tr" sz="2000" b="1" i="0" u="none" strike="noStrike">
              <a:solidFill>
                <a:srgbClr val="0070C0"/>
              </a:solidFill>
              <a:latin typeface="Calibri"/>
            </a:rPr>
            <a:t>, NMVOC, NH</a:t>
          </a:r>
          <a:r>
            <a:rPr lang="tr" sz="2000" b="1" i="0" u="none" strike="noStrike" baseline="-25000">
              <a:solidFill>
                <a:srgbClr val="0070C0"/>
              </a:solidFill>
              <a:highlight>
                <a:srgbClr val="000000">
                  <a:alpha val="0"/>
                </a:srgbClr>
              </a:highlight>
              <a:latin typeface="Calibri"/>
            </a:rPr>
            <a:t>3</a:t>
          </a:r>
          <a:r>
            <a:rPr lang="tr" sz="2000" b="1" i="0" u="none" strike="noStrike">
              <a:solidFill>
                <a:srgbClr val="0070C0"/>
              </a:solidFill>
              <a:latin typeface="Calibri"/>
            </a:rPr>
            <a:t>, İnce Partikül Madde</a:t>
          </a:r>
          <a:endParaRPr lang="it-IT" sz="2000" b="1">
            <a:solidFill>
              <a:srgbClr val="0070C0"/>
            </a:solidFill>
          </a:endParaRPr>
        </a:p>
      </dgm:t>
    </dgm:pt>
    <dgm:pt modelId="{FFB31E14-4261-3343-BD9D-189C2A4DE46E}" type="sibTrans" cxnId="{308D018B-B104-4F9D-850A-A0DC1787C796}">
      <dgm:prSet/>
      <dgm:spPr/>
      <dgm:t>
        <a:bodyPr/>
        <a:lstStyle/>
        <a:p>
          <a:endParaRPr lang="it-IT"/>
        </a:p>
      </dgm:t>
    </dgm:pt>
    <dgm:pt modelId="{56DFC439-4173-BD44-BA22-248B831F2909}" type="parTrans" cxnId="{812AF00F-09A0-4F7C-A3F2-B69920C0F1FF}">
      <dgm:prSet/>
      <dgm:spPr/>
      <dgm:t>
        <a:bodyPr/>
        <a:lstStyle/>
        <a:p>
          <a:endParaRPr lang="it-IT"/>
        </a:p>
      </dgm:t>
    </dgm:pt>
    <dgm:pt modelId="{6D8B16AC-AADE-B447-A019-3DE8FBC81267}">
      <dgm:prSet phldrT="[Testo]" custT="1"/>
      <dgm:spPr>
        <a:solidFill>
          <a:schemeClr val="accent2">
            <a:lumMod val="20000"/>
            <a:lumOff val="80000"/>
            <a:alpha val="90000"/>
          </a:schemeClr>
        </a:solidFill>
        <a:ln w="28575">
          <a:solidFill>
            <a:prstClr val="black"/>
          </a:solidFill>
        </a:ln>
      </dgm:spPr>
      <dgm:t>
        <a:bodyPr>
          <a:noAutofit/>
        </a:bodyPr>
        <a:lstStyle/>
        <a:p>
          <a:pPr rtl="0"/>
          <a:r>
            <a:rPr lang="tr" sz="2700" b="1" i="0" u="none" strike="noStrike">
              <a:solidFill>
                <a:srgbClr val="000000"/>
              </a:solidFill>
              <a:latin typeface="Calibri"/>
            </a:rPr>
            <a:t>ENDÜSTRİYEL EMİSYONLAR DİREKTİFİ (EED)</a:t>
          </a:r>
        </a:p>
      </dgm:t>
    </dgm:pt>
    <dgm:pt modelId="{EA31066B-7397-504B-9962-27F0D7D0108F}" type="sibTrans" cxnId="{812AF00F-09A0-4F7C-A3F2-B69920C0F1FF}">
      <dgm:prSet/>
      <dgm:spPr/>
      <dgm:t>
        <a:bodyPr/>
        <a:lstStyle/>
        <a:p>
          <a:endParaRPr lang="it-IT"/>
        </a:p>
      </dgm:t>
    </dgm:pt>
    <dgm:pt modelId="{4BCBBF3C-3E46-5841-9AEC-E7519F807DD4}" type="sibTrans" cxnId="{4AF7B0AE-4DED-41AF-92F4-EAC7953813FA}">
      <dgm:prSet/>
      <dgm:spPr/>
      <dgm:t>
        <a:bodyPr/>
        <a:lstStyle/>
        <a:p>
          <a:endParaRPr lang="it-IT"/>
        </a:p>
      </dgm:t>
    </dgm:pt>
    <dgm:pt modelId="{AF3F57CA-0247-E741-8F53-3BFBB1B74CEC}" type="pres">
      <dgm:prSet presAssocID="{889ED9DF-652B-874E-98F5-9E023F328037}" presName="diagram" presStyleCnt="0">
        <dgm:presLayoutVars>
          <dgm:chPref val="1"/>
          <dgm:dir/>
          <dgm:animOne val="branch"/>
          <dgm:animLvl val="lvl"/>
          <dgm:resizeHandles/>
        </dgm:presLayoutVars>
      </dgm:prSet>
      <dgm:spPr/>
    </dgm:pt>
    <dgm:pt modelId="{1D899180-7EF1-1F47-BA17-ED084347DC11}" type="pres">
      <dgm:prSet presAssocID="{92FD8C52-8DC3-E74F-B975-C0E58C418DB4}" presName="root" presStyleCnt="0"/>
      <dgm:spPr/>
    </dgm:pt>
    <dgm:pt modelId="{6D502575-073C-EA4B-A475-7B406C736EBD}" type="pres">
      <dgm:prSet presAssocID="{92FD8C52-8DC3-E74F-B975-C0E58C418DB4}" presName="rootComposite" presStyleCnt="0"/>
      <dgm:spPr/>
    </dgm:pt>
    <dgm:pt modelId="{65CEF709-C1B7-7C4F-81EA-3BBEE991D540}" type="pres">
      <dgm:prSet presAssocID="{92FD8C52-8DC3-E74F-B975-C0E58C418DB4}" presName="rootText" presStyleLbl="node1" presStyleIdx="0" presStyleCnt="1" custScaleX="404523" custLinFactNeighborX="43084" custLinFactNeighborY="-148"/>
      <dgm:spPr/>
    </dgm:pt>
    <dgm:pt modelId="{39EA66B2-560D-554F-AE54-098FD6526E33}" type="pres">
      <dgm:prSet presAssocID="{92FD8C52-8DC3-E74F-B975-C0E58C418DB4}" presName="rootConnector" presStyleLbl="node1" presStyleIdx="0" presStyleCnt="1"/>
      <dgm:spPr/>
    </dgm:pt>
    <dgm:pt modelId="{14DD59E2-2CEA-D14E-B537-8AE7FB43FC4F}" type="pres">
      <dgm:prSet presAssocID="{92FD8C52-8DC3-E74F-B975-C0E58C418DB4}" presName="childShape" presStyleCnt="0"/>
      <dgm:spPr/>
    </dgm:pt>
    <dgm:pt modelId="{FC4A4D83-BF22-4144-911E-1C0517569474}" type="pres">
      <dgm:prSet presAssocID="{24D7B607-B7E4-2846-BED6-0A8832CADE1A}" presName="Name13" presStyleLbl="parChTrans1D2" presStyleIdx="0" presStyleCnt="4"/>
      <dgm:spPr/>
    </dgm:pt>
    <dgm:pt modelId="{3A326167-50C0-334C-8527-42445891677D}" type="pres">
      <dgm:prSet presAssocID="{D79D77DF-7D61-AD4D-B249-056AB9B4B08F}" presName="childText" presStyleLbl="bgAcc1" presStyleIdx="0" presStyleCnt="4" custScaleX="355210" custLinFactNeighborX="26129">
        <dgm:presLayoutVars>
          <dgm:bulletEnabled val="1"/>
        </dgm:presLayoutVars>
      </dgm:prSet>
      <dgm:spPr/>
    </dgm:pt>
    <dgm:pt modelId="{3A0A0421-BC3F-584D-B0D6-6A6AD9094B31}" type="pres">
      <dgm:prSet presAssocID="{E4FCEE64-A2B0-AC48-ADE3-DB0399AFA46E}" presName="Name13" presStyleLbl="parChTrans1D2" presStyleIdx="1" presStyleCnt="4"/>
      <dgm:spPr/>
    </dgm:pt>
    <dgm:pt modelId="{F88B1C14-07C7-7441-846F-E5FD91CFBDB5}" type="pres">
      <dgm:prSet presAssocID="{22BB0C6E-077C-FB47-AA8A-F13D11763375}" presName="childText" presStyleLbl="bgAcc1" presStyleIdx="1" presStyleCnt="4" custScaleX="497901" custScaleY="110197" custLinFactNeighborX="26129">
        <dgm:presLayoutVars>
          <dgm:bulletEnabled val="1"/>
        </dgm:presLayoutVars>
      </dgm:prSet>
      <dgm:spPr/>
    </dgm:pt>
    <dgm:pt modelId="{BDD7D3A9-7532-5D4C-A7B9-1096C1F88461}" type="pres">
      <dgm:prSet presAssocID="{099748E3-B6CF-814F-8D37-0DC24FCFB5EC}" presName="Name13" presStyleLbl="parChTrans1D2" presStyleIdx="2" presStyleCnt="4"/>
      <dgm:spPr/>
    </dgm:pt>
    <dgm:pt modelId="{A65253D1-A5C0-C147-B269-A8CC6C111B30}" type="pres">
      <dgm:prSet presAssocID="{C7DABE73-1DB8-1B4B-894C-3587657F7A02}" presName="childText" presStyleLbl="bgAcc1" presStyleIdx="2" presStyleCnt="4" custScaleX="845981" custScaleY="136912" custLinFactNeighborX="24592">
        <dgm:presLayoutVars>
          <dgm:bulletEnabled val="1"/>
        </dgm:presLayoutVars>
      </dgm:prSet>
      <dgm:spPr/>
    </dgm:pt>
    <dgm:pt modelId="{F61EF12B-EF10-2147-9DA2-0FFC2EECEEF5}" type="pres">
      <dgm:prSet presAssocID="{56DFC439-4173-BD44-BA22-248B831F2909}" presName="Name13" presStyleLbl="parChTrans1D2" presStyleIdx="3" presStyleCnt="4"/>
      <dgm:spPr/>
    </dgm:pt>
    <dgm:pt modelId="{5271733D-D70D-A041-8EBB-D29265B60BD0}" type="pres">
      <dgm:prSet presAssocID="{6D8B16AC-AADE-B447-A019-3DE8FBC81267}" presName="childText" presStyleLbl="bgAcc1" presStyleIdx="3" presStyleCnt="4" custScaleX="605931" custScaleY="71108" custLinFactNeighborX="24703" custLinFactNeighborY="8210">
        <dgm:presLayoutVars>
          <dgm:bulletEnabled val="1"/>
        </dgm:presLayoutVars>
      </dgm:prSet>
      <dgm:spPr/>
    </dgm:pt>
  </dgm:ptLst>
  <dgm:cxnLst>
    <dgm:cxn modelId="{812AF00F-09A0-4F7C-A3F2-B69920C0F1FF}" srcId="{92FD8C52-8DC3-E74F-B975-C0E58C418DB4}" destId="{6D8B16AC-AADE-B447-A019-3DE8FBC81267}" srcOrd="3" destOrd="0" parTransId="{56DFC439-4173-BD44-BA22-248B831F2909}" sibTransId="{EA31066B-7397-504B-9962-27F0D7D0108F}"/>
    <dgm:cxn modelId="{B6E9DF2B-8604-4EB0-B9DF-EE11B4E2C61B}" srcId="{92FD8C52-8DC3-E74F-B975-C0E58C418DB4}" destId="{22BB0C6E-077C-FB47-AA8A-F13D11763375}" srcOrd="1" destOrd="0" parTransId="{E4FCEE64-A2B0-AC48-ADE3-DB0399AFA46E}" sibTransId="{7CA6E275-27CA-DB4D-9DF5-18911649B4CE}"/>
    <dgm:cxn modelId="{B25D2B2D-8BC5-46BD-9D01-B11867D1904B}" type="presOf" srcId="{92FD8C52-8DC3-E74F-B975-C0E58C418DB4}" destId="{39EA66B2-560D-554F-AE54-098FD6526E33}" srcOrd="1" destOrd="0" presId="urn:microsoft.com/office/officeart/2005/8/layout/hierarchy3"/>
    <dgm:cxn modelId="{80A3DE5E-1564-425C-B88E-E27C00E722A3}" type="presOf" srcId="{D79D77DF-7D61-AD4D-B249-056AB9B4B08F}" destId="{3A326167-50C0-334C-8527-42445891677D}" srcOrd="0" destOrd="0" presId="urn:microsoft.com/office/officeart/2005/8/layout/hierarchy3"/>
    <dgm:cxn modelId="{5B8A7165-8549-41F9-AEB9-0F2C5EDFA790}" srcId="{92FD8C52-8DC3-E74F-B975-C0E58C418DB4}" destId="{D79D77DF-7D61-AD4D-B249-056AB9B4B08F}" srcOrd="0" destOrd="0" parTransId="{24D7B607-B7E4-2846-BED6-0A8832CADE1A}" sibTransId="{A259B105-0662-014B-8E73-BA9FE8A834D0}"/>
    <dgm:cxn modelId="{26C60946-5327-429E-988D-94223F61B96F}" type="presOf" srcId="{24D7B607-B7E4-2846-BED6-0A8832CADE1A}" destId="{FC4A4D83-BF22-4144-911E-1C0517569474}" srcOrd="0" destOrd="0" presId="urn:microsoft.com/office/officeart/2005/8/layout/hierarchy3"/>
    <dgm:cxn modelId="{308D018B-B104-4F9D-850A-A0DC1787C796}" srcId="{92FD8C52-8DC3-E74F-B975-C0E58C418DB4}" destId="{C7DABE73-1DB8-1B4B-894C-3587657F7A02}" srcOrd="2" destOrd="0" parTransId="{099748E3-B6CF-814F-8D37-0DC24FCFB5EC}" sibTransId="{FFB31E14-4261-3343-BD9D-189C2A4DE46E}"/>
    <dgm:cxn modelId="{AAA83397-33AF-48D0-8E2E-3BE70595A5A1}" type="presOf" srcId="{92FD8C52-8DC3-E74F-B975-C0E58C418DB4}" destId="{65CEF709-C1B7-7C4F-81EA-3BBEE991D540}" srcOrd="0" destOrd="0" presId="urn:microsoft.com/office/officeart/2005/8/layout/hierarchy3"/>
    <dgm:cxn modelId="{D58E03A6-1831-4555-AFCE-EA91118B99CF}" type="presOf" srcId="{C7DABE73-1DB8-1B4B-894C-3587657F7A02}" destId="{A65253D1-A5C0-C147-B269-A8CC6C111B30}" srcOrd="0" destOrd="0" presId="urn:microsoft.com/office/officeart/2005/8/layout/hierarchy3"/>
    <dgm:cxn modelId="{4AF7B0AE-4DED-41AF-92F4-EAC7953813FA}" srcId="{889ED9DF-652B-874E-98F5-9E023F328037}" destId="{92FD8C52-8DC3-E74F-B975-C0E58C418DB4}" srcOrd="0" destOrd="0" parTransId="{648E138B-4E65-944E-861F-EB7CEFED579B}" sibTransId="{4BCBBF3C-3E46-5841-9AEC-E7519F807DD4}"/>
    <dgm:cxn modelId="{6080BFB0-54B5-4A43-A42C-A94CFE3C45C5}" type="presOf" srcId="{889ED9DF-652B-874E-98F5-9E023F328037}" destId="{AF3F57CA-0247-E741-8F53-3BFBB1B74CEC}" srcOrd="0" destOrd="0" presId="urn:microsoft.com/office/officeart/2005/8/layout/hierarchy3"/>
    <dgm:cxn modelId="{EF6D3DB7-B440-4C87-BB9B-56ADDCE919A4}" type="presOf" srcId="{099748E3-B6CF-814F-8D37-0DC24FCFB5EC}" destId="{BDD7D3A9-7532-5D4C-A7B9-1096C1F88461}" srcOrd="0" destOrd="0" presId="urn:microsoft.com/office/officeart/2005/8/layout/hierarchy3"/>
    <dgm:cxn modelId="{8664CFBC-126C-421D-954D-4408E1AB9BAC}" type="presOf" srcId="{6D8B16AC-AADE-B447-A019-3DE8FBC81267}" destId="{5271733D-D70D-A041-8EBB-D29265B60BD0}" srcOrd="0" destOrd="0" presId="urn:microsoft.com/office/officeart/2005/8/layout/hierarchy3"/>
    <dgm:cxn modelId="{B4973DBF-D028-41D2-82F1-A8792872E056}" type="presOf" srcId="{22BB0C6E-077C-FB47-AA8A-F13D11763375}" destId="{F88B1C14-07C7-7441-846F-E5FD91CFBDB5}" srcOrd="0" destOrd="0" presId="urn:microsoft.com/office/officeart/2005/8/layout/hierarchy3"/>
    <dgm:cxn modelId="{B86974C9-D139-44F1-A1ED-38960F5DE80E}" type="presOf" srcId="{56DFC439-4173-BD44-BA22-248B831F2909}" destId="{F61EF12B-EF10-2147-9DA2-0FFC2EECEEF5}" srcOrd="0" destOrd="0" presId="urn:microsoft.com/office/officeart/2005/8/layout/hierarchy3"/>
    <dgm:cxn modelId="{79CB25DC-FA09-4257-AAE3-98E4071782A2}" type="presOf" srcId="{E4FCEE64-A2B0-AC48-ADE3-DB0399AFA46E}" destId="{3A0A0421-BC3F-584D-B0D6-6A6AD9094B31}" srcOrd="0" destOrd="0" presId="urn:microsoft.com/office/officeart/2005/8/layout/hierarchy3"/>
    <dgm:cxn modelId="{D1C18B64-DC60-44CC-A585-8D0C66D05A6D}" type="presParOf" srcId="{AF3F57CA-0247-E741-8F53-3BFBB1B74CEC}" destId="{1D899180-7EF1-1F47-BA17-ED084347DC11}" srcOrd="0" destOrd="0" presId="urn:microsoft.com/office/officeart/2005/8/layout/hierarchy3"/>
    <dgm:cxn modelId="{14201875-0E3B-44A6-9F51-4793B1FE0EBF}" type="presParOf" srcId="{1D899180-7EF1-1F47-BA17-ED084347DC11}" destId="{6D502575-073C-EA4B-A475-7B406C736EBD}" srcOrd="0" destOrd="0" presId="urn:microsoft.com/office/officeart/2005/8/layout/hierarchy3"/>
    <dgm:cxn modelId="{EF924AC1-9398-45B7-8CB3-296DBDCBD232}" type="presParOf" srcId="{6D502575-073C-EA4B-A475-7B406C736EBD}" destId="{65CEF709-C1B7-7C4F-81EA-3BBEE991D540}" srcOrd="0" destOrd="0" presId="urn:microsoft.com/office/officeart/2005/8/layout/hierarchy3"/>
    <dgm:cxn modelId="{26C41A28-2AD4-497D-9271-BAB3707CA6DB}" type="presParOf" srcId="{6D502575-073C-EA4B-A475-7B406C736EBD}" destId="{39EA66B2-560D-554F-AE54-098FD6526E33}" srcOrd="1" destOrd="0" presId="urn:microsoft.com/office/officeart/2005/8/layout/hierarchy3"/>
    <dgm:cxn modelId="{4DCA8442-C563-4160-8B68-D0221E99F173}" type="presParOf" srcId="{1D899180-7EF1-1F47-BA17-ED084347DC11}" destId="{14DD59E2-2CEA-D14E-B537-8AE7FB43FC4F}" srcOrd="1" destOrd="0" presId="urn:microsoft.com/office/officeart/2005/8/layout/hierarchy3"/>
    <dgm:cxn modelId="{7DD270D9-EB97-4864-B541-08BE4E33D095}" type="presParOf" srcId="{14DD59E2-2CEA-D14E-B537-8AE7FB43FC4F}" destId="{FC4A4D83-BF22-4144-911E-1C0517569474}" srcOrd="0" destOrd="0" presId="urn:microsoft.com/office/officeart/2005/8/layout/hierarchy3"/>
    <dgm:cxn modelId="{FB53AF85-4B84-4A93-AD20-B86E0BCBC490}" type="presParOf" srcId="{14DD59E2-2CEA-D14E-B537-8AE7FB43FC4F}" destId="{3A326167-50C0-334C-8527-42445891677D}" srcOrd="1" destOrd="0" presId="urn:microsoft.com/office/officeart/2005/8/layout/hierarchy3"/>
    <dgm:cxn modelId="{93A6E543-972B-49A7-AAB3-1C0947AB9702}" type="presParOf" srcId="{14DD59E2-2CEA-D14E-B537-8AE7FB43FC4F}" destId="{3A0A0421-BC3F-584D-B0D6-6A6AD9094B31}" srcOrd="2" destOrd="0" presId="urn:microsoft.com/office/officeart/2005/8/layout/hierarchy3"/>
    <dgm:cxn modelId="{5639B370-854F-4569-ADFC-3EAB200DD820}" type="presParOf" srcId="{14DD59E2-2CEA-D14E-B537-8AE7FB43FC4F}" destId="{F88B1C14-07C7-7441-846F-E5FD91CFBDB5}" srcOrd="3" destOrd="0" presId="urn:microsoft.com/office/officeart/2005/8/layout/hierarchy3"/>
    <dgm:cxn modelId="{9EC83BBF-310C-4DE2-A476-9F364678FACC}" type="presParOf" srcId="{14DD59E2-2CEA-D14E-B537-8AE7FB43FC4F}" destId="{BDD7D3A9-7532-5D4C-A7B9-1096C1F88461}" srcOrd="4" destOrd="0" presId="urn:microsoft.com/office/officeart/2005/8/layout/hierarchy3"/>
    <dgm:cxn modelId="{A2A88832-B435-4405-B1B7-7D282E404E1E}" type="presParOf" srcId="{14DD59E2-2CEA-D14E-B537-8AE7FB43FC4F}" destId="{A65253D1-A5C0-C147-B269-A8CC6C111B30}" srcOrd="5" destOrd="0" presId="urn:microsoft.com/office/officeart/2005/8/layout/hierarchy3"/>
    <dgm:cxn modelId="{6C208FD6-DE47-4A5B-9DCB-DED43BE35F15}" type="presParOf" srcId="{14DD59E2-2CEA-D14E-B537-8AE7FB43FC4F}" destId="{F61EF12B-EF10-2147-9DA2-0FFC2EECEEF5}" srcOrd="6" destOrd="0" presId="urn:microsoft.com/office/officeart/2005/8/layout/hierarchy3"/>
    <dgm:cxn modelId="{890AC42C-B390-45C9-B043-035C5CF8C366}" type="presParOf" srcId="{14DD59E2-2CEA-D14E-B537-8AE7FB43FC4F}" destId="{5271733D-D70D-A041-8EBB-D29265B60BD0}" srcOrd="7"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main"/>
    </a:ext>
  </dgm:extLst>
</dgm:dataModel>
</file>

<file path=ppt/diagrams/data7.xml><?xml version="1.0" encoding="utf-8"?>
<dgm:dataModel xmlns:dgm="http://schemas.openxmlformats.org/drawingml/2006/diagram" xmlns:a="http://schemas.openxmlformats.org/drawingml/2006/main">
  <dgm:ptLst>
    <dgm:pt modelId="{B9F2B1E5-E1DE-CF41-A335-C52C33766ECF}" type="doc">
      <dgm:prSet loTypeId="urn:microsoft.com/office/officeart/2005/8/layout/hChevron3" loCatId="" qsTypeId="urn:microsoft.com/office/officeart/2005/8/quickstyle/simple1" qsCatId="simple" csTypeId="urn:microsoft.com/office/officeart/2005/8/colors/accent1_2" csCatId="accent1" phldr="1"/>
      <dgm:spPr/>
      <dgm:t>
        <a:bodyPr/>
        <a:lstStyle/>
        <a:p>
          <a:endParaRPr/>
        </a:p>
      </dgm:t>
    </dgm:pt>
    <dgm:pt modelId="{C2F606D8-2890-C54C-A964-ABB3C3FA7E38}" type="parTrans" cxnId="{329E470A-FC55-4AF9-8D81-CD2E9F70FC55}">
      <dgm:prSet/>
      <dgm:spPr/>
      <dgm:t>
        <a:bodyPr/>
        <a:lstStyle/>
        <a:p>
          <a:endParaRPr lang="it-IT"/>
        </a:p>
      </dgm:t>
    </dgm:pt>
    <dgm:pt modelId="{09A642CC-E4E9-5D4B-BD5E-57E322123095}">
      <dgm:prSet phldrT="[Testo]" custT="1"/>
      <dgm:spPr>
        <a:solidFill>
          <a:schemeClr val="accent4">
            <a:lumMod val="20000"/>
            <a:lumOff val="80000"/>
          </a:schemeClr>
        </a:solidFill>
      </dgm:spPr>
      <dgm:t>
        <a:bodyPr>
          <a:noAutofit/>
        </a:bodyPr>
        <a:lstStyle/>
        <a:p>
          <a:pPr rtl="0"/>
          <a:r>
            <a:rPr lang="tr" sz="2400" b="1" i="0" u="none" strike="noStrike">
              <a:solidFill>
                <a:srgbClr val="000000"/>
              </a:solidFill>
              <a:latin typeface="Calibri"/>
            </a:rPr>
            <a:t>Döngüsel Ekonomi Paketi</a:t>
          </a:r>
        </a:p>
      </dgm:t>
    </dgm:pt>
    <dgm:pt modelId="{D62509BF-91D1-2640-83AA-36C128F62595}" type="sibTrans" cxnId="{329E470A-FC55-4AF9-8D81-CD2E9F70FC55}">
      <dgm:prSet/>
      <dgm:spPr/>
      <dgm:t>
        <a:bodyPr/>
        <a:lstStyle/>
        <a:p>
          <a:endParaRPr lang="it-IT"/>
        </a:p>
      </dgm:t>
    </dgm:pt>
    <dgm:pt modelId="{CE8657D5-FA88-684A-83DB-458E38DAFCCC}" type="parTrans" cxnId="{9BB48CA9-37D3-4EAB-9C7E-8A2D917C7C81}">
      <dgm:prSet/>
      <dgm:spPr/>
      <dgm:t>
        <a:bodyPr/>
        <a:lstStyle/>
        <a:p>
          <a:endParaRPr lang="it-IT"/>
        </a:p>
      </dgm:t>
    </dgm:pt>
    <dgm:pt modelId="{D9A7D70D-B5E1-7942-A2DC-125097722E26}">
      <dgm:prSet phldrT="[Testo]" custT="1"/>
      <dgm:spPr>
        <a:solidFill>
          <a:schemeClr val="accent4">
            <a:lumMod val="40000"/>
            <a:lumOff val="60000"/>
          </a:schemeClr>
        </a:solidFill>
      </dgm:spPr>
      <dgm:t>
        <a:bodyPr>
          <a:noAutofit/>
        </a:bodyPr>
        <a:lstStyle/>
        <a:p>
          <a:pPr algn="ctr" rtl="0"/>
          <a:r>
            <a:rPr lang="tr" sz="2400" b="1" i="0" u="none" strike="noStrike">
              <a:solidFill>
                <a:srgbClr val="000000"/>
              </a:solidFill>
              <a:latin typeface="Calibri"/>
            </a:rPr>
            <a:t>Atıklarla ilgili dört yeni direktif</a:t>
          </a:r>
          <a:r>
            <a:rPr lang="tr" sz="2800" b="0" i="0" u="none" strike="noStrike">
              <a:highlight>
                <a:srgbClr val="000000">
                  <a:alpha val="0"/>
                </a:srgbClr>
              </a:highlight>
              <a:latin typeface="Calibri"/>
            </a:rPr>
            <a:t>	</a:t>
          </a:r>
        </a:p>
      </dgm:t>
    </dgm:pt>
    <dgm:pt modelId="{148D3A55-B33B-1547-9A76-6EA2E6FC5F09}" type="sibTrans" cxnId="{9BB48CA9-37D3-4EAB-9C7E-8A2D917C7C81}">
      <dgm:prSet/>
      <dgm:spPr/>
      <dgm:t>
        <a:bodyPr/>
        <a:lstStyle/>
        <a:p>
          <a:endParaRPr lang="it-IT"/>
        </a:p>
      </dgm:t>
    </dgm:pt>
    <dgm:pt modelId="{159A4985-0D56-374B-80D8-4696FC54D897}" type="parTrans" cxnId="{292E12E2-27ED-4118-96AA-EC78D6596215}">
      <dgm:prSet/>
      <dgm:spPr/>
      <dgm:t>
        <a:bodyPr/>
        <a:lstStyle/>
        <a:p>
          <a:endParaRPr lang="it-IT"/>
        </a:p>
      </dgm:t>
    </dgm:pt>
    <dgm:pt modelId="{34ED6405-C09F-7748-8920-0354B1D75916}">
      <dgm:prSet phldrT="[Testo]" custT="1"/>
      <dgm:spPr>
        <a:solidFill>
          <a:schemeClr val="accent4">
            <a:lumMod val="60000"/>
            <a:lumOff val="40000"/>
          </a:schemeClr>
        </a:solidFill>
      </dgm:spPr>
      <dgm:t>
        <a:bodyPr>
          <a:noAutofit/>
        </a:bodyPr>
        <a:lstStyle/>
        <a:p>
          <a:pPr rtl="0"/>
          <a:r>
            <a:rPr lang="tr" sz="2400" b="1" i="0" u="none" strike="noStrike">
              <a:solidFill>
                <a:srgbClr val="000000"/>
              </a:solidFill>
              <a:latin typeface="Calibri"/>
            </a:rPr>
            <a:t>Önleme, yeniden kullanma, geri dönüşüm ve depolama</a:t>
          </a:r>
          <a:endParaRPr lang="it-IT" sz="2400" b="1">
            <a:solidFill>
              <a:schemeClr val="tx1"/>
            </a:solidFill>
          </a:endParaRPr>
        </a:p>
      </dgm:t>
    </dgm:pt>
    <dgm:pt modelId="{50F19488-6581-6040-9A6B-E83677D67F9E}" type="sibTrans" cxnId="{292E12E2-27ED-4118-96AA-EC78D6596215}">
      <dgm:prSet/>
      <dgm:spPr/>
      <dgm:t>
        <a:bodyPr/>
        <a:lstStyle/>
        <a:p>
          <a:endParaRPr lang="it-IT"/>
        </a:p>
      </dgm:t>
    </dgm:pt>
    <dgm:pt modelId="{72B7C5A4-CFB7-1047-B0ED-DA7CB6BA04EA}" type="pres">
      <dgm:prSet presAssocID="{B9F2B1E5-E1DE-CF41-A335-C52C33766ECF}" presName="Name0" presStyleCnt="0">
        <dgm:presLayoutVars>
          <dgm:dir/>
          <dgm:resizeHandles val="exact"/>
        </dgm:presLayoutVars>
      </dgm:prSet>
      <dgm:spPr/>
    </dgm:pt>
    <dgm:pt modelId="{5D485883-761F-D843-936F-DBD1C6341E73}" type="pres">
      <dgm:prSet presAssocID="{09A642CC-E4E9-5D4B-BD5E-57E322123095}" presName="parTxOnly" presStyleLbl="node1" presStyleIdx="0" presStyleCnt="3">
        <dgm:presLayoutVars>
          <dgm:bulletEnabled val="1"/>
        </dgm:presLayoutVars>
      </dgm:prSet>
      <dgm:spPr/>
    </dgm:pt>
    <dgm:pt modelId="{1F31BDE7-881E-3149-98F0-D89A6CF2AB1C}" type="pres">
      <dgm:prSet presAssocID="{D62509BF-91D1-2640-83AA-36C128F62595}" presName="parSpace" presStyleCnt="0"/>
      <dgm:spPr/>
    </dgm:pt>
    <dgm:pt modelId="{6FFF01F7-ECB4-7641-AD2B-A4F5B24FE8AE}" type="pres">
      <dgm:prSet presAssocID="{D9A7D70D-B5E1-7942-A2DC-125097722E26}" presName="parTxOnly" presStyleLbl="node1" presStyleIdx="1" presStyleCnt="3" custLinFactNeighborY="926">
        <dgm:presLayoutVars>
          <dgm:bulletEnabled val="1"/>
        </dgm:presLayoutVars>
      </dgm:prSet>
      <dgm:spPr/>
    </dgm:pt>
    <dgm:pt modelId="{D3050E4D-397F-6246-AE59-5C2CE2E4D4C5}" type="pres">
      <dgm:prSet presAssocID="{148D3A55-B33B-1547-9A76-6EA2E6FC5F09}" presName="parSpace" presStyleCnt="0"/>
      <dgm:spPr/>
    </dgm:pt>
    <dgm:pt modelId="{37C4C660-E0A1-B94F-BDE2-110CDDAFA9D5}" type="pres">
      <dgm:prSet presAssocID="{34ED6405-C09F-7748-8920-0354B1D75916}" presName="parTxOnly" presStyleLbl="node1" presStyleIdx="2" presStyleCnt="3">
        <dgm:presLayoutVars>
          <dgm:bulletEnabled val="1"/>
        </dgm:presLayoutVars>
      </dgm:prSet>
      <dgm:spPr/>
    </dgm:pt>
  </dgm:ptLst>
  <dgm:cxnLst>
    <dgm:cxn modelId="{329E470A-FC55-4AF9-8D81-CD2E9F70FC55}" srcId="{B9F2B1E5-E1DE-CF41-A335-C52C33766ECF}" destId="{09A642CC-E4E9-5D4B-BD5E-57E322123095}" srcOrd="0" destOrd="0" parTransId="{C2F606D8-2890-C54C-A964-ABB3C3FA7E38}" sibTransId="{D62509BF-91D1-2640-83AA-36C128F62595}"/>
    <dgm:cxn modelId="{32E8265D-0608-497A-82D8-F04C90933498}" type="presOf" srcId="{09A642CC-E4E9-5D4B-BD5E-57E322123095}" destId="{5D485883-761F-D843-936F-DBD1C6341E73}" srcOrd="0" destOrd="0" presId="urn:microsoft.com/office/officeart/2005/8/layout/hChevron3"/>
    <dgm:cxn modelId="{AA233B51-1C2A-4AF0-AB34-3F5892F306AF}" type="presOf" srcId="{B9F2B1E5-E1DE-CF41-A335-C52C33766ECF}" destId="{72B7C5A4-CFB7-1047-B0ED-DA7CB6BA04EA}" srcOrd="0" destOrd="0" presId="urn:microsoft.com/office/officeart/2005/8/layout/hChevron3"/>
    <dgm:cxn modelId="{CF9D5377-9FA3-4C14-A1A7-54F86E14AAEB}" type="presOf" srcId="{D9A7D70D-B5E1-7942-A2DC-125097722E26}" destId="{6FFF01F7-ECB4-7641-AD2B-A4F5B24FE8AE}" srcOrd="0" destOrd="0" presId="urn:microsoft.com/office/officeart/2005/8/layout/hChevron3"/>
    <dgm:cxn modelId="{9BB48CA9-37D3-4EAB-9C7E-8A2D917C7C81}" srcId="{B9F2B1E5-E1DE-CF41-A335-C52C33766ECF}" destId="{D9A7D70D-B5E1-7942-A2DC-125097722E26}" srcOrd="1" destOrd="0" parTransId="{CE8657D5-FA88-684A-83DB-458E38DAFCCC}" sibTransId="{148D3A55-B33B-1547-9A76-6EA2E6FC5F09}"/>
    <dgm:cxn modelId="{A58593B5-D603-4E66-B832-F76289B169E1}" type="presOf" srcId="{34ED6405-C09F-7748-8920-0354B1D75916}" destId="{37C4C660-E0A1-B94F-BDE2-110CDDAFA9D5}" srcOrd="0" destOrd="0" presId="urn:microsoft.com/office/officeart/2005/8/layout/hChevron3"/>
    <dgm:cxn modelId="{292E12E2-27ED-4118-96AA-EC78D6596215}" srcId="{B9F2B1E5-E1DE-CF41-A335-C52C33766ECF}" destId="{34ED6405-C09F-7748-8920-0354B1D75916}" srcOrd="2" destOrd="0" parTransId="{159A4985-0D56-374B-80D8-4696FC54D897}" sibTransId="{50F19488-6581-6040-9A6B-E83677D67F9E}"/>
    <dgm:cxn modelId="{8C87A345-31B7-42BD-B0A5-28799CCEA3E2}" type="presParOf" srcId="{72B7C5A4-CFB7-1047-B0ED-DA7CB6BA04EA}" destId="{5D485883-761F-D843-936F-DBD1C6341E73}" srcOrd="0" destOrd="0" presId="urn:microsoft.com/office/officeart/2005/8/layout/hChevron3"/>
    <dgm:cxn modelId="{ACAB2BA7-31D1-4917-8F67-B9FBFEB4F8AB}" type="presParOf" srcId="{72B7C5A4-CFB7-1047-B0ED-DA7CB6BA04EA}" destId="{1F31BDE7-881E-3149-98F0-D89A6CF2AB1C}" srcOrd="1" destOrd="0" presId="urn:microsoft.com/office/officeart/2005/8/layout/hChevron3"/>
    <dgm:cxn modelId="{52A38A85-A6FF-4FDA-905A-57C07D3BEF55}" type="presParOf" srcId="{72B7C5A4-CFB7-1047-B0ED-DA7CB6BA04EA}" destId="{6FFF01F7-ECB4-7641-AD2B-A4F5B24FE8AE}" srcOrd="2" destOrd="0" presId="urn:microsoft.com/office/officeart/2005/8/layout/hChevron3"/>
    <dgm:cxn modelId="{06835A87-4957-4038-ABA2-0EE7AE54C186}" type="presParOf" srcId="{72B7C5A4-CFB7-1047-B0ED-DA7CB6BA04EA}" destId="{D3050E4D-397F-6246-AE59-5C2CE2E4D4C5}" srcOrd="3" destOrd="0" presId="urn:microsoft.com/office/officeart/2005/8/layout/hChevron3"/>
    <dgm:cxn modelId="{187D78AB-2C62-4C68-AFA1-BAF7E24F6942}" type="presParOf" srcId="{72B7C5A4-CFB7-1047-B0ED-DA7CB6BA04EA}" destId="{37C4C660-E0A1-B94F-BDE2-110CDDAFA9D5}" srcOrd="4" destOrd="0" presId="urn:microsoft.com/office/officeart/2005/8/layout/hChevron3"/>
  </dgm:cxnLst>
  <dgm:bg>
    <a:noFill/>
  </dgm:bg>
  <dgm:whole/>
  <dgm:extLst>
    <a:ext uri="http://schemas.microsoft.com/office/drawing/2008/diagram">
      <dsp:dataModelExt xmlns:dsp="http://schemas.microsoft.com/office/drawing/2008/diagram" relId="rId7"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419AF0-CC1A-401D-A703-240E622B47E9}">
      <dsp:nvSpPr>
        <dsp:cNvPr id="0" name=""/>
        <dsp:cNvSpPr/>
      </dsp:nvSpPr>
      <dsp:spPr>
        <a:xfrm>
          <a:off x="2494" y="856974"/>
          <a:ext cx="3038961" cy="1215584"/>
        </a:xfrm>
        <a:prstGeom prst="chevron">
          <a:avLst/>
        </a:prstGeom>
        <a:solidFill>
          <a:schemeClr val="accent1">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rtl="0">
            <a:lnSpc>
              <a:spcPct val="90000"/>
            </a:lnSpc>
            <a:spcBef>
              <a:spcPct val="0"/>
            </a:spcBef>
            <a:spcAft>
              <a:spcPct val="35000"/>
            </a:spcAft>
            <a:buNone/>
          </a:pPr>
          <a:r>
            <a:rPr lang="tr" sz="2200" b="1" i="0" u="none" strike="noStrike" kern="1200">
              <a:latin typeface="Calibri"/>
            </a:rPr>
            <a:t>MET Referans Belgesi (MET-REF)</a:t>
          </a:r>
        </a:p>
      </dsp:txBody>
      <dsp:txXfrm>
        <a:off x="610286" y="856974"/>
        <a:ext cx="1823377" cy="1215584"/>
      </dsp:txXfrm>
    </dsp:sp>
    <dsp:sp modelId="{1DCE51E6-8846-4B69-B00A-FE5D69A89798}">
      <dsp:nvSpPr>
        <dsp:cNvPr id="0" name=""/>
        <dsp:cNvSpPr/>
      </dsp:nvSpPr>
      <dsp:spPr>
        <a:xfrm>
          <a:off x="2737559" y="835774"/>
          <a:ext cx="3038961" cy="1215584"/>
        </a:xfrm>
        <a:prstGeom prst="chevron">
          <a:avLst/>
        </a:prstGeom>
        <a:solidFill>
          <a:schemeClr val="tx2">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rtl="0">
            <a:lnSpc>
              <a:spcPct val="90000"/>
            </a:lnSpc>
            <a:spcBef>
              <a:spcPct val="0"/>
            </a:spcBef>
            <a:spcAft>
              <a:spcPct val="35000"/>
            </a:spcAft>
            <a:buNone/>
          </a:pPr>
          <a:r>
            <a:rPr lang="tr" sz="2200" b="1" i="0" u="none" strike="noStrike" kern="1200">
              <a:latin typeface="Calibri"/>
            </a:rPr>
            <a:t>Mevcut En İyi Teknikler (MET'ler)</a:t>
          </a:r>
        </a:p>
      </dsp:txBody>
      <dsp:txXfrm>
        <a:off x="3345351" y="835774"/>
        <a:ext cx="1823377" cy="1215584"/>
      </dsp:txXfrm>
    </dsp:sp>
    <dsp:sp modelId="{3F63DD96-4E32-4BB1-A714-B941534F541E}">
      <dsp:nvSpPr>
        <dsp:cNvPr id="0" name=""/>
        <dsp:cNvSpPr/>
      </dsp:nvSpPr>
      <dsp:spPr>
        <a:xfrm>
          <a:off x="5472624" y="835774"/>
          <a:ext cx="3038961" cy="1215584"/>
        </a:xfrm>
        <a:prstGeom prst="chevron">
          <a:avLst/>
        </a:prstGeom>
        <a:solidFill>
          <a:schemeClr val="accent1">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rtl="0">
            <a:lnSpc>
              <a:spcPct val="90000"/>
            </a:lnSpc>
            <a:spcBef>
              <a:spcPct val="0"/>
            </a:spcBef>
            <a:spcAft>
              <a:spcPct val="35000"/>
            </a:spcAft>
            <a:buNone/>
          </a:pPr>
          <a:r>
            <a:rPr lang="tr" sz="2200" b="1" i="0" u="none" strike="noStrike" kern="1200">
              <a:solidFill>
                <a:srgbClr val="FFFFFF"/>
              </a:solidFill>
              <a:latin typeface="Calibri"/>
            </a:rPr>
            <a:t>MET Sonuçları</a:t>
          </a:r>
          <a:endParaRPr lang="it-IT" b="1" kern="1200">
            <a:solidFill>
              <a:schemeClr val="bg1"/>
            </a:solidFill>
          </a:endParaRPr>
        </a:p>
      </dsp:txBody>
      <dsp:txXfrm>
        <a:off x="6080416" y="835774"/>
        <a:ext cx="1823377" cy="1215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AAF0C-43BC-4E43-AC2B-F6E5F5FCA747}">
      <dsp:nvSpPr>
        <dsp:cNvPr id="0" name=""/>
        <dsp:cNvSpPr/>
      </dsp:nvSpPr>
      <dsp:spPr>
        <a:xfrm>
          <a:off x="732349" y="0"/>
          <a:ext cx="3453823" cy="81748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6675" tIns="44450" rIns="66675" bIns="44450" numCol="1" spcCol="1270" anchor="ctr" anchorCtr="0">
          <a:noAutofit/>
        </a:bodyPr>
        <a:lstStyle/>
        <a:p>
          <a:pPr marL="0" lvl="0" indent="0" algn="ctr" defTabSz="1555750" rtl="0">
            <a:lnSpc>
              <a:spcPct val="90000"/>
            </a:lnSpc>
            <a:spcBef>
              <a:spcPct val="0"/>
            </a:spcBef>
            <a:spcAft>
              <a:spcPct val="35000"/>
            </a:spcAft>
            <a:buNone/>
          </a:pPr>
          <a:r>
            <a:rPr lang="tr" sz="3500" b="0" i="0" u="none" strike="noStrike" kern="1200">
              <a:latin typeface="Calibri"/>
            </a:rPr>
            <a:t>İKLİM DEĞİŞİKLİĞİ</a:t>
          </a:r>
        </a:p>
      </dsp:txBody>
      <dsp:txXfrm>
        <a:off x="756292" y="23943"/>
        <a:ext cx="3405937" cy="769602"/>
      </dsp:txXfrm>
    </dsp:sp>
    <dsp:sp modelId="{B9284098-DAF2-3144-8C4D-A034D77E2D2A}">
      <dsp:nvSpPr>
        <dsp:cNvPr id="0" name=""/>
        <dsp:cNvSpPr/>
      </dsp:nvSpPr>
      <dsp:spPr>
        <a:xfrm>
          <a:off x="1077731" y="817488"/>
          <a:ext cx="345382" cy="615449"/>
        </a:xfrm>
        <a:custGeom>
          <a:avLst/>
          <a:gdLst/>
          <a:ahLst/>
          <a:cxnLst/>
          <a:rect l="0" t="0" r="0" b="0"/>
          <a:pathLst>
            <a:path>
              <a:moveTo>
                <a:pt x="0" y="0"/>
              </a:moveTo>
              <a:lnTo>
                <a:pt x="0" y="615449"/>
              </a:lnTo>
              <a:lnTo>
                <a:pt x="345382" y="61544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92D549-2789-854B-8B48-09E0CB1B1623}">
      <dsp:nvSpPr>
        <dsp:cNvPr id="0" name=""/>
        <dsp:cNvSpPr/>
      </dsp:nvSpPr>
      <dsp:spPr>
        <a:xfrm>
          <a:off x="1423113" y="1024193"/>
          <a:ext cx="6247130" cy="8174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0" i="0" u="none" strike="noStrike" kern="1200">
              <a:latin typeface="Calibri"/>
            </a:rPr>
            <a:t>Avrupa Emisyon Ticaret Sistemi (AB-ETS)</a:t>
          </a:r>
        </a:p>
        <a:p>
          <a:pPr marL="0" lvl="0" indent="0" algn="ctr" defTabSz="1066800" rtl="0">
            <a:lnSpc>
              <a:spcPct val="90000"/>
            </a:lnSpc>
            <a:spcBef>
              <a:spcPct val="0"/>
            </a:spcBef>
            <a:spcAft>
              <a:spcPct val="35000"/>
            </a:spcAft>
            <a:buNone/>
          </a:pPr>
          <a:r>
            <a:rPr lang="tr" sz="2000" b="0" i="1" u="none" strike="noStrike" kern="1200">
              <a:latin typeface="Calibri"/>
            </a:rPr>
            <a:t>(2018'de revize edildi)</a:t>
          </a:r>
        </a:p>
      </dsp:txBody>
      <dsp:txXfrm>
        <a:off x="1447056" y="1048136"/>
        <a:ext cx="6199244" cy="769602"/>
      </dsp:txXfrm>
    </dsp:sp>
    <dsp:sp modelId="{545456A5-ED80-E145-8055-F4F0470C206E}">
      <dsp:nvSpPr>
        <dsp:cNvPr id="0" name=""/>
        <dsp:cNvSpPr/>
      </dsp:nvSpPr>
      <dsp:spPr>
        <a:xfrm>
          <a:off x="1077731" y="817488"/>
          <a:ext cx="345382" cy="1637310"/>
        </a:xfrm>
        <a:custGeom>
          <a:avLst/>
          <a:gdLst/>
          <a:ahLst/>
          <a:cxnLst/>
          <a:rect l="0" t="0" r="0" b="0"/>
          <a:pathLst>
            <a:path>
              <a:moveTo>
                <a:pt x="0" y="0"/>
              </a:moveTo>
              <a:lnTo>
                <a:pt x="0" y="1637310"/>
              </a:lnTo>
              <a:lnTo>
                <a:pt x="345382" y="163731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C4F957-3772-4B48-8623-FFF24831BD74}">
      <dsp:nvSpPr>
        <dsp:cNvPr id="0" name=""/>
        <dsp:cNvSpPr/>
      </dsp:nvSpPr>
      <dsp:spPr>
        <a:xfrm>
          <a:off x="1423113" y="2046054"/>
          <a:ext cx="6209800" cy="8174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0" i="0" u="none" strike="noStrike" kern="1200">
              <a:latin typeface="Calibri"/>
            </a:rPr>
            <a:t>Çaba Paylaşım Yönetmeliği</a:t>
          </a:r>
          <a:endParaRPr lang="it-IT" sz="2400" kern="1200"/>
        </a:p>
        <a:p>
          <a:pPr marL="0" lvl="0" indent="0" algn="ctr" defTabSz="1066800" rtl="0">
            <a:lnSpc>
              <a:spcPct val="90000"/>
            </a:lnSpc>
            <a:spcBef>
              <a:spcPct val="0"/>
            </a:spcBef>
            <a:spcAft>
              <a:spcPct val="35000"/>
            </a:spcAft>
            <a:buNone/>
          </a:pPr>
          <a:r>
            <a:rPr lang="tr" sz="2000" b="0" i="1" u="none" strike="noStrike" kern="1200">
              <a:latin typeface="Calibri"/>
            </a:rPr>
            <a:t>(2018'de kabul edildi)</a:t>
          </a:r>
          <a:endParaRPr lang="it-IT" sz="2000" kern="1200"/>
        </a:p>
      </dsp:txBody>
      <dsp:txXfrm>
        <a:off x="1447056" y="2069997"/>
        <a:ext cx="6161914" cy="769602"/>
      </dsp:txXfrm>
    </dsp:sp>
    <dsp:sp modelId="{F5AD29CE-8034-9443-B0B7-D5E76B31B917}">
      <dsp:nvSpPr>
        <dsp:cNvPr id="0" name=""/>
        <dsp:cNvSpPr/>
      </dsp:nvSpPr>
      <dsp:spPr>
        <a:xfrm>
          <a:off x="1077731" y="817488"/>
          <a:ext cx="345382" cy="2659171"/>
        </a:xfrm>
        <a:custGeom>
          <a:avLst/>
          <a:gdLst/>
          <a:ahLst/>
          <a:cxnLst/>
          <a:rect l="0" t="0" r="0" b="0"/>
          <a:pathLst>
            <a:path>
              <a:moveTo>
                <a:pt x="0" y="0"/>
              </a:moveTo>
              <a:lnTo>
                <a:pt x="0" y="2659171"/>
              </a:lnTo>
              <a:lnTo>
                <a:pt x="345382" y="265917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06BDC93-B8F3-994A-80C0-C196573CFEAA}">
      <dsp:nvSpPr>
        <dsp:cNvPr id="0" name=""/>
        <dsp:cNvSpPr/>
      </dsp:nvSpPr>
      <dsp:spPr>
        <a:xfrm>
          <a:off x="1423113" y="3067915"/>
          <a:ext cx="6211997" cy="817488"/>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0" i="0" u="none" strike="noStrike" kern="1200">
              <a:latin typeface="Calibri"/>
            </a:rPr>
            <a:t>Yenilenebilir Enerji Direktifi</a:t>
          </a:r>
        </a:p>
        <a:p>
          <a:pPr marL="0" lvl="0" indent="0" algn="ctr" defTabSz="1066800" rtl="0">
            <a:lnSpc>
              <a:spcPct val="90000"/>
            </a:lnSpc>
            <a:spcBef>
              <a:spcPct val="0"/>
            </a:spcBef>
            <a:spcAft>
              <a:spcPct val="35000"/>
            </a:spcAft>
            <a:buNone/>
          </a:pPr>
          <a:r>
            <a:rPr lang="tr" sz="2000" b="0" i="1" u="none" strike="noStrike" kern="1200">
              <a:latin typeface="Calibri"/>
            </a:rPr>
            <a:t>(2018'de revize edildi)</a:t>
          </a:r>
          <a:endParaRPr lang="it-IT" sz="2000" kern="1200"/>
        </a:p>
      </dsp:txBody>
      <dsp:txXfrm>
        <a:off x="1447056" y="3091858"/>
        <a:ext cx="6164111" cy="7696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CEF709-C1B7-7C4F-81EA-3BBEE991D540}">
      <dsp:nvSpPr>
        <dsp:cNvPr id="0" name=""/>
        <dsp:cNvSpPr/>
      </dsp:nvSpPr>
      <dsp:spPr>
        <a:xfrm>
          <a:off x="0" y="3"/>
          <a:ext cx="2998819" cy="111013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rtl="0">
            <a:lnSpc>
              <a:spcPct val="90000"/>
            </a:lnSpc>
            <a:spcBef>
              <a:spcPct val="0"/>
            </a:spcBef>
            <a:spcAft>
              <a:spcPct val="35000"/>
            </a:spcAft>
            <a:buNone/>
          </a:pPr>
          <a:r>
            <a:rPr lang="tr" sz="3200" b="0" i="0" u="none" strike="noStrike" kern="1200">
              <a:latin typeface="Calibri"/>
            </a:rPr>
            <a:t>ENERJİ</a:t>
          </a:r>
        </a:p>
      </dsp:txBody>
      <dsp:txXfrm>
        <a:off x="32515" y="32518"/>
        <a:ext cx="2933789" cy="1045109"/>
      </dsp:txXfrm>
    </dsp:sp>
    <dsp:sp modelId="{FC4A4D83-BF22-4144-911E-1C0517569474}">
      <dsp:nvSpPr>
        <dsp:cNvPr id="0" name=""/>
        <dsp:cNvSpPr/>
      </dsp:nvSpPr>
      <dsp:spPr>
        <a:xfrm>
          <a:off x="299881" y="1110142"/>
          <a:ext cx="283797" cy="903486"/>
        </a:xfrm>
        <a:custGeom>
          <a:avLst/>
          <a:gdLst/>
          <a:ahLst/>
          <a:cxnLst/>
          <a:rect l="0" t="0" r="0" b="0"/>
          <a:pathLst>
            <a:path>
              <a:moveTo>
                <a:pt x="0" y="0"/>
              </a:moveTo>
              <a:lnTo>
                <a:pt x="0" y="903486"/>
              </a:lnTo>
              <a:lnTo>
                <a:pt x="283797" y="9034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A326167-50C0-334C-8527-42445891677D}">
      <dsp:nvSpPr>
        <dsp:cNvPr id="0" name=""/>
        <dsp:cNvSpPr/>
      </dsp:nvSpPr>
      <dsp:spPr>
        <a:xfrm>
          <a:off x="583679" y="1458559"/>
          <a:ext cx="6315378" cy="11101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0" i="0" u="none" strike="noStrike" kern="1200">
              <a:latin typeface="Calibri"/>
            </a:rPr>
            <a:t>Enerji Verimliliği Direktifi</a:t>
          </a:r>
          <a:endParaRPr lang="it-IT" sz="2400" kern="1200"/>
        </a:p>
        <a:p>
          <a:pPr marL="0" lvl="0" indent="0" algn="ctr" defTabSz="1066800" rtl="0">
            <a:lnSpc>
              <a:spcPct val="90000"/>
            </a:lnSpc>
            <a:spcBef>
              <a:spcPct val="0"/>
            </a:spcBef>
            <a:spcAft>
              <a:spcPct val="35000"/>
            </a:spcAft>
            <a:buNone/>
          </a:pPr>
          <a:r>
            <a:rPr lang="tr" sz="2000" b="0" i="1" u="none" strike="noStrike" kern="1200">
              <a:latin typeface="Calibri"/>
            </a:rPr>
            <a:t>(2018'de değiştirildi)</a:t>
          </a:r>
        </a:p>
      </dsp:txBody>
      <dsp:txXfrm>
        <a:off x="616194" y="1491074"/>
        <a:ext cx="6250348" cy="1045109"/>
      </dsp:txXfrm>
    </dsp:sp>
    <dsp:sp modelId="{3A0A0421-BC3F-584D-B0D6-6A6AD9094B31}">
      <dsp:nvSpPr>
        <dsp:cNvPr id="0" name=""/>
        <dsp:cNvSpPr/>
      </dsp:nvSpPr>
      <dsp:spPr>
        <a:xfrm>
          <a:off x="299881" y="1110142"/>
          <a:ext cx="302448" cy="2196599"/>
        </a:xfrm>
        <a:custGeom>
          <a:avLst/>
          <a:gdLst/>
          <a:ahLst/>
          <a:cxnLst/>
          <a:rect l="0" t="0" r="0" b="0"/>
          <a:pathLst>
            <a:path>
              <a:moveTo>
                <a:pt x="0" y="0"/>
              </a:moveTo>
              <a:lnTo>
                <a:pt x="0" y="2196599"/>
              </a:lnTo>
              <a:lnTo>
                <a:pt x="302448" y="21965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8B1C14-07C7-7441-846F-E5FD91CFBDB5}">
      <dsp:nvSpPr>
        <dsp:cNvPr id="0" name=""/>
        <dsp:cNvSpPr/>
      </dsp:nvSpPr>
      <dsp:spPr>
        <a:xfrm>
          <a:off x="602330" y="2751672"/>
          <a:ext cx="3300470" cy="111013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0" i="0" u="none" strike="noStrike" kern="1200">
              <a:latin typeface="Calibri"/>
            </a:rPr>
            <a:t>Yakıt Kalite Direktifi</a:t>
          </a:r>
        </a:p>
      </dsp:txBody>
      <dsp:txXfrm>
        <a:off x="634845" y="2784187"/>
        <a:ext cx="3235440" cy="104510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AAF0C-43BC-4E43-AC2B-F6E5F5FCA747}">
      <dsp:nvSpPr>
        <dsp:cNvPr id="0" name=""/>
        <dsp:cNvSpPr/>
      </dsp:nvSpPr>
      <dsp:spPr>
        <a:xfrm>
          <a:off x="1643" y="320930"/>
          <a:ext cx="6457350" cy="12175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ts val="600"/>
            </a:spcAft>
            <a:buNone/>
          </a:pPr>
          <a:r>
            <a:rPr lang="tr" sz="2400" b="0" i="0" u="none" strike="noStrike" kern="1200">
              <a:latin typeface="Calibri"/>
            </a:rPr>
            <a:t>ÇEVRE POLİTİKASI </a:t>
          </a:r>
        </a:p>
        <a:p>
          <a:pPr marL="0" lvl="0" indent="0" algn="ctr" defTabSz="1066800" rtl="0">
            <a:lnSpc>
              <a:spcPct val="90000"/>
            </a:lnSpc>
            <a:spcBef>
              <a:spcPct val="0"/>
            </a:spcBef>
            <a:spcAft>
              <a:spcPts val="600"/>
            </a:spcAft>
            <a:buNone/>
          </a:pPr>
          <a:r>
            <a:rPr lang="tr" sz="2400" b="0" i="0" u="none" strike="noStrike" kern="1200">
              <a:latin typeface="Calibri"/>
            </a:rPr>
            <a:t>GENEL İLKELER</a:t>
          </a:r>
        </a:p>
      </dsp:txBody>
      <dsp:txXfrm>
        <a:off x="37303" y="356590"/>
        <a:ext cx="6386030" cy="1146209"/>
      </dsp:txXfrm>
    </dsp:sp>
    <dsp:sp modelId="{B9284098-DAF2-3144-8C4D-A034D77E2D2A}">
      <dsp:nvSpPr>
        <dsp:cNvPr id="0" name=""/>
        <dsp:cNvSpPr/>
      </dsp:nvSpPr>
      <dsp:spPr>
        <a:xfrm>
          <a:off x="592567" y="1538460"/>
          <a:ext cx="91440" cy="960596"/>
        </a:xfrm>
        <a:custGeom>
          <a:avLst/>
          <a:gdLst/>
          <a:ahLst/>
          <a:cxnLst/>
          <a:rect l="0" t="0" r="0" b="0"/>
          <a:pathLst>
            <a:path>
              <a:moveTo>
                <a:pt x="54811" y="0"/>
              </a:moveTo>
              <a:lnTo>
                <a:pt x="45720" y="96059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92D549-2789-854B-8B48-09E0CB1B1623}">
      <dsp:nvSpPr>
        <dsp:cNvPr id="0" name=""/>
        <dsp:cNvSpPr/>
      </dsp:nvSpPr>
      <dsp:spPr>
        <a:xfrm>
          <a:off x="638287" y="1767034"/>
          <a:ext cx="3928985" cy="146404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1" i="0" u="none" strike="noStrike" kern="1200">
              <a:latin typeface="Calibri"/>
            </a:rPr>
            <a:t>Çevresel Sorumluluk Direktifi</a:t>
          </a:r>
        </a:p>
        <a:p>
          <a:pPr marL="0" lvl="0" indent="0" algn="ctr" defTabSz="1066800" rtl="0">
            <a:lnSpc>
              <a:spcPct val="90000"/>
            </a:lnSpc>
            <a:spcBef>
              <a:spcPct val="0"/>
            </a:spcBef>
            <a:spcAft>
              <a:spcPct val="35000"/>
            </a:spcAft>
            <a:buNone/>
          </a:pPr>
          <a:r>
            <a:rPr lang="tr" sz="2000" b="1" i="1" u="none" strike="noStrike" kern="1200">
              <a:latin typeface="Calibri"/>
            </a:rPr>
            <a:t>(2007 yılında yürürlüğe girdi)</a:t>
          </a:r>
        </a:p>
      </dsp:txBody>
      <dsp:txXfrm>
        <a:off x="681167" y="1809914"/>
        <a:ext cx="3843225" cy="137828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8AAF0C-43BC-4E43-AC2B-F6E5F5FCA747}">
      <dsp:nvSpPr>
        <dsp:cNvPr id="0" name=""/>
        <dsp:cNvSpPr/>
      </dsp:nvSpPr>
      <dsp:spPr>
        <a:xfrm>
          <a:off x="1164697" y="869"/>
          <a:ext cx="6611509" cy="7588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ts val="600"/>
            </a:spcAft>
            <a:buNone/>
          </a:pPr>
          <a:r>
            <a:rPr lang="tr" sz="2400" b="0" i="0" u="none" strike="noStrike" kern="1200">
              <a:latin typeface="Calibri"/>
            </a:rPr>
            <a:t>SU KORUMA VE YÖNETİMİ</a:t>
          </a:r>
        </a:p>
      </dsp:txBody>
      <dsp:txXfrm>
        <a:off x="1186923" y="23095"/>
        <a:ext cx="6567057" cy="714405"/>
      </dsp:txXfrm>
    </dsp:sp>
    <dsp:sp modelId="{B9284098-DAF2-3144-8C4D-A034D77E2D2A}">
      <dsp:nvSpPr>
        <dsp:cNvPr id="0" name=""/>
        <dsp:cNvSpPr/>
      </dsp:nvSpPr>
      <dsp:spPr>
        <a:xfrm>
          <a:off x="1825848" y="759727"/>
          <a:ext cx="1268005" cy="495641"/>
        </a:xfrm>
        <a:custGeom>
          <a:avLst/>
          <a:gdLst/>
          <a:ahLst/>
          <a:cxnLst/>
          <a:rect l="0" t="0" r="0" b="0"/>
          <a:pathLst>
            <a:path>
              <a:moveTo>
                <a:pt x="0" y="0"/>
              </a:moveTo>
              <a:lnTo>
                <a:pt x="0" y="495641"/>
              </a:lnTo>
              <a:lnTo>
                <a:pt x="1268005" y="495641"/>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792D549-2789-854B-8B48-09E0CB1B1623}">
      <dsp:nvSpPr>
        <dsp:cNvPr id="0" name=""/>
        <dsp:cNvSpPr/>
      </dsp:nvSpPr>
      <dsp:spPr>
        <a:xfrm>
          <a:off x="3093853" y="864675"/>
          <a:ext cx="4820614" cy="78138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1" i="0" u="none" strike="noStrike" kern="1200">
              <a:latin typeface="Calibri"/>
            </a:rPr>
            <a:t>Su Çerçeve Direktifi</a:t>
          </a:r>
        </a:p>
        <a:p>
          <a:pPr marL="0" lvl="0" indent="0" algn="ctr" defTabSz="1066800" rtl="0">
            <a:lnSpc>
              <a:spcPct val="90000"/>
            </a:lnSpc>
            <a:spcBef>
              <a:spcPct val="0"/>
            </a:spcBef>
            <a:spcAft>
              <a:spcPct val="35000"/>
            </a:spcAft>
            <a:buNone/>
          </a:pPr>
          <a:r>
            <a:rPr lang="tr" sz="2000" b="1" i="1" u="none" strike="noStrike" kern="1200">
              <a:latin typeface="Calibri"/>
            </a:rPr>
            <a:t>(2000 yılında kabul edildi)</a:t>
          </a:r>
        </a:p>
      </dsp:txBody>
      <dsp:txXfrm>
        <a:off x="3116739" y="887561"/>
        <a:ext cx="4774842" cy="735615"/>
      </dsp:txXfrm>
    </dsp:sp>
    <dsp:sp modelId="{545456A5-ED80-E145-8055-F4F0470C206E}">
      <dsp:nvSpPr>
        <dsp:cNvPr id="0" name=""/>
        <dsp:cNvSpPr/>
      </dsp:nvSpPr>
      <dsp:spPr>
        <a:xfrm>
          <a:off x="1825848" y="759727"/>
          <a:ext cx="2972489" cy="2288074"/>
        </a:xfrm>
        <a:custGeom>
          <a:avLst/>
          <a:gdLst/>
          <a:ahLst/>
          <a:cxnLst/>
          <a:rect l="0" t="0" r="0" b="0"/>
          <a:pathLst>
            <a:path>
              <a:moveTo>
                <a:pt x="0" y="0"/>
              </a:moveTo>
              <a:lnTo>
                <a:pt x="0" y="2288074"/>
              </a:lnTo>
              <a:lnTo>
                <a:pt x="2972489" y="228807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DC4F957-3772-4B48-8623-FFF24831BD74}">
      <dsp:nvSpPr>
        <dsp:cNvPr id="0" name=""/>
        <dsp:cNvSpPr/>
      </dsp:nvSpPr>
      <dsp:spPr>
        <a:xfrm>
          <a:off x="4798337" y="1764067"/>
          <a:ext cx="4422565" cy="256746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8100" tIns="25400" rIns="38100" bIns="25400" numCol="1" spcCol="1270" anchor="ctr" anchorCtr="0">
          <a:noAutofit/>
        </a:bodyPr>
        <a:lstStyle/>
        <a:p>
          <a:pPr marL="0" lvl="0" indent="0" algn="ctr" defTabSz="889000" rtl="0">
            <a:lnSpc>
              <a:spcPct val="90000"/>
            </a:lnSpc>
            <a:spcBef>
              <a:spcPct val="0"/>
            </a:spcBef>
            <a:spcAft>
              <a:spcPct val="35000"/>
            </a:spcAft>
            <a:buNone/>
          </a:pPr>
          <a:r>
            <a:rPr lang="tr" sz="2000" b="1" i="0" u="none" strike="noStrike" kern="1200" dirty="0">
              <a:latin typeface="Calibri"/>
            </a:rPr>
            <a:t>Özel destekleyici Su Direktifleri:</a:t>
          </a:r>
        </a:p>
        <a:p>
          <a:pPr marL="0" lvl="0" indent="0" algn="l" defTabSz="889000" rtl="0">
            <a:lnSpc>
              <a:spcPct val="90000"/>
            </a:lnSpc>
            <a:spcBef>
              <a:spcPct val="0"/>
            </a:spcBef>
            <a:spcAft>
              <a:spcPct val="35000"/>
            </a:spcAft>
            <a:buNone/>
          </a:pPr>
          <a:r>
            <a:rPr lang="tr" sz="2000" b="0" i="0" u="none" strike="noStrike" kern="1200" dirty="0">
              <a:highlight>
                <a:srgbClr val="000000">
                  <a:alpha val="0"/>
                </a:srgbClr>
              </a:highlight>
              <a:latin typeface="Calibri"/>
            </a:rPr>
            <a:t>- </a:t>
          </a:r>
          <a:r>
            <a:rPr lang="tr" sz="1800" b="0" i="0" u="none" strike="noStrike" kern="1200" dirty="0">
              <a:latin typeface="Calibri"/>
            </a:rPr>
            <a:t>Yeraltı suyunun korunması</a:t>
          </a:r>
          <a:endParaRPr lang="it-IT" sz="1800" kern="1200" dirty="0"/>
        </a:p>
        <a:p>
          <a:pPr marL="0" lvl="0" indent="0" algn="l" defTabSz="889000" rtl="0">
            <a:lnSpc>
              <a:spcPct val="90000"/>
            </a:lnSpc>
            <a:spcBef>
              <a:spcPct val="0"/>
            </a:spcBef>
            <a:spcAft>
              <a:spcPct val="35000"/>
            </a:spcAft>
            <a:buNone/>
          </a:pPr>
          <a:r>
            <a:rPr lang="tr" sz="1800" b="0" i="0" u="none" strike="noStrike" kern="1200" dirty="0">
              <a:latin typeface="Calibri"/>
            </a:rPr>
            <a:t>- İçme Suyu Direktifi</a:t>
          </a:r>
        </a:p>
        <a:p>
          <a:pPr marL="0" lvl="0" indent="0" algn="l" defTabSz="889000" rtl="0">
            <a:lnSpc>
              <a:spcPct val="90000"/>
            </a:lnSpc>
            <a:spcBef>
              <a:spcPct val="0"/>
            </a:spcBef>
            <a:spcAft>
              <a:spcPct val="35000"/>
            </a:spcAft>
            <a:buNone/>
          </a:pPr>
          <a:r>
            <a:rPr lang="tr" sz="1800" b="0" i="0" u="none" strike="noStrike" kern="1200" dirty="0">
              <a:latin typeface="Calibri"/>
            </a:rPr>
            <a:t>- Yüzme Suyu Direktifi</a:t>
          </a:r>
        </a:p>
        <a:p>
          <a:pPr marL="0" lvl="0" indent="0" algn="l" defTabSz="889000" rtl="0">
            <a:lnSpc>
              <a:spcPct val="90000"/>
            </a:lnSpc>
            <a:spcBef>
              <a:spcPct val="0"/>
            </a:spcBef>
            <a:spcAft>
              <a:spcPct val="35000"/>
            </a:spcAft>
            <a:buNone/>
          </a:pPr>
          <a:r>
            <a:rPr lang="tr" sz="1800" b="0" i="0" u="none" strike="noStrike" kern="1200" dirty="0">
              <a:latin typeface="Calibri"/>
            </a:rPr>
            <a:t>- Çevresel Kalite Standartları Direktifi</a:t>
          </a:r>
        </a:p>
        <a:p>
          <a:pPr marL="0" lvl="0" indent="0" algn="l" defTabSz="889000" rtl="0">
            <a:lnSpc>
              <a:spcPct val="90000"/>
            </a:lnSpc>
            <a:spcBef>
              <a:spcPct val="0"/>
            </a:spcBef>
            <a:spcAft>
              <a:spcPct val="35000"/>
            </a:spcAft>
            <a:buNone/>
          </a:pPr>
          <a:r>
            <a:rPr lang="tr" sz="1800" b="0" i="0" u="none" strike="noStrike" kern="1200" dirty="0">
              <a:latin typeface="Calibri"/>
            </a:rPr>
            <a:t>- Kentsel Atık Su Arıtma Direktifi</a:t>
          </a:r>
        </a:p>
        <a:p>
          <a:pPr marL="0" lvl="0" indent="0" algn="l" defTabSz="889000" rtl="0">
            <a:lnSpc>
              <a:spcPct val="90000"/>
            </a:lnSpc>
            <a:spcBef>
              <a:spcPct val="0"/>
            </a:spcBef>
            <a:spcAft>
              <a:spcPct val="35000"/>
            </a:spcAft>
            <a:buNone/>
          </a:pPr>
          <a:r>
            <a:rPr lang="tr" sz="1800" b="0" i="0" u="none" strike="noStrike" kern="1200" dirty="0">
              <a:latin typeface="Calibri"/>
            </a:rPr>
            <a:t>- Nitrat Direktifi</a:t>
          </a:r>
        </a:p>
      </dsp:txBody>
      <dsp:txXfrm>
        <a:off x="4873536" y="1839266"/>
        <a:ext cx="4272167" cy="2417069"/>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CEF709-C1B7-7C4F-81EA-3BBEE991D540}">
      <dsp:nvSpPr>
        <dsp:cNvPr id="0" name=""/>
        <dsp:cNvSpPr/>
      </dsp:nvSpPr>
      <dsp:spPr>
        <a:xfrm>
          <a:off x="887751" y="982"/>
          <a:ext cx="5489843" cy="678557"/>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0" i="0" u="none" strike="noStrike" kern="1200">
              <a:latin typeface="Calibri"/>
            </a:rPr>
            <a:t>HAVA VE GÜRÜLTÜ KİRLİLİĞİ</a:t>
          </a:r>
        </a:p>
      </dsp:txBody>
      <dsp:txXfrm>
        <a:off x="907625" y="20856"/>
        <a:ext cx="5450095" cy="638809"/>
      </dsp:txXfrm>
    </dsp:sp>
    <dsp:sp modelId="{FC4A4D83-BF22-4144-911E-1C0517569474}">
      <dsp:nvSpPr>
        <dsp:cNvPr id="0" name=""/>
        <dsp:cNvSpPr/>
      </dsp:nvSpPr>
      <dsp:spPr>
        <a:xfrm>
          <a:off x="1436736" y="679539"/>
          <a:ext cx="247965" cy="509922"/>
        </a:xfrm>
        <a:custGeom>
          <a:avLst/>
          <a:gdLst/>
          <a:ahLst/>
          <a:cxnLst/>
          <a:rect l="0" t="0" r="0" b="0"/>
          <a:pathLst>
            <a:path>
              <a:moveTo>
                <a:pt x="0" y="0"/>
              </a:moveTo>
              <a:lnTo>
                <a:pt x="0" y="509922"/>
              </a:lnTo>
              <a:lnTo>
                <a:pt x="247965" y="50992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A326167-50C0-334C-8527-42445891677D}">
      <dsp:nvSpPr>
        <dsp:cNvPr id="0" name=""/>
        <dsp:cNvSpPr/>
      </dsp:nvSpPr>
      <dsp:spPr>
        <a:xfrm>
          <a:off x="1684701" y="850183"/>
          <a:ext cx="3856487" cy="67855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1" i="0" u="none" strike="noStrike" kern="1200">
              <a:latin typeface="Calibri"/>
            </a:rPr>
            <a:t>Ortam Hava Kalitesi Direktifleri</a:t>
          </a:r>
          <a:endParaRPr lang="it-IT" sz="2400" b="1" kern="1200"/>
        </a:p>
      </dsp:txBody>
      <dsp:txXfrm>
        <a:off x="1704575" y="870057"/>
        <a:ext cx="3816739" cy="638809"/>
      </dsp:txXfrm>
    </dsp:sp>
    <dsp:sp modelId="{3A0A0421-BC3F-584D-B0D6-6A6AD9094B31}">
      <dsp:nvSpPr>
        <dsp:cNvPr id="0" name=""/>
        <dsp:cNvSpPr/>
      </dsp:nvSpPr>
      <dsp:spPr>
        <a:xfrm>
          <a:off x="1436736" y="679539"/>
          <a:ext cx="247965" cy="1392715"/>
        </a:xfrm>
        <a:custGeom>
          <a:avLst/>
          <a:gdLst/>
          <a:ahLst/>
          <a:cxnLst/>
          <a:rect l="0" t="0" r="0" b="0"/>
          <a:pathLst>
            <a:path>
              <a:moveTo>
                <a:pt x="0" y="0"/>
              </a:moveTo>
              <a:lnTo>
                <a:pt x="0" y="1392715"/>
              </a:lnTo>
              <a:lnTo>
                <a:pt x="247965" y="139271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88B1C14-07C7-7441-846F-E5FD91CFBDB5}">
      <dsp:nvSpPr>
        <dsp:cNvPr id="0" name=""/>
        <dsp:cNvSpPr/>
      </dsp:nvSpPr>
      <dsp:spPr>
        <a:xfrm>
          <a:off x="1684701" y="1698380"/>
          <a:ext cx="5405672" cy="747750"/>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1" i="0" u="none" strike="noStrike" kern="1200">
              <a:latin typeface="Calibri"/>
            </a:rPr>
            <a:t>Çevresel Gürültü Direktifi</a:t>
          </a:r>
        </a:p>
        <a:p>
          <a:pPr marL="0" lvl="0" indent="0" algn="ctr" defTabSz="1066800" rtl="0">
            <a:lnSpc>
              <a:spcPct val="90000"/>
            </a:lnSpc>
            <a:spcBef>
              <a:spcPct val="0"/>
            </a:spcBef>
            <a:spcAft>
              <a:spcPct val="35000"/>
            </a:spcAft>
            <a:buNone/>
          </a:pPr>
          <a:r>
            <a:rPr lang="tr" sz="2000" b="1" i="1" u="none" strike="noStrike" kern="1200">
              <a:latin typeface="Calibri"/>
            </a:rPr>
            <a:t>(2002/49/AT)</a:t>
          </a:r>
        </a:p>
      </dsp:txBody>
      <dsp:txXfrm>
        <a:off x="1706602" y="1720281"/>
        <a:ext cx="5361870" cy="703948"/>
      </dsp:txXfrm>
    </dsp:sp>
    <dsp:sp modelId="{BDD7D3A9-7532-5D4C-A7B9-1096C1F88461}">
      <dsp:nvSpPr>
        <dsp:cNvPr id="0" name=""/>
        <dsp:cNvSpPr/>
      </dsp:nvSpPr>
      <dsp:spPr>
        <a:xfrm>
          <a:off x="1436736" y="679539"/>
          <a:ext cx="231278" cy="2400743"/>
        </a:xfrm>
        <a:custGeom>
          <a:avLst/>
          <a:gdLst/>
          <a:ahLst/>
          <a:cxnLst/>
          <a:rect l="0" t="0" r="0" b="0"/>
          <a:pathLst>
            <a:path>
              <a:moveTo>
                <a:pt x="0" y="0"/>
              </a:moveTo>
              <a:lnTo>
                <a:pt x="0" y="2400743"/>
              </a:lnTo>
              <a:lnTo>
                <a:pt x="231278" y="240074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65253D1-A5C0-C147-B269-A8CC6C111B30}">
      <dsp:nvSpPr>
        <dsp:cNvPr id="0" name=""/>
        <dsp:cNvSpPr/>
      </dsp:nvSpPr>
      <dsp:spPr>
        <a:xfrm>
          <a:off x="1668014" y="2615770"/>
          <a:ext cx="9184750" cy="92902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45720" tIns="30480" rIns="45720" bIns="30480" numCol="1" spcCol="1270" anchor="ctr" anchorCtr="0">
          <a:noAutofit/>
        </a:bodyPr>
        <a:lstStyle/>
        <a:p>
          <a:pPr marL="0" lvl="0" indent="0" algn="ctr" defTabSz="1066800" rtl="0">
            <a:lnSpc>
              <a:spcPct val="90000"/>
            </a:lnSpc>
            <a:spcBef>
              <a:spcPct val="0"/>
            </a:spcBef>
            <a:spcAft>
              <a:spcPct val="35000"/>
            </a:spcAft>
            <a:buNone/>
          </a:pPr>
          <a:r>
            <a:rPr lang="tr" sz="2400" b="0" i="0" u="none" strike="noStrike" kern="1200">
              <a:highlight>
                <a:srgbClr val="000000">
                  <a:alpha val="0"/>
                </a:srgbClr>
              </a:highlight>
              <a:latin typeface="Calibri"/>
            </a:rPr>
            <a:t>Beş temel kirletici için</a:t>
          </a:r>
          <a:r>
            <a:rPr lang="tr" sz="2400" b="1" i="0" u="none" strike="noStrike" kern="1200">
              <a:latin typeface="Calibri"/>
            </a:rPr>
            <a:t> Ulusal Emisyon Tavanları Direktifi:</a:t>
          </a:r>
        </a:p>
        <a:p>
          <a:pPr marL="0" lvl="0" indent="0" algn="ctr" defTabSz="1066800" rtl="0">
            <a:lnSpc>
              <a:spcPct val="90000"/>
            </a:lnSpc>
            <a:spcBef>
              <a:spcPct val="0"/>
            </a:spcBef>
            <a:spcAft>
              <a:spcPct val="35000"/>
            </a:spcAft>
            <a:buNone/>
          </a:pPr>
          <a:r>
            <a:rPr lang="tr" sz="2400" b="0" i="0" u="none" strike="noStrike" kern="1200">
              <a:highlight>
                <a:srgbClr val="000000">
                  <a:alpha val="0"/>
                </a:srgbClr>
              </a:highlight>
              <a:latin typeface="Calibri"/>
            </a:rPr>
            <a:t>- </a:t>
          </a:r>
          <a:r>
            <a:rPr lang="tr" sz="2000" b="1" i="0" u="none" strike="noStrike" kern="1200">
              <a:solidFill>
                <a:srgbClr val="0070C0"/>
              </a:solidFill>
              <a:latin typeface="Calibri"/>
            </a:rPr>
            <a:t>SO</a:t>
          </a:r>
          <a:r>
            <a:rPr lang="tr" sz="2000" b="1" i="0" u="none" strike="noStrike" kern="1200" baseline="-25000">
              <a:solidFill>
                <a:srgbClr val="0070C0"/>
              </a:solidFill>
              <a:highlight>
                <a:srgbClr val="000000">
                  <a:alpha val="0"/>
                </a:srgbClr>
              </a:highlight>
              <a:latin typeface="Calibri"/>
            </a:rPr>
            <a:t>X</a:t>
          </a:r>
          <a:r>
            <a:rPr lang="tr" sz="2000" b="1" i="0" u="none" strike="noStrike" kern="1200">
              <a:solidFill>
                <a:srgbClr val="0070C0"/>
              </a:solidFill>
              <a:latin typeface="Calibri"/>
            </a:rPr>
            <a:t>, NO</a:t>
          </a:r>
          <a:r>
            <a:rPr lang="tr" sz="2000" b="1" i="0" u="none" strike="noStrike" kern="1200" baseline="-25000">
              <a:solidFill>
                <a:srgbClr val="0070C0"/>
              </a:solidFill>
              <a:highlight>
                <a:srgbClr val="000000">
                  <a:alpha val="0"/>
                </a:srgbClr>
              </a:highlight>
              <a:latin typeface="Calibri"/>
            </a:rPr>
            <a:t>X</a:t>
          </a:r>
          <a:r>
            <a:rPr lang="tr" sz="2000" b="1" i="0" u="none" strike="noStrike" kern="1200">
              <a:solidFill>
                <a:srgbClr val="0070C0"/>
              </a:solidFill>
              <a:latin typeface="Calibri"/>
            </a:rPr>
            <a:t>, NMVOC, NH</a:t>
          </a:r>
          <a:r>
            <a:rPr lang="tr" sz="2000" b="1" i="0" u="none" strike="noStrike" kern="1200" baseline="-25000">
              <a:solidFill>
                <a:srgbClr val="0070C0"/>
              </a:solidFill>
              <a:highlight>
                <a:srgbClr val="000000">
                  <a:alpha val="0"/>
                </a:srgbClr>
              </a:highlight>
              <a:latin typeface="Calibri"/>
            </a:rPr>
            <a:t>3</a:t>
          </a:r>
          <a:r>
            <a:rPr lang="tr" sz="2000" b="1" i="0" u="none" strike="noStrike" kern="1200">
              <a:solidFill>
                <a:srgbClr val="0070C0"/>
              </a:solidFill>
              <a:latin typeface="Calibri"/>
            </a:rPr>
            <a:t>, İnce Partikül Madde</a:t>
          </a:r>
          <a:endParaRPr lang="it-IT" sz="2000" b="1" kern="1200">
            <a:solidFill>
              <a:srgbClr val="0070C0"/>
            </a:solidFill>
          </a:endParaRPr>
        </a:p>
      </dsp:txBody>
      <dsp:txXfrm>
        <a:off x="1695224" y="2642980"/>
        <a:ext cx="9130330" cy="874606"/>
      </dsp:txXfrm>
    </dsp:sp>
    <dsp:sp modelId="{F61EF12B-EF10-2147-9DA2-0FFC2EECEEF5}">
      <dsp:nvSpPr>
        <dsp:cNvPr id="0" name=""/>
        <dsp:cNvSpPr/>
      </dsp:nvSpPr>
      <dsp:spPr>
        <a:xfrm>
          <a:off x="1436736" y="679539"/>
          <a:ext cx="232483" cy="3278137"/>
        </a:xfrm>
        <a:custGeom>
          <a:avLst/>
          <a:gdLst/>
          <a:ahLst/>
          <a:cxnLst/>
          <a:rect l="0" t="0" r="0" b="0"/>
          <a:pathLst>
            <a:path>
              <a:moveTo>
                <a:pt x="0" y="0"/>
              </a:moveTo>
              <a:lnTo>
                <a:pt x="0" y="3278137"/>
              </a:lnTo>
              <a:lnTo>
                <a:pt x="232483" y="327813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271733D-D70D-A041-8EBB-D29265B60BD0}">
      <dsp:nvSpPr>
        <dsp:cNvPr id="0" name=""/>
        <dsp:cNvSpPr/>
      </dsp:nvSpPr>
      <dsp:spPr>
        <a:xfrm>
          <a:off x="1669219" y="3716423"/>
          <a:ext cx="6578546" cy="482508"/>
        </a:xfrm>
        <a:prstGeom prst="roundRect">
          <a:avLst>
            <a:gd name="adj" fmla="val 10000"/>
          </a:avLst>
        </a:prstGeom>
        <a:solidFill>
          <a:schemeClr val="accent2">
            <a:lumMod val="20000"/>
            <a:lumOff val="80000"/>
            <a:alpha val="90000"/>
          </a:schemeClr>
        </a:solidFill>
        <a:ln w="28575" cap="flat" cmpd="sng" algn="ctr">
          <a:solidFill>
            <a:prstClr val="black"/>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1435" tIns="34290" rIns="51435" bIns="34290" numCol="1" spcCol="1270" anchor="ctr" anchorCtr="0">
          <a:noAutofit/>
        </a:bodyPr>
        <a:lstStyle/>
        <a:p>
          <a:pPr marL="0" lvl="0" indent="0" algn="ctr" defTabSz="1200150" rtl="0">
            <a:lnSpc>
              <a:spcPct val="90000"/>
            </a:lnSpc>
            <a:spcBef>
              <a:spcPct val="0"/>
            </a:spcBef>
            <a:spcAft>
              <a:spcPct val="35000"/>
            </a:spcAft>
            <a:buNone/>
          </a:pPr>
          <a:r>
            <a:rPr lang="tr" sz="2700" b="1" i="0" u="none" strike="noStrike" kern="1200">
              <a:solidFill>
                <a:srgbClr val="000000"/>
              </a:solidFill>
              <a:latin typeface="Calibri"/>
            </a:rPr>
            <a:t>ENDÜSTRİYEL EMİSYONLAR DİREKTİFİ (EED)</a:t>
          </a:r>
        </a:p>
      </dsp:txBody>
      <dsp:txXfrm>
        <a:off x="1683351" y="3730555"/>
        <a:ext cx="6550282" cy="45424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485883-761F-D843-936F-DBD1C6341E73}">
      <dsp:nvSpPr>
        <dsp:cNvPr id="0" name=""/>
        <dsp:cNvSpPr/>
      </dsp:nvSpPr>
      <dsp:spPr>
        <a:xfrm>
          <a:off x="4495" y="0"/>
          <a:ext cx="3931099" cy="1143000"/>
        </a:xfrm>
        <a:prstGeom prst="homePlate">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64008" rIns="32004" bIns="64008" numCol="1" spcCol="1270" anchor="ctr" anchorCtr="0">
          <a:noAutofit/>
        </a:bodyPr>
        <a:lstStyle/>
        <a:p>
          <a:pPr marL="0" lvl="0" indent="0" algn="ctr" defTabSz="1066800" rtl="0">
            <a:lnSpc>
              <a:spcPct val="90000"/>
            </a:lnSpc>
            <a:spcBef>
              <a:spcPct val="0"/>
            </a:spcBef>
            <a:spcAft>
              <a:spcPct val="35000"/>
            </a:spcAft>
            <a:buNone/>
          </a:pPr>
          <a:r>
            <a:rPr lang="tr" sz="2400" b="1" i="0" u="none" strike="noStrike" kern="1200">
              <a:solidFill>
                <a:srgbClr val="000000"/>
              </a:solidFill>
              <a:latin typeface="Calibri"/>
            </a:rPr>
            <a:t>Döngüsel Ekonomi Paketi</a:t>
          </a:r>
        </a:p>
      </dsp:txBody>
      <dsp:txXfrm>
        <a:off x="4495" y="0"/>
        <a:ext cx="3645349" cy="1143000"/>
      </dsp:txXfrm>
    </dsp:sp>
    <dsp:sp modelId="{6FFF01F7-ECB4-7641-AD2B-A4F5B24FE8AE}">
      <dsp:nvSpPr>
        <dsp:cNvPr id="0" name=""/>
        <dsp:cNvSpPr/>
      </dsp:nvSpPr>
      <dsp:spPr>
        <a:xfrm>
          <a:off x="3149375" y="0"/>
          <a:ext cx="3931099" cy="1143000"/>
        </a:xfrm>
        <a:prstGeom prst="chevron">
          <a:avLst/>
        </a:prstGeom>
        <a:solidFill>
          <a:schemeClr val="accent4">
            <a:lumMod val="40000"/>
            <a:lumOff val="6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64008" rIns="32004" bIns="64008" numCol="1" spcCol="1270" anchor="ctr" anchorCtr="0">
          <a:noAutofit/>
        </a:bodyPr>
        <a:lstStyle/>
        <a:p>
          <a:pPr marL="0" lvl="0" indent="0" algn="ctr" defTabSz="1066800" rtl="0">
            <a:lnSpc>
              <a:spcPct val="90000"/>
            </a:lnSpc>
            <a:spcBef>
              <a:spcPct val="0"/>
            </a:spcBef>
            <a:spcAft>
              <a:spcPct val="35000"/>
            </a:spcAft>
            <a:buNone/>
          </a:pPr>
          <a:r>
            <a:rPr lang="tr" sz="2400" b="1" i="0" u="none" strike="noStrike" kern="1200">
              <a:solidFill>
                <a:srgbClr val="000000"/>
              </a:solidFill>
              <a:latin typeface="Calibri"/>
            </a:rPr>
            <a:t>Atıklarla ilgili dört yeni direktif</a:t>
          </a:r>
          <a:r>
            <a:rPr lang="tr" sz="2800" b="0" i="0" u="none" strike="noStrike" kern="1200">
              <a:highlight>
                <a:srgbClr val="000000">
                  <a:alpha val="0"/>
                </a:srgbClr>
              </a:highlight>
              <a:latin typeface="Calibri"/>
            </a:rPr>
            <a:t>	</a:t>
          </a:r>
        </a:p>
      </dsp:txBody>
      <dsp:txXfrm>
        <a:off x="3720875" y="0"/>
        <a:ext cx="2788099" cy="1143000"/>
      </dsp:txXfrm>
    </dsp:sp>
    <dsp:sp modelId="{37C4C660-E0A1-B94F-BDE2-110CDDAFA9D5}">
      <dsp:nvSpPr>
        <dsp:cNvPr id="0" name=""/>
        <dsp:cNvSpPr/>
      </dsp:nvSpPr>
      <dsp:spPr>
        <a:xfrm>
          <a:off x="6294254" y="0"/>
          <a:ext cx="3931099" cy="1143000"/>
        </a:xfrm>
        <a:prstGeom prst="chevron">
          <a:avLst/>
        </a:prstGeom>
        <a:solidFill>
          <a:schemeClr val="accent4">
            <a:lumMod val="60000"/>
            <a:lum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64008" rIns="32004" bIns="64008" numCol="1" spcCol="1270" anchor="ctr" anchorCtr="0">
          <a:noAutofit/>
        </a:bodyPr>
        <a:lstStyle/>
        <a:p>
          <a:pPr marL="0" lvl="0" indent="0" algn="ctr" defTabSz="1066800" rtl="0">
            <a:lnSpc>
              <a:spcPct val="90000"/>
            </a:lnSpc>
            <a:spcBef>
              <a:spcPct val="0"/>
            </a:spcBef>
            <a:spcAft>
              <a:spcPct val="35000"/>
            </a:spcAft>
            <a:buNone/>
          </a:pPr>
          <a:r>
            <a:rPr lang="tr" sz="2400" b="1" i="0" u="none" strike="noStrike" kern="1200">
              <a:solidFill>
                <a:srgbClr val="000000"/>
              </a:solidFill>
              <a:latin typeface="Calibri"/>
            </a:rPr>
            <a:t>Önleme, yeniden kullanma, geri dönüşüm ve depolama</a:t>
          </a:r>
          <a:endParaRPr lang="it-IT" sz="2400" b="1" kern="1200">
            <a:solidFill>
              <a:schemeClr val="tx1"/>
            </a:solidFill>
          </a:endParaRPr>
        </a:p>
      </dsp:txBody>
      <dsp:txXfrm>
        <a:off x="6865754" y="0"/>
        <a:ext cx="2788099" cy="1143000"/>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8B6543-28CB-43BA-BB76-8578946F0A76}" type="datetimeFigureOut">
              <a:rPr lang="hr-HR" smtClean="0"/>
              <a:t>7.12.2023.</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D2E7C4-DC31-4592-9270-772687C3110C}" type="slidenum">
              <a:rPr lang="hr-HR" smtClean="0"/>
              <a:t>‹#›</a:t>
            </a:fld>
            <a:endParaRPr lang="hr-HR"/>
          </a:p>
        </p:txBody>
      </p:sp>
    </p:spTree>
    <p:extLst>
      <p:ext uri="{BB962C8B-B14F-4D97-AF65-F5344CB8AC3E}">
        <p14:creationId xmlns:p14="http://schemas.microsoft.com/office/powerpoint/2010/main" val="3765404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D2E7C4-DC31-4592-9270-772687C3110C}" type="slidenum">
              <a:rPr lang="hr-HR" smtClean="0"/>
              <a:t>18</a:t>
            </a:fld>
            <a:endParaRPr lang="hr-HR"/>
          </a:p>
        </p:txBody>
      </p:sp>
    </p:spTree>
    <p:extLst>
      <p:ext uri="{BB962C8B-B14F-4D97-AF65-F5344CB8AC3E}">
        <p14:creationId xmlns:p14="http://schemas.microsoft.com/office/powerpoint/2010/main" val="2504849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D2E7C4-DC31-4592-9270-772687C3110C}" type="slidenum">
              <a:rPr lang="hr-HR" smtClean="0"/>
              <a:t>19</a:t>
            </a:fld>
            <a:endParaRPr lang="hr-HR"/>
          </a:p>
        </p:txBody>
      </p:sp>
    </p:spTree>
    <p:extLst>
      <p:ext uri="{BB962C8B-B14F-4D97-AF65-F5344CB8AC3E}">
        <p14:creationId xmlns:p14="http://schemas.microsoft.com/office/powerpoint/2010/main" val="3508758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D2E7C4-DC31-4592-9270-772687C3110C}" type="slidenum">
              <a:rPr lang="hr-HR" smtClean="0"/>
              <a:t>20</a:t>
            </a:fld>
            <a:endParaRPr lang="hr-HR"/>
          </a:p>
        </p:txBody>
      </p:sp>
    </p:spTree>
    <p:extLst>
      <p:ext uri="{BB962C8B-B14F-4D97-AF65-F5344CB8AC3E}">
        <p14:creationId xmlns:p14="http://schemas.microsoft.com/office/powerpoint/2010/main" val="184348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A7D2E7C4-DC31-4592-9270-772687C3110C}" type="slidenum">
              <a:rPr lang="hr-HR" smtClean="0"/>
              <a:t>21</a:t>
            </a:fld>
            <a:endParaRPr lang="hr-HR"/>
          </a:p>
        </p:txBody>
      </p:sp>
    </p:spTree>
    <p:extLst>
      <p:ext uri="{BB962C8B-B14F-4D97-AF65-F5344CB8AC3E}">
        <p14:creationId xmlns:p14="http://schemas.microsoft.com/office/powerpoint/2010/main" val="1675801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D2E7C4-DC31-4592-9270-772687C3110C}" type="slidenum">
              <a:rPr lang="hr-HR" smtClean="0"/>
              <a:t>22</a:t>
            </a:fld>
            <a:endParaRPr lang="hr-HR"/>
          </a:p>
        </p:txBody>
      </p:sp>
    </p:spTree>
    <p:extLst>
      <p:ext uri="{BB962C8B-B14F-4D97-AF65-F5344CB8AC3E}">
        <p14:creationId xmlns:p14="http://schemas.microsoft.com/office/powerpoint/2010/main" val="40648670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D2E7C4-DC31-4592-9270-772687C3110C}" type="slidenum">
              <a:rPr lang="hr-HR" smtClean="0"/>
              <a:t>23</a:t>
            </a:fld>
            <a:endParaRPr lang="hr-HR"/>
          </a:p>
        </p:txBody>
      </p:sp>
    </p:spTree>
    <p:extLst>
      <p:ext uri="{BB962C8B-B14F-4D97-AF65-F5344CB8AC3E}">
        <p14:creationId xmlns:p14="http://schemas.microsoft.com/office/powerpoint/2010/main" val="15781912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D2E7C4-DC31-4592-9270-772687C3110C}" type="slidenum">
              <a:rPr lang="hr-HR" smtClean="0"/>
              <a:t>24</a:t>
            </a:fld>
            <a:endParaRPr lang="hr-HR"/>
          </a:p>
        </p:txBody>
      </p:sp>
    </p:spTree>
    <p:extLst>
      <p:ext uri="{BB962C8B-B14F-4D97-AF65-F5344CB8AC3E}">
        <p14:creationId xmlns:p14="http://schemas.microsoft.com/office/powerpoint/2010/main" val="2371265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A7D2E7C4-DC31-4592-9270-772687C3110C}" type="slidenum">
              <a:rPr lang="hr-HR" smtClean="0"/>
              <a:t>25</a:t>
            </a:fld>
            <a:endParaRPr lang="hr-HR"/>
          </a:p>
        </p:txBody>
      </p:sp>
    </p:spTree>
    <p:extLst>
      <p:ext uri="{BB962C8B-B14F-4D97-AF65-F5344CB8AC3E}">
        <p14:creationId xmlns:p14="http://schemas.microsoft.com/office/powerpoint/2010/main" val="849731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3C15F-9BEF-4FD0-9992-0CE70C0D62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634A28A-8949-45C3-A670-4CF2D71460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73AA6B-82B6-4A22-9BA6-0EFEAA831B36}"/>
              </a:ext>
            </a:extLst>
          </p:cNvPr>
          <p:cNvSpPr>
            <a:spLocks noGrp="1"/>
          </p:cNvSpPr>
          <p:nvPr>
            <p:ph type="dt" sz="half" idx="10"/>
          </p:nvPr>
        </p:nvSpPr>
        <p:spPr/>
        <p:txBody>
          <a:bodyPr/>
          <a:lstStyle/>
          <a:p>
            <a:fld id="{1F00ABCD-B8A7-4792-AE51-2E21195770C9}" type="datetime1">
              <a:rPr lang="en-GB" smtClean="0"/>
              <a:t>07/12/2023</a:t>
            </a:fld>
            <a:endParaRPr lang="en-GB"/>
          </a:p>
        </p:txBody>
      </p:sp>
      <p:sp>
        <p:nvSpPr>
          <p:cNvPr id="5" name="Footer Placeholder 4">
            <a:extLst>
              <a:ext uri="{FF2B5EF4-FFF2-40B4-BE49-F238E27FC236}">
                <a16:creationId xmlns:a16="http://schemas.microsoft.com/office/drawing/2014/main" id="{4F2415F3-6153-4E02-8EF3-043D11EE6C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32D262-95F6-4C0F-A419-3DA873FB9158}"/>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151363681"/>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3E777-9FFD-4D93-8632-F8B8A5157B8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D5DBCCC-97C3-4AF3-8FA2-123013DD242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E6441A5-438C-402C-95E0-EB8FFBA7846B}"/>
              </a:ext>
            </a:extLst>
          </p:cNvPr>
          <p:cNvSpPr>
            <a:spLocks noGrp="1"/>
          </p:cNvSpPr>
          <p:nvPr>
            <p:ph type="dt" sz="half" idx="10"/>
          </p:nvPr>
        </p:nvSpPr>
        <p:spPr/>
        <p:txBody>
          <a:bodyPr/>
          <a:lstStyle/>
          <a:p>
            <a:fld id="{421B1719-87AD-4E3B-9B48-FFBAFED55D21}" type="datetime1">
              <a:rPr lang="en-GB" smtClean="0"/>
              <a:t>07/12/2023</a:t>
            </a:fld>
            <a:endParaRPr lang="en-GB"/>
          </a:p>
        </p:txBody>
      </p:sp>
      <p:sp>
        <p:nvSpPr>
          <p:cNvPr id="5" name="Footer Placeholder 4">
            <a:extLst>
              <a:ext uri="{FF2B5EF4-FFF2-40B4-BE49-F238E27FC236}">
                <a16:creationId xmlns:a16="http://schemas.microsoft.com/office/drawing/2014/main" id="{AFCEE5F2-1C75-4147-9EF6-4B830EA662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792513B-099B-4A96-B3A5-BC68BED4F678}"/>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960886367"/>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52F3338-3F76-473F-920F-12761A554A9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21F6347-D980-447F-B463-A9FFEB1AE56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409DE-0A36-4E95-B48F-A957744D55E2}"/>
              </a:ext>
            </a:extLst>
          </p:cNvPr>
          <p:cNvSpPr>
            <a:spLocks noGrp="1"/>
          </p:cNvSpPr>
          <p:nvPr>
            <p:ph type="dt" sz="half" idx="10"/>
          </p:nvPr>
        </p:nvSpPr>
        <p:spPr/>
        <p:txBody>
          <a:bodyPr/>
          <a:lstStyle/>
          <a:p>
            <a:fld id="{85CE6741-5DC5-4261-90DE-13DBE88430DE}" type="datetime1">
              <a:rPr lang="en-GB" smtClean="0"/>
              <a:t>07/12/2023</a:t>
            </a:fld>
            <a:endParaRPr lang="en-GB"/>
          </a:p>
        </p:txBody>
      </p:sp>
      <p:sp>
        <p:nvSpPr>
          <p:cNvPr id="5" name="Footer Placeholder 4">
            <a:extLst>
              <a:ext uri="{FF2B5EF4-FFF2-40B4-BE49-F238E27FC236}">
                <a16:creationId xmlns:a16="http://schemas.microsoft.com/office/drawing/2014/main" id="{41D1DA4E-7958-40E8-A42C-8245F103E37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FA69C04-117B-4BF6-823E-5655A236C8CA}"/>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83889650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707B7-58BF-414D-AE76-0F6137EE6DFD}"/>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B871AB3-50CB-4C1A-A349-E2C6B6DA53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01C888-E7D0-4B9E-9289-87FF5E8E85C8}"/>
              </a:ext>
            </a:extLst>
          </p:cNvPr>
          <p:cNvSpPr>
            <a:spLocks noGrp="1"/>
          </p:cNvSpPr>
          <p:nvPr>
            <p:ph type="dt" sz="half" idx="10"/>
          </p:nvPr>
        </p:nvSpPr>
        <p:spPr/>
        <p:txBody>
          <a:bodyPr/>
          <a:lstStyle/>
          <a:p>
            <a:fld id="{95CB40EA-AF20-44A6-B786-25FAA68B6294}" type="datetime1">
              <a:rPr lang="en-GB" smtClean="0"/>
              <a:t>07/12/2023</a:t>
            </a:fld>
            <a:endParaRPr lang="en-GB"/>
          </a:p>
        </p:txBody>
      </p:sp>
      <p:sp>
        <p:nvSpPr>
          <p:cNvPr id="5" name="Footer Placeholder 4">
            <a:extLst>
              <a:ext uri="{FF2B5EF4-FFF2-40B4-BE49-F238E27FC236}">
                <a16:creationId xmlns:a16="http://schemas.microsoft.com/office/drawing/2014/main" id="{4E6CDE6F-25C5-407C-93CE-D8B2F59718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535A3EA-A2F0-46E0-B470-3C2D563ECC70}"/>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20827006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29A53-F95C-4937-B760-E629EC664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ECD285C-A64C-4D62-9B4B-8996551F96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BE4443-84B2-4DB0-A3D7-FEC35B2DC0EE}"/>
              </a:ext>
            </a:extLst>
          </p:cNvPr>
          <p:cNvSpPr>
            <a:spLocks noGrp="1"/>
          </p:cNvSpPr>
          <p:nvPr>
            <p:ph type="dt" sz="half" idx="10"/>
          </p:nvPr>
        </p:nvSpPr>
        <p:spPr/>
        <p:txBody>
          <a:bodyPr/>
          <a:lstStyle/>
          <a:p>
            <a:fld id="{E34CE029-8AE3-406E-A48E-F35FA9F048BE}" type="datetime1">
              <a:rPr lang="en-GB" smtClean="0"/>
              <a:t>07/12/2023</a:t>
            </a:fld>
            <a:endParaRPr lang="en-GB"/>
          </a:p>
        </p:txBody>
      </p:sp>
      <p:sp>
        <p:nvSpPr>
          <p:cNvPr id="5" name="Footer Placeholder 4">
            <a:extLst>
              <a:ext uri="{FF2B5EF4-FFF2-40B4-BE49-F238E27FC236}">
                <a16:creationId xmlns:a16="http://schemas.microsoft.com/office/drawing/2014/main" id="{F3989543-635B-4FF8-9EED-90140A0DA4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F72AB1-D114-4D10-8FE5-57959F7A4CAA}"/>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36946869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093A9-D45D-44E3-B269-74FBE0FD5EC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3428306-3C00-4164-8D58-9D924DC114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5AB2B19-5D35-4536-8291-A78697AAA9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EC43943-62D6-4ED2-8671-5495073FB840}"/>
              </a:ext>
            </a:extLst>
          </p:cNvPr>
          <p:cNvSpPr>
            <a:spLocks noGrp="1"/>
          </p:cNvSpPr>
          <p:nvPr>
            <p:ph type="dt" sz="half" idx="10"/>
          </p:nvPr>
        </p:nvSpPr>
        <p:spPr/>
        <p:txBody>
          <a:bodyPr/>
          <a:lstStyle/>
          <a:p>
            <a:fld id="{5F608C7B-0959-4CD8-BCE6-10207664FA14}" type="datetime1">
              <a:rPr lang="en-GB" smtClean="0"/>
              <a:t>07/12/2023</a:t>
            </a:fld>
            <a:endParaRPr lang="en-GB"/>
          </a:p>
        </p:txBody>
      </p:sp>
      <p:sp>
        <p:nvSpPr>
          <p:cNvPr id="6" name="Footer Placeholder 5">
            <a:extLst>
              <a:ext uri="{FF2B5EF4-FFF2-40B4-BE49-F238E27FC236}">
                <a16:creationId xmlns:a16="http://schemas.microsoft.com/office/drawing/2014/main" id="{BA558764-B859-41BE-B887-738CD48EB0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477DFBE-650D-4588-9286-057DDA2A8097}"/>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1702147097"/>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7D8AE-7028-4931-BAA1-EFFAEFD18218}"/>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1039E38A-C6FC-4628-B414-6AAA112796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20D9909-51D1-414B-A89B-C5E6734DABF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09579178-EA4C-4181-9A5E-BC7AD0F6FD2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61305D5-AC51-406F-B4EB-F34BAE19828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D8D2B1B-1E55-4032-9375-839965CAAC17}"/>
              </a:ext>
            </a:extLst>
          </p:cNvPr>
          <p:cNvSpPr>
            <a:spLocks noGrp="1"/>
          </p:cNvSpPr>
          <p:nvPr>
            <p:ph type="dt" sz="half" idx="10"/>
          </p:nvPr>
        </p:nvSpPr>
        <p:spPr/>
        <p:txBody>
          <a:bodyPr/>
          <a:lstStyle/>
          <a:p>
            <a:fld id="{E22D1A74-7D2A-48EA-8B46-90BF7F297FB2}" type="datetime1">
              <a:rPr lang="en-GB" smtClean="0"/>
              <a:t>07/12/2023</a:t>
            </a:fld>
            <a:endParaRPr lang="en-GB"/>
          </a:p>
        </p:txBody>
      </p:sp>
      <p:sp>
        <p:nvSpPr>
          <p:cNvPr id="8" name="Footer Placeholder 7">
            <a:extLst>
              <a:ext uri="{FF2B5EF4-FFF2-40B4-BE49-F238E27FC236}">
                <a16:creationId xmlns:a16="http://schemas.microsoft.com/office/drawing/2014/main" id="{216FDAE8-5A54-4F16-B3C5-196BF9375C6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39CD815-2B6D-4887-90AB-43E3A9833A93}"/>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159857447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59FDF-A85C-4292-9FC6-221E55B9900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952273F-6A7D-4DAB-BE7A-CC6B2BCA5406}"/>
              </a:ext>
            </a:extLst>
          </p:cNvPr>
          <p:cNvSpPr>
            <a:spLocks noGrp="1"/>
          </p:cNvSpPr>
          <p:nvPr>
            <p:ph type="dt" sz="half" idx="10"/>
          </p:nvPr>
        </p:nvSpPr>
        <p:spPr/>
        <p:txBody>
          <a:bodyPr/>
          <a:lstStyle/>
          <a:p>
            <a:fld id="{435801F9-1B82-4563-BE4A-202D9F692CB1}" type="datetime1">
              <a:rPr lang="en-GB" smtClean="0"/>
              <a:t>07/12/2023</a:t>
            </a:fld>
            <a:endParaRPr lang="en-GB"/>
          </a:p>
        </p:txBody>
      </p:sp>
      <p:sp>
        <p:nvSpPr>
          <p:cNvPr id="4" name="Footer Placeholder 3">
            <a:extLst>
              <a:ext uri="{FF2B5EF4-FFF2-40B4-BE49-F238E27FC236}">
                <a16:creationId xmlns:a16="http://schemas.microsoft.com/office/drawing/2014/main" id="{B673192A-1660-400A-94DF-2AEA8AD766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CD9B57E-6602-4D80-B17E-028D00AA366E}"/>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28327077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0BD8A2-5101-4B21-BDAD-4AB93CB2F703}"/>
              </a:ext>
            </a:extLst>
          </p:cNvPr>
          <p:cNvSpPr>
            <a:spLocks noGrp="1"/>
          </p:cNvSpPr>
          <p:nvPr>
            <p:ph type="dt" sz="half" idx="10"/>
          </p:nvPr>
        </p:nvSpPr>
        <p:spPr/>
        <p:txBody>
          <a:bodyPr/>
          <a:lstStyle/>
          <a:p>
            <a:fld id="{40F3348D-7F6C-4C16-85D2-213887E8C53D}" type="datetime1">
              <a:rPr lang="en-GB" smtClean="0"/>
              <a:t>07/12/2023</a:t>
            </a:fld>
            <a:endParaRPr lang="en-GB"/>
          </a:p>
        </p:txBody>
      </p:sp>
      <p:sp>
        <p:nvSpPr>
          <p:cNvPr id="3" name="Footer Placeholder 2">
            <a:extLst>
              <a:ext uri="{FF2B5EF4-FFF2-40B4-BE49-F238E27FC236}">
                <a16:creationId xmlns:a16="http://schemas.microsoft.com/office/drawing/2014/main" id="{EEDBEE1C-C26B-4772-B93B-1FBC5C909A6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E00AA26-A379-46CF-8018-B1967F43D72E}"/>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568871634"/>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B37A4-ECC6-418F-96F5-2F4326D5096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60A7E09-D13F-4594-9B9B-6F70E05BFE1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1E460A9-04A3-4267-9756-EAD13B77F3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E541BB0-7BB0-4D75-AAF7-AECD10A08BBE}"/>
              </a:ext>
            </a:extLst>
          </p:cNvPr>
          <p:cNvSpPr>
            <a:spLocks noGrp="1"/>
          </p:cNvSpPr>
          <p:nvPr>
            <p:ph type="dt" sz="half" idx="10"/>
          </p:nvPr>
        </p:nvSpPr>
        <p:spPr/>
        <p:txBody>
          <a:bodyPr/>
          <a:lstStyle/>
          <a:p>
            <a:fld id="{2B1F997A-D6F6-4047-B20E-2CAB85FDCBFF}" type="datetime1">
              <a:rPr lang="en-GB" smtClean="0"/>
              <a:t>07/12/2023</a:t>
            </a:fld>
            <a:endParaRPr lang="en-GB"/>
          </a:p>
        </p:txBody>
      </p:sp>
      <p:sp>
        <p:nvSpPr>
          <p:cNvPr id="6" name="Footer Placeholder 5">
            <a:extLst>
              <a:ext uri="{FF2B5EF4-FFF2-40B4-BE49-F238E27FC236}">
                <a16:creationId xmlns:a16="http://schemas.microsoft.com/office/drawing/2014/main" id="{2191363A-A3B3-49CF-9498-E94B9D3E52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BA6A589-6D93-492F-936B-389FC48EA061}"/>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89031022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1EE42-D68D-4F4E-8AFA-62540C16B4F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E757010-19ED-49A5-8473-87DAEBB21B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434D1C3F-0995-400A-B568-F03ED81BA7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664BBF-A35E-45B1-BBA4-54E43567558E}"/>
              </a:ext>
            </a:extLst>
          </p:cNvPr>
          <p:cNvSpPr>
            <a:spLocks noGrp="1"/>
          </p:cNvSpPr>
          <p:nvPr>
            <p:ph type="dt" sz="half" idx="10"/>
          </p:nvPr>
        </p:nvSpPr>
        <p:spPr/>
        <p:txBody>
          <a:bodyPr/>
          <a:lstStyle/>
          <a:p>
            <a:fld id="{BF7E76FC-F1D0-4095-9788-2C4E20CDA28F}" type="datetime1">
              <a:rPr lang="en-GB" smtClean="0"/>
              <a:t>07/12/2023</a:t>
            </a:fld>
            <a:endParaRPr lang="en-GB"/>
          </a:p>
        </p:txBody>
      </p:sp>
      <p:sp>
        <p:nvSpPr>
          <p:cNvPr id="6" name="Footer Placeholder 5">
            <a:extLst>
              <a:ext uri="{FF2B5EF4-FFF2-40B4-BE49-F238E27FC236}">
                <a16:creationId xmlns:a16="http://schemas.microsoft.com/office/drawing/2014/main" id="{180DC8E3-20CF-41F2-AC17-6D654EA7FA4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C5F639C-A741-41A9-BB22-64E789595CBD}"/>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927480055"/>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56B0CA-3E40-4840-894D-E6302A9B5B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5E1B7C-2E8E-4A14-875B-0C1B6929B4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D4AEAD-3DB2-4A83-932A-2A93F5F12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D52E2A-D0F8-4D92-8B7A-0AC627C60318}" type="datetime1">
              <a:rPr lang="en-GB" smtClean="0"/>
              <a:t>07/12/2023</a:t>
            </a:fld>
            <a:endParaRPr lang="en-GB"/>
          </a:p>
        </p:txBody>
      </p:sp>
      <p:sp>
        <p:nvSpPr>
          <p:cNvPr id="5" name="Footer Placeholder 4">
            <a:extLst>
              <a:ext uri="{FF2B5EF4-FFF2-40B4-BE49-F238E27FC236}">
                <a16:creationId xmlns:a16="http://schemas.microsoft.com/office/drawing/2014/main" id="{4496DF75-EF78-4BC5-9E1B-18526A7D81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675F6C8-53F7-4416-819A-E4BCFC033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124D6-A55C-4BF8-8FED-103D5F9381FB}" type="slidenum">
              <a:rPr lang="en-GB" smtClean="0"/>
              <a:t>‹#›</a:t>
            </a:fld>
            <a:endParaRPr lang="en-GB"/>
          </a:p>
        </p:txBody>
      </p:sp>
    </p:spTree>
    <p:extLst>
      <p:ext uri="{BB962C8B-B14F-4D97-AF65-F5344CB8AC3E}">
        <p14:creationId xmlns:p14="http://schemas.microsoft.com/office/powerpoint/2010/main" val="17721895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l="-1000" r="-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C2CC9-FB6F-4BAC-AECF-4D44BDACB9FB}"/>
              </a:ext>
            </a:extLst>
          </p:cNvPr>
          <p:cNvSpPr>
            <a:spLocks noGrp="1"/>
          </p:cNvSpPr>
          <p:nvPr>
            <p:ph type="ctrTitle"/>
          </p:nvPr>
        </p:nvSpPr>
        <p:spPr>
          <a:xfrm>
            <a:off x="3581400" y="5120639"/>
            <a:ext cx="8413376" cy="1641601"/>
          </a:xfrm>
        </p:spPr>
        <p:txBody>
          <a:bodyPr>
            <a:noAutofit/>
          </a:bodyPr>
          <a:lstStyle/>
          <a:p>
            <a:pPr algn="ctr" rtl="0">
              <a:lnSpc>
                <a:spcPct val="107000"/>
              </a:lnSpc>
              <a:spcAft>
                <a:spcPts val="800"/>
              </a:spcAft>
            </a:pP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r>
              <a:rPr lang="tr" sz="6000" b="1" i="0" u="none" strike="noStrike" dirty="0">
                <a:solidFill>
                  <a:srgbClr val="000000"/>
                </a:solidFill>
                <a:highlight>
                  <a:srgbClr val="000000">
                    <a:alpha val="0"/>
                  </a:srgbClr>
                </a:highlight>
                <a:latin typeface="Calibri Light"/>
                <a:ea typeface="Times New Roman"/>
              </a:rPr>
              <a:t>	</a:t>
            </a: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r>
              <a:rPr lang="tr" sz="6000" b="1" i="0" u="none" strike="noStrike" dirty="0">
                <a:solidFill>
                  <a:srgbClr val="000000"/>
                </a:solidFill>
                <a:highlight>
                  <a:srgbClr val="000000">
                    <a:alpha val="0"/>
                  </a:srgbClr>
                </a:highlight>
                <a:latin typeface="Calibri Light"/>
                <a:ea typeface="Times New Roman"/>
              </a:rPr>
              <a:t>      </a:t>
            </a: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60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3100" b="1" i="0" u="none" strike="noStrike" dirty="0">
                <a:solidFill>
                  <a:srgbClr val="000000"/>
                </a:solidFill>
                <a:highlight>
                  <a:srgbClr val="000000">
                    <a:alpha val="0"/>
                  </a:srgbClr>
                </a:highlight>
                <a:latin typeface="Calibri Light"/>
                <a:ea typeface="Times New Roman"/>
              </a:rPr>
            </a:br>
            <a:br>
              <a:rPr lang="tr" sz="2800" b="0" i="0" u="none" strike="noStrike" dirty="0">
                <a:highlight>
                  <a:srgbClr val="000000">
                    <a:alpha val="0"/>
                  </a:srgbClr>
                </a:highlight>
                <a:latin typeface="Calibri Light"/>
                <a:ea typeface="Calibri"/>
                <a:cs typeface="Arial"/>
              </a:rPr>
            </a:br>
            <a:r>
              <a:rPr lang="tr" sz="2800" b="1" dirty="0">
                <a:highlight>
                  <a:srgbClr val="000000">
                    <a:alpha val="0"/>
                  </a:srgbClr>
                </a:highlight>
                <a:latin typeface="Calibri Light"/>
                <a:ea typeface="Calibri"/>
                <a:cs typeface="Arial"/>
              </a:rPr>
              <a:t>28</a:t>
            </a:r>
            <a:r>
              <a:rPr lang="tr" sz="2800" dirty="0">
                <a:highlight>
                  <a:srgbClr val="000000">
                    <a:alpha val="0"/>
                  </a:srgbClr>
                </a:highlight>
                <a:latin typeface="Calibri Light"/>
                <a:ea typeface="Calibri"/>
                <a:cs typeface="Arial"/>
              </a:rPr>
              <a:t> </a:t>
            </a:r>
            <a:r>
              <a:rPr lang="tr" sz="2700" b="1" i="0" u="none" strike="noStrike" dirty="0">
                <a:highlight>
                  <a:srgbClr val="000000">
                    <a:alpha val="0"/>
                  </a:srgbClr>
                </a:highlight>
                <a:latin typeface="Calibri"/>
                <a:ea typeface="Calibri"/>
                <a:cs typeface="Arial"/>
              </a:rPr>
              <a:t>Kasım 2023</a:t>
            </a:r>
            <a:br>
              <a:rPr lang="tr" sz="2700" b="0" i="0" u="none" strike="noStrike" dirty="0">
                <a:highlight>
                  <a:srgbClr val="000000">
                    <a:alpha val="0"/>
                  </a:srgbClr>
                </a:highlight>
                <a:latin typeface="Calibri"/>
                <a:ea typeface="Calibri"/>
                <a:cs typeface="Arial"/>
              </a:rPr>
            </a:br>
            <a:br>
              <a:rPr lang="tr" sz="2700" b="1" i="0" u="none" strike="noStrike" dirty="0">
                <a:latin typeface="Calibri"/>
              </a:rPr>
            </a:br>
            <a:r>
              <a:rPr lang="tr" sz="2700" b="1" i="0" u="none" strike="noStrike" dirty="0">
                <a:latin typeface="Calibri"/>
              </a:rPr>
              <a:t> </a:t>
            </a:r>
            <a:r>
              <a:rPr lang="tr" sz="2700" b="0" i="1" u="none" strike="noStrike" dirty="0">
                <a:highlight>
                  <a:srgbClr val="000000">
                    <a:alpha val="0"/>
                  </a:srgbClr>
                </a:highlight>
                <a:latin typeface="Calibri"/>
              </a:rPr>
              <a:t>Dr. Bianca Maria Scalet, Kilit Uzman</a:t>
            </a:r>
            <a:br>
              <a:rPr lang="tr" sz="6000" b="1" i="0" u="none" strike="noStrike" dirty="0">
                <a:solidFill>
                  <a:srgbClr val="000000"/>
                </a:solidFill>
                <a:highlight>
                  <a:srgbClr val="000000">
                    <a:alpha val="0"/>
                  </a:srgbClr>
                </a:highlight>
                <a:latin typeface="Calibri Light"/>
                <a:ea typeface="Times New Roman"/>
              </a:rPr>
            </a:br>
            <a:endParaRPr lang="en-GB" sz="3600" b="1" dirty="0"/>
          </a:p>
        </p:txBody>
      </p:sp>
      <p:sp>
        <p:nvSpPr>
          <p:cNvPr id="4" name="Rezervirano mjesto broja slajda 3">
            <a:extLst>
              <a:ext uri="{FF2B5EF4-FFF2-40B4-BE49-F238E27FC236}">
                <a16:creationId xmlns:a16="http://schemas.microsoft.com/office/drawing/2014/main" id="{080C7DD6-32CB-4694-82D6-FF95A76FDED3}"/>
              </a:ext>
            </a:extLst>
          </p:cNvPr>
          <p:cNvSpPr>
            <a:spLocks noGrp="1"/>
          </p:cNvSpPr>
          <p:nvPr>
            <p:ph type="sldNum" sz="quarter" idx="12"/>
          </p:nvPr>
        </p:nvSpPr>
        <p:spPr/>
        <p:txBody>
          <a:bodyPr>
            <a:noAutofit/>
          </a:bodyPr>
          <a:lstStyle/>
          <a:p>
            <a:pPr rtl="0"/>
            <a:r>
              <a:rPr lang="tr" sz="1200" b="0" i="0" u="none" strike="noStrike">
                <a:latin typeface="Calibri"/>
              </a:rPr>
              <a:t>1</a:t>
            </a:r>
            <a:endParaRPr lang="en-GB"/>
          </a:p>
        </p:txBody>
      </p:sp>
      <p:sp>
        <p:nvSpPr>
          <p:cNvPr id="3" name="CuadroTexto 2">
            <a:extLst>
              <a:ext uri="{FF2B5EF4-FFF2-40B4-BE49-F238E27FC236}">
                <a16:creationId xmlns:a16="http://schemas.microsoft.com/office/drawing/2014/main" id="{621B7929-2EB2-EBCF-B50D-E5B71D3C5111}"/>
              </a:ext>
            </a:extLst>
          </p:cNvPr>
          <p:cNvSpPr txBox="1"/>
          <p:nvPr/>
        </p:nvSpPr>
        <p:spPr>
          <a:xfrm>
            <a:off x="608875" y="2789386"/>
            <a:ext cx="10744925" cy="1380378"/>
          </a:xfrm>
          <a:prstGeom prst="rect">
            <a:avLst/>
          </a:prstGeom>
          <a:noFill/>
        </p:spPr>
        <p:txBody>
          <a:bodyPr wrap="square" rtlCol="0">
            <a:noAutofit/>
          </a:bodyPr>
          <a:lstStyle/>
          <a:p>
            <a:pPr algn="ctr" rtl="0">
              <a:lnSpc>
                <a:spcPct val="107000"/>
              </a:lnSpc>
              <a:spcAft>
                <a:spcPts val="800"/>
              </a:spcAft>
            </a:pPr>
            <a:r>
              <a:rPr lang="tr" sz="4000" b="1" i="0" u="none" strike="noStrike" dirty="0">
                <a:latin typeface="Calibri"/>
                <a:ea typeface="Calibri"/>
                <a:cs typeface="Times New Roman"/>
              </a:rPr>
              <a:t>EED &amp; EED REVİZYONU, DİĞER DİREKTİFLERLE İLİŞKİSİ VE AB YEŞİL MUTABAKATI</a:t>
            </a:r>
            <a:endParaRPr lang="it-IT" sz="4000" b="1" dirty="0">
              <a:effectLst/>
              <a:ea typeface="Calibri" panose="020F0502020204030204" pitchFamily="34" charset="0"/>
              <a:cs typeface="Times New Roman" panose="02020603050405020304" pitchFamily="18" charset="0"/>
            </a:endParaRPr>
          </a:p>
        </p:txBody>
      </p:sp>
      <p:sp>
        <p:nvSpPr>
          <p:cNvPr id="5" name="CasellaDiTesto 4">
            <a:extLst>
              <a:ext uri="{FF2B5EF4-FFF2-40B4-BE49-F238E27FC236}">
                <a16:creationId xmlns:a16="http://schemas.microsoft.com/office/drawing/2014/main" id="{419850D7-190A-6759-EE47-D5F44EB28F21}"/>
              </a:ext>
            </a:extLst>
          </p:cNvPr>
          <p:cNvSpPr txBox="1"/>
          <p:nvPr/>
        </p:nvSpPr>
        <p:spPr>
          <a:xfrm>
            <a:off x="629920" y="4378960"/>
            <a:ext cx="10805160" cy="523220"/>
          </a:xfrm>
          <a:prstGeom prst="rect">
            <a:avLst/>
          </a:prstGeom>
          <a:noFill/>
        </p:spPr>
        <p:txBody>
          <a:bodyPr wrap="square" rtlCol="0">
            <a:noAutofit/>
          </a:bodyPr>
          <a:lstStyle/>
          <a:p>
            <a:pPr algn="ctr" rtl="0"/>
            <a:r>
              <a:rPr lang="tr" sz="2800" b="1" i="0" u="none" strike="noStrike" dirty="0">
                <a:latin typeface="Calibri"/>
                <a:ea typeface="Calibri"/>
                <a:cs typeface="Arial"/>
              </a:rPr>
              <a:t> Sanayide Yeşil Geçiş için Ulusal Eylem Planı Çalıştayı</a:t>
            </a:r>
            <a:endParaRPr lang="it-IT" sz="2800" dirty="0"/>
          </a:p>
        </p:txBody>
      </p:sp>
    </p:spTree>
    <p:extLst>
      <p:ext uri="{BB962C8B-B14F-4D97-AF65-F5344CB8AC3E}">
        <p14:creationId xmlns:p14="http://schemas.microsoft.com/office/powerpoint/2010/main" val="1373915709"/>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390428"/>
            <a:ext cx="10945091" cy="767936"/>
          </a:xfrm>
        </p:spPr>
        <p:txBody>
          <a:bodyPr>
            <a:noAutofit/>
          </a:bodyPr>
          <a:lstStyle/>
          <a:p>
            <a:pPr algn="ctr" rtl="0"/>
            <a:r>
              <a:rPr lang="tr" sz="3200" b="1" i="0" u="none" strike="noStrike">
                <a:latin typeface="Calibri"/>
              </a:rPr>
              <a:t>EED REVİZYONU - ÖNGÖRÜLEN DEĞİŞİKLİKLER (1)</a:t>
            </a:r>
            <a:endParaRPr lang="en-GB" sz="3200" b="1">
              <a:latin typeface="+mn-lt"/>
            </a:endParaRP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noAutofit/>
          </a:bodyPr>
          <a:lstStyle/>
          <a:p>
            <a:pPr rtl="0"/>
            <a:r>
              <a:rPr lang="tr" sz="1200" b="0" i="0" u="none" strike="noStrike">
                <a:latin typeface="Calibri"/>
              </a:rPr>
              <a:t>10</a:t>
            </a:r>
            <a:endParaRPr lang="en-GB"/>
          </a:p>
        </p:txBody>
      </p:sp>
      <p:sp>
        <p:nvSpPr>
          <p:cNvPr id="5" name="Text Placeholder 2">
            <a:extLst>
              <a:ext uri="{FF2B5EF4-FFF2-40B4-BE49-F238E27FC236}">
                <a16:creationId xmlns:a16="http://schemas.microsoft.com/office/drawing/2014/main" id="{A5A9E618-056E-704D-BAD3-48CF9CBB65FE}"/>
              </a:ext>
            </a:extLst>
          </p:cNvPr>
          <p:cNvSpPr txBox="1"/>
          <p:nvPr/>
        </p:nvSpPr>
        <p:spPr>
          <a:xfrm>
            <a:off x="699650" y="2503806"/>
            <a:ext cx="10855299" cy="44118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pPr>
            <a:endParaRPr lang="en-GB" sz="2000"/>
          </a:p>
        </p:txBody>
      </p:sp>
      <p:graphicFrame>
        <p:nvGraphicFramePr>
          <p:cNvPr id="8" name="Tabella 7">
            <a:extLst>
              <a:ext uri="{FF2B5EF4-FFF2-40B4-BE49-F238E27FC236}">
                <a16:creationId xmlns:a16="http://schemas.microsoft.com/office/drawing/2014/main" id="{221318CA-3129-A331-ABCF-62639667FE13}"/>
              </a:ext>
            </a:extLst>
          </p:cNvPr>
          <p:cNvGraphicFramePr>
            <a:graphicFrameLocks noGrp="1"/>
          </p:cNvGraphicFramePr>
          <p:nvPr>
            <p:extLst>
              <p:ext uri="{D42A27DB-BD31-4B8C-83A1-F6EECF244321}">
                <p14:modId xmlns:p14="http://schemas.microsoft.com/office/powerpoint/2010/main" val="3637820833"/>
              </p:ext>
            </p:extLst>
          </p:nvPr>
        </p:nvGraphicFramePr>
        <p:xfrm>
          <a:off x="664886" y="2239644"/>
          <a:ext cx="10862228" cy="4531360"/>
        </p:xfrm>
        <a:graphic>
          <a:graphicData uri="http://schemas.openxmlformats.org/drawingml/2006/table">
            <a:tbl>
              <a:tblPr firstRow="1" bandRow="1">
                <a:tableStyleId>{22838BEF-8BB2-4498-84A7-C5851F593DF1}</a:tableStyleId>
              </a:tblPr>
              <a:tblGrid>
                <a:gridCol w="2078314">
                  <a:extLst>
                    <a:ext uri="{9D8B030D-6E8A-4147-A177-3AD203B41FA5}">
                      <a16:colId xmlns:a16="http://schemas.microsoft.com/office/drawing/2014/main" val="3803939163"/>
                    </a:ext>
                  </a:extLst>
                </a:gridCol>
                <a:gridCol w="3861579">
                  <a:extLst>
                    <a:ext uri="{9D8B030D-6E8A-4147-A177-3AD203B41FA5}">
                      <a16:colId xmlns:a16="http://schemas.microsoft.com/office/drawing/2014/main" val="974420351"/>
                    </a:ext>
                  </a:extLst>
                </a:gridCol>
                <a:gridCol w="4922335">
                  <a:extLst>
                    <a:ext uri="{9D8B030D-6E8A-4147-A177-3AD203B41FA5}">
                      <a16:colId xmlns:a16="http://schemas.microsoft.com/office/drawing/2014/main" val="1539435681"/>
                    </a:ext>
                  </a:extLst>
                </a:gridCol>
              </a:tblGrid>
              <a:tr h="370840">
                <a:tc>
                  <a:txBody>
                    <a:bodyPr/>
                    <a:lstStyle/>
                    <a:p>
                      <a:pPr rtl="0"/>
                      <a:r>
                        <a:rPr lang="tr" sz="1800" b="1" i="0" u="none" strike="noStrike">
                          <a:latin typeface="Calibri"/>
                        </a:rPr>
                        <a:t>KARBONSUZLAŞTIRMA</a:t>
                      </a:r>
                    </a:p>
                  </a:txBody>
                  <a:tcPr anchor="ctr"/>
                </a:tc>
                <a:tc gridSpan="2">
                  <a:txBody>
                    <a:bodyPr/>
                    <a:lstStyle/>
                    <a:p>
                      <a:pPr rtl="0"/>
                      <a:r>
                        <a:rPr lang="tr" sz="1700" b="1" i="0" u="none" strike="noStrike">
                          <a:latin typeface="Calibri"/>
                        </a:rPr>
                        <a:t>Şu anda EED sera gazı emisyonlarını kapsamamaktadır</a:t>
                      </a:r>
                    </a:p>
                    <a:p>
                      <a:pPr marL="285750" indent="-285750" rtl="0">
                        <a:buFont typeface="Arial" panose="020B0604020202020204" pitchFamily="34" charset="0"/>
                        <a:buChar char="•"/>
                      </a:pPr>
                      <a:r>
                        <a:rPr lang="tr" sz="1700" b="1" i="0" u="none" strike="noStrike">
                          <a:solidFill>
                            <a:srgbClr val="0070C0"/>
                          </a:solidFill>
                          <a:latin typeface="Calibri"/>
                        </a:rPr>
                        <a:t>Enerji verimliliğine ilişkin MET-İÇPS'lerin </a:t>
                      </a:r>
                      <a:r>
                        <a:rPr lang="tr" sz="1700" b="0" i="0" u="none" strike="noStrike">
                          <a:highlight>
                            <a:srgbClr val="000000">
                              <a:alpha val="0"/>
                            </a:srgbClr>
                          </a:highlight>
                          <a:latin typeface="Calibri"/>
                        </a:rPr>
                        <a:t>belirlenmesi</a:t>
                      </a:r>
                      <a:endParaRPr lang="it-IT" sz="1700" b="1">
                        <a:solidFill>
                          <a:srgbClr val="0070C0"/>
                        </a:solidFill>
                      </a:endParaRPr>
                    </a:p>
                    <a:p>
                      <a:pPr marL="285750" indent="-285750" rtl="0">
                        <a:buFont typeface="Arial" panose="020B0604020202020204" pitchFamily="34" charset="0"/>
                        <a:buChar char="•"/>
                      </a:pPr>
                      <a:r>
                        <a:rPr lang="tr" sz="1700" b="1" i="0" u="none" strike="noStrike">
                          <a:solidFill>
                            <a:srgbClr val="0070C0"/>
                          </a:solidFill>
                          <a:highlight>
                            <a:srgbClr val="000000">
                              <a:alpha val="0"/>
                            </a:srgbClr>
                          </a:highlight>
                          <a:latin typeface="Calibri"/>
                        </a:rPr>
                        <a:t>Sera gazı emisyonları için Olası Emisyon Sınır Değerleri</a:t>
                      </a:r>
                      <a:r>
                        <a:rPr lang="tr" sz="1700" b="0" i="0" u="none" strike="noStrike">
                          <a:latin typeface="Calibri"/>
                        </a:rPr>
                        <a:t> (EED Madde 9'un düzenlenmesi)</a:t>
                      </a:r>
                    </a:p>
                  </a:txBody>
                  <a:tcPr/>
                </a:tc>
                <a:tc hMerge="1">
                  <a:txBody>
                    <a:bodyPr/>
                    <a:lstStyle/>
                    <a:p>
                      <a:endParaRPr lang="it-IT"/>
                    </a:p>
                  </a:txBody>
                  <a:tcPr/>
                </a:tc>
                <a:extLst>
                  <a:ext uri="{0D108BD9-81ED-4DB2-BD59-A6C34878D82A}">
                    <a16:rowId xmlns:a16="http://schemas.microsoft.com/office/drawing/2014/main" val="3677985717"/>
                  </a:ext>
                </a:extLst>
              </a:tr>
              <a:tr h="0">
                <a:tc rowSpan="2">
                  <a:txBody>
                    <a:bodyPr/>
                    <a:lstStyle/>
                    <a:p>
                      <a:pPr rtl="0"/>
                      <a:r>
                        <a:rPr lang="tr" sz="1800" b="1" i="0" u="none" strike="noStrike">
                          <a:latin typeface="Calibri"/>
                        </a:rPr>
                        <a:t>EED'NİN DAHA GENİŞ KAPSAMI</a:t>
                      </a:r>
                    </a:p>
                  </a:txBody>
                  <a:tcPr anchor="ctr"/>
                </a:tc>
                <a:tc>
                  <a:txBody>
                    <a:bodyPr/>
                    <a:lstStyle/>
                    <a:p>
                      <a:pPr rtl="0"/>
                      <a:r>
                        <a:rPr lang="tr" sz="1700" b="0" i="0" u="none" strike="noStrike">
                          <a:highlight>
                            <a:srgbClr val="000000">
                              <a:alpha val="0"/>
                            </a:srgbClr>
                          </a:highlight>
                          <a:latin typeface="Calibri"/>
                        </a:rPr>
                        <a:t>Ek aktivitelerin</a:t>
                      </a:r>
                      <a:r>
                        <a:rPr lang="tr" sz="1700" b="1" i="0" u="none" strike="noStrike">
                          <a:solidFill>
                            <a:srgbClr val="0070C0"/>
                          </a:solidFill>
                          <a:latin typeface="Calibri"/>
                        </a:rPr>
                        <a:t> dahil edilmesi</a:t>
                      </a:r>
                      <a:r>
                        <a:rPr lang="tr" sz="1700" b="0" i="0" u="none" strike="noStrike">
                          <a:highlight>
                            <a:srgbClr val="000000">
                              <a:alpha val="0"/>
                            </a:srgbClr>
                          </a:highlight>
                          <a:latin typeface="Calibri"/>
                        </a:rPr>
                        <a:t>:</a:t>
                      </a:r>
                    </a:p>
                    <a:p>
                      <a:pPr marL="285750" indent="-285750" rtl="0">
                        <a:buFont typeface="Arial" panose="020B0604020202020204" pitchFamily="34" charset="0"/>
                        <a:buChar char="•"/>
                      </a:pPr>
                      <a:r>
                        <a:rPr lang="tr" sz="1700" b="0" i="0" u="none" strike="noStrike">
                          <a:latin typeface="Calibri"/>
                        </a:rPr>
                        <a:t>Madencilik</a:t>
                      </a:r>
                    </a:p>
                    <a:p>
                      <a:pPr marL="285750" indent="-285750" rtl="0">
                        <a:buFont typeface="Arial" panose="020B0604020202020204" pitchFamily="34" charset="0"/>
                        <a:buChar char="•"/>
                      </a:pPr>
                      <a:r>
                        <a:rPr lang="tr" sz="1700" b="0" i="0" u="none" strike="noStrike">
                          <a:latin typeface="Calibri"/>
                        </a:rPr>
                        <a:t>Taşocakçılığı</a:t>
                      </a:r>
                      <a:endParaRPr lang="it-IT" sz="1700"/>
                    </a:p>
                    <a:p>
                      <a:pPr marL="285750" indent="-285750" rtl="0">
                        <a:buFont typeface="Arial" panose="020B0604020202020204" pitchFamily="34" charset="0"/>
                        <a:buChar char="•"/>
                      </a:pPr>
                      <a:r>
                        <a:rPr lang="tr" sz="1700" b="0" i="0" u="none" strike="noStrike">
                          <a:latin typeface="Calibri"/>
                        </a:rPr>
                        <a:t>Su Ürünleri Yetiştiriciliği</a:t>
                      </a:r>
                      <a:endParaRPr lang="it-IT" sz="1700"/>
                    </a:p>
                  </a:txBody>
                  <a:tcPr/>
                </a:tc>
                <a:tc>
                  <a:txBody>
                    <a:bodyPr/>
                    <a:lstStyle/>
                    <a:p>
                      <a:pPr marL="0" indent="0" rtl="0">
                        <a:buFont typeface="Arial" panose="020B0604020202020204" pitchFamily="34" charset="0"/>
                        <a:buNone/>
                      </a:pPr>
                      <a:r>
                        <a:rPr lang="tr" sz="1700" b="1" i="0" u="none" strike="noStrike">
                          <a:solidFill>
                            <a:srgbClr val="0070C0"/>
                          </a:solidFill>
                          <a:highlight>
                            <a:srgbClr val="000000">
                              <a:alpha val="0"/>
                            </a:srgbClr>
                          </a:highlight>
                          <a:latin typeface="Calibri"/>
                        </a:rPr>
                        <a:t>Hayvancılık üretimine ilişkin uygulama kapsamını genişletilmesi</a:t>
                      </a:r>
                      <a:r>
                        <a:rPr lang="tr" sz="1700" b="0" i="0" u="none" strike="noStrike">
                          <a:latin typeface="Calibri"/>
                        </a:rPr>
                        <a:t>:</a:t>
                      </a:r>
                    </a:p>
                    <a:p>
                      <a:pPr marL="285750" indent="-285750" rtl="0">
                        <a:buFont typeface="Arial" panose="020B0604020202020204" pitchFamily="34" charset="0"/>
                        <a:buChar char="•"/>
                      </a:pPr>
                      <a:r>
                        <a:rPr lang="tr" sz="1700" b="0" i="0" u="none" strike="noStrike">
                          <a:latin typeface="Calibri"/>
                        </a:rPr>
                        <a:t>Sığır yetiştiriciliğinin dahil edilmesi</a:t>
                      </a:r>
                      <a:endParaRPr lang="it-IT" sz="1700"/>
                    </a:p>
                    <a:p>
                      <a:pPr marL="285750" indent="-285750" rtl="0">
                        <a:buFont typeface="Arial" panose="020B0604020202020204" pitchFamily="34" charset="0"/>
                        <a:buChar char="•"/>
                      </a:pPr>
                      <a:r>
                        <a:rPr lang="tr" sz="1700" b="0" i="0" u="none" strike="noStrike">
                          <a:latin typeface="Calibri"/>
                        </a:rPr>
                        <a:t>Karma çiftliklerin dahil edilmesi</a:t>
                      </a:r>
                    </a:p>
                    <a:p>
                      <a:pPr marL="285750" indent="-285750" rtl="0">
                        <a:buFont typeface="Arial" panose="020B0604020202020204" pitchFamily="34" charset="0"/>
                        <a:buChar char="•"/>
                      </a:pPr>
                      <a:r>
                        <a:rPr lang="tr" sz="1700" b="0" i="0" u="none" strike="noStrike">
                          <a:latin typeface="Calibri"/>
                        </a:rPr>
                        <a:t>Kümes hayvanları ve domuzlar için kapasite eşiğinin düşürülmesi</a:t>
                      </a:r>
                      <a:endParaRPr lang="it-IT" sz="1700"/>
                    </a:p>
                  </a:txBody>
                  <a:tcPr/>
                </a:tc>
                <a:extLst>
                  <a:ext uri="{0D108BD9-81ED-4DB2-BD59-A6C34878D82A}">
                    <a16:rowId xmlns:a16="http://schemas.microsoft.com/office/drawing/2014/main" val="3493155836"/>
                  </a:ext>
                </a:extLst>
              </a:tr>
              <a:tr h="370840">
                <a:tc vMerge="1">
                  <a:txBody>
                    <a:bodyPr/>
                    <a:lstStyle/>
                    <a:p>
                      <a:endParaRPr lang="it-IT" b="1"/>
                    </a:p>
                  </a:txBody>
                  <a:tcPr anchor="ctr"/>
                </a:tc>
                <a:tc gridSpan="2">
                  <a:txBody>
                    <a:bodyPr/>
                    <a:lstStyle/>
                    <a:p>
                      <a:pPr marL="0" indent="0" rtl="0">
                        <a:buFont typeface="Arial" panose="020B0604020202020204" pitchFamily="34" charset="0"/>
                        <a:buNone/>
                      </a:pPr>
                      <a:r>
                        <a:rPr lang="tr" sz="1700" b="0" i="0" u="none" strike="noStrike">
                          <a:highlight>
                            <a:srgbClr val="000000">
                              <a:alpha val="0"/>
                            </a:srgbClr>
                          </a:highlight>
                          <a:latin typeface="Calibri"/>
                        </a:rPr>
                        <a:t>Halihazırda EED kapsamındaki bazı sektörlerin tanımının genişletilmesi</a:t>
                      </a:r>
                    </a:p>
                  </a:txBody>
                  <a:tcPr/>
                </a:tc>
                <a:tc hMerge="1">
                  <a:txBody>
                    <a:bodyPr/>
                    <a:lstStyle/>
                    <a:p>
                      <a:pPr marL="285750" indent="-285750">
                        <a:buFont typeface="Arial" panose="020B0604020202020204" pitchFamily="34" charset="0"/>
                        <a:buChar char="•"/>
                      </a:pPr>
                      <a:endParaRPr lang="it-IT"/>
                    </a:p>
                  </a:txBody>
                  <a:tcPr/>
                </a:tc>
                <a:extLst>
                  <a:ext uri="{0D108BD9-81ED-4DB2-BD59-A6C34878D82A}">
                    <a16:rowId xmlns:a16="http://schemas.microsoft.com/office/drawing/2014/main" val="3500603134"/>
                  </a:ext>
                </a:extLst>
              </a:tr>
              <a:tr h="370840">
                <a:tc>
                  <a:txBody>
                    <a:bodyPr/>
                    <a:lstStyle/>
                    <a:p>
                      <a:pPr rtl="0"/>
                      <a:r>
                        <a:rPr lang="tr" sz="1800" b="1" i="0" u="none" strike="noStrike">
                          <a:latin typeface="Calibri"/>
                        </a:rPr>
                        <a:t>YENİLİĞİN TEŞVİK EDİLMESİ</a:t>
                      </a:r>
                    </a:p>
                  </a:txBody>
                  <a:tcPr anchor="ctr"/>
                </a:tc>
                <a:tc gridSpan="2">
                  <a:txBody>
                    <a:bodyPr/>
                    <a:lstStyle/>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lang="tr" sz="1700" b="1" i="0" u="none" strike="noStrike">
                          <a:solidFill>
                            <a:srgbClr val="0070C0"/>
                          </a:solidFill>
                          <a:latin typeface="Calibri"/>
                        </a:rPr>
                        <a:t>Daha iyi çevresel performansa sahip ortaya çıkan tekniklerin geliştirilmesinin ve test edilmesinin kolaylaştırılması</a:t>
                      </a:r>
                      <a:endParaRPr lang="tr" sz="1700" b="0" i="0" u="none" strike="noStrike">
                        <a:solidFill>
                          <a:srgbClr val="000000"/>
                        </a:solidFill>
                        <a:highlight>
                          <a:srgbClr val="000000">
                            <a:alpha val="0"/>
                          </a:srgbClr>
                        </a:highlight>
                        <a:latin typeface="Calibri"/>
                      </a:endParaRP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lang="tr" sz="1700" b="1" i="0" u="none" strike="noStrike">
                          <a:solidFill>
                            <a:srgbClr val="0070C0"/>
                          </a:solidFill>
                          <a:highlight>
                            <a:srgbClr val="000000">
                              <a:alpha val="0"/>
                            </a:srgbClr>
                          </a:highlight>
                          <a:latin typeface="Calibri"/>
                        </a:rPr>
                        <a:t>Gelişmekte olan tekniklerin test edilmesi ve kullanılması için emisyon sınır değerlerinden geçici derogasyonlar için daha uzun bir süre sağlanması</a:t>
                      </a:r>
                      <a:r>
                        <a:rPr lang="tr" sz="1700" b="0" i="0" u="none" strike="noStrike">
                          <a:solidFill>
                            <a:srgbClr val="000000"/>
                          </a:solidFill>
                          <a:latin typeface="Calibri"/>
                        </a:rPr>
                        <a:t> (şu an en fazla 9 ay)</a:t>
                      </a:r>
                    </a:p>
                    <a:p>
                      <a:pPr marL="285750" marR="0" lvl="0" indent="-285750"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lang="tr" sz="1700" b="1" i="0" u="none" strike="noStrike">
                          <a:solidFill>
                            <a:srgbClr val="0070C0"/>
                          </a:solidFill>
                          <a:latin typeface="Calibri"/>
                        </a:rPr>
                        <a:t>Her 5 yılda bir </a:t>
                      </a:r>
                      <a:r>
                        <a:rPr lang="tr" sz="1700" b="0" i="0" u="none" strike="noStrike">
                          <a:solidFill>
                            <a:srgbClr val="000000"/>
                          </a:solidFill>
                          <a:highlight>
                            <a:srgbClr val="000000">
                              <a:alpha val="0"/>
                            </a:srgbClr>
                          </a:highlight>
                          <a:latin typeface="Calibri"/>
                        </a:rPr>
                        <a:t>(şu an 8 yılda bir)</a:t>
                      </a:r>
                      <a:r>
                        <a:rPr lang="tr" sz="1700" b="1" i="0" u="none" strike="noStrike">
                          <a:solidFill>
                            <a:srgbClr val="0070C0"/>
                          </a:solidFill>
                          <a:latin typeface="Calibri"/>
                        </a:rPr>
                        <a:t> MET Referans Belgelerinin (MET-REF'ler) güncellenmesinin </a:t>
                      </a:r>
                      <a:r>
                        <a:rPr lang="tr" sz="1700" b="0" i="0" u="none" strike="noStrike">
                          <a:highlight>
                            <a:srgbClr val="000000">
                              <a:alpha val="0"/>
                            </a:srgbClr>
                          </a:highlight>
                          <a:latin typeface="Calibri"/>
                        </a:rPr>
                        <a:t>göz önünde bulundurulması</a:t>
                      </a:r>
                      <a:endParaRPr lang="it-IT" sz="1700" b="0">
                        <a:solidFill>
                          <a:schemeClr val="tx1"/>
                        </a:solidFill>
                      </a:endParaRPr>
                    </a:p>
                  </a:txBody>
                  <a:tcPr/>
                </a:tc>
                <a:tc hMerge="1">
                  <a:txBody>
                    <a:bodyPr/>
                    <a:lstStyle/>
                    <a:p>
                      <a:endParaRPr lang="it-IT"/>
                    </a:p>
                  </a:txBody>
                  <a:tcPr/>
                </a:tc>
                <a:extLst>
                  <a:ext uri="{0D108BD9-81ED-4DB2-BD59-A6C34878D82A}">
                    <a16:rowId xmlns:a16="http://schemas.microsoft.com/office/drawing/2014/main" val="3791286224"/>
                  </a:ext>
                </a:extLst>
              </a:tr>
            </a:tbl>
          </a:graphicData>
        </a:graphic>
      </p:graphicFrame>
    </p:spTree>
    <p:extLst>
      <p:ext uri="{BB962C8B-B14F-4D97-AF65-F5344CB8AC3E}">
        <p14:creationId xmlns:p14="http://schemas.microsoft.com/office/powerpoint/2010/main" val="91747346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390428"/>
            <a:ext cx="10945091" cy="767936"/>
          </a:xfrm>
        </p:spPr>
        <p:txBody>
          <a:bodyPr>
            <a:noAutofit/>
          </a:bodyPr>
          <a:lstStyle/>
          <a:p>
            <a:pPr algn="ctr" rtl="0"/>
            <a:r>
              <a:rPr lang="tr" sz="3200" b="1" i="0" u="none" strike="noStrike">
                <a:latin typeface="Calibri"/>
              </a:rPr>
              <a:t>EED REVİZYONU - ÖNGÖRÜLEN DEĞİŞİKLİKLER (2)</a:t>
            </a:r>
            <a:endParaRPr lang="en-GB" sz="3200" b="1">
              <a:latin typeface="+mn-lt"/>
            </a:endParaRP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noAutofit/>
          </a:bodyPr>
          <a:lstStyle/>
          <a:p>
            <a:pPr rtl="0"/>
            <a:r>
              <a:rPr lang="tr" sz="1200" b="0" i="0" u="none" strike="noStrike">
                <a:latin typeface="Calibri"/>
              </a:rPr>
              <a:t>11</a:t>
            </a:r>
            <a:endParaRPr lang="en-GB"/>
          </a:p>
        </p:txBody>
      </p:sp>
      <p:sp>
        <p:nvSpPr>
          <p:cNvPr id="5" name="Text Placeholder 2">
            <a:extLst>
              <a:ext uri="{FF2B5EF4-FFF2-40B4-BE49-F238E27FC236}">
                <a16:creationId xmlns:a16="http://schemas.microsoft.com/office/drawing/2014/main" id="{A5A9E618-056E-704D-BAD3-48CF9CBB65FE}"/>
              </a:ext>
            </a:extLst>
          </p:cNvPr>
          <p:cNvSpPr txBox="1"/>
          <p:nvPr/>
        </p:nvSpPr>
        <p:spPr>
          <a:xfrm>
            <a:off x="699650" y="2503806"/>
            <a:ext cx="10855299" cy="44118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pPr>
            <a:endParaRPr lang="en-GB" sz="2000"/>
          </a:p>
        </p:txBody>
      </p:sp>
      <p:graphicFrame>
        <p:nvGraphicFramePr>
          <p:cNvPr id="8" name="Tabella 7">
            <a:extLst>
              <a:ext uri="{FF2B5EF4-FFF2-40B4-BE49-F238E27FC236}">
                <a16:creationId xmlns:a16="http://schemas.microsoft.com/office/drawing/2014/main" id="{221318CA-3129-A331-ABCF-62639667FE13}"/>
              </a:ext>
            </a:extLst>
          </p:cNvPr>
          <p:cNvGraphicFramePr>
            <a:graphicFrameLocks noGrp="1"/>
          </p:cNvGraphicFramePr>
          <p:nvPr>
            <p:extLst>
              <p:ext uri="{D42A27DB-BD31-4B8C-83A1-F6EECF244321}">
                <p14:modId xmlns:p14="http://schemas.microsoft.com/office/powerpoint/2010/main" val="1035122873"/>
              </p:ext>
            </p:extLst>
          </p:nvPr>
        </p:nvGraphicFramePr>
        <p:xfrm>
          <a:off x="605181" y="2128700"/>
          <a:ext cx="10862228" cy="4145280"/>
        </p:xfrm>
        <a:graphic>
          <a:graphicData uri="http://schemas.openxmlformats.org/drawingml/2006/table">
            <a:tbl>
              <a:tblPr firstRow="1" bandRow="1">
                <a:tableStyleId>{22838BEF-8BB2-4498-84A7-C5851F593DF1}</a:tableStyleId>
              </a:tblPr>
              <a:tblGrid>
                <a:gridCol w="3063305">
                  <a:extLst>
                    <a:ext uri="{9D8B030D-6E8A-4147-A177-3AD203B41FA5}">
                      <a16:colId xmlns:a16="http://schemas.microsoft.com/office/drawing/2014/main" val="3803939163"/>
                    </a:ext>
                  </a:extLst>
                </a:gridCol>
                <a:gridCol w="7798923">
                  <a:extLst>
                    <a:ext uri="{9D8B030D-6E8A-4147-A177-3AD203B41FA5}">
                      <a16:colId xmlns:a16="http://schemas.microsoft.com/office/drawing/2014/main" val="974420351"/>
                    </a:ext>
                  </a:extLst>
                </a:gridCol>
              </a:tblGrid>
              <a:tr h="370840">
                <a:tc rowSpan="2">
                  <a:txBody>
                    <a:bodyPr/>
                    <a:lstStyle/>
                    <a:p>
                      <a:pPr rtl="0"/>
                      <a:r>
                        <a:rPr lang="tr" sz="1800" b="1" i="0" u="none" strike="noStrike">
                          <a:latin typeface="Calibri"/>
                        </a:rPr>
                        <a:t>MET-REF'İN DETAYLANDIRILMASI HAKKINDA EK BİLGİ TOPLANMASI</a:t>
                      </a:r>
                    </a:p>
                  </a:txBody>
                  <a:tcPr anchor="ctr"/>
                </a:tc>
                <a:tc>
                  <a:txBody>
                    <a:bodyPr/>
                    <a:lstStyle/>
                    <a:p>
                      <a:pPr rtl="0"/>
                      <a:r>
                        <a:rPr lang="tr" sz="1800" b="1" i="0" u="none" strike="noStrike">
                          <a:solidFill>
                            <a:srgbClr val="0070C0"/>
                          </a:solidFill>
                          <a:latin typeface="Calibri"/>
                        </a:rPr>
                        <a:t>Aşağıdakilere ilişkin gösterge niteliğindeki bilgiler</a:t>
                      </a:r>
                      <a:r>
                        <a:rPr lang="tr" sz="1800" b="0" i="0" u="none" strike="noStrike">
                          <a:highlight>
                            <a:srgbClr val="000000">
                              <a:alpha val="0"/>
                            </a:srgbClr>
                          </a:highlight>
                          <a:latin typeface="Calibri"/>
                        </a:rPr>
                        <a:t>:</a:t>
                      </a:r>
                    </a:p>
                    <a:p>
                      <a:pPr marL="285750" indent="-285750" rtl="0">
                        <a:buFont typeface="Arial" panose="020B0604020202020204" pitchFamily="34" charset="0"/>
                        <a:buChar char="•"/>
                      </a:pPr>
                      <a:r>
                        <a:rPr lang="tr" sz="1800" b="1" i="0" u="none" strike="noStrike">
                          <a:solidFill>
                            <a:srgbClr val="000000"/>
                          </a:solidFill>
                          <a:latin typeface="Calibri"/>
                        </a:rPr>
                        <a:t>Kaynakların </a:t>
                      </a:r>
                      <a:r>
                        <a:rPr lang="tr" sz="1800" b="0" i="0" u="none" strike="noStrike">
                          <a:solidFill>
                            <a:srgbClr val="000000"/>
                          </a:solidFill>
                          <a:highlight>
                            <a:srgbClr val="000000">
                              <a:alpha val="0"/>
                            </a:srgbClr>
                          </a:highlight>
                          <a:latin typeface="Calibri"/>
                        </a:rPr>
                        <a:t>kullanımı</a:t>
                      </a:r>
                      <a:endParaRPr lang="it-IT" sz="1800" b="1">
                        <a:solidFill>
                          <a:schemeClr val="tx1"/>
                        </a:solidFill>
                      </a:endParaRPr>
                    </a:p>
                    <a:p>
                      <a:pPr marL="285750" indent="-285750" rtl="0">
                        <a:buFont typeface="Arial" panose="020B0604020202020204" pitchFamily="34" charset="0"/>
                        <a:buChar char="•"/>
                      </a:pPr>
                      <a:r>
                        <a:rPr lang="tr" sz="1800" b="1" i="0" u="none" strike="noStrike">
                          <a:solidFill>
                            <a:srgbClr val="000000"/>
                          </a:solidFill>
                          <a:latin typeface="Calibri"/>
                        </a:rPr>
                        <a:t>Tehlikeli maddelerin </a:t>
                      </a:r>
                      <a:r>
                        <a:rPr lang="tr" sz="1800" b="0" i="0" u="none" strike="noStrike">
                          <a:solidFill>
                            <a:srgbClr val="000000"/>
                          </a:solidFill>
                          <a:highlight>
                            <a:srgbClr val="000000">
                              <a:alpha val="0"/>
                            </a:srgbClr>
                          </a:highlight>
                          <a:latin typeface="Calibri"/>
                        </a:rPr>
                        <a:t>kullanımı</a:t>
                      </a:r>
                      <a:endParaRPr lang="it-IT" sz="1800" b="1">
                        <a:solidFill>
                          <a:schemeClr val="tx1"/>
                        </a:solidFill>
                      </a:endParaRPr>
                    </a:p>
                  </a:txBody>
                  <a:tcPr/>
                </a:tc>
                <a:extLst>
                  <a:ext uri="{0D108BD9-81ED-4DB2-BD59-A6C34878D82A}">
                    <a16:rowId xmlns:a16="http://schemas.microsoft.com/office/drawing/2014/main" val="3677985717"/>
                  </a:ext>
                </a:extLst>
              </a:tr>
              <a:tr h="370840">
                <a:tc vMerge="1">
                  <a:txBody>
                    <a:bodyPr/>
                    <a:lstStyle/>
                    <a:p>
                      <a:endParaRPr lang="it-IT"/>
                    </a:p>
                  </a:txBody>
                  <a:tcPr anchor="ctr"/>
                </a:tc>
                <a:tc>
                  <a:txBody>
                    <a:bodyPr/>
                    <a:lstStyle/>
                    <a:p>
                      <a:pPr marL="0" indent="0" rtl="0">
                        <a:buFontTx/>
                        <a:buNone/>
                      </a:pPr>
                      <a:r>
                        <a:rPr lang="tr" sz="1800" b="0" i="0" u="none" strike="noStrike">
                          <a:solidFill>
                            <a:srgbClr val="000000"/>
                          </a:solidFill>
                          <a:highlight>
                            <a:srgbClr val="000000">
                              <a:alpha val="0"/>
                            </a:srgbClr>
                          </a:highlight>
                          <a:latin typeface="Calibri"/>
                        </a:rPr>
                        <a:t>Aşağıdakilere ilişkin</a:t>
                      </a:r>
                      <a:r>
                        <a:rPr lang="tr" sz="1800" b="1" i="0" u="none" strike="noStrike">
                          <a:solidFill>
                            <a:srgbClr val="0070C0"/>
                          </a:solidFill>
                          <a:latin typeface="Calibri"/>
                        </a:rPr>
                        <a:t> sektöre özel bilgiler:</a:t>
                      </a:r>
                    </a:p>
                    <a:p>
                      <a:pPr marL="285750" indent="-285750" rtl="0">
                        <a:buFont typeface="Arial" panose="020B0604020202020204" pitchFamily="34" charset="0"/>
                        <a:buChar char="•"/>
                      </a:pPr>
                      <a:r>
                        <a:rPr lang="tr" sz="1800" b="1" i="0" u="none" strike="noStrike">
                          <a:solidFill>
                            <a:srgbClr val="000000"/>
                          </a:solidFill>
                          <a:latin typeface="Calibri"/>
                        </a:rPr>
                        <a:t>Ham madde</a:t>
                      </a:r>
                      <a:endParaRPr lang="it-IT" sz="1800" b="1">
                        <a:solidFill>
                          <a:schemeClr val="tx1"/>
                        </a:solidFill>
                      </a:endParaRPr>
                    </a:p>
                    <a:p>
                      <a:pPr marL="285750" indent="-285750" rtl="0">
                        <a:buFont typeface="Arial" panose="020B0604020202020204" pitchFamily="34" charset="0"/>
                        <a:buChar char="•"/>
                      </a:pPr>
                      <a:r>
                        <a:rPr lang="tr" sz="1800" b="1" i="0" u="none" strike="noStrike">
                          <a:solidFill>
                            <a:srgbClr val="000000"/>
                          </a:solidFill>
                          <a:latin typeface="Calibri"/>
                        </a:rPr>
                        <a:t>Atık </a:t>
                      </a:r>
                    </a:p>
                  </a:txBody>
                  <a:tcPr/>
                </a:tc>
                <a:extLst>
                  <a:ext uri="{0D108BD9-81ED-4DB2-BD59-A6C34878D82A}">
                    <a16:rowId xmlns:a16="http://schemas.microsoft.com/office/drawing/2014/main" val="824901377"/>
                  </a:ext>
                </a:extLst>
              </a:tr>
              <a:tr h="370840">
                <a:tc>
                  <a:txBody>
                    <a:bodyPr/>
                    <a:lstStyle/>
                    <a:p>
                      <a:pPr rtl="0"/>
                      <a:r>
                        <a:rPr lang="tr" sz="1800" b="1" i="0" u="none" strike="noStrike">
                          <a:latin typeface="Calibri"/>
                        </a:rPr>
                        <a:t>EED'NİN UYGULANMASINA İLİŞKİN DAHA FAZLA REHBERLİK SAĞLANMASI</a:t>
                      </a:r>
                    </a:p>
                  </a:txBody>
                  <a:tcPr anchor="ctr"/>
                </a:tc>
                <a:tc>
                  <a:txBody>
                    <a:bodyPr/>
                    <a:lstStyle/>
                    <a:p>
                      <a:pPr lvl="0" rtl="0">
                        <a:spcBef>
                          <a:spcPct val="0"/>
                        </a:spcBef>
                        <a:spcAft>
                          <a:spcPct val="0"/>
                        </a:spcAft>
                        <a:buFontTx/>
                        <a:buNone/>
                      </a:pPr>
                      <a:r>
                        <a:rPr lang="tr" sz="1800" b="0" i="0" u="none" strike="noStrike">
                          <a:solidFill>
                            <a:srgbClr val="000000"/>
                          </a:solidFill>
                          <a:highlight>
                            <a:srgbClr val="000000">
                              <a:alpha val="0"/>
                            </a:srgbClr>
                          </a:highlight>
                          <a:latin typeface="Calibri"/>
                        </a:rPr>
                        <a:t>Madde 15(4) uyarınca derogasyon koşullarının değerlendirilmesi</a:t>
                      </a:r>
                    </a:p>
                    <a:p>
                      <a:pPr marL="285750" lvl="0" indent="-285750" rtl="0">
                        <a:spcBef>
                          <a:spcPct val="0"/>
                        </a:spcBef>
                        <a:spcAft>
                          <a:spcPct val="0"/>
                        </a:spcAft>
                        <a:buFont typeface="Arial" panose="020B0604020202020204" pitchFamily="34" charset="0"/>
                        <a:buChar char="•"/>
                      </a:pPr>
                      <a:r>
                        <a:rPr lang="tr" sz="1800" b="0" i="0" u="none" strike="noStrike">
                          <a:solidFill>
                            <a:srgbClr val="000000"/>
                          </a:solidFill>
                          <a:latin typeface="Calibri"/>
                        </a:rPr>
                        <a:t>Uygulama maliyetleri ile olası çevresel faydalar arasındaki orantısızlığı değerlendirmek için </a:t>
                      </a:r>
                      <a:r>
                        <a:rPr lang="tr" sz="1800" b="1" i="0" u="none" strike="noStrike">
                          <a:solidFill>
                            <a:srgbClr val="000000"/>
                          </a:solidFill>
                          <a:highlight>
                            <a:srgbClr val="000000">
                              <a:alpha val="0"/>
                            </a:srgbClr>
                          </a:highlight>
                          <a:latin typeface="Calibri"/>
                        </a:rPr>
                        <a:t>standartlaştırılmış metodoloji</a:t>
                      </a:r>
                      <a:r>
                        <a:rPr lang="tr" sz="1800" b="0" i="0" u="none" strike="noStrike">
                          <a:solidFill>
                            <a:srgbClr val="000000"/>
                          </a:solidFill>
                          <a:latin typeface="Calibri"/>
                        </a:rPr>
                        <a:t> </a:t>
                      </a:r>
                    </a:p>
                    <a:p>
                      <a:pPr lvl="0" rtl="0">
                        <a:spcBef>
                          <a:spcPts val="1200"/>
                        </a:spcBef>
                        <a:spcAft>
                          <a:spcPct val="0"/>
                        </a:spcAft>
                        <a:buFontTx/>
                        <a:buNone/>
                      </a:pPr>
                      <a:r>
                        <a:rPr lang="tr" sz="1800" b="1" i="0" u="none" strike="noStrike">
                          <a:solidFill>
                            <a:srgbClr val="0070C0"/>
                          </a:solidFill>
                          <a:latin typeface="Calibri"/>
                        </a:rPr>
                        <a:t>Suya dolaylı salınımlar</a:t>
                      </a:r>
                    </a:p>
                    <a:p>
                      <a:pPr marL="285750" lvl="0" indent="-285750" rtl="0">
                        <a:spcBef>
                          <a:spcPct val="0"/>
                        </a:spcBef>
                        <a:spcAft>
                          <a:spcPct val="0"/>
                        </a:spcAft>
                        <a:buFont typeface="Arial" panose="020B0604020202020204" pitchFamily="34" charset="0"/>
                        <a:buChar char="•"/>
                      </a:pPr>
                      <a:r>
                        <a:rPr lang="tr" sz="1800" b="1" i="0" u="none" strike="noStrike">
                          <a:solidFill>
                            <a:srgbClr val="000000"/>
                          </a:solidFill>
                          <a:latin typeface="Calibri"/>
                        </a:rPr>
                        <a:t>Artan kirletici yükü yoktur</a:t>
                      </a:r>
                      <a:endParaRPr lang="it-IT" sz="1800" b="1">
                        <a:solidFill>
                          <a:schemeClr val="tx1"/>
                        </a:solidFill>
                      </a:endParaRPr>
                    </a:p>
                    <a:p>
                      <a:pPr lvl="0" rtl="0">
                        <a:spcBef>
                          <a:spcPts val="1200"/>
                        </a:spcBef>
                        <a:spcAft>
                          <a:spcPct val="0"/>
                        </a:spcAft>
                        <a:buFontTx/>
                        <a:buNone/>
                      </a:pPr>
                      <a:r>
                        <a:rPr lang="tr" sz="1800" b="1" i="0" u="none" strike="noStrike">
                          <a:solidFill>
                            <a:srgbClr val="0070C0"/>
                          </a:solidFill>
                          <a:latin typeface="Calibri"/>
                        </a:rPr>
                        <a:t>Emisyon Sınır Değerleri ile uyumun değerlendirilmesi</a:t>
                      </a:r>
                      <a:endParaRPr lang="it-IT" sz="1800" b="1">
                        <a:solidFill>
                          <a:srgbClr val="0070C0"/>
                        </a:solidFill>
                      </a:endParaRPr>
                    </a:p>
                    <a:p>
                      <a:pPr marL="285750" lvl="0" indent="-285750" rtl="0">
                        <a:spcBef>
                          <a:spcPct val="0"/>
                        </a:spcBef>
                        <a:spcAft>
                          <a:spcPct val="0"/>
                        </a:spcAft>
                        <a:buFont typeface="Arial" panose="020B0604020202020204" pitchFamily="34" charset="0"/>
                        <a:buChar char="•"/>
                      </a:pPr>
                      <a:r>
                        <a:rPr lang="tr" sz="1800" b="1" i="0" u="none" strike="noStrike">
                          <a:solidFill>
                            <a:srgbClr val="000000"/>
                          </a:solidFill>
                          <a:latin typeface="Calibri"/>
                        </a:rPr>
                        <a:t>Yaptırımın uyumlaştırılması </a:t>
                      </a:r>
                    </a:p>
                  </a:txBody>
                  <a:tcPr/>
                </a:tc>
                <a:extLst>
                  <a:ext uri="{0D108BD9-81ED-4DB2-BD59-A6C34878D82A}">
                    <a16:rowId xmlns:a16="http://schemas.microsoft.com/office/drawing/2014/main" val="2037645010"/>
                  </a:ext>
                </a:extLst>
              </a:tr>
            </a:tbl>
          </a:graphicData>
        </a:graphic>
      </p:graphicFrame>
    </p:spTree>
    <p:extLst>
      <p:ext uri="{BB962C8B-B14F-4D97-AF65-F5344CB8AC3E}">
        <p14:creationId xmlns:p14="http://schemas.microsoft.com/office/powerpoint/2010/main" val="319082817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599082"/>
            <a:ext cx="10945091" cy="767936"/>
          </a:xfrm>
        </p:spPr>
        <p:txBody>
          <a:bodyPr>
            <a:noAutofit/>
          </a:bodyPr>
          <a:lstStyle/>
          <a:p>
            <a:pPr algn="ctr" rtl="0"/>
            <a:r>
              <a:rPr lang="tr" sz="3200" b="1" i="0" u="none" strike="noStrike" dirty="0">
                <a:latin typeface="Calibri"/>
              </a:rPr>
              <a:t>EED VE AVRUPA YEŞİL MUTABAKATI</a:t>
            </a:r>
            <a:endParaRPr lang="en-GB" sz="3200" b="1" dirty="0">
              <a:latin typeface="+mn-lt"/>
            </a:endParaRP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noAutofit/>
          </a:bodyPr>
          <a:lstStyle/>
          <a:p>
            <a:pPr rtl="0"/>
            <a:r>
              <a:rPr lang="tr" sz="1200" b="0" i="0" u="none" strike="noStrike">
                <a:latin typeface="Calibri"/>
              </a:rPr>
              <a:t>12</a:t>
            </a:r>
            <a:endParaRPr lang="en-GB"/>
          </a:p>
        </p:txBody>
      </p:sp>
      <p:sp>
        <p:nvSpPr>
          <p:cNvPr id="5" name="Text Placeholder 2">
            <a:extLst>
              <a:ext uri="{FF2B5EF4-FFF2-40B4-BE49-F238E27FC236}">
                <a16:creationId xmlns:a16="http://schemas.microsoft.com/office/drawing/2014/main" id="{A5A9E618-056E-704D-BAD3-48CF9CBB65FE}"/>
              </a:ext>
            </a:extLst>
          </p:cNvPr>
          <p:cNvSpPr txBox="1"/>
          <p:nvPr/>
        </p:nvSpPr>
        <p:spPr>
          <a:xfrm>
            <a:off x="720170" y="3234836"/>
            <a:ext cx="10889935" cy="348663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pPr>
            <a:endParaRPr lang="en-GB" sz="2000"/>
          </a:p>
        </p:txBody>
      </p:sp>
      <p:sp>
        <p:nvSpPr>
          <p:cNvPr id="7" name="Segnaposto testo 6">
            <a:extLst>
              <a:ext uri="{FF2B5EF4-FFF2-40B4-BE49-F238E27FC236}">
                <a16:creationId xmlns:a16="http://schemas.microsoft.com/office/drawing/2014/main" id="{8311149B-EBD0-0E87-A595-4917EBD8C86B}"/>
              </a:ext>
            </a:extLst>
          </p:cNvPr>
          <p:cNvSpPr txBox="1"/>
          <p:nvPr/>
        </p:nvSpPr>
        <p:spPr>
          <a:xfrm>
            <a:off x="753080" y="3494413"/>
            <a:ext cx="10712419" cy="25745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rtl="0">
              <a:spcBef>
                <a:spcPts val="1800"/>
              </a:spcBef>
              <a:spcAft>
                <a:spcPts val="600"/>
              </a:spcAft>
              <a:buClr>
                <a:schemeClr val="tx1"/>
              </a:buClr>
              <a:buFont typeface="Wingdings" panose="05000000000000000000" pitchFamily="2" charset="2"/>
              <a:buChar char="ü"/>
            </a:pPr>
            <a:r>
              <a:rPr lang="tr" sz="2400" b="1" i="0" u="none" strike="noStrike">
                <a:latin typeface="Calibri"/>
              </a:rPr>
              <a:t>Çevresel etkilerin azaltılması</a:t>
            </a:r>
          </a:p>
          <a:p>
            <a:pPr rtl="0">
              <a:spcBef>
                <a:spcPts val="1800"/>
              </a:spcBef>
              <a:spcAft>
                <a:spcPts val="600"/>
              </a:spcAft>
              <a:buClr>
                <a:schemeClr val="tx1"/>
              </a:buClr>
              <a:buFont typeface="Wingdings" panose="05000000000000000000" pitchFamily="2" charset="2"/>
              <a:buChar char="ü"/>
            </a:pPr>
            <a:r>
              <a:rPr lang="tr" sz="2400" b="1" i="0" u="none" strike="noStrike">
                <a:latin typeface="Calibri"/>
              </a:rPr>
              <a:t>Zehirli olmayan bir çevre için AB'nin “sıfır kirlilik” hedefine doğru yol katedilmesi</a:t>
            </a:r>
          </a:p>
          <a:p>
            <a:pPr rtl="0">
              <a:spcBef>
                <a:spcPts val="1800"/>
              </a:spcBef>
              <a:spcAft>
                <a:spcPts val="600"/>
              </a:spcAft>
              <a:buClr>
                <a:schemeClr val="tx1"/>
              </a:buClr>
              <a:buFont typeface="Wingdings" panose="05000000000000000000" pitchFamily="2" charset="2"/>
              <a:buChar char="ü"/>
            </a:pPr>
            <a:r>
              <a:rPr lang="tr" sz="2400" b="1" i="0" u="none" strike="noStrike">
                <a:latin typeface="Calibri"/>
              </a:rPr>
              <a:t>İklim, enerji ve döngüsel ekonominin desteklenmesi </a:t>
            </a:r>
            <a:r>
              <a:rPr lang="tr" sz="2400" b="1" i="0" u="none" strike="noStrike">
                <a:solidFill>
                  <a:srgbClr val="0070C0"/>
                </a:solidFill>
                <a:highlight>
                  <a:srgbClr val="000000">
                    <a:alpha val="0"/>
                  </a:srgbClr>
                </a:highlight>
                <a:latin typeface="Calibri"/>
              </a:rPr>
              <a:t>	</a:t>
            </a:r>
          </a:p>
          <a:p>
            <a:pPr marL="0" indent="0">
              <a:spcBef>
                <a:spcPts val="1800"/>
              </a:spcBef>
              <a:spcAft>
                <a:spcPts val="600"/>
              </a:spcAft>
              <a:buClr>
                <a:schemeClr val="tx1"/>
              </a:buClr>
              <a:buNone/>
            </a:pPr>
            <a:endParaRPr lang="en-US" sz="2400" b="1">
              <a:solidFill>
                <a:srgbClr val="0070C0"/>
              </a:solidFill>
            </a:endParaRPr>
          </a:p>
          <a:p>
            <a:pPr marL="0" indent="0">
              <a:spcBef>
                <a:spcPts val="600"/>
              </a:spcBef>
              <a:spcAft>
                <a:spcPts val="600"/>
              </a:spcAft>
              <a:buClr>
                <a:schemeClr val="tx1"/>
              </a:buClr>
              <a:buNone/>
            </a:pPr>
            <a:endParaRPr lang="en-US" sz="1000" b="1" i="0">
              <a:effectLst/>
            </a:endParaRPr>
          </a:p>
          <a:p>
            <a:pPr>
              <a:spcBef>
                <a:spcPts val="600"/>
              </a:spcBef>
              <a:spcAft>
                <a:spcPts val="600"/>
              </a:spcAft>
              <a:buClr>
                <a:schemeClr val="tx1"/>
              </a:buClr>
              <a:buFont typeface="Wingdings" panose="05000000000000000000" pitchFamily="2" charset="2"/>
              <a:buChar char="ü"/>
            </a:pPr>
            <a:endParaRPr lang="en-US" sz="2400" b="1" i="0">
              <a:effectLst/>
            </a:endParaRPr>
          </a:p>
          <a:p>
            <a:pPr marL="0" indent="0">
              <a:buNone/>
            </a:pPr>
            <a:endParaRPr lang="it-IT"/>
          </a:p>
        </p:txBody>
      </p:sp>
      <p:sp>
        <p:nvSpPr>
          <p:cNvPr id="9" name="Rettangolo con angoli arrotondati 8">
            <a:extLst>
              <a:ext uri="{FF2B5EF4-FFF2-40B4-BE49-F238E27FC236}">
                <a16:creationId xmlns:a16="http://schemas.microsoft.com/office/drawing/2014/main" id="{1537FFF2-B141-91BE-6E5E-A395FC7BA6D6}"/>
              </a:ext>
            </a:extLst>
          </p:cNvPr>
          <p:cNvSpPr/>
          <p:nvPr/>
        </p:nvSpPr>
        <p:spPr>
          <a:xfrm>
            <a:off x="665014" y="2491081"/>
            <a:ext cx="2023757" cy="556919"/>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rtl="0"/>
            <a:r>
              <a:rPr lang="tr" sz="2400" b="1" i="0" u="none" strike="noStrike">
                <a:latin typeface="Calibri"/>
              </a:rPr>
              <a:t>ENDÜSTRİ</a:t>
            </a:r>
          </a:p>
        </p:txBody>
      </p:sp>
      <p:sp>
        <p:nvSpPr>
          <p:cNvPr id="11" name="Rettangolo con angoli arrotondati 10">
            <a:extLst>
              <a:ext uri="{FF2B5EF4-FFF2-40B4-BE49-F238E27FC236}">
                <a16:creationId xmlns:a16="http://schemas.microsoft.com/office/drawing/2014/main" id="{24FE69EB-D3AF-450D-A988-732F9556B4E5}"/>
              </a:ext>
            </a:extLst>
          </p:cNvPr>
          <p:cNvSpPr/>
          <p:nvPr/>
        </p:nvSpPr>
        <p:spPr>
          <a:xfrm>
            <a:off x="3712031" y="2491081"/>
            <a:ext cx="2383969" cy="619692"/>
          </a:xfrm>
          <a:prstGeom prst="roundRect">
            <a:avLst/>
          </a:prstGeom>
          <a:solidFill>
            <a:schemeClr val="accent5">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rtl="0"/>
            <a:r>
              <a:rPr lang="tr" sz="2400" b="1" i="0" u="none" strike="noStrike">
                <a:solidFill>
                  <a:srgbClr val="0070C0"/>
                </a:solidFill>
                <a:latin typeface="Calibri"/>
              </a:rPr>
              <a:t>Gerekli eylemler</a:t>
            </a:r>
          </a:p>
        </p:txBody>
      </p:sp>
      <p:sp>
        <p:nvSpPr>
          <p:cNvPr id="12" name="Freccia a destra 11">
            <a:extLst>
              <a:ext uri="{FF2B5EF4-FFF2-40B4-BE49-F238E27FC236}">
                <a16:creationId xmlns:a16="http://schemas.microsoft.com/office/drawing/2014/main" id="{F76B7334-63B4-370A-E414-9205B3BDF5BE}"/>
              </a:ext>
            </a:extLst>
          </p:cNvPr>
          <p:cNvSpPr/>
          <p:nvPr/>
        </p:nvSpPr>
        <p:spPr>
          <a:xfrm>
            <a:off x="2830285" y="2673598"/>
            <a:ext cx="718458" cy="23603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it-IT"/>
          </a:p>
        </p:txBody>
      </p:sp>
    </p:spTree>
    <p:extLst>
      <p:ext uri="{BB962C8B-B14F-4D97-AF65-F5344CB8AC3E}">
        <p14:creationId xmlns:p14="http://schemas.microsoft.com/office/powerpoint/2010/main" val="307441101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a:extLst>
              <a:ext uri="{FF2B5EF4-FFF2-40B4-BE49-F238E27FC236}">
                <a16:creationId xmlns:a16="http://schemas.microsoft.com/office/drawing/2014/main" id="{598FFF28-454B-4050-B093-9922B0FE3325}"/>
              </a:ext>
            </a:extLst>
          </p:cNvPr>
          <p:cNvSpPr>
            <a:spLocks noGrp="1"/>
          </p:cNvSpPr>
          <p:nvPr>
            <p:ph type="sldNum" sz="quarter" idx="12"/>
          </p:nvPr>
        </p:nvSpPr>
        <p:spPr/>
        <p:txBody>
          <a:bodyPr>
            <a:noAutofit/>
          </a:bodyPr>
          <a:lstStyle/>
          <a:p>
            <a:pPr rtl="0"/>
            <a:r>
              <a:rPr lang="tr" sz="1200" b="0" i="0" u="none" strike="noStrike">
                <a:latin typeface="Calibri"/>
              </a:rPr>
              <a:t>13</a:t>
            </a:r>
            <a:endParaRPr lang="en-GB"/>
          </a:p>
        </p:txBody>
      </p:sp>
      <p:sp>
        <p:nvSpPr>
          <p:cNvPr id="2" name="Rettangolo 1">
            <a:extLst>
              <a:ext uri="{FF2B5EF4-FFF2-40B4-BE49-F238E27FC236}">
                <a16:creationId xmlns:a16="http://schemas.microsoft.com/office/drawing/2014/main" id="{91D9BE7B-83BC-DB46-A3FF-F2697AA8FD1B}"/>
              </a:ext>
            </a:extLst>
          </p:cNvPr>
          <p:cNvSpPr/>
          <p:nvPr/>
        </p:nvSpPr>
        <p:spPr>
          <a:xfrm>
            <a:off x="701242" y="2543721"/>
            <a:ext cx="10538254" cy="4177754"/>
          </a:xfrm>
          <a:prstGeom prst="rect">
            <a:avLst/>
          </a:prstGeom>
        </p:spPr>
        <p:txBody>
          <a:bodyPr wrap="square">
            <a:noAutofit/>
          </a:bodyPr>
          <a:lstStyle/>
          <a:p>
            <a:pPr marL="285750" indent="-285750" rtl="0">
              <a:lnSpc>
                <a:spcPct val="150000"/>
              </a:lnSpc>
              <a:buFont typeface="Wingdings" panose="05000000000000000000" pitchFamily="2" charset="2"/>
              <a:buChar char="ü"/>
            </a:pPr>
            <a:r>
              <a:rPr lang="tr" sz="2200" b="0" i="0" u="none" strike="noStrike" dirty="0">
                <a:solidFill>
                  <a:srgbClr val="1E1E1F"/>
                </a:solidFill>
                <a:latin typeface="Helvetica"/>
                <a:ea typeface="Calibri"/>
                <a:cs typeface="Times New Roman"/>
              </a:rPr>
              <a:t>AK tarafından 2019 yılında </a:t>
            </a:r>
            <a:r>
              <a:rPr lang="tr" sz="2200" b="1" i="0" u="none" strike="noStrike" dirty="0">
                <a:solidFill>
                  <a:srgbClr val="0070C0"/>
                </a:solidFill>
                <a:highlight>
                  <a:srgbClr val="000000">
                    <a:alpha val="0"/>
                  </a:srgbClr>
                </a:highlight>
                <a:latin typeface="Helvetica"/>
                <a:ea typeface="Calibri"/>
                <a:cs typeface="Times New Roman"/>
              </a:rPr>
              <a:t>bir önlemler paketi</a:t>
            </a:r>
            <a:r>
              <a:rPr lang="tr" sz="2200" b="0" i="0" u="none" strike="noStrike" dirty="0">
                <a:solidFill>
                  <a:srgbClr val="1E1E1F"/>
                </a:solidFill>
                <a:latin typeface="Helvetica"/>
                <a:ea typeface="Calibri"/>
                <a:cs typeface="Times New Roman"/>
              </a:rPr>
              <a:t> başlatılmıştır</a:t>
            </a:r>
          </a:p>
          <a:p>
            <a:pPr marL="742950" lvl="1" indent="-285750" rtl="0">
              <a:lnSpc>
                <a:spcPct val="150000"/>
              </a:lnSpc>
              <a:buFont typeface="Arial" panose="020B0604020202020204" pitchFamily="34" charset="0"/>
              <a:buChar char="•"/>
            </a:pPr>
            <a:r>
              <a:rPr lang="tr" sz="2200" b="0" i="0" u="none" strike="noStrike" dirty="0">
                <a:solidFill>
                  <a:srgbClr val="1E1E1F"/>
                </a:solidFill>
                <a:highlight>
                  <a:srgbClr val="000000">
                    <a:alpha val="0"/>
                  </a:srgbClr>
                </a:highlight>
                <a:latin typeface="Helvetica"/>
                <a:ea typeface="Calibri"/>
                <a:cs typeface="Times New Roman"/>
              </a:rPr>
              <a:t>AB'nin 2050 yılına kadar karbon nötr hale gelmesini sağlamak</a:t>
            </a:r>
          </a:p>
          <a:p>
            <a:pPr lvl="1" rtl="0">
              <a:lnSpc>
                <a:spcPct val="150000"/>
              </a:lnSpc>
            </a:pPr>
            <a:r>
              <a:rPr lang="tr" sz="2200" dirty="0">
                <a:solidFill>
                  <a:srgbClr val="1E1E1F"/>
                </a:solidFill>
                <a:highlight>
                  <a:srgbClr val="000000">
                    <a:alpha val="0"/>
                  </a:srgbClr>
                </a:highlight>
                <a:latin typeface="Helvetica"/>
                <a:ea typeface="Calibri"/>
                <a:cs typeface="Times New Roman"/>
              </a:rPr>
              <a:t>   </a:t>
            </a:r>
            <a:r>
              <a:rPr lang="tr" sz="2200" b="0" i="0" u="none" strike="noStrike" dirty="0">
                <a:solidFill>
                  <a:srgbClr val="1E1E1F"/>
                </a:solidFill>
                <a:highlight>
                  <a:srgbClr val="000000">
                    <a:alpha val="0"/>
                  </a:srgbClr>
                </a:highlight>
                <a:latin typeface="Helvetica"/>
                <a:ea typeface="Calibri"/>
                <a:cs typeface="Times New Roman"/>
              </a:rPr>
              <a:t> için tasarlanmıştır</a:t>
            </a:r>
          </a:p>
          <a:p>
            <a:pPr marL="742950" lvl="1" indent="-285750" rtl="0">
              <a:lnSpc>
                <a:spcPct val="150000"/>
              </a:lnSpc>
              <a:buFont typeface="Arial" panose="020B0604020202020204" pitchFamily="34" charset="0"/>
              <a:buChar char="•"/>
            </a:pPr>
            <a:r>
              <a:rPr lang="tr" sz="2200" b="0" i="0" u="none" strike="noStrike" dirty="0">
                <a:solidFill>
                  <a:srgbClr val="1E1E1F"/>
                </a:solidFill>
                <a:highlight>
                  <a:srgbClr val="000000">
                    <a:alpha val="0"/>
                  </a:srgbClr>
                </a:highlight>
                <a:latin typeface="Helvetica"/>
                <a:ea typeface="Calibri"/>
                <a:cs typeface="Times New Roman"/>
              </a:rPr>
              <a:t>Aralarında birkaç önemli eylem mevcuttur:</a:t>
            </a:r>
          </a:p>
          <a:p>
            <a:pPr marL="742950" lvl="1" indent="-285750">
              <a:lnSpc>
                <a:spcPct val="150000"/>
              </a:lnSpc>
              <a:buFont typeface="Arial" panose="020B0604020202020204" pitchFamily="34" charset="0"/>
              <a:buChar char="•"/>
            </a:pPr>
            <a:endParaRPr lang="en-US" dirty="0">
              <a:solidFill>
                <a:srgbClr val="1E1E1F"/>
              </a:solidFill>
              <a:latin typeface="Helvetica" pitchFamily="2" charset="0"/>
              <a:ea typeface="Calibri" panose="020F0502020204030204" pitchFamily="34" charset="0"/>
              <a:cs typeface="Times New Roman" panose="02020603050405020304" pitchFamily="18" charset="0"/>
            </a:endParaRPr>
          </a:p>
          <a:p>
            <a:pPr marL="285750" indent="-285750">
              <a:lnSpc>
                <a:spcPct val="150000"/>
              </a:lnSpc>
              <a:buFont typeface="Wingdings" panose="05000000000000000000" pitchFamily="2" charset="2"/>
              <a:buChar char="ü"/>
            </a:pPr>
            <a:endParaRPr lang="en-US" dirty="0">
              <a:solidFill>
                <a:srgbClr val="1E1E1F"/>
              </a:solidFill>
              <a:latin typeface="Helvetica" pitchFamily="2" charset="0"/>
              <a:ea typeface="Calibri" panose="020F0502020204030204" pitchFamily="34" charset="0"/>
              <a:cs typeface="Times New Roman" panose="02020603050405020304" pitchFamily="18" charset="0"/>
            </a:endParaRPr>
          </a:p>
          <a:p>
            <a:pPr>
              <a:lnSpc>
                <a:spcPct val="150000"/>
              </a:lnSpc>
            </a:pPr>
            <a:endParaRPr lang="en-US" dirty="0">
              <a:solidFill>
                <a:srgbClr val="1E1E1F"/>
              </a:solidFill>
              <a:latin typeface="Helvetica" pitchFamily="2" charset="0"/>
              <a:ea typeface="Calibri" panose="020F0502020204030204" pitchFamily="34" charset="0"/>
              <a:cs typeface="Times New Roman" panose="02020603050405020304" pitchFamily="18" charset="0"/>
            </a:endParaRPr>
          </a:p>
          <a:p>
            <a:pPr>
              <a:lnSpc>
                <a:spcPct val="150000"/>
              </a:lnSpc>
            </a:pPr>
            <a:endParaRPr lang="en-US" dirty="0">
              <a:solidFill>
                <a:srgbClr val="1E1E1F"/>
              </a:solidFill>
              <a:latin typeface="Helvetica" pitchFamily="2" charset="0"/>
              <a:ea typeface="Calibri" panose="020F0502020204030204" pitchFamily="34" charset="0"/>
              <a:cs typeface="Times New Roman" panose="02020603050405020304" pitchFamily="18" charset="0"/>
            </a:endParaRPr>
          </a:p>
          <a:p>
            <a:pPr>
              <a:lnSpc>
                <a:spcPct val="150000"/>
              </a:lnSpc>
            </a:pPr>
            <a:endParaRPr lang="en-US" dirty="0">
              <a:solidFill>
                <a:srgbClr val="1E1E1F"/>
              </a:solidFill>
              <a:latin typeface="Helvetica" pitchFamily="2" charset="0"/>
              <a:ea typeface="Calibri" panose="020F0502020204030204" pitchFamily="34" charset="0"/>
              <a:cs typeface="Times New Roman" panose="02020603050405020304" pitchFamily="18" charset="0"/>
            </a:endParaRPr>
          </a:p>
        </p:txBody>
      </p:sp>
      <p:sp>
        <p:nvSpPr>
          <p:cNvPr id="4" name="Rettangolo arrotondato 3">
            <a:extLst>
              <a:ext uri="{FF2B5EF4-FFF2-40B4-BE49-F238E27FC236}">
                <a16:creationId xmlns:a16="http://schemas.microsoft.com/office/drawing/2014/main" id="{F74898D4-316E-BE40-A8FC-4E85ED393828}"/>
              </a:ext>
            </a:extLst>
          </p:cNvPr>
          <p:cNvSpPr/>
          <p:nvPr/>
        </p:nvSpPr>
        <p:spPr>
          <a:xfrm>
            <a:off x="988541" y="1754655"/>
            <a:ext cx="3657599" cy="669755"/>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2400" b="1" i="0" u="none" strike="noStrike" dirty="0">
                <a:solidFill>
                  <a:srgbClr val="000000"/>
                </a:solidFill>
                <a:latin typeface="Calibri"/>
              </a:rPr>
              <a:t>AVRUPA YEŞİL MUTABAKATI  </a:t>
            </a:r>
          </a:p>
        </p:txBody>
      </p:sp>
      <p:sp>
        <p:nvSpPr>
          <p:cNvPr id="5" name="Rettangolo arrotondato 4">
            <a:extLst>
              <a:ext uri="{FF2B5EF4-FFF2-40B4-BE49-F238E27FC236}">
                <a16:creationId xmlns:a16="http://schemas.microsoft.com/office/drawing/2014/main" id="{99991C2A-B243-1D4D-A2D0-D224E1EACD69}"/>
              </a:ext>
            </a:extLst>
          </p:cNvPr>
          <p:cNvSpPr/>
          <p:nvPr/>
        </p:nvSpPr>
        <p:spPr>
          <a:xfrm>
            <a:off x="840251" y="4571999"/>
            <a:ext cx="2075935" cy="178435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800" b="1" i="0" u="none" strike="noStrike" dirty="0">
                <a:solidFill>
                  <a:srgbClr val="000000"/>
                </a:solidFill>
                <a:latin typeface="Calibri"/>
              </a:rPr>
              <a:t>Küresel olarak rekabetçi ve dirençli endüstri</a:t>
            </a:r>
            <a:endParaRPr lang="it-IT" b="1" dirty="0">
              <a:solidFill>
                <a:schemeClr val="tx1"/>
              </a:solidFill>
            </a:endParaRPr>
          </a:p>
        </p:txBody>
      </p:sp>
      <p:sp>
        <p:nvSpPr>
          <p:cNvPr id="6" name="Rettangolo arrotondato 5">
            <a:extLst>
              <a:ext uri="{FF2B5EF4-FFF2-40B4-BE49-F238E27FC236}">
                <a16:creationId xmlns:a16="http://schemas.microsoft.com/office/drawing/2014/main" id="{C95EFBC4-0064-9C4F-9EF7-7E7AB5DF787E}"/>
              </a:ext>
            </a:extLst>
          </p:cNvPr>
          <p:cNvSpPr/>
          <p:nvPr/>
        </p:nvSpPr>
        <p:spPr>
          <a:xfrm>
            <a:off x="3575215" y="4572000"/>
            <a:ext cx="2075935" cy="178435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800" b="1" i="0" u="none" strike="noStrike" dirty="0">
                <a:solidFill>
                  <a:srgbClr val="000000"/>
                </a:solidFill>
                <a:latin typeface="Calibri"/>
              </a:rPr>
              <a:t>Emisyonları azaltımı:</a:t>
            </a:r>
          </a:p>
          <a:p>
            <a:pPr algn="ctr" rtl="0"/>
            <a:r>
              <a:rPr lang="tr" sz="1800" b="1" i="0" u="none" strike="noStrike" dirty="0">
                <a:solidFill>
                  <a:srgbClr val="000000"/>
                </a:solidFill>
                <a:latin typeface="Calibri"/>
              </a:rPr>
              <a:t>Temiz hava, temiz su, sağlıklı toprak ve biyolojik çeşitlilik</a:t>
            </a:r>
            <a:endParaRPr lang="it-IT" b="1" dirty="0">
              <a:solidFill>
                <a:schemeClr val="tx1"/>
              </a:solidFill>
            </a:endParaRPr>
          </a:p>
        </p:txBody>
      </p:sp>
      <p:sp>
        <p:nvSpPr>
          <p:cNvPr id="7" name="Rettangolo arrotondato 6">
            <a:extLst>
              <a:ext uri="{FF2B5EF4-FFF2-40B4-BE49-F238E27FC236}">
                <a16:creationId xmlns:a16="http://schemas.microsoft.com/office/drawing/2014/main" id="{A17FCEB1-87F5-FF4B-AA39-878D295A2A49}"/>
              </a:ext>
            </a:extLst>
          </p:cNvPr>
          <p:cNvSpPr/>
          <p:nvPr/>
        </p:nvSpPr>
        <p:spPr>
          <a:xfrm>
            <a:off x="6285473" y="4571997"/>
            <a:ext cx="2075935" cy="1784351"/>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800" b="1" i="0" u="none" strike="noStrike">
                <a:solidFill>
                  <a:srgbClr val="000000"/>
                </a:solidFill>
                <a:latin typeface="Calibri"/>
              </a:rPr>
              <a:t>Daha temiz enerji ve en son teknolojik yenilik </a:t>
            </a:r>
          </a:p>
        </p:txBody>
      </p:sp>
      <p:sp>
        <p:nvSpPr>
          <p:cNvPr id="10" name="Rettangolo arrotondato 9">
            <a:extLst>
              <a:ext uri="{FF2B5EF4-FFF2-40B4-BE49-F238E27FC236}">
                <a16:creationId xmlns:a16="http://schemas.microsoft.com/office/drawing/2014/main" id="{6F2EA7D1-2D28-A242-AD63-D3C41D0A0642}"/>
              </a:ext>
            </a:extLst>
          </p:cNvPr>
          <p:cNvSpPr/>
          <p:nvPr/>
        </p:nvSpPr>
        <p:spPr>
          <a:xfrm>
            <a:off x="9106942" y="4328988"/>
            <a:ext cx="2075935" cy="2027359"/>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800" b="1" i="0" u="none" strike="noStrike" dirty="0">
                <a:solidFill>
                  <a:srgbClr val="000000"/>
                </a:solidFill>
                <a:latin typeface="Calibri"/>
              </a:rPr>
              <a:t>Onarılabilen, geri dönüştürülebilen ve tekrar kullanılabilen daha uzun ömürlü ürünler </a:t>
            </a:r>
          </a:p>
          <a:p>
            <a:pPr algn="ctr" rtl="0"/>
            <a:r>
              <a:rPr lang="tr" sz="1800" b="1" i="0" u="none" strike="noStrike" dirty="0">
                <a:solidFill>
                  <a:srgbClr val="000000"/>
                </a:solidFill>
                <a:latin typeface="Calibri"/>
              </a:rPr>
              <a:t>.</a:t>
            </a:r>
            <a:endParaRPr lang="it-IT" b="1" dirty="0">
              <a:solidFill>
                <a:schemeClr val="tx1"/>
              </a:solidFill>
            </a:endParaRPr>
          </a:p>
        </p:txBody>
      </p:sp>
      <p:sp>
        <p:nvSpPr>
          <p:cNvPr id="11" name="Rettangolo arrotondato 10">
            <a:extLst>
              <a:ext uri="{FF2B5EF4-FFF2-40B4-BE49-F238E27FC236}">
                <a16:creationId xmlns:a16="http://schemas.microsoft.com/office/drawing/2014/main" id="{C8A67290-ECBC-CC48-847E-097133AC0E45}"/>
              </a:ext>
            </a:extLst>
          </p:cNvPr>
          <p:cNvSpPr/>
          <p:nvPr/>
        </p:nvSpPr>
        <p:spPr>
          <a:xfrm>
            <a:off x="9237437" y="1264025"/>
            <a:ext cx="2344963" cy="2727208"/>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2000" b="1" i="0" u="none" strike="noStrike" dirty="0">
                <a:solidFill>
                  <a:srgbClr val="000000"/>
                </a:solidFill>
                <a:latin typeface="Calibri"/>
              </a:rPr>
              <a:t>Politika alanları ve ekonomik sektörler:</a:t>
            </a:r>
          </a:p>
          <a:p>
            <a:pPr marL="285750" indent="-285750" rtl="0">
              <a:buFont typeface="Arial" panose="020B0604020202020204" pitchFamily="34" charset="0"/>
              <a:buChar char="•"/>
            </a:pPr>
            <a:r>
              <a:rPr lang="tr" sz="1800" b="1" i="0" u="none" strike="noStrike" dirty="0">
                <a:latin typeface="Calibri"/>
              </a:rPr>
              <a:t>İklim</a:t>
            </a:r>
          </a:p>
          <a:p>
            <a:pPr marL="285750" indent="-285750" rtl="0">
              <a:buFont typeface="Arial" panose="020B0604020202020204" pitchFamily="34" charset="0"/>
              <a:buChar char="•"/>
            </a:pPr>
            <a:r>
              <a:rPr lang="tr" sz="1800" b="1" i="0" u="none" strike="noStrike" dirty="0">
                <a:latin typeface="Calibri"/>
              </a:rPr>
              <a:t>Enerji ve yakıtlar</a:t>
            </a:r>
          </a:p>
          <a:p>
            <a:pPr marL="285750" indent="-285750" rtl="0">
              <a:buFont typeface="Arial" panose="020B0604020202020204" pitchFamily="34" charset="0"/>
              <a:buChar char="•"/>
            </a:pPr>
            <a:r>
              <a:rPr lang="tr" sz="1800" b="1" i="0" u="none" strike="noStrike" dirty="0">
                <a:latin typeface="Calibri"/>
              </a:rPr>
              <a:t>Ulaşım</a:t>
            </a:r>
          </a:p>
          <a:p>
            <a:pPr marL="285750" indent="-285750" rtl="0">
              <a:buFont typeface="Arial" panose="020B0604020202020204" pitchFamily="34" charset="0"/>
              <a:buChar char="•"/>
            </a:pPr>
            <a:r>
              <a:rPr lang="tr" sz="1800" b="1" i="0" u="none" strike="noStrike" dirty="0">
                <a:latin typeface="Calibri"/>
              </a:rPr>
              <a:t>Binalar</a:t>
            </a:r>
          </a:p>
          <a:p>
            <a:pPr marL="285750" indent="-285750" rtl="0">
              <a:buFont typeface="Arial" panose="020B0604020202020204" pitchFamily="34" charset="0"/>
              <a:buChar char="•"/>
            </a:pPr>
            <a:r>
              <a:rPr lang="tr" sz="1800" b="1" i="0" u="none" strike="noStrike" dirty="0">
                <a:latin typeface="Calibri"/>
              </a:rPr>
              <a:t>Arazi kullanımı</a:t>
            </a:r>
          </a:p>
          <a:p>
            <a:pPr marL="285750" indent="-285750" rtl="0">
              <a:buFont typeface="Arial" panose="020B0604020202020204" pitchFamily="34" charset="0"/>
              <a:buChar char="•"/>
            </a:pPr>
            <a:r>
              <a:rPr lang="tr" sz="1800" b="1" i="0" u="none" strike="noStrike" dirty="0">
                <a:latin typeface="Calibri"/>
              </a:rPr>
              <a:t>Ormancılık</a:t>
            </a:r>
            <a:endParaRPr lang="it-IT" b="1" dirty="0"/>
          </a:p>
        </p:txBody>
      </p:sp>
    </p:spTree>
    <p:extLst>
      <p:ext uri="{BB962C8B-B14F-4D97-AF65-F5344CB8AC3E}">
        <p14:creationId xmlns:p14="http://schemas.microsoft.com/office/powerpoint/2010/main" val="108844004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30386" y="1304366"/>
            <a:ext cx="10979723" cy="952082"/>
          </a:xfrm>
        </p:spPr>
        <p:txBody>
          <a:bodyPr>
            <a:noAutofit/>
          </a:bodyPr>
          <a:lstStyle/>
          <a:p>
            <a:pPr algn="ctr" rtl="0"/>
            <a:r>
              <a:rPr lang="tr" sz="2800" b="1" i="0" u="none" strike="noStrike" dirty="0">
                <a:latin typeface="Calibri"/>
              </a:rPr>
              <a:t>AVRUPA'DA SEKTÖRE GÖRE SERA GAZI EMİSYONLARINA ENDÜSTRİYEL KATKI</a:t>
            </a:r>
            <a:endParaRPr lang="en-GB" sz="2800" b="1" dirty="0">
              <a:latin typeface="+mn-lt"/>
            </a:endParaRP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noAutofit/>
          </a:bodyPr>
          <a:lstStyle/>
          <a:p>
            <a:pPr rtl="0"/>
            <a:r>
              <a:rPr lang="tr" sz="1200" b="0" i="0" u="none" strike="noStrike">
                <a:latin typeface="Calibri"/>
              </a:rPr>
              <a:t>14</a:t>
            </a:r>
            <a:endParaRPr lang="en-GB"/>
          </a:p>
        </p:txBody>
      </p:sp>
      <p:pic>
        <p:nvPicPr>
          <p:cNvPr id="14" name="Immagine 13"/>
          <p:cNvPicPr>
            <a:picLocks noChangeAspect="1"/>
          </p:cNvPicPr>
          <p:nvPr/>
        </p:nvPicPr>
        <p:blipFill>
          <a:blip r:embed="rId2"/>
          <a:stretch>
            <a:fillRect/>
          </a:stretch>
        </p:blipFill>
        <p:spPr>
          <a:xfrm>
            <a:off x="1085335" y="2106788"/>
            <a:ext cx="10031225" cy="4124901"/>
          </a:xfrm>
          <a:prstGeom prst="rect">
            <a:avLst/>
          </a:prstGeom>
        </p:spPr>
      </p:pic>
      <p:sp>
        <p:nvSpPr>
          <p:cNvPr id="16" name="CasellaDiTesto 15"/>
          <p:cNvSpPr txBox="1"/>
          <p:nvPr/>
        </p:nvSpPr>
        <p:spPr>
          <a:xfrm>
            <a:off x="1111032" y="6209978"/>
            <a:ext cx="5931452" cy="307777"/>
          </a:xfrm>
          <a:prstGeom prst="rect">
            <a:avLst/>
          </a:prstGeom>
          <a:noFill/>
          <a:ln>
            <a:noFill/>
          </a:ln>
        </p:spPr>
        <p:txBody>
          <a:bodyPr wrap="square" rtlCol="0" anchor="b">
            <a:noAutofit/>
          </a:bodyPr>
          <a:lstStyle/>
          <a:p>
            <a:pPr algn="l" rtl="0"/>
            <a:r>
              <a:rPr lang="tr" sz="1400" b="1" i="1" u="none" strike="noStrike" kern="1200">
                <a:solidFill>
                  <a:srgbClr val="000000"/>
                </a:solidFill>
                <a:latin typeface="Arial"/>
                <a:ea typeface="+mn-ea"/>
                <a:cs typeface="Arial"/>
              </a:rPr>
              <a:t>Kaynak: Roland Berger, Ekim 2019</a:t>
            </a:r>
          </a:p>
        </p:txBody>
      </p:sp>
    </p:spTree>
    <p:extLst>
      <p:ext uri="{BB962C8B-B14F-4D97-AF65-F5344CB8AC3E}">
        <p14:creationId xmlns:p14="http://schemas.microsoft.com/office/powerpoint/2010/main" val="54207923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421640"/>
            <a:ext cx="10515600" cy="766396"/>
          </a:xfrm>
        </p:spPr>
        <p:txBody>
          <a:bodyPr>
            <a:noAutofit/>
          </a:bodyPr>
          <a:lstStyle/>
          <a:p>
            <a:pPr algn="ctr" rtl="0"/>
            <a:r>
              <a:rPr lang="tr" sz="3200" b="1" i="0" u="none" strike="noStrike">
                <a:latin typeface="Calibri"/>
              </a:rPr>
              <a:t>ENDÜSTRİ VE SERA GAZI EMİSYONLARI</a:t>
            </a:r>
          </a:p>
        </p:txBody>
      </p:sp>
      <p:sp>
        <p:nvSpPr>
          <p:cNvPr id="3" name="Segnaposto contenuto 2">
            <a:extLst>
              <a:ext uri="{FF2B5EF4-FFF2-40B4-BE49-F238E27FC236}">
                <a16:creationId xmlns:a16="http://schemas.microsoft.com/office/drawing/2014/main" id="{0C37D0D3-25B4-3F44-A292-DE12216829EA}"/>
              </a:ext>
            </a:extLst>
          </p:cNvPr>
          <p:cNvSpPr>
            <a:spLocks noGrp="1"/>
          </p:cNvSpPr>
          <p:nvPr>
            <p:ph idx="1"/>
          </p:nvPr>
        </p:nvSpPr>
        <p:spPr>
          <a:xfrm>
            <a:off x="838200" y="2236572"/>
            <a:ext cx="10515600" cy="4119777"/>
          </a:xfrm>
        </p:spPr>
        <p:txBody>
          <a:bodyPr>
            <a:noAutofit/>
          </a:bodyPr>
          <a:lstStyle/>
          <a:p>
            <a:pPr rtl="0">
              <a:spcBef>
                <a:spcPts val="600"/>
              </a:spcBef>
              <a:spcAft>
                <a:spcPts val="1000"/>
              </a:spcAft>
            </a:pPr>
            <a:r>
              <a:rPr lang="tr" sz="2600" b="1" i="0" u="none" strike="noStrike">
                <a:solidFill>
                  <a:srgbClr val="0070C0"/>
                </a:solidFill>
                <a:highlight>
                  <a:srgbClr val="000000">
                    <a:alpha val="0"/>
                  </a:srgbClr>
                </a:highlight>
                <a:latin typeface="Calibri"/>
              </a:rPr>
              <a:t>Enerji endüstrileri:</a:t>
            </a:r>
            <a:r>
              <a:rPr lang="tr" sz="2600" b="0" i="0" u="none" strike="noStrike">
                <a:latin typeface="Calibri"/>
              </a:rPr>
              <a:t> Yakıt yanmasından kaynaklanan emisyonlar ve potansiyel kaçak emisyonlar (ör. ısı üretimi ve petrol rafinerisinde)</a:t>
            </a:r>
            <a:endParaRPr lang="it-IT" sz="2600"/>
          </a:p>
          <a:p>
            <a:pPr rtl="0">
              <a:spcBef>
                <a:spcPts val="600"/>
              </a:spcBef>
              <a:spcAft>
                <a:spcPts val="1000"/>
              </a:spcAft>
            </a:pPr>
            <a:r>
              <a:rPr lang="tr" sz="2600" b="1" i="0" u="none" strike="noStrike">
                <a:solidFill>
                  <a:srgbClr val="0070C0"/>
                </a:solidFill>
                <a:highlight>
                  <a:srgbClr val="000000">
                    <a:alpha val="0"/>
                  </a:srgbClr>
                </a:highlight>
                <a:latin typeface="Calibri"/>
              </a:rPr>
              <a:t>Kullanıcılar tarafından yakıt yanması:</a:t>
            </a:r>
            <a:r>
              <a:rPr lang="tr" sz="2600" b="0" i="0" u="none" strike="noStrike">
                <a:latin typeface="Calibri"/>
              </a:rPr>
              <a:t> İmalat sanayileri ve inşaat tarafından yakıt yanmasından kaynaklanan emisyonlar</a:t>
            </a:r>
          </a:p>
          <a:p>
            <a:pPr rtl="0">
              <a:spcBef>
                <a:spcPts val="600"/>
              </a:spcBef>
              <a:spcAft>
                <a:spcPts val="1000"/>
              </a:spcAft>
            </a:pPr>
            <a:r>
              <a:rPr lang="tr" sz="2600" b="1" i="0" u="none" strike="noStrike">
                <a:solidFill>
                  <a:srgbClr val="0070C0"/>
                </a:solidFill>
                <a:highlight>
                  <a:srgbClr val="000000">
                    <a:alpha val="0"/>
                  </a:srgbClr>
                </a:highlight>
                <a:latin typeface="Calibri"/>
              </a:rPr>
              <a:t>Entansif hayvan yetiştiriciliği ve tarımsal faaliyetler:</a:t>
            </a:r>
            <a:r>
              <a:rPr lang="tr" sz="2600" b="0" i="0" u="none" strike="noStrike">
                <a:latin typeface="Calibri"/>
              </a:rPr>
              <a:t> Hayvanlar yiyecekleri sindirirken canlı hayvan-enterik fermantasyondan kaynaklanan emisyonlar, gübre yönetiminden ve tarımsal topraklardan kaynaklanan emisyonlar.</a:t>
            </a:r>
            <a:endParaRPr lang="it-IT" sz="2600"/>
          </a:p>
          <a:p>
            <a:pPr rtl="0">
              <a:spcBef>
                <a:spcPts val="600"/>
              </a:spcBef>
              <a:spcAft>
                <a:spcPts val="1000"/>
              </a:spcAft>
            </a:pPr>
            <a:r>
              <a:rPr lang="tr" sz="2600" b="1" i="0" u="none" strike="noStrike">
                <a:solidFill>
                  <a:srgbClr val="0070C0"/>
                </a:solidFill>
                <a:highlight>
                  <a:srgbClr val="000000">
                    <a:alpha val="0"/>
                  </a:srgbClr>
                </a:highlight>
                <a:latin typeface="Calibri"/>
              </a:rPr>
              <a:t>Endüstriyel prosesler:</a:t>
            </a:r>
            <a:r>
              <a:rPr lang="tr" sz="2600" b="0" i="0" u="none" strike="noStrike">
                <a:latin typeface="Calibri"/>
              </a:rPr>
              <a:t> Çimento, cam, kireç vb. üretimi sırasında meydana gelen kimyasal reaksiyonlardan kaynaklanan doğrudan emisyonlar.</a:t>
            </a:r>
            <a:endParaRPr lang="it-IT" sz="2600"/>
          </a:p>
          <a:p>
            <a:endParaRPr lang="it-IT"/>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15</a:t>
            </a:r>
            <a:endParaRPr lang="en-GB"/>
          </a:p>
        </p:txBody>
      </p:sp>
    </p:spTree>
    <p:extLst>
      <p:ext uri="{BB962C8B-B14F-4D97-AF65-F5344CB8AC3E}">
        <p14:creationId xmlns:p14="http://schemas.microsoft.com/office/powerpoint/2010/main" val="372347515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136655"/>
            <a:ext cx="10515600" cy="1325563"/>
          </a:xfrm>
        </p:spPr>
        <p:txBody>
          <a:bodyPr>
            <a:noAutofit/>
          </a:bodyPr>
          <a:lstStyle/>
          <a:p>
            <a:pPr algn="ctr" rtl="0"/>
            <a:r>
              <a:rPr lang="tr" sz="3200" b="1" i="0" u="none" strike="noStrike">
                <a:latin typeface="Calibri"/>
              </a:rPr>
              <a:t>SERA GAZI EMİSYONLARINI AZALTMAK İÇİN HALİHAZIRDA YAPILAN </a:t>
            </a:r>
            <a:r>
              <a:rPr lang="tr" sz="3000" b="1" i="0" u="none" strike="noStrike">
                <a:highlight>
                  <a:srgbClr val="000000">
                    <a:alpha val="0"/>
                  </a:srgbClr>
                </a:highlight>
                <a:latin typeface="Calibri"/>
              </a:rPr>
              <a:t>ÇALIŞMALAR</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16</a:t>
            </a:r>
            <a:endParaRPr lang="en-GB"/>
          </a:p>
        </p:txBody>
      </p:sp>
      <p:pic>
        <p:nvPicPr>
          <p:cNvPr id="8" name="Segnaposto contenuto 7">
            <a:extLst>
              <a:ext uri="{FF2B5EF4-FFF2-40B4-BE49-F238E27FC236}">
                <a16:creationId xmlns:a16="http://schemas.microsoft.com/office/drawing/2014/main" id="{772EB72F-6C4C-A24E-9988-4BBFCEF54168}"/>
              </a:ext>
            </a:extLst>
          </p:cNvPr>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bwMode="auto">
          <a:xfrm>
            <a:off x="2028831" y="2148677"/>
            <a:ext cx="8101012" cy="4107657"/>
          </a:xfrm>
          <a:prstGeom prst="rect">
            <a:avLst/>
          </a:prstGeom>
          <a:noFill/>
          <a:ln>
            <a:noFill/>
          </a:ln>
        </p:spPr>
      </p:pic>
    </p:spTree>
    <p:extLst>
      <p:ext uri="{BB962C8B-B14F-4D97-AF65-F5344CB8AC3E}">
        <p14:creationId xmlns:p14="http://schemas.microsoft.com/office/powerpoint/2010/main" val="268708236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687286"/>
            <a:ext cx="10515600" cy="774932"/>
          </a:xfrm>
        </p:spPr>
        <p:txBody>
          <a:bodyPr>
            <a:noAutofit/>
          </a:bodyPr>
          <a:lstStyle/>
          <a:p>
            <a:pPr algn="ctr" rtl="0"/>
            <a:r>
              <a:rPr lang="tr" sz="3200" b="1" i="0" u="none" strike="noStrike">
                <a:latin typeface="Calibri"/>
              </a:rPr>
              <a:t>BEKLENEN SONUÇLAR NASIL ELDE EDİLİR</a:t>
            </a:r>
            <a:endParaRPr lang="it-IT" sz="3000" b="1">
              <a:latin typeface="+mn-lt"/>
            </a:endParaRP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17</a:t>
            </a:r>
            <a:endParaRPr lang="en-GB"/>
          </a:p>
        </p:txBody>
      </p:sp>
      <p:sp>
        <p:nvSpPr>
          <p:cNvPr id="5" name="Segnaposto contenuto 4">
            <a:extLst>
              <a:ext uri="{FF2B5EF4-FFF2-40B4-BE49-F238E27FC236}">
                <a16:creationId xmlns:a16="http://schemas.microsoft.com/office/drawing/2014/main" id="{A851ECD9-99A1-756B-520D-A926A0258A69}"/>
              </a:ext>
            </a:extLst>
          </p:cNvPr>
          <p:cNvSpPr>
            <a:spLocks noGrp="1"/>
          </p:cNvSpPr>
          <p:nvPr>
            <p:ph idx="1"/>
          </p:nvPr>
        </p:nvSpPr>
        <p:spPr>
          <a:xfrm>
            <a:off x="1404256" y="2674710"/>
            <a:ext cx="9949543" cy="3813175"/>
          </a:xfrm>
        </p:spPr>
        <p:txBody>
          <a:bodyPr>
            <a:noAutofit/>
          </a:bodyPr>
          <a:lstStyle/>
          <a:p>
            <a:pPr marL="0" indent="0" rtl="0">
              <a:buNone/>
            </a:pPr>
            <a:r>
              <a:rPr lang="tr" sz="3200" b="1" i="0" u="none" strike="noStrike">
                <a:latin typeface="Calibri"/>
              </a:rPr>
              <a:t>Endüstriyel Emisyonlar Direktifinin etkin bir şekilde uygulanması</a:t>
            </a:r>
          </a:p>
          <a:p>
            <a:pPr marL="0" indent="0">
              <a:buNone/>
            </a:pPr>
            <a:endParaRPr lang="it-IT" sz="3200" b="1"/>
          </a:p>
          <a:p>
            <a:pPr marL="0" indent="0" rtl="0">
              <a:buNone/>
            </a:pPr>
            <a:r>
              <a:rPr lang="tr" sz="3200" b="1" i="0" u="none" strike="noStrike">
                <a:latin typeface="Calibri"/>
              </a:rPr>
              <a:t>Endüstriyel emisyonlarla ilgili diğer Avrupa mevzuatı ile entegrasyon</a:t>
            </a:r>
            <a:endParaRPr lang="it-IT" sz="3200" b="1"/>
          </a:p>
        </p:txBody>
      </p:sp>
      <p:sp>
        <p:nvSpPr>
          <p:cNvPr id="6" name="Freccia a destra 5">
            <a:extLst>
              <a:ext uri="{FF2B5EF4-FFF2-40B4-BE49-F238E27FC236}">
                <a16:creationId xmlns:a16="http://schemas.microsoft.com/office/drawing/2014/main" id="{03C90CAF-500F-8D7D-AC24-00CBF75A3B9E}"/>
              </a:ext>
            </a:extLst>
          </p:cNvPr>
          <p:cNvSpPr/>
          <p:nvPr/>
        </p:nvSpPr>
        <p:spPr>
          <a:xfrm>
            <a:off x="664032" y="2939143"/>
            <a:ext cx="664028" cy="3265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it-IT"/>
          </a:p>
        </p:txBody>
      </p:sp>
      <p:sp>
        <p:nvSpPr>
          <p:cNvPr id="7" name="Freccia a destra 6">
            <a:extLst>
              <a:ext uri="{FF2B5EF4-FFF2-40B4-BE49-F238E27FC236}">
                <a16:creationId xmlns:a16="http://schemas.microsoft.com/office/drawing/2014/main" id="{CD4808BD-BF03-D873-3C78-3562C98D5606}"/>
              </a:ext>
            </a:extLst>
          </p:cNvPr>
          <p:cNvSpPr/>
          <p:nvPr/>
        </p:nvSpPr>
        <p:spPr>
          <a:xfrm>
            <a:off x="685800" y="4517573"/>
            <a:ext cx="664028" cy="326571"/>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it-IT"/>
          </a:p>
        </p:txBody>
      </p:sp>
    </p:spTree>
    <p:extLst>
      <p:ext uri="{BB962C8B-B14F-4D97-AF65-F5344CB8AC3E}">
        <p14:creationId xmlns:p14="http://schemas.microsoft.com/office/powerpoint/2010/main" val="104265028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22400"/>
            <a:ext cx="10515600" cy="906458"/>
          </a:xfrm>
        </p:spPr>
        <p:txBody>
          <a:bodyPr>
            <a:noAutofit/>
          </a:bodyPr>
          <a:lstStyle/>
          <a:p>
            <a:pPr algn="ctr" rtl="0"/>
            <a:r>
              <a:rPr lang="tr" sz="3000" b="1" i="0" u="none" strike="noStrike">
                <a:latin typeface="Calibri"/>
              </a:rPr>
              <a:t>ENDÜSTRİYEL EMİSYONLAR – İLGİLİ MEVZUAT (1)</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18</a:t>
            </a:r>
            <a:endParaRPr lang="en-GB"/>
          </a:p>
        </p:txBody>
      </p:sp>
      <p:graphicFrame>
        <p:nvGraphicFramePr>
          <p:cNvPr id="6" name="Diagramma 5">
            <a:extLst>
              <a:ext uri="{FF2B5EF4-FFF2-40B4-BE49-F238E27FC236}">
                <a16:creationId xmlns:a16="http://schemas.microsoft.com/office/drawing/2014/main" id="{E789DFD6-707F-C140-9FFD-3F77DCD77C73}"/>
              </a:ext>
            </a:extLst>
          </p:cNvPr>
          <p:cNvGraphicFramePr/>
          <p:nvPr/>
        </p:nvGraphicFramePr>
        <p:xfrm>
          <a:off x="2755557" y="2032915"/>
          <a:ext cx="8402593" cy="3887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Rettangolo arrotondato 13">
            <a:extLst>
              <a:ext uri="{FF2B5EF4-FFF2-40B4-BE49-F238E27FC236}">
                <a16:creationId xmlns:a16="http://schemas.microsoft.com/office/drawing/2014/main" id="{84020E3F-E3EC-DE49-931B-A5A351F5F577}"/>
              </a:ext>
            </a:extLst>
          </p:cNvPr>
          <p:cNvSpPr/>
          <p:nvPr/>
        </p:nvSpPr>
        <p:spPr>
          <a:xfrm>
            <a:off x="865729" y="5176811"/>
            <a:ext cx="2487229" cy="145435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0" i="0" u="none" strike="noStrike" dirty="0">
                <a:latin typeface="Calibri"/>
              </a:rPr>
              <a:t>Bağlayıcı yenilenebilir enerji hedefleri. Yenilenebilir yakıtların/enerjinin asgari payını sağlamak için tedarikçiler</a:t>
            </a:r>
            <a:endParaRPr lang="it-IT" sz="1600" dirty="0"/>
          </a:p>
        </p:txBody>
      </p:sp>
      <p:sp>
        <p:nvSpPr>
          <p:cNvPr id="15" name="Rettangolo arrotondato 14">
            <a:extLst>
              <a:ext uri="{FF2B5EF4-FFF2-40B4-BE49-F238E27FC236}">
                <a16:creationId xmlns:a16="http://schemas.microsoft.com/office/drawing/2014/main" id="{EAF22447-1631-034C-837F-4D07457AF2CB}"/>
              </a:ext>
            </a:extLst>
          </p:cNvPr>
          <p:cNvSpPr/>
          <p:nvPr/>
        </p:nvSpPr>
        <p:spPr>
          <a:xfrm>
            <a:off x="828410" y="2804315"/>
            <a:ext cx="2483706" cy="1088715"/>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0" i="0" u="none" strike="noStrike" dirty="0">
                <a:latin typeface="Calibri"/>
              </a:rPr>
              <a:t>Her yıl salınan belirli sera gazı miktarı için bir üst sınır belirlenmesi</a:t>
            </a:r>
            <a:endParaRPr lang="it-IT" sz="1600" dirty="0"/>
          </a:p>
        </p:txBody>
      </p:sp>
      <p:sp>
        <p:nvSpPr>
          <p:cNvPr id="16" name="Rettangolo arrotondato 15">
            <a:extLst>
              <a:ext uri="{FF2B5EF4-FFF2-40B4-BE49-F238E27FC236}">
                <a16:creationId xmlns:a16="http://schemas.microsoft.com/office/drawing/2014/main" id="{3AFDF110-65AE-074C-BD3F-0D60C39AC4FB}"/>
              </a:ext>
            </a:extLst>
          </p:cNvPr>
          <p:cNvSpPr/>
          <p:nvPr/>
        </p:nvSpPr>
        <p:spPr>
          <a:xfrm>
            <a:off x="865729" y="3974105"/>
            <a:ext cx="2458994" cy="1088714"/>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0" i="0" u="none" strike="noStrike" dirty="0">
                <a:latin typeface="Calibri"/>
              </a:rPr>
              <a:t>ETS kapsamına girmeyen sektörler için bağlayıcı sera gazı emisyon hedefleri</a:t>
            </a:r>
          </a:p>
        </p:txBody>
      </p:sp>
    </p:spTree>
    <p:extLst>
      <p:ext uri="{BB962C8B-B14F-4D97-AF65-F5344CB8AC3E}">
        <p14:creationId xmlns:p14="http://schemas.microsoft.com/office/powerpoint/2010/main" val="79370216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22400"/>
            <a:ext cx="10515600" cy="906458"/>
          </a:xfrm>
        </p:spPr>
        <p:txBody>
          <a:bodyPr>
            <a:noAutofit/>
          </a:bodyPr>
          <a:lstStyle/>
          <a:p>
            <a:pPr algn="ctr" rtl="0"/>
            <a:r>
              <a:rPr lang="tr" sz="3000" b="1" i="0" u="none" strike="noStrike">
                <a:latin typeface="Calibri"/>
              </a:rPr>
              <a:t>ENDÜSTRİYEL EMİSYONLAR – İLGİLİ MEVZUAT (2)</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19</a:t>
            </a:r>
            <a:endParaRPr lang="en-GB"/>
          </a:p>
        </p:txBody>
      </p:sp>
      <p:graphicFrame>
        <p:nvGraphicFramePr>
          <p:cNvPr id="6" name="Diagramma 5">
            <a:extLst>
              <a:ext uri="{FF2B5EF4-FFF2-40B4-BE49-F238E27FC236}">
                <a16:creationId xmlns:a16="http://schemas.microsoft.com/office/drawing/2014/main" id="{E789DFD6-707F-C140-9FFD-3F77DCD77C73}"/>
              </a:ext>
            </a:extLst>
          </p:cNvPr>
          <p:cNvGraphicFramePr/>
          <p:nvPr/>
        </p:nvGraphicFramePr>
        <p:xfrm>
          <a:off x="1225338" y="2105295"/>
          <a:ext cx="7629414" cy="38877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Rettangolo arrotondato 12">
            <a:extLst>
              <a:ext uri="{FF2B5EF4-FFF2-40B4-BE49-F238E27FC236}">
                <a16:creationId xmlns:a16="http://schemas.microsoft.com/office/drawing/2014/main" id="{DA6C880F-94D6-4145-A7D7-F990113FA7EA}"/>
              </a:ext>
            </a:extLst>
          </p:cNvPr>
          <p:cNvSpPr/>
          <p:nvPr/>
        </p:nvSpPr>
        <p:spPr>
          <a:xfrm>
            <a:off x="5692379" y="5027946"/>
            <a:ext cx="2139778" cy="778476"/>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0" i="0" u="none" strike="noStrike">
                <a:latin typeface="Calibri"/>
              </a:rPr>
              <a:t>Yakıtların sera gazı yoğunluğunun azaltılması</a:t>
            </a:r>
            <a:endParaRPr lang="it-IT" sz="1600"/>
          </a:p>
        </p:txBody>
      </p:sp>
      <p:sp>
        <p:nvSpPr>
          <p:cNvPr id="17" name="Rettangolo arrotondato 16">
            <a:extLst>
              <a:ext uri="{FF2B5EF4-FFF2-40B4-BE49-F238E27FC236}">
                <a16:creationId xmlns:a16="http://schemas.microsoft.com/office/drawing/2014/main" id="{F1796DE2-0F3B-3C41-A7B3-D448FDDA871A}"/>
              </a:ext>
            </a:extLst>
          </p:cNvPr>
          <p:cNvSpPr/>
          <p:nvPr/>
        </p:nvSpPr>
        <p:spPr>
          <a:xfrm>
            <a:off x="8324709" y="3412061"/>
            <a:ext cx="2765852" cy="1293341"/>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800" b="0" i="0" u="none" strike="noStrike">
                <a:latin typeface="Calibri"/>
              </a:rPr>
              <a:t>Enerji verimliliği hedeflerinin belirlenmesi ve  </a:t>
            </a:r>
          </a:p>
          <a:p>
            <a:pPr algn="ctr" rtl="0"/>
            <a:r>
              <a:rPr lang="tr" sz="1800" b="0" i="0" u="none" strike="noStrike">
                <a:latin typeface="Calibri"/>
              </a:rPr>
              <a:t>akıllı enerji yönetim sistemlerinin kullanılması</a:t>
            </a:r>
            <a:endParaRPr lang="it-IT" sz="1600"/>
          </a:p>
        </p:txBody>
      </p:sp>
      <p:sp>
        <p:nvSpPr>
          <p:cNvPr id="3" name="Freccia a destra 2">
            <a:extLst>
              <a:ext uri="{FF2B5EF4-FFF2-40B4-BE49-F238E27FC236}">
                <a16:creationId xmlns:a16="http://schemas.microsoft.com/office/drawing/2014/main" id="{94E746D9-3569-EC90-F005-D866FC5021FF}"/>
              </a:ext>
            </a:extLst>
          </p:cNvPr>
          <p:cNvSpPr/>
          <p:nvPr/>
        </p:nvSpPr>
        <p:spPr>
          <a:xfrm>
            <a:off x="7912357" y="5309115"/>
            <a:ext cx="788355" cy="23326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t-IT"/>
          </a:p>
        </p:txBody>
      </p:sp>
      <p:sp>
        <p:nvSpPr>
          <p:cNvPr id="7" name="Rettangolo 6">
            <a:extLst>
              <a:ext uri="{FF2B5EF4-FFF2-40B4-BE49-F238E27FC236}">
                <a16:creationId xmlns:a16="http://schemas.microsoft.com/office/drawing/2014/main" id="{4BC201DC-9365-5996-2A65-34D776F86A02}"/>
              </a:ext>
            </a:extLst>
          </p:cNvPr>
          <p:cNvSpPr/>
          <p:nvPr/>
        </p:nvSpPr>
        <p:spPr>
          <a:xfrm>
            <a:off x="8818231" y="4780886"/>
            <a:ext cx="2378504" cy="12933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500" b="0" i="0" u="none" strike="noStrike">
                <a:latin typeface="Calibri"/>
              </a:rPr>
              <a:t>Karayolu taşımacılığında kullanılan yakıtlar ve karayolu dışı mobil makinelerde kullanılan gaz yağı için geçerlidir </a:t>
            </a:r>
          </a:p>
        </p:txBody>
      </p:sp>
    </p:spTree>
    <p:extLst>
      <p:ext uri="{BB962C8B-B14F-4D97-AF65-F5344CB8AC3E}">
        <p14:creationId xmlns:p14="http://schemas.microsoft.com/office/powerpoint/2010/main" val="19847730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54854" y="1277471"/>
            <a:ext cx="10945091" cy="921533"/>
          </a:xfrm>
        </p:spPr>
        <p:txBody>
          <a:bodyPr>
            <a:noAutofit/>
          </a:bodyPr>
          <a:lstStyle/>
          <a:p>
            <a:pPr algn="ctr" rtl="0"/>
            <a:r>
              <a:rPr lang="tr" sz="3200" b="1" i="0" u="none" strike="noStrike" dirty="0">
                <a:latin typeface="Calibri"/>
              </a:rPr>
              <a:t>ENDÜSTRİYEL EMİSYONLAR DİREKTİFİ (EED)</a:t>
            </a: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noAutofit/>
          </a:bodyPr>
          <a:lstStyle/>
          <a:p>
            <a:pPr rtl="0"/>
            <a:r>
              <a:rPr lang="tr" sz="1200" b="0" i="0" u="none" strike="noStrike">
                <a:latin typeface="Calibri"/>
              </a:rPr>
              <a:t>2</a:t>
            </a:r>
            <a:endParaRPr lang="en-GB"/>
          </a:p>
        </p:txBody>
      </p:sp>
      <p:sp>
        <p:nvSpPr>
          <p:cNvPr id="7" name="İçerik Yer Tutucusu 2">
            <a:extLst>
              <a:ext uri="{FF2B5EF4-FFF2-40B4-BE49-F238E27FC236}">
                <a16:creationId xmlns:a16="http://schemas.microsoft.com/office/drawing/2014/main" id="{0D72FAD7-5706-43FA-B9F7-42DCA4ADB0A6}"/>
              </a:ext>
            </a:extLst>
          </p:cNvPr>
          <p:cNvSpPr txBox="1"/>
          <p:nvPr/>
        </p:nvSpPr>
        <p:spPr>
          <a:xfrm>
            <a:off x="430306" y="1963271"/>
            <a:ext cx="11152089" cy="45854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0">
              <a:lnSpc>
                <a:spcPct val="100000"/>
              </a:lnSpc>
              <a:spcAft>
                <a:spcPts val="1200"/>
              </a:spcAft>
              <a:buNone/>
            </a:pPr>
            <a:r>
              <a:rPr lang="tr" sz="2400" b="0" i="0" u="none" strike="noStrike" dirty="0">
                <a:latin typeface="Calibri"/>
              </a:rPr>
              <a:t>Endüstriyel tesislerden kaynaklanan kirletici emisyonlarını düzenleyen </a:t>
            </a:r>
            <a:r>
              <a:rPr lang="tr" sz="2400" b="1" i="0" u="none" strike="noStrike" dirty="0">
                <a:solidFill>
                  <a:srgbClr val="0070C0"/>
                </a:solidFill>
                <a:highlight>
                  <a:srgbClr val="000000">
                    <a:alpha val="0"/>
                  </a:srgbClr>
                </a:highlight>
                <a:latin typeface="Calibri"/>
              </a:rPr>
              <a:t>TEMEL AB BELGESİ</a:t>
            </a:r>
          </a:p>
          <a:p>
            <a:pPr marL="0" indent="0" algn="just" rtl="0">
              <a:lnSpc>
                <a:spcPct val="100000"/>
              </a:lnSpc>
              <a:spcAft>
                <a:spcPts val="1200"/>
              </a:spcAft>
              <a:buFont typeface="Arial" panose="020B0604020202020204" pitchFamily="34" charset="0"/>
              <a:buNone/>
            </a:pPr>
            <a:r>
              <a:rPr lang="tr" sz="2400" b="1" i="0" u="none" strike="noStrike" dirty="0">
                <a:solidFill>
                  <a:srgbClr val="0070C0"/>
                </a:solidFill>
                <a:latin typeface="Calibri"/>
              </a:rPr>
              <a:t>24 Kasım 2010 </a:t>
            </a:r>
            <a:r>
              <a:rPr lang="tr" sz="2400" b="0" i="0" u="none" strike="noStrike" dirty="0">
                <a:latin typeface="Calibri"/>
              </a:rPr>
              <a:t>tarihinde </a:t>
            </a:r>
            <a:r>
              <a:rPr lang="tr" sz="2400" b="1" i="0" u="none" strike="noStrike" dirty="0">
                <a:latin typeface="Calibri"/>
              </a:rPr>
              <a:t>KABUL EDİLMİŞTİR</a:t>
            </a:r>
            <a:endParaRPr lang="tr" sz="2400" b="1" i="0" u="none" strike="noStrike" dirty="0">
              <a:highlight>
                <a:srgbClr val="000000">
                  <a:alpha val="0"/>
                </a:srgbClr>
              </a:highlight>
              <a:latin typeface="Calibri"/>
            </a:endParaRPr>
          </a:p>
          <a:p>
            <a:pPr marL="0" indent="0" algn="just" rtl="0">
              <a:lnSpc>
                <a:spcPct val="100000"/>
              </a:lnSpc>
              <a:spcAft>
                <a:spcPts val="1200"/>
              </a:spcAft>
              <a:buFont typeface="Arial" panose="020B0604020202020204" pitchFamily="34" charset="0"/>
              <a:buNone/>
            </a:pPr>
            <a:r>
              <a:rPr lang="tr" sz="2400" b="1" i="0" u="none" strike="noStrike" dirty="0">
                <a:solidFill>
                  <a:srgbClr val="0070C0"/>
                </a:solidFill>
                <a:latin typeface="Calibri"/>
              </a:rPr>
              <a:t>6 Ocak 2011 </a:t>
            </a:r>
            <a:r>
              <a:rPr lang="tr" sz="2400" b="0" i="0" u="none" strike="noStrike" dirty="0">
                <a:highlight>
                  <a:srgbClr val="000000">
                    <a:alpha val="0"/>
                  </a:srgbClr>
                </a:highlight>
                <a:latin typeface="Calibri"/>
              </a:rPr>
              <a:t>tarihinde</a:t>
            </a:r>
            <a:r>
              <a:rPr lang="tr" sz="2400" b="1" i="0" u="none" strike="noStrike" dirty="0">
                <a:highlight>
                  <a:srgbClr val="000000">
                    <a:alpha val="0"/>
                  </a:srgbClr>
                </a:highlight>
                <a:latin typeface="Calibri"/>
              </a:rPr>
              <a:t> YÜRÜRLÜĞE GİRMİŞTİR</a:t>
            </a:r>
            <a:endParaRPr lang="tr" sz="2400" b="0" i="0" u="none" strike="noStrike" dirty="0">
              <a:highlight>
                <a:srgbClr val="000000">
                  <a:alpha val="0"/>
                </a:srgbClr>
              </a:highlight>
              <a:latin typeface="Calibri"/>
            </a:endParaRPr>
          </a:p>
          <a:p>
            <a:pPr marL="0" indent="0" algn="just" rtl="0">
              <a:lnSpc>
                <a:spcPct val="100000"/>
              </a:lnSpc>
              <a:spcAft>
                <a:spcPts val="1200"/>
              </a:spcAft>
              <a:buFont typeface="Arial" panose="020B0604020202020204" pitchFamily="34" charset="0"/>
              <a:buNone/>
            </a:pPr>
            <a:r>
              <a:rPr lang="tr" sz="2400" b="1" i="0" u="none" strike="noStrike" dirty="0">
                <a:solidFill>
                  <a:srgbClr val="0070C0"/>
                </a:solidFill>
                <a:highlight>
                  <a:srgbClr val="000000">
                    <a:alpha val="0"/>
                  </a:srgbClr>
                </a:highlight>
                <a:latin typeface="Calibri"/>
              </a:rPr>
              <a:t>7 Ocak 2013 </a:t>
            </a:r>
            <a:r>
              <a:rPr lang="tr" sz="2400" b="0" i="0" u="none" strike="noStrike" dirty="0">
                <a:highlight>
                  <a:srgbClr val="000000">
                    <a:alpha val="0"/>
                  </a:srgbClr>
                </a:highlight>
                <a:latin typeface="Calibri"/>
              </a:rPr>
              <a:t>tarihine kadar </a:t>
            </a:r>
            <a:r>
              <a:rPr lang="tr" sz="2400" b="1" i="0" u="none" strike="noStrike" dirty="0">
                <a:latin typeface="Calibri"/>
              </a:rPr>
              <a:t>AB ÜYE ÜLKELERİ tarafından İÇ HUKUKA AKTARILMIŞTIR</a:t>
            </a:r>
          </a:p>
          <a:p>
            <a:pPr marL="0" indent="0" algn="just" rtl="0">
              <a:lnSpc>
                <a:spcPct val="100000"/>
              </a:lnSpc>
              <a:spcBef>
                <a:spcPts val="300"/>
              </a:spcBef>
              <a:spcAft>
                <a:spcPts val="300"/>
              </a:spcAft>
              <a:buFont typeface="Arial" panose="020B0604020202020204" pitchFamily="34" charset="0"/>
              <a:buNone/>
            </a:pPr>
            <a:r>
              <a:rPr lang="tr" sz="2400" b="1" i="0" u="none" strike="noStrike" dirty="0">
                <a:solidFill>
                  <a:srgbClr val="0070C0"/>
                </a:solidFill>
                <a:highlight>
                  <a:srgbClr val="000000">
                    <a:alpha val="0"/>
                  </a:srgbClr>
                </a:highlight>
                <a:latin typeface="Calibri"/>
              </a:rPr>
              <a:t>EED EK I'DE LİSTELENEN ENDÜSTRİYEL FAALİYETLER</a:t>
            </a:r>
            <a:r>
              <a:rPr lang="tr" sz="2400" b="0" i="0" u="none" strike="noStrike" dirty="0">
                <a:latin typeface="Calibri"/>
              </a:rPr>
              <a:t>, yetkili makamlar tarafından verilen ve Direktifin ilke ve hükümlerine uygun olarak belirlenen koşulları içeren bir izne uygun olarak faaliyet göstermek zorundadır.</a:t>
            </a:r>
            <a:endParaRPr lang="en-US" sz="2400" dirty="0"/>
          </a:p>
        </p:txBody>
      </p:sp>
    </p:spTree>
    <p:extLst>
      <p:ext uri="{BB962C8B-B14F-4D97-AF65-F5344CB8AC3E}">
        <p14:creationId xmlns:p14="http://schemas.microsoft.com/office/powerpoint/2010/main" val="132659814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22400"/>
            <a:ext cx="10515600" cy="906458"/>
          </a:xfrm>
        </p:spPr>
        <p:txBody>
          <a:bodyPr>
            <a:noAutofit/>
          </a:bodyPr>
          <a:lstStyle/>
          <a:p>
            <a:pPr algn="ctr" rtl="0"/>
            <a:r>
              <a:rPr lang="tr" sz="3000" b="1" i="0" u="none" strike="noStrike">
                <a:latin typeface="Calibri"/>
              </a:rPr>
              <a:t>ENDÜSTRİYEL EMİSYONLAR – İLGİLİ MEVZUAT (3)</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20</a:t>
            </a:r>
            <a:endParaRPr lang="en-GB"/>
          </a:p>
        </p:txBody>
      </p:sp>
      <p:graphicFrame>
        <p:nvGraphicFramePr>
          <p:cNvPr id="6" name="Diagramma 5">
            <a:extLst>
              <a:ext uri="{FF2B5EF4-FFF2-40B4-BE49-F238E27FC236}">
                <a16:creationId xmlns:a16="http://schemas.microsoft.com/office/drawing/2014/main" id="{E789DFD6-707F-C140-9FFD-3F77DCD77C73}"/>
              </a:ext>
            </a:extLst>
          </p:cNvPr>
          <p:cNvGraphicFramePr/>
          <p:nvPr/>
        </p:nvGraphicFramePr>
        <p:xfrm>
          <a:off x="1291156" y="2199335"/>
          <a:ext cx="6462584" cy="41274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5" name="Rettangolo arrotondato 14">
            <a:extLst>
              <a:ext uri="{FF2B5EF4-FFF2-40B4-BE49-F238E27FC236}">
                <a16:creationId xmlns:a16="http://schemas.microsoft.com/office/drawing/2014/main" id="{EAF22447-1631-034C-837F-4D07457AF2CB}"/>
              </a:ext>
            </a:extLst>
          </p:cNvPr>
          <p:cNvSpPr/>
          <p:nvPr/>
        </p:nvSpPr>
        <p:spPr>
          <a:xfrm>
            <a:off x="6531429" y="3850519"/>
            <a:ext cx="4197514" cy="902044"/>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800" b="1" i="0" u="none" strike="noStrike">
                <a:solidFill>
                  <a:srgbClr val="FF0000"/>
                </a:solidFill>
                <a:highlight>
                  <a:srgbClr val="000000">
                    <a:alpha val="0"/>
                  </a:srgbClr>
                </a:highlight>
                <a:latin typeface="Calibri"/>
              </a:rPr>
              <a:t>'Kirleten öder' ilkesi</a:t>
            </a:r>
            <a:r>
              <a:rPr lang="tr" sz="1800" b="0" i="0" u="none" strike="noStrike">
                <a:solidFill>
                  <a:srgbClr val="000000"/>
                </a:solidFill>
                <a:latin typeface="Calibri"/>
              </a:rPr>
              <a:t> - Çevresel hasarın önlenmesi veya başka şekilde giderilmesi </a:t>
            </a:r>
            <a:endParaRPr lang="it-IT">
              <a:solidFill>
                <a:schemeClr val="tx1"/>
              </a:solidFill>
            </a:endParaRPr>
          </a:p>
        </p:txBody>
      </p:sp>
      <p:sp>
        <p:nvSpPr>
          <p:cNvPr id="7" name="Rettangolo arrotondato 6">
            <a:extLst>
              <a:ext uri="{FF2B5EF4-FFF2-40B4-BE49-F238E27FC236}">
                <a16:creationId xmlns:a16="http://schemas.microsoft.com/office/drawing/2014/main" id="{C7422076-6DC6-C547-95FD-C83098D49E40}"/>
              </a:ext>
            </a:extLst>
          </p:cNvPr>
          <p:cNvSpPr/>
          <p:nvPr/>
        </p:nvSpPr>
        <p:spPr>
          <a:xfrm>
            <a:off x="7712173" y="4902440"/>
            <a:ext cx="2980289" cy="1021490"/>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1" i="0" u="none" strike="noStrike">
                <a:solidFill>
                  <a:srgbClr val="000000"/>
                </a:solidFill>
                <a:latin typeface="Calibri"/>
              </a:rPr>
              <a:t>Çevre denetimleri için minimum standart</a:t>
            </a:r>
            <a:r>
              <a:rPr lang="tr" sz="1600" b="0" i="0" u="none" strike="noStrike">
                <a:solidFill>
                  <a:srgbClr val="000000"/>
                </a:solidFill>
                <a:highlight>
                  <a:srgbClr val="000000">
                    <a:alpha val="0"/>
                  </a:srgbClr>
                </a:highlight>
                <a:latin typeface="Calibri"/>
              </a:rPr>
              <a:t>.</a:t>
            </a:r>
          </a:p>
          <a:p>
            <a:pPr algn="ctr" rtl="0"/>
            <a:r>
              <a:rPr lang="tr" sz="1600" b="0" i="0" u="none" strike="noStrike">
                <a:solidFill>
                  <a:srgbClr val="000000"/>
                </a:solidFill>
                <a:latin typeface="Calibri"/>
              </a:rPr>
              <a:t>Orantılı ve caydırıcı cezai yaptırımlar</a:t>
            </a:r>
            <a:endParaRPr lang="it-IT" sz="1600">
              <a:solidFill>
                <a:schemeClr val="tx1"/>
              </a:solidFill>
            </a:endParaRPr>
          </a:p>
        </p:txBody>
      </p:sp>
    </p:spTree>
    <p:extLst>
      <p:ext uri="{BB962C8B-B14F-4D97-AF65-F5344CB8AC3E}">
        <p14:creationId xmlns:p14="http://schemas.microsoft.com/office/powerpoint/2010/main" val="32816137"/>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250960"/>
            <a:ext cx="10515600" cy="906458"/>
          </a:xfrm>
        </p:spPr>
        <p:txBody>
          <a:bodyPr>
            <a:noAutofit/>
          </a:bodyPr>
          <a:lstStyle/>
          <a:p>
            <a:pPr algn="ctr" rtl="0"/>
            <a:r>
              <a:rPr lang="tr" sz="3000" b="1" i="0" u="none" strike="noStrike">
                <a:latin typeface="Calibri"/>
              </a:rPr>
              <a:t>ENDÜSTRİYEL EMİSYONLAR – İLGİLİ MEVZUAT (4)</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21</a:t>
            </a:r>
            <a:endParaRPr lang="en-GB"/>
          </a:p>
        </p:txBody>
      </p:sp>
      <p:graphicFrame>
        <p:nvGraphicFramePr>
          <p:cNvPr id="7" name="Diagramma 6">
            <a:extLst>
              <a:ext uri="{FF2B5EF4-FFF2-40B4-BE49-F238E27FC236}">
                <a16:creationId xmlns:a16="http://schemas.microsoft.com/office/drawing/2014/main" id="{B199AA50-6A86-C74D-9080-C8FA64B3F122}"/>
              </a:ext>
            </a:extLst>
          </p:cNvPr>
          <p:cNvGraphicFramePr/>
          <p:nvPr>
            <p:extLst>
              <p:ext uri="{D42A27DB-BD31-4B8C-83A1-F6EECF244321}">
                <p14:modId xmlns:p14="http://schemas.microsoft.com/office/powerpoint/2010/main" val="1774951571"/>
              </p:ext>
            </p:extLst>
          </p:nvPr>
        </p:nvGraphicFramePr>
        <p:xfrm>
          <a:off x="128588" y="1992542"/>
          <a:ext cx="11401425" cy="4384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4840402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250960"/>
            <a:ext cx="10515600" cy="906458"/>
          </a:xfrm>
        </p:spPr>
        <p:txBody>
          <a:bodyPr>
            <a:noAutofit/>
          </a:bodyPr>
          <a:lstStyle/>
          <a:p>
            <a:pPr algn="ctr" rtl="0"/>
            <a:r>
              <a:rPr lang="tr" sz="3000" b="1" i="0" u="none" strike="noStrike">
                <a:latin typeface="Calibri"/>
              </a:rPr>
              <a:t>ENDÜSTRİYEL EMİSYONLAR – İLGİLİ MEVZUAT (5)</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22</a:t>
            </a:r>
            <a:endParaRPr lang="en-GB"/>
          </a:p>
        </p:txBody>
      </p:sp>
      <p:graphicFrame>
        <p:nvGraphicFramePr>
          <p:cNvPr id="7" name="Diagramma 6">
            <a:extLst>
              <a:ext uri="{FF2B5EF4-FFF2-40B4-BE49-F238E27FC236}">
                <a16:creationId xmlns:a16="http://schemas.microsoft.com/office/drawing/2014/main" id="{B199AA50-6A86-C74D-9080-C8FA64B3F122}"/>
              </a:ext>
            </a:extLst>
          </p:cNvPr>
          <p:cNvGraphicFramePr/>
          <p:nvPr/>
        </p:nvGraphicFramePr>
        <p:xfrm>
          <a:off x="345233" y="1989469"/>
          <a:ext cx="10888824" cy="41989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ttangolo 2">
            <a:extLst>
              <a:ext uri="{FF2B5EF4-FFF2-40B4-BE49-F238E27FC236}">
                <a16:creationId xmlns:a16="http://schemas.microsoft.com/office/drawing/2014/main" id="{D31FC742-D072-B6A6-16F4-5355F3F9348E}"/>
              </a:ext>
            </a:extLst>
          </p:cNvPr>
          <p:cNvSpPr/>
          <p:nvPr/>
        </p:nvSpPr>
        <p:spPr>
          <a:xfrm>
            <a:off x="7296539" y="2157420"/>
            <a:ext cx="4282751" cy="98814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indent="-285750" rtl="0">
              <a:buFont typeface="Arial" panose="020B0604020202020204" pitchFamily="34" charset="0"/>
              <a:buChar char="•"/>
            </a:pPr>
            <a:r>
              <a:rPr lang="tr" sz="1600" b="0" i="0" u="none" strike="noStrike" dirty="0">
                <a:solidFill>
                  <a:srgbClr val="000000"/>
                </a:solidFill>
                <a:latin typeface="Calibri"/>
              </a:rPr>
              <a:t>Ortam hava kalitesine ilişkin 2008/50/AT sayılı Direktif</a:t>
            </a:r>
            <a:endParaRPr lang="it-IT" sz="1600" dirty="0">
              <a:solidFill>
                <a:schemeClr val="tx1"/>
              </a:solidFill>
            </a:endParaRPr>
          </a:p>
          <a:p>
            <a:pPr marL="285750" indent="-285750" rtl="0">
              <a:buFont typeface="Arial" panose="020B0604020202020204" pitchFamily="34" charset="0"/>
              <a:buChar char="•"/>
            </a:pPr>
            <a:r>
              <a:rPr lang="tr" sz="1600" b="0" i="0" u="none" strike="noStrike" dirty="0">
                <a:solidFill>
                  <a:srgbClr val="000000"/>
                </a:solidFill>
                <a:latin typeface="Calibri"/>
              </a:rPr>
              <a:t>As, Cd, Hg, Ni, PAH’a ilişkin 2004/107/AT sayılı Direktif</a:t>
            </a:r>
            <a:endParaRPr lang="it-IT" dirty="0">
              <a:solidFill>
                <a:schemeClr val="tx1"/>
              </a:solidFill>
            </a:endParaRPr>
          </a:p>
        </p:txBody>
      </p:sp>
      <p:sp>
        <p:nvSpPr>
          <p:cNvPr id="5" name="Rettangolo 4">
            <a:extLst>
              <a:ext uri="{FF2B5EF4-FFF2-40B4-BE49-F238E27FC236}">
                <a16:creationId xmlns:a16="http://schemas.microsoft.com/office/drawing/2014/main" id="{6632E34B-9CBE-531D-18E4-9FDD7AC33DC2}"/>
              </a:ext>
            </a:extLst>
          </p:cNvPr>
          <p:cNvSpPr/>
          <p:nvPr/>
        </p:nvSpPr>
        <p:spPr>
          <a:xfrm>
            <a:off x="8266922" y="3332170"/>
            <a:ext cx="3464768" cy="103455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285750" indent="-285750" rtl="0">
              <a:buFont typeface="Arial" panose="020B0604020202020204" pitchFamily="34" charset="0"/>
              <a:buChar char="•"/>
            </a:pPr>
            <a:r>
              <a:rPr lang="tr" sz="1600" b="0" i="0" u="none" strike="noStrike">
                <a:solidFill>
                  <a:srgbClr val="000000"/>
                </a:solidFill>
                <a:latin typeface="Calibri"/>
              </a:rPr>
              <a:t>Bazı atmosferik kirleticilerin ulusal emisyonlarının azaltılmasına ilişkin 2016/2284 sayılı Direktif (AB) (NEC Direktifi)</a:t>
            </a:r>
            <a:endParaRPr lang="it-IT">
              <a:solidFill>
                <a:schemeClr val="tx1"/>
              </a:solidFill>
            </a:endParaRPr>
          </a:p>
        </p:txBody>
      </p:sp>
      <p:sp>
        <p:nvSpPr>
          <p:cNvPr id="6" name="Freccia in su 5">
            <a:extLst>
              <a:ext uri="{FF2B5EF4-FFF2-40B4-BE49-F238E27FC236}">
                <a16:creationId xmlns:a16="http://schemas.microsoft.com/office/drawing/2014/main" id="{FBA23C10-4C56-8FE6-B2F2-70ECA1297E3A}"/>
              </a:ext>
            </a:extLst>
          </p:cNvPr>
          <p:cNvSpPr/>
          <p:nvPr/>
        </p:nvSpPr>
        <p:spPr>
          <a:xfrm>
            <a:off x="10039739" y="4366727"/>
            <a:ext cx="298579" cy="18661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t-IT"/>
          </a:p>
        </p:txBody>
      </p:sp>
      <p:cxnSp>
        <p:nvCxnSpPr>
          <p:cNvPr id="10" name="Connettore 2 9">
            <a:extLst>
              <a:ext uri="{FF2B5EF4-FFF2-40B4-BE49-F238E27FC236}">
                <a16:creationId xmlns:a16="http://schemas.microsoft.com/office/drawing/2014/main" id="{ACA94E58-11F8-7E5A-1AEF-8577D461D175}"/>
              </a:ext>
            </a:extLst>
          </p:cNvPr>
          <p:cNvCxnSpPr>
            <a:cxnSpLocks/>
            <a:endCxn id="3" idx="1"/>
          </p:cNvCxnSpPr>
          <p:nvPr/>
        </p:nvCxnSpPr>
        <p:spPr>
          <a:xfrm flipV="1">
            <a:off x="5934269" y="2651490"/>
            <a:ext cx="1362270" cy="51158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Rettangolo con angoli arrotondati 10">
            <a:extLst>
              <a:ext uri="{FF2B5EF4-FFF2-40B4-BE49-F238E27FC236}">
                <a16:creationId xmlns:a16="http://schemas.microsoft.com/office/drawing/2014/main" id="{57B8BD4D-7725-85C9-88EE-166E269C0EF9}"/>
              </a:ext>
            </a:extLst>
          </p:cNvPr>
          <p:cNvSpPr/>
          <p:nvPr/>
        </p:nvSpPr>
        <p:spPr>
          <a:xfrm>
            <a:off x="345233" y="3051110"/>
            <a:ext cx="1362269" cy="3137291"/>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800" b="1" i="0" u="none" strike="noStrike">
                <a:solidFill>
                  <a:srgbClr val="000000"/>
                </a:solidFill>
                <a:latin typeface="Calibri"/>
              </a:rPr>
              <a:t>E-PRTR</a:t>
            </a:r>
          </a:p>
          <a:p>
            <a:pPr algn="ctr" rtl="0"/>
            <a:r>
              <a:rPr lang="tr" sz="1800" b="0" i="0" u="none" strike="noStrike">
                <a:solidFill>
                  <a:srgbClr val="000000"/>
                </a:solidFill>
                <a:latin typeface="Calibri"/>
              </a:rPr>
              <a:t>Avrupa Kirletici Salım ve Taşıma Kaydı</a:t>
            </a:r>
            <a:endParaRPr lang="it-IT">
              <a:solidFill>
                <a:schemeClr val="tx1"/>
              </a:solidFill>
            </a:endParaRPr>
          </a:p>
          <a:p>
            <a:pPr algn="ctr" rtl="0"/>
            <a:r>
              <a:rPr lang="tr" sz="1600" b="0" i="1" u="none" strike="noStrike">
                <a:solidFill>
                  <a:srgbClr val="000000"/>
                </a:solidFill>
                <a:latin typeface="Calibri"/>
              </a:rPr>
              <a:t>(166/2006 sayılı AT Yönetmeliği Madde 7)</a:t>
            </a:r>
          </a:p>
        </p:txBody>
      </p:sp>
    </p:spTree>
    <p:extLst>
      <p:ext uri="{BB962C8B-B14F-4D97-AF65-F5344CB8AC3E}">
        <p14:creationId xmlns:p14="http://schemas.microsoft.com/office/powerpoint/2010/main" val="1687658563"/>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22400"/>
            <a:ext cx="10515600" cy="906458"/>
          </a:xfrm>
        </p:spPr>
        <p:txBody>
          <a:bodyPr>
            <a:noAutofit/>
          </a:bodyPr>
          <a:lstStyle/>
          <a:p>
            <a:pPr algn="ctr" rtl="0"/>
            <a:r>
              <a:rPr lang="tr" sz="3000" b="1" i="0" u="none" strike="noStrike">
                <a:latin typeface="Calibri"/>
              </a:rPr>
              <a:t>KAYNAK VERİMLİLİĞİ VE DÖNGÜSEL EKONOMİ</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23</a:t>
            </a:r>
            <a:endParaRPr lang="en-GB"/>
          </a:p>
        </p:txBody>
      </p:sp>
      <p:sp>
        <p:nvSpPr>
          <p:cNvPr id="3" name="CasellaDiTesto 2">
            <a:extLst>
              <a:ext uri="{FF2B5EF4-FFF2-40B4-BE49-F238E27FC236}">
                <a16:creationId xmlns:a16="http://schemas.microsoft.com/office/drawing/2014/main" id="{E7308EA0-ECA3-E348-B8D0-0C5C5E6BDB3F}"/>
              </a:ext>
            </a:extLst>
          </p:cNvPr>
          <p:cNvSpPr txBox="1"/>
          <p:nvPr/>
        </p:nvSpPr>
        <p:spPr>
          <a:xfrm>
            <a:off x="1000125" y="2014531"/>
            <a:ext cx="10544175" cy="4708981"/>
          </a:xfrm>
          <a:prstGeom prst="rect">
            <a:avLst/>
          </a:prstGeom>
          <a:noFill/>
        </p:spPr>
        <p:txBody>
          <a:bodyPr wrap="square" rtlCol="0">
            <a:noAutofit/>
          </a:bodyPr>
          <a:lstStyle/>
          <a:p>
            <a:pPr marL="285750" indent="-285750" rtl="0">
              <a:buFont typeface="Arial" panose="020B0604020202020204" pitchFamily="34" charset="0"/>
              <a:buChar char="•"/>
            </a:pPr>
            <a:r>
              <a:rPr lang="tr" sz="2400" b="1" i="0" u="none" strike="noStrike">
                <a:solidFill>
                  <a:srgbClr val="0070C0"/>
                </a:solidFill>
                <a:latin typeface="Calibri"/>
              </a:rPr>
              <a:t>Doğal kaynakların kullanımı aşağıdakilerden </a:t>
            </a:r>
            <a:r>
              <a:rPr lang="tr" sz="2400" b="0" i="0" u="none" strike="noStrike">
                <a:highlight>
                  <a:srgbClr val="000000">
                    <a:alpha val="0"/>
                  </a:srgbClr>
                </a:highlight>
                <a:latin typeface="Calibri"/>
              </a:rPr>
              <a:t>sorumlu olabilir:</a:t>
            </a:r>
          </a:p>
          <a:p>
            <a:pPr marL="800100" lvl="1" indent="-342900" rtl="0">
              <a:spcBef>
                <a:spcPts val="600"/>
              </a:spcBef>
              <a:spcAft>
                <a:spcPts val="600"/>
              </a:spcAft>
              <a:buFont typeface="Wingdings" panose="05000000000000000000" pitchFamily="2" charset="2"/>
              <a:buChar char="ü"/>
            </a:pPr>
            <a:r>
              <a:rPr lang="tr" sz="2400" b="1" i="0" u="none" strike="noStrike">
                <a:latin typeface="Calibri"/>
              </a:rPr>
              <a:t>yüksek kirlilik seviyeleri</a:t>
            </a:r>
          </a:p>
          <a:p>
            <a:pPr marL="800100" lvl="1" indent="-342900" rtl="0">
              <a:spcBef>
                <a:spcPts val="600"/>
              </a:spcBef>
              <a:spcAft>
                <a:spcPts val="600"/>
              </a:spcAft>
              <a:buFont typeface="Wingdings" panose="05000000000000000000" pitchFamily="2" charset="2"/>
              <a:buChar char="ü"/>
            </a:pPr>
            <a:r>
              <a:rPr lang="tr" sz="2400" b="1" i="0" u="none" strike="noStrike">
                <a:latin typeface="Calibri"/>
              </a:rPr>
              <a:t>çevresel bozulma ve doğal kaynakların tükenmesi</a:t>
            </a:r>
          </a:p>
          <a:p>
            <a:pPr marL="285750" indent="-285750" rtl="0">
              <a:spcBef>
                <a:spcPts val="600"/>
              </a:spcBef>
              <a:spcAft>
                <a:spcPts val="600"/>
              </a:spcAft>
              <a:buFont typeface="Arial" panose="020B0604020202020204" pitchFamily="34" charset="0"/>
              <a:buChar char="•"/>
            </a:pPr>
            <a:r>
              <a:rPr lang="tr" sz="2400" b="0" i="0" u="none" strike="noStrike">
                <a:latin typeface="Calibri"/>
              </a:rPr>
              <a:t>Mevcut kalıplar korunursa, atık üretimi gibi doğal kaynakların bozulması ve tükenmesi de devam edecektir</a:t>
            </a:r>
          </a:p>
          <a:p>
            <a:pPr marL="285750" indent="-285750" rtl="0">
              <a:spcBef>
                <a:spcPts val="600"/>
              </a:spcBef>
              <a:spcAft>
                <a:spcPts val="600"/>
              </a:spcAft>
              <a:buFont typeface="Arial" panose="020B0604020202020204" pitchFamily="34" charset="0"/>
              <a:buChar char="•"/>
            </a:pPr>
            <a:r>
              <a:rPr lang="tr" sz="2400" b="1" i="0" u="none" strike="noStrike">
                <a:solidFill>
                  <a:srgbClr val="0070C0"/>
                </a:solidFill>
                <a:latin typeface="Calibri"/>
              </a:rPr>
              <a:t>Kaynak Verimli Avrupa için Yol Haritası ve Döngüsel Ekonomi Paketi bu eğilimi değiştirmelidir </a:t>
            </a:r>
            <a:endParaRPr lang="tr" sz="2400" b="0" i="0" u="none" strike="noStrike">
              <a:highlight>
                <a:srgbClr val="000000">
                  <a:alpha val="0"/>
                </a:srgbClr>
              </a:highlight>
              <a:latin typeface="Calibri"/>
            </a:endParaRPr>
          </a:p>
          <a:p>
            <a:pPr marL="285750" indent="-285750">
              <a:spcBef>
                <a:spcPts val="600"/>
              </a:spcBef>
              <a:spcAft>
                <a:spcPts val="600"/>
              </a:spcAft>
              <a:buFont typeface="Arial" panose="020B0604020202020204" pitchFamily="34" charset="0"/>
              <a:buChar char="•"/>
            </a:pPr>
            <a:endParaRPr lang="en-US" sz="2400"/>
          </a:p>
          <a:p>
            <a:pPr lvl="1">
              <a:spcBef>
                <a:spcPts val="600"/>
              </a:spcBef>
              <a:spcAft>
                <a:spcPts val="600"/>
              </a:spcAft>
            </a:pPr>
            <a:endParaRPr lang="en-US" sz="2400"/>
          </a:p>
          <a:p>
            <a:pPr lvl="1"/>
            <a:endParaRPr lang="en-US" sz="2400"/>
          </a:p>
        </p:txBody>
      </p:sp>
      <p:graphicFrame>
        <p:nvGraphicFramePr>
          <p:cNvPr id="7" name="Diagramma 6">
            <a:extLst>
              <a:ext uri="{FF2B5EF4-FFF2-40B4-BE49-F238E27FC236}">
                <a16:creationId xmlns:a16="http://schemas.microsoft.com/office/drawing/2014/main" id="{6DD9753C-47FD-B647-8EA8-55876E579045}"/>
              </a:ext>
            </a:extLst>
          </p:cNvPr>
          <p:cNvGraphicFramePr/>
          <p:nvPr>
            <p:extLst>
              <p:ext uri="{D42A27DB-BD31-4B8C-83A1-F6EECF244321}">
                <p14:modId xmlns:p14="http://schemas.microsoft.com/office/powerpoint/2010/main" val="3333723086"/>
              </p:ext>
            </p:extLst>
          </p:nvPr>
        </p:nvGraphicFramePr>
        <p:xfrm>
          <a:off x="1000125" y="5157788"/>
          <a:ext cx="1022985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0424269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272972"/>
            <a:ext cx="10515600" cy="906458"/>
          </a:xfrm>
        </p:spPr>
        <p:txBody>
          <a:bodyPr>
            <a:noAutofit/>
          </a:bodyPr>
          <a:lstStyle/>
          <a:p>
            <a:pPr algn="ctr" rtl="0"/>
            <a:r>
              <a:rPr lang="tr" sz="3000" b="1" i="0" u="none" strike="noStrike">
                <a:latin typeface="Calibri"/>
              </a:rPr>
              <a:t>ATIK YÖNETİMİ VE ATIĞIN ÖNLENMESİ</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24</a:t>
            </a:r>
            <a:endParaRPr lang="en-GB"/>
          </a:p>
        </p:txBody>
      </p:sp>
      <p:sp>
        <p:nvSpPr>
          <p:cNvPr id="3" name="CasellaDiTesto 2">
            <a:extLst>
              <a:ext uri="{FF2B5EF4-FFF2-40B4-BE49-F238E27FC236}">
                <a16:creationId xmlns:a16="http://schemas.microsoft.com/office/drawing/2014/main" id="{E7308EA0-ECA3-E348-B8D0-0C5C5E6BDB3F}"/>
              </a:ext>
            </a:extLst>
          </p:cNvPr>
          <p:cNvSpPr txBox="1"/>
          <p:nvPr/>
        </p:nvSpPr>
        <p:spPr>
          <a:xfrm>
            <a:off x="1000125" y="2014531"/>
            <a:ext cx="10544175" cy="1431161"/>
          </a:xfrm>
          <a:prstGeom prst="rect">
            <a:avLst/>
          </a:prstGeom>
          <a:noFill/>
        </p:spPr>
        <p:txBody>
          <a:bodyPr wrap="square" rtlCol="0">
            <a:noAutofit/>
          </a:bodyPr>
          <a:lstStyle/>
          <a:p>
            <a:pPr>
              <a:spcBef>
                <a:spcPts val="600"/>
              </a:spcBef>
              <a:spcAft>
                <a:spcPts val="600"/>
              </a:spcAft>
            </a:pPr>
            <a:endParaRPr lang="en-US" sz="2400"/>
          </a:p>
          <a:p>
            <a:pPr lvl="1">
              <a:spcBef>
                <a:spcPts val="600"/>
              </a:spcBef>
              <a:spcAft>
                <a:spcPts val="600"/>
              </a:spcAft>
            </a:pPr>
            <a:endParaRPr lang="en-US" sz="2400"/>
          </a:p>
          <a:p>
            <a:pPr lvl="1"/>
            <a:endParaRPr lang="en-US" sz="2400"/>
          </a:p>
        </p:txBody>
      </p:sp>
      <p:graphicFrame>
        <p:nvGraphicFramePr>
          <p:cNvPr id="9" name="Tabella 8">
            <a:extLst>
              <a:ext uri="{FF2B5EF4-FFF2-40B4-BE49-F238E27FC236}">
                <a16:creationId xmlns:a16="http://schemas.microsoft.com/office/drawing/2014/main" id="{EE535A13-BD48-3344-AD4D-7971B087DF59}"/>
              </a:ext>
            </a:extLst>
          </p:cNvPr>
          <p:cNvGraphicFramePr>
            <a:graphicFrameLocks noGrp="1"/>
          </p:cNvGraphicFramePr>
          <p:nvPr>
            <p:extLst>
              <p:ext uri="{D42A27DB-BD31-4B8C-83A1-F6EECF244321}">
                <p14:modId xmlns:p14="http://schemas.microsoft.com/office/powerpoint/2010/main" val="2580296590"/>
              </p:ext>
            </p:extLst>
          </p:nvPr>
        </p:nvGraphicFramePr>
        <p:xfrm>
          <a:off x="793921" y="1916430"/>
          <a:ext cx="10604157" cy="4165600"/>
        </p:xfrm>
        <a:graphic>
          <a:graphicData uri="http://schemas.openxmlformats.org/drawingml/2006/table">
            <a:tbl>
              <a:tblPr firstRow="1" bandRow="1">
                <a:tableStyleId>{8799B23B-EC83-4686-B30A-512413B5E67A}</a:tableStyleId>
              </a:tblPr>
              <a:tblGrid>
                <a:gridCol w="1969617">
                  <a:extLst>
                    <a:ext uri="{9D8B030D-6E8A-4147-A177-3AD203B41FA5}">
                      <a16:colId xmlns:a16="http://schemas.microsoft.com/office/drawing/2014/main" val="3150223924"/>
                    </a:ext>
                  </a:extLst>
                </a:gridCol>
                <a:gridCol w="8634540">
                  <a:extLst>
                    <a:ext uri="{9D8B030D-6E8A-4147-A177-3AD203B41FA5}">
                      <a16:colId xmlns:a16="http://schemas.microsoft.com/office/drawing/2014/main" val="1914728440"/>
                    </a:ext>
                  </a:extLst>
                </a:gridCol>
              </a:tblGrid>
              <a:tr h="370840">
                <a:tc>
                  <a:txBody>
                    <a:bodyPr/>
                    <a:lstStyle/>
                    <a:p>
                      <a:pPr rtl="0"/>
                      <a:r>
                        <a:rPr lang="tr" sz="1800" b="1" i="0" u="none" strike="noStrike">
                          <a:latin typeface="Calibri"/>
                        </a:rPr>
                        <a:t>ATIK ÇERÇEVE DİREKTİFİ</a:t>
                      </a:r>
                    </a:p>
                  </a:txBody>
                  <a:tcPr>
                    <a:solidFill>
                      <a:schemeClr val="tx2">
                        <a:lumMod val="20000"/>
                        <a:lumOff val="80000"/>
                      </a:schemeClr>
                    </a:solidFill>
                  </a:tcPr>
                </a:tc>
                <a:tc>
                  <a:txBody>
                    <a:bodyPr/>
                    <a:lstStyle/>
                    <a:p>
                      <a:pPr rtl="0"/>
                      <a:r>
                        <a:rPr lang="tr" sz="1600" b="0" i="0" u="none" strike="noStrike" kern="1200">
                          <a:solidFill>
                            <a:srgbClr val="000000"/>
                          </a:solidFill>
                          <a:latin typeface="Calibri"/>
                          <a:ea typeface="+mn-ea"/>
                          <a:cs typeface="+mn-cs"/>
                        </a:rPr>
                        <a:t>Atıkların Önlenmesi ve Geri Dönüştürülmesine İlişkin Tematik Strateji ile birlikte, önleme odaklı yeni hedefler belirleyerek yeni bir çerçeve oluşturulması amaçlanmaktadır</a:t>
                      </a:r>
                      <a:endParaRPr lang="it-IT" sz="1600" b="1">
                        <a:solidFill>
                          <a:srgbClr val="0070C0"/>
                        </a:solidFill>
                      </a:endParaRPr>
                    </a:p>
                  </a:txBody>
                  <a:tcPr anchor="ctr">
                    <a:solidFill>
                      <a:schemeClr val="accent2">
                        <a:lumMod val="20000"/>
                        <a:lumOff val="80000"/>
                      </a:schemeClr>
                    </a:solidFill>
                  </a:tcPr>
                </a:tc>
                <a:extLst>
                  <a:ext uri="{0D108BD9-81ED-4DB2-BD59-A6C34878D82A}">
                    <a16:rowId xmlns:a16="http://schemas.microsoft.com/office/drawing/2014/main" val="3714638296"/>
                  </a:ext>
                </a:extLst>
              </a:tr>
              <a:tr h="370840">
                <a:tc>
                  <a:txBody>
                    <a:bodyPr/>
                    <a:lstStyle/>
                    <a:p>
                      <a:pPr rtl="0"/>
                      <a:r>
                        <a:rPr lang="tr" sz="1800" b="1" i="0" u="none" strike="noStrike">
                          <a:latin typeface="Calibri"/>
                        </a:rPr>
                        <a:t>ATIK SEVKİYAT TÜZÜĞÜ</a:t>
                      </a:r>
                    </a:p>
                  </a:txBody>
                  <a:tcPr>
                    <a:solidFill>
                      <a:schemeClr val="tx2">
                        <a:lumMod val="20000"/>
                        <a:lumOff val="80000"/>
                      </a:schemeClr>
                    </a:solidFill>
                  </a:tcPr>
                </a:tc>
                <a:tc>
                  <a:txBody>
                    <a:bodyPr/>
                    <a:lstStyle/>
                    <a:p>
                      <a:pPr rtl="0"/>
                      <a:r>
                        <a:rPr lang="tr" sz="1600" b="0" i="0" u="none" strike="noStrike" kern="1200">
                          <a:solidFill>
                            <a:srgbClr val="000000"/>
                          </a:solidFill>
                          <a:highlight>
                            <a:srgbClr val="000000">
                              <a:alpha val="0"/>
                            </a:srgbClr>
                          </a:highlight>
                          <a:latin typeface="Calibri"/>
                          <a:ea typeface="+mn-ea"/>
                          <a:cs typeface="+mn-cs"/>
                        </a:rPr>
                        <a:t>Ulusal denetimler ve planlama için daha katı gerekliliklerle çevre korumasının iyileştirilmesi amaçlanmaktadır</a:t>
                      </a:r>
                      <a:endParaRPr lang="it-IT" sz="1600" b="0"/>
                    </a:p>
                  </a:txBody>
                  <a:tcPr>
                    <a:solidFill>
                      <a:schemeClr val="accent3">
                        <a:lumMod val="40000"/>
                        <a:lumOff val="60000"/>
                      </a:schemeClr>
                    </a:solidFill>
                  </a:tcPr>
                </a:tc>
                <a:extLst>
                  <a:ext uri="{0D108BD9-81ED-4DB2-BD59-A6C34878D82A}">
                    <a16:rowId xmlns:a16="http://schemas.microsoft.com/office/drawing/2014/main" val="3117405482"/>
                  </a:ext>
                </a:extLst>
              </a:tr>
              <a:tr h="370840">
                <a:tc rowSpan="6">
                  <a:txBody>
                    <a:bodyPr/>
                    <a:lstStyle/>
                    <a:p>
                      <a:pPr rtl="0"/>
                      <a:r>
                        <a:rPr lang="tr" sz="1800" b="1" i="0" u="none" strike="noStrike">
                          <a:latin typeface="Calibri"/>
                        </a:rPr>
                        <a:t>BELİRLİ ATIK AKIŞLARI</a:t>
                      </a:r>
                    </a:p>
                  </a:txBody>
                  <a:tcPr anchor="ctr">
                    <a:solidFill>
                      <a:schemeClr val="tx2">
                        <a:lumMod val="20000"/>
                        <a:lumOff val="80000"/>
                      </a:schemeClr>
                    </a:solidFill>
                  </a:tcPr>
                </a:tc>
                <a:tc>
                  <a:txBody>
                    <a:bodyPr/>
                    <a:lstStyle/>
                    <a:p>
                      <a:pPr rtl="0"/>
                      <a:r>
                        <a:rPr lang="tr" sz="1600" b="1" i="0" u="none" strike="noStrike" kern="1200">
                          <a:solidFill>
                            <a:srgbClr val="0070C0"/>
                          </a:solidFill>
                          <a:latin typeface="Calibri"/>
                          <a:ea typeface="+mn-ea"/>
                          <a:cs typeface="+mn-cs"/>
                        </a:rPr>
                        <a:t>Kullanım ömrü sona eren araçlardan </a:t>
                      </a:r>
                      <a:r>
                        <a:rPr lang="tr" sz="1600" b="0" i="0" u="none" strike="noStrike" kern="1200">
                          <a:solidFill>
                            <a:srgbClr val="000000"/>
                          </a:solidFill>
                          <a:highlight>
                            <a:srgbClr val="000000">
                              <a:alpha val="0"/>
                            </a:srgbClr>
                          </a:highlight>
                          <a:latin typeface="Calibri"/>
                          <a:ea typeface="+mn-ea"/>
                          <a:cs typeface="+mn-cs"/>
                        </a:rPr>
                        <a:t>ve bileşenlerinden kaynaklanan atıkların azaltılması</a:t>
                      </a:r>
                    </a:p>
                  </a:txBody>
                  <a:tcPr>
                    <a:solidFill>
                      <a:schemeClr val="accent2">
                        <a:lumMod val="20000"/>
                        <a:lumOff val="80000"/>
                      </a:schemeClr>
                    </a:solidFill>
                  </a:tcPr>
                </a:tc>
                <a:extLst>
                  <a:ext uri="{0D108BD9-81ED-4DB2-BD59-A6C34878D82A}">
                    <a16:rowId xmlns:a16="http://schemas.microsoft.com/office/drawing/2014/main" val="180467333"/>
                  </a:ext>
                </a:extLst>
              </a:tr>
              <a:tr h="370840">
                <a:tc vMerge="1">
                  <a:txBody>
                    <a:bodyPr/>
                    <a:lstStyle/>
                    <a:p>
                      <a:endParaRPr lang="it-IT"/>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tr" sz="1600" b="1" i="0" u="none" strike="noStrike" kern="1200">
                          <a:solidFill>
                            <a:srgbClr val="0070C0"/>
                          </a:solidFill>
                          <a:highlight>
                            <a:srgbClr val="000000">
                              <a:alpha val="0"/>
                            </a:srgbClr>
                          </a:highlight>
                          <a:latin typeface="Calibri"/>
                          <a:ea typeface="+mn-ea"/>
                          <a:cs typeface="+mn-cs"/>
                        </a:rPr>
                        <a:t>Elektrikli ve elektronik ekipmanlardan kaynaklanan atıkların iyileştirilmiş ve azaltılmış bertarafı</a:t>
                      </a:r>
                      <a:endParaRPr lang="it-IT" sz="1600" b="1"/>
                    </a:p>
                  </a:txBody>
                  <a:tcPr>
                    <a:solidFill>
                      <a:schemeClr val="accent2">
                        <a:lumMod val="20000"/>
                        <a:lumOff val="80000"/>
                      </a:schemeClr>
                    </a:solidFill>
                  </a:tcPr>
                </a:tc>
                <a:extLst>
                  <a:ext uri="{0D108BD9-81ED-4DB2-BD59-A6C34878D82A}">
                    <a16:rowId xmlns:a16="http://schemas.microsoft.com/office/drawing/2014/main" val="2060321069"/>
                  </a:ext>
                </a:extLst>
              </a:tr>
              <a:tr h="370840">
                <a:tc vMerge="1">
                  <a:txBody>
                    <a:bodyPr/>
                    <a:lstStyle/>
                    <a:p>
                      <a:endParaRPr lang="it-IT"/>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tr" sz="1600" b="0" i="0" u="none" strike="noStrike" kern="1200">
                          <a:solidFill>
                            <a:srgbClr val="000000"/>
                          </a:solidFill>
                          <a:highlight>
                            <a:srgbClr val="000000">
                              <a:alpha val="0"/>
                            </a:srgbClr>
                          </a:highlight>
                          <a:latin typeface="Calibri"/>
                          <a:ea typeface="+mn-ea"/>
                          <a:cs typeface="+mn-cs"/>
                        </a:rPr>
                        <a:t>Elektrikli ve elektronik ekipmanlarda bazı tehlikeli maddelerin kullanımındaki kısıtlamalar </a:t>
                      </a:r>
                      <a:endParaRPr lang="it-IT" sz="1600" b="1"/>
                    </a:p>
                  </a:txBody>
                  <a:tcPr>
                    <a:solidFill>
                      <a:schemeClr val="accent2">
                        <a:lumMod val="20000"/>
                        <a:lumOff val="80000"/>
                      </a:schemeClr>
                    </a:solidFill>
                  </a:tcPr>
                </a:tc>
                <a:extLst>
                  <a:ext uri="{0D108BD9-81ED-4DB2-BD59-A6C34878D82A}">
                    <a16:rowId xmlns:a16="http://schemas.microsoft.com/office/drawing/2014/main" val="3983916695"/>
                  </a:ext>
                </a:extLst>
              </a:tr>
              <a:tr h="370840">
                <a:tc vMerge="1">
                  <a:txBody>
                    <a:bodyPr/>
                    <a:lstStyle/>
                    <a:p>
                      <a:endParaRPr lang="it-IT"/>
                    </a:p>
                  </a:txBody>
                  <a:tcPr>
                    <a:solidFill>
                      <a:schemeClr val="tx2">
                        <a:lumMod val="20000"/>
                        <a:lumOff val="80000"/>
                      </a:schemeClr>
                    </a:solidFill>
                  </a:tcPr>
                </a:tc>
                <a:tc>
                  <a:txBody>
                    <a:bodyPr/>
                    <a:lstStyle/>
                    <a:p>
                      <a:pPr rtl="0"/>
                      <a:r>
                        <a:rPr lang="tr" sz="1600" b="0" i="0" u="none" strike="noStrike" kern="1200">
                          <a:solidFill>
                            <a:srgbClr val="000000"/>
                          </a:solidFill>
                          <a:latin typeface="Calibri"/>
                          <a:ea typeface="+mn-ea"/>
                          <a:cs typeface="+mn-cs"/>
                        </a:rPr>
                        <a:t>Pil ve akümülatörlerin toplanması, geri dönüşümü ve bertaraf edilmesine ilişkin kurallar oluşturarak ve bazı tehlikeli maddeler (özellikle cıva ve kadmiyum) için sınır değerler belirleyerek atık yönetiminin ve çevresel performansın iyileştirilmesi</a:t>
                      </a:r>
                      <a:endParaRPr lang="it-IT" sz="1600"/>
                    </a:p>
                  </a:txBody>
                  <a:tcPr>
                    <a:solidFill>
                      <a:schemeClr val="accent2">
                        <a:lumMod val="20000"/>
                        <a:lumOff val="80000"/>
                      </a:schemeClr>
                    </a:solidFill>
                  </a:tcPr>
                </a:tc>
                <a:extLst>
                  <a:ext uri="{0D108BD9-81ED-4DB2-BD59-A6C34878D82A}">
                    <a16:rowId xmlns:a16="http://schemas.microsoft.com/office/drawing/2014/main" val="3174973588"/>
                  </a:ext>
                </a:extLst>
              </a:tr>
              <a:tr h="370840">
                <a:tc vMerge="1">
                  <a:txBody>
                    <a:bodyPr/>
                    <a:lstStyle/>
                    <a:p>
                      <a:endParaRPr lang="it-IT"/>
                    </a:p>
                  </a:txBody>
                  <a:tcPr>
                    <a:solidFill>
                      <a:schemeClr val="tx2">
                        <a:lumMod val="20000"/>
                        <a:lumOff val="80000"/>
                      </a:schemeClr>
                    </a:solidFill>
                  </a:tcPr>
                </a:tc>
                <a:tc>
                  <a:txBody>
                    <a:bodyPr/>
                    <a:lstStyle/>
                    <a:p>
                      <a:pPr rtl="0"/>
                      <a:r>
                        <a:rPr lang="tr" sz="1600" b="1" i="0" u="none" strike="noStrike" kern="1200">
                          <a:solidFill>
                            <a:srgbClr val="0070C0"/>
                          </a:solidFill>
                          <a:highlight>
                            <a:srgbClr val="000000">
                              <a:alpha val="0"/>
                            </a:srgbClr>
                          </a:highlight>
                          <a:latin typeface="Calibri"/>
                          <a:ea typeface="+mn-ea"/>
                          <a:cs typeface="+mn-cs"/>
                        </a:rPr>
                        <a:t>Tüm ambalaj atıkları için kriterler</a:t>
                      </a:r>
                      <a:r>
                        <a:rPr lang="tr" sz="1600" b="0" i="0" u="none" strike="noStrike" kern="1200">
                          <a:solidFill>
                            <a:srgbClr val="000000"/>
                          </a:solidFill>
                          <a:latin typeface="Calibri"/>
                          <a:ea typeface="+mn-ea"/>
                          <a:cs typeface="+mn-cs"/>
                        </a:rPr>
                        <a:t>. Hafif plastik torbaların tüketiminin önemli ölçüde azaltılması</a:t>
                      </a:r>
                      <a:endParaRPr lang="it-IT" sz="1600"/>
                    </a:p>
                  </a:txBody>
                  <a:tcPr>
                    <a:solidFill>
                      <a:schemeClr val="accent2">
                        <a:lumMod val="20000"/>
                        <a:lumOff val="80000"/>
                      </a:schemeClr>
                    </a:solidFill>
                  </a:tcPr>
                </a:tc>
                <a:extLst>
                  <a:ext uri="{0D108BD9-81ED-4DB2-BD59-A6C34878D82A}">
                    <a16:rowId xmlns:a16="http://schemas.microsoft.com/office/drawing/2014/main" val="1882241071"/>
                  </a:ext>
                </a:extLst>
              </a:tr>
              <a:tr h="370840">
                <a:tc vMerge="1">
                  <a:txBody>
                    <a:bodyPr/>
                    <a:lstStyle/>
                    <a:p>
                      <a:endParaRPr lang="it-IT"/>
                    </a:p>
                  </a:txBody>
                  <a:tcPr>
                    <a:solidFill>
                      <a:schemeClr val="tx2">
                        <a:lumMod val="20000"/>
                        <a:lumOff val="80000"/>
                      </a:schemeClr>
                    </a:solidFill>
                  </a:tcP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tr" sz="1600" b="0" i="0" u="none" strike="noStrike" kern="1200">
                          <a:solidFill>
                            <a:srgbClr val="000000"/>
                          </a:solidFill>
                          <a:latin typeface="Calibri"/>
                          <a:ea typeface="+mn-ea"/>
                          <a:cs typeface="+mn-cs"/>
                        </a:rPr>
                        <a:t>Mevcut ve eski maden atıklarının hacmi ve kirlilik potansiyeli ile ilişkili önemli çevresel ve sağlık risklerinin üstesinden gelmek için maden çıkarma endüstrilerinden gelen </a:t>
                      </a:r>
                      <a:r>
                        <a:rPr lang="tr" sz="1600" b="1" i="0" u="none" strike="noStrike" kern="1200">
                          <a:solidFill>
                            <a:srgbClr val="0070C0"/>
                          </a:solidFill>
                          <a:highlight>
                            <a:srgbClr val="000000">
                              <a:alpha val="0"/>
                            </a:srgbClr>
                          </a:highlight>
                          <a:latin typeface="Calibri"/>
                          <a:ea typeface="+mn-ea"/>
                          <a:cs typeface="+mn-cs"/>
                        </a:rPr>
                        <a:t>atıkların yönetimi</a:t>
                      </a:r>
                      <a:endParaRPr lang="it-IT" sz="1600" kern="1200">
                        <a:solidFill>
                          <a:schemeClr val="tx1"/>
                        </a:solidFill>
                        <a:effectLst/>
                        <a:latin typeface="+mn-lt"/>
                        <a:ea typeface="+mn-ea"/>
                        <a:cs typeface="+mn-cs"/>
                      </a:endParaRPr>
                    </a:p>
                  </a:txBody>
                  <a:tcPr>
                    <a:solidFill>
                      <a:schemeClr val="accent2">
                        <a:lumMod val="20000"/>
                        <a:lumOff val="80000"/>
                      </a:schemeClr>
                    </a:solidFill>
                  </a:tcPr>
                </a:tc>
                <a:extLst>
                  <a:ext uri="{0D108BD9-81ED-4DB2-BD59-A6C34878D82A}">
                    <a16:rowId xmlns:a16="http://schemas.microsoft.com/office/drawing/2014/main" val="3188571663"/>
                  </a:ext>
                </a:extLst>
              </a:tr>
            </a:tbl>
          </a:graphicData>
        </a:graphic>
      </p:graphicFrame>
    </p:spTree>
    <p:extLst>
      <p:ext uri="{BB962C8B-B14F-4D97-AF65-F5344CB8AC3E}">
        <p14:creationId xmlns:p14="http://schemas.microsoft.com/office/powerpoint/2010/main" val="333692737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22400"/>
            <a:ext cx="10515600" cy="906458"/>
          </a:xfrm>
        </p:spPr>
        <p:txBody>
          <a:bodyPr>
            <a:noAutofit/>
          </a:bodyPr>
          <a:lstStyle/>
          <a:p>
            <a:pPr algn="ctr" rtl="0"/>
            <a:r>
              <a:rPr lang="tr" sz="3000" b="1" i="0" u="none" strike="noStrike">
                <a:latin typeface="Calibri"/>
              </a:rPr>
              <a:t>ATIK ARITIMI VE BERTARAFI</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25</a:t>
            </a:r>
            <a:endParaRPr lang="en-GB"/>
          </a:p>
        </p:txBody>
      </p:sp>
      <p:sp>
        <p:nvSpPr>
          <p:cNvPr id="3" name="CasellaDiTesto 2">
            <a:extLst>
              <a:ext uri="{FF2B5EF4-FFF2-40B4-BE49-F238E27FC236}">
                <a16:creationId xmlns:a16="http://schemas.microsoft.com/office/drawing/2014/main" id="{E7308EA0-ECA3-E348-B8D0-0C5C5E6BDB3F}"/>
              </a:ext>
            </a:extLst>
          </p:cNvPr>
          <p:cNvSpPr txBox="1"/>
          <p:nvPr/>
        </p:nvSpPr>
        <p:spPr>
          <a:xfrm>
            <a:off x="1000125" y="2014531"/>
            <a:ext cx="10544175" cy="1431161"/>
          </a:xfrm>
          <a:prstGeom prst="rect">
            <a:avLst/>
          </a:prstGeom>
          <a:noFill/>
        </p:spPr>
        <p:txBody>
          <a:bodyPr wrap="square" rtlCol="0">
            <a:noAutofit/>
          </a:bodyPr>
          <a:lstStyle/>
          <a:p>
            <a:pPr>
              <a:spcBef>
                <a:spcPts val="600"/>
              </a:spcBef>
              <a:spcAft>
                <a:spcPts val="600"/>
              </a:spcAft>
            </a:pPr>
            <a:endParaRPr lang="en-US" sz="2400"/>
          </a:p>
          <a:p>
            <a:pPr lvl="1">
              <a:spcBef>
                <a:spcPts val="600"/>
              </a:spcBef>
              <a:spcAft>
                <a:spcPts val="600"/>
              </a:spcAft>
            </a:pPr>
            <a:endParaRPr lang="en-US" sz="2400"/>
          </a:p>
          <a:p>
            <a:pPr lvl="1"/>
            <a:endParaRPr lang="en-US" sz="2400"/>
          </a:p>
        </p:txBody>
      </p:sp>
      <p:sp>
        <p:nvSpPr>
          <p:cNvPr id="6" name="CasellaDiTesto 5">
            <a:extLst>
              <a:ext uri="{FF2B5EF4-FFF2-40B4-BE49-F238E27FC236}">
                <a16:creationId xmlns:a16="http://schemas.microsoft.com/office/drawing/2014/main" id="{B30663CA-555E-574E-B728-88132AB71211}"/>
              </a:ext>
            </a:extLst>
          </p:cNvPr>
          <p:cNvSpPr txBox="1"/>
          <p:nvPr/>
        </p:nvSpPr>
        <p:spPr>
          <a:xfrm>
            <a:off x="1000125" y="2014531"/>
            <a:ext cx="10544175" cy="4955203"/>
          </a:xfrm>
          <a:prstGeom prst="rect">
            <a:avLst/>
          </a:prstGeom>
          <a:noFill/>
        </p:spPr>
        <p:txBody>
          <a:bodyPr wrap="square" rtlCol="0">
            <a:noAutofit/>
          </a:bodyPr>
          <a:lstStyle/>
          <a:p>
            <a:pPr marL="285750" indent="-285750" rtl="0">
              <a:buFont typeface="Wingdings" panose="05000000000000000000" pitchFamily="2" charset="2"/>
              <a:buChar char="ü"/>
            </a:pPr>
            <a:r>
              <a:rPr lang="tr" sz="2400" b="1" i="0" u="none" strike="noStrike" dirty="0">
                <a:highlight>
                  <a:srgbClr val="000000">
                    <a:alpha val="0"/>
                  </a:srgbClr>
                </a:highlight>
                <a:latin typeface="Calibri"/>
              </a:rPr>
              <a:t>Kentsel Atık Su Arıtma Direktifinin </a:t>
            </a:r>
            <a:r>
              <a:rPr lang="tr" sz="2400" b="0" i="0" u="none" strike="noStrike" dirty="0">
                <a:highlight>
                  <a:srgbClr val="000000">
                    <a:alpha val="0"/>
                  </a:srgbClr>
                </a:highlight>
                <a:latin typeface="Calibri"/>
              </a:rPr>
              <a:t>aşamalı olarak uygulanması, bertaraf edilmesi gereken arıtma çamuru miktarlarında artışa neden</a:t>
            </a:r>
            <a:r>
              <a:rPr lang="tr" sz="2400" b="1" i="0" u="none" strike="noStrike" dirty="0">
                <a:solidFill>
                  <a:srgbClr val="0070C0"/>
                </a:solidFill>
                <a:latin typeface="Calibri"/>
              </a:rPr>
              <a:t> olmuştur</a:t>
            </a:r>
          </a:p>
          <a:p>
            <a:pPr marL="285750" indent="-285750">
              <a:buFont typeface="Wingdings" panose="05000000000000000000" pitchFamily="2" charset="2"/>
              <a:buChar char="ü"/>
            </a:pPr>
            <a:endParaRPr lang="en-US" sz="2400" dirty="0"/>
          </a:p>
          <a:p>
            <a:pPr marL="285750" indent="-285750" rtl="0">
              <a:buFont typeface="Wingdings" panose="05000000000000000000" pitchFamily="2" charset="2"/>
              <a:buChar char="ü"/>
            </a:pPr>
            <a:r>
              <a:rPr lang="tr" sz="2400" b="1" i="0" u="none" strike="noStrike" dirty="0">
                <a:highlight>
                  <a:srgbClr val="000000">
                    <a:alpha val="0"/>
                  </a:srgbClr>
                </a:highlight>
                <a:latin typeface="Calibri"/>
              </a:rPr>
              <a:t>Düzenli Depolama Direktifi</a:t>
            </a:r>
            <a:r>
              <a:rPr lang="tr" sz="2400" b="0" i="0" u="none" strike="noStrike" dirty="0">
                <a:latin typeface="Calibri"/>
              </a:rPr>
              <a:t>, düzenli depolama sahasının çevre, özellikle yüzey suyu, yeraltı suyu, toprak ve hava ile insan sağlığı üzerindeki olumsuz etkilerini önlemeyi veya azaltmayı amaçlamaktadır. Bununla birlikte, </a:t>
            </a:r>
            <a:r>
              <a:rPr lang="tr" sz="2400" b="1" i="0" u="none" strike="noStrike" dirty="0">
                <a:solidFill>
                  <a:srgbClr val="0070C0"/>
                </a:solidFill>
                <a:highlight>
                  <a:srgbClr val="000000">
                    <a:alpha val="0"/>
                  </a:srgbClr>
                </a:highlight>
                <a:latin typeface="Calibri"/>
              </a:rPr>
              <a:t>çok sayıda yasadışı depolama alanı hala mevcuttur</a:t>
            </a:r>
            <a:endParaRPr lang="en-US" dirty="0"/>
          </a:p>
          <a:p>
            <a:pPr marL="285750" indent="-285750">
              <a:buFont typeface="Wingdings" panose="05000000000000000000" pitchFamily="2" charset="2"/>
              <a:buChar char="ü"/>
            </a:pPr>
            <a:endParaRPr lang="en-US" dirty="0"/>
          </a:p>
          <a:p>
            <a:pPr marL="285750" indent="-285750" rtl="0">
              <a:buFont typeface="Wingdings" panose="05000000000000000000" pitchFamily="2" charset="2"/>
              <a:buChar char="ü"/>
            </a:pPr>
            <a:r>
              <a:rPr lang="tr" sz="2400" b="1" i="0" u="none" strike="noStrike" dirty="0">
                <a:highlight>
                  <a:srgbClr val="000000">
                    <a:alpha val="0"/>
                  </a:srgbClr>
                </a:highlight>
                <a:latin typeface="Calibri"/>
              </a:rPr>
              <a:t>Atıkların yakılmasına ilişkin Direktif</a:t>
            </a:r>
            <a:r>
              <a:rPr lang="tr" sz="2400" b="1" i="0" u="none" strike="noStrike" dirty="0">
                <a:solidFill>
                  <a:srgbClr val="0070C0"/>
                </a:solidFill>
                <a:latin typeface="Calibri"/>
              </a:rPr>
              <a:t>, </a:t>
            </a:r>
            <a:r>
              <a:rPr lang="tr" sz="2400" i="0" u="none" strike="noStrike" dirty="0">
                <a:latin typeface="Calibri"/>
              </a:rPr>
              <a:t>şimdi yerini</a:t>
            </a:r>
            <a:r>
              <a:rPr lang="tr" sz="2400" i="0" u="none" strike="noStrike" dirty="0">
                <a:highlight>
                  <a:srgbClr val="000000">
                    <a:alpha val="0"/>
                  </a:srgbClr>
                </a:highlight>
                <a:latin typeface="Calibri"/>
              </a:rPr>
              <a:t> </a:t>
            </a:r>
            <a:r>
              <a:rPr lang="tr" sz="2400" b="1" i="0" u="none" strike="noStrike" dirty="0">
                <a:highlight>
                  <a:srgbClr val="000000">
                    <a:alpha val="0"/>
                  </a:srgbClr>
                </a:highlight>
                <a:latin typeface="Calibri"/>
              </a:rPr>
              <a:t>Endüstriyel Emisyonlar Direktifine</a:t>
            </a:r>
            <a:r>
              <a:rPr lang="tr" sz="2400" b="1" i="0" u="none" strike="noStrike" dirty="0">
                <a:solidFill>
                  <a:srgbClr val="0070C0"/>
                </a:solidFill>
                <a:latin typeface="Calibri"/>
              </a:rPr>
              <a:t> </a:t>
            </a:r>
            <a:r>
              <a:rPr lang="tr" sz="2400" i="0" u="none" strike="noStrike" dirty="0">
                <a:latin typeface="Calibri"/>
              </a:rPr>
              <a:t>bırakmıştır ve </a:t>
            </a:r>
            <a:r>
              <a:rPr lang="tr" sz="2400" b="1" i="0" u="none" strike="noStrike" dirty="0">
                <a:solidFill>
                  <a:srgbClr val="0070C0"/>
                </a:solidFill>
                <a:latin typeface="Calibri"/>
              </a:rPr>
              <a:t>atıkların yakılması veya birlikte yakılmasından kaynaklanan hava, su ve toprak kirliliğini </a:t>
            </a:r>
            <a:r>
              <a:rPr lang="tr" sz="2400" i="0" u="none" strike="noStrike" dirty="0">
                <a:latin typeface="Calibri"/>
              </a:rPr>
              <a:t>mümkün olduğunca </a:t>
            </a:r>
            <a:r>
              <a:rPr lang="tr" sz="2400" b="1" i="0" u="none" strike="noStrike" dirty="0">
                <a:solidFill>
                  <a:srgbClr val="0070C0"/>
                </a:solidFill>
                <a:latin typeface="Calibri"/>
              </a:rPr>
              <a:t>önlemeyi veya azaltmayı amaçlamıştır</a:t>
            </a:r>
            <a:endParaRPr lang="tr" sz="2400" b="0" i="0" u="none" strike="noStrike" dirty="0">
              <a:highlight>
                <a:srgbClr val="000000">
                  <a:alpha val="0"/>
                </a:srgbClr>
              </a:highlight>
              <a:latin typeface="Calibri"/>
            </a:endParaRPr>
          </a:p>
          <a:p>
            <a:pPr lvl="1">
              <a:spcBef>
                <a:spcPts val="600"/>
              </a:spcBef>
              <a:spcAft>
                <a:spcPts val="600"/>
              </a:spcAft>
            </a:pPr>
            <a:endParaRPr lang="en-US" sz="2400" dirty="0"/>
          </a:p>
          <a:p>
            <a:pPr lvl="1"/>
            <a:endParaRPr lang="en-US" sz="2400" dirty="0"/>
          </a:p>
        </p:txBody>
      </p:sp>
    </p:spTree>
    <p:extLst>
      <p:ext uri="{BB962C8B-B14F-4D97-AF65-F5344CB8AC3E}">
        <p14:creationId xmlns:p14="http://schemas.microsoft.com/office/powerpoint/2010/main" val="350959511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210235"/>
            <a:ext cx="10515600" cy="726141"/>
          </a:xfrm>
        </p:spPr>
        <p:txBody>
          <a:bodyPr>
            <a:noAutofit/>
          </a:bodyPr>
          <a:lstStyle/>
          <a:p>
            <a:pPr algn="ctr" rtl="0"/>
            <a:r>
              <a:rPr lang="tr" sz="3600" b="1" i="0" u="none" strike="noStrike" dirty="0">
                <a:latin typeface="Calibri"/>
              </a:rPr>
              <a:t>SÜRDÜRÜLEBİLİR TÜKETİM VE ÜRETİM (1)</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26</a:t>
            </a:r>
            <a:endParaRPr lang="en-GB"/>
          </a:p>
        </p:txBody>
      </p:sp>
      <p:sp>
        <p:nvSpPr>
          <p:cNvPr id="6" name="Segnaposto contenuto 5">
            <a:extLst>
              <a:ext uri="{FF2B5EF4-FFF2-40B4-BE49-F238E27FC236}">
                <a16:creationId xmlns:a16="http://schemas.microsoft.com/office/drawing/2014/main" id="{3AE36CC3-1204-9F4A-984E-3FA12C471C5C}"/>
              </a:ext>
            </a:extLst>
          </p:cNvPr>
          <p:cNvSpPr>
            <a:spLocks noGrp="1"/>
          </p:cNvSpPr>
          <p:nvPr>
            <p:ph idx="1"/>
          </p:nvPr>
        </p:nvSpPr>
        <p:spPr>
          <a:xfrm>
            <a:off x="470647" y="1801906"/>
            <a:ext cx="11443447" cy="4775710"/>
          </a:xfrm>
        </p:spPr>
        <p:txBody>
          <a:bodyPr>
            <a:noAutofit/>
          </a:bodyPr>
          <a:lstStyle/>
          <a:p>
            <a:pPr rtl="0"/>
            <a:r>
              <a:rPr lang="tr" b="1" i="0" u="none" strike="noStrike" dirty="0">
                <a:highlight>
                  <a:srgbClr val="000000">
                    <a:alpha val="0"/>
                  </a:srgbClr>
                </a:highlight>
                <a:latin typeface="Calibri"/>
              </a:rPr>
              <a:t>Doğal kaynakların küresel kıtlığı nedeniyle</a:t>
            </a:r>
            <a:r>
              <a:rPr lang="tr" b="0" i="0" u="none" strike="noStrike" dirty="0">
                <a:latin typeface="Calibri"/>
              </a:rPr>
              <a:t> AB'nin temel hedeflerinden biridir</a:t>
            </a:r>
          </a:p>
          <a:p>
            <a:endParaRPr lang="en-US" dirty="0"/>
          </a:p>
          <a:p>
            <a:pPr marL="0" indent="0">
              <a:buNone/>
            </a:pPr>
            <a:endParaRPr lang="en-US" dirty="0"/>
          </a:p>
          <a:p>
            <a:pPr rtl="0">
              <a:spcBef>
                <a:spcPts val="600"/>
              </a:spcBef>
              <a:spcAft>
                <a:spcPts val="600"/>
              </a:spcAft>
            </a:pPr>
            <a:r>
              <a:rPr lang="tr" b="1" i="0" u="none" strike="noStrike" dirty="0">
                <a:latin typeface="Calibri"/>
              </a:rPr>
              <a:t>Sürdürülebilir Tüketim ve Üretim Eylem Planı</a:t>
            </a:r>
            <a:r>
              <a:rPr lang="tr" b="0" i="0" u="none" strike="noStrike" dirty="0">
                <a:highlight>
                  <a:srgbClr val="000000">
                    <a:alpha val="0"/>
                  </a:srgbClr>
                </a:highlight>
                <a:latin typeface="Calibri"/>
              </a:rPr>
              <a:t>:</a:t>
            </a:r>
          </a:p>
          <a:p>
            <a:pPr lvl="1" rtl="0">
              <a:lnSpc>
                <a:spcPct val="134000"/>
              </a:lnSpc>
              <a:spcBef>
                <a:spcPts val="600"/>
              </a:spcBef>
              <a:spcAft>
                <a:spcPts val="600"/>
              </a:spcAft>
              <a:buFont typeface="Wingdings" panose="05000000000000000000" pitchFamily="2" charset="2"/>
              <a:buChar char="ü"/>
            </a:pPr>
            <a:r>
              <a:rPr lang="tr" sz="2000" i="0" u="none" strike="noStrike" dirty="0">
                <a:latin typeface="Calibri"/>
              </a:rPr>
              <a:t>Ürünlerin</a:t>
            </a:r>
            <a:r>
              <a:rPr lang="tr" sz="2000" b="1" i="0" u="none" strike="noStrike" dirty="0">
                <a:solidFill>
                  <a:srgbClr val="0070C0"/>
                </a:solidFill>
                <a:latin typeface="Calibri"/>
              </a:rPr>
              <a:t> </a:t>
            </a:r>
            <a:r>
              <a:rPr lang="tr" sz="2000" b="0" i="0" u="none" strike="noStrike" dirty="0">
                <a:highlight>
                  <a:srgbClr val="000000">
                    <a:alpha val="0"/>
                  </a:srgbClr>
                </a:highlight>
                <a:latin typeface="Calibri"/>
              </a:rPr>
              <a:t>yaşam döngüleri boyunca </a:t>
            </a:r>
            <a:r>
              <a:rPr lang="tr" sz="2000" b="1" i="0" u="none" strike="noStrike" dirty="0">
                <a:solidFill>
                  <a:srgbClr val="0070C0"/>
                </a:solidFill>
                <a:highlight>
                  <a:srgbClr val="000000">
                    <a:alpha val="0"/>
                  </a:srgbClr>
                </a:highlight>
                <a:latin typeface="Calibri"/>
              </a:rPr>
              <a:t>çevresel performansının iyileştirilmesi</a:t>
            </a:r>
          </a:p>
          <a:p>
            <a:pPr lvl="1" rtl="0">
              <a:lnSpc>
                <a:spcPct val="134000"/>
              </a:lnSpc>
              <a:spcBef>
                <a:spcPts val="600"/>
              </a:spcBef>
              <a:spcAft>
                <a:spcPts val="600"/>
              </a:spcAft>
              <a:buFont typeface="Wingdings" panose="05000000000000000000" pitchFamily="2" charset="2"/>
              <a:buChar char="ü"/>
            </a:pPr>
            <a:r>
              <a:rPr lang="tr" sz="2000" b="0" i="0" u="none" strike="noStrike" dirty="0">
                <a:latin typeface="Calibri"/>
              </a:rPr>
              <a:t>Sürdürülebilir mal ve üretim teknolojilerine yönelik </a:t>
            </a:r>
            <a:r>
              <a:rPr lang="tr" sz="2000" b="1" i="0" u="none" strike="noStrike" dirty="0">
                <a:solidFill>
                  <a:srgbClr val="0070C0"/>
                </a:solidFill>
                <a:highlight>
                  <a:srgbClr val="000000">
                    <a:alpha val="0"/>
                  </a:srgbClr>
                </a:highlight>
                <a:latin typeface="Calibri"/>
              </a:rPr>
              <a:t>tüketici bilincinin ve talebinin artırılması</a:t>
            </a:r>
          </a:p>
          <a:p>
            <a:pPr lvl="1" rtl="0">
              <a:lnSpc>
                <a:spcPct val="134000"/>
              </a:lnSpc>
              <a:spcBef>
                <a:spcPts val="600"/>
              </a:spcBef>
              <a:spcAft>
                <a:spcPts val="600"/>
              </a:spcAft>
              <a:buFont typeface="Wingdings" panose="05000000000000000000" pitchFamily="2" charset="2"/>
              <a:buChar char="ü"/>
            </a:pPr>
            <a:r>
              <a:rPr lang="tr" sz="2000" i="0" u="none" strike="noStrike" dirty="0">
                <a:latin typeface="Calibri"/>
              </a:rPr>
              <a:t>AB endüstrisinde </a:t>
            </a:r>
            <a:r>
              <a:rPr lang="tr" sz="2000" b="1" i="0" u="none" strike="noStrike" dirty="0">
                <a:solidFill>
                  <a:srgbClr val="0070C0"/>
                </a:solidFill>
                <a:highlight>
                  <a:srgbClr val="000000">
                    <a:alpha val="0"/>
                  </a:srgbClr>
                </a:highlight>
                <a:latin typeface="Calibri"/>
              </a:rPr>
              <a:t>yeniliğin teşvik edilmesi</a:t>
            </a:r>
          </a:p>
          <a:p>
            <a:pPr lvl="1" rtl="0">
              <a:lnSpc>
                <a:spcPct val="134000"/>
              </a:lnSpc>
              <a:spcBef>
                <a:spcPts val="600"/>
              </a:spcBef>
              <a:spcAft>
                <a:spcPts val="600"/>
              </a:spcAft>
              <a:buFont typeface="Wingdings" panose="05000000000000000000" pitchFamily="2" charset="2"/>
              <a:buChar char="ü"/>
            </a:pPr>
            <a:r>
              <a:rPr lang="tr" sz="2000" b="1" i="0" u="none" strike="noStrike" dirty="0">
                <a:solidFill>
                  <a:srgbClr val="0070C0"/>
                </a:solidFill>
                <a:latin typeface="Calibri"/>
              </a:rPr>
              <a:t>Uluslararası yönlerin ele alınması </a:t>
            </a:r>
          </a:p>
          <a:p>
            <a:pPr marL="0" indent="0">
              <a:buNone/>
            </a:pPr>
            <a:endParaRPr lang="en-US" sz="1200" dirty="0"/>
          </a:p>
          <a:p>
            <a:pPr marL="0" indent="0">
              <a:buNone/>
            </a:pPr>
            <a:endParaRPr lang="en-US" sz="2400" dirty="0"/>
          </a:p>
        </p:txBody>
      </p:sp>
      <p:sp>
        <p:nvSpPr>
          <p:cNvPr id="8" name="Rettangolo arrotondato 7">
            <a:extLst>
              <a:ext uri="{FF2B5EF4-FFF2-40B4-BE49-F238E27FC236}">
                <a16:creationId xmlns:a16="http://schemas.microsoft.com/office/drawing/2014/main" id="{78CC9510-7509-D74F-9A15-3D4F72F084DF}"/>
              </a:ext>
            </a:extLst>
          </p:cNvPr>
          <p:cNvSpPr/>
          <p:nvPr/>
        </p:nvSpPr>
        <p:spPr>
          <a:xfrm>
            <a:off x="4794420" y="2565418"/>
            <a:ext cx="3669958" cy="741403"/>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2400" b="1" i="0" u="none" strike="noStrike" dirty="0">
                <a:solidFill>
                  <a:srgbClr val="0070C0"/>
                </a:solidFill>
                <a:latin typeface="Calibri"/>
              </a:rPr>
              <a:t>DAHA AZIYLA DAHA FAZLASINI YAPMAK</a:t>
            </a:r>
          </a:p>
        </p:txBody>
      </p:sp>
      <p:sp>
        <p:nvSpPr>
          <p:cNvPr id="9" name="Freccia destra 8">
            <a:extLst>
              <a:ext uri="{FF2B5EF4-FFF2-40B4-BE49-F238E27FC236}">
                <a16:creationId xmlns:a16="http://schemas.microsoft.com/office/drawing/2014/main" id="{E3D47C60-A518-654A-95C2-5AF6650CD769}"/>
              </a:ext>
            </a:extLst>
          </p:cNvPr>
          <p:cNvSpPr/>
          <p:nvPr/>
        </p:nvSpPr>
        <p:spPr>
          <a:xfrm>
            <a:off x="2220316" y="2549892"/>
            <a:ext cx="2312782" cy="80318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2000" b="1" i="0" u="none" strike="noStrike" dirty="0">
                <a:latin typeface="Calibri"/>
              </a:rPr>
              <a:t>TEMEL ZORLUK</a:t>
            </a:r>
          </a:p>
        </p:txBody>
      </p:sp>
    </p:spTree>
    <p:extLst>
      <p:ext uri="{BB962C8B-B14F-4D97-AF65-F5344CB8AC3E}">
        <p14:creationId xmlns:p14="http://schemas.microsoft.com/office/powerpoint/2010/main" val="146590937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96147"/>
            <a:ext cx="10515600" cy="753929"/>
          </a:xfrm>
        </p:spPr>
        <p:txBody>
          <a:bodyPr>
            <a:noAutofit/>
          </a:bodyPr>
          <a:lstStyle/>
          <a:p>
            <a:pPr algn="ctr" rtl="0"/>
            <a:r>
              <a:rPr lang="tr" sz="3000" b="1" i="0" u="none" strike="noStrike">
                <a:latin typeface="Calibri"/>
              </a:rPr>
              <a:t>SÜRDÜRÜLEBİLİR TÜKETİM VE ÜRETİM (2)</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27</a:t>
            </a:r>
            <a:endParaRPr lang="en-GB"/>
          </a:p>
        </p:txBody>
      </p:sp>
      <p:sp>
        <p:nvSpPr>
          <p:cNvPr id="6" name="Segnaposto contenuto 5">
            <a:extLst>
              <a:ext uri="{FF2B5EF4-FFF2-40B4-BE49-F238E27FC236}">
                <a16:creationId xmlns:a16="http://schemas.microsoft.com/office/drawing/2014/main" id="{3AE36CC3-1204-9F4A-984E-3FA12C471C5C}"/>
              </a:ext>
            </a:extLst>
          </p:cNvPr>
          <p:cNvSpPr>
            <a:spLocks noGrp="1"/>
          </p:cNvSpPr>
          <p:nvPr>
            <p:ph idx="1"/>
          </p:nvPr>
        </p:nvSpPr>
        <p:spPr>
          <a:xfrm>
            <a:off x="838200" y="2109836"/>
            <a:ext cx="10515600" cy="4351338"/>
          </a:xfrm>
        </p:spPr>
        <p:txBody>
          <a:bodyPr>
            <a:noAutofit/>
          </a:bodyPr>
          <a:lstStyle/>
          <a:p>
            <a:pPr marL="0" indent="0">
              <a:buNone/>
            </a:pPr>
            <a:r>
              <a:rPr lang="en-US" sz="2400"/>
              <a:t>						</a:t>
            </a:r>
          </a:p>
          <a:p>
            <a:pPr marL="0" indent="0">
              <a:buNone/>
            </a:pPr>
            <a:endParaRPr lang="en-US" sz="2400"/>
          </a:p>
          <a:p>
            <a:pPr marL="0" indent="0">
              <a:buNone/>
            </a:pPr>
            <a:endParaRPr lang="en-US" sz="2400"/>
          </a:p>
        </p:txBody>
      </p:sp>
      <p:graphicFrame>
        <p:nvGraphicFramePr>
          <p:cNvPr id="7" name="Tabella 6">
            <a:extLst>
              <a:ext uri="{FF2B5EF4-FFF2-40B4-BE49-F238E27FC236}">
                <a16:creationId xmlns:a16="http://schemas.microsoft.com/office/drawing/2014/main" id="{3859F5B1-1BC3-7648-86C1-FE87951BA77E}"/>
              </a:ext>
            </a:extLst>
          </p:cNvPr>
          <p:cNvGraphicFramePr>
            <a:graphicFrameLocks noGrp="1"/>
          </p:cNvGraphicFramePr>
          <p:nvPr>
            <p:extLst>
              <p:ext uri="{D42A27DB-BD31-4B8C-83A1-F6EECF244321}">
                <p14:modId xmlns:p14="http://schemas.microsoft.com/office/powerpoint/2010/main" val="1327332083"/>
              </p:ext>
            </p:extLst>
          </p:nvPr>
        </p:nvGraphicFramePr>
        <p:xfrm>
          <a:off x="838200" y="2163881"/>
          <a:ext cx="10515601" cy="3764280"/>
        </p:xfrm>
        <a:graphic>
          <a:graphicData uri="http://schemas.openxmlformats.org/drawingml/2006/table">
            <a:tbl>
              <a:tblPr firstRow="1" bandRow="1">
                <a:tableStyleId>{16D9F66E-5EB9-4882-86FB-DCBF35E3C3E4}</a:tableStyleId>
              </a:tblPr>
              <a:tblGrid>
                <a:gridCol w="2232958">
                  <a:extLst>
                    <a:ext uri="{9D8B030D-6E8A-4147-A177-3AD203B41FA5}">
                      <a16:colId xmlns:a16="http://schemas.microsoft.com/office/drawing/2014/main" val="3150223924"/>
                    </a:ext>
                  </a:extLst>
                </a:gridCol>
                <a:gridCol w="8282643">
                  <a:extLst>
                    <a:ext uri="{9D8B030D-6E8A-4147-A177-3AD203B41FA5}">
                      <a16:colId xmlns:a16="http://schemas.microsoft.com/office/drawing/2014/main" val="1914728440"/>
                    </a:ext>
                  </a:extLst>
                </a:gridCol>
              </a:tblGrid>
              <a:tr h="271772">
                <a:tc>
                  <a:txBody>
                    <a:bodyPr/>
                    <a:lstStyle/>
                    <a:p>
                      <a:pPr rtl="0"/>
                      <a:r>
                        <a:rPr lang="tr" sz="1800" b="1" i="0" u="none" strike="noStrike">
                          <a:latin typeface="Calibri"/>
                        </a:rPr>
                        <a:t>EKO ETİKETLEME VE ENERJİ ETİKETLEME</a:t>
                      </a:r>
                    </a:p>
                  </a:txBody>
                  <a:tcPr anchor="ctr"/>
                </a:tc>
                <a:tc>
                  <a:txBody>
                    <a:bodyPr/>
                    <a:lstStyle/>
                    <a:p>
                      <a:pPr rtl="0"/>
                      <a:r>
                        <a:rPr lang="tr" sz="1700" b="0" i="0" u="none" strike="noStrike" kern="1200" dirty="0">
                          <a:solidFill>
                            <a:srgbClr val="000000"/>
                          </a:solidFill>
                          <a:latin typeface="Calibri"/>
                        </a:rPr>
                        <a:t>İşletmeleri belirli çevresel kriterleri karşılayan ürün ve hizmetleri pazarlamaya </a:t>
                      </a:r>
                      <a:r>
                        <a:rPr lang="tr" sz="1700" b="1" i="0" u="none" strike="noStrike" kern="1200" dirty="0">
                          <a:solidFill>
                            <a:srgbClr val="000000"/>
                          </a:solidFill>
                          <a:highlight>
                            <a:srgbClr val="000000">
                              <a:alpha val="0"/>
                            </a:srgbClr>
                          </a:highlight>
                          <a:latin typeface="Calibri"/>
                        </a:rPr>
                        <a:t>teşvik eden gönüllü </a:t>
                      </a:r>
                      <a:r>
                        <a:rPr lang="tr" sz="1700" b="0" i="0" u="none" strike="noStrike" kern="1200" dirty="0">
                          <a:solidFill>
                            <a:srgbClr val="000000"/>
                          </a:solidFill>
                          <a:latin typeface="Calibri"/>
                        </a:rPr>
                        <a:t>bir programdır. </a:t>
                      </a:r>
                    </a:p>
                    <a:p>
                      <a:pPr rtl="0"/>
                      <a:r>
                        <a:rPr lang="tr" sz="1700" b="0" i="0" u="none" strike="noStrike" kern="1200" dirty="0">
                          <a:solidFill>
                            <a:srgbClr val="000000"/>
                          </a:solidFill>
                          <a:latin typeface="Calibri"/>
                        </a:rPr>
                        <a:t>Etiketleme, tüketicilerin bilinçli seçimler yapmalarını sağlayan önemli bilgiler sağlar</a:t>
                      </a:r>
                      <a:endParaRPr lang="it-IT" sz="1700" b="0" dirty="0"/>
                    </a:p>
                  </a:txBody>
                  <a:tcPr anchor="ctr"/>
                </a:tc>
                <a:extLst>
                  <a:ext uri="{0D108BD9-81ED-4DB2-BD59-A6C34878D82A}">
                    <a16:rowId xmlns:a16="http://schemas.microsoft.com/office/drawing/2014/main" val="3714638296"/>
                  </a:ext>
                </a:extLst>
              </a:tr>
              <a:tr h="0">
                <a:tc>
                  <a:txBody>
                    <a:bodyPr/>
                    <a:lstStyle/>
                    <a:p>
                      <a:pPr rtl="0"/>
                      <a:r>
                        <a:rPr lang="tr" sz="1800" b="1" i="0" u="none" strike="noStrike">
                          <a:latin typeface="Calibri"/>
                        </a:rPr>
                        <a:t>EKO TASARIM</a:t>
                      </a:r>
                    </a:p>
                  </a:txBody>
                  <a:tcPr anchor="ctr"/>
                </a:tc>
                <a:tc>
                  <a:txBody>
                    <a:bodyPr/>
                    <a:lstStyle/>
                    <a:p>
                      <a:pPr rtl="0"/>
                      <a:r>
                        <a:rPr lang="tr" sz="1700" b="0" i="0" u="none" strike="noStrike" kern="1200">
                          <a:solidFill>
                            <a:srgbClr val="000000"/>
                          </a:solidFill>
                          <a:latin typeface="Calibri"/>
                        </a:rPr>
                        <a:t>Su kullanan cihazlar, pencereler ve yalıtım malzemesi gibi enerji tüketimi üzerinde dolaylı etkisi olan hem enerji kullanan hem de enerji ile ilgili olan </a:t>
                      </a:r>
                      <a:r>
                        <a:rPr lang="tr" sz="1700" b="1" i="0" u="none" strike="noStrike" kern="1200">
                          <a:solidFill>
                            <a:srgbClr val="000000"/>
                          </a:solidFill>
                          <a:highlight>
                            <a:srgbClr val="000000">
                              <a:alpha val="0"/>
                            </a:srgbClr>
                          </a:highlight>
                          <a:latin typeface="Calibri"/>
                        </a:rPr>
                        <a:t>ürünlerin teknik olarak iyileştirilmesini sağlar</a:t>
                      </a:r>
                      <a:endParaRPr lang="it-IT" sz="1700" b="0"/>
                    </a:p>
                  </a:txBody>
                  <a:tcPr/>
                </a:tc>
                <a:extLst>
                  <a:ext uri="{0D108BD9-81ED-4DB2-BD59-A6C34878D82A}">
                    <a16:rowId xmlns:a16="http://schemas.microsoft.com/office/drawing/2014/main" val="3117405482"/>
                  </a:ext>
                </a:extLst>
              </a:tr>
              <a:tr h="0">
                <a:tc>
                  <a:txBody>
                    <a:bodyPr/>
                    <a:lstStyle/>
                    <a:p>
                      <a:pPr rtl="0"/>
                      <a:r>
                        <a:rPr lang="tr" sz="1800" b="1" i="0" u="none" strike="noStrike">
                          <a:latin typeface="Calibri"/>
                        </a:rPr>
                        <a:t>EKO YÖNETİM VE DENETİM (EMAS)</a:t>
                      </a:r>
                    </a:p>
                  </a:txBody>
                  <a:tcPr anchor="ctr"/>
                </a:tc>
                <a:tc>
                  <a:txBody>
                    <a:bodyPr/>
                    <a:lstStyle/>
                    <a:p>
                      <a:pPr rtl="0"/>
                      <a:r>
                        <a:rPr lang="tr" sz="1700" b="0" i="0" u="none" strike="noStrike" kern="1200">
                          <a:solidFill>
                            <a:srgbClr val="000000"/>
                          </a:solidFill>
                          <a:latin typeface="Calibri"/>
                        </a:rPr>
                        <a:t>Şirketlerin ve diğer kuruluşların </a:t>
                      </a:r>
                      <a:r>
                        <a:rPr lang="tr" sz="1700" b="1" i="0" u="none" strike="noStrike" kern="1200">
                          <a:solidFill>
                            <a:srgbClr val="000000"/>
                          </a:solidFill>
                          <a:highlight>
                            <a:srgbClr val="000000">
                              <a:alpha val="0"/>
                            </a:srgbClr>
                          </a:highlight>
                          <a:latin typeface="Calibri"/>
                        </a:rPr>
                        <a:t>çevresel performanslarını değerlendirmelerini, raporlamalarını ve iyileştirmelerini sağlayan bir yönetim aracıdır</a:t>
                      </a:r>
                      <a:endParaRPr lang="en-US" sz="1700" b="1" kern="1200">
                        <a:solidFill>
                          <a:schemeClr val="tx1"/>
                        </a:solidFill>
                        <a:effectLst/>
                        <a:latin typeface="+mn-lt"/>
                        <a:ea typeface="+mn-ea"/>
                        <a:cs typeface="+mn-cs"/>
                      </a:endParaRPr>
                    </a:p>
                  </a:txBody>
                  <a:tcPr/>
                </a:tc>
                <a:extLst>
                  <a:ext uri="{0D108BD9-81ED-4DB2-BD59-A6C34878D82A}">
                    <a16:rowId xmlns:a16="http://schemas.microsoft.com/office/drawing/2014/main" val="180467333"/>
                  </a:ext>
                </a:extLst>
              </a:tr>
              <a:tr h="0">
                <a:tc>
                  <a:txBody>
                    <a:bodyPr/>
                    <a:lstStyle/>
                    <a:p>
                      <a:pPr rtl="0"/>
                      <a:r>
                        <a:rPr lang="tr" sz="1800" b="1" i="0" u="none" strike="noStrike">
                          <a:latin typeface="Calibri"/>
                        </a:rPr>
                        <a:t>YEŞİL KAMU ALIMLARI (GPP)</a:t>
                      </a:r>
                    </a:p>
                  </a:txBody>
                  <a:tcPr anchor="ctr"/>
                </a:tc>
                <a:tc>
                  <a:txBody>
                    <a:bodyPr/>
                    <a:lstStyle/>
                    <a:p>
                      <a:pPr rtl="0"/>
                      <a:r>
                        <a:rPr lang="tr" sz="1700" b="1" i="0" u="none" strike="noStrike" kern="1200" dirty="0">
                          <a:solidFill>
                            <a:srgbClr val="000000"/>
                          </a:solidFill>
                          <a:highlight>
                            <a:srgbClr val="000000">
                              <a:alpha val="0"/>
                            </a:srgbClr>
                          </a:highlight>
                          <a:latin typeface="Calibri"/>
                        </a:rPr>
                        <a:t>Çevresel etkisi azaltılmış ürün, hizmet ve işlerin satın alınmasında kamu makamlarını destekleyen gönüllü bir politikadır</a:t>
                      </a:r>
                      <a:r>
                        <a:rPr lang="tr" sz="1700" b="0" i="0" u="none" strike="noStrike" kern="1200" dirty="0">
                          <a:solidFill>
                            <a:srgbClr val="000000"/>
                          </a:solidFill>
                          <a:latin typeface="Calibri"/>
                        </a:rPr>
                        <a:t>. Çevresel gerekliliklerin teknik şartnamelere dahil edilmesi, eko-etiketlerin kullanılması veya çevresel özelliklere dayalı ödül kriterlerinin uygulanması yoluyla daha yeşil ürün ve hizmetler için piyasanın yönlendirilmesi ve kamu kurumlarının faaliyetlerinin çevresel etkilerinin azaltılması için faydalı bir araçtır</a:t>
                      </a:r>
                      <a:endParaRPr lang="en-US" sz="1700" kern="1200" dirty="0">
                        <a:solidFill>
                          <a:schemeClr val="tx1"/>
                        </a:solidFill>
                        <a:effectLst/>
                        <a:latin typeface="+mn-lt"/>
                        <a:ea typeface="+mn-ea"/>
                        <a:cs typeface="+mn-cs"/>
                      </a:endParaRPr>
                    </a:p>
                  </a:txBody>
                  <a:tcPr/>
                </a:tc>
                <a:extLst>
                  <a:ext uri="{0D108BD9-81ED-4DB2-BD59-A6C34878D82A}">
                    <a16:rowId xmlns:a16="http://schemas.microsoft.com/office/drawing/2014/main" val="2913579850"/>
                  </a:ext>
                </a:extLst>
              </a:tr>
            </a:tbl>
          </a:graphicData>
        </a:graphic>
      </p:graphicFrame>
    </p:spTree>
    <p:extLst>
      <p:ext uri="{BB962C8B-B14F-4D97-AF65-F5344CB8AC3E}">
        <p14:creationId xmlns:p14="http://schemas.microsoft.com/office/powerpoint/2010/main" val="243568768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483235"/>
            <a:ext cx="10515600" cy="753929"/>
          </a:xfrm>
        </p:spPr>
        <p:txBody>
          <a:bodyPr>
            <a:noAutofit/>
          </a:bodyPr>
          <a:lstStyle/>
          <a:p>
            <a:pPr algn="ctr" rtl="0"/>
            <a:r>
              <a:rPr lang="tr" sz="3000" b="1" i="0" u="none" strike="noStrike" dirty="0">
                <a:latin typeface="Calibri"/>
              </a:rPr>
              <a:t>KİMYASALLAR VE PESTİSİTLER (1)</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28</a:t>
            </a:r>
            <a:endParaRPr lang="en-GB"/>
          </a:p>
        </p:txBody>
      </p:sp>
      <p:graphicFrame>
        <p:nvGraphicFramePr>
          <p:cNvPr id="8" name="Tabella 7">
            <a:extLst>
              <a:ext uri="{FF2B5EF4-FFF2-40B4-BE49-F238E27FC236}">
                <a16:creationId xmlns:a16="http://schemas.microsoft.com/office/drawing/2014/main" id="{FD5C678E-0F66-A846-8694-6ECAFC5751A1}"/>
              </a:ext>
            </a:extLst>
          </p:cNvPr>
          <p:cNvGraphicFramePr>
            <a:graphicFrameLocks noGrp="1"/>
          </p:cNvGraphicFramePr>
          <p:nvPr>
            <p:extLst>
              <p:ext uri="{D42A27DB-BD31-4B8C-83A1-F6EECF244321}">
                <p14:modId xmlns:p14="http://schemas.microsoft.com/office/powerpoint/2010/main" val="1730969124"/>
              </p:ext>
            </p:extLst>
          </p:nvPr>
        </p:nvGraphicFramePr>
        <p:xfrm>
          <a:off x="838200" y="2576830"/>
          <a:ext cx="10686535" cy="3535680"/>
        </p:xfrm>
        <a:graphic>
          <a:graphicData uri="http://schemas.openxmlformats.org/drawingml/2006/table">
            <a:tbl>
              <a:tblPr firstRow="1" bandRow="1">
                <a:tableStyleId>{C4B1156A-380E-4F78-BDF5-A606A8083BF9}</a:tableStyleId>
              </a:tblPr>
              <a:tblGrid>
                <a:gridCol w="2906791">
                  <a:extLst>
                    <a:ext uri="{9D8B030D-6E8A-4147-A177-3AD203B41FA5}">
                      <a16:colId xmlns:a16="http://schemas.microsoft.com/office/drawing/2014/main" val="3150223924"/>
                    </a:ext>
                  </a:extLst>
                </a:gridCol>
                <a:gridCol w="7779744">
                  <a:extLst>
                    <a:ext uri="{9D8B030D-6E8A-4147-A177-3AD203B41FA5}">
                      <a16:colId xmlns:a16="http://schemas.microsoft.com/office/drawing/2014/main" val="1914728440"/>
                    </a:ext>
                  </a:extLst>
                </a:gridCol>
              </a:tblGrid>
              <a:tr h="852374">
                <a:tc>
                  <a:txBody>
                    <a:bodyPr/>
                    <a:lstStyle/>
                    <a:p>
                      <a:pPr rtl="0"/>
                      <a:r>
                        <a:rPr lang="tr" sz="1800" b="1" i="0" u="none" strike="noStrike" kern="1200">
                          <a:solidFill>
                            <a:srgbClr val="000000"/>
                          </a:solidFill>
                          <a:latin typeface="Calibri"/>
                        </a:rPr>
                        <a:t>KİMYASALLARIN TESCİLİ, DEĞERLENDİRİLMESİ, YETKİLENDİRİLMESİ VE KISITLANMASI (REACH)</a:t>
                      </a:r>
                      <a:endParaRPr lang="it-IT" b="1"/>
                    </a:p>
                  </a:txBody>
                  <a:tcPr anchor="ctr"/>
                </a:tc>
                <a:tc>
                  <a:txBody>
                    <a:bodyPr/>
                    <a:lstStyle/>
                    <a:p>
                      <a:pPr rtl="0"/>
                      <a:r>
                        <a:rPr lang="tr" sz="1600" b="0" i="0" u="none" strike="noStrike" kern="1200">
                          <a:solidFill>
                            <a:srgbClr val="000000"/>
                          </a:solidFill>
                          <a:highlight>
                            <a:srgbClr val="000000">
                              <a:alpha val="0"/>
                            </a:srgbClr>
                          </a:highlight>
                          <a:latin typeface="Calibri"/>
                        </a:rPr>
                        <a:t>Kimyasalların geliştirilmesi ve test edilmesi, üretimi, piyasaya sürülmesi ve kullanımını düzenleyen yasal bir çerçeve.</a:t>
                      </a:r>
                    </a:p>
                    <a:p>
                      <a:pPr marL="0" marR="0" lvl="0" indent="0" algn="l" defTabSz="914400" rtl="0" eaLnBrk="1" fontAlgn="auto" latinLnBrk="0" hangingPunct="1">
                        <a:lnSpc>
                          <a:spcPct val="100000"/>
                        </a:lnSpc>
                        <a:spcBef>
                          <a:spcPct val="0"/>
                        </a:spcBef>
                        <a:spcAft>
                          <a:spcPct val="0"/>
                        </a:spcAft>
                        <a:buClrTx/>
                        <a:buSzTx/>
                        <a:buFontTx/>
                        <a:buNone/>
                        <a:defRPr/>
                      </a:pPr>
                      <a:r>
                        <a:rPr lang="tr" sz="1600" b="0" i="0" u="none" strike="noStrike" kern="1200">
                          <a:solidFill>
                            <a:srgbClr val="000000"/>
                          </a:solidFill>
                          <a:latin typeface="Calibri"/>
                        </a:rPr>
                        <a:t>REACH, tüm kimyasallar için tek bir sistem getirmiş ve maddelerin risk değerlendirmesine ilişkin ispat yükünü şirketlere aktarmıştır. Ek olarak, en tehlikeli kimyasalların uygun alternatiflerle ikame edilmesini gerektirir</a:t>
                      </a:r>
                      <a:endParaRPr lang="it-IT" sz="1600" b="0" kern="1200">
                        <a:solidFill>
                          <a:schemeClr val="tx1"/>
                        </a:solidFill>
                        <a:effectLst/>
                      </a:endParaRPr>
                    </a:p>
                    <a:p>
                      <a:r>
                        <a:rPr lang="en-US" sz="1600" b="0" kern="1200">
                          <a:solidFill>
                            <a:schemeClr val="tx1"/>
                          </a:solidFill>
                          <a:effectLst/>
                        </a:rPr>
                        <a:t> </a:t>
                      </a:r>
                      <a:endParaRPr lang="it-IT" sz="1600" b="0"/>
                    </a:p>
                  </a:txBody>
                  <a:tcPr anchor="ctr"/>
                </a:tc>
                <a:extLst>
                  <a:ext uri="{0D108BD9-81ED-4DB2-BD59-A6C34878D82A}">
                    <a16:rowId xmlns:a16="http://schemas.microsoft.com/office/drawing/2014/main" val="3714638296"/>
                  </a:ext>
                </a:extLst>
              </a:tr>
              <a:tr h="852374">
                <a:tc>
                  <a:txBody>
                    <a:bodyPr/>
                    <a:lstStyle/>
                    <a:p>
                      <a:pPr rtl="0"/>
                      <a:r>
                        <a:rPr lang="tr" sz="1800" b="1" i="0" u="none" strike="noStrike">
                          <a:latin typeface="Calibri"/>
                        </a:rPr>
                        <a:t>SINIFLANDIRMA, PAKETLEME VE ETİKETLEME (CLP)</a:t>
                      </a:r>
                    </a:p>
                  </a:txBody>
                  <a:tcPr anchor="ctr"/>
                </a:tc>
                <a:tc>
                  <a:txBody>
                    <a:bodyPr/>
                    <a:lstStyle/>
                    <a:p>
                      <a:pPr rtl="0"/>
                      <a:r>
                        <a:rPr lang="tr" sz="1600" b="1" i="0" u="none" strike="noStrike" kern="1200" dirty="0">
                          <a:solidFill>
                            <a:srgbClr val="000000"/>
                          </a:solidFill>
                          <a:latin typeface="Calibri"/>
                        </a:rPr>
                        <a:t>Kimyasal tehlikeleri tanımlamak için aynı kriterleri ve etiketleri kullanarak insan sağlığının ve çevrenin korunma düzeyinin artırılması</a:t>
                      </a:r>
                      <a:r>
                        <a:rPr lang="tr" sz="1600" b="0" i="0" u="none" strike="noStrike" kern="1200" dirty="0">
                          <a:solidFill>
                            <a:srgbClr val="000000"/>
                          </a:solidFill>
                          <a:highlight>
                            <a:srgbClr val="000000">
                              <a:alpha val="0"/>
                            </a:srgbClr>
                          </a:highlight>
                          <a:latin typeface="Calibri"/>
                        </a:rPr>
                        <a:t>. Sistem tüm dünyada ve AB'de kullanılmalıdır</a:t>
                      </a:r>
                      <a:endParaRPr lang="it-IT" sz="1600" b="0" dirty="0"/>
                    </a:p>
                  </a:txBody>
                  <a:tcPr/>
                </a:tc>
                <a:extLst>
                  <a:ext uri="{0D108BD9-81ED-4DB2-BD59-A6C34878D82A}">
                    <a16:rowId xmlns:a16="http://schemas.microsoft.com/office/drawing/2014/main" val="3117405482"/>
                  </a:ext>
                </a:extLst>
              </a:tr>
              <a:tr h="662957">
                <a:tc>
                  <a:txBody>
                    <a:bodyPr/>
                    <a:lstStyle/>
                    <a:p>
                      <a:pPr algn="l" rtl="0"/>
                      <a:r>
                        <a:rPr lang="tr" sz="1800" b="1" i="0" u="none" strike="noStrike">
                          <a:latin typeface="Calibri"/>
                        </a:rPr>
                        <a:t>TEHLİKELİ MADDELERİN İHRACATI VE İTHALATI</a:t>
                      </a:r>
                    </a:p>
                  </a:txBody>
                  <a:tcPr anchor="ct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tr" sz="1600" b="1" i="0" u="none" strike="noStrike" kern="1200" dirty="0">
                          <a:solidFill>
                            <a:srgbClr val="000000"/>
                          </a:solidFill>
                          <a:highlight>
                            <a:srgbClr val="000000">
                              <a:alpha val="0"/>
                            </a:srgbClr>
                          </a:highlight>
                          <a:latin typeface="Calibri"/>
                        </a:rPr>
                        <a:t>Tehlikeli kimyasalların uluslararası hareketinde ortak sorumluluğun ve iş birliğine dayalı çabaların teşvik edilmesi</a:t>
                      </a:r>
                      <a:r>
                        <a:rPr lang="tr" sz="1600" b="0" i="0" u="none" strike="noStrike" kern="1200" dirty="0">
                          <a:solidFill>
                            <a:srgbClr val="000000"/>
                          </a:solidFill>
                          <a:latin typeface="Calibri"/>
                        </a:rPr>
                        <a:t>. Bazı Tehlikeli Kimyasallar ve Pestisitlerin Uluslararası Ticaretinde Ön Bildirimli Kabul Usulüne Dair Rotterdam Sözleşmesi: zehirli kimyasallar hakkında bilgi paylaşımı ve söz konusu ürünü ihraç etmeden önce ülkenin açık onayının beklenmesi</a:t>
                      </a:r>
                      <a:endParaRPr lang="en-US" sz="1600" kern="1200" dirty="0">
                        <a:solidFill>
                          <a:schemeClr val="tx1"/>
                        </a:solidFill>
                        <a:effectLst/>
                        <a:latin typeface="+mn-lt"/>
                        <a:ea typeface="+mn-ea"/>
                        <a:cs typeface="+mn-cs"/>
                      </a:endParaRPr>
                    </a:p>
                  </a:txBody>
                  <a:tcPr/>
                </a:tc>
                <a:extLst>
                  <a:ext uri="{0D108BD9-81ED-4DB2-BD59-A6C34878D82A}">
                    <a16:rowId xmlns:a16="http://schemas.microsoft.com/office/drawing/2014/main" val="180467333"/>
                  </a:ext>
                </a:extLst>
              </a:tr>
            </a:tbl>
          </a:graphicData>
        </a:graphic>
      </p:graphicFrame>
      <p:sp>
        <p:nvSpPr>
          <p:cNvPr id="3" name="Rettangolo arrotondato 2">
            <a:extLst>
              <a:ext uri="{FF2B5EF4-FFF2-40B4-BE49-F238E27FC236}">
                <a16:creationId xmlns:a16="http://schemas.microsoft.com/office/drawing/2014/main" id="{EF0BC689-891E-4C4D-B7F8-7418807039E6}"/>
              </a:ext>
            </a:extLst>
          </p:cNvPr>
          <p:cNvSpPr/>
          <p:nvPr/>
        </p:nvSpPr>
        <p:spPr>
          <a:xfrm>
            <a:off x="586578" y="1407346"/>
            <a:ext cx="2743200" cy="1043754"/>
          </a:xfrm>
          <a:prstGeom prst="round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600" b="1" i="0" u="none" strike="noStrike">
                <a:solidFill>
                  <a:srgbClr val="000000"/>
                </a:solidFill>
                <a:latin typeface="Calibri"/>
              </a:rPr>
              <a:t>İnsan sağlığının ve çevrenin korunması</a:t>
            </a:r>
          </a:p>
          <a:p>
            <a:pPr algn="ctr" rtl="0"/>
            <a:r>
              <a:rPr lang="tr" sz="1600" b="1" i="0" u="none" strike="noStrike">
                <a:solidFill>
                  <a:srgbClr val="000000"/>
                </a:solidFill>
                <a:latin typeface="Calibri"/>
              </a:rPr>
              <a:t>Ticaretin önündeki engellerin önlenmesi</a:t>
            </a:r>
          </a:p>
        </p:txBody>
      </p:sp>
    </p:spTree>
    <p:extLst>
      <p:ext uri="{BB962C8B-B14F-4D97-AF65-F5344CB8AC3E}">
        <p14:creationId xmlns:p14="http://schemas.microsoft.com/office/powerpoint/2010/main" val="352097447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396147"/>
            <a:ext cx="10515600" cy="753929"/>
          </a:xfrm>
        </p:spPr>
        <p:txBody>
          <a:bodyPr>
            <a:noAutofit/>
          </a:bodyPr>
          <a:lstStyle/>
          <a:p>
            <a:pPr algn="ctr" rtl="0"/>
            <a:r>
              <a:rPr lang="tr" sz="3000" b="1" i="0" u="none" strike="noStrike">
                <a:latin typeface="Calibri"/>
              </a:rPr>
              <a:t>KİMYASALLAR VE PESTİSİTLER (2)</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29</a:t>
            </a:r>
            <a:endParaRPr lang="en-GB"/>
          </a:p>
        </p:txBody>
      </p:sp>
      <p:graphicFrame>
        <p:nvGraphicFramePr>
          <p:cNvPr id="8" name="Tabella 7">
            <a:extLst>
              <a:ext uri="{FF2B5EF4-FFF2-40B4-BE49-F238E27FC236}">
                <a16:creationId xmlns:a16="http://schemas.microsoft.com/office/drawing/2014/main" id="{FD5C678E-0F66-A846-8694-6ECAFC5751A1}"/>
              </a:ext>
            </a:extLst>
          </p:cNvPr>
          <p:cNvGraphicFramePr>
            <a:graphicFrameLocks noGrp="1"/>
          </p:cNvGraphicFramePr>
          <p:nvPr>
            <p:extLst>
              <p:ext uri="{D42A27DB-BD31-4B8C-83A1-F6EECF244321}">
                <p14:modId xmlns:p14="http://schemas.microsoft.com/office/powerpoint/2010/main" val="1261915269"/>
              </p:ext>
            </p:extLst>
          </p:nvPr>
        </p:nvGraphicFramePr>
        <p:xfrm>
          <a:off x="667265" y="2236571"/>
          <a:ext cx="10849232" cy="3566160"/>
        </p:xfrm>
        <a:graphic>
          <a:graphicData uri="http://schemas.openxmlformats.org/drawingml/2006/table">
            <a:tbl>
              <a:tblPr firstRow="1" bandRow="1">
                <a:tableStyleId>{C4B1156A-380E-4F78-BDF5-A606A8083BF9}</a:tableStyleId>
              </a:tblPr>
              <a:tblGrid>
                <a:gridCol w="2946792">
                  <a:extLst>
                    <a:ext uri="{9D8B030D-6E8A-4147-A177-3AD203B41FA5}">
                      <a16:colId xmlns:a16="http://schemas.microsoft.com/office/drawing/2014/main" val="3150223924"/>
                    </a:ext>
                  </a:extLst>
                </a:gridCol>
                <a:gridCol w="7902440">
                  <a:extLst>
                    <a:ext uri="{9D8B030D-6E8A-4147-A177-3AD203B41FA5}">
                      <a16:colId xmlns:a16="http://schemas.microsoft.com/office/drawing/2014/main" val="1914728440"/>
                    </a:ext>
                  </a:extLst>
                </a:gridCol>
              </a:tblGrid>
              <a:tr h="828000">
                <a:tc>
                  <a:txBody>
                    <a:bodyPr/>
                    <a:lstStyle/>
                    <a:p>
                      <a:pPr rtl="0"/>
                      <a:r>
                        <a:rPr lang="tr" sz="1800" b="1" i="0" u="none" strike="noStrike" kern="1200">
                          <a:solidFill>
                            <a:srgbClr val="000000"/>
                          </a:solidFill>
                          <a:latin typeface="Calibri"/>
                        </a:rPr>
                        <a:t>BÜYÜK KAZALAR - SEVESO DİREKTİFİ</a:t>
                      </a:r>
                      <a:endParaRPr lang="it-IT" b="1"/>
                    </a:p>
                  </a:txBody>
                  <a:tcPr anchor="ctr"/>
                </a:tc>
                <a:tc>
                  <a:txBody>
                    <a:bodyPr/>
                    <a:lstStyle/>
                    <a:p>
                      <a:pPr rtl="0"/>
                      <a:r>
                        <a:rPr lang="tr" sz="1800" b="0" i="0" u="none" strike="noStrike" kern="1200">
                          <a:solidFill>
                            <a:srgbClr val="000000"/>
                          </a:solidFill>
                          <a:latin typeface="Calibri"/>
                        </a:rPr>
                        <a:t>Güvenlik yönetimi sistemleri, acil durum planlaması, alan kullanımı planlaması ve Üye Devletler tarafından yürütülen denetimler üzerine güçlendirilmiş hükümlere ilişkin yeni gereklilikleri getirerek tehlikeli maddeleri içeren </a:t>
                      </a:r>
                      <a:r>
                        <a:rPr lang="tr" sz="1800" b="1" i="0" u="none" strike="noStrike" kern="1200">
                          <a:solidFill>
                            <a:srgbClr val="000000"/>
                          </a:solidFill>
                          <a:highlight>
                            <a:srgbClr val="000000">
                              <a:alpha val="0"/>
                            </a:srgbClr>
                          </a:highlight>
                          <a:latin typeface="Calibri"/>
                        </a:rPr>
                        <a:t>büyük kaza tehlikelerinin kontrolünün yapılması.</a:t>
                      </a:r>
                      <a:r>
                        <a:rPr lang="tr" sz="1800" b="0" i="0" u="none" strike="noStrike" kern="1200">
                          <a:solidFill>
                            <a:srgbClr val="000000"/>
                          </a:solidFill>
                          <a:latin typeface="Calibri"/>
                        </a:rPr>
                        <a:t> Maddelerin daha iyi risk değerlendirmesine ve işlenmesine olanak tanıyan maddelerin uluslararası sınıflandırmaları</a:t>
                      </a:r>
                      <a:endParaRPr lang="it-IT" sz="1800" b="0"/>
                    </a:p>
                  </a:txBody>
                  <a:tcPr anchor="ctr"/>
                </a:tc>
                <a:extLst>
                  <a:ext uri="{0D108BD9-81ED-4DB2-BD59-A6C34878D82A}">
                    <a16:rowId xmlns:a16="http://schemas.microsoft.com/office/drawing/2014/main" val="3714638296"/>
                  </a:ext>
                </a:extLst>
              </a:tr>
              <a:tr h="828000">
                <a:tc>
                  <a:txBody>
                    <a:bodyPr/>
                    <a:lstStyle/>
                    <a:p>
                      <a:pPr rtl="0"/>
                      <a:r>
                        <a:rPr lang="tr" sz="1800" b="1" i="0" u="none" strike="noStrike">
                          <a:latin typeface="Calibri"/>
                        </a:rPr>
                        <a:t>PESTİSİTLERİN SÜRDÜRÜLEBİLİR KULLANIMI</a:t>
                      </a:r>
                    </a:p>
                  </a:txBody>
                  <a:tcPr anchor="ctr"/>
                </a:tc>
                <a:tc>
                  <a:txBody>
                    <a:bodyPr/>
                    <a:lstStyle/>
                    <a:p>
                      <a:pPr rtl="0"/>
                      <a:r>
                        <a:rPr lang="tr" sz="1800" b="0" i="0" u="none" strike="noStrike" kern="1200">
                          <a:solidFill>
                            <a:srgbClr val="000000"/>
                          </a:solidFill>
                          <a:latin typeface="Calibri"/>
                        </a:rPr>
                        <a:t>Ürün verimliliğini korurken çevre ve sağlık risklerini azaltılması ve pestisitlerin kullanımı ve dağıtımı üzerindeki kontrolleri iyileştirilmesi.  Pestisit kullanımının insan sağlığı ve çevre üzerindeki risklerini ve etkilerini azaltmak için nicel hedefler, önlemler ve zaman çizelgeleri oluşturulması</a:t>
                      </a:r>
                      <a:endParaRPr lang="it-IT" sz="1800" b="0"/>
                    </a:p>
                  </a:txBody>
                  <a:tcPr anchor="ctr"/>
                </a:tc>
                <a:extLst>
                  <a:ext uri="{0D108BD9-81ED-4DB2-BD59-A6C34878D82A}">
                    <a16:rowId xmlns:a16="http://schemas.microsoft.com/office/drawing/2014/main" val="3117405482"/>
                  </a:ext>
                </a:extLst>
              </a:tr>
              <a:tr h="828000">
                <a:tc>
                  <a:txBody>
                    <a:bodyPr/>
                    <a:lstStyle/>
                    <a:p>
                      <a:pPr algn="l" rtl="0"/>
                      <a:r>
                        <a:rPr lang="tr" sz="1800" b="1" i="0" u="none" strike="noStrike">
                          <a:latin typeface="Calibri"/>
                        </a:rPr>
                        <a:t>BİYOSİDAL ÜRÜNLER</a:t>
                      </a:r>
                    </a:p>
                  </a:txBody>
                  <a:tcPr anchor="ct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tr" sz="1800" b="0" i="0" u="none" strike="noStrike" kern="1200">
                          <a:solidFill>
                            <a:srgbClr val="000000"/>
                          </a:solidFill>
                          <a:latin typeface="Calibri"/>
                        </a:rPr>
                        <a:t>Bazı maddelere (örneğin antibakteriyel dezenfektanlar ve böcek spreyleri gibi tarımsal olmayan pestisitler) yalnızca pozitif listede yer almaları halinde izin verilirken, </a:t>
                      </a:r>
                      <a:r>
                        <a:rPr lang="tr" sz="1800" b="1" i="0" u="none" strike="noStrike" kern="1200">
                          <a:solidFill>
                            <a:srgbClr val="000000"/>
                          </a:solidFill>
                          <a:highlight>
                            <a:srgbClr val="000000">
                              <a:alpha val="0"/>
                            </a:srgbClr>
                          </a:highlight>
                          <a:latin typeface="Calibri"/>
                        </a:rPr>
                        <a:t>en zehirli kimyasallar için yasak uygulanmaktadır</a:t>
                      </a:r>
                      <a:endParaRPr lang="en-US" sz="1800" b="1" kern="1200">
                        <a:solidFill>
                          <a:schemeClr val="tx1"/>
                        </a:solidFill>
                        <a:effectLst/>
                        <a:latin typeface="+mn-lt"/>
                        <a:ea typeface="+mn-ea"/>
                        <a:cs typeface="+mn-cs"/>
                      </a:endParaRPr>
                    </a:p>
                  </a:txBody>
                  <a:tcPr/>
                </a:tc>
                <a:extLst>
                  <a:ext uri="{0D108BD9-81ED-4DB2-BD59-A6C34878D82A}">
                    <a16:rowId xmlns:a16="http://schemas.microsoft.com/office/drawing/2014/main" val="180467333"/>
                  </a:ext>
                </a:extLst>
              </a:tr>
            </a:tbl>
          </a:graphicData>
        </a:graphic>
      </p:graphicFrame>
    </p:spTree>
    <p:extLst>
      <p:ext uri="{BB962C8B-B14F-4D97-AF65-F5344CB8AC3E}">
        <p14:creationId xmlns:p14="http://schemas.microsoft.com/office/powerpoint/2010/main" val="274665397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294640" y="1493081"/>
            <a:ext cx="11653520" cy="645210"/>
          </a:xfrm>
        </p:spPr>
        <p:txBody>
          <a:bodyPr>
            <a:noAutofit/>
          </a:bodyPr>
          <a:lstStyle/>
          <a:p>
            <a:pPr algn="ctr" rtl="0"/>
            <a:r>
              <a:rPr lang="tr" sz="3000" b="1" i="0" u="none" strike="noStrike">
                <a:latin typeface="Calibri"/>
              </a:rPr>
              <a:t>ENDÜSTRİYEL EMİSYONLAR DİREKTİFİ VE MEVCUT EN İYİ TEKNİKLER</a:t>
            </a:r>
          </a:p>
        </p:txBody>
      </p:sp>
      <p:sp>
        <p:nvSpPr>
          <p:cNvPr id="5" name="Freccia a pentagono 4">
            <a:extLst>
              <a:ext uri="{FF2B5EF4-FFF2-40B4-BE49-F238E27FC236}">
                <a16:creationId xmlns:a16="http://schemas.microsoft.com/office/drawing/2014/main" id="{C2873C37-05FC-509D-5F9B-50B5177C33DC}"/>
              </a:ext>
            </a:extLst>
          </p:cNvPr>
          <p:cNvSpPr/>
          <p:nvPr/>
        </p:nvSpPr>
        <p:spPr>
          <a:xfrm>
            <a:off x="731520" y="3434081"/>
            <a:ext cx="3921760" cy="1420240"/>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800" b="1" i="0" u="none" strike="noStrike">
                <a:solidFill>
                  <a:srgbClr val="FFFFFF"/>
                </a:solidFill>
                <a:latin typeface="Calibri"/>
              </a:rPr>
              <a:t>2010/75/AB sayılı ENDÜSTRİYEL EMİSYONLAR DİREKTİFİ (EED)</a:t>
            </a:r>
          </a:p>
        </p:txBody>
      </p:sp>
      <p:sp>
        <p:nvSpPr>
          <p:cNvPr id="6" name="Rettangolo 5">
            <a:extLst>
              <a:ext uri="{FF2B5EF4-FFF2-40B4-BE49-F238E27FC236}">
                <a16:creationId xmlns:a16="http://schemas.microsoft.com/office/drawing/2014/main" id="{35995688-AB7D-0D58-4313-955F798B8F2E}"/>
              </a:ext>
            </a:extLst>
          </p:cNvPr>
          <p:cNvSpPr/>
          <p:nvPr/>
        </p:nvSpPr>
        <p:spPr>
          <a:xfrm>
            <a:off x="7061199" y="2296801"/>
            <a:ext cx="4124022" cy="1420239"/>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2200" b="1" i="0" u="none" strike="noStrike">
                <a:solidFill>
                  <a:srgbClr val="0070C0"/>
                </a:solidFill>
                <a:highlight>
                  <a:srgbClr val="000000">
                    <a:alpha val="0"/>
                  </a:srgbClr>
                </a:highlight>
                <a:latin typeface="Calibri"/>
              </a:rPr>
              <a:t>Bir bütün olarak alınan insan sağlığının ve çevrenin yüksek düzeyde korunmasının sağlanması</a:t>
            </a:r>
            <a:endParaRPr lang="it-IT" sz="2200" b="1">
              <a:solidFill>
                <a:srgbClr val="0070C0"/>
              </a:solidFill>
            </a:endParaRPr>
          </a:p>
        </p:txBody>
      </p:sp>
      <p:sp>
        <p:nvSpPr>
          <p:cNvPr id="7" name="Rettangolo 6">
            <a:extLst>
              <a:ext uri="{FF2B5EF4-FFF2-40B4-BE49-F238E27FC236}">
                <a16:creationId xmlns:a16="http://schemas.microsoft.com/office/drawing/2014/main" id="{B0FD6650-DC61-D8C8-44B3-E70253184E72}"/>
              </a:ext>
            </a:extLst>
          </p:cNvPr>
          <p:cNvSpPr/>
          <p:nvPr/>
        </p:nvSpPr>
        <p:spPr>
          <a:xfrm>
            <a:off x="7061199" y="4470885"/>
            <a:ext cx="4124022" cy="1674422"/>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tr" sz="2200" b="1" i="0" u="none" strike="noStrike" dirty="0">
              <a:solidFill>
                <a:srgbClr val="0070C0"/>
              </a:solidFill>
              <a:latin typeface="Calibri"/>
            </a:endParaRPr>
          </a:p>
          <a:p>
            <a:pPr algn="ctr"/>
            <a:r>
              <a:rPr lang="tr" sz="2200" b="1" i="0" u="none" strike="noStrike" dirty="0">
                <a:solidFill>
                  <a:srgbClr val="0070C0"/>
                </a:solidFill>
                <a:latin typeface="Calibri"/>
              </a:rPr>
              <a:t>Mevcut En İyi Teknikler (MET'ler) </a:t>
            </a:r>
            <a:r>
              <a:rPr lang="tr" sz="2200" b="1" i="0" u="none" strike="noStrike" dirty="0">
                <a:solidFill>
                  <a:schemeClr val="tx1"/>
                </a:solidFill>
                <a:latin typeface="Calibri"/>
              </a:rPr>
              <a:t>kullanılarak</a:t>
            </a:r>
            <a:r>
              <a:rPr lang="tr" sz="2200" b="1" i="0" u="none" strike="noStrike" dirty="0">
                <a:solidFill>
                  <a:srgbClr val="000000"/>
                </a:solidFill>
                <a:highlight>
                  <a:srgbClr val="000000">
                    <a:alpha val="0"/>
                  </a:srgbClr>
                </a:highlight>
                <a:latin typeface="Calibri"/>
              </a:rPr>
              <a:t> </a:t>
            </a:r>
            <a:r>
              <a:rPr lang="tr" sz="2200" b="1" dirty="0">
                <a:solidFill>
                  <a:srgbClr val="000000"/>
                </a:solidFill>
                <a:highlight>
                  <a:srgbClr val="000000">
                    <a:alpha val="0"/>
                  </a:srgbClr>
                </a:highlight>
                <a:latin typeface="Calibri"/>
              </a:rPr>
              <a:t>e</a:t>
            </a:r>
            <a:r>
              <a:rPr lang="tr" sz="2200" b="1" i="0" u="none" strike="noStrike" dirty="0">
                <a:solidFill>
                  <a:srgbClr val="000000"/>
                </a:solidFill>
                <a:latin typeface="Calibri"/>
              </a:rPr>
              <a:t>ndüstriyel tesislerden kaynaklanan kirliliğin önlenmesi ve azaltılması </a:t>
            </a:r>
          </a:p>
          <a:p>
            <a:pPr algn="ctr" rtl="0"/>
            <a:endParaRPr lang="tr" sz="2200" b="1" i="0" u="none" strike="noStrike" dirty="0">
              <a:solidFill>
                <a:srgbClr val="000000"/>
              </a:solidFill>
              <a:highlight>
                <a:srgbClr val="000000">
                  <a:alpha val="0"/>
                </a:srgbClr>
              </a:highlight>
              <a:latin typeface="Calibri"/>
            </a:endParaRPr>
          </a:p>
        </p:txBody>
      </p:sp>
      <p:sp>
        <p:nvSpPr>
          <p:cNvPr id="11" name="Ovale 10">
            <a:extLst>
              <a:ext uri="{FF2B5EF4-FFF2-40B4-BE49-F238E27FC236}">
                <a16:creationId xmlns:a16="http://schemas.microsoft.com/office/drawing/2014/main" id="{9D81E7DB-FB59-D583-67C7-912912F22FA1}"/>
              </a:ext>
            </a:extLst>
          </p:cNvPr>
          <p:cNvSpPr/>
          <p:nvPr/>
        </p:nvSpPr>
        <p:spPr>
          <a:xfrm>
            <a:off x="4714240" y="3495041"/>
            <a:ext cx="1950720" cy="1264970"/>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2000" b="1" i="0" u="none" strike="noStrike">
                <a:solidFill>
                  <a:srgbClr val="002060"/>
                </a:solidFill>
                <a:latin typeface="Calibri"/>
              </a:rPr>
              <a:t>Temel hedefler</a:t>
            </a:r>
          </a:p>
        </p:txBody>
      </p:sp>
      <p:sp>
        <p:nvSpPr>
          <p:cNvPr id="3" name="Segnaposto numero diapositiva 2">
            <a:extLst>
              <a:ext uri="{FF2B5EF4-FFF2-40B4-BE49-F238E27FC236}">
                <a16:creationId xmlns:a16="http://schemas.microsoft.com/office/drawing/2014/main" id="{0C0C7CDB-C961-EFFC-F490-C2FF9E0E5FB8}"/>
              </a:ext>
            </a:extLst>
          </p:cNvPr>
          <p:cNvSpPr>
            <a:spLocks noGrp="1"/>
          </p:cNvSpPr>
          <p:nvPr>
            <p:ph type="sldNum" sz="quarter" idx="12"/>
          </p:nvPr>
        </p:nvSpPr>
        <p:spPr/>
        <p:txBody>
          <a:bodyPr>
            <a:noAutofit/>
          </a:bodyPr>
          <a:lstStyle/>
          <a:p>
            <a:pPr rtl="0"/>
            <a:r>
              <a:rPr lang="tr" sz="1200" b="0" i="0" u="none" strike="noStrike">
                <a:latin typeface="Calibri"/>
              </a:rPr>
              <a:t>3</a:t>
            </a:r>
            <a:endParaRPr lang="en-GB"/>
          </a:p>
        </p:txBody>
      </p:sp>
      <p:sp>
        <p:nvSpPr>
          <p:cNvPr id="12" name="Freccia a destra 11">
            <a:extLst>
              <a:ext uri="{FF2B5EF4-FFF2-40B4-BE49-F238E27FC236}">
                <a16:creationId xmlns:a16="http://schemas.microsoft.com/office/drawing/2014/main" id="{6BAB2C3D-3014-6A0F-D015-25C23B4DB5A0}"/>
              </a:ext>
            </a:extLst>
          </p:cNvPr>
          <p:cNvSpPr/>
          <p:nvPr/>
        </p:nvSpPr>
        <p:spPr>
          <a:xfrm rot="19087372">
            <a:off x="6688704" y="3788968"/>
            <a:ext cx="369863" cy="19080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it-IT"/>
          </a:p>
        </p:txBody>
      </p:sp>
      <p:sp>
        <p:nvSpPr>
          <p:cNvPr id="8" name="Freccia a destra 7">
            <a:extLst>
              <a:ext uri="{FF2B5EF4-FFF2-40B4-BE49-F238E27FC236}">
                <a16:creationId xmlns:a16="http://schemas.microsoft.com/office/drawing/2014/main" id="{D6508C96-6A8C-A3AD-A702-054B3073A54D}"/>
              </a:ext>
            </a:extLst>
          </p:cNvPr>
          <p:cNvSpPr/>
          <p:nvPr/>
        </p:nvSpPr>
        <p:spPr>
          <a:xfrm rot="1967303">
            <a:off x="6698864" y="4276648"/>
            <a:ext cx="369863" cy="190808"/>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it-IT"/>
          </a:p>
        </p:txBody>
      </p:sp>
    </p:spTree>
    <p:extLst>
      <p:ext uri="{BB962C8B-B14F-4D97-AF65-F5344CB8AC3E}">
        <p14:creationId xmlns:p14="http://schemas.microsoft.com/office/powerpoint/2010/main" val="2322498016"/>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422651"/>
            <a:ext cx="10515600" cy="753929"/>
          </a:xfrm>
        </p:spPr>
        <p:txBody>
          <a:bodyPr>
            <a:noAutofit/>
          </a:bodyPr>
          <a:lstStyle/>
          <a:p>
            <a:pPr algn="ctr" rtl="0"/>
            <a:r>
              <a:rPr lang="tr" sz="3000" b="1" i="0" u="none" strike="noStrike">
                <a:latin typeface="Calibri"/>
              </a:rPr>
              <a:t>KİMYASALLAR VE PESTİSİTLER (3)</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30</a:t>
            </a:r>
            <a:endParaRPr lang="en-GB"/>
          </a:p>
        </p:txBody>
      </p:sp>
      <p:graphicFrame>
        <p:nvGraphicFramePr>
          <p:cNvPr id="8" name="Tabella 7">
            <a:extLst>
              <a:ext uri="{FF2B5EF4-FFF2-40B4-BE49-F238E27FC236}">
                <a16:creationId xmlns:a16="http://schemas.microsoft.com/office/drawing/2014/main" id="{FD5C678E-0F66-A846-8694-6ECAFC5751A1}"/>
              </a:ext>
            </a:extLst>
          </p:cNvPr>
          <p:cNvGraphicFramePr>
            <a:graphicFrameLocks noGrp="1"/>
          </p:cNvGraphicFramePr>
          <p:nvPr>
            <p:extLst>
              <p:ext uri="{D42A27DB-BD31-4B8C-83A1-F6EECF244321}">
                <p14:modId xmlns:p14="http://schemas.microsoft.com/office/powerpoint/2010/main" val="13979182"/>
              </p:ext>
            </p:extLst>
          </p:nvPr>
        </p:nvGraphicFramePr>
        <p:xfrm>
          <a:off x="667265" y="2174790"/>
          <a:ext cx="10849232" cy="3840480"/>
        </p:xfrm>
        <a:graphic>
          <a:graphicData uri="http://schemas.openxmlformats.org/drawingml/2006/table">
            <a:tbl>
              <a:tblPr firstRow="1" bandRow="1">
                <a:tableStyleId>{22838BEF-8BB2-4498-84A7-C5851F593DF1}</a:tableStyleId>
              </a:tblPr>
              <a:tblGrid>
                <a:gridCol w="2951045">
                  <a:extLst>
                    <a:ext uri="{9D8B030D-6E8A-4147-A177-3AD203B41FA5}">
                      <a16:colId xmlns:a16="http://schemas.microsoft.com/office/drawing/2014/main" val="3150223924"/>
                    </a:ext>
                  </a:extLst>
                </a:gridCol>
                <a:gridCol w="7898187">
                  <a:extLst>
                    <a:ext uri="{9D8B030D-6E8A-4147-A177-3AD203B41FA5}">
                      <a16:colId xmlns:a16="http://schemas.microsoft.com/office/drawing/2014/main" val="1914728440"/>
                    </a:ext>
                  </a:extLst>
                </a:gridCol>
              </a:tblGrid>
              <a:tr h="662957">
                <a:tc>
                  <a:txBody>
                    <a:bodyPr/>
                    <a:lstStyle/>
                    <a:p>
                      <a:pPr algn="l" rtl="0"/>
                      <a:r>
                        <a:rPr lang="tr" sz="1800" b="1" i="0" u="none" strike="noStrike" dirty="0">
                          <a:latin typeface="Calibri"/>
                        </a:rPr>
                        <a:t>KALICI ORGANİK KİRLETİCİLER (KOK'LAR)</a:t>
                      </a:r>
                    </a:p>
                  </a:txBody>
                  <a:tcPr anchor="ct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tr" sz="1800" b="0" i="0" u="none" strike="noStrike" kern="1200">
                          <a:solidFill>
                            <a:srgbClr val="000000"/>
                          </a:solidFill>
                          <a:latin typeface="Calibri"/>
                        </a:rPr>
                        <a:t>Pestisitler (örneğin DDT), endüstriyel kimyasallar (poliklorlu bifeniller veya PCB'ler gibi) ve endüstriyel süreçlerin istenmeyen yan ürünleri (dioksinler ve furanlar gibi) gibi bu öncelikli kirleticilerin taşınması, ihracatı ve ithalatının, uzun menzilli sınır ötesi hava kirliliğine ilişkin Cenevre Sözleşmesi Aarhus KOK Protokolü kapsamında </a:t>
                      </a:r>
                      <a:r>
                        <a:rPr lang="tr" sz="1800" b="1" i="0" u="none" strike="noStrike" kern="1200">
                          <a:solidFill>
                            <a:srgbClr val="000000"/>
                          </a:solidFill>
                          <a:highlight>
                            <a:srgbClr val="000000">
                              <a:alpha val="0"/>
                            </a:srgbClr>
                          </a:highlight>
                          <a:latin typeface="Calibri"/>
                        </a:rPr>
                        <a:t>uluslararası düzeyde kontrol edilmesi</a:t>
                      </a:r>
                      <a:r>
                        <a:rPr lang="tr" sz="1800" b="0" i="0" u="none" strike="noStrike" kern="1200">
                          <a:solidFill>
                            <a:srgbClr val="000000"/>
                          </a:solidFill>
                          <a:latin typeface="Calibri"/>
                        </a:rPr>
                        <a:t> </a:t>
                      </a:r>
                      <a:endParaRPr lang="en-US" sz="1800" b="0" kern="1200">
                        <a:solidFill>
                          <a:schemeClr val="tx1"/>
                        </a:solidFill>
                        <a:effectLst/>
                        <a:latin typeface="+mn-lt"/>
                        <a:ea typeface="+mn-ea"/>
                        <a:cs typeface="+mn-cs"/>
                      </a:endParaRPr>
                    </a:p>
                  </a:txBody>
                  <a:tcPr/>
                </a:tc>
                <a:extLst>
                  <a:ext uri="{0D108BD9-81ED-4DB2-BD59-A6C34878D82A}">
                    <a16:rowId xmlns:a16="http://schemas.microsoft.com/office/drawing/2014/main" val="3001000693"/>
                  </a:ext>
                </a:extLst>
              </a:tr>
              <a:tr h="662957">
                <a:tc>
                  <a:txBody>
                    <a:bodyPr/>
                    <a:lstStyle/>
                    <a:p>
                      <a:pPr algn="l" rtl="0"/>
                      <a:r>
                        <a:rPr lang="tr" sz="1800" b="1" i="0" u="none" strike="noStrike">
                          <a:latin typeface="Calibri"/>
                        </a:rPr>
                        <a:t>ASBEST</a:t>
                      </a:r>
                    </a:p>
                  </a:txBody>
                  <a:tcPr anchor="ct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tr" sz="1800" b="0" i="0" u="none" strike="noStrike" kern="1200">
                          <a:solidFill>
                            <a:srgbClr val="000000"/>
                          </a:solidFill>
                          <a:latin typeface="Calibri"/>
                        </a:rPr>
                        <a:t>Geçmişte yalıtım ve diğer amaçlar için yaygın olarak kullanılmıştır; </a:t>
                      </a:r>
                      <a:r>
                        <a:rPr lang="tr" sz="1800" b="1" i="0" u="none" strike="noStrike" kern="1200">
                          <a:solidFill>
                            <a:srgbClr val="000000"/>
                          </a:solidFill>
                          <a:highlight>
                            <a:srgbClr val="000000">
                              <a:alpha val="0"/>
                            </a:srgbClr>
                          </a:highlight>
                          <a:latin typeface="Calibri"/>
                        </a:rPr>
                        <a:t>1 Ocak 2005'ten beri yasaklanmıştır</a:t>
                      </a:r>
                      <a:r>
                        <a:rPr lang="tr" sz="1800" b="0" i="0" u="none" strike="noStrike" kern="1200">
                          <a:solidFill>
                            <a:srgbClr val="000000"/>
                          </a:solidFill>
                          <a:latin typeface="Calibri"/>
                        </a:rPr>
                        <a:t>. Ayrıca, </a:t>
                      </a:r>
                      <a:r>
                        <a:rPr lang="tr" sz="1800" b="1" i="0" u="none" strike="noStrike" kern="1200">
                          <a:solidFill>
                            <a:srgbClr val="000000"/>
                          </a:solidFill>
                          <a:highlight>
                            <a:srgbClr val="000000">
                              <a:alpha val="0"/>
                            </a:srgbClr>
                          </a:highlight>
                          <a:latin typeface="Calibri"/>
                        </a:rPr>
                        <a:t>asbest ürünlerinin çıkarılması, üretimi ve işlenmesi yasaktır</a:t>
                      </a:r>
                      <a:r>
                        <a:rPr lang="tr" sz="1800" b="0" i="0" u="none" strike="noStrike" kern="1200">
                          <a:solidFill>
                            <a:srgbClr val="000000"/>
                          </a:solidFill>
                          <a:latin typeface="Calibri"/>
                        </a:rPr>
                        <a:t>. </a:t>
                      </a:r>
                      <a:r>
                        <a:rPr lang="tr" sz="1800" b="1" i="0" u="none" strike="noStrike" kern="1200">
                          <a:solidFill>
                            <a:srgbClr val="000000"/>
                          </a:solidFill>
                          <a:highlight>
                            <a:srgbClr val="000000">
                              <a:alpha val="0"/>
                            </a:srgbClr>
                          </a:highlight>
                          <a:latin typeface="Calibri"/>
                        </a:rPr>
                        <a:t>Giderme programı stratejileri</a:t>
                      </a:r>
                      <a:r>
                        <a:rPr lang="tr" sz="1800" b="0" i="0" u="none" strike="noStrike" kern="1200">
                          <a:solidFill>
                            <a:srgbClr val="000000"/>
                          </a:solidFill>
                          <a:latin typeface="Calibri"/>
                        </a:rPr>
                        <a:t> Üye Devletler tarafından uygulanmalıdır</a:t>
                      </a:r>
                      <a:endParaRPr lang="en-US" sz="1800" b="0" kern="1200">
                        <a:solidFill>
                          <a:schemeClr val="tx1"/>
                        </a:solidFill>
                        <a:effectLst/>
                        <a:latin typeface="+mn-lt"/>
                        <a:ea typeface="+mn-ea"/>
                        <a:cs typeface="+mn-cs"/>
                      </a:endParaRPr>
                    </a:p>
                  </a:txBody>
                  <a:tcPr anchor="ctr"/>
                </a:tc>
                <a:extLst>
                  <a:ext uri="{0D108BD9-81ED-4DB2-BD59-A6C34878D82A}">
                    <a16:rowId xmlns:a16="http://schemas.microsoft.com/office/drawing/2014/main" val="3517772912"/>
                  </a:ext>
                </a:extLst>
              </a:tr>
              <a:tr h="662957">
                <a:tc>
                  <a:txBody>
                    <a:bodyPr/>
                    <a:lstStyle/>
                    <a:p>
                      <a:pPr algn="l" rtl="0"/>
                      <a:r>
                        <a:rPr lang="tr" sz="1800" b="1" i="0" u="none" strike="noStrike">
                          <a:latin typeface="Calibri"/>
                        </a:rPr>
                        <a:t>DETERJANLAR</a:t>
                      </a:r>
                    </a:p>
                  </a:txBody>
                  <a:tcPr anchor="ctr"/>
                </a:tc>
                <a:tc>
                  <a:txBody>
                    <a:bodyPr/>
                    <a:lstStyle/>
                    <a:p>
                      <a:pPr marL="0" marR="0" lvl="0" indent="0" algn="l" defTabSz="914400" rtl="0" eaLnBrk="1" fontAlgn="auto" latinLnBrk="0" hangingPunct="1">
                        <a:lnSpc>
                          <a:spcPct val="100000"/>
                        </a:lnSpc>
                        <a:spcBef>
                          <a:spcPct val="0"/>
                        </a:spcBef>
                        <a:spcAft>
                          <a:spcPct val="0"/>
                        </a:spcAft>
                        <a:buClrTx/>
                        <a:buSzTx/>
                        <a:buFontTx/>
                        <a:buNone/>
                        <a:defRPr/>
                      </a:pPr>
                      <a:r>
                        <a:rPr lang="tr" sz="1800" b="0" i="0" u="none" strike="noStrike" kern="1200" dirty="0">
                          <a:solidFill>
                            <a:srgbClr val="000000"/>
                          </a:solidFill>
                          <a:latin typeface="Calibri"/>
                        </a:rPr>
                        <a:t>Yüzey aktif maddelerin biyolojik olarak parçalanabilirliği, yüzey aktif maddeler üzerindeki kısıtlamalar ve yasaklar, üreticilerin sağlaması gereken bilgiler ve deterjan bileşenlerinin etiketlenmesine ilişkin </a:t>
                      </a:r>
                      <a:r>
                        <a:rPr lang="tr" sz="1800" b="1" i="0" u="none" strike="noStrike" kern="1200" dirty="0">
                          <a:solidFill>
                            <a:srgbClr val="000000"/>
                          </a:solidFill>
                          <a:highlight>
                            <a:srgbClr val="000000">
                              <a:alpha val="0"/>
                            </a:srgbClr>
                          </a:highlight>
                          <a:latin typeface="Calibri"/>
                        </a:rPr>
                        <a:t>kuralların uyumlaştırılması.</a:t>
                      </a:r>
                      <a:r>
                        <a:rPr lang="tr" sz="1800" b="0" i="0" u="none" strike="noStrike" kern="1200" dirty="0">
                          <a:solidFill>
                            <a:srgbClr val="000000"/>
                          </a:solidFill>
                          <a:latin typeface="Calibri"/>
                        </a:rPr>
                        <a:t> Sulu çevre için gelişmiş bir koruma düzeyi sağlamak üzere </a:t>
                      </a:r>
                      <a:r>
                        <a:rPr lang="tr" sz="1800" b="1" i="0" u="none" strike="noStrike" kern="1200" dirty="0">
                          <a:solidFill>
                            <a:srgbClr val="000000"/>
                          </a:solidFill>
                          <a:highlight>
                            <a:srgbClr val="000000">
                              <a:alpha val="0"/>
                            </a:srgbClr>
                          </a:highlight>
                          <a:latin typeface="Calibri"/>
                        </a:rPr>
                        <a:t>yeni biyolojik bozunabilirlik testlerin sunulması</a:t>
                      </a:r>
                      <a:endParaRPr lang="en-US" sz="1800" b="0" kern="1200" dirty="0">
                        <a:solidFill>
                          <a:schemeClr val="tx1"/>
                        </a:solidFill>
                        <a:effectLst/>
                        <a:latin typeface="+mn-lt"/>
                        <a:ea typeface="+mn-ea"/>
                        <a:cs typeface="+mn-cs"/>
                      </a:endParaRPr>
                    </a:p>
                  </a:txBody>
                  <a:tcPr anchor="ctr"/>
                </a:tc>
                <a:extLst>
                  <a:ext uri="{0D108BD9-81ED-4DB2-BD59-A6C34878D82A}">
                    <a16:rowId xmlns:a16="http://schemas.microsoft.com/office/drawing/2014/main" val="820415214"/>
                  </a:ext>
                </a:extLst>
              </a:tr>
            </a:tbl>
          </a:graphicData>
        </a:graphic>
      </p:graphicFrame>
    </p:spTree>
    <p:extLst>
      <p:ext uri="{BB962C8B-B14F-4D97-AF65-F5344CB8AC3E}">
        <p14:creationId xmlns:p14="http://schemas.microsoft.com/office/powerpoint/2010/main" val="6313765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CCB7975-008F-244B-BCCF-6092625204CD}"/>
              </a:ext>
            </a:extLst>
          </p:cNvPr>
          <p:cNvSpPr>
            <a:spLocks noGrp="1"/>
          </p:cNvSpPr>
          <p:nvPr>
            <p:ph type="title"/>
          </p:nvPr>
        </p:nvSpPr>
        <p:spPr>
          <a:xfrm>
            <a:off x="838200" y="1161666"/>
            <a:ext cx="10515600" cy="1325563"/>
          </a:xfrm>
        </p:spPr>
        <p:txBody>
          <a:bodyPr>
            <a:noAutofit/>
          </a:bodyPr>
          <a:lstStyle/>
          <a:p>
            <a:pPr algn="ctr" rtl="0"/>
            <a:r>
              <a:rPr lang="tr" sz="3000" b="1" i="0" u="none" strike="noStrike">
                <a:latin typeface="Calibri"/>
              </a:rPr>
              <a:t>SONUÇLAR</a:t>
            </a:r>
          </a:p>
        </p:txBody>
      </p:sp>
      <p:sp>
        <p:nvSpPr>
          <p:cNvPr id="4" name="Segnaposto numero diapositiva 3">
            <a:extLst>
              <a:ext uri="{FF2B5EF4-FFF2-40B4-BE49-F238E27FC236}">
                <a16:creationId xmlns:a16="http://schemas.microsoft.com/office/drawing/2014/main" id="{274998A3-1CC2-AA4B-97C5-BC694AF6860E}"/>
              </a:ext>
            </a:extLst>
          </p:cNvPr>
          <p:cNvSpPr>
            <a:spLocks noGrp="1"/>
          </p:cNvSpPr>
          <p:nvPr>
            <p:ph type="sldNum" sz="quarter" idx="12"/>
          </p:nvPr>
        </p:nvSpPr>
        <p:spPr/>
        <p:txBody>
          <a:bodyPr>
            <a:noAutofit/>
          </a:bodyPr>
          <a:lstStyle/>
          <a:p>
            <a:pPr rtl="0"/>
            <a:r>
              <a:rPr lang="tr" sz="1200" b="0" i="0" u="none" strike="noStrike">
                <a:latin typeface="Calibri"/>
              </a:rPr>
              <a:t>31</a:t>
            </a:r>
            <a:endParaRPr lang="en-GB"/>
          </a:p>
        </p:txBody>
      </p:sp>
      <p:sp>
        <p:nvSpPr>
          <p:cNvPr id="6" name="Segnaposto contenuto 5">
            <a:extLst>
              <a:ext uri="{FF2B5EF4-FFF2-40B4-BE49-F238E27FC236}">
                <a16:creationId xmlns:a16="http://schemas.microsoft.com/office/drawing/2014/main" id="{6FF73746-8CDC-C944-91B0-FB7534D225F1}"/>
              </a:ext>
            </a:extLst>
          </p:cNvPr>
          <p:cNvSpPr>
            <a:spLocks noGrp="1"/>
          </p:cNvSpPr>
          <p:nvPr>
            <p:ph idx="1"/>
          </p:nvPr>
        </p:nvSpPr>
        <p:spPr>
          <a:xfrm>
            <a:off x="674913" y="2067379"/>
            <a:ext cx="10809515" cy="4989571"/>
          </a:xfrm>
          <a:prstGeom prst="rect">
            <a:avLst/>
          </a:prstGeom>
        </p:spPr>
        <p:txBody>
          <a:bodyPr wrap="square">
            <a:noAutofit/>
          </a:bodyPr>
          <a:lstStyle/>
          <a:p>
            <a:pPr marL="285750" indent="-285750" algn="just" rtl="0">
              <a:spcBef>
                <a:spcPts val="600"/>
              </a:spcBef>
              <a:spcAft>
                <a:spcPts val="1400"/>
              </a:spcAft>
              <a:buFont typeface="Wingdings" panose="05000000000000000000" pitchFamily="2" charset="2"/>
              <a:buChar char="ü"/>
            </a:pPr>
            <a:r>
              <a:rPr lang="tr" sz="2200" b="0" i="0" u="none" strike="noStrike">
                <a:latin typeface="Calibri"/>
                <a:cs typeface="Calibri"/>
              </a:rPr>
              <a:t>Sanayinin Avrupa Yeşil Mutabakatının hedeflerine ulaşmada katkısı önemlidir</a:t>
            </a:r>
          </a:p>
          <a:p>
            <a:pPr marL="285750" indent="-285750" algn="just" rtl="0">
              <a:spcBef>
                <a:spcPts val="600"/>
              </a:spcBef>
              <a:spcAft>
                <a:spcPts val="1400"/>
              </a:spcAft>
              <a:buFont typeface="Wingdings" panose="05000000000000000000" pitchFamily="2" charset="2"/>
              <a:buChar char="ü"/>
            </a:pPr>
            <a:r>
              <a:rPr lang="tr" sz="2200" b="0" i="0" u="none" strike="noStrike">
                <a:latin typeface="Calibri"/>
                <a:cs typeface="Calibri"/>
              </a:rPr>
              <a:t>Endüstriyel Emisyonlar Direktifinin uygulanması, </a:t>
            </a:r>
            <a:r>
              <a:rPr lang="tr" sz="2200" b="0" i="0" u="none" strike="noStrike">
                <a:highlight>
                  <a:srgbClr val="000000">
                    <a:alpha val="0"/>
                  </a:srgbClr>
                </a:highlight>
                <a:latin typeface="Calibri"/>
              </a:rPr>
              <a:t>endüstriyel tesislerden kaynaklanan kirletici emisyonları düzenleyen ana araçtır</a:t>
            </a:r>
          </a:p>
          <a:p>
            <a:pPr marL="285750" indent="-285750" algn="just" rtl="0">
              <a:spcBef>
                <a:spcPts val="600"/>
              </a:spcBef>
              <a:spcAft>
                <a:spcPts val="1400"/>
              </a:spcAft>
              <a:buFont typeface="Wingdings" panose="05000000000000000000" pitchFamily="2" charset="2"/>
              <a:buChar char="ü"/>
            </a:pPr>
            <a:r>
              <a:rPr lang="tr" sz="2200" b="0" i="0" u="none" strike="noStrike">
                <a:latin typeface="Calibri"/>
                <a:cs typeface="Calibri"/>
              </a:rPr>
              <a:t>Bu hedeflere ulaşılması için sektörün büyük çaba göstermesi, endüstriyel süreçlerin dönüştürülmesi ve bu dönüşümü destekleyecek özel eylemler gerekecektir</a:t>
            </a:r>
          </a:p>
          <a:p>
            <a:pPr marL="285750" indent="-285750" algn="just" rtl="0">
              <a:spcBef>
                <a:spcPts val="600"/>
              </a:spcBef>
              <a:spcAft>
                <a:spcPts val="1400"/>
              </a:spcAft>
              <a:buFont typeface="Wingdings" panose="05000000000000000000" pitchFamily="2" charset="2"/>
              <a:buChar char="ü"/>
            </a:pPr>
            <a:r>
              <a:rPr lang="tr" sz="2200" b="0" i="0" u="none" strike="noStrike">
                <a:latin typeface="Calibri"/>
                <a:cs typeface="Calibri"/>
              </a:rPr>
              <a:t>Sanayi sektörlerinin genel çevresel etkilerinin iyileştirilmesi beklenmektedir. Enerji tasarrufu, daha az ham madde ve su kullanımı, daha az atık üretimi, üretim maliyetlerinin düşürülmesinin yanı sıra beklenen en önemli faydalardır.</a:t>
            </a:r>
          </a:p>
          <a:p>
            <a:pPr marL="285750" indent="-285750" algn="just" rtl="0">
              <a:spcBef>
                <a:spcPts val="600"/>
              </a:spcBef>
              <a:spcAft>
                <a:spcPts val="1400"/>
              </a:spcAft>
              <a:buFont typeface="Wingdings" panose="05000000000000000000" pitchFamily="2" charset="2"/>
              <a:buChar char="ü"/>
            </a:pPr>
            <a:r>
              <a:rPr lang="tr" sz="2200" b="0" i="0" u="none" strike="noStrike">
                <a:latin typeface="Calibri"/>
                <a:cs typeface="Calibri"/>
              </a:rPr>
              <a:t>Geçiş, çoğu endüstriyel sektörde ortaya çıkan teknikleri ve yeniliği teşvik etme fırsatlarıyla sonuçlanabilir.</a:t>
            </a:r>
          </a:p>
          <a:p>
            <a:pPr marL="285750" indent="-285750" algn="just">
              <a:spcBef>
                <a:spcPts val="600"/>
              </a:spcBef>
              <a:spcAft>
                <a:spcPts val="1400"/>
              </a:spcAft>
              <a:buFont typeface="Wingdings" panose="05000000000000000000" pitchFamily="2" charset="2"/>
              <a:buChar char="ü"/>
            </a:pPr>
            <a:endParaRPr lang="en-US" sz="190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6620245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broja slajda 2">
            <a:extLst>
              <a:ext uri="{FF2B5EF4-FFF2-40B4-BE49-F238E27FC236}">
                <a16:creationId xmlns:a16="http://schemas.microsoft.com/office/drawing/2014/main" id="{598FFF28-454B-4050-B093-9922B0FE3325}"/>
              </a:ext>
            </a:extLst>
          </p:cNvPr>
          <p:cNvSpPr>
            <a:spLocks noGrp="1"/>
          </p:cNvSpPr>
          <p:nvPr>
            <p:ph type="sldNum" sz="quarter" idx="12"/>
          </p:nvPr>
        </p:nvSpPr>
        <p:spPr/>
        <p:txBody>
          <a:bodyPr>
            <a:noAutofit/>
          </a:bodyPr>
          <a:lstStyle/>
          <a:p>
            <a:pPr rtl="0"/>
            <a:r>
              <a:rPr lang="tr" sz="1200" b="0" i="0" u="none" strike="noStrike">
                <a:latin typeface="Calibri"/>
              </a:rPr>
              <a:t>32</a:t>
            </a:r>
            <a:endParaRPr lang="en-GB"/>
          </a:p>
        </p:txBody>
      </p:sp>
      <p:sp>
        <p:nvSpPr>
          <p:cNvPr id="4" name="Titolo 3">
            <a:extLst>
              <a:ext uri="{FF2B5EF4-FFF2-40B4-BE49-F238E27FC236}">
                <a16:creationId xmlns:a16="http://schemas.microsoft.com/office/drawing/2014/main" id="{1BADAD3D-6C13-4491-E3B6-E52DD15C994F}"/>
              </a:ext>
            </a:extLst>
          </p:cNvPr>
          <p:cNvSpPr>
            <a:spLocks noGrp="1"/>
          </p:cNvSpPr>
          <p:nvPr>
            <p:ph type="title"/>
          </p:nvPr>
        </p:nvSpPr>
        <p:spPr>
          <a:xfrm>
            <a:off x="838200" y="3132311"/>
            <a:ext cx="10515600" cy="747105"/>
          </a:xfrm>
        </p:spPr>
        <p:txBody>
          <a:bodyPr>
            <a:noAutofit/>
          </a:bodyPr>
          <a:lstStyle/>
          <a:p>
            <a:pPr algn="ctr" rtl="0"/>
            <a:r>
              <a:rPr lang="tr" sz="3600" b="1" i="0" u="none" strike="noStrike" dirty="0">
                <a:latin typeface="Calibri"/>
              </a:rPr>
              <a:t>DİNLEDİĞİNİZ İÇİN TEŞEKKÜRLER!</a:t>
            </a:r>
          </a:p>
        </p:txBody>
      </p:sp>
    </p:spTree>
    <p:extLst>
      <p:ext uri="{BB962C8B-B14F-4D97-AF65-F5344CB8AC3E}">
        <p14:creationId xmlns:p14="http://schemas.microsoft.com/office/powerpoint/2010/main" val="380418819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398348"/>
            <a:ext cx="10945091" cy="767936"/>
          </a:xfrm>
        </p:spPr>
        <p:txBody>
          <a:bodyPr>
            <a:noAutofit/>
          </a:bodyPr>
          <a:lstStyle/>
          <a:p>
            <a:pPr algn="ctr" rtl="0"/>
            <a:r>
              <a:rPr lang="tr" sz="3200" b="1" i="0" u="none" strike="noStrike">
                <a:latin typeface="Calibri"/>
              </a:rPr>
              <a:t>2010/75/AB sayılı ENDÜSTRİYEL EMİSYONLAR DİREKTİFİ (EED)</a:t>
            </a: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noAutofit/>
          </a:bodyPr>
          <a:lstStyle/>
          <a:p>
            <a:pPr rtl="0"/>
            <a:r>
              <a:rPr lang="tr" sz="1200" b="0" i="0" u="none" strike="noStrike">
                <a:latin typeface="Calibri"/>
              </a:rPr>
              <a:t>4</a:t>
            </a:r>
            <a:endParaRPr lang="en-GB"/>
          </a:p>
        </p:txBody>
      </p:sp>
      <p:sp>
        <p:nvSpPr>
          <p:cNvPr id="7" name="İçerik Yer Tutucusu 2">
            <a:extLst>
              <a:ext uri="{FF2B5EF4-FFF2-40B4-BE49-F238E27FC236}">
                <a16:creationId xmlns:a16="http://schemas.microsoft.com/office/drawing/2014/main" id="{0D72FAD7-5706-43FA-B9F7-42DCA4ADB0A6}"/>
              </a:ext>
            </a:extLst>
          </p:cNvPr>
          <p:cNvSpPr txBox="1"/>
          <p:nvPr/>
        </p:nvSpPr>
        <p:spPr>
          <a:xfrm>
            <a:off x="765695" y="2143193"/>
            <a:ext cx="10742487" cy="48607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300"/>
              </a:spcBef>
              <a:spcAft>
                <a:spcPts val="300"/>
              </a:spcAft>
              <a:buFont typeface="Arial" panose="020B0604020202020204" pitchFamily="34" charset="0"/>
              <a:buNone/>
            </a:pPr>
            <a:endParaRPr lang="en-US" sz="1300" b="1">
              <a:solidFill>
                <a:schemeClr val="accent1">
                  <a:lumMod val="75000"/>
                </a:schemeClr>
              </a:solidFill>
            </a:endParaRPr>
          </a:p>
          <a:p>
            <a:pPr marL="0" indent="0" rtl="0">
              <a:spcBef>
                <a:spcPts val="300"/>
              </a:spcBef>
              <a:spcAft>
                <a:spcPts val="300"/>
              </a:spcAft>
              <a:buNone/>
            </a:pPr>
            <a:r>
              <a:rPr lang="tr" sz="2800" b="1" i="0" u="none" strike="noStrike">
                <a:solidFill>
                  <a:srgbClr val="2F5597"/>
                </a:solidFill>
                <a:latin typeface="Calibri"/>
              </a:rPr>
              <a:t>MEVCUT OLAN 7 DİREKTİFİN YENİDEN DÜZENLENMESİ:</a:t>
            </a:r>
          </a:p>
          <a:p>
            <a:pPr lvl="1" rtl="0">
              <a:spcBef>
                <a:spcPts val="1200"/>
              </a:spcBef>
              <a:spcAft>
                <a:spcPts val="1200"/>
              </a:spcAft>
              <a:buFont typeface="Wingdings" panose="05000000000000000000" pitchFamily="2" charset="2"/>
              <a:buChar char="§"/>
            </a:pPr>
            <a:r>
              <a:rPr lang="tr" sz="2400" b="1" i="0" u="none" strike="noStrike">
                <a:solidFill>
                  <a:srgbClr val="FF0000"/>
                </a:solidFill>
                <a:latin typeface="Calibri"/>
              </a:rPr>
              <a:t>Entegre Kirlilik Önleme ve Kontrol (EKÖK) Direktifi - 2008/1/AT</a:t>
            </a:r>
          </a:p>
          <a:p>
            <a:pPr lvl="1" rtl="0">
              <a:spcBef>
                <a:spcPts val="1200"/>
              </a:spcBef>
              <a:spcAft>
                <a:spcPts val="1200"/>
              </a:spcAft>
              <a:buFont typeface="Wingdings" panose="05000000000000000000" pitchFamily="2" charset="2"/>
              <a:buChar char="§"/>
            </a:pPr>
            <a:r>
              <a:rPr lang="tr" sz="2400" b="1" i="0" u="none" strike="noStrike">
                <a:latin typeface="Calibri"/>
              </a:rPr>
              <a:t>Büyük Yakma Tesisleri Direktifi - 2001/80/AT</a:t>
            </a:r>
          </a:p>
          <a:p>
            <a:pPr lvl="1" rtl="0">
              <a:spcBef>
                <a:spcPts val="1200"/>
              </a:spcBef>
              <a:spcAft>
                <a:spcPts val="1200"/>
              </a:spcAft>
              <a:buFont typeface="Wingdings" panose="05000000000000000000" pitchFamily="2" charset="2"/>
              <a:buChar char="§"/>
            </a:pPr>
            <a:r>
              <a:rPr lang="tr" sz="2400" b="1" i="0" u="none" strike="noStrike">
                <a:latin typeface="Calibri"/>
              </a:rPr>
              <a:t>Atık Yakma Direktifi - 2000/76/AT</a:t>
            </a:r>
          </a:p>
          <a:p>
            <a:pPr lvl="1" rtl="0">
              <a:spcBef>
                <a:spcPts val="1200"/>
              </a:spcBef>
              <a:spcAft>
                <a:spcPts val="1200"/>
              </a:spcAft>
              <a:buFont typeface="Wingdings" panose="05000000000000000000" pitchFamily="2" charset="2"/>
              <a:buChar char="§"/>
            </a:pPr>
            <a:r>
              <a:rPr lang="tr" sz="2400" b="1" i="0" u="none" strike="noStrike">
                <a:latin typeface="Calibri"/>
              </a:rPr>
              <a:t>Solvent Emisyonları Direktifi - 1991/13/AT</a:t>
            </a:r>
          </a:p>
          <a:p>
            <a:pPr lvl="1" rtl="0">
              <a:spcBef>
                <a:spcPts val="1200"/>
              </a:spcBef>
              <a:spcAft>
                <a:spcPts val="1200"/>
              </a:spcAft>
              <a:buFont typeface="Wingdings" panose="05000000000000000000" pitchFamily="2" charset="2"/>
              <a:buChar char="§"/>
            </a:pPr>
            <a:r>
              <a:rPr lang="tr" sz="2400" b="1" i="0" u="none" strike="noStrike">
                <a:latin typeface="Calibri"/>
              </a:rPr>
              <a:t>Titanyum Oksite ilişkin 3 Direktif - 78/176/AET; 82/883/AET; 92/112/AET</a:t>
            </a:r>
          </a:p>
          <a:p>
            <a:pPr marL="457200" lvl="1" indent="0">
              <a:spcBef>
                <a:spcPts val="300"/>
              </a:spcBef>
              <a:spcAft>
                <a:spcPts val="300"/>
              </a:spcAft>
              <a:buNone/>
            </a:pPr>
            <a:endParaRPr lang="en-US"/>
          </a:p>
          <a:p>
            <a:pPr marL="0" indent="0">
              <a:spcBef>
                <a:spcPts val="300"/>
              </a:spcBef>
              <a:spcAft>
                <a:spcPts val="300"/>
              </a:spcAft>
              <a:buFont typeface="Arial" panose="020B0604020202020204" pitchFamily="34" charset="0"/>
              <a:buNone/>
            </a:pPr>
            <a:endParaRPr lang="en-US"/>
          </a:p>
          <a:p>
            <a:pPr lvl="1">
              <a:spcBef>
                <a:spcPts val="300"/>
              </a:spcBef>
              <a:spcAft>
                <a:spcPts val="300"/>
              </a:spcAft>
            </a:pPr>
            <a:endParaRPr lang="en-US"/>
          </a:p>
          <a:p>
            <a:pPr marL="0" indent="0">
              <a:spcBef>
                <a:spcPts val="300"/>
              </a:spcBef>
              <a:spcAft>
                <a:spcPts val="300"/>
              </a:spcAft>
              <a:buFont typeface="Arial" panose="020B0604020202020204" pitchFamily="34" charset="0"/>
              <a:buNone/>
            </a:pPr>
            <a:endParaRPr lang="en-US"/>
          </a:p>
          <a:p>
            <a:pPr marL="0" indent="0">
              <a:spcBef>
                <a:spcPts val="300"/>
              </a:spcBef>
              <a:spcAft>
                <a:spcPts val="300"/>
              </a:spcAft>
              <a:buFont typeface="Arial" panose="020B0604020202020204" pitchFamily="34" charset="0"/>
              <a:buNone/>
            </a:pPr>
            <a:endParaRPr lang="en-US"/>
          </a:p>
          <a:p>
            <a:pPr marL="0" indent="0">
              <a:spcBef>
                <a:spcPts val="300"/>
              </a:spcBef>
              <a:spcAft>
                <a:spcPts val="300"/>
              </a:spcAft>
              <a:buFont typeface="Arial" panose="020B0604020202020204" pitchFamily="34" charset="0"/>
              <a:buNone/>
            </a:pPr>
            <a:endParaRPr lang="en-US"/>
          </a:p>
        </p:txBody>
      </p:sp>
    </p:spTree>
    <p:extLst>
      <p:ext uri="{BB962C8B-B14F-4D97-AF65-F5344CB8AC3E}">
        <p14:creationId xmlns:p14="http://schemas.microsoft.com/office/powerpoint/2010/main" val="2148465687"/>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479628"/>
            <a:ext cx="10945091" cy="767936"/>
          </a:xfrm>
        </p:spPr>
        <p:txBody>
          <a:bodyPr>
            <a:noAutofit/>
          </a:bodyPr>
          <a:lstStyle/>
          <a:p>
            <a:pPr algn="ctr" rtl="0"/>
            <a:r>
              <a:rPr lang="tr" sz="3200" b="1" i="0" u="none" strike="noStrike">
                <a:latin typeface="Calibri"/>
              </a:rPr>
              <a:t>EED'NİN ANA İLKELERİ</a:t>
            </a: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noAutofit/>
          </a:bodyPr>
          <a:lstStyle/>
          <a:p>
            <a:pPr rtl="0"/>
            <a:r>
              <a:rPr lang="tr" sz="1200" b="0" i="0" u="none" strike="noStrike">
                <a:latin typeface="Calibri"/>
              </a:rPr>
              <a:t>5</a:t>
            </a:r>
            <a:endParaRPr lang="en-GB"/>
          </a:p>
        </p:txBody>
      </p:sp>
      <p:graphicFrame>
        <p:nvGraphicFramePr>
          <p:cNvPr id="4" name="Tabella 4">
            <a:extLst>
              <a:ext uri="{FF2B5EF4-FFF2-40B4-BE49-F238E27FC236}">
                <a16:creationId xmlns:a16="http://schemas.microsoft.com/office/drawing/2014/main" id="{53D4FD10-9D22-2094-221B-F8CF8FA13BAA}"/>
              </a:ext>
            </a:extLst>
          </p:cNvPr>
          <p:cNvGraphicFramePr>
            <a:graphicFrameLocks noGrp="1"/>
          </p:cNvGraphicFramePr>
          <p:nvPr>
            <p:extLst>
              <p:ext uri="{D42A27DB-BD31-4B8C-83A1-F6EECF244321}">
                <p14:modId xmlns:p14="http://schemas.microsoft.com/office/powerpoint/2010/main" val="3246090728"/>
              </p:ext>
            </p:extLst>
          </p:nvPr>
        </p:nvGraphicFramePr>
        <p:xfrm>
          <a:off x="698270" y="2166284"/>
          <a:ext cx="10869356" cy="4114800"/>
        </p:xfrm>
        <a:graphic>
          <a:graphicData uri="http://schemas.openxmlformats.org/drawingml/2006/table">
            <a:tbl>
              <a:tblPr firstRow="1" bandRow="1">
                <a:tableStyleId>{0505E3EF-67EA-436B-97B2-0124C06EBD24}</a:tableStyleId>
              </a:tblPr>
              <a:tblGrid>
                <a:gridCol w="3194275">
                  <a:extLst>
                    <a:ext uri="{9D8B030D-6E8A-4147-A177-3AD203B41FA5}">
                      <a16:colId xmlns:a16="http://schemas.microsoft.com/office/drawing/2014/main" val="4085847794"/>
                    </a:ext>
                  </a:extLst>
                </a:gridCol>
                <a:gridCol w="7675081">
                  <a:extLst>
                    <a:ext uri="{9D8B030D-6E8A-4147-A177-3AD203B41FA5}">
                      <a16:colId xmlns:a16="http://schemas.microsoft.com/office/drawing/2014/main" val="223499017"/>
                    </a:ext>
                  </a:extLst>
                </a:gridCol>
              </a:tblGrid>
              <a:tr h="822960">
                <a:tc>
                  <a:txBody>
                    <a:bodyPr/>
                    <a:lstStyle/>
                    <a:p>
                      <a:pPr rtl="0"/>
                      <a:r>
                        <a:rPr lang="tr" sz="1800" b="1" i="0" u="none" strike="noStrike">
                          <a:solidFill>
                            <a:srgbClr val="0070C0"/>
                          </a:solidFill>
                          <a:latin typeface="Calibri"/>
                        </a:rPr>
                        <a:t>ENTEGRE YAKLAŞIM</a:t>
                      </a:r>
                    </a:p>
                  </a:txBody>
                  <a:tcPr anchor="ctr"/>
                </a:tc>
                <a:tc>
                  <a:txBody>
                    <a:bodyPr/>
                    <a:lstStyle/>
                    <a:p>
                      <a:pPr rtl="0"/>
                      <a:r>
                        <a:rPr lang="tr" sz="1600" b="0" i="0" u="none" strike="noStrike">
                          <a:latin typeface="Calibri"/>
                        </a:rPr>
                        <a:t>Tesislere verilen izinde, tesisin tüm çevresel performansı dikkate alınmalıdır</a:t>
                      </a:r>
                      <a:endParaRPr lang="it-IT" sz="1600" b="0"/>
                    </a:p>
                  </a:txBody>
                  <a:tcPr anchor="ctr"/>
                </a:tc>
                <a:extLst>
                  <a:ext uri="{0D108BD9-81ED-4DB2-BD59-A6C34878D82A}">
                    <a16:rowId xmlns:a16="http://schemas.microsoft.com/office/drawing/2014/main" val="423327479"/>
                  </a:ext>
                </a:extLst>
              </a:tr>
              <a:tr h="822960">
                <a:tc>
                  <a:txBody>
                    <a:bodyPr/>
                    <a:lstStyle/>
                    <a:p>
                      <a:pPr rtl="0"/>
                      <a:r>
                        <a:rPr lang="tr" sz="1800" b="1" i="0" u="none" strike="noStrike">
                          <a:solidFill>
                            <a:srgbClr val="0070C0"/>
                          </a:solidFill>
                          <a:latin typeface="Calibri"/>
                        </a:rPr>
                        <a:t>İZİN KOŞULLARI</a:t>
                      </a:r>
                    </a:p>
                  </a:txBody>
                  <a:tcPr anchor="ctr"/>
                </a:tc>
                <a:tc>
                  <a:txBody>
                    <a:bodyPr/>
                    <a:lstStyle/>
                    <a:p>
                      <a:pPr rtl="0"/>
                      <a:r>
                        <a:rPr lang="tr" sz="1600" b="0" i="0" u="none" strike="noStrike">
                          <a:latin typeface="Calibri"/>
                        </a:rPr>
                        <a:t>Emisyon Sınır Değerlerini içerir ve MET'in uygulanmasını esas alır. MET sonuçları, izin koşullarını belirlemek için bir referanstır.</a:t>
                      </a:r>
                      <a:endParaRPr lang="it-IT" sz="1600"/>
                    </a:p>
                  </a:txBody>
                  <a:tcPr anchor="ctr"/>
                </a:tc>
                <a:extLst>
                  <a:ext uri="{0D108BD9-81ED-4DB2-BD59-A6C34878D82A}">
                    <a16:rowId xmlns:a16="http://schemas.microsoft.com/office/drawing/2014/main" val="2947840390"/>
                  </a:ext>
                </a:extLst>
              </a:tr>
              <a:tr h="822960">
                <a:tc>
                  <a:txBody>
                    <a:bodyPr/>
                    <a:lstStyle/>
                    <a:p>
                      <a:pPr rtl="0"/>
                      <a:r>
                        <a:rPr lang="tr" sz="1800" b="1" i="0" u="none" strike="noStrike">
                          <a:solidFill>
                            <a:srgbClr val="0070C0"/>
                          </a:solidFill>
                          <a:latin typeface="Calibri"/>
                        </a:rPr>
                        <a:t>ESNEKLİK</a:t>
                      </a:r>
                    </a:p>
                  </a:txBody>
                  <a:tcPr anchor="ctr"/>
                </a:tc>
                <a:tc>
                  <a:txBody>
                    <a:bodyPr/>
                    <a:lstStyle/>
                    <a:p>
                      <a:pPr rtl="0"/>
                      <a:r>
                        <a:rPr lang="tr" sz="1600" b="0" i="0" u="none" strike="noStrike">
                          <a:latin typeface="Calibri"/>
                        </a:rPr>
                        <a:t>Belirli durumlarda yetkili makamlara, daha az katı emisyon sınır değerleri belirlemelerine izin verilir (çevresel faydalara kıyasla orantısız olarak daha yüksek maliyetler için).</a:t>
                      </a:r>
                      <a:endParaRPr lang="it-IT" sz="1600"/>
                    </a:p>
                  </a:txBody>
                  <a:tcPr anchor="ctr"/>
                </a:tc>
                <a:extLst>
                  <a:ext uri="{0D108BD9-81ED-4DB2-BD59-A6C34878D82A}">
                    <a16:rowId xmlns:a16="http://schemas.microsoft.com/office/drawing/2014/main" val="2197332637"/>
                  </a:ext>
                </a:extLst>
              </a:tr>
              <a:tr h="822960">
                <a:tc>
                  <a:txBody>
                    <a:bodyPr/>
                    <a:lstStyle/>
                    <a:p>
                      <a:pPr rtl="0"/>
                      <a:r>
                        <a:rPr lang="tr" sz="1800" b="1" i="0" u="none" strike="noStrike">
                          <a:solidFill>
                            <a:srgbClr val="0070C0"/>
                          </a:solidFill>
                          <a:latin typeface="Calibri"/>
                        </a:rPr>
                        <a:t>ÇEVRESEL DENETİMLER</a:t>
                      </a:r>
                    </a:p>
                  </a:txBody>
                  <a:tcPr anchor="ctr"/>
                </a:tc>
                <a:tc>
                  <a:txBody>
                    <a:bodyPr/>
                    <a:lstStyle/>
                    <a:p>
                      <a:pPr rtl="0"/>
                      <a:r>
                        <a:rPr lang="tr" sz="1600" b="0" i="0" u="none" strike="noStrike">
                          <a:latin typeface="Calibri"/>
                        </a:rPr>
                        <a:t>Risk temelli kriterler kullanılarak en az 1 ila 3 yılda bir yapılacak bir saha ziyareti için zorunlu bir gerekliliktir.</a:t>
                      </a:r>
                      <a:endParaRPr lang="it-IT" sz="1600"/>
                    </a:p>
                  </a:txBody>
                  <a:tcPr anchor="ctr"/>
                </a:tc>
                <a:extLst>
                  <a:ext uri="{0D108BD9-81ED-4DB2-BD59-A6C34878D82A}">
                    <a16:rowId xmlns:a16="http://schemas.microsoft.com/office/drawing/2014/main" val="2083534925"/>
                  </a:ext>
                </a:extLst>
              </a:tr>
              <a:tr h="822960">
                <a:tc>
                  <a:txBody>
                    <a:bodyPr/>
                    <a:lstStyle/>
                    <a:p>
                      <a:pPr rtl="0"/>
                      <a:r>
                        <a:rPr lang="tr" sz="1800" b="1" i="0" u="none" strike="noStrike">
                          <a:solidFill>
                            <a:srgbClr val="0070C0"/>
                          </a:solidFill>
                          <a:latin typeface="Calibri"/>
                        </a:rPr>
                        <a:t>KAMUNUN KATILIMI</a:t>
                      </a:r>
                    </a:p>
                  </a:txBody>
                  <a:tcPr anchor="ctr"/>
                </a:tc>
                <a:tc>
                  <a:txBody>
                    <a:bodyPr/>
                    <a:lstStyle/>
                    <a:p>
                      <a:pPr rtl="0"/>
                      <a:r>
                        <a:rPr lang="tr" sz="1600" b="0" i="0" u="none" strike="noStrike">
                          <a:latin typeface="Calibri"/>
                        </a:rPr>
                        <a:t>Kamu, karar alma sürecine katılma ve sonuçlarından haberdar olma (izin başvurularına, izinlere ve serbest bırakmaların izlenmesinin sonuçlarına erişim) hakkına sahiptir.</a:t>
                      </a:r>
                      <a:endParaRPr lang="it-IT" sz="1600"/>
                    </a:p>
                  </a:txBody>
                  <a:tcPr anchor="ctr"/>
                </a:tc>
                <a:extLst>
                  <a:ext uri="{0D108BD9-81ED-4DB2-BD59-A6C34878D82A}">
                    <a16:rowId xmlns:a16="http://schemas.microsoft.com/office/drawing/2014/main" val="1068402851"/>
                  </a:ext>
                </a:extLst>
              </a:tr>
            </a:tbl>
          </a:graphicData>
        </a:graphic>
      </p:graphicFrame>
    </p:spTree>
    <p:extLst>
      <p:ext uri="{BB962C8B-B14F-4D97-AF65-F5344CB8AC3E}">
        <p14:creationId xmlns:p14="http://schemas.microsoft.com/office/powerpoint/2010/main" val="283199468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34534" y="1475008"/>
            <a:ext cx="10945091" cy="767936"/>
          </a:xfrm>
        </p:spPr>
        <p:txBody>
          <a:bodyPr>
            <a:noAutofit/>
          </a:bodyPr>
          <a:lstStyle/>
          <a:p>
            <a:pPr algn="ctr" rtl="0"/>
            <a:r>
              <a:rPr lang="tr" sz="3200" b="1" i="0" u="none" strike="noStrike">
                <a:latin typeface="Calibri"/>
              </a:rPr>
              <a:t>ENTEGRE YAKLAŞIM </a:t>
            </a: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noAutofit/>
          </a:bodyPr>
          <a:lstStyle/>
          <a:p>
            <a:pPr rtl="0"/>
            <a:r>
              <a:rPr lang="tr" sz="1200" b="0" i="0" u="none" strike="noStrike">
                <a:latin typeface="Calibri"/>
              </a:rPr>
              <a:t>6</a:t>
            </a:r>
            <a:endParaRPr lang="en-GB"/>
          </a:p>
        </p:txBody>
      </p:sp>
      <p:sp>
        <p:nvSpPr>
          <p:cNvPr id="5" name="İçerik Yer Tutucusu 2">
            <a:extLst>
              <a:ext uri="{FF2B5EF4-FFF2-40B4-BE49-F238E27FC236}">
                <a16:creationId xmlns:a16="http://schemas.microsoft.com/office/drawing/2014/main" id="{0D72FAD7-5706-43FA-B9F7-42DCA4ADB0A6}"/>
              </a:ext>
            </a:extLst>
          </p:cNvPr>
          <p:cNvSpPr>
            <a:spLocks noGrp="1"/>
          </p:cNvSpPr>
          <p:nvPr>
            <p:ph idx="1"/>
          </p:nvPr>
        </p:nvSpPr>
        <p:spPr>
          <a:xfrm>
            <a:off x="690414" y="2378220"/>
            <a:ext cx="10771905" cy="4652380"/>
          </a:xfrm>
        </p:spPr>
        <p:txBody>
          <a:bodyPr>
            <a:noAutofit/>
          </a:bodyPr>
          <a:lstStyle/>
          <a:p>
            <a:pPr marL="0" indent="0" algn="just" rtl="0">
              <a:buNone/>
            </a:pPr>
            <a:r>
              <a:rPr lang="tr" sz="2800" b="0" i="0" u="none" strike="noStrike">
                <a:latin typeface="Calibri"/>
              </a:rPr>
              <a:t>İzinlerde, tesisin tüm çevresel performansı dikkate alınmalıdır.</a:t>
            </a:r>
          </a:p>
          <a:p>
            <a:pPr lvl="1" algn="just" rtl="0">
              <a:spcBef>
                <a:spcPts val="1800"/>
              </a:spcBef>
              <a:spcAft>
                <a:spcPts val="1800"/>
              </a:spcAft>
            </a:pPr>
            <a:r>
              <a:rPr lang="tr" sz="2800" b="0" i="0" u="none" strike="noStrike">
                <a:latin typeface="Calibri"/>
              </a:rPr>
              <a:t>Çevreyi bir bütün olarak korumak yerine kirliliğin bir çevresel ortamdan diğerine kaymasının </a:t>
            </a:r>
            <a:r>
              <a:rPr lang="tr" sz="2800" b="1" i="0" u="none" strike="noStrike">
                <a:solidFill>
                  <a:srgbClr val="0070C0"/>
                </a:solidFill>
                <a:highlight>
                  <a:srgbClr val="000000">
                    <a:alpha val="0"/>
                  </a:srgbClr>
                </a:highlight>
                <a:latin typeface="Calibri"/>
              </a:rPr>
              <a:t>ÖNLENMESİ</a:t>
            </a:r>
          </a:p>
          <a:p>
            <a:pPr lvl="1" algn="just" rtl="0">
              <a:spcBef>
                <a:spcPts val="1800"/>
              </a:spcBef>
              <a:spcAft>
                <a:spcPts val="1800"/>
              </a:spcAft>
            </a:pPr>
            <a:r>
              <a:rPr lang="tr" sz="2800" b="0" i="0" u="none" strike="noStrike">
                <a:latin typeface="Calibri"/>
              </a:rPr>
              <a:t>Havaya, suya ve toprağa emisyonlar, atık oluşumu, ham madde kullanımı, enerji verimliliği, gürültü ve kazaların önlenmesi ve sahanın kapatıldıktan sonra restorasyonunun </a:t>
            </a:r>
            <a:r>
              <a:rPr lang="tr" sz="2800" b="1" i="0" u="none" strike="noStrike">
                <a:solidFill>
                  <a:srgbClr val="0070C0"/>
                </a:solidFill>
                <a:highlight>
                  <a:srgbClr val="000000">
                    <a:alpha val="0"/>
                  </a:srgbClr>
                </a:highlight>
                <a:latin typeface="Calibri"/>
              </a:rPr>
              <a:t>KAPSANMASI</a:t>
            </a:r>
          </a:p>
          <a:p>
            <a:pPr marL="0" indent="0">
              <a:spcBef>
                <a:spcPts val="300"/>
              </a:spcBef>
              <a:spcAft>
                <a:spcPts val="300"/>
              </a:spcAft>
              <a:buNone/>
            </a:pPr>
            <a:endParaRPr lang="en-US"/>
          </a:p>
          <a:p>
            <a:pPr marL="0" indent="0">
              <a:spcBef>
                <a:spcPts val="300"/>
              </a:spcBef>
              <a:spcAft>
                <a:spcPts val="300"/>
              </a:spcAft>
              <a:buNone/>
            </a:pPr>
            <a:endParaRPr lang="en-US"/>
          </a:p>
          <a:p>
            <a:pPr marL="0" indent="0">
              <a:spcBef>
                <a:spcPts val="300"/>
              </a:spcBef>
              <a:spcAft>
                <a:spcPts val="300"/>
              </a:spcAft>
              <a:buNone/>
            </a:pPr>
            <a:endParaRPr lang="en-US"/>
          </a:p>
        </p:txBody>
      </p:sp>
      <p:sp>
        <p:nvSpPr>
          <p:cNvPr id="4" name="Rettangolo 3">
            <a:extLst>
              <a:ext uri="{FF2B5EF4-FFF2-40B4-BE49-F238E27FC236}">
                <a16:creationId xmlns:a16="http://schemas.microsoft.com/office/drawing/2014/main" id="{09E5F13B-98E7-69F3-7248-6851BD0C9E60}"/>
              </a:ext>
            </a:extLst>
          </p:cNvPr>
          <p:cNvSpPr/>
          <p:nvPr/>
        </p:nvSpPr>
        <p:spPr>
          <a:xfrm>
            <a:off x="7294880" y="5516880"/>
            <a:ext cx="4058920" cy="530345"/>
          </a:xfrm>
          <a:prstGeom prst="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rtl="0"/>
            <a:r>
              <a:rPr lang="tr" sz="1800" b="1" i="0" u="none" strike="noStrike">
                <a:solidFill>
                  <a:srgbClr val="000000"/>
                </a:solidFill>
                <a:latin typeface="Calibri"/>
              </a:rPr>
              <a:t>Mevcut En İyi Teknikler (MET)</a:t>
            </a:r>
          </a:p>
        </p:txBody>
      </p:sp>
    </p:spTree>
    <p:extLst>
      <p:ext uri="{BB962C8B-B14F-4D97-AF65-F5344CB8AC3E}">
        <p14:creationId xmlns:p14="http://schemas.microsoft.com/office/powerpoint/2010/main" val="311899301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79465" y="1447338"/>
            <a:ext cx="10945091" cy="767936"/>
          </a:xfrm>
        </p:spPr>
        <p:txBody>
          <a:bodyPr>
            <a:noAutofit/>
          </a:bodyPr>
          <a:lstStyle/>
          <a:p>
            <a:pPr algn="ctr" rtl="0"/>
            <a:r>
              <a:rPr lang="tr" sz="3200" b="1" i="0" u="none" strike="noStrike">
                <a:latin typeface="Calibri"/>
              </a:rPr>
              <a:t>MEVCUT EN İYİ TEKNİKLER REFERANS BELGELERİ (MET-REF'LER)</a:t>
            </a:r>
          </a:p>
        </p:txBody>
      </p:sp>
      <p:sp>
        <p:nvSpPr>
          <p:cNvPr id="7" name="İçerik Yer Tutucusu 2">
            <a:extLst>
              <a:ext uri="{FF2B5EF4-FFF2-40B4-BE49-F238E27FC236}">
                <a16:creationId xmlns:a16="http://schemas.microsoft.com/office/drawing/2014/main" id="{0D72FAD7-5706-43FA-B9F7-42DCA4ADB0A6}"/>
              </a:ext>
            </a:extLst>
          </p:cNvPr>
          <p:cNvSpPr txBox="1"/>
          <p:nvPr/>
        </p:nvSpPr>
        <p:spPr>
          <a:xfrm>
            <a:off x="755535" y="2248488"/>
            <a:ext cx="10742487" cy="48607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None/>
            </a:pPr>
            <a:r>
              <a:rPr lang="tr" sz="2800" b="1" i="0" u="none" strike="noStrike">
                <a:solidFill>
                  <a:srgbClr val="0070C0"/>
                </a:solidFill>
                <a:latin typeface="Calibri"/>
              </a:rPr>
              <a:t>ENDÜSTRİYEL EMİSYONLAR DİREKTİFİ (EED) şunları ifade eder:</a:t>
            </a:r>
          </a:p>
          <a:p>
            <a:pPr rtl="0"/>
            <a:r>
              <a:rPr lang="tr" sz="2800" b="1" i="0" u="none" strike="noStrike">
                <a:highlight>
                  <a:srgbClr val="000000">
                    <a:alpha val="0"/>
                  </a:srgbClr>
                </a:highlight>
                <a:latin typeface="Calibri"/>
              </a:rPr>
              <a:t>MET Referans Belgeleri (MET-REF'ler)</a:t>
            </a:r>
            <a:r>
              <a:rPr lang="tr" sz="2800" b="0" i="1" u="none" strike="noStrike">
                <a:latin typeface="Calibri"/>
              </a:rPr>
              <a:t> hazırlanmalı, gözden geçirilmeli ve gerekli olduğu takdirde</a:t>
            </a:r>
            <a:r>
              <a:rPr lang="tr" sz="2800" b="1" i="1" u="none" strike="noStrike">
                <a:solidFill>
                  <a:srgbClr val="0070C0"/>
                </a:solidFill>
                <a:highlight>
                  <a:srgbClr val="000000">
                    <a:alpha val="0"/>
                  </a:srgbClr>
                </a:highlight>
                <a:latin typeface="Calibri"/>
              </a:rPr>
              <a:t> paydaşlarla bilgi alışverişi yoluyla </a:t>
            </a:r>
            <a:r>
              <a:rPr lang="tr" sz="2800" b="0" i="1" u="none" strike="noStrike">
                <a:latin typeface="Calibri"/>
              </a:rPr>
              <a:t>güncellenmelidir.</a:t>
            </a:r>
          </a:p>
          <a:p>
            <a:pPr marL="0" indent="0">
              <a:buNone/>
            </a:pPr>
            <a:endParaRPr lang="en-US" b="1" i="1">
              <a:solidFill>
                <a:srgbClr val="0070C0"/>
              </a:solidFill>
            </a:endParaRPr>
          </a:p>
          <a:p>
            <a:pPr marL="0" indent="0">
              <a:buNone/>
            </a:pPr>
            <a:endParaRPr lang="en-US" b="1" i="1">
              <a:solidFill>
                <a:srgbClr val="0070C0"/>
              </a:solidFill>
            </a:endParaRPr>
          </a:p>
          <a:p>
            <a:pPr marL="0" indent="0">
              <a:buNone/>
            </a:pPr>
            <a:endParaRPr lang="en-US" b="1" i="1">
              <a:solidFill>
                <a:srgbClr val="0070C0"/>
              </a:solidFill>
            </a:endParaRPr>
          </a:p>
          <a:p>
            <a:pPr marL="0" indent="0">
              <a:buNone/>
            </a:pPr>
            <a:endParaRPr lang="en-US" b="1" i="1"/>
          </a:p>
          <a:p>
            <a:endParaRPr lang="en-US" b="1" i="1"/>
          </a:p>
          <a:p>
            <a:pPr marL="0" indent="0">
              <a:spcBef>
                <a:spcPts val="300"/>
              </a:spcBef>
              <a:spcAft>
                <a:spcPts val="300"/>
              </a:spcAft>
              <a:buFont typeface="Arial" panose="020B0604020202020204" pitchFamily="34" charset="0"/>
              <a:buNone/>
            </a:pPr>
            <a:endParaRPr lang="en-US"/>
          </a:p>
        </p:txBody>
      </p:sp>
      <p:sp>
        <p:nvSpPr>
          <p:cNvPr id="4" name="Freccia destra con strisce 3">
            <a:extLst>
              <a:ext uri="{FF2B5EF4-FFF2-40B4-BE49-F238E27FC236}">
                <a16:creationId xmlns:a16="http://schemas.microsoft.com/office/drawing/2014/main" id="{604BAE3A-24B8-AE69-5BDF-AB62C737A2C4}"/>
              </a:ext>
            </a:extLst>
          </p:cNvPr>
          <p:cNvSpPr/>
          <p:nvPr/>
        </p:nvSpPr>
        <p:spPr>
          <a:xfrm>
            <a:off x="2915920" y="4536619"/>
            <a:ext cx="711200" cy="350341"/>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t-IT"/>
          </a:p>
        </p:txBody>
      </p:sp>
      <p:graphicFrame>
        <p:nvGraphicFramePr>
          <p:cNvPr id="6" name="Diagramma 5">
            <a:extLst>
              <a:ext uri="{FF2B5EF4-FFF2-40B4-BE49-F238E27FC236}">
                <a16:creationId xmlns:a16="http://schemas.microsoft.com/office/drawing/2014/main" id="{9F897C8E-CE70-6696-1F00-AFB260F14CAA}"/>
              </a:ext>
            </a:extLst>
          </p:cNvPr>
          <p:cNvGraphicFramePr/>
          <p:nvPr>
            <p:extLst>
              <p:ext uri="{D42A27DB-BD31-4B8C-83A1-F6EECF244321}">
                <p14:modId xmlns:p14="http://schemas.microsoft.com/office/powerpoint/2010/main" val="1377541173"/>
              </p:ext>
            </p:extLst>
          </p:nvPr>
        </p:nvGraphicFramePr>
        <p:xfrm>
          <a:off x="1788160" y="3454400"/>
          <a:ext cx="8514080" cy="28871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ttangolo 7">
            <a:extLst>
              <a:ext uri="{FF2B5EF4-FFF2-40B4-BE49-F238E27FC236}">
                <a16:creationId xmlns:a16="http://schemas.microsoft.com/office/drawing/2014/main" id="{47D03274-DC98-C08A-31C1-9D99FF7D30E4}"/>
              </a:ext>
            </a:extLst>
          </p:cNvPr>
          <p:cNvSpPr/>
          <p:nvPr/>
        </p:nvSpPr>
        <p:spPr>
          <a:xfrm>
            <a:off x="10383520" y="4246880"/>
            <a:ext cx="1381760" cy="487287"/>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800" b="1" i="0" u="none" strike="noStrike">
                <a:solidFill>
                  <a:srgbClr val="000000"/>
                </a:solidFill>
                <a:latin typeface="Calibri"/>
              </a:rPr>
              <a:t>Yasal olarak bağlayıcı</a:t>
            </a:r>
            <a:endParaRPr lang="it-IT" b="1">
              <a:solidFill>
                <a:schemeClr val="tx1"/>
              </a:solidFill>
            </a:endParaRPr>
          </a:p>
        </p:txBody>
      </p:sp>
      <p:sp>
        <p:nvSpPr>
          <p:cNvPr id="12" name="Freccia a destra 11">
            <a:extLst>
              <a:ext uri="{FF2B5EF4-FFF2-40B4-BE49-F238E27FC236}">
                <a16:creationId xmlns:a16="http://schemas.microsoft.com/office/drawing/2014/main" id="{1116F28B-BF66-D36E-46C5-5A09ECD62E75}"/>
              </a:ext>
            </a:extLst>
          </p:cNvPr>
          <p:cNvSpPr/>
          <p:nvPr/>
        </p:nvSpPr>
        <p:spPr>
          <a:xfrm rot="20162924">
            <a:off x="10030961" y="4432389"/>
            <a:ext cx="345440" cy="208459"/>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t-IT"/>
          </a:p>
        </p:txBody>
      </p:sp>
      <p:sp>
        <p:nvSpPr>
          <p:cNvPr id="3" name="Segnaposto numero diapositiva 2">
            <a:extLst>
              <a:ext uri="{FF2B5EF4-FFF2-40B4-BE49-F238E27FC236}">
                <a16:creationId xmlns:a16="http://schemas.microsoft.com/office/drawing/2014/main" id="{EEEB4B52-3D0E-C36A-CDF7-46CFFD648C28}"/>
              </a:ext>
            </a:extLst>
          </p:cNvPr>
          <p:cNvSpPr>
            <a:spLocks noGrp="1"/>
          </p:cNvSpPr>
          <p:nvPr>
            <p:ph type="sldNum" sz="quarter" idx="12"/>
          </p:nvPr>
        </p:nvSpPr>
        <p:spPr/>
        <p:txBody>
          <a:bodyPr>
            <a:noAutofit/>
          </a:bodyPr>
          <a:lstStyle/>
          <a:p>
            <a:pPr rtl="0"/>
            <a:r>
              <a:rPr lang="tr" sz="1200" b="0" i="0" u="none" strike="noStrike">
                <a:latin typeface="Calibri"/>
              </a:rPr>
              <a:t>7</a:t>
            </a:r>
            <a:endParaRPr lang="en-GB"/>
          </a:p>
        </p:txBody>
      </p:sp>
    </p:spTree>
    <p:extLst>
      <p:ext uri="{BB962C8B-B14F-4D97-AF65-F5344CB8AC3E}">
        <p14:creationId xmlns:p14="http://schemas.microsoft.com/office/powerpoint/2010/main" val="366987068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492028"/>
            <a:ext cx="10945091" cy="767936"/>
          </a:xfrm>
        </p:spPr>
        <p:txBody>
          <a:bodyPr>
            <a:noAutofit/>
          </a:bodyPr>
          <a:lstStyle/>
          <a:p>
            <a:pPr algn="ctr" rtl="0"/>
            <a:r>
              <a:rPr lang="tr" sz="3200" b="1" i="0" u="none" strike="noStrike">
                <a:latin typeface="Calibri"/>
              </a:rPr>
              <a:t>NEDEN ENDÜSTRİYEL EMİSYON DİREKTİFİ REVİZE EDİLMELİ? </a:t>
            </a: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noAutofit/>
          </a:bodyPr>
          <a:lstStyle/>
          <a:p>
            <a:pPr rtl="0"/>
            <a:r>
              <a:rPr lang="tr" sz="1200" b="0" i="0" u="none" strike="noStrike">
                <a:latin typeface="Calibri"/>
              </a:rPr>
              <a:t>8</a:t>
            </a:r>
            <a:endParaRPr lang="en-GB"/>
          </a:p>
        </p:txBody>
      </p:sp>
      <p:sp>
        <p:nvSpPr>
          <p:cNvPr id="7" name="İçerik Yer Tutucusu 2">
            <a:extLst>
              <a:ext uri="{FF2B5EF4-FFF2-40B4-BE49-F238E27FC236}">
                <a16:creationId xmlns:a16="http://schemas.microsoft.com/office/drawing/2014/main" id="{0D72FAD7-5706-43FA-B9F7-42DCA4ADB0A6}"/>
              </a:ext>
            </a:extLst>
          </p:cNvPr>
          <p:cNvSpPr txBox="1"/>
          <p:nvPr/>
        </p:nvSpPr>
        <p:spPr>
          <a:xfrm>
            <a:off x="692722" y="1575683"/>
            <a:ext cx="10889673" cy="48607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spcAft>
                <a:spcPts val="300"/>
              </a:spcAft>
            </a:pPr>
            <a:endParaRPr lang="en-US"/>
          </a:p>
          <a:p>
            <a:pPr marL="0" indent="0">
              <a:spcBef>
                <a:spcPts val="300"/>
              </a:spcBef>
              <a:spcAft>
                <a:spcPts val="300"/>
              </a:spcAft>
              <a:buFont typeface="Arial" panose="020B0604020202020204" pitchFamily="34" charset="0"/>
              <a:buNone/>
            </a:pPr>
            <a:endParaRPr lang="en-US"/>
          </a:p>
          <a:p>
            <a:pPr marL="0" indent="0">
              <a:spcBef>
                <a:spcPts val="300"/>
              </a:spcBef>
              <a:spcAft>
                <a:spcPts val="300"/>
              </a:spcAft>
              <a:buFont typeface="Arial" panose="020B0604020202020204" pitchFamily="34" charset="0"/>
              <a:buNone/>
            </a:pPr>
            <a:endParaRPr lang="en-US"/>
          </a:p>
          <a:p>
            <a:pPr marL="0" indent="0">
              <a:spcBef>
                <a:spcPts val="300"/>
              </a:spcBef>
              <a:spcAft>
                <a:spcPts val="300"/>
              </a:spcAft>
              <a:buFont typeface="Arial" panose="020B0604020202020204" pitchFamily="34" charset="0"/>
              <a:buNone/>
            </a:pPr>
            <a:endParaRPr lang="en-US"/>
          </a:p>
        </p:txBody>
      </p:sp>
      <p:sp>
        <p:nvSpPr>
          <p:cNvPr id="5" name="Text Placeholder 2">
            <a:extLst>
              <a:ext uri="{FF2B5EF4-FFF2-40B4-BE49-F238E27FC236}">
                <a16:creationId xmlns:a16="http://schemas.microsoft.com/office/drawing/2014/main" id="{A5A9E618-056E-704D-BAD3-48CF9CBB65FE}"/>
              </a:ext>
            </a:extLst>
          </p:cNvPr>
          <p:cNvSpPr txBox="1"/>
          <p:nvPr/>
        </p:nvSpPr>
        <p:spPr>
          <a:xfrm>
            <a:off x="699650" y="1558926"/>
            <a:ext cx="10855299" cy="44118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pPr>
            <a:endParaRPr lang="en-GB" sz="2000"/>
          </a:p>
        </p:txBody>
      </p:sp>
      <p:sp>
        <p:nvSpPr>
          <p:cNvPr id="8" name="Segnaposto testo 6"/>
          <p:cNvSpPr txBox="1"/>
          <p:nvPr/>
        </p:nvSpPr>
        <p:spPr>
          <a:xfrm>
            <a:off x="716936" y="2360009"/>
            <a:ext cx="10855299" cy="44118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rtl="0">
              <a:spcAft>
                <a:spcPts val="1200"/>
              </a:spcAft>
              <a:buFont typeface="Wingdings" panose="05000000000000000000" pitchFamily="2" charset="2"/>
              <a:buChar char="§"/>
            </a:pPr>
            <a:r>
              <a:rPr lang="tr" sz="2800" b="0" i="1" u="none" strike="noStrike">
                <a:latin typeface="Calibri"/>
              </a:rPr>
              <a:t>Avrupa Yeşil Mutabakatın</a:t>
            </a:r>
            <a:r>
              <a:rPr lang="tr" sz="2800" b="1" i="0" u="none" strike="noStrike">
                <a:solidFill>
                  <a:srgbClr val="0070C0"/>
                </a:solidFill>
                <a:highlight>
                  <a:srgbClr val="000000">
                    <a:alpha val="0"/>
                  </a:srgbClr>
                </a:highlight>
                <a:latin typeface="Calibri"/>
              </a:rPr>
              <a:t> temel hedeflerinin karşılanması</a:t>
            </a:r>
            <a:r>
              <a:rPr lang="tr" sz="2800" b="1" i="0" u="none" strike="noStrike">
                <a:highlight>
                  <a:srgbClr val="000000">
                    <a:alpha val="0"/>
                  </a:srgbClr>
                </a:highlight>
                <a:latin typeface="Calibri"/>
              </a:rPr>
              <a:t>: «</a:t>
            </a:r>
            <a:r>
              <a:rPr lang="tr" sz="2800" b="0" i="1" u="none" strike="noStrike">
                <a:latin typeface="Calibri"/>
              </a:rPr>
              <a:t>İklim etkileri dahil olmak üzere çevresel etkinin azaltılması»</a:t>
            </a:r>
            <a:endParaRPr lang="tr" sz="2800" b="0" i="0" u="none" strike="noStrike">
              <a:highlight>
                <a:srgbClr val="000000">
                  <a:alpha val="0"/>
                </a:srgbClr>
              </a:highlight>
              <a:latin typeface="Calibri"/>
            </a:endParaRPr>
          </a:p>
          <a:p>
            <a:pPr marL="342900" indent="-342900" rtl="0">
              <a:spcAft>
                <a:spcPts val="1200"/>
              </a:spcAft>
              <a:buFont typeface="Wingdings" panose="05000000000000000000" pitchFamily="2" charset="2"/>
              <a:buChar char="§"/>
            </a:pPr>
            <a:r>
              <a:rPr lang="tr" sz="2800" b="0" i="0" u="none" strike="noStrike">
                <a:highlight>
                  <a:srgbClr val="000000">
                    <a:alpha val="0"/>
                  </a:srgbClr>
                </a:highlight>
                <a:latin typeface="Calibri"/>
              </a:rPr>
              <a:t> </a:t>
            </a:r>
            <a:r>
              <a:rPr lang="tr" sz="2800" b="1" i="0" u="none" strike="noStrike">
                <a:solidFill>
                  <a:srgbClr val="0070C0"/>
                </a:solidFill>
                <a:latin typeface="Calibri"/>
              </a:rPr>
              <a:t>Avrupa Yeşil Mutabakatın belirli hedeflerinin desteklenmesi:</a:t>
            </a:r>
            <a:endParaRPr lang="tr" sz="2800" b="0" i="0" u="none" strike="noStrike">
              <a:highlight>
                <a:srgbClr val="000000">
                  <a:alpha val="0"/>
                </a:srgbClr>
              </a:highlight>
              <a:latin typeface="Calibri"/>
            </a:endParaRPr>
          </a:p>
          <a:p>
            <a:pPr lvl="1" rtl="0">
              <a:spcAft>
                <a:spcPts val="1200"/>
              </a:spcAft>
              <a:buFont typeface="Wingdings" panose="05000000000000000000" pitchFamily="2" charset="2"/>
              <a:buChar char="ü"/>
            </a:pPr>
            <a:r>
              <a:rPr lang="tr" sz="2400" b="0" i="0" u="none" strike="noStrike">
                <a:latin typeface="Calibri"/>
              </a:rPr>
              <a:t> Sıfır kirlilik</a:t>
            </a:r>
            <a:endParaRPr lang="it-IT"/>
          </a:p>
          <a:p>
            <a:pPr lvl="1" rtl="0">
              <a:spcAft>
                <a:spcPts val="1200"/>
              </a:spcAft>
              <a:buFont typeface="Wingdings" panose="05000000000000000000" pitchFamily="2" charset="2"/>
              <a:buChar char="ü"/>
            </a:pPr>
            <a:r>
              <a:rPr lang="tr" sz="2400" b="0" i="0" u="none" strike="noStrike">
                <a:latin typeface="Calibri"/>
              </a:rPr>
              <a:t>İklim tarafsızlığı</a:t>
            </a:r>
            <a:endParaRPr lang="it-IT"/>
          </a:p>
          <a:p>
            <a:pPr lvl="1" rtl="0">
              <a:spcAft>
                <a:spcPts val="1200"/>
              </a:spcAft>
              <a:buFont typeface="Wingdings" panose="05000000000000000000" pitchFamily="2" charset="2"/>
              <a:buChar char="ü"/>
            </a:pPr>
            <a:r>
              <a:rPr lang="tr" sz="2400" b="0" i="0" u="none" strike="noStrike">
                <a:latin typeface="Calibri"/>
              </a:rPr>
              <a:t>Biyoçeşitlilik</a:t>
            </a:r>
            <a:endParaRPr lang="it-IT"/>
          </a:p>
          <a:p>
            <a:pPr lvl="1" rtl="0">
              <a:spcAft>
                <a:spcPts val="1200"/>
              </a:spcAft>
              <a:buFont typeface="Wingdings" panose="05000000000000000000" pitchFamily="2" charset="2"/>
              <a:buChar char="ü"/>
            </a:pPr>
            <a:r>
              <a:rPr lang="tr" sz="2400" b="0" i="0" u="none" strike="noStrike">
                <a:latin typeface="Calibri"/>
              </a:rPr>
              <a:t>Daha temiz ve daha döngüsel ekonomi </a:t>
            </a:r>
          </a:p>
          <a:p>
            <a:pPr marL="457200" lvl="1" indent="0">
              <a:spcAft>
                <a:spcPts val="1200"/>
              </a:spcAft>
              <a:buNone/>
            </a:pPr>
            <a:endParaRPr lang="it-IT"/>
          </a:p>
        </p:txBody>
      </p:sp>
    </p:spTree>
    <p:extLst>
      <p:ext uri="{BB962C8B-B14F-4D97-AF65-F5344CB8AC3E}">
        <p14:creationId xmlns:p14="http://schemas.microsoft.com/office/powerpoint/2010/main" val="75444213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83854-EF40-4DE8-B9E8-08D49F1312C7}"/>
              </a:ext>
            </a:extLst>
          </p:cNvPr>
          <p:cNvSpPr>
            <a:spLocks noGrp="1"/>
          </p:cNvSpPr>
          <p:nvPr>
            <p:ph type="title"/>
          </p:nvPr>
        </p:nvSpPr>
        <p:spPr>
          <a:xfrm>
            <a:off x="665014" y="1492028"/>
            <a:ext cx="10945091" cy="767936"/>
          </a:xfrm>
        </p:spPr>
        <p:txBody>
          <a:bodyPr>
            <a:noAutofit/>
          </a:bodyPr>
          <a:lstStyle/>
          <a:p>
            <a:pPr algn="ctr" rtl="0"/>
            <a:r>
              <a:rPr lang="tr" sz="3200" b="1" i="0" u="none" strike="noStrike">
                <a:latin typeface="Calibri"/>
              </a:rPr>
              <a:t>EED REVİZYONUNUN AMAÇLARI</a:t>
            </a:r>
            <a:endParaRPr lang="en-GB" sz="3200" b="1">
              <a:latin typeface="+mn-lt"/>
            </a:endParaRPr>
          </a:p>
        </p:txBody>
      </p:sp>
      <p:sp>
        <p:nvSpPr>
          <p:cNvPr id="3" name="Rezervirano mjesto broja slajda 2">
            <a:extLst>
              <a:ext uri="{FF2B5EF4-FFF2-40B4-BE49-F238E27FC236}">
                <a16:creationId xmlns:a16="http://schemas.microsoft.com/office/drawing/2014/main" id="{F7158B28-9C54-4550-828F-DBAEDAE39022}"/>
              </a:ext>
            </a:extLst>
          </p:cNvPr>
          <p:cNvSpPr>
            <a:spLocks noGrp="1"/>
          </p:cNvSpPr>
          <p:nvPr>
            <p:ph type="sldNum" sz="quarter" idx="12"/>
          </p:nvPr>
        </p:nvSpPr>
        <p:spPr/>
        <p:txBody>
          <a:bodyPr>
            <a:noAutofit/>
          </a:bodyPr>
          <a:lstStyle/>
          <a:p>
            <a:pPr rtl="0"/>
            <a:r>
              <a:rPr lang="tr" sz="1200" b="0" i="0" u="none" strike="noStrike">
                <a:latin typeface="Calibri"/>
              </a:rPr>
              <a:t>9</a:t>
            </a:r>
            <a:endParaRPr lang="en-GB"/>
          </a:p>
        </p:txBody>
      </p:sp>
      <p:sp>
        <p:nvSpPr>
          <p:cNvPr id="7" name="İçerik Yer Tutucusu 2">
            <a:extLst>
              <a:ext uri="{FF2B5EF4-FFF2-40B4-BE49-F238E27FC236}">
                <a16:creationId xmlns:a16="http://schemas.microsoft.com/office/drawing/2014/main" id="{0D72FAD7-5706-43FA-B9F7-42DCA4ADB0A6}"/>
              </a:ext>
            </a:extLst>
          </p:cNvPr>
          <p:cNvSpPr txBox="1"/>
          <p:nvPr/>
        </p:nvSpPr>
        <p:spPr>
          <a:xfrm>
            <a:off x="692722" y="1575683"/>
            <a:ext cx="10889673" cy="486074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spcAft>
                <a:spcPts val="300"/>
              </a:spcAft>
            </a:pPr>
            <a:endParaRPr lang="en-US"/>
          </a:p>
          <a:p>
            <a:pPr marL="0" indent="0">
              <a:spcBef>
                <a:spcPts val="300"/>
              </a:spcBef>
              <a:spcAft>
                <a:spcPts val="300"/>
              </a:spcAft>
              <a:buFont typeface="Arial" panose="020B0604020202020204" pitchFamily="34" charset="0"/>
              <a:buNone/>
            </a:pPr>
            <a:endParaRPr lang="en-US"/>
          </a:p>
          <a:p>
            <a:pPr marL="0" indent="0">
              <a:spcBef>
                <a:spcPts val="300"/>
              </a:spcBef>
              <a:spcAft>
                <a:spcPts val="300"/>
              </a:spcAft>
              <a:buFont typeface="Arial" panose="020B0604020202020204" pitchFamily="34" charset="0"/>
              <a:buNone/>
            </a:pPr>
            <a:endParaRPr lang="en-US"/>
          </a:p>
          <a:p>
            <a:pPr marL="0" indent="0">
              <a:spcBef>
                <a:spcPts val="300"/>
              </a:spcBef>
              <a:spcAft>
                <a:spcPts val="300"/>
              </a:spcAft>
              <a:buFont typeface="Arial" panose="020B0604020202020204" pitchFamily="34" charset="0"/>
              <a:buNone/>
            </a:pPr>
            <a:endParaRPr lang="en-US"/>
          </a:p>
        </p:txBody>
      </p:sp>
      <p:sp>
        <p:nvSpPr>
          <p:cNvPr id="5" name="Text Placeholder 2">
            <a:extLst>
              <a:ext uri="{FF2B5EF4-FFF2-40B4-BE49-F238E27FC236}">
                <a16:creationId xmlns:a16="http://schemas.microsoft.com/office/drawing/2014/main" id="{A5A9E618-056E-704D-BAD3-48CF9CBB65FE}"/>
              </a:ext>
            </a:extLst>
          </p:cNvPr>
          <p:cNvSpPr txBox="1"/>
          <p:nvPr/>
        </p:nvSpPr>
        <p:spPr>
          <a:xfrm>
            <a:off x="699650" y="2503806"/>
            <a:ext cx="10855299" cy="44118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buFont typeface="Wingdings" panose="05000000000000000000" pitchFamily="2" charset="2"/>
              <a:buChar char="§"/>
            </a:pPr>
            <a:endParaRPr lang="en-GB" sz="2000"/>
          </a:p>
        </p:txBody>
      </p:sp>
      <p:sp>
        <p:nvSpPr>
          <p:cNvPr id="4" name="Rettangolo 3">
            <a:extLst>
              <a:ext uri="{FF2B5EF4-FFF2-40B4-BE49-F238E27FC236}">
                <a16:creationId xmlns:a16="http://schemas.microsoft.com/office/drawing/2014/main" id="{2410DC95-9B73-A640-3F85-1A2B43CC7ECD}"/>
              </a:ext>
            </a:extLst>
          </p:cNvPr>
          <p:cNvSpPr/>
          <p:nvPr/>
        </p:nvSpPr>
        <p:spPr>
          <a:xfrm>
            <a:off x="593898" y="2341244"/>
            <a:ext cx="3185622" cy="991236"/>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just" rtl="0">
              <a:spcAft>
                <a:spcPts val="1200"/>
              </a:spcAft>
            </a:pPr>
            <a:r>
              <a:rPr lang="tr" sz="1800" b="1" i="0" u="none" strike="noStrike">
                <a:solidFill>
                  <a:srgbClr val="000000"/>
                </a:solidFill>
                <a:latin typeface="Calibri"/>
              </a:rPr>
              <a:t>Endüstri, çevre üzerindeki genel baskılara önemli bir katkı sağlar</a:t>
            </a:r>
            <a:endParaRPr lang="it-IT" b="1">
              <a:solidFill>
                <a:schemeClr val="tx1"/>
              </a:solidFill>
            </a:endParaRPr>
          </a:p>
        </p:txBody>
      </p:sp>
      <p:sp>
        <p:nvSpPr>
          <p:cNvPr id="6" name="Rettangolo 5">
            <a:extLst>
              <a:ext uri="{FF2B5EF4-FFF2-40B4-BE49-F238E27FC236}">
                <a16:creationId xmlns:a16="http://schemas.microsoft.com/office/drawing/2014/main" id="{4C8F9E0D-CA79-E976-83DC-F2E73798A824}"/>
              </a:ext>
            </a:extLst>
          </p:cNvPr>
          <p:cNvSpPr/>
          <p:nvPr/>
        </p:nvSpPr>
        <p:spPr>
          <a:xfrm>
            <a:off x="609605" y="4031677"/>
            <a:ext cx="3169915" cy="1647763"/>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just" rtl="0">
              <a:spcAft>
                <a:spcPts val="1200"/>
              </a:spcAft>
            </a:pPr>
            <a:r>
              <a:rPr lang="tr" sz="1800" b="1" i="0" u="none" strike="noStrike">
                <a:solidFill>
                  <a:srgbClr val="000000"/>
                </a:solidFill>
                <a:latin typeface="Calibri"/>
              </a:rPr>
              <a:t>Büyük sanayi tesislerinden kaynaklanan kirliliği ele alan AB tedbirlerinin diğer politikalarla tam olarak tutarlı hale getirilmesi için gözden geçirilmesi gerekmektedir</a:t>
            </a:r>
            <a:endParaRPr lang="it-IT" b="1">
              <a:solidFill>
                <a:schemeClr val="tx1"/>
              </a:solidFill>
            </a:endParaRPr>
          </a:p>
        </p:txBody>
      </p:sp>
      <p:sp>
        <p:nvSpPr>
          <p:cNvPr id="9" name="Freccia in giù 8">
            <a:extLst>
              <a:ext uri="{FF2B5EF4-FFF2-40B4-BE49-F238E27FC236}">
                <a16:creationId xmlns:a16="http://schemas.microsoft.com/office/drawing/2014/main" id="{46B2CF43-5EC8-9615-8E97-8F8E292653BD}"/>
              </a:ext>
            </a:extLst>
          </p:cNvPr>
          <p:cNvSpPr/>
          <p:nvPr/>
        </p:nvSpPr>
        <p:spPr>
          <a:xfrm>
            <a:off x="2123440" y="3423920"/>
            <a:ext cx="182880" cy="487680"/>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algn="ctr"/>
            <a:endParaRPr lang="it-IT"/>
          </a:p>
        </p:txBody>
      </p:sp>
      <p:sp>
        <p:nvSpPr>
          <p:cNvPr id="10" name="Rettangolo 9">
            <a:extLst>
              <a:ext uri="{FF2B5EF4-FFF2-40B4-BE49-F238E27FC236}">
                <a16:creationId xmlns:a16="http://schemas.microsoft.com/office/drawing/2014/main" id="{35157574-19DF-7586-EF54-BF23DE0761EA}"/>
              </a:ext>
            </a:extLst>
          </p:cNvPr>
          <p:cNvSpPr/>
          <p:nvPr/>
        </p:nvSpPr>
        <p:spPr>
          <a:xfrm>
            <a:off x="4480560" y="2259964"/>
            <a:ext cx="7018718" cy="3811337"/>
          </a:xfrm>
          <a:prstGeom prst="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noAutofit/>
          </a:bodyPr>
          <a:lstStyle/>
          <a:p>
            <a:pPr marL="285750" indent="-285750" rtl="0">
              <a:spcAft>
                <a:spcPts val="1600"/>
              </a:spcAft>
              <a:buFont typeface="Wingdings" panose="05000000000000000000" pitchFamily="2" charset="2"/>
              <a:buChar char="ü"/>
            </a:pPr>
            <a:r>
              <a:rPr lang="tr" sz="1800" b="1" i="0" u="none" strike="noStrike" dirty="0">
                <a:solidFill>
                  <a:srgbClr val="0070C0"/>
                </a:solidFill>
                <a:highlight>
                  <a:srgbClr val="000000">
                    <a:alpha val="0"/>
                  </a:srgbClr>
                </a:highlight>
                <a:latin typeface="Calibri"/>
              </a:rPr>
              <a:t>Azalan kirletici emisyonları</a:t>
            </a:r>
            <a:r>
              <a:rPr lang="tr" sz="1800" b="1" i="0" u="none" strike="noStrike" dirty="0">
                <a:solidFill>
                  <a:srgbClr val="000000"/>
                </a:solidFill>
                <a:latin typeface="Calibri"/>
              </a:rPr>
              <a:t> açısından daha etkin katkı sağlanması</a:t>
            </a:r>
          </a:p>
          <a:p>
            <a:pPr marL="285750" indent="-285750" rtl="0">
              <a:spcAft>
                <a:spcPts val="1600"/>
              </a:spcAft>
              <a:buFont typeface="Wingdings" panose="05000000000000000000" pitchFamily="2" charset="2"/>
              <a:buChar char="ü"/>
            </a:pPr>
            <a:r>
              <a:rPr lang="tr" sz="1800" b="1" i="0" u="none" strike="noStrike" dirty="0">
                <a:solidFill>
                  <a:srgbClr val="0070C0"/>
                </a:solidFill>
                <a:highlight>
                  <a:srgbClr val="000000">
                    <a:alpha val="0"/>
                  </a:srgbClr>
                </a:highlight>
                <a:latin typeface="Calibri"/>
              </a:rPr>
              <a:t>Yenilikçi teknolojilerin</a:t>
            </a:r>
            <a:r>
              <a:rPr lang="tr" sz="1800" b="1" i="0" u="none" strike="noStrike" dirty="0">
                <a:solidFill>
                  <a:srgbClr val="000000"/>
                </a:solidFill>
                <a:latin typeface="Calibri"/>
              </a:rPr>
              <a:t> uygulanmasında daha iyi destek verilmesi</a:t>
            </a:r>
            <a:endParaRPr lang="it-IT" sz="1800" b="1" dirty="0">
              <a:solidFill>
                <a:srgbClr val="0070C0"/>
              </a:solidFill>
            </a:endParaRPr>
          </a:p>
          <a:p>
            <a:pPr marL="285750" indent="-285750" rtl="0">
              <a:spcAft>
                <a:spcPts val="1600"/>
              </a:spcAft>
              <a:buFont typeface="Wingdings" panose="05000000000000000000" pitchFamily="2" charset="2"/>
              <a:buChar char="ü"/>
            </a:pPr>
            <a:r>
              <a:rPr lang="tr" sz="1800" b="1" i="0" u="none" strike="noStrike" dirty="0">
                <a:solidFill>
                  <a:srgbClr val="0070C0"/>
                </a:solidFill>
                <a:highlight>
                  <a:srgbClr val="000000">
                    <a:alpha val="0"/>
                  </a:srgbClr>
                </a:highlight>
                <a:latin typeface="Calibri"/>
              </a:rPr>
              <a:t>Sera gazı emisyonlarının azaltılmasına</a:t>
            </a:r>
            <a:r>
              <a:rPr lang="tr" sz="1800" b="1" i="0" u="none" strike="noStrike" dirty="0">
                <a:solidFill>
                  <a:srgbClr val="000000"/>
                </a:solidFill>
                <a:latin typeface="Calibri"/>
              </a:rPr>
              <a:t> ilişkin daha etkin katkı sağlanması</a:t>
            </a:r>
            <a:endParaRPr lang="it-IT" sz="1800" b="1" dirty="0">
              <a:solidFill>
                <a:srgbClr val="0070C0"/>
              </a:solidFill>
            </a:endParaRPr>
          </a:p>
          <a:p>
            <a:pPr marL="285750" indent="-285750" rtl="0">
              <a:spcAft>
                <a:spcPts val="1600"/>
              </a:spcAft>
              <a:buFont typeface="Wingdings" panose="05000000000000000000" pitchFamily="2" charset="2"/>
              <a:buChar char="ü"/>
            </a:pPr>
            <a:r>
              <a:rPr lang="tr" sz="1800" b="1" i="0" u="none" strike="noStrike" dirty="0">
                <a:solidFill>
                  <a:srgbClr val="000000"/>
                </a:solidFill>
                <a:highlight>
                  <a:srgbClr val="000000">
                    <a:alpha val="0"/>
                  </a:srgbClr>
                </a:highlight>
                <a:latin typeface="Calibri"/>
              </a:rPr>
              <a:t>Daha güvenli kimyasalların ve kimyasal alternatiflerin kullanımının</a:t>
            </a:r>
            <a:r>
              <a:rPr lang="tr" sz="1800" b="1" i="0" u="none" strike="noStrike" dirty="0">
                <a:solidFill>
                  <a:srgbClr val="0070C0"/>
                </a:solidFill>
                <a:latin typeface="Calibri"/>
              </a:rPr>
              <a:t> teşvik edilmesi</a:t>
            </a:r>
            <a:endParaRPr lang="it-IT" sz="1800" b="1" dirty="0">
              <a:solidFill>
                <a:srgbClr val="0070C0"/>
              </a:solidFill>
            </a:endParaRPr>
          </a:p>
          <a:p>
            <a:pPr marL="285750" indent="-285750" rtl="0">
              <a:spcAft>
                <a:spcPts val="1600"/>
              </a:spcAft>
              <a:buFont typeface="Wingdings" panose="05000000000000000000" pitchFamily="2" charset="2"/>
              <a:buChar char="ü"/>
            </a:pPr>
            <a:r>
              <a:rPr lang="tr" sz="1800" b="1" i="0" u="none" strike="noStrike" dirty="0">
                <a:solidFill>
                  <a:srgbClr val="000000"/>
                </a:solidFill>
                <a:highlight>
                  <a:srgbClr val="000000">
                    <a:alpha val="0"/>
                  </a:srgbClr>
                </a:highlight>
                <a:latin typeface="Calibri"/>
              </a:rPr>
              <a:t>Kaynak verimliliğine ve döngüsel ekonomiye</a:t>
            </a:r>
            <a:r>
              <a:rPr lang="tr" sz="1800" b="1" i="0" u="none" strike="noStrike" dirty="0">
                <a:solidFill>
                  <a:srgbClr val="0070C0"/>
                </a:solidFill>
                <a:latin typeface="Calibri"/>
              </a:rPr>
              <a:t> öncelik verilmesi</a:t>
            </a:r>
          </a:p>
          <a:p>
            <a:pPr marL="285750" indent="-285750" rtl="0">
              <a:spcAft>
                <a:spcPts val="1600"/>
              </a:spcAft>
              <a:buFont typeface="Wingdings" panose="05000000000000000000" pitchFamily="2" charset="2"/>
              <a:buChar char="ü"/>
            </a:pPr>
            <a:r>
              <a:rPr lang="tr" sz="1800" b="1" i="0" u="none" strike="noStrike" dirty="0">
                <a:solidFill>
                  <a:srgbClr val="000000"/>
                </a:solidFill>
                <a:highlight>
                  <a:srgbClr val="000000">
                    <a:alpha val="0"/>
                  </a:srgbClr>
                </a:highlight>
                <a:latin typeface="Calibri"/>
              </a:rPr>
              <a:t>Suya sanayi emisyonlarının salınımının azaltılmasına</a:t>
            </a:r>
            <a:r>
              <a:rPr lang="tr" sz="1800" b="1" i="0" u="none" strike="noStrike" dirty="0">
                <a:solidFill>
                  <a:srgbClr val="0070C0"/>
                </a:solidFill>
                <a:latin typeface="Calibri"/>
              </a:rPr>
              <a:t> özel katkı sağlanması</a:t>
            </a:r>
            <a:endParaRPr lang="it-IT" b="1" dirty="0">
              <a:solidFill>
                <a:srgbClr val="0070C0"/>
              </a:solidFill>
            </a:endParaRPr>
          </a:p>
        </p:txBody>
      </p:sp>
    </p:spTree>
    <p:extLst>
      <p:ext uri="{BB962C8B-B14F-4D97-AF65-F5344CB8AC3E}">
        <p14:creationId xmlns:p14="http://schemas.microsoft.com/office/powerpoint/2010/main" val="384140212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3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10433</TotalTime>
  <Words>2476</Words>
  <Application>Microsoft Office PowerPoint</Application>
  <PresentationFormat>Widescreen</PresentationFormat>
  <Paragraphs>327</Paragraphs>
  <Slides>32</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Arial</vt:lpstr>
      <vt:lpstr>Calibri</vt:lpstr>
      <vt:lpstr>Calibri Light</vt:lpstr>
      <vt:lpstr>Helvetica</vt:lpstr>
      <vt:lpstr>Wingdings</vt:lpstr>
      <vt:lpstr>Office Theme</vt:lpstr>
      <vt:lpstr>                                               28 Kasım 2023   Dr. Bianca Maria Scalet, Kilit Uzman </vt:lpstr>
      <vt:lpstr>ENDÜSTRİYEL EMİSYONLAR DİREKTİFİ (EED)</vt:lpstr>
      <vt:lpstr>ENDÜSTRİYEL EMİSYONLAR DİREKTİFİ VE MEVCUT EN İYİ TEKNİKLER</vt:lpstr>
      <vt:lpstr>2010/75/AB sayılı ENDÜSTRİYEL EMİSYONLAR DİREKTİFİ (EED)</vt:lpstr>
      <vt:lpstr>EED'NİN ANA İLKELERİ</vt:lpstr>
      <vt:lpstr>ENTEGRE YAKLAŞIM </vt:lpstr>
      <vt:lpstr>MEVCUT EN İYİ TEKNİKLER REFERANS BELGELERİ (MET-REF'LER)</vt:lpstr>
      <vt:lpstr>NEDEN ENDÜSTRİYEL EMİSYON DİREKTİFİ REVİZE EDİLMELİ? </vt:lpstr>
      <vt:lpstr>EED REVİZYONUNUN AMAÇLARI</vt:lpstr>
      <vt:lpstr>EED REVİZYONU - ÖNGÖRÜLEN DEĞİŞİKLİKLER (1)</vt:lpstr>
      <vt:lpstr>EED REVİZYONU - ÖNGÖRÜLEN DEĞİŞİKLİKLER (2)</vt:lpstr>
      <vt:lpstr>EED VE AVRUPA YEŞİL MUTABAKATI</vt:lpstr>
      <vt:lpstr>PowerPoint Presentation</vt:lpstr>
      <vt:lpstr>AVRUPA'DA SEKTÖRE GÖRE SERA GAZI EMİSYONLARINA ENDÜSTRİYEL KATKI</vt:lpstr>
      <vt:lpstr>ENDÜSTRİ VE SERA GAZI EMİSYONLARI</vt:lpstr>
      <vt:lpstr>SERA GAZI EMİSYONLARINI AZALTMAK İÇİN HALİHAZIRDA YAPILAN ÇALIŞMALAR</vt:lpstr>
      <vt:lpstr>BEKLENEN SONUÇLAR NASIL ELDE EDİLİR</vt:lpstr>
      <vt:lpstr>ENDÜSTRİYEL EMİSYONLAR – İLGİLİ MEVZUAT (1)</vt:lpstr>
      <vt:lpstr>ENDÜSTRİYEL EMİSYONLAR – İLGİLİ MEVZUAT (2)</vt:lpstr>
      <vt:lpstr>ENDÜSTRİYEL EMİSYONLAR – İLGİLİ MEVZUAT (3)</vt:lpstr>
      <vt:lpstr>ENDÜSTRİYEL EMİSYONLAR – İLGİLİ MEVZUAT (4)</vt:lpstr>
      <vt:lpstr>ENDÜSTRİYEL EMİSYONLAR – İLGİLİ MEVZUAT (5)</vt:lpstr>
      <vt:lpstr>KAYNAK VERİMLİLİĞİ VE DÖNGÜSEL EKONOMİ</vt:lpstr>
      <vt:lpstr>ATIK YÖNETİMİ VE ATIĞIN ÖNLENMESİ</vt:lpstr>
      <vt:lpstr>ATIK ARITIMI VE BERTARAFI</vt:lpstr>
      <vt:lpstr>SÜRDÜRÜLEBİLİR TÜKETİM VE ÜRETİM (1)</vt:lpstr>
      <vt:lpstr>SÜRDÜRÜLEBİLİR TÜKETİM VE ÜRETİM (2)</vt:lpstr>
      <vt:lpstr>KİMYASALLAR VE PESTİSİTLER (1)</vt:lpstr>
      <vt:lpstr>KİMYASALLAR VE PESTİSİTLER (2)</vt:lpstr>
      <vt:lpstr>KİMYASALLAR VE PESTİSİTLER (3)</vt:lpstr>
      <vt:lpstr>SONUÇLAR</vt:lpstr>
      <vt:lpstr>DİNLEDİĞİNİZ İÇİN TEŞEKKÜRLER!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dc:title>
  <dc:creator>Zeynep Tonga</dc:creator>
  <cp:lastModifiedBy>Ecem Bulucu</cp:lastModifiedBy>
  <cp:revision>245</cp:revision>
  <dcterms:created xsi:type="dcterms:W3CDTF">2021-03-28T20:47:30Z</dcterms:created>
  <dcterms:modified xsi:type="dcterms:W3CDTF">2023-12-07T07:43:01Z</dcterms:modified>
</cp:coreProperties>
</file>