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3"/>
  </p:sldMasterIdLst>
  <p:notesMasterIdLst>
    <p:notesMasterId r:id="rId24"/>
  </p:notesMasterIdLst>
  <p:sldIdLst>
    <p:sldId id="425" r:id="rId4"/>
    <p:sldId id="320" r:id="rId5"/>
    <p:sldId id="321" r:id="rId6"/>
    <p:sldId id="322" r:id="rId7"/>
    <p:sldId id="323" r:id="rId8"/>
    <p:sldId id="416" r:id="rId9"/>
    <p:sldId id="324" r:id="rId10"/>
    <p:sldId id="325" r:id="rId11"/>
    <p:sldId id="326" r:id="rId12"/>
    <p:sldId id="327" r:id="rId13"/>
    <p:sldId id="328" r:id="rId14"/>
    <p:sldId id="329" r:id="rId15"/>
    <p:sldId id="426" r:id="rId16"/>
    <p:sldId id="330" r:id="rId17"/>
    <p:sldId id="331" r:id="rId18"/>
    <p:sldId id="332" r:id="rId19"/>
    <p:sldId id="333" r:id="rId20"/>
    <p:sldId id="334" r:id="rId21"/>
    <p:sldId id="420" r:id="rId22"/>
    <p:sldId id="399" r:id="rId23"/>
  </p:sldIdLst>
  <p:sldSz cx="12192000" cy="6858000"/>
  <p:notesSz cx="6858000" cy="9144000"/>
  <p:custDataLst>
    <p:tags r:id="rId25"/>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176" autoAdjust="0"/>
    <p:restoredTop sz="94660"/>
  </p:normalViewPr>
  <p:slideViewPr>
    <p:cSldViewPr snapToGrid="0">
      <p:cViewPr varScale="1">
        <p:scale>
          <a:sx n="69" d="100"/>
          <a:sy n="69" d="100"/>
        </p:scale>
        <p:origin x="732" y="60"/>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FE7121-C6E3-455A-B1D3-737EA294FA3D}" type="datetimeFigureOut">
              <a:rPr lang="en-US" smtClean="0"/>
              <a:t>11/22/2023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6F5EA6-C920-4998-A6D0-97C9675B9EF3}" type="slidenum">
              <a:rPr lang="en-US" smtClean="0"/>
              <a:t>‹#›</a:t>
            </a:fld>
            <a:endParaRPr lang="en-US"/>
          </a:p>
        </p:txBody>
      </p:sp>
    </p:spTree>
    <p:extLst>
      <p:ext uri="{BB962C8B-B14F-4D97-AF65-F5344CB8AC3E}">
        <p14:creationId xmlns:p14="http://schemas.microsoft.com/office/powerpoint/2010/main" val="2681886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66A56994-37A0-4EE9-AFE0-4399F635C3DA}" type="datetime1">
              <a:rPr lang="tr-TR" smtClean="0"/>
              <a:t>22.11.2023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87798284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DFCFA282-BD0D-4948-A8AB-BF7A9EC7B61A}" type="datetime1">
              <a:rPr lang="tr-TR" smtClean="0"/>
              <a:t>22.11.2023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660208020"/>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F2A7EE25-B36F-4220-9FC8-063352C55499}" type="datetime1">
              <a:rPr lang="tr-TR" smtClean="0"/>
              <a:t>22.11.2023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999916305"/>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C4F9ACCF-290F-4B1F-80FC-68D41864A82A}" type="datetime1">
              <a:rPr lang="tr-TR" smtClean="0"/>
              <a:t>22.11.2023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062469169"/>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CBA98418-326F-453E-94ED-554848A6C36D}" type="datetime1">
              <a:rPr lang="tr-TR" smtClean="0"/>
              <a:t>22.11.2023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85880555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4EC5AFFE-2DE3-4A9A-B911-D12507035AF3}" type="datetime1">
              <a:rPr lang="tr-TR" smtClean="0"/>
              <a:t>22.11.2023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98078535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97B954DD-1C5F-4A0C-983B-D7CEB1499189}" type="datetime1">
              <a:rPr lang="tr-TR" smtClean="0"/>
              <a:t>22.11.2023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31154565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41FD71F2-C2F5-43E8-811D-D9562F50DC5F}" type="datetime1">
              <a:rPr lang="tr-TR" smtClean="0"/>
              <a:t>22.11.2023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59076714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790A176D-E2C6-4CE8-8CDD-0BCAC5CF9BF5}" type="datetime1">
              <a:rPr lang="tr-TR" smtClean="0"/>
              <a:t>22.11.2023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56286685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35B7498D-F81F-4F66-8DE4-53F9E4EB7234}" type="datetime1">
              <a:rPr lang="tr-TR" smtClean="0"/>
              <a:t>22.11.2023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6658775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ECCAB7BE-4D54-4BB3-919A-F3513547C57A}" type="datetime1">
              <a:rPr lang="tr-TR" smtClean="0"/>
              <a:t>22.11.2023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6810064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B448ED-B515-4147-9F30-AF9BF4F94E41}" type="datetime1">
              <a:rPr lang="tr-TR" smtClean="0"/>
              <a:t>22.11.2023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32701345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1492900" y="2355621"/>
            <a:ext cx="9629192" cy="1609890"/>
          </a:xfrm>
        </p:spPr>
        <p:txBody>
          <a:bodyPr>
            <a:noAutofit/>
          </a:bodyPr>
          <a:lstStyle/>
          <a:p>
            <a:pPr rtl="0"/>
            <a:r>
              <a:rPr lang="en-US" sz="4000" b="1" dirty="0">
                <a:effectLst/>
                <a:latin typeface="Calibri" panose="020F0502020204030204" pitchFamily="34" charset="0"/>
                <a:ea typeface="Calibri" panose="020F0502020204030204" pitchFamily="34" charset="0"/>
                <a:cs typeface="Calibri" panose="020F0502020204030204" pitchFamily="34" charset="0"/>
              </a:rPr>
              <a:t>Sectoral findings and results </a:t>
            </a:r>
          </a:p>
          <a:p>
            <a:pPr rtl="0"/>
            <a:r>
              <a:rPr lang="en-US" sz="4000" b="1" dirty="0">
                <a:effectLst/>
                <a:latin typeface="Calibri" panose="020F0502020204030204" pitchFamily="34" charset="0"/>
                <a:ea typeface="Calibri" panose="020F0502020204030204" pitchFamily="34" charset="0"/>
                <a:cs typeface="Calibri" panose="020F0502020204030204" pitchFamily="34" charset="0"/>
              </a:rPr>
              <a:t>for the Mineral Industry</a:t>
            </a:r>
            <a:endParaRPr lang="tr-TR" sz="4000" b="1" dirty="0">
              <a:latin typeface="Calibri" panose="020F0502020204030204" pitchFamily="34" charset="0"/>
              <a:ea typeface="Calibri" panose="020F0502020204030204" pitchFamily="34" charset="0"/>
              <a:cs typeface="Calibri" panose="020F0502020204030204" pitchFamily="34" charset="0"/>
            </a:endParaRPr>
          </a:p>
        </p:txBody>
      </p:sp>
      <p:sp>
        <p:nvSpPr>
          <p:cNvPr id="2" name="CasellaDiTesto 1">
            <a:extLst>
              <a:ext uri="{FF2B5EF4-FFF2-40B4-BE49-F238E27FC236}">
                <a16:creationId xmlns:a16="http://schemas.microsoft.com/office/drawing/2014/main" id="{74BB63B8-52F2-01AF-973E-F3DB7B5036B9}"/>
              </a:ext>
            </a:extLst>
          </p:cNvPr>
          <p:cNvSpPr txBox="1"/>
          <p:nvPr/>
        </p:nvSpPr>
        <p:spPr>
          <a:xfrm>
            <a:off x="629920" y="4378960"/>
            <a:ext cx="10805160" cy="1323439"/>
          </a:xfrm>
          <a:prstGeom prst="rect">
            <a:avLst/>
          </a:prstGeom>
          <a:noFill/>
        </p:spPr>
        <p:txBody>
          <a:bodyPr wrap="square" rtlCol="0">
            <a:spAutoFit/>
          </a:bodyPr>
          <a:lstStyle/>
          <a:p>
            <a:pPr algn="ctr"/>
            <a:r>
              <a:rPr lang="it-IT" sz="2800" b="1" dirty="0">
                <a:effectLst/>
                <a:ea typeface="Calibri" panose="020F0502020204030204" pitchFamily="34" charset="0"/>
                <a:cs typeface="Arial" panose="020B0604020202020204" pitchFamily="34" charset="0"/>
              </a:rPr>
              <a:t>2</a:t>
            </a:r>
            <a:r>
              <a:rPr lang="it-IT" sz="2800" b="1" baseline="30000" dirty="0">
                <a:effectLst/>
                <a:ea typeface="Calibri" panose="020F0502020204030204" pitchFamily="34" charset="0"/>
                <a:cs typeface="Arial" panose="020B0604020202020204" pitchFamily="34" charset="0"/>
              </a:rPr>
              <a:t>°</a:t>
            </a:r>
            <a:r>
              <a:rPr lang="it-IT" sz="2800" b="1" baseline="30000" dirty="0">
                <a:ea typeface="Calibri" panose="020F0502020204030204" pitchFamily="34" charset="0"/>
                <a:cs typeface="Arial" panose="020B0604020202020204" pitchFamily="34" charset="0"/>
              </a:rPr>
              <a:t> </a:t>
            </a:r>
            <a:r>
              <a:rPr lang="it-IT" sz="2800" b="1" dirty="0">
                <a:effectLst/>
                <a:ea typeface="Calibri" panose="020F0502020204030204" pitchFamily="34" charset="0"/>
                <a:cs typeface="Arial" panose="020B0604020202020204" pitchFamily="34" charset="0"/>
              </a:rPr>
              <a:t>Workshop on National Action Plan for Green </a:t>
            </a:r>
            <a:r>
              <a:rPr lang="it-IT" sz="2800" b="1" dirty="0" err="1">
                <a:effectLst/>
                <a:ea typeface="Calibri" panose="020F0502020204030204" pitchFamily="34" charset="0"/>
                <a:cs typeface="Arial" panose="020B0604020202020204" pitchFamily="34" charset="0"/>
              </a:rPr>
              <a:t>Transition</a:t>
            </a:r>
            <a:r>
              <a:rPr lang="it-IT" sz="2800" b="1" dirty="0">
                <a:effectLst/>
                <a:ea typeface="Calibri" panose="020F0502020204030204" pitchFamily="34" charset="0"/>
                <a:cs typeface="Arial" panose="020B0604020202020204" pitchFamily="34" charset="0"/>
              </a:rPr>
              <a:t> in Industry</a:t>
            </a:r>
          </a:p>
          <a:p>
            <a:pPr algn="ctr"/>
            <a:endParaRPr lang="it-IT" sz="2800" b="1" dirty="0">
              <a:ea typeface="Calibri" panose="020F0502020204030204" pitchFamily="34" charset="0"/>
              <a:cs typeface="Arial" panose="020B0604020202020204" pitchFamily="34" charset="0"/>
            </a:endParaRPr>
          </a:p>
          <a:p>
            <a:pPr algn="r"/>
            <a:r>
              <a:rPr lang="it-IT" sz="2400" dirty="0">
                <a:ea typeface="Calibri" panose="020F0502020204030204" pitchFamily="34" charset="0"/>
                <a:cs typeface="Arial" panose="020B0604020202020204" pitchFamily="34" charset="0"/>
              </a:rPr>
              <a:t>29 November 2023</a:t>
            </a:r>
            <a:endParaRPr lang="it-IT" sz="2400" dirty="0"/>
          </a:p>
        </p:txBody>
      </p:sp>
    </p:spTree>
    <p:extLst>
      <p:ext uri="{BB962C8B-B14F-4D97-AF65-F5344CB8AC3E}">
        <p14:creationId xmlns:p14="http://schemas.microsoft.com/office/powerpoint/2010/main" val="58013600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B14FF26-9CB3-B69E-D726-C8CF763B695E}"/>
              </a:ext>
            </a:extLst>
          </p:cNvPr>
          <p:cNvSpPr>
            <a:spLocks noGrp="1"/>
          </p:cNvSpPr>
          <p:nvPr>
            <p:ph type="title"/>
          </p:nvPr>
        </p:nvSpPr>
        <p:spPr>
          <a:xfrm>
            <a:off x="923731" y="1150541"/>
            <a:ext cx="10681990" cy="1009651"/>
          </a:xfrm>
        </p:spPr>
        <p:txBody>
          <a:bodyPr>
            <a:noAutofit/>
          </a:bodyPr>
          <a:lstStyle/>
          <a:p>
            <a:pPr algn="ctr" rtl="0"/>
            <a:r>
              <a:rPr lang="en" sz="3000" b="1" i="0" u="none" strike="noStrike">
                <a:highlight>
                  <a:srgbClr val="000000">
                    <a:alpha val="0"/>
                  </a:srgbClr>
                </a:highlight>
                <a:latin typeface="Calibri "/>
                <a:ea typeface="Calibri"/>
                <a:cs typeface="Calibri"/>
              </a:rPr>
              <a:t>Results of Compliance and Cost Assessment of the Lime Sector</a:t>
            </a:r>
            <a:endParaRPr lang="tr-TR" sz="3000">
              <a:latin typeface="Calibri "/>
            </a:endParaRPr>
          </a:p>
        </p:txBody>
      </p:sp>
      <p:sp>
        <p:nvSpPr>
          <p:cNvPr id="3" name="İçerik Yer Tutucusu 2">
            <a:extLst>
              <a:ext uri="{FF2B5EF4-FFF2-40B4-BE49-F238E27FC236}">
                <a16:creationId xmlns:a16="http://schemas.microsoft.com/office/drawing/2014/main" id="{5A613965-FCF0-1A4D-F3E2-7C5E07BF8D1A}"/>
              </a:ext>
            </a:extLst>
          </p:cNvPr>
          <p:cNvSpPr>
            <a:spLocks noGrp="1"/>
          </p:cNvSpPr>
          <p:nvPr>
            <p:ph idx="1"/>
          </p:nvPr>
        </p:nvSpPr>
        <p:spPr>
          <a:xfrm>
            <a:off x="838198" y="2066886"/>
            <a:ext cx="10515600" cy="1427584"/>
          </a:xfrm>
        </p:spPr>
        <p:txBody>
          <a:bodyPr>
            <a:noAutofit/>
          </a:bodyPr>
          <a:lstStyle/>
          <a:p>
            <a:pPr algn="just" rtl="0"/>
            <a:r>
              <a:rPr lang="en" sz="2400" b="0" i="0" u="none" strike="noStrike" dirty="0">
                <a:highlight>
                  <a:srgbClr val="000000">
                    <a:alpha val="0"/>
                  </a:srgbClr>
                </a:highlight>
                <a:latin typeface="Calibri"/>
                <a:ea typeface="Calibri"/>
              </a:rPr>
              <a:t>According to</a:t>
            </a:r>
            <a:r>
              <a:rPr lang="tr-TR" sz="2400" b="0" i="0" u="none" strike="noStrike" dirty="0">
                <a:highlight>
                  <a:srgbClr val="000000">
                    <a:alpha val="0"/>
                  </a:srgbClr>
                </a:highlight>
                <a:latin typeface="Calibri"/>
                <a:ea typeface="Calibri"/>
              </a:rPr>
              <a:t> </a:t>
            </a:r>
            <a:r>
              <a:rPr lang="tr-TR" sz="2400" b="0" i="0" u="none" strike="noStrike" dirty="0" err="1">
                <a:highlight>
                  <a:srgbClr val="000000">
                    <a:alpha val="0"/>
                  </a:srgbClr>
                </a:highlight>
                <a:latin typeface="Calibri"/>
                <a:ea typeface="Calibri"/>
              </a:rPr>
              <a:t>the</a:t>
            </a:r>
            <a:r>
              <a:rPr lang="en" sz="2400" b="0" i="0" u="none" strike="noStrike" dirty="0">
                <a:highlight>
                  <a:srgbClr val="000000">
                    <a:alpha val="0"/>
                  </a:srgbClr>
                </a:highlight>
                <a:latin typeface="Calibri"/>
                <a:ea typeface="Calibri"/>
              </a:rPr>
              <a:t> </a:t>
            </a:r>
            <a:r>
              <a:rPr lang="en" sz="2400" b="0" i="0" u="none" strike="noStrike" dirty="0">
                <a:solidFill>
                  <a:srgbClr val="000000"/>
                </a:solidFill>
                <a:highlight>
                  <a:srgbClr val="000000">
                    <a:alpha val="0"/>
                  </a:srgbClr>
                </a:highlight>
                <a:latin typeface="Calibri"/>
                <a:ea typeface="Times New Roman" charset="0"/>
              </a:rPr>
              <a:t>IPPC</a:t>
            </a:r>
            <a:r>
              <a:rPr lang="en" sz="2400" b="0" i="0" u="none" strike="noStrike" dirty="0">
                <a:highlight>
                  <a:srgbClr val="000000">
                    <a:alpha val="0"/>
                  </a:srgbClr>
                </a:highlight>
                <a:latin typeface="Calibri"/>
                <a:ea typeface="Calibri"/>
              </a:rPr>
              <a:t> Inventory, there are 69 plants regarding the lime production in Türkiye. Based on the answers received to the BAT CL survey, the overall compliance for the sector was calculated at 37%. </a:t>
            </a:r>
          </a:p>
        </p:txBody>
      </p:sp>
      <p:graphicFrame>
        <p:nvGraphicFramePr>
          <p:cNvPr id="4" name="Tablo 3">
            <a:extLst>
              <a:ext uri="{FF2B5EF4-FFF2-40B4-BE49-F238E27FC236}">
                <a16:creationId xmlns:a16="http://schemas.microsoft.com/office/drawing/2014/main" id="{797529FA-D37C-0DAD-8919-F648B752E91E}"/>
              </a:ext>
            </a:extLst>
          </p:cNvPr>
          <p:cNvGraphicFramePr>
            <a:graphicFrameLocks noGrp="1"/>
          </p:cNvGraphicFramePr>
          <p:nvPr>
            <p:extLst>
              <p:ext uri="{D42A27DB-BD31-4B8C-83A1-F6EECF244321}">
                <p14:modId xmlns:p14="http://schemas.microsoft.com/office/powerpoint/2010/main" val="1121152563"/>
              </p:ext>
            </p:extLst>
          </p:nvPr>
        </p:nvGraphicFramePr>
        <p:xfrm>
          <a:off x="838194" y="3163079"/>
          <a:ext cx="10515601" cy="2693670"/>
        </p:xfrm>
        <a:graphic>
          <a:graphicData uri="http://schemas.openxmlformats.org/drawingml/2006/table">
            <a:tbl>
              <a:tblPr firstRow="1" firstCol="1" bandRow="1">
                <a:tableStyleId>{5C22544A-7EE6-4342-B048-85BDC9FD1C3A}</a:tableStyleId>
              </a:tblPr>
              <a:tblGrid>
                <a:gridCol w="959023">
                  <a:extLst>
                    <a:ext uri="{9D8B030D-6E8A-4147-A177-3AD203B41FA5}">
                      <a16:colId xmlns:a16="http://schemas.microsoft.com/office/drawing/2014/main" val="1479069816"/>
                    </a:ext>
                  </a:extLst>
                </a:gridCol>
                <a:gridCol w="1556309">
                  <a:extLst>
                    <a:ext uri="{9D8B030D-6E8A-4147-A177-3AD203B41FA5}">
                      <a16:colId xmlns:a16="http://schemas.microsoft.com/office/drawing/2014/main" val="4038388900"/>
                    </a:ext>
                  </a:extLst>
                </a:gridCol>
                <a:gridCol w="1571031">
                  <a:extLst>
                    <a:ext uri="{9D8B030D-6E8A-4147-A177-3AD203B41FA5}">
                      <a16:colId xmlns:a16="http://schemas.microsoft.com/office/drawing/2014/main" val="366862663"/>
                    </a:ext>
                  </a:extLst>
                </a:gridCol>
                <a:gridCol w="1928561">
                  <a:extLst>
                    <a:ext uri="{9D8B030D-6E8A-4147-A177-3AD203B41FA5}">
                      <a16:colId xmlns:a16="http://schemas.microsoft.com/office/drawing/2014/main" val="3056747057"/>
                    </a:ext>
                  </a:extLst>
                </a:gridCol>
                <a:gridCol w="1503731">
                  <a:extLst>
                    <a:ext uri="{9D8B030D-6E8A-4147-A177-3AD203B41FA5}">
                      <a16:colId xmlns:a16="http://schemas.microsoft.com/office/drawing/2014/main" val="94301980"/>
                    </a:ext>
                  </a:extLst>
                </a:gridCol>
                <a:gridCol w="1499525">
                  <a:extLst>
                    <a:ext uri="{9D8B030D-6E8A-4147-A177-3AD203B41FA5}">
                      <a16:colId xmlns:a16="http://schemas.microsoft.com/office/drawing/2014/main" val="1988464343"/>
                    </a:ext>
                  </a:extLst>
                </a:gridCol>
                <a:gridCol w="1497421">
                  <a:extLst>
                    <a:ext uri="{9D8B030D-6E8A-4147-A177-3AD203B41FA5}">
                      <a16:colId xmlns:a16="http://schemas.microsoft.com/office/drawing/2014/main" val="4183553328"/>
                    </a:ext>
                  </a:extLst>
                </a:gridCol>
              </a:tblGrid>
              <a:tr h="1792007">
                <a:tc>
                  <a:txBody>
                    <a:bodyPr/>
                    <a:lstStyle/>
                    <a:p>
                      <a:pPr algn="l" rtl="0">
                        <a:lnSpc>
                          <a:spcPct val="150000"/>
                        </a:lnSpc>
                      </a:pPr>
                      <a:r>
                        <a:rPr lang="en" sz="1800" b="1" i="0" u="none" strike="noStrike">
                          <a:highlight>
                            <a:srgbClr val="000000">
                              <a:alpha val="0"/>
                            </a:srgbClr>
                          </a:highlight>
                          <a:latin typeface="Calibri"/>
                        </a:rPr>
                        <a:t>Sub-sector</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1" i="0" u="none" strike="noStrike">
                          <a:highlight>
                            <a:srgbClr val="000000">
                              <a:alpha val="0"/>
                            </a:srgbClr>
                          </a:highlight>
                          <a:latin typeface="Calibri"/>
                        </a:rPr>
                        <a:t>Average Compliance %</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1" i="0" u="none" strike="noStrike">
                          <a:highlight>
                            <a:srgbClr val="000000">
                              <a:alpha val="0"/>
                            </a:srgbClr>
                          </a:highlight>
                          <a:latin typeface="Calibri"/>
                        </a:rPr>
                        <a:t>Number of  </a:t>
                      </a:r>
                    </a:p>
                    <a:p>
                      <a:pPr algn="ctr" rtl="0">
                        <a:lnSpc>
                          <a:spcPct val="150000"/>
                        </a:lnSpc>
                      </a:pPr>
                      <a:r>
                        <a:rPr lang="en" sz="1800" b="1" i="0" u="none" strike="noStrike">
                          <a:highlight>
                            <a:srgbClr val="000000">
                              <a:alpha val="0"/>
                            </a:srgbClr>
                          </a:highlight>
                          <a:latin typeface="Calibri"/>
                        </a:rPr>
                        <a:t>Plant</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1" i="0" u="none" strike="noStrike">
                          <a:highlight>
                            <a:srgbClr val="000000">
                              <a:alpha val="0"/>
                            </a:srgbClr>
                          </a:highlight>
                          <a:latin typeface="Calibri"/>
                        </a:rPr>
                        <a:t>Min.</a:t>
                      </a:r>
                    </a:p>
                    <a:p>
                      <a:pPr algn="ctr" rtl="0">
                        <a:lnSpc>
                          <a:spcPct val="150000"/>
                        </a:lnSpc>
                      </a:pPr>
                      <a:r>
                        <a:rPr lang="en" sz="1800" b="1" i="0" u="none" strike="noStrike">
                          <a:highlight>
                            <a:srgbClr val="000000">
                              <a:alpha val="0"/>
                            </a:srgbClr>
                          </a:highlight>
                          <a:latin typeface="Calibri"/>
                        </a:rPr>
                        <a:t> CAPEX (EURO)</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1" i="0" u="none" strike="noStrike">
                          <a:highlight>
                            <a:srgbClr val="000000">
                              <a:alpha val="0"/>
                            </a:srgbClr>
                          </a:highlight>
                          <a:latin typeface="Calibri"/>
                        </a:rPr>
                        <a:t>Max. CAPEX (EURO)</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1" i="0" u="none" strike="noStrike">
                          <a:highlight>
                            <a:srgbClr val="000000">
                              <a:alpha val="0"/>
                            </a:srgbClr>
                          </a:highlight>
                          <a:latin typeface="Calibri"/>
                        </a:rPr>
                        <a:t>Min. </a:t>
                      </a:r>
                    </a:p>
                    <a:p>
                      <a:pPr algn="ctr" rtl="0">
                        <a:lnSpc>
                          <a:spcPct val="150000"/>
                        </a:lnSpc>
                      </a:pPr>
                      <a:r>
                        <a:rPr lang="en" sz="1800" b="1" i="0" u="none" strike="noStrike">
                          <a:highlight>
                            <a:srgbClr val="000000">
                              <a:alpha val="0"/>
                            </a:srgbClr>
                          </a:highlight>
                          <a:latin typeface="Calibri"/>
                        </a:rPr>
                        <a:t>OPEX (EURO/year)</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1" i="0" u="none" strike="noStrike">
                          <a:highlight>
                            <a:srgbClr val="000000">
                              <a:alpha val="0"/>
                            </a:srgbClr>
                          </a:highlight>
                          <a:latin typeface="Calibri"/>
                        </a:rPr>
                        <a:t>Max. OPEX (EURO/year)</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02960806"/>
                  </a:ext>
                </a:extLst>
              </a:tr>
              <a:tr h="901663">
                <a:tc>
                  <a:txBody>
                    <a:bodyPr/>
                    <a:lstStyle/>
                    <a:p>
                      <a:pPr algn="ctr" rtl="0">
                        <a:lnSpc>
                          <a:spcPct val="150000"/>
                        </a:lnSpc>
                      </a:pPr>
                      <a:r>
                        <a:rPr lang="en" sz="1800" b="1" i="0" u="none" strike="noStrike">
                          <a:highlight>
                            <a:srgbClr val="000000">
                              <a:alpha val="0"/>
                            </a:srgbClr>
                          </a:highlight>
                          <a:latin typeface="Calibri"/>
                        </a:rPr>
                        <a:t>3.1.b (Lime)</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dirty="0">
                          <a:highlight>
                            <a:srgbClr val="000000">
                              <a:alpha val="0"/>
                            </a:srgbClr>
                          </a:highlight>
                          <a:latin typeface="Calibri"/>
                        </a:rPr>
                        <a:t>37</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69</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456.000.000</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1.436.000.000</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216.000.000</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dirty="0">
                          <a:highlight>
                            <a:srgbClr val="000000">
                              <a:alpha val="0"/>
                            </a:srgbClr>
                          </a:highlight>
                          <a:latin typeface="Calibri"/>
                        </a:rPr>
                        <a:t>320.000.000</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63478518"/>
                  </a:ext>
                </a:extLst>
              </a:tr>
            </a:tbl>
          </a:graphicData>
        </a:graphic>
      </p:graphicFrame>
      <p:sp>
        <p:nvSpPr>
          <p:cNvPr id="5" name="Slide Number Placeholder 4">
            <a:extLst>
              <a:ext uri="{FF2B5EF4-FFF2-40B4-BE49-F238E27FC236}">
                <a16:creationId xmlns:a16="http://schemas.microsoft.com/office/drawing/2014/main" id="{EFEE66C0-9D35-AD9C-96F5-9DAE3AEC54FD}"/>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10</a:t>
            </a:r>
            <a:endParaRPr lang="tr-TR"/>
          </a:p>
        </p:txBody>
      </p:sp>
    </p:spTree>
    <p:extLst>
      <p:ext uri="{BB962C8B-B14F-4D97-AF65-F5344CB8AC3E}">
        <p14:creationId xmlns:p14="http://schemas.microsoft.com/office/powerpoint/2010/main" val="391001914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C0B9571-E3AE-BB7E-51D9-5E2A8DB373C7}"/>
              </a:ext>
            </a:extLst>
          </p:cNvPr>
          <p:cNvSpPr>
            <a:spLocks noGrp="1"/>
          </p:cNvSpPr>
          <p:nvPr>
            <p:ph type="title"/>
          </p:nvPr>
        </p:nvSpPr>
        <p:spPr>
          <a:xfrm>
            <a:off x="838200" y="1113954"/>
            <a:ext cx="10515600" cy="916113"/>
          </a:xfrm>
        </p:spPr>
        <p:txBody>
          <a:bodyPr>
            <a:noAutofit/>
          </a:bodyPr>
          <a:lstStyle/>
          <a:p>
            <a:pPr algn="ctr" rtl="0"/>
            <a:r>
              <a:rPr lang="en" sz="3200" b="1" i="0" u="none" strike="noStrike" dirty="0">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Results of Compliance and Cost Assessment of the Magnesium Oxide Sector</a:t>
            </a:r>
            <a:endParaRPr lang="tr-TR" sz="3200" b="1" dirty="0">
              <a:latin typeface="Calibri" panose="020F0502020204030204" pitchFamily="34" charset="0"/>
              <a:ea typeface="Calibri" panose="020F0502020204030204" pitchFamily="34" charset="0"/>
              <a:cs typeface="Calibri" panose="020F0502020204030204" pitchFamily="34" charset="0"/>
            </a:endParaRPr>
          </a:p>
        </p:txBody>
      </p:sp>
      <p:sp>
        <p:nvSpPr>
          <p:cNvPr id="3" name="İçerik Yer Tutucusu 2">
            <a:extLst>
              <a:ext uri="{FF2B5EF4-FFF2-40B4-BE49-F238E27FC236}">
                <a16:creationId xmlns:a16="http://schemas.microsoft.com/office/drawing/2014/main" id="{2E24D3AA-41B7-D9CF-1543-5A87EC529EEE}"/>
              </a:ext>
            </a:extLst>
          </p:cNvPr>
          <p:cNvSpPr>
            <a:spLocks noGrp="1"/>
          </p:cNvSpPr>
          <p:nvPr>
            <p:ph idx="1"/>
          </p:nvPr>
        </p:nvSpPr>
        <p:spPr>
          <a:xfrm>
            <a:off x="669470" y="2053887"/>
            <a:ext cx="10684330" cy="1298533"/>
          </a:xfrm>
        </p:spPr>
        <p:txBody>
          <a:bodyPr>
            <a:noAutofit/>
          </a:bodyPr>
          <a:lstStyle/>
          <a:p>
            <a:pPr algn="just" rtl="0">
              <a:lnSpc>
                <a:spcPct val="100000"/>
              </a:lnSpc>
              <a:spcBef>
                <a:spcPts val="1200"/>
              </a:spcBef>
            </a:pPr>
            <a:r>
              <a:rPr lang="en" sz="2400" b="0" i="0" u="none" strike="noStrike" dirty="0">
                <a:highlight>
                  <a:srgbClr val="000000">
                    <a:alpha val="0"/>
                  </a:srgbClr>
                </a:highlight>
                <a:latin typeface="Calibri"/>
                <a:ea typeface="Calibri"/>
                <a:cs typeface="Times New Roman"/>
              </a:rPr>
              <a:t>Regarding the production of magnesium oxide, there are 22 plants in Türkiye according to the </a:t>
            </a:r>
            <a:r>
              <a:rPr lang="en" sz="2400" b="0" i="0" u="none" strike="noStrike" dirty="0">
                <a:highlight>
                  <a:srgbClr val="000000">
                    <a:alpha val="0"/>
                  </a:srgbClr>
                </a:highlight>
                <a:latin typeface="Calibri"/>
                <a:ea typeface="Times New Roman" charset="0"/>
                <a:cs typeface="Times New Roman"/>
              </a:rPr>
              <a:t>IPPC </a:t>
            </a:r>
            <a:r>
              <a:rPr lang="en" sz="2400" b="0" i="0" u="none" strike="noStrike" dirty="0">
                <a:highlight>
                  <a:srgbClr val="000000">
                    <a:alpha val="0"/>
                  </a:srgbClr>
                </a:highlight>
                <a:latin typeface="Calibri"/>
                <a:ea typeface="Calibri"/>
                <a:cs typeface="Times New Roman"/>
              </a:rPr>
              <a:t>inventory. Based on the answers received to the BAT CL survey, the overall compliance for the sector was calculated at 44%.</a:t>
            </a:r>
            <a:endParaRPr lang="tr-TR" sz="2400" dirty="0">
              <a:effectLst/>
              <a:ea typeface="Calibri" panose="020F0502020204030204" pitchFamily="34" charset="0"/>
              <a:cs typeface="Calibri" panose="020F0502020204030204" pitchFamily="34" charset="0"/>
            </a:endParaRPr>
          </a:p>
          <a:p>
            <a:pPr algn="just">
              <a:lnSpc>
                <a:spcPct val="150000"/>
              </a:lnSpc>
              <a:spcBef>
                <a:spcPts val="1200"/>
              </a:spcBef>
            </a:pPr>
            <a:endParaRPr lang="tr-TR" sz="2400" dirty="0">
              <a:ea typeface="Calibri" panose="020F0502020204030204" pitchFamily="34" charset="0"/>
              <a:cs typeface="Times New Roman" panose="02020603050405020304" pitchFamily="18" charset="0"/>
            </a:endParaRPr>
          </a:p>
          <a:p>
            <a:pPr algn="just">
              <a:lnSpc>
                <a:spcPct val="150000"/>
              </a:lnSpc>
              <a:spcBef>
                <a:spcPts val="1200"/>
              </a:spcBef>
            </a:pPr>
            <a:endParaRPr lang="tr-TR" sz="2400" dirty="0">
              <a:effectLst/>
              <a:ea typeface="Calibri" panose="020F0502020204030204" pitchFamily="34" charset="0"/>
              <a:cs typeface="Calibri" panose="020F0502020204030204" pitchFamily="34" charset="0"/>
            </a:endParaRPr>
          </a:p>
          <a:p>
            <a:endParaRPr lang="tr-TR" sz="2400" dirty="0"/>
          </a:p>
        </p:txBody>
      </p:sp>
      <p:graphicFrame>
        <p:nvGraphicFramePr>
          <p:cNvPr id="5" name="Tablo 4">
            <a:extLst>
              <a:ext uri="{FF2B5EF4-FFF2-40B4-BE49-F238E27FC236}">
                <a16:creationId xmlns:a16="http://schemas.microsoft.com/office/drawing/2014/main" id="{2E3E35DC-B5D7-9AC5-FEEC-7AA80BDCB4D0}"/>
              </a:ext>
            </a:extLst>
          </p:cNvPr>
          <p:cNvGraphicFramePr>
            <a:graphicFrameLocks noGrp="1"/>
          </p:cNvGraphicFramePr>
          <p:nvPr>
            <p:extLst>
              <p:ext uri="{D42A27DB-BD31-4B8C-83A1-F6EECF244321}">
                <p14:modId xmlns:p14="http://schemas.microsoft.com/office/powerpoint/2010/main" val="2849725542"/>
              </p:ext>
            </p:extLst>
          </p:nvPr>
        </p:nvGraphicFramePr>
        <p:xfrm>
          <a:off x="753835" y="3378970"/>
          <a:ext cx="10684330" cy="2283270"/>
        </p:xfrm>
        <a:graphic>
          <a:graphicData uri="http://schemas.openxmlformats.org/drawingml/2006/table">
            <a:tbl>
              <a:tblPr firstRow="1" firstCol="1" bandRow="1">
                <a:tableStyleId>{5C22544A-7EE6-4342-B048-85BDC9FD1C3A}</a:tableStyleId>
              </a:tblPr>
              <a:tblGrid>
                <a:gridCol w="916715">
                  <a:extLst>
                    <a:ext uri="{9D8B030D-6E8A-4147-A177-3AD203B41FA5}">
                      <a16:colId xmlns:a16="http://schemas.microsoft.com/office/drawing/2014/main" val="3094601870"/>
                    </a:ext>
                  </a:extLst>
                </a:gridCol>
                <a:gridCol w="1581281">
                  <a:extLst>
                    <a:ext uri="{9D8B030D-6E8A-4147-A177-3AD203B41FA5}">
                      <a16:colId xmlns:a16="http://schemas.microsoft.com/office/drawing/2014/main" val="3442900967"/>
                    </a:ext>
                  </a:extLst>
                </a:gridCol>
                <a:gridCol w="1596239">
                  <a:extLst>
                    <a:ext uri="{9D8B030D-6E8A-4147-A177-3AD203B41FA5}">
                      <a16:colId xmlns:a16="http://schemas.microsoft.com/office/drawing/2014/main" val="3646217920"/>
                    </a:ext>
                  </a:extLst>
                </a:gridCol>
                <a:gridCol w="1899674">
                  <a:extLst>
                    <a:ext uri="{9D8B030D-6E8A-4147-A177-3AD203B41FA5}">
                      <a16:colId xmlns:a16="http://schemas.microsoft.com/office/drawing/2014/main" val="869383259"/>
                    </a:ext>
                  </a:extLst>
                </a:gridCol>
                <a:gridCol w="1566323">
                  <a:extLst>
                    <a:ext uri="{9D8B030D-6E8A-4147-A177-3AD203B41FA5}">
                      <a16:colId xmlns:a16="http://schemas.microsoft.com/office/drawing/2014/main" val="3932042281"/>
                    </a:ext>
                  </a:extLst>
                </a:gridCol>
                <a:gridCol w="1564186">
                  <a:extLst>
                    <a:ext uri="{9D8B030D-6E8A-4147-A177-3AD203B41FA5}">
                      <a16:colId xmlns:a16="http://schemas.microsoft.com/office/drawing/2014/main" val="3116477778"/>
                    </a:ext>
                  </a:extLst>
                </a:gridCol>
                <a:gridCol w="1559912">
                  <a:extLst>
                    <a:ext uri="{9D8B030D-6E8A-4147-A177-3AD203B41FA5}">
                      <a16:colId xmlns:a16="http://schemas.microsoft.com/office/drawing/2014/main" val="1167922493"/>
                    </a:ext>
                  </a:extLst>
                </a:gridCol>
              </a:tblGrid>
              <a:tr h="1442790">
                <a:tc>
                  <a:txBody>
                    <a:bodyPr/>
                    <a:lstStyle/>
                    <a:p>
                      <a:pPr algn="l" rtl="0">
                        <a:lnSpc>
                          <a:spcPct val="150000"/>
                        </a:lnSpc>
                      </a:pPr>
                      <a:r>
                        <a:rPr lang="en" sz="2000" b="1" i="0" u="none" strike="noStrike">
                          <a:highlight>
                            <a:srgbClr val="000000">
                              <a:alpha val="0"/>
                            </a:srgbClr>
                          </a:highlight>
                          <a:latin typeface="Calibri"/>
                        </a:rPr>
                        <a:t>Sub-sector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Average Compliance %</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Number of  </a:t>
                      </a:r>
                    </a:p>
                    <a:p>
                      <a:pPr algn="ctr" rtl="0">
                        <a:lnSpc>
                          <a:spcPct val="150000"/>
                        </a:lnSpc>
                      </a:pPr>
                      <a:r>
                        <a:rPr lang="en" sz="2000" b="1" i="0" u="none" strike="noStrike">
                          <a:highlight>
                            <a:srgbClr val="000000">
                              <a:alpha val="0"/>
                            </a:srgbClr>
                          </a:highlight>
                          <a:latin typeface="Calibri"/>
                        </a:rPr>
                        <a:t>Plant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a:t>
                      </a:r>
                    </a:p>
                    <a:p>
                      <a:pPr algn="ctr" rtl="0">
                        <a:lnSpc>
                          <a:spcPct val="150000"/>
                        </a:lnSpc>
                      </a:pPr>
                      <a:r>
                        <a:rPr lang="en" sz="2000" b="1" i="0" u="none" strike="noStrike">
                          <a:highlight>
                            <a:srgbClr val="000000">
                              <a:alpha val="0"/>
                            </a:srgbClr>
                          </a:highlight>
                          <a:latin typeface="Calibri"/>
                        </a:rPr>
                        <a:t>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a:t>
                      </a:r>
                    </a:p>
                    <a:p>
                      <a:pPr algn="ctr" rtl="0">
                        <a:lnSpc>
                          <a:spcPct val="150000"/>
                        </a:lnSpc>
                      </a:pPr>
                      <a:r>
                        <a:rPr lang="en" sz="2000" b="1" i="0" u="none" strike="noStrike">
                          <a:highlight>
                            <a:srgbClr val="000000">
                              <a:alpha val="0"/>
                            </a:srgbClr>
                          </a:highlight>
                          <a:latin typeface="Calibri"/>
                        </a:rPr>
                        <a:t>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54610766"/>
                  </a:ext>
                </a:extLst>
              </a:tr>
              <a:tr h="840480">
                <a:tc>
                  <a:txBody>
                    <a:bodyPr/>
                    <a:lstStyle/>
                    <a:p>
                      <a:pPr algn="ctr" rtl="0">
                        <a:lnSpc>
                          <a:spcPct val="150000"/>
                        </a:lnSpc>
                      </a:pPr>
                      <a:r>
                        <a:rPr lang="en" sz="2000" b="1" i="0" u="none" strike="noStrike">
                          <a:highlight>
                            <a:srgbClr val="000000">
                              <a:alpha val="0"/>
                            </a:srgbClr>
                          </a:highlight>
                          <a:latin typeface="Calibri"/>
                        </a:rPr>
                        <a:t>3.1.c</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44</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22</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141.000.000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247.000.000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37.000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123.000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6186284"/>
                  </a:ext>
                </a:extLst>
              </a:tr>
            </a:tbl>
          </a:graphicData>
        </a:graphic>
      </p:graphicFrame>
      <p:sp>
        <p:nvSpPr>
          <p:cNvPr id="4" name="Slide Number Placeholder 3">
            <a:extLst>
              <a:ext uri="{FF2B5EF4-FFF2-40B4-BE49-F238E27FC236}">
                <a16:creationId xmlns:a16="http://schemas.microsoft.com/office/drawing/2014/main" id="{D134B2C4-6D5F-3354-8AEA-7DA6071CBDA8}"/>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11</a:t>
            </a:r>
            <a:endParaRPr lang="tr-TR"/>
          </a:p>
        </p:txBody>
      </p:sp>
    </p:spTree>
    <p:extLst>
      <p:ext uri="{BB962C8B-B14F-4D97-AF65-F5344CB8AC3E}">
        <p14:creationId xmlns:p14="http://schemas.microsoft.com/office/powerpoint/2010/main" val="191584457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CACAE2F-D0EE-48C2-36BB-5A9665465E68}"/>
              </a:ext>
            </a:extLst>
          </p:cNvPr>
          <p:cNvSpPr>
            <a:spLocks noGrp="1"/>
          </p:cNvSpPr>
          <p:nvPr>
            <p:ph type="title"/>
          </p:nvPr>
        </p:nvSpPr>
        <p:spPr>
          <a:xfrm>
            <a:off x="1043472" y="1129005"/>
            <a:ext cx="10515600" cy="599006"/>
          </a:xfrm>
        </p:spPr>
        <p:txBody>
          <a:bodyPr>
            <a:noAutofit/>
          </a:bodyPr>
          <a:lstStyle/>
          <a:p>
            <a:pPr algn="ctr" rtl="0"/>
            <a:r>
              <a:rPr lang="en" sz="3200" b="1" i="0" u="none" strike="noStrike" dirty="0">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Glass Production</a:t>
            </a:r>
            <a:endParaRPr lang="tr-TR" sz="3200" dirty="0">
              <a:latin typeface="Calibri" panose="020F0502020204030204" pitchFamily="34" charset="0"/>
              <a:ea typeface="Calibri" panose="020F0502020204030204" pitchFamily="34" charset="0"/>
              <a:cs typeface="Calibri" panose="020F0502020204030204" pitchFamily="34" charset="0"/>
            </a:endParaRPr>
          </a:p>
        </p:txBody>
      </p:sp>
      <p:sp>
        <p:nvSpPr>
          <p:cNvPr id="3" name="İçerik Yer Tutucusu 2">
            <a:extLst>
              <a:ext uri="{FF2B5EF4-FFF2-40B4-BE49-F238E27FC236}">
                <a16:creationId xmlns:a16="http://schemas.microsoft.com/office/drawing/2014/main" id="{A55B64E9-61D4-4B4C-5F08-4C7B772A5B45}"/>
              </a:ext>
            </a:extLst>
          </p:cNvPr>
          <p:cNvSpPr>
            <a:spLocks noGrp="1"/>
          </p:cNvSpPr>
          <p:nvPr>
            <p:ph idx="1"/>
          </p:nvPr>
        </p:nvSpPr>
        <p:spPr>
          <a:xfrm>
            <a:off x="811766" y="1979936"/>
            <a:ext cx="10840616" cy="4486275"/>
          </a:xfrm>
        </p:spPr>
        <p:txBody>
          <a:bodyPr>
            <a:noAutofit/>
          </a:bodyPr>
          <a:lstStyle/>
          <a:p>
            <a:pPr algn="just" rtl="0">
              <a:lnSpc>
                <a:spcPct val="100000"/>
              </a:lnSpc>
              <a:spcBef>
                <a:spcPts val="1200"/>
              </a:spcBef>
            </a:pPr>
            <a:r>
              <a:rPr lang="en" sz="2400" b="0" i="0" u="none" strike="noStrike" dirty="0">
                <a:highlight>
                  <a:srgbClr val="000000">
                    <a:alpha val="0"/>
                  </a:srgbClr>
                </a:highlight>
                <a:latin typeface="Calibri"/>
                <a:ea typeface="Calibri"/>
                <a:cs typeface="Calibri"/>
              </a:rPr>
              <a:t>For the Glass Sector, the industrial activities within the scope of IED Annex I are specified in the following section:</a:t>
            </a:r>
          </a:p>
          <a:p>
            <a:pPr marL="457200" algn="just" rtl="0">
              <a:lnSpc>
                <a:spcPct val="100000"/>
              </a:lnSpc>
              <a:spcBef>
                <a:spcPts val="1200"/>
              </a:spcBef>
            </a:pPr>
            <a:r>
              <a:rPr lang="en" sz="2400" b="0" i="0" u="none" strike="noStrike" dirty="0">
                <a:highlight>
                  <a:srgbClr val="000000">
                    <a:alpha val="0"/>
                  </a:srgbClr>
                </a:highlight>
                <a:latin typeface="Calibri"/>
                <a:ea typeface="Calibri"/>
                <a:cs typeface="Times New Roman"/>
              </a:rPr>
              <a:t>3.3. Glass and fiberglass production with a melting capacity of over 20 tons per day; </a:t>
            </a:r>
          </a:p>
          <a:p>
            <a:pPr marL="457200" algn="just" rtl="0">
              <a:lnSpc>
                <a:spcPct val="100000"/>
              </a:lnSpc>
            </a:pPr>
            <a:r>
              <a:rPr lang="en" sz="2400" b="0" i="0" u="none" strike="noStrike" dirty="0">
                <a:highlight>
                  <a:srgbClr val="000000">
                    <a:alpha val="0"/>
                  </a:srgbClr>
                </a:highlight>
                <a:latin typeface="Calibri"/>
                <a:ea typeface="Calibri"/>
                <a:cs typeface="Times New Roman"/>
              </a:rPr>
              <a:t>3.4. Melting of minerals and production of mineral fibers with a melting capacity of more than 20 tons per day</a:t>
            </a:r>
            <a:endParaRPr lang="en-US" sz="2400" dirty="0">
              <a:ea typeface="Calibri" panose="020F0502020204030204" pitchFamily="34" charset="0"/>
              <a:cs typeface="Times New Roman" panose="02020603050405020304" pitchFamily="18" charset="0"/>
            </a:endParaRPr>
          </a:p>
          <a:p>
            <a:pPr marL="457200" algn="just">
              <a:lnSpc>
                <a:spcPct val="100000"/>
              </a:lnSpc>
            </a:pPr>
            <a:endParaRPr lang="tr-TR" sz="2400" dirty="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710F9C0B-EA60-E032-8C76-5DE07078485F}"/>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12</a:t>
            </a:r>
            <a:endParaRPr lang="tr-TR"/>
          </a:p>
        </p:txBody>
      </p:sp>
    </p:spTree>
    <p:extLst>
      <p:ext uri="{BB962C8B-B14F-4D97-AF65-F5344CB8AC3E}">
        <p14:creationId xmlns:p14="http://schemas.microsoft.com/office/powerpoint/2010/main" val="3486814385"/>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5D650FD-5F2C-DAAA-C5C3-BAB508D4922D}"/>
              </a:ext>
            </a:extLst>
          </p:cNvPr>
          <p:cNvSpPr>
            <a:spLocks noGrp="1"/>
          </p:cNvSpPr>
          <p:nvPr>
            <p:ph type="title"/>
          </p:nvPr>
        </p:nvSpPr>
        <p:spPr>
          <a:xfrm>
            <a:off x="996823" y="1226621"/>
            <a:ext cx="10515600" cy="654990"/>
          </a:xfrm>
        </p:spPr>
        <p:txBody>
          <a:bodyPr>
            <a:noAutofit/>
          </a:bodyPr>
          <a:lstStyle/>
          <a:p>
            <a:pPr algn="ctr" rtl="0"/>
            <a:r>
              <a:rPr lang="en" sz="3200" b="1" i="0" u="none" strike="noStrike" dirty="0">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Main Environmental Issues </a:t>
            </a:r>
          </a:p>
        </p:txBody>
      </p:sp>
      <p:sp>
        <p:nvSpPr>
          <p:cNvPr id="3" name="İçerik Yer Tutucusu 2">
            <a:extLst>
              <a:ext uri="{FF2B5EF4-FFF2-40B4-BE49-F238E27FC236}">
                <a16:creationId xmlns:a16="http://schemas.microsoft.com/office/drawing/2014/main" id="{E274D84C-CF6E-09A3-0552-C21273967CCD}"/>
              </a:ext>
            </a:extLst>
          </p:cNvPr>
          <p:cNvSpPr>
            <a:spLocks noGrp="1"/>
          </p:cNvSpPr>
          <p:nvPr>
            <p:ph idx="1"/>
          </p:nvPr>
        </p:nvSpPr>
        <p:spPr>
          <a:xfrm>
            <a:off x="838200" y="2105545"/>
            <a:ext cx="10515600" cy="4351338"/>
          </a:xfrm>
        </p:spPr>
        <p:txBody>
          <a:bodyPr>
            <a:noAutofit/>
          </a:bodyPr>
          <a:lstStyle/>
          <a:p>
            <a:pPr marL="342900" indent="-342900" algn="just" rtl="0">
              <a:lnSpc>
                <a:spcPct val="100000"/>
              </a:lnSpc>
              <a:spcBef>
                <a:spcPts val="1200"/>
              </a:spcBef>
              <a:buFont typeface="Symbol" panose="05050102010706020507" pitchFamily="18" charset="2"/>
              <a:buChar char=""/>
            </a:pPr>
            <a:r>
              <a:rPr lang="en" sz="2400" dirty="0">
                <a:highlight>
                  <a:srgbClr val="000000">
                    <a:alpha val="0"/>
                  </a:srgbClr>
                </a:highlight>
                <a:latin typeface="Calibri"/>
                <a:ea typeface="Calibri"/>
                <a:cs typeface="Calibri"/>
              </a:rPr>
              <a:t>T</a:t>
            </a:r>
            <a:r>
              <a:rPr lang="en" sz="2400" b="0" i="0" u="none" strike="noStrike" dirty="0">
                <a:highlight>
                  <a:srgbClr val="000000">
                    <a:alpha val="0"/>
                  </a:srgbClr>
                </a:highlight>
                <a:latin typeface="Calibri"/>
                <a:ea typeface="Calibri"/>
                <a:cs typeface="Calibri"/>
              </a:rPr>
              <a:t>he main environmental issue with the production of different types of glass is related to the high-temperature, energy-intensive. Due to the high-temperature oxidation of atmospheric nitrogen and the emissions of combustion products to the air, carbon dioxide, NO</a:t>
            </a:r>
            <a:r>
              <a:rPr lang="en" sz="2400" b="0" i="0" u="none" strike="noStrike" baseline="-25000" dirty="0">
                <a:highlight>
                  <a:srgbClr val="000000">
                    <a:alpha val="0"/>
                  </a:srgbClr>
                </a:highlight>
                <a:latin typeface="Calibri"/>
                <a:ea typeface="Calibri"/>
                <a:cs typeface="Calibri"/>
              </a:rPr>
              <a:t>x</a:t>
            </a:r>
            <a:r>
              <a:rPr lang="en" sz="2400" b="0" i="0" u="none" strike="noStrike" dirty="0">
                <a:highlight>
                  <a:srgbClr val="000000">
                    <a:alpha val="0"/>
                  </a:srgbClr>
                </a:highlight>
                <a:latin typeface="Calibri"/>
                <a:ea typeface="Calibri"/>
                <a:cs typeface="Calibri"/>
              </a:rPr>
              <a:t> and sulfur dioxide are produced. Particulate matter, fluorides and chlorides, and in some cases metals, result from high-temperature evaporation and possible recondensation of the volatile compounds contained in the raw materials, either intentionally used in the batch formulation or due to impurities of the raw materials.</a:t>
            </a:r>
          </a:p>
          <a:p>
            <a:pPr marL="342900" lvl="0" indent="-342900" algn="just">
              <a:lnSpc>
                <a:spcPct val="100000"/>
              </a:lnSpc>
              <a:spcBef>
                <a:spcPts val="1200"/>
              </a:spcBef>
              <a:buFont typeface="Symbol" panose="05050102010706020507" pitchFamily="18" charset="2"/>
              <a:buChar char=""/>
            </a:pPr>
            <a:endParaRPr lang="tr-TR" sz="2400" dirty="0">
              <a:effectLs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5ACA24FD-C986-38D3-6E4C-394FED3681EC}"/>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13</a:t>
            </a:r>
            <a:endParaRPr lang="tr-TR"/>
          </a:p>
        </p:txBody>
      </p:sp>
    </p:spTree>
    <p:extLst>
      <p:ext uri="{BB962C8B-B14F-4D97-AF65-F5344CB8AC3E}">
        <p14:creationId xmlns:p14="http://schemas.microsoft.com/office/powerpoint/2010/main" val="35824190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7E042B5-7C32-2376-FCFC-A3B0E66442F0}"/>
              </a:ext>
            </a:extLst>
          </p:cNvPr>
          <p:cNvSpPr>
            <a:spLocks noGrp="1"/>
          </p:cNvSpPr>
          <p:nvPr>
            <p:ph type="title"/>
          </p:nvPr>
        </p:nvSpPr>
        <p:spPr>
          <a:xfrm>
            <a:off x="1015488" y="1071174"/>
            <a:ext cx="10515600" cy="701643"/>
          </a:xfrm>
        </p:spPr>
        <p:txBody>
          <a:bodyPr>
            <a:noAutofit/>
          </a:bodyPr>
          <a:lstStyle/>
          <a:p>
            <a:pPr algn="ctr" rtl="0"/>
            <a:r>
              <a:rPr lang="en" sz="3000" b="1" i="0" u="none" strike="noStrike">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Results of Compliance and Cost Assessment of the Glass Sector</a:t>
            </a:r>
            <a:endParaRPr lang="tr-TR" sz="3000" b="1">
              <a:latin typeface="Calibri" panose="020F0502020204030204" pitchFamily="34" charset="0"/>
              <a:ea typeface="Calibri" panose="020F0502020204030204" pitchFamily="34" charset="0"/>
              <a:cs typeface="Calibri" panose="020F0502020204030204" pitchFamily="34" charset="0"/>
            </a:endParaRPr>
          </a:p>
        </p:txBody>
      </p:sp>
      <p:sp>
        <p:nvSpPr>
          <p:cNvPr id="3" name="İçerik Yer Tutucusu 2">
            <a:extLst>
              <a:ext uri="{FF2B5EF4-FFF2-40B4-BE49-F238E27FC236}">
                <a16:creationId xmlns:a16="http://schemas.microsoft.com/office/drawing/2014/main" id="{D55F8042-8913-9C22-6C09-53706290F89A}"/>
              </a:ext>
            </a:extLst>
          </p:cNvPr>
          <p:cNvSpPr>
            <a:spLocks noGrp="1"/>
          </p:cNvSpPr>
          <p:nvPr>
            <p:ph idx="1"/>
          </p:nvPr>
        </p:nvSpPr>
        <p:spPr>
          <a:xfrm>
            <a:off x="1023256" y="1856796"/>
            <a:ext cx="10515600" cy="1119674"/>
          </a:xfrm>
        </p:spPr>
        <p:txBody>
          <a:bodyPr>
            <a:noAutofit/>
          </a:bodyPr>
          <a:lstStyle/>
          <a:p>
            <a:pPr algn="just" rtl="0"/>
            <a:r>
              <a:rPr lang="en" sz="2400" b="0" i="0" u="none" strike="noStrike" dirty="0">
                <a:highlight>
                  <a:srgbClr val="000000">
                    <a:alpha val="0"/>
                  </a:srgbClr>
                </a:highlight>
                <a:latin typeface="Calibri"/>
                <a:ea typeface="Calibri"/>
                <a:cs typeface="Times New Roman"/>
              </a:rPr>
              <a:t>According to </a:t>
            </a:r>
            <a:r>
              <a:rPr lang="en-US" sz="2400" b="0" i="0" u="none" strike="noStrike" dirty="0">
                <a:highlight>
                  <a:srgbClr val="000000">
                    <a:alpha val="0"/>
                  </a:srgbClr>
                </a:highlight>
                <a:latin typeface="Calibri"/>
                <a:ea typeface="Calibri"/>
                <a:cs typeface="Times New Roman"/>
              </a:rPr>
              <a:t>the</a:t>
            </a:r>
            <a:r>
              <a:rPr lang="tr-TR" sz="2400" b="0" i="0" u="none" strike="noStrike" dirty="0">
                <a:highlight>
                  <a:srgbClr val="000000">
                    <a:alpha val="0"/>
                  </a:srgbClr>
                </a:highlight>
                <a:latin typeface="Calibri"/>
                <a:ea typeface="Calibri"/>
                <a:cs typeface="Times New Roman"/>
              </a:rPr>
              <a:t> </a:t>
            </a:r>
            <a:r>
              <a:rPr lang="en" sz="2400" b="0" i="0" u="none" strike="noStrike" dirty="0">
                <a:solidFill>
                  <a:srgbClr val="000000"/>
                </a:solidFill>
                <a:highlight>
                  <a:srgbClr val="000000">
                    <a:alpha val="0"/>
                  </a:srgbClr>
                </a:highlight>
                <a:latin typeface="Calibri"/>
                <a:ea typeface="Times New Roman" charset="0"/>
                <a:cs typeface="Times New Roman"/>
              </a:rPr>
              <a:t>IPPC</a:t>
            </a:r>
            <a:r>
              <a:rPr lang="en" sz="2400" b="0" i="0" u="none" strike="noStrike" dirty="0">
                <a:highlight>
                  <a:srgbClr val="000000">
                    <a:alpha val="0"/>
                  </a:srgbClr>
                </a:highlight>
                <a:latin typeface="Calibri"/>
                <a:ea typeface="Calibri"/>
                <a:cs typeface="Times New Roman"/>
              </a:rPr>
              <a:t> inventory, there are 42 glass production plants in Türkiye. Based on the answers received to the BAT CL survey, the overall compliance of the sector was calculated at 56%.    </a:t>
            </a:r>
            <a:endParaRPr lang="tr-TR" sz="2400" dirty="0">
              <a:effectLst/>
              <a:ea typeface="Calibri" panose="020F0502020204030204" pitchFamily="34" charset="0"/>
              <a:cs typeface="Calibri" panose="020F0502020204030204" pitchFamily="34" charset="0"/>
            </a:endParaRPr>
          </a:p>
        </p:txBody>
      </p:sp>
      <p:graphicFrame>
        <p:nvGraphicFramePr>
          <p:cNvPr id="4" name="Tablo 3">
            <a:extLst>
              <a:ext uri="{FF2B5EF4-FFF2-40B4-BE49-F238E27FC236}">
                <a16:creationId xmlns:a16="http://schemas.microsoft.com/office/drawing/2014/main" id="{3B0C847E-BE83-1864-D8D9-A6C80141FCA9}"/>
              </a:ext>
            </a:extLst>
          </p:cNvPr>
          <p:cNvGraphicFramePr>
            <a:graphicFrameLocks noGrp="1"/>
          </p:cNvGraphicFramePr>
          <p:nvPr>
            <p:extLst>
              <p:ext uri="{D42A27DB-BD31-4B8C-83A1-F6EECF244321}">
                <p14:modId xmlns:p14="http://schemas.microsoft.com/office/powerpoint/2010/main" val="450737629"/>
              </p:ext>
            </p:extLst>
          </p:nvPr>
        </p:nvGraphicFramePr>
        <p:xfrm>
          <a:off x="876304" y="2939146"/>
          <a:ext cx="10626011" cy="3237898"/>
        </p:xfrm>
        <a:graphic>
          <a:graphicData uri="http://schemas.openxmlformats.org/drawingml/2006/table">
            <a:tbl>
              <a:tblPr firstRow="1" firstCol="1" bandRow="1">
                <a:tableStyleId>{5C22544A-7EE6-4342-B048-85BDC9FD1C3A}</a:tableStyleId>
              </a:tblPr>
              <a:tblGrid>
                <a:gridCol w="911711">
                  <a:extLst>
                    <a:ext uri="{9D8B030D-6E8A-4147-A177-3AD203B41FA5}">
                      <a16:colId xmlns:a16="http://schemas.microsoft.com/office/drawing/2014/main" val="1079090352"/>
                    </a:ext>
                  </a:extLst>
                </a:gridCol>
                <a:gridCol w="1572650">
                  <a:extLst>
                    <a:ext uri="{9D8B030D-6E8A-4147-A177-3AD203B41FA5}">
                      <a16:colId xmlns:a16="http://schemas.microsoft.com/office/drawing/2014/main" val="2224456447"/>
                    </a:ext>
                  </a:extLst>
                </a:gridCol>
                <a:gridCol w="1587527">
                  <a:extLst>
                    <a:ext uri="{9D8B030D-6E8A-4147-A177-3AD203B41FA5}">
                      <a16:colId xmlns:a16="http://schemas.microsoft.com/office/drawing/2014/main" val="248359430"/>
                    </a:ext>
                  </a:extLst>
                </a:gridCol>
                <a:gridCol w="1804297">
                  <a:extLst>
                    <a:ext uri="{9D8B030D-6E8A-4147-A177-3AD203B41FA5}">
                      <a16:colId xmlns:a16="http://schemas.microsoft.com/office/drawing/2014/main" val="2188153363"/>
                    </a:ext>
                  </a:extLst>
                </a:gridCol>
                <a:gridCol w="1654393">
                  <a:extLst>
                    <a:ext uri="{9D8B030D-6E8A-4147-A177-3AD203B41FA5}">
                      <a16:colId xmlns:a16="http://schemas.microsoft.com/office/drawing/2014/main" val="764045160"/>
                    </a:ext>
                  </a:extLst>
                </a:gridCol>
                <a:gridCol w="1512158">
                  <a:extLst>
                    <a:ext uri="{9D8B030D-6E8A-4147-A177-3AD203B41FA5}">
                      <a16:colId xmlns:a16="http://schemas.microsoft.com/office/drawing/2014/main" val="223414951"/>
                    </a:ext>
                  </a:extLst>
                </a:gridCol>
                <a:gridCol w="1583275">
                  <a:extLst>
                    <a:ext uri="{9D8B030D-6E8A-4147-A177-3AD203B41FA5}">
                      <a16:colId xmlns:a16="http://schemas.microsoft.com/office/drawing/2014/main" val="3870657714"/>
                    </a:ext>
                  </a:extLst>
                </a:gridCol>
              </a:tblGrid>
              <a:tr h="1723953">
                <a:tc>
                  <a:txBody>
                    <a:bodyPr/>
                    <a:lstStyle/>
                    <a:p>
                      <a:pPr algn="l" rtl="0">
                        <a:lnSpc>
                          <a:spcPct val="150000"/>
                        </a:lnSpc>
                      </a:pPr>
                      <a:r>
                        <a:rPr lang="en" sz="2000" b="1" i="0" u="none" strike="noStrike">
                          <a:highlight>
                            <a:srgbClr val="000000">
                              <a:alpha val="0"/>
                            </a:srgbClr>
                          </a:highlight>
                          <a:latin typeface="Calibri"/>
                        </a:rPr>
                        <a:t>Sub-sector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Average Compliance %</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Number of plants</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a:t>
                      </a:r>
                    </a:p>
                    <a:p>
                      <a:pPr algn="ctr" rtl="0">
                        <a:lnSpc>
                          <a:spcPct val="150000"/>
                        </a:lnSpc>
                      </a:pPr>
                      <a:r>
                        <a:rPr lang="en" sz="2000" b="1" i="0" u="none" strike="noStrike">
                          <a:highlight>
                            <a:srgbClr val="000000">
                              <a:alpha val="0"/>
                            </a:srgbClr>
                          </a:highlight>
                          <a:latin typeface="Calibri"/>
                        </a:rPr>
                        <a:t>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dirty="0">
                          <a:highlight>
                            <a:srgbClr val="000000">
                              <a:alpha val="0"/>
                            </a:srgbClr>
                          </a:highlight>
                          <a:latin typeface="Calibri"/>
                        </a:rPr>
                        <a:t>Min. </a:t>
                      </a:r>
                    </a:p>
                    <a:p>
                      <a:pPr algn="ctr" rtl="0">
                        <a:lnSpc>
                          <a:spcPct val="150000"/>
                        </a:lnSpc>
                      </a:pPr>
                      <a:r>
                        <a:rPr lang="en" sz="2000" b="1" i="0" u="none" strike="noStrike" dirty="0">
                          <a:highlight>
                            <a:srgbClr val="000000">
                              <a:alpha val="0"/>
                            </a:srgbClr>
                          </a:highlight>
                          <a:latin typeface="Calibri"/>
                        </a:rPr>
                        <a:t>OPEX (EURO/year)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42895113"/>
                  </a:ext>
                </a:extLst>
              </a:tr>
              <a:tr h="1513945">
                <a:tc>
                  <a:txBody>
                    <a:bodyPr/>
                    <a:lstStyle/>
                    <a:p>
                      <a:pPr algn="ctr" rtl="0">
                        <a:lnSpc>
                          <a:spcPct val="150000"/>
                        </a:lnSpc>
                      </a:pPr>
                      <a:r>
                        <a:rPr lang="en" sz="2000" b="1" i="0" u="none" strike="noStrike" dirty="0">
                          <a:highlight>
                            <a:srgbClr val="000000">
                              <a:alpha val="0"/>
                            </a:srgbClr>
                          </a:highlight>
                          <a:latin typeface="Calibri"/>
                        </a:rPr>
                        <a:t>3.3 </a:t>
                      </a:r>
                    </a:p>
                    <a:p>
                      <a:pPr algn="ctr" rtl="0">
                        <a:lnSpc>
                          <a:spcPct val="150000"/>
                        </a:lnSpc>
                      </a:pPr>
                      <a:r>
                        <a:rPr lang="en" sz="2000" b="1" i="0" u="none" strike="noStrike" dirty="0">
                          <a:highlight>
                            <a:srgbClr val="000000">
                              <a:alpha val="0"/>
                            </a:srgbClr>
                          </a:highlight>
                          <a:latin typeface="Calibri"/>
                        </a:rPr>
                        <a:t>&amp; </a:t>
                      </a:r>
                    </a:p>
                    <a:p>
                      <a:pPr algn="ctr" rtl="0">
                        <a:lnSpc>
                          <a:spcPct val="150000"/>
                        </a:lnSpc>
                      </a:pPr>
                      <a:r>
                        <a:rPr lang="en" sz="2000" b="1" i="0" u="none" strike="noStrike" dirty="0">
                          <a:highlight>
                            <a:srgbClr val="000000">
                              <a:alpha val="0"/>
                            </a:srgbClr>
                          </a:highlight>
                          <a:latin typeface="Calibri"/>
                        </a:rPr>
                        <a:t>3.4</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56</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42</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152.000.000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1.542.000.000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7.000.000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dirty="0">
                          <a:highlight>
                            <a:srgbClr val="000000">
                              <a:alpha val="0"/>
                            </a:srgbClr>
                          </a:highlight>
                          <a:latin typeface="Calibri"/>
                        </a:rPr>
                        <a:t>210.000.000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57006317"/>
                  </a:ext>
                </a:extLst>
              </a:tr>
            </a:tbl>
          </a:graphicData>
        </a:graphic>
      </p:graphicFrame>
      <p:sp>
        <p:nvSpPr>
          <p:cNvPr id="5" name="Slide Number Placeholder 4">
            <a:extLst>
              <a:ext uri="{FF2B5EF4-FFF2-40B4-BE49-F238E27FC236}">
                <a16:creationId xmlns:a16="http://schemas.microsoft.com/office/drawing/2014/main" id="{026EE308-EF5B-C88A-5E7C-DC3CF3C7D6B6}"/>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14</a:t>
            </a:r>
            <a:endParaRPr lang="tr-TR"/>
          </a:p>
        </p:txBody>
      </p:sp>
    </p:spTree>
    <p:extLst>
      <p:ext uri="{BB962C8B-B14F-4D97-AF65-F5344CB8AC3E}">
        <p14:creationId xmlns:p14="http://schemas.microsoft.com/office/powerpoint/2010/main" val="12867382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5937587-9C81-66D6-E8AD-BAB7ADBE2C20}"/>
              </a:ext>
            </a:extLst>
          </p:cNvPr>
          <p:cNvSpPr>
            <a:spLocks noGrp="1"/>
          </p:cNvSpPr>
          <p:nvPr>
            <p:ph type="title"/>
          </p:nvPr>
        </p:nvSpPr>
        <p:spPr>
          <a:xfrm>
            <a:off x="1013930" y="1166329"/>
            <a:ext cx="10515600" cy="599006"/>
          </a:xfrm>
        </p:spPr>
        <p:txBody>
          <a:bodyPr>
            <a:noAutofit/>
          </a:bodyPr>
          <a:lstStyle/>
          <a:p>
            <a:pPr algn="ctr" rtl="0"/>
            <a:r>
              <a:rPr lang="en" sz="3200" b="1" i="0" u="none" strike="noStrike" dirty="0">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Ceramic Production</a:t>
            </a:r>
            <a:endParaRPr lang="tr-TR" sz="3200" dirty="0">
              <a:latin typeface="Calibri" panose="020F0502020204030204" pitchFamily="34" charset="0"/>
              <a:ea typeface="Calibri" panose="020F0502020204030204" pitchFamily="34" charset="0"/>
              <a:cs typeface="Calibri" panose="020F0502020204030204" pitchFamily="34" charset="0"/>
            </a:endParaRPr>
          </a:p>
        </p:txBody>
      </p:sp>
      <p:sp>
        <p:nvSpPr>
          <p:cNvPr id="3" name="İçerik Yer Tutucusu 2">
            <a:extLst>
              <a:ext uri="{FF2B5EF4-FFF2-40B4-BE49-F238E27FC236}">
                <a16:creationId xmlns:a16="http://schemas.microsoft.com/office/drawing/2014/main" id="{DAF7415B-1C3C-1B7A-4EF5-698842881F6A}"/>
              </a:ext>
            </a:extLst>
          </p:cNvPr>
          <p:cNvSpPr>
            <a:spLocks noGrp="1"/>
          </p:cNvSpPr>
          <p:nvPr>
            <p:ph idx="1"/>
          </p:nvPr>
        </p:nvSpPr>
        <p:spPr>
          <a:xfrm>
            <a:off x="838200" y="2175880"/>
            <a:ext cx="10515600" cy="4486275"/>
          </a:xfrm>
        </p:spPr>
        <p:txBody>
          <a:bodyPr>
            <a:noAutofit/>
          </a:bodyPr>
          <a:lstStyle/>
          <a:p>
            <a:pPr marL="0" indent="0" algn="just" rtl="0">
              <a:lnSpc>
                <a:spcPct val="100000"/>
              </a:lnSpc>
              <a:spcBef>
                <a:spcPts val="1200"/>
              </a:spcBef>
              <a:buNone/>
            </a:pPr>
            <a:r>
              <a:rPr lang="en" sz="2400" b="0" i="0" u="none" strike="noStrike" dirty="0">
                <a:highlight>
                  <a:srgbClr val="000000">
                    <a:alpha val="0"/>
                  </a:srgbClr>
                </a:highlight>
                <a:latin typeface="Calibri"/>
                <a:ea typeface="Calibri"/>
                <a:cs typeface="Calibri"/>
              </a:rPr>
              <a:t>For the Ceramic Sector, the industrial activities within the scope of IED Annex I are specified in the following section:</a:t>
            </a:r>
          </a:p>
          <a:p>
            <a:pPr marL="342900" lvl="0" indent="-342900" algn="just" rtl="0">
              <a:lnSpc>
                <a:spcPct val="100000"/>
              </a:lnSpc>
              <a:spcBef>
                <a:spcPts val="1200"/>
              </a:spcBef>
              <a:buFont typeface="Symbol" panose="05050102010706020507" pitchFamily="18" charset="2"/>
              <a:buChar char=""/>
            </a:pPr>
            <a:r>
              <a:rPr lang="en" sz="2400" b="0" i="0" u="none" strike="noStrike" dirty="0">
                <a:highlight>
                  <a:srgbClr val="000000">
                    <a:alpha val="0"/>
                  </a:srgbClr>
                </a:highlight>
                <a:latin typeface="Calibri"/>
                <a:ea typeface="Calibri"/>
                <a:cs typeface="Calibri"/>
              </a:rPr>
              <a:t>3.5. Production of ceramic products by firing, in particular roofing tiles, bricks, refractory bricks, tiles, stoneware or with a production capacity of more than 75 tons per day and/or with a kiln capacity exceeding 4 m</a:t>
            </a:r>
            <a:r>
              <a:rPr lang="en" sz="2400" b="0" i="0" u="none" strike="noStrike" baseline="30000" dirty="0">
                <a:highlight>
                  <a:srgbClr val="000000">
                    <a:alpha val="0"/>
                  </a:srgbClr>
                </a:highlight>
                <a:latin typeface="Calibri"/>
                <a:ea typeface="Calibri"/>
                <a:cs typeface="Calibri"/>
              </a:rPr>
              <a:t>3</a:t>
            </a:r>
            <a:r>
              <a:rPr lang="en" sz="2400" b="0" i="0" u="none" strike="noStrike" dirty="0">
                <a:highlight>
                  <a:srgbClr val="000000">
                    <a:alpha val="0"/>
                  </a:srgbClr>
                </a:highlight>
                <a:latin typeface="Calibri"/>
                <a:ea typeface="Calibri"/>
                <a:cs typeface="Calibri"/>
              </a:rPr>
              <a:t> and with a setting density per kiln of more than 300 kg/m</a:t>
            </a:r>
            <a:r>
              <a:rPr lang="en" sz="2400" b="0" i="0" u="none" strike="noStrike" baseline="30000" dirty="0">
                <a:highlight>
                  <a:srgbClr val="000000">
                    <a:alpha val="0"/>
                  </a:srgbClr>
                </a:highlight>
                <a:latin typeface="Calibri"/>
                <a:ea typeface="Calibri"/>
                <a:cs typeface="Calibri"/>
              </a:rPr>
              <a:t>3</a:t>
            </a:r>
            <a:endParaRPr lang="tr-TR" sz="2400" dirty="0">
              <a:effectLs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28F89F88-9BD2-0AB8-D94E-4352B043970E}"/>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15</a:t>
            </a:r>
            <a:endParaRPr lang="tr-TR"/>
          </a:p>
        </p:txBody>
      </p:sp>
    </p:spTree>
    <p:extLst>
      <p:ext uri="{BB962C8B-B14F-4D97-AF65-F5344CB8AC3E}">
        <p14:creationId xmlns:p14="http://schemas.microsoft.com/office/powerpoint/2010/main" val="196739465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5D650FD-5F2C-DAAA-C5C3-BAB508D4922D}"/>
              </a:ext>
            </a:extLst>
          </p:cNvPr>
          <p:cNvSpPr>
            <a:spLocks noGrp="1"/>
          </p:cNvSpPr>
          <p:nvPr>
            <p:ph type="title"/>
          </p:nvPr>
        </p:nvSpPr>
        <p:spPr>
          <a:xfrm>
            <a:off x="1015487" y="1207959"/>
            <a:ext cx="10515600" cy="654990"/>
          </a:xfrm>
        </p:spPr>
        <p:txBody>
          <a:bodyPr>
            <a:noAutofit/>
          </a:bodyPr>
          <a:lstStyle/>
          <a:p>
            <a:pPr algn="ctr" rtl="0"/>
            <a:r>
              <a:rPr lang="en" sz="3200" b="1" i="0" u="none" strike="noStrike" dirty="0">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Main Environmental Issues </a:t>
            </a:r>
          </a:p>
        </p:txBody>
      </p:sp>
      <p:sp>
        <p:nvSpPr>
          <p:cNvPr id="3" name="İçerik Yer Tutucusu 2">
            <a:extLst>
              <a:ext uri="{FF2B5EF4-FFF2-40B4-BE49-F238E27FC236}">
                <a16:creationId xmlns:a16="http://schemas.microsoft.com/office/drawing/2014/main" id="{E274D84C-CF6E-09A3-0552-C21273967CCD}"/>
              </a:ext>
            </a:extLst>
          </p:cNvPr>
          <p:cNvSpPr>
            <a:spLocks noGrp="1"/>
          </p:cNvSpPr>
          <p:nvPr>
            <p:ph idx="1"/>
          </p:nvPr>
        </p:nvSpPr>
        <p:spPr>
          <a:xfrm>
            <a:off x="838200" y="2012241"/>
            <a:ext cx="10515600" cy="4351338"/>
          </a:xfrm>
        </p:spPr>
        <p:txBody>
          <a:bodyPr>
            <a:noAutofit/>
          </a:bodyPr>
          <a:lstStyle/>
          <a:p>
            <a:pPr marL="342900" lvl="0" indent="-342900" algn="just" rtl="0">
              <a:lnSpc>
                <a:spcPct val="100000"/>
              </a:lnSpc>
              <a:spcBef>
                <a:spcPts val="1200"/>
              </a:spcBef>
              <a:buFont typeface="Symbol" panose="05050102010706020507" pitchFamily="18" charset="2"/>
              <a:buChar char=""/>
            </a:pPr>
            <a:r>
              <a:rPr lang="en" sz="2000" b="0" i="0" u="none" strike="noStrike" dirty="0">
                <a:highlight>
                  <a:srgbClr val="000000">
                    <a:alpha val="0"/>
                  </a:srgbClr>
                </a:highlight>
                <a:latin typeface="Calibri"/>
                <a:ea typeface="Calibri"/>
                <a:cs typeface="Calibri"/>
              </a:rPr>
              <a:t>Emissions released to the air: particulate matter/dust, soot, gas emissions (carbon oxides, NO</a:t>
            </a:r>
            <a:r>
              <a:rPr lang="en" sz="2000" b="0" i="0" u="none" strike="noStrike" baseline="-25000" dirty="0">
                <a:highlight>
                  <a:srgbClr val="000000">
                    <a:alpha val="0"/>
                  </a:srgbClr>
                </a:highlight>
                <a:latin typeface="Calibri"/>
                <a:ea typeface="Calibri"/>
                <a:cs typeface="Calibri"/>
              </a:rPr>
              <a:t>x</a:t>
            </a:r>
            <a:r>
              <a:rPr lang="en" sz="2000" b="0" i="0" u="none" strike="noStrike" dirty="0">
                <a:highlight>
                  <a:srgbClr val="000000">
                    <a:alpha val="0"/>
                  </a:srgbClr>
                </a:highlight>
                <a:latin typeface="Calibri"/>
                <a:ea typeface="Calibri"/>
                <a:cs typeface="Calibri"/>
              </a:rPr>
              <a:t>, </a:t>
            </a:r>
            <a:r>
              <a:rPr lang="en" sz="2000" b="0" i="0" u="none" strike="noStrike" dirty="0">
                <a:solidFill>
                  <a:srgbClr val="000000"/>
                </a:solidFill>
                <a:highlight>
                  <a:srgbClr val="000000">
                    <a:alpha val="0"/>
                  </a:srgbClr>
                </a:highlight>
                <a:latin typeface="Calibri"/>
                <a:ea typeface="Times New Roman" charset="0"/>
                <a:cs typeface="Calibri"/>
              </a:rPr>
              <a:t>S</a:t>
            </a:r>
            <a:r>
              <a:rPr lang="en" sz="2000" b="0" i="0" u="none" strike="noStrike" dirty="0">
                <a:highlight>
                  <a:srgbClr val="000000">
                    <a:alpha val="0"/>
                  </a:srgbClr>
                </a:highlight>
                <a:latin typeface="Calibri"/>
                <a:ea typeface="Calibri"/>
                <a:cs typeface="Calibri"/>
              </a:rPr>
              <a:t>O</a:t>
            </a:r>
            <a:r>
              <a:rPr lang="en" sz="2000" b="0" i="0" u="none" strike="noStrike" baseline="-25000" dirty="0">
                <a:highlight>
                  <a:srgbClr val="000000">
                    <a:alpha val="0"/>
                  </a:srgbClr>
                </a:highlight>
                <a:latin typeface="Calibri"/>
                <a:ea typeface="Calibri"/>
                <a:cs typeface="Calibri"/>
              </a:rPr>
              <a:t>x</a:t>
            </a:r>
            <a:r>
              <a:rPr lang="en" sz="2000" b="0" i="0" u="none" strike="noStrike" dirty="0">
                <a:highlight>
                  <a:srgbClr val="000000">
                    <a:alpha val="0"/>
                  </a:srgbClr>
                </a:highlight>
                <a:latin typeface="Calibri"/>
                <a:ea typeface="Calibri"/>
                <a:cs typeface="Calibri"/>
              </a:rPr>
              <a:t>, inorganic fluorine and chlorine compounds, organic compounds and heavy metals). </a:t>
            </a:r>
          </a:p>
          <a:p>
            <a:pPr marL="342900" lvl="0" indent="-342900" algn="just" rtl="0">
              <a:lnSpc>
                <a:spcPct val="100000"/>
              </a:lnSpc>
              <a:buFont typeface="Symbol" panose="05050102010706020507" pitchFamily="18" charset="2"/>
              <a:buChar char=""/>
            </a:pPr>
            <a:r>
              <a:rPr lang="en" sz="2000" b="0" i="0" u="none" strike="noStrike" dirty="0">
                <a:highlight>
                  <a:srgbClr val="000000">
                    <a:alpha val="0"/>
                  </a:srgbClr>
                </a:highlight>
                <a:latin typeface="Calibri"/>
                <a:ea typeface="Calibri"/>
                <a:cs typeface="Calibri"/>
              </a:rPr>
              <a:t>Emissions released to water: process wastewater mainly contains minerals (insoluble particulate matter) and other inorganic components, as well as trace amounts of numerous organic substances and some heavy metals.</a:t>
            </a:r>
            <a:r>
              <a:rPr lang="en-US" sz="1800" dirty="0">
                <a:effectLst/>
                <a:latin typeface="Times New Roman" panose="02020603050405020304" pitchFamily="18" charset="0"/>
                <a:ea typeface="Calibri" panose="020F0502020204030204" pitchFamily="34" charset="0"/>
                <a:cs typeface="Calibri" panose="020F0502020204030204" pitchFamily="34" charset="0"/>
              </a:rPr>
              <a:t> </a:t>
            </a:r>
            <a:endParaRPr lang="en" sz="2000" b="0" i="0" u="none" strike="noStrike" dirty="0">
              <a:highlight>
                <a:srgbClr val="000000">
                  <a:alpha val="0"/>
                </a:srgbClr>
              </a:highlight>
              <a:latin typeface="Calibri"/>
              <a:ea typeface="Calibri"/>
              <a:cs typeface="Calibri"/>
            </a:endParaRPr>
          </a:p>
          <a:p>
            <a:pPr marL="342900" lvl="0" indent="-342900" algn="just" rtl="0">
              <a:lnSpc>
                <a:spcPct val="100000"/>
              </a:lnSpc>
              <a:buFont typeface="Symbol" panose="05050102010706020507" pitchFamily="18" charset="2"/>
              <a:buChar char=""/>
            </a:pPr>
            <a:r>
              <a:rPr lang="en" sz="2000" b="0" i="0" u="none" strike="noStrike" dirty="0">
                <a:highlight>
                  <a:srgbClr val="000000">
                    <a:alpha val="0"/>
                  </a:srgbClr>
                </a:highlight>
                <a:latin typeface="Calibri"/>
                <a:ea typeface="Calibri"/>
                <a:cs typeface="Calibri"/>
              </a:rPr>
              <a:t>Process losses/wastes: Most of the process wastes caused by the production of ceramic products consist of various types of mud, broken pots, used plaster molds, used absorbents, solid residues (dust, ash) and packaging wastes.</a:t>
            </a:r>
          </a:p>
          <a:p>
            <a:pPr marL="342900" lvl="0" indent="-342900" algn="just" rtl="0">
              <a:lnSpc>
                <a:spcPct val="100000"/>
              </a:lnSpc>
              <a:spcBef>
                <a:spcPts val="1200"/>
              </a:spcBef>
              <a:buFont typeface="Symbol" panose="05050102010706020507" pitchFamily="18" charset="2"/>
              <a:buChar char=""/>
            </a:pPr>
            <a:r>
              <a:rPr lang="en" sz="2000" b="0" i="0" u="none" strike="noStrike" dirty="0">
                <a:highlight>
                  <a:srgbClr val="000000">
                    <a:alpha val="0"/>
                  </a:srgbClr>
                </a:highlight>
                <a:latin typeface="Calibri"/>
                <a:ea typeface="Calibri"/>
                <a:cs typeface="Calibri"/>
              </a:rPr>
              <a:t>Energy consumption/CO</a:t>
            </a:r>
            <a:r>
              <a:rPr lang="en" sz="2000" b="0" i="0" u="none" strike="noStrike" baseline="-25000" dirty="0">
                <a:highlight>
                  <a:srgbClr val="000000">
                    <a:alpha val="0"/>
                  </a:srgbClr>
                </a:highlight>
                <a:latin typeface="Calibri"/>
                <a:ea typeface="Calibri"/>
                <a:cs typeface="Calibri"/>
              </a:rPr>
              <a:t>2</a:t>
            </a:r>
            <a:r>
              <a:rPr lang="en" sz="2000" b="0" i="0" u="none" strike="noStrike" dirty="0">
                <a:highlight>
                  <a:srgbClr val="000000">
                    <a:alpha val="0"/>
                  </a:srgbClr>
                </a:highlight>
                <a:latin typeface="Calibri"/>
                <a:ea typeface="Calibri"/>
                <a:cs typeface="Calibri"/>
              </a:rPr>
              <a:t> emissions: All sectors of the ceramic industry use a lot of energy because firing the ceramics at temperatures between 800 and 2000 </a:t>
            </a:r>
            <a:r>
              <a:rPr lang="en" sz="2000" b="0" i="0" u="none" strike="noStrike" baseline="30000" dirty="0">
                <a:highlight>
                  <a:srgbClr val="000000">
                    <a:alpha val="0"/>
                  </a:srgbClr>
                </a:highlight>
                <a:latin typeface="Calibri"/>
                <a:ea typeface="Calibri"/>
                <a:cs typeface="Calibri"/>
              </a:rPr>
              <a:t>o</a:t>
            </a:r>
            <a:r>
              <a:rPr lang="en" sz="2000" b="0" i="0" u="none" strike="noStrike" dirty="0">
                <a:highlight>
                  <a:srgbClr val="000000">
                    <a:alpha val="0"/>
                  </a:srgbClr>
                </a:highlight>
                <a:latin typeface="Calibri"/>
                <a:ea typeface="Calibri"/>
                <a:cs typeface="Calibri"/>
              </a:rPr>
              <a:t>C after drying </a:t>
            </a:r>
            <a:r>
              <a:rPr lang="en" sz="2000" b="0" i="0" u="none" dirty="0">
                <a:highlight>
                  <a:srgbClr val="000000">
                    <a:alpha val="0"/>
                  </a:srgbClr>
                </a:highlight>
                <a:latin typeface="Calibri"/>
                <a:ea typeface="Calibri"/>
                <a:cs typeface="Calibri"/>
              </a:rPr>
              <a:t>is</a:t>
            </a:r>
            <a:r>
              <a:rPr lang="tr-TR" sz="2000" b="0" i="0" u="none" dirty="0">
                <a:highlight>
                  <a:srgbClr val="000000">
                    <a:alpha val="0"/>
                  </a:srgbClr>
                </a:highlight>
                <a:latin typeface="Calibri"/>
                <a:ea typeface="Calibri"/>
                <a:cs typeface="Calibri"/>
              </a:rPr>
              <a:t> </a:t>
            </a:r>
            <a:r>
              <a:rPr lang="en" sz="2000" b="0" i="0" u="none" dirty="0">
                <a:highlight>
                  <a:srgbClr val="000000">
                    <a:alpha val="0"/>
                  </a:srgbClr>
                </a:highlight>
                <a:latin typeface="Calibri"/>
                <a:ea typeface="Calibri"/>
                <a:cs typeface="Calibri"/>
              </a:rPr>
              <a:t>the most </a:t>
            </a:r>
            <a:r>
              <a:rPr lang="en" sz="2000" b="0" i="0" u="none" strike="noStrike" dirty="0">
                <a:highlight>
                  <a:srgbClr val="000000">
                    <a:alpha val="0"/>
                  </a:srgbClr>
                </a:highlight>
                <a:latin typeface="Calibri"/>
                <a:ea typeface="Calibri"/>
                <a:cs typeface="Calibri"/>
              </a:rPr>
              <a:t>important step in the process. </a:t>
            </a:r>
          </a:p>
        </p:txBody>
      </p:sp>
      <p:sp>
        <p:nvSpPr>
          <p:cNvPr id="4" name="Slide Number Placeholder 3">
            <a:extLst>
              <a:ext uri="{FF2B5EF4-FFF2-40B4-BE49-F238E27FC236}">
                <a16:creationId xmlns:a16="http://schemas.microsoft.com/office/drawing/2014/main" id="{5ACA24FD-C986-38D3-6E4C-394FED3681EC}"/>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16</a:t>
            </a:r>
            <a:endParaRPr lang="tr-TR"/>
          </a:p>
        </p:txBody>
      </p:sp>
    </p:spTree>
    <p:extLst>
      <p:ext uri="{BB962C8B-B14F-4D97-AF65-F5344CB8AC3E}">
        <p14:creationId xmlns:p14="http://schemas.microsoft.com/office/powerpoint/2010/main" val="71064022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47CB45B-220B-30CD-CD5D-D6C41A527CCB}"/>
              </a:ext>
            </a:extLst>
          </p:cNvPr>
          <p:cNvSpPr>
            <a:spLocks noGrp="1"/>
          </p:cNvSpPr>
          <p:nvPr>
            <p:ph type="title"/>
          </p:nvPr>
        </p:nvSpPr>
        <p:spPr>
          <a:xfrm>
            <a:off x="936950" y="1098663"/>
            <a:ext cx="10724761" cy="702146"/>
          </a:xfrm>
        </p:spPr>
        <p:txBody>
          <a:bodyPr>
            <a:noAutofit/>
          </a:bodyPr>
          <a:lstStyle/>
          <a:p>
            <a:pPr algn="just" rtl="0"/>
            <a:r>
              <a:rPr lang="en" sz="3000" b="1" i="0" u="none" strike="noStrike" dirty="0">
                <a:solidFill>
                  <a:srgbClr val="000000"/>
                </a:solidFill>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Results of Compliance and Cost Assessment of the Ceramic Sector</a:t>
            </a:r>
            <a:endParaRPr lang="tr-TR" sz="3000" dirty="0">
              <a:latin typeface="Calibri" panose="020F0502020204030204" pitchFamily="34" charset="0"/>
              <a:ea typeface="Calibri" panose="020F0502020204030204" pitchFamily="34" charset="0"/>
              <a:cs typeface="Calibri" panose="020F0502020204030204" pitchFamily="34" charset="0"/>
            </a:endParaRPr>
          </a:p>
        </p:txBody>
      </p:sp>
      <p:sp>
        <p:nvSpPr>
          <p:cNvPr id="3" name="İçerik Yer Tutucusu 2">
            <a:extLst>
              <a:ext uri="{FF2B5EF4-FFF2-40B4-BE49-F238E27FC236}">
                <a16:creationId xmlns:a16="http://schemas.microsoft.com/office/drawing/2014/main" id="{BE806696-4ADE-F371-BF00-27BD7CDA7836}"/>
              </a:ext>
            </a:extLst>
          </p:cNvPr>
          <p:cNvSpPr>
            <a:spLocks noGrp="1"/>
          </p:cNvSpPr>
          <p:nvPr>
            <p:ph idx="1"/>
          </p:nvPr>
        </p:nvSpPr>
        <p:spPr>
          <a:xfrm>
            <a:off x="629039" y="1877300"/>
            <a:ext cx="10933922" cy="1325563"/>
          </a:xfrm>
        </p:spPr>
        <p:txBody>
          <a:bodyPr>
            <a:noAutofit/>
          </a:bodyPr>
          <a:lstStyle/>
          <a:p>
            <a:pPr algn="just" rtl="0"/>
            <a:r>
              <a:rPr lang="en" sz="2400" b="0" i="0" u="none" strike="noStrike" dirty="0">
                <a:highlight>
                  <a:srgbClr val="000000">
                    <a:alpha val="0"/>
                  </a:srgbClr>
                </a:highlight>
                <a:latin typeface="Calibri"/>
                <a:ea typeface="Calibri"/>
              </a:rPr>
              <a:t>According to </a:t>
            </a:r>
            <a:r>
              <a:rPr lang="tr-TR" sz="2400" b="0" i="0" u="none" strike="noStrike" dirty="0" err="1">
                <a:highlight>
                  <a:srgbClr val="000000">
                    <a:alpha val="0"/>
                  </a:srgbClr>
                </a:highlight>
                <a:latin typeface="Calibri"/>
                <a:ea typeface="Calibri"/>
              </a:rPr>
              <a:t>the</a:t>
            </a:r>
            <a:r>
              <a:rPr lang="tr-TR" sz="2400" b="0" i="0" u="none" strike="noStrike" dirty="0">
                <a:highlight>
                  <a:srgbClr val="000000">
                    <a:alpha val="0"/>
                  </a:srgbClr>
                </a:highlight>
                <a:latin typeface="Calibri"/>
                <a:ea typeface="Calibri"/>
              </a:rPr>
              <a:t> </a:t>
            </a:r>
            <a:r>
              <a:rPr lang="en" sz="2400" b="0" i="0" u="none" strike="noStrike" dirty="0">
                <a:solidFill>
                  <a:srgbClr val="000000"/>
                </a:solidFill>
                <a:highlight>
                  <a:srgbClr val="000000">
                    <a:alpha val="0"/>
                  </a:srgbClr>
                </a:highlight>
                <a:latin typeface="Calibri"/>
                <a:ea typeface="Times New Roman" charset="0"/>
              </a:rPr>
              <a:t>IPPC</a:t>
            </a:r>
            <a:r>
              <a:rPr lang="en" sz="2400" b="0" i="0" u="none" strike="noStrike" dirty="0">
                <a:highlight>
                  <a:srgbClr val="000000">
                    <a:alpha val="0"/>
                  </a:srgbClr>
                </a:highlight>
                <a:latin typeface="Calibri"/>
                <a:ea typeface="Calibri"/>
              </a:rPr>
              <a:t> inventory, there are 310 ceramic production plants in Türkiye. Based to the answers received to the BAT CL survey, the overall compliance for the sector was calculated at 40%.</a:t>
            </a:r>
            <a:endParaRPr lang="en" sz="2400" b="0" i="0" u="none" strike="noStrike" dirty="0">
              <a:highlight>
                <a:srgbClr val="000000">
                  <a:alpha val="0"/>
                </a:srgbClr>
              </a:highlight>
              <a:latin typeface="Calibri"/>
              <a:ea typeface="Calibri"/>
              <a:cs typeface="Calibri"/>
            </a:endParaRPr>
          </a:p>
        </p:txBody>
      </p:sp>
      <p:graphicFrame>
        <p:nvGraphicFramePr>
          <p:cNvPr id="4" name="Tablo 3">
            <a:extLst>
              <a:ext uri="{FF2B5EF4-FFF2-40B4-BE49-F238E27FC236}">
                <a16:creationId xmlns:a16="http://schemas.microsoft.com/office/drawing/2014/main" id="{46215549-1675-0C6B-2F93-C8F2EEC5EE2A}"/>
              </a:ext>
            </a:extLst>
          </p:cNvPr>
          <p:cNvGraphicFramePr>
            <a:graphicFrameLocks noGrp="1"/>
          </p:cNvGraphicFramePr>
          <p:nvPr>
            <p:extLst>
              <p:ext uri="{D42A27DB-BD31-4B8C-83A1-F6EECF244321}">
                <p14:modId xmlns:p14="http://schemas.microsoft.com/office/powerpoint/2010/main" val="3796701331"/>
              </p:ext>
            </p:extLst>
          </p:nvPr>
        </p:nvGraphicFramePr>
        <p:xfrm>
          <a:off x="629039" y="3069059"/>
          <a:ext cx="10933922" cy="3107904"/>
        </p:xfrm>
        <a:graphic>
          <a:graphicData uri="http://schemas.openxmlformats.org/drawingml/2006/table">
            <a:tbl>
              <a:tblPr firstRow="1" firstCol="1" bandRow="1">
                <a:tableStyleId>{5C22544A-7EE6-4342-B048-85BDC9FD1C3A}</a:tableStyleId>
              </a:tblPr>
              <a:tblGrid>
                <a:gridCol w="938130">
                  <a:extLst>
                    <a:ext uri="{9D8B030D-6E8A-4147-A177-3AD203B41FA5}">
                      <a16:colId xmlns:a16="http://schemas.microsoft.com/office/drawing/2014/main" val="2298862159"/>
                    </a:ext>
                  </a:extLst>
                </a:gridCol>
                <a:gridCol w="1618221">
                  <a:extLst>
                    <a:ext uri="{9D8B030D-6E8A-4147-A177-3AD203B41FA5}">
                      <a16:colId xmlns:a16="http://schemas.microsoft.com/office/drawing/2014/main" val="2383691894"/>
                    </a:ext>
                  </a:extLst>
                </a:gridCol>
                <a:gridCol w="1633529">
                  <a:extLst>
                    <a:ext uri="{9D8B030D-6E8A-4147-A177-3AD203B41FA5}">
                      <a16:colId xmlns:a16="http://schemas.microsoft.com/office/drawing/2014/main" val="446744060"/>
                    </a:ext>
                  </a:extLst>
                </a:gridCol>
                <a:gridCol w="1856580">
                  <a:extLst>
                    <a:ext uri="{9D8B030D-6E8A-4147-A177-3AD203B41FA5}">
                      <a16:colId xmlns:a16="http://schemas.microsoft.com/office/drawing/2014/main" val="33577657"/>
                    </a:ext>
                  </a:extLst>
                </a:gridCol>
                <a:gridCol w="1629154">
                  <a:extLst>
                    <a:ext uri="{9D8B030D-6E8A-4147-A177-3AD203B41FA5}">
                      <a16:colId xmlns:a16="http://schemas.microsoft.com/office/drawing/2014/main" val="1635475024"/>
                    </a:ext>
                  </a:extLst>
                </a:gridCol>
                <a:gridCol w="1629154">
                  <a:extLst>
                    <a:ext uri="{9D8B030D-6E8A-4147-A177-3AD203B41FA5}">
                      <a16:colId xmlns:a16="http://schemas.microsoft.com/office/drawing/2014/main" val="2209006503"/>
                    </a:ext>
                  </a:extLst>
                </a:gridCol>
                <a:gridCol w="1629154">
                  <a:extLst>
                    <a:ext uri="{9D8B030D-6E8A-4147-A177-3AD203B41FA5}">
                      <a16:colId xmlns:a16="http://schemas.microsoft.com/office/drawing/2014/main" val="44203310"/>
                    </a:ext>
                  </a:extLst>
                </a:gridCol>
              </a:tblGrid>
              <a:tr h="1915942">
                <a:tc>
                  <a:txBody>
                    <a:bodyPr/>
                    <a:lstStyle/>
                    <a:p>
                      <a:pPr algn="l" rtl="0">
                        <a:lnSpc>
                          <a:spcPct val="150000"/>
                        </a:lnSpc>
                      </a:pPr>
                      <a:r>
                        <a:rPr lang="en" sz="2000" b="1" i="0" u="none" strike="noStrike">
                          <a:highlight>
                            <a:srgbClr val="000000">
                              <a:alpha val="0"/>
                            </a:srgbClr>
                          </a:highlight>
                          <a:latin typeface="Calibri"/>
                        </a:rPr>
                        <a:t>Sub-sector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Average Compliance %</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Number of plants</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a:t>
                      </a:r>
                    </a:p>
                    <a:p>
                      <a:pPr algn="ctr" rtl="0">
                        <a:lnSpc>
                          <a:spcPct val="150000"/>
                        </a:lnSpc>
                      </a:pPr>
                      <a:r>
                        <a:rPr lang="en" sz="2000" b="1" i="0" u="none" strike="noStrike">
                          <a:highlight>
                            <a:srgbClr val="000000">
                              <a:alpha val="0"/>
                            </a:srgbClr>
                          </a:highlight>
                          <a:latin typeface="Calibri"/>
                        </a:rPr>
                        <a:t>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a:t>
                      </a:r>
                    </a:p>
                    <a:p>
                      <a:pPr algn="ctr" rtl="0">
                        <a:lnSpc>
                          <a:spcPct val="150000"/>
                        </a:lnSpc>
                      </a:pPr>
                      <a:r>
                        <a:rPr lang="en" sz="2000" b="1" i="0" u="none" strike="noStrike">
                          <a:highlight>
                            <a:srgbClr val="000000">
                              <a:alpha val="0"/>
                            </a:srgbClr>
                          </a:highlight>
                          <a:latin typeface="Calibri"/>
                        </a:rPr>
                        <a:t>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58823027"/>
                  </a:ext>
                </a:extLst>
              </a:tr>
              <a:tr h="1191962">
                <a:tc>
                  <a:txBody>
                    <a:bodyPr/>
                    <a:lstStyle/>
                    <a:p>
                      <a:pPr algn="ctr" rtl="0">
                        <a:lnSpc>
                          <a:spcPct val="150000"/>
                        </a:lnSpc>
                      </a:pPr>
                      <a:r>
                        <a:rPr lang="en" sz="2000" b="1" i="0" u="none" strike="noStrike">
                          <a:highlight>
                            <a:srgbClr val="000000">
                              <a:alpha val="0"/>
                            </a:srgbClr>
                          </a:highlight>
                          <a:latin typeface="Calibri"/>
                        </a:rPr>
                        <a:t>3.5</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40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310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1.109.000.000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3.893.000.000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70.000.000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603.000.000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164798206"/>
                  </a:ext>
                </a:extLst>
              </a:tr>
            </a:tbl>
          </a:graphicData>
        </a:graphic>
      </p:graphicFrame>
      <p:sp>
        <p:nvSpPr>
          <p:cNvPr id="5" name="Slide Number Placeholder 4">
            <a:extLst>
              <a:ext uri="{FF2B5EF4-FFF2-40B4-BE49-F238E27FC236}">
                <a16:creationId xmlns:a16="http://schemas.microsoft.com/office/drawing/2014/main" id="{182A9568-5CB5-5AE2-2D08-D535E0E58A2C}"/>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17</a:t>
            </a:r>
            <a:endParaRPr lang="tr-TR"/>
          </a:p>
        </p:txBody>
      </p:sp>
    </p:spTree>
    <p:extLst>
      <p:ext uri="{BB962C8B-B14F-4D97-AF65-F5344CB8AC3E}">
        <p14:creationId xmlns:p14="http://schemas.microsoft.com/office/powerpoint/2010/main" val="286587128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0429DB6-B2DC-394E-905C-3FFA682AA7EB}"/>
              </a:ext>
            </a:extLst>
          </p:cNvPr>
          <p:cNvSpPr>
            <a:spLocks noGrp="1"/>
          </p:cNvSpPr>
          <p:nvPr>
            <p:ph type="title"/>
          </p:nvPr>
        </p:nvSpPr>
        <p:spPr>
          <a:xfrm>
            <a:off x="811768" y="1180499"/>
            <a:ext cx="10944808" cy="931830"/>
          </a:xfrm>
        </p:spPr>
        <p:txBody>
          <a:bodyPr>
            <a:noAutofit/>
          </a:bodyPr>
          <a:lstStyle/>
          <a:p>
            <a:pPr algn="just" rtl="0"/>
            <a:r>
              <a:rPr lang="en" sz="3000" b="1" i="0" u="none" strike="noStrike" dirty="0">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General Compliance and Cost Assessment for the Mineral Sector</a:t>
            </a:r>
            <a:endParaRPr lang="tr-TR" sz="3000" dirty="0">
              <a:latin typeface="Calibri" panose="020F0502020204030204" pitchFamily="34" charset="0"/>
              <a:ea typeface="Calibri" panose="020F0502020204030204" pitchFamily="34" charset="0"/>
              <a:cs typeface="Calibri" panose="020F0502020204030204" pitchFamily="34" charset="0"/>
            </a:endParaRPr>
          </a:p>
        </p:txBody>
      </p:sp>
      <p:sp>
        <p:nvSpPr>
          <p:cNvPr id="3" name="İçerik Yer Tutucusu 2">
            <a:extLst>
              <a:ext uri="{FF2B5EF4-FFF2-40B4-BE49-F238E27FC236}">
                <a16:creationId xmlns:a16="http://schemas.microsoft.com/office/drawing/2014/main" id="{D436029D-0171-A5DD-982E-F6EA23318737}"/>
              </a:ext>
            </a:extLst>
          </p:cNvPr>
          <p:cNvSpPr>
            <a:spLocks noGrp="1"/>
          </p:cNvSpPr>
          <p:nvPr>
            <p:ph idx="1"/>
          </p:nvPr>
        </p:nvSpPr>
        <p:spPr>
          <a:xfrm>
            <a:off x="838200" y="2202023"/>
            <a:ext cx="10515600" cy="3974939"/>
          </a:xfrm>
        </p:spPr>
        <p:txBody>
          <a:bodyPr>
            <a:noAutofit/>
          </a:bodyPr>
          <a:lstStyle/>
          <a:p>
            <a:pPr algn="just" rtl="0"/>
            <a:r>
              <a:rPr lang="en" sz="2400" b="0" i="0" u="none" strike="noStrike" dirty="0">
                <a:highlight>
                  <a:srgbClr val="000000">
                    <a:alpha val="0"/>
                  </a:srgbClr>
                </a:highlight>
                <a:latin typeface="Calibri"/>
                <a:ea typeface="Calibri"/>
                <a:cs typeface="Calibri"/>
              </a:rPr>
              <a:t>In general, it can be said that the energy-intensive and high-temperature process for the mineral sector leads to a significant amount of air emissions from the</a:t>
            </a:r>
            <a:r>
              <a:rPr lang="en" sz="2400" b="0" i="0" u="none" strike="noStrike" dirty="0">
                <a:solidFill>
                  <a:srgbClr val="FF0000"/>
                </a:solidFill>
                <a:highlight>
                  <a:srgbClr val="000000">
                    <a:alpha val="0"/>
                  </a:srgbClr>
                </a:highlight>
                <a:latin typeface="Calibri"/>
                <a:ea typeface="Calibri"/>
                <a:cs typeface="Calibri"/>
              </a:rPr>
              <a:t> </a:t>
            </a:r>
            <a:r>
              <a:rPr lang="en" sz="2400" b="0" i="0" u="none" strike="noStrike" dirty="0">
                <a:highlight>
                  <a:srgbClr val="000000">
                    <a:alpha val="0"/>
                  </a:srgbClr>
                </a:highlight>
                <a:latin typeface="Calibri"/>
                <a:ea typeface="Calibri"/>
                <a:cs typeface="Calibri"/>
              </a:rPr>
              <a:t>melting furnaces and kilns: greenhouse gas emissions, dust, NOx, SOx, HCl, HF, metals etc., as well as fossil fuel consumption and process emissions (CO</a:t>
            </a:r>
            <a:r>
              <a:rPr lang="en" sz="2400" b="0" i="0" u="none" strike="noStrike" baseline="-25000" dirty="0">
                <a:highlight>
                  <a:srgbClr val="000000">
                    <a:alpha val="0"/>
                  </a:srgbClr>
                </a:highlight>
                <a:latin typeface="Calibri"/>
                <a:ea typeface="Calibri"/>
                <a:cs typeface="Calibri"/>
              </a:rPr>
              <a:t>2</a:t>
            </a:r>
            <a:r>
              <a:rPr lang="en" sz="2400" b="0" i="0" u="none" strike="noStrike" dirty="0">
                <a:highlight>
                  <a:srgbClr val="000000">
                    <a:alpha val="0"/>
                  </a:srgbClr>
                </a:highlight>
                <a:latin typeface="Calibri"/>
                <a:ea typeface="Calibri"/>
                <a:cs typeface="Calibri"/>
              </a:rPr>
              <a:t> from the decomposition of carbonates). Currently, although the reduction of energy consumption is included under the IED, greenhouse gas emissions are not included. </a:t>
            </a:r>
          </a:p>
          <a:p>
            <a:pPr algn="just"/>
            <a:r>
              <a:rPr lang="en" sz="2400" b="0" i="0" u="none" strike="noStrike" dirty="0">
                <a:highlight>
                  <a:srgbClr val="000000">
                    <a:alpha val="0"/>
                  </a:srgbClr>
                </a:highlight>
                <a:latin typeface="Calibri"/>
                <a:ea typeface="Calibri"/>
                <a:cs typeface="Calibri"/>
              </a:rPr>
              <a:t>According to </a:t>
            </a:r>
            <a:r>
              <a:rPr lang="en" sz="2400" b="0" i="0" u="none" strike="noStrike" dirty="0">
                <a:highlight>
                  <a:srgbClr val="000000">
                    <a:alpha val="0"/>
                  </a:srgbClr>
                </a:highlight>
                <a:latin typeface="Calibri"/>
                <a:ea typeface="Times New Roman" charset="0"/>
              </a:rPr>
              <a:t>IPPC</a:t>
            </a:r>
            <a:r>
              <a:rPr lang="en" sz="2400" b="0" i="0" u="none" strike="noStrike" dirty="0">
                <a:highlight>
                  <a:srgbClr val="000000">
                    <a:alpha val="0"/>
                  </a:srgbClr>
                </a:highlight>
                <a:latin typeface="Calibri"/>
                <a:ea typeface="Calibri"/>
                <a:cs typeface="Calibri"/>
              </a:rPr>
              <a:t> inventory, there are 499 plants within the scope of the mineral sector in Türkiye. The overall average compliance rate, covering the entire mineral sector, is observed at 43%.</a:t>
            </a:r>
            <a:endParaRPr lang="tr-TR" sz="2400" dirty="0">
              <a:effectLst/>
              <a:ea typeface="Calibri" panose="020F0502020204030204" pitchFamily="34" charset="0"/>
              <a:cs typeface="Calibri" panose="020F0502020204030204" pitchFamily="34" charset="0"/>
            </a:endParaRPr>
          </a:p>
          <a:p>
            <a:pPr marL="0" indent="0" algn="just">
              <a:buNone/>
            </a:pPr>
            <a:endParaRPr lang="tr-TR" sz="2400" dirty="0">
              <a:cs typeface="Calibri" panose="020F0502020204030204" pitchFamily="34" charset="0"/>
            </a:endParaRPr>
          </a:p>
        </p:txBody>
      </p:sp>
      <p:sp>
        <p:nvSpPr>
          <p:cNvPr id="4" name="Slide Number Placeholder 3">
            <a:extLst>
              <a:ext uri="{FF2B5EF4-FFF2-40B4-BE49-F238E27FC236}">
                <a16:creationId xmlns:a16="http://schemas.microsoft.com/office/drawing/2014/main" id="{38C789C9-20E0-963B-55BD-AE5EE0B1F5CD}"/>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18</a:t>
            </a:r>
            <a:endParaRPr lang="tr-TR"/>
          </a:p>
        </p:txBody>
      </p:sp>
    </p:spTree>
    <p:extLst>
      <p:ext uri="{BB962C8B-B14F-4D97-AF65-F5344CB8AC3E}">
        <p14:creationId xmlns:p14="http://schemas.microsoft.com/office/powerpoint/2010/main" val="312187361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çerik Yer Tutucusu 4">
            <a:extLst>
              <a:ext uri="{FF2B5EF4-FFF2-40B4-BE49-F238E27FC236}">
                <a16:creationId xmlns:a16="http://schemas.microsoft.com/office/drawing/2014/main" id="{1CDD3685-9282-38A0-2478-C58DF3F04E35}"/>
              </a:ext>
            </a:extLst>
          </p:cNvPr>
          <p:cNvGraphicFramePr>
            <a:graphicFrameLocks noGrp="1"/>
          </p:cNvGraphicFramePr>
          <p:nvPr>
            <p:ph idx="1"/>
            <p:extLst>
              <p:ext uri="{D42A27DB-BD31-4B8C-83A1-F6EECF244321}">
                <p14:modId xmlns:p14="http://schemas.microsoft.com/office/powerpoint/2010/main" val="3146345681"/>
              </p:ext>
            </p:extLst>
          </p:nvPr>
        </p:nvGraphicFramePr>
        <p:xfrm>
          <a:off x="489858" y="849086"/>
          <a:ext cx="11315700" cy="5485999"/>
        </p:xfrm>
        <a:graphic>
          <a:graphicData uri="http://schemas.openxmlformats.org/drawingml/2006/table">
            <a:tbl>
              <a:tblPr firstRow="1" firstCol="1" bandRow="1">
                <a:tableStyleId>{5C22544A-7EE6-4342-B048-85BDC9FD1C3A}</a:tableStyleId>
              </a:tblPr>
              <a:tblGrid>
                <a:gridCol w="1539244">
                  <a:extLst>
                    <a:ext uri="{9D8B030D-6E8A-4147-A177-3AD203B41FA5}">
                      <a16:colId xmlns:a16="http://schemas.microsoft.com/office/drawing/2014/main" val="2001605162"/>
                    </a:ext>
                  </a:extLst>
                </a:gridCol>
                <a:gridCol w="1548298">
                  <a:extLst>
                    <a:ext uri="{9D8B030D-6E8A-4147-A177-3AD203B41FA5}">
                      <a16:colId xmlns:a16="http://schemas.microsoft.com/office/drawing/2014/main" val="657260554"/>
                    </a:ext>
                  </a:extLst>
                </a:gridCol>
                <a:gridCol w="1636577">
                  <a:extLst>
                    <a:ext uri="{9D8B030D-6E8A-4147-A177-3AD203B41FA5}">
                      <a16:colId xmlns:a16="http://schemas.microsoft.com/office/drawing/2014/main" val="1415078967"/>
                    </a:ext>
                  </a:extLst>
                </a:gridCol>
                <a:gridCol w="1462281">
                  <a:extLst>
                    <a:ext uri="{9D8B030D-6E8A-4147-A177-3AD203B41FA5}">
                      <a16:colId xmlns:a16="http://schemas.microsoft.com/office/drawing/2014/main" val="1016176740"/>
                    </a:ext>
                  </a:extLst>
                </a:gridCol>
                <a:gridCol w="1785974">
                  <a:extLst>
                    <a:ext uri="{9D8B030D-6E8A-4147-A177-3AD203B41FA5}">
                      <a16:colId xmlns:a16="http://schemas.microsoft.com/office/drawing/2014/main" val="4072021058"/>
                    </a:ext>
                  </a:extLst>
                </a:gridCol>
                <a:gridCol w="1767865">
                  <a:extLst>
                    <a:ext uri="{9D8B030D-6E8A-4147-A177-3AD203B41FA5}">
                      <a16:colId xmlns:a16="http://schemas.microsoft.com/office/drawing/2014/main" val="2413980729"/>
                    </a:ext>
                  </a:extLst>
                </a:gridCol>
                <a:gridCol w="1575461">
                  <a:extLst>
                    <a:ext uri="{9D8B030D-6E8A-4147-A177-3AD203B41FA5}">
                      <a16:colId xmlns:a16="http://schemas.microsoft.com/office/drawing/2014/main" val="2694525635"/>
                    </a:ext>
                  </a:extLst>
                </a:gridCol>
              </a:tblGrid>
              <a:tr h="1209039">
                <a:tc>
                  <a:txBody>
                    <a:bodyPr/>
                    <a:lstStyle/>
                    <a:p>
                      <a:pPr algn="ctr" rtl="0">
                        <a:lnSpc>
                          <a:spcPct val="107000"/>
                        </a:lnSpc>
                        <a:spcAft>
                          <a:spcPts val="800"/>
                        </a:spcAft>
                      </a:pPr>
                      <a:r>
                        <a:rPr lang="en" sz="1400" b="1" i="0" u="none" strike="noStrike">
                          <a:highlight>
                            <a:srgbClr val="000000">
                              <a:alpha val="0"/>
                            </a:srgbClr>
                          </a:highlight>
                          <a:latin typeface="Calibri"/>
                        </a:rPr>
                        <a:t>Sub-sectors</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1" i="0" u="none" strike="noStrike">
                          <a:highlight>
                            <a:srgbClr val="000000">
                              <a:alpha val="0"/>
                            </a:srgbClr>
                          </a:highlight>
                          <a:latin typeface="Calibri"/>
                        </a:rPr>
                        <a:t>CAPEX (Total, EURO)</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1" i="0" u="none" strike="noStrike">
                          <a:highlight>
                            <a:srgbClr val="000000">
                              <a:alpha val="0"/>
                            </a:srgbClr>
                          </a:highlight>
                          <a:latin typeface="Calibri"/>
                        </a:rPr>
                        <a:t>OPEX (Total, EURO/year)</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1" i="0" u="none" strike="noStrike">
                          <a:highlight>
                            <a:srgbClr val="000000">
                              <a:alpha val="0"/>
                            </a:srgbClr>
                          </a:highlight>
                          <a:latin typeface="Calibri"/>
                        </a:rPr>
                        <a:t>Transition period</a:t>
                      </a:r>
                    </a:p>
                    <a:p>
                      <a:pPr algn="ctr" rtl="0">
                        <a:lnSpc>
                          <a:spcPct val="107000"/>
                        </a:lnSpc>
                        <a:spcAft>
                          <a:spcPts val="800"/>
                        </a:spcAft>
                      </a:pPr>
                      <a:r>
                        <a:rPr lang="en" sz="1400" b="1" i="0" u="none" strike="noStrike">
                          <a:highlight>
                            <a:srgbClr val="000000">
                              <a:alpha val="0"/>
                            </a:srgbClr>
                          </a:highlight>
                          <a:latin typeface="Calibri"/>
                        </a:rPr>
                        <a:t>(year)</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1" i="0" u="sng" strike="noStrike">
                          <a:highlight>
                            <a:srgbClr val="000000">
                              <a:alpha val="0"/>
                            </a:srgbClr>
                          </a:highlight>
                          <a:latin typeface="Calibri"/>
                        </a:rPr>
                        <a:t>2024-2026</a:t>
                      </a:r>
                      <a:endParaRPr lang="tr-TR" sz="1400">
                        <a:effectLst/>
                      </a:endParaRPr>
                    </a:p>
                    <a:p>
                      <a:pPr algn="ctr" rtl="0">
                        <a:lnSpc>
                          <a:spcPct val="107000"/>
                        </a:lnSpc>
                        <a:spcAft>
                          <a:spcPts val="800"/>
                        </a:spcAft>
                      </a:pPr>
                      <a:r>
                        <a:rPr lang="en" sz="1400" b="1" i="0" u="none" strike="noStrike">
                          <a:highlight>
                            <a:srgbClr val="000000">
                              <a:alpha val="0"/>
                            </a:srgbClr>
                          </a:highlight>
                          <a:latin typeface="Calibri"/>
                        </a:rPr>
                        <a:t>Investment requirement (3 years) (EURO)</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1" i="0" u="sng" strike="noStrike">
                          <a:highlight>
                            <a:srgbClr val="000000">
                              <a:alpha val="0"/>
                            </a:srgbClr>
                          </a:highlight>
                          <a:latin typeface="Calibri"/>
                        </a:rPr>
                        <a:t>2027-2030</a:t>
                      </a:r>
                      <a:r>
                        <a:rPr lang="en" sz="1400" b="1" i="0" u="none" strike="noStrike">
                          <a:highlight>
                            <a:srgbClr val="000000">
                              <a:alpha val="0"/>
                            </a:srgbClr>
                          </a:highlight>
                          <a:latin typeface="Calibri"/>
                        </a:rPr>
                        <a:t> Investment requirement (3 years) (EURO)</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1" i="0" u="sng" strike="noStrike">
                          <a:highlight>
                            <a:srgbClr val="000000">
                              <a:alpha val="0"/>
                            </a:srgbClr>
                          </a:highlight>
                          <a:latin typeface="Calibri"/>
                        </a:rPr>
                        <a:t>2030-2032 </a:t>
                      </a:r>
                      <a:r>
                        <a:rPr lang="en" sz="1400" b="1" i="0" u="none" strike="noStrike">
                          <a:highlight>
                            <a:srgbClr val="000000">
                              <a:alpha val="0"/>
                            </a:srgbClr>
                          </a:highlight>
                          <a:latin typeface="Calibri"/>
                        </a:rPr>
                        <a:t>Investment requirement (3 years) (EURO)</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1242783278"/>
                  </a:ext>
                </a:extLst>
              </a:tr>
              <a:tr h="861116">
                <a:tc>
                  <a:txBody>
                    <a:bodyPr/>
                    <a:lstStyle/>
                    <a:p>
                      <a:pPr algn="ctr" rtl="0">
                        <a:lnSpc>
                          <a:spcPct val="107000"/>
                        </a:lnSpc>
                        <a:spcAft>
                          <a:spcPts val="800"/>
                        </a:spcAft>
                      </a:pPr>
                      <a:r>
                        <a:rPr lang="en" sz="1400" b="1" i="0" u="none" strike="noStrike">
                          <a:highlight>
                            <a:srgbClr val="000000">
                              <a:alpha val="0"/>
                            </a:srgbClr>
                          </a:highlight>
                          <a:latin typeface="Calibri"/>
                        </a:rPr>
                        <a:t>3.1.a Cement</a:t>
                      </a:r>
                    </a:p>
                    <a:p>
                      <a:pPr algn="ctr" rtl="0">
                        <a:lnSpc>
                          <a:spcPct val="107000"/>
                        </a:lnSpc>
                        <a:spcAft>
                          <a:spcPts val="800"/>
                        </a:spcAft>
                      </a:pPr>
                      <a:r>
                        <a:rPr lang="en" sz="1400" b="1" i="0" u="none" strike="noStrike">
                          <a:highlight>
                            <a:srgbClr val="000000">
                              <a:alpha val="0"/>
                            </a:srgbClr>
                          </a:highlight>
                          <a:latin typeface="Calibri"/>
                        </a:rPr>
                        <a:t>production</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916.000.000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3</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916.000.000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1239885183"/>
                  </a:ext>
                </a:extLst>
              </a:tr>
              <a:tr h="332571">
                <a:tc>
                  <a:txBody>
                    <a:bodyPr/>
                    <a:lstStyle/>
                    <a:p>
                      <a:pPr algn="ctr" rtl="0">
                        <a:lnSpc>
                          <a:spcPct val="107000"/>
                        </a:lnSpc>
                        <a:spcAft>
                          <a:spcPts val="800"/>
                        </a:spcAft>
                      </a:pPr>
                      <a:r>
                        <a:rPr lang="en" sz="1400" b="1" i="0" u="none" strike="noStrike">
                          <a:highlight>
                            <a:srgbClr val="000000">
                              <a:alpha val="0"/>
                            </a:srgbClr>
                          </a:highlight>
                          <a:latin typeface="Calibri"/>
                        </a:rPr>
                        <a:t>3.1.b Lime production</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946.000.000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268.000.000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6</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473.000.000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473.000.000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3028433832"/>
                  </a:ext>
                </a:extLst>
              </a:tr>
              <a:tr h="1026058">
                <a:tc>
                  <a:txBody>
                    <a:bodyPr/>
                    <a:lstStyle/>
                    <a:p>
                      <a:pPr algn="ctr" rtl="0">
                        <a:lnSpc>
                          <a:spcPct val="107000"/>
                        </a:lnSpc>
                        <a:spcAft>
                          <a:spcPts val="800"/>
                        </a:spcAft>
                      </a:pPr>
                      <a:r>
                        <a:rPr lang="en" sz="1400" b="1" i="0" u="none" strike="noStrike">
                          <a:highlight>
                            <a:srgbClr val="000000">
                              <a:alpha val="0"/>
                            </a:srgbClr>
                          </a:highlight>
                          <a:latin typeface="Calibri"/>
                        </a:rPr>
                        <a:t>3.1.c MgO production</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194.000.000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80.000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3</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194.000.000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2693830153"/>
                  </a:ext>
                </a:extLst>
              </a:tr>
              <a:tr h="680495">
                <a:tc>
                  <a:txBody>
                    <a:bodyPr/>
                    <a:lstStyle/>
                    <a:p>
                      <a:pPr algn="ctr" rtl="0">
                        <a:lnSpc>
                          <a:spcPct val="107000"/>
                        </a:lnSpc>
                        <a:spcAft>
                          <a:spcPts val="800"/>
                        </a:spcAft>
                      </a:pPr>
                      <a:r>
                        <a:rPr lang="en" sz="1400" b="1" i="0" u="none" strike="noStrike">
                          <a:highlight>
                            <a:srgbClr val="000000">
                              <a:alpha val="0"/>
                            </a:srgbClr>
                          </a:highlight>
                          <a:latin typeface="Calibri"/>
                        </a:rPr>
                        <a:t>3.3 &amp; 3.4 Glass and mineral wool production</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847.000.000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108.500.000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6</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423.500.000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423.500.000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3930487983"/>
                  </a:ext>
                </a:extLst>
              </a:tr>
              <a:tr h="680495">
                <a:tc>
                  <a:txBody>
                    <a:bodyPr/>
                    <a:lstStyle/>
                    <a:p>
                      <a:pPr algn="ctr" rtl="0">
                        <a:lnSpc>
                          <a:spcPct val="107000"/>
                        </a:lnSpc>
                        <a:spcAft>
                          <a:spcPts val="800"/>
                        </a:spcAft>
                      </a:pPr>
                      <a:r>
                        <a:rPr lang="en" sz="1400" b="1" i="0" u="none" strike="noStrike" dirty="0">
                          <a:highlight>
                            <a:srgbClr val="000000">
                              <a:alpha val="0"/>
                            </a:srgbClr>
                          </a:highlight>
                          <a:latin typeface="Calibri"/>
                        </a:rPr>
                        <a:t>3.5.      Production of ceramic</a:t>
                      </a:r>
                      <a:endParaRPr lang="tr-TR" sz="1400" strike="sngStrike"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2.501.000.000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336.500.000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9</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833.670.000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833.670.000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833.670.000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3449204038"/>
                  </a:ext>
                </a:extLst>
              </a:tr>
              <a:tr h="582327">
                <a:tc>
                  <a:txBody>
                    <a:bodyPr/>
                    <a:lstStyle/>
                    <a:p>
                      <a:pPr algn="ctr" rtl="0">
                        <a:lnSpc>
                          <a:spcPct val="107000"/>
                        </a:lnSpc>
                        <a:spcAft>
                          <a:spcPts val="800"/>
                        </a:spcAft>
                      </a:pPr>
                      <a:r>
                        <a:rPr lang="en" sz="1400" b="1" i="0" u="none" strike="noStrike">
                          <a:highlight>
                            <a:srgbClr val="000000">
                              <a:alpha val="0"/>
                            </a:srgbClr>
                          </a:highlight>
                          <a:latin typeface="Calibri"/>
                        </a:rPr>
                        <a:t>TOTAL</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5.404.000.000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713.080.000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3-9</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2.840.170.000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a:highlight>
                            <a:srgbClr val="000000">
                              <a:alpha val="0"/>
                            </a:srgbClr>
                          </a:highlight>
                          <a:latin typeface="Calibri"/>
                        </a:rPr>
                        <a:t>1.730.170.000</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400" b="0" i="0" u="none" strike="noStrike" dirty="0">
                          <a:highlight>
                            <a:srgbClr val="000000">
                              <a:alpha val="0"/>
                            </a:srgbClr>
                          </a:highlight>
                          <a:latin typeface="Calibri"/>
                        </a:rPr>
                        <a:t>833.670.000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3022214412"/>
                  </a:ext>
                </a:extLst>
              </a:tr>
            </a:tbl>
          </a:graphicData>
        </a:graphic>
      </p:graphicFrame>
      <p:sp>
        <p:nvSpPr>
          <p:cNvPr id="2" name="Slide Number Placeholder 1">
            <a:extLst>
              <a:ext uri="{FF2B5EF4-FFF2-40B4-BE49-F238E27FC236}">
                <a16:creationId xmlns:a16="http://schemas.microsoft.com/office/drawing/2014/main" id="{5F77711E-8947-2C00-0E2C-45114E09F7D7}"/>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19</a:t>
            </a:r>
            <a:endParaRPr lang="tr-TR"/>
          </a:p>
        </p:txBody>
      </p:sp>
    </p:spTree>
    <p:extLst>
      <p:ext uri="{BB962C8B-B14F-4D97-AF65-F5344CB8AC3E}">
        <p14:creationId xmlns:p14="http://schemas.microsoft.com/office/powerpoint/2010/main" val="19032083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ED9CA8E-3F5C-6DE7-2DD5-89049922AA9C}"/>
              </a:ext>
            </a:extLst>
          </p:cNvPr>
          <p:cNvSpPr>
            <a:spLocks noGrp="1"/>
          </p:cNvSpPr>
          <p:nvPr>
            <p:ph type="title"/>
          </p:nvPr>
        </p:nvSpPr>
        <p:spPr>
          <a:xfrm>
            <a:off x="1064040" y="1036933"/>
            <a:ext cx="10474569" cy="560998"/>
          </a:xfrm>
        </p:spPr>
        <p:txBody>
          <a:bodyPr>
            <a:noAutofit/>
          </a:bodyPr>
          <a:lstStyle/>
          <a:p>
            <a:pPr rtl="0"/>
            <a:r>
              <a:rPr lang="en" sz="3200" b="1" i="0" u="none" strike="noStrike">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Sub-Activities of the Mineral Industry under IED Annex I</a:t>
            </a:r>
            <a:endParaRPr lang="tr-TR" sz="6600" b="1">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4" name="İçerik Yer Tutucusu 3">
            <a:extLst>
              <a:ext uri="{FF2B5EF4-FFF2-40B4-BE49-F238E27FC236}">
                <a16:creationId xmlns:a16="http://schemas.microsoft.com/office/drawing/2014/main" id="{F3BE96F3-BEB9-6C91-0E3B-948ADA9606FE}"/>
              </a:ext>
            </a:extLst>
          </p:cNvPr>
          <p:cNvGraphicFramePr>
            <a:graphicFrameLocks noGrp="1"/>
          </p:cNvGraphicFramePr>
          <p:nvPr>
            <p:ph idx="1"/>
            <p:extLst>
              <p:ext uri="{D42A27DB-BD31-4B8C-83A1-F6EECF244321}">
                <p14:modId xmlns:p14="http://schemas.microsoft.com/office/powerpoint/2010/main" val="3353368215"/>
              </p:ext>
            </p:extLst>
          </p:nvPr>
        </p:nvGraphicFramePr>
        <p:xfrm>
          <a:off x="1213336" y="1616590"/>
          <a:ext cx="10142019" cy="4725942"/>
        </p:xfrm>
        <a:graphic>
          <a:graphicData uri="http://schemas.openxmlformats.org/drawingml/2006/table">
            <a:tbl>
              <a:tblPr firstRow="1" firstCol="1" bandRow="1">
                <a:tableStyleId>{5C22544A-7EE6-4342-B048-85BDC9FD1C3A}</a:tableStyleId>
              </a:tblPr>
              <a:tblGrid>
                <a:gridCol w="1807199">
                  <a:extLst>
                    <a:ext uri="{9D8B030D-6E8A-4147-A177-3AD203B41FA5}">
                      <a16:colId xmlns:a16="http://schemas.microsoft.com/office/drawing/2014/main" val="824201978"/>
                    </a:ext>
                  </a:extLst>
                </a:gridCol>
                <a:gridCol w="8334820">
                  <a:extLst>
                    <a:ext uri="{9D8B030D-6E8A-4147-A177-3AD203B41FA5}">
                      <a16:colId xmlns:a16="http://schemas.microsoft.com/office/drawing/2014/main" val="4088219868"/>
                    </a:ext>
                  </a:extLst>
                </a:gridCol>
              </a:tblGrid>
              <a:tr h="182880">
                <a:tc>
                  <a:txBody>
                    <a:bodyPr/>
                    <a:lstStyle/>
                    <a:p>
                      <a:pPr algn="ctr" rtl="0">
                        <a:lnSpc>
                          <a:spcPct val="150000"/>
                        </a:lnSpc>
                      </a:pPr>
                      <a:r>
                        <a:rPr lang="en" sz="1400" b="1" i="0" u="none" strike="noStrike">
                          <a:highlight>
                            <a:srgbClr val="000000">
                              <a:alpha val="0"/>
                            </a:srgbClr>
                          </a:highlight>
                          <a:latin typeface="Calibri"/>
                        </a:rPr>
                        <a:t>Sub-Activity Codes</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400" b="1" i="0" u="none" strike="noStrike">
                          <a:highlight>
                            <a:srgbClr val="000000">
                              <a:alpha val="0"/>
                            </a:srgbClr>
                          </a:highlight>
                          <a:latin typeface="Calibri"/>
                        </a:rPr>
                        <a:t>Identification of activities</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02459343"/>
                  </a:ext>
                </a:extLst>
              </a:tr>
              <a:tr h="303220">
                <a:tc gridSpan="2">
                  <a:txBody>
                    <a:bodyPr/>
                    <a:lstStyle/>
                    <a:p>
                      <a:pPr algn="l" rtl="0">
                        <a:lnSpc>
                          <a:spcPct val="150000"/>
                        </a:lnSpc>
                      </a:pPr>
                      <a:r>
                        <a:rPr lang="en" sz="1400" b="1" i="0" u="none" strike="noStrike">
                          <a:highlight>
                            <a:srgbClr val="000000">
                              <a:alpha val="0"/>
                            </a:srgbClr>
                          </a:highlight>
                          <a:latin typeface="Calibri"/>
                        </a:rPr>
                        <a:t>Mineral Industry</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hMerge="1">
                  <a:txBody>
                    <a:bodyPr/>
                    <a:lstStyle/>
                    <a:p>
                      <a:endParaRPr lang="tr-TR"/>
                    </a:p>
                  </a:txBody>
                  <a:tcPr/>
                </a:tc>
                <a:extLst>
                  <a:ext uri="{0D108BD9-81ED-4DB2-BD59-A6C34878D82A}">
                    <a16:rowId xmlns:a16="http://schemas.microsoft.com/office/drawing/2014/main" val="4105310618"/>
                  </a:ext>
                </a:extLst>
              </a:tr>
              <a:tr h="1661340">
                <a:tc>
                  <a:txBody>
                    <a:bodyPr/>
                    <a:lstStyle/>
                    <a:p>
                      <a:pPr algn="ctr" rtl="0">
                        <a:lnSpc>
                          <a:spcPct val="150000"/>
                        </a:lnSpc>
                      </a:pPr>
                      <a:r>
                        <a:rPr lang="en" sz="1400" b="1" i="0" u="none" strike="noStrike">
                          <a:highlight>
                            <a:srgbClr val="000000">
                              <a:alpha val="0"/>
                            </a:srgbClr>
                          </a:highlight>
                          <a:latin typeface="Calibri"/>
                        </a:rPr>
                        <a:t>3.1</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400" b="0" i="0" u="none" strike="noStrike">
                          <a:highlight>
                            <a:srgbClr val="000000">
                              <a:alpha val="0"/>
                            </a:srgbClr>
                          </a:highlight>
                          <a:latin typeface="Calibri"/>
                        </a:rPr>
                        <a:t>Production of cement, lime and magnesium oxide </a:t>
                      </a:r>
                    </a:p>
                    <a:p>
                      <a:pPr algn="l" rtl="0">
                        <a:lnSpc>
                          <a:spcPct val="150000"/>
                        </a:lnSpc>
                      </a:pPr>
                      <a:r>
                        <a:rPr lang="en" sz="1400" b="0" i="0" u="none" strike="noStrike">
                          <a:highlight>
                            <a:srgbClr val="000000">
                              <a:alpha val="0"/>
                            </a:srgbClr>
                          </a:highlight>
                          <a:latin typeface="Calibri"/>
                        </a:rPr>
                        <a:t>(a) Production of cement clinker in rotary kilns with a daily production capacity of more than 500 tons or in other kilns with a daily production capacity of more than 50 tons</a:t>
                      </a:r>
                    </a:p>
                    <a:p>
                      <a:pPr algn="l" rtl="0">
                        <a:lnSpc>
                          <a:spcPct val="150000"/>
                        </a:lnSpc>
                      </a:pPr>
                      <a:r>
                        <a:rPr lang="en" sz="1400" b="0" i="0" u="none" strike="noStrike">
                          <a:highlight>
                            <a:srgbClr val="000000">
                              <a:alpha val="0"/>
                            </a:srgbClr>
                          </a:highlight>
                          <a:latin typeface="Calibri"/>
                        </a:rPr>
                        <a:t>(b) Production of lime in furnaces with a daily production capacity of more than 50 tons</a:t>
                      </a:r>
                    </a:p>
                    <a:p>
                      <a:pPr algn="l" rtl="0">
                        <a:lnSpc>
                          <a:spcPct val="150000"/>
                        </a:lnSpc>
                      </a:pPr>
                      <a:r>
                        <a:rPr lang="en" sz="1400" b="0" i="0" u="none" strike="noStrike">
                          <a:highlight>
                            <a:srgbClr val="000000">
                              <a:alpha val="0"/>
                            </a:srgbClr>
                          </a:highlight>
                          <a:latin typeface="Calibri"/>
                        </a:rPr>
                        <a:t>(c) Production of magnesium oxide in furnaces with a daily production capacity of more than 50 tons</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29090829"/>
                  </a:ext>
                </a:extLst>
              </a:tr>
              <a:tr h="303220">
                <a:tc>
                  <a:txBody>
                    <a:bodyPr/>
                    <a:lstStyle/>
                    <a:p>
                      <a:pPr algn="ctr" rtl="0">
                        <a:lnSpc>
                          <a:spcPct val="150000"/>
                        </a:lnSpc>
                      </a:pPr>
                      <a:r>
                        <a:rPr lang="en" sz="1400" b="1" i="0" u="none" strike="noStrike">
                          <a:highlight>
                            <a:srgbClr val="000000">
                              <a:alpha val="0"/>
                            </a:srgbClr>
                          </a:highlight>
                          <a:latin typeface="Calibri"/>
                        </a:rPr>
                        <a:t>3.2</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400" b="0" i="0" u="none" strike="noStrike">
                          <a:highlight>
                            <a:srgbClr val="000000">
                              <a:alpha val="0"/>
                            </a:srgbClr>
                          </a:highlight>
                          <a:latin typeface="Calibri"/>
                        </a:rPr>
                        <a:t>Manufacture of asbestos or asbestos-based products *</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84616802"/>
                  </a:ext>
                </a:extLst>
              </a:tr>
              <a:tr h="343165">
                <a:tc>
                  <a:txBody>
                    <a:bodyPr/>
                    <a:lstStyle/>
                    <a:p>
                      <a:pPr algn="ctr" rtl="0">
                        <a:lnSpc>
                          <a:spcPct val="150000"/>
                        </a:lnSpc>
                      </a:pPr>
                      <a:r>
                        <a:rPr lang="en" sz="1400" b="1" i="0" u="none" strike="noStrike">
                          <a:highlight>
                            <a:srgbClr val="000000">
                              <a:alpha val="0"/>
                            </a:srgbClr>
                          </a:highlight>
                          <a:latin typeface="Calibri"/>
                        </a:rPr>
                        <a:t>3.3</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400" b="0" i="0" u="none" strike="noStrike">
                          <a:highlight>
                            <a:srgbClr val="000000">
                              <a:alpha val="0"/>
                            </a:srgbClr>
                          </a:highlight>
                          <a:latin typeface="Calibri"/>
                        </a:rPr>
                        <a:t>Glass and fiberglass production with a melting capacity of over 20 tons per day</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680851424"/>
                  </a:ext>
                </a:extLst>
              </a:tr>
              <a:tr h="642750">
                <a:tc>
                  <a:txBody>
                    <a:bodyPr/>
                    <a:lstStyle/>
                    <a:p>
                      <a:pPr algn="ctr" rtl="0">
                        <a:lnSpc>
                          <a:spcPct val="150000"/>
                        </a:lnSpc>
                      </a:pPr>
                      <a:r>
                        <a:rPr lang="en" sz="1400" b="1" i="0" u="none" strike="noStrike">
                          <a:highlight>
                            <a:srgbClr val="000000">
                              <a:alpha val="0"/>
                            </a:srgbClr>
                          </a:highlight>
                          <a:latin typeface="Calibri"/>
                        </a:rPr>
                        <a:t>3.4</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400" b="0" i="0" u="none" strike="noStrike">
                          <a:highlight>
                            <a:srgbClr val="000000">
                              <a:alpha val="0"/>
                            </a:srgbClr>
                          </a:highlight>
                          <a:latin typeface="Calibri"/>
                        </a:rPr>
                        <a:t>Melting of minerals and production of mineral fibers with a melting capacity of more than 20 tons per day</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21642778"/>
                  </a:ext>
                </a:extLst>
              </a:tr>
              <a:tr h="982280">
                <a:tc>
                  <a:txBody>
                    <a:bodyPr/>
                    <a:lstStyle/>
                    <a:p>
                      <a:pPr algn="ctr" rtl="0">
                        <a:lnSpc>
                          <a:spcPct val="150000"/>
                        </a:lnSpc>
                      </a:pPr>
                      <a:r>
                        <a:rPr lang="en" sz="1400" b="1" i="0" u="none" strike="noStrike">
                          <a:highlight>
                            <a:srgbClr val="000000">
                              <a:alpha val="0"/>
                            </a:srgbClr>
                          </a:highlight>
                          <a:latin typeface="Calibri"/>
                        </a:rPr>
                        <a:t>3.5</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400" b="0" i="0" u="none" strike="noStrike" kern="1200" dirty="0">
                          <a:solidFill>
                            <a:srgbClr val="000000"/>
                          </a:solidFill>
                          <a:highlight>
                            <a:srgbClr val="000000">
                              <a:alpha val="0"/>
                            </a:srgbClr>
                          </a:highlight>
                          <a:latin typeface="Calibri"/>
                          <a:ea typeface="+mn-ea"/>
                          <a:cs typeface="+mn-cs"/>
                        </a:rPr>
                        <a:t>Production of ceramic products, especially tiles, bricks, refractory bricks, durable pots, pottery, ceramic tile or porcelain by firing method with a production capacity of more than 75 tons per day and/or an furnace capacity exceeding 4 m</a:t>
                      </a:r>
                      <a:r>
                        <a:rPr lang="en" sz="1400" b="0" i="0" u="none" strike="noStrike" kern="1200" baseline="30000" dirty="0">
                          <a:solidFill>
                            <a:srgbClr val="000000"/>
                          </a:solidFill>
                          <a:highlight>
                            <a:srgbClr val="000000">
                              <a:alpha val="0"/>
                            </a:srgbClr>
                          </a:highlight>
                          <a:latin typeface="Calibri"/>
                          <a:ea typeface="+mn-ea"/>
                          <a:cs typeface="+mn-cs"/>
                        </a:rPr>
                        <a:t>3</a:t>
                      </a:r>
                      <a:r>
                        <a:rPr lang="en" sz="1400" b="0" i="0" u="none" strike="noStrike" kern="1200" dirty="0">
                          <a:solidFill>
                            <a:srgbClr val="000000"/>
                          </a:solidFill>
                          <a:highlight>
                            <a:srgbClr val="000000">
                              <a:alpha val="0"/>
                            </a:srgbClr>
                          </a:highlight>
                          <a:latin typeface="Calibri"/>
                          <a:ea typeface="+mn-ea"/>
                          <a:cs typeface="+mn-cs"/>
                        </a:rPr>
                        <a:t> and a density of more than 300 kg/m</a:t>
                      </a:r>
                      <a:r>
                        <a:rPr lang="en" sz="1400" b="0" i="0" u="none" strike="noStrike" kern="1200" baseline="30000" dirty="0">
                          <a:solidFill>
                            <a:srgbClr val="000000"/>
                          </a:solidFill>
                          <a:highlight>
                            <a:srgbClr val="000000">
                              <a:alpha val="0"/>
                            </a:srgbClr>
                          </a:highlight>
                          <a:latin typeface="Calibri"/>
                          <a:ea typeface="+mn-ea"/>
                          <a:cs typeface="+mn-cs"/>
                        </a:rPr>
                        <a:t>3</a:t>
                      </a:r>
                      <a:r>
                        <a:rPr lang="en" sz="1400" b="0" i="0" u="none" strike="noStrike" kern="1200" dirty="0">
                          <a:solidFill>
                            <a:srgbClr val="000000"/>
                          </a:solidFill>
                          <a:highlight>
                            <a:srgbClr val="000000">
                              <a:alpha val="0"/>
                            </a:srgbClr>
                          </a:highlight>
                          <a:latin typeface="Calibri"/>
                          <a:ea typeface="+mn-ea"/>
                          <a:cs typeface="+mn-cs"/>
                        </a:rPr>
                        <a:t> per furnace</a:t>
                      </a:r>
                      <a:endParaRPr lang="tr-TR" sz="14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701508327"/>
                  </a:ext>
                </a:extLst>
              </a:tr>
              <a:tr h="197367">
                <a:tc gridSpan="2">
                  <a:txBody>
                    <a:bodyPr/>
                    <a:lstStyle/>
                    <a:p>
                      <a:pPr algn="l" rtl="0">
                        <a:lnSpc>
                          <a:spcPct val="150000"/>
                        </a:lnSpc>
                      </a:pPr>
                      <a:r>
                        <a:rPr lang="en" sz="1000" b="1" i="0" u="none" strike="noStrike" dirty="0">
                          <a:highlight>
                            <a:srgbClr val="000000">
                              <a:alpha val="0"/>
                            </a:srgbClr>
                          </a:highlight>
                          <a:latin typeface="Calibri"/>
                        </a:rPr>
                        <a:t>* Forbidden in Türkiye</a:t>
                      </a:r>
                      <a:endParaRPr lang="tr-TR" sz="1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hMerge="1">
                  <a:txBody>
                    <a:bodyPr/>
                    <a:lstStyle/>
                    <a:p>
                      <a:endParaRPr lang="tr-TR"/>
                    </a:p>
                  </a:txBody>
                  <a:tcPr/>
                </a:tc>
                <a:extLst>
                  <a:ext uri="{0D108BD9-81ED-4DB2-BD59-A6C34878D82A}">
                    <a16:rowId xmlns:a16="http://schemas.microsoft.com/office/drawing/2014/main" val="237743947"/>
                  </a:ext>
                </a:extLst>
              </a:tr>
            </a:tbl>
          </a:graphicData>
        </a:graphic>
      </p:graphicFrame>
      <p:sp>
        <p:nvSpPr>
          <p:cNvPr id="3" name="Slide Number Placeholder 2">
            <a:extLst>
              <a:ext uri="{FF2B5EF4-FFF2-40B4-BE49-F238E27FC236}">
                <a16:creationId xmlns:a16="http://schemas.microsoft.com/office/drawing/2014/main" id="{A5916B53-F5A6-7115-4615-47DE42844A38}"/>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2</a:t>
            </a:r>
            <a:endParaRPr lang="tr-TR"/>
          </a:p>
        </p:txBody>
      </p:sp>
    </p:spTree>
    <p:extLst>
      <p:ext uri="{BB962C8B-B14F-4D97-AF65-F5344CB8AC3E}">
        <p14:creationId xmlns:p14="http://schemas.microsoft.com/office/powerpoint/2010/main" val="1453597298"/>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305E98D-55D2-4ABD-B873-BD353CB4B41B}"/>
              </a:ext>
            </a:extLst>
          </p:cNvPr>
          <p:cNvSpPr>
            <a:spLocks noGrp="1"/>
          </p:cNvSpPr>
          <p:nvPr>
            <p:ph idx="1"/>
          </p:nvPr>
        </p:nvSpPr>
        <p:spPr>
          <a:xfrm>
            <a:off x="2428407" y="1783830"/>
            <a:ext cx="8229599" cy="2377623"/>
          </a:xfrm>
        </p:spPr>
        <p:txBody>
          <a:bodyPr>
            <a:noAutofit/>
          </a:bodyPr>
          <a:lstStyle/>
          <a:p>
            <a:pPr marL="0" indent="0" algn="ctr">
              <a:buNone/>
            </a:pPr>
            <a:endParaRPr lang="tr-TR" dirty="0"/>
          </a:p>
          <a:p>
            <a:pPr marL="0" indent="0" algn="ctr">
              <a:buNone/>
            </a:pPr>
            <a:endParaRPr lang="tr-TR" dirty="0"/>
          </a:p>
          <a:p>
            <a:pPr marL="0" indent="0" algn="ctr" rtl="0">
              <a:buNone/>
            </a:pPr>
            <a:r>
              <a:rPr lang="en" sz="9700" b="0" i="0" u="none" strike="noStrike" dirty="0">
                <a:highlight>
                  <a:srgbClr val="000000">
                    <a:alpha val="0"/>
                  </a:srgbClr>
                </a:highlight>
                <a:latin typeface="Calibri"/>
              </a:rPr>
              <a:t>Thank you</a:t>
            </a:r>
            <a:r>
              <a:rPr lang="en" b="0" i="0" u="none" strike="noStrike" dirty="0">
                <a:highlight>
                  <a:srgbClr val="000000">
                    <a:alpha val="0"/>
                  </a:srgbClr>
                </a:highlight>
                <a:latin typeface="Calibri"/>
              </a:rPr>
              <a:t> </a:t>
            </a:r>
          </a:p>
        </p:txBody>
      </p:sp>
      <p:sp>
        <p:nvSpPr>
          <p:cNvPr id="2" name="Slide Number Placeholder 1">
            <a:extLst>
              <a:ext uri="{FF2B5EF4-FFF2-40B4-BE49-F238E27FC236}">
                <a16:creationId xmlns:a16="http://schemas.microsoft.com/office/drawing/2014/main" id="{554CF333-B1C4-19B4-03CC-B6755F5557B4}"/>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20</a:t>
            </a:r>
            <a:endParaRPr lang="tr-TR"/>
          </a:p>
        </p:txBody>
      </p:sp>
    </p:spTree>
    <p:extLst>
      <p:ext uri="{BB962C8B-B14F-4D97-AF65-F5344CB8AC3E}">
        <p14:creationId xmlns:p14="http://schemas.microsoft.com/office/powerpoint/2010/main" val="262584107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E4082A5-B10F-D05A-96FA-EBBEB74A4CBC}"/>
              </a:ext>
            </a:extLst>
          </p:cNvPr>
          <p:cNvSpPr>
            <a:spLocks noGrp="1"/>
          </p:cNvSpPr>
          <p:nvPr>
            <p:ph type="title"/>
          </p:nvPr>
        </p:nvSpPr>
        <p:spPr>
          <a:xfrm>
            <a:off x="838200" y="1263941"/>
            <a:ext cx="10515600" cy="561684"/>
          </a:xfrm>
        </p:spPr>
        <p:txBody>
          <a:bodyPr>
            <a:noAutofit/>
          </a:bodyPr>
          <a:lstStyle/>
          <a:p>
            <a:pPr rtl="0"/>
            <a:r>
              <a:rPr lang="en" sz="3200" b="1" i="0" u="none" strike="noStrike" dirty="0">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BREF Documents Covering Sub-sectors of Mineral Industry </a:t>
            </a:r>
            <a:endParaRPr lang="tr-TR" sz="3200" b="1" dirty="0">
              <a:latin typeface="Calibri" panose="020F0502020204030204" pitchFamily="34" charset="0"/>
              <a:ea typeface="Calibri" panose="020F0502020204030204" pitchFamily="34" charset="0"/>
              <a:cs typeface="Calibri" panose="020F0502020204030204" pitchFamily="34" charset="0"/>
            </a:endParaRPr>
          </a:p>
        </p:txBody>
      </p:sp>
      <p:sp>
        <p:nvSpPr>
          <p:cNvPr id="3" name="İçerik Yer Tutucusu 2">
            <a:extLst>
              <a:ext uri="{FF2B5EF4-FFF2-40B4-BE49-F238E27FC236}">
                <a16:creationId xmlns:a16="http://schemas.microsoft.com/office/drawing/2014/main" id="{0BB0E01F-CA23-0B75-333B-F709EF00BCDF}"/>
              </a:ext>
            </a:extLst>
          </p:cNvPr>
          <p:cNvSpPr>
            <a:spLocks noGrp="1"/>
          </p:cNvSpPr>
          <p:nvPr>
            <p:ph idx="1"/>
          </p:nvPr>
        </p:nvSpPr>
        <p:spPr>
          <a:xfrm>
            <a:off x="838200" y="2385463"/>
            <a:ext cx="10515600" cy="2957390"/>
          </a:xfrm>
        </p:spPr>
        <p:txBody>
          <a:bodyPr>
            <a:noAutofit/>
          </a:bodyPr>
          <a:lstStyle/>
          <a:p>
            <a:pPr marL="342900" lvl="0" indent="-342900" algn="just" rtl="0">
              <a:lnSpc>
                <a:spcPct val="150000"/>
              </a:lnSpc>
              <a:spcBef>
                <a:spcPts val="1200"/>
              </a:spcBef>
              <a:buFont typeface="Symbol" panose="05050102010706020507" pitchFamily="18" charset="2"/>
              <a:buChar char=""/>
            </a:pPr>
            <a:r>
              <a:rPr lang="en" sz="2400" b="0" i="0" u="none" strike="noStrike" dirty="0">
                <a:highlight>
                  <a:srgbClr val="000000">
                    <a:alpha val="0"/>
                  </a:srgbClr>
                </a:highlight>
                <a:latin typeface="Calibri"/>
                <a:ea typeface="Calibri"/>
                <a:cs typeface="Times New Roman"/>
              </a:rPr>
              <a:t>Cement, Lime and Magnesium Oxide Production </a:t>
            </a:r>
            <a:r>
              <a:rPr lang="en" sz="2400" b="0" i="0" u="none" strike="noStrike" dirty="0">
                <a:solidFill>
                  <a:srgbClr val="000000"/>
                </a:solidFill>
                <a:highlight>
                  <a:srgbClr val="000000">
                    <a:alpha val="0"/>
                  </a:srgbClr>
                </a:highlight>
                <a:latin typeface="Calibri"/>
                <a:ea typeface="Times New Roman" charset="0"/>
                <a:cs typeface="Times New Roman"/>
              </a:rPr>
              <a:t>BREF Document</a:t>
            </a:r>
            <a:r>
              <a:rPr lang="en" sz="2400" b="0" i="0" u="none" strike="noStrike" dirty="0">
                <a:highlight>
                  <a:srgbClr val="000000">
                    <a:alpha val="0"/>
                  </a:srgbClr>
                </a:highlight>
                <a:latin typeface="Calibri"/>
                <a:ea typeface="Calibri"/>
                <a:cs typeface="Times New Roman"/>
              </a:rPr>
              <a:t> (</a:t>
            </a:r>
            <a:r>
              <a:rPr lang="en" sz="2400" b="0" i="0" u="none" strike="noStrike" dirty="0">
                <a:solidFill>
                  <a:srgbClr val="000000"/>
                </a:solidFill>
                <a:highlight>
                  <a:srgbClr val="000000">
                    <a:alpha val="0"/>
                  </a:srgbClr>
                </a:highlight>
                <a:latin typeface="Calibri"/>
                <a:ea typeface="Times New Roman" charset="0"/>
                <a:cs typeface="Times New Roman"/>
              </a:rPr>
              <a:t>CLM BREF</a:t>
            </a:r>
            <a:r>
              <a:rPr lang="en" sz="2400" b="0" i="0" u="none" strike="noStrike" dirty="0">
                <a:highlight>
                  <a:srgbClr val="000000">
                    <a:alpha val="0"/>
                  </a:srgbClr>
                </a:highlight>
                <a:latin typeface="Calibri"/>
                <a:ea typeface="Calibri"/>
                <a:cs typeface="Times New Roman"/>
              </a:rPr>
              <a:t>)</a:t>
            </a:r>
            <a:endParaRPr lang="tr-TR" sz="2400" dirty="0">
              <a:effectLst/>
              <a:ea typeface="Calibri" panose="020F0502020204030204" pitchFamily="34" charset="0"/>
              <a:cs typeface="Calibri" panose="020F0502020204030204" pitchFamily="34" charset="0"/>
            </a:endParaRPr>
          </a:p>
          <a:p>
            <a:pPr marL="342900" lvl="0" indent="-342900" algn="just" rtl="0">
              <a:lnSpc>
                <a:spcPct val="150000"/>
              </a:lnSpc>
              <a:spcBef>
                <a:spcPts val="1200"/>
              </a:spcBef>
              <a:buFont typeface="Symbol" panose="05050102010706020507" pitchFamily="18" charset="2"/>
              <a:buChar char=""/>
            </a:pPr>
            <a:r>
              <a:rPr lang="en" sz="2400" b="0" i="0" u="none" strike="noStrike" dirty="0">
                <a:highlight>
                  <a:srgbClr val="000000">
                    <a:alpha val="0"/>
                  </a:srgbClr>
                </a:highlight>
                <a:latin typeface="Calibri"/>
                <a:ea typeface="Calibri"/>
                <a:cs typeface="Times New Roman"/>
              </a:rPr>
              <a:t>Glass Manufacturing </a:t>
            </a:r>
            <a:r>
              <a:rPr lang="en" sz="2400" b="0" i="0" u="none" strike="noStrike" dirty="0">
                <a:solidFill>
                  <a:srgbClr val="000000"/>
                </a:solidFill>
                <a:highlight>
                  <a:srgbClr val="000000">
                    <a:alpha val="0"/>
                  </a:srgbClr>
                </a:highlight>
                <a:latin typeface="Calibri"/>
                <a:ea typeface="Times New Roman" charset="0"/>
                <a:cs typeface="Times New Roman"/>
              </a:rPr>
              <a:t>BREF Document</a:t>
            </a:r>
            <a:r>
              <a:rPr lang="en" sz="2400" b="0" i="0" u="none" strike="noStrike" dirty="0">
                <a:highlight>
                  <a:srgbClr val="000000">
                    <a:alpha val="0"/>
                  </a:srgbClr>
                </a:highlight>
                <a:latin typeface="Calibri"/>
                <a:ea typeface="Calibri"/>
                <a:cs typeface="Times New Roman"/>
              </a:rPr>
              <a:t> (GLS </a:t>
            </a:r>
            <a:r>
              <a:rPr lang="en" sz="2400" b="0" i="0" u="none" strike="noStrike" dirty="0">
                <a:solidFill>
                  <a:srgbClr val="000000"/>
                </a:solidFill>
                <a:highlight>
                  <a:srgbClr val="000000">
                    <a:alpha val="0"/>
                  </a:srgbClr>
                </a:highlight>
                <a:latin typeface="Calibri"/>
                <a:ea typeface="Times New Roman" charset="0"/>
                <a:cs typeface="Times New Roman"/>
              </a:rPr>
              <a:t>BREF</a:t>
            </a:r>
            <a:r>
              <a:rPr lang="en" sz="2400" b="0" i="0" u="none" strike="noStrike" dirty="0">
                <a:highlight>
                  <a:srgbClr val="000000">
                    <a:alpha val="0"/>
                  </a:srgbClr>
                </a:highlight>
                <a:latin typeface="Calibri"/>
                <a:ea typeface="Calibri"/>
                <a:cs typeface="Times New Roman"/>
              </a:rPr>
              <a:t>)</a:t>
            </a:r>
            <a:endParaRPr lang="tr-TR" sz="2400" dirty="0">
              <a:effectLst/>
              <a:ea typeface="Calibri" panose="020F0502020204030204" pitchFamily="34" charset="0"/>
              <a:cs typeface="Calibri" panose="020F0502020204030204" pitchFamily="34" charset="0"/>
            </a:endParaRPr>
          </a:p>
          <a:p>
            <a:pPr marL="342900" lvl="0" indent="-342900" algn="just" rtl="0">
              <a:lnSpc>
                <a:spcPct val="150000"/>
              </a:lnSpc>
              <a:spcBef>
                <a:spcPts val="1200"/>
              </a:spcBef>
              <a:buFont typeface="Symbol" panose="05050102010706020507" pitchFamily="18" charset="2"/>
              <a:buChar char=""/>
            </a:pPr>
            <a:r>
              <a:rPr lang="en" sz="2400" b="0" i="0" u="none" strike="noStrike" dirty="0">
                <a:highlight>
                  <a:srgbClr val="000000">
                    <a:alpha val="0"/>
                  </a:srgbClr>
                </a:highlight>
                <a:latin typeface="Calibri"/>
                <a:ea typeface="Calibri"/>
                <a:cs typeface="Times New Roman"/>
              </a:rPr>
              <a:t>Ceramic Manufacturing Industry </a:t>
            </a:r>
            <a:r>
              <a:rPr lang="en" sz="2400" b="0" i="0" u="none" strike="noStrike" dirty="0">
                <a:solidFill>
                  <a:srgbClr val="000000"/>
                </a:solidFill>
                <a:highlight>
                  <a:srgbClr val="000000">
                    <a:alpha val="0"/>
                  </a:srgbClr>
                </a:highlight>
                <a:latin typeface="Calibri"/>
                <a:ea typeface="Times New Roman" charset="0"/>
                <a:cs typeface="Times New Roman"/>
              </a:rPr>
              <a:t>BREF Document</a:t>
            </a:r>
            <a:r>
              <a:rPr lang="en" sz="2400" b="0" i="0" u="none" strike="noStrike" dirty="0">
                <a:highlight>
                  <a:srgbClr val="000000">
                    <a:alpha val="0"/>
                  </a:srgbClr>
                </a:highlight>
                <a:latin typeface="Calibri"/>
                <a:ea typeface="Calibri"/>
                <a:cs typeface="Times New Roman"/>
              </a:rPr>
              <a:t> (</a:t>
            </a:r>
            <a:r>
              <a:rPr lang="en" sz="2400" b="0" i="0" u="none" strike="noStrike" dirty="0">
                <a:solidFill>
                  <a:srgbClr val="000000"/>
                </a:solidFill>
                <a:highlight>
                  <a:srgbClr val="000000">
                    <a:alpha val="0"/>
                  </a:srgbClr>
                </a:highlight>
                <a:latin typeface="Calibri"/>
                <a:ea typeface="Times New Roman" charset="0"/>
                <a:cs typeface="Times New Roman"/>
              </a:rPr>
              <a:t>CER BREF</a:t>
            </a:r>
            <a:r>
              <a:rPr lang="en" sz="2400" b="0" i="0" u="none" strike="noStrike" dirty="0">
                <a:highlight>
                  <a:srgbClr val="000000">
                    <a:alpha val="0"/>
                  </a:srgbClr>
                </a:highlight>
                <a:latin typeface="Calibri"/>
                <a:ea typeface="Calibri"/>
                <a:cs typeface="Times New Roman"/>
              </a:rPr>
              <a:t>)</a:t>
            </a:r>
            <a:endParaRPr lang="tr-TR" sz="2400" dirty="0">
              <a:effectLs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8449DF8E-834E-6343-4E16-869B74C03731}"/>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3</a:t>
            </a:r>
            <a:endParaRPr lang="tr-TR"/>
          </a:p>
        </p:txBody>
      </p:sp>
    </p:spTree>
    <p:extLst>
      <p:ext uri="{BB962C8B-B14F-4D97-AF65-F5344CB8AC3E}">
        <p14:creationId xmlns:p14="http://schemas.microsoft.com/office/powerpoint/2010/main" val="6178762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DC96AFF-F13F-CA89-AF8D-3559281B201D}"/>
              </a:ext>
            </a:extLst>
          </p:cNvPr>
          <p:cNvSpPr>
            <a:spLocks noGrp="1"/>
          </p:cNvSpPr>
          <p:nvPr>
            <p:ph type="title"/>
          </p:nvPr>
        </p:nvSpPr>
        <p:spPr>
          <a:xfrm>
            <a:off x="838200" y="1212980"/>
            <a:ext cx="10515600" cy="720304"/>
          </a:xfrm>
        </p:spPr>
        <p:txBody>
          <a:bodyPr>
            <a:noAutofit/>
          </a:bodyPr>
          <a:lstStyle/>
          <a:p>
            <a:pPr rtl="0"/>
            <a:r>
              <a:rPr lang="en" sz="3200" b="1" i="0" u="none" strike="noStrike" dirty="0">
                <a:highlight>
                  <a:srgbClr val="000000">
                    <a:alpha val="0"/>
                  </a:srgbClr>
                </a:highlight>
                <a:latin typeface="+mn-lt"/>
                <a:ea typeface="DengXian Light"/>
                <a:cs typeface="Microsoft Uighur"/>
              </a:rPr>
              <a:t>Cement Production</a:t>
            </a:r>
            <a:endParaRPr lang="tr-TR" sz="3600" b="1" dirty="0">
              <a:latin typeface="+mn-lt"/>
            </a:endParaRPr>
          </a:p>
        </p:txBody>
      </p:sp>
      <p:sp>
        <p:nvSpPr>
          <p:cNvPr id="3" name="İçerik Yer Tutucusu 2">
            <a:extLst>
              <a:ext uri="{FF2B5EF4-FFF2-40B4-BE49-F238E27FC236}">
                <a16:creationId xmlns:a16="http://schemas.microsoft.com/office/drawing/2014/main" id="{3805A05B-0A12-B07F-1EFC-6BEB335A0BAD}"/>
              </a:ext>
            </a:extLst>
          </p:cNvPr>
          <p:cNvSpPr>
            <a:spLocks noGrp="1"/>
          </p:cNvSpPr>
          <p:nvPr>
            <p:ph idx="1"/>
          </p:nvPr>
        </p:nvSpPr>
        <p:spPr>
          <a:xfrm>
            <a:off x="838200" y="2086885"/>
            <a:ext cx="10515600" cy="4351338"/>
          </a:xfrm>
        </p:spPr>
        <p:txBody>
          <a:bodyPr>
            <a:noAutofit/>
          </a:bodyPr>
          <a:lstStyle/>
          <a:p>
            <a:pPr algn="just" rtl="0">
              <a:lnSpc>
                <a:spcPct val="100000"/>
              </a:lnSpc>
              <a:spcBef>
                <a:spcPts val="1200"/>
              </a:spcBef>
            </a:pPr>
            <a:r>
              <a:rPr lang="en" sz="2400" b="0" i="0" u="none" strike="noStrike" dirty="0">
                <a:highlight>
                  <a:srgbClr val="000000">
                    <a:alpha val="0"/>
                  </a:srgbClr>
                </a:highlight>
                <a:latin typeface="Calibri"/>
                <a:ea typeface="Calibri"/>
                <a:cs typeface="Calibri"/>
              </a:rPr>
              <a:t>Production of cement, lime and magnesium oxide is all included in the IED Annex I with 3.1 code.</a:t>
            </a:r>
          </a:p>
          <a:p>
            <a:pPr indent="449580" algn="just" rtl="0">
              <a:lnSpc>
                <a:spcPct val="100000"/>
              </a:lnSpc>
              <a:spcBef>
                <a:spcPts val="1200"/>
              </a:spcBef>
            </a:pPr>
            <a:r>
              <a:rPr lang="en" sz="2400" b="0" i="0" u="none" strike="noStrike" dirty="0">
                <a:highlight>
                  <a:srgbClr val="000000">
                    <a:alpha val="0"/>
                  </a:srgbClr>
                </a:highlight>
                <a:latin typeface="Calibri"/>
                <a:ea typeface="Calibri"/>
                <a:cs typeface="Times New Roman"/>
              </a:rPr>
              <a:t>3.1. Production of cement, lime and magnesium oxide: </a:t>
            </a:r>
            <a:endParaRPr lang="tr-TR" sz="2400" dirty="0">
              <a:effectLst/>
              <a:ea typeface="Calibri" panose="020F0502020204030204" pitchFamily="34" charset="0"/>
              <a:cs typeface="Calibri" panose="020F0502020204030204" pitchFamily="34" charset="0"/>
            </a:endParaRPr>
          </a:p>
          <a:p>
            <a:pPr marL="899160" algn="just" rtl="0">
              <a:lnSpc>
                <a:spcPct val="100000"/>
              </a:lnSpc>
            </a:pPr>
            <a:r>
              <a:rPr lang="en" sz="2400" b="0" i="0" u="none" strike="noStrike" dirty="0">
                <a:highlight>
                  <a:srgbClr val="000000">
                    <a:alpha val="0"/>
                  </a:srgbClr>
                </a:highlight>
                <a:latin typeface="Calibri"/>
                <a:ea typeface="Calibri"/>
                <a:cs typeface="Times New Roman"/>
              </a:rPr>
              <a:t>3.1(a) </a:t>
            </a:r>
            <a:r>
              <a:rPr lang="en" sz="2400" b="0" i="0" u="none" strike="noStrike" dirty="0">
                <a:highlight>
                  <a:srgbClr val="000000">
                    <a:alpha val="0"/>
                  </a:srgbClr>
                </a:highlight>
                <a:latin typeface="Calibri"/>
              </a:rPr>
              <a:t>Production of cement clinker in rotary kilns with a daily production capacity of more than 500 tons or in other kilns with a daily production capacity of more than 50 tons</a:t>
            </a:r>
            <a:endParaRPr lang="tr-TR" sz="2400" dirty="0">
              <a:effectLst/>
              <a:ea typeface="Calibri" panose="020F0502020204030204" pitchFamily="34" charset="0"/>
              <a:cs typeface="Calibri" panose="020F0502020204030204" pitchFamily="34" charset="0"/>
            </a:endParaRPr>
          </a:p>
          <a:p>
            <a:endParaRPr lang="tr-TR" dirty="0"/>
          </a:p>
        </p:txBody>
      </p:sp>
      <p:sp>
        <p:nvSpPr>
          <p:cNvPr id="4" name="Slide Number Placeholder 3">
            <a:extLst>
              <a:ext uri="{FF2B5EF4-FFF2-40B4-BE49-F238E27FC236}">
                <a16:creationId xmlns:a16="http://schemas.microsoft.com/office/drawing/2014/main" id="{7D41CCC4-98E4-0B19-7713-015AB5785B69}"/>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4</a:t>
            </a:r>
            <a:endParaRPr lang="tr-TR"/>
          </a:p>
        </p:txBody>
      </p:sp>
    </p:spTree>
    <p:extLst>
      <p:ext uri="{BB962C8B-B14F-4D97-AF65-F5344CB8AC3E}">
        <p14:creationId xmlns:p14="http://schemas.microsoft.com/office/powerpoint/2010/main" val="408666731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4C04A6A-69FB-A403-CB13-823F6E646A79}"/>
              </a:ext>
            </a:extLst>
          </p:cNvPr>
          <p:cNvSpPr>
            <a:spLocks noGrp="1"/>
          </p:cNvSpPr>
          <p:nvPr>
            <p:ph type="title"/>
          </p:nvPr>
        </p:nvSpPr>
        <p:spPr>
          <a:xfrm>
            <a:off x="838200" y="1222310"/>
            <a:ext cx="10515600" cy="587829"/>
          </a:xfrm>
        </p:spPr>
        <p:txBody>
          <a:bodyPr>
            <a:noAutofit/>
          </a:bodyPr>
          <a:lstStyle/>
          <a:p>
            <a:pPr rtl="0"/>
            <a:r>
              <a:rPr lang="en" sz="3200" b="1" i="0" u="none" strike="noStrike">
                <a:highlight>
                  <a:srgbClr val="000000">
                    <a:alpha val="0"/>
                  </a:srgbClr>
                </a:highlight>
                <a:latin typeface="Calibri Light"/>
              </a:rPr>
              <a:t>Main Environmental Issues </a:t>
            </a:r>
          </a:p>
        </p:txBody>
      </p:sp>
      <p:sp>
        <p:nvSpPr>
          <p:cNvPr id="3" name="İçerik Yer Tutucusu 2">
            <a:extLst>
              <a:ext uri="{FF2B5EF4-FFF2-40B4-BE49-F238E27FC236}">
                <a16:creationId xmlns:a16="http://schemas.microsoft.com/office/drawing/2014/main" id="{446EBE95-4D9E-5BEB-DB70-E1DF787D1FCC}"/>
              </a:ext>
            </a:extLst>
          </p:cNvPr>
          <p:cNvSpPr>
            <a:spLocks noGrp="1"/>
          </p:cNvSpPr>
          <p:nvPr>
            <p:ph idx="1"/>
          </p:nvPr>
        </p:nvSpPr>
        <p:spPr>
          <a:xfrm>
            <a:off x="838200" y="2099388"/>
            <a:ext cx="10681996" cy="4264089"/>
          </a:xfrm>
        </p:spPr>
        <p:txBody>
          <a:bodyPr>
            <a:noAutofit/>
          </a:bodyPr>
          <a:lstStyle/>
          <a:p>
            <a:pPr algn="just" rtl="0"/>
            <a:r>
              <a:rPr lang="en" sz="2400" b="0" i="0" u="none" strike="noStrike" dirty="0">
                <a:highlight>
                  <a:srgbClr val="000000">
                    <a:alpha val="0"/>
                  </a:srgbClr>
                </a:highlight>
                <a:latin typeface="Calibri"/>
              </a:rPr>
              <a:t>Emissions released into the air and energy usage are the main environmental issues related to cement production. </a:t>
            </a:r>
          </a:p>
          <a:p>
            <a:pPr marL="0" indent="0" algn="just" rtl="0">
              <a:buNone/>
            </a:pPr>
            <a:endParaRPr lang="en" sz="2400" b="0" i="0" u="none" strike="noStrike" dirty="0">
              <a:highlight>
                <a:srgbClr val="000000">
                  <a:alpha val="0"/>
                </a:srgbClr>
              </a:highlight>
              <a:latin typeface="Calibri"/>
            </a:endParaRPr>
          </a:p>
          <a:p>
            <a:pPr algn="just" rtl="0"/>
            <a:r>
              <a:rPr lang="en" sz="2400" b="0" i="0" u="none" strike="noStrike" dirty="0">
                <a:highlight>
                  <a:srgbClr val="000000">
                    <a:alpha val="0"/>
                  </a:srgbClr>
                </a:highlight>
                <a:latin typeface="Calibri"/>
              </a:rPr>
              <a:t>Wastewater discharge is generally only limited to surface runoff and cooling water, and does not make a significant contribution to water pollution. However, the storage and transportation of fuels is a potential source of soil and groundwater pollution. </a:t>
            </a:r>
          </a:p>
        </p:txBody>
      </p:sp>
      <p:sp>
        <p:nvSpPr>
          <p:cNvPr id="4" name="Slide Number Placeholder 3">
            <a:extLst>
              <a:ext uri="{FF2B5EF4-FFF2-40B4-BE49-F238E27FC236}">
                <a16:creationId xmlns:a16="http://schemas.microsoft.com/office/drawing/2014/main" id="{10E78558-6E0A-31C4-4BBF-AF940C188858}"/>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5</a:t>
            </a:r>
            <a:endParaRPr lang="tr-TR"/>
          </a:p>
        </p:txBody>
      </p:sp>
    </p:spTree>
    <p:extLst>
      <p:ext uri="{BB962C8B-B14F-4D97-AF65-F5344CB8AC3E}">
        <p14:creationId xmlns:p14="http://schemas.microsoft.com/office/powerpoint/2010/main" val="403077110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6E5B9CA-DB0C-06A7-F470-1AE8A9DC9F36}"/>
              </a:ext>
            </a:extLst>
          </p:cNvPr>
          <p:cNvSpPr>
            <a:spLocks noGrp="1"/>
          </p:cNvSpPr>
          <p:nvPr>
            <p:ph type="title"/>
          </p:nvPr>
        </p:nvSpPr>
        <p:spPr>
          <a:xfrm>
            <a:off x="1080798" y="1346735"/>
            <a:ext cx="10515600" cy="599006"/>
          </a:xfrm>
        </p:spPr>
        <p:txBody>
          <a:bodyPr>
            <a:noAutofit/>
          </a:bodyPr>
          <a:lstStyle/>
          <a:p>
            <a:pPr algn="ctr" rtl="0"/>
            <a:r>
              <a:rPr lang="en" sz="3200" b="1" i="0" u="none" strike="noStrike" dirty="0">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Sectoral Transition for the Cement Sector according to the EÇİ (Integrated Environmental Permit) Project </a:t>
            </a:r>
          </a:p>
        </p:txBody>
      </p:sp>
      <p:sp>
        <p:nvSpPr>
          <p:cNvPr id="3" name="İçerik Yer Tutucusu 2">
            <a:extLst>
              <a:ext uri="{FF2B5EF4-FFF2-40B4-BE49-F238E27FC236}">
                <a16:creationId xmlns:a16="http://schemas.microsoft.com/office/drawing/2014/main" id="{2D88ECCA-B2B3-DD55-87DB-B9B75A7AD952}"/>
              </a:ext>
            </a:extLst>
          </p:cNvPr>
          <p:cNvSpPr>
            <a:spLocks noGrp="1"/>
          </p:cNvSpPr>
          <p:nvPr>
            <p:ph idx="1"/>
          </p:nvPr>
        </p:nvSpPr>
        <p:spPr>
          <a:xfrm>
            <a:off x="838200" y="2133542"/>
            <a:ext cx="10515600" cy="4351338"/>
          </a:xfrm>
        </p:spPr>
        <p:txBody>
          <a:bodyPr>
            <a:noAutofit/>
          </a:bodyPr>
          <a:lstStyle/>
          <a:p>
            <a:pPr algn="just" rtl="0">
              <a:lnSpc>
                <a:spcPct val="100000"/>
              </a:lnSpc>
              <a:spcBef>
                <a:spcPts val="900"/>
              </a:spcBef>
            </a:pPr>
            <a:r>
              <a:rPr lang="en" sz="2400" b="0" i="0" u="none" strike="noStrike" dirty="0">
                <a:highlight>
                  <a:srgbClr val="000000">
                    <a:alpha val="0"/>
                  </a:srgbClr>
                </a:highlight>
                <a:latin typeface="Calibri"/>
              </a:rPr>
              <a:t>A project titled 'Determination of Compliance Situations and Requirements of Cement Factories Subject to Integrated Environmental Permit' was carried out for this sector between 2015-2017. Within the scope of the project, 54 cement plants were evaluated to determine their compliance status with the IED, investment needs for the implementation of the BATs and the time required for the sectoral transition.</a:t>
            </a:r>
          </a:p>
          <a:p>
            <a:pPr algn="just" rtl="0">
              <a:lnSpc>
                <a:spcPct val="100000"/>
              </a:lnSpc>
              <a:spcBef>
                <a:spcPts val="900"/>
              </a:spcBef>
            </a:pPr>
            <a:r>
              <a:rPr lang="en" sz="2400" b="0" i="0" u="none" strike="noStrike" dirty="0">
                <a:highlight>
                  <a:srgbClr val="000000">
                    <a:alpha val="0"/>
                  </a:srgbClr>
                </a:highlight>
                <a:latin typeface="Calibri"/>
              </a:rPr>
              <a:t>In addition to the compliance cost assessment, a sectoral transition calendar was determined for the Turkish cement industry in the EÇİ (Integrated Environmental Permit) Project. According to the report prepared by the project team at that time, flexible and gradual IED transition was proposed according to scenarios between 1 and 7 years. </a:t>
            </a:r>
            <a:endParaRPr lang="tr-TR" sz="2000" dirty="0">
              <a:effectLs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AD606E7D-F4E2-1615-4B20-60AE5AA9FD8A}"/>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6</a:t>
            </a:r>
            <a:endParaRPr lang="tr-TR"/>
          </a:p>
        </p:txBody>
      </p:sp>
    </p:spTree>
    <p:extLst>
      <p:ext uri="{BB962C8B-B14F-4D97-AF65-F5344CB8AC3E}">
        <p14:creationId xmlns:p14="http://schemas.microsoft.com/office/powerpoint/2010/main" val="247251400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39E1434-F232-D0D6-BD8E-678FAE33190F}"/>
              </a:ext>
            </a:extLst>
          </p:cNvPr>
          <p:cNvSpPr>
            <a:spLocks noGrp="1"/>
          </p:cNvSpPr>
          <p:nvPr>
            <p:ph type="title"/>
          </p:nvPr>
        </p:nvSpPr>
        <p:spPr>
          <a:xfrm>
            <a:off x="606490" y="1203648"/>
            <a:ext cx="10981773" cy="858417"/>
          </a:xfrm>
        </p:spPr>
        <p:txBody>
          <a:bodyPr>
            <a:noAutofit/>
          </a:bodyPr>
          <a:lstStyle/>
          <a:p>
            <a:pPr algn="ctr" rtl="0"/>
            <a:r>
              <a:rPr lang="en" sz="3000" b="1" i="0" u="none" strike="noStrike">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Results of Compliance and Cost Assessment of the Cement Sector</a:t>
            </a:r>
            <a:endParaRPr lang="tr-TR" sz="3000" b="1">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4" name="İçerik Yer Tutucusu 3">
            <a:extLst>
              <a:ext uri="{FF2B5EF4-FFF2-40B4-BE49-F238E27FC236}">
                <a16:creationId xmlns:a16="http://schemas.microsoft.com/office/drawing/2014/main" id="{329B194A-2DB4-7B8E-5A47-AB4F19C1BDDE}"/>
              </a:ext>
            </a:extLst>
          </p:cNvPr>
          <p:cNvGraphicFramePr>
            <a:graphicFrameLocks noGrp="1"/>
          </p:cNvGraphicFramePr>
          <p:nvPr>
            <p:ph idx="1"/>
            <p:extLst>
              <p:ext uri="{D42A27DB-BD31-4B8C-83A1-F6EECF244321}">
                <p14:modId xmlns:p14="http://schemas.microsoft.com/office/powerpoint/2010/main" val="2733559664"/>
              </p:ext>
            </p:extLst>
          </p:nvPr>
        </p:nvGraphicFramePr>
        <p:xfrm>
          <a:off x="782516" y="2500725"/>
          <a:ext cx="10626968" cy="2405189"/>
        </p:xfrm>
        <a:graphic>
          <a:graphicData uri="http://schemas.openxmlformats.org/drawingml/2006/table">
            <a:tbl>
              <a:tblPr firstRow="1" firstCol="1" bandRow="1">
                <a:tableStyleId>{5C22544A-7EE6-4342-B048-85BDC9FD1C3A}</a:tableStyleId>
              </a:tblPr>
              <a:tblGrid>
                <a:gridCol w="3266730">
                  <a:extLst>
                    <a:ext uri="{9D8B030D-6E8A-4147-A177-3AD203B41FA5}">
                      <a16:colId xmlns:a16="http://schemas.microsoft.com/office/drawing/2014/main" val="1548757415"/>
                    </a:ext>
                  </a:extLst>
                </a:gridCol>
                <a:gridCol w="2004246">
                  <a:extLst>
                    <a:ext uri="{9D8B030D-6E8A-4147-A177-3AD203B41FA5}">
                      <a16:colId xmlns:a16="http://schemas.microsoft.com/office/drawing/2014/main" val="2419008725"/>
                    </a:ext>
                  </a:extLst>
                </a:gridCol>
                <a:gridCol w="2112641">
                  <a:extLst>
                    <a:ext uri="{9D8B030D-6E8A-4147-A177-3AD203B41FA5}">
                      <a16:colId xmlns:a16="http://schemas.microsoft.com/office/drawing/2014/main" val="460780120"/>
                    </a:ext>
                  </a:extLst>
                </a:gridCol>
                <a:gridCol w="3243351">
                  <a:extLst>
                    <a:ext uri="{9D8B030D-6E8A-4147-A177-3AD203B41FA5}">
                      <a16:colId xmlns:a16="http://schemas.microsoft.com/office/drawing/2014/main" val="3473085654"/>
                    </a:ext>
                  </a:extLst>
                </a:gridCol>
              </a:tblGrid>
              <a:tr h="994680">
                <a:tc>
                  <a:txBody>
                    <a:bodyPr/>
                    <a:lstStyle/>
                    <a:p>
                      <a:pPr algn="ctr" rtl="0">
                        <a:lnSpc>
                          <a:spcPct val="150000"/>
                        </a:lnSpc>
                      </a:pPr>
                      <a:r>
                        <a:rPr lang="en" sz="2400" b="1" i="0" u="none" strike="noStrike">
                          <a:highlight>
                            <a:srgbClr val="000000">
                              <a:alpha val="0"/>
                            </a:srgbClr>
                          </a:highlight>
                          <a:latin typeface="Calibri"/>
                        </a:rPr>
                        <a:t>Sector</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a:highlight>
                            <a:srgbClr val="000000">
                              <a:alpha val="0"/>
                            </a:srgbClr>
                          </a:highlight>
                          <a:latin typeface="Calibri"/>
                        </a:rPr>
                        <a:t>Number of facilities</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a:highlight>
                            <a:srgbClr val="000000">
                              <a:alpha val="0"/>
                            </a:srgbClr>
                          </a:highlight>
                          <a:latin typeface="Calibri"/>
                        </a:rPr>
                        <a:t>Average compliance rate (%)</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a:highlight>
                            <a:srgbClr val="000000">
                              <a:alpha val="0"/>
                            </a:srgbClr>
                          </a:highlight>
                          <a:latin typeface="Calibri"/>
                        </a:rPr>
                        <a:t>Average CAPEX (EURO)</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101359857"/>
                  </a:ext>
                </a:extLst>
              </a:tr>
              <a:tr h="817879">
                <a:tc>
                  <a:txBody>
                    <a:bodyPr/>
                    <a:lstStyle/>
                    <a:p>
                      <a:pPr algn="ctr" rtl="0">
                        <a:lnSpc>
                          <a:spcPct val="150000"/>
                        </a:lnSpc>
                      </a:pPr>
                      <a:r>
                        <a:rPr lang="en" sz="2400" b="1" i="0" u="none" strike="noStrike">
                          <a:highlight>
                            <a:srgbClr val="000000">
                              <a:alpha val="0"/>
                            </a:srgbClr>
                          </a:highlight>
                          <a:latin typeface="Calibri"/>
                        </a:rPr>
                        <a:t>3.1(a)</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dirty="0">
                          <a:highlight>
                            <a:srgbClr val="000000">
                              <a:alpha val="0"/>
                            </a:srgbClr>
                          </a:highlight>
                          <a:latin typeface="Calibri"/>
                        </a:rPr>
                        <a:t>56</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a:highlight>
                            <a:srgbClr val="000000">
                              <a:alpha val="0"/>
                            </a:srgbClr>
                          </a:highlight>
                          <a:latin typeface="Calibri"/>
                        </a:rPr>
                        <a:t>59</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dirty="0">
                          <a:highlight>
                            <a:srgbClr val="000000">
                              <a:alpha val="0"/>
                            </a:srgbClr>
                          </a:highlight>
                          <a:latin typeface="Calibri"/>
                        </a:rPr>
                        <a:t>916.000.000 </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395664768"/>
                  </a:ext>
                </a:extLst>
              </a:tr>
            </a:tbl>
          </a:graphicData>
        </a:graphic>
      </p:graphicFrame>
      <p:sp>
        <p:nvSpPr>
          <p:cNvPr id="3" name="Slide Number Placeholder 2">
            <a:extLst>
              <a:ext uri="{FF2B5EF4-FFF2-40B4-BE49-F238E27FC236}">
                <a16:creationId xmlns:a16="http://schemas.microsoft.com/office/drawing/2014/main" id="{1E8B21A2-6E86-EACD-3ECB-DFDCCA11DD6A}"/>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7</a:t>
            </a:r>
            <a:endParaRPr lang="tr-TR"/>
          </a:p>
        </p:txBody>
      </p:sp>
      <p:sp>
        <p:nvSpPr>
          <p:cNvPr id="5" name="TextBox 4">
            <a:extLst>
              <a:ext uri="{FF2B5EF4-FFF2-40B4-BE49-F238E27FC236}">
                <a16:creationId xmlns:a16="http://schemas.microsoft.com/office/drawing/2014/main" id="{DC179C0A-F7FF-67C4-367B-D05590595773}"/>
              </a:ext>
            </a:extLst>
          </p:cNvPr>
          <p:cNvSpPr txBox="1"/>
          <p:nvPr/>
        </p:nvSpPr>
        <p:spPr>
          <a:xfrm>
            <a:off x="782516" y="4964524"/>
            <a:ext cx="10626968" cy="1166453"/>
          </a:xfrm>
          <a:prstGeom prst="rect">
            <a:avLst/>
          </a:prstGeom>
          <a:noFill/>
        </p:spPr>
        <p:txBody>
          <a:bodyPr wrap="square" rtlCol="0">
            <a:noAutofit/>
          </a:bodyPr>
          <a:lstStyle/>
          <a:p>
            <a:pPr algn="just" rtl="0"/>
            <a:r>
              <a:rPr lang="en" sz="2400" b="0" i="0" u="none" strike="noStrike" dirty="0">
                <a:highlight>
                  <a:srgbClr val="000000">
                    <a:alpha val="0"/>
                  </a:srgbClr>
                </a:highlight>
                <a:latin typeface="Calibri"/>
                <a:ea typeface="Calibri"/>
                <a:cs typeface="Times New Roman"/>
              </a:rPr>
              <a:t>Considering that the transition period foreseen in 2017 (five years) in the cement sector has passed and the obligations brought by CBAM are taken into account, the transition period is estimated to be three years from now. </a:t>
            </a:r>
            <a:endParaRPr lang="en-US" sz="2400" dirty="0"/>
          </a:p>
        </p:txBody>
      </p:sp>
    </p:spTree>
    <p:extLst>
      <p:ext uri="{BB962C8B-B14F-4D97-AF65-F5344CB8AC3E}">
        <p14:creationId xmlns:p14="http://schemas.microsoft.com/office/powerpoint/2010/main" val="344283424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0219757-64A4-B565-35F6-3A5F1EED4560}"/>
              </a:ext>
            </a:extLst>
          </p:cNvPr>
          <p:cNvSpPr>
            <a:spLocks noGrp="1"/>
          </p:cNvSpPr>
          <p:nvPr>
            <p:ph type="title"/>
          </p:nvPr>
        </p:nvSpPr>
        <p:spPr>
          <a:xfrm>
            <a:off x="1052805" y="1150747"/>
            <a:ext cx="10515600" cy="633251"/>
          </a:xfrm>
        </p:spPr>
        <p:txBody>
          <a:bodyPr>
            <a:noAutofit/>
          </a:bodyPr>
          <a:lstStyle/>
          <a:p>
            <a:pPr algn="ctr" rtl="0"/>
            <a:r>
              <a:rPr lang="en" sz="3200" b="1" i="0" u="none" strike="noStrike" dirty="0">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Production of Lime and Magnesium Oxide</a:t>
            </a:r>
            <a:endParaRPr lang="tr-TR" dirty="0">
              <a:latin typeface="Calibri" panose="020F0502020204030204" pitchFamily="34" charset="0"/>
              <a:ea typeface="Calibri" panose="020F0502020204030204" pitchFamily="34" charset="0"/>
              <a:cs typeface="Calibri" panose="020F0502020204030204" pitchFamily="34" charset="0"/>
            </a:endParaRPr>
          </a:p>
        </p:txBody>
      </p:sp>
      <p:sp>
        <p:nvSpPr>
          <p:cNvPr id="3" name="İçerik Yer Tutucusu 2">
            <a:extLst>
              <a:ext uri="{FF2B5EF4-FFF2-40B4-BE49-F238E27FC236}">
                <a16:creationId xmlns:a16="http://schemas.microsoft.com/office/drawing/2014/main" id="{B9044BA3-C406-1767-664F-95176348EA56}"/>
              </a:ext>
            </a:extLst>
          </p:cNvPr>
          <p:cNvSpPr>
            <a:spLocks noGrp="1"/>
          </p:cNvSpPr>
          <p:nvPr>
            <p:ph idx="1"/>
          </p:nvPr>
        </p:nvSpPr>
        <p:spPr>
          <a:xfrm>
            <a:off x="838200" y="2147889"/>
            <a:ext cx="10515600" cy="4486275"/>
          </a:xfrm>
        </p:spPr>
        <p:txBody>
          <a:bodyPr>
            <a:noAutofit/>
          </a:bodyPr>
          <a:lstStyle/>
          <a:p>
            <a:pPr marL="0" indent="0" algn="just" rtl="0">
              <a:lnSpc>
                <a:spcPct val="100000"/>
              </a:lnSpc>
              <a:buNone/>
            </a:pPr>
            <a:r>
              <a:rPr lang="en" sz="2400" b="0" i="0" u="none" strike="noStrike" dirty="0">
                <a:highlight>
                  <a:srgbClr val="000000">
                    <a:alpha val="0"/>
                  </a:srgbClr>
                </a:highlight>
                <a:latin typeface="Calibri"/>
                <a:ea typeface="Calibri"/>
                <a:cs typeface="Calibri"/>
              </a:rPr>
              <a:t>Industrial activities covered under IED Annex I for the lime and magnesium oxide sectors are specified in the following sections:</a:t>
            </a:r>
          </a:p>
          <a:p>
            <a:pPr marL="449580" algn="just" rtl="0">
              <a:lnSpc>
                <a:spcPct val="100000"/>
              </a:lnSpc>
            </a:pPr>
            <a:r>
              <a:rPr lang="en" sz="2400" b="0" i="0" u="none" strike="noStrike" dirty="0">
                <a:highlight>
                  <a:srgbClr val="000000">
                    <a:alpha val="0"/>
                  </a:srgbClr>
                </a:highlight>
                <a:latin typeface="Calibri"/>
                <a:ea typeface="Calibri"/>
                <a:cs typeface="Times New Roman"/>
              </a:rPr>
              <a:t>3.1. Production of cement, lime and magnesium oxide: </a:t>
            </a:r>
            <a:endParaRPr lang="en-US" sz="2400" dirty="0">
              <a:effectLst/>
              <a:ea typeface="Calibri" panose="020F0502020204030204" pitchFamily="34" charset="0"/>
              <a:cs typeface="Times New Roman" panose="02020603050405020304" pitchFamily="18" charset="0"/>
            </a:endParaRPr>
          </a:p>
          <a:p>
            <a:pPr marL="906780" lvl="1" algn="just" rtl="0">
              <a:lnSpc>
                <a:spcPct val="100000"/>
              </a:lnSpc>
            </a:pPr>
            <a:r>
              <a:rPr lang="en" sz="2400" b="0" i="0" u="none" strike="noStrike" dirty="0">
                <a:highlight>
                  <a:srgbClr val="000000">
                    <a:alpha val="0"/>
                  </a:srgbClr>
                </a:highlight>
                <a:latin typeface="Calibri"/>
              </a:rPr>
              <a:t>3.1(b) Production of lime in furnaces with a daily production capacity of more than 50 tons,</a:t>
            </a:r>
          </a:p>
          <a:p>
            <a:pPr marL="906780" lvl="1" algn="just" rtl="0">
              <a:lnSpc>
                <a:spcPct val="100000"/>
              </a:lnSpc>
            </a:pPr>
            <a:r>
              <a:rPr lang="en" sz="2400" b="0" i="0" u="none" strike="noStrike" dirty="0">
                <a:highlight>
                  <a:srgbClr val="000000">
                    <a:alpha val="0"/>
                  </a:srgbClr>
                </a:highlight>
                <a:latin typeface="Calibri"/>
              </a:rPr>
              <a:t>3.1(c) Production of magnesium oxide in furnaces with a daily production capacity of more than 50 tons </a:t>
            </a:r>
          </a:p>
          <a:p>
            <a:pPr>
              <a:lnSpc>
                <a:spcPct val="100000"/>
              </a:lnSpc>
            </a:pPr>
            <a:endParaRPr lang="tr-TR" dirty="0"/>
          </a:p>
        </p:txBody>
      </p:sp>
      <p:sp>
        <p:nvSpPr>
          <p:cNvPr id="4" name="Slide Number Placeholder 3">
            <a:extLst>
              <a:ext uri="{FF2B5EF4-FFF2-40B4-BE49-F238E27FC236}">
                <a16:creationId xmlns:a16="http://schemas.microsoft.com/office/drawing/2014/main" id="{96EE3B01-AB28-5124-4E5A-24D6BF934871}"/>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8</a:t>
            </a:r>
            <a:endParaRPr lang="tr-TR"/>
          </a:p>
        </p:txBody>
      </p:sp>
    </p:spTree>
    <p:extLst>
      <p:ext uri="{BB962C8B-B14F-4D97-AF65-F5344CB8AC3E}">
        <p14:creationId xmlns:p14="http://schemas.microsoft.com/office/powerpoint/2010/main" val="148324673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DBB159C-D7DF-2F25-2B36-DD1DF1994F6D}"/>
              </a:ext>
            </a:extLst>
          </p:cNvPr>
          <p:cNvSpPr>
            <a:spLocks noGrp="1"/>
          </p:cNvSpPr>
          <p:nvPr>
            <p:ph type="title"/>
          </p:nvPr>
        </p:nvSpPr>
        <p:spPr>
          <a:xfrm>
            <a:off x="838200" y="1069807"/>
            <a:ext cx="10515600" cy="809965"/>
          </a:xfrm>
        </p:spPr>
        <p:txBody>
          <a:bodyPr>
            <a:noAutofit/>
          </a:bodyPr>
          <a:lstStyle/>
          <a:p>
            <a:pPr algn="ctr" rtl="0"/>
            <a:r>
              <a:rPr lang="en" sz="3200" b="1" i="0" u="none" strike="noStrike" dirty="0">
                <a:highlight>
                  <a:srgbClr val="000000">
                    <a:alpha val="0"/>
                  </a:srgbClr>
                </a:highlight>
                <a:latin typeface="Calibri" panose="020F0502020204030204" pitchFamily="34" charset="0"/>
                <a:ea typeface="Calibri" panose="020F0502020204030204" pitchFamily="34" charset="0"/>
                <a:cs typeface="Calibri" panose="020F0502020204030204" pitchFamily="34" charset="0"/>
              </a:rPr>
              <a:t>Main Environmental Issues </a:t>
            </a:r>
          </a:p>
        </p:txBody>
      </p:sp>
      <p:sp>
        <p:nvSpPr>
          <p:cNvPr id="3" name="İçerik Yer Tutucusu 2">
            <a:extLst>
              <a:ext uri="{FF2B5EF4-FFF2-40B4-BE49-F238E27FC236}">
                <a16:creationId xmlns:a16="http://schemas.microsoft.com/office/drawing/2014/main" id="{1A103F31-29DF-79BF-4E84-1947A21FAAC4}"/>
              </a:ext>
            </a:extLst>
          </p:cNvPr>
          <p:cNvSpPr>
            <a:spLocks noGrp="1"/>
          </p:cNvSpPr>
          <p:nvPr>
            <p:ph idx="1"/>
          </p:nvPr>
        </p:nvSpPr>
        <p:spPr>
          <a:xfrm>
            <a:off x="1024816" y="1856328"/>
            <a:ext cx="10515600" cy="4917789"/>
          </a:xfrm>
        </p:spPr>
        <p:txBody>
          <a:bodyPr>
            <a:noAutofit/>
          </a:bodyPr>
          <a:lstStyle/>
          <a:p>
            <a:pPr algn="just" rtl="0"/>
            <a:r>
              <a:rPr lang="en" sz="2200" b="0" i="0" u="none" strike="noStrike" dirty="0">
                <a:highlight>
                  <a:srgbClr val="000000">
                    <a:alpha val="0"/>
                  </a:srgbClr>
                </a:highlight>
                <a:latin typeface="Calibri "/>
                <a:ea typeface="Calibri"/>
              </a:rPr>
              <a:t>The main environmental issues related to lime production are that it involves processes that generate air pollution and use intensive energy. Lime burning and the secondary processes of lime: quenching and grinding are the main sources of emissions and the most critical energy users. In lime production, important air emissions such as carbon oxides (CO, CO</a:t>
            </a:r>
            <a:r>
              <a:rPr lang="en" sz="2200" b="0" i="0" u="none" strike="noStrike" baseline="-25000" dirty="0">
                <a:highlight>
                  <a:srgbClr val="000000">
                    <a:alpha val="0"/>
                  </a:srgbClr>
                </a:highlight>
                <a:latin typeface="Calibri "/>
                <a:ea typeface="Calibri"/>
              </a:rPr>
              <a:t>2</a:t>
            </a:r>
            <a:r>
              <a:rPr lang="en" sz="2200" b="0" i="0" u="none" strike="noStrike" dirty="0">
                <a:highlight>
                  <a:srgbClr val="000000">
                    <a:alpha val="0"/>
                  </a:srgbClr>
                </a:highlight>
                <a:latin typeface="Calibri "/>
                <a:ea typeface="Calibri"/>
              </a:rPr>
              <a:t>), </a:t>
            </a:r>
            <a:r>
              <a:rPr lang="en" sz="2200" b="0" i="0" u="none" strike="noStrike" dirty="0">
                <a:highlight>
                  <a:srgbClr val="000000">
                    <a:alpha val="0"/>
                  </a:srgbClr>
                </a:highlight>
                <a:latin typeface="Calibri "/>
                <a:ea typeface="Calibri"/>
                <a:cs typeface="Calibri"/>
              </a:rPr>
              <a:t>NO</a:t>
            </a:r>
            <a:r>
              <a:rPr lang="en" sz="2200" b="0" i="0" u="none" strike="noStrike" baseline="-25000" dirty="0">
                <a:highlight>
                  <a:srgbClr val="000000">
                    <a:alpha val="0"/>
                  </a:srgbClr>
                </a:highlight>
                <a:latin typeface="Calibri "/>
                <a:ea typeface="Calibri"/>
                <a:cs typeface="Calibri"/>
              </a:rPr>
              <a:t>x</a:t>
            </a:r>
            <a:r>
              <a:rPr lang="en" sz="2200" b="0" i="0" u="none" strike="noStrike" dirty="0">
                <a:highlight>
                  <a:srgbClr val="000000">
                    <a:alpha val="0"/>
                  </a:srgbClr>
                </a:highlight>
                <a:latin typeface="Calibri "/>
                <a:ea typeface="Calibri"/>
              </a:rPr>
              <a:t>, SO</a:t>
            </a:r>
            <a:r>
              <a:rPr lang="en" sz="2200" b="0" i="0" u="none" strike="noStrike" baseline="-25000" dirty="0">
                <a:highlight>
                  <a:srgbClr val="000000">
                    <a:alpha val="0"/>
                  </a:srgbClr>
                </a:highlight>
                <a:latin typeface="Calibri "/>
                <a:ea typeface="Calibri"/>
              </a:rPr>
              <a:t>2</a:t>
            </a:r>
            <a:r>
              <a:rPr lang="en" sz="2200" b="0" i="0" u="none" strike="noStrike" dirty="0">
                <a:highlight>
                  <a:srgbClr val="000000">
                    <a:alpha val="0"/>
                  </a:srgbClr>
                </a:highlight>
                <a:latin typeface="Calibri "/>
                <a:ea typeface="Calibri"/>
              </a:rPr>
              <a:t> and dust (PM) occur during the calcination phase. </a:t>
            </a:r>
            <a:endParaRPr lang="en-US" sz="2200" dirty="0">
              <a:effectLst/>
              <a:latin typeface="Calibri "/>
              <a:ea typeface="Calibri" panose="020F0502020204030204" pitchFamily="34" charset="0"/>
            </a:endParaRPr>
          </a:p>
          <a:p>
            <a:pPr algn="just" rtl="0"/>
            <a:r>
              <a:rPr lang="en" sz="2200" b="0" i="0" u="none" strike="noStrike" dirty="0">
                <a:highlight>
                  <a:srgbClr val="000000">
                    <a:alpha val="0"/>
                  </a:srgbClr>
                </a:highlight>
                <a:latin typeface="Calibri "/>
                <a:ea typeface="Calibri"/>
              </a:rPr>
              <a:t>Similarly, the energy-intensive combustion process and emissions to air are the two most critical environmental challenges in producing various forms of magnesium oxide. Burning of magnesium, secondary grinding and other processes such as crushing, sieving, transporting, storing and unloading can have a significant environmental impact. The main source of emissions to air in magnesia production is combustion, where dust, NO</a:t>
            </a:r>
            <a:r>
              <a:rPr lang="en" sz="2200" b="0" i="0" u="none" strike="noStrike" baseline="-25000" dirty="0">
                <a:highlight>
                  <a:srgbClr val="000000">
                    <a:alpha val="0"/>
                  </a:srgbClr>
                </a:highlight>
                <a:latin typeface="Calibri "/>
                <a:ea typeface="Calibri"/>
              </a:rPr>
              <a:t>x</a:t>
            </a:r>
            <a:r>
              <a:rPr lang="en" sz="2200" b="0" i="0" u="none" strike="noStrike" dirty="0">
                <a:highlight>
                  <a:srgbClr val="000000">
                    <a:alpha val="0"/>
                  </a:srgbClr>
                </a:highlight>
                <a:latin typeface="Calibri "/>
                <a:ea typeface="Calibri"/>
              </a:rPr>
              <a:t>, SO</a:t>
            </a:r>
            <a:r>
              <a:rPr lang="en" sz="2200" b="0" i="0" u="none" strike="noStrike" baseline="-25000" dirty="0">
                <a:highlight>
                  <a:srgbClr val="000000">
                    <a:alpha val="0"/>
                  </a:srgbClr>
                </a:highlight>
                <a:latin typeface="Calibri "/>
                <a:ea typeface="Calibri"/>
              </a:rPr>
              <a:t>2</a:t>
            </a:r>
            <a:r>
              <a:rPr lang="en" sz="2200" b="0" i="0" u="none" strike="noStrike" dirty="0">
                <a:highlight>
                  <a:srgbClr val="000000">
                    <a:alpha val="0"/>
                  </a:srgbClr>
                </a:highlight>
                <a:latin typeface="Calibri "/>
                <a:ea typeface="Calibri"/>
              </a:rPr>
              <a:t> and CO are produced. These emissions are partly due to the properties of the raw material magnesite and partly due to the fuels used. SO</a:t>
            </a:r>
            <a:r>
              <a:rPr lang="en" sz="2200" b="0" i="0" u="none" strike="noStrike" baseline="-25000" dirty="0">
                <a:highlight>
                  <a:srgbClr val="000000">
                    <a:alpha val="0"/>
                  </a:srgbClr>
                </a:highlight>
                <a:latin typeface="Calibri "/>
                <a:ea typeface="Calibri"/>
              </a:rPr>
              <a:t>2</a:t>
            </a:r>
            <a:r>
              <a:rPr lang="en" sz="2200" b="0" i="0" u="none" strike="noStrike" dirty="0">
                <a:highlight>
                  <a:srgbClr val="000000">
                    <a:alpha val="0"/>
                  </a:srgbClr>
                </a:highlight>
                <a:latin typeface="Calibri "/>
                <a:ea typeface="Calibri"/>
              </a:rPr>
              <a:t> emissions from the raw material (magnesite) are affected by the sulfur level in the mineral.</a:t>
            </a:r>
            <a:endParaRPr lang="en-US" sz="2200" dirty="0">
              <a:latin typeface="Calibri "/>
              <a:ea typeface="Calibri" panose="020F0502020204030204" pitchFamily="34" charset="0"/>
            </a:endParaRPr>
          </a:p>
        </p:txBody>
      </p:sp>
      <p:sp>
        <p:nvSpPr>
          <p:cNvPr id="4" name="Slide Number Placeholder 3">
            <a:extLst>
              <a:ext uri="{FF2B5EF4-FFF2-40B4-BE49-F238E27FC236}">
                <a16:creationId xmlns:a16="http://schemas.microsoft.com/office/drawing/2014/main" id="{A4EFEA57-888A-BB36-56B8-4E85AFCF1627}"/>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9</a:t>
            </a:r>
            <a:endParaRPr lang="tr-TR"/>
          </a:p>
        </p:txBody>
      </p:sp>
    </p:spTree>
    <p:extLst>
      <p:ext uri="{BB962C8B-B14F-4D97-AF65-F5344CB8AC3E}">
        <p14:creationId xmlns:p14="http://schemas.microsoft.com/office/powerpoint/2010/main" val="2722776741"/>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1_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4A3FC1E26E3BA4A907FBEE7D1494596" ma:contentTypeVersion="16" ma:contentTypeDescription="Create a new document." ma:contentTypeScope="" ma:versionID="ce64b5e7ec0f6c795926df82a101b938">
  <xsd:schema xmlns:xsd="http://www.w3.org/2001/XMLSchema" xmlns:xs="http://www.w3.org/2001/XMLSchema" xmlns:p="http://schemas.microsoft.com/office/2006/metadata/properties" xmlns:ns2="bde1a614-31f7-438d-beec-b6de3b6557e4" xmlns:ns3="3e8073b6-3c35-47ec-bd0a-a1d0ba8cbf8f" targetNamespace="http://schemas.microsoft.com/office/2006/metadata/properties" ma:root="true" ma:fieldsID="18025701fb3d3f9bb36df7515c5a0c8a" ns2:_="" ns3:_="">
    <xsd:import namespace="bde1a614-31f7-438d-beec-b6de3b6557e4"/>
    <xsd:import namespace="3e8073b6-3c35-47ec-bd0a-a1d0ba8cbf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e1a614-31f7-438d-beec-b6de3b6557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aca36d1-af7c-46e5-adbe-7b61b864efc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e8073b6-3c35-47ec-bd0a-a1d0ba8cbf8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d36ed16-71c4-47f9-989c-d735444cd7e8}" ma:internalName="TaxCatchAll" ma:showField="CatchAllData" ma:web="3e8073b6-3c35-47ec-bd0a-a1d0ba8cbf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A89B97-072B-48D4-81DB-6A727515D935}">
  <ds:schemaRefs>
    <ds:schemaRef ds:uri="http://schemas.microsoft.com/sharepoint/v3/contenttype/forms"/>
  </ds:schemaRefs>
</ds:datastoreItem>
</file>

<file path=customXml/itemProps2.xml><?xml version="1.0" encoding="utf-8"?>
<ds:datastoreItem xmlns:ds="http://schemas.openxmlformats.org/officeDocument/2006/customXml" ds:itemID="{9F6AFE1B-C440-4E67-B663-6A2A2D6CEC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e1a614-31f7-438d-beec-b6de3b6557e4"/>
    <ds:schemaRef ds:uri="3e8073b6-3c35-47ec-bd0a-a1d0ba8cbf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1439</TotalTime>
  <Words>1915</Words>
  <Application>Microsoft Office PowerPoint</Application>
  <PresentationFormat>Widescreen</PresentationFormat>
  <Paragraphs>224</Paragraphs>
  <Slides>20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Calibri </vt:lpstr>
      <vt:lpstr>Calibri Light</vt:lpstr>
      <vt:lpstr>Symbol</vt:lpstr>
      <vt:lpstr>Times New Roman</vt:lpstr>
      <vt:lpstr>1_Office Teması</vt:lpstr>
      <vt:lpstr>PowerPoint Presentation</vt:lpstr>
      <vt:lpstr>Sub-Activities of the Mineral Industry under IED Annex I</vt:lpstr>
      <vt:lpstr>BREF Documents Covering Sub-sectors of Mineral Industry </vt:lpstr>
      <vt:lpstr>Cement Production</vt:lpstr>
      <vt:lpstr>Main Environmental Issues </vt:lpstr>
      <vt:lpstr>Sectoral Transition for the Cement Sector according to the EÇİ (Integrated Environmental Permit) Project </vt:lpstr>
      <vt:lpstr>Results of Compliance and Cost Assessment of the Cement Sector</vt:lpstr>
      <vt:lpstr>Production of Lime and Magnesium Oxide</vt:lpstr>
      <vt:lpstr>Main Environmental Issues </vt:lpstr>
      <vt:lpstr>Results of Compliance and Cost Assessment of the Lime Sector</vt:lpstr>
      <vt:lpstr>Results of Compliance and Cost Assessment of the Magnesium Oxide Sector</vt:lpstr>
      <vt:lpstr>Glass Production</vt:lpstr>
      <vt:lpstr>Main Environmental Issues </vt:lpstr>
      <vt:lpstr>Results of Compliance and Cost Assessment of the Glass Sector</vt:lpstr>
      <vt:lpstr>Ceramic Production</vt:lpstr>
      <vt:lpstr>Main Environmental Issues </vt:lpstr>
      <vt:lpstr>Results of Compliance and Cost Assessment of the Ceramic Sector</vt:lpstr>
      <vt:lpstr>General Compliance and Cost Assessment for the Mineral Sector</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Zeynep Yontem</dc:creator>
  <cp:lastModifiedBy>Merve Nephanoğlu</cp:lastModifiedBy>
  <cp:revision>23</cp:revision>
  <dcterms:created xsi:type="dcterms:W3CDTF">2023-06-05T07:53:17Z</dcterms:created>
  <dcterms:modified xsi:type="dcterms:W3CDTF">2023-11-22T07:45:45Z</dcterms:modified>
</cp:coreProperties>
</file>