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Lst>
  <p:notesMasterIdLst>
    <p:notesMasterId r:id="rId24"/>
  </p:notesMasterIdLst>
  <p:sldIdLst>
    <p:sldId id="425" r:id="rId4"/>
    <p:sldId id="320" r:id="rId5"/>
    <p:sldId id="321" r:id="rId6"/>
    <p:sldId id="322" r:id="rId7"/>
    <p:sldId id="323" r:id="rId8"/>
    <p:sldId id="416" r:id="rId9"/>
    <p:sldId id="324" r:id="rId10"/>
    <p:sldId id="325" r:id="rId11"/>
    <p:sldId id="326" r:id="rId12"/>
    <p:sldId id="327" r:id="rId13"/>
    <p:sldId id="328" r:id="rId14"/>
    <p:sldId id="329" r:id="rId15"/>
    <p:sldId id="426" r:id="rId16"/>
    <p:sldId id="330" r:id="rId17"/>
    <p:sldId id="331" r:id="rId18"/>
    <p:sldId id="332" r:id="rId19"/>
    <p:sldId id="333" r:id="rId20"/>
    <p:sldId id="334" r:id="rId21"/>
    <p:sldId id="420" r:id="rId22"/>
    <p:sldId id="399" r:id="rId23"/>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7E5CEC-AEE5-4670-B60D-40276D1D9C87}" v="19" dt="2023-06-20T11:35:15.6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85" autoAdjust="0"/>
    <p:restoredTop sz="94660"/>
  </p:normalViewPr>
  <p:slideViewPr>
    <p:cSldViewPr snapToGrid="0">
      <p:cViewPr varScale="1">
        <p:scale>
          <a:sx n="45" d="100"/>
          <a:sy n="45" d="100"/>
        </p:scale>
        <p:origin x="53" y="85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1.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slide" Target="slides/slide17.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rem Ince" userId="1100439d-fe2c-4ae9-9b0f-7d377f7d641b" providerId="ADAL" clId="{A37E5CEC-AEE5-4670-B60D-40276D1D9C87}"/>
    <pc:docChg chg="undo custSel addSld delSld modSld sldOrd">
      <pc:chgData name="Irem Ince" userId="1100439d-fe2c-4ae9-9b0f-7d377f7d641b" providerId="ADAL" clId="{A37E5CEC-AEE5-4670-B60D-40276D1D9C87}" dt="2023-06-22T12:42:35.029" v="1343" actId="123"/>
      <pc:docMkLst>
        <pc:docMk/>
      </pc:docMkLst>
      <pc:sldChg chg="modSp mod">
        <pc:chgData name="Irem Ince" userId="1100439d-fe2c-4ae9-9b0f-7d377f7d641b" providerId="ADAL" clId="{A37E5CEC-AEE5-4670-B60D-40276D1D9C87}" dt="2023-06-20T11:35:15.695" v="1342"/>
        <pc:sldMkLst>
          <pc:docMk/>
          <pc:sldMk cId="1453597298" sldId="320"/>
        </pc:sldMkLst>
        <pc:graphicFrameChg chg="mod modGraphic">
          <ac:chgData name="Irem Ince" userId="1100439d-fe2c-4ae9-9b0f-7d377f7d641b" providerId="ADAL" clId="{A37E5CEC-AEE5-4670-B60D-40276D1D9C87}" dt="2023-06-20T11:35:15.695" v="1342"/>
          <ac:graphicFrameMkLst>
            <pc:docMk/>
            <pc:sldMk cId="1453597298" sldId="320"/>
            <ac:graphicFrameMk id="4" creationId="{F3BE96F3-BEB9-6C91-0E3B-948ADA9606FE}"/>
          </ac:graphicFrameMkLst>
        </pc:graphicFrameChg>
      </pc:sldChg>
      <pc:sldChg chg="modSp mod">
        <pc:chgData name="Irem Ince" userId="1100439d-fe2c-4ae9-9b0f-7d377f7d641b" providerId="ADAL" clId="{A37E5CEC-AEE5-4670-B60D-40276D1D9C87}" dt="2023-06-15T06:53:27.588" v="552" actId="20577"/>
        <pc:sldMkLst>
          <pc:docMk/>
          <pc:sldMk cId="61787621" sldId="321"/>
        </pc:sldMkLst>
        <pc:spChg chg="mod">
          <ac:chgData name="Irem Ince" userId="1100439d-fe2c-4ae9-9b0f-7d377f7d641b" providerId="ADAL" clId="{A37E5CEC-AEE5-4670-B60D-40276D1D9C87}" dt="2023-06-15T06:53:27.588" v="552" actId="20577"/>
          <ac:spMkLst>
            <pc:docMk/>
            <pc:sldMk cId="61787621" sldId="321"/>
            <ac:spMk id="2" creationId="{5E4082A5-B10F-D05A-96FA-EBBEB74A4CBC}"/>
          </ac:spMkLst>
        </pc:spChg>
      </pc:sldChg>
      <pc:sldChg chg="modSp mod">
        <pc:chgData name="Irem Ince" userId="1100439d-fe2c-4ae9-9b0f-7d377f7d641b" providerId="ADAL" clId="{A37E5CEC-AEE5-4670-B60D-40276D1D9C87}" dt="2023-06-15T07:40:04.188" v="568"/>
        <pc:sldMkLst>
          <pc:docMk/>
          <pc:sldMk cId="4086667314" sldId="322"/>
        </pc:sldMkLst>
        <pc:spChg chg="mod">
          <ac:chgData name="Irem Ince" userId="1100439d-fe2c-4ae9-9b0f-7d377f7d641b" providerId="ADAL" clId="{A37E5CEC-AEE5-4670-B60D-40276D1D9C87}" dt="2023-06-15T07:40:04.188" v="568"/>
          <ac:spMkLst>
            <pc:docMk/>
            <pc:sldMk cId="4086667314" sldId="322"/>
            <ac:spMk id="3" creationId="{3805A05B-0A12-B07F-1EFC-6BEB335A0BAD}"/>
          </ac:spMkLst>
        </pc:spChg>
      </pc:sldChg>
      <pc:sldChg chg="modSp mod">
        <pc:chgData name="Irem Ince" userId="1100439d-fe2c-4ae9-9b0f-7d377f7d641b" providerId="ADAL" clId="{A37E5CEC-AEE5-4670-B60D-40276D1D9C87}" dt="2023-06-15T08:10:10.898" v="569" actId="21"/>
        <pc:sldMkLst>
          <pc:docMk/>
          <pc:sldMk cId="4030771109" sldId="323"/>
        </pc:sldMkLst>
        <pc:spChg chg="mod">
          <ac:chgData name="Irem Ince" userId="1100439d-fe2c-4ae9-9b0f-7d377f7d641b" providerId="ADAL" clId="{A37E5CEC-AEE5-4670-B60D-40276D1D9C87}" dt="2023-06-15T08:10:10.898" v="569" actId="21"/>
          <ac:spMkLst>
            <pc:docMk/>
            <pc:sldMk cId="4030771109" sldId="323"/>
            <ac:spMk id="3" creationId="{446EBE95-4D9E-5BEB-DB70-E1DF787D1FCC}"/>
          </ac:spMkLst>
        </pc:spChg>
      </pc:sldChg>
      <pc:sldChg chg="addSp modSp mod">
        <pc:chgData name="Irem Ince" userId="1100439d-fe2c-4ae9-9b0f-7d377f7d641b" providerId="ADAL" clId="{A37E5CEC-AEE5-4670-B60D-40276D1D9C87}" dt="2023-06-15T13:13:03.898" v="1294" actId="20577"/>
        <pc:sldMkLst>
          <pc:docMk/>
          <pc:sldMk cId="3442834246" sldId="324"/>
        </pc:sldMkLst>
        <pc:spChg chg="mod">
          <ac:chgData name="Irem Ince" userId="1100439d-fe2c-4ae9-9b0f-7d377f7d641b" providerId="ADAL" clId="{A37E5CEC-AEE5-4670-B60D-40276D1D9C87}" dt="2023-06-15T13:13:03.898" v="1294" actId="20577"/>
          <ac:spMkLst>
            <pc:docMk/>
            <pc:sldMk cId="3442834246" sldId="324"/>
            <ac:spMk id="2" creationId="{B39E1434-F232-D0D6-BD8E-678FAE33190F}"/>
          </ac:spMkLst>
        </pc:spChg>
        <pc:spChg chg="add mod">
          <ac:chgData name="Irem Ince" userId="1100439d-fe2c-4ae9-9b0f-7d377f7d641b" providerId="ADAL" clId="{A37E5CEC-AEE5-4670-B60D-40276D1D9C87}" dt="2023-06-15T12:06:20.326" v="860" actId="1076"/>
          <ac:spMkLst>
            <pc:docMk/>
            <pc:sldMk cId="3442834246" sldId="324"/>
            <ac:spMk id="5" creationId="{DC179C0A-F7FF-67C4-367B-D05590595773}"/>
          </ac:spMkLst>
        </pc:spChg>
        <pc:graphicFrameChg chg="mod modGraphic">
          <ac:chgData name="Irem Ince" userId="1100439d-fe2c-4ae9-9b0f-7d377f7d641b" providerId="ADAL" clId="{A37E5CEC-AEE5-4670-B60D-40276D1D9C87}" dt="2023-06-15T10:48:56.458" v="847" actId="20577"/>
          <ac:graphicFrameMkLst>
            <pc:docMk/>
            <pc:sldMk cId="3442834246" sldId="324"/>
            <ac:graphicFrameMk id="4" creationId="{329B194A-2DB4-7B8E-5A47-AB4F19C1BDDE}"/>
          </ac:graphicFrameMkLst>
        </pc:graphicFrameChg>
      </pc:sldChg>
      <pc:sldChg chg="modSp mod">
        <pc:chgData name="Irem Ince" userId="1100439d-fe2c-4ae9-9b0f-7d377f7d641b" providerId="ADAL" clId="{A37E5CEC-AEE5-4670-B60D-40276D1D9C87}" dt="2023-06-15T12:11:25.184" v="883" actId="108"/>
        <pc:sldMkLst>
          <pc:docMk/>
          <pc:sldMk cId="1483246732" sldId="325"/>
        </pc:sldMkLst>
        <pc:spChg chg="mod">
          <ac:chgData name="Irem Ince" userId="1100439d-fe2c-4ae9-9b0f-7d377f7d641b" providerId="ADAL" clId="{A37E5CEC-AEE5-4670-B60D-40276D1D9C87}" dt="2023-06-15T12:11:25.184" v="883" actId="108"/>
          <ac:spMkLst>
            <pc:docMk/>
            <pc:sldMk cId="1483246732" sldId="325"/>
            <ac:spMk id="3" creationId="{B9044BA3-C406-1767-664F-95176348EA56}"/>
          </ac:spMkLst>
        </pc:spChg>
      </pc:sldChg>
      <pc:sldChg chg="modSp mod">
        <pc:chgData name="Irem Ince" userId="1100439d-fe2c-4ae9-9b0f-7d377f7d641b" providerId="ADAL" clId="{A37E5CEC-AEE5-4670-B60D-40276D1D9C87}" dt="2023-06-15T12:36:54.771" v="917" actId="108"/>
        <pc:sldMkLst>
          <pc:docMk/>
          <pc:sldMk cId="2722776741" sldId="326"/>
        </pc:sldMkLst>
        <pc:spChg chg="mod">
          <ac:chgData name="Irem Ince" userId="1100439d-fe2c-4ae9-9b0f-7d377f7d641b" providerId="ADAL" clId="{A37E5CEC-AEE5-4670-B60D-40276D1D9C87}" dt="2023-06-15T12:11:46.083" v="893" actId="20577"/>
          <ac:spMkLst>
            <pc:docMk/>
            <pc:sldMk cId="2722776741" sldId="326"/>
            <ac:spMk id="2" creationId="{4DBB159C-D7DF-2F25-2B36-DD1DF1994F6D}"/>
          </ac:spMkLst>
        </pc:spChg>
        <pc:spChg chg="mod">
          <ac:chgData name="Irem Ince" userId="1100439d-fe2c-4ae9-9b0f-7d377f7d641b" providerId="ADAL" clId="{A37E5CEC-AEE5-4670-B60D-40276D1D9C87}" dt="2023-06-15T12:36:54.771" v="917" actId="108"/>
          <ac:spMkLst>
            <pc:docMk/>
            <pc:sldMk cId="2722776741" sldId="326"/>
            <ac:spMk id="3" creationId="{1A103F31-29DF-79BF-4E84-1947A21FAAC4}"/>
          </ac:spMkLst>
        </pc:spChg>
      </pc:sldChg>
      <pc:sldChg chg="modSp mod">
        <pc:chgData name="Irem Ince" userId="1100439d-fe2c-4ae9-9b0f-7d377f7d641b" providerId="ADAL" clId="{A37E5CEC-AEE5-4670-B60D-40276D1D9C87}" dt="2023-06-15T13:13:12.905" v="1300" actId="20577"/>
        <pc:sldMkLst>
          <pc:docMk/>
          <pc:sldMk cId="3910019147" sldId="327"/>
        </pc:sldMkLst>
        <pc:spChg chg="mod">
          <ac:chgData name="Irem Ince" userId="1100439d-fe2c-4ae9-9b0f-7d377f7d641b" providerId="ADAL" clId="{A37E5CEC-AEE5-4670-B60D-40276D1D9C87}" dt="2023-06-15T13:13:08.002" v="1295" actId="20577"/>
          <ac:spMkLst>
            <pc:docMk/>
            <pc:sldMk cId="3910019147" sldId="327"/>
            <ac:spMk id="2" creationId="{4B14FF26-9CB3-B69E-D726-C8CF763B695E}"/>
          </ac:spMkLst>
        </pc:spChg>
        <pc:spChg chg="mod">
          <ac:chgData name="Irem Ince" userId="1100439d-fe2c-4ae9-9b0f-7d377f7d641b" providerId="ADAL" clId="{A37E5CEC-AEE5-4670-B60D-40276D1D9C87}" dt="2023-06-15T13:12:49.363" v="1293" actId="20577"/>
          <ac:spMkLst>
            <pc:docMk/>
            <pc:sldMk cId="3910019147" sldId="327"/>
            <ac:spMk id="3" creationId="{5A613965-FCF0-1A4D-F3E2-7C5E07BF8D1A}"/>
          </ac:spMkLst>
        </pc:spChg>
        <pc:graphicFrameChg chg="modGraphic">
          <ac:chgData name="Irem Ince" userId="1100439d-fe2c-4ae9-9b0f-7d377f7d641b" providerId="ADAL" clId="{A37E5CEC-AEE5-4670-B60D-40276D1D9C87}" dt="2023-06-15T13:13:12.905" v="1300" actId="20577"/>
          <ac:graphicFrameMkLst>
            <pc:docMk/>
            <pc:sldMk cId="3910019147" sldId="327"/>
            <ac:graphicFrameMk id="4" creationId="{797529FA-D37C-0DAD-8919-F648B752E91E}"/>
          </ac:graphicFrameMkLst>
        </pc:graphicFrameChg>
      </pc:sldChg>
      <pc:sldChg chg="modSp mod">
        <pc:chgData name="Irem Ince" userId="1100439d-fe2c-4ae9-9b0f-7d377f7d641b" providerId="ADAL" clId="{A37E5CEC-AEE5-4670-B60D-40276D1D9C87}" dt="2023-06-15T13:13:21.652" v="1310" actId="20577"/>
        <pc:sldMkLst>
          <pc:docMk/>
          <pc:sldMk cId="1915844576" sldId="328"/>
        </pc:sldMkLst>
        <pc:spChg chg="mod">
          <ac:chgData name="Irem Ince" userId="1100439d-fe2c-4ae9-9b0f-7d377f7d641b" providerId="ADAL" clId="{A37E5CEC-AEE5-4670-B60D-40276D1D9C87}" dt="2023-06-15T13:13:17.278" v="1305" actId="20577"/>
          <ac:spMkLst>
            <pc:docMk/>
            <pc:sldMk cId="1915844576" sldId="328"/>
            <ac:spMk id="2" creationId="{6C0B9571-E3AE-BB7E-51D9-5E2A8DB373C7}"/>
          </ac:spMkLst>
        </pc:spChg>
        <pc:spChg chg="mod">
          <ac:chgData name="Irem Ince" userId="1100439d-fe2c-4ae9-9b0f-7d377f7d641b" providerId="ADAL" clId="{A37E5CEC-AEE5-4670-B60D-40276D1D9C87}" dt="2023-06-15T13:12:44.921" v="1288" actId="20577"/>
          <ac:spMkLst>
            <pc:docMk/>
            <pc:sldMk cId="1915844576" sldId="328"/>
            <ac:spMk id="3" creationId="{2E24D3AA-41B7-D9CF-1543-5A87EC529EEE}"/>
          </ac:spMkLst>
        </pc:spChg>
        <pc:graphicFrameChg chg="modGraphic">
          <ac:chgData name="Irem Ince" userId="1100439d-fe2c-4ae9-9b0f-7d377f7d641b" providerId="ADAL" clId="{A37E5CEC-AEE5-4670-B60D-40276D1D9C87}" dt="2023-06-15T13:13:21.652" v="1310" actId="20577"/>
          <ac:graphicFrameMkLst>
            <pc:docMk/>
            <pc:sldMk cId="1915844576" sldId="328"/>
            <ac:graphicFrameMk id="5" creationId="{2E3E35DC-B5D7-9AC5-FEEC-7AA80BDCB4D0}"/>
          </ac:graphicFrameMkLst>
        </pc:graphicFrameChg>
      </pc:sldChg>
      <pc:sldChg chg="modSp mod">
        <pc:chgData name="Irem Ince" userId="1100439d-fe2c-4ae9-9b0f-7d377f7d641b" providerId="ADAL" clId="{A37E5CEC-AEE5-4670-B60D-40276D1D9C87}" dt="2023-06-15T12:59:23.635" v="993" actId="20577"/>
        <pc:sldMkLst>
          <pc:docMk/>
          <pc:sldMk cId="3486814385" sldId="329"/>
        </pc:sldMkLst>
        <pc:spChg chg="mod">
          <ac:chgData name="Irem Ince" userId="1100439d-fe2c-4ae9-9b0f-7d377f7d641b" providerId="ADAL" clId="{A37E5CEC-AEE5-4670-B60D-40276D1D9C87}" dt="2023-06-15T12:59:23.635" v="993" actId="20577"/>
          <ac:spMkLst>
            <pc:docMk/>
            <pc:sldMk cId="3486814385" sldId="329"/>
            <ac:spMk id="3" creationId="{A55B64E9-61D4-4B4C-5F08-4C7B772A5B45}"/>
          </ac:spMkLst>
        </pc:spChg>
      </pc:sldChg>
      <pc:sldChg chg="modSp mod">
        <pc:chgData name="Irem Ince" userId="1100439d-fe2c-4ae9-9b0f-7d377f7d641b" providerId="ADAL" clId="{A37E5CEC-AEE5-4670-B60D-40276D1D9C87}" dt="2023-06-22T12:42:35.029" v="1343" actId="123"/>
        <pc:sldMkLst>
          <pc:docMk/>
          <pc:sldMk cId="128673822" sldId="330"/>
        </pc:sldMkLst>
        <pc:spChg chg="mod">
          <ac:chgData name="Irem Ince" userId="1100439d-fe2c-4ae9-9b0f-7d377f7d641b" providerId="ADAL" clId="{A37E5CEC-AEE5-4670-B60D-40276D1D9C87}" dt="2023-06-15T13:13:26.609" v="1315" actId="20577"/>
          <ac:spMkLst>
            <pc:docMk/>
            <pc:sldMk cId="128673822" sldId="330"/>
            <ac:spMk id="2" creationId="{C7E042B5-7C32-2376-FCFC-A3B0E66442F0}"/>
          </ac:spMkLst>
        </pc:spChg>
        <pc:spChg chg="mod">
          <ac:chgData name="Irem Ince" userId="1100439d-fe2c-4ae9-9b0f-7d377f7d641b" providerId="ADAL" clId="{A37E5CEC-AEE5-4670-B60D-40276D1D9C87}" dt="2023-06-22T12:42:35.029" v="1343" actId="123"/>
          <ac:spMkLst>
            <pc:docMk/>
            <pc:sldMk cId="128673822" sldId="330"/>
            <ac:spMk id="3" creationId="{D55F8042-8913-9C22-6C09-53706290F89A}"/>
          </ac:spMkLst>
        </pc:spChg>
        <pc:graphicFrameChg chg="modGraphic">
          <ac:chgData name="Irem Ince" userId="1100439d-fe2c-4ae9-9b0f-7d377f7d641b" providerId="ADAL" clId="{A37E5CEC-AEE5-4670-B60D-40276D1D9C87}" dt="2023-06-15T13:13:30.293" v="1320" actId="20577"/>
          <ac:graphicFrameMkLst>
            <pc:docMk/>
            <pc:sldMk cId="128673822" sldId="330"/>
            <ac:graphicFrameMk id="4" creationId="{3B0C847E-BE83-1864-D8D9-A6C80141FCA9}"/>
          </ac:graphicFrameMkLst>
        </pc:graphicFrameChg>
      </pc:sldChg>
      <pc:sldChg chg="modSp mod">
        <pc:chgData name="Irem Ince" userId="1100439d-fe2c-4ae9-9b0f-7d377f7d641b" providerId="ADAL" clId="{A37E5CEC-AEE5-4670-B60D-40276D1D9C87}" dt="2023-06-15T12:53:02.257" v="989" actId="947"/>
        <pc:sldMkLst>
          <pc:docMk/>
          <pc:sldMk cId="1967394651" sldId="331"/>
        </pc:sldMkLst>
        <pc:spChg chg="mod">
          <ac:chgData name="Irem Ince" userId="1100439d-fe2c-4ae9-9b0f-7d377f7d641b" providerId="ADAL" clId="{A37E5CEC-AEE5-4670-B60D-40276D1D9C87}" dt="2023-06-15T12:53:02.257" v="989" actId="947"/>
          <ac:spMkLst>
            <pc:docMk/>
            <pc:sldMk cId="1967394651" sldId="331"/>
            <ac:spMk id="3" creationId="{DAF7415B-1C3C-1B7A-4EF5-698842881F6A}"/>
          </ac:spMkLst>
        </pc:spChg>
      </pc:sldChg>
      <pc:sldChg chg="modSp mod">
        <pc:chgData name="Irem Ince" userId="1100439d-fe2c-4ae9-9b0f-7d377f7d641b" providerId="ADAL" clId="{A37E5CEC-AEE5-4670-B60D-40276D1D9C87}" dt="2023-06-15T12:40:08.752" v="956" actId="20577"/>
        <pc:sldMkLst>
          <pc:docMk/>
          <pc:sldMk cId="710640224" sldId="332"/>
        </pc:sldMkLst>
        <pc:spChg chg="mod">
          <ac:chgData name="Irem Ince" userId="1100439d-fe2c-4ae9-9b0f-7d377f7d641b" providerId="ADAL" clId="{A37E5CEC-AEE5-4670-B60D-40276D1D9C87}" dt="2023-06-15T12:40:08.752" v="956" actId="20577"/>
          <ac:spMkLst>
            <pc:docMk/>
            <pc:sldMk cId="710640224" sldId="332"/>
            <ac:spMk id="2" creationId="{55D650FD-5F2C-DAAA-C5C3-BAB508D4922D}"/>
          </ac:spMkLst>
        </pc:spChg>
      </pc:sldChg>
      <pc:sldChg chg="modSp mod">
        <pc:chgData name="Irem Ince" userId="1100439d-fe2c-4ae9-9b0f-7d377f7d641b" providerId="ADAL" clId="{A37E5CEC-AEE5-4670-B60D-40276D1D9C87}" dt="2023-06-15T13:13:45.774" v="1336" actId="6549"/>
        <pc:sldMkLst>
          <pc:docMk/>
          <pc:sldMk cId="2865871283" sldId="333"/>
        </pc:sldMkLst>
        <pc:spChg chg="mod">
          <ac:chgData name="Irem Ince" userId="1100439d-fe2c-4ae9-9b0f-7d377f7d641b" providerId="ADAL" clId="{A37E5CEC-AEE5-4670-B60D-40276D1D9C87}" dt="2023-06-15T13:13:34.526" v="1325" actId="20577"/>
          <ac:spMkLst>
            <pc:docMk/>
            <pc:sldMk cId="2865871283" sldId="333"/>
            <ac:spMk id="2" creationId="{B47CB45B-220B-30CD-CD5D-D6C41A527CCB}"/>
          </ac:spMkLst>
        </pc:spChg>
        <pc:spChg chg="mod">
          <ac:chgData name="Irem Ince" userId="1100439d-fe2c-4ae9-9b0f-7d377f7d641b" providerId="ADAL" clId="{A37E5CEC-AEE5-4670-B60D-40276D1D9C87}" dt="2023-06-15T13:12:29.911" v="1278" actId="20577"/>
          <ac:spMkLst>
            <pc:docMk/>
            <pc:sldMk cId="2865871283" sldId="333"/>
            <ac:spMk id="3" creationId="{BE806696-4ADE-F371-BF00-27BD7CDA7836}"/>
          </ac:spMkLst>
        </pc:spChg>
        <pc:graphicFrameChg chg="modGraphic">
          <ac:chgData name="Irem Ince" userId="1100439d-fe2c-4ae9-9b0f-7d377f7d641b" providerId="ADAL" clId="{A37E5CEC-AEE5-4670-B60D-40276D1D9C87}" dt="2023-06-15T13:13:45.774" v="1336" actId="6549"/>
          <ac:graphicFrameMkLst>
            <pc:docMk/>
            <pc:sldMk cId="2865871283" sldId="333"/>
            <ac:graphicFrameMk id="4" creationId="{46215549-1675-0C6B-2F93-C8F2EEC5EE2A}"/>
          </ac:graphicFrameMkLst>
        </pc:graphicFrameChg>
      </pc:sldChg>
      <pc:sldChg chg="modSp mod">
        <pc:chgData name="Irem Ince" userId="1100439d-fe2c-4ae9-9b0f-7d377f7d641b" providerId="ADAL" clId="{A37E5CEC-AEE5-4670-B60D-40276D1D9C87}" dt="2023-06-15T13:13:50.968" v="1341" actId="20577"/>
        <pc:sldMkLst>
          <pc:docMk/>
          <pc:sldMk cId="3121873617" sldId="334"/>
        </pc:sldMkLst>
        <pc:spChg chg="mod">
          <ac:chgData name="Irem Ince" userId="1100439d-fe2c-4ae9-9b0f-7d377f7d641b" providerId="ADAL" clId="{A37E5CEC-AEE5-4670-B60D-40276D1D9C87}" dt="2023-06-15T13:13:50.968" v="1341" actId="20577"/>
          <ac:spMkLst>
            <pc:docMk/>
            <pc:sldMk cId="3121873617" sldId="334"/>
            <ac:spMk id="2" creationId="{10429DB6-B2DC-394E-905C-3FFA682AA7EB}"/>
          </ac:spMkLst>
        </pc:spChg>
        <pc:spChg chg="mod">
          <ac:chgData name="Irem Ince" userId="1100439d-fe2c-4ae9-9b0f-7d377f7d641b" providerId="ADAL" clId="{A37E5CEC-AEE5-4670-B60D-40276D1D9C87}" dt="2023-06-15T13:12:08.822" v="1273" actId="947"/>
          <ac:spMkLst>
            <pc:docMk/>
            <pc:sldMk cId="3121873617" sldId="334"/>
            <ac:spMk id="3" creationId="{D436029D-0171-A5DD-982E-F6EA23318737}"/>
          </ac:spMkLst>
        </pc:spChg>
      </pc:sldChg>
      <pc:sldChg chg="modSp del mod">
        <pc:chgData name="Irem Ince" userId="1100439d-fe2c-4ae9-9b0f-7d377f7d641b" providerId="ADAL" clId="{A37E5CEC-AEE5-4670-B60D-40276D1D9C87}" dt="2023-06-15T12:06:28.042" v="861" actId="47"/>
        <pc:sldMkLst>
          <pc:docMk/>
          <pc:sldMk cId="488149442" sldId="414"/>
        </pc:sldMkLst>
        <pc:spChg chg="mod">
          <ac:chgData name="Irem Ince" userId="1100439d-fe2c-4ae9-9b0f-7d377f7d641b" providerId="ADAL" clId="{A37E5CEC-AEE5-4670-B60D-40276D1D9C87}" dt="2023-06-15T10:49:31.536" v="848" actId="20577"/>
          <ac:spMkLst>
            <pc:docMk/>
            <pc:sldMk cId="488149442" sldId="414"/>
            <ac:spMk id="3" creationId="{F9BEA32E-A643-9F7C-A416-0377F8D50670}"/>
          </ac:spMkLst>
        </pc:spChg>
      </pc:sldChg>
      <pc:sldChg chg="modSp mod ord">
        <pc:chgData name="Irem Ince" userId="1100439d-fe2c-4ae9-9b0f-7d377f7d641b" providerId="ADAL" clId="{A37E5CEC-AEE5-4670-B60D-40276D1D9C87}" dt="2023-06-15T10:53:57.472" v="850" actId="20577"/>
        <pc:sldMkLst>
          <pc:docMk/>
          <pc:sldMk cId="2472514000" sldId="416"/>
        </pc:sldMkLst>
        <pc:spChg chg="mod">
          <ac:chgData name="Irem Ince" userId="1100439d-fe2c-4ae9-9b0f-7d377f7d641b" providerId="ADAL" clId="{A37E5CEC-AEE5-4670-B60D-40276D1D9C87}" dt="2023-06-15T10:53:57.472" v="850" actId="20577"/>
          <ac:spMkLst>
            <pc:docMk/>
            <pc:sldMk cId="2472514000" sldId="416"/>
            <ac:spMk id="3" creationId="{2D88ECCA-B2B3-DD55-87DB-B9B75A7AD952}"/>
          </ac:spMkLst>
        </pc:spChg>
      </pc:sldChg>
      <pc:sldChg chg="modSp mod">
        <pc:chgData name="Irem Ince" userId="1100439d-fe2c-4ae9-9b0f-7d377f7d641b" providerId="ADAL" clId="{A37E5CEC-AEE5-4670-B60D-40276D1D9C87}" dt="2023-06-15T08:17:43.400" v="682" actId="20577"/>
        <pc:sldMkLst>
          <pc:docMk/>
          <pc:sldMk cId="190320833" sldId="420"/>
        </pc:sldMkLst>
        <pc:graphicFrameChg chg="modGraphic">
          <ac:chgData name="Irem Ince" userId="1100439d-fe2c-4ae9-9b0f-7d377f7d641b" providerId="ADAL" clId="{A37E5CEC-AEE5-4670-B60D-40276D1D9C87}" dt="2023-06-15T08:17:43.400" v="682" actId="20577"/>
          <ac:graphicFrameMkLst>
            <pc:docMk/>
            <pc:sldMk cId="190320833" sldId="420"/>
            <ac:graphicFrameMk id="5" creationId="{1CDD3685-9282-38A0-2478-C58DF3F04E35}"/>
          </ac:graphicFrameMkLst>
        </pc:graphicFrameChg>
      </pc:sldChg>
      <pc:sldChg chg="modSp mod">
        <pc:chgData name="Irem Ince" userId="1100439d-fe2c-4ae9-9b0f-7d377f7d641b" providerId="ADAL" clId="{A37E5CEC-AEE5-4670-B60D-40276D1D9C87}" dt="2023-06-15T06:18:41.774" v="15" actId="20577"/>
        <pc:sldMkLst>
          <pc:docMk/>
          <pc:sldMk cId="580136006" sldId="425"/>
        </pc:sldMkLst>
        <pc:spChg chg="mod">
          <ac:chgData name="Irem Ince" userId="1100439d-fe2c-4ae9-9b0f-7d377f7d641b" providerId="ADAL" clId="{A37E5CEC-AEE5-4670-B60D-40276D1D9C87}" dt="2023-06-15T06:18:41.774" v="15" actId="20577"/>
          <ac:spMkLst>
            <pc:docMk/>
            <pc:sldMk cId="580136006" sldId="425"/>
            <ac:spMk id="5" creationId="{4795EC58-D0AB-4310-990E-73B4200CECD5}"/>
          </ac:spMkLst>
        </pc:spChg>
      </pc:sldChg>
      <pc:sldChg chg="modSp add mod">
        <pc:chgData name="Irem Ince" userId="1100439d-fe2c-4ae9-9b0f-7d377f7d641b" providerId="ADAL" clId="{A37E5CEC-AEE5-4670-B60D-40276D1D9C87}" dt="2023-06-15T12:46:35.930" v="966" actId="255"/>
        <pc:sldMkLst>
          <pc:docMk/>
          <pc:sldMk cId="358241906" sldId="426"/>
        </pc:sldMkLst>
        <pc:spChg chg="mod">
          <ac:chgData name="Irem Ince" userId="1100439d-fe2c-4ae9-9b0f-7d377f7d641b" providerId="ADAL" clId="{A37E5CEC-AEE5-4670-B60D-40276D1D9C87}" dt="2023-06-15T12:39:40.950" v="942" actId="20577"/>
          <ac:spMkLst>
            <pc:docMk/>
            <pc:sldMk cId="358241906" sldId="426"/>
            <ac:spMk id="2" creationId="{55D650FD-5F2C-DAAA-C5C3-BAB508D4922D}"/>
          </ac:spMkLst>
        </pc:spChg>
        <pc:spChg chg="mod">
          <ac:chgData name="Irem Ince" userId="1100439d-fe2c-4ae9-9b0f-7d377f7d641b" providerId="ADAL" clId="{A37E5CEC-AEE5-4670-B60D-40276D1D9C87}" dt="2023-06-15T12:46:35.930" v="966" actId="255"/>
          <ac:spMkLst>
            <pc:docMk/>
            <pc:sldMk cId="358241906" sldId="426"/>
            <ac:spMk id="3" creationId="{E274D84C-CF6E-09A3-0552-C21273967CC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FE7121-C6E3-455A-B1D3-737EA294FA3D}" type="datetimeFigureOut">
              <a:rPr lang="en-US" smtClean="0"/>
              <a:t>6/22/2023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6F5EA6-C920-4998-A6D0-97C9675B9EF3}" type="slidenum">
              <a:rPr lang="en-US" smtClean="0"/>
              <a:t>‹#›</a:t>
            </a:fld>
            <a:endParaRPr lang="en-US"/>
          </a:p>
        </p:txBody>
      </p:sp>
    </p:spTree>
    <p:extLst>
      <p:ext uri="{BB962C8B-B14F-4D97-AF65-F5344CB8AC3E}">
        <p14:creationId xmlns:p14="http://schemas.microsoft.com/office/powerpoint/2010/main" val="2681886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66A56994-37A0-4EE9-AFE0-4399F635C3DA}" type="datetime1">
              <a:rPr lang="tr-TR" smtClean="0"/>
              <a:t>22.06.2023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8779828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DFCFA282-BD0D-4948-A8AB-BF7A9EC7B61A}" type="datetime1">
              <a:rPr lang="tr-TR" smtClean="0"/>
              <a:t>22.06.2023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660208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F2A7EE25-B36F-4220-9FC8-063352C55499}" type="datetime1">
              <a:rPr lang="tr-TR" smtClean="0"/>
              <a:t>22.06.2023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999916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C4F9ACCF-290F-4B1F-80FC-68D41864A82A}" type="datetime1">
              <a:rPr lang="tr-TR" smtClean="0"/>
              <a:t>22.06.2023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062469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CBA98418-326F-453E-94ED-554848A6C36D}" type="datetime1">
              <a:rPr lang="tr-TR" smtClean="0"/>
              <a:t>22.06.2023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858805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4EC5AFFE-2DE3-4A9A-B911-D12507035AF3}" type="datetime1">
              <a:rPr lang="tr-TR" smtClean="0"/>
              <a:t>22.06.2023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980785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97B954DD-1C5F-4A0C-983B-D7CEB1499189}" type="datetime1">
              <a:rPr lang="tr-TR" smtClean="0"/>
              <a:t>22.06.2023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311545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41FD71F2-C2F5-43E8-811D-D9562F50DC5F}" type="datetime1">
              <a:rPr lang="tr-TR" smtClean="0"/>
              <a:t>22.06.2023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5907671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790A176D-E2C6-4CE8-8CDD-0BCAC5CF9BF5}" type="datetime1">
              <a:rPr lang="tr-TR" smtClean="0"/>
              <a:t>22.06.2023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5628668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35B7498D-F81F-4F66-8DE4-53F9E4EB7234}" type="datetime1">
              <a:rPr lang="tr-TR" smtClean="0"/>
              <a:t>22.06.2023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65877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ECCAB7BE-4D54-4BB3-919A-F3513547C57A}" type="datetime1">
              <a:rPr lang="tr-TR" smtClean="0"/>
              <a:t>22.06.2023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8100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B448ED-B515-4147-9F30-AF9BF4F94E41}" type="datetime1">
              <a:rPr lang="tr-TR" smtClean="0"/>
              <a:t>22.06.2023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32701345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a:extLst>
              <a:ext uri="{FF2B5EF4-FFF2-40B4-BE49-F238E27FC236}">
                <a16:creationId xmlns:a16="http://schemas.microsoft.com/office/drawing/2014/main" id="{89BF8A2F-65C6-4A4A-B077-685783E9349B}"/>
              </a:ext>
            </a:extLst>
          </p:cNvPr>
          <p:cNvSpPr>
            <a:spLocks noGrp="1"/>
          </p:cNvSpPr>
          <p:nvPr>
            <p:ph type="ctrTitle"/>
          </p:nvPr>
        </p:nvSpPr>
        <p:spPr>
          <a:xfrm>
            <a:off x="8322905" y="5446892"/>
            <a:ext cx="3004457" cy="599343"/>
          </a:xfrm>
        </p:spPr>
        <p:txBody>
          <a:bodyPr>
            <a:normAutofit/>
          </a:bodyPr>
          <a:lstStyle/>
          <a:p>
            <a:r>
              <a:rPr lang="en-US" sz="2800" dirty="0"/>
              <a:t>07.07.2023</a:t>
            </a:r>
            <a:endParaRPr lang="tr-TR" sz="2800" dirty="0"/>
          </a:p>
        </p:txBody>
      </p:sp>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667738" y="2355621"/>
            <a:ext cx="8284646" cy="1609890"/>
          </a:xfrm>
        </p:spPr>
        <p:txBody>
          <a:bodyPr>
            <a:normAutofit/>
          </a:bodyPr>
          <a:lstStyle/>
          <a:p>
            <a:r>
              <a:rPr lang="tr-TR" sz="4500" b="1" dirty="0"/>
              <a:t>3. Mineral</a:t>
            </a:r>
            <a:r>
              <a:rPr lang="en-US" sz="4500" b="1" dirty="0"/>
              <a:t> </a:t>
            </a:r>
            <a:r>
              <a:rPr lang="en-US" sz="4500" b="1" dirty="0" err="1"/>
              <a:t>Endüstrisi</a:t>
            </a:r>
            <a:endParaRPr lang="tr-TR" sz="4500" b="1" dirty="0"/>
          </a:p>
          <a:p>
            <a:r>
              <a:rPr lang="en-US" sz="4500" b="1" dirty="0"/>
              <a:t>Analiz</a:t>
            </a:r>
            <a:r>
              <a:rPr lang="tr-TR" sz="4500" b="1" dirty="0"/>
              <a:t> </a:t>
            </a:r>
            <a:r>
              <a:rPr lang="en-US" sz="4500" b="1" dirty="0" err="1"/>
              <a:t>Sonuçları</a:t>
            </a:r>
            <a:endParaRPr lang="tr-TR" sz="4500" b="1" dirty="0"/>
          </a:p>
        </p:txBody>
      </p:sp>
    </p:spTree>
    <p:extLst>
      <p:ext uri="{BB962C8B-B14F-4D97-AF65-F5344CB8AC3E}">
        <p14:creationId xmlns:p14="http://schemas.microsoft.com/office/powerpoint/2010/main" val="5801360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B14FF26-9CB3-B69E-D726-C8CF763B695E}"/>
              </a:ext>
            </a:extLst>
          </p:cNvPr>
          <p:cNvSpPr>
            <a:spLocks noGrp="1"/>
          </p:cNvSpPr>
          <p:nvPr>
            <p:ph type="title"/>
          </p:nvPr>
        </p:nvSpPr>
        <p:spPr>
          <a:xfrm>
            <a:off x="838194" y="1150541"/>
            <a:ext cx="10515600" cy="1009651"/>
          </a:xfrm>
        </p:spPr>
        <p:txBody>
          <a:bodyPr>
            <a:normAutofit/>
          </a:bodyPr>
          <a:lstStyle/>
          <a:p>
            <a:pPr algn="just"/>
            <a:r>
              <a:rPr lang="tr-TR" sz="3200" b="1" dirty="0">
                <a:effectLst/>
                <a:ea typeface="Calibri" panose="020F0502020204030204" pitchFamily="34" charset="0"/>
                <a:cs typeface="Calibri" panose="020F0502020204030204" pitchFamily="34" charset="0"/>
              </a:rPr>
              <a:t>Kireç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dirty="0"/>
          </a:p>
        </p:txBody>
      </p:sp>
      <p:sp>
        <p:nvSpPr>
          <p:cNvPr id="3" name="İçerik Yer Tutucusu 2">
            <a:extLst>
              <a:ext uri="{FF2B5EF4-FFF2-40B4-BE49-F238E27FC236}">
                <a16:creationId xmlns:a16="http://schemas.microsoft.com/office/drawing/2014/main" id="{5A613965-FCF0-1A4D-F3E2-7C5E07BF8D1A}"/>
              </a:ext>
            </a:extLst>
          </p:cNvPr>
          <p:cNvSpPr>
            <a:spLocks noGrp="1"/>
          </p:cNvSpPr>
          <p:nvPr>
            <p:ph idx="1"/>
          </p:nvPr>
        </p:nvSpPr>
        <p:spPr>
          <a:xfrm>
            <a:off x="838198" y="2066886"/>
            <a:ext cx="10515600" cy="1427584"/>
          </a:xfrm>
        </p:spPr>
        <p:txBody>
          <a:bodyPr>
            <a:normAutofit/>
          </a:bodyPr>
          <a:lstStyle/>
          <a:p>
            <a:pPr algn="just"/>
            <a:r>
              <a:rPr lang="tr-TR" sz="2400" dirty="0">
                <a:effectLst/>
                <a:ea typeface="Calibri" panose="020F0502020204030204" pitchFamily="34" charset="0"/>
              </a:rPr>
              <a:t>Kireç üretimi hususunda, </a:t>
            </a:r>
            <a:r>
              <a:rPr lang="tr-TR" sz="2400" dirty="0">
                <a:solidFill>
                  <a:srgbClr val="000000"/>
                </a:solidFill>
                <a:effectLst/>
                <a:ea typeface="Times New Roman" panose="02020603050405020304" pitchFamily="18" charset="0"/>
              </a:rPr>
              <a:t>EKÖK</a:t>
            </a:r>
            <a:r>
              <a:rPr lang="tr-TR" sz="2400" dirty="0">
                <a:effectLst/>
                <a:ea typeface="Calibri" panose="020F0502020204030204" pitchFamily="34" charset="0"/>
              </a:rPr>
              <a:t> envanterine göre Türkiye'de 69 tesis bulunmaktadır. </a:t>
            </a:r>
            <a:r>
              <a:rPr lang="tr-TR" sz="2400" dirty="0">
                <a:effectLst/>
                <a:ea typeface="Calibri" panose="020F0502020204030204" pitchFamily="34" charset="0"/>
                <a:cs typeface="Calibri" panose="020F0502020204030204" pitchFamily="34" charset="0"/>
              </a:rPr>
              <a:t>MET </a:t>
            </a:r>
            <a:r>
              <a:rPr lang="en-US" sz="2400" dirty="0">
                <a:effectLst/>
                <a:ea typeface="Calibri" panose="020F0502020204030204" pitchFamily="34" charset="0"/>
                <a:cs typeface="Calibri" panose="020F0502020204030204" pitchFamily="34" charset="0"/>
              </a:rPr>
              <a:t>K</a:t>
            </a:r>
            <a:r>
              <a:rPr lang="tr-TR" sz="2400" dirty="0">
                <a:effectLst/>
                <a:ea typeface="Calibri" panose="020F0502020204030204" pitchFamily="34" charset="0"/>
                <a:cs typeface="Calibri" panose="020F0502020204030204" pitchFamily="34" charset="0"/>
              </a:rPr>
              <a:t>L</a:t>
            </a:r>
            <a:r>
              <a:rPr lang="tr-TR" sz="2400" dirty="0">
                <a:effectLst/>
                <a:ea typeface="Calibri" panose="020F0502020204030204" pitchFamily="34" charset="0"/>
              </a:rPr>
              <a:t> anketine alınan cevaplara göre sektör için genel uyum %37 olarak hesaplanmıştır. </a:t>
            </a:r>
          </a:p>
        </p:txBody>
      </p:sp>
      <p:graphicFrame>
        <p:nvGraphicFramePr>
          <p:cNvPr id="4" name="Tablo 3">
            <a:extLst>
              <a:ext uri="{FF2B5EF4-FFF2-40B4-BE49-F238E27FC236}">
                <a16:creationId xmlns:a16="http://schemas.microsoft.com/office/drawing/2014/main" id="{797529FA-D37C-0DAD-8919-F648B752E91E}"/>
              </a:ext>
            </a:extLst>
          </p:cNvPr>
          <p:cNvGraphicFramePr>
            <a:graphicFrameLocks noGrp="1"/>
          </p:cNvGraphicFramePr>
          <p:nvPr>
            <p:extLst>
              <p:ext uri="{D42A27DB-BD31-4B8C-83A1-F6EECF244321}">
                <p14:modId xmlns:p14="http://schemas.microsoft.com/office/powerpoint/2010/main" val="1121152563"/>
              </p:ext>
            </p:extLst>
          </p:nvPr>
        </p:nvGraphicFramePr>
        <p:xfrm>
          <a:off x="838194" y="3163079"/>
          <a:ext cx="10515601" cy="2693670"/>
        </p:xfrm>
        <a:graphic>
          <a:graphicData uri="http://schemas.openxmlformats.org/drawingml/2006/table">
            <a:tbl>
              <a:tblPr firstRow="1" firstCol="1" bandRow="1">
                <a:tableStyleId>{5C22544A-7EE6-4342-B048-85BDC9FD1C3A}</a:tableStyleId>
              </a:tblPr>
              <a:tblGrid>
                <a:gridCol w="959023">
                  <a:extLst>
                    <a:ext uri="{9D8B030D-6E8A-4147-A177-3AD203B41FA5}">
                      <a16:colId xmlns:a16="http://schemas.microsoft.com/office/drawing/2014/main" val="1479069816"/>
                    </a:ext>
                  </a:extLst>
                </a:gridCol>
                <a:gridCol w="1556309">
                  <a:extLst>
                    <a:ext uri="{9D8B030D-6E8A-4147-A177-3AD203B41FA5}">
                      <a16:colId xmlns:a16="http://schemas.microsoft.com/office/drawing/2014/main" val="4038388900"/>
                    </a:ext>
                  </a:extLst>
                </a:gridCol>
                <a:gridCol w="1571031">
                  <a:extLst>
                    <a:ext uri="{9D8B030D-6E8A-4147-A177-3AD203B41FA5}">
                      <a16:colId xmlns:a16="http://schemas.microsoft.com/office/drawing/2014/main" val="366862663"/>
                    </a:ext>
                  </a:extLst>
                </a:gridCol>
                <a:gridCol w="1928561">
                  <a:extLst>
                    <a:ext uri="{9D8B030D-6E8A-4147-A177-3AD203B41FA5}">
                      <a16:colId xmlns:a16="http://schemas.microsoft.com/office/drawing/2014/main" val="3056747057"/>
                    </a:ext>
                  </a:extLst>
                </a:gridCol>
                <a:gridCol w="1503731">
                  <a:extLst>
                    <a:ext uri="{9D8B030D-6E8A-4147-A177-3AD203B41FA5}">
                      <a16:colId xmlns:a16="http://schemas.microsoft.com/office/drawing/2014/main" val="94301980"/>
                    </a:ext>
                  </a:extLst>
                </a:gridCol>
                <a:gridCol w="1499525">
                  <a:extLst>
                    <a:ext uri="{9D8B030D-6E8A-4147-A177-3AD203B41FA5}">
                      <a16:colId xmlns:a16="http://schemas.microsoft.com/office/drawing/2014/main" val="1988464343"/>
                    </a:ext>
                  </a:extLst>
                </a:gridCol>
                <a:gridCol w="1497421">
                  <a:extLst>
                    <a:ext uri="{9D8B030D-6E8A-4147-A177-3AD203B41FA5}">
                      <a16:colId xmlns:a16="http://schemas.microsoft.com/office/drawing/2014/main" val="4183553328"/>
                    </a:ext>
                  </a:extLst>
                </a:gridCol>
              </a:tblGrid>
              <a:tr h="1792007">
                <a:tc>
                  <a:txBody>
                    <a:bodyPr/>
                    <a:lstStyle/>
                    <a:p>
                      <a:pPr algn="l">
                        <a:lnSpc>
                          <a:spcPct val="150000"/>
                        </a:lnSpc>
                      </a:pPr>
                      <a:r>
                        <a:rPr lang="tr-TR" sz="1800" dirty="0">
                          <a:effectLst/>
                        </a:rPr>
                        <a:t>Al</a:t>
                      </a:r>
                      <a:r>
                        <a:rPr lang="en-US" sz="1800" dirty="0">
                          <a:effectLst/>
                        </a:rPr>
                        <a:t>t </a:t>
                      </a:r>
                      <a:r>
                        <a:rPr lang="tr-TR" sz="1800" dirty="0">
                          <a:effectLst/>
                        </a:rPr>
                        <a:t>sektö</a:t>
                      </a:r>
                      <a:r>
                        <a:rPr lang="en-US" sz="1800" dirty="0">
                          <a:effectLst/>
                        </a:rPr>
                        <a:t>r</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Ort</a:t>
                      </a:r>
                      <a:r>
                        <a:rPr lang="en-US" sz="1800" dirty="0" err="1">
                          <a:effectLst/>
                        </a:rPr>
                        <a:t>alama</a:t>
                      </a:r>
                      <a:r>
                        <a:rPr lang="tr-TR" sz="1800" dirty="0">
                          <a:effectLst/>
                        </a:rPr>
                        <a:t> Uyum %</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Tesis </a:t>
                      </a:r>
                    </a:p>
                    <a:p>
                      <a:pPr algn="ctr">
                        <a:lnSpc>
                          <a:spcPct val="150000"/>
                        </a:lnSpc>
                      </a:pPr>
                      <a:r>
                        <a:rPr lang="tr-TR" sz="1800" dirty="0">
                          <a:effectLst/>
                        </a:rPr>
                        <a:t>sayısı</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Min.</a:t>
                      </a:r>
                    </a:p>
                    <a:p>
                      <a:pPr algn="ctr">
                        <a:lnSpc>
                          <a:spcPct val="150000"/>
                        </a:lnSpc>
                      </a:pPr>
                      <a:r>
                        <a:rPr lang="tr-TR" sz="1800" dirty="0">
                          <a:effectLst/>
                        </a:rPr>
                        <a:t> CAPEX (AVRO)</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err="1">
                          <a:effectLst/>
                        </a:rPr>
                        <a:t>Maks</a:t>
                      </a:r>
                      <a:r>
                        <a:rPr lang="tr-TR" sz="1800" dirty="0">
                          <a:effectLst/>
                        </a:rPr>
                        <a:t>. CAPEX (AVRO)</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Min. </a:t>
                      </a:r>
                    </a:p>
                    <a:p>
                      <a:pPr algn="ctr">
                        <a:lnSpc>
                          <a:spcPct val="150000"/>
                        </a:lnSpc>
                      </a:pPr>
                      <a:r>
                        <a:rPr lang="tr-TR" sz="1800" dirty="0">
                          <a:effectLst/>
                        </a:rPr>
                        <a:t>OPEX (AVRO/yıl)</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err="1">
                          <a:effectLst/>
                        </a:rPr>
                        <a:t>Maks</a:t>
                      </a:r>
                      <a:r>
                        <a:rPr lang="tr-TR" sz="1800" dirty="0">
                          <a:effectLst/>
                        </a:rPr>
                        <a:t>. OPEX (AVRO/yıl)</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02960806"/>
                  </a:ext>
                </a:extLst>
              </a:tr>
              <a:tr h="901663">
                <a:tc>
                  <a:txBody>
                    <a:bodyPr/>
                    <a:lstStyle/>
                    <a:p>
                      <a:pPr algn="ctr">
                        <a:lnSpc>
                          <a:spcPct val="150000"/>
                        </a:lnSpc>
                      </a:pPr>
                      <a:r>
                        <a:rPr lang="tr-TR" sz="1800">
                          <a:effectLst/>
                        </a:rPr>
                        <a:t>3.1.b (Kireç)</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37</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69</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456</a:t>
                      </a:r>
                      <a:r>
                        <a:rPr lang="en-US" sz="1800" dirty="0">
                          <a:effectLst/>
                        </a:rPr>
                        <a:t>.</a:t>
                      </a:r>
                      <a:r>
                        <a:rPr lang="tr-TR" sz="1800" dirty="0">
                          <a:effectLst/>
                        </a:rPr>
                        <a:t>000</a:t>
                      </a:r>
                      <a:r>
                        <a:rPr lang="en-US" sz="1800" dirty="0">
                          <a:effectLst/>
                        </a:rPr>
                        <a:t>.</a:t>
                      </a:r>
                      <a:r>
                        <a:rPr lang="tr-TR" sz="1800" dirty="0">
                          <a:effectLst/>
                        </a:rPr>
                        <a:t>000</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1</a:t>
                      </a:r>
                      <a:r>
                        <a:rPr lang="en-US" sz="1800" dirty="0">
                          <a:effectLst/>
                        </a:rPr>
                        <a:t>.</a:t>
                      </a:r>
                      <a:r>
                        <a:rPr lang="tr-TR" sz="1800" dirty="0">
                          <a:effectLst/>
                        </a:rPr>
                        <a:t>436</a:t>
                      </a:r>
                      <a:r>
                        <a:rPr lang="en-US" sz="1800" dirty="0">
                          <a:effectLst/>
                        </a:rPr>
                        <a:t>.</a:t>
                      </a:r>
                      <a:r>
                        <a:rPr lang="tr-TR" sz="1800" dirty="0">
                          <a:effectLst/>
                        </a:rPr>
                        <a:t>000</a:t>
                      </a:r>
                      <a:r>
                        <a:rPr lang="en-US" sz="1800" dirty="0">
                          <a:effectLst/>
                        </a:rPr>
                        <a:t>.</a:t>
                      </a:r>
                      <a:r>
                        <a:rPr lang="tr-TR" sz="1800" dirty="0">
                          <a:effectLst/>
                        </a:rPr>
                        <a:t>000</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216</a:t>
                      </a:r>
                      <a:r>
                        <a:rPr lang="en-US" sz="1800" dirty="0">
                          <a:effectLst/>
                        </a:rPr>
                        <a:t>.</a:t>
                      </a:r>
                      <a:r>
                        <a:rPr lang="tr-TR" sz="1800" dirty="0">
                          <a:effectLst/>
                        </a:rPr>
                        <a:t>000</a:t>
                      </a:r>
                      <a:r>
                        <a:rPr lang="en-US" sz="1800" dirty="0">
                          <a:effectLst/>
                        </a:rPr>
                        <a:t>.</a:t>
                      </a:r>
                      <a:r>
                        <a:rPr lang="tr-TR" sz="1800" dirty="0">
                          <a:effectLst/>
                        </a:rPr>
                        <a:t>000</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320</a:t>
                      </a:r>
                      <a:r>
                        <a:rPr lang="en-US" sz="1800" dirty="0">
                          <a:effectLst/>
                        </a:rPr>
                        <a:t>.</a:t>
                      </a:r>
                      <a:r>
                        <a:rPr lang="tr-TR" sz="1800" dirty="0">
                          <a:effectLst/>
                        </a:rPr>
                        <a:t>000</a:t>
                      </a:r>
                      <a:r>
                        <a:rPr lang="en-US" sz="1800" dirty="0">
                          <a:effectLst/>
                        </a:rPr>
                        <a:t>.</a:t>
                      </a:r>
                      <a:r>
                        <a:rPr lang="tr-TR" sz="1800" dirty="0">
                          <a:effectLst/>
                        </a:rPr>
                        <a:t>000</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63478518"/>
                  </a:ext>
                </a:extLst>
              </a:tr>
            </a:tbl>
          </a:graphicData>
        </a:graphic>
      </p:graphicFrame>
      <p:sp>
        <p:nvSpPr>
          <p:cNvPr id="5" name="Slide Number Placeholder 4">
            <a:extLst>
              <a:ext uri="{FF2B5EF4-FFF2-40B4-BE49-F238E27FC236}">
                <a16:creationId xmlns:a16="http://schemas.microsoft.com/office/drawing/2014/main" id="{EFEE66C0-9D35-AD9C-96F5-9DAE3AEC54FD}"/>
              </a:ext>
            </a:extLst>
          </p:cNvPr>
          <p:cNvSpPr>
            <a:spLocks noGrp="1"/>
          </p:cNvSpPr>
          <p:nvPr>
            <p:ph type="sldNum" sz="quarter" idx="12"/>
          </p:nvPr>
        </p:nvSpPr>
        <p:spPr/>
        <p:txBody>
          <a:bodyPr/>
          <a:lstStyle/>
          <a:p>
            <a:fld id="{6566A07A-3A36-4C08-A33E-FBE053DB02EC}" type="slidenum">
              <a:rPr lang="tr-TR" smtClean="0"/>
              <a:t>10</a:t>
            </a:fld>
            <a:endParaRPr lang="tr-TR"/>
          </a:p>
        </p:txBody>
      </p:sp>
    </p:spTree>
    <p:extLst>
      <p:ext uri="{BB962C8B-B14F-4D97-AF65-F5344CB8AC3E}">
        <p14:creationId xmlns:p14="http://schemas.microsoft.com/office/powerpoint/2010/main" val="39100191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C0B9571-E3AE-BB7E-51D9-5E2A8DB373C7}"/>
              </a:ext>
            </a:extLst>
          </p:cNvPr>
          <p:cNvSpPr>
            <a:spLocks noGrp="1"/>
          </p:cNvSpPr>
          <p:nvPr>
            <p:ph type="title"/>
          </p:nvPr>
        </p:nvSpPr>
        <p:spPr>
          <a:xfrm>
            <a:off x="838200" y="1113954"/>
            <a:ext cx="10515600" cy="916113"/>
          </a:xfrm>
        </p:spPr>
        <p:txBody>
          <a:bodyPr>
            <a:noAutofit/>
          </a:bodyPr>
          <a:lstStyle/>
          <a:p>
            <a:pPr algn="just"/>
            <a:r>
              <a:rPr lang="tr-TR" sz="3200" b="1" dirty="0">
                <a:effectLst/>
                <a:ea typeface="Calibri" panose="020F0502020204030204" pitchFamily="34" charset="0"/>
                <a:cs typeface="Calibri" panose="020F0502020204030204" pitchFamily="34" charset="0"/>
              </a:rPr>
              <a:t>Magnezyum </a:t>
            </a:r>
            <a:r>
              <a:rPr lang="en-US" sz="3200" b="1" dirty="0">
                <a:effectLst/>
                <a:ea typeface="Calibri" panose="020F0502020204030204" pitchFamily="34" charset="0"/>
                <a:cs typeface="Calibri" panose="020F0502020204030204" pitchFamily="34" charset="0"/>
              </a:rPr>
              <a:t>O</a:t>
            </a:r>
            <a:r>
              <a:rPr lang="tr-TR" sz="3200" b="1" dirty="0">
                <a:effectLst/>
                <a:ea typeface="Calibri" panose="020F0502020204030204" pitchFamily="34" charset="0"/>
                <a:cs typeface="Calibri" panose="020F0502020204030204" pitchFamily="34" charset="0"/>
              </a:rPr>
              <a:t>ksit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ffectLst/>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sp>
        <p:nvSpPr>
          <p:cNvPr id="3" name="İçerik Yer Tutucusu 2">
            <a:extLst>
              <a:ext uri="{FF2B5EF4-FFF2-40B4-BE49-F238E27FC236}">
                <a16:creationId xmlns:a16="http://schemas.microsoft.com/office/drawing/2014/main" id="{2E24D3AA-41B7-D9CF-1543-5A87EC529EEE}"/>
              </a:ext>
            </a:extLst>
          </p:cNvPr>
          <p:cNvSpPr>
            <a:spLocks noGrp="1"/>
          </p:cNvSpPr>
          <p:nvPr>
            <p:ph idx="1"/>
          </p:nvPr>
        </p:nvSpPr>
        <p:spPr>
          <a:xfrm>
            <a:off x="669470" y="2053887"/>
            <a:ext cx="10684330" cy="1298533"/>
          </a:xfrm>
        </p:spPr>
        <p:txBody>
          <a:bodyPr>
            <a:normAutofit/>
          </a:bodyPr>
          <a:lstStyle/>
          <a:p>
            <a:pPr algn="just">
              <a:lnSpc>
                <a:spcPct val="100000"/>
              </a:lnSpc>
              <a:spcBef>
                <a:spcPts val="1200"/>
              </a:spcBef>
            </a:pPr>
            <a:r>
              <a:rPr lang="tr-TR" sz="2400" dirty="0">
                <a:effectLst/>
                <a:ea typeface="Calibri" panose="020F0502020204030204" pitchFamily="34" charset="0"/>
                <a:cs typeface="Times New Roman" panose="02020603050405020304" pitchFamily="18" charset="0"/>
              </a:rPr>
              <a:t>Magnezyum oksit üretimi hususunda, </a:t>
            </a:r>
            <a:r>
              <a:rPr lang="tr-TR" sz="2400" dirty="0">
                <a:solidFill>
                  <a:srgbClr val="000000"/>
                </a:solidFill>
                <a:effectLst/>
                <a:ea typeface="Times New Roman" panose="02020603050405020304" pitchFamily="18" charset="0"/>
                <a:cs typeface="Times New Roman" panose="02020603050405020304" pitchFamily="18" charset="0"/>
              </a:rPr>
              <a:t>EKÖK</a:t>
            </a:r>
            <a:r>
              <a:rPr lang="tr-TR" sz="2400" dirty="0">
                <a:effectLst/>
                <a:ea typeface="Calibri" panose="020F0502020204030204" pitchFamily="34" charset="0"/>
                <a:cs typeface="Times New Roman" panose="02020603050405020304" pitchFamily="18" charset="0"/>
              </a:rPr>
              <a:t> envanterine göre Türkiye'de 22 tesis bulunmaktadır. </a:t>
            </a:r>
            <a:r>
              <a:rPr lang="tr-TR" sz="2400" dirty="0">
                <a:effectLst/>
                <a:ea typeface="Calibri" panose="020F0502020204030204" pitchFamily="34" charset="0"/>
                <a:cs typeface="Calibri" panose="020F0502020204030204" pitchFamily="34" charset="0"/>
              </a:rPr>
              <a:t>MET </a:t>
            </a:r>
            <a:r>
              <a:rPr lang="en-US" sz="2400" dirty="0">
                <a:effectLst/>
                <a:ea typeface="Calibri" panose="020F0502020204030204" pitchFamily="34" charset="0"/>
                <a:cs typeface="Calibri" panose="020F0502020204030204" pitchFamily="34" charset="0"/>
              </a:rPr>
              <a:t>K</a:t>
            </a:r>
            <a:r>
              <a:rPr lang="tr-TR" sz="2400" dirty="0">
                <a:effectLst/>
                <a:ea typeface="Calibri" panose="020F0502020204030204" pitchFamily="34" charset="0"/>
                <a:cs typeface="Calibri" panose="020F0502020204030204" pitchFamily="34" charset="0"/>
              </a:rPr>
              <a:t>L</a:t>
            </a:r>
            <a:r>
              <a:rPr lang="tr-TR" sz="2400" dirty="0">
                <a:effectLst/>
                <a:ea typeface="Calibri" panose="020F0502020204030204" pitchFamily="34" charset="0"/>
                <a:cs typeface="Times New Roman" panose="02020603050405020304" pitchFamily="18" charset="0"/>
              </a:rPr>
              <a:t> anketine alınan cevaplara göre sektör için genel uyum %44 </a:t>
            </a:r>
            <a:r>
              <a:rPr lang="tr-TR" sz="2400" dirty="0">
                <a:effectLst/>
                <a:ea typeface="Calibri" panose="020F0502020204030204" pitchFamily="34" charset="0"/>
              </a:rPr>
              <a:t>olarak hesaplanmıştır</a:t>
            </a:r>
            <a:endParaRPr lang="tr-TR" sz="2400" dirty="0">
              <a:effectLst/>
              <a:ea typeface="Calibri" panose="020F0502020204030204" pitchFamily="34" charset="0"/>
              <a:cs typeface="Calibri" panose="020F0502020204030204" pitchFamily="34" charset="0"/>
            </a:endParaRPr>
          </a:p>
          <a:p>
            <a:pPr algn="just">
              <a:lnSpc>
                <a:spcPct val="150000"/>
              </a:lnSpc>
              <a:spcBef>
                <a:spcPts val="1200"/>
              </a:spcBef>
            </a:pPr>
            <a:endParaRPr lang="tr-TR" sz="2400" dirty="0">
              <a:ea typeface="Calibri" panose="020F0502020204030204" pitchFamily="34" charset="0"/>
              <a:cs typeface="Times New Roman" panose="02020603050405020304" pitchFamily="18" charset="0"/>
            </a:endParaRPr>
          </a:p>
          <a:p>
            <a:pPr algn="just">
              <a:lnSpc>
                <a:spcPct val="150000"/>
              </a:lnSpc>
              <a:spcBef>
                <a:spcPts val="1200"/>
              </a:spcBef>
            </a:pPr>
            <a:endParaRPr lang="tr-TR" sz="2400" dirty="0">
              <a:effectLst/>
              <a:ea typeface="Calibri" panose="020F0502020204030204" pitchFamily="34" charset="0"/>
              <a:cs typeface="Calibri" panose="020F0502020204030204" pitchFamily="34" charset="0"/>
            </a:endParaRPr>
          </a:p>
          <a:p>
            <a:endParaRPr lang="tr-TR" sz="2400" dirty="0"/>
          </a:p>
        </p:txBody>
      </p:sp>
      <p:graphicFrame>
        <p:nvGraphicFramePr>
          <p:cNvPr id="5" name="Tablo 4">
            <a:extLst>
              <a:ext uri="{FF2B5EF4-FFF2-40B4-BE49-F238E27FC236}">
                <a16:creationId xmlns:a16="http://schemas.microsoft.com/office/drawing/2014/main" id="{2E3E35DC-B5D7-9AC5-FEEC-7AA80BDCB4D0}"/>
              </a:ext>
            </a:extLst>
          </p:cNvPr>
          <p:cNvGraphicFramePr>
            <a:graphicFrameLocks noGrp="1"/>
          </p:cNvGraphicFramePr>
          <p:nvPr>
            <p:extLst>
              <p:ext uri="{D42A27DB-BD31-4B8C-83A1-F6EECF244321}">
                <p14:modId xmlns:p14="http://schemas.microsoft.com/office/powerpoint/2010/main" val="2849725542"/>
              </p:ext>
            </p:extLst>
          </p:nvPr>
        </p:nvGraphicFramePr>
        <p:xfrm>
          <a:off x="753835" y="3378970"/>
          <a:ext cx="10684330" cy="2283270"/>
        </p:xfrm>
        <a:graphic>
          <a:graphicData uri="http://schemas.openxmlformats.org/drawingml/2006/table">
            <a:tbl>
              <a:tblPr firstRow="1" firstCol="1" bandRow="1">
                <a:tableStyleId>{5C22544A-7EE6-4342-B048-85BDC9FD1C3A}</a:tableStyleId>
              </a:tblPr>
              <a:tblGrid>
                <a:gridCol w="916715">
                  <a:extLst>
                    <a:ext uri="{9D8B030D-6E8A-4147-A177-3AD203B41FA5}">
                      <a16:colId xmlns:a16="http://schemas.microsoft.com/office/drawing/2014/main" val="3094601870"/>
                    </a:ext>
                  </a:extLst>
                </a:gridCol>
                <a:gridCol w="1581281">
                  <a:extLst>
                    <a:ext uri="{9D8B030D-6E8A-4147-A177-3AD203B41FA5}">
                      <a16:colId xmlns:a16="http://schemas.microsoft.com/office/drawing/2014/main" val="3442900967"/>
                    </a:ext>
                  </a:extLst>
                </a:gridCol>
                <a:gridCol w="1596239">
                  <a:extLst>
                    <a:ext uri="{9D8B030D-6E8A-4147-A177-3AD203B41FA5}">
                      <a16:colId xmlns:a16="http://schemas.microsoft.com/office/drawing/2014/main" val="3646217920"/>
                    </a:ext>
                  </a:extLst>
                </a:gridCol>
                <a:gridCol w="1899674">
                  <a:extLst>
                    <a:ext uri="{9D8B030D-6E8A-4147-A177-3AD203B41FA5}">
                      <a16:colId xmlns:a16="http://schemas.microsoft.com/office/drawing/2014/main" val="869383259"/>
                    </a:ext>
                  </a:extLst>
                </a:gridCol>
                <a:gridCol w="1566323">
                  <a:extLst>
                    <a:ext uri="{9D8B030D-6E8A-4147-A177-3AD203B41FA5}">
                      <a16:colId xmlns:a16="http://schemas.microsoft.com/office/drawing/2014/main" val="3932042281"/>
                    </a:ext>
                  </a:extLst>
                </a:gridCol>
                <a:gridCol w="1564186">
                  <a:extLst>
                    <a:ext uri="{9D8B030D-6E8A-4147-A177-3AD203B41FA5}">
                      <a16:colId xmlns:a16="http://schemas.microsoft.com/office/drawing/2014/main" val="3116477778"/>
                    </a:ext>
                  </a:extLst>
                </a:gridCol>
                <a:gridCol w="1559912">
                  <a:extLst>
                    <a:ext uri="{9D8B030D-6E8A-4147-A177-3AD203B41FA5}">
                      <a16:colId xmlns:a16="http://schemas.microsoft.com/office/drawing/2014/main" val="1167922493"/>
                    </a:ext>
                  </a:extLst>
                </a:gridCol>
              </a:tblGrid>
              <a:tr h="1442790">
                <a:tc>
                  <a:txBody>
                    <a:bodyPr/>
                    <a:lstStyle/>
                    <a:p>
                      <a:pPr algn="l">
                        <a:lnSpc>
                          <a:spcPct val="150000"/>
                        </a:lnSpc>
                      </a:pPr>
                      <a:r>
                        <a:rPr lang="tr-TR" sz="2000" dirty="0">
                          <a:effectLst/>
                        </a:rPr>
                        <a:t>Alt</a:t>
                      </a:r>
                      <a:r>
                        <a:rPr lang="en-US" sz="2000" dirty="0">
                          <a:effectLst/>
                        </a:rPr>
                        <a:t> s</a:t>
                      </a:r>
                      <a:r>
                        <a:rPr lang="tr-TR" sz="2000" dirty="0">
                          <a:effectLst/>
                        </a:rPr>
                        <a:t>ektör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Ort. Uyum %</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Tesis </a:t>
                      </a:r>
                    </a:p>
                    <a:p>
                      <a:pPr algn="ctr">
                        <a:lnSpc>
                          <a:spcPct val="150000"/>
                        </a:lnSpc>
                      </a:pPr>
                      <a:r>
                        <a:rPr lang="tr-TR" sz="2000" dirty="0">
                          <a:effectLst/>
                        </a:rPr>
                        <a:t>sayısı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a:t>
                      </a:r>
                    </a:p>
                    <a:p>
                      <a:pPr algn="ctr">
                        <a:lnSpc>
                          <a:spcPct val="150000"/>
                        </a:lnSpc>
                      </a:pPr>
                      <a:r>
                        <a:rPr lang="tr-TR" sz="2000" dirty="0">
                          <a:effectLst/>
                        </a:rPr>
                        <a:t>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a:t>
                      </a:r>
                    </a:p>
                    <a:p>
                      <a:pPr algn="ctr">
                        <a:lnSpc>
                          <a:spcPct val="150000"/>
                        </a:lnSpc>
                      </a:pPr>
                      <a:r>
                        <a:rPr lang="tr-TR" sz="2000" dirty="0">
                          <a:effectLst/>
                        </a:rPr>
                        <a:t>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Maks.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54610766"/>
                  </a:ext>
                </a:extLst>
              </a:tr>
              <a:tr h="840480">
                <a:tc>
                  <a:txBody>
                    <a:bodyPr/>
                    <a:lstStyle/>
                    <a:p>
                      <a:pPr algn="ctr">
                        <a:lnSpc>
                          <a:spcPct val="150000"/>
                        </a:lnSpc>
                      </a:pPr>
                      <a:r>
                        <a:rPr lang="tr-TR" sz="2000">
                          <a:effectLst/>
                        </a:rPr>
                        <a:t>3.1.c</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44</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22</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141</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247</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37</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123</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6186284"/>
                  </a:ext>
                </a:extLst>
              </a:tr>
            </a:tbl>
          </a:graphicData>
        </a:graphic>
      </p:graphicFrame>
      <p:sp>
        <p:nvSpPr>
          <p:cNvPr id="4" name="Slide Number Placeholder 3">
            <a:extLst>
              <a:ext uri="{FF2B5EF4-FFF2-40B4-BE49-F238E27FC236}">
                <a16:creationId xmlns:a16="http://schemas.microsoft.com/office/drawing/2014/main" id="{D134B2C4-6D5F-3354-8AEA-7DA6071CBDA8}"/>
              </a:ext>
            </a:extLst>
          </p:cNvPr>
          <p:cNvSpPr>
            <a:spLocks noGrp="1"/>
          </p:cNvSpPr>
          <p:nvPr>
            <p:ph type="sldNum" sz="quarter" idx="12"/>
          </p:nvPr>
        </p:nvSpPr>
        <p:spPr/>
        <p:txBody>
          <a:bodyPr/>
          <a:lstStyle/>
          <a:p>
            <a:fld id="{6566A07A-3A36-4C08-A33E-FBE053DB02EC}" type="slidenum">
              <a:rPr lang="tr-TR" smtClean="0"/>
              <a:t>11</a:t>
            </a:fld>
            <a:endParaRPr lang="tr-TR"/>
          </a:p>
        </p:txBody>
      </p:sp>
    </p:spTree>
    <p:extLst>
      <p:ext uri="{BB962C8B-B14F-4D97-AF65-F5344CB8AC3E}">
        <p14:creationId xmlns:p14="http://schemas.microsoft.com/office/powerpoint/2010/main" val="19158445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CACAE2F-D0EE-48C2-36BB-5A9665465E68}"/>
              </a:ext>
            </a:extLst>
          </p:cNvPr>
          <p:cNvSpPr>
            <a:spLocks noGrp="1"/>
          </p:cNvSpPr>
          <p:nvPr>
            <p:ph type="title"/>
          </p:nvPr>
        </p:nvSpPr>
        <p:spPr>
          <a:xfrm>
            <a:off x="838200" y="1091681"/>
            <a:ext cx="10515600" cy="599006"/>
          </a:xfrm>
        </p:spPr>
        <p:txBody>
          <a:bodyPr>
            <a:normAutofit/>
          </a:bodyPr>
          <a:lstStyle/>
          <a:p>
            <a:r>
              <a:rPr lang="tr-TR" sz="3200" b="1" dirty="0">
                <a:effectLst/>
                <a:ea typeface="DengXian Light" panose="02010600030101010101" pitchFamily="2" charset="-122"/>
                <a:cs typeface="Microsoft Uighur" panose="02000000000000000000" pitchFamily="2" charset="-78"/>
              </a:rPr>
              <a:t>Cam Üretimi</a:t>
            </a:r>
            <a:endParaRPr lang="tr-TR" sz="3200" dirty="0"/>
          </a:p>
        </p:txBody>
      </p:sp>
      <p:sp>
        <p:nvSpPr>
          <p:cNvPr id="3" name="İçerik Yer Tutucusu 2">
            <a:extLst>
              <a:ext uri="{FF2B5EF4-FFF2-40B4-BE49-F238E27FC236}">
                <a16:creationId xmlns:a16="http://schemas.microsoft.com/office/drawing/2014/main" id="{A55B64E9-61D4-4B4C-5F08-4C7B772A5B45}"/>
              </a:ext>
            </a:extLst>
          </p:cNvPr>
          <p:cNvSpPr>
            <a:spLocks noGrp="1"/>
          </p:cNvSpPr>
          <p:nvPr>
            <p:ph idx="1"/>
          </p:nvPr>
        </p:nvSpPr>
        <p:spPr>
          <a:xfrm>
            <a:off x="513184" y="1690687"/>
            <a:ext cx="10840616" cy="4486275"/>
          </a:xfrm>
        </p:spPr>
        <p:txBody>
          <a:bodyPr>
            <a:noAutofit/>
          </a:bodyPr>
          <a:lstStyle/>
          <a:p>
            <a:pPr algn="just">
              <a:lnSpc>
                <a:spcPct val="100000"/>
              </a:lnSpc>
              <a:spcBef>
                <a:spcPts val="1200"/>
              </a:spcBef>
            </a:pPr>
            <a:r>
              <a:rPr lang="tr-TR" sz="2400" dirty="0">
                <a:effectLst/>
                <a:ea typeface="Calibri" panose="020F0502020204030204" pitchFamily="34" charset="0"/>
                <a:cs typeface="Calibri" panose="020F0502020204030204" pitchFamily="34" charset="0"/>
              </a:rPr>
              <a:t>Cam sektörü için, </a:t>
            </a:r>
            <a:r>
              <a:rPr lang="en-US" sz="2400" dirty="0">
                <a:effectLst/>
                <a:ea typeface="Calibri" panose="020F0502020204030204" pitchFamily="34" charset="0"/>
                <a:cs typeface="Calibri" panose="020F0502020204030204" pitchFamily="34" charset="0"/>
              </a:rPr>
              <a:t>E</a:t>
            </a:r>
            <a:r>
              <a:rPr lang="tr-TR" sz="2400" dirty="0">
                <a:effectLst/>
                <a:ea typeface="Calibri" panose="020F0502020204030204" pitchFamily="34" charset="0"/>
                <a:cs typeface="Calibri" panose="020F0502020204030204" pitchFamily="34" charset="0"/>
              </a:rPr>
              <a:t>ED Ek I kapsamındaki endüstriyel faaliyetler aşağıdaki bölümde belirtilmiştir:</a:t>
            </a:r>
          </a:p>
          <a:p>
            <a:pPr marL="457200" algn="just">
              <a:lnSpc>
                <a:spcPct val="100000"/>
              </a:lnSpc>
              <a:spcBef>
                <a:spcPts val="1200"/>
              </a:spcBef>
            </a:pPr>
            <a:r>
              <a:rPr lang="tr-TR" sz="2400" dirty="0">
                <a:ea typeface="Calibri" panose="020F0502020204030204" pitchFamily="34" charset="0"/>
                <a:cs typeface="Times New Roman" panose="02020603050405020304" pitchFamily="18" charset="0"/>
              </a:rPr>
              <a:t>3.3</a:t>
            </a:r>
            <a:r>
              <a:rPr lang="en-US" sz="2400" dirty="0">
                <a:ea typeface="Calibri" panose="020F0502020204030204" pitchFamily="34" charset="0"/>
                <a:cs typeface="Times New Roman" panose="02020603050405020304" pitchFamily="18" charset="0"/>
              </a:rPr>
              <a:t>.</a:t>
            </a:r>
            <a:r>
              <a:rPr lang="tr-TR" sz="2400" dirty="0">
                <a:ea typeface="Calibri" panose="020F0502020204030204" pitchFamily="34" charset="0"/>
                <a:cs typeface="Times New Roman" panose="02020603050405020304" pitchFamily="18" charset="0"/>
              </a:rPr>
              <a:t> Günlük 20 ton üzerinde ergitme kapasitesiyle cam ve fiberglas üretimi; </a:t>
            </a:r>
          </a:p>
          <a:p>
            <a:pPr marL="457200" algn="just">
              <a:lnSpc>
                <a:spcPct val="100000"/>
              </a:lnSpc>
            </a:pPr>
            <a:r>
              <a:rPr lang="tr-TR" sz="2400" dirty="0">
                <a:ea typeface="Calibri" panose="020F0502020204030204" pitchFamily="34" charset="0"/>
                <a:cs typeface="Times New Roman" panose="02020603050405020304" pitchFamily="18" charset="0"/>
              </a:rPr>
              <a:t>3.4</a:t>
            </a:r>
            <a:r>
              <a:rPr lang="en-US" sz="2400" dirty="0">
                <a:ea typeface="Calibri" panose="020F0502020204030204" pitchFamily="34" charset="0"/>
                <a:cs typeface="Times New Roman" panose="02020603050405020304" pitchFamily="18" charset="0"/>
              </a:rPr>
              <a:t>. </a:t>
            </a:r>
            <a:r>
              <a:rPr lang="en-US" sz="2400" dirty="0" err="1">
                <a:ea typeface="Calibri" panose="020F0502020204030204" pitchFamily="34" charset="0"/>
                <a:cs typeface="Times New Roman" panose="02020603050405020304" pitchFamily="18" charset="0"/>
              </a:rPr>
              <a:t>Günlük</a:t>
            </a:r>
            <a:r>
              <a:rPr lang="en-US" sz="2400" dirty="0">
                <a:ea typeface="Calibri" panose="020F0502020204030204" pitchFamily="34" charset="0"/>
                <a:cs typeface="Times New Roman" panose="02020603050405020304" pitchFamily="18" charset="0"/>
              </a:rPr>
              <a:t> 20 ton </a:t>
            </a:r>
            <a:r>
              <a:rPr lang="en-US" sz="2400" dirty="0" err="1">
                <a:ea typeface="Calibri" panose="020F0502020204030204" pitchFamily="34" charset="0"/>
                <a:cs typeface="Times New Roman" panose="02020603050405020304" pitchFamily="18" charset="0"/>
              </a:rPr>
              <a:t>üzeri</a:t>
            </a:r>
            <a:r>
              <a:rPr lang="en-US" sz="2400" dirty="0">
                <a:ea typeface="Calibri" panose="020F0502020204030204" pitchFamily="34" charset="0"/>
                <a:cs typeface="Times New Roman" panose="02020603050405020304" pitchFamily="18" charset="0"/>
              </a:rPr>
              <a:t> </a:t>
            </a:r>
            <a:r>
              <a:rPr lang="en-US" sz="2400" dirty="0" err="1">
                <a:ea typeface="Calibri" panose="020F0502020204030204" pitchFamily="34" charset="0"/>
                <a:cs typeface="Times New Roman" panose="02020603050405020304" pitchFamily="18" charset="0"/>
              </a:rPr>
              <a:t>ergitme</a:t>
            </a:r>
            <a:r>
              <a:rPr lang="en-US" sz="2400" dirty="0">
                <a:ea typeface="Calibri" panose="020F0502020204030204" pitchFamily="34" charset="0"/>
                <a:cs typeface="Times New Roman" panose="02020603050405020304" pitchFamily="18" charset="0"/>
              </a:rPr>
              <a:t> </a:t>
            </a:r>
            <a:r>
              <a:rPr lang="en-US" sz="2400" dirty="0" err="1">
                <a:ea typeface="Calibri" panose="020F0502020204030204" pitchFamily="34" charset="0"/>
                <a:cs typeface="Times New Roman" panose="02020603050405020304" pitchFamily="18" charset="0"/>
              </a:rPr>
              <a:t>kapasitesiyle</a:t>
            </a:r>
            <a:r>
              <a:rPr lang="en-US" sz="2400" dirty="0">
                <a:ea typeface="Calibri" panose="020F0502020204030204" pitchFamily="34" charset="0"/>
                <a:cs typeface="Times New Roman" panose="02020603050405020304" pitchFamily="18" charset="0"/>
              </a:rPr>
              <a:t> </a:t>
            </a:r>
            <a:r>
              <a:rPr lang="en-US" sz="2400" dirty="0" err="1">
                <a:ea typeface="Calibri" panose="020F0502020204030204" pitchFamily="34" charset="0"/>
                <a:cs typeface="Times New Roman" panose="02020603050405020304" pitchFamily="18" charset="0"/>
              </a:rPr>
              <a:t>minerallerin</a:t>
            </a:r>
            <a:r>
              <a:rPr lang="en-US" sz="2400" dirty="0">
                <a:ea typeface="Calibri" panose="020F0502020204030204" pitchFamily="34" charset="0"/>
                <a:cs typeface="Times New Roman" panose="02020603050405020304" pitchFamily="18" charset="0"/>
              </a:rPr>
              <a:t> </a:t>
            </a:r>
            <a:r>
              <a:rPr lang="en-US" sz="2400" dirty="0" err="1">
                <a:ea typeface="Calibri" panose="020F0502020204030204" pitchFamily="34" charset="0"/>
                <a:cs typeface="Times New Roman" panose="02020603050405020304" pitchFamily="18" charset="0"/>
              </a:rPr>
              <a:t>eritilmesi</a:t>
            </a:r>
            <a:r>
              <a:rPr lang="en-US" sz="2400" dirty="0">
                <a:ea typeface="Calibri" panose="020F0502020204030204" pitchFamily="34" charset="0"/>
                <a:cs typeface="Times New Roman" panose="02020603050405020304" pitchFamily="18" charset="0"/>
              </a:rPr>
              <a:t> </a:t>
            </a:r>
            <a:r>
              <a:rPr lang="en-US" sz="2400" dirty="0" err="1">
                <a:ea typeface="Calibri" panose="020F0502020204030204" pitchFamily="34" charset="0"/>
                <a:cs typeface="Times New Roman" panose="02020603050405020304" pitchFamily="18" charset="0"/>
              </a:rPr>
              <a:t>ve</a:t>
            </a:r>
            <a:r>
              <a:rPr lang="en-US" sz="2400" dirty="0">
                <a:ea typeface="Calibri" panose="020F0502020204030204" pitchFamily="34" charset="0"/>
                <a:cs typeface="Times New Roman" panose="02020603050405020304" pitchFamily="18" charset="0"/>
              </a:rPr>
              <a:t> mineral </a:t>
            </a:r>
            <a:r>
              <a:rPr lang="en-US" sz="2400" dirty="0" err="1">
                <a:ea typeface="Calibri" panose="020F0502020204030204" pitchFamily="34" charset="0"/>
                <a:cs typeface="Times New Roman" panose="02020603050405020304" pitchFamily="18" charset="0"/>
              </a:rPr>
              <a:t>liflerinin</a:t>
            </a:r>
            <a:r>
              <a:rPr lang="en-US" sz="2400" dirty="0">
                <a:ea typeface="Calibri" panose="020F0502020204030204" pitchFamily="34" charset="0"/>
                <a:cs typeface="Times New Roman" panose="02020603050405020304" pitchFamily="18" charset="0"/>
              </a:rPr>
              <a:t> </a:t>
            </a:r>
            <a:r>
              <a:rPr lang="en-US" sz="2400" dirty="0" err="1">
                <a:ea typeface="Calibri" panose="020F0502020204030204" pitchFamily="34" charset="0"/>
                <a:cs typeface="Times New Roman" panose="02020603050405020304" pitchFamily="18" charset="0"/>
              </a:rPr>
              <a:t>üretimi</a:t>
            </a:r>
            <a:endParaRPr lang="en-US" sz="2400" dirty="0">
              <a:ea typeface="Calibri" panose="020F0502020204030204" pitchFamily="34" charset="0"/>
              <a:cs typeface="Times New Roman" panose="02020603050405020304" pitchFamily="18" charset="0"/>
            </a:endParaRPr>
          </a:p>
          <a:p>
            <a:pPr marL="457200" algn="just">
              <a:lnSpc>
                <a:spcPct val="100000"/>
              </a:lnSpc>
            </a:pPr>
            <a:endParaRPr lang="tr-TR" sz="2400" dirty="0">
              <a:ea typeface="Calibri" panose="020F0502020204030204" pitchFamily="34"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710F9C0B-EA60-E032-8C76-5DE07078485F}"/>
              </a:ext>
            </a:extLst>
          </p:cNvPr>
          <p:cNvSpPr>
            <a:spLocks noGrp="1"/>
          </p:cNvSpPr>
          <p:nvPr>
            <p:ph type="sldNum" sz="quarter" idx="12"/>
          </p:nvPr>
        </p:nvSpPr>
        <p:spPr/>
        <p:txBody>
          <a:bodyPr/>
          <a:lstStyle/>
          <a:p>
            <a:fld id="{6566A07A-3A36-4C08-A33E-FBE053DB02EC}" type="slidenum">
              <a:rPr lang="tr-TR" smtClean="0"/>
              <a:t>12</a:t>
            </a:fld>
            <a:endParaRPr lang="tr-TR"/>
          </a:p>
        </p:txBody>
      </p:sp>
    </p:spTree>
    <p:extLst>
      <p:ext uri="{BB962C8B-B14F-4D97-AF65-F5344CB8AC3E}">
        <p14:creationId xmlns:p14="http://schemas.microsoft.com/office/powerpoint/2010/main" val="34868143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5D650FD-5F2C-DAAA-C5C3-BAB508D4922D}"/>
              </a:ext>
            </a:extLst>
          </p:cNvPr>
          <p:cNvSpPr>
            <a:spLocks noGrp="1"/>
          </p:cNvSpPr>
          <p:nvPr>
            <p:ph type="title"/>
          </p:nvPr>
        </p:nvSpPr>
        <p:spPr>
          <a:xfrm>
            <a:off x="838200" y="1170635"/>
            <a:ext cx="10515600" cy="654990"/>
          </a:xfrm>
        </p:spPr>
        <p:txBody>
          <a:bodyPr>
            <a:normAutofit/>
          </a:bodyPr>
          <a:lstStyle/>
          <a:p>
            <a:r>
              <a:rPr lang="en-US" sz="3200" b="1" dirty="0" err="1">
                <a:cs typeface="Times New Roman" panose="02020603050405020304" pitchFamily="18" charset="0"/>
              </a:rPr>
              <a:t>Temel</a:t>
            </a:r>
            <a:r>
              <a:rPr lang="en-US" sz="3200" b="1" dirty="0">
                <a:cs typeface="Times New Roman" panose="02020603050405020304" pitchFamily="18" charset="0"/>
              </a:rPr>
              <a:t> </a:t>
            </a:r>
            <a:r>
              <a:rPr lang="tr-TR" sz="3200" b="1" dirty="0">
                <a:cs typeface="Times New Roman" panose="02020603050405020304" pitchFamily="18" charset="0"/>
              </a:rPr>
              <a:t>Çevresel Sorunlar </a:t>
            </a:r>
          </a:p>
        </p:txBody>
      </p:sp>
      <p:sp>
        <p:nvSpPr>
          <p:cNvPr id="3" name="İçerik Yer Tutucusu 2">
            <a:extLst>
              <a:ext uri="{FF2B5EF4-FFF2-40B4-BE49-F238E27FC236}">
                <a16:creationId xmlns:a16="http://schemas.microsoft.com/office/drawing/2014/main" id="{E274D84C-CF6E-09A3-0552-C21273967CCD}"/>
              </a:ext>
            </a:extLst>
          </p:cNvPr>
          <p:cNvSpPr>
            <a:spLocks noGrp="1"/>
          </p:cNvSpPr>
          <p:nvPr>
            <p:ph idx="1"/>
          </p:nvPr>
        </p:nvSpPr>
        <p:spPr/>
        <p:txBody>
          <a:bodyPr>
            <a:noAutofit/>
          </a:bodyPr>
          <a:lstStyle/>
          <a:p>
            <a:pPr marL="342900" indent="-342900" algn="just">
              <a:lnSpc>
                <a:spcPct val="100000"/>
              </a:lnSpc>
              <a:spcBef>
                <a:spcPts val="1200"/>
              </a:spcBef>
              <a:buFont typeface="Symbol" panose="05050102010706020507" pitchFamily="18" charset="2"/>
              <a:buChar char=""/>
            </a:pPr>
            <a:r>
              <a:rPr lang="tr-TR" sz="2400" dirty="0">
                <a:effectLst/>
                <a:ea typeface="Calibri" panose="020F0502020204030204" pitchFamily="34" charset="0"/>
                <a:cs typeface="Calibri" panose="020F0502020204030204" pitchFamily="34" charset="0"/>
              </a:rPr>
              <a:t>Farklı cam türlerinin üretilmesiyle ilgili temel çevresel sorun, yüksek sıcaklıkta, enerji yoğun bir proses olmasıdır. Atmosferik azotun yüksek sıcaklıkta oksidasyonu ve yanma ürünlerinin havaya salınan emisyonları nedeniyle karbondioksit, NO</a:t>
            </a:r>
            <a:r>
              <a:rPr lang="tr-TR" sz="2400" baseline="-25000" dirty="0">
                <a:effectLst/>
                <a:ea typeface="Calibri" panose="020F0502020204030204" pitchFamily="34" charset="0"/>
                <a:cs typeface="Calibri" panose="020F0502020204030204" pitchFamily="34" charset="0"/>
              </a:rPr>
              <a:t>x</a:t>
            </a:r>
            <a:r>
              <a:rPr lang="tr-TR" sz="2400" dirty="0">
                <a:effectLst/>
                <a:ea typeface="Calibri" panose="020F0502020204030204" pitchFamily="34" charset="0"/>
                <a:cs typeface="Calibri" panose="020F0502020204030204" pitchFamily="34" charset="0"/>
              </a:rPr>
              <a:t> ve sülfür dioksit üretilir. Partiküllü madde, florür ve klorürler ve bazı durumlarda metaller, parti formülasyonunda bilerek veya hammaddelerin safsızlıklarından dolayı içerdikleri uçucu bileşiklerin buharlaşmaları sonucu ve olası yeniden yoğunlaşmaları yoluyla yüksek sıcaklık işleminden kaynaklanır.</a:t>
            </a:r>
          </a:p>
          <a:p>
            <a:pPr marL="342900" lvl="0" indent="-342900" algn="just">
              <a:lnSpc>
                <a:spcPct val="100000"/>
              </a:lnSpc>
              <a:spcBef>
                <a:spcPts val="1200"/>
              </a:spcBef>
              <a:buFont typeface="Symbol" panose="05050102010706020507" pitchFamily="18" charset="2"/>
              <a:buChar char=""/>
            </a:pPr>
            <a:endParaRPr lang="tr-TR" sz="2400" dirty="0">
              <a:effectLs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5ACA24FD-C986-38D3-6E4C-394FED3681EC}"/>
              </a:ext>
            </a:extLst>
          </p:cNvPr>
          <p:cNvSpPr>
            <a:spLocks noGrp="1"/>
          </p:cNvSpPr>
          <p:nvPr>
            <p:ph type="sldNum" sz="quarter" idx="12"/>
          </p:nvPr>
        </p:nvSpPr>
        <p:spPr/>
        <p:txBody>
          <a:bodyPr/>
          <a:lstStyle/>
          <a:p>
            <a:fld id="{6566A07A-3A36-4C08-A33E-FBE053DB02EC}" type="slidenum">
              <a:rPr lang="tr-TR" smtClean="0"/>
              <a:t>13</a:t>
            </a:fld>
            <a:endParaRPr lang="tr-TR"/>
          </a:p>
        </p:txBody>
      </p:sp>
    </p:spTree>
    <p:extLst>
      <p:ext uri="{BB962C8B-B14F-4D97-AF65-F5344CB8AC3E}">
        <p14:creationId xmlns:p14="http://schemas.microsoft.com/office/powerpoint/2010/main" val="358241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7E042B5-7C32-2376-FCFC-A3B0E66442F0}"/>
              </a:ext>
            </a:extLst>
          </p:cNvPr>
          <p:cNvSpPr>
            <a:spLocks noGrp="1"/>
          </p:cNvSpPr>
          <p:nvPr>
            <p:ph type="title"/>
          </p:nvPr>
        </p:nvSpPr>
        <p:spPr>
          <a:xfrm>
            <a:off x="838200" y="1071174"/>
            <a:ext cx="10515600" cy="701643"/>
          </a:xfrm>
        </p:spPr>
        <p:txBody>
          <a:bodyPr>
            <a:normAutofit/>
          </a:bodyPr>
          <a:lstStyle/>
          <a:p>
            <a:pPr algn="just"/>
            <a:r>
              <a:rPr lang="tr-TR" sz="3200" b="1" dirty="0">
                <a:effectLst/>
                <a:ea typeface="Calibri" panose="020F0502020204030204" pitchFamily="34" charset="0"/>
                <a:cs typeface="Calibri" panose="020F0502020204030204" pitchFamily="34" charset="0"/>
              </a:rPr>
              <a:t>Cam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sp>
        <p:nvSpPr>
          <p:cNvPr id="3" name="İçerik Yer Tutucusu 2">
            <a:extLst>
              <a:ext uri="{FF2B5EF4-FFF2-40B4-BE49-F238E27FC236}">
                <a16:creationId xmlns:a16="http://schemas.microsoft.com/office/drawing/2014/main" id="{D55F8042-8913-9C22-6C09-53706290F89A}"/>
              </a:ext>
            </a:extLst>
          </p:cNvPr>
          <p:cNvSpPr>
            <a:spLocks noGrp="1"/>
          </p:cNvSpPr>
          <p:nvPr>
            <p:ph idx="1"/>
          </p:nvPr>
        </p:nvSpPr>
        <p:spPr>
          <a:xfrm>
            <a:off x="838200" y="1772817"/>
            <a:ext cx="10515600" cy="1119674"/>
          </a:xfrm>
        </p:spPr>
        <p:txBody>
          <a:bodyPr>
            <a:normAutofit/>
          </a:bodyPr>
          <a:lstStyle/>
          <a:p>
            <a:pPr algn="just"/>
            <a:r>
              <a:rPr lang="tr-TR" sz="2400" dirty="0">
                <a:solidFill>
                  <a:srgbClr val="000000"/>
                </a:solidFill>
                <a:effectLst/>
                <a:ea typeface="Times New Roman" panose="02020603050405020304" pitchFamily="18" charset="0"/>
                <a:cs typeface="Times New Roman" panose="02020603050405020304" pitchFamily="18" charset="0"/>
              </a:rPr>
              <a:t>EKÖK</a:t>
            </a:r>
            <a:r>
              <a:rPr lang="tr-TR" sz="2400" dirty="0">
                <a:effectLst/>
                <a:ea typeface="Calibri" panose="020F0502020204030204" pitchFamily="34" charset="0"/>
                <a:cs typeface="Times New Roman" panose="02020603050405020304" pitchFamily="18" charset="0"/>
              </a:rPr>
              <a:t> envanterine göre Türkiye' de cam üretimi yapan 42 tesis bulunmaktadır. </a:t>
            </a:r>
            <a:r>
              <a:rPr lang="tr-TR" sz="2400" dirty="0">
                <a:effectLst/>
                <a:ea typeface="Calibri" panose="020F0502020204030204" pitchFamily="34" charset="0"/>
                <a:cs typeface="Calibri" panose="020F0502020204030204" pitchFamily="34" charset="0"/>
              </a:rPr>
              <a:t>MET </a:t>
            </a:r>
            <a:r>
              <a:rPr lang="en-US" sz="2400" dirty="0">
                <a:effectLst/>
                <a:ea typeface="Calibri" panose="020F0502020204030204" pitchFamily="34" charset="0"/>
                <a:cs typeface="Calibri" panose="020F0502020204030204" pitchFamily="34" charset="0"/>
              </a:rPr>
              <a:t>K</a:t>
            </a:r>
            <a:r>
              <a:rPr lang="tr-TR" sz="2400" dirty="0">
                <a:effectLst/>
                <a:ea typeface="Calibri" panose="020F0502020204030204" pitchFamily="34" charset="0"/>
                <a:cs typeface="Calibri" panose="020F0502020204030204" pitchFamily="34" charset="0"/>
              </a:rPr>
              <a:t>L</a:t>
            </a:r>
            <a:r>
              <a:rPr lang="tr-TR" sz="2400" dirty="0">
                <a:effectLst/>
                <a:ea typeface="Calibri" panose="020F0502020204030204" pitchFamily="34" charset="0"/>
                <a:cs typeface="Times New Roman" panose="02020603050405020304" pitchFamily="18" charset="0"/>
              </a:rPr>
              <a:t> anketine alınan cevaplara göre sektörün genel uyumu %56 olarak hesaplanmıştır.    </a:t>
            </a:r>
            <a:endParaRPr lang="tr-TR" sz="2400" dirty="0">
              <a:effectLst/>
              <a:ea typeface="Calibri" panose="020F0502020204030204" pitchFamily="34" charset="0"/>
              <a:cs typeface="Calibri" panose="020F0502020204030204" pitchFamily="34" charset="0"/>
            </a:endParaRPr>
          </a:p>
        </p:txBody>
      </p:sp>
      <p:graphicFrame>
        <p:nvGraphicFramePr>
          <p:cNvPr id="4" name="Tablo 3">
            <a:extLst>
              <a:ext uri="{FF2B5EF4-FFF2-40B4-BE49-F238E27FC236}">
                <a16:creationId xmlns:a16="http://schemas.microsoft.com/office/drawing/2014/main" id="{3B0C847E-BE83-1864-D8D9-A6C80141FCA9}"/>
              </a:ext>
            </a:extLst>
          </p:cNvPr>
          <p:cNvGraphicFramePr>
            <a:graphicFrameLocks noGrp="1"/>
          </p:cNvGraphicFramePr>
          <p:nvPr>
            <p:extLst>
              <p:ext uri="{D42A27DB-BD31-4B8C-83A1-F6EECF244321}">
                <p14:modId xmlns:p14="http://schemas.microsoft.com/office/powerpoint/2010/main" val="3631797257"/>
              </p:ext>
            </p:extLst>
          </p:nvPr>
        </p:nvGraphicFramePr>
        <p:xfrm>
          <a:off x="782994" y="2892491"/>
          <a:ext cx="10626011" cy="3237898"/>
        </p:xfrm>
        <a:graphic>
          <a:graphicData uri="http://schemas.openxmlformats.org/drawingml/2006/table">
            <a:tbl>
              <a:tblPr firstRow="1" firstCol="1" bandRow="1">
                <a:tableStyleId>{5C22544A-7EE6-4342-B048-85BDC9FD1C3A}</a:tableStyleId>
              </a:tblPr>
              <a:tblGrid>
                <a:gridCol w="911711">
                  <a:extLst>
                    <a:ext uri="{9D8B030D-6E8A-4147-A177-3AD203B41FA5}">
                      <a16:colId xmlns:a16="http://schemas.microsoft.com/office/drawing/2014/main" val="1079090352"/>
                    </a:ext>
                  </a:extLst>
                </a:gridCol>
                <a:gridCol w="1572650">
                  <a:extLst>
                    <a:ext uri="{9D8B030D-6E8A-4147-A177-3AD203B41FA5}">
                      <a16:colId xmlns:a16="http://schemas.microsoft.com/office/drawing/2014/main" val="2224456447"/>
                    </a:ext>
                  </a:extLst>
                </a:gridCol>
                <a:gridCol w="1587527">
                  <a:extLst>
                    <a:ext uri="{9D8B030D-6E8A-4147-A177-3AD203B41FA5}">
                      <a16:colId xmlns:a16="http://schemas.microsoft.com/office/drawing/2014/main" val="248359430"/>
                    </a:ext>
                  </a:extLst>
                </a:gridCol>
                <a:gridCol w="1804297">
                  <a:extLst>
                    <a:ext uri="{9D8B030D-6E8A-4147-A177-3AD203B41FA5}">
                      <a16:colId xmlns:a16="http://schemas.microsoft.com/office/drawing/2014/main" val="2188153363"/>
                    </a:ext>
                  </a:extLst>
                </a:gridCol>
                <a:gridCol w="1746824">
                  <a:extLst>
                    <a:ext uri="{9D8B030D-6E8A-4147-A177-3AD203B41FA5}">
                      <a16:colId xmlns:a16="http://schemas.microsoft.com/office/drawing/2014/main" val="764045160"/>
                    </a:ext>
                  </a:extLst>
                </a:gridCol>
                <a:gridCol w="1419727">
                  <a:extLst>
                    <a:ext uri="{9D8B030D-6E8A-4147-A177-3AD203B41FA5}">
                      <a16:colId xmlns:a16="http://schemas.microsoft.com/office/drawing/2014/main" val="223414951"/>
                    </a:ext>
                  </a:extLst>
                </a:gridCol>
                <a:gridCol w="1583275">
                  <a:extLst>
                    <a:ext uri="{9D8B030D-6E8A-4147-A177-3AD203B41FA5}">
                      <a16:colId xmlns:a16="http://schemas.microsoft.com/office/drawing/2014/main" val="3870657714"/>
                    </a:ext>
                  </a:extLst>
                </a:gridCol>
              </a:tblGrid>
              <a:tr h="1723953">
                <a:tc>
                  <a:txBody>
                    <a:bodyPr/>
                    <a:lstStyle/>
                    <a:p>
                      <a:pPr algn="l">
                        <a:lnSpc>
                          <a:spcPct val="150000"/>
                        </a:lnSpc>
                      </a:pPr>
                      <a:r>
                        <a:rPr lang="tr-TR" sz="2000" dirty="0">
                          <a:effectLst/>
                        </a:rPr>
                        <a:t>Al</a:t>
                      </a:r>
                      <a:r>
                        <a:rPr lang="en-US" sz="2000" dirty="0">
                          <a:effectLst/>
                        </a:rPr>
                        <a:t>t </a:t>
                      </a:r>
                      <a:r>
                        <a:rPr lang="tr-TR" sz="2000" dirty="0">
                          <a:effectLst/>
                        </a:rPr>
                        <a:t>sektör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Ort</a:t>
                      </a:r>
                      <a:r>
                        <a:rPr lang="en-US" sz="2000" dirty="0" err="1">
                          <a:effectLst/>
                        </a:rPr>
                        <a:t>alama</a:t>
                      </a:r>
                      <a:r>
                        <a:rPr lang="tr-TR" sz="2000" dirty="0">
                          <a:effectLst/>
                        </a:rPr>
                        <a:t> Uyum %</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Tesis      sayısı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a:t>
                      </a:r>
                    </a:p>
                    <a:p>
                      <a:pPr algn="ctr">
                        <a:lnSpc>
                          <a:spcPct val="150000"/>
                        </a:lnSpc>
                      </a:pPr>
                      <a:r>
                        <a:rPr lang="tr-TR" sz="2000" dirty="0">
                          <a:effectLst/>
                        </a:rPr>
                        <a:t>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a:t>
                      </a:r>
                    </a:p>
                    <a:p>
                      <a:pPr algn="ctr">
                        <a:lnSpc>
                          <a:spcPct val="150000"/>
                        </a:lnSpc>
                      </a:pPr>
                      <a:r>
                        <a:rPr lang="tr-TR" sz="2000" dirty="0">
                          <a:effectLst/>
                        </a:rPr>
                        <a:t>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Maks.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42895113"/>
                  </a:ext>
                </a:extLst>
              </a:tr>
              <a:tr h="1513945">
                <a:tc>
                  <a:txBody>
                    <a:bodyPr/>
                    <a:lstStyle/>
                    <a:p>
                      <a:pPr algn="ctr">
                        <a:lnSpc>
                          <a:spcPct val="150000"/>
                        </a:lnSpc>
                      </a:pPr>
                      <a:r>
                        <a:rPr lang="tr-TR" sz="2000" dirty="0">
                          <a:effectLst/>
                        </a:rPr>
                        <a:t>3.3 &amp; </a:t>
                      </a:r>
                    </a:p>
                    <a:p>
                      <a:pPr algn="ctr">
                        <a:lnSpc>
                          <a:spcPct val="150000"/>
                        </a:lnSpc>
                      </a:pPr>
                      <a:r>
                        <a:rPr lang="tr-TR" sz="2000" dirty="0">
                          <a:effectLst/>
                        </a:rPr>
                        <a:t>3.4</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56</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42</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152</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a:t>
                      </a:r>
                      <a:r>
                        <a:rPr lang="en-US" sz="2000" dirty="0">
                          <a:effectLst/>
                        </a:rPr>
                        <a:t>.</a:t>
                      </a:r>
                      <a:r>
                        <a:rPr lang="tr-TR" sz="2000" dirty="0">
                          <a:effectLst/>
                        </a:rPr>
                        <a:t>542</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7</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210</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57006317"/>
                  </a:ext>
                </a:extLst>
              </a:tr>
            </a:tbl>
          </a:graphicData>
        </a:graphic>
      </p:graphicFrame>
      <p:sp>
        <p:nvSpPr>
          <p:cNvPr id="5" name="Slide Number Placeholder 4">
            <a:extLst>
              <a:ext uri="{FF2B5EF4-FFF2-40B4-BE49-F238E27FC236}">
                <a16:creationId xmlns:a16="http://schemas.microsoft.com/office/drawing/2014/main" id="{026EE308-EF5B-C88A-5E7C-DC3CF3C7D6B6}"/>
              </a:ext>
            </a:extLst>
          </p:cNvPr>
          <p:cNvSpPr>
            <a:spLocks noGrp="1"/>
          </p:cNvSpPr>
          <p:nvPr>
            <p:ph type="sldNum" sz="quarter" idx="12"/>
          </p:nvPr>
        </p:nvSpPr>
        <p:spPr/>
        <p:txBody>
          <a:bodyPr/>
          <a:lstStyle/>
          <a:p>
            <a:fld id="{6566A07A-3A36-4C08-A33E-FBE053DB02EC}" type="slidenum">
              <a:rPr lang="tr-TR" smtClean="0"/>
              <a:t>14</a:t>
            </a:fld>
            <a:endParaRPr lang="tr-TR"/>
          </a:p>
        </p:txBody>
      </p:sp>
    </p:spTree>
    <p:extLst>
      <p:ext uri="{BB962C8B-B14F-4D97-AF65-F5344CB8AC3E}">
        <p14:creationId xmlns:p14="http://schemas.microsoft.com/office/powerpoint/2010/main" val="128673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5937587-9C81-66D6-E8AD-BAB7ADBE2C20}"/>
              </a:ext>
            </a:extLst>
          </p:cNvPr>
          <p:cNvSpPr>
            <a:spLocks noGrp="1"/>
          </p:cNvSpPr>
          <p:nvPr>
            <p:ph type="title"/>
          </p:nvPr>
        </p:nvSpPr>
        <p:spPr>
          <a:xfrm>
            <a:off x="838200" y="1091682"/>
            <a:ext cx="10515600" cy="599006"/>
          </a:xfrm>
        </p:spPr>
        <p:txBody>
          <a:bodyPr>
            <a:normAutofit/>
          </a:bodyPr>
          <a:lstStyle/>
          <a:p>
            <a:r>
              <a:rPr lang="tr-TR" sz="3200" b="1" dirty="0">
                <a:effectLst/>
                <a:ea typeface="DengXian Light" panose="02010600030101010101" pitchFamily="2" charset="-122"/>
                <a:cs typeface="Microsoft Uighur" panose="02000000000000000000" pitchFamily="2" charset="-78"/>
              </a:rPr>
              <a:t>Seramik Üretimi</a:t>
            </a:r>
            <a:endParaRPr lang="tr-TR" sz="3200" dirty="0"/>
          </a:p>
        </p:txBody>
      </p:sp>
      <p:sp>
        <p:nvSpPr>
          <p:cNvPr id="3" name="İçerik Yer Tutucusu 2">
            <a:extLst>
              <a:ext uri="{FF2B5EF4-FFF2-40B4-BE49-F238E27FC236}">
                <a16:creationId xmlns:a16="http://schemas.microsoft.com/office/drawing/2014/main" id="{DAF7415B-1C3C-1B7A-4EF5-698842881F6A}"/>
              </a:ext>
            </a:extLst>
          </p:cNvPr>
          <p:cNvSpPr>
            <a:spLocks noGrp="1"/>
          </p:cNvSpPr>
          <p:nvPr>
            <p:ph idx="1"/>
          </p:nvPr>
        </p:nvSpPr>
        <p:spPr>
          <a:xfrm>
            <a:off x="838200" y="1690688"/>
            <a:ext cx="10515600" cy="4486275"/>
          </a:xfrm>
        </p:spPr>
        <p:txBody>
          <a:bodyPr>
            <a:normAutofit/>
          </a:bodyPr>
          <a:lstStyle/>
          <a:p>
            <a:pPr marL="0" indent="0" algn="just">
              <a:lnSpc>
                <a:spcPct val="100000"/>
              </a:lnSpc>
              <a:spcBef>
                <a:spcPts val="1200"/>
              </a:spcBef>
              <a:buNone/>
            </a:pPr>
            <a:r>
              <a:rPr lang="tr-TR" sz="2400" dirty="0">
                <a:effectLst/>
                <a:ea typeface="Calibri" panose="020F0502020204030204" pitchFamily="34" charset="0"/>
                <a:cs typeface="Calibri" panose="020F0502020204030204" pitchFamily="34" charset="0"/>
              </a:rPr>
              <a:t>Seramik sektörü için, </a:t>
            </a:r>
            <a:r>
              <a:rPr lang="en-US" sz="2400" dirty="0">
                <a:effectLst/>
                <a:ea typeface="Calibri" panose="020F0502020204030204" pitchFamily="34" charset="0"/>
                <a:cs typeface="Calibri" panose="020F0502020204030204" pitchFamily="34" charset="0"/>
              </a:rPr>
              <a:t>E</a:t>
            </a:r>
            <a:r>
              <a:rPr lang="tr-TR" sz="2400" dirty="0">
                <a:effectLst/>
                <a:ea typeface="Calibri" panose="020F0502020204030204" pitchFamily="34" charset="0"/>
                <a:cs typeface="Calibri" panose="020F0502020204030204" pitchFamily="34" charset="0"/>
              </a:rPr>
              <a:t>ED Ek I kapsamındaki endüstriyel faaliyetler aşağıdaki bölümde belirtilmiştir:</a:t>
            </a:r>
          </a:p>
          <a:p>
            <a:pPr marL="342900" lvl="0" indent="-342900" algn="just">
              <a:lnSpc>
                <a:spcPct val="100000"/>
              </a:lnSpc>
              <a:spcBef>
                <a:spcPts val="1200"/>
              </a:spcBef>
              <a:buFont typeface="Symbol" panose="05050102010706020507" pitchFamily="18" charset="2"/>
              <a:buChar char=""/>
            </a:pPr>
            <a:r>
              <a:rPr lang="tr-TR" sz="2400" dirty="0">
                <a:effectLst/>
                <a:ea typeface="Calibri" panose="020F0502020204030204" pitchFamily="34" charset="0"/>
                <a:cs typeface="Calibri" panose="020F0502020204030204" pitchFamily="34" charset="0"/>
              </a:rPr>
              <a:t>3.5</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Seramik</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ürünlerinin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özellikle</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kiremit</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tuğla</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refrakter</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tuğla</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dayanıklı</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çanak</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çömlek</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fayans</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veya</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porselenin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pişirme</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yöntemiyle</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günlük</a:t>
            </a:r>
            <a:r>
              <a:rPr lang="en-US" sz="2400" dirty="0">
                <a:effectLst/>
                <a:ea typeface="Calibri" panose="020F0502020204030204" pitchFamily="34" charset="0"/>
                <a:cs typeface="Calibri" panose="020F0502020204030204" pitchFamily="34" charset="0"/>
              </a:rPr>
              <a:t> 75 ton </a:t>
            </a:r>
            <a:r>
              <a:rPr lang="en-US" sz="2400" dirty="0" err="1">
                <a:effectLst/>
                <a:ea typeface="Calibri" panose="020F0502020204030204" pitchFamily="34" charset="0"/>
                <a:cs typeface="Calibri" panose="020F0502020204030204" pitchFamily="34" charset="0"/>
              </a:rPr>
              <a:t>üzerinde</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üretim</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kapasitesiyle</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ve</a:t>
            </a:r>
            <a:r>
              <a:rPr lang="en-US" sz="2400" dirty="0">
                <a:effectLst/>
                <a:ea typeface="Calibri" panose="020F0502020204030204" pitchFamily="34" charset="0"/>
                <a:cs typeface="Calibri" panose="020F0502020204030204" pitchFamily="34" charset="0"/>
              </a:rPr>
              <a:t>/</a:t>
            </a:r>
            <a:r>
              <a:rPr lang="en-US" sz="2400" dirty="0" err="1">
                <a:effectLst/>
                <a:ea typeface="Calibri" panose="020F0502020204030204" pitchFamily="34" charset="0"/>
                <a:cs typeface="Calibri" panose="020F0502020204030204" pitchFamily="34" charset="0"/>
              </a:rPr>
              <a:t>veya</a:t>
            </a:r>
            <a:r>
              <a:rPr lang="en-US" sz="2400" dirty="0">
                <a:effectLst/>
                <a:ea typeface="Calibri" panose="020F0502020204030204" pitchFamily="34" charset="0"/>
                <a:cs typeface="Calibri" panose="020F0502020204030204" pitchFamily="34" charset="0"/>
              </a:rPr>
              <a:t> 4 m</a:t>
            </a:r>
            <a:r>
              <a:rPr lang="en-US" sz="2400" baseline="30000" dirty="0">
                <a:effectLst/>
                <a:ea typeface="Calibri" panose="020F0502020204030204" pitchFamily="34" charset="0"/>
                <a:cs typeface="Calibri" panose="020F0502020204030204" pitchFamily="34" charset="0"/>
              </a:rPr>
              <a:t>3</a:t>
            </a:r>
            <a:r>
              <a:rPr lang="en-US" sz="2400" dirty="0">
                <a:effectLst/>
                <a:ea typeface="Calibri" panose="020F0502020204030204" pitchFamily="34" charset="0"/>
                <a:cs typeface="Calibri" panose="020F0502020204030204" pitchFamily="34" charset="0"/>
              </a:rPr>
              <a:t>’ü </a:t>
            </a:r>
            <a:r>
              <a:rPr lang="en-US" sz="2400" dirty="0" err="1">
                <a:effectLst/>
                <a:ea typeface="Calibri" panose="020F0502020204030204" pitchFamily="34" charset="0"/>
                <a:cs typeface="Calibri" panose="020F0502020204030204" pitchFamily="34" charset="0"/>
              </a:rPr>
              <a:t>aşan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fırın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kapasitesi</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ve</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fırın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başına</a:t>
            </a:r>
            <a:r>
              <a:rPr lang="en-US" sz="2400" dirty="0">
                <a:effectLst/>
                <a:ea typeface="Calibri" panose="020F0502020204030204" pitchFamily="34" charset="0"/>
                <a:cs typeface="Calibri" panose="020F0502020204030204" pitchFamily="34" charset="0"/>
              </a:rPr>
              <a:t> 300 kg/m</a:t>
            </a:r>
            <a:r>
              <a:rPr lang="en-US" sz="2400" baseline="30000" dirty="0">
                <a:effectLst/>
                <a:ea typeface="Calibri" panose="020F0502020204030204" pitchFamily="34" charset="0"/>
                <a:cs typeface="Calibri" panose="020F0502020204030204" pitchFamily="34" charset="0"/>
              </a:rPr>
              <a:t>3</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üzeri</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yoğunlukla</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üretimi</a:t>
            </a:r>
            <a:endParaRPr lang="en-US" sz="2400" dirty="0">
              <a:effectLst/>
              <a:ea typeface="Calibri" panose="020F0502020204030204" pitchFamily="34" charset="0"/>
              <a:cs typeface="Calibri" panose="020F0502020204030204" pitchFamily="34" charset="0"/>
            </a:endParaRPr>
          </a:p>
          <a:p>
            <a:pPr marL="342900" lvl="0" indent="-342900" algn="just">
              <a:lnSpc>
                <a:spcPct val="100000"/>
              </a:lnSpc>
              <a:spcBef>
                <a:spcPts val="1200"/>
              </a:spcBef>
              <a:buFont typeface="Symbol" panose="05050102010706020507" pitchFamily="18" charset="2"/>
              <a:buChar char=""/>
            </a:pPr>
            <a:endParaRPr lang="tr-TR" sz="2400" dirty="0">
              <a:effectLs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28F89F88-9BD2-0AB8-D94E-4352B043970E}"/>
              </a:ext>
            </a:extLst>
          </p:cNvPr>
          <p:cNvSpPr>
            <a:spLocks noGrp="1"/>
          </p:cNvSpPr>
          <p:nvPr>
            <p:ph type="sldNum" sz="quarter" idx="12"/>
          </p:nvPr>
        </p:nvSpPr>
        <p:spPr/>
        <p:txBody>
          <a:bodyPr/>
          <a:lstStyle/>
          <a:p>
            <a:fld id="{6566A07A-3A36-4C08-A33E-FBE053DB02EC}" type="slidenum">
              <a:rPr lang="tr-TR" smtClean="0"/>
              <a:t>15</a:t>
            </a:fld>
            <a:endParaRPr lang="tr-TR"/>
          </a:p>
        </p:txBody>
      </p:sp>
    </p:spTree>
    <p:extLst>
      <p:ext uri="{BB962C8B-B14F-4D97-AF65-F5344CB8AC3E}">
        <p14:creationId xmlns:p14="http://schemas.microsoft.com/office/powerpoint/2010/main" val="19673946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5D650FD-5F2C-DAAA-C5C3-BAB508D4922D}"/>
              </a:ext>
            </a:extLst>
          </p:cNvPr>
          <p:cNvSpPr>
            <a:spLocks noGrp="1"/>
          </p:cNvSpPr>
          <p:nvPr>
            <p:ph type="title"/>
          </p:nvPr>
        </p:nvSpPr>
        <p:spPr>
          <a:xfrm>
            <a:off x="838200" y="1170635"/>
            <a:ext cx="10515600" cy="654990"/>
          </a:xfrm>
        </p:spPr>
        <p:txBody>
          <a:bodyPr>
            <a:normAutofit/>
          </a:bodyPr>
          <a:lstStyle/>
          <a:p>
            <a:r>
              <a:rPr lang="en-US" sz="3200" b="1" dirty="0" err="1">
                <a:cs typeface="Times New Roman" panose="02020603050405020304" pitchFamily="18" charset="0"/>
              </a:rPr>
              <a:t>Temel</a:t>
            </a:r>
            <a:r>
              <a:rPr lang="en-US" sz="3200" b="1" dirty="0">
                <a:cs typeface="Times New Roman" panose="02020603050405020304" pitchFamily="18" charset="0"/>
              </a:rPr>
              <a:t> </a:t>
            </a:r>
            <a:r>
              <a:rPr lang="tr-TR" sz="3200" b="1" dirty="0">
                <a:cs typeface="Times New Roman" panose="02020603050405020304" pitchFamily="18" charset="0"/>
              </a:rPr>
              <a:t>Çevresel Sorunlar </a:t>
            </a:r>
          </a:p>
        </p:txBody>
      </p:sp>
      <p:sp>
        <p:nvSpPr>
          <p:cNvPr id="3" name="İçerik Yer Tutucusu 2">
            <a:extLst>
              <a:ext uri="{FF2B5EF4-FFF2-40B4-BE49-F238E27FC236}">
                <a16:creationId xmlns:a16="http://schemas.microsoft.com/office/drawing/2014/main" id="{E274D84C-CF6E-09A3-0552-C21273967CCD}"/>
              </a:ext>
            </a:extLst>
          </p:cNvPr>
          <p:cNvSpPr>
            <a:spLocks noGrp="1"/>
          </p:cNvSpPr>
          <p:nvPr>
            <p:ph idx="1"/>
          </p:nvPr>
        </p:nvSpPr>
        <p:spPr/>
        <p:txBody>
          <a:bodyPr>
            <a:noAutofit/>
          </a:bodyPr>
          <a:lstStyle/>
          <a:p>
            <a:pPr marL="342900" lvl="0" indent="-342900" algn="just">
              <a:lnSpc>
                <a:spcPct val="100000"/>
              </a:lnSpc>
              <a:spcBef>
                <a:spcPts val="1200"/>
              </a:spcBef>
              <a:buFont typeface="Symbol" panose="05050102010706020507" pitchFamily="18" charset="2"/>
              <a:buChar char=""/>
            </a:pPr>
            <a:r>
              <a:rPr lang="tr-TR" sz="2000" dirty="0">
                <a:effectLst/>
                <a:ea typeface="Calibri" panose="020F0502020204030204" pitchFamily="34" charset="0"/>
                <a:cs typeface="Calibri" panose="020F0502020204030204" pitchFamily="34" charset="0"/>
              </a:rPr>
              <a:t>Havaya salınan emisyonlar: partiküllü madde/toz, kurum, gaz emisyonları (karbon oksitler, NO</a:t>
            </a:r>
            <a:r>
              <a:rPr lang="tr-TR" sz="2000" baseline="-25000" dirty="0">
                <a:effectLst/>
                <a:ea typeface="Calibri" panose="020F0502020204030204" pitchFamily="34" charset="0"/>
                <a:cs typeface="Calibri" panose="020F0502020204030204" pitchFamily="34" charset="0"/>
              </a:rPr>
              <a:t>x</a:t>
            </a:r>
            <a:r>
              <a:rPr lang="tr-TR" sz="2000" dirty="0">
                <a:effectLst/>
                <a:ea typeface="Calibri" panose="020F0502020204030204" pitchFamily="34" charset="0"/>
                <a:cs typeface="Calibri" panose="020F0502020204030204" pitchFamily="34" charset="0"/>
              </a:rPr>
              <a:t>, </a:t>
            </a:r>
            <a:r>
              <a:rPr lang="tr-TR" sz="2000" dirty="0">
                <a:solidFill>
                  <a:srgbClr val="000000"/>
                </a:solidFill>
                <a:effectLst/>
                <a:ea typeface="Times New Roman" panose="02020603050405020304" pitchFamily="18" charset="0"/>
                <a:cs typeface="Calibri" panose="020F0502020204030204" pitchFamily="34" charset="0"/>
              </a:rPr>
              <a:t>S</a:t>
            </a:r>
            <a:r>
              <a:rPr lang="tr-TR" sz="2000" dirty="0">
                <a:effectLst/>
                <a:ea typeface="Calibri" panose="020F0502020204030204" pitchFamily="34" charset="0"/>
                <a:cs typeface="Calibri" panose="020F0502020204030204" pitchFamily="34" charset="0"/>
              </a:rPr>
              <a:t>O</a:t>
            </a:r>
            <a:r>
              <a:rPr lang="tr-TR" sz="2000" baseline="-25000" dirty="0">
                <a:effectLst/>
                <a:ea typeface="Calibri" panose="020F0502020204030204" pitchFamily="34" charset="0"/>
                <a:cs typeface="Calibri" panose="020F0502020204030204" pitchFamily="34" charset="0"/>
              </a:rPr>
              <a:t>x</a:t>
            </a:r>
            <a:r>
              <a:rPr lang="tr-TR" sz="2000" dirty="0">
                <a:effectLst/>
                <a:ea typeface="Calibri" panose="020F0502020204030204" pitchFamily="34" charset="0"/>
                <a:cs typeface="Calibri" panose="020F0502020204030204" pitchFamily="34" charset="0"/>
              </a:rPr>
              <a:t>, inorganik flor ve klor bileşikleri, organik bileşikler ve ağır metaller). </a:t>
            </a:r>
          </a:p>
          <a:p>
            <a:pPr marL="342900" lvl="0" indent="-342900" algn="just">
              <a:lnSpc>
                <a:spcPct val="100000"/>
              </a:lnSpc>
              <a:buFont typeface="Symbol" panose="05050102010706020507" pitchFamily="18" charset="2"/>
              <a:buChar char=""/>
            </a:pPr>
            <a:r>
              <a:rPr lang="tr-TR" sz="2000" dirty="0">
                <a:effectLst/>
                <a:ea typeface="Calibri" panose="020F0502020204030204" pitchFamily="34" charset="0"/>
                <a:cs typeface="Calibri" panose="020F0502020204030204" pitchFamily="34" charset="0"/>
              </a:rPr>
              <a:t>Suya salınan emisyonlar: proses atık suyu temel olarak mineraller (çözünmeyen partiküllü maddeler) ve diğer inorganik bileşenlerin yanı sıra eser miktarda ama çok sayıda organik madde ve bazı ağır metaller içerirler.</a:t>
            </a:r>
          </a:p>
          <a:p>
            <a:pPr marL="342900" lvl="0" indent="-342900" algn="just">
              <a:lnSpc>
                <a:spcPct val="100000"/>
              </a:lnSpc>
              <a:buFont typeface="Symbol" panose="05050102010706020507" pitchFamily="18" charset="2"/>
              <a:buChar char=""/>
            </a:pPr>
            <a:r>
              <a:rPr lang="tr-TR" sz="2000" dirty="0">
                <a:effectLst/>
                <a:ea typeface="Calibri" panose="020F0502020204030204" pitchFamily="34" charset="0"/>
                <a:cs typeface="Calibri" panose="020F0502020204030204" pitchFamily="34" charset="0"/>
              </a:rPr>
              <a:t>Proses kayıpları/atıkları: Seramik ürünlerin üretiminden kaynaklanan proses atıklarının büyük bir kısmı çeşitli çamur türleri, kırık çömlekler, kullanılmış alçı kalıpları, kullanılmış emici maddeler, katı kalıntılar (toz, kül) ve ambalaj atıklarından oluşmaktadırlar.</a:t>
            </a:r>
          </a:p>
          <a:p>
            <a:pPr marL="342900" lvl="0" indent="-342900" algn="just">
              <a:lnSpc>
                <a:spcPct val="100000"/>
              </a:lnSpc>
              <a:spcBef>
                <a:spcPts val="1200"/>
              </a:spcBef>
              <a:buFont typeface="Symbol" panose="05050102010706020507" pitchFamily="18" charset="2"/>
              <a:buChar char=""/>
            </a:pPr>
            <a:r>
              <a:rPr lang="tr-TR" sz="2000" dirty="0">
                <a:effectLst/>
                <a:ea typeface="Calibri" panose="020F0502020204030204" pitchFamily="34" charset="0"/>
                <a:cs typeface="Calibri" panose="020F0502020204030204" pitchFamily="34" charset="0"/>
              </a:rPr>
              <a:t>Enerji tüketimi/CO</a:t>
            </a:r>
            <a:r>
              <a:rPr lang="tr-TR" sz="2000" baseline="-25000" dirty="0">
                <a:effectLst/>
                <a:ea typeface="Calibri" panose="020F0502020204030204" pitchFamily="34" charset="0"/>
                <a:cs typeface="Calibri" panose="020F0502020204030204" pitchFamily="34" charset="0"/>
              </a:rPr>
              <a:t>2</a:t>
            </a:r>
            <a:r>
              <a:rPr lang="tr-TR" sz="2000" dirty="0">
                <a:effectLst/>
                <a:ea typeface="Calibri" panose="020F0502020204030204" pitchFamily="34" charset="0"/>
                <a:cs typeface="Calibri" panose="020F0502020204030204" pitchFamily="34" charset="0"/>
              </a:rPr>
              <a:t> emisyonları: seramik endüstrisinin tüm sektörleri çok fazla enerji kullanırlar çünkü seramiklerin kurutulduktan sonra 800 ila 2000 </a:t>
            </a:r>
            <a:r>
              <a:rPr lang="tr-TR" sz="2000" baseline="30000" dirty="0">
                <a:effectLst/>
                <a:ea typeface="Calibri" panose="020F0502020204030204" pitchFamily="34" charset="0"/>
                <a:cs typeface="Calibri" panose="020F0502020204030204" pitchFamily="34" charset="0"/>
              </a:rPr>
              <a:t>o</a:t>
            </a:r>
            <a:r>
              <a:rPr lang="tr-TR" sz="2000" dirty="0">
                <a:effectLst/>
                <a:ea typeface="Calibri" panose="020F0502020204030204" pitchFamily="34" charset="0"/>
                <a:cs typeface="Calibri" panose="020F0502020204030204" pitchFamily="34" charset="0"/>
              </a:rPr>
              <a:t>C arasındaki sıcaklıklarda pişirilmeleri proses olarak çok önemli bir adımdır. </a:t>
            </a:r>
          </a:p>
        </p:txBody>
      </p:sp>
      <p:sp>
        <p:nvSpPr>
          <p:cNvPr id="4" name="Slide Number Placeholder 3">
            <a:extLst>
              <a:ext uri="{FF2B5EF4-FFF2-40B4-BE49-F238E27FC236}">
                <a16:creationId xmlns:a16="http://schemas.microsoft.com/office/drawing/2014/main" id="{5ACA24FD-C986-38D3-6E4C-394FED3681EC}"/>
              </a:ext>
            </a:extLst>
          </p:cNvPr>
          <p:cNvSpPr>
            <a:spLocks noGrp="1"/>
          </p:cNvSpPr>
          <p:nvPr>
            <p:ph type="sldNum" sz="quarter" idx="12"/>
          </p:nvPr>
        </p:nvSpPr>
        <p:spPr/>
        <p:txBody>
          <a:bodyPr/>
          <a:lstStyle/>
          <a:p>
            <a:fld id="{6566A07A-3A36-4C08-A33E-FBE053DB02EC}" type="slidenum">
              <a:rPr lang="tr-TR" smtClean="0"/>
              <a:t>16</a:t>
            </a:fld>
            <a:endParaRPr lang="tr-TR"/>
          </a:p>
        </p:txBody>
      </p:sp>
    </p:spTree>
    <p:extLst>
      <p:ext uri="{BB962C8B-B14F-4D97-AF65-F5344CB8AC3E}">
        <p14:creationId xmlns:p14="http://schemas.microsoft.com/office/powerpoint/2010/main" val="7106402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47CB45B-220B-30CD-CD5D-D6C41A527CCB}"/>
              </a:ext>
            </a:extLst>
          </p:cNvPr>
          <p:cNvSpPr>
            <a:spLocks noGrp="1"/>
          </p:cNvSpPr>
          <p:nvPr>
            <p:ph type="title"/>
          </p:nvPr>
        </p:nvSpPr>
        <p:spPr>
          <a:xfrm>
            <a:off x="629039" y="1098663"/>
            <a:ext cx="10515600" cy="702146"/>
          </a:xfrm>
        </p:spPr>
        <p:txBody>
          <a:bodyPr>
            <a:noAutofit/>
          </a:bodyPr>
          <a:lstStyle/>
          <a:p>
            <a:pPr algn="just"/>
            <a:r>
              <a:rPr lang="tr-TR" sz="3200" b="1" dirty="0">
                <a:solidFill>
                  <a:srgbClr val="000000"/>
                </a:solidFill>
                <a:effectLst/>
                <a:ea typeface="Calibri" panose="020F0502020204030204" pitchFamily="34" charset="0"/>
                <a:cs typeface="Calibri" panose="020F0502020204030204" pitchFamily="34" charset="0"/>
              </a:rPr>
              <a:t>Seramik </a:t>
            </a:r>
            <a:r>
              <a:rPr lang="en-US" sz="3200" b="1" dirty="0">
                <a:solidFill>
                  <a:srgbClr val="000000"/>
                </a:solidFill>
                <a:effectLst/>
                <a:ea typeface="Calibri" panose="020F0502020204030204" pitchFamily="34" charset="0"/>
                <a:cs typeface="Calibri" panose="020F0502020204030204" pitchFamily="34" charset="0"/>
              </a:rPr>
              <a:t>S</a:t>
            </a:r>
            <a:r>
              <a:rPr lang="tr-TR" sz="3200" b="1" dirty="0">
                <a:solidFill>
                  <a:srgbClr val="000000"/>
                </a:solidFill>
                <a:effectLst/>
                <a:ea typeface="Calibri" panose="020F0502020204030204" pitchFamily="34" charset="0"/>
                <a:cs typeface="Calibri" panose="020F0502020204030204" pitchFamily="34" charset="0"/>
              </a:rPr>
              <a:t>ektörünün </a:t>
            </a:r>
            <a:r>
              <a:rPr lang="en-US" sz="3200" b="1" dirty="0">
                <a:solidFill>
                  <a:srgbClr val="000000"/>
                </a:solidFill>
                <a:ea typeface="Calibri" panose="020F0502020204030204" pitchFamily="34" charset="0"/>
                <a:cs typeface="Calibri" panose="020F0502020204030204" pitchFamily="34" charset="0"/>
              </a:rPr>
              <a:t>U</a:t>
            </a:r>
            <a:r>
              <a:rPr lang="tr-TR" sz="3200" b="1" dirty="0">
                <a:solidFill>
                  <a:srgbClr val="000000"/>
                </a:solidFill>
                <a:effectLst/>
                <a:ea typeface="Calibri" panose="020F0502020204030204" pitchFamily="34" charset="0"/>
                <a:cs typeface="Calibri" panose="020F0502020204030204" pitchFamily="34" charset="0"/>
              </a:rPr>
              <a:t>yum ve </a:t>
            </a:r>
            <a:r>
              <a:rPr lang="en-US" sz="3200" b="1" dirty="0">
                <a:solidFill>
                  <a:srgbClr val="000000"/>
                </a:solidFill>
                <a:effectLst/>
                <a:ea typeface="Calibri" panose="020F0502020204030204" pitchFamily="34" charset="0"/>
                <a:cs typeface="Calibri" panose="020F0502020204030204" pitchFamily="34" charset="0"/>
              </a:rPr>
              <a:t>M</a:t>
            </a:r>
            <a:r>
              <a:rPr lang="tr-TR" sz="3200" b="1" dirty="0">
                <a:solidFill>
                  <a:srgbClr val="000000"/>
                </a:solidFill>
                <a:effectLst/>
                <a:ea typeface="Calibri" panose="020F0502020204030204" pitchFamily="34" charset="0"/>
                <a:cs typeface="Calibri" panose="020F0502020204030204" pitchFamily="34" charset="0"/>
              </a:rPr>
              <a:t>aliyet </a:t>
            </a:r>
            <a:r>
              <a:rPr lang="en-US" sz="3200" b="1" dirty="0">
                <a:solidFill>
                  <a:srgbClr val="000000"/>
                </a:solidFill>
                <a:ea typeface="Calibri" panose="020F0502020204030204" pitchFamily="34" charset="0"/>
                <a:cs typeface="Calibri" panose="020F0502020204030204" pitchFamily="34" charset="0"/>
              </a:rPr>
              <a:t>D</a:t>
            </a:r>
            <a:r>
              <a:rPr lang="tr-TR" sz="3200" b="1" dirty="0">
                <a:solidFill>
                  <a:srgbClr val="000000"/>
                </a:solidFill>
                <a:effectLst/>
                <a:ea typeface="Calibri" panose="020F0502020204030204" pitchFamily="34" charset="0"/>
                <a:cs typeface="Calibri" panose="020F0502020204030204" pitchFamily="34" charset="0"/>
              </a:rPr>
              <a:t>eğerlendirme </a:t>
            </a:r>
            <a:r>
              <a:rPr lang="en-US" sz="3200" b="1" dirty="0">
                <a:solidFill>
                  <a:srgbClr val="000000"/>
                </a:solidFill>
                <a:ea typeface="Calibri" panose="020F0502020204030204" pitchFamily="34" charset="0"/>
                <a:cs typeface="Calibri" panose="020F0502020204030204" pitchFamily="34" charset="0"/>
              </a:rPr>
              <a:t>S</a:t>
            </a:r>
            <a:r>
              <a:rPr lang="tr-TR" sz="3200" b="1" dirty="0">
                <a:solidFill>
                  <a:srgbClr val="000000"/>
                </a:solidFill>
                <a:effectLst/>
                <a:ea typeface="Calibri" panose="020F0502020204030204" pitchFamily="34" charset="0"/>
                <a:cs typeface="Calibri" panose="020F0502020204030204" pitchFamily="34" charset="0"/>
              </a:rPr>
              <a:t>onuçları</a:t>
            </a:r>
            <a:endParaRPr lang="tr-TR" sz="3200" dirty="0"/>
          </a:p>
        </p:txBody>
      </p:sp>
      <p:sp>
        <p:nvSpPr>
          <p:cNvPr id="3" name="İçerik Yer Tutucusu 2">
            <a:extLst>
              <a:ext uri="{FF2B5EF4-FFF2-40B4-BE49-F238E27FC236}">
                <a16:creationId xmlns:a16="http://schemas.microsoft.com/office/drawing/2014/main" id="{BE806696-4ADE-F371-BF00-27BD7CDA7836}"/>
              </a:ext>
            </a:extLst>
          </p:cNvPr>
          <p:cNvSpPr>
            <a:spLocks noGrp="1"/>
          </p:cNvSpPr>
          <p:nvPr>
            <p:ph idx="1"/>
          </p:nvPr>
        </p:nvSpPr>
        <p:spPr>
          <a:xfrm>
            <a:off x="629039" y="1877300"/>
            <a:ext cx="10933922" cy="1325563"/>
          </a:xfrm>
        </p:spPr>
        <p:txBody>
          <a:bodyPr>
            <a:normAutofit/>
          </a:bodyPr>
          <a:lstStyle/>
          <a:p>
            <a:pPr algn="just"/>
            <a:r>
              <a:rPr lang="tr-TR" sz="2400" dirty="0">
                <a:solidFill>
                  <a:srgbClr val="000000"/>
                </a:solidFill>
                <a:effectLst/>
                <a:ea typeface="Times New Roman" panose="02020603050405020304" pitchFamily="18" charset="0"/>
              </a:rPr>
              <a:t>EKÖK</a:t>
            </a:r>
            <a:r>
              <a:rPr lang="tr-TR" sz="2400" dirty="0">
                <a:effectLst/>
                <a:ea typeface="Calibri" panose="020F0502020204030204" pitchFamily="34" charset="0"/>
              </a:rPr>
              <a:t> envanterine göre Türkiye' de seramik üretimi yapan 310 tesis bulunmaktadır. </a:t>
            </a:r>
            <a:r>
              <a:rPr lang="tr-TR" sz="2400" dirty="0">
                <a:effectLst/>
                <a:ea typeface="Calibri" panose="020F0502020204030204" pitchFamily="34" charset="0"/>
                <a:cs typeface="Calibri" panose="020F0502020204030204" pitchFamily="34" charset="0"/>
              </a:rPr>
              <a:t>MET </a:t>
            </a:r>
            <a:r>
              <a:rPr lang="en-US" sz="2400" dirty="0">
                <a:effectLst/>
                <a:ea typeface="Calibri" panose="020F0502020204030204" pitchFamily="34" charset="0"/>
                <a:cs typeface="Calibri" panose="020F0502020204030204" pitchFamily="34" charset="0"/>
              </a:rPr>
              <a:t>K</a:t>
            </a:r>
            <a:r>
              <a:rPr lang="tr-TR" sz="2400" dirty="0">
                <a:effectLst/>
                <a:ea typeface="Calibri" panose="020F0502020204030204" pitchFamily="34" charset="0"/>
                <a:cs typeface="Calibri" panose="020F0502020204030204" pitchFamily="34" charset="0"/>
              </a:rPr>
              <a:t>L</a:t>
            </a:r>
            <a:r>
              <a:rPr lang="tr-TR" sz="2400" dirty="0">
                <a:effectLst/>
                <a:ea typeface="Calibri" panose="020F0502020204030204" pitchFamily="34" charset="0"/>
              </a:rPr>
              <a:t> anketine alınan cevaplara göre sektör için genel uyum %40 olarak hesaplanmıştır.</a:t>
            </a:r>
          </a:p>
        </p:txBody>
      </p:sp>
      <p:graphicFrame>
        <p:nvGraphicFramePr>
          <p:cNvPr id="4" name="Tablo 3">
            <a:extLst>
              <a:ext uri="{FF2B5EF4-FFF2-40B4-BE49-F238E27FC236}">
                <a16:creationId xmlns:a16="http://schemas.microsoft.com/office/drawing/2014/main" id="{46215549-1675-0C6B-2F93-C8F2EEC5EE2A}"/>
              </a:ext>
            </a:extLst>
          </p:cNvPr>
          <p:cNvGraphicFramePr>
            <a:graphicFrameLocks noGrp="1"/>
          </p:cNvGraphicFramePr>
          <p:nvPr>
            <p:extLst>
              <p:ext uri="{D42A27DB-BD31-4B8C-83A1-F6EECF244321}">
                <p14:modId xmlns:p14="http://schemas.microsoft.com/office/powerpoint/2010/main" val="3796701331"/>
              </p:ext>
            </p:extLst>
          </p:nvPr>
        </p:nvGraphicFramePr>
        <p:xfrm>
          <a:off x="629039" y="3069059"/>
          <a:ext cx="10933922" cy="3107904"/>
        </p:xfrm>
        <a:graphic>
          <a:graphicData uri="http://schemas.openxmlformats.org/drawingml/2006/table">
            <a:tbl>
              <a:tblPr firstRow="1" firstCol="1" bandRow="1">
                <a:tableStyleId>{5C22544A-7EE6-4342-B048-85BDC9FD1C3A}</a:tableStyleId>
              </a:tblPr>
              <a:tblGrid>
                <a:gridCol w="938130">
                  <a:extLst>
                    <a:ext uri="{9D8B030D-6E8A-4147-A177-3AD203B41FA5}">
                      <a16:colId xmlns:a16="http://schemas.microsoft.com/office/drawing/2014/main" val="2298862159"/>
                    </a:ext>
                  </a:extLst>
                </a:gridCol>
                <a:gridCol w="1618221">
                  <a:extLst>
                    <a:ext uri="{9D8B030D-6E8A-4147-A177-3AD203B41FA5}">
                      <a16:colId xmlns:a16="http://schemas.microsoft.com/office/drawing/2014/main" val="2383691894"/>
                    </a:ext>
                  </a:extLst>
                </a:gridCol>
                <a:gridCol w="1633529">
                  <a:extLst>
                    <a:ext uri="{9D8B030D-6E8A-4147-A177-3AD203B41FA5}">
                      <a16:colId xmlns:a16="http://schemas.microsoft.com/office/drawing/2014/main" val="446744060"/>
                    </a:ext>
                  </a:extLst>
                </a:gridCol>
                <a:gridCol w="1856580">
                  <a:extLst>
                    <a:ext uri="{9D8B030D-6E8A-4147-A177-3AD203B41FA5}">
                      <a16:colId xmlns:a16="http://schemas.microsoft.com/office/drawing/2014/main" val="33577657"/>
                    </a:ext>
                  </a:extLst>
                </a:gridCol>
                <a:gridCol w="1629154">
                  <a:extLst>
                    <a:ext uri="{9D8B030D-6E8A-4147-A177-3AD203B41FA5}">
                      <a16:colId xmlns:a16="http://schemas.microsoft.com/office/drawing/2014/main" val="1635475024"/>
                    </a:ext>
                  </a:extLst>
                </a:gridCol>
                <a:gridCol w="1629154">
                  <a:extLst>
                    <a:ext uri="{9D8B030D-6E8A-4147-A177-3AD203B41FA5}">
                      <a16:colId xmlns:a16="http://schemas.microsoft.com/office/drawing/2014/main" val="2209006503"/>
                    </a:ext>
                  </a:extLst>
                </a:gridCol>
                <a:gridCol w="1629154">
                  <a:extLst>
                    <a:ext uri="{9D8B030D-6E8A-4147-A177-3AD203B41FA5}">
                      <a16:colId xmlns:a16="http://schemas.microsoft.com/office/drawing/2014/main" val="44203310"/>
                    </a:ext>
                  </a:extLst>
                </a:gridCol>
              </a:tblGrid>
              <a:tr h="1915942">
                <a:tc>
                  <a:txBody>
                    <a:bodyPr/>
                    <a:lstStyle/>
                    <a:p>
                      <a:pPr algn="l">
                        <a:lnSpc>
                          <a:spcPct val="150000"/>
                        </a:lnSpc>
                      </a:pPr>
                      <a:r>
                        <a:rPr lang="tr-TR" sz="2000" dirty="0">
                          <a:effectLst/>
                        </a:rPr>
                        <a:t>Al</a:t>
                      </a:r>
                      <a:r>
                        <a:rPr lang="en-US" sz="2000" dirty="0">
                          <a:effectLst/>
                        </a:rPr>
                        <a:t>t </a:t>
                      </a:r>
                      <a:r>
                        <a:rPr lang="tr-TR" sz="2000" dirty="0">
                          <a:effectLst/>
                        </a:rPr>
                        <a:t>sektör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Ort</a:t>
                      </a:r>
                      <a:r>
                        <a:rPr lang="en-US" sz="2000" dirty="0" err="1">
                          <a:effectLst/>
                        </a:rPr>
                        <a:t>alama</a:t>
                      </a:r>
                      <a:r>
                        <a:rPr lang="tr-TR" sz="2000" dirty="0">
                          <a:effectLst/>
                        </a:rPr>
                        <a:t> Uyum %</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Tesis        sayısı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a:t>
                      </a:r>
                    </a:p>
                    <a:p>
                      <a:pPr algn="ctr">
                        <a:lnSpc>
                          <a:spcPct val="150000"/>
                        </a:lnSpc>
                      </a:pPr>
                      <a:r>
                        <a:rPr lang="tr-TR" sz="2000" dirty="0">
                          <a:effectLst/>
                        </a:rPr>
                        <a:t>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a:t>
                      </a:r>
                    </a:p>
                    <a:p>
                      <a:pPr algn="ctr">
                        <a:lnSpc>
                          <a:spcPct val="150000"/>
                        </a:lnSpc>
                      </a:pPr>
                      <a:r>
                        <a:rPr lang="tr-TR" sz="2000" dirty="0">
                          <a:effectLst/>
                        </a:rPr>
                        <a:t>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Maks.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58823027"/>
                  </a:ext>
                </a:extLst>
              </a:tr>
              <a:tr h="1191962">
                <a:tc>
                  <a:txBody>
                    <a:bodyPr/>
                    <a:lstStyle/>
                    <a:p>
                      <a:pPr algn="ctr">
                        <a:lnSpc>
                          <a:spcPct val="150000"/>
                        </a:lnSpc>
                      </a:pPr>
                      <a:r>
                        <a:rPr lang="tr-TR" sz="2000" dirty="0">
                          <a:effectLst/>
                        </a:rPr>
                        <a:t>3.5</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40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310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a:t>
                      </a:r>
                      <a:r>
                        <a:rPr lang="en-US" sz="2000" dirty="0">
                          <a:effectLst/>
                        </a:rPr>
                        <a:t>.</a:t>
                      </a:r>
                      <a:r>
                        <a:rPr lang="tr-TR" sz="2000" dirty="0">
                          <a:effectLst/>
                        </a:rPr>
                        <a:t>109</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3</a:t>
                      </a:r>
                      <a:r>
                        <a:rPr lang="en-US" sz="2000" dirty="0">
                          <a:effectLst/>
                        </a:rPr>
                        <a:t>.</a:t>
                      </a:r>
                      <a:r>
                        <a:rPr lang="tr-TR" sz="2000" dirty="0">
                          <a:effectLst/>
                        </a:rPr>
                        <a:t>893</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70</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603</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164798206"/>
                  </a:ext>
                </a:extLst>
              </a:tr>
            </a:tbl>
          </a:graphicData>
        </a:graphic>
      </p:graphicFrame>
      <p:sp>
        <p:nvSpPr>
          <p:cNvPr id="5" name="Slide Number Placeholder 4">
            <a:extLst>
              <a:ext uri="{FF2B5EF4-FFF2-40B4-BE49-F238E27FC236}">
                <a16:creationId xmlns:a16="http://schemas.microsoft.com/office/drawing/2014/main" id="{182A9568-5CB5-5AE2-2D08-D535E0E58A2C}"/>
              </a:ext>
            </a:extLst>
          </p:cNvPr>
          <p:cNvSpPr>
            <a:spLocks noGrp="1"/>
          </p:cNvSpPr>
          <p:nvPr>
            <p:ph type="sldNum" sz="quarter" idx="12"/>
          </p:nvPr>
        </p:nvSpPr>
        <p:spPr/>
        <p:txBody>
          <a:bodyPr/>
          <a:lstStyle/>
          <a:p>
            <a:fld id="{6566A07A-3A36-4C08-A33E-FBE053DB02EC}" type="slidenum">
              <a:rPr lang="tr-TR" smtClean="0"/>
              <a:t>17</a:t>
            </a:fld>
            <a:endParaRPr lang="tr-TR"/>
          </a:p>
        </p:txBody>
      </p:sp>
    </p:spTree>
    <p:extLst>
      <p:ext uri="{BB962C8B-B14F-4D97-AF65-F5344CB8AC3E}">
        <p14:creationId xmlns:p14="http://schemas.microsoft.com/office/powerpoint/2010/main" val="28658712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10429DB6-B2DC-394E-905C-3FFA682AA7EB}"/>
              </a:ext>
            </a:extLst>
          </p:cNvPr>
          <p:cNvSpPr>
            <a:spLocks noGrp="1"/>
          </p:cNvSpPr>
          <p:nvPr>
            <p:ph type="title"/>
          </p:nvPr>
        </p:nvSpPr>
        <p:spPr>
          <a:xfrm>
            <a:off x="838200" y="1167559"/>
            <a:ext cx="10515600" cy="931830"/>
          </a:xfrm>
        </p:spPr>
        <p:txBody>
          <a:bodyPr>
            <a:noAutofit/>
          </a:bodyPr>
          <a:lstStyle/>
          <a:p>
            <a:pPr algn="just"/>
            <a:r>
              <a:rPr lang="tr-TR" sz="3200" b="1" dirty="0">
                <a:effectLst/>
                <a:ea typeface="DengXian Light" panose="02010600030101010101" pitchFamily="2" charset="-122"/>
                <a:cs typeface="Microsoft Uighur" panose="02000000000000000000" pitchFamily="2" charset="-78"/>
              </a:rPr>
              <a:t>M</a:t>
            </a:r>
            <a:r>
              <a:rPr lang="en-US" sz="3200" b="1" dirty="0" err="1">
                <a:effectLst/>
                <a:ea typeface="DengXian Light" panose="02010600030101010101" pitchFamily="2" charset="-122"/>
                <a:cs typeface="Microsoft Uighur" panose="02000000000000000000" pitchFamily="2" charset="-78"/>
              </a:rPr>
              <a:t>ineral</a:t>
            </a:r>
            <a:r>
              <a:rPr lang="tr-TR" sz="3200" b="1" dirty="0">
                <a:effectLst/>
                <a:ea typeface="DengXian Light" panose="02010600030101010101" pitchFamily="2" charset="-122"/>
                <a:cs typeface="Microsoft Uighur" panose="02000000000000000000" pitchFamily="2" charset="-78"/>
              </a:rPr>
              <a:t> Sektörü için Genel Uyum ve Maliyet Değerlendirmesi</a:t>
            </a:r>
            <a:endParaRPr lang="tr-TR" sz="3200" dirty="0"/>
          </a:p>
        </p:txBody>
      </p:sp>
      <p:sp>
        <p:nvSpPr>
          <p:cNvPr id="3" name="İçerik Yer Tutucusu 2">
            <a:extLst>
              <a:ext uri="{FF2B5EF4-FFF2-40B4-BE49-F238E27FC236}">
                <a16:creationId xmlns:a16="http://schemas.microsoft.com/office/drawing/2014/main" id="{D436029D-0171-A5DD-982E-F6EA23318737}"/>
              </a:ext>
            </a:extLst>
          </p:cNvPr>
          <p:cNvSpPr>
            <a:spLocks noGrp="1"/>
          </p:cNvSpPr>
          <p:nvPr>
            <p:ph idx="1"/>
          </p:nvPr>
        </p:nvSpPr>
        <p:spPr>
          <a:xfrm>
            <a:off x="838200" y="2202023"/>
            <a:ext cx="10515600" cy="3974939"/>
          </a:xfrm>
        </p:spPr>
        <p:txBody>
          <a:bodyPr>
            <a:normAutofit/>
          </a:bodyPr>
          <a:lstStyle/>
          <a:p>
            <a:pPr algn="just"/>
            <a:r>
              <a:rPr lang="en-US" sz="2400" dirty="0" err="1">
                <a:effectLst/>
                <a:ea typeface="Calibri" panose="020F0502020204030204" pitchFamily="34" charset="0"/>
                <a:cs typeface="Calibri" panose="020F0502020204030204" pitchFamily="34" charset="0"/>
              </a:rPr>
              <a:t>Genel</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olarak</a:t>
            </a:r>
            <a:r>
              <a:rPr lang="en-US" sz="2400" dirty="0">
                <a:effectLst/>
                <a:ea typeface="Calibri" panose="020F0502020204030204" pitchFamily="34" charset="0"/>
                <a:cs typeface="Calibri" panose="020F0502020204030204" pitchFamily="34" charset="0"/>
              </a:rPr>
              <a:t> mineral </a:t>
            </a:r>
            <a:r>
              <a:rPr lang="en-US" sz="2400" dirty="0" err="1">
                <a:effectLst/>
                <a:ea typeface="Calibri" panose="020F0502020204030204" pitchFamily="34" charset="0"/>
                <a:cs typeface="Calibri" panose="020F0502020204030204" pitchFamily="34" charset="0"/>
              </a:rPr>
              <a:t>sektörü</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için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enerji</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yoğun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ve</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yüksek</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sıcaklıklı</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prosesin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ergitme</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fırınlarından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ve</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yakma</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fırınlarından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önemli</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miktarda</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hava</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emisyonuna</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yol</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açtığı</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söylenebilir</a:t>
            </a:r>
            <a:r>
              <a:rPr lang="en-US" sz="2400" dirty="0">
                <a:effectLst/>
                <a:ea typeface="Calibri" panose="020F0502020204030204" pitchFamily="34" charset="0"/>
                <a:cs typeface="Calibri" panose="020F0502020204030204" pitchFamily="34" charset="0"/>
              </a:rPr>
              <a:t>: </a:t>
            </a:r>
            <a:r>
              <a:rPr lang="en-US" sz="2400" dirty="0" err="1">
                <a:ea typeface="Calibri" panose="020F0502020204030204" pitchFamily="34" charset="0"/>
                <a:cs typeface="Calibri" panose="020F0502020204030204" pitchFamily="34" charset="0"/>
              </a:rPr>
              <a:t>t</a:t>
            </a:r>
            <a:r>
              <a:rPr lang="en-US" sz="2400" dirty="0" err="1">
                <a:effectLst/>
                <a:ea typeface="Calibri" panose="020F0502020204030204" pitchFamily="34" charset="0"/>
                <a:cs typeface="Calibri" panose="020F0502020204030204" pitchFamily="34" charset="0"/>
              </a:rPr>
              <a:t>oz</a:t>
            </a:r>
            <a:r>
              <a:rPr lang="en-US" sz="2400" dirty="0">
                <a:effectLst/>
                <a:ea typeface="Calibri" panose="020F0502020204030204" pitchFamily="34" charset="0"/>
                <a:cs typeface="Calibri" panose="020F0502020204030204" pitchFamily="34" charset="0"/>
              </a:rPr>
              <a:t>, NOx, </a:t>
            </a:r>
            <a:r>
              <a:rPr lang="en-US" sz="2400" dirty="0" err="1">
                <a:effectLst/>
                <a:ea typeface="Calibri" panose="020F0502020204030204" pitchFamily="34" charset="0"/>
                <a:cs typeface="Calibri" panose="020F0502020204030204" pitchFamily="34" charset="0"/>
              </a:rPr>
              <a:t>SOx</a:t>
            </a:r>
            <a:r>
              <a:rPr lang="en-US" sz="2400" dirty="0">
                <a:effectLst/>
                <a:ea typeface="Calibri" panose="020F0502020204030204" pitchFamily="34" charset="0"/>
                <a:cs typeface="Calibri" panose="020F0502020204030204" pitchFamily="34" charset="0"/>
              </a:rPr>
              <a:t>, HCl, HF, </a:t>
            </a:r>
            <a:r>
              <a:rPr lang="en-US" sz="2400" dirty="0" err="1">
                <a:effectLst/>
                <a:ea typeface="Calibri" panose="020F0502020204030204" pitchFamily="34" charset="0"/>
                <a:cs typeface="Calibri" panose="020F0502020204030204" pitchFamily="34" charset="0"/>
              </a:rPr>
              <a:t>metaller</a:t>
            </a:r>
            <a:r>
              <a:rPr lang="en-US" sz="2400" dirty="0">
                <a:effectLst/>
                <a:ea typeface="Calibri" panose="020F0502020204030204" pitchFamily="34" charset="0"/>
                <a:cs typeface="Calibri" panose="020F0502020204030204" pitchFamily="34" charset="0"/>
              </a:rPr>
              <a:t> vb. </a:t>
            </a:r>
            <a:r>
              <a:rPr lang="en-US" sz="2400" dirty="0" err="1">
                <a:effectLst/>
                <a:ea typeface="Calibri" panose="020F0502020204030204" pitchFamily="34" charset="0"/>
                <a:cs typeface="Calibri" panose="020F0502020204030204" pitchFamily="34" charset="0"/>
              </a:rPr>
              <a:t>yanı</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sıra</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fosil</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yakıt</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tüketimi</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ve</a:t>
            </a:r>
            <a:r>
              <a:rPr lang="en-US" sz="2400" dirty="0">
                <a:effectLst/>
                <a:ea typeface="Calibri" panose="020F0502020204030204" pitchFamily="34" charset="0"/>
                <a:cs typeface="Calibri" panose="020F0502020204030204" pitchFamily="34" charset="0"/>
              </a:rPr>
              <a:t> proses </a:t>
            </a:r>
            <a:r>
              <a:rPr lang="en-US" sz="2400" dirty="0" err="1">
                <a:effectLst/>
                <a:ea typeface="Calibri" panose="020F0502020204030204" pitchFamily="34" charset="0"/>
                <a:cs typeface="Calibri" panose="020F0502020204030204" pitchFamily="34" charset="0"/>
              </a:rPr>
              <a:t>emisyonlarından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karbonatların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ayrışmasından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kaynaklanan</a:t>
            </a:r>
            <a:r>
              <a:rPr lang="en-US" sz="2400" dirty="0">
                <a:effectLst/>
                <a:ea typeface="Calibri" panose="020F0502020204030204" pitchFamily="34" charset="0"/>
                <a:cs typeface="Calibri" panose="020F0502020204030204" pitchFamily="34" charset="0"/>
              </a:rPr>
              <a:t> CO</a:t>
            </a:r>
            <a:r>
              <a:rPr lang="en-US" sz="2400" baseline="-25000" dirty="0">
                <a:effectLst/>
                <a:ea typeface="Calibri" panose="020F0502020204030204" pitchFamily="34" charset="0"/>
                <a:cs typeface="Calibri" panose="020F0502020204030204" pitchFamily="34" charset="0"/>
              </a:rPr>
              <a:t>2</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kaynaklanan</a:t>
            </a:r>
            <a:r>
              <a:rPr lang="en-US" sz="2400" dirty="0">
                <a:effectLst/>
                <a:ea typeface="Calibri" panose="020F0502020204030204" pitchFamily="34" charset="0"/>
                <a:cs typeface="Calibri" panose="020F0502020204030204" pitchFamily="34" charset="0"/>
              </a:rPr>
              <a:t> sera </a:t>
            </a:r>
            <a:r>
              <a:rPr lang="en-US" sz="2400" dirty="0" err="1">
                <a:effectLst/>
                <a:ea typeface="Calibri" panose="020F0502020204030204" pitchFamily="34" charset="0"/>
                <a:cs typeface="Calibri" panose="020F0502020204030204" pitchFamily="34" charset="0"/>
              </a:rPr>
              <a:t>gazı</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emisyonları</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Şu</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anda</a:t>
            </a:r>
            <a:r>
              <a:rPr lang="en-US" sz="2400" dirty="0">
                <a:effectLst/>
                <a:ea typeface="Calibri" panose="020F0502020204030204" pitchFamily="34" charset="0"/>
                <a:cs typeface="Calibri" panose="020F0502020204030204" pitchFamily="34" charset="0"/>
              </a:rPr>
              <a:t> EED </a:t>
            </a:r>
            <a:r>
              <a:rPr lang="en-US" sz="2400" dirty="0" err="1">
                <a:effectLst/>
                <a:ea typeface="Calibri" panose="020F0502020204030204" pitchFamily="34" charset="0"/>
                <a:cs typeface="Calibri" panose="020F0502020204030204" pitchFamily="34" charset="0"/>
              </a:rPr>
              <a:t>kapsamında</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enerji</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tüketiminin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azaltılması</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dahil</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olsa</a:t>
            </a:r>
            <a:r>
              <a:rPr lang="en-US" sz="2400" dirty="0">
                <a:effectLst/>
                <a:ea typeface="Calibri" panose="020F0502020204030204" pitchFamily="34" charset="0"/>
                <a:cs typeface="Calibri" panose="020F0502020204030204" pitchFamily="34" charset="0"/>
              </a:rPr>
              <a:t> da sera </a:t>
            </a:r>
            <a:r>
              <a:rPr lang="en-US" sz="2400" dirty="0" err="1">
                <a:effectLst/>
                <a:ea typeface="Calibri" panose="020F0502020204030204" pitchFamily="34" charset="0"/>
                <a:cs typeface="Calibri" panose="020F0502020204030204" pitchFamily="34" charset="0"/>
              </a:rPr>
              <a:t>gazı</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emisyonları</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dahil</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değildir</a:t>
            </a:r>
            <a:r>
              <a:rPr lang="en-US" sz="2400" dirty="0">
                <a:effectLst/>
                <a:ea typeface="Calibri" panose="020F0502020204030204" pitchFamily="34" charset="0"/>
                <a:cs typeface="Calibri" panose="020F0502020204030204" pitchFamily="34" charset="0"/>
              </a:rPr>
              <a:t>. </a:t>
            </a:r>
          </a:p>
          <a:p>
            <a:pPr algn="just"/>
            <a:r>
              <a:rPr lang="en-US" sz="2400" dirty="0" err="1">
                <a:ea typeface="Calibri" panose="020F0502020204030204" pitchFamily="34" charset="0"/>
                <a:cs typeface="Calibri" panose="020F0502020204030204" pitchFamily="34" charset="0"/>
              </a:rPr>
              <a:t>Genel</a:t>
            </a:r>
            <a:r>
              <a:rPr lang="en-US" sz="2400" dirty="0">
                <a:ea typeface="Calibri" panose="020F0502020204030204" pitchFamily="34" charset="0"/>
                <a:cs typeface="Calibri" panose="020F0502020204030204" pitchFamily="34" charset="0"/>
              </a:rPr>
              <a:t> </a:t>
            </a:r>
            <a:r>
              <a:rPr lang="en-US" sz="2400" dirty="0" err="1">
                <a:ea typeface="Calibri" panose="020F0502020204030204" pitchFamily="34" charset="0"/>
                <a:cs typeface="Calibri" panose="020F0502020204030204" pitchFamily="34" charset="0"/>
              </a:rPr>
              <a:t>sonuçlar</a:t>
            </a:r>
            <a:r>
              <a:rPr lang="en-US" sz="2400" dirty="0">
                <a:ea typeface="Calibri" panose="020F0502020204030204" pitchFamily="34" charset="0"/>
                <a:cs typeface="Calibri" panose="020F0502020204030204" pitchFamily="34" charset="0"/>
              </a:rPr>
              <a:t> </a:t>
            </a:r>
            <a:r>
              <a:rPr lang="tr-TR" sz="2400" dirty="0">
                <a:effectLst/>
                <a:ea typeface="Calibri" panose="020F0502020204030204" pitchFamily="34" charset="0"/>
                <a:cs typeface="Calibri" panose="020F0502020204030204" pitchFamily="34" charset="0"/>
              </a:rPr>
              <a:t>tüm mineral sektörünü kapsamaktadır. </a:t>
            </a:r>
            <a:r>
              <a:rPr lang="tr-TR" sz="2400" dirty="0">
                <a:solidFill>
                  <a:srgbClr val="000000"/>
                </a:solidFill>
                <a:effectLst/>
                <a:ea typeface="Times New Roman" panose="02020603050405020304" pitchFamily="18" charset="0"/>
              </a:rPr>
              <a:t>EKÖK</a:t>
            </a:r>
            <a:r>
              <a:rPr lang="tr-TR" sz="2400" dirty="0">
                <a:effectLst/>
                <a:ea typeface="Calibri" panose="020F0502020204030204" pitchFamily="34" charset="0"/>
                <a:cs typeface="Calibri" panose="020F0502020204030204" pitchFamily="34" charset="0"/>
              </a:rPr>
              <a:t> envanterine göre, Türkiye’de </a:t>
            </a:r>
            <a:r>
              <a:rPr lang="en-US" sz="2400" dirty="0">
                <a:effectLst/>
                <a:ea typeface="Calibri" panose="020F0502020204030204" pitchFamily="34" charset="0"/>
                <a:cs typeface="Calibri" panose="020F0502020204030204" pitchFamily="34" charset="0"/>
              </a:rPr>
              <a:t>mineral</a:t>
            </a:r>
            <a:r>
              <a:rPr lang="tr-TR" sz="2400" dirty="0">
                <a:effectLst/>
                <a:ea typeface="Calibri" panose="020F0502020204030204" pitchFamily="34" charset="0"/>
                <a:cs typeface="Calibri" panose="020F0502020204030204" pitchFamily="34" charset="0"/>
              </a:rPr>
              <a:t> sektörü kapsamında 499 tesis bulunmaktadır. </a:t>
            </a:r>
            <a:r>
              <a:rPr lang="en-US" sz="2400" dirty="0">
                <a:ea typeface="Calibri" panose="020F0502020204030204" pitchFamily="34" charset="0"/>
                <a:cs typeface="Calibri" panose="020F0502020204030204" pitchFamily="34" charset="0"/>
              </a:rPr>
              <a:t>Mineral</a:t>
            </a:r>
            <a:r>
              <a:rPr lang="tr-TR" sz="2400" dirty="0">
                <a:effectLst/>
                <a:ea typeface="Calibri" panose="020F0502020204030204" pitchFamily="34" charset="0"/>
                <a:cs typeface="Calibri" panose="020F0502020204030204" pitchFamily="34" charset="0"/>
              </a:rPr>
              <a:t> sektöründe genel </a:t>
            </a:r>
            <a:r>
              <a:rPr lang="en-US" sz="2400" dirty="0" err="1">
                <a:effectLst/>
                <a:ea typeface="Calibri" panose="020F0502020204030204" pitchFamily="34" charset="0"/>
                <a:cs typeface="Calibri" panose="020F0502020204030204" pitchFamily="34" charset="0"/>
              </a:rPr>
              <a:t>ortalam</a:t>
            </a:r>
            <a:r>
              <a:rPr lang="en-US" sz="2400" dirty="0" err="1">
                <a:ea typeface="Calibri" panose="020F0502020204030204" pitchFamily="34" charset="0"/>
                <a:cs typeface="Calibri" panose="020F0502020204030204" pitchFamily="34" charset="0"/>
              </a:rPr>
              <a:t>a</a:t>
            </a:r>
            <a:r>
              <a:rPr lang="en-US" sz="2400" dirty="0">
                <a:ea typeface="Calibri" panose="020F0502020204030204" pitchFamily="34" charset="0"/>
                <a:cs typeface="Calibri" panose="020F0502020204030204" pitchFamily="34" charset="0"/>
              </a:rPr>
              <a:t> </a:t>
            </a:r>
            <a:r>
              <a:rPr lang="tr-TR" sz="2400" dirty="0">
                <a:effectLst/>
                <a:ea typeface="Calibri" panose="020F0502020204030204" pitchFamily="34" charset="0"/>
                <a:cs typeface="Calibri" panose="020F0502020204030204" pitchFamily="34" charset="0"/>
              </a:rPr>
              <a:t>uyum %43 olarak gözlemlenmektedir</a:t>
            </a:r>
            <a:r>
              <a:rPr lang="en-US" sz="2400" dirty="0">
                <a:effectLst/>
                <a:ea typeface="Calibri" panose="020F0502020204030204" pitchFamily="34" charset="0"/>
                <a:cs typeface="Calibri" panose="020F0502020204030204" pitchFamily="34" charset="0"/>
              </a:rPr>
              <a:t>.</a:t>
            </a:r>
            <a:endParaRPr lang="tr-TR" sz="2400" dirty="0">
              <a:effectLst/>
              <a:ea typeface="Calibri" panose="020F0502020204030204" pitchFamily="34" charset="0"/>
              <a:cs typeface="Calibri" panose="020F0502020204030204" pitchFamily="34" charset="0"/>
            </a:endParaRPr>
          </a:p>
          <a:p>
            <a:pPr marL="0" indent="0" algn="just">
              <a:buNone/>
            </a:pPr>
            <a:endParaRPr lang="tr-TR" sz="2400" dirty="0">
              <a:cs typeface="Calibri" panose="020F0502020204030204" pitchFamily="34" charset="0"/>
            </a:endParaRPr>
          </a:p>
        </p:txBody>
      </p:sp>
      <p:sp>
        <p:nvSpPr>
          <p:cNvPr id="4" name="Slide Number Placeholder 3">
            <a:extLst>
              <a:ext uri="{FF2B5EF4-FFF2-40B4-BE49-F238E27FC236}">
                <a16:creationId xmlns:a16="http://schemas.microsoft.com/office/drawing/2014/main" id="{38C789C9-20E0-963B-55BD-AE5EE0B1F5CD}"/>
              </a:ext>
            </a:extLst>
          </p:cNvPr>
          <p:cNvSpPr>
            <a:spLocks noGrp="1"/>
          </p:cNvSpPr>
          <p:nvPr>
            <p:ph type="sldNum" sz="quarter" idx="12"/>
          </p:nvPr>
        </p:nvSpPr>
        <p:spPr/>
        <p:txBody>
          <a:bodyPr/>
          <a:lstStyle/>
          <a:p>
            <a:fld id="{6566A07A-3A36-4C08-A33E-FBE053DB02EC}" type="slidenum">
              <a:rPr lang="tr-TR" smtClean="0"/>
              <a:t>18</a:t>
            </a:fld>
            <a:endParaRPr lang="tr-TR"/>
          </a:p>
        </p:txBody>
      </p:sp>
    </p:spTree>
    <p:extLst>
      <p:ext uri="{BB962C8B-B14F-4D97-AF65-F5344CB8AC3E}">
        <p14:creationId xmlns:p14="http://schemas.microsoft.com/office/powerpoint/2010/main" val="31218736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4">
            <a:extLst>
              <a:ext uri="{FF2B5EF4-FFF2-40B4-BE49-F238E27FC236}">
                <a16:creationId xmlns:a16="http://schemas.microsoft.com/office/drawing/2014/main" id="{1CDD3685-9282-38A0-2478-C58DF3F04E35}"/>
              </a:ext>
            </a:extLst>
          </p:cNvPr>
          <p:cNvGraphicFramePr>
            <a:graphicFrameLocks noGrp="1"/>
          </p:cNvGraphicFramePr>
          <p:nvPr>
            <p:ph idx="1"/>
            <p:extLst>
              <p:ext uri="{D42A27DB-BD31-4B8C-83A1-F6EECF244321}">
                <p14:modId xmlns:p14="http://schemas.microsoft.com/office/powerpoint/2010/main" val="4158533895"/>
              </p:ext>
            </p:extLst>
          </p:nvPr>
        </p:nvGraphicFramePr>
        <p:xfrm>
          <a:off x="489858" y="849086"/>
          <a:ext cx="11315700" cy="5372101"/>
        </p:xfrm>
        <a:graphic>
          <a:graphicData uri="http://schemas.openxmlformats.org/drawingml/2006/table">
            <a:tbl>
              <a:tblPr firstRow="1" firstCol="1" bandRow="1">
                <a:tableStyleId>{5C22544A-7EE6-4342-B048-85BDC9FD1C3A}</a:tableStyleId>
              </a:tblPr>
              <a:tblGrid>
                <a:gridCol w="1539244">
                  <a:extLst>
                    <a:ext uri="{9D8B030D-6E8A-4147-A177-3AD203B41FA5}">
                      <a16:colId xmlns:a16="http://schemas.microsoft.com/office/drawing/2014/main" val="2001605162"/>
                    </a:ext>
                  </a:extLst>
                </a:gridCol>
                <a:gridCol w="1548298">
                  <a:extLst>
                    <a:ext uri="{9D8B030D-6E8A-4147-A177-3AD203B41FA5}">
                      <a16:colId xmlns:a16="http://schemas.microsoft.com/office/drawing/2014/main" val="657260554"/>
                    </a:ext>
                  </a:extLst>
                </a:gridCol>
                <a:gridCol w="1636577">
                  <a:extLst>
                    <a:ext uri="{9D8B030D-6E8A-4147-A177-3AD203B41FA5}">
                      <a16:colId xmlns:a16="http://schemas.microsoft.com/office/drawing/2014/main" val="1415078967"/>
                    </a:ext>
                  </a:extLst>
                </a:gridCol>
                <a:gridCol w="1462281">
                  <a:extLst>
                    <a:ext uri="{9D8B030D-6E8A-4147-A177-3AD203B41FA5}">
                      <a16:colId xmlns:a16="http://schemas.microsoft.com/office/drawing/2014/main" val="1016176740"/>
                    </a:ext>
                  </a:extLst>
                </a:gridCol>
                <a:gridCol w="1785974">
                  <a:extLst>
                    <a:ext uri="{9D8B030D-6E8A-4147-A177-3AD203B41FA5}">
                      <a16:colId xmlns:a16="http://schemas.microsoft.com/office/drawing/2014/main" val="4072021058"/>
                    </a:ext>
                  </a:extLst>
                </a:gridCol>
                <a:gridCol w="1767865">
                  <a:extLst>
                    <a:ext uri="{9D8B030D-6E8A-4147-A177-3AD203B41FA5}">
                      <a16:colId xmlns:a16="http://schemas.microsoft.com/office/drawing/2014/main" val="2413980729"/>
                    </a:ext>
                  </a:extLst>
                </a:gridCol>
                <a:gridCol w="1575461">
                  <a:extLst>
                    <a:ext uri="{9D8B030D-6E8A-4147-A177-3AD203B41FA5}">
                      <a16:colId xmlns:a16="http://schemas.microsoft.com/office/drawing/2014/main" val="2694525635"/>
                    </a:ext>
                  </a:extLst>
                </a:gridCol>
              </a:tblGrid>
              <a:tr h="1209039">
                <a:tc>
                  <a:txBody>
                    <a:bodyPr/>
                    <a:lstStyle/>
                    <a:p>
                      <a:pPr algn="ctr">
                        <a:lnSpc>
                          <a:spcPct val="107000"/>
                        </a:lnSpc>
                        <a:spcAft>
                          <a:spcPts val="800"/>
                        </a:spcAft>
                      </a:pPr>
                      <a:r>
                        <a:rPr lang="tr-TR" sz="1400" dirty="0">
                          <a:effectLst/>
                        </a:rPr>
                        <a:t>Alt sektörler</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CAPEX           (Toplam, AVRO)</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OPEX         (Toplam, AVRO/yıl)</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Geçiş       süresi</a:t>
                      </a:r>
                    </a:p>
                    <a:p>
                      <a:pPr algn="ctr">
                        <a:lnSpc>
                          <a:spcPct val="107000"/>
                        </a:lnSpc>
                        <a:spcAft>
                          <a:spcPts val="800"/>
                        </a:spcAft>
                      </a:pPr>
                      <a:r>
                        <a:rPr lang="tr-TR" sz="1400" dirty="0">
                          <a:effectLst/>
                        </a:rPr>
                        <a:t>(yıl)</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u="sng" dirty="0">
                          <a:effectLst/>
                        </a:rPr>
                        <a:t>2024-2026</a:t>
                      </a:r>
                      <a:endParaRPr lang="tr-TR" sz="1400" dirty="0">
                        <a:effectLst/>
                      </a:endParaRPr>
                    </a:p>
                    <a:p>
                      <a:pPr algn="ctr">
                        <a:lnSpc>
                          <a:spcPct val="107000"/>
                        </a:lnSpc>
                        <a:spcAft>
                          <a:spcPts val="800"/>
                        </a:spcAft>
                      </a:pPr>
                      <a:r>
                        <a:rPr lang="tr-TR" sz="1400" dirty="0">
                          <a:effectLst/>
                        </a:rPr>
                        <a:t>Yatırım gerekliliği           (3 yıl) (AVRO)</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u="sng" dirty="0">
                          <a:effectLst/>
                        </a:rPr>
                        <a:t>2027-2030</a:t>
                      </a:r>
                      <a:r>
                        <a:rPr lang="tr-TR" sz="1400" dirty="0">
                          <a:effectLst/>
                        </a:rPr>
                        <a:t> Yatırım gerekliliği           (3 yıl) (AVRO)</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u="sng">
                          <a:effectLst/>
                        </a:rPr>
                        <a:t>2030-2032</a:t>
                      </a:r>
                      <a:r>
                        <a:rPr lang="tr-TR" sz="1400">
                          <a:effectLst/>
                        </a:rPr>
                        <a:t> Yatırım gerekliliği           (3 yıl) (AVRO)</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1242783278"/>
                  </a:ext>
                </a:extLst>
              </a:tr>
              <a:tr h="861116">
                <a:tc>
                  <a:txBody>
                    <a:bodyPr/>
                    <a:lstStyle/>
                    <a:p>
                      <a:pPr algn="ctr">
                        <a:lnSpc>
                          <a:spcPct val="107000"/>
                        </a:lnSpc>
                        <a:spcAft>
                          <a:spcPts val="800"/>
                        </a:spcAft>
                      </a:pPr>
                      <a:r>
                        <a:rPr lang="tr-TR" sz="1400">
                          <a:effectLst/>
                        </a:rPr>
                        <a:t>3.1.a Çimento</a:t>
                      </a:r>
                    </a:p>
                    <a:p>
                      <a:pPr algn="ctr">
                        <a:lnSpc>
                          <a:spcPct val="107000"/>
                        </a:lnSpc>
                        <a:spcAft>
                          <a:spcPts val="800"/>
                        </a:spcAft>
                      </a:pPr>
                      <a:r>
                        <a:rPr lang="tr-TR" sz="1400">
                          <a:effectLst/>
                        </a:rPr>
                        <a:t>üretimi</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916</a:t>
                      </a:r>
                      <a:r>
                        <a:rPr lang="en-US" sz="1400" dirty="0">
                          <a:effectLst/>
                        </a:rPr>
                        <a:t>.</a:t>
                      </a:r>
                      <a:r>
                        <a:rPr lang="tr-TR" sz="1400" dirty="0">
                          <a:effectLst/>
                        </a:rPr>
                        <a:t>000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3</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916</a:t>
                      </a:r>
                      <a:r>
                        <a:rPr lang="en-US" sz="1400" dirty="0">
                          <a:effectLst/>
                        </a:rPr>
                        <a:t>.</a:t>
                      </a:r>
                      <a:r>
                        <a:rPr lang="tr-TR" sz="1400" dirty="0">
                          <a:effectLst/>
                        </a:rPr>
                        <a:t>000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1239885183"/>
                  </a:ext>
                </a:extLst>
              </a:tr>
              <a:tr h="332571">
                <a:tc>
                  <a:txBody>
                    <a:bodyPr/>
                    <a:lstStyle/>
                    <a:p>
                      <a:pPr algn="ctr">
                        <a:lnSpc>
                          <a:spcPct val="107000"/>
                        </a:lnSpc>
                        <a:spcAft>
                          <a:spcPts val="800"/>
                        </a:spcAft>
                      </a:pPr>
                      <a:r>
                        <a:rPr lang="tr-TR" sz="1400">
                          <a:effectLst/>
                        </a:rPr>
                        <a:t>3.1.b Kireç üretimi</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946</a:t>
                      </a:r>
                      <a:r>
                        <a:rPr lang="en-US" sz="1400" dirty="0">
                          <a:effectLst/>
                        </a:rPr>
                        <a:t>.</a:t>
                      </a:r>
                      <a:r>
                        <a:rPr lang="tr-TR" sz="1400" dirty="0">
                          <a:effectLst/>
                        </a:rPr>
                        <a:t>000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268</a:t>
                      </a:r>
                      <a:r>
                        <a:rPr lang="en-US" sz="1400" dirty="0">
                          <a:effectLst/>
                        </a:rPr>
                        <a:t>.</a:t>
                      </a:r>
                      <a:r>
                        <a:rPr lang="tr-TR" sz="1400" dirty="0">
                          <a:effectLst/>
                        </a:rPr>
                        <a:t>000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a:effectLst/>
                        </a:rPr>
                        <a:t>6</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473</a:t>
                      </a:r>
                      <a:r>
                        <a:rPr lang="en-US" sz="1400" dirty="0">
                          <a:effectLst/>
                        </a:rPr>
                        <a:t>.</a:t>
                      </a:r>
                      <a:r>
                        <a:rPr lang="tr-TR" sz="1400" dirty="0">
                          <a:effectLst/>
                        </a:rPr>
                        <a:t>000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473</a:t>
                      </a:r>
                      <a:r>
                        <a:rPr lang="en-US" sz="1400" dirty="0">
                          <a:effectLst/>
                        </a:rPr>
                        <a:t>.</a:t>
                      </a:r>
                      <a:r>
                        <a:rPr lang="tr-TR" sz="1400" dirty="0">
                          <a:effectLst/>
                        </a:rPr>
                        <a:t>000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3028433832"/>
                  </a:ext>
                </a:extLst>
              </a:tr>
              <a:tr h="1026058">
                <a:tc>
                  <a:txBody>
                    <a:bodyPr/>
                    <a:lstStyle/>
                    <a:p>
                      <a:pPr algn="ctr">
                        <a:lnSpc>
                          <a:spcPct val="107000"/>
                        </a:lnSpc>
                        <a:spcAft>
                          <a:spcPts val="800"/>
                        </a:spcAft>
                      </a:pPr>
                      <a:r>
                        <a:rPr lang="tr-TR" sz="1400">
                          <a:effectLst/>
                        </a:rPr>
                        <a:t>3.1.c MgO üretimi</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194</a:t>
                      </a:r>
                      <a:r>
                        <a:rPr lang="en-US" sz="1400" dirty="0">
                          <a:effectLst/>
                        </a:rPr>
                        <a:t>.</a:t>
                      </a:r>
                      <a:r>
                        <a:rPr lang="tr-TR" sz="1400" dirty="0">
                          <a:effectLst/>
                        </a:rPr>
                        <a:t>000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80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a:effectLst/>
                        </a:rPr>
                        <a:t>3</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194</a:t>
                      </a:r>
                      <a:r>
                        <a:rPr lang="en-US" sz="1400" dirty="0">
                          <a:effectLst/>
                        </a:rPr>
                        <a:t>.</a:t>
                      </a:r>
                      <a:r>
                        <a:rPr lang="tr-TR" sz="1400" dirty="0">
                          <a:effectLst/>
                        </a:rPr>
                        <a:t>000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2693830153"/>
                  </a:ext>
                </a:extLst>
              </a:tr>
              <a:tr h="680495">
                <a:tc>
                  <a:txBody>
                    <a:bodyPr/>
                    <a:lstStyle/>
                    <a:p>
                      <a:pPr algn="ctr">
                        <a:lnSpc>
                          <a:spcPct val="107000"/>
                        </a:lnSpc>
                        <a:spcAft>
                          <a:spcPts val="800"/>
                        </a:spcAft>
                      </a:pPr>
                      <a:r>
                        <a:rPr lang="tr-TR" sz="1400">
                          <a:effectLst/>
                        </a:rPr>
                        <a:t>3.3 &amp; 3.4   Cam ve mineral yün üretimi</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847</a:t>
                      </a:r>
                      <a:r>
                        <a:rPr lang="en-US" sz="1400" dirty="0">
                          <a:effectLst/>
                        </a:rPr>
                        <a:t>.</a:t>
                      </a:r>
                      <a:r>
                        <a:rPr lang="tr-TR" sz="1400" dirty="0">
                          <a:effectLst/>
                        </a:rPr>
                        <a:t>000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108</a:t>
                      </a:r>
                      <a:r>
                        <a:rPr lang="en-US" sz="1400" dirty="0">
                          <a:effectLst/>
                        </a:rPr>
                        <a:t>.</a:t>
                      </a:r>
                      <a:r>
                        <a:rPr lang="tr-TR" sz="1400" dirty="0">
                          <a:effectLst/>
                        </a:rPr>
                        <a:t>500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a:effectLst/>
                        </a:rPr>
                        <a:t>6</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423</a:t>
                      </a:r>
                      <a:r>
                        <a:rPr lang="en-US" sz="1400" dirty="0">
                          <a:effectLst/>
                        </a:rPr>
                        <a:t>.</a:t>
                      </a:r>
                      <a:r>
                        <a:rPr lang="tr-TR" sz="1400" dirty="0">
                          <a:effectLst/>
                        </a:rPr>
                        <a:t>500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423</a:t>
                      </a:r>
                      <a:r>
                        <a:rPr lang="en-US" sz="1400" dirty="0">
                          <a:effectLst/>
                        </a:rPr>
                        <a:t>.</a:t>
                      </a:r>
                      <a:r>
                        <a:rPr lang="tr-TR" sz="1400" dirty="0">
                          <a:effectLst/>
                        </a:rPr>
                        <a:t>500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3930487983"/>
                  </a:ext>
                </a:extLst>
              </a:tr>
              <a:tr h="680495">
                <a:tc>
                  <a:txBody>
                    <a:bodyPr/>
                    <a:lstStyle/>
                    <a:p>
                      <a:pPr algn="ctr">
                        <a:lnSpc>
                          <a:spcPct val="107000"/>
                        </a:lnSpc>
                        <a:spcAft>
                          <a:spcPts val="800"/>
                        </a:spcAft>
                      </a:pPr>
                      <a:r>
                        <a:rPr lang="tr-TR" sz="1400">
                          <a:effectLst/>
                        </a:rPr>
                        <a:t>3.5.      Seramik ürünlerin imalatı</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2</a:t>
                      </a:r>
                      <a:r>
                        <a:rPr lang="en-US" sz="1400" dirty="0">
                          <a:effectLst/>
                        </a:rPr>
                        <a:t>.</a:t>
                      </a:r>
                      <a:r>
                        <a:rPr lang="tr-TR" sz="1400" dirty="0">
                          <a:effectLst/>
                        </a:rPr>
                        <a:t>501</a:t>
                      </a:r>
                      <a:r>
                        <a:rPr lang="en-US" sz="1400" dirty="0">
                          <a:effectLst/>
                        </a:rPr>
                        <a:t>.</a:t>
                      </a:r>
                      <a:r>
                        <a:rPr lang="tr-TR" sz="1400" dirty="0">
                          <a:effectLst/>
                        </a:rPr>
                        <a:t>000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336</a:t>
                      </a:r>
                      <a:r>
                        <a:rPr lang="en-US" sz="1400" dirty="0">
                          <a:effectLst/>
                        </a:rPr>
                        <a:t>.</a:t>
                      </a:r>
                      <a:r>
                        <a:rPr lang="tr-TR" sz="1400" dirty="0">
                          <a:effectLst/>
                        </a:rPr>
                        <a:t>500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a:effectLst/>
                        </a:rPr>
                        <a:t>9</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833</a:t>
                      </a:r>
                      <a:r>
                        <a:rPr lang="en-US" sz="1400" dirty="0">
                          <a:effectLst/>
                        </a:rPr>
                        <a:t>.</a:t>
                      </a:r>
                      <a:r>
                        <a:rPr lang="tr-TR" sz="1400" dirty="0">
                          <a:effectLst/>
                        </a:rPr>
                        <a:t>670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833</a:t>
                      </a:r>
                      <a:r>
                        <a:rPr lang="en-US" sz="1400" dirty="0">
                          <a:effectLst/>
                        </a:rPr>
                        <a:t>.</a:t>
                      </a:r>
                      <a:r>
                        <a:rPr lang="tr-TR" sz="1400" dirty="0">
                          <a:effectLst/>
                        </a:rPr>
                        <a:t>67</a:t>
                      </a:r>
                      <a:r>
                        <a:rPr lang="en-US" sz="1400" dirty="0">
                          <a:effectLst/>
                        </a:rPr>
                        <a:t>0.</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833</a:t>
                      </a:r>
                      <a:r>
                        <a:rPr lang="en-US" sz="1400" dirty="0">
                          <a:effectLst/>
                        </a:rPr>
                        <a:t>.</a:t>
                      </a:r>
                      <a:r>
                        <a:rPr lang="tr-TR" sz="1400" dirty="0">
                          <a:effectLst/>
                        </a:rPr>
                        <a:t>670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3449204038"/>
                  </a:ext>
                </a:extLst>
              </a:tr>
              <a:tr h="582327">
                <a:tc>
                  <a:txBody>
                    <a:bodyPr/>
                    <a:lstStyle/>
                    <a:p>
                      <a:pPr algn="ctr">
                        <a:lnSpc>
                          <a:spcPct val="107000"/>
                        </a:lnSpc>
                        <a:spcAft>
                          <a:spcPts val="800"/>
                        </a:spcAft>
                      </a:pPr>
                      <a:r>
                        <a:rPr lang="tr-TR" sz="1400">
                          <a:effectLst/>
                        </a:rPr>
                        <a:t>TOPLAM</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5</a:t>
                      </a:r>
                      <a:r>
                        <a:rPr lang="en-US" sz="1400" dirty="0">
                          <a:effectLst/>
                        </a:rPr>
                        <a:t>.</a:t>
                      </a:r>
                      <a:r>
                        <a:rPr lang="tr-TR" sz="1400" dirty="0">
                          <a:effectLst/>
                        </a:rPr>
                        <a:t>404</a:t>
                      </a:r>
                      <a:r>
                        <a:rPr lang="en-US" sz="1400" dirty="0">
                          <a:effectLst/>
                        </a:rPr>
                        <a:t>.</a:t>
                      </a:r>
                      <a:r>
                        <a:rPr lang="tr-TR" sz="1400" dirty="0">
                          <a:effectLst/>
                        </a:rPr>
                        <a:t>000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713</a:t>
                      </a:r>
                      <a:r>
                        <a:rPr lang="en-US" sz="1400" dirty="0">
                          <a:effectLst/>
                        </a:rPr>
                        <a:t>.</a:t>
                      </a:r>
                      <a:r>
                        <a:rPr lang="tr-TR" sz="1400" dirty="0">
                          <a:effectLst/>
                        </a:rPr>
                        <a:t>080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3-9</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2</a:t>
                      </a:r>
                      <a:r>
                        <a:rPr lang="en-US" sz="1400" dirty="0">
                          <a:effectLst/>
                        </a:rPr>
                        <a:t>.</a:t>
                      </a:r>
                      <a:r>
                        <a:rPr lang="tr-TR" sz="1400" dirty="0">
                          <a:effectLst/>
                        </a:rPr>
                        <a:t>840</a:t>
                      </a:r>
                      <a:r>
                        <a:rPr lang="en-US" sz="1400" dirty="0">
                          <a:effectLst/>
                        </a:rPr>
                        <a:t>.</a:t>
                      </a:r>
                      <a:r>
                        <a:rPr lang="tr-TR" sz="1400" dirty="0">
                          <a:effectLst/>
                        </a:rPr>
                        <a:t>170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1</a:t>
                      </a:r>
                      <a:r>
                        <a:rPr lang="en-US" sz="1400" dirty="0">
                          <a:effectLst/>
                        </a:rPr>
                        <a:t>.</a:t>
                      </a:r>
                      <a:r>
                        <a:rPr lang="tr-TR" sz="1400" dirty="0">
                          <a:effectLst/>
                        </a:rPr>
                        <a:t>730</a:t>
                      </a:r>
                      <a:r>
                        <a:rPr lang="en-US" sz="1400" dirty="0">
                          <a:effectLst/>
                        </a:rPr>
                        <a:t>.</a:t>
                      </a:r>
                      <a:r>
                        <a:rPr lang="tr-TR" sz="1400" dirty="0">
                          <a:effectLst/>
                        </a:rPr>
                        <a:t>170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400" dirty="0">
                          <a:effectLst/>
                        </a:rPr>
                        <a:t>833</a:t>
                      </a:r>
                      <a:r>
                        <a:rPr lang="en-US" sz="1400" dirty="0">
                          <a:effectLst/>
                        </a:rPr>
                        <a:t>.</a:t>
                      </a:r>
                      <a:r>
                        <a:rPr lang="tr-TR" sz="1400" dirty="0">
                          <a:effectLst/>
                        </a:rPr>
                        <a:t>670</a:t>
                      </a:r>
                      <a:r>
                        <a:rPr lang="en-US" sz="1400" dirty="0">
                          <a:effectLst/>
                        </a:rPr>
                        <a:t>.</a:t>
                      </a:r>
                      <a:r>
                        <a:rPr lang="tr-TR" sz="1400" dirty="0">
                          <a:effectLst/>
                        </a:rPr>
                        <a:t>000</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3022214412"/>
                  </a:ext>
                </a:extLst>
              </a:tr>
            </a:tbl>
          </a:graphicData>
        </a:graphic>
      </p:graphicFrame>
      <p:sp>
        <p:nvSpPr>
          <p:cNvPr id="2" name="Slide Number Placeholder 1">
            <a:extLst>
              <a:ext uri="{FF2B5EF4-FFF2-40B4-BE49-F238E27FC236}">
                <a16:creationId xmlns:a16="http://schemas.microsoft.com/office/drawing/2014/main" id="{5F77711E-8947-2C00-0E2C-45114E09F7D7}"/>
              </a:ext>
            </a:extLst>
          </p:cNvPr>
          <p:cNvSpPr>
            <a:spLocks noGrp="1"/>
          </p:cNvSpPr>
          <p:nvPr>
            <p:ph type="sldNum" sz="quarter" idx="12"/>
          </p:nvPr>
        </p:nvSpPr>
        <p:spPr/>
        <p:txBody>
          <a:bodyPr/>
          <a:lstStyle/>
          <a:p>
            <a:fld id="{6566A07A-3A36-4C08-A33E-FBE053DB02EC}" type="slidenum">
              <a:rPr lang="tr-TR" smtClean="0"/>
              <a:t>19</a:t>
            </a:fld>
            <a:endParaRPr lang="tr-TR"/>
          </a:p>
        </p:txBody>
      </p:sp>
    </p:spTree>
    <p:extLst>
      <p:ext uri="{BB962C8B-B14F-4D97-AF65-F5344CB8AC3E}">
        <p14:creationId xmlns:p14="http://schemas.microsoft.com/office/powerpoint/2010/main" val="1903208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EED9CA8E-3F5C-6DE7-2DD5-89049922AA9C}"/>
              </a:ext>
            </a:extLst>
          </p:cNvPr>
          <p:cNvSpPr>
            <a:spLocks noGrp="1"/>
          </p:cNvSpPr>
          <p:nvPr>
            <p:ph type="title"/>
          </p:nvPr>
        </p:nvSpPr>
        <p:spPr>
          <a:xfrm>
            <a:off x="1213336" y="980947"/>
            <a:ext cx="10474569" cy="560998"/>
          </a:xfrm>
        </p:spPr>
        <p:txBody>
          <a:bodyPr>
            <a:normAutofit/>
          </a:bodyPr>
          <a:lstStyle/>
          <a:p>
            <a:r>
              <a:rPr lang="en-US" sz="3200" b="1" dirty="0">
                <a:effectLst/>
                <a:ea typeface="Calibri" panose="020F0502020204030204" pitchFamily="34" charset="0"/>
                <a:cs typeface="Calibri" panose="020F0502020204030204" pitchFamily="34" charset="0"/>
              </a:rPr>
              <a:t>Mineral</a:t>
            </a:r>
            <a:r>
              <a:rPr lang="tr-TR" sz="3200" b="1" dirty="0">
                <a:effectLst/>
                <a:ea typeface="Calibri" panose="020F0502020204030204" pitchFamily="34" charset="0"/>
                <a:cs typeface="Calibri" panose="020F0502020204030204" pitchFamily="34" charset="0"/>
              </a:rPr>
              <a:t> </a:t>
            </a:r>
            <a:r>
              <a:rPr lang="en-US" sz="3200" b="1" dirty="0">
                <a:effectLst/>
                <a:ea typeface="Calibri" panose="020F0502020204030204" pitchFamily="34" charset="0"/>
                <a:cs typeface="Calibri" panose="020F0502020204030204" pitchFamily="34" charset="0"/>
              </a:rPr>
              <a:t>E</a:t>
            </a:r>
            <a:r>
              <a:rPr lang="tr-TR" sz="3200" b="1" dirty="0">
                <a:effectLst/>
                <a:ea typeface="Calibri" panose="020F0502020204030204" pitchFamily="34" charset="0"/>
                <a:cs typeface="Calibri" panose="020F0502020204030204" pitchFamily="34" charset="0"/>
              </a:rPr>
              <a:t>ndüstrisinin </a:t>
            </a:r>
            <a:r>
              <a:rPr lang="en-US" sz="3200" b="1" dirty="0">
                <a:ea typeface="Calibri" panose="020F0502020204030204" pitchFamily="34" charset="0"/>
                <a:cs typeface="Calibri" panose="020F0502020204030204" pitchFamily="34" charset="0"/>
              </a:rPr>
              <a:t>E</a:t>
            </a:r>
            <a:r>
              <a:rPr lang="tr-TR" sz="3200" b="1" dirty="0">
                <a:effectLst/>
                <a:ea typeface="Calibri" panose="020F0502020204030204" pitchFamily="34" charset="0"/>
                <a:cs typeface="Calibri" panose="020F0502020204030204" pitchFamily="34" charset="0"/>
              </a:rPr>
              <a:t>ED Ek I </a:t>
            </a:r>
            <a:r>
              <a:rPr lang="en-US" sz="3200" b="1" dirty="0">
                <a:effectLst/>
                <a:ea typeface="Calibri" panose="020F0502020204030204" pitchFamily="34" charset="0"/>
                <a:cs typeface="Calibri" panose="020F0502020204030204" pitchFamily="34" charset="0"/>
              </a:rPr>
              <a:t>K</a:t>
            </a:r>
            <a:r>
              <a:rPr lang="tr-TR" sz="3200" b="1" dirty="0">
                <a:effectLst/>
                <a:ea typeface="Calibri" panose="020F0502020204030204" pitchFamily="34" charset="0"/>
                <a:cs typeface="Calibri" panose="020F0502020204030204" pitchFamily="34" charset="0"/>
              </a:rPr>
              <a:t>apsamındaki </a:t>
            </a:r>
            <a:r>
              <a:rPr lang="en-US" sz="3200" b="1" dirty="0">
                <a:ea typeface="Calibri" panose="020F0502020204030204" pitchFamily="34" charset="0"/>
                <a:cs typeface="Calibri" panose="020F0502020204030204" pitchFamily="34" charset="0"/>
              </a:rPr>
              <a:t>A</a:t>
            </a:r>
            <a:r>
              <a:rPr lang="tr-TR" sz="3200" b="1" dirty="0">
                <a:effectLst/>
                <a:ea typeface="Calibri" panose="020F0502020204030204" pitchFamily="34" charset="0"/>
                <a:cs typeface="Calibri" panose="020F0502020204030204" pitchFamily="34" charset="0"/>
              </a:rPr>
              <a:t>lt </a:t>
            </a:r>
            <a:r>
              <a:rPr lang="en-US" sz="3200" b="1" dirty="0">
                <a:effectLst/>
                <a:ea typeface="Calibri" panose="020F0502020204030204" pitchFamily="34" charset="0"/>
                <a:cs typeface="Calibri" panose="020F0502020204030204" pitchFamily="34" charset="0"/>
              </a:rPr>
              <a:t>F</a:t>
            </a:r>
            <a:r>
              <a:rPr lang="tr-TR" sz="3200" b="1" dirty="0">
                <a:effectLst/>
                <a:ea typeface="Calibri" panose="020F0502020204030204" pitchFamily="34" charset="0"/>
                <a:cs typeface="Calibri" panose="020F0502020204030204" pitchFamily="34" charset="0"/>
              </a:rPr>
              <a:t>aaliyetleri</a:t>
            </a:r>
            <a:endParaRPr lang="tr-TR" sz="6600" b="1" dirty="0"/>
          </a:p>
        </p:txBody>
      </p:sp>
      <p:graphicFrame>
        <p:nvGraphicFramePr>
          <p:cNvPr id="4" name="İçerik Yer Tutucusu 3">
            <a:extLst>
              <a:ext uri="{FF2B5EF4-FFF2-40B4-BE49-F238E27FC236}">
                <a16:creationId xmlns:a16="http://schemas.microsoft.com/office/drawing/2014/main" id="{F3BE96F3-BEB9-6C91-0E3B-948ADA9606FE}"/>
              </a:ext>
            </a:extLst>
          </p:cNvPr>
          <p:cNvGraphicFramePr>
            <a:graphicFrameLocks noGrp="1"/>
          </p:cNvGraphicFramePr>
          <p:nvPr>
            <p:ph idx="1"/>
            <p:extLst>
              <p:ext uri="{D42A27DB-BD31-4B8C-83A1-F6EECF244321}">
                <p14:modId xmlns:p14="http://schemas.microsoft.com/office/powerpoint/2010/main" val="1979178882"/>
              </p:ext>
            </p:extLst>
          </p:nvPr>
        </p:nvGraphicFramePr>
        <p:xfrm>
          <a:off x="1213336" y="1616590"/>
          <a:ext cx="10140462" cy="4725942"/>
        </p:xfrm>
        <a:graphic>
          <a:graphicData uri="http://schemas.openxmlformats.org/drawingml/2006/table">
            <a:tbl>
              <a:tblPr firstRow="1" firstCol="1" bandRow="1">
                <a:tableStyleId>{5C22544A-7EE6-4342-B048-85BDC9FD1C3A}</a:tableStyleId>
              </a:tblPr>
              <a:tblGrid>
                <a:gridCol w="1807199">
                  <a:extLst>
                    <a:ext uri="{9D8B030D-6E8A-4147-A177-3AD203B41FA5}">
                      <a16:colId xmlns:a16="http://schemas.microsoft.com/office/drawing/2014/main" val="824201978"/>
                    </a:ext>
                  </a:extLst>
                </a:gridCol>
                <a:gridCol w="8333263">
                  <a:extLst>
                    <a:ext uri="{9D8B030D-6E8A-4147-A177-3AD203B41FA5}">
                      <a16:colId xmlns:a16="http://schemas.microsoft.com/office/drawing/2014/main" val="4088219868"/>
                    </a:ext>
                  </a:extLst>
                </a:gridCol>
              </a:tblGrid>
              <a:tr h="182880">
                <a:tc>
                  <a:txBody>
                    <a:bodyPr/>
                    <a:lstStyle/>
                    <a:p>
                      <a:pPr algn="ctr">
                        <a:lnSpc>
                          <a:spcPct val="150000"/>
                        </a:lnSpc>
                      </a:pPr>
                      <a:r>
                        <a:rPr lang="tr-TR" sz="1400" dirty="0">
                          <a:effectLst/>
                        </a:rPr>
                        <a:t>Alt Faaliyet Kodları</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400" dirty="0">
                          <a:effectLst/>
                        </a:rPr>
                        <a:t>Faaliyetlerin tanımlanması</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02459343"/>
                  </a:ext>
                </a:extLst>
              </a:tr>
              <a:tr h="303220">
                <a:tc gridSpan="2">
                  <a:txBody>
                    <a:bodyPr/>
                    <a:lstStyle/>
                    <a:p>
                      <a:pPr algn="l">
                        <a:lnSpc>
                          <a:spcPct val="150000"/>
                        </a:lnSpc>
                      </a:pPr>
                      <a:r>
                        <a:rPr lang="en-US" sz="1400" dirty="0">
                          <a:effectLst/>
                        </a:rPr>
                        <a:t>Mineral</a:t>
                      </a:r>
                      <a:r>
                        <a:rPr lang="tr-TR" sz="1400" dirty="0">
                          <a:effectLst/>
                        </a:rPr>
                        <a:t> </a:t>
                      </a:r>
                      <a:r>
                        <a:rPr lang="en-US" sz="1400" dirty="0" err="1">
                          <a:effectLst/>
                        </a:rPr>
                        <a:t>Endüstrisi</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hMerge="1">
                  <a:txBody>
                    <a:bodyPr/>
                    <a:lstStyle/>
                    <a:p>
                      <a:endParaRPr lang="tr-TR"/>
                    </a:p>
                  </a:txBody>
                  <a:tcPr/>
                </a:tc>
                <a:extLst>
                  <a:ext uri="{0D108BD9-81ED-4DB2-BD59-A6C34878D82A}">
                    <a16:rowId xmlns:a16="http://schemas.microsoft.com/office/drawing/2014/main" val="4105310618"/>
                  </a:ext>
                </a:extLst>
              </a:tr>
              <a:tr h="1661340">
                <a:tc>
                  <a:txBody>
                    <a:bodyPr/>
                    <a:lstStyle/>
                    <a:p>
                      <a:pPr algn="ctr">
                        <a:lnSpc>
                          <a:spcPct val="150000"/>
                        </a:lnSpc>
                      </a:pPr>
                      <a:r>
                        <a:rPr lang="tr-TR" sz="1400" dirty="0">
                          <a:effectLst/>
                        </a:rPr>
                        <a:t>3.1</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tr-TR" sz="1400" dirty="0">
                          <a:effectLst/>
                        </a:rPr>
                        <a:t>Çimento, kireç ve magnezyum oksit üretimi </a:t>
                      </a:r>
                    </a:p>
                    <a:p>
                      <a:pPr algn="l">
                        <a:lnSpc>
                          <a:spcPct val="150000"/>
                        </a:lnSpc>
                      </a:pPr>
                      <a:r>
                        <a:rPr lang="tr-TR" sz="1400" dirty="0">
                          <a:effectLst/>
                        </a:rPr>
                        <a:t>(a) </a:t>
                      </a:r>
                      <a:r>
                        <a:rPr lang="en-US" sz="1400" dirty="0" err="1">
                          <a:effectLst/>
                        </a:rPr>
                        <a:t>Günlük</a:t>
                      </a:r>
                      <a:r>
                        <a:rPr lang="en-US" sz="1400" dirty="0">
                          <a:effectLst/>
                        </a:rPr>
                        <a:t> </a:t>
                      </a:r>
                      <a:r>
                        <a:rPr lang="tr-TR" sz="1400" dirty="0">
                          <a:effectLst/>
                        </a:rPr>
                        <a:t>üretim kapasitesi</a:t>
                      </a:r>
                      <a:r>
                        <a:rPr lang="en-US" sz="1400" dirty="0">
                          <a:effectLst/>
                        </a:rPr>
                        <a:t> </a:t>
                      </a:r>
                      <a:r>
                        <a:rPr lang="tr-TR" sz="1400" dirty="0">
                          <a:effectLst/>
                        </a:rPr>
                        <a:t>500 ton</a:t>
                      </a:r>
                      <a:r>
                        <a:rPr lang="en-US" sz="1400" dirty="0">
                          <a:effectLst/>
                        </a:rPr>
                        <a:t> </a:t>
                      </a:r>
                      <a:r>
                        <a:rPr lang="en-US" sz="1400" dirty="0" err="1">
                          <a:effectLst/>
                        </a:rPr>
                        <a:t>üzerinde</a:t>
                      </a:r>
                      <a:r>
                        <a:rPr lang="en-US" sz="1400" dirty="0">
                          <a:effectLst/>
                        </a:rPr>
                        <a:t> </a:t>
                      </a:r>
                      <a:r>
                        <a:rPr lang="en-US" sz="1400" dirty="0" err="1">
                          <a:effectLst/>
                        </a:rPr>
                        <a:t>olan</a:t>
                      </a:r>
                      <a:r>
                        <a:rPr lang="tr-TR" sz="1400" dirty="0">
                          <a:effectLst/>
                        </a:rPr>
                        <a:t> döner fırınlarda veya </a:t>
                      </a:r>
                      <a:r>
                        <a:rPr lang="en-US" sz="1400" dirty="0" err="1">
                          <a:effectLst/>
                        </a:rPr>
                        <a:t>günlük</a:t>
                      </a:r>
                      <a:r>
                        <a:rPr lang="en-US" sz="1400" dirty="0">
                          <a:effectLst/>
                        </a:rPr>
                        <a:t> </a:t>
                      </a:r>
                      <a:r>
                        <a:rPr lang="tr-TR" sz="1400" dirty="0">
                          <a:effectLst/>
                        </a:rPr>
                        <a:t>üretim kapasitesi</a:t>
                      </a:r>
                      <a:r>
                        <a:rPr lang="en-US" sz="1400" dirty="0">
                          <a:effectLst/>
                        </a:rPr>
                        <a:t> </a:t>
                      </a:r>
                      <a:r>
                        <a:rPr lang="tr-TR" sz="1400" dirty="0">
                          <a:effectLst/>
                        </a:rPr>
                        <a:t>50 ton</a:t>
                      </a:r>
                      <a:r>
                        <a:rPr lang="en-US" sz="1400" dirty="0">
                          <a:effectLst/>
                        </a:rPr>
                        <a:t> </a:t>
                      </a:r>
                      <a:r>
                        <a:rPr lang="en-US" sz="1400" dirty="0" err="1">
                          <a:effectLst/>
                        </a:rPr>
                        <a:t>üzerinde</a:t>
                      </a:r>
                      <a:r>
                        <a:rPr lang="en-US" sz="1400" dirty="0">
                          <a:effectLst/>
                        </a:rPr>
                        <a:t> </a:t>
                      </a:r>
                      <a:r>
                        <a:rPr lang="en-US" sz="1400" dirty="0" err="1">
                          <a:effectLst/>
                        </a:rPr>
                        <a:t>olan</a:t>
                      </a:r>
                      <a:r>
                        <a:rPr lang="en-US" sz="1400" dirty="0">
                          <a:effectLst/>
                        </a:rPr>
                        <a:t> </a:t>
                      </a:r>
                      <a:r>
                        <a:rPr lang="tr-TR" sz="1400" dirty="0">
                          <a:effectLst/>
                        </a:rPr>
                        <a:t>diğer fırınlarda çimento klinkeri üretimi</a:t>
                      </a:r>
                    </a:p>
                    <a:p>
                      <a:pPr algn="l">
                        <a:lnSpc>
                          <a:spcPct val="150000"/>
                        </a:lnSpc>
                      </a:pPr>
                      <a:r>
                        <a:rPr lang="tr-TR" sz="1400" dirty="0">
                          <a:effectLst/>
                        </a:rPr>
                        <a:t>(b) </a:t>
                      </a:r>
                      <a:r>
                        <a:rPr lang="en-US" sz="1400" dirty="0" err="1">
                          <a:effectLst/>
                        </a:rPr>
                        <a:t>Günlük</a:t>
                      </a:r>
                      <a:r>
                        <a:rPr lang="en-US" sz="1400" dirty="0">
                          <a:effectLst/>
                        </a:rPr>
                        <a:t> </a:t>
                      </a:r>
                      <a:r>
                        <a:rPr lang="tr-TR" sz="1400" dirty="0">
                          <a:effectLst/>
                        </a:rPr>
                        <a:t>üretim kapasitesi 50 ton</a:t>
                      </a:r>
                      <a:r>
                        <a:rPr lang="en-US" sz="1400" dirty="0">
                          <a:effectLst/>
                        </a:rPr>
                        <a:t> </a:t>
                      </a:r>
                      <a:r>
                        <a:rPr lang="en-US" sz="1400" dirty="0" err="1">
                          <a:effectLst/>
                        </a:rPr>
                        <a:t>üzerinde</a:t>
                      </a:r>
                      <a:r>
                        <a:rPr lang="en-US" sz="1400" dirty="0">
                          <a:effectLst/>
                        </a:rPr>
                        <a:t> </a:t>
                      </a:r>
                      <a:r>
                        <a:rPr lang="en-US" sz="1400" dirty="0" err="1">
                          <a:effectLst/>
                        </a:rPr>
                        <a:t>olan</a:t>
                      </a:r>
                      <a:r>
                        <a:rPr lang="en-US" sz="1400" dirty="0">
                          <a:effectLst/>
                        </a:rPr>
                        <a:t> </a:t>
                      </a:r>
                      <a:r>
                        <a:rPr lang="tr-TR" sz="1400" dirty="0">
                          <a:effectLst/>
                        </a:rPr>
                        <a:t>fırınlarda kireç üretimi</a:t>
                      </a:r>
                    </a:p>
                    <a:p>
                      <a:pPr algn="l">
                        <a:lnSpc>
                          <a:spcPct val="150000"/>
                        </a:lnSpc>
                      </a:pPr>
                      <a:r>
                        <a:rPr lang="tr-TR" sz="1400" dirty="0">
                          <a:effectLst/>
                        </a:rPr>
                        <a:t>(c) </a:t>
                      </a:r>
                      <a:r>
                        <a:rPr lang="en-US" sz="1400" dirty="0">
                          <a:effectLst/>
                        </a:rPr>
                        <a:t>G</a:t>
                      </a:r>
                      <a:r>
                        <a:rPr lang="tr-TR" sz="1400" dirty="0">
                          <a:effectLst/>
                        </a:rPr>
                        <a:t>ünlük </a:t>
                      </a:r>
                      <a:r>
                        <a:rPr lang="en-US" sz="1400" dirty="0" err="1">
                          <a:effectLst/>
                        </a:rPr>
                        <a:t>üretim</a:t>
                      </a:r>
                      <a:r>
                        <a:rPr lang="en-US" sz="1400" dirty="0">
                          <a:effectLst/>
                        </a:rPr>
                        <a:t> </a:t>
                      </a:r>
                      <a:r>
                        <a:rPr lang="en-US" sz="1400" dirty="0" err="1">
                          <a:effectLst/>
                        </a:rPr>
                        <a:t>kapasitesi</a:t>
                      </a:r>
                      <a:r>
                        <a:rPr lang="en-US" sz="1400" dirty="0">
                          <a:effectLst/>
                        </a:rPr>
                        <a:t> </a:t>
                      </a:r>
                      <a:r>
                        <a:rPr lang="tr-TR" sz="1400" dirty="0">
                          <a:effectLst/>
                        </a:rPr>
                        <a:t>50 ton</a:t>
                      </a:r>
                      <a:r>
                        <a:rPr lang="en-US" sz="1400" dirty="0">
                          <a:effectLst/>
                        </a:rPr>
                        <a:t> </a:t>
                      </a:r>
                      <a:r>
                        <a:rPr lang="en-US" sz="1400" dirty="0" err="1">
                          <a:effectLst/>
                        </a:rPr>
                        <a:t>üzerinde</a:t>
                      </a:r>
                      <a:r>
                        <a:rPr lang="en-US" sz="1400" dirty="0">
                          <a:effectLst/>
                        </a:rPr>
                        <a:t> </a:t>
                      </a:r>
                      <a:r>
                        <a:rPr lang="en-US" sz="1400" dirty="0" err="1">
                          <a:effectLst/>
                        </a:rPr>
                        <a:t>olan</a:t>
                      </a:r>
                      <a:r>
                        <a:rPr lang="en-US" sz="1400" dirty="0">
                          <a:effectLst/>
                        </a:rPr>
                        <a:t> </a:t>
                      </a:r>
                      <a:r>
                        <a:rPr lang="tr-TR" sz="1400" dirty="0">
                          <a:effectLst/>
                        </a:rPr>
                        <a:t>fırınlarda magnezyum oksit üretimi</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29090829"/>
                  </a:ext>
                </a:extLst>
              </a:tr>
              <a:tr h="303220">
                <a:tc>
                  <a:txBody>
                    <a:bodyPr/>
                    <a:lstStyle/>
                    <a:p>
                      <a:pPr algn="ctr">
                        <a:lnSpc>
                          <a:spcPct val="150000"/>
                        </a:lnSpc>
                      </a:pPr>
                      <a:r>
                        <a:rPr lang="tr-TR" sz="1400" dirty="0">
                          <a:effectLst/>
                        </a:rPr>
                        <a:t>3.2</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tr-TR" sz="1400" dirty="0">
                          <a:effectLst/>
                        </a:rPr>
                        <a:t>Asbest</a:t>
                      </a:r>
                      <a:r>
                        <a:rPr lang="en-US" sz="1400" dirty="0">
                          <a:effectLst/>
                        </a:rPr>
                        <a:t> </a:t>
                      </a:r>
                      <a:r>
                        <a:rPr lang="tr-TR" sz="1400" dirty="0">
                          <a:effectLst/>
                        </a:rPr>
                        <a:t>veya asbest bazlı ürünlerin imalatı *</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84616802"/>
                  </a:ext>
                </a:extLst>
              </a:tr>
              <a:tr h="343165">
                <a:tc>
                  <a:txBody>
                    <a:bodyPr/>
                    <a:lstStyle/>
                    <a:p>
                      <a:pPr algn="ctr">
                        <a:lnSpc>
                          <a:spcPct val="150000"/>
                        </a:lnSpc>
                      </a:pPr>
                      <a:r>
                        <a:rPr lang="tr-TR" sz="1400" dirty="0">
                          <a:effectLst/>
                        </a:rPr>
                        <a:t>3.3</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tr-TR" sz="1400" dirty="0">
                          <a:effectLst/>
                        </a:rPr>
                        <a:t>Gün</a:t>
                      </a:r>
                      <a:r>
                        <a:rPr lang="en-US" sz="1400" dirty="0" err="1">
                          <a:effectLst/>
                        </a:rPr>
                        <a:t>lük</a:t>
                      </a:r>
                      <a:r>
                        <a:rPr lang="en-US" sz="1400" dirty="0">
                          <a:effectLst/>
                        </a:rPr>
                        <a:t> </a:t>
                      </a:r>
                      <a:r>
                        <a:rPr lang="tr-TR" sz="1400" dirty="0">
                          <a:effectLst/>
                        </a:rPr>
                        <a:t>20 ton</a:t>
                      </a:r>
                      <a:r>
                        <a:rPr lang="en-US" sz="1400" dirty="0">
                          <a:effectLst/>
                        </a:rPr>
                        <a:t> </a:t>
                      </a:r>
                      <a:r>
                        <a:rPr lang="en-US" sz="1400" dirty="0" err="1">
                          <a:effectLst/>
                        </a:rPr>
                        <a:t>üzerinde</a:t>
                      </a:r>
                      <a:r>
                        <a:rPr lang="en-US" sz="1400" dirty="0">
                          <a:effectLst/>
                        </a:rPr>
                        <a:t> </a:t>
                      </a:r>
                      <a:r>
                        <a:rPr lang="en-US" sz="1400" dirty="0" err="1">
                          <a:effectLst/>
                        </a:rPr>
                        <a:t>ergitme</a:t>
                      </a:r>
                      <a:r>
                        <a:rPr lang="en-US" sz="1400" dirty="0">
                          <a:effectLst/>
                        </a:rPr>
                        <a:t> </a:t>
                      </a:r>
                      <a:r>
                        <a:rPr lang="tr-TR" sz="1400" dirty="0">
                          <a:effectLst/>
                        </a:rPr>
                        <a:t>kapasitesi</a:t>
                      </a:r>
                      <a:r>
                        <a:rPr lang="en-US" sz="1400" dirty="0" err="1">
                          <a:effectLst/>
                        </a:rPr>
                        <a:t>yle</a:t>
                      </a:r>
                      <a:r>
                        <a:rPr lang="en-US" sz="1400" dirty="0">
                          <a:effectLst/>
                        </a:rPr>
                        <a:t> cam </a:t>
                      </a:r>
                      <a:r>
                        <a:rPr lang="en-US" sz="1400" dirty="0" err="1">
                          <a:effectLst/>
                        </a:rPr>
                        <a:t>ve</a:t>
                      </a:r>
                      <a:r>
                        <a:rPr lang="en-US" sz="1400" dirty="0">
                          <a:effectLst/>
                        </a:rPr>
                        <a:t> </a:t>
                      </a:r>
                      <a:r>
                        <a:rPr lang="en-US" sz="1400" dirty="0" err="1">
                          <a:effectLst/>
                        </a:rPr>
                        <a:t>fiberglas</a:t>
                      </a:r>
                      <a:r>
                        <a:rPr lang="en-US" sz="1400" dirty="0">
                          <a:effectLst/>
                        </a:rPr>
                        <a:t> </a:t>
                      </a:r>
                      <a:r>
                        <a:rPr lang="en-US" sz="1400" dirty="0" err="1">
                          <a:effectLst/>
                        </a:rPr>
                        <a:t>üretimi</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680851424"/>
                  </a:ext>
                </a:extLst>
              </a:tr>
              <a:tr h="642750">
                <a:tc>
                  <a:txBody>
                    <a:bodyPr/>
                    <a:lstStyle/>
                    <a:p>
                      <a:pPr algn="ctr">
                        <a:lnSpc>
                          <a:spcPct val="150000"/>
                        </a:lnSpc>
                      </a:pPr>
                      <a:r>
                        <a:rPr lang="tr-TR" sz="1400" dirty="0">
                          <a:effectLst/>
                        </a:rPr>
                        <a:t>3.4</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tr-TR" sz="1400" dirty="0">
                          <a:effectLst/>
                        </a:rPr>
                        <a:t>Gün</a:t>
                      </a:r>
                      <a:r>
                        <a:rPr lang="en-US" sz="1400" dirty="0" err="1">
                          <a:effectLst/>
                        </a:rPr>
                        <a:t>lük</a:t>
                      </a:r>
                      <a:r>
                        <a:rPr lang="tr-TR" sz="1400" dirty="0">
                          <a:effectLst/>
                        </a:rPr>
                        <a:t> 20 ton</a:t>
                      </a:r>
                      <a:r>
                        <a:rPr lang="en-US" sz="1400" dirty="0">
                          <a:effectLst/>
                        </a:rPr>
                        <a:t> </a:t>
                      </a:r>
                      <a:r>
                        <a:rPr lang="en-US" sz="1400" dirty="0" err="1">
                          <a:effectLst/>
                        </a:rPr>
                        <a:t>üzeri</a:t>
                      </a:r>
                      <a:r>
                        <a:rPr lang="en-US" sz="1400" dirty="0">
                          <a:effectLst/>
                        </a:rPr>
                        <a:t> </a:t>
                      </a:r>
                      <a:r>
                        <a:rPr lang="tr-TR" sz="1400" dirty="0">
                          <a:effectLst/>
                        </a:rPr>
                        <a:t>er</a:t>
                      </a:r>
                      <a:r>
                        <a:rPr lang="en-US" sz="1400" dirty="0">
                          <a:effectLst/>
                        </a:rPr>
                        <a:t>g</a:t>
                      </a:r>
                      <a:r>
                        <a:rPr lang="tr-TR" sz="1400" dirty="0">
                          <a:effectLst/>
                        </a:rPr>
                        <a:t>itme kapasitesi</a:t>
                      </a:r>
                      <a:r>
                        <a:rPr lang="en-US" sz="1400" dirty="0" err="1">
                          <a:effectLst/>
                        </a:rPr>
                        <a:t>yle</a:t>
                      </a:r>
                      <a:r>
                        <a:rPr lang="en-US" sz="1400" dirty="0">
                          <a:effectLst/>
                        </a:rPr>
                        <a:t> </a:t>
                      </a:r>
                      <a:r>
                        <a:rPr lang="en-US" sz="1400" dirty="0" err="1">
                          <a:effectLst/>
                        </a:rPr>
                        <a:t>minerallerin</a:t>
                      </a:r>
                      <a:r>
                        <a:rPr lang="en-US" sz="1400" dirty="0">
                          <a:effectLst/>
                        </a:rPr>
                        <a:t> </a:t>
                      </a:r>
                      <a:r>
                        <a:rPr lang="en-US" sz="1400" dirty="0" err="1">
                          <a:effectLst/>
                        </a:rPr>
                        <a:t>eritilmesi</a:t>
                      </a:r>
                      <a:r>
                        <a:rPr lang="en-US" sz="1400" dirty="0">
                          <a:effectLst/>
                        </a:rPr>
                        <a:t> </a:t>
                      </a:r>
                      <a:r>
                        <a:rPr lang="en-US" sz="1400" dirty="0" err="1">
                          <a:effectLst/>
                        </a:rPr>
                        <a:t>ve</a:t>
                      </a:r>
                      <a:r>
                        <a:rPr lang="en-US" sz="1400" dirty="0">
                          <a:effectLst/>
                        </a:rPr>
                        <a:t> mineral </a:t>
                      </a:r>
                      <a:r>
                        <a:rPr lang="en-US" sz="1400" dirty="0" err="1">
                          <a:effectLst/>
                        </a:rPr>
                        <a:t>liflerinin</a:t>
                      </a:r>
                      <a:r>
                        <a:rPr lang="en-US" sz="1400" dirty="0">
                          <a:effectLst/>
                        </a:rPr>
                        <a:t> </a:t>
                      </a:r>
                      <a:r>
                        <a:rPr lang="en-US" sz="1400" dirty="0" err="1">
                          <a:effectLst/>
                        </a:rPr>
                        <a:t>üretimi</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21642778"/>
                  </a:ext>
                </a:extLst>
              </a:tr>
              <a:tr h="982280">
                <a:tc>
                  <a:txBody>
                    <a:bodyPr/>
                    <a:lstStyle/>
                    <a:p>
                      <a:pPr algn="ctr">
                        <a:lnSpc>
                          <a:spcPct val="150000"/>
                        </a:lnSpc>
                      </a:pPr>
                      <a:r>
                        <a:rPr lang="tr-TR" sz="1400" dirty="0">
                          <a:effectLst/>
                        </a:rPr>
                        <a:t>3.5</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en-US" sz="1400" kern="1200" dirty="0" err="1">
                          <a:solidFill>
                            <a:schemeClr val="dk1"/>
                          </a:solidFill>
                          <a:effectLst/>
                          <a:latin typeface="+mn-lt"/>
                          <a:ea typeface="+mn-ea"/>
                          <a:cs typeface="+mn-cs"/>
                        </a:rPr>
                        <a:t>Seramik</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ürünlerinin</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özellikle</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kiremit</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tuğla</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refrakter</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tuğla</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dayanıklı</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çanak</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çömlek</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fayans</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veya</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porselenin</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pişirme</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yöntemiyle</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günlük</a:t>
                      </a:r>
                      <a:r>
                        <a:rPr lang="en-US" sz="1400" kern="1200" dirty="0">
                          <a:solidFill>
                            <a:schemeClr val="dk1"/>
                          </a:solidFill>
                          <a:effectLst/>
                          <a:latin typeface="+mn-lt"/>
                          <a:ea typeface="+mn-ea"/>
                          <a:cs typeface="+mn-cs"/>
                        </a:rPr>
                        <a:t> 75 ton </a:t>
                      </a:r>
                      <a:r>
                        <a:rPr lang="en-US" sz="1400" kern="1200" dirty="0" err="1">
                          <a:solidFill>
                            <a:schemeClr val="dk1"/>
                          </a:solidFill>
                          <a:effectLst/>
                          <a:latin typeface="+mn-lt"/>
                          <a:ea typeface="+mn-ea"/>
                          <a:cs typeface="+mn-cs"/>
                        </a:rPr>
                        <a:t>üzerinde</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üretim</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kapasitesiyle</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ve</a:t>
                      </a:r>
                      <a:r>
                        <a:rPr lang="en-US" sz="1400" kern="1200" dirty="0">
                          <a:solidFill>
                            <a:schemeClr val="dk1"/>
                          </a:solidFill>
                          <a:effectLst/>
                          <a:latin typeface="+mn-lt"/>
                          <a:ea typeface="+mn-ea"/>
                          <a:cs typeface="+mn-cs"/>
                        </a:rPr>
                        <a:t>/</a:t>
                      </a:r>
                      <a:r>
                        <a:rPr lang="en-US" sz="1400" kern="1200" dirty="0" err="1">
                          <a:solidFill>
                            <a:schemeClr val="dk1"/>
                          </a:solidFill>
                          <a:effectLst/>
                          <a:latin typeface="+mn-lt"/>
                          <a:ea typeface="+mn-ea"/>
                          <a:cs typeface="+mn-cs"/>
                        </a:rPr>
                        <a:t>veya</a:t>
                      </a:r>
                      <a:r>
                        <a:rPr lang="en-US" sz="1400" kern="1200" dirty="0">
                          <a:solidFill>
                            <a:schemeClr val="dk1"/>
                          </a:solidFill>
                          <a:effectLst/>
                          <a:latin typeface="+mn-lt"/>
                          <a:ea typeface="+mn-ea"/>
                          <a:cs typeface="+mn-cs"/>
                        </a:rPr>
                        <a:t> 4 m3‘ü </a:t>
                      </a:r>
                      <a:r>
                        <a:rPr lang="en-US" sz="1400" kern="1200" dirty="0" err="1">
                          <a:solidFill>
                            <a:schemeClr val="dk1"/>
                          </a:solidFill>
                          <a:effectLst/>
                          <a:latin typeface="+mn-lt"/>
                          <a:ea typeface="+mn-ea"/>
                          <a:cs typeface="+mn-cs"/>
                        </a:rPr>
                        <a:t>aşan</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fırın</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kapasitesi</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ve</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fırın</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başına</a:t>
                      </a:r>
                      <a:r>
                        <a:rPr lang="en-US" sz="1400" kern="1200" dirty="0">
                          <a:solidFill>
                            <a:schemeClr val="dk1"/>
                          </a:solidFill>
                          <a:effectLst/>
                          <a:latin typeface="+mn-lt"/>
                          <a:ea typeface="+mn-ea"/>
                          <a:cs typeface="+mn-cs"/>
                        </a:rPr>
                        <a:t> 300 kg/m3 </a:t>
                      </a:r>
                      <a:r>
                        <a:rPr lang="en-US" sz="1400" kern="1200" dirty="0" err="1">
                          <a:solidFill>
                            <a:schemeClr val="dk1"/>
                          </a:solidFill>
                          <a:effectLst/>
                          <a:latin typeface="+mn-lt"/>
                          <a:ea typeface="+mn-ea"/>
                          <a:cs typeface="+mn-cs"/>
                        </a:rPr>
                        <a:t>üzeri</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yoğunlukla</a:t>
                      </a:r>
                      <a:r>
                        <a:rPr lang="en-US" sz="1400" kern="1200" dirty="0">
                          <a:solidFill>
                            <a:schemeClr val="dk1"/>
                          </a:solidFill>
                          <a:effectLst/>
                          <a:latin typeface="+mn-lt"/>
                          <a:ea typeface="+mn-ea"/>
                          <a:cs typeface="+mn-cs"/>
                        </a:rPr>
                        <a:t> </a:t>
                      </a:r>
                      <a:r>
                        <a:rPr lang="en-US" sz="1400" kern="1200" dirty="0" err="1">
                          <a:solidFill>
                            <a:schemeClr val="dk1"/>
                          </a:solidFill>
                          <a:effectLst/>
                          <a:latin typeface="+mn-lt"/>
                          <a:ea typeface="+mn-ea"/>
                          <a:cs typeface="+mn-cs"/>
                        </a:rPr>
                        <a:t>üretimi</a:t>
                      </a:r>
                      <a:endParaRPr lang="tr-TR" sz="14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701508327"/>
                  </a:ext>
                </a:extLst>
              </a:tr>
              <a:tr h="197367">
                <a:tc gridSpan="2">
                  <a:txBody>
                    <a:bodyPr/>
                    <a:lstStyle/>
                    <a:p>
                      <a:pPr algn="l">
                        <a:lnSpc>
                          <a:spcPct val="150000"/>
                        </a:lnSpc>
                      </a:pPr>
                      <a:r>
                        <a:rPr lang="tr-TR" sz="1000" dirty="0">
                          <a:effectLst/>
                        </a:rPr>
                        <a:t>* Türkiye' de Yasaklıdır</a:t>
                      </a:r>
                      <a:endParaRPr lang="tr-TR" sz="1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hMerge="1">
                  <a:txBody>
                    <a:bodyPr/>
                    <a:lstStyle/>
                    <a:p>
                      <a:endParaRPr lang="tr-TR"/>
                    </a:p>
                  </a:txBody>
                  <a:tcPr/>
                </a:tc>
                <a:extLst>
                  <a:ext uri="{0D108BD9-81ED-4DB2-BD59-A6C34878D82A}">
                    <a16:rowId xmlns:a16="http://schemas.microsoft.com/office/drawing/2014/main" val="237743947"/>
                  </a:ext>
                </a:extLst>
              </a:tr>
            </a:tbl>
          </a:graphicData>
        </a:graphic>
      </p:graphicFrame>
      <p:sp>
        <p:nvSpPr>
          <p:cNvPr id="3" name="Slide Number Placeholder 2">
            <a:extLst>
              <a:ext uri="{FF2B5EF4-FFF2-40B4-BE49-F238E27FC236}">
                <a16:creationId xmlns:a16="http://schemas.microsoft.com/office/drawing/2014/main" id="{A5916B53-F5A6-7115-4615-47DE42844A38}"/>
              </a:ext>
            </a:extLst>
          </p:cNvPr>
          <p:cNvSpPr>
            <a:spLocks noGrp="1"/>
          </p:cNvSpPr>
          <p:nvPr>
            <p:ph type="sldNum" sz="quarter" idx="12"/>
          </p:nvPr>
        </p:nvSpPr>
        <p:spPr/>
        <p:txBody>
          <a:bodyPr/>
          <a:lstStyle/>
          <a:p>
            <a:fld id="{6566A07A-3A36-4C08-A33E-FBE053DB02EC}" type="slidenum">
              <a:rPr lang="tr-TR" smtClean="0"/>
              <a:t>2</a:t>
            </a:fld>
            <a:endParaRPr lang="tr-TR"/>
          </a:p>
        </p:txBody>
      </p:sp>
    </p:spTree>
    <p:extLst>
      <p:ext uri="{BB962C8B-B14F-4D97-AF65-F5344CB8AC3E}">
        <p14:creationId xmlns:p14="http://schemas.microsoft.com/office/powerpoint/2010/main" val="14535972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305E98D-55D2-4ABD-B873-BD353CB4B41B}"/>
              </a:ext>
            </a:extLst>
          </p:cNvPr>
          <p:cNvSpPr>
            <a:spLocks noGrp="1"/>
          </p:cNvSpPr>
          <p:nvPr>
            <p:ph idx="1"/>
          </p:nvPr>
        </p:nvSpPr>
        <p:spPr>
          <a:xfrm>
            <a:off x="4263312" y="2696547"/>
            <a:ext cx="3665375" cy="1464906"/>
          </a:xfrm>
        </p:spPr>
        <p:txBody>
          <a:bodyPr>
            <a:normAutofit fontScale="25000" lnSpcReduction="20000"/>
          </a:bodyPr>
          <a:lstStyle/>
          <a:p>
            <a:pPr marL="0" indent="0" algn="ctr">
              <a:buNone/>
            </a:pPr>
            <a:endParaRPr lang="tr-TR" sz="4400" dirty="0"/>
          </a:p>
          <a:p>
            <a:pPr marL="0" indent="0" algn="ctr">
              <a:buNone/>
            </a:pPr>
            <a:endParaRPr lang="tr-TR" sz="4400" dirty="0"/>
          </a:p>
          <a:p>
            <a:pPr marL="0" indent="0" algn="ctr">
              <a:buNone/>
            </a:pPr>
            <a:r>
              <a:rPr lang="tr-TR" sz="20000" dirty="0"/>
              <a:t>Teşekkürler</a:t>
            </a:r>
            <a:r>
              <a:rPr lang="tr-TR" sz="4400" dirty="0"/>
              <a:t> </a:t>
            </a:r>
          </a:p>
        </p:txBody>
      </p:sp>
      <p:sp>
        <p:nvSpPr>
          <p:cNvPr id="2" name="Slide Number Placeholder 1">
            <a:extLst>
              <a:ext uri="{FF2B5EF4-FFF2-40B4-BE49-F238E27FC236}">
                <a16:creationId xmlns:a16="http://schemas.microsoft.com/office/drawing/2014/main" id="{554CF333-B1C4-19B4-03CC-B6755F5557B4}"/>
              </a:ext>
            </a:extLst>
          </p:cNvPr>
          <p:cNvSpPr>
            <a:spLocks noGrp="1"/>
          </p:cNvSpPr>
          <p:nvPr>
            <p:ph type="sldNum" sz="quarter" idx="12"/>
          </p:nvPr>
        </p:nvSpPr>
        <p:spPr/>
        <p:txBody>
          <a:bodyPr/>
          <a:lstStyle/>
          <a:p>
            <a:fld id="{6566A07A-3A36-4C08-A33E-FBE053DB02EC}" type="slidenum">
              <a:rPr lang="tr-TR" smtClean="0"/>
              <a:t>20</a:t>
            </a:fld>
            <a:endParaRPr lang="tr-TR"/>
          </a:p>
        </p:txBody>
      </p:sp>
    </p:spTree>
    <p:extLst>
      <p:ext uri="{BB962C8B-B14F-4D97-AF65-F5344CB8AC3E}">
        <p14:creationId xmlns:p14="http://schemas.microsoft.com/office/powerpoint/2010/main" val="26258410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5E4082A5-B10F-D05A-96FA-EBBEB74A4CBC}"/>
              </a:ext>
            </a:extLst>
          </p:cNvPr>
          <p:cNvSpPr>
            <a:spLocks noGrp="1"/>
          </p:cNvSpPr>
          <p:nvPr>
            <p:ph type="title"/>
          </p:nvPr>
        </p:nvSpPr>
        <p:spPr>
          <a:xfrm>
            <a:off x="838200" y="1263941"/>
            <a:ext cx="10515600" cy="561684"/>
          </a:xfrm>
        </p:spPr>
        <p:txBody>
          <a:bodyPr>
            <a:normAutofit/>
          </a:bodyPr>
          <a:lstStyle/>
          <a:p>
            <a:r>
              <a:rPr lang="en-US" sz="3200" b="1" dirty="0">
                <a:effectLst/>
                <a:ea typeface="Calibri" panose="020F0502020204030204" pitchFamily="34" charset="0"/>
                <a:cs typeface="Calibri" panose="020F0502020204030204" pitchFamily="34" charset="0"/>
              </a:rPr>
              <a:t>Mineral </a:t>
            </a:r>
            <a:r>
              <a:rPr lang="en-US" sz="3200" b="1" dirty="0" err="1">
                <a:effectLst/>
                <a:ea typeface="Calibri" panose="020F0502020204030204" pitchFamily="34" charset="0"/>
                <a:cs typeface="Calibri" panose="020F0502020204030204" pitchFamily="34" charset="0"/>
              </a:rPr>
              <a:t>Endüstrisi</a:t>
            </a:r>
            <a:r>
              <a:rPr lang="en-US" sz="3200" b="1" dirty="0">
                <a:effectLst/>
                <a:ea typeface="Calibri" panose="020F0502020204030204" pitchFamily="34" charset="0"/>
                <a:cs typeface="Calibri" panose="020F0502020204030204" pitchFamily="34" charset="0"/>
              </a:rPr>
              <a:t> </a:t>
            </a:r>
            <a:r>
              <a:rPr lang="tr-TR" sz="3200" b="1" dirty="0">
                <a:effectLst/>
                <a:ea typeface="Calibri" panose="020F0502020204030204" pitchFamily="34" charset="0"/>
                <a:cs typeface="Calibri" panose="020F0502020204030204" pitchFamily="34" charset="0"/>
              </a:rPr>
              <a:t>Alt Sektörleri</a:t>
            </a:r>
            <a:r>
              <a:rPr lang="en-US" sz="3200" b="1" dirty="0" err="1">
                <a:effectLst/>
                <a:ea typeface="Calibri" panose="020F0502020204030204" pitchFamily="34" charset="0"/>
                <a:cs typeface="Calibri" panose="020F0502020204030204" pitchFamily="34" charset="0"/>
              </a:rPr>
              <a:t>ni</a:t>
            </a:r>
            <a:r>
              <a:rPr lang="en-US" sz="3200" b="1" dirty="0">
                <a:effectLst/>
                <a:ea typeface="Calibri" panose="020F0502020204030204" pitchFamily="34" charset="0"/>
                <a:cs typeface="Calibri" panose="020F0502020204030204" pitchFamily="34" charset="0"/>
              </a:rPr>
              <a:t> </a:t>
            </a:r>
            <a:r>
              <a:rPr lang="tr-TR" sz="3200" b="1" dirty="0">
                <a:effectLst/>
                <a:ea typeface="Calibri" panose="020F0502020204030204" pitchFamily="34" charset="0"/>
                <a:cs typeface="Calibri" panose="020F0502020204030204" pitchFamily="34" charset="0"/>
              </a:rPr>
              <a:t>Kapsayan</a:t>
            </a:r>
            <a:r>
              <a:rPr lang="en-US" sz="3200" b="1" dirty="0">
                <a:effectLst/>
                <a:ea typeface="Calibri" panose="020F0502020204030204" pitchFamily="34" charset="0"/>
                <a:cs typeface="Calibri" panose="020F0502020204030204" pitchFamily="34" charset="0"/>
              </a:rPr>
              <a:t> </a:t>
            </a:r>
            <a:r>
              <a:rPr lang="tr-TR" sz="3200" b="1" dirty="0">
                <a:solidFill>
                  <a:srgbClr val="000000"/>
                </a:solidFill>
                <a:effectLst/>
                <a:ea typeface="Times New Roman" panose="02020603050405020304" pitchFamily="18" charset="0"/>
              </a:rPr>
              <a:t>MET-Ref </a:t>
            </a:r>
            <a:r>
              <a:rPr lang="en-US" sz="3200" b="1" dirty="0">
                <a:solidFill>
                  <a:srgbClr val="000000"/>
                </a:solidFill>
                <a:ea typeface="Times New Roman" panose="02020603050405020304" pitchFamily="18" charset="0"/>
              </a:rPr>
              <a:t>B</a:t>
            </a:r>
            <a:r>
              <a:rPr lang="tr-TR" sz="3200" b="1" dirty="0">
                <a:solidFill>
                  <a:srgbClr val="000000"/>
                </a:solidFill>
                <a:effectLst/>
                <a:ea typeface="Times New Roman" panose="02020603050405020304" pitchFamily="18" charset="0"/>
              </a:rPr>
              <a:t>elgeleri</a:t>
            </a:r>
            <a:r>
              <a:rPr lang="tr-TR" sz="3200" b="1" dirty="0">
                <a:effectLst/>
                <a:ea typeface="Calibri" panose="020F0502020204030204" pitchFamily="34" charset="0"/>
                <a:cs typeface="Calibri" panose="020F0502020204030204" pitchFamily="34" charset="0"/>
              </a:rPr>
              <a:t> </a:t>
            </a:r>
            <a:endParaRPr lang="tr-TR" sz="3200" b="1" dirty="0"/>
          </a:p>
        </p:txBody>
      </p:sp>
      <p:sp>
        <p:nvSpPr>
          <p:cNvPr id="3" name="İçerik Yer Tutucusu 2">
            <a:extLst>
              <a:ext uri="{FF2B5EF4-FFF2-40B4-BE49-F238E27FC236}">
                <a16:creationId xmlns:a16="http://schemas.microsoft.com/office/drawing/2014/main" id="{0BB0E01F-CA23-0B75-333B-F709EF00BCDF}"/>
              </a:ext>
            </a:extLst>
          </p:cNvPr>
          <p:cNvSpPr>
            <a:spLocks noGrp="1"/>
          </p:cNvSpPr>
          <p:nvPr>
            <p:ph idx="1"/>
          </p:nvPr>
        </p:nvSpPr>
        <p:spPr>
          <a:xfrm>
            <a:off x="838200" y="1825625"/>
            <a:ext cx="10515600" cy="2957390"/>
          </a:xfrm>
        </p:spPr>
        <p:txBody>
          <a:bodyPr>
            <a:normAutofit/>
          </a:bodyPr>
          <a:lstStyle/>
          <a:p>
            <a:pPr marL="342900" lvl="0" indent="-342900" algn="just">
              <a:lnSpc>
                <a:spcPct val="150000"/>
              </a:lnSpc>
              <a:spcBef>
                <a:spcPts val="1200"/>
              </a:spcBef>
              <a:buFont typeface="Symbol" panose="05050102010706020507" pitchFamily="18" charset="2"/>
              <a:buChar char=""/>
            </a:pPr>
            <a:r>
              <a:rPr lang="tr-TR" sz="2400" dirty="0">
                <a:effectLst/>
                <a:ea typeface="Calibri" panose="020F0502020204030204" pitchFamily="34" charset="0"/>
                <a:cs typeface="Times New Roman" panose="02020603050405020304" pitchFamily="18" charset="0"/>
              </a:rPr>
              <a:t>Çimento, Kireç ve Magnezyum Oksit Üretimi </a:t>
            </a:r>
            <a:r>
              <a:rPr lang="tr-TR" sz="2400" dirty="0">
                <a:solidFill>
                  <a:srgbClr val="000000"/>
                </a:solidFill>
                <a:effectLst/>
                <a:ea typeface="Times New Roman" panose="02020603050405020304" pitchFamily="18" charset="0"/>
                <a:cs typeface="Times New Roman" panose="02020603050405020304" pitchFamily="18" charset="0"/>
              </a:rPr>
              <a:t>MET-</a:t>
            </a:r>
            <a:r>
              <a:rPr lang="tr-TR" sz="2400" dirty="0" err="1">
                <a:solidFill>
                  <a:srgbClr val="000000"/>
                </a:solidFill>
                <a:effectLst/>
                <a:ea typeface="Times New Roman" panose="02020603050405020304" pitchFamily="18" charset="0"/>
                <a:cs typeface="Times New Roman" panose="02020603050405020304" pitchFamily="18" charset="0"/>
              </a:rPr>
              <a:t>Ref</a:t>
            </a:r>
            <a:r>
              <a:rPr lang="tr-TR" sz="2400" dirty="0">
                <a:solidFill>
                  <a:srgbClr val="000000"/>
                </a:solidFill>
                <a:effectLst/>
                <a:ea typeface="Times New Roman" panose="02020603050405020304" pitchFamily="18" charset="0"/>
                <a:cs typeface="Times New Roman" panose="02020603050405020304" pitchFamily="18" charset="0"/>
              </a:rPr>
              <a:t> Belgesi</a:t>
            </a:r>
            <a:r>
              <a:rPr lang="tr-TR" sz="2400" dirty="0">
                <a:effectLst/>
                <a:ea typeface="Calibri" panose="020F0502020204030204" pitchFamily="34" charset="0"/>
                <a:cs typeface="Times New Roman" panose="02020603050405020304" pitchFamily="18" charset="0"/>
              </a:rPr>
              <a:t> (</a:t>
            </a:r>
            <a:r>
              <a:rPr lang="tr-TR" sz="2400" dirty="0">
                <a:solidFill>
                  <a:srgbClr val="000000"/>
                </a:solidFill>
                <a:effectLst/>
                <a:ea typeface="Times New Roman" panose="02020603050405020304" pitchFamily="18" charset="0"/>
                <a:cs typeface="Times New Roman" panose="02020603050405020304" pitchFamily="18" charset="0"/>
              </a:rPr>
              <a:t>CLM MET-</a:t>
            </a:r>
            <a:r>
              <a:rPr lang="tr-TR" sz="2400" dirty="0" err="1">
                <a:solidFill>
                  <a:srgbClr val="000000"/>
                </a:solidFill>
                <a:effectLst/>
                <a:ea typeface="Times New Roman" panose="02020603050405020304" pitchFamily="18" charset="0"/>
                <a:cs typeface="Times New Roman" panose="02020603050405020304" pitchFamily="18" charset="0"/>
              </a:rPr>
              <a:t>Ref</a:t>
            </a:r>
            <a:r>
              <a:rPr lang="tr-TR" sz="2400" dirty="0">
                <a:effectLst/>
                <a:ea typeface="Calibri" panose="020F0502020204030204" pitchFamily="34" charset="0"/>
                <a:cs typeface="Times New Roman" panose="02020603050405020304" pitchFamily="18" charset="0"/>
              </a:rPr>
              <a:t>)</a:t>
            </a:r>
            <a:endParaRPr lang="tr-TR" sz="2400" dirty="0">
              <a:effectLst/>
              <a:ea typeface="Calibri" panose="020F0502020204030204" pitchFamily="34" charset="0"/>
              <a:cs typeface="Calibri" panose="020F0502020204030204" pitchFamily="34" charset="0"/>
            </a:endParaRPr>
          </a:p>
          <a:p>
            <a:pPr marL="342900" lvl="0" indent="-342900" algn="just">
              <a:lnSpc>
                <a:spcPct val="150000"/>
              </a:lnSpc>
              <a:spcBef>
                <a:spcPts val="1200"/>
              </a:spcBef>
              <a:buFont typeface="Symbol" panose="05050102010706020507" pitchFamily="18" charset="2"/>
              <a:buChar char=""/>
            </a:pPr>
            <a:r>
              <a:rPr lang="tr-TR" sz="2400" dirty="0">
                <a:effectLst/>
                <a:ea typeface="Calibri" panose="020F0502020204030204" pitchFamily="34" charset="0"/>
                <a:cs typeface="Times New Roman" panose="02020603050405020304" pitchFamily="18" charset="0"/>
              </a:rPr>
              <a:t>Cam İmalatı </a:t>
            </a:r>
            <a:r>
              <a:rPr lang="tr-TR" sz="2400" dirty="0">
                <a:solidFill>
                  <a:srgbClr val="000000"/>
                </a:solidFill>
                <a:effectLst/>
                <a:ea typeface="Times New Roman" panose="02020603050405020304" pitchFamily="18" charset="0"/>
                <a:cs typeface="Times New Roman" panose="02020603050405020304" pitchFamily="18" charset="0"/>
              </a:rPr>
              <a:t>MET-</a:t>
            </a:r>
            <a:r>
              <a:rPr lang="tr-TR" sz="2400" dirty="0" err="1">
                <a:solidFill>
                  <a:srgbClr val="000000"/>
                </a:solidFill>
                <a:effectLst/>
                <a:ea typeface="Times New Roman" panose="02020603050405020304" pitchFamily="18" charset="0"/>
                <a:cs typeface="Times New Roman" panose="02020603050405020304" pitchFamily="18" charset="0"/>
              </a:rPr>
              <a:t>Ref</a:t>
            </a:r>
            <a:r>
              <a:rPr lang="tr-TR" sz="2400" dirty="0">
                <a:solidFill>
                  <a:srgbClr val="000000"/>
                </a:solidFill>
                <a:effectLst/>
                <a:ea typeface="Times New Roman" panose="02020603050405020304" pitchFamily="18" charset="0"/>
                <a:cs typeface="Times New Roman" panose="02020603050405020304" pitchFamily="18" charset="0"/>
              </a:rPr>
              <a:t> Belgesi</a:t>
            </a:r>
            <a:r>
              <a:rPr lang="tr-TR" sz="2400" dirty="0">
                <a:effectLst/>
                <a:ea typeface="Calibri" panose="020F0502020204030204" pitchFamily="34" charset="0"/>
                <a:cs typeface="Times New Roman" panose="02020603050405020304" pitchFamily="18" charset="0"/>
              </a:rPr>
              <a:t> (GLS </a:t>
            </a:r>
            <a:r>
              <a:rPr lang="tr-TR" sz="2400" dirty="0">
                <a:solidFill>
                  <a:srgbClr val="000000"/>
                </a:solidFill>
                <a:effectLst/>
                <a:ea typeface="Times New Roman" panose="02020603050405020304" pitchFamily="18" charset="0"/>
                <a:cs typeface="Times New Roman" panose="02020603050405020304" pitchFamily="18" charset="0"/>
              </a:rPr>
              <a:t>MET-</a:t>
            </a:r>
            <a:r>
              <a:rPr lang="tr-TR" sz="2400" dirty="0" err="1">
                <a:solidFill>
                  <a:srgbClr val="000000"/>
                </a:solidFill>
                <a:effectLst/>
                <a:ea typeface="Times New Roman" panose="02020603050405020304" pitchFamily="18" charset="0"/>
                <a:cs typeface="Times New Roman" panose="02020603050405020304" pitchFamily="18" charset="0"/>
              </a:rPr>
              <a:t>Ref</a:t>
            </a:r>
            <a:r>
              <a:rPr lang="tr-TR" sz="2400" dirty="0">
                <a:effectLst/>
                <a:ea typeface="Calibri" panose="020F0502020204030204" pitchFamily="34" charset="0"/>
                <a:cs typeface="Times New Roman" panose="02020603050405020304" pitchFamily="18" charset="0"/>
              </a:rPr>
              <a:t>)</a:t>
            </a:r>
            <a:endParaRPr lang="tr-TR" sz="2400" dirty="0">
              <a:effectLst/>
              <a:ea typeface="Calibri" panose="020F0502020204030204" pitchFamily="34" charset="0"/>
              <a:cs typeface="Calibri" panose="020F0502020204030204" pitchFamily="34" charset="0"/>
            </a:endParaRPr>
          </a:p>
          <a:p>
            <a:pPr marL="342900" lvl="0" indent="-342900" algn="just">
              <a:lnSpc>
                <a:spcPct val="150000"/>
              </a:lnSpc>
              <a:spcBef>
                <a:spcPts val="1200"/>
              </a:spcBef>
              <a:buFont typeface="Symbol" panose="05050102010706020507" pitchFamily="18" charset="2"/>
              <a:buChar char=""/>
            </a:pPr>
            <a:r>
              <a:rPr lang="tr-TR" sz="2400" dirty="0">
                <a:effectLst/>
                <a:ea typeface="Calibri" panose="020F0502020204030204" pitchFamily="34" charset="0"/>
                <a:cs typeface="Times New Roman" panose="02020603050405020304" pitchFamily="18" charset="0"/>
              </a:rPr>
              <a:t>Seramik İmalat Sanayi </a:t>
            </a:r>
            <a:r>
              <a:rPr lang="tr-TR" sz="2400" dirty="0">
                <a:solidFill>
                  <a:srgbClr val="000000"/>
                </a:solidFill>
                <a:effectLst/>
                <a:ea typeface="Times New Roman" panose="02020603050405020304" pitchFamily="18" charset="0"/>
                <a:cs typeface="Times New Roman" panose="02020603050405020304" pitchFamily="18" charset="0"/>
              </a:rPr>
              <a:t>MET-Ref Belgesi</a:t>
            </a:r>
            <a:r>
              <a:rPr lang="tr-TR" sz="2400" dirty="0">
                <a:effectLst/>
                <a:ea typeface="Calibri" panose="020F0502020204030204" pitchFamily="34" charset="0"/>
                <a:cs typeface="Times New Roman" panose="02020603050405020304" pitchFamily="18" charset="0"/>
              </a:rPr>
              <a:t> (</a:t>
            </a:r>
            <a:r>
              <a:rPr lang="tr-TR" sz="2400" dirty="0">
                <a:solidFill>
                  <a:srgbClr val="000000"/>
                </a:solidFill>
                <a:effectLst/>
                <a:ea typeface="Times New Roman" panose="02020603050405020304" pitchFamily="18" charset="0"/>
                <a:cs typeface="Times New Roman" panose="02020603050405020304" pitchFamily="18" charset="0"/>
              </a:rPr>
              <a:t>CER MET-Ref</a:t>
            </a:r>
            <a:r>
              <a:rPr lang="tr-TR" sz="2400" dirty="0">
                <a:effectLst/>
                <a:ea typeface="Calibri" panose="020F0502020204030204" pitchFamily="34" charset="0"/>
                <a:cs typeface="Times New Roman" panose="02020603050405020304" pitchFamily="18" charset="0"/>
              </a:rPr>
              <a:t>)</a:t>
            </a:r>
            <a:endParaRPr lang="tr-TR" sz="2400" dirty="0">
              <a:effectLs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449DF8E-834E-6343-4E16-869B74C03731}"/>
              </a:ext>
            </a:extLst>
          </p:cNvPr>
          <p:cNvSpPr>
            <a:spLocks noGrp="1"/>
          </p:cNvSpPr>
          <p:nvPr>
            <p:ph type="sldNum" sz="quarter" idx="12"/>
          </p:nvPr>
        </p:nvSpPr>
        <p:spPr/>
        <p:txBody>
          <a:bodyPr/>
          <a:lstStyle/>
          <a:p>
            <a:fld id="{6566A07A-3A36-4C08-A33E-FBE053DB02EC}" type="slidenum">
              <a:rPr lang="tr-TR" smtClean="0"/>
              <a:t>3</a:t>
            </a:fld>
            <a:endParaRPr lang="tr-TR"/>
          </a:p>
        </p:txBody>
      </p:sp>
    </p:spTree>
    <p:extLst>
      <p:ext uri="{BB962C8B-B14F-4D97-AF65-F5344CB8AC3E}">
        <p14:creationId xmlns:p14="http://schemas.microsoft.com/office/powerpoint/2010/main" val="61787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DC96AFF-F13F-CA89-AF8D-3559281B201D}"/>
              </a:ext>
            </a:extLst>
          </p:cNvPr>
          <p:cNvSpPr>
            <a:spLocks noGrp="1"/>
          </p:cNvSpPr>
          <p:nvPr>
            <p:ph type="title"/>
          </p:nvPr>
        </p:nvSpPr>
        <p:spPr>
          <a:xfrm>
            <a:off x="838200" y="1212980"/>
            <a:ext cx="10515600" cy="720304"/>
          </a:xfrm>
        </p:spPr>
        <p:txBody>
          <a:bodyPr>
            <a:normAutofit/>
          </a:bodyPr>
          <a:lstStyle/>
          <a:p>
            <a:r>
              <a:rPr lang="tr-TR" sz="3200" b="1" dirty="0">
                <a:ea typeface="DengXian Light" panose="02010600030101010101" pitchFamily="2" charset="-122"/>
                <a:cs typeface="Microsoft Uighur" panose="02000000000000000000" pitchFamily="2" charset="-78"/>
              </a:rPr>
              <a:t>Çimento</a:t>
            </a:r>
            <a:r>
              <a:rPr lang="tr-TR" sz="3200" b="1" dirty="0">
                <a:effectLst/>
                <a:latin typeface="Times New Roman" panose="02020603050405020304" pitchFamily="18" charset="0"/>
                <a:ea typeface="DengXian Light" panose="02010600030101010101" pitchFamily="2" charset="-122"/>
                <a:cs typeface="Microsoft Uighur" panose="02000000000000000000" pitchFamily="2" charset="-78"/>
              </a:rPr>
              <a:t> </a:t>
            </a:r>
            <a:r>
              <a:rPr lang="en-US" sz="3200" b="1" dirty="0" err="1">
                <a:effectLst/>
                <a:ea typeface="DengXian Light" panose="02010600030101010101" pitchFamily="2" charset="-122"/>
                <a:cs typeface="Microsoft Uighur" panose="02000000000000000000" pitchFamily="2" charset="-78"/>
              </a:rPr>
              <a:t>Üretimi</a:t>
            </a:r>
            <a:endParaRPr lang="tr-TR" sz="3600" dirty="0"/>
          </a:p>
        </p:txBody>
      </p:sp>
      <p:sp>
        <p:nvSpPr>
          <p:cNvPr id="3" name="İçerik Yer Tutucusu 2">
            <a:extLst>
              <a:ext uri="{FF2B5EF4-FFF2-40B4-BE49-F238E27FC236}">
                <a16:creationId xmlns:a16="http://schemas.microsoft.com/office/drawing/2014/main" id="{3805A05B-0A12-B07F-1EFC-6BEB335A0BAD}"/>
              </a:ext>
            </a:extLst>
          </p:cNvPr>
          <p:cNvSpPr>
            <a:spLocks noGrp="1"/>
          </p:cNvSpPr>
          <p:nvPr>
            <p:ph idx="1"/>
          </p:nvPr>
        </p:nvSpPr>
        <p:spPr/>
        <p:txBody>
          <a:bodyPr/>
          <a:lstStyle/>
          <a:p>
            <a:pPr algn="just">
              <a:lnSpc>
                <a:spcPct val="100000"/>
              </a:lnSpc>
              <a:spcBef>
                <a:spcPts val="1200"/>
              </a:spcBef>
            </a:pPr>
            <a:r>
              <a:rPr lang="tr-TR" sz="2400" dirty="0">
                <a:effectLst/>
                <a:ea typeface="Calibri" panose="020F0502020204030204" pitchFamily="34" charset="0"/>
                <a:cs typeface="Calibri" panose="020F0502020204030204" pitchFamily="34" charset="0"/>
              </a:rPr>
              <a:t>Çimento, kireç ve magnezyum oksit üretiminin her üçü de </a:t>
            </a:r>
            <a:r>
              <a:rPr lang="en-US" sz="2400" dirty="0">
                <a:effectLst/>
                <a:ea typeface="Calibri" panose="020F0502020204030204" pitchFamily="34" charset="0"/>
                <a:cs typeface="Calibri" panose="020F0502020204030204" pitchFamily="34" charset="0"/>
              </a:rPr>
              <a:t>E</a:t>
            </a:r>
            <a:r>
              <a:rPr lang="tr-TR" sz="2400" dirty="0">
                <a:effectLst/>
                <a:ea typeface="Calibri" panose="020F0502020204030204" pitchFamily="34" charset="0"/>
                <a:cs typeface="Calibri" panose="020F0502020204030204" pitchFamily="34" charset="0"/>
              </a:rPr>
              <a:t>ED Ek I kapsamında</a:t>
            </a:r>
            <a:r>
              <a:rPr lang="en-US" sz="2400" dirty="0">
                <a:effectLst/>
                <a:ea typeface="Calibri" panose="020F0502020204030204" pitchFamily="34" charset="0"/>
                <a:cs typeface="Calibri" panose="020F0502020204030204" pitchFamily="34" charset="0"/>
              </a:rPr>
              <a:t> 3.1 </a:t>
            </a:r>
            <a:r>
              <a:rPr lang="en-US" sz="2400" dirty="0" err="1">
                <a:effectLst/>
                <a:ea typeface="Calibri" panose="020F0502020204030204" pitchFamily="34" charset="0"/>
                <a:cs typeface="Calibri" panose="020F0502020204030204" pitchFamily="34" charset="0"/>
              </a:rPr>
              <a:t>kodu</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ile</a:t>
            </a:r>
            <a:r>
              <a:rPr lang="tr-TR" sz="2400" dirty="0">
                <a:effectLst/>
                <a:ea typeface="Calibri" panose="020F0502020204030204" pitchFamily="34" charset="0"/>
                <a:cs typeface="Calibri" panose="020F0502020204030204" pitchFamily="34" charset="0"/>
              </a:rPr>
              <a:t> yer almaktadır.</a:t>
            </a:r>
          </a:p>
          <a:p>
            <a:pPr indent="449580" algn="just">
              <a:lnSpc>
                <a:spcPct val="100000"/>
              </a:lnSpc>
              <a:spcBef>
                <a:spcPts val="1200"/>
              </a:spcBef>
            </a:pPr>
            <a:r>
              <a:rPr lang="tr-TR" sz="2400" dirty="0">
                <a:effectLst/>
                <a:ea typeface="Calibri" panose="020F0502020204030204" pitchFamily="34" charset="0"/>
                <a:cs typeface="Times New Roman" panose="02020603050405020304" pitchFamily="18" charset="0"/>
              </a:rPr>
              <a:t>3.1. Çimento, kireç ve magnezyum oksit üretimi: </a:t>
            </a:r>
            <a:endParaRPr lang="tr-TR" sz="2400" dirty="0">
              <a:effectLst/>
              <a:ea typeface="Calibri" panose="020F0502020204030204" pitchFamily="34" charset="0"/>
              <a:cs typeface="Calibri" panose="020F0502020204030204" pitchFamily="34" charset="0"/>
            </a:endParaRPr>
          </a:p>
          <a:p>
            <a:pPr marL="899160" algn="just">
              <a:lnSpc>
                <a:spcPct val="100000"/>
              </a:lnSpc>
            </a:pPr>
            <a:r>
              <a:rPr lang="tr-TR" sz="2400" dirty="0">
                <a:effectLst/>
                <a:ea typeface="Calibri" panose="020F0502020204030204" pitchFamily="34" charset="0"/>
                <a:cs typeface="Times New Roman" panose="02020603050405020304" pitchFamily="18" charset="0"/>
              </a:rPr>
              <a:t>3.1(a) </a:t>
            </a:r>
            <a:r>
              <a:rPr lang="en-US" sz="2400" dirty="0" err="1">
                <a:effectLst/>
              </a:rPr>
              <a:t>Günlük</a:t>
            </a:r>
            <a:r>
              <a:rPr lang="en-US" sz="2400" dirty="0">
                <a:effectLst/>
              </a:rPr>
              <a:t> </a:t>
            </a:r>
            <a:r>
              <a:rPr lang="tr-TR" sz="2400" dirty="0">
                <a:effectLst/>
              </a:rPr>
              <a:t>üretim kapasitesi</a:t>
            </a:r>
            <a:r>
              <a:rPr lang="en-US" sz="2400" dirty="0">
                <a:effectLst/>
              </a:rPr>
              <a:t> </a:t>
            </a:r>
            <a:r>
              <a:rPr lang="tr-TR" sz="2400" dirty="0">
                <a:effectLst/>
              </a:rPr>
              <a:t>500 ton</a:t>
            </a:r>
            <a:r>
              <a:rPr lang="en-US" sz="2400" dirty="0">
                <a:effectLst/>
              </a:rPr>
              <a:t> </a:t>
            </a:r>
            <a:r>
              <a:rPr lang="en-US" sz="2400" dirty="0" err="1">
                <a:effectLst/>
              </a:rPr>
              <a:t>üzerinde</a:t>
            </a:r>
            <a:r>
              <a:rPr lang="en-US" sz="2400" dirty="0">
                <a:effectLst/>
              </a:rPr>
              <a:t> </a:t>
            </a:r>
            <a:r>
              <a:rPr lang="en-US" sz="2400" dirty="0" err="1">
                <a:effectLst/>
              </a:rPr>
              <a:t>olan</a:t>
            </a:r>
            <a:r>
              <a:rPr lang="tr-TR" sz="2400" dirty="0">
                <a:effectLst/>
              </a:rPr>
              <a:t> döner fırınlarda veya </a:t>
            </a:r>
            <a:r>
              <a:rPr lang="en-US" sz="2400" dirty="0" err="1">
                <a:effectLst/>
              </a:rPr>
              <a:t>günlük</a:t>
            </a:r>
            <a:r>
              <a:rPr lang="en-US" sz="2400" dirty="0">
                <a:effectLst/>
              </a:rPr>
              <a:t> </a:t>
            </a:r>
            <a:r>
              <a:rPr lang="tr-TR" sz="2400" dirty="0">
                <a:effectLst/>
              </a:rPr>
              <a:t>üretim kapasitesi</a:t>
            </a:r>
            <a:r>
              <a:rPr lang="en-US" sz="2400" dirty="0">
                <a:effectLst/>
              </a:rPr>
              <a:t> </a:t>
            </a:r>
            <a:r>
              <a:rPr lang="tr-TR" sz="2400" dirty="0">
                <a:effectLst/>
              </a:rPr>
              <a:t>50 ton</a:t>
            </a:r>
            <a:r>
              <a:rPr lang="en-US" sz="2400" dirty="0">
                <a:effectLst/>
              </a:rPr>
              <a:t> </a:t>
            </a:r>
            <a:r>
              <a:rPr lang="en-US" sz="2400" dirty="0" err="1">
                <a:effectLst/>
              </a:rPr>
              <a:t>üzerinde</a:t>
            </a:r>
            <a:r>
              <a:rPr lang="en-US" sz="2400" dirty="0">
                <a:effectLst/>
              </a:rPr>
              <a:t> </a:t>
            </a:r>
            <a:r>
              <a:rPr lang="en-US" sz="2400" dirty="0" err="1">
                <a:effectLst/>
              </a:rPr>
              <a:t>olan</a:t>
            </a:r>
            <a:r>
              <a:rPr lang="en-US" sz="2400" dirty="0">
                <a:effectLst/>
              </a:rPr>
              <a:t> </a:t>
            </a:r>
            <a:r>
              <a:rPr lang="tr-TR" sz="2400" dirty="0">
                <a:effectLst/>
              </a:rPr>
              <a:t>diğer fırınlarda çimento klinkeri üretimi</a:t>
            </a:r>
            <a:endParaRPr lang="tr-TR" sz="2400" dirty="0">
              <a:effectLst/>
              <a:ea typeface="Calibri" panose="020F0502020204030204" pitchFamily="34" charset="0"/>
              <a:cs typeface="Calibri" panose="020F0502020204030204" pitchFamily="34" charset="0"/>
            </a:endParaRPr>
          </a:p>
          <a:p>
            <a:endParaRPr lang="tr-TR" dirty="0"/>
          </a:p>
        </p:txBody>
      </p:sp>
      <p:sp>
        <p:nvSpPr>
          <p:cNvPr id="4" name="Slide Number Placeholder 3">
            <a:extLst>
              <a:ext uri="{FF2B5EF4-FFF2-40B4-BE49-F238E27FC236}">
                <a16:creationId xmlns:a16="http://schemas.microsoft.com/office/drawing/2014/main" id="{7D41CCC4-98E4-0B19-7713-015AB5785B69}"/>
              </a:ext>
            </a:extLst>
          </p:cNvPr>
          <p:cNvSpPr>
            <a:spLocks noGrp="1"/>
          </p:cNvSpPr>
          <p:nvPr>
            <p:ph type="sldNum" sz="quarter" idx="12"/>
          </p:nvPr>
        </p:nvSpPr>
        <p:spPr/>
        <p:txBody>
          <a:bodyPr/>
          <a:lstStyle/>
          <a:p>
            <a:fld id="{6566A07A-3A36-4C08-A33E-FBE053DB02EC}" type="slidenum">
              <a:rPr lang="tr-TR" smtClean="0"/>
              <a:t>4</a:t>
            </a:fld>
            <a:endParaRPr lang="tr-TR"/>
          </a:p>
        </p:txBody>
      </p:sp>
    </p:spTree>
    <p:extLst>
      <p:ext uri="{BB962C8B-B14F-4D97-AF65-F5344CB8AC3E}">
        <p14:creationId xmlns:p14="http://schemas.microsoft.com/office/powerpoint/2010/main" val="4086667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4C04A6A-69FB-A403-CB13-823F6E646A79}"/>
              </a:ext>
            </a:extLst>
          </p:cNvPr>
          <p:cNvSpPr>
            <a:spLocks noGrp="1"/>
          </p:cNvSpPr>
          <p:nvPr>
            <p:ph type="title"/>
          </p:nvPr>
        </p:nvSpPr>
        <p:spPr>
          <a:xfrm>
            <a:off x="838200" y="1222310"/>
            <a:ext cx="10515600" cy="587829"/>
          </a:xfrm>
        </p:spPr>
        <p:txBody>
          <a:bodyPr>
            <a:normAutofit/>
          </a:bodyPr>
          <a:lstStyle/>
          <a:p>
            <a:r>
              <a:rPr lang="tr-TR" sz="3200" b="1" dirty="0"/>
              <a:t>Temel Çevresel Sorunlar </a:t>
            </a:r>
          </a:p>
        </p:txBody>
      </p:sp>
      <p:sp>
        <p:nvSpPr>
          <p:cNvPr id="3" name="İçerik Yer Tutucusu 2">
            <a:extLst>
              <a:ext uri="{FF2B5EF4-FFF2-40B4-BE49-F238E27FC236}">
                <a16:creationId xmlns:a16="http://schemas.microsoft.com/office/drawing/2014/main" id="{446EBE95-4D9E-5BEB-DB70-E1DF787D1FCC}"/>
              </a:ext>
            </a:extLst>
          </p:cNvPr>
          <p:cNvSpPr>
            <a:spLocks noGrp="1"/>
          </p:cNvSpPr>
          <p:nvPr>
            <p:ph idx="1"/>
          </p:nvPr>
        </p:nvSpPr>
        <p:spPr>
          <a:xfrm>
            <a:off x="838200" y="2099388"/>
            <a:ext cx="10681996" cy="4264089"/>
          </a:xfrm>
        </p:spPr>
        <p:txBody>
          <a:bodyPr>
            <a:noAutofit/>
          </a:bodyPr>
          <a:lstStyle/>
          <a:p>
            <a:pPr algn="just"/>
            <a:r>
              <a:rPr lang="tr-TR" sz="2400" dirty="0"/>
              <a:t>Çimento üretimi ile ilgili temel çevresel sorunlar havaya salınan emisyonlar ve enerji kullanımıdır. Atık su deşarjı genellikle sadece yüzey akışı ve soğutma suyu ile sınırlıdır ve su kirliliğine önemli bir katkıda bulunmaz. Ancak, yakıtların depolanması ve taşınması potansiyel bir toprak ve yeraltı suyu kirliliği kaynağıdır. </a:t>
            </a:r>
          </a:p>
        </p:txBody>
      </p:sp>
      <p:sp>
        <p:nvSpPr>
          <p:cNvPr id="4" name="Slide Number Placeholder 3">
            <a:extLst>
              <a:ext uri="{FF2B5EF4-FFF2-40B4-BE49-F238E27FC236}">
                <a16:creationId xmlns:a16="http://schemas.microsoft.com/office/drawing/2014/main" id="{10E78558-6E0A-31C4-4BBF-AF940C188858}"/>
              </a:ext>
            </a:extLst>
          </p:cNvPr>
          <p:cNvSpPr>
            <a:spLocks noGrp="1"/>
          </p:cNvSpPr>
          <p:nvPr>
            <p:ph type="sldNum" sz="quarter" idx="12"/>
          </p:nvPr>
        </p:nvSpPr>
        <p:spPr/>
        <p:txBody>
          <a:bodyPr/>
          <a:lstStyle/>
          <a:p>
            <a:fld id="{6566A07A-3A36-4C08-A33E-FBE053DB02EC}" type="slidenum">
              <a:rPr lang="tr-TR" smtClean="0"/>
              <a:t>5</a:t>
            </a:fld>
            <a:endParaRPr lang="tr-TR"/>
          </a:p>
        </p:txBody>
      </p:sp>
    </p:spTree>
    <p:extLst>
      <p:ext uri="{BB962C8B-B14F-4D97-AF65-F5344CB8AC3E}">
        <p14:creationId xmlns:p14="http://schemas.microsoft.com/office/powerpoint/2010/main" val="40307711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6E5B9CA-DB0C-06A7-F470-1AE8A9DC9F36}"/>
              </a:ext>
            </a:extLst>
          </p:cNvPr>
          <p:cNvSpPr>
            <a:spLocks noGrp="1"/>
          </p:cNvSpPr>
          <p:nvPr>
            <p:ph type="title"/>
          </p:nvPr>
        </p:nvSpPr>
        <p:spPr>
          <a:xfrm>
            <a:off x="838200" y="1226619"/>
            <a:ext cx="10515600" cy="599006"/>
          </a:xfrm>
        </p:spPr>
        <p:txBody>
          <a:bodyPr>
            <a:normAutofit/>
          </a:bodyPr>
          <a:lstStyle/>
          <a:p>
            <a:r>
              <a:rPr lang="tr-TR" sz="3200" b="1" dirty="0"/>
              <a:t>EÇİ Projesine göre  </a:t>
            </a:r>
            <a:r>
              <a:rPr lang="en-US" sz="3200" b="1" dirty="0"/>
              <a:t>Ç</a:t>
            </a:r>
            <a:r>
              <a:rPr lang="tr-TR" sz="3200" b="1" dirty="0"/>
              <a:t>imento </a:t>
            </a:r>
            <a:r>
              <a:rPr lang="en-US" sz="3200" b="1" dirty="0" err="1"/>
              <a:t>Sektörü</a:t>
            </a:r>
            <a:r>
              <a:rPr lang="tr-TR" sz="3200" b="1" dirty="0"/>
              <a:t> için </a:t>
            </a:r>
            <a:r>
              <a:rPr lang="en-US" sz="3200" b="1" dirty="0"/>
              <a:t>S</a:t>
            </a:r>
            <a:r>
              <a:rPr lang="tr-TR" sz="3200" b="1" dirty="0"/>
              <a:t>ektörel </a:t>
            </a:r>
            <a:r>
              <a:rPr lang="en-US" sz="3200" b="1" dirty="0"/>
              <a:t>G</a:t>
            </a:r>
            <a:r>
              <a:rPr lang="tr-TR" sz="3200" b="1" dirty="0"/>
              <a:t>eçiş </a:t>
            </a:r>
          </a:p>
        </p:txBody>
      </p:sp>
      <p:sp>
        <p:nvSpPr>
          <p:cNvPr id="3" name="İçerik Yer Tutucusu 2">
            <a:extLst>
              <a:ext uri="{FF2B5EF4-FFF2-40B4-BE49-F238E27FC236}">
                <a16:creationId xmlns:a16="http://schemas.microsoft.com/office/drawing/2014/main" id="{2D88ECCA-B2B3-DD55-87DB-B9B75A7AD952}"/>
              </a:ext>
            </a:extLst>
          </p:cNvPr>
          <p:cNvSpPr>
            <a:spLocks noGrp="1"/>
          </p:cNvSpPr>
          <p:nvPr>
            <p:ph idx="1"/>
          </p:nvPr>
        </p:nvSpPr>
        <p:spPr/>
        <p:txBody>
          <a:bodyPr>
            <a:noAutofit/>
          </a:bodyPr>
          <a:lstStyle/>
          <a:p>
            <a:pPr algn="just">
              <a:lnSpc>
                <a:spcPct val="100000"/>
              </a:lnSpc>
              <a:spcBef>
                <a:spcPts val="900"/>
              </a:spcBef>
            </a:pPr>
            <a:r>
              <a:rPr lang="tr-TR" sz="2400" dirty="0"/>
              <a:t>Bu sektör için 2015-2017 yılları arasında 'Entegre Çevre İznine (EÇİ) Tabi Çimento Fabrikalarının Uyum Durumlarının ve Gerekliliklerinin Belirlenmesi Projesi' başlıklı bir proje yürütülmüştür. Proje kapsamında 54 çimento tesisi, </a:t>
            </a:r>
            <a:r>
              <a:rPr lang="en-US" sz="2400" dirty="0"/>
              <a:t>E</a:t>
            </a:r>
            <a:r>
              <a:rPr lang="tr-TR" sz="2400" dirty="0"/>
              <a:t>ED'ye uyum durumlarını, MET’lerin uygulanması için yatırım ihtiyaçlarını ve sektörel geçiş için gereken süreyi belirlemek üzere değerlendirilmiştir</a:t>
            </a:r>
            <a:r>
              <a:rPr lang="en-US" sz="2400" dirty="0"/>
              <a:t>.</a:t>
            </a:r>
          </a:p>
          <a:p>
            <a:pPr algn="just">
              <a:lnSpc>
                <a:spcPct val="100000"/>
              </a:lnSpc>
              <a:spcBef>
                <a:spcPts val="900"/>
              </a:spcBef>
            </a:pPr>
            <a:r>
              <a:rPr lang="tr-TR" sz="2400" dirty="0"/>
              <a:t>Uyum maliyeti değerlendirmesine ek olarak, EÇİ Projesi'nde Türk çimento endüstrisi için sektörel geçiş takvimi belirlenmiştir. </a:t>
            </a:r>
            <a:r>
              <a:rPr lang="en-US" sz="2400" dirty="0" err="1"/>
              <a:t>Proje</a:t>
            </a:r>
            <a:r>
              <a:rPr lang="en-US" sz="2400" dirty="0"/>
              <a:t> </a:t>
            </a:r>
            <a:r>
              <a:rPr lang="en-US" sz="2400" dirty="0" err="1"/>
              <a:t>ekibi</a:t>
            </a:r>
            <a:r>
              <a:rPr lang="en-US" sz="2400" dirty="0"/>
              <a:t> </a:t>
            </a:r>
            <a:r>
              <a:rPr lang="tr-TR" sz="2400" dirty="0"/>
              <a:t>tarafından </a:t>
            </a:r>
            <a:r>
              <a:rPr lang="en-US" sz="2400" dirty="0"/>
              <a:t>o </a:t>
            </a:r>
            <a:r>
              <a:rPr lang="en-US" sz="2400" dirty="0" err="1"/>
              <a:t>dönem</a:t>
            </a:r>
            <a:r>
              <a:rPr lang="en-US" sz="2400" dirty="0"/>
              <a:t> </a:t>
            </a:r>
            <a:r>
              <a:rPr lang="tr-TR" sz="2400" dirty="0"/>
              <a:t>hazırlanan </a:t>
            </a:r>
            <a:r>
              <a:rPr lang="tr-TR" sz="2400" dirty="0">
                <a:effectLst/>
                <a:ea typeface="Calibri" panose="020F0502020204030204" pitchFamily="34" charset="0"/>
                <a:cs typeface="Calibri" panose="020F0502020204030204" pitchFamily="34" charset="0"/>
              </a:rPr>
              <a:t>rapora göre, </a:t>
            </a:r>
            <a:r>
              <a:rPr lang="en-US" sz="2400" dirty="0">
                <a:ea typeface="Calibri" panose="020F0502020204030204" pitchFamily="34" charset="0"/>
                <a:cs typeface="Calibri" panose="020F0502020204030204" pitchFamily="34" charset="0"/>
              </a:rPr>
              <a:t>1 </a:t>
            </a:r>
            <a:r>
              <a:rPr lang="en-US" sz="2400" dirty="0" err="1">
                <a:ea typeface="Calibri" panose="020F0502020204030204" pitchFamily="34" charset="0"/>
                <a:cs typeface="Calibri" panose="020F0502020204030204" pitchFamily="34" charset="0"/>
              </a:rPr>
              <a:t>ila</a:t>
            </a:r>
            <a:r>
              <a:rPr lang="en-US" sz="2400" dirty="0">
                <a:ea typeface="Calibri" panose="020F0502020204030204" pitchFamily="34" charset="0"/>
                <a:cs typeface="Calibri" panose="020F0502020204030204" pitchFamily="34" charset="0"/>
              </a:rPr>
              <a:t> 7 </a:t>
            </a:r>
            <a:r>
              <a:rPr lang="en-US" sz="2400" dirty="0" err="1">
                <a:ea typeface="Calibri" panose="020F0502020204030204" pitchFamily="34" charset="0"/>
                <a:cs typeface="Calibri" panose="020F0502020204030204" pitchFamily="34" charset="0"/>
              </a:rPr>
              <a:t>yıl</a:t>
            </a:r>
            <a:r>
              <a:rPr lang="en-US" sz="2400" dirty="0">
                <a:ea typeface="Calibri" panose="020F0502020204030204" pitchFamily="34" charset="0"/>
                <a:cs typeface="Calibri" panose="020F0502020204030204" pitchFamily="34" charset="0"/>
              </a:rPr>
              <a:t> </a:t>
            </a:r>
            <a:r>
              <a:rPr lang="en-US" sz="2400" dirty="0" err="1">
                <a:ea typeface="Calibri" panose="020F0502020204030204" pitchFamily="34" charset="0"/>
                <a:cs typeface="Calibri" panose="020F0502020204030204" pitchFamily="34" charset="0"/>
              </a:rPr>
              <a:t>arasında</a:t>
            </a:r>
            <a:r>
              <a:rPr lang="en-US" sz="2400" dirty="0">
                <a:ea typeface="Calibri" panose="020F0502020204030204" pitchFamily="34" charset="0"/>
                <a:cs typeface="Calibri" panose="020F0502020204030204" pitchFamily="34" charset="0"/>
              </a:rPr>
              <a:t> </a:t>
            </a:r>
            <a:r>
              <a:rPr lang="en-US" sz="2400" dirty="0" err="1">
                <a:ea typeface="Calibri" panose="020F0502020204030204" pitchFamily="34" charset="0"/>
                <a:cs typeface="Calibri" panose="020F0502020204030204" pitchFamily="34" charset="0"/>
              </a:rPr>
              <a:t>senaryolara</a:t>
            </a:r>
            <a:r>
              <a:rPr lang="en-US" sz="2400" dirty="0">
                <a:ea typeface="Calibri" panose="020F0502020204030204" pitchFamily="34" charset="0"/>
                <a:cs typeface="Calibri" panose="020F0502020204030204" pitchFamily="34" charset="0"/>
              </a:rPr>
              <a:t> </a:t>
            </a:r>
            <a:r>
              <a:rPr lang="en-US" sz="2400" dirty="0" err="1">
                <a:ea typeface="Calibri" panose="020F0502020204030204" pitchFamily="34" charset="0"/>
                <a:cs typeface="Calibri" panose="020F0502020204030204" pitchFamily="34" charset="0"/>
              </a:rPr>
              <a:t>göre</a:t>
            </a:r>
            <a:r>
              <a:rPr lang="tr-TR" sz="2400" dirty="0">
                <a:effectLst/>
                <a:ea typeface="Calibri" panose="020F0502020204030204" pitchFamily="34" charset="0"/>
                <a:cs typeface="Calibri" panose="020F0502020204030204" pitchFamily="34" charset="0"/>
              </a:rPr>
              <a:t> esnek ve kademeli </a:t>
            </a:r>
            <a:r>
              <a:rPr lang="en-US" sz="2400" dirty="0">
                <a:effectLst/>
                <a:ea typeface="Calibri" panose="020F0502020204030204" pitchFamily="34" charset="0"/>
                <a:cs typeface="Calibri" panose="020F0502020204030204" pitchFamily="34" charset="0"/>
              </a:rPr>
              <a:t>E</a:t>
            </a:r>
            <a:r>
              <a:rPr lang="tr-TR" sz="2400" dirty="0">
                <a:effectLst/>
                <a:ea typeface="Calibri" panose="020F0502020204030204" pitchFamily="34" charset="0"/>
                <a:cs typeface="Calibri" panose="020F0502020204030204" pitchFamily="34" charset="0"/>
              </a:rPr>
              <a:t>ED geçişi önerilmiştir</a:t>
            </a:r>
            <a:r>
              <a:rPr lang="en-US" sz="2400" dirty="0">
                <a:effectLst/>
                <a:ea typeface="Calibri" panose="020F0502020204030204" pitchFamily="34" charset="0"/>
                <a:cs typeface="Calibri" panose="020F0502020204030204" pitchFamily="34" charset="0"/>
              </a:rPr>
              <a:t>.</a:t>
            </a:r>
            <a:endParaRPr lang="tr-TR" sz="2000" dirty="0">
              <a:effectLs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AD606E7D-F4E2-1615-4B20-60AE5AA9FD8A}"/>
              </a:ext>
            </a:extLst>
          </p:cNvPr>
          <p:cNvSpPr>
            <a:spLocks noGrp="1"/>
          </p:cNvSpPr>
          <p:nvPr>
            <p:ph type="sldNum" sz="quarter" idx="12"/>
          </p:nvPr>
        </p:nvSpPr>
        <p:spPr/>
        <p:txBody>
          <a:bodyPr/>
          <a:lstStyle/>
          <a:p>
            <a:fld id="{6566A07A-3A36-4C08-A33E-FBE053DB02EC}" type="slidenum">
              <a:rPr lang="tr-TR" smtClean="0"/>
              <a:t>6</a:t>
            </a:fld>
            <a:endParaRPr lang="tr-TR"/>
          </a:p>
        </p:txBody>
      </p:sp>
    </p:spTree>
    <p:extLst>
      <p:ext uri="{BB962C8B-B14F-4D97-AF65-F5344CB8AC3E}">
        <p14:creationId xmlns:p14="http://schemas.microsoft.com/office/powerpoint/2010/main" val="2472514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39E1434-F232-D0D6-BD8E-678FAE33190F}"/>
              </a:ext>
            </a:extLst>
          </p:cNvPr>
          <p:cNvSpPr>
            <a:spLocks noGrp="1"/>
          </p:cNvSpPr>
          <p:nvPr>
            <p:ph type="title"/>
          </p:nvPr>
        </p:nvSpPr>
        <p:spPr>
          <a:xfrm>
            <a:off x="726832" y="1203648"/>
            <a:ext cx="10861431" cy="858417"/>
          </a:xfrm>
        </p:spPr>
        <p:txBody>
          <a:bodyPr>
            <a:noAutofit/>
          </a:bodyPr>
          <a:lstStyle/>
          <a:p>
            <a:pPr algn="just"/>
            <a:r>
              <a:rPr lang="tr-TR" sz="3200" b="1" dirty="0">
                <a:effectLst/>
                <a:ea typeface="Calibri" panose="020F0502020204030204" pitchFamily="34" charset="0"/>
                <a:cs typeface="Calibri" panose="020F0502020204030204" pitchFamily="34" charset="0"/>
              </a:rPr>
              <a:t>Çimento</a:t>
            </a:r>
            <a:r>
              <a:rPr lang="en-US" sz="3200" b="1" dirty="0">
                <a:effectLst/>
                <a:ea typeface="Calibri" panose="020F0502020204030204" pitchFamily="34" charset="0"/>
                <a:cs typeface="Calibri" panose="020F0502020204030204" pitchFamily="34" charset="0"/>
              </a:rPr>
              <a:t>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ffectLst/>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ffectLst/>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graphicFrame>
        <p:nvGraphicFramePr>
          <p:cNvPr id="4" name="İçerik Yer Tutucusu 3">
            <a:extLst>
              <a:ext uri="{FF2B5EF4-FFF2-40B4-BE49-F238E27FC236}">
                <a16:creationId xmlns:a16="http://schemas.microsoft.com/office/drawing/2014/main" id="{329B194A-2DB4-7B8E-5A47-AB4F19C1BDDE}"/>
              </a:ext>
            </a:extLst>
          </p:cNvPr>
          <p:cNvGraphicFramePr>
            <a:graphicFrameLocks noGrp="1"/>
          </p:cNvGraphicFramePr>
          <p:nvPr>
            <p:ph idx="1"/>
            <p:extLst>
              <p:ext uri="{D42A27DB-BD31-4B8C-83A1-F6EECF244321}">
                <p14:modId xmlns:p14="http://schemas.microsoft.com/office/powerpoint/2010/main" val="2733559664"/>
              </p:ext>
            </p:extLst>
          </p:nvPr>
        </p:nvGraphicFramePr>
        <p:xfrm>
          <a:off x="782516" y="2500725"/>
          <a:ext cx="10626968" cy="1856549"/>
        </p:xfrm>
        <a:graphic>
          <a:graphicData uri="http://schemas.openxmlformats.org/drawingml/2006/table">
            <a:tbl>
              <a:tblPr firstRow="1" firstCol="1" bandRow="1">
                <a:tableStyleId>{5C22544A-7EE6-4342-B048-85BDC9FD1C3A}</a:tableStyleId>
              </a:tblPr>
              <a:tblGrid>
                <a:gridCol w="3266730">
                  <a:extLst>
                    <a:ext uri="{9D8B030D-6E8A-4147-A177-3AD203B41FA5}">
                      <a16:colId xmlns:a16="http://schemas.microsoft.com/office/drawing/2014/main" val="1548757415"/>
                    </a:ext>
                  </a:extLst>
                </a:gridCol>
                <a:gridCol w="2004246">
                  <a:extLst>
                    <a:ext uri="{9D8B030D-6E8A-4147-A177-3AD203B41FA5}">
                      <a16:colId xmlns:a16="http://schemas.microsoft.com/office/drawing/2014/main" val="2419008725"/>
                    </a:ext>
                  </a:extLst>
                </a:gridCol>
                <a:gridCol w="2112641">
                  <a:extLst>
                    <a:ext uri="{9D8B030D-6E8A-4147-A177-3AD203B41FA5}">
                      <a16:colId xmlns:a16="http://schemas.microsoft.com/office/drawing/2014/main" val="460780120"/>
                    </a:ext>
                  </a:extLst>
                </a:gridCol>
                <a:gridCol w="3243351">
                  <a:extLst>
                    <a:ext uri="{9D8B030D-6E8A-4147-A177-3AD203B41FA5}">
                      <a16:colId xmlns:a16="http://schemas.microsoft.com/office/drawing/2014/main" val="3473085654"/>
                    </a:ext>
                  </a:extLst>
                </a:gridCol>
              </a:tblGrid>
              <a:tr h="994680">
                <a:tc>
                  <a:txBody>
                    <a:bodyPr/>
                    <a:lstStyle/>
                    <a:p>
                      <a:pPr algn="ctr">
                        <a:lnSpc>
                          <a:spcPct val="150000"/>
                        </a:lnSpc>
                      </a:pPr>
                      <a:r>
                        <a:rPr lang="tr-TR" sz="2400" dirty="0">
                          <a:effectLst/>
                        </a:rPr>
                        <a:t>Sektör</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Tesis sayısı</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Ort</a:t>
                      </a:r>
                      <a:r>
                        <a:rPr lang="en-US" sz="2400" dirty="0" err="1">
                          <a:effectLst/>
                        </a:rPr>
                        <a:t>alama</a:t>
                      </a:r>
                      <a:r>
                        <a:rPr lang="tr-TR" sz="2400" dirty="0">
                          <a:effectLst/>
                        </a:rPr>
                        <a:t> uyum oranı (%)</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Ort</a:t>
                      </a:r>
                      <a:r>
                        <a:rPr lang="en-US" sz="2400" dirty="0" err="1">
                          <a:effectLst/>
                        </a:rPr>
                        <a:t>alama</a:t>
                      </a:r>
                      <a:r>
                        <a:rPr lang="en-US" sz="2400" dirty="0">
                          <a:effectLst/>
                        </a:rPr>
                        <a:t> </a:t>
                      </a:r>
                      <a:r>
                        <a:rPr lang="tr-TR" sz="2400" dirty="0">
                          <a:effectLst/>
                        </a:rPr>
                        <a:t>CAPEX (AVRO)</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101359857"/>
                  </a:ext>
                </a:extLst>
              </a:tr>
              <a:tr h="817879">
                <a:tc>
                  <a:txBody>
                    <a:bodyPr/>
                    <a:lstStyle/>
                    <a:p>
                      <a:pPr algn="ctr">
                        <a:lnSpc>
                          <a:spcPct val="150000"/>
                        </a:lnSpc>
                      </a:pPr>
                      <a:r>
                        <a:rPr lang="tr-TR" sz="2400" dirty="0">
                          <a:effectLst/>
                        </a:rPr>
                        <a:t>3.1(a)</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56</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59</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916</a:t>
                      </a:r>
                      <a:r>
                        <a:rPr lang="en-US" sz="2400" dirty="0">
                          <a:effectLst/>
                        </a:rPr>
                        <a:t>.</a:t>
                      </a:r>
                      <a:r>
                        <a:rPr lang="tr-TR" sz="2400" dirty="0">
                          <a:effectLst/>
                        </a:rPr>
                        <a:t>000</a:t>
                      </a:r>
                      <a:r>
                        <a:rPr lang="en-US" sz="2400" dirty="0">
                          <a:effectLst/>
                        </a:rPr>
                        <a:t>.</a:t>
                      </a:r>
                      <a:r>
                        <a:rPr lang="tr-TR" sz="2400" dirty="0">
                          <a:effectLst/>
                        </a:rPr>
                        <a:t>000 </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395664768"/>
                  </a:ext>
                </a:extLst>
              </a:tr>
            </a:tbl>
          </a:graphicData>
        </a:graphic>
      </p:graphicFrame>
      <p:sp>
        <p:nvSpPr>
          <p:cNvPr id="3" name="Slide Number Placeholder 2">
            <a:extLst>
              <a:ext uri="{FF2B5EF4-FFF2-40B4-BE49-F238E27FC236}">
                <a16:creationId xmlns:a16="http://schemas.microsoft.com/office/drawing/2014/main" id="{1E8B21A2-6E86-EACD-3ECB-DFDCCA11DD6A}"/>
              </a:ext>
            </a:extLst>
          </p:cNvPr>
          <p:cNvSpPr>
            <a:spLocks noGrp="1"/>
          </p:cNvSpPr>
          <p:nvPr>
            <p:ph type="sldNum" sz="quarter" idx="12"/>
          </p:nvPr>
        </p:nvSpPr>
        <p:spPr/>
        <p:txBody>
          <a:bodyPr/>
          <a:lstStyle/>
          <a:p>
            <a:fld id="{6566A07A-3A36-4C08-A33E-FBE053DB02EC}" type="slidenum">
              <a:rPr lang="tr-TR" smtClean="0"/>
              <a:t>7</a:t>
            </a:fld>
            <a:endParaRPr lang="tr-TR"/>
          </a:p>
        </p:txBody>
      </p:sp>
      <p:sp>
        <p:nvSpPr>
          <p:cNvPr id="5" name="TextBox 4">
            <a:extLst>
              <a:ext uri="{FF2B5EF4-FFF2-40B4-BE49-F238E27FC236}">
                <a16:creationId xmlns:a16="http://schemas.microsoft.com/office/drawing/2014/main" id="{DC179C0A-F7FF-67C4-367B-D05590595773}"/>
              </a:ext>
            </a:extLst>
          </p:cNvPr>
          <p:cNvSpPr txBox="1"/>
          <p:nvPr/>
        </p:nvSpPr>
        <p:spPr>
          <a:xfrm>
            <a:off x="782516" y="4795934"/>
            <a:ext cx="10626968" cy="1200329"/>
          </a:xfrm>
          <a:prstGeom prst="rect">
            <a:avLst/>
          </a:prstGeom>
          <a:noFill/>
        </p:spPr>
        <p:txBody>
          <a:bodyPr wrap="square" rtlCol="0">
            <a:spAutoFit/>
          </a:bodyPr>
          <a:lstStyle/>
          <a:p>
            <a:pPr algn="just"/>
            <a:r>
              <a:rPr lang="tr-TR" sz="2400" dirty="0"/>
              <a:t>Çimento sektöründe 2017 yılındaki</a:t>
            </a:r>
            <a:r>
              <a:rPr lang="en-US" sz="2400" dirty="0"/>
              <a:t> </a:t>
            </a:r>
            <a:r>
              <a:rPr lang="en-US" sz="2400" dirty="0" err="1"/>
              <a:t>ön</a:t>
            </a:r>
            <a:r>
              <a:rPr lang="en-US" sz="2400" dirty="0"/>
              <a:t> </a:t>
            </a:r>
            <a:r>
              <a:rPr lang="en-US" sz="2400" dirty="0" err="1"/>
              <a:t>görülen</a:t>
            </a:r>
            <a:r>
              <a:rPr lang="tr-TR" sz="2400" dirty="0"/>
              <a:t> </a:t>
            </a:r>
            <a:r>
              <a:rPr lang="tr-TR" sz="2400" dirty="0">
                <a:effectLst/>
                <a:ea typeface="Calibri" panose="020F0502020204030204" pitchFamily="34" charset="0"/>
                <a:cs typeface="Times New Roman" panose="02020603050405020304" pitchFamily="18" charset="0"/>
              </a:rPr>
              <a:t>geçiş süresinin </a:t>
            </a:r>
            <a:r>
              <a:rPr lang="en-US" sz="2400" dirty="0">
                <a:effectLst/>
                <a:ea typeface="Calibri" panose="020F0502020204030204" pitchFamily="34" charset="0"/>
                <a:cs typeface="Times New Roman" panose="02020603050405020304" pitchFamily="18" charset="0"/>
              </a:rPr>
              <a:t>(</a:t>
            </a:r>
            <a:r>
              <a:rPr lang="tr-TR" sz="2400" dirty="0">
                <a:effectLst/>
                <a:ea typeface="Calibri" panose="020F0502020204030204" pitchFamily="34" charset="0"/>
                <a:cs typeface="Times New Roman" panose="02020603050405020304" pitchFamily="18" charset="0"/>
              </a:rPr>
              <a:t>beş yılın</a:t>
            </a:r>
            <a:r>
              <a:rPr lang="en-US" sz="2400" dirty="0">
                <a:effectLst/>
                <a:ea typeface="Calibri" panose="020F0502020204030204" pitchFamily="34" charset="0"/>
                <a:cs typeface="Times New Roman" panose="02020603050405020304" pitchFamily="18" charset="0"/>
              </a:rPr>
              <a:t>)</a:t>
            </a:r>
            <a:r>
              <a:rPr lang="tr-TR" sz="2400" dirty="0">
                <a:effectLst/>
                <a:ea typeface="Calibri" panose="020F0502020204030204" pitchFamily="34" charset="0"/>
                <a:cs typeface="Times New Roman" panose="02020603050405020304" pitchFamily="18" charset="0"/>
              </a:rPr>
              <a:t> geçtiği ve CBAM’ın getirdiği yükümlülükler dikkate alındığında, geçiş süresi </a:t>
            </a:r>
            <a:r>
              <a:rPr lang="tr-TR" sz="2400" b="1" dirty="0">
                <a:effectLst/>
                <a:ea typeface="Calibri" panose="020F0502020204030204" pitchFamily="34" charset="0"/>
                <a:cs typeface="Times New Roman" panose="02020603050405020304" pitchFamily="18" charset="0"/>
              </a:rPr>
              <a:t>üç yıl</a:t>
            </a:r>
            <a:r>
              <a:rPr lang="tr-TR" sz="2400" dirty="0">
                <a:effectLst/>
                <a:ea typeface="Calibri" panose="020F0502020204030204" pitchFamily="34" charset="0"/>
                <a:cs typeface="Times New Roman" panose="02020603050405020304" pitchFamily="18" charset="0"/>
              </a:rPr>
              <a:t> olarak tahmin edilmektedir</a:t>
            </a:r>
            <a:r>
              <a:rPr lang="en-US" sz="2400" dirty="0">
                <a:effectLst/>
                <a:ea typeface="Calibri" panose="020F0502020204030204" pitchFamily="34" charset="0"/>
                <a:cs typeface="Times New Roman" panose="02020603050405020304" pitchFamily="18" charset="0"/>
              </a:rPr>
              <a:t>.</a:t>
            </a:r>
            <a:endParaRPr lang="en-US" sz="2400" dirty="0"/>
          </a:p>
        </p:txBody>
      </p:sp>
    </p:spTree>
    <p:extLst>
      <p:ext uri="{BB962C8B-B14F-4D97-AF65-F5344CB8AC3E}">
        <p14:creationId xmlns:p14="http://schemas.microsoft.com/office/powerpoint/2010/main" val="34428342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0219757-64A4-B565-35F6-3A5F1EED4560}"/>
              </a:ext>
            </a:extLst>
          </p:cNvPr>
          <p:cNvSpPr>
            <a:spLocks noGrp="1"/>
          </p:cNvSpPr>
          <p:nvPr>
            <p:ph type="title"/>
          </p:nvPr>
        </p:nvSpPr>
        <p:spPr>
          <a:xfrm>
            <a:off x="838200" y="1057437"/>
            <a:ext cx="10515600" cy="633251"/>
          </a:xfrm>
        </p:spPr>
        <p:txBody>
          <a:bodyPr/>
          <a:lstStyle/>
          <a:p>
            <a:r>
              <a:rPr lang="tr-TR" sz="3200" b="1" dirty="0">
                <a:effectLst/>
                <a:ea typeface="DengXian Light" panose="02010600030101010101" pitchFamily="2" charset="-122"/>
                <a:cs typeface="Microsoft Uighur" panose="02000000000000000000" pitchFamily="2" charset="-78"/>
              </a:rPr>
              <a:t>Kireç ve Magnezyum Oksit Üretimi</a:t>
            </a:r>
            <a:endParaRPr lang="tr-TR" dirty="0"/>
          </a:p>
        </p:txBody>
      </p:sp>
      <p:sp>
        <p:nvSpPr>
          <p:cNvPr id="3" name="İçerik Yer Tutucusu 2">
            <a:extLst>
              <a:ext uri="{FF2B5EF4-FFF2-40B4-BE49-F238E27FC236}">
                <a16:creationId xmlns:a16="http://schemas.microsoft.com/office/drawing/2014/main" id="{B9044BA3-C406-1767-664F-95176348EA56}"/>
              </a:ext>
            </a:extLst>
          </p:cNvPr>
          <p:cNvSpPr>
            <a:spLocks noGrp="1"/>
          </p:cNvSpPr>
          <p:nvPr>
            <p:ph idx="1"/>
          </p:nvPr>
        </p:nvSpPr>
        <p:spPr>
          <a:xfrm>
            <a:off x="838200" y="1690688"/>
            <a:ext cx="10515600" cy="4486275"/>
          </a:xfrm>
        </p:spPr>
        <p:txBody>
          <a:bodyPr/>
          <a:lstStyle/>
          <a:p>
            <a:pPr marL="0" indent="0" algn="just">
              <a:lnSpc>
                <a:spcPct val="100000"/>
              </a:lnSpc>
              <a:buNone/>
            </a:pPr>
            <a:r>
              <a:rPr lang="tr-TR" sz="2400" dirty="0">
                <a:effectLst/>
                <a:ea typeface="Calibri" panose="020F0502020204030204" pitchFamily="34" charset="0"/>
                <a:cs typeface="Calibri" panose="020F0502020204030204" pitchFamily="34" charset="0"/>
              </a:rPr>
              <a:t>Kireç ve magnezyum oksit sektörleri için </a:t>
            </a:r>
            <a:r>
              <a:rPr lang="en-US" sz="2400" dirty="0">
                <a:ea typeface="Calibri" panose="020F0502020204030204" pitchFamily="34" charset="0"/>
                <a:cs typeface="Calibri" panose="020F0502020204030204" pitchFamily="34" charset="0"/>
              </a:rPr>
              <a:t>E</a:t>
            </a:r>
            <a:r>
              <a:rPr lang="tr-TR" sz="2400" dirty="0">
                <a:effectLst/>
                <a:ea typeface="Calibri" panose="020F0502020204030204" pitchFamily="34" charset="0"/>
                <a:cs typeface="Calibri" panose="020F0502020204030204" pitchFamily="34" charset="0"/>
              </a:rPr>
              <a:t>ED Ek I kapsamında yer alan endüstriyel faaliyetler aşağıdaki bölümlerde belirtilmiştir:</a:t>
            </a:r>
          </a:p>
          <a:p>
            <a:pPr marL="449580" algn="just">
              <a:lnSpc>
                <a:spcPct val="100000"/>
              </a:lnSpc>
            </a:pPr>
            <a:r>
              <a:rPr lang="tr-TR" sz="2400" dirty="0">
                <a:effectLst/>
                <a:ea typeface="Calibri" panose="020F0502020204030204" pitchFamily="34" charset="0"/>
                <a:cs typeface="Times New Roman" panose="02020603050405020304" pitchFamily="18" charset="0"/>
              </a:rPr>
              <a:t>3.1. Çimento, kireç ve magnezyum oksit üretimi: </a:t>
            </a:r>
            <a:endParaRPr lang="en-US" sz="2400" dirty="0">
              <a:effectLst/>
              <a:ea typeface="Calibri" panose="020F0502020204030204" pitchFamily="34" charset="0"/>
              <a:cs typeface="Times New Roman" panose="02020603050405020304" pitchFamily="18" charset="0"/>
            </a:endParaRPr>
          </a:p>
          <a:p>
            <a:pPr marL="906780" lvl="1" algn="just">
              <a:lnSpc>
                <a:spcPct val="100000"/>
              </a:lnSpc>
            </a:pPr>
            <a:r>
              <a:rPr lang="tr-TR" dirty="0"/>
              <a:t>3.1(b)</a:t>
            </a:r>
            <a:r>
              <a:rPr lang="en-US" dirty="0"/>
              <a:t> </a:t>
            </a:r>
            <a:r>
              <a:rPr lang="tr-TR" dirty="0"/>
              <a:t>Günlük üretim kapasitesi 50 ton üzerinde olan fırınlarda kireç üretimi,</a:t>
            </a:r>
          </a:p>
          <a:p>
            <a:pPr marL="906780" lvl="1" algn="just">
              <a:lnSpc>
                <a:spcPct val="100000"/>
              </a:lnSpc>
            </a:pPr>
            <a:r>
              <a:rPr lang="tr-TR" dirty="0"/>
              <a:t>3.1(c) Günlük üretim kapasitesi 50 ton üzerinde olan fırınlarda magnezyum oksit üretimi. </a:t>
            </a:r>
          </a:p>
          <a:p>
            <a:pPr>
              <a:lnSpc>
                <a:spcPct val="100000"/>
              </a:lnSpc>
            </a:pPr>
            <a:endParaRPr lang="tr-TR" dirty="0"/>
          </a:p>
        </p:txBody>
      </p:sp>
      <p:sp>
        <p:nvSpPr>
          <p:cNvPr id="4" name="Slide Number Placeholder 3">
            <a:extLst>
              <a:ext uri="{FF2B5EF4-FFF2-40B4-BE49-F238E27FC236}">
                <a16:creationId xmlns:a16="http://schemas.microsoft.com/office/drawing/2014/main" id="{96EE3B01-AB28-5124-4E5A-24D6BF934871}"/>
              </a:ext>
            </a:extLst>
          </p:cNvPr>
          <p:cNvSpPr>
            <a:spLocks noGrp="1"/>
          </p:cNvSpPr>
          <p:nvPr>
            <p:ph type="sldNum" sz="quarter" idx="12"/>
          </p:nvPr>
        </p:nvSpPr>
        <p:spPr/>
        <p:txBody>
          <a:bodyPr/>
          <a:lstStyle/>
          <a:p>
            <a:fld id="{6566A07A-3A36-4C08-A33E-FBE053DB02EC}" type="slidenum">
              <a:rPr lang="tr-TR" smtClean="0"/>
              <a:t>8</a:t>
            </a:fld>
            <a:endParaRPr lang="tr-TR"/>
          </a:p>
        </p:txBody>
      </p:sp>
    </p:spTree>
    <p:extLst>
      <p:ext uri="{BB962C8B-B14F-4D97-AF65-F5344CB8AC3E}">
        <p14:creationId xmlns:p14="http://schemas.microsoft.com/office/powerpoint/2010/main" val="14832467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DBB159C-D7DF-2F25-2B36-DD1DF1994F6D}"/>
              </a:ext>
            </a:extLst>
          </p:cNvPr>
          <p:cNvSpPr>
            <a:spLocks noGrp="1"/>
          </p:cNvSpPr>
          <p:nvPr>
            <p:ph type="title"/>
          </p:nvPr>
        </p:nvSpPr>
        <p:spPr>
          <a:xfrm>
            <a:off x="838200" y="1201705"/>
            <a:ext cx="10515600" cy="623920"/>
          </a:xfrm>
        </p:spPr>
        <p:txBody>
          <a:bodyPr>
            <a:normAutofit/>
          </a:bodyPr>
          <a:lstStyle/>
          <a:p>
            <a:r>
              <a:rPr lang="en-US" sz="3200" b="1" dirty="0" err="1"/>
              <a:t>Temel</a:t>
            </a:r>
            <a:r>
              <a:rPr lang="en-US" sz="3200" b="1" dirty="0"/>
              <a:t> </a:t>
            </a:r>
            <a:r>
              <a:rPr lang="tr-TR" sz="3200" b="1" dirty="0"/>
              <a:t>Çevresel Sorunlar </a:t>
            </a:r>
          </a:p>
        </p:txBody>
      </p:sp>
      <p:sp>
        <p:nvSpPr>
          <p:cNvPr id="3" name="İçerik Yer Tutucusu 2">
            <a:extLst>
              <a:ext uri="{FF2B5EF4-FFF2-40B4-BE49-F238E27FC236}">
                <a16:creationId xmlns:a16="http://schemas.microsoft.com/office/drawing/2014/main" id="{1A103F31-29DF-79BF-4E84-1947A21FAAC4}"/>
              </a:ext>
            </a:extLst>
          </p:cNvPr>
          <p:cNvSpPr>
            <a:spLocks noGrp="1"/>
          </p:cNvSpPr>
          <p:nvPr>
            <p:ph idx="1"/>
          </p:nvPr>
        </p:nvSpPr>
        <p:spPr/>
        <p:txBody>
          <a:bodyPr>
            <a:normAutofit fontScale="92500"/>
          </a:bodyPr>
          <a:lstStyle/>
          <a:p>
            <a:pPr algn="just"/>
            <a:r>
              <a:rPr lang="tr-TR" sz="2400" dirty="0">
                <a:effectLst/>
                <a:ea typeface="Calibri" panose="020F0502020204030204" pitchFamily="34" charset="0"/>
              </a:rPr>
              <a:t>Kireç üretimiyle ilgili başlıca çevresel sorunlar hava kirliliği yaratan ve yoğun enerji kullanan prosesler</a:t>
            </a:r>
            <a:r>
              <a:rPr lang="en-US" sz="2400" dirty="0">
                <a:effectLst/>
                <a:ea typeface="Calibri" panose="020F0502020204030204" pitchFamily="34" charset="0"/>
              </a:rPr>
              <a:t> </a:t>
            </a:r>
            <a:r>
              <a:rPr lang="en-US" sz="2400" dirty="0" err="1">
                <a:effectLst/>
                <a:ea typeface="Calibri" panose="020F0502020204030204" pitchFamily="34" charset="0"/>
              </a:rPr>
              <a:t>içermesidir</a:t>
            </a:r>
            <a:r>
              <a:rPr lang="tr-TR" sz="2400" dirty="0">
                <a:effectLst/>
                <a:ea typeface="Calibri" panose="020F0502020204030204" pitchFamily="34" charset="0"/>
              </a:rPr>
              <a:t>. Kirecin yakılması ve ikincil prosesler olan kireç söndürme ve öğütme işlemleri ana emisyon kaynaklarıdırlar ve en kritik enerji kullanıcılarıdır. Kireç üretiminde karbon oksitler (CO, CO</a:t>
            </a:r>
            <a:r>
              <a:rPr lang="tr-TR" sz="2400" baseline="-25000" dirty="0">
                <a:effectLst/>
                <a:ea typeface="Calibri" panose="020F0502020204030204" pitchFamily="34" charset="0"/>
              </a:rPr>
              <a:t>2</a:t>
            </a:r>
            <a:r>
              <a:rPr lang="tr-TR" sz="2400" dirty="0">
                <a:effectLst/>
                <a:ea typeface="Calibri" panose="020F0502020204030204" pitchFamily="34" charset="0"/>
              </a:rPr>
              <a:t>), </a:t>
            </a:r>
            <a:r>
              <a:rPr lang="tr-TR" sz="2400" dirty="0">
                <a:effectLst/>
                <a:ea typeface="Calibri" panose="020F0502020204030204" pitchFamily="34" charset="0"/>
                <a:cs typeface="Calibri" panose="020F0502020204030204" pitchFamily="34" charset="0"/>
              </a:rPr>
              <a:t>NO</a:t>
            </a:r>
            <a:r>
              <a:rPr lang="tr-TR" sz="2400" baseline="-25000" dirty="0">
                <a:effectLst/>
                <a:ea typeface="Calibri" panose="020F0502020204030204" pitchFamily="34" charset="0"/>
                <a:cs typeface="Calibri" panose="020F0502020204030204" pitchFamily="34" charset="0"/>
              </a:rPr>
              <a:t>x</a:t>
            </a:r>
            <a:r>
              <a:rPr lang="tr-TR" sz="2400" dirty="0">
                <a:effectLst/>
                <a:ea typeface="Calibri" panose="020F0502020204030204" pitchFamily="34" charset="0"/>
              </a:rPr>
              <a:t>,</a:t>
            </a:r>
            <a:r>
              <a:rPr lang="en-US" sz="2400" dirty="0">
                <a:effectLst/>
                <a:ea typeface="Calibri" panose="020F0502020204030204" pitchFamily="34" charset="0"/>
              </a:rPr>
              <a:t> </a:t>
            </a:r>
            <a:r>
              <a:rPr lang="tr-TR" sz="2400" dirty="0">
                <a:effectLst/>
                <a:ea typeface="Calibri" panose="020F0502020204030204" pitchFamily="34" charset="0"/>
              </a:rPr>
              <a:t>SO</a:t>
            </a:r>
            <a:r>
              <a:rPr lang="tr-TR" sz="2400" baseline="-25000" dirty="0">
                <a:effectLst/>
                <a:ea typeface="Calibri" panose="020F0502020204030204" pitchFamily="34" charset="0"/>
              </a:rPr>
              <a:t>2</a:t>
            </a:r>
            <a:r>
              <a:rPr lang="tr-TR" sz="2400" dirty="0">
                <a:effectLst/>
                <a:ea typeface="Calibri" panose="020F0502020204030204" pitchFamily="34" charset="0"/>
              </a:rPr>
              <a:t> ve toz (PM) gibi önemli havaya salınan emisyonlar kalsinasyon aşamasında ortaya çıkmaktadırlar. </a:t>
            </a:r>
            <a:endParaRPr lang="en-US" sz="2400" dirty="0">
              <a:effectLst/>
              <a:ea typeface="Calibri" panose="020F0502020204030204" pitchFamily="34" charset="0"/>
            </a:endParaRPr>
          </a:p>
          <a:p>
            <a:pPr algn="just"/>
            <a:r>
              <a:rPr lang="tr-TR" sz="2400" dirty="0">
                <a:ea typeface="Calibri" panose="020F0502020204030204" pitchFamily="34" charset="0"/>
              </a:rPr>
              <a:t>Öte yandan, enerji yoğun yakma süreci ve havaya salınan emisyonlar, çeşitli magnezyum formlarının üretilmesinde en kritik iki çevresel zorluktur. Magnezyumun yakılması, ikincil öğütme ve kırma, eleme, taşıma, depolama ve boşaltma gibi diğer işlemler önemli bir çevresel etki yaratabilir. Magnezya üretiminde havaya salınan emisyonlarının ana kaynağı toz, NO</a:t>
            </a:r>
            <a:r>
              <a:rPr lang="tr-TR" sz="2400" baseline="-25000" dirty="0">
                <a:ea typeface="Calibri" panose="020F0502020204030204" pitchFamily="34" charset="0"/>
              </a:rPr>
              <a:t>x</a:t>
            </a:r>
            <a:r>
              <a:rPr lang="tr-TR" sz="2400" dirty="0">
                <a:ea typeface="Calibri" panose="020F0502020204030204" pitchFamily="34" charset="0"/>
              </a:rPr>
              <a:t> , SO</a:t>
            </a:r>
            <a:r>
              <a:rPr lang="tr-TR" sz="2400" baseline="-25000" dirty="0">
                <a:ea typeface="Calibri" panose="020F0502020204030204" pitchFamily="34" charset="0"/>
              </a:rPr>
              <a:t>2</a:t>
            </a:r>
            <a:r>
              <a:rPr lang="tr-TR" sz="2400" dirty="0">
                <a:ea typeface="Calibri" panose="020F0502020204030204" pitchFamily="34" charset="0"/>
              </a:rPr>
              <a:t> ve CO' nun üretildiği yakma işlemidir. Bu emisyonlar kısmen hammadde manyezitin özelliklerinden ve kısmen de kullanılan yakıtlardan kaynaklanmaktadır. Hammaddeden (manyezit) kaynaklanan SO</a:t>
            </a:r>
            <a:r>
              <a:rPr lang="tr-TR" sz="2400" baseline="-25000" dirty="0">
                <a:ea typeface="Calibri" panose="020F0502020204030204" pitchFamily="34" charset="0"/>
              </a:rPr>
              <a:t>2</a:t>
            </a:r>
            <a:r>
              <a:rPr lang="tr-TR" sz="2400" dirty="0">
                <a:ea typeface="Calibri" panose="020F0502020204030204" pitchFamily="34" charset="0"/>
              </a:rPr>
              <a:t> emisyonları mineraldeki sülfür seviyesinden etkilenmektedir.</a:t>
            </a:r>
            <a:endParaRPr lang="en-US" sz="2400" dirty="0">
              <a:ea typeface="Calibri" panose="020F0502020204030204" pitchFamily="34" charset="0"/>
            </a:endParaRPr>
          </a:p>
        </p:txBody>
      </p:sp>
      <p:sp>
        <p:nvSpPr>
          <p:cNvPr id="4" name="Slide Number Placeholder 3">
            <a:extLst>
              <a:ext uri="{FF2B5EF4-FFF2-40B4-BE49-F238E27FC236}">
                <a16:creationId xmlns:a16="http://schemas.microsoft.com/office/drawing/2014/main" id="{A4EFEA57-888A-BB36-56B8-4E85AFCF1627}"/>
              </a:ext>
            </a:extLst>
          </p:cNvPr>
          <p:cNvSpPr>
            <a:spLocks noGrp="1"/>
          </p:cNvSpPr>
          <p:nvPr>
            <p:ph type="sldNum" sz="quarter" idx="12"/>
          </p:nvPr>
        </p:nvSpPr>
        <p:spPr/>
        <p:txBody>
          <a:bodyPr/>
          <a:lstStyle/>
          <a:p>
            <a:fld id="{6566A07A-3A36-4C08-A33E-FBE053DB02EC}" type="slidenum">
              <a:rPr lang="tr-TR" smtClean="0"/>
              <a:t>9</a:t>
            </a:fld>
            <a:endParaRPr lang="tr-TR"/>
          </a:p>
        </p:txBody>
      </p:sp>
    </p:spTree>
    <p:extLst>
      <p:ext uri="{BB962C8B-B14F-4D97-AF65-F5344CB8AC3E}">
        <p14:creationId xmlns:p14="http://schemas.microsoft.com/office/powerpoint/2010/main" val="2722776741"/>
      </p:ext>
    </p:extLst>
  </p:cSld>
  <p:clrMapOvr>
    <a:masterClrMapping/>
  </p:clrMapOvr>
</p:sld>
</file>

<file path=ppt/theme/theme1.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4A3FC1E26E3BA4A907FBEE7D1494596" ma:contentTypeVersion="16" ma:contentTypeDescription="Create a new document." ma:contentTypeScope="" ma:versionID="ce64b5e7ec0f6c795926df82a101b938">
  <xsd:schema xmlns:xsd="http://www.w3.org/2001/XMLSchema" xmlns:xs="http://www.w3.org/2001/XMLSchema" xmlns:p="http://schemas.microsoft.com/office/2006/metadata/properties" xmlns:ns2="bde1a614-31f7-438d-beec-b6de3b6557e4" xmlns:ns3="3e8073b6-3c35-47ec-bd0a-a1d0ba8cbf8f" targetNamespace="http://schemas.microsoft.com/office/2006/metadata/properties" ma:root="true" ma:fieldsID="18025701fb3d3f9bb36df7515c5a0c8a" ns2:_="" ns3:_="">
    <xsd:import namespace="bde1a614-31f7-438d-beec-b6de3b6557e4"/>
    <xsd:import namespace="3e8073b6-3c35-47ec-bd0a-a1d0ba8cbf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1a614-31f7-438d-beec-b6de3b655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aca36d1-af7c-46e5-adbe-7b61b864efc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e8073b6-3c35-47ec-bd0a-a1d0ba8cbf8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d36ed16-71c4-47f9-989c-d735444cd7e8}" ma:internalName="TaxCatchAll" ma:showField="CatchAllData" ma:web="3e8073b6-3c35-47ec-bd0a-a1d0ba8cbf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A89B97-072B-48D4-81DB-6A727515D935}">
  <ds:schemaRefs>
    <ds:schemaRef ds:uri="http://schemas.microsoft.com/sharepoint/v3/contenttype/forms"/>
  </ds:schemaRefs>
</ds:datastoreItem>
</file>

<file path=customXml/itemProps2.xml><?xml version="1.0" encoding="utf-8"?>
<ds:datastoreItem xmlns:ds="http://schemas.openxmlformats.org/officeDocument/2006/customXml" ds:itemID="{9F6AFE1B-C440-4E67-B663-6A2A2D6CEC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e1a614-31f7-438d-beec-b6de3b6557e4"/>
    <ds:schemaRef ds:uri="3e8073b6-3c35-47ec-bd0a-a1d0ba8cbf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1255</TotalTime>
  <Words>1810</Words>
  <Application>Microsoft Office PowerPoint</Application>
  <PresentationFormat>Widescreen</PresentationFormat>
  <Paragraphs>219</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Symbol</vt:lpstr>
      <vt:lpstr>Times New Roman</vt:lpstr>
      <vt:lpstr>1_Office Teması</vt:lpstr>
      <vt:lpstr>07.07.2023</vt:lpstr>
      <vt:lpstr>Mineral Endüstrisinin EED Ek I Kapsamındaki Alt Faaliyetleri</vt:lpstr>
      <vt:lpstr>Mineral Endüstrisi Alt Sektörlerini Kapsayan MET-Ref Belgeleri </vt:lpstr>
      <vt:lpstr>Çimento Üretimi</vt:lpstr>
      <vt:lpstr>Temel Çevresel Sorunlar </vt:lpstr>
      <vt:lpstr>EÇİ Projesine göre  Çimento Sektörü için Sektörel Geçiş </vt:lpstr>
      <vt:lpstr>Çimento Sektörünün Uyum ve Maliyet Değerlendirme Sonuçları</vt:lpstr>
      <vt:lpstr>Kireç ve Magnezyum Oksit Üretimi</vt:lpstr>
      <vt:lpstr>Temel Çevresel Sorunlar </vt:lpstr>
      <vt:lpstr>Kireç Sektörünün Uyum ve Maliyet Değerlendirme Sonuçları</vt:lpstr>
      <vt:lpstr>Magnezyum Oksit Sektörünün Uyum ve Maliyet Değerlendirme Sonuçları</vt:lpstr>
      <vt:lpstr>Cam Üretimi</vt:lpstr>
      <vt:lpstr>Temel Çevresel Sorunlar </vt:lpstr>
      <vt:lpstr>Cam Sektörünün Uyum ve Maliyet Değerlendirme Sonuçları</vt:lpstr>
      <vt:lpstr>Seramik Üretimi</vt:lpstr>
      <vt:lpstr>Temel Çevresel Sorunlar </vt:lpstr>
      <vt:lpstr>Seramik Sektörünün Uyum ve Maliyet Değerlendirme Sonuçları</vt:lpstr>
      <vt:lpstr>Mineral Sektörü için Genel Uyum ve Maliyet Değerlendirmesi</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Zeynep Yontem</dc:creator>
  <cp:lastModifiedBy>Irem Ince</cp:lastModifiedBy>
  <cp:revision>8</cp:revision>
  <dcterms:created xsi:type="dcterms:W3CDTF">2023-06-05T07:53:17Z</dcterms:created>
  <dcterms:modified xsi:type="dcterms:W3CDTF">2023-06-22T12:42:43Z</dcterms:modified>
</cp:coreProperties>
</file>