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72" r:id="rId6"/>
  </p:sldMasterIdLst>
  <p:notesMasterIdLst>
    <p:notesMasterId r:id="rId39"/>
  </p:notesMasterIdLst>
  <p:sldIdLst>
    <p:sldId id="439" r:id="rId7"/>
    <p:sldId id="440" r:id="rId8"/>
    <p:sldId id="441" r:id="rId9"/>
    <p:sldId id="442" r:id="rId10"/>
    <p:sldId id="293" r:id="rId11"/>
    <p:sldId id="373" r:id="rId12"/>
    <p:sldId id="399" r:id="rId13"/>
    <p:sldId id="401" r:id="rId14"/>
    <p:sldId id="403" r:id="rId15"/>
    <p:sldId id="381" r:id="rId16"/>
    <p:sldId id="383" r:id="rId17"/>
    <p:sldId id="443" r:id="rId18"/>
    <p:sldId id="408" r:id="rId19"/>
    <p:sldId id="388" r:id="rId20"/>
    <p:sldId id="444" r:id="rId21"/>
    <p:sldId id="391" r:id="rId22"/>
    <p:sldId id="393" r:id="rId23"/>
    <p:sldId id="414" r:id="rId24"/>
    <p:sldId id="396" r:id="rId25"/>
    <p:sldId id="423" r:id="rId26"/>
    <p:sldId id="425" r:id="rId27"/>
    <p:sldId id="324" r:id="rId28"/>
    <p:sldId id="426" r:id="rId29"/>
    <p:sldId id="427" r:id="rId30"/>
    <p:sldId id="445" r:id="rId31"/>
    <p:sldId id="431" r:id="rId32"/>
    <p:sldId id="433" r:id="rId33"/>
    <p:sldId id="435" r:id="rId34"/>
    <p:sldId id="315" r:id="rId35"/>
    <p:sldId id="437" r:id="rId36"/>
    <p:sldId id="438" r:id="rId37"/>
    <p:sldId id="416" r:id="rId38"/>
  </p:sldIdLst>
  <p:sldSz cx="12192000" cy="6858000"/>
  <p:notesSz cx="6858000" cy="9144000"/>
  <p:custDataLst>
    <p:tags r:id="rId40"/>
  </p:custDataLst>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038192-A416-4C16-801C-76FA64A710D5}" v="5" dt="2023-07-04T06:52:44.489"/>
  </p1510:revLst>
</p1510:revInfo>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72" autoAdjust="0"/>
    <p:restoredTop sz="89910" autoAdjust="0"/>
  </p:normalViewPr>
  <p:slideViewPr>
    <p:cSldViewPr snapToGrid="0">
      <p:cViewPr varScale="1">
        <p:scale>
          <a:sx n="103" d="100"/>
          <a:sy n="103" d="100"/>
        </p:scale>
        <p:origin x="1120" y="168"/>
      </p:cViewPr>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notesMaster" Target="notesMasters/notes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tags" Target="tags/tag1.xml"/><Relationship Id="rId45"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0" Type="http://schemas.openxmlformats.org/officeDocument/2006/relationships/slide" Target="slides/slide14.xml"/><Relationship Id="rId4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3">
  <dgm:title val=""/>
  <dgm:desc val=""/>
  <dgm:catLst>
    <dgm:cat type="accent5" pri="11300"/>
  </dgm:catLst>
  <dgm:styleLbl name="node0">
    <dgm:fillClrLst meth="repeat">
      <a:schemeClr val="accent5">
        <a:shade val="80000"/>
      </a:schemeClr>
    </dgm:fillClrLst>
    <dgm:linClrLst meth="repeat">
      <a:schemeClr val="lt1"/>
    </dgm:linClrLst>
    <dgm:effectClrLst/>
    <dgm:txLinClrLst/>
    <dgm:txFillClrLst/>
    <dgm:txEffectClrLst/>
  </dgm:styleLbl>
  <dgm:styleLbl name="node1">
    <dgm:fillClrLst>
      <a:schemeClr val="accent5">
        <a:shade val="80000"/>
      </a:schemeClr>
      <a:schemeClr val="accent5">
        <a:tint val="70000"/>
      </a:schemeClr>
    </dgm:fillClrLst>
    <dgm:linClrLst meth="repeat">
      <a:schemeClr val="lt1"/>
    </dgm:linClrLst>
    <dgm:effectClrLst/>
    <dgm:txLinClrLst/>
    <dgm:txFillClrLst/>
    <dgm:txEffectClrLst/>
  </dgm:styleLbl>
  <dgm:styleLbl name="alignNode1">
    <dgm:fillClrLst>
      <a:schemeClr val="accent5">
        <a:shade val="80000"/>
      </a:schemeClr>
      <a:schemeClr val="accent5">
        <a:tint val="70000"/>
      </a:schemeClr>
    </dgm:fillClrLst>
    <dgm:linClrLst>
      <a:schemeClr val="accent5">
        <a:shade val="80000"/>
      </a:schemeClr>
      <a:schemeClr val="accent5">
        <a:tint val="70000"/>
      </a:schemeClr>
    </dgm:linClrLst>
    <dgm:effectClrLst/>
    <dgm:txLinClrLst/>
    <dgm:txFillClrLst/>
    <dgm:txEffectClrLst/>
  </dgm:styleLbl>
  <dgm:styleLbl name="lnNode1">
    <dgm:fillClrLst>
      <a:schemeClr val="accent5">
        <a:shade val="80000"/>
      </a:schemeClr>
      <a:schemeClr val="accent5">
        <a:tint val="70000"/>
      </a:schemeClr>
    </dgm:fillClrLst>
    <dgm:linClrLst meth="repeat">
      <a:schemeClr val="lt1"/>
    </dgm:linClrLst>
    <dgm:effectClrLst/>
    <dgm:txLinClrLst/>
    <dgm:txFillClrLst/>
    <dgm:txEffectClrLst/>
  </dgm:styleLbl>
  <dgm:styleLbl name="vennNode1">
    <dgm:fillClrLst>
      <a:schemeClr val="accent5">
        <a:shade val="80000"/>
        <a:alpha val="50000"/>
      </a:schemeClr>
      <a:schemeClr val="accent5">
        <a:tint val="70000"/>
        <a:alpha val="50000"/>
      </a:schemeClr>
    </dgm:fillClrLst>
    <dgm:linClrLst meth="repeat">
      <a:schemeClr val="lt1"/>
    </dgm:linClrLst>
    <dgm:effectClrLst/>
    <dgm:txLinClrLst/>
    <dgm:txFillClrLst/>
    <dgm:txEffectClrLst/>
  </dgm:styleLbl>
  <dgm:styleLbl name="node2">
    <dgm:fillClrLst>
      <a:schemeClr val="accent5">
        <a:tint val="99000"/>
      </a:schemeClr>
    </dgm:fillClrLst>
    <dgm:linClrLst meth="repeat">
      <a:schemeClr val="lt1"/>
    </dgm:linClrLst>
    <dgm:effectClrLst/>
    <dgm:txLinClrLst/>
    <dgm:txFillClrLst/>
    <dgm:txEffectClrLst/>
  </dgm:styleLbl>
  <dgm:styleLbl name="node3">
    <dgm:fillClrLst>
      <a:schemeClr val="accent5">
        <a:tint val="80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dgm:txEffectClrLst/>
  </dgm:styleLbl>
  <dgm:styleLbl name="f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bgSibTrans2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lt1"/>
    </dgm:txFillClrLst>
    <dgm:txEffectClrLst/>
  </dgm:styleLbl>
  <dgm:styleLbl name="sibTrans1D1">
    <dgm:fillClrLst>
      <a:schemeClr val="accent5">
        <a:shade val="90000"/>
      </a:schemeClr>
      <a:schemeClr val="accent5">
        <a:tint val="70000"/>
      </a:schemeClr>
    </dgm:fillClrLst>
    <dgm:linClrLst>
      <a:schemeClr val="accent5">
        <a:shade val="90000"/>
      </a:schemeClr>
      <a:schemeClr val="accent5">
        <a:tint val="7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9000"/>
      </a:schemeClr>
    </dgm:fillClrLst>
    <dgm:linClrLst meth="repeat">
      <a:schemeClr val="lt1"/>
    </dgm:linClrLst>
    <dgm:effectClrLst/>
    <dgm:txLinClrLst/>
    <dgm:txFillClrLst/>
    <dgm:txEffectClrLst/>
  </dgm:styleLbl>
  <dgm:styleLbl name="asst3">
    <dgm:fillClrLst>
      <a:schemeClr val="accent5">
        <a:tint val="80000"/>
      </a:schemeClr>
    </dgm:fillClrLst>
    <dgm:linClrLst meth="repeat">
      <a:schemeClr val="lt1"/>
    </dgm:linClrLst>
    <dgm:effectClrLst/>
    <dgm:txLinClrLst/>
    <dgm:txFillClrLst/>
    <dgm:txEffectClrLst/>
  </dgm:styleLbl>
  <dgm:styleLbl name="asst4">
    <dgm:fillClrLst>
      <a:schemeClr val="accent5">
        <a:tint val="7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lt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9000"/>
      </a:schemeClr>
    </dgm:fillClrLst>
    <dgm:linClrLst meth="repeat">
      <a:schemeClr val="accent5">
        <a:tint val="99000"/>
      </a:schemeClr>
    </dgm:linClrLst>
    <dgm:effectClrLst/>
    <dgm:txLinClrLst/>
    <dgm:txFillClrLst meth="repeat">
      <a:schemeClr val="tx1"/>
    </dgm:txFillClrLst>
    <dgm:txEffectClrLst/>
  </dgm:styleLbl>
  <dgm:styleLbl name="parChTrans1D3">
    <dgm:fillClrLst meth="repeat">
      <a:schemeClr val="accent5">
        <a:tint val="80000"/>
      </a:schemeClr>
    </dgm:fillClrLst>
    <dgm:linClrLst meth="repeat">
      <a:schemeClr val="accent5">
        <a:tint val="80000"/>
      </a:schemeClr>
    </dgm:linClrLst>
    <dgm:effectClrLst/>
    <dgm:txLinClrLst/>
    <dgm:txFillClrLst meth="repeat">
      <a:schemeClr val="tx1"/>
    </dgm:txFillClrLst>
    <dgm:txEffectClrLst/>
  </dgm:styleLbl>
  <dgm:styleLbl name="parChTrans1D4">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5">
        <a:shade val="80000"/>
      </a:schemeClr>
      <a:schemeClr val="accent5">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31A110E-75ED-44E3-A269-CAA73ED20FEB}" type="doc">
      <dgm:prSet loTypeId="urn:microsoft.com/office/officeart/2005/8/layout/pyramid1" loCatId="pyramid" qsTypeId="urn:microsoft.com/office/officeart/2005/8/quickstyle/simple1" qsCatId="simple" csTypeId="urn:microsoft.com/office/officeart/2005/8/colors/accent5_3" csCatId="accent5" phldr="1"/>
      <dgm:spPr/>
      <dgm:t>
        <a:bodyPr/>
        <a:lstStyle/>
        <a:p>
          <a:endParaRPr lang="en-US"/>
        </a:p>
      </dgm:t>
    </dgm:pt>
    <dgm:pt modelId="{DDF41669-B1A5-4510-A51C-3928C1F47D42}" type="parTrans" cxnId="{3B660B3E-1693-41B9-AFD0-42254D275794}">
      <dgm:prSet custT="1"/>
      <dgm:spPr/>
      <dgm:t>
        <a:bodyPr/>
        <a:lstStyle/>
        <a:p>
          <a:endParaRPr lang="en-US" sz="2800"/>
        </a:p>
      </dgm:t>
    </dgm:pt>
    <dgm:pt modelId="{B231A92D-5AB5-4E1E-8B17-29DE527743DA}">
      <dgm:prSet custT="1"/>
      <dgm:spPr>
        <a:solidFill>
          <a:srgbClr val="41D2CF"/>
        </a:solidFill>
      </dgm:spPr>
      <dgm:t>
        <a:bodyPr anchor="b">
          <a:noAutofit/>
        </a:bodyPr>
        <a:lstStyle/>
        <a:p>
          <a:pPr rtl="0"/>
          <a:r>
            <a:rPr lang="en" sz="4800" b="0" i="0" u="none" strike="noStrike">
              <a:solidFill>
                <a:srgbClr val="002060"/>
              </a:solidFill>
              <a:highlight>
                <a:srgbClr val="000000">
                  <a:alpha val="0"/>
                </a:srgbClr>
              </a:highlight>
              <a:latin typeface="Calibri"/>
            </a:rPr>
            <a:t>NAP</a:t>
          </a:r>
        </a:p>
      </dgm:t>
    </dgm:pt>
    <dgm:pt modelId="{56BAC3C0-6B68-4A0B-822B-AAE530C43AAE}" type="sibTrans" cxnId="{3B660B3E-1693-41B9-AFD0-42254D275794}">
      <dgm:prSet custT="1"/>
      <dgm:spPr/>
      <dgm:t>
        <a:bodyPr/>
        <a:lstStyle/>
        <a:p>
          <a:endParaRPr lang="en-US" sz="2800"/>
        </a:p>
      </dgm:t>
    </dgm:pt>
    <dgm:pt modelId="{C6B5A842-0142-4145-8BC8-7BDC0800C7EF}" type="parTrans" cxnId="{4FFB0FF5-FCCC-407B-AE02-5EE8376930AF}">
      <dgm:prSet custT="1"/>
      <dgm:spPr/>
      <dgm:t>
        <a:bodyPr/>
        <a:lstStyle/>
        <a:p>
          <a:endParaRPr lang="en-US" sz="2800"/>
        </a:p>
      </dgm:t>
    </dgm:pt>
    <dgm:pt modelId="{070281BC-FE30-4F75-919E-888C4FB980EA}">
      <dgm:prSet custT="1"/>
      <dgm:spPr>
        <a:solidFill>
          <a:srgbClr val="269D9A"/>
        </a:solidFill>
      </dgm:spPr>
      <dgm:t>
        <a:bodyPr>
          <a:noAutofit/>
        </a:bodyPr>
        <a:lstStyle/>
        <a:p>
          <a:pPr rtl="0"/>
          <a:r>
            <a:rPr lang="en" sz="2800" b="0" i="0" u="none" strike="noStrike">
              <a:highlight>
                <a:srgbClr val="000000">
                  <a:alpha val="0"/>
                </a:srgbClr>
              </a:highlight>
              <a:latin typeface="Calibri"/>
            </a:rPr>
            <a:t>Sectoral Strategies</a:t>
          </a:r>
          <a:endParaRPr lang="en-US" sz="6500"/>
        </a:p>
      </dgm:t>
    </dgm:pt>
    <dgm:pt modelId="{E552686F-0BF8-4568-9D7E-029CDEFE4E76}" type="sibTrans" cxnId="{4FFB0FF5-FCCC-407B-AE02-5EE8376930AF}">
      <dgm:prSet custT="1"/>
      <dgm:spPr/>
      <dgm:t>
        <a:bodyPr/>
        <a:lstStyle/>
        <a:p>
          <a:endParaRPr lang="en-US" sz="2800"/>
        </a:p>
      </dgm:t>
    </dgm:pt>
    <dgm:pt modelId="{91FA5071-77AF-47C7-8D87-8232F78BE47B}" type="parTrans" cxnId="{0DE4F121-EE2E-47F8-853F-C136373ADCF7}">
      <dgm:prSet custT="1"/>
      <dgm:spPr/>
      <dgm:t>
        <a:bodyPr/>
        <a:lstStyle/>
        <a:p>
          <a:endParaRPr lang="en-US" sz="2800"/>
        </a:p>
      </dgm:t>
    </dgm:pt>
    <dgm:pt modelId="{99B147B7-1105-416D-84F9-E75BB000D260}">
      <dgm:prSet custT="1"/>
      <dgm:spPr>
        <a:solidFill>
          <a:srgbClr val="1F7F7D"/>
        </a:solidFill>
      </dgm:spPr>
      <dgm:t>
        <a:bodyPr>
          <a:noAutofit/>
        </a:bodyPr>
        <a:lstStyle/>
        <a:p>
          <a:pPr rtl="0"/>
          <a:r>
            <a:rPr lang="en" sz="2800" b="0" i="0" u="none" strike="noStrike">
              <a:highlight>
                <a:srgbClr val="000000">
                  <a:alpha val="0"/>
                </a:srgbClr>
              </a:highlight>
              <a:latin typeface="Calibri"/>
            </a:rPr>
            <a:t>Data Collection and Analysis</a:t>
          </a:r>
          <a:endParaRPr lang="en-US" sz="6500"/>
        </a:p>
        <a:p>
          <a:pPr rtl="0"/>
          <a:r>
            <a:rPr lang="en" sz="2800" b="0" i="0" u="none" strike="noStrike">
              <a:highlight>
                <a:srgbClr val="000000">
                  <a:alpha val="0"/>
                </a:srgbClr>
              </a:highlight>
              <a:latin typeface="Calibri"/>
            </a:rPr>
            <a:t>(BAT CLs)</a:t>
          </a:r>
          <a:endParaRPr lang="en-US" sz="6500"/>
        </a:p>
      </dgm:t>
    </dgm:pt>
    <dgm:pt modelId="{ABA4FEBE-AB36-43AF-830B-E25D329C643D}" type="sibTrans" cxnId="{0DE4F121-EE2E-47F8-853F-C136373ADCF7}">
      <dgm:prSet custT="1"/>
      <dgm:spPr/>
      <dgm:t>
        <a:bodyPr/>
        <a:lstStyle/>
        <a:p>
          <a:endParaRPr lang="en-US" sz="2800"/>
        </a:p>
      </dgm:t>
    </dgm:pt>
    <dgm:pt modelId="{066AA73E-7142-4778-BC6A-73FF3E5D2F38}" type="pres">
      <dgm:prSet presAssocID="{431A110E-75ED-44E3-A269-CAA73ED20FEB}" presName="Name0" presStyleCnt="0">
        <dgm:presLayoutVars>
          <dgm:dir/>
          <dgm:animLvl val="lvl"/>
          <dgm:resizeHandles val="exact"/>
        </dgm:presLayoutVars>
      </dgm:prSet>
      <dgm:spPr/>
    </dgm:pt>
    <dgm:pt modelId="{EEC22CE7-2664-4228-A3E8-6CFCD08139F0}" type="pres">
      <dgm:prSet presAssocID="{B231A92D-5AB5-4E1E-8B17-29DE527743DA}" presName="Name8" presStyleCnt="0"/>
      <dgm:spPr/>
    </dgm:pt>
    <dgm:pt modelId="{1F3C8247-AD35-4CFC-8721-B6D9DDB2DB57}" type="pres">
      <dgm:prSet presAssocID="{B231A92D-5AB5-4E1E-8B17-29DE527743DA}" presName="level" presStyleLbl="node1" presStyleIdx="0" presStyleCnt="3" custLinFactNeighborY="-1730">
        <dgm:presLayoutVars>
          <dgm:chMax val="1"/>
          <dgm:bulletEnabled val="1"/>
        </dgm:presLayoutVars>
      </dgm:prSet>
      <dgm:spPr/>
    </dgm:pt>
    <dgm:pt modelId="{1856E9DF-D66D-4002-961C-D34973CBC311}" type="pres">
      <dgm:prSet presAssocID="{B231A92D-5AB5-4E1E-8B17-29DE527743DA}" presName="levelTx" presStyleLbl="revTx" presStyleIdx="0" presStyleCnt="0">
        <dgm:presLayoutVars>
          <dgm:chMax val="1"/>
          <dgm:bulletEnabled val="1"/>
        </dgm:presLayoutVars>
      </dgm:prSet>
      <dgm:spPr/>
    </dgm:pt>
    <dgm:pt modelId="{5D617054-FA5D-49D8-AEF4-817D50295FCD}" type="pres">
      <dgm:prSet presAssocID="{070281BC-FE30-4F75-919E-888C4FB980EA}" presName="Name8" presStyleCnt="0"/>
      <dgm:spPr/>
    </dgm:pt>
    <dgm:pt modelId="{104DA5D2-C378-4BDB-9CE8-1E2726EA74B0}" type="pres">
      <dgm:prSet presAssocID="{070281BC-FE30-4F75-919E-888C4FB980EA}" presName="level" presStyleLbl="node1" presStyleIdx="1" presStyleCnt="3">
        <dgm:presLayoutVars>
          <dgm:chMax val="1"/>
          <dgm:bulletEnabled val="1"/>
        </dgm:presLayoutVars>
      </dgm:prSet>
      <dgm:spPr/>
    </dgm:pt>
    <dgm:pt modelId="{38BD8533-1DA4-4762-9ADF-1B2FE5191578}" type="pres">
      <dgm:prSet presAssocID="{070281BC-FE30-4F75-919E-888C4FB980EA}" presName="levelTx" presStyleLbl="revTx" presStyleIdx="0" presStyleCnt="0">
        <dgm:presLayoutVars>
          <dgm:chMax val="1"/>
          <dgm:bulletEnabled val="1"/>
        </dgm:presLayoutVars>
      </dgm:prSet>
      <dgm:spPr/>
    </dgm:pt>
    <dgm:pt modelId="{5EDC941D-BCAF-4902-823B-C9CF3A971B3A}" type="pres">
      <dgm:prSet presAssocID="{99B147B7-1105-416D-84F9-E75BB000D260}" presName="Name8" presStyleCnt="0"/>
      <dgm:spPr/>
    </dgm:pt>
    <dgm:pt modelId="{482168DD-DCFB-433C-A792-100E10EAA7ED}" type="pres">
      <dgm:prSet presAssocID="{99B147B7-1105-416D-84F9-E75BB000D260}" presName="level" presStyleLbl="node1" presStyleIdx="2" presStyleCnt="3" custLinFactNeighborX="-11941" custLinFactNeighborY="-2744">
        <dgm:presLayoutVars>
          <dgm:chMax val="1"/>
          <dgm:bulletEnabled val="1"/>
        </dgm:presLayoutVars>
      </dgm:prSet>
      <dgm:spPr/>
    </dgm:pt>
    <dgm:pt modelId="{7C2C93A4-F192-4BEA-BC87-638BE5690105}" type="pres">
      <dgm:prSet presAssocID="{99B147B7-1105-416D-84F9-E75BB000D260}" presName="levelTx" presStyleLbl="revTx" presStyleIdx="0" presStyleCnt="0">
        <dgm:presLayoutVars>
          <dgm:chMax val="1"/>
          <dgm:bulletEnabled val="1"/>
        </dgm:presLayoutVars>
      </dgm:prSet>
      <dgm:spPr/>
    </dgm:pt>
  </dgm:ptLst>
  <dgm:cxnLst>
    <dgm:cxn modelId="{11C1FA08-197E-47DB-86D7-F318177FE8CC}" type="presOf" srcId="{B231A92D-5AB5-4E1E-8B17-29DE527743DA}" destId="{1F3C8247-AD35-4CFC-8721-B6D9DDB2DB57}" srcOrd="0" destOrd="0" presId="urn:microsoft.com/office/officeart/2005/8/layout/pyramid1"/>
    <dgm:cxn modelId="{0DE4F121-EE2E-47F8-853F-C136373ADCF7}" srcId="{431A110E-75ED-44E3-A269-CAA73ED20FEB}" destId="{99B147B7-1105-416D-84F9-E75BB000D260}" srcOrd="2" destOrd="0" parTransId="{91FA5071-77AF-47C7-8D87-8232F78BE47B}" sibTransId="{ABA4FEBE-AB36-43AF-830B-E25D329C643D}"/>
    <dgm:cxn modelId="{4B4D7735-BEEE-4B3E-9EA4-41AE464A4540}" type="presOf" srcId="{070281BC-FE30-4F75-919E-888C4FB980EA}" destId="{38BD8533-1DA4-4762-9ADF-1B2FE5191578}" srcOrd="1" destOrd="0" presId="urn:microsoft.com/office/officeart/2005/8/layout/pyramid1"/>
    <dgm:cxn modelId="{3B660B3E-1693-41B9-AFD0-42254D275794}" srcId="{431A110E-75ED-44E3-A269-CAA73ED20FEB}" destId="{B231A92D-5AB5-4E1E-8B17-29DE527743DA}" srcOrd="0" destOrd="0" parTransId="{DDF41669-B1A5-4510-A51C-3928C1F47D42}" sibTransId="{56BAC3C0-6B68-4A0B-822B-AAE530C43AAE}"/>
    <dgm:cxn modelId="{AB517640-515C-4547-9D23-5565D02EBA82}" type="presOf" srcId="{431A110E-75ED-44E3-A269-CAA73ED20FEB}" destId="{066AA73E-7142-4778-BC6A-73FF3E5D2F38}" srcOrd="0" destOrd="0" presId="urn:microsoft.com/office/officeart/2005/8/layout/pyramid1"/>
    <dgm:cxn modelId="{6CB71586-DDEB-45AF-8E70-71E5C449FD76}" type="presOf" srcId="{B231A92D-5AB5-4E1E-8B17-29DE527743DA}" destId="{1856E9DF-D66D-4002-961C-D34973CBC311}" srcOrd="1" destOrd="0" presId="urn:microsoft.com/office/officeart/2005/8/layout/pyramid1"/>
    <dgm:cxn modelId="{F35743D4-D6A3-41C2-A7C7-323355727A8D}" type="presOf" srcId="{070281BC-FE30-4F75-919E-888C4FB980EA}" destId="{104DA5D2-C378-4BDB-9CE8-1E2726EA74B0}" srcOrd="0" destOrd="0" presId="urn:microsoft.com/office/officeart/2005/8/layout/pyramid1"/>
    <dgm:cxn modelId="{7A1BCCE5-FEDD-4BFF-9C12-F5D767B68E06}" type="presOf" srcId="{99B147B7-1105-416D-84F9-E75BB000D260}" destId="{7C2C93A4-F192-4BEA-BC87-638BE5690105}" srcOrd="1" destOrd="0" presId="urn:microsoft.com/office/officeart/2005/8/layout/pyramid1"/>
    <dgm:cxn modelId="{270968E9-DE5D-4CD3-992F-969FBBA749AA}" type="presOf" srcId="{99B147B7-1105-416D-84F9-E75BB000D260}" destId="{482168DD-DCFB-433C-A792-100E10EAA7ED}" srcOrd="0" destOrd="0" presId="urn:microsoft.com/office/officeart/2005/8/layout/pyramid1"/>
    <dgm:cxn modelId="{4FFB0FF5-FCCC-407B-AE02-5EE8376930AF}" srcId="{431A110E-75ED-44E3-A269-CAA73ED20FEB}" destId="{070281BC-FE30-4F75-919E-888C4FB980EA}" srcOrd="1" destOrd="0" parTransId="{C6B5A842-0142-4145-8BC8-7BDC0800C7EF}" sibTransId="{E552686F-0BF8-4568-9D7E-029CDEFE4E76}"/>
    <dgm:cxn modelId="{7EA960FC-1DDA-4FDA-9E16-E3167272F069}" type="presParOf" srcId="{066AA73E-7142-4778-BC6A-73FF3E5D2F38}" destId="{EEC22CE7-2664-4228-A3E8-6CFCD08139F0}" srcOrd="0" destOrd="0" presId="urn:microsoft.com/office/officeart/2005/8/layout/pyramid1"/>
    <dgm:cxn modelId="{26FDF784-625C-4BC6-B6E4-F3CEFFB73999}" type="presParOf" srcId="{EEC22CE7-2664-4228-A3E8-6CFCD08139F0}" destId="{1F3C8247-AD35-4CFC-8721-B6D9DDB2DB57}" srcOrd="0" destOrd="0" presId="urn:microsoft.com/office/officeart/2005/8/layout/pyramid1"/>
    <dgm:cxn modelId="{5F588933-7158-4CA4-98BB-27DEF39F702A}" type="presParOf" srcId="{EEC22CE7-2664-4228-A3E8-6CFCD08139F0}" destId="{1856E9DF-D66D-4002-961C-D34973CBC311}" srcOrd="1" destOrd="0" presId="urn:microsoft.com/office/officeart/2005/8/layout/pyramid1"/>
    <dgm:cxn modelId="{21759DE6-25D6-4318-B4F2-A3074931365A}" type="presParOf" srcId="{066AA73E-7142-4778-BC6A-73FF3E5D2F38}" destId="{5D617054-FA5D-49D8-AEF4-817D50295FCD}" srcOrd="1" destOrd="0" presId="urn:microsoft.com/office/officeart/2005/8/layout/pyramid1"/>
    <dgm:cxn modelId="{805E4EC3-72F6-46B2-AAD8-5C38D257A46A}" type="presParOf" srcId="{5D617054-FA5D-49D8-AEF4-817D50295FCD}" destId="{104DA5D2-C378-4BDB-9CE8-1E2726EA74B0}" srcOrd="0" destOrd="0" presId="urn:microsoft.com/office/officeart/2005/8/layout/pyramid1"/>
    <dgm:cxn modelId="{6760D9F9-B905-4587-9FB1-97077C157E29}" type="presParOf" srcId="{5D617054-FA5D-49D8-AEF4-817D50295FCD}" destId="{38BD8533-1DA4-4762-9ADF-1B2FE5191578}" srcOrd="1" destOrd="0" presId="urn:microsoft.com/office/officeart/2005/8/layout/pyramid1"/>
    <dgm:cxn modelId="{6A5F35EA-A22E-4867-A0D7-71718518BEA5}" type="presParOf" srcId="{066AA73E-7142-4778-BC6A-73FF3E5D2F38}" destId="{5EDC941D-BCAF-4902-823B-C9CF3A971B3A}" srcOrd="2" destOrd="0" presId="urn:microsoft.com/office/officeart/2005/8/layout/pyramid1"/>
    <dgm:cxn modelId="{3D3B6B47-AA8A-425F-B0E1-EFA0A81BFA34}" type="presParOf" srcId="{5EDC941D-BCAF-4902-823B-C9CF3A971B3A}" destId="{482168DD-DCFB-433C-A792-100E10EAA7ED}" srcOrd="0" destOrd="0" presId="urn:microsoft.com/office/officeart/2005/8/layout/pyramid1"/>
    <dgm:cxn modelId="{06E77599-CC53-498B-AE4D-EF946262D7C1}" type="presParOf" srcId="{5EDC941D-BCAF-4902-823B-C9CF3A971B3A}" destId="{7C2C93A4-F192-4BEA-BC87-638BE5690105}" srcOrd="1" destOrd="0" presId="urn:microsoft.com/office/officeart/2005/8/layout/pyramid1"/>
  </dgm:cxnLst>
  <dgm:bg/>
  <dgm:whole/>
  <dgm:extLst>
    <a:ext uri="http://schemas.microsoft.com/office/drawing/2008/diagram">
      <dsp:dataModelExt xmlns:dsp="http://schemas.microsoft.com/office/drawing/2008/diagram" relId="rId7" minVer="http://schemas.openxmlformats.org/drawingml/2006/main"/>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3C8247-AD35-4CFC-8721-B6D9DDB2DB57}">
      <dsp:nvSpPr>
        <dsp:cNvPr id="0" name=""/>
        <dsp:cNvSpPr/>
      </dsp:nvSpPr>
      <dsp:spPr>
        <a:xfrm>
          <a:off x="2401956" y="0"/>
          <a:ext cx="2401956" cy="1366630"/>
        </a:xfrm>
        <a:prstGeom prst="trapezoid">
          <a:avLst>
            <a:gd name="adj" fmla="val 87879"/>
          </a:avLst>
        </a:prstGeom>
        <a:solidFill>
          <a:srgbClr val="41D2C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b" anchorCtr="0">
          <a:noAutofit/>
        </a:bodyPr>
        <a:lstStyle/>
        <a:p>
          <a:pPr marL="0" lvl="0" indent="0" algn="ctr" defTabSz="2133600" rtl="0">
            <a:lnSpc>
              <a:spcPct val="90000"/>
            </a:lnSpc>
            <a:spcBef>
              <a:spcPct val="0"/>
            </a:spcBef>
            <a:spcAft>
              <a:spcPct val="35000"/>
            </a:spcAft>
            <a:buNone/>
          </a:pPr>
          <a:r>
            <a:rPr lang="en" sz="4800" b="0" i="0" u="none" strike="noStrike" kern="1200">
              <a:solidFill>
                <a:srgbClr val="002060"/>
              </a:solidFill>
              <a:highlight>
                <a:srgbClr val="000000">
                  <a:alpha val="0"/>
                </a:srgbClr>
              </a:highlight>
              <a:latin typeface="Calibri"/>
            </a:rPr>
            <a:t>NAP</a:t>
          </a:r>
        </a:p>
      </dsp:txBody>
      <dsp:txXfrm>
        <a:off x="2401956" y="0"/>
        <a:ext cx="2401956" cy="1366630"/>
      </dsp:txXfrm>
    </dsp:sp>
    <dsp:sp modelId="{104DA5D2-C378-4BDB-9CE8-1E2726EA74B0}">
      <dsp:nvSpPr>
        <dsp:cNvPr id="0" name=""/>
        <dsp:cNvSpPr/>
      </dsp:nvSpPr>
      <dsp:spPr>
        <a:xfrm>
          <a:off x="1200978" y="1366630"/>
          <a:ext cx="4803913" cy="1366630"/>
        </a:xfrm>
        <a:prstGeom prst="trapezoid">
          <a:avLst>
            <a:gd name="adj" fmla="val 87879"/>
          </a:avLst>
        </a:prstGeom>
        <a:solidFill>
          <a:srgbClr val="269D9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rtl="0">
            <a:lnSpc>
              <a:spcPct val="90000"/>
            </a:lnSpc>
            <a:spcBef>
              <a:spcPct val="0"/>
            </a:spcBef>
            <a:spcAft>
              <a:spcPct val="35000"/>
            </a:spcAft>
            <a:buNone/>
          </a:pPr>
          <a:r>
            <a:rPr lang="en" sz="2800" b="0" i="0" u="none" strike="noStrike" kern="1200">
              <a:highlight>
                <a:srgbClr val="000000">
                  <a:alpha val="0"/>
                </a:srgbClr>
              </a:highlight>
              <a:latin typeface="Calibri"/>
            </a:rPr>
            <a:t>Sectoral Strategies</a:t>
          </a:r>
          <a:endParaRPr lang="en-US" sz="6500" kern="1200"/>
        </a:p>
      </dsp:txBody>
      <dsp:txXfrm>
        <a:off x="2041663" y="1366630"/>
        <a:ext cx="3122543" cy="1366630"/>
      </dsp:txXfrm>
    </dsp:sp>
    <dsp:sp modelId="{482168DD-DCFB-433C-A792-100E10EAA7ED}">
      <dsp:nvSpPr>
        <dsp:cNvPr id="0" name=""/>
        <dsp:cNvSpPr/>
      </dsp:nvSpPr>
      <dsp:spPr>
        <a:xfrm>
          <a:off x="0" y="2695760"/>
          <a:ext cx="7205870" cy="1366630"/>
        </a:xfrm>
        <a:prstGeom prst="trapezoid">
          <a:avLst>
            <a:gd name="adj" fmla="val 87879"/>
          </a:avLst>
        </a:prstGeom>
        <a:solidFill>
          <a:srgbClr val="1F7F7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5560" tIns="35560" rIns="35560" bIns="35560" numCol="1" spcCol="1270" anchor="ctr" anchorCtr="0">
          <a:noAutofit/>
        </a:bodyPr>
        <a:lstStyle/>
        <a:p>
          <a:pPr marL="0" lvl="0" indent="0" algn="ctr" defTabSz="1244600" rtl="0">
            <a:lnSpc>
              <a:spcPct val="90000"/>
            </a:lnSpc>
            <a:spcBef>
              <a:spcPct val="0"/>
            </a:spcBef>
            <a:spcAft>
              <a:spcPct val="35000"/>
            </a:spcAft>
            <a:buNone/>
          </a:pPr>
          <a:r>
            <a:rPr lang="en" sz="2800" b="0" i="0" u="none" strike="noStrike" kern="1200">
              <a:highlight>
                <a:srgbClr val="000000">
                  <a:alpha val="0"/>
                </a:srgbClr>
              </a:highlight>
              <a:latin typeface="Calibri"/>
            </a:rPr>
            <a:t>Data Collection and Analysis</a:t>
          </a:r>
          <a:endParaRPr lang="en-US" sz="6500" kern="1200"/>
        </a:p>
        <a:p>
          <a:pPr marL="0" lvl="0" indent="0" algn="ctr" defTabSz="1244600" rtl="0">
            <a:lnSpc>
              <a:spcPct val="90000"/>
            </a:lnSpc>
            <a:spcBef>
              <a:spcPct val="0"/>
            </a:spcBef>
            <a:spcAft>
              <a:spcPct val="35000"/>
            </a:spcAft>
            <a:buNone/>
          </a:pPr>
          <a:r>
            <a:rPr lang="en" sz="2800" b="0" i="0" u="none" strike="noStrike" kern="1200">
              <a:highlight>
                <a:srgbClr val="000000">
                  <a:alpha val="0"/>
                </a:srgbClr>
              </a:highlight>
              <a:latin typeface="Calibri"/>
            </a:rPr>
            <a:t>(BAT CLs)</a:t>
          </a:r>
          <a:endParaRPr lang="en-US" sz="6500" kern="1200"/>
        </a:p>
      </dsp:txBody>
      <dsp:txXfrm>
        <a:off x="1261027" y="2695760"/>
        <a:ext cx="4683815" cy="1366630"/>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C4AD311-2436-40BF-8FC1-9CFC64B492A5}" type="datetimeFigureOut">
              <a:rPr lang="tr-TR" smtClean="0"/>
              <a:t>17.07.2023</a:t>
            </a:fld>
            <a:endParaRPr lang="tr-T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764070-67B4-4D74-A8CB-151FF0A39B55}" type="slidenum">
              <a:rPr lang="tr-TR" smtClean="0"/>
              <a:t>‹#›</a:t>
            </a:fld>
            <a:endParaRPr lang="tr-TR"/>
          </a:p>
        </p:txBody>
      </p:sp>
    </p:spTree>
    <p:extLst>
      <p:ext uri="{BB962C8B-B14F-4D97-AF65-F5344CB8AC3E}">
        <p14:creationId xmlns:p14="http://schemas.microsoft.com/office/powerpoint/2010/main" val="38347684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rtl="0">
              <a:lnSpc>
                <a:spcPct val="100000"/>
              </a:lnSpc>
            </a:pPr>
            <a:r>
              <a:rPr lang="en" sz="2400" b="0" i="0" u="none" strike="noStrike">
                <a:highlight>
                  <a:srgbClr val="000000">
                    <a:alpha val="0"/>
                  </a:srgbClr>
                </a:highlight>
                <a:latin typeface="Calibri"/>
                <a:ea typeface="Calibri"/>
                <a:cs typeface="Calibri"/>
              </a:rPr>
              <a:t>Independently operated waste water treatment plants IED Annex I covers </a:t>
            </a:r>
            <a:endParaRPr lang="en-US" sz="2400">
              <a:effectLst/>
              <a:ea typeface="Calibri" panose="020F0502020204030204" pitchFamily="34" charset="0"/>
              <a:cs typeface="Calibri" panose="020F0502020204030204" pitchFamily="34" charset="0"/>
            </a:endParaRPr>
          </a:p>
          <a:p>
            <a:pPr lvl="1" algn="just" rtl="0">
              <a:lnSpc>
                <a:spcPct val="100000"/>
              </a:lnSpc>
            </a:pPr>
            <a:r>
              <a:rPr lang="en" sz="2000" b="0" i="0" u="none" strike="noStrike">
                <a:highlight>
                  <a:srgbClr val="000000">
                    <a:alpha val="0"/>
                  </a:srgbClr>
                </a:highlight>
                <a:latin typeface="Calibri"/>
                <a:ea typeface="Calibri"/>
                <a:cs typeface="Calibri"/>
              </a:rPr>
              <a:t>6.11 - Independent treatment of wastewater discharged by plants within the scope of Part II and not covered by Directive 91/271/EEC</a:t>
            </a:r>
            <a:endParaRPr lang="en-US" sz="2000">
              <a:effectLst/>
              <a:ea typeface="Calibri" panose="020F0502020204030204" pitchFamily="34" charset="0"/>
              <a:cs typeface="Calibri" panose="020F0502020204030204" pitchFamily="34" charset="0"/>
            </a:endParaRPr>
          </a:p>
          <a:p>
            <a:pPr marL="0" indent="0" algn="just" rtl="0">
              <a:lnSpc>
                <a:spcPct val="100000"/>
              </a:lnSpc>
              <a:buNone/>
            </a:pPr>
            <a:r>
              <a:rPr lang="en" sz="2400" b="0" i="0" u="none" strike="noStrike">
                <a:highlight>
                  <a:srgbClr val="000000">
                    <a:alpha val="0"/>
                  </a:srgbClr>
                </a:highlight>
                <a:latin typeface="Calibri"/>
                <a:ea typeface="Calibri"/>
                <a:cs typeface="Calibri"/>
              </a:rPr>
              <a:t>. </a:t>
            </a:r>
          </a:p>
          <a:p>
            <a:endParaRPr lang="tr-TR"/>
          </a:p>
        </p:txBody>
      </p:sp>
      <p:sp>
        <p:nvSpPr>
          <p:cNvPr id="4" name="Slide Number Placeholder 3"/>
          <p:cNvSpPr>
            <a:spLocks noGrp="1"/>
          </p:cNvSpPr>
          <p:nvPr>
            <p:ph type="sldNum" sz="quarter" idx="5"/>
          </p:nvPr>
        </p:nvSpPr>
        <p:spPr/>
        <p:txBody>
          <a:bodyPr/>
          <a:lstStyle/>
          <a:p>
            <a:fld id="{82764070-67B4-4D74-A8CB-151FF0A39B55}" type="slidenum">
              <a:rPr lang="tr-TR" smtClean="0"/>
              <a:t>18</a:t>
            </a:fld>
            <a:endParaRPr lang="tr-TR"/>
          </a:p>
        </p:txBody>
      </p:sp>
    </p:spTree>
    <p:extLst>
      <p:ext uri="{BB962C8B-B14F-4D97-AF65-F5344CB8AC3E}">
        <p14:creationId xmlns:p14="http://schemas.microsoft.com/office/powerpoint/2010/main" val="40046633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139709059"/>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17990981"/>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691473"/>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94E9D89F-DB6C-4F46-B08C-3411C0699FF6}" type="datetime1">
              <a:rPr lang="tr-TR" smtClean="0"/>
              <a:t>17.07.2023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19000891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4C3E6E4A-5988-47B1-A21A-13E2DF0E736D}" type="datetime1">
              <a:rPr lang="tr-TR" smtClean="0"/>
              <a:t>17.07.2023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243789324"/>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8D0984D2-9A59-4B34-AA22-512B3AE982A8}" type="datetime1">
              <a:rPr lang="tr-TR" smtClean="0"/>
              <a:t>17.07.2023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239627881"/>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F437481-3947-471E-957B-B78F7E4AE1F4}" type="datetime1">
              <a:rPr lang="tr-TR" smtClean="0"/>
              <a:t>17.07.2023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336625492"/>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41D94458-C788-4435-B121-618BF82C12BC}" type="datetime1">
              <a:rPr lang="tr-TR" smtClean="0"/>
              <a:t>17.07.2023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51015783"/>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681EFA0A-89F9-4E93-8B53-A41584CD736C}" type="datetime1">
              <a:rPr lang="tr-TR" smtClean="0"/>
              <a:t>17.07.2023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22148046"/>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CEDFF09C-FA41-42EC-85AD-9111E7F2E067}" type="datetime1">
              <a:rPr lang="tr-TR" smtClean="0"/>
              <a:t>17.07.2023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131809154"/>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9180CE16-8F99-4DF8-8A38-9C1E7A565A48}" type="datetime1">
              <a:rPr lang="tr-TR" smtClean="0"/>
              <a:t>17.07.2023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4758027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22567244"/>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199EEDFB-36B7-47A0-A496-704996A523E3}" type="datetime1">
              <a:rPr lang="tr-TR" smtClean="0"/>
              <a:t>17.07.2023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992532213"/>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414F5986-CB9F-498A-A73C-E5A2575F567A}" type="datetime1">
              <a:rPr lang="tr-TR" smtClean="0"/>
              <a:t>17.07.2023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746468547"/>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4340D30-C927-4163-997F-83F2D700E31B}" type="datetime1">
              <a:rPr lang="tr-TR" smtClean="0"/>
              <a:t>17.07.2023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744281503"/>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33746430"/>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0866986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303372674"/>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290223185"/>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382566104"/>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36043843"/>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81529728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739470267"/>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394033900"/>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428748171"/>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645942179"/>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87033168"/>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460728312"/>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71683428"/>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57328879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080357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08808300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2C97028E-7938-497D-A1F0-A1E8EDE15F0A}" type="datetimeFigureOut">
              <a:rPr lang="tr-TR" smtClean="0"/>
              <a:t>17.07.2023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11237119"/>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1540111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64536-93BF-410C-8343-415B3F5DC8A1}" type="datetime1">
              <a:rPr lang="tr-TR" smtClean="0"/>
              <a:t>17.07.2023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343132817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tretch>
            <a:fillRect/>
          </a:stretch>
        </a:blipFill>
        <a:effectLst/>
      </p:bgPr>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7028E-7938-497D-A1F0-A1E8EDE15F0A}" type="datetimeFigureOut">
              <a:rPr lang="tr-TR" smtClean="0"/>
              <a:t>17.07.2023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268329610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l="-1000" r="-1000"/>
          </a:stretch>
        </a:blipFill>
        <a:effectLst/>
      </p:bgPr>
    </p:bg>
    <p:spTree>
      <p:nvGrpSpPr>
        <p:cNvPr id="1" name=""/>
        <p:cNvGrpSpPr/>
        <p:nvPr/>
      </p:nvGrpSpPr>
      <p:grpSpPr>
        <a:xfrm>
          <a:off x="0" y="0"/>
          <a:ext cx="0" cy="0"/>
          <a:chOff x="0" y="0"/>
          <a:chExt cx="0" cy="0"/>
        </a:xfrm>
      </p:grpSpPr>
      <p:sp>
        <p:nvSpPr>
          <p:cNvPr id="4" name="Başlık 3">
            <a:extLst>
              <a:ext uri="{FF2B5EF4-FFF2-40B4-BE49-F238E27FC236}">
                <a16:creationId xmlns:a16="http://schemas.microsoft.com/office/drawing/2014/main" id="{89BF8A2F-65C6-4A4A-B077-685783E9349B}"/>
              </a:ext>
            </a:extLst>
          </p:cNvPr>
          <p:cNvSpPr>
            <a:spLocks noGrp="1"/>
          </p:cNvSpPr>
          <p:nvPr>
            <p:ph type="ctrTitle"/>
          </p:nvPr>
        </p:nvSpPr>
        <p:spPr>
          <a:xfrm>
            <a:off x="3048000" y="5094358"/>
            <a:ext cx="9144000" cy="1147763"/>
          </a:xfrm>
        </p:spPr>
        <p:txBody>
          <a:bodyPr>
            <a:noAutofit/>
          </a:bodyPr>
          <a:lstStyle/>
          <a:p>
            <a:pPr rtl="0"/>
            <a:r>
              <a:rPr lang="en" sz="2800" b="0" i="0" u="none" strike="noStrike" dirty="0">
                <a:highlight>
                  <a:srgbClr val="000000">
                    <a:alpha val="0"/>
                  </a:srgbClr>
                </a:highlight>
                <a:latin typeface="Calibri Light"/>
              </a:rPr>
              <a:t>Dr. Zeynep </a:t>
            </a:r>
            <a:r>
              <a:rPr lang="en" sz="2800" b="0" i="0" u="none" strike="noStrike" dirty="0" err="1">
                <a:highlight>
                  <a:srgbClr val="000000">
                    <a:alpha val="0"/>
                  </a:srgbClr>
                </a:highlight>
                <a:latin typeface="Calibri Light"/>
              </a:rPr>
              <a:t>Yöntem</a:t>
            </a:r>
            <a:r>
              <a:rPr lang="en" sz="2800" b="0" i="0" u="none" strike="noStrike" dirty="0">
                <a:highlight>
                  <a:srgbClr val="000000">
                    <a:alpha val="0"/>
                  </a:srgbClr>
                </a:highlight>
                <a:latin typeface="Calibri Light"/>
              </a:rPr>
              <a:t> </a:t>
            </a:r>
            <a:br>
              <a:rPr lang="en" sz="2800" b="0" i="0" u="none" strike="noStrike" dirty="0">
                <a:highlight>
                  <a:srgbClr val="000000">
                    <a:alpha val="0"/>
                  </a:srgbClr>
                </a:highlight>
                <a:latin typeface="Calibri Light"/>
              </a:rPr>
            </a:br>
            <a:r>
              <a:rPr lang="en" sz="2800" b="0" i="0" u="none" strike="noStrike" dirty="0">
                <a:highlight>
                  <a:srgbClr val="000000">
                    <a:alpha val="0"/>
                  </a:srgbClr>
                </a:highlight>
                <a:latin typeface="Calibri Light"/>
              </a:rPr>
              <a:t>Senior Technical Expert</a:t>
            </a:r>
            <a:br>
              <a:rPr lang="en" sz="2800" b="0" i="0" u="none" strike="noStrike" dirty="0">
                <a:highlight>
                  <a:srgbClr val="000000">
                    <a:alpha val="0"/>
                  </a:srgbClr>
                </a:highlight>
                <a:latin typeface="Calibri Light"/>
              </a:rPr>
            </a:br>
            <a:r>
              <a:rPr lang="en" sz="2800" b="0" i="0" u="none" strike="noStrike" dirty="0">
                <a:highlight>
                  <a:srgbClr val="000000">
                    <a:alpha val="0"/>
                  </a:srgbClr>
                </a:highlight>
                <a:latin typeface="Calibri Light"/>
              </a:rPr>
              <a:t> Consortium Partner, </a:t>
            </a:r>
            <a:r>
              <a:rPr lang="en" sz="2800" b="0" i="0" u="none" strike="noStrike" dirty="0" err="1">
                <a:highlight>
                  <a:srgbClr val="000000">
                    <a:alpha val="0"/>
                  </a:srgbClr>
                </a:highlight>
                <a:latin typeface="Calibri Light"/>
              </a:rPr>
              <a:t>Ekodenge</a:t>
            </a:r>
            <a:endParaRPr lang="en" sz="2800" b="0" i="0" u="none" strike="noStrike" dirty="0">
              <a:highlight>
                <a:srgbClr val="000000">
                  <a:alpha val="0"/>
                </a:srgbClr>
              </a:highlight>
              <a:latin typeface="Calibri Light"/>
            </a:endParaRPr>
          </a:p>
        </p:txBody>
      </p:sp>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0" y="3111532"/>
            <a:ext cx="9853448" cy="1251107"/>
          </a:xfrm>
        </p:spPr>
        <p:txBody>
          <a:bodyPr>
            <a:noAutofit/>
          </a:bodyPr>
          <a:lstStyle/>
          <a:p>
            <a:pPr rtl="0"/>
            <a:r>
              <a:rPr lang="en" sz="4000" b="0" i="0" u="none" strike="noStrike" dirty="0">
                <a:highlight>
                  <a:srgbClr val="000000">
                    <a:alpha val="0"/>
                  </a:srgbClr>
                </a:highlight>
                <a:latin typeface="Calibri"/>
              </a:rPr>
              <a:t>Sectoral Findings and Other Activities,</a:t>
            </a:r>
          </a:p>
          <a:p>
            <a:pPr rtl="0"/>
            <a:r>
              <a:rPr lang="en" sz="4000" dirty="0">
                <a:highlight>
                  <a:srgbClr val="000000">
                    <a:alpha val="0"/>
                  </a:srgbClr>
                </a:highlight>
                <a:latin typeface="Calibri"/>
              </a:rPr>
              <a:t>and</a:t>
            </a:r>
            <a:r>
              <a:rPr lang="en" sz="4000" b="0" i="0" u="none" strike="noStrike" dirty="0">
                <a:highlight>
                  <a:srgbClr val="000000">
                    <a:alpha val="0"/>
                  </a:srgbClr>
                </a:highlight>
                <a:latin typeface="Calibri"/>
              </a:rPr>
              <a:t> Results Related to Previously Studied Sectors</a:t>
            </a:r>
            <a:endParaRPr lang="tr-TR" sz="4000" dirty="0"/>
          </a:p>
        </p:txBody>
      </p:sp>
    </p:spTree>
    <p:extLst>
      <p:ext uri="{BB962C8B-B14F-4D97-AF65-F5344CB8AC3E}">
        <p14:creationId xmlns:p14="http://schemas.microsoft.com/office/powerpoint/2010/main" val="2927029366"/>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CBC07C5-45B8-AD50-C315-12BEE9BA87C8}"/>
              </a:ext>
            </a:extLst>
          </p:cNvPr>
          <p:cNvSpPr>
            <a:spLocks noGrp="1"/>
          </p:cNvSpPr>
          <p:nvPr>
            <p:ph idx="1"/>
          </p:nvPr>
        </p:nvSpPr>
        <p:spPr>
          <a:xfrm>
            <a:off x="838200" y="1909831"/>
            <a:ext cx="10515600" cy="1933666"/>
          </a:xfrm>
        </p:spPr>
        <p:txBody>
          <a:bodyPr>
            <a:noAutofit/>
          </a:bodyPr>
          <a:lstStyle/>
          <a:p>
            <a:pPr algn="just" rtl="0" fontAlgn="base">
              <a:buFont typeface="Arial" panose="020B0604020202020204" pitchFamily="34" charset="0"/>
              <a:buChar char="•"/>
            </a:pPr>
            <a:r>
              <a:rPr lang="en" sz="1800" b="0" i="0" u="none" strike="noStrike" dirty="0">
                <a:solidFill>
                  <a:srgbClr val="000000"/>
                </a:solidFill>
                <a:highlight>
                  <a:srgbClr val="000000">
                    <a:alpha val="0"/>
                  </a:srgbClr>
                </a:highlight>
                <a:latin typeface="Calibri"/>
              </a:rPr>
              <a:t>Slaughterhouse operation industry IED Annex I covers</a:t>
            </a:r>
          </a:p>
          <a:p>
            <a:pPr lvl="1" algn="just" rtl="0" fontAlgn="base"/>
            <a:r>
              <a:rPr lang="en" sz="1800" b="0" i="0" u="none" strike="noStrike" dirty="0">
                <a:solidFill>
                  <a:srgbClr val="000000"/>
                </a:solidFill>
                <a:highlight>
                  <a:srgbClr val="000000">
                    <a:alpha val="0"/>
                  </a:srgbClr>
                </a:highlight>
                <a:latin typeface="Calibri"/>
              </a:rPr>
              <a:t>6.4 (a) - Operation of slaughterhouses with a daily carcass production capacity of more than 50 tons</a:t>
            </a:r>
            <a:endParaRPr lang="en-US" sz="1800" dirty="0">
              <a:ea typeface="Calibri" panose="020F0502020204030204" pitchFamily="34" charset="0"/>
            </a:endParaRPr>
          </a:p>
          <a:p>
            <a:pPr algn="just" rtl="0"/>
            <a:r>
              <a:rPr lang="en" sz="1800" b="0" i="0" u="none" strike="noStrike" dirty="0">
                <a:highlight>
                  <a:srgbClr val="000000">
                    <a:alpha val="0"/>
                  </a:srgbClr>
                </a:highlight>
                <a:latin typeface="Calibri"/>
                <a:ea typeface="Calibri"/>
              </a:rPr>
              <a:t>According to IPPC inventory, there are 116 plants carrying out slaughterhouse activities in </a:t>
            </a:r>
            <a:r>
              <a:rPr lang="en" sz="1800" b="0" i="0" u="none" strike="noStrike" dirty="0" err="1">
                <a:highlight>
                  <a:srgbClr val="000000">
                    <a:alpha val="0"/>
                  </a:srgbClr>
                </a:highlight>
                <a:latin typeface="Calibri"/>
                <a:ea typeface="Calibri"/>
              </a:rPr>
              <a:t>Türkiye</a:t>
            </a:r>
            <a:r>
              <a:rPr lang="en" sz="1800" b="0" i="0" u="none" strike="noStrike" dirty="0">
                <a:highlight>
                  <a:srgbClr val="000000">
                    <a:alpha val="0"/>
                  </a:srgbClr>
                </a:highlight>
                <a:latin typeface="Calibri"/>
                <a:ea typeface="Calibri"/>
              </a:rPr>
              <a:t>. The necessary data for conducting a sectoral compliance assessment could not be reached. Therefore, the calculations were made according to the 0% compliance rate in order to reveal the worst-case scenario. </a:t>
            </a:r>
          </a:p>
          <a:p>
            <a:endParaRPr lang="tr-TR" sz="1800" dirty="0">
              <a:effectLst/>
              <a:ea typeface="Calibri" panose="020F0502020204030204" pitchFamily="34" charset="0"/>
            </a:endParaRPr>
          </a:p>
          <a:p>
            <a:endParaRPr lang="tr-TR" sz="1800" dirty="0"/>
          </a:p>
          <a:p>
            <a:endParaRPr lang="tr-TR" sz="1800" dirty="0"/>
          </a:p>
        </p:txBody>
      </p:sp>
      <p:graphicFrame>
        <p:nvGraphicFramePr>
          <p:cNvPr id="4" name="Tablo 3">
            <a:extLst>
              <a:ext uri="{FF2B5EF4-FFF2-40B4-BE49-F238E27FC236}">
                <a16:creationId xmlns:a16="http://schemas.microsoft.com/office/drawing/2014/main" id="{41CA5D77-E930-322D-04DE-072639E64985}"/>
              </a:ext>
            </a:extLst>
          </p:cNvPr>
          <p:cNvGraphicFramePr>
            <a:graphicFrameLocks noGrp="1"/>
          </p:cNvGraphicFramePr>
          <p:nvPr>
            <p:extLst>
              <p:ext uri="{D42A27DB-BD31-4B8C-83A1-F6EECF244321}">
                <p14:modId xmlns:p14="http://schemas.microsoft.com/office/powerpoint/2010/main" val="3343057797"/>
              </p:ext>
            </p:extLst>
          </p:nvPr>
        </p:nvGraphicFramePr>
        <p:xfrm>
          <a:off x="595745" y="3904521"/>
          <a:ext cx="11000509" cy="2175899"/>
        </p:xfrm>
        <a:graphic>
          <a:graphicData uri="http://schemas.openxmlformats.org/drawingml/2006/table">
            <a:tbl>
              <a:tblPr firstRow="1" firstCol="1" bandRow="1">
                <a:tableStyleId>{5C22544A-7EE6-4342-B048-85BDC9FD1C3A}</a:tableStyleId>
              </a:tblPr>
              <a:tblGrid>
                <a:gridCol w="1046474">
                  <a:extLst>
                    <a:ext uri="{9D8B030D-6E8A-4147-A177-3AD203B41FA5}">
                      <a16:colId xmlns:a16="http://schemas.microsoft.com/office/drawing/2014/main" val="343755736"/>
                    </a:ext>
                  </a:extLst>
                </a:gridCol>
                <a:gridCol w="1484803">
                  <a:extLst>
                    <a:ext uri="{9D8B030D-6E8A-4147-A177-3AD203B41FA5}">
                      <a16:colId xmlns:a16="http://schemas.microsoft.com/office/drawing/2014/main" val="3053834981"/>
                    </a:ext>
                  </a:extLst>
                </a:gridCol>
                <a:gridCol w="1571031">
                  <a:extLst>
                    <a:ext uri="{9D8B030D-6E8A-4147-A177-3AD203B41FA5}">
                      <a16:colId xmlns:a16="http://schemas.microsoft.com/office/drawing/2014/main" val="325284072"/>
                    </a:ext>
                  </a:extLst>
                </a:gridCol>
                <a:gridCol w="2014789">
                  <a:extLst>
                    <a:ext uri="{9D8B030D-6E8A-4147-A177-3AD203B41FA5}">
                      <a16:colId xmlns:a16="http://schemas.microsoft.com/office/drawing/2014/main" val="1042216034"/>
                    </a:ext>
                  </a:extLst>
                </a:gridCol>
                <a:gridCol w="1655303">
                  <a:extLst>
                    <a:ext uri="{9D8B030D-6E8A-4147-A177-3AD203B41FA5}">
                      <a16:colId xmlns:a16="http://schemas.microsoft.com/office/drawing/2014/main" val="3260740191"/>
                    </a:ext>
                  </a:extLst>
                </a:gridCol>
                <a:gridCol w="1607127">
                  <a:extLst>
                    <a:ext uri="{9D8B030D-6E8A-4147-A177-3AD203B41FA5}">
                      <a16:colId xmlns:a16="http://schemas.microsoft.com/office/drawing/2014/main" val="742554386"/>
                    </a:ext>
                  </a:extLst>
                </a:gridCol>
                <a:gridCol w="1620982">
                  <a:extLst>
                    <a:ext uri="{9D8B030D-6E8A-4147-A177-3AD203B41FA5}">
                      <a16:colId xmlns:a16="http://schemas.microsoft.com/office/drawing/2014/main" val="1224291497"/>
                    </a:ext>
                  </a:extLst>
                </a:gridCol>
              </a:tblGrid>
              <a:tr h="1025236">
                <a:tc>
                  <a:txBody>
                    <a:bodyPr/>
                    <a:lstStyle/>
                    <a:p>
                      <a:pPr algn="ctr" rtl="0">
                        <a:lnSpc>
                          <a:spcPct val="150000"/>
                        </a:lnSpc>
                      </a:pPr>
                      <a:r>
                        <a:rPr lang="en" sz="2000" b="1" i="0" u="none" strike="noStrike">
                          <a:highlight>
                            <a:srgbClr val="000000">
                              <a:alpha val="0"/>
                            </a:srgbClr>
                          </a:highlight>
                          <a:latin typeface="Calibri"/>
                        </a:rPr>
                        <a:t>Sub-sector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plants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a:t>
                      </a:r>
                    </a:p>
                    <a:p>
                      <a:pPr algn="ctr" rtl="0">
                        <a:lnSpc>
                          <a:spcPct val="150000"/>
                        </a:lnSpc>
                      </a:pPr>
                      <a:r>
                        <a:rPr lang="en" sz="2000" b="1" i="0" u="none" strike="noStrike">
                          <a:highlight>
                            <a:srgbClr val="000000">
                              <a:alpha val="0"/>
                            </a:srgbClr>
                          </a:highlight>
                          <a:latin typeface="Calibri"/>
                        </a:rPr>
                        <a:t>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515390624"/>
                  </a:ext>
                </a:extLst>
              </a:tr>
              <a:tr h="853194">
                <a:tc>
                  <a:txBody>
                    <a:bodyPr/>
                    <a:lstStyle/>
                    <a:p>
                      <a:pPr algn="ctr" rtl="0">
                        <a:lnSpc>
                          <a:spcPct val="150000"/>
                        </a:lnSpc>
                      </a:pPr>
                      <a:r>
                        <a:rPr lang="en" sz="2000" b="1" i="0" u="none" strike="noStrike">
                          <a:highlight>
                            <a:srgbClr val="000000">
                              <a:alpha val="0"/>
                            </a:srgbClr>
                          </a:highlight>
                          <a:latin typeface="Calibri"/>
                        </a:rPr>
                        <a:t>6.4.a</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116</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207.000.000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692.000.000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16.000.000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22.000.000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941128114"/>
                  </a:ext>
                </a:extLst>
              </a:tr>
            </a:tbl>
          </a:graphicData>
        </a:graphic>
      </p:graphicFrame>
      <p:sp>
        <p:nvSpPr>
          <p:cNvPr id="5" name="Slide Number Placeholder 4">
            <a:extLst>
              <a:ext uri="{FF2B5EF4-FFF2-40B4-BE49-F238E27FC236}">
                <a16:creationId xmlns:a16="http://schemas.microsoft.com/office/drawing/2014/main" id="{CD3D1F17-8ABE-40FB-84AA-46EFFC3E5D7A}"/>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10</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821874D6-EAB8-4A2E-DC9A-1AB42AE22F03}"/>
              </a:ext>
            </a:extLst>
          </p:cNvPr>
          <p:cNvSpPr>
            <a:spLocks noGrp="1"/>
          </p:cNvSpPr>
          <p:nvPr>
            <p:ph type="title"/>
          </p:nvPr>
        </p:nvSpPr>
        <p:spPr>
          <a:xfrm>
            <a:off x="838200" y="1208188"/>
            <a:ext cx="10515600" cy="701643"/>
          </a:xfrm>
        </p:spPr>
        <p:txBody>
          <a:bodyPr>
            <a:noAutofit/>
          </a:bodyPr>
          <a:lstStyle/>
          <a:p>
            <a:pPr algn="just" rtl="0"/>
            <a:r>
              <a:rPr lang="en" sz="3200" b="1" i="0" u="none" strike="noStrike">
                <a:highlight>
                  <a:srgbClr val="000000">
                    <a:alpha val="0"/>
                  </a:srgbClr>
                </a:highlight>
                <a:latin typeface="Calibri Light"/>
                <a:ea typeface="Calibri"/>
                <a:cs typeface="Calibri"/>
              </a:rPr>
              <a:t>The Results of the Compliance and Cost Assessment of the Slaughterhouse Sector</a:t>
            </a:r>
            <a:endParaRPr lang="tr-TR" sz="3200" b="1"/>
          </a:p>
        </p:txBody>
      </p:sp>
    </p:spTree>
    <p:extLst>
      <p:ext uri="{BB962C8B-B14F-4D97-AF65-F5344CB8AC3E}">
        <p14:creationId xmlns:p14="http://schemas.microsoft.com/office/powerpoint/2010/main" val="2279853374"/>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21E7776-4289-036D-870A-45833FF62506}"/>
              </a:ext>
            </a:extLst>
          </p:cNvPr>
          <p:cNvSpPr>
            <a:spLocks noGrp="1"/>
          </p:cNvSpPr>
          <p:nvPr>
            <p:ph idx="1"/>
          </p:nvPr>
        </p:nvSpPr>
        <p:spPr>
          <a:xfrm>
            <a:off x="838199" y="2039600"/>
            <a:ext cx="10515601" cy="3238982"/>
          </a:xfrm>
        </p:spPr>
        <p:txBody>
          <a:bodyPr>
            <a:noAutofit/>
          </a:bodyPr>
          <a:lstStyle/>
          <a:p>
            <a:pPr algn="just" rtl="0" fontAlgn="base">
              <a:buFont typeface="Arial" panose="020B0604020202020204" pitchFamily="34" charset="0"/>
              <a:buChar char="•"/>
            </a:pPr>
            <a:r>
              <a:rPr lang="en" sz="2400" b="0" i="0" u="none" strike="noStrike" dirty="0">
                <a:solidFill>
                  <a:srgbClr val="000000"/>
                </a:solidFill>
                <a:highlight>
                  <a:srgbClr val="000000">
                    <a:alpha val="0"/>
                  </a:srgbClr>
                </a:highlight>
                <a:latin typeface="Calibri"/>
              </a:rPr>
              <a:t>Food, drink and dairy industry IED Annex I covers the followings:</a:t>
            </a:r>
          </a:p>
          <a:p>
            <a:pPr lvl="1" algn="just" rtl="0" fontAlgn="base"/>
            <a:r>
              <a:rPr lang="en" sz="2400" b="0" i="0" u="none" strike="noStrike" dirty="0">
                <a:solidFill>
                  <a:srgbClr val="000000"/>
                </a:solidFill>
                <a:highlight>
                  <a:srgbClr val="000000">
                    <a:alpha val="0"/>
                  </a:srgbClr>
                </a:highlight>
                <a:latin typeface="Calibri"/>
              </a:rPr>
              <a:t>6.4. (b) Processing of raw materials for the production of food or animal feed, regardless of whether they have been pre-processed or not (except for packaging only):</a:t>
            </a:r>
          </a:p>
          <a:p>
            <a:pPr lvl="1" algn="just" rtl="0" fontAlgn="base"/>
            <a:r>
              <a:rPr lang="en" sz="2400" b="0" i="0" u="none" strike="noStrike" dirty="0">
                <a:solidFill>
                  <a:srgbClr val="000000"/>
                </a:solidFill>
                <a:highlight>
                  <a:srgbClr val="000000">
                    <a:alpha val="0"/>
                  </a:srgbClr>
                </a:highlight>
                <a:latin typeface="Calibri"/>
              </a:rPr>
              <a:t>6.4 (c) Processing of milk only in cases where the amount of milk received exceeds 200 tons per day (average value on an annual basis)</a:t>
            </a:r>
            <a:endParaRPr lang="en-US" b="0" i="0" dirty="0">
              <a:solidFill>
                <a:srgbClr val="000000"/>
              </a:solidFill>
              <a:effectLst/>
            </a:endParaRPr>
          </a:p>
          <a:p>
            <a:pPr marL="0" indent="0" algn="just" rtl="0" fontAlgn="base">
              <a:buNone/>
            </a:pPr>
            <a:endParaRPr lang="en-US" sz="2400" b="0" i="0" dirty="0">
              <a:solidFill>
                <a:srgbClr val="000000"/>
              </a:solidFill>
              <a:effectLst/>
            </a:endParaRPr>
          </a:p>
          <a:p>
            <a:pPr algn="just">
              <a:lnSpc>
                <a:spcPct val="110000"/>
              </a:lnSpc>
            </a:pPr>
            <a:endParaRPr lang="en-US" sz="9600" dirty="0">
              <a:ea typeface="Calibri" panose="020F0502020204030204" pitchFamily="34" charset="0"/>
            </a:endParaRPr>
          </a:p>
          <a:p>
            <a:endParaRPr lang="tr-TR" dirty="0"/>
          </a:p>
        </p:txBody>
      </p:sp>
      <p:sp>
        <p:nvSpPr>
          <p:cNvPr id="5" name="Slide Number Placeholder 4">
            <a:extLst>
              <a:ext uri="{FF2B5EF4-FFF2-40B4-BE49-F238E27FC236}">
                <a16:creationId xmlns:a16="http://schemas.microsoft.com/office/drawing/2014/main" id="{BC0117BE-D060-B3F3-8898-5CA16A0BCCC5}"/>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11</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Başlık 1">
            <a:extLst>
              <a:ext uri="{FF2B5EF4-FFF2-40B4-BE49-F238E27FC236}">
                <a16:creationId xmlns:a16="http://schemas.microsoft.com/office/drawing/2014/main" id="{FAF005E5-A600-ADF3-0384-C2530C242901}"/>
              </a:ext>
            </a:extLst>
          </p:cNvPr>
          <p:cNvSpPr txBox="1"/>
          <p:nvPr/>
        </p:nvSpPr>
        <p:spPr>
          <a:xfrm>
            <a:off x="838200" y="1208188"/>
            <a:ext cx="10515600" cy="70164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ct val="0"/>
              </a:spcBef>
              <a:spcAft>
                <a:spcPct val="0"/>
              </a:spcAft>
              <a:buClrTx/>
              <a:buSzTx/>
              <a:buFontTx/>
              <a:buNone/>
              <a:defRPr/>
            </a:pPr>
            <a:r>
              <a:rPr kumimoji="0" lang="en" sz="3200" b="1" i="0" u="none" strike="noStrike" kern="1200" cap="none" spc="0" normalizeH="0" baseline="0" noProof="0">
                <a:solidFill>
                  <a:srgbClr val="000000"/>
                </a:solidFill>
                <a:highlight>
                  <a:srgbClr val="000000">
                    <a:alpha val="0"/>
                  </a:srgbClr>
                </a:highlight>
                <a:uLnTx/>
                <a:uFillTx/>
                <a:latin typeface="Calibri Light"/>
                <a:ea typeface="Calibri"/>
                <a:cs typeface="Calibri"/>
              </a:rPr>
              <a:t>Results of Compliance and Cost Assessment of the Food, Drink and Dairy Sector</a:t>
            </a:r>
            <a:endParaRPr kumimoji="0" lang="tr-TR" sz="3200" b="1" i="0" u="none" strike="noStrike" kern="1200" cap="none" spc="0" normalizeH="0" baseline="0" noProof="0">
              <a:ln>
                <a:noFill/>
              </a:ln>
              <a:solidFill>
                <a:prstClr val="black"/>
              </a:solidFill>
              <a:effectLst/>
              <a:uLnTx/>
              <a:uFillTx/>
              <a:latin typeface="Calibri Light"/>
              <a:ea typeface="+mj-ea"/>
              <a:cs typeface="+mj-cs"/>
            </a:endParaRPr>
          </a:p>
        </p:txBody>
      </p:sp>
    </p:spTree>
    <p:extLst>
      <p:ext uri="{BB962C8B-B14F-4D97-AF65-F5344CB8AC3E}">
        <p14:creationId xmlns:p14="http://schemas.microsoft.com/office/powerpoint/2010/main" val="1210782612"/>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921E7776-4289-036D-870A-45833FF62506}"/>
              </a:ext>
            </a:extLst>
          </p:cNvPr>
          <p:cNvSpPr>
            <a:spLocks noGrp="1"/>
          </p:cNvSpPr>
          <p:nvPr>
            <p:ph idx="1"/>
          </p:nvPr>
        </p:nvSpPr>
        <p:spPr>
          <a:xfrm>
            <a:off x="838199" y="2039600"/>
            <a:ext cx="10515601" cy="1552686"/>
          </a:xfrm>
        </p:spPr>
        <p:txBody>
          <a:bodyPr>
            <a:noAutofit/>
          </a:bodyPr>
          <a:lstStyle/>
          <a:p>
            <a:pPr algn="just" rtl="0">
              <a:lnSpc>
                <a:spcPct val="110000"/>
              </a:lnSpc>
            </a:pPr>
            <a:r>
              <a:rPr lang="en" sz="2000" b="0" i="0" u="none" strike="noStrike" dirty="0">
                <a:highlight>
                  <a:srgbClr val="000000">
                    <a:alpha val="0"/>
                  </a:srgbClr>
                </a:highlight>
                <a:latin typeface="Calibri"/>
                <a:ea typeface="Calibri"/>
              </a:rPr>
              <a:t>According to the IPPC inventory, there are 391 plants engaged in food and drink production and 79 plants engaged in dairy products production in </a:t>
            </a:r>
            <a:r>
              <a:rPr lang="en" sz="2000" b="0" i="0" u="none" strike="noStrike" dirty="0" err="1">
                <a:highlight>
                  <a:srgbClr val="000000">
                    <a:alpha val="0"/>
                  </a:srgbClr>
                </a:highlight>
                <a:latin typeface="Calibri"/>
                <a:ea typeface="Calibri"/>
              </a:rPr>
              <a:t>Türkiye</a:t>
            </a:r>
            <a:r>
              <a:rPr lang="en" sz="2000" b="0" i="0" u="none" strike="noStrike" dirty="0">
                <a:highlight>
                  <a:srgbClr val="000000">
                    <a:alpha val="0"/>
                  </a:srgbClr>
                </a:highlight>
                <a:latin typeface="Calibri"/>
                <a:ea typeface="Calibri"/>
              </a:rPr>
              <a:t>. The necessary data for conducting a sectoral compliance assessment could not be reached. Therefore, the calculations were made according to the 0% compliance rate in order to reveal the worst-case scenario. </a:t>
            </a:r>
          </a:p>
          <a:p>
            <a:endParaRPr lang="tr-TR" sz="500" dirty="0"/>
          </a:p>
          <a:p>
            <a:endParaRPr lang="tr-TR" sz="500" dirty="0"/>
          </a:p>
        </p:txBody>
      </p:sp>
      <p:graphicFrame>
        <p:nvGraphicFramePr>
          <p:cNvPr id="4" name="Tablo 3">
            <a:extLst>
              <a:ext uri="{FF2B5EF4-FFF2-40B4-BE49-F238E27FC236}">
                <a16:creationId xmlns:a16="http://schemas.microsoft.com/office/drawing/2014/main" id="{045DA25F-CE23-5639-4FFA-53BCDFC2D6EF}"/>
              </a:ext>
            </a:extLst>
          </p:cNvPr>
          <p:cNvGraphicFramePr>
            <a:graphicFrameLocks noGrp="1"/>
          </p:cNvGraphicFramePr>
          <p:nvPr/>
        </p:nvGraphicFramePr>
        <p:xfrm>
          <a:off x="649802" y="3759835"/>
          <a:ext cx="10892394" cy="3053715"/>
        </p:xfrm>
        <a:graphic>
          <a:graphicData uri="http://schemas.openxmlformats.org/drawingml/2006/table">
            <a:tbl>
              <a:tblPr firstRow="1" firstCol="1" bandRow="1">
                <a:tableStyleId>{5C22544A-7EE6-4342-B048-85BDC9FD1C3A}</a:tableStyleId>
              </a:tblPr>
              <a:tblGrid>
                <a:gridCol w="1382355">
                  <a:extLst>
                    <a:ext uri="{9D8B030D-6E8A-4147-A177-3AD203B41FA5}">
                      <a16:colId xmlns:a16="http://schemas.microsoft.com/office/drawing/2014/main" val="525262746"/>
                    </a:ext>
                  </a:extLst>
                </a:gridCol>
                <a:gridCol w="1389682">
                  <a:extLst>
                    <a:ext uri="{9D8B030D-6E8A-4147-A177-3AD203B41FA5}">
                      <a16:colId xmlns:a16="http://schemas.microsoft.com/office/drawing/2014/main" val="2826994928"/>
                    </a:ext>
                  </a:extLst>
                </a:gridCol>
                <a:gridCol w="1594613">
                  <a:extLst>
                    <a:ext uri="{9D8B030D-6E8A-4147-A177-3AD203B41FA5}">
                      <a16:colId xmlns:a16="http://schemas.microsoft.com/office/drawing/2014/main" val="476186281"/>
                    </a:ext>
                  </a:extLst>
                </a:gridCol>
                <a:gridCol w="1682135">
                  <a:extLst>
                    <a:ext uri="{9D8B030D-6E8A-4147-A177-3AD203B41FA5}">
                      <a16:colId xmlns:a16="http://schemas.microsoft.com/office/drawing/2014/main" val="2300922839"/>
                    </a:ext>
                  </a:extLst>
                </a:gridCol>
                <a:gridCol w="1874257">
                  <a:extLst>
                    <a:ext uri="{9D8B030D-6E8A-4147-A177-3AD203B41FA5}">
                      <a16:colId xmlns:a16="http://schemas.microsoft.com/office/drawing/2014/main" val="1791380814"/>
                    </a:ext>
                  </a:extLst>
                </a:gridCol>
                <a:gridCol w="1419568">
                  <a:extLst>
                    <a:ext uri="{9D8B030D-6E8A-4147-A177-3AD203B41FA5}">
                      <a16:colId xmlns:a16="http://schemas.microsoft.com/office/drawing/2014/main" val="3170410987"/>
                    </a:ext>
                  </a:extLst>
                </a:gridCol>
                <a:gridCol w="1549784">
                  <a:extLst>
                    <a:ext uri="{9D8B030D-6E8A-4147-A177-3AD203B41FA5}">
                      <a16:colId xmlns:a16="http://schemas.microsoft.com/office/drawing/2014/main" val="3831355978"/>
                    </a:ext>
                  </a:extLst>
                </a:gridCol>
              </a:tblGrid>
              <a:tr h="412500">
                <a:tc>
                  <a:txBody>
                    <a:bodyPr/>
                    <a:lstStyle/>
                    <a:p>
                      <a:pPr algn="ctr" rtl="0">
                        <a:lnSpc>
                          <a:spcPct val="150000"/>
                        </a:lnSpc>
                      </a:pPr>
                      <a:r>
                        <a:rPr lang="en" sz="2000" b="1" i="0" u="none" strike="noStrike">
                          <a:highlight>
                            <a:srgbClr val="000000">
                              <a:alpha val="0"/>
                            </a:srgbClr>
                          </a:highlight>
                          <a:latin typeface="Calibri"/>
                        </a:rPr>
                        <a:t>Sub-sector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plants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58962990"/>
                  </a:ext>
                </a:extLst>
              </a:tr>
              <a:tr h="254381">
                <a:tc>
                  <a:txBody>
                    <a:bodyPr/>
                    <a:lstStyle/>
                    <a:p>
                      <a:pPr algn="ctr" rtl="0">
                        <a:lnSpc>
                          <a:spcPct val="150000"/>
                        </a:lnSpc>
                      </a:pPr>
                      <a:r>
                        <a:rPr lang="en" sz="2000" b="1" i="0" u="none" strike="noStrike">
                          <a:highlight>
                            <a:srgbClr val="000000">
                              <a:alpha val="0"/>
                            </a:srgbClr>
                          </a:highlight>
                          <a:latin typeface="Calibri"/>
                        </a:rPr>
                        <a:t>6.4.b Food and drink</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391</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818.000.000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11.676.000.000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62.000.000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533.000.000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48457682"/>
                  </a:ext>
                </a:extLst>
              </a:tr>
              <a:tr h="814006">
                <a:tc>
                  <a:txBody>
                    <a:bodyPr/>
                    <a:lstStyle/>
                    <a:p>
                      <a:pPr algn="ctr" rtl="0">
                        <a:lnSpc>
                          <a:spcPct val="150000"/>
                        </a:lnSpc>
                      </a:pPr>
                      <a:r>
                        <a:rPr lang="en" sz="2000" b="1" i="0" u="none" strike="noStrike">
                          <a:highlight>
                            <a:srgbClr val="000000">
                              <a:alpha val="0"/>
                            </a:srgbClr>
                          </a:highlight>
                          <a:latin typeface="Calibri"/>
                        </a:rPr>
                        <a:t>6.4.c</a:t>
                      </a:r>
                    </a:p>
                    <a:p>
                      <a:pPr algn="ctr" rtl="0">
                        <a:lnSpc>
                          <a:spcPct val="150000"/>
                        </a:lnSpc>
                      </a:pPr>
                      <a:r>
                        <a:rPr lang="en" sz="2000" b="1" i="0" u="none" strike="noStrike">
                          <a:highlight>
                            <a:srgbClr val="000000">
                              <a:alpha val="0"/>
                            </a:srgbClr>
                          </a:highlight>
                          <a:latin typeface="Calibri"/>
                        </a:rPr>
                        <a:t>Milk</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79</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171.000.000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1.932.000.000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14.000.000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108.000.000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83908457"/>
                  </a:ext>
                </a:extLst>
              </a:tr>
            </a:tbl>
          </a:graphicData>
        </a:graphic>
      </p:graphicFrame>
      <p:sp>
        <p:nvSpPr>
          <p:cNvPr id="5" name="Slide Number Placeholder 4">
            <a:extLst>
              <a:ext uri="{FF2B5EF4-FFF2-40B4-BE49-F238E27FC236}">
                <a16:creationId xmlns:a16="http://schemas.microsoft.com/office/drawing/2014/main" id="{BC0117BE-D060-B3F3-8898-5CA16A0BCCC5}"/>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12</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Başlık 1">
            <a:extLst>
              <a:ext uri="{FF2B5EF4-FFF2-40B4-BE49-F238E27FC236}">
                <a16:creationId xmlns:a16="http://schemas.microsoft.com/office/drawing/2014/main" id="{FAF005E5-A600-ADF3-0384-C2530C242901}"/>
              </a:ext>
            </a:extLst>
          </p:cNvPr>
          <p:cNvSpPr txBox="1"/>
          <p:nvPr/>
        </p:nvSpPr>
        <p:spPr>
          <a:xfrm>
            <a:off x="838200" y="1208188"/>
            <a:ext cx="10515600" cy="70164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just" defTabSz="914400" rtl="0" eaLnBrk="1" fontAlgn="auto" latinLnBrk="0" hangingPunct="1">
              <a:lnSpc>
                <a:spcPct val="90000"/>
              </a:lnSpc>
              <a:spcBef>
                <a:spcPct val="0"/>
              </a:spcBef>
              <a:spcAft>
                <a:spcPct val="0"/>
              </a:spcAft>
              <a:buClrTx/>
              <a:buSzTx/>
              <a:buFontTx/>
              <a:buNone/>
              <a:defRPr/>
            </a:pPr>
            <a:r>
              <a:rPr kumimoji="0" lang="en" sz="3200" b="1" i="0" u="none" strike="noStrike" kern="1200" cap="none" spc="0" normalizeH="0" baseline="0" noProof="0">
                <a:solidFill>
                  <a:srgbClr val="000000"/>
                </a:solidFill>
                <a:highlight>
                  <a:srgbClr val="000000">
                    <a:alpha val="0"/>
                  </a:srgbClr>
                </a:highlight>
                <a:uLnTx/>
                <a:uFillTx/>
                <a:latin typeface="Calibri Light"/>
                <a:ea typeface="Calibri"/>
                <a:cs typeface="Calibri"/>
              </a:rPr>
              <a:t>Results of Compliance and Cost Assessment of the Food, Drink and Dairy Sector</a:t>
            </a:r>
            <a:endParaRPr kumimoji="0" lang="tr-TR" sz="3200" b="1" i="0" u="none" strike="noStrike" kern="1200" cap="none" spc="0" normalizeH="0" baseline="0" noProof="0">
              <a:ln>
                <a:noFill/>
              </a:ln>
              <a:solidFill>
                <a:prstClr val="black"/>
              </a:solidFill>
              <a:effectLst/>
              <a:uLnTx/>
              <a:uFillTx/>
              <a:latin typeface="Calibri Light" panose="020F0302020204030204"/>
              <a:ea typeface="+mj-ea"/>
              <a:cs typeface="+mj-cs"/>
            </a:endParaRPr>
          </a:p>
        </p:txBody>
      </p:sp>
    </p:spTree>
    <p:extLst>
      <p:ext uri="{BB962C8B-B14F-4D97-AF65-F5344CB8AC3E}">
        <p14:creationId xmlns:p14="http://schemas.microsoft.com/office/powerpoint/2010/main" val="250128161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CBC07C5-45B8-AD50-C315-12BEE9BA87C8}"/>
              </a:ext>
            </a:extLst>
          </p:cNvPr>
          <p:cNvSpPr>
            <a:spLocks noGrp="1"/>
          </p:cNvSpPr>
          <p:nvPr>
            <p:ph idx="1"/>
          </p:nvPr>
        </p:nvSpPr>
        <p:spPr>
          <a:xfrm>
            <a:off x="838200" y="2081605"/>
            <a:ext cx="10515600" cy="1288467"/>
          </a:xfrm>
        </p:spPr>
        <p:txBody>
          <a:bodyPr>
            <a:noAutofit/>
          </a:bodyPr>
          <a:lstStyle/>
          <a:p>
            <a:pPr algn="just" rtl="0" fontAlgn="base">
              <a:buFont typeface="Arial" panose="020B0604020202020204" pitchFamily="34" charset="0"/>
              <a:buChar char="•"/>
            </a:pPr>
            <a:r>
              <a:rPr lang="en" sz="1800" b="0" i="0" u="none" strike="noStrike" dirty="0">
                <a:solidFill>
                  <a:srgbClr val="000000"/>
                </a:solidFill>
                <a:highlight>
                  <a:srgbClr val="000000">
                    <a:alpha val="0"/>
                  </a:srgbClr>
                </a:highlight>
                <a:latin typeface="Calibri"/>
              </a:rPr>
              <a:t>Processing of Animal By-Products and Edible Products IED Annex I covers</a:t>
            </a:r>
          </a:p>
          <a:p>
            <a:pPr lvl="1" algn="just" rtl="0" fontAlgn="base"/>
            <a:r>
              <a:rPr lang="en" sz="1800" b="0" i="0" u="none" strike="noStrike" dirty="0">
                <a:solidFill>
                  <a:srgbClr val="000000"/>
                </a:solidFill>
                <a:highlight>
                  <a:srgbClr val="000000">
                    <a:alpha val="0"/>
                  </a:srgbClr>
                </a:highlight>
                <a:latin typeface="Calibri"/>
              </a:rPr>
              <a:t>6.5 - Disposal or recycling of animal bodies or animal waste with a processing capacity of more than 10 tons per day </a:t>
            </a:r>
            <a:endParaRPr lang="en-US" sz="1800" dirty="0">
              <a:ea typeface="Calibri" panose="020F0502020204030204" pitchFamily="34" charset="0"/>
            </a:endParaRPr>
          </a:p>
          <a:p>
            <a:pPr algn="just" rtl="0"/>
            <a:r>
              <a:rPr lang="en" sz="1800" b="0" i="0" u="none" strike="noStrike" dirty="0">
                <a:highlight>
                  <a:srgbClr val="000000">
                    <a:alpha val="0"/>
                  </a:srgbClr>
                </a:highlight>
                <a:latin typeface="Calibri"/>
                <a:ea typeface="Calibri"/>
              </a:rPr>
              <a:t>According to the IPPC inventory, there are 70 plants in </a:t>
            </a:r>
            <a:r>
              <a:rPr lang="en" sz="1800" b="0" i="0" u="none" strike="noStrike" dirty="0" err="1">
                <a:highlight>
                  <a:srgbClr val="000000">
                    <a:alpha val="0"/>
                  </a:srgbClr>
                </a:highlight>
                <a:latin typeface="Calibri"/>
                <a:ea typeface="Calibri"/>
              </a:rPr>
              <a:t>Türkiye</a:t>
            </a:r>
            <a:r>
              <a:rPr lang="en" sz="1800" b="0" i="0" u="none" strike="noStrike" dirty="0">
                <a:highlight>
                  <a:srgbClr val="000000">
                    <a:alpha val="0"/>
                  </a:srgbClr>
                </a:highlight>
                <a:latin typeface="Calibri"/>
                <a:ea typeface="Calibri"/>
              </a:rPr>
              <a:t> that process animal by-products with rendering process. The necessary data for conducting a sectoral compliance assessment could not be reached. Therefore, the calculations were made according to the 0% compliance rate in order to reveal the worst-case scenario. </a:t>
            </a:r>
          </a:p>
          <a:p>
            <a:endParaRPr lang="tr-TR" sz="1800" dirty="0">
              <a:effectLst/>
              <a:ea typeface="Calibri" panose="020F0502020204030204" pitchFamily="34" charset="0"/>
            </a:endParaRPr>
          </a:p>
          <a:p>
            <a:endParaRPr lang="tr-TR" sz="1800" dirty="0"/>
          </a:p>
          <a:p>
            <a:endParaRPr lang="tr-TR" sz="1800" dirty="0"/>
          </a:p>
        </p:txBody>
      </p:sp>
      <p:sp>
        <p:nvSpPr>
          <p:cNvPr id="5" name="Slide Number Placeholder 4">
            <a:extLst>
              <a:ext uri="{FF2B5EF4-FFF2-40B4-BE49-F238E27FC236}">
                <a16:creationId xmlns:a16="http://schemas.microsoft.com/office/drawing/2014/main" id="{CD3D1F17-8ABE-40FB-84AA-46EFFC3E5D7A}"/>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13</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821874D6-EAB8-4A2E-DC9A-1AB42AE22F03}"/>
              </a:ext>
            </a:extLst>
          </p:cNvPr>
          <p:cNvSpPr>
            <a:spLocks noGrp="1"/>
          </p:cNvSpPr>
          <p:nvPr>
            <p:ph type="title"/>
          </p:nvPr>
        </p:nvSpPr>
        <p:spPr>
          <a:xfrm>
            <a:off x="838200" y="1208188"/>
            <a:ext cx="10515600" cy="701643"/>
          </a:xfrm>
        </p:spPr>
        <p:txBody>
          <a:bodyPr>
            <a:noAutofit/>
          </a:bodyPr>
          <a:lstStyle/>
          <a:p>
            <a:pPr algn="just" rtl="0"/>
            <a:r>
              <a:rPr lang="en" sz="3200" b="1" i="0" u="none" strike="noStrike">
                <a:highlight>
                  <a:srgbClr val="000000">
                    <a:alpha val="0"/>
                  </a:srgbClr>
                </a:highlight>
                <a:latin typeface="Calibri Light"/>
              </a:rPr>
              <a:t>Results of Compliance and Cost Assessment of Processing of Animal By-Products and Edible Products Sector</a:t>
            </a:r>
            <a:endParaRPr lang="tr-TR" sz="3200" b="1"/>
          </a:p>
        </p:txBody>
      </p:sp>
      <p:graphicFrame>
        <p:nvGraphicFramePr>
          <p:cNvPr id="2" name="Tablo 3">
            <a:extLst>
              <a:ext uri="{FF2B5EF4-FFF2-40B4-BE49-F238E27FC236}">
                <a16:creationId xmlns:a16="http://schemas.microsoft.com/office/drawing/2014/main" id="{180830E1-BE2A-6571-1275-D4804D5A9C05}"/>
              </a:ext>
            </a:extLst>
          </p:cNvPr>
          <p:cNvGraphicFramePr>
            <a:graphicFrameLocks noGrp="1"/>
          </p:cNvGraphicFramePr>
          <p:nvPr>
            <p:extLst>
              <p:ext uri="{D42A27DB-BD31-4B8C-83A1-F6EECF244321}">
                <p14:modId xmlns:p14="http://schemas.microsoft.com/office/powerpoint/2010/main" val="2370038476"/>
              </p:ext>
            </p:extLst>
          </p:nvPr>
        </p:nvGraphicFramePr>
        <p:xfrm>
          <a:off x="540309" y="4225637"/>
          <a:ext cx="11111382" cy="2119465"/>
        </p:xfrm>
        <a:graphic>
          <a:graphicData uri="http://schemas.openxmlformats.org/drawingml/2006/table">
            <a:tbl>
              <a:tblPr firstRow="1" firstCol="1" bandRow="1">
                <a:tableStyleId>{5C22544A-7EE6-4342-B048-85BDC9FD1C3A}</a:tableStyleId>
              </a:tblPr>
              <a:tblGrid>
                <a:gridCol w="955579">
                  <a:extLst>
                    <a:ext uri="{9D8B030D-6E8A-4147-A177-3AD203B41FA5}">
                      <a16:colId xmlns:a16="http://schemas.microsoft.com/office/drawing/2014/main" val="2459156844"/>
                    </a:ext>
                  </a:extLst>
                </a:gridCol>
                <a:gridCol w="1568927">
                  <a:extLst>
                    <a:ext uri="{9D8B030D-6E8A-4147-A177-3AD203B41FA5}">
                      <a16:colId xmlns:a16="http://schemas.microsoft.com/office/drawing/2014/main" val="3460997077"/>
                    </a:ext>
                  </a:extLst>
                </a:gridCol>
                <a:gridCol w="1660041">
                  <a:extLst>
                    <a:ext uri="{9D8B030D-6E8A-4147-A177-3AD203B41FA5}">
                      <a16:colId xmlns:a16="http://schemas.microsoft.com/office/drawing/2014/main" val="1853822823"/>
                    </a:ext>
                  </a:extLst>
                </a:gridCol>
                <a:gridCol w="2020049">
                  <a:extLst>
                    <a:ext uri="{9D8B030D-6E8A-4147-A177-3AD203B41FA5}">
                      <a16:colId xmlns:a16="http://schemas.microsoft.com/office/drawing/2014/main" val="2835318828"/>
                    </a:ext>
                  </a:extLst>
                </a:gridCol>
                <a:gridCol w="1815600">
                  <a:extLst>
                    <a:ext uri="{9D8B030D-6E8A-4147-A177-3AD203B41FA5}">
                      <a16:colId xmlns:a16="http://schemas.microsoft.com/office/drawing/2014/main" val="2835765771"/>
                    </a:ext>
                  </a:extLst>
                </a:gridCol>
                <a:gridCol w="1548927">
                  <a:extLst>
                    <a:ext uri="{9D8B030D-6E8A-4147-A177-3AD203B41FA5}">
                      <a16:colId xmlns:a16="http://schemas.microsoft.com/office/drawing/2014/main" val="3665623490"/>
                    </a:ext>
                  </a:extLst>
                </a:gridCol>
                <a:gridCol w="1542259">
                  <a:extLst>
                    <a:ext uri="{9D8B030D-6E8A-4147-A177-3AD203B41FA5}">
                      <a16:colId xmlns:a16="http://schemas.microsoft.com/office/drawing/2014/main" val="2779411277"/>
                    </a:ext>
                  </a:extLst>
                </a:gridCol>
              </a:tblGrid>
              <a:tr h="1212149">
                <a:tc>
                  <a:txBody>
                    <a:bodyPr/>
                    <a:lstStyle/>
                    <a:p>
                      <a:pPr algn="ctr" rtl="0">
                        <a:lnSpc>
                          <a:spcPct val="150000"/>
                        </a:lnSpc>
                      </a:pPr>
                      <a:r>
                        <a:rPr lang="en" sz="2000" b="1" i="0" u="none" strike="noStrike">
                          <a:highlight>
                            <a:srgbClr val="000000">
                              <a:alpha val="0"/>
                            </a:srgbClr>
                          </a:highlight>
                          <a:latin typeface="Calibri"/>
                        </a:rPr>
                        <a:t>Sub-sector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plants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370964288"/>
                  </a:ext>
                </a:extLst>
              </a:tr>
              <a:tr h="796760">
                <a:tc>
                  <a:txBody>
                    <a:bodyPr/>
                    <a:lstStyle/>
                    <a:p>
                      <a:pPr algn="ctr" rtl="0">
                        <a:lnSpc>
                          <a:spcPct val="150000"/>
                        </a:lnSpc>
                      </a:pPr>
                      <a:r>
                        <a:rPr lang="en" sz="2000" b="1" i="0" u="none" strike="noStrike">
                          <a:highlight>
                            <a:srgbClr val="000000">
                              <a:alpha val="0"/>
                            </a:srgbClr>
                          </a:highlight>
                          <a:latin typeface="Calibri"/>
                        </a:rPr>
                        <a:t>6.5</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70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144.000.000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1.632.000.000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11.000.000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90.000.000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42801240"/>
                  </a:ext>
                </a:extLst>
              </a:tr>
            </a:tbl>
          </a:graphicData>
        </a:graphic>
      </p:graphicFrame>
    </p:spTree>
    <p:extLst>
      <p:ext uri="{BB962C8B-B14F-4D97-AF65-F5344CB8AC3E}">
        <p14:creationId xmlns:p14="http://schemas.microsoft.com/office/powerpoint/2010/main" val="3628896238"/>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D210B24-D558-7E99-DCF7-3459D8E8546D}"/>
              </a:ext>
            </a:extLst>
          </p:cNvPr>
          <p:cNvSpPr>
            <a:spLocks noGrp="1"/>
          </p:cNvSpPr>
          <p:nvPr>
            <p:ph idx="1"/>
          </p:nvPr>
        </p:nvSpPr>
        <p:spPr>
          <a:xfrm>
            <a:off x="838200" y="2015240"/>
            <a:ext cx="10515600" cy="3872941"/>
          </a:xfrm>
        </p:spPr>
        <p:txBody>
          <a:bodyPr>
            <a:noAutofit/>
          </a:bodyPr>
          <a:lstStyle/>
          <a:p>
            <a:pPr algn="just" rtl="0" fontAlgn="base">
              <a:buFont typeface="Arial" panose="020B0604020202020204" pitchFamily="34" charset="0"/>
              <a:buChar char="•"/>
            </a:pPr>
            <a:r>
              <a:rPr lang="en" sz="2400" b="0" i="0" u="none" strike="noStrike" dirty="0">
                <a:solidFill>
                  <a:srgbClr val="000000"/>
                </a:solidFill>
                <a:highlight>
                  <a:srgbClr val="000000">
                    <a:alpha val="0"/>
                  </a:srgbClr>
                </a:highlight>
                <a:latin typeface="Calibri"/>
              </a:rPr>
              <a:t>Intensive rearing of poultry and pigs IED Annex I covers the followings:</a:t>
            </a:r>
            <a:endParaRPr lang="en-US" sz="2400" b="0" i="0" dirty="0">
              <a:solidFill>
                <a:srgbClr val="000000"/>
              </a:solidFill>
              <a:effectLst/>
              <a:latin typeface="Arial" panose="020B0604020202020204" pitchFamily="34" charset="0"/>
            </a:endParaRPr>
          </a:p>
          <a:p>
            <a:pPr lvl="1" algn="just" rtl="0" fontAlgn="base"/>
            <a:r>
              <a:rPr lang="en" sz="2400" b="0" i="0" u="none" strike="noStrike" dirty="0">
                <a:solidFill>
                  <a:srgbClr val="000000"/>
                </a:solidFill>
                <a:highlight>
                  <a:srgbClr val="000000">
                    <a:alpha val="0"/>
                  </a:srgbClr>
                </a:highlight>
                <a:latin typeface="Calibri"/>
              </a:rPr>
              <a:t>6.6 - Intensive poultry and pig husbandry:</a:t>
            </a:r>
            <a:endParaRPr lang="en-US" b="0" i="0" dirty="0">
              <a:solidFill>
                <a:srgbClr val="000000"/>
              </a:solidFill>
              <a:effectLst/>
              <a:latin typeface="Arial" panose="020B0604020202020204" pitchFamily="34" charset="0"/>
            </a:endParaRPr>
          </a:p>
          <a:p>
            <a:pPr lvl="2" algn="just" rtl="0" fontAlgn="base"/>
            <a:r>
              <a:rPr lang="en" sz="2400" b="0" i="0" u="none" strike="noStrike" dirty="0">
                <a:solidFill>
                  <a:srgbClr val="000000"/>
                </a:solidFill>
                <a:highlight>
                  <a:srgbClr val="000000">
                    <a:alpha val="0"/>
                  </a:srgbClr>
                </a:highlight>
                <a:latin typeface="Calibri"/>
              </a:rPr>
              <a:t>(a) Plants with a capacity of more than 40000 poultry,</a:t>
            </a:r>
            <a:endParaRPr lang="en-US" sz="2400" b="0" i="0" dirty="0">
              <a:solidFill>
                <a:srgbClr val="000000"/>
              </a:solidFill>
              <a:effectLst/>
              <a:latin typeface="Arial" panose="020B0604020202020204" pitchFamily="34" charset="0"/>
            </a:endParaRPr>
          </a:p>
          <a:p>
            <a:pPr lvl="2" algn="just" rtl="0" fontAlgn="base"/>
            <a:r>
              <a:rPr lang="en" sz="2400" b="0" i="0" u="none" strike="noStrike" dirty="0">
                <a:solidFill>
                  <a:srgbClr val="000000"/>
                </a:solidFill>
                <a:highlight>
                  <a:srgbClr val="000000">
                    <a:alpha val="0"/>
                  </a:srgbClr>
                </a:highlight>
                <a:latin typeface="Calibri"/>
              </a:rPr>
              <a:t>(b) Plants with a production capacity of more than 2000 pigs (over 30 kg) or</a:t>
            </a:r>
            <a:endParaRPr lang="en-US" sz="2400" b="0" i="0" dirty="0">
              <a:solidFill>
                <a:srgbClr val="000000"/>
              </a:solidFill>
              <a:effectLst/>
              <a:latin typeface="Arial" panose="020B0604020202020204" pitchFamily="34" charset="0"/>
            </a:endParaRPr>
          </a:p>
          <a:p>
            <a:pPr lvl="2" algn="just" rtl="0" fontAlgn="base"/>
            <a:r>
              <a:rPr lang="en" sz="2400" b="0" i="0" u="none" strike="noStrike" dirty="0">
                <a:solidFill>
                  <a:srgbClr val="000000"/>
                </a:solidFill>
                <a:highlight>
                  <a:srgbClr val="000000">
                    <a:alpha val="0"/>
                  </a:srgbClr>
                </a:highlight>
                <a:latin typeface="Calibri"/>
              </a:rPr>
              <a:t>(c) Plants with a capacity of more than 750 female pigs.</a:t>
            </a:r>
            <a:endParaRPr lang="en-US" sz="2400" b="0" i="0" dirty="0">
              <a:solidFill>
                <a:srgbClr val="000000"/>
              </a:solidFill>
              <a:effectLst/>
              <a:latin typeface="Arial" panose="020B0604020202020204" pitchFamily="34" charset="0"/>
            </a:endParaRPr>
          </a:p>
          <a:p>
            <a:pPr marL="0" indent="0" algn="just" rtl="0" fontAlgn="base">
              <a:buNone/>
            </a:pPr>
            <a:r>
              <a:rPr lang="en" sz="2400" b="0" i="0" u="none" strike="noStrike" dirty="0">
                <a:solidFill>
                  <a:srgbClr val="000000"/>
                </a:solidFill>
                <a:highlight>
                  <a:srgbClr val="000000">
                    <a:alpha val="0"/>
                  </a:srgbClr>
                </a:highlight>
                <a:latin typeface="Calibri"/>
              </a:rPr>
              <a:t> </a:t>
            </a:r>
            <a:endParaRPr lang="en-US" sz="2400" b="0" i="0" dirty="0">
              <a:solidFill>
                <a:srgbClr val="000000"/>
              </a:solidFill>
              <a:effectLst/>
              <a:latin typeface="Arial" panose="020B0604020202020204" pitchFamily="34" charset="0"/>
            </a:endParaRPr>
          </a:p>
          <a:p>
            <a:pPr marL="0" indent="0" algn="just">
              <a:buNone/>
            </a:pPr>
            <a:endParaRPr lang="tr-TR" sz="1800" dirty="0">
              <a:latin typeface="Times New Roman" panose="02020603050405020304" pitchFamily="18" charset="0"/>
            </a:endParaRPr>
          </a:p>
          <a:p>
            <a:endParaRPr lang="tr-TR" dirty="0"/>
          </a:p>
        </p:txBody>
      </p:sp>
      <p:sp>
        <p:nvSpPr>
          <p:cNvPr id="5" name="Slide Number Placeholder 4">
            <a:extLst>
              <a:ext uri="{FF2B5EF4-FFF2-40B4-BE49-F238E27FC236}">
                <a16:creationId xmlns:a16="http://schemas.microsoft.com/office/drawing/2014/main" id="{2876FC31-EC5A-6E9C-42EB-447C7DBE5134}"/>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14</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7CACCDEB-8AB1-516F-FEEB-C792C84C58D5}"/>
              </a:ext>
            </a:extLst>
          </p:cNvPr>
          <p:cNvSpPr>
            <a:spLocks noGrp="1"/>
          </p:cNvSpPr>
          <p:nvPr>
            <p:ph type="title"/>
          </p:nvPr>
        </p:nvSpPr>
        <p:spPr>
          <a:xfrm>
            <a:off x="838200" y="1208188"/>
            <a:ext cx="10515600" cy="701643"/>
          </a:xfrm>
        </p:spPr>
        <p:txBody>
          <a:bodyPr>
            <a:noAutofit/>
          </a:bodyPr>
          <a:lstStyle/>
          <a:p>
            <a:pPr algn="just" rtl="0"/>
            <a:r>
              <a:rPr lang="en" sz="3200" b="1" i="0" u="none" strike="noStrike">
                <a:highlight>
                  <a:srgbClr val="000000">
                    <a:alpha val="0"/>
                  </a:srgbClr>
                </a:highlight>
                <a:latin typeface="Calibri Light"/>
                <a:ea typeface="Calibri"/>
                <a:cs typeface="Calibri"/>
              </a:rPr>
              <a:t>Results of Compliance and Cost Assessment of the </a:t>
            </a:r>
            <a:r>
              <a:rPr lang="en" sz="3200" b="1" i="0" u="none" strike="noStrike">
                <a:highlight>
                  <a:srgbClr val="000000">
                    <a:alpha val="0"/>
                  </a:srgbClr>
                </a:highlight>
                <a:latin typeface="Calibri Light"/>
              </a:rPr>
              <a:t>Intensive Rearing of Poultry and Pigs</a:t>
            </a:r>
            <a:r>
              <a:rPr lang="en" sz="3200" b="1" i="0" u="none" strike="noStrike">
                <a:highlight>
                  <a:srgbClr val="000000">
                    <a:alpha val="0"/>
                  </a:srgbClr>
                </a:highlight>
                <a:latin typeface="Calibri Light"/>
                <a:ea typeface="Calibri"/>
                <a:cs typeface="Calibri"/>
              </a:rPr>
              <a:t> Sector</a:t>
            </a:r>
            <a:endParaRPr lang="tr-TR" sz="3200" b="1"/>
          </a:p>
        </p:txBody>
      </p:sp>
    </p:spTree>
    <p:extLst>
      <p:ext uri="{BB962C8B-B14F-4D97-AF65-F5344CB8AC3E}">
        <p14:creationId xmlns:p14="http://schemas.microsoft.com/office/powerpoint/2010/main" val="746126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5D210B24-D558-7E99-DCF7-3459D8E8546D}"/>
              </a:ext>
            </a:extLst>
          </p:cNvPr>
          <p:cNvSpPr>
            <a:spLocks noGrp="1"/>
          </p:cNvSpPr>
          <p:nvPr>
            <p:ph idx="1"/>
          </p:nvPr>
        </p:nvSpPr>
        <p:spPr>
          <a:xfrm>
            <a:off x="838200" y="2015241"/>
            <a:ext cx="10515600" cy="1872460"/>
          </a:xfrm>
        </p:spPr>
        <p:txBody>
          <a:bodyPr>
            <a:noAutofit/>
          </a:bodyPr>
          <a:lstStyle/>
          <a:p>
            <a:pPr algn="just" rtl="0"/>
            <a:r>
              <a:rPr lang="en" sz="2100" b="0" i="0" u="none" strike="noStrike" dirty="0">
                <a:highlight>
                  <a:srgbClr val="000000">
                    <a:alpha val="0"/>
                  </a:srgbClr>
                </a:highlight>
                <a:latin typeface="Calibri"/>
                <a:ea typeface="Calibri"/>
              </a:rPr>
              <a:t>According to the data obtained from the relevant sector representatives and public units, there are more than 4000 farms engaged in intensive rearing of poultry in </a:t>
            </a:r>
            <a:r>
              <a:rPr lang="en" sz="2100" b="0" i="0" u="none" strike="noStrike" dirty="0" err="1">
                <a:highlight>
                  <a:srgbClr val="000000">
                    <a:alpha val="0"/>
                  </a:srgbClr>
                </a:highlight>
                <a:latin typeface="Calibri"/>
                <a:ea typeface="Calibri"/>
              </a:rPr>
              <a:t>Türkiye</a:t>
            </a:r>
            <a:r>
              <a:rPr lang="en" sz="2100" b="0" i="0" u="none" strike="noStrike" dirty="0">
                <a:highlight>
                  <a:srgbClr val="000000">
                    <a:alpha val="0"/>
                  </a:srgbClr>
                </a:highlight>
                <a:latin typeface="Calibri"/>
                <a:ea typeface="Calibri"/>
              </a:rPr>
              <a:t>. However, due to the lack of information, the records of these farms could not be processed into databases and IPPC inventory. According to the IPPC inventory, there are a total of 6 registered plants in the intensive rearing of poultry sector. </a:t>
            </a:r>
          </a:p>
          <a:p>
            <a:pPr algn="just" rtl="0"/>
            <a:r>
              <a:rPr lang="en" sz="2100" b="0" i="0" u="none" strike="noStrike" dirty="0">
                <a:highlight>
                  <a:srgbClr val="000000">
                    <a:alpha val="0"/>
                  </a:srgbClr>
                </a:highlight>
                <a:latin typeface="Calibri"/>
                <a:ea typeface="Calibri"/>
              </a:rPr>
              <a:t>The actual number of plants covered by the IED and the relevant data required to conduct a sectoral compliance assessment have not been accessed. Therefore, the calculations were made according to the 0% compliance rate in order to reveal the worst-case scenario. </a:t>
            </a:r>
          </a:p>
          <a:p>
            <a:endParaRPr lang="tr-TR" sz="1800" dirty="0">
              <a:latin typeface="Times New Roman" panose="02020603050405020304" pitchFamily="18" charset="0"/>
            </a:endParaRPr>
          </a:p>
          <a:p>
            <a:endParaRPr lang="tr-TR" dirty="0"/>
          </a:p>
        </p:txBody>
      </p:sp>
      <p:graphicFrame>
        <p:nvGraphicFramePr>
          <p:cNvPr id="4" name="Tablo 3">
            <a:extLst>
              <a:ext uri="{FF2B5EF4-FFF2-40B4-BE49-F238E27FC236}">
                <a16:creationId xmlns:a16="http://schemas.microsoft.com/office/drawing/2014/main" id="{1237932C-EAA6-BC02-24B2-2F07E67B2E49}"/>
              </a:ext>
            </a:extLst>
          </p:cNvPr>
          <p:cNvGraphicFramePr>
            <a:graphicFrameLocks noGrp="1"/>
          </p:cNvGraphicFramePr>
          <p:nvPr>
            <p:extLst>
              <p:ext uri="{D42A27DB-BD31-4B8C-83A1-F6EECF244321}">
                <p14:modId xmlns:p14="http://schemas.microsoft.com/office/powerpoint/2010/main" val="1023698731"/>
              </p:ext>
            </p:extLst>
          </p:nvPr>
        </p:nvGraphicFramePr>
        <p:xfrm>
          <a:off x="726621" y="4660900"/>
          <a:ext cx="10738758" cy="2060574"/>
        </p:xfrm>
        <a:graphic>
          <a:graphicData uri="http://schemas.openxmlformats.org/drawingml/2006/table">
            <a:tbl>
              <a:tblPr firstRow="1" firstCol="1" bandRow="1">
                <a:tableStyleId>{5C22544A-7EE6-4342-B048-85BDC9FD1C3A}</a:tableStyleId>
              </a:tblPr>
              <a:tblGrid>
                <a:gridCol w="938567">
                  <a:extLst>
                    <a:ext uri="{9D8B030D-6E8A-4147-A177-3AD203B41FA5}">
                      <a16:colId xmlns:a16="http://schemas.microsoft.com/office/drawing/2014/main" val="2957134571"/>
                    </a:ext>
                  </a:extLst>
                </a:gridCol>
                <a:gridCol w="1516313">
                  <a:extLst>
                    <a:ext uri="{9D8B030D-6E8A-4147-A177-3AD203B41FA5}">
                      <a16:colId xmlns:a16="http://schemas.microsoft.com/office/drawing/2014/main" val="2705511001"/>
                    </a:ext>
                  </a:extLst>
                </a:gridCol>
                <a:gridCol w="1604371">
                  <a:extLst>
                    <a:ext uri="{9D8B030D-6E8A-4147-A177-3AD203B41FA5}">
                      <a16:colId xmlns:a16="http://schemas.microsoft.com/office/drawing/2014/main" val="4118559030"/>
                    </a:ext>
                  </a:extLst>
                </a:gridCol>
                <a:gridCol w="2063989">
                  <a:extLst>
                    <a:ext uri="{9D8B030D-6E8A-4147-A177-3AD203B41FA5}">
                      <a16:colId xmlns:a16="http://schemas.microsoft.com/office/drawing/2014/main" val="323451019"/>
                    </a:ext>
                  </a:extLst>
                </a:gridCol>
                <a:gridCol w="1539938">
                  <a:extLst>
                    <a:ext uri="{9D8B030D-6E8A-4147-A177-3AD203B41FA5}">
                      <a16:colId xmlns:a16="http://schemas.microsoft.com/office/drawing/2014/main" val="3964542450"/>
                    </a:ext>
                  </a:extLst>
                </a:gridCol>
                <a:gridCol w="1539938">
                  <a:extLst>
                    <a:ext uri="{9D8B030D-6E8A-4147-A177-3AD203B41FA5}">
                      <a16:colId xmlns:a16="http://schemas.microsoft.com/office/drawing/2014/main" val="1414525726"/>
                    </a:ext>
                  </a:extLst>
                </a:gridCol>
                <a:gridCol w="1535642">
                  <a:extLst>
                    <a:ext uri="{9D8B030D-6E8A-4147-A177-3AD203B41FA5}">
                      <a16:colId xmlns:a16="http://schemas.microsoft.com/office/drawing/2014/main" val="4003438020"/>
                    </a:ext>
                  </a:extLst>
                </a:gridCol>
              </a:tblGrid>
              <a:tr h="1426249">
                <a:tc>
                  <a:txBody>
                    <a:bodyPr/>
                    <a:lstStyle/>
                    <a:p>
                      <a:pPr algn="ctr" rtl="0">
                        <a:lnSpc>
                          <a:spcPct val="150000"/>
                        </a:lnSpc>
                      </a:pPr>
                      <a:r>
                        <a:rPr lang="en" sz="2000" b="1" i="0" u="none" strike="noStrike">
                          <a:highlight>
                            <a:srgbClr val="000000">
                              <a:alpha val="0"/>
                            </a:srgbClr>
                          </a:highlight>
                          <a:latin typeface="Calibri"/>
                        </a:rPr>
                        <a:t>Sub-sector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dirty="0">
                          <a:highlight>
                            <a:srgbClr val="000000">
                              <a:alpha val="0"/>
                            </a:srgbClr>
                          </a:highlight>
                          <a:latin typeface="Calibri"/>
                        </a:rPr>
                        <a:t>Number of plants</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a:t>
                      </a:r>
                    </a:p>
                    <a:p>
                      <a:pPr algn="ctr" rtl="0">
                        <a:lnSpc>
                          <a:spcPct val="150000"/>
                        </a:lnSpc>
                      </a:pPr>
                      <a:r>
                        <a:rPr lang="en" sz="2000" b="1" i="0" u="none" strike="noStrike">
                          <a:highlight>
                            <a:srgbClr val="000000">
                              <a:alpha val="0"/>
                            </a:srgbClr>
                          </a:highlight>
                          <a:latin typeface="Calibri"/>
                        </a:rPr>
                        <a:t>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539204327"/>
                  </a:ext>
                </a:extLst>
              </a:tr>
              <a:tr h="634325">
                <a:tc>
                  <a:txBody>
                    <a:bodyPr/>
                    <a:lstStyle/>
                    <a:p>
                      <a:pPr algn="ctr" rtl="0">
                        <a:lnSpc>
                          <a:spcPct val="150000"/>
                        </a:lnSpc>
                      </a:pPr>
                      <a:r>
                        <a:rPr lang="en" sz="2000" b="1" i="0" u="none" strike="noStrike">
                          <a:highlight>
                            <a:srgbClr val="000000">
                              <a:alpha val="0"/>
                            </a:srgbClr>
                          </a:highlight>
                          <a:latin typeface="Calibri"/>
                        </a:rPr>
                        <a:t>6.6</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6</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750,000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1.200.000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350,000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dirty="0">
                          <a:highlight>
                            <a:srgbClr val="000000">
                              <a:alpha val="0"/>
                            </a:srgbClr>
                          </a:highlight>
                          <a:latin typeface="Calibri"/>
                        </a:rPr>
                        <a:t>450,000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08329376"/>
                  </a:ext>
                </a:extLst>
              </a:tr>
            </a:tbl>
          </a:graphicData>
        </a:graphic>
      </p:graphicFrame>
      <p:sp>
        <p:nvSpPr>
          <p:cNvPr id="5" name="Slide Number Placeholder 4">
            <a:extLst>
              <a:ext uri="{FF2B5EF4-FFF2-40B4-BE49-F238E27FC236}">
                <a16:creationId xmlns:a16="http://schemas.microsoft.com/office/drawing/2014/main" id="{2876FC31-EC5A-6E9C-42EB-447C7DBE5134}"/>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15</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7CACCDEB-8AB1-516F-FEEB-C792C84C58D5}"/>
              </a:ext>
            </a:extLst>
          </p:cNvPr>
          <p:cNvSpPr>
            <a:spLocks noGrp="1"/>
          </p:cNvSpPr>
          <p:nvPr>
            <p:ph type="title"/>
          </p:nvPr>
        </p:nvSpPr>
        <p:spPr>
          <a:xfrm>
            <a:off x="838200" y="1208188"/>
            <a:ext cx="10515600" cy="701643"/>
          </a:xfrm>
        </p:spPr>
        <p:txBody>
          <a:bodyPr>
            <a:noAutofit/>
          </a:bodyPr>
          <a:lstStyle/>
          <a:p>
            <a:pPr algn="just" rtl="0"/>
            <a:r>
              <a:rPr lang="en" sz="3200" b="1" i="0" u="none" strike="noStrike">
                <a:highlight>
                  <a:srgbClr val="000000">
                    <a:alpha val="0"/>
                  </a:srgbClr>
                </a:highlight>
                <a:latin typeface="Calibri Light"/>
                <a:ea typeface="Calibri"/>
                <a:cs typeface="Calibri"/>
              </a:rPr>
              <a:t>Results of Compliance and Cost Assessment of the </a:t>
            </a:r>
            <a:r>
              <a:rPr lang="en" sz="3200" b="1" i="0" u="none" strike="noStrike">
                <a:highlight>
                  <a:srgbClr val="000000">
                    <a:alpha val="0"/>
                  </a:srgbClr>
                </a:highlight>
                <a:latin typeface="Calibri Light"/>
              </a:rPr>
              <a:t>Intensive Rearing of Poultry and Pigs</a:t>
            </a:r>
            <a:r>
              <a:rPr lang="en" sz="3200" b="1" i="0" u="none" strike="noStrike">
                <a:highlight>
                  <a:srgbClr val="000000">
                    <a:alpha val="0"/>
                  </a:srgbClr>
                </a:highlight>
                <a:latin typeface="Calibri Light"/>
                <a:ea typeface="Calibri"/>
                <a:cs typeface="Calibri"/>
              </a:rPr>
              <a:t> Sector</a:t>
            </a:r>
            <a:endParaRPr lang="tr-TR" sz="3200" b="1"/>
          </a:p>
        </p:txBody>
      </p:sp>
    </p:spTree>
    <p:extLst>
      <p:ext uri="{BB962C8B-B14F-4D97-AF65-F5344CB8AC3E}">
        <p14:creationId xmlns:p14="http://schemas.microsoft.com/office/powerpoint/2010/main" val="552539910"/>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A729C7BE-EE91-50F0-41FA-1EE74B20862B}"/>
              </a:ext>
            </a:extLst>
          </p:cNvPr>
          <p:cNvSpPr>
            <a:spLocks noGrp="1"/>
          </p:cNvSpPr>
          <p:nvPr>
            <p:ph idx="1"/>
          </p:nvPr>
        </p:nvSpPr>
        <p:spPr>
          <a:xfrm>
            <a:off x="393700" y="1714499"/>
            <a:ext cx="11391899" cy="2714773"/>
          </a:xfrm>
        </p:spPr>
        <p:txBody>
          <a:bodyPr>
            <a:noAutofit/>
          </a:bodyPr>
          <a:lstStyle/>
          <a:p>
            <a:pPr algn="just" rtl="0" fontAlgn="base">
              <a:buFont typeface="Arial" panose="020B0604020202020204" pitchFamily="34" charset="0"/>
              <a:buChar char="•"/>
            </a:pPr>
            <a:r>
              <a:rPr lang="en" sz="2000" b="0" i="0" u="none" strike="noStrike" dirty="0">
                <a:solidFill>
                  <a:srgbClr val="000000"/>
                </a:solidFill>
                <a:highlight>
                  <a:srgbClr val="000000">
                    <a:alpha val="0"/>
                  </a:srgbClr>
                </a:highlight>
                <a:latin typeface="Calibri"/>
              </a:rPr>
              <a:t>Surface treatment industry using organic solvent IED Annex I covers</a:t>
            </a:r>
          </a:p>
          <a:p>
            <a:pPr lvl="1" algn="just" rtl="0" fontAlgn="base"/>
            <a:r>
              <a:rPr lang="en" sz="2000" b="0" i="0" u="none" strike="noStrike" dirty="0">
                <a:solidFill>
                  <a:srgbClr val="000000"/>
                </a:solidFill>
                <a:highlight>
                  <a:srgbClr val="000000">
                    <a:alpha val="0"/>
                  </a:srgbClr>
                </a:highlight>
                <a:latin typeface="Calibri"/>
              </a:rPr>
              <a:t>6.7 - Surface treatment of substances or products with an organic solvent consumption capacity of 150 kg per hour or over 200 tons per year, especially such as sizing, pressing, coating, degreasing, waterproofing, finishing, painting, cleaning, impregnation</a:t>
            </a:r>
            <a:endParaRPr lang="en-US" sz="2000" dirty="0">
              <a:ea typeface="Calibri" panose="020F0502020204030204" pitchFamily="34" charset="0"/>
            </a:endParaRPr>
          </a:p>
          <a:p>
            <a:pPr algn="just" rtl="0"/>
            <a:r>
              <a:rPr lang="en" sz="2000" b="0" i="0" u="none" strike="noStrike" dirty="0">
                <a:highlight>
                  <a:srgbClr val="000000">
                    <a:alpha val="0"/>
                  </a:srgbClr>
                </a:highlight>
                <a:latin typeface="Calibri"/>
                <a:ea typeface="Calibri"/>
              </a:rPr>
              <a:t>According to IPPC inventory, there are 1380 solvent surface treatment plants in </a:t>
            </a:r>
            <a:r>
              <a:rPr lang="en" sz="2000" b="0" i="0" u="none" strike="noStrike" dirty="0" err="1">
                <a:highlight>
                  <a:srgbClr val="000000">
                    <a:alpha val="0"/>
                  </a:srgbClr>
                </a:highlight>
                <a:latin typeface="Calibri"/>
                <a:ea typeface="Calibri"/>
              </a:rPr>
              <a:t>Türkiye</a:t>
            </a:r>
            <a:r>
              <a:rPr lang="en" sz="2000" b="0" i="0" u="none" strike="noStrike" dirty="0">
                <a:highlight>
                  <a:srgbClr val="000000">
                    <a:alpha val="0"/>
                  </a:srgbClr>
                </a:highlight>
                <a:latin typeface="Calibri"/>
                <a:ea typeface="Calibri"/>
              </a:rPr>
              <a:t>. The necessary data for conducting a sectoral compliance assessment could not be reached. Therefore, the calculations were made according to the 0% compliance rate in order to reveal the worst-case scenario. </a:t>
            </a:r>
          </a:p>
          <a:p>
            <a:pPr algn="just" rtl="0"/>
            <a:r>
              <a:rPr lang="en" sz="2000" b="0" i="0" u="none" strike="noStrike" dirty="0">
                <a:highlight>
                  <a:srgbClr val="000000">
                    <a:alpha val="0"/>
                  </a:srgbClr>
                </a:highlight>
                <a:latin typeface="Calibri"/>
                <a:ea typeface="Calibri"/>
              </a:rPr>
              <a:t>The general implementation cost also includes the cost estimate made within the scope of the previous IPPC project, the "Automotive Project" (Automotive Project, 2016).</a:t>
            </a:r>
            <a:endParaRPr lang="tr-TR" sz="2000" dirty="0">
              <a:effectLst/>
              <a:ea typeface="Calibri" panose="020F0502020204030204" pitchFamily="34" charset="0"/>
              <a:cs typeface="Calibri" panose="020F0502020204030204" pitchFamily="34" charset="0"/>
            </a:endParaRPr>
          </a:p>
        </p:txBody>
      </p:sp>
      <p:graphicFrame>
        <p:nvGraphicFramePr>
          <p:cNvPr id="4" name="Tablo 3">
            <a:extLst>
              <a:ext uri="{FF2B5EF4-FFF2-40B4-BE49-F238E27FC236}">
                <a16:creationId xmlns:a16="http://schemas.microsoft.com/office/drawing/2014/main" id="{53A93B47-2FCE-184F-AEAE-B7A50559B479}"/>
              </a:ext>
            </a:extLst>
          </p:cNvPr>
          <p:cNvGraphicFramePr>
            <a:graphicFrameLocks noGrp="1"/>
          </p:cNvGraphicFramePr>
          <p:nvPr>
            <p:extLst>
              <p:ext uri="{D42A27DB-BD31-4B8C-83A1-F6EECF244321}">
                <p14:modId xmlns:p14="http://schemas.microsoft.com/office/powerpoint/2010/main" val="579706570"/>
              </p:ext>
            </p:extLst>
          </p:nvPr>
        </p:nvGraphicFramePr>
        <p:xfrm>
          <a:off x="838200" y="4724400"/>
          <a:ext cx="10792691" cy="1953285"/>
        </p:xfrm>
        <a:graphic>
          <a:graphicData uri="http://schemas.openxmlformats.org/drawingml/2006/table">
            <a:tbl>
              <a:tblPr firstRow="1" firstCol="1" bandRow="1">
                <a:tableStyleId>{5C22544A-7EE6-4342-B048-85BDC9FD1C3A}</a:tableStyleId>
              </a:tblPr>
              <a:tblGrid>
                <a:gridCol w="1123066">
                  <a:extLst>
                    <a:ext uri="{9D8B030D-6E8A-4147-A177-3AD203B41FA5}">
                      <a16:colId xmlns:a16="http://schemas.microsoft.com/office/drawing/2014/main" val="3166355323"/>
                    </a:ext>
                  </a:extLst>
                </a:gridCol>
                <a:gridCol w="1446947">
                  <a:extLst>
                    <a:ext uri="{9D8B030D-6E8A-4147-A177-3AD203B41FA5}">
                      <a16:colId xmlns:a16="http://schemas.microsoft.com/office/drawing/2014/main" val="3052405465"/>
                    </a:ext>
                  </a:extLst>
                </a:gridCol>
                <a:gridCol w="1533174">
                  <a:extLst>
                    <a:ext uri="{9D8B030D-6E8A-4147-A177-3AD203B41FA5}">
                      <a16:colId xmlns:a16="http://schemas.microsoft.com/office/drawing/2014/main" val="2944401780"/>
                    </a:ext>
                  </a:extLst>
                </a:gridCol>
                <a:gridCol w="1827611">
                  <a:extLst>
                    <a:ext uri="{9D8B030D-6E8A-4147-A177-3AD203B41FA5}">
                      <a16:colId xmlns:a16="http://schemas.microsoft.com/office/drawing/2014/main" val="274165800"/>
                    </a:ext>
                  </a:extLst>
                </a:gridCol>
                <a:gridCol w="1682496">
                  <a:extLst>
                    <a:ext uri="{9D8B030D-6E8A-4147-A177-3AD203B41FA5}">
                      <a16:colId xmlns:a16="http://schemas.microsoft.com/office/drawing/2014/main" val="1315337729"/>
                    </a:ext>
                  </a:extLst>
                </a:gridCol>
                <a:gridCol w="1752379">
                  <a:extLst>
                    <a:ext uri="{9D8B030D-6E8A-4147-A177-3AD203B41FA5}">
                      <a16:colId xmlns:a16="http://schemas.microsoft.com/office/drawing/2014/main" val="3697820590"/>
                    </a:ext>
                  </a:extLst>
                </a:gridCol>
                <a:gridCol w="1427018">
                  <a:extLst>
                    <a:ext uri="{9D8B030D-6E8A-4147-A177-3AD203B41FA5}">
                      <a16:colId xmlns:a16="http://schemas.microsoft.com/office/drawing/2014/main" val="618659655"/>
                    </a:ext>
                  </a:extLst>
                </a:gridCol>
              </a:tblGrid>
              <a:tr h="1222797">
                <a:tc>
                  <a:txBody>
                    <a:bodyPr/>
                    <a:lstStyle/>
                    <a:p>
                      <a:pPr algn="ctr" rtl="0">
                        <a:lnSpc>
                          <a:spcPct val="150000"/>
                        </a:lnSpc>
                      </a:pPr>
                      <a:r>
                        <a:rPr lang="en" sz="2000" b="1" i="0" u="none" strike="noStrike">
                          <a:highlight>
                            <a:srgbClr val="000000">
                              <a:alpha val="0"/>
                            </a:srgbClr>
                          </a:highlight>
                          <a:latin typeface="Calibri"/>
                        </a:rPr>
                        <a:t>Sub-sector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plants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a:t>
                      </a:r>
                    </a:p>
                    <a:p>
                      <a:pPr algn="ctr" rtl="0">
                        <a:lnSpc>
                          <a:spcPct val="150000"/>
                        </a:lnSpc>
                      </a:pPr>
                      <a:r>
                        <a:rPr lang="en" sz="2000" b="1" i="0" u="none" strike="noStrike">
                          <a:highlight>
                            <a:srgbClr val="000000">
                              <a:alpha val="0"/>
                            </a:srgbClr>
                          </a:highlight>
                          <a:latin typeface="Calibri"/>
                        </a:rPr>
                        <a:t>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dirty="0">
                          <a:highlight>
                            <a:srgbClr val="000000">
                              <a:alpha val="0"/>
                            </a:srgbClr>
                          </a:highlight>
                          <a:latin typeface="Calibri"/>
                        </a:rPr>
                        <a:t>Max. </a:t>
                      </a:r>
                    </a:p>
                    <a:p>
                      <a:pPr algn="ctr" rtl="0">
                        <a:lnSpc>
                          <a:spcPct val="150000"/>
                        </a:lnSpc>
                      </a:pPr>
                      <a:r>
                        <a:rPr lang="en" sz="2000" b="1" i="0" u="none" strike="noStrike" dirty="0">
                          <a:highlight>
                            <a:srgbClr val="000000">
                              <a:alpha val="0"/>
                            </a:srgbClr>
                          </a:highlight>
                          <a:latin typeface="Calibri"/>
                        </a:rPr>
                        <a:t>CAPEX (EURO)</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360217817"/>
                  </a:ext>
                </a:extLst>
              </a:tr>
              <a:tr h="630580">
                <a:tc>
                  <a:txBody>
                    <a:bodyPr/>
                    <a:lstStyle/>
                    <a:p>
                      <a:pPr algn="ctr" rtl="0">
                        <a:lnSpc>
                          <a:spcPct val="150000"/>
                        </a:lnSpc>
                      </a:pPr>
                      <a:r>
                        <a:rPr lang="en" sz="2000" b="1" i="0" u="none" strike="noStrike">
                          <a:highlight>
                            <a:srgbClr val="000000">
                              <a:alpha val="0"/>
                            </a:srgbClr>
                          </a:highlight>
                          <a:latin typeface="Calibri"/>
                        </a:rPr>
                        <a:t>6.7</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1380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940.000.000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4.090.000.000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53.000.000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dirty="0">
                          <a:highlight>
                            <a:srgbClr val="000000">
                              <a:alpha val="0"/>
                            </a:srgbClr>
                          </a:highlight>
                          <a:latin typeface="Calibri"/>
                        </a:rPr>
                        <a:t>130.000.000</a:t>
                      </a:r>
                      <a:endParaRPr lang="tr-TR"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947914260"/>
                  </a:ext>
                </a:extLst>
              </a:tr>
            </a:tbl>
          </a:graphicData>
        </a:graphic>
      </p:graphicFrame>
      <p:sp>
        <p:nvSpPr>
          <p:cNvPr id="5" name="Slide Number Placeholder 4">
            <a:extLst>
              <a:ext uri="{FF2B5EF4-FFF2-40B4-BE49-F238E27FC236}">
                <a16:creationId xmlns:a16="http://schemas.microsoft.com/office/drawing/2014/main" id="{5986C13B-EFAE-4CEB-FDEA-659F7395C4F6}"/>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16</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464C97EA-9FBB-0616-219F-2F9F81544EDB}"/>
              </a:ext>
            </a:extLst>
          </p:cNvPr>
          <p:cNvSpPr>
            <a:spLocks noGrp="1"/>
          </p:cNvSpPr>
          <p:nvPr>
            <p:ph type="title"/>
          </p:nvPr>
        </p:nvSpPr>
        <p:spPr>
          <a:xfrm>
            <a:off x="561107" y="774700"/>
            <a:ext cx="11069783" cy="1135131"/>
          </a:xfrm>
        </p:spPr>
        <p:txBody>
          <a:bodyPr>
            <a:noAutofit/>
          </a:bodyPr>
          <a:lstStyle/>
          <a:p>
            <a:pPr algn="just" rtl="0"/>
            <a:r>
              <a:rPr lang="en" sz="2800" b="1" i="0" u="none" strike="noStrike" dirty="0">
                <a:highlight>
                  <a:srgbClr val="000000">
                    <a:alpha val="0"/>
                  </a:srgbClr>
                </a:highlight>
                <a:latin typeface="Calibri Light"/>
                <a:ea typeface="Calibri"/>
                <a:cs typeface="Calibri"/>
              </a:rPr>
              <a:t>Results of Compliance and Cost Assessment of the Surface Treatment Using Organic Solvent Sector</a:t>
            </a:r>
            <a:endParaRPr lang="tr-TR" sz="2800" b="1" dirty="0"/>
          </a:p>
        </p:txBody>
      </p:sp>
    </p:spTree>
    <p:extLst>
      <p:ext uri="{BB962C8B-B14F-4D97-AF65-F5344CB8AC3E}">
        <p14:creationId xmlns:p14="http://schemas.microsoft.com/office/powerpoint/2010/main" val="339281442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EAC7F5F0-943D-2F95-92CA-0C86AC3ED106}"/>
              </a:ext>
            </a:extLst>
          </p:cNvPr>
          <p:cNvSpPr>
            <a:spLocks noGrp="1"/>
          </p:cNvSpPr>
          <p:nvPr>
            <p:ph idx="1"/>
          </p:nvPr>
        </p:nvSpPr>
        <p:spPr>
          <a:xfrm>
            <a:off x="838200" y="2005012"/>
            <a:ext cx="10515600" cy="2071111"/>
          </a:xfrm>
        </p:spPr>
        <p:txBody>
          <a:bodyPr>
            <a:noAutofit/>
          </a:bodyPr>
          <a:lstStyle/>
          <a:p>
            <a:pPr algn="just" rtl="0" fontAlgn="base">
              <a:buFont typeface="Arial" panose="020B0604020202020204" pitchFamily="34" charset="0"/>
              <a:buChar char="•"/>
            </a:pPr>
            <a:r>
              <a:rPr lang="en" sz="1800" b="0" i="0" u="none" strike="noStrike" dirty="0">
                <a:solidFill>
                  <a:srgbClr val="000000"/>
                </a:solidFill>
                <a:highlight>
                  <a:srgbClr val="000000">
                    <a:alpha val="0"/>
                  </a:srgbClr>
                </a:highlight>
                <a:latin typeface="Calibri"/>
              </a:rPr>
              <a:t>Industry of chemical preservation of wood and wood products IED Annex I covers</a:t>
            </a:r>
          </a:p>
          <a:p>
            <a:pPr lvl="1" algn="just" rtl="0" fontAlgn="base"/>
            <a:r>
              <a:rPr lang="en" sz="1800" b="0" i="0" u="none" strike="noStrike" dirty="0">
                <a:solidFill>
                  <a:srgbClr val="000000"/>
                </a:solidFill>
                <a:highlight>
                  <a:srgbClr val="000000">
                    <a:alpha val="0"/>
                  </a:srgbClr>
                </a:highlight>
                <a:latin typeface="Calibri"/>
              </a:rPr>
              <a:t>6.10 - Processing wood and wood products with a production capacity over 75 m3 per day by using chemical substances </a:t>
            </a:r>
            <a:endParaRPr lang="en-US" sz="1800" dirty="0">
              <a:ea typeface="Calibri" panose="020F0502020204030204" pitchFamily="34" charset="0"/>
            </a:endParaRPr>
          </a:p>
          <a:p>
            <a:pPr algn="just" rtl="0"/>
            <a:r>
              <a:rPr lang="en" sz="1800" b="0" i="0" u="none" strike="noStrike" dirty="0">
                <a:highlight>
                  <a:srgbClr val="000000">
                    <a:alpha val="0"/>
                  </a:srgbClr>
                </a:highlight>
                <a:latin typeface="Calibri"/>
                <a:ea typeface="Calibri"/>
              </a:rPr>
              <a:t>According to the IPPC inventory, there are 183 plants that perform chemical preservation of wood and wood products in </a:t>
            </a:r>
            <a:r>
              <a:rPr lang="en" sz="1800" b="0" i="0" u="none" strike="noStrike" dirty="0" err="1">
                <a:highlight>
                  <a:srgbClr val="000000">
                    <a:alpha val="0"/>
                  </a:srgbClr>
                </a:highlight>
                <a:latin typeface="Calibri"/>
                <a:ea typeface="Calibri"/>
              </a:rPr>
              <a:t>Türkiye</a:t>
            </a:r>
            <a:r>
              <a:rPr lang="en" sz="1800" b="0" i="0" u="none" strike="noStrike" dirty="0">
                <a:highlight>
                  <a:srgbClr val="000000">
                    <a:alpha val="0"/>
                  </a:srgbClr>
                </a:highlight>
                <a:latin typeface="Calibri"/>
                <a:ea typeface="Calibri"/>
              </a:rPr>
              <a:t>. The necessary data for conducting a sectoral compliance assessment could not be reached. Therefore, the calculations were made according to the 0% compliance rate in order to reveal the worst-case scenario. </a:t>
            </a:r>
            <a:endParaRPr lang="tr-TR" sz="1800" dirty="0">
              <a:ea typeface="Calibri" panose="020F0502020204030204" pitchFamily="34" charset="0"/>
            </a:endParaRPr>
          </a:p>
        </p:txBody>
      </p:sp>
      <p:graphicFrame>
        <p:nvGraphicFramePr>
          <p:cNvPr id="4" name="Tablo 3">
            <a:extLst>
              <a:ext uri="{FF2B5EF4-FFF2-40B4-BE49-F238E27FC236}">
                <a16:creationId xmlns:a16="http://schemas.microsoft.com/office/drawing/2014/main" id="{B2785138-F44D-0B4A-5B5A-3B15009BB52F}"/>
              </a:ext>
            </a:extLst>
          </p:cNvPr>
          <p:cNvGraphicFramePr>
            <a:graphicFrameLocks noGrp="1"/>
          </p:cNvGraphicFramePr>
          <p:nvPr>
            <p:extLst>
              <p:ext uri="{D42A27DB-BD31-4B8C-83A1-F6EECF244321}">
                <p14:modId xmlns:p14="http://schemas.microsoft.com/office/powerpoint/2010/main" val="357400217"/>
              </p:ext>
            </p:extLst>
          </p:nvPr>
        </p:nvGraphicFramePr>
        <p:xfrm>
          <a:off x="702128" y="4281055"/>
          <a:ext cx="10787743" cy="2075503"/>
        </p:xfrm>
        <a:graphic>
          <a:graphicData uri="http://schemas.openxmlformats.org/drawingml/2006/table">
            <a:tbl>
              <a:tblPr firstRow="1" firstCol="1" bandRow="1">
                <a:tableStyleId>{5C22544A-7EE6-4342-B048-85BDC9FD1C3A}</a:tableStyleId>
              </a:tblPr>
              <a:tblGrid>
                <a:gridCol w="1152131">
                  <a:extLst>
                    <a:ext uri="{9D8B030D-6E8A-4147-A177-3AD203B41FA5}">
                      <a16:colId xmlns:a16="http://schemas.microsoft.com/office/drawing/2014/main" val="3441792497"/>
                    </a:ext>
                  </a:extLst>
                </a:gridCol>
                <a:gridCol w="1486551">
                  <a:extLst>
                    <a:ext uri="{9D8B030D-6E8A-4147-A177-3AD203B41FA5}">
                      <a16:colId xmlns:a16="http://schemas.microsoft.com/office/drawing/2014/main" val="489464006"/>
                    </a:ext>
                  </a:extLst>
                </a:gridCol>
                <a:gridCol w="1575011">
                  <a:extLst>
                    <a:ext uri="{9D8B030D-6E8A-4147-A177-3AD203B41FA5}">
                      <a16:colId xmlns:a16="http://schemas.microsoft.com/office/drawing/2014/main" val="4012226884"/>
                    </a:ext>
                  </a:extLst>
                </a:gridCol>
                <a:gridCol w="1789779">
                  <a:extLst>
                    <a:ext uri="{9D8B030D-6E8A-4147-A177-3AD203B41FA5}">
                      <a16:colId xmlns:a16="http://schemas.microsoft.com/office/drawing/2014/main" val="3099226321"/>
                    </a:ext>
                  </a:extLst>
                </a:gridCol>
                <a:gridCol w="1772333">
                  <a:extLst>
                    <a:ext uri="{9D8B030D-6E8A-4147-A177-3AD203B41FA5}">
                      <a16:colId xmlns:a16="http://schemas.microsoft.com/office/drawing/2014/main" val="3304723762"/>
                    </a:ext>
                  </a:extLst>
                </a:gridCol>
                <a:gridCol w="1508126">
                  <a:extLst>
                    <a:ext uri="{9D8B030D-6E8A-4147-A177-3AD203B41FA5}">
                      <a16:colId xmlns:a16="http://schemas.microsoft.com/office/drawing/2014/main" val="3239991900"/>
                    </a:ext>
                  </a:extLst>
                </a:gridCol>
                <a:gridCol w="1503812">
                  <a:extLst>
                    <a:ext uri="{9D8B030D-6E8A-4147-A177-3AD203B41FA5}">
                      <a16:colId xmlns:a16="http://schemas.microsoft.com/office/drawing/2014/main" val="1869223680"/>
                    </a:ext>
                  </a:extLst>
                </a:gridCol>
              </a:tblGrid>
              <a:tr h="1117565">
                <a:tc>
                  <a:txBody>
                    <a:bodyPr/>
                    <a:lstStyle/>
                    <a:p>
                      <a:pPr algn="ctr" rtl="0">
                        <a:lnSpc>
                          <a:spcPct val="150000"/>
                        </a:lnSpc>
                      </a:pPr>
                      <a:r>
                        <a:rPr lang="en" sz="2000" b="1" i="0" u="none" strike="noStrike">
                          <a:highlight>
                            <a:srgbClr val="000000">
                              <a:alpha val="0"/>
                            </a:srgbClr>
                          </a:highlight>
                          <a:latin typeface="Calibri"/>
                        </a:rPr>
                        <a:t>Sub-sector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plants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a:t>
                      </a:r>
                    </a:p>
                    <a:p>
                      <a:pPr algn="ctr" rtl="0">
                        <a:lnSpc>
                          <a:spcPct val="150000"/>
                        </a:lnSpc>
                      </a:pPr>
                      <a:r>
                        <a:rPr lang="en" sz="2000" b="1" i="0" u="none" strike="noStrike">
                          <a:highlight>
                            <a:srgbClr val="000000">
                              <a:alpha val="0"/>
                            </a:srgbClr>
                          </a:highlight>
                          <a:latin typeface="Calibri"/>
                        </a:rPr>
                        <a:t>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91267012"/>
                  </a:ext>
                </a:extLst>
              </a:tr>
              <a:tr h="752798">
                <a:tc>
                  <a:txBody>
                    <a:bodyPr/>
                    <a:lstStyle/>
                    <a:p>
                      <a:pPr algn="ctr" rtl="0">
                        <a:lnSpc>
                          <a:spcPct val="150000"/>
                        </a:lnSpc>
                      </a:pPr>
                      <a:r>
                        <a:rPr lang="en" sz="2000" b="1" i="0" u="none" strike="noStrike">
                          <a:highlight>
                            <a:srgbClr val="000000">
                              <a:alpha val="0"/>
                            </a:srgbClr>
                          </a:highlight>
                          <a:latin typeface="Calibri"/>
                        </a:rPr>
                        <a:t>6.10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161</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331.000.000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689.000.000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3.500.000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10.100.000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328456403"/>
                  </a:ext>
                </a:extLst>
              </a:tr>
            </a:tbl>
          </a:graphicData>
        </a:graphic>
      </p:graphicFrame>
      <p:sp>
        <p:nvSpPr>
          <p:cNvPr id="5" name="Slide Number Placeholder 4">
            <a:extLst>
              <a:ext uri="{FF2B5EF4-FFF2-40B4-BE49-F238E27FC236}">
                <a16:creationId xmlns:a16="http://schemas.microsoft.com/office/drawing/2014/main" id="{051FD6F2-FA3E-355A-CC37-AAB01DD67183}"/>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17</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103C4C20-9338-8422-7E11-40E4459C94AC}"/>
              </a:ext>
            </a:extLst>
          </p:cNvPr>
          <p:cNvSpPr>
            <a:spLocks noGrp="1"/>
          </p:cNvSpPr>
          <p:nvPr>
            <p:ph type="title"/>
          </p:nvPr>
        </p:nvSpPr>
        <p:spPr>
          <a:xfrm>
            <a:off x="838200" y="1208188"/>
            <a:ext cx="10515600" cy="701643"/>
          </a:xfrm>
        </p:spPr>
        <p:txBody>
          <a:bodyPr>
            <a:noAutofit/>
          </a:bodyPr>
          <a:lstStyle/>
          <a:p>
            <a:pPr algn="just" rtl="0"/>
            <a:r>
              <a:rPr lang="en" sz="3200" b="1" i="0" u="none" strike="noStrike">
                <a:highlight>
                  <a:srgbClr val="000000">
                    <a:alpha val="0"/>
                  </a:srgbClr>
                </a:highlight>
                <a:latin typeface="Calibri Light"/>
              </a:rPr>
              <a:t>Results of Compliance and Cost Assessment of the Preservation of Wood and Wood Products with Chemicals Sector</a:t>
            </a:r>
            <a:endParaRPr lang="tr-TR" sz="3200" b="1"/>
          </a:p>
        </p:txBody>
      </p:sp>
    </p:spTree>
    <p:extLst>
      <p:ext uri="{BB962C8B-B14F-4D97-AF65-F5344CB8AC3E}">
        <p14:creationId xmlns:p14="http://schemas.microsoft.com/office/powerpoint/2010/main" val="4111148993"/>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EAC7F5F0-943D-2F95-92CA-0C86AC3ED106}"/>
              </a:ext>
            </a:extLst>
          </p:cNvPr>
          <p:cNvSpPr>
            <a:spLocks noGrp="1"/>
          </p:cNvSpPr>
          <p:nvPr>
            <p:ph idx="1"/>
          </p:nvPr>
        </p:nvSpPr>
        <p:spPr>
          <a:xfrm>
            <a:off x="838200" y="2097533"/>
            <a:ext cx="10515600" cy="2642601"/>
          </a:xfrm>
        </p:spPr>
        <p:txBody>
          <a:bodyPr>
            <a:noAutofit/>
          </a:bodyPr>
          <a:lstStyle/>
          <a:p>
            <a:pPr algn="just" rtl="0" fontAlgn="base">
              <a:buFont typeface="Arial" panose="020B0604020202020204" pitchFamily="34" charset="0"/>
              <a:buChar char="•"/>
            </a:pPr>
            <a:r>
              <a:rPr lang="en" sz="1800" b="0" i="0" u="none" strike="noStrike" dirty="0">
                <a:solidFill>
                  <a:srgbClr val="000000"/>
                </a:solidFill>
                <a:highlight>
                  <a:srgbClr val="000000">
                    <a:alpha val="0"/>
                  </a:srgbClr>
                </a:highlight>
                <a:latin typeface="Calibri"/>
              </a:rPr>
              <a:t>Independently operated waste water treatment plants IED Annex I covers</a:t>
            </a:r>
          </a:p>
          <a:p>
            <a:pPr lvl="1" algn="just" rtl="0" fontAlgn="base"/>
            <a:r>
              <a:rPr lang="en" sz="1800" b="0" i="0" u="none" strike="noStrike" dirty="0">
                <a:solidFill>
                  <a:srgbClr val="000000"/>
                </a:solidFill>
                <a:highlight>
                  <a:srgbClr val="000000">
                    <a:alpha val="0"/>
                  </a:srgbClr>
                </a:highlight>
                <a:latin typeface="Calibri"/>
              </a:rPr>
              <a:t>6.11 - Independent treatment of wastewater discharged by plants within the scope of Part II and not covered by Directive 91/271/EEC </a:t>
            </a:r>
            <a:endParaRPr lang="en-US" sz="1800" dirty="0">
              <a:ea typeface="Calibri" panose="020F0502020204030204" pitchFamily="34" charset="0"/>
            </a:endParaRPr>
          </a:p>
          <a:p>
            <a:pPr algn="just" rtl="0"/>
            <a:r>
              <a:rPr lang="en" sz="1800" b="0" i="0" u="none" strike="noStrike" dirty="0">
                <a:highlight>
                  <a:srgbClr val="000000">
                    <a:alpha val="0"/>
                  </a:srgbClr>
                </a:highlight>
                <a:latin typeface="Calibri"/>
                <a:ea typeface="Calibri"/>
              </a:rPr>
              <a:t>According to the IPPC inventory, there are 102 independently operated (industrial) wastewater treatment plants in </a:t>
            </a:r>
            <a:r>
              <a:rPr lang="en" sz="1800" b="0" i="0" u="none" strike="noStrike" dirty="0" err="1">
                <a:highlight>
                  <a:srgbClr val="000000">
                    <a:alpha val="0"/>
                  </a:srgbClr>
                </a:highlight>
                <a:latin typeface="Calibri"/>
                <a:ea typeface="Calibri"/>
              </a:rPr>
              <a:t>Türkiye</a:t>
            </a:r>
            <a:r>
              <a:rPr lang="en" sz="1800" b="0" i="0" u="none" strike="noStrike" dirty="0">
                <a:highlight>
                  <a:srgbClr val="000000">
                    <a:alpha val="0"/>
                  </a:srgbClr>
                </a:highlight>
                <a:latin typeface="Calibri"/>
                <a:ea typeface="Calibri"/>
              </a:rPr>
              <a:t>. The necessary data for conducting a sectoral compliance assessment could not be reached. Therefore, the calculations were made according to the 0% compliance rate in order to reveal the worst-case scenario. </a:t>
            </a:r>
            <a:endParaRPr lang="tr-TR" sz="1800" dirty="0">
              <a:ea typeface="Calibri" panose="020F0502020204030204" pitchFamily="34" charset="0"/>
            </a:endParaRPr>
          </a:p>
        </p:txBody>
      </p:sp>
      <p:sp>
        <p:nvSpPr>
          <p:cNvPr id="5" name="Slide Number Placeholder 4">
            <a:extLst>
              <a:ext uri="{FF2B5EF4-FFF2-40B4-BE49-F238E27FC236}">
                <a16:creationId xmlns:a16="http://schemas.microsoft.com/office/drawing/2014/main" id="{051FD6F2-FA3E-355A-CC37-AAB01DD67183}"/>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18</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103C4C20-9338-8422-7E11-40E4459C94AC}"/>
              </a:ext>
            </a:extLst>
          </p:cNvPr>
          <p:cNvSpPr>
            <a:spLocks noGrp="1"/>
          </p:cNvSpPr>
          <p:nvPr>
            <p:ph type="title"/>
          </p:nvPr>
        </p:nvSpPr>
        <p:spPr>
          <a:xfrm>
            <a:off x="838200" y="1208188"/>
            <a:ext cx="10515600" cy="701643"/>
          </a:xfrm>
        </p:spPr>
        <p:txBody>
          <a:bodyPr>
            <a:noAutofit/>
          </a:bodyPr>
          <a:lstStyle/>
          <a:p>
            <a:pPr algn="just" rtl="0"/>
            <a:r>
              <a:rPr lang="en" sz="3200" b="1" i="0" u="none" strike="noStrike">
                <a:highlight>
                  <a:srgbClr val="000000">
                    <a:alpha val="0"/>
                  </a:srgbClr>
                </a:highlight>
                <a:latin typeface="Calibri Light"/>
              </a:rPr>
              <a:t>Results of Compliance and Cost Assessment of the Independently Operated Wastewater Treatment Plants </a:t>
            </a:r>
            <a:endParaRPr lang="tr-TR" sz="3200" b="1"/>
          </a:p>
        </p:txBody>
      </p:sp>
      <p:graphicFrame>
        <p:nvGraphicFramePr>
          <p:cNvPr id="2" name="Tablo 3">
            <a:extLst>
              <a:ext uri="{FF2B5EF4-FFF2-40B4-BE49-F238E27FC236}">
                <a16:creationId xmlns:a16="http://schemas.microsoft.com/office/drawing/2014/main" id="{46AFE473-70DE-0137-39D3-5EEBD88C7BCC}"/>
              </a:ext>
            </a:extLst>
          </p:cNvPr>
          <p:cNvGraphicFramePr>
            <a:graphicFrameLocks noGrp="1"/>
          </p:cNvGraphicFramePr>
          <p:nvPr>
            <p:extLst>
              <p:ext uri="{D42A27DB-BD31-4B8C-83A1-F6EECF244321}">
                <p14:modId xmlns:p14="http://schemas.microsoft.com/office/powerpoint/2010/main" val="3140417604"/>
              </p:ext>
            </p:extLst>
          </p:nvPr>
        </p:nvGraphicFramePr>
        <p:xfrm>
          <a:off x="595993" y="4352207"/>
          <a:ext cx="11000014" cy="2141769"/>
        </p:xfrm>
        <a:graphic>
          <a:graphicData uri="http://schemas.openxmlformats.org/drawingml/2006/table">
            <a:tbl>
              <a:tblPr firstRow="1" firstCol="1" bandRow="1">
                <a:tableStyleId>{5C22544A-7EE6-4342-B048-85BDC9FD1C3A}</a:tableStyleId>
              </a:tblPr>
              <a:tblGrid>
                <a:gridCol w="1174801">
                  <a:extLst>
                    <a:ext uri="{9D8B030D-6E8A-4147-A177-3AD203B41FA5}">
                      <a16:colId xmlns:a16="http://schemas.microsoft.com/office/drawing/2014/main" val="1199248722"/>
                    </a:ext>
                  </a:extLst>
                </a:gridCol>
                <a:gridCol w="1515802">
                  <a:extLst>
                    <a:ext uri="{9D8B030D-6E8A-4147-A177-3AD203B41FA5}">
                      <a16:colId xmlns:a16="http://schemas.microsoft.com/office/drawing/2014/main" val="3197215020"/>
                    </a:ext>
                  </a:extLst>
                </a:gridCol>
                <a:gridCol w="1606002">
                  <a:extLst>
                    <a:ext uri="{9D8B030D-6E8A-4147-A177-3AD203B41FA5}">
                      <a16:colId xmlns:a16="http://schemas.microsoft.com/office/drawing/2014/main" val="2457825855"/>
                    </a:ext>
                  </a:extLst>
                </a:gridCol>
                <a:gridCol w="1923838">
                  <a:extLst>
                    <a:ext uri="{9D8B030D-6E8A-4147-A177-3AD203B41FA5}">
                      <a16:colId xmlns:a16="http://schemas.microsoft.com/office/drawing/2014/main" val="580988877"/>
                    </a:ext>
                  </a:extLst>
                </a:gridCol>
                <a:gridCol w="1708367">
                  <a:extLst>
                    <a:ext uri="{9D8B030D-6E8A-4147-A177-3AD203B41FA5}">
                      <a16:colId xmlns:a16="http://schemas.microsoft.com/office/drawing/2014/main" val="694195383"/>
                    </a:ext>
                  </a:extLst>
                </a:gridCol>
                <a:gridCol w="1537802">
                  <a:extLst>
                    <a:ext uri="{9D8B030D-6E8A-4147-A177-3AD203B41FA5}">
                      <a16:colId xmlns:a16="http://schemas.microsoft.com/office/drawing/2014/main" val="1122500589"/>
                    </a:ext>
                  </a:extLst>
                </a:gridCol>
                <a:gridCol w="1533402">
                  <a:extLst>
                    <a:ext uri="{9D8B030D-6E8A-4147-A177-3AD203B41FA5}">
                      <a16:colId xmlns:a16="http://schemas.microsoft.com/office/drawing/2014/main" val="4289844086"/>
                    </a:ext>
                  </a:extLst>
                </a:gridCol>
              </a:tblGrid>
              <a:tr h="979714">
                <a:tc>
                  <a:txBody>
                    <a:bodyPr/>
                    <a:lstStyle/>
                    <a:p>
                      <a:pPr algn="ctr" rtl="0">
                        <a:lnSpc>
                          <a:spcPct val="150000"/>
                        </a:lnSpc>
                      </a:pPr>
                      <a:r>
                        <a:rPr lang="en" sz="2000" b="1" i="0" u="none" strike="noStrike">
                          <a:highlight>
                            <a:srgbClr val="000000">
                              <a:alpha val="0"/>
                            </a:srgbClr>
                          </a:highlight>
                          <a:latin typeface="Calibri"/>
                        </a:rPr>
                        <a:t>Sub-sector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plants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a:t>
                      </a:r>
                    </a:p>
                    <a:p>
                      <a:pPr algn="ctr" rtl="0">
                        <a:lnSpc>
                          <a:spcPct val="150000"/>
                        </a:lnSpc>
                      </a:pPr>
                      <a:r>
                        <a:rPr lang="en" sz="2000" b="1" i="0" u="none" strike="noStrike">
                          <a:highlight>
                            <a:srgbClr val="000000">
                              <a:alpha val="0"/>
                            </a:srgbClr>
                          </a:highlight>
                          <a:latin typeface="Calibri"/>
                        </a:rPr>
                        <a:t>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712478516"/>
                  </a:ext>
                </a:extLst>
              </a:tr>
              <a:tr h="819064">
                <a:tc>
                  <a:txBody>
                    <a:bodyPr/>
                    <a:lstStyle/>
                    <a:p>
                      <a:pPr algn="ctr" rtl="0">
                        <a:lnSpc>
                          <a:spcPct val="150000"/>
                        </a:lnSpc>
                      </a:pPr>
                      <a:r>
                        <a:rPr lang="en" sz="2000" b="1" i="0" u="none" strike="noStrike">
                          <a:highlight>
                            <a:srgbClr val="000000">
                              <a:alpha val="0"/>
                            </a:srgbClr>
                          </a:highlight>
                          <a:latin typeface="Calibri"/>
                        </a:rPr>
                        <a:t>6.11</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102</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21.000.000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341.000.000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6.000.000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10.000.000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220594115"/>
                  </a:ext>
                </a:extLst>
              </a:tr>
            </a:tbl>
          </a:graphicData>
        </a:graphic>
      </p:graphicFrame>
    </p:spTree>
    <p:extLst>
      <p:ext uri="{BB962C8B-B14F-4D97-AF65-F5344CB8AC3E}">
        <p14:creationId xmlns:p14="http://schemas.microsoft.com/office/powerpoint/2010/main" val="988250924"/>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5985469C-F1D8-DEFA-00FF-1998D9F72873}"/>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19</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9" name="Table 8">
            <a:extLst>
              <a:ext uri="{FF2B5EF4-FFF2-40B4-BE49-F238E27FC236}">
                <a16:creationId xmlns:a16="http://schemas.microsoft.com/office/drawing/2014/main" id="{F614045F-6EBB-7249-3BAC-5C0563C63457}"/>
              </a:ext>
            </a:extLst>
          </p:cNvPr>
          <p:cNvGraphicFramePr>
            <a:graphicFrameLocks noGrp="1"/>
          </p:cNvGraphicFramePr>
          <p:nvPr>
            <p:extLst>
              <p:ext uri="{D42A27DB-BD31-4B8C-83A1-F6EECF244321}">
                <p14:modId xmlns:p14="http://schemas.microsoft.com/office/powerpoint/2010/main" val="2276535945"/>
              </p:ext>
            </p:extLst>
          </p:nvPr>
        </p:nvGraphicFramePr>
        <p:xfrm>
          <a:off x="408993" y="71619"/>
          <a:ext cx="11374014" cy="6448010"/>
        </p:xfrm>
        <a:graphic>
          <a:graphicData uri="http://schemas.openxmlformats.org/drawingml/2006/table">
            <a:tbl>
              <a:tblPr firstRow="1" firstCol="1" bandRow="1">
                <a:tableStyleId>{5C22544A-7EE6-4342-B048-85BDC9FD1C3A}</a:tableStyleId>
              </a:tblPr>
              <a:tblGrid>
                <a:gridCol w="1772072">
                  <a:extLst>
                    <a:ext uri="{9D8B030D-6E8A-4147-A177-3AD203B41FA5}">
                      <a16:colId xmlns:a16="http://schemas.microsoft.com/office/drawing/2014/main" val="3968616593"/>
                    </a:ext>
                  </a:extLst>
                </a:gridCol>
                <a:gridCol w="1667430">
                  <a:extLst>
                    <a:ext uri="{9D8B030D-6E8A-4147-A177-3AD203B41FA5}">
                      <a16:colId xmlns:a16="http://schemas.microsoft.com/office/drawing/2014/main" val="87671745"/>
                    </a:ext>
                  </a:extLst>
                </a:gridCol>
                <a:gridCol w="1446774">
                  <a:extLst>
                    <a:ext uri="{9D8B030D-6E8A-4147-A177-3AD203B41FA5}">
                      <a16:colId xmlns:a16="http://schemas.microsoft.com/office/drawing/2014/main" val="1912118858"/>
                    </a:ext>
                  </a:extLst>
                </a:gridCol>
                <a:gridCol w="1105531">
                  <a:extLst>
                    <a:ext uri="{9D8B030D-6E8A-4147-A177-3AD203B41FA5}">
                      <a16:colId xmlns:a16="http://schemas.microsoft.com/office/drawing/2014/main" val="2015910055"/>
                    </a:ext>
                  </a:extLst>
                </a:gridCol>
                <a:gridCol w="1899483">
                  <a:extLst>
                    <a:ext uri="{9D8B030D-6E8A-4147-A177-3AD203B41FA5}">
                      <a16:colId xmlns:a16="http://schemas.microsoft.com/office/drawing/2014/main" val="553762791"/>
                    </a:ext>
                  </a:extLst>
                </a:gridCol>
                <a:gridCol w="1669705">
                  <a:extLst>
                    <a:ext uri="{9D8B030D-6E8A-4147-A177-3AD203B41FA5}">
                      <a16:colId xmlns:a16="http://schemas.microsoft.com/office/drawing/2014/main" val="1190102704"/>
                    </a:ext>
                  </a:extLst>
                </a:gridCol>
                <a:gridCol w="1813019">
                  <a:extLst>
                    <a:ext uri="{9D8B030D-6E8A-4147-A177-3AD203B41FA5}">
                      <a16:colId xmlns:a16="http://schemas.microsoft.com/office/drawing/2014/main" val="1580951168"/>
                    </a:ext>
                  </a:extLst>
                </a:gridCol>
              </a:tblGrid>
              <a:tr h="581932">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Sub-sectors</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CAPEX (Total, EURO)</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OPEX (Total, EURO/year)</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Transition period</a:t>
                      </a:r>
                      <a:endParaRPr lang="en-US" sz="1300">
                        <a:effectLst/>
                      </a:endParaRPr>
                    </a:p>
                    <a:p>
                      <a:pPr marL="0" marR="0" algn="ctr" rtl="0">
                        <a:lnSpc>
                          <a:spcPct val="100000"/>
                        </a:lnSpc>
                        <a:spcBef>
                          <a:spcPct val="0"/>
                        </a:spcBef>
                        <a:spcAft>
                          <a:spcPct val="0"/>
                        </a:spcAft>
                      </a:pPr>
                      <a:r>
                        <a:rPr lang="en" sz="1300" b="1" i="0" u="none" strike="noStrike">
                          <a:highlight>
                            <a:srgbClr val="000000">
                              <a:alpha val="0"/>
                            </a:srgbClr>
                          </a:highlight>
                          <a:latin typeface="Calibri"/>
                        </a:rPr>
                        <a:t>(year)</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1" i="0" u="sng" strike="noStrike">
                          <a:highlight>
                            <a:srgbClr val="000000">
                              <a:alpha val="0"/>
                            </a:srgbClr>
                          </a:highlight>
                          <a:latin typeface="Calibri"/>
                        </a:rPr>
                        <a:t>2024-2026</a:t>
                      </a:r>
                      <a:r>
                        <a:rPr lang="en" sz="1300" b="1" i="0" u="none" strike="noStrike">
                          <a:highlight>
                            <a:srgbClr val="000000">
                              <a:alpha val="0"/>
                            </a:srgbClr>
                          </a:highlight>
                          <a:latin typeface="Calibri"/>
                        </a:rPr>
                        <a:t> Investment requirement (3 years) (EURO)</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1" i="0" u="sng" strike="noStrike">
                          <a:highlight>
                            <a:srgbClr val="000000">
                              <a:alpha val="0"/>
                            </a:srgbClr>
                          </a:highlight>
                          <a:latin typeface="Calibri"/>
                        </a:rPr>
                        <a:t>2027-2030</a:t>
                      </a:r>
                      <a:r>
                        <a:rPr lang="en" sz="1300" b="1" i="0" u="none" strike="noStrike">
                          <a:highlight>
                            <a:srgbClr val="000000">
                              <a:alpha val="0"/>
                            </a:srgbClr>
                          </a:highlight>
                          <a:latin typeface="Calibri"/>
                        </a:rPr>
                        <a:t> Investment requirement (3 years) (EURO)</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1" i="0" u="sng" strike="noStrike">
                          <a:highlight>
                            <a:srgbClr val="000000">
                              <a:alpha val="0"/>
                            </a:srgbClr>
                          </a:highlight>
                          <a:latin typeface="Calibri"/>
                        </a:rPr>
                        <a:t>2030-2032 </a:t>
                      </a:r>
                      <a:r>
                        <a:rPr lang="en" sz="1300" b="1" i="0" u="none" strike="noStrike">
                          <a:highlight>
                            <a:srgbClr val="000000">
                              <a:alpha val="0"/>
                            </a:srgbClr>
                          </a:highlight>
                          <a:latin typeface="Calibri"/>
                        </a:rPr>
                        <a:t>Investment requirement (3 years) (EURO)</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435275861"/>
                  </a:ext>
                </a:extLst>
              </a:tr>
              <a:tr h="511265">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6.1.a,b Pulp and paper production</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1.942.000.000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139.000.000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6</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971.000.000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971.000.000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844600118"/>
                  </a:ext>
                </a:extLst>
              </a:tr>
              <a:tr h="511265">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6.1.c Wood-based panel production</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181.000.000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25.000.000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3</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181.000.000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284539246"/>
                  </a:ext>
                </a:extLst>
              </a:tr>
              <a:tr h="241241">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6.2 Textile production</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1.336.500.000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3</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1.336.500.000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35727776"/>
                  </a:ext>
                </a:extLst>
              </a:tr>
              <a:tr h="511265">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6.3 Tanning of hides and skins</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102.500.000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3</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102.500.000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2122679763"/>
                  </a:ext>
                </a:extLst>
              </a:tr>
              <a:tr h="241241">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6.4.a Slaughterhouses</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449.500.000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19.000.000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3</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449.500.000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369237170"/>
                  </a:ext>
                </a:extLst>
              </a:tr>
              <a:tr h="241241">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6.4.b Food and drink</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6.247.000.000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297.500.000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6</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3.123.500.000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3.123.500.000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1753841488"/>
                  </a:ext>
                </a:extLst>
              </a:tr>
              <a:tr h="241241">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6.4.c Production of dairy products</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1.051.500.000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61.000.000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6</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525.750.000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525.750.000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4158453894"/>
                  </a:ext>
                </a:extLst>
              </a:tr>
              <a:tr h="691918">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6.5 Processing of animal carcasses or animal waste</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888.000.000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50.500.000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6</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444.000.000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444.000.000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778861678"/>
                  </a:ext>
                </a:extLst>
              </a:tr>
              <a:tr h="511265">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6.6 Intensive rearing of poultry or pigs</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975.000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400.000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6</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487.500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487.500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3563747838"/>
                  </a:ext>
                </a:extLst>
              </a:tr>
              <a:tr h="511265">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6.7 Surface treatment using organic solvents</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2.515.000.000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91.500.000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9</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838.350.000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838.350.000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838.350.000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4230905144"/>
                  </a:ext>
                </a:extLst>
              </a:tr>
              <a:tr h="629453">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6.10 Preservation of wood with chemicals</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510.000.000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6.800.000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6</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255.000.000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255.000.000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1296644444"/>
                  </a:ext>
                </a:extLst>
              </a:tr>
              <a:tr h="425568">
                <a:tc>
                  <a:txBody>
                    <a:bodyPr/>
                    <a:lstStyle/>
                    <a:p>
                      <a:pPr marL="0" marR="0" algn="ctr" rtl="0">
                        <a:lnSpc>
                          <a:spcPct val="100000"/>
                        </a:lnSpc>
                        <a:spcBef>
                          <a:spcPct val="0"/>
                        </a:spcBef>
                        <a:spcAft>
                          <a:spcPct val="0"/>
                        </a:spcAft>
                      </a:pPr>
                      <a:r>
                        <a:rPr lang="en" sz="1300" b="1" i="0" u="none" strike="noStrike">
                          <a:highlight>
                            <a:srgbClr val="000000">
                              <a:alpha val="0"/>
                            </a:srgbClr>
                          </a:highlight>
                          <a:latin typeface="Calibri"/>
                        </a:rPr>
                        <a:t>6.11 Wastewater treatment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181.000.000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8.000.000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6</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90.500.000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90.500.000</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300" b="0" i="0" u="none" strike="noStrike">
                          <a:highlight>
                            <a:srgbClr val="000000">
                              <a:alpha val="0"/>
                            </a:srgbClr>
                          </a:highlight>
                          <a:latin typeface="Calibri"/>
                        </a:rPr>
                        <a:t>-</a:t>
                      </a:r>
                      <a:endParaRPr lang="en-US" sz="13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1293280806"/>
                  </a:ext>
                </a:extLst>
              </a:tr>
              <a:tr h="430423">
                <a:tc>
                  <a:txBody>
                    <a:bodyPr/>
                    <a:lstStyle/>
                    <a:p>
                      <a:pPr marL="0" marR="0" algn="ctr" rtl="0">
                        <a:lnSpc>
                          <a:spcPct val="100000"/>
                        </a:lnSpc>
                        <a:spcBef>
                          <a:spcPct val="0"/>
                        </a:spcBef>
                        <a:spcAft>
                          <a:spcPct val="0"/>
                        </a:spcAft>
                      </a:pPr>
                      <a:r>
                        <a:rPr lang="en" sz="1600" b="1" i="0" u="none" strike="noStrike">
                          <a:highlight>
                            <a:srgbClr val="000000">
                              <a:alpha val="0"/>
                            </a:srgbClr>
                          </a:highlight>
                          <a:latin typeface="Calibri"/>
                        </a:rPr>
                        <a:t>TOTAL</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600" b="1" i="0" u="none" strike="noStrike">
                          <a:solidFill>
                            <a:srgbClr val="FF0000"/>
                          </a:solidFill>
                          <a:highlight>
                            <a:srgbClr val="000000">
                              <a:alpha val="0"/>
                            </a:srgbClr>
                          </a:highlight>
                          <a:latin typeface="Calibri"/>
                        </a:rPr>
                        <a:t>15.404.975.000</a:t>
                      </a:r>
                      <a:endParaRPr lang="en-US" sz="16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600" b="1" i="0" u="none" strike="noStrike">
                          <a:solidFill>
                            <a:srgbClr val="FF0000"/>
                          </a:solidFill>
                          <a:highlight>
                            <a:srgbClr val="000000">
                              <a:alpha val="0"/>
                            </a:srgbClr>
                          </a:highlight>
                          <a:latin typeface="Calibri"/>
                        </a:rPr>
                        <a:t>698.700.000</a:t>
                      </a:r>
                      <a:endParaRPr lang="en-US" sz="16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600" b="1" i="0" u="none" strike="noStrike">
                          <a:solidFill>
                            <a:srgbClr val="FF0000"/>
                          </a:solidFill>
                          <a:highlight>
                            <a:srgbClr val="000000">
                              <a:alpha val="0"/>
                            </a:srgbClr>
                          </a:highlight>
                          <a:latin typeface="Calibri"/>
                        </a:rPr>
                        <a:t>3-9</a:t>
                      </a:r>
                      <a:endParaRPr lang="en-US" sz="16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600" b="1" i="0" u="none" strike="noStrike">
                          <a:solidFill>
                            <a:srgbClr val="FF0000"/>
                          </a:solidFill>
                          <a:highlight>
                            <a:srgbClr val="000000">
                              <a:alpha val="0"/>
                            </a:srgbClr>
                          </a:highlight>
                          <a:latin typeface="Calibri"/>
                        </a:rPr>
                        <a:t>8.318.087.500</a:t>
                      </a:r>
                      <a:endParaRPr lang="en-US" sz="16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600" b="1" i="0" u="none" strike="noStrike">
                          <a:solidFill>
                            <a:srgbClr val="FF0000"/>
                          </a:solidFill>
                          <a:highlight>
                            <a:srgbClr val="000000">
                              <a:alpha val="0"/>
                            </a:srgbClr>
                          </a:highlight>
                          <a:latin typeface="Calibri"/>
                        </a:rPr>
                        <a:t>6.248.587.500</a:t>
                      </a:r>
                      <a:endParaRPr lang="en-US" sz="16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tc>
                  <a:txBody>
                    <a:bodyPr/>
                    <a:lstStyle/>
                    <a:p>
                      <a:pPr marL="0" marR="0" algn="ctr" rtl="0">
                        <a:lnSpc>
                          <a:spcPct val="100000"/>
                        </a:lnSpc>
                        <a:spcBef>
                          <a:spcPct val="0"/>
                        </a:spcBef>
                        <a:spcAft>
                          <a:spcPct val="0"/>
                        </a:spcAft>
                      </a:pPr>
                      <a:r>
                        <a:rPr lang="en" sz="1600" b="1" i="0" u="none" strike="noStrike">
                          <a:solidFill>
                            <a:srgbClr val="FF0000"/>
                          </a:solidFill>
                          <a:highlight>
                            <a:srgbClr val="000000">
                              <a:alpha val="0"/>
                            </a:srgbClr>
                          </a:highlight>
                          <a:latin typeface="Calibri"/>
                        </a:rPr>
                        <a:t>838.350.000</a:t>
                      </a:r>
                      <a:endParaRPr lang="en-US" sz="16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59180" marR="59180" marT="0" marB="0" anchor="ctr"/>
                </a:tc>
                <a:extLst>
                  <a:ext uri="{0D108BD9-81ED-4DB2-BD59-A6C34878D82A}">
                    <a16:rowId xmlns:a16="http://schemas.microsoft.com/office/drawing/2014/main" val="1066418233"/>
                  </a:ext>
                </a:extLst>
              </a:tr>
            </a:tbl>
          </a:graphicData>
        </a:graphic>
      </p:graphicFrame>
    </p:spTree>
    <p:extLst>
      <p:ext uri="{BB962C8B-B14F-4D97-AF65-F5344CB8AC3E}">
        <p14:creationId xmlns:p14="http://schemas.microsoft.com/office/powerpoint/2010/main" val="161094071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199" y="1239864"/>
            <a:ext cx="10515601" cy="883404"/>
          </a:xfrm>
        </p:spPr>
        <p:txBody>
          <a:bodyPr>
            <a:noAutofit/>
          </a:bodyPr>
          <a:lstStyle/>
          <a:p>
            <a:pPr rtl="0"/>
            <a:r>
              <a:rPr lang="en" sz="3200" b="1" i="0" u="none" strike="noStrike">
                <a:highlight>
                  <a:srgbClr val="000000">
                    <a:alpha val="0"/>
                  </a:srgbClr>
                </a:highlight>
                <a:latin typeface="Calibri Light"/>
              </a:rPr>
              <a:t>Compliance Status – Data Collection</a:t>
            </a:r>
            <a:endParaRPr lang="en-US" sz="3200" b="1"/>
          </a:p>
        </p:txBody>
      </p:sp>
      <p:graphicFrame>
        <p:nvGraphicFramePr>
          <p:cNvPr id="4" name="Diagram 4">
            <a:extLst>
              <a:ext uri="{FF2B5EF4-FFF2-40B4-BE49-F238E27FC236}">
                <a16:creationId xmlns:a16="http://schemas.microsoft.com/office/drawing/2014/main" id="{8001F14E-13B7-406B-480C-8F9D99C548F7}"/>
              </a:ext>
            </a:extLst>
          </p:cNvPr>
          <p:cNvGraphicFramePr>
            <a:graphicFrameLocks noGrp="1"/>
          </p:cNvGraphicFramePr>
          <p:nvPr>
            <p:ph idx="1"/>
            <p:extLst>
              <p:ext uri="{D42A27DB-BD31-4B8C-83A1-F6EECF244321}">
                <p14:modId xmlns:p14="http://schemas.microsoft.com/office/powerpoint/2010/main" val="3997951236"/>
              </p:ext>
            </p:extLst>
          </p:nvPr>
        </p:nvGraphicFramePr>
        <p:xfrm>
          <a:off x="2493064" y="1956352"/>
          <a:ext cx="7205870" cy="40998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Rectangle 4">
            <a:extLst>
              <a:ext uri="{FF2B5EF4-FFF2-40B4-BE49-F238E27FC236}">
                <a16:creationId xmlns:a16="http://schemas.microsoft.com/office/drawing/2014/main" id="{12AE777C-3FA4-D601-12B2-3C98B69F2872}"/>
              </a:ext>
            </a:extLst>
          </p:cNvPr>
          <p:cNvSpPr/>
          <p:nvPr/>
        </p:nvSpPr>
        <p:spPr>
          <a:xfrm>
            <a:off x="6953722" y="2470424"/>
            <a:ext cx="3438185" cy="369332"/>
          </a:xfrm>
          <a:prstGeom prst="rect">
            <a:avLst/>
          </a:prstGeom>
        </p:spPr>
        <p:txBody>
          <a:bodyPr wrap="none">
            <a:noAutofit/>
          </a:bodyPr>
          <a:lstStyle/>
          <a:p>
            <a:pPr rtl="0"/>
            <a:r>
              <a:rPr lang="en" sz="1800" b="0" i="0" u="none" strike="noStrike">
                <a:highlight>
                  <a:srgbClr val="000000">
                    <a:alpha val="0"/>
                  </a:srgbClr>
                </a:highlight>
                <a:latin typeface="Calibri"/>
              </a:rPr>
              <a:t>Preparation of the National Action Plan</a:t>
            </a:r>
            <a:endParaRPr lang="tr-TR"/>
          </a:p>
        </p:txBody>
      </p:sp>
    </p:spTree>
    <p:extLst>
      <p:ext uri="{BB962C8B-B14F-4D97-AF65-F5344CB8AC3E}">
        <p14:creationId xmlns:p14="http://schemas.microsoft.com/office/powerpoint/2010/main" val="1504011899"/>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38259" y="1301264"/>
            <a:ext cx="8284646" cy="599343"/>
          </a:xfrm>
        </p:spPr>
        <p:txBody>
          <a:bodyPr>
            <a:noAutofit/>
          </a:bodyPr>
          <a:lstStyle/>
          <a:p>
            <a:pPr rtl="0"/>
            <a:r>
              <a:rPr lang="en" sz="4500" b="1" i="0" u="none" strike="noStrike">
                <a:highlight>
                  <a:srgbClr val="000000">
                    <a:alpha val="0"/>
                  </a:srgbClr>
                </a:highlight>
                <a:latin typeface="Calibri"/>
              </a:rPr>
              <a:t>Energy Sector Analysis Results</a:t>
            </a:r>
            <a:endParaRPr lang="tr-TR" sz="4500" b="1">
              <a:effectLst>
                <a:outerShdw blurRad="38100" dist="38100" dir="2700000" algn="tl">
                  <a:srgbClr val="000000">
                    <a:alpha val="43137"/>
                  </a:srgbClr>
                </a:outerShdw>
              </a:effectLst>
            </a:endParaRPr>
          </a:p>
        </p:txBody>
      </p:sp>
      <p:sp>
        <p:nvSpPr>
          <p:cNvPr id="2" name="Başlık 1">
            <a:extLst>
              <a:ext uri="{FF2B5EF4-FFF2-40B4-BE49-F238E27FC236}">
                <a16:creationId xmlns:a16="http://schemas.microsoft.com/office/drawing/2014/main" id="{34AA1536-2871-63AA-5994-46111C9322E6}"/>
              </a:ext>
            </a:extLst>
          </p:cNvPr>
          <p:cNvSpPr txBox="1"/>
          <p:nvPr/>
        </p:nvSpPr>
        <p:spPr>
          <a:xfrm>
            <a:off x="187037" y="1131958"/>
            <a:ext cx="10515600" cy="132556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rtl="0"/>
            <a:r>
              <a:rPr lang="en" sz="3200" b="1" i="0" u="none" strike="noStrike">
                <a:highlight>
                  <a:srgbClr val="000000">
                    <a:alpha val="0"/>
                  </a:srgbClr>
                </a:highlight>
                <a:latin typeface="Calibri Light"/>
                <a:ea typeface="Calibri"/>
                <a:cs typeface="Calibri"/>
              </a:rPr>
              <a:t>Sub-Activities of the Energy Industry Under IED Annex I</a:t>
            </a:r>
            <a:endParaRPr lang="tr-TR" sz="3200" b="1"/>
          </a:p>
        </p:txBody>
      </p:sp>
      <p:graphicFrame>
        <p:nvGraphicFramePr>
          <p:cNvPr id="7" name="İçerik Yer Tutucusu 4">
            <a:extLst>
              <a:ext uri="{FF2B5EF4-FFF2-40B4-BE49-F238E27FC236}">
                <a16:creationId xmlns:a16="http://schemas.microsoft.com/office/drawing/2014/main" id="{D58C2F2F-27F5-99EB-8BED-171A132BA352}"/>
              </a:ext>
            </a:extLst>
          </p:cNvPr>
          <p:cNvGraphicFramePr/>
          <p:nvPr>
            <p:extLst>
              <p:ext uri="{D42A27DB-BD31-4B8C-83A1-F6EECF244321}">
                <p14:modId xmlns:p14="http://schemas.microsoft.com/office/powerpoint/2010/main" val="4140506933"/>
              </p:ext>
            </p:extLst>
          </p:nvPr>
        </p:nvGraphicFramePr>
        <p:xfrm>
          <a:off x="810425" y="2457521"/>
          <a:ext cx="10571150" cy="3749917"/>
        </p:xfrm>
        <a:graphic>
          <a:graphicData uri="http://schemas.openxmlformats.org/drawingml/2006/table">
            <a:tbl>
              <a:tblPr firstRow="1" firstCol="1" bandRow="1">
                <a:tableStyleId>{5C22544A-7EE6-4342-B048-85BDC9FD1C3A}</a:tableStyleId>
              </a:tblPr>
              <a:tblGrid>
                <a:gridCol w="2567329">
                  <a:extLst>
                    <a:ext uri="{9D8B030D-6E8A-4147-A177-3AD203B41FA5}">
                      <a16:colId xmlns:a16="http://schemas.microsoft.com/office/drawing/2014/main" val="1332749533"/>
                    </a:ext>
                  </a:extLst>
                </a:gridCol>
                <a:gridCol w="8003821">
                  <a:extLst>
                    <a:ext uri="{9D8B030D-6E8A-4147-A177-3AD203B41FA5}">
                      <a16:colId xmlns:a16="http://schemas.microsoft.com/office/drawing/2014/main" val="1543705610"/>
                    </a:ext>
                  </a:extLst>
                </a:gridCol>
              </a:tblGrid>
              <a:tr h="629508">
                <a:tc>
                  <a:txBody>
                    <a:bodyPr/>
                    <a:lstStyle/>
                    <a:p>
                      <a:pPr algn="ctr" rtl="0">
                        <a:lnSpc>
                          <a:spcPct val="150000"/>
                        </a:lnSpc>
                      </a:pPr>
                      <a:r>
                        <a:rPr lang="en" sz="1800" b="1" i="0" u="none" strike="noStrike">
                          <a:highlight>
                            <a:srgbClr val="000000">
                              <a:alpha val="0"/>
                            </a:srgbClr>
                          </a:highlight>
                          <a:latin typeface="Calibri"/>
                        </a:rPr>
                        <a:t>Sub-Activity Codes</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800" b="1" i="0" u="none" strike="noStrike">
                          <a:highlight>
                            <a:srgbClr val="000000">
                              <a:alpha val="0"/>
                            </a:srgbClr>
                          </a:highlight>
                          <a:latin typeface="Calibri"/>
                        </a:rPr>
                        <a:t>Identification of activities</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342804964"/>
                  </a:ext>
                </a:extLst>
              </a:tr>
              <a:tr h="541356">
                <a:tc>
                  <a:txBody>
                    <a:bodyPr/>
                    <a:lstStyle/>
                    <a:p>
                      <a:pPr algn="ctr" rtl="0">
                        <a:lnSpc>
                          <a:spcPct val="150000"/>
                        </a:lnSpc>
                      </a:pPr>
                      <a:r>
                        <a:rPr lang="en" sz="1800" b="1" i="0" u="none" strike="noStrike">
                          <a:highlight>
                            <a:srgbClr val="000000">
                              <a:alpha val="0"/>
                            </a:srgbClr>
                          </a:highlight>
                          <a:latin typeface="Calibri"/>
                        </a:rPr>
                        <a:t>1.1</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800" b="0" i="0" u="none" strike="noStrike">
                          <a:highlight>
                            <a:srgbClr val="000000">
                              <a:alpha val="0"/>
                            </a:srgbClr>
                          </a:highlight>
                          <a:latin typeface="Calibri"/>
                        </a:rPr>
                        <a:t>Plants with a rated thermal power of 50 MW and above</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97344732"/>
                  </a:ext>
                </a:extLst>
              </a:tr>
              <a:tr h="488569">
                <a:tc>
                  <a:txBody>
                    <a:bodyPr/>
                    <a:lstStyle/>
                    <a:p>
                      <a:pPr algn="ctr" rtl="0">
                        <a:lnSpc>
                          <a:spcPct val="150000"/>
                        </a:lnSpc>
                      </a:pPr>
                      <a:r>
                        <a:rPr lang="en" sz="1800" b="1" i="0" u="none" strike="noStrike">
                          <a:highlight>
                            <a:srgbClr val="000000">
                              <a:alpha val="0"/>
                            </a:srgbClr>
                          </a:highlight>
                          <a:latin typeface="Calibri"/>
                        </a:rPr>
                        <a:t>1.2</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800" b="0" i="0" u="none" strike="noStrike">
                          <a:highlight>
                            <a:srgbClr val="000000">
                              <a:alpha val="0"/>
                            </a:srgbClr>
                          </a:highlight>
                          <a:latin typeface="Calibri"/>
                        </a:rPr>
                        <a:t>Plants where petroleum and petroleum products and gases are refined</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16405512"/>
                  </a:ext>
                </a:extLst>
              </a:tr>
              <a:tr h="488569">
                <a:tc>
                  <a:txBody>
                    <a:bodyPr/>
                    <a:lstStyle/>
                    <a:p>
                      <a:pPr algn="ctr" rtl="0">
                        <a:lnSpc>
                          <a:spcPct val="150000"/>
                        </a:lnSpc>
                      </a:pPr>
                      <a:r>
                        <a:rPr lang="en" sz="1800" b="1" i="0" u="none" strike="noStrike">
                          <a:highlight>
                            <a:srgbClr val="000000">
                              <a:alpha val="0"/>
                            </a:srgbClr>
                          </a:highlight>
                          <a:latin typeface="Calibri"/>
                        </a:rPr>
                        <a:t>1.3</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800" b="0" i="0" u="none" strike="noStrike">
                          <a:highlight>
                            <a:srgbClr val="000000">
                              <a:alpha val="0"/>
                            </a:srgbClr>
                          </a:highlight>
                          <a:latin typeface="Calibri"/>
                        </a:rPr>
                        <a:t>Coke production plant</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330858835"/>
                  </a:ext>
                </a:extLst>
              </a:tr>
              <a:tr h="1582577">
                <a:tc>
                  <a:txBody>
                    <a:bodyPr/>
                    <a:lstStyle/>
                    <a:p>
                      <a:pPr algn="ctr" rtl="0">
                        <a:lnSpc>
                          <a:spcPct val="150000"/>
                        </a:lnSpc>
                      </a:pPr>
                      <a:r>
                        <a:rPr lang="en" sz="1800" b="1" i="0" u="none" strike="noStrike">
                          <a:highlight>
                            <a:srgbClr val="000000">
                              <a:alpha val="0"/>
                            </a:srgbClr>
                          </a:highlight>
                          <a:latin typeface="Calibri"/>
                        </a:rPr>
                        <a:t>1.4</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800" b="0" i="0" u="none" strike="noStrike">
                          <a:highlight>
                            <a:srgbClr val="000000">
                              <a:alpha val="0"/>
                            </a:srgbClr>
                          </a:highlight>
                          <a:latin typeface="Calibri"/>
                        </a:rPr>
                        <a:t>Gasification or liquefaction plants:</a:t>
                      </a:r>
                    </a:p>
                    <a:p>
                      <a:pPr algn="l" rtl="0">
                        <a:lnSpc>
                          <a:spcPct val="150000"/>
                        </a:lnSpc>
                      </a:pPr>
                      <a:r>
                        <a:rPr lang="en" sz="1800" b="0" i="0" u="none" strike="noStrike">
                          <a:highlight>
                            <a:srgbClr val="000000">
                              <a:alpha val="0"/>
                            </a:srgbClr>
                          </a:highlight>
                          <a:latin typeface="Calibri"/>
                        </a:rPr>
                        <a:t>(a) coal</a:t>
                      </a:r>
                    </a:p>
                    <a:p>
                      <a:pPr algn="l" rtl="0">
                        <a:lnSpc>
                          <a:spcPct val="150000"/>
                        </a:lnSpc>
                      </a:pPr>
                      <a:r>
                        <a:rPr lang="en" sz="1800" b="0" i="0" u="none" strike="noStrike">
                          <a:highlight>
                            <a:srgbClr val="000000">
                              <a:alpha val="0"/>
                            </a:srgbClr>
                          </a:highlight>
                          <a:latin typeface="Calibri"/>
                        </a:rPr>
                        <a:t>(b) Other fuels used in plants with combustion system rated thermal power of 20 MW and above</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801624687"/>
                  </a:ext>
                </a:extLst>
              </a:tr>
            </a:tbl>
          </a:graphicData>
        </a:graphic>
      </p:graphicFrame>
    </p:spTree>
    <p:extLst>
      <p:ext uri="{BB962C8B-B14F-4D97-AF65-F5344CB8AC3E}">
        <p14:creationId xmlns:p14="http://schemas.microsoft.com/office/powerpoint/2010/main" val="700858451"/>
      </p:ext>
    </p:extLst>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E874A17-6E95-4D0D-2BE0-942B7DB743F5}"/>
              </a:ext>
            </a:extLst>
          </p:cNvPr>
          <p:cNvSpPr>
            <a:spLocks noGrp="1"/>
          </p:cNvSpPr>
          <p:nvPr>
            <p:ph type="title"/>
          </p:nvPr>
        </p:nvSpPr>
        <p:spPr>
          <a:xfrm>
            <a:off x="838200" y="939070"/>
            <a:ext cx="10515600" cy="1325563"/>
          </a:xfrm>
        </p:spPr>
        <p:txBody>
          <a:bodyPr>
            <a:noAutofit/>
          </a:bodyPr>
          <a:lstStyle/>
          <a:p>
            <a:pPr algn="just" rtl="0"/>
            <a:r>
              <a:rPr lang="en" sz="3200" b="1" i="0" u="none" strike="noStrike">
                <a:highlight>
                  <a:srgbClr val="000000">
                    <a:alpha val="0"/>
                  </a:srgbClr>
                </a:highlight>
                <a:latin typeface="Calibri Light"/>
              </a:rPr>
              <a:t>Technical Assistance for the Improvement of Air Quality with the Implementation of the Large Combustion Plants (LCP) Directive (2014 - 2016)</a:t>
            </a:r>
          </a:p>
        </p:txBody>
      </p:sp>
      <p:sp>
        <p:nvSpPr>
          <p:cNvPr id="3" name="İçerik Yer Tutucusu 2">
            <a:extLst>
              <a:ext uri="{FF2B5EF4-FFF2-40B4-BE49-F238E27FC236}">
                <a16:creationId xmlns:a16="http://schemas.microsoft.com/office/drawing/2014/main" id="{0ECD79B2-8E6A-83D2-2BF1-4FEFAEB3F0DA}"/>
              </a:ext>
            </a:extLst>
          </p:cNvPr>
          <p:cNvSpPr>
            <a:spLocks noGrp="1"/>
          </p:cNvSpPr>
          <p:nvPr>
            <p:ph idx="1"/>
          </p:nvPr>
        </p:nvSpPr>
        <p:spPr>
          <a:xfrm>
            <a:off x="838200" y="2264633"/>
            <a:ext cx="10515600" cy="4228242"/>
          </a:xfrm>
        </p:spPr>
        <p:txBody>
          <a:bodyPr>
            <a:noAutofit/>
          </a:bodyPr>
          <a:lstStyle/>
          <a:p>
            <a:pPr algn="just" rtl="0"/>
            <a:r>
              <a:rPr lang="en" sz="2800" b="0" i="0" u="none" strike="noStrike">
                <a:highlight>
                  <a:srgbClr val="000000">
                    <a:alpha val="0"/>
                  </a:srgbClr>
                </a:highlight>
                <a:latin typeface="Calibri"/>
                <a:ea typeface="Calibri"/>
                <a:cs typeface="Calibri"/>
              </a:rPr>
              <a:t>The related project covered all Large Combustion Plants operating in Türkiye, including oil refineries. Refineries were also examined in "The EU Twinning Project “IPPC – Integrated Pollution Prevention and Control". In addition, coke production was included in the "Evaluation of Metal Production and Processing Facilities Project within the Scope of </a:t>
            </a:r>
            <a:r>
              <a:rPr lang="en" sz="2800" b="0" i="0" u="none" strike="noStrike">
                <a:solidFill>
                  <a:srgbClr val="000000"/>
                </a:solidFill>
                <a:highlight>
                  <a:srgbClr val="000000">
                    <a:alpha val="0"/>
                  </a:srgbClr>
                </a:highlight>
                <a:latin typeface="Calibri"/>
                <a:ea typeface="Times New Roman"/>
                <a:cs typeface="Times New Roman"/>
              </a:rPr>
              <a:t>IPPC</a:t>
            </a:r>
            <a:r>
              <a:rPr lang="en" sz="2800" b="0" i="0" u="none" strike="noStrike">
                <a:highlight>
                  <a:srgbClr val="000000">
                    <a:alpha val="0"/>
                  </a:srgbClr>
                </a:highlight>
                <a:latin typeface="Calibri"/>
                <a:ea typeface="Calibri"/>
                <a:cs typeface="Calibri"/>
              </a:rPr>
              <a:t>" However, it does not contain detailed information and results about the sector. Based on the studies conducted, the results were revised for the general energy sector and the strategic plan was made according to the revised results. Inflation rates and changes in the number of plants are taken into account.</a:t>
            </a:r>
          </a:p>
          <a:p>
            <a:endParaRPr lang="tr-TR"/>
          </a:p>
        </p:txBody>
      </p:sp>
    </p:spTree>
    <p:extLst>
      <p:ext uri="{BB962C8B-B14F-4D97-AF65-F5344CB8AC3E}">
        <p14:creationId xmlns:p14="http://schemas.microsoft.com/office/powerpoint/2010/main" val="1150532255"/>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39E1434-F232-D0D6-BD8E-678FAE33190F}"/>
              </a:ext>
            </a:extLst>
          </p:cNvPr>
          <p:cNvSpPr>
            <a:spLocks noGrp="1"/>
          </p:cNvSpPr>
          <p:nvPr>
            <p:ph type="title"/>
          </p:nvPr>
        </p:nvSpPr>
        <p:spPr>
          <a:xfrm>
            <a:off x="726832" y="1203648"/>
            <a:ext cx="10861431" cy="858417"/>
          </a:xfrm>
        </p:spPr>
        <p:txBody>
          <a:bodyPr>
            <a:noAutofit/>
          </a:bodyPr>
          <a:lstStyle/>
          <a:p>
            <a:pPr algn="just" rtl="0"/>
            <a:r>
              <a:rPr lang="en" sz="3200" b="1" i="0" u="none" strike="noStrike">
                <a:highlight>
                  <a:srgbClr val="000000">
                    <a:alpha val="0"/>
                  </a:srgbClr>
                </a:highlight>
                <a:latin typeface="Calibri Light"/>
                <a:ea typeface="Calibri"/>
                <a:cs typeface="Calibri"/>
              </a:rPr>
              <a:t>Results of Compliance and Cost Assessment of the Energy Sector</a:t>
            </a:r>
            <a:endParaRPr lang="tr-TR" sz="3200" b="1"/>
          </a:p>
        </p:txBody>
      </p:sp>
      <p:sp>
        <p:nvSpPr>
          <p:cNvPr id="3" name="Slide Number Placeholder 2">
            <a:extLst>
              <a:ext uri="{FF2B5EF4-FFF2-40B4-BE49-F238E27FC236}">
                <a16:creationId xmlns:a16="http://schemas.microsoft.com/office/drawing/2014/main" id="{1E8B21A2-6E86-EACD-3ECB-DFDCCA11DD6A}"/>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22</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TextBox 4">
            <a:extLst>
              <a:ext uri="{FF2B5EF4-FFF2-40B4-BE49-F238E27FC236}">
                <a16:creationId xmlns:a16="http://schemas.microsoft.com/office/drawing/2014/main" id="{DC179C0A-F7FF-67C4-367B-D05590595773}"/>
              </a:ext>
            </a:extLst>
          </p:cNvPr>
          <p:cNvSpPr txBox="1"/>
          <p:nvPr/>
        </p:nvSpPr>
        <p:spPr>
          <a:xfrm>
            <a:off x="782517" y="4624879"/>
            <a:ext cx="10626968" cy="1200329"/>
          </a:xfrm>
          <a:prstGeom prst="rect">
            <a:avLst/>
          </a:prstGeom>
          <a:noFill/>
        </p:spPr>
        <p:txBody>
          <a:bodyPr wrap="square" rtlCol="0">
            <a:no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en" sz="2400" b="0" i="0" u="none" strike="noStrike" kern="1200" cap="none" spc="0" normalizeH="0" baseline="0" noProof="0">
                <a:solidFill>
                  <a:srgbClr val="000000"/>
                </a:solidFill>
                <a:highlight>
                  <a:srgbClr val="000000">
                    <a:alpha val="0"/>
                  </a:srgbClr>
                </a:highlight>
                <a:uLnTx/>
                <a:uFillTx/>
                <a:latin typeface="WordVisi_MSFontService"/>
                <a:ea typeface="+mn-ea"/>
                <a:cs typeface="+mn-cs"/>
              </a:rPr>
              <a:t>Since the energy industry is one of the sectors prioritized by CBAM, a </a:t>
            </a:r>
            <a:r>
              <a:rPr kumimoji="0" lang="en" sz="2400" b="1" i="0" u="none" strike="noStrike" kern="1200" cap="none" spc="0" normalizeH="0" baseline="0" noProof="0">
                <a:solidFill>
                  <a:srgbClr val="000000"/>
                </a:solidFill>
                <a:highlight>
                  <a:srgbClr val="000000">
                    <a:alpha val="0"/>
                  </a:srgbClr>
                </a:highlight>
                <a:uLnTx/>
                <a:uFillTx/>
                <a:latin typeface="WordVisi_MSFontService"/>
                <a:ea typeface="+mn-ea"/>
                <a:cs typeface="+mn-cs"/>
              </a:rPr>
              <a:t>three-year</a:t>
            </a:r>
            <a:r>
              <a:rPr kumimoji="0" lang="en" sz="2400" b="0" i="0" u="none" strike="noStrike" kern="1200" cap="none" spc="0" normalizeH="0" baseline="0" noProof="0">
                <a:solidFill>
                  <a:srgbClr val="000000"/>
                </a:solidFill>
                <a:highlight>
                  <a:srgbClr val="000000">
                    <a:alpha val="0"/>
                  </a:srgbClr>
                </a:highlight>
                <a:uLnTx/>
                <a:uFillTx/>
                <a:latin typeface="WordVisi_MSFontService"/>
                <a:ea typeface="+mn-ea"/>
                <a:cs typeface="+mn-cs"/>
              </a:rPr>
              <a:t> transition period is foreseen for the energy industry that requires a transition in the short term. </a:t>
            </a:r>
            <a:endParaRPr kumimoji="0" lang="en-US" sz="2400" b="0" i="0" u="none" strike="noStrike" kern="1200" cap="none" spc="0" normalizeH="0" baseline="0" noProof="0">
              <a:ln>
                <a:noFill/>
              </a:ln>
              <a:solidFill>
                <a:prstClr val="black"/>
              </a:solidFill>
              <a:effectLst/>
              <a:highlight>
                <a:srgbClr val="FFFF00"/>
              </a:highlight>
              <a:uLnTx/>
              <a:uFillTx/>
              <a:latin typeface="Calibri"/>
              <a:ea typeface="+mn-ea"/>
              <a:cs typeface="+mn-cs"/>
            </a:endParaRPr>
          </a:p>
        </p:txBody>
      </p:sp>
      <p:graphicFrame>
        <p:nvGraphicFramePr>
          <p:cNvPr id="8" name="Content Placeholder 7">
            <a:extLst>
              <a:ext uri="{FF2B5EF4-FFF2-40B4-BE49-F238E27FC236}">
                <a16:creationId xmlns:a16="http://schemas.microsoft.com/office/drawing/2014/main" id="{ECB160CF-5916-C58C-7584-858591789D6B}"/>
              </a:ext>
            </a:extLst>
          </p:cNvPr>
          <p:cNvGraphicFramePr>
            <a:graphicFrameLocks noGrp="1"/>
          </p:cNvGraphicFramePr>
          <p:nvPr>
            <p:ph idx="1"/>
          </p:nvPr>
        </p:nvGraphicFramePr>
        <p:xfrm>
          <a:off x="726832" y="2418495"/>
          <a:ext cx="10682653" cy="1798106"/>
        </p:xfrm>
        <a:graphic>
          <a:graphicData uri="http://schemas.openxmlformats.org/drawingml/2006/table">
            <a:tbl>
              <a:tblPr/>
              <a:tblGrid>
                <a:gridCol w="1740767">
                  <a:extLst>
                    <a:ext uri="{9D8B030D-6E8A-4147-A177-3AD203B41FA5}">
                      <a16:colId xmlns:a16="http://schemas.microsoft.com/office/drawing/2014/main" val="2615026195"/>
                    </a:ext>
                  </a:extLst>
                </a:gridCol>
                <a:gridCol w="1740767">
                  <a:extLst>
                    <a:ext uri="{9D8B030D-6E8A-4147-A177-3AD203B41FA5}">
                      <a16:colId xmlns:a16="http://schemas.microsoft.com/office/drawing/2014/main" val="2762855600"/>
                    </a:ext>
                  </a:extLst>
                </a:gridCol>
                <a:gridCol w="2410292">
                  <a:extLst>
                    <a:ext uri="{9D8B030D-6E8A-4147-A177-3AD203B41FA5}">
                      <a16:colId xmlns:a16="http://schemas.microsoft.com/office/drawing/2014/main" val="1423656579"/>
                    </a:ext>
                  </a:extLst>
                </a:gridCol>
                <a:gridCol w="2410292">
                  <a:extLst>
                    <a:ext uri="{9D8B030D-6E8A-4147-A177-3AD203B41FA5}">
                      <a16:colId xmlns:a16="http://schemas.microsoft.com/office/drawing/2014/main" val="1667741089"/>
                    </a:ext>
                  </a:extLst>
                </a:gridCol>
                <a:gridCol w="2380535">
                  <a:extLst>
                    <a:ext uri="{9D8B030D-6E8A-4147-A177-3AD203B41FA5}">
                      <a16:colId xmlns:a16="http://schemas.microsoft.com/office/drawing/2014/main" val="1762848849"/>
                    </a:ext>
                  </a:extLst>
                </a:gridCol>
              </a:tblGrid>
              <a:tr h="1147078">
                <a:tc rowSpan="2">
                  <a:txBody>
                    <a:bodyPr/>
                    <a:lstStyle/>
                    <a:p>
                      <a:pPr algn="ctr" rtl="0" fontAlgn="base"/>
                      <a:r>
                        <a:rPr lang="en" sz="2400" b="0" i="0" u="none" strike="noStrike">
                          <a:solidFill>
                            <a:srgbClr val="FFFFFF"/>
                          </a:solidFill>
                          <a:highlight>
                            <a:srgbClr val="000000">
                              <a:alpha val="0"/>
                            </a:srgbClr>
                          </a:highlight>
                          <a:latin typeface="Calibri"/>
                        </a:rPr>
                        <a:t>Energy industries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75000"/>
                      </a:schemeClr>
                    </a:solidFill>
                  </a:tcPr>
                </a:tc>
                <a:tc>
                  <a:txBody>
                    <a:bodyPr/>
                    <a:lstStyle/>
                    <a:p>
                      <a:pPr algn="ctr" rtl="0" fontAlgn="base"/>
                      <a:r>
                        <a:rPr lang="en" sz="2400" b="1" i="0" u="none" strike="noStrike">
                          <a:solidFill>
                            <a:srgbClr val="FFFFFF"/>
                          </a:solidFill>
                          <a:highlight>
                            <a:srgbClr val="000000">
                              <a:alpha val="0"/>
                            </a:srgbClr>
                          </a:highlight>
                          <a:latin typeface="Calibri"/>
                        </a:rPr>
                        <a:t>Number of plants</a:t>
                      </a:r>
                      <a:r>
                        <a:rPr lang="en" sz="2400" b="0" i="0" u="none" strike="noStrike">
                          <a:solidFill>
                            <a:srgbClr val="FFFFFF"/>
                          </a:solidFill>
                          <a:highlight>
                            <a:srgbClr val="000000">
                              <a:alpha val="0"/>
                            </a:srgbClr>
                          </a:highlight>
                          <a:latin typeface="Calibri"/>
                        </a:rPr>
                        <a:t>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75000"/>
                      </a:schemeClr>
                    </a:solidFill>
                  </a:tcPr>
                </a:tc>
                <a:tc>
                  <a:txBody>
                    <a:bodyPr/>
                    <a:lstStyle/>
                    <a:p>
                      <a:pPr algn="ctr" rtl="0" fontAlgn="base"/>
                      <a:r>
                        <a:rPr lang="en" sz="2400" b="1" i="0" u="none" strike="noStrike">
                          <a:solidFill>
                            <a:srgbClr val="FFFFFF"/>
                          </a:solidFill>
                          <a:highlight>
                            <a:srgbClr val="000000">
                              <a:alpha val="0"/>
                            </a:srgbClr>
                          </a:highlight>
                          <a:latin typeface="Calibri"/>
                        </a:rPr>
                        <a:t>Average compliance rate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75000"/>
                      </a:schemeClr>
                    </a:solidFill>
                  </a:tcPr>
                </a:tc>
                <a:tc>
                  <a:txBody>
                    <a:bodyPr/>
                    <a:lstStyle/>
                    <a:p>
                      <a:pPr algn="ctr" rtl="0" fontAlgn="base"/>
                      <a:r>
                        <a:rPr lang="en" sz="2400" b="1" i="0" u="none" strike="noStrike">
                          <a:solidFill>
                            <a:srgbClr val="FFFFFF"/>
                          </a:solidFill>
                          <a:highlight>
                            <a:srgbClr val="000000">
                              <a:alpha val="0"/>
                            </a:srgbClr>
                          </a:highlight>
                          <a:latin typeface="Calibri"/>
                        </a:rPr>
                        <a:t>Average CAPEX (EURO)</a:t>
                      </a:r>
                      <a:r>
                        <a:rPr lang="en" sz="2400" b="0" i="0" u="none" strike="noStrike">
                          <a:solidFill>
                            <a:srgbClr val="FFFFFF"/>
                          </a:solidFill>
                          <a:highlight>
                            <a:srgbClr val="000000">
                              <a:alpha val="0"/>
                            </a:srgbClr>
                          </a:highlight>
                          <a:latin typeface="Calibri"/>
                        </a:rPr>
                        <a:t>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75000"/>
                      </a:schemeClr>
                    </a:solidFill>
                  </a:tcPr>
                </a:tc>
                <a:tc>
                  <a:txBody>
                    <a:bodyPr/>
                    <a:lstStyle/>
                    <a:p>
                      <a:pPr algn="ctr" rtl="0" fontAlgn="base"/>
                      <a:r>
                        <a:rPr lang="en" sz="2400" b="1" i="0" u="none" strike="noStrike">
                          <a:solidFill>
                            <a:srgbClr val="FFFFFF"/>
                          </a:solidFill>
                          <a:highlight>
                            <a:srgbClr val="000000">
                              <a:alpha val="0"/>
                            </a:srgbClr>
                          </a:highlight>
                          <a:latin typeface="Calibri"/>
                        </a:rPr>
                        <a:t>Average OPEX (EURO)</a:t>
                      </a:r>
                      <a:r>
                        <a:rPr lang="en" sz="2400" b="0" i="0" u="none" strike="noStrike">
                          <a:solidFill>
                            <a:srgbClr val="FFFFFF"/>
                          </a:solidFill>
                          <a:highlight>
                            <a:srgbClr val="000000">
                              <a:alpha val="0"/>
                            </a:srgbClr>
                          </a:highlight>
                          <a:latin typeface="Calibri"/>
                        </a:rPr>
                        <a:t>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75000"/>
                      </a:schemeClr>
                    </a:solidFill>
                  </a:tcPr>
                </a:tc>
                <a:extLst>
                  <a:ext uri="{0D108BD9-81ED-4DB2-BD59-A6C34878D82A}">
                    <a16:rowId xmlns:a16="http://schemas.microsoft.com/office/drawing/2014/main" val="882834348"/>
                  </a:ext>
                </a:extLst>
              </a:tr>
              <a:tr h="609386">
                <a:tc vMerge="1">
                  <a:txBody>
                    <a:bodyPr/>
                    <a:lstStyle/>
                    <a:p>
                      <a:endParaRPr lang="en-TR"/>
                    </a:p>
                  </a:txBody>
                  <a:tcPr/>
                </a:tc>
                <a:tc>
                  <a:txBody>
                    <a:bodyPr/>
                    <a:lstStyle/>
                    <a:p>
                      <a:pPr algn="ctr" rtl="0" fontAlgn="base"/>
                      <a:r>
                        <a:rPr lang="en" sz="2400" b="0" i="0" u="none" strike="noStrike">
                          <a:solidFill>
                            <a:srgbClr val="000000"/>
                          </a:solidFill>
                          <a:highlight>
                            <a:srgbClr val="000000">
                              <a:alpha val="0"/>
                            </a:srgbClr>
                          </a:highlight>
                          <a:latin typeface="Calibri"/>
                        </a:rPr>
                        <a:t>136 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rtl="0" fontAlgn="base"/>
                      <a:r>
                        <a:rPr lang="en" sz="2400" b="0" i="0" u="none" strike="noStrike">
                          <a:solidFill>
                            <a:srgbClr val="000000"/>
                          </a:solidFill>
                          <a:highlight>
                            <a:srgbClr val="000000">
                              <a:alpha val="0"/>
                            </a:srgbClr>
                          </a:highlight>
                          <a:latin typeface="Calibri"/>
                        </a:rPr>
                        <a:t>62 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rtl="0" fontAlgn="base"/>
                      <a:r>
                        <a:rPr lang="en" sz="2400" b="0" i="0" u="none" strike="noStrike">
                          <a:solidFill>
                            <a:srgbClr val="000000"/>
                          </a:solidFill>
                          <a:highlight>
                            <a:srgbClr val="000000">
                              <a:alpha val="0"/>
                            </a:srgbClr>
                          </a:highlight>
                          <a:latin typeface="Calibri"/>
                        </a:rPr>
                        <a:t>1.202.000.000 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tc>
                  <a:txBody>
                    <a:bodyPr/>
                    <a:lstStyle/>
                    <a:p>
                      <a:pPr algn="ctr" rtl="0" fontAlgn="base"/>
                      <a:r>
                        <a:rPr lang="en" sz="2400" b="0" i="0" u="none" strike="noStrike">
                          <a:solidFill>
                            <a:srgbClr val="000000"/>
                          </a:solidFill>
                          <a:highlight>
                            <a:srgbClr val="000000">
                              <a:alpha val="0"/>
                            </a:srgbClr>
                          </a:highlight>
                          <a:latin typeface="Calibri"/>
                        </a:rPr>
                        <a:t>161.000.000 </a:t>
                      </a:r>
                    </a:p>
                  </a:txBody>
                  <a:tcPr anchor="ctr">
                    <a:lnL w="9525" cap="flat" cmpd="sng" algn="ctr">
                      <a:solidFill>
                        <a:schemeClr val="bg1"/>
                      </a:solidFill>
                      <a:prstDash val="solid"/>
                      <a:round/>
                      <a:headEnd type="none" w="med" len="med"/>
                      <a:tailEnd type="none" w="med" len="med"/>
                    </a:lnL>
                    <a:lnR w="9525" cap="flat" cmpd="sng" algn="ctr">
                      <a:solidFill>
                        <a:schemeClr val="bg1"/>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912575108"/>
                  </a:ext>
                </a:extLst>
              </a:tr>
            </a:tbl>
          </a:graphicData>
        </a:graphic>
      </p:graphicFrame>
    </p:spTree>
    <p:extLst>
      <p:ext uri="{BB962C8B-B14F-4D97-AF65-F5344CB8AC3E}">
        <p14:creationId xmlns:p14="http://schemas.microsoft.com/office/powerpoint/2010/main" val="3442834246"/>
      </p:ext>
    </p:extLst>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969ECDA3-CF65-F280-3A61-4392A3B9A501}"/>
              </a:ext>
            </a:extLst>
          </p:cNvPr>
          <p:cNvSpPr>
            <a:spLocks noGrp="1"/>
          </p:cNvSpPr>
          <p:nvPr>
            <p:ph type="title"/>
          </p:nvPr>
        </p:nvSpPr>
        <p:spPr>
          <a:xfrm>
            <a:off x="587829" y="1160721"/>
            <a:ext cx="10765971" cy="784349"/>
          </a:xfrm>
        </p:spPr>
        <p:txBody>
          <a:bodyPr>
            <a:noAutofit/>
          </a:bodyPr>
          <a:lstStyle/>
          <a:p>
            <a:pPr rtl="0"/>
            <a:r>
              <a:rPr lang="en" sz="3200" b="1" i="0" u="none" strike="noStrike">
                <a:highlight>
                  <a:srgbClr val="000000">
                    <a:alpha val="0"/>
                  </a:srgbClr>
                </a:highlight>
                <a:latin typeface="Calibri Light"/>
                <a:ea typeface="DengXian Light"/>
                <a:cs typeface="Microsoft Uighur"/>
              </a:rPr>
              <a:t>Overall Assessment  </a:t>
            </a:r>
          </a:p>
        </p:txBody>
      </p:sp>
      <p:sp>
        <p:nvSpPr>
          <p:cNvPr id="3" name="İçerik Yer Tutucusu 2">
            <a:extLst>
              <a:ext uri="{FF2B5EF4-FFF2-40B4-BE49-F238E27FC236}">
                <a16:creationId xmlns:a16="http://schemas.microsoft.com/office/drawing/2014/main" id="{B8F8123F-7EE0-E286-844E-DBBCF400F450}"/>
              </a:ext>
            </a:extLst>
          </p:cNvPr>
          <p:cNvSpPr>
            <a:spLocks noGrp="1"/>
          </p:cNvSpPr>
          <p:nvPr>
            <p:ph idx="1"/>
          </p:nvPr>
        </p:nvSpPr>
        <p:spPr>
          <a:xfrm>
            <a:off x="587829" y="1945070"/>
            <a:ext cx="10765971" cy="4231893"/>
          </a:xfrm>
        </p:spPr>
        <p:txBody>
          <a:bodyPr>
            <a:noAutofit/>
          </a:bodyPr>
          <a:lstStyle/>
          <a:p>
            <a:pPr algn="just" rtl="0" fontAlgn="base"/>
            <a:r>
              <a:rPr lang="en" sz="2400" b="0" i="0" u="none" strike="noStrike">
                <a:solidFill>
                  <a:srgbClr val="000000"/>
                </a:solidFill>
                <a:highlight>
                  <a:srgbClr val="000000">
                    <a:alpha val="0"/>
                  </a:srgbClr>
                </a:highlight>
                <a:latin typeface="Calibri"/>
              </a:rPr>
              <a:t>According to the results of the project titled "Technical Assistance for the Improvement of Air Quality with the Implementation of the Large Combustion Plants (LCP) Directive", the overall compliance rate of the sector is 62%. Moreover, the cost required for full compliance calculated in the project was revised for 2022. </a:t>
            </a:r>
          </a:p>
          <a:p>
            <a:pPr algn="just" rtl="0" fontAlgn="base"/>
            <a:r>
              <a:rPr lang="en" sz="2400" b="0" i="0" u="none" strike="noStrike">
                <a:solidFill>
                  <a:srgbClr val="000000"/>
                </a:solidFill>
                <a:highlight>
                  <a:srgbClr val="000000">
                    <a:alpha val="0"/>
                  </a:srgbClr>
                </a:highlight>
                <a:latin typeface="Calibri"/>
              </a:rPr>
              <a:t>The investment requirements are mainly necessary for the implementation of the BATs. It is understood that the main financial burden for the harmonization of the LCP sector in Türkiye will usually be met by twelve large and old lignite-fueled LCP. On the other hand, climate change and the implementations that have emerged with CBAM make energy the most important issue that needs to be solved.</a:t>
            </a:r>
          </a:p>
          <a:p>
            <a:endParaRPr lang="tr-TR"/>
          </a:p>
        </p:txBody>
      </p:sp>
    </p:spTree>
    <p:extLst>
      <p:ext uri="{BB962C8B-B14F-4D97-AF65-F5344CB8AC3E}">
        <p14:creationId xmlns:p14="http://schemas.microsoft.com/office/powerpoint/2010/main" val="191766490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İçerik Yer Tutucusu 4">
            <a:extLst>
              <a:ext uri="{FF2B5EF4-FFF2-40B4-BE49-F238E27FC236}">
                <a16:creationId xmlns:a16="http://schemas.microsoft.com/office/drawing/2014/main" id="{A5483399-D4D2-7155-B5C7-653590E85E95}"/>
              </a:ext>
            </a:extLst>
          </p:cNvPr>
          <p:cNvGraphicFramePr/>
          <p:nvPr>
            <p:extLst>
              <p:ext uri="{D42A27DB-BD31-4B8C-83A1-F6EECF244321}">
                <p14:modId xmlns:p14="http://schemas.microsoft.com/office/powerpoint/2010/main" val="1501148478"/>
              </p:ext>
            </p:extLst>
          </p:nvPr>
        </p:nvGraphicFramePr>
        <p:xfrm>
          <a:off x="1142144" y="1187482"/>
          <a:ext cx="9907711" cy="5072253"/>
        </p:xfrm>
        <a:graphic>
          <a:graphicData uri="http://schemas.openxmlformats.org/drawingml/2006/table">
            <a:tbl>
              <a:tblPr firstRow="1" firstCol="1" bandRow="1">
                <a:tableStyleId>{5C22544A-7EE6-4342-B048-85BDC9FD1C3A}</a:tableStyleId>
              </a:tblPr>
              <a:tblGrid>
                <a:gridCol w="1912904">
                  <a:extLst>
                    <a:ext uri="{9D8B030D-6E8A-4147-A177-3AD203B41FA5}">
                      <a16:colId xmlns:a16="http://schemas.microsoft.com/office/drawing/2014/main" val="2001605162"/>
                    </a:ext>
                  </a:extLst>
                </a:gridCol>
                <a:gridCol w="1924156">
                  <a:extLst>
                    <a:ext uri="{9D8B030D-6E8A-4147-A177-3AD203B41FA5}">
                      <a16:colId xmlns:a16="http://schemas.microsoft.com/office/drawing/2014/main" val="657260554"/>
                    </a:ext>
                  </a:extLst>
                </a:gridCol>
                <a:gridCol w="2033865">
                  <a:extLst>
                    <a:ext uri="{9D8B030D-6E8A-4147-A177-3AD203B41FA5}">
                      <a16:colId xmlns:a16="http://schemas.microsoft.com/office/drawing/2014/main" val="1415078967"/>
                    </a:ext>
                  </a:extLst>
                </a:gridCol>
                <a:gridCol w="1817258">
                  <a:extLst>
                    <a:ext uri="{9D8B030D-6E8A-4147-A177-3AD203B41FA5}">
                      <a16:colId xmlns:a16="http://schemas.microsoft.com/office/drawing/2014/main" val="1016176740"/>
                    </a:ext>
                  </a:extLst>
                </a:gridCol>
                <a:gridCol w="2219528">
                  <a:extLst>
                    <a:ext uri="{9D8B030D-6E8A-4147-A177-3AD203B41FA5}">
                      <a16:colId xmlns:a16="http://schemas.microsoft.com/office/drawing/2014/main" val="4072021058"/>
                    </a:ext>
                  </a:extLst>
                </a:gridCol>
              </a:tblGrid>
              <a:tr h="1206289">
                <a:tc>
                  <a:txBody>
                    <a:bodyPr/>
                    <a:lstStyle/>
                    <a:p>
                      <a:pPr algn="ctr" rtl="0">
                        <a:lnSpc>
                          <a:spcPct val="107000"/>
                        </a:lnSpc>
                        <a:spcAft>
                          <a:spcPts val="800"/>
                        </a:spcAft>
                      </a:pPr>
                      <a:r>
                        <a:rPr lang="en" sz="1600" b="1" i="0" u="none" strike="noStrike">
                          <a:highlight>
                            <a:srgbClr val="000000">
                              <a:alpha val="0"/>
                            </a:srgbClr>
                          </a:highlight>
                          <a:latin typeface="Calibri"/>
                        </a:rPr>
                        <a:t>Sub-sectors</a:t>
                      </a:r>
                      <a:endParaRPr lang="tr-TR" sz="16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600" b="1" i="0" u="none" strike="noStrike">
                          <a:highlight>
                            <a:srgbClr val="000000">
                              <a:alpha val="0"/>
                            </a:srgbClr>
                          </a:highlight>
                          <a:latin typeface="Calibri"/>
                        </a:rPr>
                        <a:t>CAPEX (Total, EURO)</a:t>
                      </a:r>
                      <a:endParaRPr lang="tr-TR" sz="16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600" b="1" i="0" u="none" strike="noStrike">
                          <a:highlight>
                            <a:srgbClr val="000000">
                              <a:alpha val="0"/>
                            </a:srgbClr>
                          </a:highlight>
                          <a:latin typeface="Calibri"/>
                        </a:rPr>
                        <a:t>OPEX (Total, EURO/year)</a:t>
                      </a:r>
                      <a:endParaRPr lang="tr-TR" sz="16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600" b="1" i="0" u="none" strike="noStrike">
                          <a:highlight>
                            <a:srgbClr val="000000">
                              <a:alpha val="0"/>
                            </a:srgbClr>
                          </a:highlight>
                          <a:latin typeface="Calibri"/>
                        </a:rPr>
                        <a:t>Transition period</a:t>
                      </a:r>
                    </a:p>
                    <a:p>
                      <a:pPr algn="ctr" rtl="0">
                        <a:lnSpc>
                          <a:spcPct val="107000"/>
                        </a:lnSpc>
                        <a:spcAft>
                          <a:spcPts val="800"/>
                        </a:spcAft>
                      </a:pPr>
                      <a:r>
                        <a:rPr lang="en" sz="1600" b="1" i="0" u="none" strike="noStrike">
                          <a:highlight>
                            <a:srgbClr val="000000">
                              <a:alpha val="0"/>
                            </a:srgbClr>
                          </a:highlight>
                          <a:latin typeface="Calibri"/>
                        </a:rPr>
                        <a:t>(year)</a:t>
                      </a:r>
                      <a:endParaRPr lang="tr-TR" sz="16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a:txBody>
                    <a:bodyPr/>
                    <a:lstStyle/>
                    <a:p>
                      <a:pPr algn="ctr" rtl="0">
                        <a:lnSpc>
                          <a:spcPct val="107000"/>
                        </a:lnSpc>
                        <a:spcAft>
                          <a:spcPts val="800"/>
                        </a:spcAft>
                      </a:pPr>
                      <a:r>
                        <a:rPr lang="en" sz="1600" b="1" i="0" u="sng" strike="noStrike">
                          <a:highlight>
                            <a:srgbClr val="000000">
                              <a:alpha val="0"/>
                            </a:srgbClr>
                          </a:highlight>
                          <a:latin typeface="Calibri"/>
                        </a:rPr>
                        <a:t>2024-2026</a:t>
                      </a:r>
                      <a:endParaRPr lang="tr-TR" sz="1600">
                        <a:effectLst/>
                      </a:endParaRPr>
                    </a:p>
                    <a:p>
                      <a:pPr algn="ctr" rtl="0">
                        <a:lnSpc>
                          <a:spcPct val="107000"/>
                        </a:lnSpc>
                        <a:spcAft>
                          <a:spcPts val="800"/>
                        </a:spcAft>
                      </a:pPr>
                      <a:r>
                        <a:rPr lang="en" sz="1600" b="1" i="0" u="none" strike="noStrike">
                          <a:highlight>
                            <a:srgbClr val="000000">
                              <a:alpha val="0"/>
                            </a:srgbClr>
                          </a:highlight>
                          <a:latin typeface="Calibri"/>
                        </a:rPr>
                        <a:t>Investment requirement (3 years) (EURO)</a:t>
                      </a:r>
                      <a:endParaRPr lang="tr-TR" sz="16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1242783278"/>
                  </a:ext>
                </a:extLst>
              </a:tr>
              <a:tr h="859158">
                <a:tc>
                  <a:txBody>
                    <a:bodyPr/>
                    <a:lstStyle/>
                    <a:p>
                      <a:pPr fontAlgn="ctr"/>
                      <a:endParaRPr lang="en-US" sz="1600">
                        <a:effectLst/>
                        <a:latin typeface="+mn-lt"/>
                      </a:endParaRPr>
                    </a:p>
                    <a:p>
                      <a:pPr algn="ctr" rtl="0" fontAlgn="base">
                        <a:buFont typeface="+mj-lt"/>
                        <a:buAutoNum type="arabicPeriod"/>
                      </a:pPr>
                      <a:r>
                        <a:rPr lang="en" sz="1600" b="0" i="0" u="none" strike="noStrike">
                          <a:highlight>
                            <a:srgbClr val="000000">
                              <a:alpha val="0"/>
                            </a:srgbClr>
                          </a:highlight>
                          <a:latin typeface="Calibri"/>
                        </a:rPr>
                        <a:t>Large combustion </a:t>
                      </a:r>
                    </a:p>
                    <a:p>
                      <a:pPr algn="ctr" rtl="0" fontAlgn="base"/>
                      <a:r>
                        <a:rPr lang="en" sz="1600" b="0" i="0" u="none" strike="noStrike">
                          <a:highlight>
                            <a:srgbClr val="000000">
                              <a:alpha val="0"/>
                            </a:srgbClr>
                          </a:highlight>
                          <a:latin typeface="Calibri"/>
                        </a:rPr>
                        <a:t>plants </a:t>
                      </a:r>
                    </a:p>
                  </a:txBody>
                  <a:tcPr anchor="ctr"/>
                </a:tc>
                <a:tc rowSpan="4">
                  <a:txBody>
                    <a:bodyPr/>
                    <a:lstStyle/>
                    <a:p>
                      <a:pPr algn="ctr" rtl="0" fontAlgn="base"/>
                      <a:r>
                        <a:rPr lang="en" sz="1600" b="0" i="0" u="none" strike="noStrike">
                          <a:highlight>
                            <a:srgbClr val="000000">
                              <a:alpha val="0"/>
                            </a:srgbClr>
                          </a:highlight>
                          <a:latin typeface="Calibri"/>
                        </a:rPr>
                        <a:t>1.202.000.000 </a:t>
                      </a:r>
                    </a:p>
                  </a:txBody>
                  <a:tcPr anchor="ctr"/>
                </a:tc>
                <a:tc rowSpan="4">
                  <a:txBody>
                    <a:bodyPr/>
                    <a:lstStyle/>
                    <a:p>
                      <a:pPr algn="ctr" rtl="0" fontAlgn="base"/>
                      <a:r>
                        <a:rPr lang="en" sz="1600" b="0" i="0" u="none" strike="noStrike">
                          <a:highlight>
                            <a:srgbClr val="000000">
                              <a:alpha val="0"/>
                            </a:srgbClr>
                          </a:highlight>
                          <a:latin typeface="Calibri"/>
                        </a:rPr>
                        <a:t>161.000.000 </a:t>
                      </a:r>
                    </a:p>
                  </a:txBody>
                  <a:tcPr anchor="ctr"/>
                </a:tc>
                <a:tc rowSpan="4">
                  <a:txBody>
                    <a:bodyPr/>
                    <a:lstStyle/>
                    <a:p>
                      <a:pPr algn="ctr" rtl="0">
                        <a:lnSpc>
                          <a:spcPct val="107000"/>
                        </a:lnSpc>
                        <a:spcAft>
                          <a:spcPts val="800"/>
                        </a:spcAft>
                      </a:pPr>
                      <a:r>
                        <a:rPr lang="en" sz="1600" b="0" i="0" u="none" strike="noStrike">
                          <a:highlight>
                            <a:srgbClr val="000000">
                              <a:alpha val="0"/>
                            </a:srgbClr>
                          </a:highlight>
                          <a:latin typeface="Calibri"/>
                        </a:rPr>
                        <a:t>3</a:t>
                      </a:r>
                      <a:endParaRPr lang="tr-TR" sz="1600">
                        <a:effectLst/>
                        <a:latin typeface="+mn-lt"/>
                        <a:ea typeface="Calibri" panose="020F0502020204030204" pitchFamily="34" charset="0"/>
                        <a:cs typeface="Times New Roman" panose="02020603050405020304" pitchFamily="18" charset="0"/>
                      </a:endParaRPr>
                    </a:p>
                  </a:txBody>
                  <a:tcPr marL="67901" marR="67901" marT="0" marB="0" anchor="ctr"/>
                </a:tc>
                <a:tc rowSpan="4">
                  <a:txBody>
                    <a:bodyPr/>
                    <a:lstStyle/>
                    <a:p>
                      <a:pPr marL="0" marR="0" lvl="0" indent="0" algn="ctr" defTabSz="914400" rtl="0" eaLnBrk="1" fontAlgn="auto" latinLnBrk="0" hangingPunct="1">
                        <a:lnSpc>
                          <a:spcPct val="107000"/>
                        </a:lnSpc>
                        <a:spcBef>
                          <a:spcPct val="0"/>
                        </a:spcBef>
                        <a:spcAft>
                          <a:spcPts val="800"/>
                        </a:spcAft>
                        <a:buClrTx/>
                        <a:buSzTx/>
                        <a:buFontTx/>
                        <a:buNone/>
                        <a:defRPr/>
                      </a:pPr>
                      <a:r>
                        <a:rPr lang="en" sz="1600" b="0" i="0" u="none" strike="noStrike">
                          <a:highlight>
                            <a:srgbClr val="000000">
                              <a:alpha val="0"/>
                            </a:srgbClr>
                          </a:highlight>
                          <a:latin typeface="Calibri"/>
                        </a:rPr>
                        <a:t>1.202.000.000 </a:t>
                      </a:r>
                    </a:p>
                  </a:txBody>
                  <a:tcPr marL="67901" marR="67901" marT="0" marB="0" anchor="ctr"/>
                </a:tc>
                <a:extLst>
                  <a:ext uri="{0D108BD9-81ED-4DB2-BD59-A6C34878D82A}">
                    <a16:rowId xmlns:a16="http://schemas.microsoft.com/office/drawing/2014/main" val="1239885183"/>
                  </a:ext>
                </a:extLst>
              </a:tr>
              <a:tr h="569279">
                <a:tc>
                  <a:txBody>
                    <a:bodyPr/>
                    <a:lstStyle/>
                    <a:p>
                      <a:pPr fontAlgn="ctr"/>
                      <a:endParaRPr lang="en-US" sz="1600">
                        <a:effectLst/>
                        <a:latin typeface="+mn-lt"/>
                      </a:endParaRPr>
                    </a:p>
                    <a:p>
                      <a:pPr algn="ctr" rtl="0" fontAlgn="base"/>
                      <a:r>
                        <a:rPr lang="en" sz="1600" b="0" i="0" u="none" strike="noStrike">
                          <a:highlight>
                            <a:srgbClr val="000000">
                              <a:alpha val="0"/>
                            </a:srgbClr>
                          </a:highlight>
                          <a:latin typeface="Calibri"/>
                        </a:rPr>
                        <a:t>1.2 Refineries </a:t>
                      </a:r>
                    </a:p>
                  </a:txBody>
                  <a:tcPr anchor="ctr"/>
                </a:tc>
                <a:tc vMerge="1">
                  <a:txBody>
                    <a:bodyPr/>
                    <a:lstStyle/>
                    <a:p>
                      <a:endParaRPr lang="en-TR"/>
                    </a:p>
                  </a:txBody>
                  <a:tcPr/>
                </a:tc>
                <a:tc vMerge="1">
                  <a:txBody>
                    <a:bodyPr/>
                    <a:lstStyle/>
                    <a:p>
                      <a:endParaRPr lang="en-TR"/>
                    </a:p>
                  </a:txBody>
                  <a:tcPr/>
                </a:tc>
                <a:tc vMerge="1">
                  <a:txBody>
                    <a:bodyPr/>
                    <a:lstStyle/>
                    <a:p>
                      <a:pPr algn="ctr">
                        <a:lnSpc>
                          <a:spcPct val="107000"/>
                        </a:lnSpc>
                        <a:spcAft>
                          <a:spcPts val="800"/>
                        </a:spcAft>
                      </a:pP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vMerge="1">
                  <a:txBody>
                    <a:bodyPr/>
                    <a:lstStyle/>
                    <a:p>
                      <a:pPr algn="ctr">
                        <a:lnSpc>
                          <a:spcPct val="107000"/>
                        </a:lnSpc>
                        <a:spcAft>
                          <a:spcPts val="800"/>
                        </a:spcAft>
                      </a:pP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028433832"/>
                  </a:ext>
                </a:extLst>
              </a:tr>
              <a:tr h="1023724">
                <a:tc>
                  <a:txBody>
                    <a:bodyPr/>
                    <a:lstStyle/>
                    <a:p>
                      <a:pPr fontAlgn="ctr"/>
                      <a:endParaRPr lang="en-US" sz="1600">
                        <a:effectLst/>
                        <a:latin typeface="+mn-lt"/>
                      </a:endParaRPr>
                    </a:p>
                    <a:p>
                      <a:pPr algn="ctr" rtl="0" fontAlgn="base"/>
                      <a:r>
                        <a:rPr lang="en" sz="1600" b="0" i="0" u="none" strike="noStrike">
                          <a:highlight>
                            <a:srgbClr val="000000">
                              <a:alpha val="0"/>
                            </a:srgbClr>
                          </a:highlight>
                          <a:latin typeface="Calibri"/>
                        </a:rPr>
                        <a:t>1.3 Coke production </a:t>
                      </a:r>
                    </a:p>
                  </a:txBody>
                  <a:tcPr anchor="ctr"/>
                </a:tc>
                <a:tc vMerge="1">
                  <a:txBody>
                    <a:bodyPr/>
                    <a:lstStyle/>
                    <a:p>
                      <a:endParaRPr lang="en-TR"/>
                    </a:p>
                  </a:txBody>
                  <a:tcPr/>
                </a:tc>
                <a:tc vMerge="1">
                  <a:txBody>
                    <a:bodyPr/>
                    <a:lstStyle/>
                    <a:p>
                      <a:endParaRPr lang="en-TR"/>
                    </a:p>
                  </a:txBody>
                  <a:tcPr/>
                </a:tc>
                <a:tc vMerge="1">
                  <a:txBody>
                    <a:bodyPr/>
                    <a:lstStyle/>
                    <a:p>
                      <a:pPr algn="ctr">
                        <a:lnSpc>
                          <a:spcPct val="107000"/>
                        </a:lnSpc>
                        <a:spcAft>
                          <a:spcPts val="800"/>
                        </a:spcAft>
                      </a:pP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vMerge="1">
                  <a:txBody>
                    <a:bodyPr/>
                    <a:lstStyle/>
                    <a:p>
                      <a:pPr algn="ctr">
                        <a:lnSpc>
                          <a:spcPct val="107000"/>
                        </a:lnSpc>
                        <a:spcAft>
                          <a:spcPts val="800"/>
                        </a:spcAft>
                      </a:pP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2693830153"/>
                  </a:ext>
                </a:extLst>
              </a:tr>
              <a:tr h="808976">
                <a:tc>
                  <a:txBody>
                    <a:bodyPr/>
                    <a:lstStyle/>
                    <a:p>
                      <a:pPr fontAlgn="ctr"/>
                      <a:endParaRPr lang="en-US" sz="1600">
                        <a:effectLst/>
                        <a:latin typeface="+mn-lt"/>
                      </a:endParaRPr>
                    </a:p>
                    <a:p>
                      <a:pPr algn="ctr" rtl="0" fontAlgn="base"/>
                      <a:r>
                        <a:rPr lang="en" sz="1600" b="0" i="0" u="none" strike="noStrike">
                          <a:highlight>
                            <a:srgbClr val="000000">
                              <a:alpha val="0"/>
                            </a:srgbClr>
                          </a:highlight>
                          <a:latin typeface="Calibri"/>
                        </a:rPr>
                        <a:t>1.4 Gasification </a:t>
                      </a:r>
                    </a:p>
                    <a:p>
                      <a:pPr algn="ctr" rtl="0" fontAlgn="base"/>
                      <a:r>
                        <a:rPr lang="en" sz="1600" b="0" i="0" u="none" strike="noStrike">
                          <a:highlight>
                            <a:srgbClr val="000000">
                              <a:alpha val="0"/>
                            </a:srgbClr>
                          </a:highlight>
                          <a:latin typeface="Calibri"/>
                        </a:rPr>
                        <a:t>plants </a:t>
                      </a:r>
                    </a:p>
                  </a:txBody>
                  <a:tcPr anchor="ctr"/>
                </a:tc>
                <a:tc vMerge="1">
                  <a:txBody>
                    <a:bodyPr/>
                    <a:lstStyle/>
                    <a:p>
                      <a:endParaRPr lang="en-TR"/>
                    </a:p>
                  </a:txBody>
                  <a:tcPr/>
                </a:tc>
                <a:tc vMerge="1">
                  <a:txBody>
                    <a:bodyPr/>
                    <a:lstStyle/>
                    <a:p>
                      <a:endParaRPr lang="en-TR"/>
                    </a:p>
                  </a:txBody>
                  <a:tcPr/>
                </a:tc>
                <a:tc vMerge="1">
                  <a:txBody>
                    <a:bodyPr/>
                    <a:lstStyle/>
                    <a:p>
                      <a:pPr algn="ctr">
                        <a:lnSpc>
                          <a:spcPct val="107000"/>
                        </a:lnSpc>
                        <a:spcAft>
                          <a:spcPts val="800"/>
                        </a:spcAft>
                      </a:pP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tc vMerge="1">
                  <a:txBody>
                    <a:bodyPr/>
                    <a:lstStyle/>
                    <a:p>
                      <a:pPr algn="ctr">
                        <a:lnSpc>
                          <a:spcPct val="107000"/>
                        </a:lnSpc>
                        <a:spcAft>
                          <a:spcPts val="800"/>
                        </a:spcAft>
                      </a:pPr>
                      <a:endParaRPr lang="tr-TR" sz="1400">
                        <a:effectLst/>
                        <a:latin typeface="Calibri" panose="020F0502020204030204" pitchFamily="34" charset="0"/>
                        <a:ea typeface="Calibri" panose="020F0502020204030204" pitchFamily="34" charset="0"/>
                        <a:cs typeface="Times New Roman" panose="02020603050405020304" pitchFamily="18" charset="0"/>
                      </a:endParaRPr>
                    </a:p>
                  </a:txBody>
                  <a:tcPr marL="67901" marR="67901" marT="0" marB="0" anchor="ctr"/>
                </a:tc>
                <a:extLst>
                  <a:ext uri="{0D108BD9-81ED-4DB2-BD59-A6C34878D82A}">
                    <a16:rowId xmlns:a16="http://schemas.microsoft.com/office/drawing/2014/main" val="3930487983"/>
                  </a:ext>
                </a:extLst>
              </a:tr>
              <a:tr h="581002">
                <a:tc>
                  <a:txBody>
                    <a:bodyPr/>
                    <a:lstStyle/>
                    <a:p>
                      <a:pPr algn="ctr" rtl="0">
                        <a:lnSpc>
                          <a:spcPct val="107000"/>
                        </a:lnSpc>
                        <a:spcAft>
                          <a:spcPts val="800"/>
                        </a:spcAft>
                      </a:pPr>
                      <a:r>
                        <a:rPr lang="en" sz="2000" b="1" i="0" u="none" strike="noStrike">
                          <a:solidFill>
                            <a:srgbClr val="FF0000"/>
                          </a:solidFill>
                          <a:highlight>
                            <a:srgbClr val="000000">
                              <a:alpha val="0"/>
                            </a:srgbClr>
                          </a:highlight>
                          <a:latin typeface="Calibri"/>
                        </a:rPr>
                        <a:t>TOTAL</a:t>
                      </a:r>
                      <a:endParaRPr lang="tr-TR" sz="2000" b="1">
                        <a:solidFill>
                          <a:srgbClr val="FF0000"/>
                        </a:solidFill>
                        <a:effectLst/>
                        <a:latin typeface="+mn-lt"/>
                        <a:ea typeface="Calibri" panose="020F0502020204030204" pitchFamily="34" charset="0"/>
                        <a:cs typeface="Times New Roman" panose="02020603050405020304" pitchFamily="18" charset="0"/>
                      </a:endParaRPr>
                    </a:p>
                  </a:txBody>
                  <a:tcPr marL="67901" marR="67901" marT="0" marB="0" anchor="ctr"/>
                </a:tc>
                <a:tc>
                  <a:txBody>
                    <a:bodyPr/>
                    <a:lstStyle/>
                    <a:p>
                      <a:pPr algn="ctr" rtl="0" fontAlgn="base"/>
                      <a:r>
                        <a:rPr lang="en" sz="2000" b="1" i="0" u="none" strike="noStrike">
                          <a:solidFill>
                            <a:srgbClr val="FF0000"/>
                          </a:solidFill>
                          <a:highlight>
                            <a:srgbClr val="000000">
                              <a:alpha val="0"/>
                            </a:srgbClr>
                          </a:highlight>
                          <a:latin typeface="Calibri"/>
                        </a:rPr>
                        <a:t>1.202.000.000 </a:t>
                      </a:r>
                    </a:p>
                  </a:txBody>
                  <a:tcPr anchor="ctr"/>
                </a:tc>
                <a:tc>
                  <a:txBody>
                    <a:bodyPr/>
                    <a:lstStyle/>
                    <a:p>
                      <a:pPr algn="ctr" rtl="0" fontAlgn="base"/>
                      <a:r>
                        <a:rPr lang="en" sz="2000" b="1" i="0" u="none" strike="noStrike">
                          <a:solidFill>
                            <a:srgbClr val="FF0000"/>
                          </a:solidFill>
                          <a:highlight>
                            <a:srgbClr val="000000">
                              <a:alpha val="0"/>
                            </a:srgbClr>
                          </a:highlight>
                          <a:latin typeface="Calibri"/>
                        </a:rPr>
                        <a:t>161.000.000 </a:t>
                      </a:r>
                    </a:p>
                  </a:txBody>
                  <a:tcPr anchor="ctr"/>
                </a:tc>
                <a:tc>
                  <a:txBody>
                    <a:bodyPr/>
                    <a:lstStyle/>
                    <a:p>
                      <a:pPr algn="ctr" rtl="0" fontAlgn="base"/>
                      <a:r>
                        <a:rPr lang="en" sz="2000" b="1" i="0" u="none" strike="noStrike">
                          <a:solidFill>
                            <a:srgbClr val="FF0000"/>
                          </a:solidFill>
                          <a:highlight>
                            <a:srgbClr val="000000">
                              <a:alpha val="0"/>
                            </a:srgbClr>
                          </a:highlight>
                          <a:latin typeface="Calibri"/>
                        </a:rPr>
                        <a:t>3 </a:t>
                      </a:r>
                    </a:p>
                  </a:txBody>
                  <a:tcPr anchor="ctr"/>
                </a:tc>
                <a:tc>
                  <a:txBody>
                    <a:bodyPr/>
                    <a:lstStyle/>
                    <a:p>
                      <a:pPr algn="ctr" rtl="0" fontAlgn="base"/>
                      <a:r>
                        <a:rPr lang="en" sz="2000" b="1" i="0" u="none" strike="noStrike">
                          <a:solidFill>
                            <a:srgbClr val="FF0000"/>
                          </a:solidFill>
                          <a:highlight>
                            <a:srgbClr val="000000">
                              <a:alpha val="0"/>
                            </a:srgbClr>
                          </a:highlight>
                          <a:latin typeface="Calibri"/>
                        </a:rPr>
                        <a:t>1.202.000.000 </a:t>
                      </a:r>
                    </a:p>
                  </a:txBody>
                  <a:tcPr anchor="ctr"/>
                </a:tc>
                <a:extLst>
                  <a:ext uri="{0D108BD9-81ED-4DB2-BD59-A6C34878D82A}">
                    <a16:rowId xmlns:a16="http://schemas.microsoft.com/office/drawing/2014/main" val="3022214412"/>
                  </a:ext>
                </a:extLst>
              </a:tr>
            </a:tbl>
          </a:graphicData>
        </a:graphic>
      </p:graphicFrame>
    </p:spTree>
    <p:extLst>
      <p:ext uri="{BB962C8B-B14F-4D97-AF65-F5344CB8AC3E}">
        <p14:creationId xmlns:p14="http://schemas.microsoft.com/office/powerpoint/2010/main" val="348143339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38259" y="1301264"/>
            <a:ext cx="8284646" cy="599343"/>
          </a:xfrm>
        </p:spPr>
        <p:txBody>
          <a:bodyPr>
            <a:noAutofit/>
          </a:bodyPr>
          <a:lstStyle/>
          <a:p>
            <a:pPr rtl="0"/>
            <a:r>
              <a:rPr lang="en" sz="4500" b="1" i="0" u="none" strike="noStrike">
                <a:highlight>
                  <a:srgbClr val="000000">
                    <a:alpha val="0"/>
                  </a:srgbClr>
                </a:highlight>
                <a:latin typeface="Calibri"/>
              </a:rPr>
              <a:t>Metal Sector Analysis Results</a:t>
            </a:r>
          </a:p>
        </p:txBody>
      </p:sp>
      <p:sp>
        <p:nvSpPr>
          <p:cNvPr id="2" name="Başlık 1">
            <a:extLst>
              <a:ext uri="{FF2B5EF4-FFF2-40B4-BE49-F238E27FC236}">
                <a16:creationId xmlns:a16="http://schemas.microsoft.com/office/drawing/2014/main" id="{34AA1536-2871-63AA-5994-46111C9322E6}"/>
              </a:ext>
            </a:extLst>
          </p:cNvPr>
          <p:cNvSpPr txBox="1"/>
          <p:nvPr/>
        </p:nvSpPr>
        <p:spPr>
          <a:xfrm>
            <a:off x="187037" y="1131958"/>
            <a:ext cx="10515600" cy="132556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rtl="0"/>
            <a:r>
              <a:rPr lang="en" sz="3200" b="1" i="0" u="none" strike="noStrike">
                <a:highlight>
                  <a:srgbClr val="000000">
                    <a:alpha val="0"/>
                  </a:srgbClr>
                </a:highlight>
                <a:latin typeface="Calibri Light (Headings)"/>
                <a:ea typeface="Calibri"/>
                <a:cs typeface="Calibri"/>
              </a:rPr>
              <a:t>Sub-Activities of the </a:t>
            </a:r>
            <a:r>
              <a:rPr lang="en" sz="3200" b="1" i="0" u="none" strike="noStrike">
                <a:highlight>
                  <a:srgbClr val="000000">
                    <a:alpha val="0"/>
                  </a:srgbClr>
                </a:highlight>
                <a:latin typeface="Calibri Light"/>
                <a:ea typeface="Calibri"/>
                <a:cs typeface="Calibri"/>
              </a:rPr>
              <a:t>Metal</a:t>
            </a:r>
            <a:r>
              <a:rPr lang="en" sz="3200" b="1" i="0" u="none" strike="noStrike">
                <a:highlight>
                  <a:srgbClr val="000000">
                    <a:alpha val="0"/>
                  </a:srgbClr>
                </a:highlight>
                <a:latin typeface="Calibri Light (Headings)"/>
                <a:ea typeface="Calibri"/>
                <a:cs typeface="Calibri"/>
              </a:rPr>
              <a:t> Industry under IED Annex I</a:t>
            </a:r>
            <a:endParaRPr lang="tr-TR" sz="3200" b="1"/>
          </a:p>
        </p:txBody>
      </p:sp>
      <p:graphicFrame>
        <p:nvGraphicFramePr>
          <p:cNvPr id="3" name="İçerik Yer Tutucusu 3">
            <a:extLst>
              <a:ext uri="{FF2B5EF4-FFF2-40B4-BE49-F238E27FC236}">
                <a16:creationId xmlns:a16="http://schemas.microsoft.com/office/drawing/2014/main" id="{F6AB8C36-3F0E-5147-9098-FAA4B0309885}"/>
              </a:ext>
            </a:extLst>
          </p:cNvPr>
          <p:cNvGraphicFramePr/>
          <p:nvPr>
            <p:extLst>
              <p:ext uri="{D42A27DB-BD31-4B8C-83A1-F6EECF244321}">
                <p14:modId xmlns:p14="http://schemas.microsoft.com/office/powerpoint/2010/main" val="3305265651"/>
              </p:ext>
            </p:extLst>
          </p:nvPr>
        </p:nvGraphicFramePr>
        <p:xfrm>
          <a:off x="545444" y="2457521"/>
          <a:ext cx="11101111" cy="4226096"/>
        </p:xfrm>
        <a:graphic>
          <a:graphicData uri="http://schemas.openxmlformats.org/drawingml/2006/table">
            <a:tbl>
              <a:tblPr firstRow="1" firstCol="1" bandRow="1">
                <a:tableStyleId>{5C22544A-7EE6-4342-B048-85BDC9FD1C3A}</a:tableStyleId>
              </a:tblPr>
              <a:tblGrid>
                <a:gridCol w="2082930">
                  <a:extLst>
                    <a:ext uri="{9D8B030D-6E8A-4147-A177-3AD203B41FA5}">
                      <a16:colId xmlns:a16="http://schemas.microsoft.com/office/drawing/2014/main" val="1717808776"/>
                    </a:ext>
                  </a:extLst>
                </a:gridCol>
                <a:gridCol w="9018181">
                  <a:extLst>
                    <a:ext uri="{9D8B030D-6E8A-4147-A177-3AD203B41FA5}">
                      <a16:colId xmlns:a16="http://schemas.microsoft.com/office/drawing/2014/main" val="718200514"/>
                    </a:ext>
                  </a:extLst>
                </a:gridCol>
              </a:tblGrid>
              <a:tr h="406340">
                <a:tc>
                  <a:txBody>
                    <a:bodyPr/>
                    <a:lstStyle/>
                    <a:p>
                      <a:pPr algn="ctr" rtl="0">
                        <a:lnSpc>
                          <a:spcPct val="150000"/>
                        </a:lnSpc>
                      </a:pPr>
                      <a:r>
                        <a:rPr lang="en" sz="1200" b="1" i="0" u="none" strike="noStrike">
                          <a:highlight>
                            <a:srgbClr val="000000">
                              <a:alpha val="0"/>
                            </a:srgbClr>
                          </a:highlight>
                          <a:latin typeface="Calibri"/>
                        </a:rPr>
                        <a:t>IED Annex I Activities Codes</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200" b="1" i="0" u="none" strike="noStrike">
                          <a:highlight>
                            <a:srgbClr val="000000">
                              <a:alpha val="0"/>
                            </a:srgbClr>
                          </a:highlight>
                          <a:latin typeface="Calibri"/>
                        </a:rPr>
                        <a:t>Identification of activities</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0154754"/>
                  </a:ext>
                </a:extLst>
              </a:tr>
              <a:tr h="246638">
                <a:tc>
                  <a:txBody>
                    <a:bodyPr/>
                    <a:lstStyle/>
                    <a:p>
                      <a:pPr algn="ctr" rtl="0">
                        <a:lnSpc>
                          <a:spcPct val="150000"/>
                        </a:lnSpc>
                      </a:pPr>
                      <a:r>
                        <a:rPr lang="en" sz="1200" b="1" i="0" u="none" strike="noStrike">
                          <a:highlight>
                            <a:srgbClr val="000000">
                              <a:alpha val="0"/>
                            </a:srgbClr>
                          </a:highlight>
                          <a:latin typeface="Calibri"/>
                        </a:rPr>
                        <a:t>2.1</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200" b="0" i="0" u="none" strike="noStrike">
                          <a:highlight>
                            <a:srgbClr val="000000">
                              <a:alpha val="0"/>
                            </a:srgbClr>
                          </a:highlight>
                          <a:latin typeface="Calibri"/>
                        </a:rPr>
                        <a:t>Metal ore (including sulfide ore) roasting or sintering</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810111671"/>
                  </a:ext>
                </a:extLst>
              </a:tr>
              <a:tr h="328160">
                <a:tc>
                  <a:txBody>
                    <a:bodyPr/>
                    <a:lstStyle/>
                    <a:p>
                      <a:pPr algn="ctr" rtl="0">
                        <a:lnSpc>
                          <a:spcPct val="150000"/>
                        </a:lnSpc>
                      </a:pPr>
                      <a:r>
                        <a:rPr lang="en" sz="1200" b="1" i="0" u="none" strike="noStrike" kern="1200">
                          <a:solidFill>
                            <a:srgbClr val="FFFFFF"/>
                          </a:solidFill>
                          <a:highlight>
                            <a:srgbClr val="000000">
                              <a:alpha val="0"/>
                            </a:srgbClr>
                          </a:highlight>
                          <a:latin typeface="Calibri"/>
                          <a:ea typeface="+mn-ea"/>
                          <a:cs typeface="+mn-cs"/>
                        </a:rPr>
                        <a:t>2.2</a:t>
                      </a:r>
                    </a:p>
                  </a:txBody>
                  <a:tcPr marL="68580" marR="68580" marT="0" marB="0" anchor="ctr"/>
                </a:tc>
                <a:tc>
                  <a:txBody>
                    <a:bodyPr/>
                    <a:lstStyle/>
                    <a:p>
                      <a:pPr algn="l" rtl="0">
                        <a:lnSpc>
                          <a:spcPct val="150000"/>
                        </a:lnSpc>
                      </a:pPr>
                      <a:r>
                        <a:rPr lang="en" sz="1200" b="0" i="0" u="none" strike="noStrike" kern="1200">
                          <a:solidFill>
                            <a:srgbClr val="000000"/>
                          </a:solidFill>
                          <a:highlight>
                            <a:srgbClr val="000000">
                              <a:alpha val="0"/>
                            </a:srgbClr>
                          </a:highlight>
                          <a:latin typeface="Calibri"/>
                          <a:ea typeface="+mn-ea"/>
                          <a:cs typeface="+mn-cs"/>
                        </a:rPr>
                        <a:t>Pig iron and steel production including continuous casting with a capacity of more than 2.5 tons per hour (first or second melting)</a:t>
                      </a:r>
                      <a:endParaRPr lang="tr-TR" sz="1200" kern="120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238440122"/>
                  </a:ext>
                </a:extLst>
              </a:tr>
              <a:tr h="1293420">
                <a:tc>
                  <a:txBody>
                    <a:bodyPr/>
                    <a:lstStyle/>
                    <a:p>
                      <a:pPr algn="ctr" rtl="0">
                        <a:lnSpc>
                          <a:spcPct val="150000"/>
                        </a:lnSpc>
                      </a:pPr>
                      <a:r>
                        <a:rPr lang="en" sz="1200" b="1" i="0" u="none" strike="noStrike">
                          <a:highlight>
                            <a:srgbClr val="000000">
                              <a:alpha val="0"/>
                            </a:srgbClr>
                          </a:highlight>
                          <a:latin typeface="Calibri"/>
                        </a:rPr>
                        <a:t>2.3</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200" b="0" i="0" u="none" strike="noStrike">
                          <a:highlight>
                            <a:srgbClr val="000000">
                              <a:alpha val="0"/>
                            </a:srgbClr>
                          </a:highlight>
                          <a:latin typeface="Calibri"/>
                        </a:rPr>
                        <a:t>Processing of ferrous metals:</a:t>
                      </a:r>
                    </a:p>
                    <a:p>
                      <a:pPr algn="l" rtl="0">
                        <a:lnSpc>
                          <a:spcPct val="150000"/>
                        </a:lnSpc>
                      </a:pPr>
                      <a:r>
                        <a:rPr lang="en" sz="1200" b="0" i="0" u="none" strike="noStrike">
                          <a:highlight>
                            <a:srgbClr val="000000">
                              <a:alpha val="0"/>
                            </a:srgbClr>
                          </a:highlight>
                          <a:latin typeface="Calibri"/>
                        </a:rPr>
                        <a:t>(a) Operation of hot rolling plants with a raw steel capacity exceeding 20 tons per hour;</a:t>
                      </a:r>
                    </a:p>
                    <a:p>
                      <a:pPr algn="l" rtl="0">
                        <a:lnSpc>
                          <a:spcPct val="150000"/>
                        </a:lnSpc>
                      </a:pPr>
                      <a:r>
                        <a:rPr lang="en" sz="1200" b="0" i="0" u="none" strike="noStrike">
                          <a:highlight>
                            <a:srgbClr val="000000">
                              <a:alpha val="0"/>
                            </a:srgbClr>
                          </a:highlight>
                          <a:latin typeface="Calibri"/>
                        </a:rPr>
                        <a:t>(b) Operation of ironworks with hammers with an energy of more than 50 kilojoules per hammer and a calorific power of more than 20 MW;</a:t>
                      </a:r>
                      <a:endParaRPr lang="tr-TR" sz="1200">
                        <a:effectLst/>
                      </a:endParaRPr>
                    </a:p>
                    <a:p>
                      <a:pPr algn="l" rtl="0">
                        <a:lnSpc>
                          <a:spcPct val="150000"/>
                        </a:lnSpc>
                      </a:pPr>
                      <a:r>
                        <a:rPr lang="en" sz="1200" b="0" i="0" u="none" strike="noStrike">
                          <a:highlight>
                            <a:srgbClr val="000000">
                              <a:alpha val="0"/>
                            </a:srgbClr>
                          </a:highlight>
                          <a:latin typeface="Calibri"/>
                        </a:rPr>
                        <a:t>(c) Implementation of protective molten metal coatings with raw steel input exceeding 2 tons per hour.</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226483590"/>
                  </a:ext>
                </a:extLst>
              </a:tr>
              <a:tr h="327562">
                <a:tc>
                  <a:txBody>
                    <a:bodyPr/>
                    <a:lstStyle/>
                    <a:p>
                      <a:pPr algn="ctr" rtl="0">
                        <a:lnSpc>
                          <a:spcPct val="150000"/>
                        </a:lnSpc>
                      </a:pPr>
                      <a:r>
                        <a:rPr lang="en" sz="1200" b="1" i="0" u="none" strike="noStrike">
                          <a:highlight>
                            <a:srgbClr val="000000">
                              <a:alpha val="0"/>
                            </a:srgbClr>
                          </a:highlight>
                          <a:latin typeface="Calibri"/>
                        </a:rPr>
                        <a:t>2.4</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200" b="0" i="0" u="none" strike="noStrike">
                          <a:highlight>
                            <a:srgbClr val="000000">
                              <a:alpha val="0"/>
                            </a:srgbClr>
                          </a:highlight>
                          <a:latin typeface="Calibri"/>
                        </a:rPr>
                        <a:t>Operation of iron and steel foundries with a production capacity of more than 20 tons per day</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29975335"/>
                  </a:ext>
                </a:extLst>
              </a:tr>
              <a:tr h="1313506">
                <a:tc>
                  <a:txBody>
                    <a:bodyPr/>
                    <a:lstStyle/>
                    <a:p>
                      <a:pPr algn="ctr" rtl="0">
                        <a:lnSpc>
                          <a:spcPct val="150000"/>
                        </a:lnSpc>
                      </a:pPr>
                      <a:r>
                        <a:rPr lang="en" sz="1200" b="1" i="0" u="none" strike="noStrike">
                          <a:highlight>
                            <a:srgbClr val="000000">
                              <a:alpha val="0"/>
                            </a:srgbClr>
                          </a:highlight>
                          <a:latin typeface="Calibri"/>
                        </a:rPr>
                        <a:t>2.5</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200" b="0" i="0" u="none" strike="noStrike">
                          <a:highlight>
                            <a:srgbClr val="000000">
                              <a:alpha val="0"/>
                            </a:srgbClr>
                          </a:highlight>
                          <a:latin typeface="Calibri"/>
                        </a:rPr>
                        <a:t>Processing of non-ferrous metals:</a:t>
                      </a:r>
                    </a:p>
                    <a:p>
                      <a:pPr marL="228600" indent="-228600" algn="l" rtl="0">
                        <a:lnSpc>
                          <a:spcPct val="150000"/>
                        </a:lnSpc>
                        <a:buAutoNum type="alphaLcParenBoth"/>
                      </a:pPr>
                      <a:r>
                        <a:rPr lang="en" sz="1200" b="0" i="0" u="none" strike="noStrike">
                          <a:highlight>
                            <a:srgbClr val="000000">
                              <a:alpha val="0"/>
                            </a:srgbClr>
                          </a:highlight>
                          <a:latin typeface="Calibri"/>
                        </a:rPr>
                        <a:t>Obtaining non-ferrous metals from ore, concentrated or secondary raw materials by metallurgical, chemical or electrolytic processes;</a:t>
                      </a:r>
                      <a:endParaRPr lang="tr-TR" sz="1200">
                        <a:effectLst/>
                      </a:endParaRPr>
                    </a:p>
                    <a:p>
                      <a:pPr algn="l" rtl="0">
                        <a:lnSpc>
                          <a:spcPct val="150000"/>
                        </a:lnSpc>
                      </a:pPr>
                      <a:r>
                        <a:rPr lang="en" sz="1200" b="0" i="0" u="none" strike="noStrike">
                          <a:highlight>
                            <a:srgbClr val="000000">
                              <a:alpha val="0"/>
                            </a:srgbClr>
                          </a:highlight>
                          <a:latin typeface="Calibri"/>
                        </a:rPr>
                        <a:t>(b) Smelting and alloying non-ferrous metals and recycled products and operating a non-ferrous metal foundry with a melting capacity exceeding 4 tons per day for lead and cadmium and more than 20 tons per day for other metals</a:t>
                      </a:r>
                      <a:endParaRPr lang="en-US" sz="1200">
                        <a:effectLst/>
                      </a:endParaRPr>
                    </a:p>
                  </a:txBody>
                  <a:tcPr marL="68580" marR="68580" marT="0" marB="0" anchor="ctr"/>
                </a:tc>
                <a:extLst>
                  <a:ext uri="{0D108BD9-81ED-4DB2-BD59-A6C34878D82A}">
                    <a16:rowId xmlns:a16="http://schemas.microsoft.com/office/drawing/2014/main" val="2184378070"/>
                  </a:ext>
                </a:extLst>
              </a:tr>
              <a:tr h="310470">
                <a:tc>
                  <a:txBody>
                    <a:bodyPr/>
                    <a:lstStyle/>
                    <a:p>
                      <a:pPr algn="ctr" rtl="0">
                        <a:lnSpc>
                          <a:spcPct val="150000"/>
                        </a:lnSpc>
                      </a:pPr>
                      <a:r>
                        <a:rPr lang="en" sz="1200" b="1" i="0" u="none" strike="noStrike">
                          <a:highlight>
                            <a:srgbClr val="000000">
                              <a:alpha val="0"/>
                            </a:srgbClr>
                          </a:highlight>
                          <a:latin typeface="Calibri"/>
                        </a:rPr>
                        <a:t>2.6</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200" b="0" i="0" u="none" strike="noStrike">
                          <a:highlight>
                            <a:srgbClr val="000000">
                              <a:alpha val="0"/>
                            </a:srgbClr>
                          </a:highlight>
                          <a:latin typeface="Calibri"/>
                        </a:rPr>
                        <a:t>Surface treatment of metals or plastic materials using an electrolytic or chemical treatment where the process vessel volume exceeds 30 m</a:t>
                      </a:r>
                      <a:r>
                        <a:rPr lang="en" sz="1200" b="0" i="0" u="none" strike="noStrike" baseline="30000">
                          <a:highlight>
                            <a:srgbClr val="000000">
                              <a:alpha val="0"/>
                            </a:srgbClr>
                          </a:highlight>
                          <a:latin typeface="Calibri"/>
                        </a:rPr>
                        <a:t>3</a:t>
                      </a:r>
                      <a:r>
                        <a:rPr lang="en" sz="1200" b="0" i="0" u="none" strike="noStrike">
                          <a:highlight>
                            <a:srgbClr val="000000">
                              <a:alpha val="0"/>
                            </a:srgbClr>
                          </a:highlight>
                          <a:latin typeface="Calibri"/>
                        </a:rPr>
                        <a:t>   </a:t>
                      </a:r>
                      <a:endParaRPr lang="tr-TR" sz="1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406986853"/>
                  </a:ext>
                </a:extLst>
              </a:tr>
            </a:tbl>
          </a:graphicData>
        </a:graphic>
      </p:graphicFrame>
    </p:spTree>
    <p:extLst>
      <p:ext uri="{BB962C8B-B14F-4D97-AF65-F5344CB8AC3E}">
        <p14:creationId xmlns:p14="http://schemas.microsoft.com/office/powerpoint/2010/main" val="283403242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248FEF36-093E-64FE-6573-F9AB1BBB5EFE}"/>
              </a:ext>
            </a:extLst>
          </p:cNvPr>
          <p:cNvSpPr>
            <a:spLocks noGrp="1"/>
          </p:cNvSpPr>
          <p:nvPr>
            <p:ph type="title"/>
          </p:nvPr>
        </p:nvSpPr>
        <p:spPr>
          <a:xfrm>
            <a:off x="838200" y="1001939"/>
            <a:ext cx="10814538" cy="1358167"/>
          </a:xfrm>
        </p:spPr>
        <p:txBody>
          <a:bodyPr>
            <a:noAutofit/>
          </a:bodyPr>
          <a:lstStyle/>
          <a:p>
            <a:pPr rtl="0"/>
            <a:r>
              <a:rPr lang="en" sz="3200" b="1" i="0" u="none" strike="noStrike">
                <a:highlight>
                  <a:srgbClr val="000000">
                    <a:alpha val="0"/>
                  </a:srgbClr>
                </a:highlight>
                <a:latin typeface="Calibri Light (Headings)"/>
                <a:ea typeface="Calibri"/>
                <a:cs typeface="Calibri"/>
              </a:rPr>
              <a:t>Results of Compliance and Cost Assessment of the Iron and Steel Sector</a:t>
            </a:r>
            <a:endParaRPr lang="tr-TR" sz="3200" b="1">
              <a:latin typeface="Calibri Light (Headings)"/>
            </a:endParaRPr>
          </a:p>
        </p:txBody>
      </p:sp>
      <p:graphicFrame>
        <p:nvGraphicFramePr>
          <p:cNvPr id="4" name="İçerik Yer Tutucusu 3">
            <a:extLst>
              <a:ext uri="{FF2B5EF4-FFF2-40B4-BE49-F238E27FC236}">
                <a16:creationId xmlns:a16="http://schemas.microsoft.com/office/drawing/2014/main" id="{AFCD90D8-261C-DC16-4F0F-AD685DA17102}"/>
              </a:ext>
            </a:extLst>
          </p:cNvPr>
          <p:cNvGraphicFramePr>
            <a:graphicFrameLocks noGrp="1"/>
          </p:cNvGraphicFramePr>
          <p:nvPr>
            <p:ph idx="1"/>
            <p:extLst>
              <p:ext uri="{D42A27DB-BD31-4B8C-83A1-F6EECF244321}">
                <p14:modId xmlns:p14="http://schemas.microsoft.com/office/powerpoint/2010/main" val="3680874546"/>
              </p:ext>
            </p:extLst>
          </p:nvPr>
        </p:nvGraphicFramePr>
        <p:xfrm>
          <a:off x="838200" y="2247900"/>
          <a:ext cx="10515600" cy="2265554"/>
        </p:xfrm>
        <a:graphic>
          <a:graphicData uri="http://schemas.openxmlformats.org/drawingml/2006/table">
            <a:tbl>
              <a:tblPr firstRow="1" firstCol="1" bandRow="1">
                <a:tableStyleId>{5C22544A-7EE6-4342-B048-85BDC9FD1C3A}</a:tableStyleId>
              </a:tblPr>
              <a:tblGrid>
                <a:gridCol w="2995246">
                  <a:extLst>
                    <a:ext uri="{9D8B030D-6E8A-4147-A177-3AD203B41FA5}">
                      <a16:colId xmlns:a16="http://schemas.microsoft.com/office/drawing/2014/main" val="1980005389"/>
                    </a:ext>
                  </a:extLst>
                </a:gridCol>
                <a:gridCol w="1593762">
                  <a:extLst>
                    <a:ext uri="{9D8B030D-6E8A-4147-A177-3AD203B41FA5}">
                      <a16:colId xmlns:a16="http://schemas.microsoft.com/office/drawing/2014/main" val="2252828805"/>
                    </a:ext>
                  </a:extLst>
                </a:gridCol>
                <a:gridCol w="2279782">
                  <a:extLst>
                    <a:ext uri="{9D8B030D-6E8A-4147-A177-3AD203B41FA5}">
                      <a16:colId xmlns:a16="http://schemas.microsoft.com/office/drawing/2014/main" val="455986043"/>
                    </a:ext>
                  </a:extLst>
                </a:gridCol>
                <a:gridCol w="3646810">
                  <a:extLst>
                    <a:ext uri="{9D8B030D-6E8A-4147-A177-3AD203B41FA5}">
                      <a16:colId xmlns:a16="http://schemas.microsoft.com/office/drawing/2014/main" val="3518272180"/>
                    </a:ext>
                  </a:extLst>
                </a:gridCol>
              </a:tblGrid>
              <a:tr h="1571751">
                <a:tc>
                  <a:txBody>
                    <a:bodyPr/>
                    <a:lstStyle/>
                    <a:p>
                      <a:pPr algn="ctr" rtl="0">
                        <a:lnSpc>
                          <a:spcPct val="150000"/>
                        </a:lnSpc>
                      </a:pPr>
                      <a:r>
                        <a:rPr lang="en" sz="2400" b="1" i="0" u="none" strike="noStrike">
                          <a:highlight>
                            <a:srgbClr val="000000">
                              <a:alpha val="0"/>
                            </a:srgbClr>
                          </a:highlight>
                          <a:latin typeface="Calibri"/>
                        </a:rPr>
                        <a:t>Sectors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a:highlight>
                            <a:srgbClr val="000000">
                              <a:alpha val="0"/>
                            </a:srgbClr>
                          </a:highlight>
                          <a:latin typeface="Calibri"/>
                        </a:rPr>
                        <a:t>Number of plants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dirty="0">
                          <a:highlight>
                            <a:srgbClr val="000000">
                              <a:alpha val="0"/>
                            </a:srgbClr>
                          </a:highlight>
                          <a:latin typeface="Calibri"/>
                        </a:rPr>
                        <a:t>Average compliance rate (%)</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a:highlight>
                            <a:srgbClr val="000000">
                              <a:alpha val="0"/>
                            </a:srgbClr>
                          </a:highlight>
                          <a:latin typeface="Calibri"/>
                        </a:rPr>
                        <a:t>Average CAPEX (EURO)</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644710"/>
                  </a:ext>
                </a:extLst>
              </a:tr>
              <a:tr h="678244">
                <a:tc>
                  <a:txBody>
                    <a:bodyPr/>
                    <a:lstStyle/>
                    <a:p>
                      <a:pPr algn="ctr" rtl="0">
                        <a:lnSpc>
                          <a:spcPct val="150000"/>
                        </a:lnSpc>
                      </a:pPr>
                      <a:r>
                        <a:rPr lang="en" sz="2400" b="1" i="0" u="none" strike="noStrike">
                          <a:highlight>
                            <a:srgbClr val="000000">
                              <a:alpha val="0"/>
                            </a:srgbClr>
                          </a:highlight>
                          <a:latin typeface="Calibri"/>
                        </a:rPr>
                        <a:t>2.1, 2.2 Iron and steel</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a:highlight>
                            <a:srgbClr val="000000">
                              <a:alpha val="0"/>
                            </a:srgbClr>
                          </a:highlight>
                          <a:latin typeface="Calibri"/>
                        </a:rPr>
                        <a:t>28</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a:highlight>
                            <a:srgbClr val="000000">
                              <a:alpha val="0"/>
                            </a:srgbClr>
                          </a:highlight>
                          <a:latin typeface="Calibri"/>
                        </a:rPr>
                        <a:t>25</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dirty="0">
                          <a:highlight>
                            <a:srgbClr val="000000">
                              <a:alpha val="0"/>
                            </a:srgbClr>
                          </a:highlight>
                          <a:latin typeface="Calibri"/>
                        </a:rPr>
                        <a:t>999.000.000</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95269712"/>
                  </a:ext>
                </a:extLst>
              </a:tr>
            </a:tbl>
          </a:graphicData>
        </a:graphic>
      </p:graphicFrame>
      <p:sp>
        <p:nvSpPr>
          <p:cNvPr id="3" name="TextBox 2">
            <a:extLst>
              <a:ext uri="{FF2B5EF4-FFF2-40B4-BE49-F238E27FC236}">
                <a16:creationId xmlns:a16="http://schemas.microsoft.com/office/drawing/2014/main" id="{F35AB3B5-8FE6-D5C0-CDBC-7846C8613C00}"/>
              </a:ext>
            </a:extLst>
          </p:cNvPr>
          <p:cNvSpPr txBox="1"/>
          <p:nvPr/>
        </p:nvSpPr>
        <p:spPr>
          <a:xfrm>
            <a:off x="838200" y="4787900"/>
            <a:ext cx="10515600" cy="1199119"/>
          </a:xfrm>
          <a:prstGeom prst="rect">
            <a:avLst/>
          </a:prstGeom>
          <a:noFill/>
        </p:spPr>
        <p:txBody>
          <a:bodyPr wrap="square" rtlCol="0">
            <a:noAutofit/>
          </a:bodyPr>
          <a:lstStyle/>
          <a:p>
            <a:pPr algn="just" rtl="0"/>
            <a:r>
              <a:rPr lang="en" sz="2400" b="0" i="0" u="none" strike="noStrike" dirty="0">
                <a:highlight>
                  <a:srgbClr val="000000">
                    <a:alpha val="0"/>
                  </a:srgbClr>
                </a:highlight>
                <a:latin typeface="Calibri (Body)"/>
                <a:ea typeface="Calibri"/>
              </a:rPr>
              <a:t>According to the </a:t>
            </a:r>
            <a:r>
              <a:rPr lang="en" sz="2400" b="0" i="0" u="none" strike="noStrike" dirty="0">
                <a:solidFill>
                  <a:srgbClr val="000000"/>
                </a:solidFill>
                <a:highlight>
                  <a:srgbClr val="000000">
                    <a:alpha val="0"/>
                  </a:srgbClr>
                </a:highlight>
                <a:latin typeface="Calibri"/>
                <a:ea typeface="Times New Roman"/>
              </a:rPr>
              <a:t>IPPC</a:t>
            </a:r>
            <a:r>
              <a:rPr lang="en" sz="2400" b="0" i="0" u="none" strike="noStrike" dirty="0">
                <a:highlight>
                  <a:srgbClr val="000000">
                    <a:alpha val="0"/>
                  </a:srgbClr>
                </a:highlight>
                <a:latin typeface="Calibri (Body)"/>
                <a:ea typeface="Calibri"/>
              </a:rPr>
              <a:t> inventory, there are 28 plants regarding iron and steel industry in </a:t>
            </a:r>
            <a:r>
              <a:rPr lang="en" sz="2400" b="0" i="0" u="none" strike="noStrike" dirty="0" err="1">
                <a:highlight>
                  <a:srgbClr val="000000">
                    <a:alpha val="0"/>
                  </a:srgbClr>
                </a:highlight>
                <a:latin typeface="Calibri (Body)"/>
                <a:ea typeface="Calibri"/>
              </a:rPr>
              <a:t>Türkiye</a:t>
            </a:r>
            <a:r>
              <a:rPr lang="en" sz="2400" b="0" i="0" u="none" strike="noStrike" dirty="0">
                <a:highlight>
                  <a:srgbClr val="000000">
                    <a:alpha val="0"/>
                  </a:srgbClr>
                </a:highlight>
                <a:latin typeface="Calibri (Body)"/>
                <a:ea typeface="Calibri"/>
              </a:rPr>
              <a:t>.</a:t>
            </a:r>
            <a:r>
              <a:rPr lang="en" sz="2400" b="0" i="0" u="none" strike="noStrike" dirty="0">
                <a:highlight>
                  <a:srgbClr val="000000">
                    <a:alpha val="0"/>
                  </a:srgbClr>
                </a:highlight>
                <a:latin typeface="Calibri"/>
                <a:ea typeface="Calibri"/>
              </a:rPr>
              <a:t> </a:t>
            </a:r>
            <a:r>
              <a:rPr lang="en" sz="2400" b="0" i="0" u="none" strike="noStrike" dirty="0">
                <a:highlight>
                  <a:srgbClr val="000000">
                    <a:alpha val="0"/>
                  </a:srgbClr>
                </a:highlight>
                <a:latin typeface="Calibri (Body)"/>
                <a:ea typeface="Calibri"/>
              </a:rPr>
              <a:t>The overall compliance rate is observed as 31% (</a:t>
            </a:r>
            <a:r>
              <a:rPr lang="en" sz="2400" b="0" i="0" u="none" strike="noStrike" dirty="0">
                <a:solidFill>
                  <a:srgbClr val="000000"/>
                </a:solidFill>
                <a:highlight>
                  <a:srgbClr val="000000">
                    <a:alpha val="0"/>
                  </a:srgbClr>
                </a:highlight>
                <a:latin typeface="Calibri (Body)"/>
                <a:ea typeface="Times New Roman"/>
              </a:rPr>
              <a:t>IPPC</a:t>
            </a:r>
            <a:r>
              <a:rPr lang="en" sz="2400" b="0" i="0" u="none" strike="noStrike" dirty="0">
                <a:highlight>
                  <a:srgbClr val="000000">
                    <a:alpha val="0"/>
                  </a:srgbClr>
                </a:highlight>
                <a:latin typeface="Calibri (Body)"/>
                <a:ea typeface="Calibri"/>
              </a:rPr>
              <a:t> Metal, 2021). </a:t>
            </a:r>
          </a:p>
          <a:p>
            <a:endParaRPr lang="tr-TR" sz="2400" dirty="0"/>
          </a:p>
        </p:txBody>
      </p:sp>
      <p:sp>
        <p:nvSpPr>
          <p:cNvPr id="5" name="Slide Number Placeholder 4">
            <a:extLst>
              <a:ext uri="{FF2B5EF4-FFF2-40B4-BE49-F238E27FC236}">
                <a16:creationId xmlns:a16="http://schemas.microsoft.com/office/drawing/2014/main" id="{BD02CFFA-289F-42F6-7F99-20518870A0A7}"/>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26</a:t>
            </a:r>
            <a:endParaRPr lang="tr-TR"/>
          </a:p>
        </p:txBody>
      </p:sp>
    </p:spTree>
    <p:extLst>
      <p:ext uri="{BB962C8B-B14F-4D97-AF65-F5344CB8AC3E}">
        <p14:creationId xmlns:p14="http://schemas.microsoft.com/office/powerpoint/2010/main" val="268574408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4F8A454-CB37-9A48-D027-63424189AA18}"/>
              </a:ext>
            </a:extLst>
          </p:cNvPr>
          <p:cNvSpPr>
            <a:spLocks noGrp="1"/>
          </p:cNvSpPr>
          <p:nvPr>
            <p:ph type="title"/>
          </p:nvPr>
        </p:nvSpPr>
        <p:spPr>
          <a:xfrm>
            <a:off x="815788" y="1292572"/>
            <a:ext cx="10515600" cy="694266"/>
          </a:xfrm>
        </p:spPr>
        <p:txBody>
          <a:bodyPr>
            <a:noAutofit/>
          </a:bodyPr>
          <a:lstStyle/>
          <a:p>
            <a:pPr algn="just" rtl="0"/>
            <a:r>
              <a:rPr lang="en" sz="3200" b="1" i="0" u="none" strike="noStrike">
                <a:highlight>
                  <a:srgbClr val="000000">
                    <a:alpha val="0"/>
                  </a:srgbClr>
                </a:highlight>
                <a:latin typeface="Calibri Light (Headings)"/>
                <a:ea typeface="Calibri"/>
                <a:cs typeface="Calibri"/>
              </a:rPr>
              <a:t>Results of Compliance and Cost Assessment of Ferrous Metals Processing Industry</a:t>
            </a:r>
            <a:endParaRPr lang="tr-TR" sz="3200" b="1">
              <a:latin typeface="Calibri Light (Headings)"/>
            </a:endParaRPr>
          </a:p>
        </p:txBody>
      </p:sp>
      <p:graphicFrame>
        <p:nvGraphicFramePr>
          <p:cNvPr id="4" name="İçerik Yer Tutucusu 3">
            <a:extLst>
              <a:ext uri="{FF2B5EF4-FFF2-40B4-BE49-F238E27FC236}">
                <a16:creationId xmlns:a16="http://schemas.microsoft.com/office/drawing/2014/main" id="{033A69FF-00BE-8F38-4CE6-45BBC45F6E74}"/>
              </a:ext>
            </a:extLst>
          </p:cNvPr>
          <p:cNvGraphicFramePr>
            <a:graphicFrameLocks noGrp="1"/>
          </p:cNvGraphicFramePr>
          <p:nvPr>
            <p:ph idx="1"/>
          </p:nvPr>
        </p:nvGraphicFramePr>
        <p:xfrm>
          <a:off x="838200" y="2421257"/>
          <a:ext cx="10515600" cy="2015486"/>
        </p:xfrm>
        <a:graphic>
          <a:graphicData uri="http://schemas.openxmlformats.org/drawingml/2006/table">
            <a:tbl>
              <a:tblPr firstRow="1" firstCol="1" bandRow="1">
                <a:tableStyleId>{5C22544A-7EE6-4342-B048-85BDC9FD1C3A}</a:tableStyleId>
              </a:tblPr>
              <a:tblGrid>
                <a:gridCol w="2708819">
                  <a:extLst>
                    <a:ext uri="{9D8B030D-6E8A-4147-A177-3AD203B41FA5}">
                      <a16:colId xmlns:a16="http://schemas.microsoft.com/office/drawing/2014/main" val="537185742"/>
                    </a:ext>
                  </a:extLst>
                </a:gridCol>
                <a:gridCol w="1880189">
                  <a:extLst>
                    <a:ext uri="{9D8B030D-6E8A-4147-A177-3AD203B41FA5}">
                      <a16:colId xmlns:a16="http://schemas.microsoft.com/office/drawing/2014/main" val="3497692465"/>
                    </a:ext>
                  </a:extLst>
                </a:gridCol>
                <a:gridCol w="2279782">
                  <a:extLst>
                    <a:ext uri="{9D8B030D-6E8A-4147-A177-3AD203B41FA5}">
                      <a16:colId xmlns:a16="http://schemas.microsoft.com/office/drawing/2014/main" val="841388413"/>
                    </a:ext>
                  </a:extLst>
                </a:gridCol>
                <a:gridCol w="3646810">
                  <a:extLst>
                    <a:ext uri="{9D8B030D-6E8A-4147-A177-3AD203B41FA5}">
                      <a16:colId xmlns:a16="http://schemas.microsoft.com/office/drawing/2014/main" val="2894078224"/>
                    </a:ext>
                  </a:extLst>
                </a:gridCol>
              </a:tblGrid>
              <a:tr h="1007743">
                <a:tc>
                  <a:txBody>
                    <a:bodyPr/>
                    <a:lstStyle/>
                    <a:p>
                      <a:pPr algn="ctr" rtl="0">
                        <a:lnSpc>
                          <a:spcPct val="150000"/>
                        </a:lnSpc>
                      </a:pPr>
                      <a:r>
                        <a:rPr lang="en" sz="1800" b="1" i="0" u="none" strike="noStrike">
                          <a:highlight>
                            <a:srgbClr val="000000">
                              <a:alpha val="0"/>
                            </a:srgbClr>
                          </a:highlight>
                          <a:latin typeface="Calibri"/>
                        </a:rPr>
                        <a:t>Sectors</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Number of plants</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Average compliance rate (%)</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1" i="0" u="none" strike="noStrike">
                          <a:highlight>
                            <a:srgbClr val="000000">
                              <a:alpha val="0"/>
                            </a:srgbClr>
                          </a:highlight>
                          <a:latin typeface="Calibri"/>
                        </a:rPr>
                        <a:t>Average CAPEX (EURO)</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431797704"/>
                  </a:ext>
                </a:extLst>
              </a:tr>
              <a:tr h="1007743">
                <a:tc>
                  <a:txBody>
                    <a:bodyPr/>
                    <a:lstStyle/>
                    <a:p>
                      <a:pPr algn="ctr" rtl="0">
                        <a:lnSpc>
                          <a:spcPct val="150000"/>
                        </a:lnSpc>
                      </a:pPr>
                      <a:r>
                        <a:rPr lang="en" sz="1800" b="1" i="0" u="none" strike="noStrike">
                          <a:highlight>
                            <a:srgbClr val="000000">
                              <a:alpha val="0"/>
                            </a:srgbClr>
                          </a:highlight>
                          <a:latin typeface="Calibri"/>
                        </a:rPr>
                        <a:t>2.3 Ferrous metals processing industry</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154</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45</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800" b="0" i="0" u="none" strike="noStrike">
                          <a:highlight>
                            <a:srgbClr val="000000">
                              <a:alpha val="0"/>
                            </a:srgbClr>
                          </a:highlight>
                          <a:latin typeface="Calibri"/>
                        </a:rPr>
                        <a:t>508.000.000</a:t>
                      </a:r>
                      <a:endParaRPr lang="tr-TR"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619981881"/>
                  </a:ext>
                </a:extLst>
              </a:tr>
            </a:tbl>
          </a:graphicData>
        </a:graphic>
      </p:graphicFrame>
      <p:sp>
        <p:nvSpPr>
          <p:cNvPr id="3" name="TextBox 2">
            <a:extLst>
              <a:ext uri="{FF2B5EF4-FFF2-40B4-BE49-F238E27FC236}">
                <a16:creationId xmlns:a16="http://schemas.microsoft.com/office/drawing/2014/main" id="{91CBDE08-0DED-9794-EE3B-53B378752546}"/>
              </a:ext>
            </a:extLst>
          </p:cNvPr>
          <p:cNvSpPr txBox="1"/>
          <p:nvPr/>
        </p:nvSpPr>
        <p:spPr>
          <a:xfrm>
            <a:off x="815788" y="4721602"/>
            <a:ext cx="10385612" cy="1200329"/>
          </a:xfrm>
          <a:prstGeom prst="rect">
            <a:avLst/>
          </a:prstGeom>
          <a:noFill/>
        </p:spPr>
        <p:txBody>
          <a:bodyPr wrap="square" rtlCol="0">
            <a:noAutofit/>
          </a:bodyPr>
          <a:lstStyle/>
          <a:p>
            <a:pPr algn="just" rtl="0"/>
            <a:r>
              <a:rPr lang="en" sz="2400" b="0" i="0" u="none" strike="noStrike">
                <a:highlight>
                  <a:srgbClr val="000000">
                    <a:alpha val="0"/>
                  </a:srgbClr>
                </a:highlight>
                <a:latin typeface="Calibri (Body)"/>
                <a:ea typeface="Calibri"/>
              </a:rPr>
              <a:t>According to the </a:t>
            </a:r>
            <a:r>
              <a:rPr lang="en" sz="2400" b="0" i="0" u="none" strike="noStrike">
                <a:solidFill>
                  <a:srgbClr val="000000"/>
                </a:solidFill>
                <a:highlight>
                  <a:srgbClr val="000000">
                    <a:alpha val="0"/>
                  </a:srgbClr>
                </a:highlight>
                <a:latin typeface="Calibri"/>
                <a:ea typeface="Times New Roman"/>
              </a:rPr>
              <a:t>IPPC</a:t>
            </a:r>
            <a:r>
              <a:rPr lang="en" sz="2400" b="0" i="0" u="none" strike="noStrike">
                <a:highlight>
                  <a:srgbClr val="000000">
                    <a:alpha val="0"/>
                  </a:srgbClr>
                </a:highlight>
                <a:latin typeface="Calibri (Body)"/>
                <a:ea typeface="Calibri"/>
              </a:rPr>
              <a:t> inventory, there are 154 plants in the ferrous metals sub-sector in Türkiye. The overall compliance rate is observed as 45% (</a:t>
            </a:r>
            <a:r>
              <a:rPr lang="en" sz="2400" b="0" i="0" u="none" strike="noStrike">
                <a:solidFill>
                  <a:srgbClr val="000000"/>
                </a:solidFill>
                <a:highlight>
                  <a:srgbClr val="000000">
                    <a:alpha val="0"/>
                  </a:srgbClr>
                </a:highlight>
                <a:latin typeface="Calibri (Body)"/>
                <a:ea typeface="Times New Roman"/>
              </a:rPr>
              <a:t>IPPC</a:t>
            </a:r>
            <a:r>
              <a:rPr lang="en" sz="2400" b="0" i="0" u="none" strike="noStrike">
                <a:highlight>
                  <a:srgbClr val="000000">
                    <a:alpha val="0"/>
                  </a:srgbClr>
                </a:highlight>
                <a:latin typeface="Calibri (Body)"/>
                <a:ea typeface="Calibri"/>
              </a:rPr>
              <a:t> Metal, 2021). </a:t>
            </a:r>
          </a:p>
        </p:txBody>
      </p:sp>
      <p:sp>
        <p:nvSpPr>
          <p:cNvPr id="5" name="Slide Number Placeholder 4">
            <a:extLst>
              <a:ext uri="{FF2B5EF4-FFF2-40B4-BE49-F238E27FC236}">
                <a16:creationId xmlns:a16="http://schemas.microsoft.com/office/drawing/2014/main" id="{FE9AB631-8E25-AC00-8007-F7B92B371FD9}"/>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27</a:t>
            </a:r>
            <a:endParaRPr lang="tr-TR"/>
          </a:p>
        </p:txBody>
      </p:sp>
    </p:spTree>
    <p:extLst>
      <p:ext uri="{BB962C8B-B14F-4D97-AF65-F5344CB8AC3E}">
        <p14:creationId xmlns:p14="http://schemas.microsoft.com/office/powerpoint/2010/main" val="20429714"/>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A49B42F-C7FE-32AF-47B6-4B1D0F4FCFED}"/>
              </a:ext>
            </a:extLst>
          </p:cNvPr>
          <p:cNvSpPr>
            <a:spLocks noGrp="1"/>
          </p:cNvSpPr>
          <p:nvPr>
            <p:ph type="title"/>
          </p:nvPr>
        </p:nvSpPr>
        <p:spPr>
          <a:xfrm>
            <a:off x="838200" y="1204082"/>
            <a:ext cx="10515600" cy="842963"/>
          </a:xfrm>
        </p:spPr>
        <p:txBody>
          <a:bodyPr>
            <a:noAutofit/>
          </a:bodyPr>
          <a:lstStyle/>
          <a:p>
            <a:pPr algn="just" rtl="0"/>
            <a:r>
              <a:rPr lang="en" sz="3200" b="1" i="0" u="none" strike="noStrike">
                <a:highlight>
                  <a:srgbClr val="000000">
                    <a:alpha val="0"/>
                  </a:srgbClr>
                </a:highlight>
                <a:latin typeface="Calibri Light (Headings)"/>
                <a:ea typeface="Calibri"/>
              </a:rPr>
              <a:t>Results of Compliance and Cost Assessment of Forges and Foundries</a:t>
            </a:r>
            <a:endParaRPr lang="tr-TR" sz="3200">
              <a:latin typeface="Calibri Light (Headings)"/>
            </a:endParaRPr>
          </a:p>
        </p:txBody>
      </p:sp>
      <p:sp>
        <p:nvSpPr>
          <p:cNvPr id="3" name="İçerik Yer Tutucusu 2">
            <a:extLst>
              <a:ext uri="{FF2B5EF4-FFF2-40B4-BE49-F238E27FC236}">
                <a16:creationId xmlns:a16="http://schemas.microsoft.com/office/drawing/2014/main" id="{0986AAC3-1E9E-89D8-769F-79284C991CD2}"/>
              </a:ext>
            </a:extLst>
          </p:cNvPr>
          <p:cNvSpPr>
            <a:spLocks noGrp="1"/>
          </p:cNvSpPr>
          <p:nvPr>
            <p:ph idx="1"/>
          </p:nvPr>
        </p:nvSpPr>
        <p:spPr>
          <a:xfrm>
            <a:off x="838200" y="5158951"/>
            <a:ext cx="10515600" cy="1002059"/>
          </a:xfrm>
        </p:spPr>
        <p:txBody>
          <a:bodyPr>
            <a:noAutofit/>
          </a:bodyPr>
          <a:lstStyle/>
          <a:p>
            <a:pPr marL="0" indent="0" algn="just" rtl="0">
              <a:buNone/>
            </a:pPr>
            <a:r>
              <a:rPr lang="en" sz="2400" b="0" i="0" u="none" strike="noStrike" dirty="0">
                <a:highlight>
                  <a:srgbClr val="000000">
                    <a:alpha val="0"/>
                  </a:srgbClr>
                </a:highlight>
                <a:latin typeface="Calibri (Body)"/>
                <a:ea typeface="Calibri"/>
              </a:rPr>
              <a:t>According to the </a:t>
            </a:r>
            <a:r>
              <a:rPr lang="en" sz="2400" b="0" i="0" u="none" strike="noStrike" dirty="0">
                <a:solidFill>
                  <a:srgbClr val="000000"/>
                </a:solidFill>
                <a:highlight>
                  <a:srgbClr val="000000">
                    <a:alpha val="0"/>
                  </a:srgbClr>
                </a:highlight>
                <a:latin typeface="Calibri"/>
                <a:ea typeface="Times New Roman"/>
              </a:rPr>
              <a:t>IPPC</a:t>
            </a:r>
            <a:r>
              <a:rPr lang="en" sz="2400" b="0" i="0" u="none" strike="noStrike" dirty="0">
                <a:highlight>
                  <a:srgbClr val="000000">
                    <a:alpha val="0"/>
                  </a:srgbClr>
                </a:highlight>
                <a:latin typeface="Calibri (Body)"/>
                <a:ea typeface="Calibri"/>
              </a:rPr>
              <a:t> inventory, there are 156 plants in the sub-sector of forges and foundries. The overall compliance rate is observed as 31% (</a:t>
            </a:r>
            <a:r>
              <a:rPr lang="en" sz="2400" b="0" i="0" u="none" strike="noStrike" dirty="0">
                <a:solidFill>
                  <a:srgbClr val="000000"/>
                </a:solidFill>
                <a:highlight>
                  <a:srgbClr val="000000">
                    <a:alpha val="0"/>
                  </a:srgbClr>
                </a:highlight>
                <a:latin typeface="Calibri (Body)"/>
                <a:ea typeface="Times New Roman"/>
              </a:rPr>
              <a:t>IPPC</a:t>
            </a:r>
            <a:r>
              <a:rPr lang="en" sz="2400" b="0" i="0" u="none" strike="noStrike" dirty="0">
                <a:highlight>
                  <a:srgbClr val="000000">
                    <a:alpha val="0"/>
                  </a:srgbClr>
                </a:highlight>
                <a:latin typeface="Calibri (Body)"/>
                <a:ea typeface="Calibri"/>
              </a:rPr>
              <a:t> Metal, 2021). </a:t>
            </a:r>
          </a:p>
          <a:p>
            <a:endParaRPr lang="tr-TR" sz="2400" dirty="0">
              <a:latin typeface="Calibri (Body)"/>
            </a:endParaRPr>
          </a:p>
        </p:txBody>
      </p:sp>
      <p:graphicFrame>
        <p:nvGraphicFramePr>
          <p:cNvPr id="4" name="Tablo 3">
            <a:extLst>
              <a:ext uri="{FF2B5EF4-FFF2-40B4-BE49-F238E27FC236}">
                <a16:creationId xmlns:a16="http://schemas.microsoft.com/office/drawing/2014/main" id="{CE7C3856-6D43-E367-E84C-1B2E6225757C}"/>
              </a:ext>
            </a:extLst>
          </p:cNvPr>
          <p:cNvGraphicFramePr>
            <a:graphicFrameLocks noGrp="1"/>
          </p:cNvGraphicFramePr>
          <p:nvPr>
            <p:extLst>
              <p:ext uri="{D42A27DB-BD31-4B8C-83A1-F6EECF244321}">
                <p14:modId xmlns:p14="http://schemas.microsoft.com/office/powerpoint/2010/main" val="2604137183"/>
              </p:ext>
            </p:extLst>
          </p:nvPr>
        </p:nvGraphicFramePr>
        <p:xfrm>
          <a:off x="838201" y="2253343"/>
          <a:ext cx="10515599" cy="2699311"/>
        </p:xfrm>
        <a:graphic>
          <a:graphicData uri="http://schemas.openxmlformats.org/drawingml/2006/table">
            <a:tbl>
              <a:tblPr firstRow="1" firstCol="1" bandRow="1">
                <a:tableStyleId>{5C22544A-7EE6-4342-B048-85BDC9FD1C3A}</a:tableStyleId>
              </a:tblPr>
              <a:tblGrid>
                <a:gridCol w="3232495">
                  <a:extLst>
                    <a:ext uri="{9D8B030D-6E8A-4147-A177-3AD203B41FA5}">
                      <a16:colId xmlns:a16="http://schemas.microsoft.com/office/drawing/2014/main" val="2298376101"/>
                    </a:ext>
                  </a:extLst>
                </a:gridCol>
                <a:gridCol w="1983242">
                  <a:extLst>
                    <a:ext uri="{9D8B030D-6E8A-4147-A177-3AD203B41FA5}">
                      <a16:colId xmlns:a16="http://schemas.microsoft.com/office/drawing/2014/main" val="359352753"/>
                    </a:ext>
                  </a:extLst>
                </a:gridCol>
                <a:gridCol w="2090501">
                  <a:extLst>
                    <a:ext uri="{9D8B030D-6E8A-4147-A177-3AD203B41FA5}">
                      <a16:colId xmlns:a16="http://schemas.microsoft.com/office/drawing/2014/main" val="1520894732"/>
                    </a:ext>
                  </a:extLst>
                </a:gridCol>
                <a:gridCol w="3209361">
                  <a:extLst>
                    <a:ext uri="{9D8B030D-6E8A-4147-A177-3AD203B41FA5}">
                      <a16:colId xmlns:a16="http://schemas.microsoft.com/office/drawing/2014/main" val="196359182"/>
                    </a:ext>
                  </a:extLst>
                </a:gridCol>
              </a:tblGrid>
              <a:tr h="1387478">
                <a:tc>
                  <a:txBody>
                    <a:bodyPr/>
                    <a:lstStyle/>
                    <a:p>
                      <a:pPr algn="ctr" rtl="0">
                        <a:lnSpc>
                          <a:spcPct val="150000"/>
                        </a:lnSpc>
                      </a:pPr>
                      <a:r>
                        <a:rPr lang="en" sz="2400" b="1" i="0" u="none" strike="noStrike">
                          <a:highlight>
                            <a:srgbClr val="000000">
                              <a:alpha val="0"/>
                            </a:srgbClr>
                          </a:highlight>
                          <a:latin typeface="Calibri"/>
                        </a:rPr>
                        <a:t>Sectors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a:highlight>
                            <a:srgbClr val="000000">
                              <a:alpha val="0"/>
                            </a:srgbClr>
                          </a:highlight>
                          <a:latin typeface="Calibri"/>
                        </a:rPr>
                        <a:t>Number of plants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a:highlight>
                            <a:srgbClr val="000000">
                              <a:alpha val="0"/>
                            </a:srgbClr>
                          </a:highlight>
                          <a:latin typeface="Calibri"/>
                        </a:rPr>
                        <a:t>Average compliance rate (%)</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dirty="0">
                          <a:highlight>
                            <a:srgbClr val="000000">
                              <a:alpha val="0"/>
                            </a:srgbClr>
                          </a:highlight>
                          <a:latin typeface="Calibri"/>
                        </a:rPr>
                        <a:t>Average CAPEX (EURO)</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377234073"/>
                  </a:ext>
                </a:extLst>
              </a:tr>
              <a:tr h="1112001">
                <a:tc>
                  <a:txBody>
                    <a:bodyPr/>
                    <a:lstStyle/>
                    <a:p>
                      <a:pPr algn="ctr" rtl="0">
                        <a:lnSpc>
                          <a:spcPct val="150000"/>
                        </a:lnSpc>
                      </a:pPr>
                      <a:r>
                        <a:rPr lang="en" sz="2400" b="1" i="0" u="none" strike="noStrike">
                          <a:highlight>
                            <a:srgbClr val="000000">
                              <a:alpha val="0"/>
                            </a:srgbClr>
                          </a:highlight>
                          <a:latin typeface="Calibri"/>
                        </a:rPr>
                        <a:t>2.4 Forges and foundries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a:highlight>
                            <a:srgbClr val="000000">
                              <a:alpha val="0"/>
                            </a:srgbClr>
                          </a:highlight>
                          <a:latin typeface="Calibri"/>
                        </a:rPr>
                        <a:t>156</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dirty="0">
                          <a:highlight>
                            <a:srgbClr val="000000">
                              <a:alpha val="0"/>
                            </a:srgbClr>
                          </a:highlight>
                          <a:latin typeface="Calibri"/>
                        </a:rPr>
                        <a:t>31</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dirty="0">
                          <a:highlight>
                            <a:srgbClr val="000000">
                              <a:alpha val="0"/>
                            </a:srgbClr>
                          </a:highlight>
                          <a:latin typeface="Calibri"/>
                        </a:rPr>
                        <a:t>499.000.000</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744279100"/>
                  </a:ext>
                </a:extLst>
              </a:tr>
            </a:tbl>
          </a:graphicData>
        </a:graphic>
      </p:graphicFrame>
      <p:sp>
        <p:nvSpPr>
          <p:cNvPr id="5" name="Slide Number Placeholder 4">
            <a:extLst>
              <a:ext uri="{FF2B5EF4-FFF2-40B4-BE49-F238E27FC236}">
                <a16:creationId xmlns:a16="http://schemas.microsoft.com/office/drawing/2014/main" id="{80E3A6D7-51C2-16D1-0EEA-C050DA03172A}"/>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28</a:t>
            </a:r>
            <a:endParaRPr lang="tr-TR"/>
          </a:p>
        </p:txBody>
      </p:sp>
    </p:spTree>
    <p:extLst>
      <p:ext uri="{BB962C8B-B14F-4D97-AF65-F5344CB8AC3E}">
        <p14:creationId xmlns:p14="http://schemas.microsoft.com/office/powerpoint/2010/main" val="2653672286"/>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4BFB059-693F-FA7B-25B1-2737A13B32FC}"/>
              </a:ext>
            </a:extLst>
          </p:cNvPr>
          <p:cNvSpPr>
            <a:spLocks noGrp="1"/>
          </p:cNvSpPr>
          <p:nvPr>
            <p:ph type="title"/>
          </p:nvPr>
        </p:nvSpPr>
        <p:spPr>
          <a:xfrm>
            <a:off x="838200" y="1182638"/>
            <a:ext cx="10515600" cy="878190"/>
          </a:xfrm>
        </p:spPr>
        <p:txBody>
          <a:bodyPr>
            <a:noAutofit/>
          </a:bodyPr>
          <a:lstStyle/>
          <a:p>
            <a:pPr algn="just" rtl="0"/>
            <a:r>
              <a:rPr lang="en" sz="3200" b="1" i="0" u="none" strike="noStrike">
                <a:highlight>
                  <a:srgbClr val="000000">
                    <a:alpha val="0"/>
                  </a:srgbClr>
                </a:highlight>
                <a:latin typeface="Calibri Light (Headings)"/>
                <a:ea typeface="Calibri"/>
              </a:rPr>
              <a:t>Results of Compliance and Cost Assessment of Non-Ferrous Metal Industry</a:t>
            </a:r>
            <a:endParaRPr lang="tr-TR" sz="3200"/>
          </a:p>
        </p:txBody>
      </p:sp>
      <p:sp>
        <p:nvSpPr>
          <p:cNvPr id="3" name="İçerik Yer Tutucusu 2">
            <a:extLst>
              <a:ext uri="{FF2B5EF4-FFF2-40B4-BE49-F238E27FC236}">
                <a16:creationId xmlns:a16="http://schemas.microsoft.com/office/drawing/2014/main" id="{1B0DCA0B-7634-2BE0-FB9D-A6F0CD524D40}"/>
              </a:ext>
            </a:extLst>
          </p:cNvPr>
          <p:cNvSpPr>
            <a:spLocks noGrp="1"/>
          </p:cNvSpPr>
          <p:nvPr>
            <p:ph idx="1"/>
          </p:nvPr>
        </p:nvSpPr>
        <p:spPr>
          <a:xfrm>
            <a:off x="838200" y="4937006"/>
            <a:ext cx="10515600" cy="1300508"/>
          </a:xfrm>
        </p:spPr>
        <p:txBody>
          <a:bodyPr>
            <a:noAutofit/>
          </a:bodyPr>
          <a:lstStyle/>
          <a:p>
            <a:pPr marL="0" indent="0" algn="just" rtl="0">
              <a:buNone/>
            </a:pPr>
            <a:r>
              <a:rPr lang="en" sz="2400" b="0" i="0" u="none" strike="noStrike">
                <a:highlight>
                  <a:srgbClr val="000000">
                    <a:alpha val="0"/>
                  </a:srgbClr>
                </a:highlight>
                <a:latin typeface="Calibri (Body)"/>
                <a:ea typeface="Calibri"/>
              </a:rPr>
              <a:t>According to the </a:t>
            </a:r>
            <a:r>
              <a:rPr lang="en" sz="2400" b="0" i="0" u="none" strike="noStrike">
                <a:solidFill>
                  <a:srgbClr val="000000"/>
                </a:solidFill>
                <a:highlight>
                  <a:srgbClr val="000000">
                    <a:alpha val="0"/>
                  </a:srgbClr>
                </a:highlight>
                <a:latin typeface="Calibri"/>
                <a:ea typeface="Times New Roman"/>
              </a:rPr>
              <a:t>IPPC</a:t>
            </a:r>
            <a:r>
              <a:rPr lang="en" sz="2400" b="0" i="0" u="none" strike="noStrike">
                <a:highlight>
                  <a:srgbClr val="000000">
                    <a:alpha val="0"/>
                  </a:srgbClr>
                </a:highlight>
                <a:latin typeface="Calibri (Body)"/>
                <a:ea typeface="Calibri"/>
              </a:rPr>
              <a:t> inventory, there are 149 plants regarding non-ferrous metal industry in Türkiye. The overall compliance rate is observed as 28% (</a:t>
            </a:r>
            <a:r>
              <a:rPr lang="en" sz="2400" b="0" i="0" u="none" strike="noStrike">
                <a:solidFill>
                  <a:srgbClr val="000000"/>
                </a:solidFill>
                <a:highlight>
                  <a:srgbClr val="000000">
                    <a:alpha val="0"/>
                  </a:srgbClr>
                </a:highlight>
                <a:latin typeface="Calibri (Body)"/>
                <a:ea typeface="Times New Roman"/>
              </a:rPr>
              <a:t>IPPC</a:t>
            </a:r>
            <a:r>
              <a:rPr lang="en" sz="2400" b="0" i="0" u="none" strike="noStrike">
                <a:highlight>
                  <a:srgbClr val="000000">
                    <a:alpha val="0"/>
                  </a:srgbClr>
                </a:highlight>
                <a:latin typeface="Calibri (Body)"/>
                <a:ea typeface="Calibri"/>
              </a:rPr>
              <a:t> Metal, 2021). </a:t>
            </a:r>
          </a:p>
          <a:p>
            <a:endParaRPr lang="tr-TR" sz="2400">
              <a:latin typeface="Calibri (Body)"/>
            </a:endParaRPr>
          </a:p>
          <a:p>
            <a:endParaRPr lang="tr-TR" sz="2400">
              <a:latin typeface="Calibri (Body)"/>
            </a:endParaRPr>
          </a:p>
        </p:txBody>
      </p:sp>
      <p:graphicFrame>
        <p:nvGraphicFramePr>
          <p:cNvPr id="4" name="Tablo 3">
            <a:extLst>
              <a:ext uri="{FF2B5EF4-FFF2-40B4-BE49-F238E27FC236}">
                <a16:creationId xmlns:a16="http://schemas.microsoft.com/office/drawing/2014/main" id="{FCFC8321-6CE9-1ABE-6C64-91254F8028A7}"/>
              </a:ext>
            </a:extLst>
          </p:cNvPr>
          <p:cNvGraphicFramePr>
            <a:graphicFrameLocks noGrp="1"/>
          </p:cNvGraphicFramePr>
          <p:nvPr>
            <p:extLst>
              <p:ext uri="{D42A27DB-BD31-4B8C-83A1-F6EECF244321}">
                <p14:modId xmlns:p14="http://schemas.microsoft.com/office/powerpoint/2010/main" val="2938428212"/>
              </p:ext>
            </p:extLst>
          </p:nvPr>
        </p:nvGraphicFramePr>
        <p:xfrm>
          <a:off x="838200" y="2179664"/>
          <a:ext cx="10700657" cy="2625980"/>
        </p:xfrm>
        <a:graphic>
          <a:graphicData uri="http://schemas.openxmlformats.org/drawingml/2006/table">
            <a:tbl>
              <a:tblPr firstRow="1" firstCol="1" bandRow="1">
                <a:tableStyleId>{5C22544A-7EE6-4342-B048-85BDC9FD1C3A}</a:tableStyleId>
              </a:tblPr>
              <a:tblGrid>
                <a:gridCol w="2756490">
                  <a:extLst>
                    <a:ext uri="{9D8B030D-6E8A-4147-A177-3AD203B41FA5}">
                      <a16:colId xmlns:a16="http://schemas.microsoft.com/office/drawing/2014/main" val="1184111324"/>
                    </a:ext>
                  </a:extLst>
                </a:gridCol>
                <a:gridCol w="1913277">
                  <a:extLst>
                    <a:ext uri="{9D8B030D-6E8A-4147-A177-3AD203B41FA5}">
                      <a16:colId xmlns:a16="http://schemas.microsoft.com/office/drawing/2014/main" val="3475118338"/>
                    </a:ext>
                  </a:extLst>
                </a:gridCol>
                <a:gridCol w="2319902">
                  <a:extLst>
                    <a:ext uri="{9D8B030D-6E8A-4147-A177-3AD203B41FA5}">
                      <a16:colId xmlns:a16="http://schemas.microsoft.com/office/drawing/2014/main" val="504776721"/>
                    </a:ext>
                  </a:extLst>
                </a:gridCol>
                <a:gridCol w="3710988">
                  <a:extLst>
                    <a:ext uri="{9D8B030D-6E8A-4147-A177-3AD203B41FA5}">
                      <a16:colId xmlns:a16="http://schemas.microsoft.com/office/drawing/2014/main" val="2428870947"/>
                    </a:ext>
                  </a:extLst>
                </a:gridCol>
              </a:tblGrid>
              <a:tr h="1582190">
                <a:tc>
                  <a:txBody>
                    <a:bodyPr/>
                    <a:lstStyle/>
                    <a:p>
                      <a:pPr algn="ctr" rtl="0">
                        <a:lnSpc>
                          <a:spcPct val="150000"/>
                        </a:lnSpc>
                      </a:pPr>
                      <a:r>
                        <a:rPr lang="en" sz="2400" b="1" i="0" u="none" strike="noStrike">
                          <a:highlight>
                            <a:srgbClr val="000000">
                              <a:alpha val="0"/>
                            </a:srgbClr>
                          </a:highlight>
                          <a:latin typeface="Calibri"/>
                        </a:rPr>
                        <a:t>Sectors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a:highlight>
                            <a:srgbClr val="000000">
                              <a:alpha val="0"/>
                            </a:srgbClr>
                          </a:highlight>
                          <a:latin typeface="Calibri"/>
                        </a:rPr>
                        <a:t>Number of plants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dirty="0">
                          <a:highlight>
                            <a:srgbClr val="000000">
                              <a:alpha val="0"/>
                            </a:srgbClr>
                          </a:highlight>
                          <a:latin typeface="Calibri"/>
                        </a:rPr>
                        <a:t>Average compliance rate (%)</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a:highlight>
                            <a:srgbClr val="000000">
                              <a:alpha val="0"/>
                            </a:srgbClr>
                          </a:highlight>
                          <a:latin typeface="Calibri"/>
                        </a:rPr>
                        <a:t>Average CAPEX (EURO)</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081625127"/>
                  </a:ext>
                </a:extLst>
              </a:tr>
              <a:tr h="1035319">
                <a:tc>
                  <a:txBody>
                    <a:bodyPr/>
                    <a:lstStyle/>
                    <a:p>
                      <a:pPr algn="ctr" rtl="0">
                        <a:lnSpc>
                          <a:spcPct val="150000"/>
                        </a:lnSpc>
                      </a:pPr>
                      <a:r>
                        <a:rPr lang="en" sz="2400" b="1" i="0" u="none" strike="noStrike">
                          <a:highlight>
                            <a:srgbClr val="000000">
                              <a:alpha val="0"/>
                            </a:srgbClr>
                          </a:highlight>
                          <a:latin typeface="Calibri"/>
                        </a:rPr>
                        <a:t>2.5 Non-ferrous metal industry</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a:highlight>
                            <a:srgbClr val="000000">
                              <a:alpha val="0"/>
                            </a:srgbClr>
                          </a:highlight>
                          <a:latin typeface="Calibri"/>
                        </a:rPr>
                        <a:t>149</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a:highlight>
                            <a:srgbClr val="000000">
                              <a:alpha val="0"/>
                            </a:srgbClr>
                          </a:highlight>
                          <a:latin typeface="Calibri"/>
                        </a:rPr>
                        <a:t>28</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dirty="0">
                          <a:highlight>
                            <a:srgbClr val="000000">
                              <a:alpha val="0"/>
                            </a:srgbClr>
                          </a:highlight>
                          <a:latin typeface="Calibri"/>
                        </a:rPr>
                        <a:t>1.164.000.000</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241880316"/>
                  </a:ext>
                </a:extLst>
              </a:tr>
            </a:tbl>
          </a:graphicData>
        </a:graphic>
      </p:graphicFrame>
      <p:sp>
        <p:nvSpPr>
          <p:cNvPr id="5" name="Slide Number Placeholder 4">
            <a:extLst>
              <a:ext uri="{FF2B5EF4-FFF2-40B4-BE49-F238E27FC236}">
                <a16:creationId xmlns:a16="http://schemas.microsoft.com/office/drawing/2014/main" id="{5674293C-867E-B6CA-E65A-6403513C326A}"/>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29</a:t>
            </a:r>
            <a:endParaRPr lang="tr-TR"/>
          </a:p>
        </p:txBody>
      </p:sp>
    </p:spTree>
    <p:extLst>
      <p:ext uri="{BB962C8B-B14F-4D97-AF65-F5344CB8AC3E}">
        <p14:creationId xmlns:p14="http://schemas.microsoft.com/office/powerpoint/2010/main" val="425402334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199" y="1239864"/>
            <a:ext cx="10515601" cy="883404"/>
          </a:xfrm>
        </p:spPr>
        <p:txBody>
          <a:bodyPr>
            <a:noAutofit/>
          </a:bodyPr>
          <a:lstStyle/>
          <a:p>
            <a:pPr rtl="0"/>
            <a:r>
              <a:rPr lang="en" sz="3200" b="1" i="0" u="none" strike="noStrike">
                <a:highlight>
                  <a:srgbClr val="000000">
                    <a:alpha val="0"/>
                  </a:srgbClr>
                </a:highlight>
                <a:latin typeface="Calibri Light"/>
              </a:rPr>
              <a:t>Main Steps of Sector Analysis</a:t>
            </a:r>
            <a:endParaRPr lang="en-US" sz="3200" b="1"/>
          </a:p>
        </p:txBody>
      </p:sp>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a:xfrm>
            <a:off x="838200" y="2247253"/>
            <a:ext cx="10515600" cy="3936571"/>
          </a:xfrm>
        </p:spPr>
        <p:txBody>
          <a:bodyPr>
            <a:noAutofit/>
          </a:bodyPr>
          <a:lstStyle/>
          <a:p>
            <a:pPr marL="0" indent="0" rtl="0">
              <a:buNone/>
            </a:pPr>
            <a:r>
              <a:rPr lang="en" sz="2800" b="0" i="0" u="none" strike="noStrike">
                <a:highlight>
                  <a:srgbClr val="000000">
                    <a:alpha val="0"/>
                  </a:srgbClr>
                </a:highlight>
                <a:latin typeface="Calibri"/>
              </a:rPr>
              <a:t>Activities carried out in the Project:</a:t>
            </a:r>
          </a:p>
          <a:p>
            <a:pPr marL="971550" lvl="1" indent="-514350" rtl="0">
              <a:lnSpc>
                <a:spcPct val="150000"/>
              </a:lnSpc>
              <a:buAutoNum type="arabicPeriod"/>
            </a:pPr>
            <a:r>
              <a:rPr lang="en" sz="2400" b="0" i="0" u="none" strike="noStrike">
                <a:highlight>
                  <a:srgbClr val="000000">
                    <a:alpha val="0"/>
                  </a:srgbClr>
                </a:highlight>
                <a:latin typeface="Calibri"/>
              </a:rPr>
              <a:t>Preparation of Methodology Reports</a:t>
            </a:r>
            <a:endParaRPr lang="en-US"/>
          </a:p>
          <a:p>
            <a:pPr marL="971550" lvl="1" indent="-514350" rtl="0">
              <a:lnSpc>
                <a:spcPct val="150000"/>
              </a:lnSpc>
              <a:buAutoNum type="arabicPeriod"/>
            </a:pPr>
            <a:r>
              <a:rPr lang="en" sz="2400" b="0" i="0" u="none" strike="noStrike">
                <a:highlight>
                  <a:srgbClr val="000000">
                    <a:alpha val="0"/>
                  </a:srgbClr>
                </a:highlight>
                <a:latin typeface="Calibri"/>
              </a:rPr>
              <a:t>Data Collection for Sectoral Analysis</a:t>
            </a:r>
            <a:endParaRPr lang="en-US"/>
          </a:p>
          <a:p>
            <a:pPr marL="971550" lvl="1" indent="-514350" rtl="0">
              <a:lnSpc>
                <a:spcPct val="150000"/>
              </a:lnSpc>
              <a:buAutoNum type="arabicPeriod"/>
            </a:pPr>
            <a:r>
              <a:rPr lang="en" sz="2400" b="0" i="0" u="none" strike="noStrike">
                <a:highlight>
                  <a:srgbClr val="000000">
                    <a:alpha val="0"/>
                  </a:srgbClr>
                </a:highlight>
                <a:latin typeface="Calibri"/>
              </a:rPr>
              <a:t> Preparation of Compliance Reports for each sub-sector</a:t>
            </a:r>
            <a:endParaRPr lang="en-US" sz="2000"/>
          </a:p>
        </p:txBody>
      </p:sp>
      <p:sp>
        <p:nvSpPr>
          <p:cNvPr id="6" name="Rectangle: Rounded Corners 6">
            <a:extLst>
              <a:ext uri="{FF2B5EF4-FFF2-40B4-BE49-F238E27FC236}">
                <a16:creationId xmlns:a16="http://schemas.microsoft.com/office/drawing/2014/main" id="{AC35E0B3-5C46-525A-7F9B-CAAC63629F90}"/>
              </a:ext>
            </a:extLst>
          </p:cNvPr>
          <p:cNvSpPr/>
          <p:nvPr/>
        </p:nvSpPr>
        <p:spPr>
          <a:xfrm>
            <a:off x="838199" y="3963538"/>
            <a:ext cx="10476000" cy="504000"/>
          </a:xfrm>
          <a:prstGeom prst="round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Tree>
    <p:extLst>
      <p:ext uri="{BB962C8B-B14F-4D97-AF65-F5344CB8AC3E}">
        <p14:creationId xmlns:p14="http://schemas.microsoft.com/office/powerpoint/2010/main" val="21461895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84BFB059-693F-FA7B-25B1-2737A13B32FC}"/>
              </a:ext>
            </a:extLst>
          </p:cNvPr>
          <p:cNvSpPr>
            <a:spLocks noGrp="1"/>
          </p:cNvSpPr>
          <p:nvPr>
            <p:ph type="title"/>
          </p:nvPr>
        </p:nvSpPr>
        <p:spPr>
          <a:xfrm>
            <a:off x="838200" y="914399"/>
            <a:ext cx="10515600" cy="990601"/>
          </a:xfrm>
        </p:spPr>
        <p:txBody>
          <a:bodyPr>
            <a:noAutofit/>
          </a:bodyPr>
          <a:lstStyle/>
          <a:p>
            <a:pPr algn="just" rtl="0"/>
            <a:r>
              <a:rPr lang="en" sz="3200" b="1" i="0" u="none" strike="noStrike" dirty="0">
                <a:highlight>
                  <a:srgbClr val="000000">
                    <a:alpha val="0"/>
                  </a:srgbClr>
                </a:highlight>
                <a:latin typeface="Calibri Light (Headings)"/>
                <a:ea typeface="Calibri"/>
              </a:rPr>
              <a:t>Results of Compliance and Cost Assessment of the Surface Treatment Sector of Metals and Plastics</a:t>
            </a:r>
            <a:endParaRPr lang="tr-TR" sz="3200" dirty="0"/>
          </a:p>
        </p:txBody>
      </p:sp>
      <p:sp>
        <p:nvSpPr>
          <p:cNvPr id="3" name="İçerik Yer Tutucusu 2">
            <a:extLst>
              <a:ext uri="{FF2B5EF4-FFF2-40B4-BE49-F238E27FC236}">
                <a16:creationId xmlns:a16="http://schemas.microsoft.com/office/drawing/2014/main" id="{1B0DCA0B-7634-2BE0-FB9D-A6F0CD524D40}"/>
              </a:ext>
            </a:extLst>
          </p:cNvPr>
          <p:cNvSpPr>
            <a:spLocks noGrp="1"/>
          </p:cNvSpPr>
          <p:nvPr>
            <p:ph idx="1"/>
          </p:nvPr>
        </p:nvSpPr>
        <p:spPr>
          <a:xfrm>
            <a:off x="838200" y="5245101"/>
            <a:ext cx="10700656" cy="1300222"/>
          </a:xfrm>
        </p:spPr>
        <p:txBody>
          <a:bodyPr>
            <a:noAutofit/>
          </a:bodyPr>
          <a:lstStyle/>
          <a:p>
            <a:pPr marL="0" indent="0" algn="just" rtl="0">
              <a:buNone/>
            </a:pPr>
            <a:r>
              <a:rPr lang="en" sz="2400" b="0" i="0" u="none" strike="noStrike" dirty="0">
                <a:highlight>
                  <a:srgbClr val="000000">
                    <a:alpha val="0"/>
                  </a:srgbClr>
                </a:highlight>
                <a:latin typeface="Calibri (Body)"/>
                <a:ea typeface="Calibri"/>
              </a:rPr>
              <a:t>According to the </a:t>
            </a:r>
            <a:r>
              <a:rPr lang="en" sz="2400" b="0" i="0" u="none" strike="noStrike" dirty="0">
                <a:solidFill>
                  <a:srgbClr val="000000"/>
                </a:solidFill>
                <a:highlight>
                  <a:srgbClr val="000000">
                    <a:alpha val="0"/>
                  </a:srgbClr>
                </a:highlight>
                <a:latin typeface="Calibri"/>
                <a:ea typeface="Times New Roman"/>
              </a:rPr>
              <a:t>IPPC </a:t>
            </a:r>
            <a:r>
              <a:rPr lang="en" sz="2400" b="0" i="0" u="none" strike="noStrike" dirty="0">
                <a:highlight>
                  <a:srgbClr val="000000">
                    <a:alpha val="0"/>
                  </a:srgbClr>
                </a:highlight>
                <a:latin typeface="Calibri (Body)"/>
                <a:ea typeface="Calibri"/>
              </a:rPr>
              <a:t>inventory, there are 294 plants in the surface treatment sector of metals and plastics in </a:t>
            </a:r>
            <a:r>
              <a:rPr lang="en" sz="2400" b="0" i="0" u="none" strike="noStrike" dirty="0" err="1">
                <a:highlight>
                  <a:srgbClr val="000000">
                    <a:alpha val="0"/>
                  </a:srgbClr>
                </a:highlight>
                <a:latin typeface="Calibri (Body)"/>
                <a:ea typeface="Calibri"/>
              </a:rPr>
              <a:t>Türkiye</a:t>
            </a:r>
            <a:r>
              <a:rPr lang="en" sz="2400" b="0" i="0" u="none" strike="noStrike" dirty="0">
                <a:highlight>
                  <a:srgbClr val="000000">
                    <a:alpha val="0"/>
                  </a:srgbClr>
                </a:highlight>
                <a:latin typeface="Calibri (Body)"/>
                <a:ea typeface="Calibri"/>
              </a:rPr>
              <a:t>. The overall compliance rate is observed as 34% (</a:t>
            </a:r>
            <a:r>
              <a:rPr lang="en" sz="2400" b="0" i="0" u="none" strike="noStrike" dirty="0">
                <a:solidFill>
                  <a:srgbClr val="000000"/>
                </a:solidFill>
                <a:highlight>
                  <a:srgbClr val="000000">
                    <a:alpha val="0"/>
                  </a:srgbClr>
                </a:highlight>
                <a:latin typeface="Calibri (Body)"/>
                <a:ea typeface="Times New Roman"/>
              </a:rPr>
              <a:t>IPPC</a:t>
            </a:r>
            <a:r>
              <a:rPr lang="en" sz="2400" b="0" i="0" u="none" strike="noStrike" dirty="0">
                <a:highlight>
                  <a:srgbClr val="000000">
                    <a:alpha val="0"/>
                  </a:srgbClr>
                </a:highlight>
                <a:latin typeface="Calibri (Body)"/>
                <a:ea typeface="Calibri"/>
              </a:rPr>
              <a:t> Metal, 2021). </a:t>
            </a:r>
          </a:p>
          <a:p>
            <a:endParaRPr lang="tr-TR" sz="2400" dirty="0">
              <a:latin typeface="Calibri (Body)"/>
            </a:endParaRPr>
          </a:p>
          <a:p>
            <a:endParaRPr lang="tr-TR" sz="2400" dirty="0">
              <a:latin typeface="Calibri (Body)"/>
            </a:endParaRPr>
          </a:p>
        </p:txBody>
      </p:sp>
      <p:graphicFrame>
        <p:nvGraphicFramePr>
          <p:cNvPr id="4" name="Tablo 3">
            <a:extLst>
              <a:ext uri="{FF2B5EF4-FFF2-40B4-BE49-F238E27FC236}">
                <a16:creationId xmlns:a16="http://schemas.microsoft.com/office/drawing/2014/main" id="{FCFC8321-6CE9-1ABE-6C64-91254F8028A7}"/>
              </a:ext>
            </a:extLst>
          </p:cNvPr>
          <p:cNvGraphicFramePr>
            <a:graphicFrameLocks noGrp="1"/>
          </p:cNvGraphicFramePr>
          <p:nvPr>
            <p:extLst>
              <p:ext uri="{D42A27DB-BD31-4B8C-83A1-F6EECF244321}">
                <p14:modId xmlns:p14="http://schemas.microsoft.com/office/powerpoint/2010/main" val="2528369720"/>
              </p:ext>
            </p:extLst>
          </p:nvPr>
        </p:nvGraphicFramePr>
        <p:xfrm>
          <a:off x="838200" y="1905000"/>
          <a:ext cx="10700657" cy="3174620"/>
        </p:xfrm>
        <a:graphic>
          <a:graphicData uri="http://schemas.openxmlformats.org/drawingml/2006/table">
            <a:tbl>
              <a:tblPr firstRow="1" firstCol="1" bandRow="1">
                <a:tableStyleId>{5C22544A-7EE6-4342-B048-85BDC9FD1C3A}</a:tableStyleId>
              </a:tblPr>
              <a:tblGrid>
                <a:gridCol w="2756490">
                  <a:extLst>
                    <a:ext uri="{9D8B030D-6E8A-4147-A177-3AD203B41FA5}">
                      <a16:colId xmlns:a16="http://schemas.microsoft.com/office/drawing/2014/main" val="1184111324"/>
                    </a:ext>
                  </a:extLst>
                </a:gridCol>
                <a:gridCol w="1913277">
                  <a:extLst>
                    <a:ext uri="{9D8B030D-6E8A-4147-A177-3AD203B41FA5}">
                      <a16:colId xmlns:a16="http://schemas.microsoft.com/office/drawing/2014/main" val="3475118338"/>
                    </a:ext>
                  </a:extLst>
                </a:gridCol>
                <a:gridCol w="2319902">
                  <a:extLst>
                    <a:ext uri="{9D8B030D-6E8A-4147-A177-3AD203B41FA5}">
                      <a16:colId xmlns:a16="http://schemas.microsoft.com/office/drawing/2014/main" val="504776721"/>
                    </a:ext>
                  </a:extLst>
                </a:gridCol>
                <a:gridCol w="3710988">
                  <a:extLst>
                    <a:ext uri="{9D8B030D-6E8A-4147-A177-3AD203B41FA5}">
                      <a16:colId xmlns:a16="http://schemas.microsoft.com/office/drawing/2014/main" val="2428870947"/>
                    </a:ext>
                  </a:extLst>
                </a:gridCol>
              </a:tblGrid>
              <a:tr h="1524001">
                <a:tc>
                  <a:txBody>
                    <a:bodyPr/>
                    <a:lstStyle/>
                    <a:p>
                      <a:pPr algn="ctr" rtl="0">
                        <a:lnSpc>
                          <a:spcPct val="150000"/>
                        </a:lnSpc>
                      </a:pPr>
                      <a:r>
                        <a:rPr lang="en" sz="2400" b="1" i="0" u="none" strike="noStrike">
                          <a:highlight>
                            <a:srgbClr val="000000">
                              <a:alpha val="0"/>
                            </a:srgbClr>
                          </a:highlight>
                          <a:latin typeface="Calibri"/>
                        </a:rPr>
                        <a:t>Sectors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dirty="0">
                          <a:highlight>
                            <a:srgbClr val="000000">
                              <a:alpha val="0"/>
                            </a:srgbClr>
                          </a:highlight>
                          <a:latin typeface="Calibri"/>
                        </a:rPr>
                        <a:t>Number of plants</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dirty="0">
                          <a:highlight>
                            <a:srgbClr val="000000">
                              <a:alpha val="0"/>
                            </a:srgbClr>
                          </a:highlight>
                          <a:latin typeface="Calibri"/>
                        </a:rPr>
                        <a:t>Average compliance rate (%)</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1" i="0" u="none" strike="noStrike">
                          <a:highlight>
                            <a:srgbClr val="000000">
                              <a:alpha val="0"/>
                            </a:srgbClr>
                          </a:highlight>
                          <a:latin typeface="Calibri"/>
                        </a:rPr>
                        <a:t>Average CAPEX (EURO)</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081625127"/>
                  </a:ext>
                </a:extLst>
              </a:tr>
              <a:tr h="1524001">
                <a:tc>
                  <a:txBody>
                    <a:bodyPr/>
                    <a:lstStyle/>
                    <a:p>
                      <a:pPr algn="ctr" rtl="0">
                        <a:lnSpc>
                          <a:spcPct val="150000"/>
                        </a:lnSpc>
                      </a:pPr>
                      <a:r>
                        <a:rPr lang="en" sz="2400" b="1" i="0" u="none" strike="noStrike">
                          <a:highlight>
                            <a:srgbClr val="000000">
                              <a:alpha val="0"/>
                            </a:srgbClr>
                          </a:highlight>
                          <a:latin typeface="Calibri"/>
                        </a:rPr>
                        <a:t>2.5 Surface Treatment of Metals and Plastics</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a:highlight>
                            <a:srgbClr val="000000">
                              <a:alpha val="0"/>
                            </a:srgbClr>
                          </a:highlight>
                          <a:latin typeface="Calibri"/>
                        </a:rPr>
                        <a:t>294</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a:highlight>
                            <a:srgbClr val="000000">
                              <a:alpha val="0"/>
                            </a:srgbClr>
                          </a:highlight>
                          <a:latin typeface="Calibri"/>
                        </a:rPr>
                        <a:t>34</a:t>
                      </a:r>
                      <a:endParaRPr lang="tr-TR"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400" b="0" i="0" u="none" strike="noStrike" dirty="0">
                          <a:highlight>
                            <a:srgbClr val="000000">
                              <a:alpha val="0"/>
                            </a:srgbClr>
                          </a:highlight>
                          <a:latin typeface="Calibri"/>
                        </a:rPr>
                        <a:t>1.584.000.000</a:t>
                      </a:r>
                      <a:endParaRPr lang="tr-TR"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241880316"/>
                  </a:ext>
                </a:extLst>
              </a:tr>
            </a:tbl>
          </a:graphicData>
        </a:graphic>
      </p:graphicFrame>
      <p:sp>
        <p:nvSpPr>
          <p:cNvPr id="5" name="Slide Number Placeholder 4">
            <a:extLst>
              <a:ext uri="{FF2B5EF4-FFF2-40B4-BE49-F238E27FC236}">
                <a16:creationId xmlns:a16="http://schemas.microsoft.com/office/drawing/2014/main" id="{489A552C-F3E1-D895-F642-1BF95825AC83}"/>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30</a:t>
            </a:r>
            <a:endParaRPr lang="tr-TR"/>
          </a:p>
        </p:txBody>
      </p:sp>
    </p:spTree>
    <p:extLst>
      <p:ext uri="{BB962C8B-B14F-4D97-AF65-F5344CB8AC3E}">
        <p14:creationId xmlns:p14="http://schemas.microsoft.com/office/powerpoint/2010/main" val="3369701265"/>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o 4">
            <a:extLst>
              <a:ext uri="{FF2B5EF4-FFF2-40B4-BE49-F238E27FC236}">
                <a16:creationId xmlns:a16="http://schemas.microsoft.com/office/drawing/2014/main" id="{603BBCD6-0B25-F610-9851-39FE443300EC}"/>
              </a:ext>
            </a:extLst>
          </p:cNvPr>
          <p:cNvGraphicFramePr>
            <a:graphicFrameLocks noGrp="1"/>
          </p:cNvGraphicFramePr>
          <p:nvPr>
            <p:ph idx="1"/>
            <p:extLst>
              <p:ext uri="{D42A27DB-BD31-4B8C-83A1-F6EECF244321}">
                <p14:modId xmlns:p14="http://schemas.microsoft.com/office/powerpoint/2010/main" val="2808245652"/>
              </p:ext>
            </p:extLst>
          </p:nvPr>
        </p:nvGraphicFramePr>
        <p:xfrm>
          <a:off x="689643" y="1054359"/>
          <a:ext cx="10812714" cy="5518212"/>
        </p:xfrm>
        <a:graphic>
          <a:graphicData uri="http://schemas.openxmlformats.org/drawingml/2006/table">
            <a:tbl>
              <a:tblPr firstRow="1" firstCol="1" bandRow="1">
                <a:tableStyleId>{5C22544A-7EE6-4342-B048-85BDC9FD1C3A}</a:tableStyleId>
              </a:tblPr>
              <a:tblGrid>
                <a:gridCol w="1284025">
                  <a:extLst>
                    <a:ext uri="{9D8B030D-6E8A-4147-A177-3AD203B41FA5}">
                      <a16:colId xmlns:a16="http://schemas.microsoft.com/office/drawing/2014/main" val="4121013152"/>
                    </a:ext>
                  </a:extLst>
                </a:gridCol>
                <a:gridCol w="2466988">
                  <a:extLst>
                    <a:ext uri="{9D8B030D-6E8A-4147-A177-3AD203B41FA5}">
                      <a16:colId xmlns:a16="http://schemas.microsoft.com/office/drawing/2014/main" val="1440243584"/>
                    </a:ext>
                  </a:extLst>
                </a:gridCol>
                <a:gridCol w="1296029">
                  <a:extLst>
                    <a:ext uri="{9D8B030D-6E8A-4147-A177-3AD203B41FA5}">
                      <a16:colId xmlns:a16="http://schemas.microsoft.com/office/drawing/2014/main" val="1681351712"/>
                    </a:ext>
                  </a:extLst>
                </a:gridCol>
                <a:gridCol w="1522710">
                  <a:extLst>
                    <a:ext uri="{9D8B030D-6E8A-4147-A177-3AD203B41FA5}">
                      <a16:colId xmlns:a16="http://schemas.microsoft.com/office/drawing/2014/main" val="3475332449"/>
                    </a:ext>
                  </a:extLst>
                </a:gridCol>
                <a:gridCol w="1633917">
                  <a:extLst>
                    <a:ext uri="{9D8B030D-6E8A-4147-A177-3AD203B41FA5}">
                      <a16:colId xmlns:a16="http://schemas.microsoft.com/office/drawing/2014/main" val="3517309873"/>
                    </a:ext>
                  </a:extLst>
                </a:gridCol>
                <a:gridCol w="1340531">
                  <a:extLst>
                    <a:ext uri="{9D8B030D-6E8A-4147-A177-3AD203B41FA5}">
                      <a16:colId xmlns:a16="http://schemas.microsoft.com/office/drawing/2014/main" val="730713387"/>
                    </a:ext>
                  </a:extLst>
                </a:gridCol>
                <a:gridCol w="1268514">
                  <a:extLst>
                    <a:ext uri="{9D8B030D-6E8A-4147-A177-3AD203B41FA5}">
                      <a16:colId xmlns:a16="http://schemas.microsoft.com/office/drawing/2014/main" val="165720243"/>
                    </a:ext>
                  </a:extLst>
                </a:gridCol>
              </a:tblGrid>
              <a:tr h="922133">
                <a:tc>
                  <a:txBody>
                    <a:bodyPr/>
                    <a:lstStyle/>
                    <a:p>
                      <a:pPr algn="ctr" rtl="0">
                        <a:lnSpc>
                          <a:spcPct val="150000"/>
                        </a:lnSpc>
                        <a:spcAft>
                          <a:spcPct val="0"/>
                        </a:spcAft>
                      </a:pPr>
                      <a:r>
                        <a:rPr lang="en" sz="1600" b="1" i="0" u="none" strike="noStrike">
                          <a:highlight>
                            <a:srgbClr val="000000">
                              <a:alpha val="0"/>
                            </a:srgbClr>
                          </a:highlight>
                          <a:latin typeface="Calibri"/>
                        </a:rPr>
                        <a:t>Sectors</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1" i="0" u="none" strike="noStrike">
                          <a:highlight>
                            <a:srgbClr val="000000">
                              <a:alpha val="0"/>
                            </a:srgbClr>
                          </a:highlight>
                          <a:latin typeface="Calibri"/>
                        </a:rPr>
                        <a:t>Sub-sectors</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1" i="0" u="none" strike="noStrike">
                          <a:highlight>
                            <a:srgbClr val="000000">
                              <a:alpha val="0"/>
                            </a:srgbClr>
                          </a:highlight>
                          <a:latin typeface="Calibri"/>
                        </a:rPr>
                        <a:t>Number of plants</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1" i="0" u="none" strike="noStrike">
                          <a:highlight>
                            <a:srgbClr val="000000">
                              <a:alpha val="0"/>
                            </a:srgbClr>
                          </a:highlight>
                          <a:latin typeface="Calibri"/>
                        </a:rPr>
                        <a:t>Compliance rate</a:t>
                      </a:r>
                      <a:endParaRPr lang="tr-TR" sz="1600">
                        <a:effectLst/>
                      </a:endParaRPr>
                    </a:p>
                    <a:p>
                      <a:pPr algn="ctr" rtl="0">
                        <a:lnSpc>
                          <a:spcPct val="150000"/>
                        </a:lnSpc>
                      </a:pPr>
                      <a:r>
                        <a:rPr lang="en" sz="1600" b="1" i="0" u="none" strike="noStrike">
                          <a:highlight>
                            <a:srgbClr val="000000">
                              <a:alpha val="0"/>
                            </a:srgbClr>
                          </a:highlight>
                          <a:latin typeface="Calibri"/>
                        </a:rPr>
                        <a:t>(%)</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1" i="0" u="none" strike="noStrike">
                          <a:highlight>
                            <a:srgbClr val="000000">
                              <a:alpha val="0"/>
                            </a:srgbClr>
                          </a:highlight>
                          <a:latin typeface="Calibri"/>
                        </a:rPr>
                        <a:t>CAPEX (EURO)</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1" i="0" u="none" strike="noStrike">
                          <a:highlight>
                            <a:srgbClr val="000000">
                              <a:alpha val="0"/>
                            </a:srgbClr>
                          </a:highlight>
                          <a:latin typeface="Calibri"/>
                        </a:rPr>
                        <a:t>OPEX (EURO/year)</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1" i="0" u="none" strike="noStrike">
                          <a:highlight>
                            <a:srgbClr val="000000">
                              <a:alpha val="0"/>
                            </a:srgbClr>
                          </a:highlight>
                          <a:latin typeface="Calibri"/>
                        </a:rPr>
                        <a:t>Transition period</a:t>
                      </a:r>
                    </a:p>
                    <a:p>
                      <a:pPr algn="ctr" rtl="0">
                        <a:lnSpc>
                          <a:spcPct val="150000"/>
                        </a:lnSpc>
                      </a:pPr>
                      <a:r>
                        <a:rPr lang="en" sz="1600" b="1" i="0" u="none" strike="noStrike">
                          <a:highlight>
                            <a:srgbClr val="000000">
                              <a:alpha val="0"/>
                            </a:srgbClr>
                          </a:highlight>
                          <a:latin typeface="Calibri"/>
                        </a:rPr>
                        <a:t>(year)</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6502758"/>
                  </a:ext>
                </a:extLst>
              </a:tr>
              <a:tr h="777023">
                <a:tc rowSpan="6">
                  <a:txBody>
                    <a:bodyPr/>
                    <a:lstStyle/>
                    <a:p>
                      <a:pPr algn="ctr" rtl="0">
                        <a:lnSpc>
                          <a:spcPct val="150000"/>
                        </a:lnSpc>
                      </a:pPr>
                      <a:r>
                        <a:rPr lang="en" sz="1600" b="1" i="0" u="none" strike="noStrike">
                          <a:highlight>
                            <a:srgbClr val="000000">
                              <a:alpha val="0"/>
                            </a:srgbClr>
                          </a:highlight>
                          <a:latin typeface="Calibri"/>
                        </a:rPr>
                        <a:t>2. Metal</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l" rtl="0">
                        <a:lnSpc>
                          <a:spcPct val="150000"/>
                        </a:lnSpc>
                      </a:pPr>
                      <a:r>
                        <a:rPr lang="en" sz="1600" b="0" i="0" u="none" strike="noStrike">
                          <a:highlight>
                            <a:srgbClr val="000000">
                              <a:alpha val="0"/>
                            </a:srgbClr>
                          </a:highlight>
                          <a:latin typeface="Calibri"/>
                        </a:rPr>
                        <a:t>2.1- 2.2 Iron and Steel</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28</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25</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999.000.000</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3</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968072558"/>
                  </a:ext>
                </a:extLst>
              </a:tr>
              <a:tr h="603391">
                <a:tc vMerge="1">
                  <a:txBody>
                    <a:bodyPr/>
                    <a:lstStyle/>
                    <a:p>
                      <a:endParaRPr lang="tr-TR"/>
                    </a:p>
                  </a:txBody>
                  <a:tcPr/>
                </a:tc>
                <a:tc>
                  <a:txBody>
                    <a:bodyPr/>
                    <a:lstStyle/>
                    <a:p>
                      <a:pPr algn="l" rtl="0">
                        <a:lnSpc>
                          <a:spcPct val="150000"/>
                        </a:lnSpc>
                      </a:pPr>
                      <a:r>
                        <a:rPr lang="en" sz="1600" b="0" i="0" u="none" strike="noStrike">
                          <a:highlight>
                            <a:srgbClr val="000000">
                              <a:alpha val="0"/>
                            </a:srgbClr>
                          </a:highlight>
                          <a:latin typeface="Calibri"/>
                        </a:rPr>
                        <a:t>2.3 Ferrous</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154</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45</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508.000.000</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3</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303481866"/>
                  </a:ext>
                </a:extLst>
              </a:tr>
              <a:tr h="922133">
                <a:tc vMerge="1">
                  <a:txBody>
                    <a:bodyPr/>
                    <a:lstStyle/>
                    <a:p>
                      <a:endParaRPr lang="tr-TR"/>
                    </a:p>
                  </a:txBody>
                  <a:tcPr/>
                </a:tc>
                <a:tc>
                  <a:txBody>
                    <a:bodyPr/>
                    <a:lstStyle/>
                    <a:p>
                      <a:pPr algn="l" rtl="0">
                        <a:lnSpc>
                          <a:spcPct val="150000"/>
                        </a:lnSpc>
                      </a:pPr>
                      <a:r>
                        <a:rPr lang="en" sz="1600" b="0" i="0" u="none" strike="noStrike">
                          <a:highlight>
                            <a:srgbClr val="000000">
                              <a:alpha val="0"/>
                            </a:srgbClr>
                          </a:highlight>
                          <a:latin typeface="Calibri"/>
                        </a:rPr>
                        <a:t>2.4 Foundries and Forges</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156</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31</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499.000.000</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3</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030272012"/>
                  </a:ext>
                </a:extLst>
              </a:tr>
              <a:tr h="777023">
                <a:tc vMerge="1">
                  <a:txBody>
                    <a:bodyPr/>
                    <a:lstStyle/>
                    <a:p>
                      <a:endParaRPr lang="tr-TR"/>
                    </a:p>
                  </a:txBody>
                  <a:tcPr/>
                </a:tc>
                <a:tc>
                  <a:txBody>
                    <a:bodyPr/>
                    <a:lstStyle/>
                    <a:p>
                      <a:pPr algn="l" rtl="0">
                        <a:lnSpc>
                          <a:spcPct val="150000"/>
                        </a:lnSpc>
                      </a:pPr>
                      <a:r>
                        <a:rPr lang="en" sz="1600" b="0" i="0" u="none" strike="noStrike">
                          <a:highlight>
                            <a:srgbClr val="000000">
                              <a:alpha val="0"/>
                            </a:srgbClr>
                          </a:highlight>
                          <a:latin typeface="Calibri"/>
                        </a:rPr>
                        <a:t>2.5 Non-ferrous metals</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149</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28</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1.164.000.000</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3</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5629542"/>
                  </a:ext>
                </a:extLst>
              </a:tr>
              <a:tr h="777023">
                <a:tc vMerge="1">
                  <a:txBody>
                    <a:bodyPr/>
                    <a:lstStyle/>
                    <a:p>
                      <a:endParaRPr lang="tr-TR"/>
                    </a:p>
                  </a:txBody>
                  <a:tcPr/>
                </a:tc>
                <a:tc>
                  <a:txBody>
                    <a:bodyPr/>
                    <a:lstStyle/>
                    <a:p>
                      <a:pPr algn="l" rtl="0">
                        <a:lnSpc>
                          <a:spcPct val="150000"/>
                        </a:lnSpc>
                      </a:pPr>
                      <a:r>
                        <a:rPr lang="en" sz="1600" b="0" i="0" u="none" strike="noStrike">
                          <a:highlight>
                            <a:srgbClr val="000000">
                              <a:alpha val="0"/>
                            </a:srgbClr>
                          </a:highlight>
                          <a:latin typeface="Calibri"/>
                        </a:rPr>
                        <a:t>2.6 Metal surface treatment</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294</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34</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1.584.000.000</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1600" b="0" i="0" u="none" strike="noStrike">
                          <a:highlight>
                            <a:srgbClr val="000000">
                              <a:alpha val="0"/>
                            </a:srgbClr>
                          </a:highlight>
                          <a:latin typeface="Calibri"/>
                        </a:rPr>
                        <a:t>3</a:t>
                      </a:r>
                      <a:endParaRPr lang="tr-TR" sz="16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287683895"/>
                  </a:ext>
                </a:extLst>
              </a:tr>
              <a:tr h="603391">
                <a:tc vMerge="1">
                  <a:txBody>
                    <a:bodyPr/>
                    <a:lstStyle/>
                    <a:p>
                      <a:endParaRPr lang="tr-TR"/>
                    </a:p>
                  </a:txBody>
                  <a:tcPr/>
                </a:tc>
                <a:tc>
                  <a:txBody>
                    <a:bodyPr/>
                    <a:lstStyle/>
                    <a:p>
                      <a:pPr algn="ctr" rtl="0">
                        <a:lnSpc>
                          <a:spcPct val="150000"/>
                        </a:lnSpc>
                      </a:pPr>
                      <a:r>
                        <a:rPr lang="en" sz="2000" b="1" i="0" u="none" strike="noStrike">
                          <a:solidFill>
                            <a:srgbClr val="FF0000"/>
                          </a:solidFill>
                          <a:highlight>
                            <a:srgbClr val="000000">
                              <a:alpha val="0"/>
                            </a:srgbClr>
                          </a:highlight>
                          <a:latin typeface="Calibri"/>
                        </a:rPr>
                        <a:t>TOTAL</a:t>
                      </a:r>
                      <a:endParaRPr lang="tr-TR" sz="20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solidFill>
                            <a:srgbClr val="FF0000"/>
                          </a:solidFill>
                          <a:highlight>
                            <a:srgbClr val="000000">
                              <a:alpha val="0"/>
                            </a:srgbClr>
                          </a:highlight>
                          <a:latin typeface="Calibri"/>
                        </a:rPr>
                        <a:t>781</a:t>
                      </a:r>
                      <a:endParaRPr lang="tr-TR" sz="20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solidFill>
                            <a:srgbClr val="FF0000"/>
                          </a:solidFill>
                          <a:highlight>
                            <a:srgbClr val="000000">
                              <a:alpha val="0"/>
                            </a:srgbClr>
                          </a:highlight>
                          <a:latin typeface="Calibri"/>
                        </a:rPr>
                        <a:t>33</a:t>
                      </a:r>
                      <a:endParaRPr lang="tr-TR" sz="20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solidFill>
                            <a:srgbClr val="FF0000"/>
                          </a:solidFill>
                          <a:highlight>
                            <a:srgbClr val="000000">
                              <a:alpha val="0"/>
                            </a:srgbClr>
                          </a:highlight>
                          <a:latin typeface="Calibri"/>
                        </a:rPr>
                        <a:t>4.754.000.000</a:t>
                      </a:r>
                      <a:endParaRPr lang="tr-TR" sz="20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solidFill>
                            <a:srgbClr val="FF0000"/>
                          </a:solidFill>
                          <a:highlight>
                            <a:srgbClr val="000000">
                              <a:alpha val="0"/>
                            </a:srgbClr>
                          </a:highlight>
                          <a:latin typeface="Calibri"/>
                        </a:rPr>
                        <a:t>0</a:t>
                      </a:r>
                      <a:endParaRPr lang="tr-TR" sz="20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solidFill>
                            <a:srgbClr val="FF0000"/>
                          </a:solidFill>
                          <a:highlight>
                            <a:srgbClr val="000000">
                              <a:alpha val="0"/>
                            </a:srgbClr>
                          </a:highlight>
                          <a:latin typeface="Calibri"/>
                        </a:rPr>
                        <a:t>3</a:t>
                      </a:r>
                      <a:endParaRPr lang="tr-TR" sz="2000" b="1">
                        <a:solidFill>
                          <a:srgbClr val="FF0000"/>
                        </a:solidFill>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835709186"/>
                  </a:ext>
                </a:extLst>
              </a:tr>
            </a:tbl>
          </a:graphicData>
        </a:graphic>
      </p:graphicFrame>
      <p:sp>
        <p:nvSpPr>
          <p:cNvPr id="3" name="Slide Number Placeholder 2">
            <a:extLst>
              <a:ext uri="{FF2B5EF4-FFF2-40B4-BE49-F238E27FC236}">
                <a16:creationId xmlns:a16="http://schemas.microsoft.com/office/drawing/2014/main" id="{D03504E6-7E43-7879-FD22-5D0841815B17}"/>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31</a:t>
            </a:r>
            <a:endParaRPr lang="tr-TR"/>
          </a:p>
        </p:txBody>
      </p:sp>
    </p:spTree>
    <p:extLst>
      <p:ext uri="{BB962C8B-B14F-4D97-AF65-F5344CB8AC3E}">
        <p14:creationId xmlns:p14="http://schemas.microsoft.com/office/powerpoint/2010/main" val="3334879309"/>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ayt Numarası Yer Tutucusu 3">
            <a:extLst>
              <a:ext uri="{FF2B5EF4-FFF2-40B4-BE49-F238E27FC236}">
                <a16:creationId xmlns:a16="http://schemas.microsoft.com/office/drawing/2014/main" id="{E6022504-D152-B09D-6AC0-E74BB87C0EBC}"/>
              </a:ext>
            </a:extLst>
          </p:cNvPr>
          <p:cNvSpPr>
            <a:spLocks noGrp="1"/>
          </p:cNvSpPr>
          <p:nvPr>
            <p:ph type="sldNum" sz="quarter" idx="12"/>
          </p:nvPr>
        </p:nvSpPr>
        <p:spPr/>
        <p:txBody>
          <a:bodyPr>
            <a:noAutofit/>
          </a:bodyPr>
          <a:lstStyle/>
          <a:p>
            <a:pPr rtl="0"/>
            <a:r>
              <a:rPr lang="en" sz="1200" b="0" i="0" u="none" strike="noStrike">
                <a:highlight>
                  <a:srgbClr val="000000">
                    <a:alpha val="0"/>
                  </a:srgbClr>
                </a:highlight>
                <a:latin typeface="Calibri"/>
              </a:rPr>
              <a:t>32</a:t>
            </a:r>
            <a:endParaRPr lang="tr-TR"/>
          </a:p>
        </p:txBody>
      </p:sp>
      <p:sp>
        <p:nvSpPr>
          <p:cNvPr id="5" name="İçerik Yer Tutucusu 2">
            <a:extLst>
              <a:ext uri="{FF2B5EF4-FFF2-40B4-BE49-F238E27FC236}">
                <a16:creationId xmlns:a16="http://schemas.microsoft.com/office/drawing/2014/main" id="{15C2006A-0A3C-A2D0-26BE-C37DE11B6BEC}"/>
              </a:ext>
            </a:extLst>
          </p:cNvPr>
          <p:cNvSpPr>
            <a:spLocks noGrp="1"/>
          </p:cNvSpPr>
          <p:nvPr/>
        </p:nvSpPr>
        <p:spPr>
          <a:xfrm>
            <a:off x="4263312" y="1752600"/>
            <a:ext cx="3665375" cy="240885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endParaRPr lang="tr-TR" sz="1800" dirty="0"/>
          </a:p>
          <a:p>
            <a:pPr marL="0" indent="0" algn="ctr">
              <a:buNone/>
            </a:pPr>
            <a:endParaRPr lang="tr-TR" sz="1800" dirty="0"/>
          </a:p>
          <a:p>
            <a:pPr marL="0" indent="0" algn="ctr" rtl="0">
              <a:buNone/>
            </a:pPr>
            <a:r>
              <a:rPr lang="en" sz="5400" b="0" i="0" u="none" strike="noStrike" dirty="0">
                <a:highlight>
                  <a:srgbClr val="000000">
                    <a:alpha val="0"/>
                  </a:srgbClr>
                </a:highlight>
                <a:latin typeface="Calibri"/>
              </a:rPr>
              <a:t>Thank you </a:t>
            </a:r>
          </a:p>
        </p:txBody>
      </p:sp>
    </p:spTree>
    <p:extLst>
      <p:ext uri="{BB962C8B-B14F-4D97-AF65-F5344CB8AC3E}">
        <p14:creationId xmlns:p14="http://schemas.microsoft.com/office/powerpoint/2010/main" val="1685643277"/>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199" y="1239864"/>
            <a:ext cx="10515601" cy="883404"/>
          </a:xfrm>
        </p:spPr>
        <p:txBody>
          <a:bodyPr>
            <a:noAutofit/>
          </a:bodyPr>
          <a:lstStyle/>
          <a:p>
            <a:pPr rtl="0"/>
            <a:r>
              <a:rPr lang="en" sz="3200" b="1" i="0" u="none" strike="noStrike">
                <a:highlight>
                  <a:srgbClr val="000000">
                    <a:alpha val="0"/>
                  </a:srgbClr>
                </a:highlight>
                <a:latin typeface="Calibri Light"/>
              </a:rPr>
              <a:t>IED Compliance Analysis</a:t>
            </a:r>
            <a:endParaRPr lang="en-US" sz="3200" b="1"/>
          </a:p>
        </p:txBody>
      </p:sp>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a:xfrm>
            <a:off x="838200" y="2247253"/>
            <a:ext cx="10515600" cy="3936571"/>
          </a:xfrm>
        </p:spPr>
        <p:txBody>
          <a:bodyPr>
            <a:noAutofit/>
          </a:bodyPr>
          <a:lstStyle/>
          <a:p>
            <a:pPr rtl="0"/>
            <a:r>
              <a:rPr lang="en" sz="2800" b="0" i="0" u="none" strike="noStrike">
                <a:highlight>
                  <a:srgbClr val="000000">
                    <a:alpha val="0"/>
                  </a:srgbClr>
                </a:highlight>
                <a:latin typeface="Calibri"/>
              </a:rPr>
              <a:t>BAT Compliance of the facilities will be determined by taking into account two aspects:</a:t>
            </a:r>
          </a:p>
          <a:p>
            <a:pPr lvl="1" rtl="0"/>
            <a:r>
              <a:rPr lang="en" sz="2400" b="0" i="0" u="none" strike="noStrike">
                <a:highlight>
                  <a:srgbClr val="000000">
                    <a:alpha val="0"/>
                  </a:srgbClr>
                </a:highlight>
                <a:latin typeface="Calibri"/>
              </a:rPr>
              <a:t>Sectoral compliance</a:t>
            </a:r>
            <a:endParaRPr lang="en-US" sz="2000"/>
          </a:p>
          <a:p>
            <a:pPr lvl="1" rtl="0"/>
            <a:r>
              <a:rPr lang="en" sz="2400" b="0" i="0" u="none" strike="noStrike">
                <a:highlight>
                  <a:srgbClr val="000000">
                    <a:alpha val="0"/>
                  </a:srgbClr>
                </a:highlight>
                <a:latin typeface="Calibri"/>
              </a:rPr>
              <a:t>Facility-based compliance</a:t>
            </a:r>
            <a:endParaRPr lang="en-US"/>
          </a:p>
        </p:txBody>
      </p:sp>
    </p:spTree>
    <p:extLst>
      <p:ext uri="{BB962C8B-B14F-4D97-AF65-F5344CB8AC3E}">
        <p14:creationId xmlns:p14="http://schemas.microsoft.com/office/powerpoint/2010/main" val="162255602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tretch>
            <a:fillRect/>
          </a:stretch>
        </a:blipFill>
        <a:effectLst/>
      </p:bgPr>
    </p:bg>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a:xfrm>
            <a:off x="838199" y="1239864"/>
            <a:ext cx="10515601" cy="883404"/>
          </a:xfrm>
        </p:spPr>
        <p:txBody>
          <a:bodyPr>
            <a:noAutofit/>
          </a:bodyPr>
          <a:lstStyle/>
          <a:p>
            <a:pPr rtl="0"/>
            <a:r>
              <a:rPr lang="en" sz="3200" b="1" i="0" u="none" strike="noStrike">
                <a:highlight>
                  <a:srgbClr val="000000">
                    <a:alpha val="0"/>
                  </a:srgbClr>
                </a:highlight>
                <a:latin typeface="Calibri Light"/>
              </a:rPr>
              <a:t>Sectoral Compliance Analysis</a:t>
            </a:r>
            <a:endParaRPr lang="en-US" sz="3200" b="1"/>
          </a:p>
        </p:txBody>
      </p:sp>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a:xfrm>
            <a:off x="838200" y="2247253"/>
            <a:ext cx="10515600" cy="3936571"/>
          </a:xfrm>
        </p:spPr>
        <p:txBody>
          <a:bodyPr>
            <a:noAutofit/>
          </a:bodyPr>
          <a:lstStyle/>
          <a:p>
            <a:pPr marL="0" lvl="0" indent="0" rtl="0">
              <a:buNone/>
            </a:pPr>
            <a:r>
              <a:rPr lang="en" sz="2800" b="0" i="0" u="none" strike="noStrike">
                <a:solidFill>
                  <a:srgbClr val="000000"/>
                </a:solidFill>
                <a:highlight>
                  <a:srgbClr val="000000">
                    <a:alpha val="0"/>
                  </a:srgbClr>
                </a:highlight>
                <a:latin typeface="Calibri"/>
              </a:rPr>
              <a:t>Each BAT is evaluated using the following information (in %) to understand to what extent the industry has implemented them.</a:t>
            </a:r>
          </a:p>
          <a:p>
            <a:pPr lvl="1" rtl="0"/>
            <a:r>
              <a:rPr lang="en" sz="2800" b="1" i="0" u="none" strike="noStrike">
                <a:solidFill>
                  <a:srgbClr val="FF0000"/>
                </a:solidFill>
                <a:highlight>
                  <a:srgbClr val="000000">
                    <a:alpha val="0"/>
                  </a:srgbClr>
                </a:highlight>
                <a:latin typeface="Calibri"/>
              </a:rPr>
              <a:t>Incompatible (No)</a:t>
            </a:r>
          </a:p>
          <a:p>
            <a:pPr lvl="1" rtl="0"/>
            <a:r>
              <a:rPr lang="en" sz="2800" b="1" i="0" u="none" strike="noStrike">
                <a:solidFill>
                  <a:srgbClr val="FF0000"/>
                </a:solidFill>
                <a:highlight>
                  <a:srgbClr val="000000">
                    <a:alpha val="0"/>
                  </a:srgbClr>
                </a:highlight>
                <a:latin typeface="Calibri"/>
              </a:rPr>
              <a:t>Partially compatible</a:t>
            </a:r>
            <a:endParaRPr lang="en-GB" sz="2800" b="1">
              <a:solidFill>
                <a:srgbClr val="FF0000"/>
              </a:solidFill>
            </a:endParaRPr>
          </a:p>
          <a:p>
            <a:pPr lvl="1" rtl="0"/>
            <a:r>
              <a:rPr lang="en" sz="2800" b="1" i="0" u="none" strike="noStrike">
                <a:solidFill>
                  <a:srgbClr val="FF0000"/>
                </a:solidFill>
                <a:highlight>
                  <a:srgbClr val="000000">
                    <a:alpha val="0"/>
                  </a:srgbClr>
                </a:highlight>
                <a:latin typeface="Calibri"/>
              </a:rPr>
              <a:t>Fully compatible (Yes)</a:t>
            </a:r>
          </a:p>
          <a:p>
            <a:pPr marL="0" lvl="0" indent="0">
              <a:spcAft>
                <a:spcPct val="0"/>
              </a:spcAft>
              <a:buNone/>
            </a:pPr>
            <a:endParaRPr lang="en-US" sz="2800" b="1">
              <a:solidFill>
                <a:srgbClr val="FF0000"/>
              </a:solidFill>
            </a:endParaRPr>
          </a:p>
        </p:txBody>
      </p:sp>
    </p:spTree>
    <p:extLst>
      <p:ext uri="{BB962C8B-B14F-4D97-AF65-F5344CB8AC3E}">
        <p14:creationId xmlns:p14="http://schemas.microsoft.com/office/powerpoint/2010/main" val="370919786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6B02FCC-0545-C997-96E2-620CEF96F74B}"/>
              </a:ext>
            </a:extLst>
          </p:cNvPr>
          <p:cNvSpPr>
            <a:spLocks noGrp="1"/>
          </p:cNvSpPr>
          <p:nvPr>
            <p:ph idx="1"/>
          </p:nvPr>
        </p:nvSpPr>
        <p:spPr>
          <a:xfrm>
            <a:off x="770792" y="1909830"/>
            <a:ext cx="10650415" cy="3479587"/>
          </a:xfrm>
        </p:spPr>
        <p:txBody>
          <a:bodyPr>
            <a:noAutofit/>
          </a:bodyPr>
          <a:lstStyle/>
          <a:p>
            <a:pPr algn="just" rtl="0" fontAlgn="base">
              <a:buFont typeface="Arial" panose="020B0604020202020204" pitchFamily="34" charset="0"/>
              <a:buChar char="•"/>
            </a:pPr>
            <a:r>
              <a:rPr lang="en" sz="1800" b="0" i="0" u="none" strike="noStrike" dirty="0">
                <a:solidFill>
                  <a:srgbClr val="000000"/>
                </a:solidFill>
                <a:highlight>
                  <a:srgbClr val="000000">
                    <a:alpha val="0"/>
                  </a:srgbClr>
                </a:highlight>
                <a:latin typeface="Calibri"/>
              </a:rPr>
              <a:t>Pulp, paper and cardboard production industry IED Annex I covers industries carrying out the followings:</a:t>
            </a:r>
          </a:p>
          <a:p>
            <a:pPr lvl="1" algn="just" rtl="0" fontAlgn="base"/>
            <a:r>
              <a:rPr lang="en" sz="1800" b="0" i="0" u="none" strike="noStrike" dirty="0">
                <a:solidFill>
                  <a:srgbClr val="000000"/>
                </a:solidFill>
                <a:highlight>
                  <a:srgbClr val="000000">
                    <a:alpha val="0"/>
                  </a:srgbClr>
                </a:highlight>
                <a:latin typeface="Calibri"/>
              </a:rPr>
              <a:t>6.1 (a) - Production of pulp from timber or other fibrous materials; and</a:t>
            </a:r>
          </a:p>
          <a:p>
            <a:pPr lvl="1" algn="just" rtl="0" fontAlgn="base"/>
            <a:r>
              <a:rPr lang="en" sz="1800" b="0" i="0" u="none" strike="noStrike" dirty="0">
                <a:solidFill>
                  <a:srgbClr val="000000"/>
                </a:solidFill>
                <a:highlight>
                  <a:srgbClr val="000000">
                    <a:alpha val="0"/>
                  </a:srgbClr>
                </a:highlight>
                <a:latin typeface="Calibri"/>
              </a:rPr>
              <a:t>6.1 (b) - Production of paper or cardboard with a production capacity exceeding 20 tons per day </a:t>
            </a:r>
            <a:endParaRPr lang="en-US" sz="1800" b="0" i="0" dirty="0">
              <a:solidFill>
                <a:srgbClr val="000000"/>
              </a:solidFill>
              <a:effectLst/>
            </a:endParaRPr>
          </a:p>
          <a:p>
            <a:pPr algn="just" rtl="0"/>
            <a:r>
              <a:rPr lang="en" sz="1800" b="0" i="0" u="none" strike="noStrike" dirty="0">
                <a:highlight>
                  <a:srgbClr val="000000">
                    <a:alpha val="0"/>
                  </a:srgbClr>
                </a:highlight>
                <a:latin typeface="Calibri"/>
                <a:ea typeface="Calibri"/>
              </a:rPr>
              <a:t>According to the IPPC inventory, there are 45 plants producing pulp, paper and cardboard in </a:t>
            </a:r>
            <a:r>
              <a:rPr lang="en" sz="1800" b="0" i="0" u="none" strike="noStrike" dirty="0" err="1">
                <a:highlight>
                  <a:srgbClr val="000000">
                    <a:alpha val="0"/>
                  </a:srgbClr>
                </a:highlight>
                <a:latin typeface="Calibri"/>
                <a:ea typeface="Calibri"/>
              </a:rPr>
              <a:t>Türkiye</a:t>
            </a:r>
            <a:r>
              <a:rPr lang="en" sz="1800" b="0" i="0" u="none" strike="noStrike" dirty="0">
                <a:highlight>
                  <a:srgbClr val="000000">
                    <a:alpha val="0"/>
                  </a:srgbClr>
                </a:highlight>
                <a:latin typeface="Calibri"/>
                <a:ea typeface="Calibri"/>
              </a:rPr>
              <a:t>. As a result of the interviews conducted at workshops and sectoral meetings, it has been determined that the overall compliance rate with BATs is 50% based on the statements of the sector experts.</a:t>
            </a:r>
            <a:endParaRPr lang="tr-TR" sz="1800" dirty="0"/>
          </a:p>
        </p:txBody>
      </p:sp>
      <p:graphicFrame>
        <p:nvGraphicFramePr>
          <p:cNvPr id="4" name="Tablo 3">
            <a:extLst>
              <a:ext uri="{FF2B5EF4-FFF2-40B4-BE49-F238E27FC236}">
                <a16:creationId xmlns:a16="http://schemas.microsoft.com/office/drawing/2014/main" id="{0A6DB1D2-2F96-FF32-94F8-E2D37079FEC7}"/>
              </a:ext>
            </a:extLst>
          </p:cNvPr>
          <p:cNvGraphicFramePr>
            <a:graphicFrameLocks noGrp="1"/>
          </p:cNvGraphicFramePr>
          <p:nvPr>
            <p:extLst>
              <p:ext uri="{D42A27DB-BD31-4B8C-83A1-F6EECF244321}">
                <p14:modId xmlns:p14="http://schemas.microsoft.com/office/powerpoint/2010/main" val="89394659"/>
              </p:ext>
            </p:extLst>
          </p:nvPr>
        </p:nvGraphicFramePr>
        <p:xfrm>
          <a:off x="523750" y="4163529"/>
          <a:ext cx="11144498" cy="2071017"/>
        </p:xfrm>
        <a:graphic>
          <a:graphicData uri="http://schemas.openxmlformats.org/drawingml/2006/table">
            <a:tbl>
              <a:tblPr firstRow="1" firstCol="1" bandRow="1">
                <a:tableStyleId>{5C22544A-7EE6-4342-B048-85BDC9FD1C3A}</a:tableStyleId>
              </a:tblPr>
              <a:tblGrid>
                <a:gridCol w="1333868">
                  <a:extLst>
                    <a:ext uri="{9D8B030D-6E8A-4147-A177-3AD203B41FA5}">
                      <a16:colId xmlns:a16="http://schemas.microsoft.com/office/drawing/2014/main" val="2218965579"/>
                    </a:ext>
                  </a:extLst>
                </a:gridCol>
                <a:gridCol w="1511356">
                  <a:extLst>
                    <a:ext uri="{9D8B030D-6E8A-4147-A177-3AD203B41FA5}">
                      <a16:colId xmlns:a16="http://schemas.microsoft.com/office/drawing/2014/main" val="508854010"/>
                    </a:ext>
                  </a:extLst>
                </a:gridCol>
                <a:gridCol w="1299426">
                  <a:extLst>
                    <a:ext uri="{9D8B030D-6E8A-4147-A177-3AD203B41FA5}">
                      <a16:colId xmlns:a16="http://schemas.microsoft.com/office/drawing/2014/main" val="2818632219"/>
                    </a:ext>
                  </a:extLst>
                </a:gridCol>
                <a:gridCol w="2129681">
                  <a:extLst>
                    <a:ext uri="{9D8B030D-6E8A-4147-A177-3AD203B41FA5}">
                      <a16:colId xmlns:a16="http://schemas.microsoft.com/office/drawing/2014/main" val="2792779707"/>
                    </a:ext>
                  </a:extLst>
                </a:gridCol>
                <a:gridCol w="1757390">
                  <a:extLst>
                    <a:ext uri="{9D8B030D-6E8A-4147-A177-3AD203B41FA5}">
                      <a16:colId xmlns:a16="http://schemas.microsoft.com/office/drawing/2014/main" val="2166485688"/>
                    </a:ext>
                  </a:extLst>
                </a:gridCol>
                <a:gridCol w="1557487">
                  <a:extLst>
                    <a:ext uri="{9D8B030D-6E8A-4147-A177-3AD203B41FA5}">
                      <a16:colId xmlns:a16="http://schemas.microsoft.com/office/drawing/2014/main" val="1386911043"/>
                    </a:ext>
                  </a:extLst>
                </a:gridCol>
                <a:gridCol w="1555290">
                  <a:extLst>
                    <a:ext uri="{9D8B030D-6E8A-4147-A177-3AD203B41FA5}">
                      <a16:colId xmlns:a16="http://schemas.microsoft.com/office/drawing/2014/main" val="215583279"/>
                    </a:ext>
                  </a:extLst>
                </a:gridCol>
              </a:tblGrid>
              <a:tr h="1381439">
                <a:tc>
                  <a:txBody>
                    <a:bodyPr/>
                    <a:lstStyle/>
                    <a:p>
                      <a:pPr algn="ctr" rtl="0">
                        <a:lnSpc>
                          <a:spcPct val="150000"/>
                        </a:lnSpc>
                      </a:pPr>
                      <a:r>
                        <a:rPr lang="en" sz="2000" b="1" i="0" u="none" strike="noStrike">
                          <a:highlight>
                            <a:srgbClr val="000000">
                              <a:alpha val="0"/>
                            </a:srgbClr>
                          </a:highlight>
                          <a:latin typeface="Calibri"/>
                        </a:rPr>
                        <a:t>Sub-sectors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plants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714102530"/>
                  </a:ext>
                </a:extLst>
              </a:tr>
              <a:tr h="689578">
                <a:tc>
                  <a:txBody>
                    <a:bodyPr/>
                    <a:lstStyle/>
                    <a:p>
                      <a:pPr algn="ctr" rtl="0">
                        <a:lnSpc>
                          <a:spcPct val="150000"/>
                        </a:lnSpc>
                      </a:pPr>
                      <a:r>
                        <a:rPr lang="en" sz="2000" b="1" i="0" u="none" strike="noStrike">
                          <a:highlight>
                            <a:srgbClr val="000000">
                              <a:alpha val="0"/>
                            </a:srgbClr>
                          </a:highlight>
                          <a:latin typeface="Calibri"/>
                        </a:rPr>
                        <a:t>6.1.a  6.1.b</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50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45</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1.312.000.000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2.572.000.000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131.000.000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147.000.000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3419460"/>
                  </a:ext>
                </a:extLst>
              </a:tr>
            </a:tbl>
          </a:graphicData>
        </a:graphic>
      </p:graphicFrame>
      <p:sp>
        <p:nvSpPr>
          <p:cNvPr id="5" name="Slide Number Placeholder 4">
            <a:extLst>
              <a:ext uri="{FF2B5EF4-FFF2-40B4-BE49-F238E27FC236}">
                <a16:creationId xmlns:a16="http://schemas.microsoft.com/office/drawing/2014/main" id="{60667031-6109-DE65-1642-07BDF1A71740}"/>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6</a:t>
            </a:r>
            <a:endParaRPr kumimoji="0" lang="tr-TR" sz="1200" b="0" i="0" u="none" strike="noStrike" kern="1200" cap="none" spc="0" normalizeH="0" baseline="0" noProof="0">
              <a:ln>
                <a:noFill/>
              </a:ln>
              <a:solidFill>
                <a:prstClr val="black">
                  <a:tint val="75000"/>
                </a:prstClr>
              </a:solidFill>
              <a:effectLst/>
              <a:uLnTx/>
              <a:uFillTx/>
              <a:latin typeface="Calibri"/>
              <a:ea typeface="+mn-ea"/>
              <a:cs typeface="+mn-cs"/>
            </a:endParaRPr>
          </a:p>
        </p:txBody>
      </p:sp>
      <p:sp>
        <p:nvSpPr>
          <p:cNvPr id="8" name="Başlık 1">
            <a:extLst>
              <a:ext uri="{FF2B5EF4-FFF2-40B4-BE49-F238E27FC236}">
                <a16:creationId xmlns:a16="http://schemas.microsoft.com/office/drawing/2014/main" id="{FA1729D3-8389-B0CE-70BF-259A2C4D6863}"/>
              </a:ext>
            </a:extLst>
          </p:cNvPr>
          <p:cNvSpPr>
            <a:spLocks noGrp="1"/>
          </p:cNvSpPr>
          <p:nvPr>
            <p:ph type="title"/>
          </p:nvPr>
        </p:nvSpPr>
        <p:spPr>
          <a:xfrm>
            <a:off x="838200" y="1071174"/>
            <a:ext cx="10515600" cy="701643"/>
          </a:xfrm>
        </p:spPr>
        <p:txBody>
          <a:bodyPr>
            <a:noAutofit/>
          </a:bodyPr>
          <a:lstStyle/>
          <a:p>
            <a:pPr algn="just" rtl="0"/>
            <a:r>
              <a:rPr lang="en" sz="3200" b="1" i="0" u="none" strike="noStrike">
                <a:highlight>
                  <a:srgbClr val="000000">
                    <a:alpha val="0"/>
                  </a:srgbClr>
                </a:highlight>
                <a:latin typeface="Calibri Light"/>
                <a:ea typeface="Calibri"/>
                <a:cs typeface="Calibri"/>
              </a:rPr>
              <a:t>Results of Compliance and Cost Assessment of the Pulp, Paper and Cardboard Production Sector</a:t>
            </a:r>
            <a:endParaRPr lang="tr-TR" sz="3200" b="1"/>
          </a:p>
        </p:txBody>
      </p:sp>
    </p:spTree>
    <p:extLst>
      <p:ext uri="{BB962C8B-B14F-4D97-AF65-F5344CB8AC3E}">
        <p14:creationId xmlns:p14="http://schemas.microsoft.com/office/powerpoint/2010/main" val="3965323270"/>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6B02FCC-0545-C997-96E2-620CEF96F74B}"/>
              </a:ext>
            </a:extLst>
          </p:cNvPr>
          <p:cNvSpPr>
            <a:spLocks noGrp="1"/>
          </p:cNvSpPr>
          <p:nvPr>
            <p:ph idx="1"/>
          </p:nvPr>
        </p:nvSpPr>
        <p:spPr>
          <a:xfrm>
            <a:off x="770792" y="1909831"/>
            <a:ext cx="10650415" cy="2260387"/>
          </a:xfrm>
        </p:spPr>
        <p:txBody>
          <a:bodyPr>
            <a:noAutofit/>
          </a:bodyPr>
          <a:lstStyle/>
          <a:p>
            <a:pPr algn="just" rtl="0" fontAlgn="base">
              <a:buFont typeface="Arial" panose="020B0604020202020204" pitchFamily="34" charset="0"/>
              <a:buChar char="•"/>
            </a:pPr>
            <a:r>
              <a:rPr lang="en" sz="1800" b="0" i="0" u="none" strike="noStrike" dirty="0">
                <a:solidFill>
                  <a:srgbClr val="000000"/>
                </a:solidFill>
                <a:highlight>
                  <a:srgbClr val="000000">
                    <a:alpha val="0"/>
                  </a:srgbClr>
                </a:highlight>
                <a:latin typeface="Calibri"/>
              </a:rPr>
              <a:t>Production of wood-based panels industry IED Annex I covers</a:t>
            </a:r>
          </a:p>
          <a:p>
            <a:pPr lvl="1" algn="just" rtl="0" fontAlgn="base"/>
            <a:r>
              <a:rPr lang="en" sz="1800" b="0" i="0" u="none" strike="noStrike" dirty="0">
                <a:solidFill>
                  <a:srgbClr val="000000"/>
                </a:solidFill>
                <a:highlight>
                  <a:srgbClr val="000000">
                    <a:alpha val="0"/>
                  </a:srgbClr>
                </a:highlight>
                <a:latin typeface="Calibri"/>
              </a:rPr>
              <a:t>6.1 (c) - Production of one or more of the following wooden boards with the production capacity of more than 600 m3 per day: oriented fiberboard or particle board.</a:t>
            </a:r>
            <a:endParaRPr lang="en-US" sz="1800" dirty="0">
              <a:ea typeface="Calibri" panose="020F0502020204030204" pitchFamily="34" charset="0"/>
            </a:endParaRPr>
          </a:p>
          <a:p>
            <a:pPr algn="just" rtl="0"/>
            <a:r>
              <a:rPr lang="en" sz="1800" b="0" i="0" u="none" strike="noStrike" dirty="0">
                <a:highlight>
                  <a:srgbClr val="000000">
                    <a:alpha val="0"/>
                  </a:srgbClr>
                </a:highlight>
                <a:latin typeface="Calibri"/>
                <a:ea typeface="Calibri"/>
              </a:rPr>
              <a:t>According to IPPC inventory, there are 28 plants producing wood-based panels in </a:t>
            </a:r>
            <a:r>
              <a:rPr lang="en" sz="1800" b="0" i="0" u="none" strike="noStrike" dirty="0" err="1">
                <a:highlight>
                  <a:srgbClr val="000000">
                    <a:alpha val="0"/>
                  </a:srgbClr>
                </a:highlight>
                <a:latin typeface="Calibri"/>
                <a:ea typeface="Calibri"/>
              </a:rPr>
              <a:t>Türkiye</a:t>
            </a:r>
            <a:r>
              <a:rPr lang="en" sz="1800" b="0" i="0" u="none" strike="noStrike" dirty="0">
                <a:highlight>
                  <a:srgbClr val="000000">
                    <a:alpha val="0"/>
                  </a:srgbClr>
                </a:highlight>
                <a:latin typeface="Calibri"/>
                <a:ea typeface="Calibri"/>
              </a:rPr>
              <a:t>. The necessary data for conducting a sectoral compliance assessment could not be reached. Therefore, the calculations were made according to the 0% compliance rate in order to reveal the worst-case scenario. </a:t>
            </a:r>
          </a:p>
          <a:p>
            <a:pPr algn="just"/>
            <a:endParaRPr lang="tr-TR" sz="2400" dirty="0">
              <a:latin typeface="Times New Roman" panose="02020603050405020304" pitchFamily="18" charset="0"/>
            </a:endParaRPr>
          </a:p>
        </p:txBody>
      </p:sp>
      <p:sp>
        <p:nvSpPr>
          <p:cNvPr id="5" name="Slide Number Placeholder 4">
            <a:extLst>
              <a:ext uri="{FF2B5EF4-FFF2-40B4-BE49-F238E27FC236}">
                <a16:creationId xmlns:a16="http://schemas.microsoft.com/office/drawing/2014/main" id="{60667031-6109-DE65-1642-07BDF1A71740}"/>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7</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FA1729D3-8389-B0CE-70BF-259A2C4D6863}"/>
              </a:ext>
            </a:extLst>
          </p:cNvPr>
          <p:cNvSpPr>
            <a:spLocks noGrp="1"/>
          </p:cNvSpPr>
          <p:nvPr>
            <p:ph type="title"/>
          </p:nvPr>
        </p:nvSpPr>
        <p:spPr>
          <a:xfrm>
            <a:off x="838200" y="1071174"/>
            <a:ext cx="10515600" cy="701643"/>
          </a:xfrm>
        </p:spPr>
        <p:txBody>
          <a:bodyPr>
            <a:noAutofit/>
          </a:bodyPr>
          <a:lstStyle/>
          <a:p>
            <a:pPr algn="just" rtl="0"/>
            <a:r>
              <a:rPr lang="en" sz="3200" b="1" i="0" u="none" strike="noStrike">
                <a:highlight>
                  <a:srgbClr val="000000">
                    <a:alpha val="0"/>
                  </a:srgbClr>
                </a:highlight>
                <a:latin typeface="Calibri Light"/>
                <a:ea typeface="Calibri"/>
                <a:cs typeface="Calibri"/>
              </a:rPr>
              <a:t>Results of Compliance and Cost Assessment of the Wood-Based Panel Production Sector</a:t>
            </a:r>
            <a:endParaRPr lang="tr-TR" sz="3200" b="1"/>
          </a:p>
        </p:txBody>
      </p:sp>
      <p:graphicFrame>
        <p:nvGraphicFramePr>
          <p:cNvPr id="2" name="İçerik Yer Tutucusu 3">
            <a:extLst>
              <a:ext uri="{FF2B5EF4-FFF2-40B4-BE49-F238E27FC236}">
                <a16:creationId xmlns:a16="http://schemas.microsoft.com/office/drawing/2014/main" id="{D34034D9-8BB0-0C27-7E79-90CCCB2E3D6E}"/>
              </a:ext>
            </a:extLst>
          </p:cNvPr>
          <p:cNvGraphicFramePr/>
          <p:nvPr>
            <p:extLst>
              <p:ext uri="{D42A27DB-BD31-4B8C-83A1-F6EECF244321}">
                <p14:modId xmlns:p14="http://schemas.microsoft.com/office/powerpoint/2010/main" val="3615425080"/>
              </p:ext>
            </p:extLst>
          </p:nvPr>
        </p:nvGraphicFramePr>
        <p:xfrm>
          <a:off x="221222" y="4170218"/>
          <a:ext cx="11749553" cy="2061321"/>
        </p:xfrm>
        <a:graphic>
          <a:graphicData uri="http://schemas.openxmlformats.org/drawingml/2006/table">
            <a:tbl>
              <a:tblPr firstRow="1" firstCol="1" bandRow="1">
                <a:tableStyleId>{5C22544A-7EE6-4342-B048-85BDC9FD1C3A}</a:tableStyleId>
              </a:tblPr>
              <a:tblGrid>
                <a:gridCol w="1256713">
                  <a:extLst>
                    <a:ext uri="{9D8B030D-6E8A-4147-A177-3AD203B41FA5}">
                      <a16:colId xmlns:a16="http://schemas.microsoft.com/office/drawing/2014/main" val="3127837063"/>
                    </a:ext>
                  </a:extLst>
                </a:gridCol>
                <a:gridCol w="1163767">
                  <a:extLst>
                    <a:ext uri="{9D8B030D-6E8A-4147-A177-3AD203B41FA5}">
                      <a16:colId xmlns:a16="http://schemas.microsoft.com/office/drawing/2014/main" val="539215227"/>
                    </a:ext>
                  </a:extLst>
                </a:gridCol>
                <a:gridCol w="1376005">
                  <a:extLst>
                    <a:ext uri="{9D8B030D-6E8A-4147-A177-3AD203B41FA5}">
                      <a16:colId xmlns:a16="http://schemas.microsoft.com/office/drawing/2014/main" val="95603994"/>
                    </a:ext>
                  </a:extLst>
                </a:gridCol>
                <a:gridCol w="2216901">
                  <a:extLst>
                    <a:ext uri="{9D8B030D-6E8A-4147-A177-3AD203B41FA5}">
                      <a16:colId xmlns:a16="http://schemas.microsoft.com/office/drawing/2014/main" val="2868807799"/>
                    </a:ext>
                  </a:extLst>
                </a:gridCol>
                <a:gridCol w="1931169">
                  <a:extLst>
                    <a:ext uri="{9D8B030D-6E8A-4147-A177-3AD203B41FA5}">
                      <a16:colId xmlns:a16="http://schemas.microsoft.com/office/drawing/2014/main" val="3945928994"/>
                    </a:ext>
                  </a:extLst>
                </a:gridCol>
                <a:gridCol w="1944116">
                  <a:extLst>
                    <a:ext uri="{9D8B030D-6E8A-4147-A177-3AD203B41FA5}">
                      <a16:colId xmlns:a16="http://schemas.microsoft.com/office/drawing/2014/main" val="1693642390"/>
                    </a:ext>
                  </a:extLst>
                </a:gridCol>
                <a:gridCol w="1860882">
                  <a:extLst>
                    <a:ext uri="{9D8B030D-6E8A-4147-A177-3AD203B41FA5}">
                      <a16:colId xmlns:a16="http://schemas.microsoft.com/office/drawing/2014/main" val="3471073642"/>
                    </a:ext>
                  </a:extLst>
                </a:gridCol>
              </a:tblGrid>
              <a:tr h="1171909">
                <a:tc>
                  <a:txBody>
                    <a:bodyPr/>
                    <a:lstStyle/>
                    <a:p>
                      <a:pPr algn="ctr" rtl="0">
                        <a:lnSpc>
                          <a:spcPct val="150000"/>
                        </a:lnSpc>
                      </a:pPr>
                      <a:r>
                        <a:rPr lang="en" sz="2000" b="1" i="0" u="none" strike="noStrike">
                          <a:highlight>
                            <a:srgbClr val="000000">
                              <a:alpha val="0"/>
                            </a:srgbClr>
                          </a:highlight>
                          <a:latin typeface="Calibri"/>
                        </a:rPr>
                        <a:t>Sub-sectors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plants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a:t>
                      </a:r>
                    </a:p>
                    <a:p>
                      <a:pPr algn="ctr" rtl="0">
                        <a:lnSpc>
                          <a:spcPct val="150000"/>
                        </a:lnSpc>
                      </a:pPr>
                      <a:r>
                        <a:rPr lang="en" sz="2000" b="1" i="0" u="none" strike="noStrike">
                          <a:highlight>
                            <a:srgbClr val="000000">
                              <a:alpha val="0"/>
                            </a:srgbClr>
                          </a:highlight>
                          <a:latin typeface="Calibri"/>
                        </a:rPr>
                        <a:t>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a:t>
                      </a:r>
                    </a:p>
                    <a:p>
                      <a:pPr algn="ctr" rtl="0">
                        <a:lnSpc>
                          <a:spcPct val="150000"/>
                        </a:lnSpc>
                      </a:pPr>
                      <a:r>
                        <a:rPr lang="en" sz="2000" b="1" i="0" u="none" strike="noStrike">
                          <a:highlight>
                            <a:srgbClr val="000000">
                              <a:alpha val="0"/>
                            </a:srgbClr>
                          </a:highlight>
                          <a:latin typeface="Calibri"/>
                        </a:rPr>
                        <a:t>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095467197"/>
                  </a:ext>
                </a:extLst>
              </a:tr>
              <a:tr h="738616">
                <a:tc>
                  <a:txBody>
                    <a:bodyPr/>
                    <a:lstStyle/>
                    <a:p>
                      <a:pPr algn="ctr" rtl="0">
                        <a:lnSpc>
                          <a:spcPct val="150000"/>
                        </a:lnSpc>
                      </a:pPr>
                      <a:r>
                        <a:rPr lang="en" sz="2000" b="1" i="0" u="none" strike="noStrike">
                          <a:highlight>
                            <a:srgbClr val="000000">
                              <a:alpha val="0"/>
                            </a:srgbClr>
                          </a:highlight>
                          <a:latin typeface="Calibri"/>
                        </a:rPr>
                        <a:t>6.1.c</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28</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144.000.000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218.000.000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22.000.000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28.000.000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208156192"/>
                  </a:ext>
                </a:extLst>
              </a:tr>
            </a:tbl>
          </a:graphicData>
        </a:graphic>
      </p:graphicFrame>
    </p:spTree>
    <p:extLst>
      <p:ext uri="{BB962C8B-B14F-4D97-AF65-F5344CB8AC3E}">
        <p14:creationId xmlns:p14="http://schemas.microsoft.com/office/powerpoint/2010/main" val="2762050140"/>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6B02FCC-0545-C997-96E2-620CEF96F74B}"/>
              </a:ext>
            </a:extLst>
          </p:cNvPr>
          <p:cNvSpPr>
            <a:spLocks noGrp="1"/>
          </p:cNvSpPr>
          <p:nvPr>
            <p:ph idx="1"/>
          </p:nvPr>
        </p:nvSpPr>
        <p:spPr>
          <a:xfrm>
            <a:off x="770792" y="2097826"/>
            <a:ext cx="10650415" cy="1160041"/>
          </a:xfrm>
        </p:spPr>
        <p:txBody>
          <a:bodyPr>
            <a:noAutofit/>
          </a:bodyPr>
          <a:lstStyle/>
          <a:p>
            <a:pPr algn="just" rtl="0" fontAlgn="base">
              <a:buFont typeface="Arial" panose="020B0604020202020204" pitchFamily="34" charset="0"/>
              <a:buChar char="•"/>
            </a:pPr>
            <a:r>
              <a:rPr lang="en" sz="1800" b="0" i="0" u="none" strike="noStrike" dirty="0">
                <a:solidFill>
                  <a:srgbClr val="000000"/>
                </a:solidFill>
                <a:highlight>
                  <a:srgbClr val="000000">
                    <a:alpha val="0"/>
                  </a:srgbClr>
                </a:highlight>
                <a:latin typeface="Calibri"/>
              </a:rPr>
              <a:t>Textile industry IED Annex I covers</a:t>
            </a:r>
          </a:p>
          <a:p>
            <a:pPr lvl="1" algn="just" rtl="0" fontAlgn="base"/>
            <a:r>
              <a:rPr lang="en" sz="1800" b="0" i="0" u="none" strike="noStrike" dirty="0">
                <a:solidFill>
                  <a:srgbClr val="000000"/>
                </a:solidFill>
                <a:highlight>
                  <a:srgbClr val="000000">
                    <a:alpha val="0"/>
                  </a:srgbClr>
                </a:highlight>
                <a:latin typeface="Calibri"/>
              </a:rPr>
              <a:t>6.2 - Pre-processing (washing, bleaching, polishing, etc.) or dyeing processes of fabric fibers or fabrics over 10 tons per day</a:t>
            </a:r>
            <a:endParaRPr lang="en-US" sz="1800" dirty="0">
              <a:ea typeface="Calibri" panose="020F0502020204030204" pitchFamily="34" charset="0"/>
            </a:endParaRPr>
          </a:p>
          <a:p>
            <a:pPr algn="just" rtl="0"/>
            <a:r>
              <a:rPr lang="en" sz="1800" b="0" i="0" u="none" strike="noStrike" dirty="0">
                <a:highlight>
                  <a:srgbClr val="000000">
                    <a:alpha val="0"/>
                  </a:srgbClr>
                </a:highlight>
                <a:latin typeface="Calibri"/>
                <a:ea typeface="Calibri"/>
              </a:rPr>
              <a:t>According to IPPC inventory, there are 875 plants producing textile products in </a:t>
            </a:r>
            <a:r>
              <a:rPr lang="en" sz="1800" b="0" i="0" u="none" strike="noStrike" dirty="0" err="1">
                <a:highlight>
                  <a:srgbClr val="000000">
                    <a:alpha val="0"/>
                  </a:srgbClr>
                </a:highlight>
                <a:latin typeface="Calibri"/>
                <a:ea typeface="Calibri"/>
              </a:rPr>
              <a:t>Türkiye</a:t>
            </a:r>
            <a:r>
              <a:rPr lang="en" sz="1800" b="0" i="0" u="none" strike="noStrike" dirty="0">
                <a:highlight>
                  <a:srgbClr val="000000">
                    <a:alpha val="0"/>
                  </a:srgbClr>
                </a:highlight>
                <a:latin typeface="Calibri"/>
                <a:ea typeface="Calibri"/>
              </a:rPr>
              <a:t>. In BESTU project, the overall compliance rate for the textile sector was calculated as 60-65%.</a:t>
            </a:r>
            <a:endParaRPr lang="tr-TR" sz="1800" dirty="0">
              <a:ea typeface="Calibri" panose="020F0502020204030204" pitchFamily="34" charset="0"/>
            </a:endParaRPr>
          </a:p>
          <a:p>
            <a:pPr algn="just"/>
            <a:endParaRPr lang="tr-TR" sz="1800" dirty="0"/>
          </a:p>
        </p:txBody>
      </p:sp>
      <p:sp>
        <p:nvSpPr>
          <p:cNvPr id="5" name="Slide Number Placeholder 4">
            <a:extLst>
              <a:ext uri="{FF2B5EF4-FFF2-40B4-BE49-F238E27FC236}">
                <a16:creationId xmlns:a16="http://schemas.microsoft.com/office/drawing/2014/main" id="{60667031-6109-DE65-1642-07BDF1A71740}"/>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8</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FA1729D3-8389-B0CE-70BF-259A2C4D6863}"/>
              </a:ext>
            </a:extLst>
          </p:cNvPr>
          <p:cNvSpPr>
            <a:spLocks noGrp="1"/>
          </p:cNvSpPr>
          <p:nvPr>
            <p:ph type="title"/>
          </p:nvPr>
        </p:nvSpPr>
        <p:spPr>
          <a:xfrm>
            <a:off x="838200" y="1208188"/>
            <a:ext cx="10515600" cy="701643"/>
          </a:xfrm>
        </p:spPr>
        <p:txBody>
          <a:bodyPr>
            <a:noAutofit/>
          </a:bodyPr>
          <a:lstStyle/>
          <a:p>
            <a:pPr algn="just" rtl="0"/>
            <a:r>
              <a:rPr lang="en" sz="3200" b="1" i="0" u="none" strike="noStrike">
                <a:highlight>
                  <a:srgbClr val="000000">
                    <a:alpha val="0"/>
                  </a:srgbClr>
                </a:highlight>
                <a:latin typeface="Calibri Light"/>
                <a:ea typeface="Calibri"/>
                <a:cs typeface="Calibri"/>
              </a:rPr>
              <a:t>Results of Compliance and Cost Assessment of the Textile Production Sector</a:t>
            </a:r>
            <a:endParaRPr lang="tr-TR" sz="3200" b="1"/>
          </a:p>
        </p:txBody>
      </p:sp>
      <p:graphicFrame>
        <p:nvGraphicFramePr>
          <p:cNvPr id="4" name="Table 3">
            <a:extLst>
              <a:ext uri="{FF2B5EF4-FFF2-40B4-BE49-F238E27FC236}">
                <a16:creationId xmlns:a16="http://schemas.microsoft.com/office/drawing/2014/main" id="{0C034C92-3CB1-D311-5227-44C41FC3B0C8}"/>
              </a:ext>
            </a:extLst>
          </p:cNvPr>
          <p:cNvGraphicFramePr>
            <a:graphicFrameLocks noGrp="1"/>
          </p:cNvGraphicFramePr>
          <p:nvPr>
            <p:extLst>
              <p:ext uri="{D42A27DB-BD31-4B8C-83A1-F6EECF244321}">
                <p14:modId xmlns:p14="http://schemas.microsoft.com/office/powerpoint/2010/main" val="157246468"/>
              </p:ext>
            </p:extLst>
          </p:nvPr>
        </p:nvGraphicFramePr>
        <p:xfrm>
          <a:off x="643687" y="4029022"/>
          <a:ext cx="10904623" cy="2083556"/>
        </p:xfrm>
        <a:graphic>
          <a:graphicData uri="http://schemas.openxmlformats.org/drawingml/2006/table">
            <a:tbl>
              <a:tblPr firstRow="1" firstCol="1" bandRow="1">
                <a:tableStyleId>{5C22544A-7EE6-4342-B048-85BDC9FD1C3A}</a:tableStyleId>
              </a:tblPr>
              <a:tblGrid>
                <a:gridCol w="1122946">
                  <a:extLst>
                    <a:ext uri="{9D8B030D-6E8A-4147-A177-3AD203B41FA5}">
                      <a16:colId xmlns:a16="http://schemas.microsoft.com/office/drawing/2014/main" val="2909272409"/>
                    </a:ext>
                  </a:extLst>
                </a:gridCol>
                <a:gridCol w="1433767">
                  <a:extLst>
                    <a:ext uri="{9D8B030D-6E8A-4147-A177-3AD203B41FA5}">
                      <a16:colId xmlns:a16="http://schemas.microsoft.com/office/drawing/2014/main" val="275752383"/>
                    </a:ext>
                  </a:extLst>
                </a:gridCol>
                <a:gridCol w="1549969">
                  <a:extLst>
                    <a:ext uri="{9D8B030D-6E8A-4147-A177-3AD203B41FA5}">
                      <a16:colId xmlns:a16="http://schemas.microsoft.com/office/drawing/2014/main" val="1221200741"/>
                    </a:ext>
                  </a:extLst>
                </a:gridCol>
                <a:gridCol w="1982460">
                  <a:extLst>
                    <a:ext uri="{9D8B030D-6E8A-4147-A177-3AD203B41FA5}">
                      <a16:colId xmlns:a16="http://schemas.microsoft.com/office/drawing/2014/main" val="268640973"/>
                    </a:ext>
                  </a:extLst>
                </a:gridCol>
                <a:gridCol w="1781815">
                  <a:extLst>
                    <a:ext uri="{9D8B030D-6E8A-4147-A177-3AD203B41FA5}">
                      <a16:colId xmlns:a16="http://schemas.microsoft.com/office/drawing/2014/main" val="2806207270"/>
                    </a:ext>
                  </a:extLst>
                </a:gridCol>
                <a:gridCol w="1520105">
                  <a:extLst>
                    <a:ext uri="{9D8B030D-6E8A-4147-A177-3AD203B41FA5}">
                      <a16:colId xmlns:a16="http://schemas.microsoft.com/office/drawing/2014/main" val="3086334049"/>
                    </a:ext>
                  </a:extLst>
                </a:gridCol>
                <a:gridCol w="1513561">
                  <a:extLst>
                    <a:ext uri="{9D8B030D-6E8A-4147-A177-3AD203B41FA5}">
                      <a16:colId xmlns:a16="http://schemas.microsoft.com/office/drawing/2014/main" val="1107128465"/>
                    </a:ext>
                  </a:extLst>
                </a:gridCol>
              </a:tblGrid>
              <a:tr h="1197733">
                <a:tc>
                  <a:txBody>
                    <a:bodyPr/>
                    <a:lstStyle/>
                    <a:p>
                      <a:pPr marL="0" marR="0" algn="ctr" rtl="0">
                        <a:lnSpc>
                          <a:spcPct val="150000"/>
                        </a:lnSpc>
                        <a:spcBef>
                          <a:spcPct val="0"/>
                        </a:spcBef>
                        <a:spcAft>
                          <a:spcPct val="0"/>
                        </a:spcAft>
                      </a:pPr>
                      <a:r>
                        <a:rPr lang="en" sz="2000" b="1" i="0" u="none" strike="noStrike">
                          <a:highlight>
                            <a:srgbClr val="000000">
                              <a:alpha val="0"/>
                            </a:srgbClr>
                          </a:highlight>
                          <a:latin typeface="Calibri"/>
                        </a:rPr>
                        <a:t>Sub-sector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1" i="0" u="none" strike="noStrike">
                          <a:highlight>
                            <a:srgbClr val="000000">
                              <a:alpha val="0"/>
                            </a:srgbClr>
                          </a:highlight>
                          <a:latin typeface="Calibri"/>
                        </a:rPr>
                        <a:t>Average Compliance %</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1" i="0" u="none" strike="noStrike">
                          <a:highlight>
                            <a:srgbClr val="000000">
                              <a:alpha val="0"/>
                            </a:srgbClr>
                          </a:highlight>
                          <a:latin typeface="Calibri"/>
                        </a:rPr>
                        <a:t>Number of plants</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1" i="0" u="none" strike="noStrike">
                          <a:highlight>
                            <a:srgbClr val="000000">
                              <a:alpha val="0"/>
                            </a:srgbClr>
                          </a:highlight>
                          <a:latin typeface="Calibri"/>
                        </a:rPr>
                        <a:t>Min. CAPEX (EURO)</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1" i="0" u="none" strike="noStrike">
                          <a:highlight>
                            <a:srgbClr val="000000">
                              <a:alpha val="0"/>
                            </a:srgbClr>
                          </a:highlight>
                          <a:latin typeface="Calibri"/>
                        </a:rPr>
                        <a:t>Max. CAPEX (EURO)</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1" i="0" u="none" strike="noStrike">
                          <a:highlight>
                            <a:srgbClr val="000000">
                              <a:alpha val="0"/>
                            </a:srgbClr>
                          </a:highlight>
                          <a:latin typeface="Calibri"/>
                        </a:rPr>
                        <a:t>Min. OPEX (EURO/year)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1" i="0" u="none" strike="noStrike">
                          <a:highlight>
                            <a:srgbClr val="000000">
                              <a:alpha val="0"/>
                            </a:srgbClr>
                          </a:highlight>
                          <a:latin typeface="Calibri"/>
                        </a:rPr>
                        <a:t>Max.OPEX (EURO/year)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191800939"/>
                  </a:ext>
                </a:extLst>
              </a:tr>
              <a:tr h="760851">
                <a:tc>
                  <a:txBody>
                    <a:bodyPr/>
                    <a:lstStyle/>
                    <a:p>
                      <a:pPr marL="0" marR="0" algn="ctr" rtl="0">
                        <a:lnSpc>
                          <a:spcPct val="150000"/>
                        </a:lnSpc>
                        <a:spcBef>
                          <a:spcPct val="0"/>
                        </a:spcBef>
                        <a:spcAft>
                          <a:spcPct val="0"/>
                        </a:spcAft>
                      </a:pPr>
                      <a:r>
                        <a:rPr lang="en" sz="2000" b="1" i="0" u="none" strike="noStrike">
                          <a:highlight>
                            <a:srgbClr val="000000">
                              <a:alpha val="0"/>
                            </a:srgbClr>
                          </a:highlight>
                          <a:latin typeface="Calibri"/>
                        </a:rPr>
                        <a:t>6.2</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0" i="0" u="none" strike="noStrike">
                          <a:highlight>
                            <a:srgbClr val="000000">
                              <a:alpha val="0"/>
                            </a:srgbClr>
                          </a:highlight>
                          <a:latin typeface="Calibri"/>
                        </a:rPr>
                        <a:t>60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0" i="0" u="none" strike="noStrike">
                          <a:highlight>
                            <a:srgbClr val="000000">
                              <a:alpha val="0"/>
                            </a:srgbClr>
                          </a:highlight>
                          <a:latin typeface="Calibri"/>
                        </a:rPr>
                        <a:t>875</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0" i="0" u="none" strike="noStrike">
                          <a:highlight>
                            <a:srgbClr val="000000">
                              <a:alpha val="0"/>
                            </a:srgbClr>
                          </a:highlight>
                          <a:latin typeface="Calibri"/>
                        </a:rPr>
                        <a:t>783.000.000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0" i="0" u="none" strike="noStrike">
                          <a:highlight>
                            <a:srgbClr val="000000">
                              <a:alpha val="0"/>
                            </a:srgbClr>
                          </a:highlight>
                          <a:latin typeface="Calibri"/>
                        </a:rPr>
                        <a:t>1.890.000.000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0" i="0" u="none" strike="noStrike">
                          <a:highlight>
                            <a:srgbClr val="000000">
                              <a:alpha val="0"/>
                            </a:srgbClr>
                          </a:highlight>
                          <a:latin typeface="Calibri"/>
                        </a:rPr>
                        <a:t>-</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rtl="0">
                        <a:lnSpc>
                          <a:spcPct val="150000"/>
                        </a:lnSpc>
                        <a:spcBef>
                          <a:spcPct val="0"/>
                        </a:spcBef>
                        <a:spcAft>
                          <a:spcPct val="0"/>
                        </a:spcAft>
                      </a:pPr>
                      <a:r>
                        <a:rPr lang="en" sz="2000" b="0" i="0" u="none" strike="noStrike" dirty="0">
                          <a:highlight>
                            <a:srgbClr val="000000">
                              <a:alpha val="0"/>
                            </a:srgbClr>
                          </a:highlight>
                          <a:latin typeface="Calibri"/>
                        </a:rPr>
                        <a:t>-</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524284412"/>
                  </a:ext>
                </a:extLst>
              </a:tr>
            </a:tbl>
          </a:graphicData>
        </a:graphic>
      </p:graphicFrame>
    </p:spTree>
    <p:extLst>
      <p:ext uri="{BB962C8B-B14F-4D97-AF65-F5344CB8AC3E}">
        <p14:creationId xmlns:p14="http://schemas.microsoft.com/office/powerpoint/2010/main" val="3971395067"/>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16B02FCC-0545-C997-96E2-620CEF96F74B}"/>
              </a:ext>
            </a:extLst>
          </p:cNvPr>
          <p:cNvSpPr>
            <a:spLocks noGrp="1"/>
          </p:cNvSpPr>
          <p:nvPr>
            <p:ph idx="1"/>
          </p:nvPr>
        </p:nvSpPr>
        <p:spPr>
          <a:xfrm>
            <a:off x="770792" y="2097825"/>
            <a:ext cx="10650415" cy="1836865"/>
          </a:xfrm>
        </p:spPr>
        <p:txBody>
          <a:bodyPr>
            <a:noAutofit/>
          </a:bodyPr>
          <a:lstStyle/>
          <a:p>
            <a:pPr algn="just" rtl="0" fontAlgn="base">
              <a:buFont typeface="Arial" panose="020B0604020202020204" pitchFamily="34" charset="0"/>
              <a:buChar char="•"/>
            </a:pPr>
            <a:r>
              <a:rPr lang="en" sz="1800" b="0" i="0" u="none" strike="noStrike" dirty="0">
                <a:solidFill>
                  <a:srgbClr val="000000"/>
                </a:solidFill>
                <a:highlight>
                  <a:srgbClr val="000000">
                    <a:alpha val="0"/>
                  </a:srgbClr>
                </a:highlight>
                <a:latin typeface="Calibri"/>
              </a:rPr>
              <a:t>Tanning industry IED Annex I covers</a:t>
            </a:r>
          </a:p>
          <a:p>
            <a:pPr lvl="1" algn="just" rtl="0" fontAlgn="base"/>
            <a:r>
              <a:rPr lang="en" sz="1800" b="0" i="0" u="none" strike="noStrike" dirty="0">
                <a:solidFill>
                  <a:srgbClr val="000000"/>
                </a:solidFill>
                <a:highlight>
                  <a:srgbClr val="000000">
                    <a:alpha val="0"/>
                  </a:srgbClr>
                </a:highlight>
                <a:latin typeface="Calibri"/>
              </a:rPr>
              <a:t>6.3 - Animal skin and hide tanning plants with a final product processing capacity of 12 tons/day or more</a:t>
            </a:r>
            <a:endParaRPr lang="en-US" sz="1800" dirty="0">
              <a:ea typeface="Calibri" panose="020F0502020204030204" pitchFamily="34" charset="0"/>
            </a:endParaRPr>
          </a:p>
          <a:p>
            <a:pPr algn="just" rtl="0"/>
            <a:r>
              <a:rPr lang="en" sz="1800" b="0" i="0" u="none" strike="noStrike" dirty="0">
                <a:highlight>
                  <a:srgbClr val="000000">
                    <a:alpha val="0"/>
                  </a:srgbClr>
                </a:highlight>
                <a:latin typeface="Calibri"/>
                <a:ea typeface="Calibri"/>
              </a:rPr>
              <a:t>According to IPPC inventory, there are 103 leather tanning plants in </a:t>
            </a:r>
            <a:r>
              <a:rPr lang="en" sz="1800" b="0" i="0" u="none" strike="noStrike" dirty="0" err="1">
                <a:highlight>
                  <a:srgbClr val="000000">
                    <a:alpha val="0"/>
                  </a:srgbClr>
                </a:highlight>
                <a:latin typeface="Calibri"/>
                <a:ea typeface="Calibri"/>
              </a:rPr>
              <a:t>Türkiye</a:t>
            </a:r>
            <a:r>
              <a:rPr lang="en" sz="1800" b="0" i="0" u="none" strike="noStrike" dirty="0">
                <a:highlight>
                  <a:srgbClr val="000000">
                    <a:alpha val="0"/>
                  </a:srgbClr>
                </a:highlight>
                <a:latin typeface="Calibri"/>
                <a:ea typeface="Calibri"/>
              </a:rPr>
              <a:t>. The necessary data for conducting a sectoral compliance assessment could not be reached. Therefore, the calculations were made according to the 0% compliance rate in order to reveal the worst-case scenario. </a:t>
            </a:r>
          </a:p>
          <a:p>
            <a:pPr algn="just"/>
            <a:endParaRPr lang="tr-TR" sz="1800" dirty="0"/>
          </a:p>
        </p:txBody>
      </p:sp>
      <p:sp>
        <p:nvSpPr>
          <p:cNvPr id="5" name="Slide Number Placeholder 4">
            <a:extLst>
              <a:ext uri="{FF2B5EF4-FFF2-40B4-BE49-F238E27FC236}">
                <a16:creationId xmlns:a16="http://schemas.microsoft.com/office/drawing/2014/main" id="{60667031-6109-DE65-1642-07BDF1A71740}"/>
              </a:ext>
            </a:extLst>
          </p:cNvPr>
          <p:cNvSpPr>
            <a:spLocks noGrp="1"/>
          </p:cNvSpPr>
          <p:nvPr>
            <p:ph type="sldNum" sz="quarter" idx="12"/>
          </p:nvPr>
        </p:nvSpPr>
        <p:spPr/>
        <p:txBody>
          <a:bodyPr>
            <a:noAutofit/>
          </a:bodyPr>
          <a:lstStyle/>
          <a:p>
            <a:pPr marL="0" marR="0" lvl="0" indent="0" algn="r" defTabSz="914400" rtl="0" eaLnBrk="1" fontAlgn="auto" latinLnBrk="0" hangingPunct="1">
              <a:lnSpc>
                <a:spcPct val="100000"/>
              </a:lnSpc>
              <a:spcBef>
                <a:spcPct val="0"/>
              </a:spcBef>
              <a:spcAft>
                <a:spcPct val="0"/>
              </a:spcAft>
              <a:buClrTx/>
              <a:buSzTx/>
              <a:buFontTx/>
              <a:buNone/>
              <a:defRPr/>
            </a:pPr>
            <a:r>
              <a:rPr kumimoji="0" lang="en" sz="1200" b="0" i="0" u="none" strike="noStrike" kern="1200" cap="none" spc="0" normalizeH="0" baseline="0" noProof="0">
                <a:solidFill>
                  <a:srgbClr val="898989"/>
                </a:solidFill>
                <a:highlight>
                  <a:srgbClr val="000000">
                    <a:alpha val="0"/>
                  </a:srgbClr>
                </a:highlight>
                <a:uLnTx/>
                <a:uFillTx/>
                <a:latin typeface="Calibri"/>
                <a:ea typeface="+mn-ea"/>
                <a:cs typeface="+mn-cs"/>
              </a:rPr>
              <a:t>9</a:t>
            </a:r>
            <a:endParaRPr kumimoji="0" lang="tr-TR"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Başlık 1">
            <a:extLst>
              <a:ext uri="{FF2B5EF4-FFF2-40B4-BE49-F238E27FC236}">
                <a16:creationId xmlns:a16="http://schemas.microsoft.com/office/drawing/2014/main" id="{FA1729D3-8389-B0CE-70BF-259A2C4D6863}"/>
              </a:ext>
            </a:extLst>
          </p:cNvPr>
          <p:cNvSpPr>
            <a:spLocks noGrp="1"/>
          </p:cNvSpPr>
          <p:nvPr>
            <p:ph type="title"/>
          </p:nvPr>
        </p:nvSpPr>
        <p:spPr>
          <a:xfrm>
            <a:off x="838200" y="1208188"/>
            <a:ext cx="10515600" cy="701643"/>
          </a:xfrm>
        </p:spPr>
        <p:txBody>
          <a:bodyPr>
            <a:noAutofit/>
          </a:bodyPr>
          <a:lstStyle/>
          <a:p>
            <a:pPr algn="just" rtl="0"/>
            <a:r>
              <a:rPr lang="en" sz="3200" b="1" i="0" u="none" strike="noStrike">
                <a:highlight>
                  <a:srgbClr val="000000">
                    <a:alpha val="0"/>
                  </a:srgbClr>
                </a:highlight>
                <a:latin typeface="Calibri Light"/>
                <a:ea typeface="Calibri"/>
                <a:cs typeface="Calibri"/>
              </a:rPr>
              <a:t>Results of Compliance and Cost Assessment of the Tanning Industry</a:t>
            </a:r>
            <a:endParaRPr lang="tr-TR" sz="3200" b="1"/>
          </a:p>
        </p:txBody>
      </p:sp>
      <p:graphicFrame>
        <p:nvGraphicFramePr>
          <p:cNvPr id="2" name="İçerik Yer Tutucusu 3">
            <a:extLst>
              <a:ext uri="{FF2B5EF4-FFF2-40B4-BE49-F238E27FC236}">
                <a16:creationId xmlns:a16="http://schemas.microsoft.com/office/drawing/2014/main" id="{8ADBBCA5-43C4-C3DE-9E0C-B21BB8F6BD2B}"/>
              </a:ext>
            </a:extLst>
          </p:cNvPr>
          <p:cNvGraphicFramePr/>
          <p:nvPr>
            <p:extLst>
              <p:ext uri="{D42A27DB-BD31-4B8C-83A1-F6EECF244321}">
                <p14:modId xmlns:p14="http://schemas.microsoft.com/office/powerpoint/2010/main" val="1447810697"/>
              </p:ext>
            </p:extLst>
          </p:nvPr>
        </p:nvGraphicFramePr>
        <p:xfrm>
          <a:off x="770791" y="4039917"/>
          <a:ext cx="10650415" cy="2301125"/>
        </p:xfrm>
        <a:graphic>
          <a:graphicData uri="http://schemas.openxmlformats.org/drawingml/2006/table">
            <a:tbl>
              <a:tblPr firstRow="1" firstCol="1" bandRow="1">
                <a:tableStyleId>{5C22544A-7EE6-4342-B048-85BDC9FD1C3A}</a:tableStyleId>
              </a:tblPr>
              <a:tblGrid>
                <a:gridCol w="1137464">
                  <a:extLst>
                    <a:ext uri="{9D8B030D-6E8A-4147-A177-3AD203B41FA5}">
                      <a16:colId xmlns:a16="http://schemas.microsoft.com/office/drawing/2014/main" val="1401581246"/>
                    </a:ext>
                  </a:extLst>
                </a:gridCol>
                <a:gridCol w="1467627">
                  <a:extLst>
                    <a:ext uri="{9D8B030D-6E8A-4147-A177-3AD203B41FA5}">
                      <a16:colId xmlns:a16="http://schemas.microsoft.com/office/drawing/2014/main" val="4218619887"/>
                    </a:ext>
                  </a:extLst>
                </a:gridCol>
                <a:gridCol w="1554961">
                  <a:extLst>
                    <a:ext uri="{9D8B030D-6E8A-4147-A177-3AD203B41FA5}">
                      <a16:colId xmlns:a16="http://schemas.microsoft.com/office/drawing/2014/main" val="3576789954"/>
                    </a:ext>
                  </a:extLst>
                </a:gridCol>
                <a:gridCol w="2004408">
                  <a:extLst>
                    <a:ext uri="{9D8B030D-6E8A-4147-A177-3AD203B41FA5}">
                      <a16:colId xmlns:a16="http://schemas.microsoft.com/office/drawing/2014/main" val="1002643237"/>
                    </a:ext>
                  </a:extLst>
                </a:gridCol>
                <a:gridCol w="1512359">
                  <a:extLst>
                    <a:ext uri="{9D8B030D-6E8A-4147-A177-3AD203B41FA5}">
                      <a16:colId xmlns:a16="http://schemas.microsoft.com/office/drawing/2014/main" val="1386338557"/>
                    </a:ext>
                  </a:extLst>
                </a:gridCol>
                <a:gridCol w="1488928">
                  <a:extLst>
                    <a:ext uri="{9D8B030D-6E8A-4147-A177-3AD203B41FA5}">
                      <a16:colId xmlns:a16="http://schemas.microsoft.com/office/drawing/2014/main" val="3150612145"/>
                    </a:ext>
                  </a:extLst>
                </a:gridCol>
                <a:gridCol w="1484668">
                  <a:extLst>
                    <a:ext uri="{9D8B030D-6E8A-4147-A177-3AD203B41FA5}">
                      <a16:colId xmlns:a16="http://schemas.microsoft.com/office/drawing/2014/main" val="3065294709"/>
                    </a:ext>
                  </a:extLst>
                </a:gridCol>
              </a:tblGrid>
              <a:tr h="958374">
                <a:tc>
                  <a:txBody>
                    <a:bodyPr/>
                    <a:lstStyle/>
                    <a:p>
                      <a:pPr algn="ctr" rtl="0">
                        <a:lnSpc>
                          <a:spcPct val="150000"/>
                        </a:lnSpc>
                      </a:pPr>
                      <a:r>
                        <a:rPr lang="en" sz="2000" b="1" i="0" u="none" strike="noStrike">
                          <a:highlight>
                            <a:srgbClr val="000000">
                              <a:alpha val="0"/>
                            </a:srgbClr>
                          </a:highlight>
                          <a:latin typeface="Calibri"/>
                        </a:rPr>
                        <a:t>Sub-sector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Average Compliance %</a:t>
                      </a:r>
                      <a:endParaRPr lang="tr-TR" sz="2000" b="1">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Number of plants</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Max.CAPEX (EURO)</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Min. 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1" i="0" u="none" strike="noStrike">
                          <a:highlight>
                            <a:srgbClr val="000000">
                              <a:alpha val="0"/>
                            </a:srgbClr>
                          </a:highlight>
                          <a:latin typeface="Calibri"/>
                        </a:rPr>
                        <a:t>Max.OPEX (EURO/year)</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730578421"/>
                  </a:ext>
                </a:extLst>
              </a:tr>
              <a:tr h="978420">
                <a:tc>
                  <a:txBody>
                    <a:bodyPr/>
                    <a:lstStyle/>
                    <a:p>
                      <a:pPr algn="ctr" rtl="0">
                        <a:lnSpc>
                          <a:spcPct val="150000"/>
                        </a:lnSpc>
                      </a:pPr>
                      <a:r>
                        <a:rPr lang="en" sz="2000" b="1" i="0" u="none" strike="noStrike">
                          <a:highlight>
                            <a:srgbClr val="000000">
                              <a:alpha val="0"/>
                            </a:srgbClr>
                          </a:highlight>
                          <a:latin typeface="Calibri"/>
                        </a:rPr>
                        <a:t>6.3</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103</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82.000.000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123.000.000</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algn="ctr" rtl="0">
                        <a:lnSpc>
                          <a:spcPct val="150000"/>
                        </a:lnSpc>
                      </a:pPr>
                      <a:r>
                        <a:rPr lang="en" sz="2000" b="0" i="0" u="none" strike="noStrike">
                          <a:highlight>
                            <a:srgbClr val="000000">
                              <a:alpha val="0"/>
                            </a:srgbClr>
                          </a:highlight>
                          <a:latin typeface="Calibri"/>
                        </a:rPr>
                        <a:t>-</a:t>
                      </a:r>
                      <a:endParaRPr lang="tr-TR"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74689488"/>
                  </a:ext>
                </a:extLst>
              </a:tr>
            </a:tbl>
          </a:graphicData>
        </a:graphic>
      </p:graphicFrame>
    </p:spTree>
    <p:extLst>
      <p:ext uri="{BB962C8B-B14F-4D97-AF65-F5344CB8AC3E}">
        <p14:creationId xmlns:p14="http://schemas.microsoft.com/office/powerpoint/2010/main" val="172081147"/>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3.1.12"/>
  <p:tag name="AS_OS" val="Unix 5.4.209.116"/>
  <p:tag name="AS_RELEASE_DATE" val="2020.03.14"/>
  <p:tag name="AS_TITLE" val="Aspose.Slides for .NET Standard 2.0"/>
  <p:tag name="AS_VERSION" val="20.3"/>
</p:tagLst>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4A3FC1E26E3BA4A907FBEE7D1494596" ma:contentTypeVersion="16" ma:contentTypeDescription="Create a new document." ma:contentTypeScope="" ma:versionID="ce64b5e7ec0f6c795926df82a101b938">
  <xsd:schema xmlns:xsd="http://www.w3.org/2001/XMLSchema" xmlns:xs="http://www.w3.org/2001/XMLSchema" xmlns:p="http://schemas.microsoft.com/office/2006/metadata/properties" xmlns:ns2="bde1a614-31f7-438d-beec-b6de3b6557e4" xmlns:ns3="3e8073b6-3c35-47ec-bd0a-a1d0ba8cbf8f" targetNamespace="http://schemas.microsoft.com/office/2006/metadata/properties" ma:root="true" ma:fieldsID="18025701fb3d3f9bb36df7515c5a0c8a" ns2:_="" ns3:_="">
    <xsd:import namespace="bde1a614-31f7-438d-beec-b6de3b6557e4"/>
    <xsd:import namespace="3e8073b6-3c35-47ec-bd0a-a1d0ba8cbf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1a614-31f7-438d-beec-b6de3b655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ca36d1-af7c-46e5-adbe-7b61b864efc3"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3e8073b6-3c35-47ec-bd0a-a1d0ba8cbf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36ed16-71c4-47f9-989c-d735444cd7e8}" ma:internalName="TaxCatchAll" ma:showField="CatchAllData" ma:web="3e8073b6-3c35-47ec-bd0a-a1d0ba8cbf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3e8073b6-3c35-47ec-bd0a-a1d0ba8cbf8f" xsi:nil="true"/>
    <lcf76f155ced4ddcb4097134ff3c332f xmlns="bde1a614-31f7-438d-beec-b6de3b6557e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FF33CB1-D479-4473-89A3-F2E41E3629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de1a614-31f7-438d-beec-b6de3b6557e4"/>
    <ds:schemaRef ds:uri="3e8073b6-3c35-47ec-bd0a-a1d0ba8cbf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D7CA75-421E-43B4-9E53-210742F42C60}">
  <ds:schemaRefs>
    <ds:schemaRef ds:uri="http://schemas.microsoft.com/sharepoint/v3/contenttype/forms"/>
  </ds:schemaRefs>
</ds:datastoreItem>
</file>

<file path=customXml/itemProps3.xml><?xml version="1.0" encoding="utf-8"?>
<ds:datastoreItem xmlns:ds="http://schemas.openxmlformats.org/officeDocument/2006/customXml" ds:itemID="{F0F962D3-CDB5-4195-917C-54600F787D43}">
  <ds:schemaRefs>
    <ds:schemaRef ds:uri="http://purl.org/dc/terms/"/>
    <ds:schemaRef ds:uri="http://schemas.microsoft.com/office/2006/documentManagement/types"/>
    <ds:schemaRef ds:uri="http://purl.org/dc/dcmitype/"/>
    <ds:schemaRef ds:uri="http://schemas.openxmlformats.org/package/2006/metadata/core-properties"/>
    <ds:schemaRef ds:uri="http://purl.org/dc/elements/1.1/"/>
    <ds:schemaRef ds:uri="http://schemas.microsoft.com/office/infopath/2007/PartnerControls"/>
    <ds:schemaRef ds:uri="4a237be1-5b7f-4b08-b0c2-a85adcdc3d9f"/>
    <ds:schemaRef ds:uri="http://www.w3.org/XML/1998/namespace"/>
    <ds:schemaRef ds:uri="b60b0102-5716-470a-a9f8-c0aa29394351"/>
    <ds:schemaRef ds:uri="http://schemas.microsoft.com/office/2006/metadata/properties"/>
    <ds:schemaRef ds:uri="3e8073b6-3c35-47ec-bd0a-a1d0ba8cbf8f"/>
    <ds:schemaRef ds:uri="bde1a614-31f7-438d-beec-b6de3b6557e4"/>
  </ds:schemaRefs>
</ds:datastoreItem>
</file>

<file path=docProps/app.xml><?xml version="1.0" encoding="utf-8"?>
<Properties xmlns="http://schemas.openxmlformats.org/officeDocument/2006/extended-properties" xmlns:vt="http://schemas.openxmlformats.org/officeDocument/2006/docPropsVTypes">
  <TotalTime>1102</TotalTime>
  <Words>3298</Words>
  <Application>Microsoft Macintosh PowerPoint</Application>
  <PresentationFormat>Widescreen</PresentationFormat>
  <Paragraphs>551</Paragraphs>
  <Slides>32</Slides>
  <Notes>1</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32</vt:i4>
      </vt:variant>
    </vt:vector>
  </HeadingPairs>
  <TitlesOfParts>
    <vt:vector size="42" baseType="lpstr">
      <vt:lpstr>Arial</vt:lpstr>
      <vt:lpstr>Calibri</vt:lpstr>
      <vt:lpstr>Calibri (Body)</vt:lpstr>
      <vt:lpstr>Calibri Light</vt:lpstr>
      <vt:lpstr>Calibri Light (Headings)</vt:lpstr>
      <vt:lpstr>Times New Roman</vt:lpstr>
      <vt:lpstr>WordVisi_MSFontService</vt:lpstr>
      <vt:lpstr>Office Teması</vt:lpstr>
      <vt:lpstr>1_Office Teması</vt:lpstr>
      <vt:lpstr>2_Office Teması</vt:lpstr>
      <vt:lpstr>Dr. Zeynep Yöntem  Senior Technical Expert  Consortium Partner, Ekodenge</vt:lpstr>
      <vt:lpstr>Compliance Status – Data Collection</vt:lpstr>
      <vt:lpstr>Main Steps of Sector Analysis</vt:lpstr>
      <vt:lpstr>IED Compliance Analysis</vt:lpstr>
      <vt:lpstr>Sectoral Compliance Analysis</vt:lpstr>
      <vt:lpstr>Results of Compliance and Cost Assessment of the Pulp, Paper and Cardboard Production Sector</vt:lpstr>
      <vt:lpstr>Results of Compliance and Cost Assessment of the Wood-Based Panel Production Sector</vt:lpstr>
      <vt:lpstr>Results of Compliance and Cost Assessment of the Textile Production Sector</vt:lpstr>
      <vt:lpstr>Results of Compliance and Cost Assessment of the Tanning Industry</vt:lpstr>
      <vt:lpstr>The Results of the Compliance and Cost Assessment of the Slaughterhouse Sector</vt:lpstr>
      <vt:lpstr>PowerPoint Presentation</vt:lpstr>
      <vt:lpstr>PowerPoint Presentation</vt:lpstr>
      <vt:lpstr>Results of Compliance and Cost Assessment of Processing of Animal By-Products and Edible Products Sector</vt:lpstr>
      <vt:lpstr>Results of Compliance and Cost Assessment of the Intensive Rearing of Poultry and Pigs Sector</vt:lpstr>
      <vt:lpstr>Results of Compliance and Cost Assessment of the Intensive Rearing of Poultry and Pigs Sector</vt:lpstr>
      <vt:lpstr>Results of Compliance and Cost Assessment of the Surface Treatment Using Organic Solvent Sector</vt:lpstr>
      <vt:lpstr>Results of Compliance and Cost Assessment of the Preservation of Wood and Wood Products with Chemicals Sector</vt:lpstr>
      <vt:lpstr>Results of Compliance and Cost Assessment of the Independently Operated Wastewater Treatment Plants </vt:lpstr>
      <vt:lpstr>PowerPoint Presentation</vt:lpstr>
      <vt:lpstr>PowerPoint Presentation</vt:lpstr>
      <vt:lpstr>Technical Assistance for the Improvement of Air Quality with the Implementation of the Large Combustion Plants (LCP) Directive (2014 - 2016)</vt:lpstr>
      <vt:lpstr>Results of Compliance and Cost Assessment of the Energy Sector</vt:lpstr>
      <vt:lpstr>Overall Assessment  </vt:lpstr>
      <vt:lpstr>PowerPoint Presentation</vt:lpstr>
      <vt:lpstr>PowerPoint Presentation</vt:lpstr>
      <vt:lpstr>Results of Compliance and Cost Assessment of the Iron and Steel Sector</vt:lpstr>
      <vt:lpstr>Results of Compliance and Cost Assessment of Ferrous Metals Processing Industry</vt:lpstr>
      <vt:lpstr>Results of Compliance and Cost Assessment of Forges and Foundries</vt:lpstr>
      <vt:lpstr>Results of Compliance and Cost Assessment of Non-Ferrous Metal Industry</vt:lpstr>
      <vt:lpstr>Results of Compliance and Cost Assessment of the Surface Treatment Sector of Metals and Plastics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Surname</dc:title>
  <dc:creator>İlhan Temizel</dc:creator>
  <cp:lastModifiedBy>Gizem Demir</cp:lastModifiedBy>
  <cp:revision>25</cp:revision>
  <dcterms:created xsi:type="dcterms:W3CDTF">2022-02-17T12:54:28Z</dcterms:created>
  <dcterms:modified xsi:type="dcterms:W3CDTF">2023-07-17T07:55:14Z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0x0101009E65DB643E3FAA47BC2BB7B228B50B66</vt:lpwstr>
  </property>
  <property fmtid="{D5CDD505-2E9C-101B-9397-08002B2CF9AE}" pid="3" name="MediaServiceImageTags">
    <vt:lpwstr/>
  </property>
</Properties>
</file>