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5.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6.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56" r:id="rId2"/>
    <p:sldId id="934" r:id="rId3"/>
    <p:sldId id="923" r:id="rId4"/>
    <p:sldId id="928" r:id="rId5"/>
    <p:sldId id="935" r:id="rId6"/>
    <p:sldId id="931" r:id="rId7"/>
    <p:sldId id="942" r:id="rId8"/>
    <p:sldId id="943" r:id="rId9"/>
    <p:sldId id="955" r:id="rId10"/>
    <p:sldId id="956" r:id="rId11"/>
    <p:sldId id="957" r:id="rId12"/>
    <p:sldId id="959" r:id="rId13"/>
    <p:sldId id="958" r:id="rId14"/>
    <p:sldId id="962" r:id="rId15"/>
    <p:sldId id="282" r:id="rId16"/>
    <p:sldId id="303" r:id="rId17"/>
    <p:sldId id="963" r:id="rId18"/>
    <p:sldId id="964" r:id="rId19"/>
    <p:sldId id="965" r:id="rId20"/>
    <p:sldId id="966" r:id="rId21"/>
    <p:sldId id="967" r:id="rId22"/>
    <p:sldId id="968" r:id="rId23"/>
    <p:sldId id="313" r:id="rId24"/>
    <p:sldId id="314" r:id="rId25"/>
    <p:sldId id="315" r:id="rId26"/>
    <p:sldId id="308" r:id="rId27"/>
    <p:sldId id="316" r:id="rId28"/>
    <p:sldId id="317" r:id="rId29"/>
    <p:sldId id="318" r:id="rId30"/>
    <p:sldId id="319" r:id="rId31"/>
    <p:sldId id="309" r:id="rId32"/>
    <p:sldId id="445"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rednji stil 2 - Isticanj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Stile medio 1 - Colore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306799F8-075E-4A3A-A7F6-7FBC6576F1A4}" styleName="Stile con tema 2 - Colore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2838BEF-8BB2-4498-84A7-C5851F593DF1}" styleName="Stile medio 4 - Colore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69CF1AB2-1976-4502-BF36-3FF5EA218861}" styleName="Stile medio 4 - Colore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799B23B-EC83-4686-B30A-512413B5E67A}" styleName="Stile chiaro 3 - Colore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0505E3EF-67EA-436B-97B2-0124C06EBD24}" styleName="Stile medio 4 - Colore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5A111915-BE36-4E01-A7E5-04B1672EAD32}" styleName="Stile chiaro 2 - Colore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D7B26C5-4107-4FEC-AEDC-1716B250A1EF}" styleName="Stile chiaro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C4B1156A-380E-4F78-BDF5-A606A8083BF9}" styleName="Stile medio 4 - Colore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8A107856-5554-42FB-B03E-39F5DBC370BA}" styleName="Stile medio 4 - Colore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16D9F66E-5EB9-4882-86FB-DCBF35E3C3E4}" styleName="Stile medio 4 - Colore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7DF18680-E054-41AD-8BC1-D1AEF772440D}" styleName="Stile medio 2 - Colore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D7AC3CCA-C797-4891-BE02-D94E43425B78}" styleName="Stile medio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ED083AE6-46FA-4A59-8FB0-9F97EB10719F}" styleName="Stile chiaro 3 - Colore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BDBED569-4797-4DF1-A0F4-6AAB3CD982D8}" styleName="Stile chiaro 3 - Colore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947"/>
    <p:restoredTop sz="84967" autoAdjust="0"/>
  </p:normalViewPr>
  <p:slideViewPr>
    <p:cSldViewPr snapToGrid="0">
      <p:cViewPr varScale="1">
        <p:scale>
          <a:sx n="70" d="100"/>
          <a:sy n="70" d="100"/>
        </p:scale>
        <p:origin x="1214"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B3AA465-0B04-4ACE-B364-CAD9ECF6B383}" type="doc">
      <dgm:prSet loTypeId="urn:microsoft.com/office/officeart/2005/8/layout/chevron1" loCatId="process" qsTypeId="urn:microsoft.com/office/officeart/2005/8/quickstyle/simple1" qsCatId="simple" csTypeId="urn:microsoft.com/office/officeart/2005/8/colors/accent1_2" csCatId="accent1" phldr="1"/>
      <dgm:spPr/>
    </dgm:pt>
    <dgm:pt modelId="{B2F5EA10-CB9C-4AE2-A9ED-8E1D7FA3F44D}">
      <dgm:prSet phldrT="[Testo]"/>
      <dgm:spPr>
        <a:solidFill>
          <a:schemeClr val="accent1">
            <a:lumMod val="60000"/>
            <a:lumOff val="40000"/>
          </a:schemeClr>
        </a:solidFill>
      </dgm:spPr>
      <dgm:t>
        <a:bodyPr/>
        <a:lstStyle/>
        <a:p>
          <a:r>
            <a:rPr lang="it-IT" b="1" dirty="0"/>
            <a:t>BAT Reference Document (BREF)</a:t>
          </a:r>
        </a:p>
      </dgm:t>
    </dgm:pt>
    <dgm:pt modelId="{F3E41A14-7088-4D3C-9152-C8D27E10D4C8}" type="parTrans" cxnId="{629CB5FC-2C28-4015-ACF8-076A1DD0CD6E}">
      <dgm:prSet/>
      <dgm:spPr/>
      <dgm:t>
        <a:bodyPr/>
        <a:lstStyle/>
        <a:p>
          <a:endParaRPr lang="it-IT"/>
        </a:p>
      </dgm:t>
    </dgm:pt>
    <dgm:pt modelId="{B376292D-585D-4BD1-B7DA-B983F03050C3}" type="sibTrans" cxnId="{629CB5FC-2C28-4015-ACF8-076A1DD0CD6E}">
      <dgm:prSet/>
      <dgm:spPr/>
      <dgm:t>
        <a:bodyPr/>
        <a:lstStyle/>
        <a:p>
          <a:endParaRPr lang="it-IT"/>
        </a:p>
      </dgm:t>
    </dgm:pt>
    <dgm:pt modelId="{E860B55E-24C2-4A9A-A9DD-6F2090136FB4}">
      <dgm:prSet phldrT="[Testo]"/>
      <dgm:spPr>
        <a:solidFill>
          <a:schemeClr val="tx2">
            <a:lumMod val="60000"/>
            <a:lumOff val="40000"/>
          </a:schemeClr>
        </a:solidFill>
      </dgm:spPr>
      <dgm:t>
        <a:bodyPr/>
        <a:lstStyle/>
        <a:p>
          <a:r>
            <a:rPr lang="it-IT" b="1" dirty="0"/>
            <a:t>Best Available Techniques (</a:t>
          </a:r>
          <a:r>
            <a:rPr lang="it-IT" b="1" dirty="0" err="1"/>
            <a:t>BATs</a:t>
          </a:r>
          <a:r>
            <a:rPr lang="it-IT" b="1" dirty="0"/>
            <a:t>)</a:t>
          </a:r>
        </a:p>
      </dgm:t>
    </dgm:pt>
    <dgm:pt modelId="{60A01334-562A-428B-90F4-85E4C49BCBAE}" type="parTrans" cxnId="{A4E70A8F-C524-4122-9F75-6DDB4401CA06}">
      <dgm:prSet/>
      <dgm:spPr/>
      <dgm:t>
        <a:bodyPr/>
        <a:lstStyle/>
        <a:p>
          <a:endParaRPr lang="it-IT"/>
        </a:p>
      </dgm:t>
    </dgm:pt>
    <dgm:pt modelId="{97003763-C4AE-4063-A089-C39107B69B58}" type="sibTrans" cxnId="{A4E70A8F-C524-4122-9F75-6DDB4401CA06}">
      <dgm:prSet/>
      <dgm:spPr/>
      <dgm:t>
        <a:bodyPr/>
        <a:lstStyle/>
        <a:p>
          <a:endParaRPr lang="it-IT"/>
        </a:p>
      </dgm:t>
    </dgm:pt>
    <dgm:pt modelId="{0DDCCBFA-A7C9-407E-AEC8-4324396EB204}">
      <dgm:prSet phldrT="[Testo]"/>
      <dgm:spPr>
        <a:solidFill>
          <a:schemeClr val="accent1">
            <a:lumMod val="75000"/>
          </a:schemeClr>
        </a:solidFill>
      </dgm:spPr>
      <dgm:t>
        <a:bodyPr/>
        <a:lstStyle/>
        <a:p>
          <a:r>
            <a:rPr lang="it-IT" b="1" dirty="0">
              <a:solidFill>
                <a:schemeClr val="bg1"/>
              </a:solidFill>
            </a:rPr>
            <a:t>BAT </a:t>
          </a:r>
          <a:r>
            <a:rPr lang="it-IT" b="1" dirty="0" err="1">
              <a:solidFill>
                <a:schemeClr val="bg1"/>
              </a:solidFill>
            </a:rPr>
            <a:t>Conclusions</a:t>
          </a:r>
          <a:endParaRPr lang="it-IT" b="1" dirty="0">
            <a:solidFill>
              <a:schemeClr val="bg1"/>
            </a:solidFill>
          </a:endParaRPr>
        </a:p>
      </dgm:t>
    </dgm:pt>
    <dgm:pt modelId="{EDDAC704-7B10-4D95-BFE5-83BCE7896EDF}" type="parTrans" cxnId="{3D97DB90-FBF7-4DA8-B3BA-5B70E6DB4FE8}">
      <dgm:prSet/>
      <dgm:spPr/>
      <dgm:t>
        <a:bodyPr/>
        <a:lstStyle/>
        <a:p>
          <a:endParaRPr lang="it-IT"/>
        </a:p>
      </dgm:t>
    </dgm:pt>
    <dgm:pt modelId="{30A2351E-3F42-4F72-92CE-624CB92887C5}" type="sibTrans" cxnId="{3D97DB90-FBF7-4DA8-B3BA-5B70E6DB4FE8}">
      <dgm:prSet/>
      <dgm:spPr/>
      <dgm:t>
        <a:bodyPr/>
        <a:lstStyle/>
        <a:p>
          <a:endParaRPr lang="it-IT"/>
        </a:p>
      </dgm:t>
    </dgm:pt>
    <dgm:pt modelId="{6472121D-9307-41B6-BDC0-1AD2189533AF}" type="pres">
      <dgm:prSet presAssocID="{DB3AA465-0B04-4ACE-B364-CAD9ECF6B383}" presName="Name0" presStyleCnt="0">
        <dgm:presLayoutVars>
          <dgm:dir/>
          <dgm:animLvl val="lvl"/>
          <dgm:resizeHandles val="exact"/>
        </dgm:presLayoutVars>
      </dgm:prSet>
      <dgm:spPr/>
    </dgm:pt>
    <dgm:pt modelId="{F6419AF0-CC1A-401D-A703-240E622B47E9}" type="pres">
      <dgm:prSet presAssocID="{B2F5EA10-CB9C-4AE2-A9ED-8E1D7FA3F44D}" presName="parTxOnly" presStyleLbl="node1" presStyleIdx="0" presStyleCnt="3" custLinFactNeighborY="1744">
        <dgm:presLayoutVars>
          <dgm:chMax val="0"/>
          <dgm:chPref val="0"/>
          <dgm:bulletEnabled val="1"/>
        </dgm:presLayoutVars>
      </dgm:prSet>
      <dgm:spPr/>
    </dgm:pt>
    <dgm:pt modelId="{DCB657DB-D4C0-45A7-90F2-A11653CAB810}" type="pres">
      <dgm:prSet presAssocID="{B376292D-585D-4BD1-B7DA-B983F03050C3}" presName="parTxOnlySpace" presStyleCnt="0"/>
      <dgm:spPr/>
    </dgm:pt>
    <dgm:pt modelId="{1DCE51E6-8846-4B69-B00A-FE5D69A89798}" type="pres">
      <dgm:prSet presAssocID="{E860B55E-24C2-4A9A-A9DD-6F2090136FB4}" presName="parTxOnly" presStyleLbl="node1" presStyleIdx="1" presStyleCnt="3">
        <dgm:presLayoutVars>
          <dgm:chMax val="0"/>
          <dgm:chPref val="0"/>
          <dgm:bulletEnabled val="1"/>
        </dgm:presLayoutVars>
      </dgm:prSet>
      <dgm:spPr/>
    </dgm:pt>
    <dgm:pt modelId="{643AD179-F61D-40EA-988D-83F2107CDA57}" type="pres">
      <dgm:prSet presAssocID="{97003763-C4AE-4063-A089-C39107B69B58}" presName="parTxOnlySpace" presStyleCnt="0"/>
      <dgm:spPr/>
    </dgm:pt>
    <dgm:pt modelId="{3F63DD96-4E32-4BB1-A714-B941534F541E}" type="pres">
      <dgm:prSet presAssocID="{0DDCCBFA-A7C9-407E-AEC8-4324396EB204}" presName="parTxOnly" presStyleLbl="node1" presStyleIdx="2" presStyleCnt="3">
        <dgm:presLayoutVars>
          <dgm:chMax val="0"/>
          <dgm:chPref val="0"/>
          <dgm:bulletEnabled val="1"/>
        </dgm:presLayoutVars>
      </dgm:prSet>
      <dgm:spPr/>
    </dgm:pt>
  </dgm:ptLst>
  <dgm:cxnLst>
    <dgm:cxn modelId="{AAC4E305-4555-4D90-8610-043424941BC3}" type="presOf" srcId="{E860B55E-24C2-4A9A-A9DD-6F2090136FB4}" destId="{1DCE51E6-8846-4B69-B00A-FE5D69A89798}" srcOrd="0" destOrd="0" presId="urn:microsoft.com/office/officeart/2005/8/layout/chevron1"/>
    <dgm:cxn modelId="{AF27C214-1507-42EC-8694-EB157F4A734A}" type="presOf" srcId="{0DDCCBFA-A7C9-407E-AEC8-4324396EB204}" destId="{3F63DD96-4E32-4BB1-A714-B941534F541E}" srcOrd="0" destOrd="0" presId="urn:microsoft.com/office/officeart/2005/8/layout/chevron1"/>
    <dgm:cxn modelId="{1439E225-E5EC-462F-9F63-560AB0FB4080}" type="presOf" srcId="{DB3AA465-0B04-4ACE-B364-CAD9ECF6B383}" destId="{6472121D-9307-41B6-BDC0-1AD2189533AF}" srcOrd="0" destOrd="0" presId="urn:microsoft.com/office/officeart/2005/8/layout/chevron1"/>
    <dgm:cxn modelId="{A4E70A8F-C524-4122-9F75-6DDB4401CA06}" srcId="{DB3AA465-0B04-4ACE-B364-CAD9ECF6B383}" destId="{E860B55E-24C2-4A9A-A9DD-6F2090136FB4}" srcOrd="1" destOrd="0" parTransId="{60A01334-562A-428B-90F4-85E4C49BCBAE}" sibTransId="{97003763-C4AE-4063-A089-C39107B69B58}"/>
    <dgm:cxn modelId="{3D97DB90-FBF7-4DA8-B3BA-5B70E6DB4FE8}" srcId="{DB3AA465-0B04-4ACE-B364-CAD9ECF6B383}" destId="{0DDCCBFA-A7C9-407E-AEC8-4324396EB204}" srcOrd="2" destOrd="0" parTransId="{EDDAC704-7B10-4D95-BFE5-83BCE7896EDF}" sibTransId="{30A2351E-3F42-4F72-92CE-624CB92887C5}"/>
    <dgm:cxn modelId="{6B7F62C1-8281-42F7-BEA4-3B80343B9A76}" type="presOf" srcId="{B2F5EA10-CB9C-4AE2-A9ED-8E1D7FA3F44D}" destId="{F6419AF0-CC1A-401D-A703-240E622B47E9}" srcOrd="0" destOrd="0" presId="urn:microsoft.com/office/officeart/2005/8/layout/chevron1"/>
    <dgm:cxn modelId="{629CB5FC-2C28-4015-ACF8-076A1DD0CD6E}" srcId="{DB3AA465-0B04-4ACE-B364-CAD9ECF6B383}" destId="{B2F5EA10-CB9C-4AE2-A9ED-8E1D7FA3F44D}" srcOrd="0" destOrd="0" parTransId="{F3E41A14-7088-4D3C-9152-C8D27E10D4C8}" sibTransId="{B376292D-585D-4BD1-B7DA-B983F03050C3}"/>
    <dgm:cxn modelId="{A55FC81C-8235-40C7-8A99-A5D9337EFE0F}" type="presParOf" srcId="{6472121D-9307-41B6-BDC0-1AD2189533AF}" destId="{F6419AF0-CC1A-401D-A703-240E622B47E9}" srcOrd="0" destOrd="0" presId="urn:microsoft.com/office/officeart/2005/8/layout/chevron1"/>
    <dgm:cxn modelId="{667E88F7-7544-45FD-82CE-95F870275548}" type="presParOf" srcId="{6472121D-9307-41B6-BDC0-1AD2189533AF}" destId="{DCB657DB-D4C0-45A7-90F2-A11653CAB810}" srcOrd="1" destOrd="0" presId="urn:microsoft.com/office/officeart/2005/8/layout/chevron1"/>
    <dgm:cxn modelId="{8E3F8B22-7096-4AA2-AA4A-ED492DAD76B1}" type="presParOf" srcId="{6472121D-9307-41B6-BDC0-1AD2189533AF}" destId="{1DCE51E6-8846-4B69-B00A-FE5D69A89798}" srcOrd="2" destOrd="0" presId="urn:microsoft.com/office/officeart/2005/8/layout/chevron1"/>
    <dgm:cxn modelId="{6B01C154-B171-42FD-9C6F-B4BC241628C4}" type="presParOf" srcId="{6472121D-9307-41B6-BDC0-1AD2189533AF}" destId="{643AD179-F61D-40EA-988D-83F2107CDA57}" srcOrd="3" destOrd="0" presId="urn:microsoft.com/office/officeart/2005/8/layout/chevron1"/>
    <dgm:cxn modelId="{403DCB79-A5E2-491E-8399-F5F237592497}" type="presParOf" srcId="{6472121D-9307-41B6-BDC0-1AD2189533AF}" destId="{3F63DD96-4E32-4BB1-A714-B941534F541E}" srcOrd="4"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89ED9DF-652B-874E-98F5-9E023F328037}" type="doc">
      <dgm:prSet loTypeId="urn:microsoft.com/office/officeart/2005/8/layout/hierarchy3" loCatId="" qsTypeId="urn:microsoft.com/office/officeart/2005/8/quickstyle/simple1" qsCatId="simple" csTypeId="urn:microsoft.com/office/officeart/2005/8/colors/accent1_2" csCatId="accent1" phldr="1"/>
      <dgm:spPr/>
      <dgm:t>
        <a:bodyPr/>
        <a:lstStyle/>
        <a:p>
          <a:endParaRPr lang="it-IT"/>
        </a:p>
      </dgm:t>
    </dgm:pt>
    <dgm:pt modelId="{68DA6C12-8BCA-4045-97A4-F5FA7DC6A8F7}">
      <dgm:prSet phldrT="[Testo]"/>
      <dgm:spPr/>
      <dgm:t>
        <a:bodyPr/>
        <a:lstStyle/>
        <a:p>
          <a:r>
            <a:rPr lang="it-IT" dirty="0"/>
            <a:t>CLIMATE CHANGE</a:t>
          </a:r>
        </a:p>
      </dgm:t>
    </dgm:pt>
    <dgm:pt modelId="{39654957-D096-AD43-A612-BEB9CBE222AB}" type="parTrans" cxnId="{283EFD51-43F6-8141-BB99-7C0BADD33CE6}">
      <dgm:prSet/>
      <dgm:spPr/>
      <dgm:t>
        <a:bodyPr/>
        <a:lstStyle/>
        <a:p>
          <a:endParaRPr lang="it-IT"/>
        </a:p>
      </dgm:t>
    </dgm:pt>
    <dgm:pt modelId="{36CE54D3-0306-A643-9B16-CD5064F0D4B8}" type="sibTrans" cxnId="{283EFD51-43F6-8141-BB99-7C0BADD33CE6}">
      <dgm:prSet/>
      <dgm:spPr/>
      <dgm:t>
        <a:bodyPr/>
        <a:lstStyle/>
        <a:p>
          <a:endParaRPr lang="it-IT"/>
        </a:p>
      </dgm:t>
    </dgm:pt>
    <dgm:pt modelId="{6DCC9EE1-180D-1F4E-8027-86F1A7A7F130}">
      <dgm:prSet phldrT="[Testo]" custT="1"/>
      <dgm:spPr/>
      <dgm:t>
        <a:bodyPr/>
        <a:lstStyle/>
        <a:p>
          <a:r>
            <a:rPr lang="it-IT" sz="2400" dirty="0" err="1"/>
            <a:t>European</a:t>
          </a:r>
          <a:r>
            <a:rPr lang="it-IT" sz="2400" dirty="0"/>
            <a:t> Emissions Trading System (EU-ETS)</a:t>
          </a:r>
        </a:p>
        <a:p>
          <a:r>
            <a:rPr lang="it-IT" sz="2000" i="1" dirty="0"/>
            <a:t>(</a:t>
          </a:r>
          <a:r>
            <a:rPr lang="it-IT" sz="2000" i="1" dirty="0" err="1"/>
            <a:t>Revised</a:t>
          </a:r>
          <a:r>
            <a:rPr lang="it-IT" sz="2000" i="1" dirty="0"/>
            <a:t> in 2018)</a:t>
          </a:r>
        </a:p>
      </dgm:t>
    </dgm:pt>
    <dgm:pt modelId="{71C8506D-416E-3B47-B197-CEDAB5139E45}" type="parTrans" cxnId="{102FAA43-4653-EE4A-8A88-21F7FD455ED7}">
      <dgm:prSet/>
      <dgm:spPr/>
      <dgm:t>
        <a:bodyPr/>
        <a:lstStyle/>
        <a:p>
          <a:endParaRPr lang="it-IT"/>
        </a:p>
      </dgm:t>
    </dgm:pt>
    <dgm:pt modelId="{7C818A0D-9CFB-1A4F-9D73-BD04F9C772BE}" type="sibTrans" cxnId="{102FAA43-4653-EE4A-8A88-21F7FD455ED7}">
      <dgm:prSet/>
      <dgm:spPr/>
      <dgm:t>
        <a:bodyPr/>
        <a:lstStyle/>
        <a:p>
          <a:endParaRPr lang="it-IT"/>
        </a:p>
      </dgm:t>
    </dgm:pt>
    <dgm:pt modelId="{8F9377A2-AE99-7448-8315-C6AFD0B76770}">
      <dgm:prSet phldrT="[Testo]" custT="1"/>
      <dgm:spPr/>
      <dgm:t>
        <a:bodyPr/>
        <a:lstStyle/>
        <a:p>
          <a:r>
            <a:rPr lang="it-IT" sz="2400" dirty="0" err="1"/>
            <a:t>Effort</a:t>
          </a:r>
          <a:r>
            <a:rPr lang="it-IT" sz="2400" dirty="0"/>
            <a:t> Sharing </a:t>
          </a:r>
          <a:r>
            <a:rPr lang="it-IT" sz="2400" dirty="0" err="1"/>
            <a:t>Regulation</a:t>
          </a:r>
          <a:endParaRPr lang="it-IT" sz="2400" dirty="0"/>
        </a:p>
        <a:p>
          <a:r>
            <a:rPr lang="it-IT" sz="2000" i="1" dirty="0"/>
            <a:t>(</a:t>
          </a:r>
          <a:r>
            <a:rPr lang="it-IT" sz="2000" i="1" dirty="0" err="1"/>
            <a:t>Adopted</a:t>
          </a:r>
          <a:r>
            <a:rPr lang="it-IT" sz="2000" i="1" dirty="0"/>
            <a:t> in 2018)</a:t>
          </a:r>
          <a:endParaRPr lang="it-IT" sz="2000" dirty="0"/>
        </a:p>
      </dgm:t>
    </dgm:pt>
    <dgm:pt modelId="{01A425C2-EC6A-2740-B29C-EE6E8C16B25C}" type="parTrans" cxnId="{8384D926-A4EB-6C49-B891-775468500968}">
      <dgm:prSet/>
      <dgm:spPr/>
      <dgm:t>
        <a:bodyPr/>
        <a:lstStyle/>
        <a:p>
          <a:endParaRPr lang="it-IT"/>
        </a:p>
      </dgm:t>
    </dgm:pt>
    <dgm:pt modelId="{841B1558-ED29-374E-9D08-B7CBAE5E2D5E}" type="sibTrans" cxnId="{8384D926-A4EB-6C49-B891-775468500968}">
      <dgm:prSet/>
      <dgm:spPr/>
      <dgm:t>
        <a:bodyPr/>
        <a:lstStyle/>
        <a:p>
          <a:endParaRPr lang="it-IT"/>
        </a:p>
      </dgm:t>
    </dgm:pt>
    <dgm:pt modelId="{4F4F4BBB-F66F-CB41-B8B2-8D0BADAC706C}">
      <dgm:prSet phldrT="[Testo]" custT="1"/>
      <dgm:spPr/>
      <dgm:t>
        <a:bodyPr/>
        <a:lstStyle/>
        <a:p>
          <a:r>
            <a:rPr lang="it-IT" sz="2400" dirty="0" err="1"/>
            <a:t>Renewable</a:t>
          </a:r>
          <a:r>
            <a:rPr lang="it-IT" sz="2400" dirty="0"/>
            <a:t> Energy Directive</a:t>
          </a:r>
        </a:p>
        <a:p>
          <a:r>
            <a:rPr lang="it-IT" sz="2000" i="1" dirty="0"/>
            <a:t>(</a:t>
          </a:r>
          <a:r>
            <a:rPr lang="it-IT" sz="2000" i="1" dirty="0" err="1"/>
            <a:t>Revised</a:t>
          </a:r>
          <a:r>
            <a:rPr lang="it-IT" sz="2000" i="1" dirty="0"/>
            <a:t> in 2018)</a:t>
          </a:r>
          <a:endParaRPr lang="it-IT" sz="2000" dirty="0"/>
        </a:p>
      </dgm:t>
    </dgm:pt>
    <dgm:pt modelId="{BA478C13-1F5E-E545-8B76-8E711D4D8215}" type="parTrans" cxnId="{6B735FDD-F864-6246-AD67-C0A9F0794C6A}">
      <dgm:prSet/>
      <dgm:spPr/>
      <dgm:t>
        <a:bodyPr/>
        <a:lstStyle/>
        <a:p>
          <a:endParaRPr lang="it-IT"/>
        </a:p>
      </dgm:t>
    </dgm:pt>
    <dgm:pt modelId="{360E2AB2-F527-C84A-81BC-7379E9A53475}" type="sibTrans" cxnId="{6B735FDD-F864-6246-AD67-C0A9F0794C6A}">
      <dgm:prSet/>
      <dgm:spPr/>
      <dgm:t>
        <a:bodyPr/>
        <a:lstStyle/>
        <a:p>
          <a:endParaRPr lang="it-IT"/>
        </a:p>
      </dgm:t>
    </dgm:pt>
    <dgm:pt modelId="{AF3F57CA-0247-E741-8F53-3BFBB1B74CEC}" type="pres">
      <dgm:prSet presAssocID="{889ED9DF-652B-874E-98F5-9E023F328037}" presName="diagram" presStyleCnt="0">
        <dgm:presLayoutVars>
          <dgm:chPref val="1"/>
          <dgm:dir/>
          <dgm:animOne val="branch"/>
          <dgm:animLvl val="lvl"/>
          <dgm:resizeHandles/>
        </dgm:presLayoutVars>
      </dgm:prSet>
      <dgm:spPr/>
    </dgm:pt>
    <dgm:pt modelId="{8232D278-CEE3-3649-BD3B-C1B3664FD3ED}" type="pres">
      <dgm:prSet presAssocID="{68DA6C12-8BCA-4045-97A4-F5FA7DC6A8F7}" presName="root" presStyleCnt="0"/>
      <dgm:spPr/>
    </dgm:pt>
    <dgm:pt modelId="{5F27E806-406F-054A-BF7F-BFD9A71069D8}" type="pres">
      <dgm:prSet presAssocID="{68DA6C12-8BCA-4045-97A4-F5FA7DC6A8F7}" presName="rootComposite" presStyleCnt="0"/>
      <dgm:spPr/>
    </dgm:pt>
    <dgm:pt modelId="{318AAF0C-43BC-4E43-AC2B-F6E5F5FCA747}" type="pres">
      <dgm:prSet presAssocID="{68DA6C12-8BCA-4045-97A4-F5FA7DC6A8F7}" presName="rootText" presStyleLbl="node1" presStyleIdx="0" presStyleCnt="1" custScaleX="211246" custLinFactNeighborY="-1427"/>
      <dgm:spPr/>
    </dgm:pt>
    <dgm:pt modelId="{EECD1194-DA52-BF4A-9E29-67D62678901A}" type="pres">
      <dgm:prSet presAssocID="{68DA6C12-8BCA-4045-97A4-F5FA7DC6A8F7}" presName="rootConnector" presStyleLbl="node1" presStyleIdx="0" presStyleCnt="1"/>
      <dgm:spPr/>
    </dgm:pt>
    <dgm:pt modelId="{50D4C944-BCD5-954A-97AB-E6DAC8895457}" type="pres">
      <dgm:prSet presAssocID="{68DA6C12-8BCA-4045-97A4-F5FA7DC6A8F7}" presName="childShape" presStyleCnt="0"/>
      <dgm:spPr/>
    </dgm:pt>
    <dgm:pt modelId="{B9284098-DAF2-3144-8C4D-A034D77E2D2A}" type="pres">
      <dgm:prSet presAssocID="{71C8506D-416E-3B47-B197-CEDAB5139E45}" presName="Name13" presStyleLbl="parChTrans1D2" presStyleIdx="0" presStyleCnt="3"/>
      <dgm:spPr/>
    </dgm:pt>
    <dgm:pt modelId="{A792D549-2789-854B-8B48-09E0CB1B1623}" type="pres">
      <dgm:prSet presAssocID="{6DCC9EE1-180D-1F4E-8027-86F1A7A7F130}" presName="childText" presStyleLbl="bgAcc1" presStyleIdx="0" presStyleCnt="3" custScaleX="477616">
        <dgm:presLayoutVars>
          <dgm:bulletEnabled val="1"/>
        </dgm:presLayoutVars>
      </dgm:prSet>
      <dgm:spPr/>
    </dgm:pt>
    <dgm:pt modelId="{545456A5-ED80-E145-8055-F4F0470C206E}" type="pres">
      <dgm:prSet presAssocID="{01A425C2-EC6A-2740-B29C-EE6E8C16B25C}" presName="Name13" presStyleLbl="parChTrans1D2" presStyleIdx="1" presStyleCnt="3"/>
      <dgm:spPr/>
    </dgm:pt>
    <dgm:pt modelId="{7DC4F957-3772-4B48-8623-FFF24831BD74}" type="pres">
      <dgm:prSet presAssocID="{8F9377A2-AE99-7448-8315-C6AFD0B76770}" presName="childText" presStyleLbl="bgAcc1" presStyleIdx="1" presStyleCnt="3" custScaleX="474762">
        <dgm:presLayoutVars>
          <dgm:bulletEnabled val="1"/>
        </dgm:presLayoutVars>
      </dgm:prSet>
      <dgm:spPr/>
    </dgm:pt>
    <dgm:pt modelId="{F5AD29CE-8034-9443-B0B7-D5E76B31B917}" type="pres">
      <dgm:prSet presAssocID="{BA478C13-1F5E-E545-8B76-8E711D4D8215}" presName="Name13" presStyleLbl="parChTrans1D2" presStyleIdx="2" presStyleCnt="3"/>
      <dgm:spPr/>
    </dgm:pt>
    <dgm:pt modelId="{306BDC93-B8F3-994A-80C0-C196573CFEAA}" type="pres">
      <dgm:prSet presAssocID="{4F4F4BBB-F66F-CB41-B8B2-8D0BADAC706C}" presName="childText" presStyleLbl="bgAcc1" presStyleIdx="2" presStyleCnt="3" custScaleX="474930">
        <dgm:presLayoutVars>
          <dgm:bulletEnabled val="1"/>
        </dgm:presLayoutVars>
      </dgm:prSet>
      <dgm:spPr/>
    </dgm:pt>
  </dgm:ptLst>
  <dgm:cxnLst>
    <dgm:cxn modelId="{97BBE502-0DA4-CB45-BB5E-860356CC18A8}" type="presOf" srcId="{6DCC9EE1-180D-1F4E-8027-86F1A7A7F130}" destId="{A792D549-2789-854B-8B48-09E0CB1B1623}" srcOrd="0" destOrd="0" presId="urn:microsoft.com/office/officeart/2005/8/layout/hierarchy3"/>
    <dgm:cxn modelId="{C5E34619-463B-5F45-93AB-69C7C1A9F7F3}" type="presOf" srcId="{889ED9DF-652B-874E-98F5-9E023F328037}" destId="{AF3F57CA-0247-E741-8F53-3BFBB1B74CEC}" srcOrd="0" destOrd="0" presId="urn:microsoft.com/office/officeart/2005/8/layout/hierarchy3"/>
    <dgm:cxn modelId="{C940B11D-F2D7-A946-8EA4-6F5302A0851E}" type="presOf" srcId="{01A425C2-EC6A-2740-B29C-EE6E8C16B25C}" destId="{545456A5-ED80-E145-8055-F4F0470C206E}" srcOrd="0" destOrd="0" presId="urn:microsoft.com/office/officeart/2005/8/layout/hierarchy3"/>
    <dgm:cxn modelId="{8384D926-A4EB-6C49-B891-775468500968}" srcId="{68DA6C12-8BCA-4045-97A4-F5FA7DC6A8F7}" destId="{8F9377A2-AE99-7448-8315-C6AFD0B76770}" srcOrd="1" destOrd="0" parTransId="{01A425C2-EC6A-2740-B29C-EE6E8C16B25C}" sibTransId="{841B1558-ED29-374E-9D08-B7CBAE5E2D5E}"/>
    <dgm:cxn modelId="{76B01B5F-ABF0-0E42-9CE4-225F855C7999}" type="presOf" srcId="{68DA6C12-8BCA-4045-97A4-F5FA7DC6A8F7}" destId="{318AAF0C-43BC-4E43-AC2B-F6E5F5FCA747}" srcOrd="0" destOrd="0" presId="urn:microsoft.com/office/officeart/2005/8/layout/hierarchy3"/>
    <dgm:cxn modelId="{102FAA43-4653-EE4A-8A88-21F7FD455ED7}" srcId="{68DA6C12-8BCA-4045-97A4-F5FA7DC6A8F7}" destId="{6DCC9EE1-180D-1F4E-8027-86F1A7A7F130}" srcOrd="0" destOrd="0" parTransId="{71C8506D-416E-3B47-B197-CEDAB5139E45}" sibTransId="{7C818A0D-9CFB-1A4F-9D73-BD04F9C772BE}"/>
    <dgm:cxn modelId="{283EFD51-43F6-8141-BB99-7C0BADD33CE6}" srcId="{889ED9DF-652B-874E-98F5-9E023F328037}" destId="{68DA6C12-8BCA-4045-97A4-F5FA7DC6A8F7}" srcOrd="0" destOrd="0" parTransId="{39654957-D096-AD43-A612-BEB9CBE222AB}" sibTransId="{36CE54D3-0306-A643-9B16-CD5064F0D4B8}"/>
    <dgm:cxn modelId="{521470B8-E639-F84A-8E2D-5B9E937936D7}" type="presOf" srcId="{71C8506D-416E-3B47-B197-CEDAB5139E45}" destId="{B9284098-DAF2-3144-8C4D-A034D77E2D2A}" srcOrd="0" destOrd="0" presId="urn:microsoft.com/office/officeart/2005/8/layout/hierarchy3"/>
    <dgm:cxn modelId="{2B67DCBA-3B7F-944E-A1D0-D3F73E304F95}" type="presOf" srcId="{4F4F4BBB-F66F-CB41-B8B2-8D0BADAC706C}" destId="{306BDC93-B8F3-994A-80C0-C196573CFEAA}" srcOrd="0" destOrd="0" presId="urn:microsoft.com/office/officeart/2005/8/layout/hierarchy3"/>
    <dgm:cxn modelId="{1F53D8CE-8F17-F940-A8FB-58321E16569A}" type="presOf" srcId="{68DA6C12-8BCA-4045-97A4-F5FA7DC6A8F7}" destId="{EECD1194-DA52-BF4A-9E29-67D62678901A}" srcOrd="1" destOrd="0" presId="urn:microsoft.com/office/officeart/2005/8/layout/hierarchy3"/>
    <dgm:cxn modelId="{6B735FDD-F864-6246-AD67-C0A9F0794C6A}" srcId="{68DA6C12-8BCA-4045-97A4-F5FA7DC6A8F7}" destId="{4F4F4BBB-F66F-CB41-B8B2-8D0BADAC706C}" srcOrd="2" destOrd="0" parTransId="{BA478C13-1F5E-E545-8B76-8E711D4D8215}" sibTransId="{360E2AB2-F527-C84A-81BC-7379E9A53475}"/>
    <dgm:cxn modelId="{E96670E0-70C9-6C44-9F1E-ABE520AAA319}" type="presOf" srcId="{8F9377A2-AE99-7448-8315-C6AFD0B76770}" destId="{7DC4F957-3772-4B48-8623-FFF24831BD74}" srcOrd="0" destOrd="0" presId="urn:microsoft.com/office/officeart/2005/8/layout/hierarchy3"/>
    <dgm:cxn modelId="{6C9953E3-AA05-2B4B-B157-D3CD84B7C559}" type="presOf" srcId="{BA478C13-1F5E-E545-8B76-8E711D4D8215}" destId="{F5AD29CE-8034-9443-B0B7-D5E76B31B917}" srcOrd="0" destOrd="0" presId="urn:microsoft.com/office/officeart/2005/8/layout/hierarchy3"/>
    <dgm:cxn modelId="{A6CE6E75-6B96-A546-AEDA-6D5CCE86C1B1}" type="presParOf" srcId="{AF3F57CA-0247-E741-8F53-3BFBB1B74CEC}" destId="{8232D278-CEE3-3649-BD3B-C1B3664FD3ED}" srcOrd="0" destOrd="0" presId="urn:microsoft.com/office/officeart/2005/8/layout/hierarchy3"/>
    <dgm:cxn modelId="{03B79AA4-276B-AF46-BD8A-02EBAE6117A7}" type="presParOf" srcId="{8232D278-CEE3-3649-BD3B-C1B3664FD3ED}" destId="{5F27E806-406F-054A-BF7F-BFD9A71069D8}" srcOrd="0" destOrd="0" presId="urn:microsoft.com/office/officeart/2005/8/layout/hierarchy3"/>
    <dgm:cxn modelId="{04E333CA-CF67-D841-A3EB-426EAE032C6D}" type="presParOf" srcId="{5F27E806-406F-054A-BF7F-BFD9A71069D8}" destId="{318AAF0C-43BC-4E43-AC2B-F6E5F5FCA747}" srcOrd="0" destOrd="0" presId="urn:microsoft.com/office/officeart/2005/8/layout/hierarchy3"/>
    <dgm:cxn modelId="{D42B5CB0-6D4B-9242-956B-3EF1B084F28E}" type="presParOf" srcId="{5F27E806-406F-054A-BF7F-BFD9A71069D8}" destId="{EECD1194-DA52-BF4A-9E29-67D62678901A}" srcOrd="1" destOrd="0" presId="urn:microsoft.com/office/officeart/2005/8/layout/hierarchy3"/>
    <dgm:cxn modelId="{9A431654-649A-1E4E-931F-7C2B6B989A62}" type="presParOf" srcId="{8232D278-CEE3-3649-BD3B-C1B3664FD3ED}" destId="{50D4C944-BCD5-954A-97AB-E6DAC8895457}" srcOrd="1" destOrd="0" presId="urn:microsoft.com/office/officeart/2005/8/layout/hierarchy3"/>
    <dgm:cxn modelId="{A14D14D5-D88E-E740-9AD3-B3542F01A183}" type="presParOf" srcId="{50D4C944-BCD5-954A-97AB-E6DAC8895457}" destId="{B9284098-DAF2-3144-8C4D-A034D77E2D2A}" srcOrd="0" destOrd="0" presId="urn:microsoft.com/office/officeart/2005/8/layout/hierarchy3"/>
    <dgm:cxn modelId="{28617483-F065-404D-9A43-893C924E87A7}" type="presParOf" srcId="{50D4C944-BCD5-954A-97AB-E6DAC8895457}" destId="{A792D549-2789-854B-8B48-09E0CB1B1623}" srcOrd="1" destOrd="0" presId="urn:microsoft.com/office/officeart/2005/8/layout/hierarchy3"/>
    <dgm:cxn modelId="{07F8E09D-32C3-CD47-B65B-BB364B779BF6}" type="presParOf" srcId="{50D4C944-BCD5-954A-97AB-E6DAC8895457}" destId="{545456A5-ED80-E145-8055-F4F0470C206E}" srcOrd="2" destOrd="0" presId="urn:microsoft.com/office/officeart/2005/8/layout/hierarchy3"/>
    <dgm:cxn modelId="{3E6171C0-1644-844B-BC59-F8AEC6C23F8F}" type="presParOf" srcId="{50D4C944-BCD5-954A-97AB-E6DAC8895457}" destId="{7DC4F957-3772-4B48-8623-FFF24831BD74}" srcOrd="3" destOrd="0" presId="urn:microsoft.com/office/officeart/2005/8/layout/hierarchy3"/>
    <dgm:cxn modelId="{BEC11500-1208-7345-8CA4-6DFD84814E4C}" type="presParOf" srcId="{50D4C944-BCD5-954A-97AB-E6DAC8895457}" destId="{F5AD29CE-8034-9443-B0B7-D5E76B31B917}" srcOrd="4" destOrd="0" presId="urn:microsoft.com/office/officeart/2005/8/layout/hierarchy3"/>
    <dgm:cxn modelId="{2354F777-E068-D04A-B029-6A7E5A771928}" type="presParOf" srcId="{50D4C944-BCD5-954A-97AB-E6DAC8895457}" destId="{306BDC93-B8F3-994A-80C0-C196573CFEAA}" srcOrd="5"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89ED9DF-652B-874E-98F5-9E023F328037}" type="doc">
      <dgm:prSet loTypeId="urn:microsoft.com/office/officeart/2005/8/layout/hierarchy3" loCatId="" qsTypeId="urn:microsoft.com/office/officeart/2005/8/quickstyle/simple1" qsCatId="simple" csTypeId="urn:microsoft.com/office/officeart/2005/8/colors/accent1_2" csCatId="accent1" phldr="1"/>
      <dgm:spPr/>
      <dgm:t>
        <a:bodyPr/>
        <a:lstStyle/>
        <a:p>
          <a:endParaRPr lang="it-IT"/>
        </a:p>
      </dgm:t>
    </dgm:pt>
    <dgm:pt modelId="{92FD8C52-8DC3-E74F-B975-C0E58C418DB4}">
      <dgm:prSet phldrT="[Testo]" custT="1"/>
      <dgm:spPr/>
      <dgm:t>
        <a:bodyPr/>
        <a:lstStyle/>
        <a:p>
          <a:r>
            <a:rPr lang="it-IT" sz="3200" dirty="0"/>
            <a:t>ENERGY</a:t>
          </a:r>
        </a:p>
      </dgm:t>
    </dgm:pt>
    <dgm:pt modelId="{648E138B-4E65-944E-861F-EB7CEFED579B}" type="parTrans" cxnId="{3D0E1550-3294-494D-BE85-1BEC2FC11D1B}">
      <dgm:prSet/>
      <dgm:spPr/>
      <dgm:t>
        <a:bodyPr/>
        <a:lstStyle/>
        <a:p>
          <a:endParaRPr lang="it-IT"/>
        </a:p>
      </dgm:t>
    </dgm:pt>
    <dgm:pt modelId="{4BCBBF3C-3E46-5841-9AEC-E7519F807DD4}" type="sibTrans" cxnId="{3D0E1550-3294-494D-BE85-1BEC2FC11D1B}">
      <dgm:prSet/>
      <dgm:spPr/>
      <dgm:t>
        <a:bodyPr/>
        <a:lstStyle/>
        <a:p>
          <a:endParaRPr lang="it-IT"/>
        </a:p>
      </dgm:t>
    </dgm:pt>
    <dgm:pt modelId="{D79D77DF-7D61-AD4D-B249-056AB9B4B08F}">
      <dgm:prSet phldrT="[Testo]" custT="1"/>
      <dgm:spPr/>
      <dgm:t>
        <a:bodyPr/>
        <a:lstStyle/>
        <a:p>
          <a:r>
            <a:rPr lang="it-IT" sz="2400" dirty="0"/>
            <a:t>Directive on Energy </a:t>
          </a:r>
          <a:r>
            <a:rPr lang="it-IT" sz="2400" dirty="0" err="1"/>
            <a:t>Efficiency</a:t>
          </a:r>
          <a:endParaRPr lang="it-IT" sz="2400" dirty="0"/>
        </a:p>
        <a:p>
          <a:r>
            <a:rPr lang="it-IT" sz="2000" i="1" dirty="0"/>
            <a:t>(</a:t>
          </a:r>
          <a:r>
            <a:rPr lang="it-IT" sz="2000" i="1" dirty="0" err="1"/>
            <a:t>Amended</a:t>
          </a:r>
          <a:r>
            <a:rPr lang="it-IT" sz="2000" i="1" dirty="0"/>
            <a:t> in 2018)</a:t>
          </a:r>
        </a:p>
      </dgm:t>
    </dgm:pt>
    <dgm:pt modelId="{24D7B607-B7E4-2846-BED6-0A8832CADE1A}" type="parTrans" cxnId="{40F3A2DB-1ED9-7D49-B208-4ABF98D7CA6C}">
      <dgm:prSet/>
      <dgm:spPr/>
      <dgm:t>
        <a:bodyPr/>
        <a:lstStyle/>
        <a:p>
          <a:endParaRPr lang="it-IT"/>
        </a:p>
      </dgm:t>
    </dgm:pt>
    <dgm:pt modelId="{A259B105-0662-014B-8E73-BA9FE8A834D0}" type="sibTrans" cxnId="{40F3A2DB-1ED9-7D49-B208-4ABF98D7CA6C}">
      <dgm:prSet/>
      <dgm:spPr/>
      <dgm:t>
        <a:bodyPr/>
        <a:lstStyle/>
        <a:p>
          <a:endParaRPr lang="it-IT"/>
        </a:p>
      </dgm:t>
    </dgm:pt>
    <dgm:pt modelId="{22BB0C6E-077C-FB47-AA8A-F13D11763375}">
      <dgm:prSet phldrT="[Testo]" custT="1"/>
      <dgm:spPr/>
      <dgm:t>
        <a:bodyPr/>
        <a:lstStyle/>
        <a:p>
          <a:r>
            <a:rPr lang="it-IT" sz="2400" dirty="0" err="1"/>
            <a:t>Fuel</a:t>
          </a:r>
          <a:r>
            <a:rPr lang="it-IT" sz="2400" dirty="0"/>
            <a:t> Quality Directive</a:t>
          </a:r>
        </a:p>
      </dgm:t>
    </dgm:pt>
    <dgm:pt modelId="{E4FCEE64-A2B0-AC48-ADE3-DB0399AFA46E}" type="parTrans" cxnId="{A23782BC-1171-B844-949F-54CAFF0F9281}">
      <dgm:prSet/>
      <dgm:spPr/>
      <dgm:t>
        <a:bodyPr/>
        <a:lstStyle/>
        <a:p>
          <a:endParaRPr lang="it-IT"/>
        </a:p>
      </dgm:t>
    </dgm:pt>
    <dgm:pt modelId="{7CA6E275-27CA-DB4D-9DF5-18911649B4CE}" type="sibTrans" cxnId="{A23782BC-1171-B844-949F-54CAFF0F9281}">
      <dgm:prSet/>
      <dgm:spPr/>
      <dgm:t>
        <a:bodyPr/>
        <a:lstStyle/>
        <a:p>
          <a:endParaRPr lang="it-IT"/>
        </a:p>
      </dgm:t>
    </dgm:pt>
    <dgm:pt modelId="{AF3F57CA-0247-E741-8F53-3BFBB1B74CEC}" type="pres">
      <dgm:prSet presAssocID="{889ED9DF-652B-874E-98F5-9E023F328037}" presName="diagram" presStyleCnt="0">
        <dgm:presLayoutVars>
          <dgm:chPref val="1"/>
          <dgm:dir/>
          <dgm:animOne val="branch"/>
          <dgm:animLvl val="lvl"/>
          <dgm:resizeHandles/>
        </dgm:presLayoutVars>
      </dgm:prSet>
      <dgm:spPr/>
    </dgm:pt>
    <dgm:pt modelId="{1D899180-7EF1-1F47-BA17-ED084347DC11}" type="pres">
      <dgm:prSet presAssocID="{92FD8C52-8DC3-E74F-B975-C0E58C418DB4}" presName="root" presStyleCnt="0"/>
      <dgm:spPr/>
    </dgm:pt>
    <dgm:pt modelId="{6D502575-073C-EA4B-A475-7B406C736EBD}" type="pres">
      <dgm:prSet presAssocID="{92FD8C52-8DC3-E74F-B975-C0E58C418DB4}" presName="rootComposite" presStyleCnt="0"/>
      <dgm:spPr/>
    </dgm:pt>
    <dgm:pt modelId="{65CEF709-C1B7-7C4F-81EA-3BBEE991D540}" type="pres">
      <dgm:prSet presAssocID="{92FD8C52-8DC3-E74F-B975-C0E58C418DB4}" presName="rootText" presStyleLbl="node1" presStyleIdx="0" presStyleCnt="1" custScaleX="135065" custLinFactX="-11233" custLinFactNeighborX="-100000" custLinFactNeighborY="-101"/>
      <dgm:spPr/>
    </dgm:pt>
    <dgm:pt modelId="{39EA66B2-560D-554F-AE54-098FD6526E33}" type="pres">
      <dgm:prSet presAssocID="{92FD8C52-8DC3-E74F-B975-C0E58C418DB4}" presName="rootConnector" presStyleLbl="node1" presStyleIdx="0" presStyleCnt="1"/>
      <dgm:spPr/>
    </dgm:pt>
    <dgm:pt modelId="{14DD59E2-2CEA-D14E-B537-8AE7FB43FC4F}" type="pres">
      <dgm:prSet presAssocID="{92FD8C52-8DC3-E74F-B975-C0E58C418DB4}" presName="childShape" presStyleCnt="0"/>
      <dgm:spPr/>
    </dgm:pt>
    <dgm:pt modelId="{FC4A4D83-BF22-4144-911E-1C0517569474}" type="pres">
      <dgm:prSet presAssocID="{24D7B607-B7E4-2846-BED6-0A8832CADE1A}" presName="Name13" presStyleLbl="parChTrans1D2" presStyleIdx="0" presStyleCnt="2"/>
      <dgm:spPr/>
    </dgm:pt>
    <dgm:pt modelId="{3A326167-50C0-334C-8527-42445891677D}" type="pres">
      <dgm:prSet presAssocID="{D79D77DF-7D61-AD4D-B249-056AB9B4B08F}" presName="childText" presStyleLbl="bgAcc1" presStyleIdx="0" presStyleCnt="2" custScaleX="355551" custLinFactNeighborX="-21012" custLinFactNeighborY="6284">
        <dgm:presLayoutVars>
          <dgm:bulletEnabled val="1"/>
        </dgm:presLayoutVars>
      </dgm:prSet>
      <dgm:spPr/>
    </dgm:pt>
    <dgm:pt modelId="{3A0A0421-BC3F-584D-B0D6-6A6AD9094B31}" type="pres">
      <dgm:prSet presAssocID="{E4FCEE64-A2B0-AC48-ADE3-DB0399AFA46E}" presName="Name13" presStyleLbl="parChTrans1D2" presStyleIdx="1" presStyleCnt="2"/>
      <dgm:spPr/>
    </dgm:pt>
    <dgm:pt modelId="{F88B1C14-07C7-7441-846F-E5FD91CFBDB5}" type="pres">
      <dgm:prSet presAssocID="{22BB0C6E-077C-FB47-AA8A-F13D11763375}" presName="childText" presStyleLbl="bgAcc1" presStyleIdx="1" presStyleCnt="2" custScaleX="185814" custLinFactNeighborX="-19962" custLinFactNeighborY="-2234">
        <dgm:presLayoutVars>
          <dgm:bulletEnabled val="1"/>
        </dgm:presLayoutVars>
      </dgm:prSet>
      <dgm:spPr/>
    </dgm:pt>
  </dgm:ptLst>
  <dgm:cxnLst>
    <dgm:cxn modelId="{C5E34619-463B-5F45-93AB-69C7C1A9F7F3}" type="presOf" srcId="{889ED9DF-652B-874E-98F5-9E023F328037}" destId="{AF3F57CA-0247-E741-8F53-3BFBB1B74CEC}" srcOrd="0" destOrd="0" presId="urn:microsoft.com/office/officeart/2005/8/layout/hierarchy3"/>
    <dgm:cxn modelId="{D0F11020-F54B-3E4F-8FE1-C1A8F7FA4A78}" type="presOf" srcId="{92FD8C52-8DC3-E74F-B975-C0E58C418DB4}" destId="{39EA66B2-560D-554F-AE54-098FD6526E33}" srcOrd="1" destOrd="0" presId="urn:microsoft.com/office/officeart/2005/8/layout/hierarchy3"/>
    <dgm:cxn modelId="{79AF2C45-56A9-144C-81E9-209DE35C5AE1}" type="presOf" srcId="{E4FCEE64-A2B0-AC48-ADE3-DB0399AFA46E}" destId="{3A0A0421-BC3F-584D-B0D6-6A6AD9094B31}" srcOrd="0" destOrd="0" presId="urn:microsoft.com/office/officeart/2005/8/layout/hierarchy3"/>
    <dgm:cxn modelId="{3D0E1550-3294-494D-BE85-1BEC2FC11D1B}" srcId="{889ED9DF-652B-874E-98F5-9E023F328037}" destId="{92FD8C52-8DC3-E74F-B975-C0E58C418DB4}" srcOrd="0" destOrd="0" parTransId="{648E138B-4E65-944E-861F-EB7CEFED579B}" sibTransId="{4BCBBF3C-3E46-5841-9AEC-E7519F807DD4}"/>
    <dgm:cxn modelId="{931DC07C-B792-BF45-B632-ED1DD3AE0641}" type="presOf" srcId="{D79D77DF-7D61-AD4D-B249-056AB9B4B08F}" destId="{3A326167-50C0-334C-8527-42445891677D}" srcOrd="0" destOrd="0" presId="urn:microsoft.com/office/officeart/2005/8/layout/hierarchy3"/>
    <dgm:cxn modelId="{0304CF97-2B64-8A48-876C-840D94010C26}" type="presOf" srcId="{24D7B607-B7E4-2846-BED6-0A8832CADE1A}" destId="{FC4A4D83-BF22-4144-911E-1C0517569474}" srcOrd="0" destOrd="0" presId="urn:microsoft.com/office/officeart/2005/8/layout/hierarchy3"/>
    <dgm:cxn modelId="{A23782BC-1171-B844-949F-54CAFF0F9281}" srcId="{92FD8C52-8DC3-E74F-B975-C0E58C418DB4}" destId="{22BB0C6E-077C-FB47-AA8A-F13D11763375}" srcOrd="1" destOrd="0" parTransId="{E4FCEE64-A2B0-AC48-ADE3-DB0399AFA46E}" sibTransId="{7CA6E275-27CA-DB4D-9DF5-18911649B4CE}"/>
    <dgm:cxn modelId="{DBCD6CC3-F786-1640-8E36-BCC0A018D8EC}" type="presOf" srcId="{92FD8C52-8DC3-E74F-B975-C0E58C418DB4}" destId="{65CEF709-C1B7-7C4F-81EA-3BBEE991D540}" srcOrd="0" destOrd="0" presId="urn:microsoft.com/office/officeart/2005/8/layout/hierarchy3"/>
    <dgm:cxn modelId="{40F3A2DB-1ED9-7D49-B208-4ABF98D7CA6C}" srcId="{92FD8C52-8DC3-E74F-B975-C0E58C418DB4}" destId="{D79D77DF-7D61-AD4D-B249-056AB9B4B08F}" srcOrd="0" destOrd="0" parTransId="{24D7B607-B7E4-2846-BED6-0A8832CADE1A}" sibTransId="{A259B105-0662-014B-8E73-BA9FE8A834D0}"/>
    <dgm:cxn modelId="{5C5122F1-AB9F-1D43-A166-C76CC540AB36}" type="presOf" srcId="{22BB0C6E-077C-FB47-AA8A-F13D11763375}" destId="{F88B1C14-07C7-7441-846F-E5FD91CFBDB5}" srcOrd="0" destOrd="0" presId="urn:microsoft.com/office/officeart/2005/8/layout/hierarchy3"/>
    <dgm:cxn modelId="{AFB89D33-DD20-E845-BB6E-B6F06B40A064}" type="presParOf" srcId="{AF3F57CA-0247-E741-8F53-3BFBB1B74CEC}" destId="{1D899180-7EF1-1F47-BA17-ED084347DC11}" srcOrd="0" destOrd="0" presId="urn:microsoft.com/office/officeart/2005/8/layout/hierarchy3"/>
    <dgm:cxn modelId="{F0916E5A-B4A1-D84A-BAB1-3D45D88C2E3C}" type="presParOf" srcId="{1D899180-7EF1-1F47-BA17-ED084347DC11}" destId="{6D502575-073C-EA4B-A475-7B406C736EBD}" srcOrd="0" destOrd="0" presId="urn:microsoft.com/office/officeart/2005/8/layout/hierarchy3"/>
    <dgm:cxn modelId="{084F40D5-D7E2-4146-A3FD-8FFF0FFDC400}" type="presParOf" srcId="{6D502575-073C-EA4B-A475-7B406C736EBD}" destId="{65CEF709-C1B7-7C4F-81EA-3BBEE991D540}" srcOrd="0" destOrd="0" presId="urn:microsoft.com/office/officeart/2005/8/layout/hierarchy3"/>
    <dgm:cxn modelId="{4B406ACC-27DC-3B4A-BDC9-61513CEFC777}" type="presParOf" srcId="{6D502575-073C-EA4B-A475-7B406C736EBD}" destId="{39EA66B2-560D-554F-AE54-098FD6526E33}" srcOrd="1" destOrd="0" presId="urn:microsoft.com/office/officeart/2005/8/layout/hierarchy3"/>
    <dgm:cxn modelId="{D32559AE-E0F2-2B4A-BA17-4B3CA91DC659}" type="presParOf" srcId="{1D899180-7EF1-1F47-BA17-ED084347DC11}" destId="{14DD59E2-2CEA-D14E-B537-8AE7FB43FC4F}" srcOrd="1" destOrd="0" presId="urn:microsoft.com/office/officeart/2005/8/layout/hierarchy3"/>
    <dgm:cxn modelId="{F6CBB9DE-652D-F743-A87F-8B4D05FA99E1}" type="presParOf" srcId="{14DD59E2-2CEA-D14E-B537-8AE7FB43FC4F}" destId="{FC4A4D83-BF22-4144-911E-1C0517569474}" srcOrd="0" destOrd="0" presId="urn:microsoft.com/office/officeart/2005/8/layout/hierarchy3"/>
    <dgm:cxn modelId="{F4527764-6E86-874F-85E2-475AA60CCE54}" type="presParOf" srcId="{14DD59E2-2CEA-D14E-B537-8AE7FB43FC4F}" destId="{3A326167-50C0-334C-8527-42445891677D}" srcOrd="1" destOrd="0" presId="urn:microsoft.com/office/officeart/2005/8/layout/hierarchy3"/>
    <dgm:cxn modelId="{D921D3A5-D60A-024A-B107-03EC0D6B8D5C}" type="presParOf" srcId="{14DD59E2-2CEA-D14E-B537-8AE7FB43FC4F}" destId="{3A0A0421-BC3F-584D-B0D6-6A6AD9094B31}" srcOrd="2" destOrd="0" presId="urn:microsoft.com/office/officeart/2005/8/layout/hierarchy3"/>
    <dgm:cxn modelId="{055B56E1-1281-FF46-9A21-5A2EB7A07477}" type="presParOf" srcId="{14DD59E2-2CEA-D14E-B537-8AE7FB43FC4F}" destId="{F88B1C14-07C7-7441-846F-E5FD91CFBDB5}" srcOrd="3"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89ED9DF-652B-874E-98F5-9E023F328037}" type="doc">
      <dgm:prSet loTypeId="urn:microsoft.com/office/officeart/2005/8/layout/hierarchy3" loCatId="" qsTypeId="urn:microsoft.com/office/officeart/2005/8/quickstyle/simple1" qsCatId="simple" csTypeId="urn:microsoft.com/office/officeart/2005/8/colors/accent1_2" csCatId="accent1" phldr="1"/>
      <dgm:spPr/>
      <dgm:t>
        <a:bodyPr/>
        <a:lstStyle/>
        <a:p>
          <a:endParaRPr lang="it-IT"/>
        </a:p>
      </dgm:t>
    </dgm:pt>
    <dgm:pt modelId="{68DA6C12-8BCA-4045-97A4-F5FA7DC6A8F7}">
      <dgm:prSet phldrT="[Testo]" custT="1"/>
      <dgm:spPr/>
      <dgm:t>
        <a:bodyPr/>
        <a:lstStyle/>
        <a:p>
          <a:pPr>
            <a:spcAft>
              <a:spcPts val="600"/>
            </a:spcAft>
          </a:pPr>
          <a:r>
            <a:rPr lang="it-IT" sz="2400" dirty="0"/>
            <a:t>ENVIRONMENTAL POLICY </a:t>
          </a:r>
        </a:p>
        <a:p>
          <a:pPr>
            <a:spcAft>
              <a:spcPts val="600"/>
            </a:spcAft>
          </a:pPr>
          <a:r>
            <a:rPr lang="it-IT" sz="2400" dirty="0"/>
            <a:t>GENERAL PRINCIPLES</a:t>
          </a:r>
        </a:p>
      </dgm:t>
    </dgm:pt>
    <dgm:pt modelId="{39654957-D096-AD43-A612-BEB9CBE222AB}" type="parTrans" cxnId="{283EFD51-43F6-8141-BB99-7C0BADD33CE6}">
      <dgm:prSet/>
      <dgm:spPr/>
      <dgm:t>
        <a:bodyPr/>
        <a:lstStyle/>
        <a:p>
          <a:endParaRPr lang="it-IT"/>
        </a:p>
      </dgm:t>
    </dgm:pt>
    <dgm:pt modelId="{36CE54D3-0306-A643-9B16-CD5064F0D4B8}" type="sibTrans" cxnId="{283EFD51-43F6-8141-BB99-7C0BADD33CE6}">
      <dgm:prSet/>
      <dgm:spPr/>
      <dgm:t>
        <a:bodyPr/>
        <a:lstStyle/>
        <a:p>
          <a:endParaRPr lang="it-IT"/>
        </a:p>
      </dgm:t>
    </dgm:pt>
    <dgm:pt modelId="{6DCC9EE1-180D-1F4E-8027-86F1A7A7F130}">
      <dgm:prSet phldrT="[Testo]" custT="1"/>
      <dgm:spPr/>
      <dgm:t>
        <a:bodyPr/>
        <a:lstStyle/>
        <a:p>
          <a:r>
            <a:rPr lang="it-IT" sz="2400" b="1" dirty="0" err="1"/>
            <a:t>Environmental</a:t>
          </a:r>
          <a:r>
            <a:rPr lang="it-IT" sz="2400" b="1" dirty="0"/>
            <a:t> Liability Directive (ELD)</a:t>
          </a:r>
        </a:p>
        <a:p>
          <a:r>
            <a:rPr lang="it-IT" sz="2000" b="1" i="1" dirty="0"/>
            <a:t>(</a:t>
          </a:r>
          <a:r>
            <a:rPr lang="it-IT" sz="2000" b="1" i="1" dirty="0" err="1"/>
            <a:t>enforced</a:t>
          </a:r>
          <a:r>
            <a:rPr lang="it-IT" sz="2000" b="1" i="1" dirty="0"/>
            <a:t> in 2007)</a:t>
          </a:r>
        </a:p>
      </dgm:t>
    </dgm:pt>
    <dgm:pt modelId="{71C8506D-416E-3B47-B197-CEDAB5139E45}" type="parTrans" cxnId="{102FAA43-4653-EE4A-8A88-21F7FD455ED7}">
      <dgm:prSet/>
      <dgm:spPr/>
      <dgm:t>
        <a:bodyPr/>
        <a:lstStyle/>
        <a:p>
          <a:endParaRPr lang="it-IT"/>
        </a:p>
      </dgm:t>
    </dgm:pt>
    <dgm:pt modelId="{7C818A0D-9CFB-1A4F-9D73-BD04F9C772BE}" type="sibTrans" cxnId="{102FAA43-4653-EE4A-8A88-21F7FD455ED7}">
      <dgm:prSet/>
      <dgm:spPr/>
      <dgm:t>
        <a:bodyPr/>
        <a:lstStyle/>
        <a:p>
          <a:endParaRPr lang="it-IT"/>
        </a:p>
      </dgm:t>
    </dgm:pt>
    <dgm:pt modelId="{AF3F57CA-0247-E741-8F53-3BFBB1B74CEC}" type="pres">
      <dgm:prSet presAssocID="{889ED9DF-652B-874E-98F5-9E023F328037}" presName="diagram" presStyleCnt="0">
        <dgm:presLayoutVars>
          <dgm:chPref val="1"/>
          <dgm:dir/>
          <dgm:animOne val="branch"/>
          <dgm:animLvl val="lvl"/>
          <dgm:resizeHandles/>
        </dgm:presLayoutVars>
      </dgm:prSet>
      <dgm:spPr/>
    </dgm:pt>
    <dgm:pt modelId="{8232D278-CEE3-3649-BD3B-C1B3664FD3ED}" type="pres">
      <dgm:prSet presAssocID="{68DA6C12-8BCA-4045-97A4-F5FA7DC6A8F7}" presName="root" presStyleCnt="0"/>
      <dgm:spPr/>
    </dgm:pt>
    <dgm:pt modelId="{5F27E806-406F-054A-BF7F-BFD9A71069D8}" type="pres">
      <dgm:prSet presAssocID="{68DA6C12-8BCA-4045-97A4-F5FA7DC6A8F7}" presName="rootComposite" presStyleCnt="0"/>
      <dgm:spPr/>
    </dgm:pt>
    <dgm:pt modelId="{318AAF0C-43BC-4E43-AC2B-F6E5F5FCA747}" type="pres">
      <dgm:prSet presAssocID="{68DA6C12-8BCA-4045-97A4-F5FA7DC6A8F7}" presName="rootText" presStyleLbl="node1" presStyleIdx="0" presStyleCnt="1" custScaleX="298736" custScaleY="112653" custLinFactNeighborX="-45" custLinFactNeighborY="-24698"/>
      <dgm:spPr/>
    </dgm:pt>
    <dgm:pt modelId="{EECD1194-DA52-BF4A-9E29-67D62678901A}" type="pres">
      <dgm:prSet presAssocID="{68DA6C12-8BCA-4045-97A4-F5FA7DC6A8F7}" presName="rootConnector" presStyleLbl="node1" presStyleIdx="0" presStyleCnt="1"/>
      <dgm:spPr/>
    </dgm:pt>
    <dgm:pt modelId="{50D4C944-BCD5-954A-97AB-E6DAC8895457}" type="pres">
      <dgm:prSet presAssocID="{68DA6C12-8BCA-4045-97A4-F5FA7DC6A8F7}" presName="childShape" presStyleCnt="0"/>
      <dgm:spPr/>
    </dgm:pt>
    <dgm:pt modelId="{B9284098-DAF2-3144-8C4D-A034D77E2D2A}" type="pres">
      <dgm:prSet presAssocID="{71C8506D-416E-3B47-B197-CEDAB5139E45}" presName="Name13" presStyleLbl="parChTrans1D2" presStyleIdx="0" presStyleCnt="1"/>
      <dgm:spPr/>
    </dgm:pt>
    <dgm:pt modelId="{A792D549-2789-854B-8B48-09E0CB1B1623}" type="pres">
      <dgm:prSet presAssocID="{6DCC9EE1-180D-1F4E-8027-86F1A7A7F130}" presName="childText" presStyleLbl="bgAcc1" presStyleIdx="0" presStyleCnt="1" custScaleX="227208" custScaleY="135462" custLinFactNeighborX="-37924" custLinFactNeighborY="-28549">
        <dgm:presLayoutVars>
          <dgm:bulletEnabled val="1"/>
        </dgm:presLayoutVars>
      </dgm:prSet>
      <dgm:spPr/>
    </dgm:pt>
  </dgm:ptLst>
  <dgm:cxnLst>
    <dgm:cxn modelId="{97BBE502-0DA4-CB45-BB5E-860356CC18A8}" type="presOf" srcId="{6DCC9EE1-180D-1F4E-8027-86F1A7A7F130}" destId="{A792D549-2789-854B-8B48-09E0CB1B1623}" srcOrd="0" destOrd="0" presId="urn:microsoft.com/office/officeart/2005/8/layout/hierarchy3"/>
    <dgm:cxn modelId="{C5E34619-463B-5F45-93AB-69C7C1A9F7F3}" type="presOf" srcId="{889ED9DF-652B-874E-98F5-9E023F328037}" destId="{AF3F57CA-0247-E741-8F53-3BFBB1B74CEC}" srcOrd="0" destOrd="0" presId="urn:microsoft.com/office/officeart/2005/8/layout/hierarchy3"/>
    <dgm:cxn modelId="{76B01B5F-ABF0-0E42-9CE4-225F855C7999}" type="presOf" srcId="{68DA6C12-8BCA-4045-97A4-F5FA7DC6A8F7}" destId="{318AAF0C-43BC-4E43-AC2B-F6E5F5FCA747}" srcOrd="0" destOrd="0" presId="urn:microsoft.com/office/officeart/2005/8/layout/hierarchy3"/>
    <dgm:cxn modelId="{102FAA43-4653-EE4A-8A88-21F7FD455ED7}" srcId="{68DA6C12-8BCA-4045-97A4-F5FA7DC6A8F7}" destId="{6DCC9EE1-180D-1F4E-8027-86F1A7A7F130}" srcOrd="0" destOrd="0" parTransId="{71C8506D-416E-3B47-B197-CEDAB5139E45}" sibTransId="{7C818A0D-9CFB-1A4F-9D73-BD04F9C772BE}"/>
    <dgm:cxn modelId="{283EFD51-43F6-8141-BB99-7C0BADD33CE6}" srcId="{889ED9DF-652B-874E-98F5-9E023F328037}" destId="{68DA6C12-8BCA-4045-97A4-F5FA7DC6A8F7}" srcOrd="0" destOrd="0" parTransId="{39654957-D096-AD43-A612-BEB9CBE222AB}" sibTransId="{36CE54D3-0306-A643-9B16-CD5064F0D4B8}"/>
    <dgm:cxn modelId="{521470B8-E639-F84A-8E2D-5B9E937936D7}" type="presOf" srcId="{71C8506D-416E-3B47-B197-CEDAB5139E45}" destId="{B9284098-DAF2-3144-8C4D-A034D77E2D2A}" srcOrd="0" destOrd="0" presId="urn:microsoft.com/office/officeart/2005/8/layout/hierarchy3"/>
    <dgm:cxn modelId="{1F53D8CE-8F17-F940-A8FB-58321E16569A}" type="presOf" srcId="{68DA6C12-8BCA-4045-97A4-F5FA7DC6A8F7}" destId="{EECD1194-DA52-BF4A-9E29-67D62678901A}" srcOrd="1" destOrd="0" presId="urn:microsoft.com/office/officeart/2005/8/layout/hierarchy3"/>
    <dgm:cxn modelId="{A6CE6E75-6B96-A546-AEDA-6D5CCE86C1B1}" type="presParOf" srcId="{AF3F57CA-0247-E741-8F53-3BFBB1B74CEC}" destId="{8232D278-CEE3-3649-BD3B-C1B3664FD3ED}" srcOrd="0" destOrd="0" presId="urn:microsoft.com/office/officeart/2005/8/layout/hierarchy3"/>
    <dgm:cxn modelId="{03B79AA4-276B-AF46-BD8A-02EBAE6117A7}" type="presParOf" srcId="{8232D278-CEE3-3649-BD3B-C1B3664FD3ED}" destId="{5F27E806-406F-054A-BF7F-BFD9A71069D8}" srcOrd="0" destOrd="0" presId="urn:microsoft.com/office/officeart/2005/8/layout/hierarchy3"/>
    <dgm:cxn modelId="{04E333CA-CF67-D841-A3EB-426EAE032C6D}" type="presParOf" srcId="{5F27E806-406F-054A-BF7F-BFD9A71069D8}" destId="{318AAF0C-43BC-4E43-AC2B-F6E5F5FCA747}" srcOrd="0" destOrd="0" presId="urn:microsoft.com/office/officeart/2005/8/layout/hierarchy3"/>
    <dgm:cxn modelId="{D42B5CB0-6D4B-9242-956B-3EF1B084F28E}" type="presParOf" srcId="{5F27E806-406F-054A-BF7F-BFD9A71069D8}" destId="{EECD1194-DA52-BF4A-9E29-67D62678901A}" srcOrd="1" destOrd="0" presId="urn:microsoft.com/office/officeart/2005/8/layout/hierarchy3"/>
    <dgm:cxn modelId="{9A431654-649A-1E4E-931F-7C2B6B989A62}" type="presParOf" srcId="{8232D278-CEE3-3649-BD3B-C1B3664FD3ED}" destId="{50D4C944-BCD5-954A-97AB-E6DAC8895457}" srcOrd="1" destOrd="0" presId="urn:microsoft.com/office/officeart/2005/8/layout/hierarchy3"/>
    <dgm:cxn modelId="{A14D14D5-D88E-E740-9AD3-B3542F01A183}" type="presParOf" srcId="{50D4C944-BCD5-954A-97AB-E6DAC8895457}" destId="{B9284098-DAF2-3144-8C4D-A034D77E2D2A}" srcOrd="0" destOrd="0" presId="urn:microsoft.com/office/officeart/2005/8/layout/hierarchy3"/>
    <dgm:cxn modelId="{28617483-F065-404D-9A43-893C924E87A7}" type="presParOf" srcId="{50D4C944-BCD5-954A-97AB-E6DAC8895457}" destId="{A792D549-2789-854B-8B48-09E0CB1B1623}" srcOrd="1"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89ED9DF-652B-874E-98F5-9E023F328037}" type="doc">
      <dgm:prSet loTypeId="urn:microsoft.com/office/officeart/2005/8/layout/hierarchy3" loCatId="" qsTypeId="urn:microsoft.com/office/officeart/2005/8/quickstyle/simple1" qsCatId="simple" csTypeId="urn:microsoft.com/office/officeart/2005/8/colors/accent1_2" csCatId="accent1" phldr="1"/>
      <dgm:spPr/>
      <dgm:t>
        <a:bodyPr/>
        <a:lstStyle/>
        <a:p>
          <a:endParaRPr lang="it-IT"/>
        </a:p>
      </dgm:t>
    </dgm:pt>
    <dgm:pt modelId="{68DA6C12-8BCA-4045-97A4-F5FA7DC6A8F7}">
      <dgm:prSet phldrT="[Testo]" custT="1"/>
      <dgm:spPr/>
      <dgm:t>
        <a:bodyPr/>
        <a:lstStyle/>
        <a:p>
          <a:pPr>
            <a:spcBef>
              <a:spcPts val="600"/>
            </a:spcBef>
            <a:spcAft>
              <a:spcPts val="600"/>
            </a:spcAft>
          </a:pPr>
          <a:r>
            <a:rPr lang="it-IT" sz="2400" dirty="0"/>
            <a:t>WATER PROTECTION AND MANAGEMENT</a:t>
          </a:r>
        </a:p>
      </dgm:t>
    </dgm:pt>
    <dgm:pt modelId="{39654957-D096-AD43-A612-BEB9CBE222AB}" type="parTrans" cxnId="{283EFD51-43F6-8141-BB99-7C0BADD33CE6}">
      <dgm:prSet/>
      <dgm:spPr/>
      <dgm:t>
        <a:bodyPr/>
        <a:lstStyle/>
        <a:p>
          <a:endParaRPr lang="it-IT"/>
        </a:p>
      </dgm:t>
    </dgm:pt>
    <dgm:pt modelId="{36CE54D3-0306-A643-9B16-CD5064F0D4B8}" type="sibTrans" cxnId="{283EFD51-43F6-8141-BB99-7C0BADD33CE6}">
      <dgm:prSet/>
      <dgm:spPr/>
      <dgm:t>
        <a:bodyPr/>
        <a:lstStyle/>
        <a:p>
          <a:endParaRPr lang="it-IT"/>
        </a:p>
      </dgm:t>
    </dgm:pt>
    <dgm:pt modelId="{6DCC9EE1-180D-1F4E-8027-86F1A7A7F130}">
      <dgm:prSet phldrT="[Testo]" custT="1"/>
      <dgm:spPr/>
      <dgm:t>
        <a:bodyPr/>
        <a:lstStyle/>
        <a:p>
          <a:r>
            <a:rPr lang="it-IT" sz="2400" b="1" dirty="0"/>
            <a:t>Water Framework Directive (WFD)</a:t>
          </a:r>
        </a:p>
        <a:p>
          <a:r>
            <a:rPr lang="it-IT" sz="2000" b="1" i="1" dirty="0"/>
            <a:t>(</a:t>
          </a:r>
          <a:r>
            <a:rPr lang="it-IT" sz="2000" b="1" i="1" dirty="0" err="1"/>
            <a:t>adopted</a:t>
          </a:r>
          <a:r>
            <a:rPr lang="it-IT" sz="2000" b="1" i="1" dirty="0"/>
            <a:t> in 2000)</a:t>
          </a:r>
        </a:p>
      </dgm:t>
    </dgm:pt>
    <dgm:pt modelId="{71C8506D-416E-3B47-B197-CEDAB5139E45}" type="parTrans" cxnId="{102FAA43-4653-EE4A-8A88-21F7FD455ED7}">
      <dgm:prSet/>
      <dgm:spPr/>
      <dgm:t>
        <a:bodyPr/>
        <a:lstStyle/>
        <a:p>
          <a:endParaRPr lang="it-IT"/>
        </a:p>
      </dgm:t>
    </dgm:pt>
    <dgm:pt modelId="{7C818A0D-9CFB-1A4F-9D73-BD04F9C772BE}" type="sibTrans" cxnId="{102FAA43-4653-EE4A-8A88-21F7FD455ED7}">
      <dgm:prSet/>
      <dgm:spPr/>
      <dgm:t>
        <a:bodyPr/>
        <a:lstStyle/>
        <a:p>
          <a:endParaRPr lang="it-IT"/>
        </a:p>
      </dgm:t>
    </dgm:pt>
    <dgm:pt modelId="{8F9377A2-AE99-7448-8315-C6AFD0B76770}">
      <dgm:prSet phldrT="[Testo]" custT="1"/>
      <dgm:spPr/>
      <dgm:t>
        <a:bodyPr/>
        <a:lstStyle/>
        <a:p>
          <a:pPr algn="ctr"/>
          <a:r>
            <a:rPr lang="it-IT" sz="2000" b="1" dirty="0" err="1"/>
            <a:t>Specific</a:t>
          </a:r>
          <a:r>
            <a:rPr lang="it-IT" sz="2000" b="1" dirty="0"/>
            <a:t> </a:t>
          </a:r>
          <a:r>
            <a:rPr lang="it-IT" sz="2000" b="1" dirty="0" err="1"/>
            <a:t>supporting</a:t>
          </a:r>
          <a:r>
            <a:rPr lang="it-IT" sz="2000" b="1" dirty="0"/>
            <a:t> Water </a:t>
          </a:r>
          <a:r>
            <a:rPr lang="it-IT" sz="2000" b="1" dirty="0" err="1"/>
            <a:t>Directives</a:t>
          </a:r>
          <a:r>
            <a:rPr lang="it-IT" sz="2000" b="1" dirty="0"/>
            <a:t>:</a:t>
          </a:r>
        </a:p>
        <a:p>
          <a:pPr algn="l"/>
          <a:r>
            <a:rPr lang="it-IT" sz="2000" dirty="0"/>
            <a:t>- </a:t>
          </a:r>
          <a:r>
            <a:rPr lang="it-IT" sz="1800" dirty="0" err="1"/>
            <a:t>Protection</a:t>
          </a:r>
          <a:r>
            <a:rPr lang="it-IT" sz="1800" dirty="0"/>
            <a:t> of </a:t>
          </a:r>
          <a:r>
            <a:rPr lang="it-IT" sz="1800" dirty="0" err="1"/>
            <a:t>groundwater</a:t>
          </a:r>
          <a:endParaRPr lang="it-IT" sz="1800" dirty="0"/>
        </a:p>
        <a:p>
          <a:pPr algn="l"/>
          <a:r>
            <a:rPr lang="it-IT" sz="1800" dirty="0"/>
            <a:t>- </a:t>
          </a:r>
          <a:r>
            <a:rPr lang="it-IT" sz="1800" dirty="0" err="1"/>
            <a:t>Drinking</a:t>
          </a:r>
          <a:r>
            <a:rPr lang="it-IT" sz="1800" dirty="0"/>
            <a:t> Water Directive</a:t>
          </a:r>
        </a:p>
        <a:p>
          <a:pPr algn="l"/>
          <a:r>
            <a:rPr lang="it-IT" sz="1800" dirty="0"/>
            <a:t>- </a:t>
          </a:r>
          <a:r>
            <a:rPr lang="it-IT" sz="1800" dirty="0" err="1"/>
            <a:t>Bathing</a:t>
          </a:r>
          <a:r>
            <a:rPr lang="it-IT" sz="1800" dirty="0"/>
            <a:t> Water Directive</a:t>
          </a:r>
        </a:p>
        <a:p>
          <a:pPr algn="l"/>
          <a:r>
            <a:rPr lang="it-IT" sz="1800" dirty="0"/>
            <a:t>- </a:t>
          </a:r>
          <a:r>
            <a:rPr lang="it-IT" sz="1800" dirty="0" err="1"/>
            <a:t>Environmental</a:t>
          </a:r>
          <a:r>
            <a:rPr lang="it-IT" sz="1800" dirty="0"/>
            <a:t> </a:t>
          </a:r>
          <a:r>
            <a:rPr lang="it-IT" sz="1800" dirty="0" err="1"/>
            <a:t>Quality</a:t>
          </a:r>
          <a:r>
            <a:rPr lang="it-IT" sz="1800" dirty="0"/>
            <a:t> </a:t>
          </a:r>
          <a:r>
            <a:rPr lang="it-IT" sz="1800" dirty="0" err="1"/>
            <a:t>Standards</a:t>
          </a:r>
          <a:r>
            <a:rPr lang="it-IT" sz="1800" dirty="0"/>
            <a:t> Directive</a:t>
          </a:r>
        </a:p>
        <a:p>
          <a:pPr algn="l"/>
          <a:r>
            <a:rPr lang="it-IT" sz="1800" dirty="0"/>
            <a:t>- Urban Waste Water Treatment Directive</a:t>
          </a:r>
        </a:p>
        <a:p>
          <a:pPr algn="l"/>
          <a:r>
            <a:rPr lang="it-IT" sz="1800" dirty="0"/>
            <a:t>- </a:t>
          </a:r>
          <a:r>
            <a:rPr lang="it-IT" sz="1800" dirty="0" err="1"/>
            <a:t>Nitrates</a:t>
          </a:r>
          <a:r>
            <a:rPr lang="it-IT" sz="1800" dirty="0"/>
            <a:t> Directive</a:t>
          </a:r>
        </a:p>
      </dgm:t>
    </dgm:pt>
    <dgm:pt modelId="{01A425C2-EC6A-2740-B29C-EE6E8C16B25C}" type="parTrans" cxnId="{8384D926-A4EB-6C49-B891-775468500968}">
      <dgm:prSet/>
      <dgm:spPr/>
      <dgm:t>
        <a:bodyPr/>
        <a:lstStyle/>
        <a:p>
          <a:endParaRPr lang="it-IT"/>
        </a:p>
      </dgm:t>
    </dgm:pt>
    <dgm:pt modelId="{841B1558-ED29-374E-9D08-B7CBAE5E2D5E}" type="sibTrans" cxnId="{8384D926-A4EB-6C49-B891-775468500968}">
      <dgm:prSet/>
      <dgm:spPr/>
      <dgm:t>
        <a:bodyPr/>
        <a:lstStyle/>
        <a:p>
          <a:endParaRPr lang="it-IT"/>
        </a:p>
      </dgm:t>
    </dgm:pt>
    <dgm:pt modelId="{AF3F57CA-0247-E741-8F53-3BFBB1B74CEC}" type="pres">
      <dgm:prSet presAssocID="{889ED9DF-652B-874E-98F5-9E023F328037}" presName="diagram" presStyleCnt="0">
        <dgm:presLayoutVars>
          <dgm:chPref val="1"/>
          <dgm:dir/>
          <dgm:animOne val="branch"/>
          <dgm:animLvl val="lvl"/>
          <dgm:resizeHandles/>
        </dgm:presLayoutVars>
      </dgm:prSet>
      <dgm:spPr/>
    </dgm:pt>
    <dgm:pt modelId="{8232D278-CEE3-3649-BD3B-C1B3664FD3ED}" type="pres">
      <dgm:prSet presAssocID="{68DA6C12-8BCA-4045-97A4-F5FA7DC6A8F7}" presName="root" presStyleCnt="0"/>
      <dgm:spPr/>
    </dgm:pt>
    <dgm:pt modelId="{5F27E806-406F-054A-BF7F-BFD9A71069D8}" type="pres">
      <dgm:prSet presAssocID="{68DA6C12-8BCA-4045-97A4-F5FA7DC6A8F7}" presName="rootComposite" presStyleCnt="0"/>
      <dgm:spPr/>
    </dgm:pt>
    <dgm:pt modelId="{318AAF0C-43BC-4E43-AC2B-F6E5F5FCA747}" type="pres">
      <dgm:prSet presAssocID="{68DA6C12-8BCA-4045-97A4-F5FA7DC6A8F7}" presName="rootText" presStyleLbl="node1" presStyleIdx="0" presStyleCnt="1" custScaleX="600558" custScaleY="137862" custLinFactX="-11751" custLinFactNeighborX="-100000"/>
      <dgm:spPr/>
    </dgm:pt>
    <dgm:pt modelId="{EECD1194-DA52-BF4A-9E29-67D62678901A}" type="pres">
      <dgm:prSet presAssocID="{68DA6C12-8BCA-4045-97A4-F5FA7DC6A8F7}" presName="rootConnector" presStyleLbl="node1" presStyleIdx="0" presStyleCnt="1"/>
      <dgm:spPr/>
    </dgm:pt>
    <dgm:pt modelId="{50D4C944-BCD5-954A-97AB-E6DAC8895457}" type="pres">
      <dgm:prSet presAssocID="{68DA6C12-8BCA-4045-97A4-F5FA7DC6A8F7}" presName="childShape" presStyleCnt="0"/>
      <dgm:spPr/>
    </dgm:pt>
    <dgm:pt modelId="{B9284098-DAF2-3144-8C4D-A034D77E2D2A}" type="pres">
      <dgm:prSet presAssocID="{71C8506D-416E-3B47-B197-CEDAB5139E45}" presName="Name13" presStyleLbl="parChTrans1D2" presStyleIdx="0" presStyleCnt="2"/>
      <dgm:spPr/>
    </dgm:pt>
    <dgm:pt modelId="{A792D549-2789-854B-8B48-09E0CB1B1623}" type="pres">
      <dgm:prSet presAssocID="{6DCC9EE1-180D-1F4E-8027-86F1A7A7F130}" presName="childText" presStyleLbl="bgAcc1" presStyleIdx="0" presStyleCnt="2" custScaleX="547352" custScaleY="141955" custLinFactNeighborX="-70784" custLinFactNeighborY="-5934">
        <dgm:presLayoutVars>
          <dgm:bulletEnabled val="1"/>
        </dgm:presLayoutVars>
      </dgm:prSet>
      <dgm:spPr/>
    </dgm:pt>
    <dgm:pt modelId="{545456A5-ED80-E145-8055-F4F0470C206E}" type="pres">
      <dgm:prSet presAssocID="{01A425C2-EC6A-2740-B29C-EE6E8C16B25C}" presName="Name13" presStyleLbl="parChTrans1D2" presStyleIdx="1" presStyleCnt="2"/>
      <dgm:spPr/>
    </dgm:pt>
    <dgm:pt modelId="{7DC4F957-3772-4B48-8623-FFF24831BD74}" type="pres">
      <dgm:prSet presAssocID="{8F9377A2-AE99-7448-8315-C6AFD0B76770}" presName="childText" presStyleLbl="bgAcc1" presStyleIdx="1" presStyleCnt="2" custScaleX="502156" custScaleY="466433" custLinFactX="22750" custLinFactNeighborX="100000" custLinFactNeighborY="-9496">
        <dgm:presLayoutVars>
          <dgm:bulletEnabled val="1"/>
        </dgm:presLayoutVars>
      </dgm:prSet>
      <dgm:spPr/>
    </dgm:pt>
  </dgm:ptLst>
  <dgm:cxnLst>
    <dgm:cxn modelId="{97BBE502-0DA4-CB45-BB5E-860356CC18A8}" type="presOf" srcId="{6DCC9EE1-180D-1F4E-8027-86F1A7A7F130}" destId="{A792D549-2789-854B-8B48-09E0CB1B1623}" srcOrd="0" destOrd="0" presId="urn:microsoft.com/office/officeart/2005/8/layout/hierarchy3"/>
    <dgm:cxn modelId="{C5E34619-463B-5F45-93AB-69C7C1A9F7F3}" type="presOf" srcId="{889ED9DF-652B-874E-98F5-9E023F328037}" destId="{AF3F57CA-0247-E741-8F53-3BFBB1B74CEC}" srcOrd="0" destOrd="0" presId="urn:microsoft.com/office/officeart/2005/8/layout/hierarchy3"/>
    <dgm:cxn modelId="{C940B11D-F2D7-A946-8EA4-6F5302A0851E}" type="presOf" srcId="{01A425C2-EC6A-2740-B29C-EE6E8C16B25C}" destId="{545456A5-ED80-E145-8055-F4F0470C206E}" srcOrd="0" destOrd="0" presId="urn:microsoft.com/office/officeart/2005/8/layout/hierarchy3"/>
    <dgm:cxn modelId="{8384D926-A4EB-6C49-B891-775468500968}" srcId="{68DA6C12-8BCA-4045-97A4-F5FA7DC6A8F7}" destId="{8F9377A2-AE99-7448-8315-C6AFD0B76770}" srcOrd="1" destOrd="0" parTransId="{01A425C2-EC6A-2740-B29C-EE6E8C16B25C}" sibTransId="{841B1558-ED29-374E-9D08-B7CBAE5E2D5E}"/>
    <dgm:cxn modelId="{76B01B5F-ABF0-0E42-9CE4-225F855C7999}" type="presOf" srcId="{68DA6C12-8BCA-4045-97A4-F5FA7DC6A8F7}" destId="{318AAF0C-43BC-4E43-AC2B-F6E5F5FCA747}" srcOrd="0" destOrd="0" presId="urn:microsoft.com/office/officeart/2005/8/layout/hierarchy3"/>
    <dgm:cxn modelId="{102FAA43-4653-EE4A-8A88-21F7FD455ED7}" srcId="{68DA6C12-8BCA-4045-97A4-F5FA7DC6A8F7}" destId="{6DCC9EE1-180D-1F4E-8027-86F1A7A7F130}" srcOrd="0" destOrd="0" parTransId="{71C8506D-416E-3B47-B197-CEDAB5139E45}" sibTransId="{7C818A0D-9CFB-1A4F-9D73-BD04F9C772BE}"/>
    <dgm:cxn modelId="{283EFD51-43F6-8141-BB99-7C0BADD33CE6}" srcId="{889ED9DF-652B-874E-98F5-9E023F328037}" destId="{68DA6C12-8BCA-4045-97A4-F5FA7DC6A8F7}" srcOrd="0" destOrd="0" parTransId="{39654957-D096-AD43-A612-BEB9CBE222AB}" sibTransId="{36CE54D3-0306-A643-9B16-CD5064F0D4B8}"/>
    <dgm:cxn modelId="{521470B8-E639-F84A-8E2D-5B9E937936D7}" type="presOf" srcId="{71C8506D-416E-3B47-B197-CEDAB5139E45}" destId="{B9284098-DAF2-3144-8C4D-A034D77E2D2A}" srcOrd="0" destOrd="0" presId="urn:microsoft.com/office/officeart/2005/8/layout/hierarchy3"/>
    <dgm:cxn modelId="{1F53D8CE-8F17-F940-A8FB-58321E16569A}" type="presOf" srcId="{68DA6C12-8BCA-4045-97A4-F5FA7DC6A8F7}" destId="{EECD1194-DA52-BF4A-9E29-67D62678901A}" srcOrd="1" destOrd="0" presId="urn:microsoft.com/office/officeart/2005/8/layout/hierarchy3"/>
    <dgm:cxn modelId="{E96670E0-70C9-6C44-9F1E-ABE520AAA319}" type="presOf" srcId="{8F9377A2-AE99-7448-8315-C6AFD0B76770}" destId="{7DC4F957-3772-4B48-8623-FFF24831BD74}" srcOrd="0" destOrd="0" presId="urn:microsoft.com/office/officeart/2005/8/layout/hierarchy3"/>
    <dgm:cxn modelId="{A6CE6E75-6B96-A546-AEDA-6D5CCE86C1B1}" type="presParOf" srcId="{AF3F57CA-0247-E741-8F53-3BFBB1B74CEC}" destId="{8232D278-CEE3-3649-BD3B-C1B3664FD3ED}" srcOrd="0" destOrd="0" presId="urn:microsoft.com/office/officeart/2005/8/layout/hierarchy3"/>
    <dgm:cxn modelId="{03B79AA4-276B-AF46-BD8A-02EBAE6117A7}" type="presParOf" srcId="{8232D278-CEE3-3649-BD3B-C1B3664FD3ED}" destId="{5F27E806-406F-054A-BF7F-BFD9A71069D8}" srcOrd="0" destOrd="0" presId="urn:microsoft.com/office/officeart/2005/8/layout/hierarchy3"/>
    <dgm:cxn modelId="{04E333CA-CF67-D841-A3EB-426EAE032C6D}" type="presParOf" srcId="{5F27E806-406F-054A-BF7F-BFD9A71069D8}" destId="{318AAF0C-43BC-4E43-AC2B-F6E5F5FCA747}" srcOrd="0" destOrd="0" presId="urn:microsoft.com/office/officeart/2005/8/layout/hierarchy3"/>
    <dgm:cxn modelId="{D42B5CB0-6D4B-9242-956B-3EF1B084F28E}" type="presParOf" srcId="{5F27E806-406F-054A-BF7F-BFD9A71069D8}" destId="{EECD1194-DA52-BF4A-9E29-67D62678901A}" srcOrd="1" destOrd="0" presId="urn:microsoft.com/office/officeart/2005/8/layout/hierarchy3"/>
    <dgm:cxn modelId="{9A431654-649A-1E4E-931F-7C2B6B989A62}" type="presParOf" srcId="{8232D278-CEE3-3649-BD3B-C1B3664FD3ED}" destId="{50D4C944-BCD5-954A-97AB-E6DAC8895457}" srcOrd="1" destOrd="0" presId="urn:microsoft.com/office/officeart/2005/8/layout/hierarchy3"/>
    <dgm:cxn modelId="{A14D14D5-D88E-E740-9AD3-B3542F01A183}" type="presParOf" srcId="{50D4C944-BCD5-954A-97AB-E6DAC8895457}" destId="{B9284098-DAF2-3144-8C4D-A034D77E2D2A}" srcOrd="0" destOrd="0" presId="urn:microsoft.com/office/officeart/2005/8/layout/hierarchy3"/>
    <dgm:cxn modelId="{28617483-F065-404D-9A43-893C924E87A7}" type="presParOf" srcId="{50D4C944-BCD5-954A-97AB-E6DAC8895457}" destId="{A792D549-2789-854B-8B48-09E0CB1B1623}" srcOrd="1" destOrd="0" presId="urn:microsoft.com/office/officeart/2005/8/layout/hierarchy3"/>
    <dgm:cxn modelId="{07F8E09D-32C3-CD47-B65B-BB364B779BF6}" type="presParOf" srcId="{50D4C944-BCD5-954A-97AB-E6DAC8895457}" destId="{545456A5-ED80-E145-8055-F4F0470C206E}" srcOrd="2" destOrd="0" presId="urn:microsoft.com/office/officeart/2005/8/layout/hierarchy3"/>
    <dgm:cxn modelId="{3E6171C0-1644-844B-BC59-F8AEC6C23F8F}" type="presParOf" srcId="{50D4C944-BCD5-954A-97AB-E6DAC8895457}" destId="{7DC4F957-3772-4B48-8623-FFF24831BD74}" srcOrd="3"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889ED9DF-652B-874E-98F5-9E023F328037}" type="doc">
      <dgm:prSet loTypeId="urn:microsoft.com/office/officeart/2005/8/layout/hierarchy3" loCatId="" qsTypeId="urn:microsoft.com/office/officeart/2005/8/quickstyle/simple1" qsCatId="simple" csTypeId="urn:microsoft.com/office/officeart/2005/8/colors/accent1_2" csCatId="accent1" phldr="1"/>
      <dgm:spPr/>
      <dgm:t>
        <a:bodyPr/>
        <a:lstStyle/>
        <a:p>
          <a:endParaRPr lang="it-IT"/>
        </a:p>
      </dgm:t>
    </dgm:pt>
    <dgm:pt modelId="{92FD8C52-8DC3-E74F-B975-C0E58C418DB4}">
      <dgm:prSet phldrT="[Testo]" custT="1"/>
      <dgm:spPr/>
      <dgm:t>
        <a:bodyPr/>
        <a:lstStyle/>
        <a:p>
          <a:r>
            <a:rPr lang="it-IT" sz="2400" dirty="0"/>
            <a:t>AIR AND NOISE POLLUTION</a:t>
          </a:r>
        </a:p>
      </dgm:t>
    </dgm:pt>
    <dgm:pt modelId="{648E138B-4E65-944E-861F-EB7CEFED579B}" type="parTrans" cxnId="{3D0E1550-3294-494D-BE85-1BEC2FC11D1B}">
      <dgm:prSet/>
      <dgm:spPr/>
      <dgm:t>
        <a:bodyPr/>
        <a:lstStyle/>
        <a:p>
          <a:endParaRPr lang="it-IT"/>
        </a:p>
      </dgm:t>
    </dgm:pt>
    <dgm:pt modelId="{4BCBBF3C-3E46-5841-9AEC-E7519F807DD4}" type="sibTrans" cxnId="{3D0E1550-3294-494D-BE85-1BEC2FC11D1B}">
      <dgm:prSet/>
      <dgm:spPr/>
      <dgm:t>
        <a:bodyPr/>
        <a:lstStyle/>
        <a:p>
          <a:endParaRPr lang="it-IT"/>
        </a:p>
      </dgm:t>
    </dgm:pt>
    <dgm:pt modelId="{D79D77DF-7D61-AD4D-B249-056AB9B4B08F}">
      <dgm:prSet phldrT="[Testo]" custT="1"/>
      <dgm:spPr/>
      <dgm:t>
        <a:bodyPr/>
        <a:lstStyle/>
        <a:p>
          <a:r>
            <a:rPr lang="it-IT" sz="2400" b="1" dirty="0"/>
            <a:t>Ambient Air </a:t>
          </a:r>
          <a:r>
            <a:rPr lang="it-IT" sz="2400" b="1" dirty="0" err="1"/>
            <a:t>Quality</a:t>
          </a:r>
          <a:r>
            <a:rPr lang="it-IT" sz="2400" b="1" dirty="0"/>
            <a:t> </a:t>
          </a:r>
          <a:r>
            <a:rPr lang="it-IT" sz="2400" b="1" dirty="0" err="1"/>
            <a:t>Directives</a:t>
          </a:r>
          <a:endParaRPr lang="it-IT" sz="2400" b="1" dirty="0"/>
        </a:p>
      </dgm:t>
    </dgm:pt>
    <dgm:pt modelId="{24D7B607-B7E4-2846-BED6-0A8832CADE1A}" type="parTrans" cxnId="{40F3A2DB-1ED9-7D49-B208-4ABF98D7CA6C}">
      <dgm:prSet/>
      <dgm:spPr/>
      <dgm:t>
        <a:bodyPr/>
        <a:lstStyle/>
        <a:p>
          <a:endParaRPr lang="it-IT"/>
        </a:p>
      </dgm:t>
    </dgm:pt>
    <dgm:pt modelId="{A259B105-0662-014B-8E73-BA9FE8A834D0}" type="sibTrans" cxnId="{40F3A2DB-1ED9-7D49-B208-4ABF98D7CA6C}">
      <dgm:prSet/>
      <dgm:spPr/>
      <dgm:t>
        <a:bodyPr/>
        <a:lstStyle/>
        <a:p>
          <a:endParaRPr lang="it-IT"/>
        </a:p>
      </dgm:t>
    </dgm:pt>
    <dgm:pt modelId="{22BB0C6E-077C-FB47-AA8A-F13D11763375}">
      <dgm:prSet phldrT="[Testo]" custT="1"/>
      <dgm:spPr/>
      <dgm:t>
        <a:bodyPr/>
        <a:lstStyle/>
        <a:p>
          <a:r>
            <a:rPr lang="it-IT" sz="2400" b="1" dirty="0" err="1"/>
            <a:t>Environmental</a:t>
          </a:r>
          <a:r>
            <a:rPr lang="it-IT" sz="2400" b="1" dirty="0"/>
            <a:t> </a:t>
          </a:r>
          <a:r>
            <a:rPr lang="it-IT" sz="2400" b="1" dirty="0" err="1"/>
            <a:t>Noise</a:t>
          </a:r>
          <a:r>
            <a:rPr lang="it-IT" sz="2400" b="1" dirty="0"/>
            <a:t> Directive</a:t>
          </a:r>
        </a:p>
        <a:p>
          <a:r>
            <a:rPr lang="it-IT" sz="2000" b="1" i="1" dirty="0"/>
            <a:t>(2002/49/EC)</a:t>
          </a:r>
        </a:p>
      </dgm:t>
    </dgm:pt>
    <dgm:pt modelId="{E4FCEE64-A2B0-AC48-ADE3-DB0399AFA46E}" type="parTrans" cxnId="{A23782BC-1171-B844-949F-54CAFF0F9281}">
      <dgm:prSet/>
      <dgm:spPr/>
      <dgm:t>
        <a:bodyPr/>
        <a:lstStyle/>
        <a:p>
          <a:endParaRPr lang="it-IT"/>
        </a:p>
      </dgm:t>
    </dgm:pt>
    <dgm:pt modelId="{7CA6E275-27CA-DB4D-9DF5-18911649B4CE}" type="sibTrans" cxnId="{A23782BC-1171-B844-949F-54CAFF0F9281}">
      <dgm:prSet/>
      <dgm:spPr/>
      <dgm:t>
        <a:bodyPr/>
        <a:lstStyle/>
        <a:p>
          <a:endParaRPr lang="it-IT"/>
        </a:p>
      </dgm:t>
    </dgm:pt>
    <dgm:pt modelId="{C7DABE73-1DB8-1B4B-894C-3587657F7A02}">
      <dgm:prSet phldrT="[Testo]" custT="1"/>
      <dgm:spPr/>
      <dgm:t>
        <a:bodyPr/>
        <a:lstStyle/>
        <a:p>
          <a:pPr algn="ctr"/>
          <a:r>
            <a:rPr lang="it-IT" sz="2400" b="1" dirty="0"/>
            <a:t>National </a:t>
          </a:r>
          <a:r>
            <a:rPr lang="it-IT" sz="2400" b="1" dirty="0" err="1"/>
            <a:t>Emission</a:t>
          </a:r>
          <a:r>
            <a:rPr lang="it-IT" sz="2400" b="1" dirty="0"/>
            <a:t> </a:t>
          </a:r>
          <a:r>
            <a:rPr lang="it-IT" sz="2400" b="1" dirty="0" err="1"/>
            <a:t>Ceilings</a:t>
          </a:r>
          <a:r>
            <a:rPr lang="it-IT" sz="2400" b="1" dirty="0"/>
            <a:t> Directive</a:t>
          </a:r>
          <a:r>
            <a:rPr lang="it-IT" sz="2400" dirty="0"/>
            <a:t>, for </a:t>
          </a:r>
          <a:r>
            <a:rPr lang="it-IT" sz="2400" dirty="0" err="1"/>
            <a:t>five</a:t>
          </a:r>
          <a:r>
            <a:rPr lang="it-IT" sz="2400" dirty="0"/>
            <a:t> </a:t>
          </a:r>
          <a:r>
            <a:rPr lang="it-IT" sz="2400" dirty="0" err="1"/>
            <a:t>key</a:t>
          </a:r>
          <a:r>
            <a:rPr lang="it-IT" sz="2400" dirty="0"/>
            <a:t> </a:t>
          </a:r>
          <a:r>
            <a:rPr lang="it-IT" sz="2400" dirty="0" err="1"/>
            <a:t>pollutants</a:t>
          </a:r>
          <a:r>
            <a:rPr lang="it-IT" sz="2400" dirty="0"/>
            <a:t>:</a:t>
          </a:r>
        </a:p>
        <a:p>
          <a:pPr algn="ctr"/>
          <a:r>
            <a:rPr lang="it-IT" sz="2400" dirty="0"/>
            <a:t>- </a:t>
          </a:r>
          <a:r>
            <a:rPr lang="it-IT" sz="2000" b="1" dirty="0">
              <a:solidFill>
                <a:srgbClr val="0070C0"/>
              </a:solidFill>
            </a:rPr>
            <a:t>SO</a:t>
          </a:r>
          <a:r>
            <a:rPr lang="it-IT" sz="2000" b="1" baseline="-25000" dirty="0">
              <a:solidFill>
                <a:srgbClr val="0070C0"/>
              </a:solidFill>
            </a:rPr>
            <a:t>X</a:t>
          </a:r>
          <a:r>
            <a:rPr lang="it-IT" sz="2000" b="1" dirty="0">
              <a:solidFill>
                <a:srgbClr val="0070C0"/>
              </a:solidFill>
            </a:rPr>
            <a:t>, NO</a:t>
          </a:r>
          <a:r>
            <a:rPr lang="it-IT" sz="2000" b="1" baseline="-25000" dirty="0">
              <a:solidFill>
                <a:srgbClr val="0070C0"/>
              </a:solidFill>
            </a:rPr>
            <a:t>X</a:t>
          </a:r>
          <a:r>
            <a:rPr lang="it-IT" sz="2000" b="1" dirty="0">
              <a:solidFill>
                <a:srgbClr val="0070C0"/>
              </a:solidFill>
            </a:rPr>
            <a:t>, NMVOC, NH</a:t>
          </a:r>
          <a:r>
            <a:rPr lang="it-IT" sz="2000" b="1" baseline="-25000" dirty="0">
              <a:solidFill>
                <a:srgbClr val="0070C0"/>
              </a:solidFill>
            </a:rPr>
            <a:t>3</a:t>
          </a:r>
          <a:r>
            <a:rPr lang="it-IT" sz="2000" b="1" dirty="0">
              <a:solidFill>
                <a:srgbClr val="0070C0"/>
              </a:solidFill>
            </a:rPr>
            <a:t>, Fine </a:t>
          </a:r>
          <a:r>
            <a:rPr lang="it-IT" sz="2000" b="1" dirty="0" err="1">
              <a:solidFill>
                <a:srgbClr val="0070C0"/>
              </a:solidFill>
            </a:rPr>
            <a:t>Particulate</a:t>
          </a:r>
          <a:r>
            <a:rPr lang="it-IT" sz="2000" b="1" dirty="0">
              <a:solidFill>
                <a:srgbClr val="0070C0"/>
              </a:solidFill>
            </a:rPr>
            <a:t> </a:t>
          </a:r>
          <a:r>
            <a:rPr lang="it-IT" sz="2000" b="1" dirty="0" err="1">
              <a:solidFill>
                <a:srgbClr val="0070C0"/>
              </a:solidFill>
            </a:rPr>
            <a:t>Matter</a:t>
          </a:r>
          <a:endParaRPr lang="it-IT" sz="2000" b="1" dirty="0">
            <a:solidFill>
              <a:srgbClr val="0070C0"/>
            </a:solidFill>
          </a:endParaRPr>
        </a:p>
      </dgm:t>
    </dgm:pt>
    <dgm:pt modelId="{099748E3-B6CF-814F-8D37-0DC24FCFB5EC}" type="parTrans" cxnId="{D59A3809-2ACA-634C-B544-7F856B36CA1A}">
      <dgm:prSet/>
      <dgm:spPr/>
      <dgm:t>
        <a:bodyPr/>
        <a:lstStyle/>
        <a:p>
          <a:endParaRPr lang="it-IT"/>
        </a:p>
      </dgm:t>
    </dgm:pt>
    <dgm:pt modelId="{FFB31E14-4261-3343-BD9D-189C2A4DE46E}" type="sibTrans" cxnId="{D59A3809-2ACA-634C-B544-7F856B36CA1A}">
      <dgm:prSet/>
      <dgm:spPr/>
      <dgm:t>
        <a:bodyPr/>
        <a:lstStyle/>
        <a:p>
          <a:endParaRPr lang="it-IT"/>
        </a:p>
      </dgm:t>
    </dgm:pt>
    <dgm:pt modelId="{6D8B16AC-AADE-B447-A019-3DE8FBC81267}">
      <dgm:prSet phldrT="[Testo]"/>
      <dgm:spPr>
        <a:solidFill>
          <a:schemeClr val="accent2">
            <a:lumMod val="20000"/>
            <a:lumOff val="80000"/>
            <a:alpha val="90000"/>
          </a:schemeClr>
        </a:solidFill>
        <a:ln w="28575"/>
      </dgm:spPr>
      <dgm:t>
        <a:bodyPr/>
        <a:lstStyle/>
        <a:p>
          <a:r>
            <a:rPr lang="it-IT" b="1" dirty="0">
              <a:solidFill>
                <a:schemeClr val="tx1"/>
              </a:solidFill>
            </a:rPr>
            <a:t>Industrial </a:t>
          </a:r>
          <a:r>
            <a:rPr lang="it-IT" b="1" dirty="0" err="1">
              <a:solidFill>
                <a:schemeClr val="tx1"/>
              </a:solidFill>
            </a:rPr>
            <a:t>Emissions</a:t>
          </a:r>
          <a:r>
            <a:rPr lang="it-IT" b="1" dirty="0">
              <a:solidFill>
                <a:schemeClr val="tx1"/>
              </a:solidFill>
            </a:rPr>
            <a:t> Directive (IED)</a:t>
          </a:r>
        </a:p>
      </dgm:t>
    </dgm:pt>
    <dgm:pt modelId="{56DFC439-4173-BD44-BA22-248B831F2909}" type="parTrans" cxnId="{186AE667-F605-6A44-9FF3-B1043238D6E2}">
      <dgm:prSet/>
      <dgm:spPr/>
      <dgm:t>
        <a:bodyPr/>
        <a:lstStyle/>
        <a:p>
          <a:endParaRPr lang="it-IT"/>
        </a:p>
      </dgm:t>
    </dgm:pt>
    <dgm:pt modelId="{EA31066B-7397-504B-9962-27F0D7D0108F}" type="sibTrans" cxnId="{186AE667-F605-6A44-9FF3-B1043238D6E2}">
      <dgm:prSet/>
      <dgm:spPr/>
      <dgm:t>
        <a:bodyPr/>
        <a:lstStyle/>
        <a:p>
          <a:endParaRPr lang="it-IT"/>
        </a:p>
      </dgm:t>
    </dgm:pt>
    <dgm:pt modelId="{AF3F57CA-0247-E741-8F53-3BFBB1B74CEC}" type="pres">
      <dgm:prSet presAssocID="{889ED9DF-652B-874E-98F5-9E023F328037}" presName="diagram" presStyleCnt="0">
        <dgm:presLayoutVars>
          <dgm:chPref val="1"/>
          <dgm:dir/>
          <dgm:animOne val="branch"/>
          <dgm:animLvl val="lvl"/>
          <dgm:resizeHandles/>
        </dgm:presLayoutVars>
      </dgm:prSet>
      <dgm:spPr/>
    </dgm:pt>
    <dgm:pt modelId="{1D899180-7EF1-1F47-BA17-ED084347DC11}" type="pres">
      <dgm:prSet presAssocID="{92FD8C52-8DC3-E74F-B975-C0E58C418DB4}" presName="root" presStyleCnt="0"/>
      <dgm:spPr/>
    </dgm:pt>
    <dgm:pt modelId="{6D502575-073C-EA4B-A475-7B406C736EBD}" type="pres">
      <dgm:prSet presAssocID="{92FD8C52-8DC3-E74F-B975-C0E58C418DB4}" presName="rootComposite" presStyleCnt="0"/>
      <dgm:spPr/>
    </dgm:pt>
    <dgm:pt modelId="{65CEF709-C1B7-7C4F-81EA-3BBEE991D540}" type="pres">
      <dgm:prSet presAssocID="{92FD8C52-8DC3-E74F-B975-C0E58C418DB4}" presName="rootText" presStyleLbl="node1" presStyleIdx="0" presStyleCnt="1" custScaleX="404523" custLinFactNeighborX="43084" custLinFactNeighborY="-148"/>
      <dgm:spPr/>
    </dgm:pt>
    <dgm:pt modelId="{39EA66B2-560D-554F-AE54-098FD6526E33}" type="pres">
      <dgm:prSet presAssocID="{92FD8C52-8DC3-E74F-B975-C0E58C418DB4}" presName="rootConnector" presStyleLbl="node1" presStyleIdx="0" presStyleCnt="1"/>
      <dgm:spPr/>
    </dgm:pt>
    <dgm:pt modelId="{14DD59E2-2CEA-D14E-B537-8AE7FB43FC4F}" type="pres">
      <dgm:prSet presAssocID="{92FD8C52-8DC3-E74F-B975-C0E58C418DB4}" presName="childShape" presStyleCnt="0"/>
      <dgm:spPr/>
    </dgm:pt>
    <dgm:pt modelId="{FC4A4D83-BF22-4144-911E-1C0517569474}" type="pres">
      <dgm:prSet presAssocID="{24D7B607-B7E4-2846-BED6-0A8832CADE1A}" presName="Name13" presStyleLbl="parChTrans1D2" presStyleIdx="0" presStyleCnt="4"/>
      <dgm:spPr/>
    </dgm:pt>
    <dgm:pt modelId="{3A326167-50C0-334C-8527-42445891677D}" type="pres">
      <dgm:prSet presAssocID="{D79D77DF-7D61-AD4D-B249-056AB9B4B08F}" presName="childText" presStyleLbl="bgAcc1" presStyleIdx="0" presStyleCnt="4" custScaleX="355210" custLinFactNeighborX="26129">
        <dgm:presLayoutVars>
          <dgm:bulletEnabled val="1"/>
        </dgm:presLayoutVars>
      </dgm:prSet>
      <dgm:spPr/>
    </dgm:pt>
    <dgm:pt modelId="{3A0A0421-BC3F-584D-B0D6-6A6AD9094B31}" type="pres">
      <dgm:prSet presAssocID="{E4FCEE64-A2B0-AC48-ADE3-DB0399AFA46E}" presName="Name13" presStyleLbl="parChTrans1D2" presStyleIdx="1" presStyleCnt="4"/>
      <dgm:spPr/>
    </dgm:pt>
    <dgm:pt modelId="{F88B1C14-07C7-7441-846F-E5FD91CFBDB5}" type="pres">
      <dgm:prSet presAssocID="{22BB0C6E-077C-FB47-AA8A-F13D11763375}" presName="childText" presStyleLbl="bgAcc1" presStyleIdx="1" presStyleCnt="4" custScaleX="497901" custScaleY="110197" custLinFactNeighborX="26129">
        <dgm:presLayoutVars>
          <dgm:bulletEnabled val="1"/>
        </dgm:presLayoutVars>
      </dgm:prSet>
      <dgm:spPr/>
    </dgm:pt>
    <dgm:pt modelId="{BDD7D3A9-7532-5D4C-A7B9-1096C1F88461}" type="pres">
      <dgm:prSet presAssocID="{099748E3-B6CF-814F-8D37-0DC24FCFB5EC}" presName="Name13" presStyleLbl="parChTrans1D2" presStyleIdx="2" presStyleCnt="4"/>
      <dgm:spPr/>
    </dgm:pt>
    <dgm:pt modelId="{A65253D1-A5C0-C147-B269-A8CC6C111B30}" type="pres">
      <dgm:prSet presAssocID="{C7DABE73-1DB8-1B4B-894C-3587657F7A02}" presName="childText" presStyleLbl="bgAcc1" presStyleIdx="2" presStyleCnt="4" custScaleX="845981" custScaleY="136912" custLinFactNeighborX="24592">
        <dgm:presLayoutVars>
          <dgm:bulletEnabled val="1"/>
        </dgm:presLayoutVars>
      </dgm:prSet>
      <dgm:spPr/>
    </dgm:pt>
    <dgm:pt modelId="{F61EF12B-EF10-2147-9DA2-0FFC2EECEEF5}" type="pres">
      <dgm:prSet presAssocID="{56DFC439-4173-BD44-BA22-248B831F2909}" presName="Name13" presStyleLbl="parChTrans1D2" presStyleIdx="3" presStyleCnt="4"/>
      <dgm:spPr/>
    </dgm:pt>
    <dgm:pt modelId="{5271733D-D70D-A041-8EBB-D29265B60BD0}" type="pres">
      <dgm:prSet presAssocID="{6D8B16AC-AADE-B447-A019-3DE8FBC81267}" presName="childText" presStyleLbl="bgAcc1" presStyleIdx="3" presStyleCnt="4" custScaleX="605931" custScaleY="71108" custLinFactNeighborX="24703" custLinFactNeighborY="8210">
        <dgm:presLayoutVars>
          <dgm:bulletEnabled val="1"/>
        </dgm:presLayoutVars>
      </dgm:prSet>
      <dgm:spPr/>
    </dgm:pt>
  </dgm:ptLst>
  <dgm:cxnLst>
    <dgm:cxn modelId="{D59A3809-2ACA-634C-B544-7F856B36CA1A}" srcId="{92FD8C52-8DC3-E74F-B975-C0E58C418DB4}" destId="{C7DABE73-1DB8-1B4B-894C-3587657F7A02}" srcOrd="2" destOrd="0" parTransId="{099748E3-B6CF-814F-8D37-0DC24FCFB5EC}" sibTransId="{FFB31E14-4261-3343-BD9D-189C2A4DE46E}"/>
    <dgm:cxn modelId="{C5E34619-463B-5F45-93AB-69C7C1A9F7F3}" type="presOf" srcId="{889ED9DF-652B-874E-98F5-9E023F328037}" destId="{AF3F57CA-0247-E741-8F53-3BFBB1B74CEC}" srcOrd="0" destOrd="0" presId="urn:microsoft.com/office/officeart/2005/8/layout/hierarchy3"/>
    <dgm:cxn modelId="{D0F11020-F54B-3E4F-8FE1-C1A8F7FA4A78}" type="presOf" srcId="{92FD8C52-8DC3-E74F-B975-C0E58C418DB4}" destId="{39EA66B2-560D-554F-AE54-098FD6526E33}" srcOrd="1" destOrd="0" presId="urn:microsoft.com/office/officeart/2005/8/layout/hierarchy3"/>
    <dgm:cxn modelId="{24F53126-8B9E-5A4A-93DE-EC33C926F299}" type="presOf" srcId="{6D8B16AC-AADE-B447-A019-3DE8FBC81267}" destId="{5271733D-D70D-A041-8EBB-D29265B60BD0}" srcOrd="0" destOrd="0" presId="urn:microsoft.com/office/officeart/2005/8/layout/hierarchy3"/>
    <dgm:cxn modelId="{C7DC9E38-C16B-FF44-84D2-8DAEDEED0C86}" type="presOf" srcId="{56DFC439-4173-BD44-BA22-248B831F2909}" destId="{F61EF12B-EF10-2147-9DA2-0FFC2EECEEF5}" srcOrd="0" destOrd="0" presId="urn:microsoft.com/office/officeart/2005/8/layout/hierarchy3"/>
    <dgm:cxn modelId="{79AF2C45-56A9-144C-81E9-209DE35C5AE1}" type="presOf" srcId="{E4FCEE64-A2B0-AC48-ADE3-DB0399AFA46E}" destId="{3A0A0421-BC3F-584D-B0D6-6A6AD9094B31}" srcOrd="0" destOrd="0" presId="urn:microsoft.com/office/officeart/2005/8/layout/hierarchy3"/>
    <dgm:cxn modelId="{186AE667-F605-6A44-9FF3-B1043238D6E2}" srcId="{92FD8C52-8DC3-E74F-B975-C0E58C418DB4}" destId="{6D8B16AC-AADE-B447-A019-3DE8FBC81267}" srcOrd="3" destOrd="0" parTransId="{56DFC439-4173-BD44-BA22-248B831F2909}" sibTransId="{EA31066B-7397-504B-9962-27F0D7D0108F}"/>
    <dgm:cxn modelId="{3D0E1550-3294-494D-BE85-1BEC2FC11D1B}" srcId="{889ED9DF-652B-874E-98F5-9E023F328037}" destId="{92FD8C52-8DC3-E74F-B975-C0E58C418DB4}" srcOrd="0" destOrd="0" parTransId="{648E138B-4E65-944E-861F-EB7CEFED579B}" sibTransId="{4BCBBF3C-3E46-5841-9AEC-E7519F807DD4}"/>
    <dgm:cxn modelId="{C0233F77-4268-AC4A-B0D7-6F0969C282CD}" type="presOf" srcId="{C7DABE73-1DB8-1B4B-894C-3587657F7A02}" destId="{A65253D1-A5C0-C147-B269-A8CC6C111B30}" srcOrd="0" destOrd="0" presId="urn:microsoft.com/office/officeart/2005/8/layout/hierarchy3"/>
    <dgm:cxn modelId="{931DC07C-B792-BF45-B632-ED1DD3AE0641}" type="presOf" srcId="{D79D77DF-7D61-AD4D-B249-056AB9B4B08F}" destId="{3A326167-50C0-334C-8527-42445891677D}" srcOrd="0" destOrd="0" presId="urn:microsoft.com/office/officeart/2005/8/layout/hierarchy3"/>
    <dgm:cxn modelId="{0304CF97-2B64-8A48-876C-840D94010C26}" type="presOf" srcId="{24D7B607-B7E4-2846-BED6-0A8832CADE1A}" destId="{FC4A4D83-BF22-4144-911E-1C0517569474}" srcOrd="0" destOrd="0" presId="urn:microsoft.com/office/officeart/2005/8/layout/hierarchy3"/>
    <dgm:cxn modelId="{CE2C44A9-B05D-B14F-8311-A975A005A1B2}" type="presOf" srcId="{099748E3-B6CF-814F-8D37-0DC24FCFB5EC}" destId="{BDD7D3A9-7532-5D4C-A7B9-1096C1F88461}" srcOrd="0" destOrd="0" presId="urn:microsoft.com/office/officeart/2005/8/layout/hierarchy3"/>
    <dgm:cxn modelId="{A23782BC-1171-B844-949F-54CAFF0F9281}" srcId="{92FD8C52-8DC3-E74F-B975-C0E58C418DB4}" destId="{22BB0C6E-077C-FB47-AA8A-F13D11763375}" srcOrd="1" destOrd="0" parTransId="{E4FCEE64-A2B0-AC48-ADE3-DB0399AFA46E}" sibTransId="{7CA6E275-27CA-DB4D-9DF5-18911649B4CE}"/>
    <dgm:cxn modelId="{DBCD6CC3-F786-1640-8E36-BCC0A018D8EC}" type="presOf" srcId="{92FD8C52-8DC3-E74F-B975-C0E58C418DB4}" destId="{65CEF709-C1B7-7C4F-81EA-3BBEE991D540}" srcOrd="0" destOrd="0" presId="urn:microsoft.com/office/officeart/2005/8/layout/hierarchy3"/>
    <dgm:cxn modelId="{40F3A2DB-1ED9-7D49-B208-4ABF98D7CA6C}" srcId="{92FD8C52-8DC3-E74F-B975-C0E58C418DB4}" destId="{D79D77DF-7D61-AD4D-B249-056AB9B4B08F}" srcOrd="0" destOrd="0" parTransId="{24D7B607-B7E4-2846-BED6-0A8832CADE1A}" sibTransId="{A259B105-0662-014B-8E73-BA9FE8A834D0}"/>
    <dgm:cxn modelId="{5C5122F1-AB9F-1D43-A166-C76CC540AB36}" type="presOf" srcId="{22BB0C6E-077C-FB47-AA8A-F13D11763375}" destId="{F88B1C14-07C7-7441-846F-E5FD91CFBDB5}" srcOrd="0" destOrd="0" presId="urn:microsoft.com/office/officeart/2005/8/layout/hierarchy3"/>
    <dgm:cxn modelId="{AFB89D33-DD20-E845-BB6E-B6F06B40A064}" type="presParOf" srcId="{AF3F57CA-0247-E741-8F53-3BFBB1B74CEC}" destId="{1D899180-7EF1-1F47-BA17-ED084347DC11}" srcOrd="0" destOrd="0" presId="urn:microsoft.com/office/officeart/2005/8/layout/hierarchy3"/>
    <dgm:cxn modelId="{F0916E5A-B4A1-D84A-BAB1-3D45D88C2E3C}" type="presParOf" srcId="{1D899180-7EF1-1F47-BA17-ED084347DC11}" destId="{6D502575-073C-EA4B-A475-7B406C736EBD}" srcOrd="0" destOrd="0" presId="urn:microsoft.com/office/officeart/2005/8/layout/hierarchy3"/>
    <dgm:cxn modelId="{084F40D5-D7E2-4146-A3FD-8FFF0FFDC400}" type="presParOf" srcId="{6D502575-073C-EA4B-A475-7B406C736EBD}" destId="{65CEF709-C1B7-7C4F-81EA-3BBEE991D540}" srcOrd="0" destOrd="0" presId="urn:microsoft.com/office/officeart/2005/8/layout/hierarchy3"/>
    <dgm:cxn modelId="{4B406ACC-27DC-3B4A-BDC9-61513CEFC777}" type="presParOf" srcId="{6D502575-073C-EA4B-A475-7B406C736EBD}" destId="{39EA66B2-560D-554F-AE54-098FD6526E33}" srcOrd="1" destOrd="0" presId="urn:microsoft.com/office/officeart/2005/8/layout/hierarchy3"/>
    <dgm:cxn modelId="{D32559AE-E0F2-2B4A-BA17-4B3CA91DC659}" type="presParOf" srcId="{1D899180-7EF1-1F47-BA17-ED084347DC11}" destId="{14DD59E2-2CEA-D14E-B537-8AE7FB43FC4F}" srcOrd="1" destOrd="0" presId="urn:microsoft.com/office/officeart/2005/8/layout/hierarchy3"/>
    <dgm:cxn modelId="{F6CBB9DE-652D-F743-A87F-8B4D05FA99E1}" type="presParOf" srcId="{14DD59E2-2CEA-D14E-B537-8AE7FB43FC4F}" destId="{FC4A4D83-BF22-4144-911E-1C0517569474}" srcOrd="0" destOrd="0" presId="urn:microsoft.com/office/officeart/2005/8/layout/hierarchy3"/>
    <dgm:cxn modelId="{F4527764-6E86-874F-85E2-475AA60CCE54}" type="presParOf" srcId="{14DD59E2-2CEA-D14E-B537-8AE7FB43FC4F}" destId="{3A326167-50C0-334C-8527-42445891677D}" srcOrd="1" destOrd="0" presId="urn:microsoft.com/office/officeart/2005/8/layout/hierarchy3"/>
    <dgm:cxn modelId="{D921D3A5-D60A-024A-B107-03EC0D6B8D5C}" type="presParOf" srcId="{14DD59E2-2CEA-D14E-B537-8AE7FB43FC4F}" destId="{3A0A0421-BC3F-584D-B0D6-6A6AD9094B31}" srcOrd="2" destOrd="0" presId="urn:microsoft.com/office/officeart/2005/8/layout/hierarchy3"/>
    <dgm:cxn modelId="{055B56E1-1281-FF46-9A21-5A2EB7A07477}" type="presParOf" srcId="{14DD59E2-2CEA-D14E-B537-8AE7FB43FC4F}" destId="{F88B1C14-07C7-7441-846F-E5FD91CFBDB5}" srcOrd="3" destOrd="0" presId="urn:microsoft.com/office/officeart/2005/8/layout/hierarchy3"/>
    <dgm:cxn modelId="{E90A724E-9FE8-7A4D-B30C-8492C1383D3B}" type="presParOf" srcId="{14DD59E2-2CEA-D14E-B537-8AE7FB43FC4F}" destId="{BDD7D3A9-7532-5D4C-A7B9-1096C1F88461}" srcOrd="4" destOrd="0" presId="urn:microsoft.com/office/officeart/2005/8/layout/hierarchy3"/>
    <dgm:cxn modelId="{EFD2FF6C-D8B7-3E41-A44C-B5A6C16CEF8C}" type="presParOf" srcId="{14DD59E2-2CEA-D14E-B537-8AE7FB43FC4F}" destId="{A65253D1-A5C0-C147-B269-A8CC6C111B30}" srcOrd="5" destOrd="0" presId="urn:microsoft.com/office/officeart/2005/8/layout/hierarchy3"/>
    <dgm:cxn modelId="{551BD5BE-8CC5-834F-BF3C-D73CAA32F0D2}" type="presParOf" srcId="{14DD59E2-2CEA-D14E-B537-8AE7FB43FC4F}" destId="{F61EF12B-EF10-2147-9DA2-0FFC2EECEEF5}" srcOrd="6" destOrd="0" presId="urn:microsoft.com/office/officeart/2005/8/layout/hierarchy3"/>
    <dgm:cxn modelId="{5F7D350E-BD0D-F54B-9A7B-8BFDDFC34F4D}" type="presParOf" srcId="{14DD59E2-2CEA-D14E-B537-8AE7FB43FC4F}" destId="{5271733D-D70D-A041-8EBB-D29265B60BD0}" srcOrd="7"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9F2B1E5-E1DE-CF41-A335-C52C33766ECF}" type="doc">
      <dgm:prSet loTypeId="urn:microsoft.com/office/officeart/2005/8/layout/hChevron3" loCatId="" qsTypeId="urn:microsoft.com/office/officeart/2005/8/quickstyle/simple1" qsCatId="simple" csTypeId="urn:microsoft.com/office/officeart/2005/8/colors/accent1_2" csCatId="accent1" phldr="1"/>
      <dgm:spPr/>
    </dgm:pt>
    <dgm:pt modelId="{09A642CC-E4E9-5D4B-BD5E-57E322123095}">
      <dgm:prSet phldrT="[Testo]" custT="1"/>
      <dgm:spPr>
        <a:solidFill>
          <a:schemeClr val="accent4">
            <a:lumMod val="20000"/>
            <a:lumOff val="80000"/>
          </a:schemeClr>
        </a:solidFill>
      </dgm:spPr>
      <dgm:t>
        <a:bodyPr/>
        <a:lstStyle/>
        <a:p>
          <a:r>
            <a:rPr lang="it-IT" sz="2400" b="1" dirty="0" err="1">
              <a:solidFill>
                <a:schemeClr val="tx1"/>
              </a:solidFill>
            </a:rPr>
            <a:t>Circular</a:t>
          </a:r>
          <a:r>
            <a:rPr lang="it-IT" sz="2400" b="1" dirty="0">
              <a:solidFill>
                <a:schemeClr val="tx1"/>
              </a:solidFill>
            </a:rPr>
            <a:t> Economy Package</a:t>
          </a:r>
        </a:p>
      </dgm:t>
    </dgm:pt>
    <dgm:pt modelId="{C2F606D8-2890-C54C-A964-ABB3C3FA7E38}" type="parTrans" cxnId="{90E0B6C0-3F7C-924D-8D65-F675A71AE8D8}">
      <dgm:prSet/>
      <dgm:spPr/>
      <dgm:t>
        <a:bodyPr/>
        <a:lstStyle/>
        <a:p>
          <a:endParaRPr lang="it-IT"/>
        </a:p>
      </dgm:t>
    </dgm:pt>
    <dgm:pt modelId="{D62509BF-91D1-2640-83AA-36C128F62595}" type="sibTrans" cxnId="{90E0B6C0-3F7C-924D-8D65-F675A71AE8D8}">
      <dgm:prSet/>
      <dgm:spPr/>
      <dgm:t>
        <a:bodyPr/>
        <a:lstStyle/>
        <a:p>
          <a:endParaRPr lang="it-IT"/>
        </a:p>
      </dgm:t>
    </dgm:pt>
    <dgm:pt modelId="{D9A7D70D-B5E1-7942-A2DC-125097722E26}">
      <dgm:prSet phldrT="[Testo]" custT="1"/>
      <dgm:spPr>
        <a:solidFill>
          <a:schemeClr val="accent4">
            <a:lumMod val="40000"/>
            <a:lumOff val="60000"/>
          </a:schemeClr>
        </a:solidFill>
      </dgm:spPr>
      <dgm:t>
        <a:bodyPr/>
        <a:lstStyle/>
        <a:p>
          <a:pPr algn="ctr"/>
          <a:r>
            <a:rPr lang="it-IT" sz="2400" b="1" dirty="0" err="1">
              <a:solidFill>
                <a:schemeClr val="tx1"/>
              </a:solidFill>
            </a:rPr>
            <a:t>Four</a:t>
          </a:r>
          <a:r>
            <a:rPr lang="it-IT" sz="2400" b="1" dirty="0">
              <a:solidFill>
                <a:schemeClr val="tx1"/>
              </a:solidFill>
            </a:rPr>
            <a:t> new </a:t>
          </a:r>
          <a:r>
            <a:rPr lang="it-IT" sz="2400" b="1" dirty="0" err="1">
              <a:solidFill>
                <a:schemeClr val="tx1"/>
              </a:solidFill>
            </a:rPr>
            <a:t>directives</a:t>
          </a:r>
          <a:r>
            <a:rPr lang="it-IT" sz="2400" b="1" dirty="0">
              <a:solidFill>
                <a:schemeClr val="tx1"/>
              </a:solidFill>
            </a:rPr>
            <a:t> on </a:t>
          </a:r>
          <a:r>
            <a:rPr lang="it-IT" sz="2400" b="1" dirty="0" err="1">
              <a:solidFill>
                <a:schemeClr val="tx1"/>
              </a:solidFill>
            </a:rPr>
            <a:t>waste</a:t>
          </a:r>
          <a:r>
            <a:rPr lang="it-IT" sz="2800" dirty="0"/>
            <a:t>	</a:t>
          </a:r>
        </a:p>
      </dgm:t>
    </dgm:pt>
    <dgm:pt modelId="{CE8657D5-FA88-684A-83DB-458E38DAFCCC}" type="parTrans" cxnId="{4A0A7E17-9D19-1C4C-B2AA-56B5EA2882D7}">
      <dgm:prSet/>
      <dgm:spPr/>
      <dgm:t>
        <a:bodyPr/>
        <a:lstStyle/>
        <a:p>
          <a:endParaRPr lang="it-IT"/>
        </a:p>
      </dgm:t>
    </dgm:pt>
    <dgm:pt modelId="{148D3A55-B33B-1547-9A76-6EA2E6FC5F09}" type="sibTrans" cxnId="{4A0A7E17-9D19-1C4C-B2AA-56B5EA2882D7}">
      <dgm:prSet/>
      <dgm:spPr/>
      <dgm:t>
        <a:bodyPr/>
        <a:lstStyle/>
        <a:p>
          <a:endParaRPr lang="it-IT"/>
        </a:p>
      </dgm:t>
    </dgm:pt>
    <dgm:pt modelId="{34ED6405-C09F-7748-8920-0354B1D75916}">
      <dgm:prSet phldrT="[Testo]" custT="1"/>
      <dgm:spPr>
        <a:solidFill>
          <a:schemeClr val="accent4">
            <a:lumMod val="60000"/>
            <a:lumOff val="40000"/>
          </a:schemeClr>
        </a:solidFill>
      </dgm:spPr>
      <dgm:t>
        <a:bodyPr/>
        <a:lstStyle/>
        <a:p>
          <a:r>
            <a:rPr lang="it-IT" sz="2400" b="1" dirty="0" err="1">
              <a:solidFill>
                <a:schemeClr val="tx1"/>
              </a:solidFill>
            </a:rPr>
            <a:t>Prevention</a:t>
          </a:r>
          <a:r>
            <a:rPr lang="it-IT" sz="2400" b="1" dirty="0">
              <a:solidFill>
                <a:schemeClr val="tx1"/>
              </a:solidFill>
            </a:rPr>
            <a:t>, </a:t>
          </a:r>
          <a:r>
            <a:rPr lang="it-IT" sz="2400" b="1" dirty="0" err="1">
              <a:solidFill>
                <a:schemeClr val="tx1"/>
              </a:solidFill>
            </a:rPr>
            <a:t>reuse</a:t>
          </a:r>
          <a:r>
            <a:rPr lang="it-IT" sz="2400" b="1" dirty="0">
              <a:solidFill>
                <a:schemeClr val="tx1"/>
              </a:solidFill>
            </a:rPr>
            <a:t>, </a:t>
          </a:r>
          <a:r>
            <a:rPr lang="it-IT" sz="2400" b="1" dirty="0" err="1">
              <a:solidFill>
                <a:schemeClr val="tx1"/>
              </a:solidFill>
            </a:rPr>
            <a:t>recycling</a:t>
          </a:r>
          <a:r>
            <a:rPr lang="it-IT" sz="2400" b="1" dirty="0">
              <a:solidFill>
                <a:schemeClr val="tx1"/>
              </a:solidFill>
            </a:rPr>
            <a:t> and </a:t>
          </a:r>
          <a:r>
            <a:rPr lang="it-IT" sz="2400" b="1" dirty="0" err="1">
              <a:solidFill>
                <a:schemeClr val="tx1"/>
              </a:solidFill>
            </a:rPr>
            <a:t>landfilling</a:t>
          </a:r>
          <a:endParaRPr lang="it-IT" sz="2400" b="1" dirty="0">
            <a:solidFill>
              <a:schemeClr val="tx1"/>
            </a:solidFill>
          </a:endParaRPr>
        </a:p>
      </dgm:t>
    </dgm:pt>
    <dgm:pt modelId="{159A4985-0D56-374B-80D8-4696FC54D897}" type="parTrans" cxnId="{7EC659C5-0737-5249-8B90-770584C7B3DB}">
      <dgm:prSet/>
      <dgm:spPr/>
      <dgm:t>
        <a:bodyPr/>
        <a:lstStyle/>
        <a:p>
          <a:endParaRPr lang="it-IT"/>
        </a:p>
      </dgm:t>
    </dgm:pt>
    <dgm:pt modelId="{50F19488-6581-6040-9A6B-E83677D67F9E}" type="sibTrans" cxnId="{7EC659C5-0737-5249-8B90-770584C7B3DB}">
      <dgm:prSet/>
      <dgm:spPr/>
      <dgm:t>
        <a:bodyPr/>
        <a:lstStyle/>
        <a:p>
          <a:endParaRPr lang="it-IT"/>
        </a:p>
      </dgm:t>
    </dgm:pt>
    <dgm:pt modelId="{72B7C5A4-CFB7-1047-B0ED-DA7CB6BA04EA}" type="pres">
      <dgm:prSet presAssocID="{B9F2B1E5-E1DE-CF41-A335-C52C33766ECF}" presName="Name0" presStyleCnt="0">
        <dgm:presLayoutVars>
          <dgm:dir/>
          <dgm:resizeHandles val="exact"/>
        </dgm:presLayoutVars>
      </dgm:prSet>
      <dgm:spPr/>
    </dgm:pt>
    <dgm:pt modelId="{5D485883-761F-D843-936F-DBD1C6341E73}" type="pres">
      <dgm:prSet presAssocID="{09A642CC-E4E9-5D4B-BD5E-57E322123095}" presName="parTxOnly" presStyleLbl="node1" presStyleIdx="0" presStyleCnt="3">
        <dgm:presLayoutVars>
          <dgm:bulletEnabled val="1"/>
        </dgm:presLayoutVars>
      </dgm:prSet>
      <dgm:spPr/>
    </dgm:pt>
    <dgm:pt modelId="{1F31BDE7-881E-3149-98F0-D89A6CF2AB1C}" type="pres">
      <dgm:prSet presAssocID="{D62509BF-91D1-2640-83AA-36C128F62595}" presName="parSpace" presStyleCnt="0"/>
      <dgm:spPr/>
    </dgm:pt>
    <dgm:pt modelId="{6FFF01F7-ECB4-7641-AD2B-A4F5B24FE8AE}" type="pres">
      <dgm:prSet presAssocID="{D9A7D70D-B5E1-7942-A2DC-125097722E26}" presName="parTxOnly" presStyleLbl="node1" presStyleIdx="1" presStyleCnt="3" custLinFactNeighborY="926">
        <dgm:presLayoutVars>
          <dgm:bulletEnabled val="1"/>
        </dgm:presLayoutVars>
      </dgm:prSet>
      <dgm:spPr/>
    </dgm:pt>
    <dgm:pt modelId="{D3050E4D-397F-6246-AE59-5C2CE2E4D4C5}" type="pres">
      <dgm:prSet presAssocID="{148D3A55-B33B-1547-9A76-6EA2E6FC5F09}" presName="parSpace" presStyleCnt="0"/>
      <dgm:spPr/>
    </dgm:pt>
    <dgm:pt modelId="{37C4C660-E0A1-B94F-BDE2-110CDDAFA9D5}" type="pres">
      <dgm:prSet presAssocID="{34ED6405-C09F-7748-8920-0354B1D75916}" presName="parTxOnly" presStyleLbl="node1" presStyleIdx="2" presStyleCnt="3">
        <dgm:presLayoutVars>
          <dgm:bulletEnabled val="1"/>
        </dgm:presLayoutVars>
      </dgm:prSet>
      <dgm:spPr/>
    </dgm:pt>
  </dgm:ptLst>
  <dgm:cxnLst>
    <dgm:cxn modelId="{3DED4313-34B6-424E-AD6F-6766115FD263}" type="presOf" srcId="{B9F2B1E5-E1DE-CF41-A335-C52C33766ECF}" destId="{72B7C5A4-CFB7-1047-B0ED-DA7CB6BA04EA}" srcOrd="0" destOrd="0" presId="urn:microsoft.com/office/officeart/2005/8/layout/hChevron3"/>
    <dgm:cxn modelId="{4A0A7E17-9D19-1C4C-B2AA-56B5EA2882D7}" srcId="{B9F2B1E5-E1DE-CF41-A335-C52C33766ECF}" destId="{D9A7D70D-B5E1-7942-A2DC-125097722E26}" srcOrd="1" destOrd="0" parTransId="{CE8657D5-FA88-684A-83DB-458E38DAFCCC}" sibTransId="{148D3A55-B33B-1547-9A76-6EA2E6FC5F09}"/>
    <dgm:cxn modelId="{87C5BF50-426A-8748-9A05-FB1F8ADC7696}" type="presOf" srcId="{09A642CC-E4E9-5D4B-BD5E-57E322123095}" destId="{5D485883-761F-D843-936F-DBD1C6341E73}" srcOrd="0" destOrd="0" presId="urn:microsoft.com/office/officeart/2005/8/layout/hChevron3"/>
    <dgm:cxn modelId="{90E0B6C0-3F7C-924D-8D65-F675A71AE8D8}" srcId="{B9F2B1E5-E1DE-CF41-A335-C52C33766ECF}" destId="{09A642CC-E4E9-5D4B-BD5E-57E322123095}" srcOrd="0" destOrd="0" parTransId="{C2F606D8-2890-C54C-A964-ABB3C3FA7E38}" sibTransId="{D62509BF-91D1-2640-83AA-36C128F62595}"/>
    <dgm:cxn modelId="{7EC659C5-0737-5249-8B90-770584C7B3DB}" srcId="{B9F2B1E5-E1DE-CF41-A335-C52C33766ECF}" destId="{34ED6405-C09F-7748-8920-0354B1D75916}" srcOrd="2" destOrd="0" parTransId="{159A4985-0D56-374B-80D8-4696FC54D897}" sibTransId="{50F19488-6581-6040-9A6B-E83677D67F9E}"/>
    <dgm:cxn modelId="{2E7F91D3-B8C5-744F-98F6-68A373C5944E}" type="presOf" srcId="{34ED6405-C09F-7748-8920-0354B1D75916}" destId="{37C4C660-E0A1-B94F-BDE2-110CDDAFA9D5}" srcOrd="0" destOrd="0" presId="urn:microsoft.com/office/officeart/2005/8/layout/hChevron3"/>
    <dgm:cxn modelId="{90B211E9-06FE-A346-B19E-1AE3E635E4FF}" type="presOf" srcId="{D9A7D70D-B5E1-7942-A2DC-125097722E26}" destId="{6FFF01F7-ECB4-7641-AD2B-A4F5B24FE8AE}" srcOrd="0" destOrd="0" presId="urn:microsoft.com/office/officeart/2005/8/layout/hChevron3"/>
    <dgm:cxn modelId="{45120FF9-23DD-3A47-8E33-555454E8D233}" type="presParOf" srcId="{72B7C5A4-CFB7-1047-B0ED-DA7CB6BA04EA}" destId="{5D485883-761F-D843-936F-DBD1C6341E73}" srcOrd="0" destOrd="0" presId="urn:microsoft.com/office/officeart/2005/8/layout/hChevron3"/>
    <dgm:cxn modelId="{33485AE4-2748-B64A-A320-752038F773B0}" type="presParOf" srcId="{72B7C5A4-CFB7-1047-B0ED-DA7CB6BA04EA}" destId="{1F31BDE7-881E-3149-98F0-D89A6CF2AB1C}" srcOrd="1" destOrd="0" presId="urn:microsoft.com/office/officeart/2005/8/layout/hChevron3"/>
    <dgm:cxn modelId="{D06BCFF7-ABBF-334D-88AF-1592E308D9CA}" type="presParOf" srcId="{72B7C5A4-CFB7-1047-B0ED-DA7CB6BA04EA}" destId="{6FFF01F7-ECB4-7641-AD2B-A4F5B24FE8AE}" srcOrd="2" destOrd="0" presId="urn:microsoft.com/office/officeart/2005/8/layout/hChevron3"/>
    <dgm:cxn modelId="{ADE1BCAB-0942-EE40-A69C-2992991D3DB6}" type="presParOf" srcId="{72B7C5A4-CFB7-1047-B0ED-DA7CB6BA04EA}" destId="{D3050E4D-397F-6246-AE59-5C2CE2E4D4C5}" srcOrd="3" destOrd="0" presId="urn:microsoft.com/office/officeart/2005/8/layout/hChevron3"/>
    <dgm:cxn modelId="{FDBDF237-1C08-C044-9E89-68CB45A5999D}" type="presParOf" srcId="{72B7C5A4-CFB7-1047-B0ED-DA7CB6BA04EA}" destId="{37C4C660-E0A1-B94F-BDE2-110CDDAFA9D5}" srcOrd="4" destOrd="0" presId="urn:microsoft.com/office/officeart/2005/8/layout/hChevron3"/>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419AF0-CC1A-401D-A703-240E622B47E9}">
      <dsp:nvSpPr>
        <dsp:cNvPr id="0" name=""/>
        <dsp:cNvSpPr/>
      </dsp:nvSpPr>
      <dsp:spPr>
        <a:xfrm>
          <a:off x="2494" y="856974"/>
          <a:ext cx="3038961" cy="1215584"/>
        </a:xfrm>
        <a:prstGeom prst="chevron">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011" tIns="29337" rIns="29337" bIns="29337" numCol="1" spcCol="1270" anchor="ctr" anchorCtr="0">
          <a:noAutofit/>
        </a:bodyPr>
        <a:lstStyle/>
        <a:p>
          <a:pPr marL="0" lvl="0" indent="0" algn="ctr" defTabSz="977900">
            <a:lnSpc>
              <a:spcPct val="90000"/>
            </a:lnSpc>
            <a:spcBef>
              <a:spcPct val="0"/>
            </a:spcBef>
            <a:spcAft>
              <a:spcPct val="35000"/>
            </a:spcAft>
            <a:buNone/>
          </a:pPr>
          <a:r>
            <a:rPr lang="it-IT" sz="2200" b="1" kern="1200" dirty="0"/>
            <a:t>BAT Reference Document (BREF)</a:t>
          </a:r>
        </a:p>
      </dsp:txBody>
      <dsp:txXfrm>
        <a:off x="610286" y="856974"/>
        <a:ext cx="1823377" cy="1215584"/>
      </dsp:txXfrm>
    </dsp:sp>
    <dsp:sp modelId="{1DCE51E6-8846-4B69-B00A-FE5D69A89798}">
      <dsp:nvSpPr>
        <dsp:cNvPr id="0" name=""/>
        <dsp:cNvSpPr/>
      </dsp:nvSpPr>
      <dsp:spPr>
        <a:xfrm>
          <a:off x="2737559" y="835774"/>
          <a:ext cx="3038961" cy="1215584"/>
        </a:xfrm>
        <a:prstGeom prst="chevron">
          <a:avLst/>
        </a:prstGeom>
        <a:solidFill>
          <a:schemeClr val="tx2">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011" tIns="29337" rIns="29337" bIns="29337" numCol="1" spcCol="1270" anchor="ctr" anchorCtr="0">
          <a:noAutofit/>
        </a:bodyPr>
        <a:lstStyle/>
        <a:p>
          <a:pPr marL="0" lvl="0" indent="0" algn="ctr" defTabSz="977900">
            <a:lnSpc>
              <a:spcPct val="90000"/>
            </a:lnSpc>
            <a:spcBef>
              <a:spcPct val="0"/>
            </a:spcBef>
            <a:spcAft>
              <a:spcPct val="35000"/>
            </a:spcAft>
            <a:buNone/>
          </a:pPr>
          <a:r>
            <a:rPr lang="it-IT" sz="2200" b="1" kern="1200" dirty="0"/>
            <a:t>Best Available Techniques (</a:t>
          </a:r>
          <a:r>
            <a:rPr lang="it-IT" sz="2200" b="1" kern="1200" dirty="0" err="1"/>
            <a:t>BATs</a:t>
          </a:r>
          <a:r>
            <a:rPr lang="it-IT" sz="2200" b="1" kern="1200" dirty="0"/>
            <a:t>)</a:t>
          </a:r>
        </a:p>
      </dsp:txBody>
      <dsp:txXfrm>
        <a:off x="3345351" y="835774"/>
        <a:ext cx="1823377" cy="1215584"/>
      </dsp:txXfrm>
    </dsp:sp>
    <dsp:sp modelId="{3F63DD96-4E32-4BB1-A714-B941534F541E}">
      <dsp:nvSpPr>
        <dsp:cNvPr id="0" name=""/>
        <dsp:cNvSpPr/>
      </dsp:nvSpPr>
      <dsp:spPr>
        <a:xfrm>
          <a:off x="5472624" y="835774"/>
          <a:ext cx="3038961" cy="1215584"/>
        </a:xfrm>
        <a:prstGeom prst="chevron">
          <a:avLst/>
        </a:prstGeom>
        <a:solidFill>
          <a:schemeClr val="accent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011" tIns="29337" rIns="29337" bIns="29337" numCol="1" spcCol="1270" anchor="ctr" anchorCtr="0">
          <a:noAutofit/>
        </a:bodyPr>
        <a:lstStyle/>
        <a:p>
          <a:pPr marL="0" lvl="0" indent="0" algn="ctr" defTabSz="977900">
            <a:lnSpc>
              <a:spcPct val="90000"/>
            </a:lnSpc>
            <a:spcBef>
              <a:spcPct val="0"/>
            </a:spcBef>
            <a:spcAft>
              <a:spcPct val="35000"/>
            </a:spcAft>
            <a:buNone/>
          </a:pPr>
          <a:r>
            <a:rPr lang="it-IT" sz="2200" b="1" kern="1200" dirty="0">
              <a:solidFill>
                <a:schemeClr val="bg1"/>
              </a:solidFill>
            </a:rPr>
            <a:t>BAT </a:t>
          </a:r>
          <a:r>
            <a:rPr lang="it-IT" sz="2200" b="1" kern="1200" dirty="0" err="1">
              <a:solidFill>
                <a:schemeClr val="bg1"/>
              </a:solidFill>
            </a:rPr>
            <a:t>Conclusions</a:t>
          </a:r>
          <a:endParaRPr lang="it-IT" sz="2200" b="1" kern="1200" dirty="0">
            <a:solidFill>
              <a:schemeClr val="bg1"/>
            </a:solidFill>
          </a:endParaRPr>
        </a:p>
      </dsp:txBody>
      <dsp:txXfrm>
        <a:off x="6080416" y="835774"/>
        <a:ext cx="1823377" cy="121558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8AAF0C-43BC-4E43-AC2B-F6E5F5FCA747}">
      <dsp:nvSpPr>
        <dsp:cNvPr id="0" name=""/>
        <dsp:cNvSpPr/>
      </dsp:nvSpPr>
      <dsp:spPr>
        <a:xfrm>
          <a:off x="732349" y="0"/>
          <a:ext cx="3453823" cy="81748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675" tIns="44450" rIns="66675" bIns="44450" numCol="1" spcCol="1270" anchor="ctr" anchorCtr="0">
          <a:noAutofit/>
        </a:bodyPr>
        <a:lstStyle/>
        <a:p>
          <a:pPr marL="0" lvl="0" indent="0" algn="ctr" defTabSz="1555750">
            <a:lnSpc>
              <a:spcPct val="90000"/>
            </a:lnSpc>
            <a:spcBef>
              <a:spcPct val="0"/>
            </a:spcBef>
            <a:spcAft>
              <a:spcPct val="35000"/>
            </a:spcAft>
            <a:buNone/>
          </a:pPr>
          <a:r>
            <a:rPr lang="it-IT" sz="3500" kern="1200" dirty="0"/>
            <a:t>CLIMATE CHANGE</a:t>
          </a:r>
        </a:p>
      </dsp:txBody>
      <dsp:txXfrm>
        <a:off x="756292" y="23943"/>
        <a:ext cx="3405937" cy="769602"/>
      </dsp:txXfrm>
    </dsp:sp>
    <dsp:sp modelId="{B9284098-DAF2-3144-8C4D-A034D77E2D2A}">
      <dsp:nvSpPr>
        <dsp:cNvPr id="0" name=""/>
        <dsp:cNvSpPr/>
      </dsp:nvSpPr>
      <dsp:spPr>
        <a:xfrm>
          <a:off x="1077731" y="817488"/>
          <a:ext cx="345382" cy="615449"/>
        </a:xfrm>
        <a:custGeom>
          <a:avLst/>
          <a:gdLst/>
          <a:ahLst/>
          <a:cxnLst/>
          <a:rect l="0" t="0" r="0" b="0"/>
          <a:pathLst>
            <a:path>
              <a:moveTo>
                <a:pt x="0" y="0"/>
              </a:moveTo>
              <a:lnTo>
                <a:pt x="0" y="615449"/>
              </a:lnTo>
              <a:lnTo>
                <a:pt x="345382" y="61544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792D549-2789-854B-8B48-09E0CB1B1623}">
      <dsp:nvSpPr>
        <dsp:cNvPr id="0" name=""/>
        <dsp:cNvSpPr/>
      </dsp:nvSpPr>
      <dsp:spPr>
        <a:xfrm>
          <a:off x="1423113" y="1024193"/>
          <a:ext cx="6247130" cy="817488"/>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it-IT" sz="2400" kern="1200" dirty="0" err="1"/>
            <a:t>European</a:t>
          </a:r>
          <a:r>
            <a:rPr lang="it-IT" sz="2400" kern="1200" dirty="0"/>
            <a:t> Emissions Trading System (EU-ETS)</a:t>
          </a:r>
        </a:p>
        <a:p>
          <a:pPr marL="0" lvl="0" indent="0" algn="ctr" defTabSz="1066800">
            <a:lnSpc>
              <a:spcPct val="90000"/>
            </a:lnSpc>
            <a:spcBef>
              <a:spcPct val="0"/>
            </a:spcBef>
            <a:spcAft>
              <a:spcPct val="35000"/>
            </a:spcAft>
            <a:buNone/>
          </a:pPr>
          <a:r>
            <a:rPr lang="it-IT" sz="2000" i="1" kern="1200" dirty="0"/>
            <a:t>(</a:t>
          </a:r>
          <a:r>
            <a:rPr lang="it-IT" sz="2000" i="1" kern="1200" dirty="0" err="1"/>
            <a:t>Revised</a:t>
          </a:r>
          <a:r>
            <a:rPr lang="it-IT" sz="2000" i="1" kern="1200" dirty="0"/>
            <a:t> in 2018)</a:t>
          </a:r>
        </a:p>
      </dsp:txBody>
      <dsp:txXfrm>
        <a:off x="1447056" y="1048136"/>
        <a:ext cx="6199244" cy="769602"/>
      </dsp:txXfrm>
    </dsp:sp>
    <dsp:sp modelId="{545456A5-ED80-E145-8055-F4F0470C206E}">
      <dsp:nvSpPr>
        <dsp:cNvPr id="0" name=""/>
        <dsp:cNvSpPr/>
      </dsp:nvSpPr>
      <dsp:spPr>
        <a:xfrm>
          <a:off x="1077731" y="817488"/>
          <a:ext cx="345382" cy="1637310"/>
        </a:xfrm>
        <a:custGeom>
          <a:avLst/>
          <a:gdLst/>
          <a:ahLst/>
          <a:cxnLst/>
          <a:rect l="0" t="0" r="0" b="0"/>
          <a:pathLst>
            <a:path>
              <a:moveTo>
                <a:pt x="0" y="0"/>
              </a:moveTo>
              <a:lnTo>
                <a:pt x="0" y="1637310"/>
              </a:lnTo>
              <a:lnTo>
                <a:pt x="345382" y="163731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DC4F957-3772-4B48-8623-FFF24831BD74}">
      <dsp:nvSpPr>
        <dsp:cNvPr id="0" name=""/>
        <dsp:cNvSpPr/>
      </dsp:nvSpPr>
      <dsp:spPr>
        <a:xfrm>
          <a:off x="1423113" y="2046054"/>
          <a:ext cx="6209800" cy="817488"/>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it-IT" sz="2400" kern="1200" dirty="0" err="1"/>
            <a:t>Effort</a:t>
          </a:r>
          <a:r>
            <a:rPr lang="it-IT" sz="2400" kern="1200" dirty="0"/>
            <a:t> Sharing </a:t>
          </a:r>
          <a:r>
            <a:rPr lang="it-IT" sz="2400" kern="1200" dirty="0" err="1"/>
            <a:t>Regulation</a:t>
          </a:r>
          <a:endParaRPr lang="it-IT" sz="2400" kern="1200" dirty="0"/>
        </a:p>
        <a:p>
          <a:pPr marL="0" lvl="0" indent="0" algn="ctr" defTabSz="1066800">
            <a:lnSpc>
              <a:spcPct val="90000"/>
            </a:lnSpc>
            <a:spcBef>
              <a:spcPct val="0"/>
            </a:spcBef>
            <a:spcAft>
              <a:spcPct val="35000"/>
            </a:spcAft>
            <a:buNone/>
          </a:pPr>
          <a:r>
            <a:rPr lang="it-IT" sz="2000" i="1" kern="1200" dirty="0"/>
            <a:t>(</a:t>
          </a:r>
          <a:r>
            <a:rPr lang="it-IT" sz="2000" i="1" kern="1200" dirty="0" err="1"/>
            <a:t>Adopted</a:t>
          </a:r>
          <a:r>
            <a:rPr lang="it-IT" sz="2000" i="1" kern="1200" dirty="0"/>
            <a:t> in 2018)</a:t>
          </a:r>
          <a:endParaRPr lang="it-IT" sz="2000" kern="1200" dirty="0"/>
        </a:p>
      </dsp:txBody>
      <dsp:txXfrm>
        <a:off x="1447056" y="2069997"/>
        <a:ext cx="6161914" cy="769602"/>
      </dsp:txXfrm>
    </dsp:sp>
    <dsp:sp modelId="{F5AD29CE-8034-9443-B0B7-D5E76B31B917}">
      <dsp:nvSpPr>
        <dsp:cNvPr id="0" name=""/>
        <dsp:cNvSpPr/>
      </dsp:nvSpPr>
      <dsp:spPr>
        <a:xfrm>
          <a:off x="1077731" y="817488"/>
          <a:ext cx="345382" cy="2659171"/>
        </a:xfrm>
        <a:custGeom>
          <a:avLst/>
          <a:gdLst/>
          <a:ahLst/>
          <a:cxnLst/>
          <a:rect l="0" t="0" r="0" b="0"/>
          <a:pathLst>
            <a:path>
              <a:moveTo>
                <a:pt x="0" y="0"/>
              </a:moveTo>
              <a:lnTo>
                <a:pt x="0" y="2659171"/>
              </a:lnTo>
              <a:lnTo>
                <a:pt x="345382" y="265917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06BDC93-B8F3-994A-80C0-C196573CFEAA}">
      <dsp:nvSpPr>
        <dsp:cNvPr id="0" name=""/>
        <dsp:cNvSpPr/>
      </dsp:nvSpPr>
      <dsp:spPr>
        <a:xfrm>
          <a:off x="1423113" y="3067915"/>
          <a:ext cx="6211997" cy="817488"/>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it-IT" sz="2400" kern="1200" dirty="0" err="1"/>
            <a:t>Renewable</a:t>
          </a:r>
          <a:r>
            <a:rPr lang="it-IT" sz="2400" kern="1200" dirty="0"/>
            <a:t> Energy Directive</a:t>
          </a:r>
        </a:p>
        <a:p>
          <a:pPr marL="0" lvl="0" indent="0" algn="ctr" defTabSz="1066800">
            <a:lnSpc>
              <a:spcPct val="90000"/>
            </a:lnSpc>
            <a:spcBef>
              <a:spcPct val="0"/>
            </a:spcBef>
            <a:spcAft>
              <a:spcPct val="35000"/>
            </a:spcAft>
            <a:buNone/>
          </a:pPr>
          <a:r>
            <a:rPr lang="it-IT" sz="2000" i="1" kern="1200" dirty="0"/>
            <a:t>(</a:t>
          </a:r>
          <a:r>
            <a:rPr lang="it-IT" sz="2000" i="1" kern="1200" dirty="0" err="1"/>
            <a:t>Revised</a:t>
          </a:r>
          <a:r>
            <a:rPr lang="it-IT" sz="2000" i="1" kern="1200" dirty="0"/>
            <a:t> in 2018)</a:t>
          </a:r>
          <a:endParaRPr lang="it-IT" sz="2000" kern="1200" dirty="0"/>
        </a:p>
      </dsp:txBody>
      <dsp:txXfrm>
        <a:off x="1447056" y="3091858"/>
        <a:ext cx="6164111" cy="76960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CEF709-C1B7-7C4F-81EA-3BBEE991D540}">
      <dsp:nvSpPr>
        <dsp:cNvPr id="0" name=""/>
        <dsp:cNvSpPr/>
      </dsp:nvSpPr>
      <dsp:spPr>
        <a:xfrm>
          <a:off x="0" y="3"/>
          <a:ext cx="2998819" cy="111013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40640" rIns="60960" bIns="40640" numCol="1" spcCol="1270" anchor="ctr" anchorCtr="0">
          <a:noAutofit/>
        </a:bodyPr>
        <a:lstStyle/>
        <a:p>
          <a:pPr marL="0" lvl="0" indent="0" algn="ctr" defTabSz="1422400">
            <a:lnSpc>
              <a:spcPct val="90000"/>
            </a:lnSpc>
            <a:spcBef>
              <a:spcPct val="0"/>
            </a:spcBef>
            <a:spcAft>
              <a:spcPct val="35000"/>
            </a:spcAft>
            <a:buNone/>
          </a:pPr>
          <a:r>
            <a:rPr lang="it-IT" sz="3200" kern="1200" dirty="0"/>
            <a:t>ENERGY</a:t>
          </a:r>
        </a:p>
      </dsp:txBody>
      <dsp:txXfrm>
        <a:off x="32515" y="32518"/>
        <a:ext cx="2933789" cy="1045109"/>
      </dsp:txXfrm>
    </dsp:sp>
    <dsp:sp modelId="{FC4A4D83-BF22-4144-911E-1C0517569474}">
      <dsp:nvSpPr>
        <dsp:cNvPr id="0" name=""/>
        <dsp:cNvSpPr/>
      </dsp:nvSpPr>
      <dsp:spPr>
        <a:xfrm>
          <a:off x="299881" y="1110142"/>
          <a:ext cx="283797" cy="903486"/>
        </a:xfrm>
        <a:custGeom>
          <a:avLst/>
          <a:gdLst/>
          <a:ahLst/>
          <a:cxnLst/>
          <a:rect l="0" t="0" r="0" b="0"/>
          <a:pathLst>
            <a:path>
              <a:moveTo>
                <a:pt x="0" y="0"/>
              </a:moveTo>
              <a:lnTo>
                <a:pt x="0" y="903486"/>
              </a:lnTo>
              <a:lnTo>
                <a:pt x="283797" y="90348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A326167-50C0-334C-8527-42445891677D}">
      <dsp:nvSpPr>
        <dsp:cNvPr id="0" name=""/>
        <dsp:cNvSpPr/>
      </dsp:nvSpPr>
      <dsp:spPr>
        <a:xfrm>
          <a:off x="583679" y="1458559"/>
          <a:ext cx="6315378" cy="111013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it-IT" sz="2400" kern="1200" dirty="0"/>
            <a:t>Directive on Energy </a:t>
          </a:r>
          <a:r>
            <a:rPr lang="it-IT" sz="2400" kern="1200" dirty="0" err="1"/>
            <a:t>Efficiency</a:t>
          </a:r>
          <a:endParaRPr lang="it-IT" sz="2400" kern="1200" dirty="0"/>
        </a:p>
        <a:p>
          <a:pPr marL="0" lvl="0" indent="0" algn="ctr" defTabSz="1066800">
            <a:lnSpc>
              <a:spcPct val="90000"/>
            </a:lnSpc>
            <a:spcBef>
              <a:spcPct val="0"/>
            </a:spcBef>
            <a:spcAft>
              <a:spcPct val="35000"/>
            </a:spcAft>
            <a:buNone/>
          </a:pPr>
          <a:r>
            <a:rPr lang="it-IT" sz="2000" i="1" kern="1200" dirty="0"/>
            <a:t>(</a:t>
          </a:r>
          <a:r>
            <a:rPr lang="it-IT" sz="2000" i="1" kern="1200" dirty="0" err="1"/>
            <a:t>Amended</a:t>
          </a:r>
          <a:r>
            <a:rPr lang="it-IT" sz="2000" i="1" kern="1200" dirty="0"/>
            <a:t> in 2018)</a:t>
          </a:r>
        </a:p>
      </dsp:txBody>
      <dsp:txXfrm>
        <a:off x="616194" y="1491074"/>
        <a:ext cx="6250348" cy="1045109"/>
      </dsp:txXfrm>
    </dsp:sp>
    <dsp:sp modelId="{3A0A0421-BC3F-584D-B0D6-6A6AD9094B31}">
      <dsp:nvSpPr>
        <dsp:cNvPr id="0" name=""/>
        <dsp:cNvSpPr/>
      </dsp:nvSpPr>
      <dsp:spPr>
        <a:xfrm>
          <a:off x="299881" y="1110142"/>
          <a:ext cx="302448" cy="2196599"/>
        </a:xfrm>
        <a:custGeom>
          <a:avLst/>
          <a:gdLst/>
          <a:ahLst/>
          <a:cxnLst/>
          <a:rect l="0" t="0" r="0" b="0"/>
          <a:pathLst>
            <a:path>
              <a:moveTo>
                <a:pt x="0" y="0"/>
              </a:moveTo>
              <a:lnTo>
                <a:pt x="0" y="2196599"/>
              </a:lnTo>
              <a:lnTo>
                <a:pt x="302448" y="219659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88B1C14-07C7-7441-846F-E5FD91CFBDB5}">
      <dsp:nvSpPr>
        <dsp:cNvPr id="0" name=""/>
        <dsp:cNvSpPr/>
      </dsp:nvSpPr>
      <dsp:spPr>
        <a:xfrm>
          <a:off x="602330" y="2751672"/>
          <a:ext cx="3300470" cy="111013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it-IT" sz="2400" kern="1200" dirty="0" err="1"/>
            <a:t>Fuel</a:t>
          </a:r>
          <a:r>
            <a:rPr lang="it-IT" sz="2400" kern="1200" dirty="0"/>
            <a:t> Quality Directive</a:t>
          </a:r>
        </a:p>
      </dsp:txBody>
      <dsp:txXfrm>
        <a:off x="634845" y="2784187"/>
        <a:ext cx="3235440" cy="104510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8AAF0C-43BC-4E43-AC2B-F6E5F5FCA747}">
      <dsp:nvSpPr>
        <dsp:cNvPr id="0" name=""/>
        <dsp:cNvSpPr/>
      </dsp:nvSpPr>
      <dsp:spPr>
        <a:xfrm>
          <a:off x="1643" y="320930"/>
          <a:ext cx="6457350" cy="121752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ts val="600"/>
            </a:spcAft>
            <a:buNone/>
          </a:pPr>
          <a:r>
            <a:rPr lang="it-IT" sz="2400" kern="1200" dirty="0"/>
            <a:t>ENVIRONMENTAL POLICY </a:t>
          </a:r>
        </a:p>
        <a:p>
          <a:pPr marL="0" lvl="0" indent="0" algn="ctr" defTabSz="1066800">
            <a:lnSpc>
              <a:spcPct val="90000"/>
            </a:lnSpc>
            <a:spcBef>
              <a:spcPct val="0"/>
            </a:spcBef>
            <a:spcAft>
              <a:spcPts val="600"/>
            </a:spcAft>
            <a:buNone/>
          </a:pPr>
          <a:r>
            <a:rPr lang="it-IT" sz="2400" kern="1200" dirty="0"/>
            <a:t>GENERAL PRINCIPLES</a:t>
          </a:r>
        </a:p>
      </dsp:txBody>
      <dsp:txXfrm>
        <a:off x="37303" y="356590"/>
        <a:ext cx="6386030" cy="1146209"/>
      </dsp:txXfrm>
    </dsp:sp>
    <dsp:sp modelId="{B9284098-DAF2-3144-8C4D-A034D77E2D2A}">
      <dsp:nvSpPr>
        <dsp:cNvPr id="0" name=""/>
        <dsp:cNvSpPr/>
      </dsp:nvSpPr>
      <dsp:spPr>
        <a:xfrm>
          <a:off x="592567" y="1538460"/>
          <a:ext cx="91440" cy="960596"/>
        </a:xfrm>
        <a:custGeom>
          <a:avLst/>
          <a:gdLst/>
          <a:ahLst/>
          <a:cxnLst/>
          <a:rect l="0" t="0" r="0" b="0"/>
          <a:pathLst>
            <a:path>
              <a:moveTo>
                <a:pt x="54811" y="0"/>
              </a:moveTo>
              <a:lnTo>
                <a:pt x="45720" y="96059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792D549-2789-854B-8B48-09E0CB1B1623}">
      <dsp:nvSpPr>
        <dsp:cNvPr id="0" name=""/>
        <dsp:cNvSpPr/>
      </dsp:nvSpPr>
      <dsp:spPr>
        <a:xfrm>
          <a:off x="638287" y="1767034"/>
          <a:ext cx="3928985" cy="1464044"/>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it-IT" sz="2400" b="1" kern="1200" dirty="0" err="1"/>
            <a:t>Environmental</a:t>
          </a:r>
          <a:r>
            <a:rPr lang="it-IT" sz="2400" b="1" kern="1200" dirty="0"/>
            <a:t> Liability Directive (ELD)</a:t>
          </a:r>
        </a:p>
        <a:p>
          <a:pPr marL="0" lvl="0" indent="0" algn="ctr" defTabSz="1066800">
            <a:lnSpc>
              <a:spcPct val="90000"/>
            </a:lnSpc>
            <a:spcBef>
              <a:spcPct val="0"/>
            </a:spcBef>
            <a:spcAft>
              <a:spcPct val="35000"/>
            </a:spcAft>
            <a:buNone/>
          </a:pPr>
          <a:r>
            <a:rPr lang="it-IT" sz="2000" b="1" i="1" kern="1200" dirty="0"/>
            <a:t>(</a:t>
          </a:r>
          <a:r>
            <a:rPr lang="it-IT" sz="2000" b="1" i="1" kern="1200" dirty="0" err="1"/>
            <a:t>enforced</a:t>
          </a:r>
          <a:r>
            <a:rPr lang="it-IT" sz="2000" b="1" i="1" kern="1200" dirty="0"/>
            <a:t> in 2007)</a:t>
          </a:r>
        </a:p>
      </dsp:txBody>
      <dsp:txXfrm>
        <a:off x="681167" y="1809914"/>
        <a:ext cx="3843225" cy="137828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8AAF0C-43BC-4E43-AC2B-F6E5F5FCA747}">
      <dsp:nvSpPr>
        <dsp:cNvPr id="0" name=""/>
        <dsp:cNvSpPr/>
      </dsp:nvSpPr>
      <dsp:spPr>
        <a:xfrm>
          <a:off x="1164697" y="869"/>
          <a:ext cx="6611509" cy="75885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ts val="600"/>
            </a:spcAft>
            <a:buNone/>
          </a:pPr>
          <a:r>
            <a:rPr lang="it-IT" sz="2400" kern="1200" dirty="0"/>
            <a:t>WATER PROTECTION AND MANAGEMENT</a:t>
          </a:r>
        </a:p>
      </dsp:txBody>
      <dsp:txXfrm>
        <a:off x="1186923" y="23095"/>
        <a:ext cx="6567057" cy="714405"/>
      </dsp:txXfrm>
    </dsp:sp>
    <dsp:sp modelId="{B9284098-DAF2-3144-8C4D-A034D77E2D2A}">
      <dsp:nvSpPr>
        <dsp:cNvPr id="0" name=""/>
        <dsp:cNvSpPr/>
      </dsp:nvSpPr>
      <dsp:spPr>
        <a:xfrm>
          <a:off x="1825848" y="759727"/>
          <a:ext cx="1268005" cy="495641"/>
        </a:xfrm>
        <a:custGeom>
          <a:avLst/>
          <a:gdLst/>
          <a:ahLst/>
          <a:cxnLst/>
          <a:rect l="0" t="0" r="0" b="0"/>
          <a:pathLst>
            <a:path>
              <a:moveTo>
                <a:pt x="0" y="0"/>
              </a:moveTo>
              <a:lnTo>
                <a:pt x="0" y="495641"/>
              </a:lnTo>
              <a:lnTo>
                <a:pt x="1268005" y="49564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792D549-2789-854B-8B48-09E0CB1B1623}">
      <dsp:nvSpPr>
        <dsp:cNvPr id="0" name=""/>
        <dsp:cNvSpPr/>
      </dsp:nvSpPr>
      <dsp:spPr>
        <a:xfrm>
          <a:off x="3093853" y="864675"/>
          <a:ext cx="4820614" cy="78138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it-IT" sz="2400" b="1" kern="1200" dirty="0"/>
            <a:t>Water Framework Directive (WFD)</a:t>
          </a:r>
        </a:p>
        <a:p>
          <a:pPr marL="0" lvl="0" indent="0" algn="ctr" defTabSz="1066800">
            <a:lnSpc>
              <a:spcPct val="90000"/>
            </a:lnSpc>
            <a:spcBef>
              <a:spcPct val="0"/>
            </a:spcBef>
            <a:spcAft>
              <a:spcPct val="35000"/>
            </a:spcAft>
            <a:buNone/>
          </a:pPr>
          <a:r>
            <a:rPr lang="it-IT" sz="2000" b="1" i="1" kern="1200" dirty="0"/>
            <a:t>(</a:t>
          </a:r>
          <a:r>
            <a:rPr lang="it-IT" sz="2000" b="1" i="1" kern="1200" dirty="0" err="1"/>
            <a:t>adopted</a:t>
          </a:r>
          <a:r>
            <a:rPr lang="it-IT" sz="2000" b="1" i="1" kern="1200" dirty="0"/>
            <a:t> in 2000)</a:t>
          </a:r>
        </a:p>
      </dsp:txBody>
      <dsp:txXfrm>
        <a:off x="3116739" y="887561"/>
        <a:ext cx="4774842" cy="735615"/>
      </dsp:txXfrm>
    </dsp:sp>
    <dsp:sp modelId="{545456A5-ED80-E145-8055-F4F0470C206E}">
      <dsp:nvSpPr>
        <dsp:cNvPr id="0" name=""/>
        <dsp:cNvSpPr/>
      </dsp:nvSpPr>
      <dsp:spPr>
        <a:xfrm>
          <a:off x="1825848" y="759727"/>
          <a:ext cx="2972489" cy="2288074"/>
        </a:xfrm>
        <a:custGeom>
          <a:avLst/>
          <a:gdLst/>
          <a:ahLst/>
          <a:cxnLst/>
          <a:rect l="0" t="0" r="0" b="0"/>
          <a:pathLst>
            <a:path>
              <a:moveTo>
                <a:pt x="0" y="0"/>
              </a:moveTo>
              <a:lnTo>
                <a:pt x="0" y="2288074"/>
              </a:lnTo>
              <a:lnTo>
                <a:pt x="2972489" y="228807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DC4F957-3772-4B48-8623-FFF24831BD74}">
      <dsp:nvSpPr>
        <dsp:cNvPr id="0" name=""/>
        <dsp:cNvSpPr/>
      </dsp:nvSpPr>
      <dsp:spPr>
        <a:xfrm>
          <a:off x="4798337" y="1764067"/>
          <a:ext cx="4422565" cy="256746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marL="0" lvl="0" indent="0" algn="ctr" defTabSz="889000">
            <a:lnSpc>
              <a:spcPct val="90000"/>
            </a:lnSpc>
            <a:spcBef>
              <a:spcPct val="0"/>
            </a:spcBef>
            <a:spcAft>
              <a:spcPct val="35000"/>
            </a:spcAft>
            <a:buNone/>
          </a:pPr>
          <a:r>
            <a:rPr lang="it-IT" sz="2000" b="1" kern="1200" dirty="0" err="1"/>
            <a:t>Specific</a:t>
          </a:r>
          <a:r>
            <a:rPr lang="it-IT" sz="2000" b="1" kern="1200" dirty="0"/>
            <a:t> </a:t>
          </a:r>
          <a:r>
            <a:rPr lang="it-IT" sz="2000" b="1" kern="1200" dirty="0" err="1"/>
            <a:t>supporting</a:t>
          </a:r>
          <a:r>
            <a:rPr lang="it-IT" sz="2000" b="1" kern="1200" dirty="0"/>
            <a:t> Water </a:t>
          </a:r>
          <a:r>
            <a:rPr lang="it-IT" sz="2000" b="1" kern="1200" dirty="0" err="1"/>
            <a:t>Directives</a:t>
          </a:r>
          <a:r>
            <a:rPr lang="it-IT" sz="2000" b="1" kern="1200" dirty="0"/>
            <a:t>:</a:t>
          </a:r>
        </a:p>
        <a:p>
          <a:pPr marL="0" lvl="0" indent="0" algn="l" defTabSz="889000">
            <a:lnSpc>
              <a:spcPct val="90000"/>
            </a:lnSpc>
            <a:spcBef>
              <a:spcPct val="0"/>
            </a:spcBef>
            <a:spcAft>
              <a:spcPct val="35000"/>
            </a:spcAft>
            <a:buNone/>
          </a:pPr>
          <a:r>
            <a:rPr lang="it-IT" sz="2000" kern="1200" dirty="0"/>
            <a:t>- </a:t>
          </a:r>
          <a:r>
            <a:rPr lang="it-IT" sz="1800" kern="1200" dirty="0" err="1"/>
            <a:t>Protection</a:t>
          </a:r>
          <a:r>
            <a:rPr lang="it-IT" sz="1800" kern="1200" dirty="0"/>
            <a:t> of </a:t>
          </a:r>
          <a:r>
            <a:rPr lang="it-IT" sz="1800" kern="1200" dirty="0" err="1"/>
            <a:t>groundwater</a:t>
          </a:r>
          <a:endParaRPr lang="it-IT" sz="1800" kern="1200" dirty="0"/>
        </a:p>
        <a:p>
          <a:pPr marL="0" lvl="0" indent="0" algn="l" defTabSz="889000">
            <a:lnSpc>
              <a:spcPct val="90000"/>
            </a:lnSpc>
            <a:spcBef>
              <a:spcPct val="0"/>
            </a:spcBef>
            <a:spcAft>
              <a:spcPct val="35000"/>
            </a:spcAft>
            <a:buNone/>
          </a:pPr>
          <a:r>
            <a:rPr lang="it-IT" sz="1800" kern="1200" dirty="0"/>
            <a:t>- </a:t>
          </a:r>
          <a:r>
            <a:rPr lang="it-IT" sz="1800" kern="1200" dirty="0" err="1"/>
            <a:t>Drinking</a:t>
          </a:r>
          <a:r>
            <a:rPr lang="it-IT" sz="1800" kern="1200" dirty="0"/>
            <a:t> Water Directive</a:t>
          </a:r>
        </a:p>
        <a:p>
          <a:pPr marL="0" lvl="0" indent="0" algn="l" defTabSz="889000">
            <a:lnSpc>
              <a:spcPct val="90000"/>
            </a:lnSpc>
            <a:spcBef>
              <a:spcPct val="0"/>
            </a:spcBef>
            <a:spcAft>
              <a:spcPct val="35000"/>
            </a:spcAft>
            <a:buNone/>
          </a:pPr>
          <a:r>
            <a:rPr lang="it-IT" sz="1800" kern="1200" dirty="0"/>
            <a:t>- </a:t>
          </a:r>
          <a:r>
            <a:rPr lang="it-IT" sz="1800" kern="1200" dirty="0" err="1"/>
            <a:t>Bathing</a:t>
          </a:r>
          <a:r>
            <a:rPr lang="it-IT" sz="1800" kern="1200" dirty="0"/>
            <a:t> Water Directive</a:t>
          </a:r>
        </a:p>
        <a:p>
          <a:pPr marL="0" lvl="0" indent="0" algn="l" defTabSz="889000">
            <a:lnSpc>
              <a:spcPct val="90000"/>
            </a:lnSpc>
            <a:spcBef>
              <a:spcPct val="0"/>
            </a:spcBef>
            <a:spcAft>
              <a:spcPct val="35000"/>
            </a:spcAft>
            <a:buNone/>
          </a:pPr>
          <a:r>
            <a:rPr lang="it-IT" sz="1800" kern="1200" dirty="0"/>
            <a:t>- </a:t>
          </a:r>
          <a:r>
            <a:rPr lang="it-IT" sz="1800" kern="1200" dirty="0" err="1"/>
            <a:t>Environmental</a:t>
          </a:r>
          <a:r>
            <a:rPr lang="it-IT" sz="1800" kern="1200" dirty="0"/>
            <a:t> </a:t>
          </a:r>
          <a:r>
            <a:rPr lang="it-IT" sz="1800" kern="1200" dirty="0" err="1"/>
            <a:t>Quality</a:t>
          </a:r>
          <a:r>
            <a:rPr lang="it-IT" sz="1800" kern="1200" dirty="0"/>
            <a:t> </a:t>
          </a:r>
          <a:r>
            <a:rPr lang="it-IT" sz="1800" kern="1200" dirty="0" err="1"/>
            <a:t>Standards</a:t>
          </a:r>
          <a:r>
            <a:rPr lang="it-IT" sz="1800" kern="1200" dirty="0"/>
            <a:t> Directive</a:t>
          </a:r>
        </a:p>
        <a:p>
          <a:pPr marL="0" lvl="0" indent="0" algn="l" defTabSz="889000">
            <a:lnSpc>
              <a:spcPct val="90000"/>
            </a:lnSpc>
            <a:spcBef>
              <a:spcPct val="0"/>
            </a:spcBef>
            <a:spcAft>
              <a:spcPct val="35000"/>
            </a:spcAft>
            <a:buNone/>
          </a:pPr>
          <a:r>
            <a:rPr lang="it-IT" sz="1800" kern="1200" dirty="0"/>
            <a:t>- Urban Waste Water Treatment Directive</a:t>
          </a:r>
        </a:p>
        <a:p>
          <a:pPr marL="0" lvl="0" indent="0" algn="l" defTabSz="889000">
            <a:lnSpc>
              <a:spcPct val="90000"/>
            </a:lnSpc>
            <a:spcBef>
              <a:spcPct val="0"/>
            </a:spcBef>
            <a:spcAft>
              <a:spcPct val="35000"/>
            </a:spcAft>
            <a:buNone/>
          </a:pPr>
          <a:r>
            <a:rPr lang="it-IT" sz="1800" kern="1200" dirty="0"/>
            <a:t>- </a:t>
          </a:r>
          <a:r>
            <a:rPr lang="it-IT" sz="1800" kern="1200" dirty="0" err="1"/>
            <a:t>Nitrates</a:t>
          </a:r>
          <a:r>
            <a:rPr lang="it-IT" sz="1800" kern="1200" dirty="0"/>
            <a:t> Directive</a:t>
          </a:r>
        </a:p>
      </dsp:txBody>
      <dsp:txXfrm>
        <a:off x="4873536" y="1839266"/>
        <a:ext cx="4272167" cy="241706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CEF709-C1B7-7C4F-81EA-3BBEE991D540}">
      <dsp:nvSpPr>
        <dsp:cNvPr id="0" name=""/>
        <dsp:cNvSpPr/>
      </dsp:nvSpPr>
      <dsp:spPr>
        <a:xfrm>
          <a:off x="887751" y="982"/>
          <a:ext cx="5489843" cy="67855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it-IT" sz="2400" kern="1200" dirty="0"/>
            <a:t>AIR AND NOISE POLLUTION</a:t>
          </a:r>
        </a:p>
      </dsp:txBody>
      <dsp:txXfrm>
        <a:off x="907625" y="20856"/>
        <a:ext cx="5450095" cy="638809"/>
      </dsp:txXfrm>
    </dsp:sp>
    <dsp:sp modelId="{FC4A4D83-BF22-4144-911E-1C0517569474}">
      <dsp:nvSpPr>
        <dsp:cNvPr id="0" name=""/>
        <dsp:cNvSpPr/>
      </dsp:nvSpPr>
      <dsp:spPr>
        <a:xfrm>
          <a:off x="1436736" y="679539"/>
          <a:ext cx="247965" cy="509922"/>
        </a:xfrm>
        <a:custGeom>
          <a:avLst/>
          <a:gdLst/>
          <a:ahLst/>
          <a:cxnLst/>
          <a:rect l="0" t="0" r="0" b="0"/>
          <a:pathLst>
            <a:path>
              <a:moveTo>
                <a:pt x="0" y="0"/>
              </a:moveTo>
              <a:lnTo>
                <a:pt x="0" y="509922"/>
              </a:lnTo>
              <a:lnTo>
                <a:pt x="247965" y="50992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A326167-50C0-334C-8527-42445891677D}">
      <dsp:nvSpPr>
        <dsp:cNvPr id="0" name=""/>
        <dsp:cNvSpPr/>
      </dsp:nvSpPr>
      <dsp:spPr>
        <a:xfrm>
          <a:off x="1684701" y="850183"/>
          <a:ext cx="3856487" cy="67855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it-IT" sz="2400" b="1" kern="1200" dirty="0"/>
            <a:t>Ambient Air </a:t>
          </a:r>
          <a:r>
            <a:rPr lang="it-IT" sz="2400" b="1" kern="1200" dirty="0" err="1"/>
            <a:t>Quality</a:t>
          </a:r>
          <a:r>
            <a:rPr lang="it-IT" sz="2400" b="1" kern="1200" dirty="0"/>
            <a:t> </a:t>
          </a:r>
          <a:r>
            <a:rPr lang="it-IT" sz="2400" b="1" kern="1200" dirty="0" err="1"/>
            <a:t>Directives</a:t>
          </a:r>
          <a:endParaRPr lang="it-IT" sz="2400" b="1" kern="1200" dirty="0"/>
        </a:p>
      </dsp:txBody>
      <dsp:txXfrm>
        <a:off x="1704575" y="870057"/>
        <a:ext cx="3816739" cy="638809"/>
      </dsp:txXfrm>
    </dsp:sp>
    <dsp:sp modelId="{3A0A0421-BC3F-584D-B0D6-6A6AD9094B31}">
      <dsp:nvSpPr>
        <dsp:cNvPr id="0" name=""/>
        <dsp:cNvSpPr/>
      </dsp:nvSpPr>
      <dsp:spPr>
        <a:xfrm>
          <a:off x="1436736" y="679539"/>
          <a:ext cx="247965" cy="1392715"/>
        </a:xfrm>
        <a:custGeom>
          <a:avLst/>
          <a:gdLst/>
          <a:ahLst/>
          <a:cxnLst/>
          <a:rect l="0" t="0" r="0" b="0"/>
          <a:pathLst>
            <a:path>
              <a:moveTo>
                <a:pt x="0" y="0"/>
              </a:moveTo>
              <a:lnTo>
                <a:pt x="0" y="1392715"/>
              </a:lnTo>
              <a:lnTo>
                <a:pt x="247965" y="139271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88B1C14-07C7-7441-846F-E5FD91CFBDB5}">
      <dsp:nvSpPr>
        <dsp:cNvPr id="0" name=""/>
        <dsp:cNvSpPr/>
      </dsp:nvSpPr>
      <dsp:spPr>
        <a:xfrm>
          <a:off x="1684701" y="1698380"/>
          <a:ext cx="5405672" cy="74775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it-IT" sz="2400" b="1" kern="1200" dirty="0" err="1"/>
            <a:t>Environmental</a:t>
          </a:r>
          <a:r>
            <a:rPr lang="it-IT" sz="2400" b="1" kern="1200" dirty="0"/>
            <a:t> </a:t>
          </a:r>
          <a:r>
            <a:rPr lang="it-IT" sz="2400" b="1" kern="1200" dirty="0" err="1"/>
            <a:t>Noise</a:t>
          </a:r>
          <a:r>
            <a:rPr lang="it-IT" sz="2400" b="1" kern="1200" dirty="0"/>
            <a:t> Directive</a:t>
          </a:r>
        </a:p>
        <a:p>
          <a:pPr marL="0" lvl="0" indent="0" algn="ctr" defTabSz="1066800">
            <a:lnSpc>
              <a:spcPct val="90000"/>
            </a:lnSpc>
            <a:spcBef>
              <a:spcPct val="0"/>
            </a:spcBef>
            <a:spcAft>
              <a:spcPct val="35000"/>
            </a:spcAft>
            <a:buNone/>
          </a:pPr>
          <a:r>
            <a:rPr lang="it-IT" sz="2000" b="1" i="1" kern="1200" dirty="0"/>
            <a:t>(2002/49/EC)</a:t>
          </a:r>
        </a:p>
      </dsp:txBody>
      <dsp:txXfrm>
        <a:off x="1706602" y="1720281"/>
        <a:ext cx="5361870" cy="703948"/>
      </dsp:txXfrm>
    </dsp:sp>
    <dsp:sp modelId="{BDD7D3A9-7532-5D4C-A7B9-1096C1F88461}">
      <dsp:nvSpPr>
        <dsp:cNvPr id="0" name=""/>
        <dsp:cNvSpPr/>
      </dsp:nvSpPr>
      <dsp:spPr>
        <a:xfrm>
          <a:off x="1436736" y="679539"/>
          <a:ext cx="231278" cy="2400743"/>
        </a:xfrm>
        <a:custGeom>
          <a:avLst/>
          <a:gdLst/>
          <a:ahLst/>
          <a:cxnLst/>
          <a:rect l="0" t="0" r="0" b="0"/>
          <a:pathLst>
            <a:path>
              <a:moveTo>
                <a:pt x="0" y="0"/>
              </a:moveTo>
              <a:lnTo>
                <a:pt x="0" y="2400743"/>
              </a:lnTo>
              <a:lnTo>
                <a:pt x="231278" y="240074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65253D1-A5C0-C147-B269-A8CC6C111B30}">
      <dsp:nvSpPr>
        <dsp:cNvPr id="0" name=""/>
        <dsp:cNvSpPr/>
      </dsp:nvSpPr>
      <dsp:spPr>
        <a:xfrm>
          <a:off x="1668014" y="2615770"/>
          <a:ext cx="9184750" cy="92902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it-IT" sz="2400" b="1" kern="1200" dirty="0"/>
            <a:t>National </a:t>
          </a:r>
          <a:r>
            <a:rPr lang="it-IT" sz="2400" b="1" kern="1200" dirty="0" err="1"/>
            <a:t>Emission</a:t>
          </a:r>
          <a:r>
            <a:rPr lang="it-IT" sz="2400" b="1" kern="1200" dirty="0"/>
            <a:t> </a:t>
          </a:r>
          <a:r>
            <a:rPr lang="it-IT" sz="2400" b="1" kern="1200" dirty="0" err="1"/>
            <a:t>Ceilings</a:t>
          </a:r>
          <a:r>
            <a:rPr lang="it-IT" sz="2400" b="1" kern="1200" dirty="0"/>
            <a:t> Directive</a:t>
          </a:r>
          <a:r>
            <a:rPr lang="it-IT" sz="2400" kern="1200" dirty="0"/>
            <a:t>, for </a:t>
          </a:r>
          <a:r>
            <a:rPr lang="it-IT" sz="2400" kern="1200" dirty="0" err="1"/>
            <a:t>five</a:t>
          </a:r>
          <a:r>
            <a:rPr lang="it-IT" sz="2400" kern="1200" dirty="0"/>
            <a:t> </a:t>
          </a:r>
          <a:r>
            <a:rPr lang="it-IT" sz="2400" kern="1200" dirty="0" err="1"/>
            <a:t>key</a:t>
          </a:r>
          <a:r>
            <a:rPr lang="it-IT" sz="2400" kern="1200" dirty="0"/>
            <a:t> </a:t>
          </a:r>
          <a:r>
            <a:rPr lang="it-IT" sz="2400" kern="1200" dirty="0" err="1"/>
            <a:t>pollutants</a:t>
          </a:r>
          <a:r>
            <a:rPr lang="it-IT" sz="2400" kern="1200" dirty="0"/>
            <a:t>:</a:t>
          </a:r>
        </a:p>
        <a:p>
          <a:pPr marL="0" lvl="0" indent="0" algn="ctr" defTabSz="1066800">
            <a:lnSpc>
              <a:spcPct val="90000"/>
            </a:lnSpc>
            <a:spcBef>
              <a:spcPct val="0"/>
            </a:spcBef>
            <a:spcAft>
              <a:spcPct val="35000"/>
            </a:spcAft>
            <a:buNone/>
          </a:pPr>
          <a:r>
            <a:rPr lang="it-IT" sz="2400" kern="1200" dirty="0"/>
            <a:t>- </a:t>
          </a:r>
          <a:r>
            <a:rPr lang="it-IT" sz="2000" b="1" kern="1200" dirty="0">
              <a:solidFill>
                <a:srgbClr val="0070C0"/>
              </a:solidFill>
            </a:rPr>
            <a:t>SO</a:t>
          </a:r>
          <a:r>
            <a:rPr lang="it-IT" sz="2000" b="1" kern="1200" baseline="-25000" dirty="0">
              <a:solidFill>
                <a:srgbClr val="0070C0"/>
              </a:solidFill>
            </a:rPr>
            <a:t>X</a:t>
          </a:r>
          <a:r>
            <a:rPr lang="it-IT" sz="2000" b="1" kern="1200" dirty="0">
              <a:solidFill>
                <a:srgbClr val="0070C0"/>
              </a:solidFill>
            </a:rPr>
            <a:t>, NO</a:t>
          </a:r>
          <a:r>
            <a:rPr lang="it-IT" sz="2000" b="1" kern="1200" baseline="-25000" dirty="0">
              <a:solidFill>
                <a:srgbClr val="0070C0"/>
              </a:solidFill>
            </a:rPr>
            <a:t>X</a:t>
          </a:r>
          <a:r>
            <a:rPr lang="it-IT" sz="2000" b="1" kern="1200" dirty="0">
              <a:solidFill>
                <a:srgbClr val="0070C0"/>
              </a:solidFill>
            </a:rPr>
            <a:t>, NMVOC, NH</a:t>
          </a:r>
          <a:r>
            <a:rPr lang="it-IT" sz="2000" b="1" kern="1200" baseline="-25000" dirty="0">
              <a:solidFill>
                <a:srgbClr val="0070C0"/>
              </a:solidFill>
            </a:rPr>
            <a:t>3</a:t>
          </a:r>
          <a:r>
            <a:rPr lang="it-IT" sz="2000" b="1" kern="1200" dirty="0">
              <a:solidFill>
                <a:srgbClr val="0070C0"/>
              </a:solidFill>
            </a:rPr>
            <a:t>, Fine </a:t>
          </a:r>
          <a:r>
            <a:rPr lang="it-IT" sz="2000" b="1" kern="1200" dirty="0" err="1">
              <a:solidFill>
                <a:srgbClr val="0070C0"/>
              </a:solidFill>
            </a:rPr>
            <a:t>Particulate</a:t>
          </a:r>
          <a:r>
            <a:rPr lang="it-IT" sz="2000" b="1" kern="1200" dirty="0">
              <a:solidFill>
                <a:srgbClr val="0070C0"/>
              </a:solidFill>
            </a:rPr>
            <a:t> </a:t>
          </a:r>
          <a:r>
            <a:rPr lang="it-IT" sz="2000" b="1" kern="1200" dirty="0" err="1">
              <a:solidFill>
                <a:srgbClr val="0070C0"/>
              </a:solidFill>
            </a:rPr>
            <a:t>Matter</a:t>
          </a:r>
          <a:endParaRPr lang="it-IT" sz="2000" b="1" kern="1200" dirty="0">
            <a:solidFill>
              <a:srgbClr val="0070C0"/>
            </a:solidFill>
          </a:endParaRPr>
        </a:p>
      </dsp:txBody>
      <dsp:txXfrm>
        <a:off x="1695224" y="2642980"/>
        <a:ext cx="9130330" cy="874606"/>
      </dsp:txXfrm>
    </dsp:sp>
    <dsp:sp modelId="{F61EF12B-EF10-2147-9DA2-0FFC2EECEEF5}">
      <dsp:nvSpPr>
        <dsp:cNvPr id="0" name=""/>
        <dsp:cNvSpPr/>
      </dsp:nvSpPr>
      <dsp:spPr>
        <a:xfrm>
          <a:off x="1436736" y="679539"/>
          <a:ext cx="232483" cy="3278137"/>
        </a:xfrm>
        <a:custGeom>
          <a:avLst/>
          <a:gdLst/>
          <a:ahLst/>
          <a:cxnLst/>
          <a:rect l="0" t="0" r="0" b="0"/>
          <a:pathLst>
            <a:path>
              <a:moveTo>
                <a:pt x="0" y="0"/>
              </a:moveTo>
              <a:lnTo>
                <a:pt x="0" y="3278137"/>
              </a:lnTo>
              <a:lnTo>
                <a:pt x="232483" y="327813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271733D-D70D-A041-8EBB-D29265B60BD0}">
      <dsp:nvSpPr>
        <dsp:cNvPr id="0" name=""/>
        <dsp:cNvSpPr/>
      </dsp:nvSpPr>
      <dsp:spPr>
        <a:xfrm>
          <a:off x="1669219" y="3716423"/>
          <a:ext cx="6578546" cy="482508"/>
        </a:xfrm>
        <a:prstGeom prst="roundRect">
          <a:avLst>
            <a:gd name="adj" fmla="val 10000"/>
          </a:avLst>
        </a:prstGeom>
        <a:solidFill>
          <a:schemeClr val="accent2">
            <a:lumMod val="20000"/>
            <a:lumOff val="80000"/>
            <a:alpha val="90000"/>
          </a:schemeClr>
        </a:solidFill>
        <a:ln w="28575" cap="flat" cmpd="sng" algn="ctr">
          <a:solidFill>
            <a:scrgbClr r="0" g="0" b="0"/>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1435" tIns="34290" rIns="51435" bIns="34290" numCol="1" spcCol="1270" anchor="ctr" anchorCtr="0">
          <a:noAutofit/>
        </a:bodyPr>
        <a:lstStyle/>
        <a:p>
          <a:pPr marL="0" lvl="0" indent="0" algn="ctr" defTabSz="1200150">
            <a:lnSpc>
              <a:spcPct val="90000"/>
            </a:lnSpc>
            <a:spcBef>
              <a:spcPct val="0"/>
            </a:spcBef>
            <a:spcAft>
              <a:spcPct val="35000"/>
            </a:spcAft>
            <a:buNone/>
          </a:pPr>
          <a:r>
            <a:rPr lang="it-IT" sz="2700" b="1" kern="1200" dirty="0">
              <a:solidFill>
                <a:schemeClr val="tx1"/>
              </a:solidFill>
            </a:rPr>
            <a:t>Industrial </a:t>
          </a:r>
          <a:r>
            <a:rPr lang="it-IT" sz="2700" b="1" kern="1200" dirty="0" err="1">
              <a:solidFill>
                <a:schemeClr val="tx1"/>
              </a:solidFill>
            </a:rPr>
            <a:t>Emissions</a:t>
          </a:r>
          <a:r>
            <a:rPr lang="it-IT" sz="2700" b="1" kern="1200" dirty="0">
              <a:solidFill>
                <a:schemeClr val="tx1"/>
              </a:solidFill>
            </a:rPr>
            <a:t> Directive (IED)</a:t>
          </a:r>
        </a:p>
      </dsp:txBody>
      <dsp:txXfrm>
        <a:off x="1683351" y="3730555"/>
        <a:ext cx="6550282" cy="45424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485883-761F-D843-936F-DBD1C6341E73}">
      <dsp:nvSpPr>
        <dsp:cNvPr id="0" name=""/>
        <dsp:cNvSpPr/>
      </dsp:nvSpPr>
      <dsp:spPr>
        <a:xfrm>
          <a:off x="4495" y="0"/>
          <a:ext cx="3931099" cy="1143000"/>
        </a:xfrm>
        <a:prstGeom prst="homePlate">
          <a:avLst/>
        </a:prstGeom>
        <a:solidFill>
          <a:schemeClr val="accent4">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64008" rIns="32004" bIns="64008" numCol="1" spcCol="1270" anchor="ctr" anchorCtr="0">
          <a:noAutofit/>
        </a:bodyPr>
        <a:lstStyle/>
        <a:p>
          <a:pPr marL="0" lvl="0" indent="0" algn="ctr" defTabSz="1066800">
            <a:lnSpc>
              <a:spcPct val="90000"/>
            </a:lnSpc>
            <a:spcBef>
              <a:spcPct val="0"/>
            </a:spcBef>
            <a:spcAft>
              <a:spcPct val="35000"/>
            </a:spcAft>
            <a:buNone/>
          </a:pPr>
          <a:r>
            <a:rPr lang="it-IT" sz="2400" b="1" kern="1200" dirty="0" err="1">
              <a:solidFill>
                <a:schemeClr val="tx1"/>
              </a:solidFill>
            </a:rPr>
            <a:t>Circular</a:t>
          </a:r>
          <a:r>
            <a:rPr lang="it-IT" sz="2400" b="1" kern="1200" dirty="0">
              <a:solidFill>
                <a:schemeClr val="tx1"/>
              </a:solidFill>
            </a:rPr>
            <a:t> Economy Package</a:t>
          </a:r>
        </a:p>
      </dsp:txBody>
      <dsp:txXfrm>
        <a:off x="4495" y="0"/>
        <a:ext cx="3645349" cy="1143000"/>
      </dsp:txXfrm>
    </dsp:sp>
    <dsp:sp modelId="{6FFF01F7-ECB4-7641-AD2B-A4F5B24FE8AE}">
      <dsp:nvSpPr>
        <dsp:cNvPr id="0" name=""/>
        <dsp:cNvSpPr/>
      </dsp:nvSpPr>
      <dsp:spPr>
        <a:xfrm>
          <a:off x="3149375" y="0"/>
          <a:ext cx="3931099" cy="1143000"/>
        </a:xfrm>
        <a:prstGeom prst="chevron">
          <a:avLst/>
        </a:prstGeom>
        <a:solidFill>
          <a:schemeClr val="accent4">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64008" rIns="32004" bIns="64008" numCol="1" spcCol="1270" anchor="ctr" anchorCtr="0">
          <a:noAutofit/>
        </a:bodyPr>
        <a:lstStyle/>
        <a:p>
          <a:pPr marL="0" lvl="0" indent="0" algn="ctr" defTabSz="1066800">
            <a:lnSpc>
              <a:spcPct val="90000"/>
            </a:lnSpc>
            <a:spcBef>
              <a:spcPct val="0"/>
            </a:spcBef>
            <a:spcAft>
              <a:spcPct val="35000"/>
            </a:spcAft>
            <a:buNone/>
          </a:pPr>
          <a:r>
            <a:rPr lang="it-IT" sz="2400" b="1" kern="1200" dirty="0" err="1">
              <a:solidFill>
                <a:schemeClr val="tx1"/>
              </a:solidFill>
            </a:rPr>
            <a:t>Four</a:t>
          </a:r>
          <a:r>
            <a:rPr lang="it-IT" sz="2400" b="1" kern="1200" dirty="0">
              <a:solidFill>
                <a:schemeClr val="tx1"/>
              </a:solidFill>
            </a:rPr>
            <a:t> new </a:t>
          </a:r>
          <a:r>
            <a:rPr lang="it-IT" sz="2400" b="1" kern="1200" dirty="0" err="1">
              <a:solidFill>
                <a:schemeClr val="tx1"/>
              </a:solidFill>
            </a:rPr>
            <a:t>directives</a:t>
          </a:r>
          <a:r>
            <a:rPr lang="it-IT" sz="2400" b="1" kern="1200" dirty="0">
              <a:solidFill>
                <a:schemeClr val="tx1"/>
              </a:solidFill>
            </a:rPr>
            <a:t> on </a:t>
          </a:r>
          <a:r>
            <a:rPr lang="it-IT" sz="2400" b="1" kern="1200" dirty="0" err="1">
              <a:solidFill>
                <a:schemeClr val="tx1"/>
              </a:solidFill>
            </a:rPr>
            <a:t>waste</a:t>
          </a:r>
          <a:r>
            <a:rPr lang="it-IT" sz="2800" kern="1200" dirty="0"/>
            <a:t>	</a:t>
          </a:r>
        </a:p>
      </dsp:txBody>
      <dsp:txXfrm>
        <a:off x="3720875" y="0"/>
        <a:ext cx="2788099" cy="1143000"/>
      </dsp:txXfrm>
    </dsp:sp>
    <dsp:sp modelId="{37C4C660-E0A1-B94F-BDE2-110CDDAFA9D5}">
      <dsp:nvSpPr>
        <dsp:cNvPr id="0" name=""/>
        <dsp:cNvSpPr/>
      </dsp:nvSpPr>
      <dsp:spPr>
        <a:xfrm>
          <a:off x="6294254" y="0"/>
          <a:ext cx="3931099" cy="1143000"/>
        </a:xfrm>
        <a:prstGeom prst="chevron">
          <a:avLst/>
        </a:prstGeom>
        <a:solidFill>
          <a:schemeClr val="accent4">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64008" rIns="32004" bIns="64008" numCol="1" spcCol="1270" anchor="ctr" anchorCtr="0">
          <a:noAutofit/>
        </a:bodyPr>
        <a:lstStyle/>
        <a:p>
          <a:pPr marL="0" lvl="0" indent="0" algn="ctr" defTabSz="1066800">
            <a:lnSpc>
              <a:spcPct val="90000"/>
            </a:lnSpc>
            <a:spcBef>
              <a:spcPct val="0"/>
            </a:spcBef>
            <a:spcAft>
              <a:spcPct val="35000"/>
            </a:spcAft>
            <a:buNone/>
          </a:pPr>
          <a:r>
            <a:rPr lang="it-IT" sz="2400" b="1" kern="1200" dirty="0" err="1">
              <a:solidFill>
                <a:schemeClr val="tx1"/>
              </a:solidFill>
            </a:rPr>
            <a:t>Prevention</a:t>
          </a:r>
          <a:r>
            <a:rPr lang="it-IT" sz="2400" b="1" kern="1200" dirty="0">
              <a:solidFill>
                <a:schemeClr val="tx1"/>
              </a:solidFill>
            </a:rPr>
            <a:t>, </a:t>
          </a:r>
          <a:r>
            <a:rPr lang="it-IT" sz="2400" b="1" kern="1200" dirty="0" err="1">
              <a:solidFill>
                <a:schemeClr val="tx1"/>
              </a:solidFill>
            </a:rPr>
            <a:t>reuse</a:t>
          </a:r>
          <a:r>
            <a:rPr lang="it-IT" sz="2400" b="1" kern="1200" dirty="0">
              <a:solidFill>
                <a:schemeClr val="tx1"/>
              </a:solidFill>
            </a:rPr>
            <a:t>, </a:t>
          </a:r>
          <a:r>
            <a:rPr lang="it-IT" sz="2400" b="1" kern="1200" dirty="0" err="1">
              <a:solidFill>
                <a:schemeClr val="tx1"/>
              </a:solidFill>
            </a:rPr>
            <a:t>recycling</a:t>
          </a:r>
          <a:r>
            <a:rPr lang="it-IT" sz="2400" b="1" kern="1200" dirty="0">
              <a:solidFill>
                <a:schemeClr val="tx1"/>
              </a:solidFill>
            </a:rPr>
            <a:t> and </a:t>
          </a:r>
          <a:r>
            <a:rPr lang="it-IT" sz="2400" b="1" kern="1200" dirty="0" err="1">
              <a:solidFill>
                <a:schemeClr val="tx1"/>
              </a:solidFill>
            </a:rPr>
            <a:t>landfilling</a:t>
          </a:r>
          <a:endParaRPr lang="it-IT" sz="2400" b="1" kern="1200" dirty="0">
            <a:solidFill>
              <a:schemeClr val="tx1"/>
            </a:solidFill>
          </a:endParaRPr>
        </a:p>
      </dsp:txBody>
      <dsp:txXfrm>
        <a:off x="6865754" y="0"/>
        <a:ext cx="2788099" cy="1143000"/>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zervirano mjesto zaglavlja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hr-HR"/>
          </a:p>
        </p:txBody>
      </p:sp>
      <p:sp>
        <p:nvSpPr>
          <p:cNvPr id="3" name="Rezervirano mjesto datum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8B6543-28CB-43BA-BB76-8578946F0A76}" type="datetimeFigureOut">
              <a:rPr lang="hr-HR" smtClean="0"/>
              <a:t>12.11.2023.</a:t>
            </a:fld>
            <a:endParaRPr lang="hr-HR"/>
          </a:p>
        </p:txBody>
      </p:sp>
      <p:sp>
        <p:nvSpPr>
          <p:cNvPr id="4" name="Rezervirano mjesto slike slajd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hr-HR"/>
          </a:p>
        </p:txBody>
      </p:sp>
      <p:sp>
        <p:nvSpPr>
          <p:cNvPr id="5" name="Rezervirano mjesto bilježaka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p>
        </p:txBody>
      </p:sp>
      <p:sp>
        <p:nvSpPr>
          <p:cNvPr id="6" name="Rezervirano mjesto podnožj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hr-HR"/>
          </a:p>
        </p:txBody>
      </p:sp>
      <p:sp>
        <p:nvSpPr>
          <p:cNvPr id="7" name="Rezervirano mjesto broja slajd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D2E7C4-DC31-4592-9270-772687C3110C}" type="slidenum">
              <a:rPr lang="hr-HR" smtClean="0"/>
              <a:t>‹N›</a:t>
            </a:fld>
            <a:endParaRPr lang="hr-HR"/>
          </a:p>
        </p:txBody>
      </p:sp>
    </p:spTree>
    <p:extLst>
      <p:ext uri="{BB962C8B-B14F-4D97-AF65-F5344CB8AC3E}">
        <p14:creationId xmlns:p14="http://schemas.microsoft.com/office/powerpoint/2010/main" val="37654048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A7D2E7C4-DC31-4592-9270-772687C3110C}" type="slidenum">
              <a:rPr lang="hr-HR" smtClean="0"/>
              <a:t>18</a:t>
            </a:fld>
            <a:endParaRPr lang="hr-HR"/>
          </a:p>
        </p:txBody>
      </p:sp>
    </p:spTree>
    <p:extLst>
      <p:ext uri="{BB962C8B-B14F-4D97-AF65-F5344CB8AC3E}">
        <p14:creationId xmlns:p14="http://schemas.microsoft.com/office/powerpoint/2010/main" val="25048495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A7D2E7C4-DC31-4592-9270-772687C3110C}" type="slidenum">
              <a:rPr lang="hr-HR" smtClean="0"/>
              <a:t>19</a:t>
            </a:fld>
            <a:endParaRPr lang="hr-HR"/>
          </a:p>
        </p:txBody>
      </p:sp>
    </p:spTree>
    <p:extLst>
      <p:ext uri="{BB962C8B-B14F-4D97-AF65-F5344CB8AC3E}">
        <p14:creationId xmlns:p14="http://schemas.microsoft.com/office/powerpoint/2010/main" val="35087581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A7D2E7C4-DC31-4592-9270-772687C3110C}" type="slidenum">
              <a:rPr lang="hr-HR" smtClean="0"/>
              <a:t>20</a:t>
            </a:fld>
            <a:endParaRPr lang="hr-HR"/>
          </a:p>
        </p:txBody>
      </p:sp>
    </p:spTree>
    <p:extLst>
      <p:ext uri="{BB962C8B-B14F-4D97-AF65-F5344CB8AC3E}">
        <p14:creationId xmlns:p14="http://schemas.microsoft.com/office/powerpoint/2010/main" val="1843486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A7D2E7C4-DC31-4592-9270-772687C3110C}" type="slidenum">
              <a:rPr lang="hr-HR" smtClean="0"/>
              <a:t>21</a:t>
            </a:fld>
            <a:endParaRPr lang="hr-HR"/>
          </a:p>
        </p:txBody>
      </p:sp>
    </p:spTree>
    <p:extLst>
      <p:ext uri="{BB962C8B-B14F-4D97-AF65-F5344CB8AC3E}">
        <p14:creationId xmlns:p14="http://schemas.microsoft.com/office/powerpoint/2010/main" val="16758019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A7D2E7C4-DC31-4592-9270-772687C3110C}" type="slidenum">
              <a:rPr lang="hr-HR" smtClean="0"/>
              <a:t>22</a:t>
            </a:fld>
            <a:endParaRPr lang="hr-HR"/>
          </a:p>
        </p:txBody>
      </p:sp>
    </p:spTree>
    <p:extLst>
      <p:ext uri="{BB962C8B-B14F-4D97-AF65-F5344CB8AC3E}">
        <p14:creationId xmlns:p14="http://schemas.microsoft.com/office/powerpoint/2010/main" val="40648670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A7D2E7C4-DC31-4592-9270-772687C3110C}" type="slidenum">
              <a:rPr lang="hr-HR" smtClean="0"/>
              <a:t>23</a:t>
            </a:fld>
            <a:endParaRPr lang="hr-HR"/>
          </a:p>
        </p:txBody>
      </p:sp>
    </p:spTree>
    <p:extLst>
      <p:ext uri="{BB962C8B-B14F-4D97-AF65-F5344CB8AC3E}">
        <p14:creationId xmlns:p14="http://schemas.microsoft.com/office/powerpoint/2010/main" val="15781912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A7D2E7C4-DC31-4592-9270-772687C3110C}" type="slidenum">
              <a:rPr lang="hr-HR" smtClean="0"/>
              <a:t>24</a:t>
            </a:fld>
            <a:endParaRPr lang="hr-HR"/>
          </a:p>
        </p:txBody>
      </p:sp>
    </p:spTree>
    <p:extLst>
      <p:ext uri="{BB962C8B-B14F-4D97-AF65-F5344CB8AC3E}">
        <p14:creationId xmlns:p14="http://schemas.microsoft.com/office/powerpoint/2010/main" val="23712650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A7D2E7C4-DC31-4592-9270-772687C3110C}" type="slidenum">
              <a:rPr lang="hr-HR" smtClean="0"/>
              <a:t>25</a:t>
            </a:fld>
            <a:endParaRPr lang="hr-HR"/>
          </a:p>
        </p:txBody>
      </p:sp>
    </p:spTree>
    <p:extLst>
      <p:ext uri="{BB962C8B-B14F-4D97-AF65-F5344CB8AC3E}">
        <p14:creationId xmlns:p14="http://schemas.microsoft.com/office/powerpoint/2010/main" val="8497319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E3C15F-9BEF-4FD0-9992-0CE70C0D62B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C634A28A-8949-45C3-A670-4CF2D71460E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F73AA6B-82B6-4A22-9BA6-0EFEAA831B36}"/>
              </a:ext>
            </a:extLst>
          </p:cNvPr>
          <p:cNvSpPr>
            <a:spLocks noGrp="1"/>
          </p:cNvSpPr>
          <p:nvPr>
            <p:ph type="dt" sz="half" idx="10"/>
          </p:nvPr>
        </p:nvSpPr>
        <p:spPr/>
        <p:txBody>
          <a:bodyPr/>
          <a:lstStyle/>
          <a:p>
            <a:fld id="{1F00ABCD-B8A7-4792-AE51-2E21195770C9}" type="datetime1">
              <a:rPr lang="en-GB" smtClean="0"/>
              <a:t>12/11/2023</a:t>
            </a:fld>
            <a:endParaRPr lang="en-GB"/>
          </a:p>
        </p:txBody>
      </p:sp>
      <p:sp>
        <p:nvSpPr>
          <p:cNvPr id="5" name="Footer Placeholder 4">
            <a:extLst>
              <a:ext uri="{FF2B5EF4-FFF2-40B4-BE49-F238E27FC236}">
                <a16:creationId xmlns:a16="http://schemas.microsoft.com/office/drawing/2014/main" id="{4F2415F3-6153-4E02-8EF3-043D11EE6C7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032D262-95F6-4C0F-A419-3DA873FB9158}"/>
              </a:ext>
            </a:extLst>
          </p:cNvPr>
          <p:cNvSpPr>
            <a:spLocks noGrp="1"/>
          </p:cNvSpPr>
          <p:nvPr>
            <p:ph type="sldNum" sz="quarter" idx="12"/>
          </p:nvPr>
        </p:nvSpPr>
        <p:spPr/>
        <p:txBody>
          <a:bodyPr/>
          <a:lstStyle/>
          <a:p>
            <a:fld id="{3AB124D6-A55C-4BF8-8FED-103D5F9381FB}" type="slidenum">
              <a:rPr lang="en-GB" smtClean="0"/>
              <a:t>‹N›</a:t>
            </a:fld>
            <a:endParaRPr lang="en-GB"/>
          </a:p>
        </p:txBody>
      </p:sp>
    </p:spTree>
    <p:extLst>
      <p:ext uri="{BB962C8B-B14F-4D97-AF65-F5344CB8AC3E}">
        <p14:creationId xmlns:p14="http://schemas.microsoft.com/office/powerpoint/2010/main" val="21513636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E3E777-9FFD-4D93-8632-F8B8A5157B8A}"/>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D5DBCCC-97C3-4AF3-8FA2-123013DD242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E6441A5-438C-402C-95E0-EB8FFBA7846B}"/>
              </a:ext>
            </a:extLst>
          </p:cNvPr>
          <p:cNvSpPr>
            <a:spLocks noGrp="1"/>
          </p:cNvSpPr>
          <p:nvPr>
            <p:ph type="dt" sz="half" idx="10"/>
          </p:nvPr>
        </p:nvSpPr>
        <p:spPr/>
        <p:txBody>
          <a:bodyPr/>
          <a:lstStyle/>
          <a:p>
            <a:fld id="{421B1719-87AD-4E3B-9B48-FFBAFED55D21}" type="datetime1">
              <a:rPr lang="en-GB" smtClean="0"/>
              <a:t>12/11/2023</a:t>
            </a:fld>
            <a:endParaRPr lang="en-GB"/>
          </a:p>
        </p:txBody>
      </p:sp>
      <p:sp>
        <p:nvSpPr>
          <p:cNvPr id="5" name="Footer Placeholder 4">
            <a:extLst>
              <a:ext uri="{FF2B5EF4-FFF2-40B4-BE49-F238E27FC236}">
                <a16:creationId xmlns:a16="http://schemas.microsoft.com/office/drawing/2014/main" id="{AFCEE5F2-1C75-4147-9EF6-4B830EA6621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792513B-099B-4A96-B3A5-BC68BED4F678}"/>
              </a:ext>
            </a:extLst>
          </p:cNvPr>
          <p:cNvSpPr>
            <a:spLocks noGrp="1"/>
          </p:cNvSpPr>
          <p:nvPr>
            <p:ph type="sldNum" sz="quarter" idx="12"/>
          </p:nvPr>
        </p:nvSpPr>
        <p:spPr/>
        <p:txBody>
          <a:bodyPr/>
          <a:lstStyle/>
          <a:p>
            <a:fld id="{3AB124D6-A55C-4BF8-8FED-103D5F9381FB}" type="slidenum">
              <a:rPr lang="en-GB" smtClean="0"/>
              <a:t>‹N›</a:t>
            </a:fld>
            <a:endParaRPr lang="en-GB"/>
          </a:p>
        </p:txBody>
      </p:sp>
    </p:spTree>
    <p:extLst>
      <p:ext uri="{BB962C8B-B14F-4D97-AF65-F5344CB8AC3E}">
        <p14:creationId xmlns:p14="http://schemas.microsoft.com/office/powerpoint/2010/main" val="29608863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52F3338-3F76-473F-920F-12761A554A9D}"/>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21F6347-D980-447F-B463-A9FFEB1AE56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CE409DE-0A36-4E95-B48F-A957744D55E2}"/>
              </a:ext>
            </a:extLst>
          </p:cNvPr>
          <p:cNvSpPr>
            <a:spLocks noGrp="1"/>
          </p:cNvSpPr>
          <p:nvPr>
            <p:ph type="dt" sz="half" idx="10"/>
          </p:nvPr>
        </p:nvSpPr>
        <p:spPr/>
        <p:txBody>
          <a:bodyPr/>
          <a:lstStyle/>
          <a:p>
            <a:fld id="{85CE6741-5DC5-4261-90DE-13DBE88430DE}" type="datetime1">
              <a:rPr lang="en-GB" smtClean="0"/>
              <a:t>12/11/2023</a:t>
            </a:fld>
            <a:endParaRPr lang="en-GB"/>
          </a:p>
        </p:txBody>
      </p:sp>
      <p:sp>
        <p:nvSpPr>
          <p:cNvPr id="5" name="Footer Placeholder 4">
            <a:extLst>
              <a:ext uri="{FF2B5EF4-FFF2-40B4-BE49-F238E27FC236}">
                <a16:creationId xmlns:a16="http://schemas.microsoft.com/office/drawing/2014/main" id="{41D1DA4E-7958-40E8-A42C-8245F103E37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FA69C04-117B-4BF6-823E-5655A236C8CA}"/>
              </a:ext>
            </a:extLst>
          </p:cNvPr>
          <p:cNvSpPr>
            <a:spLocks noGrp="1"/>
          </p:cNvSpPr>
          <p:nvPr>
            <p:ph type="sldNum" sz="quarter" idx="12"/>
          </p:nvPr>
        </p:nvSpPr>
        <p:spPr/>
        <p:txBody>
          <a:bodyPr/>
          <a:lstStyle/>
          <a:p>
            <a:fld id="{3AB124D6-A55C-4BF8-8FED-103D5F9381FB}" type="slidenum">
              <a:rPr lang="en-GB" smtClean="0"/>
              <a:t>‹N›</a:t>
            </a:fld>
            <a:endParaRPr lang="en-GB"/>
          </a:p>
        </p:txBody>
      </p:sp>
    </p:spTree>
    <p:extLst>
      <p:ext uri="{BB962C8B-B14F-4D97-AF65-F5344CB8AC3E}">
        <p14:creationId xmlns:p14="http://schemas.microsoft.com/office/powerpoint/2010/main" val="28388965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6707B7-58BF-414D-AE76-0F6137EE6DFD}"/>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B871AB3-50CB-4C1A-A349-E2C6B6DA53D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201C888-E7D0-4B9E-9289-87FF5E8E85C8}"/>
              </a:ext>
            </a:extLst>
          </p:cNvPr>
          <p:cNvSpPr>
            <a:spLocks noGrp="1"/>
          </p:cNvSpPr>
          <p:nvPr>
            <p:ph type="dt" sz="half" idx="10"/>
          </p:nvPr>
        </p:nvSpPr>
        <p:spPr/>
        <p:txBody>
          <a:bodyPr/>
          <a:lstStyle/>
          <a:p>
            <a:fld id="{95CB40EA-AF20-44A6-B786-25FAA68B6294}" type="datetime1">
              <a:rPr lang="en-GB" smtClean="0"/>
              <a:t>12/11/2023</a:t>
            </a:fld>
            <a:endParaRPr lang="en-GB"/>
          </a:p>
        </p:txBody>
      </p:sp>
      <p:sp>
        <p:nvSpPr>
          <p:cNvPr id="5" name="Footer Placeholder 4">
            <a:extLst>
              <a:ext uri="{FF2B5EF4-FFF2-40B4-BE49-F238E27FC236}">
                <a16:creationId xmlns:a16="http://schemas.microsoft.com/office/drawing/2014/main" id="{4E6CDE6F-25C5-407C-93CE-D8B2F597184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535A3EA-A2F0-46E0-B470-3C2D563ECC70}"/>
              </a:ext>
            </a:extLst>
          </p:cNvPr>
          <p:cNvSpPr>
            <a:spLocks noGrp="1"/>
          </p:cNvSpPr>
          <p:nvPr>
            <p:ph type="sldNum" sz="quarter" idx="12"/>
          </p:nvPr>
        </p:nvSpPr>
        <p:spPr/>
        <p:txBody>
          <a:bodyPr/>
          <a:lstStyle/>
          <a:p>
            <a:fld id="{3AB124D6-A55C-4BF8-8FED-103D5F9381FB}" type="slidenum">
              <a:rPr lang="en-GB" smtClean="0"/>
              <a:t>‹N›</a:t>
            </a:fld>
            <a:endParaRPr lang="en-GB"/>
          </a:p>
        </p:txBody>
      </p:sp>
    </p:spTree>
    <p:extLst>
      <p:ext uri="{BB962C8B-B14F-4D97-AF65-F5344CB8AC3E}">
        <p14:creationId xmlns:p14="http://schemas.microsoft.com/office/powerpoint/2010/main" val="32082700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29A53-F95C-4937-B760-E629EC66481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4ECD285C-A64C-4D62-9B4B-8996551F96B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1BE4443-84B2-4DB0-A3D7-FEC35B2DC0EE}"/>
              </a:ext>
            </a:extLst>
          </p:cNvPr>
          <p:cNvSpPr>
            <a:spLocks noGrp="1"/>
          </p:cNvSpPr>
          <p:nvPr>
            <p:ph type="dt" sz="half" idx="10"/>
          </p:nvPr>
        </p:nvSpPr>
        <p:spPr/>
        <p:txBody>
          <a:bodyPr/>
          <a:lstStyle/>
          <a:p>
            <a:fld id="{E34CE029-8AE3-406E-A48E-F35FA9F048BE}" type="datetime1">
              <a:rPr lang="en-GB" smtClean="0"/>
              <a:t>12/11/2023</a:t>
            </a:fld>
            <a:endParaRPr lang="en-GB"/>
          </a:p>
        </p:txBody>
      </p:sp>
      <p:sp>
        <p:nvSpPr>
          <p:cNvPr id="5" name="Footer Placeholder 4">
            <a:extLst>
              <a:ext uri="{FF2B5EF4-FFF2-40B4-BE49-F238E27FC236}">
                <a16:creationId xmlns:a16="http://schemas.microsoft.com/office/drawing/2014/main" id="{F3989543-635B-4FF8-9EED-90140A0DA4B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0F72AB1-D114-4D10-8FE5-57959F7A4CAA}"/>
              </a:ext>
            </a:extLst>
          </p:cNvPr>
          <p:cNvSpPr>
            <a:spLocks noGrp="1"/>
          </p:cNvSpPr>
          <p:nvPr>
            <p:ph type="sldNum" sz="quarter" idx="12"/>
          </p:nvPr>
        </p:nvSpPr>
        <p:spPr/>
        <p:txBody>
          <a:bodyPr/>
          <a:lstStyle/>
          <a:p>
            <a:fld id="{3AB124D6-A55C-4BF8-8FED-103D5F9381FB}" type="slidenum">
              <a:rPr lang="en-GB" smtClean="0"/>
              <a:t>‹N›</a:t>
            </a:fld>
            <a:endParaRPr lang="en-GB"/>
          </a:p>
        </p:txBody>
      </p:sp>
    </p:spTree>
    <p:extLst>
      <p:ext uri="{BB962C8B-B14F-4D97-AF65-F5344CB8AC3E}">
        <p14:creationId xmlns:p14="http://schemas.microsoft.com/office/powerpoint/2010/main" val="23694686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A093A9-D45D-44E3-B269-74FBE0FD5ECF}"/>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A3428306-3C00-4164-8D58-9D924DC114D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E5AB2B19-5D35-4536-8291-A78697AAA91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EC43943-62D6-4ED2-8671-5495073FB840}"/>
              </a:ext>
            </a:extLst>
          </p:cNvPr>
          <p:cNvSpPr>
            <a:spLocks noGrp="1"/>
          </p:cNvSpPr>
          <p:nvPr>
            <p:ph type="dt" sz="half" idx="10"/>
          </p:nvPr>
        </p:nvSpPr>
        <p:spPr/>
        <p:txBody>
          <a:bodyPr/>
          <a:lstStyle/>
          <a:p>
            <a:fld id="{5F608C7B-0959-4CD8-BCE6-10207664FA14}" type="datetime1">
              <a:rPr lang="en-GB" smtClean="0"/>
              <a:t>12/11/2023</a:t>
            </a:fld>
            <a:endParaRPr lang="en-GB"/>
          </a:p>
        </p:txBody>
      </p:sp>
      <p:sp>
        <p:nvSpPr>
          <p:cNvPr id="6" name="Footer Placeholder 5">
            <a:extLst>
              <a:ext uri="{FF2B5EF4-FFF2-40B4-BE49-F238E27FC236}">
                <a16:creationId xmlns:a16="http://schemas.microsoft.com/office/drawing/2014/main" id="{BA558764-B859-41BE-B887-738CD48EB06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477DFBE-650D-4588-9286-057DDA2A8097}"/>
              </a:ext>
            </a:extLst>
          </p:cNvPr>
          <p:cNvSpPr>
            <a:spLocks noGrp="1"/>
          </p:cNvSpPr>
          <p:nvPr>
            <p:ph type="sldNum" sz="quarter" idx="12"/>
          </p:nvPr>
        </p:nvSpPr>
        <p:spPr/>
        <p:txBody>
          <a:bodyPr/>
          <a:lstStyle/>
          <a:p>
            <a:fld id="{3AB124D6-A55C-4BF8-8FED-103D5F9381FB}" type="slidenum">
              <a:rPr lang="en-GB" smtClean="0"/>
              <a:t>‹N›</a:t>
            </a:fld>
            <a:endParaRPr lang="en-GB"/>
          </a:p>
        </p:txBody>
      </p:sp>
    </p:spTree>
    <p:extLst>
      <p:ext uri="{BB962C8B-B14F-4D97-AF65-F5344CB8AC3E}">
        <p14:creationId xmlns:p14="http://schemas.microsoft.com/office/powerpoint/2010/main" val="17021470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A7D8AE-7028-4931-BAA1-EFFAEFD18218}"/>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039E38A-C6FC-4628-B414-6AAA1127966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20D9909-51D1-414B-A89B-C5E6734DABF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09579178-EA4C-4181-9A5E-BC7AD0F6FD2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61305D5-AC51-406F-B4EB-F34BAE19828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D8D2B1B-1E55-4032-9375-839965CAAC17}"/>
              </a:ext>
            </a:extLst>
          </p:cNvPr>
          <p:cNvSpPr>
            <a:spLocks noGrp="1"/>
          </p:cNvSpPr>
          <p:nvPr>
            <p:ph type="dt" sz="half" idx="10"/>
          </p:nvPr>
        </p:nvSpPr>
        <p:spPr/>
        <p:txBody>
          <a:bodyPr/>
          <a:lstStyle/>
          <a:p>
            <a:fld id="{E22D1A74-7D2A-48EA-8B46-90BF7F297FB2}" type="datetime1">
              <a:rPr lang="en-GB" smtClean="0"/>
              <a:t>12/11/2023</a:t>
            </a:fld>
            <a:endParaRPr lang="en-GB"/>
          </a:p>
        </p:txBody>
      </p:sp>
      <p:sp>
        <p:nvSpPr>
          <p:cNvPr id="8" name="Footer Placeholder 7">
            <a:extLst>
              <a:ext uri="{FF2B5EF4-FFF2-40B4-BE49-F238E27FC236}">
                <a16:creationId xmlns:a16="http://schemas.microsoft.com/office/drawing/2014/main" id="{216FDAE8-5A54-4F16-B3C5-196BF9375C6A}"/>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539CD815-2B6D-4887-90AB-43E3A9833A93}"/>
              </a:ext>
            </a:extLst>
          </p:cNvPr>
          <p:cNvSpPr>
            <a:spLocks noGrp="1"/>
          </p:cNvSpPr>
          <p:nvPr>
            <p:ph type="sldNum" sz="quarter" idx="12"/>
          </p:nvPr>
        </p:nvSpPr>
        <p:spPr/>
        <p:txBody>
          <a:bodyPr/>
          <a:lstStyle/>
          <a:p>
            <a:fld id="{3AB124D6-A55C-4BF8-8FED-103D5F9381FB}" type="slidenum">
              <a:rPr lang="en-GB" smtClean="0"/>
              <a:t>‹N›</a:t>
            </a:fld>
            <a:endParaRPr lang="en-GB"/>
          </a:p>
        </p:txBody>
      </p:sp>
    </p:spTree>
    <p:extLst>
      <p:ext uri="{BB962C8B-B14F-4D97-AF65-F5344CB8AC3E}">
        <p14:creationId xmlns:p14="http://schemas.microsoft.com/office/powerpoint/2010/main" val="15985744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559FDF-A85C-4292-9FC6-221E55B99006}"/>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C952273F-6A7D-4DAB-BE7A-CC6B2BCA5406}"/>
              </a:ext>
            </a:extLst>
          </p:cNvPr>
          <p:cNvSpPr>
            <a:spLocks noGrp="1"/>
          </p:cNvSpPr>
          <p:nvPr>
            <p:ph type="dt" sz="half" idx="10"/>
          </p:nvPr>
        </p:nvSpPr>
        <p:spPr/>
        <p:txBody>
          <a:bodyPr/>
          <a:lstStyle/>
          <a:p>
            <a:fld id="{435801F9-1B82-4563-BE4A-202D9F692CB1}" type="datetime1">
              <a:rPr lang="en-GB" smtClean="0"/>
              <a:t>12/11/2023</a:t>
            </a:fld>
            <a:endParaRPr lang="en-GB"/>
          </a:p>
        </p:txBody>
      </p:sp>
      <p:sp>
        <p:nvSpPr>
          <p:cNvPr id="4" name="Footer Placeholder 3">
            <a:extLst>
              <a:ext uri="{FF2B5EF4-FFF2-40B4-BE49-F238E27FC236}">
                <a16:creationId xmlns:a16="http://schemas.microsoft.com/office/drawing/2014/main" id="{B673192A-1660-400A-94DF-2AEA8AD766AB}"/>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CD9B57E-6602-4D80-B17E-028D00AA366E}"/>
              </a:ext>
            </a:extLst>
          </p:cNvPr>
          <p:cNvSpPr>
            <a:spLocks noGrp="1"/>
          </p:cNvSpPr>
          <p:nvPr>
            <p:ph type="sldNum" sz="quarter" idx="12"/>
          </p:nvPr>
        </p:nvSpPr>
        <p:spPr/>
        <p:txBody>
          <a:bodyPr/>
          <a:lstStyle/>
          <a:p>
            <a:fld id="{3AB124D6-A55C-4BF8-8FED-103D5F9381FB}" type="slidenum">
              <a:rPr lang="en-GB" smtClean="0"/>
              <a:t>‹N›</a:t>
            </a:fld>
            <a:endParaRPr lang="en-GB"/>
          </a:p>
        </p:txBody>
      </p:sp>
    </p:spTree>
    <p:extLst>
      <p:ext uri="{BB962C8B-B14F-4D97-AF65-F5344CB8AC3E}">
        <p14:creationId xmlns:p14="http://schemas.microsoft.com/office/powerpoint/2010/main" val="32832707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B0BD8A2-5101-4B21-BDAD-4AB93CB2F703}"/>
              </a:ext>
            </a:extLst>
          </p:cNvPr>
          <p:cNvSpPr>
            <a:spLocks noGrp="1"/>
          </p:cNvSpPr>
          <p:nvPr>
            <p:ph type="dt" sz="half" idx="10"/>
          </p:nvPr>
        </p:nvSpPr>
        <p:spPr/>
        <p:txBody>
          <a:bodyPr/>
          <a:lstStyle/>
          <a:p>
            <a:fld id="{40F3348D-7F6C-4C16-85D2-213887E8C53D}" type="datetime1">
              <a:rPr lang="en-GB" smtClean="0"/>
              <a:t>12/11/2023</a:t>
            </a:fld>
            <a:endParaRPr lang="en-GB"/>
          </a:p>
        </p:txBody>
      </p:sp>
      <p:sp>
        <p:nvSpPr>
          <p:cNvPr id="3" name="Footer Placeholder 2">
            <a:extLst>
              <a:ext uri="{FF2B5EF4-FFF2-40B4-BE49-F238E27FC236}">
                <a16:creationId xmlns:a16="http://schemas.microsoft.com/office/drawing/2014/main" id="{EEDBEE1C-C26B-4772-B93B-1FBC5C909A6A}"/>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8E00AA26-A379-46CF-8018-B1967F43D72E}"/>
              </a:ext>
            </a:extLst>
          </p:cNvPr>
          <p:cNvSpPr>
            <a:spLocks noGrp="1"/>
          </p:cNvSpPr>
          <p:nvPr>
            <p:ph type="sldNum" sz="quarter" idx="12"/>
          </p:nvPr>
        </p:nvSpPr>
        <p:spPr/>
        <p:txBody>
          <a:bodyPr/>
          <a:lstStyle/>
          <a:p>
            <a:fld id="{3AB124D6-A55C-4BF8-8FED-103D5F9381FB}" type="slidenum">
              <a:rPr lang="en-GB" smtClean="0"/>
              <a:t>‹N›</a:t>
            </a:fld>
            <a:endParaRPr lang="en-GB"/>
          </a:p>
        </p:txBody>
      </p:sp>
    </p:spTree>
    <p:extLst>
      <p:ext uri="{BB962C8B-B14F-4D97-AF65-F5344CB8AC3E}">
        <p14:creationId xmlns:p14="http://schemas.microsoft.com/office/powerpoint/2010/main" val="25688716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1B37A4-ECC6-418F-96F5-2F4326D5096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60A7E09-D13F-4594-9B9B-6F70E05BFE1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81E460A9-04A3-4267-9756-EAD13B77F32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E541BB0-7BB0-4D75-AAF7-AECD10A08BBE}"/>
              </a:ext>
            </a:extLst>
          </p:cNvPr>
          <p:cNvSpPr>
            <a:spLocks noGrp="1"/>
          </p:cNvSpPr>
          <p:nvPr>
            <p:ph type="dt" sz="half" idx="10"/>
          </p:nvPr>
        </p:nvSpPr>
        <p:spPr/>
        <p:txBody>
          <a:bodyPr/>
          <a:lstStyle/>
          <a:p>
            <a:fld id="{2B1F997A-D6F6-4047-B20E-2CAB85FDCBFF}" type="datetime1">
              <a:rPr lang="en-GB" smtClean="0"/>
              <a:t>12/11/2023</a:t>
            </a:fld>
            <a:endParaRPr lang="en-GB"/>
          </a:p>
        </p:txBody>
      </p:sp>
      <p:sp>
        <p:nvSpPr>
          <p:cNvPr id="6" name="Footer Placeholder 5">
            <a:extLst>
              <a:ext uri="{FF2B5EF4-FFF2-40B4-BE49-F238E27FC236}">
                <a16:creationId xmlns:a16="http://schemas.microsoft.com/office/drawing/2014/main" id="{2191363A-A3B3-49CF-9498-E94B9D3E525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BA6A589-6D93-492F-936B-389FC48EA061}"/>
              </a:ext>
            </a:extLst>
          </p:cNvPr>
          <p:cNvSpPr>
            <a:spLocks noGrp="1"/>
          </p:cNvSpPr>
          <p:nvPr>
            <p:ph type="sldNum" sz="quarter" idx="12"/>
          </p:nvPr>
        </p:nvSpPr>
        <p:spPr/>
        <p:txBody>
          <a:bodyPr/>
          <a:lstStyle/>
          <a:p>
            <a:fld id="{3AB124D6-A55C-4BF8-8FED-103D5F9381FB}" type="slidenum">
              <a:rPr lang="en-GB" smtClean="0"/>
              <a:t>‹N›</a:t>
            </a:fld>
            <a:endParaRPr lang="en-GB"/>
          </a:p>
        </p:txBody>
      </p:sp>
    </p:spTree>
    <p:extLst>
      <p:ext uri="{BB962C8B-B14F-4D97-AF65-F5344CB8AC3E}">
        <p14:creationId xmlns:p14="http://schemas.microsoft.com/office/powerpoint/2010/main" val="28903102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21EE42-D68D-4F4E-8AFA-62540C16B4F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DE757010-19ED-49A5-8473-87DAEBB21BE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434D1C3F-0995-400A-B568-F03ED81BA7A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3664BBF-A35E-45B1-BBA4-54E43567558E}"/>
              </a:ext>
            </a:extLst>
          </p:cNvPr>
          <p:cNvSpPr>
            <a:spLocks noGrp="1"/>
          </p:cNvSpPr>
          <p:nvPr>
            <p:ph type="dt" sz="half" idx="10"/>
          </p:nvPr>
        </p:nvSpPr>
        <p:spPr/>
        <p:txBody>
          <a:bodyPr/>
          <a:lstStyle/>
          <a:p>
            <a:fld id="{BF7E76FC-F1D0-4095-9788-2C4E20CDA28F}" type="datetime1">
              <a:rPr lang="en-GB" smtClean="0"/>
              <a:t>12/11/2023</a:t>
            </a:fld>
            <a:endParaRPr lang="en-GB"/>
          </a:p>
        </p:txBody>
      </p:sp>
      <p:sp>
        <p:nvSpPr>
          <p:cNvPr id="6" name="Footer Placeholder 5">
            <a:extLst>
              <a:ext uri="{FF2B5EF4-FFF2-40B4-BE49-F238E27FC236}">
                <a16:creationId xmlns:a16="http://schemas.microsoft.com/office/drawing/2014/main" id="{180DC8E3-20CF-41F2-AC17-6D654EA7FA4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C5F639C-A741-41A9-BB22-64E789595CBD}"/>
              </a:ext>
            </a:extLst>
          </p:cNvPr>
          <p:cNvSpPr>
            <a:spLocks noGrp="1"/>
          </p:cNvSpPr>
          <p:nvPr>
            <p:ph type="sldNum" sz="quarter" idx="12"/>
          </p:nvPr>
        </p:nvSpPr>
        <p:spPr/>
        <p:txBody>
          <a:bodyPr/>
          <a:lstStyle/>
          <a:p>
            <a:fld id="{3AB124D6-A55C-4BF8-8FED-103D5F9381FB}" type="slidenum">
              <a:rPr lang="en-GB" smtClean="0"/>
              <a:t>‹N›</a:t>
            </a:fld>
            <a:endParaRPr lang="en-GB"/>
          </a:p>
        </p:txBody>
      </p:sp>
    </p:spTree>
    <p:extLst>
      <p:ext uri="{BB962C8B-B14F-4D97-AF65-F5344CB8AC3E}">
        <p14:creationId xmlns:p14="http://schemas.microsoft.com/office/powerpoint/2010/main" val="29274800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156B0CA-3E40-4840-894D-E6302A9B5B8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05E1B7C-2E8E-4A14-875B-0C1B6929B45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78D4AEAD-3DB2-4A83-932A-2A93F5F12B6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AD52E2A-D0F8-4D92-8B7A-0AC627C60318}" type="datetime1">
              <a:rPr lang="en-GB" smtClean="0"/>
              <a:t>12/11/2023</a:t>
            </a:fld>
            <a:endParaRPr lang="en-GB"/>
          </a:p>
        </p:txBody>
      </p:sp>
      <p:sp>
        <p:nvSpPr>
          <p:cNvPr id="5" name="Footer Placeholder 4">
            <a:extLst>
              <a:ext uri="{FF2B5EF4-FFF2-40B4-BE49-F238E27FC236}">
                <a16:creationId xmlns:a16="http://schemas.microsoft.com/office/drawing/2014/main" id="{4496DF75-EF78-4BC5-9E1B-18526A7D813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6675F6C8-53F7-4416-819A-E4BCFC033FC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B124D6-A55C-4BF8-8FED-103D5F9381FB}" type="slidenum">
              <a:rPr lang="en-GB" smtClean="0"/>
              <a:t>‹N›</a:t>
            </a:fld>
            <a:endParaRPr lang="en-GB"/>
          </a:p>
        </p:txBody>
      </p:sp>
    </p:spTree>
    <p:extLst>
      <p:ext uri="{BB962C8B-B14F-4D97-AF65-F5344CB8AC3E}">
        <p14:creationId xmlns:p14="http://schemas.microsoft.com/office/powerpoint/2010/main" val="17721895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CC2CC9-FB6F-4BAC-AECF-4D44BDACB9FB}"/>
              </a:ext>
            </a:extLst>
          </p:cNvPr>
          <p:cNvSpPr>
            <a:spLocks noGrp="1"/>
          </p:cNvSpPr>
          <p:nvPr>
            <p:ph type="ctrTitle"/>
          </p:nvPr>
        </p:nvSpPr>
        <p:spPr>
          <a:xfrm>
            <a:off x="771434" y="5120639"/>
            <a:ext cx="10577946" cy="1641601"/>
          </a:xfrm>
        </p:spPr>
        <p:txBody>
          <a:bodyPr>
            <a:normAutofit fontScale="90000"/>
          </a:bodyPr>
          <a:lstStyle/>
          <a:p>
            <a:pPr algn="ctr">
              <a:lnSpc>
                <a:spcPct val="107000"/>
              </a:lnSpc>
              <a:spcAft>
                <a:spcPts val="800"/>
              </a:spcAft>
            </a:pPr>
            <a:br>
              <a:rPr lang="hr-HR" b="1" dirty="0">
                <a:solidFill>
                  <a:srgbClr val="000000"/>
                </a:solidFill>
                <a:effectLst/>
                <a:ea typeface="Times New Roman" panose="02020603050405020304" pitchFamily="18" charset="0"/>
              </a:rPr>
            </a:br>
            <a:br>
              <a:rPr lang="hr-HR" b="1" dirty="0">
                <a:solidFill>
                  <a:srgbClr val="000000"/>
                </a:solidFill>
                <a:effectLst/>
                <a:ea typeface="Times New Roman" panose="02020603050405020304" pitchFamily="18" charset="0"/>
              </a:rPr>
            </a:br>
            <a:br>
              <a:rPr lang="hr-HR" b="1" dirty="0">
                <a:solidFill>
                  <a:srgbClr val="000000"/>
                </a:solidFill>
                <a:effectLst/>
                <a:ea typeface="Times New Roman" panose="02020603050405020304" pitchFamily="18" charset="0"/>
              </a:rPr>
            </a:br>
            <a:br>
              <a:rPr lang="hr-HR" b="1" dirty="0">
                <a:solidFill>
                  <a:srgbClr val="000000"/>
                </a:solidFill>
                <a:effectLst/>
                <a:ea typeface="Times New Roman" panose="02020603050405020304" pitchFamily="18" charset="0"/>
              </a:rPr>
            </a:br>
            <a:br>
              <a:rPr lang="hr-HR" b="1" dirty="0">
                <a:solidFill>
                  <a:srgbClr val="000000"/>
                </a:solidFill>
                <a:effectLst/>
                <a:ea typeface="Times New Roman" panose="02020603050405020304" pitchFamily="18" charset="0"/>
              </a:rPr>
            </a:br>
            <a:br>
              <a:rPr lang="hr-HR" b="1" dirty="0">
                <a:solidFill>
                  <a:srgbClr val="000000"/>
                </a:solidFill>
                <a:effectLst/>
                <a:ea typeface="Times New Roman" panose="02020603050405020304" pitchFamily="18" charset="0"/>
              </a:rPr>
            </a:br>
            <a:br>
              <a:rPr lang="hr-HR" b="1" dirty="0">
                <a:solidFill>
                  <a:srgbClr val="000000"/>
                </a:solidFill>
                <a:effectLst/>
                <a:ea typeface="Times New Roman" panose="02020603050405020304" pitchFamily="18" charset="0"/>
              </a:rPr>
            </a:br>
            <a:br>
              <a:rPr lang="hr-HR" b="1" dirty="0">
                <a:solidFill>
                  <a:srgbClr val="000000"/>
                </a:solidFill>
                <a:effectLst/>
                <a:ea typeface="Times New Roman" panose="02020603050405020304" pitchFamily="18" charset="0"/>
              </a:rPr>
            </a:br>
            <a:br>
              <a:rPr lang="hr-HR" b="1" dirty="0">
                <a:solidFill>
                  <a:srgbClr val="000000"/>
                </a:solidFill>
                <a:effectLst/>
                <a:ea typeface="Times New Roman" panose="02020603050405020304" pitchFamily="18" charset="0"/>
              </a:rPr>
            </a:br>
            <a:br>
              <a:rPr lang="hr-HR" sz="6000" b="1" dirty="0">
                <a:solidFill>
                  <a:srgbClr val="000000"/>
                </a:solidFill>
                <a:effectLst/>
                <a:ea typeface="Times New Roman" panose="02020603050405020304" pitchFamily="18" charset="0"/>
              </a:rPr>
            </a:br>
            <a:br>
              <a:rPr lang="it-IT" sz="6000" b="1" dirty="0">
                <a:solidFill>
                  <a:srgbClr val="000000"/>
                </a:solidFill>
                <a:effectLst/>
                <a:ea typeface="Times New Roman" panose="02020603050405020304" pitchFamily="18" charset="0"/>
              </a:rPr>
            </a:br>
            <a:br>
              <a:rPr lang="it-IT" sz="6000" b="1" dirty="0">
                <a:solidFill>
                  <a:srgbClr val="000000"/>
                </a:solidFill>
                <a:effectLst/>
                <a:ea typeface="Times New Roman" panose="02020603050405020304" pitchFamily="18" charset="0"/>
              </a:rPr>
            </a:br>
            <a:br>
              <a:rPr lang="it-IT" sz="6000" b="1" dirty="0">
                <a:solidFill>
                  <a:srgbClr val="000000"/>
                </a:solidFill>
                <a:effectLst/>
                <a:ea typeface="Times New Roman" panose="02020603050405020304" pitchFamily="18" charset="0"/>
              </a:rPr>
            </a:br>
            <a:r>
              <a:rPr lang="it-IT" sz="6000" b="1" dirty="0">
                <a:solidFill>
                  <a:srgbClr val="000000"/>
                </a:solidFill>
                <a:effectLst/>
                <a:ea typeface="Times New Roman" panose="02020603050405020304" pitchFamily="18" charset="0"/>
              </a:rPr>
              <a:t>	</a:t>
            </a:r>
            <a:br>
              <a:rPr lang="it-IT" sz="6000" b="1" dirty="0">
                <a:solidFill>
                  <a:srgbClr val="000000"/>
                </a:solidFill>
                <a:effectLst/>
                <a:ea typeface="Times New Roman" panose="02020603050405020304" pitchFamily="18" charset="0"/>
              </a:rPr>
            </a:br>
            <a:br>
              <a:rPr lang="it-IT" sz="6000" b="1" dirty="0">
                <a:solidFill>
                  <a:srgbClr val="000000"/>
                </a:solidFill>
                <a:effectLst/>
                <a:ea typeface="Times New Roman" panose="02020603050405020304" pitchFamily="18" charset="0"/>
              </a:rPr>
            </a:br>
            <a:r>
              <a:rPr lang="it-IT" sz="6000" b="1" dirty="0">
                <a:solidFill>
                  <a:srgbClr val="000000"/>
                </a:solidFill>
                <a:effectLst/>
                <a:ea typeface="Times New Roman" panose="02020603050405020304" pitchFamily="18" charset="0"/>
              </a:rPr>
              <a:t>      </a:t>
            </a:r>
            <a:br>
              <a:rPr lang="it-IT" sz="6000" b="1" dirty="0">
                <a:solidFill>
                  <a:srgbClr val="000000"/>
                </a:solidFill>
                <a:effectLst/>
                <a:ea typeface="Times New Roman" panose="02020603050405020304" pitchFamily="18" charset="0"/>
              </a:rPr>
            </a:br>
            <a:br>
              <a:rPr lang="it-IT" sz="6000" b="1" dirty="0">
                <a:solidFill>
                  <a:srgbClr val="000000"/>
                </a:solidFill>
                <a:effectLst/>
                <a:ea typeface="Times New Roman" panose="02020603050405020304" pitchFamily="18" charset="0"/>
              </a:rPr>
            </a:br>
            <a:br>
              <a:rPr lang="it-IT" sz="6000" b="1" dirty="0">
                <a:solidFill>
                  <a:srgbClr val="000000"/>
                </a:solidFill>
                <a:effectLst/>
                <a:ea typeface="Times New Roman" panose="02020603050405020304" pitchFamily="18" charset="0"/>
              </a:rPr>
            </a:br>
            <a:br>
              <a:rPr lang="it-IT" sz="6000" b="1" dirty="0">
                <a:solidFill>
                  <a:srgbClr val="000000"/>
                </a:solidFill>
                <a:effectLst/>
                <a:ea typeface="Times New Roman" panose="02020603050405020304" pitchFamily="18" charset="0"/>
              </a:rPr>
            </a:br>
            <a:br>
              <a:rPr lang="it-IT" sz="6000" b="1" dirty="0">
                <a:solidFill>
                  <a:srgbClr val="000000"/>
                </a:solidFill>
                <a:effectLst/>
                <a:ea typeface="Times New Roman" panose="02020603050405020304" pitchFamily="18" charset="0"/>
              </a:rPr>
            </a:br>
            <a:br>
              <a:rPr lang="it-IT" sz="6000" b="1" dirty="0">
                <a:solidFill>
                  <a:srgbClr val="000000"/>
                </a:solidFill>
                <a:effectLst/>
                <a:ea typeface="Times New Roman" panose="02020603050405020304" pitchFamily="18" charset="0"/>
              </a:rPr>
            </a:br>
            <a:br>
              <a:rPr lang="it-IT" sz="6000" b="1" dirty="0">
                <a:solidFill>
                  <a:srgbClr val="000000"/>
                </a:solidFill>
                <a:effectLst/>
                <a:ea typeface="Times New Roman" panose="02020603050405020304" pitchFamily="18" charset="0"/>
              </a:rPr>
            </a:br>
            <a:br>
              <a:rPr lang="it-IT" sz="6000" b="1" dirty="0">
                <a:solidFill>
                  <a:srgbClr val="000000"/>
                </a:solidFill>
                <a:effectLst/>
                <a:ea typeface="Times New Roman" panose="02020603050405020304" pitchFamily="18" charset="0"/>
              </a:rPr>
            </a:br>
            <a:br>
              <a:rPr lang="it-IT" sz="6000" b="1" dirty="0">
                <a:solidFill>
                  <a:srgbClr val="000000"/>
                </a:solidFill>
                <a:effectLst/>
                <a:ea typeface="Times New Roman" panose="02020603050405020304" pitchFamily="18" charset="0"/>
              </a:rPr>
            </a:br>
            <a:br>
              <a:rPr lang="it-IT" sz="6000" b="1" dirty="0">
                <a:solidFill>
                  <a:srgbClr val="000000"/>
                </a:solidFill>
                <a:effectLst/>
                <a:ea typeface="Times New Roman" panose="02020603050405020304" pitchFamily="18" charset="0"/>
              </a:rPr>
            </a:br>
            <a:br>
              <a:rPr lang="it-IT" sz="6000" b="1" dirty="0">
                <a:solidFill>
                  <a:srgbClr val="000000"/>
                </a:solidFill>
                <a:effectLst/>
                <a:ea typeface="Times New Roman" panose="02020603050405020304" pitchFamily="18" charset="0"/>
              </a:rPr>
            </a:br>
            <a:br>
              <a:rPr lang="it-IT" sz="6000" b="1" dirty="0">
                <a:solidFill>
                  <a:srgbClr val="000000"/>
                </a:solidFill>
                <a:effectLst/>
                <a:ea typeface="Times New Roman" panose="02020603050405020304" pitchFamily="18" charset="0"/>
              </a:rPr>
            </a:br>
            <a:br>
              <a:rPr lang="it-IT" sz="6000" b="1" dirty="0">
                <a:solidFill>
                  <a:srgbClr val="000000"/>
                </a:solidFill>
                <a:effectLst/>
                <a:ea typeface="Times New Roman" panose="02020603050405020304" pitchFamily="18" charset="0"/>
              </a:rPr>
            </a:br>
            <a:br>
              <a:rPr lang="it-IT" sz="3100" b="1" dirty="0">
                <a:solidFill>
                  <a:srgbClr val="000000"/>
                </a:solidFill>
                <a:effectLst/>
                <a:ea typeface="Times New Roman" panose="02020603050405020304" pitchFamily="18" charset="0"/>
              </a:rPr>
            </a:br>
            <a:br>
              <a:rPr lang="it-IT" sz="3100" b="1" dirty="0">
                <a:solidFill>
                  <a:srgbClr val="000000"/>
                </a:solidFill>
                <a:effectLst/>
                <a:ea typeface="Times New Roman" panose="02020603050405020304" pitchFamily="18" charset="0"/>
              </a:rPr>
            </a:br>
            <a:br>
              <a:rPr lang="it-IT" sz="3100" b="1" dirty="0">
                <a:solidFill>
                  <a:srgbClr val="000000"/>
                </a:solidFill>
                <a:effectLst/>
                <a:ea typeface="Times New Roman" panose="02020603050405020304" pitchFamily="18" charset="0"/>
              </a:rPr>
            </a:br>
            <a:br>
              <a:rPr lang="it-IT" sz="3100" b="1" dirty="0">
                <a:solidFill>
                  <a:srgbClr val="000000"/>
                </a:solidFill>
                <a:effectLst/>
                <a:ea typeface="Times New Roman" panose="02020603050405020304" pitchFamily="18" charset="0"/>
              </a:rPr>
            </a:br>
            <a:br>
              <a:rPr lang="it-IT" sz="3100" b="1" dirty="0">
                <a:solidFill>
                  <a:srgbClr val="000000"/>
                </a:solidFill>
                <a:effectLst/>
                <a:ea typeface="Times New Roman" panose="02020603050405020304" pitchFamily="18" charset="0"/>
              </a:rPr>
            </a:br>
            <a:br>
              <a:rPr lang="it-IT" sz="3100" b="1" dirty="0">
                <a:solidFill>
                  <a:srgbClr val="000000"/>
                </a:solidFill>
                <a:effectLst/>
                <a:ea typeface="Times New Roman" panose="02020603050405020304" pitchFamily="18" charset="0"/>
              </a:rPr>
            </a:br>
            <a:br>
              <a:rPr lang="it-IT" sz="3100" b="1" dirty="0">
                <a:solidFill>
                  <a:srgbClr val="000000"/>
                </a:solidFill>
                <a:effectLst/>
                <a:ea typeface="Times New Roman" panose="02020603050405020304" pitchFamily="18" charset="0"/>
              </a:rPr>
            </a:br>
            <a:br>
              <a:rPr lang="it-IT" sz="3100" b="1" dirty="0">
                <a:solidFill>
                  <a:srgbClr val="000000"/>
                </a:solidFill>
                <a:effectLst/>
                <a:ea typeface="Times New Roman" panose="02020603050405020304" pitchFamily="18" charset="0"/>
              </a:rPr>
            </a:br>
            <a:br>
              <a:rPr lang="it-IT" sz="3100" b="1" dirty="0">
                <a:solidFill>
                  <a:srgbClr val="000000"/>
                </a:solidFill>
                <a:effectLst/>
                <a:ea typeface="Times New Roman" panose="02020603050405020304" pitchFamily="18" charset="0"/>
              </a:rPr>
            </a:br>
            <a:br>
              <a:rPr lang="it-IT" sz="3100" b="1" dirty="0">
                <a:solidFill>
                  <a:srgbClr val="000000"/>
                </a:solidFill>
                <a:effectLst/>
                <a:ea typeface="Times New Roman" panose="02020603050405020304" pitchFamily="18" charset="0"/>
              </a:rPr>
            </a:br>
            <a:br>
              <a:rPr lang="it-IT" sz="3100" b="1" dirty="0">
                <a:solidFill>
                  <a:srgbClr val="000000"/>
                </a:solidFill>
                <a:effectLst/>
                <a:ea typeface="Times New Roman" panose="02020603050405020304" pitchFamily="18" charset="0"/>
              </a:rPr>
            </a:br>
            <a:br>
              <a:rPr lang="it-IT" sz="2800" dirty="0">
                <a:effectLst/>
                <a:ea typeface="Calibri" panose="020F0502020204030204" pitchFamily="34" charset="0"/>
                <a:cs typeface="Arial" panose="020B0604020202020204" pitchFamily="34" charset="0"/>
              </a:rPr>
            </a:br>
            <a:br>
              <a:rPr lang="it-IT" sz="2800" dirty="0">
                <a:effectLst/>
                <a:ea typeface="Calibri" panose="020F0502020204030204" pitchFamily="34" charset="0"/>
                <a:cs typeface="Arial" panose="020B0604020202020204" pitchFamily="34" charset="0"/>
              </a:rPr>
            </a:br>
            <a:r>
              <a:rPr lang="en-GB" sz="2700" b="1" dirty="0">
                <a:latin typeface="+mn-lt"/>
                <a:ea typeface="Calibri" panose="020F0502020204030204" pitchFamily="34" charset="0"/>
                <a:cs typeface="Arial" panose="020B0604020202020204" pitchFamily="34" charset="0"/>
              </a:rPr>
              <a:t>…….</a:t>
            </a:r>
            <a:r>
              <a:rPr lang="en-GB" sz="2700" b="1" dirty="0">
                <a:effectLst/>
                <a:latin typeface="+mn-lt"/>
                <a:ea typeface="Calibri" panose="020F0502020204030204" pitchFamily="34" charset="0"/>
                <a:cs typeface="Arial" panose="020B0604020202020204" pitchFamily="34" charset="0"/>
              </a:rPr>
              <a:t>November 2023</a:t>
            </a:r>
            <a:br>
              <a:rPr lang="it-IT" sz="2700" dirty="0">
                <a:effectLst/>
                <a:latin typeface="+mn-lt"/>
                <a:ea typeface="Calibri" panose="020F0502020204030204" pitchFamily="34" charset="0"/>
                <a:cs typeface="Arial" panose="020B0604020202020204" pitchFamily="34" charset="0"/>
              </a:rPr>
            </a:br>
            <a:br>
              <a:rPr lang="tr-TR" sz="2700" b="1" dirty="0">
                <a:latin typeface="+mn-lt"/>
              </a:rPr>
            </a:br>
            <a:r>
              <a:rPr lang="it-IT" sz="2700" b="1" dirty="0">
                <a:latin typeface="+mn-lt"/>
              </a:rPr>
              <a:t>                                                             </a:t>
            </a:r>
            <a:r>
              <a:rPr lang="it-IT" sz="2700" i="1" dirty="0">
                <a:latin typeface="+mn-lt"/>
              </a:rPr>
              <a:t>Dr. Bianca Maria Scalet</a:t>
            </a:r>
            <a:r>
              <a:rPr lang="hr-HR" sz="2700" i="1" dirty="0">
                <a:latin typeface="+mn-lt"/>
              </a:rPr>
              <a:t>, </a:t>
            </a:r>
            <a:r>
              <a:rPr lang="it-IT" sz="2700" i="1" dirty="0">
                <a:latin typeface="+mn-lt"/>
              </a:rPr>
              <a:t>Key Expert</a:t>
            </a:r>
            <a:br>
              <a:rPr lang="hr-HR" sz="6000" b="1" dirty="0">
                <a:solidFill>
                  <a:srgbClr val="000000"/>
                </a:solidFill>
                <a:effectLst/>
                <a:ea typeface="Times New Roman" panose="02020603050405020304" pitchFamily="18" charset="0"/>
              </a:rPr>
            </a:br>
            <a:endParaRPr lang="en-GB" sz="3600" b="1" dirty="0"/>
          </a:p>
        </p:txBody>
      </p:sp>
      <p:sp>
        <p:nvSpPr>
          <p:cNvPr id="4" name="Rezervirano mjesto broja slajda 3">
            <a:extLst>
              <a:ext uri="{FF2B5EF4-FFF2-40B4-BE49-F238E27FC236}">
                <a16:creationId xmlns:a16="http://schemas.microsoft.com/office/drawing/2014/main" id="{080C7DD6-32CB-4694-82D6-FF95A76FDED3}"/>
              </a:ext>
            </a:extLst>
          </p:cNvPr>
          <p:cNvSpPr>
            <a:spLocks noGrp="1"/>
          </p:cNvSpPr>
          <p:nvPr>
            <p:ph type="sldNum" sz="quarter" idx="12"/>
          </p:nvPr>
        </p:nvSpPr>
        <p:spPr/>
        <p:txBody>
          <a:bodyPr/>
          <a:lstStyle/>
          <a:p>
            <a:fld id="{3AB124D6-A55C-4BF8-8FED-103D5F9381FB}" type="slidenum">
              <a:rPr lang="en-GB" smtClean="0"/>
              <a:t>1</a:t>
            </a:fld>
            <a:endParaRPr lang="en-GB" dirty="0"/>
          </a:p>
        </p:txBody>
      </p:sp>
      <p:sp>
        <p:nvSpPr>
          <p:cNvPr id="3" name="CuadroTexto 2">
            <a:extLst>
              <a:ext uri="{FF2B5EF4-FFF2-40B4-BE49-F238E27FC236}">
                <a16:creationId xmlns:a16="http://schemas.microsoft.com/office/drawing/2014/main" id="{621B7929-2EB2-EBCF-B50D-E5B71D3C5111}"/>
              </a:ext>
            </a:extLst>
          </p:cNvPr>
          <p:cNvSpPr txBox="1"/>
          <p:nvPr/>
        </p:nvSpPr>
        <p:spPr>
          <a:xfrm>
            <a:off x="608875" y="2789386"/>
            <a:ext cx="10744925" cy="1380378"/>
          </a:xfrm>
          <a:prstGeom prst="rect">
            <a:avLst/>
          </a:prstGeom>
          <a:noFill/>
        </p:spPr>
        <p:txBody>
          <a:bodyPr wrap="square" rtlCol="0">
            <a:spAutoFit/>
          </a:bodyPr>
          <a:lstStyle/>
          <a:p>
            <a:pPr algn="ctr">
              <a:lnSpc>
                <a:spcPct val="107000"/>
              </a:lnSpc>
              <a:spcAft>
                <a:spcPts val="800"/>
              </a:spcAft>
            </a:pPr>
            <a:r>
              <a:rPr lang="en-US" sz="4000" b="1" dirty="0">
                <a:effectLst/>
                <a:ea typeface="Calibri" panose="020F0502020204030204" pitchFamily="34" charset="0"/>
                <a:cs typeface="Times New Roman" panose="02020603050405020304" pitchFamily="18" charset="0"/>
              </a:rPr>
              <a:t>THE IED, ITS REVISION, RELATIONSHIP WITH OTHER DIRECTIVES AND THE EU GREEN DEAL</a:t>
            </a:r>
            <a:endParaRPr lang="it-IT" sz="4000" b="1" dirty="0">
              <a:effectLst/>
              <a:ea typeface="Calibri" panose="020F0502020204030204" pitchFamily="34" charset="0"/>
              <a:cs typeface="Times New Roman" panose="02020603050405020304" pitchFamily="18" charset="0"/>
            </a:endParaRPr>
          </a:p>
        </p:txBody>
      </p:sp>
      <p:sp>
        <p:nvSpPr>
          <p:cNvPr id="5" name="CasellaDiTesto 4">
            <a:extLst>
              <a:ext uri="{FF2B5EF4-FFF2-40B4-BE49-F238E27FC236}">
                <a16:creationId xmlns:a16="http://schemas.microsoft.com/office/drawing/2014/main" id="{419850D7-190A-6759-EE47-D5F44EB28F21}"/>
              </a:ext>
            </a:extLst>
          </p:cNvPr>
          <p:cNvSpPr txBox="1"/>
          <p:nvPr/>
        </p:nvSpPr>
        <p:spPr>
          <a:xfrm>
            <a:off x="629920" y="4378960"/>
            <a:ext cx="10805160" cy="523220"/>
          </a:xfrm>
          <a:prstGeom prst="rect">
            <a:avLst/>
          </a:prstGeom>
          <a:noFill/>
        </p:spPr>
        <p:txBody>
          <a:bodyPr wrap="square" rtlCol="0">
            <a:spAutoFit/>
          </a:bodyPr>
          <a:lstStyle/>
          <a:p>
            <a:pPr algn="ctr"/>
            <a:r>
              <a:rPr lang="it-IT" sz="2800" b="1" dirty="0">
                <a:effectLst/>
                <a:ea typeface="Calibri" panose="020F0502020204030204" pitchFamily="34" charset="0"/>
                <a:cs typeface="Arial" panose="020B0604020202020204" pitchFamily="34" charset="0"/>
              </a:rPr>
              <a:t>2</a:t>
            </a:r>
            <a:r>
              <a:rPr lang="it-IT" sz="2800" b="1" baseline="30000" dirty="0">
                <a:effectLst/>
                <a:ea typeface="Calibri" panose="020F0502020204030204" pitchFamily="34" charset="0"/>
                <a:cs typeface="Arial" panose="020B0604020202020204" pitchFamily="34" charset="0"/>
              </a:rPr>
              <a:t>°</a:t>
            </a:r>
            <a:r>
              <a:rPr lang="it-IT" sz="2800" b="1" baseline="30000" dirty="0">
                <a:ea typeface="Calibri" panose="020F0502020204030204" pitchFamily="34" charset="0"/>
                <a:cs typeface="Arial" panose="020B0604020202020204" pitchFamily="34" charset="0"/>
              </a:rPr>
              <a:t> </a:t>
            </a:r>
            <a:r>
              <a:rPr lang="it-IT" sz="2800" b="1" dirty="0">
                <a:effectLst/>
                <a:ea typeface="Calibri" panose="020F0502020204030204" pitchFamily="34" charset="0"/>
                <a:cs typeface="Arial" panose="020B0604020202020204" pitchFamily="34" charset="0"/>
              </a:rPr>
              <a:t>Workshop on National Action Plan for Green </a:t>
            </a:r>
            <a:r>
              <a:rPr lang="it-IT" sz="2800" b="1" dirty="0" err="1">
                <a:effectLst/>
                <a:ea typeface="Calibri" panose="020F0502020204030204" pitchFamily="34" charset="0"/>
                <a:cs typeface="Arial" panose="020B0604020202020204" pitchFamily="34" charset="0"/>
              </a:rPr>
              <a:t>Transition</a:t>
            </a:r>
            <a:r>
              <a:rPr lang="it-IT" sz="2800" b="1" dirty="0">
                <a:effectLst/>
                <a:ea typeface="Calibri" panose="020F0502020204030204" pitchFamily="34" charset="0"/>
                <a:cs typeface="Arial" panose="020B0604020202020204" pitchFamily="34" charset="0"/>
              </a:rPr>
              <a:t> in Industry</a:t>
            </a:r>
            <a:endParaRPr lang="it-IT" sz="2800" dirty="0"/>
          </a:p>
        </p:txBody>
      </p:sp>
    </p:spTree>
    <p:extLst>
      <p:ext uri="{BB962C8B-B14F-4D97-AF65-F5344CB8AC3E}">
        <p14:creationId xmlns:p14="http://schemas.microsoft.com/office/powerpoint/2010/main" val="13739157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83854-EF40-4DE8-B9E8-08D49F1312C7}"/>
              </a:ext>
            </a:extLst>
          </p:cNvPr>
          <p:cNvSpPr>
            <a:spLocks noGrp="1"/>
          </p:cNvSpPr>
          <p:nvPr>
            <p:ph type="title"/>
          </p:nvPr>
        </p:nvSpPr>
        <p:spPr>
          <a:xfrm>
            <a:off x="665014" y="1390428"/>
            <a:ext cx="10945091" cy="767936"/>
          </a:xfrm>
        </p:spPr>
        <p:txBody>
          <a:bodyPr>
            <a:noAutofit/>
          </a:bodyPr>
          <a:lstStyle/>
          <a:p>
            <a:pPr algn="ctr"/>
            <a:r>
              <a:rPr lang="en-US" sz="3200" b="1" dirty="0">
                <a:latin typeface="+mn-lt"/>
              </a:rPr>
              <a:t>IED REVISION - ENVISAGED CHANGES (1)</a:t>
            </a:r>
            <a:endParaRPr lang="en-GB" sz="3200" b="1" dirty="0">
              <a:latin typeface="+mn-lt"/>
            </a:endParaRPr>
          </a:p>
        </p:txBody>
      </p:sp>
      <p:sp>
        <p:nvSpPr>
          <p:cNvPr id="3" name="Rezervirano mjesto broja slajda 2">
            <a:extLst>
              <a:ext uri="{FF2B5EF4-FFF2-40B4-BE49-F238E27FC236}">
                <a16:creationId xmlns:a16="http://schemas.microsoft.com/office/drawing/2014/main" id="{F7158B28-9C54-4550-828F-DBAEDAE39022}"/>
              </a:ext>
            </a:extLst>
          </p:cNvPr>
          <p:cNvSpPr>
            <a:spLocks noGrp="1"/>
          </p:cNvSpPr>
          <p:nvPr>
            <p:ph type="sldNum" sz="quarter" idx="12"/>
          </p:nvPr>
        </p:nvSpPr>
        <p:spPr/>
        <p:txBody>
          <a:bodyPr/>
          <a:lstStyle/>
          <a:p>
            <a:fld id="{3AB124D6-A55C-4BF8-8FED-103D5F9381FB}" type="slidenum">
              <a:rPr lang="en-GB" smtClean="0"/>
              <a:t>10</a:t>
            </a:fld>
            <a:endParaRPr lang="en-GB"/>
          </a:p>
        </p:txBody>
      </p:sp>
      <p:sp>
        <p:nvSpPr>
          <p:cNvPr id="5" name="Text Placeholder 2">
            <a:extLst>
              <a:ext uri="{FF2B5EF4-FFF2-40B4-BE49-F238E27FC236}">
                <a16:creationId xmlns:a16="http://schemas.microsoft.com/office/drawing/2014/main" id="{A5A9E618-056E-704D-BAD3-48CF9CBB65FE}"/>
              </a:ext>
            </a:extLst>
          </p:cNvPr>
          <p:cNvSpPr txBox="1">
            <a:spLocks/>
          </p:cNvSpPr>
          <p:nvPr/>
        </p:nvSpPr>
        <p:spPr>
          <a:xfrm>
            <a:off x="699650" y="2503806"/>
            <a:ext cx="10855299" cy="441183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gn="just">
              <a:buFont typeface="Wingdings" panose="05000000000000000000" pitchFamily="2" charset="2"/>
              <a:buChar char="§"/>
            </a:pPr>
            <a:endParaRPr lang="en-GB" sz="2000" dirty="0"/>
          </a:p>
        </p:txBody>
      </p:sp>
      <p:graphicFrame>
        <p:nvGraphicFramePr>
          <p:cNvPr id="8" name="Tabella 7">
            <a:extLst>
              <a:ext uri="{FF2B5EF4-FFF2-40B4-BE49-F238E27FC236}">
                <a16:creationId xmlns:a16="http://schemas.microsoft.com/office/drawing/2014/main" id="{221318CA-3129-A331-ABCF-62639667FE13}"/>
              </a:ext>
            </a:extLst>
          </p:cNvPr>
          <p:cNvGraphicFramePr>
            <a:graphicFrameLocks noGrp="1"/>
          </p:cNvGraphicFramePr>
          <p:nvPr>
            <p:extLst>
              <p:ext uri="{D42A27DB-BD31-4B8C-83A1-F6EECF244321}">
                <p14:modId xmlns:p14="http://schemas.microsoft.com/office/powerpoint/2010/main" val="3637820833"/>
              </p:ext>
            </p:extLst>
          </p:nvPr>
        </p:nvGraphicFramePr>
        <p:xfrm>
          <a:off x="664886" y="2239644"/>
          <a:ext cx="10862228" cy="4013200"/>
        </p:xfrm>
        <a:graphic>
          <a:graphicData uri="http://schemas.openxmlformats.org/drawingml/2006/table">
            <a:tbl>
              <a:tblPr firstRow="1" bandRow="1">
                <a:tableStyleId>{22838BEF-8BB2-4498-84A7-C5851F593DF1}</a:tableStyleId>
              </a:tblPr>
              <a:tblGrid>
                <a:gridCol w="2078314">
                  <a:extLst>
                    <a:ext uri="{9D8B030D-6E8A-4147-A177-3AD203B41FA5}">
                      <a16:colId xmlns:a16="http://schemas.microsoft.com/office/drawing/2014/main" val="3803939163"/>
                    </a:ext>
                  </a:extLst>
                </a:gridCol>
                <a:gridCol w="3861579">
                  <a:extLst>
                    <a:ext uri="{9D8B030D-6E8A-4147-A177-3AD203B41FA5}">
                      <a16:colId xmlns:a16="http://schemas.microsoft.com/office/drawing/2014/main" val="974420351"/>
                    </a:ext>
                  </a:extLst>
                </a:gridCol>
                <a:gridCol w="4922335">
                  <a:extLst>
                    <a:ext uri="{9D8B030D-6E8A-4147-A177-3AD203B41FA5}">
                      <a16:colId xmlns:a16="http://schemas.microsoft.com/office/drawing/2014/main" val="1539435681"/>
                    </a:ext>
                  </a:extLst>
                </a:gridCol>
              </a:tblGrid>
              <a:tr h="370840">
                <a:tc>
                  <a:txBody>
                    <a:bodyPr/>
                    <a:lstStyle/>
                    <a:p>
                      <a:r>
                        <a:rPr lang="it-IT" dirty="0"/>
                        <a:t>DECARBONISATION</a:t>
                      </a:r>
                    </a:p>
                  </a:txBody>
                  <a:tcPr anchor="ctr"/>
                </a:tc>
                <a:tc gridSpan="2">
                  <a:txBody>
                    <a:bodyPr/>
                    <a:lstStyle/>
                    <a:p>
                      <a:r>
                        <a:rPr lang="it-IT" sz="1700" b="1" dirty="0"/>
                        <a:t>Currently IED does not cover GHG emissions</a:t>
                      </a:r>
                    </a:p>
                    <a:p>
                      <a:pPr marL="285750" indent="-285750">
                        <a:buFont typeface="Arial" panose="020B0604020202020204" pitchFamily="34" charset="0"/>
                        <a:buChar char="•"/>
                      </a:pPr>
                      <a:r>
                        <a:rPr lang="it-IT" sz="1700" b="0" dirty="0"/>
                        <a:t>Setting </a:t>
                      </a:r>
                      <a:r>
                        <a:rPr lang="it-IT" sz="1700" b="1" dirty="0">
                          <a:solidFill>
                            <a:srgbClr val="0070C0"/>
                          </a:solidFill>
                        </a:rPr>
                        <a:t>BAT-</a:t>
                      </a:r>
                      <a:r>
                        <a:rPr lang="it-IT" sz="1700" b="1" dirty="0" err="1">
                          <a:solidFill>
                            <a:srgbClr val="0070C0"/>
                          </a:solidFill>
                        </a:rPr>
                        <a:t>AEPLs</a:t>
                      </a:r>
                      <a:r>
                        <a:rPr lang="it-IT" sz="1700" b="1" dirty="0">
                          <a:solidFill>
                            <a:srgbClr val="0070C0"/>
                          </a:solidFill>
                        </a:rPr>
                        <a:t> on energy </a:t>
                      </a:r>
                      <a:r>
                        <a:rPr lang="it-IT" sz="1700" b="1" dirty="0" err="1">
                          <a:solidFill>
                            <a:srgbClr val="0070C0"/>
                          </a:solidFill>
                        </a:rPr>
                        <a:t>efficiency</a:t>
                      </a:r>
                      <a:endParaRPr lang="it-IT" sz="1700" b="1" dirty="0">
                        <a:solidFill>
                          <a:srgbClr val="0070C0"/>
                        </a:solidFill>
                      </a:endParaRPr>
                    </a:p>
                    <a:p>
                      <a:pPr marL="285750" indent="-285750">
                        <a:buFont typeface="Arial" panose="020B0604020202020204" pitchFamily="34" charset="0"/>
                        <a:buChar char="•"/>
                      </a:pPr>
                      <a:r>
                        <a:rPr lang="it-IT" sz="1700" b="0" dirty="0"/>
                        <a:t>Possible Emission Limit </a:t>
                      </a:r>
                      <a:r>
                        <a:rPr lang="it-IT" sz="1700" b="0" dirty="0" err="1"/>
                        <a:t>Values</a:t>
                      </a:r>
                      <a:r>
                        <a:rPr lang="it-IT" sz="1700" b="0" dirty="0"/>
                        <a:t> </a:t>
                      </a:r>
                      <a:r>
                        <a:rPr lang="it-IT" sz="1700" b="1" dirty="0">
                          <a:solidFill>
                            <a:srgbClr val="0070C0"/>
                          </a:solidFill>
                        </a:rPr>
                        <a:t>(</a:t>
                      </a:r>
                      <a:r>
                        <a:rPr lang="it-IT" sz="1700" b="1" dirty="0" err="1">
                          <a:solidFill>
                            <a:srgbClr val="0070C0"/>
                          </a:solidFill>
                        </a:rPr>
                        <a:t>ELVs</a:t>
                      </a:r>
                      <a:r>
                        <a:rPr lang="it-IT" sz="1700" b="1" dirty="0">
                          <a:solidFill>
                            <a:srgbClr val="0070C0"/>
                          </a:solidFill>
                        </a:rPr>
                        <a:t>) for GHG emissions </a:t>
                      </a:r>
                      <a:r>
                        <a:rPr lang="it-IT" sz="1700" b="0" dirty="0"/>
                        <a:t>(</a:t>
                      </a:r>
                      <a:r>
                        <a:rPr lang="it-IT" sz="1700" b="0" dirty="0" err="1"/>
                        <a:t>modify</a:t>
                      </a:r>
                      <a:r>
                        <a:rPr lang="it-IT" sz="1700" b="0" dirty="0"/>
                        <a:t> IED Art. 9)</a:t>
                      </a:r>
                    </a:p>
                  </a:txBody>
                  <a:tcPr/>
                </a:tc>
                <a:tc hMerge="1">
                  <a:txBody>
                    <a:bodyPr/>
                    <a:lstStyle/>
                    <a:p>
                      <a:endParaRPr lang="it-IT"/>
                    </a:p>
                  </a:txBody>
                  <a:tcPr/>
                </a:tc>
                <a:extLst>
                  <a:ext uri="{0D108BD9-81ED-4DB2-BD59-A6C34878D82A}">
                    <a16:rowId xmlns:a16="http://schemas.microsoft.com/office/drawing/2014/main" val="3677985717"/>
                  </a:ext>
                </a:extLst>
              </a:tr>
              <a:tr h="0">
                <a:tc rowSpan="2">
                  <a:txBody>
                    <a:bodyPr/>
                    <a:lstStyle/>
                    <a:p>
                      <a:r>
                        <a:rPr lang="it-IT" b="1" dirty="0"/>
                        <a:t>WIDER SCOPE OF THE IED</a:t>
                      </a:r>
                    </a:p>
                  </a:txBody>
                  <a:tcPr anchor="ctr"/>
                </a:tc>
                <a:tc>
                  <a:txBody>
                    <a:bodyPr/>
                    <a:lstStyle/>
                    <a:p>
                      <a:r>
                        <a:rPr lang="it-IT" sz="1700" dirty="0"/>
                        <a:t>Include </a:t>
                      </a:r>
                      <a:r>
                        <a:rPr lang="it-IT" sz="1700" b="1" dirty="0">
                          <a:solidFill>
                            <a:srgbClr val="0070C0"/>
                          </a:solidFill>
                        </a:rPr>
                        <a:t>additional activities</a:t>
                      </a:r>
                      <a:r>
                        <a:rPr lang="it-IT" sz="1700" dirty="0"/>
                        <a:t>:</a:t>
                      </a:r>
                    </a:p>
                    <a:p>
                      <a:pPr marL="285750" indent="-285750">
                        <a:buFont typeface="Arial" panose="020B0604020202020204" pitchFamily="34" charset="0"/>
                        <a:buChar char="•"/>
                      </a:pPr>
                      <a:r>
                        <a:rPr lang="it-IT" sz="1700" dirty="0"/>
                        <a:t>Mining</a:t>
                      </a:r>
                    </a:p>
                    <a:p>
                      <a:pPr marL="285750" indent="-285750">
                        <a:buFont typeface="Arial" panose="020B0604020202020204" pitchFamily="34" charset="0"/>
                        <a:buChar char="•"/>
                      </a:pPr>
                      <a:r>
                        <a:rPr lang="it-IT" sz="1700" dirty="0" err="1"/>
                        <a:t>Quarrying</a:t>
                      </a:r>
                      <a:endParaRPr lang="it-IT" sz="1700" dirty="0"/>
                    </a:p>
                    <a:p>
                      <a:pPr marL="285750" indent="-285750">
                        <a:buFont typeface="Arial" panose="020B0604020202020204" pitchFamily="34" charset="0"/>
                        <a:buChar char="•"/>
                      </a:pPr>
                      <a:r>
                        <a:rPr lang="it-IT" sz="1700" dirty="0" err="1"/>
                        <a:t>Aquaculture</a:t>
                      </a:r>
                      <a:endParaRPr lang="it-IT" sz="1700" dirty="0"/>
                    </a:p>
                  </a:txBody>
                  <a:tcPr/>
                </a:tc>
                <a:tc>
                  <a:txBody>
                    <a:bodyPr/>
                    <a:lstStyle/>
                    <a:p>
                      <a:pPr marL="0" indent="0">
                        <a:buFont typeface="Arial" panose="020B0604020202020204" pitchFamily="34" charset="0"/>
                        <a:buNone/>
                      </a:pPr>
                      <a:r>
                        <a:rPr lang="it-IT" sz="1700" b="1" dirty="0" err="1">
                          <a:solidFill>
                            <a:srgbClr val="0070C0"/>
                          </a:solidFill>
                        </a:rPr>
                        <a:t>Widen</a:t>
                      </a:r>
                      <a:r>
                        <a:rPr lang="it-IT" sz="1700" b="1" dirty="0">
                          <a:solidFill>
                            <a:srgbClr val="0070C0"/>
                          </a:solidFill>
                        </a:rPr>
                        <a:t> the scope</a:t>
                      </a:r>
                      <a:r>
                        <a:rPr lang="it-IT" sz="1700" dirty="0"/>
                        <a:t> of </a:t>
                      </a:r>
                      <a:r>
                        <a:rPr lang="it-IT" sz="1700" dirty="0" err="1"/>
                        <a:t>application</a:t>
                      </a:r>
                      <a:r>
                        <a:rPr lang="it-IT" sz="1700" dirty="0"/>
                        <a:t> to </a:t>
                      </a:r>
                      <a:r>
                        <a:rPr lang="it-IT" sz="1700" dirty="0" err="1"/>
                        <a:t>livestock</a:t>
                      </a:r>
                      <a:r>
                        <a:rPr lang="it-IT" sz="1700" dirty="0"/>
                        <a:t> production:</a:t>
                      </a:r>
                    </a:p>
                    <a:p>
                      <a:pPr marL="285750" indent="-285750">
                        <a:buFont typeface="Arial" panose="020B0604020202020204" pitchFamily="34" charset="0"/>
                        <a:buChar char="•"/>
                      </a:pPr>
                      <a:r>
                        <a:rPr lang="it-IT" sz="1700" dirty="0"/>
                        <a:t>Include </a:t>
                      </a:r>
                      <a:r>
                        <a:rPr lang="it-IT" sz="1700" dirty="0" err="1"/>
                        <a:t>rearing</a:t>
                      </a:r>
                      <a:r>
                        <a:rPr lang="it-IT" sz="1700" dirty="0"/>
                        <a:t> of </a:t>
                      </a:r>
                      <a:r>
                        <a:rPr lang="it-IT" sz="1700" dirty="0" err="1"/>
                        <a:t>cattle</a:t>
                      </a:r>
                      <a:endParaRPr lang="it-IT" sz="1700" dirty="0"/>
                    </a:p>
                    <a:p>
                      <a:pPr marL="285750" indent="-285750">
                        <a:buFont typeface="Arial" panose="020B0604020202020204" pitchFamily="34" charset="0"/>
                        <a:buChar char="•"/>
                      </a:pPr>
                      <a:r>
                        <a:rPr lang="it-IT" sz="1700" dirty="0"/>
                        <a:t>Include mixed farms</a:t>
                      </a:r>
                    </a:p>
                    <a:p>
                      <a:pPr marL="285750" indent="-285750">
                        <a:buFont typeface="Arial" panose="020B0604020202020204" pitchFamily="34" charset="0"/>
                        <a:buChar char="•"/>
                      </a:pPr>
                      <a:r>
                        <a:rPr lang="it-IT" sz="1700" dirty="0"/>
                        <a:t>Lower capacity </a:t>
                      </a:r>
                      <a:r>
                        <a:rPr lang="it-IT" sz="1700" dirty="0" err="1"/>
                        <a:t>threshold</a:t>
                      </a:r>
                      <a:r>
                        <a:rPr lang="it-IT" sz="1700" dirty="0"/>
                        <a:t> for </a:t>
                      </a:r>
                      <a:r>
                        <a:rPr lang="it-IT" sz="1700" dirty="0" err="1"/>
                        <a:t>poultry</a:t>
                      </a:r>
                      <a:r>
                        <a:rPr lang="it-IT" sz="1700" dirty="0"/>
                        <a:t> and </a:t>
                      </a:r>
                      <a:r>
                        <a:rPr lang="it-IT" sz="1700" dirty="0" err="1"/>
                        <a:t>pigs</a:t>
                      </a:r>
                      <a:endParaRPr lang="it-IT" sz="1700" dirty="0"/>
                    </a:p>
                  </a:txBody>
                  <a:tcPr/>
                </a:tc>
                <a:extLst>
                  <a:ext uri="{0D108BD9-81ED-4DB2-BD59-A6C34878D82A}">
                    <a16:rowId xmlns:a16="http://schemas.microsoft.com/office/drawing/2014/main" val="3493155836"/>
                  </a:ext>
                </a:extLst>
              </a:tr>
              <a:tr h="370840">
                <a:tc vMerge="1">
                  <a:txBody>
                    <a:bodyPr/>
                    <a:lstStyle/>
                    <a:p>
                      <a:endParaRPr lang="it-IT" b="1" dirty="0"/>
                    </a:p>
                  </a:txBody>
                  <a:tcPr anchor="ctr"/>
                </a:tc>
                <a:tc gridSpan="2">
                  <a:txBody>
                    <a:bodyPr/>
                    <a:lstStyle/>
                    <a:p>
                      <a:pPr marL="0" indent="0">
                        <a:buFont typeface="Arial" panose="020B0604020202020204" pitchFamily="34" charset="0"/>
                        <a:buNone/>
                      </a:pPr>
                      <a:r>
                        <a:rPr lang="it-IT" sz="1700" b="1" dirty="0" err="1">
                          <a:solidFill>
                            <a:srgbClr val="0070C0"/>
                          </a:solidFill>
                        </a:rPr>
                        <a:t>Broader</a:t>
                      </a:r>
                      <a:r>
                        <a:rPr lang="it-IT" sz="1700" b="1" dirty="0">
                          <a:solidFill>
                            <a:srgbClr val="0070C0"/>
                          </a:solidFill>
                        </a:rPr>
                        <a:t> </a:t>
                      </a:r>
                      <a:r>
                        <a:rPr lang="it-IT" sz="1700" b="1" dirty="0" err="1">
                          <a:solidFill>
                            <a:srgbClr val="0070C0"/>
                          </a:solidFill>
                        </a:rPr>
                        <a:t>definition</a:t>
                      </a:r>
                      <a:r>
                        <a:rPr lang="it-IT" sz="1700" b="1" dirty="0">
                          <a:solidFill>
                            <a:srgbClr val="0070C0"/>
                          </a:solidFill>
                        </a:rPr>
                        <a:t> of some sectors </a:t>
                      </a:r>
                      <a:r>
                        <a:rPr lang="it-IT" sz="1700" dirty="0"/>
                        <a:t>already </a:t>
                      </a:r>
                      <a:r>
                        <a:rPr lang="it-IT" sz="1700" dirty="0" err="1"/>
                        <a:t>covered</a:t>
                      </a:r>
                      <a:r>
                        <a:rPr lang="it-IT" sz="1700" dirty="0"/>
                        <a:t> by IED </a:t>
                      </a:r>
                    </a:p>
                  </a:txBody>
                  <a:tcPr/>
                </a:tc>
                <a:tc hMerge="1">
                  <a:txBody>
                    <a:bodyPr/>
                    <a:lstStyle/>
                    <a:p>
                      <a:pPr marL="285750" indent="-285750">
                        <a:buFont typeface="Arial" panose="020B0604020202020204" pitchFamily="34" charset="0"/>
                        <a:buChar char="•"/>
                      </a:pPr>
                      <a:endParaRPr lang="it-IT" dirty="0"/>
                    </a:p>
                  </a:txBody>
                  <a:tcPr/>
                </a:tc>
                <a:extLst>
                  <a:ext uri="{0D108BD9-81ED-4DB2-BD59-A6C34878D82A}">
                    <a16:rowId xmlns:a16="http://schemas.microsoft.com/office/drawing/2014/main" val="3500603134"/>
                  </a:ext>
                </a:extLst>
              </a:tr>
              <a:tr h="370840">
                <a:tc>
                  <a:txBody>
                    <a:bodyPr/>
                    <a:lstStyle/>
                    <a:p>
                      <a:r>
                        <a:rPr lang="it-IT" b="1" dirty="0"/>
                        <a:t>PROMOTE INNOVATION</a:t>
                      </a:r>
                    </a:p>
                  </a:txBody>
                  <a:tcPr anchor="ctr"/>
                </a:tc>
                <a:tc gridSpan="2">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t-IT" sz="1700" b="1" dirty="0">
                          <a:solidFill>
                            <a:srgbClr val="0070C0"/>
                          </a:solidFill>
                        </a:rPr>
                        <a:t>Facilitate the </a:t>
                      </a:r>
                      <a:r>
                        <a:rPr lang="it-IT" sz="1700" b="1" dirty="0" err="1">
                          <a:solidFill>
                            <a:srgbClr val="0070C0"/>
                          </a:solidFill>
                        </a:rPr>
                        <a:t>development</a:t>
                      </a:r>
                      <a:r>
                        <a:rPr lang="it-IT" sz="1700" b="1" dirty="0">
                          <a:solidFill>
                            <a:srgbClr val="0070C0"/>
                          </a:solidFill>
                        </a:rPr>
                        <a:t> and testing of </a:t>
                      </a:r>
                      <a:r>
                        <a:rPr lang="it-IT" sz="1700" b="1" dirty="0" err="1">
                          <a:solidFill>
                            <a:srgbClr val="0070C0"/>
                          </a:solidFill>
                        </a:rPr>
                        <a:t>emerging</a:t>
                      </a:r>
                      <a:r>
                        <a:rPr lang="it-IT" sz="1700" b="1" dirty="0">
                          <a:solidFill>
                            <a:srgbClr val="0070C0"/>
                          </a:solidFill>
                        </a:rPr>
                        <a:t> techniques</a:t>
                      </a:r>
                      <a:r>
                        <a:rPr lang="it-IT" sz="1700" dirty="0">
                          <a:solidFill>
                            <a:srgbClr val="0070C0"/>
                          </a:solidFill>
                        </a:rPr>
                        <a:t> </a:t>
                      </a:r>
                      <a:r>
                        <a:rPr lang="it-IT" sz="1700" dirty="0">
                          <a:solidFill>
                            <a:schemeClr val="tx1"/>
                          </a:solidFill>
                        </a:rPr>
                        <a:t>with </a:t>
                      </a:r>
                      <a:r>
                        <a:rPr lang="it-IT" sz="1700" dirty="0" err="1">
                          <a:solidFill>
                            <a:schemeClr val="tx1"/>
                          </a:solidFill>
                        </a:rPr>
                        <a:t>better</a:t>
                      </a:r>
                      <a:r>
                        <a:rPr lang="it-IT" sz="1700" dirty="0">
                          <a:solidFill>
                            <a:schemeClr val="tx1"/>
                          </a:solidFill>
                        </a:rPr>
                        <a:t> </a:t>
                      </a:r>
                      <a:r>
                        <a:rPr lang="it-IT" sz="1700" dirty="0" err="1">
                          <a:solidFill>
                            <a:schemeClr val="tx1"/>
                          </a:solidFill>
                        </a:rPr>
                        <a:t>environmental</a:t>
                      </a:r>
                      <a:r>
                        <a:rPr lang="it-IT" sz="1700" dirty="0">
                          <a:solidFill>
                            <a:schemeClr val="tx1"/>
                          </a:solidFill>
                        </a:rPr>
                        <a:t> performance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t-IT" sz="1700" b="1" dirty="0">
                          <a:solidFill>
                            <a:srgbClr val="0070C0"/>
                          </a:solidFill>
                        </a:rPr>
                        <a:t>Provide a </a:t>
                      </a:r>
                      <a:r>
                        <a:rPr lang="it-IT" sz="1700" b="1" dirty="0" err="1">
                          <a:solidFill>
                            <a:srgbClr val="0070C0"/>
                          </a:solidFill>
                        </a:rPr>
                        <a:t>longer</a:t>
                      </a:r>
                      <a:r>
                        <a:rPr lang="it-IT" sz="1700" b="1" dirty="0">
                          <a:solidFill>
                            <a:srgbClr val="0070C0"/>
                          </a:solidFill>
                        </a:rPr>
                        <a:t> time for </a:t>
                      </a:r>
                      <a:r>
                        <a:rPr lang="it-IT" sz="1700" b="1" dirty="0" err="1">
                          <a:solidFill>
                            <a:srgbClr val="0070C0"/>
                          </a:solidFill>
                        </a:rPr>
                        <a:t>temporary</a:t>
                      </a:r>
                      <a:r>
                        <a:rPr lang="it-IT" sz="1700" b="1" dirty="0">
                          <a:solidFill>
                            <a:srgbClr val="0070C0"/>
                          </a:solidFill>
                        </a:rPr>
                        <a:t> </a:t>
                      </a:r>
                      <a:r>
                        <a:rPr lang="it-IT" sz="1700" b="1" dirty="0" err="1">
                          <a:solidFill>
                            <a:srgbClr val="0070C0"/>
                          </a:solidFill>
                        </a:rPr>
                        <a:t>derogations</a:t>
                      </a:r>
                      <a:r>
                        <a:rPr lang="it-IT" sz="1700" b="1" dirty="0">
                          <a:solidFill>
                            <a:srgbClr val="0070C0"/>
                          </a:solidFill>
                        </a:rPr>
                        <a:t> </a:t>
                      </a:r>
                      <a:r>
                        <a:rPr lang="it-IT" sz="1700" dirty="0">
                          <a:solidFill>
                            <a:schemeClr val="tx1"/>
                          </a:solidFill>
                        </a:rPr>
                        <a:t>from </a:t>
                      </a:r>
                      <a:r>
                        <a:rPr lang="it-IT" sz="1700" dirty="0" err="1">
                          <a:solidFill>
                            <a:schemeClr val="tx1"/>
                          </a:solidFill>
                        </a:rPr>
                        <a:t>ELVs</a:t>
                      </a:r>
                      <a:r>
                        <a:rPr lang="it-IT" sz="1700" dirty="0">
                          <a:solidFill>
                            <a:schemeClr val="tx1"/>
                          </a:solidFill>
                        </a:rPr>
                        <a:t> for testing and use of </a:t>
                      </a:r>
                      <a:r>
                        <a:rPr lang="it-IT" sz="1700" dirty="0" err="1">
                          <a:solidFill>
                            <a:schemeClr val="tx1"/>
                          </a:solidFill>
                        </a:rPr>
                        <a:t>emerging</a:t>
                      </a:r>
                      <a:r>
                        <a:rPr lang="it-IT" sz="1700" dirty="0">
                          <a:solidFill>
                            <a:schemeClr val="tx1"/>
                          </a:solidFill>
                        </a:rPr>
                        <a:t> techniques (</a:t>
                      </a:r>
                      <a:r>
                        <a:rPr lang="it-IT" sz="1700" dirty="0" err="1">
                          <a:solidFill>
                            <a:schemeClr val="tx1"/>
                          </a:solidFill>
                        </a:rPr>
                        <a:t>Now</a:t>
                      </a:r>
                      <a:r>
                        <a:rPr lang="it-IT" sz="1700" dirty="0">
                          <a:solidFill>
                            <a:schemeClr val="tx1"/>
                          </a:solidFill>
                        </a:rPr>
                        <a:t> max 9 months)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700" dirty="0"/>
                        <a:t>Consider an </a:t>
                      </a:r>
                      <a:r>
                        <a:rPr lang="en-US" sz="1700" b="1" dirty="0">
                          <a:solidFill>
                            <a:srgbClr val="0070C0"/>
                          </a:solidFill>
                        </a:rPr>
                        <a:t>update of the BAT Reference Documents (BREFs) every 5 years </a:t>
                      </a:r>
                      <a:r>
                        <a:rPr lang="en-US" sz="1700" b="0" dirty="0">
                          <a:solidFill>
                            <a:schemeClr val="tx1"/>
                          </a:solidFill>
                        </a:rPr>
                        <a:t>(now 8 years)</a:t>
                      </a:r>
                      <a:endParaRPr lang="it-IT" sz="1700" b="0" dirty="0">
                        <a:solidFill>
                          <a:schemeClr val="tx1"/>
                        </a:solidFill>
                      </a:endParaRPr>
                    </a:p>
                  </a:txBody>
                  <a:tcPr/>
                </a:tc>
                <a:tc hMerge="1">
                  <a:txBody>
                    <a:bodyPr/>
                    <a:lstStyle/>
                    <a:p>
                      <a:endParaRPr lang="it-IT"/>
                    </a:p>
                  </a:txBody>
                  <a:tcPr/>
                </a:tc>
                <a:extLst>
                  <a:ext uri="{0D108BD9-81ED-4DB2-BD59-A6C34878D82A}">
                    <a16:rowId xmlns:a16="http://schemas.microsoft.com/office/drawing/2014/main" val="3791286224"/>
                  </a:ext>
                </a:extLst>
              </a:tr>
            </a:tbl>
          </a:graphicData>
        </a:graphic>
      </p:graphicFrame>
    </p:spTree>
    <p:extLst>
      <p:ext uri="{BB962C8B-B14F-4D97-AF65-F5344CB8AC3E}">
        <p14:creationId xmlns:p14="http://schemas.microsoft.com/office/powerpoint/2010/main" val="9174734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83854-EF40-4DE8-B9E8-08D49F1312C7}"/>
              </a:ext>
            </a:extLst>
          </p:cNvPr>
          <p:cNvSpPr>
            <a:spLocks noGrp="1"/>
          </p:cNvSpPr>
          <p:nvPr>
            <p:ph type="title"/>
          </p:nvPr>
        </p:nvSpPr>
        <p:spPr>
          <a:xfrm>
            <a:off x="665014" y="1390428"/>
            <a:ext cx="10945091" cy="767936"/>
          </a:xfrm>
        </p:spPr>
        <p:txBody>
          <a:bodyPr>
            <a:noAutofit/>
          </a:bodyPr>
          <a:lstStyle/>
          <a:p>
            <a:pPr algn="ctr"/>
            <a:r>
              <a:rPr lang="en-US" sz="3200" b="1" dirty="0">
                <a:latin typeface="+mn-lt"/>
              </a:rPr>
              <a:t>IED REVISION - ENVISAGED CHANGES (2)</a:t>
            </a:r>
            <a:endParaRPr lang="en-GB" sz="3200" b="1" dirty="0">
              <a:latin typeface="+mn-lt"/>
            </a:endParaRPr>
          </a:p>
        </p:txBody>
      </p:sp>
      <p:sp>
        <p:nvSpPr>
          <p:cNvPr id="3" name="Rezervirano mjesto broja slajda 2">
            <a:extLst>
              <a:ext uri="{FF2B5EF4-FFF2-40B4-BE49-F238E27FC236}">
                <a16:creationId xmlns:a16="http://schemas.microsoft.com/office/drawing/2014/main" id="{F7158B28-9C54-4550-828F-DBAEDAE39022}"/>
              </a:ext>
            </a:extLst>
          </p:cNvPr>
          <p:cNvSpPr>
            <a:spLocks noGrp="1"/>
          </p:cNvSpPr>
          <p:nvPr>
            <p:ph type="sldNum" sz="quarter" idx="12"/>
          </p:nvPr>
        </p:nvSpPr>
        <p:spPr/>
        <p:txBody>
          <a:bodyPr/>
          <a:lstStyle/>
          <a:p>
            <a:fld id="{3AB124D6-A55C-4BF8-8FED-103D5F9381FB}" type="slidenum">
              <a:rPr lang="en-GB" smtClean="0"/>
              <a:t>11</a:t>
            </a:fld>
            <a:endParaRPr lang="en-GB"/>
          </a:p>
        </p:txBody>
      </p:sp>
      <p:sp>
        <p:nvSpPr>
          <p:cNvPr id="5" name="Text Placeholder 2">
            <a:extLst>
              <a:ext uri="{FF2B5EF4-FFF2-40B4-BE49-F238E27FC236}">
                <a16:creationId xmlns:a16="http://schemas.microsoft.com/office/drawing/2014/main" id="{A5A9E618-056E-704D-BAD3-48CF9CBB65FE}"/>
              </a:ext>
            </a:extLst>
          </p:cNvPr>
          <p:cNvSpPr txBox="1">
            <a:spLocks/>
          </p:cNvSpPr>
          <p:nvPr/>
        </p:nvSpPr>
        <p:spPr>
          <a:xfrm>
            <a:off x="699650" y="2503806"/>
            <a:ext cx="10855299" cy="441183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gn="just">
              <a:buFont typeface="Wingdings" panose="05000000000000000000" pitchFamily="2" charset="2"/>
              <a:buChar char="§"/>
            </a:pPr>
            <a:endParaRPr lang="en-GB" sz="2000" dirty="0"/>
          </a:p>
        </p:txBody>
      </p:sp>
      <p:graphicFrame>
        <p:nvGraphicFramePr>
          <p:cNvPr id="8" name="Tabella 7">
            <a:extLst>
              <a:ext uri="{FF2B5EF4-FFF2-40B4-BE49-F238E27FC236}">
                <a16:creationId xmlns:a16="http://schemas.microsoft.com/office/drawing/2014/main" id="{221318CA-3129-A331-ABCF-62639667FE13}"/>
              </a:ext>
            </a:extLst>
          </p:cNvPr>
          <p:cNvGraphicFramePr>
            <a:graphicFrameLocks noGrp="1"/>
          </p:cNvGraphicFramePr>
          <p:nvPr>
            <p:extLst>
              <p:ext uri="{D42A27DB-BD31-4B8C-83A1-F6EECF244321}">
                <p14:modId xmlns:p14="http://schemas.microsoft.com/office/powerpoint/2010/main" val="1035122873"/>
              </p:ext>
            </p:extLst>
          </p:nvPr>
        </p:nvGraphicFramePr>
        <p:xfrm>
          <a:off x="605181" y="2128700"/>
          <a:ext cx="10862228" cy="4145280"/>
        </p:xfrm>
        <a:graphic>
          <a:graphicData uri="http://schemas.openxmlformats.org/drawingml/2006/table">
            <a:tbl>
              <a:tblPr firstRow="1" bandRow="1">
                <a:tableStyleId>{22838BEF-8BB2-4498-84A7-C5851F593DF1}</a:tableStyleId>
              </a:tblPr>
              <a:tblGrid>
                <a:gridCol w="3063305">
                  <a:extLst>
                    <a:ext uri="{9D8B030D-6E8A-4147-A177-3AD203B41FA5}">
                      <a16:colId xmlns:a16="http://schemas.microsoft.com/office/drawing/2014/main" val="3803939163"/>
                    </a:ext>
                  </a:extLst>
                </a:gridCol>
                <a:gridCol w="7798923">
                  <a:extLst>
                    <a:ext uri="{9D8B030D-6E8A-4147-A177-3AD203B41FA5}">
                      <a16:colId xmlns:a16="http://schemas.microsoft.com/office/drawing/2014/main" val="974420351"/>
                    </a:ext>
                  </a:extLst>
                </a:gridCol>
              </a:tblGrid>
              <a:tr h="370840">
                <a:tc rowSpan="2">
                  <a:txBody>
                    <a:bodyPr/>
                    <a:lstStyle/>
                    <a:p>
                      <a:r>
                        <a:rPr lang="it-IT" dirty="0"/>
                        <a:t>COLLECT ADDITIONAL INFORMATION ON BREF ELABORATION</a:t>
                      </a:r>
                    </a:p>
                  </a:txBody>
                  <a:tcPr anchor="ctr"/>
                </a:tc>
                <a:tc>
                  <a:txBody>
                    <a:bodyPr/>
                    <a:lstStyle/>
                    <a:p>
                      <a:r>
                        <a:rPr lang="it-IT" sz="1800" b="1" dirty="0">
                          <a:solidFill>
                            <a:srgbClr val="0070C0"/>
                          </a:solidFill>
                        </a:rPr>
                        <a:t>Indicative information </a:t>
                      </a:r>
                      <a:r>
                        <a:rPr lang="it-IT" sz="1800" b="0" dirty="0"/>
                        <a:t>on:</a:t>
                      </a:r>
                    </a:p>
                    <a:p>
                      <a:pPr marL="285750" indent="-285750">
                        <a:buFont typeface="Arial" panose="020B0604020202020204" pitchFamily="34" charset="0"/>
                        <a:buChar char="•"/>
                      </a:pPr>
                      <a:r>
                        <a:rPr lang="it-IT" sz="1800" b="0" dirty="0">
                          <a:solidFill>
                            <a:schemeClr val="tx1"/>
                          </a:solidFill>
                        </a:rPr>
                        <a:t>Use of </a:t>
                      </a:r>
                      <a:r>
                        <a:rPr lang="it-IT" sz="1800" b="1" dirty="0" err="1">
                          <a:solidFill>
                            <a:schemeClr val="tx1"/>
                          </a:solidFill>
                        </a:rPr>
                        <a:t>resources</a:t>
                      </a:r>
                      <a:endParaRPr lang="it-IT" sz="1800" b="1" dirty="0">
                        <a:solidFill>
                          <a:schemeClr val="tx1"/>
                        </a:solidFill>
                      </a:endParaRPr>
                    </a:p>
                    <a:p>
                      <a:pPr marL="285750" indent="-285750">
                        <a:buFont typeface="Arial" panose="020B0604020202020204" pitchFamily="34" charset="0"/>
                        <a:buChar char="•"/>
                      </a:pPr>
                      <a:r>
                        <a:rPr lang="it-IT" sz="1800" b="0" dirty="0">
                          <a:solidFill>
                            <a:schemeClr val="tx1"/>
                          </a:solidFill>
                        </a:rPr>
                        <a:t>Use of </a:t>
                      </a:r>
                      <a:r>
                        <a:rPr lang="it-IT" sz="1800" b="1" dirty="0" err="1">
                          <a:solidFill>
                            <a:schemeClr val="tx1"/>
                          </a:solidFill>
                        </a:rPr>
                        <a:t>hazardous</a:t>
                      </a:r>
                      <a:r>
                        <a:rPr lang="it-IT" sz="1800" b="1" dirty="0">
                          <a:solidFill>
                            <a:schemeClr val="tx1"/>
                          </a:solidFill>
                        </a:rPr>
                        <a:t> </a:t>
                      </a:r>
                      <a:r>
                        <a:rPr lang="it-IT" sz="1800" b="1" dirty="0" err="1">
                          <a:solidFill>
                            <a:schemeClr val="tx1"/>
                          </a:solidFill>
                        </a:rPr>
                        <a:t>substances</a:t>
                      </a:r>
                      <a:endParaRPr lang="it-IT" sz="1800" b="1" dirty="0">
                        <a:solidFill>
                          <a:schemeClr val="tx1"/>
                        </a:solidFill>
                      </a:endParaRPr>
                    </a:p>
                  </a:txBody>
                  <a:tcPr/>
                </a:tc>
                <a:extLst>
                  <a:ext uri="{0D108BD9-81ED-4DB2-BD59-A6C34878D82A}">
                    <a16:rowId xmlns:a16="http://schemas.microsoft.com/office/drawing/2014/main" val="3677985717"/>
                  </a:ext>
                </a:extLst>
              </a:tr>
              <a:tr h="370840">
                <a:tc vMerge="1">
                  <a:txBody>
                    <a:bodyPr/>
                    <a:lstStyle/>
                    <a:p>
                      <a:endParaRPr lang="it-IT" dirty="0"/>
                    </a:p>
                  </a:txBody>
                  <a:tcPr anchor="ctr"/>
                </a:tc>
                <a:tc>
                  <a:txBody>
                    <a:bodyPr/>
                    <a:lstStyle/>
                    <a:p>
                      <a:pPr marL="0" indent="0">
                        <a:buFontTx/>
                        <a:buNone/>
                      </a:pPr>
                      <a:r>
                        <a:rPr lang="it-IT" sz="1800" b="1" dirty="0">
                          <a:solidFill>
                            <a:srgbClr val="0070C0"/>
                          </a:solidFill>
                        </a:rPr>
                        <a:t>Sector-</a:t>
                      </a:r>
                      <a:r>
                        <a:rPr lang="it-IT" sz="1800" b="1" dirty="0" err="1">
                          <a:solidFill>
                            <a:srgbClr val="0070C0"/>
                          </a:solidFill>
                        </a:rPr>
                        <a:t>specific</a:t>
                      </a:r>
                      <a:r>
                        <a:rPr lang="it-IT" sz="1800" b="1" dirty="0">
                          <a:solidFill>
                            <a:srgbClr val="0070C0"/>
                          </a:solidFill>
                        </a:rPr>
                        <a:t> information </a:t>
                      </a:r>
                      <a:r>
                        <a:rPr lang="it-IT" sz="1800" b="0" dirty="0">
                          <a:solidFill>
                            <a:schemeClr val="tx1"/>
                          </a:solidFill>
                        </a:rPr>
                        <a:t>on:</a:t>
                      </a:r>
                    </a:p>
                    <a:p>
                      <a:pPr marL="285750" indent="-285750">
                        <a:buFont typeface="Arial" panose="020B0604020202020204" pitchFamily="34" charset="0"/>
                        <a:buChar char="•"/>
                      </a:pPr>
                      <a:r>
                        <a:rPr lang="it-IT" sz="1800" b="1" dirty="0" err="1">
                          <a:solidFill>
                            <a:schemeClr val="tx1"/>
                          </a:solidFill>
                        </a:rPr>
                        <a:t>Feedstock</a:t>
                      </a:r>
                      <a:endParaRPr lang="it-IT" sz="1800" b="1" dirty="0">
                        <a:solidFill>
                          <a:schemeClr val="tx1"/>
                        </a:solidFill>
                      </a:endParaRPr>
                    </a:p>
                    <a:p>
                      <a:pPr marL="285750" indent="-285750">
                        <a:buFont typeface="Arial" panose="020B0604020202020204" pitchFamily="34" charset="0"/>
                        <a:buChar char="•"/>
                      </a:pPr>
                      <a:r>
                        <a:rPr lang="it-IT" sz="1800" b="1" dirty="0">
                          <a:solidFill>
                            <a:schemeClr val="tx1"/>
                          </a:solidFill>
                        </a:rPr>
                        <a:t>Waste</a:t>
                      </a:r>
                    </a:p>
                  </a:txBody>
                  <a:tcPr/>
                </a:tc>
                <a:extLst>
                  <a:ext uri="{0D108BD9-81ED-4DB2-BD59-A6C34878D82A}">
                    <a16:rowId xmlns:a16="http://schemas.microsoft.com/office/drawing/2014/main" val="824901377"/>
                  </a:ext>
                </a:extLst>
              </a:tr>
              <a:tr h="370840">
                <a:tc>
                  <a:txBody>
                    <a:bodyPr/>
                    <a:lstStyle/>
                    <a:p>
                      <a:r>
                        <a:rPr lang="it-IT" b="1" dirty="0"/>
                        <a:t>PROVIDE MORE GUIDANCE FOR IED IMPLEMENTATION</a:t>
                      </a:r>
                    </a:p>
                  </a:txBody>
                  <a:tcPr anchor="ctr"/>
                </a:tc>
                <a:tc>
                  <a:txBody>
                    <a:bodyPr/>
                    <a:lstStyle/>
                    <a:p>
                      <a:pPr lvl="0">
                        <a:spcBef>
                          <a:spcPts val="0"/>
                        </a:spcBef>
                        <a:spcAft>
                          <a:spcPts val="0"/>
                        </a:spcAft>
                        <a:buFontTx/>
                        <a:buNone/>
                      </a:pPr>
                      <a:r>
                        <a:rPr lang="it-IT" sz="1800" b="1" dirty="0" err="1">
                          <a:solidFill>
                            <a:srgbClr val="0070C0"/>
                          </a:solidFill>
                        </a:rPr>
                        <a:t>Assessing</a:t>
                      </a:r>
                      <a:r>
                        <a:rPr lang="it-IT" sz="1800" b="1" dirty="0">
                          <a:solidFill>
                            <a:srgbClr val="0070C0"/>
                          </a:solidFill>
                        </a:rPr>
                        <a:t> </a:t>
                      </a:r>
                      <a:r>
                        <a:rPr lang="it-IT" sz="1800" b="1" dirty="0" err="1">
                          <a:solidFill>
                            <a:srgbClr val="0070C0"/>
                          </a:solidFill>
                        </a:rPr>
                        <a:t>conditions</a:t>
                      </a:r>
                      <a:r>
                        <a:rPr lang="it-IT" sz="1800" b="1" dirty="0">
                          <a:solidFill>
                            <a:srgbClr val="0070C0"/>
                          </a:solidFill>
                        </a:rPr>
                        <a:t> for </a:t>
                      </a:r>
                      <a:r>
                        <a:rPr lang="it-IT" sz="1800" b="1" dirty="0" err="1">
                          <a:solidFill>
                            <a:srgbClr val="0070C0"/>
                          </a:solidFill>
                        </a:rPr>
                        <a:t>derogations</a:t>
                      </a:r>
                      <a:r>
                        <a:rPr lang="it-IT" sz="1800" b="0" dirty="0">
                          <a:solidFill>
                            <a:srgbClr val="0070C0"/>
                          </a:solidFill>
                        </a:rPr>
                        <a:t> </a:t>
                      </a:r>
                      <a:r>
                        <a:rPr lang="it-IT" sz="1800" b="0" dirty="0" err="1">
                          <a:solidFill>
                            <a:schemeClr val="tx1"/>
                          </a:solidFill>
                        </a:rPr>
                        <a:t>according</a:t>
                      </a:r>
                      <a:r>
                        <a:rPr lang="it-IT" sz="1800" b="0" dirty="0">
                          <a:solidFill>
                            <a:schemeClr val="tx1"/>
                          </a:solidFill>
                        </a:rPr>
                        <a:t> with Art. 15(4)</a:t>
                      </a:r>
                    </a:p>
                    <a:p>
                      <a:pPr marL="285750" lvl="0" indent="-285750">
                        <a:spcBef>
                          <a:spcPts val="0"/>
                        </a:spcBef>
                        <a:spcAft>
                          <a:spcPts val="0"/>
                        </a:spcAft>
                        <a:buFont typeface="Arial" panose="020B0604020202020204" pitchFamily="34" charset="0"/>
                        <a:buChar char="•"/>
                      </a:pPr>
                      <a:r>
                        <a:rPr lang="it-IT" sz="1800" b="1" dirty="0" err="1">
                          <a:solidFill>
                            <a:schemeClr val="tx1"/>
                          </a:solidFill>
                        </a:rPr>
                        <a:t>Standardised</a:t>
                      </a:r>
                      <a:r>
                        <a:rPr lang="it-IT" sz="1800" b="1" dirty="0">
                          <a:solidFill>
                            <a:schemeClr val="tx1"/>
                          </a:solidFill>
                        </a:rPr>
                        <a:t> </a:t>
                      </a:r>
                      <a:r>
                        <a:rPr lang="it-IT" sz="1800" b="1" dirty="0" err="1">
                          <a:solidFill>
                            <a:schemeClr val="tx1"/>
                          </a:solidFill>
                        </a:rPr>
                        <a:t>methodology</a:t>
                      </a:r>
                      <a:r>
                        <a:rPr lang="it-IT" sz="1800" b="1" dirty="0">
                          <a:solidFill>
                            <a:schemeClr val="tx1"/>
                          </a:solidFill>
                        </a:rPr>
                        <a:t> </a:t>
                      </a:r>
                      <a:r>
                        <a:rPr lang="it-IT" sz="1800" b="0" dirty="0">
                          <a:solidFill>
                            <a:schemeClr val="tx1"/>
                          </a:solidFill>
                        </a:rPr>
                        <a:t>for </a:t>
                      </a:r>
                      <a:r>
                        <a:rPr lang="it-IT" sz="1800" b="0" dirty="0" err="1">
                          <a:solidFill>
                            <a:schemeClr val="tx1"/>
                          </a:solidFill>
                        </a:rPr>
                        <a:t>assessing</a:t>
                      </a:r>
                      <a:r>
                        <a:rPr lang="it-IT" sz="1800" b="0" dirty="0">
                          <a:solidFill>
                            <a:schemeClr val="tx1"/>
                          </a:solidFill>
                        </a:rPr>
                        <a:t> </a:t>
                      </a:r>
                      <a:r>
                        <a:rPr lang="it-IT" sz="1800" b="0" dirty="0" err="1">
                          <a:solidFill>
                            <a:schemeClr val="tx1"/>
                          </a:solidFill>
                        </a:rPr>
                        <a:t>disproportionality</a:t>
                      </a:r>
                      <a:r>
                        <a:rPr lang="it-IT" sz="1800" b="0" dirty="0">
                          <a:solidFill>
                            <a:schemeClr val="tx1"/>
                          </a:solidFill>
                        </a:rPr>
                        <a:t> between costs of </a:t>
                      </a:r>
                      <a:r>
                        <a:rPr lang="it-IT" sz="1800" b="0" dirty="0" err="1">
                          <a:solidFill>
                            <a:schemeClr val="tx1"/>
                          </a:solidFill>
                        </a:rPr>
                        <a:t>implementation</a:t>
                      </a:r>
                      <a:r>
                        <a:rPr lang="it-IT" sz="1800" b="0" dirty="0">
                          <a:solidFill>
                            <a:schemeClr val="tx1"/>
                          </a:solidFill>
                        </a:rPr>
                        <a:t> and </a:t>
                      </a:r>
                      <a:r>
                        <a:rPr lang="it-IT" sz="1800" b="0" dirty="0" err="1">
                          <a:solidFill>
                            <a:schemeClr val="tx1"/>
                          </a:solidFill>
                        </a:rPr>
                        <a:t>potential</a:t>
                      </a:r>
                      <a:r>
                        <a:rPr lang="it-IT" sz="1800" b="0" dirty="0">
                          <a:solidFill>
                            <a:schemeClr val="tx1"/>
                          </a:solidFill>
                        </a:rPr>
                        <a:t> </a:t>
                      </a:r>
                      <a:r>
                        <a:rPr lang="it-IT" sz="1800" b="0" dirty="0" err="1">
                          <a:solidFill>
                            <a:schemeClr val="tx1"/>
                          </a:solidFill>
                        </a:rPr>
                        <a:t>environmental</a:t>
                      </a:r>
                      <a:r>
                        <a:rPr lang="it-IT" sz="1800" b="0" dirty="0">
                          <a:solidFill>
                            <a:schemeClr val="tx1"/>
                          </a:solidFill>
                        </a:rPr>
                        <a:t> benefits </a:t>
                      </a:r>
                    </a:p>
                    <a:p>
                      <a:pPr lvl="0">
                        <a:spcBef>
                          <a:spcPts val="1200"/>
                        </a:spcBef>
                        <a:spcAft>
                          <a:spcPts val="0"/>
                        </a:spcAft>
                        <a:buFontTx/>
                        <a:buNone/>
                      </a:pPr>
                      <a:r>
                        <a:rPr lang="it-IT" sz="1800" b="1" dirty="0" err="1">
                          <a:solidFill>
                            <a:srgbClr val="0070C0"/>
                          </a:solidFill>
                        </a:rPr>
                        <a:t>Indirect</a:t>
                      </a:r>
                      <a:r>
                        <a:rPr lang="it-IT" sz="1800" b="1" dirty="0">
                          <a:solidFill>
                            <a:srgbClr val="0070C0"/>
                          </a:solidFill>
                        </a:rPr>
                        <a:t> releases to water</a:t>
                      </a:r>
                    </a:p>
                    <a:p>
                      <a:pPr marL="285750" lvl="0" indent="-285750">
                        <a:spcBef>
                          <a:spcPts val="0"/>
                        </a:spcBef>
                        <a:spcAft>
                          <a:spcPts val="0"/>
                        </a:spcAft>
                        <a:buFont typeface="Arial" panose="020B0604020202020204" pitchFamily="34" charset="0"/>
                        <a:buChar char="•"/>
                      </a:pPr>
                      <a:r>
                        <a:rPr lang="it-IT" sz="1800" b="1" dirty="0">
                          <a:solidFill>
                            <a:schemeClr val="tx1"/>
                          </a:solidFill>
                        </a:rPr>
                        <a:t>No </a:t>
                      </a:r>
                      <a:r>
                        <a:rPr lang="it-IT" sz="1800" b="1" dirty="0" err="1">
                          <a:solidFill>
                            <a:schemeClr val="tx1"/>
                          </a:solidFill>
                        </a:rPr>
                        <a:t>increased</a:t>
                      </a:r>
                      <a:r>
                        <a:rPr lang="it-IT" sz="1800" b="1" dirty="0">
                          <a:solidFill>
                            <a:schemeClr val="tx1"/>
                          </a:solidFill>
                        </a:rPr>
                        <a:t> load of </a:t>
                      </a:r>
                      <a:r>
                        <a:rPr lang="it-IT" sz="1800" b="1" dirty="0" err="1">
                          <a:solidFill>
                            <a:schemeClr val="tx1"/>
                          </a:solidFill>
                        </a:rPr>
                        <a:t>pollutants</a:t>
                      </a:r>
                      <a:endParaRPr lang="it-IT" sz="1800" b="1" dirty="0">
                        <a:solidFill>
                          <a:schemeClr val="tx1"/>
                        </a:solidFill>
                      </a:endParaRPr>
                    </a:p>
                    <a:p>
                      <a:pPr lvl="0">
                        <a:spcBef>
                          <a:spcPts val="1200"/>
                        </a:spcBef>
                        <a:spcAft>
                          <a:spcPts val="0"/>
                        </a:spcAft>
                        <a:buFontTx/>
                        <a:buNone/>
                      </a:pPr>
                      <a:r>
                        <a:rPr lang="it-IT" sz="1800" b="1" dirty="0" err="1">
                          <a:solidFill>
                            <a:srgbClr val="0070C0"/>
                          </a:solidFill>
                        </a:rPr>
                        <a:t>Assessing</a:t>
                      </a:r>
                      <a:r>
                        <a:rPr lang="it-IT" sz="1800" b="1" dirty="0">
                          <a:solidFill>
                            <a:srgbClr val="0070C0"/>
                          </a:solidFill>
                        </a:rPr>
                        <a:t> compliance with </a:t>
                      </a:r>
                      <a:r>
                        <a:rPr lang="it-IT" sz="1800" b="1" dirty="0" err="1">
                          <a:solidFill>
                            <a:srgbClr val="0070C0"/>
                          </a:solidFill>
                        </a:rPr>
                        <a:t>ELVs</a:t>
                      </a:r>
                      <a:endParaRPr lang="it-IT" sz="1800" b="1" dirty="0">
                        <a:solidFill>
                          <a:srgbClr val="0070C0"/>
                        </a:solidFill>
                      </a:endParaRPr>
                    </a:p>
                    <a:p>
                      <a:pPr marL="285750" lvl="0" indent="-285750">
                        <a:spcBef>
                          <a:spcPts val="0"/>
                        </a:spcBef>
                        <a:spcAft>
                          <a:spcPts val="0"/>
                        </a:spcAft>
                        <a:buFont typeface="Arial" panose="020B0604020202020204" pitchFamily="34" charset="0"/>
                        <a:buChar char="•"/>
                      </a:pPr>
                      <a:r>
                        <a:rPr lang="it-IT" sz="1800" b="1" dirty="0" err="1">
                          <a:solidFill>
                            <a:schemeClr val="tx1"/>
                          </a:solidFill>
                        </a:rPr>
                        <a:t>Harmonise</a:t>
                      </a:r>
                      <a:r>
                        <a:rPr lang="it-IT" sz="1800" b="1" dirty="0">
                          <a:solidFill>
                            <a:schemeClr val="tx1"/>
                          </a:solidFill>
                        </a:rPr>
                        <a:t> enforcement </a:t>
                      </a:r>
                    </a:p>
                  </a:txBody>
                  <a:tcPr/>
                </a:tc>
                <a:extLst>
                  <a:ext uri="{0D108BD9-81ED-4DB2-BD59-A6C34878D82A}">
                    <a16:rowId xmlns:a16="http://schemas.microsoft.com/office/drawing/2014/main" val="2037645010"/>
                  </a:ext>
                </a:extLst>
              </a:tr>
            </a:tbl>
          </a:graphicData>
        </a:graphic>
      </p:graphicFrame>
    </p:spTree>
    <p:extLst>
      <p:ext uri="{BB962C8B-B14F-4D97-AF65-F5344CB8AC3E}">
        <p14:creationId xmlns:p14="http://schemas.microsoft.com/office/powerpoint/2010/main" val="31908281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83854-EF40-4DE8-B9E8-08D49F1312C7}"/>
              </a:ext>
            </a:extLst>
          </p:cNvPr>
          <p:cNvSpPr>
            <a:spLocks noGrp="1"/>
          </p:cNvSpPr>
          <p:nvPr>
            <p:ph type="title"/>
          </p:nvPr>
        </p:nvSpPr>
        <p:spPr>
          <a:xfrm>
            <a:off x="665014" y="1599082"/>
            <a:ext cx="10945091" cy="767936"/>
          </a:xfrm>
        </p:spPr>
        <p:txBody>
          <a:bodyPr>
            <a:noAutofit/>
          </a:bodyPr>
          <a:lstStyle/>
          <a:p>
            <a:pPr algn="ctr"/>
            <a:r>
              <a:rPr lang="en-US" sz="3200" b="1" dirty="0">
                <a:latin typeface="+mn-lt"/>
              </a:rPr>
              <a:t>IED AND THE EUROPEAN GREEN DEAL</a:t>
            </a:r>
            <a:endParaRPr lang="en-GB" sz="3200" b="1" dirty="0">
              <a:latin typeface="+mn-lt"/>
            </a:endParaRPr>
          </a:p>
        </p:txBody>
      </p:sp>
      <p:sp>
        <p:nvSpPr>
          <p:cNvPr id="3" name="Rezervirano mjesto broja slajda 2">
            <a:extLst>
              <a:ext uri="{FF2B5EF4-FFF2-40B4-BE49-F238E27FC236}">
                <a16:creationId xmlns:a16="http://schemas.microsoft.com/office/drawing/2014/main" id="{F7158B28-9C54-4550-828F-DBAEDAE39022}"/>
              </a:ext>
            </a:extLst>
          </p:cNvPr>
          <p:cNvSpPr>
            <a:spLocks noGrp="1"/>
          </p:cNvSpPr>
          <p:nvPr>
            <p:ph type="sldNum" sz="quarter" idx="12"/>
          </p:nvPr>
        </p:nvSpPr>
        <p:spPr/>
        <p:txBody>
          <a:bodyPr/>
          <a:lstStyle/>
          <a:p>
            <a:fld id="{3AB124D6-A55C-4BF8-8FED-103D5F9381FB}" type="slidenum">
              <a:rPr lang="en-GB" smtClean="0"/>
              <a:t>12</a:t>
            </a:fld>
            <a:endParaRPr lang="en-GB"/>
          </a:p>
        </p:txBody>
      </p:sp>
      <p:sp>
        <p:nvSpPr>
          <p:cNvPr id="5" name="Text Placeholder 2">
            <a:extLst>
              <a:ext uri="{FF2B5EF4-FFF2-40B4-BE49-F238E27FC236}">
                <a16:creationId xmlns:a16="http://schemas.microsoft.com/office/drawing/2014/main" id="{A5A9E618-056E-704D-BAD3-48CF9CBB65FE}"/>
              </a:ext>
            </a:extLst>
          </p:cNvPr>
          <p:cNvSpPr txBox="1">
            <a:spLocks/>
          </p:cNvSpPr>
          <p:nvPr/>
        </p:nvSpPr>
        <p:spPr>
          <a:xfrm>
            <a:off x="720170" y="3234836"/>
            <a:ext cx="10889935" cy="348663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gn="just">
              <a:buFont typeface="Wingdings" panose="05000000000000000000" pitchFamily="2" charset="2"/>
              <a:buChar char="§"/>
            </a:pPr>
            <a:endParaRPr lang="en-GB" sz="2000" dirty="0"/>
          </a:p>
        </p:txBody>
      </p:sp>
      <p:sp>
        <p:nvSpPr>
          <p:cNvPr id="7" name="Segnaposto testo 6">
            <a:extLst>
              <a:ext uri="{FF2B5EF4-FFF2-40B4-BE49-F238E27FC236}">
                <a16:creationId xmlns:a16="http://schemas.microsoft.com/office/drawing/2014/main" id="{8311149B-EBD0-0E87-A595-4917EBD8C86B}"/>
              </a:ext>
            </a:extLst>
          </p:cNvPr>
          <p:cNvSpPr txBox="1">
            <a:spLocks/>
          </p:cNvSpPr>
          <p:nvPr/>
        </p:nvSpPr>
        <p:spPr>
          <a:xfrm>
            <a:off x="753080" y="3494413"/>
            <a:ext cx="10712419" cy="257458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1800"/>
              </a:spcBef>
              <a:spcAft>
                <a:spcPts val="600"/>
              </a:spcAft>
              <a:buClr>
                <a:schemeClr val="tx1"/>
              </a:buClr>
              <a:buFont typeface="Wingdings" panose="05000000000000000000" pitchFamily="2" charset="2"/>
              <a:buChar char="ü"/>
            </a:pPr>
            <a:r>
              <a:rPr lang="en-US" sz="2400" b="1" i="0" dirty="0">
                <a:effectLst/>
              </a:rPr>
              <a:t>Reduce environmental impacts</a:t>
            </a:r>
          </a:p>
          <a:p>
            <a:pPr>
              <a:spcBef>
                <a:spcPts val="1800"/>
              </a:spcBef>
              <a:spcAft>
                <a:spcPts val="600"/>
              </a:spcAft>
              <a:buClr>
                <a:schemeClr val="tx1"/>
              </a:buClr>
              <a:buFont typeface="Wingdings" panose="05000000000000000000" pitchFamily="2" charset="2"/>
              <a:buChar char="ü"/>
            </a:pPr>
            <a:r>
              <a:rPr lang="en-US" sz="2400" b="1" i="0" dirty="0">
                <a:effectLst/>
              </a:rPr>
              <a:t>Make progress towards the EU’s “zero pollution” ambition, for a toxic-free environment</a:t>
            </a:r>
          </a:p>
          <a:p>
            <a:pPr>
              <a:spcBef>
                <a:spcPts val="1800"/>
              </a:spcBef>
              <a:spcAft>
                <a:spcPts val="600"/>
              </a:spcAft>
              <a:buClr>
                <a:schemeClr val="tx1"/>
              </a:buClr>
              <a:buFont typeface="Wingdings" panose="05000000000000000000" pitchFamily="2" charset="2"/>
              <a:buChar char="ü"/>
            </a:pPr>
            <a:r>
              <a:rPr lang="en-US" sz="2400" b="1" dirty="0"/>
              <a:t>Support climate, energy and circular economy </a:t>
            </a:r>
            <a:r>
              <a:rPr lang="en-US" sz="2400" b="1" dirty="0">
                <a:solidFill>
                  <a:srgbClr val="0070C0"/>
                </a:solidFill>
              </a:rPr>
              <a:t>	</a:t>
            </a:r>
          </a:p>
          <a:p>
            <a:pPr marL="0" indent="0">
              <a:spcBef>
                <a:spcPts val="1800"/>
              </a:spcBef>
              <a:spcAft>
                <a:spcPts val="600"/>
              </a:spcAft>
              <a:buClr>
                <a:schemeClr val="tx1"/>
              </a:buClr>
              <a:buNone/>
            </a:pPr>
            <a:endParaRPr lang="en-US" sz="2400" b="1" dirty="0">
              <a:solidFill>
                <a:srgbClr val="0070C0"/>
              </a:solidFill>
            </a:endParaRPr>
          </a:p>
          <a:p>
            <a:pPr marL="0" indent="0">
              <a:spcBef>
                <a:spcPts val="600"/>
              </a:spcBef>
              <a:spcAft>
                <a:spcPts val="600"/>
              </a:spcAft>
              <a:buClr>
                <a:schemeClr val="tx1"/>
              </a:buClr>
              <a:buNone/>
            </a:pPr>
            <a:endParaRPr lang="en-US" sz="1000" b="1" i="0" dirty="0">
              <a:effectLst/>
            </a:endParaRPr>
          </a:p>
          <a:p>
            <a:pPr>
              <a:spcBef>
                <a:spcPts val="600"/>
              </a:spcBef>
              <a:spcAft>
                <a:spcPts val="600"/>
              </a:spcAft>
              <a:buClr>
                <a:schemeClr val="tx1"/>
              </a:buClr>
              <a:buFont typeface="Wingdings" pitchFamily="2" charset="2"/>
              <a:buChar char="ü"/>
            </a:pPr>
            <a:endParaRPr lang="en-US" sz="2400" b="1" i="0" dirty="0">
              <a:effectLst/>
            </a:endParaRPr>
          </a:p>
          <a:p>
            <a:pPr marL="0" indent="0">
              <a:buNone/>
            </a:pPr>
            <a:endParaRPr lang="it-IT" dirty="0"/>
          </a:p>
        </p:txBody>
      </p:sp>
      <p:sp>
        <p:nvSpPr>
          <p:cNvPr id="9" name="Rettangolo con angoli arrotondati 8">
            <a:extLst>
              <a:ext uri="{FF2B5EF4-FFF2-40B4-BE49-F238E27FC236}">
                <a16:creationId xmlns:a16="http://schemas.microsoft.com/office/drawing/2014/main" id="{1537FFF2-B141-91BE-6E5E-A395FC7BA6D6}"/>
              </a:ext>
            </a:extLst>
          </p:cNvPr>
          <p:cNvSpPr/>
          <p:nvPr/>
        </p:nvSpPr>
        <p:spPr>
          <a:xfrm>
            <a:off x="665014" y="2491081"/>
            <a:ext cx="2023757" cy="556919"/>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2400" b="1" dirty="0"/>
              <a:t>INDUSTRY</a:t>
            </a:r>
          </a:p>
        </p:txBody>
      </p:sp>
      <p:sp>
        <p:nvSpPr>
          <p:cNvPr id="11" name="Rettangolo con angoli arrotondati 10">
            <a:extLst>
              <a:ext uri="{FF2B5EF4-FFF2-40B4-BE49-F238E27FC236}">
                <a16:creationId xmlns:a16="http://schemas.microsoft.com/office/drawing/2014/main" id="{24FE69EB-D3AF-450D-A988-732F9556B4E5}"/>
              </a:ext>
            </a:extLst>
          </p:cNvPr>
          <p:cNvSpPr/>
          <p:nvPr/>
        </p:nvSpPr>
        <p:spPr>
          <a:xfrm>
            <a:off x="3712031" y="2491081"/>
            <a:ext cx="2383969" cy="619692"/>
          </a:xfrm>
          <a:prstGeom prst="round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sz="2400" b="1" dirty="0">
                <a:solidFill>
                  <a:srgbClr val="0070C0"/>
                </a:solidFill>
              </a:rPr>
              <a:t>Actions needed</a:t>
            </a:r>
          </a:p>
        </p:txBody>
      </p:sp>
      <p:sp>
        <p:nvSpPr>
          <p:cNvPr id="12" name="Freccia a destra 11">
            <a:extLst>
              <a:ext uri="{FF2B5EF4-FFF2-40B4-BE49-F238E27FC236}">
                <a16:creationId xmlns:a16="http://schemas.microsoft.com/office/drawing/2014/main" id="{F76B7334-63B4-370A-E414-9205B3BDF5BE}"/>
              </a:ext>
            </a:extLst>
          </p:cNvPr>
          <p:cNvSpPr/>
          <p:nvPr/>
        </p:nvSpPr>
        <p:spPr>
          <a:xfrm>
            <a:off x="2830285" y="2673598"/>
            <a:ext cx="718458" cy="236031"/>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30744110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zervirano mjesto broja slajda 2">
            <a:extLst>
              <a:ext uri="{FF2B5EF4-FFF2-40B4-BE49-F238E27FC236}">
                <a16:creationId xmlns:a16="http://schemas.microsoft.com/office/drawing/2014/main" id="{598FFF28-454B-4050-B093-9922B0FE3325}"/>
              </a:ext>
            </a:extLst>
          </p:cNvPr>
          <p:cNvSpPr>
            <a:spLocks noGrp="1"/>
          </p:cNvSpPr>
          <p:nvPr>
            <p:ph type="sldNum" sz="quarter" idx="12"/>
          </p:nvPr>
        </p:nvSpPr>
        <p:spPr/>
        <p:txBody>
          <a:bodyPr/>
          <a:lstStyle/>
          <a:p>
            <a:fld id="{3AB124D6-A55C-4BF8-8FED-103D5F9381FB}" type="slidenum">
              <a:rPr lang="en-GB" smtClean="0"/>
              <a:t>13</a:t>
            </a:fld>
            <a:endParaRPr lang="en-GB"/>
          </a:p>
        </p:txBody>
      </p:sp>
      <p:sp>
        <p:nvSpPr>
          <p:cNvPr id="2" name="Rettangolo 1">
            <a:extLst>
              <a:ext uri="{FF2B5EF4-FFF2-40B4-BE49-F238E27FC236}">
                <a16:creationId xmlns:a16="http://schemas.microsoft.com/office/drawing/2014/main" id="{91D9BE7B-83BC-DB46-A3FF-F2697AA8FD1B}"/>
              </a:ext>
            </a:extLst>
          </p:cNvPr>
          <p:cNvSpPr/>
          <p:nvPr/>
        </p:nvSpPr>
        <p:spPr>
          <a:xfrm>
            <a:off x="701242" y="2543721"/>
            <a:ext cx="10538254" cy="3693319"/>
          </a:xfrm>
          <a:prstGeom prst="rect">
            <a:avLst/>
          </a:prstGeom>
        </p:spPr>
        <p:txBody>
          <a:bodyPr wrap="square">
            <a:spAutoFit/>
          </a:bodyPr>
          <a:lstStyle/>
          <a:p>
            <a:pPr marL="285750" indent="-285750">
              <a:lnSpc>
                <a:spcPct val="150000"/>
              </a:lnSpc>
              <a:buFont typeface="Wingdings" pitchFamily="2" charset="2"/>
              <a:buChar char="ü"/>
            </a:pPr>
            <a:r>
              <a:rPr lang="en-US" sz="2200" b="1" dirty="0">
                <a:solidFill>
                  <a:srgbClr val="0070C0"/>
                </a:solidFill>
                <a:latin typeface="Helvetica" pitchFamily="2" charset="0"/>
                <a:ea typeface="Calibri" panose="020F0502020204030204" pitchFamily="34" charset="0"/>
                <a:cs typeface="Times New Roman" panose="02020603050405020304" pitchFamily="18" charset="0"/>
              </a:rPr>
              <a:t>A package of measures </a:t>
            </a:r>
            <a:r>
              <a:rPr lang="en-US" sz="2200" dirty="0">
                <a:solidFill>
                  <a:srgbClr val="1E1E1F"/>
                </a:solidFill>
                <a:latin typeface="Helvetica" pitchFamily="2" charset="0"/>
                <a:ea typeface="Calibri" panose="020F0502020204030204" pitchFamily="34" charset="0"/>
                <a:cs typeface="Times New Roman" panose="02020603050405020304" pitchFamily="18" charset="0"/>
              </a:rPr>
              <a:t>launched by the EC in 2019</a:t>
            </a:r>
          </a:p>
          <a:p>
            <a:pPr marL="742950" lvl="1" indent="-285750">
              <a:lnSpc>
                <a:spcPct val="150000"/>
              </a:lnSpc>
              <a:buFont typeface="Arial" panose="020B0604020202020204" pitchFamily="34" charset="0"/>
              <a:buChar char="•"/>
            </a:pPr>
            <a:r>
              <a:rPr lang="en-US" sz="2200" dirty="0">
                <a:solidFill>
                  <a:srgbClr val="1E1E1F"/>
                </a:solidFill>
                <a:latin typeface="Helvetica" pitchFamily="2" charset="0"/>
                <a:ea typeface="Calibri" panose="020F0502020204030204" pitchFamily="34" charset="0"/>
                <a:cs typeface="Times New Roman" panose="02020603050405020304" pitchFamily="18" charset="0"/>
              </a:rPr>
              <a:t>Designed to enable </a:t>
            </a:r>
            <a:r>
              <a:rPr lang="en-US" sz="2200" b="1" dirty="0">
                <a:solidFill>
                  <a:srgbClr val="0070C0"/>
                </a:solidFill>
                <a:latin typeface="Helvetica" pitchFamily="2" charset="0"/>
                <a:ea typeface="Calibri" panose="020F0502020204030204" pitchFamily="34" charset="0"/>
                <a:cs typeface="Times New Roman" panose="02020603050405020304" pitchFamily="18" charset="0"/>
              </a:rPr>
              <a:t>EU to become carbon neutral by 2050</a:t>
            </a:r>
          </a:p>
          <a:p>
            <a:pPr marL="742950" lvl="1" indent="-285750">
              <a:lnSpc>
                <a:spcPct val="150000"/>
              </a:lnSpc>
              <a:buFont typeface="Arial" panose="020B0604020202020204" pitchFamily="34" charset="0"/>
              <a:buChar char="•"/>
            </a:pPr>
            <a:r>
              <a:rPr lang="en-US" sz="2200" b="1" dirty="0">
                <a:solidFill>
                  <a:srgbClr val="0070C0"/>
                </a:solidFill>
                <a:latin typeface="Helvetica" pitchFamily="2" charset="0"/>
                <a:ea typeface="Calibri" panose="020F0502020204030204" pitchFamily="34" charset="0"/>
                <a:cs typeface="Times New Roman" panose="02020603050405020304" pitchFamily="18" charset="0"/>
              </a:rPr>
              <a:t>Several key actions</a:t>
            </a:r>
            <a:r>
              <a:rPr lang="en-US" sz="2200" dirty="0">
                <a:solidFill>
                  <a:srgbClr val="1E1E1F"/>
                </a:solidFill>
                <a:latin typeface="Helvetica" pitchFamily="2" charset="0"/>
                <a:ea typeface="Calibri" panose="020F0502020204030204" pitchFamily="34" charset="0"/>
                <a:cs typeface="Times New Roman" panose="02020603050405020304" pitchFamily="18" charset="0"/>
              </a:rPr>
              <a:t>, among them:</a:t>
            </a:r>
          </a:p>
          <a:p>
            <a:pPr marL="742950" lvl="1" indent="-285750">
              <a:lnSpc>
                <a:spcPct val="150000"/>
              </a:lnSpc>
              <a:buFont typeface="Arial" panose="020B0604020202020204" pitchFamily="34" charset="0"/>
              <a:buChar char="•"/>
            </a:pPr>
            <a:endParaRPr lang="en-US" dirty="0">
              <a:solidFill>
                <a:srgbClr val="1E1E1F"/>
              </a:solidFill>
              <a:latin typeface="Helvetica" pitchFamily="2" charset="0"/>
              <a:ea typeface="Calibri" panose="020F0502020204030204" pitchFamily="34" charset="0"/>
              <a:cs typeface="Times New Roman" panose="02020603050405020304" pitchFamily="18" charset="0"/>
            </a:endParaRPr>
          </a:p>
          <a:p>
            <a:pPr marL="285750" indent="-285750">
              <a:lnSpc>
                <a:spcPct val="150000"/>
              </a:lnSpc>
              <a:buFont typeface="Wingdings" pitchFamily="2" charset="2"/>
              <a:buChar char="ü"/>
            </a:pPr>
            <a:endParaRPr lang="en-US" dirty="0">
              <a:solidFill>
                <a:srgbClr val="1E1E1F"/>
              </a:solidFill>
              <a:latin typeface="Helvetica" pitchFamily="2" charset="0"/>
              <a:ea typeface="Calibri" panose="020F0502020204030204" pitchFamily="34" charset="0"/>
              <a:cs typeface="Times New Roman" panose="02020603050405020304" pitchFamily="18" charset="0"/>
            </a:endParaRPr>
          </a:p>
          <a:p>
            <a:pPr>
              <a:lnSpc>
                <a:spcPct val="150000"/>
              </a:lnSpc>
            </a:pPr>
            <a:endParaRPr lang="en-US" dirty="0">
              <a:solidFill>
                <a:srgbClr val="1E1E1F"/>
              </a:solidFill>
              <a:latin typeface="Helvetica" pitchFamily="2" charset="0"/>
              <a:ea typeface="Calibri" panose="020F0502020204030204" pitchFamily="34" charset="0"/>
              <a:cs typeface="Times New Roman" panose="02020603050405020304" pitchFamily="18" charset="0"/>
            </a:endParaRPr>
          </a:p>
          <a:p>
            <a:pPr>
              <a:lnSpc>
                <a:spcPct val="150000"/>
              </a:lnSpc>
            </a:pPr>
            <a:endParaRPr lang="en-US" dirty="0">
              <a:solidFill>
                <a:srgbClr val="1E1E1F"/>
              </a:solidFill>
              <a:latin typeface="Helvetica" pitchFamily="2" charset="0"/>
              <a:ea typeface="Calibri" panose="020F0502020204030204" pitchFamily="34" charset="0"/>
              <a:cs typeface="Times New Roman" panose="02020603050405020304" pitchFamily="18" charset="0"/>
            </a:endParaRPr>
          </a:p>
          <a:p>
            <a:pPr>
              <a:lnSpc>
                <a:spcPct val="150000"/>
              </a:lnSpc>
            </a:pPr>
            <a:endParaRPr lang="en-US" dirty="0">
              <a:solidFill>
                <a:srgbClr val="1E1E1F"/>
              </a:solidFill>
              <a:latin typeface="Helvetica" pitchFamily="2" charset="0"/>
              <a:ea typeface="Calibri" panose="020F0502020204030204" pitchFamily="34" charset="0"/>
              <a:cs typeface="Times New Roman" panose="02020603050405020304" pitchFamily="18" charset="0"/>
            </a:endParaRPr>
          </a:p>
        </p:txBody>
      </p:sp>
      <p:sp>
        <p:nvSpPr>
          <p:cNvPr id="4" name="Rettangolo arrotondato 3">
            <a:extLst>
              <a:ext uri="{FF2B5EF4-FFF2-40B4-BE49-F238E27FC236}">
                <a16:creationId xmlns:a16="http://schemas.microsoft.com/office/drawing/2014/main" id="{F74898D4-316E-BE40-A8FC-4E85ED393828}"/>
              </a:ext>
            </a:extLst>
          </p:cNvPr>
          <p:cNvSpPr/>
          <p:nvPr/>
        </p:nvSpPr>
        <p:spPr>
          <a:xfrm>
            <a:off x="988541" y="1754656"/>
            <a:ext cx="3657599" cy="494270"/>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a:solidFill>
                  <a:schemeClr val="tx1"/>
                </a:solidFill>
              </a:rPr>
              <a:t>EUROPEAN GREEN DEAL  </a:t>
            </a:r>
          </a:p>
        </p:txBody>
      </p:sp>
      <p:sp>
        <p:nvSpPr>
          <p:cNvPr id="5" name="Rettangolo arrotondato 4">
            <a:extLst>
              <a:ext uri="{FF2B5EF4-FFF2-40B4-BE49-F238E27FC236}">
                <a16:creationId xmlns:a16="http://schemas.microsoft.com/office/drawing/2014/main" id="{99991C2A-B243-1D4D-A2D0-D224E1EACD69}"/>
              </a:ext>
            </a:extLst>
          </p:cNvPr>
          <p:cNvSpPr/>
          <p:nvPr/>
        </p:nvSpPr>
        <p:spPr>
          <a:xfrm>
            <a:off x="840251" y="4324873"/>
            <a:ext cx="2075935" cy="1383954"/>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err="1">
                <a:solidFill>
                  <a:schemeClr val="tx1"/>
                </a:solidFill>
              </a:rPr>
              <a:t>Globally</a:t>
            </a:r>
            <a:r>
              <a:rPr lang="it-IT" b="1" dirty="0">
                <a:solidFill>
                  <a:schemeClr val="tx1"/>
                </a:solidFill>
              </a:rPr>
              <a:t> competitive and </a:t>
            </a:r>
            <a:r>
              <a:rPr lang="it-IT" b="1" dirty="0" err="1">
                <a:solidFill>
                  <a:schemeClr val="tx1"/>
                </a:solidFill>
              </a:rPr>
              <a:t>resilient</a:t>
            </a:r>
            <a:r>
              <a:rPr lang="it-IT" b="1" dirty="0">
                <a:solidFill>
                  <a:schemeClr val="tx1"/>
                </a:solidFill>
              </a:rPr>
              <a:t> </a:t>
            </a:r>
            <a:r>
              <a:rPr lang="it-IT" b="1" dirty="0" err="1">
                <a:solidFill>
                  <a:schemeClr val="tx1"/>
                </a:solidFill>
              </a:rPr>
              <a:t>industry</a:t>
            </a:r>
            <a:endParaRPr lang="it-IT" b="1" dirty="0">
              <a:solidFill>
                <a:schemeClr val="tx1"/>
              </a:solidFill>
            </a:endParaRPr>
          </a:p>
        </p:txBody>
      </p:sp>
      <p:sp>
        <p:nvSpPr>
          <p:cNvPr id="6" name="Rettangolo arrotondato 5">
            <a:extLst>
              <a:ext uri="{FF2B5EF4-FFF2-40B4-BE49-F238E27FC236}">
                <a16:creationId xmlns:a16="http://schemas.microsoft.com/office/drawing/2014/main" id="{C95EFBC4-0064-9C4F-9EF7-7E7AB5DF787E}"/>
              </a:ext>
            </a:extLst>
          </p:cNvPr>
          <p:cNvSpPr/>
          <p:nvPr/>
        </p:nvSpPr>
        <p:spPr>
          <a:xfrm>
            <a:off x="3575215" y="4324873"/>
            <a:ext cx="2075935" cy="1396311"/>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err="1">
                <a:solidFill>
                  <a:schemeClr val="tx1"/>
                </a:solidFill>
              </a:rPr>
              <a:t>Cut</a:t>
            </a:r>
            <a:r>
              <a:rPr lang="it-IT" b="1" dirty="0">
                <a:solidFill>
                  <a:schemeClr val="tx1"/>
                </a:solidFill>
              </a:rPr>
              <a:t> </a:t>
            </a:r>
            <a:r>
              <a:rPr lang="it-IT" b="1" dirty="0" err="1">
                <a:solidFill>
                  <a:schemeClr val="tx1"/>
                </a:solidFill>
              </a:rPr>
              <a:t>emissions</a:t>
            </a:r>
            <a:r>
              <a:rPr lang="it-IT" b="1" dirty="0">
                <a:solidFill>
                  <a:schemeClr val="tx1"/>
                </a:solidFill>
              </a:rPr>
              <a:t>:</a:t>
            </a:r>
          </a:p>
          <a:p>
            <a:pPr algn="ctr"/>
            <a:r>
              <a:rPr lang="it-IT" b="1" dirty="0" err="1">
                <a:solidFill>
                  <a:schemeClr val="tx1"/>
                </a:solidFill>
              </a:rPr>
              <a:t>Fresh</a:t>
            </a:r>
            <a:r>
              <a:rPr lang="it-IT" b="1" dirty="0">
                <a:solidFill>
                  <a:schemeClr val="tx1"/>
                </a:solidFill>
              </a:rPr>
              <a:t> air, </a:t>
            </a:r>
            <a:r>
              <a:rPr lang="it-IT" b="1" dirty="0" err="1">
                <a:solidFill>
                  <a:schemeClr val="tx1"/>
                </a:solidFill>
              </a:rPr>
              <a:t>clean</a:t>
            </a:r>
            <a:r>
              <a:rPr lang="it-IT" b="1" dirty="0">
                <a:solidFill>
                  <a:schemeClr val="tx1"/>
                </a:solidFill>
              </a:rPr>
              <a:t> water, </a:t>
            </a:r>
            <a:r>
              <a:rPr lang="it-IT" b="1" dirty="0" err="1">
                <a:solidFill>
                  <a:schemeClr val="tx1"/>
                </a:solidFill>
              </a:rPr>
              <a:t>healthy</a:t>
            </a:r>
            <a:r>
              <a:rPr lang="it-IT" b="1" dirty="0">
                <a:solidFill>
                  <a:schemeClr val="tx1"/>
                </a:solidFill>
              </a:rPr>
              <a:t> </a:t>
            </a:r>
            <a:r>
              <a:rPr lang="it-IT" b="1" dirty="0" err="1">
                <a:solidFill>
                  <a:schemeClr val="tx1"/>
                </a:solidFill>
              </a:rPr>
              <a:t>soil</a:t>
            </a:r>
            <a:r>
              <a:rPr lang="it-IT" b="1" dirty="0">
                <a:solidFill>
                  <a:schemeClr val="tx1"/>
                </a:solidFill>
              </a:rPr>
              <a:t> and </a:t>
            </a:r>
            <a:r>
              <a:rPr lang="it-IT" b="1" dirty="0" err="1">
                <a:solidFill>
                  <a:schemeClr val="tx1"/>
                </a:solidFill>
              </a:rPr>
              <a:t>biodiversity</a:t>
            </a:r>
            <a:endParaRPr lang="it-IT" b="1" dirty="0">
              <a:solidFill>
                <a:schemeClr val="tx1"/>
              </a:solidFill>
            </a:endParaRPr>
          </a:p>
        </p:txBody>
      </p:sp>
      <p:sp>
        <p:nvSpPr>
          <p:cNvPr id="7" name="Rettangolo arrotondato 6">
            <a:extLst>
              <a:ext uri="{FF2B5EF4-FFF2-40B4-BE49-F238E27FC236}">
                <a16:creationId xmlns:a16="http://schemas.microsoft.com/office/drawing/2014/main" id="{A17FCEB1-87F5-FF4B-AA39-878D295A2A49}"/>
              </a:ext>
            </a:extLst>
          </p:cNvPr>
          <p:cNvSpPr/>
          <p:nvPr/>
        </p:nvSpPr>
        <p:spPr>
          <a:xfrm>
            <a:off x="6285473" y="4312513"/>
            <a:ext cx="2075935" cy="1383954"/>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err="1">
                <a:solidFill>
                  <a:schemeClr val="tx1"/>
                </a:solidFill>
              </a:rPr>
              <a:t>Cleaner</a:t>
            </a:r>
            <a:r>
              <a:rPr lang="it-IT" b="1" dirty="0">
                <a:solidFill>
                  <a:schemeClr val="tx1"/>
                </a:solidFill>
              </a:rPr>
              <a:t> </a:t>
            </a:r>
            <a:r>
              <a:rPr lang="it-IT" b="1" dirty="0" err="1">
                <a:solidFill>
                  <a:schemeClr val="tx1"/>
                </a:solidFill>
              </a:rPr>
              <a:t>energy</a:t>
            </a:r>
            <a:r>
              <a:rPr lang="it-IT" b="1" dirty="0">
                <a:solidFill>
                  <a:schemeClr val="tx1"/>
                </a:solidFill>
              </a:rPr>
              <a:t> and </a:t>
            </a:r>
            <a:r>
              <a:rPr lang="it-IT" b="1" dirty="0" err="1">
                <a:solidFill>
                  <a:schemeClr val="tx1"/>
                </a:solidFill>
              </a:rPr>
              <a:t>cutting-edge</a:t>
            </a:r>
            <a:r>
              <a:rPr lang="it-IT" b="1" dirty="0">
                <a:solidFill>
                  <a:schemeClr val="tx1"/>
                </a:solidFill>
              </a:rPr>
              <a:t> </a:t>
            </a:r>
            <a:r>
              <a:rPr lang="it-IT" b="1" dirty="0" err="1">
                <a:solidFill>
                  <a:schemeClr val="tx1"/>
                </a:solidFill>
              </a:rPr>
              <a:t>technological</a:t>
            </a:r>
            <a:r>
              <a:rPr lang="it-IT" b="1" dirty="0">
                <a:solidFill>
                  <a:schemeClr val="tx1"/>
                </a:solidFill>
              </a:rPr>
              <a:t> </a:t>
            </a:r>
            <a:r>
              <a:rPr lang="it-IT" b="1" dirty="0" err="1">
                <a:solidFill>
                  <a:schemeClr val="tx1"/>
                </a:solidFill>
              </a:rPr>
              <a:t>innovation</a:t>
            </a:r>
            <a:r>
              <a:rPr lang="it-IT" b="1" dirty="0">
                <a:solidFill>
                  <a:schemeClr val="tx1"/>
                </a:solidFill>
              </a:rPr>
              <a:t> </a:t>
            </a:r>
          </a:p>
        </p:txBody>
      </p:sp>
      <p:sp>
        <p:nvSpPr>
          <p:cNvPr id="10" name="Rettangolo arrotondato 9">
            <a:extLst>
              <a:ext uri="{FF2B5EF4-FFF2-40B4-BE49-F238E27FC236}">
                <a16:creationId xmlns:a16="http://schemas.microsoft.com/office/drawing/2014/main" id="{6F2EA7D1-2D28-A242-AD63-D3C41D0A0642}"/>
              </a:ext>
            </a:extLst>
          </p:cNvPr>
          <p:cNvSpPr/>
          <p:nvPr/>
        </p:nvSpPr>
        <p:spPr>
          <a:xfrm>
            <a:off x="9106942" y="4328989"/>
            <a:ext cx="2075935" cy="1383954"/>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err="1">
                <a:solidFill>
                  <a:schemeClr val="tx1"/>
                </a:solidFill>
              </a:rPr>
              <a:t>Longer</a:t>
            </a:r>
            <a:r>
              <a:rPr lang="it-IT" b="1" dirty="0">
                <a:solidFill>
                  <a:schemeClr val="tx1"/>
                </a:solidFill>
              </a:rPr>
              <a:t> </a:t>
            </a:r>
            <a:r>
              <a:rPr lang="it-IT" b="1" dirty="0" err="1">
                <a:solidFill>
                  <a:schemeClr val="tx1"/>
                </a:solidFill>
              </a:rPr>
              <a:t>lasting</a:t>
            </a:r>
            <a:r>
              <a:rPr lang="it-IT" b="1" dirty="0">
                <a:solidFill>
                  <a:schemeClr val="tx1"/>
                </a:solidFill>
              </a:rPr>
              <a:t> </a:t>
            </a:r>
            <a:r>
              <a:rPr lang="it-IT" b="1" dirty="0" err="1">
                <a:solidFill>
                  <a:schemeClr val="tx1"/>
                </a:solidFill>
              </a:rPr>
              <a:t>products</a:t>
            </a:r>
            <a:r>
              <a:rPr lang="it-IT" b="1" dirty="0">
                <a:solidFill>
                  <a:schemeClr val="tx1"/>
                </a:solidFill>
              </a:rPr>
              <a:t> </a:t>
            </a:r>
            <a:r>
              <a:rPr lang="it-IT" b="1" dirty="0" err="1">
                <a:solidFill>
                  <a:schemeClr val="tx1"/>
                </a:solidFill>
              </a:rPr>
              <a:t>that</a:t>
            </a:r>
            <a:r>
              <a:rPr lang="it-IT" b="1" dirty="0">
                <a:solidFill>
                  <a:schemeClr val="tx1"/>
                </a:solidFill>
              </a:rPr>
              <a:t> can be </a:t>
            </a:r>
            <a:r>
              <a:rPr lang="it-IT" b="1" dirty="0" err="1">
                <a:solidFill>
                  <a:schemeClr val="tx1"/>
                </a:solidFill>
              </a:rPr>
              <a:t>repaired</a:t>
            </a:r>
            <a:r>
              <a:rPr lang="it-IT" b="1" dirty="0">
                <a:solidFill>
                  <a:schemeClr val="tx1"/>
                </a:solidFill>
              </a:rPr>
              <a:t>, </a:t>
            </a:r>
            <a:r>
              <a:rPr lang="it-IT" b="1" dirty="0" err="1">
                <a:solidFill>
                  <a:schemeClr val="tx1"/>
                </a:solidFill>
              </a:rPr>
              <a:t>recycled</a:t>
            </a:r>
            <a:r>
              <a:rPr lang="it-IT" b="1" dirty="0">
                <a:solidFill>
                  <a:schemeClr val="tx1"/>
                </a:solidFill>
              </a:rPr>
              <a:t> and </a:t>
            </a:r>
          </a:p>
          <a:p>
            <a:pPr algn="ctr"/>
            <a:r>
              <a:rPr lang="it-IT" b="1" dirty="0">
                <a:solidFill>
                  <a:schemeClr val="tx1"/>
                </a:solidFill>
              </a:rPr>
              <a:t>re-</a:t>
            </a:r>
            <a:r>
              <a:rPr lang="it-IT" b="1" dirty="0" err="1">
                <a:solidFill>
                  <a:schemeClr val="tx1"/>
                </a:solidFill>
              </a:rPr>
              <a:t>used</a:t>
            </a:r>
            <a:endParaRPr lang="it-IT" b="1" dirty="0">
              <a:solidFill>
                <a:schemeClr val="tx1"/>
              </a:solidFill>
            </a:endParaRPr>
          </a:p>
        </p:txBody>
      </p:sp>
      <p:sp>
        <p:nvSpPr>
          <p:cNvPr id="11" name="Rettangolo arrotondato 10">
            <a:extLst>
              <a:ext uri="{FF2B5EF4-FFF2-40B4-BE49-F238E27FC236}">
                <a16:creationId xmlns:a16="http://schemas.microsoft.com/office/drawing/2014/main" id="{C8A67290-ECBC-CC48-847E-097133AC0E45}"/>
              </a:ext>
            </a:extLst>
          </p:cNvPr>
          <p:cNvSpPr/>
          <p:nvPr/>
        </p:nvSpPr>
        <p:spPr>
          <a:xfrm>
            <a:off x="9237437" y="1618735"/>
            <a:ext cx="2344963" cy="2372497"/>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000" b="1" dirty="0">
                <a:solidFill>
                  <a:schemeClr val="tx1"/>
                </a:solidFill>
              </a:rPr>
              <a:t>Policy </a:t>
            </a:r>
            <a:r>
              <a:rPr lang="it-IT" sz="2000" b="1" dirty="0" err="1">
                <a:solidFill>
                  <a:schemeClr val="tx1"/>
                </a:solidFill>
              </a:rPr>
              <a:t>areas</a:t>
            </a:r>
            <a:r>
              <a:rPr lang="it-IT" sz="2000" b="1" dirty="0">
                <a:solidFill>
                  <a:schemeClr val="tx1"/>
                </a:solidFill>
              </a:rPr>
              <a:t> and </a:t>
            </a:r>
            <a:r>
              <a:rPr lang="it-IT" sz="2000" b="1" dirty="0" err="1">
                <a:solidFill>
                  <a:schemeClr val="tx1"/>
                </a:solidFill>
              </a:rPr>
              <a:t>economic</a:t>
            </a:r>
            <a:r>
              <a:rPr lang="it-IT" sz="2000" b="1" dirty="0">
                <a:solidFill>
                  <a:schemeClr val="tx1"/>
                </a:solidFill>
              </a:rPr>
              <a:t> </a:t>
            </a:r>
            <a:r>
              <a:rPr lang="it-IT" sz="2000" b="1" dirty="0" err="1">
                <a:solidFill>
                  <a:schemeClr val="tx1"/>
                </a:solidFill>
              </a:rPr>
              <a:t>sectors</a:t>
            </a:r>
            <a:r>
              <a:rPr lang="it-IT" sz="2000" b="1" dirty="0">
                <a:solidFill>
                  <a:schemeClr val="tx1"/>
                </a:solidFill>
              </a:rPr>
              <a:t>:</a:t>
            </a:r>
          </a:p>
          <a:p>
            <a:pPr marL="285750" indent="-285750">
              <a:buFont typeface="Arial" panose="020B0604020202020204" pitchFamily="34" charset="0"/>
              <a:buChar char="•"/>
            </a:pPr>
            <a:r>
              <a:rPr lang="en-US" b="1" dirty="0"/>
              <a:t>Climate</a:t>
            </a:r>
          </a:p>
          <a:p>
            <a:pPr marL="285750" indent="-285750">
              <a:buFont typeface="Arial" panose="020B0604020202020204" pitchFamily="34" charset="0"/>
              <a:buChar char="•"/>
            </a:pPr>
            <a:r>
              <a:rPr lang="en-US" b="1" dirty="0"/>
              <a:t>Energy and fuels</a:t>
            </a:r>
          </a:p>
          <a:p>
            <a:pPr marL="285750" indent="-285750">
              <a:buFont typeface="Arial" panose="020B0604020202020204" pitchFamily="34" charset="0"/>
              <a:buChar char="•"/>
            </a:pPr>
            <a:r>
              <a:rPr lang="en-US" b="1" dirty="0"/>
              <a:t>Transport</a:t>
            </a:r>
          </a:p>
          <a:p>
            <a:pPr marL="285750" indent="-285750">
              <a:buFont typeface="Arial" panose="020B0604020202020204" pitchFamily="34" charset="0"/>
              <a:buChar char="•"/>
            </a:pPr>
            <a:r>
              <a:rPr lang="en-US" b="1" dirty="0"/>
              <a:t>Buildings</a:t>
            </a:r>
          </a:p>
          <a:p>
            <a:pPr marL="285750" indent="-285750">
              <a:buFont typeface="Arial" panose="020B0604020202020204" pitchFamily="34" charset="0"/>
              <a:buChar char="•"/>
            </a:pPr>
            <a:r>
              <a:rPr lang="en-US" b="1" dirty="0"/>
              <a:t>Land use</a:t>
            </a:r>
          </a:p>
          <a:p>
            <a:pPr marL="285750" indent="-285750">
              <a:buFont typeface="Arial" panose="020B0604020202020204" pitchFamily="34" charset="0"/>
              <a:buChar char="•"/>
            </a:pPr>
            <a:r>
              <a:rPr lang="en-US" b="1" dirty="0"/>
              <a:t>Forestry</a:t>
            </a:r>
            <a:endParaRPr lang="it-IT" b="1" dirty="0"/>
          </a:p>
        </p:txBody>
      </p:sp>
    </p:spTree>
    <p:extLst>
      <p:ext uri="{BB962C8B-B14F-4D97-AF65-F5344CB8AC3E}">
        <p14:creationId xmlns:p14="http://schemas.microsoft.com/office/powerpoint/2010/main" val="10884400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83854-EF40-4DE8-B9E8-08D49F1312C7}"/>
              </a:ext>
            </a:extLst>
          </p:cNvPr>
          <p:cNvSpPr>
            <a:spLocks noGrp="1"/>
          </p:cNvSpPr>
          <p:nvPr>
            <p:ph type="title"/>
          </p:nvPr>
        </p:nvSpPr>
        <p:spPr>
          <a:xfrm>
            <a:off x="630386" y="1410398"/>
            <a:ext cx="10979723" cy="846049"/>
          </a:xfrm>
        </p:spPr>
        <p:txBody>
          <a:bodyPr>
            <a:noAutofit/>
          </a:bodyPr>
          <a:lstStyle/>
          <a:p>
            <a:pPr algn="ctr"/>
            <a:r>
              <a:rPr lang="it-IT" sz="2800" b="1" dirty="0">
                <a:latin typeface="+mn-lt"/>
              </a:rPr>
              <a:t>INDUSTRIAL CONTRIBUTION TO GHG EMISSIONS IN EUROPE BY SECTOR</a:t>
            </a:r>
            <a:endParaRPr lang="en-GB" sz="2800" b="1" dirty="0">
              <a:latin typeface="+mn-lt"/>
            </a:endParaRPr>
          </a:p>
        </p:txBody>
      </p:sp>
      <p:sp>
        <p:nvSpPr>
          <p:cNvPr id="3" name="Rezervirano mjesto broja slajda 2">
            <a:extLst>
              <a:ext uri="{FF2B5EF4-FFF2-40B4-BE49-F238E27FC236}">
                <a16:creationId xmlns:a16="http://schemas.microsoft.com/office/drawing/2014/main" id="{F7158B28-9C54-4550-828F-DBAEDAE39022}"/>
              </a:ext>
            </a:extLst>
          </p:cNvPr>
          <p:cNvSpPr>
            <a:spLocks noGrp="1"/>
          </p:cNvSpPr>
          <p:nvPr>
            <p:ph type="sldNum" sz="quarter" idx="12"/>
          </p:nvPr>
        </p:nvSpPr>
        <p:spPr/>
        <p:txBody>
          <a:bodyPr/>
          <a:lstStyle/>
          <a:p>
            <a:fld id="{3AB124D6-A55C-4BF8-8FED-103D5F9381FB}" type="slidenum">
              <a:rPr lang="en-GB" smtClean="0"/>
              <a:t>14</a:t>
            </a:fld>
            <a:endParaRPr lang="en-GB"/>
          </a:p>
        </p:txBody>
      </p:sp>
      <p:pic>
        <p:nvPicPr>
          <p:cNvPr id="14" name="Immagine 13"/>
          <p:cNvPicPr>
            <a:picLocks noChangeAspect="1"/>
          </p:cNvPicPr>
          <p:nvPr/>
        </p:nvPicPr>
        <p:blipFill>
          <a:blip r:embed="rId2"/>
          <a:stretch>
            <a:fillRect/>
          </a:stretch>
        </p:blipFill>
        <p:spPr>
          <a:xfrm>
            <a:off x="1085335" y="2106788"/>
            <a:ext cx="10031225" cy="4124901"/>
          </a:xfrm>
          <a:prstGeom prst="rect">
            <a:avLst/>
          </a:prstGeom>
        </p:spPr>
      </p:pic>
      <p:sp>
        <p:nvSpPr>
          <p:cNvPr id="16" name="CasellaDiTesto 15"/>
          <p:cNvSpPr txBox="1"/>
          <p:nvPr/>
        </p:nvSpPr>
        <p:spPr>
          <a:xfrm>
            <a:off x="1111032" y="6209978"/>
            <a:ext cx="5931452" cy="307777"/>
          </a:xfrm>
          <a:prstGeom prst="rect">
            <a:avLst/>
          </a:prstGeom>
          <a:noFill/>
          <a:ln>
            <a:noFill/>
          </a:ln>
        </p:spPr>
        <p:txBody>
          <a:bodyPr wrap="square" rtlCol="0" anchor="b">
            <a:spAutoFit/>
          </a:bodyPr>
          <a:lstStyle/>
          <a:p>
            <a:pPr algn="l"/>
            <a:r>
              <a:rPr lang="it-IT" sz="1400" b="1" i="1" kern="1200" dirty="0">
                <a:solidFill>
                  <a:schemeClr val="tx1">
                    <a:lumMod val="75000"/>
                  </a:schemeClr>
                </a:solidFill>
                <a:effectLst/>
                <a:latin typeface="Arial" panose="020B0604020202020204" pitchFamily="34" charset="0"/>
                <a:ea typeface="+mn-ea"/>
                <a:cs typeface="Arial" panose="020B0604020202020204" pitchFamily="34" charset="0"/>
              </a:rPr>
              <a:t>Source: Roland Berger, </a:t>
            </a:r>
            <a:r>
              <a:rPr lang="it-IT" sz="1400" b="1" i="1" kern="1200" dirty="0" err="1">
                <a:solidFill>
                  <a:schemeClr val="tx1">
                    <a:lumMod val="75000"/>
                  </a:schemeClr>
                </a:solidFill>
                <a:effectLst/>
                <a:latin typeface="Arial" panose="020B0604020202020204" pitchFamily="34" charset="0"/>
                <a:ea typeface="+mn-ea"/>
                <a:cs typeface="Arial" panose="020B0604020202020204" pitchFamily="34" charset="0"/>
              </a:rPr>
              <a:t>October</a:t>
            </a:r>
            <a:r>
              <a:rPr lang="it-IT" sz="1400" b="1" i="1" kern="1200" dirty="0">
                <a:solidFill>
                  <a:schemeClr val="tx1">
                    <a:lumMod val="75000"/>
                  </a:schemeClr>
                </a:solidFill>
                <a:effectLst/>
                <a:latin typeface="Arial" panose="020B0604020202020204" pitchFamily="34" charset="0"/>
                <a:ea typeface="+mn-ea"/>
                <a:cs typeface="Arial" panose="020B0604020202020204" pitchFamily="34" charset="0"/>
              </a:rPr>
              <a:t> 2019</a:t>
            </a:r>
          </a:p>
        </p:txBody>
      </p:sp>
    </p:spTree>
    <p:extLst>
      <p:ext uri="{BB962C8B-B14F-4D97-AF65-F5344CB8AC3E}">
        <p14:creationId xmlns:p14="http://schemas.microsoft.com/office/powerpoint/2010/main" val="5420792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CCB7975-008F-244B-BCCF-6092625204CD}"/>
              </a:ext>
            </a:extLst>
          </p:cNvPr>
          <p:cNvSpPr>
            <a:spLocks noGrp="1"/>
          </p:cNvSpPr>
          <p:nvPr>
            <p:ph type="title"/>
          </p:nvPr>
        </p:nvSpPr>
        <p:spPr>
          <a:xfrm>
            <a:off x="838200" y="1421640"/>
            <a:ext cx="10515600" cy="766396"/>
          </a:xfrm>
        </p:spPr>
        <p:txBody>
          <a:bodyPr>
            <a:normAutofit/>
          </a:bodyPr>
          <a:lstStyle/>
          <a:p>
            <a:pPr algn="ctr"/>
            <a:r>
              <a:rPr lang="it-IT" sz="3200" b="1" dirty="0">
                <a:latin typeface="+mn-lt"/>
              </a:rPr>
              <a:t>INDUSTRY AND GREENHOUSE GAS (GHG) EMISSIONS</a:t>
            </a:r>
          </a:p>
        </p:txBody>
      </p:sp>
      <p:sp>
        <p:nvSpPr>
          <p:cNvPr id="3" name="Segnaposto contenuto 2">
            <a:extLst>
              <a:ext uri="{FF2B5EF4-FFF2-40B4-BE49-F238E27FC236}">
                <a16:creationId xmlns:a16="http://schemas.microsoft.com/office/drawing/2014/main" id="{0C37D0D3-25B4-3F44-A292-DE12216829EA}"/>
              </a:ext>
            </a:extLst>
          </p:cNvPr>
          <p:cNvSpPr>
            <a:spLocks noGrp="1"/>
          </p:cNvSpPr>
          <p:nvPr>
            <p:ph idx="1"/>
          </p:nvPr>
        </p:nvSpPr>
        <p:spPr>
          <a:xfrm>
            <a:off x="838200" y="2236572"/>
            <a:ext cx="10515600" cy="4119777"/>
          </a:xfrm>
        </p:spPr>
        <p:txBody>
          <a:bodyPr>
            <a:normAutofit/>
          </a:bodyPr>
          <a:lstStyle/>
          <a:p>
            <a:pPr>
              <a:spcBef>
                <a:spcPts val="600"/>
              </a:spcBef>
              <a:spcAft>
                <a:spcPts val="1000"/>
              </a:spcAft>
            </a:pPr>
            <a:r>
              <a:rPr lang="en-US" sz="2600" b="1" dirty="0">
                <a:solidFill>
                  <a:srgbClr val="0070C0"/>
                </a:solidFill>
              </a:rPr>
              <a:t>Energy industries:</a:t>
            </a:r>
            <a:r>
              <a:rPr lang="en-US" sz="2600" dirty="0"/>
              <a:t> Emissions from fuel combustion and potential fugitive emissions (e.g. in heat production and petroleum refining)</a:t>
            </a:r>
            <a:endParaRPr lang="it-IT" sz="2600" dirty="0"/>
          </a:p>
          <a:p>
            <a:pPr>
              <a:spcBef>
                <a:spcPts val="600"/>
              </a:spcBef>
              <a:spcAft>
                <a:spcPts val="1000"/>
              </a:spcAft>
            </a:pPr>
            <a:r>
              <a:rPr lang="en-US" sz="2600" b="1" dirty="0">
                <a:solidFill>
                  <a:srgbClr val="0070C0"/>
                </a:solidFill>
              </a:rPr>
              <a:t>Fuel combustion by users: </a:t>
            </a:r>
            <a:r>
              <a:rPr lang="en-US" sz="2600" dirty="0"/>
              <a:t>Emissions from fuel combustion by manufacturing industries and construction</a:t>
            </a:r>
          </a:p>
          <a:p>
            <a:pPr>
              <a:spcBef>
                <a:spcPts val="600"/>
              </a:spcBef>
              <a:spcAft>
                <a:spcPts val="1000"/>
              </a:spcAft>
            </a:pPr>
            <a:r>
              <a:rPr lang="en-US" sz="2600" b="1" dirty="0">
                <a:solidFill>
                  <a:srgbClr val="0070C0"/>
                </a:solidFill>
              </a:rPr>
              <a:t>Intensive rearing of animals and agricultural activities:</a:t>
            </a:r>
            <a:r>
              <a:rPr lang="en-US" sz="2600" dirty="0">
                <a:solidFill>
                  <a:srgbClr val="0070C0"/>
                </a:solidFill>
              </a:rPr>
              <a:t> </a:t>
            </a:r>
            <a:r>
              <a:rPr lang="en-US" sz="2600" dirty="0"/>
              <a:t>Emissions from livestock-enteric fermentation when animals digest their food, emissions from manure management and from agricultural soils.</a:t>
            </a:r>
            <a:endParaRPr lang="it-IT" sz="2600" dirty="0"/>
          </a:p>
          <a:p>
            <a:pPr>
              <a:spcBef>
                <a:spcPts val="600"/>
              </a:spcBef>
              <a:spcAft>
                <a:spcPts val="1000"/>
              </a:spcAft>
            </a:pPr>
            <a:r>
              <a:rPr lang="en-US" sz="2600" b="1" dirty="0">
                <a:solidFill>
                  <a:srgbClr val="0070C0"/>
                </a:solidFill>
              </a:rPr>
              <a:t>Industrial processes:</a:t>
            </a:r>
            <a:r>
              <a:rPr lang="en-US" sz="2600" dirty="0">
                <a:solidFill>
                  <a:srgbClr val="0070C0"/>
                </a:solidFill>
              </a:rPr>
              <a:t> </a:t>
            </a:r>
            <a:r>
              <a:rPr lang="en-US" sz="2600" dirty="0"/>
              <a:t>Direct emissions occurring from chemical reactions during the production of e.g. cement, glass, lime, etc.</a:t>
            </a:r>
            <a:endParaRPr lang="it-IT" sz="2600" dirty="0"/>
          </a:p>
          <a:p>
            <a:endParaRPr lang="it-IT" dirty="0"/>
          </a:p>
        </p:txBody>
      </p:sp>
      <p:sp>
        <p:nvSpPr>
          <p:cNvPr id="4" name="Segnaposto numero diapositiva 3">
            <a:extLst>
              <a:ext uri="{FF2B5EF4-FFF2-40B4-BE49-F238E27FC236}">
                <a16:creationId xmlns:a16="http://schemas.microsoft.com/office/drawing/2014/main" id="{274998A3-1CC2-AA4B-97C5-BC694AF6860E}"/>
              </a:ext>
            </a:extLst>
          </p:cNvPr>
          <p:cNvSpPr>
            <a:spLocks noGrp="1"/>
          </p:cNvSpPr>
          <p:nvPr>
            <p:ph type="sldNum" sz="quarter" idx="12"/>
          </p:nvPr>
        </p:nvSpPr>
        <p:spPr/>
        <p:txBody>
          <a:bodyPr/>
          <a:lstStyle/>
          <a:p>
            <a:fld id="{3AB124D6-A55C-4BF8-8FED-103D5F9381FB}" type="slidenum">
              <a:rPr lang="en-GB" smtClean="0"/>
              <a:t>15</a:t>
            </a:fld>
            <a:endParaRPr lang="en-GB"/>
          </a:p>
        </p:txBody>
      </p:sp>
    </p:spTree>
    <p:extLst>
      <p:ext uri="{BB962C8B-B14F-4D97-AF65-F5344CB8AC3E}">
        <p14:creationId xmlns:p14="http://schemas.microsoft.com/office/powerpoint/2010/main" val="37234751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CCB7975-008F-244B-BCCF-6092625204CD}"/>
              </a:ext>
            </a:extLst>
          </p:cNvPr>
          <p:cNvSpPr>
            <a:spLocks noGrp="1"/>
          </p:cNvSpPr>
          <p:nvPr>
            <p:ph type="title"/>
          </p:nvPr>
        </p:nvSpPr>
        <p:spPr>
          <a:xfrm>
            <a:off x="838200" y="1136655"/>
            <a:ext cx="10515600" cy="1325563"/>
          </a:xfrm>
        </p:spPr>
        <p:txBody>
          <a:bodyPr>
            <a:normAutofit/>
          </a:bodyPr>
          <a:lstStyle/>
          <a:p>
            <a:pPr algn="ctr"/>
            <a:r>
              <a:rPr lang="it-IT" sz="3200" b="1" dirty="0">
                <a:latin typeface="+mn-lt"/>
              </a:rPr>
              <a:t>EFFORTS ALREADY MADE TO REDUCE GHG EMISSION</a:t>
            </a:r>
            <a:r>
              <a:rPr lang="it-IT" sz="3000" b="1" dirty="0">
                <a:latin typeface="+mn-lt"/>
              </a:rPr>
              <a:t>S</a:t>
            </a:r>
          </a:p>
        </p:txBody>
      </p:sp>
      <p:sp>
        <p:nvSpPr>
          <p:cNvPr id="4" name="Segnaposto numero diapositiva 3">
            <a:extLst>
              <a:ext uri="{FF2B5EF4-FFF2-40B4-BE49-F238E27FC236}">
                <a16:creationId xmlns:a16="http://schemas.microsoft.com/office/drawing/2014/main" id="{274998A3-1CC2-AA4B-97C5-BC694AF6860E}"/>
              </a:ext>
            </a:extLst>
          </p:cNvPr>
          <p:cNvSpPr>
            <a:spLocks noGrp="1"/>
          </p:cNvSpPr>
          <p:nvPr>
            <p:ph type="sldNum" sz="quarter" idx="12"/>
          </p:nvPr>
        </p:nvSpPr>
        <p:spPr/>
        <p:txBody>
          <a:bodyPr/>
          <a:lstStyle/>
          <a:p>
            <a:fld id="{3AB124D6-A55C-4BF8-8FED-103D5F9381FB}" type="slidenum">
              <a:rPr lang="en-GB" smtClean="0"/>
              <a:t>16</a:t>
            </a:fld>
            <a:endParaRPr lang="en-GB"/>
          </a:p>
        </p:txBody>
      </p:sp>
      <p:pic>
        <p:nvPicPr>
          <p:cNvPr id="8" name="Segnaposto contenuto 7">
            <a:extLst>
              <a:ext uri="{FF2B5EF4-FFF2-40B4-BE49-F238E27FC236}">
                <a16:creationId xmlns:a16="http://schemas.microsoft.com/office/drawing/2014/main" id="{772EB72F-6C4C-A24E-9988-4BBFCEF54168}"/>
              </a:ext>
            </a:extLst>
          </p:cNvPr>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028831" y="2148677"/>
            <a:ext cx="8101012" cy="4107657"/>
          </a:xfrm>
          <a:prstGeom prst="rect">
            <a:avLst/>
          </a:prstGeom>
          <a:noFill/>
          <a:ln>
            <a:noFill/>
          </a:ln>
        </p:spPr>
      </p:pic>
    </p:spTree>
    <p:extLst>
      <p:ext uri="{BB962C8B-B14F-4D97-AF65-F5344CB8AC3E}">
        <p14:creationId xmlns:p14="http://schemas.microsoft.com/office/powerpoint/2010/main" val="26870823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CCB7975-008F-244B-BCCF-6092625204CD}"/>
              </a:ext>
            </a:extLst>
          </p:cNvPr>
          <p:cNvSpPr>
            <a:spLocks noGrp="1"/>
          </p:cNvSpPr>
          <p:nvPr>
            <p:ph type="title"/>
          </p:nvPr>
        </p:nvSpPr>
        <p:spPr>
          <a:xfrm>
            <a:off x="838200" y="1687286"/>
            <a:ext cx="10515600" cy="774932"/>
          </a:xfrm>
        </p:spPr>
        <p:txBody>
          <a:bodyPr>
            <a:normAutofit/>
          </a:bodyPr>
          <a:lstStyle/>
          <a:p>
            <a:pPr algn="ctr"/>
            <a:r>
              <a:rPr lang="it-IT" sz="3200" b="1" dirty="0">
                <a:latin typeface="+mn-lt"/>
              </a:rPr>
              <a:t>HOW TO ACHIEVE THE EXPECTED RESULTS</a:t>
            </a:r>
            <a:endParaRPr lang="it-IT" sz="3000" b="1" dirty="0">
              <a:latin typeface="+mn-lt"/>
            </a:endParaRPr>
          </a:p>
        </p:txBody>
      </p:sp>
      <p:sp>
        <p:nvSpPr>
          <p:cNvPr id="4" name="Segnaposto numero diapositiva 3">
            <a:extLst>
              <a:ext uri="{FF2B5EF4-FFF2-40B4-BE49-F238E27FC236}">
                <a16:creationId xmlns:a16="http://schemas.microsoft.com/office/drawing/2014/main" id="{274998A3-1CC2-AA4B-97C5-BC694AF6860E}"/>
              </a:ext>
            </a:extLst>
          </p:cNvPr>
          <p:cNvSpPr>
            <a:spLocks noGrp="1"/>
          </p:cNvSpPr>
          <p:nvPr>
            <p:ph type="sldNum" sz="quarter" idx="12"/>
          </p:nvPr>
        </p:nvSpPr>
        <p:spPr/>
        <p:txBody>
          <a:bodyPr/>
          <a:lstStyle/>
          <a:p>
            <a:fld id="{3AB124D6-A55C-4BF8-8FED-103D5F9381FB}" type="slidenum">
              <a:rPr lang="en-GB" smtClean="0"/>
              <a:t>17</a:t>
            </a:fld>
            <a:endParaRPr lang="en-GB"/>
          </a:p>
        </p:txBody>
      </p:sp>
      <p:sp>
        <p:nvSpPr>
          <p:cNvPr id="5" name="Segnaposto contenuto 4">
            <a:extLst>
              <a:ext uri="{FF2B5EF4-FFF2-40B4-BE49-F238E27FC236}">
                <a16:creationId xmlns:a16="http://schemas.microsoft.com/office/drawing/2014/main" id="{A851ECD9-99A1-756B-520D-A926A0258A69}"/>
              </a:ext>
            </a:extLst>
          </p:cNvPr>
          <p:cNvSpPr>
            <a:spLocks noGrp="1"/>
          </p:cNvSpPr>
          <p:nvPr>
            <p:ph idx="1"/>
          </p:nvPr>
        </p:nvSpPr>
        <p:spPr>
          <a:xfrm>
            <a:off x="1404256" y="2674710"/>
            <a:ext cx="9949543" cy="3813175"/>
          </a:xfrm>
        </p:spPr>
        <p:txBody>
          <a:bodyPr>
            <a:normAutofit/>
          </a:bodyPr>
          <a:lstStyle/>
          <a:p>
            <a:pPr marL="0" indent="0">
              <a:buNone/>
            </a:pPr>
            <a:r>
              <a:rPr lang="it-IT" sz="3200" b="1" dirty="0" err="1"/>
              <a:t>Effective</a:t>
            </a:r>
            <a:r>
              <a:rPr lang="it-IT" sz="3200" b="1" dirty="0"/>
              <a:t> </a:t>
            </a:r>
            <a:r>
              <a:rPr lang="it-IT" sz="3200" b="1" dirty="0" err="1"/>
              <a:t>implementation</a:t>
            </a:r>
            <a:r>
              <a:rPr lang="it-IT" sz="3200" b="1" dirty="0"/>
              <a:t> of the Industrial Emissions Directive</a:t>
            </a:r>
          </a:p>
          <a:p>
            <a:pPr marL="0" indent="0">
              <a:buNone/>
            </a:pPr>
            <a:endParaRPr lang="it-IT" sz="3200" b="1" dirty="0"/>
          </a:p>
          <a:p>
            <a:pPr marL="0" indent="0">
              <a:buNone/>
            </a:pPr>
            <a:r>
              <a:rPr lang="en-US" sz="3200" b="1" dirty="0"/>
              <a:t>Integration with other European legislation on industrial emissions</a:t>
            </a:r>
            <a:endParaRPr lang="it-IT" sz="3200" b="1" dirty="0"/>
          </a:p>
        </p:txBody>
      </p:sp>
      <p:sp>
        <p:nvSpPr>
          <p:cNvPr id="6" name="Freccia a destra 5">
            <a:extLst>
              <a:ext uri="{FF2B5EF4-FFF2-40B4-BE49-F238E27FC236}">
                <a16:creationId xmlns:a16="http://schemas.microsoft.com/office/drawing/2014/main" id="{03C90CAF-500F-8D7D-AC24-00CBF75A3B9E}"/>
              </a:ext>
            </a:extLst>
          </p:cNvPr>
          <p:cNvSpPr/>
          <p:nvPr/>
        </p:nvSpPr>
        <p:spPr>
          <a:xfrm>
            <a:off x="664032" y="2939143"/>
            <a:ext cx="664028" cy="326571"/>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Freccia a destra 6">
            <a:extLst>
              <a:ext uri="{FF2B5EF4-FFF2-40B4-BE49-F238E27FC236}">
                <a16:creationId xmlns:a16="http://schemas.microsoft.com/office/drawing/2014/main" id="{CD4808BD-BF03-D873-3C78-3562C98D5606}"/>
              </a:ext>
            </a:extLst>
          </p:cNvPr>
          <p:cNvSpPr/>
          <p:nvPr/>
        </p:nvSpPr>
        <p:spPr>
          <a:xfrm>
            <a:off x="685800" y="4517573"/>
            <a:ext cx="664028" cy="326571"/>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0426502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CCB7975-008F-244B-BCCF-6092625204CD}"/>
              </a:ext>
            </a:extLst>
          </p:cNvPr>
          <p:cNvSpPr>
            <a:spLocks noGrp="1"/>
          </p:cNvSpPr>
          <p:nvPr>
            <p:ph type="title"/>
          </p:nvPr>
        </p:nvSpPr>
        <p:spPr>
          <a:xfrm>
            <a:off x="838200" y="1322400"/>
            <a:ext cx="10515600" cy="906458"/>
          </a:xfrm>
        </p:spPr>
        <p:txBody>
          <a:bodyPr>
            <a:normAutofit/>
          </a:bodyPr>
          <a:lstStyle/>
          <a:p>
            <a:pPr algn="ctr"/>
            <a:r>
              <a:rPr lang="it-IT" sz="3000" b="1" dirty="0">
                <a:latin typeface="+mn-lt"/>
              </a:rPr>
              <a:t>INDUSTRIAL EMISSIONS – RELATED LEGISLATION (1)</a:t>
            </a:r>
          </a:p>
        </p:txBody>
      </p:sp>
      <p:sp>
        <p:nvSpPr>
          <p:cNvPr id="4" name="Segnaposto numero diapositiva 3">
            <a:extLst>
              <a:ext uri="{FF2B5EF4-FFF2-40B4-BE49-F238E27FC236}">
                <a16:creationId xmlns:a16="http://schemas.microsoft.com/office/drawing/2014/main" id="{274998A3-1CC2-AA4B-97C5-BC694AF6860E}"/>
              </a:ext>
            </a:extLst>
          </p:cNvPr>
          <p:cNvSpPr>
            <a:spLocks noGrp="1"/>
          </p:cNvSpPr>
          <p:nvPr>
            <p:ph type="sldNum" sz="quarter" idx="12"/>
          </p:nvPr>
        </p:nvSpPr>
        <p:spPr/>
        <p:txBody>
          <a:bodyPr/>
          <a:lstStyle/>
          <a:p>
            <a:fld id="{3AB124D6-A55C-4BF8-8FED-103D5F9381FB}" type="slidenum">
              <a:rPr lang="en-GB" smtClean="0"/>
              <a:t>18</a:t>
            </a:fld>
            <a:endParaRPr lang="en-GB"/>
          </a:p>
        </p:txBody>
      </p:sp>
      <p:graphicFrame>
        <p:nvGraphicFramePr>
          <p:cNvPr id="6" name="Diagramma 5">
            <a:extLst>
              <a:ext uri="{FF2B5EF4-FFF2-40B4-BE49-F238E27FC236}">
                <a16:creationId xmlns:a16="http://schemas.microsoft.com/office/drawing/2014/main" id="{E789DFD6-707F-C140-9FFD-3F77DCD77C73}"/>
              </a:ext>
            </a:extLst>
          </p:cNvPr>
          <p:cNvGraphicFramePr/>
          <p:nvPr/>
        </p:nvGraphicFramePr>
        <p:xfrm>
          <a:off x="2755557" y="2032915"/>
          <a:ext cx="8402593" cy="38877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4" name="Rettangolo arrotondato 13">
            <a:extLst>
              <a:ext uri="{FF2B5EF4-FFF2-40B4-BE49-F238E27FC236}">
                <a16:creationId xmlns:a16="http://schemas.microsoft.com/office/drawing/2014/main" id="{84020E3F-E3EC-DE49-931B-A5A351F5F577}"/>
              </a:ext>
            </a:extLst>
          </p:cNvPr>
          <p:cNvSpPr/>
          <p:nvPr/>
        </p:nvSpPr>
        <p:spPr>
          <a:xfrm>
            <a:off x="865729" y="5176812"/>
            <a:ext cx="2487229" cy="1046202"/>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Binding renewable energy targets. Suppliers to ensure a minimum share of renewable fuels/energy</a:t>
            </a:r>
            <a:endParaRPr lang="it-IT" sz="1600" dirty="0"/>
          </a:p>
        </p:txBody>
      </p:sp>
      <p:sp>
        <p:nvSpPr>
          <p:cNvPr id="15" name="Rettangolo arrotondato 14">
            <a:extLst>
              <a:ext uri="{FF2B5EF4-FFF2-40B4-BE49-F238E27FC236}">
                <a16:creationId xmlns:a16="http://schemas.microsoft.com/office/drawing/2014/main" id="{EAF22447-1631-034C-837F-4D07457AF2CB}"/>
              </a:ext>
            </a:extLst>
          </p:cNvPr>
          <p:cNvSpPr/>
          <p:nvPr/>
        </p:nvSpPr>
        <p:spPr>
          <a:xfrm>
            <a:off x="828410" y="2991841"/>
            <a:ext cx="2483706" cy="901189"/>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600" dirty="0"/>
              <a:t>Set a </a:t>
            </a:r>
            <a:r>
              <a:rPr lang="it-IT" sz="1600" dirty="0" err="1"/>
              <a:t>cap</a:t>
            </a:r>
            <a:r>
              <a:rPr lang="it-IT" sz="1600" dirty="0"/>
              <a:t> on the </a:t>
            </a:r>
            <a:r>
              <a:rPr lang="it-IT" sz="1600" dirty="0" err="1"/>
              <a:t>amount</a:t>
            </a:r>
            <a:r>
              <a:rPr lang="it-IT" sz="1600" dirty="0"/>
              <a:t> of </a:t>
            </a:r>
            <a:r>
              <a:rPr lang="it-IT" sz="1600" dirty="0" err="1"/>
              <a:t>certain</a:t>
            </a:r>
            <a:r>
              <a:rPr lang="it-IT" sz="1600" dirty="0"/>
              <a:t> GHG </a:t>
            </a:r>
            <a:r>
              <a:rPr lang="it-IT" sz="1600" dirty="0" err="1"/>
              <a:t>emitted</a:t>
            </a:r>
            <a:r>
              <a:rPr lang="it-IT" sz="1600" dirty="0"/>
              <a:t> </a:t>
            </a:r>
            <a:r>
              <a:rPr lang="it-IT" sz="1600" dirty="0" err="1"/>
              <a:t>each</a:t>
            </a:r>
            <a:r>
              <a:rPr lang="it-IT" sz="1600" dirty="0"/>
              <a:t> </a:t>
            </a:r>
            <a:r>
              <a:rPr lang="it-IT" sz="1600" dirty="0" err="1"/>
              <a:t>year</a:t>
            </a:r>
            <a:endParaRPr lang="it-IT" sz="1600" dirty="0"/>
          </a:p>
        </p:txBody>
      </p:sp>
      <p:sp>
        <p:nvSpPr>
          <p:cNvPr id="16" name="Rettangolo arrotondato 15">
            <a:extLst>
              <a:ext uri="{FF2B5EF4-FFF2-40B4-BE49-F238E27FC236}">
                <a16:creationId xmlns:a16="http://schemas.microsoft.com/office/drawing/2014/main" id="{3AFDF110-65AE-074C-BD3F-0D60C39AC4FB}"/>
              </a:ext>
            </a:extLst>
          </p:cNvPr>
          <p:cNvSpPr/>
          <p:nvPr/>
        </p:nvSpPr>
        <p:spPr>
          <a:xfrm>
            <a:off x="865729" y="4053685"/>
            <a:ext cx="2458994" cy="1009133"/>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600" dirty="0" err="1"/>
              <a:t>Binding</a:t>
            </a:r>
            <a:r>
              <a:rPr lang="it-IT" sz="1600" dirty="0"/>
              <a:t> GHG </a:t>
            </a:r>
            <a:r>
              <a:rPr lang="it-IT" sz="1600" dirty="0" err="1"/>
              <a:t>emission</a:t>
            </a:r>
            <a:r>
              <a:rPr lang="it-IT" sz="1600" dirty="0"/>
              <a:t> targets for </a:t>
            </a:r>
            <a:r>
              <a:rPr lang="it-IT" sz="1600" dirty="0" err="1"/>
              <a:t>sectors</a:t>
            </a:r>
            <a:r>
              <a:rPr lang="it-IT" sz="1600" dirty="0"/>
              <a:t> </a:t>
            </a:r>
            <a:r>
              <a:rPr lang="it-IT" sz="1600" dirty="0" err="1"/>
              <a:t>not</a:t>
            </a:r>
            <a:r>
              <a:rPr lang="it-IT" sz="1600" dirty="0"/>
              <a:t> </a:t>
            </a:r>
            <a:r>
              <a:rPr lang="it-IT" sz="1600" dirty="0" err="1"/>
              <a:t>covered</a:t>
            </a:r>
            <a:r>
              <a:rPr lang="it-IT" sz="1600" dirty="0"/>
              <a:t> by ETS</a:t>
            </a:r>
          </a:p>
        </p:txBody>
      </p:sp>
    </p:spTree>
    <p:extLst>
      <p:ext uri="{BB962C8B-B14F-4D97-AF65-F5344CB8AC3E}">
        <p14:creationId xmlns:p14="http://schemas.microsoft.com/office/powerpoint/2010/main" val="7937021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CCB7975-008F-244B-BCCF-6092625204CD}"/>
              </a:ext>
            </a:extLst>
          </p:cNvPr>
          <p:cNvSpPr>
            <a:spLocks noGrp="1"/>
          </p:cNvSpPr>
          <p:nvPr>
            <p:ph type="title"/>
          </p:nvPr>
        </p:nvSpPr>
        <p:spPr>
          <a:xfrm>
            <a:off x="838200" y="1322400"/>
            <a:ext cx="10515600" cy="906458"/>
          </a:xfrm>
        </p:spPr>
        <p:txBody>
          <a:bodyPr>
            <a:normAutofit/>
          </a:bodyPr>
          <a:lstStyle/>
          <a:p>
            <a:pPr algn="ctr"/>
            <a:r>
              <a:rPr lang="it-IT" sz="3000" b="1" dirty="0">
                <a:latin typeface="+mn-lt"/>
              </a:rPr>
              <a:t>INDUSTRIAL EMISSIONS – RELATED LEGISLATION (2)</a:t>
            </a:r>
          </a:p>
        </p:txBody>
      </p:sp>
      <p:sp>
        <p:nvSpPr>
          <p:cNvPr id="4" name="Segnaposto numero diapositiva 3">
            <a:extLst>
              <a:ext uri="{FF2B5EF4-FFF2-40B4-BE49-F238E27FC236}">
                <a16:creationId xmlns:a16="http://schemas.microsoft.com/office/drawing/2014/main" id="{274998A3-1CC2-AA4B-97C5-BC694AF6860E}"/>
              </a:ext>
            </a:extLst>
          </p:cNvPr>
          <p:cNvSpPr>
            <a:spLocks noGrp="1"/>
          </p:cNvSpPr>
          <p:nvPr>
            <p:ph type="sldNum" sz="quarter" idx="12"/>
          </p:nvPr>
        </p:nvSpPr>
        <p:spPr/>
        <p:txBody>
          <a:bodyPr/>
          <a:lstStyle/>
          <a:p>
            <a:fld id="{3AB124D6-A55C-4BF8-8FED-103D5F9381FB}" type="slidenum">
              <a:rPr lang="en-GB" smtClean="0"/>
              <a:t>19</a:t>
            </a:fld>
            <a:endParaRPr lang="en-GB"/>
          </a:p>
        </p:txBody>
      </p:sp>
      <p:graphicFrame>
        <p:nvGraphicFramePr>
          <p:cNvPr id="6" name="Diagramma 5">
            <a:extLst>
              <a:ext uri="{FF2B5EF4-FFF2-40B4-BE49-F238E27FC236}">
                <a16:creationId xmlns:a16="http://schemas.microsoft.com/office/drawing/2014/main" id="{E789DFD6-707F-C140-9FFD-3F77DCD77C73}"/>
              </a:ext>
            </a:extLst>
          </p:cNvPr>
          <p:cNvGraphicFramePr/>
          <p:nvPr/>
        </p:nvGraphicFramePr>
        <p:xfrm>
          <a:off x="1225338" y="2105295"/>
          <a:ext cx="7629414" cy="38877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Rettangolo arrotondato 12">
            <a:extLst>
              <a:ext uri="{FF2B5EF4-FFF2-40B4-BE49-F238E27FC236}">
                <a16:creationId xmlns:a16="http://schemas.microsoft.com/office/drawing/2014/main" id="{DA6C880F-94D6-4145-A7D7-F990113FA7EA}"/>
              </a:ext>
            </a:extLst>
          </p:cNvPr>
          <p:cNvSpPr/>
          <p:nvPr/>
        </p:nvSpPr>
        <p:spPr>
          <a:xfrm>
            <a:off x="5692379" y="5027946"/>
            <a:ext cx="2139778" cy="778476"/>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Reduce GHG intensity of fuels</a:t>
            </a:r>
            <a:endParaRPr lang="it-IT" sz="1600" dirty="0"/>
          </a:p>
        </p:txBody>
      </p:sp>
      <p:sp>
        <p:nvSpPr>
          <p:cNvPr id="17" name="Rettangolo arrotondato 16">
            <a:extLst>
              <a:ext uri="{FF2B5EF4-FFF2-40B4-BE49-F238E27FC236}">
                <a16:creationId xmlns:a16="http://schemas.microsoft.com/office/drawing/2014/main" id="{F1796DE2-0F3B-3C41-A7B3-D448FDDA871A}"/>
              </a:ext>
            </a:extLst>
          </p:cNvPr>
          <p:cNvSpPr/>
          <p:nvPr/>
        </p:nvSpPr>
        <p:spPr>
          <a:xfrm>
            <a:off x="8324709" y="3412061"/>
            <a:ext cx="2765852" cy="1293341"/>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Set energy efficiency targets and  </a:t>
            </a:r>
          </a:p>
          <a:p>
            <a:pPr algn="ctr"/>
            <a:r>
              <a:rPr lang="en-US" dirty="0"/>
              <a:t>use intelligent energy management systems</a:t>
            </a:r>
            <a:endParaRPr lang="it-IT" sz="1600" dirty="0"/>
          </a:p>
        </p:txBody>
      </p:sp>
      <p:sp>
        <p:nvSpPr>
          <p:cNvPr id="3" name="Freccia a destra 2">
            <a:extLst>
              <a:ext uri="{FF2B5EF4-FFF2-40B4-BE49-F238E27FC236}">
                <a16:creationId xmlns:a16="http://schemas.microsoft.com/office/drawing/2014/main" id="{94E746D9-3569-EC90-F005-D866FC5021FF}"/>
              </a:ext>
            </a:extLst>
          </p:cNvPr>
          <p:cNvSpPr/>
          <p:nvPr/>
        </p:nvSpPr>
        <p:spPr>
          <a:xfrm>
            <a:off x="7912357" y="5309115"/>
            <a:ext cx="788355" cy="23326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Rettangolo 6">
            <a:extLst>
              <a:ext uri="{FF2B5EF4-FFF2-40B4-BE49-F238E27FC236}">
                <a16:creationId xmlns:a16="http://schemas.microsoft.com/office/drawing/2014/main" id="{4BC201DC-9365-5996-2A65-34D776F86A02}"/>
              </a:ext>
            </a:extLst>
          </p:cNvPr>
          <p:cNvSpPr/>
          <p:nvPr/>
        </p:nvSpPr>
        <p:spPr>
          <a:xfrm>
            <a:off x="8818231" y="4780886"/>
            <a:ext cx="2378504" cy="12933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500" dirty="0"/>
              <a:t>It </a:t>
            </a:r>
            <a:r>
              <a:rPr lang="it-IT" sz="1500" dirty="0" err="1"/>
              <a:t>applies</a:t>
            </a:r>
            <a:r>
              <a:rPr lang="it-IT" sz="1500" dirty="0"/>
              <a:t> to </a:t>
            </a:r>
            <a:r>
              <a:rPr lang="it-IT" sz="1500" dirty="0" err="1"/>
              <a:t>fuels</a:t>
            </a:r>
            <a:r>
              <a:rPr lang="it-IT" sz="1500" dirty="0"/>
              <a:t> used in road </a:t>
            </a:r>
            <a:r>
              <a:rPr lang="it-IT" sz="1500" dirty="0" err="1"/>
              <a:t>transport</a:t>
            </a:r>
            <a:r>
              <a:rPr lang="it-IT" sz="1500" dirty="0"/>
              <a:t> and </a:t>
            </a:r>
            <a:r>
              <a:rPr lang="it-IT" sz="1500" dirty="0" err="1"/>
              <a:t>gasoil</a:t>
            </a:r>
            <a:r>
              <a:rPr lang="it-IT" sz="1500" dirty="0"/>
              <a:t> used in non-road-mobile </a:t>
            </a:r>
            <a:r>
              <a:rPr lang="it-IT" sz="1500" dirty="0" err="1"/>
              <a:t>machinery</a:t>
            </a:r>
            <a:r>
              <a:rPr lang="it-IT" sz="1500" dirty="0"/>
              <a:t> </a:t>
            </a:r>
          </a:p>
        </p:txBody>
      </p:sp>
    </p:spTree>
    <p:extLst>
      <p:ext uri="{BB962C8B-B14F-4D97-AF65-F5344CB8AC3E}">
        <p14:creationId xmlns:p14="http://schemas.microsoft.com/office/powerpoint/2010/main" val="1984773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83854-EF40-4DE8-B9E8-08D49F1312C7}"/>
              </a:ext>
            </a:extLst>
          </p:cNvPr>
          <p:cNvSpPr>
            <a:spLocks noGrp="1"/>
          </p:cNvSpPr>
          <p:nvPr>
            <p:ph type="title"/>
          </p:nvPr>
        </p:nvSpPr>
        <p:spPr>
          <a:xfrm>
            <a:off x="654854" y="1431068"/>
            <a:ext cx="10945091" cy="767936"/>
          </a:xfrm>
        </p:spPr>
        <p:txBody>
          <a:bodyPr>
            <a:noAutofit/>
          </a:bodyPr>
          <a:lstStyle/>
          <a:p>
            <a:pPr algn="ctr"/>
            <a:r>
              <a:rPr lang="en-GB" sz="3200" b="1" dirty="0">
                <a:latin typeface="+mn-lt"/>
              </a:rPr>
              <a:t>INDUSTRIAL EMISSIONS DIRECTIVE (IED)</a:t>
            </a:r>
          </a:p>
        </p:txBody>
      </p:sp>
      <p:sp>
        <p:nvSpPr>
          <p:cNvPr id="3" name="Rezervirano mjesto broja slajda 2">
            <a:extLst>
              <a:ext uri="{FF2B5EF4-FFF2-40B4-BE49-F238E27FC236}">
                <a16:creationId xmlns:a16="http://schemas.microsoft.com/office/drawing/2014/main" id="{F7158B28-9C54-4550-828F-DBAEDAE39022}"/>
              </a:ext>
            </a:extLst>
          </p:cNvPr>
          <p:cNvSpPr>
            <a:spLocks noGrp="1"/>
          </p:cNvSpPr>
          <p:nvPr>
            <p:ph type="sldNum" sz="quarter" idx="12"/>
          </p:nvPr>
        </p:nvSpPr>
        <p:spPr/>
        <p:txBody>
          <a:bodyPr/>
          <a:lstStyle/>
          <a:p>
            <a:fld id="{3AB124D6-A55C-4BF8-8FED-103D5F9381FB}" type="slidenum">
              <a:rPr lang="en-GB" smtClean="0"/>
              <a:t>2</a:t>
            </a:fld>
            <a:endParaRPr lang="en-GB"/>
          </a:p>
        </p:txBody>
      </p:sp>
      <p:sp>
        <p:nvSpPr>
          <p:cNvPr id="7" name="İçerik Yer Tutucusu 2">
            <a:extLst>
              <a:ext uri="{FF2B5EF4-FFF2-40B4-BE49-F238E27FC236}">
                <a16:creationId xmlns:a16="http://schemas.microsoft.com/office/drawing/2014/main" id="{0D72FAD7-5706-43FA-B9F7-42DCA4ADB0A6}"/>
              </a:ext>
            </a:extLst>
          </p:cNvPr>
          <p:cNvSpPr txBox="1">
            <a:spLocks/>
          </p:cNvSpPr>
          <p:nvPr/>
        </p:nvSpPr>
        <p:spPr>
          <a:xfrm>
            <a:off x="654854" y="2124323"/>
            <a:ext cx="10927541" cy="4113917"/>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spcAft>
                <a:spcPts val="1200"/>
              </a:spcAft>
              <a:buNone/>
            </a:pPr>
            <a:r>
              <a:rPr lang="en-US" sz="2700" b="1" dirty="0">
                <a:solidFill>
                  <a:srgbClr val="0070C0"/>
                </a:solidFill>
              </a:rPr>
              <a:t>MAIN EU INSTRUMENT </a:t>
            </a:r>
            <a:r>
              <a:rPr lang="en-US" sz="2700" dirty="0"/>
              <a:t>to regulate pollutant emissions from industrial installations</a:t>
            </a:r>
          </a:p>
          <a:p>
            <a:pPr marL="0" indent="0" algn="just">
              <a:spcAft>
                <a:spcPts val="1200"/>
              </a:spcAft>
              <a:buFont typeface="Arial" panose="020B0604020202020204" pitchFamily="34" charset="0"/>
              <a:buNone/>
            </a:pPr>
            <a:r>
              <a:rPr lang="en-US" sz="2700" b="1" dirty="0">
                <a:solidFill>
                  <a:srgbClr val="0070C0"/>
                </a:solidFill>
              </a:rPr>
              <a:t>ADOPTED</a:t>
            </a:r>
            <a:r>
              <a:rPr lang="en-US" sz="2700" b="1" dirty="0">
                <a:solidFill>
                  <a:schemeClr val="accent1">
                    <a:lumMod val="75000"/>
                  </a:schemeClr>
                </a:solidFill>
              </a:rPr>
              <a:t> </a:t>
            </a:r>
            <a:r>
              <a:rPr lang="en-US" sz="2700" dirty="0"/>
              <a:t>on 24 November 2010</a:t>
            </a:r>
          </a:p>
          <a:p>
            <a:pPr marL="0" indent="0" algn="just">
              <a:spcAft>
                <a:spcPts val="1200"/>
              </a:spcAft>
              <a:buFont typeface="Arial" panose="020B0604020202020204" pitchFamily="34" charset="0"/>
              <a:buNone/>
            </a:pPr>
            <a:r>
              <a:rPr lang="en-US" sz="2700" b="1" dirty="0">
                <a:solidFill>
                  <a:srgbClr val="0070C0"/>
                </a:solidFill>
              </a:rPr>
              <a:t>ENTERED INTO FORCE </a:t>
            </a:r>
            <a:r>
              <a:rPr lang="en-US" sz="2700" dirty="0"/>
              <a:t>on</a:t>
            </a:r>
            <a:r>
              <a:rPr lang="en-US" sz="2700" b="1" dirty="0"/>
              <a:t> </a:t>
            </a:r>
            <a:r>
              <a:rPr lang="en-US" sz="2700" dirty="0"/>
              <a:t>6 January 2011</a:t>
            </a:r>
          </a:p>
          <a:p>
            <a:pPr marL="0" indent="0" algn="just">
              <a:spcAft>
                <a:spcPts val="1200"/>
              </a:spcAft>
              <a:buFont typeface="Arial" panose="020B0604020202020204" pitchFamily="34" charset="0"/>
              <a:buNone/>
            </a:pPr>
            <a:r>
              <a:rPr lang="it-IT" sz="2700" b="1" dirty="0">
                <a:solidFill>
                  <a:srgbClr val="0070C0"/>
                </a:solidFill>
              </a:rPr>
              <a:t>TRANSPOSED BY EU MEMBER STATES</a:t>
            </a:r>
            <a:r>
              <a:rPr lang="it-IT" sz="2700" dirty="0"/>
              <a:t>: by 7 January 2013</a:t>
            </a:r>
          </a:p>
          <a:p>
            <a:pPr marL="0" indent="0" algn="just">
              <a:spcBef>
                <a:spcPts val="300"/>
              </a:spcBef>
              <a:spcAft>
                <a:spcPts val="300"/>
              </a:spcAft>
              <a:buFont typeface="Arial" panose="020B0604020202020204" pitchFamily="34" charset="0"/>
              <a:buNone/>
            </a:pPr>
            <a:r>
              <a:rPr lang="en-US" sz="2700" b="1" dirty="0">
                <a:solidFill>
                  <a:srgbClr val="0070C0"/>
                </a:solidFill>
              </a:rPr>
              <a:t>INDUSTRIAL ACTIVITIES LISTED IN IED ANNEX I</a:t>
            </a:r>
            <a:r>
              <a:rPr lang="en-US" sz="2700" dirty="0">
                <a:solidFill>
                  <a:srgbClr val="0070C0"/>
                </a:solidFill>
              </a:rPr>
              <a:t> </a:t>
            </a:r>
            <a:r>
              <a:rPr lang="en-US" sz="2700" dirty="0"/>
              <a:t>are required to operate in accordance with a </a:t>
            </a:r>
            <a:r>
              <a:rPr lang="en-US" sz="2700" b="1" dirty="0"/>
              <a:t>permit granted by the authorities,</a:t>
            </a:r>
            <a:r>
              <a:rPr lang="en-US" sz="2700" dirty="0">
                <a:solidFill>
                  <a:srgbClr val="FF0000"/>
                </a:solidFill>
              </a:rPr>
              <a:t> </a:t>
            </a:r>
            <a:r>
              <a:rPr lang="en-US" sz="2700" dirty="0"/>
              <a:t>containing the conditions laid down in accordance with the principles and provisions of the Directive</a:t>
            </a:r>
            <a:endParaRPr lang="en-US" dirty="0"/>
          </a:p>
        </p:txBody>
      </p:sp>
    </p:spTree>
    <p:extLst>
      <p:ext uri="{BB962C8B-B14F-4D97-AF65-F5344CB8AC3E}">
        <p14:creationId xmlns:p14="http://schemas.microsoft.com/office/powerpoint/2010/main" val="13265981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CCB7975-008F-244B-BCCF-6092625204CD}"/>
              </a:ext>
            </a:extLst>
          </p:cNvPr>
          <p:cNvSpPr>
            <a:spLocks noGrp="1"/>
          </p:cNvSpPr>
          <p:nvPr>
            <p:ph type="title"/>
          </p:nvPr>
        </p:nvSpPr>
        <p:spPr>
          <a:xfrm>
            <a:off x="838200" y="1322400"/>
            <a:ext cx="10515600" cy="906458"/>
          </a:xfrm>
        </p:spPr>
        <p:txBody>
          <a:bodyPr>
            <a:normAutofit/>
          </a:bodyPr>
          <a:lstStyle/>
          <a:p>
            <a:pPr algn="ctr"/>
            <a:r>
              <a:rPr lang="it-IT" sz="3000" b="1" dirty="0">
                <a:latin typeface="+mn-lt"/>
              </a:rPr>
              <a:t>INDUSTRIAL EMISSIONS – RELATED LEGISLATION (3)</a:t>
            </a:r>
          </a:p>
        </p:txBody>
      </p:sp>
      <p:sp>
        <p:nvSpPr>
          <p:cNvPr id="4" name="Segnaposto numero diapositiva 3">
            <a:extLst>
              <a:ext uri="{FF2B5EF4-FFF2-40B4-BE49-F238E27FC236}">
                <a16:creationId xmlns:a16="http://schemas.microsoft.com/office/drawing/2014/main" id="{274998A3-1CC2-AA4B-97C5-BC694AF6860E}"/>
              </a:ext>
            </a:extLst>
          </p:cNvPr>
          <p:cNvSpPr>
            <a:spLocks noGrp="1"/>
          </p:cNvSpPr>
          <p:nvPr>
            <p:ph type="sldNum" sz="quarter" idx="12"/>
          </p:nvPr>
        </p:nvSpPr>
        <p:spPr/>
        <p:txBody>
          <a:bodyPr/>
          <a:lstStyle/>
          <a:p>
            <a:fld id="{3AB124D6-A55C-4BF8-8FED-103D5F9381FB}" type="slidenum">
              <a:rPr lang="en-GB" smtClean="0"/>
              <a:t>20</a:t>
            </a:fld>
            <a:endParaRPr lang="en-GB"/>
          </a:p>
        </p:txBody>
      </p:sp>
      <p:graphicFrame>
        <p:nvGraphicFramePr>
          <p:cNvPr id="6" name="Diagramma 5">
            <a:extLst>
              <a:ext uri="{FF2B5EF4-FFF2-40B4-BE49-F238E27FC236}">
                <a16:creationId xmlns:a16="http://schemas.microsoft.com/office/drawing/2014/main" id="{E789DFD6-707F-C140-9FFD-3F77DCD77C73}"/>
              </a:ext>
            </a:extLst>
          </p:cNvPr>
          <p:cNvGraphicFramePr/>
          <p:nvPr/>
        </p:nvGraphicFramePr>
        <p:xfrm>
          <a:off x="1291156" y="2199335"/>
          <a:ext cx="6462584" cy="41274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5" name="Rettangolo arrotondato 14">
            <a:extLst>
              <a:ext uri="{FF2B5EF4-FFF2-40B4-BE49-F238E27FC236}">
                <a16:creationId xmlns:a16="http://schemas.microsoft.com/office/drawing/2014/main" id="{EAF22447-1631-034C-837F-4D07457AF2CB}"/>
              </a:ext>
            </a:extLst>
          </p:cNvPr>
          <p:cNvSpPr/>
          <p:nvPr/>
        </p:nvSpPr>
        <p:spPr>
          <a:xfrm>
            <a:off x="6531429" y="3850519"/>
            <a:ext cx="4197514" cy="902044"/>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rgbClr val="FF0000"/>
                </a:solidFill>
              </a:rPr>
              <a:t>The ‘polluter pays’ principle </a:t>
            </a:r>
            <a:r>
              <a:rPr lang="en-US" dirty="0">
                <a:solidFill>
                  <a:schemeClr val="tx1"/>
                </a:solidFill>
              </a:rPr>
              <a:t>- Prevent or otherwise remedy environmental damage </a:t>
            </a:r>
            <a:endParaRPr lang="it-IT" dirty="0">
              <a:solidFill>
                <a:schemeClr val="tx1"/>
              </a:solidFill>
            </a:endParaRPr>
          </a:p>
        </p:txBody>
      </p:sp>
      <p:sp>
        <p:nvSpPr>
          <p:cNvPr id="7" name="Rettangolo arrotondato 6">
            <a:extLst>
              <a:ext uri="{FF2B5EF4-FFF2-40B4-BE49-F238E27FC236}">
                <a16:creationId xmlns:a16="http://schemas.microsoft.com/office/drawing/2014/main" id="{C7422076-6DC6-C547-95FD-C83098D49E40}"/>
              </a:ext>
            </a:extLst>
          </p:cNvPr>
          <p:cNvSpPr/>
          <p:nvPr/>
        </p:nvSpPr>
        <p:spPr>
          <a:xfrm>
            <a:off x="7712173" y="4902440"/>
            <a:ext cx="2980289" cy="1021490"/>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Minimum standard for environmental inspections</a:t>
            </a:r>
            <a:r>
              <a:rPr lang="en-US" sz="1600" dirty="0">
                <a:solidFill>
                  <a:schemeClr val="tx1"/>
                </a:solidFill>
              </a:rPr>
              <a:t>.</a:t>
            </a:r>
          </a:p>
          <a:p>
            <a:pPr algn="ctr"/>
            <a:r>
              <a:rPr lang="en-US" sz="1600" dirty="0">
                <a:solidFill>
                  <a:schemeClr val="tx1"/>
                </a:solidFill>
              </a:rPr>
              <a:t>Proportionate and dissuasive criminal sanctions</a:t>
            </a:r>
            <a:endParaRPr lang="it-IT" sz="1600" dirty="0">
              <a:solidFill>
                <a:schemeClr val="tx1"/>
              </a:solidFill>
            </a:endParaRPr>
          </a:p>
        </p:txBody>
      </p:sp>
    </p:spTree>
    <p:extLst>
      <p:ext uri="{BB962C8B-B14F-4D97-AF65-F5344CB8AC3E}">
        <p14:creationId xmlns:p14="http://schemas.microsoft.com/office/powerpoint/2010/main" val="328161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CCB7975-008F-244B-BCCF-6092625204CD}"/>
              </a:ext>
            </a:extLst>
          </p:cNvPr>
          <p:cNvSpPr>
            <a:spLocks noGrp="1"/>
          </p:cNvSpPr>
          <p:nvPr>
            <p:ph type="title"/>
          </p:nvPr>
        </p:nvSpPr>
        <p:spPr>
          <a:xfrm>
            <a:off x="838200" y="1250960"/>
            <a:ext cx="10515600" cy="906458"/>
          </a:xfrm>
        </p:spPr>
        <p:txBody>
          <a:bodyPr>
            <a:normAutofit/>
          </a:bodyPr>
          <a:lstStyle/>
          <a:p>
            <a:pPr algn="ctr"/>
            <a:r>
              <a:rPr lang="it-IT" sz="3000" b="1" dirty="0">
                <a:latin typeface="+mn-lt"/>
              </a:rPr>
              <a:t>INDUSTRIAL EMISSIONS – RELATED LEGISLATION (4)</a:t>
            </a:r>
          </a:p>
        </p:txBody>
      </p:sp>
      <p:sp>
        <p:nvSpPr>
          <p:cNvPr id="4" name="Segnaposto numero diapositiva 3">
            <a:extLst>
              <a:ext uri="{FF2B5EF4-FFF2-40B4-BE49-F238E27FC236}">
                <a16:creationId xmlns:a16="http://schemas.microsoft.com/office/drawing/2014/main" id="{274998A3-1CC2-AA4B-97C5-BC694AF6860E}"/>
              </a:ext>
            </a:extLst>
          </p:cNvPr>
          <p:cNvSpPr>
            <a:spLocks noGrp="1"/>
          </p:cNvSpPr>
          <p:nvPr>
            <p:ph type="sldNum" sz="quarter" idx="12"/>
          </p:nvPr>
        </p:nvSpPr>
        <p:spPr/>
        <p:txBody>
          <a:bodyPr/>
          <a:lstStyle/>
          <a:p>
            <a:fld id="{3AB124D6-A55C-4BF8-8FED-103D5F9381FB}" type="slidenum">
              <a:rPr lang="en-GB" smtClean="0"/>
              <a:t>21</a:t>
            </a:fld>
            <a:endParaRPr lang="en-GB"/>
          </a:p>
        </p:txBody>
      </p:sp>
      <p:graphicFrame>
        <p:nvGraphicFramePr>
          <p:cNvPr id="7" name="Diagramma 6">
            <a:extLst>
              <a:ext uri="{FF2B5EF4-FFF2-40B4-BE49-F238E27FC236}">
                <a16:creationId xmlns:a16="http://schemas.microsoft.com/office/drawing/2014/main" id="{B199AA50-6A86-C74D-9080-C8FA64B3F122}"/>
              </a:ext>
            </a:extLst>
          </p:cNvPr>
          <p:cNvGraphicFramePr/>
          <p:nvPr>
            <p:extLst>
              <p:ext uri="{D42A27DB-BD31-4B8C-83A1-F6EECF244321}">
                <p14:modId xmlns:p14="http://schemas.microsoft.com/office/powerpoint/2010/main" val="1646633245"/>
              </p:ext>
            </p:extLst>
          </p:nvPr>
        </p:nvGraphicFramePr>
        <p:xfrm>
          <a:off x="128588" y="1992542"/>
          <a:ext cx="11401425" cy="43846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484040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CCB7975-008F-244B-BCCF-6092625204CD}"/>
              </a:ext>
            </a:extLst>
          </p:cNvPr>
          <p:cNvSpPr>
            <a:spLocks noGrp="1"/>
          </p:cNvSpPr>
          <p:nvPr>
            <p:ph type="title"/>
          </p:nvPr>
        </p:nvSpPr>
        <p:spPr>
          <a:xfrm>
            <a:off x="838200" y="1250960"/>
            <a:ext cx="10515600" cy="906458"/>
          </a:xfrm>
        </p:spPr>
        <p:txBody>
          <a:bodyPr>
            <a:normAutofit/>
          </a:bodyPr>
          <a:lstStyle/>
          <a:p>
            <a:pPr algn="ctr"/>
            <a:r>
              <a:rPr lang="it-IT" sz="3000" b="1" dirty="0">
                <a:latin typeface="+mn-lt"/>
              </a:rPr>
              <a:t>INDUSTRIAL EMISSIONS – RELATED LEGISLATION (5)</a:t>
            </a:r>
          </a:p>
        </p:txBody>
      </p:sp>
      <p:sp>
        <p:nvSpPr>
          <p:cNvPr id="4" name="Segnaposto numero diapositiva 3">
            <a:extLst>
              <a:ext uri="{FF2B5EF4-FFF2-40B4-BE49-F238E27FC236}">
                <a16:creationId xmlns:a16="http://schemas.microsoft.com/office/drawing/2014/main" id="{274998A3-1CC2-AA4B-97C5-BC694AF6860E}"/>
              </a:ext>
            </a:extLst>
          </p:cNvPr>
          <p:cNvSpPr>
            <a:spLocks noGrp="1"/>
          </p:cNvSpPr>
          <p:nvPr>
            <p:ph type="sldNum" sz="quarter" idx="12"/>
          </p:nvPr>
        </p:nvSpPr>
        <p:spPr/>
        <p:txBody>
          <a:bodyPr/>
          <a:lstStyle/>
          <a:p>
            <a:fld id="{3AB124D6-A55C-4BF8-8FED-103D5F9381FB}" type="slidenum">
              <a:rPr lang="en-GB" smtClean="0"/>
              <a:t>22</a:t>
            </a:fld>
            <a:endParaRPr lang="en-GB"/>
          </a:p>
        </p:txBody>
      </p:sp>
      <p:graphicFrame>
        <p:nvGraphicFramePr>
          <p:cNvPr id="7" name="Diagramma 6">
            <a:extLst>
              <a:ext uri="{FF2B5EF4-FFF2-40B4-BE49-F238E27FC236}">
                <a16:creationId xmlns:a16="http://schemas.microsoft.com/office/drawing/2014/main" id="{B199AA50-6A86-C74D-9080-C8FA64B3F122}"/>
              </a:ext>
            </a:extLst>
          </p:cNvPr>
          <p:cNvGraphicFramePr/>
          <p:nvPr/>
        </p:nvGraphicFramePr>
        <p:xfrm>
          <a:off x="345233" y="1989469"/>
          <a:ext cx="10888824" cy="41989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ttangolo 2">
            <a:extLst>
              <a:ext uri="{FF2B5EF4-FFF2-40B4-BE49-F238E27FC236}">
                <a16:creationId xmlns:a16="http://schemas.microsoft.com/office/drawing/2014/main" id="{D31FC742-D072-B6A6-16F4-5355F3F9348E}"/>
              </a:ext>
            </a:extLst>
          </p:cNvPr>
          <p:cNvSpPr/>
          <p:nvPr/>
        </p:nvSpPr>
        <p:spPr>
          <a:xfrm>
            <a:off x="7296539" y="2157420"/>
            <a:ext cx="4282751" cy="801524"/>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it-IT" sz="1600" dirty="0">
                <a:solidFill>
                  <a:schemeClr val="tx1"/>
                </a:solidFill>
              </a:rPr>
              <a:t>Directive 2008/50/EC on ambient air </a:t>
            </a:r>
            <a:r>
              <a:rPr lang="it-IT" sz="1600" dirty="0" err="1">
                <a:solidFill>
                  <a:schemeClr val="tx1"/>
                </a:solidFill>
              </a:rPr>
              <a:t>quality</a:t>
            </a:r>
            <a:endParaRPr lang="it-IT" sz="1600" dirty="0">
              <a:solidFill>
                <a:schemeClr val="tx1"/>
              </a:solidFill>
            </a:endParaRPr>
          </a:p>
          <a:p>
            <a:pPr marL="285750" indent="-285750">
              <a:buFont typeface="Arial" panose="020B0604020202020204" pitchFamily="34" charset="0"/>
              <a:buChar char="•"/>
            </a:pPr>
            <a:r>
              <a:rPr lang="it-IT" sz="1600" dirty="0">
                <a:solidFill>
                  <a:schemeClr val="tx1"/>
                </a:solidFill>
              </a:rPr>
              <a:t>Directive 2004/107/EC on As, </a:t>
            </a:r>
            <a:r>
              <a:rPr lang="it-IT" sz="1600" dirty="0" err="1">
                <a:solidFill>
                  <a:schemeClr val="tx1"/>
                </a:solidFill>
              </a:rPr>
              <a:t>Cd</a:t>
            </a:r>
            <a:r>
              <a:rPr lang="it-IT" sz="1600" dirty="0">
                <a:solidFill>
                  <a:schemeClr val="tx1"/>
                </a:solidFill>
              </a:rPr>
              <a:t>, Hg, Ni, PAH</a:t>
            </a:r>
            <a:endParaRPr lang="it-IT" dirty="0">
              <a:solidFill>
                <a:schemeClr val="tx1"/>
              </a:solidFill>
            </a:endParaRPr>
          </a:p>
        </p:txBody>
      </p:sp>
      <p:sp>
        <p:nvSpPr>
          <p:cNvPr id="5" name="Rettangolo 4">
            <a:extLst>
              <a:ext uri="{FF2B5EF4-FFF2-40B4-BE49-F238E27FC236}">
                <a16:creationId xmlns:a16="http://schemas.microsoft.com/office/drawing/2014/main" id="{6632E34B-9CBE-531D-18E4-9FDD7AC33DC2}"/>
              </a:ext>
            </a:extLst>
          </p:cNvPr>
          <p:cNvSpPr/>
          <p:nvPr/>
        </p:nvSpPr>
        <p:spPr>
          <a:xfrm>
            <a:off x="8266922" y="3332170"/>
            <a:ext cx="3464768" cy="1034559"/>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it-IT" sz="1600" dirty="0">
                <a:solidFill>
                  <a:schemeClr val="tx1"/>
                </a:solidFill>
              </a:rPr>
              <a:t>Directive (EU) 2016/2284 on the </a:t>
            </a:r>
            <a:r>
              <a:rPr lang="it-IT" sz="1600" dirty="0" err="1">
                <a:solidFill>
                  <a:schemeClr val="tx1"/>
                </a:solidFill>
              </a:rPr>
              <a:t>reduction</a:t>
            </a:r>
            <a:r>
              <a:rPr lang="it-IT" sz="1600" dirty="0">
                <a:solidFill>
                  <a:schemeClr val="tx1"/>
                </a:solidFill>
              </a:rPr>
              <a:t> of national emissions of </a:t>
            </a:r>
            <a:r>
              <a:rPr lang="it-IT" sz="1600" dirty="0" err="1">
                <a:solidFill>
                  <a:schemeClr val="tx1"/>
                </a:solidFill>
              </a:rPr>
              <a:t>certain</a:t>
            </a:r>
            <a:r>
              <a:rPr lang="it-IT" sz="1600" dirty="0">
                <a:solidFill>
                  <a:schemeClr val="tx1"/>
                </a:solidFill>
              </a:rPr>
              <a:t> </a:t>
            </a:r>
            <a:r>
              <a:rPr lang="it-IT" sz="1600" dirty="0" err="1">
                <a:solidFill>
                  <a:schemeClr val="tx1"/>
                </a:solidFill>
              </a:rPr>
              <a:t>atmospheric</a:t>
            </a:r>
            <a:r>
              <a:rPr lang="it-IT" sz="1600" dirty="0">
                <a:solidFill>
                  <a:schemeClr val="tx1"/>
                </a:solidFill>
              </a:rPr>
              <a:t> </a:t>
            </a:r>
            <a:r>
              <a:rPr lang="it-IT" sz="1600" dirty="0" err="1">
                <a:solidFill>
                  <a:schemeClr val="tx1"/>
                </a:solidFill>
              </a:rPr>
              <a:t>pollutants</a:t>
            </a:r>
            <a:r>
              <a:rPr lang="it-IT" sz="1600" dirty="0">
                <a:solidFill>
                  <a:schemeClr val="tx1"/>
                </a:solidFill>
              </a:rPr>
              <a:t> (NEC Directive)</a:t>
            </a:r>
            <a:endParaRPr lang="it-IT" dirty="0">
              <a:solidFill>
                <a:schemeClr val="tx1"/>
              </a:solidFill>
            </a:endParaRPr>
          </a:p>
        </p:txBody>
      </p:sp>
      <p:sp>
        <p:nvSpPr>
          <p:cNvPr id="6" name="Freccia in su 5">
            <a:extLst>
              <a:ext uri="{FF2B5EF4-FFF2-40B4-BE49-F238E27FC236}">
                <a16:creationId xmlns:a16="http://schemas.microsoft.com/office/drawing/2014/main" id="{FBA23C10-4C56-8FE6-B2F2-70ECA1297E3A}"/>
              </a:ext>
            </a:extLst>
          </p:cNvPr>
          <p:cNvSpPr/>
          <p:nvPr/>
        </p:nvSpPr>
        <p:spPr>
          <a:xfrm>
            <a:off x="10039739" y="4366727"/>
            <a:ext cx="298579" cy="18661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cxnSp>
        <p:nvCxnSpPr>
          <p:cNvPr id="10" name="Connettore 2 9">
            <a:extLst>
              <a:ext uri="{FF2B5EF4-FFF2-40B4-BE49-F238E27FC236}">
                <a16:creationId xmlns:a16="http://schemas.microsoft.com/office/drawing/2014/main" id="{ACA94E58-11F8-7E5A-1AEF-8577D461D175}"/>
              </a:ext>
            </a:extLst>
          </p:cNvPr>
          <p:cNvCxnSpPr>
            <a:cxnSpLocks/>
            <a:endCxn id="3" idx="1"/>
          </p:cNvCxnSpPr>
          <p:nvPr/>
        </p:nvCxnSpPr>
        <p:spPr>
          <a:xfrm flipV="1">
            <a:off x="5934269" y="2558182"/>
            <a:ext cx="1362270" cy="60489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Rettangolo con angoli arrotondati 10">
            <a:extLst>
              <a:ext uri="{FF2B5EF4-FFF2-40B4-BE49-F238E27FC236}">
                <a16:creationId xmlns:a16="http://schemas.microsoft.com/office/drawing/2014/main" id="{57B8BD4D-7725-85C9-88EE-166E269C0EF9}"/>
              </a:ext>
            </a:extLst>
          </p:cNvPr>
          <p:cNvSpPr/>
          <p:nvPr/>
        </p:nvSpPr>
        <p:spPr>
          <a:xfrm>
            <a:off x="345233" y="3051110"/>
            <a:ext cx="1362269" cy="3137291"/>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a:solidFill>
                  <a:schemeClr val="tx1"/>
                </a:solidFill>
              </a:rPr>
              <a:t>E-PRTR</a:t>
            </a:r>
          </a:p>
          <a:p>
            <a:pPr algn="ctr"/>
            <a:r>
              <a:rPr lang="it-IT" dirty="0" err="1">
                <a:solidFill>
                  <a:schemeClr val="tx1"/>
                </a:solidFill>
              </a:rPr>
              <a:t>European</a:t>
            </a:r>
            <a:r>
              <a:rPr lang="it-IT" dirty="0">
                <a:solidFill>
                  <a:schemeClr val="tx1"/>
                </a:solidFill>
              </a:rPr>
              <a:t> </a:t>
            </a:r>
            <a:r>
              <a:rPr lang="it-IT" dirty="0" err="1">
                <a:solidFill>
                  <a:schemeClr val="tx1"/>
                </a:solidFill>
              </a:rPr>
              <a:t>Pollutant</a:t>
            </a:r>
            <a:r>
              <a:rPr lang="it-IT" dirty="0">
                <a:solidFill>
                  <a:schemeClr val="tx1"/>
                </a:solidFill>
              </a:rPr>
              <a:t> Release and Transfer </a:t>
            </a:r>
            <a:r>
              <a:rPr lang="it-IT" dirty="0" err="1">
                <a:solidFill>
                  <a:schemeClr val="tx1"/>
                </a:solidFill>
              </a:rPr>
              <a:t>Register</a:t>
            </a:r>
            <a:endParaRPr lang="it-IT" dirty="0">
              <a:solidFill>
                <a:schemeClr val="tx1"/>
              </a:solidFill>
            </a:endParaRPr>
          </a:p>
          <a:p>
            <a:pPr algn="ctr"/>
            <a:r>
              <a:rPr lang="it-IT" sz="1600" i="1" dirty="0">
                <a:solidFill>
                  <a:schemeClr val="tx1"/>
                </a:solidFill>
              </a:rPr>
              <a:t>(Art. 7 </a:t>
            </a:r>
            <a:r>
              <a:rPr lang="it-IT" sz="1600" i="1" dirty="0" err="1">
                <a:solidFill>
                  <a:schemeClr val="tx1"/>
                </a:solidFill>
              </a:rPr>
              <a:t>Regulation</a:t>
            </a:r>
            <a:r>
              <a:rPr lang="it-IT" sz="1600" i="1" dirty="0">
                <a:solidFill>
                  <a:schemeClr val="tx1"/>
                </a:solidFill>
              </a:rPr>
              <a:t> EC n. 166/2006)</a:t>
            </a:r>
          </a:p>
        </p:txBody>
      </p:sp>
    </p:spTree>
    <p:extLst>
      <p:ext uri="{BB962C8B-B14F-4D97-AF65-F5344CB8AC3E}">
        <p14:creationId xmlns:p14="http://schemas.microsoft.com/office/powerpoint/2010/main" val="16876585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CCB7975-008F-244B-BCCF-6092625204CD}"/>
              </a:ext>
            </a:extLst>
          </p:cNvPr>
          <p:cNvSpPr>
            <a:spLocks noGrp="1"/>
          </p:cNvSpPr>
          <p:nvPr>
            <p:ph type="title"/>
          </p:nvPr>
        </p:nvSpPr>
        <p:spPr>
          <a:xfrm>
            <a:off x="838200" y="1322400"/>
            <a:ext cx="10515600" cy="906458"/>
          </a:xfrm>
        </p:spPr>
        <p:txBody>
          <a:bodyPr>
            <a:normAutofit/>
          </a:bodyPr>
          <a:lstStyle/>
          <a:p>
            <a:pPr algn="ctr"/>
            <a:r>
              <a:rPr lang="it-IT" sz="3000" b="1" dirty="0">
                <a:latin typeface="+mn-lt"/>
              </a:rPr>
              <a:t>RESOURCE EFFICIENCY AND CIRCULAR ECONOMY</a:t>
            </a:r>
          </a:p>
        </p:txBody>
      </p:sp>
      <p:sp>
        <p:nvSpPr>
          <p:cNvPr id="4" name="Segnaposto numero diapositiva 3">
            <a:extLst>
              <a:ext uri="{FF2B5EF4-FFF2-40B4-BE49-F238E27FC236}">
                <a16:creationId xmlns:a16="http://schemas.microsoft.com/office/drawing/2014/main" id="{274998A3-1CC2-AA4B-97C5-BC694AF6860E}"/>
              </a:ext>
            </a:extLst>
          </p:cNvPr>
          <p:cNvSpPr>
            <a:spLocks noGrp="1"/>
          </p:cNvSpPr>
          <p:nvPr>
            <p:ph type="sldNum" sz="quarter" idx="12"/>
          </p:nvPr>
        </p:nvSpPr>
        <p:spPr/>
        <p:txBody>
          <a:bodyPr/>
          <a:lstStyle/>
          <a:p>
            <a:fld id="{3AB124D6-A55C-4BF8-8FED-103D5F9381FB}" type="slidenum">
              <a:rPr lang="en-GB" smtClean="0"/>
              <a:t>23</a:t>
            </a:fld>
            <a:endParaRPr lang="en-GB"/>
          </a:p>
        </p:txBody>
      </p:sp>
      <p:sp>
        <p:nvSpPr>
          <p:cNvPr id="3" name="CasellaDiTesto 2">
            <a:extLst>
              <a:ext uri="{FF2B5EF4-FFF2-40B4-BE49-F238E27FC236}">
                <a16:creationId xmlns:a16="http://schemas.microsoft.com/office/drawing/2014/main" id="{E7308EA0-ECA3-E348-B8D0-0C5C5E6BDB3F}"/>
              </a:ext>
            </a:extLst>
          </p:cNvPr>
          <p:cNvSpPr txBox="1"/>
          <p:nvPr/>
        </p:nvSpPr>
        <p:spPr>
          <a:xfrm>
            <a:off x="1000125" y="2014531"/>
            <a:ext cx="10544175" cy="4708981"/>
          </a:xfrm>
          <a:prstGeom prst="rect">
            <a:avLst/>
          </a:prstGeom>
          <a:noFill/>
        </p:spPr>
        <p:txBody>
          <a:bodyPr wrap="square" rtlCol="0">
            <a:spAutoFit/>
          </a:bodyPr>
          <a:lstStyle/>
          <a:p>
            <a:pPr marL="285750" indent="-285750">
              <a:buFont typeface="Arial" panose="020B0604020202020204" pitchFamily="34" charset="0"/>
              <a:buChar char="•"/>
            </a:pPr>
            <a:r>
              <a:rPr lang="en-US" sz="2400" b="1" dirty="0">
                <a:solidFill>
                  <a:srgbClr val="0070C0"/>
                </a:solidFill>
              </a:rPr>
              <a:t>The use of natural resources </a:t>
            </a:r>
            <a:r>
              <a:rPr lang="en-US" sz="2400" dirty="0"/>
              <a:t>can be responsible of:</a:t>
            </a:r>
          </a:p>
          <a:p>
            <a:pPr marL="800100" lvl="1" indent="-342900">
              <a:spcBef>
                <a:spcPts val="600"/>
              </a:spcBef>
              <a:spcAft>
                <a:spcPts val="600"/>
              </a:spcAft>
              <a:buFont typeface="Wingdings" pitchFamily="2" charset="2"/>
              <a:buChar char="ü"/>
            </a:pPr>
            <a:r>
              <a:rPr lang="en-US" sz="2400" b="1" dirty="0"/>
              <a:t>high pollution levels</a:t>
            </a:r>
          </a:p>
          <a:p>
            <a:pPr marL="800100" lvl="1" indent="-342900">
              <a:spcBef>
                <a:spcPts val="600"/>
              </a:spcBef>
              <a:spcAft>
                <a:spcPts val="600"/>
              </a:spcAft>
              <a:buFont typeface="Wingdings" pitchFamily="2" charset="2"/>
              <a:buChar char="ü"/>
            </a:pPr>
            <a:r>
              <a:rPr lang="en-US" sz="2400" b="1" dirty="0"/>
              <a:t>environmental degradation and the depletion of natural resources</a:t>
            </a:r>
          </a:p>
          <a:p>
            <a:pPr marL="285750" indent="-285750">
              <a:spcBef>
                <a:spcPts val="600"/>
              </a:spcBef>
              <a:spcAft>
                <a:spcPts val="600"/>
              </a:spcAft>
              <a:buFont typeface="Arial" panose="020B0604020202020204" pitchFamily="34" charset="0"/>
              <a:buChar char="•"/>
            </a:pPr>
            <a:r>
              <a:rPr lang="en-US" sz="2400" dirty="0"/>
              <a:t>If current patterns are maintained, the degradation and depletion of natural resources will continue, as will waste generation</a:t>
            </a:r>
          </a:p>
          <a:p>
            <a:pPr marL="285750" indent="-285750">
              <a:spcBef>
                <a:spcPts val="600"/>
              </a:spcBef>
              <a:spcAft>
                <a:spcPts val="600"/>
              </a:spcAft>
              <a:buFont typeface="Arial" panose="020B0604020202020204" pitchFamily="34" charset="0"/>
              <a:buChar char="•"/>
            </a:pPr>
            <a:r>
              <a:rPr lang="en-US" sz="2400" dirty="0"/>
              <a:t>The </a:t>
            </a:r>
            <a:r>
              <a:rPr lang="en-US" sz="2400" b="1" dirty="0">
                <a:solidFill>
                  <a:srgbClr val="0070C0"/>
                </a:solidFill>
              </a:rPr>
              <a:t>Roadmap to a Resource Efficient Europe </a:t>
            </a:r>
            <a:r>
              <a:rPr lang="en-US" sz="2400" dirty="0"/>
              <a:t>and the </a:t>
            </a:r>
            <a:r>
              <a:rPr lang="en-US" sz="2400" b="1" dirty="0">
                <a:solidFill>
                  <a:srgbClr val="0070C0"/>
                </a:solidFill>
              </a:rPr>
              <a:t>Circular Economy Package </a:t>
            </a:r>
            <a:r>
              <a:rPr lang="en-US" sz="2400" dirty="0"/>
              <a:t>should change this trend</a:t>
            </a:r>
          </a:p>
          <a:p>
            <a:pPr marL="285750" indent="-285750">
              <a:spcBef>
                <a:spcPts val="600"/>
              </a:spcBef>
              <a:spcAft>
                <a:spcPts val="600"/>
              </a:spcAft>
              <a:buFont typeface="Arial" panose="020B0604020202020204" pitchFamily="34" charset="0"/>
              <a:buChar char="•"/>
            </a:pPr>
            <a:endParaRPr lang="en-US" sz="2400" dirty="0"/>
          </a:p>
          <a:p>
            <a:pPr lvl="1">
              <a:spcBef>
                <a:spcPts val="600"/>
              </a:spcBef>
              <a:spcAft>
                <a:spcPts val="600"/>
              </a:spcAft>
            </a:pPr>
            <a:endParaRPr lang="en-US" sz="2400" dirty="0"/>
          </a:p>
          <a:p>
            <a:pPr lvl="1"/>
            <a:endParaRPr lang="en-US" sz="2400" dirty="0"/>
          </a:p>
        </p:txBody>
      </p:sp>
      <p:graphicFrame>
        <p:nvGraphicFramePr>
          <p:cNvPr id="7" name="Diagramma 6">
            <a:extLst>
              <a:ext uri="{FF2B5EF4-FFF2-40B4-BE49-F238E27FC236}">
                <a16:creationId xmlns:a16="http://schemas.microsoft.com/office/drawing/2014/main" id="{6DD9753C-47FD-B647-8EA8-55876E579045}"/>
              </a:ext>
            </a:extLst>
          </p:cNvPr>
          <p:cNvGraphicFramePr/>
          <p:nvPr>
            <p:extLst>
              <p:ext uri="{D42A27DB-BD31-4B8C-83A1-F6EECF244321}">
                <p14:modId xmlns:p14="http://schemas.microsoft.com/office/powerpoint/2010/main" val="3333723086"/>
              </p:ext>
            </p:extLst>
          </p:nvPr>
        </p:nvGraphicFramePr>
        <p:xfrm>
          <a:off x="1000125" y="5157788"/>
          <a:ext cx="1022985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042426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CCB7975-008F-244B-BCCF-6092625204CD}"/>
              </a:ext>
            </a:extLst>
          </p:cNvPr>
          <p:cNvSpPr>
            <a:spLocks noGrp="1"/>
          </p:cNvSpPr>
          <p:nvPr>
            <p:ph type="title"/>
          </p:nvPr>
        </p:nvSpPr>
        <p:spPr>
          <a:xfrm>
            <a:off x="838200" y="1272972"/>
            <a:ext cx="10515600" cy="906458"/>
          </a:xfrm>
        </p:spPr>
        <p:txBody>
          <a:bodyPr>
            <a:normAutofit/>
          </a:bodyPr>
          <a:lstStyle/>
          <a:p>
            <a:pPr algn="ctr"/>
            <a:r>
              <a:rPr lang="it-IT" sz="3000" b="1" dirty="0">
                <a:latin typeface="+mn-lt"/>
              </a:rPr>
              <a:t>WASTE MANAGEMENT AND PREVENTION</a:t>
            </a:r>
          </a:p>
        </p:txBody>
      </p:sp>
      <p:sp>
        <p:nvSpPr>
          <p:cNvPr id="4" name="Segnaposto numero diapositiva 3">
            <a:extLst>
              <a:ext uri="{FF2B5EF4-FFF2-40B4-BE49-F238E27FC236}">
                <a16:creationId xmlns:a16="http://schemas.microsoft.com/office/drawing/2014/main" id="{274998A3-1CC2-AA4B-97C5-BC694AF6860E}"/>
              </a:ext>
            </a:extLst>
          </p:cNvPr>
          <p:cNvSpPr>
            <a:spLocks noGrp="1"/>
          </p:cNvSpPr>
          <p:nvPr>
            <p:ph type="sldNum" sz="quarter" idx="12"/>
          </p:nvPr>
        </p:nvSpPr>
        <p:spPr/>
        <p:txBody>
          <a:bodyPr/>
          <a:lstStyle/>
          <a:p>
            <a:fld id="{3AB124D6-A55C-4BF8-8FED-103D5F9381FB}" type="slidenum">
              <a:rPr lang="en-GB" smtClean="0"/>
              <a:t>24</a:t>
            </a:fld>
            <a:endParaRPr lang="en-GB"/>
          </a:p>
        </p:txBody>
      </p:sp>
      <p:sp>
        <p:nvSpPr>
          <p:cNvPr id="3" name="CasellaDiTesto 2">
            <a:extLst>
              <a:ext uri="{FF2B5EF4-FFF2-40B4-BE49-F238E27FC236}">
                <a16:creationId xmlns:a16="http://schemas.microsoft.com/office/drawing/2014/main" id="{E7308EA0-ECA3-E348-B8D0-0C5C5E6BDB3F}"/>
              </a:ext>
            </a:extLst>
          </p:cNvPr>
          <p:cNvSpPr txBox="1"/>
          <p:nvPr/>
        </p:nvSpPr>
        <p:spPr>
          <a:xfrm>
            <a:off x="1000125" y="2014531"/>
            <a:ext cx="10544175" cy="1431161"/>
          </a:xfrm>
          <a:prstGeom prst="rect">
            <a:avLst/>
          </a:prstGeom>
          <a:noFill/>
        </p:spPr>
        <p:txBody>
          <a:bodyPr wrap="square" rtlCol="0">
            <a:spAutoFit/>
          </a:bodyPr>
          <a:lstStyle/>
          <a:p>
            <a:pPr>
              <a:spcBef>
                <a:spcPts val="600"/>
              </a:spcBef>
              <a:spcAft>
                <a:spcPts val="600"/>
              </a:spcAft>
            </a:pPr>
            <a:endParaRPr lang="en-US" sz="2400" dirty="0"/>
          </a:p>
          <a:p>
            <a:pPr lvl="1">
              <a:spcBef>
                <a:spcPts val="600"/>
              </a:spcBef>
              <a:spcAft>
                <a:spcPts val="600"/>
              </a:spcAft>
            </a:pPr>
            <a:endParaRPr lang="en-US" sz="2400" dirty="0"/>
          </a:p>
          <a:p>
            <a:pPr lvl="1"/>
            <a:endParaRPr lang="en-US" sz="2400" dirty="0"/>
          </a:p>
        </p:txBody>
      </p:sp>
      <p:graphicFrame>
        <p:nvGraphicFramePr>
          <p:cNvPr id="9" name="Tabella 8">
            <a:extLst>
              <a:ext uri="{FF2B5EF4-FFF2-40B4-BE49-F238E27FC236}">
                <a16:creationId xmlns:a16="http://schemas.microsoft.com/office/drawing/2014/main" id="{EE535A13-BD48-3344-AD4D-7971B087DF59}"/>
              </a:ext>
            </a:extLst>
          </p:cNvPr>
          <p:cNvGraphicFramePr>
            <a:graphicFrameLocks noGrp="1"/>
          </p:cNvGraphicFramePr>
          <p:nvPr>
            <p:extLst>
              <p:ext uri="{D42A27DB-BD31-4B8C-83A1-F6EECF244321}">
                <p14:modId xmlns:p14="http://schemas.microsoft.com/office/powerpoint/2010/main" val="2580296590"/>
              </p:ext>
            </p:extLst>
          </p:nvPr>
        </p:nvGraphicFramePr>
        <p:xfrm>
          <a:off x="793921" y="1916430"/>
          <a:ext cx="10604157" cy="4439920"/>
        </p:xfrm>
        <a:graphic>
          <a:graphicData uri="http://schemas.openxmlformats.org/drawingml/2006/table">
            <a:tbl>
              <a:tblPr firstRow="1" bandRow="1">
                <a:tableStyleId>{8799B23B-EC83-4686-B30A-512413B5E67A}</a:tableStyleId>
              </a:tblPr>
              <a:tblGrid>
                <a:gridCol w="1969617">
                  <a:extLst>
                    <a:ext uri="{9D8B030D-6E8A-4147-A177-3AD203B41FA5}">
                      <a16:colId xmlns:a16="http://schemas.microsoft.com/office/drawing/2014/main" val="3150223924"/>
                    </a:ext>
                  </a:extLst>
                </a:gridCol>
                <a:gridCol w="8634540">
                  <a:extLst>
                    <a:ext uri="{9D8B030D-6E8A-4147-A177-3AD203B41FA5}">
                      <a16:colId xmlns:a16="http://schemas.microsoft.com/office/drawing/2014/main" val="1914728440"/>
                    </a:ext>
                  </a:extLst>
                </a:gridCol>
              </a:tblGrid>
              <a:tr h="370840">
                <a:tc>
                  <a:txBody>
                    <a:bodyPr/>
                    <a:lstStyle/>
                    <a:p>
                      <a:r>
                        <a:rPr lang="it-IT" b="1" dirty="0"/>
                        <a:t>WASTE FRAMEWORK DIRECTIVE</a:t>
                      </a:r>
                    </a:p>
                  </a:txBody>
                  <a:tcPr>
                    <a:solidFill>
                      <a:schemeClr val="tx2">
                        <a:lumMod val="20000"/>
                        <a:lumOff val="80000"/>
                      </a:schemeClr>
                    </a:solidFill>
                  </a:tcPr>
                </a:tc>
                <a:tc>
                  <a:txBody>
                    <a:bodyPr/>
                    <a:lstStyle/>
                    <a:p>
                      <a:r>
                        <a:rPr lang="en-US" sz="1600" b="0" kern="1200" dirty="0">
                          <a:solidFill>
                            <a:schemeClr val="tx1"/>
                          </a:solidFill>
                          <a:effectLst/>
                          <a:latin typeface="+mn-lt"/>
                          <a:ea typeface="+mn-ea"/>
                          <a:cs typeface="+mn-cs"/>
                        </a:rPr>
                        <a:t>Together with the Thematic Strategy on the Prevention and Recycling of Waste, it aims to </a:t>
                      </a:r>
                      <a:r>
                        <a:rPr lang="en-US" sz="1600" b="1" kern="1200" dirty="0">
                          <a:solidFill>
                            <a:srgbClr val="0070C0"/>
                          </a:solidFill>
                          <a:effectLst/>
                          <a:latin typeface="+mn-lt"/>
                          <a:ea typeface="+mn-ea"/>
                          <a:cs typeface="+mn-cs"/>
                        </a:rPr>
                        <a:t>introduce a new framework, setting new targets, with a focus on prevention</a:t>
                      </a:r>
                      <a:endParaRPr lang="it-IT" sz="1600" b="1" dirty="0">
                        <a:solidFill>
                          <a:srgbClr val="0070C0"/>
                        </a:solidFill>
                      </a:endParaRPr>
                    </a:p>
                  </a:txBody>
                  <a:tcPr anchor="ctr">
                    <a:solidFill>
                      <a:schemeClr val="accent2">
                        <a:lumMod val="20000"/>
                        <a:lumOff val="80000"/>
                      </a:schemeClr>
                    </a:solidFill>
                  </a:tcPr>
                </a:tc>
                <a:extLst>
                  <a:ext uri="{0D108BD9-81ED-4DB2-BD59-A6C34878D82A}">
                    <a16:rowId xmlns:a16="http://schemas.microsoft.com/office/drawing/2014/main" val="3714638296"/>
                  </a:ext>
                </a:extLst>
              </a:tr>
              <a:tr h="370840">
                <a:tc>
                  <a:txBody>
                    <a:bodyPr/>
                    <a:lstStyle/>
                    <a:p>
                      <a:r>
                        <a:rPr lang="it-IT" b="1" dirty="0"/>
                        <a:t>WASTE SHIPMENT REGULATION</a:t>
                      </a:r>
                    </a:p>
                  </a:txBody>
                  <a:tcPr>
                    <a:solidFill>
                      <a:schemeClr val="tx2">
                        <a:lumMod val="20000"/>
                        <a:lumOff val="80000"/>
                      </a:schemeClr>
                    </a:solidFill>
                  </a:tcPr>
                </a:tc>
                <a:tc>
                  <a:txBody>
                    <a:bodyPr/>
                    <a:lstStyle/>
                    <a:p>
                      <a:r>
                        <a:rPr lang="en-US" sz="1600" b="0" kern="1200" dirty="0">
                          <a:solidFill>
                            <a:schemeClr val="tx1"/>
                          </a:solidFill>
                          <a:effectLst/>
                          <a:latin typeface="+mn-lt"/>
                          <a:ea typeface="+mn-ea"/>
                          <a:cs typeface="+mn-cs"/>
                        </a:rPr>
                        <a:t>It aims at </a:t>
                      </a:r>
                      <a:r>
                        <a:rPr lang="en-US" sz="1600" b="1" kern="1200" dirty="0">
                          <a:solidFill>
                            <a:srgbClr val="0070C0"/>
                          </a:solidFill>
                          <a:effectLst/>
                          <a:latin typeface="+mn-lt"/>
                          <a:ea typeface="+mn-ea"/>
                          <a:cs typeface="+mn-cs"/>
                        </a:rPr>
                        <a:t>improving environmental protection with</a:t>
                      </a:r>
                      <a:r>
                        <a:rPr lang="it-IT" sz="1600" b="1" kern="1200" dirty="0">
                          <a:solidFill>
                            <a:srgbClr val="0070C0"/>
                          </a:solidFill>
                          <a:effectLst/>
                          <a:latin typeface="+mn-lt"/>
                          <a:ea typeface="+mn-ea"/>
                          <a:cs typeface="+mn-cs"/>
                        </a:rPr>
                        <a:t> </a:t>
                      </a:r>
                      <a:r>
                        <a:rPr lang="en-US" sz="1600" b="1" kern="1200" dirty="0">
                          <a:solidFill>
                            <a:srgbClr val="0070C0"/>
                          </a:solidFill>
                          <a:effectLst/>
                          <a:latin typeface="+mn-lt"/>
                          <a:ea typeface="+mn-ea"/>
                          <a:cs typeface="+mn-cs"/>
                        </a:rPr>
                        <a:t>more stringent requirements</a:t>
                      </a:r>
                      <a:r>
                        <a:rPr lang="en-US" sz="1600" b="0" kern="1200" dirty="0">
                          <a:solidFill>
                            <a:schemeClr val="tx1"/>
                          </a:solidFill>
                          <a:effectLst/>
                          <a:latin typeface="+mn-lt"/>
                          <a:ea typeface="+mn-ea"/>
                          <a:cs typeface="+mn-cs"/>
                        </a:rPr>
                        <a:t> for national inspections and planning</a:t>
                      </a:r>
                      <a:endParaRPr lang="it-IT" sz="1600" b="0" dirty="0"/>
                    </a:p>
                  </a:txBody>
                  <a:tcPr>
                    <a:solidFill>
                      <a:schemeClr val="accent3">
                        <a:lumMod val="40000"/>
                        <a:lumOff val="60000"/>
                      </a:schemeClr>
                    </a:solidFill>
                  </a:tcPr>
                </a:tc>
                <a:extLst>
                  <a:ext uri="{0D108BD9-81ED-4DB2-BD59-A6C34878D82A}">
                    <a16:rowId xmlns:a16="http://schemas.microsoft.com/office/drawing/2014/main" val="3117405482"/>
                  </a:ext>
                </a:extLst>
              </a:tr>
              <a:tr h="370840">
                <a:tc rowSpan="6">
                  <a:txBody>
                    <a:bodyPr/>
                    <a:lstStyle/>
                    <a:p>
                      <a:r>
                        <a:rPr lang="it-IT" b="1" dirty="0"/>
                        <a:t>SPECIFIC WASTE STREAMS</a:t>
                      </a:r>
                    </a:p>
                  </a:txBody>
                  <a:tcPr anchor="ctr">
                    <a:solidFill>
                      <a:schemeClr val="tx2">
                        <a:lumMod val="20000"/>
                        <a:lumOff val="80000"/>
                      </a:schemeClr>
                    </a:solidFill>
                  </a:tcPr>
                </a:tc>
                <a:tc>
                  <a:txBody>
                    <a:bodyPr/>
                    <a:lstStyle/>
                    <a:p>
                      <a:r>
                        <a:rPr lang="en-US" sz="1600" b="1" kern="1200" dirty="0">
                          <a:solidFill>
                            <a:srgbClr val="0070C0"/>
                          </a:solidFill>
                          <a:effectLst/>
                          <a:latin typeface="+mn-lt"/>
                          <a:ea typeface="+mn-ea"/>
                          <a:cs typeface="+mn-cs"/>
                        </a:rPr>
                        <a:t>Reduced waste from end-of-life vehicles (ELVs) </a:t>
                      </a:r>
                      <a:r>
                        <a:rPr lang="en-US" sz="1600" kern="1200" dirty="0">
                          <a:solidFill>
                            <a:schemeClr val="tx1"/>
                          </a:solidFill>
                          <a:effectLst/>
                          <a:latin typeface="+mn-lt"/>
                          <a:ea typeface="+mn-ea"/>
                          <a:cs typeface="+mn-cs"/>
                        </a:rPr>
                        <a:t>and their components</a:t>
                      </a:r>
                    </a:p>
                  </a:txBody>
                  <a:tcPr>
                    <a:solidFill>
                      <a:schemeClr val="accent2">
                        <a:lumMod val="20000"/>
                        <a:lumOff val="80000"/>
                      </a:schemeClr>
                    </a:solidFill>
                  </a:tcPr>
                </a:tc>
                <a:extLst>
                  <a:ext uri="{0D108BD9-81ED-4DB2-BD59-A6C34878D82A}">
                    <a16:rowId xmlns:a16="http://schemas.microsoft.com/office/drawing/2014/main" val="180467333"/>
                  </a:ext>
                </a:extLst>
              </a:tr>
              <a:tr h="370840">
                <a:tc vMerge="1">
                  <a:txBody>
                    <a:bodyPr/>
                    <a:lstStyle/>
                    <a:p>
                      <a:endParaRPr lang="it-IT" dirty="0"/>
                    </a:p>
                  </a:txBody>
                  <a:tcPr>
                    <a:solidFill>
                      <a:schemeClr val="tx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kern="1200" dirty="0">
                          <a:solidFill>
                            <a:srgbClr val="0070C0"/>
                          </a:solidFill>
                          <a:effectLst/>
                          <a:latin typeface="+mn-lt"/>
                          <a:ea typeface="+mn-ea"/>
                          <a:cs typeface="+mn-cs"/>
                        </a:rPr>
                        <a:t>Improved and reduced disposal of waste </a:t>
                      </a:r>
                      <a:r>
                        <a:rPr lang="en-US" sz="1600" kern="1200" dirty="0">
                          <a:solidFill>
                            <a:schemeClr val="tx1"/>
                          </a:solidFill>
                          <a:effectLst/>
                          <a:latin typeface="+mn-lt"/>
                          <a:ea typeface="+mn-ea"/>
                          <a:cs typeface="+mn-cs"/>
                        </a:rPr>
                        <a:t>from </a:t>
                      </a:r>
                      <a:r>
                        <a:rPr lang="en-US" sz="1600" b="1" kern="1200" dirty="0">
                          <a:solidFill>
                            <a:schemeClr val="tx1"/>
                          </a:solidFill>
                          <a:effectLst/>
                          <a:latin typeface="+mn-lt"/>
                          <a:ea typeface="+mn-ea"/>
                          <a:cs typeface="+mn-cs"/>
                        </a:rPr>
                        <a:t>electrical and electronic equipment (WEEE)</a:t>
                      </a:r>
                      <a:endParaRPr lang="it-IT" sz="1600" b="1" dirty="0"/>
                    </a:p>
                  </a:txBody>
                  <a:tcPr>
                    <a:solidFill>
                      <a:schemeClr val="accent2">
                        <a:lumMod val="20000"/>
                        <a:lumOff val="80000"/>
                      </a:schemeClr>
                    </a:solidFill>
                  </a:tcPr>
                </a:tc>
                <a:extLst>
                  <a:ext uri="{0D108BD9-81ED-4DB2-BD59-A6C34878D82A}">
                    <a16:rowId xmlns:a16="http://schemas.microsoft.com/office/drawing/2014/main" val="2060321069"/>
                  </a:ext>
                </a:extLst>
              </a:tr>
              <a:tr h="370840">
                <a:tc vMerge="1">
                  <a:txBody>
                    <a:bodyPr/>
                    <a:lstStyle/>
                    <a:p>
                      <a:endParaRPr lang="it-IT" dirty="0"/>
                    </a:p>
                  </a:txBody>
                  <a:tcPr>
                    <a:solidFill>
                      <a:schemeClr val="tx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kern="1200" dirty="0">
                          <a:solidFill>
                            <a:srgbClr val="0070C0"/>
                          </a:solidFill>
                          <a:effectLst/>
                          <a:latin typeface="+mn-lt"/>
                          <a:ea typeface="+mn-ea"/>
                          <a:cs typeface="+mn-cs"/>
                        </a:rPr>
                        <a:t>Restrictions in the use of certain hazardous substances </a:t>
                      </a:r>
                      <a:r>
                        <a:rPr lang="en-US" sz="1600" kern="1200" dirty="0">
                          <a:solidFill>
                            <a:schemeClr val="tx1"/>
                          </a:solidFill>
                          <a:effectLst/>
                          <a:latin typeface="+mn-lt"/>
                          <a:ea typeface="+mn-ea"/>
                          <a:cs typeface="+mn-cs"/>
                        </a:rPr>
                        <a:t>in </a:t>
                      </a:r>
                      <a:r>
                        <a:rPr lang="en-US" sz="1600" b="1" kern="1200" dirty="0">
                          <a:solidFill>
                            <a:schemeClr val="tx1"/>
                          </a:solidFill>
                          <a:effectLst/>
                          <a:latin typeface="+mn-lt"/>
                          <a:ea typeface="+mn-ea"/>
                          <a:cs typeface="+mn-cs"/>
                        </a:rPr>
                        <a:t>electrical and electronic equipment (RoHS)</a:t>
                      </a:r>
                      <a:endParaRPr lang="it-IT" sz="1600" b="1" dirty="0"/>
                    </a:p>
                  </a:txBody>
                  <a:tcPr>
                    <a:solidFill>
                      <a:schemeClr val="accent2">
                        <a:lumMod val="20000"/>
                        <a:lumOff val="80000"/>
                      </a:schemeClr>
                    </a:solidFill>
                  </a:tcPr>
                </a:tc>
                <a:extLst>
                  <a:ext uri="{0D108BD9-81ED-4DB2-BD59-A6C34878D82A}">
                    <a16:rowId xmlns:a16="http://schemas.microsoft.com/office/drawing/2014/main" val="3983916695"/>
                  </a:ext>
                </a:extLst>
              </a:tr>
              <a:tr h="370840">
                <a:tc vMerge="1">
                  <a:txBody>
                    <a:bodyPr/>
                    <a:lstStyle/>
                    <a:p>
                      <a:endParaRPr lang="it-IT" dirty="0"/>
                    </a:p>
                  </a:txBody>
                  <a:tcPr>
                    <a:solidFill>
                      <a:schemeClr val="tx2">
                        <a:lumMod val="20000"/>
                        <a:lumOff val="80000"/>
                      </a:schemeClr>
                    </a:solidFill>
                  </a:tcPr>
                </a:tc>
                <a:tc>
                  <a:txBody>
                    <a:bodyPr/>
                    <a:lstStyle/>
                    <a:p>
                      <a:r>
                        <a:rPr lang="en-US" sz="1600" b="1" kern="1200" dirty="0">
                          <a:solidFill>
                            <a:srgbClr val="0070C0"/>
                          </a:solidFill>
                          <a:effectLst/>
                          <a:latin typeface="+mn-lt"/>
                          <a:ea typeface="+mn-ea"/>
                          <a:cs typeface="+mn-cs"/>
                        </a:rPr>
                        <a:t>Improve waste management and environmental performance </a:t>
                      </a:r>
                      <a:r>
                        <a:rPr lang="en-US" sz="1600" kern="1200" dirty="0">
                          <a:solidFill>
                            <a:schemeClr val="tx1"/>
                          </a:solidFill>
                          <a:effectLst/>
                          <a:latin typeface="+mn-lt"/>
                          <a:ea typeface="+mn-ea"/>
                          <a:cs typeface="+mn-cs"/>
                        </a:rPr>
                        <a:t>on </a:t>
                      </a:r>
                      <a:r>
                        <a:rPr lang="en-US" sz="1600" b="1" kern="1200" dirty="0">
                          <a:solidFill>
                            <a:schemeClr val="tx1"/>
                          </a:solidFill>
                          <a:effectLst/>
                          <a:latin typeface="+mn-lt"/>
                          <a:ea typeface="+mn-ea"/>
                          <a:cs typeface="+mn-cs"/>
                        </a:rPr>
                        <a:t>batteries and accumulators </a:t>
                      </a:r>
                      <a:r>
                        <a:rPr lang="en-US" sz="1600" kern="1200" dirty="0">
                          <a:solidFill>
                            <a:schemeClr val="tx1"/>
                          </a:solidFill>
                          <a:effectLst/>
                          <a:latin typeface="+mn-lt"/>
                          <a:ea typeface="+mn-ea"/>
                          <a:cs typeface="+mn-cs"/>
                        </a:rPr>
                        <a:t>by establishing rules for their collection, recycling, treatment and disposal, as well as set limit values for certain hazardous substances (in particular mercury and cadmium)</a:t>
                      </a:r>
                      <a:endParaRPr lang="it-IT" sz="1600" dirty="0"/>
                    </a:p>
                  </a:txBody>
                  <a:tcPr>
                    <a:solidFill>
                      <a:schemeClr val="accent2">
                        <a:lumMod val="20000"/>
                        <a:lumOff val="80000"/>
                      </a:schemeClr>
                    </a:solidFill>
                  </a:tcPr>
                </a:tc>
                <a:extLst>
                  <a:ext uri="{0D108BD9-81ED-4DB2-BD59-A6C34878D82A}">
                    <a16:rowId xmlns:a16="http://schemas.microsoft.com/office/drawing/2014/main" val="3174973588"/>
                  </a:ext>
                </a:extLst>
              </a:tr>
              <a:tr h="370840">
                <a:tc vMerge="1">
                  <a:txBody>
                    <a:bodyPr/>
                    <a:lstStyle/>
                    <a:p>
                      <a:endParaRPr lang="it-IT" dirty="0"/>
                    </a:p>
                  </a:txBody>
                  <a:tcPr>
                    <a:solidFill>
                      <a:schemeClr val="tx2">
                        <a:lumMod val="20000"/>
                        <a:lumOff val="80000"/>
                      </a:schemeClr>
                    </a:solidFill>
                  </a:tcPr>
                </a:tc>
                <a:tc>
                  <a:txBody>
                    <a:bodyPr/>
                    <a:lstStyle/>
                    <a:p>
                      <a:r>
                        <a:rPr lang="en-US" sz="1600" b="1" kern="1200" dirty="0">
                          <a:solidFill>
                            <a:srgbClr val="0070C0"/>
                          </a:solidFill>
                          <a:effectLst/>
                          <a:latin typeface="+mn-lt"/>
                          <a:ea typeface="+mn-ea"/>
                          <a:cs typeface="+mn-cs"/>
                        </a:rPr>
                        <a:t>Criteria for all packaging waste</a:t>
                      </a:r>
                      <a:r>
                        <a:rPr lang="en-US" sz="1600" kern="1200" dirty="0">
                          <a:solidFill>
                            <a:schemeClr val="tx1"/>
                          </a:solidFill>
                          <a:effectLst/>
                          <a:latin typeface="+mn-lt"/>
                          <a:ea typeface="+mn-ea"/>
                          <a:cs typeface="+mn-cs"/>
                        </a:rPr>
                        <a:t>. Drastically cut the consumption of lightweight plastic bags</a:t>
                      </a:r>
                      <a:endParaRPr lang="it-IT" sz="1600" dirty="0"/>
                    </a:p>
                  </a:txBody>
                  <a:tcPr>
                    <a:solidFill>
                      <a:schemeClr val="accent2">
                        <a:lumMod val="20000"/>
                        <a:lumOff val="80000"/>
                      </a:schemeClr>
                    </a:solidFill>
                  </a:tcPr>
                </a:tc>
                <a:extLst>
                  <a:ext uri="{0D108BD9-81ED-4DB2-BD59-A6C34878D82A}">
                    <a16:rowId xmlns:a16="http://schemas.microsoft.com/office/drawing/2014/main" val="1882241071"/>
                  </a:ext>
                </a:extLst>
              </a:tr>
              <a:tr h="370840">
                <a:tc vMerge="1">
                  <a:txBody>
                    <a:bodyPr/>
                    <a:lstStyle/>
                    <a:p>
                      <a:endParaRPr lang="it-IT" dirty="0"/>
                    </a:p>
                  </a:txBody>
                  <a:tcPr>
                    <a:solidFill>
                      <a:schemeClr val="tx2">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kern="1200" dirty="0">
                          <a:solidFill>
                            <a:srgbClr val="0070C0"/>
                          </a:solidFill>
                          <a:effectLst/>
                          <a:latin typeface="+mn-lt"/>
                          <a:ea typeface="+mn-ea"/>
                          <a:cs typeface="+mn-cs"/>
                        </a:rPr>
                        <a:t>Management of waste from extractive industries</a:t>
                      </a:r>
                      <a:r>
                        <a:rPr lang="en-US" sz="1600" kern="1200" dirty="0">
                          <a:solidFill>
                            <a:schemeClr val="tx1"/>
                          </a:solidFill>
                          <a:effectLst/>
                          <a:latin typeface="+mn-lt"/>
                          <a:ea typeface="+mn-ea"/>
                          <a:cs typeface="+mn-cs"/>
                        </a:rPr>
                        <a:t>, to tackle the significant environmental and health risks associated with the volume and pollution potential of current and historical mining waste</a:t>
                      </a:r>
                      <a:endParaRPr lang="it-IT" sz="1600" kern="1200" dirty="0">
                        <a:solidFill>
                          <a:schemeClr val="tx1"/>
                        </a:solidFill>
                        <a:effectLst/>
                        <a:latin typeface="+mn-lt"/>
                        <a:ea typeface="+mn-ea"/>
                        <a:cs typeface="+mn-cs"/>
                      </a:endParaRPr>
                    </a:p>
                  </a:txBody>
                  <a:tcPr>
                    <a:solidFill>
                      <a:schemeClr val="accent2">
                        <a:lumMod val="20000"/>
                        <a:lumOff val="80000"/>
                      </a:schemeClr>
                    </a:solidFill>
                  </a:tcPr>
                </a:tc>
                <a:extLst>
                  <a:ext uri="{0D108BD9-81ED-4DB2-BD59-A6C34878D82A}">
                    <a16:rowId xmlns:a16="http://schemas.microsoft.com/office/drawing/2014/main" val="3188571663"/>
                  </a:ext>
                </a:extLst>
              </a:tr>
            </a:tbl>
          </a:graphicData>
        </a:graphic>
      </p:graphicFrame>
    </p:spTree>
    <p:extLst>
      <p:ext uri="{BB962C8B-B14F-4D97-AF65-F5344CB8AC3E}">
        <p14:creationId xmlns:p14="http://schemas.microsoft.com/office/powerpoint/2010/main" val="33369273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CCB7975-008F-244B-BCCF-6092625204CD}"/>
              </a:ext>
            </a:extLst>
          </p:cNvPr>
          <p:cNvSpPr>
            <a:spLocks noGrp="1"/>
          </p:cNvSpPr>
          <p:nvPr>
            <p:ph type="title"/>
          </p:nvPr>
        </p:nvSpPr>
        <p:spPr>
          <a:xfrm>
            <a:off x="838200" y="1322400"/>
            <a:ext cx="10515600" cy="906458"/>
          </a:xfrm>
        </p:spPr>
        <p:txBody>
          <a:bodyPr>
            <a:normAutofit/>
          </a:bodyPr>
          <a:lstStyle/>
          <a:p>
            <a:pPr algn="ctr"/>
            <a:r>
              <a:rPr lang="it-IT" sz="3000" b="1" dirty="0">
                <a:latin typeface="+mn-lt"/>
              </a:rPr>
              <a:t>WASTE TREATMENT AND DISPOSAL</a:t>
            </a:r>
          </a:p>
        </p:txBody>
      </p:sp>
      <p:sp>
        <p:nvSpPr>
          <p:cNvPr id="4" name="Segnaposto numero diapositiva 3">
            <a:extLst>
              <a:ext uri="{FF2B5EF4-FFF2-40B4-BE49-F238E27FC236}">
                <a16:creationId xmlns:a16="http://schemas.microsoft.com/office/drawing/2014/main" id="{274998A3-1CC2-AA4B-97C5-BC694AF6860E}"/>
              </a:ext>
            </a:extLst>
          </p:cNvPr>
          <p:cNvSpPr>
            <a:spLocks noGrp="1"/>
          </p:cNvSpPr>
          <p:nvPr>
            <p:ph type="sldNum" sz="quarter" idx="12"/>
          </p:nvPr>
        </p:nvSpPr>
        <p:spPr/>
        <p:txBody>
          <a:bodyPr/>
          <a:lstStyle/>
          <a:p>
            <a:fld id="{3AB124D6-A55C-4BF8-8FED-103D5F9381FB}" type="slidenum">
              <a:rPr lang="en-GB" smtClean="0"/>
              <a:t>25</a:t>
            </a:fld>
            <a:endParaRPr lang="en-GB"/>
          </a:p>
        </p:txBody>
      </p:sp>
      <p:sp>
        <p:nvSpPr>
          <p:cNvPr id="3" name="CasellaDiTesto 2">
            <a:extLst>
              <a:ext uri="{FF2B5EF4-FFF2-40B4-BE49-F238E27FC236}">
                <a16:creationId xmlns:a16="http://schemas.microsoft.com/office/drawing/2014/main" id="{E7308EA0-ECA3-E348-B8D0-0C5C5E6BDB3F}"/>
              </a:ext>
            </a:extLst>
          </p:cNvPr>
          <p:cNvSpPr txBox="1"/>
          <p:nvPr/>
        </p:nvSpPr>
        <p:spPr>
          <a:xfrm>
            <a:off x="1000125" y="2014531"/>
            <a:ext cx="10544175" cy="1431161"/>
          </a:xfrm>
          <a:prstGeom prst="rect">
            <a:avLst/>
          </a:prstGeom>
          <a:noFill/>
        </p:spPr>
        <p:txBody>
          <a:bodyPr wrap="square" rtlCol="0">
            <a:spAutoFit/>
          </a:bodyPr>
          <a:lstStyle/>
          <a:p>
            <a:pPr>
              <a:spcBef>
                <a:spcPts val="600"/>
              </a:spcBef>
              <a:spcAft>
                <a:spcPts val="600"/>
              </a:spcAft>
            </a:pPr>
            <a:endParaRPr lang="en-US" sz="2400" dirty="0"/>
          </a:p>
          <a:p>
            <a:pPr lvl="1">
              <a:spcBef>
                <a:spcPts val="600"/>
              </a:spcBef>
              <a:spcAft>
                <a:spcPts val="600"/>
              </a:spcAft>
            </a:pPr>
            <a:endParaRPr lang="en-US" sz="2400" dirty="0"/>
          </a:p>
          <a:p>
            <a:pPr lvl="1"/>
            <a:endParaRPr lang="en-US" sz="2400" dirty="0"/>
          </a:p>
        </p:txBody>
      </p:sp>
      <p:sp>
        <p:nvSpPr>
          <p:cNvPr id="6" name="CasellaDiTesto 5">
            <a:extLst>
              <a:ext uri="{FF2B5EF4-FFF2-40B4-BE49-F238E27FC236}">
                <a16:creationId xmlns:a16="http://schemas.microsoft.com/office/drawing/2014/main" id="{B30663CA-555E-574E-B728-88132AB71211}"/>
              </a:ext>
            </a:extLst>
          </p:cNvPr>
          <p:cNvSpPr txBox="1"/>
          <p:nvPr/>
        </p:nvSpPr>
        <p:spPr>
          <a:xfrm>
            <a:off x="1000125" y="2014531"/>
            <a:ext cx="10544175" cy="4955203"/>
          </a:xfrm>
          <a:prstGeom prst="rect">
            <a:avLst/>
          </a:prstGeom>
          <a:noFill/>
        </p:spPr>
        <p:txBody>
          <a:bodyPr wrap="square" rtlCol="0">
            <a:spAutoFit/>
          </a:bodyPr>
          <a:lstStyle/>
          <a:p>
            <a:pPr marL="285750" indent="-285750">
              <a:buFont typeface="Wingdings" pitchFamily="2" charset="2"/>
              <a:buChar char="ü"/>
            </a:pPr>
            <a:r>
              <a:rPr lang="en-US" sz="2400" dirty="0"/>
              <a:t>The progressive implementation of the </a:t>
            </a:r>
            <a:r>
              <a:rPr lang="en-US" sz="2400" b="1" dirty="0"/>
              <a:t>Urban Waste Water Treatment Directive </a:t>
            </a:r>
            <a:r>
              <a:rPr lang="en-US" sz="2400" dirty="0"/>
              <a:t>caused an </a:t>
            </a:r>
            <a:r>
              <a:rPr lang="en-US" sz="2400" b="1" dirty="0">
                <a:solidFill>
                  <a:srgbClr val="0070C0"/>
                </a:solidFill>
              </a:rPr>
              <a:t>increase in the quantities of sewage sludge requiring disposal</a:t>
            </a:r>
          </a:p>
          <a:p>
            <a:pPr marL="285750" indent="-285750">
              <a:buFont typeface="Wingdings" pitchFamily="2" charset="2"/>
              <a:buChar char="ü"/>
            </a:pPr>
            <a:endParaRPr lang="en-US" sz="2400" dirty="0"/>
          </a:p>
          <a:p>
            <a:pPr marL="285750" indent="-285750">
              <a:buFont typeface="Wingdings" pitchFamily="2" charset="2"/>
              <a:buChar char="ü"/>
            </a:pPr>
            <a:r>
              <a:rPr lang="en-US" sz="2400" dirty="0"/>
              <a:t>The </a:t>
            </a:r>
            <a:r>
              <a:rPr lang="en-US" sz="2400" b="1" dirty="0"/>
              <a:t>Landfill Directive </a:t>
            </a:r>
            <a:r>
              <a:rPr lang="en-US" sz="2400" dirty="0"/>
              <a:t>is intended to prevent or reduce the adverse effects of landfill on the environment, in particular on surface water, groundwater, soil and air, as well as on human health. However </a:t>
            </a:r>
            <a:r>
              <a:rPr lang="en-US" sz="2400" b="1" dirty="0">
                <a:solidFill>
                  <a:srgbClr val="0070C0"/>
                </a:solidFill>
              </a:rPr>
              <a:t>a large number of illegal landfills still exist</a:t>
            </a:r>
            <a:endParaRPr lang="en-US" dirty="0"/>
          </a:p>
          <a:p>
            <a:pPr marL="285750" indent="-285750">
              <a:buFont typeface="Wingdings" pitchFamily="2" charset="2"/>
              <a:buChar char="ü"/>
            </a:pPr>
            <a:endParaRPr lang="en-US" dirty="0"/>
          </a:p>
          <a:p>
            <a:pPr marL="285750" indent="-285750">
              <a:buFont typeface="Wingdings" pitchFamily="2" charset="2"/>
              <a:buChar char="ü"/>
            </a:pPr>
            <a:r>
              <a:rPr lang="en-US" sz="2400" b="1" dirty="0"/>
              <a:t>Directive on the incineration of waste</a:t>
            </a:r>
            <a:r>
              <a:rPr lang="en-US" sz="2400" dirty="0"/>
              <a:t>, now replaced by the </a:t>
            </a:r>
            <a:r>
              <a:rPr lang="en-US" sz="2400" b="1" dirty="0"/>
              <a:t>Industrial Emissions Directive</a:t>
            </a:r>
            <a:r>
              <a:rPr lang="en-US" sz="2400" dirty="0"/>
              <a:t>, aimed to </a:t>
            </a:r>
            <a:r>
              <a:rPr lang="en-US" sz="2400" b="1" dirty="0">
                <a:solidFill>
                  <a:srgbClr val="0070C0"/>
                </a:solidFill>
              </a:rPr>
              <a:t>prevent or reduce</a:t>
            </a:r>
            <a:r>
              <a:rPr lang="en-US" sz="2400" dirty="0"/>
              <a:t>, as far as possible, </a:t>
            </a:r>
            <a:r>
              <a:rPr lang="en-US" sz="2400" b="1" dirty="0">
                <a:solidFill>
                  <a:srgbClr val="0070C0"/>
                </a:solidFill>
              </a:rPr>
              <a:t>air, water and soil pollution caused by the incineration or co-incineration of waste</a:t>
            </a:r>
          </a:p>
          <a:p>
            <a:pPr lvl="1">
              <a:spcBef>
                <a:spcPts val="600"/>
              </a:spcBef>
              <a:spcAft>
                <a:spcPts val="600"/>
              </a:spcAft>
            </a:pPr>
            <a:endParaRPr lang="en-US" sz="2400" dirty="0"/>
          </a:p>
          <a:p>
            <a:pPr lvl="1"/>
            <a:endParaRPr lang="en-US" sz="2400" dirty="0"/>
          </a:p>
        </p:txBody>
      </p:sp>
    </p:spTree>
    <p:extLst>
      <p:ext uri="{BB962C8B-B14F-4D97-AF65-F5344CB8AC3E}">
        <p14:creationId xmlns:p14="http://schemas.microsoft.com/office/powerpoint/2010/main" val="35095951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CCB7975-008F-244B-BCCF-6092625204CD}"/>
              </a:ext>
            </a:extLst>
          </p:cNvPr>
          <p:cNvSpPr>
            <a:spLocks noGrp="1"/>
          </p:cNvSpPr>
          <p:nvPr>
            <p:ph type="title"/>
          </p:nvPr>
        </p:nvSpPr>
        <p:spPr>
          <a:xfrm>
            <a:off x="838200" y="1396147"/>
            <a:ext cx="10515600" cy="753929"/>
          </a:xfrm>
        </p:spPr>
        <p:txBody>
          <a:bodyPr>
            <a:normAutofit/>
          </a:bodyPr>
          <a:lstStyle/>
          <a:p>
            <a:pPr algn="ctr"/>
            <a:r>
              <a:rPr lang="it-IT" sz="3000" b="1" dirty="0">
                <a:latin typeface="+mn-lt"/>
              </a:rPr>
              <a:t>SUSTAINABLE CONSUMPTION AND PRODUCTION (1)</a:t>
            </a:r>
          </a:p>
        </p:txBody>
      </p:sp>
      <p:sp>
        <p:nvSpPr>
          <p:cNvPr id="4" name="Segnaposto numero diapositiva 3">
            <a:extLst>
              <a:ext uri="{FF2B5EF4-FFF2-40B4-BE49-F238E27FC236}">
                <a16:creationId xmlns:a16="http://schemas.microsoft.com/office/drawing/2014/main" id="{274998A3-1CC2-AA4B-97C5-BC694AF6860E}"/>
              </a:ext>
            </a:extLst>
          </p:cNvPr>
          <p:cNvSpPr>
            <a:spLocks noGrp="1"/>
          </p:cNvSpPr>
          <p:nvPr>
            <p:ph type="sldNum" sz="quarter" idx="12"/>
          </p:nvPr>
        </p:nvSpPr>
        <p:spPr/>
        <p:txBody>
          <a:bodyPr/>
          <a:lstStyle/>
          <a:p>
            <a:fld id="{3AB124D6-A55C-4BF8-8FED-103D5F9381FB}" type="slidenum">
              <a:rPr lang="en-GB" smtClean="0"/>
              <a:t>26</a:t>
            </a:fld>
            <a:endParaRPr lang="en-GB"/>
          </a:p>
        </p:txBody>
      </p:sp>
      <p:sp>
        <p:nvSpPr>
          <p:cNvPr id="6" name="Segnaposto contenuto 5">
            <a:extLst>
              <a:ext uri="{FF2B5EF4-FFF2-40B4-BE49-F238E27FC236}">
                <a16:creationId xmlns:a16="http://schemas.microsoft.com/office/drawing/2014/main" id="{3AE36CC3-1204-9F4A-984E-3FA12C471C5C}"/>
              </a:ext>
            </a:extLst>
          </p:cNvPr>
          <p:cNvSpPr>
            <a:spLocks noGrp="1"/>
          </p:cNvSpPr>
          <p:nvPr>
            <p:ph idx="1"/>
          </p:nvPr>
        </p:nvSpPr>
        <p:spPr>
          <a:xfrm>
            <a:off x="838200" y="2226278"/>
            <a:ext cx="10515600" cy="4351338"/>
          </a:xfrm>
        </p:spPr>
        <p:txBody>
          <a:bodyPr>
            <a:normAutofit fontScale="47500" lnSpcReduction="20000"/>
          </a:bodyPr>
          <a:lstStyle/>
          <a:p>
            <a:r>
              <a:rPr lang="en-US" sz="4200" dirty="0"/>
              <a:t>One of the main objectives of the EU, due to </a:t>
            </a:r>
            <a:r>
              <a:rPr lang="en-US" sz="4200" b="1" dirty="0"/>
              <a:t>global scarcity of natural resources</a:t>
            </a:r>
          </a:p>
          <a:p>
            <a:endParaRPr lang="en-US" dirty="0"/>
          </a:p>
          <a:p>
            <a:endParaRPr lang="en-US" sz="2400" dirty="0"/>
          </a:p>
          <a:p>
            <a:endParaRPr lang="en-US" sz="2400" dirty="0"/>
          </a:p>
          <a:p>
            <a:pPr marL="0" indent="0">
              <a:buNone/>
            </a:pPr>
            <a:endParaRPr lang="en-US" sz="4000" dirty="0"/>
          </a:p>
          <a:p>
            <a:pPr>
              <a:spcBef>
                <a:spcPts val="600"/>
              </a:spcBef>
              <a:spcAft>
                <a:spcPts val="600"/>
              </a:spcAft>
            </a:pPr>
            <a:r>
              <a:rPr lang="en-US" sz="4200" b="1" dirty="0"/>
              <a:t>Sustainable Consumption and Production (SCP) Action Plan</a:t>
            </a:r>
            <a:r>
              <a:rPr lang="en-US" sz="4200" dirty="0"/>
              <a:t>:</a:t>
            </a:r>
          </a:p>
          <a:p>
            <a:pPr lvl="1">
              <a:lnSpc>
                <a:spcPct val="134000"/>
              </a:lnSpc>
              <a:spcBef>
                <a:spcPts val="600"/>
              </a:spcBef>
              <a:spcAft>
                <a:spcPts val="600"/>
              </a:spcAft>
              <a:buFont typeface="Wingdings" pitchFamily="2" charset="2"/>
              <a:buChar char="ü"/>
            </a:pPr>
            <a:r>
              <a:rPr lang="en-US" sz="4200" b="1" dirty="0">
                <a:solidFill>
                  <a:srgbClr val="0070C0"/>
                </a:solidFill>
              </a:rPr>
              <a:t>Improve the environmental performance of products </a:t>
            </a:r>
            <a:r>
              <a:rPr lang="en-US" sz="4200" dirty="0"/>
              <a:t>throughout their life cycle</a:t>
            </a:r>
          </a:p>
          <a:p>
            <a:pPr lvl="1">
              <a:lnSpc>
                <a:spcPct val="134000"/>
              </a:lnSpc>
              <a:spcBef>
                <a:spcPts val="600"/>
              </a:spcBef>
              <a:spcAft>
                <a:spcPts val="600"/>
              </a:spcAft>
              <a:buFont typeface="Wingdings" pitchFamily="2" charset="2"/>
              <a:buChar char="ü"/>
            </a:pPr>
            <a:r>
              <a:rPr lang="en-US" sz="4200" b="1" dirty="0">
                <a:solidFill>
                  <a:srgbClr val="0070C0"/>
                </a:solidFill>
              </a:rPr>
              <a:t>Increase consumer awareness and demand </a:t>
            </a:r>
            <a:r>
              <a:rPr lang="en-US" sz="4200" dirty="0"/>
              <a:t>for sustainable goods and production technologies</a:t>
            </a:r>
          </a:p>
          <a:p>
            <a:pPr lvl="1">
              <a:lnSpc>
                <a:spcPct val="134000"/>
              </a:lnSpc>
              <a:spcBef>
                <a:spcPts val="600"/>
              </a:spcBef>
              <a:spcAft>
                <a:spcPts val="600"/>
              </a:spcAft>
              <a:buFont typeface="Wingdings" pitchFamily="2" charset="2"/>
              <a:buChar char="ü"/>
            </a:pPr>
            <a:r>
              <a:rPr lang="en-US" sz="4200" b="1" dirty="0">
                <a:solidFill>
                  <a:srgbClr val="0070C0"/>
                </a:solidFill>
              </a:rPr>
              <a:t>Promote innovation </a:t>
            </a:r>
            <a:r>
              <a:rPr lang="en-US" sz="4200" dirty="0"/>
              <a:t>in EU industry</a:t>
            </a:r>
          </a:p>
          <a:p>
            <a:pPr lvl="1">
              <a:lnSpc>
                <a:spcPct val="134000"/>
              </a:lnSpc>
              <a:spcBef>
                <a:spcPts val="600"/>
              </a:spcBef>
              <a:spcAft>
                <a:spcPts val="600"/>
              </a:spcAft>
              <a:buFont typeface="Wingdings" pitchFamily="2" charset="2"/>
              <a:buChar char="ü"/>
            </a:pPr>
            <a:r>
              <a:rPr lang="en-US" sz="4200" b="1" dirty="0">
                <a:solidFill>
                  <a:srgbClr val="0070C0"/>
                </a:solidFill>
              </a:rPr>
              <a:t>Address international aspects </a:t>
            </a:r>
          </a:p>
          <a:p>
            <a:pPr marL="0" indent="0">
              <a:buNone/>
            </a:pPr>
            <a:endParaRPr lang="en-US" sz="2400" dirty="0"/>
          </a:p>
          <a:p>
            <a:pPr marL="0" indent="0">
              <a:buNone/>
            </a:pPr>
            <a:endParaRPr lang="en-US" sz="2400" dirty="0"/>
          </a:p>
        </p:txBody>
      </p:sp>
      <p:sp>
        <p:nvSpPr>
          <p:cNvPr id="8" name="Rettangolo arrotondato 7">
            <a:extLst>
              <a:ext uri="{FF2B5EF4-FFF2-40B4-BE49-F238E27FC236}">
                <a16:creationId xmlns:a16="http://schemas.microsoft.com/office/drawing/2014/main" id="{78CC9510-7509-D74F-9A15-3D4F72F084DF}"/>
              </a:ext>
            </a:extLst>
          </p:cNvPr>
          <p:cNvSpPr/>
          <p:nvPr/>
        </p:nvSpPr>
        <p:spPr>
          <a:xfrm>
            <a:off x="4794420" y="2697308"/>
            <a:ext cx="3669958" cy="741403"/>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a:solidFill>
                  <a:srgbClr val="0070C0"/>
                </a:solidFill>
              </a:rPr>
              <a:t>DOING MORE WITH LESS</a:t>
            </a:r>
          </a:p>
        </p:txBody>
      </p:sp>
      <p:sp>
        <p:nvSpPr>
          <p:cNvPr id="9" name="Freccia destra 8">
            <a:extLst>
              <a:ext uri="{FF2B5EF4-FFF2-40B4-BE49-F238E27FC236}">
                <a16:creationId xmlns:a16="http://schemas.microsoft.com/office/drawing/2014/main" id="{E3D47C60-A518-654A-95C2-5AF6650CD769}"/>
              </a:ext>
            </a:extLst>
          </p:cNvPr>
          <p:cNvSpPr/>
          <p:nvPr/>
        </p:nvSpPr>
        <p:spPr>
          <a:xfrm>
            <a:off x="2206869" y="2660236"/>
            <a:ext cx="2312782" cy="80318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000" b="1" dirty="0"/>
              <a:t>MAIN CHALLENGE</a:t>
            </a:r>
          </a:p>
        </p:txBody>
      </p:sp>
    </p:spTree>
    <p:extLst>
      <p:ext uri="{BB962C8B-B14F-4D97-AF65-F5344CB8AC3E}">
        <p14:creationId xmlns:p14="http://schemas.microsoft.com/office/powerpoint/2010/main" val="14659093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CCB7975-008F-244B-BCCF-6092625204CD}"/>
              </a:ext>
            </a:extLst>
          </p:cNvPr>
          <p:cNvSpPr>
            <a:spLocks noGrp="1"/>
          </p:cNvSpPr>
          <p:nvPr>
            <p:ph type="title"/>
          </p:nvPr>
        </p:nvSpPr>
        <p:spPr>
          <a:xfrm>
            <a:off x="838200" y="1396147"/>
            <a:ext cx="10515600" cy="753929"/>
          </a:xfrm>
        </p:spPr>
        <p:txBody>
          <a:bodyPr>
            <a:normAutofit/>
          </a:bodyPr>
          <a:lstStyle/>
          <a:p>
            <a:pPr algn="ctr"/>
            <a:r>
              <a:rPr lang="it-IT" sz="3000" b="1" dirty="0">
                <a:latin typeface="+mn-lt"/>
              </a:rPr>
              <a:t>SUSTAINABLE CONSUMPTION AND PRODUCTION (2)</a:t>
            </a:r>
          </a:p>
        </p:txBody>
      </p:sp>
      <p:sp>
        <p:nvSpPr>
          <p:cNvPr id="4" name="Segnaposto numero diapositiva 3">
            <a:extLst>
              <a:ext uri="{FF2B5EF4-FFF2-40B4-BE49-F238E27FC236}">
                <a16:creationId xmlns:a16="http://schemas.microsoft.com/office/drawing/2014/main" id="{274998A3-1CC2-AA4B-97C5-BC694AF6860E}"/>
              </a:ext>
            </a:extLst>
          </p:cNvPr>
          <p:cNvSpPr>
            <a:spLocks noGrp="1"/>
          </p:cNvSpPr>
          <p:nvPr>
            <p:ph type="sldNum" sz="quarter" idx="12"/>
          </p:nvPr>
        </p:nvSpPr>
        <p:spPr/>
        <p:txBody>
          <a:bodyPr/>
          <a:lstStyle/>
          <a:p>
            <a:fld id="{3AB124D6-A55C-4BF8-8FED-103D5F9381FB}" type="slidenum">
              <a:rPr lang="en-GB" smtClean="0"/>
              <a:t>27</a:t>
            </a:fld>
            <a:endParaRPr lang="en-GB"/>
          </a:p>
        </p:txBody>
      </p:sp>
      <p:sp>
        <p:nvSpPr>
          <p:cNvPr id="6" name="Segnaposto contenuto 5">
            <a:extLst>
              <a:ext uri="{FF2B5EF4-FFF2-40B4-BE49-F238E27FC236}">
                <a16:creationId xmlns:a16="http://schemas.microsoft.com/office/drawing/2014/main" id="{3AE36CC3-1204-9F4A-984E-3FA12C471C5C}"/>
              </a:ext>
            </a:extLst>
          </p:cNvPr>
          <p:cNvSpPr>
            <a:spLocks noGrp="1"/>
          </p:cNvSpPr>
          <p:nvPr>
            <p:ph idx="1"/>
          </p:nvPr>
        </p:nvSpPr>
        <p:spPr>
          <a:xfrm>
            <a:off x="838200" y="2109836"/>
            <a:ext cx="10515600" cy="4351338"/>
          </a:xfrm>
        </p:spPr>
        <p:txBody>
          <a:bodyPr>
            <a:normAutofit/>
          </a:bodyPr>
          <a:lstStyle/>
          <a:p>
            <a:pPr marL="0" indent="0">
              <a:buNone/>
            </a:pPr>
            <a:r>
              <a:rPr lang="en-US" sz="2400" dirty="0"/>
              <a:t>						</a:t>
            </a:r>
          </a:p>
          <a:p>
            <a:pPr marL="0" indent="0">
              <a:buNone/>
            </a:pPr>
            <a:endParaRPr lang="en-US" sz="2400" dirty="0"/>
          </a:p>
          <a:p>
            <a:pPr marL="0" indent="0">
              <a:buNone/>
            </a:pPr>
            <a:endParaRPr lang="en-US" sz="2400" dirty="0"/>
          </a:p>
        </p:txBody>
      </p:sp>
      <p:graphicFrame>
        <p:nvGraphicFramePr>
          <p:cNvPr id="7" name="Tabella 6">
            <a:extLst>
              <a:ext uri="{FF2B5EF4-FFF2-40B4-BE49-F238E27FC236}">
                <a16:creationId xmlns:a16="http://schemas.microsoft.com/office/drawing/2014/main" id="{3859F5B1-1BC3-7648-86C1-FE87951BA77E}"/>
              </a:ext>
            </a:extLst>
          </p:cNvPr>
          <p:cNvGraphicFramePr>
            <a:graphicFrameLocks noGrp="1"/>
          </p:cNvGraphicFramePr>
          <p:nvPr>
            <p:extLst>
              <p:ext uri="{D42A27DB-BD31-4B8C-83A1-F6EECF244321}">
                <p14:modId xmlns:p14="http://schemas.microsoft.com/office/powerpoint/2010/main" val="3096183657"/>
              </p:ext>
            </p:extLst>
          </p:nvPr>
        </p:nvGraphicFramePr>
        <p:xfrm>
          <a:off x="838200" y="2163881"/>
          <a:ext cx="10515601" cy="4023360"/>
        </p:xfrm>
        <a:graphic>
          <a:graphicData uri="http://schemas.openxmlformats.org/drawingml/2006/table">
            <a:tbl>
              <a:tblPr firstRow="1" bandRow="1">
                <a:tableStyleId>{16D9F66E-5EB9-4882-86FB-DCBF35E3C3E4}</a:tableStyleId>
              </a:tblPr>
              <a:tblGrid>
                <a:gridCol w="2232958">
                  <a:extLst>
                    <a:ext uri="{9D8B030D-6E8A-4147-A177-3AD203B41FA5}">
                      <a16:colId xmlns:a16="http://schemas.microsoft.com/office/drawing/2014/main" val="3150223924"/>
                    </a:ext>
                  </a:extLst>
                </a:gridCol>
                <a:gridCol w="8282643">
                  <a:extLst>
                    <a:ext uri="{9D8B030D-6E8A-4147-A177-3AD203B41FA5}">
                      <a16:colId xmlns:a16="http://schemas.microsoft.com/office/drawing/2014/main" val="1914728440"/>
                    </a:ext>
                  </a:extLst>
                </a:gridCol>
              </a:tblGrid>
              <a:tr h="271772">
                <a:tc>
                  <a:txBody>
                    <a:bodyPr/>
                    <a:lstStyle/>
                    <a:p>
                      <a:r>
                        <a:rPr lang="it-IT" b="1" dirty="0"/>
                        <a:t>ECOLABELLING AND ENERGY LABELLING</a:t>
                      </a:r>
                    </a:p>
                  </a:txBody>
                  <a:tcPr anchor="ctr"/>
                </a:tc>
                <a:tc>
                  <a:txBody>
                    <a:bodyPr/>
                    <a:lstStyle/>
                    <a:p>
                      <a:r>
                        <a:rPr lang="en-US" sz="1700" b="0" kern="1200" dirty="0">
                          <a:solidFill>
                            <a:schemeClr val="tx1"/>
                          </a:solidFill>
                          <a:effectLst/>
                        </a:rPr>
                        <a:t>A </a:t>
                      </a:r>
                      <a:r>
                        <a:rPr lang="en-US" sz="1700" b="1" kern="1200" dirty="0">
                          <a:solidFill>
                            <a:schemeClr val="tx1"/>
                          </a:solidFill>
                          <a:effectLst/>
                        </a:rPr>
                        <a:t>voluntary scheme </a:t>
                      </a:r>
                      <a:r>
                        <a:rPr lang="en-US" sz="1700" b="0" kern="1200" dirty="0">
                          <a:solidFill>
                            <a:schemeClr val="tx1"/>
                          </a:solidFill>
                          <a:effectLst/>
                        </a:rPr>
                        <a:t>to encourage businesses to market products and services that meet certain environmental criteria. </a:t>
                      </a:r>
                    </a:p>
                    <a:p>
                      <a:r>
                        <a:rPr lang="en-US" sz="1700" b="0" kern="1200" dirty="0">
                          <a:solidFill>
                            <a:schemeClr val="tx1"/>
                          </a:solidFill>
                          <a:effectLst/>
                        </a:rPr>
                        <a:t>Labelling provides crucial information that enables consumers to make informed choices</a:t>
                      </a:r>
                      <a:endParaRPr lang="it-IT" sz="1700" b="0" dirty="0"/>
                    </a:p>
                  </a:txBody>
                  <a:tcPr anchor="ctr"/>
                </a:tc>
                <a:extLst>
                  <a:ext uri="{0D108BD9-81ED-4DB2-BD59-A6C34878D82A}">
                    <a16:rowId xmlns:a16="http://schemas.microsoft.com/office/drawing/2014/main" val="3714638296"/>
                  </a:ext>
                </a:extLst>
              </a:tr>
              <a:tr h="0">
                <a:tc>
                  <a:txBody>
                    <a:bodyPr/>
                    <a:lstStyle/>
                    <a:p>
                      <a:r>
                        <a:rPr lang="it-IT" b="1" dirty="0"/>
                        <a:t>ECO-DESIGN</a:t>
                      </a:r>
                    </a:p>
                  </a:txBody>
                  <a:tcPr anchor="ctr"/>
                </a:tc>
                <a:tc>
                  <a:txBody>
                    <a:bodyPr/>
                    <a:lstStyle/>
                    <a:p>
                      <a:r>
                        <a:rPr lang="en-US" sz="1700" kern="1200" dirty="0">
                          <a:solidFill>
                            <a:schemeClr val="tx1"/>
                          </a:solidFill>
                          <a:effectLst/>
                        </a:rPr>
                        <a:t>It </a:t>
                      </a:r>
                      <a:r>
                        <a:rPr lang="en-US" sz="1700" b="1" kern="1200" dirty="0">
                          <a:solidFill>
                            <a:schemeClr val="tx1"/>
                          </a:solidFill>
                          <a:effectLst/>
                        </a:rPr>
                        <a:t>ensures the technical improvement of products</a:t>
                      </a:r>
                      <a:r>
                        <a:rPr lang="en-US" sz="1700" kern="1200" dirty="0">
                          <a:solidFill>
                            <a:schemeClr val="tx1"/>
                          </a:solidFill>
                          <a:effectLst/>
                        </a:rPr>
                        <a:t>, both energy-using and energy-related products, which have an indirect impact on energy consumption, such as water-using devices, windows and insulation material</a:t>
                      </a:r>
                      <a:endParaRPr lang="it-IT" sz="1700" b="0" dirty="0"/>
                    </a:p>
                  </a:txBody>
                  <a:tcPr/>
                </a:tc>
                <a:extLst>
                  <a:ext uri="{0D108BD9-81ED-4DB2-BD59-A6C34878D82A}">
                    <a16:rowId xmlns:a16="http://schemas.microsoft.com/office/drawing/2014/main" val="3117405482"/>
                  </a:ext>
                </a:extLst>
              </a:tr>
              <a:tr h="0">
                <a:tc>
                  <a:txBody>
                    <a:bodyPr/>
                    <a:lstStyle/>
                    <a:p>
                      <a:r>
                        <a:rPr lang="it-IT" b="1" dirty="0"/>
                        <a:t>ECO- MANAGEMENT AND AUDIT (EMAS)</a:t>
                      </a:r>
                    </a:p>
                  </a:txBody>
                  <a:tcPr anchor="ctr"/>
                </a:tc>
                <a:tc>
                  <a:txBody>
                    <a:bodyPr/>
                    <a:lstStyle/>
                    <a:p>
                      <a:r>
                        <a:rPr lang="en-US" sz="1700" kern="1200" dirty="0">
                          <a:solidFill>
                            <a:schemeClr val="tx1"/>
                          </a:solidFill>
                          <a:effectLst/>
                        </a:rPr>
                        <a:t>A management tool enabling companies and other organizations to </a:t>
                      </a:r>
                      <a:r>
                        <a:rPr lang="en-US" sz="1700" b="1" kern="1200" dirty="0">
                          <a:solidFill>
                            <a:schemeClr val="tx1"/>
                          </a:solidFill>
                          <a:effectLst/>
                        </a:rPr>
                        <a:t>evaluate, report and improve</a:t>
                      </a:r>
                      <a:r>
                        <a:rPr lang="en-US" sz="1700" kern="1200" dirty="0">
                          <a:solidFill>
                            <a:schemeClr val="tx1"/>
                          </a:solidFill>
                          <a:effectLst/>
                        </a:rPr>
                        <a:t> their </a:t>
                      </a:r>
                      <a:r>
                        <a:rPr lang="en-US" sz="1700" b="1" kern="1200" dirty="0">
                          <a:solidFill>
                            <a:schemeClr val="tx1"/>
                          </a:solidFill>
                          <a:effectLst/>
                        </a:rPr>
                        <a:t>environmental performance </a:t>
                      </a:r>
                      <a:endParaRPr lang="en-US" sz="1700" b="1" kern="1200" dirty="0">
                        <a:solidFill>
                          <a:schemeClr val="tx1"/>
                        </a:solidFill>
                        <a:effectLst/>
                        <a:latin typeface="+mn-lt"/>
                        <a:ea typeface="+mn-ea"/>
                        <a:cs typeface="+mn-cs"/>
                      </a:endParaRPr>
                    </a:p>
                  </a:txBody>
                  <a:tcPr/>
                </a:tc>
                <a:extLst>
                  <a:ext uri="{0D108BD9-81ED-4DB2-BD59-A6C34878D82A}">
                    <a16:rowId xmlns:a16="http://schemas.microsoft.com/office/drawing/2014/main" val="180467333"/>
                  </a:ext>
                </a:extLst>
              </a:tr>
              <a:tr h="0">
                <a:tc>
                  <a:txBody>
                    <a:bodyPr/>
                    <a:lstStyle/>
                    <a:p>
                      <a:r>
                        <a:rPr lang="it-IT" b="1" dirty="0"/>
                        <a:t>GREEN PUBLIC PROCUREMENT (GPP)</a:t>
                      </a:r>
                    </a:p>
                  </a:txBody>
                  <a:tcPr anchor="ctr"/>
                </a:tc>
                <a:tc>
                  <a:txBody>
                    <a:bodyPr/>
                    <a:lstStyle/>
                    <a:p>
                      <a:r>
                        <a:rPr lang="en-US" sz="1700" kern="1200" dirty="0">
                          <a:solidFill>
                            <a:schemeClr val="tx1"/>
                          </a:solidFill>
                          <a:effectLst/>
                        </a:rPr>
                        <a:t>A </a:t>
                      </a:r>
                      <a:r>
                        <a:rPr lang="en-US" sz="1700" b="1" kern="1200" dirty="0">
                          <a:solidFill>
                            <a:schemeClr val="tx1"/>
                          </a:solidFill>
                          <a:effectLst/>
                        </a:rPr>
                        <a:t>voluntary policy supporting public authorities in the purchase of products, services and works </a:t>
                      </a:r>
                      <a:r>
                        <a:rPr lang="en-US" sz="1700" kern="1200" dirty="0">
                          <a:solidFill>
                            <a:schemeClr val="tx1"/>
                          </a:solidFill>
                          <a:effectLst/>
                        </a:rPr>
                        <a:t>with a reduced environmental impact. A useful tool for driving the market for greener products and services and reducing the environmental impacts of public authorities’ activities, through the inclusion of environmental requirements in technical specifications, the use of ecolabels or the application of award criteria based on environmental characteristics</a:t>
                      </a:r>
                      <a:endParaRPr lang="en-US" sz="1700" kern="1200" dirty="0">
                        <a:solidFill>
                          <a:schemeClr val="tx1"/>
                        </a:solidFill>
                        <a:effectLst/>
                        <a:latin typeface="+mn-lt"/>
                        <a:ea typeface="+mn-ea"/>
                        <a:cs typeface="+mn-cs"/>
                      </a:endParaRPr>
                    </a:p>
                  </a:txBody>
                  <a:tcPr/>
                </a:tc>
                <a:extLst>
                  <a:ext uri="{0D108BD9-81ED-4DB2-BD59-A6C34878D82A}">
                    <a16:rowId xmlns:a16="http://schemas.microsoft.com/office/drawing/2014/main" val="2913579850"/>
                  </a:ext>
                </a:extLst>
              </a:tr>
            </a:tbl>
          </a:graphicData>
        </a:graphic>
      </p:graphicFrame>
    </p:spTree>
    <p:extLst>
      <p:ext uri="{BB962C8B-B14F-4D97-AF65-F5344CB8AC3E}">
        <p14:creationId xmlns:p14="http://schemas.microsoft.com/office/powerpoint/2010/main" val="24356876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CCB7975-008F-244B-BCCF-6092625204CD}"/>
              </a:ext>
            </a:extLst>
          </p:cNvPr>
          <p:cNvSpPr>
            <a:spLocks noGrp="1"/>
          </p:cNvSpPr>
          <p:nvPr>
            <p:ph type="title"/>
          </p:nvPr>
        </p:nvSpPr>
        <p:spPr>
          <a:xfrm>
            <a:off x="838200" y="1483235"/>
            <a:ext cx="10515600" cy="753929"/>
          </a:xfrm>
        </p:spPr>
        <p:txBody>
          <a:bodyPr>
            <a:normAutofit/>
          </a:bodyPr>
          <a:lstStyle/>
          <a:p>
            <a:pPr algn="ctr"/>
            <a:r>
              <a:rPr lang="it-IT" sz="3000" b="1" dirty="0">
                <a:latin typeface="+mn-lt"/>
              </a:rPr>
              <a:t>CHEMICALS AND PESTICIDES (1)</a:t>
            </a:r>
          </a:p>
        </p:txBody>
      </p:sp>
      <p:sp>
        <p:nvSpPr>
          <p:cNvPr id="4" name="Segnaposto numero diapositiva 3">
            <a:extLst>
              <a:ext uri="{FF2B5EF4-FFF2-40B4-BE49-F238E27FC236}">
                <a16:creationId xmlns:a16="http://schemas.microsoft.com/office/drawing/2014/main" id="{274998A3-1CC2-AA4B-97C5-BC694AF6860E}"/>
              </a:ext>
            </a:extLst>
          </p:cNvPr>
          <p:cNvSpPr>
            <a:spLocks noGrp="1"/>
          </p:cNvSpPr>
          <p:nvPr>
            <p:ph type="sldNum" sz="quarter" idx="12"/>
          </p:nvPr>
        </p:nvSpPr>
        <p:spPr/>
        <p:txBody>
          <a:bodyPr/>
          <a:lstStyle/>
          <a:p>
            <a:fld id="{3AB124D6-A55C-4BF8-8FED-103D5F9381FB}" type="slidenum">
              <a:rPr lang="en-GB" smtClean="0"/>
              <a:t>28</a:t>
            </a:fld>
            <a:endParaRPr lang="en-GB"/>
          </a:p>
        </p:txBody>
      </p:sp>
      <p:graphicFrame>
        <p:nvGraphicFramePr>
          <p:cNvPr id="8" name="Tabella 7">
            <a:extLst>
              <a:ext uri="{FF2B5EF4-FFF2-40B4-BE49-F238E27FC236}">
                <a16:creationId xmlns:a16="http://schemas.microsoft.com/office/drawing/2014/main" id="{FD5C678E-0F66-A846-8694-6ECAFC5751A1}"/>
              </a:ext>
            </a:extLst>
          </p:cNvPr>
          <p:cNvGraphicFramePr>
            <a:graphicFrameLocks noGrp="1"/>
          </p:cNvGraphicFramePr>
          <p:nvPr>
            <p:extLst>
              <p:ext uri="{D42A27DB-BD31-4B8C-83A1-F6EECF244321}">
                <p14:modId xmlns:p14="http://schemas.microsoft.com/office/powerpoint/2010/main" val="1730969124"/>
              </p:ext>
            </p:extLst>
          </p:nvPr>
        </p:nvGraphicFramePr>
        <p:xfrm>
          <a:off x="838200" y="2576830"/>
          <a:ext cx="10686535" cy="3779520"/>
        </p:xfrm>
        <a:graphic>
          <a:graphicData uri="http://schemas.openxmlformats.org/drawingml/2006/table">
            <a:tbl>
              <a:tblPr firstRow="1" bandRow="1">
                <a:tableStyleId>{C4B1156A-380E-4F78-BDF5-A606A8083BF9}</a:tableStyleId>
              </a:tblPr>
              <a:tblGrid>
                <a:gridCol w="2906791">
                  <a:extLst>
                    <a:ext uri="{9D8B030D-6E8A-4147-A177-3AD203B41FA5}">
                      <a16:colId xmlns:a16="http://schemas.microsoft.com/office/drawing/2014/main" val="3150223924"/>
                    </a:ext>
                  </a:extLst>
                </a:gridCol>
                <a:gridCol w="7779744">
                  <a:extLst>
                    <a:ext uri="{9D8B030D-6E8A-4147-A177-3AD203B41FA5}">
                      <a16:colId xmlns:a16="http://schemas.microsoft.com/office/drawing/2014/main" val="1914728440"/>
                    </a:ext>
                  </a:extLst>
                </a:gridCol>
              </a:tblGrid>
              <a:tr h="852374">
                <a:tc>
                  <a:txBody>
                    <a:bodyPr/>
                    <a:lstStyle/>
                    <a:p>
                      <a:r>
                        <a:rPr lang="en-US" sz="1800" b="1" kern="1200" dirty="0">
                          <a:solidFill>
                            <a:schemeClr val="tx1"/>
                          </a:solidFill>
                          <a:effectLst/>
                        </a:rPr>
                        <a:t>REGISTRATION, EVALUATION, AUTHORISATION AND RESTRICTION OF CHEMICALS (REACH)</a:t>
                      </a:r>
                      <a:endParaRPr lang="it-IT" b="1" dirty="0"/>
                    </a:p>
                  </a:txBody>
                  <a:tcPr anchor="ctr"/>
                </a:tc>
                <a:tc>
                  <a:txBody>
                    <a:bodyPr/>
                    <a:lstStyle/>
                    <a:p>
                      <a:r>
                        <a:rPr lang="en-US" sz="1600" b="0" kern="1200" dirty="0">
                          <a:solidFill>
                            <a:schemeClr val="tx1"/>
                          </a:solidFill>
                          <a:effectLst/>
                        </a:rPr>
                        <a:t>A legal framework to </a:t>
                      </a:r>
                      <a:r>
                        <a:rPr lang="en-US" sz="1600" b="1" kern="1200" dirty="0">
                          <a:solidFill>
                            <a:schemeClr val="tx1"/>
                          </a:solidFill>
                          <a:effectLst/>
                        </a:rPr>
                        <a:t>regulate the development and testing, production, placing on the market and use of chemicals</a:t>
                      </a:r>
                      <a:r>
                        <a:rPr lang="en-US" sz="1600" b="0" kern="1200" dirty="0">
                          <a:solidFill>
                            <a:schemeClr val="tx1"/>
                          </a:solidFill>
                          <a:effectLst/>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tx1"/>
                          </a:solidFill>
                          <a:effectLst/>
                        </a:rPr>
                        <a:t>REACH introduced a single system for all chemicals and transfers the burden of proof concerning the risk assessment of substances to companies. In addition, it calls for the most dangerous chemicals to be substituted by suitable alternatives</a:t>
                      </a:r>
                      <a:endParaRPr lang="it-IT" sz="1600" b="0" kern="1200" dirty="0">
                        <a:solidFill>
                          <a:schemeClr val="tx1"/>
                        </a:solidFill>
                        <a:effectLst/>
                      </a:endParaRPr>
                    </a:p>
                    <a:p>
                      <a:r>
                        <a:rPr lang="en-US" sz="1600" b="0" kern="1200" dirty="0">
                          <a:solidFill>
                            <a:schemeClr val="tx1"/>
                          </a:solidFill>
                          <a:effectLst/>
                        </a:rPr>
                        <a:t> </a:t>
                      </a:r>
                      <a:endParaRPr lang="it-IT" sz="1600" b="0" dirty="0"/>
                    </a:p>
                  </a:txBody>
                  <a:tcPr anchor="ctr"/>
                </a:tc>
                <a:extLst>
                  <a:ext uri="{0D108BD9-81ED-4DB2-BD59-A6C34878D82A}">
                    <a16:rowId xmlns:a16="http://schemas.microsoft.com/office/drawing/2014/main" val="3714638296"/>
                  </a:ext>
                </a:extLst>
              </a:tr>
              <a:tr h="852374">
                <a:tc>
                  <a:txBody>
                    <a:bodyPr/>
                    <a:lstStyle/>
                    <a:p>
                      <a:r>
                        <a:rPr lang="it-IT" b="1" dirty="0"/>
                        <a:t>CLASSIFICATION, PACKAGING AND LABELLING (CLP)</a:t>
                      </a:r>
                    </a:p>
                  </a:txBody>
                  <a:tcPr anchor="ctr"/>
                </a:tc>
                <a:tc>
                  <a:txBody>
                    <a:bodyPr/>
                    <a:lstStyle/>
                    <a:p>
                      <a:r>
                        <a:rPr lang="en-US" sz="1600" b="1" kern="1200" dirty="0">
                          <a:solidFill>
                            <a:schemeClr val="tx1"/>
                          </a:solidFill>
                          <a:effectLst/>
                        </a:rPr>
                        <a:t>Enhance the level of protection of human health and the environment by using the same criteria for identifying, and labels for describing chemical hazards</a:t>
                      </a:r>
                      <a:r>
                        <a:rPr lang="en-US" sz="1600" kern="1200" dirty="0">
                          <a:solidFill>
                            <a:schemeClr val="tx1"/>
                          </a:solidFill>
                          <a:effectLst/>
                        </a:rPr>
                        <a:t>. The system  should be used throughout the EU and the world</a:t>
                      </a:r>
                      <a:endParaRPr lang="it-IT" sz="1600" b="0" dirty="0"/>
                    </a:p>
                  </a:txBody>
                  <a:tcPr/>
                </a:tc>
                <a:extLst>
                  <a:ext uri="{0D108BD9-81ED-4DB2-BD59-A6C34878D82A}">
                    <a16:rowId xmlns:a16="http://schemas.microsoft.com/office/drawing/2014/main" val="3117405482"/>
                  </a:ext>
                </a:extLst>
              </a:tr>
              <a:tr h="662957">
                <a:tc>
                  <a:txBody>
                    <a:bodyPr/>
                    <a:lstStyle/>
                    <a:p>
                      <a:pPr algn="l"/>
                      <a:r>
                        <a:rPr lang="it-IT" b="1" dirty="0"/>
                        <a:t>EXPORT AND IMPORT OF DANGEROUS SUBSTANCES</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kern="1200" dirty="0">
                          <a:solidFill>
                            <a:schemeClr val="tx1"/>
                          </a:solidFill>
                          <a:effectLst/>
                        </a:rPr>
                        <a:t>Promote shared responsibility and cooperative efforts in the international movement of hazardous chemicals</a:t>
                      </a:r>
                      <a:r>
                        <a:rPr lang="en-US" sz="1600" kern="1200" dirty="0">
                          <a:solidFill>
                            <a:schemeClr val="tx1"/>
                          </a:solidFill>
                          <a:effectLst/>
                        </a:rPr>
                        <a:t>. Rotterdam Convention on the Prior Informed Consent (PIC) Procedure for Certain Hazardous Chemicals and Pesticides in International Trade: share information on toxic chemicals and awaiting a country’s explicit agreement before exporting the product in question</a:t>
                      </a:r>
                      <a:endParaRPr lang="en-US" sz="1600" kern="1200" dirty="0">
                        <a:solidFill>
                          <a:schemeClr val="tx1"/>
                        </a:solidFill>
                        <a:effectLst/>
                        <a:latin typeface="+mn-lt"/>
                        <a:ea typeface="+mn-ea"/>
                        <a:cs typeface="+mn-cs"/>
                      </a:endParaRPr>
                    </a:p>
                  </a:txBody>
                  <a:tcPr/>
                </a:tc>
                <a:extLst>
                  <a:ext uri="{0D108BD9-81ED-4DB2-BD59-A6C34878D82A}">
                    <a16:rowId xmlns:a16="http://schemas.microsoft.com/office/drawing/2014/main" val="180467333"/>
                  </a:ext>
                </a:extLst>
              </a:tr>
            </a:tbl>
          </a:graphicData>
        </a:graphic>
      </p:graphicFrame>
      <p:sp>
        <p:nvSpPr>
          <p:cNvPr id="3" name="Rettangolo arrotondato 2">
            <a:extLst>
              <a:ext uri="{FF2B5EF4-FFF2-40B4-BE49-F238E27FC236}">
                <a16:creationId xmlns:a16="http://schemas.microsoft.com/office/drawing/2014/main" id="{EF0BC689-891E-4C4D-B7F8-7418807039E6}"/>
              </a:ext>
            </a:extLst>
          </p:cNvPr>
          <p:cNvSpPr/>
          <p:nvPr/>
        </p:nvSpPr>
        <p:spPr>
          <a:xfrm>
            <a:off x="751678" y="1407346"/>
            <a:ext cx="2743200" cy="906728"/>
          </a:xfrm>
          <a:prstGeom prst="round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Protect human health and the environment</a:t>
            </a:r>
          </a:p>
          <a:p>
            <a:pPr algn="ctr"/>
            <a:r>
              <a:rPr lang="en-US" sz="1600" b="1" dirty="0">
                <a:solidFill>
                  <a:schemeClr val="tx1"/>
                </a:solidFill>
              </a:rPr>
              <a:t>Prevent barriers to trade</a:t>
            </a:r>
          </a:p>
        </p:txBody>
      </p:sp>
    </p:spTree>
    <p:extLst>
      <p:ext uri="{BB962C8B-B14F-4D97-AF65-F5344CB8AC3E}">
        <p14:creationId xmlns:p14="http://schemas.microsoft.com/office/powerpoint/2010/main" val="35209744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CCB7975-008F-244B-BCCF-6092625204CD}"/>
              </a:ext>
            </a:extLst>
          </p:cNvPr>
          <p:cNvSpPr>
            <a:spLocks noGrp="1"/>
          </p:cNvSpPr>
          <p:nvPr>
            <p:ph type="title"/>
          </p:nvPr>
        </p:nvSpPr>
        <p:spPr>
          <a:xfrm>
            <a:off x="838200" y="1396147"/>
            <a:ext cx="10515600" cy="753929"/>
          </a:xfrm>
        </p:spPr>
        <p:txBody>
          <a:bodyPr>
            <a:normAutofit/>
          </a:bodyPr>
          <a:lstStyle/>
          <a:p>
            <a:pPr algn="ctr"/>
            <a:r>
              <a:rPr lang="it-IT" sz="3000" b="1" dirty="0">
                <a:latin typeface="+mn-lt"/>
              </a:rPr>
              <a:t>CHEMICALS AND PESTICIDES (2)</a:t>
            </a:r>
          </a:p>
        </p:txBody>
      </p:sp>
      <p:sp>
        <p:nvSpPr>
          <p:cNvPr id="4" name="Segnaposto numero diapositiva 3">
            <a:extLst>
              <a:ext uri="{FF2B5EF4-FFF2-40B4-BE49-F238E27FC236}">
                <a16:creationId xmlns:a16="http://schemas.microsoft.com/office/drawing/2014/main" id="{274998A3-1CC2-AA4B-97C5-BC694AF6860E}"/>
              </a:ext>
            </a:extLst>
          </p:cNvPr>
          <p:cNvSpPr>
            <a:spLocks noGrp="1"/>
          </p:cNvSpPr>
          <p:nvPr>
            <p:ph type="sldNum" sz="quarter" idx="12"/>
          </p:nvPr>
        </p:nvSpPr>
        <p:spPr/>
        <p:txBody>
          <a:bodyPr/>
          <a:lstStyle/>
          <a:p>
            <a:fld id="{3AB124D6-A55C-4BF8-8FED-103D5F9381FB}" type="slidenum">
              <a:rPr lang="en-GB" smtClean="0"/>
              <a:t>29</a:t>
            </a:fld>
            <a:endParaRPr lang="en-GB"/>
          </a:p>
        </p:txBody>
      </p:sp>
      <p:graphicFrame>
        <p:nvGraphicFramePr>
          <p:cNvPr id="8" name="Tabella 7">
            <a:extLst>
              <a:ext uri="{FF2B5EF4-FFF2-40B4-BE49-F238E27FC236}">
                <a16:creationId xmlns:a16="http://schemas.microsoft.com/office/drawing/2014/main" id="{FD5C678E-0F66-A846-8694-6ECAFC5751A1}"/>
              </a:ext>
            </a:extLst>
          </p:cNvPr>
          <p:cNvGraphicFramePr>
            <a:graphicFrameLocks noGrp="1"/>
          </p:cNvGraphicFramePr>
          <p:nvPr>
            <p:extLst>
              <p:ext uri="{D42A27DB-BD31-4B8C-83A1-F6EECF244321}">
                <p14:modId xmlns:p14="http://schemas.microsoft.com/office/powerpoint/2010/main" val="1261915269"/>
              </p:ext>
            </p:extLst>
          </p:nvPr>
        </p:nvGraphicFramePr>
        <p:xfrm>
          <a:off x="667265" y="2236571"/>
          <a:ext cx="10849232" cy="3566160"/>
        </p:xfrm>
        <a:graphic>
          <a:graphicData uri="http://schemas.openxmlformats.org/drawingml/2006/table">
            <a:tbl>
              <a:tblPr firstRow="1" bandRow="1">
                <a:tableStyleId>{C4B1156A-380E-4F78-BDF5-A606A8083BF9}</a:tableStyleId>
              </a:tblPr>
              <a:tblGrid>
                <a:gridCol w="2946792">
                  <a:extLst>
                    <a:ext uri="{9D8B030D-6E8A-4147-A177-3AD203B41FA5}">
                      <a16:colId xmlns:a16="http://schemas.microsoft.com/office/drawing/2014/main" val="3150223924"/>
                    </a:ext>
                  </a:extLst>
                </a:gridCol>
                <a:gridCol w="7902440">
                  <a:extLst>
                    <a:ext uri="{9D8B030D-6E8A-4147-A177-3AD203B41FA5}">
                      <a16:colId xmlns:a16="http://schemas.microsoft.com/office/drawing/2014/main" val="1914728440"/>
                    </a:ext>
                  </a:extLst>
                </a:gridCol>
              </a:tblGrid>
              <a:tr h="828000">
                <a:tc>
                  <a:txBody>
                    <a:bodyPr/>
                    <a:lstStyle/>
                    <a:p>
                      <a:r>
                        <a:rPr lang="en-US" sz="1800" b="1" kern="1200" dirty="0">
                          <a:solidFill>
                            <a:schemeClr val="tx1"/>
                          </a:solidFill>
                          <a:effectLst/>
                        </a:rPr>
                        <a:t>MAJOR ACCIDENTS – SEVESO DIRECTIVE</a:t>
                      </a:r>
                      <a:endParaRPr lang="it-IT" b="1" dirty="0"/>
                    </a:p>
                  </a:txBody>
                  <a:tcPr anchor="ctr"/>
                </a:tc>
                <a:tc>
                  <a:txBody>
                    <a:bodyPr/>
                    <a:lstStyle/>
                    <a:p>
                      <a:r>
                        <a:rPr lang="en-US" sz="1800" b="1" kern="1200" dirty="0">
                          <a:solidFill>
                            <a:schemeClr val="tx1"/>
                          </a:solidFill>
                          <a:effectLst/>
                        </a:rPr>
                        <a:t>Control of major accident hazards involving dangerous substances</a:t>
                      </a:r>
                      <a:r>
                        <a:rPr lang="en-US" sz="1800" b="0" kern="1200" dirty="0">
                          <a:solidFill>
                            <a:schemeClr val="tx1"/>
                          </a:solidFill>
                          <a:effectLst/>
                        </a:rPr>
                        <a:t>,  by introducing new requirements relating to safety management systems, emergency planning and land-use planning, and strengthened provisions on inspections carried out by Member States. International classifications of substances that allow better risk evaluation and handling of substances</a:t>
                      </a:r>
                      <a:endParaRPr lang="it-IT" sz="1800" b="0" dirty="0"/>
                    </a:p>
                  </a:txBody>
                  <a:tcPr anchor="ctr"/>
                </a:tc>
                <a:extLst>
                  <a:ext uri="{0D108BD9-81ED-4DB2-BD59-A6C34878D82A}">
                    <a16:rowId xmlns:a16="http://schemas.microsoft.com/office/drawing/2014/main" val="3714638296"/>
                  </a:ext>
                </a:extLst>
              </a:tr>
              <a:tr h="828000">
                <a:tc>
                  <a:txBody>
                    <a:bodyPr/>
                    <a:lstStyle/>
                    <a:p>
                      <a:r>
                        <a:rPr lang="it-IT" b="1" dirty="0"/>
                        <a:t>SUSTAINABLE USE OF PESTICIDES</a:t>
                      </a:r>
                    </a:p>
                  </a:txBody>
                  <a:tcPr anchor="ctr"/>
                </a:tc>
                <a:tc>
                  <a:txBody>
                    <a:bodyPr/>
                    <a:lstStyle/>
                    <a:p>
                      <a:r>
                        <a:rPr lang="en-US" sz="1800" b="1" kern="1200" dirty="0">
                          <a:solidFill>
                            <a:schemeClr val="tx1"/>
                          </a:solidFill>
                          <a:effectLst/>
                        </a:rPr>
                        <a:t>Reduce environmental and health risks while maintaining crop productivity </a:t>
                      </a:r>
                      <a:r>
                        <a:rPr lang="en-US" sz="1800" kern="1200" dirty="0">
                          <a:solidFill>
                            <a:schemeClr val="tx1"/>
                          </a:solidFill>
                          <a:effectLst/>
                        </a:rPr>
                        <a:t>and improve controls on the use and distribution of pesticides. Establish quantitative objectives, targets, measures and timetables in order to reduce the risks and impact of pesticide use for human health and the environment</a:t>
                      </a:r>
                      <a:endParaRPr lang="it-IT" sz="1800" b="0" dirty="0"/>
                    </a:p>
                  </a:txBody>
                  <a:tcPr anchor="ctr"/>
                </a:tc>
                <a:extLst>
                  <a:ext uri="{0D108BD9-81ED-4DB2-BD59-A6C34878D82A}">
                    <a16:rowId xmlns:a16="http://schemas.microsoft.com/office/drawing/2014/main" val="3117405482"/>
                  </a:ext>
                </a:extLst>
              </a:tr>
              <a:tr h="828000">
                <a:tc>
                  <a:txBody>
                    <a:bodyPr/>
                    <a:lstStyle/>
                    <a:p>
                      <a:pPr algn="l"/>
                      <a:r>
                        <a:rPr lang="it-IT" b="1" dirty="0"/>
                        <a:t>BIOCIDAL PRODUCTS</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tx1"/>
                          </a:solidFill>
                          <a:effectLst/>
                        </a:rPr>
                        <a:t>Some substances (e.g.  non-agricultural pesticides such as antibacterial disinfectants and insect sprays) are </a:t>
                      </a:r>
                      <a:r>
                        <a:rPr lang="en-US" sz="1800" kern="1200" dirty="0" err="1">
                          <a:solidFill>
                            <a:schemeClr val="tx1"/>
                          </a:solidFill>
                          <a:effectLst/>
                        </a:rPr>
                        <a:t>authorised</a:t>
                      </a:r>
                      <a:r>
                        <a:rPr lang="en-US" sz="1800" kern="1200" dirty="0">
                          <a:solidFill>
                            <a:schemeClr val="tx1"/>
                          </a:solidFill>
                          <a:effectLst/>
                        </a:rPr>
                        <a:t> only if they appear on a positive list, while </a:t>
                      </a:r>
                      <a:r>
                        <a:rPr lang="en-US" sz="1800" b="1" kern="1200" dirty="0">
                          <a:solidFill>
                            <a:schemeClr val="tx1"/>
                          </a:solidFill>
                          <a:effectLst/>
                        </a:rPr>
                        <a:t>a ban applies to the most toxic chemicals</a:t>
                      </a:r>
                      <a:endParaRPr lang="en-US" sz="1800" b="1" kern="1200" dirty="0">
                        <a:solidFill>
                          <a:schemeClr val="tx1"/>
                        </a:solidFill>
                        <a:effectLst/>
                        <a:latin typeface="+mn-lt"/>
                        <a:ea typeface="+mn-ea"/>
                        <a:cs typeface="+mn-cs"/>
                      </a:endParaRPr>
                    </a:p>
                  </a:txBody>
                  <a:tcPr/>
                </a:tc>
                <a:extLst>
                  <a:ext uri="{0D108BD9-81ED-4DB2-BD59-A6C34878D82A}">
                    <a16:rowId xmlns:a16="http://schemas.microsoft.com/office/drawing/2014/main" val="180467333"/>
                  </a:ext>
                </a:extLst>
              </a:tr>
            </a:tbl>
          </a:graphicData>
        </a:graphic>
      </p:graphicFrame>
    </p:spTree>
    <p:extLst>
      <p:ext uri="{BB962C8B-B14F-4D97-AF65-F5344CB8AC3E}">
        <p14:creationId xmlns:p14="http://schemas.microsoft.com/office/powerpoint/2010/main" val="27466539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a:xfrm>
            <a:off x="294640" y="1493081"/>
            <a:ext cx="11653520" cy="645210"/>
          </a:xfrm>
        </p:spPr>
        <p:txBody>
          <a:bodyPr>
            <a:normAutofit/>
          </a:bodyPr>
          <a:lstStyle/>
          <a:p>
            <a:pPr algn="ctr"/>
            <a:r>
              <a:rPr lang="en-US" sz="3000" b="1" dirty="0">
                <a:latin typeface="+mn-lt"/>
              </a:rPr>
              <a:t>INDUSTRIAL EMISSIONS DIRECTIVE AND BEST AVAILABLE TECHNIQUES</a:t>
            </a:r>
          </a:p>
        </p:txBody>
      </p:sp>
      <p:sp>
        <p:nvSpPr>
          <p:cNvPr id="5" name="Freccia a pentagono 4">
            <a:extLst>
              <a:ext uri="{FF2B5EF4-FFF2-40B4-BE49-F238E27FC236}">
                <a16:creationId xmlns:a16="http://schemas.microsoft.com/office/drawing/2014/main" id="{C2873C37-05FC-509D-5F9B-50B5177C33DC}"/>
              </a:ext>
            </a:extLst>
          </p:cNvPr>
          <p:cNvSpPr/>
          <p:nvPr/>
        </p:nvSpPr>
        <p:spPr>
          <a:xfrm>
            <a:off x="731520" y="3434081"/>
            <a:ext cx="3921760" cy="1420240"/>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a:solidFill>
                  <a:schemeClr val="bg1"/>
                </a:solidFill>
              </a:rPr>
              <a:t>INDUSTRIAL EMISSIONS DIRECTIVE 2010/75/EU (IED)</a:t>
            </a:r>
          </a:p>
        </p:txBody>
      </p:sp>
      <p:sp>
        <p:nvSpPr>
          <p:cNvPr id="6" name="Rettangolo 5">
            <a:extLst>
              <a:ext uri="{FF2B5EF4-FFF2-40B4-BE49-F238E27FC236}">
                <a16:creationId xmlns:a16="http://schemas.microsoft.com/office/drawing/2014/main" id="{35995688-AB7D-0D58-4313-955F798B8F2E}"/>
              </a:ext>
            </a:extLst>
          </p:cNvPr>
          <p:cNvSpPr/>
          <p:nvPr/>
        </p:nvSpPr>
        <p:spPr>
          <a:xfrm>
            <a:off x="7061199" y="2296801"/>
            <a:ext cx="4124022" cy="1420239"/>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200" b="1" dirty="0" err="1">
                <a:solidFill>
                  <a:schemeClr val="tx1"/>
                </a:solidFill>
              </a:rPr>
              <a:t>Achieve</a:t>
            </a:r>
            <a:r>
              <a:rPr lang="it-IT" sz="2200" b="1" dirty="0">
                <a:solidFill>
                  <a:schemeClr val="tx1"/>
                </a:solidFill>
              </a:rPr>
              <a:t> a high </a:t>
            </a:r>
            <a:r>
              <a:rPr lang="it-IT" sz="2200" b="1" dirty="0" err="1">
                <a:solidFill>
                  <a:schemeClr val="tx1"/>
                </a:solidFill>
              </a:rPr>
              <a:t>level</a:t>
            </a:r>
            <a:r>
              <a:rPr lang="it-IT" sz="2200" b="1" dirty="0">
                <a:solidFill>
                  <a:schemeClr val="tx1"/>
                </a:solidFill>
              </a:rPr>
              <a:t> of </a:t>
            </a:r>
            <a:r>
              <a:rPr lang="it-IT" sz="2200" b="1" dirty="0" err="1">
                <a:solidFill>
                  <a:schemeClr val="tx1"/>
                </a:solidFill>
              </a:rPr>
              <a:t>protection</a:t>
            </a:r>
            <a:r>
              <a:rPr lang="it-IT" sz="2200" b="1" dirty="0">
                <a:solidFill>
                  <a:schemeClr val="tx1"/>
                </a:solidFill>
              </a:rPr>
              <a:t> of human </a:t>
            </a:r>
            <a:r>
              <a:rPr lang="it-IT" sz="2200" b="1" dirty="0" err="1">
                <a:solidFill>
                  <a:schemeClr val="tx1"/>
                </a:solidFill>
              </a:rPr>
              <a:t>health</a:t>
            </a:r>
            <a:r>
              <a:rPr lang="it-IT" sz="2200" b="1" dirty="0">
                <a:solidFill>
                  <a:schemeClr val="tx1"/>
                </a:solidFill>
              </a:rPr>
              <a:t> and the </a:t>
            </a:r>
            <a:r>
              <a:rPr lang="it-IT" sz="2200" b="1" dirty="0" err="1">
                <a:solidFill>
                  <a:srgbClr val="0070C0"/>
                </a:solidFill>
              </a:rPr>
              <a:t>environment</a:t>
            </a:r>
            <a:r>
              <a:rPr lang="it-IT" sz="2200" b="1" dirty="0">
                <a:solidFill>
                  <a:srgbClr val="0070C0"/>
                </a:solidFill>
              </a:rPr>
              <a:t> </a:t>
            </a:r>
            <a:r>
              <a:rPr lang="it-IT" sz="2200" b="1" dirty="0" err="1">
                <a:solidFill>
                  <a:srgbClr val="0070C0"/>
                </a:solidFill>
              </a:rPr>
              <a:t>taken</a:t>
            </a:r>
            <a:r>
              <a:rPr lang="it-IT" sz="2200" b="1" dirty="0">
                <a:solidFill>
                  <a:srgbClr val="0070C0"/>
                </a:solidFill>
              </a:rPr>
              <a:t> </a:t>
            </a:r>
            <a:r>
              <a:rPr lang="it-IT" sz="2200" b="1" dirty="0" err="1">
                <a:solidFill>
                  <a:srgbClr val="0070C0"/>
                </a:solidFill>
              </a:rPr>
              <a:t>as</a:t>
            </a:r>
            <a:r>
              <a:rPr lang="it-IT" sz="2200" b="1" dirty="0">
                <a:solidFill>
                  <a:srgbClr val="0070C0"/>
                </a:solidFill>
              </a:rPr>
              <a:t> a </a:t>
            </a:r>
            <a:r>
              <a:rPr lang="it-IT" sz="2200" b="1" dirty="0" err="1">
                <a:solidFill>
                  <a:srgbClr val="0070C0"/>
                </a:solidFill>
              </a:rPr>
              <a:t>whole</a:t>
            </a:r>
            <a:endParaRPr lang="it-IT" sz="2200" b="1" dirty="0">
              <a:solidFill>
                <a:srgbClr val="0070C0"/>
              </a:solidFill>
            </a:endParaRPr>
          </a:p>
        </p:txBody>
      </p:sp>
      <p:sp>
        <p:nvSpPr>
          <p:cNvPr id="7" name="Rettangolo 6">
            <a:extLst>
              <a:ext uri="{FF2B5EF4-FFF2-40B4-BE49-F238E27FC236}">
                <a16:creationId xmlns:a16="http://schemas.microsoft.com/office/drawing/2014/main" id="{B0FD6650-DC61-D8C8-44B3-E70253184E72}"/>
              </a:ext>
            </a:extLst>
          </p:cNvPr>
          <p:cNvSpPr/>
          <p:nvPr/>
        </p:nvSpPr>
        <p:spPr>
          <a:xfrm>
            <a:off x="7061199" y="4470884"/>
            <a:ext cx="4124022" cy="1420239"/>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200" b="1" dirty="0" err="1">
                <a:solidFill>
                  <a:schemeClr val="tx1"/>
                </a:solidFill>
              </a:rPr>
              <a:t>Prevent</a:t>
            </a:r>
            <a:r>
              <a:rPr lang="it-IT" sz="2200" b="1" dirty="0">
                <a:solidFill>
                  <a:schemeClr val="tx1"/>
                </a:solidFill>
              </a:rPr>
              <a:t> and reduce </a:t>
            </a:r>
            <a:r>
              <a:rPr lang="it-IT" sz="2200" b="1" dirty="0" err="1">
                <a:solidFill>
                  <a:schemeClr val="tx1"/>
                </a:solidFill>
              </a:rPr>
              <a:t>pollution</a:t>
            </a:r>
            <a:r>
              <a:rPr lang="it-IT" sz="2200" b="1" dirty="0">
                <a:solidFill>
                  <a:schemeClr val="tx1"/>
                </a:solidFill>
              </a:rPr>
              <a:t> from industrial installations by </a:t>
            </a:r>
            <a:r>
              <a:rPr lang="it-IT" sz="2200" b="1" dirty="0" err="1">
                <a:solidFill>
                  <a:schemeClr val="tx1"/>
                </a:solidFill>
              </a:rPr>
              <a:t>applying</a:t>
            </a:r>
            <a:r>
              <a:rPr lang="it-IT" sz="2200" b="1" dirty="0">
                <a:solidFill>
                  <a:schemeClr val="tx1"/>
                </a:solidFill>
              </a:rPr>
              <a:t> the </a:t>
            </a:r>
          </a:p>
          <a:p>
            <a:pPr algn="ctr"/>
            <a:r>
              <a:rPr lang="it-IT" sz="2200" b="1" dirty="0">
                <a:solidFill>
                  <a:srgbClr val="0070C0"/>
                </a:solidFill>
              </a:rPr>
              <a:t>Best Available Techniques (</a:t>
            </a:r>
            <a:r>
              <a:rPr lang="it-IT" sz="2200" b="1" dirty="0" err="1">
                <a:solidFill>
                  <a:srgbClr val="0070C0"/>
                </a:solidFill>
              </a:rPr>
              <a:t>BATs</a:t>
            </a:r>
            <a:r>
              <a:rPr lang="it-IT" sz="2200" b="1" dirty="0">
                <a:solidFill>
                  <a:srgbClr val="0070C0"/>
                </a:solidFill>
              </a:rPr>
              <a:t>)</a:t>
            </a:r>
            <a:r>
              <a:rPr lang="it-IT" sz="2200" b="1" dirty="0">
                <a:solidFill>
                  <a:schemeClr val="tx1"/>
                </a:solidFill>
              </a:rPr>
              <a:t> </a:t>
            </a:r>
          </a:p>
        </p:txBody>
      </p:sp>
      <p:sp>
        <p:nvSpPr>
          <p:cNvPr id="11" name="Ovale 10">
            <a:extLst>
              <a:ext uri="{FF2B5EF4-FFF2-40B4-BE49-F238E27FC236}">
                <a16:creationId xmlns:a16="http://schemas.microsoft.com/office/drawing/2014/main" id="{9D81E7DB-FB59-D583-67C7-912912F22FA1}"/>
              </a:ext>
            </a:extLst>
          </p:cNvPr>
          <p:cNvSpPr/>
          <p:nvPr/>
        </p:nvSpPr>
        <p:spPr>
          <a:xfrm>
            <a:off x="4714240" y="3495041"/>
            <a:ext cx="1950720" cy="1264970"/>
          </a:xfrm>
          <a:prstGeom prst="ellipse">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000" b="1" dirty="0">
                <a:solidFill>
                  <a:srgbClr val="002060"/>
                </a:solidFill>
              </a:rPr>
              <a:t>Main goals</a:t>
            </a:r>
          </a:p>
        </p:txBody>
      </p:sp>
      <p:sp>
        <p:nvSpPr>
          <p:cNvPr id="3" name="Segnaposto numero diapositiva 2">
            <a:extLst>
              <a:ext uri="{FF2B5EF4-FFF2-40B4-BE49-F238E27FC236}">
                <a16:creationId xmlns:a16="http://schemas.microsoft.com/office/drawing/2014/main" id="{0C0C7CDB-C961-EFFC-F490-C2FF9E0E5FB8}"/>
              </a:ext>
            </a:extLst>
          </p:cNvPr>
          <p:cNvSpPr>
            <a:spLocks noGrp="1"/>
          </p:cNvSpPr>
          <p:nvPr>
            <p:ph type="sldNum" sz="quarter" idx="12"/>
          </p:nvPr>
        </p:nvSpPr>
        <p:spPr/>
        <p:txBody>
          <a:bodyPr/>
          <a:lstStyle/>
          <a:p>
            <a:fld id="{3AB124D6-A55C-4BF8-8FED-103D5F9381FB}" type="slidenum">
              <a:rPr lang="en-GB" smtClean="0"/>
              <a:t>3</a:t>
            </a:fld>
            <a:endParaRPr lang="en-GB"/>
          </a:p>
        </p:txBody>
      </p:sp>
      <p:sp>
        <p:nvSpPr>
          <p:cNvPr id="12" name="Freccia a destra 11">
            <a:extLst>
              <a:ext uri="{FF2B5EF4-FFF2-40B4-BE49-F238E27FC236}">
                <a16:creationId xmlns:a16="http://schemas.microsoft.com/office/drawing/2014/main" id="{6BAB2C3D-3014-6A0F-D015-25C23B4DB5A0}"/>
              </a:ext>
            </a:extLst>
          </p:cNvPr>
          <p:cNvSpPr/>
          <p:nvPr/>
        </p:nvSpPr>
        <p:spPr>
          <a:xfrm rot="19087373">
            <a:off x="6688704" y="3788968"/>
            <a:ext cx="369863" cy="190808"/>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Freccia a destra 7">
            <a:extLst>
              <a:ext uri="{FF2B5EF4-FFF2-40B4-BE49-F238E27FC236}">
                <a16:creationId xmlns:a16="http://schemas.microsoft.com/office/drawing/2014/main" id="{D6508C96-6A8C-A3AD-A702-054B3073A54D}"/>
              </a:ext>
            </a:extLst>
          </p:cNvPr>
          <p:cNvSpPr/>
          <p:nvPr/>
        </p:nvSpPr>
        <p:spPr>
          <a:xfrm rot="1967303">
            <a:off x="6698864" y="4276648"/>
            <a:ext cx="369863" cy="190808"/>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32249801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CCB7975-008F-244B-BCCF-6092625204CD}"/>
              </a:ext>
            </a:extLst>
          </p:cNvPr>
          <p:cNvSpPr>
            <a:spLocks noGrp="1"/>
          </p:cNvSpPr>
          <p:nvPr>
            <p:ph type="title"/>
          </p:nvPr>
        </p:nvSpPr>
        <p:spPr>
          <a:xfrm>
            <a:off x="838200" y="1396147"/>
            <a:ext cx="10515600" cy="753929"/>
          </a:xfrm>
        </p:spPr>
        <p:txBody>
          <a:bodyPr>
            <a:normAutofit/>
          </a:bodyPr>
          <a:lstStyle/>
          <a:p>
            <a:pPr algn="ctr"/>
            <a:r>
              <a:rPr lang="it-IT" sz="3000" b="1" dirty="0">
                <a:latin typeface="+mn-lt"/>
              </a:rPr>
              <a:t>CHEMICALS AND PESTICIDES (3)</a:t>
            </a:r>
          </a:p>
        </p:txBody>
      </p:sp>
      <p:sp>
        <p:nvSpPr>
          <p:cNvPr id="4" name="Segnaposto numero diapositiva 3">
            <a:extLst>
              <a:ext uri="{FF2B5EF4-FFF2-40B4-BE49-F238E27FC236}">
                <a16:creationId xmlns:a16="http://schemas.microsoft.com/office/drawing/2014/main" id="{274998A3-1CC2-AA4B-97C5-BC694AF6860E}"/>
              </a:ext>
            </a:extLst>
          </p:cNvPr>
          <p:cNvSpPr>
            <a:spLocks noGrp="1"/>
          </p:cNvSpPr>
          <p:nvPr>
            <p:ph type="sldNum" sz="quarter" idx="12"/>
          </p:nvPr>
        </p:nvSpPr>
        <p:spPr/>
        <p:txBody>
          <a:bodyPr/>
          <a:lstStyle/>
          <a:p>
            <a:fld id="{3AB124D6-A55C-4BF8-8FED-103D5F9381FB}" type="slidenum">
              <a:rPr lang="en-GB" smtClean="0"/>
              <a:t>30</a:t>
            </a:fld>
            <a:endParaRPr lang="en-GB"/>
          </a:p>
        </p:txBody>
      </p:sp>
      <p:graphicFrame>
        <p:nvGraphicFramePr>
          <p:cNvPr id="8" name="Tabella 7">
            <a:extLst>
              <a:ext uri="{FF2B5EF4-FFF2-40B4-BE49-F238E27FC236}">
                <a16:creationId xmlns:a16="http://schemas.microsoft.com/office/drawing/2014/main" id="{FD5C678E-0F66-A846-8694-6ECAFC5751A1}"/>
              </a:ext>
            </a:extLst>
          </p:cNvPr>
          <p:cNvGraphicFramePr>
            <a:graphicFrameLocks noGrp="1"/>
          </p:cNvGraphicFramePr>
          <p:nvPr>
            <p:extLst>
              <p:ext uri="{D42A27DB-BD31-4B8C-83A1-F6EECF244321}">
                <p14:modId xmlns:p14="http://schemas.microsoft.com/office/powerpoint/2010/main" val="1730297294"/>
              </p:ext>
            </p:extLst>
          </p:nvPr>
        </p:nvGraphicFramePr>
        <p:xfrm>
          <a:off x="667265" y="2174790"/>
          <a:ext cx="10849232" cy="3840480"/>
        </p:xfrm>
        <a:graphic>
          <a:graphicData uri="http://schemas.openxmlformats.org/drawingml/2006/table">
            <a:tbl>
              <a:tblPr firstRow="1" bandRow="1">
                <a:tableStyleId>{22838BEF-8BB2-4498-84A7-C5851F593DF1}</a:tableStyleId>
              </a:tblPr>
              <a:tblGrid>
                <a:gridCol w="2951045">
                  <a:extLst>
                    <a:ext uri="{9D8B030D-6E8A-4147-A177-3AD203B41FA5}">
                      <a16:colId xmlns:a16="http://schemas.microsoft.com/office/drawing/2014/main" val="3150223924"/>
                    </a:ext>
                  </a:extLst>
                </a:gridCol>
                <a:gridCol w="7898187">
                  <a:extLst>
                    <a:ext uri="{9D8B030D-6E8A-4147-A177-3AD203B41FA5}">
                      <a16:colId xmlns:a16="http://schemas.microsoft.com/office/drawing/2014/main" val="1914728440"/>
                    </a:ext>
                  </a:extLst>
                </a:gridCol>
              </a:tblGrid>
              <a:tr h="662957">
                <a:tc>
                  <a:txBody>
                    <a:bodyPr/>
                    <a:lstStyle/>
                    <a:p>
                      <a:pPr algn="l"/>
                      <a:r>
                        <a:rPr lang="it-IT" b="1" dirty="0"/>
                        <a:t>PERSISTENT ORGANIC POLLUTANTS (</a:t>
                      </a:r>
                      <a:r>
                        <a:rPr lang="it-IT" b="1" dirty="0" err="1"/>
                        <a:t>POPs</a:t>
                      </a:r>
                      <a:r>
                        <a:rPr lang="it-IT" b="1" dirty="0"/>
                        <a:t>)</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kern="1200" dirty="0">
                          <a:solidFill>
                            <a:schemeClr val="tx1"/>
                          </a:solidFill>
                          <a:effectLst/>
                        </a:rPr>
                        <a:t>Control the handling, exportation and importation of these priority pollutants </a:t>
                      </a:r>
                      <a:r>
                        <a:rPr lang="en-US" sz="1800" b="0" kern="1200" dirty="0">
                          <a:solidFill>
                            <a:schemeClr val="tx1"/>
                          </a:solidFill>
                          <a:effectLst/>
                        </a:rPr>
                        <a:t>such as pesticides (e.g. DDT), industrial chemicals (such as polychlorinated biphenyls or PCBs) and unintentional by-products of industrial processes (such as dioxins and furans) at international level, under the Aarhus POP Protocol to the Geneva Convention on long-range transboundary air pollution </a:t>
                      </a:r>
                      <a:endParaRPr lang="en-US" sz="1800" b="0" kern="1200" dirty="0">
                        <a:solidFill>
                          <a:schemeClr val="tx1"/>
                        </a:solidFill>
                        <a:effectLst/>
                        <a:latin typeface="+mn-lt"/>
                        <a:ea typeface="+mn-ea"/>
                        <a:cs typeface="+mn-cs"/>
                      </a:endParaRPr>
                    </a:p>
                  </a:txBody>
                  <a:tcPr/>
                </a:tc>
                <a:extLst>
                  <a:ext uri="{0D108BD9-81ED-4DB2-BD59-A6C34878D82A}">
                    <a16:rowId xmlns:a16="http://schemas.microsoft.com/office/drawing/2014/main" val="3001000693"/>
                  </a:ext>
                </a:extLst>
              </a:tr>
              <a:tr h="662957">
                <a:tc>
                  <a:txBody>
                    <a:bodyPr/>
                    <a:lstStyle/>
                    <a:p>
                      <a:pPr algn="l"/>
                      <a:r>
                        <a:rPr lang="it-IT" b="1" dirty="0"/>
                        <a:t>ASBESTOS</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tx1"/>
                          </a:solidFill>
                          <a:effectLst/>
                        </a:rPr>
                        <a:t>Widely used in the past for insulation and other purposes; it has been </a:t>
                      </a:r>
                      <a:r>
                        <a:rPr lang="en-US" sz="1800" b="1" kern="1200" dirty="0">
                          <a:solidFill>
                            <a:schemeClr val="tx1"/>
                          </a:solidFill>
                          <a:effectLst/>
                        </a:rPr>
                        <a:t>banned since 1 January 2005</a:t>
                      </a:r>
                      <a:r>
                        <a:rPr lang="en-US" sz="1800" kern="1200" dirty="0">
                          <a:solidFill>
                            <a:schemeClr val="tx1"/>
                          </a:solidFill>
                          <a:effectLst/>
                        </a:rPr>
                        <a:t>. Furthermore, the </a:t>
                      </a:r>
                      <a:r>
                        <a:rPr lang="en-US" sz="1800" b="1" kern="1200" dirty="0">
                          <a:solidFill>
                            <a:schemeClr val="tx1"/>
                          </a:solidFill>
                          <a:effectLst/>
                        </a:rPr>
                        <a:t>extraction, manufacturing and processing of asbestos products is prohibited</a:t>
                      </a:r>
                      <a:r>
                        <a:rPr lang="en-US" sz="1800" kern="1200" dirty="0">
                          <a:solidFill>
                            <a:schemeClr val="tx1"/>
                          </a:solidFill>
                          <a:effectLst/>
                        </a:rPr>
                        <a:t>. </a:t>
                      </a:r>
                      <a:r>
                        <a:rPr lang="en-US" sz="1800" b="1" kern="1200" dirty="0">
                          <a:solidFill>
                            <a:schemeClr val="tx1"/>
                          </a:solidFill>
                          <a:effectLst/>
                        </a:rPr>
                        <a:t>Removal </a:t>
                      </a:r>
                      <a:r>
                        <a:rPr lang="en-US" sz="1800" b="1" kern="1200" dirty="0" err="1">
                          <a:solidFill>
                            <a:schemeClr val="tx1"/>
                          </a:solidFill>
                          <a:effectLst/>
                        </a:rPr>
                        <a:t>programme</a:t>
                      </a:r>
                      <a:r>
                        <a:rPr lang="en-US" sz="1800" b="1" kern="1200" dirty="0">
                          <a:solidFill>
                            <a:schemeClr val="tx1"/>
                          </a:solidFill>
                          <a:effectLst/>
                        </a:rPr>
                        <a:t> strategies </a:t>
                      </a:r>
                      <a:r>
                        <a:rPr lang="en-US" sz="1800" kern="1200" dirty="0">
                          <a:solidFill>
                            <a:schemeClr val="tx1"/>
                          </a:solidFill>
                          <a:effectLst/>
                        </a:rPr>
                        <a:t>must be implemented by the Member States</a:t>
                      </a:r>
                      <a:endParaRPr lang="en-US" sz="1800" b="0" kern="1200" dirty="0">
                        <a:solidFill>
                          <a:schemeClr val="tx1"/>
                        </a:solidFill>
                        <a:effectLst/>
                        <a:latin typeface="+mn-lt"/>
                        <a:ea typeface="+mn-ea"/>
                        <a:cs typeface="+mn-cs"/>
                      </a:endParaRPr>
                    </a:p>
                  </a:txBody>
                  <a:tcPr anchor="ctr"/>
                </a:tc>
                <a:extLst>
                  <a:ext uri="{0D108BD9-81ED-4DB2-BD59-A6C34878D82A}">
                    <a16:rowId xmlns:a16="http://schemas.microsoft.com/office/drawing/2014/main" val="3517772912"/>
                  </a:ext>
                </a:extLst>
              </a:tr>
              <a:tr h="662957">
                <a:tc>
                  <a:txBody>
                    <a:bodyPr/>
                    <a:lstStyle/>
                    <a:p>
                      <a:pPr algn="l"/>
                      <a:r>
                        <a:rPr lang="it-IT" b="1" dirty="0"/>
                        <a:t>DETERGENTS</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kern="1200" dirty="0" err="1">
                          <a:solidFill>
                            <a:schemeClr val="tx1"/>
                          </a:solidFill>
                          <a:effectLst/>
                        </a:rPr>
                        <a:t>Harmonise</a:t>
                      </a:r>
                      <a:r>
                        <a:rPr lang="en-US" sz="1800" b="1" kern="1200" dirty="0">
                          <a:solidFill>
                            <a:schemeClr val="tx1"/>
                          </a:solidFill>
                          <a:effectLst/>
                        </a:rPr>
                        <a:t> the rules on the biodegradability of surfactants, the restrictions and bans on surfactants</a:t>
                      </a:r>
                      <a:r>
                        <a:rPr lang="en-US" sz="1800" kern="1200" dirty="0">
                          <a:solidFill>
                            <a:schemeClr val="tx1"/>
                          </a:solidFill>
                          <a:effectLst/>
                        </a:rPr>
                        <a:t>, the information that manufacturers must provide, and the labelling of detergent ingredients. </a:t>
                      </a:r>
                      <a:r>
                        <a:rPr lang="en-US" sz="1800" b="1" kern="1200" dirty="0">
                          <a:solidFill>
                            <a:schemeClr val="tx1"/>
                          </a:solidFill>
                          <a:effectLst/>
                        </a:rPr>
                        <a:t>Introduce new biodegradability tests </a:t>
                      </a:r>
                      <a:r>
                        <a:rPr lang="en-US" sz="1800" kern="1200" dirty="0">
                          <a:solidFill>
                            <a:schemeClr val="tx1"/>
                          </a:solidFill>
                          <a:effectLst/>
                        </a:rPr>
                        <a:t>to provide an enhanced level of protection for the aquatic environment</a:t>
                      </a:r>
                      <a:endParaRPr lang="en-US" sz="1800" b="0" kern="1200" dirty="0">
                        <a:solidFill>
                          <a:schemeClr val="tx1"/>
                        </a:solidFill>
                        <a:effectLst/>
                        <a:latin typeface="+mn-lt"/>
                        <a:ea typeface="+mn-ea"/>
                        <a:cs typeface="+mn-cs"/>
                      </a:endParaRPr>
                    </a:p>
                  </a:txBody>
                  <a:tcPr anchor="ctr"/>
                </a:tc>
                <a:extLst>
                  <a:ext uri="{0D108BD9-81ED-4DB2-BD59-A6C34878D82A}">
                    <a16:rowId xmlns:a16="http://schemas.microsoft.com/office/drawing/2014/main" val="820415214"/>
                  </a:ext>
                </a:extLst>
              </a:tr>
            </a:tbl>
          </a:graphicData>
        </a:graphic>
      </p:graphicFrame>
    </p:spTree>
    <p:extLst>
      <p:ext uri="{BB962C8B-B14F-4D97-AF65-F5344CB8AC3E}">
        <p14:creationId xmlns:p14="http://schemas.microsoft.com/office/powerpoint/2010/main" val="6313765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CCB7975-008F-244B-BCCF-6092625204CD}"/>
              </a:ext>
            </a:extLst>
          </p:cNvPr>
          <p:cNvSpPr>
            <a:spLocks noGrp="1"/>
          </p:cNvSpPr>
          <p:nvPr>
            <p:ph type="title"/>
          </p:nvPr>
        </p:nvSpPr>
        <p:spPr>
          <a:xfrm>
            <a:off x="838200" y="1161666"/>
            <a:ext cx="10515600" cy="1325563"/>
          </a:xfrm>
        </p:spPr>
        <p:txBody>
          <a:bodyPr>
            <a:normAutofit/>
          </a:bodyPr>
          <a:lstStyle/>
          <a:p>
            <a:pPr algn="ctr"/>
            <a:r>
              <a:rPr lang="it-IT" sz="3000" b="1" dirty="0">
                <a:latin typeface="+mn-lt"/>
              </a:rPr>
              <a:t>CONCLUSIONS</a:t>
            </a:r>
          </a:p>
        </p:txBody>
      </p:sp>
      <p:sp>
        <p:nvSpPr>
          <p:cNvPr id="4" name="Segnaposto numero diapositiva 3">
            <a:extLst>
              <a:ext uri="{FF2B5EF4-FFF2-40B4-BE49-F238E27FC236}">
                <a16:creationId xmlns:a16="http://schemas.microsoft.com/office/drawing/2014/main" id="{274998A3-1CC2-AA4B-97C5-BC694AF6860E}"/>
              </a:ext>
            </a:extLst>
          </p:cNvPr>
          <p:cNvSpPr>
            <a:spLocks noGrp="1"/>
          </p:cNvSpPr>
          <p:nvPr>
            <p:ph type="sldNum" sz="quarter" idx="12"/>
          </p:nvPr>
        </p:nvSpPr>
        <p:spPr/>
        <p:txBody>
          <a:bodyPr/>
          <a:lstStyle/>
          <a:p>
            <a:fld id="{3AB124D6-A55C-4BF8-8FED-103D5F9381FB}" type="slidenum">
              <a:rPr lang="en-GB" smtClean="0"/>
              <a:t>31</a:t>
            </a:fld>
            <a:endParaRPr lang="en-GB"/>
          </a:p>
        </p:txBody>
      </p:sp>
      <p:sp>
        <p:nvSpPr>
          <p:cNvPr id="6" name="Segnaposto contenuto 5">
            <a:extLst>
              <a:ext uri="{FF2B5EF4-FFF2-40B4-BE49-F238E27FC236}">
                <a16:creationId xmlns:a16="http://schemas.microsoft.com/office/drawing/2014/main" id="{6FF73746-8CDC-C944-91B0-FB7534D225F1}"/>
              </a:ext>
            </a:extLst>
          </p:cNvPr>
          <p:cNvSpPr>
            <a:spLocks noGrp="1"/>
          </p:cNvSpPr>
          <p:nvPr>
            <p:ph idx="1"/>
          </p:nvPr>
        </p:nvSpPr>
        <p:spPr>
          <a:xfrm>
            <a:off x="674913" y="2067379"/>
            <a:ext cx="10809515" cy="4989571"/>
          </a:xfrm>
          <a:prstGeom prst="rect">
            <a:avLst/>
          </a:prstGeom>
        </p:spPr>
        <p:txBody>
          <a:bodyPr wrap="square">
            <a:spAutoFit/>
          </a:bodyPr>
          <a:lstStyle/>
          <a:p>
            <a:pPr marL="285750" indent="-285750" algn="just">
              <a:spcBef>
                <a:spcPts val="600"/>
              </a:spcBef>
              <a:spcAft>
                <a:spcPts val="1400"/>
              </a:spcAft>
              <a:buFont typeface="Wingdings" panose="05000000000000000000" pitchFamily="2" charset="2"/>
              <a:buChar char="ü"/>
            </a:pPr>
            <a:r>
              <a:rPr lang="en-US" sz="2200" dirty="0">
                <a:latin typeface="Calibri" panose="020F0502020204030204" pitchFamily="34" charset="0"/>
                <a:cs typeface="Calibri" panose="020F0502020204030204" pitchFamily="34" charset="0"/>
              </a:rPr>
              <a:t>The contribution of Industry to achieving the objectives of the European Green Deal is significant</a:t>
            </a:r>
          </a:p>
          <a:p>
            <a:pPr marL="285750" indent="-285750" algn="just">
              <a:spcBef>
                <a:spcPts val="600"/>
              </a:spcBef>
              <a:spcAft>
                <a:spcPts val="1400"/>
              </a:spcAft>
              <a:buFont typeface="Wingdings" panose="05000000000000000000" pitchFamily="2" charset="2"/>
              <a:buChar char="ü"/>
            </a:pPr>
            <a:r>
              <a:rPr lang="en-US" sz="2200" dirty="0">
                <a:latin typeface="Calibri" panose="020F0502020204030204" pitchFamily="34" charset="0"/>
                <a:cs typeface="Calibri" panose="020F0502020204030204" pitchFamily="34" charset="0"/>
              </a:rPr>
              <a:t>The implementation of the Industrial Emissions Directive is the main instrument to </a:t>
            </a:r>
            <a:r>
              <a:rPr lang="en-US" sz="2200" dirty="0"/>
              <a:t>regulate pollutant emissions from industrial installations</a:t>
            </a:r>
          </a:p>
          <a:p>
            <a:pPr marL="285750" indent="-285750" algn="just">
              <a:spcBef>
                <a:spcPts val="600"/>
              </a:spcBef>
              <a:spcAft>
                <a:spcPts val="1400"/>
              </a:spcAft>
              <a:buFont typeface="Wingdings" panose="05000000000000000000" pitchFamily="2" charset="2"/>
              <a:buChar char="ü"/>
            </a:pPr>
            <a:r>
              <a:rPr lang="en-US" sz="2200" dirty="0">
                <a:latin typeface="Calibri" panose="020F0502020204030204" pitchFamily="34" charset="0"/>
                <a:cs typeface="Calibri" panose="020F0502020204030204" pitchFamily="34" charset="0"/>
              </a:rPr>
              <a:t>Achieving the goals will require a great deal of effort from the industry, a transformation of industrial processes and specific actions to support this transition</a:t>
            </a:r>
          </a:p>
          <a:p>
            <a:pPr marL="285750" indent="-285750" algn="just">
              <a:spcBef>
                <a:spcPts val="600"/>
              </a:spcBef>
              <a:spcAft>
                <a:spcPts val="1400"/>
              </a:spcAft>
              <a:buFont typeface="Wingdings" panose="05000000000000000000" pitchFamily="2" charset="2"/>
              <a:buChar char="ü"/>
            </a:pPr>
            <a:r>
              <a:rPr lang="en-US" sz="2200" dirty="0">
                <a:latin typeface="Calibri" panose="020F0502020204030204" pitchFamily="34" charset="0"/>
                <a:cs typeface="Calibri" panose="020F0502020204030204" pitchFamily="34" charset="0"/>
              </a:rPr>
              <a:t>An improved overall environmental impact of the industrial sectors is expected. Energy savings, less use of raw materials and water, a reduced production of waste are the most significant expected benefits, as well as reduced production costs.</a:t>
            </a:r>
          </a:p>
          <a:p>
            <a:pPr marL="285750" indent="-285750" algn="just">
              <a:spcBef>
                <a:spcPts val="600"/>
              </a:spcBef>
              <a:spcAft>
                <a:spcPts val="1400"/>
              </a:spcAft>
              <a:buFont typeface="Wingdings" panose="05000000000000000000" pitchFamily="2" charset="2"/>
              <a:buChar char="ü"/>
            </a:pPr>
            <a:r>
              <a:rPr lang="en-US" sz="2200" dirty="0">
                <a:latin typeface="Calibri" panose="020F0502020204030204" pitchFamily="34" charset="0"/>
                <a:cs typeface="Calibri" panose="020F0502020204030204" pitchFamily="34" charset="0"/>
              </a:rPr>
              <a:t>The transition may result in opportunities for promoting emerging techniques and innovation in most industrial sectors.</a:t>
            </a:r>
          </a:p>
          <a:p>
            <a:pPr marL="285750" indent="-285750" algn="just">
              <a:spcBef>
                <a:spcPts val="600"/>
              </a:spcBef>
              <a:spcAft>
                <a:spcPts val="1400"/>
              </a:spcAft>
              <a:buFont typeface="Wingdings" panose="05000000000000000000" pitchFamily="2" charset="2"/>
              <a:buChar char="ü"/>
            </a:pPr>
            <a:endParaRPr lang="en-US" sz="19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662024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zervirano mjesto broja slajda 2">
            <a:extLst>
              <a:ext uri="{FF2B5EF4-FFF2-40B4-BE49-F238E27FC236}">
                <a16:creationId xmlns:a16="http://schemas.microsoft.com/office/drawing/2014/main" id="{598FFF28-454B-4050-B093-9922B0FE3325}"/>
              </a:ext>
            </a:extLst>
          </p:cNvPr>
          <p:cNvSpPr>
            <a:spLocks noGrp="1"/>
          </p:cNvSpPr>
          <p:nvPr>
            <p:ph type="sldNum" sz="quarter" idx="12"/>
          </p:nvPr>
        </p:nvSpPr>
        <p:spPr/>
        <p:txBody>
          <a:bodyPr/>
          <a:lstStyle/>
          <a:p>
            <a:fld id="{3AB124D6-A55C-4BF8-8FED-103D5F9381FB}" type="slidenum">
              <a:rPr lang="en-GB" smtClean="0"/>
              <a:t>32</a:t>
            </a:fld>
            <a:endParaRPr lang="en-GB"/>
          </a:p>
        </p:txBody>
      </p:sp>
      <p:sp>
        <p:nvSpPr>
          <p:cNvPr id="4" name="Titolo 3">
            <a:extLst>
              <a:ext uri="{FF2B5EF4-FFF2-40B4-BE49-F238E27FC236}">
                <a16:creationId xmlns:a16="http://schemas.microsoft.com/office/drawing/2014/main" id="{1BADAD3D-6C13-4491-E3B6-E52DD15C994F}"/>
              </a:ext>
            </a:extLst>
          </p:cNvPr>
          <p:cNvSpPr>
            <a:spLocks noGrp="1"/>
          </p:cNvSpPr>
          <p:nvPr>
            <p:ph type="title"/>
          </p:nvPr>
        </p:nvSpPr>
        <p:spPr>
          <a:xfrm>
            <a:off x="838200" y="3132311"/>
            <a:ext cx="10515600" cy="747105"/>
          </a:xfrm>
        </p:spPr>
        <p:txBody>
          <a:bodyPr>
            <a:normAutofit/>
          </a:bodyPr>
          <a:lstStyle/>
          <a:p>
            <a:pPr algn="ctr"/>
            <a:r>
              <a:rPr lang="it-IT" sz="3600" b="1" dirty="0">
                <a:latin typeface="+mn-lt"/>
              </a:rPr>
              <a:t>THANK YOU FOR YOUR ATTENTION</a:t>
            </a:r>
          </a:p>
        </p:txBody>
      </p:sp>
    </p:spTree>
    <p:extLst>
      <p:ext uri="{BB962C8B-B14F-4D97-AF65-F5344CB8AC3E}">
        <p14:creationId xmlns:p14="http://schemas.microsoft.com/office/powerpoint/2010/main" val="38041881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83854-EF40-4DE8-B9E8-08D49F1312C7}"/>
              </a:ext>
            </a:extLst>
          </p:cNvPr>
          <p:cNvSpPr>
            <a:spLocks noGrp="1"/>
          </p:cNvSpPr>
          <p:nvPr>
            <p:ph type="title"/>
          </p:nvPr>
        </p:nvSpPr>
        <p:spPr>
          <a:xfrm>
            <a:off x="665014" y="1398348"/>
            <a:ext cx="10945091" cy="767936"/>
          </a:xfrm>
        </p:spPr>
        <p:txBody>
          <a:bodyPr>
            <a:noAutofit/>
          </a:bodyPr>
          <a:lstStyle/>
          <a:p>
            <a:pPr algn="ctr"/>
            <a:r>
              <a:rPr lang="en-GB" sz="3200" b="1" dirty="0">
                <a:latin typeface="+mn-lt"/>
              </a:rPr>
              <a:t>INDUSTRIAL EMISSIONS DIRECTIVE (IED) 2010/75/EU</a:t>
            </a:r>
          </a:p>
        </p:txBody>
      </p:sp>
      <p:sp>
        <p:nvSpPr>
          <p:cNvPr id="3" name="Rezervirano mjesto broja slajda 2">
            <a:extLst>
              <a:ext uri="{FF2B5EF4-FFF2-40B4-BE49-F238E27FC236}">
                <a16:creationId xmlns:a16="http://schemas.microsoft.com/office/drawing/2014/main" id="{F7158B28-9C54-4550-828F-DBAEDAE39022}"/>
              </a:ext>
            </a:extLst>
          </p:cNvPr>
          <p:cNvSpPr>
            <a:spLocks noGrp="1"/>
          </p:cNvSpPr>
          <p:nvPr>
            <p:ph type="sldNum" sz="quarter" idx="12"/>
          </p:nvPr>
        </p:nvSpPr>
        <p:spPr/>
        <p:txBody>
          <a:bodyPr/>
          <a:lstStyle/>
          <a:p>
            <a:fld id="{3AB124D6-A55C-4BF8-8FED-103D5F9381FB}" type="slidenum">
              <a:rPr lang="en-GB" smtClean="0"/>
              <a:t>4</a:t>
            </a:fld>
            <a:endParaRPr lang="en-GB"/>
          </a:p>
        </p:txBody>
      </p:sp>
      <p:sp>
        <p:nvSpPr>
          <p:cNvPr id="7" name="İçerik Yer Tutucusu 2">
            <a:extLst>
              <a:ext uri="{FF2B5EF4-FFF2-40B4-BE49-F238E27FC236}">
                <a16:creationId xmlns:a16="http://schemas.microsoft.com/office/drawing/2014/main" id="{0D72FAD7-5706-43FA-B9F7-42DCA4ADB0A6}"/>
              </a:ext>
            </a:extLst>
          </p:cNvPr>
          <p:cNvSpPr txBox="1">
            <a:spLocks/>
          </p:cNvSpPr>
          <p:nvPr/>
        </p:nvSpPr>
        <p:spPr>
          <a:xfrm>
            <a:off x="765695" y="2143193"/>
            <a:ext cx="10742487" cy="486074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300"/>
              </a:spcBef>
              <a:spcAft>
                <a:spcPts val="300"/>
              </a:spcAft>
              <a:buFont typeface="Arial" panose="020B0604020202020204" pitchFamily="34" charset="0"/>
              <a:buNone/>
            </a:pPr>
            <a:endParaRPr lang="en-US" sz="1300" b="1" dirty="0">
              <a:solidFill>
                <a:schemeClr val="accent1">
                  <a:lumMod val="75000"/>
                </a:schemeClr>
              </a:solidFill>
            </a:endParaRPr>
          </a:p>
          <a:p>
            <a:pPr marL="0" indent="0">
              <a:spcBef>
                <a:spcPts val="300"/>
              </a:spcBef>
              <a:spcAft>
                <a:spcPts val="300"/>
              </a:spcAft>
              <a:buNone/>
            </a:pPr>
            <a:r>
              <a:rPr lang="en-US" b="1" dirty="0">
                <a:solidFill>
                  <a:schemeClr val="accent1">
                    <a:lumMod val="75000"/>
                  </a:schemeClr>
                </a:solidFill>
              </a:rPr>
              <a:t>RECAST OF  7 PREVIOUSLY EXISTING DIRECTIVES:</a:t>
            </a:r>
          </a:p>
          <a:p>
            <a:pPr lvl="1">
              <a:spcBef>
                <a:spcPts val="1200"/>
              </a:spcBef>
              <a:spcAft>
                <a:spcPts val="1200"/>
              </a:spcAft>
              <a:buFont typeface="Wingdings" panose="05000000000000000000" pitchFamily="2" charset="2"/>
              <a:buChar char="§"/>
            </a:pPr>
            <a:r>
              <a:rPr lang="en-US" b="1" dirty="0">
                <a:solidFill>
                  <a:srgbClr val="FF0000"/>
                </a:solidFill>
              </a:rPr>
              <a:t>Integrated Pollution Prevention and Control (IPPC) Directive - 2008/1/EC</a:t>
            </a:r>
          </a:p>
          <a:p>
            <a:pPr lvl="1">
              <a:spcBef>
                <a:spcPts val="1200"/>
              </a:spcBef>
              <a:spcAft>
                <a:spcPts val="1200"/>
              </a:spcAft>
              <a:buFont typeface="Wingdings" panose="05000000000000000000" pitchFamily="2" charset="2"/>
              <a:buChar char="§"/>
            </a:pPr>
            <a:r>
              <a:rPr lang="en-US" b="1" dirty="0"/>
              <a:t>Large Combustion Plants Directive - 2001/80/EC</a:t>
            </a:r>
          </a:p>
          <a:p>
            <a:pPr lvl="1">
              <a:spcBef>
                <a:spcPts val="1200"/>
              </a:spcBef>
              <a:spcAft>
                <a:spcPts val="1200"/>
              </a:spcAft>
              <a:buFont typeface="Wingdings" panose="05000000000000000000" pitchFamily="2" charset="2"/>
              <a:buChar char="§"/>
            </a:pPr>
            <a:r>
              <a:rPr lang="en-US" b="1" dirty="0"/>
              <a:t>Waste Incineration Directive - 2000/76/EC</a:t>
            </a:r>
          </a:p>
          <a:p>
            <a:pPr lvl="1">
              <a:spcBef>
                <a:spcPts val="1200"/>
              </a:spcBef>
              <a:spcAft>
                <a:spcPts val="1200"/>
              </a:spcAft>
              <a:buFont typeface="Wingdings" panose="05000000000000000000" pitchFamily="2" charset="2"/>
              <a:buChar char="§"/>
            </a:pPr>
            <a:r>
              <a:rPr lang="en-US" b="1" dirty="0"/>
              <a:t>Solvents Emissions Directive - 1999/13/EC</a:t>
            </a:r>
          </a:p>
          <a:p>
            <a:pPr lvl="1">
              <a:spcBef>
                <a:spcPts val="1200"/>
              </a:spcBef>
              <a:spcAft>
                <a:spcPts val="1200"/>
              </a:spcAft>
              <a:buFont typeface="Wingdings" panose="05000000000000000000" pitchFamily="2" charset="2"/>
              <a:buChar char="§"/>
            </a:pPr>
            <a:r>
              <a:rPr lang="en-US" b="1" dirty="0"/>
              <a:t>3 Directives on Titanium Dioxide – 78/176/EEC; 82/883/EEC; 92/112/EEC</a:t>
            </a:r>
          </a:p>
          <a:p>
            <a:pPr marL="457200" lvl="1" indent="0">
              <a:spcBef>
                <a:spcPts val="300"/>
              </a:spcBef>
              <a:spcAft>
                <a:spcPts val="300"/>
              </a:spcAft>
              <a:buNone/>
            </a:pPr>
            <a:endParaRPr lang="en-US" dirty="0"/>
          </a:p>
          <a:p>
            <a:pPr marL="0" indent="0">
              <a:spcBef>
                <a:spcPts val="300"/>
              </a:spcBef>
              <a:spcAft>
                <a:spcPts val="300"/>
              </a:spcAft>
              <a:buFont typeface="Arial" panose="020B0604020202020204" pitchFamily="34" charset="0"/>
              <a:buNone/>
            </a:pPr>
            <a:endParaRPr lang="en-US" dirty="0"/>
          </a:p>
          <a:p>
            <a:pPr lvl="1">
              <a:spcBef>
                <a:spcPts val="300"/>
              </a:spcBef>
              <a:spcAft>
                <a:spcPts val="300"/>
              </a:spcAft>
            </a:pPr>
            <a:endParaRPr lang="en-US" dirty="0"/>
          </a:p>
          <a:p>
            <a:pPr marL="0" indent="0">
              <a:spcBef>
                <a:spcPts val="300"/>
              </a:spcBef>
              <a:spcAft>
                <a:spcPts val="300"/>
              </a:spcAft>
              <a:buFont typeface="Arial" panose="020B0604020202020204" pitchFamily="34" charset="0"/>
              <a:buNone/>
            </a:pPr>
            <a:endParaRPr lang="en-US" dirty="0"/>
          </a:p>
          <a:p>
            <a:pPr marL="0" indent="0">
              <a:spcBef>
                <a:spcPts val="300"/>
              </a:spcBef>
              <a:spcAft>
                <a:spcPts val="300"/>
              </a:spcAft>
              <a:buFont typeface="Arial" panose="020B0604020202020204" pitchFamily="34" charset="0"/>
              <a:buNone/>
            </a:pPr>
            <a:endParaRPr lang="en-US" dirty="0"/>
          </a:p>
          <a:p>
            <a:pPr marL="0" indent="0">
              <a:spcBef>
                <a:spcPts val="300"/>
              </a:spcBef>
              <a:spcAft>
                <a:spcPts val="300"/>
              </a:spcAft>
              <a:buFont typeface="Arial" panose="020B0604020202020204" pitchFamily="34" charset="0"/>
              <a:buNone/>
            </a:pPr>
            <a:endParaRPr lang="en-US" dirty="0"/>
          </a:p>
        </p:txBody>
      </p:sp>
    </p:spTree>
    <p:extLst>
      <p:ext uri="{BB962C8B-B14F-4D97-AF65-F5344CB8AC3E}">
        <p14:creationId xmlns:p14="http://schemas.microsoft.com/office/powerpoint/2010/main" val="21484656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83854-EF40-4DE8-B9E8-08D49F1312C7}"/>
              </a:ext>
            </a:extLst>
          </p:cNvPr>
          <p:cNvSpPr>
            <a:spLocks noGrp="1"/>
          </p:cNvSpPr>
          <p:nvPr>
            <p:ph type="title"/>
          </p:nvPr>
        </p:nvSpPr>
        <p:spPr>
          <a:xfrm>
            <a:off x="665014" y="1479628"/>
            <a:ext cx="10945091" cy="767936"/>
          </a:xfrm>
        </p:spPr>
        <p:txBody>
          <a:bodyPr>
            <a:noAutofit/>
          </a:bodyPr>
          <a:lstStyle/>
          <a:p>
            <a:pPr algn="ctr"/>
            <a:r>
              <a:rPr lang="en-GB" sz="3200" b="1" dirty="0">
                <a:latin typeface="+mn-lt"/>
              </a:rPr>
              <a:t>MAIN PILLARS OF THE IED</a:t>
            </a:r>
          </a:p>
        </p:txBody>
      </p:sp>
      <p:sp>
        <p:nvSpPr>
          <p:cNvPr id="3" name="Rezervirano mjesto broja slajda 2">
            <a:extLst>
              <a:ext uri="{FF2B5EF4-FFF2-40B4-BE49-F238E27FC236}">
                <a16:creationId xmlns:a16="http://schemas.microsoft.com/office/drawing/2014/main" id="{F7158B28-9C54-4550-828F-DBAEDAE39022}"/>
              </a:ext>
            </a:extLst>
          </p:cNvPr>
          <p:cNvSpPr>
            <a:spLocks noGrp="1"/>
          </p:cNvSpPr>
          <p:nvPr>
            <p:ph type="sldNum" sz="quarter" idx="12"/>
          </p:nvPr>
        </p:nvSpPr>
        <p:spPr/>
        <p:txBody>
          <a:bodyPr/>
          <a:lstStyle/>
          <a:p>
            <a:fld id="{3AB124D6-A55C-4BF8-8FED-103D5F9381FB}" type="slidenum">
              <a:rPr lang="en-GB" smtClean="0"/>
              <a:t>5</a:t>
            </a:fld>
            <a:endParaRPr lang="en-GB"/>
          </a:p>
        </p:txBody>
      </p:sp>
      <p:graphicFrame>
        <p:nvGraphicFramePr>
          <p:cNvPr id="4" name="Tabella 4">
            <a:extLst>
              <a:ext uri="{FF2B5EF4-FFF2-40B4-BE49-F238E27FC236}">
                <a16:creationId xmlns:a16="http://schemas.microsoft.com/office/drawing/2014/main" id="{53D4FD10-9D22-2094-221B-F8CF8FA13BAA}"/>
              </a:ext>
            </a:extLst>
          </p:cNvPr>
          <p:cNvGraphicFramePr>
            <a:graphicFrameLocks noGrp="1"/>
          </p:cNvGraphicFramePr>
          <p:nvPr>
            <p:extLst>
              <p:ext uri="{D42A27DB-BD31-4B8C-83A1-F6EECF244321}">
                <p14:modId xmlns:p14="http://schemas.microsoft.com/office/powerpoint/2010/main" val="3246090728"/>
              </p:ext>
            </p:extLst>
          </p:nvPr>
        </p:nvGraphicFramePr>
        <p:xfrm>
          <a:off x="698270" y="2166284"/>
          <a:ext cx="10869356" cy="4114800"/>
        </p:xfrm>
        <a:graphic>
          <a:graphicData uri="http://schemas.openxmlformats.org/drawingml/2006/table">
            <a:tbl>
              <a:tblPr firstRow="1" bandRow="1">
                <a:tableStyleId>{0505E3EF-67EA-436B-97B2-0124C06EBD24}</a:tableStyleId>
              </a:tblPr>
              <a:tblGrid>
                <a:gridCol w="3194275">
                  <a:extLst>
                    <a:ext uri="{9D8B030D-6E8A-4147-A177-3AD203B41FA5}">
                      <a16:colId xmlns:a16="http://schemas.microsoft.com/office/drawing/2014/main" val="4085847794"/>
                    </a:ext>
                  </a:extLst>
                </a:gridCol>
                <a:gridCol w="7675081">
                  <a:extLst>
                    <a:ext uri="{9D8B030D-6E8A-4147-A177-3AD203B41FA5}">
                      <a16:colId xmlns:a16="http://schemas.microsoft.com/office/drawing/2014/main" val="223499017"/>
                    </a:ext>
                  </a:extLst>
                </a:gridCol>
              </a:tblGrid>
              <a:tr h="822960">
                <a:tc>
                  <a:txBody>
                    <a:bodyPr/>
                    <a:lstStyle/>
                    <a:p>
                      <a:r>
                        <a:rPr lang="it-IT" b="1" dirty="0">
                          <a:solidFill>
                            <a:srgbClr val="0070C0"/>
                          </a:solidFill>
                        </a:rPr>
                        <a:t>INTEGRATED APPROACH</a:t>
                      </a:r>
                    </a:p>
                  </a:txBody>
                  <a:tcPr anchor="ctr"/>
                </a:tc>
                <a:tc>
                  <a:txBody>
                    <a:bodyPr/>
                    <a:lstStyle/>
                    <a:p>
                      <a:r>
                        <a:rPr lang="it-IT" sz="1600" b="0" dirty="0"/>
                        <a:t>The </a:t>
                      </a:r>
                      <a:r>
                        <a:rPr lang="en-US" sz="1600" b="0" i="0" kern="1200" dirty="0">
                          <a:solidFill>
                            <a:schemeClr val="dk1"/>
                          </a:solidFill>
                          <a:effectLst/>
                          <a:latin typeface="+mn-lt"/>
                          <a:ea typeface="+mn-ea"/>
                          <a:cs typeface="+mn-cs"/>
                        </a:rPr>
                        <a:t>permit granted to the installations must take into account the whole environmental performance of the plant</a:t>
                      </a:r>
                      <a:endParaRPr lang="it-IT" sz="1600" b="0" dirty="0"/>
                    </a:p>
                  </a:txBody>
                  <a:tcPr anchor="ctr"/>
                </a:tc>
                <a:extLst>
                  <a:ext uri="{0D108BD9-81ED-4DB2-BD59-A6C34878D82A}">
                    <a16:rowId xmlns:a16="http://schemas.microsoft.com/office/drawing/2014/main" val="423327479"/>
                  </a:ext>
                </a:extLst>
              </a:tr>
              <a:tr h="822960">
                <a:tc>
                  <a:txBody>
                    <a:bodyPr/>
                    <a:lstStyle/>
                    <a:p>
                      <a:r>
                        <a:rPr lang="it-IT" b="1" dirty="0">
                          <a:solidFill>
                            <a:srgbClr val="0070C0"/>
                          </a:solidFill>
                        </a:rPr>
                        <a:t>PERMIT CONDITIONS</a:t>
                      </a:r>
                    </a:p>
                  </a:txBody>
                  <a:tcPr anchor="ctr"/>
                </a:tc>
                <a:tc>
                  <a:txBody>
                    <a:bodyPr/>
                    <a:lstStyle/>
                    <a:p>
                      <a:r>
                        <a:rPr lang="en-US" sz="1600" dirty="0"/>
                        <a:t>Based on application of BAT and including Emission Limit Values (ELVs). </a:t>
                      </a:r>
                      <a:r>
                        <a:rPr lang="en-US" sz="1600" b="0" i="0" kern="1200" dirty="0">
                          <a:solidFill>
                            <a:schemeClr val="dk1"/>
                          </a:solidFill>
                          <a:effectLst/>
                          <a:latin typeface="+mn-lt"/>
                          <a:ea typeface="+mn-ea"/>
                          <a:cs typeface="+mn-cs"/>
                        </a:rPr>
                        <a:t>BAT conclusions are the reference for setting permit conditions.</a:t>
                      </a:r>
                      <a:endParaRPr lang="it-IT" sz="1600" dirty="0"/>
                    </a:p>
                  </a:txBody>
                  <a:tcPr anchor="ctr"/>
                </a:tc>
                <a:extLst>
                  <a:ext uri="{0D108BD9-81ED-4DB2-BD59-A6C34878D82A}">
                    <a16:rowId xmlns:a16="http://schemas.microsoft.com/office/drawing/2014/main" val="2947840390"/>
                  </a:ext>
                </a:extLst>
              </a:tr>
              <a:tr h="822960">
                <a:tc>
                  <a:txBody>
                    <a:bodyPr/>
                    <a:lstStyle/>
                    <a:p>
                      <a:r>
                        <a:rPr lang="it-IT" b="1" dirty="0">
                          <a:solidFill>
                            <a:srgbClr val="0070C0"/>
                          </a:solidFill>
                        </a:rPr>
                        <a:t>FLEXIBILITY</a:t>
                      </a:r>
                    </a:p>
                  </a:txBody>
                  <a:tcPr anchor="ctr"/>
                </a:tc>
                <a:tc>
                  <a:txBody>
                    <a:bodyPr/>
                    <a:lstStyle/>
                    <a:p>
                      <a:r>
                        <a:rPr lang="en-US" sz="1600" dirty="0"/>
                        <a:t>Allowed to competent authorities in specific cases, </a:t>
                      </a:r>
                      <a:r>
                        <a:rPr lang="en-US" sz="1600" b="0" i="0" kern="1200" dirty="0">
                          <a:solidFill>
                            <a:schemeClr val="dk1"/>
                          </a:solidFill>
                          <a:effectLst/>
                          <a:latin typeface="+mn-lt"/>
                          <a:ea typeface="+mn-ea"/>
                          <a:cs typeface="+mn-cs"/>
                        </a:rPr>
                        <a:t>to set less strict emission limit values (for disproportionately higher costs compared to the environmental benefits)</a:t>
                      </a:r>
                      <a:endParaRPr lang="it-IT" sz="1600" dirty="0"/>
                    </a:p>
                  </a:txBody>
                  <a:tcPr anchor="ctr"/>
                </a:tc>
                <a:extLst>
                  <a:ext uri="{0D108BD9-81ED-4DB2-BD59-A6C34878D82A}">
                    <a16:rowId xmlns:a16="http://schemas.microsoft.com/office/drawing/2014/main" val="2197332637"/>
                  </a:ext>
                </a:extLst>
              </a:tr>
              <a:tr h="822960">
                <a:tc>
                  <a:txBody>
                    <a:bodyPr/>
                    <a:lstStyle/>
                    <a:p>
                      <a:r>
                        <a:rPr lang="it-IT" b="1" dirty="0">
                          <a:solidFill>
                            <a:srgbClr val="0070C0"/>
                          </a:solidFill>
                        </a:rPr>
                        <a:t>ENVIRONMENTAL INSPECTIONS</a:t>
                      </a:r>
                    </a:p>
                  </a:txBody>
                  <a:tcPr anchor="ctr"/>
                </a:tc>
                <a:tc>
                  <a:txBody>
                    <a:bodyPr/>
                    <a:lstStyle/>
                    <a:p>
                      <a:r>
                        <a:rPr lang="en-US" sz="1600" dirty="0"/>
                        <a:t>A mandatory requirement for </a:t>
                      </a:r>
                      <a:r>
                        <a:rPr lang="en-US" sz="1600" b="0" i="0" kern="1200" dirty="0">
                          <a:solidFill>
                            <a:schemeClr val="dk1"/>
                          </a:solidFill>
                          <a:effectLst/>
                          <a:latin typeface="+mn-lt"/>
                          <a:ea typeface="+mn-ea"/>
                          <a:cs typeface="+mn-cs"/>
                        </a:rPr>
                        <a:t>a site visit, to take place at least every 1 to 3 years, using risk-based criteria</a:t>
                      </a:r>
                      <a:endParaRPr lang="it-IT" sz="1600" dirty="0"/>
                    </a:p>
                  </a:txBody>
                  <a:tcPr anchor="ctr"/>
                </a:tc>
                <a:extLst>
                  <a:ext uri="{0D108BD9-81ED-4DB2-BD59-A6C34878D82A}">
                    <a16:rowId xmlns:a16="http://schemas.microsoft.com/office/drawing/2014/main" val="2083534925"/>
                  </a:ext>
                </a:extLst>
              </a:tr>
              <a:tr h="822960">
                <a:tc>
                  <a:txBody>
                    <a:bodyPr/>
                    <a:lstStyle/>
                    <a:p>
                      <a:r>
                        <a:rPr lang="it-IT" b="1" dirty="0">
                          <a:solidFill>
                            <a:srgbClr val="0070C0"/>
                          </a:solidFill>
                        </a:rPr>
                        <a:t>PUBLIC PARTICIPATION</a:t>
                      </a:r>
                    </a:p>
                  </a:txBody>
                  <a:tcPr anchor="ctr"/>
                </a:tc>
                <a:tc>
                  <a:txBody>
                    <a:bodyPr/>
                    <a:lstStyle/>
                    <a:p>
                      <a:r>
                        <a:rPr lang="en-US" sz="1600" dirty="0"/>
                        <a:t>T</a:t>
                      </a:r>
                      <a:r>
                        <a:rPr lang="en-US" sz="1600" b="0" i="0" kern="1200" dirty="0">
                          <a:solidFill>
                            <a:schemeClr val="dk1"/>
                          </a:solidFill>
                          <a:effectLst/>
                          <a:latin typeface="+mn-lt"/>
                          <a:ea typeface="+mn-ea"/>
                          <a:cs typeface="+mn-cs"/>
                        </a:rPr>
                        <a:t>he public has a right to participate in the decision-making process, and to be informed of its consequences (access to permit applications, permits and the results of the monitoring of releases)</a:t>
                      </a:r>
                      <a:endParaRPr lang="it-IT" sz="1600" dirty="0"/>
                    </a:p>
                  </a:txBody>
                  <a:tcPr anchor="ctr"/>
                </a:tc>
                <a:extLst>
                  <a:ext uri="{0D108BD9-81ED-4DB2-BD59-A6C34878D82A}">
                    <a16:rowId xmlns:a16="http://schemas.microsoft.com/office/drawing/2014/main" val="1068402851"/>
                  </a:ext>
                </a:extLst>
              </a:tr>
            </a:tbl>
          </a:graphicData>
        </a:graphic>
      </p:graphicFrame>
    </p:spTree>
    <p:extLst>
      <p:ext uri="{BB962C8B-B14F-4D97-AF65-F5344CB8AC3E}">
        <p14:creationId xmlns:p14="http://schemas.microsoft.com/office/powerpoint/2010/main" val="28319946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83854-EF40-4DE8-B9E8-08D49F1312C7}"/>
              </a:ext>
            </a:extLst>
          </p:cNvPr>
          <p:cNvSpPr>
            <a:spLocks noGrp="1"/>
          </p:cNvSpPr>
          <p:nvPr>
            <p:ph type="title"/>
          </p:nvPr>
        </p:nvSpPr>
        <p:spPr>
          <a:xfrm>
            <a:off x="634534" y="1475008"/>
            <a:ext cx="10945091" cy="767936"/>
          </a:xfrm>
        </p:spPr>
        <p:txBody>
          <a:bodyPr>
            <a:noAutofit/>
          </a:bodyPr>
          <a:lstStyle/>
          <a:p>
            <a:pPr algn="ctr"/>
            <a:r>
              <a:rPr lang="en-GB" sz="3200" b="1" dirty="0">
                <a:latin typeface="+mn-lt"/>
              </a:rPr>
              <a:t>INTEGRATED APPROACH </a:t>
            </a:r>
          </a:p>
        </p:txBody>
      </p:sp>
      <p:sp>
        <p:nvSpPr>
          <p:cNvPr id="3" name="Rezervirano mjesto broja slajda 2">
            <a:extLst>
              <a:ext uri="{FF2B5EF4-FFF2-40B4-BE49-F238E27FC236}">
                <a16:creationId xmlns:a16="http://schemas.microsoft.com/office/drawing/2014/main" id="{F7158B28-9C54-4550-828F-DBAEDAE39022}"/>
              </a:ext>
            </a:extLst>
          </p:cNvPr>
          <p:cNvSpPr>
            <a:spLocks noGrp="1"/>
          </p:cNvSpPr>
          <p:nvPr>
            <p:ph type="sldNum" sz="quarter" idx="12"/>
          </p:nvPr>
        </p:nvSpPr>
        <p:spPr/>
        <p:txBody>
          <a:bodyPr/>
          <a:lstStyle/>
          <a:p>
            <a:fld id="{3AB124D6-A55C-4BF8-8FED-103D5F9381FB}" type="slidenum">
              <a:rPr lang="en-GB" smtClean="0"/>
              <a:t>6</a:t>
            </a:fld>
            <a:endParaRPr lang="en-GB"/>
          </a:p>
        </p:txBody>
      </p:sp>
      <p:sp>
        <p:nvSpPr>
          <p:cNvPr id="5" name="İçerik Yer Tutucusu 2">
            <a:extLst>
              <a:ext uri="{FF2B5EF4-FFF2-40B4-BE49-F238E27FC236}">
                <a16:creationId xmlns:a16="http://schemas.microsoft.com/office/drawing/2014/main" id="{0D72FAD7-5706-43FA-B9F7-42DCA4ADB0A6}"/>
              </a:ext>
            </a:extLst>
          </p:cNvPr>
          <p:cNvSpPr>
            <a:spLocks noGrp="1"/>
          </p:cNvSpPr>
          <p:nvPr>
            <p:ph idx="1"/>
          </p:nvPr>
        </p:nvSpPr>
        <p:spPr>
          <a:xfrm>
            <a:off x="690414" y="2378220"/>
            <a:ext cx="10771905" cy="4652380"/>
          </a:xfrm>
        </p:spPr>
        <p:txBody>
          <a:bodyPr>
            <a:normAutofit/>
          </a:bodyPr>
          <a:lstStyle/>
          <a:p>
            <a:pPr marL="0" indent="0" algn="just">
              <a:buNone/>
            </a:pPr>
            <a:r>
              <a:rPr lang="en-US" dirty="0"/>
              <a:t>The permits must take into account the whole environmental performance of the plant</a:t>
            </a:r>
          </a:p>
          <a:p>
            <a:pPr lvl="1" algn="just">
              <a:spcBef>
                <a:spcPts val="1800"/>
              </a:spcBef>
              <a:spcAft>
                <a:spcPts val="1800"/>
              </a:spcAft>
            </a:pPr>
            <a:r>
              <a:rPr lang="en-US" sz="2800" b="1" dirty="0">
                <a:solidFill>
                  <a:srgbClr val="0070C0"/>
                </a:solidFill>
              </a:rPr>
              <a:t>AVOID</a:t>
            </a:r>
            <a:r>
              <a:rPr lang="en-US" sz="2800" dirty="0"/>
              <a:t> a shift of pollution from one environmental medium to another, rather than protect the environment as a whole</a:t>
            </a:r>
          </a:p>
          <a:p>
            <a:pPr lvl="1" algn="just">
              <a:spcBef>
                <a:spcPts val="1800"/>
              </a:spcBef>
              <a:spcAft>
                <a:spcPts val="1800"/>
              </a:spcAft>
            </a:pPr>
            <a:r>
              <a:rPr lang="en-US" sz="2800" b="1" dirty="0">
                <a:solidFill>
                  <a:srgbClr val="0070C0"/>
                </a:solidFill>
              </a:rPr>
              <a:t>COVER</a:t>
            </a:r>
            <a:r>
              <a:rPr lang="en-US" sz="2800" dirty="0"/>
              <a:t> emissions to air, water and land, generation of waste, use of raw materials, energy efficiency, noise, prevention of accidents, and restoration of the site upon closure</a:t>
            </a:r>
          </a:p>
          <a:p>
            <a:pPr marL="0" indent="0">
              <a:spcBef>
                <a:spcPts val="300"/>
              </a:spcBef>
              <a:spcAft>
                <a:spcPts val="300"/>
              </a:spcAft>
              <a:buNone/>
            </a:pPr>
            <a:endParaRPr lang="en-US" dirty="0"/>
          </a:p>
          <a:p>
            <a:pPr marL="0" indent="0">
              <a:spcBef>
                <a:spcPts val="300"/>
              </a:spcBef>
              <a:spcAft>
                <a:spcPts val="300"/>
              </a:spcAft>
              <a:buNone/>
            </a:pPr>
            <a:endParaRPr lang="en-US" dirty="0"/>
          </a:p>
          <a:p>
            <a:pPr marL="0" indent="0">
              <a:spcBef>
                <a:spcPts val="300"/>
              </a:spcBef>
              <a:spcAft>
                <a:spcPts val="300"/>
              </a:spcAft>
              <a:buNone/>
            </a:pPr>
            <a:endParaRPr lang="en-US" dirty="0"/>
          </a:p>
        </p:txBody>
      </p:sp>
      <p:sp>
        <p:nvSpPr>
          <p:cNvPr id="4" name="Rettangolo 3">
            <a:extLst>
              <a:ext uri="{FF2B5EF4-FFF2-40B4-BE49-F238E27FC236}">
                <a16:creationId xmlns:a16="http://schemas.microsoft.com/office/drawing/2014/main" id="{09E5F13B-98E7-69F3-7248-6851BD0C9E60}"/>
              </a:ext>
            </a:extLst>
          </p:cNvPr>
          <p:cNvSpPr/>
          <p:nvPr/>
        </p:nvSpPr>
        <p:spPr>
          <a:xfrm>
            <a:off x="7294880" y="5516880"/>
            <a:ext cx="4058920" cy="530345"/>
          </a:xfrm>
          <a:prstGeom prst="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it-IT" b="1" dirty="0" err="1">
                <a:solidFill>
                  <a:schemeClr val="tx1"/>
                </a:solidFill>
              </a:rPr>
              <a:t>Apply</a:t>
            </a:r>
            <a:r>
              <a:rPr lang="it-IT" b="1" dirty="0">
                <a:solidFill>
                  <a:schemeClr val="tx1"/>
                </a:solidFill>
              </a:rPr>
              <a:t> Best Available Techniques (BAT)</a:t>
            </a:r>
          </a:p>
        </p:txBody>
      </p:sp>
    </p:spTree>
    <p:extLst>
      <p:ext uri="{BB962C8B-B14F-4D97-AF65-F5344CB8AC3E}">
        <p14:creationId xmlns:p14="http://schemas.microsoft.com/office/powerpoint/2010/main" val="31189930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83854-EF40-4DE8-B9E8-08D49F1312C7}"/>
              </a:ext>
            </a:extLst>
          </p:cNvPr>
          <p:cNvSpPr>
            <a:spLocks noGrp="1"/>
          </p:cNvSpPr>
          <p:nvPr>
            <p:ph type="title"/>
          </p:nvPr>
        </p:nvSpPr>
        <p:spPr>
          <a:xfrm>
            <a:off x="679465" y="1447338"/>
            <a:ext cx="10945091" cy="767936"/>
          </a:xfrm>
        </p:spPr>
        <p:txBody>
          <a:bodyPr>
            <a:noAutofit/>
          </a:bodyPr>
          <a:lstStyle/>
          <a:p>
            <a:pPr algn="ctr"/>
            <a:r>
              <a:rPr lang="en-GB" sz="3200" b="1" dirty="0">
                <a:latin typeface="+mn-lt"/>
              </a:rPr>
              <a:t>BEST AVAILABLE TECHNIQUES REFERENCE DOCUMENTS (BREFs)</a:t>
            </a:r>
          </a:p>
        </p:txBody>
      </p:sp>
      <p:sp>
        <p:nvSpPr>
          <p:cNvPr id="7" name="İçerik Yer Tutucusu 2">
            <a:extLst>
              <a:ext uri="{FF2B5EF4-FFF2-40B4-BE49-F238E27FC236}">
                <a16:creationId xmlns:a16="http://schemas.microsoft.com/office/drawing/2014/main" id="{0D72FAD7-5706-43FA-B9F7-42DCA4ADB0A6}"/>
              </a:ext>
            </a:extLst>
          </p:cNvPr>
          <p:cNvSpPr txBox="1">
            <a:spLocks/>
          </p:cNvSpPr>
          <p:nvPr/>
        </p:nvSpPr>
        <p:spPr>
          <a:xfrm>
            <a:off x="755535" y="2248488"/>
            <a:ext cx="10742487" cy="486074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b="1" dirty="0">
                <a:solidFill>
                  <a:srgbClr val="0070C0"/>
                </a:solidFill>
              </a:rPr>
              <a:t>INDUSTRIAL EMISSIONS DIRECTIVE states:</a:t>
            </a:r>
          </a:p>
          <a:p>
            <a:r>
              <a:rPr lang="en-US" b="1" dirty="0"/>
              <a:t>BAT Reference Documents (BREFs) </a:t>
            </a:r>
            <a:r>
              <a:rPr lang="en-US" i="1" dirty="0"/>
              <a:t>should be drawn up, reviewed and, where necessary, updated through an </a:t>
            </a:r>
            <a:r>
              <a:rPr lang="en-US" b="1" i="1" dirty="0">
                <a:solidFill>
                  <a:srgbClr val="0070C0"/>
                </a:solidFill>
              </a:rPr>
              <a:t>exchange of information with stakeholders </a:t>
            </a:r>
          </a:p>
          <a:p>
            <a:pPr marL="0" indent="0">
              <a:buNone/>
            </a:pPr>
            <a:endParaRPr lang="en-US" b="1" i="1" dirty="0">
              <a:solidFill>
                <a:srgbClr val="0070C0"/>
              </a:solidFill>
            </a:endParaRPr>
          </a:p>
          <a:p>
            <a:pPr marL="0" indent="0">
              <a:buNone/>
            </a:pPr>
            <a:endParaRPr lang="en-US" b="1" i="1" dirty="0">
              <a:solidFill>
                <a:srgbClr val="0070C0"/>
              </a:solidFill>
            </a:endParaRPr>
          </a:p>
          <a:p>
            <a:pPr marL="0" indent="0">
              <a:buNone/>
            </a:pPr>
            <a:endParaRPr lang="en-US" b="1" i="1" dirty="0">
              <a:solidFill>
                <a:srgbClr val="0070C0"/>
              </a:solidFill>
            </a:endParaRPr>
          </a:p>
          <a:p>
            <a:pPr marL="0" indent="0">
              <a:buNone/>
            </a:pPr>
            <a:endParaRPr lang="en-US" b="1" i="1" dirty="0"/>
          </a:p>
          <a:p>
            <a:endParaRPr lang="en-US" b="1" i="1" dirty="0"/>
          </a:p>
          <a:p>
            <a:pPr marL="0" indent="0">
              <a:spcBef>
                <a:spcPts val="300"/>
              </a:spcBef>
              <a:spcAft>
                <a:spcPts val="300"/>
              </a:spcAft>
              <a:buFont typeface="Arial" panose="020B0604020202020204" pitchFamily="34" charset="0"/>
              <a:buNone/>
            </a:pPr>
            <a:endParaRPr lang="en-US" dirty="0"/>
          </a:p>
        </p:txBody>
      </p:sp>
      <p:sp>
        <p:nvSpPr>
          <p:cNvPr id="4" name="Freccia destra con strisce 3">
            <a:extLst>
              <a:ext uri="{FF2B5EF4-FFF2-40B4-BE49-F238E27FC236}">
                <a16:creationId xmlns:a16="http://schemas.microsoft.com/office/drawing/2014/main" id="{604BAE3A-24B8-AE69-5BDF-AB62C737A2C4}"/>
              </a:ext>
            </a:extLst>
          </p:cNvPr>
          <p:cNvSpPr/>
          <p:nvPr/>
        </p:nvSpPr>
        <p:spPr>
          <a:xfrm>
            <a:off x="2915920" y="4536619"/>
            <a:ext cx="711200" cy="350341"/>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aphicFrame>
        <p:nvGraphicFramePr>
          <p:cNvPr id="6" name="Diagramma 5">
            <a:extLst>
              <a:ext uri="{FF2B5EF4-FFF2-40B4-BE49-F238E27FC236}">
                <a16:creationId xmlns:a16="http://schemas.microsoft.com/office/drawing/2014/main" id="{9F897C8E-CE70-6696-1F00-AFB260F14CAA}"/>
              </a:ext>
            </a:extLst>
          </p:cNvPr>
          <p:cNvGraphicFramePr/>
          <p:nvPr>
            <p:extLst>
              <p:ext uri="{D42A27DB-BD31-4B8C-83A1-F6EECF244321}">
                <p14:modId xmlns:p14="http://schemas.microsoft.com/office/powerpoint/2010/main" val="1377541173"/>
              </p:ext>
            </p:extLst>
          </p:nvPr>
        </p:nvGraphicFramePr>
        <p:xfrm>
          <a:off x="1788160" y="3454400"/>
          <a:ext cx="8514080" cy="288713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Rettangolo 7">
            <a:extLst>
              <a:ext uri="{FF2B5EF4-FFF2-40B4-BE49-F238E27FC236}">
                <a16:creationId xmlns:a16="http://schemas.microsoft.com/office/drawing/2014/main" id="{47D03274-DC98-C08A-31C1-9D99FF7D30E4}"/>
              </a:ext>
            </a:extLst>
          </p:cNvPr>
          <p:cNvSpPr/>
          <p:nvPr/>
        </p:nvSpPr>
        <p:spPr>
          <a:xfrm>
            <a:off x="10383520" y="4246880"/>
            <a:ext cx="1381760" cy="487287"/>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a:solidFill>
                  <a:schemeClr val="tx1"/>
                </a:solidFill>
              </a:rPr>
              <a:t>Legally </a:t>
            </a:r>
            <a:r>
              <a:rPr lang="it-IT" b="1" dirty="0" err="1">
                <a:solidFill>
                  <a:schemeClr val="tx1"/>
                </a:solidFill>
              </a:rPr>
              <a:t>binding</a:t>
            </a:r>
            <a:endParaRPr lang="it-IT" b="1" dirty="0">
              <a:solidFill>
                <a:schemeClr val="tx1"/>
              </a:solidFill>
            </a:endParaRPr>
          </a:p>
        </p:txBody>
      </p:sp>
      <p:sp>
        <p:nvSpPr>
          <p:cNvPr id="12" name="Freccia a destra 11">
            <a:extLst>
              <a:ext uri="{FF2B5EF4-FFF2-40B4-BE49-F238E27FC236}">
                <a16:creationId xmlns:a16="http://schemas.microsoft.com/office/drawing/2014/main" id="{1116F28B-BF66-D36E-46C5-5A09ECD62E75}"/>
              </a:ext>
            </a:extLst>
          </p:cNvPr>
          <p:cNvSpPr/>
          <p:nvPr/>
        </p:nvSpPr>
        <p:spPr>
          <a:xfrm rot="20162925">
            <a:off x="10030961" y="4432389"/>
            <a:ext cx="345440" cy="208459"/>
          </a:xfrm>
          <a:prstGeom prst="rightArrow">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Segnaposto numero diapositiva 2">
            <a:extLst>
              <a:ext uri="{FF2B5EF4-FFF2-40B4-BE49-F238E27FC236}">
                <a16:creationId xmlns:a16="http://schemas.microsoft.com/office/drawing/2014/main" id="{EEEB4B52-3D0E-C36A-CDF7-46CFFD648C28}"/>
              </a:ext>
            </a:extLst>
          </p:cNvPr>
          <p:cNvSpPr>
            <a:spLocks noGrp="1"/>
          </p:cNvSpPr>
          <p:nvPr>
            <p:ph type="sldNum" sz="quarter" idx="12"/>
          </p:nvPr>
        </p:nvSpPr>
        <p:spPr/>
        <p:txBody>
          <a:bodyPr/>
          <a:lstStyle/>
          <a:p>
            <a:fld id="{3AB124D6-A55C-4BF8-8FED-103D5F9381FB}" type="slidenum">
              <a:rPr lang="en-GB" smtClean="0"/>
              <a:t>7</a:t>
            </a:fld>
            <a:endParaRPr lang="en-GB"/>
          </a:p>
        </p:txBody>
      </p:sp>
    </p:spTree>
    <p:extLst>
      <p:ext uri="{BB962C8B-B14F-4D97-AF65-F5344CB8AC3E}">
        <p14:creationId xmlns:p14="http://schemas.microsoft.com/office/powerpoint/2010/main" val="36698706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83854-EF40-4DE8-B9E8-08D49F1312C7}"/>
              </a:ext>
            </a:extLst>
          </p:cNvPr>
          <p:cNvSpPr>
            <a:spLocks noGrp="1"/>
          </p:cNvSpPr>
          <p:nvPr>
            <p:ph type="title"/>
          </p:nvPr>
        </p:nvSpPr>
        <p:spPr>
          <a:xfrm>
            <a:off x="665014" y="1492028"/>
            <a:ext cx="10945091" cy="767936"/>
          </a:xfrm>
        </p:spPr>
        <p:txBody>
          <a:bodyPr>
            <a:noAutofit/>
          </a:bodyPr>
          <a:lstStyle/>
          <a:p>
            <a:pPr algn="ctr"/>
            <a:r>
              <a:rPr lang="en-US" sz="3200" b="1" dirty="0">
                <a:latin typeface="+mn-lt"/>
              </a:rPr>
              <a:t>WHY A REVISION OF THE INDUSTRIAL EMISSION DIRECTIVE?</a:t>
            </a:r>
            <a:r>
              <a:rPr lang="en-GB" sz="3200" b="1" dirty="0">
                <a:latin typeface="+mn-lt"/>
              </a:rPr>
              <a:t> </a:t>
            </a:r>
          </a:p>
        </p:txBody>
      </p:sp>
      <p:sp>
        <p:nvSpPr>
          <p:cNvPr id="3" name="Rezervirano mjesto broja slajda 2">
            <a:extLst>
              <a:ext uri="{FF2B5EF4-FFF2-40B4-BE49-F238E27FC236}">
                <a16:creationId xmlns:a16="http://schemas.microsoft.com/office/drawing/2014/main" id="{F7158B28-9C54-4550-828F-DBAEDAE39022}"/>
              </a:ext>
            </a:extLst>
          </p:cNvPr>
          <p:cNvSpPr>
            <a:spLocks noGrp="1"/>
          </p:cNvSpPr>
          <p:nvPr>
            <p:ph type="sldNum" sz="quarter" idx="12"/>
          </p:nvPr>
        </p:nvSpPr>
        <p:spPr/>
        <p:txBody>
          <a:bodyPr/>
          <a:lstStyle/>
          <a:p>
            <a:fld id="{3AB124D6-A55C-4BF8-8FED-103D5F9381FB}" type="slidenum">
              <a:rPr lang="en-GB" smtClean="0"/>
              <a:t>8</a:t>
            </a:fld>
            <a:endParaRPr lang="en-GB"/>
          </a:p>
        </p:txBody>
      </p:sp>
      <p:sp>
        <p:nvSpPr>
          <p:cNvPr id="7" name="İçerik Yer Tutucusu 2">
            <a:extLst>
              <a:ext uri="{FF2B5EF4-FFF2-40B4-BE49-F238E27FC236}">
                <a16:creationId xmlns:a16="http://schemas.microsoft.com/office/drawing/2014/main" id="{0D72FAD7-5706-43FA-B9F7-42DCA4ADB0A6}"/>
              </a:ext>
            </a:extLst>
          </p:cNvPr>
          <p:cNvSpPr txBox="1">
            <a:spLocks/>
          </p:cNvSpPr>
          <p:nvPr/>
        </p:nvSpPr>
        <p:spPr>
          <a:xfrm>
            <a:off x="692722" y="1575683"/>
            <a:ext cx="10889673" cy="486074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300"/>
              </a:spcBef>
              <a:spcAft>
                <a:spcPts val="300"/>
              </a:spcAft>
            </a:pPr>
            <a:endParaRPr lang="en-US" dirty="0"/>
          </a:p>
          <a:p>
            <a:pPr marL="0" indent="0">
              <a:spcBef>
                <a:spcPts val="300"/>
              </a:spcBef>
              <a:spcAft>
                <a:spcPts val="300"/>
              </a:spcAft>
              <a:buFont typeface="Arial" panose="020B0604020202020204" pitchFamily="34" charset="0"/>
              <a:buNone/>
            </a:pPr>
            <a:endParaRPr lang="en-US" dirty="0"/>
          </a:p>
          <a:p>
            <a:pPr marL="0" indent="0">
              <a:spcBef>
                <a:spcPts val="300"/>
              </a:spcBef>
              <a:spcAft>
                <a:spcPts val="300"/>
              </a:spcAft>
              <a:buFont typeface="Arial" panose="020B0604020202020204" pitchFamily="34" charset="0"/>
              <a:buNone/>
            </a:pPr>
            <a:endParaRPr lang="en-US" dirty="0"/>
          </a:p>
          <a:p>
            <a:pPr marL="0" indent="0">
              <a:spcBef>
                <a:spcPts val="300"/>
              </a:spcBef>
              <a:spcAft>
                <a:spcPts val="300"/>
              </a:spcAft>
              <a:buFont typeface="Arial" panose="020B0604020202020204" pitchFamily="34" charset="0"/>
              <a:buNone/>
            </a:pPr>
            <a:endParaRPr lang="en-US" dirty="0"/>
          </a:p>
        </p:txBody>
      </p:sp>
      <p:sp>
        <p:nvSpPr>
          <p:cNvPr id="5" name="Text Placeholder 2">
            <a:extLst>
              <a:ext uri="{FF2B5EF4-FFF2-40B4-BE49-F238E27FC236}">
                <a16:creationId xmlns:a16="http://schemas.microsoft.com/office/drawing/2014/main" id="{A5A9E618-056E-704D-BAD3-48CF9CBB65FE}"/>
              </a:ext>
            </a:extLst>
          </p:cNvPr>
          <p:cNvSpPr txBox="1">
            <a:spLocks/>
          </p:cNvSpPr>
          <p:nvPr/>
        </p:nvSpPr>
        <p:spPr>
          <a:xfrm>
            <a:off x="699650" y="1558926"/>
            <a:ext cx="10855299" cy="441183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gn="just">
              <a:buFont typeface="Wingdings" panose="05000000000000000000" pitchFamily="2" charset="2"/>
              <a:buChar char="§"/>
            </a:pPr>
            <a:endParaRPr lang="en-GB" sz="2000" dirty="0"/>
          </a:p>
        </p:txBody>
      </p:sp>
      <p:sp>
        <p:nvSpPr>
          <p:cNvPr id="8" name="Segnaposto testo 6"/>
          <p:cNvSpPr txBox="1">
            <a:spLocks/>
          </p:cNvSpPr>
          <p:nvPr/>
        </p:nvSpPr>
        <p:spPr>
          <a:xfrm>
            <a:off x="716936" y="2360009"/>
            <a:ext cx="10855299" cy="441183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spcAft>
                <a:spcPts val="1200"/>
              </a:spcAft>
              <a:buFont typeface="Wingdings" panose="05000000000000000000" pitchFamily="2" charset="2"/>
              <a:buChar char="§"/>
            </a:pPr>
            <a:r>
              <a:rPr lang="it-IT" b="1" dirty="0">
                <a:solidFill>
                  <a:srgbClr val="0070C0"/>
                </a:solidFill>
              </a:rPr>
              <a:t>Meet the overall goal </a:t>
            </a:r>
            <a:r>
              <a:rPr lang="it-IT" dirty="0"/>
              <a:t>of the </a:t>
            </a:r>
            <a:r>
              <a:rPr lang="it-IT" b="1" dirty="0" err="1"/>
              <a:t>Europen</a:t>
            </a:r>
            <a:r>
              <a:rPr lang="it-IT" b="1" dirty="0"/>
              <a:t> Green Deal (EGD)</a:t>
            </a:r>
            <a:r>
              <a:rPr lang="it-IT" dirty="0"/>
              <a:t>: «</a:t>
            </a:r>
            <a:r>
              <a:rPr lang="it-IT" i="1" dirty="0"/>
              <a:t>Reduce </a:t>
            </a:r>
            <a:r>
              <a:rPr lang="it-IT" i="1" dirty="0" err="1"/>
              <a:t>environmental</a:t>
            </a:r>
            <a:r>
              <a:rPr lang="it-IT" i="1" dirty="0"/>
              <a:t> impacts, </a:t>
            </a:r>
            <a:r>
              <a:rPr lang="it-IT" i="1" dirty="0" err="1"/>
              <a:t>including</a:t>
            </a:r>
            <a:r>
              <a:rPr lang="it-IT" i="1" dirty="0"/>
              <a:t> the </a:t>
            </a:r>
            <a:r>
              <a:rPr lang="it-IT" i="1" dirty="0" err="1"/>
              <a:t>climate</a:t>
            </a:r>
            <a:r>
              <a:rPr lang="it-IT" i="1" dirty="0"/>
              <a:t> impacts</a:t>
            </a:r>
            <a:r>
              <a:rPr lang="it-IT" dirty="0"/>
              <a:t>»</a:t>
            </a:r>
          </a:p>
          <a:p>
            <a:pPr marL="342900" indent="-342900">
              <a:spcAft>
                <a:spcPts val="1200"/>
              </a:spcAft>
              <a:buFont typeface="Wingdings" panose="05000000000000000000" pitchFamily="2" charset="2"/>
              <a:buChar char="§"/>
            </a:pPr>
            <a:r>
              <a:rPr lang="it-IT" dirty="0"/>
              <a:t> </a:t>
            </a:r>
            <a:r>
              <a:rPr lang="it-IT" b="1" dirty="0" err="1">
                <a:solidFill>
                  <a:srgbClr val="0070C0"/>
                </a:solidFill>
              </a:rPr>
              <a:t>Support</a:t>
            </a:r>
            <a:r>
              <a:rPr lang="it-IT" b="1" dirty="0">
                <a:solidFill>
                  <a:srgbClr val="0070C0"/>
                </a:solidFill>
              </a:rPr>
              <a:t> the </a:t>
            </a:r>
            <a:r>
              <a:rPr lang="it-IT" b="1" dirty="0" err="1">
                <a:solidFill>
                  <a:srgbClr val="0070C0"/>
                </a:solidFill>
              </a:rPr>
              <a:t>specific</a:t>
            </a:r>
            <a:r>
              <a:rPr lang="it-IT" b="1" dirty="0">
                <a:solidFill>
                  <a:srgbClr val="0070C0"/>
                </a:solidFill>
              </a:rPr>
              <a:t> </a:t>
            </a:r>
            <a:r>
              <a:rPr lang="it-IT" b="1" dirty="0" err="1">
                <a:solidFill>
                  <a:srgbClr val="0070C0"/>
                </a:solidFill>
              </a:rPr>
              <a:t>goals</a:t>
            </a:r>
            <a:r>
              <a:rPr lang="it-IT" b="1" dirty="0">
                <a:solidFill>
                  <a:srgbClr val="0070C0"/>
                </a:solidFill>
              </a:rPr>
              <a:t> </a:t>
            </a:r>
            <a:r>
              <a:rPr lang="it-IT" b="1" dirty="0"/>
              <a:t>of the EGD</a:t>
            </a:r>
            <a:r>
              <a:rPr lang="it-IT" dirty="0"/>
              <a:t>:</a:t>
            </a:r>
          </a:p>
          <a:p>
            <a:pPr lvl="1">
              <a:spcAft>
                <a:spcPts val="1200"/>
              </a:spcAft>
              <a:buFont typeface="Wingdings" panose="05000000000000000000" pitchFamily="2" charset="2"/>
              <a:buChar char="ü"/>
            </a:pPr>
            <a:r>
              <a:rPr lang="it-IT" dirty="0"/>
              <a:t> Zero </a:t>
            </a:r>
            <a:r>
              <a:rPr lang="it-IT" dirty="0" err="1"/>
              <a:t>pollution</a:t>
            </a:r>
            <a:endParaRPr lang="it-IT" dirty="0"/>
          </a:p>
          <a:p>
            <a:pPr lvl="1">
              <a:spcAft>
                <a:spcPts val="1200"/>
              </a:spcAft>
              <a:buFont typeface="Wingdings" panose="05000000000000000000" pitchFamily="2" charset="2"/>
              <a:buChar char="ü"/>
            </a:pPr>
            <a:r>
              <a:rPr lang="it-IT" dirty="0" err="1"/>
              <a:t>Climate</a:t>
            </a:r>
            <a:r>
              <a:rPr lang="it-IT" dirty="0"/>
              <a:t> </a:t>
            </a:r>
            <a:r>
              <a:rPr lang="it-IT" dirty="0" err="1"/>
              <a:t>neutrality</a:t>
            </a:r>
            <a:endParaRPr lang="it-IT" dirty="0"/>
          </a:p>
          <a:p>
            <a:pPr lvl="1">
              <a:spcAft>
                <a:spcPts val="1200"/>
              </a:spcAft>
              <a:buFont typeface="Wingdings" panose="05000000000000000000" pitchFamily="2" charset="2"/>
              <a:buChar char="ü"/>
            </a:pPr>
            <a:r>
              <a:rPr lang="it-IT" dirty="0" err="1"/>
              <a:t>Biodiversity</a:t>
            </a:r>
            <a:endParaRPr lang="it-IT" dirty="0"/>
          </a:p>
          <a:p>
            <a:pPr lvl="1">
              <a:spcAft>
                <a:spcPts val="1200"/>
              </a:spcAft>
              <a:buFont typeface="Wingdings" panose="05000000000000000000" pitchFamily="2" charset="2"/>
              <a:buChar char="ü"/>
            </a:pPr>
            <a:r>
              <a:rPr lang="it-IT" dirty="0" err="1"/>
              <a:t>Cleaner</a:t>
            </a:r>
            <a:r>
              <a:rPr lang="it-IT" dirty="0"/>
              <a:t> and more </a:t>
            </a:r>
            <a:r>
              <a:rPr lang="it-IT" dirty="0" err="1"/>
              <a:t>circular</a:t>
            </a:r>
            <a:r>
              <a:rPr lang="it-IT" dirty="0"/>
              <a:t> economy </a:t>
            </a:r>
          </a:p>
          <a:p>
            <a:pPr marL="457200" lvl="1" indent="0">
              <a:spcAft>
                <a:spcPts val="1200"/>
              </a:spcAft>
              <a:buNone/>
            </a:pPr>
            <a:endParaRPr lang="it-IT" dirty="0"/>
          </a:p>
        </p:txBody>
      </p:sp>
    </p:spTree>
    <p:extLst>
      <p:ext uri="{BB962C8B-B14F-4D97-AF65-F5344CB8AC3E}">
        <p14:creationId xmlns:p14="http://schemas.microsoft.com/office/powerpoint/2010/main" val="7544421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83854-EF40-4DE8-B9E8-08D49F1312C7}"/>
              </a:ext>
            </a:extLst>
          </p:cNvPr>
          <p:cNvSpPr>
            <a:spLocks noGrp="1"/>
          </p:cNvSpPr>
          <p:nvPr>
            <p:ph type="title"/>
          </p:nvPr>
        </p:nvSpPr>
        <p:spPr>
          <a:xfrm>
            <a:off x="665014" y="1492028"/>
            <a:ext cx="10945091" cy="767936"/>
          </a:xfrm>
        </p:spPr>
        <p:txBody>
          <a:bodyPr>
            <a:noAutofit/>
          </a:bodyPr>
          <a:lstStyle/>
          <a:p>
            <a:pPr algn="ctr"/>
            <a:r>
              <a:rPr lang="en-US" sz="3200" b="1" dirty="0">
                <a:latin typeface="+mn-lt"/>
              </a:rPr>
              <a:t>OBJECTIVES OF THE IED REVISION</a:t>
            </a:r>
            <a:endParaRPr lang="en-GB" sz="3200" b="1" dirty="0">
              <a:latin typeface="+mn-lt"/>
            </a:endParaRPr>
          </a:p>
        </p:txBody>
      </p:sp>
      <p:sp>
        <p:nvSpPr>
          <p:cNvPr id="3" name="Rezervirano mjesto broja slajda 2">
            <a:extLst>
              <a:ext uri="{FF2B5EF4-FFF2-40B4-BE49-F238E27FC236}">
                <a16:creationId xmlns:a16="http://schemas.microsoft.com/office/drawing/2014/main" id="{F7158B28-9C54-4550-828F-DBAEDAE39022}"/>
              </a:ext>
            </a:extLst>
          </p:cNvPr>
          <p:cNvSpPr>
            <a:spLocks noGrp="1"/>
          </p:cNvSpPr>
          <p:nvPr>
            <p:ph type="sldNum" sz="quarter" idx="12"/>
          </p:nvPr>
        </p:nvSpPr>
        <p:spPr/>
        <p:txBody>
          <a:bodyPr/>
          <a:lstStyle/>
          <a:p>
            <a:fld id="{3AB124D6-A55C-4BF8-8FED-103D5F9381FB}" type="slidenum">
              <a:rPr lang="en-GB" smtClean="0"/>
              <a:t>9</a:t>
            </a:fld>
            <a:endParaRPr lang="en-GB"/>
          </a:p>
        </p:txBody>
      </p:sp>
      <p:sp>
        <p:nvSpPr>
          <p:cNvPr id="7" name="İçerik Yer Tutucusu 2">
            <a:extLst>
              <a:ext uri="{FF2B5EF4-FFF2-40B4-BE49-F238E27FC236}">
                <a16:creationId xmlns:a16="http://schemas.microsoft.com/office/drawing/2014/main" id="{0D72FAD7-5706-43FA-B9F7-42DCA4ADB0A6}"/>
              </a:ext>
            </a:extLst>
          </p:cNvPr>
          <p:cNvSpPr txBox="1">
            <a:spLocks/>
          </p:cNvSpPr>
          <p:nvPr/>
        </p:nvSpPr>
        <p:spPr>
          <a:xfrm>
            <a:off x="692722" y="1575683"/>
            <a:ext cx="10889673" cy="486074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300"/>
              </a:spcBef>
              <a:spcAft>
                <a:spcPts val="300"/>
              </a:spcAft>
            </a:pPr>
            <a:endParaRPr lang="en-US" dirty="0"/>
          </a:p>
          <a:p>
            <a:pPr marL="0" indent="0">
              <a:spcBef>
                <a:spcPts val="300"/>
              </a:spcBef>
              <a:spcAft>
                <a:spcPts val="300"/>
              </a:spcAft>
              <a:buFont typeface="Arial" panose="020B0604020202020204" pitchFamily="34" charset="0"/>
              <a:buNone/>
            </a:pPr>
            <a:endParaRPr lang="en-US" dirty="0"/>
          </a:p>
          <a:p>
            <a:pPr marL="0" indent="0">
              <a:spcBef>
                <a:spcPts val="300"/>
              </a:spcBef>
              <a:spcAft>
                <a:spcPts val="300"/>
              </a:spcAft>
              <a:buFont typeface="Arial" panose="020B0604020202020204" pitchFamily="34" charset="0"/>
              <a:buNone/>
            </a:pPr>
            <a:endParaRPr lang="en-US" dirty="0"/>
          </a:p>
          <a:p>
            <a:pPr marL="0" indent="0">
              <a:spcBef>
                <a:spcPts val="300"/>
              </a:spcBef>
              <a:spcAft>
                <a:spcPts val="300"/>
              </a:spcAft>
              <a:buFont typeface="Arial" panose="020B0604020202020204" pitchFamily="34" charset="0"/>
              <a:buNone/>
            </a:pPr>
            <a:endParaRPr lang="en-US" dirty="0"/>
          </a:p>
        </p:txBody>
      </p:sp>
      <p:sp>
        <p:nvSpPr>
          <p:cNvPr id="5" name="Text Placeholder 2">
            <a:extLst>
              <a:ext uri="{FF2B5EF4-FFF2-40B4-BE49-F238E27FC236}">
                <a16:creationId xmlns:a16="http://schemas.microsoft.com/office/drawing/2014/main" id="{A5A9E618-056E-704D-BAD3-48CF9CBB65FE}"/>
              </a:ext>
            </a:extLst>
          </p:cNvPr>
          <p:cNvSpPr txBox="1">
            <a:spLocks/>
          </p:cNvSpPr>
          <p:nvPr/>
        </p:nvSpPr>
        <p:spPr>
          <a:xfrm>
            <a:off x="699650" y="2503806"/>
            <a:ext cx="10855299" cy="441183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gn="just">
              <a:buFont typeface="Wingdings" panose="05000000000000000000" pitchFamily="2" charset="2"/>
              <a:buChar char="§"/>
            </a:pPr>
            <a:endParaRPr lang="en-GB" sz="2000" dirty="0"/>
          </a:p>
        </p:txBody>
      </p:sp>
      <p:sp>
        <p:nvSpPr>
          <p:cNvPr id="4" name="Rettangolo 3">
            <a:extLst>
              <a:ext uri="{FF2B5EF4-FFF2-40B4-BE49-F238E27FC236}">
                <a16:creationId xmlns:a16="http://schemas.microsoft.com/office/drawing/2014/main" id="{2410DC95-9B73-A640-3F85-1A2B43CC7ECD}"/>
              </a:ext>
            </a:extLst>
          </p:cNvPr>
          <p:cNvSpPr/>
          <p:nvPr/>
        </p:nvSpPr>
        <p:spPr>
          <a:xfrm>
            <a:off x="593898" y="2341244"/>
            <a:ext cx="3185622" cy="991236"/>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spcAft>
                <a:spcPts val="1200"/>
              </a:spcAft>
            </a:pPr>
            <a:r>
              <a:rPr lang="it-IT" b="1" dirty="0" err="1">
                <a:solidFill>
                  <a:schemeClr val="tx1"/>
                </a:solidFill>
              </a:rPr>
              <a:t>Industry</a:t>
            </a:r>
            <a:r>
              <a:rPr lang="it-IT" b="1" dirty="0">
                <a:solidFill>
                  <a:schemeClr val="tx1"/>
                </a:solidFill>
              </a:rPr>
              <a:t> </a:t>
            </a:r>
            <a:r>
              <a:rPr lang="it-IT" b="1" dirty="0" err="1">
                <a:solidFill>
                  <a:schemeClr val="tx1"/>
                </a:solidFill>
              </a:rPr>
              <a:t>presents</a:t>
            </a:r>
            <a:r>
              <a:rPr lang="it-IT" b="1" dirty="0">
                <a:solidFill>
                  <a:schemeClr val="tx1"/>
                </a:solidFill>
              </a:rPr>
              <a:t> an </a:t>
            </a:r>
            <a:r>
              <a:rPr lang="it-IT" b="1" dirty="0" err="1">
                <a:solidFill>
                  <a:schemeClr val="tx1"/>
                </a:solidFill>
              </a:rPr>
              <a:t>important</a:t>
            </a:r>
            <a:r>
              <a:rPr lang="it-IT" b="1" dirty="0">
                <a:solidFill>
                  <a:schemeClr val="tx1"/>
                </a:solidFill>
              </a:rPr>
              <a:t> </a:t>
            </a:r>
            <a:r>
              <a:rPr lang="it-IT" b="1" dirty="0" err="1">
                <a:solidFill>
                  <a:schemeClr val="tx1"/>
                </a:solidFill>
              </a:rPr>
              <a:t>contribution</a:t>
            </a:r>
            <a:r>
              <a:rPr lang="it-IT" b="1" dirty="0">
                <a:solidFill>
                  <a:schemeClr val="tx1"/>
                </a:solidFill>
              </a:rPr>
              <a:t> to </a:t>
            </a:r>
            <a:r>
              <a:rPr lang="it-IT" b="1" dirty="0" err="1">
                <a:solidFill>
                  <a:schemeClr val="tx1"/>
                </a:solidFill>
              </a:rPr>
              <a:t>overall</a:t>
            </a:r>
            <a:r>
              <a:rPr lang="it-IT" b="1" dirty="0">
                <a:solidFill>
                  <a:schemeClr val="tx1"/>
                </a:solidFill>
              </a:rPr>
              <a:t> </a:t>
            </a:r>
            <a:r>
              <a:rPr lang="it-IT" b="1" dirty="0" err="1">
                <a:solidFill>
                  <a:schemeClr val="tx1"/>
                </a:solidFill>
              </a:rPr>
              <a:t>pressures</a:t>
            </a:r>
            <a:r>
              <a:rPr lang="it-IT" b="1" dirty="0">
                <a:solidFill>
                  <a:schemeClr val="tx1"/>
                </a:solidFill>
              </a:rPr>
              <a:t> on the </a:t>
            </a:r>
            <a:r>
              <a:rPr lang="it-IT" b="1" dirty="0" err="1">
                <a:solidFill>
                  <a:schemeClr val="tx1"/>
                </a:solidFill>
              </a:rPr>
              <a:t>environment</a:t>
            </a:r>
            <a:endParaRPr lang="it-IT" b="1" dirty="0">
              <a:solidFill>
                <a:schemeClr val="tx1"/>
              </a:solidFill>
            </a:endParaRPr>
          </a:p>
        </p:txBody>
      </p:sp>
      <p:sp>
        <p:nvSpPr>
          <p:cNvPr id="6" name="Rettangolo 5">
            <a:extLst>
              <a:ext uri="{FF2B5EF4-FFF2-40B4-BE49-F238E27FC236}">
                <a16:creationId xmlns:a16="http://schemas.microsoft.com/office/drawing/2014/main" id="{4C8F9E0D-CA79-E976-83DC-F2E73798A824}"/>
              </a:ext>
            </a:extLst>
          </p:cNvPr>
          <p:cNvSpPr/>
          <p:nvPr/>
        </p:nvSpPr>
        <p:spPr>
          <a:xfrm>
            <a:off x="609605" y="4031677"/>
            <a:ext cx="3169915" cy="1647763"/>
          </a:xfrm>
          <a:prstGeom prst="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spcAft>
                <a:spcPts val="1200"/>
              </a:spcAft>
            </a:pPr>
            <a:r>
              <a:rPr lang="it-IT" b="1" dirty="0" err="1">
                <a:solidFill>
                  <a:schemeClr val="tx1"/>
                </a:solidFill>
              </a:rPr>
              <a:t>Need</a:t>
            </a:r>
            <a:r>
              <a:rPr lang="it-IT" b="1" dirty="0">
                <a:solidFill>
                  <a:schemeClr val="tx1"/>
                </a:solidFill>
              </a:rPr>
              <a:t> to </a:t>
            </a:r>
            <a:r>
              <a:rPr lang="it-IT" b="1" dirty="0" err="1">
                <a:solidFill>
                  <a:schemeClr val="tx1"/>
                </a:solidFill>
              </a:rPr>
              <a:t>review</a:t>
            </a:r>
            <a:r>
              <a:rPr lang="it-IT" b="1" dirty="0">
                <a:solidFill>
                  <a:schemeClr val="tx1"/>
                </a:solidFill>
              </a:rPr>
              <a:t> the EU </a:t>
            </a:r>
            <a:r>
              <a:rPr lang="it-IT" b="1" dirty="0" err="1">
                <a:solidFill>
                  <a:schemeClr val="tx1"/>
                </a:solidFill>
              </a:rPr>
              <a:t>measures</a:t>
            </a:r>
            <a:r>
              <a:rPr lang="it-IT" b="1" dirty="0">
                <a:solidFill>
                  <a:schemeClr val="tx1"/>
                </a:solidFill>
              </a:rPr>
              <a:t> </a:t>
            </a:r>
            <a:r>
              <a:rPr lang="it-IT" b="1" dirty="0" err="1">
                <a:solidFill>
                  <a:schemeClr val="tx1"/>
                </a:solidFill>
              </a:rPr>
              <a:t>that</a:t>
            </a:r>
            <a:r>
              <a:rPr lang="it-IT" b="1" dirty="0">
                <a:solidFill>
                  <a:schemeClr val="tx1"/>
                </a:solidFill>
              </a:rPr>
              <a:t> </a:t>
            </a:r>
            <a:r>
              <a:rPr lang="it-IT" b="1" dirty="0" err="1">
                <a:solidFill>
                  <a:schemeClr val="tx1"/>
                </a:solidFill>
              </a:rPr>
              <a:t>address</a:t>
            </a:r>
            <a:r>
              <a:rPr lang="it-IT" b="1" dirty="0">
                <a:solidFill>
                  <a:schemeClr val="tx1"/>
                </a:solidFill>
              </a:rPr>
              <a:t> </a:t>
            </a:r>
            <a:r>
              <a:rPr lang="it-IT" b="1" dirty="0" err="1">
                <a:solidFill>
                  <a:schemeClr val="tx1"/>
                </a:solidFill>
              </a:rPr>
              <a:t>pollution</a:t>
            </a:r>
            <a:r>
              <a:rPr lang="it-IT" b="1" dirty="0">
                <a:solidFill>
                  <a:schemeClr val="tx1"/>
                </a:solidFill>
              </a:rPr>
              <a:t> from large industrial </a:t>
            </a:r>
            <a:r>
              <a:rPr lang="it-IT" b="1" dirty="0" err="1">
                <a:solidFill>
                  <a:schemeClr val="tx1"/>
                </a:solidFill>
              </a:rPr>
              <a:t>installations</a:t>
            </a:r>
            <a:r>
              <a:rPr lang="it-IT" b="1" dirty="0">
                <a:solidFill>
                  <a:schemeClr val="tx1"/>
                </a:solidFill>
              </a:rPr>
              <a:t> to </a:t>
            </a:r>
            <a:r>
              <a:rPr lang="it-IT" b="1" dirty="0" err="1">
                <a:solidFill>
                  <a:schemeClr val="tx1"/>
                </a:solidFill>
              </a:rPr>
              <a:t>make</a:t>
            </a:r>
            <a:r>
              <a:rPr lang="it-IT" b="1" dirty="0">
                <a:solidFill>
                  <a:schemeClr val="tx1"/>
                </a:solidFill>
              </a:rPr>
              <a:t> </a:t>
            </a:r>
            <a:r>
              <a:rPr lang="it-IT" b="1" dirty="0" err="1">
                <a:solidFill>
                  <a:schemeClr val="tx1"/>
                </a:solidFill>
              </a:rPr>
              <a:t>them</a:t>
            </a:r>
            <a:r>
              <a:rPr lang="it-IT" b="1" dirty="0">
                <a:solidFill>
                  <a:schemeClr val="tx1"/>
                </a:solidFill>
              </a:rPr>
              <a:t> </a:t>
            </a:r>
            <a:r>
              <a:rPr lang="it-IT" b="1" dirty="0" err="1">
                <a:solidFill>
                  <a:schemeClr val="tx1"/>
                </a:solidFill>
              </a:rPr>
              <a:t>fully</a:t>
            </a:r>
            <a:r>
              <a:rPr lang="it-IT" b="1" dirty="0">
                <a:solidFill>
                  <a:schemeClr val="tx1"/>
                </a:solidFill>
              </a:rPr>
              <a:t> </a:t>
            </a:r>
            <a:r>
              <a:rPr lang="it-IT" b="1" dirty="0" err="1">
                <a:solidFill>
                  <a:schemeClr val="tx1"/>
                </a:solidFill>
              </a:rPr>
              <a:t>consistent</a:t>
            </a:r>
            <a:r>
              <a:rPr lang="it-IT" b="1" dirty="0">
                <a:solidFill>
                  <a:schemeClr val="tx1"/>
                </a:solidFill>
              </a:rPr>
              <a:t> with </a:t>
            </a:r>
            <a:r>
              <a:rPr lang="it-IT" b="1" dirty="0" err="1">
                <a:solidFill>
                  <a:schemeClr val="tx1"/>
                </a:solidFill>
              </a:rPr>
              <a:t>other</a:t>
            </a:r>
            <a:r>
              <a:rPr lang="it-IT" b="1" dirty="0">
                <a:solidFill>
                  <a:schemeClr val="tx1"/>
                </a:solidFill>
              </a:rPr>
              <a:t> </a:t>
            </a:r>
            <a:r>
              <a:rPr lang="it-IT" b="1" dirty="0" err="1">
                <a:solidFill>
                  <a:schemeClr val="tx1"/>
                </a:solidFill>
              </a:rPr>
              <a:t>policies</a:t>
            </a:r>
            <a:endParaRPr lang="it-IT" b="1" dirty="0">
              <a:solidFill>
                <a:schemeClr val="tx1"/>
              </a:solidFill>
            </a:endParaRPr>
          </a:p>
        </p:txBody>
      </p:sp>
      <p:sp>
        <p:nvSpPr>
          <p:cNvPr id="9" name="Freccia in giù 8">
            <a:extLst>
              <a:ext uri="{FF2B5EF4-FFF2-40B4-BE49-F238E27FC236}">
                <a16:creationId xmlns:a16="http://schemas.microsoft.com/office/drawing/2014/main" id="{46B2CF43-5EC8-9615-8E97-8F8E292653BD}"/>
              </a:ext>
            </a:extLst>
          </p:cNvPr>
          <p:cNvSpPr/>
          <p:nvPr/>
        </p:nvSpPr>
        <p:spPr>
          <a:xfrm>
            <a:off x="2123440" y="3423920"/>
            <a:ext cx="182880" cy="487680"/>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Rettangolo 9">
            <a:extLst>
              <a:ext uri="{FF2B5EF4-FFF2-40B4-BE49-F238E27FC236}">
                <a16:creationId xmlns:a16="http://schemas.microsoft.com/office/drawing/2014/main" id="{35157574-19DF-7586-EF54-BF23DE0761EA}"/>
              </a:ext>
            </a:extLst>
          </p:cNvPr>
          <p:cNvSpPr/>
          <p:nvPr/>
        </p:nvSpPr>
        <p:spPr>
          <a:xfrm>
            <a:off x="4480560" y="2422526"/>
            <a:ext cx="7018718" cy="3256914"/>
          </a:xfrm>
          <a:prstGeom prst="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spcAft>
                <a:spcPts val="1600"/>
              </a:spcAft>
              <a:buFont typeface="Wingdings" panose="05000000000000000000" pitchFamily="2" charset="2"/>
              <a:buChar char="ü"/>
            </a:pPr>
            <a:r>
              <a:rPr lang="it-IT" sz="1800" b="1" dirty="0">
                <a:solidFill>
                  <a:schemeClr val="tx1"/>
                </a:solidFill>
              </a:rPr>
              <a:t>More </a:t>
            </a:r>
            <a:r>
              <a:rPr lang="it-IT" sz="1800" b="1" dirty="0" err="1">
                <a:solidFill>
                  <a:schemeClr val="tx1"/>
                </a:solidFill>
              </a:rPr>
              <a:t>effective</a:t>
            </a:r>
            <a:r>
              <a:rPr lang="it-IT" sz="1800" b="1" dirty="0">
                <a:solidFill>
                  <a:schemeClr val="tx1"/>
                </a:solidFill>
              </a:rPr>
              <a:t> </a:t>
            </a:r>
            <a:r>
              <a:rPr lang="it-IT" sz="1800" b="1" dirty="0" err="1">
                <a:solidFill>
                  <a:schemeClr val="tx1"/>
                </a:solidFill>
              </a:rPr>
              <a:t>contribution</a:t>
            </a:r>
            <a:r>
              <a:rPr lang="it-IT" sz="1800" b="1" dirty="0">
                <a:solidFill>
                  <a:schemeClr val="tx1"/>
                </a:solidFill>
              </a:rPr>
              <a:t> in terms of </a:t>
            </a:r>
            <a:r>
              <a:rPr lang="it-IT" sz="1800" b="1" dirty="0" err="1">
                <a:solidFill>
                  <a:srgbClr val="0070C0"/>
                </a:solidFill>
              </a:rPr>
              <a:t>reduced</a:t>
            </a:r>
            <a:r>
              <a:rPr lang="it-IT" sz="1800" b="1" dirty="0">
                <a:solidFill>
                  <a:srgbClr val="0070C0"/>
                </a:solidFill>
              </a:rPr>
              <a:t> </a:t>
            </a:r>
            <a:r>
              <a:rPr lang="it-IT" sz="1800" b="1" dirty="0" err="1">
                <a:solidFill>
                  <a:srgbClr val="0070C0"/>
                </a:solidFill>
              </a:rPr>
              <a:t>pollutant</a:t>
            </a:r>
            <a:r>
              <a:rPr lang="it-IT" sz="1800" b="1" dirty="0">
                <a:solidFill>
                  <a:srgbClr val="0070C0"/>
                </a:solidFill>
              </a:rPr>
              <a:t> emissions</a:t>
            </a:r>
          </a:p>
          <a:p>
            <a:pPr marL="285750" indent="-285750">
              <a:spcAft>
                <a:spcPts val="1600"/>
              </a:spcAft>
              <a:buFont typeface="Wingdings" panose="05000000000000000000" pitchFamily="2" charset="2"/>
              <a:buChar char="ü"/>
            </a:pPr>
            <a:r>
              <a:rPr lang="it-IT" sz="1800" b="1" dirty="0">
                <a:solidFill>
                  <a:schemeClr val="tx1"/>
                </a:solidFill>
              </a:rPr>
              <a:t>Better support in deployment of </a:t>
            </a:r>
            <a:r>
              <a:rPr lang="it-IT" sz="1800" b="1" dirty="0">
                <a:solidFill>
                  <a:srgbClr val="0070C0"/>
                </a:solidFill>
              </a:rPr>
              <a:t>innovative </a:t>
            </a:r>
            <a:r>
              <a:rPr lang="it-IT" sz="1800" b="1" dirty="0" err="1">
                <a:solidFill>
                  <a:srgbClr val="0070C0"/>
                </a:solidFill>
              </a:rPr>
              <a:t>technologies</a:t>
            </a:r>
            <a:endParaRPr lang="it-IT" sz="1800" b="1" dirty="0">
              <a:solidFill>
                <a:srgbClr val="0070C0"/>
              </a:solidFill>
            </a:endParaRPr>
          </a:p>
          <a:p>
            <a:pPr marL="285750" indent="-285750">
              <a:spcAft>
                <a:spcPts val="1600"/>
              </a:spcAft>
              <a:buFont typeface="Wingdings" panose="05000000000000000000" pitchFamily="2" charset="2"/>
              <a:buChar char="ü"/>
            </a:pPr>
            <a:r>
              <a:rPr lang="it-IT" sz="1800" b="1" dirty="0">
                <a:solidFill>
                  <a:schemeClr val="tx1"/>
                </a:solidFill>
              </a:rPr>
              <a:t>More </a:t>
            </a:r>
            <a:r>
              <a:rPr lang="it-IT" sz="1800" b="1" dirty="0" err="1">
                <a:solidFill>
                  <a:schemeClr val="tx1"/>
                </a:solidFill>
              </a:rPr>
              <a:t>effective</a:t>
            </a:r>
            <a:r>
              <a:rPr lang="it-IT" sz="1800" b="1" dirty="0">
                <a:solidFill>
                  <a:schemeClr val="tx1"/>
                </a:solidFill>
              </a:rPr>
              <a:t> </a:t>
            </a:r>
            <a:r>
              <a:rPr lang="it-IT" sz="1800" b="1" dirty="0" err="1">
                <a:solidFill>
                  <a:schemeClr val="tx1"/>
                </a:solidFill>
              </a:rPr>
              <a:t>contribution</a:t>
            </a:r>
            <a:r>
              <a:rPr lang="it-IT" sz="1800" b="1" dirty="0">
                <a:solidFill>
                  <a:schemeClr val="tx1"/>
                </a:solidFill>
              </a:rPr>
              <a:t> to </a:t>
            </a:r>
            <a:r>
              <a:rPr lang="it-IT" sz="1800" b="1" dirty="0">
                <a:solidFill>
                  <a:srgbClr val="0070C0"/>
                </a:solidFill>
              </a:rPr>
              <a:t>GHG emissions </a:t>
            </a:r>
            <a:r>
              <a:rPr lang="it-IT" sz="1800" b="1" dirty="0" err="1">
                <a:solidFill>
                  <a:srgbClr val="0070C0"/>
                </a:solidFill>
              </a:rPr>
              <a:t>reduction</a:t>
            </a:r>
            <a:endParaRPr lang="it-IT" sz="1800" b="1" dirty="0">
              <a:solidFill>
                <a:srgbClr val="0070C0"/>
              </a:solidFill>
            </a:endParaRPr>
          </a:p>
          <a:p>
            <a:pPr marL="285750" indent="-285750">
              <a:spcAft>
                <a:spcPts val="1600"/>
              </a:spcAft>
              <a:buFont typeface="Wingdings" panose="05000000000000000000" pitchFamily="2" charset="2"/>
              <a:buChar char="ü"/>
            </a:pPr>
            <a:r>
              <a:rPr lang="it-IT" sz="1800" b="1" dirty="0" err="1">
                <a:solidFill>
                  <a:schemeClr val="tx1"/>
                </a:solidFill>
              </a:rPr>
              <a:t>Promote</a:t>
            </a:r>
            <a:r>
              <a:rPr lang="it-IT" sz="1800" b="1" dirty="0">
                <a:solidFill>
                  <a:schemeClr val="tx1"/>
                </a:solidFill>
              </a:rPr>
              <a:t> the use of </a:t>
            </a:r>
            <a:r>
              <a:rPr lang="it-IT" sz="1800" b="1" dirty="0" err="1">
                <a:solidFill>
                  <a:srgbClr val="0070C0"/>
                </a:solidFill>
              </a:rPr>
              <a:t>safer</a:t>
            </a:r>
            <a:r>
              <a:rPr lang="it-IT" sz="1800" b="1" dirty="0">
                <a:solidFill>
                  <a:srgbClr val="0070C0"/>
                </a:solidFill>
              </a:rPr>
              <a:t> </a:t>
            </a:r>
            <a:r>
              <a:rPr lang="it-IT" sz="1800" b="1" dirty="0" err="1">
                <a:solidFill>
                  <a:srgbClr val="0070C0"/>
                </a:solidFill>
              </a:rPr>
              <a:t>chemicals</a:t>
            </a:r>
            <a:r>
              <a:rPr lang="it-IT" sz="1800" b="1" dirty="0">
                <a:solidFill>
                  <a:srgbClr val="0070C0"/>
                </a:solidFill>
              </a:rPr>
              <a:t> and </a:t>
            </a:r>
            <a:r>
              <a:rPr lang="it-IT" sz="1800" b="1" dirty="0" err="1">
                <a:solidFill>
                  <a:srgbClr val="0070C0"/>
                </a:solidFill>
              </a:rPr>
              <a:t>chemical</a:t>
            </a:r>
            <a:r>
              <a:rPr lang="it-IT" sz="1800" b="1" dirty="0">
                <a:solidFill>
                  <a:srgbClr val="0070C0"/>
                </a:solidFill>
              </a:rPr>
              <a:t> </a:t>
            </a:r>
            <a:r>
              <a:rPr lang="it-IT" sz="1800" b="1" dirty="0" err="1">
                <a:solidFill>
                  <a:srgbClr val="0070C0"/>
                </a:solidFill>
              </a:rPr>
              <a:t>alternatives</a:t>
            </a:r>
            <a:endParaRPr lang="it-IT" sz="1800" b="1" dirty="0">
              <a:solidFill>
                <a:srgbClr val="0070C0"/>
              </a:solidFill>
            </a:endParaRPr>
          </a:p>
          <a:p>
            <a:pPr marL="285750" indent="-285750">
              <a:spcAft>
                <a:spcPts val="1600"/>
              </a:spcAft>
              <a:buFont typeface="Wingdings" panose="05000000000000000000" pitchFamily="2" charset="2"/>
              <a:buChar char="ü"/>
            </a:pPr>
            <a:r>
              <a:rPr lang="it-IT" sz="1800" b="1" dirty="0" err="1">
                <a:solidFill>
                  <a:schemeClr val="tx1"/>
                </a:solidFill>
              </a:rPr>
              <a:t>Prioritise</a:t>
            </a:r>
            <a:r>
              <a:rPr lang="it-IT" sz="1800" b="1" dirty="0">
                <a:solidFill>
                  <a:schemeClr val="tx1"/>
                </a:solidFill>
              </a:rPr>
              <a:t> </a:t>
            </a:r>
            <a:r>
              <a:rPr lang="it-IT" sz="1800" b="1" dirty="0" err="1">
                <a:solidFill>
                  <a:srgbClr val="0070C0"/>
                </a:solidFill>
              </a:rPr>
              <a:t>resource</a:t>
            </a:r>
            <a:r>
              <a:rPr lang="it-IT" sz="1800" b="1" dirty="0">
                <a:solidFill>
                  <a:srgbClr val="0070C0"/>
                </a:solidFill>
              </a:rPr>
              <a:t> </a:t>
            </a:r>
            <a:r>
              <a:rPr lang="it-IT" sz="1800" b="1" dirty="0" err="1">
                <a:solidFill>
                  <a:srgbClr val="0070C0"/>
                </a:solidFill>
              </a:rPr>
              <a:t>efficiency</a:t>
            </a:r>
            <a:r>
              <a:rPr lang="it-IT" sz="1800" b="1" dirty="0">
                <a:solidFill>
                  <a:srgbClr val="0070C0"/>
                </a:solidFill>
              </a:rPr>
              <a:t> and </a:t>
            </a:r>
            <a:r>
              <a:rPr lang="it-IT" sz="1800" b="1" dirty="0" err="1">
                <a:solidFill>
                  <a:srgbClr val="0070C0"/>
                </a:solidFill>
              </a:rPr>
              <a:t>circular</a:t>
            </a:r>
            <a:r>
              <a:rPr lang="it-IT" sz="1800" b="1" dirty="0">
                <a:solidFill>
                  <a:srgbClr val="0070C0"/>
                </a:solidFill>
              </a:rPr>
              <a:t> economy</a:t>
            </a:r>
          </a:p>
          <a:p>
            <a:pPr marL="285750" indent="-285750">
              <a:spcAft>
                <a:spcPts val="1600"/>
              </a:spcAft>
              <a:buFont typeface="Wingdings" panose="05000000000000000000" pitchFamily="2" charset="2"/>
              <a:buChar char="ü"/>
            </a:pPr>
            <a:r>
              <a:rPr lang="it-IT" sz="1800" b="1" dirty="0" err="1">
                <a:solidFill>
                  <a:schemeClr val="tx1"/>
                </a:solidFill>
              </a:rPr>
              <a:t>Specific</a:t>
            </a:r>
            <a:r>
              <a:rPr lang="it-IT" sz="1800" b="1" dirty="0">
                <a:solidFill>
                  <a:schemeClr val="tx1"/>
                </a:solidFill>
              </a:rPr>
              <a:t> </a:t>
            </a:r>
            <a:r>
              <a:rPr lang="it-IT" sz="1800" b="1" dirty="0" err="1">
                <a:solidFill>
                  <a:schemeClr val="tx1"/>
                </a:solidFill>
              </a:rPr>
              <a:t>contribution</a:t>
            </a:r>
            <a:r>
              <a:rPr lang="it-IT" sz="1800" b="1" dirty="0">
                <a:solidFill>
                  <a:schemeClr val="tx1"/>
                </a:solidFill>
              </a:rPr>
              <a:t> to </a:t>
            </a:r>
            <a:r>
              <a:rPr lang="it-IT" sz="1800" b="1" dirty="0" err="1">
                <a:solidFill>
                  <a:srgbClr val="0070C0"/>
                </a:solidFill>
              </a:rPr>
              <a:t>reducing</a:t>
            </a:r>
            <a:r>
              <a:rPr lang="it-IT" sz="1800" b="1" dirty="0">
                <a:solidFill>
                  <a:srgbClr val="0070C0"/>
                </a:solidFill>
              </a:rPr>
              <a:t> </a:t>
            </a:r>
            <a:r>
              <a:rPr lang="it-IT" sz="1800" b="1" dirty="0" err="1">
                <a:solidFill>
                  <a:srgbClr val="0070C0"/>
                </a:solidFill>
              </a:rPr>
              <a:t>industry</a:t>
            </a:r>
            <a:r>
              <a:rPr lang="it-IT" sz="1800" b="1" dirty="0">
                <a:solidFill>
                  <a:srgbClr val="0070C0"/>
                </a:solidFill>
              </a:rPr>
              <a:t> emissions to water</a:t>
            </a:r>
            <a:endParaRPr lang="it-IT" b="1" dirty="0">
              <a:solidFill>
                <a:srgbClr val="0070C0"/>
              </a:solidFill>
            </a:endParaRPr>
          </a:p>
        </p:txBody>
      </p:sp>
    </p:spTree>
    <p:extLst>
      <p:ext uri="{BB962C8B-B14F-4D97-AF65-F5344CB8AC3E}">
        <p14:creationId xmlns:p14="http://schemas.microsoft.com/office/powerpoint/2010/main" val="384140212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sustava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10357</TotalTime>
  <Words>2767</Words>
  <Application>Microsoft Office PowerPoint</Application>
  <PresentationFormat>Widescreen</PresentationFormat>
  <Paragraphs>328</Paragraphs>
  <Slides>32</Slides>
  <Notes>8</Notes>
  <HiddenSlides>0</HiddenSlides>
  <MMClips>0</MMClips>
  <ScaleCrop>false</ScaleCrop>
  <HeadingPairs>
    <vt:vector size="6" baseType="variant">
      <vt:variant>
        <vt:lpstr>Caratteri utilizzati</vt:lpstr>
      </vt:variant>
      <vt:variant>
        <vt:i4>5</vt:i4>
      </vt:variant>
      <vt:variant>
        <vt:lpstr>Tema</vt:lpstr>
      </vt:variant>
      <vt:variant>
        <vt:i4>1</vt:i4>
      </vt:variant>
      <vt:variant>
        <vt:lpstr>Titoli diapositive</vt:lpstr>
      </vt:variant>
      <vt:variant>
        <vt:i4>32</vt:i4>
      </vt:variant>
    </vt:vector>
  </HeadingPairs>
  <TitlesOfParts>
    <vt:vector size="38" baseType="lpstr">
      <vt:lpstr>Arial</vt:lpstr>
      <vt:lpstr>Calibri</vt:lpstr>
      <vt:lpstr>Calibri Light</vt:lpstr>
      <vt:lpstr>Helvetica</vt:lpstr>
      <vt:lpstr>Wingdings</vt:lpstr>
      <vt:lpstr>Office Theme</vt:lpstr>
      <vt:lpstr>                                                …….November 2023                                                               Dr. Bianca Maria Scalet, Key Expert </vt:lpstr>
      <vt:lpstr>INDUSTRIAL EMISSIONS DIRECTIVE (IED)</vt:lpstr>
      <vt:lpstr>INDUSTRIAL EMISSIONS DIRECTIVE AND BEST AVAILABLE TECHNIQUES</vt:lpstr>
      <vt:lpstr>INDUSTRIAL EMISSIONS DIRECTIVE (IED) 2010/75/EU</vt:lpstr>
      <vt:lpstr>MAIN PILLARS OF THE IED</vt:lpstr>
      <vt:lpstr>INTEGRATED APPROACH </vt:lpstr>
      <vt:lpstr>BEST AVAILABLE TECHNIQUES REFERENCE DOCUMENTS (BREFs)</vt:lpstr>
      <vt:lpstr>WHY A REVISION OF THE INDUSTRIAL EMISSION DIRECTIVE? </vt:lpstr>
      <vt:lpstr>OBJECTIVES OF THE IED REVISION</vt:lpstr>
      <vt:lpstr>IED REVISION - ENVISAGED CHANGES (1)</vt:lpstr>
      <vt:lpstr>IED REVISION - ENVISAGED CHANGES (2)</vt:lpstr>
      <vt:lpstr>IED AND THE EUROPEAN GREEN DEAL</vt:lpstr>
      <vt:lpstr>Presentazione standard di PowerPoint</vt:lpstr>
      <vt:lpstr>INDUSTRIAL CONTRIBUTION TO GHG EMISSIONS IN EUROPE BY SECTOR</vt:lpstr>
      <vt:lpstr>INDUSTRY AND GREENHOUSE GAS (GHG) EMISSIONS</vt:lpstr>
      <vt:lpstr>EFFORTS ALREADY MADE TO REDUCE GHG EMISSIONS</vt:lpstr>
      <vt:lpstr>HOW TO ACHIEVE THE EXPECTED RESULTS</vt:lpstr>
      <vt:lpstr>INDUSTRIAL EMISSIONS – RELATED LEGISLATION (1)</vt:lpstr>
      <vt:lpstr>INDUSTRIAL EMISSIONS – RELATED LEGISLATION (2)</vt:lpstr>
      <vt:lpstr>INDUSTRIAL EMISSIONS – RELATED LEGISLATION (3)</vt:lpstr>
      <vt:lpstr>INDUSTRIAL EMISSIONS – RELATED LEGISLATION (4)</vt:lpstr>
      <vt:lpstr>INDUSTRIAL EMISSIONS – RELATED LEGISLATION (5)</vt:lpstr>
      <vt:lpstr>RESOURCE EFFICIENCY AND CIRCULAR ECONOMY</vt:lpstr>
      <vt:lpstr>WASTE MANAGEMENT AND PREVENTION</vt:lpstr>
      <vt:lpstr>WASTE TREATMENT AND DISPOSAL</vt:lpstr>
      <vt:lpstr>SUSTAINABLE CONSUMPTION AND PRODUCTION (1)</vt:lpstr>
      <vt:lpstr>SUSTAINABLE CONSUMPTION AND PRODUCTION (2)</vt:lpstr>
      <vt:lpstr>CHEMICALS AND PESTICIDES (1)</vt:lpstr>
      <vt:lpstr>CHEMICALS AND PESTICIDES (2)</vt:lpstr>
      <vt:lpstr>CHEMICALS AND PESTICIDES (3)</vt:lpstr>
      <vt:lpstr>CONCLUSIONS</vt:lpstr>
      <vt:lpstr>THANK YOU FOR YOUR ATTENTION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of the Presentation</dc:title>
  <dc:creator>Zeynep Tonga</dc:creator>
  <cp:lastModifiedBy>Bianca Maria Scalet</cp:lastModifiedBy>
  <cp:revision>239</cp:revision>
  <dcterms:created xsi:type="dcterms:W3CDTF">2021-03-28T20:47:30Z</dcterms:created>
  <dcterms:modified xsi:type="dcterms:W3CDTF">2023-11-12T23:58:32Z</dcterms:modified>
</cp:coreProperties>
</file>